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27"/>
  </p:notesMasterIdLst>
  <p:sldIdLst>
    <p:sldId id="589" r:id="rId2"/>
    <p:sldId id="591" r:id="rId3"/>
    <p:sldId id="637" r:id="rId4"/>
    <p:sldId id="677" r:id="rId5"/>
    <p:sldId id="729" r:id="rId6"/>
    <p:sldId id="678" r:id="rId7"/>
    <p:sldId id="597" r:id="rId8"/>
    <p:sldId id="778" r:id="rId9"/>
    <p:sldId id="779" r:id="rId10"/>
    <p:sldId id="780" r:id="rId11"/>
    <p:sldId id="781" r:id="rId12"/>
    <p:sldId id="782" r:id="rId13"/>
    <p:sldId id="783" r:id="rId14"/>
    <p:sldId id="784" r:id="rId15"/>
    <p:sldId id="785" r:id="rId16"/>
    <p:sldId id="786" r:id="rId17"/>
    <p:sldId id="795" r:id="rId18"/>
    <p:sldId id="787" r:id="rId19"/>
    <p:sldId id="285" r:id="rId20"/>
    <p:sldId id="287" r:id="rId21"/>
    <p:sldId id="601" r:id="rId22"/>
    <p:sldId id="290" r:id="rId23"/>
    <p:sldId id="730" r:id="rId24"/>
    <p:sldId id="789" r:id="rId25"/>
    <p:sldId id="790" r:id="rId26"/>
    <p:sldId id="324" r:id="rId27"/>
    <p:sldId id="735" r:id="rId28"/>
    <p:sldId id="736" r:id="rId29"/>
    <p:sldId id="737" r:id="rId30"/>
    <p:sldId id="738" r:id="rId31"/>
    <p:sldId id="739" r:id="rId32"/>
    <p:sldId id="740" r:id="rId33"/>
    <p:sldId id="741" r:id="rId34"/>
    <p:sldId id="742" r:id="rId35"/>
    <p:sldId id="743" r:id="rId36"/>
    <p:sldId id="744" r:id="rId37"/>
    <p:sldId id="745" r:id="rId38"/>
    <p:sldId id="746" r:id="rId39"/>
    <p:sldId id="747" r:id="rId40"/>
    <p:sldId id="748" r:id="rId41"/>
    <p:sldId id="749" r:id="rId42"/>
    <p:sldId id="750" r:id="rId43"/>
    <p:sldId id="351" r:id="rId44"/>
    <p:sldId id="353" r:id="rId45"/>
    <p:sldId id="354" r:id="rId46"/>
    <p:sldId id="727" r:id="rId47"/>
    <p:sldId id="791" r:id="rId48"/>
    <p:sldId id="622" r:id="rId49"/>
    <p:sldId id="660" r:id="rId50"/>
    <p:sldId id="661" r:id="rId51"/>
    <p:sldId id="751" r:id="rId52"/>
    <p:sldId id="752" r:id="rId53"/>
    <p:sldId id="753" r:id="rId54"/>
    <p:sldId id="754" r:id="rId55"/>
    <p:sldId id="755" r:id="rId56"/>
    <p:sldId id="756" r:id="rId57"/>
    <p:sldId id="757" r:id="rId58"/>
    <p:sldId id="758" r:id="rId59"/>
    <p:sldId id="759" r:id="rId60"/>
    <p:sldId id="585" r:id="rId61"/>
    <p:sldId id="586" r:id="rId62"/>
    <p:sldId id="682" r:id="rId63"/>
    <p:sldId id="625" r:id="rId64"/>
    <p:sldId id="626" r:id="rId65"/>
    <p:sldId id="627" r:id="rId66"/>
    <p:sldId id="760" r:id="rId67"/>
    <p:sldId id="761" r:id="rId68"/>
    <p:sldId id="762" r:id="rId69"/>
    <p:sldId id="773" r:id="rId70"/>
    <p:sldId id="764" r:id="rId71"/>
    <p:sldId id="765" r:id="rId72"/>
    <p:sldId id="423" r:id="rId73"/>
    <p:sldId id="425" r:id="rId74"/>
    <p:sldId id="427" r:id="rId75"/>
    <p:sldId id="426" r:id="rId76"/>
    <p:sldId id="638" r:id="rId77"/>
    <p:sldId id="662" r:id="rId78"/>
    <p:sldId id="704" r:id="rId79"/>
    <p:sldId id="705" r:id="rId80"/>
    <p:sldId id="706" r:id="rId81"/>
    <p:sldId id="698" r:id="rId82"/>
    <p:sldId id="696" r:id="rId83"/>
    <p:sldId id="699" r:id="rId84"/>
    <p:sldId id="707" r:id="rId85"/>
    <p:sldId id="709" r:id="rId86"/>
    <p:sldId id="710" r:id="rId87"/>
    <p:sldId id="711" r:id="rId88"/>
    <p:sldId id="717" r:id="rId89"/>
    <p:sldId id="708" r:id="rId90"/>
    <p:sldId id="701" r:id="rId91"/>
    <p:sldId id="694" r:id="rId92"/>
    <p:sldId id="444" r:id="rId93"/>
    <p:sldId id="769" r:id="rId94"/>
    <p:sldId id="770" r:id="rId95"/>
    <p:sldId id="774" r:id="rId96"/>
    <p:sldId id="775" r:id="rId97"/>
    <p:sldId id="776" r:id="rId98"/>
    <p:sldId id="777" r:id="rId99"/>
    <p:sldId id="470" r:id="rId100"/>
    <p:sldId id="471" r:id="rId101"/>
    <p:sldId id="473" r:id="rId102"/>
    <p:sldId id="686" r:id="rId103"/>
    <p:sldId id="733" r:id="rId104"/>
    <p:sldId id="685" r:id="rId105"/>
    <p:sldId id="479" r:id="rId106"/>
    <p:sldId id="481" r:id="rId107"/>
    <p:sldId id="725" r:id="rId108"/>
    <p:sldId id="668" r:id="rId109"/>
    <p:sldId id="671" r:id="rId110"/>
    <p:sldId id="669" r:id="rId111"/>
    <p:sldId id="726" r:id="rId112"/>
    <p:sldId id="631" r:id="rId113"/>
    <p:sldId id="766" r:id="rId114"/>
    <p:sldId id="768" r:id="rId115"/>
    <p:sldId id="724" r:id="rId116"/>
    <p:sldId id="503" r:id="rId117"/>
    <p:sldId id="561" r:id="rId118"/>
    <p:sldId id="562" r:id="rId119"/>
    <p:sldId id="569" r:id="rId120"/>
    <p:sldId id="517" r:id="rId121"/>
    <p:sldId id="675" r:id="rId122"/>
    <p:sldId id="676" r:id="rId123"/>
    <p:sldId id="596" r:id="rId124"/>
    <p:sldId id="595" r:id="rId125"/>
    <p:sldId id="636" r:id="rId1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Finegan" initials="HF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80000"/>
    <a:srgbClr val="B40000"/>
    <a:srgbClr val="A40000"/>
    <a:srgbClr val="FFFFFF"/>
    <a:srgbClr val="9E0000"/>
    <a:srgbClr val="98C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54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microsoft.com/office/2015/10/relationships/revisionInfo" Target="revisionInfo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commentAuthors" Target="comment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9A4C1F-D51C-4E05-B17D-A41F0874AFA7}" type="datetimeFigureOut">
              <a:rPr lang="en-US" altLang="en-US"/>
              <a:pPr>
                <a:defRPr/>
              </a:pPr>
              <a:t>11/29/2017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C9E2EC-5754-4765-A149-F7EC63729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9E06F5-E345-49FA-98CA-21C28B13E0E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7CD0E1-326B-4E40-842E-D865D1E4087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5D0FE0E-8465-4B83-B126-158584877B15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B8ABD3-19D2-4259-AFCA-E4E04024F027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D75BE96-05E4-42E4-BB12-D17CEDA6D650}" type="slidenum">
              <a:rPr lang="en-US" altLang="en-US" smtClean="0"/>
              <a:pPr/>
              <a:t>72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0" y="7127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FD7D21-031E-4997-BC7A-EA99AC6B17FC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5A3211F-94EE-4F10-A235-E30B12F91946}" type="slidenum">
              <a:rPr lang="en-US" altLang="en-US" smtClean="0"/>
              <a:pPr/>
              <a:t>90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0619D1E-71F5-4946-82E7-29A3C4CCDFE1}" type="slidenum">
              <a:rPr lang="en-US" altLang="en-US" smtClean="0"/>
              <a:pPr/>
              <a:t>99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81A60B-BCA7-42D8-A9C0-905BDBEAEEA3}" type="slidenum">
              <a:rPr lang="en-US" altLang="en-US" smtClean="0"/>
              <a:pPr/>
              <a:t>100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C5FA19-CA64-4880-AE86-4B1C41C64A9A}" type="slidenum">
              <a:rPr lang="en-US" altLang="en-US" smtClean="0"/>
              <a:pPr/>
              <a:t>101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4DD5DD-0BBB-4405-B2EF-2C64D0967D38}" type="slidenum">
              <a:rPr lang="en-US" altLang="en-US" smtClean="0"/>
              <a:pPr/>
              <a:t>102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32EEC98-CDF8-4D52-831D-E4963169584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4CF8E17-F9DB-4D7F-9BEC-75066E11D33D}" type="slidenum">
              <a:rPr lang="en-US" altLang="en-US" smtClean="0"/>
              <a:pPr/>
              <a:t>103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8DBC7B2-DC42-4DBD-9542-836B17FCD9A0}" type="slidenum">
              <a:rPr lang="en-US" altLang="en-US" smtClean="0"/>
              <a:pPr/>
              <a:t>104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D42D83-A99B-4DC7-BAF1-9A86DF1D6624}" type="slidenum">
              <a:rPr lang="en-US" altLang="en-US" smtClean="0"/>
              <a:pPr/>
              <a:t>116</a:t>
            </a:fld>
            <a:endParaRPr lang="en-US" alt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0" y="7127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E812BF-5D6E-4748-A232-1E37ED8BFADE}" type="slidenum">
              <a:rPr lang="en-US" altLang="en-US" smtClean="0"/>
              <a:pPr/>
              <a:t>117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AA2A9D-87A4-46C8-A150-74CB1D4140E3}" type="slidenum">
              <a:rPr lang="en-US" altLang="en-US" smtClean="0"/>
              <a:pPr/>
              <a:t>120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456845-7115-457E-84D1-FB97B4BFB672}" type="slidenum">
              <a:rPr lang="en-US" altLang="en-US" smtClean="0"/>
              <a:pPr/>
              <a:t>121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0009539-D13E-411A-9C2F-04FC892C08A8}" type="slidenum">
              <a:rPr lang="en-US" altLang="en-US" smtClean="0"/>
              <a:pPr/>
              <a:t>122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91227E7-6021-4DB3-922D-D526B517B04E}" type="slidenum">
              <a:rPr lang="en-US" altLang="en-US" smtClean="0"/>
              <a:pPr/>
              <a:t>123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F7FE1C-E36B-4EAE-B988-F191A92DE60A}" type="slidenum">
              <a:rPr lang="en-US" altLang="en-US" smtClean="0"/>
              <a:pPr/>
              <a:t>125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366F4C2-2505-497F-B79C-48460372C5C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D973848-F0D1-464F-AD82-B292B3CDF4B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AB09A5-6425-4D90-8631-4AF64A208B7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134FBF-DF0E-4EB3-AFDB-06AA3168C13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923DEA-DEBA-484E-B163-6E5B4BF9CAE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20DCB0-1FC9-4F49-8B97-89C7A629A3C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4C656EF-DF9B-4451-9251-D385E2CFDAB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08BF-9867-4436-A75F-42087F375B59}" type="datetime1">
              <a:rPr lang="en-US" altLang="en-US"/>
              <a:pPr>
                <a:defRPr/>
              </a:pPr>
              <a:t>11/29/2017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D4DD9-E527-4A3D-8359-2F3FF3CEA3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78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A3DB7-567B-403E-8B8B-F641345D57FA}" type="datetime1">
              <a:rPr lang="en-US" altLang="en-US"/>
              <a:pPr>
                <a:defRPr/>
              </a:pPr>
              <a:t>11/29/2017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7C284-AF53-4779-BDBF-2A92B94C2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88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5B91-8296-48D6-9D6B-F8F673342550}" type="datetime1">
              <a:rPr lang="en-US" altLang="en-US"/>
              <a:pPr>
                <a:defRPr/>
              </a:pPr>
              <a:t>11/29/2017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89A23-5DA6-4BB7-98C0-1ED346D26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BFFC-401C-4C2C-973A-7CAC47A5289D}" type="datetime1">
              <a:rPr lang="en-US" altLang="en-US"/>
              <a:pPr>
                <a:defRPr/>
              </a:pPr>
              <a:t>11/29/2017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4A84-243D-4AE1-8C7C-C546CB59F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09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DC37-5780-4219-9602-0CBD81C4D53F}" type="datetime1">
              <a:rPr lang="en-US" altLang="en-US"/>
              <a:pPr>
                <a:defRPr/>
              </a:pPr>
              <a:t>11/29/2017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1758-6343-4902-850B-C72118C14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88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9554-893D-4E0B-9382-EC8941D0F883}" type="datetime1">
              <a:rPr lang="en-US" altLang="en-US"/>
              <a:pPr>
                <a:defRPr/>
              </a:pPr>
              <a:t>11/29/2017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88E0-BFB6-4456-B30D-B0F98B3EC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86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8219C-F743-4D26-A9C8-B3D6E75D3304}" type="datetime1">
              <a:rPr lang="en-US" altLang="en-US"/>
              <a:pPr>
                <a:defRPr/>
              </a:pPr>
              <a:t>11/29/2017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D80A-72EF-4830-8B4A-63FC04933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94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5D7D-DDD0-4E2C-AD97-582F645ADCAA}" type="datetime1">
              <a:rPr lang="en-US" altLang="en-US"/>
              <a:pPr>
                <a:defRPr/>
              </a:pPr>
              <a:t>11/29/2017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F1FE-6707-49DE-A3D1-BCFA3BFD18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5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AC17-3645-4DA8-B57D-10E08D233C36}" type="datetime1">
              <a:rPr lang="en-US" altLang="en-US"/>
              <a:pPr>
                <a:defRPr/>
              </a:pPr>
              <a:t>11/29/2017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9D72-F826-4DC1-A3FD-78679E249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49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22D68-AD89-44C1-AD54-42C0FDC37AE4}" type="datetime1">
              <a:rPr lang="en-US" altLang="en-US"/>
              <a:pPr>
                <a:defRPr/>
              </a:pPr>
              <a:t>11/29/2017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B866-E739-4EA1-B99C-4E69891FE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2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131A-09F8-445A-8FC6-AEF5D4722B1B}" type="datetime1">
              <a:rPr lang="en-US" altLang="en-US"/>
              <a:pPr>
                <a:defRPr/>
              </a:pPr>
              <a:t>11/29/2017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45F0E-091E-4849-91C6-19EA3F90A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23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84B2F10-AC9A-4E57-8E49-6CA07E7E5AD8}" type="datetime1">
              <a:rPr lang="en-US" altLang="en-US"/>
              <a:pPr>
                <a:defRPr/>
              </a:pPr>
              <a:t>11/29/2017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A63DB4-6643-4231-9C3D-CCB8071F0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An image of fruits, vegetables, and legum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9"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5"/>
          <p:cNvSpPr txBox="1">
            <a:spLocks noChangeArrowheads="1"/>
          </p:cNvSpPr>
          <p:nvPr/>
        </p:nvSpPr>
        <p:spPr bwMode="auto">
          <a:xfrm>
            <a:off x="2147888" y="2362200"/>
            <a:ext cx="7010400" cy="1470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bIns="91440"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Introductory Session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571625"/>
            <a:ext cx="78486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GB" altLang="en-US" sz="3600" b="1" i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Food:</a:t>
            </a:r>
            <a:r>
              <a:rPr lang="en-GB" altLang="en-US" sz="3600" dirty="0">
                <a:ea typeface="+mn-ea"/>
                <a:cs typeface="+mn-cs"/>
              </a:rPr>
              <a:t> Anything edible that provides the body with nutrients.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3600" dirty="0">
              <a:ea typeface="+mn-ea"/>
              <a:cs typeface="+mn-cs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1.2</a:t>
            </a:r>
          </a:p>
        </p:txBody>
      </p:sp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r>
              <a:rPr lang="en-GB" altLang="en-US" sz="4200" b="1" dirty="0"/>
              <a:t>Definition of select nutrition terms (1)</a:t>
            </a:r>
            <a:endParaRPr lang="en-US" altLang="en-US" sz="4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314450"/>
            <a:ext cx="7543800" cy="4267200"/>
          </a:xfrm>
        </p:spPr>
        <p:txBody>
          <a:bodyPr rtlCol="0">
            <a:noAutofit/>
          </a:bodyPr>
          <a:lstStyle/>
          <a:p>
            <a:pPr algn="l" eaLnBrk="1" hangingPunct="1">
              <a:defRPr/>
            </a:pPr>
            <a:r>
              <a:rPr lang="en-GB" altLang="en-US" i="1" dirty="0">
                <a:solidFill>
                  <a:schemeClr val="tx1"/>
                </a:solidFill>
                <a:ea typeface="+mn-ea"/>
                <a:cs typeface="+mn-cs"/>
              </a:rPr>
              <a:t>By the end of this session, you should be able to:</a:t>
            </a:r>
          </a:p>
          <a:p>
            <a:pPr marL="342900" indent="-342900" algn="l"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400" dirty="0">
                <a:solidFill>
                  <a:schemeClr val="tx1"/>
                </a:solidFill>
                <a:ea typeface="+mn-ea"/>
                <a:cs typeface="+mn-cs"/>
              </a:rPr>
              <a:t>Describe how HIV can affect household food security.</a:t>
            </a:r>
          </a:p>
          <a:p>
            <a:pPr marL="342900" indent="-342900" algn="l"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tx1"/>
                </a:solidFill>
                <a:ea typeface="+mn-ea"/>
                <a:cs typeface="+mn-cs"/>
              </a:rPr>
              <a:t>Describe how food insecurity can affect people with HIV.</a:t>
            </a:r>
            <a:endParaRPr lang="en-GB" sz="3400" dirty="0">
              <a:solidFill>
                <a:schemeClr val="tx1"/>
              </a:solidFill>
              <a:ea typeface="+mn-ea"/>
              <a:cs typeface="+mn-cs"/>
            </a:endParaRPr>
          </a:p>
          <a:p>
            <a:pPr marL="342900" indent="-342900" algn="l"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400" dirty="0">
                <a:solidFill>
                  <a:schemeClr val="tx1"/>
                </a:solidFill>
                <a:ea typeface="+mn-ea"/>
                <a:cs typeface="+mn-cs"/>
              </a:rPr>
              <a:t>Discuss how to help HIV-affected households improve food security.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1208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11.1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152400" y="171450"/>
            <a:ext cx="929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200" b="1" dirty="0">
                <a:latin typeface="+mj-lt"/>
                <a:ea typeface="+mj-ea"/>
                <a:cs typeface="+mj-cs"/>
              </a:rPr>
              <a:t>Session objectives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627063" y="1143000"/>
            <a:ext cx="8077200" cy="5105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3100" dirty="0"/>
              <a:t>All people at all times have sufficient, safe and nutritious food that meets their needs for an active and healthy life.</a:t>
            </a:r>
          </a:p>
          <a:p>
            <a:pPr lvl="0" eaLnBrk="1" hangingPunct="1">
              <a:spcBef>
                <a:spcPts val="1200"/>
              </a:spcBef>
              <a:buClr>
                <a:srgbClr val="9BBB59">
                  <a:lumMod val="75000"/>
                </a:srgbClr>
              </a:buClr>
              <a:defRPr/>
            </a:pPr>
            <a:r>
              <a:rPr lang="en-GB" altLang="en-US" sz="3100" b="1" dirty="0">
                <a:solidFill>
                  <a:srgbClr val="77933C"/>
                </a:solidFill>
              </a:rPr>
              <a:t>Availability</a:t>
            </a:r>
            <a:r>
              <a:rPr lang="en-GB" altLang="en-US" sz="3100" i="1" dirty="0"/>
              <a:t>–</a:t>
            </a:r>
            <a:r>
              <a:rPr lang="en-GB" altLang="en-US" sz="3100" dirty="0"/>
              <a:t>Enough nutritious food at all times</a:t>
            </a:r>
            <a:endParaRPr lang="en-GB" altLang="en-US" sz="3100" dirty="0">
              <a:solidFill>
                <a:prstClr val="black"/>
              </a:solidFill>
              <a:cs typeface="+mn-cs"/>
            </a:endParaRPr>
          </a:p>
          <a:p>
            <a:pPr lvl="0" eaLnBrk="1" hangingPunct="1">
              <a:spcBef>
                <a:spcPts val="1200"/>
              </a:spcBef>
              <a:buClr>
                <a:srgbClr val="9BBB59">
                  <a:lumMod val="75000"/>
                </a:srgbClr>
              </a:buClr>
              <a:defRPr/>
            </a:pPr>
            <a:r>
              <a:rPr lang="en-GB" altLang="en-US" sz="3100" b="1" dirty="0">
                <a:solidFill>
                  <a:srgbClr val="77933C"/>
                </a:solidFill>
              </a:rPr>
              <a:t>Access</a:t>
            </a:r>
            <a:r>
              <a:rPr lang="en-GB" altLang="en-US" sz="3100" i="1" dirty="0"/>
              <a:t>–</a:t>
            </a:r>
            <a:r>
              <a:rPr lang="en-GB" altLang="en-US" sz="3100" dirty="0"/>
              <a:t>Enough money to buy nutritious food</a:t>
            </a:r>
            <a:endParaRPr lang="en-US" altLang="en-US" sz="3100" dirty="0"/>
          </a:p>
          <a:p>
            <a:pPr lvl="0" eaLnBrk="1" hangingPunct="1">
              <a:spcBef>
                <a:spcPts val="1200"/>
              </a:spcBef>
              <a:buClr>
                <a:srgbClr val="9BBB59">
                  <a:lumMod val="75000"/>
                </a:srgbClr>
              </a:buClr>
              <a:defRPr/>
            </a:pPr>
            <a:r>
              <a:rPr lang="en-GB" altLang="en-US" sz="3100" b="1" dirty="0">
                <a:solidFill>
                  <a:srgbClr val="77933C"/>
                </a:solidFill>
              </a:rPr>
              <a:t>Utilisation</a:t>
            </a:r>
            <a:r>
              <a:rPr lang="en-GB" altLang="en-US" sz="3100" i="1" dirty="0"/>
              <a:t>–</a:t>
            </a:r>
            <a:r>
              <a:rPr lang="en-GB" altLang="en-US" sz="3100" dirty="0"/>
              <a:t>Ability to use nutrients properly </a:t>
            </a:r>
          </a:p>
          <a:p>
            <a:pPr lvl="0" eaLnBrk="1" hangingPunct="1">
              <a:spcBef>
                <a:spcPts val="1200"/>
              </a:spcBef>
              <a:buClr>
                <a:srgbClr val="9BBB59">
                  <a:lumMod val="75000"/>
                </a:srgbClr>
              </a:buClr>
              <a:defRPr/>
            </a:pPr>
            <a:r>
              <a:rPr lang="en-GB" altLang="en-US" sz="3100" b="1" dirty="0">
                <a:solidFill>
                  <a:srgbClr val="77933C"/>
                </a:solidFill>
              </a:rPr>
              <a:t>Stability</a:t>
            </a:r>
            <a:r>
              <a:rPr lang="en-GB" altLang="en-US" sz="3100" i="1" dirty="0"/>
              <a:t>–</a:t>
            </a:r>
            <a:r>
              <a:rPr lang="en-GB" altLang="en-US" sz="3100" dirty="0"/>
              <a:t>Bad weather, political instability, unemployment and rising food prices do not threaten the other three components </a:t>
            </a:r>
            <a:endParaRPr lang="en-US" altLang="en-US" sz="3100" dirty="0"/>
          </a:p>
          <a:p>
            <a:pPr marL="0" indent="0" eaLnBrk="1" hangingPunct="1">
              <a:buClr>
                <a:srgbClr val="77933C"/>
              </a:buClr>
              <a:buFont typeface="Arial" panose="020B0604020202020204" pitchFamily="34" charset="0"/>
              <a:buNone/>
            </a:pPr>
            <a:endParaRPr lang="en-US" altLang="en-US" sz="3100" dirty="0"/>
          </a:p>
          <a:p>
            <a:pPr marL="0" indent="0" eaLnBrk="1" hangingPunct="1">
              <a:buClr>
                <a:srgbClr val="77933C"/>
              </a:buClr>
              <a:buFont typeface="Arial" panose="020B0604020202020204" pitchFamily="34" charset="0"/>
              <a:buNone/>
            </a:pPr>
            <a:r>
              <a:rPr lang="en-US" altLang="en-US" sz="3100" dirty="0"/>
              <a:t>	</a:t>
            </a:r>
          </a:p>
          <a:p>
            <a:pPr marL="0" indent="0" eaLnBrk="1" hangingPunct="1">
              <a:buClr>
                <a:srgbClr val="77933C"/>
              </a:buClr>
              <a:buFont typeface="Arial" panose="020B0604020202020204" pitchFamily="34" charset="0"/>
              <a:buNone/>
            </a:pPr>
            <a:endParaRPr lang="en-US" altLang="en-US" sz="3100" dirty="0"/>
          </a:p>
          <a:p>
            <a:pPr marL="0" indent="0" eaLnBrk="1" hangingPunct="1">
              <a:buClr>
                <a:srgbClr val="77933C"/>
              </a:buClr>
              <a:buFont typeface="Arial" panose="020B0604020202020204" pitchFamily="34" charset="0"/>
              <a:buNone/>
            </a:pPr>
            <a:endParaRPr lang="en-US" altLang="en-US" sz="3100" dirty="0"/>
          </a:p>
          <a:p>
            <a:pPr marL="0" indent="0" eaLnBrk="1" hangingPunct="1">
              <a:buClr>
                <a:srgbClr val="77933C"/>
              </a:buClr>
              <a:buFont typeface="Arial" panose="020B0604020202020204" pitchFamily="34" charset="0"/>
              <a:buNone/>
            </a:pPr>
            <a:endParaRPr lang="en-US" altLang="en-US" sz="3100" dirty="0"/>
          </a:p>
          <a:p>
            <a:pPr marL="0" indent="0" eaLnBrk="1" hangingPunct="1">
              <a:buClr>
                <a:srgbClr val="77933C"/>
              </a:buClr>
              <a:buFont typeface="Arial" panose="020B0604020202020204" pitchFamily="34" charset="0"/>
              <a:buNone/>
            </a:pPr>
            <a:endParaRPr lang="en-US" altLang="en-US" sz="3100" dirty="0"/>
          </a:p>
        </p:txBody>
      </p:sp>
      <p:sp>
        <p:nvSpPr>
          <p:cNvPr id="1228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11.2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71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200" b="1" dirty="0">
                <a:latin typeface="+mj-lt"/>
                <a:ea typeface="+mj-ea"/>
                <a:cs typeface="+mj-cs"/>
              </a:rPr>
              <a:t>What is food security?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9563"/>
            <a:ext cx="8077200" cy="4511675"/>
          </a:xfrm>
        </p:spPr>
        <p:txBody>
          <a:bodyPr/>
          <a:lstStyle/>
          <a:p>
            <a:pPr eaLnBrk="1" hangingPunct="1">
              <a:buClr>
                <a:srgbClr val="77933C"/>
              </a:buClr>
            </a:pPr>
            <a:r>
              <a:rPr lang="en-US" altLang="en-US" sz="3100"/>
              <a:t>People who don</a:t>
            </a:r>
            <a:r>
              <a:rPr lang="ja-JP" altLang="en-US" sz="3100"/>
              <a:t>’</a:t>
            </a:r>
            <a:r>
              <a:rPr lang="en-US" altLang="ja-JP" sz="3100"/>
              <a:t>t have enough money to buy or cannot grow nutritious food can become malnourished.</a:t>
            </a:r>
          </a:p>
          <a:p>
            <a:pPr eaLnBrk="1" hangingPunct="1">
              <a:spcBef>
                <a:spcPts val="1200"/>
              </a:spcBef>
              <a:buClr>
                <a:srgbClr val="77933C"/>
              </a:buClr>
            </a:pPr>
            <a:r>
              <a:rPr lang="en-US" altLang="en-US" sz="3100"/>
              <a:t>Food-insecure people may use risky behavior (e.g., selling sex or migrant work) that make them more vulnerable to HIV and wasting.</a:t>
            </a:r>
          </a:p>
          <a:p>
            <a:pPr eaLnBrk="1" hangingPunct="1">
              <a:spcBef>
                <a:spcPts val="1200"/>
              </a:spcBef>
              <a:buClr>
                <a:srgbClr val="77933C"/>
              </a:buClr>
            </a:pPr>
            <a:r>
              <a:rPr lang="en-GB" altLang="en-US" sz="3100"/>
              <a:t>Widows and orphans may be forced from their homes or land.</a:t>
            </a:r>
            <a:endParaRPr lang="en-US" altLang="en-US" sz="3100"/>
          </a:p>
          <a:p>
            <a:pPr eaLnBrk="1" hangingPunct="1">
              <a:buClr>
                <a:srgbClr val="77933C"/>
              </a:buClr>
              <a:buFont typeface="Arial" panose="020B0604020202020204" pitchFamily="34" charset="0"/>
              <a:buNone/>
            </a:pPr>
            <a:endParaRPr lang="en-US" altLang="en-US" sz="3100"/>
          </a:p>
          <a:p>
            <a:pPr eaLnBrk="1" hangingPunct="1">
              <a:buClr>
                <a:srgbClr val="77933C"/>
              </a:buClr>
              <a:buFont typeface="Arial" panose="020B0604020202020204" pitchFamily="34" charset="0"/>
              <a:buNone/>
            </a:pPr>
            <a:endParaRPr lang="en-US" altLang="en-US" sz="3100"/>
          </a:p>
          <a:p>
            <a:pPr eaLnBrk="1" hangingPunct="1">
              <a:buClr>
                <a:srgbClr val="77933C"/>
              </a:buClr>
              <a:buFont typeface="Arial" panose="020B0604020202020204" pitchFamily="34" charset="0"/>
              <a:buNone/>
            </a:pPr>
            <a:endParaRPr lang="en-US" altLang="en-US" sz="3100"/>
          </a:p>
        </p:txBody>
      </p:sp>
      <p:sp>
        <p:nvSpPr>
          <p:cNvPr id="1249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11.3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04007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200" b="1" dirty="0">
                <a:latin typeface="+mj-lt"/>
                <a:ea typeface="+mj-ea"/>
                <a:cs typeface="+mj-cs"/>
              </a:rPr>
              <a:t>How food insecurity </a:t>
            </a:r>
          </a:p>
          <a:p>
            <a:pPr algn="ctr" eaLnBrk="1" hangingPunct="1">
              <a:defRPr/>
            </a:pPr>
            <a:r>
              <a:rPr lang="en-US" sz="4200" b="1" dirty="0">
                <a:latin typeface="+mj-lt"/>
                <a:ea typeface="+mj-ea"/>
                <a:cs typeface="+mj-cs"/>
              </a:rPr>
              <a:t>affects nutrition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510088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100" dirty="0">
                <a:ea typeface="+mn-ea"/>
                <a:cs typeface="+mn-cs"/>
              </a:rPr>
              <a:t>People who have been treated for malnutrition may become malnourished again.</a:t>
            </a: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100" dirty="0">
                <a:ea typeface="+mn-ea"/>
                <a:cs typeface="+mn-cs"/>
              </a:rPr>
              <a:t>Worry increases stress, affecting the immune system.</a:t>
            </a: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100" dirty="0">
                <a:ea typeface="+mn-ea"/>
                <a:cs typeface="+mn-cs"/>
              </a:rPr>
              <a:t>People may have to choose between spending money on food or on health care.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altLang="en-US" sz="3100" dirty="0">
              <a:ea typeface="+mn-ea"/>
              <a:cs typeface="+mn-cs"/>
            </a:endParaRPr>
          </a:p>
          <a:p>
            <a:pPr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altLang="en-US" sz="3100" dirty="0">
              <a:ea typeface="+mn-ea"/>
              <a:cs typeface="+mn-cs"/>
            </a:endParaRPr>
          </a:p>
          <a:p>
            <a:pPr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altLang="en-US" sz="3100" dirty="0">
              <a:ea typeface="+mn-ea"/>
              <a:cs typeface="+mn-cs"/>
            </a:endParaRPr>
          </a:p>
        </p:txBody>
      </p:sp>
      <p:sp>
        <p:nvSpPr>
          <p:cNvPr id="1269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11.4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200" b="1" dirty="0">
                <a:latin typeface="+mj-lt"/>
                <a:ea typeface="+mj-ea"/>
                <a:cs typeface="+mj-cs"/>
              </a:rPr>
              <a:t>How food insecurity </a:t>
            </a:r>
          </a:p>
          <a:p>
            <a:pPr algn="ctr" eaLnBrk="1" hangingPunct="1">
              <a:defRPr/>
            </a:pPr>
            <a:r>
              <a:rPr lang="en-US" sz="4200" b="1" dirty="0">
                <a:latin typeface="+mj-lt"/>
                <a:ea typeface="+mj-ea"/>
                <a:cs typeface="+mj-cs"/>
              </a:rPr>
              <a:t>affects nutrition (2)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8100"/>
            <a:ext cx="8077200" cy="4510088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sz="3100" dirty="0">
                <a:ea typeface="+mn-ea"/>
                <a:cs typeface="+mn-cs"/>
              </a:rPr>
              <a:t>Support for agriculture or small enterprises</a:t>
            </a:r>
            <a:endParaRPr lang="en-US" sz="3100" dirty="0">
              <a:ea typeface="+mn-ea"/>
              <a:cs typeface="+mn-cs"/>
            </a:endParaRP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sz="3100" dirty="0">
                <a:ea typeface="+mn-ea"/>
                <a:cs typeface="+mn-cs"/>
              </a:rPr>
              <a:t>Support for vegetable gardening and orchards </a:t>
            </a:r>
            <a:endParaRPr lang="en-US" sz="3100" dirty="0">
              <a:ea typeface="+mn-ea"/>
              <a:cs typeface="+mn-cs"/>
            </a:endParaRP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sz="3100" dirty="0">
                <a:ea typeface="+mn-ea"/>
                <a:cs typeface="+mn-cs"/>
              </a:rPr>
              <a:t>Promotion of chicken or rabbit rearing</a:t>
            </a:r>
            <a:endParaRPr lang="en-US" sz="3100" dirty="0">
              <a:ea typeface="+mn-ea"/>
              <a:cs typeface="+mn-cs"/>
            </a:endParaRP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sz="3100" dirty="0">
                <a:ea typeface="+mn-ea"/>
                <a:cs typeface="+mn-cs"/>
              </a:rPr>
              <a:t>Labour-saving technologies such as efficient cooking stoves</a:t>
            </a:r>
            <a:endParaRPr lang="en-US" sz="3100" dirty="0">
              <a:ea typeface="+mn-ea"/>
              <a:cs typeface="+mn-cs"/>
            </a:endParaRP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sz="3100" dirty="0">
                <a:ea typeface="+mn-ea"/>
                <a:cs typeface="+mn-cs"/>
              </a:rPr>
              <a:t>Teaching people how to preserve and store food (e.g., dried pumpkin leaves, dried mangos) for future use</a:t>
            </a:r>
            <a:endParaRPr lang="en-US" sz="3100" dirty="0">
              <a:ea typeface="+mn-ea"/>
              <a:cs typeface="+mn-cs"/>
            </a:endParaRP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sz="3100" dirty="0">
                <a:ea typeface="+mn-ea"/>
                <a:cs typeface="+mn-cs"/>
              </a:rPr>
              <a:t>Community savings and loan groups</a:t>
            </a:r>
            <a:endParaRPr lang="en-US" sz="3100" dirty="0">
              <a:ea typeface="+mn-ea"/>
              <a:cs typeface="+mn-cs"/>
            </a:endParaRPr>
          </a:p>
          <a:p>
            <a:pPr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altLang="en-US" sz="3400" dirty="0">
              <a:ea typeface="+mn-ea"/>
              <a:cs typeface="+mn-cs"/>
            </a:endParaRPr>
          </a:p>
          <a:p>
            <a:pPr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altLang="en-US" sz="3400" dirty="0">
              <a:ea typeface="+mn-ea"/>
              <a:cs typeface="+mn-cs"/>
            </a:endParaRPr>
          </a:p>
          <a:p>
            <a:pPr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altLang="en-US" sz="3400" dirty="0">
              <a:ea typeface="+mn-ea"/>
              <a:cs typeface="+mn-cs"/>
            </a:endParaRPr>
          </a:p>
        </p:txBody>
      </p:sp>
      <p:sp>
        <p:nvSpPr>
          <p:cNvPr id="1290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11.5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71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200" b="1" dirty="0">
                <a:latin typeface="+mj-lt"/>
                <a:ea typeface="+mj-ea"/>
                <a:cs typeface="+mj-cs"/>
              </a:rPr>
              <a:t>Ways to improve food security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An image of fruits, vegetables, and legumes.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9"/>
          <a:stretch>
            <a:fillRect/>
          </a:stretch>
        </p:blipFill>
        <p:spPr>
          <a:xfrm>
            <a:off x="0" y="0"/>
            <a:ext cx="2133600" cy="6858000"/>
          </a:xfrm>
          <a:noFill/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059113" y="260350"/>
            <a:ext cx="468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3059113" y="260350"/>
            <a:ext cx="5113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 txBox="1">
            <a:spLocks noChangeArrowheads="1"/>
          </p:cNvSpPr>
          <p:nvPr/>
        </p:nvSpPr>
        <p:spPr bwMode="auto">
          <a:xfrm>
            <a:off x="2133600" y="2362200"/>
            <a:ext cx="7010400" cy="1470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bIns="91440" anchor="ctr">
            <a:normAutofit fontScale="825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Session 12.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 Facility-Community Linkages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88121"/>
            <a:ext cx="7505700" cy="48307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i="1" dirty="0">
                <a:ea typeface="+mn-ea"/>
                <a:cs typeface="+mn-cs"/>
              </a:rPr>
              <a:t>By the end of this session, you should be able to:</a:t>
            </a: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Explain why it is important to follow up malnourished clients to ensure they recover from malnutrition and are not lost to follow-up.</a:t>
            </a: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Refer clients to medical or community support services.</a:t>
            </a: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GB" dirty="0">
                <a:ea typeface="+mn-ea"/>
                <a:cs typeface="+mn-cs"/>
              </a:rPr>
              <a:t>Receive clients needing medical care referred from the community.  </a:t>
            </a:r>
            <a:endParaRPr lang="en-US" dirty="0"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endParaRPr lang="en-GB" alt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dirty="0">
              <a:ea typeface="+mn-ea"/>
              <a:cs typeface="+mn-cs"/>
            </a:endParaRPr>
          </a:p>
        </p:txBody>
      </p:sp>
      <p:sp>
        <p:nvSpPr>
          <p:cNvPr id="13209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12.1</a:t>
            </a:r>
          </a:p>
        </p:txBody>
      </p:sp>
      <p:sp>
        <p:nvSpPr>
          <p:cNvPr id="1321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Session objectives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219200"/>
            <a:ext cx="8039100" cy="4830763"/>
          </a:xfrm>
        </p:spPr>
        <p:txBody>
          <a:bodyPr/>
          <a:lstStyle/>
          <a:p>
            <a:pPr marL="457200" lvl="3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sz="3500" dirty="0">
                <a:ea typeface="+mn-ea"/>
              </a:rPr>
              <a:t>What systems do your health facilities have to facilitate links with catchment communities?</a:t>
            </a:r>
            <a:endParaRPr lang="en-US" sz="3500" dirty="0">
              <a:ea typeface="+mn-ea"/>
            </a:endParaRPr>
          </a:p>
          <a:p>
            <a:pPr marL="457200" lvl="3" indent="-45720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sz="3500" dirty="0">
                <a:ea typeface="+mn-ea"/>
              </a:rPr>
              <a:t>What support services do you refer clients to?</a:t>
            </a:r>
            <a:endParaRPr lang="en-US" sz="3500" dirty="0">
              <a:ea typeface="+mn-ea"/>
            </a:endParaRPr>
          </a:p>
          <a:p>
            <a:pPr marL="457200" lvl="3" indent="-45720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sz="3500" dirty="0">
                <a:ea typeface="+mn-ea"/>
              </a:rPr>
              <a:t>What challenges do you face in linking clients to community support services?</a:t>
            </a:r>
            <a:endParaRPr lang="en-US" sz="3500" dirty="0">
              <a:ea typeface="+mn-ea"/>
            </a:endParaRPr>
          </a:p>
          <a:p>
            <a:pPr marL="457200" lvl="3" indent="-45720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sz="3500" dirty="0">
                <a:ea typeface="+mn-ea"/>
              </a:rPr>
              <a:t>How could you address those challenges?</a:t>
            </a:r>
            <a:endParaRPr lang="en-US" sz="3500" dirty="0">
              <a:ea typeface="+mn-ea"/>
            </a:endParaRPr>
          </a:p>
          <a:p>
            <a:pPr marL="0" indent="0"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GB" altLang="en-US" sz="35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35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3500" dirty="0">
              <a:ea typeface="+mn-ea"/>
              <a:cs typeface="+mn-cs"/>
            </a:endParaRPr>
          </a:p>
        </p:txBody>
      </p:sp>
      <p:sp>
        <p:nvSpPr>
          <p:cNvPr id="13312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12.2</a:t>
            </a:r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Group activity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sz="4200" b="1" dirty="0"/>
              <a:t>Ways to increase</a:t>
            </a:r>
            <a:br>
              <a:rPr lang="en-US" altLang="en-US" sz="4200" b="1" dirty="0"/>
            </a:br>
            <a:r>
              <a:rPr lang="en-US" altLang="en-US" sz="4200" b="1" dirty="0"/>
              <a:t>NACS access and uptake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2738"/>
            <a:ext cx="8229600" cy="4524375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dirty="0">
                <a:ea typeface="+mn-ea"/>
                <a:cs typeface="+mn-cs"/>
              </a:rPr>
              <a:t>Health education on the importance of nutrition and signs and consequences of malnutrition</a:t>
            </a:r>
            <a:endParaRPr lang="en-US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dirty="0">
                <a:ea typeface="+mn-ea"/>
                <a:cs typeface="+mn-cs"/>
              </a:rPr>
              <a:t>Home visits, counselling, food demonstrations 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dirty="0">
                <a:ea typeface="+mn-ea"/>
                <a:cs typeface="+mn-cs"/>
              </a:rPr>
              <a:t>Improved integration of NACS into key health service delivery points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dirty="0">
                <a:ea typeface="+mn-ea"/>
                <a:cs typeface="+mn-cs"/>
              </a:rPr>
              <a:t>Nutrition information provided to local leaders and media</a:t>
            </a:r>
            <a:endParaRPr lang="en-US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dirty="0">
                <a:ea typeface="+mn-ea"/>
                <a:cs typeface="+mn-cs"/>
              </a:rPr>
              <a:t>Community outreach</a:t>
            </a: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3675" y="6318250"/>
            <a:ext cx="2133600" cy="365125"/>
          </a:xfrm>
        </p:spPr>
        <p:txBody>
          <a:bodyPr/>
          <a:lstStyle/>
          <a:p>
            <a:pPr>
              <a:defRPr/>
            </a:pPr>
            <a:endParaRPr lang="en-US" altLang="en-US" sz="16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</a:rPr>
              <a:t>12.3</a:t>
            </a:r>
          </a:p>
          <a:p>
            <a:pPr>
              <a:defRPr/>
            </a:pPr>
            <a:endParaRPr lang="en-US" altLang="en-US" dirty="0">
              <a:ea typeface="+mn-ea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1409700"/>
            <a:ext cx="7327900" cy="4830763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Increase understanding of NACS services in communities. 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Strengthen case-finding and referral of malnourished people.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Increase coverage and strengthen follow-up of defaulters.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Link prevention and treatment of malnutrition.</a:t>
            </a:r>
          </a:p>
        </p:txBody>
      </p:sp>
      <p:sp>
        <p:nvSpPr>
          <p:cNvPr id="13517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12.4</a:t>
            </a:r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Aims of community outreach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025" y="1571625"/>
            <a:ext cx="7848600" cy="4525963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GB" altLang="en-US" sz="3600" b="1" i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Nutrients:</a:t>
            </a:r>
            <a:r>
              <a:rPr lang="en-GB" altLang="en-US" sz="3600" dirty="0">
                <a:ea typeface="+mn-ea"/>
                <a:cs typeface="+mn-cs"/>
              </a:rPr>
              <a:t> Chemical compounds in food released during digestion to maintain, repair or build body tissues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ea typeface="+mn-ea"/>
              <a:cs typeface="+mn-c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1.3</a:t>
            </a:r>
          </a:p>
        </p:txBody>
      </p:sp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r>
              <a:rPr lang="en-GB" altLang="en-US" sz="4200" b="1" dirty="0"/>
              <a:t>Definition of select nutrition terms (2)</a:t>
            </a:r>
            <a:endParaRPr lang="en-US" altLang="en-US" sz="4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>
          <a:xfrm>
            <a:off x="-152400" y="391319"/>
            <a:ext cx="8686800" cy="901702"/>
          </a:xfrm>
        </p:spPr>
        <p:txBody>
          <a:bodyPr/>
          <a:lstStyle/>
          <a:p>
            <a:r>
              <a:rPr lang="en-US" altLang="en-US" sz="4200" b="1" dirty="0"/>
              <a:t>What is </a:t>
            </a:r>
            <a:r>
              <a:rPr lang="en-US" altLang="en-US" sz="4200" b="1" i="1" dirty="0"/>
              <a:t>continuum of care</a:t>
            </a:r>
            <a:r>
              <a:rPr lang="en-US" altLang="en-US" sz="4200" b="1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36725"/>
            <a:ext cx="7467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Comprehensive care from the health facility to the home to link: </a:t>
            </a:r>
          </a:p>
          <a:p>
            <a:pPr marL="514350" indent="-285750">
              <a:buClr>
                <a:schemeClr val="accent3">
                  <a:lumMod val="75000"/>
                </a:schemeClr>
              </a:buClr>
              <a:buSzPct val="96000"/>
              <a:defRPr/>
            </a:pPr>
            <a:r>
              <a:rPr lang="en-US" dirty="0">
                <a:ea typeface="+mn-ea"/>
                <a:cs typeface="+mn-cs"/>
              </a:rPr>
              <a:t>Prevention</a:t>
            </a:r>
          </a:p>
          <a:p>
            <a:pPr marL="514350" indent="-285750">
              <a:buClr>
                <a:schemeClr val="accent3">
                  <a:lumMod val="75000"/>
                </a:schemeClr>
              </a:buClr>
              <a:buSzPct val="96000"/>
              <a:defRPr/>
            </a:pPr>
            <a:r>
              <a:rPr lang="en-US" dirty="0">
                <a:ea typeface="+mn-ea"/>
                <a:cs typeface="+mn-cs"/>
              </a:rPr>
              <a:t>Treatment </a:t>
            </a:r>
          </a:p>
          <a:p>
            <a:pPr marL="514350" indent="-285750">
              <a:buClr>
                <a:schemeClr val="accent3">
                  <a:lumMod val="75000"/>
                </a:schemeClr>
              </a:buClr>
              <a:buSzPct val="96000"/>
              <a:defRPr/>
            </a:pPr>
            <a:r>
              <a:rPr lang="en-US" dirty="0">
                <a:ea typeface="+mn-ea"/>
                <a:cs typeface="+mn-cs"/>
              </a:rPr>
              <a:t>Follow-up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z="16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</a:rPr>
              <a:t>12.5</a:t>
            </a:r>
          </a:p>
          <a:p>
            <a:pPr>
              <a:defRPr/>
            </a:pPr>
            <a:endParaRPr lang="en-US" altLang="en-US" dirty="0">
              <a:ea typeface="+mn-ea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1425" y="304800"/>
            <a:ext cx="1074740" cy="107474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>
            <a:glow rad="228600">
              <a:srgbClr val="FFC000">
                <a:alpha val="40000"/>
              </a:srgb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30126" y="457200"/>
            <a:ext cx="8686800" cy="1143000"/>
          </a:xfrm>
        </p:spPr>
        <p:txBody>
          <a:bodyPr/>
          <a:lstStyle/>
          <a:p>
            <a:r>
              <a:rPr lang="en-US" altLang="en-US" sz="4200" b="1" dirty="0"/>
              <a:t>What is </a:t>
            </a:r>
            <a:r>
              <a:rPr lang="en-US" altLang="en-US" sz="4200" b="1" i="1" dirty="0"/>
              <a:t>community or </a:t>
            </a:r>
            <a:br>
              <a:rPr lang="en-US" altLang="en-US" sz="4200" b="1" i="1" dirty="0"/>
            </a:br>
            <a:r>
              <a:rPr lang="en-US" altLang="en-US" sz="4200" b="1" i="1" dirty="0"/>
              <a:t>home-based care</a:t>
            </a:r>
            <a:r>
              <a:rPr lang="en-US" altLang="en-US" sz="4200" b="1" dirty="0"/>
              <a:t>? 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838200" y="2012950"/>
            <a:ext cx="7467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500"/>
              <a:t>Care and support outside health facilities for people with prolonged illness and their families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z="16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</a:rPr>
              <a:t>12.6</a:t>
            </a:r>
          </a:p>
          <a:p>
            <a:pPr>
              <a:defRPr/>
            </a:pPr>
            <a:endParaRPr lang="en-US" altLang="en-US" dirty="0">
              <a:ea typeface="+mn-ea"/>
            </a:endParaRPr>
          </a:p>
        </p:txBody>
      </p:sp>
      <p:pic>
        <p:nvPicPr>
          <p:cNvPr id="5" name="Content Placeholder 3" descr="Cartoon figure with a question mark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060" y="381000"/>
            <a:ext cx="1074740" cy="107474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>
            <a:glow rad="228600">
              <a:srgbClr val="FFC000">
                <a:alpha val="40000"/>
              </a:srgb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830763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2800" dirty="0">
                <a:ea typeface="+mn-ea"/>
                <a:cs typeface="+mn-cs"/>
              </a:rPr>
              <a:t>Measure MUAC, check growth cards and assess for bilateral pitting oedema.</a:t>
            </a:r>
            <a:endParaRPr lang="en-US" sz="28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2800" dirty="0">
                <a:ea typeface="+mn-ea"/>
                <a:cs typeface="+mn-cs"/>
              </a:rPr>
              <a:t>Demonstrate how to make nutritious meals and  make food and water safe. </a:t>
            </a:r>
            <a:endParaRPr lang="en-US" sz="28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2800" dirty="0">
                <a:ea typeface="+mn-ea"/>
                <a:cs typeface="+mn-cs"/>
              </a:rPr>
              <a:t>Demonstrate how to use specialised food products.</a:t>
            </a:r>
            <a:endParaRPr lang="en-US" sz="28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2800" dirty="0">
                <a:ea typeface="+mn-ea"/>
                <a:cs typeface="+mn-cs"/>
              </a:rPr>
              <a:t>Counsel on dietary management of symptoms and medication side effects. </a:t>
            </a:r>
            <a:endParaRPr lang="en-US" sz="28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2800" dirty="0">
                <a:ea typeface="+mn-ea"/>
                <a:cs typeface="+mn-cs"/>
              </a:rPr>
              <a:t>Counsel on infant and young child feeding and eating a mixed diet.</a:t>
            </a:r>
            <a:endParaRPr lang="en-US" sz="28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2800" dirty="0">
                <a:ea typeface="+mn-ea"/>
                <a:cs typeface="+mn-cs"/>
              </a:rPr>
              <a:t>Refer clients to health facilities or to economic strengthening and food security support.</a:t>
            </a:r>
            <a:endParaRPr lang="en-US" sz="2800" dirty="0"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8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altLang="en-US" sz="28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altLang="en-US" sz="2800" dirty="0">
              <a:ea typeface="+mn-ea"/>
              <a:cs typeface="+mn-cs"/>
            </a:endParaRPr>
          </a:p>
        </p:txBody>
      </p:sp>
      <p:sp>
        <p:nvSpPr>
          <p:cNvPr id="13824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12.7</a:t>
            </a:r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Community nutrition actions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335088"/>
            <a:ext cx="8010525" cy="4829175"/>
          </a:xfrm>
        </p:spPr>
        <p:txBody>
          <a:bodyPr/>
          <a:lstStyle/>
          <a:p>
            <a:pPr marL="0" indent="0">
              <a:buClr>
                <a:srgbClr val="77933C"/>
              </a:buClr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77933C"/>
                </a:solidFill>
              </a:rPr>
              <a:t>When does client follow-up begin?</a:t>
            </a:r>
          </a:p>
          <a:p>
            <a:pPr lvl="0">
              <a:buClr>
                <a:srgbClr val="9BBB59">
                  <a:lumMod val="75000"/>
                </a:srgbClr>
              </a:buClr>
              <a:defRPr/>
            </a:pPr>
            <a:r>
              <a:rPr lang="en-GB" altLang="en-US" sz="3000" dirty="0"/>
              <a:t>When the client and health care provider agree on a return date</a:t>
            </a:r>
          </a:p>
          <a:p>
            <a:pPr marL="0" indent="0">
              <a:spcBef>
                <a:spcPts val="1800"/>
              </a:spcBef>
              <a:buClr>
                <a:srgbClr val="77933C"/>
              </a:buClr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77933C"/>
                </a:solidFill>
              </a:rPr>
              <a:t>When does client follow-up end?</a:t>
            </a:r>
          </a:p>
          <a:p>
            <a:pPr lvl="0">
              <a:buClr>
                <a:srgbClr val="9BBB59">
                  <a:lumMod val="75000"/>
                </a:srgbClr>
              </a:buClr>
              <a:defRPr/>
            </a:pPr>
            <a:r>
              <a:rPr lang="en-GB" altLang="en-US" sz="3000" dirty="0"/>
              <a:t>When the client recovers, moves or dies</a:t>
            </a:r>
          </a:p>
          <a:p>
            <a:pPr marL="0" indent="0">
              <a:spcBef>
                <a:spcPts val="1800"/>
              </a:spcBef>
              <a:buClr>
                <a:srgbClr val="77933C"/>
              </a:buClr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77933C"/>
                </a:solidFill>
              </a:rPr>
              <a:t>What should be done on a follow-up visit?</a:t>
            </a:r>
          </a:p>
          <a:p>
            <a:pPr lvl="0">
              <a:buClr>
                <a:srgbClr val="9BBB59">
                  <a:lumMod val="75000"/>
                </a:srgbClr>
              </a:buClr>
              <a:defRPr/>
            </a:pPr>
            <a:r>
              <a:rPr lang="en-GB" altLang="en-US" sz="3000" dirty="0"/>
              <a:t>Assess the client’s nutritional status</a:t>
            </a:r>
          </a:p>
          <a:p>
            <a:pPr lvl="0">
              <a:buClr>
                <a:srgbClr val="9BBB59">
                  <a:lumMod val="75000"/>
                </a:srgbClr>
              </a:buClr>
              <a:defRPr/>
            </a:pPr>
            <a:r>
              <a:rPr lang="en-GB" altLang="en-US" sz="3000" dirty="0"/>
              <a:t>Agree on a goal to work toward before the next visit.</a:t>
            </a:r>
          </a:p>
          <a:p>
            <a:pPr marL="0" indent="0">
              <a:spcBef>
                <a:spcPts val="1200"/>
              </a:spcBef>
              <a:buClr>
                <a:srgbClr val="77933C"/>
              </a:buClr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spcBef>
                <a:spcPts val="1200"/>
              </a:spcBef>
              <a:buClr>
                <a:srgbClr val="77933C"/>
              </a:buClr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13926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12.8</a:t>
            </a:r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Client follow-up</a:t>
            </a:r>
          </a:p>
        </p:txBody>
      </p:sp>
      <p:pic>
        <p:nvPicPr>
          <p:cNvPr id="5" name="Content Placeholder 3" descr="Cartoon figure with a question mark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3485" y="393694"/>
            <a:ext cx="1074740" cy="107474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>
            <a:glow rad="228600">
              <a:srgbClr val="FFC000">
                <a:alpha val="40000"/>
              </a:srgb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79575"/>
            <a:ext cx="8001000" cy="4830763"/>
          </a:xfrm>
        </p:spPr>
        <p:txBody>
          <a:bodyPr/>
          <a:lstStyle/>
          <a:p>
            <a:pPr marL="228600" indent="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GB" altLang="en-US" sz="3500" dirty="0">
                <a:ea typeface="+mn-ea"/>
                <a:cs typeface="+mn-cs"/>
              </a:rPr>
              <a:t>Sending or directing a client to services or care not provided at the current contact point</a:t>
            </a:r>
          </a:p>
          <a:p>
            <a:pPr marL="228600" indent="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altLang="en-US" sz="3500" dirty="0">
              <a:ea typeface="+mn-ea"/>
              <a:cs typeface="+mn-cs"/>
            </a:endParaRPr>
          </a:p>
        </p:txBody>
      </p:sp>
      <p:sp>
        <p:nvSpPr>
          <p:cNvPr id="14029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12.9</a:t>
            </a:r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3694"/>
            <a:ext cx="9144000" cy="89535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What is </a:t>
            </a:r>
            <a:r>
              <a:rPr lang="en-US" altLang="en-US" sz="4200" b="1" i="1" dirty="0"/>
              <a:t>client referral</a:t>
            </a:r>
            <a:r>
              <a:rPr lang="en-US" altLang="en-US" sz="4200" b="1" dirty="0"/>
              <a:t>?</a:t>
            </a:r>
            <a:endParaRPr lang="en-US" altLang="en-US" sz="4200" b="1" i="1" dirty="0"/>
          </a:p>
        </p:txBody>
      </p:sp>
      <p:pic>
        <p:nvPicPr>
          <p:cNvPr id="5" name="Content Placeholder 3" descr="Cartoon figure with a question mark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3485" y="393694"/>
            <a:ext cx="1074740" cy="107474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>
            <a:glow rad="228600">
              <a:srgbClr val="FFC000">
                <a:alpha val="40000"/>
              </a:srgb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219200"/>
            <a:ext cx="8001000" cy="4830763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3000" dirty="0">
                <a:ea typeface="+mn-ea"/>
                <a:cs typeface="+mn-cs"/>
              </a:rPr>
              <a:t>Severe acute malnutrition with complications</a:t>
            </a:r>
            <a:endParaRPr lang="en-US" sz="30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3000" dirty="0">
                <a:ea typeface="+mn-ea"/>
                <a:cs typeface="+mn-cs"/>
              </a:rPr>
              <a:t>Medical conditions such as severe vomiting, dehydration, anaemia, high fever, convulsions, hypothermia or op</a:t>
            </a:r>
            <a:r>
              <a:rPr lang="en-US" sz="3000" dirty="0">
                <a:ea typeface="+mn-ea"/>
                <a:cs typeface="+mn-cs"/>
              </a:rPr>
              <a:t>portunistic infections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sz="3000" dirty="0">
                <a:ea typeface="+mn-ea"/>
                <a:cs typeface="+mn-cs"/>
              </a:rPr>
              <a:t>Psychiatric conditions (depression, stress)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sz="3000" dirty="0">
                <a:ea typeface="+mn-ea"/>
                <a:cs typeface="+mn-cs"/>
              </a:rPr>
              <a:t>Food insecurity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sz="3000" dirty="0">
                <a:ea typeface="+mn-ea"/>
                <a:cs typeface="+mn-cs"/>
              </a:rPr>
              <a:t>Lack of knowledge of HIV status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sz="3000" dirty="0">
                <a:ea typeface="+mn-ea"/>
                <a:cs typeface="+mn-cs"/>
              </a:rPr>
              <a:t>HIV-positive pregnancy</a:t>
            </a:r>
            <a:endParaRPr lang="en-US" sz="2800" dirty="0"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3600" dirty="0">
              <a:ea typeface="+mn-ea"/>
              <a:cs typeface="+mn-cs"/>
            </a:endParaRPr>
          </a:p>
          <a:p>
            <a:pPr marL="228600" indent="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altLang="en-US" sz="3500" dirty="0">
              <a:ea typeface="+mn-ea"/>
              <a:cs typeface="+mn-cs"/>
            </a:endParaRPr>
          </a:p>
        </p:txBody>
      </p:sp>
      <p:sp>
        <p:nvSpPr>
          <p:cNvPr id="14131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12.10</a:t>
            </a:r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Conditions that require referral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4" descr="An image of fruits, vegetables, and legum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9"/>
          <a:stretch>
            <a:fillRect/>
          </a:stretch>
        </p:blipFill>
        <p:spPr bwMode="auto">
          <a:xfrm>
            <a:off x="20782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5"/>
          <p:cNvSpPr txBox="1">
            <a:spLocks noChangeArrowheads="1"/>
          </p:cNvSpPr>
          <p:nvPr/>
        </p:nvSpPr>
        <p:spPr bwMode="auto">
          <a:xfrm>
            <a:off x="2149475" y="2362200"/>
            <a:ext cx="6994525" cy="1470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bIns="91440"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Session 13. NACS Data Collection and Reporting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hape 338946"/>
          <p:cNvSpPr>
            <a:spLocks noChangeArrowheads="1"/>
          </p:cNvSpPr>
          <p:nvPr/>
        </p:nvSpPr>
        <p:spPr bwMode="auto">
          <a:xfrm>
            <a:off x="1066800" y="1066800"/>
            <a:ext cx="7505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GB" altLang="en-US" sz="3200" i="1" dirty="0">
                <a:latin typeface="+mn-lt"/>
                <a:ea typeface="+mn-ea"/>
              </a:rPr>
              <a:t>By the end of this session, you should be able to:</a:t>
            </a:r>
          </a:p>
          <a:p>
            <a:pPr marL="457200" indent="-45720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+mn-lt"/>
                <a:ea typeface="+mn-ea"/>
              </a:rPr>
              <a:t>Explain the purpose of collecting NACS data.</a:t>
            </a:r>
            <a:endParaRPr lang="en-US" sz="3200" dirty="0">
              <a:latin typeface="+mn-lt"/>
              <a:ea typeface="+mn-ea"/>
            </a:endParaRPr>
          </a:p>
          <a:p>
            <a:pPr marL="457200" indent="-45720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+mn-lt"/>
                <a:ea typeface="+mn-ea"/>
              </a:rPr>
              <a:t>Understand NACS indicators.</a:t>
            </a:r>
            <a:endParaRPr lang="en-US" sz="3200" dirty="0">
              <a:latin typeface="+mn-lt"/>
              <a:ea typeface="+mn-ea"/>
            </a:endParaRPr>
          </a:p>
          <a:p>
            <a:pPr marL="457200" indent="-45720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+mn-lt"/>
                <a:ea typeface="+mn-ea"/>
              </a:rPr>
              <a:t>Describe NACS monitoring and reporting requirements.</a:t>
            </a:r>
            <a:endParaRPr lang="en-US" sz="3200" dirty="0">
              <a:latin typeface="+mn-lt"/>
              <a:ea typeface="+mn-ea"/>
            </a:endParaRPr>
          </a:p>
          <a:p>
            <a:pPr marL="457200" indent="-45720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+mn-lt"/>
                <a:ea typeface="+mn-ea"/>
              </a:rPr>
              <a:t>Complete data collection and reporting forms accurately.</a:t>
            </a:r>
            <a:endParaRPr lang="en-US" sz="3200" dirty="0">
              <a:latin typeface="+mn-lt"/>
              <a:ea typeface="+mn-ea"/>
            </a:endParaRPr>
          </a:p>
          <a:p>
            <a:pPr marL="457200" indent="-45720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+mn-lt"/>
                <a:ea typeface="+mn-ea"/>
              </a:rPr>
              <a:t>Interpret nutrition data.</a:t>
            </a:r>
            <a:endParaRPr lang="en-US" sz="3200" dirty="0">
              <a:latin typeface="+mn-lt"/>
              <a:ea typeface="+mn-ea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GB" sz="3200" dirty="0">
              <a:latin typeface="+mn-lt"/>
              <a:ea typeface="+mn-ea"/>
            </a:endParaRPr>
          </a:p>
        </p:txBody>
      </p:sp>
      <p:sp>
        <p:nvSpPr>
          <p:cNvPr id="14438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13.1</a:t>
            </a:r>
          </a:p>
        </p:txBody>
      </p:sp>
      <p:sp>
        <p:nvSpPr>
          <p:cNvPr id="144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Session objectives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Shape 338946"/>
          <p:cNvSpPr>
            <a:spLocks noChangeArrowheads="1"/>
          </p:cNvSpPr>
          <p:nvPr/>
        </p:nvSpPr>
        <p:spPr bwMode="auto">
          <a:xfrm>
            <a:off x="647700" y="121285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To assess client eligibility for </a:t>
            </a:r>
            <a:r>
              <a:rPr lang="en-US" sz="3200" dirty="0" err="1">
                <a:latin typeface="+mn-lt"/>
                <a:ea typeface="+mn-ea"/>
              </a:rPr>
              <a:t>specialised</a:t>
            </a:r>
            <a:r>
              <a:rPr lang="en-US" sz="3200" dirty="0">
                <a:latin typeface="+mn-lt"/>
                <a:ea typeface="+mn-ea"/>
              </a:rPr>
              <a:t> food products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To evaluate client progress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To report on work done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To monitor stocks and resources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To inform other services of client needs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To evaluate the impact of policies and services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To improve services</a:t>
            </a:r>
          </a:p>
          <a:p>
            <a:pPr eaLnBrk="1" hangingPunct="1">
              <a:spcBef>
                <a:spcPts val="600"/>
              </a:spcBef>
              <a:buSzPct val="100000"/>
              <a:defRPr/>
            </a:pPr>
            <a:endParaRPr lang="en-US" sz="3200" dirty="0">
              <a:latin typeface="+mn-lt"/>
              <a:ea typeface="+mn-ea"/>
            </a:endParaRPr>
          </a:p>
          <a:p>
            <a:pPr marL="495300" indent="-495300" eaLnBrk="1" hangingPunct="1">
              <a:spcBef>
                <a:spcPts val="600"/>
              </a:spcBef>
              <a:buClr>
                <a:schemeClr val="folHlink"/>
              </a:buClr>
              <a:buSzPct val="60000"/>
              <a:defRPr/>
            </a:pPr>
            <a:endParaRPr lang="en-US" sz="3200" dirty="0">
              <a:ea typeface="+mn-ea"/>
            </a:endParaRPr>
          </a:p>
          <a:p>
            <a:pPr marL="495300" indent="-4953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GB" sz="3200" dirty="0">
              <a:ea typeface="+mn-ea"/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8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Purpose of NACS data collection</a:t>
            </a:r>
          </a:p>
        </p:txBody>
      </p:sp>
      <p:sp>
        <p:nvSpPr>
          <p:cNvPr id="14643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13.2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Shape 28160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12863"/>
            <a:ext cx="7924800" cy="4419600"/>
          </a:xfrm>
        </p:spPr>
        <p:txBody>
          <a:bodyPr rtlCol="0">
            <a:noAutofit/>
          </a:bodyPr>
          <a:lstStyle/>
          <a:p>
            <a:pPr eaLnBrk="1" hangingPunct="1">
              <a:spcBef>
                <a:spcPts val="900"/>
              </a:spcBef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en-GB" dirty="0">
                <a:ea typeface="+mn-ea"/>
                <a:cs typeface="+mn-cs"/>
              </a:rPr>
              <a:t># of clients who received nutrition assessment</a:t>
            </a:r>
          </a:p>
          <a:p>
            <a:pPr eaLnBrk="1" hangingPunct="1">
              <a:spcBef>
                <a:spcPts val="900"/>
              </a:spcBef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en-GB" dirty="0">
                <a:ea typeface="+mn-ea"/>
                <a:cs typeface="+mn-cs"/>
              </a:rPr>
              <a:t># of clients who were assessed and received nutrition counselling</a:t>
            </a:r>
          </a:p>
          <a:p>
            <a:pPr eaLnBrk="1" hangingPunct="1">
              <a:spcBef>
                <a:spcPts val="900"/>
              </a:spcBef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en-GB" dirty="0">
                <a:ea typeface="+mn-ea"/>
                <a:cs typeface="+mn-cs"/>
              </a:rPr>
              <a:t># of malnourished clients </a:t>
            </a:r>
          </a:p>
          <a:p>
            <a:pPr eaLnBrk="1" hangingPunct="1">
              <a:spcBef>
                <a:spcPts val="900"/>
              </a:spcBef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en-GB" dirty="0">
                <a:ea typeface="+mn-ea"/>
                <a:cs typeface="+mn-cs"/>
              </a:rPr>
              <a:t># of malnourished clients who received specialised food products</a:t>
            </a: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endParaRPr lang="en-GB" dirty="0"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14745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13.3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200" b="1" dirty="0">
                <a:latin typeface="+mj-lt"/>
                <a:ea typeface="+mj-ea"/>
                <a:cs typeface="+mj-cs"/>
              </a:rPr>
              <a:t>NACS indicators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574800"/>
            <a:ext cx="7848600" cy="4525963"/>
          </a:xfrm>
        </p:spPr>
        <p:txBody>
          <a:bodyPr/>
          <a:lstStyle/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GB" altLang="en-US" sz="3600" b="1" i="1" dirty="0">
                <a:solidFill>
                  <a:srgbClr val="77933C"/>
                </a:solidFill>
              </a:rPr>
              <a:t>Nutrition: </a:t>
            </a:r>
            <a:r>
              <a:rPr lang="en-GB" altLang="en-US" sz="3600" dirty="0"/>
              <a:t>The body’s process of taking in, digesting, absorbing and using nutrients for growth, development and health.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sz="3600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1.4</a:t>
            </a: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r>
              <a:rPr lang="en-GB" altLang="en-US" sz="4200" b="1" dirty="0"/>
              <a:t>Definition of select nutrition terms (3)</a:t>
            </a:r>
            <a:endParaRPr lang="en-US" altLang="en-US" sz="4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An image of fruits, vegetables, and legumes.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9"/>
          <a:stretch>
            <a:fillRect/>
          </a:stretch>
        </p:blipFill>
        <p:spPr>
          <a:xfrm>
            <a:off x="0" y="0"/>
            <a:ext cx="2159000" cy="6858000"/>
          </a:xfrm>
          <a:noFill/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3059113" y="260350"/>
            <a:ext cx="468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059113" y="260350"/>
            <a:ext cx="5113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 txBox="1">
            <a:spLocks noChangeArrowheads="1"/>
          </p:cNvSpPr>
          <p:nvPr/>
        </p:nvSpPr>
        <p:spPr bwMode="auto">
          <a:xfrm>
            <a:off x="2163763" y="2362200"/>
            <a:ext cx="7010400" cy="1470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bIns="91440"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Session 14. NACS Action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hape 338946"/>
          <p:cNvSpPr>
            <a:spLocks noChangeArrowheads="1"/>
          </p:cNvSpPr>
          <p:nvPr/>
        </p:nvSpPr>
        <p:spPr bwMode="auto">
          <a:xfrm>
            <a:off x="990600" y="1225550"/>
            <a:ext cx="7505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GB" altLang="en-US" sz="3200" i="1" dirty="0">
                <a:latin typeface="+mn-lt"/>
                <a:ea typeface="+mn-ea"/>
              </a:rPr>
              <a:t>By the end of this session, you should be able to:</a:t>
            </a:r>
          </a:p>
          <a:p>
            <a:pPr marL="457200" indent="-45720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+mn-lt"/>
                <a:ea typeface="+mn-ea"/>
              </a:rPr>
              <a:t>Describe MOH and MOCD expectations regarding NACS implementation and reporting.</a:t>
            </a:r>
            <a:endParaRPr lang="en-US" sz="3200" dirty="0">
              <a:latin typeface="+mn-lt"/>
              <a:ea typeface="+mn-ea"/>
            </a:endParaRPr>
          </a:p>
          <a:p>
            <a:pPr marL="457200" indent="-45720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+mn-lt"/>
                <a:ea typeface="+mn-ea"/>
              </a:rPr>
              <a:t>Make an action plan to integrate NACS into or strengthen NACS in routine health services.</a:t>
            </a:r>
            <a:endParaRPr lang="en-US" sz="3200" dirty="0">
              <a:latin typeface="+mn-lt"/>
              <a:ea typeface="+mn-ea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GB" sz="3200" dirty="0">
              <a:latin typeface="+mn-lt"/>
              <a:ea typeface="+mn-ea"/>
            </a:endParaRPr>
          </a:p>
        </p:txBody>
      </p:sp>
      <p:sp>
        <p:nvSpPr>
          <p:cNvPr id="15053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14.1</a:t>
            </a:r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Session objective</a:t>
            </a:r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hape 338946"/>
          <p:cNvSpPr>
            <a:spLocks noChangeArrowheads="1"/>
          </p:cNvSpPr>
          <p:nvPr/>
        </p:nvSpPr>
        <p:spPr bwMode="auto">
          <a:xfrm>
            <a:off x="381000" y="1216025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400" dirty="0">
                <a:latin typeface="+mn-lt"/>
                <a:ea typeface="+mn-ea"/>
              </a:rPr>
              <a:t>Drawing from what you have learned in this training, decide what you can do to integrate or strengthen NACS services in your workplace.</a:t>
            </a:r>
          </a:p>
          <a:p>
            <a:pPr marL="457200" indent="-45720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400" dirty="0">
                <a:latin typeface="+mn-lt"/>
                <a:ea typeface="+mn-ea"/>
              </a:rPr>
              <a:t>Develop an action plan for what you will do:</a:t>
            </a:r>
          </a:p>
          <a:p>
            <a:pPr marL="971550" lvl="1" indent="-5143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sz="3400" dirty="0">
                <a:latin typeface="+mn-lt"/>
                <a:ea typeface="+mn-ea"/>
              </a:rPr>
              <a:t>Immediately</a:t>
            </a:r>
          </a:p>
          <a:p>
            <a:pPr marL="971550" lvl="1" indent="-5143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sz="3400" dirty="0">
                <a:latin typeface="+mn-lt"/>
                <a:ea typeface="+mn-ea"/>
              </a:rPr>
              <a:t>In the next 6 months</a:t>
            </a:r>
          </a:p>
          <a:p>
            <a:pPr marL="457200" indent="-45720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400" dirty="0">
                <a:latin typeface="+mn-lt"/>
                <a:ea typeface="+mn-ea"/>
              </a:rPr>
              <a:t>Present your plan in plenary.</a:t>
            </a:r>
          </a:p>
          <a:p>
            <a:pPr marL="457200" indent="-45720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GB" sz="3400" dirty="0">
              <a:latin typeface="+mn-lt"/>
              <a:ea typeface="+mn-ea"/>
            </a:endParaRPr>
          </a:p>
        </p:txBody>
      </p:sp>
      <p:sp>
        <p:nvSpPr>
          <p:cNvPr id="15257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14.2</a:t>
            </a:r>
          </a:p>
        </p:txBody>
      </p:sp>
      <p:sp>
        <p:nvSpPr>
          <p:cNvPr id="1525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Instructions</a:t>
            </a:r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An image of fruits, vegetables, and legumes.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9"/>
          <a:stretch>
            <a:fillRect/>
          </a:stretch>
        </p:blipFill>
        <p:spPr>
          <a:xfrm>
            <a:off x="76200" y="-20782"/>
            <a:ext cx="2159000" cy="6858000"/>
          </a:xfrm>
          <a:noFill/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3059113" y="260350"/>
            <a:ext cx="468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3059113" y="260350"/>
            <a:ext cx="5113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 txBox="1">
            <a:spLocks noChangeArrowheads="1"/>
          </p:cNvSpPr>
          <p:nvPr/>
        </p:nvSpPr>
        <p:spPr bwMode="auto">
          <a:xfrm>
            <a:off x="2149475" y="2376488"/>
            <a:ext cx="6994525" cy="1470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bIns="91440"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Session 15. Post-test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Course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467600" cy="3962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i="1" dirty="0">
                <a:ea typeface="+mn-ea"/>
                <a:cs typeface="+mn-cs"/>
              </a:rPr>
              <a:t>By the end of this session, participants will: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Compare expectations to the course objectives.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Complete a post-course assessment 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Evaluate the course. </a:t>
            </a:r>
          </a:p>
          <a:p>
            <a:pPr eaLnBrk="1" hangingPunct="1">
              <a:defRPr/>
            </a:pPr>
            <a:endParaRPr lang="en-GB" altLang="en-US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altLang="en-US" dirty="0">
              <a:ea typeface="+mn-ea"/>
              <a:cs typeface="+mn-cs"/>
            </a:endParaRPr>
          </a:p>
        </p:txBody>
      </p:sp>
      <p:sp>
        <p:nvSpPr>
          <p:cNvPr id="15667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15.1</a:t>
            </a:r>
          </a:p>
        </p:txBody>
      </p:sp>
      <p:sp>
        <p:nvSpPr>
          <p:cNvPr id="1566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Objectives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4200" b="1" dirty="0"/>
              <a:t>Course objectives</a:t>
            </a:r>
            <a:endParaRPr lang="en-US" altLang="en-US" sz="4200" dirty="0"/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>
          <a:xfrm>
            <a:off x="533400" y="1257300"/>
            <a:ext cx="8305800" cy="4525963"/>
          </a:xfrm>
        </p:spPr>
        <p:txBody>
          <a:bodyPr/>
          <a:lstStyle/>
          <a:p>
            <a:pPr marL="0" indent="0">
              <a:spcBef>
                <a:spcPts val="600"/>
              </a:spcBef>
              <a:buClr>
                <a:srgbClr val="77933C"/>
              </a:buClr>
              <a:buFont typeface="Arial" panose="020B0604020202020204" pitchFamily="34" charset="0"/>
              <a:buNone/>
            </a:pPr>
            <a:r>
              <a:rPr lang="en-GB" altLang="en-US" i="1" dirty="0"/>
              <a:t>Give participants the knowledge and skills to:</a:t>
            </a:r>
          </a:p>
          <a:p>
            <a:pPr lvl="0" eaLnBrk="1" hangingPunct="1">
              <a:buClr>
                <a:srgbClr val="9BBB59">
                  <a:lumMod val="75000"/>
                </a:srgbClr>
              </a:buClr>
              <a:defRPr/>
            </a:pPr>
            <a:r>
              <a:rPr lang="en-GB" altLang="en-US" dirty="0"/>
              <a:t>Advocate for and discuss the role of nutrition in care and treatment of people with HIV.</a:t>
            </a:r>
            <a:endParaRPr lang="en-US" altLang="en-US" dirty="0"/>
          </a:p>
          <a:p>
            <a:pPr lvl="0" eaLnBrk="1" hangingPunct="1">
              <a:buClr>
                <a:srgbClr val="9BBB59">
                  <a:lumMod val="75000"/>
                </a:srgbClr>
              </a:buClr>
              <a:defRPr/>
            </a:pPr>
            <a:r>
              <a:rPr lang="en-GB" altLang="en-US" dirty="0"/>
              <a:t>Assess clients’ nutritional status.</a:t>
            </a:r>
            <a:endParaRPr lang="en-US" altLang="en-US" dirty="0"/>
          </a:p>
          <a:p>
            <a:pPr lvl="0" eaLnBrk="1" hangingPunct="1">
              <a:buClr>
                <a:srgbClr val="9BBB59">
                  <a:lumMod val="75000"/>
                </a:srgbClr>
              </a:buClr>
              <a:defRPr/>
            </a:pPr>
            <a:r>
              <a:rPr lang="en-GB" altLang="en-US" dirty="0"/>
              <a:t>Counsel clients on prevention and management of malnutrition.</a:t>
            </a:r>
            <a:endParaRPr lang="en-US" altLang="en-US" dirty="0"/>
          </a:p>
          <a:p>
            <a:pPr lvl="0" eaLnBrk="1" hangingPunct="1">
              <a:buClr>
                <a:srgbClr val="9BBB59">
                  <a:lumMod val="75000"/>
                </a:srgbClr>
              </a:buClr>
              <a:defRPr/>
            </a:pPr>
            <a:r>
              <a:rPr lang="en-GB" altLang="en-US" dirty="0"/>
              <a:t>Prescribe specialised food products and provide other support to malnourished clients.</a:t>
            </a:r>
            <a:endParaRPr lang="en-US" altLang="en-US" dirty="0"/>
          </a:p>
          <a:p>
            <a:pPr lvl="0" eaLnBrk="1" hangingPunct="1">
              <a:buClr>
                <a:srgbClr val="9BBB59">
                  <a:lumMod val="75000"/>
                </a:srgbClr>
              </a:buClr>
              <a:defRPr/>
            </a:pPr>
            <a:r>
              <a:rPr lang="en-GB" altLang="en-US" dirty="0"/>
              <a:t>Monitor and report on NACS services.</a:t>
            </a: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15.2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10600" cy="5791200"/>
          </a:xfrm>
        </p:spPr>
        <p:txBody>
          <a:bodyPr/>
          <a:lstStyle/>
          <a:p>
            <a:pPr marL="0" indent="0">
              <a:buClr>
                <a:srgbClr val="77933C"/>
              </a:buClr>
              <a:buFont typeface="Arial" panose="020B0604020202020204" pitchFamily="34" charset="0"/>
              <a:buNone/>
            </a:pPr>
            <a:r>
              <a:rPr lang="en-GB" altLang="en-US" sz="3000" b="1" i="1" dirty="0">
                <a:solidFill>
                  <a:srgbClr val="77933C"/>
                </a:solidFill>
              </a:rPr>
              <a:t>Malnutrition: </a:t>
            </a:r>
            <a:r>
              <a:rPr lang="en-GB" altLang="en-US" sz="3000" dirty="0"/>
              <a:t>The result of food intake not matching the body’s food needs</a:t>
            </a:r>
          </a:p>
          <a:p>
            <a:pPr marL="685800" lvl="1" indent="-342900">
              <a:spcBef>
                <a:spcPts val="1200"/>
              </a:spcBef>
              <a:buClr>
                <a:srgbClr val="77933C"/>
              </a:buClr>
            </a:pPr>
            <a:r>
              <a:rPr lang="en-GB" altLang="en-US" sz="3000" b="1" i="1" dirty="0">
                <a:solidFill>
                  <a:srgbClr val="77933C"/>
                </a:solidFill>
              </a:rPr>
              <a:t>Undernutrition:</a:t>
            </a:r>
            <a:r>
              <a:rPr lang="en-GB" altLang="en-US" sz="3000" dirty="0"/>
              <a:t> Result of inadequate food intake </a:t>
            </a:r>
          </a:p>
          <a:p>
            <a:pPr lvl="2" indent="-457200">
              <a:buClr>
                <a:srgbClr val="77933C"/>
              </a:buClr>
            </a:pPr>
            <a:r>
              <a:rPr lang="en-GB" altLang="en-US" sz="2900" b="1" i="1" dirty="0">
                <a:solidFill>
                  <a:srgbClr val="77933C"/>
                </a:solidFill>
              </a:rPr>
              <a:t>Acute malnutrition: </a:t>
            </a:r>
            <a:r>
              <a:rPr lang="en-GB" altLang="en-US" sz="2900" dirty="0"/>
              <a:t>caused by inadequate food intake due to lack of food and/or illness.</a:t>
            </a:r>
          </a:p>
          <a:p>
            <a:pPr lvl="2" indent="-457200">
              <a:buClr>
                <a:srgbClr val="77933C"/>
              </a:buClr>
            </a:pPr>
            <a:r>
              <a:rPr lang="en-GB" altLang="en-US" sz="2900" b="1" i="1" dirty="0">
                <a:solidFill>
                  <a:srgbClr val="77933C"/>
                </a:solidFill>
              </a:rPr>
              <a:t>Chronic malnutrition: </a:t>
            </a:r>
            <a:r>
              <a:rPr lang="en-GB" altLang="en-US" sz="2900" dirty="0"/>
              <a:t>caused by prolonged undernutrition or repeated episodes of illness;  resulting in stunting (low height-for-age)</a:t>
            </a:r>
          </a:p>
          <a:p>
            <a:pPr lvl="2" indent="-457200">
              <a:buClr>
                <a:srgbClr val="77933C"/>
              </a:buClr>
            </a:pPr>
            <a:r>
              <a:rPr lang="en-GB" altLang="en-US" sz="2900" b="1" i="1" dirty="0">
                <a:solidFill>
                  <a:srgbClr val="77933C"/>
                </a:solidFill>
              </a:rPr>
              <a:t>Micronutrient deficiencies: </a:t>
            </a:r>
            <a:r>
              <a:rPr lang="en-GB" altLang="en-US" sz="2900" dirty="0"/>
              <a:t>result of reduced micronutrient intake and/or absorption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1.5</a:t>
            </a:r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800100"/>
          </a:xfrm>
        </p:spPr>
        <p:txBody>
          <a:bodyPr/>
          <a:lstStyle/>
          <a:p>
            <a:r>
              <a:rPr lang="en-GB" altLang="en-US" sz="4200" b="1" dirty="0"/>
              <a:t>Definition of select nutrition terms (4)</a:t>
            </a:r>
            <a:endParaRPr lang="en-US" altLang="en-US" sz="4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43025"/>
            <a:ext cx="8458200" cy="4525963"/>
          </a:xfrm>
        </p:spPr>
        <p:txBody>
          <a:bodyPr rtlCol="0">
            <a:normAutofit/>
          </a:bodyPr>
          <a:lstStyle/>
          <a:p>
            <a:pPr marL="685800" lvl="1" indent="-34290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300" b="1" i="1" dirty="0">
                <a:solidFill>
                  <a:schemeClr val="accent3">
                    <a:lumMod val="75000"/>
                  </a:schemeClr>
                </a:solidFill>
                <a:ea typeface="+mn-ea"/>
              </a:rPr>
              <a:t>Overnutrition: </a:t>
            </a:r>
            <a:r>
              <a:rPr lang="en-GB" altLang="en-US" sz="3300" dirty="0">
                <a:ea typeface="+mn-ea"/>
              </a:rPr>
              <a:t>arises from excessive intake of more nutrients than the body needs, leading to overweight and obesity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1.6</a:t>
            </a:r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r>
              <a:rPr lang="en-GB" altLang="en-US" sz="4200" b="1" dirty="0"/>
              <a:t>Definition of select nutrition terms (5)</a:t>
            </a:r>
            <a:endParaRPr lang="en-US" altLang="en-US" sz="4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620000" cy="4525962"/>
          </a:xfrm>
        </p:spPr>
        <p:txBody>
          <a:bodyPr/>
          <a:lstStyle/>
          <a:p>
            <a:pPr>
              <a:buClr>
                <a:srgbClr val="77933C"/>
              </a:buClr>
            </a:pPr>
            <a:r>
              <a:rPr lang="en-GB" altLang="en-US" sz="3300" dirty="0"/>
              <a:t>Food </a:t>
            </a:r>
            <a:r>
              <a:rPr lang="en-GB" altLang="en-US" sz="3300" b="1" dirty="0"/>
              <a:t>availability</a:t>
            </a:r>
            <a:r>
              <a:rPr lang="en-GB" altLang="en-US" sz="3300" dirty="0"/>
              <a:t>  </a:t>
            </a:r>
            <a:endParaRPr lang="en-US" altLang="en-US" sz="3300" dirty="0"/>
          </a:p>
          <a:p>
            <a:pPr>
              <a:buClr>
                <a:srgbClr val="77933C"/>
              </a:buClr>
            </a:pPr>
            <a:r>
              <a:rPr lang="en-GB" altLang="en-US" sz="3300" dirty="0"/>
              <a:t>Food </a:t>
            </a:r>
            <a:r>
              <a:rPr lang="en-GB" altLang="en-US" sz="3300" b="1" dirty="0"/>
              <a:t>accessibility</a:t>
            </a:r>
            <a:r>
              <a:rPr lang="en-GB" altLang="en-US" sz="3300" dirty="0"/>
              <a:t> </a:t>
            </a:r>
            <a:endParaRPr lang="en-US" altLang="en-US" sz="3300" dirty="0"/>
          </a:p>
          <a:p>
            <a:pPr>
              <a:buClr>
                <a:srgbClr val="77933C"/>
              </a:buClr>
            </a:pPr>
            <a:r>
              <a:rPr lang="en-GB" altLang="en-US" sz="3300" dirty="0"/>
              <a:t>Food i</a:t>
            </a:r>
            <a:r>
              <a:rPr lang="en-GB" altLang="en-US" sz="3300" b="1" dirty="0"/>
              <a:t>ntake </a:t>
            </a:r>
            <a:r>
              <a:rPr lang="en-GB" altLang="en-US" sz="3300" dirty="0"/>
              <a:t> </a:t>
            </a:r>
            <a:endParaRPr lang="en-US" altLang="en-US" sz="3300" dirty="0"/>
          </a:p>
          <a:p>
            <a:pPr>
              <a:buClr>
                <a:srgbClr val="77933C"/>
              </a:buClr>
            </a:pPr>
            <a:r>
              <a:rPr lang="en-GB" altLang="en-US" sz="3300" dirty="0"/>
              <a:t>Food </a:t>
            </a:r>
            <a:r>
              <a:rPr lang="en-GB" altLang="en-US" sz="3300" b="1" dirty="0"/>
              <a:t>utilisation</a:t>
            </a:r>
            <a:r>
              <a:rPr lang="en-GB" altLang="en-US" sz="3300" dirty="0"/>
              <a:t> </a:t>
            </a:r>
            <a:endParaRPr lang="en-US" altLang="en-US" sz="3300" dirty="0"/>
          </a:p>
          <a:p>
            <a:pPr>
              <a:buClr>
                <a:srgbClr val="77933C"/>
              </a:buClr>
            </a:pPr>
            <a:r>
              <a:rPr lang="en-GB" altLang="en-US" sz="3300" dirty="0"/>
              <a:t>Food </a:t>
            </a:r>
            <a:r>
              <a:rPr lang="en-GB" altLang="en-US" sz="3300" b="1" dirty="0"/>
              <a:t>excretion</a:t>
            </a:r>
            <a:endParaRPr lang="en-US" altLang="en-US" sz="3300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1.7</a:t>
            </a:r>
          </a:p>
        </p:txBody>
      </p:sp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-1" y="304800"/>
            <a:ext cx="9144001" cy="1143000"/>
          </a:xfrm>
        </p:spPr>
        <p:txBody>
          <a:bodyPr/>
          <a:lstStyle/>
          <a:p>
            <a:r>
              <a:rPr lang="en-GB" altLang="en-US" sz="4200" b="1" dirty="0"/>
              <a:t>Conditions necessary for good nutrition</a:t>
            </a:r>
            <a:endParaRPr lang="en-US" altLang="en-US" sz="4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6" y="1655135"/>
            <a:ext cx="8077200" cy="5181600"/>
          </a:xfrm>
        </p:spPr>
        <p:txBody>
          <a:bodyPr rtlCol="0">
            <a:normAutofit/>
          </a:bodyPr>
          <a:lstStyle/>
          <a:p>
            <a:pPr marL="0" lvl="4" indent="0" fontAlgn="auto">
              <a:lnSpc>
                <a:spcPct val="9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GB" sz="3200" dirty="0">
                <a:ea typeface="+mn-ea"/>
              </a:rPr>
              <a:t>Eating a variety of foods from all the food groups to provide all the nutrients the body needs to function well</a:t>
            </a:r>
          </a:p>
          <a:p>
            <a:pPr marL="342900" lvl="4" indent="-342900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ea typeface="+mn-ea"/>
              </a:rPr>
              <a:t>No single food, except breast milk for the first 6 months of life, provides all the nutrients the body needs to function well. </a:t>
            </a:r>
          </a:p>
          <a:p>
            <a:pPr marL="342900" lvl="4" indent="-342900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ea typeface="+mn-ea"/>
              </a:rPr>
              <a:t>Food quality and quantity </a:t>
            </a:r>
            <a:r>
              <a:rPr lang="en-GB" sz="3200" dirty="0">
                <a:ea typeface="+mn-ea"/>
              </a:rPr>
              <a:t>are as important as </a:t>
            </a:r>
            <a:r>
              <a:rPr lang="en-GB" sz="3200" b="1" dirty="0">
                <a:ea typeface="+mn-ea"/>
              </a:rPr>
              <a:t>variety</a:t>
            </a:r>
            <a:r>
              <a:rPr lang="en-GB" sz="3200" dirty="0">
                <a:ea typeface="+mn-ea"/>
              </a:rPr>
              <a:t>.</a:t>
            </a:r>
          </a:p>
          <a:p>
            <a:pPr marL="0" lvl="4" indent="0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GB" sz="3200" dirty="0">
              <a:ea typeface="+mn-ea"/>
            </a:endParaRPr>
          </a:p>
          <a:p>
            <a:pPr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endParaRPr lang="en-US" altLang="en-US" dirty="0">
              <a:ea typeface="+mn-ea"/>
              <a:cs typeface="+mn-cs"/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-24809" y="304800"/>
            <a:ext cx="9144000" cy="990600"/>
          </a:xfrm>
        </p:spPr>
        <p:txBody>
          <a:bodyPr/>
          <a:lstStyle/>
          <a:p>
            <a:r>
              <a:rPr lang="en-GB" altLang="en-US" sz="4200" b="1" dirty="0"/>
              <a:t>What is a mixed diet?</a:t>
            </a:r>
            <a:endParaRPr lang="en-US" altLang="en-US" sz="4200" i="1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1.8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00" b="1" dirty="0"/>
              <a:t>Exercise: Food Composition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 rtlCol="0">
            <a:normAutofit/>
          </a:bodyPr>
          <a:lstStyle/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/>
              <a:t>Find out how much energy, protein and iron there is in a 100 g edible portion of:</a:t>
            </a:r>
          </a:p>
          <a:p>
            <a:pPr marL="914400" lvl="2" indent="-51435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3200" dirty="0"/>
              <a:t>Roller mealie meal</a:t>
            </a:r>
          </a:p>
          <a:p>
            <a:pPr marL="914400" lvl="2" indent="-51435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3200" dirty="0"/>
              <a:t>Sweet potato leaves</a:t>
            </a:r>
          </a:p>
          <a:p>
            <a:pPr marL="914400" lvl="2" indent="-51435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3200" dirty="0"/>
              <a:t>Beef 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1.9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sz="4200" b="1" dirty="0"/>
              <a:t>Exercise: Meal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00225"/>
            <a:ext cx="8229600" cy="4524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sz="3400" dirty="0">
                <a:ea typeface="+mn-ea"/>
                <a:cs typeface="+mn-cs"/>
              </a:rPr>
              <a:t>Refer to </a:t>
            </a:r>
            <a:r>
              <a:rPr lang="en-US" sz="3400" b="1" dirty="0">
                <a:ea typeface="+mn-ea"/>
                <a:cs typeface="+mn-cs"/>
              </a:rPr>
              <a:t>Worksheet 1.5. Meal Planning</a:t>
            </a:r>
            <a:r>
              <a:rPr lang="en-US" sz="3400" dirty="0">
                <a:ea typeface="+mn-ea"/>
                <a:cs typeface="+mn-cs"/>
              </a:rPr>
              <a:t>.</a:t>
            </a:r>
          </a:p>
          <a:p>
            <a:pPr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sz="3400" dirty="0">
                <a:ea typeface="+mn-ea"/>
                <a:cs typeface="+mn-cs"/>
              </a:rPr>
              <a:t>Fill out the worksheet in groups, using </a:t>
            </a:r>
            <a:r>
              <a:rPr lang="en-US" sz="3400" b="1" dirty="0">
                <a:ea typeface="+mn-ea"/>
                <a:cs typeface="+mn-cs"/>
              </a:rPr>
              <a:t>Handout 1.3. A Mixed Diet</a:t>
            </a:r>
            <a:r>
              <a:rPr lang="en-US" sz="3400" dirty="0">
                <a:ea typeface="+mn-ea"/>
                <a:cs typeface="+mn-cs"/>
              </a:rPr>
              <a:t> and the Food Composition Tables.</a:t>
            </a:r>
          </a:p>
          <a:p>
            <a:pPr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sz="3400" dirty="0">
                <a:ea typeface="+mn-ea"/>
                <a:cs typeface="+mn-cs"/>
              </a:rPr>
              <a:t>Present results in plenary.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1.10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 descr="An image of fruits, vegetables, and legum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9"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5"/>
          <p:cNvSpPr txBox="1">
            <a:spLocks noChangeArrowheads="1"/>
          </p:cNvSpPr>
          <p:nvPr/>
        </p:nvSpPr>
        <p:spPr bwMode="auto">
          <a:xfrm>
            <a:off x="2149475" y="2362200"/>
            <a:ext cx="6994525" cy="1470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bIns="91440"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Session 2. Nutrition and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95263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4200" b="1" dirty="0"/>
              <a:t>Session objectives</a:t>
            </a:r>
            <a:endParaRPr lang="en-US" altLang="en-US" sz="42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200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i="1" dirty="0">
                <a:ea typeface="+mn-ea"/>
                <a:cs typeface="+mn-cs"/>
              </a:rPr>
              <a:t>This opening session allows you to: </a:t>
            </a: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Discuss expectations of the course and relate them to the course objectives.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Define the role of a health care provider in nutrition care and support.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0.1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4200" b="1" dirty="0"/>
              <a:t>Session objectives</a:t>
            </a:r>
            <a:endParaRPr lang="en-US" altLang="en-US" sz="4200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47700" y="1320800"/>
            <a:ext cx="7848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i="1" dirty="0">
                <a:ea typeface="+mn-ea"/>
                <a:cs typeface="+mn-cs"/>
              </a:rPr>
              <a:t>By the end of this session, you should be able to:</a:t>
            </a: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Discuss the relationship between nutrition and infection.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Explain why nutrition is important for people with HIV.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Explain the recommended energy and nutrient intake for people with HIV.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List the Critical Nutrition Actions.</a:t>
            </a:r>
          </a:p>
          <a:p>
            <a:pPr eaLnBrk="1" hangingPunct="1">
              <a:defRPr/>
            </a:pPr>
            <a:endParaRPr lang="en-US" altLang="en-US" dirty="0">
              <a:ea typeface="+mn-ea"/>
              <a:cs typeface="+mn-cs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2.1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 descr="Poor nutrition and infection: A vicious cycle.&#10;&#10;Poor nutritional status- Weight loss, growth faltering, muscle wasting, micronutrient defeciencies.&#10;&#10;Weakened Immune system- poor ability to resist and fight infections.&#10;&#10;Impaired appetite and digestion- increased nutrient needs due to nutrient loss and malabsorption and changed metabolism.&#10;&#10;Infection.&#10;&#10;Increased vulnerability to infections- more frequent, more severe and long-lasting infections.&#10;&#10;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4200" b="1" dirty="0"/>
              <a:t>Poor nutrition and infection: </a:t>
            </a:r>
            <a:br>
              <a:rPr lang="en-GB" altLang="en-US" sz="4200" b="1" dirty="0"/>
            </a:br>
            <a:r>
              <a:rPr lang="en-GB" altLang="en-US" sz="4200" b="1" dirty="0"/>
              <a:t>A vicious cycle</a:t>
            </a:r>
            <a:endParaRPr lang="en-US" altLang="en-US" sz="4200" b="1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2.2</a:t>
            </a:r>
          </a:p>
        </p:txBody>
      </p:sp>
      <p:sp>
        <p:nvSpPr>
          <p:cNvPr id="19" name="Isosceles Triangle 18"/>
          <p:cNvSpPr/>
          <p:nvPr/>
        </p:nvSpPr>
        <p:spPr>
          <a:xfrm rot="8571060">
            <a:off x="6218238" y="2963863"/>
            <a:ext cx="292100" cy="1651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3569223">
            <a:off x="3365500" y="2384426"/>
            <a:ext cx="293687" cy="16351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750" name="Group 29"/>
          <p:cNvGrpSpPr>
            <a:grpSpLocks/>
          </p:cNvGrpSpPr>
          <p:nvPr/>
        </p:nvGrpSpPr>
        <p:grpSpPr bwMode="auto">
          <a:xfrm>
            <a:off x="1293813" y="1635125"/>
            <a:ext cx="6423025" cy="4914900"/>
            <a:chOff x="1293228" y="1634735"/>
            <a:chExt cx="6424194" cy="4915165"/>
          </a:xfrm>
        </p:grpSpPr>
        <p:sp>
          <p:nvSpPr>
            <p:cNvPr id="4" name="Oval 3"/>
            <p:cNvSpPr/>
            <p:nvPr/>
          </p:nvSpPr>
          <p:spPr>
            <a:xfrm>
              <a:off x="2285596" y="1860172"/>
              <a:ext cx="4572832" cy="4496042"/>
            </a:xfrm>
            <a:prstGeom prst="ellipse">
              <a:avLst/>
            </a:pr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65385" y="1634735"/>
              <a:ext cx="1829133" cy="17542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ea typeface="+mn-ea"/>
                </a:rPr>
                <a:t>Poor nutritional status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ea typeface="+mn-ea"/>
                </a:rPr>
                <a:t>Weight loss, growth faltering, muscle wasting, micronutrient deficiencies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7445" y="4825782"/>
              <a:ext cx="1829133" cy="17241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ea typeface="+mn-ea"/>
                </a:rPr>
                <a:t>Increased vulnerability to infections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ea typeface="+mn-ea"/>
                </a:rPr>
                <a:t>More frequent, more severe and longer-lasting infections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3228" y="3168343"/>
              <a:ext cx="1902171" cy="17542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ea typeface="+mn-ea"/>
                </a:rPr>
                <a:t>Impaired appetite and digestion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ea typeface="+mn-ea"/>
                </a:rPr>
                <a:t>Increased nutrient needs due to nutrient loss and malabsorption and changed metabolism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15251" y="3204858"/>
              <a:ext cx="1902171" cy="12621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ea typeface="+mn-ea"/>
                </a:rPr>
                <a:t>Weakened immune system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ea typeface="+mn-ea"/>
                </a:rPr>
                <a:t>Poor ability to resist and fight infections</a:t>
              </a:r>
            </a:p>
            <a:p>
              <a:pPr algn="ctr">
                <a:spcAft>
                  <a:spcPts val="600"/>
                </a:spcAft>
                <a:defRPr/>
              </a:pPr>
              <a:endParaRPr lang="en-US" sz="1600" dirty="0">
                <a:latin typeface="+mn-lt"/>
                <a:ea typeface="+mn-ea"/>
              </a:endParaRPr>
            </a:p>
          </p:txBody>
        </p:sp>
        <p:sp>
          <p:nvSpPr>
            <p:cNvPr id="31757" name="TextBox 5"/>
            <p:cNvSpPr txBox="1">
              <a:spLocks noChangeArrowheads="1"/>
            </p:cNvSpPr>
            <p:nvPr/>
          </p:nvSpPr>
          <p:spPr bwMode="auto">
            <a:xfrm>
              <a:off x="3657600" y="3688556"/>
              <a:ext cx="1828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Arial" panose="020B0604020202020204" pitchFamily="34" charset="0"/>
                </a:rPr>
                <a:t>Infection</a:t>
              </a:r>
            </a:p>
          </p:txBody>
        </p:sp>
        <p:sp>
          <p:nvSpPr>
            <p:cNvPr id="17" name="Arc 16"/>
            <p:cNvSpPr/>
            <p:nvPr/>
          </p:nvSpPr>
          <p:spPr>
            <a:xfrm rot="19789820">
              <a:off x="5656472" y="2399951"/>
              <a:ext cx="704978" cy="1585999"/>
            </a:xfrm>
            <a:prstGeom prst="arc">
              <a:avLst>
                <a:gd name="adj1" fmla="val 16514535"/>
                <a:gd name="adj2" fmla="val 5"/>
              </a:avLst>
            </a:prstGeom>
            <a:ln w="793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8677242">
              <a:off x="2733352" y="4047865"/>
              <a:ext cx="517619" cy="1836837"/>
            </a:xfrm>
            <a:prstGeom prst="arc">
              <a:avLst>
                <a:gd name="adj1" fmla="val 16514537"/>
                <a:gd name="adj2" fmla="val 21544137"/>
              </a:avLst>
            </a:prstGeom>
            <a:ln w="793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14851639">
              <a:off x="3271656" y="2068051"/>
              <a:ext cx="690600" cy="1494110"/>
            </a:xfrm>
            <a:prstGeom prst="arc">
              <a:avLst>
                <a:gd name="adj1" fmla="val 16514537"/>
                <a:gd name="adj2" fmla="val 5"/>
              </a:avLst>
            </a:prstGeom>
            <a:ln w="793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1761" name="Group 23"/>
            <p:cNvGrpSpPr>
              <a:grpSpLocks/>
            </p:cNvGrpSpPr>
            <p:nvPr/>
          </p:nvGrpSpPr>
          <p:grpSpPr bwMode="auto">
            <a:xfrm>
              <a:off x="4754409" y="4955462"/>
              <a:ext cx="1810232" cy="821406"/>
              <a:chOff x="4754409" y="4955462"/>
              <a:chExt cx="1810232" cy="821406"/>
            </a:xfrm>
          </p:grpSpPr>
          <p:sp>
            <p:nvSpPr>
              <p:cNvPr id="23" name="Arc 22"/>
              <p:cNvSpPr/>
              <p:nvPr/>
            </p:nvSpPr>
            <p:spPr>
              <a:xfrm rot="3439877">
                <a:off x="5307204" y="4403368"/>
                <a:ext cx="704888" cy="1810079"/>
              </a:xfrm>
              <a:prstGeom prst="arc">
                <a:avLst>
                  <a:gd name="adj1" fmla="val 16531456"/>
                  <a:gd name="adj2" fmla="val 19880"/>
                </a:avLst>
              </a:prstGeom>
              <a:ln w="793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14291380">
                <a:off x="5623147" y="5548123"/>
                <a:ext cx="292116" cy="16513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9" name="Isosceles Triangle 28"/>
          <p:cNvSpPr/>
          <p:nvPr/>
        </p:nvSpPr>
        <p:spPr>
          <a:xfrm rot="19611119">
            <a:off x="2601913" y="5005388"/>
            <a:ext cx="292100" cy="16351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39738" y="1352550"/>
            <a:ext cx="8264525" cy="4525963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>
                <a:ea typeface="+mn-ea"/>
                <a:cs typeface="+mn-cs"/>
              </a:rPr>
              <a:t>They need more energy than uninfected people.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>
                <a:ea typeface="+mn-ea"/>
                <a:cs typeface="+mn-cs"/>
              </a:rPr>
              <a:t>They are vulnerable to infections that deplete energy and nutrients.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>
                <a:ea typeface="+mn-ea"/>
                <a:cs typeface="+mn-cs"/>
              </a:rPr>
              <a:t>Good nutrition helps resist infections and reduces their frequency and duration. 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>
                <a:ea typeface="+mn-ea"/>
                <a:cs typeface="+mn-cs"/>
              </a:rPr>
              <a:t>Good nutrition helps maintain healthy weight, manage symptoms, and keep active.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>
                <a:ea typeface="+mn-ea"/>
                <a:cs typeface="+mn-cs"/>
              </a:rPr>
              <a:t>Good nutrition helps medicines work effectively and may reduce side-effects.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>
                <a:ea typeface="+mn-ea"/>
                <a:cs typeface="+mn-cs"/>
              </a:rPr>
              <a:t>Good nutrition may reduce the risk of mother-to-child transmission of HIV.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>
                <a:ea typeface="+mn-ea"/>
                <a:cs typeface="+mn-cs"/>
              </a:rPr>
              <a:t>Good nutrition may delay progression of HIV to AIDS. </a:t>
            </a:r>
            <a:endParaRPr lang="fr-FR" altLang="en-US" sz="2600" dirty="0">
              <a:ea typeface="+mn-ea"/>
              <a:cs typeface="+mn-cs"/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2.3</a:t>
            </a:r>
          </a:p>
        </p:txBody>
      </p:sp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4200" b="1" dirty="0"/>
              <a:t>Importance of good nutrition </a:t>
            </a:r>
            <a:br>
              <a:rPr lang="en-GB" altLang="en-US" sz="4200" b="1" dirty="0"/>
            </a:br>
            <a:r>
              <a:rPr lang="en-GB" altLang="en-US" sz="4200" b="1" dirty="0"/>
              <a:t>for people with HIV</a:t>
            </a:r>
            <a:endParaRPr lang="en-US" altLang="en-US" sz="4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00" b="1" dirty="0"/>
              <a:t>Good nutrition and infection: </a:t>
            </a:r>
            <a:br>
              <a:rPr lang="en-US" altLang="en-US" sz="4200" b="1" dirty="0"/>
            </a:br>
            <a:r>
              <a:rPr lang="en-US" altLang="en-US" sz="4200" b="1" dirty="0"/>
              <a:t>A virtuous cycle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2.4</a:t>
            </a:r>
          </a:p>
        </p:txBody>
      </p:sp>
      <p:pic>
        <p:nvPicPr>
          <p:cNvPr id="33796" name="Picture 274" descr="Good nutrition and infection: A virtuous cycle.&#10;&#10;Good nutrition- weight regained or maintained, no macro or micro-nutrient defeciencies.&#10;&#10;Stronger imune system- improved ability to fight HIV and other infections.&#10;&#10;Reduced vulnrability to infections- reduced frequency and duration of opportunistic infections and possibly slower progression to AIDS.&#10;&#10;Nutritional needs met- adequate energy intake, adequate diet, dietary management of symptom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47813"/>
            <a:ext cx="5638800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619703"/>
              </p:ext>
            </p:extLst>
          </p:nvPr>
        </p:nvGraphicFramePr>
        <p:xfrm>
          <a:off x="657225" y="904875"/>
          <a:ext cx="7800975" cy="5438314"/>
        </p:xfrm>
        <a:graphic>
          <a:graphicData uri="http://schemas.openxmlformats.org/drawingml/2006/table">
            <a:tbl>
              <a:tblPr/>
              <a:tblGrid>
                <a:gridCol w="2066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4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Group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Energy needs/day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Food equivalent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9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HIV-negative adult</a:t>
                      </a: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2,000–2,580 kcal</a:t>
                      </a: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 meals of rice cooked with oil, boiled chicken and cassava leaf relish with groundnuts or 1 egg or 1 serving lentils AND 2 snacks (1 slice bread with margarine and jam or 1 chapatti with oil or 1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avocado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73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HIV-positive adult (asymptomatic)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10% (200–258 kcal) extra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 extra fistful </a:t>
                      </a:r>
                      <a:r>
                        <a:rPr kumimoji="0" lang="en-GB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nshima </a:t>
                      </a: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or 1 cup porridge or 2 sweet potatoes  or 2 bananas or 2 servings pumpkin or 1 serving meat sauce and vegetables or 2 eggs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8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HIV-positive adult (symptomatic)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20–30% (400–630 kcal) extra 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An extra 2 eggs plus 2–3 fistfuls </a:t>
                      </a:r>
                      <a:r>
                        <a:rPr kumimoji="0" lang="en-GB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nshima</a:t>
                      </a: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or 2–3 cups porridge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2.5</a:t>
            </a:r>
          </a:p>
        </p:txBody>
      </p:sp>
      <p:sp>
        <p:nvSpPr>
          <p:cNvPr id="34841" name="Title 1"/>
          <p:cNvSpPr>
            <a:spLocks noGrp="1"/>
          </p:cNvSpPr>
          <p:nvPr>
            <p:ph type="title"/>
          </p:nvPr>
        </p:nvSpPr>
        <p:spPr>
          <a:xfrm>
            <a:off x="15875" y="0"/>
            <a:ext cx="9156700" cy="1143000"/>
          </a:xfrm>
        </p:spPr>
        <p:txBody>
          <a:bodyPr/>
          <a:lstStyle/>
          <a:p>
            <a:pPr eaLnBrk="1" hangingPunct="1"/>
            <a:r>
              <a:rPr lang="en-GB" altLang="en-US" sz="3600" b="1" dirty="0"/>
              <a:t>Energy and nutrient needs: Adults</a:t>
            </a:r>
            <a:endParaRPr lang="en-US" altLang="en-US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879761"/>
              </p:ext>
            </p:extLst>
          </p:nvPr>
        </p:nvGraphicFramePr>
        <p:xfrm>
          <a:off x="657225" y="781050"/>
          <a:ext cx="7874000" cy="5645150"/>
        </p:xfrm>
        <a:graphic>
          <a:graphicData uri="http://schemas.openxmlformats.org/drawingml/2006/table">
            <a:tbl>
              <a:tblPr/>
              <a:tblGrid>
                <a:gridCol w="216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Group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Energy needs/ day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Food equivalent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HIV-negative child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1,650–2,800 (6–17 years)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 fistfuls of </a:t>
                      </a:r>
                      <a:r>
                        <a:rPr kumimoji="0" lang="en-US" altLang="en-US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nshima</a:t>
                      </a: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, </a:t>
                      </a: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 handful of  groundnuts, 2 sweet potatoes, 2 oranges, 2 bananas, 2 servings of beans, 2 </a:t>
                      </a:r>
                      <a:r>
                        <a:rPr kumimoji="0" lang="en-GB" altLang="en-US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chapatis</a:t>
                      </a: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, 3 servings of pumpkin leaves, 1 serving of </a:t>
                      </a:r>
                      <a:r>
                        <a:rPr kumimoji="0" lang="en-US" altLang="en-US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kapenta </a:t>
                      </a:r>
                      <a:r>
                        <a:rPr kumimoji="0" lang="en-US" altLang="en-US" sz="1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and</a:t>
                      </a: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1 cup milk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HIV-positive child (asymptomatic)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10% (165–280 kcal) extra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An extra 1 cup of milk and 1 cup of porridge plus 1 banana, 1 egg or 1 slice of bread with groundnut paste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HIV-positive child (symptomatic)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20–30% (413–700 kcal) extra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An extra 2 cups of milk and 2 cups of porridge plus 2 bananas, 2 eggs or 2 slices of bread with groundnut paste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HIV-positive child (symptomatic and losing weight)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50–100% (1,200-1,650 kcal) extra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An extra 2–3 cups of milk, 3 slices of bread with groundnut paste and 2 bananas, avocados or eggs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2.6</a:t>
            </a:r>
          </a:p>
        </p:txBody>
      </p:sp>
      <p:sp>
        <p:nvSpPr>
          <p:cNvPr id="36893" name="Title 1"/>
          <p:cNvSpPr>
            <a:spLocks noGrp="1"/>
          </p:cNvSpPr>
          <p:nvPr>
            <p:ph type="title"/>
          </p:nvPr>
        </p:nvSpPr>
        <p:spPr>
          <a:xfrm>
            <a:off x="15875" y="-76200"/>
            <a:ext cx="9156700" cy="1143000"/>
          </a:xfrm>
        </p:spPr>
        <p:txBody>
          <a:bodyPr/>
          <a:lstStyle/>
          <a:p>
            <a:pPr eaLnBrk="1" hangingPunct="1"/>
            <a:r>
              <a:rPr lang="en-GB" altLang="en-US" sz="3600" b="1"/>
              <a:t>Energy and nutrient needs: Children</a:t>
            </a:r>
            <a:endParaRPr lang="en-US" altLang="en-US" sz="3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n image of fruits, vegetables, and legum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9"/>
          <a:stretch>
            <a:fillRect/>
          </a:stretch>
        </p:blipFill>
        <p:spPr bwMode="auto">
          <a:xfrm>
            <a:off x="4763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5"/>
          <p:cNvSpPr txBox="1">
            <a:spLocks noChangeArrowheads="1"/>
          </p:cNvSpPr>
          <p:nvPr/>
        </p:nvSpPr>
        <p:spPr bwMode="auto">
          <a:xfrm>
            <a:off x="2163763" y="2362200"/>
            <a:ext cx="6980237" cy="1470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bIns="91440"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Session 3.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Nutrition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Session objectives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65225"/>
            <a:ext cx="77724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i="1" dirty="0">
                <a:ea typeface="+mn-ea"/>
                <a:cs typeface="+mn-cs"/>
              </a:rPr>
              <a:t>By the end of this session, you should be able to: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100" dirty="0">
                <a:ea typeface="+mn-ea"/>
                <a:cs typeface="+mn-cs"/>
              </a:rPr>
              <a:t>Explain why nutrition assessment is important.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100" dirty="0">
                <a:ea typeface="+mn-ea"/>
                <a:cs typeface="+mn-cs"/>
              </a:rPr>
              <a:t>List types of nutrition assessment.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100" dirty="0">
                <a:ea typeface="+mn-ea"/>
                <a:cs typeface="+mn-cs"/>
              </a:rPr>
              <a:t>Do accurate anthropometric assessment.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100" dirty="0">
                <a:ea typeface="+mn-ea"/>
                <a:cs typeface="+mn-cs"/>
              </a:rPr>
              <a:t>Identify physical signs of malnutrition.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100" dirty="0">
                <a:ea typeface="+mn-ea"/>
                <a:cs typeface="+mn-cs"/>
              </a:rPr>
              <a:t>Do simple dietary assessment.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100" dirty="0">
                <a:ea typeface="+mn-ea"/>
                <a:cs typeface="+mn-cs"/>
              </a:rPr>
              <a:t>Interpret the results of various assessments to classify nutritional status.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100" dirty="0">
              <a:ea typeface="+mn-ea"/>
              <a:cs typeface="+mn-cs"/>
            </a:endParaRPr>
          </a:p>
        </p:txBody>
      </p:sp>
      <p:sp>
        <p:nvSpPr>
          <p:cNvPr id="3994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3.1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Kinds of nutrition assessment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36688"/>
            <a:ext cx="6781800" cy="4525962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ABCD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Anthropometric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Clinical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Biochemical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Dietary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ea typeface="+mn-ea"/>
              <a:cs typeface="+mn-cs"/>
            </a:endParaRPr>
          </a:p>
        </p:txBody>
      </p:sp>
      <p:sp>
        <p:nvSpPr>
          <p:cNvPr id="4096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3.2</a:t>
            </a:r>
          </a:p>
        </p:txBody>
      </p:sp>
      <p:grpSp>
        <p:nvGrpSpPr>
          <p:cNvPr id="40965" name="Group 7" descr="An image of a man on a scale and a female nurse weighing him."/>
          <p:cNvGrpSpPr>
            <a:grpSpLocks/>
          </p:cNvGrpSpPr>
          <p:nvPr/>
        </p:nvGrpSpPr>
        <p:grpSpPr bwMode="auto">
          <a:xfrm>
            <a:off x="4648200" y="1495425"/>
            <a:ext cx="3675063" cy="4856163"/>
            <a:chOff x="2910" y="336"/>
            <a:chExt cx="2528" cy="3230"/>
          </a:xfrm>
        </p:grpSpPr>
        <p:pic>
          <p:nvPicPr>
            <p:cNvPr id="40966" name="Object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4" t="1895" r="18561"/>
            <a:stretch>
              <a:fillRect/>
            </a:stretch>
          </p:blipFill>
          <p:spPr bwMode="auto">
            <a:xfrm>
              <a:off x="2910" y="336"/>
              <a:ext cx="2514" cy="3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7" name="Text Box 9"/>
            <p:cNvSpPr txBox="1">
              <a:spLocks noChangeArrowheads="1"/>
            </p:cNvSpPr>
            <p:nvPr/>
          </p:nvSpPr>
          <p:spPr bwMode="auto">
            <a:xfrm>
              <a:off x="3854" y="3412"/>
              <a:ext cx="15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fr-FR" altLang="en-US" sz="1000">
                  <a:latin typeface="Tahoma" panose="020B0604030504040204" pitchFamily="34" charset="0"/>
                </a:rPr>
                <a:t>Photo: Ian McCllellan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Anthropometric assessment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14450"/>
            <a:ext cx="7162800" cy="4525963"/>
          </a:xfrm>
        </p:spPr>
        <p:txBody>
          <a:bodyPr/>
          <a:lstStyle/>
          <a:p>
            <a:pPr marL="342900" lvl="1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n-GB" altLang="en-US" sz="3200"/>
              <a:t>Weight</a:t>
            </a:r>
          </a:p>
          <a:p>
            <a:pPr marL="342900" lvl="1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n-GB" altLang="en-US" sz="3200"/>
              <a:t>Height</a:t>
            </a:r>
          </a:p>
          <a:p>
            <a:pPr marL="342900" lvl="1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n-GB" altLang="en-US" sz="3200"/>
              <a:t>Weight for height (WHZ) for children </a:t>
            </a:r>
            <a:endParaRPr lang="en-US" altLang="en-US" sz="3200"/>
          </a:p>
          <a:p>
            <a:pPr marL="342900" lvl="1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n-GB" altLang="en-US" sz="3200"/>
              <a:t>Body mass index (BMI) </a:t>
            </a:r>
            <a:r>
              <a:rPr lang="en-US" altLang="en-US" sz="3200"/>
              <a:t>for adults</a:t>
            </a:r>
          </a:p>
          <a:p>
            <a:pPr marL="342900" lvl="1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n-US" altLang="en-US" sz="3200"/>
              <a:t>BMI-for-age for children and adolescents 5–18 years.</a:t>
            </a:r>
          </a:p>
          <a:p>
            <a:pPr marL="342900" lvl="1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n-GB" altLang="en-US" sz="3200"/>
              <a:t>Mid-upper arm circumference (MUAC) for all groups and always for pregnant women</a:t>
            </a:r>
            <a:endParaRPr lang="en-US" altLang="en-US" sz="3200"/>
          </a:p>
        </p:txBody>
      </p:sp>
      <p:sp>
        <p:nvSpPr>
          <p:cNvPr id="4198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3.3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50350" cy="1143000"/>
          </a:xfrm>
        </p:spPr>
        <p:txBody>
          <a:bodyPr/>
          <a:lstStyle/>
          <a:p>
            <a:pPr eaLnBrk="1" hangingPunct="1"/>
            <a:r>
              <a:rPr lang="en-GB" altLang="en-US" sz="4200" b="1" dirty="0"/>
              <a:t>Course objectives</a:t>
            </a:r>
            <a:endParaRPr lang="en-US" altLang="en-US" sz="42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001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i="1" dirty="0"/>
              <a:t>Give participants the knowledge and skills to</a:t>
            </a:r>
            <a:r>
              <a:rPr lang="en-GB" altLang="en-US" dirty="0"/>
              <a:t>: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/>
              <a:t>Advocate for and discuss the role of nutrition in care and treatment of people with HIV.</a:t>
            </a:r>
            <a:endParaRPr lang="en-US" altLang="en-US" dirty="0"/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/>
              <a:t>Assess clients’ nutritional status.</a:t>
            </a:r>
            <a:endParaRPr lang="en-US" altLang="en-US" dirty="0"/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/>
              <a:t>Counsel clients on prevention and management of malnutrition.</a:t>
            </a:r>
            <a:endParaRPr lang="en-US" altLang="en-US" dirty="0"/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/>
              <a:t>Prescribe specialised food products and provide other support to malnourished clients.</a:t>
            </a:r>
            <a:endParaRPr lang="en-US" altLang="en-US" dirty="0"/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/>
              <a:t>Monitor and report on NACS services.</a:t>
            </a:r>
            <a:endParaRPr lang="en-US" altLang="en-US" dirty="0"/>
          </a:p>
          <a:p>
            <a:pPr marL="0" indent="0" eaLnBrk="1" hangingPunct="1">
              <a:buClr>
                <a:srgbClr val="77933C"/>
              </a:buClr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0.2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4450"/>
            <a:ext cx="7772400" cy="4525963"/>
          </a:xfrm>
        </p:spPr>
        <p:txBody>
          <a:bodyPr/>
          <a:lstStyle/>
          <a:p>
            <a:pPr marL="342900" lvl="4" indent="-342900">
              <a:spcBef>
                <a:spcPts val="9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ea typeface="+mn-ea"/>
                <a:cs typeface="Arial" pitchFamily="34" charset="0"/>
              </a:rPr>
              <a:t>Severe acute malnutrition (SAM) with no appetite or with medical complications</a:t>
            </a:r>
            <a:endParaRPr lang="en-US" sz="3200" dirty="0">
              <a:ea typeface="+mn-ea"/>
              <a:cs typeface="Arial" pitchFamily="34" charset="0"/>
            </a:endParaRPr>
          </a:p>
          <a:p>
            <a:pPr marL="342900" lvl="4" indent="-342900">
              <a:spcBef>
                <a:spcPts val="9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ea typeface="+mn-ea"/>
                <a:cs typeface="Arial" pitchFamily="34" charset="0"/>
              </a:rPr>
              <a:t>SAM with appetite and no medical complications</a:t>
            </a:r>
          </a:p>
          <a:p>
            <a:pPr marL="342900" lvl="4" indent="-342900">
              <a:spcBef>
                <a:spcPts val="9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ea typeface="+mn-ea"/>
                <a:cs typeface="Arial" pitchFamily="34" charset="0"/>
              </a:rPr>
              <a:t>Moderate acute malnutrition (MAM)</a:t>
            </a:r>
          </a:p>
          <a:p>
            <a:pPr marL="342900" lvl="4" indent="-342900">
              <a:spcBef>
                <a:spcPts val="9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ea typeface="+mn-ea"/>
                <a:cs typeface="Arial" pitchFamily="34" charset="0"/>
              </a:rPr>
              <a:t>Normal nutritional status</a:t>
            </a:r>
            <a:endParaRPr lang="en-US" sz="3200" dirty="0">
              <a:ea typeface="+mn-ea"/>
              <a:cs typeface="Arial" pitchFamily="34" charset="0"/>
            </a:endParaRPr>
          </a:p>
          <a:p>
            <a:pPr marL="342900" lvl="4" indent="-342900">
              <a:spcBef>
                <a:spcPts val="9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ea typeface="+mn-ea"/>
                <a:cs typeface="Arial" pitchFamily="34" charset="0"/>
              </a:rPr>
              <a:t>Overweight</a:t>
            </a:r>
          </a:p>
          <a:p>
            <a:pPr marL="342900" lvl="4" indent="-342900">
              <a:spcBef>
                <a:spcPts val="9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ea typeface="+mn-ea"/>
                <a:cs typeface="Arial" pitchFamily="34" charset="0"/>
              </a:rPr>
              <a:t>Obesity</a:t>
            </a:r>
            <a:endParaRPr lang="en-US" sz="3200" dirty="0">
              <a:ea typeface="+mn-ea"/>
              <a:cs typeface="Arial" pitchFamily="34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3.4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Classification of nutritional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922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Z-scores</a:t>
            </a:r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3.5</a:t>
            </a:r>
          </a:p>
        </p:txBody>
      </p:sp>
      <p:grpSp>
        <p:nvGrpSpPr>
          <p:cNvPr id="44036" name="Group 6"/>
          <p:cNvGrpSpPr>
            <a:grpSpLocks/>
          </p:cNvGrpSpPr>
          <p:nvPr/>
        </p:nvGrpSpPr>
        <p:grpSpPr bwMode="auto">
          <a:xfrm>
            <a:off x="1066800" y="1143000"/>
            <a:ext cx="7239000" cy="4435475"/>
            <a:chOff x="1066800" y="1143000"/>
            <a:chExt cx="7239000" cy="4435475"/>
          </a:xfrm>
        </p:grpSpPr>
        <p:pic>
          <p:nvPicPr>
            <p:cNvPr id="44040" name="Picture 2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6" t="17664" r="9082" b="12256"/>
            <a:stretch>
              <a:fillRect/>
            </a:stretch>
          </p:blipFill>
          <p:spPr bwMode="auto">
            <a:xfrm>
              <a:off x="1066800" y="1143000"/>
              <a:ext cx="72390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5486400" y="4953000"/>
              <a:ext cx="8223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124200" y="4953000"/>
              <a:ext cx="762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43" name="TextBox 5"/>
            <p:cNvSpPr txBox="1">
              <a:spLocks noChangeArrowheads="1"/>
            </p:cNvSpPr>
            <p:nvPr/>
          </p:nvSpPr>
          <p:spPr bwMode="auto">
            <a:xfrm>
              <a:off x="5410200" y="5197475"/>
              <a:ext cx="2209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latin typeface="Arial" panose="020B0604020202020204" pitchFamily="34" charset="0"/>
                </a:rPr>
                <a:t>Overnutrition</a:t>
              </a:r>
            </a:p>
          </p:txBody>
        </p:sp>
        <p:sp>
          <p:nvSpPr>
            <p:cNvPr id="44044" name="TextBox 13"/>
            <p:cNvSpPr txBox="1">
              <a:spLocks noChangeArrowheads="1"/>
            </p:cNvSpPr>
            <p:nvPr/>
          </p:nvSpPr>
          <p:spPr bwMode="auto">
            <a:xfrm>
              <a:off x="2452437" y="5197475"/>
              <a:ext cx="2209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latin typeface="Arial" panose="020B0604020202020204" pitchFamily="34" charset="0"/>
                </a:rPr>
                <a:t>Undernutrition</a:t>
              </a:r>
            </a:p>
          </p:txBody>
        </p:sp>
      </p:grpSp>
      <p:grpSp>
        <p:nvGrpSpPr>
          <p:cNvPr id="44037" name="Group 8"/>
          <p:cNvGrpSpPr>
            <a:grpSpLocks/>
          </p:cNvGrpSpPr>
          <p:nvPr/>
        </p:nvGrpSpPr>
        <p:grpSpPr bwMode="auto">
          <a:xfrm>
            <a:off x="2300288" y="5756275"/>
            <a:ext cx="4724400" cy="517525"/>
            <a:chOff x="2820" y="12711"/>
            <a:chExt cx="5489" cy="405"/>
          </a:xfrm>
        </p:grpSpPr>
        <p:pic>
          <p:nvPicPr>
            <p:cNvPr id="44038" name="Picture 493" descr="advanced number 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12711"/>
              <a:ext cx="535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4039" name="AutoShape 10"/>
            <p:cNvCxnSpPr>
              <a:cxnSpLocks noChangeShapeType="1"/>
            </p:cNvCxnSpPr>
            <p:nvPr/>
          </p:nvCxnSpPr>
          <p:spPr bwMode="auto">
            <a:xfrm flipH="1" flipV="1">
              <a:off x="2820" y="12855"/>
              <a:ext cx="286" cy="1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200" b="1" dirty="0"/>
              <a:t>Practice finding WHZ</a:t>
            </a:r>
            <a:endParaRPr lang="en-US" alt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315200" cy="4525963"/>
          </a:xfrm>
        </p:spPr>
        <p:txBody>
          <a:bodyPr/>
          <a:lstStyle/>
          <a:p>
            <a:pPr>
              <a:buClr>
                <a:srgbClr val="77933C"/>
              </a:buClr>
            </a:pPr>
            <a:r>
              <a:rPr lang="en-GB" altLang="en-US"/>
              <a:t>Boy 26 months of age who is 67 cm long and weighs 7.7 kg </a:t>
            </a:r>
          </a:p>
          <a:p>
            <a:pPr>
              <a:buClr>
                <a:srgbClr val="77933C"/>
              </a:buClr>
              <a:buFont typeface="Arial" panose="020B0604020202020204" pitchFamily="34" charset="0"/>
              <a:buNone/>
            </a:pPr>
            <a:r>
              <a:rPr lang="en-GB" altLang="en-US"/>
              <a:t>	</a:t>
            </a:r>
            <a:r>
              <a:rPr lang="en-GB" altLang="en-US">
                <a:solidFill>
                  <a:srgbClr val="4F6228"/>
                </a:solidFill>
              </a:rPr>
              <a:t>(ANSWER: Normal nutritional status)</a:t>
            </a:r>
            <a:endParaRPr lang="en-US" altLang="en-US">
              <a:solidFill>
                <a:srgbClr val="4F6228"/>
              </a:solidFill>
            </a:endParaRPr>
          </a:p>
          <a:p>
            <a:pPr>
              <a:buClr>
                <a:srgbClr val="77933C"/>
              </a:buClr>
            </a:pPr>
            <a:r>
              <a:rPr lang="en-GB" altLang="en-US"/>
              <a:t>Girl 9 months of age who is 65 cm long and weighs 5.5 kg </a:t>
            </a:r>
          </a:p>
          <a:p>
            <a:pPr>
              <a:buClr>
                <a:srgbClr val="77933C"/>
              </a:buClr>
              <a:buFont typeface="Arial" panose="020B0604020202020204" pitchFamily="34" charset="0"/>
              <a:buNone/>
            </a:pPr>
            <a:r>
              <a:rPr lang="en-GB" altLang="en-US"/>
              <a:t>	</a:t>
            </a:r>
            <a:r>
              <a:rPr lang="en-GB" altLang="en-US">
                <a:solidFill>
                  <a:srgbClr val="4F6228"/>
                </a:solidFill>
              </a:rPr>
              <a:t>(ANSWER: – 3, SAM)</a:t>
            </a:r>
            <a:endParaRPr lang="en-US" altLang="en-US">
              <a:solidFill>
                <a:srgbClr val="4F6228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en-US"/>
              <a:t> </a:t>
            </a:r>
            <a:endParaRPr lang="en-US" altLang="en-US"/>
          </a:p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3.6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200" b="1" dirty="0"/>
              <a:t>Practice finding WHZ</a:t>
            </a:r>
            <a:endParaRPr lang="en-US" altLang="en-US" sz="4200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3152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 </a:t>
            </a:r>
            <a:endParaRPr lang="en-US" altLang="en-US"/>
          </a:p>
          <a:p>
            <a:pPr marL="0" indent="0"/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3.7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79860"/>
              </p:ext>
            </p:extLst>
          </p:nvPr>
        </p:nvGraphicFramePr>
        <p:xfrm>
          <a:off x="838200" y="1417638"/>
          <a:ext cx="7848600" cy="4879976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4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86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 marL="73025" marR="73025" marT="36824" marB="18414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Sex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4" marB="18414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Height (cm)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4" marB="18414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Weight (kg)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4" marB="18414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WHZ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4" marB="18414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Nutritional status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4" marB="18414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8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25" marR="73025" marT="36824" marB="18414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35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98.2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≥ –3 to &lt; –2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MAM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8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36824" marB="18414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52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99.5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≥ –2 to ≤ +2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Normal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8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25" marR="73025" marT="36824" marB="18414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69.9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≥ –2 to ≤ +2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Normal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8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25" marR="73025" marT="36824" marB="18414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68.2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&lt; – 3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SAM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8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36824" marB="18414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97.2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≥ –3 to &lt; –2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MAM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8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3025" marR="73025" marT="36824" marB="18414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89.7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≥ –2 to ≤+2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</a:rPr>
                        <a:t>Normal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200" b="1" dirty="0"/>
              <a:t>Practice finding BMI</a:t>
            </a:r>
            <a:endParaRPr lang="en-US" alt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315200" cy="4525963"/>
          </a:xfrm>
        </p:spPr>
        <p:txBody>
          <a:bodyPr/>
          <a:lstStyle/>
          <a:p>
            <a:pPr>
              <a:buClr>
                <a:srgbClr val="77933C"/>
              </a:buClr>
            </a:pPr>
            <a:r>
              <a:rPr lang="en-GB" altLang="en-US"/>
              <a:t>Woman who weighs 88 kg and is 176 cm tall</a:t>
            </a:r>
          </a:p>
          <a:p>
            <a:pPr>
              <a:buClr>
                <a:srgbClr val="77933C"/>
              </a:buClr>
              <a:buFont typeface="Arial" panose="020B0604020202020204" pitchFamily="34" charset="0"/>
              <a:buNone/>
            </a:pPr>
            <a:r>
              <a:rPr lang="en-GB" altLang="en-US"/>
              <a:t>	</a:t>
            </a:r>
            <a:r>
              <a:rPr lang="en-GB" altLang="en-US">
                <a:solidFill>
                  <a:srgbClr val="4F6228"/>
                </a:solidFill>
              </a:rPr>
              <a:t>(ANSWER: 28.0, overweight)</a:t>
            </a:r>
            <a:endParaRPr lang="en-US" altLang="en-US">
              <a:solidFill>
                <a:srgbClr val="4F6228"/>
              </a:solidFill>
            </a:endParaRPr>
          </a:p>
          <a:p>
            <a:pPr>
              <a:buClr>
                <a:srgbClr val="77933C"/>
              </a:buClr>
            </a:pPr>
            <a:r>
              <a:rPr lang="en-GB" altLang="en-US"/>
              <a:t>Man who weighs 58 kg and is 192 cm tall </a:t>
            </a:r>
          </a:p>
          <a:p>
            <a:pPr>
              <a:buClr>
                <a:srgbClr val="77933C"/>
              </a:buClr>
              <a:buFont typeface="Arial" panose="020B0604020202020204" pitchFamily="34" charset="0"/>
              <a:buNone/>
            </a:pPr>
            <a:r>
              <a:rPr lang="en-GB" altLang="en-US"/>
              <a:t>	</a:t>
            </a:r>
            <a:r>
              <a:rPr lang="en-GB" altLang="en-US">
                <a:solidFill>
                  <a:srgbClr val="4F6228"/>
                </a:solidFill>
              </a:rPr>
              <a:t>(ANSWER: 16.0, moderately 	malnourished)</a:t>
            </a:r>
            <a:endParaRPr lang="en-US" altLang="en-US">
              <a:solidFill>
                <a:srgbClr val="4F6228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en-US"/>
              <a:t> </a:t>
            </a:r>
            <a:endParaRPr lang="en-US" altLang="en-US"/>
          </a:p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3.8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200" b="1" dirty="0"/>
              <a:t>Practice finding BMI</a:t>
            </a:r>
            <a:endParaRPr lang="en-US" altLang="en-US" sz="4200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3.9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405723"/>
              </p:ext>
            </p:extLst>
          </p:nvPr>
        </p:nvGraphicFramePr>
        <p:xfrm>
          <a:off x="838200" y="1417638"/>
          <a:ext cx="7543800" cy="48455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8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157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319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 marL="73025" marR="73025" marT="36829" marB="18415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Sex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Height (cm)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Weight (kg)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BMI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Nutritional status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6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178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15.8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SAM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Normal nutritional status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6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tx1"/>
                          </a:solidFill>
                          <a:effectLst/>
                        </a:rPr>
                        <a:t>176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SAM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6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Obesity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6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SAM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6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Overweight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200" b="1" dirty="0"/>
              <a:t>Practice finding BMI-for-age</a:t>
            </a:r>
            <a:endParaRPr lang="en-US" altLang="en-US" sz="4200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3.10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05278"/>
              </p:ext>
            </p:extLst>
          </p:nvPr>
        </p:nvGraphicFramePr>
        <p:xfrm>
          <a:off x="490869" y="1417638"/>
          <a:ext cx="8229601" cy="46783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0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69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 (years, months)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Height (cm)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Weight (kg)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BMI</a:t>
                      </a:r>
                    </a:p>
                  </a:txBody>
                  <a:tcPr marL="73025" marR="73025" marT="36829" marB="18415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BMI-for-age/nutritional status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36829" marB="18415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6 years, 2 months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111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18.8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15.4</a:t>
                      </a: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Calibri" panose="020F0502020204030204" pitchFamily="34" charset="0"/>
                        </a:rPr>
                        <a:t>Normal</a:t>
                      </a:r>
                      <a:r>
                        <a:rPr lang="en-GB" sz="28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Calibri" panose="020F0502020204030204" pitchFamily="34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1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11 years, 3 months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130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23.0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Calibri" panose="020F0502020204030204" pitchFamily="34" charset="0"/>
                        </a:rPr>
                        <a:t>13.6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MAM</a:t>
                      </a: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1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13 years, 7 months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145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38.0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Calibri" panose="020F0502020204030204" pitchFamily="34" charset="0"/>
                        </a:rPr>
                        <a:t>18.1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1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8 years, 4 months</a:t>
                      </a:r>
                      <a:endParaRPr lang="en-US" sz="2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125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19.0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Calibri" panose="020F0502020204030204" pitchFamily="34" charset="0"/>
                        </a:rPr>
                        <a:t>12.2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SAM</a:t>
                      </a:r>
                    </a:p>
                  </a:txBody>
                  <a:tcPr marL="27305" marR="27305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19208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Clinical nutrition assessment</a:t>
            </a:r>
          </a:p>
        </p:txBody>
      </p:sp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3.11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0188"/>
            <a:ext cx="7620000" cy="4525962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>
                <a:ea typeface="+mn-ea"/>
                <a:cs typeface="+mn-cs"/>
              </a:rPr>
              <a:t>Check for medical complications.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>
                <a:ea typeface="+mn-ea"/>
                <a:cs typeface="+mn-cs"/>
              </a:rPr>
              <a:t>Check for signs of malnutrition.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>
                <a:ea typeface="+mn-ea"/>
                <a:cs typeface="+mn-cs"/>
              </a:rPr>
              <a:t>Check for growth/weight changes.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>
                <a:ea typeface="+mn-ea"/>
                <a:cs typeface="+mn-cs"/>
              </a:rPr>
              <a:t>Find out what medications the client is taking.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19208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Clinical signs of malnutrition</a:t>
            </a:r>
          </a:p>
        </p:txBody>
      </p:sp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3.12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3924300" cy="4525963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>
                <a:ea typeface="+mn-ea"/>
                <a:cs typeface="+mn-cs"/>
              </a:rPr>
              <a:t>Bilateral pitting oedema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>
                <a:ea typeface="+mn-ea"/>
                <a:cs typeface="+mn-cs"/>
              </a:rPr>
              <a:t>Weight loss and wasting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>
                <a:ea typeface="+mn-ea"/>
                <a:cs typeface="+mn-cs"/>
              </a:rPr>
              <a:t>Poor growth in children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>
                <a:ea typeface="+mn-ea"/>
                <a:cs typeface="+mn-cs"/>
              </a:rPr>
              <a:t>Apathy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>
                <a:ea typeface="+mn-ea"/>
                <a:cs typeface="+mn-cs"/>
              </a:rPr>
              <a:t>Hair </a:t>
            </a:r>
            <a:r>
              <a:rPr lang="en-US" dirty="0" err="1">
                <a:ea typeface="+mn-ea"/>
                <a:cs typeface="+mn-cs"/>
              </a:rPr>
              <a:t>colour</a:t>
            </a:r>
            <a:r>
              <a:rPr lang="en-US" dirty="0">
                <a:ea typeface="+mn-ea"/>
                <a:cs typeface="+mn-cs"/>
              </a:rPr>
              <a:t> changes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>
                <a:ea typeface="+mn-ea"/>
                <a:cs typeface="+mn-cs"/>
              </a:rPr>
              <a:t>Poor appetite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endParaRPr lang="en-US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05350" y="1219200"/>
            <a:ext cx="373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/>
              <a:t>Dry, flaky skin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/>
              <a:t>Skin lesions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/>
              <a:t>Persistent diarrhoea, nausea or vomiting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/>
              <a:t>Severe anaemia or dehydration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/>
              <a:t>Opportunistic infections 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endParaRPr lang="en-US" dirty="0"/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00" b="1" dirty="0"/>
              <a:t>Bilateral pitting </a:t>
            </a:r>
            <a:r>
              <a:rPr lang="en-US" altLang="en-US" sz="4200" b="1" dirty="0" err="1"/>
              <a:t>oedema</a:t>
            </a:r>
            <a:endParaRPr lang="en-GB" altLang="en-US" sz="4200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62900" cy="4525963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/>
              <a:t>A sign of SAM regardless of anthropometric measurements</a:t>
            </a:r>
          </a:p>
          <a:p>
            <a:endParaRPr lang="en-GB" alt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3.13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82983"/>
              </p:ext>
            </p:extLst>
          </p:nvPr>
        </p:nvGraphicFramePr>
        <p:xfrm>
          <a:off x="762000" y="2362200"/>
          <a:ext cx="7620000" cy="390692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Grade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72976" marB="729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Definition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72976" marB="72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Action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72976" marB="729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+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72976" marB="729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Mild (in both feet or ankles)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72976" marB="729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Treat for SAM as outpatient.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72976" marB="729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3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++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72976" marB="729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Moderate (in both feet plus both lower legs, both hands or both lower arms)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72976" marB="729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Treat for SAM as outpatient.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72976" marB="729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+++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72976" marB="729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Severe (generalised, in both feet, both legs, both hands, both arms and face)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72976" marB="729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Treat for SAM as inpatient.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73025" marR="73025" marT="72976" marB="729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175" y="138113"/>
            <a:ext cx="9144000" cy="1143000"/>
          </a:xfrm>
        </p:spPr>
        <p:txBody>
          <a:bodyPr/>
          <a:lstStyle/>
          <a:p>
            <a:r>
              <a:rPr lang="en-US" altLang="en-US" sz="4200" b="1" dirty="0"/>
              <a:t>Comprehensive care for people with HIV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2800" dirty="0">
                <a:ea typeface="+mn-ea"/>
                <a:cs typeface="+mn-cs"/>
              </a:rPr>
              <a:t>HIV counselling and testing (HCT)</a:t>
            </a:r>
            <a:endParaRPr lang="en-US" sz="28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2800" dirty="0">
                <a:ea typeface="+mn-ea"/>
                <a:cs typeface="+mn-cs"/>
              </a:rPr>
              <a:t>Antiretroviral therapy (ART) </a:t>
            </a:r>
            <a:endParaRPr lang="en-US" sz="28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2800" dirty="0">
                <a:ea typeface="+mn-ea"/>
                <a:cs typeface="+mn-cs"/>
              </a:rPr>
              <a:t>Treatment of opportunistic infections and counselling on their prevention </a:t>
            </a:r>
            <a:endParaRPr lang="en-US" sz="28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2800" dirty="0">
                <a:ea typeface="+mn-ea"/>
                <a:cs typeface="+mn-cs"/>
              </a:rPr>
              <a:t>Nutrition assessment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2800" dirty="0">
                <a:ea typeface="+mn-ea"/>
                <a:cs typeface="+mn-cs"/>
              </a:rPr>
              <a:t>Nutrition counselling based on assessment results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2800" dirty="0"/>
              <a:t>Counselling on infant feeding 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2800" dirty="0">
                <a:ea typeface="+mn-ea"/>
                <a:cs typeface="+mn-cs"/>
              </a:rPr>
              <a:t>Counselling on dietary management of symptoms and medication side effects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2800" dirty="0"/>
              <a:t>Counselling on adherence to treatment 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GB" sz="2800" dirty="0">
                <a:ea typeface="+mn-ea"/>
                <a:cs typeface="+mn-cs"/>
              </a:rPr>
              <a:t> 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endParaRPr lang="en-US" sz="28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</a:rPr>
              <a:t>0.3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525963"/>
          </a:xfrm>
        </p:spPr>
        <p:txBody>
          <a:bodyPr/>
          <a:lstStyle/>
          <a:p>
            <a:pPr>
              <a:spcBef>
                <a:spcPct val="35000"/>
              </a:spcBef>
              <a:buClr>
                <a:schemeClr val="accent3">
                  <a:lumMod val="75000"/>
                </a:schemeClr>
              </a:buClr>
              <a:defRPr/>
            </a:pPr>
            <a:endParaRPr lang="en-US" sz="3100" dirty="0">
              <a:ea typeface="+mn-ea"/>
              <a:cs typeface="Arial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altLang="en-US" sz="3100" dirty="0">
                <a:ea typeface="+mn-ea"/>
                <a:cs typeface="+mn-cs"/>
              </a:rPr>
              <a:t>  </a:t>
            </a:r>
            <a:endParaRPr lang="en-US" altLang="en-US" sz="3100" dirty="0">
              <a:ea typeface="+mn-ea"/>
              <a:cs typeface="+mn-cs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3.14</a:t>
            </a:r>
          </a:p>
        </p:txBody>
      </p:sp>
      <p:sp>
        <p:nvSpPr>
          <p:cNvPr id="53252" name="Title 1"/>
          <p:cNvSpPr>
            <a:spLocks noGrp="1"/>
          </p:cNvSpPr>
          <p:nvPr>
            <p:ph type="title"/>
          </p:nvPr>
        </p:nvSpPr>
        <p:spPr>
          <a:xfrm>
            <a:off x="14288" y="263525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4200" b="1" dirty="0"/>
              <a:t>Severe acute malnutrition (SAM) </a:t>
            </a:r>
            <a:br>
              <a:rPr lang="en-GB" altLang="en-US" sz="4200" b="1" dirty="0"/>
            </a:br>
            <a:r>
              <a:rPr lang="en-GB" altLang="en-US" sz="4200" b="1" dirty="0"/>
              <a:t>in children</a:t>
            </a:r>
            <a:endParaRPr lang="en-US" altLang="en-US" sz="4200" dirty="0"/>
          </a:p>
        </p:txBody>
      </p:sp>
      <p:pic>
        <p:nvPicPr>
          <p:cNvPr id="53253" name="Picture 4" descr="An image of a child with nutritional edema, also known as kwashiokor.&#10;&#10;An illustration of a child suffering from wasting, also known as marasmu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1668463"/>
            <a:ext cx="60833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5"/>
          <p:cNvSpPr txBox="1">
            <a:spLocks noChangeArrowheads="1"/>
          </p:cNvSpPr>
          <p:nvPr/>
        </p:nvSpPr>
        <p:spPr bwMode="auto">
          <a:xfrm>
            <a:off x="938213" y="5151438"/>
            <a:ext cx="6934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0066"/>
                </a:solidFill>
              </a:rPr>
              <a:t>      </a:t>
            </a:r>
            <a:r>
              <a:rPr lang="en-GB" altLang="en-US" sz="2600" b="1" dirty="0" err="1">
                <a:solidFill>
                  <a:srgbClr val="77933C"/>
                </a:solidFill>
              </a:rPr>
              <a:t>Kwashiokor</a:t>
            </a:r>
            <a:r>
              <a:rPr lang="en-GB" altLang="en-US" sz="2600" b="1" dirty="0">
                <a:solidFill>
                  <a:srgbClr val="77933C"/>
                </a:solidFill>
              </a:rPr>
              <a:t> </a:t>
            </a:r>
            <a:r>
              <a:rPr lang="en-GB" altLang="en-US" sz="2600" b="1" dirty="0">
                <a:solidFill>
                  <a:srgbClr val="000066"/>
                </a:solidFill>
              </a:rPr>
              <a:t> 		            </a:t>
            </a:r>
            <a:r>
              <a:rPr lang="en-GB" altLang="en-US" sz="2600" b="1" dirty="0">
                <a:solidFill>
                  <a:srgbClr val="77933C"/>
                </a:solidFill>
              </a:rPr>
              <a:t>Marasmus</a:t>
            </a:r>
            <a:endParaRPr lang="en-US" altLang="en-US" sz="2600" b="1" dirty="0">
              <a:solidFill>
                <a:srgbClr val="77933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i="1" dirty="0">
                <a:solidFill>
                  <a:srgbClr val="000066"/>
                </a:solidFill>
                <a:latin typeface="Arial" panose="020B0604020202020204" pitchFamily="34" charset="0"/>
              </a:rPr>
              <a:t> </a:t>
            </a:r>
            <a:endParaRPr lang="en-US" altLang="en-US" sz="14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en-GB" altLang="en-US" sz="1400" i="1" dirty="0"/>
              <a:t>Source</a:t>
            </a:r>
            <a:r>
              <a:rPr lang="en-GB" altLang="en-US" sz="1400" dirty="0"/>
              <a:t>: University Research Co., LLC. 2009. </a:t>
            </a:r>
            <a:r>
              <a:rPr lang="en-GB" altLang="en-US" sz="1400" i="1" dirty="0"/>
              <a:t>Comprehensive Nutrition Care for People Living with HIV/AIDS: Facility-Based Health Providers Manual</a:t>
            </a:r>
            <a:r>
              <a:rPr lang="en-GB" altLang="en-US" sz="1400" dirty="0"/>
              <a:t>. Bethesda, MD: URC.</a:t>
            </a:r>
            <a:endParaRPr lang="en-US" altLang="en-US" sz="1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Biochemical assessment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143000"/>
            <a:ext cx="7162800" cy="4525963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3000" dirty="0"/>
              <a:t>Haemoglobin (anaemia), glucose, electrolytes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3000" dirty="0"/>
              <a:t>CD4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3000" dirty="0"/>
              <a:t>Cholesterol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3000" dirty="0"/>
              <a:t>Serum triglyceride levels (lipid status to estimate biochemical deficiencies) </a:t>
            </a:r>
            <a:endParaRPr lang="en-US" altLang="en-US" sz="3000" dirty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3000" dirty="0"/>
              <a:t>Urine (creatinine levels to estimate muscle mass utilisation) </a:t>
            </a:r>
            <a:endParaRPr lang="en-US" altLang="en-US" sz="3000" dirty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3000" dirty="0"/>
              <a:t>Serum albumin (malnutrition &lt; 3.2 g/dl)</a:t>
            </a:r>
            <a:endParaRPr lang="en-US" altLang="en-US" sz="3000" dirty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3000" dirty="0"/>
              <a:t>Stool sample (parasites)</a:t>
            </a:r>
            <a:endParaRPr lang="en-US" altLang="en-US" sz="3000" dirty="0"/>
          </a:p>
        </p:txBody>
      </p:sp>
      <p:sp>
        <p:nvSpPr>
          <p:cNvPr id="5530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3.15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Factors that affect dietary intake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43025"/>
            <a:ext cx="3581400" cy="4525963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3400" dirty="0">
                <a:ea typeface="+mn-ea"/>
                <a:cs typeface="+mn-cs"/>
              </a:rPr>
              <a:t>Food access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3400" dirty="0">
                <a:ea typeface="+mn-ea"/>
                <a:cs typeface="+mn-cs"/>
              </a:rPr>
              <a:t>Food availability</a:t>
            </a:r>
            <a:endParaRPr lang="en-US" sz="34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3400" dirty="0">
                <a:ea typeface="+mn-ea"/>
                <a:cs typeface="+mn-cs"/>
              </a:rPr>
              <a:t>Symptoms</a:t>
            </a:r>
            <a:endParaRPr lang="en-US" sz="34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3400" dirty="0">
                <a:ea typeface="+mn-ea"/>
                <a:cs typeface="+mn-cs"/>
              </a:rPr>
              <a:t>Medications</a:t>
            </a:r>
            <a:endParaRPr lang="en-US" sz="34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3400" dirty="0">
                <a:ea typeface="+mn-ea"/>
                <a:cs typeface="+mn-cs"/>
              </a:rPr>
              <a:t>Smoking</a:t>
            </a:r>
            <a:endParaRPr lang="en-US" sz="34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3400" dirty="0">
                <a:ea typeface="+mn-ea"/>
                <a:cs typeface="+mn-cs"/>
              </a:rPr>
              <a:t>Alcohol</a:t>
            </a:r>
            <a:endParaRPr lang="en-US" sz="34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3400" dirty="0">
                <a:ea typeface="+mn-ea"/>
                <a:cs typeface="+mn-cs"/>
              </a:rPr>
              <a:t>Drug abuse</a:t>
            </a:r>
            <a:endParaRPr lang="en-US" sz="3400" dirty="0">
              <a:ea typeface="+mn-ea"/>
              <a:cs typeface="+mn-cs"/>
            </a:endParaRPr>
          </a:p>
          <a:p>
            <a:pPr>
              <a:defRPr/>
            </a:pPr>
            <a:endParaRPr lang="en-US" sz="3400" dirty="0">
              <a:ea typeface="+mn-ea"/>
              <a:cs typeface="+mn-cs"/>
            </a:endParaRPr>
          </a:p>
        </p:txBody>
      </p:sp>
      <p:sp>
        <p:nvSpPr>
          <p:cNvPr id="5632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3.16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0" y="1352550"/>
            <a:ext cx="3581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3400" dirty="0"/>
              <a:t>Food taboos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3400" dirty="0"/>
              <a:t>Stigma</a:t>
            </a:r>
            <a:endParaRPr lang="en-US" sz="3400" dirty="0"/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3400" dirty="0"/>
              <a:t>Depression</a:t>
            </a:r>
            <a:endParaRPr lang="en-US" sz="3400" dirty="0"/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3400" dirty="0"/>
              <a:t>Preparation time</a:t>
            </a:r>
            <a:endParaRPr lang="en-US" sz="3400" dirty="0"/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3400" dirty="0"/>
              <a:t>Fuel</a:t>
            </a:r>
            <a:endParaRPr lang="en-US" sz="3400" dirty="0"/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sz="3400" dirty="0"/>
              <a:t>Family support</a:t>
            </a:r>
            <a:endParaRPr lang="en-US" sz="3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3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An image of fruits, vegetables, and legum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9"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5"/>
          <p:cNvSpPr txBox="1">
            <a:spLocks noChangeArrowheads="1"/>
          </p:cNvSpPr>
          <p:nvPr/>
        </p:nvSpPr>
        <p:spPr bwMode="auto">
          <a:xfrm>
            <a:off x="2149475" y="2362200"/>
            <a:ext cx="6994525" cy="1470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bIns="91440"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Session 4.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Nutrition Counselling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52993"/>
            <a:ext cx="7543800" cy="4525963"/>
          </a:xfrm>
        </p:spPr>
        <p:txBody>
          <a:bodyPr/>
          <a:lstStyle/>
          <a:p>
            <a:pPr marL="0" lvl="1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i="1" dirty="0">
                <a:ea typeface="+mn-ea"/>
              </a:rPr>
              <a:t>By the end of this session, you should be able to:</a:t>
            </a:r>
          </a:p>
          <a:p>
            <a:pPr marL="342900" lvl="1" indent="-342900"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ea typeface="+mn-ea"/>
              </a:rPr>
              <a:t>Define counselling and list the skills needed for effective counselling.</a:t>
            </a:r>
          </a:p>
          <a:p>
            <a:pPr marL="342900" lvl="1" indent="-342900"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ea typeface="+mn-ea"/>
              </a:rPr>
              <a:t>List key considerations for planning a counselling session.</a:t>
            </a:r>
          </a:p>
          <a:p>
            <a:pPr marL="342900" lvl="1" indent="-342900"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ea typeface="+mn-ea"/>
              </a:rPr>
              <a:t>Counsel using the GATHER approach.</a:t>
            </a:r>
          </a:p>
          <a:p>
            <a:pPr marL="342900" lvl="1" indent="-342900"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ea typeface="+mn-ea"/>
              </a:rPr>
              <a:t>Demonstrate nutrition counselling. 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4.1</a:t>
            </a: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Session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315200" cy="4525963"/>
          </a:xfrm>
        </p:spPr>
        <p:txBody>
          <a:bodyPr rtlCol="0">
            <a:normAutofit lnSpcReduction="10000"/>
          </a:bodyPr>
          <a:lstStyle/>
          <a:p>
            <a:pPr marL="342900" lvl="1" indent="-342900"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  <a:ea typeface="+mn-ea"/>
              </a:rPr>
              <a:t>Giving advice </a:t>
            </a:r>
            <a:r>
              <a:rPr lang="en-GB" sz="3200" dirty="0">
                <a:ea typeface="+mn-ea"/>
              </a:rPr>
              <a:t>is directive</a:t>
            </a:r>
          </a:p>
          <a:p>
            <a:pPr marL="342900" lvl="1" indent="-342900" eaLnBrk="1" hangingPunct="1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  <a:ea typeface="+mn-ea"/>
              </a:rPr>
              <a:t>Educating</a:t>
            </a:r>
            <a:r>
              <a:rPr lang="en-GB" sz="3200" dirty="0">
                <a:ea typeface="+mn-ea"/>
              </a:rPr>
              <a:t> is conveying information from one person (the expert) to another (the passive receiver)</a:t>
            </a:r>
          </a:p>
          <a:p>
            <a:pPr marL="342900" lvl="1" indent="-342900" eaLnBrk="1" hangingPunct="1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  <a:ea typeface="+mn-ea"/>
              </a:rPr>
              <a:t>Counselling</a:t>
            </a:r>
            <a:r>
              <a:rPr lang="en-GB" sz="3200" dirty="0">
                <a:ea typeface="+mn-ea"/>
              </a:rPr>
              <a:t> is non-directive, non-judgemental, dynamic, empathetic  interpersonal communication to help someone learn how to use information to make a choice or solve a problem.</a:t>
            </a:r>
          </a:p>
          <a:p>
            <a:pPr marL="342900" lvl="1" indent="-342900" eaLnBrk="1" hangingPunct="1">
              <a:buFont typeface="Arial" charset="0"/>
              <a:buNone/>
              <a:defRPr/>
            </a:pPr>
            <a:endParaRPr lang="en-GB" sz="3200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sz="3200" dirty="0">
              <a:ea typeface="+mn-ea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4.2</a:t>
            </a: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Counselling vs. advice and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8"/>
            <a:ext cx="7772400" cy="4525962"/>
          </a:xfrm>
        </p:spPr>
        <p:txBody>
          <a:bodyPr/>
          <a:lstStyle/>
          <a:p>
            <a:pPr marL="342900" lvl="1" indent="-342900" eaLnBrk="1" hangingPunct="1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n-GB" altLang="en-US" sz="3500"/>
              <a:t>Use helpful non-verbal communication.</a:t>
            </a:r>
          </a:p>
          <a:p>
            <a:pPr marL="342900" lvl="1" indent="-342900" eaLnBrk="1" hangingPunct="1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n-GB" altLang="en-US" sz="3500"/>
              <a:t>Show interest in what the client says.</a:t>
            </a:r>
          </a:p>
          <a:p>
            <a:pPr marL="342900" lvl="1" indent="-342900" eaLnBrk="1" hangingPunct="1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n-GB" altLang="en-US" sz="3500"/>
              <a:t>Empathise with the client’s situation.</a:t>
            </a:r>
          </a:p>
          <a:p>
            <a:pPr marL="342900" lvl="1" indent="-342900" eaLnBrk="1" hangingPunct="1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n-GB" altLang="en-US" sz="3500"/>
              <a:t>Ask open-ended questions.</a:t>
            </a:r>
          </a:p>
          <a:p>
            <a:pPr marL="342900" lvl="1" indent="-342900" eaLnBrk="1" hangingPunct="1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n-GB" altLang="en-US" sz="3500"/>
              <a:t>Reflect back what the client says.</a:t>
            </a:r>
          </a:p>
          <a:p>
            <a:pPr marL="342900" lvl="1" indent="-342900" eaLnBrk="1" hangingPunct="1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n-GB" altLang="en-US" sz="3500"/>
              <a:t>Avoid words that sound judgemental.</a:t>
            </a:r>
          </a:p>
          <a:p>
            <a:pPr marL="0" indent="0" eaLnBrk="1" hangingPunct="1">
              <a:buClr>
                <a:srgbClr val="77933C"/>
              </a:buClr>
              <a:buFont typeface="Arial" panose="020B0604020202020204" pitchFamily="34" charset="0"/>
              <a:buNone/>
            </a:pPr>
            <a:endParaRPr lang="en-US" altLang="en-US" sz="3500"/>
          </a:p>
          <a:p>
            <a:pPr marL="342900" lvl="1" indent="-342900" eaLnBrk="1" hangingPunct="1"/>
            <a:endParaRPr lang="en-GB" altLang="en-US" sz="3500"/>
          </a:p>
          <a:p>
            <a:pPr marL="342900" lvl="1" indent="-342900" eaLnBrk="1" hangingPunct="1">
              <a:buFont typeface="Arial" panose="020B0604020202020204" pitchFamily="34" charset="0"/>
              <a:buNone/>
            </a:pPr>
            <a:endParaRPr lang="en-GB" altLang="en-US" sz="3500"/>
          </a:p>
          <a:p>
            <a:pPr marL="342900" lvl="1" indent="-342900" eaLnBrk="1" hangingPunct="1">
              <a:buFont typeface="Arial" panose="020B0604020202020204" pitchFamily="34" charset="0"/>
              <a:buNone/>
            </a:pPr>
            <a:endParaRPr lang="en-GB" altLang="en-US" sz="350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4.3</a:t>
            </a: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013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Skills that facilitate counselling</a:t>
            </a:r>
            <a:endParaRPr lang="en-US" altLang="en-US" sz="4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0"/>
            <a:ext cx="8001000" cy="4525963"/>
          </a:xfrm>
        </p:spPr>
        <p:txBody>
          <a:bodyPr rtlCol="0">
            <a:noAutofit/>
          </a:bodyPr>
          <a:lstStyle/>
          <a:p>
            <a:pPr marL="342900" lvl="1" indent="-342900" eaLnBrk="1" hangingPunct="1">
              <a:buClr>
                <a:schemeClr val="accent3">
                  <a:lumMod val="75000"/>
                </a:schemeClr>
              </a:buClr>
              <a:buSzPct val="100000"/>
              <a:buFont typeface="Arial" charset="0"/>
              <a:buChar char="•"/>
              <a:defRPr/>
            </a:pPr>
            <a:r>
              <a:rPr lang="en-GB" sz="3500" dirty="0">
                <a:ea typeface="+mn-ea"/>
              </a:rPr>
              <a:t>Accept what the client thinks and feels.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buSzPct val="100000"/>
              <a:buFont typeface="Arial" charset="0"/>
              <a:buChar char="•"/>
              <a:defRPr/>
            </a:pPr>
            <a:r>
              <a:rPr lang="en-GB" sz="3500" dirty="0">
                <a:ea typeface="+mn-ea"/>
                <a:cs typeface="+mn-cs"/>
              </a:rPr>
              <a:t>P</a:t>
            </a:r>
            <a:r>
              <a:rPr lang="en-US" sz="3500" dirty="0">
                <a:ea typeface="+mn-ea"/>
                <a:cs typeface="+mn-cs"/>
              </a:rPr>
              <a:t>raise what the client is doing correctly.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buSzPct val="100000"/>
              <a:buFont typeface="Arial" charset="0"/>
              <a:buChar char="•"/>
              <a:defRPr/>
            </a:pPr>
            <a:r>
              <a:rPr lang="en-US" sz="3500" dirty="0">
                <a:ea typeface="+mn-ea"/>
                <a:cs typeface="+mn-cs"/>
              </a:rPr>
              <a:t>Give practical help.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buSzPct val="100000"/>
              <a:buFont typeface="Arial" charset="0"/>
              <a:buChar char="•"/>
              <a:defRPr/>
            </a:pPr>
            <a:r>
              <a:rPr lang="en-US" sz="3500" dirty="0">
                <a:ea typeface="+mn-ea"/>
                <a:cs typeface="+mn-cs"/>
              </a:rPr>
              <a:t>Give a little relevant information at a time.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buSzPct val="100000"/>
              <a:buFont typeface="Arial" charset="0"/>
              <a:buChar char="•"/>
              <a:defRPr/>
            </a:pPr>
            <a:r>
              <a:rPr lang="en-US" sz="3500" dirty="0">
                <a:ea typeface="+mn-ea"/>
                <a:cs typeface="+mn-cs"/>
              </a:rPr>
              <a:t>Use simple language.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buSzPct val="100000"/>
              <a:buFont typeface="Arial" charset="0"/>
              <a:buChar char="•"/>
              <a:defRPr/>
            </a:pPr>
            <a:r>
              <a:rPr lang="en-US" sz="3500" dirty="0">
                <a:ea typeface="+mn-ea"/>
                <a:cs typeface="+mn-cs"/>
              </a:rPr>
              <a:t>Make one or two suggestions rather than giving commands.</a:t>
            </a:r>
          </a:p>
          <a:p>
            <a:pPr marL="342900" lvl="1" indent="-342900" eaLnBrk="1" hangingPunct="1">
              <a:buClr>
                <a:schemeClr val="accent3">
                  <a:lumMod val="75000"/>
                </a:schemeClr>
              </a:buClr>
              <a:buSzPct val="100000"/>
              <a:buFont typeface="Arial" charset="0"/>
              <a:buChar char="•"/>
              <a:defRPr/>
            </a:pPr>
            <a:endParaRPr lang="en-GB" sz="3500" dirty="0">
              <a:ea typeface="+mn-ea"/>
            </a:endParaRPr>
          </a:p>
          <a:p>
            <a:pPr marL="0" indent="0" eaLnBrk="1" hangingPunct="1">
              <a:buClr>
                <a:schemeClr val="accent3">
                  <a:lumMod val="75000"/>
                </a:schemeClr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sz="3500" dirty="0">
              <a:ea typeface="+mn-ea"/>
              <a:cs typeface="+mn-cs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GB" sz="3500" dirty="0">
              <a:ea typeface="+mn-ea"/>
            </a:endParaRPr>
          </a:p>
          <a:p>
            <a:pPr marL="342900" lvl="1" indent="-342900" eaLnBrk="1" hangingPunct="1">
              <a:buFont typeface="Arial" charset="0"/>
              <a:buNone/>
              <a:defRPr/>
            </a:pPr>
            <a:endParaRPr lang="en-GB" sz="3500" dirty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3500" dirty="0">
              <a:ea typeface="+mn-ea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4.4</a:t>
            </a: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013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Skills that build confidence </a:t>
            </a:r>
            <a:br>
              <a:rPr lang="en-US" altLang="en-US" sz="4200" b="1" dirty="0"/>
            </a:br>
            <a:r>
              <a:rPr lang="en-US" altLang="en-US" sz="4200" b="1" dirty="0"/>
              <a:t>and give support</a:t>
            </a:r>
            <a:endParaRPr lang="en-US" altLang="en-US" sz="4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5486400" cy="3962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4000" b="1" dirty="0">
                <a:solidFill>
                  <a:srgbClr val="77933C"/>
                </a:solidFill>
              </a:rPr>
              <a:t>G</a:t>
            </a:r>
            <a:r>
              <a:rPr lang="en-GB" altLang="en-US" sz="4000" b="1" dirty="0"/>
              <a:t> </a:t>
            </a:r>
            <a:r>
              <a:rPr lang="en-GB" altLang="en-US" sz="4000" dirty="0"/>
              <a:t>– Greet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4000" b="1" dirty="0">
                <a:solidFill>
                  <a:srgbClr val="77933C"/>
                </a:solidFill>
              </a:rPr>
              <a:t>A</a:t>
            </a:r>
            <a:r>
              <a:rPr lang="en-GB" altLang="en-US" sz="4000" dirty="0"/>
              <a:t> – Ask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4000" b="1" dirty="0">
                <a:solidFill>
                  <a:srgbClr val="77933C"/>
                </a:solidFill>
              </a:rPr>
              <a:t>T</a:t>
            </a:r>
            <a:r>
              <a:rPr lang="en-GB" altLang="en-US" sz="4000" dirty="0"/>
              <a:t> – Tell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4000" b="1" dirty="0">
                <a:solidFill>
                  <a:srgbClr val="77933C"/>
                </a:solidFill>
              </a:rPr>
              <a:t>H</a:t>
            </a:r>
            <a:r>
              <a:rPr lang="en-GB" altLang="en-US" sz="4000" dirty="0"/>
              <a:t> – Help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4000" b="1" dirty="0">
                <a:solidFill>
                  <a:srgbClr val="77933C"/>
                </a:solidFill>
              </a:rPr>
              <a:t>E</a:t>
            </a:r>
            <a:r>
              <a:rPr lang="en-GB" altLang="en-US" sz="4000" dirty="0"/>
              <a:t> – Explain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4000" b="1" dirty="0">
                <a:solidFill>
                  <a:srgbClr val="77933C"/>
                </a:solidFill>
              </a:rPr>
              <a:t>R</a:t>
            </a:r>
            <a:r>
              <a:rPr lang="en-GB" altLang="en-US" sz="4000" dirty="0"/>
              <a:t> – Reassure/Return date</a:t>
            </a:r>
          </a:p>
          <a:p>
            <a:pPr lvl="1" eaLnBrk="1" hangingPunct="1"/>
            <a:endParaRPr lang="en-GB" altLang="en-US" sz="400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GB" altLang="en-US" sz="4000" dirty="0"/>
          </a:p>
          <a:p>
            <a:pPr lvl="1" eaLnBrk="1" hangingPunct="1"/>
            <a:endParaRPr lang="en-GB" altLang="en-US" sz="4000" dirty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4.5</a:t>
            </a: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GATHER counselling approach</a:t>
            </a:r>
            <a:endParaRPr lang="en-US" altLang="en-US" sz="4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4.6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Counselling role-plays: Case scenarios</a:t>
            </a:r>
            <a:endParaRPr lang="en-US" altLang="en-US" sz="4200" b="1" i="1" dirty="0"/>
          </a:p>
        </p:txBody>
      </p:sp>
      <p:sp>
        <p:nvSpPr>
          <p:cNvPr id="63492" name="Content Placeholder 1"/>
          <p:cNvSpPr>
            <a:spLocks noGrp="1"/>
          </p:cNvSpPr>
          <p:nvPr>
            <p:ph idx="1"/>
          </p:nvPr>
        </p:nvSpPr>
        <p:spPr>
          <a:xfrm>
            <a:off x="609600" y="1285875"/>
            <a:ext cx="8229600" cy="4525963"/>
          </a:xfrm>
        </p:spPr>
        <p:txBody>
          <a:bodyPr/>
          <a:lstStyle/>
          <a:p>
            <a:pPr marL="514350" indent="-514350">
              <a:buClr>
                <a:srgbClr val="4F6228"/>
              </a:buClr>
              <a:buFont typeface="Calibri" panose="020F0502020204030204" pitchFamily="34" charset="0"/>
              <a:buAutoNum type="arabicPeriod"/>
            </a:pPr>
            <a:r>
              <a:rPr lang="en-GB" altLang="en-US" sz="3300"/>
              <a:t>Read the case scenario for your group.</a:t>
            </a:r>
            <a:endParaRPr lang="en-US" altLang="en-US" sz="3300"/>
          </a:p>
          <a:p>
            <a:pPr marL="514350" indent="-514350">
              <a:buClr>
                <a:srgbClr val="4F6228"/>
              </a:buClr>
              <a:buFont typeface="Calibri" panose="020F0502020204030204" pitchFamily="34" charset="0"/>
              <a:buAutoNum type="arabicPeriod"/>
            </a:pPr>
            <a:r>
              <a:rPr lang="en-GB" altLang="en-US" sz="3300"/>
              <a:t>Choose two group members to be the ‘counsellor’ and ‘client’. The rest will be observers.</a:t>
            </a:r>
          </a:p>
          <a:p>
            <a:pPr marL="514350" indent="-514350">
              <a:buClr>
                <a:srgbClr val="4F6228"/>
              </a:buClr>
              <a:buFont typeface="Calibri" panose="020F0502020204030204" pitchFamily="34" charset="0"/>
              <a:buAutoNum type="arabicPeriod"/>
            </a:pPr>
            <a:r>
              <a:rPr lang="en-GB" altLang="en-US" sz="3300"/>
              <a:t>Discuss what additional nutrition assessments are needed and why.</a:t>
            </a:r>
            <a:endParaRPr lang="en-US" altLang="en-US" sz="3300"/>
          </a:p>
          <a:p>
            <a:pPr marL="514350" indent="-514350">
              <a:buClr>
                <a:srgbClr val="4F6228"/>
              </a:buClr>
              <a:buFont typeface="Calibri" panose="020F0502020204030204" pitchFamily="34" charset="0"/>
              <a:buAutoNum type="arabicPeriod"/>
            </a:pPr>
            <a:r>
              <a:rPr lang="en-GB" altLang="en-US" sz="3300"/>
              <a:t>Plan interventions.</a:t>
            </a:r>
            <a:endParaRPr lang="en-US" altLang="en-US" sz="3300"/>
          </a:p>
          <a:p>
            <a:pPr marL="514350" indent="-514350">
              <a:buClr>
                <a:srgbClr val="4F6228"/>
              </a:buClr>
              <a:buFont typeface="Calibri" panose="020F0502020204030204" pitchFamily="34" charset="0"/>
              <a:buAutoNum type="arabicPeriod"/>
            </a:pPr>
            <a:r>
              <a:rPr lang="en-GB" altLang="en-US" sz="3300"/>
              <a:t>Prioritise a topic for counselling. </a:t>
            </a:r>
            <a:endParaRPr lang="en-US" altLang="en-US" sz="3300"/>
          </a:p>
          <a:p>
            <a:pPr marL="514350" indent="-514350"/>
            <a:endParaRPr lang="en-US" altLang="en-US" sz="3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207963"/>
            <a:ext cx="9144000" cy="1143000"/>
          </a:xfrm>
        </p:spPr>
        <p:txBody>
          <a:bodyPr/>
          <a:lstStyle/>
          <a:p>
            <a:r>
              <a:rPr lang="en-US" altLang="en-US" sz="4200" b="1" dirty="0"/>
              <a:t>Comprehensive care for people with HIV (2)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2900" dirty="0"/>
              <a:t>Counselling on positive living (safer sex, avoidance of drug and alcohol abuse) </a:t>
            </a:r>
            <a:endParaRPr lang="en-US" altLang="en-US" sz="2900" dirty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2900" dirty="0"/>
              <a:t>Prescription of specialised food products to treat malnutrition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2900" dirty="0"/>
              <a:t>Monitoring of disease progression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2900" dirty="0"/>
              <a:t>Referral to social and economic support </a:t>
            </a:r>
            <a:endParaRPr lang="en-US" altLang="en-US" sz="2900" dirty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2900" dirty="0"/>
              <a:t>Advice on problems of orphaned children</a:t>
            </a:r>
            <a:endParaRPr lang="en-US" altLang="en-US" sz="2900" dirty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2900" dirty="0"/>
              <a:t>Advice about legal rights</a:t>
            </a:r>
            <a:endParaRPr lang="en-US" altLang="en-US" sz="2900" dirty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2900" dirty="0"/>
              <a:t>Psychological and spiritual support</a:t>
            </a:r>
            <a:endParaRPr lang="en-US" altLang="en-US" sz="2900" dirty="0"/>
          </a:p>
          <a:p>
            <a:endParaRPr lang="en-US" alt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</a:rPr>
              <a:t>0.4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4.7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Counselling role-plays: Evaluation</a:t>
            </a:r>
            <a:endParaRPr lang="en-US" altLang="en-US" sz="4200" b="1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447800"/>
            <a:ext cx="8001000" cy="4525963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SzPct val="91000"/>
              <a:defRPr/>
            </a:pPr>
            <a:r>
              <a:rPr lang="en-GB" sz="3300" dirty="0">
                <a:ea typeface="+mn-ea"/>
                <a:cs typeface="+mn-cs"/>
              </a:rPr>
              <a:t>Did the counsellor focus on the most important points? </a:t>
            </a:r>
            <a:endParaRPr lang="en-US" sz="33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buSzPct val="91000"/>
              <a:defRPr/>
            </a:pPr>
            <a:r>
              <a:rPr lang="en-GB" sz="3300" dirty="0">
                <a:ea typeface="+mn-ea"/>
                <a:cs typeface="+mn-cs"/>
              </a:rPr>
              <a:t>Which interventions did the counsellor choose?</a:t>
            </a:r>
            <a:endParaRPr lang="en-US" sz="33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buSzPct val="91000"/>
              <a:defRPr/>
            </a:pPr>
            <a:r>
              <a:rPr lang="en-GB" sz="3300" dirty="0">
                <a:ea typeface="+mn-ea"/>
                <a:cs typeface="+mn-cs"/>
              </a:rPr>
              <a:t>Did the counsellor give correct messages?</a:t>
            </a:r>
            <a:endParaRPr lang="en-US" sz="33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buSzPct val="91000"/>
              <a:defRPr/>
            </a:pPr>
            <a:r>
              <a:rPr lang="en-GB" sz="3300" dirty="0">
                <a:ea typeface="+mn-ea"/>
                <a:cs typeface="+mn-cs"/>
              </a:rPr>
              <a:t>What tools did the counsellor use?</a:t>
            </a:r>
            <a:endParaRPr lang="en-US" sz="3300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buSzPct val="91000"/>
              <a:defRPr/>
            </a:pPr>
            <a:r>
              <a:rPr lang="en-GB" sz="3300" dirty="0">
                <a:ea typeface="+mn-ea"/>
                <a:cs typeface="+mn-cs"/>
              </a:rPr>
              <a:t>What strengths and weaknesses did you observe?</a:t>
            </a:r>
            <a:endParaRPr lang="en-US" sz="3300" dirty="0">
              <a:ea typeface="+mn-ea"/>
              <a:cs typeface="+mn-cs"/>
            </a:endParaRPr>
          </a:p>
          <a:p>
            <a:pPr>
              <a:defRPr/>
            </a:pPr>
            <a:endParaRPr lang="en-US" sz="3300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An image of fruits, vegetables, and legum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9"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5"/>
          <p:cNvSpPr txBox="1">
            <a:spLocks noChangeArrowheads="1"/>
          </p:cNvSpPr>
          <p:nvPr/>
        </p:nvSpPr>
        <p:spPr bwMode="auto">
          <a:xfrm>
            <a:off x="2149475" y="2362200"/>
            <a:ext cx="6994525" cy="1470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bIns="91440"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Session 5. Nutrition and Antiretroviral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10463"/>
            <a:ext cx="7467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i="1" dirty="0">
                <a:ea typeface="+mn-ea"/>
                <a:cs typeface="+mn-cs"/>
              </a:rPr>
              <a:t>By the end of this session, you should be able to: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Describe the interaction between ARVs and food and the effects of ARVs on nutrition.</a:t>
            </a:r>
          </a:p>
          <a:p>
            <a:pPr marL="346075" indent="-346075" eaLnBrk="1" hangingPunct="1">
              <a:buClr>
                <a:schemeClr val="accent3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Counsel on managing medication side-effects and medication-food interactions through diet.</a:t>
            </a:r>
          </a:p>
          <a:p>
            <a:pPr marL="346075" indent="-346075" eaLnBrk="1" hangingPunct="1">
              <a:buClr>
                <a:schemeClr val="accent3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Prepare a medication-food plan for a client on ART.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5.1</a:t>
            </a: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Session objectives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00" b="1" dirty="0"/>
              <a:t>Medication–food plans</a:t>
            </a:r>
            <a:endParaRPr lang="en-ZA" altLang="en-US" sz="4200" b="1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SzPct val="91000"/>
              <a:tabLst>
                <a:tab pos="457200" algn="l"/>
              </a:tabLst>
              <a:defRPr/>
            </a:pPr>
            <a:r>
              <a:rPr lang="en-GB" altLang="en-US" sz="3600" dirty="0">
                <a:ea typeface="+mn-ea"/>
                <a:cs typeface="+mn-cs"/>
              </a:rPr>
              <a:t>A medication-food plan guides a client on how to take medications correctly (in the right dosage, at the right time and with or without food).</a:t>
            </a:r>
          </a:p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91000"/>
              <a:tabLst>
                <a:tab pos="457200" algn="l"/>
              </a:tabLst>
              <a:defRPr/>
            </a:pPr>
            <a:r>
              <a:rPr lang="en-GB" altLang="en-US" sz="3600" dirty="0">
                <a:ea typeface="+mn-ea"/>
                <a:cs typeface="+mn-cs"/>
              </a:rPr>
              <a:t>The purpose of a medication-food plan is to minimise medication side effects and maximise medication effectiveness.</a:t>
            </a:r>
            <a:endParaRPr lang="en-ZA" altLang="en-US" sz="3600" dirty="0">
              <a:ea typeface="+mn-ea"/>
              <a:cs typeface="+mn-cs"/>
            </a:endParaRPr>
          </a:p>
          <a:p>
            <a:pPr>
              <a:tabLst>
                <a:tab pos="457200" algn="l"/>
              </a:tabLst>
              <a:defRPr/>
            </a:pPr>
            <a:endParaRPr lang="en-ZA" altLang="en-US" sz="3600" dirty="0">
              <a:ea typeface="+mn-ea"/>
              <a:cs typeface="+mn-cs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5.2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An image of fruits, vegetables, and legum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9"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5"/>
          <p:cNvSpPr txBox="1">
            <a:spLocks noChangeArrowheads="1"/>
          </p:cNvSpPr>
          <p:nvPr/>
        </p:nvSpPr>
        <p:spPr bwMode="auto">
          <a:xfrm>
            <a:off x="2149475" y="2362200"/>
            <a:ext cx="6994525" cy="1470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bIns="91440"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Session 6. Food and Water Safety and Hygiene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066800" y="1572419"/>
            <a:ext cx="74676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i="1" dirty="0">
                <a:ea typeface="+mn-ea"/>
                <a:cs typeface="+mn-cs"/>
              </a:rPr>
              <a:t>By the end of this session, you should be able to:</a:t>
            </a: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Describe how food and water can be sources of infection.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Describe how to make food and water safe.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Counsel clients on food and water safety and hygiene.</a:t>
            </a: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6.1</a:t>
            </a: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Session objectives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5763" y="1128713"/>
            <a:ext cx="8372475" cy="4535487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sz="33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Food safety </a:t>
            </a:r>
            <a:r>
              <a:rPr lang="en-US" sz="3300" dirty="0">
                <a:ea typeface="+mn-ea"/>
                <a:cs typeface="+mn-cs"/>
              </a:rPr>
              <a:t>is preventing food contamination and food-borne illness through proper preparation, cooking and storage.</a:t>
            </a:r>
          </a:p>
          <a:p>
            <a:pPr>
              <a:spcBef>
                <a:spcPts val="1800"/>
              </a:spcBef>
              <a:defRPr/>
            </a:pPr>
            <a:r>
              <a:rPr lang="en-US" sz="33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Water safety </a:t>
            </a:r>
            <a:r>
              <a:rPr lang="en-US" sz="3300" dirty="0">
                <a:ea typeface="+mn-ea"/>
                <a:cs typeface="+mn-cs"/>
              </a:rPr>
              <a:t>is preventing water contamination and water-borne illness through proper treatment and storage.</a:t>
            </a:r>
          </a:p>
          <a:p>
            <a:pPr>
              <a:spcBef>
                <a:spcPts val="1800"/>
              </a:spcBef>
              <a:defRPr/>
            </a:pPr>
            <a:r>
              <a:rPr lang="en-GB" sz="33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Hygiene</a:t>
            </a:r>
            <a:r>
              <a:rPr lang="en-GB" sz="3300" dirty="0">
                <a:ea typeface="+mn-ea"/>
                <a:cs typeface="+mn-cs"/>
              </a:rPr>
              <a:t> is conditions or practices that help maintain health and prevent disease, especially through cleanliness.</a:t>
            </a:r>
          </a:p>
          <a:p>
            <a:pPr>
              <a:spcBef>
                <a:spcPts val="1800"/>
              </a:spcBef>
              <a:defRPr/>
            </a:pPr>
            <a:endParaRPr lang="en-US" altLang="en-US" sz="3300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altLang="en-US" sz="3300" dirty="0"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en-GB" altLang="en-US" sz="3300" dirty="0">
              <a:ea typeface="+mn-ea"/>
              <a:cs typeface="+mn-cs"/>
            </a:endParaRP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6.2</a:t>
            </a: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Food and water safety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200" b="1" dirty="0"/>
              <a:t>Importance of food </a:t>
            </a:r>
            <a:br>
              <a:rPr lang="en-US" altLang="en-US" sz="4200" b="1" dirty="0"/>
            </a:br>
            <a:r>
              <a:rPr lang="en-US" altLang="en-US" sz="4200" b="1" dirty="0"/>
              <a:t>and water safety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685800" y="1624013"/>
            <a:ext cx="8001000" cy="4525962"/>
          </a:xfrm>
        </p:spPr>
        <p:txBody>
          <a:bodyPr/>
          <a:lstStyle/>
          <a:p>
            <a:pPr>
              <a:spcBef>
                <a:spcPts val="1800"/>
              </a:spcBef>
              <a:buClr>
                <a:srgbClr val="77933C"/>
              </a:buClr>
            </a:pPr>
            <a:r>
              <a:rPr lang="en-GB" altLang="en-US" sz="3100"/>
              <a:t>Food and water-borne infections can reduce appetite and nutrient absorption, causing weight loss.</a:t>
            </a:r>
          </a:p>
          <a:p>
            <a:pPr>
              <a:spcBef>
                <a:spcPts val="1800"/>
              </a:spcBef>
              <a:buClr>
                <a:srgbClr val="77933C"/>
              </a:buClr>
            </a:pPr>
            <a:r>
              <a:rPr lang="en-US" altLang="en-US" sz="3100"/>
              <a:t>Germs in soil and water may cause stunting by causing an intestinal infection that reduces children</a:t>
            </a:r>
            <a:r>
              <a:rPr lang="ja-JP" altLang="en-US" sz="3100"/>
              <a:t>’</a:t>
            </a:r>
            <a:r>
              <a:rPr lang="en-US" altLang="ja-JP" sz="3100"/>
              <a:t>s ability to absorb nutrients. </a:t>
            </a:r>
          </a:p>
          <a:p>
            <a:pPr>
              <a:spcBef>
                <a:spcPts val="1800"/>
              </a:spcBef>
              <a:buClr>
                <a:srgbClr val="77933C"/>
              </a:buClr>
            </a:pPr>
            <a:r>
              <a:rPr lang="en-GB" altLang="en-US" sz="3100"/>
              <a:t>Food and water can carry germs that cause serious infections in people with weak immune systems. </a:t>
            </a:r>
            <a:endParaRPr lang="en-US" altLang="en-US" sz="3100"/>
          </a:p>
          <a:p>
            <a:pPr>
              <a:spcBef>
                <a:spcPts val="1800"/>
              </a:spcBef>
              <a:buClr>
                <a:srgbClr val="77933C"/>
              </a:buClr>
              <a:buFont typeface="Arial" panose="020B0604020202020204" pitchFamily="34" charset="0"/>
              <a:buNone/>
            </a:pPr>
            <a:endParaRPr lang="en-US" altLang="en-US" sz="3100"/>
          </a:p>
          <a:p>
            <a:pPr>
              <a:spcBef>
                <a:spcPts val="1200"/>
              </a:spcBef>
              <a:buClr>
                <a:srgbClr val="77933C"/>
              </a:buClr>
              <a:buFont typeface="Arial" panose="020B0604020202020204" pitchFamily="34" charset="0"/>
              <a:buNone/>
            </a:pPr>
            <a:endParaRPr lang="en-GB" altLang="en-US" sz="3100"/>
          </a:p>
          <a:p>
            <a:endParaRPr lang="en-US" altLang="en-US" sz="3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</a:rPr>
              <a:t>6.3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 sz="4200" b="1" dirty="0"/>
              <a:t>How to reduce the risk of illness from contaminated food or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989912"/>
            <a:ext cx="7353300" cy="4525963"/>
          </a:xfrm>
        </p:spPr>
        <p:txBody>
          <a:bodyPr/>
          <a:lstStyle/>
          <a:p>
            <a:pPr marL="800100" lvl="1" indent="-45720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sz="3000" dirty="0">
                <a:ea typeface="+mn-ea"/>
              </a:rPr>
              <a:t>Wash hands correctly.</a:t>
            </a:r>
          </a:p>
          <a:p>
            <a:pPr marL="800100" lvl="1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sz="3000" dirty="0">
                <a:ea typeface="+mn-ea"/>
              </a:rPr>
              <a:t>Keep surroundings clean.</a:t>
            </a:r>
            <a:endParaRPr lang="en-US" sz="3000" dirty="0">
              <a:ea typeface="+mn-ea"/>
            </a:endParaRPr>
          </a:p>
          <a:p>
            <a:pPr marL="800100" lvl="1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sz="3000" dirty="0">
                <a:ea typeface="+mn-ea"/>
              </a:rPr>
              <a:t>Use safe water and raw food materials.</a:t>
            </a:r>
            <a:endParaRPr lang="en-US" sz="3000" dirty="0">
              <a:ea typeface="+mn-ea"/>
            </a:endParaRPr>
          </a:p>
          <a:p>
            <a:pPr marL="800100" lvl="1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sz="3000" dirty="0">
                <a:ea typeface="+mn-ea"/>
              </a:rPr>
              <a:t>Separate raw and cooked food.</a:t>
            </a:r>
            <a:endParaRPr lang="en-US" sz="3000" dirty="0">
              <a:ea typeface="+mn-ea"/>
            </a:endParaRPr>
          </a:p>
          <a:p>
            <a:pPr marL="800100" lvl="1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sz="3000" dirty="0">
                <a:ea typeface="+mn-ea"/>
              </a:rPr>
              <a:t>Cook food thoroughly.</a:t>
            </a:r>
            <a:endParaRPr lang="en-US" sz="3000" dirty="0">
              <a:ea typeface="+mn-ea"/>
            </a:endParaRPr>
          </a:p>
          <a:p>
            <a:pPr marL="800100" lvl="1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sz="3000" dirty="0">
                <a:ea typeface="+mn-ea"/>
              </a:rPr>
              <a:t>Store food and water safely.</a:t>
            </a:r>
            <a:endParaRPr lang="en-US" sz="3000" dirty="0">
              <a:ea typeface="+mn-ea"/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</a:rPr>
              <a:t>6.4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00" b="1" dirty="0"/>
              <a:t>Group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353300" cy="4525963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500" dirty="0">
                <a:ea typeface="+mn-ea"/>
              </a:rPr>
              <a:t>Discuss how easy or difficult would it  be for your clients to practice the recommended actions with the resources they have.</a:t>
            </a:r>
          </a:p>
          <a:p>
            <a:pPr marL="342900" lvl="1" indent="-34290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500" dirty="0">
                <a:ea typeface="+mn-ea"/>
              </a:rPr>
              <a:t>Present your answers in plenary.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endParaRPr lang="en-GB" sz="3500" dirty="0">
              <a:ea typeface="+mn-ea"/>
              <a:cs typeface="+mn-cs"/>
            </a:endParaRPr>
          </a:p>
          <a:p>
            <a:pPr>
              <a:defRPr/>
            </a:pPr>
            <a:endParaRPr lang="en-US" sz="35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</a:rPr>
              <a:t>6.5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1143000"/>
          </a:xfrm>
        </p:spPr>
        <p:txBody>
          <a:bodyPr/>
          <a:lstStyle/>
          <a:p>
            <a:r>
              <a:rPr lang="en-US" altLang="en-US" sz="4200" b="1" dirty="0"/>
              <a:t>What is NACS?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4800" b="1">
                <a:solidFill>
                  <a:srgbClr val="C00000"/>
                </a:solidFill>
              </a:rPr>
              <a:t>N</a:t>
            </a:r>
            <a:r>
              <a:rPr lang="en-GB" altLang="en-US" sz="4000"/>
              <a:t>utrition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4800" b="1">
                <a:solidFill>
                  <a:srgbClr val="C00000"/>
                </a:solidFill>
              </a:rPr>
              <a:t>A</a:t>
            </a:r>
            <a:r>
              <a:rPr lang="en-GB" altLang="en-US" sz="4000"/>
              <a:t>ssessment,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4800" b="1">
                <a:solidFill>
                  <a:srgbClr val="C00000"/>
                </a:solidFill>
              </a:rPr>
              <a:t>C</a:t>
            </a:r>
            <a:r>
              <a:rPr lang="en-GB" altLang="en-US" sz="4000"/>
              <a:t>ounselling and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4800" b="1">
                <a:solidFill>
                  <a:srgbClr val="C00000"/>
                </a:solidFill>
              </a:rPr>
              <a:t>S</a:t>
            </a:r>
            <a:r>
              <a:rPr lang="en-GB" altLang="en-US" sz="4000"/>
              <a:t>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</a:rPr>
              <a:t>0.5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An image of fruits, vegetables, and legum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9"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5"/>
          <p:cNvSpPr txBox="1">
            <a:spLocks noChangeArrowheads="1"/>
          </p:cNvSpPr>
          <p:nvPr/>
        </p:nvSpPr>
        <p:spPr bwMode="auto">
          <a:xfrm>
            <a:off x="2163763" y="2362200"/>
            <a:ext cx="6980237" cy="1470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bIns="91440" anchor="ctr">
            <a:normAutofit fontScale="8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Session 7. Nutrition Care for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Pregnant and Breastfeeding Women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467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i="1" dirty="0">
                <a:ea typeface="+mn-ea"/>
                <a:cs typeface="+mn-cs"/>
              </a:rPr>
              <a:t>By the end of this session, you should be able to:</a:t>
            </a: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Explain the nutritional needs of pregnant and lactating women.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dirty="0">
                <a:ea typeface="+mn-ea"/>
                <a:cs typeface="+mn-cs"/>
              </a:rPr>
              <a:t>Explain the extra energy needs of HIV-positive pregnant and lactating women.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dirty="0">
                <a:ea typeface="+mn-ea"/>
                <a:cs typeface="+mn-cs"/>
              </a:rPr>
              <a:t>Explain nutrition actions for pregnant and lactating women.</a:t>
            </a:r>
            <a:endParaRPr lang="en-US" dirty="0">
              <a:ea typeface="+mn-ea"/>
              <a:cs typeface="+mn-cs"/>
            </a:endParaRP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Counsel pregnant and lactating women on good nutrition practices.</a:t>
            </a:r>
          </a:p>
          <a:p>
            <a:pPr eaLnBrk="1" hangingPunct="1">
              <a:defRPr/>
            </a:pPr>
            <a:endParaRPr lang="en-US" altLang="en-US" dirty="0">
              <a:ea typeface="+mn-ea"/>
              <a:cs typeface="+mn-cs"/>
            </a:endParaRP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7.1</a:t>
            </a: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Session objectives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647700" y="1666875"/>
            <a:ext cx="7848600" cy="4525963"/>
          </a:xfrm>
        </p:spPr>
        <p:txBody>
          <a:bodyPr/>
          <a:lstStyle/>
          <a:p>
            <a:pPr eaLnBrk="1" hangingPunct="1">
              <a:buClr>
                <a:srgbClr val="77933C"/>
              </a:buClr>
            </a:pPr>
            <a:r>
              <a:rPr lang="en-GB" altLang="en-US" sz="3100"/>
              <a:t>More energy (200 kcal extra/day), protein and micronutrients to meet demands for foetal development and milk production</a:t>
            </a:r>
          </a:p>
          <a:p>
            <a:pPr eaLnBrk="1" hangingPunct="1">
              <a:spcBef>
                <a:spcPts val="1800"/>
              </a:spcBef>
              <a:buClr>
                <a:srgbClr val="77933C"/>
              </a:buClr>
            </a:pPr>
            <a:r>
              <a:rPr lang="en-GB" altLang="en-US" sz="3100"/>
              <a:t>If HIV positive, 300 extra kcal/day if pregnant and 500 if lactating (HIV causes nutrient loss and malabsorption).</a:t>
            </a:r>
          </a:p>
          <a:p>
            <a:pPr eaLnBrk="1" hangingPunct="1">
              <a:spcBef>
                <a:spcPts val="1800"/>
              </a:spcBef>
              <a:buClr>
                <a:srgbClr val="77933C"/>
              </a:buClr>
            </a:pPr>
            <a:r>
              <a:rPr lang="en-GB" altLang="en-US" sz="3100"/>
              <a:t>Poor nutritional status before, during and after pregnancy increases the risk of mother-to-child transmission of HIV.</a:t>
            </a:r>
            <a:endParaRPr lang="en-US" altLang="en-US" sz="3100"/>
          </a:p>
          <a:p>
            <a:pPr eaLnBrk="1" hangingPunct="1"/>
            <a:endParaRPr lang="en-US" altLang="en-US" sz="3100"/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7.2</a:t>
            </a: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Nutritional needs of </a:t>
            </a:r>
            <a:br>
              <a:rPr lang="en-US" altLang="en-US" sz="4200" b="1" dirty="0"/>
            </a:br>
            <a:r>
              <a:rPr lang="en-US" altLang="en-US" sz="4200" b="1" dirty="0"/>
              <a:t>pregnant and lactating women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649288" y="1143000"/>
            <a:ext cx="8001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Results from low haemoglobin concentration in blood, reducing the oxygen-carrying capacity of red blood cells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endParaRPr lang="en-GB" alt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endParaRPr lang="en-GB" alt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endParaRPr lang="en-GB" alt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endParaRPr lang="en-GB" alt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endParaRPr lang="en-GB" alt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ts val="30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Is usually caused by iron deficiency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endParaRPr lang="en-GB" altLang="en-US" dirty="0">
              <a:ea typeface="+mn-ea"/>
              <a:cs typeface="+mn-cs"/>
            </a:endParaRPr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7.3</a:t>
            </a: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 err="1"/>
              <a:t>Anaemia</a:t>
            </a:r>
            <a:endParaRPr lang="en-US" altLang="en-US" sz="4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87488" y="2590800"/>
          <a:ext cx="7162800" cy="2743200"/>
        </p:xfrm>
        <a:graphic>
          <a:graphicData uri="http://schemas.openxmlformats.org/drawingml/2006/table">
            <a:tbl>
              <a:tblPr/>
              <a:tblGrid>
                <a:gridCol w="7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GB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&lt; 11.0 g/dl in children 6–59 months</a:t>
                      </a: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GB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&lt; 11.5 g/dl in children 5–11 years</a:t>
                      </a: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GB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&lt; 12.0 g/dl in children 12–14 years </a:t>
                      </a: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GB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&lt; 11.0 g/dl in pregnant women</a:t>
                      </a: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GB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&lt; 12.0 g/dl in non-pregnant women</a:t>
                      </a: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</a:pPr>
                      <a:r>
                        <a:rPr kumimoji="0" lang="en-GB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&lt; 13.0 g/dl in men</a:t>
                      </a: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533400" y="1830387"/>
            <a:ext cx="815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300" dirty="0">
                <a:ea typeface="+mn-ea"/>
                <a:cs typeface="+mn-cs"/>
              </a:rPr>
              <a:t>Pale conjunctiva, gums, nails, and skin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300" dirty="0">
                <a:ea typeface="+mn-ea"/>
                <a:cs typeface="+mn-cs"/>
              </a:rPr>
              <a:t>Breathlessness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300" dirty="0">
                <a:ea typeface="+mn-ea"/>
                <a:cs typeface="+mn-cs"/>
              </a:rPr>
              <a:t>Rapid pulse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300" dirty="0">
                <a:ea typeface="+mn-ea"/>
                <a:cs typeface="+mn-cs"/>
              </a:rPr>
              <a:t>Palpitations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300" dirty="0">
                <a:ea typeface="+mn-ea"/>
                <a:cs typeface="+mn-cs"/>
              </a:rPr>
              <a:t>Headaches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300" dirty="0">
                <a:ea typeface="+mn-ea"/>
                <a:cs typeface="+mn-cs"/>
              </a:rPr>
              <a:t>Oedema</a:t>
            </a:r>
          </a:p>
          <a:p>
            <a:pPr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300" dirty="0">
                <a:ea typeface="+mn-ea"/>
                <a:cs typeface="+mn-cs"/>
              </a:rPr>
              <a:t>Fatigue, weakness, dizziness, and drowsiness</a:t>
            </a: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7.4</a:t>
            </a: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379413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Clinical signs and </a:t>
            </a:r>
            <a:br>
              <a:rPr lang="en-US" altLang="en-US" sz="4200" b="1" dirty="0"/>
            </a:br>
            <a:r>
              <a:rPr lang="en-US" altLang="en-US" sz="4200" b="1" dirty="0"/>
              <a:t>symptoms of </a:t>
            </a:r>
            <a:r>
              <a:rPr lang="en-US" altLang="en-US" sz="4200" b="1" dirty="0" err="1"/>
              <a:t>anaemia</a:t>
            </a:r>
            <a:endParaRPr lang="en-US" altLang="en-US" sz="4200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2900" dirty="0">
                <a:ea typeface="+mn-ea"/>
                <a:cs typeface="+mn-cs"/>
              </a:rPr>
              <a:t>Take iron or iron/folate supplements.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900" dirty="0">
                <a:ea typeface="+mn-ea"/>
                <a:cs typeface="+mn-cs"/>
              </a:rPr>
              <a:t>Sleep under insecticide-treated bednets and take antimalarial medications.</a:t>
            </a:r>
            <a:endParaRPr lang="en-GB" altLang="en-US" sz="2900" dirty="0">
              <a:ea typeface="+mn-ea"/>
              <a:cs typeface="+mn-cs"/>
            </a:endParaRP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2900" dirty="0">
                <a:ea typeface="+mn-ea"/>
                <a:cs typeface="+mn-cs"/>
              </a:rPr>
              <a:t>Wear shoes and dispose of faeces safely.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2900" dirty="0">
                <a:ea typeface="+mn-ea"/>
                <a:cs typeface="+mn-cs"/>
              </a:rPr>
              <a:t>Get dewormed in the 2</a:t>
            </a:r>
            <a:r>
              <a:rPr lang="en-GB" altLang="en-US" sz="2900" baseline="30000" dirty="0">
                <a:ea typeface="+mn-ea"/>
                <a:cs typeface="+mn-cs"/>
              </a:rPr>
              <a:t>nd</a:t>
            </a:r>
            <a:r>
              <a:rPr lang="en-GB" altLang="en-US" sz="2900" dirty="0">
                <a:ea typeface="+mn-ea"/>
                <a:cs typeface="+mn-cs"/>
              </a:rPr>
              <a:t> trimester of pregnancy    and every 6 months if not pregnant.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2900" dirty="0">
                <a:ea typeface="+mn-ea"/>
                <a:cs typeface="+mn-cs"/>
              </a:rPr>
              <a:t>Space births.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2900" dirty="0">
                <a:ea typeface="+mn-ea"/>
                <a:cs typeface="+mn-cs"/>
              </a:rPr>
              <a:t>Eat foods rich in iron and </a:t>
            </a:r>
            <a:r>
              <a:rPr lang="en-US" altLang="en-US" sz="2900" dirty="0">
                <a:ea typeface="+mn-ea"/>
                <a:cs typeface="+mn-cs"/>
              </a:rPr>
              <a:t>vitamin C-rich foods to help absorb  iron.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900" dirty="0">
                <a:ea typeface="+mn-ea"/>
                <a:cs typeface="+mn-cs"/>
              </a:rPr>
              <a:t>Avoid tea and coffee, which reduce iron absorption.</a:t>
            </a:r>
            <a:endParaRPr lang="en-GB" altLang="en-US" sz="2900" dirty="0">
              <a:ea typeface="+mn-ea"/>
              <a:cs typeface="+mn-cs"/>
            </a:endParaRPr>
          </a:p>
        </p:txBody>
      </p:sp>
      <p:sp>
        <p:nvSpPr>
          <p:cNvPr id="798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7.5</a:t>
            </a: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95250"/>
            <a:ext cx="9296400" cy="112395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How to prevent </a:t>
            </a:r>
            <a:r>
              <a:rPr lang="en-US" altLang="en-US" sz="4200" b="1" dirty="0" err="1"/>
              <a:t>anaemia</a:t>
            </a:r>
            <a:endParaRPr lang="en-US" altLang="en-US" sz="4200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An image of fruits, vegetables, and legum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9"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5"/>
          <p:cNvSpPr txBox="1">
            <a:spLocks noChangeArrowheads="1"/>
          </p:cNvSpPr>
          <p:nvPr/>
        </p:nvSpPr>
        <p:spPr bwMode="auto">
          <a:xfrm>
            <a:off x="2149475" y="2362200"/>
            <a:ext cx="6994525" cy="1470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bIns="91440"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Session 8. Nutrition Care for Infants and Young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590550" y="1143000"/>
            <a:ext cx="786765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i="1" dirty="0">
                <a:ea typeface="+mn-ea"/>
                <a:cs typeface="+mn-cs"/>
              </a:rPr>
              <a:t>By the end of this session, you should be able to: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dirty="0">
                <a:ea typeface="+mn-ea"/>
                <a:cs typeface="+mn-cs"/>
              </a:rPr>
              <a:t>Describe the risks and benefits of different infant feeding practices.</a:t>
            </a:r>
            <a:endParaRPr lang="en-US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dirty="0">
                <a:ea typeface="+mn-ea"/>
                <a:cs typeface="+mn-cs"/>
              </a:rPr>
              <a:t>Counsel mothers on exclusive breastfeeding and complementary feeding.</a:t>
            </a:r>
            <a:endParaRPr lang="en-US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dirty="0">
                <a:ea typeface="+mn-ea"/>
                <a:cs typeface="+mn-cs"/>
              </a:rPr>
              <a:t>Counsel caregivers on feeding children over 6 months.</a:t>
            </a:r>
            <a:endParaRPr lang="en-US" dirty="0">
              <a:ea typeface="+mn-ea"/>
              <a:cs typeface="+mn-cs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GB" dirty="0">
                <a:ea typeface="+mn-ea"/>
                <a:cs typeface="+mn-cs"/>
              </a:rPr>
              <a:t>Counsel HIV-positive mothers on infant feeding.</a:t>
            </a: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altLang="en-US" dirty="0">
              <a:ea typeface="+mn-ea"/>
              <a:cs typeface="+mn-cs"/>
            </a:endParaRPr>
          </a:p>
        </p:txBody>
      </p:sp>
      <p:sp>
        <p:nvSpPr>
          <p:cNvPr id="8192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8.1</a:t>
            </a: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478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Session objectives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552450" y="1589088"/>
            <a:ext cx="8172450" cy="4525962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3100" dirty="0"/>
              <a:t>Exclusive breastfeeding </a:t>
            </a:r>
            <a:endParaRPr lang="en-US" altLang="en-US" sz="3100" dirty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3100" dirty="0"/>
              <a:t>Complementary feeding starting at 6 months</a:t>
            </a:r>
            <a:endParaRPr lang="en-US" altLang="en-US" sz="3100" dirty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3100" dirty="0"/>
              <a:t>Continued breastfeeding until 2 years or </a:t>
            </a:r>
            <a:r>
              <a:rPr lang="en-US" altLang="en-US" sz="3100" dirty="0"/>
              <a:t>more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3100" dirty="0"/>
              <a:t>Responsive feeding (feeding patiently and encouraging, not forcing children to eat)</a:t>
            </a:r>
            <a:endParaRPr lang="en-US" altLang="en-US" sz="3100" dirty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3100" dirty="0"/>
              <a:t>Feeding fortified foods and giving micronutrient supplements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3100" dirty="0"/>
              <a:t>Handling foods hygienically to avoid infection</a:t>
            </a:r>
            <a:endParaRPr lang="en-US" altLang="en-US" sz="3100" dirty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GB" altLang="en-US" sz="3100" dirty="0"/>
              <a:t>Continued feeding during illness </a:t>
            </a:r>
            <a:endParaRPr lang="en-US" altLang="en-US" sz="3100" dirty="0"/>
          </a:p>
        </p:txBody>
      </p:sp>
      <p:sp>
        <p:nvSpPr>
          <p:cNvPr id="829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8.2</a:t>
            </a: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478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Recommended infant </a:t>
            </a:r>
            <a:br>
              <a:rPr lang="en-US" altLang="en-US" sz="4200" b="1" dirty="0"/>
            </a:br>
            <a:r>
              <a:rPr lang="en-US" altLang="en-US" sz="4200" b="1" dirty="0"/>
              <a:t>feeding practices in Zambia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8.3</a:t>
            </a:r>
          </a:p>
        </p:txBody>
      </p:sp>
      <p:sp>
        <p:nvSpPr>
          <p:cNvPr id="83971" name="Rectangle 2" descr="Mother-to-child transmission of HIV with and without ARVs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Mother-to-child transmission of HIV with and without ARVs</a:t>
            </a:r>
          </a:p>
        </p:txBody>
      </p:sp>
      <p:pic>
        <p:nvPicPr>
          <p:cNvPr id="83972" name="Content Placeholder 4"/>
          <p:cNvPicPr>
            <a:picLocks noGrp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/>
          <a:stretch>
            <a:fillRect/>
          </a:stretch>
        </p:blipFill>
        <p:spPr bwMode="auto">
          <a:xfrm>
            <a:off x="762000" y="1524000"/>
            <a:ext cx="762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3800" b="1" dirty="0"/>
              <a:t>Objectives of the </a:t>
            </a:r>
            <a:r>
              <a:rPr lang="en-GB" altLang="en-US" sz="3800" b="1" i="1" dirty="0"/>
              <a:t>Nutrition Guidelines for Care and Support of People Living with H</a:t>
            </a:r>
            <a:r>
              <a:rPr lang="en-GB" altLang="en-US" sz="3700" b="1" i="1" dirty="0"/>
              <a:t>IV</a:t>
            </a:r>
            <a:endParaRPr lang="en-US" altLang="en-US" sz="3700" i="1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01000" cy="4525963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000" dirty="0">
                <a:ea typeface="+mn-ea"/>
                <a:cs typeface="+mn-cs"/>
              </a:rPr>
              <a:t>Promote advocacy at all levels for prevention and treatment of malnutrition in the general population and among people with HIV.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000" dirty="0">
                <a:ea typeface="+mn-ea"/>
                <a:cs typeface="+mn-cs"/>
              </a:rPr>
              <a:t>Mainstream nutrition into the national HIV and response.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000" dirty="0">
                <a:ea typeface="+mn-ea"/>
                <a:cs typeface="+mn-cs"/>
              </a:rPr>
              <a:t>Guide NACS services for people with HIV.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000" dirty="0">
                <a:ea typeface="+mn-ea"/>
                <a:cs typeface="+mn-cs"/>
              </a:rPr>
              <a:t>Facilitate consistent professional services based on sound technical advice.</a:t>
            </a:r>
          </a:p>
          <a:p>
            <a:pPr eaLnBrk="1" hangingPunct="1">
              <a:spcBef>
                <a:spcPct val="450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3000" dirty="0">
                <a:ea typeface="+mn-ea"/>
                <a:cs typeface="+mn-cs"/>
              </a:rPr>
              <a:t>Inform training curricula, job aids and SBCC materials.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altLang="en-US" sz="3000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GB" altLang="en-US" sz="3000" dirty="0">
              <a:ea typeface="+mn-ea"/>
              <a:cs typeface="+mn-cs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3000" dirty="0">
              <a:ea typeface="+mn-ea"/>
              <a:cs typeface="+mn-cs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0.6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8.4</a:t>
            </a:r>
          </a:p>
        </p:txBody>
      </p:sp>
      <p:pic>
        <p:nvPicPr>
          <p:cNvPr id="84995" name="Picture 2" descr="Risk of transmitting HIV through breastfeeding&#10;&#10;Illustration of 20 breastfeeding women with HIV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3" b="22849"/>
          <a:stretch>
            <a:fillRect/>
          </a:stretch>
        </p:blipFill>
        <p:spPr bwMode="auto">
          <a:xfrm>
            <a:off x="1219200" y="1828800"/>
            <a:ext cx="69723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387475" y="2282825"/>
            <a:ext cx="1431925" cy="103822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019800" y="2282825"/>
            <a:ext cx="1943100" cy="95885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9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Risk of transmitting HIV through breastfeeding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1219200" y="3886200"/>
            <a:ext cx="1905000" cy="1143000"/>
          </a:xfrm>
          <a:prstGeom prst="triangle">
            <a:avLst/>
          </a:prstGeom>
          <a:noFill/>
          <a:ln w="762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09600" y="1476375"/>
            <a:ext cx="8305800" cy="4775200"/>
          </a:xfrm>
        </p:spPr>
        <p:txBody>
          <a:bodyPr/>
          <a:lstStyle/>
          <a:p>
            <a:pPr marL="228600" lvl="1" indent="0" eaLnBrk="1" hangingPunct="1">
              <a:buFont typeface="Arial" panose="020B0604020202020204" pitchFamily="34" charset="0"/>
              <a:buNone/>
              <a:defRPr/>
            </a:pPr>
            <a:r>
              <a:rPr lang="en-GB" sz="2600" b="1" dirty="0">
                <a:solidFill>
                  <a:schemeClr val="accent3">
                    <a:lumMod val="75000"/>
                  </a:schemeClr>
                </a:solidFill>
                <a:ea typeface="+mn-ea"/>
              </a:rPr>
              <a:t>Breastfeed exclusively for 6 months, then introduce </a:t>
            </a:r>
          </a:p>
          <a:p>
            <a:pPr marL="228600" lvl="1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2600" b="1" dirty="0">
                <a:solidFill>
                  <a:schemeClr val="accent3">
                    <a:lumMod val="75000"/>
                  </a:schemeClr>
                </a:solidFill>
                <a:ea typeface="+mn-ea"/>
              </a:rPr>
              <a:t>complementary foods and continue breastfeeding for 12 months. Replacement feed </a:t>
            </a:r>
            <a:r>
              <a:rPr lang="en-GB" sz="2600" b="1" dirty="0">
                <a:solidFill>
                  <a:srgbClr val="C00000"/>
                </a:solidFill>
                <a:ea typeface="+mn-ea"/>
              </a:rPr>
              <a:t>ONLY </a:t>
            </a:r>
            <a:r>
              <a:rPr lang="en-GB" sz="2600" b="1" dirty="0">
                <a:solidFill>
                  <a:schemeClr val="accent3">
                    <a:lumMod val="75000"/>
                  </a:schemeClr>
                </a:solidFill>
                <a:ea typeface="+mn-ea"/>
              </a:rPr>
              <a:t>in special circumstances if the mother:</a:t>
            </a:r>
          </a:p>
          <a:p>
            <a:pPr marL="800100" lvl="1" indent="-342900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en-GB" sz="2500" dirty="0">
                <a:ea typeface="+mn-ea"/>
              </a:rPr>
              <a:t>Has safe water and sanitation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GB" sz="2500" dirty="0">
                <a:ea typeface="+mn-ea"/>
              </a:rPr>
              <a:t>Can provide enough formula for normal growth and development 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GB" sz="2500" dirty="0">
                <a:ea typeface="+mn-ea"/>
              </a:rPr>
              <a:t>Can prepare formula cleanly and often enough so it is safe and carries a low risk of diarrhoea and malnutrition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GB" sz="2500" dirty="0">
                <a:ea typeface="+mn-ea"/>
              </a:rPr>
              <a:t>Has family support for this practice 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GB" sz="2500" dirty="0">
                <a:ea typeface="+mn-ea"/>
              </a:rPr>
              <a:t>Can access comprehensive child health services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1900" dirty="0">
              <a:ea typeface="+mn-ea"/>
              <a:cs typeface="+mn-cs"/>
            </a:endParaRPr>
          </a:p>
        </p:txBody>
      </p:sp>
      <p:sp>
        <p:nvSpPr>
          <p:cNvPr id="8704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8.5</a:t>
            </a: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Infant feeding recommendations</a:t>
            </a:r>
            <a:br>
              <a:rPr lang="en-US" altLang="en-US" sz="4200" b="1" dirty="0"/>
            </a:br>
            <a:r>
              <a:rPr lang="en-US" altLang="en-US" sz="4200" b="1" dirty="0"/>
              <a:t>for HIV-positive mothers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An image of fruits, vegetables, and legum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9"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5"/>
          <p:cNvSpPr txBox="1">
            <a:spLocks noChangeArrowheads="1"/>
          </p:cNvSpPr>
          <p:nvPr/>
        </p:nvSpPr>
        <p:spPr bwMode="auto">
          <a:xfrm>
            <a:off x="2149475" y="2362200"/>
            <a:ext cx="6994525" cy="1470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bIns="91440"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Session 9.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Nutrition Support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ape 338946"/>
          <p:cNvSpPr>
            <a:spLocks noChangeArrowheads="1"/>
          </p:cNvSpPr>
          <p:nvPr/>
        </p:nvSpPr>
        <p:spPr bwMode="auto">
          <a:xfrm>
            <a:off x="571500" y="11430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GB" altLang="en-US" sz="3200" i="1" dirty="0">
                <a:latin typeface="+mj-lt"/>
                <a:ea typeface="+mn-ea"/>
              </a:rPr>
              <a:t>By the end of this session, you should be able to: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  <a:ea typeface="+mn-ea"/>
              </a:rPr>
              <a:t>List the kinds of nutrition support health care facilities can provide.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  <a:ea typeface="+mn-ea"/>
              </a:rPr>
              <a:t>Describe the types and purposes of specialised food products.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  <a:ea typeface="+mn-ea"/>
              </a:rPr>
              <a:t>List entry and exit criteria for specialised food products.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  <a:ea typeface="+mn-ea"/>
              </a:rPr>
              <a:t>Refer malnourished clients to economic/ livelihood/food security support.</a:t>
            </a: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9.1</a:t>
            </a:r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Session objectives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338945"/>
          <p:cNvSpPr>
            <a:spLocks noChangeArrowheads="1"/>
          </p:cNvSpPr>
          <p:nvPr/>
        </p:nvSpPr>
        <p:spPr bwMode="auto">
          <a:xfrm>
            <a:off x="82550" y="381000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 eaLnBrk="1" hangingPunct="1">
              <a:defRPr/>
            </a:pPr>
            <a:r>
              <a:rPr lang="en-US" sz="4200" b="1" dirty="0">
                <a:latin typeface="+mn-lt"/>
                <a:ea typeface="+mn-ea"/>
              </a:rPr>
              <a:t>Purpose of </a:t>
            </a:r>
            <a:r>
              <a:rPr lang="en-US" sz="4200" b="1" dirty="0" err="1">
                <a:latin typeface="+mn-lt"/>
                <a:ea typeface="+mn-ea"/>
              </a:rPr>
              <a:t>specialised</a:t>
            </a:r>
            <a:r>
              <a:rPr lang="en-US" sz="4200" b="1" dirty="0">
                <a:latin typeface="+mn-lt"/>
                <a:ea typeface="+mn-ea"/>
              </a:rPr>
              <a:t> food products</a:t>
            </a:r>
            <a:endParaRPr lang="en-US" sz="4200" b="1" dirty="0">
              <a:solidFill>
                <a:schemeClr val="folHlink"/>
              </a:solidFill>
              <a:latin typeface="+mn-lt"/>
              <a:ea typeface="+mn-ea"/>
            </a:endParaRPr>
          </a:p>
        </p:txBody>
      </p:sp>
      <p:sp>
        <p:nvSpPr>
          <p:cNvPr id="49155" name="Shape 338946"/>
          <p:cNvSpPr>
            <a:spLocks noChangeArrowheads="1"/>
          </p:cNvSpPr>
          <p:nvPr/>
        </p:nvSpPr>
        <p:spPr bwMode="auto">
          <a:xfrm>
            <a:off x="635000" y="1593038"/>
            <a:ext cx="80391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1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GB" sz="3200" dirty="0">
                <a:latin typeface="+mn-lt"/>
                <a:ea typeface="+mn-ea"/>
              </a:rPr>
              <a:t>Treat malnutrition. </a:t>
            </a:r>
          </a:p>
          <a:p>
            <a:pPr marL="342900" lvl="1" indent="-342900"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GB" sz="3200" dirty="0">
                <a:latin typeface="+mn-lt"/>
                <a:ea typeface="+mn-ea"/>
              </a:rPr>
              <a:t>Promote adherence to ART or TB treatment.</a:t>
            </a:r>
          </a:p>
          <a:p>
            <a:pPr marL="342900" lvl="1" indent="-342900"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GB" sz="3200" dirty="0">
                <a:latin typeface="+mn-lt"/>
                <a:ea typeface="+mn-ea"/>
              </a:rPr>
              <a:t>Improve the effectiveness of medications and help manage side-effects.</a:t>
            </a:r>
          </a:p>
          <a:p>
            <a:pPr marL="342900" lvl="1" indent="-342900"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GB" sz="3200" dirty="0">
                <a:latin typeface="+mn-lt"/>
                <a:ea typeface="+mn-ea"/>
              </a:rPr>
              <a:t>Improve birth outcomes of HIV-positive pregnant women and promote HIV-free survival of infants and children.</a:t>
            </a:r>
          </a:p>
          <a:p>
            <a:pPr marL="342900" lvl="1" indent="-342900"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Improve quality of life.</a:t>
            </a:r>
            <a:endParaRPr lang="en-GB" sz="3200" dirty="0">
              <a:latin typeface="+mn-lt"/>
              <a:ea typeface="+mn-ea"/>
            </a:endParaRPr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9.2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hape 338946"/>
          <p:cNvSpPr>
            <a:spLocks noChangeArrowheads="1"/>
          </p:cNvSpPr>
          <p:nvPr/>
        </p:nvSpPr>
        <p:spPr bwMode="auto">
          <a:xfrm>
            <a:off x="485775" y="193675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GB" sz="3400" dirty="0">
                <a:latin typeface="+mn-lt"/>
                <a:ea typeface="+mn-ea"/>
              </a:rPr>
              <a:t>Specialised food products are </a:t>
            </a:r>
            <a:r>
              <a:rPr lang="en-GB" sz="3400" b="1" dirty="0">
                <a:latin typeface="+mn-lt"/>
                <a:ea typeface="+mn-ea"/>
              </a:rPr>
              <a:t>prescribed </a:t>
            </a:r>
            <a:r>
              <a:rPr lang="en-GB" sz="3400" dirty="0">
                <a:latin typeface="+mn-lt"/>
                <a:ea typeface="+mn-ea"/>
              </a:rPr>
              <a:t>like medicine for a limited time based on strict entry and exit criteria after nutrition assessment to improve nutrition.</a:t>
            </a:r>
          </a:p>
          <a:p>
            <a:pPr marL="342900" lvl="4" indent="-342900"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ko-KR" sz="3400" dirty="0">
                <a:latin typeface="+mn-lt"/>
                <a:ea typeface="+mn-ea"/>
              </a:rPr>
              <a:t>Food support is </a:t>
            </a:r>
            <a:r>
              <a:rPr lang="en-GB" altLang="ko-KR" sz="3400" b="1" dirty="0">
                <a:latin typeface="+mn-lt"/>
                <a:ea typeface="+mn-ea"/>
              </a:rPr>
              <a:t>distributed</a:t>
            </a:r>
            <a:r>
              <a:rPr lang="en-GB" altLang="ko-KR" sz="3400" dirty="0">
                <a:latin typeface="+mn-lt"/>
                <a:ea typeface="+mn-ea"/>
              </a:rPr>
              <a:t> to increase food security and consists of household food rations, often staple foods like flour and oil.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en-GB" sz="3400" dirty="0">
              <a:latin typeface="+mn-lt"/>
              <a:ea typeface="+mn-ea"/>
            </a:endParaRPr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9.3</a:t>
            </a: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41592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Difference between </a:t>
            </a:r>
            <a:r>
              <a:rPr lang="en-US" altLang="en-US" sz="4200" b="1" dirty="0" err="1"/>
              <a:t>specialised</a:t>
            </a:r>
            <a:r>
              <a:rPr lang="en-US" altLang="en-US" sz="4200" b="1" dirty="0"/>
              <a:t> food products and food support</a:t>
            </a:r>
            <a:endParaRPr lang="en-US" altLang="en-US" sz="4200" b="1" i="1" dirty="0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ape 338946"/>
          <p:cNvSpPr>
            <a:spLocks noChangeArrowheads="1"/>
          </p:cNvSpPr>
          <p:nvPr/>
        </p:nvSpPr>
        <p:spPr bwMode="auto">
          <a:xfrm>
            <a:off x="914400" y="1719263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en-GB" sz="3400" dirty="0">
                <a:latin typeface="+mj-lt"/>
                <a:ea typeface="+mn-ea"/>
              </a:rPr>
              <a:t>Therapeutic milks for </a:t>
            </a:r>
            <a:r>
              <a:rPr lang="en-GB" sz="3400" b="1" i="1" dirty="0">
                <a:latin typeface="+mj-lt"/>
                <a:ea typeface="+mn-ea"/>
              </a:rPr>
              <a:t>inpatient </a:t>
            </a:r>
            <a:r>
              <a:rPr lang="en-GB" sz="3400" dirty="0">
                <a:latin typeface="+mj-lt"/>
                <a:ea typeface="+mn-ea"/>
              </a:rPr>
              <a:t>treatment of SAM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9.4</a:t>
            </a: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37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 err="1"/>
              <a:t>Specialised</a:t>
            </a:r>
            <a:r>
              <a:rPr lang="en-US" altLang="en-US" sz="4200" b="1" dirty="0"/>
              <a:t> food products </a:t>
            </a:r>
            <a:br>
              <a:rPr lang="en-US" altLang="en-US" sz="4200" b="1" dirty="0"/>
            </a:br>
            <a:r>
              <a:rPr lang="en-US" altLang="en-US" sz="4200" b="1" dirty="0"/>
              <a:t>used in Zambia</a:t>
            </a:r>
          </a:p>
        </p:txBody>
      </p:sp>
      <p:pic>
        <p:nvPicPr>
          <p:cNvPr id="93189" name="Picture 5" descr="F-100 therapeutic mil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3" t="18613" r="9531" b="9911"/>
          <a:stretch>
            <a:fillRect/>
          </a:stretch>
        </p:blipFill>
        <p:spPr>
          <a:xfrm>
            <a:off x="4849813" y="3082925"/>
            <a:ext cx="2022475" cy="2759075"/>
          </a:xfrm>
        </p:spPr>
      </p:pic>
      <p:pic>
        <p:nvPicPr>
          <p:cNvPr id="93190" name="Picture 8" descr="F-75 therapeutic mil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10999" r="9695" b="14001"/>
          <a:stretch>
            <a:fillRect/>
          </a:stretch>
        </p:blipFill>
        <p:spPr>
          <a:xfrm>
            <a:off x="1770063" y="3090863"/>
            <a:ext cx="2170112" cy="2744787"/>
          </a:xfrm>
        </p:spPr>
      </p:pic>
      <p:sp>
        <p:nvSpPr>
          <p:cNvPr id="7" name="TextBox 6"/>
          <p:cNvSpPr txBox="1"/>
          <p:nvPr/>
        </p:nvSpPr>
        <p:spPr>
          <a:xfrm>
            <a:off x="2322513" y="5916613"/>
            <a:ext cx="1066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ea typeface="+mn-ea"/>
              </a:rPr>
              <a:t>F-75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5919788"/>
            <a:ext cx="12604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ea typeface="+mn-ea"/>
              </a:rPr>
              <a:t>F-100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ape 338946"/>
          <p:cNvSpPr>
            <a:spLocks noChangeArrowheads="1"/>
          </p:cNvSpPr>
          <p:nvPr/>
        </p:nvSpPr>
        <p:spPr bwMode="auto">
          <a:xfrm>
            <a:off x="514350" y="1852613"/>
            <a:ext cx="59293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400" dirty="0">
                <a:latin typeface="+mj-lt"/>
                <a:ea typeface="+mn-ea"/>
              </a:rPr>
              <a:t>Ready-to-use therapeutic food (RUTF) for </a:t>
            </a:r>
            <a:r>
              <a:rPr lang="en-GB" sz="3400" b="1" i="1" dirty="0">
                <a:latin typeface="+mj-lt"/>
                <a:ea typeface="+mn-ea"/>
              </a:rPr>
              <a:t>inpatient and outpatient </a:t>
            </a:r>
            <a:r>
              <a:rPr lang="en-GB" sz="3400" dirty="0">
                <a:latin typeface="+mj-lt"/>
                <a:ea typeface="+mn-ea"/>
              </a:rPr>
              <a:t>treatment of SAM</a:t>
            </a:r>
          </a:p>
          <a:p>
            <a:pPr marL="342900" indent="-342900" eaLnBrk="1" hangingPunct="1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400" dirty="0">
                <a:latin typeface="+mj-lt"/>
                <a:ea typeface="+mn-ea"/>
              </a:rPr>
              <a:t>High-energy protein supplement (HEPS) for </a:t>
            </a:r>
            <a:r>
              <a:rPr lang="en-GB" sz="3400" b="1" i="1" dirty="0">
                <a:latin typeface="+mj-lt"/>
                <a:ea typeface="+mn-ea"/>
              </a:rPr>
              <a:t>outpatient </a:t>
            </a:r>
            <a:r>
              <a:rPr lang="en-GB" sz="3400" dirty="0">
                <a:latin typeface="+mj-lt"/>
                <a:ea typeface="+mn-ea"/>
              </a:rPr>
              <a:t>treatment of MAM</a:t>
            </a:r>
          </a:p>
        </p:txBody>
      </p:sp>
      <p:sp>
        <p:nvSpPr>
          <p:cNvPr id="942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9.5</a:t>
            </a:r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35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 err="1"/>
              <a:t>Specialised</a:t>
            </a:r>
            <a:r>
              <a:rPr lang="en-US" altLang="en-US" sz="4200" b="1" dirty="0"/>
              <a:t> food products </a:t>
            </a:r>
            <a:br>
              <a:rPr lang="en-US" altLang="en-US" sz="4200" b="1" dirty="0"/>
            </a:br>
            <a:r>
              <a:rPr lang="en-US" altLang="en-US" sz="4200" b="1" dirty="0"/>
              <a:t>used in Zambia, cont.</a:t>
            </a:r>
          </a:p>
        </p:txBody>
      </p:sp>
      <p:pic>
        <p:nvPicPr>
          <p:cNvPr id="94213" name="Picture 16" descr="RUTF foods. Plumpy nut bar.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9695" r="5350" b="13382"/>
          <a:stretch>
            <a:fillRect/>
          </a:stretch>
        </p:blipFill>
        <p:spPr>
          <a:xfrm>
            <a:off x="6400800" y="1776413"/>
            <a:ext cx="2111375" cy="1408112"/>
          </a:xfrm>
        </p:spPr>
      </p:pic>
      <p:sp>
        <p:nvSpPr>
          <p:cNvPr id="8" name="TextBox 7"/>
          <p:cNvSpPr txBox="1"/>
          <p:nvPr/>
        </p:nvSpPr>
        <p:spPr>
          <a:xfrm>
            <a:off x="6524297" y="3383851"/>
            <a:ext cx="1927685" cy="27187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94217" name="Group 8" descr="HEPS foods. Yummy soy."/>
          <p:cNvGrpSpPr>
            <a:grpSpLocks/>
          </p:cNvGrpSpPr>
          <p:nvPr/>
        </p:nvGrpSpPr>
        <p:grpSpPr bwMode="auto">
          <a:xfrm>
            <a:off x="6553200" y="3448050"/>
            <a:ext cx="1797050" cy="2593975"/>
            <a:chOff x="-834044" y="380999"/>
            <a:chExt cx="5693817" cy="7346735"/>
          </a:xfrm>
        </p:grpSpPr>
        <p:pic>
          <p:nvPicPr>
            <p:cNvPr id="94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83" y="578830"/>
              <a:ext cx="1483811" cy="1362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412" y="2152488"/>
              <a:ext cx="2696012" cy="4765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220" name="Picture 4" descr="soya bean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96"/>
            <a:stretch>
              <a:fillRect/>
            </a:stretch>
          </p:blipFill>
          <p:spPr bwMode="auto">
            <a:xfrm rot="-569960">
              <a:off x="1967597" y="4171268"/>
              <a:ext cx="1735305" cy="127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21" name="Picture 5" descr="Cob of maiz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4200">
              <a:off x="2616449" y="5241356"/>
              <a:ext cx="1986802" cy="11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22" name="Picture 6" descr="glass of mil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68" y="3393430"/>
              <a:ext cx="1931471" cy="217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23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1" t="18964" r="8571" b="5183"/>
            <a:stretch>
              <a:fillRect/>
            </a:stretch>
          </p:blipFill>
          <p:spPr bwMode="auto">
            <a:xfrm>
              <a:off x="1062220" y="5182904"/>
              <a:ext cx="1770516" cy="1222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24" name="Text Box 9"/>
            <p:cNvSpPr txBox="1">
              <a:spLocks noChangeArrowheads="1"/>
            </p:cNvSpPr>
            <p:nvPr/>
          </p:nvSpPr>
          <p:spPr bwMode="auto">
            <a:xfrm>
              <a:off x="-834044" y="6464313"/>
              <a:ext cx="2716132" cy="126342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Not </a:t>
              </a:r>
              <a:r>
                <a:rPr lang="en-US" altLang="en-US" sz="700">
                  <a:solidFill>
                    <a:srgbClr val="000000"/>
                  </a:solidFill>
                </a:rPr>
                <a:t>suitable</a:t>
              </a:r>
              <a:r>
                <a:rPr lang="en-US" altLang="en-US" sz="800">
                  <a:solidFill>
                    <a:srgbClr val="000000"/>
                  </a:solidFill>
                </a:rPr>
                <a:t> for babies younger than 6 months</a:t>
              </a:r>
              <a:endParaRPr lang="en-US" altLang="en-US" sz="800">
                <a:latin typeface="Arial" panose="020B0604020202020204" pitchFamily="34" charset="0"/>
              </a:endParaRPr>
            </a:p>
          </p:txBody>
        </p:sp>
        <p:sp>
          <p:nvSpPr>
            <p:cNvPr id="94225" name="Text Box 12"/>
            <p:cNvSpPr txBox="1">
              <a:spLocks noChangeArrowheads="1"/>
            </p:cNvSpPr>
            <p:nvPr/>
          </p:nvSpPr>
          <p:spPr bwMode="auto">
            <a:xfrm>
              <a:off x="2586270" y="2660557"/>
              <a:ext cx="2273503" cy="45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rgbClr val="000000"/>
                  </a:solidFill>
                </a:rPr>
                <a:t>Easy to make delicious cereal and energy drink</a:t>
              </a:r>
              <a:endParaRPr lang="en-US" altLang="en-US" sz="800">
                <a:latin typeface="Arial" panose="020B0604020202020204" pitchFamily="34" charset="0"/>
              </a:endParaRPr>
            </a:p>
          </p:txBody>
        </p:sp>
        <p:sp>
          <p:nvSpPr>
            <p:cNvPr id="94226" name="Text Box 13"/>
            <p:cNvSpPr txBox="1">
              <a:spLocks noChangeArrowheads="1"/>
            </p:cNvSpPr>
            <p:nvPr/>
          </p:nvSpPr>
          <p:spPr bwMode="auto">
            <a:xfrm>
              <a:off x="2832735" y="6864470"/>
              <a:ext cx="2027038" cy="377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</a:rPr>
                <a:t>100g</a:t>
              </a:r>
              <a:endParaRPr lang="en-US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94227" name="AutoShape 14"/>
            <p:cNvSpPr>
              <a:spLocks noChangeArrowheads="1"/>
            </p:cNvSpPr>
            <p:nvPr/>
          </p:nvSpPr>
          <p:spPr bwMode="auto">
            <a:xfrm>
              <a:off x="192050" y="380999"/>
              <a:ext cx="1212201" cy="458609"/>
            </a:xfrm>
            <a:prstGeom prst="star32">
              <a:avLst>
                <a:gd name="adj" fmla="val 375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ape 338946"/>
          <p:cNvSpPr>
            <a:spLocks noChangeArrowheads="1"/>
          </p:cNvSpPr>
          <p:nvPr/>
        </p:nvSpPr>
        <p:spPr bwMode="auto">
          <a:xfrm>
            <a:off x="609600" y="1304925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4" indent="-342900"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ko-KR" sz="3400" dirty="0">
                <a:latin typeface="+mn-lt"/>
                <a:ea typeface="+mn-ea"/>
              </a:rPr>
              <a:t>Specialised food products (EXCEPT for F-75 and F-100) are </a:t>
            </a:r>
            <a:r>
              <a:rPr lang="en-GB" altLang="ko-KR" sz="3400" dirty="0">
                <a:solidFill>
                  <a:srgbClr val="C00000"/>
                </a:solidFill>
                <a:latin typeface="+mn-lt"/>
                <a:ea typeface="+mn-ea"/>
              </a:rPr>
              <a:t>not appropriate or nutritionally adequate for infants under </a:t>
            </a:r>
            <a:br>
              <a:rPr lang="en-GB" altLang="ko-KR" sz="3400" dirty="0">
                <a:solidFill>
                  <a:srgbClr val="C00000"/>
                </a:solidFill>
                <a:latin typeface="+mn-lt"/>
                <a:ea typeface="+mn-ea"/>
              </a:rPr>
            </a:br>
            <a:r>
              <a:rPr lang="en-GB" altLang="ko-KR" sz="3400">
                <a:solidFill>
                  <a:srgbClr val="C00000"/>
                </a:solidFill>
                <a:latin typeface="+mn-lt"/>
                <a:ea typeface="+mn-ea"/>
              </a:rPr>
              <a:t>6 months</a:t>
            </a:r>
            <a:r>
              <a:rPr lang="en-GB" altLang="ko-KR" sz="3400">
                <a:latin typeface="+mn-lt"/>
                <a:ea typeface="+mn-ea"/>
              </a:rPr>
              <a:t>. </a:t>
            </a:r>
            <a:endParaRPr lang="en-GB" altLang="ko-KR" sz="3400" dirty="0">
              <a:latin typeface="+mn-lt"/>
              <a:ea typeface="+mn-ea"/>
            </a:endParaRPr>
          </a:p>
          <a:p>
            <a:pPr marL="342900" lvl="4" indent="-342900"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ko-KR" sz="3400" dirty="0">
                <a:latin typeface="+mn-lt"/>
                <a:ea typeface="+mn-ea"/>
              </a:rPr>
              <a:t>Counsel clients NOT to give these foods to infants.</a:t>
            </a:r>
          </a:p>
        </p:txBody>
      </p:sp>
      <p:sp>
        <p:nvSpPr>
          <p:cNvPr id="952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9.6</a:t>
            </a: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>
                <a:solidFill>
                  <a:srgbClr val="C00000"/>
                </a:solidFill>
              </a:rPr>
              <a:t>WARNING!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ape 338946"/>
          <p:cNvSpPr>
            <a:spLocks noChangeArrowheads="1"/>
          </p:cNvSpPr>
          <p:nvPr/>
        </p:nvSpPr>
        <p:spPr bwMode="auto">
          <a:xfrm>
            <a:off x="742950" y="1111250"/>
            <a:ext cx="80438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400" dirty="0">
                <a:latin typeface="+mj-lt"/>
                <a:ea typeface="+mn-ea"/>
              </a:rPr>
              <a:t>Procurement, transport, storage and distribution of commodities, including specialised food products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400" dirty="0">
                <a:latin typeface="+mj-lt"/>
                <a:ea typeface="+mn-ea"/>
              </a:rPr>
              <a:t>To ensure availability of commodities when needed, avoid expired commodities and minimise wastage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3400" dirty="0">
              <a:latin typeface="+mj-lt"/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962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9.7</a:t>
            </a: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3538"/>
            <a:ext cx="9144000" cy="65786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NACS supply chain management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0049" y="4648200"/>
            <a:ext cx="8286751" cy="1569563"/>
            <a:chOff x="381000" y="3335812"/>
            <a:chExt cx="8286751" cy="1569563"/>
          </a:xfrm>
          <a:solidFill>
            <a:schemeClr val="accent3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381000" y="3444081"/>
              <a:ext cx="2325688" cy="1233487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/>
                <a:t>SUPPLIER</a:t>
              </a:r>
            </a:p>
          </p:txBody>
        </p:sp>
        <p:sp>
          <p:nvSpPr>
            <p:cNvPr id="19" name="Round Single Corner Rectangle 18"/>
            <p:cNvSpPr/>
            <p:nvPr/>
          </p:nvSpPr>
          <p:spPr>
            <a:xfrm>
              <a:off x="3113088" y="3455827"/>
              <a:ext cx="1625600" cy="1233487"/>
            </a:xfrm>
            <a:prstGeom prst="round1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/>
                <a:t>WAREHOUSE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 flipV="1">
              <a:off x="4738689" y="4077967"/>
              <a:ext cx="357187" cy="45719"/>
            </a:xfrm>
            <a:prstGeom prst="rightArrow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ound Same Side Corner Rectangle 20"/>
            <p:cNvSpPr/>
            <p:nvPr/>
          </p:nvSpPr>
          <p:spPr>
            <a:xfrm>
              <a:off x="5113338" y="3335812"/>
              <a:ext cx="1554162" cy="1569563"/>
            </a:xfrm>
            <a:prstGeom prst="round2Same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/>
                <a:t>HEALTH FACILITIES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067551" y="3444081"/>
              <a:ext cx="1600200" cy="123348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/>
                <a:t>CLIENTS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 flipV="1">
              <a:off x="2719388" y="4038599"/>
              <a:ext cx="381000" cy="67945"/>
            </a:xfrm>
            <a:prstGeom prst="rightArrow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flipV="1">
              <a:off x="6672263" y="4087652"/>
              <a:ext cx="377824" cy="46037"/>
            </a:xfrm>
            <a:prstGeom prst="rightArrow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An image of fruits, vegetables, and legum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9"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5"/>
          <p:cNvSpPr txBox="1">
            <a:spLocks noChangeArrowheads="1"/>
          </p:cNvSpPr>
          <p:nvPr/>
        </p:nvSpPr>
        <p:spPr bwMode="auto">
          <a:xfrm>
            <a:off x="2149475" y="2514600"/>
            <a:ext cx="6994525" cy="1470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bIns="91440" anchor="ctr">
            <a:normAutofit fontScale="975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Session 1. Basic Nutrition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hape 338946"/>
          <p:cNvSpPr>
            <a:spLocks noChangeArrowheads="1"/>
          </p:cNvSpPr>
          <p:nvPr/>
        </p:nvSpPr>
        <p:spPr bwMode="auto">
          <a:xfrm>
            <a:off x="762000" y="1219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77933C"/>
              </a:buClr>
            </a:pPr>
            <a:r>
              <a:rPr lang="en-US" altLang="en-US" dirty="0"/>
              <a:t>Collect supplies from the warehouse using the </a:t>
            </a:r>
            <a:r>
              <a:rPr lang="en-US" altLang="en-US" dirty="0">
                <a:solidFill>
                  <a:schemeClr val="accent3">
                    <a:lumMod val="75000"/>
                  </a:schemeClr>
                </a:solidFill>
              </a:rPr>
              <a:t>Internal Requisition Book </a:t>
            </a:r>
            <a:r>
              <a:rPr lang="en-US" altLang="en-US" dirty="0"/>
              <a:t>signed by the facility in-charge.</a:t>
            </a:r>
          </a:p>
          <a:p>
            <a:pPr eaLnBrk="1" hangingPunct="1">
              <a:buClr>
                <a:srgbClr val="77933C"/>
              </a:buClr>
            </a:pPr>
            <a:r>
              <a:rPr lang="en-US" altLang="en-US" dirty="0"/>
              <a:t>Inspect deliveries when they arrive. Compare the</a:t>
            </a:r>
            <a:r>
              <a:rPr lang="en-GB" altLang="en-US" dirty="0"/>
              <a:t> contents with the </a:t>
            </a:r>
            <a:r>
              <a:rPr lang="en-US" altLang="en-US" dirty="0">
                <a:solidFill>
                  <a:schemeClr val="accent3">
                    <a:lumMod val="75000"/>
                  </a:schemeClr>
                </a:solidFill>
              </a:rPr>
              <a:t>Delivery Note</a:t>
            </a:r>
            <a:r>
              <a:rPr lang="en-GB" altLang="en-US" dirty="0"/>
              <a:t>. Check the expiry dates to make sure the items are not expired. </a:t>
            </a:r>
          </a:p>
          <a:p>
            <a:pPr eaLnBrk="1" hangingPunct="1">
              <a:spcBef>
                <a:spcPts val="1200"/>
              </a:spcBef>
              <a:buClr>
                <a:srgbClr val="77933C"/>
              </a:buClr>
            </a:pPr>
            <a:r>
              <a:rPr lang="en-US" altLang="en-US" dirty="0"/>
              <a:t>Confirm receipt of the commodities by signing the </a:t>
            </a:r>
            <a:r>
              <a:rPr lang="en-US" altLang="en-US" dirty="0">
                <a:solidFill>
                  <a:schemeClr val="accent3">
                    <a:lumMod val="75000"/>
                  </a:schemeClr>
                </a:solidFill>
              </a:rPr>
              <a:t>Goods Received Note</a:t>
            </a:r>
            <a:r>
              <a:rPr lang="en-US" altLang="en-US" dirty="0"/>
              <a:t>. This stays at the warehouse or health facility.</a:t>
            </a:r>
          </a:p>
          <a:p>
            <a:pPr eaLnBrk="1" hangingPunct="1">
              <a:buClr>
                <a:srgbClr val="77933C"/>
              </a:buClr>
            </a:pP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ZA" altLang="en-US" dirty="0"/>
              <a:t> </a:t>
            </a:r>
            <a:endParaRPr lang="en-US" altLang="en-US" dirty="0"/>
          </a:p>
          <a:p>
            <a:pPr eaLnBrk="1" hangingPunct="1">
              <a:buClr>
                <a:srgbClr val="77933C"/>
              </a:buClr>
            </a:pPr>
            <a:endParaRPr lang="en-GB" altLang="en-US" dirty="0"/>
          </a:p>
        </p:txBody>
      </p:sp>
      <p:sp>
        <p:nvSpPr>
          <p:cNvPr id="972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9.8</a:t>
            </a:r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1. Receiving supplies (1)</a:t>
            </a:r>
            <a:endParaRPr lang="en-US" altLang="en-US" sz="4200" b="1" i="1" dirty="0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4200" b="1" dirty="0"/>
              <a:t>Goods Received Note</a:t>
            </a:r>
          </a:p>
        </p:txBody>
      </p:sp>
      <p:sp>
        <p:nvSpPr>
          <p:cNvPr id="84995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dirty="0">
                <a:latin typeface="+mn-lt"/>
                <a:ea typeface="+mn-ea"/>
              </a:rPr>
              <a:t>9.9</a:t>
            </a:r>
          </a:p>
        </p:txBody>
      </p:sp>
      <p:pic>
        <p:nvPicPr>
          <p:cNvPr id="9830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11784" r="10782" b="62961"/>
          <a:stretch>
            <a:fillRect/>
          </a:stretch>
        </p:blipFill>
        <p:spPr bwMode="auto">
          <a:xfrm>
            <a:off x="381000" y="1524000"/>
            <a:ext cx="85947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ape 338946"/>
          <p:cNvSpPr>
            <a:spLocks noChangeArrowheads="1"/>
          </p:cNvSpPr>
          <p:nvPr/>
        </p:nvSpPr>
        <p:spPr bwMode="auto">
          <a:xfrm>
            <a:off x="914400" y="1577975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500" dirty="0">
                <a:latin typeface="+mj-lt"/>
                <a:ea typeface="+mn-ea"/>
              </a:rPr>
              <a:t>Transfer the information from the Goods Received Note to the </a:t>
            </a:r>
            <a:r>
              <a:rPr lang="en-GB" sz="3500" dirty="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</a:rPr>
              <a:t>Stock Record Card</a:t>
            </a:r>
            <a:r>
              <a:rPr lang="en-GB" sz="3500" dirty="0">
                <a:latin typeface="+mj-lt"/>
                <a:ea typeface="+mn-ea"/>
              </a:rPr>
              <a:t>. 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500" dirty="0">
                <a:latin typeface="+mj-lt"/>
                <a:ea typeface="+mn-ea"/>
              </a:rPr>
              <a:t>Date each item received. 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500" dirty="0">
                <a:latin typeface="+mj-lt"/>
                <a:ea typeface="+mn-ea"/>
              </a:rPr>
              <a:t>Enter only one transaction per line.</a:t>
            </a:r>
          </a:p>
          <a:p>
            <a:pPr marL="342900" indent="-342900" eaLnBrk="1" hangingPunct="1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3500" dirty="0">
              <a:latin typeface="+mj-lt"/>
              <a:ea typeface="+mn-ea"/>
            </a:endParaRPr>
          </a:p>
        </p:txBody>
      </p:sp>
      <p:sp>
        <p:nvSpPr>
          <p:cNvPr id="993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9.10</a:t>
            </a:r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2. Maintaining stock records</a:t>
            </a:r>
            <a:br>
              <a:rPr lang="en-US" altLang="en-US" sz="4200" b="1" dirty="0"/>
            </a:br>
            <a:endParaRPr lang="en-US" altLang="en-US" sz="4200" b="1" i="1" dirty="0"/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altLang="en-US" sz="4200" b="1" dirty="0"/>
              <a:t>Sample Stock Record Card</a:t>
            </a:r>
          </a:p>
        </p:txBody>
      </p:sp>
      <p:sp>
        <p:nvSpPr>
          <p:cNvPr id="87043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dirty="0">
                <a:latin typeface="+mn-lt"/>
                <a:ea typeface="+mn-ea"/>
              </a:rPr>
              <a:t>9.11</a:t>
            </a:r>
          </a:p>
        </p:txBody>
      </p:sp>
      <p:pic>
        <p:nvPicPr>
          <p:cNvPr id="10035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8418" r="10780" b="57910"/>
          <a:stretch>
            <a:fillRect/>
          </a:stretch>
        </p:blipFill>
        <p:spPr bwMode="auto">
          <a:xfrm>
            <a:off x="390525" y="1219200"/>
            <a:ext cx="8362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0" y="211138"/>
            <a:ext cx="9144000" cy="1143000"/>
          </a:xfrm>
        </p:spPr>
        <p:txBody>
          <a:bodyPr/>
          <a:lstStyle/>
          <a:p>
            <a:r>
              <a:rPr lang="en-US" altLang="en-US" sz="4200" b="1" dirty="0"/>
              <a:t>3. Storing </a:t>
            </a:r>
            <a:r>
              <a:rPr lang="en-US" altLang="en-US" sz="4200" b="1" dirty="0" err="1"/>
              <a:t>specialised</a:t>
            </a:r>
            <a:r>
              <a:rPr lang="en-US" altLang="en-US" sz="4200" b="1" dirty="0"/>
              <a:t> food products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12888"/>
            <a:ext cx="8115300" cy="4525962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sz="3500" dirty="0">
                <a:ea typeface="+mn-ea"/>
                <a:cs typeface="+mn-cs"/>
              </a:rPr>
              <a:t>Store products in a well-lit, ventilated room protected from damp and pests.</a:t>
            </a: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GB" sz="3500" dirty="0">
                <a:ea typeface="+mn-ea"/>
                <a:cs typeface="+mn-cs"/>
              </a:rPr>
              <a:t>Store them away from chemicals, insecticides and other supplies.</a:t>
            </a: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GB" sz="3500" dirty="0">
                <a:ea typeface="+mn-ea"/>
                <a:cs typeface="+mn-cs"/>
              </a:rPr>
              <a:t>Store them away from direct sunlight.</a:t>
            </a: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GB" sz="3500" dirty="0">
                <a:ea typeface="+mn-ea"/>
                <a:cs typeface="+mn-cs"/>
              </a:rPr>
              <a:t>Keep them at least 10 cm off the floor on pallets and at least 30 cm away from the walls.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3100" dirty="0">
              <a:ea typeface="+mn-ea"/>
              <a:cs typeface="+mn-cs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dirty="0">
                <a:latin typeface="+mn-lt"/>
                <a:ea typeface="+mn-ea"/>
              </a:rPr>
              <a:t>9.12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9144000" cy="1143000"/>
          </a:xfrm>
        </p:spPr>
        <p:txBody>
          <a:bodyPr/>
          <a:lstStyle/>
          <a:p>
            <a:r>
              <a:rPr lang="en-US" altLang="en-US" sz="4200" b="1" dirty="0"/>
              <a:t>3. Storing </a:t>
            </a:r>
            <a:r>
              <a:rPr lang="en-US" altLang="en-US" sz="4200" b="1" dirty="0" err="1"/>
              <a:t>specialised</a:t>
            </a:r>
            <a:r>
              <a:rPr lang="en-US" altLang="en-US" sz="4200" b="1" dirty="0"/>
              <a:t> food products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31900"/>
            <a:ext cx="8153400" cy="4525963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GB" sz="3500" dirty="0">
                <a:ea typeface="+mn-ea"/>
                <a:cs typeface="+mn-cs"/>
              </a:rPr>
              <a:t>Store packets with arrows pointing up and expiry date and product name clearly visible.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sz="3500" dirty="0">
                <a:ea typeface="+mn-ea"/>
                <a:cs typeface="+mn-cs"/>
              </a:rPr>
              <a:t>Limit access to authorized people.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sz="3500" dirty="0">
                <a:ea typeface="+mn-ea"/>
                <a:cs typeface="+mn-cs"/>
              </a:rPr>
              <a:t>Use </a:t>
            </a:r>
            <a:r>
              <a:rPr lang="en-GB" sz="35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FIFO</a:t>
            </a:r>
            <a:r>
              <a:rPr lang="en-GB" sz="3500" dirty="0">
                <a:ea typeface="+mn-ea"/>
                <a:cs typeface="+mn-cs"/>
              </a:rPr>
              <a:t> (first in/expired, first out): Put  new stock behind existing stock and never use expired products. 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sz="3500" dirty="0">
                <a:ea typeface="+mn-ea"/>
                <a:cs typeface="+mn-cs"/>
              </a:rPr>
              <a:t>Separate damaged/expired items for disposal.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endParaRPr lang="en-GB" sz="3500" dirty="0">
              <a:ea typeface="+mn-ea"/>
              <a:cs typeface="+mn-cs"/>
            </a:endParaRP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endParaRPr lang="en-GB" sz="3500" dirty="0"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3500" dirty="0">
              <a:ea typeface="+mn-ea"/>
              <a:cs typeface="+mn-cs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dirty="0">
                <a:latin typeface="+mn-lt"/>
                <a:ea typeface="+mn-ea"/>
              </a:rPr>
              <a:t>9.13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-11113" y="354013"/>
            <a:ext cx="9144001" cy="1143000"/>
          </a:xfrm>
        </p:spPr>
        <p:txBody>
          <a:bodyPr/>
          <a:lstStyle/>
          <a:p>
            <a:r>
              <a:rPr lang="en-US" altLang="en-US" sz="4200" b="1" dirty="0"/>
              <a:t>4. Prescribing and dispensing </a:t>
            </a:r>
            <a:br>
              <a:rPr lang="en-US" altLang="en-US" sz="4200" b="1" dirty="0"/>
            </a:br>
            <a:r>
              <a:rPr lang="en-US" altLang="en-US" sz="4200" b="1" dirty="0" err="1"/>
              <a:t>specialised</a:t>
            </a:r>
            <a:r>
              <a:rPr lang="en-US" altLang="en-US" sz="4200" b="1" dirty="0"/>
              <a:t> food products (1)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293688" y="1830388"/>
            <a:ext cx="8534400" cy="4525962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77933C"/>
              </a:buClr>
            </a:pPr>
            <a:r>
              <a:rPr lang="en-GB" altLang="en-US" sz="3400" dirty="0"/>
              <a:t>Give each malnourished client a </a:t>
            </a:r>
            <a:r>
              <a:rPr lang="en-GB" altLang="en-US" sz="3400" dirty="0">
                <a:solidFill>
                  <a:schemeClr val="accent3">
                    <a:lumMod val="75000"/>
                  </a:schemeClr>
                </a:solidFill>
              </a:rPr>
              <a:t>Ration Card</a:t>
            </a:r>
            <a:r>
              <a:rPr lang="en-GB" altLang="en-US" sz="3400" dirty="0"/>
              <a:t>. </a:t>
            </a:r>
          </a:p>
          <a:p>
            <a:pPr eaLnBrk="1" hangingPunct="1">
              <a:spcBef>
                <a:spcPts val="1200"/>
              </a:spcBef>
              <a:buClr>
                <a:srgbClr val="77933C"/>
              </a:buClr>
            </a:pPr>
            <a:r>
              <a:rPr lang="en-GB" altLang="en-US" sz="3400" dirty="0"/>
              <a:t>On each visit, record the kind and amount of specialised food products prescribed and dispensed on the card.</a:t>
            </a:r>
          </a:p>
          <a:p>
            <a:pPr eaLnBrk="1" hangingPunct="1">
              <a:spcBef>
                <a:spcPts val="1200"/>
              </a:spcBef>
              <a:buClr>
                <a:srgbClr val="77933C"/>
              </a:buClr>
            </a:pPr>
            <a:r>
              <a:rPr lang="en-GB" altLang="en-US" sz="3400" dirty="0"/>
              <a:t>Ask the client or caregiver to bring the card back on each visit to collect the next ration.</a:t>
            </a:r>
          </a:p>
          <a:p>
            <a:pPr eaLnBrk="1" hangingPunct="1">
              <a:spcBef>
                <a:spcPts val="1200"/>
              </a:spcBef>
              <a:buClr>
                <a:srgbClr val="77933C"/>
              </a:buClr>
            </a:pPr>
            <a:r>
              <a:rPr lang="en-GB" altLang="en-US" sz="3400" dirty="0"/>
              <a:t>On discharge, attach the card to the client’s file.</a:t>
            </a:r>
          </a:p>
          <a:p>
            <a:pPr eaLnBrk="1" hangingPunct="1">
              <a:spcBef>
                <a:spcPts val="600"/>
              </a:spcBef>
              <a:buClr>
                <a:srgbClr val="77933C"/>
              </a:buClr>
            </a:pPr>
            <a:endParaRPr lang="en-GB" altLang="en-US" sz="3400" dirty="0"/>
          </a:p>
          <a:p>
            <a:pPr>
              <a:buFont typeface="Arial" panose="020B0604020202020204" pitchFamily="34" charset="0"/>
              <a:buNone/>
            </a:pPr>
            <a:endParaRPr lang="en-US" altLang="en-US" sz="34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dirty="0">
                <a:latin typeface="+mn-lt"/>
                <a:ea typeface="+mn-ea"/>
              </a:rPr>
              <a:t>9.14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200" b="1" dirty="0"/>
              <a:t>Sample Ration Card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dirty="0">
                <a:latin typeface="+mn-lt"/>
                <a:ea typeface="+mn-ea"/>
              </a:rPr>
              <a:t>9.15</a:t>
            </a:r>
          </a:p>
        </p:txBody>
      </p:sp>
      <p:pic>
        <p:nvPicPr>
          <p:cNvPr id="10547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0" t="51471" r="7280" b="13086"/>
          <a:stretch>
            <a:fillRect/>
          </a:stretch>
        </p:blipFill>
        <p:spPr bwMode="auto">
          <a:xfrm>
            <a:off x="598488" y="609600"/>
            <a:ext cx="1600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t="6320" r="10022" b="56924"/>
          <a:stretch>
            <a:fillRect/>
          </a:stretch>
        </p:blipFill>
        <p:spPr bwMode="auto">
          <a:xfrm>
            <a:off x="990600" y="2792413"/>
            <a:ext cx="64262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405688" y="2884488"/>
            <a:ext cx="0" cy="35464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altLang="en-US" sz="4200" b="1" dirty="0"/>
              <a:t>4. Prescribing and dispensing </a:t>
            </a:r>
            <a:br>
              <a:rPr lang="en-US" altLang="en-US" sz="4200" b="1" dirty="0"/>
            </a:br>
            <a:r>
              <a:rPr lang="en-US" altLang="en-US" sz="4200" b="1" dirty="0" err="1"/>
              <a:t>specialised</a:t>
            </a:r>
            <a:r>
              <a:rPr lang="en-US" altLang="en-US" sz="4200" b="1" dirty="0"/>
              <a:t> food products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01838"/>
            <a:ext cx="8534400" cy="4525962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GB" dirty="0">
                <a:ea typeface="+mn-ea"/>
                <a:cs typeface="+mn-cs"/>
              </a:rPr>
              <a:t>Record the amount prescribed and dispensed  in the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Master Beneficiary Register</a:t>
            </a:r>
            <a:r>
              <a:rPr lang="en-GB" dirty="0">
                <a:ea typeface="+mn-ea"/>
                <a:cs typeface="+mn-cs"/>
              </a:rPr>
              <a:t>. </a:t>
            </a:r>
          </a:p>
          <a:p>
            <a:pPr eaLnBrk="1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defRPr/>
            </a:pPr>
            <a:endParaRPr lang="en-GB" dirty="0"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dirty="0">
                <a:latin typeface="+mn-lt"/>
                <a:ea typeface="+mn-ea"/>
              </a:rPr>
              <a:t>9.16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200" b="1" dirty="0"/>
              <a:t>5. Reordering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513"/>
            <a:ext cx="8229600" cy="4525962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US" sz="3500" dirty="0">
                <a:ea typeface="+mn-ea"/>
                <a:cs typeface="+mn-cs"/>
              </a:rPr>
              <a:t>Use the </a:t>
            </a:r>
            <a:r>
              <a:rPr lang="en-US" sz="35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Internal Requisition </a:t>
            </a:r>
            <a:r>
              <a:rPr lang="en-US" sz="3500" dirty="0">
                <a:ea typeface="+mn-ea"/>
                <a:cs typeface="+mn-cs"/>
              </a:rPr>
              <a:t>or</a:t>
            </a:r>
            <a:r>
              <a:rPr lang="en-US" sz="3500" dirty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en-US" sz="35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Supply Voucher</a:t>
            </a:r>
            <a:r>
              <a:rPr lang="en-US" sz="3500" dirty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en-US" sz="3500" dirty="0">
                <a:ea typeface="+mn-ea"/>
                <a:cs typeface="+mn-cs"/>
              </a:rPr>
              <a:t>to order supplies. </a:t>
            </a:r>
          </a:p>
          <a:p>
            <a:pPr eaLnBrk="1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US" sz="3600" dirty="0">
                <a:ea typeface="+mn-ea"/>
                <a:cs typeface="+mn-cs"/>
              </a:rPr>
              <a:t>Have it signed by the in-charge and counter-signed by the District Nutritionist. </a:t>
            </a:r>
          </a:p>
          <a:p>
            <a:pPr eaLnBrk="1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defRPr/>
            </a:pPr>
            <a:endParaRPr lang="en-US" sz="3500" dirty="0"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35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</a:rPr>
              <a:t>9.17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r>
              <a:rPr lang="en-GB" altLang="en-US" sz="4200" b="1" dirty="0"/>
              <a:t>Session objectives</a:t>
            </a:r>
            <a:endParaRPr lang="en-US" altLang="en-US" sz="42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8200" y="1571625"/>
            <a:ext cx="7620000" cy="46005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i="1" dirty="0">
                <a:ea typeface="+mn-ea"/>
                <a:cs typeface="+mn-cs"/>
              </a:rPr>
              <a:t>By the end of this session, you should be able to: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Define select nutrition terms.</a:t>
            </a:r>
          </a:p>
          <a:p>
            <a:pPr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Describe the conditions for good nutrition.</a:t>
            </a:r>
          </a:p>
          <a:p>
            <a:pPr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dirty="0">
                <a:ea typeface="+mn-ea"/>
                <a:cs typeface="+mn-cs"/>
              </a:rPr>
              <a:t>Discuss food choices to plan a mixed diet.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ea typeface="+mn-ea"/>
              <a:cs typeface="+mn-cs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1.1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1143000"/>
          </a:xfrm>
        </p:spPr>
        <p:txBody>
          <a:bodyPr/>
          <a:lstStyle/>
          <a:p>
            <a:r>
              <a:rPr lang="en-US" altLang="en-US" sz="4200" b="1" dirty="0"/>
              <a:t>Supply Voucher</a:t>
            </a:r>
          </a:p>
        </p:txBody>
      </p:sp>
      <p:sp>
        <p:nvSpPr>
          <p:cNvPr id="89091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dirty="0">
                <a:latin typeface="+mn-lt"/>
                <a:ea typeface="+mn-ea"/>
              </a:rPr>
              <a:t>9.18</a:t>
            </a:r>
          </a:p>
        </p:txBody>
      </p:sp>
      <p:pic>
        <p:nvPicPr>
          <p:cNvPr id="10854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10101" r="8601" b="61276"/>
          <a:stretch>
            <a:fillRect/>
          </a:stretch>
        </p:blipFill>
        <p:spPr bwMode="auto">
          <a:xfrm>
            <a:off x="361950" y="1692275"/>
            <a:ext cx="82248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ape 338946"/>
          <p:cNvSpPr>
            <a:spLocks noChangeArrowheads="1"/>
          </p:cNvSpPr>
          <p:nvPr/>
        </p:nvSpPr>
        <p:spPr bwMode="auto">
          <a:xfrm>
            <a:off x="762000" y="1506538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3400" dirty="0">
              <a:ea typeface="+mn-ea"/>
            </a:endParaRPr>
          </a:p>
        </p:txBody>
      </p:sp>
      <p:sp>
        <p:nvSpPr>
          <p:cNvPr id="11059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9.19</a:t>
            </a:r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35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6. Disposing of </a:t>
            </a:r>
            <a:r>
              <a:rPr lang="en-US" altLang="en-US" sz="4200" b="1" dirty="0" err="1"/>
              <a:t>specialised</a:t>
            </a:r>
            <a:r>
              <a:rPr lang="en-US" altLang="en-US" sz="4200" b="1" dirty="0"/>
              <a:t> </a:t>
            </a:r>
            <a:br>
              <a:rPr lang="en-US" altLang="en-US" sz="4200" b="1" dirty="0"/>
            </a:br>
            <a:r>
              <a:rPr lang="en-US" altLang="en-US" sz="4200" b="1" dirty="0"/>
              <a:t>food products</a:t>
            </a:r>
            <a:endParaRPr lang="en-US" altLang="en-US" sz="4200" b="1" i="1" dirty="0"/>
          </a:p>
        </p:txBody>
      </p:sp>
      <p:sp>
        <p:nvSpPr>
          <p:cNvPr id="5" name="Shape 338946"/>
          <p:cNvSpPr>
            <a:spLocks noChangeArrowheads="1"/>
          </p:cNvSpPr>
          <p:nvPr/>
        </p:nvSpPr>
        <p:spPr bwMode="auto">
          <a:xfrm>
            <a:off x="552450" y="1920875"/>
            <a:ext cx="80391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600" dirty="0">
                <a:latin typeface="+mn-lt"/>
                <a:ea typeface="+mn-ea"/>
              </a:rPr>
              <a:t>Ask clients to take the empty packets back to the facility for disposal.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600" dirty="0">
                <a:latin typeface="+mn-lt"/>
                <a:ea typeface="+mn-ea"/>
              </a:rPr>
              <a:t>Inform the Environmental Health Team or District Council if any HEPS or RUTF is damaged or expired so they can dispose of it safely.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An image of fruits, vegetables, and legum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9"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5"/>
          <p:cNvSpPr txBox="1">
            <a:spLocks noChangeArrowheads="1"/>
          </p:cNvSpPr>
          <p:nvPr/>
        </p:nvSpPr>
        <p:spPr bwMode="auto">
          <a:xfrm>
            <a:off x="2163763" y="2362200"/>
            <a:ext cx="6980237" cy="1470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bIns="91440"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Session 10. Visit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 a Health Care Facility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467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400" i="1" dirty="0">
                <a:ea typeface="+mn-ea"/>
                <a:cs typeface="+mn-cs"/>
              </a:rPr>
              <a:t>By the end of this session, participants will have:</a:t>
            </a:r>
          </a:p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400" dirty="0">
                <a:ea typeface="+mn-ea"/>
                <a:cs typeface="+mn-cs"/>
              </a:rPr>
              <a:t>Assessed the quality and delivery of NACS services offered at the health facility visited</a:t>
            </a: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400" dirty="0">
                <a:ea typeface="+mn-ea"/>
                <a:cs typeface="+mn-cs"/>
              </a:rPr>
              <a:t>Discussed how to apply the knowledge and skills learned in this course in your workplaces</a:t>
            </a: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endParaRPr lang="en-GB" altLang="en-US" sz="3400" dirty="0"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endParaRPr lang="en-GB" altLang="en-US" sz="3400" dirty="0">
              <a:ea typeface="+mn-ea"/>
              <a:cs typeface="+mn-cs"/>
            </a:endParaRPr>
          </a:p>
        </p:txBody>
      </p:sp>
      <p:sp>
        <p:nvSpPr>
          <p:cNvPr id="11264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10.1</a:t>
            </a:r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Session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20000" cy="4525963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600" dirty="0">
                <a:ea typeface="+mn-ea"/>
                <a:cs typeface="+mn-cs"/>
              </a:rPr>
              <a:t>To practice skills learned in this course in an actual clinic setting</a:t>
            </a:r>
          </a:p>
          <a:p>
            <a:pPr eaLnBrk="1" hangingPunct="1">
              <a:spcBef>
                <a:spcPts val="18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GB" altLang="en-US" sz="3600" dirty="0">
                <a:ea typeface="+mn-ea"/>
                <a:cs typeface="+mn-cs"/>
              </a:rPr>
              <a:t>To assess opportunities to implement/integrate nutrition interventions into broader health facility services</a:t>
            </a:r>
          </a:p>
          <a:p>
            <a:pPr marL="0" indent="0"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GB" altLang="en-US" sz="3600" dirty="0"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pPr>
            <a:endParaRPr lang="en-GB" altLang="en-US" sz="3600" dirty="0">
              <a:ea typeface="+mn-ea"/>
              <a:cs typeface="+mn-cs"/>
            </a:endParaRPr>
          </a:p>
        </p:txBody>
      </p:sp>
      <p:sp>
        <p:nvSpPr>
          <p:cNvPr id="11366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10.2</a:t>
            </a:r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Purpose of health facility visits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153400" cy="4525963"/>
          </a:xfrm>
        </p:spPr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altLang="en-US" sz="3400" dirty="0"/>
              <a:t>Observe the delivery and quality of NACS services in the health facility you visit. </a:t>
            </a:r>
          </a:p>
          <a:p>
            <a:pPr marL="514350" lvl="0" indent="-514350" eaLnBrk="1" hangingPunct="1">
              <a:spcBef>
                <a:spcPts val="1200"/>
              </a:spcBef>
              <a:buClr>
                <a:srgbClr val="9BBB59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prstClr val="black"/>
                </a:solidFill>
                <a:cs typeface="+mn-cs"/>
              </a:rPr>
              <a:t>What department did you observe?</a:t>
            </a:r>
          </a:p>
          <a:p>
            <a:pPr marL="514350" lvl="0" indent="-514350" eaLnBrk="1" hangingPunct="1">
              <a:spcBef>
                <a:spcPts val="1200"/>
              </a:spcBef>
              <a:buClr>
                <a:srgbClr val="9BBB59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prstClr val="black"/>
                </a:solidFill>
                <a:cs typeface="+mn-cs"/>
              </a:rPr>
              <a:t>What NACS services were provided?</a:t>
            </a:r>
          </a:p>
          <a:p>
            <a:pPr marL="514350" lvl="0" indent="-514350" eaLnBrk="1" hangingPunct="1">
              <a:spcBef>
                <a:spcPts val="1200"/>
              </a:spcBef>
              <a:buClr>
                <a:srgbClr val="9BBB59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prstClr val="black"/>
                </a:solidFill>
                <a:cs typeface="+mn-cs"/>
              </a:rPr>
              <a:t>Who does nutrition assessment in the health facility? </a:t>
            </a:r>
          </a:p>
          <a:p>
            <a:pPr marL="514350" lvl="0" indent="-514350" eaLnBrk="1" hangingPunct="1">
              <a:spcBef>
                <a:spcPts val="1200"/>
              </a:spcBef>
              <a:buClr>
                <a:srgbClr val="9BBB59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prstClr val="black"/>
                </a:solidFill>
                <a:cs typeface="+mn-cs"/>
              </a:rPr>
              <a:t>Who does nutrition counselling?</a:t>
            </a:r>
          </a:p>
          <a:p>
            <a:pPr marL="514350" lvl="0" indent="-514350" eaLnBrk="1" hangingPunct="1">
              <a:spcBef>
                <a:spcPts val="1200"/>
              </a:spcBef>
              <a:buClr>
                <a:srgbClr val="9BBB59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prstClr val="black"/>
                </a:solidFill>
                <a:cs typeface="+mn-cs"/>
              </a:rPr>
              <a:t>How is nutrition integrated into different services?</a:t>
            </a:r>
          </a:p>
        </p:txBody>
      </p:sp>
      <p:sp>
        <p:nvSpPr>
          <p:cNvPr id="11469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10.3</a:t>
            </a:r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Instructions for health facility visits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153400" cy="4525963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Calibri" panose="020F0502020204030204" pitchFamily="34" charset="0"/>
              <a:buAutoNum type="arabicPeriod" startAt="6"/>
            </a:pPr>
            <a:r>
              <a:rPr lang="en-GB" altLang="en-US" sz="3000" dirty="0"/>
              <a:t>What nutrition messages, if any, did you hear health care providers give to clients? Were the messages correct?</a:t>
            </a:r>
          </a:p>
          <a:p>
            <a:pPr marL="514350" indent="-5143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Calibri" panose="020F0502020204030204" pitchFamily="34" charset="0"/>
              <a:buAutoNum type="arabicPeriod" startAt="6"/>
            </a:pPr>
            <a:r>
              <a:rPr lang="en-GB" altLang="en-US" sz="3000" dirty="0"/>
              <a:t> What NACS data does the health facility collect? </a:t>
            </a:r>
          </a:p>
          <a:p>
            <a:pPr marL="514350" indent="-5143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Calibri" panose="020F0502020204030204" pitchFamily="34" charset="0"/>
              <a:buAutoNum type="arabicPeriod" startAt="6"/>
            </a:pPr>
            <a:r>
              <a:rPr lang="en-GB" altLang="en-US" sz="3000" dirty="0"/>
              <a:t> What forms or registers does the facility use to collect NACS data?</a:t>
            </a:r>
          </a:p>
          <a:p>
            <a:pPr marL="514350" indent="-5143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Calibri" panose="020F0502020204030204" pitchFamily="34" charset="0"/>
              <a:buAutoNum type="arabicPeriod" startAt="6"/>
            </a:pPr>
            <a:r>
              <a:rPr lang="en-GB" altLang="en-US" sz="3000" dirty="0"/>
              <a:t> Take anthropometric measurements of at least three clients. Record their weight; height; and either WHZ, BMI, BMI-for-age or MUAC.</a:t>
            </a:r>
          </a:p>
          <a:p>
            <a:pPr marL="514350" indent="-514350">
              <a:buFont typeface="Calibri" panose="020F0502020204030204" pitchFamily="34" charset="0"/>
              <a:buAutoNum type="arabicPeriod" startAt="6"/>
            </a:pPr>
            <a:endParaRPr lang="en-GB" altLang="en-US" dirty="0"/>
          </a:p>
        </p:txBody>
      </p:sp>
      <p:sp>
        <p:nvSpPr>
          <p:cNvPr id="1157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10.4</a:t>
            </a:r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Instructions for health facility visits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153400" cy="4525963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Calibri" panose="020F0502020204030204" pitchFamily="34" charset="0"/>
              <a:buAutoNum type="arabicPeriod" startAt="10"/>
            </a:pPr>
            <a:r>
              <a:rPr lang="en-GB" altLang="en-US" sz="2900" dirty="0"/>
              <a:t>Provide basic counselling based on the results and record the messages you gave.</a:t>
            </a:r>
          </a:p>
          <a:p>
            <a:pPr marL="514350" indent="-5143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Calibri" panose="020F0502020204030204" pitchFamily="34" charset="0"/>
              <a:buAutoNum type="arabicPeriod" startAt="10"/>
            </a:pPr>
            <a:r>
              <a:rPr lang="en-GB" altLang="en-US" sz="2900" dirty="0"/>
              <a:t> What challenges did you find in doing nutrition assessment and counselling in the facility?</a:t>
            </a:r>
          </a:p>
          <a:p>
            <a:pPr marL="514350" indent="-5143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Calibri" panose="020F0502020204030204" pitchFamily="34" charset="0"/>
              <a:buAutoNum type="arabicPeriod" startAt="10"/>
            </a:pPr>
            <a:r>
              <a:rPr lang="en-GB" altLang="en-US" sz="2900" dirty="0"/>
              <a:t> What challenges does the facility face in providing NACS services? </a:t>
            </a:r>
          </a:p>
          <a:p>
            <a:pPr marL="514350" indent="-5143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Calibri" panose="020F0502020204030204" pitchFamily="34" charset="0"/>
              <a:buAutoNum type="arabicPeriod" startAt="10"/>
            </a:pPr>
            <a:r>
              <a:rPr lang="en-GB" altLang="en-US" sz="2900" dirty="0"/>
              <a:t> How does the facility address the challenges?</a:t>
            </a:r>
          </a:p>
          <a:p>
            <a:pPr marL="514350" indent="-5143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Calibri" panose="020F0502020204030204" pitchFamily="34" charset="0"/>
              <a:buAutoNum type="arabicPeriod" startAt="10"/>
            </a:pPr>
            <a:r>
              <a:rPr lang="en-GB" altLang="en-US" sz="2900" dirty="0"/>
              <a:t> How do you think the facility could improve the quality of NACS services? (e.g., equipment, supplies, client flow, client follow-up, NACS record keeping and reporting …)</a:t>
            </a:r>
          </a:p>
          <a:p>
            <a:pPr marL="514350" indent="-514350">
              <a:buFont typeface="Arial" panose="020B0604020202020204" pitchFamily="34" charset="0"/>
              <a:buNone/>
            </a:pPr>
            <a:br>
              <a:rPr lang="en-GB" altLang="en-US" sz="2900" b="1" dirty="0"/>
            </a:br>
            <a:endParaRPr lang="en-GB" altLang="en-US" sz="2900" dirty="0"/>
          </a:p>
        </p:txBody>
      </p:sp>
      <p:sp>
        <p:nvSpPr>
          <p:cNvPr id="1167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10.5</a:t>
            </a:r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Instructions for health facility visits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458200" cy="4525963"/>
          </a:xfrm>
        </p:spPr>
        <p:txBody>
          <a:bodyPr/>
          <a:lstStyle/>
          <a:p>
            <a:pPr marL="342900" lvl="1" indent="-342900"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ea typeface="+mn-ea"/>
              </a:rPr>
              <a:t>Challenges in applying NACS skills learned in training</a:t>
            </a:r>
          </a:p>
          <a:p>
            <a:pPr marL="342900" lvl="1" indent="-342900"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ea typeface="+mn-ea"/>
              </a:rPr>
              <a:t>Challenges to integrating NACS into facility services (unique or similar to your workplaces?)</a:t>
            </a:r>
          </a:p>
          <a:p>
            <a:pPr marL="342900" lvl="1" indent="-342900"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ea typeface="+mn-ea"/>
              </a:rPr>
              <a:t>Opportunities for improvement</a:t>
            </a:r>
          </a:p>
          <a:p>
            <a:pPr marL="342900" lvl="1" indent="-342900"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ea typeface="+mn-ea"/>
              </a:rPr>
              <a:t>Changes needed to improve nutrition service delivery (e.g., client flow, client follow-up, NACS record keeping and reporting)</a:t>
            </a:r>
          </a:p>
          <a:p>
            <a:pPr marL="342900" lvl="1" indent="-342900" eaLnBrk="1" hangingPunct="1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ea typeface="+mn-ea"/>
              </a:rPr>
              <a:t>Ways to address similar challenges in your workplaces</a:t>
            </a:r>
          </a:p>
        </p:txBody>
      </p:sp>
      <p:sp>
        <p:nvSpPr>
          <p:cNvPr id="1177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10.6</a:t>
            </a:r>
          </a:p>
        </p:txBody>
      </p:sp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200" b="1" dirty="0"/>
              <a:t>Group reports on health facility visits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An image of fruits, vegetables, and legum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9"/>
          <a:stretch>
            <a:fillRect/>
          </a:stretch>
        </p:blipFill>
        <p:spPr bwMode="auto">
          <a:xfrm>
            <a:off x="7620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5"/>
          <p:cNvSpPr txBox="1">
            <a:spLocks noChangeArrowheads="1"/>
          </p:cNvSpPr>
          <p:nvPr/>
        </p:nvSpPr>
        <p:spPr bwMode="auto">
          <a:xfrm>
            <a:off x="2149475" y="2362200"/>
            <a:ext cx="6994525" cy="1470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bIns="91440"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Session 11. Household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Food Security and Nutrition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10601</TotalTime>
  <Words>4986</Words>
  <Application>Microsoft Office PowerPoint</Application>
  <PresentationFormat>On-screen Show (4:3)</PresentationFormat>
  <Paragraphs>903</Paragraphs>
  <Slides>125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35" baseType="lpstr">
      <vt:lpstr>맑은 고딕</vt:lpstr>
      <vt:lpstr>MS PGothic</vt:lpstr>
      <vt:lpstr>MS PGothic</vt:lpstr>
      <vt:lpstr>Arial</vt:lpstr>
      <vt:lpstr>Batang</vt:lpstr>
      <vt:lpstr>Calibri</vt:lpstr>
      <vt:lpstr>Tahoma</vt:lpstr>
      <vt:lpstr>Times New Roman</vt:lpstr>
      <vt:lpstr>Wingdings</vt:lpstr>
      <vt:lpstr>Office Theme</vt:lpstr>
      <vt:lpstr>PowerPoint Presentation</vt:lpstr>
      <vt:lpstr>Session objectives</vt:lpstr>
      <vt:lpstr>Course objectives</vt:lpstr>
      <vt:lpstr>Comprehensive care for people with HIV (1)</vt:lpstr>
      <vt:lpstr>Comprehensive care for people with HIV (2)</vt:lpstr>
      <vt:lpstr>What is NACS?</vt:lpstr>
      <vt:lpstr>Objectives of the Nutrition Guidelines for Care and Support of People Living with HIV</vt:lpstr>
      <vt:lpstr>PowerPoint Presentation</vt:lpstr>
      <vt:lpstr>Session objectives</vt:lpstr>
      <vt:lpstr>Definition of select nutrition terms (1)</vt:lpstr>
      <vt:lpstr>Definition of select nutrition terms (2)</vt:lpstr>
      <vt:lpstr>Definition of select nutrition terms (3)</vt:lpstr>
      <vt:lpstr>Definition of select nutrition terms (4)</vt:lpstr>
      <vt:lpstr>Definition of select nutrition terms (5)</vt:lpstr>
      <vt:lpstr>Conditions necessary for good nutrition</vt:lpstr>
      <vt:lpstr>What is a mixed diet?</vt:lpstr>
      <vt:lpstr>Exercise: Food Composition Tables</vt:lpstr>
      <vt:lpstr>Exercise: Meal planning</vt:lpstr>
      <vt:lpstr>PowerPoint Presentation</vt:lpstr>
      <vt:lpstr>Session objectives</vt:lpstr>
      <vt:lpstr>Poor nutrition and infection:  A vicious cycle</vt:lpstr>
      <vt:lpstr>Importance of good nutrition  for people with HIV</vt:lpstr>
      <vt:lpstr>Good nutrition and infection:  A virtuous cycle</vt:lpstr>
      <vt:lpstr>Energy and nutrient needs: Adults</vt:lpstr>
      <vt:lpstr>Energy and nutrient needs: Children</vt:lpstr>
      <vt:lpstr>PowerPoint Presentation</vt:lpstr>
      <vt:lpstr>Session objectives</vt:lpstr>
      <vt:lpstr>Kinds of nutrition assessment</vt:lpstr>
      <vt:lpstr>Anthropometric assessment</vt:lpstr>
      <vt:lpstr>Classification of nutritional status</vt:lpstr>
      <vt:lpstr>Z-scores</vt:lpstr>
      <vt:lpstr>Practice finding WHZ</vt:lpstr>
      <vt:lpstr>Practice finding WHZ</vt:lpstr>
      <vt:lpstr>Practice finding BMI</vt:lpstr>
      <vt:lpstr>Practice finding BMI</vt:lpstr>
      <vt:lpstr>Practice finding BMI-for-age</vt:lpstr>
      <vt:lpstr>Clinical nutrition assessment</vt:lpstr>
      <vt:lpstr>Clinical signs of malnutrition</vt:lpstr>
      <vt:lpstr>Bilateral pitting oedema</vt:lpstr>
      <vt:lpstr>Severe acute malnutrition (SAM)  in children</vt:lpstr>
      <vt:lpstr>Biochemical assessment</vt:lpstr>
      <vt:lpstr>Factors that affect dietary intake</vt:lpstr>
      <vt:lpstr>PowerPoint Presentation</vt:lpstr>
      <vt:lpstr>Session objectives</vt:lpstr>
      <vt:lpstr>Counselling vs. advice and education</vt:lpstr>
      <vt:lpstr>Skills that facilitate counselling</vt:lpstr>
      <vt:lpstr>Skills that build confidence  and give support</vt:lpstr>
      <vt:lpstr>GATHER counselling approach</vt:lpstr>
      <vt:lpstr>Counselling role-plays: Case scenarios</vt:lpstr>
      <vt:lpstr>Counselling role-plays: Evaluation</vt:lpstr>
      <vt:lpstr>PowerPoint Presentation</vt:lpstr>
      <vt:lpstr>Session objectives</vt:lpstr>
      <vt:lpstr>Medication–food plans</vt:lpstr>
      <vt:lpstr>PowerPoint Presentation</vt:lpstr>
      <vt:lpstr>Session objectives</vt:lpstr>
      <vt:lpstr>Food and water safety</vt:lpstr>
      <vt:lpstr>Importance of food  and water safety</vt:lpstr>
      <vt:lpstr>How to reduce the risk of illness from contaminated food or water</vt:lpstr>
      <vt:lpstr>Group exercise</vt:lpstr>
      <vt:lpstr>PowerPoint Presentation</vt:lpstr>
      <vt:lpstr>Session objectives</vt:lpstr>
      <vt:lpstr>Nutritional needs of  pregnant and lactating women</vt:lpstr>
      <vt:lpstr>Anaemia</vt:lpstr>
      <vt:lpstr>Clinical signs and  symptoms of anaemia</vt:lpstr>
      <vt:lpstr>How to prevent anaemia</vt:lpstr>
      <vt:lpstr>PowerPoint Presentation</vt:lpstr>
      <vt:lpstr>Session objectives</vt:lpstr>
      <vt:lpstr>Recommended infant  feeding practices in Zambia</vt:lpstr>
      <vt:lpstr>Mother-to-child transmission of HIV with and without ARVs</vt:lpstr>
      <vt:lpstr>Risk of transmitting HIV through breastfeeding</vt:lpstr>
      <vt:lpstr>Infant feeding recommendations for HIV-positive mothers</vt:lpstr>
      <vt:lpstr>PowerPoint Presentation</vt:lpstr>
      <vt:lpstr>Session objectives</vt:lpstr>
      <vt:lpstr>PowerPoint Presentation</vt:lpstr>
      <vt:lpstr>Difference between specialised food products and food support</vt:lpstr>
      <vt:lpstr>Specialised food products  used in Zambia</vt:lpstr>
      <vt:lpstr>Specialised food products  used in Zambia, cont.</vt:lpstr>
      <vt:lpstr>WARNING!</vt:lpstr>
      <vt:lpstr>NACS supply chain management</vt:lpstr>
      <vt:lpstr>1. Receiving supplies (1)</vt:lpstr>
      <vt:lpstr>Goods Received Note</vt:lpstr>
      <vt:lpstr>2. Maintaining stock records </vt:lpstr>
      <vt:lpstr>Sample Stock Record Card</vt:lpstr>
      <vt:lpstr>3. Storing specialised food products (1)</vt:lpstr>
      <vt:lpstr>3. Storing specialised food products (2)</vt:lpstr>
      <vt:lpstr>4. Prescribing and dispensing  specialised food products (1)</vt:lpstr>
      <vt:lpstr>Sample Ration Card</vt:lpstr>
      <vt:lpstr>4. Prescribing and dispensing  specialised food products (2)</vt:lpstr>
      <vt:lpstr>5. Reordering (1)</vt:lpstr>
      <vt:lpstr>Supply Voucher</vt:lpstr>
      <vt:lpstr>6. Disposing of specialised  food products</vt:lpstr>
      <vt:lpstr>PowerPoint Presentation</vt:lpstr>
      <vt:lpstr>Session objectives</vt:lpstr>
      <vt:lpstr>Purpose of health facility visits</vt:lpstr>
      <vt:lpstr>Instructions for health facility visits (1)</vt:lpstr>
      <vt:lpstr>Instructions for health facility visits (2)</vt:lpstr>
      <vt:lpstr>Instructions for health facility visits (2)</vt:lpstr>
      <vt:lpstr>Group reports on health facility visits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objectives</vt:lpstr>
      <vt:lpstr>Group activity</vt:lpstr>
      <vt:lpstr>Ways to increase NACS access and uptake</vt:lpstr>
      <vt:lpstr>Aims of community outreach</vt:lpstr>
      <vt:lpstr>What is continuum of care? </vt:lpstr>
      <vt:lpstr>What is community or  home-based care? </vt:lpstr>
      <vt:lpstr>Community nutrition actions</vt:lpstr>
      <vt:lpstr>Client follow-up</vt:lpstr>
      <vt:lpstr>What is client referral?</vt:lpstr>
      <vt:lpstr>Conditions that require referral</vt:lpstr>
      <vt:lpstr>PowerPoint Presentation</vt:lpstr>
      <vt:lpstr>Session objectives</vt:lpstr>
      <vt:lpstr>Purpose of NACS data collection</vt:lpstr>
      <vt:lpstr>PowerPoint Presentation</vt:lpstr>
      <vt:lpstr>PowerPoint Presentation</vt:lpstr>
      <vt:lpstr>Session objective</vt:lpstr>
      <vt:lpstr>Instructions</vt:lpstr>
      <vt:lpstr>PowerPoint Presentation</vt:lpstr>
      <vt:lpstr>Objectives</vt:lpstr>
      <vt:lpstr>Course objectives</vt:lpstr>
    </vt:vector>
  </TitlesOfParts>
  <Company>NRDC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 continued</dc:title>
  <dc:creator>Dorothy Nthani</dc:creator>
  <cp:lastModifiedBy>Jenn Loving</cp:lastModifiedBy>
  <cp:revision>451</cp:revision>
  <dcterms:created xsi:type="dcterms:W3CDTF">2009-10-04T20:12:57Z</dcterms:created>
  <dcterms:modified xsi:type="dcterms:W3CDTF">2017-11-29T15:47:39Z</dcterms:modified>
</cp:coreProperties>
</file>