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4"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Elrom" initials="R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A7B"/>
    <a:srgbClr val="E6E0EC"/>
    <a:srgbClr val="FFC000"/>
    <a:srgbClr val="E69D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63" autoAdjust="0"/>
  </p:normalViewPr>
  <p:slideViewPr>
    <p:cSldViewPr>
      <p:cViewPr>
        <p:scale>
          <a:sx n="74" d="100"/>
          <a:sy n="74" d="100"/>
        </p:scale>
        <p:origin x="-1044" y="-5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5DC5BB3-B3F9-4E84-8815-92A93B97C790}" type="datetimeFigureOut">
              <a:rPr lang="en-US"/>
              <a:pPr>
                <a:defRPr/>
              </a:pPr>
              <a:t>6/11/2013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7A07228-CA0F-4AED-BCE9-38EB1ED43DB0}" type="slidenum">
              <a:rPr lang="en-US"/>
              <a:pPr>
                <a:defRPr/>
              </a:pPr>
              <a:t>‹#›</a:t>
            </a:fld>
            <a:endParaRPr lang="en-US"/>
          </a:p>
        </p:txBody>
      </p:sp>
    </p:spTree>
    <p:extLst>
      <p:ext uri="{BB962C8B-B14F-4D97-AF65-F5344CB8AC3E}">
        <p14:creationId xmlns:p14="http://schemas.microsoft.com/office/powerpoint/2010/main" val="3639431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Even though we have made some progress over the years, malnutrition in Uganda remains high. Malnutrition affects millions. It kills women, babies, and children. It affects education achievements. It costs the government and families enormous amounts of money to treat related illnesses and significantly affects the economic productivity of this nation. Its price is just too high for us to neglect. </a:t>
            </a:r>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B2C3AB-C167-4BC7-AE82-E2B634A6662A}" type="slidenum">
              <a:rPr lang="en-GB" smtClean="0"/>
              <a:pPr fontAlgn="base">
                <a:spcBef>
                  <a:spcPct val="0"/>
                </a:spcBef>
                <a:spcAft>
                  <a:spcPct val="0"/>
                </a:spcAft>
              </a:pPr>
              <a:t>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1150938" y="692150"/>
            <a:ext cx="4554537" cy="3416300"/>
          </a:xfrm>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 want to say that we can change the situation!!! We have made significant strides and we can accelerate the achievements in order to draw the benefits of good nutrition. We are accountable on behalf of many children that experience disease and suffering and that die every day in Uganda due to easily preventable malnutrition. We are accountable for the lost productivity and the high costs we incur every day due to malnutrition. We are accountable for the mental retardation and reduced learning capability of our children associated with malnutrition. </a:t>
            </a:r>
          </a:p>
          <a:p>
            <a:pPr eaLnBrk="1" hangingPunct="1">
              <a:spcBef>
                <a:spcPct val="0"/>
              </a:spcBef>
            </a:pPr>
            <a:endParaRPr lang="en-US" dirty="0" smtClean="0"/>
          </a:p>
          <a:p>
            <a:pPr eaLnBrk="1" hangingPunct="1">
              <a:spcBef>
                <a:spcPct val="0"/>
              </a:spcBef>
            </a:pPr>
            <a:r>
              <a:rPr lang="en-US" dirty="0" smtClean="0"/>
              <a:t>We need to prevent early childhood malnutrition. We need to increase our commitment to preventing all forms of malnutrition in this country. We have done well in reducing poverty, in reducing HIV, in </a:t>
            </a:r>
            <a:r>
              <a:rPr lang="en-US" dirty="0" err="1" smtClean="0"/>
              <a:t>genderizing</a:t>
            </a:r>
            <a:r>
              <a:rPr lang="en-US" dirty="0" smtClean="0"/>
              <a:t> our development agenda. We can. How?</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BEF393-953C-4AFB-86B7-7C9082361700}" type="slidenum">
              <a:rPr lang="en-US" smtClean="0"/>
              <a:pPr fontAlgn="base">
                <a:spcBef>
                  <a:spcPct val="0"/>
                </a:spcBef>
                <a:spcAft>
                  <a:spcPct val="0"/>
                </a:spcAft>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By investing in nutrition programming, about US$7 per child per year, Uganda will save money by treating ailments associated with malnutrition, but will also harvest sustainable economic benefits in terms of increased productivity.</a:t>
            </a:r>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6FFACE-4CE6-48B7-95A4-CC7D1A37742F}" type="slidenum">
              <a:rPr lang="en-GB" smtClean="0"/>
              <a:pPr fontAlgn="base">
                <a:spcBef>
                  <a:spcPct val="0"/>
                </a:spcBef>
                <a:spcAft>
                  <a:spcPct val="0"/>
                </a:spcAft>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Every child availed of their intellectual potential will receive</a:t>
            </a:r>
            <a:r>
              <a:rPr lang="en-US" baseline="0" dirty="0" smtClean="0"/>
              <a:t> a </a:t>
            </a:r>
            <a:r>
              <a:rPr lang="en-US" dirty="0" smtClean="0"/>
              <a:t>gift as they are sent off into the world to successfully compete and be proud to be Ugandans.</a:t>
            </a:r>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E3F46F-D7F7-4E86-B010-4281110608A9}" type="slidenum">
              <a:rPr lang="en-GB" smtClean="0"/>
              <a:pPr fontAlgn="base">
                <a:spcBef>
                  <a:spcPct val="0"/>
                </a:spcBef>
                <a:spcAft>
                  <a:spcPct val="0"/>
                </a:spcAft>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Every death averted is a benefit to that family, that community, and to this nation.</a:t>
            </a: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BC1402-BEAD-43C3-8310-6D7DD041E7E8}" type="slidenum">
              <a:rPr lang="en-GB" smtClean="0"/>
              <a:pPr fontAlgn="base">
                <a:spcBef>
                  <a:spcPct val="0"/>
                </a:spcBef>
                <a:spcAft>
                  <a:spcPct val="0"/>
                </a:spcAft>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 acting now is a message to the children and women of this country that we are willing to pay the high price of malnutrition. We cannot neglect this message. ‘Malnutrition in Uganda is a price too high to neglect’. </a:t>
            </a:r>
          </a:p>
          <a:p>
            <a:pPr eaLnBrk="1" hangingPunct="1">
              <a:spcBef>
                <a:spcPct val="0"/>
              </a:spcBef>
            </a:pPr>
            <a:endParaRPr lang="en-US" dirty="0" smtClean="0"/>
          </a:p>
          <a:p>
            <a:pPr eaLnBrk="1" hangingPunct="1">
              <a:spcBef>
                <a:spcPct val="0"/>
              </a:spcBef>
            </a:pPr>
            <a:r>
              <a:rPr lang="en-US" dirty="0" smtClean="0"/>
              <a:t>Thank you for your time, ladies and gentlemen.</a:t>
            </a:r>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F9F4E8-9CD2-4026-A7A3-2B86C70BE9FC}" type="slidenum">
              <a:rPr lang="en-GB" smtClean="0"/>
              <a:pPr fontAlgn="base">
                <a:spcBef>
                  <a:spcPct val="0"/>
                </a:spcBef>
                <a:spcAft>
                  <a:spcPct val="0"/>
                </a:spcAft>
              </a:pPr>
              <a:t>6</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3"/>
          <p:cNvSpPr>
            <a:spLocks noGrp="1"/>
          </p:cNvSpPr>
          <p:nvPr>
            <p:ph type="ftr" sz="quarter" idx="11"/>
          </p:nvPr>
        </p:nvSpPr>
        <p:spPr>
          <a:xfrm>
            <a:off x="0" y="6356350"/>
            <a:ext cx="9144000" cy="501650"/>
          </a:xfrm>
          <a:prstGeom prst="rect">
            <a:avLst/>
          </a:prstGeom>
          <a:solidFill>
            <a:srgbClr val="E6E0EC"/>
          </a:solidFill>
        </p:spPr>
        <p:txBody>
          <a:bodyPr/>
          <a:lstStyle>
            <a:lvl1pPr marL="347472" algn="l">
              <a:defRPr b="1">
                <a:solidFill>
                  <a:schemeClr val="accent4">
                    <a:lumMod val="50000"/>
                  </a:schemeClr>
                </a:solidFill>
              </a:defRPr>
            </a:lvl1pPr>
          </a:lstStyle>
          <a:p>
            <a:pPr>
              <a:defRPr/>
            </a:pPr>
            <a:r>
              <a:rPr lang="en-US" dirty="0" smtClean="0"/>
              <a:t>GHANA PROFILES 2011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220851-0FE3-41FC-9A17-1C299CB0D9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047B4EE-5C1D-42DE-B014-75900F5957EF}" type="datetimeFigureOut">
              <a:rPr lang="en-US"/>
              <a:pPr>
                <a:defRPr/>
              </a:pPr>
              <a:t>6/11/2013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3F43E9-488C-46FB-868B-4CA6E77BD2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3F418A-1246-4D50-9810-62E8E06F244E}" type="datetimeFigureOut">
              <a:rPr lang="en-US"/>
              <a:pPr>
                <a:defRPr/>
              </a:pPr>
              <a:t>6/11/2013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239FE5-DD68-4F2D-86EA-ABF75F3D29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FE1ED0E-472F-49C7-8A91-CA373C909A2C}" type="datetimeFigureOut">
              <a:rPr lang="en-US"/>
              <a:pPr>
                <a:defRPr/>
              </a:pPr>
              <a:t>6/11/2013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C2CBFF-A337-4D98-9EDD-FDAC4418D0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4F32034-C56E-4309-BA85-C95E88B3479D}" type="datetimeFigureOut">
              <a:rPr lang="en-US"/>
              <a:pPr>
                <a:defRPr/>
              </a:pPr>
              <a:t>6/11/2013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4121C9-6383-44B3-916B-588FC41632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6D49C29-E426-4A26-A63A-EA96E8AD4C0B}" type="datetimeFigureOut">
              <a:rPr lang="en-US"/>
              <a:pPr>
                <a:defRPr/>
              </a:pPr>
              <a:t>6/11/2013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D405B0-014E-4107-B98A-6104C59825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C91390C-CC09-4C57-A02D-3829CEDDA1D4}" type="datetimeFigureOut">
              <a:rPr lang="en-US"/>
              <a:pPr>
                <a:defRPr/>
              </a:pPr>
              <a:t>6/11/2013</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91C17A8-CC64-4082-B15E-4A829F2F71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1AE10C8-DFC9-43F9-BF5D-AD3C39512427}" type="datetimeFigureOut">
              <a:rPr lang="en-US"/>
              <a:pPr>
                <a:defRPr/>
              </a:pPr>
              <a:t>6/11/2013</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D75599-1B37-4CF8-B3B3-9D065959B5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04471F3-A05A-4525-8172-F657B8C4EDCF}" type="datetimeFigureOut">
              <a:rPr lang="en-US"/>
              <a:pPr>
                <a:defRPr/>
              </a:pPr>
              <a:t>6/11/2013</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895C7F8-7A8F-40E9-9153-43BAE09B1F7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996F336-F3F5-474F-A48B-EDA4EB6A25D0}" type="datetimeFigureOut">
              <a:rPr lang="en-US"/>
              <a:pPr>
                <a:defRPr/>
              </a:pPr>
              <a:t>6/11/2013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699B6-B851-4EAE-805D-BA6BC09958E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76A03E0-1031-4FFC-B9E4-FC9BA55BDCFF}" type="datetimeFigureOut">
              <a:rPr lang="en-US"/>
              <a:pPr>
                <a:defRPr/>
              </a:pPr>
              <a:t>6/11/2013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0EE4C1-FE85-4519-90D6-3A5EB24F98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10196"/>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Footer Placeholder 3"/>
          <p:cNvSpPr>
            <a:spLocks noGrp="1"/>
          </p:cNvSpPr>
          <p:nvPr>
            <p:ph type="ftr" sz="quarter" idx="3"/>
          </p:nvPr>
        </p:nvSpPr>
        <p:spPr>
          <a:xfrm>
            <a:off x="0" y="6356350"/>
            <a:ext cx="9144000" cy="501650"/>
          </a:xfrm>
          <a:prstGeom prst="rect">
            <a:avLst/>
          </a:prstGeom>
          <a:solidFill>
            <a:srgbClr val="E6E0EC"/>
          </a:solidFill>
        </p:spPr>
        <p:txBody>
          <a:bodyPr anchor="ctr"/>
          <a:lstStyle>
            <a:lvl1pPr marL="347472" algn="l">
              <a:defRPr sz="1200" b="1">
                <a:solidFill>
                  <a:schemeClr val="accent4">
                    <a:lumMod val="50000"/>
                  </a:schemeClr>
                </a:solidFill>
              </a:defRPr>
            </a:lvl1pPr>
          </a:lstStyle>
          <a:p>
            <a:pPr>
              <a:defRPr/>
            </a:pPr>
            <a:r>
              <a:rPr lang="en-US" dirty="0" smtClean="0"/>
              <a:t>GHANA PROFILES 2011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0247138-019E-41BD-A9ED-68D14F4F036C}" type="slidenum">
              <a:rPr lang="en-US"/>
              <a:pPr>
                <a:defRPr/>
              </a:pPr>
              <a:t>‹#›</a:t>
            </a:fld>
            <a:endParaRPr lang="en-US"/>
          </a:p>
        </p:txBody>
      </p:sp>
      <p:cxnSp>
        <p:nvCxnSpPr>
          <p:cNvPr id="8" name="Straight Connector 7"/>
          <p:cNvCxnSpPr/>
          <p:nvPr userDrawn="1"/>
        </p:nvCxnSpPr>
        <p:spPr>
          <a:xfrm>
            <a:off x="685800" y="1371600"/>
            <a:ext cx="7696200"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rgbClr val="604A7B"/>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E46C0A"/>
        </a:buClr>
        <a:buFont typeface="Arial" charset="0"/>
        <a:buChar char="•"/>
        <a:defRPr sz="3200" kern="1200">
          <a:solidFill>
            <a:srgbClr val="604A7B"/>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charset="0"/>
        <a:buChar char="–"/>
        <a:defRPr sz="2800" kern="1200">
          <a:solidFill>
            <a:srgbClr val="604A7B"/>
          </a:solidFill>
          <a:latin typeface="+mn-lt"/>
          <a:ea typeface="+mn-ea"/>
          <a:cs typeface="+mn-cs"/>
        </a:defRPr>
      </a:lvl2pPr>
      <a:lvl3pPr marL="1143000" indent="-228600" algn="l" rtl="0" eaLnBrk="0" fontAlgn="base" hangingPunct="0">
        <a:spcBef>
          <a:spcPct val="20000"/>
        </a:spcBef>
        <a:spcAft>
          <a:spcPct val="0"/>
        </a:spcAft>
        <a:buClr>
          <a:srgbClr val="E46C0A"/>
        </a:buClr>
        <a:buFont typeface="Arial" charset="0"/>
        <a:buChar char="•"/>
        <a:defRPr sz="2400" kern="1200">
          <a:solidFill>
            <a:srgbClr val="604A7B"/>
          </a:solidFill>
          <a:latin typeface="+mn-lt"/>
          <a:ea typeface="+mn-ea"/>
          <a:cs typeface="+mn-cs"/>
        </a:defRPr>
      </a:lvl3pPr>
      <a:lvl4pPr marL="1600200" indent="-228600" algn="l" rtl="0" eaLnBrk="0" fontAlgn="base" hangingPunct="0">
        <a:spcBef>
          <a:spcPct val="20000"/>
        </a:spcBef>
        <a:spcAft>
          <a:spcPct val="0"/>
        </a:spcAft>
        <a:buClr>
          <a:srgbClr val="E46C0A"/>
        </a:buClr>
        <a:buFont typeface="Arial" charset="0"/>
        <a:buChar char="–"/>
        <a:defRPr sz="2000" kern="1200">
          <a:solidFill>
            <a:srgbClr val="604A7B"/>
          </a:solidFill>
          <a:latin typeface="+mn-lt"/>
          <a:ea typeface="+mn-ea"/>
          <a:cs typeface="+mn-cs"/>
        </a:defRPr>
      </a:lvl4pPr>
      <a:lvl5pPr marL="2057400" indent="-228600" algn="l" rtl="0" eaLnBrk="0" fontAlgn="base" hangingPunct="0">
        <a:spcBef>
          <a:spcPct val="20000"/>
        </a:spcBef>
        <a:spcAft>
          <a:spcPct val="0"/>
        </a:spcAft>
        <a:buClr>
          <a:srgbClr val="E46C0A"/>
        </a:buClr>
        <a:buFont typeface="Arial" charset="0"/>
        <a:buChar char="»"/>
        <a:defRPr sz="2000" kern="1200">
          <a:solidFill>
            <a:srgbClr val="604A7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838200" y="6400800"/>
            <a:ext cx="1371600" cy="457200"/>
          </a:xfrm>
          <a:prstGeom prst="rect">
            <a:avLst/>
          </a:prstGeom>
          <a:noFill/>
          <a:ln w="9525">
            <a:noFill/>
            <a:miter lim="800000"/>
            <a:headEnd/>
            <a:tailEnd/>
          </a:ln>
        </p:spPr>
        <p:txBody>
          <a:bodyPr>
            <a:spAutoFit/>
          </a:bodyPr>
          <a:lstStyle/>
          <a:p>
            <a:pPr eaLnBrk="0" hangingPunct="0">
              <a:spcBef>
                <a:spcPct val="50000"/>
              </a:spcBef>
            </a:pPr>
            <a:endParaRPr lang="fr-FR">
              <a:latin typeface="Calibri" pitchFamily="34" charset="0"/>
            </a:endParaRPr>
          </a:p>
        </p:txBody>
      </p:sp>
      <p:sp>
        <p:nvSpPr>
          <p:cNvPr id="2052" name="Rectangle 4"/>
          <p:cNvSpPr>
            <a:spLocks noGrp="1" noChangeArrowheads="1"/>
          </p:cNvSpPr>
          <p:nvPr>
            <p:ph type="ctrTitle"/>
          </p:nvPr>
        </p:nvSpPr>
        <p:spPr>
          <a:xfrm>
            <a:off x="685800" y="990600"/>
            <a:ext cx="7696200" cy="5029200"/>
          </a:xfrm>
          <a:effectLst>
            <a:outerShdw dist="35921" dir="2700000" algn="ctr" rotWithShape="0">
              <a:schemeClr val="bg2"/>
            </a:outerShdw>
          </a:effectLst>
        </p:spPr>
        <p:txBody>
          <a:bodyPr rtlCol="0">
            <a:noAutofit/>
          </a:bodyPr>
          <a:lstStyle/>
          <a:p>
            <a:pPr eaLnBrk="1" fontAlgn="auto" hangingPunct="1">
              <a:spcAft>
                <a:spcPts val="0"/>
              </a:spcAft>
              <a:defRPr/>
            </a:pPr>
            <a:r>
              <a:rPr lang="en-GB" sz="5600" dirty="0" smtClean="0"/>
              <a:t>Malnutrition: </a:t>
            </a:r>
            <a:r>
              <a:rPr lang="en-GB" sz="5400" dirty="0" smtClean="0"/>
              <a:t/>
            </a:r>
            <a:br>
              <a:rPr lang="en-GB" sz="5400" dirty="0" smtClean="0"/>
            </a:br>
            <a:r>
              <a:rPr lang="en-GB" sz="4800" dirty="0" smtClean="0"/>
              <a:t>Uganda Is Paying </a:t>
            </a:r>
            <a:br>
              <a:rPr lang="en-GB" sz="4800" dirty="0" smtClean="0"/>
            </a:br>
            <a:r>
              <a:rPr lang="en-GB" sz="4800" dirty="0" smtClean="0"/>
              <a:t>Too High a Price</a:t>
            </a:r>
            <a:br>
              <a:rPr lang="en-GB" sz="4800" dirty="0" smtClean="0"/>
            </a:br>
            <a:r>
              <a:rPr lang="en-GB" sz="5400" b="1" dirty="0">
                <a:solidFill>
                  <a:schemeClr val="accent4">
                    <a:lumMod val="50000"/>
                  </a:schemeClr>
                </a:solidFill>
              </a:rPr>
              <a:t/>
            </a:r>
            <a:br>
              <a:rPr lang="en-GB" sz="5400" b="1" dirty="0">
                <a:solidFill>
                  <a:schemeClr val="accent4">
                    <a:lumMod val="50000"/>
                  </a:schemeClr>
                </a:solidFill>
              </a:rPr>
            </a:br>
            <a:endParaRPr lang="en-CA" sz="3600" b="1" u="sng" dirty="0" smtClean="0">
              <a:solidFill>
                <a:schemeClr val="accent4">
                  <a:lumMod val="50000"/>
                </a:schemeClr>
              </a:solidFill>
            </a:endParaRPr>
          </a:p>
        </p:txBody>
      </p:sp>
      <p:sp>
        <p:nvSpPr>
          <p:cNvPr id="6" name="TextBox 5"/>
          <p:cNvSpPr txBox="1"/>
          <p:nvPr/>
        </p:nvSpPr>
        <p:spPr>
          <a:xfrm>
            <a:off x="0" y="5494338"/>
            <a:ext cx="9144000" cy="954087"/>
          </a:xfrm>
          <a:prstGeom prst="rect">
            <a:avLst/>
          </a:prstGeom>
          <a:noFill/>
        </p:spPr>
        <p:txBody>
          <a:bodyPr>
            <a:spAutoFit/>
          </a:bodyPr>
          <a:lstStyle/>
          <a:p>
            <a:pPr algn="ctr">
              <a:defRPr/>
            </a:pPr>
            <a:r>
              <a:rPr lang="en-US" sz="3200" b="0" dirty="0" smtClean="0">
                <a:solidFill>
                  <a:schemeClr val="accent4">
                    <a:lumMod val="75000"/>
                  </a:schemeClr>
                </a:solidFill>
                <a:latin typeface="+mn-lt"/>
              </a:rPr>
              <a:t>Uganda </a:t>
            </a:r>
            <a:r>
              <a:rPr lang="en-US" sz="3200" b="0" dirty="0">
                <a:solidFill>
                  <a:schemeClr val="accent4">
                    <a:lumMod val="75000"/>
                  </a:schemeClr>
                </a:solidFill>
                <a:latin typeface="+mn-lt"/>
              </a:rPr>
              <a:t>PROFILES </a:t>
            </a:r>
            <a:r>
              <a:rPr lang="en-US" sz="3200" b="0" dirty="0" smtClean="0">
                <a:solidFill>
                  <a:schemeClr val="accent4">
                    <a:lumMod val="75000"/>
                  </a:schemeClr>
                </a:solidFill>
                <a:latin typeface="+mn-lt"/>
              </a:rPr>
              <a:t>Part C</a:t>
            </a:r>
            <a:endParaRPr lang="en-US" sz="3200" b="0" dirty="0">
              <a:solidFill>
                <a:schemeClr val="accent4">
                  <a:lumMod val="75000"/>
                </a:schemeClr>
              </a:solidFill>
              <a:latin typeface="+mn-lt"/>
            </a:endParaRPr>
          </a:p>
          <a:p>
            <a:pPr algn="ctr">
              <a:defRPr/>
            </a:pPr>
            <a:endParaRPr lang="en-US" sz="2400" b="0" dirty="0">
              <a:solidFill>
                <a:srgbClr val="99CCFF"/>
              </a:solidFill>
            </a:endParaRPr>
          </a:p>
        </p:txBody>
      </p:sp>
      <p:sp>
        <p:nvSpPr>
          <p:cNvPr id="7"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8"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1</a:t>
            </a:fld>
            <a:endParaRPr lang="en-US"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027"/>
          <p:cNvSpPr txBox="1">
            <a:spLocks noChangeArrowheads="1"/>
          </p:cNvSpPr>
          <p:nvPr/>
        </p:nvSpPr>
        <p:spPr bwMode="auto">
          <a:xfrm>
            <a:off x="228600" y="435114"/>
            <a:ext cx="8686800" cy="707886"/>
          </a:xfrm>
          <a:prstGeom prst="rect">
            <a:avLst/>
          </a:prstGeom>
          <a:noFill/>
          <a:ln w="9525">
            <a:noFill/>
            <a:miter lim="800000"/>
            <a:headEnd/>
            <a:tailEnd/>
          </a:ln>
        </p:spPr>
        <p:txBody>
          <a:bodyPr>
            <a:spAutoFit/>
          </a:bodyPr>
          <a:lstStyle/>
          <a:p>
            <a:pPr algn="ctr">
              <a:spcBef>
                <a:spcPct val="50000"/>
              </a:spcBef>
            </a:pPr>
            <a:r>
              <a:rPr lang="en-US" sz="4000" dirty="0">
                <a:solidFill>
                  <a:schemeClr val="accent4">
                    <a:lumMod val="50000"/>
                  </a:schemeClr>
                </a:solidFill>
                <a:latin typeface="+mj-lt"/>
              </a:rPr>
              <a:t>We Can Change the Situation</a:t>
            </a:r>
            <a:r>
              <a:rPr lang="en-US" sz="4000" dirty="0" smtClean="0">
                <a:solidFill>
                  <a:schemeClr val="accent4">
                    <a:lumMod val="50000"/>
                  </a:schemeClr>
                </a:solidFill>
                <a:latin typeface="+mj-lt"/>
              </a:rPr>
              <a:t>!</a:t>
            </a:r>
            <a:endParaRPr lang="en-GB" sz="4000" dirty="0">
              <a:solidFill>
                <a:schemeClr val="accent4">
                  <a:lumMod val="50000"/>
                </a:schemeClr>
              </a:solidFill>
              <a:latin typeface="+mj-lt"/>
            </a:endParaRPr>
          </a:p>
        </p:txBody>
      </p:sp>
      <p:sp>
        <p:nvSpPr>
          <p:cNvPr id="4"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5"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2</a:t>
            </a:fld>
            <a:endParaRPr lang="en-US" dirty="0"/>
          </a:p>
        </p:txBody>
      </p:sp>
      <p:pic>
        <p:nvPicPr>
          <p:cNvPr id="6" name="Picture 5" descr="Photo of a group of five children smiling in a village. Photo by Alex Mokori of RCQHC."/>
          <p:cNvPicPr>
            <a:picLocks noChangeAspect="1" noChangeArrowheads="1"/>
          </p:cNvPicPr>
          <p:nvPr/>
        </p:nvPicPr>
        <p:blipFill>
          <a:blip r:embed="rId3" cstate="print"/>
          <a:srcRect/>
          <a:stretch>
            <a:fillRect/>
          </a:stretch>
        </p:blipFill>
        <p:spPr bwMode="auto">
          <a:xfrm>
            <a:off x="1524000" y="1497866"/>
            <a:ext cx="6172200" cy="4637868"/>
          </a:xfrm>
          <a:prstGeom prst="rect">
            <a:avLst/>
          </a:prstGeom>
          <a:ln w="12700" cap="sq">
            <a:solidFill>
              <a:srgbClr val="604A7B"/>
            </a:solidFill>
            <a:prstDash val="solid"/>
            <a:miter lim="800000"/>
          </a:ln>
          <a:effectLst>
            <a:outerShdw dist="38100" sx="1000" sy="1000" algn="tl" rotWithShape="0">
              <a:srgbClr val="000000"/>
            </a:outerShdw>
          </a:effectLst>
        </p:spPr>
      </p:pic>
      <p:sp>
        <p:nvSpPr>
          <p:cNvPr id="7" name="Rectangle 1026"/>
          <p:cNvSpPr>
            <a:spLocks noChangeArrowheads="1"/>
          </p:cNvSpPr>
          <p:nvPr/>
        </p:nvSpPr>
        <p:spPr bwMode="auto">
          <a:xfrm rot="16200000">
            <a:off x="7016688" y="5215046"/>
            <a:ext cx="1636666"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solidFill>
                  <a:srgbClr val="618FFD"/>
                </a:solidFill>
              </a:rPr>
              <a:t>Alex </a:t>
            </a:r>
            <a:r>
              <a:rPr lang="en-US" sz="1200" dirty="0" err="1">
                <a:solidFill>
                  <a:srgbClr val="618FFD"/>
                </a:solidFill>
              </a:rPr>
              <a:t>Mokori</a:t>
            </a:r>
            <a:r>
              <a:rPr lang="en-US" sz="1200" dirty="0">
                <a:solidFill>
                  <a:srgbClr val="618FFD"/>
                </a:solidFill>
              </a:rPr>
              <a:t>/ </a:t>
            </a:r>
            <a:r>
              <a:rPr lang="en-US" sz="1200" dirty="0" err="1">
                <a:solidFill>
                  <a:srgbClr val="618FFD"/>
                </a:solidFill>
              </a:rPr>
              <a:t>RCQHC</a:t>
            </a:r>
            <a:endParaRPr lang="en-US" sz="1200" dirty="0">
              <a:solidFill>
                <a:srgbClr val="618FFD"/>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527925" y="3317875"/>
            <a:ext cx="184150" cy="457200"/>
          </a:xfrm>
          <a:prstGeom prst="rect">
            <a:avLst/>
          </a:prstGeom>
          <a:noFill/>
          <a:ln w="9525">
            <a:noFill/>
            <a:miter lim="800000"/>
            <a:headEnd/>
            <a:tailEnd/>
          </a:ln>
        </p:spPr>
        <p:txBody>
          <a:bodyPr wrap="none">
            <a:spAutoFit/>
          </a:bodyPr>
          <a:lstStyle/>
          <a:p>
            <a:pPr eaLnBrk="0" hangingPunct="0"/>
            <a:endParaRPr lang="en-US">
              <a:latin typeface="Calibri" pitchFamily="34" charset="0"/>
            </a:endParaRPr>
          </a:p>
        </p:txBody>
      </p:sp>
      <p:grpSp>
        <p:nvGrpSpPr>
          <p:cNvPr id="4099" name="Group 6" descr="Photo of money."/>
          <p:cNvGrpSpPr>
            <a:grpSpLocks/>
          </p:cNvGrpSpPr>
          <p:nvPr/>
        </p:nvGrpSpPr>
        <p:grpSpPr bwMode="auto">
          <a:xfrm>
            <a:off x="152400" y="1828800"/>
            <a:ext cx="3657600" cy="3276600"/>
            <a:chOff x="1632" y="1296"/>
            <a:chExt cx="2417" cy="1968"/>
          </a:xfrm>
        </p:grpSpPr>
        <p:sp>
          <p:nvSpPr>
            <p:cNvPr id="4102" name="Freeform 7"/>
            <p:cNvSpPr>
              <a:spLocks/>
            </p:cNvSpPr>
            <p:nvPr/>
          </p:nvSpPr>
          <p:spPr bwMode="auto">
            <a:xfrm>
              <a:off x="2084" y="2132"/>
              <a:ext cx="49" cy="203"/>
            </a:xfrm>
            <a:custGeom>
              <a:avLst/>
              <a:gdLst>
                <a:gd name="T0" fmla="*/ 0 w 44"/>
                <a:gd name="T1" fmla="*/ 2147483647 h 92"/>
                <a:gd name="T2" fmla="*/ 0 w 44"/>
                <a:gd name="T3" fmla="*/ 0 h 92"/>
                <a:gd name="T4" fmla="*/ 783 w 44"/>
                <a:gd name="T5" fmla="*/ 0 h 92"/>
                <a:gd name="T6" fmla="*/ 783 w 44"/>
                <a:gd name="T7" fmla="*/ 2147483647 h 92"/>
                <a:gd name="T8" fmla="*/ 0 w 44"/>
                <a:gd name="T9" fmla="*/ 2147483647 h 92"/>
                <a:gd name="T10" fmla="*/ 0 60000 65536"/>
                <a:gd name="T11" fmla="*/ 0 60000 65536"/>
                <a:gd name="T12" fmla="*/ 0 60000 65536"/>
                <a:gd name="T13" fmla="*/ 0 60000 65536"/>
                <a:gd name="T14" fmla="*/ 0 60000 65536"/>
                <a:gd name="T15" fmla="*/ 0 w 44"/>
                <a:gd name="T16" fmla="*/ 0 h 92"/>
                <a:gd name="T17" fmla="*/ 44 w 44"/>
                <a:gd name="T18" fmla="*/ 92 h 92"/>
              </a:gdLst>
              <a:ahLst/>
              <a:cxnLst>
                <a:cxn ang="T10">
                  <a:pos x="T0" y="T1"/>
                </a:cxn>
                <a:cxn ang="T11">
                  <a:pos x="T2" y="T3"/>
                </a:cxn>
                <a:cxn ang="T12">
                  <a:pos x="T4" y="T5"/>
                </a:cxn>
                <a:cxn ang="T13">
                  <a:pos x="T6" y="T7"/>
                </a:cxn>
                <a:cxn ang="T14">
                  <a:pos x="T8" y="T9"/>
                </a:cxn>
              </a:cxnLst>
              <a:rect l="T15" t="T16" r="T17" b="T18"/>
              <a:pathLst>
                <a:path w="44" h="92">
                  <a:moveTo>
                    <a:pt x="0" y="91"/>
                  </a:moveTo>
                  <a:lnTo>
                    <a:pt x="0" y="0"/>
                  </a:lnTo>
                  <a:lnTo>
                    <a:pt x="43" y="0"/>
                  </a:lnTo>
                  <a:lnTo>
                    <a:pt x="43" y="91"/>
                  </a:lnTo>
                  <a:lnTo>
                    <a:pt x="0" y="91"/>
                  </a:lnTo>
                </a:path>
              </a:pathLst>
            </a:custGeom>
            <a:solidFill>
              <a:srgbClr val="1A4123"/>
            </a:solidFill>
            <a:ln w="9525" cap="rnd">
              <a:solidFill>
                <a:srgbClr val="FFCC00"/>
              </a:solidFill>
              <a:round/>
              <a:headEnd/>
              <a:tailEnd/>
            </a:ln>
          </p:spPr>
          <p:txBody>
            <a:bodyPr/>
            <a:lstStyle/>
            <a:p>
              <a:endParaRPr lang="en-US"/>
            </a:p>
          </p:txBody>
        </p:sp>
        <p:sp>
          <p:nvSpPr>
            <p:cNvPr id="4103" name="Freeform 8"/>
            <p:cNvSpPr>
              <a:spLocks/>
            </p:cNvSpPr>
            <p:nvPr/>
          </p:nvSpPr>
          <p:spPr bwMode="auto">
            <a:xfrm>
              <a:off x="2163" y="2132"/>
              <a:ext cx="49" cy="203"/>
            </a:xfrm>
            <a:custGeom>
              <a:avLst/>
              <a:gdLst>
                <a:gd name="T0" fmla="*/ 0 w 44"/>
                <a:gd name="T1" fmla="*/ 2147483647 h 92"/>
                <a:gd name="T2" fmla="*/ 0 w 44"/>
                <a:gd name="T3" fmla="*/ 0 h 92"/>
                <a:gd name="T4" fmla="*/ 783 w 44"/>
                <a:gd name="T5" fmla="*/ 0 h 92"/>
                <a:gd name="T6" fmla="*/ 783 w 44"/>
                <a:gd name="T7" fmla="*/ 2147483647 h 92"/>
                <a:gd name="T8" fmla="*/ 0 w 44"/>
                <a:gd name="T9" fmla="*/ 2147483647 h 92"/>
                <a:gd name="T10" fmla="*/ 0 60000 65536"/>
                <a:gd name="T11" fmla="*/ 0 60000 65536"/>
                <a:gd name="T12" fmla="*/ 0 60000 65536"/>
                <a:gd name="T13" fmla="*/ 0 60000 65536"/>
                <a:gd name="T14" fmla="*/ 0 60000 65536"/>
                <a:gd name="T15" fmla="*/ 0 w 44"/>
                <a:gd name="T16" fmla="*/ 0 h 92"/>
                <a:gd name="T17" fmla="*/ 44 w 44"/>
                <a:gd name="T18" fmla="*/ 92 h 92"/>
              </a:gdLst>
              <a:ahLst/>
              <a:cxnLst>
                <a:cxn ang="T10">
                  <a:pos x="T0" y="T1"/>
                </a:cxn>
                <a:cxn ang="T11">
                  <a:pos x="T2" y="T3"/>
                </a:cxn>
                <a:cxn ang="T12">
                  <a:pos x="T4" y="T5"/>
                </a:cxn>
                <a:cxn ang="T13">
                  <a:pos x="T6" y="T7"/>
                </a:cxn>
                <a:cxn ang="T14">
                  <a:pos x="T8" y="T9"/>
                </a:cxn>
              </a:cxnLst>
              <a:rect l="T15" t="T16" r="T17" b="T18"/>
              <a:pathLst>
                <a:path w="44" h="92">
                  <a:moveTo>
                    <a:pt x="0" y="91"/>
                  </a:moveTo>
                  <a:lnTo>
                    <a:pt x="0" y="0"/>
                  </a:lnTo>
                  <a:lnTo>
                    <a:pt x="43" y="0"/>
                  </a:lnTo>
                  <a:lnTo>
                    <a:pt x="43" y="91"/>
                  </a:lnTo>
                  <a:lnTo>
                    <a:pt x="0" y="91"/>
                  </a:lnTo>
                </a:path>
              </a:pathLst>
            </a:custGeom>
            <a:solidFill>
              <a:srgbClr val="1F4B29"/>
            </a:solidFill>
            <a:ln w="9525" cap="rnd">
              <a:solidFill>
                <a:srgbClr val="FFCC00"/>
              </a:solidFill>
              <a:round/>
              <a:headEnd/>
              <a:tailEnd/>
            </a:ln>
          </p:spPr>
          <p:txBody>
            <a:bodyPr/>
            <a:lstStyle/>
            <a:p>
              <a:endParaRPr lang="en-US"/>
            </a:p>
          </p:txBody>
        </p:sp>
        <p:sp>
          <p:nvSpPr>
            <p:cNvPr id="4104" name="Freeform 9"/>
            <p:cNvSpPr>
              <a:spLocks/>
            </p:cNvSpPr>
            <p:nvPr/>
          </p:nvSpPr>
          <p:spPr bwMode="auto">
            <a:xfrm>
              <a:off x="2240" y="2132"/>
              <a:ext cx="49" cy="203"/>
            </a:xfrm>
            <a:custGeom>
              <a:avLst/>
              <a:gdLst>
                <a:gd name="T0" fmla="*/ 0 w 44"/>
                <a:gd name="T1" fmla="*/ 2147483647 h 92"/>
                <a:gd name="T2" fmla="*/ 0 w 44"/>
                <a:gd name="T3" fmla="*/ 0 h 92"/>
                <a:gd name="T4" fmla="*/ 783 w 44"/>
                <a:gd name="T5" fmla="*/ 0 h 92"/>
                <a:gd name="T6" fmla="*/ 783 w 44"/>
                <a:gd name="T7" fmla="*/ 2147483647 h 92"/>
                <a:gd name="T8" fmla="*/ 0 w 44"/>
                <a:gd name="T9" fmla="*/ 2147483647 h 92"/>
                <a:gd name="T10" fmla="*/ 0 60000 65536"/>
                <a:gd name="T11" fmla="*/ 0 60000 65536"/>
                <a:gd name="T12" fmla="*/ 0 60000 65536"/>
                <a:gd name="T13" fmla="*/ 0 60000 65536"/>
                <a:gd name="T14" fmla="*/ 0 60000 65536"/>
                <a:gd name="T15" fmla="*/ 0 w 44"/>
                <a:gd name="T16" fmla="*/ 0 h 92"/>
                <a:gd name="T17" fmla="*/ 44 w 44"/>
                <a:gd name="T18" fmla="*/ 92 h 92"/>
              </a:gdLst>
              <a:ahLst/>
              <a:cxnLst>
                <a:cxn ang="T10">
                  <a:pos x="T0" y="T1"/>
                </a:cxn>
                <a:cxn ang="T11">
                  <a:pos x="T2" y="T3"/>
                </a:cxn>
                <a:cxn ang="T12">
                  <a:pos x="T4" y="T5"/>
                </a:cxn>
                <a:cxn ang="T13">
                  <a:pos x="T6" y="T7"/>
                </a:cxn>
                <a:cxn ang="T14">
                  <a:pos x="T8" y="T9"/>
                </a:cxn>
              </a:cxnLst>
              <a:rect l="T15" t="T16" r="T17" b="T18"/>
              <a:pathLst>
                <a:path w="44" h="92">
                  <a:moveTo>
                    <a:pt x="0" y="91"/>
                  </a:moveTo>
                  <a:lnTo>
                    <a:pt x="0" y="0"/>
                  </a:lnTo>
                  <a:lnTo>
                    <a:pt x="43" y="0"/>
                  </a:lnTo>
                  <a:lnTo>
                    <a:pt x="43" y="91"/>
                  </a:lnTo>
                  <a:lnTo>
                    <a:pt x="0" y="91"/>
                  </a:lnTo>
                </a:path>
              </a:pathLst>
            </a:custGeom>
            <a:solidFill>
              <a:srgbClr val="32763F"/>
            </a:solidFill>
            <a:ln w="9525" cap="rnd">
              <a:solidFill>
                <a:srgbClr val="FFCC00"/>
              </a:solidFill>
              <a:round/>
              <a:headEnd/>
              <a:tailEnd/>
            </a:ln>
          </p:spPr>
          <p:txBody>
            <a:bodyPr/>
            <a:lstStyle/>
            <a:p>
              <a:endParaRPr lang="en-US"/>
            </a:p>
          </p:txBody>
        </p:sp>
        <p:sp>
          <p:nvSpPr>
            <p:cNvPr id="4105" name="Freeform 10"/>
            <p:cNvSpPr>
              <a:spLocks/>
            </p:cNvSpPr>
            <p:nvPr/>
          </p:nvSpPr>
          <p:spPr bwMode="auto">
            <a:xfrm>
              <a:off x="2319" y="2132"/>
              <a:ext cx="48" cy="203"/>
            </a:xfrm>
            <a:custGeom>
              <a:avLst/>
              <a:gdLst>
                <a:gd name="T0" fmla="*/ 0 w 43"/>
                <a:gd name="T1" fmla="*/ 2147483647 h 92"/>
                <a:gd name="T2" fmla="*/ 0 w 43"/>
                <a:gd name="T3" fmla="*/ 0 h 92"/>
                <a:gd name="T4" fmla="*/ 812 w 43"/>
                <a:gd name="T5" fmla="*/ 0 h 92"/>
                <a:gd name="T6" fmla="*/ 812 w 43"/>
                <a:gd name="T7" fmla="*/ 2147483647 h 92"/>
                <a:gd name="T8" fmla="*/ 0 w 43"/>
                <a:gd name="T9" fmla="*/ 2147483647 h 92"/>
                <a:gd name="T10" fmla="*/ 0 60000 65536"/>
                <a:gd name="T11" fmla="*/ 0 60000 65536"/>
                <a:gd name="T12" fmla="*/ 0 60000 65536"/>
                <a:gd name="T13" fmla="*/ 0 60000 65536"/>
                <a:gd name="T14" fmla="*/ 0 60000 65536"/>
                <a:gd name="T15" fmla="*/ 0 w 43"/>
                <a:gd name="T16" fmla="*/ 0 h 92"/>
                <a:gd name="T17" fmla="*/ 43 w 43"/>
                <a:gd name="T18" fmla="*/ 92 h 92"/>
              </a:gdLst>
              <a:ahLst/>
              <a:cxnLst>
                <a:cxn ang="T10">
                  <a:pos x="T0" y="T1"/>
                </a:cxn>
                <a:cxn ang="T11">
                  <a:pos x="T2" y="T3"/>
                </a:cxn>
                <a:cxn ang="T12">
                  <a:pos x="T4" y="T5"/>
                </a:cxn>
                <a:cxn ang="T13">
                  <a:pos x="T6" y="T7"/>
                </a:cxn>
                <a:cxn ang="T14">
                  <a:pos x="T8" y="T9"/>
                </a:cxn>
              </a:cxnLst>
              <a:rect l="T15" t="T16" r="T17" b="T18"/>
              <a:pathLst>
                <a:path w="43" h="92">
                  <a:moveTo>
                    <a:pt x="0" y="91"/>
                  </a:moveTo>
                  <a:lnTo>
                    <a:pt x="0" y="0"/>
                  </a:lnTo>
                  <a:lnTo>
                    <a:pt x="42" y="0"/>
                  </a:lnTo>
                  <a:lnTo>
                    <a:pt x="42" y="91"/>
                  </a:lnTo>
                  <a:lnTo>
                    <a:pt x="0" y="91"/>
                  </a:lnTo>
                </a:path>
              </a:pathLst>
            </a:custGeom>
            <a:solidFill>
              <a:srgbClr val="429D54"/>
            </a:solidFill>
            <a:ln w="9525" cap="rnd">
              <a:solidFill>
                <a:srgbClr val="FFCC00"/>
              </a:solidFill>
              <a:round/>
              <a:headEnd/>
              <a:tailEnd/>
            </a:ln>
          </p:spPr>
          <p:txBody>
            <a:bodyPr/>
            <a:lstStyle/>
            <a:p>
              <a:endParaRPr lang="en-US"/>
            </a:p>
          </p:txBody>
        </p:sp>
        <p:sp>
          <p:nvSpPr>
            <p:cNvPr id="4106" name="Freeform 11"/>
            <p:cNvSpPr>
              <a:spLocks/>
            </p:cNvSpPr>
            <p:nvPr/>
          </p:nvSpPr>
          <p:spPr bwMode="auto">
            <a:xfrm>
              <a:off x="2397" y="2132"/>
              <a:ext cx="49" cy="203"/>
            </a:xfrm>
            <a:custGeom>
              <a:avLst/>
              <a:gdLst>
                <a:gd name="T0" fmla="*/ 0 w 44"/>
                <a:gd name="T1" fmla="*/ 2147483647 h 92"/>
                <a:gd name="T2" fmla="*/ 0 w 44"/>
                <a:gd name="T3" fmla="*/ 0 h 92"/>
                <a:gd name="T4" fmla="*/ 783 w 44"/>
                <a:gd name="T5" fmla="*/ 0 h 92"/>
                <a:gd name="T6" fmla="*/ 783 w 44"/>
                <a:gd name="T7" fmla="*/ 2147483647 h 92"/>
                <a:gd name="T8" fmla="*/ 0 w 44"/>
                <a:gd name="T9" fmla="*/ 2147483647 h 92"/>
                <a:gd name="T10" fmla="*/ 0 60000 65536"/>
                <a:gd name="T11" fmla="*/ 0 60000 65536"/>
                <a:gd name="T12" fmla="*/ 0 60000 65536"/>
                <a:gd name="T13" fmla="*/ 0 60000 65536"/>
                <a:gd name="T14" fmla="*/ 0 60000 65536"/>
                <a:gd name="T15" fmla="*/ 0 w 44"/>
                <a:gd name="T16" fmla="*/ 0 h 92"/>
                <a:gd name="T17" fmla="*/ 44 w 44"/>
                <a:gd name="T18" fmla="*/ 92 h 92"/>
              </a:gdLst>
              <a:ahLst/>
              <a:cxnLst>
                <a:cxn ang="T10">
                  <a:pos x="T0" y="T1"/>
                </a:cxn>
                <a:cxn ang="T11">
                  <a:pos x="T2" y="T3"/>
                </a:cxn>
                <a:cxn ang="T12">
                  <a:pos x="T4" y="T5"/>
                </a:cxn>
                <a:cxn ang="T13">
                  <a:pos x="T6" y="T7"/>
                </a:cxn>
                <a:cxn ang="T14">
                  <a:pos x="T8" y="T9"/>
                </a:cxn>
              </a:cxnLst>
              <a:rect l="T15" t="T16" r="T17" b="T18"/>
              <a:pathLst>
                <a:path w="44" h="92">
                  <a:moveTo>
                    <a:pt x="0" y="91"/>
                  </a:moveTo>
                  <a:lnTo>
                    <a:pt x="0" y="0"/>
                  </a:lnTo>
                  <a:lnTo>
                    <a:pt x="43" y="0"/>
                  </a:lnTo>
                  <a:lnTo>
                    <a:pt x="43" y="91"/>
                  </a:lnTo>
                  <a:lnTo>
                    <a:pt x="0" y="91"/>
                  </a:lnTo>
                </a:path>
              </a:pathLst>
            </a:custGeom>
            <a:solidFill>
              <a:srgbClr val="C29242"/>
            </a:solidFill>
            <a:ln w="9525" cap="rnd">
              <a:solidFill>
                <a:srgbClr val="FFCC00"/>
              </a:solidFill>
              <a:round/>
              <a:headEnd/>
              <a:tailEnd/>
            </a:ln>
          </p:spPr>
          <p:txBody>
            <a:bodyPr/>
            <a:lstStyle/>
            <a:p>
              <a:endParaRPr lang="en-US"/>
            </a:p>
          </p:txBody>
        </p:sp>
        <p:sp>
          <p:nvSpPr>
            <p:cNvPr id="4107" name="Freeform 12"/>
            <p:cNvSpPr>
              <a:spLocks/>
            </p:cNvSpPr>
            <p:nvPr/>
          </p:nvSpPr>
          <p:spPr bwMode="auto">
            <a:xfrm>
              <a:off x="2476" y="2132"/>
              <a:ext cx="49" cy="203"/>
            </a:xfrm>
            <a:custGeom>
              <a:avLst/>
              <a:gdLst>
                <a:gd name="T0" fmla="*/ 0 w 44"/>
                <a:gd name="T1" fmla="*/ 2147483647 h 92"/>
                <a:gd name="T2" fmla="*/ 0 w 44"/>
                <a:gd name="T3" fmla="*/ 0 h 92"/>
                <a:gd name="T4" fmla="*/ 783 w 44"/>
                <a:gd name="T5" fmla="*/ 0 h 92"/>
                <a:gd name="T6" fmla="*/ 783 w 44"/>
                <a:gd name="T7" fmla="*/ 2147483647 h 92"/>
                <a:gd name="T8" fmla="*/ 0 w 44"/>
                <a:gd name="T9" fmla="*/ 2147483647 h 92"/>
                <a:gd name="T10" fmla="*/ 0 60000 65536"/>
                <a:gd name="T11" fmla="*/ 0 60000 65536"/>
                <a:gd name="T12" fmla="*/ 0 60000 65536"/>
                <a:gd name="T13" fmla="*/ 0 60000 65536"/>
                <a:gd name="T14" fmla="*/ 0 60000 65536"/>
                <a:gd name="T15" fmla="*/ 0 w 44"/>
                <a:gd name="T16" fmla="*/ 0 h 92"/>
                <a:gd name="T17" fmla="*/ 44 w 44"/>
                <a:gd name="T18" fmla="*/ 92 h 92"/>
              </a:gdLst>
              <a:ahLst/>
              <a:cxnLst>
                <a:cxn ang="T10">
                  <a:pos x="T0" y="T1"/>
                </a:cxn>
                <a:cxn ang="T11">
                  <a:pos x="T2" y="T3"/>
                </a:cxn>
                <a:cxn ang="T12">
                  <a:pos x="T4" y="T5"/>
                </a:cxn>
                <a:cxn ang="T13">
                  <a:pos x="T6" y="T7"/>
                </a:cxn>
                <a:cxn ang="T14">
                  <a:pos x="T8" y="T9"/>
                </a:cxn>
              </a:cxnLst>
              <a:rect l="T15" t="T16" r="T17" b="T18"/>
              <a:pathLst>
                <a:path w="44" h="92">
                  <a:moveTo>
                    <a:pt x="0" y="91"/>
                  </a:moveTo>
                  <a:lnTo>
                    <a:pt x="0" y="0"/>
                  </a:lnTo>
                  <a:lnTo>
                    <a:pt x="43" y="0"/>
                  </a:lnTo>
                  <a:lnTo>
                    <a:pt x="43" y="91"/>
                  </a:lnTo>
                  <a:lnTo>
                    <a:pt x="0" y="91"/>
                  </a:lnTo>
                </a:path>
              </a:pathLst>
            </a:custGeom>
            <a:solidFill>
              <a:srgbClr val="000000"/>
            </a:solidFill>
            <a:ln w="9525" cap="rnd">
              <a:solidFill>
                <a:srgbClr val="FFCC00"/>
              </a:solidFill>
              <a:round/>
              <a:headEnd/>
              <a:tailEnd/>
            </a:ln>
          </p:spPr>
          <p:txBody>
            <a:bodyPr/>
            <a:lstStyle/>
            <a:p>
              <a:endParaRPr lang="en-US"/>
            </a:p>
          </p:txBody>
        </p:sp>
        <p:sp>
          <p:nvSpPr>
            <p:cNvPr id="4108" name="Freeform 13"/>
            <p:cNvSpPr>
              <a:spLocks/>
            </p:cNvSpPr>
            <p:nvPr/>
          </p:nvSpPr>
          <p:spPr bwMode="auto">
            <a:xfrm>
              <a:off x="2554" y="2132"/>
              <a:ext cx="48" cy="203"/>
            </a:xfrm>
            <a:custGeom>
              <a:avLst/>
              <a:gdLst>
                <a:gd name="T0" fmla="*/ 0 w 44"/>
                <a:gd name="T1" fmla="*/ 2147483647 h 92"/>
                <a:gd name="T2" fmla="*/ 0 w 44"/>
                <a:gd name="T3" fmla="*/ 0 h 92"/>
                <a:gd name="T4" fmla="*/ 448 w 44"/>
                <a:gd name="T5" fmla="*/ 0 h 92"/>
                <a:gd name="T6" fmla="*/ 448 w 44"/>
                <a:gd name="T7" fmla="*/ 2147483647 h 92"/>
                <a:gd name="T8" fmla="*/ 0 w 44"/>
                <a:gd name="T9" fmla="*/ 2147483647 h 92"/>
                <a:gd name="T10" fmla="*/ 0 60000 65536"/>
                <a:gd name="T11" fmla="*/ 0 60000 65536"/>
                <a:gd name="T12" fmla="*/ 0 60000 65536"/>
                <a:gd name="T13" fmla="*/ 0 60000 65536"/>
                <a:gd name="T14" fmla="*/ 0 60000 65536"/>
                <a:gd name="T15" fmla="*/ 0 w 44"/>
                <a:gd name="T16" fmla="*/ 0 h 92"/>
                <a:gd name="T17" fmla="*/ 44 w 44"/>
                <a:gd name="T18" fmla="*/ 92 h 92"/>
              </a:gdLst>
              <a:ahLst/>
              <a:cxnLst>
                <a:cxn ang="T10">
                  <a:pos x="T0" y="T1"/>
                </a:cxn>
                <a:cxn ang="T11">
                  <a:pos x="T2" y="T3"/>
                </a:cxn>
                <a:cxn ang="T12">
                  <a:pos x="T4" y="T5"/>
                </a:cxn>
                <a:cxn ang="T13">
                  <a:pos x="T6" y="T7"/>
                </a:cxn>
                <a:cxn ang="T14">
                  <a:pos x="T8" y="T9"/>
                </a:cxn>
              </a:cxnLst>
              <a:rect l="T15" t="T16" r="T17" b="T18"/>
              <a:pathLst>
                <a:path w="44" h="92">
                  <a:moveTo>
                    <a:pt x="0" y="91"/>
                  </a:moveTo>
                  <a:lnTo>
                    <a:pt x="0" y="0"/>
                  </a:lnTo>
                  <a:lnTo>
                    <a:pt x="43" y="0"/>
                  </a:lnTo>
                  <a:lnTo>
                    <a:pt x="43" y="91"/>
                  </a:lnTo>
                  <a:lnTo>
                    <a:pt x="0" y="91"/>
                  </a:lnTo>
                </a:path>
              </a:pathLst>
            </a:custGeom>
            <a:solidFill>
              <a:srgbClr val="B27901"/>
            </a:solidFill>
            <a:ln w="9525" cap="rnd">
              <a:solidFill>
                <a:srgbClr val="FFCC00"/>
              </a:solidFill>
              <a:round/>
              <a:headEnd/>
              <a:tailEnd/>
            </a:ln>
          </p:spPr>
          <p:txBody>
            <a:bodyPr/>
            <a:lstStyle/>
            <a:p>
              <a:endParaRPr lang="en-US"/>
            </a:p>
          </p:txBody>
        </p:sp>
        <p:sp>
          <p:nvSpPr>
            <p:cNvPr id="4109" name="Freeform 14"/>
            <p:cNvSpPr>
              <a:spLocks/>
            </p:cNvSpPr>
            <p:nvPr/>
          </p:nvSpPr>
          <p:spPr bwMode="auto">
            <a:xfrm>
              <a:off x="2631" y="2132"/>
              <a:ext cx="49" cy="203"/>
            </a:xfrm>
            <a:custGeom>
              <a:avLst/>
              <a:gdLst>
                <a:gd name="T0" fmla="*/ 0 w 44"/>
                <a:gd name="T1" fmla="*/ 2147483647 h 92"/>
                <a:gd name="T2" fmla="*/ 0 w 44"/>
                <a:gd name="T3" fmla="*/ 0 h 92"/>
                <a:gd name="T4" fmla="*/ 783 w 44"/>
                <a:gd name="T5" fmla="*/ 0 h 92"/>
                <a:gd name="T6" fmla="*/ 783 w 44"/>
                <a:gd name="T7" fmla="*/ 2147483647 h 92"/>
                <a:gd name="T8" fmla="*/ 0 w 44"/>
                <a:gd name="T9" fmla="*/ 2147483647 h 92"/>
                <a:gd name="T10" fmla="*/ 0 60000 65536"/>
                <a:gd name="T11" fmla="*/ 0 60000 65536"/>
                <a:gd name="T12" fmla="*/ 0 60000 65536"/>
                <a:gd name="T13" fmla="*/ 0 60000 65536"/>
                <a:gd name="T14" fmla="*/ 0 60000 65536"/>
                <a:gd name="T15" fmla="*/ 0 w 44"/>
                <a:gd name="T16" fmla="*/ 0 h 92"/>
                <a:gd name="T17" fmla="*/ 44 w 44"/>
                <a:gd name="T18" fmla="*/ 92 h 92"/>
              </a:gdLst>
              <a:ahLst/>
              <a:cxnLst>
                <a:cxn ang="T10">
                  <a:pos x="T0" y="T1"/>
                </a:cxn>
                <a:cxn ang="T11">
                  <a:pos x="T2" y="T3"/>
                </a:cxn>
                <a:cxn ang="T12">
                  <a:pos x="T4" y="T5"/>
                </a:cxn>
                <a:cxn ang="T13">
                  <a:pos x="T6" y="T7"/>
                </a:cxn>
                <a:cxn ang="T14">
                  <a:pos x="T8" y="T9"/>
                </a:cxn>
              </a:cxnLst>
              <a:rect l="T15" t="T16" r="T17" b="T18"/>
              <a:pathLst>
                <a:path w="44" h="92">
                  <a:moveTo>
                    <a:pt x="0" y="91"/>
                  </a:moveTo>
                  <a:lnTo>
                    <a:pt x="0" y="0"/>
                  </a:lnTo>
                  <a:lnTo>
                    <a:pt x="43" y="0"/>
                  </a:lnTo>
                  <a:lnTo>
                    <a:pt x="43" y="91"/>
                  </a:lnTo>
                  <a:lnTo>
                    <a:pt x="0" y="91"/>
                  </a:lnTo>
                </a:path>
              </a:pathLst>
            </a:custGeom>
            <a:solidFill>
              <a:srgbClr val="F7AD00"/>
            </a:solidFill>
            <a:ln w="9525" cap="rnd">
              <a:solidFill>
                <a:srgbClr val="FFCC00"/>
              </a:solidFill>
              <a:round/>
              <a:headEnd/>
              <a:tailEnd/>
            </a:ln>
          </p:spPr>
          <p:txBody>
            <a:bodyPr/>
            <a:lstStyle/>
            <a:p>
              <a:endParaRPr lang="en-US"/>
            </a:p>
          </p:txBody>
        </p:sp>
        <p:sp>
          <p:nvSpPr>
            <p:cNvPr id="4110" name="Freeform 15"/>
            <p:cNvSpPr>
              <a:spLocks/>
            </p:cNvSpPr>
            <p:nvPr/>
          </p:nvSpPr>
          <p:spPr bwMode="auto">
            <a:xfrm>
              <a:off x="1635" y="1987"/>
              <a:ext cx="2255" cy="1103"/>
            </a:xfrm>
            <a:custGeom>
              <a:avLst/>
              <a:gdLst>
                <a:gd name="T0" fmla="*/ 1732 w 2031"/>
                <a:gd name="T1" fmla="*/ 2147483647 h 500"/>
                <a:gd name="T2" fmla="*/ 0 w 2031"/>
                <a:gd name="T3" fmla="*/ 2147483647 h 500"/>
                <a:gd name="T4" fmla="*/ 3094 w 2031"/>
                <a:gd name="T5" fmla="*/ 2147483647 h 500"/>
                <a:gd name="T6" fmla="*/ 6966 w 2031"/>
                <a:gd name="T7" fmla="*/ 2147483647 h 500"/>
                <a:gd name="T8" fmla="*/ 9067 w 2031"/>
                <a:gd name="T9" fmla="*/ 2147483647 h 500"/>
                <a:gd name="T10" fmla="*/ 12388 w 2031"/>
                <a:gd name="T11" fmla="*/ 2147483647 h 500"/>
                <a:gd name="T12" fmla="*/ 20087 w 2031"/>
                <a:gd name="T13" fmla="*/ 2147483647 h 500"/>
                <a:gd name="T14" fmla="*/ 30168 w 2031"/>
                <a:gd name="T15" fmla="*/ 2147483647 h 500"/>
                <a:gd name="T16" fmla="*/ 32866 w 2031"/>
                <a:gd name="T17" fmla="*/ 2147483647 h 500"/>
                <a:gd name="T18" fmla="*/ 34222 w 2031"/>
                <a:gd name="T19" fmla="*/ 2147483647 h 500"/>
                <a:gd name="T20" fmla="*/ 23963 w 2031"/>
                <a:gd name="T21" fmla="*/ 0 h 500"/>
                <a:gd name="T22" fmla="*/ 1732 w 2031"/>
                <a:gd name="T23" fmla="*/ 2147483647 h 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31"/>
                <a:gd name="T37" fmla="*/ 0 h 500"/>
                <a:gd name="T38" fmla="*/ 2031 w 2031"/>
                <a:gd name="T39" fmla="*/ 500 h 5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31" h="500">
                  <a:moveTo>
                    <a:pt x="103" y="234"/>
                  </a:moveTo>
                  <a:lnTo>
                    <a:pt x="0" y="250"/>
                  </a:lnTo>
                  <a:lnTo>
                    <a:pt x="183" y="283"/>
                  </a:lnTo>
                  <a:lnTo>
                    <a:pt x="413" y="331"/>
                  </a:lnTo>
                  <a:lnTo>
                    <a:pt x="539" y="371"/>
                  </a:lnTo>
                  <a:lnTo>
                    <a:pt x="734" y="499"/>
                  </a:lnTo>
                  <a:lnTo>
                    <a:pt x="1192" y="193"/>
                  </a:lnTo>
                  <a:lnTo>
                    <a:pt x="1789" y="114"/>
                  </a:lnTo>
                  <a:lnTo>
                    <a:pt x="1949" y="98"/>
                  </a:lnTo>
                  <a:lnTo>
                    <a:pt x="2030" y="98"/>
                  </a:lnTo>
                  <a:lnTo>
                    <a:pt x="1422" y="0"/>
                  </a:lnTo>
                  <a:lnTo>
                    <a:pt x="103" y="234"/>
                  </a:lnTo>
                </a:path>
              </a:pathLst>
            </a:custGeom>
            <a:solidFill>
              <a:srgbClr val="1A4123"/>
            </a:solidFill>
            <a:ln w="9525" cap="rnd">
              <a:solidFill>
                <a:srgbClr val="FFCC00"/>
              </a:solidFill>
              <a:round/>
              <a:headEnd/>
              <a:tailEnd/>
            </a:ln>
          </p:spPr>
          <p:txBody>
            <a:bodyPr/>
            <a:lstStyle/>
            <a:p>
              <a:endParaRPr lang="en-US"/>
            </a:p>
          </p:txBody>
        </p:sp>
        <p:sp>
          <p:nvSpPr>
            <p:cNvPr id="4111" name="Freeform 16"/>
            <p:cNvSpPr>
              <a:spLocks/>
            </p:cNvSpPr>
            <p:nvPr/>
          </p:nvSpPr>
          <p:spPr bwMode="auto">
            <a:xfrm>
              <a:off x="1753" y="2472"/>
              <a:ext cx="450" cy="234"/>
            </a:xfrm>
            <a:custGeom>
              <a:avLst/>
              <a:gdLst>
                <a:gd name="T0" fmla="*/ 0 w 405"/>
                <a:gd name="T1" fmla="*/ 2147483647 h 106"/>
                <a:gd name="T2" fmla="*/ 934 w 405"/>
                <a:gd name="T3" fmla="*/ 0 h 106"/>
                <a:gd name="T4" fmla="*/ 1393 w 405"/>
                <a:gd name="T5" fmla="*/ 2147483647 h 106"/>
                <a:gd name="T6" fmla="*/ 600 w 405"/>
                <a:gd name="T7" fmla="*/ 2147483647 h 106"/>
                <a:gd name="T8" fmla="*/ 1281 w 405"/>
                <a:gd name="T9" fmla="*/ 2147483647 h 106"/>
                <a:gd name="T10" fmla="*/ 2114 w 405"/>
                <a:gd name="T11" fmla="*/ 2147483647 h 106"/>
                <a:gd name="T12" fmla="*/ 1342 w 405"/>
                <a:gd name="T13" fmla="*/ 2147483647 h 106"/>
                <a:gd name="T14" fmla="*/ 2169 w 405"/>
                <a:gd name="T15" fmla="*/ 2147483647 h 106"/>
                <a:gd name="T16" fmla="*/ 3070 w 405"/>
                <a:gd name="T17" fmla="*/ 2147483647 h 106"/>
                <a:gd name="T18" fmla="*/ 2218 w 405"/>
                <a:gd name="T19" fmla="*/ 2147483647 h 106"/>
                <a:gd name="T20" fmla="*/ 3252 w 405"/>
                <a:gd name="T21" fmla="*/ 2147483647 h 106"/>
                <a:gd name="T22" fmla="*/ 4189 w 405"/>
                <a:gd name="T23" fmla="*/ 2147483647 h 106"/>
                <a:gd name="T24" fmla="*/ 3508 w 405"/>
                <a:gd name="T25" fmla="*/ 2147483647 h 106"/>
                <a:gd name="T26" fmla="*/ 4292 w 405"/>
                <a:gd name="T27" fmla="*/ 2147483647 h 106"/>
                <a:gd name="T28" fmla="*/ 5103 w 405"/>
                <a:gd name="T29" fmla="*/ 2147483647 h 106"/>
                <a:gd name="T30" fmla="*/ 4387 w 405"/>
                <a:gd name="T31" fmla="*/ 2147483647 h 106"/>
                <a:gd name="T32" fmla="*/ 5387 w 405"/>
                <a:gd name="T33" fmla="*/ 2147483647 h 106"/>
                <a:gd name="T34" fmla="*/ 6222 w 405"/>
                <a:gd name="T35" fmla="*/ 2147483647 h 106"/>
                <a:gd name="T36" fmla="*/ 5457 w 405"/>
                <a:gd name="T37" fmla="*/ 2147483647 h 106"/>
                <a:gd name="T38" fmla="*/ 6310 w 405"/>
                <a:gd name="T39" fmla="*/ 2147483647 h 106"/>
                <a:gd name="T40" fmla="*/ 6946 w 405"/>
                <a:gd name="T41" fmla="*/ 2147483647 h 106"/>
                <a:gd name="T42" fmla="*/ 6360 w 405"/>
                <a:gd name="T43" fmla="*/ 2147483647 h 1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5"/>
                <a:gd name="T67" fmla="*/ 0 h 106"/>
                <a:gd name="T68" fmla="*/ 405 w 405"/>
                <a:gd name="T69" fmla="*/ 106 h 1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5" h="106">
                  <a:moveTo>
                    <a:pt x="0" y="22"/>
                  </a:moveTo>
                  <a:lnTo>
                    <a:pt x="55" y="0"/>
                  </a:lnTo>
                  <a:lnTo>
                    <a:pt x="81" y="6"/>
                  </a:lnTo>
                  <a:lnTo>
                    <a:pt x="35" y="27"/>
                  </a:lnTo>
                  <a:lnTo>
                    <a:pt x="76" y="8"/>
                  </a:lnTo>
                  <a:lnTo>
                    <a:pt x="122" y="12"/>
                  </a:lnTo>
                  <a:lnTo>
                    <a:pt x="77" y="38"/>
                  </a:lnTo>
                  <a:lnTo>
                    <a:pt x="127" y="14"/>
                  </a:lnTo>
                  <a:lnTo>
                    <a:pt x="179" y="19"/>
                  </a:lnTo>
                  <a:lnTo>
                    <a:pt x="128" y="51"/>
                  </a:lnTo>
                  <a:lnTo>
                    <a:pt x="189" y="22"/>
                  </a:lnTo>
                  <a:lnTo>
                    <a:pt x="244" y="31"/>
                  </a:lnTo>
                  <a:lnTo>
                    <a:pt x="204" y="54"/>
                  </a:lnTo>
                  <a:lnTo>
                    <a:pt x="250" y="33"/>
                  </a:lnTo>
                  <a:lnTo>
                    <a:pt x="296" y="44"/>
                  </a:lnTo>
                  <a:lnTo>
                    <a:pt x="256" y="68"/>
                  </a:lnTo>
                  <a:lnTo>
                    <a:pt x="312" y="41"/>
                  </a:lnTo>
                  <a:lnTo>
                    <a:pt x="362" y="63"/>
                  </a:lnTo>
                  <a:lnTo>
                    <a:pt x="318" y="89"/>
                  </a:lnTo>
                  <a:lnTo>
                    <a:pt x="368" y="69"/>
                  </a:lnTo>
                  <a:lnTo>
                    <a:pt x="404" y="82"/>
                  </a:lnTo>
                  <a:lnTo>
                    <a:pt x="369" y="105"/>
                  </a:lnTo>
                </a:path>
              </a:pathLst>
            </a:custGeom>
            <a:noFill/>
            <a:ln w="12700" cap="rnd">
              <a:solidFill>
                <a:srgbClr val="FFCC00"/>
              </a:solidFill>
              <a:round/>
              <a:headEnd type="none" w="sm" len="sm"/>
              <a:tailEnd type="none" w="sm" len="sm"/>
            </a:ln>
          </p:spPr>
          <p:txBody>
            <a:bodyPr/>
            <a:lstStyle/>
            <a:p>
              <a:endParaRPr lang="en-US"/>
            </a:p>
          </p:txBody>
        </p:sp>
        <p:sp>
          <p:nvSpPr>
            <p:cNvPr id="4112" name="Freeform 17"/>
            <p:cNvSpPr>
              <a:spLocks/>
            </p:cNvSpPr>
            <p:nvPr/>
          </p:nvSpPr>
          <p:spPr bwMode="auto">
            <a:xfrm>
              <a:off x="1635" y="1987"/>
              <a:ext cx="2262" cy="1116"/>
            </a:xfrm>
            <a:custGeom>
              <a:avLst/>
              <a:gdLst>
                <a:gd name="T0" fmla="*/ 1738 w 2037"/>
                <a:gd name="T1" fmla="*/ 2147483647 h 506"/>
                <a:gd name="T2" fmla="*/ 0 w 2037"/>
                <a:gd name="T3" fmla="*/ 2147483647 h 506"/>
                <a:gd name="T4" fmla="*/ 3107 w 2037"/>
                <a:gd name="T5" fmla="*/ 2147483647 h 506"/>
                <a:gd name="T6" fmla="*/ 7020 w 2037"/>
                <a:gd name="T7" fmla="*/ 2147483647 h 506"/>
                <a:gd name="T8" fmla="*/ 9153 w 2037"/>
                <a:gd name="T9" fmla="*/ 2147483647 h 506"/>
                <a:gd name="T10" fmla="*/ 12438 w 2037"/>
                <a:gd name="T11" fmla="*/ 2147483647 h 506"/>
                <a:gd name="T12" fmla="*/ 20247 w 2037"/>
                <a:gd name="T13" fmla="*/ 2147483647 h 506"/>
                <a:gd name="T14" fmla="*/ 30339 w 2037"/>
                <a:gd name="T15" fmla="*/ 2147483647 h 506"/>
                <a:gd name="T16" fmla="*/ 33090 w 2037"/>
                <a:gd name="T17" fmla="*/ 2147483647 h 506"/>
                <a:gd name="T18" fmla="*/ 34461 w 2037"/>
                <a:gd name="T19" fmla="*/ 2147483647 h 506"/>
                <a:gd name="T20" fmla="*/ 24136 w 2037"/>
                <a:gd name="T21" fmla="*/ 0 h 506"/>
                <a:gd name="T22" fmla="*/ 1738 w 2037"/>
                <a:gd name="T23" fmla="*/ 2147483647 h 5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37"/>
                <a:gd name="T37" fmla="*/ 0 h 506"/>
                <a:gd name="T38" fmla="*/ 2037 w 2037"/>
                <a:gd name="T39" fmla="*/ 506 h 5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37" h="506">
                  <a:moveTo>
                    <a:pt x="103" y="237"/>
                  </a:moveTo>
                  <a:lnTo>
                    <a:pt x="0" y="253"/>
                  </a:lnTo>
                  <a:lnTo>
                    <a:pt x="184" y="286"/>
                  </a:lnTo>
                  <a:lnTo>
                    <a:pt x="414" y="335"/>
                  </a:lnTo>
                  <a:lnTo>
                    <a:pt x="541" y="375"/>
                  </a:lnTo>
                  <a:lnTo>
                    <a:pt x="736" y="505"/>
                  </a:lnTo>
                  <a:lnTo>
                    <a:pt x="1196" y="195"/>
                  </a:lnTo>
                  <a:lnTo>
                    <a:pt x="1794" y="115"/>
                  </a:lnTo>
                  <a:lnTo>
                    <a:pt x="1955" y="99"/>
                  </a:lnTo>
                  <a:lnTo>
                    <a:pt x="2036" y="99"/>
                  </a:lnTo>
                  <a:lnTo>
                    <a:pt x="1426" y="0"/>
                  </a:lnTo>
                  <a:lnTo>
                    <a:pt x="103" y="237"/>
                  </a:lnTo>
                </a:path>
              </a:pathLst>
            </a:custGeom>
            <a:noFill/>
            <a:ln w="12700" cap="rnd">
              <a:solidFill>
                <a:srgbClr val="FFCC00"/>
              </a:solidFill>
              <a:round/>
              <a:headEnd/>
              <a:tailEnd/>
            </a:ln>
          </p:spPr>
          <p:txBody>
            <a:bodyPr/>
            <a:lstStyle/>
            <a:p>
              <a:endParaRPr lang="en-US"/>
            </a:p>
          </p:txBody>
        </p:sp>
        <p:sp>
          <p:nvSpPr>
            <p:cNvPr id="4113" name="Freeform 18"/>
            <p:cNvSpPr>
              <a:spLocks/>
            </p:cNvSpPr>
            <p:nvPr/>
          </p:nvSpPr>
          <p:spPr bwMode="auto">
            <a:xfrm>
              <a:off x="1634" y="1945"/>
              <a:ext cx="2255" cy="1028"/>
            </a:xfrm>
            <a:custGeom>
              <a:avLst/>
              <a:gdLst>
                <a:gd name="T0" fmla="*/ 1739 w 2031"/>
                <a:gd name="T1" fmla="*/ 2147483647 h 466"/>
                <a:gd name="T2" fmla="*/ 0 w 2031"/>
                <a:gd name="T3" fmla="*/ 2147483647 h 466"/>
                <a:gd name="T4" fmla="*/ 3094 w 2031"/>
                <a:gd name="T5" fmla="*/ 2147483647 h 466"/>
                <a:gd name="T6" fmla="*/ 6966 w 2031"/>
                <a:gd name="T7" fmla="*/ 2147483647 h 466"/>
                <a:gd name="T8" fmla="*/ 9067 w 2031"/>
                <a:gd name="T9" fmla="*/ 2147483647 h 466"/>
                <a:gd name="T10" fmla="*/ 12396 w 2031"/>
                <a:gd name="T11" fmla="*/ 2147483647 h 466"/>
                <a:gd name="T12" fmla="*/ 20087 w 2031"/>
                <a:gd name="T13" fmla="*/ 2147483647 h 466"/>
                <a:gd name="T14" fmla="*/ 30171 w 2031"/>
                <a:gd name="T15" fmla="*/ 2147483647 h 466"/>
                <a:gd name="T16" fmla="*/ 32866 w 2031"/>
                <a:gd name="T17" fmla="*/ 2147483647 h 466"/>
                <a:gd name="T18" fmla="*/ 34222 w 2031"/>
                <a:gd name="T19" fmla="*/ 2147483647 h 466"/>
                <a:gd name="T20" fmla="*/ 23963 w 2031"/>
                <a:gd name="T21" fmla="*/ 0 h 466"/>
                <a:gd name="T22" fmla="*/ 1739 w 2031"/>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31"/>
                <a:gd name="T37" fmla="*/ 0 h 466"/>
                <a:gd name="T38" fmla="*/ 2031 w 2031"/>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31" h="466">
                  <a:moveTo>
                    <a:pt x="104" y="201"/>
                  </a:moveTo>
                  <a:lnTo>
                    <a:pt x="0" y="217"/>
                  </a:lnTo>
                  <a:lnTo>
                    <a:pt x="183" y="249"/>
                  </a:lnTo>
                  <a:lnTo>
                    <a:pt x="413" y="297"/>
                  </a:lnTo>
                  <a:lnTo>
                    <a:pt x="539" y="338"/>
                  </a:lnTo>
                  <a:lnTo>
                    <a:pt x="735" y="465"/>
                  </a:lnTo>
                  <a:lnTo>
                    <a:pt x="1192" y="200"/>
                  </a:lnTo>
                  <a:lnTo>
                    <a:pt x="1790" y="80"/>
                  </a:lnTo>
                  <a:lnTo>
                    <a:pt x="1949" y="64"/>
                  </a:lnTo>
                  <a:lnTo>
                    <a:pt x="2030" y="64"/>
                  </a:lnTo>
                  <a:lnTo>
                    <a:pt x="1422" y="0"/>
                  </a:lnTo>
                  <a:lnTo>
                    <a:pt x="104" y="201"/>
                  </a:lnTo>
                </a:path>
              </a:pathLst>
            </a:custGeom>
            <a:solidFill>
              <a:srgbClr val="1F4B29"/>
            </a:solidFill>
            <a:ln w="9525" cap="rnd">
              <a:solidFill>
                <a:srgbClr val="FFCC00"/>
              </a:solidFill>
              <a:round/>
              <a:headEnd/>
              <a:tailEnd/>
            </a:ln>
          </p:spPr>
          <p:txBody>
            <a:bodyPr/>
            <a:lstStyle/>
            <a:p>
              <a:endParaRPr lang="en-US"/>
            </a:p>
          </p:txBody>
        </p:sp>
        <p:sp>
          <p:nvSpPr>
            <p:cNvPr id="4114" name="Freeform 19"/>
            <p:cNvSpPr>
              <a:spLocks/>
            </p:cNvSpPr>
            <p:nvPr/>
          </p:nvSpPr>
          <p:spPr bwMode="auto">
            <a:xfrm>
              <a:off x="1713" y="2304"/>
              <a:ext cx="450" cy="311"/>
            </a:xfrm>
            <a:custGeom>
              <a:avLst/>
              <a:gdLst>
                <a:gd name="T0" fmla="*/ 0 w 405"/>
                <a:gd name="T1" fmla="*/ 2147483647 h 141"/>
                <a:gd name="T2" fmla="*/ 978 w 405"/>
                <a:gd name="T3" fmla="*/ 0 h 141"/>
                <a:gd name="T4" fmla="*/ 1393 w 405"/>
                <a:gd name="T5" fmla="*/ 2147483647 h 141"/>
                <a:gd name="T6" fmla="*/ 603 w 405"/>
                <a:gd name="T7" fmla="*/ 2147483647 h 141"/>
                <a:gd name="T8" fmla="*/ 1281 w 405"/>
                <a:gd name="T9" fmla="*/ 2147483647 h 141"/>
                <a:gd name="T10" fmla="*/ 2123 w 405"/>
                <a:gd name="T11" fmla="*/ 2147483647 h 141"/>
                <a:gd name="T12" fmla="*/ 1343 w 405"/>
                <a:gd name="T13" fmla="*/ 2147483647 h 141"/>
                <a:gd name="T14" fmla="*/ 2169 w 405"/>
                <a:gd name="T15" fmla="*/ 2147483647 h 141"/>
                <a:gd name="T16" fmla="*/ 3070 w 405"/>
                <a:gd name="T17" fmla="*/ 2147483647 h 141"/>
                <a:gd name="T18" fmla="*/ 2218 w 405"/>
                <a:gd name="T19" fmla="*/ 2147483647 h 141"/>
                <a:gd name="T20" fmla="*/ 3252 w 405"/>
                <a:gd name="T21" fmla="*/ 2147483647 h 141"/>
                <a:gd name="T22" fmla="*/ 4208 w 405"/>
                <a:gd name="T23" fmla="*/ 2147483647 h 141"/>
                <a:gd name="T24" fmla="*/ 3534 w 405"/>
                <a:gd name="T25" fmla="*/ 2147483647 h 141"/>
                <a:gd name="T26" fmla="*/ 4311 w 405"/>
                <a:gd name="T27" fmla="*/ 2147483647 h 141"/>
                <a:gd name="T28" fmla="*/ 5103 w 405"/>
                <a:gd name="T29" fmla="*/ 2147483647 h 141"/>
                <a:gd name="T30" fmla="*/ 4387 w 405"/>
                <a:gd name="T31" fmla="*/ 2147483647 h 141"/>
                <a:gd name="T32" fmla="*/ 5387 w 405"/>
                <a:gd name="T33" fmla="*/ 2147483647 h 141"/>
                <a:gd name="T34" fmla="*/ 6244 w 405"/>
                <a:gd name="T35" fmla="*/ 2147483647 h 141"/>
                <a:gd name="T36" fmla="*/ 5457 w 405"/>
                <a:gd name="T37" fmla="*/ 2147483647 h 141"/>
                <a:gd name="T38" fmla="*/ 6310 w 405"/>
                <a:gd name="T39" fmla="*/ 2147483647 h 141"/>
                <a:gd name="T40" fmla="*/ 6946 w 405"/>
                <a:gd name="T41" fmla="*/ 2147483647 h 141"/>
                <a:gd name="T42" fmla="*/ 6370 w 405"/>
                <a:gd name="T43" fmla="*/ 2147483647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5"/>
                <a:gd name="T67" fmla="*/ 0 h 141"/>
                <a:gd name="T68" fmla="*/ 405 w 405"/>
                <a:gd name="T69" fmla="*/ 141 h 1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5" h="141">
                  <a:moveTo>
                    <a:pt x="0" y="28"/>
                  </a:moveTo>
                  <a:lnTo>
                    <a:pt x="56" y="0"/>
                  </a:lnTo>
                  <a:lnTo>
                    <a:pt x="81" y="7"/>
                  </a:lnTo>
                  <a:lnTo>
                    <a:pt x="36" y="35"/>
                  </a:lnTo>
                  <a:lnTo>
                    <a:pt x="76" y="11"/>
                  </a:lnTo>
                  <a:lnTo>
                    <a:pt x="123" y="15"/>
                  </a:lnTo>
                  <a:lnTo>
                    <a:pt x="78" y="49"/>
                  </a:lnTo>
                  <a:lnTo>
                    <a:pt x="127" y="18"/>
                  </a:lnTo>
                  <a:lnTo>
                    <a:pt x="179" y="25"/>
                  </a:lnTo>
                  <a:lnTo>
                    <a:pt x="128" y="68"/>
                  </a:lnTo>
                  <a:lnTo>
                    <a:pt x="189" y="29"/>
                  </a:lnTo>
                  <a:lnTo>
                    <a:pt x="245" y="40"/>
                  </a:lnTo>
                  <a:lnTo>
                    <a:pt x="205" y="71"/>
                  </a:lnTo>
                  <a:lnTo>
                    <a:pt x="251" y="43"/>
                  </a:lnTo>
                  <a:lnTo>
                    <a:pt x="296" y="58"/>
                  </a:lnTo>
                  <a:lnTo>
                    <a:pt x="256" y="89"/>
                  </a:lnTo>
                  <a:lnTo>
                    <a:pt x="312" y="54"/>
                  </a:lnTo>
                  <a:lnTo>
                    <a:pt x="363" y="83"/>
                  </a:lnTo>
                  <a:lnTo>
                    <a:pt x="318" y="118"/>
                  </a:lnTo>
                  <a:lnTo>
                    <a:pt x="368" y="90"/>
                  </a:lnTo>
                  <a:lnTo>
                    <a:pt x="404" y="109"/>
                  </a:lnTo>
                  <a:lnTo>
                    <a:pt x="370" y="140"/>
                  </a:lnTo>
                </a:path>
              </a:pathLst>
            </a:custGeom>
            <a:noFill/>
            <a:ln w="12700" cap="rnd">
              <a:solidFill>
                <a:srgbClr val="FFCC00"/>
              </a:solidFill>
              <a:round/>
              <a:headEnd type="none" w="sm" len="sm"/>
              <a:tailEnd type="none" w="sm" len="sm"/>
            </a:ln>
          </p:spPr>
          <p:txBody>
            <a:bodyPr/>
            <a:lstStyle/>
            <a:p>
              <a:endParaRPr lang="en-US"/>
            </a:p>
          </p:txBody>
        </p:sp>
        <p:sp>
          <p:nvSpPr>
            <p:cNvPr id="4115" name="Freeform 20"/>
            <p:cNvSpPr>
              <a:spLocks/>
            </p:cNvSpPr>
            <p:nvPr/>
          </p:nvSpPr>
          <p:spPr bwMode="auto">
            <a:xfrm>
              <a:off x="1634" y="1945"/>
              <a:ext cx="2262" cy="1041"/>
            </a:xfrm>
            <a:custGeom>
              <a:avLst/>
              <a:gdLst>
                <a:gd name="T0" fmla="*/ 1740 w 2037"/>
                <a:gd name="T1" fmla="*/ 2147483647 h 472"/>
                <a:gd name="T2" fmla="*/ 0 w 2037"/>
                <a:gd name="T3" fmla="*/ 2147483647 h 472"/>
                <a:gd name="T4" fmla="*/ 3107 w 2037"/>
                <a:gd name="T5" fmla="*/ 2147483647 h 472"/>
                <a:gd name="T6" fmla="*/ 7020 w 2037"/>
                <a:gd name="T7" fmla="*/ 2147483647 h 472"/>
                <a:gd name="T8" fmla="*/ 9153 w 2037"/>
                <a:gd name="T9" fmla="*/ 2147483647 h 472"/>
                <a:gd name="T10" fmla="*/ 12455 w 2037"/>
                <a:gd name="T11" fmla="*/ 2147483647 h 472"/>
                <a:gd name="T12" fmla="*/ 20247 w 2037"/>
                <a:gd name="T13" fmla="*/ 2147483647 h 472"/>
                <a:gd name="T14" fmla="*/ 30373 w 2037"/>
                <a:gd name="T15" fmla="*/ 2147483647 h 472"/>
                <a:gd name="T16" fmla="*/ 33090 w 2037"/>
                <a:gd name="T17" fmla="*/ 2147483647 h 472"/>
                <a:gd name="T18" fmla="*/ 34461 w 2037"/>
                <a:gd name="T19" fmla="*/ 2147483647 h 472"/>
                <a:gd name="T20" fmla="*/ 24136 w 2037"/>
                <a:gd name="T21" fmla="*/ 0 h 472"/>
                <a:gd name="T22" fmla="*/ 1740 w 2037"/>
                <a:gd name="T23" fmla="*/ 2147483647 h 4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37"/>
                <a:gd name="T37" fmla="*/ 0 h 472"/>
                <a:gd name="T38" fmla="*/ 2037 w 2037"/>
                <a:gd name="T39" fmla="*/ 472 h 4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37" h="472">
                  <a:moveTo>
                    <a:pt x="104" y="204"/>
                  </a:moveTo>
                  <a:lnTo>
                    <a:pt x="0" y="220"/>
                  </a:lnTo>
                  <a:lnTo>
                    <a:pt x="184" y="252"/>
                  </a:lnTo>
                  <a:lnTo>
                    <a:pt x="414" y="301"/>
                  </a:lnTo>
                  <a:lnTo>
                    <a:pt x="541" y="342"/>
                  </a:lnTo>
                  <a:lnTo>
                    <a:pt x="737" y="471"/>
                  </a:lnTo>
                  <a:lnTo>
                    <a:pt x="1196" y="203"/>
                  </a:lnTo>
                  <a:lnTo>
                    <a:pt x="1795" y="81"/>
                  </a:lnTo>
                  <a:lnTo>
                    <a:pt x="1955" y="65"/>
                  </a:lnTo>
                  <a:lnTo>
                    <a:pt x="2036" y="65"/>
                  </a:lnTo>
                  <a:lnTo>
                    <a:pt x="1426" y="0"/>
                  </a:lnTo>
                  <a:lnTo>
                    <a:pt x="104" y="204"/>
                  </a:lnTo>
                </a:path>
              </a:pathLst>
            </a:custGeom>
            <a:noFill/>
            <a:ln w="12700" cap="rnd">
              <a:solidFill>
                <a:srgbClr val="FFCC00"/>
              </a:solidFill>
              <a:round/>
              <a:headEnd/>
              <a:tailEnd/>
            </a:ln>
          </p:spPr>
          <p:txBody>
            <a:bodyPr/>
            <a:lstStyle/>
            <a:p>
              <a:endParaRPr lang="en-US"/>
            </a:p>
          </p:txBody>
        </p:sp>
        <p:sp>
          <p:nvSpPr>
            <p:cNvPr id="4116" name="Freeform 21"/>
            <p:cNvSpPr>
              <a:spLocks/>
            </p:cNvSpPr>
            <p:nvPr/>
          </p:nvSpPr>
          <p:spPr bwMode="auto">
            <a:xfrm>
              <a:off x="1640" y="1854"/>
              <a:ext cx="2241" cy="975"/>
            </a:xfrm>
            <a:custGeom>
              <a:avLst/>
              <a:gdLst>
                <a:gd name="T0" fmla="*/ 33738 w 2019"/>
                <a:gd name="T1" fmla="*/ 2147483647 h 442"/>
                <a:gd name="T2" fmla="*/ 31239 w 2019"/>
                <a:gd name="T3" fmla="*/ 2147483647 h 442"/>
                <a:gd name="T4" fmla="*/ 29355 w 2019"/>
                <a:gd name="T5" fmla="*/ 2147483647 h 442"/>
                <a:gd name="T6" fmla="*/ 27256 w 2019"/>
                <a:gd name="T7" fmla="*/ 2147483647 h 442"/>
                <a:gd name="T8" fmla="*/ 26051 w 2019"/>
                <a:gd name="T9" fmla="*/ 2147483647 h 442"/>
                <a:gd name="T10" fmla="*/ 23977 w 2019"/>
                <a:gd name="T11" fmla="*/ 2147483647 h 442"/>
                <a:gd name="T12" fmla="*/ 18610 w 2019"/>
                <a:gd name="T13" fmla="*/ 2147483647 h 442"/>
                <a:gd name="T14" fmla="*/ 15159 w 2019"/>
                <a:gd name="T15" fmla="*/ 2147483647 h 442"/>
                <a:gd name="T16" fmla="*/ 13426 w 2019"/>
                <a:gd name="T17" fmla="*/ 2147483647 h 442"/>
                <a:gd name="T18" fmla="*/ 12090 w 2019"/>
                <a:gd name="T19" fmla="*/ 2147483647 h 442"/>
                <a:gd name="T20" fmla="*/ 9750 w 2019"/>
                <a:gd name="T21" fmla="*/ 2147483647 h 442"/>
                <a:gd name="T22" fmla="*/ 9179 w 2019"/>
                <a:gd name="T23" fmla="*/ 2147483647 h 442"/>
                <a:gd name="T24" fmla="*/ 7125 w 2019"/>
                <a:gd name="T25" fmla="*/ 2147483647 h 442"/>
                <a:gd name="T26" fmla="*/ 5939 w 2019"/>
                <a:gd name="T27" fmla="*/ 2147483647 h 442"/>
                <a:gd name="T28" fmla="*/ 4408 w 2019"/>
                <a:gd name="T29" fmla="*/ 2147483647 h 442"/>
                <a:gd name="T30" fmla="*/ 3436 w 2019"/>
                <a:gd name="T31" fmla="*/ 2147483647 h 442"/>
                <a:gd name="T32" fmla="*/ 1366 w 2019"/>
                <a:gd name="T33" fmla="*/ 2147483647 h 442"/>
                <a:gd name="T34" fmla="*/ 0 w 2019"/>
                <a:gd name="T35" fmla="*/ 2147483647 h 442"/>
                <a:gd name="T36" fmla="*/ 11491 w 2019"/>
                <a:gd name="T37" fmla="*/ 2147483647 h 442"/>
                <a:gd name="T38" fmla="*/ 27612 w 2019"/>
                <a:gd name="T39" fmla="*/ 0 h 442"/>
                <a:gd name="T40" fmla="*/ 33738 w 2019"/>
                <a:gd name="T41" fmla="*/ 2147483647 h 4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19"/>
                <a:gd name="T64" fmla="*/ 0 h 442"/>
                <a:gd name="T65" fmla="*/ 2019 w 2019"/>
                <a:gd name="T66" fmla="*/ 442 h 4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19" h="442">
                  <a:moveTo>
                    <a:pt x="2018" y="64"/>
                  </a:moveTo>
                  <a:lnTo>
                    <a:pt x="1869" y="73"/>
                  </a:lnTo>
                  <a:lnTo>
                    <a:pt x="1755" y="89"/>
                  </a:lnTo>
                  <a:lnTo>
                    <a:pt x="1629" y="105"/>
                  </a:lnTo>
                  <a:lnTo>
                    <a:pt x="1559" y="120"/>
                  </a:lnTo>
                  <a:lnTo>
                    <a:pt x="1434" y="135"/>
                  </a:lnTo>
                  <a:lnTo>
                    <a:pt x="1113" y="257"/>
                  </a:lnTo>
                  <a:lnTo>
                    <a:pt x="906" y="336"/>
                  </a:lnTo>
                  <a:lnTo>
                    <a:pt x="803" y="377"/>
                  </a:lnTo>
                  <a:lnTo>
                    <a:pt x="723" y="441"/>
                  </a:lnTo>
                  <a:lnTo>
                    <a:pt x="584" y="402"/>
                  </a:lnTo>
                  <a:lnTo>
                    <a:pt x="550" y="385"/>
                  </a:lnTo>
                  <a:lnTo>
                    <a:pt x="425" y="297"/>
                  </a:lnTo>
                  <a:lnTo>
                    <a:pt x="356" y="273"/>
                  </a:lnTo>
                  <a:lnTo>
                    <a:pt x="264" y="257"/>
                  </a:lnTo>
                  <a:lnTo>
                    <a:pt x="206" y="249"/>
                  </a:lnTo>
                  <a:lnTo>
                    <a:pt x="81" y="216"/>
                  </a:lnTo>
                  <a:lnTo>
                    <a:pt x="0" y="192"/>
                  </a:lnTo>
                  <a:lnTo>
                    <a:pt x="688" y="89"/>
                  </a:lnTo>
                  <a:lnTo>
                    <a:pt x="1651" y="0"/>
                  </a:lnTo>
                  <a:lnTo>
                    <a:pt x="2018" y="64"/>
                  </a:lnTo>
                </a:path>
              </a:pathLst>
            </a:custGeom>
            <a:solidFill>
              <a:srgbClr val="255730"/>
            </a:solidFill>
            <a:ln w="9525" cap="rnd">
              <a:solidFill>
                <a:srgbClr val="FFCC00"/>
              </a:solidFill>
              <a:round/>
              <a:headEnd/>
              <a:tailEnd/>
            </a:ln>
          </p:spPr>
          <p:txBody>
            <a:bodyPr/>
            <a:lstStyle/>
            <a:p>
              <a:endParaRPr lang="en-US"/>
            </a:p>
          </p:txBody>
        </p:sp>
        <p:sp>
          <p:nvSpPr>
            <p:cNvPr id="4117" name="Freeform 22"/>
            <p:cNvSpPr>
              <a:spLocks/>
            </p:cNvSpPr>
            <p:nvPr/>
          </p:nvSpPr>
          <p:spPr bwMode="auto">
            <a:xfrm>
              <a:off x="1759" y="2201"/>
              <a:ext cx="448" cy="311"/>
            </a:xfrm>
            <a:custGeom>
              <a:avLst/>
              <a:gdLst>
                <a:gd name="T0" fmla="*/ 0 w 404"/>
                <a:gd name="T1" fmla="*/ 2147483647 h 141"/>
                <a:gd name="T2" fmla="*/ 893 w 404"/>
                <a:gd name="T3" fmla="*/ 0 h 141"/>
                <a:gd name="T4" fmla="*/ 1313 w 404"/>
                <a:gd name="T5" fmla="*/ 2147483647 h 141"/>
                <a:gd name="T6" fmla="*/ 573 w 404"/>
                <a:gd name="T7" fmla="*/ 2147483647 h 141"/>
                <a:gd name="T8" fmla="*/ 1231 w 404"/>
                <a:gd name="T9" fmla="*/ 2147483647 h 141"/>
                <a:gd name="T10" fmla="*/ 1981 w 404"/>
                <a:gd name="T11" fmla="*/ 2147483647 h 141"/>
                <a:gd name="T12" fmla="*/ 1239 w 404"/>
                <a:gd name="T13" fmla="*/ 2147483647 h 141"/>
                <a:gd name="T14" fmla="*/ 2070 w 404"/>
                <a:gd name="T15" fmla="*/ 2147483647 h 141"/>
                <a:gd name="T16" fmla="*/ 2890 w 404"/>
                <a:gd name="T17" fmla="*/ 2147483647 h 141"/>
                <a:gd name="T18" fmla="*/ 2078 w 404"/>
                <a:gd name="T19" fmla="*/ 2147483647 h 141"/>
                <a:gd name="T20" fmla="*/ 3068 w 404"/>
                <a:gd name="T21" fmla="*/ 2147483647 h 141"/>
                <a:gd name="T22" fmla="*/ 3997 w 404"/>
                <a:gd name="T23" fmla="*/ 2147483647 h 141"/>
                <a:gd name="T24" fmla="*/ 3321 w 404"/>
                <a:gd name="T25" fmla="*/ 2147483647 h 141"/>
                <a:gd name="T26" fmla="*/ 4069 w 404"/>
                <a:gd name="T27" fmla="*/ 2147483647 h 141"/>
                <a:gd name="T28" fmla="*/ 4834 w 404"/>
                <a:gd name="T29" fmla="*/ 2147483647 h 141"/>
                <a:gd name="T30" fmla="*/ 4166 w 404"/>
                <a:gd name="T31" fmla="*/ 2147483647 h 141"/>
                <a:gd name="T32" fmla="*/ 5077 w 404"/>
                <a:gd name="T33" fmla="*/ 2147483647 h 141"/>
                <a:gd name="T34" fmla="*/ 5939 w 404"/>
                <a:gd name="T35" fmla="*/ 2147483647 h 141"/>
                <a:gd name="T36" fmla="*/ 5153 w 404"/>
                <a:gd name="T37" fmla="*/ 2147483647 h 141"/>
                <a:gd name="T38" fmla="*/ 6007 w 404"/>
                <a:gd name="T39" fmla="*/ 2147483647 h 141"/>
                <a:gd name="T40" fmla="*/ 6586 w 404"/>
                <a:gd name="T41" fmla="*/ 2147483647 h 141"/>
                <a:gd name="T42" fmla="*/ 6017 w 404"/>
                <a:gd name="T43" fmla="*/ 2147483647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4"/>
                <a:gd name="T67" fmla="*/ 0 h 141"/>
                <a:gd name="T68" fmla="*/ 404 w 404"/>
                <a:gd name="T69" fmla="*/ 141 h 1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4" h="141">
                  <a:moveTo>
                    <a:pt x="0" y="28"/>
                  </a:moveTo>
                  <a:lnTo>
                    <a:pt x="55" y="0"/>
                  </a:lnTo>
                  <a:lnTo>
                    <a:pt x="81" y="7"/>
                  </a:lnTo>
                  <a:lnTo>
                    <a:pt x="35" y="35"/>
                  </a:lnTo>
                  <a:lnTo>
                    <a:pt x="76" y="11"/>
                  </a:lnTo>
                  <a:lnTo>
                    <a:pt x="122" y="15"/>
                  </a:lnTo>
                  <a:lnTo>
                    <a:pt x="77" y="50"/>
                  </a:lnTo>
                  <a:lnTo>
                    <a:pt x="127" y="18"/>
                  </a:lnTo>
                  <a:lnTo>
                    <a:pt x="178" y="25"/>
                  </a:lnTo>
                  <a:lnTo>
                    <a:pt x="128" y="68"/>
                  </a:lnTo>
                  <a:lnTo>
                    <a:pt x="188" y="29"/>
                  </a:lnTo>
                  <a:lnTo>
                    <a:pt x="245" y="40"/>
                  </a:lnTo>
                  <a:lnTo>
                    <a:pt x="204" y="72"/>
                  </a:lnTo>
                  <a:lnTo>
                    <a:pt x="250" y="43"/>
                  </a:lnTo>
                  <a:lnTo>
                    <a:pt x="296" y="58"/>
                  </a:lnTo>
                  <a:lnTo>
                    <a:pt x="255" y="89"/>
                  </a:lnTo>
                  <a:lnTo>
                    <a:pt x="311" y="54"/>
                  </a:lnTo>
                  <a:lnTo>
                    <a:pt x="363" y="83"/>
                  </a:lnTo>
                  <a:lnTo>
                    <a:pt x="317" y="118"/>
                  </a:lnTo>
                  <a:lnTo>
                    <a:pt x="368" y="90"/>
                  </a:lnTo>
                  <a:lnTo>
                    <a:pt x="403" y="108"/>
                  </a:lnTo>
                  <a:lnTo>
                    <a:pt x="369" y="140"/>
                  </a:lnTo>
                </a:path>
              </a:pathLst>
            </a:custGeom>
            <a:noFill/>
            <a:ln w="12700" cap="rnd">
              <a:solidFill>
                <a:srgbClr val="FFCC00"/>
              </a:solidFill>
              <a:round/>
              <a:headEnd type="none" w="sm" len="sm"/>
              <a:tailEnd type="none" w="sm" len="sm"/>
            </a:ln>
          </p:spPr>
          <p:txBody>
            <a:bodyPr/>
            <a:lstStyle/>
            <a:p>
              <a:endParaRPr lang="en-US"/>
            </a:p>
          </p:txBody>
        </p:sp>
        <p:sp>
          <p:nvSpPr>
            <p:cNvPr id="4118" name="Freeform 23"/>
            <p:cNvSpPr>
              <a:spLocks/>
            </p:cNvSpPr>
            <p:nvPr/>
          </p:nvSpPr>
          <p:spPr bwMode="auto">
            <a:xfrm>
              <a:off x="1640" y="1854"/>
              <a:ext cx="2248" cy="989"/>
            </a:xfrm>
            <a:custGeom>
              <a:avLst/>
              <a:gdLst>
                <a:gd name="T0" fmla="*/ 33986 w 2025"/>
                <a:gd name="T1" fmla="*/ 2147483647 h 448"/>
                <a:gd name="T2" fmla="*/ 31459 w 2025"/>
                <a:gd name="T3" fmla="*/ 2147483647 h 448"/>
                <a:gd name="T4" fmla="*/ 29553 w 2025"/>
                <a:gd name="T5" fmla="*/ 2147483647 h 448"/>
                <a:gd name="T6" fmla="*/ 27433 w 2025"/>
                <a:gd name="T7" fmla="*/ 2147483647 h 448"/>
                <a:gd name="T8" fmla="*/ 26247 w 2025"/>
                <a:gd name="T9" fmla="*/ 2147483647 h 448"/>
                <a:gd name="T10" fmla="*/ 24146 w 2025"/>
                <a:gd name="T11" fmla="*/ 2147483647 h 448"/>
                <a:gd name="T12" fmla="*/ 18731 w 2025"/>
                <a:gd name="T13" fmla="*/ 2147483647 h 448"/>
                <a:gd name="T14" fmla="*/ 15256 w 2025"/>
                <a:gd name="T15" fmla="*/ 2147483647 h 448"/>
                <a:gd name="T16" fmla="*/ 13515 w 2025"/>
                <a:gd name="T17" fmla="*/ 2147483647 h 448"/>
                <a:gd name="T18" fmla="*/ 12174 w 2025"/>
                <a:gd name="T19" fmla="*/ 2147483647 h 448"/>
                <a:gd name="T20" fmla="*/ 9850 w 2025"/>
                <a:gd name="T21" fmla="*/ 2147483647 h 448"/>
                <a:gd name="T22" fmla="*/ 9278 w 2025"/>
                <a:gd name="T23" fmla="*/ 2147483647 h 448"/>
                <a:gd name="T24" fmla="*/ 7144 w 2025"/>
                <a:gd name="T25" fmla="*/ 2147483647 h 448"/>
                <a:gd name="T26" fmla="*/ 5999 w 2025"/>
                <a:gd name="T27" fmla="*/ 2147483647 h 448"/>
                <a:gd name="T28" fmla="*/ 4445 w 2025"/>
                <a:gd name="T29" fmla="*/ 2147483647 h 448"/>
                <a:gd name="T30" fmla="*/ 3474 w 2025"/>
                <a:gd name="T31" fmla="*/ 2147483647 h 448"/>
                <a:gd name="T32" fmla="*/ 1370 w 2025"/>
                <a:gd name="T33" fmla="*/ 2147483647 h 448"/>
                <a:gd name="T34" fmla="*/ 0 w 2025"/>
                <a:gd name="T35" fmla="*/ 2147483647 h 448"/>
                <a:gd name="T36" fmla="*/ 11580 w 2025"/>
                <a:gd name="T37" fmla="*/ 2147483647 h 448"/>
                <a:gd name="T38" fmla="*/ 27788 w 2025"/>
                <a:gd name="T39" fmla="*/ 0 h 448"/>
                <a:gd name="T40" fmla="*/ 33986 w 2025"/>
                <a:gd name="T41" fmla="*/ 2147483647 h 4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25"/>
                <a:gd name="T64" fmla="*/ 0 h 448"/>
                <a:gd name="T65" fmla="*/ 2025 w 2025"/>
                <a:gd name="T66" fmla="*/ 448 h 4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25" h="448">
                  <a:moveTo>
                    <a:pt x="2024" y="65"/>
                  </a:moveTo>
                  <a:lnTo>
                    <a:pt x="1875" y="74"/>
                  </a:lnTo>
                  <a:lnTo>
                    <a:pt x="1760" y="90"/>
                  </a:lnTo>
                  <a:lnTo>
                    <a:pt x="1634" y="106"/>
                  </a:lnTo>
                  <a:lnTo>
                    <a:pt x="1564" y="122"/>
                  </a:lnTo>
                  <a:lnTo>
                    <a:pt x="1438" y="137"/>
                  </a:lnTo>
                  <a:lnTo>
                    <a:pt x="1116" y="260"/>
                  </a:lnTo>
                  <a:lnTo>
                    <a:pt x="909" y="341"/>
                  </a:lnTo>
                  <a:lnTo>
                    <a:pt x="805" y="382"/>
                  </a:lnTo>
                  <a:lnTo>
                    <a:pt x="725" y="447"/>
                  </a:lnTo>
                  <a:lnTo>
                    <a:pt x="586" y="407"/>
                  </a:lnTo>
                  <a:lnTo>
                    <a:pt x="552" y="390"/>
                  </a:lnTo>
                  <a:lnTo>
                    <a:pt x="426" y="301"/>
                  </a:lnTo>
                  <a:lnTo>
                    <a:pt x="357" y="277"/>
                  </a:lnTo>
                  <a:lnTo>
                    <a:pt x="265" y="260"/>
                  </a:lnTo>
                  <a:lnTo>
                    <a:pt x="207" y="252"/>
                  </a:lnTo>
                  <a:lnTo>
                    <a:pt x="81" y="219"/>
                  </a:lnTo>
                  <a:lnTo>
                    <a:pt x="0" y="195"/>
                  </a:lnTo>
                  <a:lnTo>
                    <a:pt x="690" y="90"/>
                  </a:lnTo>
                  <a:lnTo>
                    <a:pt x="1656" y="0"/>
                  </a:lnTo>
                  <a:lnTo>
                    <a:pt x="2024" y="65"/>
                  </a:lnTo>
                </a:path>
              </a:pathLst>
            </a:custGeom>
            <a:noFill/>
            <a:ln w="12700" cap="rnd">
              <a:solidFill>
                <a:srgbClr val="FFCC00"/>
              </a:solidFill>
              <a:round/>
              <a:headEnd/>
              <a:tailEnd/>
            </a:ln>
          </p:spPr>
          <p:txBody>
            <a:bodyPr/>
            <a:lstStyle/>
            <a:p>
              <a:endParaRPr lang="en-US"/>
            </a:p>
          </p:txBody>
        </p:sp>
        <p:sp>
          <p:nvSpPr>
            <p:cNvPr id="4119" name="Freeform 24"/>
            <p:cNvSpPr>
              <a:spLocks/>
            </p:cNvSpPr>
            <p:nvPr/>
          </p:nvSpPr>
          <p:spPr bwMode="auto">
            <a:xfrm>
              <a:off x="1632" y="1664"/>
              <a:ext cx="2255" cy="1029"/>
            </a:xfrm>
            <a:custGeom>
              <a:avLst/>
              <a:gdLst>
                <a:gd name="T0" fmla="*/ 1739 w 2031"/>
                <a:gd name="T1" fmla="*/ 2147483647 h 466"/>
                <a:gd name="T2" fmla="*/ 0 w 2031"/>
                <a:gd name="T3" fmla="*/ 2147483647 h 466"/>
                <a:gd name="T4" fmla="*/ 3094 w 2031"/>
                <a:gd name="T5" fmla="*/ 2147483647 h 466"/>
                <a:gd name="T6" fmla="*/ 6984 w 2031"/>
                <a:gd name="T7" fmla="*/ 2147483647 h 466"/>
                <a:gd name="T8" fmla="*/ 9058 w 2031"/>
                <a:gd name="T9" fmla="*/ 2147483647 h 466"/>
                <a:gd name="T10" fmla="*/ 12388 w 2031"/>
                <a:gd name="T11" fmla="*/ 2147483647 h 466"/>
                <a:gd name="T12" fmla="*/ 20115 w 2031"/>
                <a:gd name="T13" fmla="*/ 2147483647 h 466"/>
                <a:gd name="T14" fmla="*/ 30171 w 2031"/>
                <a:gd name="T15" fmla="*/ 2147483647 h 466"/>
                <a:gd name="T16" fmla="*/ 32866 w 2031"/>
                <a:gd name="T17" fmla="*/ 2147483647 h 466"/>
                <a:gd name="T18" fmla="*/ 34222 w 2031"/>
                <a:gd name="T19" fmla="*/ 2147483647 h 466"/>
                <a:gd name="T20" fmla="*/ 23984 w 2031"/>
                <a:gd name="T21" fmla="*/ 0 h 466"/>
                <a:gd name="T22" fmla="*/ 1739 w 2031"/>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31"/>
                <a:gd name="T37" fmla="*/ 0 h 466"/>
                <a:gd name="T38" fmla="*/ 2031 w 2031"/>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31" h="466">
                  <a:moveTo>
                    <a:pt x="104" y="200"/>
                  </a:moveTo>
                  <a:lnTo>
                    <a:pt x="0" y="216"/>
                  </a:lnTo>
                  <a:lnTo>
                    <a:pt x="183" y="249"/>
                  </a:lnTo>
                  <a:lnTo>
                    <a:pt x="414" y="296"/>
                  </a:lnTo>
                  <a:lnTo>
                    <a:pt x="538" y="337"/>
                  </a:lnTo>
                  <a:lnTo>
                    <a:pt x="734" y="465"/>
                  </a:lnTo>
                  <a:lnTo>
                    <a:pt x="1193" y="232"/>
                  </a:lnTo>
                  <a:lnTo>
                    <a:pt x="1790" y="80"/>
                  </a:lnTo>
                  <a:lnTo>
                    <a:pt x="1949" y="63"/>
                  </a:lnTo>
                  <a:lnTo>
                    <a:pt x="2030" y="63"/>
                  </a:lnTo>
                  <a:lnTo>
                    <a:pt x="1423" y="0"/>
                  </a:lnTo>
                  <a:lnTo>
                    <a:pt x="104" y="200"/>
                  </a:lnTo>
                </a:path>
              </a:pathLst>
            </a:custGeom>
            <a:solidFill>
              <a:srgbClr val="2C6537"/>
            </a:solidFill>
            <a:ln w="9525" cap="rnd">
              <a:solidFill>
                <a:srgbClr val="FFCC00"/>
              </a:solidFill>
              <a:round/>
              <a:headEnd/>
              <a:tailEnd/>
            </a:ln>
          </p:spPr>
          <p:txBody>
            <a:bodyPr/>
            <a:lstStyle/>
            <a:p>
              <a:endParaRPr lang="en-US"/>
            </a:p>
          </p:txBody>
        </p:sp>
        <p:sp>
          <p:nvSpPr>
            <p:cNvPr id="4120" name="Freeform 25"/>
            <p:cNvSpPr>
              <a:spLocks/>
            </p:cNvSpPr>
            <p:nvPr/>
          </p:nvSpPr>
          <p:spPr bwMode="auto">
            <a:xfrm>
              <a:off x="1632" y="1664"/>
              <a:ext cx="2262" cy="1042"/>
            </a:xfrm>
            <a:custGeom>
              <a:avLst/>
              <a:gdLst>
                <a:gd name="T0" fmla="*/ 1740 w 2037"/>
                <a:gd name="T1" fmla="*/ 2147483647 h 472"/>
                <a:gd name="T2" fmla="*/ 0 w 2037"/>
                <a:gd name="T3" fmla="*/ 2147483647 h 472"/>
                <a:gd name="T4" fmla="*/ 3107 w 2037"/>
                <a:gd name="T5" fmla="*/ 2147483647 h 472"/>
                <a:gd name="T6" fmla="*/ 7033 w 2037"/>
                <a:gd name="T7" fmla="*/ 2147483647 h 472"/>
                <a:gd name="T8" fmla="*/ 9145 w 2037"/>
                <a:gd name="T9" fmla="*/ 2147483647 h 472"/>
                <a:gd name="T10" fmla="*/ 12438 w 2037"/>
                <a:gd name="T11" fmla="*/ 2147483647 h 472"/>
                <a:gd name="T12" fmla="*/ 20259 w 2037"/>
                <a:gd name="T13" fmla="*/ 2147483647 h 472"/>
                <a:gd name="T14" fmla="*/ 30373 w 2037"/>
                <a:gd name="T15" fmla="*/ 2147483647 h 472"/>
                <a:gd name="T16" fmla="*/ 33090 w 2037"/>
                <a:gd name="T17" fmla="*/ 2147483647 h 472"/>
                <a:gd name="T18" fmla="*/ 34461 w 2037"/>
                <a:gd name="T19" fmla="*/ 2147483647 h 472"/>
                <a:gd name="T20" fmla="*/ 24162 w 2037"/>
                <a:gd name="T21" fmla="*/ 0 h 472"/>
                <a:gd name="T22" fmla="*/ 1740 w 2037"/>
                <a:gd name="T23" fmla="*/ 2147483647 h 4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37"/>
                <a:gd name="T37" fmla="*/ 0 h 472"/>
                <a:gd name="T38" fmla="*/ 2037 w 2037"/>
                <a:gd name="T39" fmla="*/ 472 h 4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37" h="472">
                  <a:moveTo>
                    <a:pt x="104" y="203"/>
                  </a:moveTo>
                  <a:lnTo>
                    <a:pt x="0" y="219"/>
                  </a:lnTo>
                  <a:lnTo>
                    <a:pt x="184" y="252"/>
                  </a:lnTo>
                  <a:lnTo>
                    <a:pt x="415" y="300"/>
                  </a:lnTo>
                  <a:lnTo>
                    <a:pt x="540" y="341"/>
                  </a:lnTo>
                  <a:lnTo>
                    <a:pt x="736" y="471"/>
                  </a:lnTo>
                  <a:lnTo>
                    <a:pt x="1197" y="235"/>
                  </a:lnTo>
                  <a:lnTo>
                    <a:pt x="1795" y="81"/>
                  </a:lnTo>
                  <a:lnTo>
                    <a:pt x="1955" y="64"/>
                  </a:lnTo>
                  <a:lnTo>
                    <a:pt x="2036" y="64"/>
                  </a:lnTo>
                  <a:lnTo>
                    <a:pt x="1427" y="0"/>
                  </a:lnTo>
                  <a:lnTo>
                    <a:pt x="104" y="203"/>
                  </a:lnTo>
                </a:path>
              </a:pathLst>
            </a:custGeom>
            <a:noFill/>
            <a:ln w="12700" cap="rnd">
              <a:solidFill>
                <a:srgbClr val="FFCC00"/>
              </a:solidFill>
              <a:round/>
              <a:headEnd/>
              <a:tailEnd/>
            </a:ln>
          </p:spPr>
          <p:txBody>
            <a:bodyPr/>
            <a:lstStyle/>
            <a:p>
              <a:endParaRPr lang="en-US"/>
            </a:p>
          </p:txBody>
        </p:sp>
        <p:sp>
          <p:nvSpPr>
            <p:cNvPr id="4121" name="Freeform 26"/>
            <p:cNvSpPr>
              <a:spLocks/>
            </p:cNvSpPr>
            <p:nvPr/>
          </p:nvSpPr>
          <p:spPr bwMode="auto">
            <a:xfrm>
              <a:off x="1632" y="1548"/>
              <a:ext cx="2254" cy="1028"/>
            </a:xfrm>
            <a:custGeom>
              <a:avLst/>
              <a:gdLst>
                <a:gd name="T0" fmla="*/ 1737 w 2030"/>
                <a:gd name="T1" fmla="*/ 2147483647 h 466"/>
                <a:gd name="T2" fmla="*/ 0 w 2030"/>
                <a:gd name="T3" fmla="*/ 2147483647 h 466"/>
                <a:gd name="T4" fmla="*/ 3061 w 2030"/>
                <a:gd name="T5" fmla="*/ 2147483647 h 466"/>
                <a:gd name="T6" fmla="*/ 6971 w 2030"/>
                <a:gd name="T7" fmla="*/ 2147483647 h 466"/>
                <a:gd name="T8" fmla="*/ 9066 w 2030"/>
                <a:gd name="T9" fmla="*/ 2147483647 h 466"/>
                <a:gd name="T10" fmla="*/ 12400 w 2030"/>
                <a:gd name="T11" fmla="*/ 2147483647 h 466"/>
                <a:gd name="T12" fmla="*/ 19852 w 2030"/>
                <a:gd name="T13" fmla="*/ 2147483647 h 466"/>
                <a:gd name="T14" fmla="*/ 30185 w 2030"/>
                <a:gd name="T15" fmla="*/ 2147483647 h 466"/>
                <a:gd name="T16" fmla="*/ 32900 w 2030"/>
                <a:gd name="T17" fmla="*/ 2147483647 h 466"/>
                <a:gd name="T18" fmla="*/ 34249 w 2030"/>
                <a:gd name="T19" fmla="*/ 2147483647 h 466"/>
                <a:gd name="T20" fmla="*/ 23995 w 2030"/>
                <a:gd name="T21" fmla="*/ 0 h 466"/>
                <a:gd name="T22" fmla="*/ 1737 w 2030"/>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30"/>
                <a:gd name="T37" fmla="*/ 0 h 466"/>
                <a:gd name="T38" fmla="*/ 2030 w 2030"/>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30" h="466">
                  <a:moveTo>
                    <a:pt x="103" y="200"/>
                  </a:moveTo>
                  <a:lnTo>
                    <a:pt x="0" y="216"/>
                  </a:lnTo>
                  <a:lnTo>
                    <a:pt x="182" y="249"/>
                  </a:lnTo>
                  <a:lnTo>
                    <a:pt x="413" y="297"/>
                  </a:lnTo>
                  <a:lnTo>
                    <a:pt x="538" y="337"/>
                  </a:lnTo>
                  <a:lnTo>
                    <a:pt x="734" y="465"/>
                  </a:lnTo>
                  <a:lnTo>
                    <a:pt x="1175" y="224"/>
                  </a:lnTo>
                  <a:lnTo>
                    <a:pt x="1789" y="80"/>
                  </a:lnTo>
                  <a:lnTo>
                    <a:pt x="1949" y="64"/>
                  </a:lnTo>
                  <a:lnTo>
                    <a:pt x="2029" y="64"/>
                  </a:lnTo>
                  <a:lnTo>
                    <a:pt x="1422" y="0"/>
                  </a:lnTo>
                  <a:lnTo>
                    <a:pt x="103" y="200"/>
                  </a:lnTo>
                </a:path>
              </a:pathLst>
            </a:custGeom>
            <a:solidFill>
              <a:srgbClr val="32763F"/>
            </a:solidFill>
            <a:ln w="9525" cap="rnd">
              <a:solidFill>
                <a:srgbClr val="FFCC00"/>
              </a:solidFill>
              <a:round/>
              <a:headEnd/>
              <a:tailEnd/>
            </a:ln>
          </p:spPr>
          <p:txBody>
            <a:bodyPr/>
            <a:lstStyle/>
            <a:p>
              <a:endParaRPr lang="en-US"/>
            </a:p>
          </p:txBody>
        </p:sp>
        <p:sp>
          <p:nvSpPr>
            <p:cNvPr id="4122" name="Freeform 27"/>
            <p:cNvSpPr>
              <a:spLocks/>
            </p:cNvSpPr>
            <p:nvPr/>
          </p:nvSpPr>
          <p:spPr bwMode="auto">
            <a:xfrm>
              <a:off x="1632" y="1548"/>
              <a:ext cx="2260" cy="1041"/>
            </a:xfrm>
            <a:custGeom>
              <a:avLst/>
              <a:gdLst>
                <a:gd name="T0" fmla="*/ 1725 w 2036"/>
                <a:gd name="T1" fmla="*/ 2147483647 h 472"/>
                <a:gd name="T2" fmla="*/ 0 w 2036"/>
                <a:gd name="T3" fmla="*/ 2147483647 h 472"/>
                <a:gd name="T4" fmla="*/ 3078 w 2036"/>
                <a:gd name="T5" fmla="*/ 2147483647 h 472"/>
                <a:gd name="T6" fmla="*/ 6940 w 2036"/>
                <a:gd name="T7" fmla="*/ 2147483647 h 472"/>
                <a:gd name="T8" fmla="*/ 9038 w 2036"/>
                <a:gd name="T9" fmla="*/ 2147483647 h 472"/>
                <a:gd name="T10" fmla="*/ 12340 w 2036"/>
                <a:gd name="T11" fmla="*/ 2147483647 h 472"/>
                <a:gd name="T12" fmla="*/ 19739 w 2036"/>
                <a:gd name="T13" fmla="*/ 2147483647 h 472"/>
                <a:gd name="T14" fmla="*/ 30048 w 2036"/>
                <a:gd name="T15" fmla="*/ 2147483647 h 472"/>
                <a:gd name="T16" fmla="*/ 32748 w 2036"/>
                <a:gd name="T17" fmla="*/ 2147483647 h 472"/>
                <a:gd name="T18" fmla="*/ 34090 w 2036"/>
                <a:gd name="T19" fmla="*/ 2147483647 h 472"/>
                <a:gd name="T20" fmla="*/ 23875 w 2036"/>
                <a:gd name="T21" fmla="*/ 0 h 472"/>
                <a:gd name="T22" fmla="*/ 1725 w 2036"/>
                <a:gd name="T23" fmla="*/ 2147483647 h 4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36"/>
                <a:gd name="T37" fmla="*/ 0 h 472"/>
                <a:gd name="T38" fmla="*/ 2036 w 2036"/>
                <a:gd name="T39" fmla="*/ 472 h 4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36" h="472">
                  <a:moveTo>
                    <a:pt x="103" y="203"/>
                  </a:moveTo>
                  <a:lnTo>
                    <a:pt x="0" y="219"/>
                  </a:lnTo>
                  <a:lnTo>
                    <a:pt x="183" y="252"/>
                  </a:lnTo>
                  <a:lnTo>
                    <a:pt x="414" y="301"/>
                  </a:lnTo>
                  <a:lnTo>
                    <a:pt x="540" y="341"/>
                  </a:lnTo>
                  <a:lnTo>
                    <a:pt x="736" y="471"/>
                  </a:lnTo>
                  <a:lnTo>
                    <a:pt x="1178" y="227"/>
                  </a:lnTo>
                  <a:lnTo>
                    <a:pt x="1794" y="81"/>
                  </a:lnTo>
                  <a:lnTo>
                    <a:pt x="1955" y="65"/>
                  </a:lnTo>
                  <a:lnTo>
                    <a:pt x="2035" y="65"/>
                  </a:lnTo>
                  <a:lnTo>
                    <a:pt x="1426" y="0"/>
                  </a:lnTo>
                  <a:lnTo>
                    <a:pt x="103" y="203"/>
                  </a:lnTo>
                </a:path>
              </a:pathLst>
            </a:custGeom>
            <a:noFill/>
            <a:ln w="12700" cap="rnd">
              <a:solidFill>
                <a:srgbClr val="FFCC00"/>
              </a:solidFill>
              <a:round/>
              <a:headEnd/>
              <a:tailEnd/>
            </a:ln>
          </p:spPr>
          <p:txBody>
            <a:bodyPr/>
            <a:lstStyle/>
            <a:p>
              <a:endParaRPr lang="en-US"/>
            </a:p>
          </p:txBody>
        </p:sp>
        <p:sp>
          <p:nvSpPr>
            <p:cNvPr id="4123" name="Freeform 28"/>
            <p:cNvSpPr>
              <a:spLocks/>
            </p:cNvSpPr>
            <p:nvPr/>
          </p:nvSpPr>
          <p:spPr bwMode="auto">
            <a:xfrm>
              <a:off x="1636" y="1490"/>
              <a:ext cx="2243" cy="973"/>
            </a:xfrm>
            <a:custGeom>
              <a:avLst/>
              <a:gdLst>
                <a:gd name="T0" fmla="*/ 34127 w 2020"/>
                <a:gd name="T1" fmla="*/ 2147483647 h 441"/>
                <a:gd name="T2" fmla="*/ 31595 w 2020"/>
                <a:gd name="T3" fmla="*/ 2147483647 h 441"/>
                <a:gd name="T4" fmla="*/ 29662 w 2020"/>
                <a:gd name="T5" fmla="*/ 2147483647 h 441"/>
                <a:gd name="T6" fmla="*/ 27540 w 2020"/>
                <a:gd name="T7" fmla="*/ 2147483647 h 441"/>
                <a:gd name="T8" fmla="*/ 26362 w 2020"/>
                <a:gd name="T9" fmla="*/ 2147483647 h 441"/>
                <a:gd name="T10" fmla="*/ 24241 w 2020"/>
                <a:gd name="T11" fmla="*/ 2147483647 h 441"/>
                <a:gd name="T12" fmla="*/ 18803 w 2020"/>
                <a:gd name="T13" fmla="*/ 2147483647 h 441"/>
                <a:gd name="T14" fmla="*/ 15303 w 2020"/>
                <a:gd name="T15" fmla="*/ 2147483647 h 441"/>
                <a:gd name="T16" fmla="*/ 13605 w 2020"/>
                <a:gd name="T17" fmla="*/ 2147483647 h 441"/>
                <a:gd name="T18" fmla="*/ 12212 w 2020"/>
                <a:gd name="T19" fmla="*/ 2147483647 h 441"/>
                <a:gd name="T20" fmla="*/ 9897 w 2020"/>
                <a:gd name="T21" fmla="*/ 2147483647 h 441"/>
                <a:gd name="T22" fmla="*/ 9325 w 2020"/>
                <a:gd name="T23" fmla="*/ 2147483647 h 441"/>
                <a:gd name="T24" fmla="*/ 7180 w 2020"/>
                <a:gd name="T25" fmla="*/ 2147483647 h 441"/>
                <a:gd name="T26" fmla="*/ 6015 w 2020"/>
                <a:gd name="T27" fmla="*/ 2147483647 h 441"/>
                <a:gd name="T28" fmla="*/ 4463 w 2020"/>
                <a:gd name="T29" fmla="*/ 2147483647 h 441"/>
                <a:gd name="T30" fmla="*/ 3500 w 2020"/>
                <a:gd name="T31" fmla="*/ 2147483647 h 441"/>
                <a:gd name="T32" fmla="*/ 1376 w 2020"/>
                <a:gd name="T33" fmla="*/ 2147483647 h 441"/>
                <a:gd name="T34" fmla="*/ 0 w 2020"/>
                <a:gd name="T35" fmla="*/ 2147483647 h 441"/>
                <a:gd name="T36" fmla="*/ 11647 w 2020"/>
                <a:gd name="T37" fmla="*/ 2147483647 h 441"/>
                <a:gd name="T38" fmla="*/ 27921 w 2020"/>
                <a:gd name="T39" fmla="*/ 0 h 441"/>
                <a:gd name="T40" fmla="*/ 34127 w 2020"/>
                <a:gd name="T41" fmla="*/ 2147483647 h 4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20"/>
                <a:gd name="T64" fmla="*/ 0 h 441"/>
                <a:gd name="T65" fmla="*/ 2020 w 2020"/>
                <a:gd name="T66" fmla="*/ 441 h 4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20" h="441">
                  <a:moveTo>
                    <a:pt x="2019" y="64"/>
                  </a:moveTo>
                  <a:lnTo>
                    <a:pt x="1870" y="71"/>
                  </a:lnTo>
                  <a:lnTo>
                    <a:pt x="1755" y="88"/>
                  </a:lnTo>
                  <a:lnTo>
                    <a:pt x="1629" y="104"/>
                  </a:lnTo>
                  <a:lnTo>
                    <a:pt x="1560" y="119"/>
                  </a:lnTo>
                  <a:lnTo>
                    <a:pt x="1434" y="168"/>
                  </a:lnTo>
                  <a:lnTo>
                    <a:pt x="1113" y="257"/>
                  </a:lnTo>
                  <a:lnTo>
                    <a:pt x="906" y="336"/>
                  </a:lnTo>
                  <a:lnTo>
                    <a:pt x="804" y="376"/>
                  </a:lnTo>
                  <a:lnTo>
                    <a:pt x="723" y="440"/>
                  </a:lnTo>
                  <a:lnTo>
                    <a:pt x="585" y="401"/>
                  </a:lnTo>
                  <a:lnTo>
                    <a:pt x="551" y="385"/>
                  </a:lnTo>
                  <a:lnTo>
                    <a:pt x="425" y="296"/>
                  </a:lnTo>
                  <a:lnTo>
                    <a:pt x="356" y="272"/>
                  </a:lnTo>
                  <a:lnTo>
                    <a:pt x="264" y="257"/>
                  </a:lnTo>
                  <a:lnTo>
                    <a:pt x="207" y="249"/>
                  </a:lnTo>
                  <a:lnTo>
                    <a:pt x="81" y="216"/>
                  </a:lnTo>
                  <a:lnTo>
                    <a:pt x="0" y="191"/>
                  </a:lnTo>
                  <a:lnTo>
                    <a:pt x="689" y="88"/>
                  </a:lnTo>
                  <a:lnTo>
                    <a:pt x="1652" y="0"/>
                  </a:lnTo>
                  <a:lnTo>
                    <a:pt x="2019" y="64"/>
                  </a:lnTo>
                </a:path>
              </a:pathLst>
            </a:custGeom>
            <a:solidFill>
              <a:srgbClr val="398849"/>
            </a:solidFill>
            <a:ln w="9525" cap="rnd">
              <a:solidFill>
                <a:srgbClr val="FFCC00"/>
              </a:solidFill>
              <a:round/>
              <a:headEnd/>
              <a:tailEnd/>
            </a:ln>
          </p:spPr>
          <p:txBody>
            <a:bodyPr/>
            <a:lstStyle/>
            <a:p>
              <a:endParaRPr lang="en-US"/>
            </a:p>
          </p:txBody>
        </p:sp>
        <p:sp>
          <p:nvSpPr>
            <p:cNvPr id="4124" name="Freeform 29"/>
            <p:cNvSpPr>
              <a:spLocks/>
            </p:cNvSpPr>
            <p:nvPr/>
          </p:nvSpPr>
          <p:spPr bwMode="auto">
            <a:xfrm>
              <a:off x="1696" y="1861"/>
              <a:ext cx="450" cy="282"/>
            </a:xfrm>
            <a:custGeom>
              <a:avLst/>
              <a:gdLst>
                <a:gd name="T0" fmla="*/ 0 w 405"/>
                <a:gd name="T1" fmla="*/ 2147483647 h 128"/>
                <a:gd name="T2" fmla="*/ 934 w 405"/>
                <a:gd name="T3" fmla="*/ 0 h 128"/>
                <a:gd name="T4" fmla="*/ 1393 w 405"/>
                <a:gd name="T5" fmla="*/ 2147483647 h 128"/>
                <a:gd name="T6" fmla="*/ 603 w 405"/>
                <a:gd name="T7" fmla="*/ 2147483647 h 128"/>
                <a:gd name="T8" fmla="*/ 1281 w 405"/>
                <a:gd name="T9" fmla="*/ 2147483647 h 128"/>
                <a:gd name="T10" fmla="*/ 2114 w 405"/>
                <a:gd name="T11" fmla="*/ 2147483647 h 128"/>
                <a:gd name="T12" fmla="*/ 1342 w 405"/>
                <a:gd name="T13" fmla="*/ 2147483647 h 128"/>
                <a:gd name="T14" fmla="*/ 2169 w 405"/>
                <a:gd name="T15" fmla="*/ 2147483647 h 128"/>
                <a:gd name="T16" fmla="*/ 3070 w 405"/>
                <a:gd name="T17" fmla="*/ 2147483647 h 128"/>
                <a:gd name="T18" fmla="*/ 2218 w 405"/>
                <a:gd name="T19" fmla="*/ 2147483647 h 128"/>
                <a:gd name="T20" fmla="*/ 3252 w 405"/>
                <a:gd name="T21" fmla="*/ 2147483647 h 128"/>
                <a:gd name="T22" fmla="*/ 4208 w 405"/>
                <a:gd name="T23" fmla="*/ 2147483647 h 128"/>
                <a:gd name="T24" fmla="*/ 3466 w 405"/>
                <a:gd name="T25" fmla="*/ 2147483647 h 128"/>
                <a:gd name="T26" fmla="*/ 4292 w 405"/>
                <a:gd name="T27" fmla="*/ 2147483647 h 128"/>
                <a:gd name="T28" fmla="*/ 5103 w 405"/>
                <a:gd name="T29" fmla="*/ 2147483647 h 128"/>
                <a:gd name="T30" fmla="*/ 4387 w 405"/>
                <a:gd name="T31" fmla="*/ 2147483647 h 128"/>
                <a:gd name="T32" fmla="*/ 5347 w 405"/>
                <a:gd name="T33" fmla="*/ 2147483647 h 128"/>
                <a:gd name="T34" fmla="*/ 6244 w 405"/>
                <a:gd name="T35" fmla="*/ 2147483647 h 128"/>
                <a:gd name="T36" fmla="*/ 5746 w 405"/>
                <a:gd name="T37" fmla="*/ 2147483647 h 128"/>
                <a:gd name="T38" fmla="*/ 6310 w 405"/>
                <a:gd name="T39" fmla="*/ 2147483647 h 128"/>
                <a:gd name="T40" fmla="*/ 6946 w 405"/>
                <a:gd name="T41" fmla="*/ 2147483647 h 128"/>
                <a:gd name="T42" fmla="*/ 6649 w 405"/>
                <a:gd name="T43" fmla="*/ 2147483647 h 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5"/>
                <a:gd name="T67" fmla="*/ 0 h 128"/>
                <a:gd name="T68" fmla="*/ 405 w 405"/>
                <a:gd name="T69" fmla="*/ 128 h 1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5" h="128">
                  <a:moveTo>
                    <a:pt x="0" y="28"/>
                  </a:moveTo>
                  <a:lnTo>
                    <a:pt x="55" y="0"/>
                  </a:lnTo>
                  <a:lnTo>
                    <a:pt x="81" y="7"/>
                  </a:lnTo>
                  <a:lnTo>
                    <a:pt x="36" y="36"/>
                  </a:lnTo>
                  <a:lnTo>
                    <a:pt x="76" y="11"/>
                  </a:lnTo>
                  <a:lnTo>
                    <a:pt x="122" y="15"/>
                  </a:lnTo>
                  <a:lnTo>
                    <a:pt x="77" y="51"/>
                  </a:lnTo>
                  <a:lnTo>
                    <a:pt x="127" y="19"/>
                  </a:lnTo>
                  <a:lnTo>
                    <a:pt x="179" y="25"/>
                  </a:lnTo>
                  <a:lnTo>
                    <a:pt x="128" y="69"/>
                  </a:lnTo>
                  <a:lnTo>
                    <a:pt x="189" y="30"/>
                  </a:lnTo>
                  <a:lnTo>
                    <a:pt x="245" y="40"/>
                  </a:lnTo>
                  <a:lnTo>
                    <a:pt x="201" y="76"/>
                  </a:lnTo>
                  <a:lnTo>
                    <a:pt x="250" y="44"/>
                  </a:lnTo>
                  <a:lnTo>
                    <a:pt x="296" y="58"/>
                  </a:lnTo>
                  <a:lnTo>
                    <a:pt x="256" y="90"/>
                  </a:lnTo>
                  <a:lnTo>
                    <a:pt x="311" y="55"/>
                  </a:lnTo>
                  <a:lnTo>
                    <a:pt x="363" y="84"/>
                  </a:lnTo>
                  <a:lnTo>
                    <a:pt x="334" y="105"/>
                  </a:lnTo>
                  <a:lnTo>
                    <a:pt x="368" y="91"/>
                  </a:lnTo>
                  <a:lnTo>
                    <a:pt x="404" y="109"/>
                  </a:lnTo>
                  <a:lnTo>
                    <a:pt x="385" y="127"/>
                  </a:lnTo>
                </a:path>
              </a:pathLst>
            </a:custGeom>
            <a:noFill/>
            <a:ln w="12700" cap="rnd">
              <a:solidFill>
                <a:srgbClr val="FFCC00"/>
              </a:solidFill>
              <a:round/>
              <a:headEnd type="none" w="sm" len="sm"/>
              <a:tailEnd type="none" w="sm" len="sm"/>
            </a:ln>
          </p:spPr>
          <p:txBody>
            <a:bodyPr/>
            <a:lstStyle/>
            <a:p>
              <a:endParaRPr lang="en-US"/>
            </a:p>
          </p:txBody>
        </p:sp>
        <p:sp>
          <p:nvSpPr>
            <p:cNvPr id="4125" name="Freeform 30"/>
            <p:cNvSpPr>
              <a:spLocks/>
            </p:cNvSpPr>
            <p:nvPr/>
          </p:nvSpPr>
          <p:spPr bwMode="auto">
            <a:xfrm>
              <a:off x="1636" y="1490"/>
              <a:ext cx="2250" cy="986"/>
            </a:xfrm>
            <a:custGeom>
              <a:avLst/>
              <a:gdLst>
                <a:gd name="T0" fmla="*/ 34371 w 2026"/>
                <a:gd name="T1" fmla="*/ 2147483647 h 447"/>
                <a:gd name="T2" fmla="*/ 31827 w 2026"/>
                <a:gd name="T3" fmla="*/ 2147483647 h 447"/>
                <a:gd name="T4" fmla="*/ 29870 w 2026"/>
                <a:gd name="T5" fmla="*/ 2147483647 h 447"/>
                <a:gd name="T6" fmla="*/ 27742 w 2026"/>
                <a:gd name="T7" fmla="*/ 2147483647 h 447"/>
                <a:gd name="T8" fmla="*/ 26545 w 2026"/>
                <a:gd name="T9" fmla="*/ 2147483647 h 447"/>
                <a:gd name="T10" fmla="*/ 24410 w 2026"/>
                <a:gd name="T11" fmla="*/ 2147483647 h 447"/>
                <a:gd name="T12" fmla="*/ 18921 w 2026"/>
                <a:gd name="T13" fmla="*/ 2147483647 h 447"/>
                <a:gd name="T14" fmla="*/ 15441 w 2026"/>
                <a:gd name="T15" fmla="*/ 2147483647 h 447"/>
                <a:gd name="T16" fmla="*/ 13679 w 2026"/>
                <a:gd name="T17" fmla="*/ 2147483647 h 447"/>
                <a:gd name="T18" fmla="*/ 12299 w 2026"/>
                <a:gd name="T19" fmla="*/ 2147483647 h 447"/>
                <a:gd name="T20" fmla="*/ 9965 w 2026"/>
                <a:gd name="T21" fmla="*/ 2147483647 h 447"/>
                <a:gd name="T22" fmla="*/ 9379 w 2026"/>
                <a:gd name="T23" fmla="*/ 2147483647 h 447"/>
                <a:gd name="T24" fmla="*/ 7222 w 2026"/>
                <a:gd name="T25" fmla="*/ 2147483647 h 447"/>
                <a:gd name="T26" fmla="*/ 6054 w 2026"/>
                <a:gd name="T27" fmla="*/ 2147483647 h 447"/>
                <a:gd name="T28" fmla="*/ 4500 w 2026"/>
                <a:gd name="T29" fmla="*/ 2147483647 h 447"/>
                <a:gd name="T30" fmla="*/ 3534 w 2026"/>
                <a:gd name="T31" fmla="*/ 2147483647 h 447"/>
                <a:gd name="T32" fmla="*/ 1379 w 2026"/>
                <a:gd name="T33" fmla="*/ 2147483647 h 447"/>
                <a:gd name="T34" fmla="*/ 0 w 2026"/>
                <a:gd name="T35" fmla="*/ 2147483647 h 447"/>
                <a:gd name="T36" fmla="*/ 11722 w 2026"/>
                <a:gd name="T37" fmla="*/ 2147483647 h 447"/>
                <a:gd name="T38" fmla="*/ 28119 w 2026"/>
                <a:gd name="T39" fmla="*/ 0 h 447"/>
                <a:gd name="T40" fmla="*/ 34371 w 2026"/>
                <a:gd name="T41" fmla="*/ 2147483647 h 4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26"/>
                <a:gd name="T64" fmla="*/ 0 h 447"/>
                <a:gd name="T65" fmla="*/ 2026 w 2026"/>
                <a:gd name="T66" fmla="*/ 447 h 4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26" h="447">
                  <a:moveTo>
                    <a:pt x="2025" y="65"/>
                  </a:moveTo>
                  <a:lnTo>
                    <a:pt x="1876" y="72"/>
                  </a:lnTo>
                  <a:lnTo>
                    <a:pt x="1760" y="89"/>
                  </a:lnTo>
                  <a:lnTo>
                    <a:pt x="1634" y="105"/>
                  </a:lnTo>
                  <a:lnTo>
                    <a:pt x="1565" y="121"/>
                  </a:lnTo>
                  <a:lnTo>
                    <a:pt x="1438" y="170"/>
                  </a:lnTo>
                  <a:lnTo>
                    <a:pt x="1116" y="260"/>
                  </a:lnTo>
                  <a:lnTo>
                    <a:pt x="909" y="341"/>
                  </a:lnTo>
                  <a:lnTo>
                    <a:pt x="806" y="381"/>
                  </a:lnTo>
                  <a:lnTo>
                    <a:pt x="725" y="446"/>
                  </a:lnTo>
                  <a:lnTo>
                    <a:pt x="587" y="406"/>
                  </a:lnTo>
                  <a:lnTo>
                    <a:pt x="553" y="390"/>
                  </a:lnTo>
                  <a:lnTo>
                    <a:pt x="426" y="300"/>
                  </a:lnTo>
                  <a:lnTo>
                    <a:pt x="357" y="276"/>
                  </a:lnTo>
                  <a:lnTo>
                    <a:pt x="265" y="260"/>
                  </a:lnTo>
                  <a:lnTo>
                    <a:pt x="208" y="252"/>
                  </a:lnTo>
                  <a:lnTo>
                    <a:pt x="81" y="219"/>
                  </a:lnTo>
                  <a:lnTo>
                    <a:pt x="0" y="194"/>
                  </a:lnTo>
                  <a:lnTo>
                    <a:pt x="691" y="89"/>
                  </a:lnTo>
                  <a:lnTo>
                    <a:pt x="1657" y="0"/>
                  </a:lnTo>
                  <a:lnTo>
                    <a:pt x="2025" y="65"/>
                  </a:lnTo>
                </a:path>
              </a:pathLst>
            </a:custGeom>
            <a:noFill/>
            <a:ln w="12700" cap="rnd">
              <a:solidFill>
                <a:srgbClr val="FFCC00"/>
              </a:solidFill>
              <a:round/>
              <a:headEnd/>
              <a:tailEnd/>
            </a:ln>
          </p:spPr>
          <p:txBody>
            <a:bodyPr/>
            <a:lstStyle/>
            <a:p>
              <a:endParaRPr lang="en-US"/>
            </a:p>
          </p:txBody>
        </p:sp>
        <p:sp>
          <p:nvSpPr>
            <p:cNvPr id="4126" name="Freeform 31"/>
            <p:cNvSpPr>
              <a:spLocks/>
            </p:cNvSpPr>
            <p:nvPr/>
          </p:nvSpPr>
          <p:spPr bwMode="auto">
            <a:xfrm>
              <a:off x="1649" y="1296"/>
              <a:ext cx="2217" cy="1063"/>
            </a:xfrm>
            <a:custGeom>
              <a:avLst/>
              <a:gdLst>
                <a:gd name="T0" fmla="*/ 33549 w 1997"/>
                <a:gd name="T1" fmla="*/ 2147483647 h 482"/>
                <a:gd name="T2" fmla="*/ 31827 w 1997"/>
                <a:gd name="T3" fmla="*/ 2147483647 h 482"/>
                <a:gd name="T4" fmla="*/ 30091 w 1997"/>
                <a:gd name="T5" fmla="*/ 2147483647 h 482"/>
                <a:gd name="T6" fmla="*/ 29112 w 1997"/>
                <a:gd name="T7" fmla="*/ 2147483647 h 482"/>
                <a:gd name="T8" fmla="*/ 26622 w 1997"/>
                <a:gd name="T9" fmla="*/ 2147483647 h 482"/>
                <a:gd name="T10" fmla="*/ 19085 w 1997"/>
                <a:gd name="T11" fmla="*/ 2147483647 h 482"/>
                <a:gd name="T12" fmla="*/ 15617 w 1997"/>
                <a:gd name="T13" fmla="*/ 2147483647 h 482"/>
                <a:gd name="T14" fmla="*/ 13514 w 1997"/>
                <a:gd name="T15" fmla="*/ 2147483647 h 482"/>
                <a:gd name="T16" fmla="*/ 11764 w 1997"/>
                <a:gd name="T17" fmla="*/ 2147483647 h 482"/>
                <a:gd name="T18" fmla="*/ 8666 w 1997"/>
                <a:gd name="T19" fmla="*/ 2147483647 h 482"/>
                <a:gd name="T20" fmla="*/ 7330 w 1997"/>
                <a:gd name="T21" fmla="*/ 2147483647 h 482"/>
                <a:gd name="T22" fmla="*/ 5996 w 1997"/>
                <a:gd name="T23" fmla="*/ 2147483647 h 482"/>
                <a:gd name="T24" fmla="*/ 2704 w 1997"/>
                <a:gd name="T25" fmla="*/ 2147483647 h 482"/>
                <a:gd name="T26" fmla="*/ 0 w 1997"/>
                <a:gd name="T27" fmla="*/ 2147483647 h 482"/>
                <a:gd name="T28" fmla="*/ 6756 w 1997"/>
                <a:gd name="T29" fmla="*/ 2147483647 h 482"/>
                <a:gd name="T30" fmla="*/ 9451 w 1997"/>
                <a:gd name="T31" fmla="*/ 2147483647 h 482"/>
                <a:gd name="T32" fmla="*/ 11764 w 1997"/>
                <a:gd name="T33" fmla="*/ 2147483647 h 482"/>
                <a:gd name="T34" fmla="*/ 16771 w 1997"/>
                <a:gd name="T35" fmla="*/ 2147483647 h 482"/>
                <a:gd name="T36" fmla="*/ 18505 w 1997"/>
                <a:gd name="T37" fmla="*/ 0 h 482"/>
                <a:gd name="T38" fmla="*/ 27200 w 1997"/>
                <a:gd name="T39" fmla="*/ 2147483647 h 482"/>
                <a:gd name="T40" fmla="*/ 29112 w 1997"/>
                <a:gd name="T41" fmla="*/ 2147483647 h 482"/>
                <a:gd name="T42" fmla="*/ 33549 w 1997"/>
                <a:gd name="T43" fmla="*/ 2147483647 h 4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97"/>
                <a:gd name="T67" fmla="*/ 0 h 482"/>
                <a:gd name="T68" fmla="*/ 1997 w 1997"/>
                <a:gd name="T69" fmla="*/ 482 h 4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97" h="482">
                  <a:moveTo>
                    <a:pt x="1996" y="79"/>
                  </a:moveTo>
                  <a:lnTo>
                    <a:pt x="1893" y="127"/>
                  </a:lnTo>
                  <a:lnTo>
                    <a:pt x="1790" y="152"/>
                  </a:lnTo>
                  <a:lnTo>
                    <a:pt x="1732" y="176"/>
                  </a:lnTo>
                  <a:lnTo>
                    <a:pt x="1583" y="208"/>
                  </a:lnTo>
                  <a:lnTo>
                    <a:pt x="1136" y="345"/>
                  </a:lnTo>
                  <a:lnTo>
                    <a:pt x="929" y="401"/>
                  </a:lnTo>
                  <a:lnTo>
                    <a:pt x="804" y="441"/>
                  </a:lnTo>
                  <a:lnTo>
                    <a:pt x="700" y="481"/>
                  </a:lnTo>
                  <a:lnTo>
                    <a:pt x="516" y="392"/>
                  </a:lnTo>
                  <a:lnTo>
                    <a:pt x="436" y="353"/>
                  </a:lnTo>
                  <a:lnTo>
                    <a:pt x="356" y="337"/>
                  </a:lnTo>
                  <a:lnTo>
                    <a:pt x="161" y="304"/>
                  </a:lnTo>
                  <a:lnTo>
                    <a:pt x="0" y="232"/>
                  </a:lnTo>
                  <a:lnTo>
                    <a:pt x="402" y="216"/>
                  </a:lnTo>
                  <a:lnTo>
                    <a:pt x="562" y="184"/>
                  </a:lnTo>
                  <a:lnTo>
                    <a:pt x="700" y="144"/>
                  </a:lnTo>
                  <a:lnTo>
                    <a:pt x="998" y="63"/>
                  </a:lnTo>
                  <a:lnTo>
                    <a:pt x="1101" y="0"/>
                  </a:lnTo>
                  <a:lnTo>
                    <a:pt x="1617" y="104"/>
                  </a:lnTo>
                  <a:lnTo>
                    <a:pt x="1732" y="104"/>
                  </a:lnTo>
                  <a:lnTo>
                    <a:pt x="1996" y="79"/>
                  </a:lnTo>
                </a:path>
              </a:pathLst>
            </a:custGeom>
            <a:solidFill>
              <a:srgbClr val="429D54"/>
            </a:solidFill>
            <a:ln w="9525" cap="rnd">
              <a:solidFill>
                <a:srgbClr val="FFCC00"/>
              </a:solidFill>
              <a:round/>
              <a:headEnd/>
              <a:tailEnd/>
            </a:ln>
          </p:spPr>
          <p:txBody>
            <a:bodyPr/>
            <a:lstStyle/>
            <a:p>
              <a:endParaRPr lang="en-US"/>
            </a:p>
          </p:txBody>
        </p:sp>
        <p:sp>
          <p:nvSpPr>
            <p:cNvPr id="4127" name="Freeform 32"/>
            <p:cNvSpPr>
              <a:spLocks/>
            </p:cNvSpPr>
            <p:nvPr/>
          </p:nvSpPr>
          <p:spPr bwMode="auto">
            <a:xfrm>
              <a:off x="1649" y="1296"/>
              <a:ext cx="2223" cy="1077"/>
            </a:xfrm>
            <a:custGeom>
              <a:avLst/>
              <a:gdLst>
                <a:gd name="T0" fmla="*/ 33382 w 2003"/>
                <a:gd name="T1" fmla="*/ 2147483647 h 488"/>
                <a:gd name="T2" fmla="*/ 31678 w 2003"/>
                <a:gd name="T3" fmla="*/ 2147483647 h 488"/>
                <a:gd name="T4" fmla="*/ 29929 w 2003"/>
                <a:gd name="T5" fmla="*/ 2147483647 h 488"/>
                <a:gd name="T6" fmla="*/ 28971 w 2003"/>
                <a:gd name="T7" fmla="*/ 2147483647 h 488"/>
                <a:gd name="T8" fmla="*/ 26487 w 2003"/>
                <a:gd name="T9" fmla="*/ 2147483647 h 488"/>
                <a:gd name="T10" fmla="*/ 18998 w 2003"/>
                <a:gd name="T11" fmla="*/ 2147483647 h 488"/>
                <a:gd name="T12" fmla="*/ 15521 w 2003"/>
                <a:gd name="T13" fmla="*/ 2147483647 h 488"/>
                <a:gd name="T14" fmla="*/ 13441 w 2003"/>
                <a:gd name="T15" fmla="*/ 2147483647 h 488"/>
                <a:gd name="T16" fmla="*/ 11709 w 2003"/>
                <a:gd name="T17" fmla="*/ 2147483647 h 488"/>
                <a:gd name="T18" fmla="*/ 8632 w 2003"/>
                <a:gd name="T19" fmla="*/ 2147483647 h 488"/>
                <a:gd name="T20" fmla="*/ 7296 w 2003"/>
                <a:gd name="T21" fmla="*/ 2147483647 h 488"/>
                <a:gd name="T22" fmla="*/ 5935 w 2003"/>
                <a:gd name="T23" fmla="*/ 2147483647 h 488"/>
                <a:gd name="T24" fmla="*/ 2694 w 2003"/>
                <a:gd name="T25" fmla="*/ 2147483647 h 488"/>
                <a:gd name="T26" fmla="*/ 0 w 2003"/>
                <a:gd name="T27" fmla="*/ 2147483647 h 488"/>
                <a:gd name="T28" fmla="*/ 6698 w 2003"/>
                <a:gd name="T29" fmla="*/ 2147483647 h 488"/>
                <a:gd name="T30" fmla="*/ 9407 w 2003"/>
                <a:gd name="T31" fmla="*/ 2147483647 h 488"/>
                <a:gd name="T32" fmla="*/ 11709 w 2003"/>
                <a:gd name="T33" fmla="*/ 2147483647 h 488"/>
                <a:gd name="T34" fmla="*/ 16685 w 2003"/>
                <a:gd name="T35" fmla="*/ 2147483647 h 488"/>
                <a:gd name="T36" fmla="*/ 18413 w 2003"/>
                <a:gd name="T37" fmla="*/ 0 h 488"/>
                <a:gd name="T38" fmla="*/ 27033 w 2003"/>
                <a:gd name="T39" fmla="*/ 2147483647 h 488"/>
                <a:gd name="T40" fmla="*/ 28971 w 2003"/>
                <a:gd name="T41" fmla="*/ 2147483647 h 488"/>
                <a:gd name="T42" fmla="*/ 33382 w 2003"/>
                <a:gd name="T43" fmla="*/ 2147483647 h 4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3"/>
                <a:gd name="T67" fmla="*/ 0 h 488"/>
                <a:gd name="T68" fmla="*/ 2003 w 2003"/>
                <a:gd name="T69" fmla="*/ 488 h 4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3" h="488">
                  <a:moveTo>
                    <a:pt x="2002" y="80"/>
                  </a:moveTo>
                  <a:lnTo>
                    <a:pt x="1899" y="129"/>
                  </a:lnTo>
                  <a:lnTo>
                    <a:pt x="1795" y="154"/>
                  </a:lnTo>
                  <a:lnTo>
                    <a:pt x="1737" y="178"/>
                  </a:lnTo>
                  <a:lnTo>
                    <a:pt x="1588" y="211"/>
                  </a:lnTo>
                  <a:lnTo>
                    <a:pt x="1139" y="349"/>
                  </a:lnTo>
                  <a:lnTo>
                    <a:pt x="932" y="406"/>
                  </a:lnTo>
                  <a:lnTo>
                    <a:pt x="806" y="446"/>
                  </a:lnTo>
                  <a:lnTo>
                    <a:pt x="702" y="487"/>
                  </a:lnTo>
                  <a:lnTo>
                    <a:pt x="518" y="397"/>
                  </a:lnTo>
                  <a:lnTo>
                    <a:pt x="437" y="357"/>
                  </a:lnTo>
                  <a:lnTo>
                    <a:pt x="357" y="341"/>
                  </a:lnTo>
                  <a:lnTo>
                    <a:pt x="161" y="308"/>
                  </a:lnTo>
                  <a:lnTo>
                    <a:pt x="0" y="235"/>
                  </a:lnTo>
                  <a:lnTo>
                    <a:pt x="403" y="219"/>
                  </a:lnTo>
                  <a:lnTo>
                    <a:pt x="564" y="186"/>
                  </a:lnTo>
                  <a:lnTo>
                    <a:pt x="702" y="146"/>
                  </a:lnTo>
                  <a:lnTo>
                    <a:pt x="1001" y="64"/>
                  </a:lnTo>
                  <a:lnTo>
                    <a:pt x="1104" y="0"/>
                  </a:lnTo>
                  <a:lnTo>
                    <a:pt x="1622" y="105"/>
                  </a:lnTo>
                  <a:lnTo>
                    <a:pt x="1737" y="105"/>
                  </a:lnTo>
                  <a:lnTo>
                    <a:pt x="2002" y="80"/>
                  </a:lnTo>
                </a:path>
              </a:pathLst>
            </a:custGeom>
            <a:noFill/>
            <a:ln w="12700" cap="rnd">
              <a:solidFill>
                <a:srgbClr val="FFCC00"/>
              </a:solidFill>
              <a:round/>
              <a:headEnd/>
              <a:tailEnd/>
            </a:ln>
          </p:spPr>
          <p:txBody>
            <a:bodyPr/>
            <a:lstStyle/>
            <a:p>
              <a:endParaRPr lang="en-US"/>
            </a:p>
          </p:txBody>
        </p:sp>
        <p:sp>
          <p:nvSpPr>
            <p:cNvPr id="4128" name="Freeform 33"/>
            <p:cNvSpPr>
              <a:spLocks/>
            </p:cNvSpPr>
            <p:nvPr/>
          </p:nvSpPr>
          <p:spPr bwMode="auto">
            <a:xfrm>
              <a:off x="2366" y="1541"/>
              <a:ext cx="734" cy="514"/>
            </a:xfrm>
            <a:custGeom>
              <a:avLst/>
              <a:gdLst>
                <a:gd name="T0" fmla="*/ 8828 w 661"/>
                <a:gd name="T1" fmla="*/ 2147483647 h 233"/>
                <a:gd name="T2" fmla="*/ 11175 w 661"/>
                <a:gd name="T3" fmla="*/ 2147483647 h 233"/>
                <a:gd name="T4" fmla="*/ 2906 w 661"/>
                <a:gd name="T5" fmla="*/ 0 h 233"/>
                <a:gd name="T6" fmla="*/ 0 w 661"/>
                <a:gd name="T7" fmla="*/ 2147483647 h 233"/>
                <a:gd name="T8" fmla="*/ 8828 w 661"/>
                <a:gd name="T9" fmla="*/ 2147483647 h 233"/>
                <a:gd name="T10" fmla="*/ 0 60000 65536"/>
                <a:gd name="T11" fmla="*/ 0 60000 65536"/>
                <a:gd name="T12" fmla="*/ 0 60000 65536"/>
                <a:gd name="T13" fmla="*/ 0 60000 65536"/>
                <a:gd name="T14" fmla="*/ 0 60000 65536"/>
                <a:gd name="T15" fmla="*/ 0 w 661"/>
                <a:gd name="T16" fmla="*/ 0 h 233"/>
                <a:gd name="T17" fmla="*/ 661 w 661"/>
                <a:gd name="T18" fmla="*/ 233 h 233"/>
              </a:gdLst>
              <a:ahLst/>
              <a:cxnLst>
                <a:cxn ang="T10">
                  <a:pos x="T0" y="T1"/>
                </a:cxn>
                <a:cxn ang="T11">
                  <a:pos x="T2" y="T3"/>
                </a:cxn>
                <a:cxn ang="T12">
                  <a:pos x="T4" y="T5"/>
                </a:cxn>
                <a:cxn ang="T13">
                  <a:pos x="T6" y="T7"/>
                </a:cxn>
                <a:cxn ang="T14">
                  <a:pos x="T8" y="T9"/>
                </a:cxn>
              </a:cxnLst>
              <a:rect l="T15" t="T16" r="T17" b="T18"/>
              <a:pathLst>
                <a:path w="661" h="233">
                  <a:moveTo>
                    <a:pt x="522" y="232"/>
                  </a:moveTo>
                  <a:lnTo>
                    <a:pt x="660" y="184"/>
                  </a:lnTo>
                  <a:lnTo>
                    <a:pt x="172" y="0"/>
                  </a:lnTo>
                  <a:lnTo>
                    <a:pt x="0" y="48"/>
                  </a:lnTo>
                  <a:lnTo>
                    <a:pt x="522" y="232"/>
                  </a:lnTo>
                </a:path>
              </a:pathLst>
            </a:custGeom>
            <a:solidFill>
              <a:srgbClr val="C29242"/>
            </a:solidFill>
            <a:ln w="9525" cap="rnd">
              <a:solidFill>
                <a:srgbClr val="FFCC00"/>
              </a:solidFill>
              <a:round/>
              <a:headEnd/>
              <a:tailEnd/>
            </a:ln>
          </p:spPr>
          <p:txBody>
            <a:bodyPr/>
            <a:lstStyle/>
            <a:p>
              <a:endParaRPr lang="en-US"/>
            </a:p>
          </p:txBody>
        </p:sp>
        <p:sp>
          <p:nvSpPr>
            <p:cNvPr id="4129" name="Freeform 34"/>
            <p:cNvSpPr>
              <a:spLocks/>
            </p:cNvSpPr>
            <p:nvPr/>
          </p:nvSpPr>
          <p:spPr bwMode="auto">
            <a:xfrm>
              <a:off x="2913" y="1958"/>
              <a:ext cx="187" cy="527"/>
            </a:xfrm>
            <a:custGeom>
              <a:avLst/>
              <a:gdLst>
                <a:gd name="T0" fmla="*/ 434 w 168"/>
                <a:gd name="T1" fmla="*/ 2147483647 h 239"/>
                <a:gd name="T2" fmla="*/ 2999 w 168"/>
                <a:gd name="T3" fmla="*/ 0 h 239"/>
                <a:gd name="T4" fmla="*/ 2611 w 168"/>
                <a:gd name="T5" fmla="*/ 2147483647 h 239"/>
                <a:gd name="T6" fmla="*/ 0 w 168"/>
                <a:gd name="T7" fmla="*/ 2147483647 h 239"/>
                <a:gd name="T8" fmla="*/ 434 w 168"/>
                <a:gd name="T9" fmla="*/ 2147483647 h 239"/>
                <a:gd name="T10" fmla="*/ 0 60000 65536"/>
                <a:gd name="T11" fmla="*/ 0 60000 65536"/>
                <a:gd name="T12" fmla="*/ 0 60000 65536"/>
                <a:gd name="T13" fmla="*/ 0 60000 65536"/>
                <a:gd name="T14" fmla="*/ 0 60000 65536"/>
                <a:gd name="T15" fmla="*/ 0 w 168"/>
                <a:gd name="T16" fmla="*/ 0 h 239"/>
                <a:gd name="T17" fmla="*/ 168 w 168"/>
                <a:gd name="T18" fmla="*/ 239 h 239"/>
              </a:gdLst>
              <a:ahLst/>
              <a:cxnLst>
                <a:cxn ang="T10">
                  <a:pos x="T0" y="T1"/>
                </a:cxn>
                <a:cxn ang="T11">
                  <a:pos x="T2" y="T3"/>
                </a:cxn>
                <a:cxn ang="T12">
                  <a:pos x="T4" y="T5"/>
                </a:cxn>
                <a:cxn ang="T13">
                  <a:pos x="T6" y="T7"/>
                </a:cxn>
                <a:cxn ang="T14">
                  <a:pos x="T8" y="T9"/>
                </a:cxn>
              </a:cxnLst>
              <a:rect l="T15" t="T16" r="T17" b="T18"/>
              <a:pathLst>
                <a:path w="168" h="239">
                  <a:moveTo>
                    <a:pt x="23" y="40"/>
                  </a:moveTo>
                  <a:lnTo>
                    <a:pt x="167" y="0"/>
                  </a:lnTo>
                  <a:lnTo>
                    <a:pt x="145" y="197"/>
                  </a:lnTo>
                  <a:lnTo>
                    <a:pt x="0" y="238"/>
                  </a:lnTo>
                  <a:lnTo>
                    <a:pt x="23" y="40"/>
                  </a:lnTo>
                </a:path>
              </a:pathLst>
            </a:custGeom>
            <a:solidFill>
              <a:srgbClr val="987334"/>
            </a:solidFill>
            <a:ln w="9525" cap="rnd">
              <a:solidFill>
                <a:srgbClr val="FFCC00"/>
              </a:solidFill>
              <a:round/>
              <a:headEnd/>
              <a:tailEnd/>
            </a:ln>
          </p:spPr>
          <p:txBody>
            <a:bodyPr/>
            <a:lstStyle/>
            <a:p>
              <a:endParaRPr lang="en-US"/>
            </a:p>
          </p:txBody>
        </p:sp>
        <p:sp>
          <p:nvSpPr>
            <p:cNvPr id="4130" name="Freeform 35"/>
            <p:cNvSpPr>
              <a:spLocks/>
            </p:cNvSpPr>
            <p:nvPr/>
          </p:nvSpPr>
          <p:spPr bwMode="auto">
            <a:xfrm>
              <a:off x="2366" y="1541"/>
              <a:ext cx="740" cy="957"/>
            </a:xfrm>
            <a:custGeom>
              <a:avLst/>
              <a:gdLst>
                <a:gd name="T0" fmla="*/ 10627 w 667"/>
                <a:gd name="T1" fmla="*/ 2147483647 h 434"/>
                <a:gd name="T2" fmla="*/ 11022 w 667"/>
                <a:gd name="T3" fmla="*/ 2147483647 h 434"/>
                <a:gd name="T4" fmla="*/ 2867 w 667"/>
                <a:gd name="T5" fmla="*/ 0 h 434"/>
                <a:gd name="T6" fmla="*/ 0 w 667"/>
                <a:gd name="T7" fmla="*/ 2147483647 h 434"/>
                <a:gd name="T8" fmla="*/ 8552 w 667"/>
                <a:gd name="T9" fmla="*/ 2147483647 h 434"/>
                <a:gd name="T10" fmla="*/ 8152 w 667"/>
                <a:gd name="T11" fmla="*/ 2147483647 h 434"/>
                <a:gd name="T12" fmla="*/ 10627 w 667"/>
                <a:gd name="T13" fmla="*/ 2147483647 h 434"/>
                <a:gd name="T14" fmla="*/ 0 60000 65536"/>
                <a:gd name="T15" fmla="*/ 0 60000 65536"/>
                <a:gd name="T16" fmla="*/ 0 60000 65536"/>
                <a:gd name="T17" fmla="*/ 0 60000 65536"/>
                <a:gd name="T18" fmla="*/ 0 60000 65536"/>
                <a:gd name="T19" fmla="*/ 0 60000 65536"/>
                <a:gd name="T20" fmla="*/ 0 60000 65536"/>
                <a:gd name="T21" fmla="*/ 0 w 667"/>
                <a:gd name="T22" fmla="*/ 0 h 434"/>
                <a:gd name="T23" fmla="*/ 667 w 667"/>
                <a:gd name="T24" fmla="*/ 434 h 4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7" h="434">
                  <a:moveTo>
                    <a:pt x="643" y="391"/>
                  </a:moveTo>
                  <a:lnTo>
                    <a:pt x="666" y="189"/>
                  </a:lnTo>
                  <a:lnTo>
                    <a:pt x="174" y="0"/>
                  </a:lnTo>
                  <a:lnTo>
                    <a:pt x="0" y="49"/>
                  </a:lnTo>
                  <a:lnTo>
                    <a:pt x="517" y="230"/>
                  </a:lnTo>
                  <a:lnTo>
                    <a:pt x="493" y="433"/>
                  </a:lnTo>
                  <a:lnTo>
                    <a:pt x="643" y="391"/>
                  </a:lnTo>
                </a:path>
              </a:pathLst>
            </a:custGeom>
            <a:noFill/>
            <a:ln w="12700" cap="rnd">
              <a:solidFill>
                <a:srgbClr val="FFCC00"/>
              </a:solidFill>
              <a:round/>
              <a:headEnd/>
              <a:tailEnd/>
            </a:ln>
          </p:spPr>
          <p:txBody>
            <a:bodyPr/>
            <a:lstStyle/>
            <a:p>
              <a:endParaRPr lang="en-US"/>
            </a:p>
          </p:txBody>
        </p:sp>
        <p:sp>
          <p:nvSpPr>
            <p:cNvPr id="4131" name="Oval 36"/>
            <p:cNvSpPr>
              <a:spLocks noChangeArrowheads="1"/>
            </p:cNvSpPr>
            <p:nvPr/>
          </p:nvSpPr>
          <p:spPr bwMode="auto">
            <a:xfrm>
              <a:off x="3483" y="2827"/>
              <a:ext cx="504" cy="435"/>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32" name="Oval 37"/>
            <p:cNvSpPr>
              <a:spLocks noChangeArrowheads="1"/>
            </p:cNvSpPr>
            <p:nvPr/>
          </p:nvSpPr>
          <p:spPr bwMode="auto">
            <a:xfrm>
              <a:off x="3497" y="2845"/>
              <a:ext cx="475" cy="399"/>
            </a:xfrm>
            <a:prstGeom prst="ellipse">
              <a:avLst/>
            </a:prstGeom>
            <a:solidFill>
              <a:srgbClr val="B27901"/>
            </a:solidFill>
            <a:ln w="9525">
              <a:solidFill>
                <a:srgbClr val="FFCC00"/>
              </a:solidFill>
              <a:round/>
              <a:headEnd/>
              <a:tailEnd/>
            </a:ln>
          </p:spPr>
          <p:txBody>
            <a:bodyPr wrap="none" anchor="ctr"/>
            <a:lstStyle/>
            <a:p>
              <a:endParaRPr lang="en-US">
                <a:latin typeface="Calibri" pitchFamily="34" charset="0"/>
              </a:endParaRPr>
            </a:p>
          </p:txBody>
        </p:sp>
        <p:sp>
          <p:nvSpPr>
            <p:cNvPr id="4133" name="Freeform 38"/>
            <p:cNvSpPr>
              <a:spLocks/>
            </p:cNvSpPr>
            <p:nvPr/>
          </p:nvSpPr>
          <p:spPr bwMode="auto">
            <a:xfrm>
              <a:off x="3509" y="2926"/>
              <a:ext cx="461" cy="338"/>
            </a:xfrm>
            <a:custGeom>
              <a:avLst/>
              <a:gdLst>
                <a:gd name="T0" fmla="*/ 0 w 415"/>
                <a:gd name="T1" fmla="*/ 2147483647 h 153"/>
                <a:gd name="T2" fmla="*/ 0 w 415"/>
                <a:gd name="T3" fmla="*/ 2147483647 h 153"/>
                <a:gd name="T4" fmla="*/ 888 w 415"/>
                <a:gd name="T5" fmla="*/ 2147483647 h 153"/>
                <a:gd name="T6" fmla="*/ 888 w 415"/>
                <a:gd name="T7" fmla="*/ 2147483647 h 153"/>
                <a:gd name="T8" fmla="*/ 888 w 415"/>
                <a:gd name="T9" fmla="*/ 2147483647 h 153"/>
                <a:gd name="T10" fmla="*/ 1745 w 415"/>
                <a:gd name="T11" fmla="*/ 2147483647 h 153"/>
                <a:gd name="T12" fmla="*/ 1745 w 415"/>
                <a:gd name="T13" fmla="*/ 2147483647 h 153"/>
                <a:gd name="T14" fmla="*/ 1745 w 415"/>
                <a:gd name="T15" fmla="*/ 2147483647 h 153"/>
                <a:gd name="T16" fmla="*/ 2635 w 415"/>
                <a:gd name="T17" fmla="*/ 2147483647 h 153"/>
                <a:gd name="T18" fmla="*/ 2635 w 415"/>
                <a:gd name="T19" fmla="*/ 2147483647 h 153"/>
                <a:gd name="T20" fmla="*/ 2635 w 415"/>
                <a:gd name="T21" fmla="*/ 1641602533 h 153"/>
                <a:gd name="T22" fmla="*/ 3534 w 415"/>
                <a:gd name="T23" fmla="*/ 1641602533 h 153"/>
                <a:gd name="T24" fmla="*/ 3534 w 415"/>
                <a:gd name="T25" fmla="*/ 2147483647 h 153"/>
                <a:gd name="T26" fmla="*/ 3534 w 415"/>
                <a:gd name="T27" fmla="*/ 1641602533 h 153"/>
                <a:gd name="T28" fmla="*/ 4412 w 415"/>
                <a:gd name="T29" fmla="*/ 1641602533 h 153"/>
                <a:gd name="T30" fmla="*/ 4412 w 415"/>
                <a:gd name="T31" fmla="*/ 2147483647 h 153"/>
                <a:gd name="T32" fmla="*/ 4412 w 415"/>
                <a:gd name="T33" fmla="*/ 1641602533 h 153"/>
                <a:gd name="T34" fmla="*/ 5275 w 415"/>
                <a:gd name="T35" fmla="*/ 1641602533 h 153"/>
                <a:gd name="T36" fmla="*/ 5275 w 415"/>
                <a:gd name="T37" fmla="*/ 2147483647 h 153"/>
                <a:gd name="T38" fmla="*/ 5275 w 415"/>
                <a:gd name="T39" fmla="*/ 0 h 153"/>
                <a:gd name="T40" fmla="*/ 6192 w 415"/>
                <a:gd name="T41" fmla="*/ 0 h 153"/>
                <a:gd name="T42" fmla="*/ 6192 w 415"/>
                <a:gd name="T43" fmla="*/ 2147483647 h 153"/>
                <a:gd name="T44" fmla="*/ 6192 w 415"/>
                <a:gd name="T45" fmla="*/ 0 h 153"/>
                <a:gd name="T46" fmla="*/ 7078 w 415"/>
                <a:gd name="T47" fmla="*/ 0 h 153"/>
                <a:gd name="T48" fmla="*/ 7078 w 415"/>
                <a:gd name="T49" fmla="*/ 2147483647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5"/>
                <a:gd name="T76" fmla="*/ 0 h 153"/>
                <a:gd name="T77" fmla="*/ 415 w 415"/>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5" h="153">
                  <a:moveTo>
                    <a:pt x="0" y="96"/>
                  </a:moveTo>
                  <a:lnTo>
                    <a:pt x="0" y="2"/>
                  </a:lnTo>
                  <a:lnTo>
                    <a:pt x="52" y="2"/>
                  </a:lnTo>
                  <a:lnTo>
                    <a:pt x="52" y="126"/>
                  </a:lnTo>
                  <a:lnTo>
                    <a:pt x="52" y="2"/>
                  </a:lnTo>
                  <a:lnTo>
                    <a:pt x="103" y="2"/>
                  </a:lnTo>
                  <a:lnTo>
                    <a:pt x="103" y="142"/>
                  </a:lnTo>
                  <a:lnTo>
                    <a:pt x="103" y="2"/>
                  </a:lnTo>
                  <a:lnTo>
                    <a:pt x="155" y="2"/>
                  </a:lnTo>
                  <a:lnTo>
                    <a:pt x="155" y="150"/>
                  </a:lnTo>
                  <a:lnTo>
                    <a:pt x="155" y="1"/>
                  </a:lnTo>
                  <a:lnTo>
                    <a:pt x="207" y="1"/>
                  </a:lnTo>
                  <a:lnTo>
                    <a:pt x="207" y="152"/>
                  </a:lnTo>
                  <a:lnTo>
                    <a:pt x="207" y="1"/>
                  </a:lnTo>
                  <a:lnTo>
                    <a:pt x="258" y="1"/>
                  </a:lnTo>
                  <a:lnTo>
                    <a:pt x="258" y="150"/>
                  </a:lnTo>
                  <a:lnTo>
                    <a:pt x="258" y="1"/>
                  </a:lnTo>
                  <a:lnTo>
                    <a:pt x="310" y="1"/>
                  </a:lnTo>
                  <a:lnTo>
                    <a:pt x="310" y="142"/>
                  </a:lnTo>
                  <a:lnTo>
                    <a:pt x="310" y="0"/>
                  </a:lnTo>
                  <a:lnTo>
                    <a:pt x="362" y="0"/>
                  </a:lnTo>
                  <a:lnTo>
                    <a:pt x="362" y="126"/>
                  </a:lnTo>
                  <a:lnTo>
                    <a:pt x="362" y="0"/>
                  </a:lnTo>
                  <a:lnTo>
                    <a:pt x="414" y="0"/>
                  </a:lnTo>
                  <a:lnTo>
                    <a:pt x="414" y="96"/>
                  </a:lnTo>
                </a:path>
              </a:pathLst>
            </a:custGeom>
            <a:noFill/>
            <a:ln w="12700" cap="rnd">
              <a:solidFill>
                <a:srgbClr val="FFCC00"/>
              </a:solidFill>
              <a:round/>
              <a:headEnd type="none" w="sm" len="sm"/>
              <a:tailEnd type="none" w="sm" len="sm"/>
            </a:ln>
          </p:spPr>
          <p:txBody>
            <a:bodyPr/>
            <a:lstStyle/>
            <a:p>
              <a:endParaRPr lang="en-US"/>
            </a:p>
          </p:txBody>
        </p:sp>
        <p:sp>
          <p:nvSpPr>
            <p:cNvPr id="4134" name="Oval 39"/>
            <p:cNvSpPr>
              <a:spLocks noChangeArrowheads="1"/>
            </p:cNvSpPr>
            <p:nvPr/>
          </p:nvSpPr>
          <p:spPr bwMode="auto">
            <a:xfrm>
              <a:off x="3483" y="2752"/>
              <a:ext cx="504" cy="437"/>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35" name="Oval 40"/>
            <p:cNvSpPr>
              <a:spLocks noChangeArrowheads="1"/>
            </p:cNvSpPr>
            <p:nvPr/>
          </p:nvSpPr>
          <p:spPr bwMode="auto">
            <a:xfrm>
              <a:off x="3497" y="2770"/>
              <a:ext cx="475" cy="399"/>
            </a:xfrm>
            <a:prstGeom prst="ellipse">
              <a:avLst/>
            </a:prstGeom>
            <a:solidFill>
              <a:srgbClr val="F7AD00"/>
            </a:solidFill>
            <a:ln w="9525">
              <a:solidFill>
                <a:srgbClr val="FFCC00"/>
              </a:solidFill>
              <a:round/>
              <a:headEnd/>
              <a:tailEnd/>
            </a:ln>
          </p:spPr>
          <p:txBody>
            <a:bodyPr wrap="none" anchor="ctr"/>
            <a:lstStyle/>
            <a:p>
              <a:endParaRPr lang="en-US">
                <a:latin typeface="Calibri" pitchFamily="34" charset="0"/>
              </a:endParaRPr>
            </a:p>
          </p:txBody>
        </p:sp>
        <p:sp>
          <p:nvSpPr>
            <p:cNvPr id="4136" name="Oval 41"/>
            <p:cNvSpPr>
              <a:spLocks noChangeArrowheads="1"/>
            </p:cNvSpPr>
            <p:nvPr/>
          </p:nvSpPr>
          <p:spPr bwMode="auto">
            <a:xfrm>
              <a:off x="3069" y="2397"/>
              <a:ext cx="504" cy="437"/>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37" name="Oval 42"/>
            <p:cNvSpPr>
              <a:spLocks noChangeArrowheads="1"/>
            </p:cNvSpPr>
            <p:nvPr/>
          </p:nvSpPr>
          <p:spPr bwMode="auto">
            <a:xfrm>
              <a:off x="3083" y="2415"/>
              <a:ext cx="475" cy="401"/>
            </a:xfrm>
            <a:prstGeom prst="ellipse">
              <a:avLst/>
            </a:prstGeom>
            <a:solidFill>
              <a:srgbClr val="B27901"/>
            </a:solidFill>
            <a:ln w="9525">
              <a:solidFill>
                <a:srgbClr val="FFCC00"/>
              </a:solidFill>
              <a:round/>
              <a:headEnd/>
              <a:tailEnd/>
            </a:ln>
          </p:spPr>
          <p:txBody>
            <a:bodyPr wrap="none" anchor="ctr"/>
            <a:lstStyle/>
            <a:p>
              <a:endParaRPr lang="en-US">
                <a:latin typeface="Calibri" pitchFamily="34" charset="0"/>
              </a:endParaRPr>
            </a:p>
          </p:txBody>
        </p:sp>
        <p:sp>
          <p:nvSpPr>
            <p:cNvPr id="4138" name="Freeform 43"/>
            <p:cNvSpPr>
              <a:spLocks/>
            </p:cNvSpPr>
            <p:nvPr/>
          </p:nvSpPr>
          <p:spPr bwMode="auto">
            <a:xfrm>
              <a:off x="3094" y="2498"/>
              <a:ext cx="462" cy="338"/>
            </a:xfrm>
            <a:custGeom>
              <a:avLst/>
              <a:gdLst>
                <a:gd name="T0" fmla="*/ 0 w 416"/>
                <a:gd name="T1" fmla="*/ 2147483647 h 153"/>
                <a:gd name="T2" fmla="*/ 0 w 416"/>
                <a:gd name="T3" fmla="*/ 2147483647 h 153"/>
                <a:gd name="T4" fmla="*/ 882 w 416"/>
                <a:gd name="T5" fmla="*/ 2147483647 h 153"/>
                <a:gd name="T6" fmla="*/ 882 w 416"/>
                <a:gd name="T7" fmla="*/ 2147483647 h 153"/>
                <a:gd name="T8" fmla="*/ 882 w 416"/>
                <a:gd name="T9" fmla="*/ 2147483647 h 153"/>
                <a:gd name="T10" fmla="*/ 1784 w 416"/>
                <a:gd name="T11" fmla="*/ 2147483647 h 153"/>
                <a:gd name="T12" fmla="*/ 1784 w 416"/>
                <a:gd name="T13" fmla="*/ 2147483647 h 153"/>
                <a:gd name="T14" fmla="*/ 1784 w 416"/>
                <a:gd name="T15" fmla="*/ 1641602533 h 153"/>
                <a:gd name="T16" fmla="*/ 2628 w 416"/>
                <a:gd name="T17" fmla="*/ 1641602533 h 153"/>
                <a:gd name="T18" fmla="*/ 2628 w 416"/>
                <a:gd name="T19" fmla="*/ 2147483647 h 153"/>
                <a:gd name="T20" fmla="*/ 2628 w 416"/>
                <a:gd name="T21" fmla="*/ 1641602533 h 153"/>
                <a:gd name="T22" fmla="*/ 3518 w 416"/>
                <a:gd name="T23" fmla="*/ 1641602533 h 153"/>
                <a:gd name="T24" fmla="*/ 3518 w 416"/>
                <a:gd name="T25" fmla="*/ 2147483647 h 153"/>
                <a:gd name="T26" fmla="*/ 3518 w 416"/>
                <a:gd name="T27" fmla="*/ 1641602533 h 153"/>
                <a:gd name="T28" fmla="*/ 4407 w 416"/>
                <a:gd name="T29" fmla="*/ 1641602533 h 153"/>
                <a:gd name="T30" fmla="*/ 4407 w 416"/>
                <a:gd name="T31" fmla="*/ 2147483647 h 153"/>
                <a:gd name="T32" fmla="*/ 4407 w 416"/>
                <a:gd name="T33" fmla="*/ 1641602533 h 153"/>
                <a:gd name="T34" fmla="*/ 5261 w 416"/>
                <a:gd name="T35" fmla="*/ 1641602533 h 153"/>
                <a:gd name="T36" fmla="*/ 5261 w 416"/>
                <a:gd name="T37" fmla="*/ 2147483647 h 153"/>
                <a:gd name="T38" fmla="*/ 5261 w 416"/>
                <a:gd name="T39" fmla="*/ 0 h 153"/>
                <a:gd name="T40" fmla="*/ 6165 w 416"/>
                <a:gd name="T41" fmla="*/ 0 h 153"/>
                <a:gd name="T42" fmla="*/ 6165 w 416"/>
                <a:gd name="T43" fmla="*/ 2147483647 h 153"/>
                <a:gd name="T44" fmla="*/ 6165 w 416"/>
                <a:gd name="T45" fmla="*/ 0 h 153"/>
                <a:gd name="T46" fmla="*/ 7059 w 416"/>
                <a:gd name="T47" fmla="*/ 0 h 153"/>
                <a:gd name="T48" fmla="*/ 7059 w 416"/>
                <a:gd name="T49" fmla="*/ 2147483647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6"/>
                <a:gd name="T76" fmla="*/ 0 h 153"/>
                <a:gd name="T77" fmla="*/ 416 w 416"/>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6" h="153">
                  <a:moveTo>
                    <a:pt x="0" y="95"/>
                  </a:moveTo>
                  <a:lnTo>
                    <a:pt x="0" y="2"/>
                  </a:lnTo>
                  <a:lnTo>
                    <a:pt x="52" y="2"/>
                  </a:lnTo>
                  <a:lnTo>
                    <a:pt x="52" y="125"/>
                  </a:lnTo>
                  <a:lnTo>
                    <a:pt x="52" y="2"/>
                  </a:lnTo>
                  <a:lnTo>
                    <a:pt x="104" y="2"/>
                  </a:lnTo>
                  <a:lnTo>
                    <a:pt x="104" y="142"/>
                  </a:lnTo>
                  <a:lnTo>
                    <a:pt x="104" y="1"/>
                  </a:lnTo>
                  <a:lnTo>
                    <a:pt x="155" y="1"/>
                  </a:lnTo>
                  <a:lnTo>
                    <a:pt x="155" y="149"/>
                  </a:lnTo>
                  <a:lnTo>
                    <a:pt x="155" y="1"/>
                  </a:lnTo>
                  <a:lnTo>
                    <a:pt x="207" y="1"/>
                  </a:lnTo>
                  <a:lnTo>
                    <a:pt x="207" y="152"/>
                  </a:lnTo>
                  <a:lnTo>
                    <a:pt x="207" y="1"/>
                  </a:lnTo>
                  <a:lnTo>
                    <a:pt x="259" y="1"/>
                  </a:lnTo>
                  <a:lnTo>
                    <a:pt x="259" y="149"/>
                  </a:lnTo>
                  <a:lnTo>
                    <a:pt x="259" y="1"/>
                  </a:lnTo>
                  <a:lnTo>
                    <a:pt x="311" y="1"/>
                  </a:lnTo>
                  <a:lnTo>
                    <a:pt x="311" y="142"/>
                  </a:lnTo>
                  <a:lnTo>
                    <a:pt x="311" y="0"/>
                  </a:lnTo>
                  <a:lnTo>
                    <a:pt x="363" y="0"/>
                  </a:lnTo>
                  <a:lnTo>
                    <a:pt x="363" y="125"/>
                  </a:lnTo>
                  <a:lnTo>
                    <a:pt x="363" y="0"/>
                  </a:lnTo>
                  <a:lnTo>
                    <a:pt x="415" y="0"/>
                  </a:lnTo>
                  <a:lnTo>
                    <a:pt x="415" y="95"/>
                  </a:lnTo>
                </a:path>
              </a:pathLst>
            </a:custGeom>
            <a:noFill/>
            <a:ln w="12700" cap="rnd">
              <a:solidFill>
                <a:srgbClr val="FFCC00"/>
              </a:solidFill>
              <a:round/>
              <a:headEnd type="none" w="sm" len="sm"/>
              <a:tailEnd type="none" w="sm" len="sm"/>
            </a:ln>
          </p:spPr>
          <p:txBody>
            <a:bodyPr/>
            <a:lstStyle/>
            <a:p>
              <a:endParaRPr lang="en-US"/>
            </a:p>
          </p:txBody>
        </p:sp>
        <p:sp>
          <p:nvSpPr>
            <p:cNvPr id="4139" name="Oval 44"/>
            <p:cNvSpPr>
              <a:spLocks noChangeArrowheads="1"/>
            </p:cNvSpPr>
            <p:nvPr/>
          </p:nvSpPr>
          <p:spPr bwMode="auto">
            <a:xfrm>
              <a:off x="3069" y="2324"/>
              <a:ext cx="504" cy="437"/>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40" name="Oval 45"/>
            <p:cNvSpPr>
              <a:spLocks noChangeArrowheads="1"/>
            </p:cNvSpPr>
            <p:nvPr/>
          </p:nvSpPr>
          <p:spPr bwMode="auto">
            <a:xfrm>
              <a:off x="3083" y="2342"/>
              <a:ext cx="475" cy="401"/>
            </a:xfrm>
            <a:prstGeom prst="ellipse">
              <a:avLst/>
            </a:prstGeom>
            <a:solidFill>
              <a:srgbClr val="F7AD00"/>
            </a:solidFill>
            <a:ln w="9525">
              <a:solidFill>
                <a:srgbClr val="FFCC00"/>
              </a:solidFill>
              <a:round/>
              <a:headEnd/>
              <a:tailEnd/>
            </a:ln>
          </p:spPr>
          <p:txBody>
            <a:bodyPr wrap="none" anchor="ctr"/>
            <a:lstStyle/>
            <a:p>
              <a:endParaRPr lang="en-US">
                <a:latin typeface="Calibri" pitchFamily="34" charset="0"/>
              </a:endParaRPr>
            </a:p>
          </p:txBody>
        </p:sp>
        <p:sp>
          <p:nvSpPr>
            <p:cNvPr id="4141" name="Oval 46"/>
            <p:cNvSpPr>
              <a:spLocks noChangeArrowheads="1"/>
            </p:cNvSpPr>
            <p:nvPr/>
          </p:nvSpPr>
          <p:spPr bwMode="auto">
            <a:xfrm>
              <a:off x="3036" y="2295"/>
              <a:ext cx="505" cy="435"/>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42" name="Oval 47"/>
            <p:cNvSpPr>
              <a:spLocks noChangeArrowheads="1"/>
            </p:cNvSpPr>
            <p:nvPr/>
          </p:nvSpPr>
          <p:spPr bwMode="auto">
            <a:xfrm>
              <a:off x="3051" y="2311"/>
              <a:ext cx="474" cy="401"/>
            </a:xfrm>
            <a:prstGeom prst="ellipse">
              <a:avLst/>
            </a:prstGeom>
            <a:solidFill>
              <a:srgbClr val="B27901"/>
            </a:solidFill>
            <a:ln w="9525">
              <a:solidFill>
                <a:srgbClr val="FFCC00"/>
              </a:solidFill>
              <a:round/>
              <a:headEnd/>
              <a:tailEnd/>
            </a:ln>
          </p:spPr>
          <p:txBody>
            <a:bodyPr wrap="none" anchor="ctr"/>
            <a:lstStyle/>
            <a:p>
              <a:endParaRPr lang="en-US">
                <a:latin typeface="Calibri" pitchFamily="34" charset="0"/>
              </a:endParaRPr>
            </a:p>
          </p:txBody>
        </p:sp>
        <p:sp>
          <p:nvSpPr>
            <p:cNvPr id="4143" name="Freeform 48"/>
            <p:cNvSpPr>
              <a:spLocks/>
            </p:cNvSpPr>
            <p:nvPr/>
          </p:nvSpPr>
          <p:spPr bwMode="auto">
            <a:xfrm>
              <a:off x="3062" y="2395"/>
              <a:ext cx="461" cy="337"/>
            </a:xfrm>
            <a:custGeom>
              <a:avLst/>
              <a:gdLst>
                <a:gd name="T0" fmla="*/ 0 w 415"/>
                <a:gd name="T1" fmla="*/ 2147483647 h 153"/>
                <a:gd name="T2" fmla="*/ 0 w 415"/>
                <a:gd name="T3" fmla="*/ 2147483647 h 153"/>
                <a:gd name="T4" fmla="*/ 881 w 415"/>
                <a:gd name="T5" fmla="*/ 2147483647 h 153"/>
                <a:gd name="T6" fmla="*/ 881 w 415"/>
                <a:gd name="T7" fmla="*/ 2147483647 h 153"/>
                <a:gd name="T8" fmla="*/ 881 w 415"/>
                <a:gd name="T9" fmla="*/ 2147483647 h 153"/>
                <a:gd name="T10" fmla="*/ 1745 w 415"/>
                <a:gd name="T11" fmla="*/ 2147483647 h 153"/>
                <a:gd name="T12" fmla="*/ 1745 w 415"/>
                <a:gd name="T13" fmla="*/ 2147483647 h 153"/>
                <a:gd name="T14" fmla="*/ 1745 w 415"/>
                <a:gd name="T15" fmla="*/ 2147483647 h 153"/>
                <a:gd name="T16" fmla="*/ 2635 w 415"/>
                <a:gd name="T17" fmla="*/ 2147483647 h 153"/>
                <a:gd name="T18" fmla="*/ 2635 w 415"/>
                <a:gd name="T19" fmla="*/ 2147483647 h 153"/>
                <a:gd name="T20" fmla="*/ 2635 w 415"/>
                <a:gd name="T21" fmla="*/ 1544007922 h 153"/>
                <a:gd name="T22" fmla="*/ 3534 w 415"/>
                <a:gd name="T23" fmla="*/ 1544007922 h 153"/>
                <a:gd name="T24" fmla="*/ 3534 w 415"/>
                <a:gd name="T25" fmla="*/ 2147483647 h 153"/>
                <a:gd name="T26" fmla="*/ 3534 w 415"/>
                <a:gd name="T27" fmla="*/ 1544007922 h 153"/>
                <a:gd name="T28" fmla="*/ 4412 w 415"/>
                <a:gd name="T29" fmla="*/ 1544007922 h 153"/>
                <a:gd name="T30" fmla="*/ 4412 w 415"/>
                <a:gd name="T31" fmla="*/ 2147483647 h 153"/>
                <a:gd name="T32" fmla="*/ 4412 w 415"/>
                <a:gd name="T33" fmla="*/ 1544007922 h 153"/>
                <a:gd name="T34" fmla="*/ 5275 w 415"/>
                <a:gd name="T35" fmla="*/ 1544007922 h 153"/>
                <a:gd name="T36" fmla="*/ 5275 w 415"/>
                <a:gd name="T37" fmla="*/ 2147483647 h 153"/>
                <a:gd name="T38" fmla="*/ 5275 w 415"/>
                <a:gd name="T39" fmla="*/ 0 h 153"/>
                <a:gd name="T40" fmla="*/ 6192 w 415"/>
                <a:gd name="T41" fmla="*/ 0 h 153"/>
                <a:gd name="T42" fmla="*/ 6192 w 415"/>
                <a:gd name="T43" fmla="*/ 2147483647 h 153"/>
                <a:gd name="T44" fmla="*/ 6192 w 415"/>
                <a:gd name="T45" fmla="*/ 0 h 153"/>
                <a:gd name="T46" fmla="*/ 7078 w 415"/>
                <a:gd name="T47" fmla="*/ 0 h 153"/>
                <a:gd name="T48" fmla="*/ 7078 w 415"/>
                <a:gd name="T49" fmla="*/ 2147483647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5"/>
                <a:gd name="T76" fmla="*/ 0 h 153"/>
                <a:gd name="T77" fmla="*/ 415 w 415"/>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5" h="153">
                  <a:moveTo>
                    <a:pt x="0" y="96"/>
                  </a:moveTo>
                  <a:lnTo>
                    <a:pt x="0" y="2"/>
                  </a:lnTo>
                  <a:lnTo>
                    <a:pt x="51" y="2"/>
                  </a:lnTo>
                  <a:lnTo>
                    <a:pt x="51" y="126"/>
                  </a:lnTo>
                  <a:lnTo>
                    <a:pt x="51" y="2"/>
                  </a:lnTo>
                  <a:lnTo>
                    <a:pt x="103" y="2"/>
                  </a:lnTo>
                  <a:lnTo>
                    <a:pt x="103" y="142"/>
                  </a:lnTo>
                  <a:lnTo>
                    <a:pt x="103" y="2"/>
                  </a:lnTo>
                  <a:lnTo>
                    <a:pt x="155" y="2"/>
                  </a:lnTo>
                  <a:lnTo>
                    <a:pt x="155" y="150"/>
                  </a:lnTo>
                  <a:lnTo>
                    <a:pt x="155" y="1"/>
                  </a:lnTo>
                  <a:lnTo>
                    <a:pt x="207" y="1"/>
                  </a:lnTo>
                  <a:lnTo>
                    <a:pt x="207" y="152"/>
                  </a:lnTo>
                  <a:lnTo>
                    <a:pt x="207" y="1"/>
                  </a:lnTo>
                  <a:lnTo>
                    <a:pt x="258" y="1"/>
                  </a:lnTo>
                  <a:lnTo>
                    <a:pt x="258" y="150"/>
                  </a:lnTo>
                  <a:lnTo>
                    <a:pt x="258" y="1"/>
                  </a:lnTo>
                  <a:lnTo>
                    <a:pt x="310" y="1"/>
                  </a:lnTo>
                  <a:lnTo>
                    <a:pt x="310" y="142"/>
                  </a:lnTo>
                  <a:lnTo>
                    <a:pt x="310" y="0"/>
                  </a:lnTo>
                  <a:lnTo>
                    <a:pt x="362" y="0"/>
                  </a:lnTo>
                  <a:lnTo>
                    <a:pt x="362" y="126"/>
                  </a:lnTo>
                  <a:lnTo>
                    <a:pt x="362" y="0"/>
                  </a:lnTo>
                  <a:lnTo>
                    <a:pt x="414" y="0"/>
                  </a:lnTo>
                  <a:lnTo>
                    <a:pt x="414" y="96"/>
                  </a:lnTo>
                </a:path>
              </a:pathLst>
            </a:custGeom>
            <a:noFill/>
            <a:ln w="12700" cap="rnd">
              <a:solidFill>
                <a:srgbClr val="FFCC00"/>
              </a:solidFill>
              <a:round/>
              <a:headEnd type="none" w="sm" len="sm"/>
              <a:tailEnd type="none" w="sm" len="sm"/>
            </a:ln>
          </p:spPr>
          <p:txBody>
            <a:bodyPr/>
            <a:lstStyle/>
            <a:p>
              <a:endParaRPr lang="en-US"/>
            </a:p>
          </p:txBody>
        </p:sp>
        <p:sp>
          <p:nvSpPr>
            <p:cNvPr id="4144" name="Oval 49"/>
            <p:cNvSpPr>
              <a:spLocks noChangeArrowheads="1"/>
            </p:cNvSpPr>
            <p:nvPr/>
          </p:nvSpPr>
          <p:spPr bwMode="auto">
            <a:xfrm>
              <a:off x="3036" y="2220"/>
              <a:ext cx="505" cy="435"/>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45" name="Oval 50"/>
            <p:cNvSpPr>
              <a:spLocks noChangeArrowheads="1"/>
            </p:cNvSpPr>
            <p:nvPr/>
          </p:nvSpPr>
          <p:spPr bwMode="auto">
            <a:xfrm>
              <a:off x="3051" y="2238"/>
              <a:ext cx="474" cy="402"/>
            </a:xfrm>
            <a:prstGeom prst="ellipse">
              <a:avLst/>
            </a:prstGeom>
            <a:solidFill>
              <a:srgbClr val="F7AD00"/>
            </a:solidFill>
            <a:ln w="9525">
              <a:solidFill>
                <a:srgbClr val="FFCC00"/>
              </a:solidFill>
              <a:round/>
              <a:headEnd/>
              <a:tailEnd/>
            </a:ln>
          </p:spPr>
          <p:txBody>
            <a:bodyPr wrap="none" anchor="ctr"/>
            <a:lstStyle/>
            <a:p>
              <a:endParaRPr lang="en-US">
                <a:latin typeface="Calibri" pitchFamily="34" charset="0"/>
              </a:endParaRPr>
            </a:p>
          </p:txBody>
        </p:sp>
        <p:sp>
          <p:nvSpPr>
            <p:cNvPr id="4146" name="Oval 51"/>
            <p:cNvSpPr>
              <a:spLocks noChangeArrowheads="1"/>
            </p:cNvSpPr>
            <p:nvPr/>
          </p:nvSpPr>
          <p:spPr bwMode="auto">
            <a:xfrm>
              <a:off x="3072" y="2143"/>
              <a:ext cx="504" cy="437"/>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47" name="Oval 52"/>
            <p:cNvSpPr>
              <a:spLocks noChangeArrowheads="1"/>
            </p:cNvSpPr>
            <p:nvPr/>
          </p:nvSpPr>
          <p:spPr bwMode="auto">
            <a:xfrm>
              <a:off x="3086" y="2161"/>
              <a:ext cx="474" cy="401"/>
            </a:xfrm>
            <a:prstGeom prst="ellipse">
              <a:avLst/>
            </a:prstGeom>
            <a:solidFill>
              <a:srgbClr val="B27901"/>
            </a:solidFill>
            <a:ln w="9525">
              <a:solidFill>
                <a:srgbClr val="FFCC00"/>
              </a:solidFill>
              <a:round/>
              <a:headEnd/>
              <a:tailEnd/>
            </a:ln>
          </p:spPr>
          <p:txBody>
            <a:bodyPr wrap="none" anchor="ctr"/>
            <a:lstStyle/>
            <a:p>
              <a:endParaRPr lang="en-US">
                <a:latin typeface="Calibri" pitchFamily="34" charset="0"/>
              </a:endParaRPr>
            </a:p>
          </p:txBody>
        </p:sp>
        <p:sp>
          <p:nvSpPr>
            <p:cNvPr id="4148" name="Freeform 53"/>
            <p:cNvSpPr>
              <a:spLocks/>
            </p:cNvSpPr>
            <p:nvPr/>
          </p:nvSpPr>
          <p:spPr bwMode="auto">
            <a:xfrm>
              <a:off x="3096" y="2245"/>
              <a:ext cx="462" cy="335"/>
            </a:xfrm>
            <a:custGeom>
              <a:avLst/>
              <a:gdLst>
                <a:gd name="T0" fmla="*/ 0 w 416"/>
                <a:gd name="T1" fmla="*/ 2147483647 h 152"/>
                <a:gd name="T2" fmla="*/ 0 w 416"/>
                <a:gd name="T3" fmla="*/ 1565268284 h 152"/>
                <a:gd name="T4" fmla="*/ 882 w 416"/>
                <a:gd name="T5" fmla="*/ 1565268284 h 152"/>
                <a:gd name="T6" fmla="*/ 882 w 416"/>
                <a:gd name="T7" fmla="*/ 2147483647 h 152"/>
                <a:gd name="T8" fmla="*/ 882 w 416"/>
                <a:gd name="T9" fmla="*/ 1565268284 h 152"/>
                <a:gd name="T10" fmla="*/ 1784 w 416"/>
                <a:gd name="T11" fmla="*/ 1565268284 h 152"/>
                <a:gd name="T12" fmla="*/ 1784 w 416"/>
                <a:gd name="T13" fmla="*/ 2147483647 h 152"/>
                <a:gd name="T14" fmla="*/ 1784 w 416"/>
                <a:gd name="T15" fmla="*/ 1565268284 h 152"/>
                <a:gd name="T16" fmla="*/ 2642 w 416"/>
                <a:gd name="T17" fmla="*/ 1565268284 h 152"/>
                <a:gd name="T18" fmla="*/ 2642 w 416"/>
                <a:gd name="T19" fmla="*/ 2147483647 h 152"/>
                <a:gd name="T20" fmla="*/ 2642 w 416"/>
                <a:gd name="T21" fmla="*/ 1565268284 h 152"/>
                <a:gd name="T22" fmla="*/ 3534 w 416"/>
                <a:gd name="T23" fmla="*/ 1565268284 h 152"/>
                <a:gd name="T24" fmla="*/ 3534 w 416"/>
                <a:gd name="T25" fmla="*/ 2147483647 h 152"/>
                <a:gd name="T26" fmla="*/ 3534 w 416"/>
                <a:gd name="T27" fmla="*/ 1565268284 h 152"/>
                <a:gd name="T28" fmla="*/ 4407 w 416"/>
                <a:gd name="T29" fmla="*/ 1565268284 h 152"/>
                <a:gd name="T30" fmla="*/ 4407 w 416"/>
                <a:gd name="T31" fmla="*/ 2147483647 h 152"/>
                <a:gd name="T32" fmla="*/ 4407 w 416"/>
                <a:gd name="T33" fmla="*/ 0 h 152"/>
                <a:gd name="T34" fmla="*/ 5261 w 416"/>
                <a:gd name="T35" fmla="*/ 0 h 152"/>
                <a:gd name="T36" fmla="*/ 5261 w 416"/>
                <a:gd name="T37" fmla="*/ 2147483647 h 152"/>
                <a:gd name="T38" fmla="*/ 5261 w 416"/>
                <a:gd name="T39" fmla="*/ 0 h 152"/>
                <a:gd name="T40" fmla="*/ 6165 w 416"/>
                <a:gd name="T41" fmla="*/ 0 h 152"/>
                <a:gd name="T42" fmla="*/ 6165 w 416"/>
                <a:gd name="T43" fmla="*/ 2147483647 h 152"/>
                <a:gd name="T44" fmla="*/ 6165 w 416"/>
                <a:gd name="T45" fmla="*/ 0 h 152"/>
                <a:gd name="T46" fmla="*/ 7059 w 416"/>
                <a:gd name="T47" fmla="*/ 0 h 152"/>
                <a:gd name="T48" fmla="*/ 7059 w 416"/>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6"/>
                <a:gd name="T76" fmla="*/ 0 h 152"/>
                <a:gd name="T77" fmla="*/ 416 w 416"/>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6" h="152">
                  <a:moveTo>
                    <a:pt x="0" y="95"/>
                  </a:moveTo>
                  <a:lnTo>
                    <a:pt x="0" y="1"/>
                  </a:lnTo>
                  <a:lnTo>
                    <a:pt x="52" y="1"/>
                  </a:lnTo>
                  <a:lnTo>
                    <a:pt x="52" y="125"/>
                  </a:lnTo>
                  <a:lnTo>
                    <a:pt x="52" y="1"/>
                  </a:lnTo>
                  <a:lnTo>
                    <a:pt x="104" y="1"/>
                  </a:lnTo>
                  <a:lnTo>
                    <a:pt x="104" y="141"/>
                  </a:lnTo>
                  <a:lnTo>
                    <a:pt x="104" y="1"/>
                  </a:lnTo>
                  <a:lnTo>
                    <a:pt x="156" y="1"/>
                  </a:lnTo>
                  <a:lnTo>
                    <a:pt x="156" y="149"/>
                  </a:lnTo>
                  <a:lnTo>
                    <a:pt x="156" y="1"/>
                  </a:lnTo>
                  <a:lnTo>
                    <a:pt x="208" y="1"/>
                  </a:lnTo>
                  <a:lnTo>
                    <a:pt x="208" y="151"/>
                  </a:lnTo>
                  <a:lnTo>
                    <a:pt x="208" y="1"/>
                  </a:lnTo>
                  <a:lnTo>
                    <a:pt x="259" y="1"/>
                  </a:lnTo>
                  <a:lnTo>
                    <a:pt x="259" y="149"/>
                  </a:lnTo>
                  <a:lnTo>
                    <a:pt x="259" y="0"/>
                  </a:lnTo>
                  <a:lnTo>
                    <a:pt x="311" y="0"/>
                  </a:lnTo>
                  <a:lnTo>
                    <a:pt x="311" y="141"/>
                  </a:lnTo>
                  <a:lnTo>
                    <a:pt x="311" y="0"/>
                  </a:lnTo>
                  <a:lnTo>
                    <a:pt x="363" y="0"/>
                  </a:lnTo>
                  <a:lnTo>
                    <a:pt x="363" y="125"/>
                  </a:lnTo>
                  <a:lnTo>
                    <a:pt x="363" y="0"/>
                  </a:lnTo>
                  <a:lnTo>
                    <a:pt x="415" y="0"/>
                  </a:lnTo>
                  <a:lnTo>
                    <a:pt x="415" y="95"/>
                  </a:lnTo>
                </a:path>
              </a:pathLst>
            </a:custGeom>
            <a:noFill/>
            <a:ln w="12700" cap="rnd">
              <a:solidFill>
                <a:srgbClr val="FFCC00"/>
              </a:solidFill>
              <a:round/>
              <a:headEnd type="none" w="sm" len="sm"/>
              <a:tailEnd type="none" w="sm" len="sm"/>
            </a:ln>
          </p:spPr>
          <p:txBody>
            <a:bodyPr/>
            <a:lstStyle/>
            <a:p>
              <a:endParaRPr lang="en-US"/>
            </a:p>
          </p:txBody>
        </p:sp>
        <p:sp>
          <p:nvSpPr>
            <p:cNvPr id="4149" name="Oval 54"/>
            <p:cNvSpPr>
              <a:spLocks noChangeArrowheads="1"/>
            </p:cNvSpPr>
            <p:nvPr/>
          </p:nvSpPr>
          <p:spPr bwMode="auto">
            <a:xfrm>
              <a:off x="3072" y="2068"/>
              <a:ext cx="504" cy="437"/>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50" name="Oval 55"/>
            <p:cNvSpPr>
              <a:spLocks noChangeArrowheads="1"/>
            </p:cNvSpPr>
            <p:nvPr/>
          </p:nvSpPr>
          <p:spPr bwMode="auto">
            <a:xfrm>
              <a:off x="3086" y="2086"/>
              <a:ext cx="474" cy="401"/>
            </a:xfrm>
            <a:prstGeom prst="ellipse">
              <a:avLst/>
            </a:prstGeom>
            <a:solidFill>
              <a:srgbClr val="F7AD00"/>
            </a:solidFill>
            <a:ln w="9525">
              <a:solidFill>
                <a:srgbClr val="FFCC00"/>
              </a:solidFill>
              <a:round/>
              <a:headEnd/>
              <a:tailEnd/>
            </a:ln>
          </p:spPr>
          <p:txBody>
            <a:bodyPr wrap="none" anchor="ctr"/>
            <a:lstStyle/>
            <a:p>
              <a:endParaRPr lang="en-US">
                <a:latin typeface="Calibri" pitchFamily="34" charset="0"/>
              </a:endParaRPr>
            </a:p>
          </p:txBody>
        </p:sp>
        <p:sp>
          <p:nvSpPr>
            <p:cNvPr id="4151" name="Oval 56"/>
            <p:cNvSpPr>
              <a:spLocks noChangeArrowheads="1"/>
            </p:cNvSpPr>
            <p:nvPr/>
          </p:nvSpPr>
          <p:spPr bwMode="auto">
            <a:xfrm>
              <a:off x="3043" y="2026"/>
              <a:ext cx="504" cy="435"/>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52" name="Oval 57"/>
            <p:cNvSpPr>
              <a:spLocks noChangeArrowheads="1"/>
            </p:cNvSpPr>
            <p:nvPr/>
          </p:nvSpPr>
          <p:spPr bwMode="auto">
            <a:xfrm>
              <a:off x="3058" y="2044"/>
              <a:ext cx="474" cy="401"/>
            </a:xfrm>
            <a:prstGeom prst="ellipse">
              <a:avLst/>
            </a:prstGeom>
            <a:solidFill>
              <a:srgbClr val="B27901"/>
            </a:solidFill>
            <a:ln w="9525">
              <a:solidFill>
                <a:srgbClr val="FFCC00"/>
              </a:solidFill>
              <a:round/>
              <a:headEnd/>
              <a:tailEnd/>
            </a:ln>
          </p:spPr>
          <p:txBody>
            <a:bodyPr wrap="none" anchor="ctr"/>
            <a:lstStyle/>
            <a:p>
              <a:endParaRPr lang="en-US">
                <a:latin typeface="Calibri" pitchFamily="34" charset="0"/>
              </a:endParaRPr>
            </a:p>
          </p:txBody>
        </p:sp>
        <p:sp>
          <p:nvSpPr>
            <p:cNvPr id="4153" name="Freeform 58"/>
            <p:cNvSpPr>
              <a:spLocks/>
            </p:cNvSpPr>
            <p:nvPr/>
          </p:nvSpPr>
          <p:spPr bwMode="auto">
            <a:xfrm>
              <a:off x="3068" y="2128"/>
              <a:ext cx="461" cy="335"/>
            </a:xfrm>
            <a:custGeom>
              <a:avLst/>
              <a:gdLst>
                <a:gd name="T0" fmla="*/ 0 w 416"/>
                <a:gd name="T1" fmla="*/ 2147483647 h 152"/>
                <a:gd name="T2" fmla="*/ 0 w 416"/>
                <a:gd name="T3" fmla="*/ 2147483647 h 152"/>
                <a:gd name="T4" fmla="*/ 853 w 416"/>
                <a:gd name="T5" fmla="*/ 2147483647 h 152"/>
                <a:gd name="T6" fmla="*/ 853 w 416"/>
                <a:gd name="T7" fmla="*/ 2147483647 h 152"/>
                <a:gd name="T8" fmla="*/ 853 w 416"/>
                <a:gd name="T9" fmla="*/ 1565268284 h 152"/>
                <a:gd name="T10" fmla="*/ 1661 w 416"/>
                <a:gd name="T11" fmla="*/ 1565268284 h 152"/>
                <a:gd name="T12" fmla="*/ 1661 w 416"/>
                <a:gd name="T13" fmla="*/ 2147483647 h 152"/>
                <a:gd name="T14" fmla="*/ 1661 w 416"/>
                <a:gd name="T15" fmla="*/ 1565268284 h 152"/>
                <a:gd name="T16" fmla="*/ 2506 w 416"/>
                <a:gd name="T17" fmla="*/ 1565268284 h 152"/>
                <a:gd name="T18" fmla="*/ 2506 w 416"/>
                <a:gd name="T19" fmla="*/ 2147483647 h 152"/>
                <a:gd name="T20" fmla="*/ 2506 w 416"/>
                <a:gd name="T21" fmla="*/ 1565268284 h 152"/>
                <a:gd name="T22" fmla="*/ 3338 w 416"/>
                <a:gd name="T23" fmla="*/ 1565268284 h 152"/>
                <a:gd name="T24" fmla="*/ 3338 w 416"/>
                <a:gd name="T25" fmla="*/ 2147483647 h 152"/>
                <a:gd name="T26" fmla="*/ 3338 w 416"/>
                <a:gd name="T27" fmla="*/ 0 h 152"/>
                <a:gd name="T28" fmla="*/ 4145 w 416"/>
                <a:gd name="T29" fmla="*/ 0 h 152"/>
                <a:gd name="T30" fmla="*/ 4145 w 416"/>
                <a:gd name="T31" fmla="*/ 2147483647 h 152"/>
                <a:gd name="T32" fmla="*/ 4145 w 416"/>
                <a:gd name="T33" fmla="*/ 0 h 152"/>
                <a:gd name="T34" fmla="*/ 4979 w 416"/>
                <a:gd name="T35" fmla="*/ 0 h 152"/>
                <a:gd name="T36" fmla="*/ 4979 w 416"/>
                <a:gd name="T37" fmla="*/ 2147483647 h 152"/>
                <a:gd name="T38" fmla="*/ 4979 w 416"/>
                <a:gd name="T39" fmla="*/ 0 h 152"/>
                <a:gd name="T40" fmla="*/ 5788 w 416"/>
                <a:gd name="T41" fmla="*/ 0 h 152"/>
                <a:gd name="T42" fmla="*/ 5788 w 416"/>
                <a:gd name="T43" fmla="*/ 2147483647 h 152"/>
                <a:gd name="T44" fmla="*/ 5788 w 416"/>
                <a:gd name="T45" fmla="*/ 0 h 152"/>
                <a:gd name="T46" fmla="*/ 6643 w 416"/>
                <a:gd name="T47" fmla="*/ 0 h 152"/>
                <a:gd name="T48" fmla="*/ 6643 w 416"/>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6"/>
                <a:gd name="T76" fmla="*/ 0 h 152"/>
                <a:gd name="T77" fmla="*/ 416 w 416"/>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6" h="152">
                  <a:moveTo>
                    <a:pt x="0" y="95"/>
                  </a:moveTo>
                  <a:lnTo>
                    <a:pt x="0" y="2"/>
                  </a:lnTo>
                  <a:lnTo>
                    <a:pt x="52" y="2"/>
                  </a:lnTo>
                  <a:lnTo>
                    <a:pt x="52" y="125"/>
                  </a:lnTo>
                  <a:lnTo>
                    <a:pt x="52" y="1"/>
                  </a:lnTo>
                  <a:lnTo>
                    <a:pt x="104" y="1"/>
                  </a:lnTo>
                  <a:lnTo>
                    <a:pt x="104" y="141"/>
                  </a:lnTo>
                  <a:lnTo>
                    <a:pt x="104" y="1"/>
                  </a:lnTo>
                  <a:lnTo>
                    <a:pt x="156" y="1"/>
                  </a:lnTo>
                  <a:lnTo>
                    <a:pt x="156" y="149"/>
                  </a:lnTo>
                  <a:lnTo>
                    <a:pt x="156" y="1"/>
                  </a:lnTo>
                  <a:lnTo>
                    <a:pt x="208" y="1"/>
                  </a:lnTo>
                  <a:lnTo>
                    <a:pt x="208" y="151"/>
                  </a:lnTo>
                  <a:lnTo>
                    <a:pt x="208" y="0"/>
                  </a:lnTo>
                  <a:lnTo>
                    <a:pt x="259" y="0"/>
                  </a:lnTo>
                  <a:lnTo>
                    <a:pt x="259" y="149"/>
                  </a:lnTo>
                  <a:lnTo>
                    <a:pt x="259" y="0"/>
                  </a:lnTo>
                  <a:lnTo>
                    <a:pt x="311" y="0"/>
                  </a:lnTo>
                  <a:lnTo>
                    <a:pt x="311" y="141"/>
                  </a:lnTo>
                  <a:lnTo>
                    <a:pt x="311" y="0"/>
                  </a:lnTo>
                  <a:lnTo>
                    <a:pt x="363" y="0"/>
                  </a:lnTo>
                  <a:lnTo>
                    <a:pt x="363" y="125"/>
                  </a:lnTo>
                  <a:lnTo>
                    <a:pt x="363" y="0"/>
                  </a:lnTo>
                  <a:lnTo>
                    <a:pt x="415" y="0"/>
                  </a:lnTo>
                  <a:lnTo>
                    <a:pt x="415" y="95"/>
                  </a:lnTo>
                </a:path>
              </a:pathLst>
            </a:custGeom>
            <a:noFill/>
            <a:ln w="12700" cap="rnd">
              <a:solidFill>
                <a:srgbClr val="FFCC00"/>
              </a:solidFill>
              <a:round/>
              <a:headEnd type="none" w="sm" len="sm"/>
              <a:tailEnd type="none" w="sm" len="sm"/>
            </a:ln>
          </p:spPr>
          <p:txBody>
            <a:bodyPr/>
            <a:lstStyle/>
            <a:p>
              <a:endParaRPr lang="en-US"/>
            </a:p>
          </p:txBody>
        </p:sp>
        <p:sp>
          <p:nvSpPr>
            <p:cNvPr id="4154" name="Oval 59"/>
            <p:cNvSpPr>
              <a:spLocks noChangeArrowheads="1"/>
            </p:cNvSpPr>
            <p:nvPr/>
          </p:nvSpPr>
          <p:spPr bwMode="auto">
            <a:xfrm>
              <a:off x="3043" y="1951"/>
              <a:ext cx="504" cy="437"/>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55" name="Oval 60"/>
            <p:cNvSpPr>
              <a:spLocks noChangeArrowheads="1"/>
            </p:cNvSpPr>
            <p:nvPr/>
          </p:nvSpPr>
          <p:spPr bwMode="auto">
            <a:xfrm>
              <a:off x="3058" y="1969"/>
              <a:ext cx="474" cy="401"/>
            </a:xfrm>
            <a:prstGeom prst="ellipse">
              <a:avLst/>
            </a:prstGeom>
            <a:solidFill>
              <a:srgbClr val="F7AD00"/>
            </a:solidFill>
            <a:ln w="9525">
              <a:solidFill>
                <a:srgbClr val="FFCC00"/>
              </a:solidFill>
              <a:round/>
              <a:headEnd/>
              <a:tailEnd/>
            </a:ln>
          </p:spPr>
          <p:txBody>
            <a:bodyPr wrap="none" anchor="ctr"/>
            <a:lstStyle/>
            <a:p>
              <a:endParaRPr lang="en-US">
                <a:latin typeface="Calibri" pitchFamily="34" charset="0"/>
              </a:endParaRPr>
            </a:p>
          </p:txBody>
        </p:sp>
        <p:sp>
          <p:nvSpPr>
            <p:cNvPr id="4156" name="Oval 61"/>
            <p:cNvSpPr>
              <a:spLocks noChangeArrowheads="1"/>
            </p:cNvSpPr>
            <p:nvPr/>
          </p:nvSpPr>
          <p:spPr bwMode="auto">
            <a:xfrm>
              <a:off x="3063" y="1938"/>
              <a:ext cx="504" cy="435"/>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57" name="Oval 62"/>
            <p:cNvSpPr>
              <a:spLocks noChangeArrowheads="1"/>
            </p:cNvSpPr>
            <p:nvPr/>
          </p:nvSpPr>
          <p:spPr bwMode="auto">
            <a:xfrm>
              <a:off x="3079" y="1956"/>
              <a:ext cx="473" cy="401"/>
            </a:xfrm>
            <a:prstGeom prst="ellipse">
              <a:avLst/>
            </a:prstGeom>
            <a:solidFill>
              <a:srgbClr val="B27901"/>
            </a:solidFill>
            <a:ln w="9525">
              <a:solidFill>
                <a:srgbClr val="FFCC00"/>
              </a:solidFill>
              <a:round/>
              <a:headEnd/>
              <a:tailEnd/>
            </a:ln>
          </p:spPr>
          <p:txBody>
            <a:bodyPr wrap="none" anchor="ctr"/>
            <a:lstStyle/>
            <a:p>
              <a:endParaRPr lang="en-US">
                <a:latin typeface="Calibri" pitchFamily="34" charset="0"/>
              </a:endParaRPr>
            </a:p>
          </p:txBody>
        </p:sp>
        <p:sp>
          <p:nvSpPr>
            <p:cNvPr id="4158" name="Freeform 63"/>
            <p:cNvSpPr>
              <a:spLocks/>
            </p:cNvSpPr>
            <p:nvPr/>
          </p:nvSpPr>
          <p:spPr bwMode="auto">
            <a:xfrm>
              <a:off x="3089" y="2040"/>
              <a:ext cx="460" cy="335"/>
            </a:xfrm>
            <a:custGeom>
              <a:avLst/>
              <a:gdLst>
                <a:gd name="T0" fmla="*/ 0 w 415"/>
                <a:gd name="T1" fmla="*/ 2147483647 h 152"/>
                <a:gd name="T2" fmla="*/ 0 w 415"/>
                <a:gd name="T3" fmla="*/ 2147483647 h 152"/>
                <a:gd name="T4" fmla="*/ 858 w 415"/>
                <a:gd name="T5" fmla="*/ 2147483647 h 152"/>
                <a:gd name="T6" fmla="*/ 858 w 415"/>
                <a:gd name="T7" fmla="*/ 2147483647 h 152"/>
                <a:gd name="T8" fmla="*/ 858 w 415"/>
                <a:gd name="T9" fmla="*/ 2147483647 h 152"/>
                <a:gd name="T10" fmla="*/ 1656 w 415"/>
                <a:gd name="T11" fmla="*/ 2147483647 h 152"/>
                <a:gd name="T12" fmla="*/ 1656 w 415"/>
                <a:gd name="T13" fmla="*/ 2147483647 h 152"/>
                <a:gd name="T14" fmla="*/ 1656 w 415"/>
                <a:gd name="T15" fmla="*/ 2147483647 h 152"/>
                <a:gd name="T16" fmla="*/ 2501 w 415"/>
                <a:gd name="T17" fmla="*/ 2147483647 h 152"/>
                <a:gd name="T18" fmla="*/ 2501 w 415"/>
                <a:gd name="T19" fmla="*/ 2147483647 h 152"/>
                <a:gd name="T20" fmla="*/ 2501 w 415"/>
                <a:gd name="T21" fmla="*/ 2147483647 h 152"/>
                <a:gd name="T22" fmla="*/ 3340 w 415"/>
                <a:gd name="T23" fmla="*/ 2147483647 h 152"/>
                <a:gd name="T24" fmla="*/ 3340 w 415"/>
                <a:gd name="T25" fmla="*/ 2147483647 h 152"/>
                <a:gd name="T26" fmla="*/ 3340 w 415"/>
                <a:gd name="T27" fmla="*/ 1565268284 h 152"/>
                <a:gd name="T28" fmla="*/ 4174 w 415"/>
                <a:gd name="T29" fmla="*/ 1565268284 h 152"/>
                <a:gd name="T30" fmla="*/ 4174 w 415"/>
                <a:gd name="T31" fmla="*/ 2147483647 h 152"/>
                <a:gd name="T32" fmla="*/ 4174 w 415"/>
                <a:gd name="T33" fmla="*/ 0 h 152"/>
                <a:gd name="T34" fmla="*/ 5000 w 415"/>
                <a:gd name="T35" fmla="*/ 0 h 152"/>
                <a:gd name="T36" fmla="*/ 5000 w 415"/>
                <a:gd name="T37" fmla="*/ 2147483647 h 152"/>
                <a:gd name="T38" fmla="*/ 5000 w 415"/>
                <a:gd name="T39" fmla="*/ 0 h 152"/>
                <a:gd name="T40" fmla="*/ 5844 w 415"/>
                <a:gd name="T41" fmla="*/ 0 h 152"/>
                <a:gd name="T42" fmla="*/ 5844 w 415"/>
                <a:gd name="T43" fmla="*/ 2147483647 h 152"/>
                <a:gd name="T44" fmla="*/ 5844 w 415"/>
                <a:gd name="T45" fmla="*/ 0 h 152"/>
                <a:gd name="T46" fmla="*/ 6666 w 415"/>
                <a:gd name="T47" fmla="*/ 0 h 152"/>
                <a:gd name="T48" fmla="*/ 6666 w 415"/>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5"/>
                <a:gd name="T76" fmla="*/ 0 h 152"/>
                <a:gd name="T77" fmla="*/ 415 w 415"/>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5" h="152">
                  <a:moveTo>
                    <a:pt x="0" y="95"/>
                  </a:moveTo>
                  <a:lnTo>
                    <a:pt x="0" y="2"/>
                  </a:lnTo>
                  <a:lnTo>
                    <a:pt x="52" y="2"/>
                  </a:lnTo>
                  <a:lnTo>
                    <a:pt x="52" y="125"/>
                  </a:lnTo>
                  <a:lnTo>
                    <a:pt x="52" y="2"/>
                  </a:lnTo>
                  <a:lnTo>
                    <a:pt x="103" y="2"/>
                  </a:lnTo>
                  <a:lnTo>
                    <a:pt x="103" y="142"/>
                  </a:lnTo>
                  <a:lnTo>
                    <a:pt x="103" y="2"/>
                  </a:lnTo>
                  <a:lnTo>
                    <a:pt x="155" y="2"/>
                  </a:lnTo>
                  <a:lnTo>
                    <a:pt x="155" y="150"/>
                  </a:lnTo>
                  <a:lnTo>
                    <a:pt x="155" y="2"/>
                  </a:lnTo>
                  <a:lnTo>
                    <a:pt x="207" y="2"/>
                  </a:lnTo>
                  <a:lnTo>
                    <a:pt x="207" y="151"/>
                  </a:lnTo>
                  <a:lnTo>
                    <a:pt x="207" y="1"/>
                  </a:lnTo>
                  <a:lnTo>
                    <a:pt x="259" y="1"/>
                  </a:lnTo>
                  <a:lnTo>
                    <a:pt x="259" y="150"/>
                  </a:lnTo>
                  <a:lnTo>
                    <a:pt x="259" y="0"/>
                  </a:lnTo>
                  <a:lnTo>
                    <a:pt x="311" y="0"/>
                  </a:lnTo>
                  <a:lnTo>
                    <a:pt x="311" y="142"/>
                  </a:lnTo>
                  <a:lnTo>
                    <a:pt x="311" y="0"/>
                  </a:lnTo>
                  <a:lnTo>
                    <a:pt x="363" y="0"/>
                  </a:lnTo>
                  <a:lnTo>
                    <a:pt x="363" y="125"/>
                  </a:lnTo>
                  <a:lnTo>
                    <a:pt x="363" y="0"/>
                  </a:lnTo>
                  <a:lnTo>
                    <a:pt x="414" y="0"/>
                  </a:lnTo>
                  <a:lnTo>
                    <a:pt x="414" y="95"/>
                  </a:lnTo>
                </a:path>
              </a:pathLst>
            </a:custGeom>
            <a:noFill/>
            <a:ln w="12700" cap="rnd">
              <a:solidFill>
                <a:srgbClr val="FFCC00"/>
              </a:solidFill>
              <a:round/>
              <a:headEnd type="none" w="sm" len="sm"/>
              <a:tailEnd type="none" w="sm" len="sm"/>
            </a:ln>
          </p:spPr>
          <p:txBody>
            <a:bodyPr/>
            <a:lstStyle/>
            <a:p>
              <a:endParaRPr lang="en-US"/>
            </a:p>
          </p:txBody>
        </p:sp>
        <p:sp>
          <p:nvSpPr>
            <p:cNvPr id="4159" name="Oval 64"/>
            <p:cNvSpPr>
              <a:spLocks noChangeArrowheads="1"/>
            </p:cNvSpPr>
            <p:nvPr/>
          </p:nvSpPr>
          <p:spPr bwMode="auto">
            <a:xfrm>
              <a:off x="3063" y="1865"/>
              <a:ext cx="504" cy="435"/>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60" name="Oval 65"/>
            <p:cNvSpPr>
              <a:spLocks noChangeArrowheads="1"/>
            </p:cNvSpPr>
            <p:nvPr/>
          </p:nvSpPr>
          <p:spPr bwMode="auto">
            <a:xfrm>
              <a:off x="3079" y="1881"/>
              <a:ext cx="473" cy="401"/>
            </a:xfrm>
            <a:prstGeom prst="ellipse">
              <a:avLst/>
            </a:prstGeom>
            <a:solidFill>
              <a:srgbClr val="F7AD00"/>
            </a:solidFill>
            <a:ln w="9525">
              <a:solidFill>
                <a:srgbClr val="FFCC00"/>
              </a:solidFill>
              <a:round/>
              <a:headEnd/>
              <a:tailEnd/>
            </a:ln>
          </p:spPr>
          <p:txBody>
            <a:bodyPr wrap="none" anchor="ctr"/>
            <a:lstStyle/>
            <a:p>
              <a:endParaRPr lang="en-US">
                <a:latin typeface="Calibri" pitchFamily="34" charset="0"/>
              </a:endParaRPr>
            </a:p>
          </p:txBody>
        </p:sp>
        <p:sp>
          <p:nvSpPr>
            <p:cNvPr id="4161" name="Oval 66"/>
            <p:cNvSpPr>
              <a:spLocks noChangeArrowheads="1"/>
            </p:cNvSpPr>
            <p:nvPr/>
          </p:nvSpPr>
          <p:spPr bwMode="auto">
            <a:xfrm>
              <a:off x="3029" y="1777"/>
              <a:ext cx="503" cy="437"/>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62" name="Oval 67"/>
            <p:cNvSpPr>
              <a:spLocks noChangeArrowheads="1"/>
            </p:cNvSpPr>
            <p:nvPr/>
          </p:nvSpPr>
          <p:spPr bwMode="auto">
            <a:xfrm>
              <a:off x="3042" y="1795"/>
              <a:ext cx="475" cy="401"/>
            </a:xfrm>
            <a:prstGeom prst="ellipse">
              <a:avLst/>
            </a:prstGeom>
            <a:solidFill>
              <a:srgbClr val="B27901"/>
            </a:solidFill>
            <a:ln w="9525">
              <a:solidFill>
                <a:srgbClr val="FFCC00"/>
              </a:solidFill>
              <a:round/>
              <a:headEnd/>
              <a:tailEnd/>
            </a:ln>
          </p:spPr>
          <p:txBody>
            <a:bodyPr wrap="none" anchor="ctr"/>
            <a:lstStyle/>
            <a:p>
              <a:endParaRPr lang="en-US">
                <a:latin typeface="Calibri" pitchFamily="34" charset="0"/>
              </a:endParaRPr>
            </a:p>
          </p:txBody>
        </p:sp>
        <p:sp>
          <p:nvSpPr>
            <p:cNvPr id="4163" name="Freeform 68"/>
            <p:cNvSpPr>
              <a:spLocks/>
            </p:cNvSpPr>
            <p:nvPr/>
          </p:nvSpPr>
          <p:spPr bwMode="auto">
            <a:xfrm>
              <a:off x="3053" y="1878"/>
              <a:ext cx="462" cy="336"/>
            </a:xfrm>
            <a:custGeom>
              <a:avLst/>
              <a:gdLst>
                <a:gd name="T0" fmla="*/ 0 w 416"/>
                <a:gd name="T1" fmla="*/ 2147483647 h 152"/>
                <a:gd name="T2" fmla="*/ 0 w 416"/>
                <a:gd name="T3" fmla="*/ 1661288679 h 152"/>
                <a:gd name="T4" fmla="*/ 882 w 416"/>
                <a:gd name="T5" fmla="*/ 1661288679 h 152"/>
                <a:gd name="T6" fmla="*/ 882 w 416"/>
                <a:gd name="T7" fmla="*/ 2147483647 h 152"/>
                <a:gd name="T8" fmla="*/ 882 w 416"/>
                <a:gd name="T9" fmla="*/ 1661288679 h 152"/>
                <a:gd name="T10" fmla="*/ 1784 w 416"/>
                <a:gd name="T11" fmla="*/ 1661288679 h 152"/>
                <a:gd name="T12" fmla="*/ 1784 w 416"/>
                <a:gd name="T13" fmla="*/ 2147483647 h 152"/>
                <a:gd name="T14" fmla="*/ 1784 w 416"/>
                <a:gd name="T15" fmla="*/ 1661288679 h 152"/>
                <a:gd name="T16" fmla="*/ 2642 w 416"/>
                <a:gd name="T17" fmla="*/ 1661288679 h 152"/>
                <a:gd name="T18" fmla="*/ 2642 w 416"/>
                <a:gd name="T19" fmla="*/ 2147483647 h 152"/>
                <a:gd name="T20" fmla="*/ 2642 w 416"/>
                <a:gd name="T21" fmla="*/ 1661288679 h 152"/>
                <a:gd name="T22" fmla="*/ 3518 w 416"/>
                <a:gd name="T23" fmla="*/ 1661288679 h 152"/>
                <a:gd name="T24" fmla="*/ 3518 w 416"/>
                <a:gd name="T25" fmla="*/ 2147483647 h 152"/>
                <a:gd name="T26" fmla="*/ 3518 w 416"/>
                <a:gd name="T27" fmla="*/ 1661288679 h 152"/>
                <a:gd name="T28" fmla="*/ 4407 w 416"/>
                <a:gd name="T29" fmla="*/ 1661288679 h 152"/>
                <a:gd name="T30" fmla="*/ 4407 w 416"/>
                <a:gd name="T31" fmla="*/ 2147483647 h 152"/>
                <a:gd name="T32" fmla="*/ 4407 w 416"/>
                <a:gd name="T33" fmla="*/ 0 h 152"/>
                <a:gd name="T34" fmla="*/ 5261 w 416"/>
                <a:gd name="T35" fmla="*/ 0 h 152"/>
                <a:gd name="T36" fmla="*/ 5261 w 416"/>
                <a:gd name="T37" fmla="*/ 2147483647 h 152"/>
                <a:gd name="T38" fmla="*/ 5261 w 416"/>
                <a:gd name="T39" fmla="*/ 0 h 152"/>
                <a:gd name="T40" fmla="*/ 6165 w 416"/>
                <a:gd name="T41" fmla="*/ 0 h 152"/>
                <a:gd name="T42" fmla="*/ 6165 w 416"/>
                <a:gd name="T43" fmla="*/ 2147483647 h 152"/>
                <a:gd name="T44" fmla="*/ 6165 w 416"/>
                <a:gd name="T45" fmla="*/ 0 h 152"/>
                <a:gd name="T46" fmla="*/ 7059 w 416"/>
                <a:gd name="T47" fmla="*/ 0 h 152"/>
                <a:gd name="T48" fmla="*/ 7059 w 416"/>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6"/>
                <a:gd name="T76" fmla="*/ 0 h 152"/>
                <a:gd name="T77" fmla="*/ 416 w 416"/>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6" h="152">
                  <a:moveTo>
                    <a:pt x="0" y="95"/>
                  </a:moveTo>
                  <a:lnTo>
                    <a:pt x="0" y="1"/>
                  </a:lnTo>
                  <a:lnTo>
                    <a:pt x="52" y="1"/>
                  </a:lnTo>
                  <a:lnTo>
                    <a:pt x="52" y="125"/>
                  </a:lnTo>
                  <a:lnTo>
                    <a:pt x="52" y="1"/>
                  </a:lnTo>
                  <a:lnTo>
                    <a:pt x="104" y="1"/>
                  </a:lnTo>
                  <a:lnTo>
                    <a:pt x="104" y="142"/>
                  </a:lnTo>
                  <a:lnTo>
                    <a:pt x="104" y="1"/>
                  </a:lnTo>
                  <a:lnTo>
                    <a:pt x="156" y="1"/>
                  </a:lnTo>
                  <a:lnTo>
                    <a:pt x="156" y="149"/>
                  </a:lnTo>
                  <a:lnTo>
                    <a:pt x="156" y="1"/>
                  </a:lnTo>
                  <a:lnTo>
                    <a:pt x="207" y="1"/>
                  </a:lnTo>
                  <a:lnTo>
                    <a:pt x="207" y="151"/>
                  </a:lnTo>
                  <a:lnTo>
                    <a:pt x="207" y="1"/>
                  </a:lnTo>
                  <a:lnTo>
                    <a:pt x="259" y="1"/>
                  </a:lnTo>
                  <a:lnTo>
                    <a:pt x="259" y="149"/>
                  </a:lnTo>
                  <a:lnTo>
                    <a:pt x="259" y="0"/>
                  </a:lnTo>
                  <a:lnTo>
                    <a:pt x="311" y="0"/>
                  </a:lnTo>
                  <a:lnTo>
                    <a:pt x="311" y="142"/>
                  </a:lnTo>
                  <a:lnTo>
                    <a:pt x="311" y="0"/>
                  </a:lnTo>
                  <a:lnTo>
                    <a:pt x="363" y="0"/>
                  </a:lnTo>
                  <a:lnTo>
                    <a:pt x="363" y="125"/>
                  </a:lnTo>
                  <a:lnTo>
                    <a:pt x="363" y="0"/>
                  </a:lnTo>
                  <a:lnTo>
                    <a:pt x="415" y="0"/>
                  </a:lnTo>
                  <a:lnTo>
                    <a:pt x="415" y="95"/>
                  </a:lnTo>
                </a:path>
              </a:pathLst>
            </a:custGeom>
            <a:noFill/>
            <a:ln w="12700" cap="rnd">
              <a:solidFill>
                <a:srgbClr val="FFCC00"/>
              </a:solidFill>
              <a:round/>
              <a:headEnd type="none" w="sm" len="sm"/>
              <a:tailEnd type="none" w="sm" len="sm"/>
            </a:ln>
          </p:spPr>
          <p:txBody>
            <a:bodyPr/>
            <a:lstStyle/>
            <a:p>
              <a:endParaRPr lang="en-US"/>
            </a:p>
          </p:txBody>
        </p:sp>
        <p:sp>
          <p:nvSpPr>
            <p:cNvPr id="4164" name="Oval 69"/>
            <p:cNvSpPr>
              <a:spLocks noChangeArrowheads="1"/>
            </p:cNvSpPr>
            <p:nvPr/>
          </p:nvSpPr>
          <p:spPr bwMode="auto">
            <a:xfrm>
              <a:off x="3029" y="1704"/>
              <a:ext cx="503" cy="435"/>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65" name="Oval 70"/>
            <p:cNvSpPr>
              <a:spLocks noChangeArrowheads="1"/>
            </p:cNvSpPr>
            <p:nvPr/>
          </p:nvSpPr>
          <p:spPr bwMode="auto">
            <a:xfrm>
              <a:off x="3042" y="1722"/>
              <a:ext cx="475" cy="401"/>
            </a:xfrm>
            <a:prstGeom prst="ellipse">
              <a:avLst/>
            </a:prstGeom>
            <a:solidFill>
              <a:srgbClr val="F7AD00"/>
            </a:solidFill>
            <a:ln w="9525">
              <a:solidFill>
                <a:srgbClr val="FFCC00"/>
              </a:solidFill>
              <a:round/>
              <a:headEnd/>
              <a:tailEnd/>
            </a:ln>
          </p:spPr>
          <p:txBody>
            <a:bodyPr wrap="none" anchor="ctr"/>
            <a:lstStyle/>
            <a:p>
              <a:endParaRPr lang="en-US">
                <a:latin typeface="Calibri" pitchFamily="34" charset="0"/>
              </a:endParaRPr>
            </a:p>
          </p:txBody>
        </p:sp>
        <p:sp>
          <p:nvSpPr>
            <p:cNvPr id="4166" name="Oval 71"/>
            <p:cNvSpPr>
              <a:spLocks noChangeArrowheads="1"/>
            </p:cNvSpPr>
            <p:nvPr/>
          </p:nvSpPr>
          <p:spPr bwMode="auto">
            <a:xfrm>
              <a:off x="3002" y="1717"/>
              <a:ext cx="503" cy="435"/>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67" name="Oval 72"/>
            <p:cNvSpPr>
              <a:spLocks noChangeArrowheads="1"/>
            </p:cNvSpPr>
            <p:nvPr/>
          </p:nvSpPr>
          <p:spPr bwMode="auto">
            <a:xfrm>
              <a:off x="3015" y="1733"/>
              <a:ext cx="476" cy="404"/>
            </a:xfrm>
            <a:prstGeom prst="ellipse">
              <a:avLst/>
            </a:prstGeom>
            <a:solidFill>
              <a:srgbClr val="B27901"/>
            </a:solidFill>
            <a:ln w="9525">
              <a:solidFill>
                <a:srgbClr val="FFCC00"/>
              </a:solidFill>
              <a:round/>
              <a:headEnd/>
              <a:tailEnd/>
            </a:ln>
          </p:spPr>
          <p:txBody>
            <a:bodyPr wrap="none" anchor="ctr"/>
            <a:lstStyle/>
            <a:p>
              <a:endParaRPr lang="en-US">
                <a:latin typeface="Calibri" pitchFamily="34" charset="0"/>
              </a:endParaRPr>
            </a:p>
          </p:txBody>
        </p:sp>
        <p:sp>
          <p:nvSpPr>
            <p:cNvPr id="4168" name="Freeform 73"/>
            <p:cNvSpPr>
              <a:spLocks/>
            </p:cNvSpPr>
            <p:nvPr/>
          </p:nvSpPr>
          <p:spPr bwMode="auto">
            <a:xfrm>
              <a:off x="3026" y="1817"/>
              <a:ext cx="462" cy="335"/>
            </a:xfrm>
            <a:custGeom>
              <a:avLst/>
              <a:gdLst>
                <a:gd name="T0" fmla="*/ 0 w 416"/>
                <a:gd name="T1" fmla="*/ 2147483647 h 152"/>
                <a:gd name="T2" fmla="*/ 0 w 416"/>
                <a:gd name="T3" fmla="*/ 2147483647 h 152"/>
                <a:gd name="T4" fmla="*/ 882 w 416"/>
                <a:gd name="T5" fmla="*/ 2147483647 h 152"/>
                <a:gd name="T6" fmla="*/ 882 w 416"/>
                <a:gd name="T7" fmla="*/ 2147483647 h 152"/>
                <a:gd name="T8" fmla="*/ 882 w 416"/>
                <a:gd name="T9" fmla="*/ 2147483647 h 152"/>
                <a:gd name="T10" fmla="*/ 1784 w 416"/>
                <a:gd name="T11" fmla="*/ 2147483647 h 152"/>
                <a:gd name="T12" fmla="*/ 1784 w 416"/>
                <a:gd name="T13" fmla="*/ 2147483647 h 152"/>
                <a:gd name="T14" fmla="*/ 1784 w 416"/>
                <a:gd name="T15" fmla="*/ 1565268284 h 152"/>
                <a:gd name="T16" fmla="*/ 2628 w 416"/>
                <a:gd name="T17" fmla="*/ 1565268284 h 152"/>
                <a:gd name="T18" fmla="*/ 2628 w 416"/>
                <a:gd name="T19" fmla="*/ 2147483647 h 152"/>
                <a:gd name="T20" fmla="*/ 2628 w 416"/>
                <a:gd name="T21" fmla="*/ 1565268284 h 152"/>
                <a:gd name="T22" fmla="*/ 3518 w 416"/>
                <a:gd name="T23" fmla="*/ 1565268284 h 152"/>
                <a:gd name="T24" fmla="*/ 3518 w 416"/>
                <a:gd name="T25" fmla="*/ 2147483647 h 152"/>
                <a:gd name="T26" fmla="*/ 3518 w 416"/>
                <a:gd name="T27" fmla="*/ 1565268284 h 152"/>
                <a:gd name="T28" fmla="*/ 4407 w 416"/>
                <a:gd name="T29" fmla="*/ 1565268284 h 152"/>
                <a:gd name="T30" fmla="*/ 4407 w 416"/>
                <a:gd name="T31" fmla="*/ 2147483647 h 152"/>
                <a:gd name="T32" fmla="*/ 4407 w 416"/>
                <a:gd name="T33" fmla="*/ 1565268284 h 152"/>
                <a:gd name="T34" fmla="*/ 5261 w 416"/>
                <a:gd name="T35" fmla="*/ 1565268284 h 152"/>
                <a:gd name="T36" fmla="*/ 5261 w 416"/>
                <a:gd name="T37" fmla="*/ 2147483647 h 152"/>
                <a:gd name="T38" fmla="*/ 5261 w 416"/>
                <a:gd name="T39" fmla="*/ 1565268284 h 152"/>
                <a:gd name="T40" fmla="*/ 6141 w 416"/>
                <a:gd name="T41" fmla="*/ 1565268284 h 152"/>
                <a:gd name="T42" fmla="*/ 6141 w 416"/>
                <a:gd name="T43" fmla="*/ 2147483647 h 152"/>
                <a:gd name="T44" fmla="*/ 6141 w 416"/>
                <a:gd name="T45" fmla="*/ 0 h 152"/>
                <a:gd name="T46" fmla="*/ 7059 w 416"/>
                <a:gd name="T47" fmla="*/ 0 h 152"/>
                <a:gd name="T48" fmla="*/ 7059 w 416"/>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6"/>
                <a:gd name="T76" fmla="*/ 0 h 152"/>
                <a:gd name="T77" fmla="*/ 416 w 416"/>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6" h="152">
                  <a:moveTo>
                    <a:pt x="0" y="95"/>
                  </a:moveTo>
                  <a:lnTo>
                    <a:pt x="0" y="2"/>
                  </a:lnTo>
                  <a:lnTo>
                    <a:pt x="52" y="2"/>
                  </a:lnTo>
                  <a:lnTo>
                    <a:pt x="52" y="125"/>
                  </a:lnTo>
                  <a:lnTo>
                    <a:pt x="52" y="2"/>
                  </a:lnTo>
                  <a:lnTo>
                    <a:pt x="104" y="2"/>
                  </a:lnTo>
                  <a:lnTo>
                    <a:pt x="104" y="142"/>
                  </a:lnTo>
                  <a:lnTo>
                    <a:pt x="104" y="1"/>
                  </a:lnTo>
                  <a:lnTo>
                    <a:pt x="155" y="1"/>
                  </a:lnTo>
                  <a:lnTo>
                    <a:pt x="155" y="150"/>
                  </a:lnTo>
                  <a:lnTo>
                    <a:pt x="155" y="1"/>
                  </a:lnTo>
                  <a:lnTo>
                    <a:pt x="207" y="1"/>
                  </a:lnTo>
                  <a:lnTo>
                    <a:pt x="207" y="151"/>
                  </a:lnTo>
                  <a:lnTo>
                    <a:pt x="207" y="1"/>
                  </a:lnTo>
                  <a:lnTo>
                    <a:pt x="259" y="1"/>
                  </a:lnTo>
                  <a:lnTo>
                    <a:pt x="259" y="150"/>
                  </a:lnTo>
                  <a:lnTo>
                    <a:pt x="259" y="1"/>
                  </a:lnTo>
                  <a:lnTo>
                    <a:pt x="311" y="1"/>
                  </a:lnTo>
                  <a:lnTo>
                    <a:pt x="311" y="142"/>
                  </a:lnTo>
                  <a:lnTo>
                    <a:pt x="311" y="1"/>
                  </a:lnTo>
                  <a:lnTo>
                    <a:pt x="362" y="1"/>
                  </a:lnTo>
                  <a:lnTo>
                    <a:pt x="362" y="125"/>
                  </a:lnTo>
                  <a:lnTo>
                    <a:pt x="362" y="0"/>
                  </a:lnTo>
                  <a:lnTo>
                    <a:pt x="415" y="0"/>
                  </a:lnTo>
                  <a:lnTo>
                    <a:pt x="415" y="95"/>
                  </a:lnTo>
                </a:path>
              </a:pathLst>
            </a:custGeom>
            <a:noFill/>
            <a:ln w="12700" cap="rnd">
              <a:solidFill>
                <a:srgbClr val="FFCC00"/>
              </a:solidFill>
              <a:round/>
              <a:headEnd type="none" w="sm" len="sm"/>
              <a:tailEnd type="none" w="sm" len="sm"/>
            </a:ln>
          </p:spPr>
          <p:txBody>
            <a:bodyPr/>
            <a:lstStyle/>
            <a:p>
              <a:endParaRPr lang="en-US"/>
            </a:p>
          </p:txBody>
        </p:sp>
        <p:sp>
          <p:nvSpPr>
            <p:cNvPr id="4169" name="Oval 74"/>
            <p:cNvSpPr>
              <a:spLocks noChangeArrowheads="1"/>
            </p:cNvSpPr>
            <p:nvPr/>
          </p:nvSpPr>
          <p:spPr bwMode="auto">
            <a:xfrm>
              <a:off x="3002" y="1642"/>
              <a:ext cx="503" cy="435"/>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70" name="Oval 75"/>
            <p:cNvSpPr>
              <a:spLocks noChangeArrowheads="1"/>
            </p:cNvSpPr>
            <p:nvPr/>
          </p:nvSpPr>
          <p:spPr bwMode="auto">
            <a:xfrm>
              <a:off x="3015" y="1658"/>
              <a:ext cx="476" cy="404"/>
            </a:xfrm>
            <a:prstGeom prst="ellipse">
              <a:avLst/>
            </a:prstGeom>
            <a:solidFill>
              <a:srgbClr val="F7AD00"/>
            </a:solidFill>
            <a:ln w="9525">
              <a:solidFill>
                <a:srgbClr val="FFCC00"/>
              </a:solidFill>
              <a:round/>
              <a:headEnd/>
              <a:tailEnd/>
            </a:ln>
          </p:spPr>
          <p:txBody>
            <a:bodyPr wrap="none" anchor="ctr"/>
            <a:lstStyle/>
            <a:p>
              <a:endParaRPr lang="en-US">
                <a:latin typeface="Calibri" pitchFamily="34" charset="0"/>
              </a:endParaRPr>
            </a:p>
          </p:txBody>
        </p:sp>
        <p:sp>
          <p:nvSpPr>
            <p:cNvPr id="4171" name="Oval 76"/>
            <p:cNvSpPr>
              <a:spLocks noChangeArrowheads="1"/>
            </p:cNvSpPr>
            <p:nvPr/>
          </p:nvSpPr>
          <p:spPr bwMode="auto">
            <a:xfrm>
              <a:off x="3043" y="1561"/>
              <a:ext cx="504" cy="434"/>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72" name="Oval 77"/>
            <p:cNvSpPr>
              <a:spLocks noChangeArrowheads="1"/>
            </p:cNvSpPr>
            <p:nvPr/>
          </p:nvSpPr>
          <p:spPr bwMode="auto">
            <a:xfrm>
              <a:off x="3058" y="1578"/>
              <a:ext cx="474" cy="402"/>
            </a:xfrm>
            <a:prstGeom prst="ellipse">
              <a:avLst/>
            </a:prstGeom>
            <a:solidFill>
              <a:srgbClr val="B27901"/>
            </a:solidFill>
            <a:ln w="9525">
              <a:solidFill>
                <a:srgbClr val="FFCC00"/>
              </a:solidFill>
              <a:round/>
              <a:headEnd/>
              <a:tailEnd/>
            </a:ln>
          </p:spPr>
          <p:txBody>
            <a:bodyPr wrap="none" anchor="ctr"/>
            <a:lstStyle/>
            <a:p>
              <a:endParaRPr lang="en-US">
                <a:latin typeface="Calibri" pitchFamily="34" charset="0"/>
              </a:endParaRPr>
            </a:p>
          </p:txBody>
        </p:sp>
        <p:sp>
          <p:nvSpPr>
            <p:cNvPr id="4173" name="Freeform 78"/>
            <p:cNvSpPr>
              <a:spLocks/>
            </p:cNvSpPr>
            <p:nvPr/>
          </p:nvSpPr>
          <p:spPr bwMode="auto">
            <a:xfrm>
              <a:off x="3068" y="1660"/>
              <a:ext cx="461" cy="338"/>
            </a:xfrm>
            <a:custGeom>
              <a:avLst/>
              <a:gdLst>
                <a:gd name="T0" fmla="*/ 0 w 416"/>
                <a:gd name="T1" fmla="*/ 2147483647 h 153"/>
                <a:gd name="T2" fmla="*/ 0 w 416"/>
                <a:gd name="T3" fmla="*/ 2147483647 h 153"/>
                <a:gd name="T4" fmla="*/ 853 w 416"/>
                <a:gd name="T5" fmla="*/ 2147483647 h 153"/>
                <a:gd name="T6" fmla="*/ 853 w 416"/>
                <a:gd name="T7" fmla="*/ 2147483647 h 153"/>
                <a:gd name="T8" fmla="*/ 853 w 416"/>
                <a:gd name="T9" fmla="*/ 2147483647 h 153"/>
                <a:gd name="T10" fmla="*/ 1661 w 416"/>
                <a:gd name="T11" fmla="*/ 2147483647 h 153"/>
                <a:gd name="T12" fmla="*/ 1661 w 416"/>
                <a:gd name="T13" fmla="*/ 2147483647 h 153"/>
                <a:gd name="T14" fmla="*/ 1661 w 416"/>
                <a:gd name="T15" fmla="*/ 2147483647 h 153"/>
                <a:gd name="T16" fmla="*/ 2506 w 416"/>
                <a:gd name="T17" fmla="*/ 2147483647 h 153"/>
                <a:gd name="T18" fmla="*/ 2506 w 416"/>
                <a:gd name="T19" fmla="*/ 2147483647 h 153"/>
                <a:gd name="T20" fmla="*/ 2506 w 416"/>
                <a:gd name="T21" fmla="*/ 2147483647 h 153"/>
                <a:gd name="T22" fmla="*/ 3338 w 416"/>
                <a:gd name="T23" fmla="*/ 2147483647 h 153"/>
                <a:gd name="T24" fmla="*/ 3338 w 416"/>
                <a:gd name="T25" fmla="*/ 2147483647 h 153"/>
                <a:gd name="T26" fmla="*/ 3338 w 416"/>
                <a:gd name="T27" fmla="*/ 2147483647 h 153"/>
                <a:gd name="T28" fmla="*/ 4145 w 416"/>
                <a:gd name="T29" fmla="*/ 2147483647 h 153"/>
                <a:gd name="T30" fmla="*/ 4145 w 416"/>
                <a:gd name="T31" fmla="*/ 2147483647 h 153"/>
                <a:gd name="T32" fmla="*/ 4145 w 416"/>
                <a:gd name="T33" fmla="*/ 2147483647 h 153"/>
                <a:gd name="T34" fmla="*/ 4979 w 416"/>
                <a:gd name="T35" fmla="*/ 2147483647 h 153"/>
                <a:gd name="T36" fmla="*/ 4979 w 416"/>
                <a:gd name="T37" fmla="*/ 2147483647 h 153"/>
                <a:gd name="T38" fmla="*/ 4979 w 416"/>
                <a:gd name="T39" fmla="*/ 0 h 153"/>
                <a:gd name="T40" fmla="*/ 5788 w 416"/>
                <a:gd name="T41" fmla="*/ 0 h 153"/>
                <a:gd name="T42" fmla="*/ 5788 w 416"/>
                <a:gd name="T43" fmla="*/ 2147483647 h 153"/>
                <a:gd name="T44" fmla="*/ 5788 w 416"/>
                <a:gd name="T45" fmla="*/ 0 h 153"/>
                <a:gd name="T46" fmla="*/ 6643 w 416"/>
                <a:gd name="T47" fmla="*/ 0 h 153"/>
                <a:gd name="T48" fmla="*/ 6643 w 416"/>
                <a:gd name="T49" fmla="*/ 2147483647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6"/>
                <a:gd name="T76" fmla="*/ 0 h 153"/>
                <a:gd name="T77" fmla="*/ 416 w 416"/>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6" h="153">
                  <a:moveTo>
                    <a:pt x="0" y="96"/>
                  </a:moveTo>
                  <a:lnTo>
                    <a:pt x="0" y="3"/>
                  </a:lnTo>
                  <a:lnTo>
                    <a:pt x="52" y="3"/>
                  </a:lnTo>
                  <a:lnTo>
                    <a:pt x="52" y="126"/>
                  </a:lnTo>
                  <a:lnTo>
                    <a:pt x="52" y="3"/>
                  </a:lnTo>
                  <a:lnTo>
                    <a:pt x="104" y="3"/>
                  </a:lnTo>
                  <a:lnTo>
                    <a:pt x="104" y="143"/>
                  </a:lnTo>
                  <a:lnTo>
                    <a:pt x="104" y="2"/>
                  </a:lnTo>
                  <a:lnTo>
                    <a:pt x="156" y="2"/>
                  </a:lnTo>
                  <a:lnTo>
                    <a:pt x="156" y="150"/>
                  </a:lnTo>
                  <a:lnTo>
                    <a:pt x="156" y="2"/>
                  </a:lnTo>
                  <a:lnTo>
                    <a:pt x="208" y="2"/>
                  </a:lnTo>
                  <a:lnTo>
                    <a:pt x="208" y="152"/>
                  </a:lnTo>
                  <a:lnTo>
                    <a:pt x="208" y="2"/>
                  </a:lnTo>
                  <a:lnTo>
                    <a:pt x="259" y="2"/>
                  </a:lnTo>
                  <a:lnTo>
                    <a:pt x="259" y="150"/>
                  </a:lnTo>
                  <a:lnTo>
                    <a:pt x="259" y="2"/>
                  </a:lnTo>
                  <a:lnTo>
                    <a:pt x="311" y="2"/>
                  </a:lnTo>
                  <a:lnTo>
                    <a:pt x="311" y="143"/>
                  </a:lnTo>
                  <a:lnTo>
                    <a:pt x="311" y="0"/>
                  </a:lnTo>
                  <a:lnTo>
                    <a:pt x="363" y="0"/>
                  </a:lnTo>
                  <a:lnTo>
                    <a:pt x="363" y="126"/>
                  </a:lnTo>
                  <a:lnTo>
                    <a:pt x="363" y="0"/>
                  </a:lnTo>
                  <a:lnTo>
                    <a:pt x="415" y="0"/>
                  </a:lnTo>
                  <a:lnTo>
                    <a:pt x="415" y="96"/>
                  </a:lnTo>
                </a:path>
              </a:pathLst>
            </a:custGeom>
            <a:noFill/>
            <a:ln w="12700" cap="rnd">
              <a:solidFill>
                <a:srgbClr val="FFCC00"/>
              </a:solidFill>
              <a:round/>
              <a:headEnd type="none" w="sm" len="sm"/>
              <a:tailEnd type="none" w="sm" len="sm"/>
            </a:ln>
          </p:spPr>
          <p:txBody>
            <a:bodyPr/>
            <a:lstStyle/>
            <a:p>
              <a:endParaRPr lang="en-US"/>
            </a:p>
          </p:txBody>
        </p:sp>
        <p:sp>
          <p:nvSpPr>
            <p:cNvPr id="4174" name="Oval 79"/>
            <p:cNvSpPr>
              <a:spLocks noChangeArrowheads="1"/>
            </p:cNvSpPr>
            <p:nvPr/>
          </p:nvSpPr>
          <p:spPr bwMode="auto">
            <a:xfrm>
              <a:off x="3043" y="1486"/>
              <a:ext cx="504" cy="434"/>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75" name="Oval 80"/>
            <p:cNvSpPr>
              <a:spLocks noChangeArrowheads="1"/>
            </p:cNvSpPr>
            <p:nvPr/>
          </p:nvSpPr>
          <p:spPr bwMode="auto">
            <a:xfrm>
              <a:off x="3058" y="1503"/>
              <a:ext cx="474" cy="404"/>
            </a:xfrm>
            <a:prstGeom prst="ellipse">
              <a:avLst/>
            </a:prstGeom>
            <a:solidFill>
              <a:srgbClr val="F7AD00"/>
            </a:solidFill>
            <a:ln w="9525">
              <a:solidFill>
                <a:srgbClr val="FFCC00"/>
              </a:solidFill>
              <a:round/>
              <a:headEnd/>
              <a:tailEnd/>
            </a:ln>
          </p:spPr>
          <p:txBody>
            <a:bodyPr wrap="none" anchor="ctr"/>
            <a:lstStyle/>
            <a:p>
              <a:endParaRPr lang="en-US">
                <a:latin typeface="Calibri" pitchFamily="34" charset="0"/>
              </a:endParaRPr>
            </a:p>
          </p:txBody>
        </p:sp>
        <p:sp>
          <p:nvSpPr>
            <p:cNvPr id="4176" name="Oval 81"/>
            <p:cNvSpPr>
              <a:spLocks noChangeArrowheads="1"/>
            </p:cNvSpPr>
            <p:nvPr/>
          </p:nvSpPr>
          <p:spPr bwMode="auto">
            <a:xfrm>
              <a:off x="3545" y="2706"/>
              <a:ext cx="504" cy="437"/>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77" name="Oval 82"/>
            <p:cNvSpPr>
              <a:spLocks noChangeArrowheads="1"/>
            </p:cNvSpPr>
            <p:nvPr/>
          </p:nvSpPr>
          <p:spPr bwMode="auto">
            <a:xfrm>
              <a:off x="3559" y="2723"/>
              <a:ext cx="476" cy="402"/>
            </a:xfrm>
            <a:prstGeom prst="ellipse">
              <a:avLst/>
            </a:prstGeom>
            <a:solidFill>
              <a:srgbClr val="B27901"/>
            </a:solidFill>
            <a:ln w="9525">
              <a:solidFill>
                <a:srgbClr val="FFCC00"/>
              </a:solidFill>
              <a:round/>
              <a:headEnd/>
              <a:tailEnd/>
            </a:ln>
          </p:spPr>
          <p:txBody>
            <a:bodyPr wrap="none" anchor="ctr"/>
            <a:lstStyle/>
            <a:p>
              <a:endParaRPr lang="en-US">
                <a:latin typeface="Calibri" pitchFamily="34" charset="0"/>
              </a:endParaRPr>
            </a:p>
          </p:txBody>
        </p:sp>
        <p:sp>
          <p:nvSpPr>
            <p:cNvPr id="4178" name="Freeform 83"/>
            <p:cNvSpPr>
              <a:spLocks/>
            </p:cNvSpPr>
            <p:nvPr/>
          </p:nvSpPr>
          <p:spPr bwMode="auto">
            <a:xfrm>
              <a:off x="3569" y="2807"/>
              <a:ext cx="462" cy="336"/>
            </a:xfrm>
            <a:custGeom>
              <a:avLst/>
              <a:gdLst>
                <a:gd name="T0" fmla="*/ 0 w 416"/>
                <a:gd name="T1" fmla="*/ 2147483647 h 152"/>
                <a:gd name="T2" fmla="*/ 0 w 416"/>
                <a:gd name="T3" fmla="*/ 2147483647 h 152"/>
                <a:gd name="T4" fmla="*/ 882 w 416"/>
                <a:gd name="T5" fmla="*/ 2147483647 h 152"/>
                <a:gd name="T6" fmla="*/ 882 w 416"/>
                <a:gd name="T7" fmla="*/ 2147483647 h 152"/>
                <a:gd name="T8" fmla="*/ 882 w 416"/>
                <a:gd name="T9" fmla="*/ 2147483647 h 152"/>
                <a:gd name="T10" fmla="*/ 1784 w 416"/>
                <a:gd name="T11" fmla="*/ 2147483647 h 152"/>
                <a:gd name="T12" fmla="*/ 1784 w 416"/>
                <a:gd name="T13" fmla="*/ 2147483647 h 152"/>
                <a:gd name="T14" fmla="*/ 1784 w 416"/>
                <a:gd name="T15" fmla="*/ 1661288679 h 152"/>
                <a:gd name="T16" fmla="*/ 2642 w 416"/>
                <a:gd name="T17" fmla="*/ 1661288679 h 152"/>
                <a:gd name="T18" fmla="*/ 2642 w 416"/>
                <a:gd name="T19" fmla="*/ 2147483647 h 152"/>
                <a:gd name="T20" fmla="*/ 2642 w 416"/>
                <a:gd name="T21" fmla="*/ 1661288679 h 152"/>
                <a:gd name="T22" fmla="*/ 3534 w 416"/>
                <a:gd name="T23" fmla="*/ 1661288679 h 152"/>
                <a:gd name="T24" fmla="*/ 3534 w 416"/>
                <a:gd name="T25" fmla="*/ 2147483647 h 152"/>
                <a:gd name="T26" fmla="*/ 3534 w 416"/>
                <a:gd name="T27" fmla="*/ 1661288679 h 152"/>
                <a:gd name="T28" fmla="*/ 4407 w 416"/>
                <a:gd name="T29" fmla="*/ 1661288679 h 152"/>
                <a:gd name="T30" fmla="*/ 4407 w 416"/>
                <a:gd name="T31" fmla="*/ 2147483647 h 152"/>
                <a:gd name="T32" fmla="*/ 4407 w 416"/>
                <a:gd name="T33" fmla="*/ 0 h 152"/>
                <a:gd name="T34" fmla="*/ 5311 w 416"/>
                <a:gd name="T35" fmla="*/ 0 h 152"/>
                <a:gd name="T36" fmla="*/ 5311 w 416"/>
                <a:gd name="T37" fmla="*/ 2147483647 h 152"/>
                <a:gd name="T38" fmla="*/ 5311 w 416"/>
                <a:gd name="T39" fmla="*/ 0 h 152"/>
                <a:gd name="T40" fmla="*/ 6165 w 416"/>
                <a:gd name="T41" fmla="*/ 0 h 152"/>
                <a:gd name="T42" fmla="*/ 6165 w 416"/>
                <a:gd name="T43" fmla="*/ 2147483647 h 152"/>
                <a:gd name="T44" fmla="*/ 6165 w 416"/>
                <a:gd name="T45" fmla="*/ 0 h 152"/>
                <a:gd name="T46" fmla="*/ 7059 w 416"/>
                <a:gd name="T47" fmla="*/ 0 h 152"/>
                <a:gd name="T48" fmla="*/ 7059 w 416"/>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6"/>
                <a:gd name="T76" fmla="*/ 0 h 152"/>
                <a:gd name="T77" fmla="*/ 416 w 416"/>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6" h="152">
                  <a:moveTo>
                    <a:pt x="0" y="95"/>
                  </a:moveTo>
                  <a:lnTo>
                    <a:pt x="0" y="2"/>
                  </a:lnTo>
                  <a:lnTo>
                    <a:pt x="52" y="2"/>
                  </a:lnTo>
                  <a:lnTo>
                    <a:pt x="52" y="125"/>
                  </a:lnTo>
                  <a:lnTo>
                    <a:pt x="52" y="2"/>
                  </a:lnTo>
                  <a:lnTo>
                    <a:pt x="104" y="2"/>
                  </a:lnTo>
                  <a:lnTo>
                    <a:pt x="104" y="142"/>
                  </a:lnTo>
                  <a:lnTo>
                    <a:pt x="104" y="1"/>
                  </a:lnTo>
                  <a:lnTo>
                    <a:pt x="156" y="1"/>
                  </a:lnTo>
                  <a:lnTo>
                    <a:pt x="156" y="149"/>
                  </a:lnTo>
                  <a:lnTo>
                    <a:pt x="156" y="1"/>
                  </a:lnTo>
                  <a:lnTo>
                    <a:pt x="208" y="1"/>
                  </a:lnTo>
                  <a:lnTo>
                    <a:pt x="208" y="151"/>
                  </a:lnTo>
                  <a:lnTo>
                    <a:pt x="208" y="1"/>
                  </a:lnTo>
                  <a:lnTo>
                    <a:pt x="259" y="1"/>
                  </a:lnTo>
                  <a:lnTo>
                    <a:pt x="259" y="149"/>
                  </a:lnTo>
                  <a:lnTo>
                    <a:pt x="259" y="0"/>
                  </a:lnTo>
                  <a:lnTo>
                    <a:pt x="312" y="0"/>
                  </a:lnTo>
                  <a:lnTo>
                    <a:pt x="312" y="142"/>
                  </a:lnTo>
                  <a:lnTo>
                    <a:pt x="312" y="0"/>
                  </a:lnTo>
                  <a:lnTo>
                    <a:pt x="363" y="0"/>
                  </a:lnTo>
                  <a:lnTo>
                    <a:pt x="363" y="125"/>
                  </a:lnTo>
                  <a:lnTo>
                    <a:pt x="363" y="0"/>
                  </a:lnTo>
                  <a:lnTo>
                    <a:pt x="415" y="0"/>
                  </a:lnTo>
                  <a:lnTo>
                    <a:pt x="415" y="95"/>
                  </a:lnTo>
                </a:path>
              </a:pathLst>
            </a:custGeom>
            <a:noFill/>
            <a:ln w="12700" cap="rnd">
              <a:solidFill>
                <a:srgbClr val="FFCC00"/>
              </a:solidFill>
              <a:round/>
              <a:headEnd type="none" w="sm" len="sm"/>
              <a:tailEnd type="none" w="sm" len="sm"/>
            </a:ln>
          </p:spPr>
          <p:txBody>
            <a:bodyPr/>
            <a:lstStyle/>
            <a:p>
              <a:endParaRPr lang="en-US"/>
            </a:p>
          </p:txBody>
        </p:sp>
        <p:sp>
          <p:nvSpPr>
            <p:cNvPr id="4179" name="Oval 84"/>
            <p:cNvSpPr>
              <a:spLocks noChangeArrowheads="1"/>
            </p:cNvSpPr>
            <p:nvPr/>
          </p:nvSpPr>
          <p:spPr bwMode="auto">
            <a:xfrm>
              <a:off x="3545" y="2633"/>
              <a:ext cx="504" cy="435"/>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80" name="Oval 85"/>
            <p:cNvSpPr>
              <a:spLocks noChangeArrowheads="1"/>
            </p:cNvSpPr>
            <p:nvPr/>
          </p:nvSpPr>
          <p:spPr bwMode="auto">
            <a:xfrm>
              <a:off x="3559" y="2648"/>
              <a:ext cx="476" cy="402"/>
            </a:xfrm>
            <a:prstGeom prst="ellipse">
              <a:avLst/>
            </a:prstGeom>
            <a:solidFill>
              <a:srgbClr val="F7AD00"/>
            </a:solidFill>
            <a:ln w="9525">
              <a:solidFill>
                <a:srgbClr val="FFCC00"/>
              </a:solidFill>
              <a:round/>
              <a:headEnd/>
              <a:tailEnd/>
            </a:ln>
          </p:spPr>
          <p:txBody>
            <a:bodyPr wrap="none" anchor="ctr"/>
            <a:lstStyle/>
            <a:p>
              <a:endParaRPr lang="en-US">
                <a:latin typeface="Calibri" pitchFamily="34" charset="0"/>
              </a:endParaRPr>
            </a:p>
          </p:txBody>
        </p:sp>
        <p:sp>
          <p:nvSpPr>
            <p:cNvPr id="4181" name="Oval 86"/>
            <p:cNvSpPr>
              <a:spLocks noChangeArrowheads="1"/>
            </p:cNvSpPr>
            <p:nvPr/>
          </p:nvSpPr>
          <p:spPr bwMode="auto">
            <a:xfrm>
              <a:off x="3585" y="2666"/>
              <a:ext cx="423" cy="366"/>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82" name="Oval 87"/>
            <p:cNvSpPr>
              <a:spLocks noChangeArrowheads="1"/>
            </p:cNvSpPr>
            <p:nvPr/>
          </p:nvSpPr>
          <p:spPr bwMode="auto">
            <a:xfrm>
              <a:off x="3597" y="2682"/>
              <a:ext cx="400" cy="337"/>
            </a:xfrm>
            <a:prstGeom prst="ellipse">
              <a:avLst/>
            </a:prstGeom>
            <a:solidFill>
              <a:srgbClr val="F7AD00"/>
            </a:solidFill>
            <a:ln w="9525">
              <a:solidFill>
                <a:srgbClr val="FFCC00"/>
              </a:solidFill>
              <a:round/>
              <a:headEnd/>
              <a:tailEnd/>
            </a:ln>
          </p:spPr>
          <p:txBody>
            <a:bodyPr wrap="none" anchor="ctr"/>
            <a:lstStyle/>
            <a:p>
              <a:endParaRPr lang="en-US">
                <a:latin typeface="Calibri" pitchFamily="34" charset="0"/>
              </a:endParaRPr>
            </a:p>
          </p:txBody>
        </p:sp>
        <p:sp>
          <p:nvSpPr>
            <p:cNvPr id="4183" name="Freeform 88"/>
            <p:cNvSpPr>
              <a:spLocks/>
            </p:cNvSpPr>
            <p:nvPr/>
          </p:nvSpPr>
          <p:spPr bwMode="auto">
            <a:xfrm>
              <a:off x="3685" y="2704"/>
              <a:ext cx="250" cy="284"/>
            </a:xfrm>
            <a:custGeom>
              <a:avLst/>
              <a:gdLst>
                <a:gd name="T0" fmla="*/ 2398 w 225"/>
                <a:gd name="T1" fmla="*/ 2147483647 h 129"/>
                <a:gd name="T2" fmla="*/ 2468 w 225"/>
                <a:gd name="T3" fmla="*/ 2147483647 h 129"/>
                <a:gd name="T4" fmla="*/ 3042 w 225"/>
                <a:gd name="T5" fmla="*/ 2147483647 h 129"/>
                <a:gd name="T6" fmla="*/ 3184 w 225"/>
                <a:gd name="T7" fmla="*/ 2147483647 h 129"/>
                <a:gd name="T8" fmla="*/ 2621 w 225"/>
                <a:gd name="T9" fmla="*/ 2147483647 h 129"/>
                <a:gd name="T10" fmla="*/ 2134 w 225"/>
                <a:gd name="T11" fmla="*/ 2147483647 h 129"/>
                <a:gd name="T12" fmla="*/ 2527 w 225"/>
                <a:gd name="T13" fmla="*/ 2147483647 h 129"/>
                <a:gd name="T14" fmla="*/ 2900 w 225"/>
                <a:gd name="T15" fmla="*/ 2147483647 h 129"/>
                <a:gd name="T16" fmla="*/ 3096 w 225"/>
                <a:gd name="T17" fmla="*/ 2147483647 h 129"/>
                <a:gd name="T18" fmla="*/ 3621 w 225"/>
                <a:gd name="T19" fmla="*/ 2147483647 h 129"/>
                <a:gd name="T20" fmla="*/ 3852 w 225"/>
                <a:gd name="T21" fmla="*/ 2147483647 h 129"/>
                <a:gd name="T22" fmla="*/ 3508 w 225"/>
                <a:gd name="T23" fmla="*/ 2147483647 h 129"/>
                <a:gd name="T24" fmla="*/ 3184 w 225"/>
                <a:gd name="T25" fmla="*/ 2147483647 h 129"/>
                <a:gd name="T26" fmla="*/ 2527 w 225"/>
                <a:gd name="T27" fmla="*/ 2147483647 h 129"/>
                <a:gd name="T28" fmla="*/ 2169 w 225"/>
                <a:gd name="T29" fmla="*/ 2147483647 h 129"/>
                <a:gd name="T30" fmla="*/ 2398 w 225"/>
                <a:gd name="T31" fmla="*/ 2147483647 h 129"/>
                <a:gd name="T32" fmla="*/ 2169 w 225"/>
                <a:gd name="T33" fmla="*/ 2147483647 h 129"/>
                <a:gd name="T34" fmla="*/ 2273 w 225"/>
                <a:gd name="T35" fmla="*/ 2147483647 h 129"/>
                <a:gd name="T36" fmla="*/ 1720 w 225"/>
                <a:gd name="T37" fmla="*/ 2147483647 h 129"/>
                <a:gd name="T38" fmla="*/ 1388 w 225"/>
                <a:gd name="T39" fmla="*/ 2147483647 h 129"/>
                <a:gd name="T40" fmla="*/ 1088 w 225"/>
                <a:gd name="T41" fmla="*/ 2147483647 h 129"/>
                <a:gd name="T42" fmla="*/ 934 w 225"/>
                <a:gd name="T43" fmla="*/ 2147483647 h 129"/>
                <a:gd name="T44" fmla="*/ 603 w 225"/>
                <a:gd name="T45" fmla="*/ 2147483647 h 129"/>
                <a:gd name="T46" fmla="*/ 422 w 225"/>
                <a:gd name="T47" fmla="*/ 2147483647 h 129"/>
                <a:gd name="T48" fmla="*/ 120 w 225"/>
                <a:gd name="T49" fmla="*/ 2147483647 h 129"/>
                <a:gd name="T50" fmla="*/ 0 w 225"/>
                <a:gd name="T51" fmla="*/ 2147483647 h 129"/>
                <a:gd name="T52" fmla="*/ 4 w 225"/>
                <a:gd name="T53" fmla="*/ 2147483647 h 129"/>
                <a:gd name="T54" fmla="*/ 277 w 225"/>
                <a:gd name="T55" fmla="*/ 2147483647 h 129"/>
                <a:gd name="T56" fmla="*/ 1223 w 225"/>
                <a:gd name="T57" fmla="*/ 0 h 129"/>
                <a:gd name="T58" fmla="*/ 1720 w 225"/>
                <a:gd name="T59" fmla="*/ 2147483647 h 129"/>
                <a:gd name="T60" fmla="*/ 2169 w 225"/>
                <a:gd name="T61" fmla="*/ 2147483647 h 129"/>
                <a:gd name="T62" fmla="*/ 2134 w 225"/>
                <a:gd name="T63" fmla="*/ 2147483647 h 129"/>
                <a:gd name="T64" fmla="*/ 1556 w 225"/>
                <a:gd name="T65" fmla="*/ 2147483647 h 129"/>
                <a:gd name="T66" fmla="*/ 2169 w 225"/>
                <a:gd name="T67" fmla="*/ 2147483647 h 129"/>
                <a:gd name="T68" fmla="*/ 2952 w 225"/>
                <a:gd name="T69" fmla="*/ 2147483647 h 129"/>
                <a:gd name="T70" fmla="*/ 3184 w 225"/>
                <a:gd name="T71" fmla="*/ 2147483647 h 1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5"/>
                <a:gd name="T109" fmla="*/ 0 h 129"/>
                <a:gd name="T110" fmla="*/ 225 w 225"/>
                <a:gd name="T111" fmla="*/ 129 h 1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5" h="129">
                  <a:moveTo>
                    <a:pt x="140" y="43"/>
                  </a:moveTo>
                  <a:lnTo>
                    <a:pt x="143" y="23"/>
                  </a:lnTo>
                  <a:lnTo>
                    <a:pt x="176" y="23"/>
                  </a:lnTo>
                  <a:lnTo>
                    <a:pt x="185" y="46"/>
                  </a:lnTo>
                  <a:lnTo>
                    <a:pt x="152" y="37"/>
                  </a:lnTo>
                  <a:lnTo>
                    <a:pt x="124" y="49"/>
                  </a:lnTo>
                  <a:lnTo>
                    <a:pt x="148" y="68"/>
                  </a:lnTo>
                  <a:lnTo>
                    <a:pt x="168" y="46"/>
                  </a:lnTo>
                  <a:lnTo>
                    <a:pt x="180" y="43"/>
                  </a:lnTo>
                  <a:lnTo>
                    <a:pt x="211" y="54"/>
                  </a:lnTo>
                  <a:lnTo>
                    <a:pt x="224" y="66"/>
                  </a:lnTo>
                  <a:lnTo>
                    <a:pt x="204" y="97"/>
                  </a:lnTo>
                  <a:lnTo>
                    <a:pt x="185" y="114"/>
                  </a:lnTo>
                  <a:lnTo>
                    <a:pt x="148" y="125"/>
                  </a:lnTo>
                  <a:lnTo>
                    <a:pt x="127" y="128"/>
                  </a:lnTo>
                  <a:lnTo>
                    <a:pt x="140" y="102"/>
                  </a:lnTo>
                  <a:lnTo>
                    <a:pt x="127" y="85"/>
                  </a:lnTo>
                  <a:lnTo>
                    <a:pt x="132" y="68"/>
                  </a:lnTo>
                  <a:lnTo>
                    <a:pt x="100" y="97"/>
                  </a:lnTo>
                  <a:lnTo>
                    <a:pt x="80" y="108"/>
                  </a:lnTo>
                  <a:lnTo>
                    <a:pt x="63" y="91"/>
                  </a:lnTo>
                  <a:lnTo>
                    <a:pt x="55" y="83"/>
                  </a:lnTo>
                  <a:lnTo>
                    <a:pt x="36" y="102"/>
                  </a:lnTo>
                  <a:lnTo>
                    <a:pt x="24" y="80"/>
                  </a:lnTo>
                  <a:lnTo>
                    <a:pt x="7" y="57"/>
                  </a:lnTo>
                  <a:lnTo>
                    <a:pt x="0" y="40"/>
                  </a:lnTo>
                  <a:lnTo>
                    <a:pt x="4" y="29"/>
                  </a:lnTo>
                  <a:lnTo>
                    <a:pt x="16" y="12"/>
                  </a:lnTo>
                  <a:lnTo>
                    <a:pt x="71" y="0"/>
                  </a:lnTo>
                  <a:lnTo>
                    <a:pt x="100" y="3"/>
                  </a:lnTo>
                  <a:lnTo>
                    <a:pt x="127" y="17"/>
                  </a:lnTo>
                  <a:lnTo>
                    <a:pt x="124" y="26"/>
                  </a:lnTo>
                  <a:lnTo>
                    <a:pt x="91" y="40"/>
                  </a:lnTo>
                  <a:lnTo>
                    <a:pt x="127" y="46"/>
                  </a:lnTo>
                  <a:lnTo>
                    <a:pt x="172" y="26"/>
                  </a:lnTo>
                  <a:lnTo>
                    <a:pt x="185" y="29"/>
                  </a:lnTo>
                </a:path>
              </a:pathLst>
            </a:custGeom>
            <a:noFill/>
            <a:ln w="12700" cap="rnd">
              <a:solidFill>
                <a:srgbClr val="FFCC00"/>
              </a:solidFill>
              <a:round/>
              <a:headEnd type="none" w="sm" len="sm"/>
              <a:tailEnd type="none" w="sm" len="sm"/>
            </a:ln>
          </p:spPr>
          <p:txBody>
            <a:bodyPr/>
            <a:lstStyle/>
            <a:p>
              <a:endParaRPr lang="en-US"/>
            </a:p>
          </p:txBody>
        </p:sp>
        <p:sp>
          <p:nvSpPr>
            <p:cNvPr id="4184" name="Oval 89"/>
            <p:cNvSpPr>
              <a:spLocks noChangeArrowheads="1"/>
            </p:cNvSpPr>
            <p:nvPr/>
          </p:nvSpPr>
          <p:spPr bwMode="auto">
            <a:xfrm>
              <a:off x="3043" y="1435"/>
              <a:ext cx="504" cy="435"/>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85" name="Oval 90"/>
            <p:cNvSpPr>
              <a:spLocks noChangeArrowheads="1"/>
            </p:cNvSpPr>
            <p:nvPr/>
          </p:nvSpPr>
          <p:spPr bwMode="auto">
            <a:xfrm>
              <a:off x="3058" y="1453"/>
              <a:ext cx="474" cy="401"/>
            </a:xfrm>
            <a:prstGeom prst="ellipse">
              <a:avLst/>
            </a:prstGeom>
            <a:solidFill>
              <a:srgbClr val="B27901"/>
            </a:solidFill>
            <a:ln w="9525">
              <a:solidFill>
                <a:srgbClr val="FFCC00"/>
              </a:solidFill>
              <a:round/>
              <a:headEnd/>
              <a:tailEnd/>
            </a:ln>
          </p:spPr>
          <p:txBody>
            <a:bodyPr wrap="none" anchor="ctr"/>
            <a:lstStyle/>
            <a:p>
              <a:endParaRPr lang="en-US">
                <a:latin typeface="Calibri" pitchFamily="34" charset="0"/>
              </a:endParaRPr>
            </a:p>
          </p:txBody>
        </p:sp>
        <p:sp>
          <p:nvSpPr>
            <p:cNvPr id="4186" name="Oval 91"/>
            <p:cNvSpPr>
              <a:spLocks noChangeArrowheads="1"/>
            </p:cNvSpPr>
            <p:nvPr/>
          </p:nvSpPr>
          <p:spPr bwMode="auto">
            <a:xfrm>
              <a:off x="3043" y="1360"/>
              <a:ext cx="504" cy="437"/>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87" name="Oval 92"/>
            <p:cNvSpPr>
              <a:spLocks noChangeArrowheads="1"/>
            </p:cNvSpPr>
            <p:nvPr/>
          </p:nvSpPr>
          <p:spPr bwMode="auto">
            <a:xfrm>
              <a:off x="3083" y="1395"/>
              <a:ext cx="424" cy="367"/>
            </a:xfrm>
            <a:prstGeom prst="ellipse">
              <a:avLst/>
            </a:prstGeom>
            <a:solidFill>
              <a:srgbClr val="000000"/>
            </a:solidFill>
            <a:ln w="9525">
              <a:solidFill>
                <a:srgbClr val="FFCC00"/>
              </a:solidFill>
              <a:round/>
              <a:headEnd/>
              <a:tailEnd/>
            </a:ln>
          </p:spPr>
          <p:txBody>
            <a:bodyPr wrap="none" anchor="ctr"/>
            <a:lstStyle/>
            <a:p>
              <a:endParaRPr lang="en-US">
                <a:latin typeface="Calibri" pitchFamily="34" charset="0"/>
              </a:endParaRPr>
            </a:p>
          </p:txBody>
        </p:sp>
        <p:sp>
          <p:nvSpPr>
            <p:cNvPr id="4188" name="Text Box 93"/>
            <p:cNvSpPr txBox="1">
              <a:spLocks noChangeArrowheads="1"/>
            </p:cNvSpPr>
            <p:nvPr/>
          </p:nvSpPr>
          <p:spPr bwMode="auto">
            <a:xfrm rot="-3290741">
              <a:off x="2852" y="1423"/>
              <a:ext cx="263" cy="464"/>
            </a:xfrm>
            <a:prstGeom prst="rect">
              <a:avLst/>
            </a:prstGeom>
            <a:noFill/>
            <a:ln w="9525">
              <a:noFill/>
              <a:miter lim="800000"/>
              <a:headEnd/>
              <a:tailEnd/>
            </a:ln>
          </p:spPr>
          <p:txBody>
            <a:bodyPr wrap="none">
              <a:spAutoFit/>
            </a:bodyPr>
            <a:lstStyle/>
            <a:p>
              <a:pPr eaLnBrk="0" hangingPunct="0"/>
              <a:r>
                <a:rPr lang="en-US" sz="4000">
                  <a:latin typeface="Calibri" pitchFamily="34" charset="0"/>
                </a:rPr>
                <a:t>$</a:t>
              </a:r>
            </a:p>
          </p:txBody>
        </p:sp>
        <p:sp>
          <p:nvSpPr>
            <p:cNvPr id="4189" name="Oval 94"/>
            <p:cNvSpPr>
              <a:spLocks noChangeArrowheads="1"/>
            </p:cNvSpPr>
            <p:nvPr/>
          </p:nvSpPr>
          <p:spPr bwMode="auto">
            <a:xfrm>
              <a:off x="3095" y="1411"/>
              <a:ext cx="399" cy="337"/>
            </a:xfrm>
            <a:prstGeom prst="ellipse">
              <a:avLst/>
            </a:prstGeom>
            <a:solidFill>
              <a:srgbClr val="F7AD00"/>
            </a:solidFill>
            <a:ln w="9525">
              <a:solidFill>
                <a:srgbClr val="FFCC00"/>
              </a:solidFill>
              <a:round/>
              <a:headEnd/>
              <a:tailEnd/>
            </a:ln>
          </p:spPr>
          <p:txBody>
            <a:bodyPr wrap="none" anchor="ctr"/>
            <a:lstStyle/>
            <a:p>
              <a:endParaRPr lang="en-US">
                <a:latin typeface="Calibri" pitchFamily="34" charset="0"/>
              </a:endParaRPr>
            </a:p>
          </p:txBody>
        </p:sp>
        <p:sp>
          <p:nvSpPr>
            <p:cNvPr id="4190" name="Freeform 95"/>
            <p:cNvSpPr>
              <a:spLocks/>
            </p:cNvSpPr>
            <p:nvPr/>
          </p:nvSpPr>
          <p:spPr bwMode="auto">
            <a:xfrm>
              <a:off x="3182" y="1433"/>
              <a:ext cx="251" cy="282"/>
            </a:xfrm>
            <a:custGeom>
              <a:avLst/>
              <a:gdLst>
                <a:gd name="T0" fmla="*/ 2386 w 226"/>
                <a:gd name="T1" fmla="*/ 2147483647 h 128"/>
                <a:gd name="T2" fmla="*/ 2462 w 226"/>
                <a:gd name="T3" fmla="*/ 2147483647 h 128"/>
                <a:gd name="T4" fmla="*/ 3013 w 226"/>
                <a:gd name="T5" fmla="*/ 2147483647 h 128"/>
                <a:gd name="T6" fmla="*/ 3144 w 226"/>
                <a:gd name="T7" fmla="*/ 2147483647 h 128"/>
                <a:gd name="T8" fmla="*/ 2599 w 226"/>
                <a:gd name="T9" fmla="*/ 2147483647 h 128"/>
                <a:gd name="T10" fmla="*/ 2115 w 226"/>
                <a:gd name="T11" fmla="*/ 2147483647 h 128"/>
                <a:gd name="T12" fmla="*/ 2512 w 226"/>
                <a:gd name="T13" fmla="*/ 2147483647 h 128"/>
                <a:gd name="T14" fmla="*/ 2887 w 226"/>
                <a:gd name="T15" fmla="*/ 2147483647 h 128"/>
                <a:gd name="T16" fmla="*/ 3069 w 226"/>
                <a:gd name="T17" fmla="*/ 2147483647 h 128"/>
                <a:gd name="T18" fmla="*/ 3620 w 226"/>
                <a:gd name="T19" fmla="*/ 2147483647 h 128"/>
                <a:gd name="T20" fmla="*/ 3832 w 226"/>
                <a:gd name="T21" fmla="*/ 2147483647 h 128"/>
                <a:gd name="T22" fmla="*/ 3463 w 226"/>
                <a:gd name="T23" fmla="*/ 2147483647 h 128"/>
                <a:gd name="T24" fmla="*/ 3144 w 226"/>
                <a:gd name="T25" fmla="*/ 2147483647 h 128"/>
                <a:gd name="T26" fmla="*/ 2512 w 226"/>
                <a:gd name="T27" fmla="*/ 2147483647 h 128"/>
                <a:gd name="T28" fmla="*/ 2160 w 226"/>
                <a:gd name="T29" fmla="*/ 2147483647 h 128"/>
                <a:gd name="T30" fmla="*/ 2386 w 226"/>
                <a:gd name="T31" fmla="*/ 2147483647 h 128"/>
                <a:gd name="T32" fmla="*/ 2160 w 226"/>
                <a:gd name="T33" fmla="*/ 2147483647 h 128"/>
                <a:gd name="T34" fmla="*/ 2262 w 226"/>
                <a:gd name="T35" fmla="*/ 2147483647 h 128"/>
                <a:gd name="T36" fmla="*/ 1708 w 226"/>
                <a:gd name="T37" fmla="*/ 2147483647 h 128"/>
                <a:gd name="T38" fmla="*/ 1358 w 226"/>
                <a:gd name="T39" fmla="*/ 2147483647 h 128"/>
                <a:gd name="T40" fmla="*/ 1088 w 226"/>
                <a:gd name="T41" fmla="*/ 2147483647 h 128"/>
                <a:gd name="T42" fmla="*/ 967 w 226"/>
                <a:gd name="T43" fmla="*/ 2147483647 h 128"/>
                <a:gd name="T44" fmla="*/ 600 w 226"/>
                <a:gd name="T45" fmla="*/ 2147483647 h 128"/>
                <a:gd name="T46" fmla="*/ 422 w 226"/>
                <a:gd name="T47" fmla="*/ 2147483647 h 128"/>
                <a:gd name="T48" fmla="*/ 133 w 226"/>
                <a:gd name="T49" fmla="*/ 2147483647 h 128"/>
                <a:gd name="T50" fmla="*/ 0 w 226"/>
                <a:gd name="T51" fmla="*/ 2147483647 h 128"/>
                <a:gd name="T52" fmla="*/ 4 w 226"/>
                <a:gd name="T53" fmla="*/ 2147483647 h 128"/>
                <a:gd name="T54" fmla="*/ 277 w 226"/>
                <a:gd name="T55" fmla="*/ 2147483647 h 128"/>
                <a:gd name="T56" fmla="*/ 1223 w 226"/>
                <a:gd name="T57" fmla="*/ 0 h 128"/>
                <a:gd name="T58" fmla="*/ 1708 w 226"/>
                <a:gd name="T59" fmla="*/ 2147483647 h 128"/>
                <a:gd name="T60" fmla="*/ 2160 w 226"/>
                <a:gd name="T61" fmla="*/ 2147483647 h 128"/>
                <a:gd name="T62" fmla="*/ 2115 w 226"/>
                <a:gd name="T63" fmla="*/ 2147483647 h 128"/>
                <a:gd name="T64" fmla="*/ 1557 w 226"/>
                <a:gd name="T65" fmla="*/ 2147483647 h 128"/>
                <a:gd name="T66" fmla="*/ 2160 w 226"/>
                <a:gd name="T67" fmla="*/ 2147483647 h 128"/>
                <a:gd name="T68" fmla="*/ 2921 w 226"/>
                <a:gd name="T69" fmla="*/ 2147483647 h 128"/>
                <a:gd name="T70" fmla="*/ 3144 w 226"/>
                <a:gd name="T71" fmla="*/ 2147483647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6"/>
                <a:gd name="T109" fmla="*/ 0 h 128"/>
                <a:gd name="T110" fmla="*/ 226 w 226"/>
                <a:gd name="T111" fmla="*/ 128 h 1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6" h="128">
                  <a:moveTo>
                    <a:pt x="141" y="43"/>
                  </a:moveTo>
                  <a:lnTo>
                    <a:pt x="145" y="23"/>
                  </a:lnTo>
                  <a:lnTo>
                    <a:pt x="177" y="23"/>
                  </a:lnTo>
                  <a:lnTo>
                    <a:pt x="185" y="45"/>
                  </a:lnTo>
                  <a:lnTo>
                    <a:pt x="152" y="38"/>
                  </a:lnTo>
                  <a:lnTo>
                    <a:pt x="124" y="48"/>
                  </a:lnTo>
                  <a:lnTo>
                    <a:pt x="148" y="68"/>
                  </a:lnTo>
                  <a:lnTo>
                    <a:pt x="169" y="45"/>
                  </a:lnTo>
                  <a:lnTo>
                    <a:pt x="181" y="43"/>
                  </a:lnTo>
                  <a:lnTo>
                    <a:pt x="213" y="54"/>
                  </a:lnTo>
                  <a:lnTo>
                    <a:pt x="225" y="65"/>
                  </a:lnTo>
                  <a:lnTo>
                    <a:pt x="204" y="96"/>
                  </a:lnTo>
                  <a:lnTo>
                    <a:pt x="185" y="114"/>
                  </a:lnTo>
                  <a:lnTo>
                    <a:pt x="148" y="125"/>
                  </a:lnTo>
                  <a:lnTo>
                    <a:pt x="128" y="127"/>
                  </a:lnTo>
                  <a:lnTo>
                    <a:pt x="141" y="102"/>
                  </a:lnTo>
                  <a:lnTo>
                    <a:pt x="128" y="85"/>
                  </a:lnTo>
                  <a:lnTo>
                    <a:pt x="133" y="68"/>
                  </a:lnTo>
                  <a:lnTo>
                    <a:pt x="100" y="96"/>
                  </a:lnTo>
                  <a:lnTo>
                    <a:pt x="80" y="108"/>
                  </a:lnTo>
                  <a:lnTo>
                    <a:pt x="64" y="91"/>
                  </a:lnTo>
                  <a:lnTo>
                    <a:pt x="56" y="82"/>
                  </a:lnTo>
                  <a:lnTo>
                    <a:pt x="36" y="102"/>
                  </a:lnTo>
                  <a:lnTo>
                    <a:pt x="24" y="80"/>
                  </a:lnTo>
                  <a:lnTo>
                    <a:pt x="8" y="57"/>
                  </a:lnTo>
                  <a:lnTo>
                    <a:pt x="0" y="40"/>
                  </a:lnTo>
                  <a:lnTo>
                    <a:pt x="4" y="29"/>
                  </a:lnTo>
                  <a:lnTo>
                    <a:pt x="16" y="12"/>
                  </a:lnTo>
                  <a:lnTo>
                    <a:pt x="72" y="0"/>
                  </a:lnTo>
                  <a:lnTo>
                    <a:pt x="100" y="3"/>
                  </a:lnTo>
                  <a:lnTo>
                    <a:pt x="128" y="17"/>
                  </a:lnTo>
                  <a:lnTo>
                    <a:pt x="124" y="26"/>
                  </a:lnTo>
                  <a:lnTo>
                    <a:pt x="92" y="40"/>
                  </a:lnTo>
                  <a:lnTo>
                    <a:pt x="128" y="45"/>
                  </a:lnTo>
                  <a:lnTo>
                    <a:pt x="172" y="26"/>
                  </a:lnTo>
                  <a:lnTo>
                    <a:pt x="185" y="29"/>
                  </a:lnTo>
                </a:path>
              </a:pathLst>
            </a:custGeom>
            <a:noFill/>
            <a:ln w="12700" cap="rnd">
              <a:solidFill>
                <a:srgbClr val="FFCC00"/>
              </a:solidFill>
              <a:round/>
              <a:headEnd type="none" w="sm" len="sm"/>
              <a:tailEnd type="none" w="sm" len="sm"/>
            </a:ln>
          </p:spPr>
          <p:txBody>
            <a:bodyPr/>
            <a:lstStyle/>
            <a:p>
              <a:endParaRPr lang="en-US"/>
            </a:p>
          </p:txBody>
        </p:sp>
        <p:sp>
          <p:nvSpPr>
            <p:cNvPr id="4191" name="Text Box 96"/>
            <p:cNvSpPr txBox="1">
              <a:spLocks noChangeArrowheads="1"/>
            </p:cNvSpPr>
            <p:nvPr/>
          </p:nvSpPr>
          <p:spPr bwMode="auto">
            <a:xfrm>
              <a:off x="2752" y="1321"/>
              <a:ext cx="122" cy="274"/>
            </a:xfrm>
            <a:prstGeom prst="rect">
              <a:avLst/>
            </a:prstGeom>
            <a:noFill/>
            <a:ln w="9525">
              <a:noFill/>
              <a:miter lim="800000"/>
              <a:headEnd/>
              <a:tailEnd/>
            </a:ln>
          </p:spPr>
          <p:txBody>
            <a:bodyPr wrap="none">
              <a:spAutoFit/>
            </a:bodyPr>
            <a:lstStyle/>
            <a:p>
              <a:pPr eaLnBrk="0" hangingPunct="0"/>
              <a:endParaRPr lang="en-US">
                <a:latin typeface="Calibri" pitchFamily="34" charset="0"/>
              </a:endParaRPr>
            </a:p>
          </p:txBody>
        </p:sp>
        <p:sp>
          <p:nvSpPr>
            <p:cNvPr id="4192" name="Text Box 97"/>
            <p:cNvSpPr txBox="1">
              <a:spLocks noChangeArrowheads="1"/>
            </p:cNvSpPr>
            <p:nvPr/>
          </p:nvSpPr>
          <p:spPr bwMode="auto">
            <a:xfrm rot="-2831415">
              <a:off x="2222" y="1811"/>
              <a:ext cx="263" cy="464"/>
            </a:xfrm>
            <a:prstGeom prst="rect">
              <a:avLst/>
            </a:prstGeom>
            <a:noFill/>
            <a:ln w="9525">
              <a:noFill/>
              <a:miter lim="800000"/>
              <a:headEnd/>
              <a:tailEnd/>
            </a:ln>
          </p:spPr>
          <p:txBody>
            <a:bodyPr wrap="none">
              <a:spAutoFit/>
            </a:bodyPr>
            <a:lstStyle/>
            <a:p>
              <a:pPr eaLnBrk="0" hangingPunct="0"/>
              <a:r>
                <a:rPr lang="en-US" sz="4000">
                  <a:latin typeface="Calibri" pitchFamily="34" charset="0"/>
                </a:rPr>
                <a:t>$</a:t>
              </a:r>
            </a:p>
          </p:txBody>
        </p:sp>
        <p:sp>
          <p:nvSpPr>
            <p:cNvPr id="4193" name="Freeform 98"/>
            <p:cNvSpPr>
              <a:spLocks/>
            </p:cNvSpPr>
            <p:nvPr/>
          </p:nvSpPr>
          <p:spPr bwMode="auto">
            <a:xfrm>
              <a:off x="3068" y="1534"/>
              <a:ext cx="461" cy="338"/>
            </a:xfrm>
            <a:custGeom>
              <a:avLst/>
              <a:gdLst>
                <a:gd name="T0" fmla="*/ 0 w 416"/>
                <a:gd name="T1" fmla="*/ 2147483647 h 153"/>
                <a:gd name="T2" fmla="*/ 0 w 416"/>
                <a:gd name="T3" fmla="*/ 2147483647 h 153"/>
                <a:gd name="T4" fmla="*/ 853 w 416"/>
                <a:gd name="T5" fmla="*/ 2147483647 h 153"/>
                <a:gd name="T6" fmla="*/ 853 w 416"/>
                <a:gd name="T7" fmla="*/ 2147483647 h 153"/>
                <a:gd name="T8" fmla="*/ 853 w 416"/>
                <a:gd name="T9" fmla="*/ 2147483647 h 153"/>
                <a:gd name="T10" fmla="*/ 1661 w 416"/>
                <a:gd name="T11" fmla="*/ 2147483647 h 153"/>
                <a:gd name="T12" fmla="*/ 1661 w 416"/>
                <a:gd name="T13" fmla="*/ 2147483647 h 153"/>
                <a:gd name="T14" fmla="*/ 1661 w 416"/>
                <a:gd name="T15" fmla="*/ 2147483647 h 153"/>
                <a:gd name="T16" fmla="*/ 2506 w 416"/>
                <a:gd name="T17" fmla="*/ 2147483647 h 153"/>
                <a:gd name="T18" fmla="*/ 2506 w 416"/>
                <a:gd name="T19" fmla="*/ 2147483647 h 153"/>
                <a:gd name="T20" fmla="*/ 2506 w 416"/>
                <a:gd name="T21" fmla="*/ 2147483647 h 153"/>
                <a:gd name="T22" fmla="*/ 3338 w 416"/>
                <a:gd name="T23" fmla="*/ 2147483647 h 153"/>
                <a:gd name="T24" fmla="*/ 3338 w 416"/>
                <a:gd name="T25" fmla="*/ 2147483647 h 153"/>
                <a:gd name="T26" fmla="*/ 3338 w 416"/>
                <a:gd name="T27" fmla="*/ 1641602533 h 153"/>
                <a:gd name="T28" fmla="*/ 4145 w 416"/>
                <a:gd name="T29" fmla="*/ 1641602533 h 153"/>
                <a:gd name="T30" fmla="*/ 4145 w 416"/>
                <a:gd name="T31" fmla="*/ 2147483647 h 153"/>
                <a:gd name="T32" fmla="*/ 4145 w 416"/>
                <a:gd name="T33" fmla="*/ 1641602533 h 153"/>
                <a:gd name="T34" fmla="*/ 4979 w 416"/>
                <a:gd name="T35" fmla="*/ 1641602533 h 153"/>
                <a:gd name="T36" fmla="*/ 4979 w 416"/>
                <a:gd name="T37" fmla="*/ 2147483647 h 153"/>
                <a:gd name="T38" fmla="*/ 4979 w 416"/>
                <a:gd name="T39" fmla="*/ 1641602533 h 153"/>
                <a:gd name="T40" fmla="*/ 5788 w 416"/>
                <a:gd name="T41" fmla="*/ 1641602533 h 153"/>
                <a:gd name="T42" fmla="*/ 5788 w 416"/>
                <a:gd name="T43" fmla="*/ 2147483647 h 153"/>
                <a:gd name="T44" fmla="*/ 5788 w 416"/>
                <a:gd name="T45" fmla="*/ 0 h 153"/>
                <a:gd name="T46" fmla="*/ 6643 w 416"/>
                <a:gd name="T47" fmla="*/ 0 h 153"/>
                <a:gd name="T48" fmla="*/ 6643 w 416"/>
                <a:gd name="T49" fmla="*/ 2147483647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6"/>
                <a:gd name="T76" fmla="*/ 0 h 153"/>
                <a:gd name="T77" fmla="*/ 416 w 416"/>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6" h="153">
                  <a:moveTo>
                    <a:pt x="0" y="96"/>
                  </a:moveTo>
                  <a:lnTo>
                    <a:pt x="0" y="2"/>
                  </a:lnTo>
                  <a:lnTo>
                    <a:pt x="52" y="2"/>
                  </a:lnTo>
                  <a:lnTo>
                    <a:pt x="52" y="126"/>
                  </a:lnTo>
                  <a:lnTo>
                    <a:pt x="52" y="2"/>
                  </a:lnTo>
                  <a:lnTo>
                    <a:pt x="104" y="2"/>
                  </a:lnTo>
                  <a:lnTo>
                    <a:pt x="104" y="142"/>
                  </a:lnTo>
                  <a:lnTo>
                    <a:pt x="104" y="2"/>
                  </a:lnTo>
                  <a:lnTo>
                    <a:pt x="156" y="2"/>
                  </a:lnTo>
                  <a:lnTo>
                    <a:pt x="156" y="150"/>
                  </a:lnTo>
                  <a:lnTo>
                    <a:pt x="156" y="2"/>
                  </a:lnTo>
                  <a:lnTo>
                    <a:pt x="208" y="2"/>
                  </a:lnTo>
                  <a:lnTo>
                    <a:pt x="208" y="152"/>
                  </a:lnTo>
                  <a:lnTo>
                    <a:pt x="208" y="1"/>
                  </a:lnTo>
                  <a:lnTo>
                    <a:pt x="259" y="1"/>
                  </a:lnTo>
                  <a:lnTo>
                    <a:pt x="259" y="150"/>
                  </a:lnTo>
                  <a:lnTo>
                    <a:pt x="259" y="1"/>
                  </a:lnTo>
                  <a:lnTo>
                    <a:pt x="311" y="1"/>
                  </a:lnTo>
                  <a:lnTo>
                    <a:pt x="311" y="142"/>
                  </a:lnTo>
                  <a:lnTo>
                    <a:pt x="311" y="1"/>
                  </a:lnTo>
                  <a:lnTo>
                    <a:pt x="363" y="1"/>
                  </a:lnTo>
                  <a:lnTo>
                    <a:pt x="363" y="126"/>
                  </a:lnTo>
                  <a:lnTo>
                    <a:pt x="363" y="0"/>
                  </a:lnTo>
                  <a:lnTo>
                    <a:pt x="415" y="0"/>
                  </a:lnTo>
                  <a:lnTo>
                    <a:pt x="415" y="96"/>
                  </a:lnTo>
                </a:path>
              </a:pathLst>
            </a:custGeom>
            <a:noFill/>
            <a:ln w="12700" cap="rnd">
              <a:solidFill>
                <a:srgbClr val="FFCC00"/>
              </a:solidFill>
              <a:round/>
              <a:headEnd type="none" w="sm" len="sm"/>
              <a:tailEnd type="none" w="sm" len="sm"/>
            </a:ln>
          </p:spPr>
          <p:txBody>
            <a:bodyPr/>
            <a:lstStyle/>
            <a:p>
              <a:endParaRPr lang="en-US"/>
            </a:p>
          </p:txBody>
        </p:sp>
        <p:sp>
          <p:nvSpPr>
            <p:cNvPr id="4194" name="Oval 99"/>
            <p:cNvSpPr>
              <a:spLocks noChangeArrowheads="1"/>
            </p:cNvSpPr>
            <p:nvPr/>
          </p:nvSpPr>
          <p:spPr bwMode="auto">
            <a:xfrm>
              <a:off x="3058" y="1378"/>
              <a:ext cx="474" cy="401"/>
            </a:xfrm>
            <a:prstGeom prst="ellipse">
              <a:avLst/>
            </a:prstGeom>
            <a:solidFill>
              <a:srgbClr val="F7AD00"/>
            </a:solidFill>
            <a:ln w="9525">
              <a:solidFill>
                <a:srgbClr val="FFCC00"/>
              </a:solidFill>
              <a:round/>
              <a:headEnd/>
              <a:tailEnd/>
            </a:ln>
          </p:spPr>
          <p:txBody>
            <a:bodyPr wrap="none" anchor="ctr"/>
            <a:lstStyle/>
            <a:p>
              <a:endParaRPr lang="en-US">
                <a:latin typeface="Calibri" pitchFamily="34" charset="0"/>
              </a:endParaRPr>
            </a:p>
          </p:txBody>
        </p:sp>
        <p:sp>
          <p:nvSpPr>
            <p:cNvPr id="4195" name="Freeform 100"/>
            <p:cNvSpPr>
              <a:spLocks/>
            </p:cNvSpPr>
            <p:nvPr/>
          </p:nvSpPr>
          <p:spPr bwMode="auto">
            <a:xfrm>
              <a:off x="3216" y="1440"/>
              <a:ext cx="250" cy="284"/>
            </a:xfrm>
            <a:custGeom>
              <a:avLst/>
              <a:gdLst>
                <a:gd name="T0" fmla="*/ 2398 w 225"/>
                <a:gd name="T1" fmla="*/ 2147483647 h 129"/>
                <a:gd name="T2" fmla="*/ 2468 w 225"/>
                <a:gd name="T3" fmla="*/ 2147483647 h 129"/>
                <a:gd name="T4" fmla="*/ 3042 w 225"/>
                <a:gd name="T5" fmla="*/ 2147483647 h 129"/>
                <a:gd name="T6" fmla="*/ 3184 w 225"/>
                <a:gd name="T7" fmla="*/ 2147483647 h 129"/>
                <a:gd name="T8" fmla="*/ 2621 w 225"/>
                <a:gd name="T9" fmla="*/ 2147483647 h 129"/>
                <a:gd name="T10" fmla="*/ 2134 w 225"/>
                <a:gd name="T11" fmla="*/ 2147483647 h 129"/>
                <a:gd name="T12" fmla="*/ 2527 w 225"/>
                <a:gd name="T13" fmla="*/ 2147483647 h 129"/>
                <a:gd name="T14" fmla="*/ 2900 w 225"/>
                <a:gd name="T15" fmla="*/ 2147483647 h 129"/>
                <a:gd name="T16" fmla="*/ 3096 w 225"/>
                <a:gd name="T17" fmla="*/ 2147483647 h 129"/>
                <a:gd name="T18" fmla="*/ 3621 w 225"/>
                <a:gd name="T19" fmla="*/ 2147483647 h 129"/>
                <a:gd name="T20" fmla="*/ 3852 w 225"/>
                <a:gd name="T21" fmla="*/ 2147483647 h 129"/>
                <a:gd name="T22" fmla="*/ 3508 w 225"/>
                <a:gd name="T23" fmla="*/ 2147483647 h 129"/>
                <a:gd name="T24" fmla="*/ 3184 w 225"/>
                <a:gd name="T25" fmla="*/ 2147483647 h 129"/>
                <a:gd name="T26" fmla="*/ 2527 w 225"/>
                <a:gd name="T27" fmla="*/ 2147483647 h 129"/>
                <a:gd name="T28" fmla="*/ 2169 w 225"/>
                <a:gd name="T29" fmla="*/ 2147483647 h 129"/>
                <a:gd name="T30" fmla="*/ 2398 w 225"/>
                <a:gd name="T31" fmla="*/ 2147483647 h 129"/>
                <a:gd name="T32" fmla="*/ 2169 w 225"/>
                <a:gd name="T33" fmla="*/ 2147483647 h 129"/>
                <a:gd name="T34" fmla="*/ 2273 w 225"/>
                <a:gd name="T35" fmla="*/ 2147483647 h 129"/>
                <a:gd name="T36" fmla="*/ 1720 w 225"/>
                <a:gd name="T37" fmla="*/ 2147483647 h 129"/>
                <a:gd name="T38" fmla="*/ 1388 w 225"/>
                <a:gd name="T39" fmla="*/ 2147483647 h 129"/>
                <a:gd name="T40" fmla="*/ 1088 w 225"/>
                <a:gd name="T41" fmla="*/ 2147483647 h 129"/>
                <a:gd name="T42" fmla="*/ 934 w 225"/>
                <a:gd name="T43" fmla="*/ 2147483647 h 129"/>
                <a:gd name="T44" fmla="*/ 603 w 225"/>
                <a:gd name="T45" fmla="*/ 2147483647 h 129"/>
                <a:gd name="T46" fmla="*/ 422 w 225"/>
                <a:gd name="T47" fmla="*/ 2147483647 h 129"/>
                <a:gd name="T48" fmla="*/ 120 w 225"/>
                <a:gd name="T49" fmla="*/ 2147483647 h 129"/>
                <a:gd name="T50" fmla="*/ 0 w 225"/>
                <a:gd name="T51" fmla="*/ 2147483647 h 129"/>
                <a:gd name="T52" fmla="*/ 4 w 225"/>
                <a:gd name="T53" fmla="*/ 2147483647 h 129"/>
                <a:gd name="T54" fmla="*/ 277 w 225"/>
                <a:gd name="T55" fmla="*/ 2147483647 h 129"/>
                <a:gd name="T56" fmla="*/ 1223 w 225"/>
                <a:gd name="T57" fmla="*/ 0 h 129"/>
                <a:gd name="T58" fmla="*/ 1720 w 225"/>
                <a:gd name="T59" fmla="*/ 2147483647 h 129"/>
                <a:gd name="T60" fmla="*/ 2169 w 225"/>
                <a:gd name="T61" fmla="*/ 2147483647 h 129"/>
                <a:gd name="T62" fmla="*/ 2134 w 225"/>
                <a:gd name="T63" fmla="*/ 2147483647 h 129"/>
                <a:gd name="T64" fmla="*/ 1556 w 225"/>
                <a:gd name="T65" fmla="*/ 2147483647 h 129"/>
                <a:gd name="T66" fmla="*/ 2169 w 225"/>
                <a:gd name="T67" fmla="*/ 2147483647 h 129"/>
                <a:gd name="T68" fmla="*/ 2952 w 225"/>
                <a:gd name="T69" fmla="*/ 2147483647 h 129"/>
                <a:gd name="T70" fmla="*/ 3184 w 225"/>
                <a:gd name="T71" fmla="*/ 2147483647 h 1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5"/>
                <a:gd name="T109" fmla="*/ 0 h 129"/>
                <a:gd name="T110" fmla="*/ 225 w 225"/>
                <a:gd name="T111" fmla="*/ 129 h 1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5" h="129">
                  <a:moveTo>
                    <a:pt x="140" y="43"/>
                  </a:moveTo>
                  <a:lnTo>
                    <a:pt x="143" y="23"/>
                  </a:lnTo>
                  <a:lnTo>
                    <a:pt x="176" y="23"/>
                  </a:lnTo>
                  <a:lnTo>
                    <a:pt x="185" y="46"/>
                  </a:lnTo>
                  <a:lnTo>
                    <a:pt x="152" y="37"/>
                  </a:lnTo>
                  <a:lnTo>
                    <a:pt x="124" y="49"/>
                  </a:lnTo>
                  <a:lnTo>
                    <a:pt x="148" y="68"/>
                  </a:lnTo>
                  <a:lnTo>
                    <a:pt x="168" y="46"/>
                  </a:lnTo>
                  <a:lnTo>
                    <a:pt x="180" y="43"/>
                  </a:lnTo>
                  <a:lnTo>
                    <a:pt x="211" y="54"/>
                  </a:lnTo>
                  <a:lnTo>
                    <a:pt x="224" y="66"/>
                  </a:lnTo>
                  <a:lnTo>
                    <a:pt x="204" y="97"/>
                  </a:lnTo>
                  <a:lnTo>
                    <a:pt x="185" y="114"/>
                  </a:lnTo>
                  <a:lnTo>
                    <a:pt x="148" y="125"/>
                  </a:lnTo>
                  <a:lnTo>
                    <a:pt x="127" y="128"/>
                  </a:lnTo>
                  <a:lnTo>
                    <a:pt x="140" y="102"/>
                  </a:lnTo>
                  <a:lnTo>
                    <a:pt x="127" y="85"/>
                  </a:lnTo>
                  <a:lnTo>
                    <a:pt x="132" y="68"/>
                  </a:lnTo>
                  <a:lnTo>
                    <a:pt x="100" y="97"/>
                  </a:lnTo>
                  <a:lnTo>
                    <a:pt x="80" y="108"/>
                  </a:lnTo>
                  <a:lnTo>
                    <a:pt x="63" y="91"/>
                  </a:lnTo>
                  <a:lnTo>
                    <a:pt x="55" y="83"/>
                  </a:lnTo>
                  <a:lnTo>
                    <a:pt x="36" y="102"/>
                  </a:lnTo>
                  <a:lnTo>
                    <a:pt x="24" y="80"/>
                  </a:lnTo>
                  <a:lnTo>
                    <a:pt x="7" y="57"/>
                  </a:lnTo>
                  <a:lnTo>
                    <a:pt x="0" y="40"/>
                  </a:lnTo>
                  <a:lnTo>
                    <a:pt x="4" y="29"/>
                  </a:lnTo>
                  <a:lnTo>
                    <a:pt x="16" y="12"/>
                  </a:lnTo>
                  <a:lnTo>
                    <a:pt x="71" y="0"/>
                  </a:lnTo>
                  <a:lnTo>
                    <a:pt x="100" y="3"/>
                  </a:lnTo>
                  <a:lnTo>
                    <a:pt x="127" y="17"/>
                  </a:lnTo>
                  <a:lnTo>
                    <a:pt x="124" y="26"/>
                  </a:lnTo>
                  <a:lnTo>
                    <a:pt x="91" y="40"/>
                  </a:lnTo>
                  <a:lnTo>
                    <a:pt x="127" y="46"/>
                  </a:lnTo>
                  <a:lnTo>
                    <a:pt x="172" y="26"/>
                  </a:lnTo>
                  <a:lnTo>
                    <a:pt x="185" y="29"/>
                  </a:lnTo>
                </a:path>
              </a:pathLst>
            </a:custGeom>
            <a:noFill/>
            <a:ln w="12700" cap="rnd">
              <a:solidFill>
                <a:srgbClr val="FFCC00"/>
              </a:solidFill>
              <a:round/>
              <a:headEnd type="none" w="sm" len="sm"/>
              <a:tailEnd type="none" w="sm" len="sm"/>
            </a:ln>
          </p:spPr>
          <p:txBody>
            <a:bodyPr/>
            <a:lstStyle/>
            <a:p>
              <a:endParaRPr lang="en-US"/>
            </a:p>
          </p:txBody>
        </p:sp>
      </p:grpSp>
      <p:sp>
        <p:nvSpPr>
          <p:cNvPr id="39940" name="Rectangle 102"/>
          <p:cNvSpPr>
            <a:spLocks noChangeArrowheads="1"/>
          </p:cNvSpPr>
          <p:nvPr/>
        </p:nvSpPr>
        <p:spPr bwMode="auto">
          <a:xfrm>
            <a:off x="533400" y="152400"/>
            <a:ext cx="8077200" cy="1143000"/>
          </a:xfrm>
          <a:prstGeom prst="rect">
            <a:avLst/>
          </a:prstGeom>
          <a:noFill/>
          <a:ln w="57150" cmpd="thinThick">
            <a:noFill/>
            <a:miter lim="800000"/>
            <a:headEnd/>
            <a:tailEnd/>
          </a:ln>
        </p:spPr>
        <p:txBody>
          <a:bodyPr anchor="ctr"/>
          <a:lstStyle/>
          <a:p>
            <a:pPr algn="ctr" fontAlgn="auto">
              <a:spcBef>
                <a:spcPts val="0"/>
              </a:spcBef>
              <a:spcAft>
                <a:spcPts val="0"/>
              </a:spcAft>
              <a:defRPr/>
            </a:pPr>
            <a:r>
              <a:rPr lang="en-US" sz="4000" dirty="0">
                <a:solidFill>
                  <a:schemeClr val="accent4">
                    <a:lumMod val="50000"/>
                  </a:schemeClr>
                </a:solidFill>
                <a:latin typeface="Arial" pitchFamily="34" charset="0"/>
                <a:cs typeface="Arial" pitchFamily="34" charset="0"/>
              </a:rPr>
              <a:t>Benefits to the </a:t>
            </a:r>
            <a:r>
              <a:rPr lang="en-US" sz="4000" dirty="0" smtClean="0">
                <a:solidFill>
                  <a:schemeClr val="accent4">
                    <a:lumMod val="50000"/>
                  </a:schemeClr>
                </a:solidFill>
                <a:latin typeface="Arial" pitchFamily="34" charset="0"/>
                <a:cs typeface="Arial" pitchFamily="34" charset="0"/>
              </a:rPr>
              <a:t>Poor </a:t>
            </a:r>
          </a:p>
          <a:p>
            <a:pPr algn="ctr" fontAlgn="auto">
              <a:spcBef>
                <a:spcPts val="0"/>
              </a:spcBef>
              <a:spcAft>
                <a:spcPts val="0"/>
              </a:spcAft>
              <a:defRPr/>
            </a:pPr>
            <a:r>
              <a:rPr lang="en-US" sz="4000" dirty="0" smtClean="0">
                <a:solidFill>
                  <a:schemeClr val="accent4">
                    <a:lumMod val="50000"/>
                  </a:schemeClr>
                </a:solidFill>
                <a:latin typeface="Arial" pitchFamily="34" charset="0"/>
                <a:cs typeface="Arial" pitchFamily="34" charset="0"/>
              </a:rPr>
              <a:t>AND </a:t>
            </a:r>
            <a:r>
              <a:rPr lang="en-US" sz="4000" dirty="0">
                <a:solidFill>
                  <a:schemeClr val="accent4">
                    <a:lumMod val="50000"/>
                  </a:schemeClr>
                </a:solidFill>
                <a:latin typeface="Arial" pitchFamily="34" charset="0"/>
                <a:cs typeface="Arial" pitchFamily="34" charset="0"/>
              </a:rPr>
              <a:t>to </a:t>
            </a:r>
            <a:r>
              <a:rPr lang="en-US" sz="4000" dirty="0" smtClean="0">
                <a:solidFill>
                  <a:schemeClr val="accent4">
                    <a:lumMod val="50000"/>
                  </a:schemeClr>
                </a:solidFill>
                <a:latin typeface="Arial" pitchFamily="34" charset="0"/>
                <a:cs typeface="Arial" pitchFamily="34" charset="0"/>
              </a:rPr>
              <a:t>the </a:t>
            </a:r>
            <a:r>
              <a:rPr lang="en-US" sz="4000" dirty="0">
                <a:solidFill>
                  <a:schemeClr val="accent4">
                    <a:lumMod val="50000"/>
                  </a:schemeClr>
                </a:solidFill>
                <a:latin typeface="Arial" pitchFamily="34" charset="0"/>
                <a:cs typeface="Arial" pitchFamily="34" charset="0"/>
              </a:rPr>
              <a:t>Nation</a:t>
            </a:r>
          </a:p>
        </p:txBody>
      </p:sp>
      <p:sp>
        <p:nvSpPr>
          <p:cNvPr id="14439" name="Rectangle 103"/>
          <p:cNvSpPr>
            <a:spLocks noChangeArrowheads="1"/>
          </p:cNvSpPr>
          <p:nvPr/>
        </p:nvSpPr>
        <p:spPr bwMode="auto">
          <a:xfrm>
            <a:off x="4191000" y="1905000"/>
            <a:ext cx="4648200" cy="4038600"/>
          </a:xfrm>
          <a:prstGeom prst="rect">
            <a:avLst/>
          </a:prstGeom>
          <a:noFill/>
          <a:ln w="9525">
            <a:noFill/>
            <a:miter lim="800000"/>
            <a:headEnd/>
            <a:tailEnd/>
          </a:ln>
        </p:spPr>
        <p:txBody>
          <a:bodyPr/>
          <a:lstStyle/>
          <a:p>
            <a:pPr marL="292100" indent="-292100">
              <a:lnSpc>
                <a:spcPct val="120000"/>
              </a:lnSpc>
              <a:spcBef>
                <a:spcPct val="20000"/>
              </a:spcBef>
              <a:spcAft>
                <a:spcPct val="50000"/>
              </a:spcAft>
              <a:buClr>
                <a:srgbClr val="E46C0A"/>
              </a:buClr>
              <a:buFontTx/>
              <a:buChar char="•"/>
            </a:pPr>
            <a:r>
              <a:rPr lang="en-US" sz="3200" dirty="0">
                <a:solidFill>
                  <a:srgbClr val="604A7B"/>
                </a:solidFill>
                <a:latin typeface="+mn-lt"/>
                <a:cs typeface="Arial" charset="0"/>
              </a:rPr>
              <a:t>Savings from treating malnutrition-related illnesses </a:t>
            </a:r>
          </a:p>
          <a:p>
            <a:pPr marL="292100" indent="-292100">
              <a:lnSpc>
                <a:spcPct val="120000"/>
              </a:lnSpc>
              <a:spcBef>
                <a:spcPct val="20000"/>
              </a:spcBef>
              <a:spcAft>
                <a:spcPct val="50000"/>
              </a:spcAft>
              <a:buClr>
                <a:srgbClr val="E46C0A"/>
              </a:buClr>
              <a:buFontTx/>
              <a:buChar char="•"/>
            </a:pPr>
            <a:r>
              <a:rPr lang="en-US" sz="3200" dirty="0">
                <a:solidFill>
                  <a:srgbClr val="604A7B"/>
                </a:solidFill>
                <a:latin typeface="+mn-lt"/>
                <a:cs typeface="Arial" charset="0"/>
              </a:rPr>
              <a:t>Economic value of increased productivity </a:t>
            </a:r>
          </a:p>
        </p:txBody>
      </p:sp>
      <p:sp>
        <p:nvSpPr>
          <p:cNvPr id="100"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101"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3</a:t>
            </a:fld>
            <a:endParaRPr lang="en-US"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39">
                                            <p:txEl>
                                              <p:pRg st="0" end="0"/>
                                            </p:txEl>
                                          </p:spTgt>
                                        </p:tgtEl>
                                        <p:attrNameLst>
                                          <p:attrName>style.visibility</p:attrName>
                                        </p:attrNameLst>
                                      </p:cBhvr>
                                      <p:to>
                                        <p:strVal val="visible"/>
                                      </p:to>
                                    </p:set>
                                    <p:animEffect transition="in" filter="wipe(left)">
                                      <p:cBhvr>
                                        <p:cTn id="7" dur="500"/>
                                        <p:tgtEl>
                                          <p:spTgt spid="144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39">
                                            <p:txEl>
                                              <p:pRg st="1" end="1"/>
                                            </p:txEl>
                                          </p:spTgt>
                                        </p:tgtEl>
                                        <p:attrNameLst>
                                          <p:attrName>style.visibility</p:attrName>
                                        </p:attrNameLst>
                                      </p:cBhvr>
                                      <p:to>
                                        <p:strVal val="visible"/>
                                      </p:to>
                                    </p:set>
                                    <p:animEffect transition="in" filter="wipe(left)">
                                      <p:cBhvr>
                                        <p:cTn id="12" dur="500"/>
                                        <p:tgtEl>
                                          <p:spTgt spid="144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Image of adolescents learning in a classroom. Photo by &#10;Richard of UHCA."/>
          <p:cNvPicPr>
            <a:picLocks noChangeAspect="1" noChangeArrowheads="1"/>
          </p:cNvPicPr>
          <p:nvPr/>
        </p:nvPicPr>
        <p:blipFill>
          <a:blip r:embed="rId4" cstate="print"/>
          <a:srcRect l="3333" t="7414" r="9167" b="6584"/>
          <a:stretch>
            <a:fillRect/>
          </a:stretch>
        </p:blipFill>
        <p:spPr bwMode="auto">
          <a:xfrm>
            <a:off x="533400" y="1676400"/>
            <a:ext cx="8000294" cy="4419600"/>
          </a:xfrm>
          <a:prstGeom prst="rect">
            <a:avLst/>
          </a:prstGeom>
          <a:noFill/>
          <a:ln w="9525">
            <a:noFill/>
            <a:miter lim="800000"/>
            <a:headEnd/>
            <a:tailEnd/>
          </a:ln>
        </p:spPr>
      </p:pic>
      <p:sp>
        <p:nvSpPr>
          <p:cNvPr id="5123" name="Rectangle 1026"/>
          <p:cNvSpPr>
            <a:spLocks noChangeArrowheads="1"/>
          </p:cNvSpPr>
          <p:nvPr/>
        </p:nvSpPr>
        <p:spPr bwMode="auto">
          <a:xfrm rot="16200000">
            <a:off x="8077705" y="5333495"/>
            <a:ext cx="1191032"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solidFill>
                  <a:srgbClr val="618FFD"/>
                </a:solidFill>
              </a:rPr>
              <a:t>Richard/</a:t>
            </a:r>
            <a:r>
              <a:rPr lang="en-US" sz="1200" dirty="0" err="1">
                <a:solidFill>
                  <a:srgbClr val="618FFD"/>
                </a:solidFill>
              </a:rPr>
              <a:t>UHCA</a:t>
            </a:r>
            <a:endParaRPr lang="en-US" sz="1200" dirty="0">
              <a:solidFill>
                <a:srgbClr val="618FFD"/>
              </a:solidFill>
            </a:endParaRPr>
          </a:p>
        </p:txBody>
      </p:sp>
      <p:sp>
        <p:nvSpPr>
          <p:cNvPr id="166915" name="Text Box 1027"/>
          <p:cNvSpPr txBox="1">
            <a:spLocks noChangeArrowheads="1"/>
          </p:cNvSpPr>
          <p:nvPr/>
        </p:nvSpPr>
        <p:spPr bwMode="auto">
          <a:xfrm>
            <a:off x="381000" y="1524000"/>
            <a:ext cx="3581400" cy="457200"/>
          </a:xfrm>
          <a:prstGeom prst="rect">
            <a:avLst/>
          </a:prstGeom>
          <a:noFill/>
          <a:ln w="9525">
            <a:noFill/>
            <a:miter lim="800000"/>
            <a:headEnd/>
            <a:tailEnd/>
          </a:ln>
        </p:spPr>
        <p:txBody>
          <a:bodyPr>
            <a:spAutoFit/>
          </a:bodyPr>
          <a:lstStyle/>
          <a:p>
            <a:pPr eaLnBrk="0" hangingPunct="0"/>
            <a:endParaRPr lang="en-US">
              <a:latin typeface="Calibri" pitchFamily="34" charset="0"/>
            </a:endParaRPr>
          </a:p>
        </p:txBody>
      </p:sp>
      <p:sp>
        <p:nvSpPr>
          <p:cNvPr id="40965" name="Rectangle 1029"/>
          <p:cNvSpPr>
            <a:spLocks noChangeArrowheads="1"/>
          </p:cNvSpPr>
          <p:nvPr/>
        </p:nvSpPr>
        <p:spPr bwMode="auto">
          <a:xfrm>
            <a:off x="609600" y="152400"/>
            <a:ext cx="7848600" cy="1219200"/>
          </a:xfrm>
          <a:prstGeom prst="rect">
            <a:avLst/>
          </a:prstGeom>
          <a:noFill/>
          <a:ln w="57150" cmpd="thinThick">
            <a:noFill/>
            <a:miter lim="800000"/>
            <a:headEnd/>
            <a:tailEnd/>
          </a:ln>
        </p:spPr>
        <p:txBody>
          <a:bodyPr anchor="ctr"/>
          <a:lstStyle/>
          <a:p>
            <a:pPr algn="ctr" fontAlgn="auto">
              <a:spcBef>
                <a:spcPts val="0"/>
              </a:spcBef>
              <a:spcAft>
                <a:spcPts val="0"/>
              </a:spcAft>
              <a:defRPr/>
            </a:pPr>
            <a:r>
              <a:rPr lang="en-US" sz="4000" dirty="0">
                <a:solidFill>
                  <a:schemeClr val="accent4">
                    <a:lumMod val="50000"/>
                  </a:schemeClr>
                </a:solidFill>
                <a:latin typeface="Arial" pitchFamily="34" charset="0"/>
                <a:cs typeface="Arial" pitchFamily="34" charset="0"/>
              </a:rPr>
              <a:t>Improved </a:t>
            </a:r>
            <a:r>
              <a:rPr lang="en-US" sz="4000" dirty="0" smtClean="0">
                <a:solidFill>
                  <a:schemeClr val="accent4">
                    <a:lumMod val="50000"/>
                  </a:schemeClr>
                </a:solidFill>
                <a:latin typeface="Arial" pitchFamily="34" charset="0"/>
                <a:cs typeface="Arial" pitchFamily="34" charset="0"/>
              </a:rPr>
              <a:t>Ability </a:t>
            </a:r>
            <a:r>
              <a:rPr lang="en-US" sz="4000" dirty="0">
                <a:solidFill>
                  <a:schemeClr val="accent4">
                    <a:lumMod val="50000"/>
                  </a:schemeClr>
                </a:solidFill>
                <a:latin typeface="Arial" pitchFamily="34" charset="0"/>
                <a:cs typeface="Arial" pitchFamily="34" charset="0"/>
              </a:rPr>
              <a:t>to </a:t>
            </a:r>
            <a:endParaRPr lang="en-US" sz="4000" dirty="0" smtClean="0">
              <a:solidFill>
                <a:schemeClr val="accent4">
                  <a:lumMod val="50000"/>
                </a:schemeClr>
              </a:solidFill>
              <a:latin typeface="Arial" pitchFamily="34" charset="0"/>
              <a:cs typeface="Arial" pitchFamily="34" charset="0"/>
            </a:endParaRPr>
          </a:p>
          <a:p>
            <a:pPr algn="ctr" fontAlgn="auto">
              <a:spcBef>
                <a:spcPts val="0"/>
              </a:spcBef>
              <a:spcAft>
                <a:spcPts val="0"/>
              </a:spcAft>
              <a:defRPr/>
            </a:pPr>
            <a:r>
              <a:rPr lang="en-US" sz="4000" dirty="0" smtClean="0">
                <a:solidFill>
                  <a:schemeClr val="accent4">
                    <a:lumMod val="50000"/>
                  </a:schemeClr>
                </a:solidFill>
                <a:latin typeface="Arial" pitchFamily="34" charset="0"/>
                <a:cs typeface="Arial" pitchFamily="34" charset="0"/>
              </a:rPr>
              <a:t>Compete </a:t>
            </a:r>
            <a:r>
              <a:rPr lang="en-US" sz="4000" dirty="0">
                <a:solidFill>
                  <a:schemeClr val="accent4">
                    <a:lumMod val="50000"/>
                  </a:schemeClr>
                </a:solidFill>
                <a:latin typeface="Arial" pitchFamily="34" charset="0"/>
                <a:cs typeface="Arial" pitchFamily="34" charset="0"/>
              </a:rPr>
              <a:t>in the World</a:t>
            </a:r>
            <a:endParaRPr lang="en-GB" sz="4000" dirty="0">
              <a:solidFill>
                <a:schemeClr val="accent4">
                  <a:lumMod val="50000"/>
                </a:schemeClr>
              </a:solidFill>
              <a:latin typeface="Arial" pitchFamily="34" charset="0"/>
              <a:cs typeface="Arial" pitchFamily="34" charset="0"/>
            </a:endParaRPr>
          </a:p>
        </p:txBody>
      </p:sp>
      <p:sp>
        <p:nvSpPr>
          <p:cNvPr id="6"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7"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4</a:t>
            </a:fld>
            <a:endParaRPr lang="en-US"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66915">
                                            <p:txEl>
                                              <p:pRg st="0" end="0"/>
                                            </p:txEl>
                                          </p:spTgt>
                                        </p:tgtEl>
                                        <p:attrNameLst>
                                          <p:attrName>style.visibility</p:attrName>
                                        </p:attrNameLst>
                                      </p:cBhvr>
                                      <p:to>
                                        <p:strVal val="visible"/>
                                      </p:to>
                                    </p:set>
                                    <p:anim calcmode="lin" valueType="num">
                                      <p:cBhvr additive="base">
                                        <p:cTn id="7" dur="500" fill="hold"/>
                                        <p:tgtEl>
                                          <p:spTgt spid="166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69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a:spLocks noGrp="1" noChangeArrowheads="1"/>
          </p:cNvSpPr>
          <p:nvPr>
            <p:ph type="title"/>
          </p:nvPr>
        </p:nvSpPr>
        <p:spPr>
          <a:xfrm>
            <a:off x="0" y="228600"/>
            <a:ext cx="9144000" cy="1066800"/>
          </a:xfrm>
        </p:spPr>
        <p:txBody>
          <a:bodyPr rtlCol="0">
            <a:noAutofit/>
          </a:bodyPr>
          <a:lstStyle/>
          <a:p>
            <a:pPr eaLnBrk="1" fontAlgn="auto" hangingPunct="1">
              <a:spcAft>
                <a:spcPts val="0"/>
              </a:spcAft>
              <a:defRPr/>
            </a:pPr>
            <a:r>
              <a:rPr lang="en-US" sz="4000" dirty="0" smtClean="0"/>
              <a:t>Fewer Child and Maternal Deaths </a:t>
            </a:r>
            <a:br>
              <a:rPr lang="en-US" sz="4000" dirty="0" smtClean="0"/>
            </a:br>
            <a:r>
              <a:rPr lang="en-US" sz="4000" dirty="0" smtClean="0"/>
              <a:t>among the POOR</a:t>
            </a:r>
            <a:endParaRPr lang="en-GB" sz="4000" dirty="0" smtClean="0"/>
          </a:p>
        </p:txBody>
      </p:sp>
      <p:grpSp>
        <p:nvGrpSpPr>
          <p:cNvPr id="2" name="Group 21"/>
          <p:cNvGrpSpPr>
            <a:grpSpLocks/>
          </p:cNvGrpSpPr>
          <p:nvPr/>
        </p:nvGrpSpPr>
        <p:grpSpPr bwMode="auto">
          <a:xfrm>
            <a:off x="2362200" y="2819400"/>
            <a:ext cx="2057400" cy="762000"/>
            <a:chOff x="1680" y="1824"/>
            <a:chExt cx="3312" cy="720"/>
          </a:xfrm>
        </p:grpSpPr>
        <p:sp>
          <p:nvSpPr>
            <p:cNvPr id="6195" name="AutoShape 22"/>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6196" name="Line 23"/>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6197" name="Line 24"/>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3" name="Group 25"/>
          <p:cNvGrpSpPr>
            <a:grpSpLocks/>
          </p:cNvGrpSpPr>
          <p:nvPr/>
        </p:nvGrpSpPr>
        <p:grpSpPr bwMode="auto">
          <a:xfrm>
            <a:off x="3962400" y="3505200"/>
            <a:ext cx="2057400" cy="762000"/>
            <a:chOff x="1680" y="1824"/>
            <a:chExt cx="3312" cy="720"/>
          </a:xfrm>
        </p:grpSpPr>
        <p:sp>
          <p:nvSpPr>
            <p:cNvPr id="6192" name="AutoShape 26"/>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6193" name="Line 27"/>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6194" name="Line 28"/>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4" name="Group 29"/>
          <p:cNvGrpSpPr>
            <a:grpSpLocks/>
          </p:cNvGrpSpPr>
          <p:nvPr/>
        </p:nvGrpSpPr>
        <p:grpSpPr bwMode="auto">
          <a:xfrm>
            <a:off x="4953000" y="2667000"/>
            <a:ext cx="2057400" cy="762000"/>
            <a:chOff x="1680" y="1824"/>
            <a:chExt cx="3312" cy="720"/>
          </a:xfrm>
        </p:grpSpPr>
        <p:sp>
          <p:nvSpPr>
            <p:cNvPr id="6189" name="AutoShape 30"/>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6190" name="Line 31"/>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6191" name="Line 32"/>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5" name="Group 41"/>
          <p:cNvGrpSpPr>
            <a:grpSpLocks/>
          </p:cNvGrpSpPr>
          <p:nvPr/>
        </p:nvGrpSpPr>
        <p:grpSpPr bwMode="auto">
          <a:xfrm>
            <a:off x="1447800" y="2514600"/>
            <a:ext cx="2057400" cy="762000"/>
            <a:chOff x="1680" y="1824"/>
            <a:chExt cx="3312" cy="720"/>
          </a:xfrm>
        </p:grpSpPr>
        <p:sp>
          <p:nvSpPr>
            <p:cNvPr id="6186" name="AutoShape 42"/>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6187" name="Line 43"/>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6188" name="Line 44"/>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6" name="Group 45"/>
          <p:cNvGrpSpPr>
            <a:grpSpLocks/>
          </p:cNvGrpSpPr>
          <p:nvPr/>
        </p:nvGrpSpPr>
        <p:grpSpPr bwMode="auto">
          <a:xfrm>
            <a:off x="3276600" y="3505200"/>
            <a:ext cx="2057400" cy="762000"/>
            <a:chOff x="1680" y="1824"/>
            <a:chExt cx="3312" cy="720"/>
          </a:xfrm>
        </p:grpSpPr>
        <p:sp>
          <p:nvSpPr>
            <p:cNvPr id="6183" name="AutoShape 46"/>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6184" name="Line 47"/>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6185" name="Line 48"/>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7" name="Group 49"/>
          <p:cNvGrpSpPr>
            <a:grpSpLocks/>
          </p:cNvGrpSpPr>
          <p:nvPr/>
        </p:nvGrpSpPr>
        <p:grpSpPr bwMode="auto">
          <a:xfrm>
            <a:off x="3657600" y="2819400"/>
            <a:ext cx="2057400" cy="762000"/>
            <a:chOff x="1680" y="1824"/>
            <a:chExt cx="3312" cy="720"/>
          </a:xfrm>
        </p:grpSpPr>
        <p:sp>
          <p:nvSpPr>
            <p:cNvPr id="6180" name="AutoShape 50"/>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6181" name="Line 51"/>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6182" name="Line 52"/>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8" name="Group 53" descr="Image of coffin."/>
          <p:cNvGrpSpPr>
            <a:grpSpLocks/>
          </p:cNvGrpSpPr>
          <p:nvPr/>
        </p:nvGrpSpPr>
        <p:grpSpPr bwMode="auto">
          <a:xfrm>
            <a:off x="3581400" y="2209800"/>
            <a:ext cx="2057400" cy="762000"/>
            <a:chOff x="1680" y="1824"/>
            <a:chExt cx="3312" cy="720"/>
          </a:xfrm>
        </p:grpSpPr>
        <p:sp>
          <p:nvSpPr>
            <p:cNvPr id="6177" name="AutoShape 54"/>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6178" name="Line 55"/>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6179" name="Line 56"/>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9" name="Group 57"/>
          <p:cNvGrpSpPr>
            <a:grpSpLocks/>
          </p:cNvGrpSpPr>
          <p:nvPr/>
        </p:nvGrpSpPr>
        <p:grpSpPr bwMode="auto">
          <a:xfrm>
            <a:off x="4267200" y="3124200"/>
            <a:ext cx="2057400" cy="762000"/>
            <a:chOff x="1680" y="1824"/>
            <a:chExt cx="3312" cy="720"/>
          </a:xfrm>
        </p:grpSpPr>
        <p:sp>
          <p:nvSpPr>
            <p:cNvPr id="6174" name="AutoShape 58"/>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6175" name="Line 59"/>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6176" name="Line 60"/>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10" name="Group 61"/>
          <p:cNvGrpSpPr>
            <a:grpSpLocks/>
          </p:cNvGrpSpPr>
          <p:nvPr/>
        </p:nvGrpSpPr>
        <p:grpSpPr bwMode="auto">
          <a:xfrm>
            <a:off x="3505200" y="4038600"/>
            <a:ext cx="2057400" cy="762000"/>
            <a:chOff x="1680" y="1824"/>
            <a:chExt cx="3312" cy="720"/>
          </a:xfrm>
        </p:grpSpPr>
        <p:sp>
          <p:nvSpPr>
            <p:cNvPr id="6171" name="AutoShape 62"/>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6172" name="Line 63"/>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6173" name="Line 64"/>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11" name="Group 65"/>
          <p:cNvGrpSpPr>
            <a:grpSpLocks/>
          </p:cNvGrpSpPr>
          <p:nvPr/>
        </p:nvGrpSpPr>
        <p:grpSpPr bwMode="auto">
          <a:xfrm>
            <a:off x="4648200" y="3886200"/>
            <a:ext cx="2057400" cy="762000"/>
            <a:chOff x="1680" y="1824"/>
            <a:chExt cx="3312" cy="720"/>
          </a:xfrm>
        </p:grpSpPr>
        <p:sp>
          <p:nvSpPr>
            <p:cNvPr id="6168" name="AutoShape 66"/>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6169" name="Line 67"/>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6170" name="Line 68"/>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12" name="Group 70"/>
          <p:cNvGrpSpPr>
            <a:grpSpLocks/>
          </p:cNvGrpSpPr>
          <p:nvPr/>
        </p:nvGrpSpPr>
        <p:grpSpPr bwMode="auto">
          <a:xfrm>
            <a:off x="3810000" y="2743200"/>
            <a:ext cx="2057400" cy="762000"/>
            <a:chOff x="1680" y="1824"/>
            <a:chExt cx="3312" cy="720"/>
          </a:xfrm>
        </p:grpSpPr>
        <p:sp>
          <p:nvSpPr>
            <p:cNvPr id="6165" name="AutoShape 71"/>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6166" name="Line 72"/>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6167" name="Line 73"/>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13" name="Group 80"/>
          <p:cNvGrpSpPr>
            <a:grpSpLocks/>
          </p:cNvGrpSpPr>
          <p:nvPr/>
        </p:nvGrpSpPr>
        <p:grpSpPr bwMode="auto">
          <a:xfrm>
            <a:off x="3124200" y="3048000"/>
            <a:ext cx="2057400" cy="762000"/>
            <a:chOff x="192" y="1248"/>
            <a:chExt cx="1296" cy="480"/>
          </a:xfrm>
        </p:grpSpPr>
        <p:grpSp>
          <p:nvGrpSpPr>
            <p:cNvPr id="6160" name="Group 81"/>
            <p:cNvGrpSpPr>
              <a:grpSpLocks/>
            </p:cNvGrpSpPr>
            <p:nvPr/>
          </p:nvGrpSpPr>
          <p:grpSpPr bwMode="auto">
            <a:xfrm>
              <a:off x="192" y="1248"/>
              <a:ext cx="1296" cy="480"/>
              <a:chOff x="1680" y="1824"/>
              <a:chExt cx="3312" cy="720"/>
            </a:xfrm>
          </p:grpSpPr>
          <p:sp>
            <p:nvSpPr>
              <p:cNvPr id="6162" name="AutoShape 82"/>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6163" name="Line 83"/>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6164" name="Line 84"/>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sp>
          <p:nvSpPr>
            <p:cNvPr id="6161" name="Text Box 85"/>
            <p:cNvSpPr txBox="1">
              <a:spLocks noChangeArrowheads="1"/>
            </p:cNvSpPr>
            <p:nvPr/>
          </p:nvSpPr>
          <p:spPr bwMode="auto">
            <a:xfrm>
              <a:off x="530" y="1415"/>
              <a:ext cx="467" cy="288"/>
            </a:xfrm>
            <a:prstGeom prst="rect">
              <a:avLst/>
            </a:prstGeom>
            <a:noFill/>
            <a:ln w="9525">
              <a:noFill/>
              <a:miter lim="800000"/>
              <a:headEnd/>
              <a:tailEnd/>
            </a:ln>
          </p:spPr>
          <p:txBody>
            <a:bodyPr wrap="none">
              <a:spAutoFit/>
            </a:bodyPr>
            <a:lstStyle/>
            <a:p>
              <a:pPr eaLnBrk="0" hangingPunct="0"/>
              <a:r>
                <a:rPr lang="en-GB">
                  <a:latin typeface="Arial Narrow" pitchFamily="34" charset="0"/>
                </a:rPr>
                <a:t>R.I.P</a:t>
              </a:r>
              <a:endParaRPr lang="en-GB">
                <a:latin typeface="Calibri" pitchFamily="34" charset="0"/>
              </a:endParaRPr>
            </a:p>
          </p:txBody>
        </p:sp>
      </p:grpSp>
      <p:sp>
        <p:nvSpPr>
          <p:cNvPr id="6159" name="AutoShape 86"/>
          <p:cNvSpPr>
            <a:spLocks noChangeArrowheads="1"/>
          </p:cNvSpPr>
          <p:nvPr/>
        </p:nvSpPr>
        <p:spPr bwMode="auto">
          <a:xfrm>
            <a:off x="2667000" y="2438400"/>
            <a:ext cx="3505200" cy="2362200"/>
          </a:xfrm>
          <a:prstGeom prst="star24">
            <a:avLst>
              <a:gd name="adj" fmla="val 37500"/>
            </a:avLst>
          </a:prstGeom>
          <a:solidFill>
            <a:srgbClr val="006600"/>
          </a:solidFill>
          <a:ln w="38100">
            <a:solidFill>
              <a:schemeClr val="hlink"/>
            </a:solidFill>
            <a:miter lim="800000"/>
            <a:headEnd/>
            <a:tailEnd/>
          </a:ln>
        </p:spPr>
        <p:txBody>
          <a:bodyPr wrap="none" anchor="ctr"/>
          <a:lstStyle/>
          <a:p>
            <a:pPr algn="ctr"/>
            <a:r>
              <a:rPr lang="en-US" sz="3200" b="1" i="1" dirty="0">
                <a:solidFill>
                  <a:schemeClr val="bg1"/>
                </a:solidFill>
                <a:latin typeface="Comic Sans MS" pitchFamily="66" charset="0"/>
              </a:rPr>
              <a:t>Deaths</a:t>
            </a:r>
          </a:p>
          <a:p>
            <a:pPr algn="ctr"/>
            <a:r>
              <a:rPr lang="en-US" sz="3200" b="1" i="1" dirty="0">
                <a:solidFill>
                  <a:schemeClr val="bg1"/>
                </a:solidFill>
                <a:latin typeface="Comic Sans MS" pitchFamily="66" charset="0"/>
              </a:rPr>
              <a:t>Prevented</a:t>
            </a:r>
            <a:endParaRPr lang="en-GB" sz="3200" b="1" i="1" dirty="0">
              <a:solidFill>
                <a:schemeClr val="bg1"/>
              </a:solidFill>
              <a:latin typeface="Comic Sans MS" pitchFamily="66" charset="0"/>
            </a:endParaRPr>
          </a:p>
        </p:txBody>
      </p:sp>
      <p:sp>
        <p:nvSpPr>
          <p:cNvPr id="54"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55"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0-#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0"/>
                            </p:stCondLst>
                            <p:childTnLst>
                              <p:par>
                                <p:cTn id="55" presetID="2" presetClass="entr" presetSubtype="8"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0-#ppt_w/2"/>
                                          </p:val>
                                        </p:tav>
                                        <p:tav tm="100000">
                                          <p:val>
                                            <p:strVal val="#ppt_x"/>
                                          </p:val>
                                        </p:tav>
                                      </p:tavLst>
                                    </p:anim>
                                    <p:anim calcmode="lin" valueType="num">
                                      <p:cBhvr additive="base">
                                        <p:cTn id="58" dur="500" fill="hold"/>
                                        <p:tgtEl>
                                          <p:spTgt spid="12"/>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500"/>
                            </p:stCondLst>
                            <p:childTnLst>
                              <p:par>
                                <p:cTn id="60" presetID="2" presetClass="entr" presetSubtype="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0-#ppt_w/2"/>
                                          </p:val>
                                        </p:tav>
                                        <p:tav tm="100000">
                                          <p:val>
                                            <p:strVal val="#ppt_x"/>
                                          </p:val>
                                        </p:tav>
                                      </p:tavLst>
                                    </p:anim>
                                    <p:anim calcmode="lin" valueType="num">
                                      <p:cBhvr additive="base">
                                        <p:cTn id="6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10" descr="Photo of a mother and child.  Photo by Pirozzi of UNICEF."/>
          <p:cNvPicPr>
            <a:picLocks noChangeAspect="1" noChangeArrowheads="1"/>
          </p:cNvPicPr>
          <p:nvPr/>
        </p:nvPicPr>
        <p:blipFill>
          <a:blip r:embed="rId3" cstate="print">
            <a:lum bright="12000"/>
          </a:blip>
          <a:srcRect l="3409" t="12108" r="28241" b="16144"/>
          <a:stretch>
            <a:fillRect/>
          </a:stretch>
        </p:blipFill>
        <p:spPr bwMode="auto">
          <a:xfrm>
            <a:off x="1981200" y="1515466"/>
            <a:ext cx="5334000" cy="4736703"/>
          </a:xfrm>
          <a:prstGeom prst="rect">
            <a:avLst/>
          </a:prstGeom>
          <a:noFill/>
          <a:ln w="19050">
            <a:solidFill>
              <a:srgbClr val="604A7B"/>
            </a:solidFill>
            <a:miter lim="800000"/>
            <a:headEnd/>
            <a:tailEnd/>
          </a:ln>
          <a:effectLst/>
        </p:spPr>
      </p:pic>
      <p:sp>
        <p:nvSpPr>
          <p:cNvPr id="7" name="Rectangle 6"/>
          <p:cNvSpPr/>
          <p:nvPr/>
        </p:nvSpPr>
        <p:spPr>
          <a:xfrm>
            <a:off x="762000" y="457200"/>
            <a:ext cx="7620000" cy="707886"/>
          </a:xfrm>
          <a:prstGeom prst="rect">
            <a:avLst/>
          </a:prstGeom>
        </p:spPr>
        <p:txBody>
          <a:bodyPr wrap="square">
            <a:spAutoFit/>
          </a:bodyPr>
          <a:lstStyle/>
          <a:p>
            <a:pPr algn="ctr" fontAlgn="auto">
              <a:spcBef>
                <a:spcPts val="0"/>
              </a:spcBef>
              <a:spcAft>
                <a:spcPts val="0"/>
              </a:spcAft>
              <a:defRPr/>
            </a:pPr>
            <a:r>
              <a:rPr lang="en-CA" sz="4000" dirty="0">
                <a:solidFill>
                  <a:schemeClr val="accent4">
                    <a:lumMod val="50000"/>
                  </a:schemeClr>
                </a:solidFill>
                <a:latin typeface="+mj-lt"/>
                <a:cs typeface="Arial" pitchFamily="34" charset="0"/>
              </a:rPr>
              <a:t>A Price Too High to </a:t>
            </a:r>
            <a:r>
              <a:rPr lang="en-CA" sz="4000" dirty="0" smtClean="0">
                <a:solidFill>
                  <a:schemeClr val="accent4">
                    <a:lumMod val="50000"/>
                  </a:schemeClr>
                </a:solidFill>
                <a:latin typeface="+mj-lt"/>
                <a:cs typeface="Arial" pitchFamily="34" charset="0"/>
              </a:rPr>
              <a:t>Ignore!</a:t>
            </a:r>
            <a:endParaRPr lang="en-US" sz="4000" dirty="0">
              <a:solidFill>
                <a:schemeClr val="accent4">
                  <a:lumMod val="50000"/>
                </a:schemeClr>
              </a:solidFill>
              <a:latin typeface="+mj-lt"/>
              <a:cs typeface="Arial" pitchFamily="34" charset="0"/>
            </a:endParaRPr>
          </a:p>
        </p:txBody>
      </p:sp>
      <p:sp>
        <p:nvSpPr>
          <p:cNvPr id="7172" name="Rectangle 1026"/>
          <p:cNvSpPr>
            <a:spLocks noChangeArrowheads="1"/>
          </p:cNvSpPr>
          <p:nvPr/>
        </p:nvSpPr>
        <p:spPr bwMode="auto">
          <a:xfrm rot="16200000">
            <a:off x="6823239" y="5521161"/>
            <a:ext cx="1261564"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solidFill>
                  <a:srgbClr val="618FFD"/>
                </a:solidFill>
              </a:rPr>
              <a:t>UNICEF/</a:t>
            </a:r>
            <a:r>
              <a:rPr lang="en-US" sz="1200" dirty="0" err="1">
                <a:solidFill>
                  <a:srgbClr val="618FFD"/>
                </a:solidFill>
              </a:rPr>
              <a:t>Pirozzi</a:t>
            </a:r>
            <a:endParaRPr lang="en-US" sz="1200" dirty="0">
              <a:solidFill>
                <a:srgbClr val="618FFD"/>
              </a:solidFill>
            </a:endParaRPr>
          </a:p>
        </p:txBody>
      </p:sp>
      <p:sp>
        <p:nvSpPr>
          <p:cNvPr id="5"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6"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5486400"/>
            <a:ext cx="9144000" cy="838200"/>
          </a:xfrm>
          <a:prstGeom prst="rect">
            <a:avLst/>
          </a:prstGeom>
          <a:solidFill>
            <a:schemeClr val="bg1"/>
          </a:solidFill>
        </p:spPr>
        <p:txBody>
          <a:bodyPr wrap="square" rtlCol="0">
            <a:noAutofit/>
          </a:bodyPr>
          <a:lstStyle/>
          <a:p>
            <a:endParaRPr lang="en-US" dirty="0"/>
          </a:p>
        </p:txBody>
      </p:sp>
      <p:sp>
        <p:nvSpPr>
          <p:cNvPr id="8194" name="Title 1"/>
          <p:cNvSpPr>
            <a:spLocks noGrp="1"/>
          </p:cNvSpPr>
          <p:nvPr>
            <p:ph type="ctrTitle"/>
          </p:nvPr>
        </p:nvSpPr>
        <p:spPr>
          <a:xfrm>
            <a:off x="1066800" y="2130425"/>
            <a:ext cx="6934200" cy="2898775"/>
          </a:xfrm>
        </p:spPr>
        <p:txBody>
          <a:bodyPr/>
          <a:lstStyle/>
          <a:p>
            <a:pPr algn="l"/>
            <a:r>
              <a:rPr lang="en-GB" sz="1800" dirty="0" smtClean="0"/>
              <a:t>This training presentation is made possible by the generous support of the American people through the support of the Office of Health, Infectious Diseases, and Nutrition, Bureau for Global Health, U.S. Agency for International Development (USAID) and USAID/Uganda, under terms of Cooperative Agreement No. AID-OAA-A-11-00014, through the FANTA-2 Bridge, managed by FHI 360. The contents are the responsibility of FHI 360 and do not necessarily reflect the views of USAID or the United States Government.</a:t>
            </a:r>
            <a:r>
              <a:rPr lang="en-US" sz="1800" dirty="0" smtClean="0"/>
              <a:t/>
            </a:r>
            <a:br>
              <a:rPr lang="en-US" sz="1800" dirty="0" smtClean="0"/>
            </a:br>
            <a:r>
              <a:rPr lang="en-GB" sz="1800" dirty="0" smtClean="0"/>
              <a:t> </a:t>
            </a:r>
            <a:r>
              <a:rPr lang="en-US" sz="1800" dirty="0" smtClean="0"/>
              <a:t/>
            </a:r>
            <a:br>
              <a:rPr lang="en-US" sz="1800" dirty="0" smtClean="0"/>
            </a:br>
            <a:r>
              <a:rPr lang="en-GB" sz="1800" dirty="0" smtClean="0"/>
              <a:t>March 2012</a:t>
            </a:r>
            <a:r>
              <a:rPr lang="en-US" sz="2000" dirty="0" smtClean="0">
                <a:solidFill>
                  <a:srgbClr val="1B4298"/>
                </a:solidFill>
                <a:latin typeface="Arial" pitchFamily="34" charset="0"/>
                <a:cs typeface="Arial" pitchFamily="34" charset="0"/>
              </a:rPr>
              <a:t/>
            </a:r>
            <a:br>
              <a:rPr lang="en-US" sz="2000" dirty="0" smtClean="0">
                <a:solidFill>
                  <a:srgbClr val="1B4298"/>
                </a:solidFill>
                <a:latin typeface="Arial" pitchFamily="34" charset="0"/>
                <a:cs typeface="Arial" pitchFamily="34" charset="0"/>
              </a:rPr>
            </a:br>
            <a:endParaRPr lang="en-US" sz="2000" dirty="0" smtClean="0"/>
          </a:p>
        </p:txBody>
      </p:sp>
      <p:sp>
        <p:nvSpPr>
          <p:cNvPr id="3"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4"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7</a:t>
            </a:fld>
            <a:endParaRPr lang="en-US" dirty="0"/>
          </a:p>
        </p:txBody>
      </p:sp>
      <p:grpSp>
        <p:nvGrpSpPr>
          <p:cNvPr id="2" name="Group 2"/>
          <p:cNvGrpSpPr>
            <a:grpSpLocks/>
          </p:cNvGrpSpPr>
          <p:nvPr/>
        </p:nvGrpSpPr>
        <p:grpSpPr bwMode="auto">
          <a:xfrm>
            <a:off x="1905000" y="5638800"/>
            <a:ext cx="4805363" cy="542925"/>
            <a:chOff x="2191" y="12986"/>
            <a:chExt cx="7566" cy="855"/>
          </a:xfrm>
        </p:grpSpPr>
        <p:pic>
          <p:nvPicPr>
            <p:cNvPr id="1027" name="Picture 3"/>
            <p:cNvPicPr>
              <a:picLocks noChangeAspect="1" noChangeArrowheads="1"/>
            </p:cNvPicPr>
            <p:nvPr/>
          </p:nvPicPr>
          <p:blipFill>
            <a:blip r:embed="rId2" cstate="print"/>
            <a:srcRect/>
            <a:stretch>
              <a:fillRect/>
            </a:stretch>
          </p:blipFill>
          <p:spPr bwMode="auto">
            <a:xfrm>
              <a:off x="2191" y="12988"/>
              <a:ext cx="2740" cy="816"/>
            </a:xfrm>
            <a:prstGeom prst="rect">
              <a:avLst/>
            </a:prstGeom>
            <a:noFill/>
          </p:spPr>
        </p:pic>
        <p:pic>
          <p:nvPicPr>
            <p:cNvPr id="1028" name="Picture 4" descr="FHI360 logo_horizonal"/>
            <p:cNvPicPr>
              <a:picLocks noChangeAspect="1" noChangeArrowheads="1"/>
            </p:cNvPicPr>
            <p:nvPr/>
          </p:nvPicPr>
          <p:blipFill>
            <a:blip r:embed="rId3" cstate="print"/>
            <a:srcRect/>
            <a:stretch>
              <a:fillRect/>
            </a:stretch>
          </p:blipFill>
          <p:spPr bwMode="auto">
            <a:xfrm>
              <a:off x="7837" y="13041"/>
              <a:ext cx="1920" cy="800"/>
            </a:xfrm>
            <a:prstGeom prst="rect">
              <a:avLst/>
            </a:prstGeom>
            <a:noFill/>
          </p:spPr>
        </p:pic>
        <p:pic>
          <p:nvPicPr>
            <p:cNvPr id="1029" name="Picture 5" descr="FANTA_2_2738"/>
            <p:cNvPicPr>
              <a:picLocks noChangeAspect="1" noChangeArrowheads="1"/>
            </p:cNvPicPr>
            <p:nvPr/>
          </p:nvPicPr>
          <p:blipFill>
            <a:blip r:embed="rId4" cstate="print"/>
            <a:srcRect/>
            <a:stretch>
              <a:fillRect/>
            </a:stretch>
          </p:blipFill>
          <p:spPr bwMode="auto">
            <a:xfrm>
              <a:off x="5515" y="12986"/>
              <a:ext cx="1666" cy="837"/>
            </a:xfrm>
            <a:prstGeom prst="rect">
              <a:avLst/>
            </a:prstGeom>
            <a:noFill/>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532</Words>
  <Application>Microsoft Office PowerPoint</Application>
  <PresentationFormat>On-screen Show (4:3)</PresentationFormat>
  <Paragraphs>50</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Malnutrition:  Uganda Is Paying  Too High a Price  </vt:lpstr>
      <vt:lpstr>PowerPoint Presentation</vt:lpstr>
      <vt:lpstr>PowerPoint Presentation</vt:lpstr>
      <vt:lpstr>PowerPoint Presentation</vt:lpstr>
      <vt:lpstr>Fewer Child and Maternal Deaths  among the POOR</vt:lpstr>
      <vt:lpstr>PowerPoint Presentation</vt:lpstr>
      <vt:lpstr>This training presentation is made possible by the generous support of the American people through the support of the Office of Health, Infectious Diseases, and Nutrition, Bureau for Global Health, U.S. Agency for International Development (USAID) and USAID/Uganda, under terms of Cooperative Agreement No. AID-OAA-A-11-00014, through the FANTA-2 Bridge, managed by FHI 360. The contents are the responsibility of FHI 360 and do not necessarily reflect the views of USAID or the United States Government.   March 2012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Malnutrition:  Uganda Is Paying Too High a Price  Advocacy training Presentation C - ACTIONS NEEDED</dc:title>
  <dc:creator>FANTA</dc:creator>
  <dc:description>USAID, FANTA, FHI 360, PROFILES</dc:description>
  <cp:lastModifiedBy>Juliana Kluge</cp:lastModifiedBy>
  <cp:revision>21</cp:revision>
  <dcterms:created xsi:type="dcterms:W3CDTF">2011-11-29T04:22:30Z</dcterms:created>
  <dcterms:modified xsi:type="dcterms:W3CDTF">2013-06-11T18:10:07Z</dcterms:modified>
</cp:coreProperties>
</file>