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5"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Elrom" initials="RE" lastIdx="8" clrIdx="0"/>
  <p:cmAuthor id="1" name="ALEX"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604A7B"/>
    <a:srgbClr val="618FFD"/>
    <a:srgbClr val="FFC000"/>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14" autoAdjust="0"/>
    <p:restoredTop sz="71930" autoAdjust="0"/>
  </p:normalViewPr>
  <p:slideViewPr>
    <p:cSldViewPr>
      <p:cViewPr>
        <p:scale>
          <a:sx n="74" d="100"/>
          <a:sy n="74" d="100"/>
        </p:scale>
        <p:origin x="-1032"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181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9997B047-B21C-43B2-BE91-B2E43DADFF36}" type="datetimeFigureOut">
              <a:rPr lang="en-US"/>
              <a:pPr>
                <a:defRPr/>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383DDBBB-489F-4099-9E01-0A2E04AA146D}" type="slidenum">
              <a:rPr lang="en-US"/>
              <a:pPr>
                <a:defRPr/>
              </a:pPr>
              <a:t>‹#›</a:t>
            </a:fld>
            <a:endParaRPr lang="en-US"/>
          </a:p>
        </p:txBody>
      </p:sp>
    </p:spTree>
    <p:extLst>
      <p:ext uri="{BB962C8B-B14F-4D97-AF65-F5344CB8AC3E}">
        <p14:creationId xmlns:p14="http://schemas.microsoft.com/office/powerpoint/2010/main" val="1143382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Ladies and gentlemen,</a:t>
            </a:r>
            <a:r>
              <a:rPr lang="en-US" baseline="0" dirty="0" smtClean="0"/>
              <a:t> thank you for the opportunity to share our thoughts about the consequences of malnutrition in Uganda. We have made progress in reducing poverty and other fronts over the years, but malnutrition still ravages our country, affecting millions of Ugandans. It especially kills women, babies, and children. It impairs educational achievement and economic productivity. It costs the government and families enormous amounts of money to treat related illnesses. The price of malnutrition is just too high to ignore.</a:t>
            </a: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F3BA10-FB9D-4136-A264-A7031704B92B}" type="slidenum">
              <a:rPr lang="en-GB" smtClean="0"/>
              <a:pPr fontAlgn="base">
                <a:spcBef>
                  <a:spcPct val="0"/>
                </a:spcBef>
                <a:spcAft>
                  <a:spcPct val="0"/>
                </a:spcAft>
              </a:pPr>
              <a:t>1</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Malnutrition in all its forms</a:t>
            </a:r>
            <a:r>
              <a:rPr lang="en-US" baseline="0" dirty="0" smtClean="0"/>
              <a:t> is linked to 60 percent of child deaths in Uganda. Every day, some 230 families lose a child because of low birth weight, vitamin A deficiency, or underweight.</a:t>
            </a:r>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a:p>
            <a:pPr eaLnBrk="1" hangingPunct="1">
              <a:spcBef>
                <a:spcPct val="0"/>
              </a:spcBef>
            </a:pPr>
            <a:endParaRPr lang="en-US" dirty="0"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D2B5B1-9D31-4B00-B1B8-03CDA0DEE8F3}" type="slidenum">
              <a:rPr lang="en-GB" smtClean="0"/>
              <a:pPr fontAlgn="base">
                <a:spcBef>
                  <a:spcPct val="0"/>
                </a:spcBef>
                <a:spcAft>
                  <a:spcPct val="0"/>
                </a:spcAft>
              </a:pPr>
              <a:t>10</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The</a:t>
            </a:r>
            <a:r>
              <a:rPr lang="en-US" baseline="0" dirty="0" smtClean="0"/>
              <a:t> women of Uganda contribute significantly to the economic and social well-being of our country. But women are also very vulnerable to malnutrition. Nearly 12 percent of women were underweight in 2006. Mothers in particular are highly vulnerable. 17 mothers die every day in Uganda, and four of these deaths are associated with iron deficiency </a:t>
            </a:r>
            <a:r>
              <a:rPr lang="en-US" baseline="0" dirty="0" err="1" smtClean="0"/>
              <a:t>anaemia</a:t>
            </a:r>
            <a:r>
              <a:rPr lang="en-US" baseline="0" dirty="0" smtClean="0"/>
              <a:t>. And, between 2006 and 2015, iron deficiency </a:t>
            </a:r>
            <a:r>
              <a:rPr lang="en-US" baseline="0" dirty="0" err="1" smtClean="0"/>
              <a:t>anaemia</a:t>
            </a:r>
            <a:r>
              <a:rPr lang="en-US" baseline="0" dirty="0" smtClean="0"/>
              <a:t> will kill about </a:t>
            </a:r>
            <a:r>
              <a:rPr lang="en-US" b="0" baseline="0" dirty="0" smtClean="0"/>
              <a:t>15,000</a:t>
            </a:r>
            <a:r>
              <a:rPr lang="en-US" baseline="0" dirty="0" smtClean="0"/>
              <a:t> mothers, many of whom will leave behind orphaned children that are vulnerable to death and disease.</a:t>
            </a:r>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F3DEDE6-A3E4-498E-8076-CCB6F3EAA5AF}" type="slidenum">
              <a:rPr lang="en-GB" smtClean="0"/>
              <a:pPr fontAlgn="base">
                <a:spcBef>
                  <a:spcPct val="0"/>
                </a:spcBef>
                <a:spcAft>
                  <a:spcPct val="0"/>
                </a:spcAft>
              </a:pPr>
              <a:t>11</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indent="0" eaLnBrk="1" hangingPunct="1">
              <a:spcBef>
                <a:spcPct val="0"/>
              </a:spcBef>
              <a:buFont typeface="Arial" pitchFamily="34" charset="0"/>
              <a:buNone/>
            </a:pPr>
            <a:r>
              <a:rPr lang="en-US" dirty="0" smtClean="0"/>
              <a:t>Despite the health benefits</a:t>
            </a:r>
            <a:r>
              <a:rPr lang="en-US" baseline="0" dirty="0" smtClean="0"/>
              <a:t> of breastfeeding children from birth through 24 months of age, the average duration of breastfeeding in Uganda fell to 19.6 months in 2006 from 22.5 months in 2000 to 2001. This decline indicates that infants and young children are not receiving breast milk as they should and/or that families have to spend scarce resources to buy substitute foods for their children.</a:t>
            </a:r>
          </a:p>
          <a:p>
            <a:pPr marL="0" indent="0" eaLnBrk="1" hangingPunct="1">
              <a:spcBef>
                <a:spcPct val="0"/>
              </a:spcBef>
              <a:buFont typeface="Arial" pitchFamily="34" charset="0"/>
              <a:buNone/>
            </a:pPr>
            <a:endParaRPr lang="en-US" baseline="0" dirty="0" smtClean="0"/>
          </a:p>
          <a:p>
            <a:pPr marL="0" indent="0" eaLnBrk="1" hangingPunct="1">
              <a:spcBef>
                <a:spcPct val="0"/>
              </a:spcBef>
              <a:buFont typeface="Arial" pitchFamily="34" charset="0"/>
              <a:buNone/>
            </a:pPr>
            <a:r>
              <a:rPr lang="en-US" baseline="0" dirty="0" smtClean="0"/>
              <a:t>Breastfeeding also has economic benefits. Breastfeeding children from birth through 24 months saves Uganda US$1.1 billion every year.</a:t>
            </a:r>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4667E51-B01C-403E-8AE8-A8111F6859B7}" type="slidenum">
              <a:rPr lang="en-GB" smtClean="0"/>
              <a:pPr fontAlgn="base">
                <a:spcBef>
                  <a:spcPct val="0"/>
                </a:spcBef>
                <a:spcAft>
                  <a:spcPct val="0"/>
                </a:spcAft>
              </a:pPr>
              <a:t>12</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Quality human capacity</a:t>
            </a:r>
            <a:r>
              <a:rPr lang="en-US" baseline="0" dirty="0" smtClean="0"/>
              <a:t> is essential to economic development in Uganda, and the NDP noted the importance of strengthening the education sector to improve our economic productivity and quality of life. However, malnutrition undermines our efforts to improve education in Uganda, as well as the intellectual potential of our children. For example:</a:t>
            </a:r>
          </a:p>
          <a:p>
            <a:pPr marL="628650" lvl="1" indent="-171450" eaLnBrk="1" hangingPunct="1">
              <a:spcBef>
                <a:spcPct val="0"/>
              </a:spcBef>
              <a:buFont typeface="Arial" pitchFamily="34" charset="0"/>
              <a:buChar char="•"/>
            </a:pPr>
            <a:r>
              <a:rPr lang="en-US" baseline="0" dirty="0" smtClean="0"/>
              <a:t>Children that are malnourished from an early age have a slower brain growth, lower IQ, learning difficulties or delays, and less success in school.</a:t>
            </a:r>
          </a:p>
          <a:p>
            <a:pPr marL="628650" lvl="1" indent="-171450" eaLnBrk="1" hangingPunct="1">
              <a:spcBef>
                <a:spcPct val="0"/>
              </a:spcBef>
              <a:buFont typeface="Arial" pitchFamily="34" charset="0"/>
              <a:buChar char="•"/>
            </a:pPr>
            <a:r>
              <a:rPr lang="en-US" baseline="0" dirty="0" smtClean="0"/>
              <a:t>Children with growth impairment tend to </a:t>
            </a:r>
            <a:r>
              <a:rPr lang="en-US" baseline="0" dirty="0" err="1" smtClean="0"/>
              <a:t>enrol</a:t>
            </a:r>
            <a:r>
              <a:rPr lang="en-US" baseline="0" dirty="0" smtClean="0"/>
              <a:t> in school late. They also are more likely to drop out of school and less likely to continue to higher education.</a:t>
            </a:r>
          </a:p>
          <a:p>
            <a:pPr marL="628650" lvl="1" indent="-171450" eaLnBrk="1" hangingPunct="1">
              <a:spcBef>
                <a:spcPct val="0"/>
              </a:spcBef>
              <a:buFont typeface="Arial" pitchFamily="34" charset="0"/>
              <a:buChar char="•"/>
            </a:pPr>
            <a:r>
              <a:rPr lang="en-US" baseline="0" dirty="0" smtClean="0"/>
              <a:t>Malnutrition contributes to Uganda’s poor primary school completion rate, which was only 56 percent in 2008.</a:t>
            </a:r>
          </a:p>
          <a:p>
            <a:pPr marL="0" lvl="0" indent="0" eaLnBrk="1" hangingPunct="1">
              <a:spcBef>
                <a:spcPct val="0"/>
              </a:spcBef>
              <a:buFontTx/>
              <a:buNone/>
            </a:pPr>
            <a:endParaRPr lang="en-US" baseline="0" dirty="0" smtClean="0"/>
          </a:p>
          <a:p>
            <a:pPr marL="0" lvl="0" indent="0" eaLnBrk="1" hangingPunct="1">
              <a:spcBef>
                <a:spcPct val="0"/>
              </a:spcBef>
              <a:buFontTx/>
              <a:buNone/>
            </a:pPr>
            <a:r>
              <a:rPr lang="en-US" baseline="0" dirty="0" smtClean="0"/>
              <a:t>Iodine deficiency disorder, growth impairment, and iron deficiency </a:t>
            </a:r>
            <a:r>
              <a:rPr lang="en-US" baseline="0" dirty="0" err="1" smtClean="0"/>
              <a:t>anaemia</a:t>
            </a:r>
            <a:r>
              <a:rPr lang="en-US" baseline="0" dirty="0" smtClean="0"/>
              <a:t> are the main culprits.</a:t>
            </a:r>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DCD08-982B-4A81-B006-8A859FD2CF13}" type="slidenum">
              <a:rPr lang="en-GB" smtClean="0"/>
              <a:pPr fontAlgn="base">
                <a:spcBef>
                  <a:spcPct val="0"/>
                </a:spcBef>
                <a:spcAft>
                  <a:spcPct val="0"/>
                </a:spcAft>
              </a:pPr>
              <a:t>13</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5140BB-E707-4847-893D-BC08355AF5B8}" type="slidenum">
              <a:rPr lang="en-GB" smtClean="0"/>
              <a:pPr fontAlgn="base">
                <a:spcBef>
                  <a:spcPct val="0"/>
                </a:spcBef>
                <a:spcAft>
                  <a:spcPct val="0"/>
                </a:spcAft>
              </a:pPr>
              <a:t>14</a:t>
            </a:fld>
            <a:endParaRPr lang="en-GB" smtClean="0"/>
          </a:p>
        </p:txBody>
      </p:sp>
      <p:sp>
        <p:nvSpPr>
          <p:cNvPr id="35843" name="Rectangle 2"/>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r>
              <a:rPr lang="en-GB" dirty="0" smtClean="0"/>
              <a:t>Iodine</a:t>
            </a:r>
            <a:r>
              <a:rPr lang="en-GB" baseline="0" dirty="0" smtClean="0"/>
              <a:t> deficiency disorder, or IDD, is the single most common cause of preventable mental impairment, brain damage, and physical disabilities among children in Uganda. Women with IDDs give birth to children with reduced ability to learn, lower school performance, higher rates of school-age repetition, and poor speech and hearing ability. What is especially tragic is that the effects of iodine deficiency are permanent. Because of IDD, in 2009 alone:</a:t>
            </a:r>
          </a:p>
          <a:p>
            <a:pPr marL="628650" lvl="1" indent="-171450" eaLnBrk="1" hangingPunct="1">
              <a:spcBef>
                <a:spcPct val="0"/>
              </a:spcBef>
              <a:buFont typeface="Arial" pitchFamily="34" charset="0"/>
              <a:buChar char="•"/>
            </a:pPr>
            <a:r>
              <a:rPr lang="en-GB" baseline="0" dirty="0" smtClean="0"/>
              <a:t>2,100 children were born as cretins in Uganda and likely will require 100 percent care their entire lives</a:t>
            </a:r>
          </a:p>
          <a:p>
            <a:pPr marL="628650" lvl="1" indent="-171450" eaLnBrk="1" hangingPunct="1">
              <a:spcBef>
                <a:spcPct val="0"/>
              </a:spcBef>
              <a:buFont typeface="Arial" pitchFamily="34" charset="0"/>
              <a:buChar char="•"/>
            </a:pPr>
            <a:r>
              <a:rPr lang="en-GB" baseline="0" dirty="0" smtClean="0"/>
              <a:t>59,000 children were born with mild or moderate mental disabilities</a:t>
            </a:r>
          </a:p>
          <a:p>
            <a:pPr marL="628650" lvl="1" indent="-171450" eaLnBrk="1" hangingPunct="1">
              <a:spcBef>
                <a:spcPct val="0"/>
              </a:spcBef>
              <a:buFont typeface="Arial" pitchFamily="34" charset="0"/>
              <a:buChar char="•"/>
            </a:pPr>
            <a:r>
              <a:rPr lang="en-GB" baseline="0" dirty="0" smtClean="0"/>
              <a:t>Uganda lost US$8.6 million in productivity</a:t>
            </a:r>
          </a:p>
          <a:p>
            <a:pPr marL="0" indent="0" eaLnBrk="1" hangingPunct="1">
              <a:spcBef>
                <a:spcPct val="0"/>
              </a:spcBef>
              <a:buFont typeface="Arial" pitchFamily="34" charset="0"/>
              <a:buNone/>
            </a:pPr>
            <a:endParaRPr lang="en-GB" baseline="0" dirty="0" smtClean="0"/>
          </a:p>
          <a:p>
            <a:pPr marL="0" indent="0" eaLnBrk="1" hangingPunct="1">
              <a:spcBef>
                <a:spcPct val="0"/>
              </a:spcBef>
              <a:buFont typeface="Arial" pitchFamily="34" charset="0"/>
              <a:buNone/>
            </a:pPr>
            <a:r>
              <a:rPr lang="en-GB" baseline="0" dirty="0" smtClean="0"/>
              <a:t>In addition, between 2006 and 2015, 19,300 children will be born as cretins and 543,000 will be born with mild to moderate forms of mental impairment. Most of these children are from the mountainous parts of the country. There are many homes in some parts of western Uganda where households do not use iodized salt and instead use local mined salt. More awareness is still needed in these areas.</a:t>
            </a:r>
            <a:endParaRPr lang="en-GB" dirty="0" smtClean="0"/>
          </a:p>
        </p:txBody>
      </p:sp>
      <p:sp>
        <p:nvSpPr>
          <p:cNvPr id="35844" name="Rectangle 3"/>
          <p:cNvSpPr>
            <a:spLocks noGrp="1" noRot="1" noChangeAspect="1" noChangeArrowheads="1" noTextEdit="1"/>
          </p:cNvSpPr>
          <p:nvPr>
            <p:ph type="sldImg"/>
          </p:nvPr>
        </p:nvSpPr>
        <p:spPr bwMode="auto">
          <a:noFill/>
          <a:ln cap="flat">
            <a:solidFill>
              <a:schemeClr val="tx1"/>
            </a:solidFill>
            <a:miter lim="800000"/>
            <a:headEnd/>
            <a:tailEnd/>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766734-4215-4705-A871-D6D60FADD0F6}" type="slidenum">
              <a:rPr lang="en-GB" smtClean="0"/>
              <a:pPr fontAlgn="base">
                <a:spcBef>
                  <a:spcPct val="0"/>
                </a:spcBef>
                <a:spcAft>
                  <a:spcPct val="0"/>
                </a:spcAft>
              </a:pPr>
              <a:t>15</a:t>
            </a:fld>
            <a:endParaRPr lang="en-GB" smtClean="0"/>
          </a:p>
        </p:txBody>
      </p:sp>
      <p:sp>
        <p:nvSpPr>
          <p:cNvPr id="36867" name="Rectangle 2"/>
          <p:cNvSpPr>
            <a:spLocks noGrp="1" noChangeArrowheads="1"/>
          </p:cNvSpPr>
          <p:nvPr>
            <p:ph type="body" idx="1"/>
          </p:nvPr>
        </p:nvSpPr>
        <p:spPr bwMode="auto">
          <a:noFill/>
        </p:spPr>
        <p:txBody>
          <a:bodyPr wrap="square" lIns="92075" tIns="46038" rIns="92075" bIns="46038" numCol="1" anchor="t" anchorCtr="0" compatLnSpc="1">
            <a:prstTxWarp prst="textNoShape">
              <a:avLst/>
            </a:prstTxWarp>
          </a:bodyPr>
          <a:lstStyle/>
          <a:p>
            <a:pPr eaLnBrk="1" hangingPunct="1">
              <a:spcBef>
                <a:spcPct val="0"/>
              </a:spcBef>
            </a:pPr>
            <a:r>
              <a:rPr lang="en-GB" dirty="0" smtClean="0"/>
              <a:t>Growth</a:t>
            </a:r>
            <a:r>
              <a:rPr lang="en-GB" baseline="0" dirty="0" smtClean="0"/>
              <a:t> impairment in early childhood, especially stunting, is directly or indirectly associated with lower grade performance and repetition of school years. These effects are over and above those of poverty and lack of food at older ages.</a:t>
            </a:r>
          </a:p>
          <a:p>
            <a:pPr eaLnBrk="1" hangingPunct="1">
              <a:spcBef>
                <a:spcPct val="0"/>
              </a:spcBef>
            </a:pPr>
            <a:endParaRPr lang="en-GB" baseline="0" dirty="0" smtClean="0"/>
          </a:p>
          <a:p>
            <a:pPr eaLnBrk="1" hangingPunct="1">
              <a:spcBef>
                <a:spcPct val="0"/>
              </a:spcBef>
            </a:pPr>
            <a:r>
              <a:rPr lang="en-GB" baseline="0" dirty="0" smtClean="0"/>
              <a:t>Stunted children are more likely to enter school later than other children because they look too short for their age. Children should start school by age 6, but about 30 percent of them start school late, despite the availability of free primary education through the Universal Primary Education programme.</a:t>
            </a:r>
          </a:p>
          <a:p>
            <a:pPr eaLnBrk="1" hangingPunct="1">
              <a:spcBef>
                <a:spcPct val="0"/>
              </a:spcBef>
            </a:pPr>
            <a:endParaRPr lang="en-GB" baseline="0" dirty="0" smtClean="0"/>
          </a:p>
          <a:p>
            <a:pPr eaLnBrk="1" hangingPunct="1">
              <a:spcBef>
                <a:spcPct val="0"/>
              </a:spcBef>
            </a:pPr>
            <a:r>
              <a:rPr lang="en-GB" baseline="0" dirty="0" smtClean="0"/>
              <a:t>Stunted children also have higher rates of absenteeism and school-year repetition.</a:t>
            </a:r>
          </a:p>
        </p:txBody>
      </p:sp>
      <p:sp>
        <p:nvSpPr>
          <p:cNvPr id="36868" name="Rectangle 3"/>
          <p:cNvSpPr>
            <a:spLocks noGrp="1" noRot="1" noChangeAspect="1" noChangeArrowheads="1" noTextEdit="1"/>
          </p:cNvSpPr>
          <p:nvPr>
            <p:ph type="sldImg"/>
          </p:nvPr>
        </p:nvSpPr>
        <p:spPr bwMode="auto">
          <a:noFill/>
          <a:ln cap="flat">
            <a:solidFill>
              <a:schemeClr val="tx1"/>
            </a:solidFill>
            <a:miter lim="800000"/>
            <a:headEnd/>
            <a:tailEnd/>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dirty="0" smtClean="0"/>
              <a:t>Iron deficiency anaemia</a:t>
            </a:r>
            <a:r>
              <a:rPr lang="en-GB" baseline="0" dirty="0" smtClean="0"/>
              <a:t> during infancy and early childhood impairs the cognitive abilities of about 8.8 million school-age children in Uganda. The number of affected children jumped from 5 million in the past decade due to an increase in anaemia cases in the country. Specifically, anaemia affects:</a:t>
            </a:r>
          </a:p>
          <a:p>
            <a:pPr marL="628650" lvl="1" indent="-171450" eaLnBrk="1" hangingPunct="1">
              <a:spcBef>
                <a:spcPct val="0"/>
              </a:spcBef>
              <a:buFont typeface="Arial" pitchFamily="34" charset="0"/>
              <a:buChar char="•"/>
            </a:pPr>
            <a:r>
              <a:rPr lang="en-GB" baseline="0" dirty="0" smtClean="0"/>
              <a:t>The ability to learn new concepts</a:t>
            </a:r>
          </a:p>
          <a:p>
            <a:pPr marL="628650" lvl="1" indent="-171450" eaLnBrk="1" hangingPunct="1">
              <a:spcBef>
                <a:spcPct val="0"/>
              </a:spcBef>
              <a:buFont typeface="Arial" pitchFamily="34" charset="0"/>
              <a:buChar char="•"/>
            </a:pPr>
            <a:r>
              <a:rPr lang="en-GB" baseline="0" dirty="0" smtClean="0"/>
              <a:t>Concentration in school</a:t>
            </a:r>
          </a:p>
          <a:p>
            <a:pPr marL="628650" lvl="1" indent="-171450" eaLnBrk="1" hangingPunct="1">
              <a:spcBef>
                <a:spcPct val="0"/>
              </a:spcBef>
              <a:buFont typeface="Arial" pitchFamily="34" charset="0"/>
              <a:buChar char="•"/>
            </a:pPr>
            <a:r>
              <a:rPr lang="en-GB" baseline="0" dirty="0" smtClean="0"/>
              <a:t>Retention rates</a:t>
            </a:r>
          </a:p>
          <a:p>
            <a:pPr marL="628650" lvl="1" indent="-171450" eaLnBrk="1" hangingPunct="1">
              <a:spcBef>
                <a:spcPct val="0"/>
              </a:spcBef>
              <a:buFont typeface="Arial" pitchFamily="34" charset="0"/>
              <a:buChar char="•"/>
            </a:pPr>
            <a:r>
              <a:rPr lang="en-GB" baseline="0" dirty="0" smtClean="0"/>
              <a:t>School performance</a:t>
            </a:r>
          </a:p>
          <a:p>
            <a:pPr marL="628650" lvl="1" indent="-171450" eaLnBrk="1" hangingPunct="1">
              <a:spcBef>
                <a:spcPct val="0"/>
              </a:spcBef>
              <a:buFont typeface="Arial" pitchFamily="34" charset="0"/>
              <a:buChar char="•"/>
            </a:pPr>
            <a:r>
              <a:rPr lang="en-GB" baseline="0" dirty="0" smtClean="0"/>
              <a:t>Speech and hearing</a:t>
            </a:r>
          </a:p>
          <a:p>
            <a:pPr eaLnBrk="1" hangingPunct="1">
              <a:spcBef>
                <a:spcPct val="0"/>
              </a:spcBef>
            </a:pPr>
            <a:endParaRPr lang="en-GB" baseline="0" dirty="0" smtClean="0"/>
          </a:p>
          <a:p>
            <a:pPr eaLnBrk="1" hangingPunct="1">
              <a:spcBef>
                <a:spcPct val="0"/>
              </a:spcBef>
            </a:pPr>
            <a:r>
              <a:rPr lang="en-GB" baseline="0" dirty="0" smtClean="0"/>
              <a:t>In addition, other forms of malnutrition, like vitamin A deficiency, worsen school absenteeism by increasing the risk and severity of the infectious diseases that keep children out of the classroom.</a:t>
            </a:r>
          </a:p>
          <a:p>
            <a:pPr eaLnBrk="1" hangingPunct="1">
              <a:spcBef>
                <a:spcPct val="0"/>
              </a:spcBef>
            </a:pPr>
            <a:endParaRPr lang="en-GB" baseline="0" dirty="0" smtClean="0"/>
          </a:p>
          <a:p>
            <a:pPr eaLnBrk="1" hangingPunct="1">
              <a:spcBef>
                <a:spcPct val="0"/>
              </a:spcBef>
            </a:pPr>
            <a:r>
              <a:rPr lang="en-GB" baseline="0" dirty="0" smtClean="0"/>
              <a:t>Malnutrition and disease reduce the time children are in school and impair their learning when they are in school. This has major implications for Uganda’s education effort and the investments we are making in it.</a:t>
            </a:r>
            <a:endParaRPr lang="en-GB"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7BE672-CB97-4DF5-9095-91F520D21E5B}" type="slidenum">
              <a:rPr lang="en-GB" smtClean="0"/>
              <a:pPr fontAlgn="base">
                <a:spcBef>
                  <a:spcPct val="0"/>
                </a:spcBef>
                <a:spcAft>
                  <a:spcPct val="0"/>
                </a:spcAft>
              </a:pPr>
              <a:t>16</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dirty="0" smtClean="0"/>
              <a:t>To help us look at how these high levels of malnutrition may affect the National Development Plan,</a:t>
            </a:r>
            <a:r>
              <a:rPr lang="en-US" baseline="0" dirty="0" smtClean="0"/>
              <a:t> or </a:t>
            </a:r>
            <a:r>
              <a:rPr lang="en-US" dirty="0" smtClean="0"/>
              <a:t>NDP,</a:t>
            </a:r>
            <a:r>
              <a:rPr lang="en-US" baseline="0" dirty="0" smtClean="0"/>
              <a:t> we used a computer program called PROFILES. We used Uganda’s national nutrition data and population patterns to estimate the impact of malnutrition on the three pillars of the NDP:</a:t>
            </a:r>
          </a:p>
          <a:p>
            <a:pPr marL="171450" indent="-171450" eaLnBrk="1" hangingPunct="1">
              <a:spcBef>
                <a:spcPct val="0"/>
              </a:spcBef>
              <a:buFont typeface="Arial" pitchFamily="34" charset="0"/>
              <a:buChar char="•"/>
            </a:pPr>
            <a:r>
              <a:rPr lang="en-US" baseline="0" dirty="0" smtClean="0"/>
              <a:t>Agricultural productivity and value addition</a:t>
            </a:r>
          </a:p>
          <a:p>
            <a:pPr marL="171450" indent="-171450" eaLnBrk="1" hangingPunct="1">
              <a:spcBef>
                <a:spcPct val="0"/>
              </a:spcBef>
              <a:buFont typeface="Arial" pitchFamily="34" charset="0"/>
              <a:buChar char="•"/>
            </a:pPr>
            <a:r>
              <a:rPr lang="en-US" baseline="0" dirty="0" smtClean="0"/>
              <a:t>Disease and survival</a:t>
            </a:r>
          </a:p>
          <a:p>
            <a:pPr marL="171450" indent="-171450" eaLnBrk="1" hangingPunct="1">
              <a:spcBef>
                <a:spcPct val="0"/>
              </a:spcBef>
              <a:buFont typeface="Arial" pitchFamily="34" charset="0"/>
              <a:buChar char="•"/>
            </a:pPr>
            <a:r>
              <a:rPr lang="en-US" baseline="0" dirty="0" smtClean="0"/>
              <a:t>Human capacity development</a:t>
            </a:r>
            <a:endParaRPr lang="en-US" dirty="0" smtClean="0"/>
          </a:p>
          <a:p>
            <a:pPr eaLnBrk="1" hangingPunct="1">
              <a:spcBef>
                <a:spcPct val="0"/>
              </a:spcBef>
            </a:pPr>
            <a:endParaRPr lang="en-US" dirty="0" smtClean="0"/>
          </a:p>
        </p:txBody>
      </p:sp>
      <p:sp>
        <p:nvSpPr>
          <p:cNvPr id="22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D45051-A53B-45F6-97CC-63582D088EE0}" type="slidenum">
              <a:rPr lang="en-GB" smtClean="0"/>
              <a:pPr fontAlgn="base">
                <a:spcBef>
                  <a:spcPct val="0"/>
                </a:spcBef>
                <a:spcAft>
                  <a:spcPct val="0"/>
                </a:spcAft>
              </a:pPr>
              <a:t>2</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a:ln/>
        </p:spPr>
        <p:txBody>
          <a:bodyPr/>
          <a:lstStyle/>
          <a:p>
            <a:pPr eaLnBrk="1" fontAlgn="auto" hangingPunct="1">
              <a:spcBef>
                <a:spcPts val="0"/>
              </a:spcBef>
              <a:spcAft>
                <a:spcPts val="0"/>
              </a:spcAft>
              <a:defRPr/>
            </a:pPr>
            <a:r>
              <a:rPr lang="en-US" dirty="0" smtClean="0">
                <a:solidFill>
                  <a:schemeClr val="bg1">
                    <a:lumMod val="85000"/>
                  </a:schemeClr>
                </a:solidFill>
              </a:rPr>
              <a:t>The agriculture sector employs 85 percent of Uganda’s labour</a:t>
            </a:r>
            <a:r>
              <a:rPr lang="en-US" baseline="0" dirty="0" smtClean="0">
                <a:solidFill>
                  <a:schemeClr val="bg1">
                    <a:lumMod val="85000"/>
                  </a:schemeClr>
                </a:solidFill>
              </a:rPr>
              <a:t> force. About 75 percent of the agriculture labour is provided by women on smallholder farms, where, according to the Agriculture Development Investment Plan, productivity is still a major challenge.</a:t>
            </a:r>
          </a:p>
          <a:p>
            <a:pPr eaLnBrk="1" fontAlgn="auto" hangingPunct="1">
              <a:spcBef>
                <a:spcPts val="0"/>
              </a:spcBef>
              <a:spcAft>
                <a:spcPts val="0"/>
              </a:spcAft>
              <a:defRPr/>
            </a:pPr>
            <a:endParaRPr lang="en-US" baseline="0" dirty="0" smtClean="0">
              <a:solidFill>
                <a:schemeClr val="bg1">
                  <a:lumMod val="85000"/>
                </a:schemeClr>
              </a:solidFill>
            </a:endParaRPr>
          </a:p>
          <a:p>
            <a:pPr eaLnBrk="1" fontAlgn="auto" hangingPunct="1">
              <a:spcBef>
                <a:spcPts val="0"/>
              </a:spcBef>
              <a:spcAft>
                <a:spcPts val="0"/>
              </a:spcAft>
              <a:defRPr/>
            </a:pPr>
            <a:r>
              <a:rPr lang="en-US" baseline="0" dirty="0" smtClean="0">
                <a:solidFill>
                  <a:schemeClr val="bg1">
                    <a:lumMod val="85000"/>
                  </a:schemeClr>
                </a:solidFill>
              </a:rPr>
              <a:t>Physical productivity is critical to agricultural productivity, but it is weakened by malnutrition, especially iron deficiency </a:t>
            </a:r>
            <a:r>
              <a:rPr lang="en-US" baseline="0" dirty="0" err="1" smtClean="0">
                <a:solidFill>
                  <a:schemeClr val="bg1">
                    <a:lumMod val="85000"/>
                  </a:schemeClr>
                </a:solidFill>
              </a:rPr>
              <a:t>anaemia</a:t>
            </a:r>
            <a:r>
              <a:rPr lang="en-US" baseline="0" dirty="0" smtClean="0">
                <a:solidFill>
                  <a:schemeClr val="bg1">
                    <a:lumMod val="85000"/>
                  </a:schemeClr>
                </a:solidFill>
              </a:rPr>
              <a:t> in adulthood and stunting in early childhood.</a:t>
            </a:r>
            <a:endParaRPr lang="en-US" dirty="0" smtClean="0">
              <a:solidFill>
                <a:schemeClr val="bg1">
                  <a:lumMod val="85000"/>
                </a:schemeClr>
              </a:solidFill>
            </a:endParaRPr>
          </a:p>
        </p:txBody>
      </p:sp>
      <p:sp>
        <p:nvSpPr>
          <p:cNvPr id="23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7EF68B-8678-4892-9259-450F054C3628}" type="slidenum">
              <a:rPr lang="en-GB" smtClean="0"/>
              <a:pPr fontAlgn="base">
                <a:spcBef>
                  <a:spcPct val="0"/>
                </a:spcBef>
                <a:spcAft>
                  <a:spcPct val="0"/>
                </a:spcAft>
              </a:pPr>
              <a:t>3</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Uganda lost about US$34 million worth</a:t>
            </a:r>
            <a:r>
              <a:rPr lang="en-US" baseline="0" dirty="0" smtClean="0"/>
              <a:t> of productivity in 2009 because of iron deficiency </a:t>
            </a:r>
            <a:r>
              <a:rPr lang="en-US" baseline="0" dirty="0" err="1" smtClean="0"/>
              <a:t>anaemia</a:t>
            </a:r>
            <a:r>
              <a:rPr lang="en-US" baseline="0" dirty="0" smtClean="0"/>
              <a:t> among adults. Women of reproductive age with </a:t>
            </a:r>
            <a:r>
              <a:rPr lang="en-US" baseline="0" dirty="0" err="1" smtClean="0"/>
              <a:t>anaemia</a:t>
            </a:r>
            <a:r>
              <a:rPr lang="en-US" baseline="0" dirty="0" smtClean="0"/>
              <a:t> accounted for 75 percent, or US$25 million</a:t>
            </a:r>
            <a:r>
              <a:rPr lang="en-US" dirty="0" smtClean="0"/>
              <a:t>, of that loss. The total loss was estimated at about 0.4 percent of the gross</a:t>
            </a:r>
            <a:r>
              <a:rPr lang="en-US" baseline="0" dirty="0" smtClean="0"/>
              <a:t> domestic product, or </a:t>
            </a:r>
            <a:r>
              <a:rPr lang="en-US" dirty="0" smtClean="0"/>
              <a:t>GDP.</a:t>
            </a:r>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7B79A5-55DF-4670-938D-E8907A6D4B7D}" type="slidenum">
              <a:rPr lang="en-GB" smtClean="0"/>
              <a:pPr fontAlgn="base">
                <a:spcBef>
                  <a:spcPct val="0"/>
                </a:spcBef>
                <a:spcAft>
                  <a:spcPct val="0"/>
                </a:spcAft>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Stunting in early childhood affects productivity</a:t>
            </a:r>
            <a:r>
              <a:rPr lang="en-US" baseline="0" dirty="0" smtClean="0"/>
              <a:t> in adulthood. For every 1 percent that the height of a child under 2 years of age is below the norm, the child’s productivity from manual labour as an adult declines by 1.4 percent. In 2009, Uganda lost about US$210 million in future productivity from childhood stunting.</a:t>
            </a:r>
            <a:endParaRPr lang="en-US" dirty="0" smtClean="0"/>
          </a:p>
          <a:p>
            <a:pPr eaLnBrk="1" hangingPunct="1">
              <a:spcBef>
                <a:spcPct val="0"/>
              </a:spcBef>
            </a:pPr>
            <a:endParaRPr lang="en-US" dirty="0" smtClean="0"/>
          </a:p>
          <a:p>
            <a:pPr eaLnBrk="1" hangingPunct="1">
              <a:spcBef>
                <a:spcPct val="0"/>
              </a:spcBef>
            </a:pPr>
            <a:r>
              <a:rPr lang="en-US" dirty="0" smtClean="0"/>
              <a:t>These two conditions alone (iron</a:t>
            </a:r>
            <a:r>
              <a:rPr lang="en-US" baseline="0" dirty="0" smtClean="0"/>
              <a:t> deficiency </a:t>
            </a:r>
            <a:r>
              <a:rPr lang="en-US" baseline="0" dirty="0" err="1" smtClean="0"/>
              <a:t>anaemia</a:t>
            </a:r>
            <a:r>
              <a:rPr lang="en-US" dirty="0" smtClean="0"/>
              <a:t> and stunting) are associated with productivity loss of about US$290 million</a:t>
            </a:r>
            <a:r>
              <a:rPr lang="en-US" baseline="0" dirty="0" smtClean="0"/>
              <a:t> per year. When low birth weight and iodine deficiency disorders are included, the loss grows to US$310 million, or 4.1 percent of the GDP. And this does not even include the productivity lost when agriculture workers take time off to deal with malnutrition-related illnesses or deaths in their families. Clearly, the costs of malnutrition are just too high for the agriculture sector to ignore. </a:t>
            </a:r>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D1E09F-9E5D-4022-AF39-713283B835DB}" type="slidenum">
              <a:rPr lang="en-GB" smtClean="0"/>
              <a:pPr fontAlgn="base">
                <a:spcBef>
                  <a:spcPct val="0"/>
                </a:spcBef>
                <a:spcAft>
                  <a:spcPct val="0"/>
                </a:spcAft>
              </a:pPr>
              <a:t>5</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Malnutrition kills, causes disease, and makes disease</a:t>
            </a:r>
            <a:r>
              <a:rPr lang="en-US" baseline="0" dirty="0" smtClean="0"/>
              <a:t> even more severe. The high levels of malnutrition in Uganda cost the government and families millions of dollars per year to treat diseases that are preventable.</a:t>
            </a:r>
          </a:p>
          <a:p>
            <a:pPr eaLnBrk="1" hangingPunct="1">
              <a:spcBef>
                <a:spcPct val="0"/>
              </a:spcBef>
            </a:pPr>
            <a:endParaRPr lang="en-US" baseline="0" dirty="0" smtClean="0"/>
          </a:p>
          <a:p>
            <a:pPr eaLnBrk="1" hangingPunct="1">
              <a:spcBef>
                <a:spcPct val="0"/>
              </a:spcBef>
            </a:pPr>
            <a:r>
              <a:rPr lang="en-US" baseline="0" dirty="0" smtClean="0"/>
              <a:t>Let’s look at how specific types of malnutrition—low birth weight and iron deficiency </a:t>
            </a:r>
            <a:r>
              <a:rPr lang="en-US" baseline="0" dirty="0" err="1" smtClean="0"/>
              <a:t>anaemia</a:t>
            </a:r>
            <a:r>
              <a:rPr lang="en-US" baseline="0" dirty="0" smtClean="0"/>
              <a:t>—affect the health and survival of Uganda’s children and mothers. We will also examine the health and economic benefits of breastfeeding.</a:t>
            </a:r>
            <a:endParaRPr lang="en-US" dirty="0"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09C9FB-0A17-46B4-A68D-B862EAB7E136}" type="slidenum">
              <a:rPr lang="en-GB" smtClean="0"/>
              <a:pPr fontAlgn="base">
                <a:spcBef>
                  <a:spcPct val="0"/>
                </a:spcBef>
                <a:spcAft>
                  <a:spcPct val="0"/>
                </a:spcAft>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Malnutrition in Uganda starts in the mother’s womb. In 2009, more</a:t>
            </a:r>
            <a:r>
              <a:rPr lang="en-US" baseline="0" dirty="0" smtClean="0"/>
              <a:t> than </a:t>
            </a:r>
            <a:r>
              <a:rPr lang="en-US" b="0" baseline="0" dirty="0" smtClean="0"/>
              <a:t>170,000 babies </a:t>
            </a:r>
            <a:r>
              <a:rPr lang="en-US" baseline="0" dirty="0" smtClean="0"/>
              <a:t>were born with low birth weight, meaning they weighed less than 2.5 kg. This puts them at higher risk of malnutrition, disease, and death. Children with low birth weight are four times more likely to die in the first month of life than other children.</a:t>
            </a:r>
          </a:p>
          <a:p>
            <a:pPr eaLnBrk="1" hangingPunct="1">
              <a:spcBef>
                <a:spcPct val="0"/>
              </a:spcBef>
            </a:pPr>
            <a:endParaRPr lang="en-US" baseline="0" dirty="0" smtClean="0"/>
          </a:p>
          <a:p>
            <a:pPr eaLnBrk="1" hangingPunct="1">
              <a:spcBef>
                <a:spcPct val="0"/>
              </a:spcBef>
            </a:pPr>
            <a:r>
              <a:rPr lang="en-US" baseline="0" dirty="0" smtClean="0"/>
              <a:t>Had all these children been born in government facilities, it would have cost the government and families about US$</a:t>
            </a:r>
            <a:r>
              <a:rPr lang="en-US" b="0" baseline="0" dirty="0" smtClean="0"/>
              <a:t>5.8 million </a:t>
            </a:r>
            <a:r>
              <a:rPr lang="en-US" baseline="0" dirty="0" smtClean="0"/>
              <a:t>to keep them alive. Unfortunately, most children are not born in health facilities and therefore do not receive specialised, life-saving care. </a:t>
            </a:r>
          </a:p>
          <a:p>
            <a:pPr eaLnBrk="1" hangingPunct="1">
              <a:spcBef>
                <a:spcPct val="0"/>
              </a:spcBef>
            </a:pPr>
            <a:endParaRPr lang="en-US" baseline="0" dirty="0" smtClean="0"/>
          </a:p>
          <a:p>
            <a:pPr eaLnBrk="1" hangingPunct="1">
              <a:spcBef>
                <a:spcPct val="0"/>
              </a:spcBef>
            </a:pPr>
            <a:r>
              <a:rPr lang="en-US" baseline="0" dirty="0" smtClean="0"/>
              <a:t>About </a:t>
            </a:r>
            <a:r>
              <a:rPr lang="en-US" b="0" baseline="0" dirty="0" smtClean="0"/>
              <a:t>16,000 children </a:t>
            </a:r>
            <a:r>
              <a:rPr lang="en-US" baseline="0" dirty="0" smtClean="0"/>
              <a:t>with low birth weight died in Uganda in 2009. Most of these children were born to teenage mothers or mothers that have births too close together. Most of these mothers were malnourished or sickly during pregnancy.</a:t>
            </a:r>
            <a:endParaRPr lang="en-US" dirty="0"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023E06-E27E-4834-A819-5D587963E3FF}" type="slidenum">
              <a:rPr lang="en-GB" smtClean="0"/>
              <a:pPr fontAlgn="base">
                <a:spcBef>
                  <a:spcPct val="0"/>
                </a:spcBef>
                <a:spcAft>
                  <a:spcPct val="0"/>
                </a:spcAft>
              </a:pPr>
              <a:t>7</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Vitamin A deficiency,</a:t>
            </a:r>
            <a:r>
              <a:rPr lang="en-US" baseline="0" dirty="0" smtClean="0"/>
              <a:t> which affects mainly women and children in Uganda, increases the risk of blindness and the risk and severity of disease, mainly </a:t>
            </a:r>
            <a:r>
              <a:rPr lang="en-US" baseline="0" dirty="0" err="1" smtClean="0"/>
              <a:t>diarrhoea</a:t>
            </a:r>
            <a:r>
              <a:rPr lang="en-US" baseline="0" dirty="0" smtClean="0"/>
              <a:t> and acute respiratory infections in children. Children with vitamin A deficiency are 1.4 times more likely to die of these and other childhood illnesses than ones that are not deficient. In 2009, 15,800 children died because of vitamin A deficiency.</a:t>
            </a:r>
            <a:endParaRPr lang="en-US" dirty="0" smtClean="0"/>
          </a:p>
          <a:p>
            <a:pPr eaLnBrk="1" hangingPunct="1">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310375-9658-4D39-BD1A-D73C535D9686}" type="slidenum">
              <a:rPr lang="en-GB" smtClean="0"/>
              <a:pPr fontAlgn="base">
                <a:spcBef>
                  <a:spcPct val="0"/>
                </a:spcBef>
                <a:spcAft>
                  <a:spcPct val="0"/>
                </a:spcAft>
              </a:pPr>
              <a:t>8</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In Uganda, underweight contributes to 43 percent of</a:t>
            </a:r>
            <a:r>
              <a:rPr lang="en-US" baseline="0" dirty="0" smtClean="0"/>
              <a:t> the deaths of children under 5. In 2009, 51,300 children died because of underweight, about 140 deaths each day.</a:t>
            </a:r>
            <a:endParaRPr lang="en-US" dirty="0" smtClean="0"/>
          </a:p>
          <a:p>
            <a:pPr eaLnBrk="1" hangingPunct="1">
              <a:spcBef>
                <a:spcPct val="0"/>
              </a:spcBef>
            </a:pPr>
            <a:endParaRPr lang="en-US" dirty="0"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0165C0-ECE7-496F-9DF2-92D904006A87}" type="slidenum">
              <a:rPr lang="en-GB" smtClean="0"/>
              <a:pPr fontAlgn="base">
                <a:spcBef>
                  <a:spcPct val="0"/>
                </a:spcBef>
                <a:spcAft>
                  <a:spcPct val="0"/>
                </a:spcAft>
              </a:pPr>
              <a:t>9</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lvl1pPr>
              <a:defRPr/>
            </a:lvl1pPr>
          </a:lstStyle>
          <a:p>
            <a:pPr>
              <a:defRPr/>
            </a:pPr>
            <a:fld id="{11541D1B-CB76-4C95-A7F5-49B7CE41DE0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C24E637-7763-43A6-A21F-CF69A9EEA4B6}"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D1D420-B805-41E0-A2FE-4AEC442E0D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7E4BEBF-B7B8-4476-9E52-FA5231B1F8DC}"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26E8DD-CD62-4324-8F83-02BEB9D3931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77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76400"/>
            <a:ext cx="4000500" cy="4419600"/>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10100" y="1676400"/>
            <a:ext cx="40005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GB"/>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0B526FA-3083-4CDC-90D2-105A9838CE83}"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835A53A-02EB-41E0-B74B-8EE7A1E8D55F}"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A366E7A-19F0-41AA-A9B9-F26A1BA9E73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068676E1-2016-46B1-840C-873F0EFAF4CE}" type="datetimeFigureOut">
              <a:rPr lang="en-US"/>
              <a:pPr>
                <a:defRPr/>
              </a:pPr>
              <a:t>6/11/2013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C83D2A-F6FB-4131-BD09-5F13E514463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87189A33-FE2F-40E1-A7CD-E67FFDEFAFC3}" type="datetimeFigureOut">
              <a:rPr lang="en-US"/>
              <a:pPr>
                <a:defRPr/>
              </a:pPr>
              <a:t>6/11/2013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CEF4A-EDD1-4DA3-A008-D7ECF3EF6D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7D51842B-10A0-4E0C-BD07-6C5891B362A9}" type="datetimeFigureOut">
              <a:rPr lang="en-US"/>
              <a:pPr>
                <a:defRPr/>
              </a:pPr>
              <a:t>6/11/2013</a:t>
            </a:fld>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93351CD-354E-4A57-9973-9A91818EB1B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63122252-19DC-4B9E-B930-E9F5B9A9EC09}" type="datetimeFigureOut">
              <a:rPr lang="en-US"/>
              <a:pPr>
                <a:defRPr/>
              </a:pPr>
              <a:t>6/11/2013</a:t>
            </a:fld>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8D7BCAC-80B7-401B-BF96-1E05B996994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4CA11932-502F-4564-874F-4F277022F5CB}" type="datetimeFigureOut">
              <a:rPr lang="en-US"/>
              <a:pPr>
                <a:defRPr/>
              </a:pPr>
              <a:t>6/11/2013</a:t>
            </a:fld>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C3D1435-9256-47B6-AC5D-4098C6534F9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B188401-38D1-49B6-932B-ED7469E38B06}" type="datetimeFigureOut">
              <a:rPr lang="en-US"/>
              <a:pPr>
                <a:defRPr/>
              </a:pPr>
              <a:t>6/11/2013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5AA34DB-F731-478A-A0F5-15731198FAA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FB27B2A-2E64-46EB-903E-23EAA4B57D39}" type="datetimeFigureOut">
              <a:rPr lang="en-US"/>
              <a:pPr>
                <a:defRPr/>
              </a:pPr>
              <a:t>6/11/2013</a:t>
            </a:fld>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F429E3-DF79-4923-A2A0-C405A225FC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10196"/>
          </a:srgb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3"/>
          <p:cNvSpPr>
            <a:spLocks noGrp="1"/>
          </p:cNvSpPr>
          <p:nvPr>
            <p:ph type="ftr" sz="quarter" idx="3"/>
          </p:nvPr>
        </p:nvSpPr>
        <p:spPr>
          <a:xfrm>
            <a:off x="0" y="6356350"/>
            <a:ext cx="9144000" cy="501650"/>
          </a:xfrm>
          <a:prstGeom prst="rect">
            <a:avLst/>
          </a:prstGeom>
          <a:solidFill>
            <a:srgbClr val="E6E0EC"/>
          </a:solidFill>
        </p:spPr>
        <p:txBody>
          <a:bodyPr anchor="ctr"/>
          <a:lstStyle>
            <a:lvl1pPr marL="347472">
              <a:defRPr sz="1200" b="1">
                <a:solidFill>
                  <a:schemeClr val="accent4">
                    <a:lumMod val="50000"/>
                  </a:schemeClr>
                </a:solidFill>
              </a:defRPr>
            </a:lvl1pPr>
          </a:lstStyle>
          <a:p>
            <a:pPr>
              <a:defRPr/>
            </a:pPr>
            <a:r>
              <a:rPr lang="en-US" dirty="0" smtClean="0"/>
              <a:t>GHANA PROFILES 2011</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41CB7CA-F968-4BFB-88D9-153F7B89A663}" type="slidenum">
              <a:rPr lang="en-US"/>
              <a:pPr>
                <a:defRPr/>
              </a:pPr>
              <a:t>‹#›</a:t>
            </a:fld>
            <a:endParaRPr lang="en-US"/>
          </a:p>
        </p:txBody>
      </p:sp>
      <p:cxnSp>
        <p:nvCxnSpPr>
          <p:cNvPr id="8" name="Straight Connector 7"/>
          <p:cNvCxnSpPr/>
          <p:nvPr userDrawn="1"/>
        </p:nvCxnSpPr>
        <p:spPr>
          <a:xfrm>
            <a:off x="685800" y="1371600"/>
            <a:ext cx="7696200" cy="0"/>
          </a:xfrm>
          <a:prstGeom prst="line">
            <a:avLst/>
          </a:prstGeom>
          <a:ln w="34925">
            <a:solidFill>
              <a:srgbClr val="FFC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0" fontAlgn="base" hangingPunct="0">
        <a:spcBef>
          <a:spcPct val="0"/>
        </a:spcBef>
        <a:spcAft>
          <a:spcPct val="0"/>
        </a:spcAft>
        <a:defRPr sz="4400" kern="1200">
          <a:solidFill>
            <a:srgbClr val="604A7B"/>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rgbClr val="E46C0A"/>
        </a:buClr>
        <a:buFont typeface="Arial" charset="0"/>
        <a:buChar char="•"/>
        <a:defRPr sz="3200" kern="1200">
          <a:solidFill>
            <a:srgbClr val="604A7B"/>
          </a:solidFill>
          <a:latin typeface="+mn-lt"/>
          <a:ea typeface="+mn-ea"/>
          <a:cs typeface="+mn-cs"/>
        </a:defRPr>
      </a:lvl1pPr>
      <a:lvl2pPr marL="742950" indent="-285750" algn="l" rtl="0" eaLnBrk="0" fontAlgn="base" hangingPunct="0">
        <a:spcBef>
          <a:spcPct val="20000"/>
        </a:spcBef>
        <a:spcAft>
          <a:spcPct val="0"/>
        </a:spcAft>
        <a:buClr>
          <a:srgbClr val="E46C0A"/>
        </a:buClr>
        <a:buFont typeface="Arial" charset="0"/>
        <a:buChar char="–"/>
        <a:defRPr sz="2800" kern="1200">
          <a:solidFill>
            <a:srgbClr val="604A7B"/>
          </a:solidFill>
          <a:latin typeface="+mn-lt"/>
          <a:ea typeface="+mn-ea"/>
          <a:cs typeface="+mn-cs"/>
        </a:defRPr>
      </a:lvl2pPr>
      <a:lvl3pPr marL="1143000" indent="-228600" algn="l" rtl="0" eaLnBrk="0" fontAlgn="base" hangingPunct="0">
        <a:spcBef>
          <a:spcPct val="20000"/>
        </a:spcBef>
        <a:spcAft>
          <a:spcPct val="0"/>
        </a:spcAft>
        <a:buClr>
          <a:srgbClr val="E46C0A"/>
        </a:buClr>
        <a:buFont typeface="Arial" charset="0"/>
        <a:buChar char="•"/>
        <a:defRPr sz="2400" kern="1200">
          <a:solidFill>
            <a:srgbClr val="604A7B"/>
          </a:solidFill>
          <a:latin typeface="+mn-lt"/>
          <a:ea typeface="+mn-ea"/>
          <a:cs typeface="+mn-cs"/>
        </a:defRPr>
      </a:lvl3pPr>
      <a:lvl4pPr marL="1600200" indent="-228600" algn="l" rtl="0" eaLnBrk="0" fontAlgn="base" hangingPunct="0">
        <a:spcBef>
          <a:spcPct val="20000"/>
        </a:spcBef>
        <a:spcAft>
          <a:spcPct val="0"/>
        </a:spcAft>
        <a:buClr>
          <a:srgbClr val="E46C0A"/>
        </a:buClr>
        <a:buFont typeface="Arial" charset="0"/>
        <a:buChar char="–"/>
        <a:defRPr sz="2000" kern="1200">
          <a:solidFill>
            <a:srgbClr val="604A7B"/>
          </a:solidFill>
          <a:latin typeface="+mn-lt"/>
          <a:ea typeface="+mn-ea"/>
          <a:cs typeface="+mn-cs"/>
        </a:defRPr>
      </a:lvl4pPr>
      <a:lvl5pPr marL="2057400" indent="-228600" algn="l" rtl="0" eaLnBrk="0" fontAlgn="base" hangingPunct="0">
        <a:spcBef>
          <a:spcPct val="20000"/>
        </a:spcBef>
        <a:spcAft>
          <a:spcPct val="0"/>
        </a:spcAft>
        <a:buClr>
          <a:srgbClr val="E46C0A"/>
        </a:buClr>
        <a:buFont typeface="Arial" charset="0"/>
        <a:buChar char="»"/>
        <a:defRPr sz="2000" kern="1200">
          <a:solidFill>
            <a:srgbClr val="604A7B"/>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838200" y="6400800"/>
            <a:ext cx="1371600" cy="457200"/>
          </a:xfrm>
          <a:prstGeom prst="rect">
            <a:avLst/>
          </a:prstGeom>
          <a:noFill/>
          <a:ln w="9525">
            <a:noFill/>
            <a:miter lim="800000"/>
            <a:headEnd/>
            <a:tailEnd/>
          </a:ln>
        </p:spPr>
        <p:txBody>
          <a:bodyPr>
            <a:spAutoFit/>
          </a:bodyPr>
          <a:lstStyle/>
          <a:p>
            <a:pPr eaLnBrk="0" hangingPunct="0">
              <a:spcBef>
                <a:spcPct val="50000"/>
              </a:spcBef>
            </a:pPr>
            <a:endParaRPr lang="fr-FR">
              <a:latin typeface="Calibri" pitchFamily="34" charset="0"/>
            </a:endParaRPr>
          </a:p>
        </p:txBody>
      </p:sp>
      <p:sp>
        <p:nvSpPr>
          <p:cNvPr id="2052" name="Rectangle 4"/>
          <p:cNvSpPr>
            <a:spLocks noGrp="1" noChangeArrowheads="1"/>
          </p:cNvSpPr>
          <p:nvPr>
            <p:ph type="ctrTitle"/>
          </p:nvPr>
        </p:nvSpPr>
        <p:spPr>
          <a:xfrm>
            <a:off x="685800" y="838200"/>
            <a:ext cx="7772400" cy="4267200"/>
          </a:xfrm>
          <a:effectLst>
            <a:outerShdw dist="35921" dir="2700000" algn="ctr" rotWithShape="0">
              <a:schemeClr val="bg2"/>
            </a:outerShdw>
          </a:effectLst>
        </p:spPr>
        <p:txBody>
          <a:bodyPr rtlCol="0">
            <a:noAutofit/>
          </a:bodyPr>
          <a:lstStyle/>
          <a:p>
            <a:pPr eaLnBrk="1" fontAlgn="auto" hangingPunct="1">
              <a:spcAft>
                <a:spcPts val="0"/>
              </a:spcAft>
              <a:defRPr/>
            </a:pPr>
            <a:r>
              <a:rPr lang="en-GB" sz="5600" dirty="0" smtClean="0"/>
              <a:t>Malnutrition: </a:t>
            </a:r>
            <a:r>
              <a:rPr lang="en-GB" sz="5400" dirty="0" smtClean="0"/>
              <a:t/>
            </a:r>
            <a:br>
              <a:rPr lang="en-GB" sz="5400" dirty="0" smtClean="0"/>
            </a:br>
            <a:r>
              <a:rPr lang="en-GB" sz="4800" dirty="0" smtClean="0"/>
              <a:t>Uganda Is Paying </a:t>
            </a:r>
            <a:br>
              <a:rPr lang="en-GB" sz="4800" dirty="0" smtClean="0"/>
            </a:br>
            <a:r>
              <a:rPr lang="en-GB" sz="4800" dirty="0" smtClean="0"/>
              <a:t>Too High a Price</a:t>
            </a:r>
            <a:endParaRPr lang="en-CA" sz="4800" dirty="0" smtClean="0"/>
          </a:p>
        </p:txBody>
      </p:sp>
      <p:sp>
        <p:nvSpPr>
          <p:cNvPr id="6" name="TextBox 5"/>
          <p:cNvSpPr txBox="1"/>
          <p:nvPr/>
        </p:nvSpPr>
        <p:spPr>
          <a:xfrm>
            <a:off x="0" y="5494338"/>
            <a:ext cx="9144000" cy="954087"/>
          </a:xfrm>
          <a:prstGeom prst="rect">
            <a:avLst/>
          </a:prstGeom>
          <a:noFill/>
        </p:spPr>
        <p:txBody>
          <a:bodyPr>
            <a:spAutoFit/>
          </a:bodyPr>
          <a:lstStyle/>
          <a:p>
            <a:pPr algn="ctr">
              <a:defRPr/>
            </a:pPr>
            <a:r>
              <a:rPr lang="en-US" sz="3200" b="0" dirty="0" smtClean="0">
                <a:solidFill>
                  <a:schemeClr val="accent4">
                    <a:lumMod val="75000"/>
                  </a:schemeClr>
                </a:solidFill>
                <a:latin typeface="+mn-lt"/>
              </a:rPr>
              <a:t>Uganda </a:t>
            </a:r>
            <a:r>
              <a:rPr lang="en-US" sz="3200" b="0" dirty="0">
                <a:solidFill>
                  <a:schemeClr val="accent4">
                    <a:lumMod val="75000"/>
                  </a:schemeClr>
                </a:solidFill>
                <a:latin typeface="+mn-lt"/>
              </a:rPr>
              <a:t>PROFILES </a:t>
            </a:r>
            <a:r>
              <a:rPr lang="en-US" sz="3200" b="0" dirty="0" smtClean="0">
                <a:solidFill>
                  <a:schemeClr val="accent4">
                    <a:lumMod val="75000"/>
                  </a:schemeClr>
                </a:solidFill>
                <a:latin typeface="+mn-lt"/>
              </a:rPr>
              <a:t>Part B</a:t>
            </a:r>
            <a:endParaRPr lang="en-US" sz="3200" b="0" dirty="0">
              <a:solidFill>
                <a:schemeClr val="accent4">
                  <a:lumMod val="75000"/>
                </a:schemeClr>
              </a:solidFill>
              <a:latin typeface="+mn-lt"/>
            </a:endParaRPr>
          </a:p>
          <a:p>
            <a:pPr algn="ctr">
              <a:defRPr/>
            </a:pPr>
            <a:endParaRPr lang="en-US" sz="2400" b="0" dirty="0">
              <a:solidFill>
                <a:srgbClr val="99CCFF"/>
              </a:solidFill>
            </a:endParaRPr>
          </a:p>
        </p:txBody>
      </p:sp>
      <p:sp>
        <p:nvSpPr>
          <p:cNvPr id="7" name="Footer Placeholder 2"/>
          <p:cNvSpPr txBox="1">
            <a:spLocks/>
          </p:cNvSpPr>
          <p:nvPr/>
        </p:nvSpPr>
        <p:spPr>
          <a:xfrm>
            <a:off x="0" y="6356350"/>
            <a:ext cx="9144000" cy="501650"/>
          </a:xfrm>
          <a:prstGeom prst="rect">
            <a:avLst/>
          </a:prstGeom>
          <a:solidFill>
            <a:srgbClr val="E6E0EC"/>
          </a:solidFill>
        </p:spPr>
        <p:txBody>
          <a:bodyPr anchor="ctr"/>
          <a:lstStyle/>
          <a:p>
            <a:pPr marL="347472"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smtClean="0">
                <a:ln>
                  <a:noFill/>
                </a:ln>
                <a:solidFill>
                  <a:schemeClr val="accent4">
                    <a:lumMod val="50000"/>
                  </a:schemeClr>
                </a:solidFill>
                <a:effectLst/>
                <a:uLnTx/>
                <a:uFillTx/>
                <a:latin typeface="Arial" charset="0"/>
                <a:ea typeface="+mn-ea"/>
                <a:cs typeface="+mn-cs"/>
              </a:rPr>
              <a:t>UGANDA PROFILES 2012</a:t>
            </a:r>
            <a:endParaRPr kumimoji="0" lang="en-US" sz="1200" b="1" i="0" u="none" strike="noStrike" kern="1200" cap="none" spc="0" normalizeH="0" baseline="0" noProof="0" dirty="0">
              <a:ln>
                <a:noFill/>
              </a:ln>
              <a:solidFill>
                <a:schemeClr val="accent4">
                  <a:lumMod val="50000"/>
                </a:schemeClr>
              </a:solidFill>
              <a:effectLst/>
              <a:uLnTx/>
              <a:uFillTx/>
              <a:latin typeface="Arial" charset="0"/>
              <a:ea typeface="+mn-ea"/>
              <a:cs typeface="+mn-cs"/>
            </a:endParaRPr>
          </a:p>
        </p:txBody>
      </p:sp>
      <p:sp>
        <p:nvSpPr>
          <p:cNvPr id="8"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a:t>
            </a:fld>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p:cNvSpPr>
            <a:spLocks noGrp="1" noChangeArrowheads="1"/>
          </p:cNvSpPr>
          <p:nvPr>
            <p:ph type="title"/>
          </p:nvPr>
        </p:nvSpPr>
        <p:spPr>
          <a:xfrm>
            <a:off x="457200" y="76200"/>
            <a:ext cx="8229600" cy="1143000"/>
          </a:xfrm>
        </p:spPr>
        <p:txBody>
          <a:bodyPr rtlCol="0">
            <a:normAutofit fontScale="90000"/>
          </a:bodyPr>
          <a:lstStyle/>
          <a:p>
            <a:pPr eaLnBrk="1" fontAlgn="auto" hangingPunct="1">
              <a:spcAft>
                <a:spcPts val="0"/>
              </a:spcAft>
              <a:defRPr/>
            </a:pPr>
            <a:r>
              <a:rPr lang="en-GB" dirty="0" smtClean="0">
                <a:solidFill>
                  <a:schemeClr val="accent4">
                    <a:lumMod val="50000"/>
                  </a:schemeClr>
                </a:solidFill>
              </a:rPr>
              <a:t>Malnutrition’s Tragic Toll: </a:t>
            </a:r>
            <a:br>
              <a:rPr lang="en-GB" dirty="0" smtClean="0">
                <a:solidFill>
                  <a:schemeClr val="accent4">
                    <a:lumMod val="50000"/>
                  </a:schemeClr>
                </a:solidFill>
              </a:rPr>
            </a:br>
            <a:r>
              <a:rPr lang="en-GB" dirty="0" smtClean="0">
                <a:solidFill>
                  <a:schemeClr val="accent4">
                    <a:lumMod val="50000"/>
                  </a:schemeClr>
                </a:solidFill>
              </a:rPr>
              <a:t>83,300 Children Dead in 2009</a:t>
            </a:r>
          </a:p>
        </p:txBody>
      </p:sp>
      <p:grpSp>
        <p:nvGrpSpPr>
          <p:cNvPr id="2" name="Group 17"/>
          <p:cNvGrpSpPr>
            <a:grpSpLocks/>
          </p:cNvGrpSpPr>
          <p:nvPr/>
        </p:nvGrpSpPr>
        <p:grpSpPr bwMode="auto">
          <a:xfrm>
            <a:off x="1447800" y="2895600"/>
            <a:ext cx="2057400" cy="762000"/>
            <a:chOff x="1680" y="1824"/>
            <a:chExt cx="3312" cy="720"/>
          </a:xfrm>
        </p:grpSpPr>
        <p:sp>
          <p:nvSpPr>
            <p:cNvPr id="13401" name="AutoShape 18"/>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402" name="Line 19"/>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403" name="Line 20"/>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16" name="Group 86"/>
          <p:cNvGrpSpPr>
            <a:grpSpLocks/>
          </p:cNvGrpSpPr>
          <p:nvPr/>
        </p:nvGrpSpPr>
        <p:grpSpPr bwMode="auto">
          <a:xfrm>
            <a:off x="304800" y="1981200"/>
            <a:ext cx="3581400" cy="1981200"/>
            <a:chOff x="192" y="1248"/>
            <a:chExt cx="2256" cy="1248"/>
          </a:xfrm>
        </p:grpSpPr>
        <p:grpSp>
          <p:nvGrpSpPr>
            <p:cNvPr id="13383" name="Group 2"/>
            <p:cNvGrpSpPr>
              <a:grpSpLocks/>
            </p:cNvGrpSpPr>
            <p:nvPr/>
          </p:nvGrpSpPr>
          <p:grpSpPr bwMode="auto">
            <a:xfrm>
              <a:off x="192" y="1248"/>
              <a:ext cx="1296" cy="480"/>
              <a:chOff x="192" y="1248"/>
              <a:chExt cx="1296" cy="480"/>
            </a:xfrm>
          </p:grpSpPr>
          <p:grpSp>
            <p:nvGrpSpPr>
              <p:cNvPr id="13396" name="Group 3"/>
              <p:cNvGrpSpPr>
                <a:grpSpLocks/>
              </p:cNvGrpSpPr>
              <p:nvPr/>
            </p:nvGrpSpPr>
            <p:grpSpPr bwMode="auto">
              <a:xfrm>
                <a:off x="192" y="1248"/>
                <a:ext cx="1296" cy="480"/>
                <a:chOff x="1680" y="1824"/>
                <a:chExt cx="3312" cy="720"/>
              </a:xfrm>
            </p:grpSpPr>
            <p:sp>
              <p:nvSpPr>
                <p:cNvPr id="13398" name="AutoShape 4"/>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99" name="Line 5"/>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400" name="Line 6"/>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sp>
            <p:nvSpPr>
              <p:cNvPr id="13397" name="Text Box 7"/>
              <p:cNvSpPr txBox="1">
                <a:spLocks noChangeArrowheads="1"/>
              </p:cNvSpPr>
              <p:nvPr/>
            </p:nvSpPr>
            <p:spPr bwMode="auto">
              <a:xfrm>
                <a:off x="530" y="1415"/>
                <a:ext cx="467" cy="288"/>
              </a:xfrm>
              <a:prstGeom prst="rect">
                <a:avLst/>
              </a:prstGeom>
              <a:noFill/>
              <a:ln w="9525">
                <a:noFill/>
                <a:miter lim="800000"/>
                <a:headEnd/>
                <a:tailEnd/>
              </a:ln>
            </p:spPr>
            <p:txBody>
              <a:bodyPr wrap="none">
                <a:spAutoFit/>
              </a:bodyPr>
              <a:lstStyle/>
              <a:p>
                <a:pPr eaLnBrk="0" hangingPunct="0"/>
                <a:r>
                  <a:rPr lang="en-GB">
                    <a:latin typeface="Arial Narrow" pitchFamily="34" charset="0"/>
                  </a:rPr>
                  <a:t>R.I.P</a:t>
                </a:r>
                <a:endParaRPr lang="en-GB">
                  <a:latin typeface="Calibri" pitchFamily="34" charset="0"/>
                </a:endParaRPr>
              </a:p>
            </p:txBody>
          </p:sp>
        </p:grpSp>
        <p:grpSp>
          <p:nvGrpSpPr>
            <p:cNvPr id="13384" name="Group 9"/>
            <p:cNvGrpSpPr>
              <a:grpSpLocks/>
            </p:cNvGrpSpPr>
            <p:nvPr/>
          </p:nvGrpSpPr>
          <p:grpSpPr bwMode="auto">
            <a:xfrm>
              <a:off x="432" y="1440"/>
              <a:ext cx="1296" cy="480"/>
              <a:chOff x="1680" y="1824"/>
              <a:chExt cx="3312" cy="720"/>
            </a:xfrm>
          </p:grpSpPr>
          <p:sp>
            <p:nvSpPr>
              <p:cNvPr id="13393" name="AutoShape 10"/>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94" name="Line 11"/>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95" name="Line 12"/>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85" name="Group 13"/>
            <p:cNvGrpSpPr>
              <a:grpSpLocks/>
            </p:cNvGrpSpPr>
            <p:nvPr/>
          </p:nvGrpSpPr>
          <p:grpSpPr bwMode="auto">
            <a:xfrm>
              <a:off x="672" y="1632"/>
              <a:ext cx="1296" cy="480"/>
              <a:chOff x="1680" y="1824"/>
              <a:chExt cx="3312" cy="720"/>
            </a:xfrm>
          </p:grpSpPr>
          <p:sp>
            <p:nvSpPr>
              <p:cNvPr id="13390" name="AutoShape 14"/>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91" name="Line 15"/>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92" name="Line 16"/>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86" name="Group 21"/>
            <p:cNvGrpSpPr>
              <a:grpSpLocks/>
            </p:cNvGrpSpPr>
            <p:nvPr/>
          </p:nvGrpSpPr>
          <p:grpSpPr bwMode="auto">
            <a:xfrm>
              <a:off x="1152" y="2016"/>
              <a:ext cx="1296" cy="480"/>
              <a:chOff x="1680" y="1824"/>
              <a:chExt cx="3312" cy="720"/>
            </a:xfrm>
          </p:grpSpPr>
          <p:sp>
            <p:nvSpPr>
              <p:cNvPr id="13387" name="AutoShape 2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88" name="Line 2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89" name="Line 2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grpSp>
        <p:nvGrpSpPr>
          <p:cNvPr id="13317" name="Group 87"/>
          <p:cNvGrpSpPr>
            <a:grpSpLocks/>
          </p:cNvGrpSpPr>
          <p:nvPr/>
        </p:nvGrpSpPr>
        <p:grpSpPr bwMode="auto">
          <a:xfrm>
            <a:off x="2209800" y="3505200"/>
            <a:ext cx="3200400" cy="1676400"/>
            <a:chOff x="1392" y="2208"/>
            <a:chExt cx="2016" cy="1056"/>
          </a:xfrm>
        </p:grpSpPr>
        <p:grpSp>
          <p:nvGrpSpPr>
            <p:cNvPr id="13367" name="Group 25"/>
            <p:cNvGrpSpPr>
              <a:grpSpLocks/>
            </p:cNvGrpSpPr>
            <p:nvPr/>
          </p:nvGrpSpPr>
          <p:grpSpPr bwMode="auto">
            <a:xfrm>
              <a:off x="1392" y="2208"/>
              <a:ext cx="1296" cy="480"/>
              <a:chOff x="1680" y="1824"/>
              <a:chExt cx="3312" cy="720"/>
            </a:xfrm>
          </p:grpSpPr>
          <p:sp>
            <p:nvSpPr>
              <p:cNvPr id="13380" name="AutoShape 2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81" name="Line 2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82" name="Line 2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68" name="Group 29"/>
            <p:cNvGrpSpPr>
              <a:grpSpLocks/>
            </p:cNvGrpSpPr>
            <p:nvPr/>
          </p:nvGrpSpPr>
          <p:grpSpPr bwMode="auto">
            <a:xfrm>
              <a:off x="1632" y="2400"/>
              <a:ext cx="1296" cy="480"/>
              <a:chOff x="1680" y="1824"/>
              <a:chExt cx="3312" cy="720"/>
            </a:xfrm>
          </p:grpSpPr>
          <p:sp>
            <p:nvSpPr>
              <p:cNvPr id="13377" name="AutoShape 30"/>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78" name="Line 31"/>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79" name="Line 32"/>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69" name="Group 33"/>
            <p:cNvGrpSpPr>
              <a:grpSpLocks/>
            </p:cNvGrpSpPr>
            <p:nvPr/>
          </p:nvGrpSpPr>
          <p:grpSpPr bwMode="auto">
            <a:xfrm>
              <a:off x="1872" y="2592"/>
              <a:ext cx="1296" cy="480"/>
              <a:chOff x="1680" y="1824"/>
              <a:chExt cx="3312" cy="720"/>
            </a:xfrm>
          </p:grpSpPr>
          <p:sp>
            <p:nvSpPr>
              <p:cNvPr id="13374" name="AutoShape 34"/>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75" name="Line 35"/>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76" name="Line 36"/>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70" name="Group 37"/>
            <p:cNvGrpSpPr>
              <a:grpSpLocks/>
            </p:cNvGrpSpPr>
            <p:nvPr/>
          </p:nvGrpSpPr>
          <p:grpSpPr bwMode="auto">
            <a:xfrm>
              <a:off x="2112" y="2784"/>
              <a:ext cx="1296" cy="480"/>
              <a:chOff x="1680" y="1824"/>
              <a:chExt cx="3312" cy="720"/>
            </a:xfrm>
          </p:grpSpPr>
          <p:sp>
            <p:nvSpPr>
              <p:cNvPr id="13371" name="AutoShape 38"/>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72" name="Line 39"/>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73" name="Line 40"/>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grpSp>
        <p:nvGrpSpPr>
          <p:cNvPr id="13318" name="Group 41"/>
          <p:cNvGrpSpPr>
            <a:grpSpLocks/>
          </p:cNvGrpSpPr>
          <p:nvPr/>
        </p:nvGrpSpPr>
        <p:grpSpPr bwMode="auto">
          <a:xfrm>
            <a:off x="3429000" y="1981200"/>
            <a:ext cx="2057400" cy="762000"/>
            <a:chOff x="1680" y="1824"/>
            <a:chExt cx="3312" cy="720"/>
          </a:xfrm>
        </p:grpSpPr>
        <p:sp>
          <p:nvSpPr>
            <p:cNvPr id="13364" name="AutoShape 4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65" name="Line 4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66" name="Line 4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19" name="Group 45"/>
          <p:cNvGrpSpPr>
            <a:grpSpLocks/>
          </p:cNvGrpSpPr>
          <p:nvPr/>
        </p:nvGrpSpPr>
        <p:grpSpPr bwMode="auto">
          <a:xfrm>
            <a:off x="3733800" y="2286000"/>
            <a:ext cx="2057400" cy="762000"/>
            <a:chOff x="1680" y="1824"/>
            <a:chExt cx="3312" cy="720"/>
          </a:xfrm>
        </p:grpSpPr>
        <p:sp>
          <p:nvSpPr>
            <p:cNvPr id="13361" name="AutoShape 4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62" name="Line 4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63" name="Line 4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20" name="Group 49"/>
          <p:cNvGrpSpPr>
            <a:grpSpLocks/>
          </p:cNvGrpSpPr>
          <p:nvPr/>
        </p:nvGrpSpPr>
        <p:grpSpPr bwMode="auto">
          <a:xfrm>
            <a:off x="4114800" y="2590800"/>
            <a:ext cx="2057400" cy="762000"/>
            <a:chOff x="1680" y="1824"/>
            <a:chExt cx="3312" cy="720"/>
          </a:xfrm>
        </p:grpSpPr>
        <p:sp>
          <p:nvSpPr>
            <p:cNvPr id="13358" name="AutoShape 50"/>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59" name="Line 51"/>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60" name="Line 52"/>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21" name="Group 53"/>
          <p:cNvGrpSpPr>
            <a:grpSpLocks/>
          </p:cNvGrpSpPr>
          <p:nvPr/>
        </p:nvGrpSpPr>
        <p:grpSpPr bwMode="auto">
          <a:xfrm>
            <a:off x="4572000" y="2895600"/>
            <a:ext cx="2057400" cy="762000"/>
            <a:chOff x="1680" y="1824"/>
            <a:chExt cx="3312" cy="720"/>
          </a:xfrm>
        </p:grpSpPr>
        <p:sp>
          <p:nvSpPr>
            <p:cNvPr id="13355" name="AutoShape 54"/>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56" name="Line 55"/>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57" name="Line 56"/>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22" name="Group 57"/>
          <p:cNvGrpSpPr>
            <a:grpSpLocks/>
          </p:cNvGrpSpPr>
          <p:nvPr/>
        </p:nvGrpSpPr>
        <p:grpSpPr bwMode="auto">
          <a:xfrm>
            <a:off x="5029200" y="3200400"/>
            <a:ext cx="2057400" cy="762000"/>
            <a:chOff x="1680" y="1824"/>
            <a:chExt cx="3312" cy="720"/>
          </a:xfrm>
        </p:grpSpPr>
        <p:sp>
          <p:nvSpPr>
            <p:cNvPr id="13352" name="AutoShape 58"/>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53" name="Line 59"/>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54" name="Line 60"/>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23" name="Group 61"/>
          <p:cNvGrpSpPr>
            <a:grpSpLocks/>
          </p:cNvGrpSpPr>
          <p:nvPr/>
        </p:nvGrpSpPr>
        <p:grpSpPr bwMode="auto">
          <a:xfrm>
            <a:off x="5486400" y="3505200"/>
            <a:ext cx="2057400" cy="762000"/>
            <a:chOff x="1680" y="1824"/>
            <a:chExt cx="3312" cy="720"/>
          </a:xfrm>
        </p:grpSpPr>
        <p:sp>
          <p:nvSpPr>
            <p:cNvPr id="13349" name="AutoShape 6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50" name="Line 6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51" name="Line 6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24" name="Group 65"/>
          <p:cNvGrpSpPr>
            <a:grpSpLocks/>
          </p:cNvGrpSpPr>
          <p:nvPr/>
        </p:nvGrpSpPr>
        <p:grpSpPr bwMode="auto">
          <a:xfrm>
            <a:off x="5943600" y="3810000"/>
            <a:ext cx="2057400" cy="762000"/>
            <a:chOff x="1680" y="1824"/>
            <a:chExt cx="3312" cy="720"/>
          </a:xfrm>
        </p:grpSpPr>
        <p:sp>
          <p:nvSpPr>
            <p:cNvPr id="13346" name="AutoShape 6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47" name="Line 6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48" name="Line 6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grpSp>
        <p:nvGrpSpPr>
          <p:cNvPr id="13325" name="Group 90"/>
          <p:cNvGrpSpPr>
            <a:grpSpLocks/>
          </p:cNvGrpSpPr>
          <p:nvPr/>
        </p:nvGrpSpPr>
        <p:grpSpPr bwMode="auto">
          <a:xfrm>
            <a:off x="4876800" y="2514600"/>
            <a:ext cx="2057400" cy="762000"/>
            <a:chOff x="4876800" y="2667000"/>
            <a:chExt cx="2057400" cy="762000"/>
          </a:xfrm>
        </p:grpSpPr>
        <p:sp>
          <p:nvSpPr>
            <p:cNvPr id="13343" name="AutoShape 71"/>
            <p:cNvSpPr>
              <a:spLocks noChangeArrowheads="1"/>
            </p:cNvSpPr>
            <p:nvPr/>
          </p:nvSpPr>
          <p:spPr bwMode="auto">
            <a:xfrm>
              <a:off x="4876800" y="2667000"/>
              <a:ext cx="2057400" cy="76200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44" name="Line 72"/>
            <p:cNvSpPr>
              <a:spLocks noChangeShapeType="1"/>
            </p:cNvSpPr>
            <p:nvPr/>
          </p:nvSpPr>
          <p:spPr bwMode="auto">
            <a:xfrm>
              <a:off x="4953000" y="2743200"/>
              <a:ext cx="1938130" cy="0"/>
            </a:xfrm>
            <a:prstGeom prst="line">
              <a:avLst/>
            </a:prstGeom>
            <a:noFill/>
            <a:ln w="76200">
              <a:solidFill>
                <a:schemeClr val="tx1"/>
              </a:solidFill>
              <a:round/>
              <a:headEnd/>
              <a:tailEnd/>
            </a:ln>
          </p:spPr>
          <p:txBody>
            <a:bodyPr wrap="none" anchor="ctr"/>
            <a:lstStyle/>
            <a:p>
              <a:endParaRPr lang="en-US"/>
            </a:p>
          </p:txBody>
        </p:sp>
        <p:sp>
          <p:nvSpPr>
            <p:cNvPr id="13345" name="Line 73"/>
            <p:cNvSpPr>
              <a:spLocks noChangeShapeType="1"/>
            </p:cNvSpPr>
            <p:nvPr/>
          </p:nvSpPr>
          <p:spPr bwMode="auto">
            <a:xfrm flipH="1">
              <a:off x="6324600" y="2667000"/>
              <a:ext cx="89452" cy="203200"/>
            </a:xfrm>
            <a:prstGeom prst="line">
              <a:avLst/>
            </a:prstGeom>
            <a:noFill/>
            <a:ln w="76200">
              <a:solidFill>
                <a:schemeClr val="tx1"/>
              </a:solidFill>
              <a:round/>
              <a:headEnd/>
              <a:tailEnd/>
            </a:ln>
          </p:spPr>
          <p:txBody>
            <a:bodyPr wrap="none" anchor="ctr"/>
            <a:lstStyle/>
            <a:p>
              <a:endParaRPr lang="en-US"/>
            </a:p>
          </p:txBody>
        </p:sp>
      </p:grpSp>
      <p:grpSp>
        <p:nvGrpSpPr>
          <p:cNvPr id="22" name="Group 74"/>
          <p:cNvGrpSpPr>
            <a:grpSpLocks/>
          </p:cNvGrpSpPr>
          <p:nvPr/>
        </p:nvGrpSpPr>
        <p:grpSpPr bwMode="auto">
          <a:xfrm>
            <a:off x="3657600" y="4800600"/>
            <a:ext cx="2057400" cy="762000"/>
            <a:chOff x="192" y="1248"/>
            <a:chExt cx="1296" cy="480"/>
          </a:xfrm>
        </p:grpSpPr>
        <p:grpSp>
          <p:nvGrpSpPr>
            <p:cNvPr id="13338" name="Group 75"/>
            <p:cNvGrpSpPr>
              <a:grpSpLocks/>
            </p:cNvGrpSpPr>
            <p:nvPr/>
          </p:nvGrpSpPr>
          <p:grpSpPr bwMode="auto">
            <a:xfrm>
              <a:off x="192" y="1248"/>
              <a:ext cx="1296" cy="480"/>
              <a:chOff x="1680" y="1824"/>
              <a:chExt cx="3312" cy="720"/>
            </a:xfrm>
          </p:grpSpPr>
          <p:sp>
            <p:nvSpPr>
              <p:cNvPr id="13340" name="AutoShape 76"/>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41" name="Line 77"/>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42" name="Line 78"/>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sp>
          <p:nvSpPr>
            <p:cNvPr id="13339" name="Text Box 79"/>
            <p:cNvSpPr txBox="1">
              <a:spLocks noChangeArrowheads="1"/>
            </p:cNvSpPr>
            <p:nvPr/>
          </p:nvSpPr>
          <p:spPr bwMode="auto">
            <a:xfrm>
              <a:off x="530" y="1415"/>
              <a:ext cx="467" cy="288"/>
            </a:xfrm>
            <a:prstGeom prst="rect">
              <a:avLst/>
            </a:prstGeom>
            <a:noFill/>
            <a:ln w="9525">
              <a:noFill/>
              <a:miter lim="800000"/>
              <a:headEnd/>
              <a:tailEnd/>
            </a:ln>
          </p:spPr>
          <p:txBody>
            <a:bodyPr wrap="none">
              <a:spAutoFit/>
            </a:bodyPr>
            <a:lstStyle/>
            <a:p>
              <a:pPr eaLnBrk="0" hangingPunct="0"/>
              <a:r>
                <a:rPr lang="en-GB">
                  <a:latin typeface="Arial Narrow" pitchFamily="34" charset="0"/>
                </a:rPr>
                <a:t>R.I.P</a:t>
              </a:r>
              <a:endParaRPr lang="en-GB">
                <a:latin typeface="Calibri" pitchFamily="34" charset="0"/>
              </a:endParaRPr>
            </a:p>
          </p:txBody>
        </p:sp>
      </p:grpSp>
      <p:grpSp>
        <p:nvGrpSpPr>
          <p:cNvPr id="24" name="Group 80" descr="Images of coffins"/>
          <p:cNvGrpSpPr>
            <a:grpSpLocks/>
          </p:cNvGrpSpPr>
          <p:nvPr/>
        </p:nvGrpSpPr>
        <p:grpSpPr bwMode="auto">
          <a:xfrm>
            <a:off x="3810000" y="1828800"/>
            <a:ext cx="2057400" cy="762000"/>
            <a:chOff x="192" y="1248"/>
            <a:chExt cx="1296" cy="480"/>
          </a:xfrm>
        </p:grpSpPr>
        <p:grpSp>
          <p:nvGrpSpPr>
            <p:cNvPr id="13333" name="Group 81"/>
            <p:cNvGrpSpPr>
              <a:grpSpLocks/>
            </p:cNvGrpSpPr>
            <p:nvPr/>
          </p:nvGrpSpPr>
          <p:grpSpPr bwMode="auto">
            <a:xfrm>
              <a:off x="192" y="1248"/>
              <a:ext cx="1296" cy="480"/>
              <a:chOff x="1680" y="1824"/>
              <a:chExt cx="3312" cy="720"/>
            </a:xfrm>
          </p:grpSpPr>
          <p:sp>
            <p:nvSpPr>
              <p:cNvPr id="13335" name="AutoShape 82"/>
              <p:cNvSpPr>
                <a:spLocks noChangeArrowheads="1"/>
              </p:cNvSpPr>
              <p:nvPr/>
            </p:nvSpPr>
            <p:spPr bwMode="auto">
              <a:xfrm>
                <a:off x="1680" y="1824"/>
                <a:ext cx="3312" cy="720"/>
              </a:xfrm>
              <a:prstGeom prst="cube">
                <a:avLst>
                  <a:gd name="adj" fmla="val 25000"/>
                </a:avLst>
              </a:prstGeom>
              <a:solidFill>
                <a:srgbClr val="FF9900"/>
              </a:solidFill>
              <a:ln w="9525">
                <a:solidFill>
                  <a:schemeClr val="tx1"/>
                </a:solidFill>
                <a:miter lim="800000"/>
                <a:headEnd/>
                <a:tailEnd/>
              </a:ln>
            </p:spPr>
            <p:txBody>
              <a:bodyPr wrap="none" anchor="ctr"/>
              <a:lstStyle/>
              <a:p>
                <a:endParaRPr lang="en-US">
                  <a:latin typeface="Calibri" pitchFamily="34" charset="0"/>
                </a:endParaRPr>
              </a:p>
            </p:txBody>
          </p:sp>
          <p:sp>
            <p:nvSpPr>
              <p:cNvPr id="13336" name="Line 83"/>
              <p:cNvSpPr>
                <a:spLocks noChangeShapeType="1"/>
              </p:cNvSpPr>
              <p:nvPr/>
            </p:nvSpPr>
            <p:spPr bwMode="auto">
              <a:xfrm>
                <a:off x="1776" y="1920"/>
                <a:ext cx="3120" cy="0"/>
              </a:xfrm>
              <a:prstGeom prst="line">
                <a:avLst/>
              </a:prstGeom>
              <a:noFill/>
              <a:ln w="76200">
                <a:solidFill>
                  <a:schemeClr val="tx1"/>
                </a:solidFill>
                <a:round/>
                <a:headEnd/>
                <a:tailEnd/>
              </a:ln>
            </p:spPr>
            <p:txBody>
              <a:bodyPr wrap="none" anchor="ctr"/>
              <a:lstStyle/>
              <a:p>
                <a:endParaRPr lang="en-US"/>
              </a:p>
            </p:txBody>
          </p:sp>
          <p:sp>
            <p:nvSpPr>
              <p:cNvPr id="13337" name="Line 84"/>
              <p:cNvSpPr>
                <a:spLocks noChangeShapeType="1"/>
              </p:cNvSpPr>
              <p:nvPr/>
            </p:nvSpPr>
            <p:spPr bwMode="auto">
              <a:xfrm flipH="1">
                <a:off x="4176" y="1824"/>
                <a:ext cx="144" cy="192"/>
              </a:xfrm>
              <a:prstGeom prst="line">
                <a:avLst/>
              </a:prstGeom>
              <a:noFill/>
              <a:ln w="76200">
                <a:solidFill>
                  <a:schemeClr val="tx1"/>
                </a:solidFill>
                <a:round/>
                <a:headEnd/>
                <a:tailEnd/>
              </a:ln>
            </p:spPr>
            <p:txBody>
              <a:bodyPr wrap="none" anchor="ctr"/>
              <a:lstStyle/>
              <a:p>
                <a:endParaRPr lang="en-US"/>
              </a:p>
            </p:txBody>
          </p:sp>
        </p:grpSp>
        <p:sp>
          <p:nvSpPr>
            <p:cNvPr id="13334" name="Text Box 85"/>
            <p:cNvSpPr txBox="1">
              <a:spLocks noChangeArrowheads="1"/>
            </p:cNvSpPr>
            <p:nvPr/>
          </p:nvSpPr>
          <p:spPr bwMode="auto">
            <a:xfrm>
              <a:off x="530" y="1415"/>
              <a:ext cx="495" cy="291"/>
            </a:xfrm>
            <a:prstGeom prst="rect">
              <a:avLst/>
            </a:prstGeom>
            <a:noFill/>
            <a:ln w="9525">
              <a:noFill/>
              <a:miter lim="800000"/>
              <a:headEnd/>
              <a:tailEnd/>
            </a:ln>
          </p:spPr>
          <p:txBody>
            <a:bodyPr wrap="none">
              <a:spAutoFit/>
            </a:bodyPr>
            <a:lstStyle/>
            <a:p>
              <a:pPr eaLnBrk="0" hangingPunct="0"/>
              <a:r>
                <a:rPr lang="en-GB">
                  <a:latin typeface="Arial Narrow" pitchFamily="34" charset="0"/>
                </a:rPr>
                <a:t>R.I.P.</a:t>
              </a:r>
              <a:endParaRPr lang="en-GB">
                <a:latin typeface="Calibri" pitchFamily="34" charset="0"/>
              </a:endParaRPr>
            </a:p>
          </p:txBody>
        </p:sp>
      </p:grpSp>
      <p:sp>
        <p:nvSpPr>
          <p:cNvPr id="92" name="Rectangle 69"/>
          <p:cNvSpPr>
            <a:spLocks noChangeArrowheads="1"/>
          </p:cNvSpPr>
          <p:nvPr/>
        </p:nvSpPr>
        <p:spPr bwMode="auto">
          <a:xfrm rot="10800000" flipH="1" flipV="1">
            <a:off x="2438400" y="2971800"/>
            <a:ext cx="2819400" cy="3170238"/>
          </a:xfrm>
          <a:prstGeom prst="rect">
            <a:avLst/>
          </a:prstGeom>
          <a:solidFill>
            <a:srgbClr val="EF1D07"/>
          </a:solidFill>
          <a:ln w="38100">
            <a:solidFill>
              <a:srgbClr val="FFFFFF"/>
            </a:solidFill>
            <a:miter lim="800000"/>
            <a:headEnd type="none" w="sm" len="sm"/>
            <a:tailEnd type="none" w="sm" len="sm"/>
          </a:ln>
          <a:effectLst/>
        </p:spPr>
        <p:txBody>
          <a:bodyPr anchor="ctr">
            <a:spAutoFit/>
          </a:bodyPr>
          <a:lstStyle/>
          <a:p>
            <a:pPr algn="ctr" eaLnBrk="0" fontAlgn="auto" hangingPunct="0">
              <a:spcBef>
                <a:spcPts val="0"/>
              </a:spcBef>
              <a:spcAft>
                <a:spcPts val="0"/>
              </a:spcAft>
              <a:defRPr/>
            </a:pPr>
            <a:r>
              <a:rPr lang="en-US" sz="4000" b="1" dirty="0">
                <a:solidFill>
                  <a:srgbClr val="FFFFFF"/>
                </a:solidFill>
                <a:latin typeface="Arial" pitchFamily="34" charset="0"/>
                <a:cs typeface="Arial" pitchFamily="34" charset="0"/>
              </a:rPr>
              <a:t>15,800 deaths due to vitamin A deficiency</a:t>
            </a:r>
            <a:endParaRPr lang="en-US" sz="32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1" name="Rectangle 69"/>
          <p:cNvSpPr>
            <a:spLocks noChangeArrowheads="1"/>
          </p:cNvSpPr>
          <p:nvPr/>
        </p:nvSpPr>
        <p:spPr bwMode="auto">
          <a:xfrm rot="10800000" flipH="1" flipV="1">
            <a:off x="152400" y="3200400"/>
            <a:ext cx="1905000" cy="2554288"/>
          </a:xfrm>
          <a:prstGeom prst="rect">
            <a:avLst/>
          </a:prstGeom>
          <a:solidFill>
            <a:srgbClr val="EF1D07"/>
          </a:solidFill>
          <a:ln w="38100">
            <a:solidFill>
              <a:srgbClr val="FFFFFF"/>
            </a:solidFill>
            <a:miter lim="800000"/>
            <a:headEnd type="none" w="sm" len="sm"/>
            <a:tailEnd type="none" w="sm" len="sm"/>
          </a:ln>
          <a:effectLst/>
        </p:spPr>
        <p:txBody>
          <a:bodyPr anchor="ctr">
            <a:spAutoFit/>
          </a:bodyPr>
          <a:lstStyle/>
          <a:p>
            <a:pPr algn="ctr" eaLnBrk="0" fontAlgn="auto" hangingPunct="0">
              <a:spcBef>
                <a:spcPts val="0"/>
              </a:spcBef>
              <a:spcAft>
                <a:spcPts val="0"/>
              </a:spcAft>
              <a:defRPr/>
            </a:pPr>
            <a:r>
              <a:rPr lang="en-US" sz="4000" b="1" dirty="0">
                <a:solidFill>
                  <a:srgbClr val="FFFFFF"/>
                </a:solidFill>
                <a:latin typeface="Arial" pitchFamily="34" charset="0"/>
                <a:cs typeface="Arial" pitchFamily="34" charset="0"/>
              </a:rPr>
              <a:t>16,200 deaths due to LBW</a:t>
            </a:r>
            <a:endParaRPr lang="en-US" sz="32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3" name="Cross 92"/>
          <p:cNvSpPr/>
          <p:nvPr/>
        </p:nvSpPr>
        <p:spPr>
          <a:xfrm>
            <a:off x="1828800" y="4114800"/>
            <a:ext cx="838200" cy="838200"/>
          </a:xfrm>
          <a:prstGeom prst="plus">
            <a:avLst>
              <a:gd name="adj" fmla="val 3674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1861" name="Rectangle 69"/>
          <p:cNvSpPr>
            <a:spLocks noChangeArrowheads="1"/>
          </p:cNvSpPr>
          <p:nvPr/>
        </p:nvSpPr>
        <p:spPr bwMode="auto">
          <a:xfrm rot="10800000" flipH="1" flipV="1">
            <a:off x="5638800" y="3313113"/>
            <a:ext cx="3429000" cy="2554287"/>
          </a:xfrm>
          <a:prstGeom prst="rect">
            <a:avLst/>
          </a:prstGeom>
          <a:solidFill>
            <a:srgbClr val="EF1D07"/>
          </a:solidFill>
          <a:ln w="38100">
            <a:solidFill>
              <a:srgbClr val="FFFFFF"/>
            </a:solidFill>
            <a:miter lim="800000"/>
            <a:headEnd type="none" w="sm" len="sm"/>
            <a:tailEnd type="none" w="sm" len="sm"/>
          </a:ln>
          <a:effectLst/>
        </p:spPr>
        <p:txBody>
          <a:bodyPr anchor="ctr">
            <a:spAutoFit/>
          </a:bodyPr>
          <a:lstStyle/>
          <a:p>
            <a:pPr algn="ctr" eaLnBrk="0" fontAlgn="auto" hangingPunct="0">
              <a:spcBef>
                <a:spcPts val="0"/>
              </a:spcBef>
              <a:spcAft>
                <a:spcPts val="0"/>
              </a:spcAft>
              <a:defRPr/>
            </a:pPr>
            <a:r>
              <a:rPr lang="en-US" sz="4000" b="1" dirty="0">
                <a:solidFill>
                  <a:srgbClr val="FFFFFF"/>
                </a:solidFill>
                <a:latin typeface="Arial" pitchFamily="34" charset="0"/>
                <a:cs typeface="Arial" pitchFamily="34" charset="0"/>
              </a:rPr>
              <a:t>51,300 deaths due to underweight</a:t>
            </a:r>
            <a:endParaRPr lang="en-US" sz="3200" b="1" dirty="0">
              <a:solidFill>
                <a:srgbClr val="FFFFFF"/>
              </a:solidFill>
              <a:effectLst>
                <a:outerShdw blurRad="38100" dist="38100" dir="2700000" algn="tl">
                  <a:srgbClr val="000000"/>
                </a:outerShdw>
              </a:effectLst>
              <a:latin typeface="Arial" pitchFamily="34" charset="0"/>
              <a:cs typeface="Arial" pitchFamily="34" charset="0"/>
            </a:endParaRPr>
          </a:p>
        </p:txBody>
      </p:sp>
      <p:sp>
        <p:nvSpPr>
          <p:cNvPr id="90" name="Cross 89"/>
          <p:cNvSpPr/>
          <p:nvPr/>
        </p:nvSpPr>
        <p:spPr>
          <a:xfrm>
            <a:off x="5029200" y="4191000"/>
            <a:ext cx="838200" cy="838200"/>
          </a:xfrm>
          <a:prstGeom prst="plus">
            <a:avLst>
              <a:gd name="adj" fmla="val 3674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4"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95"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91"/>
                                        </p:tgtEl>
                                        <p:attrNameLst>
                                          <p:attrName>style.visibility</p:attrName>
                                        </p:attrNameLst>
                                      </p:cBhvr>
                                      <p:to>
                                        <p:strVal val="visible"/>
                                      </p:to>
                                    </p:set>
                                    <p:animEffect transition="in" filter="wipe(left)">
                                      <p:cBhvr>
                                        <p:cTn id="22" dur="500"/>
                                        <p:tgtEl>
                                          <p:spTgt spid="9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box(in)">
                                      <p:cBhvr>
                                        <p:cTn id="27" dur="500"/>
                                        <p:tgtEl>
                                          <p:spTgt spid="93"/>
                                        </p:tgtEl>
                                      </p:cBhvr>
                                    </p:animEffect>
                                  </p:childTnLst>
                                </p:cTn>
                              </p:par>
                            </p:childTnLst>
                          </p:cTn>
                        </p:par>
                        <p:par>
                          <p:cTn id="28" fill="hold" nodeType="afterGroup">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left)">
                                      <p:cBhvr>
                                        <p:cTn id="31" dur="500"/>
                                        <p:tgtEl>
                                          <p:spTgt spid="9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90"/>
                                        </p:tgtEl>
                                        <p:attrNameLst>
                                          <p:attrName>style.visibility</p:attrName>
                                        </p:attrNameLst>
                                      </p:cBhvr>
                                      <p:to>
                                        <p:strVal val="visible"/>
                                      </p:to>
                                    </p:set>
                                    <p:animEffect transition="in" filter="box(in)">
                                      <p:cBhvr>
                                        <p:cTn id="36" dur="500"/>
                                        <p:tgtEl>
                                          <p:spTgt spid="9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61861"/>
                                        </p:tgtEl>
                                        <p:attrNameLst>
                                          <p:attrName>style.visibility</p:attrName>
                                        </p:attrNameLst>
                                      </p:cBhvr>
                                      <p:to>
                                        <p:strVal val="visible"/>
                                      </p:to>
                                    </p:set>
                                    <p:animEffect transition="in" filter="wipe(left)">
                                      <p:cBhvr>
                                        <p:cTn id="39" dur="500"/>
                                        <p:tgtEl>
                                          <p:spTgt spid="1618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autoUpdateAnimBg="0"/>
      <p:bldP spid="91" grpId="0" animBg="1" autoUpdateAnimBg="0"/>
      <p:bldP spid="93" grpId="0" animBg="1"/>
      <p:bldP spid="161861" grpId="0" animBg="1" autoUpdateAnimBg="0"/>
      <p:bldP spid="9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pic>
        <p:nvPicPr>
          <p:cNvPr id="17415" name="Picture 7" descr="Image of many mothers and children in a community. Photo by Alex Mokori of RCQHC."/>
          <p:cNvPicPr>
            <a:picLocks noChangeAspect="1" noChangeArrowheads="1"/>
          </p:cNvPicPr>
          <p:nvPr/>
        </p:nvPicPr>
        <p:blipFill>
          <a:blip r:embed="rId3" cstate="print">
            <a:lum bright="10000"/>
          </a:blip>
          <a:srcRect/>
          <a:stretch>
            <a:fillRect/>
          </a:stretch>
        </p:blipFill>
        <p:spPr bwMode="auto">
          <a:xfrm>
            <a:off x="533400" y="1600200"/>
            <a:ext cx="8077200" cy="4543425"/>
          </a:xfrm>
          <a:prstGeom prst="rect">
            <a:avLst/>
          </a:prstGeom>
          <a:ln w="6350" cap="sq" cmpd="sng">
            <a:solidFill>
              <a:srgbClr val="604A7B"/>
            </a:solidFill>
            <a:prstDash val="solid"/>
            <a:miter lim="800000"/>
          </a:ln>
          <a:effectLst>
            <a:innerShdw blurRad="76200">
              <a:srgbClr val="000000"/>
            </a:innerShdw>
          </a:effectLst>
        </p:spPr>
      </p:pic>
      <p:sp>
        <p:nvSpPr>
          <p:cNvPr id="24578" name="Rectangle 2"/>
          <p:cNvSpPr>
            <a:spLocks noGrp="1" noChangeArrowheads="1"/>
          </p:cNvSpPr>
          <p:nvPr>
            <p:ph type="title"/>
          </p:nvPr>
        </p:nvSpPr>
        <p:spPr>
          <a:xfrm>
            <a:off x="685800" y="152400"/>
            <a:ext cx="7772400" cy="1295400"/>
          </a:xfrm>
          <a:ln w="60325" cmpd="sng">
            <a:prstDash val="solid"/>
          </a:ln>
        </p:spPr>
        <p:txBody>
          <a:bodyPr rtlCol="0">
            <a:noAutofit/>
          </a:bodyPr>
          <a:lstStyle/>
          <a:p>
            <a:pPr eaLnBrk="1" fontAlgn="auto" hangingPunct="1">
              <a:spcAft>
                <a:spcPts val="0"/>
              </a:spcAft>
              <a:defRPr/>
            </a:pPr>
            <a:r>
              <a:rPr lang="en-US" sz="4000" dirty="0" smtClean="0">
                <a:solidFill>
                  <a:schemeClr val="accent4">
                    <a:lumMod val="50000"/>
                  </a:schemeClr>
                </a:solidFill>
              </a:rPr>
              <a:t>Malnutrition’s Toll on Mothers </a:t>
            </a:r>
            <a:br>
              <a:rPr lang="en-US" sz="4000" dirty="0" smtClean="0">
                <a:solidFill>
                  <a:schemeClr val="accent4">
                    <a:lumMod val="50000"/>
                  </a:schemeClr>
                </a:solidFill>
              </a:rPr>
            </a:br>
            <a:r>
              <a:rPr lang="en-US" sz="4000" dirty="0" smtClean="0">
                <a:solidFill>
                  <a:schemeClr val="accent4">
                    <a:lumMod val="50000"/>
                  </a:schemeClr>
                </a:solidFill>
              </a:rPr>
              <a:t>(2006–2015)</a:t>
            </a:r>
          </a:p>
        </p:txBody>
      </p:sp>
      <p:sp>
        <p:nvSpPr>
          <p:cNvPr id="119812" name="Text Box 4"/>
          <p:cNvSpPr txBox="1">
            <a:spLocks noChangeArrowheads="1"/>
          </p:cNvSpPr>
          <p:nvPr/>
        </p:nvSpPr>
        <p:spPr bwMode="auto">
          <a:xfrm rot="19805772">
            <a:off x="802703" y="3587165"/>
            <a:ext cx="7532277" cy="646331"/>
          </a:xfrm>
          <a:prstGeom prst="rect">
            <a:avLst/>
          </a:prstGeom>
          <a:solidFill>
            <a:schemeClr val="bg1"/>
          </a:solidFill>
          <a:ln w="28575">
            <a:solidFill>
              <a:srgbClr val="604A7B"/>
            </a:solidFill>
            <a:miter lim="800000"/>
            <a:headEnd/>
            <a:tailEnd/>
          </a:ln>
        </p:spPr>
        <p:txBody>
          <a:bodyPr wrap="square">
            <a:spAutoFit/>
          </a:bodyPr>
          <a:lstStyle/>
          <a:p>
            <a:pPr algn="ctr"/>
            <a:r>
              <a:rPr lang="en-US" sz="3600" b="1" dirty="0">
                <a:solidFill>
                  <a:srgbClr val="FF0000"/>
                </a:solidFill>
                <a:latin typeface="Arial Narrow" pitchFamily="34" charset="0"/>
              </a:rPr>
              <a:t>15,000 Maternal Deaths Due to </a:t>
            </a:r>
            <a:r>
              <a:rPr lang="en-US" sz="3600" b="1" dirty="0" err="1">
                <a:solidFill>
                  <a:srgbClr val="FF0000"/>
                </a:solidFill>
                <a:latin typeface="Arial Narrow" pitchFamily="34" charset="0"/>
              </a:rPr>
              <a:t>Anaemia</a:t>
            </a:r>
            <a:r>
              <a:rPr lang="en-US" sz="3600" b="1" dirty="0">
                <a:solidFill>
                  <a:srgbClr val="FF0000"/>
                </a:solidFill>
                <a:latin typeface="Arial Narrow" pitchFamily="34" charset="0"/>
              </a:rPr>
              <a:t>!</a:t>
            </a:r>
          </a:p>
        </p:txBody>
      </p:sp>
      <p:sp>
        <p:nvSpPr>
          <p:cNvPr id="14342" name="Rectangle 1026"/>
          <p:cNvSpPr>
            <a:spLocks noChangeArrowheads="1"/>
          </p:cNvSpPr>
          <p:nvPr/>
        </p:nvSpPr>
        <p:spPr bwMode="auto">
          <a:xfrm rot="16200000">
            <a:off x="7952728" y="5229872"/>
            <a:ext cx="159338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solidFill>
                  <a:srgbClr val="618FFD"/>
                </a:solidFill>
              </a:rPr>
              <a:t>Alex </a:t>
            </a:r>
            <a:r>
              <a:rPr lang="en-US" sz="1200" dirty="0" err="1" smtClean="0">
                <a:solidFill>
                  <a:srgbClr val="618FFD"/>
                </a:solidFill>
              </a:rPr>
              <a:t>Mokori</a:t>
            </a:r>
            <a:r>
              <a:rPr lang="en-US" sz="1200" dirty="0" smtClean="0">
                <a:solidFill>
                  <a:srgbClr val="618FFD"/>
                </a:solidFill>
              </a:rPr>
              <a:t>/RCQHC</a:t>
            </a:r>
            <a:endParaRPr lang="en-US" sz="1200" dirty="0">
              <a:solidFill>
                <a:srgbClr val="618FFD"/>
              </a:solidFill>
            </a:endParaRPr>
          </a:p>
        </p:txBody>
      </p:sp>
      <p:sp>
        <p:nvSpPr>
          <p:cNvPr id="8"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11</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9812"/>
                                        </p:tgtEl>
                                        <p:attrNameLst>
                                          <p:attrName>style.visibility</p:attrName>
                                        </p:attrNameLst>
                                      </p:cBhvr>
                                      <p:to>
                                        <p:strVal val="visible"/>
                                      </p:to>
                                    </p:set>
                                    <p:anim calcmode="lin" valueType="num">
                                      <p:cBhvr>
                                        <p:cTn id="7" dur="500" fill="hold"/>
                                        <p:tgtEl>
                                          <p:spTgt spid="119812"/>
                                        </p:tgtEl>
                                        <p:attrNameLst>
                                          <p:attrName>ppt_w</p:attrName>
                                        </p:attrNameLst>
                                      </p:cBhvr>
                                      <p:tavLst>
                                        <p:tav tm="0">
                                          <p:val>
                                            <p:fltVal val="0"/>
                                          </p:val>
                                        </p:tav>
                                        <p:tav tm="100000">
                                          <p:val>
                                            <p:strVal val="#ppt_w"/>
                                          </p:val>
                                        </p:tav>
                                      </p:tavLst>
                                    </p:anim>
                                    <p:anim calcmode="lin" valueType="num">
                                      <p:cBhvr>
                                        <p:cTn id="8" dur="500" fill="hold"/>
                                        <p:tgtEl>
                                          <p:spTgt spid="1198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18434" name="Rectangle 2"/>
          <p:cNvSpPr>
            <a:spLocks noGrp="1" noChangeArrowheads="1"/>
          </p:cNvSpPr>
          <p:nvPr>
            <p:ph type="title"/>
          </p:nvPr>
        </p:nvSpPr>
        <p:spPr>
          <a:xfrm>
            <a:off x="381000" y="228600"/>
            <a:ext cx="8382000" cy="1143000"/>
          </a:xfrm>
        </p:spPr>
        <p:txBody>
          <a:bodyPr rtlCol="0">
            <a:noAutofit/>
          </a:bodyPr>
          <a:lstStyle/>
          <a:p>
            <a:pPr eaLnBrk="1" fontAlgn="auto" hangingPunct="1">
              <a:spcAft>
                <a:spcPts val="0"/>
              </a:spcAft>
              <a:defRPr/>
            </a:pPr>
            <a:r>
              <a:rPr lang="en-US" sz="4000" dirty="0" smtClean="0">
                <a:solidFill>
                  <a:schemeClr val="accent4">
                    <a:lumMod val="50000"/>
                  </a:schemeClr>
                </a:solidFill>
              </a:rPr>
              <a:t>Economic Benefits of Breastfeeding </a:t>
            </a:r>
            <a:endParaRPr lang="en-GB" sz="4000" dirty="0" smtClean="0">
              <a:solidFill>
                <a:schemeClr val="accent4">
                  <a:lumMod val="50000"/>
                </a:schemeClr>
              </a:solidFill>
            </a:endParaRPr>
          </a:p>
        </p:txBody>
      </p:sp>
      <p:sp>
        <p:nvSpPr>
          <p:cNvPr id="15363" name="Rectangle 3"/>
          <p:cNvSpPr>
            <a:spLocks noGrp="1" noChangeArrowheads="1"/>
          </p:cNvSpPr>
          <p:nvPr>
            <p:ph idx="1"/>
          </p:nvPr>
        </p:nvSpPr>
        <p:spPr>
          <a:xfrm>
            <a:off x="457200" y="1600200"/>
            <a:ext cx="3810000" cy="4572000"/>
          </a:xfrm>
        </p:spPr>
        <p:txBody>
          <a:bodyPr/>
          <a:lstStyle/>
          <a:p>
            <a:pPr marL="0" indent="0" eaLnBrk="1" hangingPunct="1">
              <a:spcAft>
                <a:spcPct val="15000"/>
              </a:spcAft>
              <a:buFont typeface="Arial" charset="0"/>
              <a:buNone/>
            </a:pPr>
            <a:r>
              <a:rPr lang="en-GB" sz="3600" dirty="0" smtClean="0"/>
              <a:t>Breastfeeding children from birth through 24 months of age saves Uganda </a:t>
            </a:r>
            <a:r>
              <a:rPr lang="en-GB" sz="3600" dirty="0" smtClean="0">
                <a:solidFill>
                  <a:srgbClr val="FF0000"/>
                </a:solidFill>
              </a:rPr>
              <a:t>US$1.1 billion</a:t>
            </a:r>
            <a:r>
              <a:rPr lang="en-GB" sz="3600" b="1" dirty="0" smtClean="0"/>
              <a:t> </a:t>
            </a:r>
            <a:r>
              <a:rPr lang="en-GB" sz="3600" dirty="0" smtClean="0"/>
              <a:t>every year.</a:t>
            </a:r>
            <a:endParaRPr lang="en-US" sz="3600" dirty="0" smtClean="0"/>
          </a:p>
        </p:txBody>
      </p:sp>
      <p:pic>
        <p:nvPicPr>
          <p:cNvPr id="18436" name="Picture 5" descr="Photo of a woman breastfeeding a child.  Photo by Brenda Numugumya of RCQHC."/>
          <p:cNvPicPr>
            <a:picLocks noChangeAspect="1" noChangeArrowheads="1"/>
          </p:cNvPicPr>
          <p:nvPr/>
        </p:nvPicPr>
        <p:blipFill>
          <a:blip r:embed="rId3" cstate="print"/>
          <a:srcRect/>
          <a:stretch>
            <a:fillRect/>
          </a:stretch>
        </p:blipFill>
        <p:spPr bwMode="auto">
          <a:xfrm>
            <a:off x="4724400" y="1524000"/>
            <a:ext cx="3733800" cy="4720913"/>
          </a:xfrm>
          <a:prstGeom prst="rect">
            <a:avLst/>
          </a:prstGeom>
          <a:ln w="6350" cap="sq" cmpd="thickThin">
            <a:solidFill>
              <a:srgbClr val="000000"/>
            </a:solidFill>
            <a:prstDash val="solid"/>
            <a:miter lim="800000"/>
          </a:ln>
          <a:effectLst>
            <a:innerShdw blurRad="76200">
              <a:srgbClr val="000000"/>
            </a:innerShdw>
          </a:effectLst>
        </p:spPr>
      </p:pic>
      <p:sp>
        <p:nvSpPr>
          <p:cNvPr id="15365" name="Rectangle 1026"/>
          <p:cNvSpPr>
            <a:spLocks noChangeArrowheads="1"/>
          </p:cNvSpPr>
          <p:nvPr/>
        </p:nvSpPr>
        <p:spPr bwMode="auto">
          <a:xfrm rot="16200000">
            <a:off x="7381945" y="4886255"/>
            <a:ext cx="243015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solidFill>
                  <a:srgbClr val="618FFD"/>
                </a:solidFill>
              </a:rPr>
              <a:t>Brenda S. </a:t>
            </a:r>
            <a:r>
              <a:rPr lang="en-US" sz="1200" dirty="0" err="1" smtClean="0">
                <a:solidFill>
                  <a:srgbClr val="618FFD"/>
                </a:solidFill>
              </a:rPr>
              <a:t>Namugumya</a:t>
            </a:r>
            <a:r>
              <a:rPr lang="en-US" sz="1200" dirty="0" smtClean="0">
                <a:solidFill>
                  <a:srgbClr val="618FFD"/>
                </a:solidFill>
              </a:rPr>
              <a:t> /RCQHC</a:t>
            </a:r>
            <a:endParaRPr lang="en-US" sz="1200" dirty="0">
              <a:solidFill>
                <a:srgbClr val="618FFD"/>
              </a:solidFill>
            </a:endParaRPr>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12</a:t>
            </a:fld>
            <a:endParaRPr lang="en-US" dirty="0"/>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5" descr="Photo of smiling children in a village. Photo by Alex Mokori of RCQHC."/>
          <p:cNvPicPr>
            <a:picLocks noChangeAspect="1" noChangeArrowheads="1"/>
          </p:cNvPicPr>
          <p:nvPr/>
        </p:nvPicPr>
        <p:blipFill>
          <a:blip r:embed="rId3" cstate="print">
            <a:grayscl/>
          </a:blip>
          <a:srcRect/>
          <a:stretch>
            <a:fillRect/>
          </a:stretch>
        </p:blipFill>
        <p:spPr bwMode="auto">
          <a:xfrm>
            <a:off x="1600200" y="1610532"/>
            <a:ext cx="6172200" cy="4637868"/>
          </a:xfrm>
          <a:prstGeom prst="rect">
            <a:avLst/>
          </a:prstGeom>
          <a:ln w="12700" cap="sq">
            <a:solidFill>
              <a:srgbClr val="604A7B"/>
            </a:solidFill>
            <a:prstDash val="solid"/>
            <a:miter lim="800000"/>
          </a:ln>
          <a:effectLst>
            <a:outerShdw dist="38100" sx="1000" sy="1000" algn="tl" rotWithShape="0">
              <a:srgbClr val="000000"/>
            </a:outerShdw>
          </a:effectLst>
        </p:spPr>
      </p:pic>
      <p:sp>
        <p:nvSpPr>
          <p:cNvPr id="16388" name="Rectangle 1026"/>
          <p:cNvSpPr>
            <a:spLocks noChangeArrowheads="1"/>
          </p:cNvSpPr>
          <p:nvPr/>
        </p:nvSpPr>
        <p:spPr bwMode="auto">
          <a:xfrm rot="16200000">
            <a:off x="7092888" y="5327712"/>
            <a:ext cx="1636666"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Alex </a:t>
            </a:r>
            <a:r>
              <a:rPr lang="en-US" sz="1200" dirty="0" err="1">
                <a:solidFill>
                  <a:srgbClr val="618FFD"/>
                </a:solidFill>
              </a:rPr>
              <a:t>Mokori</a:t>
            </a:r>
            <a:r>
              <a:rPr lang="en-US" sz="1200" dirty="0">
                <a:solidFill>
                  <a:srgbClr val="618FFD"/>
                </a:solidFill>
              </a:rPr>
              <a:t>/ </a:t>
            </a:r>
            <a:r>
              <a:rPr lang="en-US" sz="1200" dirty="0" err="1">
                <a:solidFill>
                  <a:srgbClr val="618FFD"/>
                </a:solidFill>
              </a:rPr>
              <a:t>RCQHC</a:t>
            </a:r>
            <a:endParaRPr lang="en-US" sz="1200" dirty="0">
              <a:solidFill>
                <a:srgbClr val="618FFD"/>
              </a:solidFill>
            </a:endParaRPr>
          </a:p>
        </p:txBody>
      </p:sp>
      <p:sp>
        <p:nvSpPr>
          <p:cNvPr id="7" name="Rectangle 6"/>
          <p:cNvSpPr/>
          <p:nvPr/>
        </p:nvSpPr>
        <p:spPr>
          <a:xfrm>
            <a:off x="533400" y="76200"/>
            <a:ext cx="7924800" cy="1323439"/>
          </a:xfrm>
          <a:prstGeom prst="rect">
            <a:avLst/>
          </a:prstGeom>
        </p:spPr>
        <p:txBody>
          <a:bodyPr wrap="square">
            <a:spAutoFit/>
          </a:bodyPr>
          <a:lstStyle/>
          <a:p>
            <a:pPr marL="342900" indent="-342900" algn="ctr" fontAlgn="auto">
              <a:spcBef>
                <a:spcPts val="0"/>
              </a:spcBef>
              <a:spcAft>
                <a:spcPts val="0"/>
              </a:spcAft>
              <a:defRPr/>
            </a:pPr>
            <a:r>
              <a:rPr lang="en-US" sz="4000" dirty="0">
                <a:solidFill>
                  <a:schemeClr val="accent4">
                    <a:lumMod val="50000"/>
                  </a:schemeClr>
                </a:solidFill>
              </a:rPr>
              <a:t>Impact on Human Capacity Development</a:t>
            </a:r>
          </a:p>
        </p:txBody>
      </p:sp>
      <p:sp>
        <p:nvSpPr>
          <p:cNvPr id="8"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9"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13</a:t>
            </a:fld>
            <a:endParaRPr lang="en-US" dirty="0"/>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rot="16200000">
            <a:off x="7351258" y="5145542"/>
            <a:ext cx="1881925" cy="277641"/>
          </a:xfrm>
          <a:prstGeom prst="rect">
            <a:avLst/>
          </a:prstGeom>
          <a:noFill/>
          <a:ln w="9525">
            <a:noFill/>
            <a:miter lim="800000"/>
            <a:headEnd/>
            <a:tailEnd/>
          </a:ln>
        </p:spPr>
        <p:txBody>
          <a:bodyPr wrap="none" lIns="92075" tIns="46038" rIns="92075" bIns="46038">
            <a:spAutoFit/>
          </a:bodyPr>
          <a:lstStyle/>
          <a:p>
            <a:pPr eaLnBrk="0" hangingPunct="0"/>
            <a:r>
              <a:rPr lang="fr-FR" sz="1200" dirty="0">
                <a:solidFill>
                  <a:srgbClr val="618FFD"/>
                </a:solidFill>
              </a:rPr>
              <a:t>UNICEF/95-0065 </a:t>
            </a:r>
            <a:r>
              <a:rPr lang="fr-FR" sz="1200" dirty="0" err="1">
                <a:solidFill>
                  <a:srgbClr val="618FFD"/>
                </a:solidFill>
              </a:rPr>
              <a:t>Shadid</a:t>
            </a:r>
            <a:endParaRPr lang="fr-FR" sz="1200" dirty="0">
              <a:solidFill>
                <a:srgbClr val="618FFD"/>
              </a:solidFill>
            </a:endParaRPr>
          </a:p>
        </p:txBody>
      </p:sp>
      <p:pic>
        <p:nvPicPr>
          <p:cNvPr id="142340" name="Picture 4" descr="Photo of a woman with a large goiter.  Photo by Shadid of UNICEF."/>
          <p:cNvPicPr>
            <a:picLocks noChangeAspect="1" noChangeArrowheads="1"/>
          </p:cNvPicPr>
          <p:nvPr/>
        </p:nvPicPr>
        <p:blipFill>
          <a:blip r:embed="rId3" cstate="print">
            <a:grayscl/>
            <a:lum/>
          </a:blip>
          <a:srcRect l="3134" t="3134" r="2110" b="3134"/>
          <a:stretch>
            <a:fillRect/>
          </a:stretch>
        </p:blipFill>
        <p:spPr bwMode="auto">
          <a:xfrm>
            <a:off x="914400" y="1448859"/>
            <a:ext cx="7239000" cy="4775729"/>
          </a:xfrm>
          <a:prstGeom prst="rect">
            <a:avLst/>
          </a:prstGeom>
          <a:noFill/>
          <a:ln w="3175">
            <a:solidFill>
              <a:srgbClr val="FFFFFF"/>
            </a:solidFill>
            <a:miter lim="800000"/>
            <a:headEnd/>
            <a:tailEnd/>
          </a:ln>
          <a:effectLst>
            <a:outerShdw sx="1000" sy="1000" algn="ctr" rotWithShape="0">
              <a:schemeClr val="tx1"/>
            </a:outerShdw>
          </a:effectLst>
        </p:spPr>
      </p:pic>
      <p:sp>
        <p:nvSpPr>
          <p:cNvPr id="27652" name="Rectangle 6"/>
          <p:cNvSpPr>
            <a:spLocks noGrp="1" noChangeArrowheads="1"/>
          </p:cNvSpPr>
          <p:nvPr>
            <p:ph type="title"/>
          </p:nvPr>
        </p:nvSpPr>
        <p:spPr>
          <a:xfrm>
            <a:off x="457200" y="304800"/>
            <a:ext cx="8229600" cy="914400"/>
          </a:xfrm>
        </p:spPr>
        <p:txBody>
          <a:bodyPr rtlCol="0">
            <a:normAutofit fontScale="90000"/>
          </a:bodyPr>
          <a:lstStyle/>
          <a:p>
            <a:pPr eaLnBrk="1" fontAlgn="auto" hangingPunct="1">
              <a:spcAft>
                <a:spcPts val="0"/>
              </a:spcAft>
              <a:defRPr/>
            </a:pPr>
            <a:r>
              <a:rPr lang="en-US" dirty="0" smtClean="0">
                <a:solidFill>
                  <a:schemeClr val="accent4">
                    <a:lumMod val="50000"/>
                  </a:schemeClr>
                </a:solidFill>
              </a:rPr>
              <a:t>Iodine Deficiency and Education </a:t>
            </a:r>
            <a:br>
              <a:rPr lang="en-US" dirty="0" smtClean="0">
                <a:solidFill>
                  <a:schemeClr val="accent4">
                    <a:lumMod val="50000"/>
                  </a:schemeClr>
                </a:solidFill>
              </a:rPr>
            </a:br>
            <a:r>
              <a:rPr lang="en-US" dirty="0" smtClean="0">
                <a:solidFill>
                  <a:schemeClr val="accent4">
                    <a:lumMod val="50000"/>
                  </a:schemeClr>
                </a:solidFill>
              </a:rPr>
              <a:t>(2009)</a:t>
            </a:r>
            <a:endParaRPr lang="en-GB" dirty="0" smtClean="0">
              <a:solidFill>
                <a:schemeClr val="accent4">
                  <a:lumMod val="50000"/>
                </a:schemeClr>
              </a:solidFill>
            </a:endParaRPr>
          </a:p>
        </p:txBody>
      </p:sp>
      <p:sp>
        <p:nvSpPr>
          <p:cNvPr id="142344" name="Text Box 8"/>
          <p:cNvSpPr txBox="1">
            <a:spLocks noChangeArrowheads="1"/>
          </p:cNvSpPr>
          <p:nvPr/>
        </p:nvSpPr>
        <p:spPr bwMode="auto">
          <a:xfrm>
            <a:off x="990600" y="1524000"/>
            <a:ext cx="6705600" cy="2031325"/>
          </a:xfrm>
          <a:prstGeom prst="rect">
            <a:avLst/>
          </a:prstGeom>
          <a:noFill/>
          <a:ln w="57150">
            <a:noFill/>
            <a:miter lim="800000"/>
            <a:headEnd/>
            <a:tailEnd/>
          </a:ln>
        </p:spPr>
        <p:txBody>
          <a:bodyPr wrap="square">
            <a:spAutoFit/>
          </a:bodyPr>
          <a:lstStyle/>
          <a:p>
            <a:pPr>
              <a:spcBef>
                <a:spcPts val="1200"/>
              </a:spcBef>
            </a:pPr>
            <a:r>
              <a:rPr lang="en-US" sz="4000" b="1" dirty="0">
                <a:solidFill>
                  <a:schemeClr val="bg1"/>
                </a:solidFill>
                <a:latin typeface="Trebuchet MS" pitchFamily="34" charset="0"/>
              </a:rPr>
              <a:t>2,100</a:t>
            </a:r>
            <a:r>
              <a:rPr lang="en-US" sz="3600" dirty="0">
                <a:solidFill>
                  <a:schemeClr val="bg1"/>
                </a:solidFill>
                <a:latin typeface="Trebuchet MS" pitchFamily="34" charset="0"/>
              </a:rPr>
              <a:t> children born as cretins</a:t>
            </a:r>
            <a:endParaRPr lang="en-GB" sz="3600" dirty="0">
              <a:solidFill>
                <a:schemeClr val="bg1"/>
              </a:solidFill>
              <a:latin typeface="Trebuchet MS" pitchFamily="34" charset="0"/>
            </a:endParaRPr>
          </a:p>
          <a:p>
            <a:pPr>
              <a:spcBef>
                <a:spcPts val="1200"/>
              </a:spcBef>
            </a:pPr>
            <a:r>
              <a:rPr lang="en-US" sz="4000" b="1" dirty="0" smtClean="0">
                <a:solidFill>
                  <a:schemeClr val="bg1"/>
                </a:solidFill>
                <a:latin typeface="Trebuchet MS" pitchFamily="34" charset="0"/>
              </a:rPr>
              <a:t>59,000</a:t>
            </a:r>
            <a:r>
              <a:rPr lang="en-US" sz="3600" dirty="0" smtClean="0">
                <a:solidFill>
                  <a:schemeClr val="bg1"/>
                </a:solidFill>
                <a:latin typeface="Trebuchet MS" pitchFamily="34" charset="0"/>
              </a:rPr>
              <a:t> </a:t>
            </a:r>
            <a:r>
              <a:rPr lang="en-US" sz="3600" dirty="0">
                <a:solidFill>
                  <a:schemeClr val="bg1"/>
                </a:solidFill>
                <a:latin typeface="Trebuchet MS" pitchFamily="34" charset="0"/>
              </a:rPr>
              <a:t>born with mental </a:t>
            </a:r>
            <a:r>
              <a:rPr lang="en-US" sz="3600" dirty="0" smtClean="0">
                <a:solidFill>
                  <a:schemeClr val="bg1"/>
                </a:solidFill>
                <a:latin typeface="Trebuchet MS" pitchFamily="34" charset="0"/>
              </a:rPr>
              <a:t>impairment</a:t>
            </a:r>
            <a:endParaRPr lang="en-GB" sz="3600" dirty="0">
              <a:solidFill>
                <a:schemeClr val="bg1"/>
              </a:solidFill>
              <a:latin typeface="Trebuchet MS" pitchFamily="34" charset="0"/>
            </a:endParaRPr>
          </a:p>
        </p:txBody>
      </p:sp>
      <p:sp>
        <p:nvSpPr>
          <p:cNvPr id="142343" name="Text Box 7"/>
          <p:cNvSpPr txBox="1">
            <a:spLocks noChangeArrowheads="1"/>
          </p:cNvSpPr>
          <p:nvPr/>
        </p:nvSpPr>
        <p:spPr bwMode="auto">
          <a:xfrm>
            <a:off x="1524000" y="5041899"/>
            <a:ext cx="6553200" cy="1200329"/>
          </a:xfrm>
          <a:prstGeom prst="rect">
            <a:avLst/>
          </a:prstGeom>
          <a:noFill/>
          <a:ln w="57150">
            <a:noFill/>
            <a:miter lim="800000"/>
            <a:headEnd/>
            <a:tailEnd/>
          </a:ln>
        </p:spPr>
        <p:txBody>
          <a:bodyPr wrap="square">
            <a:spAutoFit/>
          </a:bodyPr>
          <a:lstStyle/>
          <a:p>
            <a:pPr algn="r" fontAlgn="auto">
              <a:spcBef>
                <a:spcPct val="50000"/>
              </a:spcBef>
              <a:spcAft>
                <a:spcPts val="0"/>
              </a:spcAft>
              <a:defRPr/>
            </a:pPr>
            <a:r>
              <a:rPr lang="en-GB" sz="3600" b="1" dirty="0" smtClean="0">
                <a:solidFill>
                  <a:schemeClr val="bg1"/>
                </a:solidFill>
                <a:latin typeface="Trebuchet MS" pitchFamily="34" charset="0"/>
              </a:rPr>
              <a:t>US$8.6 million </a:t>
            </a:r>
            <a:br>
              <a:rPr lang="en-GB" sz="3600" b="1" dirty="0" smtClean="0">
                <a:solidFill>
                  <a:schemeClr val="bg1"/>
                </a:solidFill>
                <a:latin typeface="Trebuchet MS" pitchFamily="34" charset="0"/>
              </a:rPr>
            </a:br>
            <a:r>
              <a:rPr lang="en-GB" sz="3600" b="1" dirty="0" smtClean="0">
                <a:solidFill>
                  <a:schemeClr val="bg1"/>
                </a:solidFill>
                <a:latin typeface="Trebuchet MS" pitchFamily="34" charset="0"/>
              </a:rPr>
              <a:t>worth </a:t>
            </a:r>
            <a:r>
              <a:rPr lang="en-GB" sz="3600" b="1" dirty="0">
                <a:solidFill>
                  <a:schemeClr val="bg1"/>
                </a:solidFill>
                <a:latin typeface="Trebuchet MS" pitchFamily="34" charset="0"/>
              </a:rPr>
              <a:t>of productivity lost</a:t>
            </a:r>
          </a:p>
        </p:txBody>
      </p:sp>
      <p:sp>
        <p:nvSpPr>
          <p:cNvPr id="8" name="Rectangle 7"/>
          <p:cNvSpPr>
            <a:spLocks noChangeArrowheads="1"/>
          </p:cNvSpPr>
          <p:nvPr/>
        </p:nvSpPr>
        <p:spPr bwMode="auto">
          <a:xfrm rot="20570136">
            <a:off x="2346535" y="3328571"/>
            <a:ext cx="5593930" cy="1016305"/>
          </a:xfrm>
          <a:prstGeom prst="rect">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square" lIns="92075" tIns="46038" rIns="92075" bIns="46038">
            <a:spAutoFit/>
          </a:bodyPr>
          <a:lstStyle/>
          <a:p>
            <a:pPr algn="ctr" eaLnBrk="0" fontAlgn="auto" hangingPunct="0">
              <a:spcBef>
                <a:spcPts val="0"/>
              </a:spcBef>
              <a:spcAft>
                <a:spcPts val="0"/>
              </a:spcAft>
              <a:defRPr/>
            </a:pPr>
            <a:r>
              <a:rPr lang="fr-FR" sz="6000" dirty="0">
                <a:ln w="17780" cmpd="sng">
                  <a:solidFill>
                    <a:srgbClr val="FFFFFF"/>
                  </a:solidFill>
                  <a:prstDash val="solid"/>
                  <a:miter lim="800000"/>
                </a:ln>
                <a:solidFill>
                  <a:schemeClr val="bg1"/>
                </a:solidFill>
              </a:rPr>
              <a:t>Permanent!</a:t>
            </a:r>
          </a:p>
        </p:txBody>
      </p:sp>
      <p:sp>
        <p:nvSpPr>
          <p:cNvPr id="9"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10"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14</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2340"/>
                                        </p:tgtEl>
                                        <p:attrNameLst>
                                          <p:attrName>style.visibility</p:attrName>
                                        </p:attrNameLst>
                                      </p:cBhvr>
                                      <p:to>
                                        <p:strVal val="visible"/>
                                      </p:to>
                                    </p:set>
                                    <p:animEffect transition="in" filter="dissolve">
                                      <p:cBhvr>
                                        <p:cTn id="7" dur="500"/>
                                        <p:tgtEl>
                                          <p:spTgt spid="142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7" presetClass="entr" presetSubtype="8" fill="hold" grpId="0" nodeType="clickEffect">
                                  <p:stCondLst>
                                    <p:cond delay="0"/>
                                  </p:stCondLst>
                                  <p:childTnLst>
                                    <p:set>
                                      <p:cBhvr>
                                        <p:cTn id="11" dur="1" fill="hold">
                                          <p:stCondLst>
                                            <p:cond delay="0"/>
                                          </p:stCondLst>
                                        </p:cTn>
                                        <p:tgtEl>
                                          <p:spTgt spid="142343"/>
                                        </p:tgtEl>
                                        <p:attrNameLst>
                                          <p:attrName>style.visibility</p:attrName>
                                        </p:attrNameLst>
                                      </p:cBhvr>
                                      <p:to>
                                        <p:strVal val="visible"/>
                                      </p:to>
                                    </p:set>
                                    <p:anim calcmode="lin" valueType="num">
                                      <p:cBhvr>
                                        <p:cTn id="12" dur="500" fill="hold"/>
                                        <p:tgtEl>
                                          <p:spTgt spid="142343"/>
                                        </p:tgtEl>
                                        <p:attrNameLst>
                                          <p:attrName>ppt_x</p:attrName>
                                        </p:attrNameLst>
                                      </p:cBhvr>
                                      <p:tavLst>
                                        <p:tav tm="0">
                                          <p:val>
                                            <p:strVal val="#ppt_x-#ppt_w/2"/>
                                          </p:val>
                                        </p:tav>
                                        <p:tav tm="100000">
                                          <p:val>
                                            <p:strVal val="#ppt_x"/>
                                          </p:val>
                                        </p:tav>
                                      </p:tavLst>
                                    </p:anim>
                                    <p:anim calcmode="lin" valueType="num">
                                      <p:cBhvr>
                                        <p:cTn id="13" dur="500" fill="hold"/>
                                        <p:tgtEl>
                                          <p:spTgt spid="142343"/>
                                        </p:tgtEl>
                                        <p:attrNameLst>
                                          <p:attrName>ppt_y</p:attrName>
                                        </p:attrNameLst>
                                      </p:cBhvr>
                                      <p:tavLst>
                                        <p:tav tm="0">
                                          <p:val>
                                            <p:strVal val="#ppt_y"/>
                                          </p:val>
                                        </p:tav>
                                        <p:tav tm="100000">
                                          <p:val>
                                            <p:strVal val="#ppt_y"/>
                                          </p:val>
                                        </p:tav>
                                      </p:tavLst>
                                    </p:anim>
                                    <p:anim calcmode="lin" valueType="num">
                                      <p:cBhvr>
                                        <p:cTn id="14" dur="500" fill="hold"/>
                                        <p:tgtEl>
                                          <p:spTgt spid="142343"/>
                                        </p:tgtEl>
                                        <p:attrNameLst>
                                          <p:attrName>ppt_w</p:attrName>
                                        </p:attrNameLst>
                                      </p:cBhvr>
                                      <p:tavLst>
                                        <p:tav tm="0">
                                          <p:val>
                                            <p:fltVal val="0"/>
                                          </p:val>
                                        </p:tav>
                                        <p:tav tm="100000">
                                          <p:val>
                                            <p:strVal val="#ppt_w"/>
                                          </p:val>
                                        </p:tav>
                                      </p:tavLst>
                                    </p:anim>
                                    <p:anim calcmode="lin" valueType="num">
                                      <p:cBhvr>
                                        <p:cTn id="15" dur="500" fill="hold"/>
                                        <p:tgtEl>
                                          <p:spTgt spid="142343"/>
                                        </p:tgtEl>
                                        <p:attrNameLst>
                                          <p:attrName>ppt_h</p:attrName>
                                        </p:attrNameLst>
                                      </p:cBhvr>
                                      <p:tavLst>
                                        <p:tav tm="0">
                                          <p:val>
                                            <p:strVal val="#ppt_h"/>
                                          </p:val>
                                        </p:tav>
                                        <p:tav tm="100000">
                                          <p:val>
                                            <p:strVal val="#ppt_h"/>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17" presetClass="entr" presetSubtype="8" fill="hold" grpId="0" nodeType="clickEffect">
                                  <p:stCondLst>
                                    <p:cond delay="0"/>
                                  </p:stCondLst>
                                  <p:childTnLst>
                                    <p:set>
                                      <p:cBhvr>
                                        <p:cTn id="19" dur="1" fill="hold">
                                          <p:stCondLst>
                                            <p:cond delay="0"/>
                                          </p:stCondLst>
                                        </p:cTn>
                                        <p:tgtEl>
                                          <p:spTgt spid="142344"/>
                                        </p:tgtEl>
                                        <p:attrNameLst>
                                          <p:attrName>style.visibility</p:attrName>
                                        </p:attrNameLst>
                                      </p:cBhvr>
                                      <p:to>
                                        <p:strVal val="visible"/>
                                      </p:to>
                                    </p:set>
                                    <p:anim calcmode="lin" valueType="num">
                                      <p:cBhvr>
                                        <p:cTn id="20" dur="500" fill="hold"/>
                                        <p:tgtEl>
                                          <p:spTgt spid="142344"/>
                                        </p:tgtEl>
                                        <p:attrNameLst>
                                          <p:attrName>ppt_x</p:attrName>
                                        </p:attrNameLst>
                                      </p:cBhvr>
                                      <p:tavLst>
                                        <p:tav tm="0">
                                          <p:val>
                                            <p:strVal val="#ppt_x-#ppt_w/2"/>
                                          </p:val>
                                        </p:tav>
                                        <p:tav tm="100000">
                                          <p:val>
                                            <p:strVal val="#ppt_x"/>
                                          </p:val>
                                        </p:tav>
                                      </p:tavLst>
                                    </p:anim>
                                    <p:anim calcmode="lin" valueType="num">
                                      <p:cBhvr>
                                        <p:cTn id="21" dur="500" fill="hold"/>
                                        <p:tgtEl>
                                          <p:spTgt spid="142344"/>
                                        </p:tgtEl>
                                        <p:attrNameLst>
                                          <p:attrName>ppt_y</p:attrName>
                                        </p:attrNameLst>
                                      </p:cBhvr>
                                      <p:tavLst>
                                        <p:tav tm="0">
                                          <p:val>
                                            <p:strVal val="#ppt_y"/>
                                          </p:val>
                                        </p:tav>
                                        <p:tav tm="100000">
                                          <p:val>
                                            <p:strVal val="#ppt_y"/>
                                          </p:val>
                                        </p:tav>
                                      </p:tavLst>
                                    </p:anim>
                                    <p:anim calcmode="lin" valueType="num">
                                      <p:cBhvr>
                                        <p:cTn id="22" dur="500" fill="hold"/>
                                        <p:tgtEl>
                                          <p:spTgt spid="142344"/>
                                        </p:tgtEl>
                                        <p:attrNameLst>
                                          <p:attrName>ppt_w</p:attrName>
                                        </p:attrNameLst>
                                      </p:cBhvr>
                                      <p:tavLst>
                                        <p:tav tm="0">
                                          <p:val>
                                            <p:fltVal val="0"/>
                                          </p:val>
                                        </p:tav>
                                        <p:tav tm="100000">
                                          <p:val>
                                            <p:strVal val="#ppt_w"/>
                                          </p:val>
                                        </p:tav>
                                      </p:tavLst>
                                    </p:anim>
                                    <p:anim calcmode="lin" valueType="num">
                                      <p:cBhvr>
                                        <p:cTn id="23" dur="500" fill="hold"/>
                                        <p:tgtEl>
                                          <p:spTgt spid="142344"/>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4" grpId="0"/>
      <p:bldP spid="14234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14" descr="Photo example of stunting.  One average sized 4 year old and one average sized 7 year old stand next to a 7 year old who is only as tall as the 4 year old."/>
          <p:cNvGrpSpPr>
            <a:grpSpLocks/>
          </p:cNvGrpSpPr>
          <p:nvPr/>
        </p:nvGrpSpPr>
        <p:grpSpPr bwMode="auto">
          <a:xfrm>
            <a:off x="457200" y="1600200"/>
            <a:ext cx="3657600" cy="4495800"/>
            <a:chOff x="228600" y="1066800"/>
            <a:chExt cx="4267200" cy="5791200"/>
          </a:xfrm>
        </p:grpSpPr>
        <p:pic>
          <p:nvPicPr>
            <p:cNvPr id="18440" name="Picture 2" descr="STUNTEDFOTO03"/>
            <p:cNvPicPr>
              <a:picLocks noChangeAspect="1" noChangeArrowheads="1"/>
            </p:cNvPicPr>
            <p:nvPr/>
          </p:nvPicPr>
          <p:blipFill>
            <a:blip r:embed="rId3" cstate="print">
              <a:lum bright="36000" contrast="60000"/>
              <a:grayscl/>
            </a:blip>
            <a:srcRect l="3334" t="3226" b="3226"/>
            <a:stretch>
              <a:fillRect/>
            </a:stretch>
          </p:blipFill>
          <p:spPr bwMode="auto">
            <a:xfrm>
              <a:off x="228600" y="1066800"/>
              <a:ext cx="4267200" cy="5791200"/>
            </a:xfrm>
            <a:prstGeom prst="rect">
              <a:avLst/>
            </a:prstGeom>
            <a:noFill/>
            <a:ln w="9525">
              <a:noFill/>
              <a:miter lim="800000"/>
              <a:headEnd/>
              <a:tailEnd/>
            </a:ln>
          </p:spPr>
        </p:pic>
        <p:sp>
          <p:nvSpPr>
            <p:cNvPr id="18441" name="Text Box 4"/>
            <p:cNvSpPr txBox="1">
              <a:spLocks noChangeArrowheads="1"/>
            </p:cNvSpPr>
            <p:nvPr/>
          </p:nvSpPr>
          <p:spPr bwMode="auto">
            <a:xfrm>
              <a:off x="265469" y="6370407"/>
              <a:ext cx="4230331" cy="487593"/>
            </a:xfrm>
            <a:prstGeom prst="rect">
              <a:avLst/>
            </a:prstGeom>
            <a:solidFill>
              <a:srgbClr val="F2F2F2"/>
            </a:solidFill>
            <a:ln w="9525">
              <a:noFill/>
              <a:miter lim="800000"/>
              <a:headEnd/>
              <a:tailEnd/>
            </a:ln>
          </p:spPr>
          <p:txBody>
            <a:bodyPr/>
            <a:lstStyle/>
            <a:p>
              <a:pPr>
                <a:spcAft>
                  <a:spcPts val="1000"/>
                </a:spcAft>
              </a:pPr>
              <a:r>
                <a:rPr lang="en-US" b="1" dirty="0">
                  <a:latin typeface="Calibri" pitchFamily="34" charset="0"/>
                </a:rPr>
                <a:t>     </a:t>
              </a:r>
              <a:r>
                <a:rPr lang="en-US" b="1" dirty="0" smtClean="0">
                  <a:latin typeface="Calibri" pitchFamily="34" charset="0"/>
                </a:rPr>
                <a:t>7 years        7 years        4 years</a:t>
              </a:r>
              <a:r>
                <a:rPr lang="en-US" b="1" dirty="0">
                  <a:latin typeface="Calibri" pitchFamily="34" charset="0"/>
                </a:rPr>
                <a:t>	</a:t>
              </a:r>
              <a:endParaRPr lang="en-US" sz="4400" dirty="0">
                <a:latin typeface="Calibri" pitchFamily="34" charset="0"/>
              </a:endParaRPr>
            </a:p>
          </p:txBody>
        </p:sp>
        <p:sp>
          <p:nvSpPr>
            <p:cNvPr id="18442" name="Text Box 5" descr="White marble"/>
            <p:cNvSpPr txBox="1">
              <a:spLocks noChangeArrowheads="1"/>
            </p:cNvSpPr>
            <p:nvPr/>
          </p:nvSpPr>
          <p:spPr bwMode="auto">
            <a:xfrm>
              <a:off x="457200" y="3618856"/>
              <a:ext cx="3859624" cy="1715145"/>
            </a:xfrm>
            <a:prstGeom prst="rect">
              <a:avLst/>
            </a:prstGeom>
            <a:blipFill dpi="0" rotWithShape="0">
              <a:blip r:embed="rId4" cstate="print"/>
              <a:srcRect/>
              <a:tile tx="0" ty="0" sx="100000" sy="100000" flip="none" algn="tl"/>
            </a:blipFill>
            <a:ln w="9525">
              <a:noFill/>
              <a:miter lim="800000"/>
              <a:headEnd/>
              <a:tailEnd/>
            </a:ln>
          </p:spPr>
          <p:txBody>
            <a:bodyPr/>
            <a:lstStyle/>
            <a:p>
              <a:pPr algn="ctr">
                <a:spcBef>
                  <a:spcPts val="1000"/>
                </a:spcBef>
              </a:pPr>
              <a:r>
                <a:rPr lang="en-US" sz="2000" b="1" dirty="0">
                  <a:latin typeface="Calibri" pitchFamily="34" charset="0"/>
                </a:rPr>
                <a:t>Stunted children tend to start school later, repeat classes, and are less productive in adulthood</a:t>
              </a:r>
              <a:endParaRPr lang="en-US" sz="2000" dirty="0">
                <a:latin typeface="Calibri" pitchFamily="34" charset="0"/>
              </a:endParaRPr>
            </a:p>
          </p:txBody>
        </p:sp>
      </p:grpSp>
      <p:sp>
        <p:nvSpPr>
          <p:cNvPr id="27652" name="Rectangle 6"/>
          <p:cNvSpPr>
            <a:spLocks noGrp="1" noChangeArrowheads="1"/>
          </p:cNvSpPr>
          <p:nvPr>
            <p:ph type="title"/>
          </p:nvPr>
        </p:nvSpPr>
        <p:spPr>
          <a:xfrm>
            <a:off x="457200" y="228600"/>
            <a:ext cx="8229600" cy="914400"/>
          </a:xfrm>
        </p:spPr>
        <p:txBody>
          <a:bodyPr rtlCol="0">
            <a:normAutofit fontScale="90000"/>
          </a:bodyPr>
          <a:lstStyle/>
          <a:p>
            <a:pPr eaLnBrk="1" fontAlgn="auto" hangingPunct="1">
              <a:spcAft>
                <a:spcPts val="0"/>
              </a:spcAft>
              <a:defRPr/>
            </a:pPr>
            <a:r>
              <a:rPr lang="en-US" dirty="0" smtClean="0">
                <a:solidFill>
                  <a:schemeClr val="accent4">
                    <a:lumMod val="50000"/>
                  </a:schemeClr>
                </a:solidFill>
              </a:rPr>
              <a:t>Growth Impairment (Stunting) </a:t>
            </a:r>
            <a:br>
              <a:rPr lang="en-US" dirty="0" smtClean="0">
                <a:solidFill>
                  <a:schemeClr val="accent4">
                    <a:lumMod val="50000"/>
                  </a:schemeClr>
                </a:solidFill>
              </a:rPr>
            </a:br>
            <a:r>
              <a:rPr lang="en-US" dirty="0" smtClean="0">
                <a:solidFill>
                  <a:schemeClr val="accent4">
                    <a:lumMod val="50000"/>
                  </a:schemeClr>
                </a:solidFill>
              </a:rPr>
              <a:t>and Education (2009)</a:t>
            </a:r>
            <a:endParaRPr lang="en-GB" dirty="0" smtClean="0">
              <a:solidFill>
                <a:schemeClr val="accent4">
                  <a:lumMod val="50000"/>
                </a:schemeClr>
              </a:solidFill>
            </a:endParaRPr>
          </a:p>
        </p:txBody>
      </p:sp>
      <p:sp>
        <p:nvSpPr>
          <p:cNvPr id="12" name="TextBox 11"/>
          <p:cNvSpPr txBox="1"/>
          <p:nvPr/>
        </p:nvSpPr>
        <p:spPr>
          <a:xfrm>
            <a:off x="4267200" y="2057400"/>
            <a:ext cx="4267200" cy="3277820"/>
          </a:xfrm>
          <a:prstGeom prst="rect">
            <a:avLst/>
          </a:prstGeom>
          <a:noFill/>
        </p:spPr>
        <p:txBody>
          <a:bodyPr wrap="square" rtlCol="0">
            <a:spAutoFit/>
          </a:bodyPr>
          <a:lstStyle/>
          <a:p>
            <a:pPr marL="347663" indent="-347663">
              <a:spcAft>
                <a:spcPts val="600"/>
              </a:spcAft>
              <a:buClr>
                <a:srgbClr val="E46C0A"/>
              </a:buClr>
              <a:buFont typeface="Arial" pitchFamily="34" charset="0"/>
              <a:buChar char="•"/>
            </a:pPr>
            <a:r>
              <a:rPr lang="en-US" sz="3200" dirty="0">
                <a:solidFill>
                  <a:srgbClr val="604A7B"/>
                </a:solidFill>
                <a:latin typeface="+mn-lt"/>
              </a:rPr>
              <a:t>Start school later </a:t>
            </a:r>
          </a:p>
          <a:p>
            <a:pPr marL="347663" indent="-347663">
              <a:spcAft>
                <a:spcPts val="600"/>
              </a:spcAft>
              <a:buClr>
                <a:srgbClr val="E46C0A"/>
              </a:buClr>
              <a:buFont typeface="Arial" pitchFamily="34" charset="0"/>
              <a:buChar char="•"/>
            </a:pPr>
            <a:r>
              <a:rPr lang="en-US" sz="3200" dirty="0">
                <a:solidFill>
                  <a:srgbClr val="604A7B"/>
                </a:solidFill>
                <a:latin typeface="+mn-lt"/>
              </a:rPr>
              <a:t>Absenteeism </a:t>
            </a:r>
            <a:r>
              <a:rPr lang="en-US" sz="3200" dirty="0" smtClean="0">
                <a:solidFill>
                  <a:srgbClr val="604A7B"/>
                </a:solidFill>
                <a:latin typeface="+mn-lt"/>
              </a:rPr>
              <a:t>is high </a:t>
            </a:r>
            <a:endParaRPr lang="en-US" sz="3200" dirty="0">
              <a:solidFill>
                <a:srgbClr val="604A7B"/>
              </a:solidFill>
              <a:latin typeface="+mn-lt"/>
            </a:endParaRPr>
          </a:p>
          <a:p>
            <a:pPr marL="347663" indent="-347663">
              <a:spcAft>
                <a:spcPts val="600"/>
              </a:spcAft>
              <a:buClr>
                <a:srgbClr val="E46C0A"/>
              </a:buClr>
              <a:buFont typeface="Arial" pitchFamily="34" charset="0"/>
              <a:buChar char="•"/>
            </a:pPr>
            <a:r>
              <a:rPr lang="en-US" sz="3200" dirty="0">
                <a:solidFill>
                  <a:srgbClr val="604A7B"/>
                </a:solidFill>
                <a:latin typeface="+mn-lt"/>
              </a:rPr>
              <a:t>School performance </a:t>
            </a:r>
            <a:r>
              <a:rPr lang="en-US" sz="3200" dirty="0" smtClean="0">
                <a:solidFill>
                  <a:srgbClr val="604A7B"/>
                </a:solidFill>
                <a:latin typeface="+mn-lt"/>
              </a:rPr>
              <a:t>is poor </a:t>
            </a:r>
            <a:endParaRPr lang="en-US" sz="3200" dirty="0">
              <a:solidFill>
                <a:srgbClr val="604A7B"/>
              </a:solidFill>
              <a:latin typeface="+mn-lt"/>
            </a:endParaRPr>
          </a:p>
          <a:p>
            <a:pPr marL="347663" indent="-347663">
              <a:spcAft>
                <a:spcPts val="600"/>
              </a:spcAft>
              <a:buClr>
                <a:srgbClr val="E46C0A"/>
              </a:buClr>
              <a:buFont typeface="Arial" pitchFamily="34" charset="0"/>
              <a:buChar char="•"/>
            </a:pPr>
            <a:r>
              <a:rPr lang="en-US" sz="3200" dirty="0">
                <a:solidFill>
                  <a:srgbClr val="604A7B"/>
                </a:solidFill>
                <a:latin typeface="+mn-lt"/>
              </a:rPr>
              <a:t>School-year </a:t>
            </a:r>
            <a:r>
              <a:rPr lang="en-US" sz="3200" dirty="0" smtClean="0">
                <a:solidFill>
                  <a:srgbClr val="604A7B"/>
                </a:solidFill>
                <a:latin typeface="+mn-lt"/>
              </a:rPr>
              <a:t>repetition is </a:t>
            </a:r>
            <a:r>
              <a:rPr lang="en-US" sz="3200" dirty="0">
                <a:solidFill>
                  <a:srgbClr val="604A7B"/>
                </a:solidFill>
                <a:latin typeface="+mn-lt"/>
              </a:rPr>
              <a:t>high </a:t>
            </a:r>
          </a:p>
        </p:txBody>
      </p:sp>
      <p:sp>
        <p:nvSpPr>
          <p:cNvPr id="13"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14"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15</a:t>
            </a:fld>
            <a:endParaRPr lang="en-US" dirty="0"/>
          </a:p>
        </p:txBody>
      </p:sp>
      <p:sp>
        <p:nvSpPr>
          <p:cNvPr id="11" name="Rectangle 3"/>
          <p:cNvSpPr>
            <a:spLocks noChangeArrowheads="1"/>
          </p:cNvSpPr>
          <p:nvPr/>
        </p:nvSpPr>
        <p:spPr bwMode="auto">
          <a:xfrm rot="16200000">
            <a:off x="-357079" y="5157679"/>
            <a:ext cx="1601399" cy="277641"/>
          </a:xfrm>
          <a:prstGeom prst="rect">
            <a:avLst/>
          </a:prstGeom>
          <a:noFill/>
          <a:ln w="9525">
            <a:noFill/>
            <a:miter lim="800000"/>
            <a:headEnd/>
            <a:tailEnd/>
          </a:ln>
        </p:spPr>
        <p:txBody>
          <a:bodyPr wrap="none" lIns="92075" tIns="46038" rIns="92075" bIns="46038">
            <a:spAutoFit/>
          </a:bodyPr>
          <a:lstStyle/>
          <a:p>
            <a:pPr algn="r" eaLnBrk="0" hangingPunct="0"/>
            <a:r>
              <a:rPr lang="en-US" sz="1200" dirty="0" smtClean="0">
                <a:solidFill>
                  <a:srgbClr val="618FFD"/>
                </a:solidFill>
              </a:rPr>
              <a:t>Photo: Ricardo </a:t>
            </a:r>
            <a:r>
              <a:rPr lang="en-US" sz="1200" dirty="0" err="1" smtClean="0">
                <a:solidFill>
                  <a:srgbClr val="618FFD"/>
                </a:solidFill>
              </a:rPr>
              <a:t>Uauy</a:t>
            </a:r>
            <a:endParaRPr lang="en-US" sz="1200" dirty="0">
              <a:solidFill>
                <a:srgbClr val="618FFD"/>
              </a:solidFill>
            </a:endParaRPr>
          </a:p>
        </p:txBody>
      </p:sp>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 y="304800"/>
            <a:ext cx="8077200" cy="990600"/>
          </a:xfrm>
        </p:spPr>
        <p:txBody>
          <a:bodyPr rtlCol="0">
            <a:normAutofit fontScale="90000"/>
          </a:bodyPr>
          <a:lstStyle/>
          <a:p>
            <a:pPr eaLnBrk="1" fontAlgn="auto" hangingPunct="1">
              <a:spcAft>
                <a:spcPts val="0"/>
              </a:spcAft>
              <a:defRPr/>
            </a:pPr>
            <a:r>
              <a:rPr lang="en-US" dirty="0" smtClean="0">
                <a:solidFill>
                  <a:schemeClr val="accent4">
                    <a:lumMod val="50000"/>
                  </a:schemeClr>
                </a:solidFill>
              </a:rPr>
              <a:t>Iron Deficiency </a:t>
            </a:r>
            <a:r>
              <a:rPr lang="en-US" dirty="0" err="1" smtClean="0">
                <a:solidFill>
                  <a:schemeClr val="accent4">
                    <a:lumMod val="50000"/>
                  </a:schemeClr>
                </a:solidFill>
              </a:rPr>
              <a:t>Anaemia</a:t>
            </a:r>
            <a:r>
              <a:rPr lang="en-US" dirty="0" smtClean="0">
                <a:solidFill>
                  <a:schemeClr val="accent4">
                    <a:lumMod val="50000"/>
                  </a:schemeClr>
                </a:solidFill>
              </a:rPr>
              <a:t> </a:t>
            </a:r>
            <a:br>
              <a:rPr lang="en-US" dirty="0" smtClean="0">
                <a:solidFill>
                  <a:schemeClr val="accent4">
                    <a:lumMod val="50000"/>
                  </a:schemeClr>
                </a:solidFill>
              </a:rPr>
            </a:br>
            <a:r>
              <a:rPr lang="en-US" dirty="0" smtClean="0">
                <a:solidFill>
                  <a:schemeClr val="accent4">
                    <a:lumMod val="50000"/>
                  </a:schemeClr>
                </a:solidFill>
              </a:rPr>
              <a:t>and Education</a:t>
            </a:r>
          </a:p>
        </p:txBody>
      </p:sp>
      <p:pic>
        <p:nvPicPr>
          <p:cNvPr id="19459" name="Picture 3" descr="Photo of children in a classroom.  Photo by Pirozzi of UNICEF."/>
          <p:cNvPicPr>
            <a:picLocks noChangeAspect="1" noChangeArrowheads="1"/>
          </p:cNvPicPr>
          <p:nvPr/>
        </p:nvPicPr>
        <p:blipFill>
          <a:blip r:embed="rId3" cstate="print">
            <a:grayscl/>
            <a:lum bright="10000"/>
          </a:blip>
          <a:srcRect l="3125" t="3125" r="14992" b="3125"/>
          <a:stretch>
            <a:fillRect/>
          </a:stretch>
        </p:blipFill>
        <p:spPr bwMode="auto">
          <a:xfrm>
            <a:off x="3704862" y="1905000"/>
            <a:ext cx="4858473" cy="3708400"/>
          </a:xfrm>
          <a:prstGeom prst="rect">
            <a:avLst/>
          </a:prstGeom>
          <a:noFill/>
          <a:ln w="3175">
            <a:solidFill>
              <a:srgbClr val="FFFFFF"/>
            </a:solidFill>
            <a:miter lim="800000"/>
            <a:headEnd/>
            <a:tailEnd/>
          </a:ln>
          <a:effectLst/>
        </p:spPr>
      </p:pic>
      <p:sp>
        <p:nvSpPr>
          <p:cNvPr id="19460" name="Rectangle 4"/>
          <p:cNvSpPr>
            <a:spLocks noChangeArrowheads="1"/>
          </p:cNvSpPr>
          <p:nvPr/>
        </p:nvSpPr>
        <p:spPr bwMode="auto">
          <a:xfrm>
            <a:off x="7315200" y="5562600"/>
            <a:ext cx="1261564"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UNICEF/</a:t>
            </a:r>
            <a:r>
              <a:rPr lang="en-US" sz="1200" dirty="0" err="1">
                <a:solidFill>
                  <a:srgbClr val="618FFD"/>
                </a:solidFill>
              </a:rPr>
              <a:t>Pirozzi</a:t>
            </a:r>
            <a:endParaRPr lang="en-US" sz="1200" dirty="0">
              <a:solidFill>
                <a:srgbClr val="618FFD"/>
              </a:solidFill>
            </a:endParaRPr>
          </a:p>
        </p:txBody>
      </p:sp>
      <p:sp>
        <p:nvSpPr>
          <p:cNvPr id="120837" name="Rectangle 5"/>
          <p:cNvSpPr>
            <a:spLocks noChangeArrowheads="1"/>
          </p:cNvSpPr>
          <p:nvPr/>
        </p:nvSpPr>
        <p:spPr bwMode="auto">
          <a:xfrm>
            <a:off x="457200" y="1676400"/>
            <a:ext cx="3276600" cy="4339650"/>
          </a:xfrm>
          <a:prstGeom prst="rect">
            <a:avLst/>
          </a:prstGeom>
          <a:noFill/>
          <a:ln w="9525">
            <a:noFill/>
            <a:miter lim="800000"/>
            <a:headEnd/>
            <a:tailEnd/>
          </a:ln>
        </p:spPr>
        <p:txBody>
          <a:bodyPr wrap="square">
            <a:spAutoFit/>
          </a:bodyPr>
          <a:lstStyle/>
          <a:p>
            <a:pPr marL="347663" indent="-347663">
              <a:spcAft>
                <a:spcPts val="600"/>
              </a:spcAft>
              <a:buClr>
                <a:srgbClr val="E46C0A"/>
              </a:buClr>
              <a:buFont typeface="Arial" pitchFamily="34" charset="0"/>
              <a:buChar char="•"/>
            </a:pPr>
            <a:r>
              <a:rPr lang="en-US" sz="3200" dirty="0" smtClean="0">
                <a:solidFill>
                  <a:srgbClr val="604A7B"/>
                </a:solidFill>
                <a:latin typeface="+mn-lt"/>
                <a:cs typeface="Times New Roman" pitchFamily="18" charset="0"/>
                <a:sym typeface="Wingdings" pitchFamily="2" charset="2"/>
              </a:rPr>
              <a:t>Ability to learn </a:t>
            </a:r>
          </a:p>
          <a:p>
            <a:pPr marL="347663" indent="-347663">
              <a:spcAft>
                <a:spcPts val="600"/>
              </a:spcAft>
              <a:buClr>
                <a:srgbClr val="E46C0A"/>
              </a:buClr>
              <a:buFont typeface="Arial" pitchFamily="34" charset="0"/>
              <a:buChar char="•"/>
            </a:pPr>
            <a:r>
              <a:rPr lang="en-US" sz="3200" dirty="0" smtClean="0">
                <a:solidFill>
                  <a:srgbClr val="604A7B"/>
                </a:solidFill>
                <a:latin typeface="+mn-lt"/>
                <a:cs typeface="Times New Roman" pitchFamily="18" charset="0"/>
                <a:sym typeface="Wingdings" pitchFamily="2" charset="2"/>
              </a:rPr>
              <a:t>Concentration in school</a:t>
            </a:r>
          </a:p>
          <a:p>
            <a:pPr marL="347663" indent="-347663">
              <a:spcAft>
                <a:spcPts val="600"/>
              </a:spcAft>
              <a:buClr>
                <a:srgbClr val="E46C0A"/>
              </a:buClr>
              <a:buFont typeface="Arial" pitchFamily="34" charset="0"/>
              <a:buChar char="•"/>
            </a:pPr>
            <a:r>
              <a:rPr lang="en-US" sz="3200" dirty="0" smtClean="0">
                <a:solidFill>
                  <a:srgbClr val="604A7B"/>
                </a:solidFill>
                <a:latin typeface="+mn-lt"/>
                <a:cs typeface="Times New Roman" pitchFamily="18" charset="0"/>
                <a:sym typeface="Wingdings" pitchFamily="2" charset="2"/>
              </a:rPr>
              <a:t>Retention rates</a:t>
            </a:r>
          </a:p>
          <a:p>
            <a:pPr marL="347663" indent="-347663">
              <a:spcAft>
                <a:spcPts val="600"/>
              </a:spcAft>
              <a:buClr>
                <a:srgbClr val="E46C0A"/>
              </a:buClr>
              <a:buFont typeface="Arial" pitchFamily="34" charset="0"/>
              <a:buChar char="•"/>
            </a:pPr>
            <a:r>
              <a:rPr lang="en-US" sz="3200" dirty="0" smtClean="0">
                <a:solidFill>
                  <a:srgbClr val="604A7B"/>
                </a:solidFill>
                <a:latin typeface="+mn-lt"/>
                <a:cs typeface="Times New Roman" pitchFamily="18" charset="0"/>
                <a:sym typeface="Wingdings" pitchFamily="2" charset="2"/>
              </a:rPr>
              <a:t>School performance </a:t>
            </a:r>
          </a:p>
          <a:p>
            <a:pPr marL="347663" indent="-347663">
              <a:spcAft>
                <a:spcPts val="600"/>
              </a:spcAft>
              <a:buClr>
                <a:srgbClr val="E46C0A"/>
              </a:buClr>
              <a:buFont typeface="Arial" pitchFamily="34" charset="0"/>
              <a:buChar char="•"/>
            </a:pPr>
            <a:r>
              <a:rPr lang="en-US" sz="3200" dirty="0" smtClean="0">
                <a:solidFill>
                  <a:srgbClr val="604A7B"/>
                </a:solidFill>
                <a:latin typeface="+mn-lt"/>
                <a:cs typeface="Times New Roman" pitchFamily="18" charset="0"/>
                <a:sym typeface="Wingdings" pitchFamily="2" charset="2"/>
              </a:rPr>
              <a:t>Speech and hearing ability </a:t>
            </a: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16</a:t>
            </a:fld>
            <a:endParaRPr lang="en-US" dirty="0"/>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837"/>
                                        </p:tgtEl>
                                        <p:attrNameLst>
                                          <p:attrName>style.visibility</p:attrName>
                                        </p:attrNameLst>
                                      </p:cBhvr>
                                      <p:to>
                                        <p:strVal val="visible"/>
                                      </p:to>
                                    </p:set>
                                    <p:animEffect transition="in" filter="dissolve">
                                      <p:cBhvr>
                                        <p:cTn id="7" dur="500"/>
                                        <p:tgtEl>
                                          <p:spTgt spid="120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5486400"/>
            <a:ext cx="9144000" cy="838200"/>
          </a:xfrm>
          <a:prstGeom prst="rect">
            <a:avLst/>
          </a:prstGeom>
          <a:solidFill>
            <a:schemeClr val="bg1"/>
          </a:solidFill>
        </p:spPr>
        <p:txBody>
          <a:bodyPr wrap="square" rtlCol="0">
            <a:noAutofit/>
          </a:bodyPr>
          <a:lstStyle/>
          <a:p>
            <a:endParaRPr lang="en-US" dirty="0"/>
          </a:p>
        </p:txBody>
      </p:sp>
      <p:sp>
        <p:nvSpPr>
          <p:cNvPr id="8194" name="Title 1"/>
          <p:cNvSpPr>
            <a:spLocks noGrp="1"/>
          </p:cNvSpPr>
          <p:nvPr>
            <p:ph type="ctrTitle"/>
          </p:nvPr>
        </p:nvSpPr>
        <p:spPr>
          <a:xfrm>
            <a:off x="1066800" y="2130425"/>
            <a:ext cx="6934200" cy="2898775"/>
          </a:xfrm>
        </p:spPr>
        <p:txBody>
          <a:bodyPr/>
          <a:lstStyle/>
          <a:p>
            <a:pPr algn="l"/>
            <a:r>
              <a:rPr lang="en-GB" sz="1800" dirty="0" smtClean="0"/>
              <a:t>This training presentation is made possible by the generous support of the American people through the support of the Office of Health, Infectious Diseases, and Nutrition, Bureau for Global Health, U.S. Agency for International Development (USAID) and USAID/Uganda, under terms of Cooperative Agreement No. AID-OAA-A-11-00014, through the FANTA-2 Bridge, managed by FHI 360. The contents are the responsibility of FHI 360 and do not necessarily reflect the views of USAID or the United States Government.</a:t>
            </a:r>
            <a:r>
              <a:rPr lang="en-US" sz="1800" dirty="0" smtClean="0"/>
              <a:t/>
            </a:r>
            <a:br>
              <a:rPr lang="en-US" sz="1800" dirty="0" smtClean="0"/>
            </a:br>
            <a:r>
              <a:rPr lang="en-GB" sz="1800" dirty="0" smtClean="0"/>
              <a:t> </a:t>
            </a:r>
            <a:r>
              <a:rPr lang="en-US" sz="1800" dirty="0" smtClean="0"/>
              <a:t/>
            </a:r>
            <a:br>
              <a:rPr lang="en-US" sz="1800" dirty="0" smtClean="0"/>
            </a:br>
            <a:r>
              <a:rPr lang="en-GB" sz="1800" dirty="0" smtClean="0"/>
              <a:t>March 2012</a:t>
            </a:r>
            <a:r>
              <a:rPr lang="en-US" sz="2000" dirty="0" smtClean="0">
                <a:solidFill>
                  <a:srgbClr val="1B4298"/>
                </a:solidFill>
                <a:latin typeface="Arial" pitchFamily="34" charset="0"/>
                <a:cs typeface="Arial" pitchFamily="34" charset="0"/>
              </a:rPr>
              <a:t/>
            </a:r>
            <a:br>
              <a:rPr lang="en-US" sz="2000" dirty="0" smtClean="0">
                <a:solidFill>
                  <a:srgbClr val="1B4298"/>
                </a:solidFill>
                <a:latin typeface="Arial" pitchFamily="34" charset="0"/>
                <a:cs typeface="Arial" pitchFamily="34" charset="0"/>
              </a:rPr>
            </a:br>
            <a:endParaRPr lang="en-US" sz="2000" dirty="0" smtClean="0"/>
          </a:p>
        </p:txBody>
      </p:sp>
      <p:sp>
        <p:nvSpPr>
          <p:cNvPr id="3"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4"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17</a:t>
            </a:fld>
            <a:endParaRPr lang="en-US" dirty="0"/>
          </a:p>
        </p:txBody>
      </p:sp>
      <p:grpSp>
        <p:nvGrpSpPr>
          <p:cNvPr id="2" name="Group 2" descr="USAID, FANTA and FHI 360 logos"/>
          <p:cNvGrpSpPr>
            <a:grpSpLocks/>
          </p:cNvGrpSpPr>
          <p:nvPr/>
        </p:nvGrpSpPr>
        <p:grpSpPr bwMode="auto">
          <a:xfrm>
            <a:off x="1905000" y="5638800"/>
            <a:ext cx="4805363" cy="542925"/>
            <a:chOff x="2191" y="12986"/>
            <a:chExt cx="7566" cy="855"/>
          </a:xfrm>
        </p:grpSpPr>
        <p:pic>
          <p:nvPicPr>
            <p:cNvPr id="1027" name="Picture 3"/>
            <p:cNvPicPr>
              <a:picLocks noChangeAspect="1" noChangeArrowheads="1"/>
            </p:cNvPicPr>
            <p:nvPr/>
          </p:nvPicPr>
          <p:blipFill>
            <a:blip r:embed="rId2" cstate="print"/>
            <a:srcRect/>
            <a:stretch>
              <a:fillRect/>
            </a:stretch>
          </p:blipFill>
          <p:spPr bwMode="auto">
            <a:xfrm>
              <a:off x="2191" y="12988"/>
              <a:ext cx="2740" cy="816"/>
            </a:xfrm>
            <a:prstGeom prst="rect">
              <a:avLst/>
            </a:prstGeom>
            <a:noFill/>
          </p:spPr>
        </p:pic>
        <p:pic>
          <p:nvPicPr>
            <p:cNvPr id="1028" name="Picture 4" descr="FHI360 logo_horizonal"/>
            <p:cNvPicPr>
              <a:picLocks noChangeAspect="1" noChangeArrowheads="1"/>
            </p:cNvPicPr>
            <p:nvPr/>
          </p:nvPicPr>
          <p:blipFill>
            <a:blip r:embed="rId3" cstate="print"/>
            <a:srcRect/>
            <a:stretch>
              <a:fillRect/>
            </a:stretch>
          </p:blipFill>
          <p:spPr bwMode="auto">
            <a:xfrm>
              <a:off x="7837" y="13041"/>
              <a:ext cx="1920" cy="800"/>
            </a:xfrm>
            <a:prstGeom prst="rect">
              <a:avLst/>
            </a:prstGeom>
            <a:noFill/>
          </p:spPr>
        </p:pic>
        <p:pic>
          <p:nvPicPr>
            <p:cNvPr id="1029" name="Picture 5" descr="FANTA_2_2738"/>
            <p:cNvPicPr>
              <a:picLocks noChangeAspect="1" noChangeArrowheads="1"/>
            </p:cNvPicPr>
            <p:nvPr/>
          </p:nvPicPr>
          <p:blipFill>
            <a:blip r:embed="rId4" cstate="print"/>
            <a:srcRect/>
            <a:stretch>
              <a:fillRect/>
            </a:stretch>
          </p:blipFill>
          <p:spPr bwMode="auto">
            <a:xfrm>
              <a:off x="5515" y="12986"/>
              <a:ext cx="1666" cy="837"/>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382000" cy="1143000"/>
          </a:xfrm>
        </p:spPr>
        <p:txBody>
          <a:bodyPr rtlCol="0">
            <a:normAutofit fontScale="90000"/>
          </a:bodyPr>
          <a:lstStyle/>
          <a:p>
            <a:pPr eaLnBrk="1" fontAlgn="auto" hangingPunct="1">
              <a:spcAft>
                <a:spcPts val="0"/>
              </a:spcAft>
              <a:defRPr/>
            </a:pPr>
            <a:r>
              <a:rPr lang="en-US" dirty="0" smtClean="0">
                <a:solidFill>
                  <a:schemeClr val="accent4">
                    <a:lumMod val="50000"/>
                  </a:schemeClr>
                </a:solidFill>
              </a:rPr>
              <a:t>Impact of Malnutrition on </a:t>
            </a:r>
            <a:br>
              <a:rPr lang="en-US" dirty="0" smtClean="0">
                <a:solidFill>
                  <a:schemeClr val="accent4">
                    <a:lumMod val="50000"/>
                  </a:schemeClr>
                </a:solidFill>
              </a:rPr>
            </a:br>
            <a:r>
              <a:rPr lang="en-US" dirty="0" smtClean="0">
                <a:solidFill>
                  <a:schemeClr val="accent4">
                    <a:lumMod val="50000"/>
                  </a:schemeClr>
                </a:solidFill>
              </a:rPr>
              <a:t>the National Development Plan (NDP)</a:t>
            </a:r>
            <a:endParaRPr lang="en-GB" dirty="0" smtClean="0">
              <a:solidFill>
                <a:schemeClr val="accent4">
                  <a:lumMod val="50000"/>
                </a:schemeClr>
              </a:solidFill>
            </a:endParaRPr>
          </a:p>
        </p:txBody>
      </p:sp>
      <p:sp>
        <p:nvSpPr>
          <p:cNvPr id="13315" name="Rectangle 3"/>
          <p:cNvSpPr>
            <a:spLocks noGrp="1" noChangeArrowheads="1"/>
          </p:cNvSpPr>
          <p:nvPr>
            <p:ph idx="1"/>
          </p:nvPr>
        </p:nvSpPr>
        <p:spPr>
          <a:xfrm>
            <a:off x="609600" y="1905000"/>
            <a:ext cx="8305800" cy="3429000"/>
          </a:xfrm>
        </p:spPr>
        <p:txBody>
          <a:bodyPr rtlCol="0">
            <a:normAutofit/>
          </a:bodyPr>
          <a:lstStyle/>
          <a:p>
            <a:pPr eaLnBrk="1" fontAlgn="auto" hangingPunct="1">
              <a:lnSpc>
                <a:spcPct val="90000"/>
              </a:lnSpc>
              <a:spcBef>
                <a:spcPts val="1200"/>
              </a:spcBef>
              <a:spcAft>
                <a:spcPts val="1200"/>
              </a:spcAft>
              <a:buFont typeface="Arial" charset="0"/>
              <a:buNone/>
              <a:defRPr/>
            </a:pPr>
            <a:r>
              <a:rPr lang="en-US" sz="4000" dirty="0" smtClean="0"/>
              <a:t>Malnutrition in Uganda affects:</a:t>
            </a:r>
          </a:p>
          <a:p>
            <a:pPr lvl="1" eaLnBrk="1" fontAlgn="auto" hangingPunct="1">
              <a:lnSpc>
                <a:spcPct val="90000"/>
              </a:lnSpc>
              <a:spcBef>
                <a:spcPts val="1200"/>
              </a:spcBef>
              <a:spcAft>
                <a:spcPts val="1200"/>
              </a:spcAft>
              <a:buFont typeface="Arial" pitchFamily="34" charset="0"/>
              <a:buChar char="–"/>
              <a:defRPr/>
            </a:pPr>
            <a:r>
              <a:rPr lang="en-US" sz="3200" dirty="0" smtClean="0"/>
              <a:t>Agricultural productivity and value addition</a:t>
            </a:r>
          </a:p>
          <a:p>
            <a:pPr lvl="1" eaLnBrk="1" fontAlgn="auto" hangingPunct="1">
              <a:lnSpc>
                <a:spcPct val="90000"/>
              </a:lnSpc>
              <a:spcBef>
                <a:spcPts val="1200"/>
              </a:spcBef>
              <a:spcAft>
                <a:spcPts val="1200"/>
              </a:spcAft>
              <a:buFont typeface="Arial" pitchFamily="34" charset="0"/>
              <a:buChar char="–"/>
              <a:defRPr/>
            </a:pPr>
            <a:r>
              <a:rPr lang="en-US" sz="3200" dirty="0" smtClean="0"/>
              <a:t>Disease and survival</a:t>
            </a:r>
            <a:endParaRPr lang="en-GB" sz="3200" dirty="0" smtClean="0"/>
          </a:p>
          <a:p>
            <a:pPr lvl="1" eaLnBrk="1" fontAlgn="auto" hangingPunct="1">
              <a:lnSpc>
                <a:spcPct val="90000"/>
              </a:lnSpc>
              <a:spcBef>
                <a:spcPts val="1200"/>
              </a:spcBef>
              <a:spcAft>
                <a:spcPts val="1200"/>
              </a:spcAft>
              <a:buFont typeface="Arial" pitchFamily="34" charset="0"/>
              <a:buChar char="–"/>
              <a:defRPr/>
            </a:pPr>
            <a:r>
              <a:rPr lang="en-US" sz="3200" dirty="0" smtClean="0"/>
              <a:t>Human capacity development </a:t>
            </a:r>
          </a:p>
        </p:txBody>
      </p:sp>
      <p:sp>
        <p:nvSpPr>
          <p:cNvPr id="4"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5"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2</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wipe(left)">
                                      <p:cBhvr>
                                        <p:cTn id="10" dur="500"/>
                                        <p:tgtEl>
                                          <p:spTgt spid="1331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wipe(left)">
                                      <p:cBhvr>
                                        <p:cTn id="13" dur="500"/>
                                        <p:tgtEl>
                                          <p:spTgt spid="13315">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wipe(left)">
                                      <p:cBhvr>
                                        <p:cTn id="16" dur="500"/>
                                        <p:tgtEl>
                                          <p:spTgt spid="133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5"/>
          <p:cNvSpPr>
            <a:spLocks noChangeArrowheads="1"/>
          </p:cNvSpPr>
          <p:nvPr/>
        </p:nvSpPr>
        <p:spPr bwMode="auto">
          <a:xfrm>
            <a:off x="685800" y="460176"/>
            <a:ext cx="7696200" cy="707886"/>
          </a:xfrm>
          <a:prstGeom prst="rect">
            <a:avLst/>
          </a:prstGeom>
          <a:noFill/>
          <a:ln w="9525">
            <a:noFill/>
            <a:miter lim="800000"/>
            <a:headEnd/>
            <a:tailEnd/>
          </a:ln>
        </p:spPr>
        <p:txBody>
          <a:bodyPr wrap="square" anchor="ctr">
            <a:spAutoFit/>
          </a:bodyPr>
          <a:lstStyle/>
          <a:p>
            <a:pPr algn="ctr" fontAlgn="auto">
              <a:spcBef>
                <a:spcPts val="0"/>
              </a:spcBef>
              <a:spcAft>
                <a:spcPts val="0"/>
              </a:spcAft>
              <a:defRPr/>
            </a:pPr>
            <a:r>
              <a:rPr lang="en-US" sz="4000" dirty="0">
                <a:solidFill>
                  <a:schemeClr val="accent4">
                    <a:lumMod val="50000"/>
                  </a:schemeClr>
                </a:solidFill>
                <a:latin typeface="+mn-lt"/>
              </a:rPr>
              <a:t>Impact on Agricultural Productivity</a:t>
            </a:r>
          </a:p>
        </p:txBody>
      </p:sp>
      <p:sp>
        <p:nvSpPr>
          <p:cNvPr id="5"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6"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3</a:t>
            </a:fld>
            <a:endParaRPr lang="en-US" dirty="0"/>
          </a:p>
        </p:txBody>
      </p:sp>
      <p:pic>
        <p:nvPicPr>
          <p:cNvPr id="7" name="Picture 5" descr="Photo of community farmers working in a field. Photo by Alex Mokori of RCQHC."/>
          <p:cNvPicPr>
            <a:picLocks noChangeAspect="1" noChangeArrowheads="1"/>
          </p:cNvPicPr>
          <p:nvPr/>
        </p:nvPicPr>
        <p:blipFill>
          <a:blip r:embed="rId3" cstate="print">
            <a:grayscl/>
          </a:blip>
          <a:srcRect l="32372" t="26552" r="15129" b="20345"/>
          <a:stretch>
            <a:fillRect/>
          </a:stretch>
        </p:blipFill>
        <p:spPr bwMode="auto">
          <a:xfrm>
            <a:off x="1676400" y="1676400"/>
            <a:ext cx="5815722" cy="4411657"/>
          </a:xfrm>
          <a:prstGeom prst="rect">
            <a:avLst/>
          </a:prstGeom>
          <a:noFill/>
          <a:ln w="9525">
            <a:solidFill>
              <a:srgbClr val="604A7B"/>
            </a:solidFill>
            <a:miter lim="800000"/>
            <a:headEnd/>
            <a:tailEnd/>
          </a:ln>
        </p:spPr>
      </p:pic>
      <p:sp>
        <p:nvSpPr>
          <p:cNvPr id="8" name="Rectangle 1026"/>
          <p:cNvSpPr>
            <a:spLocks noChangeArrowheads="1"/>
          </p:cNvSpPr>
          <p:nvPr/>
        </p:nvSpPr>
        <p:spPr bwMode="auto">
          <a:xfrm rot="16200000">
            <a:off x="6885928" y="5153672"/>
            <a:ext cx="159338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solidFill>
                  <a:srgbClr val="618FFD"/>
                </a:solidFill>
              </a:rPr>
              <a:t>Alex </a:t>
            </a:r>
            <a:r>
              <a:rPr lang="en-US" sz="1200" dirty="0" err="1" smtClean="0">
                <a:solidFill>
                  <a:srgbClr val="618FFD"/>
                </a:solidFill>
              </a:rPr>
              <a:t>Mokori</a:t>
            </a:r>
            <a:r>
              <a:rPr lang="en-US" sz="1200" dirty="0" smtClean="0">
                <a:solidFill>
                  <a:srgbClr val="618FFD"/>
                </a:solidFill>
              </a:rPr>
              <a:t>/RCQHC</a:t>
            </a:r>
            <a:endParaRPr lang="en-US" sz="1200" dirty="0">
              <a:solidFill>
                <a:srgbClr val="618FFD"/>
              </a:solidFill>
            </a:endParaRPr>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382000" cy="1143000"/>
          </a:xfrm>
        </p:spPr>
        <p:txBody>
          <a:bodyPr rtlCol="0">
            <a:normAutofit fontScale="90000"/>
          </a:bodyPr>
          <a:lstStyle/>
          <a:p>
            <a:pPr eaLnBrk="1" fontAlgn="auto" hangingPunct="1">
              <a:spcAft>
                <a:spcPts val="0"/>
              </a:spcAft>
              <a:defRPr/>
            </a:pPr>
            <a:r>
              <a:rPr lang="en-US" dirty="0" smtClean="0">
                <a:solidFill>
                  <a:schemeClr val="accent4">
                    <a:lumMod val="50000"/>
                  </a:schemeClr>
                </a:solidFill>
              </a:rPr>
              <a:t>Iron Deficiency </a:t>
            </a:r>
            <a:r>
              <a:rPr lang="en-US" dirty="0" err="1" smtClean="0">
                <a:solidFill>
                  <a:schemeClr val="accent4">
                    <a:lumMod val="50000"/>
                  </a:schemeClr>
                </a:solidFill>
              </a:rPr>
              <a:t>Anaemia</a:t>
            </a:r>
            <a:r>
              <a:rPr lang="en-US" dirty="0" smtClean="0">
                <a:solidFill>
                  <a:schemeClr val="accent4">
                    <a:lumMod val="50000"/>
                  </a:schemeClr>
                </a:solidFill>
              </a:rPr>
              <a:t> </a:t>
            </a:r>
            <a:br>
              <a:rPr lang="en-US" dirty="0" smtClean="0">
                <a:solidFill>
                  <a:schemeClr val="accent4">
                    <a:lumMod val="50000"/>
                  </a:schemeClr>
                </a:solidFill>
              </a:rPr>
            </a:br>
            <a:r>
              <a:rPr lang="en-US" dirty="0" smtClean="0">
                <a:solidFill>
                  <a:schemeClr val="accent4">
                    <a:lumMod val="50000"/>
                  </a:schemeClr>
                </a:solidFill>
              </a:rPr>
              <a:t>and Agriculture </a:t>
            </a:r>
            <a:endParaRPr lang="en-GB" dirty="0" smtClean="0">
              <a:solidFill>
                <a:schemeClr val="accent4">
                  <a:lumMod val="50000"/>
                </a:schemeClr>
              </a:solidFill>
            </a:endParaRPr>
          </a:p>
        </p:txBody>
      </p:sp>
      <p:sp>
        <p:nvSpPr>
          <p:cNvPr id="13315" name="Rectangle 3"/>
          <p:cNvSpPr>
            <a:spLocks noGrp="1" noChangeArrowheads="1"/>
          </p:cNvSpPr>
          <p:nvPr>
            <p:ph idx="1"/>
          </p:nvPr>
        </p:nvSpPr>
        <p:spPr>
          <a:xfrm>
            <a:off x="457200" y="1905000"/>
            <a:ext cx="3505200" cy="4191000"/>
          </a:xfrm>
        </p:spPr>
        <p:txBody>
          <a:bodyPr rtlCol="0">
            <a:normAutofit/>
          </a:bodyPr>
          <a:lstStyle/>
          <a:p>
            <a:pPr marL="0" indent="0" eaLnBrk="1" fontAlgn="auto" hangingPunct="1">
              <a:lnSpc>
                <a:spcPct val="90000"/>
              </a:lnSpc>
              <a:spcBef>
                <a:spcPts val="1200"/>
              </a:spcBef>
              <a:spcAft>
                <a:spcPts val="1200"/>
              </a:spcAft>
              <a:buNone/>
              <a:defRPr/>
            </a:pPr>
            <a:r>
              <a:rPr lang="en-US" sz="3600" dirty="0" smtClean="0"/>
              <a:t>Iron deficiency </a:t>
            </a:r>
            <a:r>
              <a:rPr lang="en-US" sz="3600" dirty="0" err="1" smtClean="0"/>
              <a:t>anaemia</a:t>
            </a:r>
            <a:r>
              <a:rPr lang="en-US" sz="3600" dirty="0" smtClean="0"/>
              <a:t> costs Uganda US$34 million worth of productivity each year, or 0.4% of the GDP.</a:t>
            </a:r>
          </a:p>
        </p:txBody>
      </p:sp>
      <p:pic>
        <p:nvPicPr>
          <p:cNvPr id="6148" name="Picture 5" descr="Photo of community farmers working in a field. Photo by Alex Mokori of RCQHC."/>
          <p:cNvPicPr>
            <a:picLocks noChangeAspect="1" noChangeArrowheads="1"/>
          </p:cNvPicPr>
          <p:nvPr/>
        </p:nvPicPr>
        <p:blipFill>
          <a:blip r:embed="rId3" cstate="print"/>
          <a:srcRect l="32372" t="26552" r="15129" b="20345"/>
          <a:stretch>
            <a:fillRect/>
          </a:stretch>
        </p:blipFill>
        <p:spPr bwMode="auto">
          <a:xfrm>
            <a:off x="4114800" y="2286000"/>
            <a:ext cx="4520322" cy="3429000"/>
          </a:xfrm>
          <a:prstGeom prst="rect">
            <a:avLst/>
          </a:prstGeom>
          <a:noFill/>
          <a:ln w="9525">
            <a:solidFill>
              <a:srgbClr val="604A7B"/>
            </a:solidFill>
            <a:miter lim="800000"/>
            <a:headEnd/>
            <a:tailEnd/>
          </a:ln>
        </p:spPr>
      </p:pic>
      <p:sp>
        <p:nvSpPr>
          <p:cNvPr id="6149" name="Rectangle 1026"/>
          <p:cNvSpPr>
            <a:spLocks noChangeArrowheads="1"/>
          </p:cNvSpPr>
          <p:nvPr/>
        </p:nvSpPr>
        <p:spPr bwMode="auto">
          <a:xfrm>
            <a:off x="7010400" y="5715000"/>
            <a:ext cx="159338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solidFill>
                  <a:srgbClr val="618FFD"/>
                </a:solidFill>
              </a:rPr>
              <a:t>Alex </a:t>
            </a:r>
            <a:r>
              <a:rPr lang="en-US" sz="1200" dirty="0" err="1" smtClean="0">
                <a:solidFill>
                  <a:srgbClr val="618FFD"/>
                </a:solidFill>
              </a:rPr>
              <a:t>Mokori</a:t>
            </a:r>
            <a:r>
              <a:rPr lang="en-US" sz="1200" dirty="0" smtClean="0">
                <a:solidFill>
                  <a:srgbClr val="618FFD"/>
                </a:solidFill>
              </a:rPr>
              <a:t>/RCQHC</a:t>
            </a:r>
            <a:endParaRPr lang="en-US" sz="1200" dirty="0">
              <a:solidFill>
                <a:srgbClr val="618FFD"/>
              </a:solidFill>
            </a:endParaRP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4</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81000" y="152400"/>
            <a:ext cx="8382000" cy="1143000"/>
          </a:xfrm>
        </p:spPr>
        <p:txBody>
          <a:bodyPr rtlCol="0">
            <a:normAutofit fontScale="90000"/>
          </a:bodyPr>
          <a:lstStyle/>
          <a:p>
            <a:pPr eaLnBrk="1" fontAlgn="auto" hangingPunct="1">
              <a:spcAft>
                <a:spcPts val="0"/>
              </a:spcAft>
              <a:defRPr/>
            </a:pPr>
            <a:r>
              <a:rPr lang="en-US" dirty="0" smtClean="0">
                <a:solidFill>
                  <a:schemeClr val="accent4">
                    <a:lumMod val="50000"/>
                  </a:schemeClr>
                </a:solidFill>
              </a:rPr>
              <a:t>Childhood Stunting </a:t>
            </a:r>
            <a:br>
              <a:rPr lang="en-US" dirty="0" smtClean="0">
                <a:solidFill>
                  <a:schemeClr val="accent4">
                    <a:lumMod val="50000"/>
                  </a:schemeClr>
                </a:solidFill>
              </a:rPr>
            </a:br>
            <a:r>
              <a:rPr lang="en-US" dirty="0" smtClean="0">
                <a:solidFill>
                  <a:schemeClr val="accent4">
                    <a:lumMod val="50000"/>
                  </a:schemeClr>
                </a:solidFill>
              </a:rPr>
              <a:t>and Agriculture </a:t>
            </a:r>
            <a:endParaRPr lang="en-GB" dirty="0" smtClean="0">
              <a:solidFill>
                <a:schemeClr val="accent4">
                  <a:lumMod val="50000"/>
                </a:schemeClr>
              </a:solidFill>
            </a:endParaRPr>
          </a:p>
        </p:txBody>
      </p:sp>
      <p:sp>
        <p:nvSpPr>
          <p:cNvPr id="13315" name="Rectangle 3"/>
          <p:cNvSpPr>
            <a:spLocks noGrp="1" noChangeArrowheads="1"/>
          </p:cNvSpPr>
          <p:nvPr>
            <p:ph idx="1"/>
          </p:nvPr>
        </p:nvSpPr>
        <p:spPr>
          <a:xfrm>
            <a:off x="228600" y="2057400"/>
            <a:ext cx="3657600" cy="3733800"/>
          </a:xfrm>
        </p:spPr>
        <p:txBody>
          <a:bodyPr/>
          <a:lstStyle/>
          <a:p>
            <a:pPr marL="0" indent="0" eaLnBrk="1" hangingPunct="1">
              <a:lnSpc>
                <a:spcPct val="90000"/>
              </a:lnSpc>
              <a:spcBef>
                <a:spcPts val="1200"/>
              </a:spcBef>
              <a:spcAft>
                <a:spcPts val="1200"/>
              </a:spcAft>
              <a:buNone/>
            </a:pPr>
            <a:r>
              <a:rPr lang="en-US" dirty="0" smtClean="0"/>
              <a:t>Uganda loses US$210 million worth of productivity each year because of childhood stunting. </a:t>
            </a:r>
          </a:p>
        </p:txBody>
      </p:sp>
      <p:pic>
        <p:nvPicPr>
          <p:cNvPr id="7172" name="Picture 5" descr="Photo of five children in a village smiling for the camera. Photo by Alex Mokori of RCQHC."/>
          <p:cNvPicPr>
            <a:picLocks noChangeAspect="1" noChangeArrowheads="1"/>
          </p:cNvPicPr>
          <p:nvPr/>
        </p:nvPicPr>
        <p:blipFill>
          <a:blip r:embed="rId3" cstate="print"/>
          <a:srcRect l="11905" t="11111" r="10715"/>
          <a:stretch>
            <a:fillRect/>
          </a:stretch>
        </p:blipFill>
        <p:spPr bwMode="auto">
          <a:xfrm>
            <a:off x="3810000" y="1600200"/>
            <a:ext cx="5029200" cy="4332303"/>
          </a:xfrm>
          <a:prstGeom prst="rect">
            <a:avLst/>
          </a:prstGeom>
          <a:noFill/>
          <a:ln w="9525">
            <a:solidFill>
              <a:srgbClr val="604A7B"/>
            </a:solidFill>
            <a:miter lim="800000"/>
            <a:headEnd/>
            <a:tailEnd/>
          </a:ln>
        </p:spPr>
      </p:pic>
      <p:sp>
        <p:nvSpPr>
          <p:cNvPr id="7173" name="Rectangle 1026"/>
          <p:cNvSpPr>
            <a:spLocks noChangeArrowheads="1"/>
          </p:cNvSpPr>
          <p:nvPr/>
        </p:nvSpPr>
        <p:spPr bwMode="auto">
          <a:xfrm>
            <a:off x="7239000" y="5943600"/>
            <a:ext cx="1593385"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solidFill>
                  <a:srgbClr val="618FFD"/>
                </a:solidFill>
              </a:rPr>
              <a:t>Alex </a:t>
            </a:r>
            <a:r>
              <a:rPr lang="en-US" sz="1200" dirty="0" err="1" smtClean="0">
                <a:solidFill>
                  <a:srgbClr val="618FFD"/>
                </a:solidFill>
              </a:rPr>
              <a:t>Mokori</a:t>
            </a:r>
            <a:r>
              <a:rPr lang="en-US" sz="1200" dirty="0" smtClean="0">
                <a:solidFill>
                  <a:srgbClr val="618FFD"/>
                </a:solidFill>
              </a:rPr>
              <a:t>/RCQHC</a:t>
            </a:r>
            <a:endParaRPr lang="en-US" sz="1200" dirty="0">
              <a:solidFill>
                <a:srgbClr val="618FFD"/>
              </a:solidFill>
            </a:endParaRP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5</a:t>
            </a:fld>
            <a:endParaRPr lang="en-US" dirty="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Photo of a mother breastfeeding her child.  Photo by Brenda Numugumya of RCQHC."/>
          <p:cNvPicPr>
            <a:picLocks noChangeAspect="1" noChangeArrowheads="1"/>
          </p:cNvPicPr>
          <p:nvPr/>
        </p:nvPicPr>
        <p:blipFill>
          <a:blip r:embed="rId3" cstate="print">
            <a:grayscl/>
          </a:blip>
          <a:srcRect/>
          <a:stretch>
            <a:fillRect/>
          </a:stretch>
        </p:blipFill>
        <p:spPr bwMode="auto">
          <a:xfrm>
            <a:off x="381000" y="1676400"/>
            <a:ext cx="3429000" cy="4335463"/>
          </a:xfrm>
          <a:prstGeom prst="rect">
            <a:avLst/>
          </a:prstGeom>
          <a:noFill/>
          <a:ln w="9525">
            <a:solidFill>
              <a:srgbClr val="604A7B"/>
            </a:solidFill>
            <a:miter lim="800000"/>
            <a:headEnd/>
            <a:tailEnd/>
          </a:ln>
        </p:spPr>
      </p:pic>
      <p:pic>
        <p:nvPicPr>
          <p:cNvPr id="8195" name="Picture 4" descr="Photo of a mother breastfeeding her child.  Photo by Brenda Numugumya of RCQHC."/>
          <p:cNvPicPr>
            <a:picLocks noChangeAspect="1" noChangeArrowheads="1"/>
          </p:cNvPicPr>
          <p:nvPr/>
        </p:nvPicPr>
        <p:blipFill>
          <a:blip r:embed="rId4" cstate="print">
            <a:grayscl/>
          </a:blip>
          <a:srcRect b="12224"/>
          <a:stretch>
            <a:fillRect/>
          </a:stretch>
        </p:blipFill>
        <p:spPr bwMode="auto">
          <a:xfrm>
            <a:off x="3962400" y="2286000"/>
            <a:ext cx="4878493" cy="3276600"/>
          </a:xfrm>
          <a:prstGeom prst="rect">
            <a:avLst/>
          </a:prstGeom>
          <a:noFill/>
          <a:ln w="9525">
            <a:solidFill>
              <a:srgbClr val="604A7B"/>
            </a:solidFill>
            <a:miter lim="800000"/>
            <a:headEnd/>
            <a:tailEnd/>
          </a:ln>
        </p:spPr>
      </p:pic>
      <p:sp>
        <p:nvSpPr>
          <p:cNvPr id="17413" name="Rectangle 5"/>
          <p:cNvSpPr>
            <a:spLocks noChangeArrowheads="1"/>
          </p:cNvSpPr>
          <p:nvPr/>
        </p:nvSpPr>
        <p:spPr bwMode="auto">
          <a:xfrm>
            <a:off x="3200400" y="3124200"/>
            <a:ext cx="5943600" cy="3733800"/>
          </a:xfrm>
          <a:prstGeom prst="rect">
            <a:avLst/>
          </a:prstGeom>
          <a:noFill/>
          <a:ln w="9525">
            <a:noFill/>
            <a:miter lim="800000"/>
            <a:headEnd/>
            <a:tailEnd/>
          </a:ln>
        </p:spPr>
        <p:txBody>
          <a:bodyPr wrap="none" anchor="ctr">
            <a:spAutoFit/>
          </a:bodyPr>
          <a:lstStyle/>
          <a:p>
            <a:pPr fontAlgn="auto">
              <a:spcBef>
                <a:spcPts val="0"/>
              </a:spcBef>
              <a:spcAft>
                <a:spcPts val="0"/>
              </a:spcAft>
              <a:defRPr/>
            </a:pPr>
            <a:endParaRPr lang="en-US">
              <a:latin typeface="+mn-lt"/>
            </a:endParaRPr>
          </a:p>
        </p:txBody>
      </p:sp>
      <p:sp>
        <p:nvSpPr>
          <p:cNvPr id="7"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8"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6</a:t>
            </a:fld>
            <a:endParaRPr lang="en-US" dirty="0"/>
          </a:p>
        </p:txBody>
      </p:sp>
      <p:sp>
        <p:nvSpPr>
          <p:cNvPr id="9" name="Rectangle 8"/>
          <p:cNvSpPr/>
          <p:nvPr/>
        </p:nvSpPr>
        <p:spPr>
          <a:xfrm>
            <a:off x="976757" y="457200"/>
            <a:ext cx="6795643" cy="707886"/>
          </a:xfrm>
          <a:prstGeom prst="rect">
            <a:avLst/>
          </a:prstGeom>
        </p:spPr>
        <p:txBody>
          <a:bodyPr wrap="none">
            <a:spAutoFit/>
          </a:bodyPr>
          <a:lstStyle/>
          <a:p>
            <a:pPr marL="342900" indent="-342900" algn="ctr" fontAlgn="auto">
              <a:spcBef>
                <a:spcPts val="0"/>
              </a:spcBef>
              <a:spcAft>
                <a:spcPts val="0"/>
              </a:spcAft>
              <a:defRPr/>
            </a:pPr>
            <a:r>
              <a:rPr lang="en-US" sz="4000" dirty="0">
                <a:solidFill>
                  <a:schemeClr val="accent4">
                    <a:lumMod val="50000"/>
                  </a:schemeClr>
                </a:solidFill>
                <a:latin typeface="+mj-lt"/>
              </a:rPr>
              <a:t>Impact on Disease and Survival</a:t>
            </a:r>
          </a:p>
        </p:txBody>
      </p:sp>
      <p:sp>
        <p:nvSpPr>
          <p:cNvPr id="11" name="Rectangle 1026"/>
          <p:cNvSpPr>
            <a:spLocks noChangeArrowheads="1"/>
          </p:cNvSpPr>
          <p:nvPr/>
        </p:nvSpPr>
        <p:spPr bwMode="auto">
          <a:xfrm>
            <a:off x="6477000" y="5562600"/>
            <a:ext cx="238687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Brenda </a:t>
            </a:r>
            <a:r>
              <a:rPr lang="en-US" sz="1200" dirty="0" smtClean="0">
                <a:solidFill>
                  <a:srgbClr val="618FFD"/>
                </a:solidFill>
              </a:rPr>
              <a:t>S. </a:t>
            </a:r>
            <a:r>
              <a:rPr lang="en-US" sz="1200" dirty="0" err="1" smtClean="0">
                <a:solidFill>
                  <a:srgbClr val="618FFD"/>
                </a:solidFill>
              </a:rPr>
              <a:t>Namugumya</a:t>
            </a:r>
            <a:r>
              <a:rPr lang="en-US" sz="1200" dirty="0" smtClean="0">
                <a:solidFill>
                  <a:srgbClr val="618FFD"/>
                </a:solidFill>
              </a:rPr>
              <a:t>/RCQHC</a:t>
            </a:r>
            <a:endParaRPr lang="en-US" sz="1200" dirty="0">
              <a:solidFill>
                <a:srgbClr val="618FFD"/>
              </a:solidFill>
            </a:endParaRPr>
          </a:p>
        </p:txBody>
      </p:sp>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077200" cy="1143000"/>
          </a:xfrm>
        </p:spPr>
        <p:txBody>
          <a:bodyPr rtlCol="0">
            <a:normAutofit/>
          </a:bodyPr>
          <a:lstStyle/>
          <a:p>
            <a:pPr eaLnBrk="1" fontAlgn="auto" hangingPunct="1">
              <a:spcAft>
                <a:spcPts val="0"/>
              </a:spcAft>
              <a:defRPr/>
            </a:pPr>
            <a:r>
              <a:rPr lang="en-US" sz="4000" dirty="0" smtClean="0">
                <a:solidFill>
                  <a:schemeClr val="accent4">
                    <a:lumMod val="50000"/>
                  </a:schemeClr>
                </a:solidFill>
              </a:rPr>
              <a:t>Impact of Low Birth Weight (LBW)</a:t>
            </a:r>
            <a:endParaRPr lang="en-GB" sz="4000" dirty="0" smtClean="0">
              <a:solidFill>
                <a:schemeClr val="accent4">
                  <a:lumMod val="50000"/>
                </a:schemeClr>
              </a:solidFill>
            </a:endParaRPr>
          </a:p>
        </p:txBody>
      </p:sp>
      <p:sp>
        <p:nvSpPr>
          <p:cNvPr id="13315" name="Rectangle 3"/>
          <p:cNvSpPr>
            <a:spLocks noGrp="1" noChangeArrowheads="1"/>
          </p:cNvSpPr>
          <p:nvPr>
            <p:ph idx="1"/>
          </p:nvPr>
        </p:nvSpPr>
        <p:spPr>
          <a:xfrm>
            <a:off x="304800" y="1523999"/>
            <a:ext cx="5410200" cy="4841875"/>
          </a:xfrm>
        </p:spPr>
        <p:txBody>
          <a:bodyPr rtlCol="0">
            <a:noAutofit/>
          </a:bodyPr>
          <a:lstStyle/>
          <a:p>
            <a:pPr eaLnBrk="1" fontAlgn="auto" hangingPunct="1">
              <a:spcBef>
                <a:spcPts val="1200"/>
              </a:spcBef>
              <a:spcAft>
                <a:spcPts val="1200"/>
              </a:spcAft>
              <a:buFont typeface="Arial" pitchFamily="34" charset="0"/>
              <a:buChar char="•"/>
              <a:defRPr/>
            </a:pPr>
            <a:r>
              <a:rPr lang="en-US" sz="3000" dirty="0" smtClean="0"/>
              <a:t>More than </a:t>
            </a:r>
            <a:r>
              <a:rPr lang="en-US" sz="3000" dirty="0" smtClean="0">
                <a:solidFill>
                  <a:srgbClr val="FF0000"/>
                </a:solidFill>
              </a:rPr>
              <a:t>170,000 children </a:t>
            </a:r>
            <a:r>
              <a:rPr lang="en-US" sz="3000" dirty="0" smtClean="0"/>
              <a:t>weighed less than 2.5 kg at birth (LBW) .</a:t>
            </a:r>
          </a:p>
          <a:p>
            <a:pPr eaLnBrk="1" fontAlgn="auto" hangingPunct="1">
              <a:spcBef>
                <a:spcPts val="1200"/>
              </a:spcBef>
              <a:spcAft>
                <a:spcPts val="1200"/>
              </a:spcAft>
              <a:buFont typeface="Arial" pitchFamily="34" charset="0"/>
              <a:buChar char="•"/>
              <a:defRPr/>
            </a:pPr>
            <a:r>
              <a:rPr lang="en-US" sz="3000" dirty="0" smtClean="0">
                <a:solidFill>
                  <a:srgbClr val="FF0000"/>
                </a:solidFill>
              </a:rPr>
              <a:t>16,000 children </a:t>
            </a:r>
            <a:r>
              <a:rPr lang="en-US" sz="3000" dirty="0" smtClean="0"/>
              <a:t>died due to LBW.</a:t>
            </a:r>
          </a:p>
          <a:p>
            <a:pPr eaLnBrk="1" fontAlgn="auto" hangingPunct="1">
              <a:spcBef>
                <a:spcPts val="1200"/>
              </a:spcBef>
              <a:spcAft>
                <a:spcPts val="1200"/>
              </a:spcAft>
              <a:buFont typeface="Arial" pitchFamily="34" charset="0"/>
              <a:buChar char="•"/>
              <a:defRPr/>
            </a:pPr>
            <a:r>
              <a:rPr lang="en-US" sz="3000" dirty="0" smtClean="0"/>
              <a:t>LBW costs the government and families about </a:t>
            </a:r>
            <a:r>
              <a:rPr lang="en-US" sz="3000" dirty="0" smtClean="0">
                <a:solidFill>
                  <a:srgbClr val="FF0000"/>
                </a:solidFill>
              </a:rPr>
              <a:t>US$5.8 million  </a:t>
            </a:r>
            <a:r>
              <a:rPr lang="en-US" sz="3000" dirty="0" smtClean="0"/>
              <a:t>for specialised health care.</a:t>
            </a:r>
          </a:p>
          <a:p>
            <a:pPr eaLnBrk="1" fontAlgn="auto" hangingPunct="1">
              <a:spcBef>
                <a:spcPts val="1200"/>
              </a:spcBef>
              <a:spcAft>
                <a:spcPts val="1200"/>
              </a:spcAft>
              <a:buFont typeface="Arial" pitchFamily="34" charset="0"/>
              <a:buChar char="•"/>
              <a:defRPr/>
            </a:pPr>
            <a:endParaRPr lang="en-US" dirty="0" smtClean="0"/>
          </a:p>
          <a:p>
            <a:pPr eaLnBrk="1" fontAlgn="auto" hangingPunct="1">
              <a:spcBef>
                <a:spcPts val="1200"/>
              </a:spcBef>
              <a:spcAft>
                <a:spcPts val="1200"/>
              </a:spcAft>
              <a:buFont typeface="Arial" pitchFamily="34" charset="0"/>
              <a:buChar char="•"/>
              <a:defRPr/>
            </a:pPr>
            <a:endParaRPr lang="en-US" dirty="0" smtClean="0"/>
          </a:p>
          <a:p>
            <a:pPr eaLnBrk="1" fontAlgn="auto" hangingPunct="1">
              <a:spcBef>
                <a:spcPts val="1200"/>
              </a:spcBef>
              <a:spcAft>
                <a:spcPts val="1200"/>
              </a:spcAft>
              <a:buFont typeface="Arial" pitchFamily="34" charset="0"/>
              <a:buChar char="•"/>
              <a:defRPr/>
            </a:pPr>
            <a:endParaRPr lang="en-US" dirty="0" smtClean="0"/>
          </a:p>
        </p:txBody>
      </p:sp>
      <p:pic>
        <p:nvPicPr>
          <p:cNvPr id="9220" name="Picture 4" descr="Photo of a man transporting an infant's coffin on the back of a bicycle.  Photo by Brenda Numugumya of RCQHC."/>
          <p:cNvPicPr>
            <a:picLocks noChangeAspect="1" noChangeArrowheads="1"/>
          </p:cNvPicPr>
          <p:nvPr/>
        </p:nvPicPr>
        <p:blipFill>
          <a:blip r:embed="rId3" cstate="print"/>
          <a:srcRect r="17088"/>
          <a:stretch>
            <a:fillRect/>
          </a:stretch>
        </p:blipFill>
        <p:spPr bwMode="auto">
          <a:xfrm>
            <a:off x="5943600" y="1600200"/>
            <a:ext cx="2831910" cy="4475356"/>
          </a:xfrm>
          <a:prstGeom prst="rect">
            <a:avLst/>
          </a:prstGeom>
          <a:noFill/>
          <a:ln w="9525">
            <a:solidFill>
              <a:srgbClr val="604A7B"/>
            </a:solidFill>
            <a:miter lim="800000"/>
            <a:headEnd/>
            <a:tailEnd/>
          </a:ln>
        </p:spPr>
      </p:pic>
      <p:sp>
        <p:nvSpPr>
          <p:cNvPr id="9221" name="Rectangle 1026"/>
          <p:cNvSpPr>
            <a:spLocks noChangeArrowheads="1"/>
          </p:cNvSpPr>
          <p:nvPr/>
        </p:nvSpPr>
        <p:spPr bwMode="auto">
          <a:xfrm>
            <a:off x="7292975" y="6365875"/>
            <a:ext cx="1698625" cy="339725"/>
          </a:xfrm>
          <a:prstGeom prst="rect">
            <a:avLst/>
          </a:prstGeom>
          <a:noFill/>
          <a:ln w="9525">
            <a:noFill/>
            <a:miter lim="800000"/>
            <a:headEnd/>
            <a:tailEnd/>
          </a:ln>
        </p:spPr>
        <p:txBody>
          <a:bodyPr wrap="none" lIns="92075" tIns="46038" rIns="92075" bIns="46038">
            <a:spAutoFit/>
          </a:bodyPr>
          <a:lstStyle/>
          <a:p>
            <a:pPr eaLnBrk="0" hangingPunct="0"/>
            <a:r>
              <a:rPr lang="en-US" sz="1600" dirty="0">
                <a:solidFill>
                  <a:srgbClr val="898989"/>
                </a:solidFill>
              </a:rPr>
              <a:t>Brenda /</a:t>
            </a:r>
            <a:r>
              <a:rPr lang="en-US" sz="1600" dirty="0" err="1">
                <a:solidFill>
                  <a:srgbClr val="898989"/>
                </a:solidFill>
              </a:rPr>
              <a:t>RCQHC</a:t>
            </a:r>
            <a:endParaRPr lang="en-US" sz="1600" dirty="0">
              <a:solidFill>
                <a:srgbClr val="898989"/>
              </a:solidFill>
            </a:endParaRP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7</a:t>
            </a:fld>
            <a:endParaRPr lang="en-US" dirty="0"/>
          </a:p>
        </p:txBody>
      </p:sp>
      <p:sp>
        <p:nvSpPr>
          <p:cNvPr id="8" name="Rectangle 1026"/>
          <p:cNvSpPr>
            <a:spLocks noChangeArrowheads="1"/>
          </p:cNvSpPr>
          <p:nvPr/>
        </p:nvSpPr>
        <p:spPr bwMode="auto">
          <a:xfrm>
            <a:off x="6400800" y="6096000"/>
            <a:ext cx="2386872" cy="277641"/>
          </a:xfrm>
          <a:prstGeom prst="rect">
            <a:avLst/>
          </a:prstGeom>
          <a:noFill/>
          <a:ln w="9525">
            <a:noFill/>
            <a:miter lim="800000"/>
            <a:headEnd/>
            <a:tailEnd/>
          </a:ln>
        </p:spPr>
        <p:txBody>
          <a:bodyPr wrap="none" lIns="92075" tIns="46038" rIns="92075" bIns="46038">
            <a:spAutoFit/>
          </a:bodyPr>
          <a:lstStyle/>
          <a:p>
            <a:pPr algn="r" eaLnBrk="0" hangingPunct="0"/>
            <a:r>
              <a:rPr lang="en-US" sz="1200" dirty="0">
                <a:solidFill>
                  <a:srgbClr val="618FFD"/>
                </a:solidFill>
              </a:rPr>
              <a:t>Brenda </a:t>
            </a:r>
            <a:r>
              <a:rPr lang="en-US" sz="1200" dirty="0" smtClean="0">
                <a:solidFill>
                  <a:srgbClr val="618FFD"/>
                </a:solidFill>
              </a:rPr>
              <a:t>S. </a:t>
            </a:r>
            <a:r>
              <a:rPr lang="en-US" sz="1200" dirty="0" err="1" smtClean="0">
                <a:solidFill>
                  <a:srgbClr val="618FFD"/>
                </a:solidFill>
              </a:rPr>
              <a:t>Namugumya</a:t>
            </a:r>
            <a:r>
              <a:rPr lang="en-US" sz="1200" dirty="0" smtClean="0">
                <a:solidFill>
                  <a:srgbClr val="618FFD"/>
                </a:solidFill>
              </a:rPr>
              <a:t>/RCQHC</a:t>
            </a:r>
            <a:endParaRPr lang="en-US" sz="1200" dirty="0">
              <a:solidFill>
                <a:srgbClr val="618FFD"/>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ipe(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wipe(left)">
                                      <p:cBhvr>
                                        <p:cTn id="12" dur="500"/>
                                        <p:tgtEl>
                                          <p:spTgt spid="133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wipe(left)">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077200" cy="1143000"/>
          </a:xfrm>
        </p:spPr>
        <p:txBody>
          <a:bodyPr rtlCol="0">
            <a:normAutofit/>
          </a:bodyPr>
          <a:lstStyle/>
          <a:p>
            <a:pPr eaLnBrk="1" fontAlgn="auto" hangingPunct="1">
              <a:spcAft>
                <a:spcPts val="0"/>
              </a:spcAft>
              <a:defRPr/>
            </a:pPr>
            <a:r>
              <a:rPr lang="en-US" dirty="0" smtClean="0">
                <a:solidFill>
                  <a:schemeClr val="accent4">
                    <a:lumMod val="50000"/>
                  </a:schemeClr>
                </a:solidFill>
              </a:rPr>
              <a:t>Impact of Vitamin A Deficiency</a:t>
            </a:r>
            <a:endParaRPr lang="en-GB" dirty="0" smtClean="0">
              <a:solidFill>
                <a:schemeClr val="accent4">
                  <a:lumMod val="50000"/>
                </a:schemeClr>
              </a:solidFill>
            </a:endParaRPr>
          </a:p>
        </p:txBody>
      </p:sp>
      <p:sp>
        <p:nvSpPr>
          <p:cNvPr id="11267" name="Rectangle 3"/>
          <p:cNvSpPr>
            <a:spLocks noGrp="1" noChangeArrowheads="1"/>
          </p:cNvSpPr>
          <p:nvPr>
            <p:ph idx="1"/>
          </p:nvPr>
        </p:nvSpPr>
        <p:spPr>
          <a:xfrm>
            <a:off x="152400" y="1981200"/>
            <a:ext cx="3886200" cy="3505200"/>
          </a:xfrm>
        </p:spPr>
        <p:txBody>
          <a:bodyPr/>
          <a:lstStyle/>
          <a:p>
            <a:pPr marL="0" indent="0" eaLnBrk="1" hangingPunct="1">
              <a:spcBef>
                <a:spcPts val="0"/>
              </a:spcBef>
              <a:spcAft>
                <a:spcPts val="0"/>
              </a:spcAft>
              <a:buFont typeface="Arial" charset="0"/>
              <a:buNone/>
            </a:pPr>
            <a:r>
              <a:rPr lang="en-GB" sz="3600" dirty="0" smtClean="0"/>
              <a:t>Children with vitamin A deficiency face a higher risk of dying from childhood illnesses.</a:t>
            </a:r>
            <a:endParaRPr lang="en-US" sz="3600" dirty="0" smtClean="0"/>
          </a:p>
        </p:txBody>
      </p:sp>
      <p:pic>
        <p:nvPicPr>
          <p:cNvPr id="11268" name="Picture 4" descr="Photo of a woman breastfeeding a child.  Photo by Brenda Numugumya of RCQHC."/>
          <p:cNvPicPr>
            <a:picLocks noChangeAspect="1" noChangeArrowheads="1"/>
          </p:cNvPicPr>
          <p:nvPr/>
        </p:nvPicPr>
        <p:blipFill>
          <a:blip r:embed="rId3" cstate="print"/>
          <a:srcRect b="12224"/>
          <a:stretch>
            <a:fillRect/>
          </a:stretch>
        </p:blipFill>
        <p:spPr bwMode="auto">
          <a:xfrm>
            <a:off x="3962400" y="2057400"/>
            <a:ext cx="4765040" cy="3200400"/>
          </a:xfrm>
          <a:prstGeom prst="rect">
            <a:avLst/>
          </a:prstGeom>
          <a:noFill/>
          <a:ln w="9525">
            <a:noFill/>
            <a:miter lim="800000"/>
            <a:headEnd/>
            <a:tailEnd/>
          </a:ln>
        </p:spPr>
      </p:pic>
      <p:sp>
        <p:nvSpPr>
          <p:cNvPr id="11269" name="Rectangle 1026"/>
          <p:cNvSpPr>
            <a:spLocks noChangeArrowheads="1"/>
          </p:cNvSpPr>
          <p:nvPr/>
        </p:nvSpPr>
        <p:spPr bwMode="auto">
          <a:xfrm>
            <a:off x="6324600" y="5257800"/>
            <a:ext cx="2386872" cy="277641"/>
          </a:xfrm>
          <a:prstGeom prst="rect">
            <a:avLst/>
          </a:prstGeom>
          <a:noFill/>
          <a:ln w="9525">
            <a:noFill/>
            <a:miter lim="800000"/>
            <a:headEnd/>
            <a:tailEnd/>
          </a:ln>
        </p:spPr>
        <p:txBody>
          <a:bodyPr wrap="none" lIns="92075" tIns="46038" rIns="92075" bIns="46038">
            <a:spAutoFit/>
          </a:bodyPr>
          <a:lstStyle/>
          <a:p>
            <a:pPr eaLnBrk="0" hangingPunct="0"/>
            <a:r>
              <a:rPr lang="en-US" sz="1200" dirty="0">
                <a:solidFill>
                  <a:srgbClr val="618FFD"/>
                </a:solidFill>
              </a:rPr>
              <a:t>Brenda </a:t>
            </a:r>
            <a:r>
              <a:rPr lang="en-US" sz="1200" dirty="0" smtClean="0">
                <a:solidFill>
                  <a:srgbClr val="618FFD"/>
                </a:solidFill>
              </a:rPr>
              <a:t>S. </a:t>
            </a:r>
            <a:r>
              <a:rPr lang="en-US" sz="1200" dirty="0" err="1" smtClean="0">
                <a:solidFill>
                  <a:srgbClr val="618FFD"/>
                </a:solidFill>
              </a:rPr>
              <a:t>Namugumya</a:t>
            </a:r>
            <a:r>
              <a:rPr lang="en-US" sz="1200" dirty="0" smtClean="0">
                <a:solidFill>
                  <a:srgbClr val="618FFD"/>
                </a:solidFill>
              </a:rPr>
              <a:t>/RCQHC</a:t>
            </a:r>
            <a:endParaRPr lang="en-US" sz="1200" dirty="0">
              <a:solidFill>
                <a:srgbClr val="618FFD"/>
              </a:solidFill>
            </a:endParaRP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8</a:t>
            </a:fld>
            <a:endParaRPr lang="en-US" dirty="0"/>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228600"/>
            <a:ext cx="8077200" cy="1143000"/>
          </a:xfrm>
        </p:spPr>
        <p:txBody>
          <a:bodyPr rtlCol="0">
            <a:normAutofit/>
          </a:bodyPr>
          <a:lstStyle/>
          <a:p>
            <a:pPr eaLnBrk="1" fontAlgn="auto" hangingPunct="1">
              <a:spcAft>
                <a:spcPts val="0"/>
              </a:spcAft>
              <a:defRPr/>
            </a:pPr>
            <a:r>
              <a:rPr lang="en-US" dirty="0" smtClean="0">
                <a:solidFill>
                  <a:schemeClr val="accent4">
                    <a:lumMod val="50000"/>
                  </a:schemeClr>
                </a:solidFill>
              </a:rPr>
              <a:t>Impact of Childhood Underweight </a:t>
            </a:r>
            <a:endParaRPr lang="en-GB" dirty="0" smtClean="0">
              <a:solidFill>
                <a:schemeClr val="accent4">
                  <a:lumMod val="50000"/>
                </a:schemeClr>
              </a:solidFill>
            </a:endParaRPr>
          </a:p>
        </p:txBody>
      </p:sp>
      <p:sp>
        <p:nvSpPr>
          <p:cNvPr id="12291" name="Rectangle 3"/>
          <p:cNvSpPr>
            <a:spLocks noGrp="1" noChangeArrowheads="1"/>
          </p:cNvSpPr>
          <p:nvPr>
            <p:ph idx="1"/>
          </p:nvPr>
        </p:nvSpPr>
        <p:spPr>
          <a:xfrm>
            <a:off x="228600" y="1752600"/>
            <a:ext cx="3124200" cy="4572000"/>
          </a:xfrm>
        </p:spPr>
        <p:txBody>
          <a:bodyPr/>
          <a:lstStyle/>
          <a:p>
            <a:pPr marL="347663" indent="-228600" eaLnBrk="1" hangingPunct="1">
              <a:spcBef>
                <a:spcPts val="0"/>
              </a:spcBef>
              <a:spcAft>
                <a:spcPts val="0"/>
              </a:spcAft>
            </a:pPr>
            <a:r>
              <a:rPr lang="en-GB" dirty="0" smtClean="0"/>
              <a:t>Linked to 43% of deaths in children under 5 </a:t>
            </a:r>
          </a:p>
          <a:p>
            <a:pPr marL="0" indent="0" algn="ctr" eaLnBrk="1" hangingPunct="1">
              <a:spcBef>
                <a:spcPts val="0"/>
              </a:spcBef>
              <a:spcAft>
                <a:spcPts val="0"/>
              </a:spcAft>
              <a:buFont typeface="Arial" charset="0"/>
              <a:buNone/>
            </a:pPr>
            <a:endParaRPr lang="en-GB" dirty="0" smtClean="0"/>
          </a:p>
          <a:p>
            <a:pPr marL="231775" indent="-231775" eaLnBrk="1" hangingPunct="1">
              <a:spcBef>
                <a:spcPts val="0"/>
              </a:spcBef>
              <a:spcAft>
                <a:spcPts val="0"/>
              </a:spcAft>
            </a:pPr>
            <a:r>
              <a:rPr lang="en-GB" dirty="0" smtClean="0"/>
              <a:t>51,300 children died due to underweight in 2009</a:t>
            </a:r>
            <a:endParaRPr lang="en-US" dirty="0" smtClean="0"/>
          </a:p>
        </p:txBody>
      </p:sp>
      <p:pic>
        <p:nvPicPr>
          <p:cNvPr id="12292" name="Picture 6" descr="Photo of mothers and malnourished children in a center. The children are eating a ready-to-eat-food."/>
          <p:cNvPicPr>
            <a:picLocks noChangeAspect="1" noChangeArrowheads="1"/>
          </p:cNvPicPr>
          <p:nvPr/>
        </p:nvPicPr>
        <p:blipFill>
          <a:blip r:embed="rId3" cstate="print"/>
          <a:srcRect l="8873" r="13802" b="15649"/>
          <a:stretch>
            <a:fillRect/>
          </a:stretch>
        </p:blipFill>
        <p:spPr bwMode="auto">
          <a:xfrm>
            <a:off x="3505200" y="1752600"/>
            <a:ext cx="5241033" cy="4295775"/>
          </a:xfrm>
          <a:prstGeom prst="rect">
            <a:avLst/>
          </a:prstGeom>
          <a:noFill/>
          <a:ln w="9525">
            <a:noFill/>
            <a:miter lim="800000"/>
            <a:headEnd/>
            <a:tailEnd/>
          </a:ln>
        </p:spPr>
      </p:pic>
      <p:sp>
        <p:nvSpPr>
          <p:cNvPr id="12293" name="Rectangle 1026"/>
          <p:cNvSpPr>
            <a:spLocks noChangeArrowheads="1"/>
          </p:cNvSpPr>
          <p:nvPr/>
        </p:nvSpPr>
        <p:spPr bwMode="auto">
          <a:xfrm>
            <a:off x="6781800" y="6019800"/>
            <a:ext cx="2032608" cy="277641"/>
          </a:xfrm>
          <a:prstGeom prst="rect">
            <a:avLst/>
          </a:prstGeom>
          <a:noFill/>
          <a:ln w="9525">
            <a:noFill/>
            <a:miter lim="800000"/>
            <a:headEnd/>
            <a:tailEnd/>
          </a:ln>
        </p:spPr>
        <p:txBody>
          <a:bodyPr wrap="none" lIns="92075" tIns="46038" rIns="92075" bIns="46038">
            <a:spAutoFit/>
          </a:bodyPr>
          <a:lstStyle/>
          <a:p>
            <a:pPr eaLnBrk="0" hangingPunct="0"/>
            <a:r>
              <a:rPr lang="en-US" sz="1200" dirty="0" smtClean="0">
                <a:solidFill>
                  <a:srgbClr val="618FFD"/>
                </a:solidFill>
              </a:rPr>
              <a:t>Vicky </a:t>
            </a:r>
            <a:r>
              <a:rPr lang="en-US" sz="1200" dirty="0" err="1" smtClean="0">
                <a:solidFill>
                  <a:srgbClr val="618FFD"/>
                </a:solidFill>
              </a:rPr>
              <a:t>Wandawa</a:t>
            </a:r>
            <a:r>
              <a:rPr lang="en-US" sz="1200" dirty="0" smtClean="0">
                <a:solidFill>
                  <a:srgbClr val="618FFD"/>
                </a:solidFill>
              </a:rPr>
              <a:t>/</a:t>
            </a:r>
            <a:r>
              <a:rPr lang="en-US" sz="1200" dirty="0" err="1" smtClean="0">
                <a:solidFill>
                  <a:srgbClr val="618FFD"/>
                </a:solidFill>
              </a:rPr>
              <a:t>NewVision</a:t>
            </a:r>
            <a:endParaRPr lang="en-US" sz="1200" dirty="0">
              <a:solidFill>
                <a:srgbClr val="618FFD"/>
              </a:solidFill>
            </a:endParaRPr>
          </a:p>
        </p:txBody>
      </p:sp>
      <p:sp>
        <p:nvSpPr>
          <p:cNvPr id="6" name="Footer Placeholder 2"/>
          <p:cNvSpPr>
            <a:spLocks noGrp="1"/>
          </p:cNvSpPr>
          <p:nvPr>
            <p:ph type="ftr" sz="quarter" idx="4294967295"/>
          </p:nvPr>
        </p:nvSpPr>
        <p:spPr>
          <a:xfrm>
            <a:off x="0" y="6356350"/>
            <a:ext cx="9144000" cy="501650"/>
          </a:xfrm>
          <a:prstGeom prst="rect">
            <a:avLst/>
          </a:prstGeom>
          <a:solidFill>
            <a:srgbClr val="E6E0EC"/>
          </a:solidFill>
        </p:spPr>
        <p:txBody>
          <a:bodyPr anchor="ctr"/>
          <a:lstStyle/>
          <a:p>
            <a:pPr marL="347472"/>
            <a:r>
              <a:rPr lang="en-US" sz="1200" b="1" dirty="0" smtClean="0"/>
              <a:t>UGANDA PROFILES 2012</a:t>
            </a:r>
            <a:endParaRPr lang="en-US" sz="1200" b="1" dirty="0"/>
          </a:p>
        </p:txBody>
      </p:sp>
      <p:sp>
        <p:nvSpPr>
          <p:cNvPr id="7" name="Slide Number Placeholder 5"/>
          <p:cNvSpPr>
            <a:spLocks noGrp="1"/>
          </p:cNvSpPr>
          <p:nvPr>
            <p:ph type="sldNum" sz="quarter" idx="12"/>
          </p:nvPr>
        </p:nvSpPr>
        <p:spPr>
          <a:xfrm>
            <a:off x="6553200" y="6416675"/>
            <a:ext cx="2133600" cy="365125"/>
          </a:xfrm>
        </p:spPr>
        <p:txBody>
          <a:bodyPr/>
          <a:lstStyle/>
          <a:p>
            <a:pPr>
              <a:defRPr/>
            </a:pPr>
            <a:fld id="{D35B20FC-0025-492B-A7F9-296941ACD7D6}" type="slidenum">
              <a:rPr lang="en-US" smtClean="0"/>
              <a:pPr>
                <a:defRPr/>
              </a:pPr>
              <a:t>9</a:t>
            </a:fld>
            <a:endParaRPr lang="en-US" dirty="0"/>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539</TotalTime>
  <Words>2075</Words>
  <Application>Microsoft Office PowerPoint</Application>
  <PresentationFormat>On-screen Show (4:3)</PresentationFormat>
  <Paragraphs>175</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Malnutrition:  Uganda Is Paying  Too High a Price</vt:lpstr>
      <vt:lpstr>Impact of Malnutrition on  the National Development Plan (NDP)</vt:lpstr>
      <vt:lpstr>PowerPoint Presentation</vt:lpstr>
      <vt:lpstr>Iron Deficiency Anaemia  and Agriculture </vt:lpstr>
      <vt:lpstr>Childhood Stunting  and Agriculture </vt:lpstr>
      <vt:lpstr>PowerPoint Presentation</vt:lpstr>
      <vt:lpstr>Impact of Low Birth Weight (LBW)</vt:lpstr>
      <vt:lpstr>Impact of Vitamin A Deficiency</vt:lpstr>
      <vt:lpstr>Impact of Childhood Underweight </vt:lpstr>
      <vt:lpstr>Malnutrition’s Tragic Toll:  83,300 Children Dead in 2009</vt:lpstr>
      <vt:lpstr>Malnutrition’s Toll on Mothers  (2006–2015)</vt:lpstr>
      <vt:lpstr>Economic Benefits of Breastfeeding </vt:lpstr>
      <vt:lpstr>PowerPoint Presentation</vt:lpstr>
      <vt:lpstr>Iodine Deficiency and Education  (2009)</vt:lpstr>
      <vt:lpstr>Growth Impairment (Stunting)  and Education (2009)</vt:lpstr>
      <vt:lpstr>Iron Deficiency Anaemia  and Education</vt:lpstr>
      <vt:lpstr>This training presentation is made possible by the generous support of the American people through the support of the Office of Health, Infectious Diseases, and Nutrition, Bureau for Global Health, U.S. Agency for International Development (USAID) and USAID/Uganda, under terms of Cooperative Agreement No. AID-OAA-A-11-00014, through the FANTA-2 Bridge, managed by FHI 360. The contents are the responsibility of FHI 360 and do not necessarily reflect the views of USAID or the United States Government.   March 2012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Malnutrition:  Uganda Is Paying Too High a Price</dc:title>
  <dc:creator>FANTA</dc:creator>
  <dc:description>USAID, FANTA, FHI 360, PROFILES</dc:description>
  <cp:lastModifiedBy>Juliana Kluge</cp:lastModifiedBy>
  <cp:revision>86</cp:revision>
  <dcterms:created xsi:type="dcterms:W3CDTF">2011-11-29T12:57:31Z</dcterms:created>
  <dcterms:modified xsi:type="dcterms:W3CDTF">2013-06-11T18:09:39Z</dcterms:modified>
</cp:coreProperties>
</file>