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handoutMasterIdLst>
    <p:handoutMasterId r:id="rId91"/>
  </p:handoutMasterIdLst>
  <p:sldIdLst>
    <p:sldId id="300" r:id="rId2"/>
    <p:sldId id="260" r:id="rId3"/>
    <p:sldId id="454" r:id="rId4"/>
    <p:sldId id="392" r:id="rId5"/>
    <p:sldId id="259" r:id="rId6"/>
    <p:sldId id="395" r:id="rId7"/>
    <p:sldId id="453" r:id="rId8"/>
    <p:sldId id="427" r:id="rId9"/>
    <p:sldId id="371" r:id="rId10"/>
    <p:sldId id="370" r:id="rId11"/>
    <p:sldId id="467" r:id="rId12"/>
    <p:sldId id="460" r:id="rId13"/>
    <p:sldId id="461" r:id="rId14"/>
    <p:sldId id="440" r:id="rId15"/>
    <p:sldId id="441" r:id="rId16"/>
    <p:sldId id="444" r:id="rId17"/>
    <p:sldId id="459" r:id="rId18"/>
    <p:sldId id="465" r:id="rId19"/>
    <p:sldId id="464" r:id="rId20"/>
    <p:sldId id="268" r:id="rId21"/>
    <p:sldId id="332" r:id="rId22"/>
    <p:sldId id="445" r:id="rId23"/>
    <p:sldId id="466" r:id="rId24"/>
    <p:sldId id="446" r:id="rId25"/>
    <p:sldId id="468" r:id="rId26"/>
    <p:sldId id="439" r:id="rId27"/>
    <p:sldId id="266" r:id="rId28"/>
    <p:sldId id="270" r:id="rId29"/>
    <p:sldId id="272" r:id="rId30"/>
    <p:sldId id="372" r:id="rId31"/>
    <p:sldId id="469" r:id="rId32"/>
    <p:sldId id="353" r:id="rId33"/>
    <p:sldId id="373" r:id="rId34"/>
    <p:sldId id="374" r:id="rId35"/>
    <p:sldId id="277" r:id="rId36"/>
    <p:sldId id="304" r:id="rId37"/>
    <p:sldId id="419" r:id="rId38"/>
    <p:sldId id="420" r:id="rId39"/>
    <p:sldId id="470" r:id="rId40"/>
    <p:sldId id="482" r:id="rId41"/>
    <p:sldId id="479" r:id="rId42"/>
    <p:sldId id="471" r:id="rId43"/>
    <p:sldId id="421" r:id="rId44"/>
    <p:sldId id="472" r:id="rId45"/>
    <p:sldId id="422" r:id="rId46"/>
    <p:sldId id="423" r:id="rId47"/>
    <p:sldId id="424" r:id="rId48"/>
    <p:sldId id="425" r:id="rId49"/>
    <p:sldId id="426" r:id="rId50"/>
    <p:sldId id="366" r:id="rId51"/>
    <p:sldId id="309" r:id="rId52"/>
    <p:sldId id="396" r:id="rId53"/>
    <p:sldId id="280" r:id="rId54"/>
    <p:sldId id="306" r:id="rId55"/>
    <p:sldId id="307" r:id="rId56"/>
    <p:sldId id="430" r:id="rId57"/>
    <p:sldId id="429" r:id="rId58"/>
    <p:sldId id="308" r:id="rId59"/>
    <p:sldId id="310" r:id="rId60"/>
    <p:sldId id="384" r:id="rId61"/>
    <p:sldId id="383" r:id="rId62"/>
    <p:sldId id="398" r:id="rId63"/>
    <p:sldId id="473" r:id="rId64"/>
    <p:sldId id="474" r:id="rId65"/>
    <p:sldId id="315" r:id="rId66"/>
    <p:sldId id="314" r:id="rId67"/>
    <p:sldId id="455" r:id="rId68"/>
    <p:sldId id="399" r:id="rId69"/>
    <p:sldId id="400" r:id="rId70"/>
    <p:sldId id="401" r:id="rId71"/>
    <p:sldId id="432" r:id="rId72"/>
    <p:sldId id="402" r:id="rId73"/>
    <p:sldId id="475" r:id="rId74"/>
    <p:sldId id="317" r:id="rId75"/>
    <p:sldId id="456" r:id="rId76"/>
    <p:sldId id="447" r:id="rId77"/>
    <p:sldId id="448" r:id="rId78"/>
    <p:sldId id="449" r:id="rId79"/>
    <p:sldId id="450" r:id="rId80"/>
    <p:sldId id="451" r:id="rId81"/>
    <p:sldId id="480" r:id="rId82"/>
    <p:sldId id="481" r:id="rId83"/>
    <p:sldId id="457" r:id="rId84"/>
    <p:sldId id="476" r:id="rId85"/>
    <p:sldId id="321" r:id="rId86"/>
    <p:sldId id="350" r:id="rId87"/>
    <p:sldId id="477" r:id="rId88"/>
    <p:sldId id="323" r:id="rId89"/>
  </p:sldIdLst>
  <p:sldSz cx="9144000" cy="6858000" type="screen4x3"/>
  <p:notesSz cx="7010400" cy="9296400"/>
  <p:defaultTextStyle>
    <a:defPPr>
      <a:defRPr lang="sw-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HMED LUWANGULA" initials="AL" lastIdx="3" clrIdx="6">
    <p:extLst/>
  </p:cmAuthor>
  <p:cmAuthor id="1" name="Kristen Cashin" initials="KC" lastIdx="130" clrIdx="0">
    <p:extLst/>
  </p:cmAuthor>
  <p:cmAuthor id="8" name="Gad Tukamushaba" initials="GT [2]" lastIdx="24" clrIdx="7">
    <p:extLst/>
  </p:cmAuthor>
  <p:cmAuthor id="2" name="Brenda Namugumya" initials="BN" lastIdx="38" clrIdx="1">
    <p:extLst/>
  </p:cmAuthor>
  <p:cmAuthor id="9" name="Pauline Okello" initials="PO" lastIdx="54" clrIdx="8">
    <p:extLst/>
  </p:cmAuthor>
  <p:cmAuthor id="3" name="Kristen Cashin" initials="" lastIdx="10" clrIdx="2"/>
  <p:cmAuthor id="10" name="Amanda Yourchuck" initials="AY" lastIdx="33" clrIdx="9">
    <p:extLst/>
  </p:cmAuthor>
  <p:cmAuthor id="4" name="Marie Maroun" initials="MM" lastIdx="13" clrIdx="3">
    <p:extLst/>
  </p:cmAuthor>
  <p:cmAuthor id="11" name="Kristen Cashin" initials="KC [2]" lastIdx="26" clrIdx="10">
    <p:extLst/>
  </p:cmAuthor>
  <p:cmAuthor id="5" name="Heather Finegan" initials="HF" lastIdx="4" clrIdx="4">
    <p:extLst/>
  </p:cmAuthor>
  <p:cmAuthor id="12" name="Pam Sutton" initials="PS" lastIdx="20" clrIdx="11">
    <p:extLst>
      <p:ext uri="{19B8F6BF-5375-455C-9EA6-DF929625EA0E}">
        <p15:presenceInfo xmlns:p15="http://schemas.microsoft.com/office/powerpoint/2012/main" userId="Pam Sutton" providerId="None"/>
      </p:ext>
    </p:extLst>
  </p:cmAuthor>
  <p:cmAuthor id="6" name="Gad Tukamushaba" initials="GT" lastIdx="1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C0E"/>
    <a:srgbClr val="365F91"/>
    <a:srgbClr val="EE9716"/>
    <a:srgbClr val="F5C073"/>
    <a:srgbClr val="960000"/>
    <a:srgbClr val="E46C0A"/>
    <a:srgbClr val="A33B3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0" autoAdjust="0"/>
    <p:restoredTop sz="80445" autoAdjust="0"/>
  </p:normalViewPr>
  <p:slideViewPr>
    <p:cSldViewPr>
      <p:cViewPr varScale="1">
        <p:scale>
          <a:sx n="69" d="100"/>
          <a:sy n="69" d="100"/>
        </p:scale>
        <p:origin x="222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38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FANTA%202%202012\Advocacy%202012\nutrition%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928380575813329E-2"/>
          <c:y val="0.16627724214194603"/>
          <c:w val="0.93158099444465658"/>
          <c:h val="0.70299954975854695"/>
        </c:manualLayout>
      </c:layout>
      <c:lineChart>
        <c:grouping val="standard"/>
        <c:varyColors val="0"/>
        <c:ser>
          <c:idx val="0"/>
          <c:order val="0"/>
          <c:tx>
            <c:strRef>
              <c:f>Sheet2!$C$5</c:f>
              <c:strCache>
                <c:ptCount val="1"/>
                <c:pt idx="0">
                  <c:v>Stunting</c:v>
                </c:pt>
              </c:strCache>
            </c:strRef>
          </c:tx>
          <c:spPr>
            <a:ln w="76200" cap="rnd">
              <a:solidFill>
                <a:schemeClr val="accent1"/>
              </a:solidFill>
              <a:round/>
            </a:ln>
            <a:effectLst/>
          </c:spPr>
          <c:marker>
            <c:symbol val="diamond"/>
            <c:size val="6"/>
            <c:spPr>
              <a:solidFill>
                <a:schemeClr val="accent1"/>
              </a:solidFill>
              <a:ln w="76200">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Sheet2!$E$4:$J$4</c:f>
              <c:strCache>
                <c:ptCount val="6"/>
                <c:pt idx="0">
                  <c:v>1988/89</c:v>
                </c:pt>
                <c:pt idx="1">
                  <c:v>1995</c:v>
                </c:pt>
                <c:pt idx="2">
                  <c:v>2000/2001</c:v>
                </c:pt>
                <c:pt idx="3">
                  <c:v>2006</c:v>
                </c:pt>
                <c:pt idx="4">
                  <c:v>2011</c:v>
                </c:pt>
                <c:pt idx="5">
                  <c:v>2016</c:v>
                </c:pt>
              </c:strCache>
            </c:strRef>
          </c:cat>
          <c:val>
            <c:numRef>
              <c:f>Sheet2!$E$5:$J$5</c:f>
              <c:numCache>
                <c:formatCode>0%</c:formatCode>
                <c:ptCount val="6"/>
                <c:pt idx="0">
                  <c:v>0.48</c:v>
                </c:pt>
                <c:pt idx="1">
                  <c:v>0.45</c:v>
                </c:pt>
                <c:pt idx="2">
                  <c:v>0.45</c:v>
                </c:pt>
                <c:pt idx="3">
                  <c:v>0.38</c:v>
                </c:pt>
                <c:pt idx="4">
                  <c:v>0.33</c:v>
                </c:pt>
                <c:pt idx="5">
                  <c:v>0.28999999999999998</c:v>
                </c:pt>
              </c:numCache>
            </c:numRef>
          </c:val>
          <c:smooth val="0"/>
          <c:extLst>
            <c:ext xmlns:c16="http://schemas.microsoft.com/office/drawing/2014/chart" uri="{C3380CC4-5D6E-409C-BE32-E72D297353CC}">
              <c16:uniqueId val="{00000000-3EBD-43D5-8916-C12C2C85D313}"/>
            </c:ext>
          </c:extLst>
        </c:ser>
        <c:ser>
          <c:idx val="1"/>
          <c:order val="1"/>
          <c:tx>
            <c:strRef>
              <c:f>Sheet2!$C$6</c:f>
              <c:strCache>
                <c:ptCount val="1"/>
                <c:pt idx="0">
                  <c:v>Wasting</c:v>
                </c:pt>
              </c:strCache>
            </c:strRef>
          </c:tx>
          <c:spPr>
            <a:ln w="76200" cap="rnd">
              <a:solidFill>
                <a:schemeClr val="accent2"/>
              </a:solidFill>
              <a:round/>
            </a:ln>
            <a:effectLst/>
          </c:spPr>
          <c:marker>
            <c:symbol val="square"/>
            <c:size val="6"/>
            <c:spPr>
              <a:solidFill>
                <a:schemeClr val="accent2"/>
              </a:solidFill>
              <a:ln w="76200">
                <a:solidFill>
                  <a:schemeClr val="accent2"/>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Sheet2!$E$4:$J$4</c:f>
              <c:strCache>
                <c:ptCount val="6"/>
                <c:pt idx="0">
                  <c:v>1988/89</c:v>
                </c:pt>
                <c:pt idx="1">
                  <c:v>1995</c:v>
                </c:pt>
                <c:pt idx="2">
                  <c:v>2000/2001</c:v>
                </c:pt>
                <c:pt idx="3">
                  <c:v>2006</c:v>
                </c:pt>
                <c:pt idx="4">
                  <c:v>2011</c:v>
                </c:pt>
                <c:pt idx="5">
                  <c:v>2016</c:v>
                </c:pt>
              </c:strCache>
            </c:strRef>
          </c:cat>
          <c:val>
            <c:numRef>
              <c:f>Sheet2!$E$6:$J$6</c:f>
              <c:numCache>
                <c:formatCode>0%</c:formatCode>
                <c:ptCount val="6"/>
                <c:pt idx="0">
                  <c:v>0.03</c:v>
                </c:pt>
                <c:pt idx="1">
                  <c:v>7.0000000000000007E-2</c:v>
                </c:pt>
                <c:pt idx="2">
                  <c:v>0.05</c:v>
                </c:pt>
                <c:pt idx="3">
                  <c:v>0.06</c:v>
                </c:pt>
                <c:pt idx="4">
                  <c:v>0.05</c:v>
                </c:pt>
                <c:pt idx="5">
                  <c:v>0.04</c:v>
                </c:pt>
              </c:numCache>
            </c:numRef>
          </c:val>
          <c:smooth val="0"/>
          <c:extLst>
            <c:ext xmlns:c16="http://schemas.microsoft.com/office/drawing/2014/chart" uri="{C3380CC4-5D6E-409C-BE32-E72D297353CC}">
              <c16:uniqueId val="{00000001-3EBD-43D5-8916-C12C2C85D313}"/>
            </c:ext>
          </c:extLst>
        </c:ser>
        <c:ser>
          <c:idx val="2"/>
          <c:order val="2"/>
          <c:tx>
            <c:strRef>
              <c:f>Sheet2!$C$7</c:f>
              <c:strCache>
                <c:ptCount val="1"/>
                <c:pt idx="0">
                  <c:v>Underweight</c:v>
                </c:pt>
              </c:strCache>
            </c:strRef>
          </c:tx>
          <c:spPr>
            <a:ln w="76200" cap="rnd">
              <a:solidFill>
                <a:srgbClr val="1F497D">
                  <a:lumMod val="50000"/>
                </a:srgbClr>
              </a:solidFill>
              <a:round/>
            </a:ln>
            <a:effectLst/>
          </c:spPr>
          <c:marker>
            <c:symbol val="triangle"/>
            <c:size val="6"/>
            <c:spPr>
              <a:solidFill>
                <a:schemeClr val="accent3"/>
              </a:solidFill>
              <a:ln w="76200">
                <a:solidFill>
                  <a:srgbClr val="1F497D">
                    <a:lumMod val="50000"/>
                  </a:srgbClr>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Sheet2!$E$4:$J$4</c:f>
              <c:strCache>
                <c:ptCount val="6"/>
                <c:pt idx="0">
                  <c:v>1988/89</c:v>
                </c:pt>
                <c:pt idx="1">
                  <c:v>1995</c:v>
                </c:pt>
                <c:pt idx="2">
                  <c:v>2000/2001</c:v>
                </c:pt>
                <c:pt idx="3">
                  <c:v>2006</c:v>
                </c:pt>
                <c:pt idx="4">
                  <c:v>2011</c:v>
                </c:pt>
                <c:pt idx="5">
                  <c:v>2016</c:v>
                </c:pt>
              </c:strCache>
            </c:strRef>
          </c:cat>
          <c:val>
            <c:numRef>
              <c:f>Sheet2!$E$7:$J$7</c:f>
              <c:numCache>
                <c:formatCode>0%</c:formatCode>
                <c:ptCount val="6"/>
                <c:pt idx="0">
                  <c:v>0.2</c:v>
                </c:pt>
                <c:pt idx="1">
                  <c:v>0.22</c:v>
                </c:pt>
                <c:pt idx="2">
                  <c:v>0.19</c:v>
                </c:pt>
                <c:pt idx="3">
                  <c:v>0.16</c:v>
                </c:pt>
                <c:pt idx="4">
                  <c:v>0.14000000000000001</c:v>
                </c:pt>
                <c:pt idx="5">
                  <c:v>0.11</c:v>
                </c:pt>
              </c:numCache>
            </c:numRef>
          </c:val>
          <c:smooth val="0"/>
          <c:extLst>
            <c:ext xmlns:c16="http://schemas.microsoft.com/office/drawing/2014/chart" uri="{C3380CC4-5D6E-409C-BE32-E72D297353CC}">
              <c16:uniqueId val="{00000002-3EBD-43D5-8916-C12C2C85D313}"/>
            </c:ext>
          </c:extLst>
        </c:ser>
        <c:dLbls>
          <c:dLblPos val="t"/>
          <c:showLegendKey val="0"/>
          <c:showVal val="1"/>
          <c:showCatName val="0"/>
          <c:showSerName val="0"/>
          <c:showPercent val="0"/>
          <c:showBubbleSize val="0"/>
        </c:dLbls>
        <c:marker val="1"/>
        <c:smooth val="0"/>
        <c:axId val="176512744"/>
        <c:axId val="176513072"/>
      </c:lineChart>
      <c:catAx>
        <c:axId val="17651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176513072"/>
        <c:crosses val="autoZero"/>
        <c:auto val="1"/>
        <c:lblAlgn val="ctr"/>
        <c:lblOffset val="100"/>
        <c:noMultiLvlLbl val="0"/>
      </c:catAx>
      <c:valAx>
        <c:axId val="176513072"/>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512744"/>
        <c:crosses val="autoZero"/>
        <c:crossBetween val="between"/>
      </c:valAx>
      <c:spPr>
        <a:noFill/>
        <a:ln>
          <a:noFill/>
        </a:ln>
        <a:effectLst/>
      </c:spPr>
    </c:plotArea>
    <c:legend>
      <c:legendPos val="t"/>
      <c:layout>
        <c:manualLayout>
          <c:xMode val="edge"/>
          <c:yMode val="edge"/>
          <c:x val="0.15580115792002161"/>
          <c:y val="0.92167864886454409"/>
          <c:w val="0.55439167914877718"/>
          <c:h val="6.11417322834645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62-4551-94C2-BACF01DC95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62-4551-94C2-BACF01DC95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62-4551-94C2-BACF01DC9531}"/>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Breastmilk plus other liquids or foods</c:v>
                </c:pt>
                <c:pt idx="1">
                  <c:v>Exclusively breastfed</c:v>
                </c:pt>
                <c:pt idx="2">
                  <c:v>Not breastfed</c:v>
                </c:pt>
              </c:strCache>
            </c:strRef>
          </c:cat>
          <c:val>
            <c:numRef>
              <c:f>Sheet1!$B$2:$B$4</c:f>
              <c:numCache>
                <c:formatCode>0%</c:formatCode>
                <c:ptCount val="3"/>
                <c:pt idx="0">
                  <c:v>0.32</c:v>
                </c:pt>
                <c:pt idx="1">
                  <c:v>0.66</c:v>
                </c:pt>
                <c:pt idx="2">
                  <c:v>0.02</c:v>
                </c:pt>
              </c:numCache>
            </c:numRef>
          </c:val>
          <c:extLst>
            <c:ext xmlns:c16="http://schemas.microsoft.com/office/drawing/2014/chart" uri="{C3380CC4-5D6E-409C-BE32-E72D297353CC}">
              <c16:uniqueId val="{00000000-1102-4D6D-B5A7-9A30EA7ECEC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Minimum acceptable diet by age, in months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Column3</c:v>
                </c:pt>
              </c:strCache>
            </c:strRef>
          </c:tx>
          <c:spPr>
            <a:solidFill>
              <a:schemeClr val="accent2"/>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3-B2CD-48E8-9D1A-44441C18C8C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6-8 months</c:v>
                </c:pt>
                <c:pt idx="1">
                  <c:v>9-11 months</c:v>
                </c:pt>
                <c:pt idx="2">
                  <c:v>12-17 months</c:v>
                </c:pt>
                <c:pt idx="3">
                  <c:v>18-23 months</c:v>
                </c:pt>
                <c:pt idx="4">
                  <c:v>Total 6-23 months</c:v>
                </c:pt>
              </c:strCache>
            </c:strRef>
          </c:cat>
          <c:val>
            <c:numRef>
              <c:f>Sheet1!$B$2:$B$6</c:f>
              <c:numCache>
                <c:formatCode>0%</c:formatCode>
                <c:ptCount val="5"/>
                <c:pt idx="0">
                  <c:v>0.15</c:v>
                </c:pt>
                <c:pt idx="1">
                  <c:v>0.13</c:v>
                </c:pt>
                <c:pt idx="2">
                  <c:v>0.15</c:v>
                </c:pt>
                <c:pt idx="3">
                  <c:v>0.13</c:v>
                </c:pt>
                <c:pt idx="4">
                  <c:v>0.14000000000000001</c:v>
                </c:pt>
              </c:numCache>
            </c:numRef>
          </c:val>
          <c:extLst>
            <c:ext xmlns:c16="http://schemas.microsoft.com/office/drawing/2014/chart" uri="{C3380CC4-5D6E-409C-BE32-E72D297353CC}">
              <c16:uniqueId val="{00000000-B2CD-48E8-9D1A-44441C18C8CD}"/>
            </c:ext>
          </c:extLst>
        </c:ser>
        <c:dLbls>
          <c:dLblPos val="outEnd"/>
          <c:showLegendKey val="0"/>
          <c:showVal val="1"/>
          <c:showCatName val="0"/>
          <c:showSerName val="0"/>
          <c:showPercent val="0"/>
          <c:showBubbleSize val="0"/>
        </c:dLbls>
        <c:gapWidth val="219"/>
        <c:overlap val="-27"/>
        <c:axId val="468911424"/>
        <c:axId val="468913392"/>
      </c:barChart>
      <c:catAx>
        <c:axId val="4689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8913392"/>
        <c:crosses val="autoZero"/>
        <c:auto val="1"/>
        <c:lblAlgn val="ctr"/>
        <c:lblOffset val="100"/>
        <c:noMultiLvlLbl val="0"/>
      </c:catAx>
      <c:valAx>
        <c:axId val="468913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891142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15166274318797E-2"/>
          <c:y val="0.15850427350427351"/>
          <c:w val="0.91273912925832723"/>
          <c:h val="0.57558987818830343"/>
        </c:manualLayout>
      </c:layout>
      <c:barChart>
        <c:barDir val="col"/>
        <c:grouping val="stacked"/>
        <c:varyColors val="0"/>
        <c:ser>
          <c:idx val="0"/>
          <c:order val="0"/>
          <c:tx>
            <c:strRef>
              <c:f>'Moderate and severe stunting'!$B$3</c:f>
              <c:strCache>
                <c:ptCount val="1"/>
                <c:pt idx="0">
                  <c:v>Severe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'Moderate and severe stunting'!$C$2:$Q$2</c:f>
              <c:strCache>
                <c:ptCount val="15"/>
                <c:pt idx="0">
                  <c:v>South Central</c:v>
                </c:pt>
                <c:pt idx="1">
                  <c:v>North Central</c:v>
                </c:pt>
                <c:pt idx="2">
                  <c:v>Kampala</c:v>
                </c:pt>
                <c:pt idx="3">
                  <c:v>Busoga</c:v>
                </c:pt>
                <c:pt idx="4">
                  <c:v>Bukedi</c:v>
                </c:pt>
                <c:pt idx="5">
                  <c:v>Bugisu</c:v>
                </c:pt>
                <c:pt idx="6">
                  <c:v>Teso</c:v>
                </c:pt>
                <c:pt idx="7">
                  <c:v>Karamoja</c:v>
                </c:pt>
                <c:pt idx="8">
                  <c:v>Lango</c:v>
                </c:pt>
                <c:pt idx="9">
                  <c:v>Acholi</c:v>
                </c:pt>
                <c:pt idx="10">
                  <c:v>West Nile</c:v>
                </c:pt>
                <c:pt idx="11">
                  <c:v>Bunyoro</c:v>
                </c:pt>
                <c:pt idx="12">
                  <c:v>Toro</c:v>
                </c:pt>
                <c:pt idx="13">
                  <c:v>Kigezi</c:v>
                </c:pt>
                <c:pt idx="14">
                  <c:v>Ankole </c:v>
                </c:pt>
              </c:strCache>
            </c:strRef>
          </c:cat>
          <c:val>
            <c:numRef>
              <c:f>'Moderate and severe stunting'!$C$3:$Q$3</c:f>
              <c:numCache>
                <c:formatCode>General</c:formatCode>
                <c:ptCount val="15"/>
                <c:pt idx="0">
                  <c:v>7.2</c:v>
                </c:pt>
                <c:pt idx="1">
                  <c:v>8</c:v>
                </c:pt>
                <c:pt idx="2">
                  <c:v>8.3000000000000007</c:v>
                </c:pt>
                <c:pt idx="3">
                  <c:v>10.6</c:v>
                </c:pt>
                <c:pt idx="4">
                  <c:v>8</c:v>
                </c:pt>
                <c:pt idx="5">
                  <c:v>13.1</c:v>
                </c:pt>
                <c:pt idx="6">
                  <c:v>3.3</c:v>
                </c:pt>
                <c:pt idx="7">
                  <c:v>12.1</c:v>
                </c:pt>
                <c:pt idx="8">
                  <c:v>4.8</c:v>
                </c:pt>
                <c:pt idx="9">
                  <c:v>6.3</c:v>
                </c:pt>
                <c:pt idx="10">
                  <c:v>12.4</c:v>
                </c:pt>
                <c:pt idx="11">
                  <c:v>12.5</c:v>
                </c:pt>
                <c:pt idx="12">
                  <c:v>14.2</c:v>
                </c:pt>
                <c:pt idx="13">
                  <c:v>9</c:v>
                </c:pt>
                <c:pt idx="14">
                  <c:v>9.6999999999999993</c:v>
                </c:pt>
              </c:numCache>
            </c:numRef>
          </c:val>
          <c:extLst>
            <c:ext xmlns:c16="http://schemas.microsoft.com/office/drawing/2014/chart" uri="{C3380CC4-5D6E-409C-BE32-E72D297353CC}">
              <c16:uniqueId val="{00000000-1639-4D0B-A73F-1E3852575D84}"/>
            </c:ext>
          </c:extLst>
        </c:ser>
        <c:ser>
          <c:idx val="1"/>
          <c:order val="1"/>
          <c:tx>
            <c:strRef>
              <c:f>'Moderate and severe stunting'!$B$4</c:f>
              <c:strCache>
                <c:ptCount val="1"/>
                <c:pt idx="0">
                  <c:v>Moderate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'Moderate and severe stunting'!$C$2:$Q$2</c:f>
              <c:strCache>
                <c:ptCount val="15"/>
                <c:pt idx="0">
                  <c:v>South Central</c:v>
                </c:pt>
                <c:pt idx="1">
                  <c:v>North Central</c:v>
                </c:pt>
                <c:pt idx="2">
                  <c:v>Kampala</c:v>
                </c:pt>
                <c:pt idx="3">
                  <c:v>Busoga</c:v>
                </c:pt>
                <c:pt idx="4">
                  <c:v>Bukedi</c:v>
                </c:pt>
                <c:pt idx="5">
                  <c:v>Bugisu</c:v>
                </c:pt>
                <c:pt idx="6">
                  <c:v>Teso</c:v>
                </c:pt>
                <c:pt idx="7">
                  <c:v>Karamoja</c:v>
                </c:pt>
                <c:pt idx="8">
                  <c:v>Lango</c:v>
                </c:pt>
                <c:pt idx="9">
                  <c:v>Acholi</c:v>
                </c:pt>
                <c:pt idx="10">
                  <c:v>West Nile</c:v>
                </c:pt>
                <c:pt idx="11">
                  <c:v>Bunyoro</c:v>
                </c:pt>
                <c:pt idx="12">
                  <c:v>Toro</c:v>
                </c:pt>
                <c:pt idx="13">
                  <c:v>Kigezi</c:v>
                </c:pt>
                <c:pt idx="14">
                  <c:v>Ankole </c:v>
                </c:pt>
              </c:strCache>
            </c:strRef>
          </c:cat>
          <c:val>
            <c:numRef>
              <c:f>'Moderate and severe stunting'!$C$4:$Q$4</c:f>
              <c:numCache>
                <c:formatCode>General</c:formatCode>
                <c:ptCount val="15"/>
                <c:pt idx="0">
                  <c:v>19.3</c:v>
                </c:pt>
                <c:pt idx="1">
                  <c:v>20.100000000000001</c:v>
                </c:pt>
                <c:pt idx="2">
                  <c:v>9.8000000000000007</c:v>
                </c:pt>
                <c:pt idx="3">
                  <c:v>18.399999999999999</c:v>
                </c:pt>
                <c:pt idx="4">
                  <c:v>14.8</c:v>
                </c:pt>
                <c:pt idx="5">
                  <c:v>22.8</c:v>
                </c:pt>
                <c:pt idx="6">
                  <c:v>11</c:v>
                </c:pt>
                <c:pt idx="7">
                  <c:v>23.1</c:v>
                </c:pt>
                <c:pt idx="8">
                  <c:v>17.5</c:v>
                </c:pt>
                <c:pt idx="9">
                  <c:v>24.3</c:v>
                </c:pt>
                <c:pt idx="10">
                  <c:v>21.5</c:v>
                </c:pt>
                <c:pt idx="11">
                  <c:v>22</c:v>
                </c:pt>
                <c:pt idx="12">
                  <c:v>26.4</c:v>
                </c:pt>
                <c:pt idx="13">
                  <c:v>21.8</c:v>
                </c:pt>
                <c:pt idx="14">
                  <c:v>19.600000000000001</c:v>
                </c:pt>
              </c:numCache>
            </c:numRef>
          </c:val>
          <c:extLst>
            <c:ext xmlns:c16="http://schemas.microsoft.com/office/drawing/2014/chart" uri="{C3380CC4-5D6E-409C-BE32-E72D297353CC}">
              <c16:uniqueId val="{00000001-1639-4D0B-A73F-1E3852575D84}"/>
            </c:ext>
          </c:extLst>
        </c:ser>
        <c:dLbls>
          <c:dLblPos val="ctr"/>
          <c:showLegendKey val="0"/>
          <c:showVal val="1"/>
          <c:showCatName val="0"/>
          <c:showSerName val="0"/>
          <c:showPercent val="0"/>
          <c:showBubbleSize val="0"/>
        </c:dLbls>
        <c:gapWidth val="150"/>
        <c:overlap val="100"/>
        <c:axId val="416952064"/>
        <c:axId val="416954360"/>
      </c:barChart>
      <c:catAx>
        <c:axId val="416952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954360"/>
        <c:crosses val="autoZero"/>
        <c:auto val="1"/>
        <c:lblAlgn val="ctr"/>
        <c:lblOffset val="100"/>
        <c:noMultiLvlLbl val="0"/>
      </c:catAx>
      <c:valAx>
        <c:axId val="4169543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952064"/>
        <c:crosses val="autoZero"/>
        <c:crossBetween val="between"/>
      </c:valAx>
      <c:spPr>
        <a:noFill/>
        <a:ln>
          <a:noFill/>
        </a:ln>
        <a:effectLst/>
      </c:spPr>
    </c:plotArea>
    <c:legend>
      <c:legendPos val="b"/>
      <c:layout>
        <c:manualLayout>
          <c:xMode val="edge"/>
          <c:yMode val="edge"/>
          <c:x val="0.15477897737009674"/>
          <c:y val="0.90224308499899053"/>
          <c:w val="0.22308791297994968"/>
          <c:h val="7.2115889359983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Wasting is high in West Nile, Karamoja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488325563359954E-2"/>
          <c:y val="1.4373180557890816E-2"/>
          <c:w val="0.92105214233481647"/>
          <c:h val="0.80804391222500249"/>
        </c:manualLayout>
      </c:layout>
      <c:barChart>
        <c:barDir val="col"/>
        <c:grouping val="stacked"/>
        <c:varyColors val="0"/>
        <c:ser>
          <c:idx val="0"/>
          <c:order val="0"/>
          <c:tx>
            <c:strRef>
              <c:f>'Severe and Moderate Wasting '!$A$2</c:f>
              <c:strCache>
                <c:ptCount val="1"/>
                <c:pt idx="0">
                  <c:v>Moderate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'Severe and Moderate Wasting '!$B$1:$P$1</c:f>
              <c:strCache>
                <c:ptCount val="15"/>
                <c:pt idx="0">
                  <c:v>South Central</c:v>
                </c:pt>
                <c:pt idx="1">
                  <c:v>North Central</c:v>
                </c:pt>
                <c:pt idx="2">
                  <c:v>Kampala</c:v>
                </c:pt>
                <c:pt idx="3">
                  <c:v>Busoga</c:v>
                </c:pt>
                <c:pt idx="4">
                  <c:v>Bukedi</c:v>
                </c:pt>
                <c:pt idx="5">
                  <c:v>Bugisu</c:v>
                </c:pt>
                <c:pt idx="6">
                  <c:v>Teso</c:v>
                </c:pt>
                <c:pt idx="7">
                  <c:v>Karamoja</c:v>
                </c:pt>
                <c:pt idx="8">
                  <c:v>Lango</c:v>
                </c:pt>
                <c:pt idx="9">
                  <c:v>Acholi</c:v>
                </c:pt>
                <c:pt idx="10">
                  <c:v>West Nile</c:v>
                </c:pt>
                <c:pt idx="11">
                  <c:v>Bunyoro</c:v>
                </c:pt>
                <c:pt idx="12">
                  <c:v>Toro</c:v>
                </c:pt>
                <c:pt idx="13">
                  <c:v>Kigezi</c:v>
                </c:pt>
                <c:pt idx="14">
                  <c:v>Ankole </c:v>
                </c:pt>
              </c:strCache>
            </c:strRef>
          </c:cat>
          <c:val>
            <c:numRef>
              <c:f>'Severe and Moderate Wasting '!$B$2:$P$2</c:f>
              <c:numCache>
                <c:formatCode>General</c:formatCode>
                <c:ptCount val="15"/>
                <c:pt idx="0">
                  <c:v>0.8</c:v>
                </c:pt>
                <c:pt idx="1">
                  <c:v>1.4</c:v>
                </c:pt>
                <c:pt idx="2">
                  <c:v>2.5</c:v>
                </c:pt>
                <c:pt idx="3">
                  <c:v>2.7</c:v>
                </c:pt>
                <c:pt idx="4">
                  <c:v>1.7999999999999998</c:v>
                </c:pt>
                <c:pt idx="5">
                  <c:v>2.2999999999999998</c:v>
                </c:pt>
                <c:pt idx="6">
                  <c:v>1.9000000000000001</c:v>
                </c:pt>
                <c:pt idx="7">
                  <c:v>7</c:v>
                </c:pt>
                <c:pt idx="8">
                  <c:v>2.8</c:v>
                </c:pt>
                <c:pt idx="9">
                  <c:v>2.7</c:v>
                </c:pt>
                <c:pt idx="10">
                  <c:v>4.8000000000000007</c:v>
                </c:pt>
                <c:pt idx="11">
                  <c:v>2.1999999999999997</c:v>
                </c:pt>
                <c:pt idx="12">
                  <c:v>2.0999999999999996</c:v>
                </c:pt>
                <c:pt idx="13">
                  <c:v>2.4000000000000004</c:v>
                </c:pt>
                <c:pt idx="14">
                  <c:v>1.2000000000000002</c:v>
                </c:pt>
              </c:numCache>
            </c:numRef>
          </c:val>
          <c:extLst>
            <c:ext xmlns:c16="http://schemas.microsoft.com/office/drawing/2014/chart" uri="{C3380CC4-5D6E-409C-BE32-E72D297353CC}">
              <c16:uniqueId val="{00000000-54CA-4758-8A41-6543FAA8B48D}"/>
            </c:ext>
          </c:extLst>
        </c:ser>
        <c:ser>
          <c:idx val="1"/>
          <c:order val="1"/>
          <c:tx>
            <c:strRef>
              <c:f>'Severe and Moderate Wasting '!$A$3</c:f>
              <c:strCache>
                <c:ptCount val="1"/>
                <c:pt idx="0">
                  <c:v>Severe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'Severe and Moderate Wasting '!$B$1:$P$1</c:f>
              <c:strCache>
                <c:ptCount val="15"/>
                <c:pt idx="0">
                  <c:v>South Central</c:v>
                </c:pt>
                <c:pt idx="1">
                  <c:v>North Central</c:v>
                </c:pt>
                <c:pt idx="2">
                  <c:v>Kampala</c:v>
                </c:pt>
                <c:pt idx="3">
                  <c:v>Busoga</c:v>
                </c:pt>
                <c:pt idx="4">
                  <c:v>Bukedi</c:v>
                </c:pt>
                <c:pt idx="5">
                  <c:v>Bugisu</c:v>
                </c:pt>
                <c:pt idx="6">
                  <c:v>Teso</c:v>
                </c:pt>
                <c:pt idx="7">
                  <c:v>Karamoja</c:v>
                </c:pt>
                <c:pt idx="8">
                  <c:v>Lango</c:v>
                </c:pt>
                <c:pt idx="9">
                  <c:v>Acholi</c:v>
                </c:pt>
                <c:pt idx="10">
                  <c:v>West Nile</c:v>
                </c:pt>
                <c:pt idx="11">
                  <c:v>Bunyoro</c:v>
                </c:pt>
                <c:pt idx="12">
                  <c:v>Toro</c:v>
                </c:pt>
                <c:pt idx="13">
                  <c:v>Kigezi</c:v>
                </c:pt>
                <c:pt idx="14">
                  <c:v>Ankole </c:v>
                </c:pt>
              </c:strCache>
            </c:strRef>
          </c:cat>
          <c:val>
            <c:numRef>
              <c:f>'Severe and Moderate Wasting '!$B$3:$P$3</c:f>
              <c:numCache>
                <c:formatCode>General</c:formatCode>
                <c:ptCount val="15"/>
                <c:pt idx="0">
                  <c:v>0.3</c:v>
                </c:pt>
                <c:pt idx="1">
                  <c:v>0.9</c:v>
                </c:pt>
                <c:pt idx="2">
                  <c:v>1.4</c:v>
                </c:pt>
                <c:pt idx="3">
                  <c:v>0.9</c:v>
                </c:pt>
                <c:pt idx="4">
                  <c:v>1</c:v>
                </c:pt>
                <c:pt idx="5">
                  <c:v>2.7</c:v>
                </c:pt>
                <c:pt idx="6">
                  <c:v>0.3</c:v>
                </c:pt>
                <c:pt idx="7">
                  <c:v>3</c:v>
                </c:pt>
                <c:pt idx="8">
                  <c:v>2.2000000000000002</c:v>
                </c:pt>
                <c:pt idx="9">
                  <c:v>1.2</c:v>
                </c:pt>
                <c:pt idx="10">
                  <c:v>5.6</c:v>
                </c:pt>
                <c:pt idx="11">
                  <c:v>0.1</c:v>
                </c:pt>
                <c:pt idx="12">
                  <c:v>1.3</c:v>
                </c:pt>
                <c:pt idx="13">
                  <c:v>1.3</c:v>
                </c:pt>
                <c:pt idx="14">
                  <c:v>0.6</c:v>
                </c:pt>
              </c:numCache>
            </c:numRef>
          </c:val>
          <c:extLst>
            <c:ext xmlns:c16="http://schemas.microsoft.com/office/drawing/2014/chart" uri="{C3380CC4-5D6E-409C-BE32-E72D297353CC}">
              <c16:uniqueId val="{00000001-54CA-4758-8A41-6543FAA8B48D}"/>
            </c:ext>
          </c:extLst>
        </c:ser>
        <c:dLbls>
          <c:showLegendKey val="0"/>
          <c:showVal val="0"/>
          <c:showCatName val="0"/>
          <c:showSerName val="0"/>
          <c:showPercent val="0"/>
          <c:showBubbleSize val="0"/>
        </c:dLbls>
        <c:gapWidth val="150"/>
        <c:overlap val="100"/>
        <c:axId val="434262528"/>
        <c:axId val="434262856"/>
      </c:barChart>
      <c:catAx>
        <c:axId val="4342625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262856"/>
        <c:crosses val="autoZero"/>
        <c:auto val="1"/>
        <c:lblAlgn val="ctr"/>
        <c:lblOffset val="100"/>
        <c:noMultiLvlLbl val="0"/>
      </c:catAx>
      <c:valAx>
        <c:axId val="43426285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26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1816672214446"/>
          <c:y val="4.065040650406504E-2"/>
          <c:w val="0.8655316274319913"/>
          <c:h val="0.6187619500123448"/>
        </c:manualLayout>
      </c:layout>
      <c:barChart>
        <c:barDir val="col"/>
        <c:grouping val="stacked"/>
        <c:varyColors val="0"/>
        <c:ser>
          <c:idx val="0"/>
          <c:order val="0"/>
          <c:tx>
            <c:strRef>
              <c:f>'Severe and Moderate Underweight'!$A$3</c:f>
              <c:strCache>
                <c:ptCount val="1"/>
                <c:pt idx="0">
                  <c:v>Moderate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'Severe and Moderate Underweight'!$B$2:$P$2</c:f>
              <c:strCache>
                <c:ptCount val="15"/>
                <c:pt idx="0">
                  <c:v>South Central</c:v>
                </c:pt>
                <c:pt idx="1">
                  <c:v>North Central</c:v>
                </c:pt>
                <c:pt idx="2">
                  <c:v>Kampala</c:v>
                </c:pt>
                <c:pt idx="3">
                  <c:v>Busoga</c:v>
                </c:pt>
                <c:pt idx="4">
                  <c:v>Bukedi</c:v>
                </c:pt>
                <c:pt idx="5">
                  <c:v>Bugisu</c:v>
                </c:pt>
                <c:pt idx="6">
                  <c:v>Teso</c:v>
                </c:pt>
                <c:pt idx="7">
                  <c:v>Karamoja</c:v>
                </c:pt>
                <c:pt idx="8">
                  <c:v>Lango</c:v>
                </c:pt>
                <c:pt idx="9">
                  <c:v>Acholi</c:v>
                </c:pt>
                <c:pt idx="10">
                  <c:v>West Nile</c:v>
                </c:pt>
                <c:pt idx="11">
                  <c:v>Bunyoro</c:v>
                </c:pt>
                <c:pt idx="12">
                  <c:v>Toro</c:v>
                </c:pt>
                <c:pt idx="13">
                  <c:v>Kigezi</c:v>
                </c:pt>
                <c:pt idx="14">
                  <c:v>Ankole </c:v>
                </c:pt>
              </c:strCache>
            </c:strRef>
          </c:cat>
          <c:val>
            <c:numRef>
              <c:f>'Severe and Moderate Underweight'!$B$3:$P$3</c:f>
              <c:numCache>
                <c:formatCode>General</c:formatCode>
                <c:ptCount val="15"/>
                <c:pt idx="0">
                  <c:v>6.1</c:v>
                </c:pt>
                <c:pt idx="1">
                  <c:v>5.7</c:v>
                </c:pt>
                <c:pt idx="2">
                  <c:v>5.2</c:v>
                </c:pt>
                <c:pt idx="3">
                  <c:v>7.3</c:v>
                </c:pt>
                <c:pt idx="4">
                  <c:v>10</c:v>
                </c:pt>
                <c:pt idx="5">
                  <c:v>11</c:v>
                </c:pt>
                <c:pt idx="6">
                  <c:v>3.6</c:v>
                </c:pt>
                <c:pt idx="7">
                  <c:v>17</c:v>
                </c:pt>
                <c:pt idx="8">
                  <c:v>6.4</c:v>
                </c:pt>
                <c:pt idx="9">
                  <c:v>12.8</c:v>
                </c:pt>
                <c:pt idx="10">
                  <c:v>11.6</c:v>
                </c:pt>
                <c:pt idx="11">
                  <c:v>7.1</c:v>
                </c:pt>
                <c:pt idx="12">
                  <c:v>10.6</c:v>
                </c:pt>
                <c:pt idx="13">
                  <c:v>8.4</c:v>
                </c:pt>
                <c:pt idx="14">
                  <c:v>7.3</c:v>
                </c:pt>
              </c:numCache>
            </c:numRef>
          </c:val>
          <c:extLst>
            <c:ext xmlns:c16="http://schemas.microsoft.com/office/drawing/2014/chart" uri="{C3380CC4-5D6E-409C-BE32-E72D297353CC}">
              <c16:uniqueId val="{00000000-8F53-4DF4-BDF5-3A48A91DD92A}"/>
            </c:ext>
          </c:extLst>
        </c:ser>
        <c:ser>
          <c:idx val="1"/>
          <c:order val="1"/>
          <c:tx>
            <c:strRef>
              <c:f>'Severe and Moderate Underweight'!$A$4</c:f>
              <c:strCache>
                <c:ptCount val="1"/>
                <c:pt idx="0">
                  <c:v>Severe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'Severe and Moderate Underweight'!$B$2:$P$2</c:f>
              <c:strCache>
                <c:ptCount val="15"/>
                <c:pt idx="0">
                  <c:v>South Central</c:v>
                </c:pt>
                <c:pt idx="1">
                  <c:v>North Central</c:v>
                </c:pt>
                <c:pt idx="2">
                  <c:v>Kampala</c:v>
                </c:pt>
                <c:pt idx="3">
                  <c:v>Busoga</c:v>
                </c:pt>
                <c:pt idx="4">
                  <c:v>Bukedi</c:v>
                </c:pt>
                <c:pt idx="5">
                  <c:v>Bugisu</c:v>
                </c:pt>
                <c:pt idx="6">
                  <c:v>Teso</c:v>
                </c:pt>
                <c:pt idx="7">
                  <c:v>Karamoja</c:v>
                </c:pt>
                <c:pt idx="8">
                  <c:v>Lango</c:v>
                </c:pt>
                <c:pt idx="9">
                  <c:v>Acholi</c:v>
                </c:pt>
                <c:pt idx="10">
                  <c:v>West Nile</c:v>
                </c:pt>
                <c:pt idx="11">
                  <c:v>Bunyoro</c:v>
                </c:pt>
                <c:pt idx="12">
                  <c:v>Toro</c:v>
                </c:pt>
                <c:pt idx="13">
                  <c:v>Kigezi</c:v>
                </c:pt>
                <c:pt idx="14">
                  <c:v>Ankole </c:v>
                </c:pt>
              </c:strCache>
            </c:strRef>
          </c:cat>
          <c:val>
            <c:numRef>
              <c:f>'Severe and Moderate Underweight'!$B$4:$P$4</c:f>
              <c:numCache>
                <c:formatCode>General</c:formatCode>
                <c:ptCount val="15"/>
                <c:pt idx="0">
                  <c:v>1.4</c:v>
                </c:pt>
                <c:pt idx="1">
                  <c:v>1.8</c:v>
                </c:pt>
                <c:pt idx="2">
                  <c:v>1.8</c:v>
                </c:pt>
                <c:pt idx="3">
                  <c:v>2.1</c:v>
                </c:pt>
                <c:pt idx="4">
                  <c:v>2</c:v>
                </c:pt>
                <c:pt idx="5">
                  <c:v>3.8</c:v>
                </c:pt>
                <c:pt idx="6">
                  <c:v>0.4</c:v>
                </c:pt>
                <c:pt idx="7">
                  <c:v>8.8000000000000007</c:v>
                </c:pt>
                <c:pt idx="8">
                  <c:v>1.1000000000000001</c:v>
                </c:pt>
                <c:pt idx="9">
                  <c:v>2.6</c:v>
                </c:pt>
                <c:pt idx="10">
                  <c:v>5.0999999999999996</c:v>
                </c:pt>
                <c:pt idx="11">
                  <c:v>2</c:v>
                </c:pt>
                <c:pt idx="12">
                  <c:v>2.9</c:v>
                </c:pt>
                <c:pt idx="13">
                  <c:v>1.4</c:v>
                </c:pt>
                <c:pt idx="14">
                  <c:v>2.6</c:v>
                </c:pt>
              </c:numCache>
            </c:numRef>
          </c:val>
          <c:extLst>
            <c:ext xmlns:c16="http://schemas.microsoft.com/office/drawing/2014/chart" uri="{C3380CC4-5D6E-409C-BE32-E72D297353CC}">
              <c16:uniqueId val="{00000001-8F53-4DF4-BDF5-3A48A91DD92A}"/>
            </c:ext>
          </c:extLst>
        </c:ser>
        <c:dLbls>
          <c:showLegendKey val="0"/>
          <c:showVal val="0"/>
          <c:showCatName val="0"/>
          <c:showSerName val="0"/>
          <c:showPercent val="0"/>
          <c:showBubbleSize val="0"/>
        </c:dLbls>
        <c:gapWidth val="150"/>
        <c:overlap val="100"/>
        <c:axId val="431132184"/>
        <c:axId val="431132512"/>
      </c:barChart>
      <c:catAx>
        <c:axId val="43113218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dirty="0"/>
                  <a:t>REGION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1132512"/>
        <c:crosses val="autoZero"/>
        <c:auto val="1"/>
        <c:lblAlgn val="ctr"/>
        <c:lblOffset val="100"/>
        <c:noMultiLvlLbl val="0"/>
      </c:catAx>
      <c:valAx>
        <c:axId val="4311325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132184"/>
        <c:crosses val="autoZero"/>
        <c:crossBetween val="between"/>
      </c:valAx>
      <c:spPr>
        <a:noFill/>
        <a:ln>
          <a:noFill/>
        </a:ln>
        <a:effectLst/>
      </c:spPr>
    </c:plotArea>
    <c:legend>
      <c:legendPos val="b"/>
      <c:layout>
        <c:manualLayout>
          <c:xMode val="edge"/>
          <c:yMode val="edge"/>
          <c:x val="0.49106938454649818"/>
          <c:y val="0.77468772069842617"/>
          <c:w val="0.13544075910757392"/>
          <c:h val="3.845427846327865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6567304087"/>
          <c:y val="5.1241924086412302E-2"/>
          <c:w val="0.66152230971128501"/>
          <c:h val="0.82086816071068003"/>
        </c:manualLayout>
      </c:layout>
      <c:barChart>
        <c:barDir val="col"/>
        <c:grouping val="clustered"/>
        <c:varyColors val="0"/>
        <c:ser>
          <c:idx val="0"/>
          <c:order val="0"/>
          <c:tx>
            <c:strRef>
              <c:f>Sheet1!$G$2</c:f>
              <c:strCache>
                <c:ptCount val="1"/>
                <c:pt idx="0">
                  <c:v>2001</c:v>
                </c:pt>
              </c:strCache>
            </c:strRef>
          </c:tx>
          <c:spPr>
            <a:solidFill>
              <a:schemeClr val="accent2"/>
            </a:solidFill>
            <a:ln>
              <a:noFill/>
            </a:ln>
            <a:effectLst/>
          </c:spPr>
          <c:invertIfNegative val="0"/>
          <c:cat>
            <c:strRef>
              <c:f>Sheet1!$H$1:$J$1</c:f>
              <c:strCache>
                <c:ptCount val="3"/>
                <c:pt idx="0">
                  <c:v>Anemia</c:v>
                </c:pt>
                <c:pt idx="1">
                  <c:v>VAD</c:v>
                </c:pt>
                <c:pt idx="2">
                  <c:v>IDD</c:v>
                </c:pt>
              </c:strCache>
            </c:strRef>
          </c:cat>
          <c:val>
            <c:numRef>
              <c:f>Sheet1!$H$2:$J$2</c:f>
              <c:numCache>
                <c:formatCode>General</c:formatCode>
                <c:ptCount val="3"/>
                <c:pt idx="0">
                  <c:v>65</c:v>
                </c:pt>
                <c:pt idx="1">
                  <c:v>19</c:v>
                </c:pt>
                <c:pt idx="2">
                  <c:v>7</c:v>
                </c:pt>
              </c:numCache>
            </c:numRef>
          </c:val>
          <c:extLst>
            <c:ext xmlns:c16="http://schemas.microsoft.com/office/drawing/2014/chart" uri="{C3380CC4-5D6E-409C-BE32-E72D297353CC}">
              <c16:uniqueId val="{00000000-E61F-4C43-873B-597464E45362}"/>
            </c:ext>
          </c:extLst>
        </c:ser>
        <c:ser>
          <c:idx val="1"/>
          <c:order val="1"/>
          <c:tx>
            <c:strRef>
              <c:f>Sheet1!$G$3</c:f>
              <c:strCache>
                <c:ptCount val="1"/>
                <c:pt idx="0">
                  <c:v>2006</c:v>
                </c:pt>
              </c:strCache>
            </c:strRef>
          </c:tx>
          <c:spPr>
            <a:solidFill>
              <a:schemeClr val="accent4"/>
            </a:solidFill>
            <a:ln>
              <a:noFill/>
            </a:ln>
            <a:effectLst/>
          </c:spPr>
          <c:invertIfNegative val="0"/>
          <c:cat>
            <c:strRef>
              <c:f>Sheet1!$H$1:$J$1</c:f>
              <c:strCache>
                <c:ptCount val="3"/>
                <c:pt idx="0">
                  <c:v>Anemia</c:v>
                </c:pt>
                <c:pt idx="1">
                  <c:v>VAD</c:v>
                </c:pt>
                <c:pt idx="2">
                  <c:v>IDD</c:v>
                </c:pt>
              </c:strCache>
            </c:strRef>
          </c:cat>
          <c:val>
            <c:numRef>
              <c:f>Sheet1!$H$3:$J$3</c:f>
              <c:numCache>
                <c:formatCode>General</c:formatCode>
                <c:ptCount val="3"/>
                <c:pt idx="0">
                  <c:v>73</c:v>
                </c:pt>
                <c:pt idx="1">
                  <c:v>20</c:v>
                </c:pt>
                <c:pt idx="2">
                  <c:v>5</c:v>
                </c:pt>
              </c:numCache>
            </c:numRef>
          </c:val>
          <c:extLst>
            <c:ext xmlns:c16="http://schemas.microsoft.com/office/drawing/2014/chart" uri="{C3380CC4-5D6E-409C-BE32-E72D297353CC}">
              <c16:uniqueId val="{00000001-E61F-4C43-873B-597464E45362}"/>
            </c:ext>
          </c:extLst>
        </c:ser>
        <c:ser>
          <c:idx val="2"/>
          <c:order val="2"/>
          <c:tx>
            <c:strRef>
              <c:f>Sheet1!$G$4</c:f>
              <c:strCache>
                <c:ptCount val="1"/>
                <c:pt idx="0">
                  <c:v>2011</c:v>
                </c:pt>
              </c:strCache>
            </c:strRef>
          </c:tx>
          <c:spPr>
            <a:solidFill>
              <a:schemeClr val="accent6"/>
            </a:solidFill>
            <a:ln>
              <a:noFill/>
            </a:ln>
            <a:effectLst/>
          </c:spPr>
          <c:invertIfNegative val="0"/>
          <c:cat>
            <c:strRef>
              <c:f>Sheet1!$H$1:$J$1</c:f>
              <c:strCache>
                <c:ptCount val="3"/>
                <c:pt idx="0">
                  <c:v>Anemia</c:v>
                </c:pt>
                <c:pt idx="1">
                  <c:v>VAD</c:v>
                </c:pt>
                <c:pt idx="2">
                  <c:v>IDD</c:v>
                </c:pt>
              </c:strCache>
            </c:strRef>
          </c:cat>
          <c:val>
            <c:numRef>
              <c:f>Sheet1!$H$4:$J$4</c:f>
              <c:numCache>
                <c:formatCode>General</c:formatCode>
                <c:ptCount val="3"/>
                <c:pt idx="0">
                  <c:v>50</c:v>
                </c:pt>
                <c:pt idx="1">
                  <c:v>38</c:v>
                </c:pt>
              </c:numCache>
            </c:numRef>
          </c:val>
          <c:extLst>
            <c:ext xmlns:c16="http://schemas.microsoft.com/office/drawing/2014/chart" uri="{C3380CC4-5D6E-409C-BE32-E72D297353CC}">
              <c16:uniqueId val="{00000002-E61F-4C43-873B-597464E45362}"/>
            </c:ext>
          </c:extLst>
        </c:ser>
        <c:dLbls>
          <c:showLegendKey val="0"/>
          <c:showVal val="0"/>
          <c:showCatName val="0"/>
          <c:showSerName val="0"/>
          <c:showPercent val="0"/>
          <c:showBubbleSize val="0"/>
        </c:dLbls>
        <c:gapWidth val="219"/>
        <c:overlap val="-27"/>
        <c:axId val="-2091094480"/>
        <c:axId val="-2091091488"/>
      </c:barChart>
      <c:catAx>
        <c:axId val="-20910944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091488"/>
        <c:crosses val="autoZero"/>
        <c:auto val="1"/>
        <c:lblAlgn val="ctr"/>
        <c:lblOffset val="100"/>
        <c:noMultiLvlLbl val="0"/>
      </c:catAx>
      <c:valAx>
        <c:axId val="-209109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09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Sheet1!$K$2</c:f>
              <c:strCache>
                <c:ptCount val="1"/>
                <c:pt idx="0">
                  <c:v>2001</c:v>
                </c:pt>
              </c:strCache>
            </c:strRef>
          </c:tx>
          <c:spPr>
            <a:solidFill>
              <a:schemeClr val="accent2"/>
            </a:solidFill>
            <a:ln>
              <a:noFill/>
            </a:ln>
            <a:effectLst/>
          </c:spPr>
          <c:invertIfNegative val="0"/>
          <c:cat>
            <c:strRef>
              <c:f>Sheet1!$L$1:$N$1</c:f>
              <c:strCache>
                <c:ptCount val="3"/>
                <c:pt idx="0">
                  <c:v>Anemia</c:v>
                </c:pt>
                <c:pt idx="1">
                  <c:v>VAD</c:v>
                </c:pt>
                <c:pt idx="2">
                  <c:v>IDD</c:v>
                </c:pt>
              </c:strCache>
            </c:strRef>
          </c:cat>
          <c:val>
            <c:numRef>
              <c:f>Sheet1!$L$2:$N$2</c:f>
              <c:numCache>
                <c:formatCode>General</c:formatCode>
                <c:ptCount val="3"/>
                <c:pt idx="0">
                  <c:v>31</c:v>
                </c:pt>
                <c:pt idx="2">
                  <c:v>9</c:v>
                </c:pt>
              </c:numCache>
            </c:numRef>
          </c:val>
          <c:extLst>
            <c:ext xmlns:c16="http://schemas.microsoft.com/office/drawing/2014/chart" uri="{C3380CC4-5D6E-409C-BE32-E72D297353CC}">
              <c16:uniqueId val="{00000000-7D45-4AF5-91B1-47B0EED2F8A2}"/>
            </c:ext>
          </c:extLst>
        </c:ser>
        <c:ser>
          <c:idx val="1"/>
          <c:order val="1"/>
          <c:tx>
            <c:strRef>
              <c:f>Sheet1!$K$3</c:f>
              <c:strCache>
                <c:ptCount val="1"/>
                <c:pt idx="0">
                  <c:v>2006</c:v>
                </c:pt>
              </c:strCache>
            </c:strRef>
          </c:tx>
          <c:spPr>
            <a:solidFill>
              <a:schemeClr val="accent4"/>
            </a:solidFill>
            <a:ln>
              <a:noFill/>
            </a:ln>
            <a:effectLst/>
          </c:spPr>
          <c:invertIfNegative val="0"/>
          <c:cat>
            <c:strRef>
              <c:f>Sheet1!$L$1:$N$1</c:f>
              <c:strCache>
                <c:ptCount val="3"/>
                <c:pt idx="0">
                  <c:v>Anemia</c:v>
                </c:pt>
                <c:pt idx="1">
                  <c:v>VAD</c:v>
                </c:pt>
                <c:pt idx="2">
                  <c:v>IDD</c:v>
                </c:pt>
              </c:strCache>
            </c:strRef>
          </c:cat>
          <c:val>
            <c:numRef>
              <c:f>Sheet1!$L$3:$N$3</c:f>
              <c:numCache>
                <c:formatCode>General</c:formatCode>
                <c:ptCount val="3"/>
                <c:pt idx="0">
                  <c:v>49</c:v>
                </c:pt>
                <c:pt idx="1">
                  <c:v>19</c:v>
                </c:pt>
                <c:pt idx="2">
                  <c:v>5</c:v>
                </c:pt>
              </c:numCache>
            </c:numRef>
          </c:val>
          <c:extLst>
            <c:ext xmlns:c16="http://schemas.microsoft.com/office/drawing/2014/chart" uri="{C3380CC4-5D6E-409C-BE32-E72D297353CC}">
              <c16:uniqueId val="{00000001-7D45-4AF5-91B1-47B0EED2F8A2}"/>
            </c:ext>
          </c:extLst>
        </c:ser>
        <c:ser>
          <c:idx val="2"/>
          <c:order val="2"/>
          <c:tx>
            <c:strRef>
              <c:f>Sheet1!$K$4</c:f>
              <c:strCache>
                <c:ptCount val="1"/>
                <c:pt idx="0">
                  <c:v>2011</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0-37B8-4A21-A91A-4ABCE9658EA2}"/>
              </c:ext>
            </c:extLst>
          </c:dPt>
          <c:cat>
            <c:strRef>
              <c:f>Sheet1!$L$1:$N$1</c:f>
              <c:strCache>
                <c:ptCount val="3"/>
                <c:pt idx="0">
                  <c:v>Anemia</c:v>
                </c:pt>
                <c:pt idx="1">
                  <c:v>VAD</c:v>
                </c:pt>
                <c:pt idx="2">
                  <c:v>IDD</c:v>
                </c:pt>
              </c:strCache>
            </c:strRef>
          </c:cat>
          <c:val>
            <c:numRef>
              <c:f>Sheet1!$L$4:$N$4</c:f>
              <c:numCache>
                <c:formatCode>General</c:formatCode>
                <c:ptCount val="3"/>
                <c:pt idx="0">
                  <c:v>24</c:v>
                </c:pt>
                <c:pt idx="1">
                  <c:v>38</c:v>
                </c:pt>
              </c:numCache>
            </c:numRef>
          </c:val>
          <c:extLst>
            <c:ext xmlns:c16="http://schemas.microsoft.com/office/drawing/2014/chart" uri="{C3380CC4-5D6E-409C-BE32-E72D297353CC}">
              <c16:uniqueId val="{00000002-7D45-4AF5-91B1-47B0EED2F8A2}"/>
            </c:ext>
          </c:extLst>
        </c:ser>
        <c:dLbls>
          <c:showLegendKey val="0"/>
          <c:showVal val="0"/>
          <c:showCatName val="0"/>
          <c:showSerName val="0"/>
          <c:showPercent val="0"/>
          <c:showBubbleSize val="0"/>
        </c:dLbls>
        <c:gapWidth val="219"/>
        <c:overlap val="-27"/>
        <c:axId val="-2091053248"/>
        <c:axId val="-2091050304"/>
      </c:barChart>
      <c:catAx>
        <c:axId val="-20910532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050304"/>
        <c:crosses val="autoZero"/>
        <c:auto val="1"/>
        <c:lblAlgn val="ctr"/>
        <c:lblOffset val="100"/>
        <c:noMultiLvlLbl val="0"/>
      </c:catAx>
      <c:valAx>
        <c:axId val="-2091050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05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48507536254667"/>
          <c:y val="5.3869731800766291E-2"/>
          <c:w val="0.74239393503799289"/>
          <c:h val="0.92238211602859976"/>
        </c:manualLayout>
      </c:layout>
      <c:barChart>
        <c:barDir val="bar"/>
        <c:grouping val="clustered"/>
        <c:varyColors val="0"/>
        <c:ser>
          <c:idx val="0"/>
          <c:order val="0"/>
          <c:spPr>
            <a:solidFill>
              <a:schemeClr val="accent2"/>
            </a:solidFill>
            <a:ln>
              <a:noFill/>
            </a:ln>
            <a:effectLst/>
          </c:spPr>
          <c:invertIfNegative val="0"/>
          <c:dPt>
            <c:idx val="9"/>
            <c:invertIfNegative val="0"/>
            <c:bubble3D val="0"/>
            <c:extLst>
              <c:ext xmlns:c16="http://schemas.microsoft.com/office/drawing/2014/chart" uri="{C3380CC4-5D6E-409C-BE32-E72D297353CC}">
                <c16:uniqueId val="{00000001-9D9A-4D0C-9545-CBB704C0768E}"/>
              </c:ext>
            </c:extLst>
          </c:dPt>
          <c:dPt>
            <c:idx val="12"/>
            <c:invertIfNegative val="0"/>
            <c:bubble3D val="0"/>
            <c:extLst>
              <c:ext xmlns:c16="http://schemas.microsoft.com/office/drawing/2014/chart" uri="{C3380CC4-5D6E-409C-BE32-E72D297353CC}">
                <c16:uniqueId val="{00000003-9D9A-4D0C-9545-CBB704C0768E}"/>
              </c:ext>
            </c:extLst>
          </c:dPt>
          <c:dPt>
            <c:idx val="15"/>
            <c:invertIfNegative val="0"/>
            <c:bubble3D val="0"/>
            <c:extLst>
              <c:ext xmlns:c16="http://schemas.microsoft.com/office/drawing/2014/chart" uri="{C3380CC4-5D6E-409C-BE32-E72D297353CC}">
                <c16:uniqueId val="{00000005-9D9A-4D0C-9545-CBB704C0768E}"/>
              </c:ext>
            </c:extLst>
          </c:dPt>
          <c:dPt>
            <c:idx val="16"/>
            <c:invertIfNegative val="0"/>
            <c:bubble3D val="0"/>
            <c:extLst>
              <c:ext xmlns:c16="http://schemas.microsoft.com/office/drawing/2014/chart" uri="{C3380CC4-5D6E-409C-BE32-E72D297353CC}">
                <c16:uniqueId val="{00000007-9D9A-4D0C-9545-CBB704C076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Sheet4!$B$2:$B$18</c:f>
              <c:strCache>
                <c:ptCount val="17"/>
                <c:pt idx="1">
                  <c:v>Ankole</c:v>
                </c:pt>
                <c:pt idx="2">
                  <c:v>Kigezi</c:v>
                </c:pt>
                <c:pt idx="3">
                  <c:v>Tooro</c:v>
                </c:pt>
                <c:pt idx="4">
                  <c:v>Bugisu</c:v>
                </c:pt>
                <c:pt idx="5">
                  <c:v>Bukedea</c:v>
                </c:pt>
                <c:pt idx="6">
                  <c:v>Kampala</c:v>
                </c:pt>
                <c:pt idx="7">
                  <c:v>South Central</c:v>
                </c:pt>
                <c:pt idx="8">
                  <c:v>North Central</c:v>
                </c:pt>
                <c:pt idx="9">
                  <c:v>Bunyoro</c:v>
                </c:pt>
                <c:pt idx="10">
                  <c:v>WestNile</c:v>
                </c:pt>
                <c:pt idx="11">
                  <c:v>Teso</c:v>
                </c:pt>
                <c:pt idx="12">
                  <c:v>Lango</c:v>
                </c:pt>
                <c:pt idx="13">
                  <c:v>Busoga</c:v>
                </c:pt>
                <c:pt idx="14">
                  <c:v>Karamoja</c:v>
                </c:pt>
                <c:pt idx="15">
                  <c:v>Acholi</c:v>
                </c:pt>
                <c:pt idx="16">
                  <c:v>National Average</c:v>
                </c:pt>
              </c:strCache>
            </c:strRef>
          </c:cat>
          <c:val>
            <c:numRef>
              <c:f>Sheet4!$C$2:$C$18</c:f>
              <c:numCache>
                <c:formatCode>General</c:formatCode>
                <c:ptCount val="17"/>
                <c:pt idx="1">
                  <c:v>30.6</c:v>
                </c:pt>
                <c:pt idx="2">
                  <c:v>31.5</c:v>
                </c:pt>
                <c:pt idx="3">
                  <c:v>45</c:v>
                </c:pt>
                <c:pt idx="4">
                  <c:v>47.6</c:v>
                </c:pt>
                <c:pt idx="5">
                  <c:v>47.8</c:v>
                </c:pt>
                <c:pt idx="6">
                  <c:v>50.9</c:v>
                </c:pt>
                <c:pt idx="7">
                  <c:v>52</c:v>
                </c:pt>
                <c:pt idx="8">
                  <c:v>55.1</c:v>
                </c:pt>
                <c:pt idx="9">
                  <c:v>55.3</c:v>
                </c:pt>
                <c:pt idx="10">
                  <c:v>56.4</c:v>
                </c:pt>
                <c:pt idx="11">
                  <c:v>58.9</c:v>
                </c:pt>
                <c:pt idx="12">
                  <c:v>61</c:v>
                </c:pt>
                <c:pt idx="13">
                  <c:v>63.4</c:v>
                </c:pt>
                <c:pt idx="14">
                  <c:v>67.7</c:v>
                </c:pt>
                <c:pt idx="15">
                  <c:v>70.8</c:v>
                </c:pt>
                <c:pt idx="16">
                  <c:v>53</c:v>
                </c:pt>
              </c:numCache>
            </c:numRef>
          </c:val>
          <c:extLst>
            <c:ext xmlns:c16="http://schemas.microsoft.com/office/drawing/2014/chart" uri="{C3380CC4-5D6E-409C-BE32-E72D297353CC}">
              <c16:uniqueId val="{00000008-9D9A-4D0C-9545-CBB704C0768E}"/>
            </c:ext>
          </c:extLst>
        </c:ser>
        <c:dLbls>
          <c:showLegendKey val="0"/>
          <c:showVal val="0"/>
          <c:showCatName val="0"/>
          <c:showSerName val="0"/>
          <c:showPercent val="0"/>
          <c:showBubbleSize val="0"/>
        </c:dLbls>
        <c:gapWidth val="269"/>
        <c:overlap val="-48"/>
        <c:axId val="448189512"/>
        <c:axId val="448185248"/>
      </c:barChart>
      <c:catAx>
        <c:axId val="4481895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48185248"/>
        <c:crosses val="autoZero"/>
        <c:auto val="1"/>
        <c:lblAlgn val="ctr"/>
        <c:lblOffset val="100"/>
        <c:noMultiLvlLbl val="0"/>
      </c:catAx>
      <c:valAx>
        <c:axId val="44818524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8189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9865613129744078"/>
          <c:y val="2.7619047619047619E-2"/>
          <c:w val="0.79578830599043471"/>
          <c:h val="0.92249433106575962"/>
        </c:manualLayout>
      </c:layout>
      <c:barChart>
        <c:barDir val="bar"/>
        <c:grouping val="clustered"/>
        <c:varyColors val="0"/>
        <c:ser>
          <c:idx val="0"/>
          <c:order val="0"/>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7B39-4DC8-B81F-4F3672D13B31}"/>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3-7B39-4DC8-B81F-4F3672D13B31}"/>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5-7B39-4DC8-B81F-4F3672D13B31}"/>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7-7B39-4DC8-B81F-4F3672D13B31}"/>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Sheet3!$A$1:$A$17</c:f>
              <c:strCache>
                <c:ptCount val="17"/>
                <c:pt idx="1">
                  <c:v>Kigezi</c:v>
                </c:pt>
                <c:pt idx="2">
                  <c:v>Bukedi</c:v>
                </c:pt>
                <c:pt idx="3">
                  <c:v>Kampala</c:v>
                </c:pt>
                <c:pt idx="4">
                  <c:v>Ankole</c:v>
                </c:pt>
                <c:pt idx="5">
                  <c:v>South Central</c:v>
                </c:pt>
                <c:pt idx="6">
                  <c:v>Tooro</c:v>
                </c:pt>
                <c:pt idx="7">
                  <c:v>North Central</c:v>
                </c:pt>
                <c:pt idx="8">
                  <c:v>Teso</c:v>
                </c:pt>
                <c:pt idx="9">
                  <c:v>Karamoja</c:v>
                </c:pt>
                <c:pt idx="10">
                  <c:v>Bunyoro</c:v>
                </c:pt>
                <c:pt idx="11">
                  <c:v>Bugisu</c:v>
                </c:pt>
                <c:pt idx="12">
                  <c:v>Lango</c:v>
                </c:pt>
                <c:pt idx="13">
                  <c:v>WestNile</c:v>
                </c:pt>
                <c:pt idx="14">
                  <c:v>Busoga</c:v>
                </c:pt>
                <c:pt idx="15">
                  <c:v>Acholi</c:v>
                </c:pt>
                <c:pt idx="16">
                  <c:v>National Average</c:v>
                </c:pt>
              </c:strCache>
            </c:strRef>
          </c:cat>
          <c:val>
            <c:numRef>
              <c:f>Sheet3!$B$1:$B$17</c:f>
              <c:numCache>
                <c:formatCode>General</c:formatCode>
                <c:ptCount val="17"/>
                <c:pt idx="1">
                  <c:v>16.899999999999999</c:v>
                </c:pt>
                <c:pt idx="2">
                  <c:v>17.100000000000001</c:v>
                </c:pt>
                <c:pt idx="3">
                  <c:v>25.2</c:v>
                </c:pt>
                <c:pt idx="4">
                  <c:v>27.5</c:v>
                </c:pt>
                <c:pt idx="5">
                  <c:v>27.5</c:v>
                </c:pt>
                <c:pt idx="6">
                  <c:v>29.4</c:v>
                </c:pt>
                <c:pt idx="7">
                  <c:v>31.6</c:v>
                </c:pt>
                <c:pt idx="8">
                  <c:v>31.9</c:v>
                </c:pt>
                <c:pt idx="9">
                  <c:v>32</c:v>
                </c:pt>
                <c:pt idx="10">
                  <c:v>32.1</c:v>
                </c:pt>
                <c:pt idx="11">
                  <c:v>34.6</c:v>
                </c:pt>
                <c:pt idx="12">
                  <c:v>39.4</c:v>
                </c:pt>
                <c:pt idx="13">
                  <c:v>39.6</c:v>
                </c:pt>
                <c:pt idx="14">
                  <c:v>41</c:v>
                </c:pt>
                <c:pt idx="15">
                  <c:v>47.1</c:v>
                </c:pt>
                <c:pt idx="16">
                  <c:v>32</c:v>
                </c:pt>
              </c:numCache>
            </c:numRef>
          </c:val>
          <c:extLst>
            <c:ext xmlns:c16="http://schemas.microsoft.com/office/drawing/2014/chart" uri="{C3380CC4-5D6E-409C-BE32-E72D297353CC}">
              <c16:uniqueId val="{00000008-7B39-4DC8-B81F-4F3672D13B31}"/>
            </c:ext>
          </c:extLst>
        </c:ser>
        <c:dLbls>
          <c:showLegendKey val="0"/>
          <c:showVal val="0"/>
          <c:showCatName val="0"/>
          <c:showSerName val="0"/>
          <c:showPercent val="0"/>
          <c:showBubbleSize val="0"/>
        </c:dLbls>
        <c:gapWidth val="182"/>
        <c:axId val="497135832"/>
        <c:axId val="497144688"/>
      </c:barChart>
      <c:catAx>
        <c:axId val="497135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7144688"/>
        <c:crosses val="autoZero"/>
        <c:auto val="1"/>
        <c:lblAlgn val="ctr"/>
        <c:lblOffset val="100"/>
        <c:noMultiLvlLbl val="0"/>
      </c:catAx>
      <c:valAx>
        <c:axId val="497144688"/>
        <c:scaling>
          <c:orientation val="minMax"/>
        </c:scaling>
        <c:delete val="1"/>
        <c:axPos val="b"/>
        <c:numFmt formatCode="General" sourceLinked="1"/>
        <c:majorTickMark val="none"/>
        <c:minorTickMark val="none"/>
        <c:tickLblPos val="nextTo"/>
        <c:crossAx val="49713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Stunting and Anaemia by Wealth Quintile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Anaemia</c:v>
                </c:pt>
              </c:strCache>
            </c:strRef>
          </c:tx>
          <c:spPr>
            <a:solidFill>
              <a:schemeClr val="accent2"/>
            </a:solidFill>
            <a:ln>
              <a:noFill/>
            </a:ln>
            <a:effectLst/>
          </c:spPr>
          <c:invertIfNegative val="0"/>
          <c:cat>
            <c:strRef>
              <c:f>Sheet1!$A$2:$A$7</c:f>
              <c:strCache>
                <c:ptCount val="6"/>
                <c:pt idx="0">
                  <c:v>National</c:v>
                </c:pt>
                <c:pt idx="1">
                  <c:v>Highest</c:v>
                </c:pt>
                <c:pt idx="2">
                  <c:v>Fourth</c:v>
                </c:pt>
                <c:pt idx="3">
                  <c:v>Middle</c:v>
                </c:pt>
                <c:pt idx="4">
                  <c:v>Second</c:v>
                </c:pt>
                <c:pt idx="5">
                  <c:v>Lowest</c:v>
                </c:pt>
              </c:strCache>
            </c:strRef>
          </c:cat>
          <c:val>
            <c:numRef>
              <c:f>Sheet1!$B$2:$B$7</c:f>
              <c:numCache>
                <c:formatCode>0.0%</c:formatCode>
                <c:ptCount val="6"/>
                <c:pt idx="0">
                  <c:v>0.32</c:v>
                </c:pt>
                <c:pt idx="1">
                  <c:v>0.251</c:v>
                </c:pt>
                <c:pt idx="2">
                  <c:v>0.31900000000000001</c:v>
                </c:pt>
                <c:pt idx="3">
                  <c:v>0.307</c:v>
                </c:pt>
                <c:pt idx="4">
                  <c:v>0.32900000000000001</c:v>
                </c:pt>
                <c:pt idx="5">
                  <c:v>0.40600000000000003</c:v>
                </c:pt>
              </c:numCache>
            </c:numRef>
          </c:val>
          <c:extLst>
            <c:ext xmlns:c16="http://schemas.microsoft.com/office/drawing/2014/chart" uri="{C3380CC4-5D6E-409C-BE32-E72D297353CC}">
              <c16:uniqueId val="{00000000-04A0-418A-98D7-600856DD9B05}"/>
            </c:ext>
          </c:extLst>
        </c:ser>
        <c:ser>
          <c:idx val="1"/>
          <c:order val="1"/>
          <c:tx>
            <c:strRef>
              <c:f>Sheet1!$C$1</c:f>
              <c:strCache>
                <c:ptCount val="1"/>
                <c:pt idx="0">
                  <c:v>Stunting</c:v>
                </c:pt>
              </c:strCache>
            </c:strRef>
          </c:tx>
          <c:spPr>
            <a:solidFill>
              <a:schemeClr val="accent4"/>
            </a:solidFill>
            <a:ln>
              <a:noFill/>
            </a:ln>
            <a:effectLst/>
          </c:spPr>
          <c:invertIfNegative val="0"/>
          <c:cat>
            <c:strRef>
              <c:f>Sheet1!$A$2:$A$7</c:f>
              <c:strCache>
                <c:ptCount val="6"/>
                <c:pt idx="0">
                  <c:v>National</c:v>
                </c:pt>
                <c:pt idx="1">
                  <c:v>Highest</c:v>
                </c:pt>
                <c:pt idx="2">
                  <c:v>Fourth</c:v>
                </c:pt>
                <c:pt idx="3">
                  <c:v>Middle</c:v>
                </c:pt>
                <c:pt idx="4">
                  <c:v>Second</c:v>
                </c:pt>
                <c:pt idx="5">
                  <c:v>Lowest</c:v>
                </c:pt>
              </c:strCache>
            </c:strRef>
          </c:cat>
          <c:val>
            <c:numRef>
              <c:f>Sheet1!$C$2:$C$7</c:f>
              <c:numCache>
                <c:formatCode>0.0%</c:formatCode>
                <c:ptCount val="6"/>
                <c:pt idx="0">
                  <c:v>0.28999999999999998</c:v>
                </c:pt>
                <c:pt idx="1">
                  <c:v>0.16700000000000001</c:v>
                </c:pt>
                <c:pt idx="2">
                  <c:v>0.27300000000000002</c:v>
                </c:pt>
                <c:pt idx="3">
                  <c:v>0.33</c:v>
                </c:pt>
                <c:pt idx="4">
                  <c:v>0.33200000000000002</c:v>
                </c:pt>
                <c:pt idx="5">
                  <c:v>0.32200000000000001</c:v>
                </c:pt>
              </c:numCache>
            </c:numRef>
          </c:val>
          <c:extLst>
            <c:ext xmlns:c16="http://schemas.microsoft.com/office/drawing/2014/chart" uri="{C3380CC4-5D6E-409C-BE32-E72D297353CC}">
              <c16:uniqueId val="{00000001-04A0-418A-98D7-600856DD9B05}"/>
            </c:ext>
          </c:extLst>
        </c:ser>
        <c:dLbls>
          <c:showLegendKey val="0"/>
          <c:showVal val="0"/>
          <c:showCatName val="0"/>
          <c:showSerName val="0"/>
          <c:showPercent val="0"/>
          <c:showBubbleSize val="0"/>
        </c:dLbls>
        <c:gapWidth val="182"/>
        <c:axId val="610528960"/>
        <c:axId val="610522072"/>
      </c:barChart>
      <c:catAx>
        <c:axId val="610528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0522072"/>
        <c:crosses val="autoZero"/>
        <c:auto val="1"/>
        <c:lblAlgn val="ctr"/>
        <c:lblOffset val="100"/>
        <c:noMultiLvlLbl val="0"/>
      </c:catAx>
      <c:valAx>
        <c:axId val="61052207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052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34944-A050-4F25-9721-2628B17C167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6EE5CE0-6316-47EA-A288-2D8969C75E02}">
      <dgm:prSet phldrT="[Text]" custT="1"/>
      <dgm:spPr/>
      <dgm:t>
        <a:bodyPr/>
        <a:lstStyle/>
        <a:p>
          <a:r>
            <a:rPr lang="en-US" sz="2400" dirty="0"/>
            <a:t>Obesity</a:t>
          </a:r>
        </a:p>
      </dgm:t>
    </dgm:pt>
    <dgm:pt modelId="{1C82B3D7-7C24-4F2C-90C6-3216328774EE}" type="parTrans" cxnId="{98400054-89E5-4F1E-899A-F40496CE371C}">
      <dgm:prSet/>
      <dgm:spPr/>
      <dgm:t>
        <a:bodyPr/>
        <a:lstStyle/>
        <a:p>
          <a:endParaRPr lang="en-US" sz="3600"/>
        </a:p>
      </dgm:t>
    </dgm:pt>
    <dgm:pt modelId="{31F7BC4E-4A76-4806-913B-6141941FCCD3}" type="sibTrans" cxnId="{98400054-89E5-4F1E-899A-F40496CE371C}">
      <dgm:prSet/>
      <dgm:spPr/>
      <dgm:t>
        <a:bodyPr/>
        <a:lstStyle/>
        <a:p>
          <a:endParaRPr lang="en-US" sz="3600"/>
        </a:p>
      </dgm:t>
    </dgm:pt>
    <dgm:pt modelId="{F90CBBCD-E830-48D4-BF31-9B137020AE07}">
      <dgm:prSet phldrT="[Text]" custT="1"/>
      <dgm:spPr/>
      <dgm:t>
        <a:bodyPr/>
        <a:lstStyle/>
        <a:p>
          <a:r>
            <a:rPr lang="en-US" sz="1600" dirty="0"/>
            <a:t>Heart Disease</a:t>
          </a:r>
        </a:p>
      </dgm:t>
    </dgm:pt>
    <dgm:pt modelId="{D74E42A4-09D0-4D76-BD08-5AAEA8B1F7D3}" type="parTrans" cxnId="{70FF03FC-A043-44E6-ABD8-708DB18C7C83}">
      <dgm:prSet custT="1"/>
      <dgm:spPr/>
      <dgm:t>
        <a:bodyPr/>
        <a:lstStyle/>
        <a:p>
          <a:endParaRPr lang="en-US" sz="1000"/>
        </a:p>
      </dgm:t>
    </dgm:pt>
    <dgm:pt modelId="{73D784B6-7174-42B5-AB5B-B12B0328C874}" type="sibTrans" cxnId="{70FF03FC-A043-44E6-ABD8-708DB18C7C83}">
      <dgm:prSet/>
      <dgm:spPr/>
      <dgm:t>
        <a:bodyPr/>
        <a:lstStyle/>
        <a:p>
          <a:endParaRPr lang="en-US" sz="3600"/>
        </a:p>
      </dgm:t>
    </dgm:pt>
    <dgm:pt modelId="{5AF755ED-2ECC-411E-9800-2F56D74817A2}">
      <dgm:prSet phldrT="[Text]" custT="1"/>
      <dgm:spPr/>
      <dgm:t>
        <a:bodyPr/>
        <a:lstStyle/>
        <a:p>
          <a:r>
            <a:rPr lang="en-US" sz="1600" dirty="0"/>
            <a:t>Cancers</a:t>
          </a:r>
        </a:p>
      </dgm:t>
    </dgm:pt>
    <dgm:pt modelId="{4BF6B7AA-1449-425B-96A5-D852854A64B3}" type="parTrans" cxnId="{A9545E83-C59B-4D8F-945D-DE307C87C7B3}">
      <dgm:prSet custT="1"/>
      <dgm:spPr/>
      <dgm:t>
        <a:bodyPr/>
        <a:lstStyle/>
        <a:p>
          <a:endParaRPr lang="en-US" sz="1000"/>
        </a:p>
      </dgm:t>
    </dgm:pt>
    <dgm:pt modelId="{1BD98C68-FCA5-4717-B56A-C4A875E424B2}" type="sibTrans" cxnId="{A9545E83-C59B-4D8F-945D-DE307C87C7B3}">
      <dgm:prSet/>
      <dgm:spPr/>
      <dgm:t>
        <a:bodyPr/>
        <a:lstStyle/>
        <a:p>
          <a:endParaRPr lang="en-US" sz="3600"/>
        </a:p>
      </dgm:t>
    </dgm:pt>
    <dgm:pt modelId="{2FC411EE-9460-41E2-927F-1A4EF0CE4B56}">
      <dgm:prSet phldrT="[Text]" custT="1"/>
      <dgm:spPr/>
      <dgm:t>
        <a:bodyPr/>
        <a:lstStyle/>
        <a:p>
          <a:r>
            <a:rPr lang="en-US" sz="1600" dirty="0"/>
            <a:t>High Blood Pressure</a:t>
          </a:r>
        </a:p>
      </dgm:t>
    </dgm:pt>
    <dgm:pt modelId="{49FFCA52-D89E-4FD9-8A2E-2BC18B3D294B}" type="parTrans" cxnId="{55775D8D-1A63-4C80-A1A2-C7F86A739EA4}">
      <dgm:prSet custT="1"/>
      <dgm:spPr/>
      <dgm:t>
        <a:bodyPr/>
        <a:lstStyle/>
        <a:p>
          <a:endParaRPr lang="en-US" sz="1000"/>
        </a:p>
      </dgm:t>
    </dgm:pt>
    <dgm:pt modelId="{5C6E266D-A75D-417C-BF6B-09383F9A869C}" type="sibTrans" cxnId="{55775D8D-1A63-4C80-A1A2-C7F86A739EA4}">
      <dgm:prSet/>
      <dgm:spPr/>
      <dgm:t>
        <a:bodyPr/>
        <a:lstStyle/>
        <a:p>
          <a:endParaRPr lang="en-US" sz="3600"/>
        </a:p>
      </dgm:t>
    </dgm:pt>
    <dgm:pt modelId="{00DF9B36-3CD3-49D3-91CE-6EFBEACB8EF5}">
      <dgm:prSet phldrT="[Text]" custT="1"/>
      <dgm:spPr/>
      <dgm:t>
        <a:bodyPr/>
        <a:lstStyle/>
        <a:p>
          <a:r>
            <a:rPr lang="en-US" sz="1600" dirty="0"/>
            <a:t>Sleep Apnea</a:t>
          </a:r>
        </a:p>
      </dgm:t>
    </dgm:pt>
    <dgm:pt modelId="{04094857-4BCE-4361-B2A4-2563C6066D3F}" type="parTrans" cxnId="{6DE9393A-8D39-4A5F-A154-DDB319A5989B}">
      <dgm:prSet custT="1"/>
      <dgm:spPr/>
      <dgm:t>
        <a:bodyPr/>
        <a:lstStyle/>
        <a:p>
          <a:endParaRPr lang="en-US" sz="1000"/>
        </a:p>
      </dgm:t>
    </dgm:pt>
    <dgm:pt modelId="{78727B00-6F4D-4767-987B-4FB951A530D8}" type="sibTrans" cxnId="{6DE9393A-8D39-4A5F-A154-DDB319A5989B}">
      <dgm:prSet/>
      <dgm:spPr/>
      <dgm:t>
        <a:bodyPr/>
        <a:lstStyle/>
        <a:p>
          <a:endParaRPr lang="en-US" sz="3600"/>
        </a:p>
      </dgm:t>
    </dgm:pt>
    <dgm:pt modelId="{A922A77C-D332-4830-A580-B2EB74EEF71B}">
      <dgm:prSet phldrT="[Text]" custT="1"/>
      <dgm:spPr/>
      <dgm:t>
        <a:bodyPr/>
        <a:lstStyle/>
        <a:p>
          <a:r>
            <a:rPr lang="en-US" sz="1600" dirty="0"/>
            <a:t>High Cholesterol</a:t>
          </a:r>
        </a:p>
      </dgm:t>
    </dgm:pt>
    <dgm:pt modelId="{45537523-E58C-4481-B4EF-90A5C48CE106}" type="parTrans" cxnId="{8620F362-9709-4256-AD06-78A11316D3BA}">
      <dgm:prSet custT="1"/>
      <dgm:spPr/>
      <dgm:t>
        <a:bodyPr/>
        <a:lstStyle/>
        <a:p>
          <a:endParaRPr lang="en-US" sz="1000"/>
        </a:p>
      </dgm:t>
    </dgm:pt>
    <dgm:pt modelId="{08AEBA68-E1ED-42FA-A623-5EBB5E37916E}" type="sibTrans" cxnId="{8620F362-9709-4256-AD06-78A11316D3BA}">
      <dgm:prSet/>
      <dgm:spPr/>
      <dgm:t>
        <a:bodyPr/>
        <a:lstStyle/>
        <a:p>
          <a:endParaRPr lang="en-US" sz="3600"/>
        </a:p>
      </dgm:t>
    </dgm:pt>
    <dgm:pt modelId="{D5D02DE5-8931-4991-8AE6-D7C40C86FAEF}">
      <dgm:prSet phldrT="[Text]" custT="1"/>
      <dgm:spPr/>
      <dgm:t>
        <a:bodyPr/>
        <a:lstStyle/>
        <a:p>
          <a:r>
            <a:rPr lang="en-US" sz="1600" dirty="0"/>
            <a:t>Hypertension</a:t>
          </a:r>
        </a:p>
      </dgm:t>
    </dgm:pt>
    <dgm:pt modelId="{7ED01FB4-83A0-4061-A8A8-2196B1437D22}" type="parTrans" cxnId="{B0851657-5F22-434C-A4D9-E1672DD24971}">
      <dgm:prSet custT="1"/>
      <dgm:spPr/>
      <dgm:t>
        <a:bodyPr/>
        <a:lstStyle/>
        <a:p>
          <a:endParaRPr lang="en-US" sz="1000"/>
        </a:p>
      </dgm:t>
    </dgm:pt>
    <dgm:pt modelId="{52D24493-B773-4790-9A00-8FC86441E52C}" type="sibTrans" cxnId="{B0851657-5F22-434C-A4D9-E1672DD24971}">
      <dgm:prSet/>
      <dgm:spPr/>
      <dgm:t>
        <a:bodyPr/>
        <a:lstStyle/>
        <a:p>
          <a:endParaRPr lang="en-US" sz="3600"/>
        </a:p>
      </dgm:t>
    </dgm:pt>
    <dgm:pt modelId="{B2F734E1-4D17-4DB9-ADF5-B791B2A07B87}">
      <dgm:prSet phldrT="[Text]" custT="1"/>
      <dgm:spPr/>
      <dgm:t>
        <a:bodyPr/>
        <a:lstStyle/>
        <a:p>
          <a:r>
            <a:rPr lang="en-US" sz="1600" dirty="0"/>
            <a:t>Respiratory Problems</a:t>
          </a:r>
        </a:p>
      </dgm:t>
    </dgm:pt>
    <dgm:pt modelId="{4F0F3593-E5D9-4389-91C6-84DE8F56B87B}" type="parTrans" cxnId="{A46EC300-30BF-4F47-BFD2-F2C9D333D2A1}">
      <dgm:prSet custT="1"/>
      <dgm:spPr/>
      <dgm:t>
        <a:bodyPr/>
        <a:lstStyle/>
        <a:p>
          <a:endParaRPr lang="en-US" sz="1000"/>
        </a:p>
      </dgm:t>
    </dgm:pt>
    <dgm:pt modelId="{D5A08A14-FB8C-46D4-9816-E554B3E29C4E}" type="sibTrans" cxnId="{A46EC300-30BF-4F47-BFD2-F2C9D333D2A1}">
      <dgm:prSet/>
      <dgm:spPr/>
      <dgm:t>
        <a:bodyPr/>
        <a:lstStyle/>
        <a:p>
          <a:endParaRPr lang="en-US" sz="3600"/>
        </a:p>
      </dgm:t>
    </dgm:pt>
    <dgm:pt modelId="{556EBFF2-69E5-42C7-B0DB-186ED0253882}">
      <dgm:prSet phldrT="[Text]" custT="1"/>
      <dgm:spPr/>
      <dgm:t>
        <a:bodyPr/>
        <a:lstStyle/>
        <a:p>
          <a:r>
            <a:rPr lang="en-US" sz="1600" dirty="0"/>
            <a:t>Quality of Life</a:t>
          </a:r>
        </a:p>
      </dgm:t>
    </dgm:pt>
    <dgm:pt modelId="{B22BF9EC-EB1C-4377-BB57-7CDF68B653A4}" type="parTrans" cxnId="{BB0FFDD8-573B-4D67-8ACE-604C6F4DF134}">
      <dgm:prSet custT="1"/>
      <dgm:spPr/>
      <dgm:t>
        <a:bodyPr/>
        <a:lstStyle/>
        <a:p>
          <a:endParaRPr lang="en-US" sz="1000"/>
        </a:p>
      </dgm:t>
    </dgm:pt>
    <dgm:pt modelId="{268C977C-5475-4726-86FC-EA9D1AD2E358}" type="sibTrans" cxnId="{BB0FFDD8-573B-4D67-8ACE-604C6F4DF134}">
      <dgm:prSet/>
      <dgm:spPr/>
      <dgm:t>
        <a:bodyPr/>
        <a:lstStyle/>
        <a:p>
          <a:endParaRPr lang="en-US" sz="3600"/>
        </a:p>
      </dgm:t>
    </dgm:pt>
    <dgm:pt modelId="{81D933DD-6268-4CAF-B353-289A472B64C0}">
      <dgm:prSet phldrT="[Text]" custT="1"/>
      <dgm:spPr/>
      <dgm:t>
        <a:bodyPr/>
        <a:lstStyle/>
        <a:p>
          <a:r>
            <a:rPr lang="en-US" sz="1600" dirty="0"/>
            <a:t>Arthritis</a:t>
          </a:r>
        </a:p>
      </dgm:t>
    </dgm:pt>
    <dgm:pt modelId="{0FF13BC8-5804-4FE9-8089-5D2196C3DECF}" type="parTrans" cxnId="{5686A9A6-C898-49A7-9A9C-55E7C3C2F9A2}">
      <dgm:prSet custT="1"/>
      <dgm:spPr/>
      <dgm:t>
        <a:bodyPr/>
        <a:lstStyle/>
        <a:p>
          <a:endParaRPr lang="en-US" sz="1000"/>
        </a:p>
      </dgm:t>
    </dgm:pt>
    <dgm:pt modelId="{570F6D6F-D883-4673-92E6-1E348540D8B1}" type="sibTrans" cxnId="{5686A9A6-C898-49A7-9A9C-55E7C3C2F9A2}">
      <dgm:prSet/>
      <dgm:spPr/>
      <dgm:t>
        <a:bodyPr/>
        <a:lstStyle/>
        <a:p>
          <a:endParaRPr lang="en-US" sz="3600"/>
        </a:p>
      </dgm:t>
    </dgm:pt>
    <dgm:pt modelId="{DE8150EF-EBB8-4512-AF68-F156EF69F4A8}">
      <dgm:prSet phldrT="[Text]" custT="1"/>
      <dgm:spPr/>
      <dgm:t>
        <a:bodyPr/>
        <a:lstStyle/>
        <a:p>
          <a:r>
            <a:rPr lang="en-US" sz="1600" dirty="0"/>
            <a:t>Diabetes</a:t>
          </a:r>
        </a:p>
      </dgm:t>
    </dgm:pt>
    <dgm:pt modelId="{E1A52605-88A2-4D77-B22A-35D2C4102CE3}" type="parTrans" cxnId="{5CA19CA6-DEE2-4ABD-B8DB-B25FED3AA17F}">
      <dgm:prSet custT="1"/>
      <dgm:spPr/>
      <dgm:t>
        <a:bodyPr/>
        <a:lstStyle/>
        <a:p>
          <a:endParaRPr lang="en-US" sz="1000"/>
        </a:p>
      </dgm:t>
    </dgm:pt>
    <dgm:pt modelId="{4520B565-373C-4F0C-A191-4118C8B8CB9F}" type="sibTrans" cxnId="{5CA19CA6-DEE2-4ABD-B8DB-B25FED3AA17F}">
      <dgm:prSet/>
      <dgm:spPr/>
      <dgm:t>
        <a:bodyPr/>
        <a:lstStyle/>
        <a:p>
          <a:endParaRPr lang="en-US" sz="3600"/>
        </a:p>
      </dgm:t>
    </dgm:pt>
    <dgm:pt modelId="{07384A5B-B6AD-4259-96E2-FB2C6BB3AB34}" type="pres">
      <dgm:prSet presAssocID="{09C34944-A050-4F25-9721-2628B17C1671}" presName="cycle" presStyleCnt="0">
        <dgm:presLayoutVars>
          <dgm:chMax val="1"/>
          <dgm:dir/>
          <dgm:animLvl val="ctr"/>
          <dgm:resizeHandles val="exact"/>
        </dgm:presLayoutVars>
      </dgm:prSet>
      <dgm:spPr/>
    </dgm:pt>
    <dgm:pt modelId="{4577CCF3-D047-476E-B6D7-9274B00B9EE9}" type="pres">
      <dgm:prSet presAssocID="{F6EE5CE0-6316-47EA-A288-2D8969C75E02}" presName="centerShape" presStyleLbl="node0" presStyleIdx="0" presStyleCnt="1" custScaleX="241961" custScaleY="159609"/>
      <dgm:spPr/>
    </dgm:pt>
    <dgm:pt modelId="{9F321273-62A2-497C-861A-C92433F554F3}" type="pres">
      <dgm:prSet presAssocID="{D74E42A4-09D0-4D76-BD08-5AAEA8B1F7D3}" presName="Name9" presStyleLbl="parChTrans1D2" presStyleIdx="0" presStyleCnt="10"/>
      <dgm:spPr/>
    </dgm:pt>
    <dgm:pt modelId="{B8C5BE76-FFBC-4241-95DA-C91E07B2D54E}" type="pres">
      <dgm:prSet presAssocID="{D74E42A4-09D0-4D76-BD08-5AAEA8B1F7D3}" presName="connTx" presStyleLbl="parChTrans1D2" presStyleIdx="0" presStyleCnt="10"/>
      <dgm:spPr/>
    </dgm:pt>
    <dgm:pt modelId="{3B609344-F49C-4729-85BD-8F713A65F94A}" type="pres">
      <dgm:prSet presAssocID="{F90CBBCD-E830-48D4-BF31-9B137020AE07}" presName="node" presStyleLbl="node1" presStyleIdx="0" presStyleCnt="10" custScaleX="223122" custRadScaleRad="97212" custRadScaleInc="-10244">
        <dgm:presLayoutVars>
          <dgm:bulletEnabled val="1"/>
        </dgm:presLayoutVars>
      </dgm:prSet>
      <dgm:spPr/>
    </dgm:pt>
    <dgm:pt modelId="{A99F4BE5-E518-4605-BBC1-A2CA5D18F1F9}" type="pres">
      <dgm:prSet presAssocID="{4BF6B7AA-1449-425B-96A5-D852854A64B3}" presName="Name9" presStyleLbl="parChTrans1D2" presStyleIdx="1" presStyleCnt="10"/>
      <dgm:spPr/>
    </dgm:pt>
    <dgm:pt modelId="{C5334733-3F3B-4915-9174-2A285F040B7D}" type="pres">
      <dgm:prSet presAssocID="{4BF6B7AA-1449-425B-96A5-D852854A64B3}" presName="connTx" presStyleLbl="parChTrans1D2" presStyleIdx="1" presStyleCnt="10"/>
      <dgm:spPr/>
    </dgm:pt>
    <dgm:pt modelId="{2A43738A-F95A-4229-8B30-1103987148B7}" type="pres">
      <dgm:prSet presAssocID="{5AF755ED-2ECC-411E-9800-2F56D74817A2}" presName="node" presStyleLbl="node1" presStyleIdx="1" presStyleCnt="10" custScaleX="223122" custRadScaleRad="130801" custRadScaleInc="108802">
        <dgm:presLayoutVars>
          <dgm:bulletEnabled val="1"/>
        </dgm:presLayoutVars>
      </dgm:prSet>
      <dgm:spPr/>
    </dgm:pt>
    <dgm:pt modelId="{6D864828-0FEB-430E-954C-BFE477F0978E}" type="pres">
      <dgm:prSet presAssocID="{49FFCA52-D89E-4FD9-8A2E-2BC18B3D294B}" presName="Name9" presStyleLbl="parChTrans1D2" presStyleIdx="2" presStyleCnt="10"/>
      <dgm:spPr/>
    </dgm:pt>
    <dgm:pt modelId="{61F37AB9-507B-4BAC-AB9C-FD76456B8536}" type="pres">
      <dgm:prSet presAssocID="{49FFCA52-D89E-4FD9-8A2E-2BC18B3D294B}" presName="connTx" presStyleLbl="parChTrans1D2" presStyleIdx="2" presStyleCnt="10"/>
      <dgm:spPr/>
    </dgm:pt>
    <dgm:pt modelId="{A727AAAD-255B-4035-8ADD-EA1A3C62D1BA}" type="pres">
      <dgm:prSet presAssocID="{2FC411EE-9460-41E2-927F-1A4EF0CE4B56}" presName="node" presStyleLbl="node1" presStyleIdx="2" presStyleCnt="10" custScaleX="223122" custRadScaleRad="149998" custRadScaleInc="41399">
        <dgm:presLayoutVars>
          <dgm:bulletEnabled val="1"/>
        </dgm:presLayoutVars>
      </dgm:prSet>
      <dgm:spPr/>
    </dgm:pt>
    <dgm:pt modelId="{709C6471-8704-4CF5-9C69-0C51055D345D}" type="pres">
      <dgm:prSet presAssocID="{04094857-4BCE-4361-B2A4-2563C6066D3F}" presName="Name9" presStyleLbl="parChTrans1D2" presStyleIdx="3" presStyleCnt="10"/>
      <dgm:spPr/>
    </dgm:pt>
    <dgm:pt modelId="{B29822B2-A680-47A5-A385-0981FB2F1134}" type="pres">
      <dgm:prSet presAssocID="{04094857-4BCE-4361-B2A4-2563C6066D3F}" presName="connTx" presStyleLbl="parChTrans1D2" presStyleIdx="3" presStyleCnt="10"/>
      <dgm:spPr/>
    </dgm:pt>
    <dgm:pt modelId="{3012F035-E5CF-4321-915D-58269008913D}" type="pres">
      <dgm:prSet presAssocID="{00DF9B36-3CD3-49D3-91CE-6EFBEACB8EF5}" presName="node" presStyleLbl="node1" presStyleIdx="3" presStyleCnt="10" custScaleX="223122" custRadScaleRad="150898" custRadScaleInc="-34943">
        <dgm:presLayoutVars>
          <dgm:bulletEnabled val="1"/>
        </dgm:presLayoutVars>
      </dgm:prSet>
      <dgm:spPr/>
    </dgm:pt>
    <dgm:pt modelId="{35650350-954F-4BD4-BB41-81015F3959C1}" type="pres">
      <dgm:prSet presAssocID="{45537523-E58C-4481-B4EF-90A5C48CE106}" presName="Name9" presStyleLbl="parChTrans1D2" presStyleIdx="4" presStyleCnt="10"/>
      <dgm:spPr/>
    </dgm:pt>
    <dgm:pt modelId="{9B2A1F61-A1ED-4F4C-8D90-C2A2634E614D}" type="pres">
      <dgm:prSet presAssocID="{45537523-E58C-4481-B4EF-90A5C48CE106}" presName="connTx" presStyleLbl="parChTrans1D2" presStyleIdx="4" presStyleCnt="10"/>
      <dgm:spPr/>
    </dgm:pt>
    <dgm:pt modelId="{80799367-046E-476A-AC23-F4DFBE856E62}" type="pres">
      <dgm:prSet presAssocID="{A922A77C-D332-4830-A580-B2EB74EEF71B}" presName="node" presStyleLbl="node1" presStyleIdx="4" presStyleCnt="10" custScaleX="223122" custRadScaleRad="129486" custRadScaleInc="-96995">
        <dgm:presLayoutVars>
          <dgm:bulletEnabled val="1"/>
        </dgm:presLayoutVars>
      </dgm:prSet>
      <dgm:spPr/>
    </dgm:pt>
    <dgm:pt modelId="{1E209C68-BFC7-4F21-9A92-C7BF8A2F9EC2}" type="pres">
      <dgm:prSet presAssocID="{7ED01FB4-83A0-4061-A8A8-2196B1437D22}" presName="Name9" presStyleLbl="parChTrans1D2" presStyleIdx="5" presStyleCnt="10"/>
      <dgm:spPr/>
    </dgm:pt>
    <dgm:pt modelId="{CC254999-A7A0-4D48-AE72-6CC040723C11}" type="pres">
      <dgm:prSet presAssocID="{7ED01FB4-83A0-4061-A8A8-2196B1437D22}" presName="connTx" presStyleLbl="parChTrans1D2" presStyleIdx="5" presStyleCnt="10"/>
      <dgm:spPr/>
    </dgm:pt>
    <dgm:pt modelId="{0394DF4D-6CE8-42C7-9156-32D23F59C711}" type="pres">
      <dgm:prSet presAssocID="{D5D02DE5-8931-4991-8AE6-D7C40C86FAEF}" presName="node" presStyleLbl="node1" presStyleIdx="5" presStyleCnt="10" custScaleX="223122" custRadScaleRad="100929" custRadScaleInc="9866">
        <dgm:presLayoutVars>
          <dgm:bulletEnabled val="1"/>
        </dgm:presLayoutVars>
      </dgm:prSet>
      <dgm:spPr/>
    </dgm:pt>
    <dgm:pt modelId="{E378D55D-3703-40FD-B216-5263777A666E}" type="pres">
      <dgm:prSet presAssocID="{4F0F3593-E5D9-4389-91C6-84DE8F56B87B}" presName="Name9" presStyleLbl="parChTrans1D2" presStyleIdx="6" presStyleCnt="10"/>
      <dgm:spPr/>
    </dgm:pt>
    <dgm:pt modelId="{2D4D4AAA-D886-4691-9553-1799649CCC0D}" type="pres">
      <dgm:prSet presAssocID="{4F0F3593-E5D9-4389-91C6-84DE8F56B87B}" presName="connTx" presStyleLbl="parChTrans1D2" presStyleIdx="6" presStyleCnt="10"/>
      <dgm:spPr/>
    </dgm:pt>
    <dgm:pt modelId="{815B830D-D4AC-4711-8B58-9FC3A9A6D01A}" type="pres">
      <dgm:prSet presAssocID="{B2F734E1-4D17-4DB9-ADF5-B791B2A07B87}" presName="node" presStyleLbl="node1" presStyleIdx="6" presStyleCnt="10" custScaleX="223122" custRadScaleRad="138085" custRadScaleInc="89397">
        <dgm:presLayoutVars>
          <dgm:bulletEnabled val="1"/>
        </dgm:presLayoutVars>
      </dgm:prSet>
      <dgm:spPr/>
    </dgm:pt>
    <dgm:pt modelId="{78A3161F-A96C-4DEE-955E-E478F8CD48CA}" type="pres">
      <dgm:prSet presAssocID="{B22BF9EC-EB1C-4377-BB57-7CDF68B653A4}" presName="Name9" presStyleLbl="parChTrans1D2" presStyleIdx="7" presStyleCnt="10"/>
      <dgm:spPr/>
    </dgm:pt>
    <dgm:pt modelId="{F0F16E32-0E7B-49AB-A1B1-2EFB4FB14E8C}" type="pres">
      <dgm:prSet presAssocID="{B22BF9EC-EB1C-4377-BB57-7CDF68B653A4}" presName="connTx" presStyleLbl="parChTrans1D2" presStyleIdx="7" presStyleCnt="10"/>
      <dgm:spPr/>
    </dgm:pt>
    <dgm:pt modelId="{DCD3EA99-9078-4CDA-8010-2E4B0B0356E8}" type="pres">
      <dgm:prSet presAssocID="{556EBFF2-69E5-42C7-B0DB-186ED0253882}" presName="node" presStyleLbl="node1" presStyleIdx="7" presStyleCnt="10" custScaleX="223122" custRadScaleRad="147880" custRadScaleInc="25051">
        <dgm:presLayoutVars>
          <dgm:bulletEnabled val="1"/>
        </dgm:presLayoutVars>
      </dgm:prSet>
      <dgm:spPr/>
    </dgm:pt>
    <dgm:pt modelId="{676345B9-4BF3-459C-9F33-0679CBCF6969}" type="pres">
      <dgm:prSet presAssocID="{0FF13BC8-5804-4FE9-8089-5D2196C3DECF}" presName="Name9" presStyleLbl="parChTrans1D2" presStyleIdx="8" presStyleCnt="10"/>
      <dgm:spPr/>
    </dgm:pt>
    <dgm:pt modelId="{49504129-A4AC-4D5E-82B9-A70DCEDAFF56}" type="pres">
      <dgm:prSet presAssocID="{0FF13BC8-5804-4FE9-8089-5D2196C3DECF}" presName="connTx" presStyleLbl="parChTrans1D2" presStyleIdx="8" presStyleCnt="10"/>
      <dgm:spPr/>
    </dgm:pt>
    <dgm:pt modelId="{0AA1F3CF-09C9-498E-901D-058CB8BF796E}" type="pres">
      <dgm:prSet presAssocID="{81D933DD-6268-4CAF-B353-289A472B64C0}" presName="node" presStyleLbl="node1" presStyleIdx="8" presStyleCnt="10" custScaleX="223122" custRadScaleRad="149544" custRadScaleInc="-49584">
        <dgm:presLayoutVars>
          <dgm:bulletEnabled val="1"/>
        </dgm:presLayoutVars>
      </dgm:prSet>
      <dgm:spPr/>
    </dgm:pt>
    <dgm:pt modelId="{287A3DA1-4029-4FE1-93F0-80604B716595}" type="pres">
      <dgm:prSet presAssocID="{E1A52605-88A2-4D77-B22A-35D2C4102CE3}" presName="Name9" presStyleLbl="parChTrans1D2" presStyleIdx="9" presStyleCnt="10"/>
      <dgm:spPr/>
    </dgm:pt>
    <dgm:pt modelId="{C80CC6A4-EA03-4594-8120-8CA8FA7CDB69}" type="pres">
      <dgm:prSet presAssocID="{E1A52605-88A2-4D77-B22A-35D2C4102CE3}" presName="connTx" presStyleLbl="parChTrans1D2" presStyleIdx="9" presStyleCnt="10"/>
      <dgm:spPr/>
    </dgm:pt>
    <dgm:pt modelId="{93B4D5F4-E882-49F3-87A8-13CB37748F29}" type="pres">
      <dgm:prSet presAssocID="{DE8150EF-EBB8-4512-AF68-F156EF69F4A8}" presName="node" presStyleLbl="node1" presStyleIdx="9" presStyleCnt="10" custScaleX="223122" custRadScaleRad="128477" custRadScaleInc="-104840">
        <dgm:presLayoutVars>
          <dgm:bulletEnabled val="1"/>
        </dgm:presLayoutVars>
      </dgm:prSet>
      <dgm:spPr/>
    </dgm:pt>
  </dgm:ptLst>
  <dgm:cxnLst>
    <dgm:cxn modelId="{A46EC300-30BF-4F47-BFD2-F2C9D333D2A1}" srcId="{F6EE5CE0-6316-47EA-A288-2D8969C75E02}" destId="{B2F734E1-4D17-4DB9-ADF5-B791B2A07B87}" srcOrd="6" destOrd="0" parTransId="{4F0F3593-E5D9-4389-91C6-84DE8F56B87B}" sibTransId="{D5A08A14-FB8C-46D4-9816-E554B3E29C4E}"/>
    <dgm:cxn modelId="{8D55B803-65F5-4BE1-AAFD-0AC6D7A7381C}" type="presOf" srcId="{DE8150EF-EBB8-4512-AF68-F156EF69F4A8}" destId="{93B4D5F4-E882-49F3-87A8-13CB37748F29}" srcOrd="0" destOrd="0" presId="urn:microsoft.com/office/officeart/2005/8/layout/radial1"/>
    <dgm:cxn modelId="{3B828C0F-C0EF-4ABC-A04A-DA97C1310118}" type="presOf" srcId="{4BF6B7AA-1449-425B-96A5-D852854A64B3}" destId="{A99F4BE5-E518-4605-BBC1-A2CA5D18F1F9}" srcOrd="0" destOrd="0" presId="urn:microsoft.com/office/officeart/2005/8/layout/radial1"/>
    <dgm:cxn modelId="{486D9321-9A58-408F-B878-460BD958F69D}" type="presOf" srcId="{4F0F3593-E5D9-4389-91C6-84DE8F56B87B}" destId="{E378D55D-3703-40FD-B216-5263777A666E}" srcOrd="0" destOrd="0" presId="urn:microsoft.com/office/officeart/2005/8/layout/radial1"/>
    <dgm:cxn modelId="{D7E8C122-0F05-4B03-9EA9-05FAE256E138}" type="presOf" srcId="{D74E42A4-09D0-4D76-BD08-5AAEA8B1F7D3}" destId="{9F321273-62A2-497C-861A-C92433F554F3}" srcOrd="0" destOrd="0" presId="urn:microsoft.com/office/officeart/2005/8/layout/radial1"/>
    <dgm:cxn modelId="{267B2023-3440-41BC-8371-7D75F027B1E8}" type="presOf" srcId="{5AF755ED-2ECC-411E-9800-2F56D74817A2}" destId="{2A43738A-F95A-4229-8B30-1103987148B7}" srcOrd="0" destOrd="0" presId="urn:microsoft.com/office/officeart/2005/8/layout/radial1"/>
    <dgm:cxn modelId="{749C072F-FB06-46FB-994B-FEA54702021A}" type="presOf" srcId="{B22BF9EC-EB1C-4377-BB57-7CDF68B653A4}" destId="{78A3161F-A96C-4DEE-955E-E478F8CD48CA}" srcOrd="0" destOrd="0" presId="urn:microsoft.com/office/officeart/2005/8/layout/radial1"/>
    <dgm:cxn modelId="{76487935-A91D-449A-A252-39A57183398C}" type="presOf" srcId="{D74E42A4-09D0-4D76-BD08-5AAEA8B1F7D3}" destId="{B8C5BE76-FFBC-4241-95DA-C91E07B2D54E}" srcOrd="1" destOrd="0" presId="urn:microsoft.com/office/officeart/2005/8/layout/radial1"/>
    <dgm:cxn modelId="{87B6B536-1473-48C7-8D7C-E14F44A408A5}" type="presOf" srcId="{04094857-4BCE-4361-B2A4-2563C6066D3F}" destId="{709C6471-8704-4CF5-9C69-0C51055D345D}" srcOrd="0" destOrd="0" presId="urn:microsoft.com/office/officeart/2005/8/layout/radial1"/>
    <dgm:cxn modelId="{6DE9393A-8D39-4A5F-A154-DDB319A5989B}" srcId="{F6EE5CE0-6316-47EA-A288-2D8969C75E02}" destId="{00DF9B36-3CD3-49D3-91CE-6EFBEACB8EF5}" srcOrd="3" destOrd="0" parTransId="{04094857-4BCE-4361-B2A4-2563C6066D3F}" sibTransId="{78727B00-6F4D-4767-987B-4FB951A530D8}"/>
    <dgm:cxn modelId="{DF78D05C-A899-44D0-8949-DCBA39013B3A}" type="presOf" srcId="{81D933DD-6268-4CAF-B353-289A472B64C0}" destId="{0AA1F3CF-09C9-498E-901D-058CB8BF796E}" srcOrd="0" destOrd="0" presId="urn:microsoft.com/office/officeart/2005/8/layout/radial1"/>
    <dgm:cxn modelId="{CE182D5F-DD22-430E-9F69-A812AC2153BF}" type="presOf" srcId="{4BF6B7AA-1449-425B-96A5-D852854A64B3}" destId="{C5334733-3F3B-4915-9174-2A285F040B7D}" srcOrd="1" destOrd="0" presId="urn:microsoft.com/office/officeart/2005/8/layout/radial1"/>
    <dgm:cxn modelId="{50E0CF41-72B4-4B61-8304-77814BEC123D}" type="presOf" srcId="{00DF9B36-3CD3-49D3-91CE-6EFBEACB8EF5}" destId="{3012F035-E5CF-4321-915D-58269008913D}" srcOrd="0" destOrd="0" presId="urn:microsoft.com/office/officeart/2005/8/layout/radial1"/>
    <dgm:cxn modelId="{8620F362-9709-4256-AD06-78A11316D3BA}" srcId="{F6EE5CE0-6316-47EA-A288-2D8969C75E02}" destId="{A922A77C-D332-4830-A580-B2EB74EEF71B}" srcOrd="4" destOrd="0" parTransId="{45537523-E58C-4481-B4EF-90A5C48CE106}" sibTransId="{08AEBA68-E1ED-42FA-A623-5EBB5E37916E}"/>
    <dgm:cxn modelId="{4BAABC4D-81EB-4AC1-B96C-750B54E93303}" type="presOf" srcId="{49FFCA52-D89E-4FD9-8A2E-2BC18B3D294B}" destId="{6D864828-0FEB-430E-954C-BFE477F0978E}" srcOrd="0" destOrd="0" presId="urn:microsoft.com/office/officeart/2005/8/layout/radial1"/>
    <dgm:cxn modelId="{20A6BF4D-4D48-47B2-B075-FDF4C810E4F8}" type="presOf" srcId="{2FC411EE-9460-41E2-927F-1A4EF0CE4B56}" destId="{A727AAAD-255B-4035-8ADD-EA1A3C62D1BA}" srcOrd="0" destOrd="0" presId="urn:microsoft.com/office/officeart/2005/8/layout/radial1"/>
    <dgm:cxn modelId="{5966C66D-7500-4CB9-A952-D3948913E568}" type="presOf" srcId="{4F0F3593-E5D9-4389-91C6-84DE8F56B87B}" destId="{2D4D4AAA-D886-4691-9553-1799649CCC0D}" srcOrd="1" destOrd="0" presId="urn:microsoft.com/office/officeart/2005/8/layout/radial1"/>
    <dgm:cxn modelId="{98400054-89E5-4F1E-899A-F40496CE371C}" srcId="{09C34944-A050-4F25-9721-2628B17C1671}" destId="{F6EE5CE0-6316-47EA-A288-2D8969C75E02}" srcOrd="0" destOrd="0" parTransId="{1C82B3D7-7C24-4F2C-90C6-3216328774EE}" sibTransId="{31F7BC4E-4A76-4806-913B-6141941FCCD3}"/>
    <dgm:cxn modelId="{8466E455-4E6D-4CA6-8D52-0B4E6B5A345A}" type="presOf" srcId="{04094857-4BCE-4361-B2A4-2563C6066D3F}" destId="{B29822B2-A680-47A5-A385-0981FB2F1134}" srcOrd="1" destOrd="0" presId="urn:microsoft.com/office/officeart/2005/8/layout/radial1"/>
    <dgm:cxn modelId="{B0851657-5F22-434C-A4D9-E1672DD24971}" srcId="{F6EE5CE0-6316-47EA-A288-2D8969C75E02}" destId="{D5D02DE5-8931-4991-8AE6-D7C40C86FAEF}" srcOrd="5" destOrd="0" parTransId="{7ED01FB4-83A0-4061-A8A8-2196B1437D22}" sibTransId="{52D24493-B773-4790-9A00-8FC86441E52C}"/>
    <dgm:cxn modelId="{48BB3A5A-0D0A-47C5-B609-013A876CED56}" type="presOf" srcId="{D5D02DE5-8931-4991-8AE6-D7C40C86FAEF}" destId="{0394DF4D-6CE8-42C7-9156-32D23F59C711}" srcOrd="0" destOrd="0" presId="urn:microsoft.com/office/officeart/2005/8/layout/radial1"/>
    <dgm:cxn modelId="{CEA4E781-65D6-4852-918D-7E6B296D5419}" type="presOf" srcId="{E1A52605-88A2-4D77-B22A-35D2C4102CE3}" destId="{287A3DA1-4029-4FE1-93F0-80604B716595}" srcOrd="0" destOrd="0" presId="urn:microsoft.com/office/officeart/2005/8/layout/radial1"/>
    <dgm:cxn modelId="{A9545E83-C59B-4D8F-945D-DE307C87C7B3}" srcId="{F6EE5CE0-6316-47EA-A288-2D8969C75E02}" destId="{5AF755ED-2ECC-411E-9800-2F56D74817A2}" srcOrd="1" destOrd="0" parTransId="{4BF6B7AA-1449-425B-96A5-D852854A64B3}" sibTransId="{1BD98C68-FCA5-4717-B56A-C4A875E424B2}"/>
    <dgm:cxn modelId="{578CD588-1EFB-4809-BDF5-A8AE5979EC99}" type="presOf" srcId="{7ED01FB4-83A0-4061-A8A8-2196B1437D22}" destId="{CC254999-A7A0-4D48-AE72-6CC040723C11}" srcOrd="1" destOrd="0" presId="urn:microsoft.com/office/officeart/2005/8/layout/radial1"/>
    <dgm:cxn modelId="{55775D8D-1A63-4C80-A1A2-C7F86A739EA4}" srcId="{F6EE5CE0-6316-47EA-A288-2D8969C75E02}" destId="{2FC411EE-9460-41E2-927F-1A4EF0CE4B56}" srcOrd="2" destOrd="0" parTransId="{49FFCA52-D89E-4FD9-8A2E-2BC18B3D294B}" sibTransId="{5C6E266D-A75D-417C-BF6B-09383F9A869C}"/>
    <dgm:cxn modelId="{1E0DED96-4807-4BAF-87A6-1D9278C96028}" type="presOf" srcId="{B22BF9EC-EB1C-4377-BB57-7CDF68B653A4}" destId="{F0F16E32-0E7B-49AB-A1B1-2EFB4FB14E8C}" srcOrd="1" destOrd="0" presId="urn:microsoft.com/office/officeart/2005/8/layout/radial1"/>
    <dgm:cxn modelId="{1B4B8A99-0B4B-4F7F-A58F-7ACD96AFF995}" type="presOf" srcId="{F90CBBCD-E830-48D4-BF31-9B137020AE07}" destId="{3B609344-F49C-4729-85BD-8F713A65F94A}" srcOrd="0" destOrd="0" presId="urn:microsoft.com/office/officeart/2005/8/layout/radial1"/>
    <dgm:cxn modelId="{49706D9C-68E8-4CBB-BC04-85F462801E08}" type="presOf" srcId="{0FF13BC8-5804-4FE9-8089-5D2196C3DECF}" destId="{676345B9-4BF3-459C-9F33-0679CBCF6969}" srcOrd="0" destOrd="0" presId="urn:microsoft.com/office/officeart/2005/8/layout/radial1"/>
    <dgm:cxn modelId="{D53E7CA5-25C3-402A-847D-C254CF91C666}" type="presOf" srcId="{556EBFF2-69E5-42C7-B0DB-186ED0253882}" destId="{DCD3EA99-9078-4CDA-8010-2E4B0B0356E8}" srcOrd="0" destOrd="0" presId="urn:microsoft.com/office/officeart/2005/8/layout/radial1"/>
    <dgm:cxn modelId="{5CA19CA6-DEE2-4ABD-B8DB-B25FED3AA17F}" srcId="{F6EE5CE0-6316-47EA-A288-2D8969C75E02}" destId="{DE8150EF-EBB8-4512-AF68-F156EF69F4A8}" srcOrd="9" destOrd="0" parTransId="{E1A52605-88A2-4D77-B22A-35D2C4102CE3}" sibTransId="{4520B565-373C-4F0C-A191-4118C8B8CB9F}"/>
    <dgm:cxn modelId="{5686A9A6-C898-49A7-9A9C-55E7C3C2F9A2}" srcId="{F6EE5CE0-6316-47EA-A288-2D8969C75E02}" destId="{81D933DD-6268-4CAF-B353-289A472B64C0}" srcOrd="8" destOrd="0" parTransId="{0FF13BC8-5804-4FE9-8089-5D2196C3DECF}" sibTransId="{570F6D6F-D883-4673-92E6-1E348540D8B1}"/>
    <dgm:cxn modelId="{AC94DCA7-7F0A-4365-9394-BEA988D832B5}" type="presOf" srcId="{7ED01FB4-83A0-4061-A8A8-2196B1437D22}" destId="{1E209C68-BFC7-4F21-9A92-C7BF8A2F9EC2}" srcOrd="0" destOrd="0" presId="urn:microsoft.com/office/officeart/2005/8/layout/radial1"/>
    <dgm:cxn modelId="{8C1807AB-9FAD-49A1-A28E-A19D38183C42}" type="presOf" srcId="{45537523-E58C-4481-B4EF-90A5C48CE106}" destId="{35650350-954F-4BD4-BB41-81015F3959C1}" srcOrd="0" destOrd="0" presId="urn:microsoft.com/office/officeart/2005/8/layout/radial1"/>
    <dgm:cxn modelId="{5E8606B0-16FB-4259-A62F-4893501992B1}" type="presOf" srcId="{F6EE5CE0-6316-47EA-A288-2D8969C75E02}" destId="{4577CCF3-D047-476E-B6D7-9274B00B9EE9}" srcOrd="0" destOrd="0" presId="urn:microsoft.com/office/officeart/2005/8/layout/radial1"/>
    <dgm:cxn modelId="{31FF8AB6-DD86-45A5-98C8-12A362E730C2}" type="presOf" srcId="{0FF13BC8-5804-4FE9-8089-5D2196C3DECF}" destId="{49504129-A4AC-4D5E-82B9-A70DCEDAFF56}" srcOrd="1" destOrd="0" presId="urn:microsoft.com/office/officeart/2005/8/layout/radial1"/>
    <dgm:cxn modelId="{A10F53C2-B8A5-46CF-A163-7EBCFB80A2F9}" type="presOf" srcId="{A922A77C-D332-4830-A580-B2EB74EEF71B}" destId="{80799367-046E-476A-AC23-F4DFBE856E62}" srcOrd="0" destOrd="0" presId="urn:microsoft.com/office/officeart/2005/8/layout/radial1"/>
    <dgm:cxn modelId="{2DA687CF-083A-4B33-A0BA-532BA0B55032}" type="presOf" srcId="{E1A52605-88A2-4D77-B22A-35D2C4102CE3}" destId="{C80CC6A4-EA03-4594-8120-8CA8FA7CDB69}" srcOrd="1" destOrd="0" presId="urn:microsoft.com/office/officeart/2005/8/layout/radial1"/>
    <dgm:cxn modelId="{BB0FFDD8-573B-4D67-8ACE-604C6F4DF134}" srcId="{F6EE5CE0-6316-47EA-A288-2D8969C75E02}" destId="{556EBFF2-69E5-42C7-B0DB-186ED0253882}" srcOrd="7" destOrd="0" parTransId="{B22BF9EC-EB1C-4377-BB57-7CDF68B653A4}" sibTransId="{268C977C-5475-4726-86FC-EA9D1AD2E358}"/>
    <dgm:cxn modelId="{35E065E5-B5B3-46B3-8D4F-6DE14596A8B6}" type="presOf" srcId="{45537523-E58C-4481-B4EF-90A5C48CE106}" destId="{9B2A1F61-A1ED-4F4C-8D90-C2A2634E614D}" srcOrd="1" destOrd="0" presId="urn:microsoft.com/office/officeart/2005/8/layout/radial1"/>
    <dgm:cxn modelId="{D002B6E6-AAF3-4132-9D6A-B62AABBEEF1A}" type="presOf" srcId="{49FFCA52-D89E-4FD9-8A2E-2BC18B3D294B}" destId="{61F37AB9-507B-4BAC-AB9C-FD76456B8536}" srcOrd="1" destOrd="0" presId="urn:microsoft.com/office/officeart/2005/8/layout/radial1"/>
    <dgm:cxn modelId="{E5C08EED-025F-4611-9599-450F83D5DB40}" type="presOf" srcId="{B2F734E1-4D17-4DB9-ADF5-B791B2A07B87}" destId="{815B830D-D4AC-4711-8B58-9FC3A9A6D01A}" srcOrd="0" destOrd="0" presId="urn:microsoft.com/office/officeart/2005/8/layout/radial1"/>
    <dgm:cxn modelId="{B8FF92F9-C52F-4301-A036-A7D3C710658E}" type="presOf" srcId="{09C34944-A050-4F25-9721-2628B17C1671}" destId="{07384A5B-B6AD-4259-96E2-FB2C6BB3AB34}" srcOrd="0" destOrd="0" presId="urn:microsoft.com/office/officeart/2005/8/layout/radial1"/>
    <dgm:cxn modelId="{70FF03FC-A043-44E6-ABD8-708DB18C7C83}" srcId="{F6EE5CE0-6316-47EA-A288-2D8969C75E02}" destId="{F90CBBCD-E830-48D4-BF31-9B137020AE07}" srcOrd="0" destOrd="0" parTransId="{D74E42A4-09D0-4D76-BD08-5AAEA8B1F7D3}" sibTransId="{73D784B6-7174-42B5-AB5B-B12B0328C874}"/>
    <dgm:cxn modelId="{2F3F06A8-2487-4D01-9A02-B2025105C264}" type="presParOf" srcId="{07384A5B-B6AD-4259-96E2-FB2C6BB3AB34}" destId="{4577CCF3-D047-476E-B6D7-9274B00B9EE9}" srcOrd="0" destOrd="0" presId="urn:microsoft.com/office/officeart/2005/8/layout/radial1"/>
    <dgm:cxn modelId="{E03C161F-46C2-4121-860A-8039AC4B21CC}" type="presParOf" srcId="{07384A5B-B6AD-4259-96E2-FB2C6BB3AB34}" destId="{9F321273-62A2-497C-861A-C92433F554F3}" srcOrd="1" destOrd="0" presId="urn:microsoft.com/office/officeart/2005/8/layout/radial1"/>
    <dgm:cxn modelId="{367C2E4A-7B74-45F6-838E-331200F47AB3}" type="presParOf" srcId="{9F321273-62A2-497C-861A-C92433F554F3}" destId="{B8C5BE76-FFBC-4241-95DA-C91E07B2D54E}" srcOrd="0" destOrd="0" presId="urn:microsoft.com/office/officeart/2005/8/layout/radial1"/>
    <dgm:cxn modelId="{554D6CE3-3B61-40B1-87D7-FCB6A6FAECEB}" type="presParOf" srcId="{07384A5B-B6AD-4259-96E2-FB2C6BB3AB34}" destId="{3B609344-F49C-4729-85BD-8F713A65F94A}" srcOrd="2" destOrd="0" presId="urn:microsoft.com/office/officeart/2005/8/layout/radial1"/>
    <dgm:cxn modelId="{D2E7E4BB-BF9D-47BF-9319-EAC7E0D3F31E}" type="presParOf" srcId="{07384A5B-B6AD-4259-96E2-FB2C6BB3AB34}" destId="{A99F4BE5-E518-4605-BBC1-A2CA5D18F1F9}" srcOrd="3" destOrd="0" presId="urn:microsoft.com/office/officeart/2005/8/layout/radial1"/>
    <dgm:cxn modelId="{F7B3E3F2-225A-46F0-BC83-C3DCFB96CAB3}" type="presParOf" srcId="{A99F4BE5-E518-4605-BBC1-A2CA5D18F1F9}" destId="{C5334733-3F3B-4915-9174-2A285F040B7D}" srcOrd="0" destOrd="0" presId="urn:microsoft.com/office/officeart/2005/8/layout/radial1"/>
    <dgm:cxn modelId="{BA75EE9A-5FA7-4E67-BC38-B231CC2E888D}" type="presParOf" srcId="{07384A5B-B6AD-4259-96E2-FB2C6BB3AB34}" destId="{2A43738A-F95A-4229-8B30-1103987148B7}" srcOrd="4" destOrd="0" presId="urn:microsoft.com/office/officeart/2005/8/layout/radial1"/>
    <dgm:cxn modelId="{AE483248-67A5-4F53-ABF2-7D2761807DE2}" type="presParOf" srcId="{07384A5B-B6AD-4259-96E2-FB2C6BB3AB34}" destId="{6D864828-0FEB-430E-954C-BFE477F0978E}" srcOrd="5" destOrd="0" presId="urn:microsoft.com/office/officeart/2005/8/layout/radial1"/>
    <dgm:cxn modelId="{278AF7F8-089F-46A6-975D-B623551D7033}" type="presParOf" srcId="{6D864828-0FEB-430E-954C-BFE477F0978E}" destId="{61F37AB9-507B-4BAC-AB9C-FD76456B8536}" srcOrd="0" destOrd="0" presId="urn:microsoft.com/office/officeart/2005/8/layout/radial1"/>
    <dgm:cxn modelId="{FA113599-7EA7-42EB-B1EE-E9D1676BACD9}" type="presParOf" srcId="{07384A5B-B6AD-4259-96E2-FB2C6BB3AB34}" destId="{A727AAAD-255B-4035-8ADD-EA1A3C62D1BA}" srcOrd="6" destOrd="0" presId="urn:microsoft.com/office/officeart/2005/8/layout/radial1"/>
    <dgm:cxn modelId="{01204EFB-6D04-462C-8827-03194F83EF94}" type="presParOf" srcId="{07384A5B-B6AD-4259-96E2-FB2C6BB3AB34}" destId="{709C6471-8704-4CF5-9C69-0C51055D345D}" srcOrd="7" destOrd="0" presId="urn:microsoft.com/office/officeart/2005/8/layout/radial1"/>
    <dgm:cxn modelId="{C467740C-3AC6-450C-8246-869F965A5818}" type="presParOf" srcId="{709C6471-8704-4CF5-9C69-0C51055D345D}" destId="{B29822B2-A680-47A5-A385-0981FB2F1134}" srcOrd="0" destOrd="0" presId="urn:microsoft.com/office/officeart/2005/8/layout/radial1"/>
    <dgm:cxn modelId="{683A06E3-E4C9-486A-9BF0-1A129DC7FFDF}" type="presParOf" srcId="{07384A5B-B6AD-4259-96E2-FB2C6BB3AB34}" destId="{3012F035-E5CF-4321-915D-58269008913D}" srcOrd="8" destOrd="0" presId="urn:microsoft.com/office/officeart/2005/8/layout/radial1"/>
    <dgm:cxn modelId="{FD706032-6C5B-4965-BE47-693A666C288F}" type="presParOf" srcId="{07384A5B-B6AD-4259-96E2-FB2C6BB3AB34}" destId="{35650350-954F-4BD4-BB41-81015F3959C1}" srcOrd="9" destOrd="0" presId="urn:microsoft.com/office/officeart/2005/8/layout/radial1"/>
    <dgm:cxn modelId="{EA149D24-F731-446E-8338-325B526D9D06}" type="presParOf" srcId="{35650350-954F-4BD4-BB41-81015F3959C1}" destId="{9B2A1F61-A1ED-4F4C-8D90-C2A2634E614D}" srcOrd="0" destOrd="0" presId="urn:microsoft.com/office/officeart/2005/8/layout/radial1"/>
    <dgm:cxn modelId="{CC3B8385-F17F-4D73-BCDC-F01176C5CB78}" type="presParOf" srcId="{07384A5B-B6AD-4259-96E2-FB2C6BB3AB34}" destId="{80799367-046E-476A-AC23-F4DFBE856E62}" srcOrd="10" destOrd="0" presId="urn:microsoft.com/office/officeart/2005/8/layout/radial1"/>
    <dgm:cxn modelId="{5B490AE9-D97F-4E69-A44A-FDD5E50C3513}" type="presParOf" srcId="{07384A5B-B6AD-4259-96E2-FB2C6BB3AB34}" destId="{1E209C68-BFC7-4F21-9A92-C7BF8A2F9EC2}" srcOrd="11" destOrd="0" presId="urn:microsoft.com/office/officeart/2005/8/layout/radial1"/>
    <dgm:cxn modelId="{172C2724-7C87-499A-9426-EB873DCDEA6E}" type="presParOf" srcId="{1E209C68-BFC7-4F21-9A92-C7BF8A2F9EC2}" destId="{CC254999-A7A0-4D48-AE72-6CC040723C11}" srcOrd="0" destOrd="0" presId="urn:microsoft.com/office/officeart/2005/8/layout/radial1"/>
    <dgm:cxn modelId="{BAF07539-A9A4-4EB9-89BC-C2073E16FB24}" type="presParOf" srcId="{07384A5B-B6AD-4259-96E2-FB2C6BB3AB34}" destId="{0394DF4D-6CE8-42C7-9156-32D23F59C711}" srcOrd="12" destOrd="0" presId="urn:microsoft.com/office/officeart/2005/8/layout/radial1"/>
    <dgm:cxn modelId="{C11C5ED4-C7E4-48FD-8041-721442E2C98F}" type="presParOf" srcId="{07384A5B-B6AD-4259-96E2-FB2C6BB3AB34}" destId="{E378D55D-3703-40FD-B216-5263777A666E}" srcOrd="13" destOrd="0" presId="urn:microsoft.com/office/officeart/2005/8/layout/radial1"/>
    <dgm:cxn modelId="{E6D199C5-B41E-42FF-B049-54C9861B64D4}" type="presParOf" srcId="{E378D55D-3703-40FD-B216-5263777A666E}" destId="{2D4D4AAA-D886-4691-9553-1799649CCC0D}" srcOrd="0" destOrd="0" presId="urn:microsoft.com/office/officeart/2005/8/layout/radial1"/>
    <dgm:cxn modelId="{4E3ABDB1-65E6-4443-B113-781C0DBEBE81}" type="presParOf" srcId="{07384A5B-B6AD-4259-96E2-FB2C6BB3AB34}" destId="{815B830D-D4AC-4711-8B58-9FC3A9A6D01A}" srcOrd="14" destOrd="0" presId="urn:microsoft.com/office/officeart/2005/8/layout/radial1"/>
    <dgm:cxn modelId="{3084385E-9124-4EBD-8AAD-3AA1C845F500}" type="presParOf" srcId="{07384A5B-B6AD-4259-96E2-FB2C6BB3AB34}" destId="{78A3161F-A96C-4DEE-955E-E478F8CD48CA}" srcOrd="15" destOrd="0" presId="urn:microsoft.com/office/officeart/2005/8/layout/radial1"/>
    <dgm:cxn modelId="{640667F7-4367-40B3-8953-E7116D6B59F7}" type="presParOf" srcId="{78A3161F-A96C-4DEE-955E-E478F8CD48CA}" destId="{F0F16E32-0E7B-49AB-A1B1-2EFB4FB14E8C}" srcOrd="0" destOrd="0" presId="urn:microsoft.com/office/officeart/2005/8/layout/radial1"/>
    <dgm:cxn modelId="{C4F3C1E6-4D29-4980-BB6F-8D9BF07BFD57}" type="presParOf" srcId="{07384A5B-B6AD-4259-96E2-FB2C6BB3AB34}" destId="{DCD3EA99-9078-4CDA-8010-2E4B0B0356E8}" srcOrd="16" destOrd="0" presId="urn:microsoft.com/office/officeart/2005/8/layout/radial1"/>
    <dgm:cxn modelId="{B50C9050-1F5D-4A52-903E-BD3E36F18639}" type="presParOf" srcId="{07384A5B-B6AD-4259-96E2-FB2C6BB3AB34}" destId="{676345B9-4BF3-459C-9F33-0679CBCF6969}" srcOrd="17" destOrd="0" presId="urn:microsoft.com/office/officeart/2005/8/layout/radial1"/>
    <dgm:cxn modelId="{41054598-B9E1-4541-80E1-4007BA90E229}" type="presParOf" srcId="{676345B9-4BF3-459C-9F33-0679CBCF6969}" destId="{49504129-A4AC-4D5E-82B9-A70DCEDAFF56}" srcOrd="0" destOrd="0" presId="urn:microsoft.com/office/officeart/2005/8/layout/radial1"/>
    <dgm:cxn modelId="{1A689579-CE8D-4457-8421-8FEBF6B19221}" type="presParOf" srcId="{07384A5B-B6AD-4259-96E2-FB2C6BB3AB34}" destId="{0AA1F3CF-09C9-498E-901D-058CB8BF796E}" srcOrd="18" destOrd="0" presId="urn:microsoft.com/office/officeart/2005/8/layout/radial1"/>
    <dgm:cxn modelId="{9B19BD95-F901-4BBA-950A-BE13BFBBC449}" type="presParOf" srcId="{07384A5B-B6AD-4259-96E2-FB2C6BB3AB34}" destId="{287A3DA1-4029-4FE1-93F0-80604B716595}" srcOrd="19" destOrd="0" presId="urn:microsoft.com/office/officeart/2005/8/layout/radial1"/>
    <dgm:cxn modelId="{E13919BB-8E45-4456-B30E-CEFAC96C3B6E}" type="presParOf" srcId="{287A3DA1-4029-4FE1-93F0-80604B716595}" destId="{C80CC6A4-EA03-4594-8120-8CA8FA7CDB69}" srcOrd="0" destOrd="0" presId="urn:microsoft.com/office/officeart/2005/8/layout/radial1"/>
    <dgm:cxn modelId="{A40FA40E-235F-435C-B906-C283BEF88898}" type="presParOf" srcId="{07384A5B-B6AD-4259-96E2-FB2C6BB3AB34}" destId="{93B4D5F4-E882-49F3-87A8-13CB37748F29}"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7CCF3-D047-476E-B6D7-9274B00B9EE9}">
      <dsp:nvSpPr>
        <dsp:cNvPr id="0" name=""/>
        <dsp:cNvSpPr/>
      </dsp:nvSpPr>
      <dsp:spPr>
        <a:xfrm>
          <a:off x="2841468" y="1615725"/>
          <a:ext cx="2135401" cy="14086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Obesity</a:t>
          </a:r>
        </a:p>
      </dsp:txBody>
      <dsp:txXfrm>
        <a:off x="3154190" y="1822011"/>
        <a:ext cx="1509957" cy="996040"/>
      </dsp:txXfrm>
    </dsp:sp>
    <dsp:sp modelId="{9F321273-62A2-497C-861A-C92433F554F3}">
      <dsp:nvSpPr>
        <dsp:cNvPr id="0" name=""/>
        <dsp:cNvSpPr/>
      </dsp:nvSpPr>
      <dsp:spPr>
        <a:xfrm rot="16089365">
          <a:off x="3544995" y="1275037"/>
          <a:ext cx="661718" cy="20318"/>
        </a:xfrm>
        <a:custGeom>
          <a:avLst/>
          <a:gdLst/>
          <a:ahLst/>
          <a:cxnLst/>
          <a:rect l="0" t="0" r="0" b="0"/>
          <a:pathLst>
            <a:path>
              <a:moveTo>
                <a:pt x="0" y="10159"/>
              </a:moveTo>
              <a:lnTo>
                <a:pt x="661718"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859311" y="1268653"/>
        <a:ext cx="33085" cy="33085"/>
      </dsp:txXfrm>
    </dsp:sp>
    <dsp:sp modelId="{3B609344-F49C-4729-85BD-8F713A65F94A}">
      <dsp:nvSpPr>
        <dsp:cNvPr id="0" name=""/>
        <dsp:cNvSpPr/>
      </dsp:nvSpPr>
      <dsp:spPr>
        <a:xfrm>
          <a:off x="2866433" y="72015"/>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Heart Disease</a:t>
          </a:r>
        </a:p>
      </dsp:txBody>
      <dsp:txXfrm>
        <a:off x="3154807" y="201260"/>
        <a:ext cx="1392392" cy="624049"/>
      </dsp:txXfrm>
    </dsp:sp>
    <dsp:sp modelId="{A99F4BE5-E518-4605-BBC1-A2CA5D18F1F9}">
      <dsp:nvSpPr>
        <dsp:cNvPr id="0" name=""/>
        <dsp:cNvSpPr/>
      </dsp:nvSpPr>
      <dsp:spPr>
        <a:xfrm rot="19535062">
          <a:off x="4572590" y="1553476"/>
          <a:ext cx="881241" cy="20318"/>
        </a:xfrm>
        <a:custGeom>
          <a:avLst/>
          <a:gdLst/>
          <a:ahLst/>
          <a:cxnLst/>
          <a:rect l="0" t="0" r="0" b="0"/>
          <a:pathLst>
            <a:path>
              <a:moveTo>
                <a:pt x="0" y="10159"/>
              </a:moveTo>
              <a:lnTo>
                <a:pt x="881241"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991180" y="1541604"/>
        <a:ext cx="44062" cy="44062"/>
      </dsp:txXfrm>
    </dsp:sp>
    <dsp:sp modelId="{2A43738A-F95A-4229-8B30-1103987148B7}">
      <dsp:nvSpPr>
        <dsp:cNvPr id="0" name=""/>
        <dsp:cNvSpPr/>
      </dsp:nvSpPr>
      <dsp:spPr>
        <a:xfrm>
          <a:off x="4931130" y="504056"/>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Cancers</a:t>
          </a:r>
        </a:p>
      </dsp:txBody>
      <dsp:txXfrm>
        <a:off x="5219504" y="633301"/>
        <a:ext cx="1392392" cy="624049"/>
      </dsp:txXfrm>
    </dsp:sp>
    <dsp:sp modelId="{6D864828-0FEB-430E-954C-BFE477F0978E}">
      <dsp:nvSpPr>
        <dsp:cNvPr id="0" name=""/>
        <dsp:cNvSpPr/>
      </dsp:nvSpPr>
      <dsp:spPr>
        <a:xfrm rot="20967109">
          <a:off x="4929793" y="2043552"/>
          <a:ext cx="819197" cy="20318"/>
        </a:xfrm>
        <a:custGeom>
          <a:avLst/>
          <a:gdLst/>
          <a:ahLst/>
          <a:cxnLst/>
          <a:rect l="0" t="0" r="0" b="0"/>
          <a:pathLst>
            <a:path>
              <a:moveTo>
                <a:pt x="0" y="10159"/>
              </a:moveTo>
              <a:lnTo>
                <a:pt x="819197"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18911" y="2033231"/>
        <a:ext cx="40959" cy="40959"/>
      </dsp:txXfrm>
    </dsp:sp>
    <dsp:sp modelId="{A727AAAD-255B-4035-8ADD-EA1A3C62D1BA}">
      <dsp:nvSpPr>
        <dsp:cNvPr id="0" name=""/>
        <dsp:cNvSpPr/>
      </dsp:nvSpPr>
      <dsp:spPr>
        <a:xfrm>
          <a:off x="5666717" y="1368155"/>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High Blood Pressure</a:t>
          </a:r>
        </a:p>
      </dsp:txBody>
      <dsp:txXfrm>
        <a:off x="5955091" y="1497400"/>
        <a:ext cx="1392392" cy="624049"/>
      </dsp:txXfrm>
    </dsp:sp>
    <dsp:sp modelId="{709C6471-8704-4CF5-9C69-0C51055D345D}">
      <dsp:nvSpPr>
        <dsp:cNvPr id="0" name=""/>
        <dsp:cNvSpPr/>
      </dsp:nvSpPr>
      <dsp:spPr>
        <a:xfrm rot="702616">
          <a:off x="4918889" y="2607579"/>
          <a:ext cx="853115" cy="20318"/>
        </a:xfrm>
        <a:custGeom>
          <a:avLst/>
          <a:gdLst/>
          <a:ahLst/>
          <a:cxnLst/>
          <a:rect l="0" t="0" r="0" b="0"/>
          <a:pathLst>
            <a:path>
              <a:moveTo>
                <a:pt x="0" y="10159"/>
              </a:moveTo>
              <a:lnTo>
                <a:pt x="853115"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24119" y="2596411"/>
        <a:ext cx="42655" cy="42655"/>
      </dsp:txXfrm>
    </dsp:sp>
    <dsp:sp modelId="{3012F035-E5CF-4321-915D-58269008913D}">
      <dsp:nvSpPr>
        <dsp:cNvPr id="0" name=""/>
        <dsp:cNvSpPr/>
      </dsp:nvSpPr>
      <dsp:spPr>
        <a:xfrm>
          <a:off x="5672185" y="2448272"/>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Sleep Apnea</a:t>
          </a:r>
        </a:p>
      </dsp:txBody>
      <dsp:txXfrm>
        <a:off x="5960559" y="2577517"/>
        <a:ext cx="1392392" cy="624049"/>
      </dsp:txXfrm>
    </dsp:sp>
    <dsp:sp modelId="{35650350-954F-4BD4-BB41-81015F3959C1}">
      <dsp:nvSpPr>
        <dsp:cNvPr id="0" name=""/>
        <dsp:cNvSpPr/>
      </dsp:nvSpPr>
      <dsp:spPr>
        <a:xfrm rot="2192454">
          <a:off x="4531585" y="3100925"/>
          <a:ext cx="890070" cy="20318"/>
        </a:xfrm>
        <a:custGeom>
          <a:avLst/>
          <a:gdLst/>
          <a:ahLst/>
          <a:cxnLst/>
          <a:rect l="0" t="0" r="0" b="0"/>
          <a:pathLst>
            <a:path>
              <a:moveTo>
                <a:pt x="0" y="10159"/>
              </a:moveTo>
              <a:lnTo>
                <a:pt x="890070"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954369" y="3088832"/>
        <a:ext cx="44503" cy="44503"/>
      </dsp:txXfrm>
    </dsp:sp>
    <dsp:sp modelId="{80799367-046E-476A-AC23-F4DFBE856E62}">
      <dsp:nvSpPr>
        <dsp:cNvPr id="0" name=""/>
        <dsp:cNvSpPr/>
      </dsp:nvSpPr>
      <dsp:spPr>
        <a:xfrm>
          <a:off x="4859124" y="3312373"/>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High Cholesterol</a:t>
          </a:r>
        </a:p>
      </dsp:txBody>
      <dsp:txXfrm>
        <a:off x="5147498" y="3441618"/>
        <a:ext cx="1392392" cy="624049"/>
      </dsp:txXfrm>
    </dsp:sp>
    <dsp:sp modelId="{1E209C68-BFC7-4F21-9A92-C7BF8A2F9EC2}">
      <dsp:nvSpPr>
        <dsp:cNvPr id="0" name=""/>
        <dsp:cNvSpPr/>
      </dsp:nvSpPr>
      <dsp:spPr>
        <a:xfrm rot="5506553">
          <a:off x="3510579" y="3379288"/>
          <a:ext cx="730864" cy="20318"/>
        </a:xfrm>
        <a:custGeom>
          <a:avLst/>
          <a:gdLst/>
          <a:ahLst/>
          <a:cxnLst/>
          <a:rect l="0" t="0" r="0" b="0"/>
          <a:pathLst>
            <a:path>
              <a:moveTo>
                <a:pt x="0" y="10159"/>
              </a:moveTo>
              <a:lnTo>
                <a:pt x="730864"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857740" y="3371176"/>
        <a:ext cx="36543" cy="36543"/>
      </dsp:txXfrm>
    </dsp:sp>
    <dsp:sp modelId="{0394DF4D-6CE8-42C7-9156-32D23F59C711}">
      <dsp:nvSpPr>
        <dsp:cNvPr id="0" name=""/>
        <dsp:cNvSpPr/>
      </dsp:nvSpPr>
      <dsp:spPr>
        <a:xfrm>
          <a:off x="2866437" y="3754662"/>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Hypertension</a:t>
          </a:r>
        </a:p>
      </dsp:txBody>
      <dsp:txXfrm>
        <a:off x="3154811" y="3883907"/>
        <a:ext cx="1392392" cy="624049"/>
      </dsp:txXfrm>
    </dsp:sp>
    <dsp:sp modelId="{E378D55D-3703-40FD-B216-5263777A666E}">
      <dsp:nvSpPr>
        <dsp:cNvPr id="0" name=""/>
        <dsp:cNvSpPr/>
      </dsp:nvSpPr>
      <dsp:spPr>
        <a:xfrm rot="8525488">
          <a:off x="2261430" y="3176161"/>
          <a:ext cx="1070568" cy="20318"/>
        </a:xfrm>
        <a:custGeom>
          <a:avLst/>
          <a:gdLst/>
          <a:ahLst/>
          <a:cxnLst/>
          <a:rect l="0" t="0" r="0" b="0"/>
          <a:pathLst>
            <a:path>
              <a:moveTo>
                <a:pt x="0" y="10159"/>
              </a:moveTo>
              <a:lnTo>
                <a:pt x="1070568"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769950" y="3159556"/>
        <a:ext cx="53528" cy="53528"/>
      </dsp:txXfrm>
    </dsp:sp>
    <dsp:sp modelId="{815B830D-D4AC-4711-8B58-9FC3A9A6D01A}">
      <dsp:nvSpPr>
        <dsp:cNvPr id="0" name=""/>
        <dsp:cNvSpPr/>
      </dsp:nvSpPr>
      <dsp:spPr>
        <a:xfrm>
          <a:off x="898681" y="3456381"/>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Respiratory Problems</a:t>
          </a:r>
        </a:p>
      </dsp:txBody>
      <dsp:txXfrm>
        <a:off x="1187055" y="3585626"/>
        <a:ext cx="1392392" cy="624049"/>
      </dsp:txXfrm>
    </dsp:sp>
    <dsp:sp modelId="{78A3161F-A96C-4DEE-955E-E478F8CD48CA}">
      <dsp:nvSpPr>
        <dsp:cNvPr id="0" name=""/>
        <dsp:cNvSpPr/>
      </dsp:nvSpPr>
      <dsp:spPr>
        <a:xfrm rot="9990551">
          <a:off x="2091823" y="2646868"/>
          <a:ext cx="825332" cy="20318"/>
        </a:xfrm>
        <a:custGeom>
          <a:avLst/>
          <a:gdLst/>
          <a:ahLst/>
          <a:cxnLst/>
          <a:rect l="0" t="0" r="0" b="0"/>
          <a:pathLst>
            <a:path>
              <a:moveTo>
                <a:pt x="0" y="10159"/>
              </a:moveTo>
              <a:lnTo>
                <a:pt x="825332"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483856" y="2636394"/>
        <a:ext cx="41266" cy="41266"/>
      </dsp:txXfrm>
    </dsp:sp>
    <dsp:sp modelId="{DCD3EA99-9078-4CDA-8010-2E4B0B0356E8}">
      <dsp:nvSpPr>
        <dsp:cNvPr id="0" name=""/>
        <dsp:cNvSpPr/>
      </dsp:nvSpPr>
      <dsp:spPr>
        <a:xfrm>
          <a:off x="250607" y="2520277"/>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Quality of Life</a:t>
          </a:r>
        </a:p>
      </dsp:txBody>
      <dsp:txXfrm>
        <a:off x="538981" y="2649522"/>
        <a:ext cx="1392392" cy="624049"/>
      </dsp:txXfrm>
    </dsp:sp>
    <dsp:sp modelId="{676345B9-4BF3-459C-9F33-0679CBCF6969}">
      <dsp:nvSpPr>
        <dsp:cNvPr id="0" name=""/>
        <dsp:cNvSpPr/>
      </dsp:nvSpPr>
      <dsp:spPr>
        <a:xfrm rot="11344493">
          <a:off x="2085652" y="2081763"/>
          <a:ext cx="790752" cy="20318"/>
        </a:xfrm>
        <a:custGeom>
          <a:avLst/>
          <a:gdLst/>
          <a:ahLst/>
          <a:cxnLst/>
          <a:rect l="0" t="0" r="0" b="0"/>
          <a:pathLst>
            <a:path>
              <a:moveTo>
                <a:pt x="0" y="10159"/>
              </a:moveTo>
              <a:lnTo>
                <a:pt x="790752"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461259" y="2072154"/>
        <a:ext cx="39537" cy="39537"/>
      </dsp:txXfrm>
    </dsp:sp>
    <dsp:sp modelId="{0AA1F3CF-09C9-498E-901D-058CB8BF796E}">
      <dsp:nvSpPr>
        <dsp:cNvPr id="0" name=""/>
        <dsp:cNvSpPr/>
      </dsp:nvSpPr>
      <dsp:spPr>
        <a:xfrm>
          <a:off x="178596" y="1440158"/>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Arthritis</a:t>
          </a:r>
        </a:p>
      </dsp:txBody>
      <dsp:txXfrm>
        <a:off x="466970" y="1569403"/>
        <a:ext cx="1392392" cy="624049"/>
      </dsp:txXfrm>
    </dsp:sp>
    <dsp:sp modelId="{287A3DA1-4029-4FE1-93F0-80604B716595}">
      <dsp:nvSpPr>
        <dsp:cNvPr id="0" name=""/>
        <dsp:cNvSpPr/>
      </dsp:nvSpPr>
      <dsp:spPr>
        <a:xfrm rot="12907728">
          <a:off x="2406877" y="1551706"/>
          <a:ext cx="849364" cy="20318"/>
        </a:xfrm>
        <a:custGeom>
          <a:avLst/>
          <a:gdLst/>
          <a:ahLst/>
          <a:cxnLst/>
          <a:rect l="0" t="0" r="0" b="0"/>
          <a:pathLst>
            <a:path>
              <a:moveTo>
                <a:pt x="0" y="10159"/>
              </a:moveTo>
              <a:lnTo>
                <a:pt x="849364" y="1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810325" y="1540631"/>
        <a:ext cx="42468" cy="42468"/>
      </dsp:txXfrm>
    </dsp:sp>
    <dsp:sp modelId="{93B4D5F4-E882-49F3-87A8-13CB37748F29}">
      <dsp:nvSpPr>
        <dsp:cNvPr id="0" name=""/>
        <dsp:cNvSpPr/>
      </dsp:nvSpPr>
      <dsp:spPr>
        <a:xfrm>
          <a:off x="970678" y="504055"/>
          <a:ext cx="1969140" cy="882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Diabetes</a:t>
          </a:r>
        </a:p>
      </dsp:txBody>
      <dsp:txXfrm>
        <a:off x="1259052" y="633300"/>
        <a:ext cx="1392392" cy="6240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5EE2E9FB-FB7C-4159-A221-15791B9DD7A0}" type="datetimeFigureOut">
              <a:rPr lang="en-US" smtClean="0"/>
              <a:t>10/16/2017</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680D9AF5-6C79-4F3C-89EA-C852C0FB9035}" type="slidenum">
              <a:rPr lang="en-US" smtClean="0"/>
              <a:t>‹#›</a:t>
            </a:fld>
            <a:endParaRPr lang="en-US" dirty="0"/>
          </a:p>
        </p:txBody>
      </p:sp>
    </p:spTree>
    <p:extLst>
      <p:ext uri="{BB962C8B-B14F-4D97-AF65-F5344CB8AC3E}">
        <p14:creationId xmlns:p14="http://schemas.microsoft.com/office/powerpoint/2010/main" val="186908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sw-KE"/>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9BA80862-96EE-40A5-8C7A-4F01C4E8810C}" type="datetimeFigureOut">
              <a:rPr lang="sw-KE" smtClean="0"/>
              <a:t>16/10/2017</a:t>
            </a:fld>
            <a:endParaRPr lang="sw-K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sw-KE"/>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w-KE"/>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sw-KE"/>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6F75EE2A-4807-4B59-885C-68FC517A9E2A}" type="slidenum">
              <a:rPr lang="sw-KE" smtClean="0"/>
              <a:t>‹#›</a:t>
            </a:fld>
            <a:endParaRPr lang="sw-KE"/>
          </a:p>
        </p:txBody>
      </p:sp>
    </p:spTree>
    <p:extLst>
      <p:ext uri="{BB962C8B-B14F-4D97-AF65-F5344CB8AC3E}">
        <p14:creationId xmlns:p14="http://schemas.microsoft.com/office/powerpoint/2010/main" val="391759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1</a:t>
            </a:fld>
            <a:endParaRPr lang="sw-KE"/>
          </a:p>
        </p:txBody>
      </p:sp>
    </p:spTree>
    <p:extLst>
      <p:ext uri="{BB962C8B-B14F-4D97-AF65-F5344CB8AC3E}">
        <p14:creationId xmlns:p14="http://schemas.microsoft.com/office/powerpoint/2010/main" val="132540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Regional differences can also be seen in prevalence of underweight.</a:t>
            </a:r>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17</a:t>
            </a:fld>
            <a:endParaRPr lang="sw-KE"/>
          </a:p>
        </p:txBody>
      </p:sp>
    </p:spTree>
    <p:extLst>
      <p:ext uri="{BB962C8B-B14F-4D97-AF65-F5344CB8AC3E}">
        <p14:creationId xmlns:p14="http://schemas.microsoft.com/office/powerpoint/2010/main" val="232947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Overweight: </a:t>
            </a:r>
            <a:r>
              <a:rPr lang="en-US" sz="1200" kern="1200" dirty="0">
                <a:solidFill>
                  <a:schemeClr val="tx1"/>
                </a:solidFill>
                <a:effectLst/>
                <a:latin typeface="+mn-lt"/>
                <a:ea typeface="+mn-ea"/>
                <a:cs typeface="+mn-cs"/>
              </a:rPr>
              <a:t>Overweight is a range of weight that exceeds what is generally considered healthy for a given height. For adults, overweight is BMI from 25 to 29.9.</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Obesity: </a:t>
            </a:r>
            <a:r>
              <a:rPr lang="en-US" sz="1200" kern="1200" dirty="0">
                <a:solidFill>
                  <a:schemeClr val="tx1"/>
                </a:solidFill>
                <a:effectLst/>
                <a:latin typeface="+mn-lt"/>
                <a:ea typeface="+mn-ea"/>
                <a:cs typeface="+mn-cs"/>
              </a:rPr>
              <a:t>Obesity is a range of weight that is much greater than what is generally considered healthy for a given height. For adults, obesity is having a body mass index (BMI) of 30 or higher.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Overweight among children under five is 4%, an increase of 1% from 2011 (UDHS 2016). Overweight among women of reproductive age has remained high at 19%, while amongst men at 5% (UDHS 2011).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B125E-564C-1D4F-949B-43CBED28F9DB}" type="slidenum">
              <a:rPr lang="en-US" smtClean="0"/>
              <a:t>18</a:t>
            </a:fld>
            <a:endParaRPr lang="en-US" dirty="0"/>
          </a:p>
        </p:txBody>
      </p:sp>
    </p:spTree>
    <p:extLst>
      <p:ext uri="{BB962C8B-B14F-4D97-AF65-F5344CB8AC3E}">
        <p14:creationId xmlns:p14="http://schemas.microsoft.com/office/powerpoint/2010/main" val="22399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Micronutrient deficiency</a:t>
            </a:r>
            <a:r>
              <a:rPr lang="en-US" sz="1200" kern="1200" dirty="0">
                <a:solidFill>
                  <a:schemeClr val="tx1"/>
                </a:solidFill>
                <a:effectLst/>
                <a:latin typeface="+mn-lt"/>
                <a:ea typeface="+mn-ea"/>
                <a:cs typeface="+mn-cs"/>
              </a:rPr>
              <a:t>: Inadequate intake of micronutrients (vitamins or minerals) for the body’s needs. The most common micronutrient deficiencies are: vitamin A deficiency, Iron deficiency anaemia, iodine deficiency, and zinc deficiency. This is also known as ‘hidden hunger’.</a:t>
            </a:r>
          </a:p>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19</a:t>
            </a:fld>
            <a:endParaRPr lang="sw-KE"/>
          </a:p>
        </p:txBody>
      </p:sp>
    </p:spTree>
    <p:extLst>
      <p:ext uri="{BB962C8B-B14F-4D97-AF65-F5344CB8AC3E}">
        <p14:creationId xmlns:p14="http://schemas.microsoft.com/office/powerpoint/2010/main" val="347744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graphs</a:t>
            </a:r>
            <a:r>
              <a:rPr lang="en-US" sz="1200" kern="1200" baseline="0" dirty="0">
                <a:solidFill>
                  <a:schemeClr val="tx1"/>
                </a:solidFill>
                <a:effectLst/>
                <a:latin typeface="+mn-lt"/>
                <a:ea typeface="+mn-ea"/>
                <a:cs typeface="+mn-cs"/>
              </a:rPr>
              <a:t> show trends in micronutrient deficiencies (anaemia, vitamin A, and iodine).</a:t>
            </a:r>
            <a:endParaRPr lang="en-US" sz="1200" kern="1200" dirty="0">
              <a:solidFill>
                <a:schemeClr val="tx1"/>
              </a:solidFill>
              <a:effectLst/>
              <a:latin typeface="+mn-lt"/>
              <a:ea typeface="+mn-ea"/>
              <a:cs typeface="+mn-cs"/>
            </a:endParaRPr>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184240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Like other forms of undernutrition, anaemia deficiencies vary in prevalence by region.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Anaemia in children (</a:t>
            </a:r>
            <a:r>
              <a:rPr lang="en-US" sz="1200" kern="1200" dirty="0">
                <a:solidFill>
                  <a:schemeClr val="tx1"/>
                </a:solidFill>
                <a:effectLst/>
                <a:latin typeface="+mn-lt"/>
                <a:ea typeface="+mn-ea"/>
                <a:cs typeface="+mn-cs"/>
              </a:rPr>
              <a:t>hemoglobin levels below 11.0g/dl</a:t>
            </a:r>
            <a:r>
              <a:rPr lang="en-GB" sz="1200" kern="1200" dirty="0">
                <a:solidFill>
                  <a:schemeClr val="tx1"/>
                </a:solidFill>
                <a:effectLst/>
                <a:latin typeface="+mn-lt"/>
                <a:ea typeface="+mn-ea"/>
                <a:cs typeface="+mn-cs"/>
              </a:rPr>
              <a:t>) increased from 49% in 2011 to 53% in 2016. Children in rural areas are more likely to be anaemic than those in urban areas (54% and 48% respectively). Vulnerability to anaemia in children varies from region to region. For example, prevalence of anaemia among children is lowest in Ankole sub region at 31%, and highest in Acholi sub region at 71%. (UDHS 2016).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21</a:t>
            </a:fld>
            <a:endParaRPr lang="sw-KE"/>
          </a:p>
        </p:txBody>
      </p:sp>
    </p:spTree>
    <p:extLst>
      <p:ext uri="{BB962C8B-B14F-4D97-AF65-F5344CB8AC3E}">
        <p14:creationId xmlns:p14="http://schemas.microsoft.com/office/powerpoint/2010/main" val="19132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Anaemia in women of reproductive age (defined as having a </a:t>
            </a:r>
            <a:r>
              <a:rPr lang="en-US" sz="1200" kern="1200" dirty="0">
                <a:solidFill>
                  <a:schemeClr val="tx1"/>
                </a:solidFill>
                <a:effectLst/>
                <a:latin typeface="+mn-lt"/>
                <a:ea typeface="+mn-ea"/>
                <a:cs typeface="+mn-cs"/>
              </a:rPr>
              <a:t>hemoglobin level below 12.0g/dl</a:t>
            </a:r>
            <a:r>
              <a:rPr lang="en-GB" sz="1200" kern="1200" dirty="0">
                <a:solidFill>
                  <a:schemeClr val="tx1"/>
                </a:solidFill>
                <a:effectLst/>
                <a:latin typeface="+mn-lt"/>
                <a:ea typeface="+mn-ea"/>
                <a:cs typeface="+mn-cs"/>
              </a:rPr>
              <a:t>) increased from 26% in 2011 to 32% in 2016. The proportion of women with anaemia is higher in rural areas than in urban areas (33% and 27% respectively). Regional prevalence of anaemia among women ranges from 17% in Kigezi sub region to 47% in Acholi sub region. In Uganda, anaemia is currently a moderate public health problem for women of reproductive age and a severe public health problem for children under five years.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Uganda Bureau of Statistics (UBOS): Uganda Demographic and Health Survey Report, 2016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22</a:t>
            </a:fld>
            <a:endParaRPr lang="sw-KE"/>
          </a:p>
        </p:txBody>
      </p:sp>
    </p:spTree>
    <p:extLst>
      <p:ext uri="{BB962C8B-B14F-4D97-AF65-F5344CB8AC3E}">
        <p14:creationId xmlns:p14="http://schemas.microsoft.com/office/powerpoint/2010/main" val="309950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malnutrition is not only a problem of low income households. The figure shows stunting and anaemia rates by wealth quintile. As you can see, rates even in the two highest wealth quintiles are still quite high. </a:t>
            </a:r>
            <a:r>
              <a:rPr lang="en-GB" sz="1200" kern="1200" dirty="0">
                <a:solidFill>
                  <a:schemeClr val="tx1"/>
                </a:solidFill>
                <a:effectLst/>
                <a:latin typeface="+mn-lt"/>
                <a:ea typeface="+mn-ea"/>
                <a:cs typeface="+mn-cs"/>
              </a:rPr>
              <a:t>32% of children in the lowest wealth quintile were stunted compared to 17% in the highest wealth quintile (UDHS 2016). Similarly, anaemia prevalence generally decreases with increased levels of wealth, from 66% among children from lowest wealth quintile to 45% among children in the highest wealth quintile (UDHS 2016). </a:t>
            </a:r>
            <a:r>
              <a:rPr lang="en-US" sz="1200" kern="1200" dirty="0">
                <a:solidFill>
                  <a:schemeClr val="tx1"/>
                </a:solidFill>
                <a:effectLst/>
                <a:latin typeface="+mn-lt"/>
                <a:ea typeface="+mn-ea"/>
                <a:cs typeface="+mn-cs"/>
              </a:rPr>
              <a:t>This suggests that more income at the household level does not always lead to better diet and health practices. Therefore, when planning nutrition interventions these groups and interventions targeting them should also be considered. Similarly, t</a:t>
            </a:r>
            <a:r>
              <a:rPr lang="en-GB" sz="1200" kern="1200" dirty="0">
                <a:solidFill>
                  <a:schemeClr val="tx1"/>
                </a:solidFill>
                <a:effectLst/>
                <a:latin typeface="+mn-lt"/>
                <a:ea typeface="+mn-ea"/>
                <a:cs typeface="+mn-cs"/>
              </a:rPr>
              <a:t>he prevalence of stunting decreases as mothers’ education levels increase. Four in every 10 children born to mothers with no education are stunted compared with 1 in every 10 children born from educated mothers.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5EE2A-4807-4B59-885C-68FC517A9E2A}" type="slidenum">
              <a:rPr lang="sw-KE" smtClean="0"/>
              <a:t>23</a:t>
            </a:fld>
            <a:endParaRPr lang="sw-KE"/>
          </a:p>
        </p:txBody>
      </p:sp>
    </p:spTree>
    <p:extLst>
      <p:ext uri="{BB962C8B-B14F-4D97-AF65-F5344CB8AC3E}">
        <p14:creationId xmlns:p14="http://schemas.microsoft.com/office/powerpoint/2010/main" val="3382469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According to the UDHS 2016, 66% of infants under age 6 months are exclusively breastfed. Contrary to the recommendation that children under age 6 months be exclusively breastfed, 7% of infants consume plain water, 6% consume non-milk liquids, 8% consume other milk, and 11% consume complementary foods in addition to breast milk before they reach 6 months of age. In addition, 2% of infants under age 6 months are not breastfed at all. The percentage of children exclusively breastfed decreases sharply with age from 83% of infants age 0-1 month being exclusively breastfed to 69% of infants age 2-3 months and, further, to 43% of infants age 4-5 months. 11% of infants under age 6 months are fed using a bottle with a nipple, a practice that is discouraged because of the risk of illness to the child. Breastfeeding a child until age 2, with proper complementary feeding practices beginning after the age of 6 months, is recommended. </a:t>
            </a:r>
          </a:p>
          <a:p>
            <a:r>
              <a:rPr lang="en-GB" sz="1200" kern="1200" dirty="0">
                <a:solidFill>
                  <a:schemeClr val="tx1"/>
                </a:solidFill>
                <a:effectLst/>
                <a:latin typeface="+mn-lt"/>
                <a:ea typeface="+mn-ea"/>
                <a:cs typeface="+mn-cs"/>
              </a:rPr>
              <a:t>Uganda Bureau of Statistics (UBOS): Uganda Demographic and Health Survey Report, 2016</a:t>
            </a:r>
            <a:endParaRPr lang="en-US"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7CC757-F272-498D-B003-1551D109B204}"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54272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The minimum standards with respect to infant and young child feeding (IYCF) practices among children aged 6-23 months are measured through the Minimum Acceptable Diet (MAD) indicator. The UDHS 2016 indicates that 14% of children aged 6-23 months meet the criteria for MAD.  The percentage of children meeting MAD requirements varies by age group: 6-8 months (15%), 9-11 months (13%), 12-17 months (15%) and 18-23 months (13%).  </a:t>
            </a:r>
          </a:p>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7CC757-F272-498D-B003-1551D109B204}" type="slidenum">
              <a:rPr lang="en-US" altLang="en-US">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907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period known as the ‘1,000 days’ window of opportunity during which major gains in malnutrition prevention can be made. Here you see two of the previously mentioned target groups (pregnant women and children under 5, specifically those up to 2 years) are highlighted. This is because good nutrition in children under 5 begins with the nutritional status of the mother, as good growth and development begins during pregnancy. If a mother is malnourished, the baby growing inside will experience poor growth and development, leading to low birth weight and poor development. The period of growth up to 2 years has been identified as a key period for growth and development, particularly as it relates to stunting – as catch up growth has been shown to be much more difficult to achieve after the age of 2.</a:t>
            </a:r>
          </a:p>
          <a:p>
            <a:endParaRPr lang="en-US" dirty="0"/>
          </a:p>
          <a:p>
            <a:r>
              <a:rPr lang="en-US" dirty="0"/>
              <a:t>However, achieving the benefits of the 1,000 days does not begin with pregnancy. Adolescent girls and women of reproductive age are also critical target groups as it is important for women to have a good nutritional status before becoming pregnant and to then maintain good nutrition throughout pregnancy.</a:t>
            </a:r>
          </a:p>
        </p:txBody>
      </p:sp>
      <p:sp>
        <p:nvSpPr>
          <p:cNvPr id="4" name="Slide Number Placeholder 3"/>
          <p:cNvSpPr>
            <a:spLocks noGrp="1"/>
          </p:cNvSpPr>
          <p:nvPr>
            <p:ph type="sldNum" sz="quarter" idx="10"/>
          </p:nvPr>
        </p:nvSpPr>
        <p:spPr/>
        <p:txBody>
          <a:bodyPr/>
          <a:lstStyle/>
          <a:p>
            <a:pPr defTabSz="912937">
              <a:defRPr/>
            </a:pPr>
            <a:fld id="{30EB125E-564C-1D4F-949B-43CBED28F9DB}" type="slidenum">
              <a:rPr lang="en-US" sz="1800" kern="0">
                <a:solidFill>
                  <a:sysClr val="windowText" lastClr="000000"/>
                </a:solidFill>
              </a:rPr>
              <a:pPr defTabSz="912937">
                <a:defRPr/>
              </a:pPr>
              <a:t>26</a:t>
            </a:fld>
            <a:endParaRPr lang="en-US" sz="1800" kern="0" dirty="0">
              <a:solidFill>
                <a:sysClr val="windowText" lastClr="000000"/>
              </a:solidFill>
            </a:endParaRPr>
          </a:p>
        </p:txBody>
      </p:sp>
    </p:spTree>
    <p:extLst>
      <p:ext uri="{BB962C8B-B14F-4D97-AF65-F5344CB8AC3E}">
        <p14:creationId xmlns:p14="http://schemas.microsoft.com/office/powerpoint/2010/main" val="132572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3</a:t>
            </a:fld>
            <a:endParaRPr lang="sw-KE"/>
          </a:p>
        </p:txBody>
      </p:sp>
    </p:spTree>
    <p:extLst>
      <p:ext uri="{BB962C8B-B14F-4D97-AF65-F5344CB8AC3E}">
        <p14:creationId xmlns:p14="http://schemas.microsoft.com/office/powerpoint/2010/main" val="140859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achieve improvement in nutrition outcomes, the various causes of malnutrition must be tackled. There are three levels of causes of malnutrition: basic causes at the societal level, underlying causes at the household and family level, and immediate causes at the individual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Immediate causes can lead directly to malnutrition. The most obvious immediate cause is poor dietary intake. A person may not be getting enough required daily calories, or they may be consuming food that does not have the necessary micronutrients, which can lead to chronic malnutrition (stunting) and acute malnutrition (wasting) in children or specific micronutrient deficiency such as iron deficiency which contributes to </a:t>
            </a:r>
            <a:r>
              <a:rPr lang="en-US" sz="1200" kern="1200" dirty="0" err="1">
                <a:solidFill>
                  <a:schemeClr val="tx1"/>
                </a:solidFill>
                <a:effectLst/>
                <a:latin typeface="+mn-lt"/>
                <a:ea typeface="+mn-ea"/>
                <a:cs typeface="+mn-cs"/>
              </a:rPr>
              <a:t>anaemia</a:t>
            </a:r>
            <a:r>
              <a:rPr lang="en-US" sz="1200" kern="1200" dirty="0">
                <a:solidFill>
                  <a:schemeClr val="tx1"/>
                </a:solidFill>
                <a:effectLst/>
                <a:latin typeface="+mn-lt"/>
                <a:ea typeface="+mn-ea"/>
                <a:cs typeface="+mn-cs"/>
              </a:rPr>
              <a:t> in women and children. Extended and frequent illness/disease  also can have an impact on the body’s ability to absorb required nutrients. An example of this is a young child who has frequent </a:t>
            </a:r>
            <a:r>
              <a:rPr lang="en-US" sz="1200" kern="1200" dirty="0" err="1">
                <a:solidFill>
                  <a:schemeClr val="tx1"/>
                </a:solidFill>
                <a:effectLst/>
                <a:latin typeface="+mn-lt"/>
                <a:ea typeface="+mn-ea"/>
                <a:cs typeface="+mn-cs"/>
              </a:rPr>
              <a:t>diarrhoea</a:t>
            </a:r>
            <a:r>
              <a:rPr lang="en-US" sz="1200" kern="1200" dirty="0">
                <a:solidFill>
                  <a:schemeClr val="tx1"/>
                </a:solidFill>
                <a:effectLst/>
                <a:latin typeface="+mn-lt"/>
                <a:ea typeface="+mn-ea"/>
                <a:cs typeface="+mn-cs"/>
              </a:rPr>
              <a:t>, which can result in acute malnutrition due to poor nutrient absorption. In addition, consumption of unhealthy foods (e.g., fatty or high calorie and nutrient poor food) and physical inactivity can also lead to malnutrition in the form of overweight or obesity, which can lead to diet-related non-communicable diseases such as diabetes and heart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Immediate causes are exacerbated or caused by underlying causes of malnutrition. Inadequate dietary intake could be due to household food insecurity or poor child feeding practices, such as inadequate dietary diversity or early cessation of breastfeeding. Other inadequate care practices, such as failing to provide stimulation and other good early child development practices, can have negative impacts on cognitive development, which are further compounded by poor diet. Poor nutrition results in reduced immunity to infection, while infection results in the loss of appetite and reduces nutrient absorption, which can produce further weight loss and continued or increased levels of malnutrition. As this cycle repeats itself in a child, growth is compromised, the nutritional status worsens, and the risk of mortality continues to rise.  Diseases can also be caused by poor food hygiene, (e.g., </a:t>
            </a:r>
            <a:r>
              <a:rPr lang="en-US" sz="1200" kern="1200" dirty="0" err="1">
                <a:solidFill>
                  <a:schemeClr val="tx1"/>
                </a:solidFill>
                <a:effectLst/>
                <a:latin typeface="+mn-lt"/>
                <a:ea typeface="+mn-ea"/>
                <a:cs typeface="+mn-cs"/>
              </a:rPr>
              <a:t>diarrhoea</a:t>
            </a:r>
            <a:r>
              <a:rPr lang="en-US" sz="1200" kern="1200" dirty="0">
                <a:solidFill>
                  <a:schemeClr val="tx1"/>
                </a:solidFill>
                <a:effectLst/>
                <a:latin typeface="+mn-lt"/>
                <a:ea typeface="+mn-ea"/>
                <a:cs typeface="+mn-cs"/>
              </a:rPr>
              <a:t> is often caused by exposure to </a:t>
            </a:r>
            <a:r>
              <a:rPr lang="en-US" sz="1200" kern="1200" dirty="0" err="1">
                <a:solidFill>
                  <a:schemeClr val="tx1"/>
                </a:solidFill>
                <a:effectLst/>
                <a:latin typeface="+mn-lt"/>
                <a:ea typeface="+mn-ea"/>
                <a:cs typeface="+mn-cs"/>
              </a:rPr>
              <a:t>faeces</a:t>
            </a:r>
            <a:r>
              <a:rPr lang="en-US" sz="1200" kern="1200" dirty="0">
                <a:solidFill>
                  <a:schemeClr val="tx1"/>
                </a:solidFill>
                <a:effectLst/>
                <a:latin typeface="+mn-lt"/>
                <a:ea typeface="+mn-ea"/>
                <a:cs typeface="+mn-cs"/>
              </a:rPr>
              <a:t> through poor handwashing practices). </a:t>
            </a:r>
            <a:r>
              <a:rPr lang="en-GB" sz="1200" kern="1200" dirty="0">
                <a:solidFill>
                  <a:schemeClr val="tx1"/>
                </a:solidFill>
                <a:effectLst/>
                <a:latin typeface="+mn-lt"/>
                <a:ea typeface="+mn-ea"/>
                <a:cs typeface="+mn-cs"/>
              </a:rPr>
              <a:t>This, in turn, is linked to the environment, including issues of access to water and sanitation infrastructure. </a:t>
            </a:r>
            <a:r>
              <a:rPr lang="en-GB" sz="1200" u="none" kern="1200" dirty="0">
                <a:solidFill>
                  <a:schemeClr val="tx1"/>
                </a:solidFill>
                <a:effectLst/>
                <a:latin typeface="+mn-lt"/>
                <a:ea typeface="+mn-ea"/>
                <a:cs typeface="+mn-cs"/>
              </a:rPr>
              <a:t>Poor water and sanitation infrastructure </a:t>
            </a:r>
            <a:r>
              <a:rPr lang="en-GB" sz="1200" kern="1200" dirty="0">
                <a:solidFill>
                  <a:schemeClr val="tx1"/>
                </a:solidFill>
                <a:effectLst/>
                <a:latin typeface="+mn-lt"/>
                <a:ea typeface="+mn-ea"/>
                <a:cs typeface="+mn-cs"/>
              </a:rPr>
              <a:t>can contaminate food, leading to an increase in disease. Lack of access to health services, such as vaccinations, also contributes to disease. Lifestyle choices, such as sedentary behaviour, can lead to overweight and obesity, particularly if there is an imbalance in the number of calories consumed versus used.  An appropriate diet based on one’s level of activity is recommended.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a:t>
            </a:r>
            <a:r>
              <a:rPr lang="en-GB" sz="1200" b="1" kern="1200" dirty="0">
                <a:solidFill>
                  <a:schemeClr val="tx1"/>
                </a:solidFill>
                <a:effectLst/>
                <a:latin typeface="+mn-lt"/>
                <a:ea typeface="+mn-ea"/>
                <a:cs typeface="+mn-cs"/>
              </a:rPr>
              <a:t>basic causes</a:t>
            </a:r>
            <a:r>
              <a:rPr lang="en-GB" sz="1200" kern="1200" dirty="0">
                <a:solidFill>
                  <a:schemeClr val="tx1"/>
                </a:solidFill>
                <a:effectLst/>
                <a:latin typeface="+mn-lt"/>
                <a:ea typeface="+mn-ea"/>
                <a:cs typeface="+mn-cs"/>
              </a:rPr>
              <a:t> influence the underlying causes, and so can lead to malnutrition. At this level, all sectors are involved. Household food insecurity can be due to a lack of income, which can be the result of low levels of education, which restrict job opportunities and other income-generating opportunities. Educational disparity can lead to increases in gender-based violence, which can have an impact on a mother’s ability to properly care for her children; </a:t>
            </a:r>
            <a:r>
              <a:rPr lang="en-GB" sz="1200" strike="sngStrik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may result in inadequate feeding practices or the inability to take children for health services</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Educational disparity and available household resources also contribute to individuals making poor dietary choices--consuming a diet that is low in diversity, high in fat and sugar, and low in micronutrient content (e.g., soda, chips, biscuits).  Political will can have an impact on the availability of services, including health, education, community development, and agricultural extension, to name a few. It also has an impact on the enabling environment for pro-nutrition policies, which can help expand service coverage and provide funding for necessary services.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unpack this framework, it becomes apparent that every sector has a role to play in improving nutrition.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defTabSz="912937">
              <a:defRPr/>
            </a:pPr>
            <a:fld id="{30EB125E-564C-1D4F-949B-43CBED28F9DB}" type="slidenum">
              <a:rPr lang="en-US" sz="1800" kern="0">
                <a:solidFill>
                  <a:sysClr val="windowText" lastClr="000000"/>
                </a:solidFill>
              </a:rPr>
              <a:pPr defTabSz="912937">
                <a:defRPr/>
              </a:pPr>
              <a:t>30</a:t>
            </a:fld>
            <a:endParaRPr lang="en-US" sz="1800" kern="0" dirty="0">
              <a:solidFill>
                <a:sysClr val="windowText" lastClr="000000"/>
              </a:solidFill>
            </a:endParaRPr>
          </a:p>
        </p:txBody>
      </p:sp>
    </p:spTree>
    <p:extLst>
      <p:ext uri="{BB962C8B-B14F-4D97-AF65-F5344CB8AC3E}">
        <p14:creationId xmlns:p14="http://schemas.microsoft.com/office/powerpoint/2010/main" val="3058769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causes of malnutrition within the household can be further explained using the factors identified as influencing infant and young child nutrition (IYCN) practices in Northern Uganda. These include women’s workload and time, teenage pregnancies and frequent pregnancies, alcoholism and gender-based violence, traditions and polygamy, the lack of livelihoods, and food insecurity. These require concerted efforts from various groups within the communities to improve nutrition outcomes.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31</a:t>
            </a:fld>
            <a:endParaRPr lang="sw-KE"/>
          </a:p>
        </p:txBody>
      </p:sp>
    </p:spTree>
    <p:extLst>
      <p:ext uri="{BB962C8B-B14F-4D97-AF65-F5344CB8AC3E}">
        <p14:creationId xmlns:p14="http://schemas.microsoft.com/office/powerpoint/2010/main" val="1697369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nothing changes by 2025, the following consequences will be realized.</a:t>
            </a:r>
          </a:p>
          <a:p>
            <a:endParaRPr lang="en-US" dirty="0"/>
          </a:p>
          <a:p>
            <a:r>
              <a:rPr lang="en-GB" sz="1200" kern="1200" dirty="0">
                <a:solidFill>
                  <a:schemeClr val="tx1"/>
                </a:solidFill>
                <a:effectLst/>
                <a:latin typeface="+mn-lt"/>
                <a:ea typeface="+mn-ea"/>
                <a:cs typeface="+mn-cs"/>
              </a:rPr>
              <a:t>Malnutrition contributes to death and illness of many Ugandans each year. It also significantly reduces agricultural productivity because of productive time lost due to illnesses associated with malnutrition and time spent dealing with family illnesses or deaths associated with malnutrition. As discussed in previous sessions, it also has a disproportionate effect on children under 2, during which their cognitive development can be harmed, leading to lower levels of educational achievement.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Anaemia has negative effects on productivity and the social and economic development of a nation.  Women of reproductive age who are anaemic are at more risk of maternal death, having premature births, and giving birth to babies with low birth weight (&lt; 2.5 kg). In turn babies who are premature or born with low birth weight are at high risk of death before their first birthday.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who suffer from underweight and/or wasting are at increased risk of mortality from illnesses such as diarrhoea and pneumonia</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effects of undernutrition on the immune system are wide ranging, and tend to be more frequent and severe in wasted children. Stunting in childhood has short-term and long-term consequences that affect health and human capital development. In addition to poor physical growth, stunting increases childhood risk of infection and mortality, and affects development, learning capacity, and school performance. Later it affects productivity, wages, and reproductive health.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33</a:t>
            </a:fld>
            <a:endParaRPr lang="en-US" dirty="0"/>
          </a:p>
        </p:txBody>
      </p:sp>
    </p:spTree>
    <p:extLst>
      <p:ext uri="{BB962C8B-B14F-4D97-AF65-F5344CB8AC3E}">
        <p14:creationId xmlns:p14="http://schemas.microsoft.com/office/powerpoint/2010/main" val="183848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Stunting can also lead to excessive weight gain later in life, which contributes to higher levels of overweight and obesity. These conditions lead to increased risk of nutrition-related chronic diseases such as diabetes and heart disease. </a:t>
            </a:r>
            <a:r>
              <a:rPr lang="en-US" sz="1200" kern="1200" dirty="0">
                <a:solidFill>
                  <a:schemeClr val="tx1"/>
                </a:solidFill>
                <a:effectLst/>
                <a:latin typeface="+mn-lt"/>
                <a:ea typeface="+mn-ea"/>
                <a:cs typeface="+mn-cs"/>
              </a:rPr>
              <a:t>Overweight and obese children are likely to stay obese into adulthood and are more likely to develop non-communicable diseases like diabetes and cardiovascular diseases at a younger age. Prevention of childhood obesity, therefore, needs to be a high priority to support improvement in adult nutrition outcomes as well. </a:t>
            </a:r>
          </a:p>
          <a:p>
            <a:endParaRPr lang="en-US" dirty="0"/>
          </a:p>
        </p:txBody>
      </p:sp>
      <p:sp>
        <p:nvSpPr>
          <p:cNvPr id="4" name="Slide Number Placeholder 3"/>
          <p:cNvSpPr>
            <a:spLocks noGrp="1"/>
          </p:cNvSpPr>
          <p:nvPr>
            <p:ph type="sldNum" sz="quarter" idx="10"/>
          </p:nvPr>
        </p:nvSpPr>
        <p:spPr/>
        <p:txBody>
          <a:bodyPr/>
          <a:lstStyle/>
          <a:p>
            <a:pPr defTabSz="912937">
              <a:defRPr/>
            </a:pPr>
            <a:fld id="{642E90D9-DBF0-47DD-BBF8-AAA6929B9EF6}" type="slidenum">
              <a:rPr lang="en-GB" sz="1800" kern="0">
                <a:solidFill>
                  <a:sysClr val="windowText" lastClr="000000"/>
                </a:solidFill>
              </a:rPr>
              <a:pPr defTabSz="912937">
                <a:defRPr/>
              </a:pPr>
              <a:t>34</a:t>
            </a:fld>
            <a:endParaRPr lang="en-GB" sz="1800" kern="0" dirty="0">
              <a:solidFill>
                <a:sysClr val="windowText" lastClr="000000"/>
              </a:solidFill>
            </a:endParaRPr>
          </a:p>
        </p:txBody>
      </p:sp>
    </p:spTree>
    <p:extLst>
      <p:ext uri="{BB962C8B-B14F-4D97-AF65-F5344CB8AC3E}">
        <p14:creationId xmlns:p14="http://schemas.microsoft.com/office/powerpoint/2010/main" val="8299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1997390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36</a:t>
            </a:fld>
            <a:endParaRPr lang="sw-KE"/>
          </a:p>
        </p:txBody>
      </p:sp>
    </p:spTree>
    <p:extLst>
      <p:ext uri="{BB962C8B-B14F-4D97-AF65-F5344CB8AC3E}">
        <p14:creationId xmlns:p14="http://schemas.microsoft.com/office/powerpoint/2010/main" val="241311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Sustainable Development Goals (SDGs) have set the global development agenda for the next 15 years. SDG 2 aims to e</a:t>
            </a:r>
            <a:r>
              <a:rPr lang="en-US" sz="1200" b="0" i="0" kern="1200" dirty="0">
                <a:solidFill>
                  <a:schemeClr val="tx1"/>
                </a:solidFill>
                <a:effectLst/>
                <a:latin typeface="+mn-lt"/>
                <a:ea typeface="+mn-ea"/>
                <a:cs typeface="+mn-cs"/>
              </a:rPr>
              <a:t>nd hunger, achieve food security and improved nutrition, and promote sustainable agriculture. This includes eliminating all forms of malnutrition. </a:t>
            </a:r>
            <a:endParaRPr lang="en-US"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37</a:t>
            </a:fld>
            <a:endParaRPr lang="en-US" dirty="0"/>
          </a:p>
        </p:txBody>
      </p:sp>
    </p:spTree>
    <p:extLst>
      <p:ext uri="{BB962C8B-B14F-4D97-AF65-F5344CB8AC3E}">
        <p14:creationId xmlns:p14="http://schemas.microsoft.com/office/powerpoint/2010/main" val="589995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least 12 of the 17 Goals contain indicators that are highly relevant to nutrition. Without adequate and sustained investments in good nutrition, the SDGs will not be realised. This image is included in your participant’s handbook. You will see that the orange</a:t>
            </a:r>
            <a:r>
              <a:rPr lang="en-US" sz="1200" b="0" i="0" kern="1200" baseline="0" dirty="0">
                <a:solidFill>
                  <a:schemeClr val="tx1"/>
                </a:solidFill>
                <a:effectLst/>
                <a:latin typeface="+mn-lt"/>
                <a:ea typeface="+mn-ea"/>
                <a:cs typeface="+mn-cs"/>
              </a:rPr>
              <a:t> SDGs require good nutrition to be achieved. The achievement of the SDGs in green support nutrition.</a:t>
            </a:r>
            <a:endParaRPr lang="en-US"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38</a:t>
            </a:fld>
            <a:endParaRPr lang="en-US" dirty="0"/>
          </a:p>
        </p:txBody>
      </p:sp>
    </p:spTree>
    <p:extLst>
      <p:ext uri="{BB962C8B-B14F-4D97-AF65-F5344CB8AC3E}">
        <p14:creationId xmlns:p14="http://schemas.microsoft.com/office/powerpoint/2010/main" val="247209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39</a:t>
            </a:fld>
            <a:endParaRPr lang="en-US" dirty="0"/>
          </a:p>
        </p:txBody>
      </p:sp>
    </p:spTree>
    <p:extLst>
      <p:ext uri="{BB962C8B-B14F-4D97-AF65-F5344CB8AC3E}">
        <p14:creationId xmlns:p14="http://schemas.microsoft.com/office/powerpoint/2010/main" val="1611171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40</a:t>
            </a:fld>
            <a:endParaRPr lang="en-US"/>
          </a:p>
        </p:txBody>
      </p:sp>
    </p:spTree>
    <p:extLst>
      <p:ext uri="{BB962C8B-B14F-4D97-AF65-F5344CB8AC3E}">
        <p14:creationId xmlns:p14="http://schemas.microsoft.com/office/powerpoint/2010/main" val="240767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People are malnourished if their diet is not balanced with their nutritional needs. </a:t>
            </a:r>
          </a:p>
          <a:p>
            <a:endParaRPr lang="en-US" b="0" dirty="0"/>
          </a:p>
          <a:p>
            <a:r>
              <a:rPr lang="en-US" sz="1200" b="1" kern="1200" dirty="0">
                <a:solidFill>
                  <a:schemeClr val="tx1"/>
                </a:solidFill>
                <a:effectLst/>
                <a:latin typeface="+mn-lt"/>
                <a:ea typeface="+mn-ea"/>
                <a:cs typeface="+mn-cs"/>
              </a:rPr>
              <a:t>Undernutrition: </a:t>
            </a:r>
            <a:r>
              <a:rPr lang="en-US" sz="1200" kern="1200" dirty="0">
                <a:solidFill>
                  <a:schemeClr val="tx1"/>
                </a:solidFill>
                <a:effectLst/>
                <a:latin typeface="+mn-lt"/>
                <a:ea typeface="+mn-ea"/>
                <a:cs typeface="+mn-cs"/>
              </a:rPr>
              <a:t>Undernutrition is a consequence of a deficiency in nutrient intake and/or absorption in the body. The different forms of undernutrition, which can appear alone or in combination, are acute malnutrition (bilateral pitting oedema and/or wasting), chronic malnutrition (stunting), underweight (combined form of wasting and stunting), and micronutrient deficiencies.</a:t>
            </a: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Overnutrition: </a:t>
            </a:r>
            <a:r>
              <a:rPr lang="en-US" sz="1200" kern="1200" dirty="0">
                <a:solidFill>
                  <a:schemeClr val="tx1"/>
                </a:solidFill>
                <a:effectLst/>
                <a:latin typeface="+mn-lt"/>
                <a:ea typeface="+mn-ea"/>
                <a:cs typeface="+mn-cs"/>
              </a:rPr>
              <a:t>Overnutrition happens when a person’s daily energy intake consistently exceeds energy requirements. If this continues over time, a person may become overweight or obese.</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Underweight: </a:t>
            </a:r>
            <a:r>
              <a:rPr lang="en-US" sz="1200" kern="1200" dirty="0">
                <a:solidFill>
                  <a:schemeClr val="tx1"/>
                </a:solidFill>
                <a:effectLst/>
                <a:latin typeface="+mn-lt"/>
                <a:ea typeface="+mn-ea"/>
                <a:cs typeface="+mn-cs"/>
              </a:rPr>
              <a:t>A composite form of undernutrition that includes elements of stunting and wasting and is defined by a weight-for-age of more than 2 standard deviations below the median WHO Growth Standard. This indicator is commonly used in growth monitoring and promotion (GMP) and child health and nutrition programmes aimed at prevention and treatment of undernutrition.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75EE2A-4807-4B59-885C-68FC517A9E2A}" type="slidenum">
              <a:rPr lang="sw-KE" smtClean="0"/>
              <a:t>10</a:t>
            </a:fld>
            <a:endParaRPr lang="sw-KE"/>
          </a:p>
        </p:txBody>
      </p:sp>
    </p:spTree>
    <p:extLst>
      <p:ext uri="{BB962C8B-B14F-4D97-AF65-F5344CB8AC3E}">
        <p14:creationId xmlns:p14="http://schemas.microsoft.com/office/powerpoint/2010/main" val="66007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UN Decade of Action on Nutrition</a:t>
            </a:r>
            <a:r>
              <a:rPr lang="en-US" baseline="0" dirty="0"/>
              <a:t> has six pillars for nutrition action. </a:t>
            </a:r>
            <a:endParaRPr lang="en-US" dirty="0"/>
          </a:p>
          <a:p>
            <a:pPr marL="0" indent="0">
              <a:buFont typeface="+mj-lt"/>
              <a:buNone/>
            </a:pPr>
            <a:r>
              <a:rPr lang="en-US" dirty="0"/>
              <a:t>The six</a:t>
            </a:r>
            <a:r>
              <a:rPr lang="en-US" baseline="0" dirty="0"/>
              <a:t> pillars are:</a:t>
            </a:r>
          </a:p>
          <a:p>
            <a:pPr marL="0" indent="0">
              <a:buFont typeface="+mj-lt"/>
              <a:buNone/>
            </a:pPr>
            <a:endParaRPr lang="en-US" dirty="0"/>
          </a:p>
          <a:p>
            <a:pPr marL="228600" indent="-228600">
              <a:buFont typeface="+mj-lt"/>
              <a:buAutoNum type="arabicPeriod"/>
            </a:pPr>
            <a:r>
              <a:rPr lang="en-US" dirty="0"/>
              <a:t>Sustainable food systems for healthy diets</a:t>
            </a:r>
          </a:p>
          <a:p>
            <a:pPr marL="228600" indent="-228600">
              <a:buFont typeface="+mj-lt"/>
              <a:buAutoNum type="arabicPeriod"/>
            </a:pPr>
            <a:r>
              <a:rPr lang="en-US" dirty="0"/>
              <a:t>Aligned health systems providing universal coverage of essential nutrition actions</a:t>
            </a:r>
          </a:p>
          <a:p>
            <a:pPr marL="228600" indent="-228600">
              <a:buFont typeface="+mj-lt"/>
              <a:buAutoNum type="arabicPeriod"/>
            </a:pPr>
            <a:r>
              <a:rPr lang="en-US" dirty="0"/>
              <a:t>Social protection and nutrition education</a:t>
            </a:r>
          </a:p>
          <a:p>
            <a:pPr marL="228600" indent="-228600">
              <a:buFont typeface="+mj-lt"/>
              <a:buAutoNum type="arabicPeriod"/>
            </a:pPr>
            <a:r>
              <a:rPr lang="en-US" dirty="0"/>
              <a:t>Trade and investment for improved nutrition</a:t>
            </a:r>
          </a:p>
          <a:p>
            <a:pPr marL="228600" indent="-228600">
              <a:buFont typeface="+mj-lt"/>
              <a:buAutoNum type="arabicPeriod"/>
            </a:pPr>
            <a:r>
              <a:rPr lang="en-US" dirty="0"/>
              <a:t>Enabling food and breastfeeding environments</a:t>
            </a:r>
          </a:p>
          <a:p>
            <a:pPr marL="228600" indent="-228600">
              <a:buFont typeface="+mj-lt"/>
              <a:buAutoNum type="arabicPeriod"/>
            </a:pPr>
            <a:r>
              <a:rPr lang="en-US" dirty="0"/>
              <a:t>Review, strengthen and promote nutrition governance and accountability</a:t>
            </a:r>
          </a:p>
        </p:txBody>
      </p:sp>
      <p:sp>
        <p:nvSpPr>
          <p:cNvPr id="4" name="Slide Number Placeholder 3"/>
          <p:cNvSpPr>
            <a:spLocks noGrp="1"/>
          </p:cNvSpPr>
          <p:nvPr>
            <p:ph type="sldNum" sz="quarter" idx="10"/>
          </p:nvPr>
        </p:nvSpPr>
        <p:spPr/>
        <p:txBody>
          <a:bodyPr/>
          <a:lstStyle/>
          <a:p>
            <a:fld id="{30EB125E-564C-1D4F-949B-43CBED28F9DB}" type="slidenum">
              <a:rPr lang="en-US" smtClean="0"/>
              <a:t>41</a:t>
            </a:fld>
            <a:endParaRPr lang="en-US"/>
          </a:p>
        </p:txBody>
      </p:sp>
    </p:spTree>
    <p:extLst>
      <p:ext uri="{BB962C8B-B14F-4D97-AF65-F5344CB8AC3E}">
        <p14:creationId xmlns:p14="http://schemas.microsoft.com/office/powerpoint/2010/main" val="36695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42</a:t>
            </a:fld>
            <a:endParaRPr lang="en-US" dirty="0"/>
          </a:p>
        </p:txBody>
      </p:sp>
    </p:spTree>
    <p:extLst>
      <p:ext uri="{BB962C8B-B14F-4D97-AF65-F5344CB8AC3E}">
        <p14:creationId xmlns:p14="http://schemas.microsoft.com/office/powerpoint/2010/main" val="643356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Nutrition, especially that of young children and women of reproductive age, is a priority in the Uganda Vision 2040 and is identified as a key contributor to social transformation. The Government of Uganda recognizes malnutrition’s complexity and the Second National Development Plan 2015/16 – 2019/20 (NDP II) and the Uganda Nutrition Action Plan 2011-2016 (UNAP) provide a multi-sectoral framework to improve the nutrition situation in Uganda.  Nutrition must be included and planned for as a cross-cutting issue, as mandated in the</a:t>
            </a:r>
            <a:r>
              <a:rPr lang="en-US" sz="1200" kern="1200" dirty="0">
                <a:solidFill>
                  <a:schemeClr val="tx1"/>
                </a:solidFill>
                <a:effectLst/>
                <a:latin typeface="+mn-lt"/>
                <a:ea typeface="+mn-ea"/>
                <a:cs typeface="+mn-cs"/>
              </a:rPr>
              <a:t> NDP II, the Local Government Development Planning Guidelines 2014, and the Sector Development Planning Guidelines 2015. </a:t>
            </a:r>
            <a:r>
              <a:rPr lang="en-GB" sz="1200" kern="1200" dirty="0">
                <a:solidFill>
                  <a:schemeClr val="tx1"/>
                </a:solidFill>
                <a:effectLst/>
                <a:latin typeface="+mn-lt"/>
                <a:ea typeface="+mn-ea"/>
                <a:cs typeface="+mn-cs"/>
              </a:rPr>
              <a:t>These policy documents also emphasize the need to plan and coordinate nutrition programming at national, district, and community levels.</a:t>
            </a:r>
            <a:endParaRPr lang="en-US" sz="1200" kern="1200" dirty="0">
              <a:solidFill>
                <a:schemeClr val="tx1"/>
              </a:solidFill>
              <a:effectLst/>
              <a:latin typeface="+mn-lt"/>
              <a:ea typeface="+mn-ea"/>
              <a:cs typeface="+mn-cs"/>
            </a:endParaRPr>
          </a:p>
          <a:p>
            <a:endParaRPr lang="en-US" dirty="0"/>
          </a:p>
          <a:p>
            <a:r>
              <a:rPr lang="en-US" dirty="0"/>
              <a:t>Uganda has aligned</a:t>
            </a:r>
            <a:r>
              <a:rPr lang="en-US" baseline="0" dirty="0"/>
              <a:t> its policy frameworks and strategies to the existing global strategies such as the Millennium Development Goals, the Scaling Up Nutrition Movement, the Sustainable Development Goals (SDGs). In this way, Uganda’s national and local level objectives will make direct contributions to global nutrition goals.</a:t>
            </a:r>
          </a:p>
          <a:p>
            <a:endParaRPr lang="en-US" baseline="0" dirty="0"/>
          </a:p>
          <a:p>
            <a:r>
              <a:rPr lang="en-US" baseline="0" dirty="0"/>
              <a:t>This purpose of this presentation is to familiarize you with the key national level polices that provide the mandate for nutrition planning and implementation at all levels of local government, from districts to communities. It will also introduce you to the Uganda national nutrition coordination framework and your role in the district/LLG nutrition planning process.</a:t>
            </a:r>
          </a:p>
        </p:txBody>
      </p:sp>
      <p:sp>
        <p:nvSpPr>
          <p:cNvPr id="4" name="Slide Number Placeholder 3"/>
          <p:cNvSpPr>
            <a:spLocks noGrp="1"/>
          </p:cNvSpPr>
          <p:nvPr>
            <p:ph type="sldNum" sz="quarter" idx="10"/>
          </p:nvPr>
        </p:nvSpPr>
        <p:spPr/>
        <p:txBody>
          <a:bodyPr/>
          <a:lstStyle/>
          <a:p>
            <a:fld id="{30EB125E-564C-1D4F-949B-43CBED28F9DB}" type="slidenum">
              <a:rPr lang="en-US" smtClean="0"/>
              <a:t>43</a:t>
            </a:fld>
            <a:endParaRPr lang="en-US" dirty="0"/>
          </a:p>
        </p:txBody>
      </p:sp>
    </p:spTree>
    <p:extLst>
      <p:ext uri="{BB962C8B-B14F-4D97-AF65-F5344CB8AC3E}">
        <p14:creationId xmlns:p14="http://schemas.microsoft.com/office/powerpoint/2010/main" val="1254891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44</a:t>
            </a:fld>
            <a:endParaRPr lang="en-US" dirty="0"/>
          </a:p>
        </p:txBody>
      </p:sp>
    </p:spTree>
    <p:extLst>
      <p:ext uri="{BB962C8B-B14F-4D97-AF65-F5344CB8AC3E}">
        <p14:creationId xmlns:p14="http://schemas.microsoft.com/office/powerpoint/2010/main" val="2289347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goal of the Uganda Vision 2040  is to achieve </a:t>
            </a:r>
            <a:r>
              <a:rPr lang="en-US" sz="1200" b="1" i="0" u="none" strike="noStrike" kern="1200" baseline="0" dirty="0">
                <a:solidFill>
                  <a:schemeClr val="tx1"/>
                </a:solidFill>
                <a:latin typeface="+mn-lt"/>
                <a:ea typeface="+mn-ea"/>
                <a:cs typeface="+mn-cs"/>
              </a:rPr>
              <a:t>“A Transformed Ugandan Society from a Peasant to a Modern and Prosperous Country within 30 years”. </a:t>
            </a:r>
            <a:r>
              <a:rPr lang="en-US" sz="1200" b="0" i="0" u="none" strike="noStrike" kern="1200" baseline="0" dirty="0">
                <a:solidFill>
                  <a:schemeClr val="tx1"/>
                </a:solidFill>
                <a:latin typeface="+mn-lt"/>
                <a:ea typeface="+mn-ea"/>
                <a:cs typeface="+mn-cs"/>
              </a:rPr>
              <a:t>This calls for investment in human capital development. </a:t>
            </a:r>
            <a:r>
              <a:rPr lang="en-US" dirty="0"/>
              <a:t>Reducing</a:t>
            </a:r>
            <a:r>
              <a:rPr lang="en-US" baseline="0" dirty="0"/>
              <a:t> childhood stunting is one of the Vision 2040 targets, specifically to eliminate stunting among children under 5 from 33% in 2010 to 0 by 2040. This is because, as we learned in the presentation in Session 1.1, addressing malnutrition </a:t>
            </a:r>
            <a:r>
              <a:rPr lang="en-US" sz="1200" b="0" i="0" u="none" strike="noStrike" kern="1200" baseline="0" dirty="0">
                <a:solidFill>
                  <a:schemeClr val="tx1"/>
                </a:solidFill>
                <a:latin typeface="+mn-lt"/>
                <a:ea typeface="+mn-ea"/>
                <a:cs typeface="+mn-cs"/>
              </a:rPr>
              <a:t>provides a strong return on public investment – for every 1,000 shillings invested, an estimated 6,000 shillings worth of increased productivity will result from reduced child stunting, improved maternal health, enhanced micronutrient intake, and improved nutritional care.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45</a:t>
            </a:fld>
            <a:endParaRPr lang="en-US" dirty="0"/>
          </a:p>
        </p:txBody>
      </p:sp>
    </p:spTree>
    <p:extLst>
      <p:ext uri="{BB962C8B-B14F-4D97-AF65-F5344CB8AC3E}">
        <p14:creationId xmlns:p14="http://schemas.microsoft.com/office/powerpoint/2010/main" val="3749167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Courier New" panose="02070309020205020404" pitchFamily="49" charset="0"/>
              <a:buNone/>
              <a:defRPr/>
            </a:pPr>
            <a:r>
              <a:rPr lang="en-US" baseline="0" dirty="0"/>
              <a:t>Nutrition in the NDP II is aligned to the Sustainable Development goal 2 on End hunger, achieve food security and improved nutrition, and promote sustainable agriculture. Nutrition targets fall under NDP II Objective 3: Enhance human capital development. This includes a target on reduction in stunting, which will improve educational attainment. General improvements in nutrition status will also help to achieve NDP Objective 3 targets of reducing, maternal, infant, and child mortality rates, and improvements in secondary education completion and total average years of schooling. Additionally, achievements in improved safe water coverage, also an Objective 3 target, will have positive feedback effects on nutrition outcomes as well.</a:t>
            </a:r>
          </a:p>
          <a:p>
            <a:pPr lvl="0">
              <a:buFont typeface="Courier New" panose="02070309020205020404" pitchFamily="49" charset="0"/>
              <a:buNone/>
              <a:defRPr/>
            </a:pPr>
            <a:endParaRPr lang="en-US" baseline="0" dirty="0"/>
          </a:p>
          <a:p>
            <a:r>
              <a:rPr lang="en-US" sz="1200" b="0" i="0" u="none" strike="noStrike" kern="1200" baseline="0" dirty="0">
                <a:solidFill>
                  <a:schemeClr val="tx1"/>
                </a:solidFill>
                <a:latin typeface="+mn-lt"/>
                <a:ea typeface="+mn-ea"/>
                <a:cs typeface="+mn-cs"/>
              </a:rPr>
              <a:t> </a:t>
            </a:r>
            <a:r>
              <a:rPr lang="en-US" baseline="0" dirty="0"/>
              <a:t>Nutrition is also highlighted as an important cross-cutting issue, which will be discussed more later on.</a:t>
            </a:r>
          </a:p>
        </p:txBody>
      </p:sp>
      <p:sp>
        <p:nvSpPr>
          <p:cNvPr id="4" name="Slide Number Placeholder 3"/>
          <p:cNvSpPr>
            <a:spLocks noGrp="1"/>
          </p:cNvSpPr>
          <p:nvPr>
            <p:ph type="sldNum" sz="quarter" idx="10"/>
          </p:nvPr>
        </p:nvSpPr>
        <p:spPr/>
        <p:txBody>
          <a:bodyPr/>
          <a:lstStyle/>
          <a:p>
            <a:fld id="{30EB125E-564C-1D4F-949B-43CBED28F9DB}" type="slidenum">
              <a:rPr lang="en-US" smtClean="0"/>
              <a:t>46</a:t>
            </a:fld>
            <a:endParaRPr lang="en-US" dirty="0"/>
          </a:p>
        </p:txBody>
      </p:sp>
    </p:spTree>
    <p:extLst>
      <p:ext uri="{BB962C8B-B14F-4D97-AF65-F5344CB8AC3E}">
        <p14:creationId xmlns:p14="http://schemas.microsoft.com/office/powerpoint/2010/main" val="3268907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Uganda Nutrition Action Plan is</a:t>
            </a:r>
            <a:r>
              <a:rPr lang="en-US" baseline="0" dirty="0"/>
              <a:t> the national agenda providing multi-sectoral guidance on improving the nutrition outcomes within the first 1,000 days. The goal of the UNAP is to r</a:t>
            </a:r>
            <a:r>
              <a:rPr lang="sw-KE" dirty="0"/>
              <a:t>educe malnutrition levels among women of  reproductive age, infants, and young children from 2011 through 2016 and beyond. </a:t>
            </a:r>
          </a:p>
          <a:p>
            <a:endParaRPr lang="sw-KE" dirty="0"/>
          </a:p>
          <a:p>
            <a:r>
              <a:rPr lang="sw-KE" dirty="0"/>
              <a:t>It has five objectives: </a:t>
            </a:r>
          </a:p>
          <a:p>
            <a:pPr marL="228600" indent="-228600">
              <a:buAutoNum type="arabicParenR"/>
            </a:pPr>
            <a:r>
              <a:rPr lang="en-US" altLang="en-US" dirty="0"/>
              <a:t>Improve access and utilization of Maternal, Infant</a:t>
            </a:r>
            <a:r>
              <a:rPr lang="en-US" altLang="en-US" baseline="0" dirty="0"/>
              <a:t> and </a:t>
            </a:r>
            <a:r>
              <a:rPr lang="en-US" altLang="en-US" dirty="0"/>
              <a:t>Young Child</a:t>
            </a:r>
            <a:r>
              <a:rPr lang="en-US" altLang="en-US" baseline="0" dirty="0"/>
              <a:t> </a:t>
            </a:r>
            <a:r>
              <a:rPr lang="en-US" altLang="en-US" dirty="0"/>
              <a:t>Nutrition health related services; </a:t>
            </a:r>
          </a:p>
          <a:p>
            <a:pPr marL="228600" indent="-228600">
              <a:buAutoNum type="arabicParenR"/>
            </a:pPr>
            <a:r>
              <a:rPr lang="en-US" altLang="en-US" dirty="0"/>
              <a:t>Enhance consumption of diverse diets; </a:t>
            </a:r>
          </a:p>
          <a:p>
            <a:pPr marL="228600" indent="-228600">
              <a:buAutoNum type="arabicParenR"/>
            </a:pPr>
            <a:r>
              <a:rPr lang="en-US" altLang="en-US" dirty="0"/>
              <a:t>Protect households from the impact of shocks &amp; other vulnerabilities that affect nutritional status; </a:t>
            </a:r>
          </a:p>
          <a:p>
            <a:pPr marL="228600" indent="-228600">
              <a:buAutoNum type="arabicParenR"/>
            </a:pPr>
            <a:r>
              <a:rPr lang="en-US" altLang="en-US" dirty="0"/>
              <a:t>Strengthen the policy, institutional framework &amp; capacity to effectively plan, implement &amp; monitor nutrition;</a:t>
            </a:r>
            <a:r>
              <a:rPr lang="en-US" altLang="en-US" baseline="0" dirty="0"/>
              <a:t> and </a:t>
            </a:r>
          </a:p>
          <a:p>
            <a:pPr marL="228600" indent="-228600">
              <a:buAutoNum type="arabicParenR"/>
            </a:pPr>
            <a:r>
              <a:rPr lang="en-US" altLang="en-US" baseline="0" dirty="0"/>
              <a:t>C</a:t>
            </a:r>
            <a:r>
              <a:rPr lang="en-US" altLang="en-US" dirty="0"/>
              <a:t>reate awareness, maintain interest &amp; commitment to improve support for nutrition.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47</a:t>
            </a:fld>
            <a:endParaRPr lang="en-US" dirty="0"/>
          </a:p>
        </p:txBody>
      </p:sp>
    </p:spTree>
    <p:extLst>
      <p:ext uri="{BB962C8B-B14F-4D97-AF65-F5344CB8AC3E}">
        <p14:creationId xmlns:p14="http://schemas.microsoft.com/office/powerpoint/2010/main" val="1404333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 is a key cross</a:t>
            </a:r>
            <a:r>
              <a:rPr lang="en-US" baseline="0" dirty="0"/>
              <a:t> cutting issue highlighted in the local development planning guidelines to be integrated into the planning frameworks in all sectors and government programs. This means nutrition should be included in the district development plans, sectoral work plans and budgets.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48</a:t>
            </a:fld>
            <a:endParaRPr lang="en-US" dirty="0"/>
          </a:p>
        </p:txBody>
      </p:sp>
    </p:spTree>
    <p:extLst>
      <p:ext uri="{BB962C8B-B14F-4D97-AF65-F5344CB8AC3E}">
        <p14:creationId xmlns:p14="http://schemas.microsoft.com/office/powerpoint/2010/main" val="4272123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Because nutrition is mandated as a cross-cutting issue in the NDP II, it needs to be integrated into national, sector, and local government level plans. This is reiterated in the local government planning guidelines. </a:t>
            </a:r>
            <a:r>
              <a:rPr lang="en-US" dirty="0"/>
              <a:t>The National</a:t>
            </a:r>
            <a:r>
              <a:rPr lang="en-US" baseline="0" dirty="0"/>
              <a:t> Nutrition Planning Guidelines 2015 provide a standard process for integration of nutrition into plans at all levels. It emphasizes the requirements at local government level to include nutrition in their 5-year district development plans and to develop 5 year MSNAPs. This training will familiarize you with the requirements laid out in the National Nutrition Planning Guidelines as you go through the process of developing your MSNAPs.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49</a:t>
            </a:fld>
            <a:endParaRPr lang="en-US" dirty="0"/>
          </a:p>
        </p:txBody>
      </p:sp>
    </p:spTree>
    <p:extLst>
      <p:ext uri="{BB962C8B-B14F-4D97-AF65-F5344CB8AC3E}">
        <p14:creationId xmlns:p14="http://schemas.microsoft.com/office/powerpoint/2010/main" val="2865186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With this conducive</a:t>
            </a:r>
            <a:r>
              <a:rPr lang="en-US" baseline="0" dirty="0"/>
              <a:t> policy environment for implementation of nutrition interventions, there is urgent need to invest in action at local government level and put in place sustainable systems for programming. </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50</a:t>
            </a:fld>
            <a:endParaRPr lang="en-US" dirty="0"/>
          </a:p>
        </p:txBody>
      </p:sp>
    </p:spTree>
    <p:extLst>
      <p:ext uri="{BB962C8B-B14F-4D97-AF65-F5344CB8AC3E}">
        <p14:creationId xmlns:p14="http://schemas.microsoft.com/office/powerpoint/2010/main" val="38532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a:t>
            </a:r>
            <a:r>
              <a:rPr lang="en-US" b="0" baseline="0" dirty="0"/>
              <a:t> show an example of chronic malnutrition or stunting. These girls are the same age, but the girl on the left is stunted due to poor nutrition. </a:t>
            </a:r>
          </a:p>
          <a:p>
            <a:endParaRPr lang="en-US" b="0" baseline="0" dirty="0"/>
          </a:p>
          <a:p>
            <a:r>
              <a:rPr lang="en-US" sz="1200" b="1" kern="1200" dirty="0">
                <a:solidFill>
                  <a:schemeClr val="tx1"/>
                </a:solidFill>
                <a:effectLst/>
                <a:latin typeface="+mn-lt"/>
                <a:ea typeface="+mn-ea"/>
                <a:cs typeface="+mn-cs"/>
              </a:rPr>
              <a:t>Stunting: </a:t>
            </a:r>
            <a:r>
              <a:rPr lang="en-US" sz="1200" kern="1200" dirty="0">
                <a:solidFill>
                  <a:schemeClr val="tx1"/>
                </a:solidFill>
                <a:effectLst/>
                <a:latin typeface="+mn-lt"/>
                <a:ea typeface="+mn-ea"/>
                <a:cs typeface="+mn-cs"/>
              </a:rPr>
              <a:t>Stunting, or chronic malnutrition, occurs when a child fails to grow at a healthy pace and is shorter than expected for a healthy child of the same age. Stunting develops over a long period because of long-term inadequate nutrition (including poor maternal nutrition and poor infant and young child feeding practices) and/or repeated illness or infection. Stunted children have a higher risk of death from diarrhoea, pneumonia, and measles. Stunting is associated with poor cognitive and motor development and lower school achievement. It is defined by a height-for-age of more than 2 standard deviations below the median WHO Growth Standard.</a:t>
            </a:r>
          </a:p>
        </p:txBody>
      </p:sp>
      <p:sp>
        <p:nvSpPr>
          <p:cNvPr id="4" name="Slide Number Placeholder 3"/>
          <p:cNvSpPr>
            <a:spLocks noGrp="1"/>
          </p:cNvSpPr>
          <p:nvPr>
            <p:ph type="sldNum" sz="quarter" idx="10"/>
          </p:nvPr>
        </p:nvSpPr>
        <p:spPr/>
        <p:txBody>
          <a:bodyPr/>
          <a:lstStyle/>
          <a:p>
            <a:fld id="{30EB125E-564C-1D4F-949B-43CBED28F9DB}" type="slidenum">
              <a:rPr lang="en-US" smtClean="0"/>
              <a:t>11</a:t>
            </a:fld>
            <a:endParaRPr lang="en-US" dirty="0"/>
          </a:p>
        </p:txBody>
      </p:sp>
    </p:spTree>
    <p:extLst>
      <p:ext uri="{BB962C8B-B14F-4D97-AF65-F5344CB8AC3E}">
        <p14:creationId xmlns:p14="http://schemas.microsoft.com/office/powerpoint/2010/main" val="717514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52</a:t>
            </a:fld>
            <a:endParaRPr lang="sw-KE"/>
          </a:p>
        </p:txBody>
      </p:sp>
    </p:spTree>
    <p:extLst>
      <p:ext uri="{BB962C8B-B14F-4D97-AF65-F5344CB8AC3E}">
        <p14:creationId xmlns:p14="http://schemas.microsoft.com/office/powerpoint/2010/main" val="742286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Uganda Nutrition Action Plan 2011-2016 (UNAP) is the Government of Uganda’s strategic multi-sectoral framework for scaling-up nutrition under the coordination of the Office of the Prime Minister. The UNAP has been extended to 31 December 2017 to allow finalization of the Multi-sectoral Nutrition Policy and development of the Second Multi-sectoral Nutrition Action Plan.</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goal of the UNAP is to reduce malnutrition levels among women of reproductive age, infants, and young children from 2011 through 2016 and beyond.  </a:t>
            </a:r>
            <a:endParaRPr lang="en-US" sz="1200" kern="1200" dirty="0">
              <a:solidFill>
                <a:schemeClr val="tx1"/>
              </a:solidFill>
              <a:effectLst/>
              <a:latin typeface="+mn-lt"/>
              <a:ea typeface="+mn-ea"/>
              <a:cs typeface="+mn-cs"/>
            </a:endParaRPr>
          </a:p>
          <a:p>
            <a:pPr algn="just" eaLnBrk="1" hangingPunct="1"/>
            <a:endParaRPr lang="en-US" dirty="0"/>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2542491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57</a:t>
            </a:fld>
            <a:endParaRPr lang="sw-KE"/>
          </a:p>
        </p:txBody>
      </p:sp>
    </p:spTree>
    <p:extLst>
      <p:ext uri="{BB962C8B-B14F-4D97-AF65-F5344CB8AC3E}">
        <p14:creationId xmlns:p14="http://schemas.microsoft.com/office/powerpoint/2010/main" val="920719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60</a:t>
            </a:fld>
            <a:endParaRPr lang="sw-KE"/>
          </a:p>
        </p:txBody>
      </p:sp>
    </p:spTree>
    <p:extLst>
      <p:ext uri="{BB962C8B-B14F-4D97-AF65-F5344CB8AC3E}">
        <p14:creationId xmlns:p14="http://schemas.microsoft.com/office/powerpoint/2010/main" val="4291791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GB" dirty="0"/>
              <a:t>NCC core membership should include government representatives from the administration, health, planning, education, production, community development, trade and industry, and water departments</a:t>
            </a:r>
          </a:p>
          <a:p>
            <a:pPr defTabSz="912937">
              <a:defRPr/>
            </a:pPr>
            <a:endParaRPr lang="en-GB" dirty="0"/>
          </a:p>
          <a:p>
            <a:r>
              <a:rPr lang="en-GB" dirty="0"/>
              <a:t>Direct influencing actors include political leaders, civil society, and implementing partners. Because these actors have both financial and technical resources and political influence, they can be effective supporters of NCC operations even though they are not part of the core NCC membership. NCCs should engage with them to advance shared goals that are appropriate for the local context, as these actors are well placed to mobilize nutrition resources and can contribute technical assistance in areas such as data collection. </a:t>
            </a:r>
          </a:p>
          <a:p>
            <a:endParaRPr lang="en-GB" dirty="0"/>
          </a:p>
          <a:p>
            <a:r>
              <a:rPr lang="en-GB" dirty="0"/>
              <a:t>NCCs should also engage with indirect influencing actors such as academia, religious and cultural leaders, the media, and the private sector. Each of these actors has a sphere of influence in the community and access to platforms through which advocacy and behaviour change communication for nutrition can be done. </a:t>
            </a:r>
          </a:p>
          <a:p>
            <a:endParaRPr lang="en-US" dirty="0"/>
          </a:p>
          <a:p>
            <a:r>
              <a:rPr lang="en-GB" dirty="0"/>
              <a:t>During planning and implementation, NCCs should also keep the national context in mind, including both development partners and government sectors. While many such actors do not directly engage with the NCCs on a regular basis, they can influence decisions that impact NCC operations through their work with influencing actors, such as implementing partners, at the district/LLG level.</a:t>
            </a: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61</a:t>
            </a:fld>
            <a:endParaRPr lang="en-US" dirty="0"/>
          </a:p>
        </p:txBody>
      </p:sp>
    </p:spTree>
    <p:extLst>
      <p:ext uri="{BB962C8B-B14F-4D97-AF65-F5344CB8AC3E}">
        <p14:creationId xmlns:p14="http://schemas.microsoft.com/office/powerpoint/2010/main" val="1894309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62</a:t>
            </a:fld>
            <a:endParaRPr lang="sw-KE"/>
          </a:p>
        </p:txBody>
      </p:sp>
    </p:spTree>
    <p:extLst>
      <p:ext uri="{BB962C8B-B14F-4D97-AF65-F5344CB8AC3E}">
        <p14:creationId xmlns:p14="http://schemas.microsoft.com/office/powerpoint/2010/main" val="1908818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Technical guidance:</a:t>
            </a:r>
            <a:r>
              <a:rPr lang="en-GB" sz="1200" kern="1200" dirty="0">
                <a:solidFill>
                  <a:schemeClr val="tx1"/>
                </a:solidFill>
                <a:effectLst/>
                <a:latin typeface="+mn-lt"/>
                <a:ea typeface="+mn-ea"/>
                <a:cs typeface="+mn-cs"/>
              </a:rPr>
              <a:t> NCCs provide nutrition technical guidance at all local government levels, including to departments, partners, technical planning committees, and councils to ensure proper nutrition planning and quality of service delivery. This also includes identification of capacity strengthening needs.</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Coordination and partnership with nutrition stakeholders:</a:t>
            </a:r>
            <a:r>
              <a:rPr lang="en-GB" sz="1200" kern="1200" dirty="0">
                <a:solidFill>
                  <a:schemeClr val="tx1"/>
                </a:solidFill>
                <a:effectLst/>
                <a:latin typeface="+mn-lt"/>
                <a:ea typeface="+mn-ea"/>
                <a:cs typeface="+mn-cs"/>
              </a:rPr>
              <a:t> The NCC provides a platform through which nutrition stakeholders from all departments can share information and build consensus on how best to address nutrition problems, use available resources, and harmonise the implementation of nutrition activities in the district/LLG. NCCs also have the responsibility to identify and build partnerships with nutrition stakeholders who can contribute to district/LLG nutrition goals and objectives. </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Monitoring and reporting:</a:t>
            </a:r>
            <a:r>
              <a:rPr lang="en-GB" sz="1200" kern="1200" dirty="0">
                <a:solidFill>
                  <a:schemeClr val="tx1"/>
                </a:solidFill>
                <a:effectLst/>
                <a:latin typeface="+mn-lt"/>
                <a:ea typeface="+mn-ea"/>
                <a:cs typeface="+mn-cs"/>
              </a:rPr>
              <a:t> NCCs conduct joint monitoring and support supervision visits to their lower local government NCCs, departments, and partners to provide oversight to activity implementation. NCCs are also responsible for submitting quarterly reports. Reporting requirements capture progress on nutrition governance activities and on the implementation of activities in the multi-sectoral nutrition action plan. </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Planning, budgeting, and resource mobilisation:</a:t>
            </a:r>
            <a:r>
              <a:rPr lang="en-GB" sz="1200" kern="1200" dirty="0">
                <a:solidFill>
                  <a:schemeClr val="tx1"/>
                </a:solidFill>
                <a:effectLst/>
                <a:latin typeface="+mn-lt"/>
                <a:ea typeface="+mn-ea"/>
                <a:cs typeface="+mn-cs"/>
              </a:rPr>
              <a:t> NCCs ensure integration and alignment of nutrition interventions in all local government development planning frameworks, including Development Plans, the MSNAP, annual work plans, and budgets. NCCs should also mobilise internal and external resources to address resource gaps (e.g., local revenues, partners, and through proposal development).</a:t>
            </a:r>
          </a:p>
          <a:p>
            <a:pPr lvl="0"/>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Advocacy:</a:t>
            </a:r>
            <a:r>
              <a:rPr lang="en-GB" sz="1200" kern="1200" dirty="0">
                <a:solidFill>
                  <a:schemeClr val="tx1"/>
                </a:solidFill>
                <a:effectLst/>
                <a:latin typeface="+mn-lt"/>
                <a:ea typeface="+mn-ea"/>
                <a:cs typeface="+mn-cs"/>
              </a:rPr>
              <a:t> NCCs should conduct advocacy to raise nutrition awareness among their district/LLG leaders. NCCs should also identify and work with nutrition champions to support advocacy efforts.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Nutrition behaviour change communication (BCC) and social mobilisation:</a:t>
            </a:r>
            <a:r>
              <a:rPr lang="en-GB" sz="1200" kern="1200" dirty="0">
                <a:solidFill>
                  <a:schemeClr val="tx1"/>
                </a:solidFill>
                <a:effectLst/>
                <a:latin typeface="+mn-lt"/>
                <a:ea typeface="+mn-ea"/>
                <a:cs typeface="+mn-cs"/>
              </a:rPr>
              <a:t> NCCs should utilise available platforms such as the media, community dialogue meetings (</a:t>
            </a:r>
            <a:r>
              <a:rPr lang="en-GB" sz="1200" kern="1200" dirty="0" err="1">
                <a:solidFill>
                  <a:schemeClr val="tx1"/>
                </a:solidFill>
                <a:effectLst/>
                <a:latin typeface="+mn-lt"/>
                <a:ea typeface="+mn-ea"/>
                <a:cs typeface="+mn-cs"/>
              </a:rPr>
              <a:t>barazas</a:t>
            </a:r>
            <a:r>
              <a:rPr lang="en-GB" sz="1200" kern="1200" dirty="0">
                <a:solidFill>
                  <a:schemeClr val="tx1"/>
                </a:solidFill>
                <a:effectLst/>
                <a:latin typeface="+mn-lt"/>
                <a:ea typeface="+mn-ea"/>
                <a:cs typeface="+mn-cs"/>
              </a:rPr>
              <a:t>), and community outreach to carry out behaviour change communication for nutrition. </a:t>
            </a:r>
            <a:r>
              <a:rPr lang="en-GB" sz="1200" kern="1200" dirty="0" err="1">
                <a:solidFill>
                  <a:schemeClr val="tx1"/>
                </a:solidFill>
                <a:effectLst/>
                <a:latin typeface="+mn-lt"/>
                <a:ea typeface="+mn-ea"/>
                <a:cs typeface="+mn-cs"/>
              </a:rPr>
              <a:t>NCCs</a:t>
            </a:r>
            <a:r>
              <a:rPr lang="en-GB" sz="1200" kern="1200" dirty="0">
                <a:solidFill>
                  <a:schemeClr val="tx1"/>
                </a:solidFill>
                <a:effectLst/>
                <a:latin typeface="+mn-lt"/>
                <a:ea typeface="+mn-ea"/>
                <a:cs typeface="+mn-cs"/>
              </a:rPr>
              <a:t> should also take the lead in ensuring that nutrition BCC messaging and social mobilisation efforts are harmonised across partners and lower local governments.</a:t>
            </a:r>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64</a:t>
            </a:fld>
            <a:endParaRPr lang="en-US" dirty="0"/>
          </a:p>
        </p:txBody>
      </p:sp>
    </p:spTree>
    <p:extLst>
      <p:ext uri="{BB962C8B-B14F-4D97-AF65-F5344CB8AC3E}">
        <p14:creationId xmlns:p14="http://schemas.microsoft.com/office/powerpoint/2010/main" val="1384089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68</a:t>
            </a:fld>
            <a:endParaRPr lang="sw-KE"/>
          </a:p>
        </p:txBody>
      </p:sp>
    </p:spTree>
    <p:extLst>
      <p:ext uri="{BB962C8B-B14F-4D97-AF65-F5344CB8AC3E}">
        <p14:creationId xmlns:p14="http://schemas.microsoft.com/office/powerpoint/2010/main" val="2940317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73</a:t>
            </a:fld>
            <a:endParaRPr lang="sw-KE"/>
          </a:p>
        </p:txBody>
      </p:sp>
    </p:spTree>
    <p:extLst>
      <p:ext uri="{BB962C8B-B14F-4D97-AF65-F5344CB8AC3E}">
        <p14:creationId xmlns:p14="http://schemas.microsoft.com/office/powerpoint/2010/main" val="3048493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each LLG NCC (MNCCs, TNCCs, DiNCCs, and SNCCs) has the responsibility of planning, implementing, monitoring, and reporting on nutrition activities within their respective LLGs, LLG NCCs all contribute to overall district nutrition plans, objectives, and goals. The DNCC oversees the work of all LLG NCCs within the district. The linkages between the LLG NCCs and the district level structures are illustrated in the graphic.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74</a:t>
            </a:fld>
            <a:endParaRPr lang="sw-KE"/>
          </a:p>
        </p:txBody>
      </p:sp>
    </p:spTree>
    <p:extLst>
      <p:ext uri="{BB962C8B-B14F-4D97-AF65-F5344CB8AC3E}">
        <p14:creationId xmlns:p14="http://schemas.microsoft.com/office/powerpoint/2010/main" val="317532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a:t>
            </a:r>
            <a:r>
              <a:rPr lang="en-US" b="0" baseline="0" dirty="0"/>
              <a:t> show images of some examples of undernutrition. You see an example of acute malnutrition in the form of wasting. Acute malnutrition has two categories:  severe acute malnutrition (SAM), which can be treated either through inpatient care or outpatient care, depending on the severity and the presence of other medical complications – and moderate acute malnutrition (MAM), which can be treated through outpatient care and/or supplementary feeding programs (SFP). </a:t>
            </a:r>
          </a:p>
          <a:p>
            <a:endParaRPr lang="en-US" b="0" baseline="0" dirty="0"/>
          </a:p>
          <a:p>
            <a:r>
              <a:rPr lang="en-US" sz="1200" b="1" kern="1200" dirty="0">
                <a:solidFill>
                  <a:schemeClr val="tx1"/>
                </a:solidFill>
                <a:effectLst/>
                <a:latin typeface="+mn-lt"/>
                <a:ea typeface="+mn-ea"/>
                <a:cs typeface="+mn-cs"/>
              </a:rPr>
              <a:t>Wasting: </a:t>
            </a:r>
            <a:r>
              <a:rPr lang="en-US" sz="1200" kern="1200" dirty="0">
                <a:solidFill>
                  <a:schemeClr val="tx1"/>
                </a:solidFill>
                <a:effectLst/>
                <a:latin typeface="+mn-lt"/>
                <a:ea typeface="+mn-ea"/>
                <a:cs typeface="+mn-cs"/>
              </a:rPr>
              <a:t>This occurs when an individual is very thin for his or her height. It happens when a person loses weight rapidly or a growing child does not gain adequate weight relative to their growth in height. Wasting may be caused by inadequate food intake, such as a drop in food consumption or sub-optimal infant and young child feeding practices; by disease or infection, including HIV or tuberculosis; or a combination. It is defined as weight-for-height of more than 2 standard deviations below the median WHO standards or MUAC under 125 mm. Wasting is one form of acute malnutrition.</a:t>
            </a:r>
          </a:p>
          <a:p>
            <a:endParaRPr lang="en-US" b="0"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12</a:t>
            </a:fld>
            <a:endParaRPr lang="en-US" dirty="0"/>
          </a:p>
        </p:txBody>
      </p:sp>
    </p:spTree>
    <p:extLst>
      <p:ext uri="{BB962C8B-B14F-4D97-AF65-F5344CB8AC3E}">
        <p14:creationId xmlns:p14="http://schemas.microsoft.com/office/powerpoint/2010/main" val="2244869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76</a:t>
            </a:fld>
            <a:endParaRPr lang="sw-KE"/>
          </a:p>
        </p:txBody>
      </p:sp>
    </p:spTree>
    <p:extLst>
      <p:ext uri="{BB962C8B-B14F-4D97-AF65-F5344CB8AC3E}">
        <p14:creationId xmlns:p14="http://schemas.microsoft.com/office/powerpoint/2010/main" val="1805180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79</a:t>
            </a:fld>
            <a:endParaRPr lang="sw-KE"/>
          </a:p>
        </p:txBody>
      </p:sp>
    </p:spTree>
    <p:extLst>
      <p:ext uri="{BB962C8B-B14F-4D97-AF65-F5344CB8AC3E}">
        <p14:creationId xmlns:p14="http://schemas.microsoft.com/office/powerpoint/2010/main" val="3990066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Reporting by NCCs should follow normal government reporting procedures. SNCCs and TNCCs should forward their reports to the DNCC on a quarterly basis. DNCCs consolidate these reports into a quarterly district nutrition coordination report. This report is submitted by the CAO to the Ministry of Finance, Planning and Economic Development (</a:t>
            </a:r>
            <a:r>
              <a:rPr lang="en-GB" sz="1200" kern="1200" dirty="0" err="1">
                <a:solidFill>
                  <a:schemeClr val="tx1"/>
                </a:solidFill>
                <a:effectLst/>
                <a:latin typeface="+mn-lt"/>
                <a:ea typeface="+mn-ea"/>
                <a:cs typeface="+mn-cs"/>
              </a:rPr>
              <a:t>MoFPED</a:t>
            </a:r>
            <a:r>
              <a:rPr lang="en-GB" sz="1200" kern="1200" dirty="0">
                <a:solidFill>
                  <a:schemeClr val="tx1"/>
                </a:solidFill>
                <a:effectLst/>
                <a:latin typeface="+mn-lt"/>
                <a:ea typeface="+mn-ea"/>
                <a:cs typeface="+mn-cs"/>
              </a:rPr>
              <a:t>), MoLG, and OPM. Similarly, </a:t>
            </a:r>
            <a:r>
              <a:rPr lang="en-GB" sz="1200" kern="1200" dirty="0" err="1">
                <a:solidFill>
                  <a:schemeClr val="tx1"/>
                </a:solidFill>
                <a:effectLst/>
                <a:latin typeface="+mn-lt"/>
                <a:ea typeface="+mn-ea"/>
                <a:cs typeface="+mn-cs"/>
              </a:rPr>
              <a:t>DiNCCs</a:t>
            </a:r>
            <a:r>
              <a:rPr lang="en-GB" sz="1200" kern="1200" dirty="0">
                <a:solidFill>
                  <a:schemeClr val="tx1"/>
                </a:solidFill>
                <a:effectLst/>
                <a:latin typeface="+mn-lt"/>
                <a:ea typeface="+mn-ea"/>
                <a:cs typeface="+mn-cs"/>
              </a:rPr>
              <a:t> submit reports quarterly to the MNCC for consolidation of the municipal quarterly nutrition coordination report. The Town Clerk submits the municipal quarterly report to </a:t>
            </a:r>
            <a:r>
              <a:rPr lang="en-GB" sz="1200" kern="1200" dirty="0" err="1">
                <a:solidFill>
                  <a:schemeClr val="tx1"/>
                </a:solidFill>
                <a:effectLst/>
                <a:latin typeface="+mn-lt"/>
                <a:ea typeface="+mn-ea"/>
                <a:cs typeface="+mn-cs"/>
              </a:rPr>
              <a:t>MoFPED</a:t>
            </a:r>
            <a:r>
              <a:rPr lang="en-GB" sz="1200" kern="1200" dirty="0">
                <a:solidFill>
                  <a:schemeClr val="tx1"/>
                </a:solidFill>
                <a:effectLst/>
                <a:latin typeface="+mn-lt"/>
                <a:ea typeface="+mn-ea"/>
                <a:cs typeface="+mn-cs"/>
              </a:rPr>
              <a:t>, MoLG, and OPM.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OPM will review DNCC and MNCC quarterly reports and provide feedback and action points to the districts and municipalities during quarterly monitoring and support supervision visits. The DNCCs and MNCCs provide feedback and action points to the LLG NCCs during support supervision visits and through the established structures.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that copies of the detailed reports for the NCCs should be retained by the DNCCs and MNCCs. Summaries of these reports should also be included in the narrative section of the Output Budgeting Tool (OBT).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5EE2A-4807-4B59-885C-68FC517A9E2A}" type="slidenum">
              <a:rPr lang="sw-KE" smtClean="0"/>
              <a:t>80</a:t>
            </a:fld>
            <a:endParaRPr lang="sw-KE"/>
          </a:p>
        </p:txBody>
      </p:sp>
    </p:spTree>
    <p:extLst>
      <p:ext uri="{BB962C8B-B14F-4D97-AF65-F5344CB8AC3E}">
        <p14:creationId xmlns:p14="http://schemas.microsoft.com/office/powerpoint/2010/main" val="2128865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section of the report is a narrative that describes activities undertaken as part of the nutrition coordination work plan. NCCs should provide updates on activities planned for and completed during the quarter and activities anticipated for the upcoming quarter. Examples of the types of activities to be reported on under each section of the report are detailed below.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Technical Guidance:</a:t>
            </a:r>
            <a:r>
              <a:rPr lang="en-GB" sz="1200" kern="1200" dirty="0">
                <a:solidFill>
                  <a:schemeClr val="tx1"/>
                </a:solidFill>
                <a:effectLst/>
                <a:latin typeface="+mn-lt"/>
                <a:ea typeface="+mn-ea"/>
                <a:cs typeface="+mn-cs"/>
              </a:rPr>
              <a:t> Nutrition guidance provided by the NCC to departments and partners, including capacity strengthening activities; issues presented to the Technical Planning Committee (TPC) during the quarter and the resulting actions.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Coordination and Partnerships with Nutrition Stakeholders: </a:t>
            </a:r>
            <a:r>
              <a:rPr lang="en-GB" sz="1200" kern="1200" dirty="0">
                <a:solidFill>
                  <a:schemeClr val="tx1"/>
                </a:solidFill>
                <a:effectLst/>
                <a:latin typeface="+mn-lt"/>
                <a:ea typeface="+mn-ea"/>
                <a:cs typeface="+mn-cs"/>
              </a:rPr>
              <a:t>Number of coordination meetings and joint activities conducted with stakeholders, detailing those involved and platforms used; results of stakeholder coordination efforts; and planned next steps.</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Planning, Budgeting, and Resource Mobilisation:</a:t>
            </a:r>
            <a:r>
              <a:rPr lang="en-GB" sz="1200" kern="1200" dirty="0">
                <a:solidFill>
                  <a:schemeClr val="tx1"/>
                </a:solidFill>
                <a:effectLst/>
                <a:latin typeface="+mn-lt"/>
                <a:ea typeface="+mn-ea"/>
                <a:cs typeface="+mn-cs"/>
              </a:rPr>
              <a:t> Efforts made to align department and partner plans with MSNAP activities; challenges implementing plans; budgetary challenges; and resource mobilisation activities.</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Monitoring and Reporting:</a:t>
            </a:r>
            <a:r>
              <a:rPr lang="en-GB" sz="1200" kern="1200" dirty="0">
                <a:solidFill>
                  <a:schemeClr val="tx1"/>
                </a:solidFill>
                <a:effectLst/>
                <a:latin typeface="+mn-lt"/>
                <a:ea typeface="+mn-ea"/>
                <a:cs typeface="+mn-cs"/>
              </a:rPr>
              <a:t> Frequency and types of data provided to the NCC by departments and partners; description of supervision activities undertaken; actions taken as a result of monitoring, supervision, and reporting.</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Advocacy: </a:t>
            </a:r>
            <a:r>
              <a:rPr lang="en-GB" sz="1200" kern="1200" dirty="0">
                <a:solidFill>
                  <a:schemeClr val="tx1"/>
                </a:solidFill>
                <a:effectLst/>
                <a:latin typeface="+mn-lt"/>
                <a:ea typeface="+mn-ea"/>
                <a:cs typeface="+mn-cs"/>
              </a:rPr>
              <a:t>Advocacy efforts undertaken by the NCC during the quarter and actions taken by stakeholders as a result of advocacy efforts. NCCs should also refer to their advocacy implementation plan when completing this section.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Nutrition Behaviour Change Communication (BCC) and Social Mobilisation:</a:t>
            </a:r>
            <a:r>
              <a:rPr lang="en-GB" sz="1200" kern="1200" dirty="0">
                <a:solidFill>
                  <a:schemeClr val="tx1"/>
                </a:solidFill>
                <a:effectLst/>
                <a:latin typeface="+mn-lt"/>
                <a:ea typeface="+mn-ea"/>
                <a:cs typeface="+mn-cs"/>
              </a:rPr>
              <a:t> Messages shared and platforms used; efforts undertaken or needed to harmonize BCC messaging and social mobilisation activities within the district/LLG.</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Additional comments:</a:t>
            </a:r>
            <a:r>
              <a:rPr lang="en-GB" sz="1200" kern="1200" dirty="0">
                <a:solidFill>
                  <a:schemeClr val="tx1"/>
                </a:solidFill>
                <a:effectLst/>
                <a:latin typeface="+mn-lt"/>
                <a:ea typeface="+mn-ea"/>
                <a:cs typeface="+mn-cs"/>
              </a:rPr>
              <a:t> Describe general NCC achievements; nutrition innovations from community members, partners, or stakeholders; and any upcoming opportunities the NCC hopes to pursue. Detail any support required from the national level to achieve these efforts.</a:t>
            </a:r>
            <a:endParaRPr lang="en-US"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5EE2A-4807-4B59-885C-68FC517A9E2A}" type="slidenum">
              <a:rPr lang="sw-KE" smtClean="0"/>
              <a:t>81</a:t>
            </a:fld>
            <a:endParaRPr lang="sw-KE"/>
          </a:p>
        </p:txBody>
      </p:sp>
    </p:spTree>
    <p:extLst>
      <p:ext uri="{BB962C8B-B14F-4D97-AF65-F5344CB8AC3E}">
        <p14:creationId xmlns:p14="http://schemas.microsoft.com/office/powerpoint/2010/main" val="1725276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NCC should refer to the annual Multi-Sectoral Nutrition Implementation Work Plan and Budget and the Multi-Sectoral Nutrition M&amp;E Framework from the MSNAP to report on quarterly progress towards each activity’s annual target. NCCs should call upon partners and sectors to provide updates and data to complete this section of the report.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5EE2A-4807-4B59-885C-68FC517A9E2A}" type="slidenum">
              <a:rPr lang="sw-KE" smtClean="0"/>
              <a:t>82</a:t>
            </a:fld>
            <a:endParaRPr lang="sw-KE"/>
          </a:p>
        </p:txBody>
      </p:sp>
    </p:spTree>
    <p:extLst>
      <p:ext uri="{BB962C8B-B14F-4D97-AF65-F5344CB8AC3E}">
        <p14:creationId xmlns:p14="http://schemas.microsoft.com/office/powerpoint/2010/main" val="913891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84</a:t>
            </a:fld>
            <a:endParaRPr lang="sw-KE"/>
          </a:p>
        </p:txBody>
      </p:sp>
    </p:spTree>
    <p:extLst>
      <p:ext uri="{BB962C8B-B14F-4D97-AF65-F5344CB8AC3E}">
        <p14:creationId xmlns:p14="http://schemas.microsoft.com/office/powerpoint/2010/main" val="1551763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dirty="0"/>
          </a:p>
        </p:txBody>
      </p:sp>
      <p:sp>
        <p:nvSpPr>
          <p:cNvPr id="4" name="Slide Number Placeholder 3"/>
          <p:cNvSpPr>
            <a:spLocks noGrp="1"/>
          </p:cNvSpPr>
          <p:nvPr>
            <p:ph type="sldNum" sz="quarter" idx="10"/>
          </p:nvPr>
        </p:nvSpPr>
        <p:spPr/>
        <p:txBody>
          <a:bodyPr/>
          <a:lstStyle/>
          <a:p>
            <a:fld id="{01169BAB-B8B9-4945-9265-16EFEB307CB9}" type="slidenum">
              <a:rPr lang="sw-KE" smtClean="0"/>
              <a:t>87</a:t>
            </a:fld>
            <a:endParaRPr lang="sw-KE"/>
          </a:p>
        </p:txBody>
      </p:sp>
    </p:spTree>
    <p:extLst>
      <p:ext uri="{BB962C8B-B14F-4D97-AF65-F5344CB8AC3E}">
        <p14:creationId xmlns:p14="http://schemas.microsoft.com/office/powerpoint/2010/main" val="121991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a:t>
            </a:r>
            <a:r>
              <a:rPr lang="en-US" b="0" baseline="0" dirty="0"/>
              <a:t> show another example of undernutrition. You see an example of acute malnutrition in the form of </a:t>
            </a:r>
            <a:r>
              <a:rPr lang="en-US" b="0" baseline="0" dirty="0" err="1"/>
              <a:t>oedema</a:t>
            </a:r>
            <a:r>
              <a:rPr lang="en-US" b="0" baseline="0"/>
              <a:t>.</a:t>
            </a:r>
          </a:p>
          <a:p>
            <a:endParaRPr lang="en-US" b="0" baseline="0" dirty="0"/>
          </a:p>
          <a:p>
            <a:r>
              <a:rPr lang="en-GB" sz="1200" b="1" kern="1200" noProof="0" dirty="0">
                <a:solidFill>
                  <a:schemeClr val="tx1"/>
                </a:solidFill>
                <a:effectLst/>
                <a:latin typeface="+mn-lt"/>
                <a:ea typeface="+mn-ea"/>
                <a:cs typeface="+mn-cs"/>
              </a:rPr>
              <a:t>Oedema</a:t>
            </a:r>
            <a:r>
              <a:rPr lang="en-US" sz="1200" b="1" kern="1200" dirty="0">
                <a:solidFill>
                  <a:schemeClr val="tx1"/>
                </a:solidFill>
                <a:effectLst/>
                <a:latin typeface="+mn-lt"/>
                <a:ea typeface="+mn-ea"/>
                <a:cs typeface="+mn-cs"/>
              </a:rPr>
              <a:t> (Bilateral pitting </a:t>
            </a:r>
            <a:r>
              <a:rPr lang="en-GB" sz="1200" b="1" kern="1200" noProof="0" dirty="0">
                <a:solidFill>
                  <a:schemeClr val="tx1"/>
                </a:solidFill>
                <a:effectLst/>
                <a:latin typeface="+mn-lt"/>
                <a:ea typeface="+mn-ea"/>
                <a:cs typeface="+mn-cs"/>
              </a:rPr>
              <a:t>oedema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excess accumulation of fluid that starts in both feet and can progress to other parts of the body. Also known as nutritional oedema or oedematous malnutrition, bilateral pitting oedema is a sign of severe acute malnutrition. It is verified when thumb pressure applied on the tops of both feet for 3 seconds leaves an indentation after the thumb is lifted. </a:t>
            </a:r>
          </a:p>
          <a:p>
            <a:endParaRPr lang="en-US" b="0" baseline="0" dirty="0"/>
          </a:p>
        </p:txBody>
      </p:sp>
      <p:sp>
        <p:nvSpPr>
          <p:cNvPr id="4" name="Slide Number Placeholder 3"/>
          <p:cNvSpPr>
            <a:spLocks noGrp="1"/>
          </p:cNvSpPr>
          <p:nvPr>
            <p:ph type="sldNum" sz="quarter" idx="10"/>
          </p:nvPr>
        </p:nvSpPr>
        <p:spPr/>
        <p:txBody>
          <a:bodyPr/>
          <a:lstStyle/>
          <a:p>
            <a:fld id="{30EB125E-564C-1D4F-949B-43CBED28F9DB}" type="slidenum">
              <a:rPr lang="en-US" smtClean="0"/>
              <a:t>13</a:t>
            </a:fld>
            <a:endParaRPr lang="en-US" dirty="0"/>
          </a:p>
        </p:txBody>
      </p:sp>
    </p:spTree>
    <p:extLst>
      <p:ext uri="{BB962C8B-B14F-4D97-AF65-F5344CB8AC3E}">
        <p14:creationId xmlns:p14="http://schemas.microsoft.com/office/powerpoint/2010/main" val="217303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Between 1988 and 2016, stunting (low height-for-age, also known as chronic undernutrition) decreased from 48% to 29%, while wasting (a measure of acute undernutrition) decreased from 7% to 4% between 1995 and 2016. </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While progress has been made, these figures, particularly the 29% stunting level, are still unacceptable. (UDHS 2016).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14</a:t>
            </a:fld>
            <a:endParaRPr lang="sw-KE"/>
          </a:p>
        </p:txBody>
      </p:sp>
    </p:spTree>
    <p:extLst>
      <p:ext uri="{BB962C8B-B14F-4D97-AF65-F5344CB8AC3E}">
        <p14:creationId xmlns:p14="http://schemas.microsoft.com/office/powerpoint/2010/main" val="346277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Vulnerability to malnutrition varies from one region to another. For example, the prevalence of stunting among children under 5 ranges from 14.3% in Teso sub region to 40.6% in Toro sub region. There has been a shift in regional variations from 2011- 2016. In 2011, Karamoja and South western regions registered the highest levels of stunting 45% and 42% respectively (UDHS 2011). In 2016, Toro (40.6%), Bunyoro (34.5%) and Bugisu (35.9%) sub regions were found to have the highest levels of stunting</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(UDHS 2016).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75EE2A-4807-4B59-885C-68FC517A9E2A}" type="slidenum">
              <a:rPr lang="sw-KE" smtClean="0"/>
              <a:t>15</a:t>
            </a:fld>
            <a:endParaRPr lang="sw-KE"/>
          </a:p>
        </p:txBody>
      </p:sp>
    </p:spTree>
    <p:extLst>
      <p:ext uri="{BB962C8B-B14F-4D97-AF65-F5344CB8AC3E}">
        <p14:creationId xmlns:p14="http://schemas.microsoft.com/office/powerpoint/2010/main" val="78040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Regional differences can also be seen in prevalence of wasting.</a:t>
            </a:r>
            <a:endParaRPr lang="en-US" dirty="0"/>
          </a:p>
        </p:txBody>
      </p:sp>
      <p:sp>
        <p:nvSpPr>
          <p:cNvPr id="4" name="Slide Number Placeholder 3"/>
          <p:cNvSpPr>
            <a:spLocks noGrp="1"/>
          </p:cNvSpPr>
          <p:nvPr>
            <p:ph type="sldNum" sz="quarter" idx="10"/>
          </p:nvPr>
        </p:nvSpPr>
        <p:spPr/>
        <p:txBody>
          <a:bodyPr/>
          <a:lstStyle/>
          <a:p>
            <a:fld id="{6F75EE2A-4807-4B59-885C-68FC517A9E2A}" type="slidenum">
              <a:rPr lang="sw-KE" smtClean="0"/>
              <a:t>16</a:t>
            </a:fld>
            <a:endParaRPr lang="sw-KE"/>
          </a:p>
        </p:txBody>
      </p:sp>
    </p:spTree>
    <p:extLst>
      <p:ext uri="{BB962C8B-B14F-4D97-AF65-F5344CB8AC3E}">
        <p14:creationId xmlns:p14="http://schemas.microsoft.com/office/powerpoint/2010/main" val="27275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sw-KE" dirty="0"/>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w-KE" dirty="0"/>
          </a:p>
        </p:txBody>
      </p:sp>
      <p:sp>
        <p:nvSpPr>
          <p:cNvPr id="10" name="Slide Number Placeholder 5"/>
          <p:cNvSpPr>
            <a:spLocks noGrp="1"/>
          </p:cNvSpPr>
          <p:nvPr>
            <p:ph type="sldNum" sz="quarter" idx="4"/>
          </p:nvPr>
        </p:nvSpPr>
        <p:spPr>
          <a:xfrm>
            <a:off x="8388424" y="6192712"/>
            <a:ext cx="298376" cy="293117"/>
          </a:xfrm>
          <a:prstGeom prst="rect">
            <a:avLst/>
          </a:prstGeom>
        </p:spPr>
        <p:txBody>
          <a:bodyPr lIns="0" tIns="0" rIns="0" bIns="0"/>
          <a:lstStyle>
            <a:lvl1pPr marL="0" algn="r" defTabSz="914400" rtl="0" eaLnBrk="1" latinLnBrk="0" hangingPunct="1">
              <a:defRPr lang="sw-KE" sz="1400" i="1" kern="1200" smtClean="0">
                <a:solidFill>
                  <a:srgbClr val="365F91"/>
                </a:solidFill>
                <a:latin typeface="+mn-lt"/>
                <a:ea typeface="+mn-ea"/>
                <a:cs typeface="+mn-cs"/>
              </a:defRPr>
            </a:lvl1pPr>
          </a:lstStyle>
          <a:p>
            <a:fld id="{96E5DAEB-DC28-4DAA-A082-9678EAAA6845}" type="slidenum">
              <a:rPr lang="uk-UA" smtClean="0"/>
              <a:pPr/>
              <a:t>‹#›</a:t>
            </a:fld>
            <a:endParaRPr lang="uk-UA" dirty="0"/>
          </a:p>
        </p:txBody>
      </p:sp>
      <p:sp>
        <p:nvSpPr>
          <p:cNvPr id="11" name="Rectangle 10"/>
          <p:cNvSpPr/>
          <p:nvPr userDrawn="1"/>
        </p:nvSpPr>
        <p:spPr>
          <a:xfrm>
            <a:off x="6228184" y="6165304"/>
            <a:ext cx="2592288"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82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sp>
        <p:nvSpPr>
          <p:cNvPr id="12" name="Rectangle 11"/>
          <p:cNvSpPr/>
          <p:nvPr userDrawn="1"/>
        </p:nvSpPr>
        <p:spPr>
          <a:xfrm>
            <a:off x="8331772" y="6594601"/>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nvGrpSpPr>
          <p:cNvPr id="6" name="Group 5"/>
          <p:cNvGrpSpPr/>
          <p:nvPr userDrawn="1"/>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1" name="Group 10"/>
            <p:cNvGrpSpPr/>
            <p:nvPr userDrawn="1"/>
          </p:nvGrpSpPr>
          <p:grpSpPr>
            <a:xfrm>
              <a:off x="4427984" y="6572417"/>
              <a:ext cx="4027788" cy="365125"/>
              <a:chOff x="5364088" y="6552752"/>
              <a:chExt cx="3086336" cy="365125"/>
            </a:xfrm>
          </p:grpSpPr>
          <p:sp>
            <p:nvSpPr>
              <p:cNvPr id="13"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4" name="Rectangle 13"/>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05786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sp>
        <p:nvSpPr>
          <p:cNvPr id="10" name="Footer Placeholder 3"/>
          <p:cNvSpPr txBox="1">
            <a:spLocks/>
          </p:cNvSpPr>
          <p:nvPr userDrawn="1"/>
        </p:nvSpPr>
        <p:spPr>
          <a:xfrm>
            <a:off x="4283968" y="6572417"/>
            <a:ext cx="3913986"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grpSp>
        <p:nvGrpSpPr>
          <p:cNvPr id="7" name="Group 6"/>
          <p:cNvGrpSpPr/>
          <p:nvPr userDrawn="1"/>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1" name="Group 10"/>
            <p:cNvGrpSpPr/>
            <p:nvPr userDrawn="1"/>
          </p:nvGrpSpPr>
          <p:grpSpPr>
            <a:xfrm>
              <a:off x="4427984" y="6572417"/>
              <a:ext cx="4027788" cy="365125"/>
              <a:chOff x="5364088" y="6552752"/>
              <a:chExt cx="3086336" cy="365125"/>
            </a:xfrm>
          </p:grpSpPr>
          <p:sp>
            <p:nvSpPr>
              <p:cNvPr id="1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3" name="Rectangle 1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6509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8290"/>
            <a:ext cx="8229600" cy="724942"/>
          </a:xfrm>
        </p:spPr>
        <p:txBody>
          <a:bodyPr lIns="0" tIns="0" rIns="0" bIns="0" anchor="t" anchorCtr="0">
            <a:normAutofit/>
          </a:bodyPr>
          <a:lstStyle>
            <a:lvl1pPr>
              <a:defRPr sz="3600">
                <a:solidFill>
                  <a:srgbClr val="C77C0E"/>
                </a:solidFill>
                <a:latin typeface="Century Gothic" panose="020B0502020202020204" pitchFamily="34" charset="0"/>
              </a:defRPr>
            </a:lvl1pPr>
          </a:lstStyle>
          <a:p>
            <a:r>
              <a:rPr lang="en-US" dirty="0"/>
              <a:t>Click to edit Master title style</a:t>
            </a:r>
            <a:endParaRPr lang="sw-KE" dirty="0"/>
          </a:p>
        </p:txBody>
      </p:sp>
      <p:sp>
        <p:nvSpPr>
          <p:cNvPr id="3" name="Content Placeholder 2"/>
          <p:cNvSpPr>
            <a:spLocks noGrp="1"/>
          </p:cNvSpPr>
          <p:nvPr>
            <p:ph idx="1" hasCustomPrompt="1"/>
          </p:nvPr>
        </p:nvSpPr>
        <p:spPr>
          <a:xfrm>
            <a:off x="457200" y="1322226"/>
            <a:ext cx="8229600" cy="5123576"/>
          </a:xfrm>
        </p:spPr>
        <p:txBody>
          <a:bodyPr>
            <a:normAutofit/>
          </a:bodyPr>
          <a:lstStyle>
            <a:lvl1pPr>
              <a:spcBef>
                <a:spcPts val="0"/>
              </a:spcBef>
              <a:spcAft>
                <a:spcPts val="1200"/>
              </a:spcAft>
              <a:defRPr sz="2800">
                <a:latin typeface="Century Gothic" panose="020B0502020202020204" pitchFamily="34" charset="0"/>
              </a:defRPr>
            </a:lvl1pPr>
            <a:lvl2pPr>
              <a:spcBef>
                <a:spcPts val="0"/>
              </a:spcBef>
              <a:spcAft>
                <a:spcPts val="1200"/>
              </a:spcAft>
              <a:defRPr sz="2800">
                <a:latin typeface="Century Gothic" panose="020B0502020202020204" pitchFamily="34" charset="0"/>
              </a:defRPr>
            </a:lvl2pPr>
            <a:lvl3pPr>
              <a:spcBef>
                <a:spcPts val="0"/>
              </a:spcBef>
              <a:spcAft>
                <a:spcPts val="1200"/>
              </a:spcAft>
              <a:defRPr sz="2800">
                <a:latin typeface="Century Gothic" panose="020B0502020202020204" pitchFamily="34" charset="0"/>
              </a:defRPr>
            </a:lvl3pPr>
            <a:lvl4pPr>
              <a:spcBef>
                <a:spcPts val="0"/>
              </a:spcBef>
              <a:spcAft>
                <a:spcPts val="1200"/>
              </a:spcAft>
              <a:defRPr sz="2800">
                <a:latin typeface="Century Gothic" panose="020B0502020202020204" pitchFamily="34" charset="0"/>
              </a:defRPr>
            </a:lvl4pPr>
            <a:lvl5pPr>
              <a:spcBef>
                <a:spcPts val="0"/>
              </a:spcBef>
              <a:spcAft>
                <a:spcPts val="1200"/>
              </a:spcAft>
              <a:defRPr sz="2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w-K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98E02-EEBB-485A-8F4C-20DFE95FA417}" type="datetime1">
              <a:rPr lang="sw-KE" smtClean="0"/>
              <a:t>16/10/2017</a:t>
            </a:fld>
            <a:endParaRPr lang="sw-KE"/>
          </a:p>
        </p:txBody>
      </p:sp>
      <p:grpSp>
        <p:nvGrpSpPr>
          <p:cNvPr id="5" name="Group 4"/>
          <p:cNvGrpSpPr/>
          <p:nvPr userDrawn="1"/>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6" name="Rectangle 1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24301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w-K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6E9ECC-79B9-4EA9-844A-BF8D725458C5}" type="datetime1">
              <a:rPr lang="sw-KE" smtClean="0"/>
              <a:t>16/10/2017</a:t>
            </a:fld>
            <a:endParaRPr lang="sw-KE"/>
          </a:p>
        </p:txBody>
      </p:sp>
      <p:sp>
        <p:nvSpPr>
          <p:cNvPr id="11"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2" name="Group 11"/>
          <p:cNvGrpSpPr/>
          <p:nvPr userDrawn="1"/>
        </p:nvGrpSpPr>
        <p:grpSpPr>
          <a:xfrm>
            <a:off x="5369436" y="6572417"/>
            <a:ext cx="3086336" cy="365125"/>
            <a:chOff x="5364088" y="6552752"/>
            <a:chExt cx="3086336" cy="365125"/>
          </a:xfrm>
        </p:grpSpPr>
        <p:sp>
          <p:nvSpPr>
            <p:cNvPr id="13"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w-KE" sz="1200" i="1" dirty="0">
                  <a:solidFill>
                    <a:schemeClr val="bg1"/>
                  </a:solidFill>
                </a:rPr>
                <a:t>Nutrition </a:t>
              </a:r>
              <a:r>
                <a:rPr lang="sw-KE" sz="1200" i="1" dirty="0" err="1">
                  <a:solidFill>
                    <a:schemeClr val="bg1"/>
                  </a:solidFill>
                </a:rPr>
                <a:t>Secretariat</a:t>
              </a:r>
              <a:r>
                <a:rPr lang="sw-KE" sz="1200" i="1" dirty="0">
                  <a:solidFill>
                    <a:schemeClr val="bg1"/>
                  </a:solidFill>
                </a:rPr>
                <a:t> OPM  </a:t>
              </a:r>
              <a:endParaRPr lang="sw-KE" sz="1200" dirty="0">
                <a:solidFill>
                  <a:schemeClr val="bg1"/>
                </a:solidFill>
              </a:endParaRPr>
            </a:p>
          </p:txBody>
        </p:sp>
        <p:sp>
          <p:nvSpPr>
            <p:cNvPr id="14" name="Rectangle 13"/>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nvGrpSpPr>
          <p:cNvPr id="15" name="Group 14"/>
          <p:cNvGrpSpPr/>
          <p:nvPr userDrawn="1"/>
        </p:nvGrpSpPr>
        <p:grpSpPr>
          <a:xfrm>
            <a:off x="0" y="6525344"/>
            <a:ext cx="9144000" cy="412198"/>
            <a:chOff x="0" y="6525344"/>
            <a:chExt cx="9144000" cy="412198"/>
          </a:xfrm>
        </p:grpSpPr>
        <p:sp>
          <p:nvSpPr>
            <p:cNvPr id="16" name="Rectangle 1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8" name="Group 17"/>
            <p:cNvGrpSpPr/>
            <p:nvPr userDrawn="1"/>
          </p:nvGrpSpPr>
          <p:grpSpPr>
            <a:xfrm>
              <a:off x="4427984" y="6572417"/>
              <a:ext cx="4027788" cy="365125"/>
              <a:chOff x="5364088" y="6552752"/>
              <a:chExt cx="3086336" cy="365125"/>
            </a:xfrm>
          </p:grpSpPr>
          <p:sp>
            <p:nvSpPr>
              <p:cNvPr id="1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0" name="Rectangle 1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6835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w-KE"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w-KE"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w-K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243F75-82FD-4E86-89EA-06A1E1349045}" type="datetime1">
              <a:rPr lang="sw-KE" smtClean="0"/>
              <a:t>16/10/2017</a:t>
            </a:fld>
            <a:endParaRPr lang="sw-KE"/>
          </a:p>
        </p:txBody>
      </p:sp>
      <p:cxnSp>
        <p:nvCxnSpPr>
          <p:cNvPr id="8" name="Straight Connector 7"/>
          <p:cNvCxnSpPr/>
          <p:nvPr userDrawn="1"/>
        </p:nvCxnSpPr>
        <p:spPr>
          <a:xfrm>
            <a:off x="457200" y="1484784"/>
            <a:ext cx="8229600" cy="0"/>
          </a:xfrm>
          <a:prstGeom prst="line">
            <a:avLst/>
          </a:prstGeom>
          <a:ln w="12700">
            <a:solidFill>
              <a:srgbClr val="365F9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4" name="Group 13"/>
          <p:cNvGrpSpPr/>
          <p:nvPr userDrawn="1"/>
        </p:nvGrpSpPr>
        <p:grpSpPr>
          <a:xfrm>
            <a:off x="5369436" y="6572417"/>
            <a:ext cx="3086336"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w-KE" sz="1200" i="1" dirty="0">
                  <a:solidFill>
                    <a:schemeClr val="bg1"/>
                  </a:solidFill>
                </a:rPr>
                <a:t>Nutrition </a:t>
              </a:r>
              <a:r>
                <a:rPr lang="sw-KE" sz="1200" i="1" dirty="0" err="1">
                  <a:solidFill>
                    <a:schemeClr val="bg1"/>
                  </a:solidFill>
                </a:rPr>
                <a:t>Secretariat</a:t>
              </a:r>
              <a:r>
                <a:rPr lang="sw-KE" sz="1200" i="1" dirty="0">
                  <a:solidFill>
                    <a:schemeClr val="bg1"/>
                  </a:solidFill>
                </a:rPr>
                <a:t> OPM  </a:t>
              </a:r>
              <a:endParaRPr lang="sw-KE" sz="1200" dirty="0">
                <a:solidFill>
                  <a:schemeClr val="bg1"/>
                </a:solidFill>
              </a:endParaRPr>
            </a:p>
          </p:txBody>
        </p:sp>
        <p:sp>
          <p:nvSpPr>
            <p:cNvPr id="16" name="Rectangle 1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nvGrpSpPr>
          <p:cNvPr id="12" name="Group 11"/>
          <p:cNvGrpSpPr/>
          <p:nvPr userDrawn="1"/>
        </p:nvGrpSpPr>
        <p:grpSpPr>
          <a:xfrm>
            <a:off x="0" y="6525344"/>
            <a:ext cx="9144000" cy="412198"/>
            <a:chOff x="0" y="6525344"/>
            <a:chExt cx="9144000" cy="412198"/>
          </a:xfrm>
        </p:grpSpPr>
        <p:sp>
          <p:nvSpPr>
            <p:cNvPr id="17" name="Rectangle 1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9" name="Group 18"/>
            <p:cNvGrpSpPr/>
            <p:nvPr userDrawn="1"/>
          </p:nvGrpSpPr>
          <p:grpSpPr>
            <a:xfrm>
              <a:off x="4427984" y="6572417"/>
              <a:ext cx="4027788" cy="365125"/>
              <a:chOff x="5364088" y="6552752"/>
              <a:chExt cx="3086336" cy="365125"/>
            </a:xfrm>
          </p:grpSpPr>
          <p:sp>
            <p:nvSpPr>
              <p:cNvPr id="2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1" name="Rectangle 2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81504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w-K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w-K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w-K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8BBCAA2-EBA9-4322-A977-14B08B127F74}" type="datetime1">
              <a:rPr lang="sw-KE" smtClean="0"/>
              <a:t>16/10/2017</a:t>
            </a:fld>
            <a:endParaRPr lang="sw-KE"/>
          </a:p>
        </p:txBody>
      </p:sp>
      <p:cxnSp>
        <p:nvCxnSpPr>
          <p:cNvPr id="10" name="Straight Connector 9"/>
          <p:cNvCxnSpPr/>
          <p:nvPr userDrawn="1"/>
        </p:nvCxnSpPr>
        <p:spPr>
          <a:xfrm>
            <a:off x="457200" y="1484784"/>
            <a:ext cx="8229600" cy="0"/>
          </a:xfrm>
          <a:prstGeom prst="line">
            <a:avLst/>
          </a:prstGeom>
          <a:ln w="12700">
            <a:solidFill>
              <a:srgbClr val="365F9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sp>
        <p:nvSpPr>
          <p:cNvPr id="18" name="Rectangle 17"/>
          <p:cNvSpPr/>
          <p:nvPr userDrawn="1"/>
        </p:nvSpPr>
        <p:spPr>
          <a:xfrm>
            <a:off x="8331772" y="6594601"/>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nvGrpSpPr>
          <p:cNvPr id="13" name="Group 12"/>
          <p:cNvGrpSpPr/>
          <p:nvPr userDrawn="1"/>
        </p:nvGrpSpPr>
        <p:grpSpPr>
          <a:xfrm>
            <a:off x="0" y="6525344"/>
            <a:ext cx="9144000" cy="412198"/>
            <a:chOff x="0" y="6525344"/>
            <a:chExt cx="9144000" cy="412198"/>
          </a:xfrm>
        </p:grpSpPr>
        <p:sp>
          <p:nvSpPr>
            <p:cNvPr id="16" name="Rectangle 1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9" name="Group 18"/>
            <p:cNvGrpSpPr/>
            <p:nvPr userDrawn="1"/>
          </p:nvGrpSpPr>
          <p:grpSpPr>
            <a:xfrm>
              <a:off x="4427984" y="6572417"/>
              <a:ext cx="4027788" cy="365125"/>
              <a:chOff x="5364088" y="6552752"/>
              <a:chExt cx="3086336" cy="365125"/>
            </a:xfrm>
          </p:grpSpPr>
          <p:sp>
            <p:nvSpPr>
              <p:cNvPr id="2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1" name="Rectangle 2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68749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w-K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9882730-3572-4D60-B640-BD0FB1F10A6C}" type="datetime1">
              <a:rPr lang="sw-KE" smtClean="0"/>
              <a:t>16/10/2017</a:t>
            </a:fld>
            <a:endParaRPr lang="sw-KE"/>
          </a:p>
        </p:txBody>
      </p:sp>
      <p:cxnSp>
        <p:nvCxnSpPr>
          <p:cNvPr id="6" name="Straight Connector 5"/>
          <p:cNvCxnSpPr/>
          <p:nvPr userDrawn="1"/>
        </p:nvCxnSpPr>
        <p:spPr>
          <a:xfrm>
            <a:off x="457200" y="1484784"/>
            <a:ext cx="8229600" cy="0"/>
          </a:xfrm>
          <a:prstGeom prst="line">
            <a:avLst/>
          </a:prstGeom>
          <a:ln w="12700">
            <a:solidFill>
              <a:srgbClr val="365F9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sp>
        <p:nvSpPr>
          <p:cNvPr id="14" name="Rectangle 13"/>
          <p:cNvSpPr/>
          <p:nvPr userDrawn="1"/>
        </p:nvSpPr>
        <p:spPr>
          <a:xfrm>
            <a:off x="8288165" y="6594601"/>
            <a:ext cx="167611"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nvGrpSpPr>
          <p:cNvPr id="10" name="Group 9"/>
          <p:cNvGrpSpPr/>
          <p:nvPr userDrawn="1"/>
        </p:nvGrpSpPr>
        <p:grpSpPr>
          <a:xfrm>
            <a:off x="0" y="6525344"/>
            <a:ext cx="9144000" cy="412198"/>
            <a:chOff x="0" y="6525344"/>
            <a:chExt cx="9144000" cy="412198"/>
          </a:xfrm>
        </p:grpSpPr>
        <p:sp>
          <p:nvSpPr>
            <p:cNvPr id="15" name="Rectangle 1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7" name="Group 16"/>
            <p:cNvGrpSpPr/>
            <p:nvPr userDrawn="1"/>
          </p:nvGrpSpPr>
          <p:grpSpPr>
            <a:xfrm>
              <a:off x="4427984" y="6572417"/>
              <a:ext cx="4027788" cy="365125"/>
              <a:chOff x="5364088" y="6552752"/>
              <a:chExt cx="3086336" cy="365125"/>
            </a:xfrm>
          </p:grpSpPr>
          <p:sp>
            <p:nvSpPr>
              <p:cNvPr id="1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62943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96947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sw-K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w-K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ED7816-78CD-49BE-9336-BA6EF404E2E8}" type="datetime1">
              <a:rPr lang="sw-KE" smtClean="0"/>
              <a:t>16/10/2017</a:t>
            </a:fld>
            <a:endParaRPr lang="sw-KE"/>
          </a:p>
        </p:txBody>
      </p:sp>
      <p:sp>
        <p:nvSpPr>
          <p:cNvPr id="12"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sp>
        <p:nvSpPr>
          <p:cNvPr id="15" name="Rectangle 14"/>
          <p:cNvSpPr/>
          <p:nvPr userDrawn="1"/>
        </p:nvSpPr>
        <p:spPr>
          <a:xfrm>
            <a:off x="8331772" y="6594601"/>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nvGrpSpPr>
          <p:cNvPr id="10" name="Group 9"/>
          <p:cNvGrpSpPr/>
          <p:nvPr userDrawn="1"/>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6" name="Group 15"/>
            <p:cNvGrpSpPr/>
            <p:nvPr userDrawn="1"/>
          </p:nvGrpSpPr>
          <p:grpSpPr>
            <a:xfrm>
              <a:off x="4427984" y="6572417"/>
              <a:ext cx="4027788" cy="365125"/>
              <a:chOff x="5364088" y="6552752"/>
              <a:chExt cx="3086336" cy="365125"/>
            </a:xfrm>
          </p:grpSpPr>
          <p:sp>
            <p:nvSpPr>
              <p:cNvPr id="17"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8" name="Rectangle 17"/>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9630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w-K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w-K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B5C235-BCEA-44C0-90D7-5126D1101F24}" type="datetime1">
              <a:rPr lang="sw-KE" smtClean="0"/>
              <a:t>16/10/2017</a:t>
            </a:fld>
            <a:endParaRPr lang="sw-KE"/>
          </a:p>
        </p:txBody>
      </p:sp>
      <p:sp>
        <p:nvSpPr>
          <p:cNvPr id="12"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3" name="Group 12"/>
          <p:cNvGrpSpPr/>
          <p:nvPr userDrawn="1"/>
        </p:nvGrpSpPr>
        <p:grpSpPr>
          <a:xfrm>
            <a:off x="5369436" y="6572417"/>
            <a:ext cx="3086336" cy="365125"/>
            <a:chOff x="5364088" y="6552752"/>
            <a:chExt cx="3086336" cy="365125"/>
          </a:xfrm>
        </p:grpSpPr>
        <p:sp>
          <p:nvSpPr>
            <p:cNvPr id="14"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w-KE" sz="1200" i="1" dirty="0">
                  <a:solidFill>
                    <a:schemeClr val="bg1"/>
                  </a:solidFill>
                </a:rPr>
                <a:t>Nutrition </a:t>
              </a:r>
              <a:r>
                <a:rPr lang="sw-KE" sz="1200" i="1" dirty="0" err="1">
                  <a:solidFill>
                    <a:schemeClr val="bg1"/>
                  </a:solidFill>
                </a:rPr>
                <a:t>Secretariat</a:t>
              </a:r>
              <a:r>
                <a:rPr lang="sw-KE" sz="1200" i="1" dirty="0">
                  <a:solidFill>
                    <a:schemeClr val="bg1"/>
                  </a:solidFill>
                </a:rPr>
                <a:t> OPM  </a:t>
              </a:r>
              <a:endParaRPr lang="sw-KE" sz="1200" dirty="0">
                <a:solidFill>
                  <a:schemeClr val="bg1"/>
                </a:solidFill>
              </a:endParaRPr>
            </a:p>
          </p:txBody>
        </p:sp>
        <p:sp>
          <p:nvSpPr>
            <p:cNvPr id="15" name="Rectangle 14"/>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nvGrpSpPr>
          <p:cNvPr id="11" name="Group 10"/>
          <p:cNvGrpSpPr/>
          <p:nvPr userDrawn="1"/>
        </p:nvGrpSpPr>
        <p:grpSpPr>
          <a:xfrm>
            <a:off x="0" y="6525344"/>
            <a:ext cx="9144000" cy="412198"/>
            <a:chOff x="0" y="6525344"/>
            <a:chExt cx="9144000" cy="412198"/>
          </a:xfrm>
        </p:grpSpPr>
        <p:sp>
          <p:nvSpPr>
            <p:cNvPr id="16" name="Rectangle 1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8" name="Group 17"/>
            <p:cNvGrpSpPr/>
            <p:nvPr userDrawn="1"/>
          </p:nvGrpSpPr>
          <p:grpSpPr>
            <a:xfrm>
              <a:off x="4427984" y="6572417"/>
              <a:ext cx="4027788" cy="365125"/>
              <a:chOff x="5364088" y="6552752"/>
              <a:chExt cx="3086336" cy="365125"/>
            </a:xfrm>
          </p:grpSpPr>
          <p:sp>
            <p:nvSpPr>
              <p:cNvPr id="1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0" name="Rectangle 1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96068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4881"/>
            <a:ext cx="8229600" cy="724942"/>
          </a:xfrm>
          <a:prstGeom prst="rect">
            <a:avLst/>
          </a:prstGeom>
        </p:spPr>
        <p:txBody>
          <a:bodyPr vert="horz" wrap="none" lIns="0" tIns="0" rIns="0" bIns="0" rtlCol="0" anchor="t" anchorCtr="0">
            <a:noAutofit/>
          </a:bodyPr>
          <a:lstStyle/>
          <a:p>
            <a:r>
              <a:rPr lang="en-US" dirty="0"/>
              <a:t>Click to edit Master title style</a:t>
            </a:r>
            <a:endParaRPr lang="sw-KE" dirty="0"/>
          </a:p>
        </p:txBody>
      </p:sp>
      <p:sp>
        <p:nvSpPr>
          <p:cNvPr id="3" name="Text Placeholder 2"/>
          <p:cNvSpPr>
            <a:spLocks noGrp="1"/>
          </p:cNvSpPr>
          <p:nvPr>
            <p:ph type="body" idx="1"/>
          </p:nvPr>
        </p:nvSpPr>
        <p:spPr>
          <a:xfrm>
            <a:off x="457200" y="1268760"/>
            <a:ext cx="8229600" cy="51719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w-KE" dirty="0"/>
          </a:p>
        </p:txBody>
      </p:sp>
      <p:sp>
        <p:nvSpPr>
          <p:cNvPr id="13" name="Slide Number Placeholder 5"/>
          <p:cNvSpPr>
            <a:spLocks noGrp="1"/>
          </p:cNvSpPr>
          <p:nvPr>
            <p:ph type="sldNum" sz="quarter" idx="4"/>
          </p:nvPr>
        </p:nvSpPr>
        <p:spPr>
          <a:xfrm>
            <a:off x="8388424" y="6552752"/>
            <a:ext cx="298376" cy="293117"/>
          </a:xfrm>
          <a:prstGeom prst="rect">
            <a:avLst/>
          </a:prstGeom>
        </p:spPr>
        <p:txBody>
          <a:bodyPr lIns="0" tIns="0" rIns="0" bIns="0"/>
          <a:lstStyle>
            <a:lvl1pPr marL="0" algn="r" defTabSz="914400" rtl="0" eaLnBrk="1" latinLnBrk="0" hangingPunct="1">
              <a:defRPr lang="sw-KE" sz="1400" i="1" kern="1200" smtClean="0">
                <a:solidFill>
                  <a:schemeClr val="bg1"/>
                </a:solidFill>
                <a:latin typeface="+mn-lt"/>
                <a:ea typeface="+mn-ea"/>
                <a:cs typeface="+mn-cs"/>
              </a:defRPr>
            </a:lvl1pPr>
          </a:lstStyle>
          <a:p>
            <a:fld id="{96E5DAEB-DC28-4DAA-A082-9678EAAA6845}" type="slidenum">
              <a:rPr lang="uk-UA" smtClean="0"/>
              <a:pPr/>
              <a:t>‹#›</a:t>
            </a:fld>
            <a:endParaRPr lang="uk-UA" dirty="0"/>
          </a:p>
        </p:txBody>
      </p:sp>
      <p:sp>
        <p:nvSpPr>
          <p:cNvPr id="14" name="Footer Placeholder 3"/>
          <p:cNvSpPr txBox="1">
            <a:spLocks/>
          </p:cNvSpPr>
          <p:nvPr userDrawn="1"/>
        </p:nvSpPr>
        <p:spPr>
          <a:xfrm>
            <a:off x="5492824" y="6520259"/>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w-KE" sz="1200" i="1" dirty="0">
                <a:solidFill>
                  <a:schemeClr val="bg1"/>
                </a:solidFill>
              </a:rPr>
              <a:t>Nutrition Secretariat OPM </a:t>
            </a:r>
            <a:r>
              <a:rPr lang="sw-KE" sz="1200" dirty="0">
                <a:solidFill>
                  <a:schemeClr val="bg1"/>
                </a:solidFill>
                <a:latin typeface="Wingdings"/>
                <a:ea typeface="Wingdings"/>
                <a:cs typeface="Wingdings"/>
                <a:sym typeface="Wingdings"/>
              </a:rPr>
              <a:t></a:t>
            </a:r>
            <a:endParaRPr lang="sw-KE" sz="1200" dirty="0">
              <a:solidFill>
                <a:schemeClr val="bg1"/>
              </a:solidFill>
            </a:endParaRPr>
          </a:p>
        </p:txBody>
      </p:sp>
      <p:grpSp>
        <p:nvGrpSpPr>
          <p:cNvPr id="7" name="Group 6"/>
          <p:cNvGrpSpPr/>
          <p:nvPr userDrawn="1"/>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35375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3" r:id="rId10"/>
    <p:sldLayoutId id="2147483674" r:id="rId11"/>
  </p:sldLayoutIdLst>
  <p:hf sldNum="0" hdr="0" dt="0"/>
  <p:txStyles>
    <p:titleStyle>
      <a:lvl1pPr algn="l" defTabSz="914400" rtl="0" eaLnBrk="1" latinLnBrk="0" hangingPunct="1">
        <a:spcBef>
          <a:spcPct val="0"/>
        </a:spcBef>
        <a:buNone/>
        <a:defRPr sz="3600" b="1" kern="1200">
          <a:solidFill>
            <a:srgbClr val="C77C0E"/>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w-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www.undp.org/content/undp/en/home/mdgoverview/post-2015-development-agenda/goal-7.html" TargetMode="External"/><Relationship Id="rId18" Type="http://schemas.openxmlformats.org/officeDocument/2006/relationships/image" Target="../media/image26.png"/><Relationship Id="rId26" Type="http://schemas.openxmlformats.org/officeDocument/2006/relationships/image" Target="../media/image30.png"/><Relationship Id="rId3" Type="http://schemas.openxmlformats.org/officeDocument/2006/relationships/hyperlink" Target="http://www.undp.org/content/undp/en/home/mdgoverview/post-2015-development-agenda/goal-2.html" TargetMode="External"/><Relationship Id="rId21" Type="http://schemas.openxmlformats.org/officeDocument/2006/relationships/hyperlink" Target="http://www.undp.org/content/undp/en/home/mdgoverview/post-2015-development-agenda/goal-11.html" TargetMode="External"/><Relationship Id="rId34" Type="http://schemas.openxmlformats.org/officeDocument/2006/relationships/image" Target="../media/image34.png"/><Relationship Id="rId7" Type="http://schemas.openxmlformats.org/officeDocument/2006/relationships/hyperlink" Target="http://www.undp.org/content/undp/en/home/mdgoverview/post-2015-development-agenda/goal-4.html" TargetMode="External"/><Relationship Id="rId12" Type="http://schemas.openxmlformats.org/officeDocument/2006/relationships/image" Target="../media/image23.png"/><Relationship Id="rId17" Type="http://schemas.openxmlformats.org/officeDocument/2006/relationships/hyperlink" Target="http://www.undp.org/content/undp/en/home/mdgoverview/post-2015-development-agenda/goal-9.html" TargetMode="External"/><Relationship Id="rId25" Type="http://schemas.openxmlformats.org/officeDocument/2006/relationships/hyperlink" Target="http://www.undp.org/content/undp/en/home/mdgoverview/post-2015-development-agenda/goal-13.html" TargetMode="External"/><Relationship Id="rId33" Type="http://schemas.openxmlformats.org/officeDocument/2006/relationships/hyperlink" Target="http://www.undp.org/content/undp/en/home/mdgoverview/post-2015-development-agenda/goal-17.html" TargetMode="External"/><Relationship Id="rId38" Type="http://schemas.openxmlformats.org/officeDocument/2006/relationships/image" Target="../media/image36.png"/><Relationship Id="rId2" Type="http://schemas.openxmlformats.org/officeDocument/2006/relationships/notesSlide" Target="../notesSlides/notesSlide26.xml"/><Relationship Id="rId16" Type="http://schemas.openxmlformats.org/officeDocument/2006/relationships/image" Target="../media/image25.png"/><Relationship Id="rId20" Type="http://schemas.openxmlformats.org/officeDocument/2006/relationships/image" Target="../media/image27.png"/><Relationship Id="rId29" Type="http://schemas.openxmlformats.org/officeDocument/2006/relationships/hyperlink" Target="http://www.undp.org/content/undp/en/home/mdgoverview/post-2015-development-agenda/goal-15.html" TargetMode="Externa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www.undp.org/content/undp/en/home/mdgoverview/post-2015-development-agenda/goal-6.html" TargetMode="External"/><Relationship Id="rId24" Type="http://schemas.openxmlformats.org/officeDocument/2006/relationships/image" Target="../media/image29.png"/><Relationship Id="rId32" Type="http://schemas.openxmlformats.org/officeDocument/2006/relationships/image" Target="../media/image33.jpeg"/><Relationship Id="rId37" Type="http://schemas.openxmlformats.org/officeDocument/2006/relationships/hyperlink" Target="http://www.undp.org/content/undp/en/home/mdgoverview/post-2015-development-agenda/goal-1/" TargetMode="External"/><Relationship Id="rId5" Type="http://schemas.openxmlformats.org/officeDocument/2006/relationships/hyperlink" Target="http://www.undp.org/content/undp/en/home/mdgoverview/post-2015-development-agenda/goal-3.html" TargetMode="External"/><Relationship Id="rId15" Type="http://schemas.openxmlformats.org/officeDocument/2006/relationships/hyperlink" Target="http://www.undp.org/content/undp/en/home/mdgoverview/post-2015-development-agenda/goal-8.html" TargetMode="External"/><Relationship Id="rId23" Type="http://schemas.openxmlformats.org/officeDocument/2006/relationships/hyperlink" Target="http://www.undp.org/content/undp/en/home/mdgoverview/post-2015-development-agenda/goal-12.html" TargetMode="External"/><Relationship Id="rId28" Type="http://schemas.openxmlformats.org/officeDocument/2006/relationships/image" Target="../media/image31.png"/><Relationship Id="rId36"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hyperlink" Target="http://www.undp.org/content/undp/en/home/mdgoverview/post-2015-development-agenda/goal-10.html" TargetMode="External"/><Relationship Id="rId31" Type="http://schemas.openxmlformats.org/officeDocument/2006/relationships/hyperlink" Target="http://www.undp.org/content/undp/en/home/mdgoverview/post-2015-development-agenda/goal-16.html" TargetMode="External"/><Relationship Id="rId4" Type="http://schemas.openxmlformats.org/officeDocument/2006/relationships/image" Target="../media/image19.png"/><Relationship Id="rId9" Type="http://schemas.openxmlformats.org/officeDocument/2006/relationships/hyperlink" Target="http://www.undp.org/content/undp/en/home/mdgoverview/post-2015-development-agenda/goal-5.html" TargetMode="External"/><Relationship Id="rId14" Type="http://schemas.openxmlformats.org/officeDocument/2006/relationships/image" Target="../media/image24.png"/><Relationship Id="rId22" Type="http://schemas.openxmlformats.org/officeDocument/2006/relationships/image" Target="../media/image28.png"/><Relationship Id="rId27" Type="http://schemas.openxmlformats.org/officeDocument/2006/relationships/hyperlink" Target="http://www.undp.org/content/undp/en/home/mdgoverview/post-2015-development-agenda/goal-14.html" TargetMode="External"/><Relationship Id="rId30" Type="http://schemas.openxmlformats.org/officeDocument/2006/relationships/image" Target="../media/image32.png"/><Relationship Id="rId35" Type="http://schemas.openxmlformats.org/officeDocument/2006/relationships/hyperlink" Target="http://www.undp.org/content/undp/en/home/mdgoverview/post-2015-development-agenda.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0" y="-10244"/>
            <a:ext cx="9144000" cy="6868244"/>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2746" y="2343258"/>
            <a:ext cx="7575095" cy="1224136"/>
          </a:xfrm>
          <a:effectLst/>
        </p:spPr>
        <p:txBody>
          <a:bodyPr lIns="0" tIns="0" rIns="0" bIns="0" anchor="t" anchorCtr="0">
            <a:noAutofit/>
          </a:bodyPr>
          <a:lstStyle/>
          <a:p>
            <a:r>
              <a:rPr lang="en-US" sz="3200" b="1" dirty="0">
                <a:solidFill>
                  <a:schemeClr val="bg1"/>
                </a:solidFill>
                <a:latin typeface="Century Gothic" panose="020B0502020202020204" pitchFamily="34" charset="0"/>
              </a:rPr>
              <a:t>Multi-Sectoral Nutrition Coordination </a:t>
            </a:r>
            <a:br>
              <a:rPr lang="en-US" sz="3200" b="1"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Committee Orientation for </a:t>
            </a:r>
            <a:br>
              <a:rPr lang="en-US" sz="3200" b="1" dirty="0">
                <a:solidFill>
                  <a:schemeClr val="bg1"/>
                </a:solidFill>
                <a:latin typeface="Century Gothic" panose="020B0502020202020204" pitchFamily="34" charset="0"/>
              </a:rPr>
            </a:br>
            <a:r>
              <a:rPr lang="en-US" sz="3200" b="1" dirty="0">
                <a:solidFill>
                  <a:schemeClr val="bg1"/>
                </a:solidFill>
                <a:latin typeface="Century Gothic" panose="020B0502020202020204" pitchFamily="34" charset="0"/>
              </a:rPr>
              <a:t>Local Governments </a:t>
            </a:r>
            <a:endParaRPr lang="sw-KE" sz="8000" b="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880677" y="4365104"/>
            <a:ext cx="6400800" cy="1872208"/>
          </a:xfrm>
        </p:spPr>
        <p:txBody>
          <a:bodyPr lIns="0" tIns="0" rIns="0" bIns="0">
            <a:normAutofit/>
          </a:bodyPr>
          <a:lstStyle/>
          <a:p>
            <a:pPr algn="l"/>
            <a:r>
              <a:rPr lang="en-US" dirty="0">
                <a:solidFill>
                  <a:schemeClr val="bg1"/>
                </a:solidFill>
                <a:latin typeface="Century Gothic" panose="020B0502020202020204" pitchFamily="34" charset="0"/>
              </a:rPr>
              <a:t>Nutrition Secretariat</a:t>
            </a:r>
          </a:p>
          <a:p>
            <a:pPr algn="l">
              <a:spcBef>
                <a:spcPts val="0"/>
              </a:spcBef>
              <a:spcAft>
                <a:spcPts val="1800"/>
              </a:spcAft>
            </a:pPr>
            <a:r>
              <a:rPr lang="en-US" sz="2400" dirty="0">
                <a:solidFill>
                  <a:schemeClr val="bg1"/>
                </a:solidFill>
                <a:latin typeface="Century Gothic" panose="020B0502020202020204" pitchFamily="34" charset="0"/>
              </a:rPr>
              <a:t>Office of the Prime Minister</a:t>
            </a:r>
          </a:p>
          <a:p>
            <a:pPr algn="l"/>
            <a:r>
              <a:rPr lang="en-US" sz="2400" dirty="0">
                <a:solidFill>
                  <a:schemeClr val="bg1"/>
                </a:solidFill>
                <a:latin typeface="Century Gothic" panose="020B0502020202020204" pitchFamily="34" charset="0"/>
              </a:rPr>
              <a:t>July 2017</a:t>
            </a:r>
            <a:endParaRPr lang="sw-KE" sz="2400" dirty="0">
              <a:solidFill>
                <a:schemeClr val="bg1"/>
              </a:solidFill>
              <a:latin typeface="Century Gothic" panose="020B0502020202020204" pitchFamily="34" charset="0"/>
            </a:endParaRPr>
          </a:p>
        </p:txBody>
      </p:sp>
      <p:cxnSp>
        <p:nvCxnSpPr>
          <p:cNvPr id="7" name="Straight Connector 6"/>
          <p:cNvCxnSpPr/>
          <p:nvPr/>
        </p:nvCxnSpPr>
        <p:spPr>
          <a:xfrm>
            <a:off x="880677" y="4221088"/>
            <a:ext cx="7200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3" descr="Logo of Uganda: Office of the Prime Minis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012" y="385242"/>
            <a:ext cx="1885975" cy="1583829"/>
          </a:xfrm>
          <a:prstGeom prst="rect">
            <a:avLst/>
          </a:prstGeom>
        </p:spPr>
      </p:pic>
    </p:spTree>
    <p:extLst>
      <p:ext uri="{BB962C8B-B14F-4D97-AF65-F5344CB8AC3E}">
        <p14:creationId xmlns:p14="http://schemas.microsoft.com/office/powerpoint/2010/main" val="168298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10</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9" name="Rectangle 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2" name="Rectangle 1"/>
          <p:cNvSpPr/>
          <p:nvPr/>
        </p:nvSpPr>
        <p:spPr>
          <a:xfrm>
            <a:off x="179512" y="620688"/>
            <a:ext cx="8784976" cy="5825114"/>
          </a:xfrm>
          <a:prstGeom prst="rect">
            <a:avLst/>
          </a:prstGeom>
          <a:solidFill>
            <a:schemeClr val="bg1"/>
          </a:solidFill>
          <a:ln w="41275">
            <a:solidFill>
              <a:srgbClr val="C77C0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solidFill>
                  <a:srgbClr val="C77C0E"/>
                </a:solidFill>
                <a:latin typeface="Century Gothic" panose="020B0502020202020204" pitchFamily="34" charset="0"/>
              </a:rPr>
              <a:t>Malnutrition</a:t>
            </a:r>
            <a:endParaRPr lang="en-US" sz="4400" b="1" dirty="0">
              <a:solidFill>
                <a:srgbClr val="C77C0E"/>
              </a:solidFill>
              <a:latin typeface="Century Gothic" panose="020B0502020202020204" pitchFamily="34" charset="0"/>
            </a:endParaRPr>
          </a:p>
        </p:txBody>
      </p:sp>
      <p:sp>
        <p:nvSpPr>
          <p:cNvPr id="10" name="Rectangle 9"/>
          <p:cNvSpPr/>
          <p:nvPr/>
        </p:nvSpPr>
        <p:spPr>
          <a:xfrm>
            <a:off x="323528" y="1408158"/>
            <a:ext cx="6060943" cy="4829153"/>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latin typeface="Century Gothic" panose="020B0502020202020204" pitchFamily="34" charset="0"/>
              </a:rPr>
              <a:t>Undernutrition</a:t>
            </a:r>
            <a:endParaRPr lang="en-US" sz="3200" dirty="0">
              <a:latin typeface="Century Gothic" panose="020B0502020202020204" pitchFamily="34" charset="0"/>
            </a:endParaRPr>
          </a:p>
        </p:txBody>
      </p:sp>
      <p:sp>
        <p:nvSpPr>
          <p:cNvPr id="11" name="Rectangle 10"/>
          <p:cNvSpPr/>
          <p:nvPr/>
        </p:nvSpPr>
        <p:spPr>
          <a:xfrm>
            <a:off x="6562120" y="1408159"/>
            <a:ext cx="2258476" cy="482915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a:latin typeface="Century Gothic" panose="020B0502020202020204" pitchFamily="34" charset="0"/>
              </a:rPr>
              <a:t>Overnutrition</a:t>
            </a:r>
          </a:p>
        </p:txBody>
      </p:sp>
      <p:sp>
        <p:nvSpPr>
          <p:cNvPr id="12" name="Rectangle 11"/>
          <p:cNvSpPr/>
          <p:nvPr/>
        </p:nvSpPr>
        <p:spPr>
          <a:xfrm>
            <a:off x="422735" y="2120483"/>
            <a:ext cx="1924755" cy="3792643"/>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latin typeface="Century Gothic" panose="020B0502020202020204" pitchFamily="34" charset="0"/>
              </a:rPr>
              <a:t>Acute malnutrition</a:t>
            </a:r>
          </a:p>
        </p:txBody>
      </p:sp>
      <p:sp>
        <p:nvSpPr>
          <p:cNvPr id="13" name="Rectangle 12"/>
          <p:cNvSpPr/>
          <p:nvPr/>
        </p:nvSpPr>
        <p:spPr>
          <a:xfrm>
            <a:off x="2419622" y="2120481"/>
            <a:ext cx="1976002" cy="3792643"/>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latin typeface="Century Gothic" panose="020B0502020202020204" pitchFamily="34" charset="0"/>
              </a:rPr>
              <a:t>Micronutrient deficiencies</a:t>
            </a:r>
          </a:p>
        </p:txBody>
      </p:sp>
      <p:sp>
        <p:nvSpPr>
          <p:cNvPr id="14" name="Rectangle 13"/>
          <p:cNvSpPr/>
          <p:nvPr/>
        </p:nvSpPr>
        <p:spPr>
          <a:xfrm>
            <a:off x="4463521" y="2120481"/>
            <a:ext cx="1746783" cy="3792643"/>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latin typeface="Century Gothic" panose="020B0502020202020204" pitchFamily="34" charset="0"/>
              </a:rPr>
              <a:t>Chronic (stunting)</a:t>
            </a:r>
          </a:p>
        </p:txBody>
      </p:sp>
      <p:sp>
        <p:nvSpPr>
          <p:cNvPr id="15" name="Rectangle 14"/>
          <p:cNvSpPr/>
          <p:nvPr/>
        </p:nvSpPr>
        <p:spPr>
          <a:xfrm>
            <a:off x="6697915" y="3138205"/>
            <a:ext cx="2050549" cy="10801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latin typeface="Century Gothic" panose="020B0502020202020204" pitchFamily="34" charset="0"/>
              </a:rPr>
              <a:t>Overweight</a:t>
            </a:r>
          </a:p>
        </p:txBody>
      </p:sp>
      <p:sp>
        <p:nvSpPr>
          <p:cNvPr id="16" name="Rectangle 15"/>
          <p:cNvSpPr/>
          <p:nvPr/>
        </p:nvSpPr>
        <p:spPr>
          <a:xfrm>
            <a:off x="6678483" y="4612060"/>
            <a:ext cx="2050549" cy="10801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latin typeface="Century Gothic" panose="020B0502020202020204" pitchFamily="34" charset="0"/>
              </a:rPr>
              <a:t>Obesity</a:t>
            </a:r>
          </a:p>
        </p:txBody>
      </p:sp>
      <p:sp>
        <p:nvSpPr>
          <p:cNvPr id="17" name="Rectangle 16"/>
          <p:cNvSpPr/>
          <p:nvPr/>
        </p:nvSpPr>
        <p:spPr>
          <a:xfrm>
            <a:off x="4644008" y="3138205"/>
            <a:ext cx="1479452" cy="10801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latin typeface="Century Gothic" panose="020B0502020202020204" pitchFamily="34" charset="0"/>
              </a:rPr>
              <a:t>Moderate stunting</a:t>
            </a:r>
          </a:p>
        </p:txBody>
      </p:sp>
      <p:sp>
        <p:nvSpPr>
          <p:cNvPr id="18" name="Rectangle 17"/>
          <p:cNvSpPr/>
          <p:nvPr/>
        </p:nvSpPr>
        <p:spPr>
          <a:xfrm>
            <a:off x="4644008" y="4612060"/>
            <a:ext cx="1460020" cy="10801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latin typeface="Century Gothic" panose="020B0502020202020204" pitchFamily="34" charset="0"/>
              </a:rPr>
              <a:t>Severe stunting</a:t>
            </a:r>
          </a:p>
        </p:txBody>
      </p:sp>
      <p:sp>
        <p:nvSpPr>
          <p:cNvPr id="19" name="Rectangle 18"/>
          <p:cNvSpPr/>
          <p:nvPr/>
        </p:nvSpPr>
        <p:spPr>
          <a:xfrm>
            <a:off x="2578463" y="3212245"/>
            <a:ext cx="1689502" cy="24799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bg1"/>
                </a:solidFill>
                <a:latin typeface="Century Gothic" panose="020B0502020202020204" pitchFamily="34" charset="0"/>
              </a:rPr>
              <a:t>Vitamin A, iron, iodine, zinc</a:t>
            </a:r>
          </a:p>
        </p:txBody>
      </p:sp>
      <p:sp>
        <p:nvSpPr>
          <p:cNvPr id="21" name="Rectangle 20"/>
          <p:cNvSpPr/>
          <p:nvPr/>
        </p:nvSpPr>
        <p:spPr>
          <a:xfrm>
            <a:off x="492857" y="3138204"/>
            <a:ext cx="1799105" cy="12529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a:solidFill>
                  <a:schemeClr val="tx1"/>
                </a:solidFill>
                <a:latin typeface="Century Gothic" panose="020B0502020202020204" pitchFamily="34" charset="0"/>
              </a:rPr>
              <a:t>Moderate acute malnutrition (MAM)</a:t>
            </a:r>
          </a:p>
        </p:txBody>
      </p:sp>
      <p:sp>
        <p:nvSpPr>
          <p:cNvPr id="22" name="Rectangle 21"/>
          <p:cNvSpPr/>
          <p:nvPr/>
        </p:nvSpPr>
        <p:spPr>
          <a:xfrm>
            <a:off x="473425" y="4612060"/>
            <a:ext cx="1768547" cy="10801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a:solidFill>
                  <a:schemeClr val="tx1"/>
                </a:solidFill>
                <a:latin typeface="Century Gothic" panose="020B0502020202020204" pitchFamily="34" charset="0"/>
              </a:rPr>
              <a:t>Severe acute malnutrition (SAM)</a:t>
            </a:r>
          </a:p>
        </p:txBody>
      </p:sp>
    </p:spTree>
    <p:extLst>
      <p:ext uri="{BB962C8B-B14F-4D97-AF65-F5344CB8AC3E}">
        <p14:creationId xmlns:p14="http://schemas.microsoft.com/office/powerpoint/2010/main" val="302664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sp>
        <p:nvSpPr>
          <p:cNvPr id="8" name="Title 1"/>
          <p:cNvSpPr txBox="1">
            <a:spLocks/>
          </p:cNvSpPr>
          <p:nvPr/>
        </p:nvSpPr>
        <p:spPr>
          <a:xfrm>
            <a:off x="827584" y="5250645"/>
            <a:ext cx="7859216" cy="1105706"/>
          </a:xfrm>
          <a:prstGeom prst="rect">
            <a:avLst/>
          </a:prstGeom>
          <a:noFill/>
        </p:spPr>
        <p:txBody>
          <a:bodyPr vert="horz" lIns="0" tIns="274320" rIns="0" bIns="0" rtlCol="0" anchor="ctr" anchorCtr="0">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3200" b="1" dirty="0">
                <a:solidFill>
                  <a:srgbClr val="006595"/>
                </a:solidFill>
                <a:latin typeface="Century Gothic" panose="020B0502020202020204" pitchFamily="34" charset="0"/>
              </a:rPr>
              <a:t>Both girls are the same age. </a:t>
            </a:r>
          </a:p>
          <a:p>
            <a:pPr algn="ctr">
              <a:lnSpc>
                <a:spcPct val="120000"/>
              </a:lnSpc>
            </a:pPr>
            <a:r>
              <a:rPr lang="en-GB" sz="3200" b="1" dirty="0">
                <a:solidFill>
                  <a:srgbClr val="006595"/>
                </a:solidFill>
                <a:latin typeface="Century Gothic" panose="020B0502020202020204" pitchFamily="34" charset="0"/>
              </a:rPr>
              <a:t>The girl on the left is stunted (short stature for age). </a:t>
            </a:r>
            <a:endParaRPr lang="en-US" sz="4800" b="1" dirty="0">
              <a:solidFill>
                <a:srgbClr val="006595"/>
              </a:solidFill>
              <a:latin typeface="Century Gothic" panose="020B0502020202020204" pitchFamily="34" charset="0"/>
            </a:endParaRPr>
          </a:p>
        </p:txBody>
      </p:sp>
      <p:pic>
        <p:nvPicPr>
          <p:cNvPr id="2" name="Picture 1" descr="An image of two girls. The girl on the left is stunted due to poor nutrition. "/>
          <p:cNvPicPr>
            <a:picLocks noChangeAspect="1"/>
          </p:cNvPicPr>
          <p:nvPr/>
        </p:nvPicPr>
        <p:blipFill rotWithShape="1">
          <a:blip r:embed="rId3" cstate="print">
            <a:extLst>
              <a:ext uri="{28A0092B-C50C-407E-A947-70E740481C1C}">
                <a14:useLocalDpi xmlns:a14="http://schemas.microsoft.com/office/drawing/2010/main" val="0"/>
              </a:ext>
            </a:extLst>
          </a:blip>
          <a:srcRect t="17833" b="11057"/>
          <a:stretch/>
        </p:blipFill>
        <p:spPr>
          <a:xfrm>
            <a:off x="2675030" y="1132826"/>
            <a:ext cx="3622044" cy="4449337"/>
          </a:xfrm>
          <a:prstGeom prst="rect">
            <a:avLst/>
          </a:prstGeom>
        </p:spPr>
      </p:pic>
      <p:sp>
        <p:nvSpPr>
          <p:cNvPr id="18" name="Title 17"/>
          <p:cNvSpPr>
            <a:spLocks noGrp="1"/>
          </p:cNvSpPr>
          <p:nvPr>
            <p:ph type="title"/>
          </p:nvPr>
        </p:nvSpPr>
        <p:spPr/>
        <p:txBody>
          <a:bodyPr>
            <a:normAutofit fontScale="90000"/>
          </a:bodyPr>
          <a:lstStyle/>
          <a:p>
            <a:r>
              <a:rPr lang="en-GB" dirty="0"/>
              <a:t>Examples of Undernutrition: Stunting</a:t>
            </a:r>
            <a:br>
              <a:rPr lang="en-US" dirty="0"/>
            </a:br>
            <a:endParaRPr lang="en-US" dirty="0"/>
          </a:p>
        </p:txBody>
      </p:sp>
      <p:grpSp>
        <p:nvGrpSpPr>
          <p:cNvPr id="12" name="Group 11"/>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11</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6"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7" name="Rectangle 16"/>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54924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a boy who is undernourished on the left vs a boy who is nourished on the right. "/>
          <p:cNvPicPr>
            <a:picLocks noChangeAspect="1"/>
          </p:cNvPicPr>
          <p:nvPr/>
        </p:nvPicPr>
        <p:blipFill rotWithShape="1">
          <a:blip r:embed="rId3" cstate="print">
            <a:extLst>
              <a:ext uri="{28A0092B-C50C-407E-A947-70E740481C1C}">
                <a14:useLocalDpi xmlns:a14="http://schemas.microsoft.com/office/drawing/2010/main" val="0"/>
              </a:ext>
            </a:extLst>
          </a:blip>
          <a:srcRect l="13658" t="26667" r="16001" b="16578"/>
          <a:stretch/>
        </p:blipFill>
        <p:spPr>
          <a:xfrm>
            <a:off x="1478485" y="1459702"/>
            <a:ext cx="6432023" cy="3669858"/>
          </a:xfrm>
          <a:prstGeom prst="rect">
            <a:avLst/>
          </a:prstGeom>
        </p:spPr>
      </p:pic>
      <p:sp>
        <p:nvSpPr>
          <p:cNvPr id="8" name="Title 1"/>
          <p:cNvSpPr txBox="1">
            <a:spLocks/>
          </p:cNvSpPr>
          <p:nvPr/>
        </p:nvSpPr>
        <p:spPr>
          <a:xfrm>
            <a:off x="827584" y="5372665"/>
            <a:ext cx="7864564" cy="740581"/>
          </a:xfrm>
          <a:prstGeom prst="rect">
            <a:avLst/>
          </a:prstGeom>
          <a:noFill/>
        </p:spPr>
        <p:txBody>
          <a:bodyPr vert="horz" lIns="0" tIns="274320" rIns="0" bIns="0" rtlCol="0" anchor="ctr" anchorCtr="0">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6595"/>
                </a:solidFill>
                <a:latin typeface="Century Gothic" panose="020B0502020202020204" pitchFamily="34" charset="0"/>
              </a:rPr>
              <a:t>The child on the left is undernourished (wasting).</a:t>
            </a:r>
            <a:endParaRPr lang="en-US" sz="4800" b="1" dirty="0">
              <a:solidFill>
                <a:srgbClr val="006595"/>
              </a:solidFill>
              <a:latin typeface="Century Gothic" panose="020B0502020202020204" pitchFamily="34" charset="0"/>
            </a:endParaRPr>
          </a:p>
        </p:txBody>
      </p:sp>
      <p:sp>
        <p:nvSpPr>
          <p:cNvPr id="2" name="Title 1"/>
          <p:cNvSpPr>
            <a:spLocks noGrp="1"/>
          </p:cNvSpPr>
          <p:nvPr>
            <p:ph type="title"/>
          </p:nvPr>
        </p:nvSpPr>
        <p:spPr>
          <a:xfrm>
            <a:off x="247330" y="399339"/>
            <a:ext cx="8229600" cy="724942"/>
          </a:xfrm>
        </p:spPr>
        <p:txBody>
          <a:bodyPr>
            <a:normAutofit/>
          </a:bodyPr>
          <a:lstStyle/>
          <a:p>
            <a:r>
              <a:rPr lang="en-GB" sz="4000" dirty="0"/>
              <a:t>Examples of Undernutrition: Wasting</a:t>
            </a:r>
            <a:endParaRPr lang="en-US" sz="4000" dirty="0"/>
          </a:p>
        </p:txBody>
      </p:sp>
      <p:grpSp>
        <p:nvGrpSpPr>
          <p:cNvPr id="9" name="Group 8"/>
          <p:cNvGrpSpPr/>
          <p:nvPr/>
        </p:nvGrpSpPr>
        <p:grpSpPr>
          <a:xfrm>
            <a:off x="0" y="6525344"/>
            <a:ext cx="9144000" cy="412198"/>
            <a:chOff x="0" y="6525344"/>
            <a:chExt cx="9144000" cy="412198"/>
          </a:xfrm>
        </p:grpSpPr>
        <p:sp>
          <p:nvSpPr>
            <p:cNvPr id="10" name="Rectangle 9"/>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12</a:t>
              </a:fld>
              <a:endParaRPr lang="uk-UA" sz="1200" dirty="0"/>
            </a:p>
          </p:txBody>
        </p:sp>
        <p:grpSp>
          <p:nvGrpSpPr>
            <p:cNvPr id="12" name="Group 11"/>
            <p:cNvGrpSpPr/>
            <p:nvPr userDrawn="1"/>
          </p:nvGrpSpPr>
          <p:grpSpPr>
            <a:xfrm>
              <a:off x="4427984" y="6572417"/>
              <a:ext cx="4027788" cy="365125"/>
              <a:chOff x="5364088" y="6552752"/>
              <a:chExt cx="3086336" cy="365125"/>
            </a:xfrm>
          </p:grpSpPr>
          <p:sp>
            <p:nvSpPr>
              <p:cNvPr id="13"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4" name="Rectangle 13"/>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99918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649" y="246580"/>
            <a:ext cx="8229600" cy="1251952"/>
          </a:xfrm>
        </p:spPr>
        <p:txBody>
          <a:bodyPr>
            <a:normAutofit/>
          </a:bodyPr>
          <a:lstStyle/>
          <a:p>
            <a:r>
              <a:rPr lang="en-GB" sz="3600" dirty="0"/>
              <a:t>Examples of Undernutrition: </a:t>
            </a:r>
            <a:br>
              <a:rPr lang="en-GB" sz="3600" dirty="0"/>
            </a:br>
            <a:r>
              <a:rPr lang="en-GB" sz="3600" dirty="0"/>
              <a:t>Bilateral Pitting Oedema</a:t>
            </a:r>
            <a:endParaRPr lang="en-US" sz="3600" dirty="0"/>
          </a:p>
        </p:txBody>
      </p:sp>
      <p:sp>
        <p:nvSpPr>
          <p:cNvPr id="9" name="Content Placeholder 2"/>
          <p:cNvSpPr>
            <a:spLocks noGrp="1"/>
          </p:cNvSpPr>
          <p:nvPr>
            <p:ph idx="1"/>
          </p:nvPr>
        </p:nvSpPr>
        <p:spPr>
          <a:xfrm>
            <a:off x="457200" y="1322226"/>
            <a:ext cx="6203032" cy="5123576"/>
          </a:xfrm>
        </p:spPr>
        <p:txBody>
          <a:bodyPr/>
          <a:lstStyle/>
          <a:p>
            <a:pPr>
              <a:spcAft>
                <a:spcPts val="0"/>
              </a:spcAft>
            </a:pPr>
            <a:r>
              <a:rPr lang="en-US" dirty="0"/>
              <a:t>Previously called kwashiorkor </a:t>
            </a:r>
          </a:p>
          <a:p>
            <a:pPr>
              <a:spcAft>
                <a:spcPts val="0"/>
              </a:spcAft>
            </a:pPr>
            <a:r>
              <a:rPr lang="en-US" dirty="0"/>
              <a:t>Characterized by body swelling that starts from the feet/hands</a:t>
            </a:r>
          </a:p>
          <a:p>
            <a:pPr>
              <a:spcAft>
                <a:spcPts val="0"/>
              </a:spcAft>
            </a:pPr>
            <a:r>
              <a:rPr lang="en-US" dirty="0"/>
              <a:t>Form of severe acute malnutrition due to illness or insufficient food intake or both </a:t>
            </a:r>
            <a:endParaRPr lang="sw-KE" dirty="0"/>
          </a:p>
        </p:txBody>
      </p:sp>
      <p:pic>
        <p:nvPicPr>
          <p:cNvPr id="10" name="Picture 9" descr="An image of a boy with Oedema a form of acute malnutri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499316"/>
            <a:ext cx="2376264" cy="31919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705" y="4154877"/>
            <a:ext cx="1684020" cy="2138638"/>
          </a:xfrm>
          <a:prstGeom prst="rect">
            <a:avLst/>
          </a:prstGeom>
          <a:ln>
            <a:solidFill>
              <a:schemeClr val="tx2"/>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851" y="4154877"/>
            <a:ext cx="1957269" cy="2138638"/>
          </a:xfrm>
          <a:prstGeom prst="rect">
            <a:avLst/>
          </a:prstGeom>
          <a:ln>
            <a:solidFill>
              <a:schemeClr val="tx2"/>
            </a:solidFill>
          </a:ln>
        </p:spPr>
      </p:pic>
      <p:grpSp>
        <p:nvGrpSpPr>
          <p:cNvPr id="8" name="Group 7"/>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13</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6"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7" name="Rectangle 16"/>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64965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9300" y="269206"/>
            <a:ext cx="8276260" cy="893936"/>
          </a:xfrm>
        </p:spPr>
        <p:txBody>
          <a:bodyPr>
            <a:normAutofit fontScale="90000"/>
          </a:bodyPr>
          <a:lstStyle/>
          <a:p>
            <a:r>
              <a:rPr lang="en-US" sz="3600" dirty="0"/>
              <a:t>Distribution of Stunting, Wasting, &amp; </a:t>
            </a:r>
            <a:br>
              <a:rPr lang="en-US" sz="3600" dirty="0"/>
            </a:br>
            <a:r>
              <a:rPr lang="en-US" sz="3600" dirty="0"/>
              <a:t>Underweight in Children Under 5 </a:t>
            </a:r>
            <a:br>
              <a:rPr lang="en-US" dirty="0"/>
            </a:br>
            <a:r>
              <a:rPr lang="en-US" sz="3600" dirty="0"/>
              <a:t>(UDHS 1989-2016)</a:t>
            </a:r>
            <a:br>
              <a:rPr lang="en-US" sz="3600" dirty="0"/>
            </a:br>
            <a:br>
              <a:rPr lang="en-US" dirty="0"/>
            </a:br>
            <a:br>
              <a:rPr lang="en-US" dirty="0"/>
            </a:br>
            <a:endParaRPr lang="en-US" dirty="0"/>
          </a:p>
        </p:txBody>
      </p:sp>
      <p:sp>
        <p:nvSpPr>
          <p:cNvPr id="3" name="Content Placeholder 2"/>
          <p:cNvSpPr>
            <a:spLocks noGrp="1"/>
          </p:cNvSpPr>
          <p:nvPr>
            <p:ph idx="1"/>
          </p:nvPr>
        </p:nvSpPr>
        <p:spPr/>
        <p:txBody>
          <a:bodyPr/>
          <a:lstStyle/>
          <a:p>
            <a:endParaRPr lang="en-US"/>
          </a:p>
          <a:p>
            <a:endParaRPr lang="en-US" dirty="0"/>
          </a:p>
        </p:txBody>
      </p:sp>
      <p:graphicFrame>
        <p:nvGraphicFramePr>
          <p:cNvPr id="6" name="Chart 5">
            <a:extLst/>
          </p:cNvPr>
          <p:cNvGraphicFramePr>
            <a:graphicFrameLocks/>
          </p:cNvGraphicFramePr>
          <p:nvPr>
            <p:extLst>
              <p:ext uri="{D42A27DB-BD31-4B8C-83A1-F6EECF244321}">
                <p14:modId xmlns:p14="http://schemas.microsoft.com/office/powerpoint/2010/main" val="2622022042"/>
              </p:ext>
            </p:extLst>
          </p:nvPr>
        </p:nvGraphicFramePr>
        <p:xfrm>
          <a:off x="568061" y="1242684"/>
          <a:ext cx="8118739" cy="503412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14</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44627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985"/>
            <a:ext cx="8229600" cy="724942"/>
          </a:xfrm>
        </p:spPr>
        <p:txBody>
          <a:bodyPr>
            <a:noAutofit/>
          </a:bodyPr>
          <a:lstStyle/>
          <a:p>
            <a:r>
              <a:rPr lang="en-US" sz="3200" dirty="0"/>
              <a:t>Regional Distribution of Prevalence </a:t>
            </a:r>
            <a:br>
              <a:rPr lang="en-US" sz="3200" dirty="0"/>
            </a:br>
            <a:r>
              <a:rPr lang="en-US" sz="3200" dirty="0"/>
              <a:t>of Severe and Moderate Stunting </a:t>
            </a:r>
            <a:br>
              <a:rPr lang="en-US" sz="3200" dirty="0"/>
            </a:br>
            <a:r>
              <a:rPr lang="en-US" sz="3200" dirty="0"/>
              <a:t>(UDHS 2016)</a:t>
            </a:r>
            <a:br>
              <a:rPr lang="en-US" sz="3600" dirty="0"/>
            </a:br>
            <a:endParaRPr lang="en-US" sz="3600" dirty="0"/>
          </a:p>
        </p:txBody>
      </p:sp>
      <p:sp>
        <p:nvSpPr>
          <p:cNvPr id="3" name="Content Placeholder 2"/>
          <p:cNvSpPr>
            <a:spLocks noGrp="1"/>
          </p:cNvSpPr>
          <p:nvPr>
            <p:ph idx="1"/>
          </p:nvPr>
        </p:nvSpPr>
        <p:spPr/>
        <p:txBody>
          <a:bodyPr/>
          <a:lstStyle/>
          <a:p>
            <a:endParaRPr lang="en-US"/>
          </a:p>
          <a:p>
            <a:endParaRPr lang="en-US" dirty="0"/>
          </a:p>
        </p:txBody>
      </p:sp>
      <p:graphicFrame>
        <p:nvGraphicFramePr>
          <p:cNvPr id="4" name="Chart 3">
            <a:extLst>
              <a:ext uri="{FF2B5EF4-FFF2-40B4-BE49-F238E27FC236}">
                <a16:creationId xmlns:a16="http://schemas.microsoft.com/office/drawing/2014/main" id="{971657FC-A74A-47C5-8690-D24613134AA2}"/>
              </a:ext>
            </a:extLst>
          </p:cNvPr>
          <p:cNvGraphicFramePr>
            <a:graphicFrameLocks/>
          </p:cNvGraphicFramePr>
          <p:nvPr>
            <p:extLst>
              <p:ext uri="{D42A27DB-BD31-4B8C-83A1-F6EECF244321}">
                <p14:modId xmlns:p14="http://schemas.microsoft.com/office/powerpoint/2010/main" val="3771432045"/>
              </p:ext>
            </p:extLst>
          </p:nvPr>
        </p:nvGraphicFramePr>
        <p:xfrm>
          <a:off x="251520" y="1844824"/>
          <a:ext cx="8712968"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15</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26743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2548" y="260648"/>
            <a:ext cx="8229600" cy="724942"/>
          </a:xfrm>
        </p:spPr>
        <p:txBody>
          <a:bodyPr>
            <a:noAutofit/>
          </a:bodyPr>
          <a:lstStyle/>
          <a:p>
            <a:r>
              <a:rPr lang="en-US" sz="3200" dirty="0"/>
              <a:t>Regional Distribution of Severe and </a:t>
            </a:r>
            <a:br>
              <a:rPr lang="en-US" sz="3200" dirty="0"/>
            </a:br>
            <a:r>
              <a:rPr lang="en-US" sz="3200" dirty="0"/>
              <a:t>Moderate Wasting Among Children </a:t>
            </a:r>
            <a:br>
              <a:rPr lang="en-US" sz="3200" dirty="0"/>
            </a:br>
            <a:r>
              <a:rPr lang="en-US" sz="3200" dirty="0"/>
              <a:t>Under 5 </a:t>
            </a:r>
            <a:r>
              <a:rPr lang="en-US" sz="2800" dirty="0"/>
              <a:t>(UDHS 2016</a:t>
            </a:r>
            <a:r>
              <a:rPr lang="en-US" sz="3200" dirty="0"/>
              <a:t>)</a:t>
            </a:r>
            <a:br>
              <a:rPr lang="en-US" sz="2800" dirty="0"/>
            </a:br>
            <a:endParaRPr lang="en-US" sz="2800" dirty="0"/>
          </a:p>
        </p:txBody>
      </p:sp>
      <p:graphicFrame>
        <p:nvGraphicFramePr>
          <p:cNvPr id="4" name="Chart 3">
            <a:extLst>
              <a:ext uri="{FF2B5EF4-FFF2-40B4-BE49-F238E27FC236}">
                <a16:creationId xmlns:a16="http://schemas.microsoft.com/office/drawing/2014/main" id="{C5B27A2F-671E-460B-9ECC-3261FA4D6A84}"/>
              </a:ext>
            </a:extLst>
          </p:cNvPr>
          <p:cNvGraphicFramePr>
            <a:graphicFrameLocks/>
          </p:cNvGraphicFramePr>
          <p:nvPr>
            <p:extLst>
              <p:ext uri="{D42A27DB-BD31-4B8C-83A1-F6EECF244321}">
                <p14:modId xmlns:p14="http://schemas.microsoft.com/office/powerpoint/2010/main" val="3106316589"/>
              </p:ext>
            </p:extLst>
          </p:nvPr>
        </p:nvGraphicFramePr>
        <p:xfrm>
          <a:off x="0" y="1600200"/>
          <a:ext cx="9036496" cy="485313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16</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89749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6" y="260648"/>
            <a:ext cx="8229600" cy="724942"/>
          </a:xfrm>
        </p:spPr>
        <p:txBody>
          <a:bodyPr>
            <a:noAutofit/>
          </a:bodyPr>
          <a:lstStyle/>
          <a:p>
            <a:r>
              <a:rPr lang="en-US" sz="3200" dirty="0"/>
              <a:t>Regional Distribution of Severe and </a:t>
            </a:r>
            <a:br>
              <a:rPr lang="en-US" sz="3200" dirty="0"/>
            </a:br>
            <a:r>
              <a:rPr lang="en-US" sz="3200" dirty="0"/>
              <a:t>Moderate Underweight Among Children </a:t>
            </a:r>
            <a:br>
              <a:rPr lang="en-US" sz="3200" dirty="0"/>
            </a:br>
            <a:r>
              <a:rPr lang="en-US" sz="3200" dirty="0"/>
              <a:t>Under 5 (UDHS 2016)</a:t>
            </a:r>
            <a:br>
              <a:rPr lang="en-US" sz="3600" dirty="0"/>
            </a:br>
            <a:endParaRPr lang="en-US" sz="3600" dirty="0"/>
          </a:p>
        </p:txBody>
      </p:sp>
      <p:graphicFrame>
        <p:nvGraphicFramePr>
          <p:cNvPr id="4" name="Chart 3">
            <a:extLst>
              <a:ext uri="{FF2B5EF4-FFF2-40B4-BE49-F238E27FC236}">
                <a16:creationId xmlns:a16="http://schemas.microsoft.com/office/drawing/2014/main" id="{B93C6501-F8F5-4368-8EE2-6C885CE06193}"/>
              </a:ext>
            </a:extLst>
          </p:cNvPr>
          <p:cNvGraphicFramePr>
            <a:graphicFrameLocks/>
          </p:cNvGraphicFramePr>
          <p:nvPr>
            <p:extLst>
              <p:ext uri="{D42A27DB-BD31-4B8C-83A1-F6EECF244321}">
                <p14:modId xmlns:p14="http://schemas.microsoft.com/office/powerpoint/2010/main" val="352772218"/>
              </p:ext>
            </p:extLst>
          </p:nvPr>
        </p:nvGraphicFramePr>
        <p:xfrm>
          <a:off x="-396147" y="1700808"/>
          <a:ext cx="9505056" cy="557321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17</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34442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 of Overnutrition</a:t>
            </a:r>
          </a:p>
        </p:txBody>
      </p:sp>
      <p:sp>
        <p:nvSpPr>
          <p:cNvPr id="6" name="Content Placeholder 2"/>
          <p:cNvSpPr txBox="1">
            <a:spLocks/>
          </p:cNvSpPr>
          <p:nvPr/>
        </p:nvSpPr>
        <p:spPr>
          <a:xfrm>
            <a:off x="8488907" y="2277713"/>
            <a:ext cx="3358633" cy="342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p>
        </p:txBody>
      </p:sp>
      <p:pic>
        <p:nvPicPr>
          <p:cNvPr id="2" name="Picture 1" descr="An image of a woman who is obe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422" y="1055950"/>
            <a:ext cx="2818665" cy="4869180"/>
          </a:xfrm>
          <a:prstGeom prst="rect">
            <a:avLst/>
          </a:prstGeom>
        </p:spPr>
      </p:pic>
      <p:pic>
        <p:nvPicPr>
          <p:cNvPr id="3" name="Picture 2" descr="An image of a man who is overweigh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055950"/>
            <a:ext cx="2687149" cy="4641990"/>
          </a:xfrm>
          <a:prstGeom prst="rect">
            <a:avLst/>
          </a:prstGeom>
        </p:spPr>
      </p:pic>
      <p:sp>
        <p:nvSpPr>
          <p:cNvPr id="8" name="Title 1"/>
          <p:cNvSpPr txBox="1">
            <a:spLocks/>
          </p:cNvSpPr>
          <p:nvPr/>
        </p:nvSpPr>
        <p:spPr>
          <a:xfrm>
            <a:off x="4915142" y="5538894"/>
            <a:ext cx="2858429" cy="740581"/>
          </a:xfrm>
          <a:prstGeom prst="rect">
            <a:avLst/>
          </a:prstGeom>
          <a:noFill/>
        </p:spPr>
        <p:txBody>
          <a:bodyPr vert="horz" lIns="0" tIns="274320" rIns="0" bIns="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6595"/>
                </a:solidFill>
                <a:latin typeface="Century Gothic" panose="020B0502020202020204" pitchFamily="34" charset="0"/>
              </a:rPr>
              <a:t>Obesity</a:t>
            </a:r>
            <a:endParaRPr lang="en-US" sz="4800" b="1" dirty="0">
              <a:solidFill>
                <a:srgbClr val="006595"/>
              </a:solidFill>
              <a:latin typeface="Century Gothic" panose="020B0502020202020204" pitchFamily="34" charset="0"/>
            </a:endParaRPr>
          </a:p>
        </p:txBody>
      </p:sp>
      <p:sp>
        <p:nvSpPr>
          <p:cNvPr id="9" name="Title 1"/>
          <p:cNvSpPr txBox="1">
            <a:spLocks/>
          </p:cNvSpPr>
          <p:nvPr/>
        </p:nvSpPr>
        <p:spPr>
          <a:xfrm>
            <a:off x="1331640" y="5554839"/>
            <a:ext cx="2858429" cy="740581"/>
          </a:xfrm>
          <a:prstGeom prst="rect">
            <a:avLst/>
          </a:prstGeom>
          <a:noFill/>
        </p:spPr>
        <p:txBody>
          <a:bodyPr vert="horz" lIns="0" tIns="274320" rIns="0" bIns="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6595"/>
                </a:solidFill>
                <a:latin typeface="Century Gothic" panose="020B0502020202020204" pitchFamily="34" charset="0"/>
              </a:rPr>
              <a:t>Overweight</a:t>
            </a:r>
            <a:endParaRPr lang="en-US" sz="4800" b="1" dirty="0">
              <a:solidFill>
                <a:srgbClr val="006595"/>
              </a:solidFill>
              <a:latin typeface="Century Gothic" panose="020B0502020202020204" pitchFamily="34" charset="0"/>
            </a:endParaRPr>
          </a:p>
        </p:txBody>
      </p:sp>
      <p:grpSp>
        <p:nvGrpSpPr>
          <p:cNvPr id="10" name="Group 9"/>
          <p:cNvGrpSpPr/>
          <p:nvPr/>
        </p:nvGrpSpPr>
        <p:grpSpPr>
          <a:xfrm>
            <a:off x="0" y="6525344"/>
            <a:ext cx="9144000" cy="412198"/>
            <a:chOff x="0" y="6525344"/>
            <a:chExt cx="9144000" cy="412198"/>
          </a:xfrm>
        </p:grpSpPr>
        <p:sp>
          <p:nvSpPr>
            <p:cNvPr id="11" name="Rectangle 10"/>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18</a:t>
              </a:fld>
              <a:endParaRPr lang="uk-UA" sz="1200" dirty="0"/>
            </a:p>
          </p:txBody>
        </p:sp>
        <p:grpSp>
          <p:nvGrpSpPr>
            <p:cNvPr id="13" name="Group 12"/>
            <p:cNvGrpSpPr/>
            <p:nvPr userDrawn="1"/>
          </p:nvGrpSpPr>
          <p:grpSpPr>
            <a:xfrm>
              <a:off x="4427984" y="6572417"/>
              <a:ext cx="4027788" cy="365125"/>
              <a:chOff x="5364088" y="6552752"/>
              <a:chExt cx="3086336" cy="365125"/>
            </a:xfrm>
          </p:grpSpPr>
          <p:sp>
            <p:nvSpPr>
              <p:cNvPr id="14"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5" name="Rectangle 14"/>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65157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Micronutrient Deficiency</a:t>
            </a:r>
            <a:br>
              <a:rPr lang="en-US" dirty="0"/>
            </a:br>
            <a:endParaRPr lang="en-US" dirty="0"/>
          </a:p>
        </p:txBody>
      </p:sp>
      <p:sp>
        <p:nvSpPr>
          <p:cNvPr id="13" name="Content Placeholder 1"/>
          <p:cNvSpPr>
            <a:spLocks noGrp="1"/>
          </p:cNvSpPr>
          <p:nvPr>
            <p:ph idx="1"/>
          </p:nvPr>
        </p:nvSpPr>
        <p:spPr>
          <a:xfrm>
            <a:off x="827584" y="1322226"/>
            <a:ext cx="7859216" cy="5123576"/>
          </a:xfrm>
        </p:spPr>
        <p:txBody>
          <a:bodyPr/>
          <a:lstStyle/>
          <a:p>
            <a:r>
              <a:rPr lang="en-US" dirty="0"/>
              <a:t>Vitamin A Iron </a:t>
            </a:r>
          </a:p>
          <a:p>
            <a:r>
              <a:rPr lang="en-US" dirty="0"/>
              <a:t>Iodine </a:t>
            </a:r>
          </a:p>
          <a:p>
            <a:r>
              <a:rPr lang="en-US" dirty="0"/>
              <a:t>Zinc  </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19</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9" name="Rectangle 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34505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11" name="Content Placeholder 10"/>
          <p:cNvSpPr>
            <a:spLocks noGrp="1"/>
          </p:cNvSpPr>
          <p:nvPr>
            <p:ph idx="1"/>
          </p:nvPr>
        </p:nvSpPr>
        <p:spPr>
          <a:xfrm>
            <a:off x="457200" y="980728"/>
            <a:ext cx="8229600" cy="5613873"/>
          </a:xfrm>
        </p:spPr>
        <p:txBody>
          <a:bodyPr>
            <a:normAutofit fontScale="92500" lnSpcReduction="10000"/>
          </a:bodyPr>
          <a:lstStyle/>
          <a:p>
            <a:pPr>
              <a:lnSpc>
                <a:spcPct val="120000"/>
              </a:lnSpc>
              <a:spcAft>
                <a:spcPts val="600"/>
              </a:spcAft>
            </a:pPr>
            <a:r>
              <a:rPr lang="en-US" dirty="0"/>
              <a:t>Opening and Introductions</a:t>
            </a:r>
          </a:p>
          <a:p>
            <a:pPr>
              <a:lnSpc>
                <a:spcPct val="120000"/>
              </a:lnSpc>
              <a:spcAft>
                <a:spcPts val="600"/>
              </a:spcAft>
            </a:pPr>
            <a:r>
              <a:rPr lang="en-US" dirty="0"/>
              <a:t>Orientation Objectives</a:t>
            </a:r>
          </a:p>
          <a:p>
            <a:pPr>
              <a:lnSpc>
                <a:spcPct val="120000"/>
              </a:lnSpc>
              <a:spcAft>
                <a:spcPts val="600"/>
              </a:spcAft>
            </a:pPr>
            <a:r>
              <a:rPr lang="en-US" b="1" dirty="0"/>
              <a:t>Unit 1: </a:t>
            </a:r>
            <a:r>
              <a:rPr lang="en-US" dirty="0"/>
              <a:t>The Nutrition Situation in Uganda and Policy Environment for Addressing Malnutrition</a:t>
            </a:r>
          </a:p>
          <a:p>
            <a:pPr>
              <a:lnSpc>
                <a:spcPct val="120000"/>
              </a:lnSpc>
              <a:spcAft>
                <a:spcPts val="600"/>
              </a:spcAft>
            </a:pPr>
            <a:r>
              <a:rPr lang="en-US" b="1" dirty="0"/>
              <a:t>Unit 2: </a:t>
            </a:r>
            <a:r>
              <a:rPr lang="en-US" dirty="0"/>
              <a:t>Roles of and Linkages between Nutrition Coordination Committees, Technical Planning Committees, and Councils</a:t>
            </a:r>
          </a:p>
          <a:p>
            <a:pPr>
              <a:lnSpc>
                <a:spcPct val="120000"/>
              </a:lnSpc>
              <a:spcAft>
                <a:spcPts val="600"/>
              </a:spcAft>
            </a:pPr>
            <a:r>
              <a:rPr lang="en-US" b="1" dirty="0"/>
              <a:t>Unit 3: </a:t>
            </a:r>
            <a:r>
              <a:rPr lang="en-US" dirty="0"/>
              <a:t>Nutrition Coordination Committee Monitoring and Reporting</a:t>
            </a:r>
          </a:p>
          <a:p>
            <a:pPr>
              <a:lnSpc>
                <a:spcPct val="120000"/>
              </a:lnSpc>
              <a:spcAft>
                <a:spcPts val="600"/>
              </a:spcAft>
            </a:pPr>
            <a:r>
              <a:rPr lang="en-US" b="1" dirty="0"/>
              <a:t>Unit 4: </a:t>
            </a:r>
            <a:r>
              <a:rPr lang="en-US" dirty="0"/>
              <a:t>Action Plan to </a:t>
            </a:r>
            <a:r>
              <a:rPr lang="en-US" dirty="0" err="1"/>
              <a:t>Operationalise</a:t>
            </a:r>
            <a:r>
              <a:rPr lang="en-US" dirty="0"/>
              <a:t> Nutrition Coordination Committees</a:t>
            </a:r>
          </a:p>
        </p:txBody>
      </p:sp>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89738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21320431"/>
              </p:ext>
            </p:extLst>
          </p:nvPr>
        </p:nvGraphicFramePr>
        <p:xfrm>
          <a:off x="4649356" y="2275507"/>
          <a:ext cx="4042792" cy="3896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264458683"/>
              </p:ext>
            </p:extLst>
          </p:nvPr>
        </p:nvGraphicFramePr>
        <p:xfrm>
          <a:off x="539552" y="2276872"/>
          <a:ext cx="3769253"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043608" y="2086372"/>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Women 15-49 years</a:t>
            </a:r>
            <a:endParaRPr lang="sw-KE" sz="2000" b="1" dirty="0">
              <a:solidFill>
                <a:schemeClr val="tx1"/>
              </a:solidFill>
            </a:endParaRPr>
          </a:p>
        </p:txBody>
      </p:sp>
      <p:sp>
        <p:nvSpPr>
          <p:cNvPr id="7" name="Rectangle 6"/>
          <p:cNvSpPr/>
          <p:nvPr/>
        </p:nvSpPr>
        <p:spPr>
          <a:xfrm>
            <a:off x="5235054" y="2085007"/>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Children Under 5</a:t>
            </a:r>
            <a:endParaRPr lang="sw-KE" sz="2000" b="1" dirty="0">
              <a:solidFill>
                <a:schemeClr val="tx1"/>
              </a:solidFill>
            </a:endParaRPr>
          </a:p>
        </p:txBody>
      </p:sp>
      <p:sp>
        <p:nvSpPr>
          <p:cNvPr id="13" name="Title 5"/>
          <p:cNvSpPr txBox="1">
            <a:spLocks/>
          </p:cNvSpPr>
          <p:nvPr/>
        </p:nvSpPr>
        <p:spPr>
          <a:xfrm>
            <a:off x="431540" y="347945"/>
            <a:ext cx="8424936" cy="1345170"/>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Percent Distribution of Micronutrient </a:t>
            </a:r>
            <a:br>
              <a:rPr lang="en-US" sz="3200" b="1" dirty="0">
                <a:solidFill>
                  <a:srgbClr val="C77C0E"/>
                </a:solidFill>
                <a:latin typeface="Century Gothic" panose="020B0502020202020204" pitchFamily="34" charset="0"/>
              </a:rPr>
            </a:br>
            <a:r>
              <a:rPr lang="en-US" sz="3200" b="1" dirty="0">
                <a:solidFill>
                  <a:srgbClr val="C77C0E"/>
                </a:solidFill>
                <a:latin typeface="Century Gothic" panose="020B0502020202020204" pitchFamily="34" charset="0"/>
              </a:rPr>
              <a:t>Malnutrition in WRA and Children Under 5</a:t>
            </a:r>
            <a:br>
              <a:rPr lang="en-US" sz="2800" b="1" dirty="0">
                <a:solidFill>
                  <a:srgbClr val="C77C0E"/>
                </a:solidFill>
                <a:latin typeface="Century Gothic" panose="020B0502020202020204" pitchFamily="34" charset="0"/>
              </a:rPr>
            </a:br>
            <a:r>
              <a:rPr lang="en-US" sz="2800" b="1" dirty="0">
                <a:solidFill>
                  <a:srgbClr val="C77C0E"/>
                </a:solidFill>
                <a:latin typeface="Century Gothic" panose="020B0502020202020204" pitchFamily="34" charset="0"/>
              </a:rPr>
              <a:t>(UDHS 2011)</a:t>
            </a:r>
            <a:endParaRPr lang="en-US" sz="2000" b="1" dirty="0">
              <a:solidFill>
                <a:srgbClr val="C77C0E"/>
              </a:solidFill>
              <a:latin typeface="Century Gothic" panose="020B0502020202020204" pitchFamily="34" charset="0"/>
            </a:endParaRPr>
          </a:p>
        </p:txBody>
      </p:sp>
      <p:grpSp>
        <p:nvGrpSpPr>
          <p:cNvPr id="8" name="Group 7"/>
          <p:cNvGrpSpPr/>
          <p:nvPr/>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20</a:t>
              </a:fld>
              <a:endParaRPr lang="uk-UA" sz="1200" dirty="0"/>
            </a:p>
          </p:txBody>
        </p:sp>
        <p:grpSp>
          <p:nvGrpSpPr>
            <p:cNvPr id="12" name="Group 11"/>
            <p:cNvGrpSpPr/>
            <p:nvPr userDrawn="1"/>
          </p:nvGrpSpPr>
          <p:grpSpPr>
            <a:xfrm>
              <a:off x="4427984" y="6572417"/>
              <a:ext cx="4027788" cy="365125"/>
              <a:chOff x="5364088" y="6552752"/>
              <a:chExt cx="3086336" cy="365125"/>
            </a:xfrm>
          </p:grpSpPr>
          <p:sp>
            <p:nvSpPr>
              <p:cNvPr id="14"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5" name="Rectangle 14"/>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46127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5"/>
          <p:cNvSpPr txBox="1">
            <a:spLocks/>
          </p:cNvSpPr>
          <p:nvPr/>
        </p:nvSpPr>
        <p:spPr>
          <a:xfrm>
            <a:off x="359532" y="470170"/>
            <a:ext cx="8424936" cy="852056"/>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Anaemia Regional Distribution in Children </a:t>
            </a:r>
          </a:p>
          <a:p>
            <a:r>
              <a:rPr lang="en-US" sz="3200" b="1" dirty="0">
                <a:solidFill>
                  <a:srgbClr val="C77C0E"/>
                </a:solidFill>
                <a:latin typeface="Century Gothic" panose="020B0502020202020204" pitchFamily="34" charset="0"/>
              </a:rPr>
              <a:t>Under 5 </a:t>
            </a:r>
            <a:r>
              <a:rPr lang="en-US" sz="2800" b="1" dirty="0">
                <a:solidFill>
                  <a:srgbClr val="C77C0E"/>
                </a:solidFill>
                <a:latin typeface="Century Gothic" panose="020B0502020202020204" pitchFamily="34" charset="0"/>
              </a:rPr>
              <a:t>(UDHS 2016)</a:t>
            </a:r>
            <a:endParaRPr lang="en-US" sz="2200" b="1" dirty="0">
              <a:solidFill>
                <a:srgbClr val="C77C0E"/>
              </a:solidFill>
              <a:latin typeface="Century Gothic" panose="020B0502020202020204" pitchFamily="34" charset="0"/>
            </a:endParaRPr>
          </a:p>
        </p:txBody>
      </p:sp>
      <p:sp>
        <p:nvSpPr>
          <p:cNvPr id="2" name="Content Placeholder 1"/>
          <p:cNvSpPr>
            <a:spLocks noGrp="1"/>
          </p:cNvSpPr>
          <p:nvPr>
            <p:ph idx="1"/>
          </p:nvPr>
        </p:nvSpPr>
        <p:spPr/>
        <p:txBody>
          <a:bodyPr/>
          <a:lstStyle/>
          <a:p>
            <a:endParaRPr lang="en-US" dirty="0"/>
          </a:p>
          <a:p>
            <a:endParaRPr lang="en-US" dirty="0"/>
          </a:p>
        </p:txBody>
      </p:sp>
      <p:graphicFrame>
        <p:nvGraphicFramePr>
          <p:cNvPr id="14" name="Chart 13">
            <a:extLst>
              <a:ext uri="{FF2B5EF4-FFF2-40B4-BE49-F238E27FC236}">
                <a16:creationId xmlns:a16="http://schemas.microsoft.com/office/drawing/2014/main" id="{238F372E-54B5-435B-994B-DD0742AE0DB3}"/>
              </a:ext>
            </a:extLst>
          </p:cNvPr>
          <p:cNvGraphicFramePr>
            <a:graphicFrameLocks/>
          </p:cNvGraphicFramePr>
          <p:nvPr>
            <p:extLst>
              <p:ext uri="{D42A27DB-BD31-4B8C-83A1-F6EECF244321}">
                <p14:modId xmlns:p14="http://schemas.microsoft.com/office/powerpoint/2010/main" val="3364097258"/>
              </p:ext>
            </p:extLst>
          </p:nvPr>
        </p:nvGraphicFramePr>
        <p:xfrm>
          <a:off x="0" y="1600200"/>
          <a:ext cx="8892480" cy="492514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21</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93306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8356" y="294221"/>
            <a:ext cx="8507288" cy="1228998"/>
          </a:xfrm>
        </p:spPr>
        <p:txBody>
          <a:bodyPr>
            <a:normAutofit fontScale="90000"/>
          </a:bodyPr>
          <a:lstStyle/>
          <a:p>
            <a:r>
              <a:rPr lang="en-US" dirty="0"/>
              <a:t>Anaemia Regional Distribution in Women of</a:t>
            </a:r>
            <a:br>
              <a:rPr lang="en-US" dirty="0"/>
            </a:br>
            <a:r>
              <a:rPr lang="en-US" dirty="0"/>
              <a:t>Reproductive Age (UDHS 2016)</a:t>
            </a:r>
            <a:br>
              <a:rPr lang="en-US" sz="3600" dirty="0"/>
            </a:br>
            <a:endParaRPr lang="en-US" dirty="0"/>
          </a:p>
        </p:txBody>
      </p:sp>
      <p:sp>
        <p:nvSpPr>
          <p:cNvPr id="3" name="Content Placeholder 2"/>
          <p:cNvSpPr>
            <a:spLocks noGrp="1"/>
          </p:cNvSpPr>
          <p:nvPr>
            <p:ph idx="1"/>
          </p:nvPr>
        </p:nvSpPr>
        <p:spPr>
          <a:xfrm>
            <a:off x="179512" y="1417638"/>
            <a:ext cx="8784976" cy="4708525"/>
          </a:xfrm>
        </p:spPr>
        <p:txBody>
          <a:bodyPr/>
          <a:lstStyle/>
          <a:p>
            <a:pPr marL="0" indent="0">
              <a:buNone/>
            </a:pPr>
            <a:endParaRPr lang="en-US" dirty="0"/>
          </a:p>
          <a:p>
            <a:endParaRPr lang="en-US" dirty="0"/>
          </a:p>
        </p:txBody>
      </p:sp>
      <p:graphicFrame>
        <p:nvGraphicFramePr>
          <p:cNvPr id="4" name="Chart 3">
            <a:extLst>
              <a:ext uri="{FF2B5EF4-FFF2-40B4-BE49-F238E27FC236}">
                <a16:creationId xmlns:a16="http://schemas.microsoft.com/office/drawing/2014/main" id="{1CBF15F3-0B99-443C-AA29-1F8F12E178BD}"/>
              </a:ext>
            </a:extLst>
          </p:cNvPr>
          <p:cNvGraphicFramePr>
            <a:graphicFrameLocks/>
          </p:cNvGraphicFramePr>
          <p:nvPr>
            <p:extLst>
              <p:ext uri="{D42A27DB-BD31-4B8C-83A1-F6EECF244321}">
                <p14:modId xmlns:p14="http://schemas.microsoft.com/office/powerpoint/2010/main" val="2589863722"/>
              </p:ext>
            </p:extLst>
          </p:nvPr>
        </p:nvGraphicFramePr>
        <p:xfrm>
          <a:off x="179512" y="1628800"/>
          <a:ext cx="8784976" cy="482453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22</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37860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32" y="321485"/>
            <a:ext cx="8712968" cy="1411560"/>
          </a:xfrm>
        </p:spPr>
        <p:txBody>
          <a:bodyPr>
            <a:noAutofit/>
          </a:bodyPr>
          <a:lstStyle/>
          <a:p>
            <a:pPr lvl="0"/>
            <a:r>
              <a:rPr lang="en-US" sz="3200" dirty="0"/>
              <a:t>Distribution of Stunting and </a:t>
            </a:r>
            <a:r>
              <a:rPr lang="en-US" sz="3200" dirty="0" err="1"/>
              <a:t>Anaemia</a:t>
            </a:r>
            <a:r>
              <a:rPr lang="en-US" sz="3200" dirty="0"/>
              <a:t> in </a:t>
            </a:r>
            <a:br>
              <a:rPr lang="en-US" sz="3200" dirty="0"/>
            </a:br>
            <a:r>
              <a:rPr lang="en-US" sz="3200" dirty="0"/>
              <a:t>Children Under Age 5 by Wealth Quintile</a:t>
            </a:r>
            <a:br>
              <a:rPr lang="en-US" sz="3200" dirty="0"/>
            </a:br>
            <a:r>
              <a:rPr lang="en-US" sz="2800" dirty="0"/>
              <a:t>(UDHS 2016)</a:t>
            </a:r>
            <a:br>
              <a:rPr lang="en-US" sz="3200" dirty="0"/>
            </a:br>
            <a:endParaRPr lang="en-US" sz="3200"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Chart 4"/>
          <p:cNvGraphicFramePr/>
          <p:nvPr>
            <p:extLst>
              <p:ext uri="{D42A27DB-BD31-4B8C-83A1-F6EECF244321}">
                <p14:modId xmlns:p14="http://schemas.microsoft.com/office/powerpoint/2010/main" val="3851179007"/>
              </p:ext>
            </p:extLst>
          </p:nvPr>
        </p:nvGraphicFramePr>
        <p:xfrm>
          <a:off x="1325671" y="1772816"/>
          <a:ext cx="6492658" cy="462801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23</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8774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51"/>
            <a:ext cx="8229600" cy="724942"/>
          </a:xfrm>
        </p:spPr>
        <p:txBody>
          <a:bodyPr>
            <a:noAutofit/>
          </a:bodyPr>
          <a:lstStyle/>
          <a:p>
            <a:r>
              <a:rPr lang="en-US" sz="3200" dirty="0"/>
              <a:t>Exclusive Breastfeeding among </a:t>
            </a:r>
            <a:br>
              <a:rPr lang="en-US" sz="3200" dirty="0"/>
            </a:br>
            <a:r>
              <a:rPr lang="en-US" sz="3200" dirty="0"/>
              <a:t>Children under 6 Months</a:t>
            </a:r>
          </a:p>
        </p:txBody>
      </p:sp>
      <p:graphicFrame>
        <p:nvGraphicFramePr>
          <p:cNvPr id="5" name="Chart 4"/>
          <p:cNvGraphicFramePr/>
          <p:nvPr>
            <p:extLst>
              <p:ext uri="{D42A27DB-BD31-4B8C-83A1-F6EECF244321}">
                <p14:modId xmlns:p14="http://schemas.microsoft.com/office/powerpoint/2010/main" val="860515596"/>
              </p:ext>
            </p:extLst>
          </p:nvPr>
        </p:nvGraphicFramePr>
        <p:xfrm>
          <a:off x="971600" y="1397000"/>
          <a:ext cx="7344816"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24</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72870330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Minimal Acceptable Diet</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25</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graphicFrame>
        <p:nvGraphicFramePr>
          <p:cNvPr id="23" name="Chart 22"/>
          <p:cNvGraphicFramePr/>
          <p:nvPr>
            <p:extLst>
              <p:ext uri="{D42A27DB-BD31-4B8C-83A1-F6EECF244321}">
                <p14:modId xmlns:p14="http://schemas.microsoft.com/office/powerpoint/2010/main" val="1469075217"/>
              </p:ext>
            </p:extLst>
          </p:nvPr>
        </p:nvGraphicFramePr>
        <p:xfrm>
          <a:off x="1179010" y="1556792"/>
          <a:ext cx="649794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7337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9796" b="30208"/>
          <a:stretch/>
        </p:blipFill>
        <p:spPr>
          <a:xfrm>
            <a:off x="7162800" y="2133600"/>
            <a:ext cx="1755710" cy="1981200"/>
          </a:xfrm>
          <a:prstGeom prst="rect">
            <a:avLst/>
          </a:prstGeom>
        </p:spPr>
      </p:pic>
      <p:pic>
        <p:nvPicPr>
          <p:cNvPr id="6" name="Picture 5" descr="An image of a little child. "/>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8397" l="50048" r="73048">
                        <a14:foregroundMark x1="51143" y1="74927" x2="72857" y2="75219"/>
                        <a14:foregroundMark x1="51286" y1="74490" x2="50095" y2="81924"/>
                        <a14:foregroundMark x1="50619" y1="83819" x2="54000" y2="96793"/>
                        <a14:foregroundMark x1="54000" y1="96793" x2="64048" y2="97085"/>
                        <a14:foregroundMark x1="64048" y1="97085" x2="69476" y2="95481"/>
                        <a14:foregroundMark x1="69476" y1="95481" x2="71571" y2="85131"/>
                        <a14:foregroundMark x1="71762" y1="85131" x2="73048" y2="84548"/>
                        <a14:foregroundMark x1="73048" y1="84548" x2="72619" y2="74198"/>
                        <a14:foregroundMark x1="72000" y1="76531" x2="61333" y2="96793"/>
                        <a14:foregroundMark x1="61333" y1="96793" x2="55190" y2="77259"/>
                        <a14:foregroundMark x1="55190" y1="77259" x2="65381" y2="86443"/>
                        <a14:foregroundMark x1="65381" y1="86443" x2="61905" y2="79592"/>
                        <a14:foregroundMark x1="62429" y1="79883" x2="57429" y2="93878"/>
                        <a14:foregroundMark x1="57429" y1="93878" x2="50524" y2="80904"/>
                      </a14:backgroundRemoval>
                    </a14:imgEffect>
                    <a14:imgEffect>
                      <a14:sharpenSoften amount="50000"/>
                    </a14:imgEffect>
                  </a14:imgLayer>
                </a14:imgProps>
              </a:ext>
              <a:ext uri="{28A0092B-C50C-407E-A947-70E740481C1C}">
                <a14:useLocalDpi xmlns:a14="http://schemas.microsoft.com/office/drawing/2010/main" val="0"/>
              </a:ext>
            </a:extLst>
          </a:blip>
          <a:srcRect l="49982" t="-2684" r="27219"/>
          <a:stretch/>
        </p:blipFill>
        <p:spPr>
          <a:xfrm>
            <a:off x="4724400" y="2209800"/>
            <a:ext cx="1981200" cy="2914904"/>
          </a:xfrm>
          <a:prstGeom prst="rect">
            <a:avLst/>
          </a:prstGeom>
        </p:spPr>
      </p:pic>
      <p:pic>
        <p:nvPicPr>
          <p:cNvPr id="8" name="Picture 7" descr="An image of a baby. "/>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6306" r="52649"/>
          <a:stretch/>
        </p:blipFill>
        <p:spPr>
          <a:xfrm>
            <a:off x="2743200" y="2268943"/>
            <a:ext cx="1828800" cy="2838704"/>
          </a:xfrm>
          <a:prstGeom prst="rect">
            <a:avLst/>
          </a:prstGeom>
        </p:spPr>
      </p:pic>
      <p:pic>
        <p:nvPicPr>
          <p:cNvPr id="9" name="Picture 8" descr="An image of a pregnant woman. "/>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79832"/>
          <a:stretch/>
        </p:blipFill>
        <p:spPr>
          <a:xfrm>
            <a:off x="463485" y="2247900"/>
            <a:ext cx="1752600" cy="2838704"/>
          </a:xfrm>
          <a:prstGeom prst="rect">
            <a:avLst/>
          </a:prstGeom>
        </p:spPr>
      </p:pic>
      <p:sp>
        <p:nvSpPr>
          <p:cNvPr id="11" name="Rectangle 10"/>
          <p:cNvSpPr/>
          <p:nvPr/>
        </p:nvSpPr>
        <p:spPr>
          <a:xfrm>
            <a:off x="2049545" y="2899569"/>
            <a:ext cx="838200" cy="830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2"/>
                </a:solidFill>
              </a:rPr>
              <a:t>+</a:t>
            </a:r>
          </a:p>
        </p:txBody>
      </p:sp>
      <p:sp>
        <p:nvSpPr>
          <p:cNvPr id="13" name="Rectangle 12"/>
          <p:cNvSpPr/>
          <p:nvPr/>
        </p:nvSpPr>
        <p:spPr>
          <a:xfrm>
            <a:off x="4343400" y="2849838"/>
            <a:ext cx="838200" cy="830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2"/>
                </a:solidFill>
              </a:rPr>
              <a:t>+</a:t>
            </a:r>
          </a:p>
        </p:txBody>
      </p:sp>
      <p:sp>
        <p:nvSpPr>
          <p:cNvPr id="14" name="Rectangle 13"/>
          <p:cNvSpPr/>
          <p:nvPr/>
        </p:nvSpPr>
        <p:spPr>
          <a:xfrm>
            <a:off x="6324600" y="2877488"/>
            <a:ext cx="838200" cy="830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2"/>
                </a:solidFill>
              </a:rPr>
              <a:t>=</a:t>
            </a:r>
          </a:p>
        </p:txBody>
      </p:sp>
      <p:grpSp>
        <p:nvGrpSpPr>
          <p:cNvPr id="15" name="Group 14"/>
          <p:cNvGrpSpPr/>
          <p:nvPr/>
        </p:nvGrpSpPr>
        <p:grpSpPr>
          <a:xfrm>
            <a:off x="0" y="6525344"/>
            <a:ext cx="9144000" cy="412198"/>
            <a:chOff x="0" y="6525344"/>
            <a:chExt cx="9144000" cy="412198"/>
          </a:xfrm>
        </p:grpSpPr>
        <p:sp>
          <p:nvSpPr>
            <p:cNvPr id="16" name="Rectangle 1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26</a:t>
              </a:fld>
              <a:endParaRPr lang="uk-UA" sz="1200" dirty="0"/>
            </a:p>
          </p:txBody>
        </p:sp>
        <p:grpSp>
          <p:nvGrpSpPr>
            <p:cNvPr id="18" name="Group 17"/>
            <p:cNvGrpSpPr/>
            <p:nvPr userDrawn="1"/>
          </p:nvGrpSpPr>
          <p:grpSpPr>
            <a:xfrm>
              <a:off x="4427984" y="6572417"/>
              <a:ext cx="4027788" cy="365125"/>
              <a:chOff x="5364088" y="6552752"/>
              <a:chExt cx="3086336" cy="365125"/>
            </a:xfrm>
          </p:grpSpPr>
          <p:sp>
            <p:nvSpPr>
              <p:cNvPr id="1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0" name="Rectangle 1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2" name="Title 1"/>
          <p:cNvSpPr>
            <a:spLocks noGrp="1"/>
          </p:cNvSpPr>
          <p:nvPr>
            <p:ph type="title"/>
          </p:nvPr>
        </p:nvSpPr>
        <p:spPr/>
        <p:txBody>
          <a:bodyPr>
            <a:normAutofit fontScale="90000"/>
          </a:bodyPr>
          <a:lstStyle/>
          <a:p>
            <a:r>
              <a:rPr lang="en-US" dirty="0"/>
              <a:t>‘1,000 Days’ Window of Opportunity</a:t>
            </a:r>
            <a:br>
              <a:rPr lang="en-US" dirty="0"/>
            </a:br>
            <a:endParaRPr lang="en-US" dirty="0"/>
          </a:p>
        </p:txBody>
      </p:sp>
    </p:spTree>
    <p:extLst>
      <p:ext uri="{BB962C8B-B14F-4D97-AF65-F5344CB8AC3E}">
        <p14:creationId xmlns:p14="http://schemas.microsoft.com/office/powerpoint/2010/main" val="2842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r="10256" b="6867"/>
          <a:stretch/>
        </p:blipFill>
        <p:spPr bwMode="auto">
          <a:xfrm>
            <a:off x="467544" y="1416761"/>
            <a:ext cx="8224604" cy="4892560"/>
          </a:xfrm>
          <a:prstGeom prst="rect">
            <a:avLst/>
          </a:prstGeom>
          <a:noFill/>
          <a:ln>
            <a:noFill/>
          </a:ln>
        </p:spPr>
      </p:pic>
      <p:sp>
        <p:nvSpPr>
          <p:cNvPr id="6" name="Rectangle 5"/>
          <p:cNvSpPr/>
          <p:nvPr/>
        </p:nvSpPr>
        <p:spPr>
          <a:xfrm>
            <a:off x="971600" y="2060848"/>
            <a:ext cx="3096344" cy="309634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27</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3" name="Rectangle 1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11" name="Title 5"/>
          <p:cNvSpPr txBox="1">
            <a:spLocks/>
          </p:cNvSpPr>
          <p:nvPr/>
        </p:nvSpPr>
        <p:spPr>
          <a:xfrm>
            <a:off x="467544" y="271591"/>
            <a:ext cx="8424936" cy="1573234"/>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Window of Opportunity to Address </a:t>
            </a:r>
          </a:p>
          <a:p>
            <a:r>
              <a:rPr lang="en-US" sz="3200" b="1" dirty="0">
                <a:solidFill>
                  <a:srgbClr val="C77C0E"/>
                </a:solidFill>
                <a:latin typeface="Century Gothic" panose="020B0502020202020204" pitchFamily="34" charset="0"/>
              </a:rPr>
              <a:t>Malnutrition in Uganda (DHS 2011)</a:t>
            </a:r>
          </a:p>
        </p:txBody>
      </p:sp>
    </p:spTree>
    <p:extLst>
      <p:ext uri="{BB962C8B-B14F-4D97-AF65-F5344CB8AC3E}">
        <p14:creationId xmlns:p14="http://schemas.microsoft.com/office/powerpoint/2010/main" val="188404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961018"/>
          </a:xfrm>
        </p:spPr>
        <p:txBody>
          <a:bodyPr>
            <a:normAutofit/>
          </a:bodyPr>
          <a:lstStyle/>
          <a:p>
            <a:r>
              <a:rPr lang="en-US" dirty="0"/>
              <a:t>In small groups, brainstorm and discuss the nutrition situation within the district/LLG:</a:t>
            </a:r>
          </a:p>
          <a:p>
            <a:pPr lvl="1"/>
            <a:r>
              <a:rPr lang="en-US" dirty="0"/>
              <a:t>What LLGs and/or communities are most affected by malnutrition?</a:t>
            </a:r>
          </a:p>
          <a:p>
            <a:pPr lvl="1"/>
            <a:r>
              <a:rPr lang="en-US" dirty="0"/>
              <a:t>Which sub-counties/divisions/parishes/ wards would you </a:t>
            </a:r>
            <a:r>
              <a:rPr lang="en-US" dirty="0" err="1"/>
              <a:t>prioritise</a:t>
            </a:r>
            <a:r>
              <a:rPr lang="en-US" dirty="0"/>
              <a:t> for support and why?</a:t>
            </a:r>
          </a:p>
          <a:p>
            <a:r>
              <a:rPr lang="en-US" dirty="0"/>
              <a:t>Prepare a short presentation to share with the group</a:t>
            </a:r>
            <a:endParaRPr lang="sw-KE" dirty="0"/>
          </a:p>
        </p:txBody>
      </p:sp>
      <p:sp>
        <p:nvSpPr>
          <p:cNvPr id="8" name="Title 5"/>
          <p:cNvSpPr txBox="1">
            <a:spLocks/>
          </p:cNvSpPr>
          <p:nvPr/>
        </p:nvSpPr>
        <p:spPr>
          <a:xfrm>
            <a:off x="359532" y="310919"/>
            <a:ext cx="8424936" cy="1068080"/>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Group Work: Nutrition Situation Within </a:t>
            </a:r>
            <a:br>
              <a:rPr lang="en-US" sz="3200" b="1" dirty="0">
                <a:solidFill>
                  <a:srgbClr val="C77C0E"/>
                </a:solidFill>
                <a:latin typeface="Century Gothic" panose="020B0502020202020204" pitchFamily="34" charset="0"/>
              </a:rPr>
            </a:br>
            <a:r>
              <a:rPr lang="en-US" sz="3200" b="1" dirty="0">
                <a:solidFill>
                  <a:srgbClr val="C77C0E"/>
                </a:solidFill>
                <a:latin typeface="Century Gothic" panose="020B0502020202020204" pitchFamily="34" charset="0"/>
              </a:rPr>
              <a:t>the District/LLG </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28</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88870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Brainstorm and discuss the causes of malnutrition within the district/LLG</a:t>
            </a:r>
          </a:p>
          <a:p>
            <a:pPr lvl="1"/>
            <a:r>
              <a:rPr lang="en-US" dirty="0"/>
              <a:t>Be sure to discuss the challenges in each department (e.g., education, health, agriculture, planning, water, social development, trade and industry, and administration) that could contribute to malnutrition.</a:t>
            </a:r>
          </a:p>
          <a:p>
            <a:r>
              <a:rPr lang="en-US" dirty="0"/>
              <a:t>Write each challenge on a card and display it at the front of the room</a:t>
            </a:r>
          </a:p>
          <a:p>
            <a:endParaRPr lang="en-US" dirty="0"/>
          </a:p>
        </p:txBody>
      </p:sp>
      <p:sp>
        <p:nvSpPr>
          <p:cNvPr id="8" name="Title 4"/>
          <p:cNvSpPr txBox="1">
            <a:spLocks/>
          </p:cNvSpPr>
          <p:nvPr/>
        </p:nvSpPr>
        <p:spPr>
          <a:xfrm>
            <a:off x="457200" y="517742"/>
            <a:ext cx="8229600" cy="724942"/>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600" b="1" dirty="0">
                <a:solidFill>
                  <a:srgbClr val="C77C0E"/>
                </a:solidFill>
                <a:latin typeface="Century Gothic" panose="020B0502020202020204" pitchFamily="34" charset="0"/>
              </a:rPr>
              <a:t>Group Work: Causes of Malnutrition</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29</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4177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024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idx="1"/>
          </p:nvPr>
        </p:nvSpPr>
        <p:spPr>
          <a:xfrm>
            <a:off x="755576" y="2132856"/>
            <a:ext cx="7638196" cy="4248472"/>
          </a:xfrm>
        </p:spPr>
        <p:txBody>
          <a:bodyPr>
            <a:noAutofit/>
          </a:bodyPr>
          <a:lstStyle/>
          <a:p>
            <a:pPr marL="0" indent="0" algn="ctr">
              <a:spcAft>
                <a:spcPts val="600"/>
              </a:spcAft>
              <a:buNone/>
            </a:pPr>
            <a:r>
              <a:rPr lang="en-US" sz="5400" dirty="0">
                <a:solidFill>
                  <a:srgbClr val="C77C0E"/>
                </a:solidFill>
              </a:rPr>
              <a:t>Opening and Introductions</a:t>
            </a:r>
          </a:p>
          <a:p>
            <a:pPr>
              <a:spcAft>
                <a:spcPts val="600"/>
              </a:spcAft>
            </a:pPr>
            <a:endParaRPr lang="en-US" sz="2400" dirty="0"/>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9" name="Rectangle 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5289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Group 47"/>
          <p:cNvGrpSpPr/>
          <p:nvPr/>
        </p:nvGrpSpPr>
        <p:grpSpPr>
          <a:xfrm>
            <a:off x="0" y="6525344"/>
            <a:ext cx="9144000" cy="412198"/>
            <a:chOff x="0" y="6525344"/>
            <a:chExt cx="9144000" cy="412198"/>
          </a:xfrm>
        </p:grpSpPr>
        <p:sp>
          <p:nvSpPr>
            <p:cNvPr id="49" name="Rectangle 4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30</a:t>
              </a:fld>
              <a:endParaRPr lang="uk-UA" sz="1200" dirty="0"/>
            </a:p>
          </p:txBody>
        </p:sp>
        <p:grpSp>
          <p:nvGrpSpPr>
            <p:cNvPr id="51" name="Group 50"/>
            <p:cNvGrpSpPr/>
            <p:nvPr userDrawn="1"/>
          </p:nvGrpSpPr>
          <p:grpSpPr>
            <a:xfrm>
              <a:off x="4427984" y="6572417"/>
              <a:ext cx="4027788" cy="365125"/>
              <a:chOff x="5364088" y="6552752"/>
              <a:chExt cx="3086336" cy="365125"/>
            </a:xfrm>
          </p:grpSpPr>
          <p:sp>
            <p:nvSpPr>
              <p:cNvPr id="5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53" name="Rectangle 5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pic>
        <p:nvPicPr>
          <p:cNvPr id="10" name="Picture 9" descr="EXAMPLE- Intergenerational consequences of malnutrition&#10;CONSEQUENCES- Non-communicable diseases, premature mortality, reduced fertitlity, physical disability, social discrimination. Mortality, Morbidity from infectious diseases, disability. Sub-optimal adult height, poor cognitive ability, low economic productivity, compromised reproductive health.&#10;OUTCOME-Overweight/ unbalanced intake, maternal and child undernutrition.&#10;IMMEDIATE CAUSE- Physical Inactivity, Poor dietary intake, disease.&#10;UNDERLYING CAUSES AT HOUSEHOLD &amp; FAMILY LEVEL- Sedentary lifestyle and behaviours, insufficient supply of access to healthy foods, inadequate care and feeding practices and behaviours, poor water, sanitation, food safety &amp; inadequate health services.&#10;BASIC CAUSES AT SOCIETAL LEVEL- Poor access to natural capital (land, water ,clean air) and services such as: markets, education, support networks,social protection, infrastructure &amp; transportation, employment, technology, information, marketing. Unintended negative effects of culture and social norms, fiscal &amp; trade policies, legislation &amp; regulations, agriculture &amp; food systems, rapid urbanisation, climate change, pollution, political instability &amp; security and gender inequality.">
            <a:extLst>
              <a:ext uri="{FF2B5EF4-FFF2-40B4-BE49-F238E27FC236}">
                <a16:creationId xmlns:a16="http://schemas.microsoft.com/office/drawing/2014/main" id="{61E4273F-EAE3-4051-8DDF-7D7385E624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61" t="-1" r="7972" b="1148"/>
          <a:stretch/>
        </p:blipFill>
        <p:spPr>
          <a:xfrm>
            <a:off x="4477603" y="404664"/>
            <a:ext cx="4214968" cy="5942555"/>
          </a:xfrm>
          <a:prstGeom prst="rect">
            <a:avLst/>
          </a:prstGeom>
        </p:spPr>
      </p:pic>
      <p:pic>
        <p:nvPicPr>
          <p:cNvPr id="11" name="Picture 10">
            <a:extLst>
              <a:ext uri="{FF2B5EF4-FFF2-40B4-BE49-F238E27FC236}">
                <a16:creationId xmlns:a16="http://schemas.microsoft.com/office/drawing/2014/main" id="{48A0CB2E-A1C4-4A7A-A328-F80B3864CE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1" r="81344" b="1148"/>
          <a:stretch/>
        </p:blipFill>
        <p:spPr>
          <a:xfrm>
            <a:off x="3275856" y="404664"/>
            <a:ext cx="1204755" cy="5942555"/>
          </a:xfrm>
          <a:prstGeom prst="rect">
            <a:avLst/>
          </a:prstGeom>
        </p:spPr>
      </p:pic>
      <p:pic>
        <p:nvPicPr>
          <p:cNvPr id="15" name="Picture 14">
            <a:extLst>
              <a:ext uri="{FF2B5EF4-FFF2-40B4-BE49-F238E27FC236}">
                <a16:creationId xmlns:a16="http://schemas.microsoft.com/office/drawing/2014/main" id="{2EBEE336-C80C-4CF0-B26A-9C971EC5BA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900" b="3841"/>
          <a:stretch/>
        </p:blipFill>
        <p:spPr>
          <a:xfrm>
            <a:off x="2565196" y="207742"/>
            <a:ext cx="6348605" cy="6189937"/>
          </a:xfrm>
          <a:prstGeom prst="rect">
            <a:avLst/>
          </a:prstGeom>
        </p:spPr>
      </p:pic>
      <p:sp>
        <p:nvSpPr>
          <p:cNvPr id="14" name="Title 4"/>
          <p:cNvSpPr txBox="1">
            <a:spLocks/>
          </p:cNvSpPr>
          <p:nvPr/>
        </p:nvSpPr>
        <p:spPr>
          <a:xfrm>
            <a:off x="483984" y="404664"/>
            <a:ext cx="2647856" cy="2088232"/>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800" b="1" dirty="0">
                <a:solidFill>
                  <a:srgbClr val="C77C0E"/>
                </a:solidFill>
                <a:latin typeface="Century Gothic" panose="020B0502020202020204" pitchFamily="34" charset="0"/>
              </a:rPr>
              <a:t>Causes </a:t>
            </a:r>
          </a:p>
          <a:p>
            <a:r>
              <a:rPr lang="en-US" sz="3800" b="1" dirty="0">
                <a:solidFill>
                  <a:srgbClr val="C77C0E"/>
                </a:solidFill>
                <a:latin typeface="Century Gothic" panose="020B0502020202020204" pitchFamily="34" charset="0"/>
              </a:rPr>
              <a:t>of </a:t>
            </a:r>
          </a:p>
          <a:p>
            <a:r>
              <a:rPr lang="en-US" sz="3800" b="1" dirty="0">
                <a:solidFill>
                  <a:srgbClr val="C77C0E"/>
                </a:solidFill>
                <a:latin typeface="Century Gothic" panose="020B0502020202020204" pitchFamily="34" charset="0"/>
              </a:rPr>
              <a:t>Malnutrition</a:t>
            </a:r>
          </a:p>
        </p:txBody>
      </p:sp>
      <p:sp>
        <p:nvSpPr>
          <p:cNvPr id="12" name="TextBox 11">
            <a:extLst>
              <a:ext uri="{FF2B5EF4-FFF2-40B4-BE49-F238E27FC236}">
                <a16:creationId xmlns:a16="http://schemas.microsoft.com/office/drawing/2014/main" id="{ACE049E5-DE17-4463-B443-AAB4B1F361E7}"/>
              </a:ext>
            </a:extLst>
          </p:cNvPr>
          <p:cNvSpPr txBox="1"/>
          <p:nvPr/>
        </p:nvSpPr>
        <p:spPr>
          <a:xfrm>
            <a:off x="265643" y="5530006"/>
            <a:ext cx="2866197" cy="1200329"/>
          </a:xfrm>
          <a:prstGeom prst="rect">
            <a:avLst/>
          </a:prstGeom>
          <a:noFill/>
        </p:spPr>
        <p:txBody>
          <a:bodyPr wrap="square" rtlCol="0">
            <a:spAutoFit/>
          </a:bodyPr>
          <a:lstStyle/>
          <a:p>
            <a:r>
              <a:rPr lang="en-GB" sz="1400" dirty="0"/>
              <a:t>Scaling Up Nutrition. (2016) Checklist on the Criteria and Characteristics of “Good” National Nutrition Plans.</a:t>
            </a:r>
            <a:endParaRPr lang="en-US" sz="1400" dirty="0"/>
          </a:p>
          <a:p>
            <a:endParaRPr lang="en-US" sz="1600" dirty="0"/>
          </a:p>
        </p:txBody>
      </p:sp>
    </p:spTree>
    <p:extLst>
      <p:ext uri="{BB962C8B-B14F-4D97-AF65-F5344CB8AC3E}">
        <p14:creationId xmlns:p14="http://schemas.microsoft.com/office/powerpoint/2010/main" val="3519999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16416" y="6165304"/>
            <a:ext cx="370384" cy="365125"/>
          </a:xfrm>
        </p:spPr>
        <p:txBody>
          <a:bodyPr/>
          <a:lstStyle/>
          <a:p>
            <a:fld id="{96E5DAEB-DC28-4DAA-A082-9678EAAA6845}" type="slidenum">
              <a:rPr lang="sw-KE" smtClean="0"/>
              <a:t>31</a:t>
            </a:fld>
            <a:endParaRPr lang="sw-KE"/>
          </a:p>
        </p:txBody>
      </p:sp>
      <p:grpSp>
        <p:nvGrpSpPr>
          <p:cNvPr id="6" name="Group 5"/>
          <p:cNvGrpSpPr>
            <a:grpSpLocks/>
          </p:cNvGrpSpPr>
          <p:nvPr/>
        </p:nvGrpSpPr>
        <p:grpSpPr bwMode="auto">
          <a:xfrm>
            <a:off x="2339752" y="1052737"/>
            <a:ext cx="6174062" cy="5260914"/>
            <a:chOff x="2624" y="1734"/>
            <a:chExt cx="7168" cy="5936"/>
          </a:xfrm>
        </p:grpSpPr>
        <p:pic>
          <p:nvPicPr>
            <p:cNvPr id="7" name="Object 3"/>
            <p:cNvPicPr>
              <a:picLocks noChangeArrowheads="1"/>
            </p:cNvPicPr>
            <p:nvPr/>
          </p:nvPicPr>
          <p:blipFill>
            <a:blip r:embed="rId3">
              <a:extLst>
                <a:ext uri="{28A0092B-C50C-407E-A947-70E740481C1C}">
                  <a14:useLocalDpi xmlns:a14="http://schemas.microsoft.com/office/drawing/2010/main" val="0"/>
                </a:ext>
              </a:extLst>
            </a:blip>
            <a:srcRect t="-133" b="-185"/>
            <a:stretch>
              <a:fillRect/>
            </a:stretch>
          </p:blipFill>
          <p:spPr bwMode="auto">
            <a:xfrm>
              <a:off x="2624" y="1734"/>
              <a:ext cx="7155" cy="5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iagram 5"/>
            <p:cNvPicPr>
              <a:picLocks noChangeArrowheads="1"/>
            </p:cNvPicPr>
            <p:nvPr/>
          </p:nvPicPr>
          <p:blipFill>
            <a:blip r:embed="rId4">
              <a:extLst>
                <a:ext uri="{28A0092B-C50C-407E-A947-70E740481C1C}">
                  <a14:useLocalDpi xmlns:a14="http://schemas.microsoft.com/office/drawing/2010/main" val="0"/>
                </a:ext>
              </a:extLst>
            </a:blip>
            <a:srcRect l="-24699" r="-24844"/>
            <a:stretch>
              <a:fillRect/>
            </a:stretch>
          </p:blipFill>
          <p:spPr bwMode="auto">
            <a:xfrm>
              <a:off x="2728" y="2472"/>
              <a:ext cx="7064" cy="4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Rounded Rectangle 8"/>
          <p:cNvSpPr/>
          <p:nvPr/>
        </p:nvSpPr>
        <p:spPr>
          <a:xfrm>
            <a:off x="470535" y="5373216"/>
            <a:ext cx="2736304"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100" i="1" dirty="0">
                <a:solidFill>
                  <a:schemeClr val="tx1"/>
                </a:solidFill>
              </a:rPr>
              <a:t>Source: </a:t>
            </a:r>
            <a:r>
              <a:rPr lang="en-US" sz="1100" dirty="0">
                <a:solidFill>
                  <a:schemeClr val="tx1"/>
                </a:solidFill>
              </a:rPr>
              <a:t>Namugumya, B.S.; Ruzaaza, G.; Mwadime, R.; Sethuraman, K.; Okello, E. 2010</a:t>
            </a:r>
            <a:r>
              <a:rPr lang="en-US" sz="1100" i="1" dirty="0">
                <a:solidFill>
                  <a:schemeClr val="tx1"/>
                </a:solidFill>
              </a:rPr>
              <a:t>. Opportunities for Addressing Malnutrition in Kitgum and Pader Districts in Northern Uganda. </a:t>
            </a:r>
            <a:r>
              <a:rPr lang="en-US" sz="1100" dirty="0">
                <a:solidFill>
                  <a:schemeClr val="tx1"/>
                </a:solidFill>
              </a:rPr>
              <a:t>Washington, DC: FHI 360/FANTA-2.</a:t>
            </a:r>
            <a:r>
              <a:rPr lang="en-US" sz="1100" dirty="0"/>
              <a:t>, </a:t>
            </a:r>
            <a:endParaRPr lang="sw-KE" sz="1100" dirty="0">
              <a:solidFill>
                <a:schemeClr val="tx1"/>
              </a:solidFill>
            </a:endParaRPr>
          </a:p>
        </p:txBody>
      </p:sp>
      <p:sp>
        <p:nvSpPr>
          <p:cNvPr id="12" name="Title 5"/>
          <p:cNvSpPr txBox="1">
            <a:spLocks/>
          </p:cNvSpPr>
          <p:nvPr/>
        </p:nvSpPr>
        <p:spPr>
          <a:xfrm>
            <a:off x="467544" y="200680"/>
            <a:ext cx="8424936" cy="1068080"/>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Multifaceted Factors Influencing </a:t>
            </a:r>
            <a:br>
              <a:rPr lang="en-US" sz="3200" b="1" dirty="0">
                <a:solidFill>
                  <a:srgbClr val="C77C0E"/>
                </a:solidFill>
                <a:latin typeface="Century Gothic" panose="020B0502020202020204" pitchFamily="34" charset="0"/>
              </a:rPr>
            </a:br>
            <a:r>
              <a:rPr lang="en-US" sz="3200" b="1" dirty="0">
                <a:solidFill>
                  <a:srgbClr val="C77C0E"/>
                </a:solidFill>
                <a:latin typeface="Century Gothic" panose="020B0502020202020204" pitchFamily="34" charset="0"/>
              </a:rPr>
              <a:t>Infant Feeding Practices</a:t>
            </a:r>
          </a:p>
        </p:txBody>
      </p:sp>
      <p:grpSp>
        <p:nvGrpSpPr>
          <p:cNvPr id="10" name="Group 9"/>
          <p:cNvGrpSpPr/>
          <p:nvPr/>
        </p:nvGrpSpPr>
        <p:grpSpPr>
          <a:xfrm>
            <a:off x="0" y="6525344"/>
            <a:ext cx="9144000" cy="412198"/>
            <a:chOff x="0" y="6525344"/>
            <a:chExt cx="9144000" cy="412198"/>
          </a:xfrm>
        </p:grpSpPr>
        <p:sp>
          <p:nvSpPr>
            <p:cNvPr id="11" name="Rectangle 10"/>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31</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6" name="Rectangle 1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58345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Aft>
                <a:spcPts val="1200"/>
              </a:spcAft>
            </a:pPr>
            <a:r>
              <a:rPr lang="en-GB" dirty="0"/>
              <a:t>Brainstorm the effects of malnutrition on individuals, </a:t>
            </a:r>
            <a:r>
              <a:rPr lang="en-US" dirty="0"/>
              <a:t>households, and the community, with reference to health, education, productivity, and economic development </a:t>
            </a:r>
          </a:p>
          <a:p>
            <a:pPr lvl="0">
              <a:spcAft>
                <a:spcPts val="1200"/>
              </a:spcAft>
            </a:pPr>
            <a:r>
              <a:rPr lang="en-US" dirty="0"/>
              <a:t>Write your consequences on cards and display them at the front of the room</a:t>
            </a:r>
          </a:p>
          <a:p>
            <a:pPr lvl="0">
              <a:spcAft>
                <a:spcPts val="1200"/>
              </a:spcAft>
            </a:pPr>
            <a:r>
              <a:rPr lang="en-US" dirty="0"/>
              <a:t>After group work is completed, results will be discussed in plenary</a:t>
            </a:r>
          </a:p>
        </p:txBody>
      </p:sp>
      <p:sp>
        <p:nvSpPr>
          <p:cNvPr id="8" name="Title 4"/>
          <p:cNvSpPr txBox="1">
            <a:spLocks/>
          </p:cNvSpPr>
          <p:nvPr/>
        </p:nvSpPr>
        <p:spPr>
          <a:xfrm>
            <a:off x="313184" y="501616"/>
            <a:ext cx="8229600" cy="724942"/>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Group Work: Consequences of Malnutrition</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32</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25961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347864" y="4581128"/>
            <a:ext cx="5328592" cy="1750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lum bright="-20000" contrast="40000"/>
          </a:blip>
          <a:stretch>
            <a:fillRect/>
          </a:stretch>
        </p:blipFill>
        <p:spPr>
          <a:xfrm>
            <a:off x="520382" y="1699340"/>
            <a:ext cx="8103236" cy="2737772"/>
          </a:xfrm>
          <a:prstGeom prst="rect">
            <a:avLst/>
          </a:prstGeom>
        </p:spPr>
      </p:pic>
      <p:pic>
        <p:nvPicPr>
          <p:cNvPr id="12" name="Picture 11"/>
          <p:cNvPicPr>
            <a:picLocks noChangeAspect="1"/>
          </p:cNvPicPr>
          <p:nvPr/>
        </p:nvPicPr>
        <p:blipFill>
          <a:blip r:embed="rId4">
            <a:lum bright="-20000" contrast="40000"/>
          </a:blip>
          <a:stretch>
            <a:fillRect/>
          </a:stretch>
        </p:blipFill>
        <p:spPr>
          <a:xfrm>
            <a:off x="539552" y="4625836"/>
            <a:ext cx="2293786" cy="1705560"/>
          </a:xfrm>
          <a:prstGeom prst="rect">
            <a:avLst/>
          </a:prstGeom>
        </p:spPr>
      </p:pic>
      <p:sp>
        <p:nvSpPr>
          <p:cNvPr id="13" name="TextBox 12"/>
          <p:cNvSpPr txBox="1"/>
          <p:nvPr/>
        </p:nvSpPr>
        <p:spPr>
          <a:xfrm>
            <a:off x="3635896" y="4763764"/>
            <a:ext cx="4752528" cy="1384995"/>
          </a:xfrm>
          <a:prstGeom prst="rect">
            <a:avLst/>
          </a:prstGeom>
          <a:noFill/>
        </p:spPr>
        <p:txBody>
          <a:bodyPr wrap="square" rtlCol="0">
            <a:spAutoFit/>
          </a:bodyPr>
          <a:lstStyle/>
          <a:p>
            <a:r>
              <a:rPr lang="en-US" sz="2000" dirty="0">
                <a:latin typeface="Franklin Gothic Book" panose="020B0503020102020204" pitchFamily="34" charset="0"/>
              </a:rPr>
              <a:t>Stunting alone will result in </a:t>
            </a:r>
            <a:br>
              <a:rPr lang="en-US" sz="2000" dirty="0">
                <a:latin typeface="Franklin Gothic Book" panose="020B0503020102020204" pitchFamily="34" charset="0"/>
              </a:rPr>
            </a:br>
            <a:r>
              <a:rPr lang="en-US" sz="2400" b="1" u="sng" dirty="0">
                <a:latin typeface="Franklin Gothic Book" panose="020B0503020102020204" pitchFamily="34" charset="0"/>
              </a:rPr>
              <a:t>UGX 19 trillion</a:t>
            </a:r>
            <a:r>
              <a:rPr lang="en-US" sz="2400" b="1" dirty="0">
                <a:latin typeface="Franklin Gothic Book" panose="020B0503020102020204" pitchFamily="34" charset="0"/>
              </a:rPr>
              <a:t> </a:t>
            </a:r>
            <a:r>
              <a:rPr lang="en-US" sz="2000" dirty="0">
                <a:latin typeface="Franklin Gothic Book" panose="020B0503020102020204" pitchFamily="34" charset="0"/>
              </a:rPr>
              <a:t>in economic productivity losses if these problems are not addressed by 2025.</a:t>
            </a:r>
          </a:p>
        </p:txBody>
      </p:sp>
      <p:sp>
        <p:nvSpPr>
          <p:cNvPr id="7" name="Title 5"/>
          <p:cNvSpPr txBox="1">
            <a:spLocks/>
          </p:cNvSpPr>
          <p:nvPr/>
        </p:nvSpPr>
        <p:spPr>
          <a:xfrm>
            <a:off x="467544" y="200680"/>
            <a:ext cx="8424936" cy="1068080"/>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Consequences of Malnutrition </a:t>
            </a:r>
            <a:br>
              <a:rPr lang="en-US" sz="3200" b="1" dirty="0">
                <a:solidFill>
                  <a:srgbClr val="C77C0E"/>
                </a:solidFill>
                <a:latin typeface="Century Gothic" panose="020B0502020202020204" pitchFamily="34" charset="0"/>
              </a:rPr>
            </a:br>
            <a:r>
              <a:rPr lang="en-US" sz="3200" b="1" dirty="0">
                <a:solidFill>
                  <a:srgbClr val="C77C0E"/>
                </a:solidFill>
                <a:latin typeface="Century Gothic" panose="020B0502020202020204" pitchFamily="34" charset="0"/>
              </a:rPr>
              <a:t>if Not Addressed</a:t>
            </a:r>
          </a:p>
        </p:txBody>
      </p:sp>
      <p:sp>
        <p:nvSpPr>
          <p:cNvPr id="2" name="TextBox 1"/>
          <p:cNvSpPr txBox="1"/>
          <p:nvPr/>
        </p:nvSpPr>
        <p:spPr>
          <a:xfrm>
            <a:off x="611560" y="2119789"/>
            <a:ext cx="2016224" cy="877163"/>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lives of children under 5 will be lost related to </a:t>
            </a:r>
            <a:r>
              <a:rPr lang="en-US" b="1" dirty="0">
                <a:latin typeface="Franklin Gothic Book" panose="020B0503020102020204" pitchFamily="34" charset="0"/>
              </a:rPr>
              <a:t>stunting</a:t>
            </a:r>
          </a:p>
        </p:txBody>
      </p:sp>
      <p:sp>
        <p:nvSpPr>
          <p:cNvPr id="8" name="TextBox 7"/>
          <p:cNvSpPr txBox="1"/>
          <p:nvPr/>
        </p:nvSpPr>
        <p:spPr>
          <a:xfrm>
            <a:off x="3380909" y="2119789"/>
            <a:ext cx="2016224" cy="877163"/>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mothers’ lives will be lost related to </a:t>
            </a:r>
            <a:r>
              <a:rPr lang="en-US" b="1" dirty="0">
                <a:latin typeface="Franklin Gothic Book" panose="020B0503020102020204" pitchFamily="34" charset="0"/>
              </a:rPr>
              <a:t>maternal anaemia</a:t>
            </a:r>
          </a:p>
        </p:txBody>
      </p:sp>
      <p:sp>
        <p:nvSpPr>
          <p:cNvPr id="9" name="TextBox 8"/>
          <p:cNvSpPr txBox="1"/>
          <p:nvPr/>
        </p:nvSpPr>
        <p:spPr>
          <a:xfrm>
            <a:off x="6006242" y="2119789"/>
            <a:ext cx="2382182" cy="877163"/>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equivalent school years of learning will be lost related to </a:t>
            </a:r>
            <a:r>
              <a:rPr lang="en-US" b="1" dirty="0">
                <a:latin typeface="Franklin Gothic Book" panose="020B0503020102020204" pitchFamily="34" charset="0"/>
              </a:rPr>
              <a:t>stunting</a:t>
            </a:r>
          </a:p>
        </p:txBody>
      </p:sp>
      <p:sp>
        <p:nvSpPr>
          <p:cNvPr id="10" name="TextBox 9"/>
          <p:cNvSpPr txBox="1"/>
          <p:nvPr/>
        </p:nvSpPr>
        <p:spPr>
          <a:xfrm>
            <a:off x="611560" y="3631957"/>
            <a:ext cx="2016224" cy="877163"/>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lives of children under 5 will be lost related to </a:t>
            </a:r>
            <a:r>
              <a:rPr lang="en-US" b="1" dirty="0">
                <a:latin typeface="Franklin Gothic Book" panose="020B0503020102020204" pitchFamily="34" charset="0"/>
              </a:rPr>
              <a:t>wasting</a:t>
            </a:r>
          </a:p>
        </p:txBody>
      </p:sp>
      <p:sp>
        <p:nvSpPr>
          <p:cNvPr id="14" name="TextBox 13"/>
          <p:cNvSpPr txBox="1"/>
          <p:nvPr/>
        </p:nvSpPr>
        <p:spPr>
          <a:xfrm>
            <a:off x="3342037" y="3595953"/>
            <a:ext cx="2280818" cy="877163"/>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lives of children under 5 will be lost related to </a:t>
            </a:r>
            <a:r>
              <a:rPr lang="en-US" b="1" dirty="0">
                <a:latin typeface="Franklin Gothic Book" panose="020B0503020102020204" pitchFamily="34" charset="0"/>
              </a:rPr>
              <a:t>vitamin A deficiency</a:t>
            </a:r>
          </a:p>
        </p:txBody>
      </p:sp>
      <p:sp>
        <p:nvSpPr>
          <p:cNvPr id="15" name="TextBox 14"/>
          <p:cNvSpPr txBox="1"/>
          <p:nvPr/>
        </p:nvSpPr>
        <p:spPr>
          <a:xfrm>
            <a:off x="490096" y="5072117"/>
            <a:ext cx="2802577" cy="1431161"/>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Children will be born with irreversible brain damage with a decrease in IQ related to </a:t>
            </a:r>
            <a:r>
              <a:rPr lang="en-US" b="1" dirty="0">
                <a:latin typeface="Franklin Gothic Book" panose="020B0503020102020204" pitchFamily="34" charset="0"/>
              </a:rPr>
              <a:t>maternal iodine deficiency</a:t>
            </a:r>
          </a:p>
        </p:txBody>
      </p:sp>
      <p:sp>
        <p:nvSpPr>
          <p:cNvPr id="16" name="TextBox 15"/>
          <p:cNvSpPr txBox="1"/>
          <p:nvPr/>
        </p:nvSpPr>
        <p:spPr>
          <a:xfrm>
            <a:off x="6017048" y="3602278"/>
            <a:ext cx="2597359" cy="877163"/>
          </a:xfrm>
          <a:prstGeom prst="rect">
            <a:avLst/>
          </a:prstGeom>
          <a:solidFill>
            <a:schemeClr val="bg1"/>
          </a:solidFill>
        </p:spPr>
        <p:txBody>
          <a:bodyPr wrap="square" lIns="91440" tIns="0" rIns="0" rtlCol="0">
            <a:spAutoFit/>
          </a:bodyPr>
          <a:lstStyle/>
          <a:p>
            <a:r>
              <a:rPr lang="en-US" dirty="0">
                <a:latin typeface="Franklin Gothic Book" panose="020B0503020102020204" pitchFamily="34" charset="0"/>
              </a:rPr>
              <a:t>lives of children under 2 will be lost related </a:t>
            </a:r>
            <a:r>
              <a:rPr lang="en-US" b="1" dirty="0">
                <a:latin typeface="Franklin Gothic Book" panose="020B0503020102020204" pitchFamily="34" charset="0"/>
              </a:rPr>
              <a:t>poor breastfeeding practices</a:t>
            </a:r>
          </a:p>
        </p:txBody>
      </p:sp>
      <p:grpSp>
        <p:nvGrpSpPr>
          <p:cNvPr id="17" name="Group 16"/>
          <p:cNvGrpSpPr/>
          <p:nvPr/>
        </p:nvGrpSpPr>
        <p:grpSpPr>
          <a:xfrm>
            <a:off x="0" y="6525344"/>
            <a:ext cx="9144000" cy="412198"/>
            <a:chOff x="0" y="6525344"/>
            <a:chExt cx="9144000" cy="412198"/>
          </a:xfrm>
        </p:grpSpPr>
        <p:sp>
          <p:nvSpPr>
            <p:cNvPr id="18" name="Rectangle 1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33</a:t>
              </a:fld>
              <a:endParaRPr lang="uk-UA" sz="1200" dirty="0"/>
            </a:p>
          </p:txBody>
        </p:sp>
        <p:grpSp>
          <p:nvGrpSpPr>
            <p:cNvPr id="20" name="Group 19"/>
            <p:cNvGrpSpPr/>
            <p:nvPr userDrawn="1"/>
          </p:nvGrpSpPr>
          <p:grpSpPr>
            <a:xfrm>
              <a:off x="4427984" y="6572417"/>
              <a:ext cx="4027788" cy="365125"/>
              <a:chOff x="5364088" y="6552752"/>
              <a:chExt cx="3086336" cy="365125"/>
            </a:xfrm>
          </p:grpSpPr>
          <p:sp>
            <p:nvSpPr>
              <p:cNvPr id="2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2" name="Rectangle 2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87562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itle 4"/>
          <p:cNvSpPr txBox="1">
            <a:spLocks/>
          </p:cNvSpPr>
          <p:nvPr/>
        </p:nvSpPr>
        <p:spPr>
          <a:xfrm>
            <a:off x="313360" y="293515"/>
            <a:ext cx="8229600" cy="724942"/>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Consequences of Overnutrition</a:t>
            </a:r>
          </a:p>
        </p:txBody>
      </p:sp>
      <p:grpSp>
        <p:nvGrpSpPr>
          <p:cNvPr id="25" name="Group 24"/>
          <p:cNvGrpSpPr/>
          <p:nvPr/>
        </p:nvGrpSpPr>
        <p:grpSpPr>
          <a:xfrm>
            <a:off x="0" y="6525344"/>
            <a:ext cx="9144000" cy="412198"/>
            <a:chOff x="0" y="6525344"/>
            <a:chExt cx="9144000" cy="412198"/>
          </a:xfrm>
        </p:grpSpPr>
        <p:sp>
          <p:nvSpPr>
            <p:cNvPr id="27" name="Rectangle 2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34</a:t>
              </a:fld>
              <a:endParaRPr lang="uk-UA" sz="1200" dirty="0"/>
            </a:p>
          </p:txBody>
        </p:sp>
        <p:grpSp>
          <p:nvGrpSpPr>
            <p:cNvPr id="30" name="Group 29"/>
            <p:cNvGrpSpPr/>
            <p:nvPr userDrawn="1"/>
          </p:nvGrpSpPr>
          <p:grpSpPr>
            <a:xfrm>
              <a:off x="4427984" y="6572417"/>
              <a:ext cx="4027788" cy="365125"/>
              <a:chOff x="5364088" y="6552752"/>
              <a:chExt cx="3086336" cy="365125"/>
            </a:xfrm>
          </p:grpSpPr>
          <p:sp>
            <p:nvSpPr>
              <p:cNvPr id="3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34" name="Rectangle 33"/>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graphicFrame>
        <p:nvGraphicFramePr>
          <p:cNvPr id="2" name="Diagram 1"/>
          <p:cNvGraphicFramePr/>
          <p:nvPr>
            <p:extLst>
              <p:ext uri="{D42A27DB-BD31-4B8C-83A1-F6EECF244321}">
                <p14:modId xmlns:p14="http://schemas.microsoft.com/office/powerpoint/2010/main" val="1976851188"/>
              </p:ext>
            </p:extLst>
          </p:nvPr>
        </p:nvGraphicFramePr>
        <p:xfrm>
          <a:off x="662830" y="1270633"/>
          <a:ext cx="7818339"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140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a:t>
            </a:r>
          </a:p>
        </p:txBody>
      </p:sp>
      <p:sp>
        <p:nvSpPr>
          <p:cNvPr id="9" name="Content Placeholder 8"/>
          <p:cNvSpPr>
            <a:spLocks noGrp="1"/>
          </p:cNvSpPr>
          <p:nvPr>
            <p:ph idx="1"/>
          </p:nvPr>
        </p:nvSpPr>
        <p:spPr>
          <a:xfrm>
            <a:off x="457200" y="1600201"/>
            <a:ext cx="8229600" cy="2404864"/>
          </a:xfrm>
        </p:spPr>
        <p:txBody>
          <a:bodyPr>
            <a:noAutofit/>
          </a:bodyPr>
          <a:lstStyle/>
          <a:p>
            <a:pPr marL="0" indent="0">
              <a:spcAft>
                <a:spcPts val="1200"/>
              </a:spcAft>
              <a:buNone/>
            </a:pPr>
            <a:r>
              <a:rPr lang="en-US" sz="3600" dirty="0"/>
              <a:t>What are the changes needed at the district/LLG level to improve the nutrition situation? </a:t>
            </a:r>
          </a:p>
        </p:txBody>
      </p:sp>
      <p:grpSp>
        <p:nvGrpSpPr>
          <p:cNvPr id="4" name="Group 3"/>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35</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66630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85305" y="764704"/>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1.2</a:t>
            </a:r>
          </a:p>
        </p:txBody>
      </p:sp>
      <p:grpSp>
        <p:nvGrpSpPr>
          <p:cNvPr id="12" name="Group 11" descr="An image of a woman breast feeding her child. "/>
          <p:cNvGrpSpPr/>
          <p:nvPr/>
        </p:nvGrpSpPr>
        <p:grpSpPr>
          <a:xfrm>
            <a:off x="671562" y="719084"/>
            <a:ext cx="3036342" cy="5131033"/>
            <a:chOff x="545959" y="1031191"/>
            <a:chExt cx="3193068" cy="4795404"/>
          </a:xfrm>
        </p:grpSpPr>
        <p:pic>
          <p:nvPicPr>
            <p:cNvPr id="16" name="Picture 15"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7" name="Rectangle 16"/>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8" name="Content Placeholder 5"/>
          <p:cNvSpPr txBox="1">
            <a:spLocks/>
          </p:cNvSpPr>
          <p:nvPr/>
        </p:nvSpPr>
        <p:spPr>
          <a:xfrm>
            <a:off x="3995936" y="1772816"/>
            <a:ext cx="4032448" cy="194421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800" b="1" dirty="0">
                <a:solidFill>
                  <a:schemeClr val="bg1"/>
                </a:solidFill>
                <a:latin typeface="Century Gothic" panose="020B0502020202020204" pitchFamily="34" charset="0"/>
              </a:rPr>
              <a:t>Policy Environment for Nutrition</a:t>
            </a:r>
          </a:p>
        </p:txBody>
      </p:sp>
      <p:grpSp>
        <p:nvGrpSpPr>
          <p:cNvPr id="8" name="Group 7"/>
          <p:cNvGrpSpPr/>
          <p:nvPr/>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36</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71838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Development Goals</a:t>
            </a:r>
          </a:p>
        </p:txBody>
      </p:sp>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37</a:t>
            </a:fld>
            <a:endParaRPr lang="en-US" dirty="0"/>
          </a:p>
        </p:txBody>
      </p:sp>
      <p:grpSp>
        <p:nvGrpSpPr>
          <p:cNvPr id="9" name="Group 8" descr="An image of Different types of Sustainable Development Goals. "/>
          <p:cNvGrpSpPr/>
          <p:nvPr/>
        </p:nvGrpSpPr>
        <p:grpSpPr>
          <a:xfrm>
            <a:off x="457200" y="1916832"/>
            <a:ext cx="8283874" cy="3977372"/>
            <a:chOff x="732089" y="2041159"/>
            <a:chExt cx="5884778" cy="2942688"/>
          </a:xfrm>
          <a:effectLst>
            <a:outerShdw blurRad="50800" dist="38100" dir="2700000" algn="tl" rotWithShape="0">
              <a:prstClr val="black">
                <a:alpha val="40000"/>
              </a:prstClr>
            </a:outerShdw>
          </a:effectLst>
        </p:grpSpPr>
        <p:pic>
          <p:nvPicPr>
            <p:cNvPr id="10" name="Picture 3" descr="http://www.undp.org/content/dam/undp/img/sdg/icons100/TGG_Icon_Color_0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484"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4" descr="http://www.undp.org/content/dam/undp/img/sdg/icons100/TGG_Icon_Color_03.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742"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5" descr="http://www.undp.org/content/dam/undp/img/sdg/icons100/TGG_Icon_Color_04.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7010" y="2041160"/>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6" descr="http://www.undp.org/content/dam/undp/img/sdg/icons100/TGG_Icon_Color_05.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8278" y="2048454"/>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7" descr="http://www.undp.org/content/dam/undp/img/sdg/icons100/TGG_Icon_Color_06.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4367" y="205952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5" name="Picture 8" descr="http://www.undp.org/content/dam/undp/img/sdg/icons100/TGG_Icon_Color_07.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773"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 name="Picture 9" descr="http://www.undp.org/content/dam/undp/img/sdg/icons100/TGG_Icon_Color_08.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8621" y="301202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7" name="Picture 10" descr="http://www.undp.org/content/dam/undp/img/sdg/icons100/TGG_Icon_Color_09.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8249"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8" name="Picture 11" descr="http://www.undp.org/content/dam/undp/img/sdg/icons100/TGG_Icon_Color_10.pn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1997"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9" name="Picture 12" descr="http://www.undp.org/content/dam/undp/img/sdg/icons100/TGG_Icon_Color_11.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57725"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 name="Picture 13" descr="http://www.undp.org/content/dam/undp/img/sdg/icons100/TGG_Icon_Color_12.pn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40805" y="3021508"/>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1" name="Picture 27" descr="http://www.undp.org/content/dam/undp/img/sdg/icons100/TGG_Icon_Color_13.pn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8773" y="400387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2" name="Picture 28" descr="http://www.undp.org/content/dam/undp/img/sdg/icons100/TGG_Icon_Color_14.png">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28621" y="4003873"/>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3" name="Picture 29" descr="http://www.undp.org/content/dam/undp/img/sdg/icons100/TGG_Icon_Color_15.pn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18469" y="4031347"/>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4" name="Picture 30" descr="http://www.undp.org/content/dam/undp/img/sdg/icons100/sdg_16_icon_with_text.jpg">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81997" y="4013398"/>
              <a:ext cx="952500"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5" name="Picture 31" descr="http://www.undp.org/content/dam/undp/img/sdg/icons100/TGG_Icon_Color_17.png">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80786" y="4031347"/>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6" name="Picture 32" descr="http://www.undp.org/content/dam/undp/img/sdg/icons100/TGG_Icon_Color_18.png">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664367" y="4004169"/>
              <a:ext cx="952500"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7" name="Picture 15" descr="http://www.undp.org/content/dam/undp/img/sdg/icons100/TGG_Icon_Color_01.png">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32089" y="2041159"/>
              <a:ext cx="952500" cy="952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grpSp>
        <p:nvGrpSpPr>
          <p:cNvPr id="28" name="Group 27"/>
          <p:cNvGrpSpPr/>
          <p:nvPr/>
        </p:nvGrpSpPr>
        <p:grpSpPr>
          <a:xfrm>
            <a:off x="0" y="6525344"/>
            <a:ext cx="9144000" cy="412198"/>
            <a:chOff x="0" y="6525344"/>
            <a:chExt cx="9144000" cy="412198"/>
          </a:xfrm>
        </p:grpSpPr>
        <p:sp>
          <p:nvSpPr>
            <p:cNvPr id="29" name="Rectangle 2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37</a:t>
              </a:fld>
              <a:endParaRPr lang="uk-UA" sz="1200" dirty="0"/>
            </a:p>
          </p:txBody>
        </p:sp>
        <p:grpSp>
          <p:nvGrpSpPr>
            <p:cNvPr id="31" name="Group 30"/>
            <p:cNvGrpSpPr/>
            <p:nvPr userDrawn="1"/>
          </p:nvGrpSpPr>
          <p:grpSpPr>
            <a:xfrm>
              <a:off x="4427984" y="6572417"/>
              <a:ext cx="4027788" cy="365125"/>
              <a:chOff x="5364088" y="6552752"/>
              <a:chExt cx="3086336" cy="365125"/>
            </a:xfrm>
          </p:grpSpPr>
          <p:sp>
            <p:nvSpPr>
              <p:cNvPr id="3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33" name="Rectangle 3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349511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38</a:t>
            </a:fld>
            <a:endParaRPr lang="en-US" dirty="0"/>
          </a:p>
        </p:txBody>
      </p:sp>
      <p:sp>
        <p:nvSpPr>
          <p:cNvPr id="6" name="Title 1"/>
          <p:cNvSpPr txBox="1">
            <a:spLocks/>
          </p:cNvSpPr>
          <p:nvPr/>
        </p:nvSpPr>
        <p:spPr>
          <a:xfrm>
            <a:off x="0" y="0"/>
            <a:ext cx="9144000"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1B4298"/>
                </a:solidFill>
              </a:rPr>
              <a:t>All SDGs Contribute to Improved Nutrition</a:t>
            </a:r>
            <a:endParaRPr lang="pt-BR" sz="3000" b="1" dirty="0">
              <a:solidFill>
                <a:srgbClr val="1B4298"/>
              </a:solidFill>
            </a:endParaRPr>
          </a:p>
        </p:txBody>
      </p:sp>
      <p:pic>
        <p:nvPicPr>
          <p:cNvPr id="2" name="Picture 1" descr="An image of Nutrition Indicato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820"/>
            <a:ext cx="9144000" cy="6464524"/>
          </a:xfrm>
          <a:prstGeom prst="rect">
            <a:avLst/>
          </a:prstGeom>
        </p:spPr>
      </p:pic>
      <p:grpSp>
        <p:nvGrpSpPr>
          <p:cNvPr id="7" name="Group 6"/>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38</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953004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5168" y="368301"/>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rgbClr val="C77C0E"/>
                </a:solidFill>
                <a:latin typeface="Century Gothic" panose="020B0502020202020204" pitchFamily="34" charset="0"/>
              </a:rPr>
              <a:t>Scaling Up Nutrition Movement</a:t>
            </a:r>
          </a:p>
        </p:txBody>
      </p:sp>
      <p:sp>
        <p:nvSpPr>
          <p:cNvPr id="7" name="Content Placeholder 2"/>
          <p:cNvSpPr txBox="1">
            <a:spLocks/>
          </p:cNvSpPr>
          <p:nvPr/>
        </p:nvSpPr>
        <p:spPr>
          <a:xfrm>
            <a:off x="690654" y="1371035"/>
            <a:ext cx="8001494"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dirty="0">
                <a:latin typeface="Century Gothic" panose="020B0502020202020204" pitchFamily="34" charset="0"/>
              </a:rPr>
              <a:t>Uganda joined the SUN Movement in 2011</a:t>
            </a:r>
          </a:p>
          <a:p>
            <a:pPr marL="0" indent="0">
              <a:buNone/>
              <a:defRPr/>
            </a:pPr>
            <a:endParaRPr lang="en-US" dirty="0">
              <a:latin typeface="Century Gothic" panose="020B0502020202020204" pitchFamily="34" charset="0"/>
            </a:endParaRPr>
          </a:p>
          <a:p>
            <a:pPr marL="0" indent="0">
              <a:buNone/>
              <a:defRPr/>
            </a:pPr>
            <a:r>
              <a:rPr lang="en-US" dirty="0">
                <a:latin typeface="Century Gothic" panose="020B0502020202020204" pitchFamily="34" charset="0"/>
              </a:rPr>
              <a:t>The SUN Movement Strategy and Roadmap (2016– 2020) envisions a world free from malnutrition in all its forms by 2030</a:t>
            </a:r>
          </a:p>
          <a:p>
            <a:pPr marL="0" indent="0">
              <a:buNone/>
              <a:defRPr/>
            </a:pPr>
            <a:endParaRPr lang="en-US" dirty="0"/>
          </a:p>
          <a:p>
            <a:pPr marL="0" indent="0">
              <a:buFont typeface="Arial" panose="020B0604020202020204" pitchFamily="34" charset="0"/>
              <a:buNone/>
              <a:defRPr/>
            </a:pPr>
            <a:endParaRPr lang="en-US" u="sng"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059" y="3885262"/>
            <a:ext cx="3209850" cy="2187153"/>
          </a:xfrm>
          <a:prstGeom prst="rect">
            <a:avLst/>
          </a:prstGeom>
        </p:spPr>
      </p:pic>
      <p:grpSp>
        <p:nvGrpSpPr>
          <p:cNvPr id="5" name="Group 4"/>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39</a:t>
              </a:fld>
              <a:endParaRPr lang="uk-UA" sz="1200" dirty="0"/>
            </a:p>
          </p:txBody>
        </p:sp>
        <p:grpSp>
          <p:nvGrpSpPr>
            <p:cNvPr id="11" name="Group 10"/>
            <p:cNvGrpSpPr/>
            <p:nvPr userDrawn="1"/>
          </p:nvGrpSpPr>
          <p:grpSpPr>
            <a:xfrm>
              <a:off x="4427984" y="6572417"/>
              <a:ext cx="4027788" cy="365125"/>
              <a:chOff x="5364088" y="6552752"/>
              <a:chExt cx="3086336" cy="365125"/>
            </a:xfrm>
          </p:grpSpPr>
          <p:sp>
            <p:nvSpPr>
              <p:cNvPr id="1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3" name="Rectangle 1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76377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Participant Introductions</a:t>
            </a:r>
            <a:endParaRPr lang="en-US" dirty="0"/>
          </a:p>
        </p:txBody>
      </p:sp>
      <p:sp>
        <p:nvSpPr>
          <p:cNvPr id="7" name="Content Placeholder 6"/>
          <p:cNvSpPr>
            <a:spLocks noGrp="1"/>
          </p:cNvSpPr>
          <p:nvPr>
            <p:ph idx="1"/>
          </p:nvPr>
        </p:nvSpPr>
        <p:spPr/>
        <p:txBody>
          <a:bodyPr/>
          <a:lstStyle/>
          <a:p>
            <a:pPr marL="0" indent="0">
              <a:buNone/>
            </a:pPr>
            <a:r>
              <a:rPr lang="en-US" dirty="0"/>
              <a:t>Please introduce yourself:</a:t>
            </a:r>
          </a:p>
          <a:p>
            <a:r>
              <a:rPr lang="en-US" dirty="0"/>
              <a:t>Name</a:t>
            </a:r>
          </a:p>
          <a:p>
            <a:r>
              <a:rPr lang="en-US" dirty="0"/>
              <a:t>Title and District/LLG/</a:t>
            </a:r>
            <a:r>
              <a:rPr lang="en-US" dirty="0" err="1"/>
              <a:t>Organisation</a:t>
            </a:r>
            <a:endParaRPr lang="en-US" dirty="0"/>
          </a:p>
          <a:p>
            <a:r>
              <a:rPr lang="en-US" dirty="0"/>
              <a:t>Explain how nutrition is important to </a:t>
            </a:r>
            <a:br>
              <a:rPr lang="en-US" dirty="0"/>
            </a:br>
            <a:r>
              <a:rPr lang="en-US" dirty="0"/>
              <a:t>you and your work</a:t>
            </a:r>
          </a:p>
        </p:txBody>
      </p:sp>
      <p:grpSp>
        <p:nvGrpSpPr>
          <p:cNvPr id="8" name="Group 7"/>
          <p:cNvGrpSpPr/>
          <p:nvPr/>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a:t>
              </a:fld>
              <a:endParaRPr lang="uk-UA" sz="1200" dirty="0"/>
            </a:p>
          </p:txBody>
        </p:sp>
        <p:grpSp>
          <p:nvGrpSpPr>
            <p:cNvPr id="11" name="Group 10"/>
            <p:cNvGrpSpPr/>
            <p:nvPr userDrawn="1"/>
          </p:nvGrpSpPr>
          <p:grpSpPr>
            <a:xfrm>
              <a:off x="4427984" y="6572417"/>
              <a:ext cx="4027788" cy="365125"/>
              <a:chOff x="5364088" y="6552752"/>
              <a:chExt cx="3086336" cy="365125"/>
            </a:xfrm>
          </p:grpSpPr>
          <p:sp>
            <p:nvSpPr>
              <p:cNvPr id="1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3" name="Rectangle 1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549432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7389" y="361479"/>
            <a:ext cx="8458200" cy="792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C77C0E"/>
                </a:solidFill>
                <a:latin typeface="Century Gothic" panose="020B0502020202020204" pitchFamily="34" charset="0"/>
              </a:rPr>
              <a:t>Global Nutrition Targets and Diet-Related Global NCD Targets 2025</a:t>
            </a:r>
          </a:p>
        </p:txBody>
      </p:sp>
      <p:sp>
        <p:nvSpPr>
          <p:cNvPr id="7" name="Content Placeholder 2"/>
          <p:cNvSpPr txBox="1">
            <a:spLocks/>
          </p:cNvSpPr>
          <p:nvPr/>
        </p:nvSpPr>
        <p:spPr>
          <a:xfrm>
            <a:off x="611560" y="620688"/>
            <a:ext cx="8001494"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a:p>
            <a:pPr marL="0" indent="0">
              <a:buFont typeface="Arial" panose="020B0604020202020204" pitchFamily="34" charset="0"/>
              <a:buNone/>
              <a:defRPr/>
            </a:pPr>
            <a:endParaRPr lang="en-US" u="sng" dirty="0"/>
          </a:p>
        </p:txBody>
      </p:sp>
      <p:sp>
        <p:nvSpPr>
          <p:cNvPr id="2" name="TextBox 1"/>
          <p:cNvSpPr txBox="1"/>
          <p:nvPr/>
        </p:nvSpPr>
        <p:spPr>
          <a:xfrm>
            <a:off x="497076" y="1488469"/>
            <a:ext cx="7872223" cy="20928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latin typeface="Century Gothic" panose="020B0502020202020204" pitchFamily="34" charset="0"/>
              </a:rPr>
              <a:t>The Global Nutrition Targets and the Global NCD Targets 2025 were endorsed by the World Health Assembly in 2012 and 2013</a:t>
            </a:r>
          </a:p>
          <a:p>
            <a:pPr marL="285750" indent="-285750">
              <a:spcAft>
                <a:spcPts val="1200"/>
              </a:spcAft>
              <a:buFont typeface="Arial" panose="020B0604020202020204" pitchFamily="34" charset="0"/>
              <a:buChar char="•"/>
            </a:pPr>
            <a:r>
              <a:rPr lang="en-US" sz="2400" dirty="0">
                <a:latin typeface="Century Gothic" panose="020B0502020202020204" pitchFamily="34" charset="0"/>
              </a:rPr>
              <a:t>SUN Countries are contributing to meeting these targets</a:t>
            </a:r>
          </a:p>
        </p:txBody>
      </p:sp>
      <p:grpSp>
        <p:nvGrpSpPr>
          <p:cNvPr id="12" name="Group 11"/>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40</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6"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7" name="Rectangle 16"/>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pic>
        <p:nvPicPr>
          <p:cNvPr id="4" name="Picture 3" descr="The 9 global nutrition targets">
            <a:extLst>
              <a:ext uri="{FF2B5EF4-FFF2-40B4-BE49-F238E27FC236}">
                <a16:creationId xmlns:a16="http://schemas.microsoft.com/office/drawing/2014/main" id="{984E4223-8B64-4021-BFA2-03111291FE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857"/>
          <a:stretch/>
        </p:blipFill>
        <p:spPr>
          <a:xfrm>
            <a:off x="0" y="3723613"/>
            <a:ext cx="9144000" cy="1406059"/>
          </a:xfrm>
          <a:prstGeom prst="rect">
            <a:avLst/>
          </a:prstGeom>
        </p:spPr>
      </p:pic>
    </p:spTree>
    <p:extLst>
      <p:ext uri="{BB962C8B-B14F-4D97-AF65-F5344CB8AC3E}">
        <p14:creationId xmlns:p14="http://schemas.microsoft.com/office/powerpoint/2010/main" val="1750040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C77C0E"/>
                </a:solidFill>
                <a:latin typeface="Century Gothic" panose="020B0502020202020204" pitchFamily="34" charset="0"/>
              </a:rPr>
              <a:t>Six Pillars for Nutrition Action</a:t>
            </a:r>
          </a:p>
        </p:txBody>
      </p:sp>
      <p:grpSp>
        <p:nvGrpSpPr>
          <p:cNvPr id="2" name="Group 1" descr="The Six Pillars of Nurtition Action"/>
          <p:cNvGrpSpPr/>
          <p:nvPr/>
        </p:nvGrpSpPr>
        <p:grpSpPr>
          <a:xfrm>
            <a:off x="825941" y="1177776"/>
            <a:ext cx="7541445" cy="5092375"/>
            <a:chOff x="825941" y="1177776"/>
            <a:chExt cx="7541445" cy="5092375"/>
          </a:xfrm>
        </p:grpSpPr>
        <p:sp>
          <p:nvSpPr>
            <p:cNvPr id="8" name="Freeform: Shape 7"/>
            <p:cNvSpPr/>
            <p:nvPr/>
          </p:nvSpPr>
          <p:spPr>
            <a:xfrm>
              <a:off x="3461238" y="2951079"/>
              <a:ext cx="2092196" cy="1545770"/>
            </a:xfrm>
            <a:custGeom>
              <a:avLst/>
              <a:gdLst>
                <a:gd name="connsiteX0" fmla="*/ 0 w 2092196"/>
                <a:gd name="connsiteY0" fmla="*/ 257633 h 1545770"/>
                <a:gd name="connsiteX1" fmla="*/ 257633 w 2092196"/>
                <a:gd name="connsiteY1" fmla="*/ 0 h 1545770"/>
                <a:gd name="connsiteX2" fmla="*/ 1834563 w 2092196"/>
                <a:gd name="connsiteY2" fmla="*/ 0 h 1545770"/>
                <a:gd name="connsiteX3" fmla="*/ 2092196 w 2092196"/>
                <a:gd name="connsiteY3" fmla="*/ 257633 h 1545770"/>
                <a:gd name="connsiteX4" fmla="*/ 2092196 w 2092196"/>
                <a:gd name="connsiteY4" fmla="*/ 1288137 h 1545770"/>
                <a:gd name="connsiteX5" fmla="*/ 1834563 w 2092196"/>
                <a:gd name="connsiteY5" fmla="*/ 1545770 h 1545770"/>
                <a:gd name="connsiteX6" fmla="*/ 257633 w 2092196"/>
                <a:gd name="connsiteY6" fmla="*/ 1545770 h 1545770"/>
                <a:gd name="connsiteX7" fmla="*/ 0 w 2092196"/>
                <a:gd name="connsiteY7" fmla="*/ 1288137 h 1545770"/>
                <a:gd name="connsiteX8" fmla="*/ 0 w 2092196"/>
                <a:gd name="connsiteY8" fmla="*/ 257633 h 15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545770">
                  <a:moveTo>
                    <a:pt x="0" y="257633"/>
                  </a:moveTo>
                  <a:cubicBezTo>
                    <a:pt x="0" y="115346"/>
                    <a:pt x="115346" y="0"/>
                    <a:pt x="257633" y="0"/>
                  </a:cubicBezTo>
                  <a:lnTo>
                    <a:pt x="1834563" y="0"/>
                  </a:lnTo>
                  <a:cubicBezTo>
                    <a:pt x="1976850" y="0"/>
                    <a:pt x="2092196" y="115346"/>
                    <a:pt x="2092196" y="257633"/>
                  </a:cubicBezTo>
                  <a:lnTo>
                    <a:pt x="2092196" y="1288137"/>
                  </a:lnTo>
                  <a:cubicBezTo>
                    <a:pt x="2092196" y="1430424"/>
                    <a:pt x="1976850" y="1545770"/>
                    <a:pt x="1834563" y="1545770"/>
                  </a:cubicBezTo>
                  <a:lnTo>
                    <a:pt x="257633" y="1545770"/>
                  </a:lnTo>
                  <a:cubicBezTo>
                    <a:pt x="115346" y="1545770"/>
                    <a:pt x="0" y="1430424"/>
                    <a:pt x="0" y="1288137"/>
                  </a:cubicBezTo>
                  <a:lnTo>
                    <a:pt x="0" y="257633"/>
                  </a:lnTo>
                  <a:close/>
                </a:path>
              </a:pathLst>
            </a:custGeom>
            <a:solidFill>
              <a:srgbClr val="40B4E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38" tIns="105938" rIns="105938" bIns="105938" numCol="1" spcCol="1270" anchor="ctr" anchorCtr="0">
              <a:noAutofit/>
            </a:bodyPr>
            <a:lstStyle/>
            <a:p>
              <a:pPr marL="0" lvl="0" indent="0" algn="ctr" defTabSz="1066800">
                <a:lnSpc>
                  <a:spcPct val="90000"/>
                </a:lnSpc>
                <a:spcBef>
                  <a:spcPct val="0"/>
                </a:spcBef>
                <a:spcAft>
                  <a:spcPct val="35000"/>
                </a:spcAft>
                <a:buNone/>
              </a:pPr>
              <a:r>
                <a:rPr lang="en-US" sz="2400" dirty="0"/>
                <a:t>Improved</a:t>
              </a:r>
              <a:r>
                <a:rPr lang="en-US" sz="2400" kern="1200" dirty="0"/>
                <a:t> Nutrition for All</a:t>
              </a:r>
            </a:p>
          </p:txBody>
        </p:sp>
        <p:sp>
          <p:nvSpPr>
            <p:cNvPr id="9" name="Freeform: Shape 8"/>
            <p:cNvSpPr/>
            <p:nvPr/>
          </p:nvSpPr>
          <p:spPr>
            <a:xfrm rot="16200000">
              <a:off x="4279626" y="2495528"/>
              <a:ext cx="455422"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F38B0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91135" rIns="68858"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10" name="Freeform: Shape 9"/>
            <p:cNvSpPr/>
            <p:nvPr/>
          </p:nvSpPr>
          <p:spPr>
            <a:xfrm>
              <a:off x="3461238" y="1177776"/>
              <a:ext cx="2092196" cy="1340232"/>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F38B00"/>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2000" kern="1200" dirty="0"/>
                <a:t>Sustainable food systems for healthy diets</a:t>
              </a:r>
              <a:endParaRPr lang="en-US" sz="1600" kern="1200" dirty="0"/>
            </a:p>
          </p:txBody>
        </p:sp>
        <p:sp>
          <p:nvSpPr>
            <p:cNvPr id="11" name="Freeform: Shape 10"/>
            <p:cNvSpPr/>
            <p:nvPr/>
          </p:nvSpPr>
          <p:spPr>
            <a:xfrm>
              <a:off x="6084502" y="2253979"/>
              <a:ext cx="2282884" cy="1340232"/>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717073"/>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kern="1200" dirty="0"/>
                <a:t>Review, strengthen, and promote nutrition governance and accountability</a:t>
              </a:r>
              <a:endParaRPr lang="en-US" sz="1600" kern="1200" dirty="0"/>
            </a:p>
          </p:txBody>
        </p:sp>
        <p:sp>
          <p:nvSpPr>
            <p:cNvPr id="12" name="Freeform: Shape 11"/>
            <p:cNvSpPr/>
            <p:nvPr/>
          </p:nvSpPr>
          <p:spPr>
            <a:xfrm>
              <a:off x="6096535" y="3943765"/>
              <a:ext cx="2080164" cy="1542631"/>
            </a:xfrm>
            <a:custGeom>
              <a:avLst/>
              <a:gdLst>
                <a:gd name="connsiteX0" fmla="*/ 0 w 2350848"/>
                <a:gd name="connsiteY0" fmla="*/ 223376 h 1340232"/>
                <a:gd name="connsiteX1" fmla="*/ 223376 w 2350848"/>
                <a:gd name="connsiteY1" fmla="*/ 0 h 1340232"/>
                <a:gd name="connsiteX2" fmla="*/ 2127472 w 2350848"/>
                <a:gd name="connsiteY2" fmla="*/ 0 h 1340232"/>
                <a:gd name="connsiteX3" fmla="*/ 2350848 w 2350848"/>
                <a:gd name="connsiteY3" fmla="*/ 223376 h 1340232"/>
                <a:gd name="connsiteX4" fmla="*/ 2350848 w 2350848"/>
                <a:gd name="connsiteY4" fmla="*/ 1116856 h 1340232"/>
                <a:gd name="connsiteX5" fmla="*/ 2127472 w 2350848"/>
                <a:gd name="connsiteY5" fmla="*/ 1340232 h 1340232"/>
                <a:gd name="connsiteX6" fmla="*/ 223376 w 2350848"/>
                <a:gd name="connsiteY6" fmla="*/ 1340232 h 1340232"/>
                <a:gd name="connsiteX7" fmla="*/ 0 w 2350848"/>
                <a:gd name="connsiteY7" fmla="*/ 1116856 h 1340232"/>
                <a:gd name="connsiteX8" fmla="*/ 0 w 2350848"/>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848" h="1340232">
                  <a:moveTo>
                    <a:pt x="0" y="223376"/>
                  </a:moveTo>
                  <a:cubicBezTo>
                    <a:pt x="0" y="100009"/>
                    <a:pt x="100009" y="0"/>
                    <a:pt x="223376" y="0"/>
                  </a:cubicBezTo>
                  <a:lnTo>
                    <a:pt x="2127472" y="0"/>
                  </a:lnTo>
                  <a:cubicBezTo>
                    <a:pt x="2250839" y="0"/>
                    <a:pt x="2350848" y="100009"/>
                    <a:pt x="2350848" y="223376"/>
                  </a:cubicBezTo>
                  <a:lnTo>
                    <a:pt x="2350848" y="1116856"/>
                  </a:lnTo>
                  <a:cubicBezTo>
                    <a:pt x="2350848" y="1240223"/>
                    <a:pt x="2250839" y="1340232"/>
                    <a:pt x="2127472" y="1340232"/>
                  </a:cubicBezTo>
                  <a:lnTo>
                    <a:pt x="223376" y="1340232"/>
                  </a:lnTo>
                  <a:cubicBezTo>
                    <a:pt x="100009" y="1340232"/>
                    <a:pt x="0" y="1240223"/>
                    <a:pt x="0" y="1116856"/>
                  </a:cubicBezTo>
                  <a:lnTo>
                    <a:pt x="0" y="223376"/>
                  </a:lnTo>
                  <a:close/>
                </a:path>
              </a:pathLst>
            </a:custGeom>
            <a:solidFill>
              <a:srgbClr val="FFCE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2000" kern="1200" dirty="0"/>
                <a:t>Enabling food and breastfeeding environments</a:t>
              </a:r>
            </a:p>
          </p:txBody>
        </p:sp>
        <p:sp>
          <p:nvSpPr>
            <p:cNvPr id="13" name="Freeform: Shape 12"/>
            <p:cNvSpPr/>
            <p:nvPr/>
          </p:nvSpPr>
          <p:spPr>
            <a:xfrm rot="5400000">
              <a:off x="4289054" y="4477123"/>
              <a:ext cx="436564"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006595"/>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1135" rIns="68857"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14" name="Freeform: Shape 13"/>
            <p:cNvSpPr/>
            <p:nvPr/>
          </p:nvSpPr>
          <p:spPr>
            <a:xfrm>
              <a:off x="3461238" y="4929919"/>
              <a:ext cx="2092196" cy="1340232"/>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006595"/>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2000" kern="1200" dirty="0"/>
                <a:t>Trade and investment for improved nutrition</a:t>
              </a:r>
            </a:p>
          </p:txBody>
        </p:sp>
        <p:sp>
          <p:nvSpPr>
            <p:cNvPr id="15" name="Freeform: Shape 14"/>
            <p:cNvSpPr/>
            <p:nvPr/>
          </p:nvSpPr>
          <p:spPr>
            <a:xfrm>
              <a:off x="874071" y="3943765"/>
              <a:ext cx="2149286" cy="1542631"/>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88AF31"/>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sz="2000" kern="1200" dirty="0"/>
                <a:t>Social protection and nutrition education</a:t>
              </a:r>
            </a:p>
          </p:txBody>
        </p:sp>
        <p:sp>
          <p:nvSpPr>
            <p:cNvPr id="16" name="Freeform: Shape 15"/>
            <p:cNvSpPr/>
            <p:nvPr/>
          </p:nvSpPr>
          <p:spPr>
            <a:xfrm>
              <a:off x="825941" y="2175963"/>
              <a:ext cx="2197416" cy="1418247"/>
            </a:xfrm>
            <a:custGeom>
              <a:avLst/>
              <a:gdLst>
                <a:gd name="connsiteX0" fmla="*/ 0 w 2092196"/>
                <a:gd name="connsiteY0" fmla="*/ 223376 h 1340232"/>
                <a:gd name="connsiteX1" fmla="*/ 223376 w 2092196"/>
                <a:gd name="connsiteY1" fmla="*/ 0 h 1340232"/>
                <a:gd name="connsiteX2" fmla="*/ 1868820 w 2092196"/>
                <a:gd name="connsiteY2" fmla="*/ 0 h 1340232"/>
                <a:gd name="connsiteX3" fmla="*/ 2092196 w 2092196"/>
                <a:gd name="connsiteY3" fmla="*/ 223376 h 1340232"/>
                <a:gd name="connsiteX4" fmla="*/ 2092196 w 2092196"/>
                <a:gd name="connsiteY4" fmla="*/ 1116856 h 1340232"/>
                <a:gd name="connsiteX5" fmla="*/ 1868820 w 2092196"/>
                <a:gd name="connsiteY5" fmla="*/ 1340232 h 1340232"/>
                <a:gd name="connsiteX6" fmla="*/ 223376 w 2092196"/>
                <a:gd name="connsiteY6" fmla="*/ 1340232 h 1340232"/>
                <a:gd name="connsiteX7" fmla="*/ 0 w 2092196"/>
                <a:gd name="connsiteY7" fmla="*/ 1116856 h 1340232"/>
                <a:gd name="connsiteX8" fmla="*/ 0 w 2092196"/>
                <a:gd name="connsiteY8" fmla="*/ 223376 h 134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196" h="1340232">
                  <a:moveTo>
                    <a:pt x="0" y="223376"/>
                  </a:moveTo>
                  <a:cubicBezTo>
                    <a:pt x="0" y="100009"/>
                    <a:pt x="100009" y="0"/>
                    <a:pt x="223376" y="0"/>
                  </a:cubicBezTo>
                  <a:lnTo>
                    <a:pt x="1868820" y="0"/>
                  </a:lnTo>
                  <a:cubicBezTo>
                    <a:pt x="1992187" y="0"/>
                    <a:pt x="2092196" y="100009"/>
                    <a:pt x="2092196" y="223376"/>
                  </a:cubicBezTo>
                  <a:lnTo>
                    <a:pt x="2092196" y="1116856"/>
                  </a:lnTo>
                  <a:cubicBezTo>
                    <a:pt x="2092196" y="1240223"/>
                    <a:pt x="1992187" y="1340232"/>
                    <a:pt x="1868820" y="1340232"/>
                  </a:cubicBezTo>
                  <a:lnTo>
                    <a:pt x="223376" y="1340232"/>
                  </a:lnTo>
                  <a:cubicBezTo>
                    <a:pt x="100009" y="1340232"/>
                    <a:pt x="0" y="1240223"/>
                    <a:pt x="0" y="1116856"/>
                  </a:cubicBezTo>
                  <a:lnTo>
                    <a:pt x="0" y="223376"/>
                  </a:lnTo>
                  <a:close/>
                </a:path>
              </a:pathLst>
            </a:custGeom>
            <a:solidFill>
              <a:srgbClr val="FF0000"/>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0825" tIns="90825" rIns="90825" bIns="90825" numCol="1" spcCol="1270" anchor="ctr" anchorCtr="0">
              <a:noAutofit/>
            </a:bodyPr>
            <a:lstStyle/>
            <a:p>
              <a:pPr marL="0" lvl="0" indent="0" algn="ctr" defTabSz="889000">
                <a:lnSpc>
                  <a:spcPct val="90000"/>
                </a:lnSpc>
                <a:spcBef>
                  <a:spcPct val="0"/>
                </a:spcBef>
                <a:spcAft>
                  <a:spcPct val="35000"/>
                </a:spcAft>
                <a:buNone/>
              </a:pPr>
              <a:r>
                <a:rPr lang="en-US" kern="1200" dirty="0"/>
                <a:t>Aligned health systems providing universal coverage of essential nutrition actions</a:t>
              </a:r>
            </a:p>
          </p:txBody>
        </p:sp>
        <p:sp>
          <p:nvSpPr>
            <p:cNvPr id="17" name="Freeform: Shape 16"/>
            <p:cNvSpPr/>
            <p:nvPr/>
          </p:nvSpPr>
          <p:spPr>
            <a:xfrm>
              <a:off x="5540347" y="3042937"/>
              <a:ext cx="544155"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717073"/>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91135" rIns="68858"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18" name="Freeform: Shape 17"/>
            <p:cNvSpPr/>
            <p:nvPr/>
          </p:nvSpPr>
          <p:spPr>
            <a:xfrm>
              <a:off x="5545263" y="4006486"/>
              <a:ext cx="626937"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FFCE0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 tIns="91135" rIns="68858"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19" name="Freeform: Shape 18"/>
            <p:cNvSpPr/>
            <p:nvPr/>
          </p:nvSpPr>
          <p:spPr>
            <a:xfrm rot="10800000">
              <a:off x="2925254" y="4025085"/>
              <a:ext cx="534668"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88AF31"/>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1135" rIns="68857"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sp>
          <p:nvSpPr>
            <p:cNvPr id="20" name="Freeform: Shape 19"/>
            <p:cNvSpPr/>
            <p:nvPr/>
          </p:nvSpPr>
          <p:spPr>
            <a:xfrm rot="10800000">
              <a:off x="2925254" y="2981276"/>
              <a:ext cx="534668" cy="455679"/>
            </a:xfrm>
            <a:custGeom>
              <a:avLst/>
              <a:gdLst>
                <a:gd name="connsiteX0" fmla="*/ 0 w 229526"/>
                <a:gd name="connsiteY0" fmla="*/ 227840 h 455679"/>
                <a:gd name="connsiteX1" fmla="*/ 114763 w 229526"/>
                <a:gd name="connsiteY1" fmla="*/ 0 h 455679"/>
                <a:gd name="connsiteX2" fmla="*/ 114763 w 229526"/>
                <a:gd name="connsiteY2" fmla="*/ 113920 h 455679"/>
                <a:gd name="connsiteX3" fmla="*/ 229526 w 229526"/>
                <a:gd name="connsiteY3" fmla="*/ 113920 h 455679"/>
                <a:gd name="connsiteX4" fmla="*/ 229526 w 229526"/>
                <a:gd name="connsiteY4" fmla="*/ 341759 h 455679"/>
                <a:gd name="connsiteX5" fmla="*/ 114763 w 229526"/>
                <a:gd name="connsiteY5" fmla="*/ 341759 h 455679"/>
                <a:gd name="connsiteX6" fmla="*/ 114763 w 229526"/>
                <a:gd name="connsiteY6" fmla="*/ 455679 h 455679"/>
                <a:gd name="connsiteX7" fmla="*/ 0 w 229526"/>
                <a:gd name="connsiteY7" fmla="*/ 227840 h 4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6" h="455679">
                  <a:moveTo>
                    <a:pt x="0" y="227840"/>
                  </a:moveTo>
                  <a:lnTo>
                    <a:pt x="114763" y="0"/>
                  </a:lnTo>
                  <a:lnTo>
                    <a:pt x="114763" y="113920"/>
                  </a:lnTo>
                  <a:lnTo>
                    <a:pt x="229526" y="113920"/>
                  </a:lnTo>
                  <a:lnTo>
                    <a:pt x="229526" y="341759"/>
                  </a:lnTo>
                  <a:lnTo>
                    <a:pt x="114763" y="341759"/>
                  </a:lnTo>
                  <a:lnTo>
                    <a:pt x="114763" y="455679"/>
                  </a:lnTo>
                  <a:lnTo>
                    <a:pt x="0" y="227840"/>
                  </a:lnTo>
                  <a:close/>
                </a:path>
              </a:pathLst>
            </a:custGeom>
            <a:solidFill>
              <a:srgbClr val="FF0000"/>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91135" rIns="68857" bIns="91136" numCol="1" spcCol="1270" anchor="ctr" anchorCtr="0">
              <a:noAutofit/>
            </a:bodyPr>
            <a:lstStyle/>
            <a:p>
              <a:pPr marL="0" lvl="0" indent="0" algn="ctr" defTabSz="1955800">
                <a:lnSpc>
                  <a:spcPct val="90000"/>
                </a:lnSpc>
                <a:spcBef>
                  <a:spcPct val="0"/>
                </a:spcBef>
                <a:spcAft>
                  <a:spcPct val="35000"/>
                </a:spcAft>
                <a:buNone/>
              </a:pPr>
              <a:endParaRPr lang="en-US" sz="4400" kern="1200"/>
            </a:p>
          </p:txBody>
        </p:sp>
      </p:grpSp>
      <p:grpSp>
        <p:nvGrpSpPr>
          <p:cNvPr id="21" name="Group 20"/>
          <p:cNvGrpSpPr/>
          <p:nvPr/>
        </p:nvGrpSpPr>
        <p:grpSpPr>
          <a:xfrm>
            <a:off x="0" y="6525344"/>
            <a:ext cx="9144000" cy="412198"/>
            <a:chOff x="0" y="6525344"/>
            <a:chExt cx="9144000" cy="412198"/>
          </a:xfrm>
        </p:grpSpPr>
        <p:sp>
          <p:nvSpPr>
            <p:cNvPr id="22" name="Rectangle 21"/>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41</a:t>
              </a:fld>
              <a:endParaRPr lang="uk-UA" sz="1200" dirty="0"/>
            </a:p>
          </p:txBody>
        </p:sp>
        <p:grpSp>
          <p:nvGrpSpPr>
            <p:cNvPr id="24" name="Group 23"/>
            <p:cNvGrpSpPr/>
            <p:nvPr userDrawn="1"/>
          </p:nvGrpSpPr>
          <p:grpSpPr>
            <a:xfrm>
              <a:off x="4427984" y="6572417"/>
              <a:ext cx="4027788" cy="365125"/>
              <a:chOff x="5364088" y="6552752"/>
              <a:chExt cx="3086336" cy="365125"/>
            </a:xfrm>
          </p:grpSpPr>
          <p:sp>
            <p:nvSpPr>
              <p:cNvPr id="2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6" name="Rectangle 2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410287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2900" y="160338"/>
            <a:ext cx="8458200" cy="792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C77C0E"/>
                </a:solidFill>
                <a:latin typeface="Century Gothic" panose="020B0502020202020204" pitchFamily="34" charset="0"/>
              </a:rPr>
              <a:t>Regional Frameworks</a:t>
            </a:r>
          </a:p>
        </p:txBody>
      </p:sp>
      <p:sp>
        <p:nvSpPr>
          <p:cNvPr id="7" name="Content Placeholder 2"/>
          <p:cNvSpPr txBox="1">
            <a:spLocks/>
          </p:cNvSpPr>
          <p:nvPr/>
        </p:nvSpPr>
        <p:spPr>
          <a:xfrm>
            <a:off x="801666" y="1479550"/>
            <a:ext cx="8101702"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dirty="0"/>
          </a:p>
          <a:p>
            <a:pPr marL="0" indent="0">
              <a:buFont typeface="Arial" panose="020B0604020202020204" pitchFamily="34" charset="0"/>
              <a:buNone/>
              <a:defRPr/>
            </a:pPr>
            <a:endParaRPr lang="en-US" u="sng" dirty="0"/>
          </a:p>
        </p:txBody>
      </p:sp>
      <p:sp>
        <p:nvSpPr>
          <p:cNvPr id="2" name="Rectangle 1"/>
          <p:cNvSpPr/>
          <p:nvPr/>
        </p:nvSpPr>
        <p:spPr>
          <a:xfrm>
            <a:off x="482252" y="876300"/>
            <a:ext cx="8209895" cy="2554545"/>
          </a:xfrm>
          <a:prstGeom prst="rect">
            <a:avLst/>
          </a:prstGeom>
        </p:spPr>
        <p:txBody>
          <a:bodyPr wrap="square">
            <a:spAutoFit/>
          </a:bodyPr>
          <a:lstStyle/>
          <a:p>
            <a:pPr marL="285750" indent="-285750">
              <a:buFont typeface="Arial" panose="020B0604020202020204" pitchFamily="34" charset="0"/>
              <a:buChar char="•"/>
            </a:pPr>
            <a:r>
              <a:rPr lang="en-US" sz="2000" dirty="0">
                <a:latin typeface="Century Gothic" panose="020B0502020202020204" pitchFamily="34" charset="0"/>
              </a:rPr>
              <a:t>African Union’s Agenda 2063 </a:t>
            </a:r>
          </a:p>
          <a:p>
            <a:pPr marL="285750" indent="-285750">
              <a:buFont typeface="Arial" panose="020B0604020202020204" pitchFamily="34" charset="0"/>
              <a:buChar char="•"/>
            </a:pPr>
            <a:r>
              <a:rPr lang="en-US" sz="2000" dirty="0">
                <a:latin typeface="Century Gothic" panose="020B0502020202020204" pitchFamily="34" charset="0"/>
              </a:rPr>
              <a:t>African Union 2003 Maputo Declaration on Agriculture and Food Security  </a:t>
            </a:r>
          </a:p>
          <a:p>
            <a:pPr marL="285750" indent="-285750">
              <a:buFont typeface="Arial" panose="020B0604020202020204" pitchFamily="34" charset="0"/>
              <a:buChar char="•"/>
            </a:pPr>
            <a:r>
              <a:rPr lang="en-US" sz="2000" dirty="0">
                <a:latin typeface="Century Gothic" panose="020B0502020202020204" pitchFamily="34" charset="0"/>
              </a:rPr>
              <a:t>African Union 2014 Malabo Declaration on Accelerated Agricultural Growth and Transformation for Shared Prosperity and Improved Livelihoods</a:t>
            </a:r>
          </a:p>
          <a:p>
            <a:pPr marL="285750" indent="-285750">
              <a:buFont typeface="Arial" panose="020B0604020202020204" pitchFamily="34" charset="0"/>
              <a:buChar char="•"/>
            </a:pPr>
            <a:r>
              <a:rPr lang="en-US" sz="2000" dirty="0">
                <a:latin typeface="Century Gothic" panose="020B0502020202020204" pitchFamily="34" charset="0"/>
              </a:rPr>
              <a:t>East  African Community Agriculture and Rural Development Strategy (EAC-ARDS) 2005-2030</a:t>
            </a:r>
          </a:p>
        </p:txBody>
      </p:sp>
      <p:pic>
        <p:nvPicPr>
          <p:cNvPr id="4" name="Picture 3" descr="African Union 2014 Malabo Declaration on Accelerated Agricultural Growth and Transformation for Shared Prosperity and Improved Livelihoods Cover &#10;"/>
          <p:cNvPicPr>
            <a:picLocks noChangeAspect="1"/>
          </p:cNvPicPr>
          <p:nvPr/>
        </p:nvPicPr>
        <p:blipFill>
          <a:blip r:embed="rId3"/>
          <a:stretch>
            <a:fillRect/>
          </a:stretch>
        </p:blipFill>
        <p:spPr>
          <a:xfrm>
            <a:off x="1955973" y="3409849"/>
            <a:ext cx="1854818" cy="2636882"/>
          </a:xfrm>
          <a:prstGeom prst="rect">
            <a:avLst/>
          </a:prstGeom>
          <a:ln>
            <a:solidFill>
              <a:schemeClr val="tx1"/>
            </a:solidFill>
          </a:ln>
        </p:spPr>
      </p:pic>
      <p:pic>
        <p:nvPicPr>
          <p:cNvPr id="8" name="Picture 7" descr="East  African Community Agriculture and Rural Development Strategy (EAC-ARDS) 2005-2030 Cover&#10;"/>
          <p:cNvPicPr>
            <a:picLocks noChangeAspect="1"/>
          </p:cNvPicPr>
          <p:nvPr/>
        </p:nvPicPr>
        <p:blipFill>
          <a:blip r:embed="rId4"/>
          <a:stretch>
            <a:fillRect/>
          </a:stretch>
        </p:blipFill>
        <p:spPr>
          <a:xfrm>
            <a:off x="5076056" y="3392554"/>
            <a:ext cx="2040432" cy="2605740"/>
          </a:xfrm>
          <a:prstGeom prst="rect">
            <a:avLst/>
          </a:prstGeom>
          <a:ln>
            <a:solidFill>
              <a:schemeClr val="tx1"/>
            </a:solidFill>
          </a:ln>
        </p:spPr>
      </p:pic>
      <p:pic>
        <p:nvPicPr>
          <p:cNvPr id="3" name="Picture 2" descr="African Union's Agenda 2063 Cover "/>
          <p:cNvPicPr>
            <a:picLocks noChangeAspect="1"/>
          </p:cNvPicPr>
          <p:nvPr/>
        </p:nvPicPr>
        <p:blipFill>
          <a:blip r:embed="rId5"/>
          <a:stretch>
            <a:fillRect/>
          </a:stretch>
        </p:blipFill>
        <p:spPr>
          <a:xfrm>
            <a:off x="3580704" y="3739705"/>
            <a:ext cx="1823544" cy="2577676"/>
          </a:xfrm>
          <a:prstGeom prst="rect">
            <a:avLst/>
          </a:prstGeom>
          <a:ln>
            <a:solidFill>
              <a:schemeClr val="tx1"/>
            </a:solidFill>
          </a:ln>
        </p:spPr>
      </p:pic>
      <p:grpSp>
        <p:nvGrpSpPr>
          <p:cNvPr id="9" name="Group 8"/>
          <p:cNvGrpSpPr/>
          <p:nvPr/>
        </p:nvGrpSpPr>
        <p:grpSpPr>
          <a:xfrm>
            <a:off x="0" y="6525344"/>
            <a:ext cx="9144000" cy="412198"/>
            <a:chOff x="0" y="6525344"/>
            <a:chExt cx="9144000" cy="412198"/>
          </a:xfrm>
        </p:grpSpPr>
        <p:sp>
          <p:nvSpPr>
            <p:cNvPr id="10" name="Rectangle 9"/>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42</a:t>
              </a:fld>
              <a:endParaRPr lang="uk-UA" sz="1200" dirty="0"/>
            </a:p>
          </p:txBody>
        </p:sp>
        <p:grpSp>
          <p:nvGrpSpPr>
            <p:cNvPr id="12" name="Group 11"/>
            <p:cNvGrpSpPr/>
            <p:nvPr userDrawn="1"/>
          </p:nvGrpSpPr>
          <p:grpSpPr>
            <a:xfrm>
              <a:off x="4427984" y="6572417"/>
              <a:ext cx="4027788" cy="365125"/>
              <a:chOff x="5364088" y="6552752"/>
              <a:chExt cx="3086336" cy="365125"/>
            </a:xfrm>
          </p:grpSpPr>
          <p:sp>
            <p:nvSpPr>
              <p:cNvPr id="13"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4" name="Rectangle 13"/>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14987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33973" y="592963"/>
            <a:ext cx="8229600" cy="652934"/>
          </a:xfrm>
        </p:spPr>
        <p:txBody>
          <a:bodyPr>
            <a:normAutofit/>
          </a:bodyPr>
          <a:lstStyle/>
          <a:p>
            <a:r>
              <a:rPr lang="en-US" sz="3200" dirty="0"/>
              <a:t>Turning Global Strategies into Local Actions</a:t>
            </a:r>
          </a:p>
        </p:txBody>
      </p:sp>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43</a:t>
            </a:fld>
            <a:endParaRPr lang="en-US" dirty="0"/>
          </a:p>
        </p:txBody>
      </p:sp>
      <p:grpSp>
        <p:nvGrpSpPr>
          <p:cNvPr id="2" name="Group 1" descr="Uganda's National Nutrition Guidelines, Planning, and Vision Covers."/>
          <p:cNvGrpSpPr/>
          <p:nvPr/>
        </p:nvGrpSpPr>
        <p:grpSpPr>
          <a:xfrm rot="505200">
            <a:off x="673192" y="1796359"/>
            <a:ext cx="7587687" cy="4820372"/>
            <a:chOff x="5086885" y="3618625"/>
            <a:chExt cx="3665646" cy="1981156"/>
          </a:xfrm>
        </p:grpSpPr>
        <p:pic>
          <p:nvPicPr>
            <p:cNvPr id="7" name="Picture 6"/>
            <p:cNvPicPr>
              <a:picLocks noChangeAspect="1"/>
            </p:cNvPicPr>
            <p:nvPr/>
          </p:nvPicPr>
          <p:blipFill rotWithShape="1">
            <a:blip r:embed="rId3"/>
            <a:srcRect l="1936"/>
            <a:stretch/>
          </p:blipFill>
          <p:spPr>
            <a:xfrm rot="20700000">
              <a:off x="5086885" y="3981848"/>
              <a:ext cx="1300379" cy="1617933"/>
            </a:xfrm>
            <a:prstGeom prst="rect">
              <a:avLst/>
            </a:prstGeom>
            <a:ln>
              <a:solidFill>
                <a:schemeClr val="tx1">
                  <a:lumMod val="50000"/>
                  <a:lumOff val="50000"/>
                </a:schemeClr>
              </a:solidFill>
            </a:ln>
            <a:effectLst/>
          </p:spPr>
        </p:pic>
        <p:pic>
          <p:nvPicPr>
            <p:cNvPr id="8" name="Picture 7"/>
            <p:cNvPicPr>
              <a:picLocks noChangeAspect="1"/>
            </p:cNvPicPr>
            <p:nvPr/>
          </p:nvPicPr>
          <p:blipFill>
            <a:blip r:embed="rId4"/>
            <a:stretch>
              <a:fillRect/>
            </a:stretch>
          </p:blipFill>
          <p:spPr>
            <a:xfrm rot="21048225">
              <a:off x="5887780" y="3724926"/>
              <a:ext cx="1153255" cy="1616554"/>
            </a:xfrm>
            <a:prstGeom prst="rect">
              <a:avLst/>
            </a:prstGeom>
            <a:ln>
              <a:solidFill>
                <a:schemeClr val="tx1">
                  <a:lumMod val="50000"/>
                  <a:lumOff val="50000"/>
                </a:schemeClr>
              </a:solidFill>
            </a:ln>
            <a:effectLst/>
          </p:spPr>
        </p:pic>
        <p:pic>
          <p:nvPicPr>
            <p:cNvPr id="29" name="Picture 28"/>
            <p:cNvPicPr>
              <a:picLocks noChangeAspect="1"/>
            </p:cNvPicPr>
            <p:nvPr/>
          </p:nvPicPr>
          <p:blipFill>
            <a:blip r:embed="rId5"/>
            <a:stretch>
              <a:fillRect/>
            </a:stretch>
          </p:blipFill>
          <p:spPr>
            <a:xfrm rot="21399360">
              <a:off x="6621061" y="3618625"/>
              <a:ext cx="1181505" cy="1612854"/>
            </a:xfrm>
            <a:prstGeom prst="rect">
              <a:avLst/>
            </a:prstGeom>
            <a:ln>
              <a:solidFill>
                <a:schemeClr val="tx1"/>
              </a:solidFill>
            </a:ln>
            <a:effectLst/>
          </p:spPr>
        </p:pic>
        <p:pic>
          <p:nvPicPr>
            <p:cNvPr id="30" name="Picture 29"/>
            <p:cNvPicPr>
              <a:picLocks noChangeAspect="1"/>
            </p:cNvPicPr>
            <p:nvPr/>
          </p:nvPicPr>
          <p:blipFill>
            <a:blip r:embed="rId6"/>
            <a:stretch>
              <a:fillRect/>
            </a:stretch>
          </p:blipFill>
          <p:spPr>
            <a:xfrm rot="394357">
              <a:off x="7452152" y="3621109"/>
              <a:ext cx="1300379" cy="1589021"/>
            </a:xfrm>
            <a:prstGeom prst="rect">
              <a:avLst/>
            </a:prstGeom>
            <a:ln>
              <a:solidFill>
                <a:schemeClr val="tx1">
                  <a:lumMod val="50000"/>
                  <a:lumOff val="50000"/>
                </a:schemeClr>
              </a:solidFill>
            </a:ln>
            <a:effectLst/>
          </p:spPr>
        </p:pic>
      </p:grpSp>
      <p:grpSp>
        <p:nvGrpSpPr>
          <p:cNvPr id="9" name="Group 8"/>
          <p:cNvGrpSpPr/>
          <p:nvPr/>
        </p:nvGrpSpPr>
        <p:grpSpPr>
          <a:xfrm>
            <a:off x="0" y="6525344"/>
            <a:ext cx="9144000" cy="412198"/>
            <a:chOff x="0" y="6525344"/>
            <a:chExt cx="9144000" cy="412198"/>
          </a:xfrm>
        </p:grpSpPr>
        <p:sp>
          <p:nvSpPr>
            <p:cNvPr id="10" name="Rectangle 9"/>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43</a:t>
              </a:fld>
              <a:endParaRPr lang="uk-UA" sz="1200" dirty="0"/>
            </a:p>
          </p:txBody>
        </p:sp>
        <p:grpSp>
          <p:nvGrpSpPr>
            <p:cNvPr id="12" name="Group 11"/>
            <p:cNvGrpSpPr/>
            <p:nvPr userDrawn="1"/>
          </p:nvGrpSpPr>
          <p:grpSpPr>
            <a:xfrm>
              <a:off x="4427984" y="6572417"/>
              <a:ext cx="4027788" cy="365125"/>
              <a:chOff x="5364088" y="6552752"/>
              <a:chExt cx="3086336" cy="365125"/>
            </a:xfrm>
          </p:grpSpPr>
          <p:sp>
            <p:nvSpPr>
              <p:cNvPr id="13"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4" name="Rectangle 13"/>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66333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12" y="479944"/>
            <a:ext cx="8229600" cy="724942"/>
          </a:xfrm>
        </p:spPr>
        <p:txBody>
          <a:bodyPr>
            <a:noAutofit/>
          </a:bodyPr>
          <a:lstStyle/>
          <a:p>
            <a:r>
              <a:rPr lang="en-US" altLang="en-US" sz="3200" dirty="0"/>
              <a:t>1995 Constitution of the Republic of Uganda</a:t>
            </a:r>
            <a:br>
              <a:rPr lang="en-US" altLang="en-US" sz="3200" dirty="0"/>
            </a:br>
            <a:endParaRPr lang="en-US" sz="3200" dirty="0"/>
          </a:p>
        </p:txBody>
      </p:sp>
      <p:sp>
        <p:nvSpPr>
          <p:cNvPr id="7" name="Content Placeholder 2"/>
          <p:cNvSpPr txBox="1">
            <a:spLocks/>
          </p:cNvSpPr>
          <p:nvPr/>
        </p:nvSpPr>
        <p:spPr>
          <a:xfrm>
            <a:off x="364573" y="1493389"/>
            <a:ext cx="8414853" cy="5059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r>
              <a:rPr lang="en-GB" dirty="0">
                <a:latin typeface="Century Gothic" panose="020B0502020202020204" pitchFamily="34" charset="0"/>
              </a:rPr>
              <a:t>Section XXII: Food security and nutrition</a:t>
            </a:r>
            <a:endParaRPr lang="en-US" dirty="0">
              <a:latin typeface="Century Gothic" panose="020B0502020202020204" pitchFamily="34" charset="0"/>
            </a:endParaRPr>
          </a:p>
          <a:p>
            <a:pPr marL="0" indent="0">
              <a:spcBef>
                <a:spcPts val="0"/>
              </a:spcBef>
              <a:spcAft>
                <a:spcPts val="1800"/>
              </a:spcAft>
              <a:buNone/>
            </a:pPr>
            <a:r>
              <a:rPr lang="en-GB" dirty="0">
                <a:latin typeface="Century Gothic" panose="020B0502020202020204" pitchFamily="34" charset="0"/>
              </a:rPr>
              <a:t>The State shall:</a:t>
            </a:r>
          </a:p>
          <a:p>
            <a:pPr marL="0" indent="0">
              <a:spcBef>
                <a:spcPts val="0"/>
              </a:spcBef>
              <a:spcAft>
                <a:spcPts val="1800"/>
              </a:spcAft>
              <a:buNone/>
            </a:pPr>
            <a:r>
              <a:rPr lang="en-GB" dirty="0">
                <a:latin typeface="Century Gothic" panose="020B0502020202020204" pitchFamily="34" charset="0"/>
              </a:rPr>
              <a:t>a) Take appropriate steps to encourage people to 	grow and store adequate food.</a:t>
            </a:r>
          </a:p>
          <a:p>
            <a:pPr marL="0" indent="0">
              <a:spcBef>
                <a:spcPts val="0"/>
              </a:spcBef>
              <a:spcAft>
                <a:spcPts val="1800"/>
              </a:spcAft>
              <a:buNone/>
            </a:pPr>
            <a:r>
              <a:rPr lang="en-GB" dirty="0">
                <a:latin typeface="Century Gothic" panose="020B0502020202020204" pitchFamily="34" charset="0"/>
              </a:rPr>
              <a:t>b) Establish national food reserves; and </a:t>
            </a:r>
          </a:p>
          <a:p>
            <a:pPr marL="0" indent="0">
              <a:spcBef>
                <a:spcPts val="0"/>
              </a:spcBef>
              <a:spcAft>
                <a:spcPts val="1800"/>
              </a:spcAft>
              <a:buNone/>
            </a:pPr>
            <a:r>
              <a:rPr lang="en-GB" dirty="0">
                <a:latin typeface="Century Gothic" panose="020B0502020202020204" pitchFamily="34" charset="0"/>
              </a:rPr>
              <a:t>c) Encourage and promote proper nutrition through mass education and other appropriate means in order to build a healthy state.</a:t>
            </a:r>
          </a:p>
          <a:p>
            <a:pPr marL="0" indent="0">
              <a:buNone/>
            </a:pPr>
            <a:r>
              <a:rPr lang="en-GB" dirty="0">
                <a:latin typeface="Century Gothic" panose="020B0502020202020204" pitchFamily="34" charset="0"/>
              </a:rPr>
              <a:t> </a:t>
            </a:r>
            <a:endParaRPr lang="en-US" dirty="0">
              <a:latin typeface="Century Gothic" panose="020B0502020202020204" pitchFamily="34" charset="0"/>
            </a:endParaRPr>
          </a:p>
          <a:p>
            <a:pPr marL="0" indent="0">
              <a:buFont typeface="Arial" panose="020B0604020202020204" pitchFamily="34" charset="0"/>
              <a:buNone/>
              <a:defRPr/>
            </a:pPr>
            <a:endParaRPr lang="en-US" u="sng" dirty="0">
              <a:latin typeface="Century Gothic" panose="020B0502020202020204" pitchFamily="34" charset="0"/>
            </a:endParaRPr>
          </a:p>
        </p:txBody>
      </p:sp>
      <p:grpSp>
        <p:nvGrpSpPr>
          <p:cNvPr id="6" name="Group 5"/>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44</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99455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45</a:t>
            </a:fld>
            <a:endParaRPr lang="en-US" dirty="0"/>
          </a:p>
        </p:txBody>
      </p:sp>
      <p:sp useBgFill="1">
        <p:nvSpPr>
          <p:cNvPr id="7" name="Content Placeholder 2"/>
          <p:cNvSpPr txBox="1">
            <a:spLocks/>
          </p:cNvSpPr>
          <p:nvPr/>
        </p:nvSpPr>
        <p:spPr>
          <a:xfrm>
            <a:off x="3721768" y="1772816"/>
            <a:ext cx="4965032" cy="43533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latin typeface="Century Gothic" panose="020B0502020202020204" pitchFamily="34" charset="0"/>
              </a:rPr>
              <a:t>Vision statement:</a:t>
            </a:r>
          </a:p>
          <a:p>
            <a:pPr marL="0" indent="0">
              <a:buNone/>
              <a:defRPr/>
            </a:pPr>
            <a:r>
              <a:rPr lang="en-US" b="1" dirty="0">
                <a:solidFill>
                  <a:srgbClr val="C77C0E"/>
                </a:solidFill>
                <a:latin typeface="Century Gothic" panose="020B0502020202020204" pitchFamily="34" charset="0"/>
              </a:rPr>
              <a:t>A Transformed Ugandan Society from a Peasant to a Modern and Prosperous Country within 30 years</a:t>
            </a:r>
            <a:endParaRPr lang="en-US" dirty="0">
              <a:solidFill>
                <a:srgbClr val="C77C0E"/>
              </a:solidFill>
              <a:latin typeface="Century Gothic" panose="020B0502020202020204" pitchFamily="34" charset="0"/>
            </a:endParaRPr>
          </a:p>
          <a:p>
            <a:pPr marL="0" indent="0">
              <a:buNone/>
              <a:defRPr/>
            </a:pPr>
            <a:endParaRPr lang="en-US" dirty="0">
              <a:latin typeface="Century Gothic" panose="020B0502020202020204" pitchFamily="34" charset="0"/>
            </a:endParaRPr>
          </a:p>
          <a:p>
            <a:pPr>
              <a:spcBef>
                <a:spcPct val="20000"/>
              </a:spcBef>
              <a:buFont typeface="Arial" charset="0"/>
              <a:buChar char="•"/>
              <a:defRPr/>
            </a:pPr>
            <a:r>
              <a:rPr lang="en-US" dirty="0">
                <a:latin typeface="Century Gothic" panose="020B0502020202020204" pitchFamily="34" charset="0"/>
              </a:rPr>
              <a:t>Nutrition target:</a:t>
            </a:r>
          </a:p>
          <a:p>
            <a:pPr marL="571500" lvl="1" indent="-285750">
              <a:spcBef>
                <a:spcPct val="20000"/>
              </a:spcBef>
              <a:buFont typeface="Arial" pitchFamily="34" charset="0"/>
              <a:buChar char="–"/>
              <a:defRPr/>
            </a:pPr>
            <a:r>
              <a:rPr lang="en-US" sz="2800" dirty="0">
                <a:latin typeface="Century Gothic" panose="020B0502020202020204" pitchFamily="34" charset="0"/>
              </a:rPr>
              <a:t>To reduce stunting among children under 5 from 33% in 2010 to 0% by 2040</a:t>
            </a:r>
          </a:p>
          <a:p>
            <a:pPr marL="0" indent="0">
              <a:buNone/>
              <a:defRPr/>
            </a:pPr>
            <a:endParaRPr lang="en-US" dirty="0"/>
          </a:p>
          <a:p>
            <a:pPr marL="0" indent="0">
              <a:buNone/>
              <a:defRPr/>
            </a:pPr>
            <a:endParaRPr lang="en-US" dirty="0"/>
          </a:p>
          <a:p>
            <a:pPr marL="0" indent="0">
              <a:buFont typeface="Arial" panose="020B0604020202020204" pitchFamily="34" charset="0"/>
              <a:buNone/>
              <a:defRPr/>
            </a:pPr>
            <a:endParaRPr lang="en-US" u="sng" dirty="0"/>
          </a:p>
        </p:txBody>
      </p:sp>
      <p:pic>
        <p:nvPicPr>
          <p:cNvPr id="8" name="Content Placeholder 4" descr="Uganda Vision 2040 Cover. "/>
          <p:cNvPicPr>
            <a:picLocks/>
          </p:cNvPicPr>
          <p:nvPr/>
        </p:nvPicPr>
        <p:blipFill>
          <a:blip r:embed="rId3">
            <a:extLst>
              <a:ext uri="{28A0092B-C50C-407E-A947-70E740481C1C}">
                <a14:useLocalDpi xmlns:a14="http://schemas.microsoft.com/office/drawing/2010/main" val="0"/>
              </a:ext>
            </a:extLst>
          </a:blip>
          <a:srcRect r="3044"/>
          <a:stretch>
            <a:fillRect/>
          </a:stretch>
        </p:blipFill>
        <p:spPr bwMode="auto">
          <a:xfrm>
            <a:off x="484568" y="1772816"/>
            <a:ext cx="2709393" cy="378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4"/>
          <p:cNvSpPr txBox="1">
            <a:spLocks/>
          </p:cNvSpPr>
          <p:nvPr/>
        </p:nvSpPr>
        <p:spPr>
          <a:xfrm>
            <a:off x="484568" y="485813"/>
            <a:ext cx="8229600" cy="724942"/>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4000" b="1" dirty="0">
                <a:solidFill>
                  <a:srgbClr val="C77C0E"/>
                </a:solidFill>
                <a:latin typeface="Century Gothic" panose="020B0502020202020204" pitchFamily="34" charset="0"/>
              </a:rPr>
              <a:t>Uganda Vision 2040</a:t>
            </a:r>
          </a:p>
        </p:txBody>
      </p:sp>
      <p:grpSp>
        <p:nvGrpSpPr>
          <p:cNvPr id="9" name="Group 8"/>
          <p:cNvGrpSpPr/>
          <p:nvPr/>
        </p:nvGrpSpPr>
        <p:grpSpPr>
          <a:xfrm>
            <a:off x="0" y="6525344"/>
            <a:ext cx="9144000" cy="412198"/>
            <a:chOff x="0" y="6525344"/>
            <a:chExt cx="9144000" cy="412198"/>
          </a:xfrm>
        </p:grpSpPr>
        <p:sp>
          <p:nvSpPr>
            <p:cNvPr id="12" name="Rectangle 11"/>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45</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6" name="Rectangle 1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069892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46</a:t>
            </a:fld>
            <a:endParaRPr lang="en-US" dirty="0"/>
          </a:p>
        </p:txBody>
      </p:sp>
      <p:sp>
        <p:nvSpPr>
          <p:cNvPr id="7" name="Content Placeholder 2"/>
          <p:cNvSpPr txBox="1">
            <a:spLocks/>
          </p:cNvSpPr>
          <p:nvPr/>
        </p:nvSpPr>
        <p:spPr>
          <a:xfrm>
            <a:off x="3150045" y="1639190"/>
            <a:ext cx="5886451" cy="4742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Century Gothic" panose="020B0502020202020204" pitchFamily="34" charset="0"/>
              </a:rPr>
              <a:t>Nutrition falls under NDP II Objective 3:</a:t>
            </a:r>
          </a:p>
          <a:p>
            <a:pPr marL="571500" lvl="1" indent="-285750">
              <a:spcBef>
                <a:spcPct val="20000"/>
              </a:spcBef>
              <a:buFont typeface="Arial" pitchFamily="34" charset="0"/>
              <a:buChar char="–"/>
              <a:defRPr/>
            </a:pPr>
            <a:r>
              <a:rPr lang="en-US" altLang="en-US" dirty="0">
                <a:latin typeface="Century Gothic" panose="020B0502020202020204" pitchFamily="34" charset="0"/>
              </a:rPr>
              <a:t> Enhance human capital development</a:t>
            </a:r>
          </a:p>
          <a:p>
            <a:r>
              <a:rPr lang="en-US" altLang="en-US" sz="2400" dirty="0">
                <a:latin typeface="Century Gothic" panose="020B0502020202020204" pitchFamily="34" charset="0"/>
              </a:rPr>
              <a:t>Nutrition-specific target:</a:t>
            </a:r>
          </a:p>
          <a:p>
            <a:pPr marL="571500" lvl="1" indent="-285750">
              <a:lnSpc>
                <a:spcPct val="100000"/>
              </a:lnSpc>
              <a:spcBef>
                <a:spcPct val="20000"/>
              </a:spcBef>
              <a:buFont typeface="Arial" pitchFamily="34" charset="0"/>
              <a:buChar char="–"/>
              <a:defRPr/>
            </a:pPr>
            <a:r>
              <a:rPr lang="en-US" altLang="en-US" dirty="0">
                <a:latin typeface="Century Gothic" panose="020B0502020202020204" pitchFamily="34" charset="0"/>
              </a:rPr>
              <a:t>Reduce child stunting in children under </a:t>
            </a:r>
            <a:br>
              <a:rPr lang="en-US" altLang="en-US" dirty="0">
                <a:latin typeface="Century Gothic" panose="020B0502020202020204" pitchFamily="34" charset="0"/>
              </a:rPr>
            </a:br>
            <a:r>
              <a:rPr lang="en-US" altLang="en-US" dirty="0">
                <a:latin typeface="Century Gothic" panose="020B0502020202020204" pitchFamily="34" charset="0"/>
              </a:rPr>
              <a:t>5 from 33% to 25% by 2021</a:t>
            </a:r>
          </a:p>
          <a:p>
            <a:pPr marL="457200" lvl="1" indent="0">
              <a:buNone/>
            </a:pPr>
            <a:endParaRPr lang="en-US" altLang="en-US" b="1" dirty="0"/>
          </a:p>
          <a:p>
            <a:pPr lvl="1">
              <a:buFont typeface="Courier New" panose="02070309020205020404" pitchFamily="49" charset="0"/>
              <a:buChar char="o"/>
            </a:pPr>
            <a:endParaRPr lang="en-US" altLang="en-US" b="1" dirty="0"/>
          </a:p>
          <a:p>
            <a:pPr lvl="1">
              <a:buFont typeface="Courier New" panose="02070309020205020404" pitchFamily="49" charset="0"/>
              <a:buChar char="o"/>
            </a:pPr>
            <a:endParaRPr lang="en-US" altLang="en-US" b="1" dirty="0"/>
          </a:p>
          <a:p>
            <a:pPr marL="457200" lvl="1" indent="0">
              <a:buNone/>
            </a:pPr>
            <a:endParaRPr lang="en-US" altLang="en-US" b="1" dirty="0"/>
          </a:p>
          <a:p>
            <a:pPr marL="457200" lvl="1" indent="0">
              <a:buNone/>
            </a:pPr>
            <a:endParaRPr lang="en-US" altLang="en-US" sz="2800" dirty="0"/>
          </a:p>
          <a:p>
            <a:endParaRPr lang="en-US" altLang="en-US"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2618"/>
          <a:stretch>
            <a:fillRect/>
          </a:stretch>
        </p:blipFill>
        <p:spPr bwMode="auto">
          <a:xfrm>
            <a:off x="447647" y="1700808"/>
            <a:ext cx="2581304" cy="3384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5"/>
          <p:cNvSpPr txBox="1">
            <a:spLocks/>
          </p:cNvSpPr>
          <p:nvPr/>
        </p:nvSpPr>
        <p:spPr>
          <a:xfrm>
            <a:off x="226172" y="457078"/>
            <a:ext cx="8229600" cy="924064"/>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Second National Development Plan (NDP II) </a:t>
            </a:r>
            <a:br>
              <a:rPr lang="en-US" sz="3200" b="1" dirty="0">
                <a:solidFill>
                  <a:srgbClr val="C77C0E"/>
                </a:solidFill>
                <a:latin typeface="Century Gothic" panose="020B0502020202020204" pitchFamily="34" charset="0"/>
              </a:rPr>
            </a:br>
            <a:r>
              <a:rPr lang="en-US" sz="3200" b="1" dirty="0">
                <a:solidFill>
                  <a:srgbClr val="C77C0E"/>
                </a:solidFill>
                <a:latin typeface="Century Gothic" panose="020B0502020202020204" pitchFamily="34" charset="0"/>
              </a:rPr>
              <a:t>2015/2016-2018/2019</a:t>
            </a:r>
          </a:p>
        </p:txBody>
      </p:sp>
      <p:grpSp>
        <p:nvGrpSpPr>
          <p:cNvPr id="11" name="Group 10"/>
          <p:cNvGrpSpPr/>
          <p:nvPr/>
        </p:nvGrpSpPr>
        <p:grpSpPr>
          <a:xfrm>
            <a:off x="0" y="6525344"/>
            <a:ext cx="9144000" cy="412198"/>
            <a:chOff x="0" y="6525344"/>
            <a:chExt cx="9144000" cy="412198"/>
          </a:xfrm>
        </p:grpSpPr>
        <p:sp>
          <p:nvSpPr>
            <p:cNvPr id="12" name="Rectangle 11"/>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46</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6" name="Rectangle 1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179232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47</a:t>
            </a:fld>
            <a:endParaRPr lang="en-US" dirty="0"/>
          </a:p>
        </p:txBody>
      </p:sp>
      <p:sp>
        <p:nvSpPr>
          <p:cNvPr id="6" name="Content Placeholder 2"/>
          <p:cNvSpPr txBox="1">
            <a:spLocks/>
          </p:cNvSpPr>
          <p:nvPr/>
        </p:nvSpPr>
        <p:spPr>
          <a:xfrm>
            <a:off x="3391272" y="1268761"/>
            <a:ext cx="5573216" cy="51770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200" dirty="0">
                <a:latin typeface="Century Gothic" panose="020B0502020202020204" pitchFamily="34" charset="0"/>
              </a:rPr>
              <a:t>Objectives:</a:t>
            </a:r>
          </a:p>
          <a:p>
            <a:pPr marL="571500" lvl="1" indent="-285750">
              <a:spcBef>
                <a:spcPct val="20000"/>
              </a:spcBef>
              <a:buFont typeface="Arial" pitchFamily="34" charset="0"/>
              <a:buChar char="–"/>
              <a:defRPr/>
            </a:pPr>
            <a:r>
              <a:rPr lang="en-US" altLang="en-US" sz="2200" dirty="0">
                <a:latin typeface="Century Gothic" panose="020B0502020202020204" pitchFamily="34" charset="0"/>
              </a:rPr>
              <a:t>Improve access and utilisation of MIYCN health related services</a:t>
            </a:r>
          </a:p>
          <a:p>
            <a:pPr marL="571500" lvl="1" indent="-285750">
              <a:spcBef>
                <a:spcPct val="20000"/>
              </a:spcBef>
              <a:buFont typeface="Arial" pitchFamily="34" charset="0"/>
              <a:buChar char="–"/>
              <a:defRPr/>
            </a:pPr>
            <a:r>
              <a:rPr lang="en-US" altLang="en-US" sz="2200" dirty="0">
                <a:latin typeface="Century Gothic" panose="020B0502020202020204" pitchFamily="34" charset="0"/>
              </a:rPr>
              <a:t>Enhance consumption of diverse diets</a:t>
            </a:r>
          </a:p>
          <a:p>
            <a:pPr marL="571500" lvl="1" indent="-285750">
              <a:spcBef>
                <a:spcPct val="20000"/>
              </a:spcBef>
              <a:buFont typeface="Arial" pitchFamily="34" charset="0"/>
              <a:buChar char="–"/>
              <a:defRPr/>
            </a:pPr>
            <a:r>
              <a:rPr lang="en-US" altLang="en-US" sz="2200" dirty="0">
                <a:latin typeface="Century Gothic" panose="020B0502020202020204" pitchFamily="34" charset="0"/>
              </a:rPr>
              <a:t>Protect households from the impact of shocks &amp; other vulnerabilities that affect nutritional status </a:t>
            </a:r>
          </a:p>
          <a:p>
            <a:pPr marL="571500" lvl="1" indent="-285750">
              <a:spcBef>
                <a:spcPct val="20000"/>
              </a:spcBef>
              <a:buFont typeface="Arial" pitchFamily="34" charset="0"/>
              <a:buChar char="–"/>
              <a:defRPr/>
            </a:pPr>
            <a:r>
              <a:rPr lang="en-US" altLang="en-US" sz="2200" dirty="0">
                <a:latin typeface="Century Gothic" panose="020B0502020202020204" pitchFamily="34" charset="0"/>
              </a:rPr>
              <a:t>Strengthen the policy, institutional framework &amp; capacity to effectively plan, implement &amp; monitor nutrition </a:t>
            </a:r>
          </a:p>
          <a:p>
            <a:pPr marL="571500" lvl="1" indent="-285750">
              <a:spcBef>
                <a:spcPct val="20000"/>
              </a:spcBef>
              <a:buFont typeface="Arial" pitchFamily="34" charset="0"/>
              <a:buChar char="–"/>
              <a:defRPr/>
            </a:pPr>
            <a:r>
              <a:rPr lang="en-US" altLang="en-US" sz="2200" dirty="0">
                <a:latin typeface="Century Gothic" panose="020B0502020202020204" pitchFamily="34" charset="0"/>
              </a:rPr>
              <a:t>Create awareness, maintain interest &amp; commitment to improve support for nutrition</a:t>
            </a:r>
          </a:p>
        </p:txBody>
      </p:sp>
      <p:pic>
        <p:nvPicPr>
          <p:cNvPr id="7" name="Picture 2" descr="Uganda Nutrition Action Plan 2011 - 2016 Cov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18386"/>
            <a:ext cx="2744216" cy="3578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5"/>
          <p:cNvSpPr txBox="1">
            <a:spLocks/>
          </p:cNvSpPr>
          <p:nvPr/>
        </p:nvSpPr>
        <p:spPr>
          <a:xfrm>
            <a:off x="467544" y="476672"/>
            <a:ext cx="8229600" cy="924064"/>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600" b="1" dirty="0">
                <a:solidFill>
                  <a:srgbClr val="C77C0E"/>
                </a:solidFill>
                <a:latin typeface="Century Gothic" panose="020B0502020202020204" pitchFamily="34" charset="0"/>
              </a:rPr>
              <a:t>Uganda Nutrition Action Plan</a:t>
            </a:r>
            <a:br>
              <a:rPr lang="en-US" sz="3600" b="1" dirty="0">
                <a:solidFill>
                  <a:srgbClr val="C77C0E"/>
                </a:solidFill>
                <a:latin typeface="Century Gothic" panose="020B0502020202020204" pitchFamily="34" charset="0"/>
              </a:rPr>
            </a:br>
            <a:r>
              <a:rPr lang="en-US" sz="2400" b="1" dirty="0">
                <a:solidFill>
                  <a:srgbClr val="C77C0E"/>
                </a:solidFill>
                <a:latin typeface="Century Gothic" panose="020B0502020202020204" pitchFamily="34" charset="0"/>
              </a:rPr>
              <a:t>(2011-2016)</a:t>
            </a:r>
          </a:p>
        </p:txBody>
      </p:sp>
      <p:grpSp>
        <p:nvGrpSpPr>
          <p:cNvPr id="10" name="Group 9"/>
          <p:cNvGrpSpPr/>
          <p:nvPr/>
        </p:nvGrpSpPr>
        <p:grpSpPr>
          <a:xfrm>
            <a:off x="0" y="6525344"/>
            <a:ext cx="9144000" cy="412198"/>
            <a:chOff x="0" y="6525344"/>
            <a:chExt cx="9144000" cy="412198"/>
          </a:xfrm>
        </p:grpSpPr>
        <p:sp>
          <p:nvSpPr>
            <p:cNvPr id="11" name="Rectangle 10"/>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47</a:t>
              </a:fld>
              <a:endParaRPr lang="uk-UA" sz="1200" dirty="0"/>
            </a:p>
          </p:txBody>
        </p:sp>
        <p:grpSp>
          <p:nvGrpSpPr>
            <p:cNvPr id="13" name="Group 12"/>
            <p:cNvGrpSpPr/>
            <p:nvPr userDrawn="1"/>
          </p:nvGrpSpPr>
          <p:grpSpPr>
            <a:xfrm>
              <a:off x="4427984" y="6572417"/>
              <a:ext cx="4027788" cy="365125"/>
              <a:chOff x="5364088" y="6552752"/>
              <a:chExt cx="3086336" cy="365125"/>
            </a:xfrm>
          </p:grpSpPr>
          <p:sp>
            <p:nvSpPr>
              <p:cNvPr id="14"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5" name="Rectangle 14"/>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159452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48</a:t>
            </a:fld>
            <a:endParaRPr lang="en-US" dirty="0"/>
          </a:p>
        </p:txBody>
      </p:sp>
      <p:sp>
        <p:nvSpPr>
          <p:cNvPr id="7" name="Content Placeholder 2"/>
          <p:cNvSpPr txBox="1">
            <a:spLocks/>
          </p:cNvSpPr>
          <p:nvPr/>
        </p:nvSpPr>
        <p:spPr>
          <a:xfrm>
            <a:off x="4139952" y="1632601"/>
            <a:ext cx="4850645" cy="4820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Century Gothic" panose="020B0502020202020204" pitchFamily="34" charset="0"/>
              </a:rPr>
              <a:t>Integrate key cross-cutting issues into government programmes and projects</a:t>
            </a:r>
          </a:p>
          <a:p>
            <a:r>
              <a:rPr lang="en-US" altLang="en-US" sz="2400" dirty="0">
                <a:latin typeface="Century Gothic" panose="020B0502020202020204" pitchFamily="34" charset="0"/>
              </a:rPr>
              <a:t>Key cross-cutting issues: </a:t>
            </a:r>
          </a:p>
          <a:p>
            <a:pPr marL="571500" lvl="1" indent="-285750">
              <a:spcBef>
                <a:spcPct val="20000"/>
              </a:spcBef>
              <a:buFont typeface="Arial" pitchFamily="34" charset="0"/>
              <a:buChar char="–"/>
              <a:defRPr/>
            </a:pPr>
            <a:r>
              <a:rPr lang="en-US" altLang="en-US" dirty="0">
                <a:latin typeface="Century Gothic" panose="020B0502020202020204" pitchFamily="34" charset="0"/>
              </a:rPr>
              <a:t>Gender</a:t>
            </a:r>
          </a:p>
          <a:p>
            <a:pPr marL="571500" lvl="1" indent="-285750">
              <a:spcBef>
                <a:spcPct val="20000"/>
              </a:spcBef>
              <a:buFont typeface="Arial" pitchFamily="34" charset="0"/>
              <a:buChar char="–"/>
              <a:defRPr/>
            </a:pPr>
            <a:r>
              <a:rPr lang="en-US" altLang="en-US" dirty="0">
                <a:latin typeface="Century Gothic" panose="020B0502020202020204" pitchFamily="34" charset="0"/>
              </a:rPr>
              <a:t>HIV/AIDS</a:t>
            </a:r>
          </a:p>
          <a:p>
            <a:pPr marL="571500" lvl="1" indent="-285750">
              <a:spcBef>
                <a:spcPct val="20000"/>
              </a:spcBef>
              <a:buFont typeface="Arial" pitchFamily="34" charset="0"/>
              <a:buChar char="–"/>
              <a:defRPr/>
            </a:pPr>
            <a:r>
              <a:rPr lang="en-US" altLang="en-US" dirty="0">
                <a:latin typeface="Century Gothic" panose="020B0502020202020204" pitchFamily="34" charset="0"/>
              </a:rPr>
              <a:t>Environment</a:t>
            </a:r>
          </a:p>
          <a:p>
            <a:pPr marL="571500" lvl="1" indent="-285750">
              <a:spcBef>
                <a:spcPct val="20000"/>
              </a:spcBef>
              <a:buFont typeface="Arial" pitchFamily="34" charset="0"/>
              <a:buChar char="–"/>
              <a:defRPr/>
            </a:pPr>
            <a:r>
              <a:rPr lang="en-US" altLang="en-US" b="1" dirty="0">
                <a:latin typeface="Century Gothic" panose="020B0502020202020204" pitchFamily="34" charset="0"/>
              </a:rPr>
              <a:t>Nutrition</a:t>
            </a:r>
          </a:p>
          <a:p>
            <a:pPr marL="571500" lvl="1" indent="-285750">
              <a:spcBef>
                <a:spcPct val="20000"/>
              </a:spcBef>
              <a:buFont typeface="Arial" pitchFamily="34" charset="0"/>
              <a:buChar char="–"/>
              <a:defRPr/>
            </a:pPr>
            <a:r>
              <a:rPr lang="en-US" altLang="en-US" dirty="0">
                <a:latin typeface="Century Gothic" panose="020B0502020202020204" pitchFamily="34" charset="0"/>
              </a:rPr>
              <a:t>Climate change </a:t>
            </a:r>
          </a:p>
          <a:p>
            <a:pPr marL="571500" lvl="1" indent="-285750">
              <a:spcBef>
                <a:spcPct val="20000"/>
              </a:spcBef>
              <a:buFont typeface="Arial" pitchFamily="34" charset="0"/>
              <a:buChar char="–"/>
              <a:defRPr/>
            </a:pPr>
            <a:r>
              <a:rPr lang="en-US" altLang="en-US" dirty="0">
                <a:latin typeface="Century Gothic" panose="020B0502020202020204" pitchFamily="34" charset="0"/>
              </a:rPr>
              <a:t>Human rights</a:t>
            </a:r>
          </a:p>
          <a:p>
            <a:pPr marL="571500" lvl="1" indent="-285750">
              <a:spcBef>
                <a:spcPct val="20000"/>
              </a:spcBef>
              <a:buFont typeface="Arial" pitchFamily="34" charset="0"/>
              <a:buChar char="–"/>
              <a:defRPr/>
            </a:pPr>
            <a:r>
              <a:rPr lang="en-US" altLang="en-US" dirty="0">
                <a:latin typeface="Century Gothic" panose="020B0502020202020204" pitchFamily="34" charset="0"/>
              </a:rPr>
              <a:t>Social protection </a:t>
            </a:r>
          </a:p>
          <a:p>
            <a:pPr marL="571500" lvl="1" indent="-285750">
              <a:spcBef>
                <a:spcPct val="20000"/>
              </a:spcBef>
              <a:buFont typeface="Arial" pitchFamily="34" charset="0"/>
              <a:buChar char="–"/>
              <a:defRPr/>
            </a:pPr>
            <a:r>
              <a:rPr lang="en-US" altLang="en-US" dirty="0">
                <a:latin typeface="Century Gothic" panose="020B0502020202020204" pitchFamily="34" charset="0"/>
              </a:rPr>
              <a:t>Child welfare</a:t>
            </a:r>
          </a:p>
          <a:p>
            <a:pPr marL="0" indent="0">
              <a:buNone/>
            </a:pPr>
            <a:endParaRPr lang="en-US" altLang="en-US" dirty="0"/>
          </a:p>
          <a:p>
            <a:endParaRPr lang="en-US" altLang="en-US" dirty="0"/>
          </a:p>
          <a:p>
            <a:endParaRPr lang="en-US" altLang="en-US" dirty="0"/>
          </a:p>
        </p:txBody>
      </p:sp>
      <p:pic>
        <p:nvPicPr>
          <p:cNvPr id="8" name="Picture 6" descr="Local Government Development &#10;Planning Guidelines 2014 Cover&#10;"/>
          <p:cNvPicPr>
            <a:picLocks noChangeAspect="1" noChangeArrowheads="1"/>
          </p:cNvPicPr>
          <p:nvPr/>
        </p:nvPicPr>
        <p:blipFill>
          <a:blip r:embed="rId3">
            <a:extLst>
              <a:ext uri="{28A0092B-C50C-407E-A947-70E740481C1C}">
                <a14:useLocalDpi xmlns:a14="http://schemas.microsoft.com/office/drawing/2010/main" val="0"/>
              </a:ext>
            </a:extLst>
          </a:blip>
          <a:srcRect r="2562"/>
          <a:stretch>
            <a:fillRect/>
          </a:stretch>
        </p:blipFill>
        <p:spPr bwMode="auto">
          <a:xfrm>
            <a:off x="467544" y="1795129"/>
            <a:ext cx="3517002" cy="4514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5"/>
          <p:cNvSpPr txBox="1">
            <a:spLocks/>
          </p:cNvSpPr>
          <p:nvPr/>
        </p:nvSpPr>
        <p:spPr>
          <a:xfrm>
            <a:off x="467544" y="404664"/>
            <a:ext cx="8229600" cy="924064"/>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Local Government Development </a:t>
            </a:r>
          </a:p>
          <a:p>
            <a:r>
              <a:rPr lang="en-US" sz="3200" b="1" dirty="0">
                <a:solidFill>
                  <a:srgbClr val="C77C0E"/>
                </a:solidFill>
                <a:latin typeface="Century Gothic" panose="020B0502020202020204" pitchFamily="34" charset="0"/>
              </a:rPr>
              <a:t>Planning Guidelines 2014</a:t>
            </a:r>
            <a:endParaRPr lang="en-US" sz="2000" b="1" dirty="0">
              <a:solidFill>
                <a:srgbClr val="C77C0E"/>
              </a:solidFill>
              <a:latin typeface="Century Gothic" panose="020B0502020202020204" pitchFamily="34" charset="0"/>
            </a:endParaRPr>
          </a:p>
        </p:txBody>
      </p:sp>
      <p:grpSp>
        <p:nvGrpSpPr>
          <p:cNvPr id="11" name="Group 10"/>
          <p:cNvGrpSpPr/>
          <p:nvPr/>
        </p:nvGrpSpPr>
        <p:grpSpPr>
          <a:xfrm>
            <a:off x="0" y="6525344"/>
            <a:ext cx="9144000" cy="412198"/>
            <a:chOff x="0" y="6525344"/>
            <a:chExt cx="9144000" cy="412198"/>
          </a:xfrm>
        </p:grpSpPr>
        <p:sp>
          <p:nvSpPr>
            <p:cNvPr id="12" name="Rectangle 11"/>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48</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6" name="Rectangle 15"/>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55882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74113" y="6165850"/>
            <a:ext cx="369887" cy="365125"/>
          </a:xfrm>
        </p:spPr>
        <p:txBody>
          <a:bodyPr/>
          <a:lstStyle/>
          <a:p>
            <a:fld id="{0753450F-F2F9-436F-9000-8F4B603DDD6F}" type="slidenum">
              <a:rPr lang="en-US" smtClean="0"/>
              <a:t>49</a:t>
            </a:fld>
            <a:endParaRPr lang="en-US" dirty="0"/>
          </a:p>
        </p:txBody>
      </p:sp>
      <p:sp>
        <p:nvSpPr>
          <p:cNvPr id="6" name="Content Placeholder 2"/>
          <p:cNvSpPr txBox="1">
            <a:spLocks/>
          </p:cNvSpPr>
          <p:nvPr/>
        </p:nvSpPr>
        <p:spPr>
          <a:xfrm>
            <a:off x="3257550" y="1721316"/>
            <a:ext cx="5715000" cy="4906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2400" dirty="0">
                <a:latin typeface="Century Gothic" panose="020B0502020202020204" pitchFamily="34" charset="0"/>
              </a:rPr>
              <a:t>Support identification, analysis, integration, monitoring, and evaluation of nutrition issues in national, sector, and local government development plans</a:t>
            </a:r>
          </a:p>
          <a:p>
            <a:pPr>
              <a:lnSpc>
                <a:spcPct val="100000"/>
              </a:lnSpc>
            </a:pPr>
            <a:r>
              <a:rPr lang="en-US" altLang="en-US" sz="2400" dirty="0">
                <a:latin typeface="Century Gothic" panose="020B0502020202020204" pitchFamily="34" charset="0"/>
              </a:rPr>
              <a:t>Guidance aligned to the local government planning process</a:t>
            </a:r>
          </a:p>
          <a:p>
            <a:pPr>
              <a:lnSpc>
                <a:spcPct val="100000"/>
              </a:lnSpc>
            </a:pPr>
            <a:r>
              <a:rPr lang="en-US" altLang="en-US" sz="2400" dirty="0">
                <a:latin typeface="Century Gothic" panose="020B0502020202020204" pitchFamily="34" charset="0"/>
              </a:rPr>
              <a:t>Mandates that local governments include nutrition in their </a:t>
            </a:r>
            <a:r>
              <a:rPr lang="en-US" altLang="en-US" sz="2400" b="1" dirty="0">
                <a:solidFill>
                  <a:srgbClr val="365F91"/>
                </a:solidFill>
                <a:latin typeface="Century Gothic" panose="020B0502020202020204" pitchFamily="34" charset="0"/>
              </a:rPr>
              <a:t>district development plans </a:t>
            </a:r>
            <a:r>
              <a:rPr lang="en-US" altLang="en-US" sz="2400" dirty="0">
                <a:latin typeface="Century Gothic" panose="020B0502020202020204" pitchFamily="34" charset="0"/>
              </a:rPr>
              <a:t>and develop </a:t>
            </a:r>
            <a:r>
              <a:rPr lang="en-US" altLang="en-US" sz="2400" b="1" dirty="0">
                <a:solidFill>
                  <a:srgbClr val="365F91"/>
                </a:solidFill>
                <a:latin typeface="Century Gothic" panose="020B0502020202020204" pitchFamily="34" charset="0"/>
              </a:rPr>
              <a:t>nutrition action plans</a:t>
            </a:r>
          </a:p>
          <a:p>
            <a:endParaRPr lang="en-US" altLang="en-US" dirty="0"/>
          </a:p>
        </p:txBody>
      </p:sp>
      <p:pic>
        <p:nvPicPr>
          <p:cNvPr id="7" name="Picture 4" descr="National Nutrition Planning Guidelines 2015 Cov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036" y="1721316"/>
            <a:ext cx="2681214" cy="3723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5"/>
          <p:cNvSpPr txBox="1">
            <a:spLocks/>
          </p:cNvSpPr>
          <p:nvPr/>
        </p:nvSpPr>
        <p:spPr>
          <a:xfrm>
            <a:off x="313360" y="689240"/>
            <a:ext cx="8229600" cy="492016"/>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National Nutrition Planning Guidelines 2015</a:t>
            </a:r>
            <a:endParaRPr lang="en-US" sz="2000" b="1" dirty="0">
              <a:solidFill>
                <a:srgbClr val="C77C0E"/>
              </a:solidFill>
              <a:latin typeface="Century Gothic" panose="020B0502020202020204" pitchFamily="34" charset="0"/>
            </a:endParaRPr>
          </a:p>
        </p:txBody>
      </p:sp>
      <p:grpSp>
        <p:nvGrpSpPr>
          <p:cNvPr id="10" name="Group 9"/>
          <p:cNvGrpSpPr/>
          <p:nvPr/>
        </p:nvGrpSpPr>
        <p:grpSpPr>
          <a:xfrm>
            <a:off x="0" y="6525344"/>
            <a:ext cx="9144000" cy="412198"/>
            <a:chOff x="0" y="6525344"/>
            <a:chExt cx="9144000" cy="412198"/>
          </a:xfrm>
        </p:grpSpPr>
        <p:sp>
          <p:nvSpPr>
            <p:cNvPr id="11" name="Rectangle 10"/>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49</a:t>
              </a:fld>
              <a:endParaRPr lang="uk-UA" sz="1200" dirty="0"/>
            </a:p>
          </p:txBody>
        </p:sp>
        <p:grpSp>
          <p:nvGrpSpPr>
            <p:cNvPr id="13" name="Group 12"/>
            <p:cNvGrpSpPr/>
            <p:nvPr userDrawn="1"/>
          </p:nvGrpSpPr>
          <p:grpSpPr>
            <a:xfrm>
              <a:off x="4427984" y="6572417"/>
              <a:ext cx="4027788" cy="365125"/>
              <a:chOff x="5364088" y="6552752"/>
              <a:chExt cx="3086336" cy="365125"/>
            </a:xfrm>
          </p:grpSpPr>
          <p:sp>
            <p:nvSpPr>
              <p:cNvPr id="14"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5" name="Rectangle 14"/>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07035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2548" y="319133"/>
            <a:ext cx="8229600" cy="724942"/>
          </a:xfrm>
        </p:spPr>
        <p:txBody>
          <a:bodyPr/>
          <a:lstStyle/>
          <a:p>
            <a:r>
              <a:rPr lang="en-US" dirty="0"/>
              <a:t>Orientation Objectives</a:t>
            </a:r>
          </a:p>
        </p:txBody>
      </p:sp>
      <p:sp>
        <p:nvSpPr>
          <p:cNvPr id="8" name="Content Placeholder 7"/>
          <p:cNvSpPr>
            <a:spLocks noGrp="1"/>
          </p:cNvSpPr>
          <p:nvPr>
            <p:ph idx="1"/>
          </p:nvPr>
        </p:nvSpPr>
        <p:spPr>
          <a:xfrm>
            <a:off x="228600" y="836712"/>
            <a:ext cx="8807896" cy="4985145"/>
          </a:xfrm>
        </p:spPr>
        <p:txBody>
          <a:bodyPr>
            <a:noAutofit/>
          </a:bodyPr>
          <a:lstStyle/>
          <a:p>
            <a:pPr>
              <a:lnSpc>
                <a:spcPct val="90000"/>
              </a:lnSpc>
              <a:spcAft>
                <a:spcPts val="0"/>
              </a:spcAft>
            </a:pPr>
            <a:r>
              <a:rPr lang="en-US" sz="2300" dirty="0"/>
              <a:t>Have an enhanced understanding of the nutrition situation in Uganda     </a:t>
            </a:r>
          </a:p>
          <a:p>
            <a:pPr>
              <a:lnSpc>
                <a:spcPct val="90000"/>
              </a:lnSpc>
              <a:spcAft>
                <a:spcPts val="0"/>
              </a:spcAft>
            </a:pPr>
            <a:r>
              <a:rPr lang="en-US" sz="2300" dirty="0"/>
              <a:t>Be able to explain the policy environment for nutrition and the Uganda multi-sectoral nutrition coordination framework </a:t>
            </a:r>
          </a:p>
          <a:p>
            <a:pPr>
              <a:lnSpc>
                <a:spcPct val="90000"/>
              </a:lnSpc>
              <a:spcAft>
                <a:spcPts val="0"/>
              </a:spcAft>
            </a:pPr>
            <a:r>
              <a:rPr lang="en-US" sz="2300" dirty="0"/>
              <a:t>Have improved understanding of the composition, roles and responsibilities of NCCs at local government level </a:t>
            </a:r>
          </a:p>
          <a:p>
            <a:pPr>
              <a:lnSpc>
                <a:spcPct val="90000"/>
              </a:lnSpc>
              <a:spcAft>
                <a:spcPts val="0"/>
              </a:spcAft>
            </a:pPr>
            <a:r>
              <a:rPr lang="en-US" sz="2300" dirty="0"/>
              <a:t>Understand the roles of councils and TPCs in nutrition governance</a:t>
            </a:r>
          </a:p>
          <a:p>
            <a:pPr>
              <a:lnSpc>
                <a:spcPct val="90000"/>
              </a:lnSpc>
              <a:spcAft>
                <a:spcPts val="0"/>
              </a:spcAft>
            </a:pPr>
            <a:r>
              <a:rPr lang="en-US" sz="2300" dirty="0"/>
              <a:t>Understand the linkages between NCCs, TPCs, and councils </a:t>
            </a:r>
          </a:p>
          <a:p>
            <a:pPr>
              <a:lnSpc>
                <a:spcPct val="90000"/>
              </a:lnSpc>
              <a:spcAft>
                <a:spcPts val="0"/>
              </a:spcAft>
            </a:pPr>
            <a:r>
              <a:rPr lang="en-US" sz="2300" dirty="0"/>
              <a:t>Understand the criteria for measuring functionality of NCCs </a:t>
            </a:r>
          </a:p>
          <a:p>
            <a:pPr>
              <a:lnSpc>
                <a:spcPct val="90000"/>
              </a:lnSpc>
              <a:spcAft>
                <a:spcPts val="0"/>
              </a:spcAft>
            </a:pPr>
            <a:r>
              <a:rPr lang="en-US" sz="2300" dirty="0"/>
              <a:t>Understand NCC monitoring and reporting on coordination of multi-sectoral nutrition interventions</a:t>
            </a:r>
          </a:p>
          <a:p>
            <a:pPr>
              <a:lnSpc>
                <a:spcPct val="90000"/>
              </a:lnSpc>
              <a:spcAft>
                <a:spcPts val="0"/>
              </a:spcAft>
            </a:pPr>
            <a:r>
              <a:rPr lang="en-US" sz="2300" dirty="0"/>
              <a:t>Develop an action plan to </a:t>
            </a:r>
            <a:r>
              <a:rPr lang="en-US" sz="2300" dirty="0" err="1"/>
              <a:t>operationalise</a:t>
            </a:r>
            <a:r>
              <a:rPr lang="en-US" sz="2300" dirty="0"/>
              <a:t> NCCs at local government level together with partners</a:t>
            </a:r>
          </a:p>
        </p:txBody>
      </p:sp>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596543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dirty="0"/>
              <a:t>Strong leadership and ‘champions’ for nutrition at district, LLG, and community levels</a:t>
            </a:r>
          </a:p>
          <a:p>
            <a:pPr>
              <a:defRPr/>
            </a:pPr>
            <a:r>
              <a:rPr lang="en-US" dirty="0"/>
              <a:t>Integrate nutrition into development programmes and projects within the district/LLG</a:t>
            </a:r>
          </a:p>
          <a:p>
            <a:pPr>
              <a:defRPr/>
            </a:pPr>
            <a:r>
              <a:rPr lang="en-US" dirty="0"/>
              <a:t>Mobilise resources for nutrition at district, LLG, and community level</a:t>
            </a:r>
          </a:p>
          <a:p>
            <a:endParaRPr lang="en-US" dirty="0"/>
          </a:p>
        </p:txBody>
      </p:sp>
      <p:sp>
        <p:nvSpPr>
          <p:cNvPr id="5" name="Title 4"/>
          <p:cNvSpPr>
            <a:spLocks noGrp="1"/>
          </p:cNvSpPr>
          <p:nvPr>
            <p:ph type="title"/>
          </p:nvPr>
        </p:nvSpPr>
        <p:spPr/>
        <p:txBody>
          <a:bodyPr>
            <a:normAutofit/>
          </a:bodyPr>
          <a:lstStyle/>
          <a:p>
            <a:r>
              <a:rPr lang="en-US" sz="3200" dirty="0"/>
              <a:t>What Needs to Be Done</a:t>
            </a:r>
          </a:p>
        </p:txBody>
      </p:sp>
      <p:grpSp>
        <p:nvGrpSpPr>
          <p:cNvPr id="4" name="Group 3"/>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50</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89661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404664"/>
            <a:ext cx="8229600" cy="907504"/>
          </a:xfrm>
        </p:spPr>
        <p:txBody>
          <a:bodyPr>
            <a:normAutofit fontScale="90000"/>
          </a:bodyPr>
          <a:lstStyle/>
          <a:p>
            <a:r>
              <a:rPr lang="en-US" dirty="0"/>
              <a:t>Group Work: Nutrition in </a:t>
            </a:r>
            <a:br>
              <a:rPr lang="en-US" dirty="0"/>
            </a:br>
            <a:r>
              <a:rPr lang="en-US" dirty="0"/>
              <a:t>District/LLG Plans</a:t>
            </a:r>
          </a:p>
        </p:txBody>
      </p:sp>
      <p:sp>
        <p:nvSpPr>
          <p:cNvPr id="3" name="Content Placeholder 2"/>
          <p:cNvSpPr>
            <a:spLocks noGrp="1"/>
          </p:cNvSpPr>
          <p:nvPr>
            <p:ph idx="1"/>
          </p:nvPr>
        </p:nvSpPr>
        <p:spPr>
          <a:xfrm>
            <a:off x="457200" y="1988840"/>
            <a:ext cx="8229600" cy="5123576"/>
          </a:xfrm>
        </p:spPr>
        <p:txBody>
          <a:bodyPr>
            <a:normAutofit/>
          </a:bodyPr>
          <a:lstStyle/>
          <a:p>
            <a:pPr>
              <a:spcAft>
                <a:spcPts val="1200"/>
              </a:spcAft>
              <a:defRPr/>
            </a:pPr>
            <a:r>
              <a:rPr lang="en-US" dirty="0"/>
              <a:t>What are the nutrition interventions included in the 5-year district/LLG development plan? </a:t>
            </a:r>
          </a:p>
          <a:p>
            <a:pPr>
              <a:defRPr/>
            </a:pPr>
            <a:r>
              <a:rPr lang="en-US" dirty="0"/>
              <a:t>What are the nutrition interventions included in the department annual work plans?</a:t>
            </a:r>
          </a:p>
          <a:p>
            <a:pPr>
              <a:defRPr/>
            </a:pPr>
            <a:r>
              <a:rPr lang="en-US" dirty="0"/>
              <a:t>What nutrition interventions are included in the Multi-Sectoral Nutrition Action Plan (MSNAP)?</a:t>
            </a:r>
          </a:p>
          <a:p>
            <a:endParaRPr lang="sw-KE" sz="3000" dirty="0"/>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51</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816291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85305" y="764704"/>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1.3</a:t>
            </a:r>
          </a:p>
        </p:txBody>
      </p:sp>
      <p:grpSp>
        <p:nvGrpSpPr>
          <p:cNvPr id="11" name="Group 10" descr="An image of a woman breast feeding her baby. "/>
          <p:cNvGrpSpPr/>
          <p:nvPr/>
        </p:nvGrpSpPr>
        <p:grpSpPr>
          <a:xfrm>
            <a:off x="671562" y="719084"/>
            <a:ext cx="3036342" cy="5131033"/>
            <a:chOff x="545959" y="1031191"/>
            <a:chExt cx="3193068" cy="4795404"/>
          </a:xfrm>
        </p:grpSpPr>
        <p:pic>
          <p:nvPicPr>
            <p:cNvPr id="12" name="Picture 11"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6" name="Rectangle 15"/>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7" name="Content Placeholder 5"/>
          <p:cNvSpPr txBox="1">
            <a:spLocks/>
          </p:cNvSpPr>
          <p:nvPr/>
        </p:nvSpPr>
        <p:spPr>
          <a:xfrm>
            <a:off x="3995936" y="1772816"/>
            <a:ext cx="4459836" cy="194421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b="1" dirty="0">
                <a:solidFill>
                  <a:schemeClr val="bg1"/>
                </a:solidFill>
                <a:latin typeface="Century Gothic" panose="020B0502020202020204" pitchFamily="34" charset="0"/>
              </a:rPr>
              <a:t>Overview of the Uganda Nutrition Action Plan (UNAP)</a:t>
            </a:r>
          </a:p>
        </p:txBody>
      </p:sp>
      <p:grpSp>
        <p:nvGrpSpPr>
          <p:cNvPr id="8" name="Group 7"/>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52</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07249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556792"/>
            <a:ext cx="8229600" cy="5222475"/>
          </a:xfrm>
        </p:spPr>
        <p:txBody>
          <a:bodyPr>
            <a:normAutofit fontScale="62500" lnSpcReduction="20000"/>
          </a:bodyPr>
          <a:lstStyle/>
          <a:p>
            <a:pPr>
              <a:spcAft>
                <a:spcPts val="1200"/>
              </a:spcAft>
              <a:defRPr/>
            </a:pPr>
            <a:r>
              <a:rPr lang="en-GB" sz="4000" dirty="0"/>
              <a:t>Goal: Reduce malnutrition levels among women of reproductive age, infants, and young children from 2011 through 2016 and beyond.</a:t>
            </a:r>
          </a:p>
          <a:p>
            <a:pPr>
              <a:spcAft>
                <a:spcPts val="1200"/>
              </a:spcAft>
              <a:defRPr/>
            </a:pPr>
            <a:r>
              <a:rPr lang="en-GB" sz="4000" dirty="0"/>
              <a:t>Focus: National efforts and public resources to improve infant and maternal nutrition outcomes through scaling up of proven interventions</a:t>
            </a:r>
          </a:p>
          <a:p>
            <a:pPr>
              <a:spcAft>
                <a:spcPts val="1200"/>
              </a:spcAft>
              <a:defRPr/>
            </a:pPr>
            <a:r>
              <a:rPr lang="en-GB" sz="4000" dirty="0"/>
              <a:t>Target: Young children and women of reproductive age</a:t>
            </a:r>
          </a:p>
          <a:p>
            <a:pPr>
              <a:spcAft>
                <a:spcPts val="1200"/>
              </a:spcAft>
              <a:defRPr/>
            </a:pPr>
            <a:r>
              <a:rPr lang="en-GB" sz="4000" dirty="0"/>
              <a:t>Background: Operationalise nutrition in Constitution, National Development Plan, and Uganda Food and Nutrition Policy</a:t>
            </a:r>
            <a:br>
              <a:rPr lang="en-GB" dirty="0"/>
            </a:br>
            <a:endParaRPr lang="en-GB" dirty="0"/>
          </a:p>
          <a:p>
            <a:pPr marL="0" indent="0">
              <a:spcAft>
                <a:spcPts val="1200"/>
              </a:spcAft>
              <a:buNone/>
              <a:defRPr/>
            </a:pPr>
            <a:r>
              <a:rPr lang="en-US" b="1" dirty="0">
                <a:solidFill>
                  <a:srgbClr val="365F91"/>
                </a:solidFill>
              </a:rPr>
              <a:t>The UNAP has been extended to 31 December 2017 to allow finalisation of the Multi-Sectoral Nutrition Policy and development of the Second Multi-Sectoral Nutrition Action Plan.</a:t>
            </a:r>
            <a:endParaRPr lang="en-US" sz="2400" dirty="0"/>
          </a:p>
        </p:txBody>
      </p:sp>
      <p:sp>
        <p:nvSpPr>
          <p:cNvPr id="8" name="Title 5"/>
          <p:cNvSpPr txBox="1">
            <a:spLocks/>
          </p:cNvSpPr>
          <p:nvPr/>
        </p:nvSpPr>
        <p:spPr>
          <a:xfrm>
            <a:off x="467544" y="476672"/>
            <a:ext cx="8229600" cy="924064"/>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The Uganda Nutrition Action Plan (UNAP) </a:t>
            </a:r>
            <a:br>
              <a:rPr lang="en-US" sz="3200" b="1" dirty="0">
                <a:solidFill>
                  <a:srgbClr val="C77C0E"/>
                </a:solidFill>
                <a:latin typeface="Century Gothic" panose="020B0502020202020204" pitchFamily="34" charset="0"/>
              </a:rPr>
            </a:br>
            <a:r>
              <a:rPr lang="en-US" sz="3200" b="1" dirty="0">
                <a:solidFill>
                  <a:srgbClr val="C77C0E"/>
                </a:solidFill>
                <a:latin typeface="Century Gothic" panose="020B0502020202020204" pitchFamily="34" charset="0"/>
              </a:rPr>
              <a:t>2011-2016</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53</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707901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412777"/>
            <a:ext cx="8229600" cy="4896544"/>
          </a:xfrm>
        </p:spPr>
        <p:txBody>
          <a:bodyPr lIns="0" tIns="0" rIns="0" bIns="0">
            <a:normAutofit fontScale="85000" lnSpcReduction="20000"/>
          </a:bodyPr>
          <a:lstStyle/>
          <a:p>
            <a:pPr marL="0" indent="0" eaLnBrk="1" hangingPunct="1">
              <a:lnSpc>
                <a:spcPct val="120000"/>
              </a:lnSpc>
              <a:spcAft>
                <a:spcPts val="1800"/>
              </a:spcAft>
              <a:buFont typeface="Arial" pitchFamily="34" charset="0"/>
              <a:buNone/>
            </a:pPr>
            <a:r>
              <a:rPr lang="en-GB" sz="3300" b="1" dirty="0"/>
              <a:t>Objective 1: Improve access to and utilisation of services related to maternal, infant and young child nutrition</a:t>
            </a:r>
          </a:p>
          <a:p>
            <a:pPr marL="342900" lvl="1" indent="-342900">
              <a:lnSpc>
                <a:spcPct val="120000"/>
              </a:lnSpc>
              <a:spcAft>
                <a:spcPts val="1800"/>
              </a:spcAft>
              <a:buFont typeface="Arial" pitchFamily="34" charset="0"/>
              <a:buChar char="•"/>
              <a:defRPr/>
            </a:pPr>
            <a:r>
              <a:rPr lang="en-GB" sz="3300" dirty="0"/>
              <a:t>Promote access to and utilisation of nutrition and health related services by target beneficiary</a:t>
            </a:r>
          </a:p>
          <a:p>
            <a:pPr marL="342900" lvl="1" indent="-342900">
              <a:lnSpc>
                <a:spcPct val="120000"/>
              </a:lnSpc>
              <a:spcAft>
                <a:spcPts val="1800"/>
              </a:spcAft>
              <a:buFont typeface="Arial" pitchFamily="34" charset="0"/>
              <a:buChar char="•"/>
              <a:defRPr/>
            </a:pPr>
            <a:r>
              <a:rPr lang="en-GB" sz="3300" dirty="0"/>
              <a:t>Address gender and socio-cultural issues that affect maternal, infant, and young child nutrition</a:t>
            </a:r>
          </a:p>
          <a:p>
            <a:pPr lvl="1" eaLnBrk="1" hangingPunct="1">
              <a:buFont typeface="Arial" pitchFamily="34" charset="0"/>
              <a:buNone/>
            </a:pPr>
            <a:endParaRPr lang="en-US" sz="2400" dirty="0"/>
          </a:p>
          <a:p>
            <a:pPr lvl="1" eaLnBrk="1" hangingPunct="1"/>
            <a:endParaRPr lang="en-US" sz="2400" dirty="0"/>
          </a:p>
          <a:p>
            <a:pPr lvl="1" eaLnBrk="1" hangingPunct="1"/>
            <a:endParaRPr lang="en-US" sz="2400" dirty="0"/>
          </a:p>
          <a:p>
            <a:pPr marL="457200" lvl="1" indent="0" eaLnBrk="1" hangingPunct="1">
              <a:buNone/>
            </a:pPr>
            <a:endParaRPr lang="en-US" sz="2400" dirty="0"/>
          </a:p>
          <a:p>
            <a:pPr lvl="1" eaLnBrk="1" hangingPunct="1"/>
            <a:endParaRPr lang="en-US" sz="2400" dirty="0"/>
          </a:p>
          <a:p>
            <a:pPr lvl="1" eaLnBrk="1" hangingPunct="1"/>
            <a:endParaRPr lang="en-US" sz="2400" dirty="0"/>
          </a:p>
        </p:txBody>
      </p:sp>
      <p:sp>
        <p:nvSpPr>
          <p:cNvPr id="4" name="Title 3"/>
          <p:cNvSpPr>
            <a:spLocks noGrp="1"/>
          </p:cNvSpPr>
          <p:nvPr>
            <p:ph type="title"/>
          </p:nvPr>
        </p:nvSpPr>
        <p:spPr/>
        <p:txBody>
          <a:bodyPr>
            <a:normAutofit/>
          </a:bodyPr>
          <a:lstStyle/>
          <a:p>
            <a:r>
              <a:rPr lang="en-US" dirty="0"/>
              <a:t>UNAP Objectives and Strategies</a:t>
            </a:r>
          </a:p>
        </p:txBody>
      </p:sp>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54</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886916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389599"/>
            <a:ext cx="8229600" cy="4919721"/>
          </a:xfrm>
        </p:spPr>
        <p:txBody>
          <a:bodyPr lIns="0" tIns="0" rIns="0" bIns="0">
            <a:noAutofit/>
          </a:bodyPr>
          <a:lstStyle/>
          <a:p>
            <a:pPr marL="0" indent="0">
              <a:buNone/>
            </a:pPr>
            <a:r>
              <a:rPr lang="en-US" sz="3200" b="1" dirty="0"/>
              <a:t>Objective 2: Enhance consumption of diverse diets</a:t>
            </a:r>
          </a:p>
          <a:p>
            <a:pPr marL="342900" lvl="1" indent="-342900">
              <a:lnSpc>
                <a:spcPct val="80000"/>
              </a:lnSpc>
              <a:spcAft>
                <a:spcPts val="1200"/>
              </a:spcAft>
              <a:buFont typeface="Arial" pitchFamily="34" charset="0"/>
              <a:buChar char="•"/>
              <a:defRPr/>
            </a:pPr>
            <a:r>
              <a:rPr lang="en-US" dirty="0"/>
              <a:t>Increase access and use of diverse nutritious foods at the household level</a:t>
            </a:r>
          </a:p>
          <a:p>
            <a:pPr marL="342900" lvl="1" indent="-342900">
              <a:lnSpc>
                <a:spcPct val="80000"/>
              </a:lnSpc>
              <a:spcAft>
                <a:spcPts val="1200"/>
              </a:spcAft>
              <a:buFont typeface="Arial" pitchFamily="34" charset="0"/>
              <a:buChar char="•"/>
              <a:defRPr/>
            </a:pPr>
            <a:r>
              <a:rPr lang="en-US" dirty="0"/>
              <a:t>Enhance post-harvest handling, storage, and </a:t>
            </a:r>
            <a:r>
              <a:rPr lang="en-US" dirty="0" err="1"/>
              <a:t>utilisation</a:t>
            </a:r>
            <a:r>
              <a:rPr lang="en-US" dirty="0"/>
              <a:t> of nutritious foods at the household and farm level</a:t>
            </a:r>
          </a:p>
          <a:p>
            <a:pPr marL="342900" lvl="1" indent="-342900">
              <a:lnSpc>
                <a:spcPct val="80000"/>
              </a:lnSpc>
              <a:spcAft>
                <a:spcPts val="1200"/>
              </a:spcAft>
              <a:buFont typeface="Arial" pitchFamily="34" charset="0"/>
              <a:buChar char="•"/>
              <a:defRPr/>
            </a:pPr>
            <a:r>
              <a:rPr lang="en-US" dirty="0"/>
              <a:t>Promote the consumption of nutrient-enhanced foods</a:t>
            </a:r>
          </a:p>
        </p:txBody>
      </p:sp>
      <p:sp>
        <p:nvSpPr>
          <p:cNvPr id="11" name="Title 3"/>
          <p:cNvSpPr txBox="1">
            <a:spLocks/>
          </p:cNvSpPr>
          <p:nvPr/>
        </p:nvSpPr>
        <p:spPr>
          <a:xfrm>
            <a:off x="7740352" y="6031976"/>
            <a:ext cx="1224136" cy="257001"/>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1600" b="1" dirty="0"/>
              <a:t>(Continued)</a:t>
            </a:r>
          </a:p>
        </p:txBody>
      </p:sp>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55</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13" name="Title 3"/>
          <p:cNvSpPr>
            <a:spLocks noGrp="1"/>
          </p:cNvSpPr>
          <p:nvPr>
            <p:ph type="title"/>
          </p:nvPr>
        </p:nvSpPr>
        <p:spPr/>
        <p:txBody>
          <a:bodyPr>
            <a:normAutofit/>
          </a:bodyPr>
          <a:lstStyle/>
          <a:p>
            <a:r>
              <a:rPr lang="en-US" sz="4000" dirty="0"/>
              <a:t>UNAP Objectives and Strategies</a:t>
            </a:r>
          </a:p>
        </p:txBody>
      </p:sp>
    </p:spTree>
    <p:extLst>
      <p:ext uri="{BB962C8B-B14F-4D97-AF65-F5344CB8AC3E}">
        <p14:creationId xmlns:p14="http://schemas.microsoft.com/office/powerpoint/2010/main" val="2951951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82352" y="1576306"/>
            <a:ext cx="8229600" cy="4525963"/>
          </a:xfrm>
        </p:spPr>
        <p:txBody>
          <a:bodyPr lIns="0" tIns="0" rIns="0" bIns="0">
            <a:normAutofit/>
          </a:bodyPr>
          <a:lstStyle/>
          <a:p>
            <a:pPr marL="0" indent="0">
              <a:buNone/>
            </a:pPr>
            <a:r>
              <a:rPr lang="en-US" sz="3200" b="1" dirty="0"/>
              <a:t>Objective 3: Protect households from the impact of shocks and other vulnerabilities that affect their nutritional status</a:t>
            </a:r>
          </a:p>
          <a:p>
            <a:r>
              <a:rPr lang="en-US" sz="3200" dirty="0"/>
              <a:t>Develop preparedness plans for shocks </a:t>
            </a:r>
          </a:p>
          <a:p>
            <a:pPr marL="342900" lvl="1" indent="-342900">
              <a:lnSpc>
                <a:spcPct val="80000"/>
              </a:lnSpc>
              <a:spcAft>
                <a:spcPts val="1200"/>
              </a:spcAft>
              <a:buFont typeface="Arial" pitchFamily="34" charset="0"/>
              <a:buChar char="•"/>
              <a:defRPr/>
            </a:pPr>
            <a:r>
              <a:rPr lang="en-US" sz="3200" dirty="0"/>
              <a:t>Promote social protection interventions for improved nutrition </a:t>
            </a:r>
          </a:p>
          <a:p>
            <a:pPr lvl="1" eaLnBrk="1" hangingPunct="1"/>
            <a:endParaRPr lang="en-US" sz="2000" dirty="0"/>
          </a:p>
        </p:txBody>
      </p:sp>
      <p:sp>
        <p:nvSpPr>
          <p:cNvPr id="5" name="Title 3"/>
          <p:cNvSpPr txBox="1">
            <a:spLocks/>
          </p:cNvSpPr>
          <p:nvPr/>
        </p:nvSpPr>
        <p:spPr>
          <a:xfrm>
            <a:off x="7740352" y="6031976"/>
            <a:ext cx="1224136" cy="257001"/>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1600" b="1" dirty="0"/>
              <a:t>(Continued)</a:t>
            </a:r>
          </a:p>
        </p:txBody>
      </p:sp>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56</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13" name="Title 3"/>
          <p:cNvSpPr>
            <a:spLocks noGrp="1"/>
          </p:cNvSpPr>
          <p:nvPr>
            <p:ph type="title"/>
          </p:nvPr>
        </p:nvSpPr>
        <p:spPr/>
        <p:txBody>
          <a:bodyPr>
            <a:normAutofit/>
          </a:bodyPr>
          <a:lstStyle/>
          <a:p>
            <a:r>
              <a:rPr lang="en-US" sz="4000" dirty="0"/>
              <a:t>UNAP Objectives and Strategies</a:t>
            </a:r>
          </a:p>
        </p:txBody>
      </p:sp>
    </p:spTree>
    <p:extLst>
      <p:ext uri="{BB962C8B-B14F-4D97-AF65-F5344CB8AC3E}">
        <p14:creationId xmlns:p14="http://schemas.microsoft.com/office/powerpoint/2010/main" val="1191326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153233"/>
            <a:ext cx="8229600" cy="5516128"/>
          </a:xfrm>
        </p:spPr>
        <p:txBody>
          <a:bodyPr>
            <a:noAutofit/>
          </a:bodyPr>
          <a:lstStyle/>
          <a:p>
            <a:pPr marL="0" indent="0">
              <a:buNone/>
            </a:pPr>
            <a:r>
              <a:rPr lang="en-US" sz="2400" b="1" dirty="0"/>
              <a:t>Objective 4: Strengthen the policy, legal, institutional frameworks and capacity to effectively plan, implement, and monitor and evaluate nutrition </a:t>
            </a:r>
            <a:r>
              <a:rPr lang="en-GB" sz="2400" b="1" dirty="0"/>
              <a:t>programmes</a:t>
            </a:r>
          </a:p>
          <a:p>
            <a:pPr marL="342900" lvl="1" indent="-342900">
              <a:lnSpc>
                <a:spcPct val="80000"/>
              </a:lnSpc>
              <a:spcAft>
                <a:spcPts val="1200"/>
              </a:spcAft>
              <a:buFont typeface="Arial" pitchFamily="34" charset="0"/>
              <a:buChar char="•"/>
              <a:defRPr/>
            </a:pPr>
            <a:r>
              <a:rPr lang="en-US" sz="2600" dirty="0"/>
              <a:t>Strengthen the policy and legal framework to coordinate, plan and monitor nutrition activities</a:t>
            </a:r>
          </a:p>
          <a:p>
            <a:pPr marL="342900" lvl="1" indent="-342900">
              <a:lnSpc>
                <a:spcPct val="80000"/>
              </a:lnSpc>
              <a:spcAft>
                <a:spcPts val="1200"/>
              </a:spcAft>
              <a:buFont typeface="Arial" pitchFamily="34" charset="0"/>
              <a:buChar char="•"/>
              <a:defRPr/>
            </a:pPr>
            <a:r>
              <a:rPr lang="en-US" sz="2600" dirty="0"/>
              <a:t>Strengthen/harmonise institutional framework</a:t>
            </a:r>
            <a:r>
              <a:rPr lang="sw-KE" sz="2600" dirty="0"/>
              <a:t> </a:t>
            </a:r>
            <a:r>
              <a:rPr lang="en-US" sz="2600" dirty="0"/>
              <a:t>for nutrition from local to central government levels</a:t>
            </a:r>
          </a:p>
          <a:p>
            <a:pPr marL="342900" lvl="1" indent="-342900">
              <a:lnSpc>
                <a:spcPct val="80000"/>
              </a:lnSpc>
              <a:spcAft>
                <a:spcPts val="1200"/>
              </a:spcAft>
              <a:buFont typeface="Arial" pitchFamily="34" charset="0"/>
              <a:buChar char="•"/>
              <a:defRPr/>
            </a:pPr>
            <a:r>
              <a:rPr lang="en-US" sz="2600" dirty="0"/>
              <a:t>Strengthen human resource capacity to plan, implement,  monitor, and evaluate food and nutrition </a:t>
            </a:r>
            <a:r>
              <a:rPr lang="en-GB" sz="2600" dirty="0"/>
              <a:t>programmes</a:t>
            </a:r>
            <a:r>
              <a:rPr lang="en-US" sz="2600" dirty="0"/>
              <a:t> </a:t>
            </a:r>
          </a:p>
          <a:p>
            <a:pPr marL="342900" lvl="1" indent="-342900">
              <a:lnSpc>
                <a:spcPct val="80000"/>
              </a:lnSpc>
              <a:spcAft>
                <a:spcPts val="1200"/>
              </a:spcAft>
              <a:buFont typeface="Arial" pitchFamily="34" charset="0"/>
              <a:buChar char="•"/>
              <a:defRPr/>
            </a:pPr>
            <a:r>
              <a:rPr lang="en-US" sz="2600" dirty="0"/>
              <a:t>Enhance operational research for nutrition</a:t>
            </a:r>
          </a:p>
        </p:txBody>
      </p:sp>
      <p:sp>
        <p:nvSpPr>
          <p:cNvPr id="5" name="Title 3"/>
          <p:cNvSpPr txBox="1">
            <a:spLocks/>
          </p:cNvSpPr>
          <p:nvPr/>
        </p:nvSpPr>
        <p:spPr>
          <a:xfrm>
            <a:off x="7596336" y="6021288"/>
            <a:ext cx="1224136" cy="257001"/>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1600" b="1" dirty="0"/>
              <a:t>(Continued)</a:t>
            </a:r>
          </a:p>
        </p:txBody>
      </p:sp>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57</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12" name="Title 3"/>
          <p:cNvSpPr>
            <a:spLocks noGrp="1"/>
          </p:cNvSpPr>
          <p:nvPr>
            <p:ph type="title"/>
          </p:nvPr>
        </p:nvSpPr>
        <p:spPr/>
        <p:txBody>
          <a:bodyPr>
            <a:normAutofit/>
          </a:bodyPr>
          <a:lstStyle/>
          <a:p>
            <a:r>
              <a:rPr lang="en-US" sz="4000" dirty="0"/>
              <a:t>UNAP Objectives and Strategies</a:t>
            </a:r>
          </a:p>
        </p:txBody>
      </p:sp>
    </p:spTree>
    <p:extLst>
      <p:ext uri="{BB962C8B-B14F-4D97-AF65-F5344CB8AC3E}">
        <p14:creationId xmlns:p14="http://schemas.microsoft.com/office/powerpoint/2010/main" val="393119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576306"/>
            <a:ext cx="8291264" cy="4525963"/>
          </a:xfrm>
        </p:spPr>
        <p:txBody>
          <a:bodyPr>
            <a:noAutofit/>
          </a:bodyPr>
          <a:lstStyle/>
          <a:p>
            <a:pPr marL="0" indent="0">
              <a:buNone/>
            </a:pPr>
            <a:r>
              <a:rPr lang="en-US" b="1" dirty="0"/>
              <a:t>Objective 5: Create awareness of and maintain national interest in and commitment to improve and support nutrition</a:t>
            </a:r>
          </a:p>
          <a:p>
            <a:pPr marL="342900" lvl="1" indent="-342900">
              <a:lnSpc>
                <a:spcPct val="80000"/>
              </a:lnSpc>
              <a:spcAft>
                <a:spcPts val="1200"/>
              </a:spcAft>
              <a:buFont typeface="Arial" pitchFamily="34" charset="0"/>
              <a:buChar char="•"/>
              <a:defRPr/>
            </a:pPr>
            <a:r>
              <a:rPr lang="en-US" dirty="0"/>
              <a:t>Increase levels of awareness of and commitment to address nutrition issues</a:t>
            </a:r>
          </a:p>
          <a:p>
            <a:pPr marL="342900" lvl="1" indent="-342900">
              <a:lnSpc>
                <a:spcPct val="80000"/>
              </a:lnSpc>
              <a:spcAft>
                <a:spcPts val="1200"/>
              </a:spcAft>
              <a:buFont typeface="Arial" pitchFamily="34" charset="0"/>
              <a:buChar char="•"/>
              <a:defRPr/>
            </a:pPr>
            <a:r>
              <a:rPr lang="en-US" dirty="0"/>
              <a:t>Advocate for increased commitment to improve nutrition outcomes</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58</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11" name="Title 3"/>
          <p:cNvSpPr>
            <a:spLocks noGrp="1"/>
          </p:cNvSpPr>
          <p:nvPr>
            <p:ph type="title"/>
          </p:nvPr>
        </p:nvSpPr>
        <p:spPr/>
        <p:txBody>
          <a:bodyPr>
            <a:normAutofit/>
          </a:bodyPr>
          <a:lstStyle/>
          <a:p>
            <a:r>
              <a:rPr lang="en-US" sz="4000" dirty="0"/>
              <a:t>UNAP Objectives and Strategies</a:t>
            </a:r>
          </a:p>
        </p:txBody>
      </p:sp>
    </p:spTree>
    <p:extLst>
      <p:ext uri="{BB962C8B-B14F-4D97-AF65-F5344CB8AC3E}">
        <p14:creationId xmlns:p14="http://schemas.microsoft.com/office/powerpoint/2010/main" val="3149536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85305" y="764704"/>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1.4</a:t>
            </a:r>
          </a:p>
        </p:txBody>
      </p:sp>
      <p:grpSp>
        <p:nvGrpSpPr>
          <p:cNvPr id="15" name="Group 14" descr="An image of a woman breast feeding her baby. "/>
          <p:cNvGrpSpPr/>
          <p:nvPr/>
        </p:nvGrpSpPr>
        <p:grpSpPr>
          <a:xfrm>
            <a:off x="671562" y="719084"/>
            <a:ext cx="3036342" cy="5131033"/>
            <a:chOff x="545959" y="1031191"/>
            <a:chExt cx="3193068" cy="4795404"/>
          </a:xfrm>
        </p:grpSpPr>
        <p:pic>
          <p:nvPicPr>
            <p:cNvPr id="16" name="Picture 15" descr="C:\Documents and Settings\brenda\My Documents\My Pictures\Kitgum May 2010\Kitgum May 2010 (15).jpg"/>
            <p:cNvPicPr/>
            <p:nvPr/>
          </p:nvPicPr>
          <p:blipFill>
            <a:blip r:embed="rId2"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7" name="Rectangle 16"/>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8" name="Content Placeholder 5"/>
          <p:cNvSpPr txBox="1">
            <a:spLocks/>
          </p:cNvSpPr>
          <p:nvPr/>
        </p:nvSpPr>
        <p:spPr>
          <a:xfrm>
            <a:off x="4021309" y="1697425"/>
            <a:ext cx="5112568" cy="345638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b="1" dirty="0">
                <a:solidFill>
                  <a:schemeClr val="bg1"/>
                </a:solidFill>
                <a:latin typeface="Century Gothic" panose="020B0502020202020204" pitchFamily="34" charset="0"/>
              </a:rPr>
              <a:t>The Uganda </a:t>
            </a:r>
            <a:br>
              <a:rPr lang="en-US" sz="4400" b="1" dirty="0">
                <a:solidFill>
                  <a:schemeClr val="bg1"/>
                </a:solidFill>
                <a:latin typeface="Century Gothic" panose="020B0502020202020204" pitchFamily="34" charset="0"/>
              </a:rPr>
            </a:br>
            <a:r>
              <a:rPr lang="en-US" sz="4400" b="1" dirty="0">
                <a:solidFill>
                  <a:schemeClr val="bg1"/>
                </a:solidFill>
                <a:latin typeface="Century Gothic" panose="020B0502020202020204" pitchFamily="34" charset="0"/>
              </a:rPr>
              <a:t>Multi-Sectoral Nutrition</a:t>
            </a:r>
            <a:br>
              <a:rPr lang="en-US" sz="4400" b="1" dirty="0">
                <a:solidFill>
                  <a:schemeClr val="bg1"/>
                </a:solidFill>
                <a:latin typeface="Century Gothic" panose="020B0502020202020204" pitchFamily="34" charset="0"/>
              </a:rPr>
            </a:br>
            <a:r>
              <a:rPr lang="en-US" sz="4400" b="1" dirty="0">
                <a:solidFill>
                  <a:schemeClr val="bg1"/>
                </a:solidFill>
                <a:latin typeface="Century Gothic" panose="020B0502020202020204" pitchFamily="34" charset="0"/>
              </a:rPr>
              <a:t>Coordination Framework</a:t>
            </a:r>
          </a:p>
        </p:txBody>
      </p:sp>
      <p:grpSp>
        <p:nvGrpSpPr>
          <p:cNvPr id="8" name="Group 7"/>
          <p:cNvGrpSpPr/>
          <p:nvPr/>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59</a:t>
              </a:fld>
              <a:endParaRPr lang="uk-UA" sz="1200" dirty="0"/>
            </a:p>
          </p:txBody>
        </p:sp>
        <p:grpSp>
          <p:nvGrpSpPr>
            <p:cNvPr id="11" name="Group 10"/>
            <p:cNvGrpSpPr/>
            <p:nvPr userDrawn="1"/>
          </p:nvGrpSpPr>
          <p:grpSpPr>
            <a:xfrm>
              <a:off x="4427984" y="6572417"/>
              <a:ext cx="4027788" cy="365125"/>
              <a:chOff x="5364088" y="6552752"/>
              <a:chExt cx="3086336" cy="365125"/>
            </a:xfrm>
          </p:grpSpPr>
          <p:sp>
            <p:nvSpPr>
              <p:cNvPr id="1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89176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Participant Expectations</a:t>
            </a:r>
            <a:endParaRPr lang="en-US" dirty="0"/>
          </a:p>
        </p:txBody>
      </p:sp>
      <p:sp>
        <p:nvSpPr>
          <p:cNvPr id="10" name="Content Placeholder 9"/>
          <p:cNvSpPr>
            <a:spLocks noGrp="1"/>
          </p:cNvSpPr>
          <p:nvPr>
            <p:ph idx="1"/>
          </p:nvPr>
        </p:nvSpPr>
        <p:spPr/>
        <p:txBody>
          <a:bodyPr/>
          <a:lstStyle/>
          <a:p>
            <a:pPr marL="0" indent="0">
              <a:buNone/>
            </a:pPr>
            <a:r>
              <a:rPr lang="en-US" dirty="0"/>
              <a:t>On the provided cards, write one expectation you have about the orientation:</a:t>
            </a:r>
          </a:p>
          <a:p>
            <a:r>
              <a:rPr lang="en-US" dirty="0"/>
              <a:t>Keep in mind the following rules:</a:t>
            </a:r>
          </a:p>
          <a:p>
            <a:r>
              <a:rPr lang="en-US" dirty="0"/>
              <a:t>One thought per card</a:t>
            </a:r>
          </a:p>
          <a:p>
            <a:r>
              <a:rPr lang="en-US" dirty="0"/>
              <a:t>Use a marker, not a pen</a:t>
            </a:r>
          </a:p>
          <a:p>
            <a:r>
              <a:rPr lang="en-US" dirty="0"/>
              <a:t>No more than three lines per card</a:t>
            </a:r>
          </a:p>
          <a:p>
            <a:r>
              <a:rPr lang="en-US" dirty="0"/>
              <a:t>Print legibly</a:t>
            </a:r>
          </a:p>
          <a:p>
            <a:endParaRPr lang="en-US" dirty="0"/>
          </a:p>
        </p:txBody>
      </p:sp>
      <p:grpSp>
        <p:nvGrpSpPr>
          <p:cNvPr id="6" name="Group 5"/>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a:t>
              </a:fld>
              <a:endParaRPr lang="uk-UA" sz="1200" dirty="0"/>
            </a:p>
          </p:txBody>
        </p:sp>
        <p:grpSp>
          <p:nvGrpSpPr>
            <p:cNvPr id="11" name="Group 10"/>
            <p:cNvGrpSpPr/>
            <p:nvPr userDrawn="1"/>
          </p:nvGrpSpPr>
          <p:grpSpPr>
            <a:xfrm>
              <a:off x="4427984" y="6572417"/>
              <a:ext cx="4027788" cy="365125"/>
              <a:chOff x="5364088" y="6552752"/>
              <a:chExt cx="3086336" cy="365125"/>
            </a:xfrm>
          </p:grpSpPr>
          <p:sp>
            <p:nvSpPr>
              <p:cNvPr id="12"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3" name="Rectangle 12"/>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951336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itle 5"/>
          <p:cNvSpPr txBox="1">
            <a:spLocks/>
          </p:cNvSpPr>
          <p:nvPr/>
        </p:nvSpPr>
        <p:spPr>
          <a:xfrm>
            <a:off x="382273" y="297191"/>
            <a:ext cx="8424936" cy="568117"/>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Uganda Nutrition Coordination Framework</a:t>
            </a:r>
          </a:p>
        </p:txBody>
      </p:sp>
      <p:grpSp>
        <p:nvGrpSpPr>
          <p:cNvPr id="46" name="Group 45"/>
          <p:cNvGrpSpPr/>
          <p:nvPr/>
        </p:nvGrpSpPr>
        <p:grpSpPr>
          <a:xfrm>
            <a:off x="0" y="6525344"/>
            <a:ext cx="9144000" cy="412198"/>
            <a:chOff x="0" y="6525344"/>
            <a:chExt cx="9144000" cy="412198"/>
          </a:xfrm>
        </p:grpSpPr>
        <p:sp>
          <p:nvSpPr>
            <p:cNvPr id="47" name="Rectangle 4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60</a:t>
              </a:fld>
              <a:endParaRPr lang="uk-UA" sz="1200" dirty="0"/>
            </a:p>
          </p:txBody>
        </p:sp>
        <p:grpSp>
          <p:nvGrpSpPr>
            <p:cNvPr id="49" name="Group 48"/>
            <p:cNvGrpSpPr/>
            <p:nvPr userDrawn="1"/>
          </p:nvGrpSpPr>
          <p:grpSpPr>
            <a:xfrm>
              <a:off x="4427984" y="6572417"/>
              <a:ext cx="4027788" cy="365125"/>
              <a:chOff x="5364088" y="6552752"/>
              <a:chExt cx="3086336" cy="365125"/>
            </a:xfrm>
          </p:grpSpPr>
          <p:sp>
            <p:nvSpPr>
              <p:cNvPr id="5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51" name="Rectangle 5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grpSp>
        <p:nvGrpSpPr>
          <p:cNvPr id="52" name="Group 51"/>
          <p:cNvGrpSpPr/>
          <p:nvPr/>
        </p:nvGrpSpPr>
        <p:grpSpPr>
          <a:xfrm>
            <a:off x="180901" y="1124744"/>
            <a:ext cx="8755492" cy="5332578"/>
            <a:chOff x="1001" y="-1"/>
            <a:chExt cx="6309194" cy="5057610"/>
          </a:xfrm>
        </p:grpSpPr>
        <p:sp>
          <p:nvSpPr>
            <p:cNvPr id="53" name="AutoShape 19"/>
            <p:cNvSpPr>
              <a:spLocks noChangeArrowheads="1"/>
            </p:cNvSpPr>
            <p:nvPr/>
          </p:nvSpPr>
          <p:spPr bwMode="auto">
            <a:xfrm>
              <a:off x="2471236" y="799373"/>
              <a:ext cx="1695905" cy="492481"/>
            </a:xfrm>
            <a:prstGeom prst="roundRect">
              <a:avLst>
                <a:gd name="adj" fmla="val 16667"/>
              </a:avLst>
            </a:prstGeom>
            <a:solidFill>
              <a:srgbClr val="F5C073"/>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upright="1">
              <a:noAutofit/>
            </a:bodyPr>
            <a:lstStyle/>
            <a:p>
              <a:pPr marL="0" marR="0" algn="ctr">
                <a:lnSpc>
                  <a:spcPct val="107000"/>
                </a:lnSpc>
                <a:spcBef>
                  <a:spcPts val="0"/>
                </a:spcBef>
                <a:spcAft>
                  <a:spcPts val="800"/>
                </a:spcAft>
              </a:pPr>
              <a:r>
                <a:rPr lang="en-US" sz="1400" dirty="0">
                  <a:solidFill>
                    <a:srgbClr val="000000"/>
                  </a:solidFill>
                  <a:effectLst/>
                  <a:ea typeface="Calibri" panose="020F0502020204030204" pitchFamily="34" charset="0"/>
                  <a:cs typeface="Calibri" panose="020F0502020204030204" pitchFamily="34" charset="0"/>
                </a:rPr>
                <a:t>UNAP implementation Steering Committee</a:t>
              </a:r>
              <a:r>
                <a:rPr lang="en-US" sz="1100" dirty="0">
                  <a:solidFill>
                    <a:srgbClr val="000000"/>
                  </a:solidFill>
                  <a:effectLst/>
                  <a:ea typeface="Calibri" panose="020F0502020204030204" pitchFamily="34" charset="0"/>
                  <a:cs typeface="Calibri" panose="020F0502020204030204" pitchFamily="34" charset="0"/>
                </a:rPr>
                <a:t> </a:t>
              </a:r>
              <a:endParaRPr lang="en-US" sz="1400" dirty="0">
                <a:effectLst/>
                <a:ea typeface="Calibri" panose="020F0502020204030204" pitchFamily="34" charset="0"/>
                <a:cs typeface="Times New Roman" panose="02020603050405020304" pitchFamily="18" charset="0"/>
              </a:endParaRPr>
            </a:p>
          </p:txBody>
        </p:sp>
        <p:sp>
          <p:nvSpPr>
            <p:cNvPr id="54" name="AutoShape 29"/>
            <p:cNvSpPr>
              <a:spLocks noChangeArrowheads="1"/>
            </p:cNvSpPr>
            <p:nvPr/>
          </p:nvSpPr>
          <p:spPr bwMode="auto">
            <a:xfrm>
              <a:off x="2505356" y="979"/>
              <a:ext cx="1671320" cy="648268"/>
            </a:xfrm>
            <a:prstGeom prst="roundRect">
              <a:avLst>
                <a:gd name="adj" fmla="val 16667"/>
              </a:avLst>
            </a:prstGeom>
            <a:solidFill>
              <a:srgbClr val="F5C073"/>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upright="1">
              <a:noAutofit/>
            </a:bodyPr>
            <a:lstStyle/>
            <a:p>
              <a:pPr marL="0" marR="0" algn="ctr">
                <a:spcBef>
                  <a:spcPts val="400"/>
                </a:spcBef>
              </a:pPr>
              <a:r>
                <a:rPr lang="en-US" sz="1600" dirty="0">
                  <a:solidFill>
                    <a:srgbClr val="000000"/>
                  </a:solidFill>
                  <a:effectLst/>
                  <a:ea typeface="Times New Roman" panose="02020603050405020304" pitchFamily="18" charset="0"/>
                  <a:cs typeface="Calibri" panose="020F0502020204030204" pitchFamily="34" charset="0"/>
                </a:rPr>
                <a:t>Policy Coordination Committee </a:t>
              </a:r>
              <a:endParaRPr lang="en-US" sz="1600" dirty="0">
                <a:effectLst/>
                <a:ea typeface="Times New Roman" panose="02020603050405020304" pitchFamily="18" charset="0"/>
              </a:endParaRPr>
            </a:p>
          </p:txBody>
        </p:sp>
        <p:sp>
          <p:nvSpPr>
            <p:cNvPr id="55" name="AutoShape 29"/>
            <p:cNvSpPr>
              <a:spLocks noChangeArrowheads="1"/>
            </p:cNvSpPr>
            <p:nvPr/>
          </p:nvSpPr>
          <p:spPr bwMode="auto">
            <a:xfrm>
              <a:off x="4443338" y="979"/>
              <a:ext cx="1757680" cy="661670"/>
            </a:xfrm>
            <a:prstGeom prst="roundRect">
              <a:avLst>
                <a:gd name="adj" fmla="val 16667"/>
              </a:avLst>
            </a:prstGeom>
            <a:solidFill>
              <a:srgbClr val="F5C073"/>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91440" tIns="45720" rIns="91440" bIns="45720" anchor="ctr" anchorCtr="0" upright="1">
              <a:noAutofit/>
            </a:bodyPr>
            <a:lstStyle/>
            <a:p>
              <a:pPr marL="0" marR="0" algn="ctr">
                <a:lnSpc>
                  <a:spcPct val="107000"/>
                </a:lnSpc>
                <a:spcBef>
                  <a:spcPts val="0"/>
                </a:spcBef>
                <a:spcAft>
                  <a:spcPts val="0"/>
                </a:spcAft>
              </a:pPr>
              <a:r>
                <a:rPr lang="en-US" sz="1400" dirty="0">
                  <a:solidFill>
                    <a:srgbClr val="000000"/>
                  </a:solidFill>
                  <a:effectLst/>
                  <a:ea typeface="Calibri" panose="020F0502020204030204" pitchFamily="34" charset="0"/>
                  <a:cs typeface="Calibri" panose="020F0502020204030204" pitchFamily="34" charset="0"/>
                </a:rPr>
                <a:t>Parliamentary Subcommittee on Nutrition</a:t>
              </a:r>
              <a:endParaRPr lang="en-US" sz="1400" dirty="0">
                <a:effectLst/>
                <a:ea typeface="Calibri" panose="020F0502020204030204" pitchFamily="34" charset="0"/>
                <a:cs typeface="Times New Roman" panose="02020603050405020304" pitchFamily="18" charset="0"/>
              </a:endParaRPr>
            </a:p>
          </p:txBody>
        </p:sp>
        <p:sp>
          <p:nvSpPr>
            <p:cNvPr id="59" name="AutoShape 28"/>
            <p:cNvSpPr>
              <a:spLocks noChangeArrowheads="1"/>
            </p:cNvSpPr>
            <p:nvPr/>
          </p:nvSpPr>
          <p:spPr bwMode="auto">
            <a:xfrm>
              <a:off x="2492292" y="1542935"/>
              <a:ext cx="1674850" cy="675564"/>
            </a:xfrm>
            <a:prstGeom prst="roundRect">
              <a:avLst>
                <a:gd name="adj" fmla="val 16667"/>
              </a:avLst>
            </a:prstGeom>
            <a:solidFill>
              <a:srgbClr val="EE9716"/>
            </a:solidFill>
            <a:ln w="9525">
              <a:no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0"/>
                </a:spcAft>
              </a:pPr>
              <a:r>
                <a:rPr lang="en-US" sz="1400" dirty="0">
                  <a:effectLst/>
                  <a:ea typeface="Calibri" panose="020F0502020204030204" pitchFamily="34" charset="0"/>
                  <a:cs typeface="Calibri" panose="020F0502020204030204" pitchFamily="34" charset="0"/>
                </a:rPr>
                <a:t>Nutrition Secretariat</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ea typeface="Calibri" panose="020F0502020204030204" pitchFamily="34" charset="0"/>
                  <a:cs typeface="Calibri" panose="020F0502020204030204" pitchFamily="34" charset="0"/>
                </a:rPr>
                <a:t>Office of the Prime Minister</a:t>
              </a:r>
              <a:endParaRPr lang="en-US" sz="1400" dirty="0">
                <a:effectLst/>
                <a:ea typeface="Calibri" panose="020F0502020204030204" pitchFamily="34" charset="0"/>
                <a:cs typeface="Times New Roman" panose="02020603050405020304" pitchFamily="18" charset="0"/>
              </a:endParaRPr>
            </a:p>
          </p:txBody>
        </p:sp>
        <p:sp>
          <p:nvSpPr>
            <p:cNvPr id="60" name="AutoShape 28"/>
            <p:cNvSpPr>
              <a:spLocks noChangeArrowheads="1"/>
            </p:cNvSpPr>
            <p:nvPr/>
          </p:nvSpPr>
          <p:spPr bwMode="auto">
            <a:xfrm>
              <a:off x="4450162" y="1556823"/>
              <a:ext cx="1737250" cy="652534"/>
            </a:xfrm>
            <a:prstGeom prst="roundRect">
              <a:avLst>
                <a:gd name="adj" fmla="val 16667"/>
              </a:avLst>
            </a:prstGeom>
            <a:solidFill>
              <a:srgbClr val="EE9716"/>
            </a:solidFill>
            <a:ln w="9525">
              <a:noFill/>
              <a:round/>
              <a:headEnd/>
              <a:tailEnd/>
            </a:ln>
          </p:spPr>
          <p:txBody>
            <a:bodyPr rot="0" vert="horz" wrap="square" lIns="91440" tIns="45720" rIns="91440" bIns="45720" anchor="t" anchorCtr="0" upright="1">
              <a:noAutofit/>
            </a:bodyPr>
            <a:lstStyle/>
            <a:p>
              <a:pPr marL="0" marR="0" algn="ctr">
                <a:spcBef>
                  <a:spcPts val="0"/>
                </a:spcBef>
              </a:pPr>
              <a:r>
                <a:rPr lang="en-US" sz="1400" dirty="0">
                  <a:effectLst/>
                  <a:ea typeface="Calibri" panose="020F0502020204030204" pitchFamily="34" charset="0"/>
                  <a:cs typeface="Calibri" panose="020F0502020204030204" pitchFamily="34" charset="0"/>
                </a:rPr>
                <a:t>Development Partners Nutrition Coordination Committee</a:t>
              </a:r>
              <a:endParaRPr lang="en-US" sz="1400" dirty="0">
                <a:effectLst/>
                <a:ea typeface="Calibri" panose="020F0502020204030204" pitchFamily="34" charset="0"/>
                <a:cs typeface="Times New Roman" panose="02020603050405020304" pitchFamily="18" charset="0"/>
              </a:endParaRPr>
            </a:p>
          </p:txBody>
        </p:sp>
        <p:cxnSp>
          <p:nvCxnSpPr>
            <p:cNvPr id="61" name="Straight Arrow Connector 60"/>
            <p:cNvCxnSpPr>
              <a:cxnSpLocks noChangeShapeType="1"/>
            </p:cNvCxnSpPr>
            <p:nvPr/>
          </p:nvCxnSpPr>
          <p:spPr bwMode="auto">
            <a:xfrm flipH="1">
              <a:off x="4162067" y="1904011"/>
              <a:ext cx="288095" cy="4189"/>
            </a:xfrm>
            <a:prstGeom prst="straightConnector1">
              <a:avLst/>
            </a:prstGeom>
            <a:noFill/>
            <a:ln w="2540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noFill/>
                </a14:hiddenFill>
              </a:ext>
            </a:extLst>
          </p:spPr>
        </p:cxnSp>
        <p:cxnSp>
          <p:nvCxnSpPr>
            <p:cNvPr id="62" name="Straight Arrow Connector 61"/>
            <p:cNvCxnSpPr>
              <a:cxnSpLocks noChangeShapeType="1"/>
            </p:cNvCxnSpPr>
            <p:nvPr/>
          </p:nvCxnSpPr>
          <p:spPr bwMode="auto">
            <a:xfrm flipH="1">
              <a:off x="2217957" y="1899822"/>
              <a:ext cx="288095" cy="4189"/>
            </a:xfrm>
            <a:prstGeom prst="straightConnector1">
              <a:avLst/>
            </a:prstGeom>
            <a:noFill/>
            <a:ln w="2540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noFill/>
                </a14:hiddenFill>
              </a:ext>
            </a:extLst>
          </p:spPr>
        </p:cxnSp>
        <p:sp>
          <p:nvSpPr>
            <p:cNvPr id="64" name="Rounded Rectangle 5"/>
            <p:cNvSpPr>
              <a:spLocks noChangeArrowheads="1"/>
            </p:cNvSpPr>
            <p:nvPr/>
          </p:nvSpPr>
          <p:spPr bwMode="auto">
            <a:xfrm rot="16200000">
              <a:off x="-238297" y="315328"/>
              <a:ext cx="1291854" cy="661196"/>
            </a:xfrm>
            <a:prstGeom prst="roundRect">
              <a:avLst>
                <a:gd name="adj" fmla="val 16667"/>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w="12700" algn="ctr">
                  <a:solidFill>
                    <a:srgbClr val="000000"/>
                  </a:solidFill>
                  <a:miter lim="800000"/>
                  <a:headEnd/>
                  <a:tailEnd/>
                </a14:hiddenLine>
              </a:ext>
            </a:extLst>
          </p:spPr>
          <p:txBody>
            <a:bodyPr rot="0" vert="vert270" wrap="square" lIns="91440" tIns="45720" rIns="91440" bIns="45720" anchor="ctr" anchorCtr="0" upright="1">
              <a:noAutofit/>
            </a:bodyPr>
            <a:lstStyle/>
            <a:p>
              <a:pPr marL="0" marR="0">
                <a:spcBef>
                  <a:spcPts val="600"/>
                </a:spcBef>
                <a:spcAft>
                  <a:spcPts val="300"/>
                </a:spcAft>
              </a:pPr>
              <a:r>
                <a:rPr lang="en-US" sz="1600" b="1" dirty="0">
                  <a:effectLst/>
                  <a:ea typeface="Times New Roman" panose="02020603050405020304" pitchFamily="18" charset="0"/>
                  <a:cs typeface="Calibri" panose="020F0502020204030204" pitchFamily="34" charset="0"/>
                </a:rPr>
                <a:t>Policy </a:t>
              </a:r>
              <a:r>
                <a:rPr lang="en-US" sz="1600" b="1" dirty="0">
                  <a:effectLst/>
                  <a:ea typeface="Times New Roman" panose="02020603050405020304" pitchFamily="18" charset="0"/>
                  <a:cs typeface="Times New Roman" panose="02020603050405020304" pitchFamily="18" charset="0"/>
                </a:rPr>
                <a:t>Coordination</a:t>
              </a:r>
              <a:endParaRPr lang="en-US" sz="1100" b="1" dirty="0">
                <a:effectLst/>
                <a:ea typeface="Times New Roman" panose="02020603050405020304" pitchFamily="18" charset="0"/>
                <a:cs typeface="Times New Roman" panose="02020603050405020304" pitchFamily="18" charset="0"/>
              </a:endParaRPr>
            </a:p>
          </p:txBody>
        </p:sp>
        <p:sp>
          <p:nvSpPr>
            <p:cNvPr id="75" name="Rounded Rectangle 62"/>
            <p:cNvSpPr>
              <a:spLocks noChangeArrowheads="1"/>
            </p:cNvSpPr>
            <p:nvPr/>
          </p:nvSpPr>
          <p:spPr bwMode="auto">
            <a:xfrm rot="16200000">
              <a:off x="-318240" y="1835224"/>
              <a:ext cx="1352407" cy="713926"/>
            </a:xfrm>
            <a:prstGeom prst="roundRect">
              <a:avLst>
                <a:gd name="adj" fmla="val 16667"/>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w="12700" algn="ctr">
                  <a:solidFill>
                    <a:srgbClr val="000000"/>
                  </a:solidFill>
                  <a:miter lim="800000"/>
                  <a:headEnd/>
                  <a:tailEnd/>
                </a14:hiddenLine>
              </a:ext>
            </a:extLst>
          </p:spPr>
          <p:txBody>
            <a:bodyPr rot="0" vert="vert270" wrap="square" lIns="91440" tIns="45720" rIns="91440" bIns="45720" anchor="ctr" anchorCtr="0" upright="1">
              <a:noAutofit/>
            </a:bodyPr>
            <a:lstStyle/>
            <a:p>
              <a:pPr marL="0" marR="0">
                <a:spcBef>
                  <a:spcPts val="600"/>
                </a:spcBef>
                <a:spcAft>
                  <a:spcPts val="300"/>
                </a:spcAft>
              </a:pPr>
              <a:r>
                <a:rPr lang="en-US" sz="1600" b="1" dirty="0">
                  <a:effectLst/>
                  <a:ea typeface="Times New Roman" panose="02020603050405020304" pitchFamily="18" charset="0"/>
                  <a:cs typeface="Times New Roman" panose="02020603050405020304" pitchFamily="18" charset="0"/>
                </a:rPr>
                <a:t>Technical Coordination</a:t>
              </a:r>
              <a:endParaRPr lang="en-US" sz="1100" b="1" dirty="0">
                <a:effectLst/>
                <a:ea typeface="Times New Roman" panose="02020603050405020304" pitchFamily="18" charset="0"/>
                <a:cs typeface="Times New Roman" panose="02020603050405020304" pitchFamily="18" charset="0"/>
              </a:endParaRPr>
            </a:p>
          </p:txBody>
        </p:sp>
        <p:sp>
          <p:nvSpPr>
            <p:cNvPr id="77" name="AutoShape 26"/>
            <p:cNvSpPr>
              <a:spLocks noChangeArrowheads="1"/>
            </p:cNvSpPr>
            <p:nvPr/>
          </p:nvSpPr>
          <p:spPr bwMode="auto">
            <a:xfrm>
              <a:off x="690190" y="2381837"/>
              <a:ext cx="1565610" cy="649644"/>
            </a:xfrm>
            <a:prstGeom prst="roundRect">
              <a:avLst>
                <a:gd name="adj" fmla="val 16667"/>
              </a:avLst>
            </a:prstGeom>
            <a:solidFill>
              <a:srgbClr val="EE9716"/>
            </a:solidFill>
            <a:ln w="9525">
              <a:no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400" dirty="0">
                  <a:effectLst/>
                  <a:ea typeface="Calibri" panose="020F0502020204030204" pitchFamily="34" charset="0"/>
                  <a:cs typeface="Calibri" panose="020F0502020204030204" pitchFamily="34" charset="0"/>
                </a:rPr>
                <a:t>Sector Nutrition Coordination Committees</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 </a:t>
              </a:r>
            </a:p>
          </p:txBody>
        </p:sp>
        <p:sp>
          <p:nvSpPr>
            <p:cNvPr id="78" name="Rounded Rectangle 63"/>
            <p:cNvSpPr>
              <a:spLocks noChangeArrowheads="1"/>
            </p:cNvSpPr>
            <p:nvPr/>
          </p:nvSpPr>
          <p:spPr bwMode="auto">
            <a:xfrm rot="16200000">
              <a:off x="-291726" y="3600576"/>
              <a:ext cx="1299843" cy="612614"/>
            </a:xfrm>
            <a:prstGeom prst="roundRect">
              <a:avLst>
                <a:gd name="adj" fmla="val 16667"/>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w="12700" algn="ctr">
                  <a:solidFill>
                    <a:srgbClr val="000000"/>
                  </a:solidFill>
                  <a:miter lim="800000"/>
                  <a:headEnd/>
                  <a:tailEnd/>
                </a14:hiddenLine>
              </a:ext>
            </a:extLst>
          </p:spPr>
          <p:txBody>
            <a:bodyPr rot="0" vert="vert270" wrap="square" lIns="91440" tIns="45720" rIns="91440" bIns="45720" anchor="ctr" anchorCtr="0" upright="1">
              <a:noAutofit/>
            </a:bodyPr>
            <a:lstStyle/>
            <a:p>
              <a:pPr marL="0" marR="0">
                <a:spcBef>
                  <a:spcPts val="600"/>
                </a:spcBef>
                <a:spcAft>
                  <a:spcPts val="300"/>
                </a:spcAft>
              </a:pPr>
              <a:r>
                <a:rPr lang="en-GB" sz="1600" b="1" dirty="0">
                  <a:effectLst/>
                  <a:ea typeface="Times New Roman" panose="02020603050405020304" pitchFamily="18" charset="0"/>
                  <a:cs typeface="Times New Roman" panose="02020603050405020304" pitchFamily="18" charset="0"/>
                </a:rPr>
                <a:t>Decentralised</a:t>
              </a:r>
              <a:r>
                <a:rPr lang="en-US" sz="1600" b="1" dirty="0">
                  <a:effectLst/>
                  <a:ea typeface="Times New Roman" panose="02020603050405020304" pitchFamily="18" charset="0"/>
                  <a:cs typeface="Times New Roman" panose="02020603050405020304" pitchFamily="18" charset="0"/>
                </a:rPr>
                <a:t> Coordination</a:t>
              </a:r>
              <a:endParaRPr lang="en-US" sz="1100" b="1" dirty="0">
                <a:effectLst/>
                <a:ea typeface="Times New Roman" panose="02020603050405020304" pitchFamily="18" charset="0"/>
                <a:cs typeface="Times New Roman" panose="02020603050405020304" pitchFamily="18" charset="0"/>
              </a:endParaRPr>
            </a:p>
          </p:txBody>
        </p:sp>
        <p:sp>
          <p:nvSpPr>
            <p:cNvPr id="79" name="AutoShape 26"/>
            <p:cNvSpPr>
              <a:spLocks noChangeArrowheads="1"/>
            </p:cNvSpPr>
            <p:nvPr/>
          </p:nvSpPr>
          <p:spPr bwMode="auto">
            <a:xfrm>
              <a:off x="690190" y="1563480"/>
              <a:ext cx="1526846" cy="577858"/>
            </a:xfrm>
            <a:prstGeom prst="roundRect">
              <a:avLst>
                <a:gd name="adj" fmla="val 16667"/>
              </a:avLst>
            </a:prstGeom>
            <a:solidFill>
              <a:srgbClr val="EE9716"/>
            </a:solidFill>
            <a:ln w="9525">
              <a:no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0"/>
                </a:spcAft>
              </a:pPr>
              <a:r>
                <a:rPr lang="en-US" sz="1400" dirty="0">
                  <a:effectLst/>
                  <a:ea typeface="Calibri" panose="020F0502020204030204" pitchFamily="34" charset="0"/>
                  <a:cs typeface="Calibri" panose="020F0502020204030204" pitchFamily="34" charset="0"/>
                </a:rPr>
                <a:t>Multi-Sectoral Nutrition Technical Committee</a:t>
              </a:r>
              <a:endParaRPr lang="en-US" sz="1400" dirty="0">
                <a:effectLst/>
                <a:ea typeface="Calibri" panose="020F0502020204030204" pitchFamily="34" charset="0"/>
                <a:cs typeface="Times New Roman" panose="02020603050405020304" pitchFamily="18" charset="0"/>
              </a:endParaRPr>
            </a:p>
          </p:txBody>
        </p:sp>
        <p:sp>
          <p:nvSpPr>
            <p:cNvPr id="80" name="AutoShape 16"/>
            <p:cNvSpPr>
              <a:spLocks noChangeArrowheads="1"/>
            </p:cNvSpPr>
            <p:nvPr/>
          </p:nvSpPr>
          <p:spPr bwMode="auto">
            <a:xfrm>
              <a:off x="2471236" y="3324209"/>
              <a:ext cx="1819013" cy="490443"/>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400">
                  <a:solidFill>
                    <a:srgbClr val="FFFFFF"/>
                  </a:solidFill>
                  <a:effectLst/>
                  <a:ea typeface="Calibri" panose="020F0502020204030204" pitchFamily="34" charset="0"/>
                  <a:cs typeface="Calibri" panose="020F0502020204030204" pitchFamily="34" charset="0"/>
                </a:rPr>
                <a:t>District Nutrition Coordination Committees</a:t>
              </a:r>
              <a:endParaRPr lang="en-US" sz="1400">
                <a:effectLst/>
                <a:ea typeface="Calibri" panose="020F0502020204030204" pitchFamily="34" charset="0"/>
                <a:cs typeface="Times New Roman" panose="02020603050405020304" pitchFamily="18" charset="0"/>
              </a:endParaRPr>
            </a:p>
          </p:txBody>
        </p:sp>
        <p:cxnSp>
          <p:nvCxnSpPr>
            <p:cNvPr id="81" name="Connector: Elbow 80"/>
            <p:cNvCxnSpPr/>
            <p:nvPr/>
          </p:nvCxnSpPr>
          <p:spPr>
            <a:xfrm>
              <a:off x="4286388" y="3515277"/>
              <a:ext cx="1046886" cy="302181"/>
            </a:xfrm>
            <a:prstGeom prst="bentConnector3">
              <a:avLst>
                <a:gd name="adj1" fmla="val 99573"/>
              </a:avLst>
            </a:prstGeom>
            <a:noFill/>
            <a:ln w="25400" cap="flat" cmpd="sng" algn="ctr">
              <a:solidFill>
                <a:srgbClr val="000000">
                  <a:shade val="95000"/>
                  <a:satMod val="105000"/>
                </a:srgbClr>
              </a:solidFill>
              <a:prstDash val="solid"/>
              <a:headEnd type="triangle"/>
              <a:tailEnd type="triangle"/>
            </a:ln>
            <a:effectLst/>
          </p:spPr>
        </p:cxnSp>
        <p:sp>
          <p:nvSpPr>
            <p:cNvPr id="83" name="AutoShape 16"/>
            <p:cNvSpPr>
              <a:spLocks noChangeArrowheads="1"/>
            </p:cNvSpPr>
            <p:nvPr/>
          </p:nvSpPr>
          <p:spPr bwMode="auto">
            <a:xfrm>
              <a:off x="4484281" y="3822352"/>
              <a:ext cx="1819013" cy="490443"/>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400">
                  <a:solidFill>
                    <a:srgbClr val="FFFFFF"/>
                  </a:solidFill>
                  <a:effectLst/>
                  <a:ea typeface="Calibri" panose="020F0502020204030204" pitchFamily="34" charset="0"/>
                  <a:cs typeface="Calibri" panose="020F0502020204030204" pitchFamily="34" charset="0"/>
                </a:rPr>
                <a:t>Municipal Nutrition Coordination Committees</a:t>
              </a:r>
              <a:endParaRPr lang="en-US" sz="1400">
                <a:effectLst/>
                <a:ea typeface="Calibri" panose="020F0502020204030204" pitchFamily="34" charset="0"/>
                <a:cs typeface="Times New Roman" panose="02020603050405020304" pitchFamily="18" charset="0"/>
              </a:endParaRPr>
            </a:p>
          </p:txBody>
        </p:sp>
        <p:sp>
          <p:nvSpPr>
            <p:cNvPr id="84" name="AutoShape 16"/>
            <p:cNvSpPr>
              <a:spLocks noChangeArrowheads="1"/>
            </p:cNvSpPr>
            <p:nvPr/>
          </p:nvSpPr>
          <p:spPr bwMode="auto">
            <a:xfrm>
              <a:off x="690203" y="4560460"/>
              <a:ext cx="1818823" cy="489930"/>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400" dirty="0">
                  <a:solidFill>
                    <a:srgbClr val="FFFFFF"/>
                  </a:solidFill>
                  <a:effectLst/>
                  <a:ea typeface="Calibri" panose="020F0502020204030204" pitchFamily="34" charset="0"/>
                  <a:cs typeface="Calibri" panose="020F0502020204030204" pitchFamily="34" charset="0"/>
                </a:rPr>
                <a:t>Town Council Nutrition Coordination Committees</a:t>
              </a:r>
              <a:endParaRPr lang="en-US" sz="1400" dirty="0">
                <a:effectLst/>
                <a:ea typeface="Calibri" panose="020F0502020204030204" pitchFamily="34" charset="0"/>
                <a:cs typeface="Times New Roman" panose="02020603050405020304" pitchFamily="18" charset="0"/>
              </a:endParaRPr>
            </a:p>
          </p:txBody>
        </p:sp>
        <p:sp>
          <p:nvSpPr>
            <p:cNvPr id="85" name="AutoShape 16"/>
            <p:cNvSpPr>
              <a:spLocks noChangeArrowheads="1"/>
            </p:cNvSpPr>
            <p:nvPr/>
          </p:nvSpPr>
          <p:spPr bwMode="auto">
            <a:xfrm>
              <a:off x="2569472" y="4541119"/>
              <a:ext cx="1819013" cy="516490"/>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400">
                  <a:solidFill>
                    <a:srgbClr val="FFFFFF"/>
                  </a:solidFill>
                  <a:effectLst/>
                  <a:ea typeface="Calibri" panose="020F0502020204030204" pitchFamily="34" charset="0"/>
                  <a:cs typeface="Calibri" panose="020F0502020204030204" pitchFamily="34" charset="0"/>
                </a:rPr>
                <a:t>Sub-County Nutrition Coordination Committees</a:t>
              </a:r>
              <a:endParaRPr lang="en-US" sz="1400">
                <a:effectLst/>
                <a:ea typeface="Calibri" panose="020F0502020204030204" pitchFamily="34" charset="0"/>
                <a:cs typeface="Times New Roman" panose="02020603050405020304" pitchFamily="18" charset="0"/>
              </a:endParaRPr>
            </a:p>
          </p:txBody>
        </p:sp>
        <p:sp>
          <p:nvSpPr>
            <p:cNvPr id="86" name="AutoShape 16"/>
            <p:cNvSpPr>
              <a:spLocks noChangeArrowheads="1"/>
            </p:cNvSpPr>
            <p:nvPr/>
          </p:nvSpPr>
          <p:spPr bwMode="auto">
            <a:xfrm>
              <a:off x="4491372" y="4553495"/>
              <a:ext cx="1818823" cy="489930"/>
            </a:xfrm>
            <a:prstGeom prst="roundRect">
              <a:avLst>
                <a:gd name="adj" fmla="val 16667"/>
              </a:avLst>
            </a:prstGeom>
            <a:solidFill>
              <a:srgbClr val="BF5711"/>
            </a:solidFill>
            <a:ln w="9525">
              <a:solidFill>
                <a:srgbClr val="2F527D"/>
              </a:solidFill>
              <a:round/>
              <a:headEnd/>
              <a:tailEnd/>
            </a:ln>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400" dirty="0">
                  <a:solidFill>
                    <a:srgbClr val="FFFFFF"/>
                  </a:solidFill>
                  <a:effectLst/>
                  <a:ea typeface="Calibri" panose="020F0502020204030204" pitchFamily="34" charset="0"/>
                  <a:cs typeface="Calibri" panose="020F0502020204030204" pitchFamily="34" charset="0"/>
                </a:rPr>
                <a:t>Division Nutrition Coordination Committees</a:t>
              </a:r>
              <a:endParaRPr lang="en-US" sz="1400" dirty="0">
                <a:effectLst/>
                <a:ea typeface="Calibri" panose="020F0502020204030204" pitchFamily="34" charset="0"/>
                <a:cs typeface="Times New Roman" panose="02020603050405020304" pitchFamily="18" charset="0"/>
              </a:endParaRPr>
            </a:p>
          </p:txBody>
        </p:sp>
        <p:cxnSp>
          <p:nvCxnSpPr>
            <p:cNvPr id="87" name="Straight Connector 86"/>
            <p:cNvCxnSpPr/>
            <p:nvPr/>
          </p:nvCxnSpPr>
          <p:spPr>
            <a:xfrm flipV="1">
              <a:off x="376305" y="1365899"/>
              <a:ext cx="5840800" cy="66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p:cNvCxnSpPr/>
            <p:nvPr/>
          </p:nvCxnSpPr>
          <p:spPr>
            <a:xfrm flipV="1">
              <a:off x="287594" y="3074451"/>
              <a:ext cx="5846598" cy="172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Connector: Elbow 88"/>
            <p:cNvCxnSpPr/>
            <p:nvPr/>
          </p:nvCxnSpPr>
          <p:spPr>
            <a:xfrm flipH="1">
              <a:off x="1577308" y="3515277"/>
              <a:ext cx="905246" cy="1072541"/>
            </a:xfrm>
            <a:prstGeom prst="bentConnector3">
              <a:avLst>
                <a:gd name="adj1" fmla="val 99573"/>
              </a:avLst>
            </a:prstGeom>
            <a:noFill/>
            <a:ln w="25400" cap="flat" cmpd="sng" algn="ctr">
              <a:solidFill>
                <a:srgbClr val="000000">
                  <a:shade val="95000"/>
                  <a:satMod val="105000"/>
                </a:srgbClr>
              </a:solidFill>
              <a:prstDash val="solid"/>
              <a:headEnd type="triangle"/>
              <a:tailEnd type="triangle"/>
            </a:ln>
            <a:effectLst/>
          </p:spPr>
        </p:cxnSp>
      </p:grpSp>
      <p:cxnSp>
        <p:nvCxnSpPr>
          <p:cNvPr id="7" name="Straight Arrow Connector 6"/>
          <p:cNvCxnSpPr/>
          <p:nvPr/>
        </p:nvCxnSpPr>
        <p:spPr>
          <a:xfrm flipV="1">
            <a:off x="7580686" y="5672013"/>
            <a:ext cx="0" cy="253786"/>
          </a:xfrm>
          <a:prstGeom prst="straightConnector1">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80" idx="2"/>
          </p:cNvCxnSpPr>
          <p:nvPr/>
        </p:nvCxnSpPr>
        <p:spPr>
          <a:xfrm flipV="1">
            <a:off x="4871088" y="5146789"/>
            <a:ext cx="1" cy="779012"/>
          </a:xfrm>
          <a:prstGeom prst="straightConnector1">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871088" y="3463856"/>
            <a:ext cx="0" cy="1163893"/>
          </a:xfrm>
          <a:prstGeom prst="straightConnector1">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4864416" y="2492896"/>
            <a:ext cx="0" cy="260191"/>
          </a:xfrm>
          <a:prstGeom prst="straightConnector1">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861557" y="1740556"/>
            <a:ext cx="0" cy="260191"/>
          </a:xfrm>
          <a:prstGeom prst="straightConnector1">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noChangeShapeType="1"/>
          </p:cNvCxnSpPr>
          <p:nvPr/>
        </p:nvCxnSpPr>
        <p:spPr bwMode="auto">
          <a:xfrm flipH="1">
            <a:off x="5962401" y="1454668"/>
            <a:ext cx="399800" cy="4417"/>
          </a:xfrm>
          <a:prstGeom prst="straightConnector1">
            <a:avLst/>
          </a:prstGeom>
          <a:noFill/>
          <a:ln w="2540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o="urn:schemas-microsoft-com:office:office" xmlns:v="urn:schemas-microsoft-com:vml" xmlns:w10="urn:schemas-microsoft-com:office:word" xmlns:w="http://schemas.openxmlformats.org/wordprocessingml/2006/main" xmlns:a14="http://schemas.microsoft.com/office/drawing/2010/main" xmlns:mv="urn:schemas-microsoft-com:mac:vml" xmlns:mo="http://schemas.microsoft.com/office/mac/office/2008/main" xmlns:lc="http://schemas.openxmlformats.org/drawingml/2006/lockedCanvas">
                <a:noFill/>
              </a14:hiddenFill>
            </a:ext>
          </a:extLst>
        </p:spPr>
      </p:cxnSp>
      <p:cxnSp>
        <p:nvCxnSpPr>
          <p:cNvPr id="69" name="Straight Arrow Connector 68"/>
          <p:cNvCxnSpPr/>
          <p:nvPr/>
        </p:nvCxnSpPr>
        <p:spPr>
          <a:xfrm flipV="1">
            <a:off x="2196742" y="3382500"/>
            <a:ext cx="0" cy="260191"/>
          </a:xfrm>
          <a:prstGeom prst="straightConnector1">
            <a:avLst/>
          </a:prstGeom>
          <a:ln w="254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20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txBox="1">
            <a:spLocks/>
          </p:cNvSpPr>
          <p:nvPr/>
        </p:nvSpPr>
        <p:spPr>
          <a:xfrm>
            <a:off x="467544" y="364463"/>
            <a:ext cx="8424936" cy="568117"/>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200" b="1" dirty="0">
                <a:solidFill>
                  <a:srgbClr val="C77C0E"/>
                </a:solidFill>
                <a:latin typeface="Century Gothic" panose="020B0502020202020204" pitchFamily="34" charset="0"/>
              </a:rPr>
              <a:t>NCC Composition and Influencing Actors</a:t>
            </a:r>
          </a:p>
        </p:txBody>
      </p:sp>
      <p:pic>
        <p:nvPicPr>
          <p:cNvPr id="5" name="Picture 4" descr="NCC Composition and Influencing Actors Circle Chart &#10;"/>
          <p:cNvPicPr/>
          <p:nvPr/>
        </p:nvPicPr>
        <p:blipFill>
          <a:blip r:embed="rId3" cstate="print">
            <a:extLst>
              <a:ext uri="{28A0092B-C50C-407E-A947-70E740481C1C}">
                <a14:useLocalDpi xmlns:a14="http://schemas.microsoft.com/office/drawing/2010/main" val="0"/>
              </a:ext>
            </a:extLst>
          </a:blip>
          <a:stretch>
            <a:fillRect/>
          </a:stretch>
        </p:blipFill>
        <p:spPr>
          <a:xfrm>
            <a:off x="1798002" y="956117"/>
            <a:ext cx="5390198" cy="5555298"/>
          </a:xfrm>
          <a:prstGeom prst="rect">
            <a:avLst/>
          </a:prstGeom>
        </p:spPr>
      </p:pic>
      <p:grpSp>
        <p:nvGrpSpPr>
          <p:cNvPr id="4" name="Group 3"/>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61</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07662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85305" y="764704"/>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1.5</a:t>
            </a:r>
          </a:p>
        </p:txBody>
      </p:sp>
      <p:grpSp>
        <p:nvGrpSpPr>
          <p:cNvPr id="11" name="Group 10" descr="An image of a woman breast feeding her baby. "/>
          <p:cNvGrpSpPr/>
          <p:nvPr/>
        </p:nvGrpSpPr>
        <p:grpSpPr>
          <a:xfrm>
            <a:off x="671562" y="719084"/>
            <a:ext cx="3036342" cy="5131033"/>
            <a:chOff x="545959" y="1031191"/>
            <a:chExt cx="3193068" cy="4795404"/>
          </a:xfrm>
        </p:grpSpPr>
        <p:pic>
          <p:nvPicPr>
            <p:cNvPr id="12" name="Picture 11"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6" name="Rectangle 15"/>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7" name="Content Placeholder 5"/>
          <p:cNvSpPr txBox="1">
            <a:spLocks/>
          </p:cNvSpPr>
          <p:nvPr/>
        </p:nvSpPr>
        <p:spPr>
          <a:xfrm>
            <a:off x="3995936" y="1772816"/>
            <a:ext cx="5131874" cy="324036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b="1" dirty="0">
                <a:solidFill>
                  <a:schemeClr val="bg1"/>
                </a:solidFill>
                <a:latin typeface="Century Gothic" panose="020B0502020202020204" pitchFamily="34" charset="0"/>
              </a:rPr>
              <a:t>Roles and Responsibilities of Nutrition Coordination Committees</a:t>
            </a:r>
          </a:p>
        </p:txBody>
      </p:sp>
      <p:grpSp>
        <p:nvGrpSpPr>
          <p:cNvPr id="8" name="Group 7"/>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62</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775475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842" y="1430338"/>
            <a:ext cx="8219256" cy="4536504"/>
          </a:xfrm>
        </p:spPr>
        <p:txBody>
          <a:bodyPr lIns="0" tIns="0" rIns="0" bIns="0">
            <a:noAutofit/>
          </a:bodyPr>
          <a:lstStyle/>
          <a:p>
            <a:pPr marL="0" indent="0">
              <a:buNone/>
            </a:pPr>
            <a:r>
              <a:rPr lang="en-US" dirty="0"/>
              <a:t>NCCs provide technical advice to technical planning committees and subsequently to the Council. The committees will also monitor and evaluate nutrition activities, carrying out reviews and providing technical advice to districts and lower local government levels. Nutrition focal persons will coordinate nutrition activities within their area of responsibility.</a:t>
            </a:r>
            <a:endParaRPr lang="en-US" sz="3600" dirty="0"/>
          </a:p>
          <a:p>
            <a:pPr marL="0" lvl="1" indent="0">
              <a:lnSpc>
                <a:spcPct val="80000"/>
              </a:lnSpc>
              <a:spcAft>
                <a:spcPts val="1200"/>
              </a:spcAft>
              <a:buNone/>
              <a:defRPr/>
            </a:pPr>
            <a:endParaRPr lang="en-GB" sz="2600" dirty="0"/>
          </a:p>
          <a:p>
            <a:pPr lvl="0"/>
            <a:endParaRPr lang="en-GB" sz="2000" b="1" dirty="0"/>
          </a:p>
          <a:p>
            <a:pPr lvl="0"/>
            <a:endParaRPr lang="en-GB" sz="2000" b="1" dirty="0"/>
          </a:p>
          <a:p>
            <a:pPr lvl="0"/>
            <a:endParaRPr lang="sw-KE" sz="2000" dirty="0"/>
          </a:p>
        </p:txBody>
      </p:sp>
      <p:sp>
        <p:nvSpPr>
          <p:cNvPr id="8" name="Title 5"/>
          <p:cNvSpPr txBox="1">
            <a:spLocks/>
          </p:cNvSpPr>
          <p:nvPr/>
        </p:nvSpPr>
        <p:spPr>
          <a:xfrm>
            <a:off x="467544" y="548680"/>
            <a:ext cx="8229600" cy="780048"/>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600" b="1" dirty="0">
                <a:solidFill>
                  <a:srgbClr val="C77C0E"/>
                </a:solidFill>
                <a:latin typeface="Century Gothic" panose="020B0502020202020204" pitchFamily="34" charset="0"/>
              </a:rPr>
              <a:t>NCC Mandate</a:t>
            </a:r>
            <a:endParaRPr lang="en-US" sz="2400" b="1" dirty="0">
              <a:solidFill>
                <a:srgbClr val="C77C0E"/>
              </a:solidFill>
              <a:latin typeface="Century Gothic" panose="020B0502020202020204" pitchFamily="34" charset="0"/>
            </a:endParaRP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63</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668319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NCC Roles and Responsibilities</a:t>
            </a:r>
            <a:endParaRPr lang="en-US" dirty="0"/>
          </a:p>
        </p:txBody>
      </p:sp>
      <p:sp>
        <p:nvSpPr>
          <p:cNvPr id="3" name="Content Placeholder 2"/>
          <p:cNvSpPr>
            <a:spLocks noGrp="1"/>
          </p:cNvSpPr>
          <p:nvPr>
            <p:ph idx="1"/>
          </p:nvPr>
        </p:nvSpPr>
        <p:spPr/>
        <p:txBody>
          <a:bodyPr>
            <a:normAutofit/>
          </a:bodyPr>
          <a:lstStyle/>
          <a:p>
            <a:r>
              <a:rPr lang="en-US" dirty="0"/>
              <a:t>Technical guidance</a:t>
            </a:r>
          </a:p>
          <a:p>
            <a:r>
              <a:rPr lang="en-US" dirty="0"/>
              <a:t>Coordination and partnership with nutrition stakeholders</a:t>
            </a:r>
          </a:p>
          <a:p>
            <a:r>
              <a:rPr lang="en-US" dirty="0"/>
              <a:t>Monitoring and reporting</a:t>
            </a:r>
          </a:p>
          <a:p>
            <a:r>
              <a:rPr lang="en-US" dirty="0"/>
              <a:t>Planning, budgeting, and resource </a:t>
            </a:r>
            <a:r>
              <a:rPr lang="en-US" dirty="0" err="1"/>
              <a:t>mobilisation</a:t>
            </a:r>
            <a:endParaRPr lang="en-US" dirty="0"/>
          </a:p>
          <a:p>
            <a:r>
              <a:rPr lang="en-US" dirty="0"/>
              <a:t>Advocacy</a:t>
            </a:r>
          </a:p>
          <a:p>
            <a:r>
              <a:rPr lang="en-US" dirty="0"/>
              <a:t>Nutrition </a:t>
            </a:r>
            <a:r>
              <a:rPr lang="en-US" dirty="0" err="1"/>
              <a:t>behaviour</a:t>
            </a:r>
            <a:r>
              <a:rPr lang="en-US" dirty="0"/>
              <a:t> change communication and social </a:t>
            </a:r>
            <a:r>
              <a:rPr lang="en-US" dirty="0" err="1"/>
              <a:t>mobilisation</a:t>
            </a:r>
            <a:endParaRPr lang="en-US" dirty="0"/>
          </a:p>
          <a:p>
            <a:endParaRPr lang="en-US" dirty="0"/>
          </a:p>
        </p:txBody>
      </p:sp>
      <p:sp>
        <p:nvSpPr>
          <p:cNvPr id="5" name="Slide Number Placeholder 4"/>
          <p:cNvSpPr>
            <a:spLocks noGrp="1"/>
          </p:cNvSpPr>
          <p:nvPr>
            <p:ph type="sldNum" sz="quarter" idx="4294967295"/>
          </p:nvPr>
        </p:nvSpPr>
        <p:spPr/>
        <p:txBody>
          <a:bodyPr/>
          <a:lstStyle/>
          <a:p>
            <a:fld id="{0753450F-F2F9-436F-9000-8F4B603DDD6F}" type="slidenum">
              <a:rPr lang="en-US" smtClean="0"/>
              <a:t>64</a:t>
            </a:fld>
            <a:endParaRPr lang="en-US" dirty="0"/>
          </a:p>
        </p:txBody>
      </p:sp>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64</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627176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200" dirty="0"/>
              <a:t>Nutrition Focal Point Officer (NFPO) Roles</a:t>
            </a:r>
            <a:br>
              <a:rPr lang="en-US" sz="3200" dirty="0"/>
            </a:br>
            <a:endParaRPr lang="en-US" sz="3200" dirty="0"/>
          </a:p>
        </p:txBody>
      </p:sp>
      <p:sp>
        <p:nvSpPr>
          <p:cNvPr id="3" name="Content Placeholder 2"/>
          <p:cNvSpPr>
            <a:spLocks noGrp="1"/>
          </p:cNvSpPr>
          <p:nvPr>
            <p:ph idx="1"/>
          </p:nvPr>
        </p:nvSpPr>
        <p:spPr/>
        <p:txBody>
          <a:bodyPr/>
          <a:lstStyle/>
          <a:p>
            <a:pPr lvl="0"/>
            <a:r>
              <a:rPr lang="en-GB"/>
              <a:t>Act as Secretary to the nutrition coordination committee</a:t>
            </a:r>
            <a:endParaRPr lang="en-US"/>
          </a:p>
          <a:p>
            <a:pPr lvl="0"/>
            <a:r>
              <a:rPr lang="en-GB"/>
              <a:t>Ensure that the MSNAP is prepared and aligned to the development plan</a:t>
            </a:r>
            <a:endParaRPr lang="en-US"/>
          </a:p>
          <a:p>
            <a:pPr lvl="0"/>
            <a:r>
              <a:rPr lang="en-GB"/>
              <a:t>Compile and share district/LLG nutrition coordination reports on a quarterly basis</a:t>
            </a:r>
            <a:endParaRPr lang="en-US"/>
          </a:p>
          <a:p>
            <a:pPr lvl="0"/>
            <a:r>
              <a:rPr lang="en-GB"/>
              <a:t>Function as a link between different nutrition stakeholders in the district/LLG</a:t>
            </a:r>
            <a:endParaRPr lang="en-US"/>
          </a:p>
          <a:p>
            <a:endParaRPr lang="sw-KE" dirty="0"/>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65</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052544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Nutrition Focal Point Officer (NFPO)</a:t>
            </a:r>
            <a:br>
              <a:rPr lang="en-US" dirty="0"/>
            </a:br>
            <a:endParaRPr lang="en-US" dirty="0"/>
          </a:p>
        </p:txBody>
      </p:sp>
      <p:sp>
        <p:nvSpPr>
          <p:cNvPr id="3" name="Content Placeholder 2"/>
          <p:cNvSpPr>
            <a:spLocks noGrp="1"/>
          </p:cNvSpPr>
          <p:nvPr>
            <p:ph idx="1"/>
          </p:nvPr>
        </p:nvSpPr>
        <p:spPr/>
        <p:txBody>
          <a:bodyPr/>
          <a:lstStyle/>
          <a:p>
            <a:r>
              <a:rPr lang="en-US" dirty="0"/>
              <a:t>Key considerations </a:t>
            </a:r>
          </a:p>
          <a:p>
            <a:pPr lvl="1"/>
            <a:r>
              <a:rPr lang="en-US" dirty="0"/>
              <a:t>The NFPO should have strong </a:t>
            </a:r>
            <a:r>
              <a:rPr lang="en-US" dirty="0" err="1"/>
              <a:t>mobilisation</a:t>
            </a:r>
            <a:r>
              <a:rPr lang="en-US" dirty="0"/>
              <a:t> skills</a:t>
            </a:r>
          </a:p>
          <a:p>
            <a:pPr lvl="1"/>
            <a:r>
              <a:rPr lang="sw-KE" dirty="0"/>
              <a:t>The NFPO </a:t>
            </a:r>
            <a:r>
              <a:rPr lang="en-US" dirty="0"/>
              <a:t>should be a member of the Technical Planning Committee (TPC)</a:t>
            </a:r>
          </a:p>
          <a:p>
            <a:endParaRPr lang="en-US" dirty="0"/>
          </a:p>
          <a:p>
            <a:endParaRPr lang="sw-KE" dirty="0"/>
          </a:p>
          <a:p>
            <a:pPr lvl="1"/>
            <a:endParaRPr lang="sw-KE" dirty="0"/>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66</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79411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365F91"/>
        </a:solidFill>
        <a:effectLst/>
      </p:bgPr>
    </p:bg>
    <p:spTree>
      <p:nvGrpSpPr>
        <p:cNvPr id="1" name=""/>
        <p:cNvGrpSpPr/>
        <p:nvPr/>
      </p:nvGrpSpPr>
      <p:grpSpPr>
        <a:xfrm>
          <a:off x="0" y="0"/>
          <a:ext cx="0" cy="0"/>
          <a:chOff x="0" y="0"/>
          <a:chExt cx="0" cy="0"/>
        </a:xfrm>
      </p:grpSpPr>
      <p:sp>
        <p:nvSpPr>
          <p:cNvPr id="11" name="Rectangle 10"/>
          <p:cNvSpPr/>
          <p:nvPr/>
        </p:nvSpPr>
        <p:spPr>
          <a:xfrm>
            <a:off x="0" y="-1024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74034" y="1628800"/>
            <a:ext cx="7907594" cy="5229200"/>
          </a:xfrm>
        </p:spPr>
        <p:txBody>
          <a:bodyPr lIns="0" tIns="0" rIns="0" bIns="0">
            <a:noAutofit/>
          </a:bodyPr>
          <a:lstStyle/>
          <a:p>
            <a:pPr marL="0" lvl="1" indent="0">
              <a:lnSpc>
                <a:spcPct val="80000"/>
              </a:lnSpc>
              <a:spcAft>
                <a:spcPts val="1200"/>
              </a:spcAft>
              <a:buNone/>
              <a:defRPr/>
            </a:pPr>
            <a:endParaRPr lang="en-US" sz="2400" b="1" dirty="0">
              <a:solidFill>
                <a:srgbClr val="C77C0E"/>
              </a:solidFill>
            </a:endParaRPr>
          </a:p>
          <a:p>
            <a:pPr marL="0" indent="0">
              <a:buNone/>
            </a:pPr>
            <a:r>
              <a:rPr lang="en-US" sz="4000" b="1" dirty="0">
                <a:solidFill>
                  <a:srgbClr val="C77C0E"/>
                </a:solidFill>
              </a:rPr>
              <a:t>Roles of and Linkages between Nutrition Coordination Committees, Technical Planning Committees, and Councils</a:t>
            </a:r>
            <a:endParaRPr lang="en-US" sz="4000" dirty="0">
              <a:solidFill>
                <a:srgbClr val="C77C0E"/>
              </a:solidFill>
            </a:endParaRPr>
          </a:p>
          <a:p>
            <a:pPr lvl="0">
              <a:buFont typeface="Wingdings" panose="05000000000000000000" pitchFamily="2" charset="2"/>
              <a:buChar char="§"/>
            </a:pPr>
            <a:endParaRPr lang="en-US" sz="2200" dirty="0">
              <a:solidFill>
                <a:srgbClr val="C77C0E"/>
              </a:solidFill>
            </a:endParaRPr>
          </a:p>
          <a:p>
            <a:endParaRPr lang="sw-KE" sz="2000" dirty="0">
              <a:solidFill>
                <a:srgbClr val="C77C0E"/>
              </a:solidFill>
            </a:endParaRPr>
          </a:p>
        </p:txBody>
      </p:sp>
      <p:sp>
        <p:nvSpPr>
          <p:cNvPr id="9" name="Title 5"/>
          <p:cNvSpPr txBox="1">
            <a:spLocks/>
          </p:cNvSpPr>
          <p:nvPr/>
        </p:nvSpPr>
        <p:spPr>
          <a:xfrm>
            <a:off x="803141" y="1344741"/>
            <a:ext cx="8369966" cy="568117"/>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800" dirty="0">
                <a:solidFill>
                  <a:srgbClr val="C77C0E"/>
                </a:solidFill>
                <a:latin typeface="Century Gothic" panose="020B0502020202020204" pitchFamily="34" charset="0"/>
              </a:rPr>
              <a:t>UNIT 2</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67</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867162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85305" y="764704"/>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2.1</a:t>
            </a:r>
          </a:p>
        </p:txBody>
      </p:sp>
      <p:grpSp>
        <p:nvGrpSpPr>
          <p:cNvPr id="12" name="Group 11" descr="An image of a woman breast feeding her baby. "/>
          <p:cNvGrpSpPr/>
          <p:nvPr/>
        </p:nvGrpSpPr>
        <p:grpSpPr>
          <a:xfrm>
            <a:off x="671562" y="719084"/>
            <a:ext cx="3036342" cy="5131033"/>
            <a:chOff x="545959" y="1031191"/>
            <a:chExt cx="3193068" cy="4795404"/>
          </a:xfrm>
        </p:grpSpPr>
        <p:pic>
          <p:nvPicPr>
            <p:cNvPr id="16" name="Picture 15"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7" name="Rectangle 16"/>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8" name="Content Placeholder 5"/>
          <p:cNvSpPr txBox="1">
            <a:spLocks/>
          </p:cNvSpPr>
          <p:nvPr/>
        </p:nvSpPr>
        <p:spPr>
          <a:xfrm>
            <a:off x="3995936" y="1772816"/>
            <a:ext cx="4696212" cy="324036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000" b="1" dirty="0">
                <a:solidFill>
                  <a:schemeClr val="bg1"/>
                </a:solidFill>
                <a:latin typeface="Century Gothic" panose="020B0502020202020204" pitchFamily="34" charset="0"/>
              </a:rPr>
              <a:t>Roles of Councils and Technical Planning Committees in Nutrition Governance</a:t>
            </a:r>
          </a:p>
        </p:txBody>
      </p:sp>
      <p:grpSp>
        <p:nvGrpSpPr>
          <p:cNvPr id="8" name="Group 7"/>
          <p:cNvGrpSpPr/>
          <p:nvPr/>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68</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145719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Title 5"/>
          <p:cNvSpPr>
            <a:spLocks noGrp="1"/>
          </p:cNvSpPr>
          <p:nvPr>
            <p:ph type="title"/>
          </p:nvPr>
        </p:nvSpPr>
        <p:spPr/>
        <p:txBody>
          <a:bodyPr/>
          <a:lstStyle/>
          <a:p>
            <a:r>
              <a:rPr lang="en-US"/>
              <a:t>Roles of the Council</a:t>
            </a:r>
            <a:endParaRPr lang="en-US" dirty="0"/>
          </a:p>
        </p:txBody>
      </p:sp>
      <p:sp>
        <p:nvSpPr>
          <p:cNvPr id="3" name="Content Placeholder 2"/>
          <p:cNvSpPr>
            <a:spLocks noGrp="1"/>
          </p:cNvSpPr>
          <p:nvPr>
            <p:ph idx="1"/>
          </p:nvPr>
        </p:nvSpPr>
        <p:spPr/>
        <p:txBody>
          <a:bodyPr/>
          <a:lstStyle/>
          <a:p>
            <a:pPr lvl="0"/>
            <a:r>
              <a:rPr lang="en-US"/>
              <a:t>Approval of Multi-Sectoral Nutrition Action Plans (MSNAPs) and budgets</a:t>
            </a:r>
          </a:p>
          <a:p>
            <a:pPr lvl="0"/>
            <a:r>
              <a:rPr lang="en-US"/>
              <a:t>Monitor the implementation of nutrition interventions </a:t>
            </a:r>
            <a:endParaRPr lang="en-US" dirty="0"/>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69</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21488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1024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idx="1"/>
          </p:nvPr>
        </p:nvSpPr>
        <p:spPr>
          <a:xfrm>
            <a:off x="803140" y="2060848"/>
            <a:ext cx="7749987" cy="3312368"/>
          </a:xfrm>
        </p:spPr>
        <p:txBody>
          <a:bodyPr>
            <a:normAutofit fontScale="85000" lnSpcReduction="20000"/>
          </a:bodyPr>
          <a:lstStyle/>
          <a:p>
            <a:pPr marL="0" indent="0">
              <a:lnSpc>
                <a:spcPct val="120000"/>
              </a:lnSpc>
              <a:spcAft>
                <a:spcPts val="0"/>
              </a:spcAft>
              <a:buNone/>
            </a:pPr>
            <a:r>
              <a:rPr lang="en-US" sz="5200" b="1" cap="none" dirty="0">
                <a:solidFill>
                  <a:srgbClr val="C77C0E"/>
                </a:solidFill>
              </a:rPr>
              <a:t>The Nutrition Situation in Uganda and Policy Environment for Addressing Malnutrition</a:t>
            </a:r>
            <a:br>
              <a:rPr lang="en-US" sz="3600" b="1" dirty="0">
                <a:solidFill>
                  <a:srgbClr val="C77C0E"/>
                </a:solidFill>
              </a:rPr>
            </a:br>
            <a:endParaRPr lang="en-US" sz="3600" b="1" dirty="0">
              <a:solidFill>
                <a:srgbClr val="C77C0E"/>
              </a:solidFill>
            </a:endParaRPr>
          </a:p>
        </p:txBody>
      </p:sp>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13" name="Title 5"/>
          <p:cNvSpPr txBox="1">
            <a:spLocks/>
          </p:cNvSpPr>
          <p:nvPr/>
        </p:nvSpPr>
        <p:spPr>
          <a:xfrm>
            <a:off x="803141" y="1344741"/>
            <a:ext cx="8369966" cy="568117"/>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800" dirty="0">
                <a:solidFill>
                  <a:srgbClr val="C77C0E"/>
                </a:solidFill>
                <a:latin typeface="Century Gothic" panose="020B0502020202020204" pitchFamily="34" charset="0"/>
              </a:rPr>
              <a:t>UNIT 1</a:t>
            </a:r>
          </a:p>
        </p:txBody>
      </p:sp>
    </p:spTree>
    <p:extLst>
      <p:ext uri="{BB962C8B-B14F-4D97-AF65-F5344CB8AC3E}">
        <p14:creationId xmlns:p14="http://schemas.microsoft.com/office/powerpoint/2010/main" val="1206950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Roles of Executive Committees</a:t>
            </a:r>
            <a:endParaRPr lang="en-US" dirty="0"/>
          </a:p>
        </p:txBody>
      </p:sp>
      <p:sp>
        <p:nvSpPr>
          <p:cNvPr id="3" name="Content Placeholder 2"/>
          <p:cNvSpPr>
            <a:spLocks noGrp="1"/>
          </p:cNvSpPr>
          <p:nvPr>
            <p:ph idx="1"/>
          </p:nvPr>
        </p:nvSpPr>
        <p:spPr/>
        <p:txBody>
          <a:bodyPr/>
          <a:lstStyle/>
          <a:p>
            <a:pPr lvl="0"/>
            <a:r>
              <a:rPr lang="en-US"/>
              <a:t>Review district/LLG budgets and work plans and report on progress of implementation of multi-sectoral nutrition interventions </a:t>
            </a:r>
          </a:p>
          <a:p>
            <a:pPr lvl="0"/>
            <a:r>
              <a:rPr lang="en-US"/>
              <a:t>Provide policy direction for implementation of nutrition activities across departments </a:t>
            </a:r>
          </a:p>
          <a:p>
            <a:r>
              <a:rPr lang="en-US"/>
              <a:t>Monitor the implementation of nutrition interventions across departments </a:t>
            </a:r>
            <a:endParaRPr lang="en-US" dirty="0"/>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70</a:t>
              </a:fld>
              <a:endParaRPr lang="uk-UA" sz="1200" dirty="0"/>
            </a:p>
          </p:txBody>
        </p:sp>
        <p:grpSp>
          <p:nvGrpSpPr>
            <p:cNvPr id="8" name="Group 7"/>
            <p:cNvGrpSpPr/>
            <p:nvPr userDrawn="1"/>
          </p:nvGrpSpPr>
          <p:grpSpPr>
            <a:xfrm>
              <a:off x="4427984" y="6572417"/>
              <a:ext cx="4027788" cy="365125"/>
              <a:chOff x="5364088" y="6552752"/>
              <a:chExt cx="3086336" cy="365125"/>
            </a:xfrm>
          </p:grpSpPr>
          <p:sp>
            <p:nvSpPr>
              <p:cNvPr id="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8322281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Roles of Sectoral Committees </a:t>
            </a:r>
            <a:br>
              <a:rPr lang="en-US" dirty="0"/>
            </a:br>
            <a:r>
              <a:rPr lang="en-US" dirty="0"/>
              <a:t>of Council</a:t>
            </a:r>
          </a:p>
        </p:txBody>
      </p:sp>
      <p:sp>
        <p:nvSpPr>
          <p:cNvPr id="8" name="Content Placeholder 2"/>
          <p:cNvSpPr txBox="1">
            <a:spLocks/>
          </p:cNvSpPr>
          <p:nvPr/>
        </p:nvSpPr>
        <p:spPr>
          <a:xfrm>
            <a:off x="457200" y="1600200"/>
            <a:ext cx="8507288"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Century Gothic" panose="020B0502020202020204" pitchFamily="34" charset="0"/>
              </a:rPr>
              <a:t>Scrutinize departmental work plans and budgets to ensure nutrition interventions are planned and budgeted for</a:t>
            </a:r>
          </a:p>
          <a:p>
            <a:pPr lvl="0"/>
            <a:r>
              <a:rPr lang="en-US" sz="2800" dirty="0">
                <a:latin typeface="Century Gothic" panose="020B0502020202020204" pitchFamily="34" charset="0"/>
              </a:rPr>
              <a:t>Receive reports from departments on nutrition-related issues and ensure alignment/integration with development plans, MSNAPs, annual work plans, and budgets</a:t>
            </a:r>
          </a:p>
          <a:p>
            <a:r>
              <a:rPr lang="en-US" sz="2800" dirty="0">
                <a:latin typeface="Century Gothic" panose="020B0502020202020204" pitchFamily="34" charset="0"/>
              </a:rPr>
              <a:t>Monitor the implementation of nutrition interventions across departments </a:t>
            </a:r>
            <a:endParaRPr lang="en-US" sz="2000" dirty="0">
              <a:latin typeface="Century Gothic" panose="020B0502020202020204" pitchFamily="34" charset="0"/>
            </a:endParaRP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71</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04303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Roles of Technical Planning </a:t>
            </a:r>
            <a:br>
              <a:rPr lang="en-US" dirty="0"/>
            </a:br>
            <a:r>
              <a:rPr lang="en-US" dirty="0"/>
              <a:t>Committees</a:t>
            </a:r>
          </a:p>
        </p:txBody>
      </p:sp>
      <p:sp>
        <p:nvSpPr>
          <p:cNvPr id="8" name="Content Placeholder 2"/>
          <p:cNvSpPr txBox="1">
            <a:spLocks/>
          </p:cNvSpPr>
          <p:nvPr/>
        </p:nvSpPr>
        <p:spPr>
          <a:xfrm>
            <a:off x="457200" y="1463000"/>
            <a:ext cx="82296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600" dirty="0">
                <a:latin typeface="Century Gothic" panose="020B0502020202020204" pitchFamily="34" charset="0"/>
                <a:cs typeface="Adobe Arabic" panose="02040503050201020203" pitchFamily="18" charset="-78"/>
              </a:rPr>
              <a:t>Provide technical assistance to NCCs on nutrition interventions and relevant indicators within the development plans, MSNAPs, annual work plans, and budgets  </a:t>
            </a:r>
          </a:p>
          <a:p>
            <a:pPr lvl="0"/>
            <a:r>
              <a:rPr lang="en-US" sz="2600" dirty="0">
                <a:latin typeface="Century Gothic" panose="020B0502020202020204" pitchFamily="34" charset="0"/>
                <a:cs typeface="Adobe Arabic" panose="02040503050201020203" pitchFamily="18" charset="-78"/>
              </a:rPr>
              <a:t>Develop annual work plans, budgets, and actions plans that support alignment of nutrition interventions across departments</a:t>
            </a:r>
          </a:p>
          <a:p>
            <a:pPr lvl="0"/>
            <a:r>
              <a:rPr lang="en-US" sz="2600" dirty="0">
                <a:latin typeface="Century Gothic" panose="020B0502020202020204" pitchFamily="34" charset="0"/>
                <a:cs typeface="Adobe Arabic" panose="02040503050201020203" pitchFamily="18" charset="-78"/>
              </a:rPr>
              <a:t>Receive reports from NCCs and departments that implement nutrition interventions </a:t>
            </a:r>
          </a:p>
          <a:p>
            <a:r>
              <a:rPr lang="en-US" sz="2600" dirty="0">
                <a:latin typeface="Century Gothic" panose="020B0502020202020204" pitchFamily="34" charset="0"/>
                <a:cs typeface="Adobe Arabic" panose="02040503050201020203" pitchFamily="18" charset="-78"/>
              </a:rPr>
              <a:t>Provide supervisory oversight to all departments </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72</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810268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85305" y="764704"/>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2.2</a:t>
            </a:r>
          </a:p>
        </p:txBody>
      </p:sp>
      <p:grpSp>
        <p:nvGrpSpPr>
          <p:cNvPr id="12" name="Group 11" descr="An image of a woman breast feeding her baby. "/>
          <p:cNvGrpSpPr/>
          <p:nvPr/>
        </p:nvGrpSpPr>
        <p:grpSpPr>
          <a:xfrm>
            <a:off x="671562" y="719084"/>
            <a:ext cx="3036342" cy="5131033"/>
            <a:chOff x="545959" y="1031191"/>
            <a:chExt cx="3193068" cy="4795404"/>
          </a:xfrm>
        </p:grpSpPr>
        <p:pic>
          <p:nvPicPr>
            <p:cNvPr id="16" name="Picture 15"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7" name="Rectangle 16"/>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8" name="Content Placeholder 5"/>
          <p:cNvSpPr txBox="1">
            <a:spLocks/>
          </p:cNvSpPr>
          <p:nvPr/>
        </p:nvSpPr>
        <p:spPr>
          <a:xfrm>
            <a:off x="3995936" y="1772816"/>
            <a:ext cx="4696212" cy="324036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000" b="1" dirty="0">
                <a:solidFill>
                  <a:schemeClr val="bg1"/>
                </a:solidFill>
                <a:latin typeface="Century Gothic" panose="020B0502020202020204" pitchFamily="34" charset="0"/>
              </a:rPr>
              <a:t>Linkages between LLG Nutrition Coordination Committees and the District</a:t>
            </a:r>
          </a:p>
        </p:txBody>
      </p:sp>
      <p:grpSp>
        <p:nvGrpSpPr>
          <p:cNvPr id="8" name="Group 7"/>
          <p:cNvGrpSpPr/>
          <p:nvPr/>
        </p:nvGrpSpPr>
        <p:grpSpPr>
          <a:xfrm>
            <a:off x="0" y="6525344"/>
            <a:ext cx="9144000" cy="412198"/>
            <a:chOff x="0" y="6525344"/>
            <a:chExt cx="9144000" cy="412198"/>
          </a:xfrm>
        </p:grpSpPr>
        <p:sp>
          <p:nvSpPr>
            <p:cNvPr id="9" name="Rectangle 8"/>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73</a:t>
              </a:fld>
              <a:endParaRPr lang="uk-UA" sz="1200" dirty="0"/>
            </a:p>
          </p:txBody>
        </p:sp>
        <p:grpSp>
          <p:nvGrpSpPr>
            <p:cNvPr id="14" name="Group 13"/>
            <p:cNvGrpSpPr/>
            <p:nvPr userDrawn="1"/>
          </p:nvGrpSpPr>
          <p:grpSpPr>
            <a:xfrm>
              <a:off x="4427984" y="6572417"/>
              <a:ext cx="4027788" cy="365125"/>
              <a:chOff x="5364088" y="6552752"/>
              <a:chExt cx="3086336" cy="365125"/>
            </a:xfrm>
          </p:grpSpPr>
          <p:sp>
            <p:nvSpPr>
              <p:cNvPr id="15"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819604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itle 5"/>
          <p:cNvSpPr txBox="1">
            <a:spLocks/>
          </p:cNvSpPr>
          <p:nvPr/>
        </p:nvSpPr>
        <p:spPr>
          <a:xfrm>
            <a:off x="361627" y="105940"/>
            <a:ext cx="8496944" cy="492016"/>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pPr>
              <a:spcBef>
                <a:spcPts val="0"/>
              </a:spcBef>
            </a:pPr>
            <a:r>
              <a:rPr lang="en-US" sz="3200" b="1" dirty="0">
                <a:solidFill>
                  <a:srgbClr val="C77C0E"/>
                </a:solidFill>
                <a:latin typeface="Century Gothic" panose="020B0502020202020204" pitchFamily="34" charset="0"/>
              </a:rPr>
              <a:t>Linkages between LLG Nutrition </a:t>
            </a:r>
          </a:p>
          <a:p>
            <a:pPr>
              <a:spcBef>
                <a:spcPts val="0"/>
              </a:spcBef>
            </a:pPr>
            <a:r>
              <a:rPr lang="en-US" sz="3200" b="1" dirty="0">
                <a:solidFill>
                  <a:srgbClr val="C77C0E"/>
                </a:solidFill>
                <a:latin typeface="Century Gothic" panose="020B0502020202020204" pitchFamily="34" charset="0"/>
              </a:rPr>
              <a:t>Coordination Committees and the District</a:t>
            </a:r>
          </a:p>
        </p:txBody>
      </p:sp>
      <p:grpSp>
        <p:nvGrpSpPr>
          <p:cNvPr id="57" name="Group 56" descr="Linkages between LLG Nutrition Coordination Committies and the District &#10;"/>
          <p:cNvGrpSpPr/>
          <p:nvPr/>
        </p:nvGrpSpPr>
        <p:grpSpPr>
          <a:xfrm>
            <a:off x="570890" y="1124744"/>
            <a:ext cx="8287681" cy="5171972"/>
            <a:chOff x="0" y="0"/>
            <a:chExt cx="6581775" cy="5159828"/>
          </a:xfrm>
        </p:grpSpPr>
        <p:sp>
          <p:nvSpPr>
            <p:cNvPr id="59" name="Rectangle: Rounded Corners 58"/>
            <p:cNvSpPr/>
            <p:nvPr/>
          </p:nvSpPr>
          <p:spPr>
            <a:xfrm>
              <a:off x="2647950" y="0"/>
              <a:ext cx="2028825" cy="781050"/>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District Council (DC)</a:t>
              </a:r>
              <a:endParaRPr lang="en-US" sz="1600" b="1" dirty="0">
                <a:ea typeface="MS Mincho"/>
                <a:cs typeface="Times New Roman" panose="02020603050405020304" pitchFamily="18" charset="0"/>
              </a:endParaRPr>
            </a:p>
          </p:txBody>
        </p:sp>
        <p:sp>
          <p:nvSpPr>
            <p:cNvPr id="60" name="Rectangle: Rounded Corners 59"/>
            <p:cNvSpPr/>
            <p:nvPr/>
          </p:nvSpPr>
          <p:spPr>
            <a:xfrm>
              <a:off x="2276475" y="4362450"/>
              <a:ext cx="2105025" cy="749877"/>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Sub-County Nutrition Coordination Committee (SNCC)</a:t>
              </a:r>
              <a:endParaRPr lang="en-US" sz="1600" b="1" dirty="0">
                <a:ea typeface="MS Mincho"/>
                <a:cs typeface="Times New Roman" panose="02020603050405020304" pitchFamily="18" charset="0"/>
              </a:endParaRPr>
            </a:p>
          </p:txBody>
        </p:sp>
        <p:sp>
          <p:nvSpPr>
            <p:cNvPr id="61" name="Rectangle: Rounded Corners 60"/>
            <p:cNvSpPr/>
            <p:nvPr/>
          </p:nvSpPr>
          <p:spPr>
            <a:xfrm>
              <a:off x="2628900" y="1323975"/>
              <a:ext cx="2124075" cy="666750"/>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District Technical Planning Committee (DTPC)</a:t>
              </a:r>
              <a:endParaRPr lang="en-US" sz="1600" b="1" dirty="0">
                <a:ea typeface="MS Mincho"/>
                <a:cs typeface="Times New Roman" panose="02020603050405020304" pitchFamily="18" charset="0"/>
              </a:endParaRPr>
            </a:p>
          </p:txBody>
        </p:sp>
        <p:sp>
          <p:nvSpPr>
            <p:cNvPr id="62" name="Rectangle: Rounded Corners 61"/>
            <p:cNvSpPr/>
            <p:nvPr/>
          </p:nvSpPr>
          <p:spPr>
            <a:xfrm>
              <a:off x="2705100" y="2409825"/>
              <a:ext cx="2019300" cy="778699"/>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District Nutrition Coordination Committee (DNCC)</a:t>
              </a:r>
              <a:endParaRPr lang="en-US" sz="1600" b="1" dirty="0">
                <a:ea typeface="MS Mincho"/>
                <a:cs typeface="Times New Roman" panose="02020603050405020304" pitchFamily="18" charset="0"/>
              </a:endParaRPr>
            </a:p>
          </p:txBody>
        </p:sp>
        <p:sp>
          <p:nvSpPr>
            <p:cNvPr id="63" name="Rectangle: Rounded Corners 62"/>
            <p:cNvSpPr/>
            <p:nvPr/>
          </p:nvSpPr>
          <p:spPr>
            <a:xfrm>
              <a:off x="4772025" y="3219450"/>
              <a:ext cx="1809750" cy="742950"/>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Municipal Nutrition Coordination Committee (MNCC)</a:t>
              </a:r>
              <a:endParaRPr lang="en-US" sz="1600" b="1" dirty="0">
                <a:ea typeface="MS Mincho"/>
                <a:cs typeface="Times New Roman" panose="02020603050405020304" pitchFamily="18" charset="0"/>
              </a:endParaRPr>
            </a:p>
          </p:txBody>
        </p:sp>
        <p:sp>
          <p:nvSpPr>
            <p:cNvPr id="64" name="Rectangle: Rounded Corners 63"/>
            <p:cNvSpPr/>
            <p:nvPr/>
          </p:nvSpPr>
          <p:spPr>
            <a:xfrm>
              <a:off x="4581525" y="4324350"/>
              <a:ext cx="2000250" cy="762000"/>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Division Nutrition Coordination Committee (DiNCC)</a:t>
              </a:r>
              <a:endParaRPr lang="en-US" sz="1600" b="1" dirty="0">
                <a:ea typeface="MS Mincho"/>
                <a:cs typeface="Times New Roman" panose="02020603050405020304" pitchFamily="18" charset="0"/>
              </a:endParaRPr>
            </a:p>
          </p:txBody>
        </p:sp>
        <p:sp>
          <p:nvSpPr>
            <p:cNvPr id="65" name="Rectangle: Rounded Corners 64"/>
            <p:cNvSpPr/>
            <p:nvPr/>
          </p:nvSpPr>
          <p:spPr>
            <a:xfrm>
              <a:off x="0" y="4399966"/>
              <a:ext cx="2105025" cy="759862"/>
            </a:xfrm>
            <a:prstGeom prst="roundRect">
              <a:avLst/>
            </a:prstGeom>
            <a:gradFill rotWithShape="1">
              <a:gsLst>
                <a:gs pos="0">
                  <a:srgbClr val="E48312">
                    <a:tint val="100000"/>
                    <a:shade val="100000"/>
                    <a:satMod val="130000"/>
                  </a:srgbClr>
                </a:gs>
                <a:gs pos="100000">
                  <a:srgbClr val="E48312">
                    <a:tint val="50000"/>
                    <a:shade val="100000"/>
                    <a:satMod val="350000"/>
                  </a:srgbClr>
                </a:gs>
              </a:gsLst>
              <a:lin ang="16200000" scaled="0"/>
            </a:gradFill>
            <a:ln w="9525" cap="flat" cmpd="sng" algn="ctr">
              <a:solidFill>
                <a:srgbClr val="E48312">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solidFill>
                    <a:srgbClr val="000000"/>
                  </a:solidFill>
                  <a:ea typeface="MS Mincho"/>
                  <a:cs typeface="Times New Roman" panose="02020603050405020304" pitchFamily="18" charset="0"/>
                </a:rPr>
                <a:t>Town Council Nutrition Coordination Committee (TNCC)</a:t>
              </a:r>
              <a:endParaRPr lang="en-US" sz="1600" b="1" dirty="0">
                <a:ea typeface="MS Mincho"/>
                <a:cs typeface="Times New Roman" panose="02020603050405020304" pitchFamily="18" charset="0"/>
              </a:endParaRPr>
            </a:p>
          </p:txBody>
        </p:sp>
        <p:cxnSp>
          <p:nvCxnSpPr>
            <p:cNvPr id="66" name="Straight Arrow Connector 65"/>
            <p:cNvCxnSpPr>
              <a:cxnSpLocks noChangeShapeType="1"/>
            </p:cNvCxnSpPr>
            <p:nvPr/>
          </p:nvCxnSpPr>
          <p:spPr bwMode="auto">
            <a:xfrm>
              <a:off x="3543300" y="838200"/>
              <a:ext cx="7236" cy="462872"/>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a:noFill/>
                </a14:hiddenFill>
              </a:ext>
            </a:extLst>
          </p:spPr>
        </p:cxnSp>
        <p:cxnSp>
          <p:nvCxnSpPr>
            <p:cNvPr id="67" name="Straight Arrow Connector 66"/>
            <p:cNvCxnSpPr>
              <a:cxnSpLocks noChangeShapeType="1"/>
            </p:cNvCxnSpPr>
            <p:nvPr/>
          </p:nvCxnSpPr>
          <p:spPr bwMode="auto">
            <a:xfrm>
              <a:off x="3600450" y="2000250"/>
              <a:ext cx="7236" cy="462872"/>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a:noFill/>
                </a14:hiddenFill>
              </a:ext>
            </a:extLst>
          </p:spPr>
        </p:cxnSp>
        <p:cxnSp>
          <p:nvCxnSpPr>
            <p:cNvPr id="68" name="Straight Arrow Connector 67"/>
            <p:cNvCxnSpPr>
              <a:cxnSpLocks noChangeShapeType="1"/>
            </p:cNvCxnSpPr>
            <p:nvPr/>
          </p:nvCxnSpPr>
          <p:spPr bwMode="auto">
            <a:xfrm>
              <a:off x="5734050" y="3952875"/>
              <a:ext cx="9525" cy="38100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a:noFill/>
                </a14:hiddenFill>
              </a:ext>
            </a:extLst>
          </p:spPr>
        </p:cxnSp>
        <p:cxnSp>
          <p:nvCxnSpPr>
            <p:cNvPr id="69" name="Connector: Elbow 68"/>
            <p:cNvCxnSpPr/>
            <p:nvPr/>
          </p:nvCxnSpPr>
          <p:spPr>
            <a:xfrm flipV="1">
              <a:off x="990600" y="2790825"/>
              <a:ext cx="1676400" cy="1609725"/>
            </a:xfrm>
            <a:prstGeom prst="bentConnector3">
              <a:avLst>
                <a:gd name="adj1" fmla="val 183"/>
              </a:avLst>
            </a:prstGeom>
            <a:noFill/>
            <a:ln w="9525" cap="flat" cmpd="sng" algn="ctr">
              <a:solidFill>
                <a:srgbClr val="000000">
                  <a:shade val="95000"/>
                  <a:satMod val="105000"/>
                </a:srgbClr>
              </a:solidFill>
              <a:prstDash val="solid"/>
              <a:headEnd type="triangle"/>
              <a:tailEnd type="triangle"/>
            </a:ln>
            <a:effectLst/>
          </p:spPr>
        </p:cxnSp>
        <p:cxnSp>
          <p:nvCxnSpPr>
            <p:cNvPr id="70" name="Straight Arrow Connector 69"/>
            <p:cNvCxnSpPr>
              <a:cxnSpLocks noChangeShapeType="1"/>
            </p:cNvCxnSpPr>
            <p:nvPr/>
          </p:nvCxnSpPr>
          <p:spPr bwMode="auto">
            <a:xfrm>
              <a:off x="3552825" y="3291962"/>
              <a:ext cx="9525" cy="116205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mo="http://schemas.microsoft.com/office/mac/office/2008/main" xmlns:mv="urn:schemas-microsoft-com:mac:vml"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a:noFill/>
                </a14:hiddenFill>
              </a:ext>
            </a:extLst>
          </p:spPr>
        </p:cxnSp>
        <p:cxnSp>
          <p:nvCxnSpPr>
            <p:cNvPr id="71" name="Connector: Elbow 70"/>
            <p:cNvCxnSpPr/>
            <p:nvPr/>
          </p:nvCxnSpPr>
          <p:spPr>
            <a:xfrm>
              <a:off x="4686300" y="2771775"/>
              <a:ext cx="1123950" cy="428625"/>
            </a:xfrm>
            <a:prstGeom prst="bentConnector3">
              <a:avLst>
                <a:gd name="adj1" fmla="val 100420"/>
              </a:avLst>
            </a:prstGeom>
            <a:noFill/>
            <a:ln w="9525" cap="flat" cmpd="sng" algn="ctr">
              <a:solidFill>
                <a:srgbClr val="000000">
                  <a:shade val="95000"/>
                  <a:satMod val="105000"/>
                </a:srgbClr>
              </a:solidFill>
              <a:prstDash val="solid"/>
              <a:headEnd type="triangle"/>
              <a:tailEnd type="triangle"/>
            </a:ln>
            <a:effectLst/>
          </p:spPr>
        </p:cxnSp>
      </p:grpSp>
      <p:grpSp>
        <p:nvGrpSpPr>
          <p:cNvPr id="17" name="Group 16"/>
          <p:cNvGrpSpPr/>
          <p:nvPr/>
        </p:nvGrpSpPr>
        <p:grpSpPr>
          <a:xfrm>
            <a:off x="0" y="6525344"/>
            <a:ext cx="9144000" cy="412198"/>
            <a:chOff x="0" y="6525344"/>
            <a:chExt cx="9144000" cy="412198"/>
          </a:xfrm>
        </p:grpSpPr>
        <p:sp>
          <p:nvSpPr>
            <p:cNvPr id="18" name="Rectangle 1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74</a:t>
              </a:fld>
              <a:endParaRPr lang="uk-UA" sz="1200" dirty="0"/>
            </a:p>
          </p:txBody>
        </p:sp>
        <p:grpSp>
          <p:nvGrpSpPr>
            <p:cNvPr id="20" name="Group 19"/>
            <p:cNvGrpSpPr/>
            <p:nvPr userDrawn="1"/>
          </p:nvGrpSpPr>
          <p:grpSpPr>
            <a:xfrm>
              <a:off x="4427984" y="6572417"/>
              <a:ext cx="4027788" cy="365125"/>
              <a:chOff x="5364088" y="6552752"/>
              <a:chExt cx="3086336" cy="365125"/>
            </a:xfrm>
          </p:grpSpPr>
          <p:sp>
            <p:nvSpPr>
              <p:cNvPr id="2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2" name="Rectangle 2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571954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1024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p:cNvSpPr txBox="1">
            <a:spLocks/>
          </p:cNvSpPr>
          <p:nvPr/>
        </p:nvSpPr>
        <p:spPr>
          <a:xfrm>
            <a:off x="803141" y="1344741"/>
            <a:ext cx="8369966" cy="568117"/>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800" dirty="0">
                <a:solidFill>
                  <a:srgbClr val="C77C0E"/>
                </a:solidFill>
                <a:latin typeface="Century Gothic" panose="020B0502020202020204" pitchFamily="34" charset="0"/>
              </a:rPr>
              <a:t>UNIT 3</a:t>
            </a:r>
          </a:p>
        </p:txBody>
      </p:sp>
      <p:sp>
        <p:nvSpPr>
          <p:cNvPr id="3" name="Content Placeholder 2"/>
          <p:cNvSpPr>
            <a:spLocks noGrp="1"/>
          </p:cNvSpPr>
          <p:nvPr>
            <p:ph idx="1"/>
          </p:nvPr>
        </p:nvSpPr>
        <p:spPr>
          <a:xfrm>
            <a:off x="803140" y="1628800"/>
            <a:ext cx="7878487" cy="5229200"/>
          </a:xfrm>
        </p:spPr>
        <p:txBody>
          <a:bodyPr lIns="0" tIns="0" rIns="0" bIns="0">
            <a:noAutofit/>
          </a:bodyPr>
          <a:lstStyle/>
          <a:p>
            <a:pPr marL="0" lvl="1" indent="0">
              <a:lnSpc>
                <a:spcPct val="80000"/>
              </a:lnSpc>
              <a:spcAft>
                <a:spcPts val="1200"/>
              </a:spcAft>
              <a:buNone/>
              <a:defRPr/>
            </a:pPr>
            <a:endParaRPr lang="en-US" sz="2400" b="1" dirty="0">
              <a:solidFill>
                <a:srgbClr val="C77C0E"/>
              </a:solidFill>
            </a:endParaRPr>
          </a:p>
          <a:p>
            <a:pPr marL="0" indent="0">
              <a:buNone/>
            </a:pPr>
            <a:r>
              <a:rPr lang="en-US" sz="4400" b="1" dirty="0">
                <a:solidFill>
                  <a:srgbClr val="C77C0E"/>
                </a:solidFill>
              </a:rPr>
              <a:t>Nutrition Coordination Committee Monitoring and Reporting </a:t>
            </a:r>
            <a:endParaRPr lang="en-US" sz="4400" dirty="0">
              <a:solidFill>
                <a:srgbClr val="C77C0E"/>
              </a:solidFill>
            </a:endParaRPr>
          </a:p>
          <a:p>
            <a:endParaRPr lang="sw-KE" sz="2000" dirty="0">
              <a:solidFill>
                <a:srgbClr val="C77C0E"/>
              </a:solidFill>
            </a:endParaRP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75</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916787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49301" y="798366"/>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3.1</a:t>
            </a:r>
          </a:p>
        </p:txBody>
      </p:sp>
      <p:grpSp>
        <p:nvGrpSpPr>
          <p:cNvPr id="11" name="Group 10" descr="An image of a woman breast feeding her baby. "/>
          <p:cNvGrpSpPr/>
          <p:nvPr/>
        </p:nvGrpSpPr>
        <p:grpSpPr>
          <a:xfrm>
            <a:off x="671562" y="719084"/>
            <a:ext cx="3036342" cy="5131033"/>
            <a:chOff x="545959" y="1031191"/>
            <a:chExt cx="3193068" cy="4795404"/>
          </a:xfrm>
        </p:grpSpPr>
        <p:pic>
          <p:nvPicPr>
            <p:cNvPr id="12" name="Picture 11"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6" name="Rectangle 15"/>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7" name="Content Placeholder 5"/>
          <p:cNvSpPr txBox="1">
            <a:spLocks/>
          </p:cNvSpPr>
          <p:nvPr/>
        </p:nvSpPr>
        <p:spPr>
          <a:xfrm>
            <a:off x="3995936" y="1772816"/>
            <a:ext cx="4896544" cy="4608512"/>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000" b="1" dirty="0">
                <a:solidFill>
                  <a:schemeClr val="bg1"/>
                </a:solidFill>
                <a:latin typeface="Century Gothic" panose="020B0502020202020204" pitchFamily="34" charset="0"/>
              </a:rPr>
              <a:t>Monitoring </a:t>
            </a:r>
          </a:p>
          <a:p>
            <a:pPr marL="0" indent="0">
              <a:spcBef>
                <a:spcPts val="0"/>
              </a:spcBef>
              <a:buFont typeface="Arial" pitchFamily="34" charset="0"/>
              <a:buNone/>
            </a:pPr>
            <a:r>
              <a:rPr lang="en-US" sz="4000" b="1" dirty="0">
                <a:solidFill>
                  <a:schemeClr val="bg1"/>
                </a:solidFill>
                <a:latin typeface="Century Gothic" panose="020B0502020202020204" pitchFamily="34" charset="0"/>
              </a:rPr>
              <a:t>Nutrition Coordination Committees</a:t>
            </a:r>
          </a:p>
        </p:txBody>
      </p:sp>
      <p:grpSp>
        <p:nvGrpSpPr>
          <p:cNvPr id="8" name="Group 7"/>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76</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043367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Monitoring of NCCs</a:t>
            </a:r>
          </a:p>
        </p:txBody>
      </p:sp>
      <p:sp>
        <p:nvSpPr>
          <p:cNvPr id="8" name="Content Placeholder 2"/>
          <p:cNvSpPr txBox="1">
            <a:spLocks/>
          </p:cNvSpPr>
          <p:nvPr/>
        </p:nvSpPr>
        <p:spPr>
          <a:xfrm>
            <a:off x="457200" y="1417638"/>
            <a:ext cx="8229600" cy="5440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800" dirty="0">
                <a:latin typeface="Century Gothic" panose="020B0502020202020204" pitchFamily="34" charset="0"/>
              </a:rPr>
              <a:t>NCCs are monitored based on the level to which their core roles and responsibilities are being carried out.</a:t>
            </a:r>
          </a:p>
          <a:p>
            <a:pPr lvl="0"/>
            <a:r>
              <a:rPr lang="en-GB" sz="2800" dirty="0">
                <a:latin typeface="Century Gothic" panose="020B0502020202020204" pitchFamily="34" charset="0"/>
              </a:rPr>
              <a:t>Quarterly monitoring and support supervision visits are undertaken by the MSNTC under the leadership of OPM to assess DNCCs. </a:t>
            </a:r>
          </a:p>
          <a:p>
            <a:pPr lvl="0"/>
            <a:r>
              <a:rPr lang="en-GB" sz="2800" dirty="0">
                <a:latin typeface="Century Gothic" panose="020B0502020202020204" pitchFamily="34" charset="0"/>
              </a:rPr>
              <a:t>MNCCs, TNCCs, and SNCCs are monitored quarterly by the DNCCs. </a:t>
            </a:r>
          </a:p>
          <a:p>
            <a:pPr lvl="0"/>
            <a:r>
              <a:rPr lang="en-GB" sz="2800" dirty="0">
                <a:latin typeface="Century Gothic" panose="020B0502020202020204" pitchFamily="34" charset="0"/>
              </a:rPr>
              <a:t>MNCCs are responsible for undertaking quarterly supervision visits to the </a:t>
            </a:r>
            <a:r>
              <a:rPr lang="en-GB" sz="2800" dirty="0" err="1">
                <a:latin typeface="Century Gothic" panose="020B0502020202020204" pitchFamily="34" charset="0"/>
              </a:rPr>
              <a:t>DiNCCs</a:t>
            </a:r>
            <a:r>
              <a:rPr lang="en-GB" sz="2800" dirty="0">
                <a:latin typeface="Century Gothic" panose="020B0502020202020204" pitchFamily="34" charset="0"/>
              </a:rPr>
              <a:t>. </a:t>
            </a:r>
            <a:endParaRPr lang="en-US" sz="2800" dirty="0">
              <a:latin typeface="Century Gothic" panose="020B0502020202020204" pitchFamily="34" charset="0"/>
            </a:endParaRP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77</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463916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32656"/>
            <a:ext cx="8229600" cy="724942"/>
          </a:xfrm>
        </p:spPr>
        <p:txBody>
          <a:bodyPr>
            <a:normAutofit fontScale="90000"/>
          </a:bodyPr>
          <a:lstStyle/>
          <a:p>
            <a:r>
              <a:rPr lang="en-US" sz="4000" dirty="0"/>
              <a:t>Monitoring and Support Supervision </a:t>
            </a:r>
            <a:br>
              <a:rPr lang="en-US" sz="4000" dirty="0"/>
            </a:br>
            <a:r>
              <a:rPr lang="en-US" sz="4000" dirty="0"/>
              <a:t>Checklists</a:t>
            </a:r>
          </a:p>
        </p:txBody>
      </p:sp>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78</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
        <p:nvSpPr>
          <p:cNvPr id="2" name="TextBox 1"/>
          <p:cNvSpPr txBox="1"/>
          <p:nvPr/>
        </p:nvSpPr>
        <p:spPr>
          <a:xfrm>
            <a:off x="478262" y="5302385"/>
            <a:ext cx="7538371" cy="830997"/>
          </a:xfrm>
          <a:prstGeom prst="rect">
            <a:avLst/>
          </a:prstGeom>
          <a:noFill/>
        </p:spPr>
        <p:txBody>
          <a:bodyPr wrap="square" rtlCol="0">
            <a:spAutoFit/>
          </a:bodyPr>
          <a:lstStyle/>
          <a:p>
            <a:r>
              <a:rPr lang="en-US" sz="2400" dirty="0"/>
              <a:t>See Annexes 1 and 2 in your Participant Handbook for Checklist details</a:t>
            </a:r>
          </a:p>
        </p:txBody>
      </p:sp>
      <p:pic>
        <p:nvPicPr>
          <p:cNvPr id="8" name="Picture 7" descr="Monitoring anf Support Supervision Checklist "/>
          <p:cNvPicPr>
            <a:picLocks noChangeAspect="1"/>
          </p:cNvPicPr>
          <p:nvPr/>
        </p:nvPicPr>
        <p:blipFill>
          <a:blip r:embed="rId2"/>
          <a:stretch>
            <a:fillRect/>
          </a:stretch>
        </p:blipFill>
        <p:spPr>
          <a:xfrm>
            <a:off x="1403648" y="1499022"/>
            <a:ext cx="2631227" cy="3730178"/>
          </a:xfrm>
          <a:prstGeom prst="rect">
            <a:avLst/>
          </a:prstGeom>
          <a:ln>
            <a:solidFill>
              <a:schemeClr val="tx1"/>
            </a:solidFill>
          </a:ln>
        </p:spPr>
      </p:pic>
      <p:pic>
        <p:nvPicPr>
          <p:cNvPr id="13" name="Picture 12" descr="Monitoring anf Support Supervision Checklist "/>
          <p:cNvPicPr>
            <a:picLocks noChangeAspect="1"/>
          </p:cNvPicPr>
          <p:nvPr/>
        </p:nvPicPr>
        <p:blipFill>
          <a:blip r:embed="rId3"/>
          <a:stretch>
            <a:fillRect/>
          </a:stretch>
        </p:blipFill>
        <p:spPr>
          <a:xfrm>
            <a:off x="4531894" y="1484784"/>
            <a:ext cx="2688764" cy="3762450"/>
          </a:xfrm>
          <a:prstGeom prst="rect">
            <a:avLst/>
          </a:prstGeom>
          <a:ln>
            <a:solidFill>
              <a:schemeClr val="tx1"/>
            </a:solidFill>
          </a:ln>
        </p:spPr>
      </p:pic>
    </p:spTree>
    <p:extLst>
      <p:ext uri="{BB962C8B-B14F-4D97-AF65-F5344CB8AC3E}">
        <p14:creationId xmlns:p14="http://schemas.microsoft.com/office/powerpoint/2010/main" val="3202718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49301" y="798366"/>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3.2</a:t>
            </a:r>
          </a:p>
        </p:txBody>
      </p:sp>
      <p:grpSp>
        <p:nvGrpSpPr>
          <p:cNvPr id="11" name="Group 10" descr="An image of a woman breast feeding her baby. "/>
          <p:cNvGrpSpPr/>
          <p:nvPr/>
        </p:nvGrpSpPr>
        <p:grpSpPr>
          <a:xfrm>
            <a:off x="671562" y="719084"/>
            <a:ext cx="3036342" cy="5131033"/>
            <a:chOff x="545959" y="1031191"/>
            <a:chExt cx="3193068" cy="4795404"/>
          </a:xfrm>
        </p:grpSpPr>
        <p:pic>
          <p:nvPicPr>
            <p:cNvPr id="12" name="Picture 11"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6" name="Rectangle 15"/>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7" name="Content Placeholder 5"/>
          <p:cNvSpPr txBox="1">
            <a:spLocks/>
          </p:cNvSpPr>
          <p:nvPr/>
        </p:nvSpPr>
        <p:spPr>
          <a:xfrm>
            <a:off x="3995936" y="1772816"/>
            <a:ext cx="4696212" cy="4608512"/>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b="1" dirty="0">
                <a:solidFill>
                  <a:schemeClr val="bg1"/>
                </a:solidFill>
                <a:latin typeface="Century Gothic" panose="020B0502020202020204" pitchFamily="34" charset="0"/>
              </a:rPr>
              <a:t>Nutrition Coordination Committee Reporting</a:t>
            </a:r>
          </a:p>
        </p:txBody>
      </p:sp>
      <p:grpSp>
        <p:nvGrpSpPr>
          <p:cNvPr id="8" name="Group 7"/>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79</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47473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85305" y="764704"/>
            <a:ext cx="2376264" cy="720079"/>
          </a:xfrm>
          <a:prstGeom prst="rect">
            <a:avLst/>
          </a:prstGeom>
          <a:solidFill>
            <a:srgbClr val="365F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021309" y="800707"/>
            <a:ext cx="2304256" cy="648072"/>
          </a:xfrm>
          <a:solidFill>
            <a:schemeClr val="tx1"/>
          </a:solidFill>
          <a:ln>
            <a:solidFill>
              <a:schemeClr val="tx1"/>
            </a:solidFill>
          </a:ln>
        </p:spPr>
        <p:txBody>
          <a:bodyPr lIns="0" tIns="0" rIns="0" bIns="0" anchor="ctr" anchorCtr="1"/>
          <a:lstStyle/>
          <a:p>
            <a:pPr marL="0" indent="0">
              <a:buNone/>
            </a:pPr>
            <a:r>
              <a:rPr lang="en-US" b="1" dirty="0">
                <a:solidFill>
                  <a:schemeClr val="bg1"/>
                </a:solidFill>
              </a:rPr>
              <a:t>Session 1.1</a:t>
            </a:r>
          </a:p>
        </p:txBody>
      </p:sp>
      <p:grpSp>
        <p:nvGrpSpPr>
          <p:cNvPr id="4" name="Group 3" descr="An image of a woman breast feeding her baby. "/>
          <p:cNvGrpSpPr/>
          <p:nvPr/>
        </p:nvGrpSpPr>
        <p:grpSpPr>
          <a:xfrm>
            <a:off x="671562" y="719084"/>
            <a:ext cx="3036342" cy="5131033"/>
            <a:chOff x="545959" y="1031191"/>
            <a:chExt cx="3193068" cy="4795404"/>
          </a:xfrm>
        </p:grpSpPr>
        <p:pic>
          <p:nvPicPr>
            <p:cNvPr id="5" name="Picture 4" descr="C:\Documents and Settings\brenda\My Documents\My Pictures\Kitgum May 2010\Kitgum May 2010 (15).jpg"/>
            <p:cNvPicPr/>
            <p:nvPr/>
          </p:nvPicPr>
          <p:blipFill>
            <a:blip r:embed="rId2"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3" name="Rectangle 2"/>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9" name="Content Placeholder 5"/>
          <p:cNvSpPr txBox="1">
            <a:spLocks/>
          </p:cNvSpPr>
          <p:nvPr/>
        </p:nvSpPr>
        <p:spPr>
          <a:xfrm>
            <a:off x="3995936" y="1772816"/>
            <a:ext cx="5131874" cy="194421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5400" b="1" dirty="0">
                <a:solidFill>
                  <a:schemeClr val="bg1"/>
                </a:solidFill>
                <a:latin typeface="Century Gothic" panose="020B0502020202020204" pitchFamily="34" charset="0"/>
              </a:rPr>
              <a:t>Nutrition </a:t>
            </a:r>
          </a:p>
          <a:p>
            <a:pPr marL="0" indent="0">
              <a:spcBef>
                <a:spcPts val="0"/>
              </a:spcBef>
              <a:buFont typeface="Arial" pitchFamily="34" charset="0"/>
              <a:buNone/>
            </a:pPr>
            <a:r>
              <a:rPr lang="en-US" sz="5400" b="1" dirty="0">
                <a:solidFill>
                  <a:schemeClr val="bg1"/>
                </a:solidFill>
                <a:latin typeface="Century Gothic" panose="020B0502020202020204" pitchFamily="34" charset="0"/>
              </a:rPr>
              <a:t>Situation </a:t>
            </a:r>
            <a:br>
              <a:rPr lang="en-US" sz="5400" b="1" dirty="0">
                <a:solidFill>
                  <a:schemeClr val="bg1"/>
                </a:solidFill>
                <a:latin typeface="Century Gothic" panose="020B0502020202020204" pitchFamily="34" charset="0"/>
              </a:rPr>
            </a:br>
            <a:r>
              <a:rPr lang="en-US" sz="5400" b="1" dirty="0">
                <a:solidFill>
                  <a:schemeClr val="bg1"/>
                </a:solidFill>
                <a:latin typeface="Century Gothic" panose="020B0502020202020204" pitchFamily="34" charset="0"/>
              </a:rPr>
              <a:t>in Uganda</a:t>
            </a:r>
          </a:p>
        </p:txBody>
      </p:sp>
      <p:grpSp>
        <p:nvGrpSpPr>
          <p:cNvPr id="8" name="Group 7"/>
          <p:cNvGrpSpPr/>
          <p:nvPr/>
        </p:nvGrpSpPr>
        <p:grpSpPr>
          <a:xfrm>
            <a:off x="0" y="6525344"/>
            <a:ext cx="9144000" cy="412198"/>
            <a:chOff x="0" y="6525344"/>
            <a:chExt cx="9144000" cy="412198"/>
          </a:xfrm>
        </p:grpSpPr>
        <p:sp>
          <p:nvSpPr>
            <p:cNvPr id="11" name="Rectangle 10"/>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a:t>
              </a:fld>
              <a:endParaRPr lang="uk-UA" sz="1200" dirty="0"/>
            </a:p>
          </p:txBody>
        </p:sp>
        <p:grpSp>
          <p:nvGrpSpPr>
            <p:cNvPr id="13" name="Group 12"/>
            <p:cNvGrpSpPr/>
            <p:nvPr userDrawn="1"/>
          </p:nvGrpSpPr>
          <p:grpSpPr>
            <a:xfrm>
              <a:off x="4427984" y="6572417"/>
              <a:ext cx="4027788" cy="365125"/>
              <a:chOff x="5364088" y="6552752"/>
              <a:chExt cx="3086336" cy="365125"/>
            </a:xfrm>
          </p:grpSpPr>
          <p:sp>
            <p:nvSpPr>
              <p:cNvPr id="14"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5" name="Rectangle 14"/>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4253339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2734" y="476672"/>
            <a:ext cx="8579296" cy="792088"/>
          </a:xfrm>
        </p:spPr>
        <p:txBody>
          <a:bodyPr>
            <a:normAutofit/>
          </a:bodyPr>
          <a:lstStyle/>
          <a:p>
            <a:r>
              <a:rPr lang="en-US" sz="3200" dirty="0"/>
              <a:t>Nutrition Coordination Committee Reporting</a:t>
            </a:r>
          </a:p>
        </p:txBody>
      </p:sp>
      <p:sp>
        <p:nvSpPr>
          <p:cNvPr id="5" name="Title 1"/>
          <p:cNvSpPr txBox="1">
            <a:spLocks/>
          </p:cNvSpPr>
          <p:nvPr/>
        </p:nvSpPr>
        <p:spPr>
          <a:xfrm>
            <a:off x="381000" y="4648200"/>
            <a:ext cx="8382000" cy="1752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endParaRPr lang="sw-KE" dirty="0"/>
          </a:p>
        </p:txBody>
      </p:sp>
      <p:sp>
        <p:nvSpPr>
          <p:cNvPr id="6" name="Content Placeholder 5"/>
          <p:cNvSpPr>
            <a:spLocks noGrp="1"/>
          </p:cNvSpPr>
          <p:nvPr>
            <p:ph idx="1"/>
          </p:nvPr>
        </p:nvSpPr>
        <p:spPr>
          <a:xfrm>
            <a:off x="152400" y="1315833"/>
            <a:ext cx="8610600" cy="5177851"/>
          </a:xfrm>
        </p:spPr>
        <p:txBody>
          <a:bodyPr>
            <a:normAutofit fontScale="92500" lnSpcReduction="20000"/>
          </a:bodyPr>
          <a:lstStyle/>
          <a:p>
            <a:pPr marL="457200" lvl="1" indent="-342900">
              <a:buFont typeface="Arial" panose="020B0604020202020204" pitchFamily="34" charset="0"/>
              <a:buChar char="•"/>
            </a:pPr>
            <a:r>
              <a:rPr lang="en-GB" sz="2400" dirty="0"/>
              <a:t>Reporting by NCCs should follow normal government reporting procedures. </a:t>
            </a:r>
          </a:p>
          <a:p>
            <a:pPr marL="457200" lvl="1" indent="-342900">
              <a:buFont typeface="Arial" panose="020B0604020202020204" pitchFamily="34" charset="0"/>
              <a:buChar char="•"/>
            </a:pPr>
            <a:r>
              <a:rPr lang="en-US" sz="2400" dirty="0"/>
              <a:t>DNCCs consolidate reports from SNCCs and TNCCs into one quarterly district coordination report and submit it to the CAO for submission to OPM, </a:t>
            </a:r>
            <a:r>
              <a:rPr lang="en-US" sz="2400" dirty="0" err="1"/>
              <a:t>MoFPED</a:t>
            </a:r>
            <a:r>
              <a:rPr lang="en-US" sz="2400" dirty="0"/>
              <a:t>, and MoLG</a:t>
            </a:r>
          </a:p>
          <a:p>
            <a:pPr marL="457200" lvl="1" indent="-342900">
              <a:buFont typeface="Arial" panose="020B0604020202020204" pitchFamily="34" charset="0"/>
              <a:buChar char="•"/>
            </a:pPr>
            <a:r>
              <a:rPr lang="en-GB" sz="2400" dirty="0" err="1"/>
              <a:t>DiNCCs</a:t>
            </a:r>
            <a:r>
              <a:rPr lang="en-GB" sz="2400" dirty="0"/>
              <a:t> submit reports quarterly to the MNCC for consolidation of the municipal quarterly nutrition coordination report for submission by the Town Clerk to </a:t>
            </a:r>
            <a:r>
              <a:rPr lang="en-US" sz="2400" dirty="0"/>
              <a:t>OPM, </a:t>
            </a:r>
            <a:r>
              <a:rPr lang="en-US" sz="2400" dirty="0" err="1"/>
              <a:t>MoFPED</a:t>
            </a:r>
            <a:r>
              <a:rPr lang="en-US" sz="2400" dirty="0"/>
              <a:t>, and MoLG</a:t>
            </a:r>
          </a:p>
          <a:p>
            <a:pPr marL="457200" lvl="1" indent="-342900">
              <a:buFont typeface="Arial" panose="020B0604020202020204" pitchFamily="34" charset="0"/>
              <a:buChar char="•"/>
            </a:pPr>
            <a:r>
              <a:rPr lang="en-US" sz="2400" dirty="0"/>
              <a:t>OPM will review DNCC and MNCC quarterly reports and provide feedback and action points to the districts and municipalities during quarterly monitoring and support supervision visits. </a:t>
            </a:r>
          </a:p>
          <a:p>
            <a:pPr marL="457200" lvl="1" indent="-342900">
              <a:buFont typeface="Arial" panose="020B0604020202020204" pitchFamily="34" charset="0"/>
              <a:buChar char="•"/>
            </a:pPr>
            <a:r>
              <a:rPr lang="en-US" sz="2400" dirty="0"/>
              <a:t>The DNCCs and MNCCs provide feedback and action points to the LLG NCCs during support supervision visits and through the established structures. </a:t>
            </a:r>
          </a:p>
          <a:p>
            <a:pPr lvl="1"/>
            <a:endParaRPr lang="en-US" dirty="0"/>
          </a:p>
        </p:txBody>
      </p:sp>
      <p:grpSp>
        <p:nvGrpSpPr>
          <p:cNvPr id="7" name="Group 6"/>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80</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315306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2734" y="476672"/>
            <a:ext cx="8579296" cy="792088"/>
          </a:xfrm>
        </p:spPr>
        <p:txBody>
          <a:bodyPr>
            <a:normAutofit/>
          </a:bodyPr>
          <a:lstStyle/>
          <a:p>
            <a:r>
              <a:rPr lang="en-US" sz="3200" dirty="0"/>
              <a:t>NCC Quarterly Reporting Template: Part 1</a:t>
            </a:r>
          </a:p>
        </p:txBody>
      </p:sp>
      <p:sp>
        <p:nvSpPr>
          <p:cNvPr id="5" name="Title 1"/>
          <p:cNvSpPr txBox="1">
            <a:spLocks/>
          </p:cNvSpPr>
          <p:nvPr/>
        </p:nvSpPr>
        <p:spPr>
          <a:xfrm>
            <a:off x="381000" y="4648200"/>
            <a:ext cx="8382000" cy="1752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endParaRPr lang="sw-KE" dirty="0"/>
          </a:p>
        </p:txBody>
      </p:sp>
      <p:grpSp>
        <p:nvGrpSpPr>
          <p:cNvPr id="7" name="Group 6"/>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81</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graphicFrame>
        <p:nvGraphicFramePr>
          <p:cNvPr id="3" name="Table 2"/>
          <p:cNvGraphicFramePr>
            <a:graphicFrameLocks noGrp="1"/>
          </p:cNvGraphicFramePr>
          <p:nvPr>
            <p:extLst>
              <p:ext uri="{D42A27DB-BD31-4B8C-83A1-F6EECF244321}">
                <p14:modId xmlns:p14="http://schemas.microsoft.com/office/powerpoint/2010/main" val="544478909"/>
              </p:ext>
            </p:extLst>
          </p:nvPr>
        </p:nvGraphicFramePr>
        <p:xfrm>
          <a:off x="864584" y="1182624"/>
          <a:ext cx="7414831" cy="5218176"/>
        </p:xfrm>
        <a:graphic>
          <a:graphicData uri="http://schemas.openxmlformats.org/drawingml/2006/table">
            <a:tbl>
              <a:tblPr firstRow="1" firstCol="1" bandRow="1"/>
              <a:tblGrid>
                <a:gridCol w="1874469">
                  <a:extLst>
                    <a:ext uri="{9D8B030D-6E8A-4147-A177-3AD203B41FA5}">
                      <a16:colId xmlns:a16="http://schemas.microsoft.com/office/drawing/2014/main" val="1473069561"/>
                    </a:ext>
                  </a:extLst>
                </a:gridCol>
                <a:gridCol w="1758798">
                  <a:extLst>
                    <a:ext uri="{9D8B030D-6E8A-4147-A177-3AD203B41FA5}">
                      <a16:colId xmlns:a16="http://schemas.microsoft.com/office/drawing/2014/main" val="2643337469"/>
                    </a:ext>
                  </a:extLst>
                </a:gridCol>
                <a:gridCol w="1754349">
                  <a:extLst>
                    <a:ext uri="{9D8B030D-6E8A-4147-A177-3AD203B41FA5}">
                      <a16:colId xmlns:a16="http://schemas.microsoft.com/office/drawing/2014/main" val="1755652846"/>
                    </a:ext>
                  </a:extLst>
                </a:gridCol>
                <a:gridCol w="2027215">
                  <a:extLst>
                    <a:ext uri="{9D8B030D-6E8A-4147-A177-3AD203B41FA5}">
                      <a16:colId xmlns:a16="http://schemas.microsoft.com/office/drawing/2014/main" val="2379538903"/>
                    </a:ext>
                  </a:extLst>
                </a:gridCol>
              </a:tblGrid>
              <a:tr h="484882">
                <a:tc gridSpan="4">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District/LLG: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Reporting period (Quarter, Year):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Report compiled by: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4385360"/>
                  </a:ext>
                </a:extLst>
              </a:tr>
              <a:tr h="323255">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Responsibility area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Planned activities for quarter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Activities conducted this quarter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Planned activities for the next quarter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89327546"/>
                  </a:ext>
                </a:extLst>
              </a:tr>
              <a:tr h="64650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Technical Guidance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978332"/>
                  </a:ext>
                </a:extLst>
              </a:tr>
              <a:tr h="64650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Coordination and Partnerships with Nutrition Stakeholders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058512"/>
                  </a:ext>
                </a:extLst>
              </a:tr>
              <a:tr h="64650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Planning, Budgeting, and Resource Mobilization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886494"/>
                  </a:ext>
                </a:extLst>
              </a:tr>
              <a:tr h="64650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Monitoring and Reporting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190416"/>
                  </a:ext>
                </a:extLst>
              </a:tr>
              <a:tr h="64650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Advocacy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538371"/>
                  </a:ext>
                </a:extLst>
              </a:tr>
              <a:tr h="646509">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Nutrition Behaviour Change Communication and Social Mobilization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550333"/>
                  </a:ext>
                </a:extLst>
              </a:tr>
              <a:tr h="484882">
                <a:tc gridSpan="4">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Additional comments: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90" marR="61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4287576"/>
                  </a:ext>
                </a:extLst>
              </a:tr>
            </a:tbl>
          </a:graphicData>
        </a:graphic>
      </p:graphicFrame>
    </p:spTree>
    <p:extLst>
      <p:ext uri="{BB962C8B-B14F-4D97-AF65-F5344CB8AC3E}">
        <p14:creationId xmlns:p14="http://schemas.microsoft.com/office/powerpoint/2010/main" val="544692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2734" y="476672"/>
            <a:ext cx="8579296" cy="792088"/>
          </a:xfrm>
        </p:spPr>
        <p:txBody>
          <a:bodyPr>
            <a:normAutofit/>
          </a:bodyPr>
          <a:lstStyle/>
          <a:p>
            <a:r>
              <a:rPr lang="en-US" sz="3200" dirty="0"/>
              <a:t>NCC Quarterly Reporting Template: Part 2</a:t>
            </a:r>
          </a:p>
        </p:txBody>
      </p:sp>
      <p:grpSp>
        <p:nvGrpSpPr>
          <p:cNvPr id="7" name="Group 6"/>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82</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graphicFrame>
        <p:nvGraphicFramePr>
          <p:cNvPr id="6" name="Table 5"/>
          <p:cNvGraphicFramePr>
            <a:graphicFrameLocks noGrp="1"/>
          </p:cNvGraphicFramePr>
          <p:nvPr>
            <p:extLst>
              <p:ext uri="{D42A27DB-BD31-4B8C-83A1-F6EECF244321}">
                <p14:modId xmlns:p14="http://schemas.microsoft.com/office/powerpoint/2010/main" val="3781916619"/>
              </p:ext>
            </p:extLst>
          </p:nvPr>
        </p:nvGraphicFramePr>
        <p:xfrm>
          <a:off x="320495" y="1484784"/>
          <a:ext cx="8503009" cy="3186430"/>
        </p:xfrm>
        <a:graphic>
          <a:graphicData uri="http://schemas.openxmlformats.org/drawingml/2006/table">
            <a:tbl>
              <a:tblPr firstRow="1" firstCol="1" bandRow="1"/>
              <a:tblGrid>
                <a:gridCol w="346818">
                  <a:extLst>
                    <a:ext uri="{9D8B030D-6E8A-4147-A177-3AD203B41FA5}">
                      <a16:colId xmlns:a16="http://schemas.microsoft.com/office/drawing/2014/main" val="335020765"/>
                    </a:ext>
                  </a:extLst>
                </a:gridCol>
                <a:gridCol w="1656184">
                  <a:extLst>
                    <a:ext uri="{9D8B030D-6E8A-4147-A177-3AD203B41FA5}">
                      <a16:colId xmlns:a16="http://schemas.microsoft.com/office/drawing/2014/main" val="1497169670"/>
                    </a:ext>
                  </a:extLst>
                </a:gridCol>
                <a:gridCol w="864096">
                  <a:extLst>
                    <a:ext uri="{9D8B030D-6E8A-4147-A177-3AD203B41FA5}">
                      <a16:colId xmlns:a16="http://schemas.microsoft.com/office/drawing/2014/main" val="597615823"/>
                    </a:ext>
                  </a:extLst>
                </a:gridCol>
                <a:gridCol w="360040">
                  <a:extLst>
                    <a:ext uri="{9D8B030D-6E8A-4147-A177-3AD203B41FA5}">
                      <a16:colId xmlns:a16="http://schemas.microsoft.com/office/drawing/2014/main" val="3774212356"/>
                    </a:ext>
                  </a:extLst>
                </a:gridCol>
                <a:gridCol w="360040">
                  <a:extLst>
                    <a:ext uri="{9D8B030D-6E8A-4147-A177-3AD203B41FA5}">
                      <a16:colId xmlns:a16="http://schemas.microsoft.com/office/drawing/2014/main" val="4240180925"/>
                    </a:ext>
                  </a:extLst>
                </a:gridCol>
                <a:gridCol w="432048">
                  <a:extLst>
                    <a:ext uri="{9D8B030D-6E8A-4147-A177-3AD203B41FA5}">
                      <a16:colId xmlns:a16="http://schemas.microsoft.com/office/drawing/2014/main" val="2531556410"/>
                    </a:ext>
                  </a:extLst>
                </a:gridCol>
                <a:gridCol w="418521">
                  <a:extLst>
                    <a:ext uri="{9D8B030D-6E8A-4147-A177-3AD203B41FA5}">
                      <a16:colId xmlns:a16="http://schemas.microsoft.com/office/drawing/2014/main" val="150898854"/>
                    </a:ext>
                  </a:extLst>
                </a:gridCol>
                <a:gridCol w="661599">
                  <a:extLst>
                    <a:ext uri="{9D8B030D-6E8A-4147-A177-3AD203B41FA5}">
                      <a16:colId xmlns:a16="http://schemas.microsoft.com/office/drawing/2014/main" val="2446270818"/>
                    </a:ext>
                  </a:extLst>
                </a:gridCol>
                <a:gridCol w="945477">
                  <a:extLst>
                    <a:ext uri="{9D8B030D-6E8A-4147-A177-3AD203B41FA5}">
                      <a16:colId xmlns:a16="http://schemas.microsoft.com/office/drawing/2014/main" val="1551198168"/>
                    </a:ext>
                  </a:extLst>
                </a:gridCol>
                <a:gridCol w="276907">
                  <a:extLst>
                    <a:ext uri="{9D8B030D-6E8A-4147-A177-3AD203B41FA5}">
                      <a16:colId xmlns:a16="http://schemas.microsoft.com/office/drawing/2014/main" val="4125084652"/>
                    </a:ext>
                  </a:extLst>
                </a:gridCol>
                <a:gridCol w="433800">
                  <a:extLst>
                    <a:ext uri="{9D8B030D-6E8A-4147-A177-3AD203B41FA5}">
                      <a16:colId xmlns:a16="http://schemas.microsoft.com/office/drawing/2014/main" val="2131838340"/>
                    </a:ext>
                  </a:extLst>
                </a:gridCol>
                <a:gridCol w="288037">
                  <a:extLst>
                    <a:ext uri="{9D8B030D-6E8A-4147-A177-3AD203B41FA5}">
                      <a16:colId xmlns:a16="http://schemas.microsoft.com/office/drawing/2014/main" val="815653509"/>
                    </a:ext>
                  </a:extLst>
                </a:gridCol>
                <a:gridCol w="360041">
                  <a:extLst>
                    <a:ext uri="{9D8B030D-6E8A-4147-A177-3AD203B41FA5}">
                      <a16:colId xmlns:a16="http://schemas.microsoft.com/office/drawing/2014/main" val="2024972293"/>
                    </a:ext>
                  </a:extLst>
                </a:gridCol>
                <a:gridCol w="1099401">
                  <a:extLst>
                    <a:ext uri="{9D8B030D-6E8A-4147-A177-3AD203B41FA5}">
                      <a16:colId xmlns:a16="http://schemas.microsoft.com/office/drawing/2014/main" val="1524783274"/>
                    </a:ext>
                  </a:extLst>
                </a:gridCol>
              </a:tblGrid>
              <a:tr h="274320">
                <a:tc rowSpan="2">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2">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2">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Indicator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4">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Quarterly Targets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Annual Target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2">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Department/ partner responsible for collection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4">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Quarterly Budget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Cumulative budget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640456093"/>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Q1</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Q2</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Q3</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Q4</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pPr marL="0" marR="0" algn="l">
                        <a:lnSpc>
                          <a:spcPct val="107000"/>
                        </a:lnSpc>
                        <a:spcBef>
                          <a:spcPts val="0"/>
                        </a:spcBef>
                        <a:spcAft>
                          <a:spcPts val="0"/>
                        </a:spcAft>
                      </a:pP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en-US"/>
                    </a:p>
                  </a:txBody>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vMerge="1">
                  <a:txBody>
                    <a:bodyPr/>
                    <a:lstStyle/>
                    <a:p>
                      <a:endParaRPr lang="en-US"/>
                    </a:p>
                  </a:txBody>
                  <a:tcPr/>
                </a:tc>
                <a:extLst>
                  <a:ext uri="{0D108BD9-81ED-4DB2-BD59-A6C34878D82A}">
                    <a16:rowId xmlns:a16="http://schemas.microsoft.com/office/drawing/2014/main" val="2541841814"/>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Objective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1416594"/>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495875"/>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782086"/>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Objective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3991680"/>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421340"/>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057621"/>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gn="l">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Objective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5328609"/>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52112"/>
                  </a:ext>
                </a:extLst>
              </a:tr>
              <a:tr h="274320">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36576"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273030"/>
                  </a:ext>
                </a:extLst>
              </a:tr>
            </a:tbl>
          </a:graphicData>
        </a:graphic>
      </p:graphicFrame>
    </p:spTree>
    <p:extLst>
      <p:ext uri="{BB962C8B-B14F-4D97-AF65-F5344CB8AC3E}">
        <p14:creationId xmlns:p14="http://schemas.microsoft.com/office/powerpoint/2010/main" val="1918644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0" y="-1024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p:cNvSpPr txBox="1">
            <a:spLocks/>
          </p:cNvSpPr>
          <p:nvPr/>
        </p:nvSpPr>
        <p:spPr>
          <a:xfrm>
            <a:off x="803141" y="1344741"/>
            <a:ext cx="8369966" cy="568117"/>
          </a:xfrm>
          <a:prstGeom prst="rect">
            <a:avLst/>
          </a:prstGeom>
        </p:spPr>
        <p:txBody>
          <a:bodyPr vert="horz" wrap="none" lIns="0" tIns="0" rIns="0" bIns="0" rtlCol="0" anchor="t" anchorCtr="0">
            <a:no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r>
              <a:rPr lang="en-US" sz="3800" dirty="0">
                <a:solidFill>
                  <a:srgbClr val="C77C0E"/>
                </a:solidFill>
                <a:latin typeface="Century Gothic" panose="020B0502020202020204" pitchFamily="34" charset="0"/>
              </a:rPr>
              <a:t>UNIT 4</a:t>
            </a:r>
          </a:p>
        </p:txBody>
      </p:sp>
      <p:sp>
        <p:nvSpPr>
          <p:cNvPr id="3" name="Content Placeholder 2"/>
          <p:cNvSpPr>
            <a:spLocks noGrp="1"/>
          </p:cNvSpPr>
          <p:nvPr>
            <p:ph idx="1"/>
          </p:nvPr>
        </p:nvSpPr>
        <p:spPr>
          <a:xfrm>
            <a:off x="803140" y="1628800"/>
            <a:ext cx="7878487" cy="5229200"/>
          </a:xfrm>
        </p:spPr>
        <p:txBody>
          <a:bodyPr lIns="0" tIns="0" rIns="0" bIns="0">
            <a:noAutofit/>
          </a:bodyPr>
          <a:lstStyle/>
          <a:p>
            <a:pPr marL="0" lvl="1" indent="0">
              <a:lnSpc>
                <a:spcPct val="80000"/>
              </a:lnSpc>
              <a:spcAft>
                <a:spcPts val="1200"/>
              </a:spcAft>
              <a:buNone/>
              <a:defRPr/>
            </a:pPr>
            <a:endParaRPr lang="en-US" sz="2400" b="1" dirty="0">
              <a:solidFill>
                <a:srgbClr val="C77C0E"/>
              </a:solidFill>
            </a:endParaRPr>
          </a:p>
          <a:p>
            <a:pPr marL="0" indent="0">
              <a:buNone/>
            </a:pPr>
            <a:r>
              <a:rPr lang="en-US" sz="4400" b="1" dirty="0">
                <a:solidFill>
                  <a:srgbClr val="C77C0E"/>
                </a:solidFill>
              </a:rPr>
              <a:t>Action Plan to Operationalise </a:t>
            </a:r>
            <a:br>
              <a:rPr lang="en-US" sz="4400" b="1" dirty="0">
                <a:solidFill>
                  <a:srgbClr val="C77C0E"/>
                </a:solidFill>
              </a:rPr>
            </a:br>
            <a:r>
              <a:rPr lang="en-US" sz="4400" b="1" dirty="0">
                <a:solidFill>
                  <a:srgbClr val="C77C0E"/>
                </a:solidFill>
              </a:rPr>
              <a:t>the Nutrition Coordination Committees</a:t>
            </a:r>
            <a:endParaRPr lang="sw-KE" sz="4400" dirty="0">
              <a:solidFill>
                <a:srgbClr val="C77C0E"/>
              </a:solidFill>
            </a:endParaRPr>
          </a:p>
        </p:txBody>
      </p:sp>
      <p:sp>
        <p:nvSpPr>
          <p:cNvPr id="5" name="Title 3"/>
          <p:cNvSpPr txBox="1">
            <a:spLocks/>
          </p:cNvSpPr>
          <p:nvPr/>
        </p:nvSpPr>
        <p:spPr>
          <a:xfrm>
            <a:off x="7740352" y="6031976"/>
            <a:ext cx="1224136" cy="257001"/>
          </a:xfrm>
          <a:prstGeom prst="rect">
            <a:avLst/>
          </a:prstGeom>
        </p:spPr>
        <p:txBody>
          <a:bodyPr vert="horz" wrap="none" lIns="0" tIns="0" rIns="0" bIns="0" rtlCol="0" anchor="t" anchorCtr="0">
            <a:normAutofit/>
          </a:bodyPr>
          <a:lstStyle>
            <a:lvl1pPr algn="l" defTabSz="914400" rtl="0" eaLnBrk="1" latinLnBrk="0" hangingPunct="1">
              <a:spcBef>
                <a:spcPct val="0"/>
              </a:spcBef>
              <a:buNone/>
              <a:defRPr sz="4400" kern="1200">
                <a:solidFill>
                  <a:srgbClr val="365F91"/>
                </a:solidFill>
                <a:latin typeface="+mj-lt"/>
                <a:ea typeface="+mj-ea"/>
                <a:cs typeface="+mj-cs"/>
              </a:defRPr>
            </a:lvl1pPr>
          </a:lstStyle>
          <a:p>
            <a:endParaRPr lang="en-US" sz="1600" b="1" dirty="0"/>
          </a:p>
        </p:txBody>
      </p:sp>
      <p:grpSp>
        <p:nvGrpSpPr>
          <p:cNvPr id="6" name="Group 5"/>
          <p:cNvGrpSpPr/>
          <p:nvPr/>
        </p:nvGrpSpPr>
        <p:grpSpPr>
          <a:xfrm>
            <a:off x="0" y="6525344"/>
            <a:ext cx="9144000" cy="412198"/>
            <a:chOff x="0" y="6525344"/>
            <a:chExt cx="9144000" cy="412198"/>
          </a:xfrm>
        </p:grpSpPr>
        <p:sp>
          <p:nvSpPr>
            <p:cNvPr id="7" name="Rectangle 6"/>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83</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931646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49301" y="798366"/>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4.1</a:t>
            </a:r>
          </a:p>
        </p:txBody>
      </p:sp>
      <p:grpSp>
        <p:nvGrpSpPr>
          <p:cNvPr id="11" name="Group 10" descr="An image of a woman breast feeding her baby. "/>
          <p:cNvGrpSpPr/>
          <p:nvPr/>
        </p:nvGrpSpPr>
        <p:grpSpPr>
          <a:xfrm>
            <a:off x="671562" y="719084"/>
            <a:ext cx="3036342" cy="5131033"/>
            <a:chOff x="545959" y="1031191"/>
            <a:chExt cx="3193068" cy="4795404"/>
          </a:xfrm>
        </p:grpSpPr>
        <p:pic>
          <p:nvPicPr>
            <p:cNvPr id="12" name="Picture 11"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6" name="Rectangle 15"/>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7" name="Content Placeholder 5"/>
          <p:cNvSpPr txBox="1">
            <a:spLocks/>
          </p:cNvSpPr>
          <p:nvPr/>
        </p:nvSpPr>
        <p:spPr>
          <a:xfrm>
            <a:off x="3995936" y="1772816"/>
            <a:ext cx="4896544" cy="4608512"/>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4400" b="1" dirty="0">
                <a:solidFill>
                  <a:schemeClr val="bg1"/>
                </a:solidFill>
                <a:latin typeface="Century Gothic" panose="020B0502020202020204" pitchFamily="34" charset="0"/>
              </a:rPr>
              <a:t>Nutrition Coordination Committee Action Planning</a:t>
            </a:r>
            <a:endParaRPr lang="en-US" sz="6000" b="1" dirty="0">
              <a:solidFill>
                <a:schemeClr val="bg1"/>
              </a:solidFill>
              <a:latin typeface="Century Gothic" panose="020B0502020202020204" pitchFamily="34" charset="0"/>
            </a:endParaRPr>
          </a:p>
        </p:txBody>
      </p:sp>
      <p:grpSp>
        <p:nvGrpSpPr>
          <p:cNvPr id="13" name="Group 12"/>
          <p:cNvGrpSpPr/>
          <p:nvPr/>
        </p:nvGrpSpPr>
        <p:grpSpPr>
          <a:xfrm>
            <a:off x="0" y="6525344"/>
            <a:ext cx="9144000" cy="412198"/>
            <a:chOff x="0" y="6525344"/>
            <a:chExt cx="9144000" cy="412198"/>
          </a:xfrm>
        </p:grpSpPr>
        <p:sp>
          <p:nvSpPr>
            <p:cNvPr id="14" name="Rectangle 13"/>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84</a:t>
              </a:fld>
              <a:endParaRPr lang="uk-UA" sz="1200" dirty="0"/>
            </a:p>
          </p:txBody>
        </p:sp>
        <p:grpSp>
          <p:nvGrpSpPr>
            <p:cNvPr id="18" name="Group 17"/>
            <p:cNvGrpSpPr/>
            <p:nvPr userDrawn="1"/>
          </p:nvGrpSpPr>
          <p:grpSpPr>
            <a:xfrm>
              <a:off x="4427984" y="6572417"/>
              <a:ext cx="4027788" cy="365125"/>
              <a:chOff x="5364088" y="6552752"/>
              <a:chExt cx="3086336" cy="365125"/>
            </a:xfrm>
          </p:grpSpPr>
          <p:sp>
            <p:nvSpPr>
              <p:cNvPr id="19"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20" name="Rectangle 1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1815605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1208"/>
            <a:ext cx="8229600" cy="724942"/>
          </a:xfrm>
        </p:spPr>
        <p:txBody>
          <a:bodyPr>
            <a:noAutofit/>
          </a:bodyPr>
          <a:lstStyle/>
          <a:p>
            <a:r>
              <a:rPr lang="en-US" sz="3200" dirty="0"/>
              <a:t>Group Work: Identifying Start-Up </a:t>
            </a:r>
            <a:br>
              <a:rPr lang="en-US" sz="3200" dirty="0"/>
            </a:br>
            <a:r>
              <a:rPr lang="en-US" sz="3200" dirty="0"/>
              <a:t>Activities for the NCC </a:t>
            </a:r>
          </a:p>
        </p:txBody>
      </p:sp>
      <p:sp>
        <p:nvSpPr>
          <p:cNvPr id="5" name="Title 1"/>
          <p:cNvSpPr txBox="1">
            <a:spLocks/>
          </p:cNvSpPr>
          <p:nvPr/>
        </p:nvSpPr>
        <p:spPr>
          <a:xfrm>
            <a:off x="381000" y="4648200"/>
            <a:ext cx="8382000" cy="1752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endParaRPr lang="sw-KE" dirty="0"/>
          </a:p>
        </p:txBody>
      </p:sp>
      <p:sp>
        <p:nvSpPr>
          <p:cNvPr id="6" name="Content Placeholder 5"/>
          <p:cNvSpPr>
            <a:spLocks noGrp="1"/>
          </p:cNvSpPr>
          <p:nvPr>
            <p:ph idx="1"/>
          </p:nvPr>
        </p:nvSpPr>
        <p:spPr>
          <a:xfrm>
            <a:off x="457200" y="1700808"/>
            <a:ext cx="8229600" cy="4744994"/>
          </a:xfrm>
        </p:spPr>
        <p:txBody>
          <a:bodyPr>
            <a:normAutofit fontScale="85000" lnSpcReduction="20000"/>
          </a:bodyPr>
          <a:lstStyle/>
          <a:p>
            <a:pPr marL="0" indent="0">
              <a:buNone/>
            </a:pPr>
            <a:r>
              <a:rPr lang="en-US" sz="3600" dirty="0"/>
              <a:t>To kick-start NCC operations develop a short-term action plan. Think about:</a:t>
            </a:r>
          </a:p>
          <a:p>
            <a:pPr lvl="1"/>
            <a:r>
              <a:rPr lang="en-US" dirty="0"/>
              <a:t>Who needs to know about the nutrition coordination mechanism? And how will we inform them? How will we engage them?</a:t>
            </a:r>
          </a:p>
          <a:p>
            <a:pPr lvl="1"/>
            <a:r>
              <a:rPr lang="en-US" dirty="0"/>
              <a:t>Who are the stakeholders in nutrition and where do they operate? And how will we involve them? </a:t>
            </a:r>
          </a:p>
          <a:p>
            <a:pPr lvl="1"/>
            <a:r>
              <a:rPr lang="en-US" dirty="0"/>
              <a:t>What is the plan of action for development of the MSNAP for the district/municipality/sub-county/division/town council? </a:t>
            </a:r>
          </a:p>
          <a:p>
            <a:pPr marL="457200" lvl="1" indent="0">
              <a:buNone/>
            </a:pPr>
            <a:endParaRPr lang="en-US" sz="2600" dirty="0"/>
          </a:p>
          <a:p>
            <a:pPr marL="7938" lvl="1" indent="0">
              <a:buNone/>
            </a:pPr>
            <a:r>
              <a:rPr lang="en-US" sz="2600" b="1" dirty="0"/>
              <a:t>NOTE: </a:t>
            </a:r>
            <a:r>
              <a:rPr lang="en-US" sz="2600" dirty="0"/>
              <a:t>This start-up action plan IS NOT the MSNAP</a:t>
            </a:r>
          </a:p>
          <a:p>
            <a:pPr marL="457200" lvl="1" indent="0">
              <a:buNone/>
            </a:pPr>
            <a:endParaRPr lang="en-US" sz="2400" dirty="0"/>
          </a:p>
          <a:p>
            <a:pPr lvl="1"/>
            <a:endParaRPr lang="en-US" dirty="0"/>
          </a:p>
        </p:txBody>
      </p:sp>
      <p:grpSp>
        <p:nvGrpSpPr>
          <p:cNvPr id="7" name="Group 6"/>
          <p:cNvGrpSpPr/>
          <p:nvPr/>
        </p:nvGrpSpPr>
        <p:grpSpPr>
          <a:xfrm>
            <a:off x="0" y="6525344"/>
            <a:ext cx="9144000" cy="412198"/>
            <a:chOff x="0" y="6525344"/>
            <a:chExt cx="9144000" cy="412198"/>
          </a:xfrm>
        </p:grpSpPr>
        <p:sp>
          <p:nvSpPr>
            <p:cNvPr id="8" name="Rectangle 7"/>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85</a:t>
              </a:fld>
              <a:endParaRPr lang="uk-UA" sz="1200" dirty="0"/>
            </a:p>
          </p:txBody>
        </p:sp>
        <p:grpSp>
          <p:nvGrpSpPr>
            <p:cNvPr id="10" name="Group 9"/>
            <p:cNvGrpSpPr/>
            <p:nvPr userDrawn="1"/>
          </p:nvGrpSpPr>
          <p:grpSpPr>
            <a:xfrm>
              <a:off x="4427984" y="6572417"/>
              <a:ext cx="4027788" cy="365125"/>
              <a:chOff x="5364088" y="6552752"/>
              <a:chExt cx="3086336" cy="365125"/>
            </a:xfrm>
          </p:grpSpPr>
          <p:sp>
            <p:nvSpPr>
              <p:cNvPr id="11"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2" name="Rectangle 11"/>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7965487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404328"/>
            <a:ext cx="8229600" cy="724942"/>
          </a:xfrm>
        </p:spPr>
        <p:txBody>
          <a:bodyPr>
            <a:noAutofit/>
          </a:bodyPr>
          <a:lstStyle/>
          <a:p>
            <a:r>
              <a:rPr lang="en-US" sz="3200" dirty="0"/>
              <a:t>Sample of a Start-Up Action Plan for </a:t>
            </a:r>
            <a:br>
              <a:rPr lang="en-US" sz="3200" dirty="0"/>
            </a:br>
            <a:r>
              <a:rPr lang="en-US" sz="3200" dirty="0"/>
              <a:t>Nutrition Coordination Committees</a:t>
            </a:r>
          </a:p>
        </p:txBody>
      </p:sp>
      <p:graphicFrame>
        <p:nvGraphicFramePr>
          <p:cNvPr id="3" name="Table 2"/>
          <p:cNvGraphicFramePr>
            <a:graphicFrameLocks noGrp="1"/>
          </p:cNvGraphicFramePr>
          <p:nvPr>
            <p:extLst>
              <p:ext uri="{D42A27DB-BD31-4B8C-83A1-F6EECF244321}">
                <p14:modId xmlns:p14="http://schemas.microsoft.com/office/powerpoint/2010/main" val="316889401"/>
              </p:ext>
            </p:extLst>
          </p:nvPr>
        </p:nvGraphicFramePr>
        <p:xfrm>
          <a:off x="519100" y="1844824"/>
          <a:ext cx="8023860" cy="3574811"/>
        </p:xfrm>
        <a:graphic>
          <a:graphicData uri="http://schemas.openxmlformats.org/drawingml/2006/table">
            <a:tbl>
              <a:tblPr firstRow="1" firstCol="1" bandRow="1">
                <a:tableStyleId>{912C8C85-51F0-491E-9774-3900AFEF0FD7}</a:tableStyleId>
              </a:tblPr>
              <a:tblGrid>
                <a:gridCol w="2519996">
                  <a:extLst>
                    <a:ext uri="{9D8B030D-6E8A-4147-A177-3AD203B41FA5}">
                      <a16:colId xmlns:a16="http://schemas.microsoft.com/office/drawing/2014/main" val="3286627244"/>
                    </a:ext>
                  </a:extLst>
                </a:gridCol>
                <a:gridCol w="1611513">
                  <a:extLst>
                    <a:ext uri="{9D8B030D-6E8A-4147-A177-3AD203B41FA5}">
                      <a16:colId xmlns:a16="http://schemas.microsoft.com/office/drawing/2014/main" val="3618449865"/>
                    </a:ext>
                  </a:extLst>
                </a:gridCol>
                <a:gridCol w="1210674">
                  <a:extLst>
                    <a:ext uri="{9D8B030D-6E8A-4147-A177-3AD203B41FA5}">
                      <a16:colId xmlns:a16="http://schemas.microsoft.com/office/drawing/2014/main" val="969873793"/>
                    </a:ext>
                  </a:extLst>
                </a:gridCol>
                <a:gridCol w="2681677">
                  <a:extLst>
                    <a:ext uri="{9D8B030D-6E8A-4147-A177-3AD203B41FA5}">
                      <a16:colId xmlns:a16="http://schemas.microsoft.com/office/drawing/2014/main" val="3539768767"/>
                    </a:ext>
                  </a:extLst>
                </a:gridCol>
              </a:tblGrid>
              <a:tr h="753318">
                <a:tc>
                  <a:txBody>
                    <a:bodyPr/>
                    <a:lstStyle/>
                    <a:p>
                      <a:pPr marL="0" marR="0" algn="just">
                        <a:lnSpc>
                          <a:spcPct val="115000"/>
                        </a:lnSpc>
                        <a:spcBef>
                          <a:spcPts val="0"/>
                        </a:spcBef>
                        <a:spcAft>
                          <a:spcPts val="0"/>
                        </a:spcAft>
                      </a:pPr>
                      <a:r>
                        <a:rPr lang="en-GB" sz="1800" dirty="0">
                          <a:solidFill>
                            <a:schemeClr val="tx1"/>
                          </a:solidFill>
                          <a:effectLst/>
                          <a:latin typeface="Century Gothic" panose="020B0502020202020204" pitchFamily="34" charset="0"/>
                        </a:rPr>
                        <a:t>Next Steps/Activities</a:t>
                      </a:r>
                      <a:endParaRPr lang="en-US" sz="2000" dirty="0">
                        <a:solidFill>
                          <a:schemeClr val="tx1"/>
                        </a:solidFill>
                        <a:effectLst/>
                        <a:latin typeface="Century Gothic" panose="020B0502020202020204" pitchFamily="34" charset="0"/>
                        <a:ea typeface="MS Mincho"/>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GB" sz="1800" dirty="0">
                          <a:solidFill>
                            <a:schemeClr val="tx1"/>
                          </a:solidFill>
                          <a:effectLst/>
                          <a:latin typeface="Century Gothic" panose="020B0502020202020204" pitchFamily="34" charset="0"/>
                        </a:rPr>
                        <a:t>Responsible</a:t>
                      </a:r>
                      <a:endParaRPr lang="en-US" sz="2000" dirty="0">
                        <a:solidFill>
                          <a:schemeClr val="tx1"/>
                        </a:solidFill>
                        <a:effectLst/>
                        <a:latin typeface="Century Gothic" panose="020B0502020202020204" pitchFamily="34" charset="0"/>
                        <a:ea typeface="MS Mincho"/>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GB" sz="1800" dirty="0">
                          <a:solidFill>
                            <a:schemeClr val="tx1"/>
                          </a:solidFill>
                          <a:effectLst/>
                          <a:latin typeface="Century Gothic" panose="020B0502020202020204" pitchFamily="34" charset="0"/>
                        </a:rPr>
                        <a:t>Timeline </a:t>
                      </a:r>
                      <a:endParaRPr lang="en-US" sz="2000" dirty="0">
                        <a:solidFill>
                          <a:schemeClr val="tx1"/>
                        </a:solidFill>
                        <a:effectLst/>
                        <a:latin typeface="Century Gothic" panose="020B0502020202020204" pitchFamily="34" charset="0"/>
                        <a:ea typeface="MS Mincho"/>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GB" sz="1800" dirty="0">
                          <a:solidFill>
                            <a:schemeClr val="tx1"/>
                          </a:solidFill>
                          <a:effectLst/>
                          <a:latin typeface="Century Gothic" panose="020B0502020202020204" pitchFamily="34" charset="0"/>
                        </a:rPr>
                        <a:t>Approach/</a:t>
                      </a:r>
                    </a:p>
                    <a:p>
                      <a:pPr marL="0" marR="0" algn="just">
                        <a:lnSpc>
                          <a:spcPct val="115000"/>
                        </a:lnSpc>
                        <a:spcBef>
                          <a:spcPts val="0"/>
                        </a:spcBef>
                        <a:spcAft>
                          <a:spcPts val="0"/>
                        </a:spcAft>
                      </a:pPr>
                      <a:r>
                        <a:rPr lang="en-GB" sz="1800" dirty="0">
                          <a:solidFill>
                            <a:schemeClr val="tx1"/>
                          </a:solidFill>
                          <a:effectLst/>
                          <a:latin typeface="Century Gothic" panose="020B0502020202020204" pitchFamily="34" charset="0"/>
                        </a:rPr>
                        <a:t>Methodology</a:t>
                      </a:r>
                      <a:endParaRPr lang="en-US" sz="2000" dirty="0">
                        <a:solidFill>
                          <a:schemeClr val="tx1"/>
                        </a:solidFill>
                        <a:effectLst/>
                        <a:latin typeface="Century Gothic" panose="020B0502020202020204" pitchFamily="34" charset="0"/>
                        <a:ea typeface="MS Mincho"/>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434899"/>
                  </a:ext>
                </a:extLst>
              </a:tr>
              <a:tr h="1144704">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1. </a:t>
                      </a:r>
                      <a:r>
                        <a:rPr lang="en-GB" sz="1800" b="0" dirty="0">
                          <a:effectLst/>
                          <a:latin typeface="Century Gothic" panose="020B0502020202020204" pitchFamily="34" charset="0"/>
                        </a:rPr>
                        <a:t>Send circular to LLGs about formation of SNCCs</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CAO</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Within 1 week</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Mail letters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522491"/>
                  </a:ext>
                </a:extLst>
              </a:tr>
              <a:tr h="755511">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2. </a:t>
                      </a:r>
                      <a:r>
                        <a:rPr lang="en-GB" sz="1800" b="0" dirty="0">
                          <a:effectLst/>
                          <a:latin typeface="Century Gothic" panose="020B0502020202020204" pitchFamily="34" charset="0"/>
                        </a:rPr>
                        <a:t>Orient SNCCs</a:t>
                      </a:r>
                      <a:endParaRPr lang="en-US" sz="1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DNCC NFPO</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Within 1 month</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300"/>
                        </a:spcBef>
                        <a:spcAft>
                          <a:spcPts val="300"/>
                        </a:spcAft>
                      </a:pPr>
                      <a:r>
                        <a:rPr lang="en-GB" sz="1800" dirty="0">
                          <a:effectLst/>
                          <a:latin typeface="Century Gothic" panose="020B0502020202020204" pitchFamily="34" charset="0"/>
                        </a:rPr>
                        <a:t>Use local government orientation materials</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3486128"/>
                  </a:ext>
                </a:extLst>
              </a:tr>
              <a:tr h="417552">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3.</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27001"/>
                  </a:ext>
                </a:extLst>
              </a:tr>
              <a:tr h="503726">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4.</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300"/>
                        </a:spcBef>
                        <a:spcAft>
                          <a:spcPts val="300"/>
                        </a:spcAft>
                      </a:pPr>
                      <a:r>
                        <a:rPr lang="en-GB" sz="1800" dirty="0">
                          <a:effectLst/>
                          <a:latin typeface="Century Gothic" panose="020B0502020202020204" pitchFamily="34"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44370"/>
                  </a:ext>
                </a:extLst>
              </a:tr>
            </a:tbl>
          </a:graphicData>
        </a:graphic>
      </p:graphicFrame>
      <p:grpSp>
        <p:nvGrpSpPr>
          <p:cNvPr id="4" name="Group 3"/>
          <p:cNvGrpSpPr/>
          <p:nvPr/>
        </p:nvGrpSpPr>
        <p:grpSpPr>
          <a:xfrm>
            <a:off x="0" y="6525344"/>
            <a:ext cx="9144000" cy="412198"/>
            <a:chOff x="0" y="6525344"/>
            <a:chExt cx="9144000" cy="412198"/>
          </a:xfrm>
        </p:grpSpPr>
        <p:sp>
          <p:nvSpPr>
            <p:cNvPr id="5" name="Rectangle 4"/>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86</a:t>
              </a:fld>
              <a:endParaRPr lang="uk-UA" sz="1200" dirty="0"/>
            </a:p>
          </p:txBody>
        </p:sp>
        <p:grpSp>
          <p:nvGrpSpPr>
            <p:cNvPr id="7" name="Group 6"/>
            <p:cNvGrpSpPr/>
            <p:nvPr userDrawn="1"/>
          </p:nvGrpSpPr>
          <p:grpSpPr>
            <a:xfrm>
              <a:off x="4427984" y="6572417"/>
              <a:ext cx="4027788" cy="365125"/>
              <a:chOff x="5364088" y="6552752"/>
              <a:chExt cx="3086336" cy="365125"/>
            </a:xfrm>
          </p:grpSpPr>
          <p:sp>
            <p:nvSpPr>
              <p:cNvPr id="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0" name="Rectangle 9"/>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678111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0244"/>
            <a:ext cx="9144000" cy="6858000"/>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49301" y="798366"/>
            <a:ext cx="2376264" cy="720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txBox="1">
            <a:spLocks/>
          </p:cNvSpPr>
          <p:nvPr/>
        </p:nvSpPr>
        <p:spPr>
          <a:xfrm>
            <a:off x="4021309" y="800707"/>
            <a:ext cx="2304256" cy="648072"/>
          </a:xfrm>
          <a:prstGeom prst="rect">
            <a:avLst/>
          </a:prstGeom>
        </p:spPr>
        <p:txBody>
          <a:bodyPr lIns="0" tIns="0" rIns="0" bIns="0" anchor="ctr" anchorCtr="1"/>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Century Gothic" panose="020B0502020202020204" pitchFamily="34" charset="0"/>
              </a:rPr>
              <a:t>Session 4.2</a:t>
            </a:r>
          </a:p>
        </p:txBody>
      </p:sp>
      <p:grpSp>
        <p:nvGrpSpPr>
          <p:cNvPr id="11" name="Group 10" descr="An image of a woman breast feeding her baby. "/>
          <p:cNvGrpSpPr/>
          <p:nvPr/>
        </p:nvGrpSpPr>
        <p:grpSpPr>
          <a:xfrm>
            <a:off x="671562" y="719084"/>
            <a:ext cx="3036342" cy="5131033"/>
            <a:chOff x="545959" y="1031191"/>
            <a:chExt cx="3193068" cy="4795404"/>
          </a:xfrm>
        </p:grpSpPr>
        <p:pic>
          <p:nvPicPr>
            <p:cNvPr id="12" name="Picture 11" descr="C:\Documents and Settings\brenda\My Documents\My Pictures\Kitgum May 2010\Kitgum May 2010 (15).jpg"/>
            <p:cNvPicPr/>
            <p:nvPr/>
          </p:nvPicPr>
          <p:blipFill>
            <a:blip r:embed="rId3" cstate="print">
              <a:grayscl/>
            </a:blip>
            <a:srcRect l="34069" t="33466" r="49739" b="31742"/>
            <a:stretch>
              <a:fillRect/>
            </a:stretch>
          </p:blipFill>
          <p:spPr bwMode="auto">
            <a:xfrm>
              <a:off x="545959" y="1031191"/>
              <a:ext cx="3193068" cy="4374359"/>
            </a:xfrm>
            <a:prstGeom prst="rect">
              <a:avLst/>
            </a:prstGeom>
            <a:ln>
              <a:noFill/>
            </a:ln>
            <a:effectLst>
              <a:softEdge rad="112500"/>
            </a:effectLst>
          </p:spPr>
        </p:pic>
        <p:sp>
          <p:nvSpPr>
            <p:cNvPr id="16" name="Rectangle 15"/>
            <p:cNvSpPr/>
            <p:nvPr/>
          </p:nvSpPr>
          <p:spPr>
            <a:xfrm>
              <a:off x="545959" y="5564658"/>
              <a:ext cx="2677930" cy="26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Photo: </a:t>
              </a:r>
              <a:r>
                <a:rPr lang="en-US" sz="1200" dirty="0">
                  <a:solidFill>
                    <a:schemeClr val="tx1"/>
                  </a:solidFill>
                </a:rPr>
                <a:t>Namugumya, (Regional Center for Quality Health Care (RCQHC)</a:t>
              </a:r>
              <a:endParaRPr lang="sw-KE" sz="1200" dirty="0">
                <a:solidFill>
                  <a:schemeClr val="tx1"/>
                </a:solidFill>
              </a:endParaRPr>
            </a:p>
          </p:txBody>
        </p:sp>
      </p:grpSp>
      <p:sp>
        <p:nvSpPr>
          <p:cNvPr id="17" name="Content Placeholder 5"/>
          <p:cNvSpPr txBox="1">
            <a:spLocks/>
          </p:cNvSpPr>
          <p:nvPr/>
        </p:nvSpPr>
        <p:spPr>
          <a:xfrm>
            <a:off x="3995936" y="2193672"/>
            <a:ext cx="4896544" cy="418765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4800" b="1" dirty="0">
                <a:solidFill>
                  <a:schemeClr val="bg1"/>
                </a:solidFill>
                <a:latin typeface="Century Gothic" panose="020B0502020202020204" pitchFamily="34" charset="0"/>
              </a:rPr>
              <a:t>Closing</a:t>
            </a:r>
            <a:endParaRPr lang="en-US" sz="6600" b="1" dirty="0">
              <a:solidFill>
                <a:schemeClr val="bg1"/>
              </a:solidFill>
              <a:latin typeface="Century Gothic" panose="020B0502020202020204" pitchFamily="34" charset="0"/>
            </a:endParaRPr>
          </a:p>
        </p:txBody>
      </p:sp>
      <p:grpSp>
        <p:nvGrpSpPr>
          <p:cNvPr id="8" name="Group 7"/>
          <p:cNvGrpSpPr/>
          <p:nvPr/>
        </p:nvGrpSpPr>
        <p:grpSpPr>
          <a:xfrm>
            <a:off x="0" y="6525344"/>
            <a:ext cx="9144000" cy="412198"/>
            <a:chOff x="0" y="6525344"/>
            <a:chExt cx="9144000" cy="412198"/>
          </a:xfrm>
        </p:grpSpPr>
        <p:sp>
          <p:nvSpPr>
            <p:cNvPr id="13" name="Rectangle 12"/>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87</a:t>
              </a:fld>
              <a:endParaRPr lang="uk-UA" sz="1200" dirty="0"/>
            </a:p>
          </p:txBody>
        </p:sp>
        <p:grpSp>
          <p:nvGrpSpPr>
            <p:cNvPr id="15" name="Group 14"/>
            <p:cNvGrpSpPr/>
            <p:nvPr userDrawn="1"/>
          </p:nvGrpSpPr>
          <p:grpSpPr>
            <a:xfrm>
              <a:off x="4427984" y="6572417"/>
              <a:ext cx="4027788" cy="365125"/>
              <a:chOff x="5364088" y="6552752"/>
              <a:chExt cx="3086336" cy="365125"/>
            </a:xfrm>
          </p:grpSpPr>
          <p:sp>
            <p:nvSpPr>
              <p:cNvPr id="18"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9" name="Rectangle 18"/>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3209231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3721"/>
            <a:ext cx="8229600" cy="724942"/>
          </a:xfrm>
        </p:spPr>
        <p:txBody>
          <a:bodyPr>
            <a:noAutofit/>
          </a:bodyPr>
          <a:lstStyle/>
          <a:p>
            <a:r>
              <a:rPr lang="en-US" sz="3200" dirty="0"/>
              <a:t>Orientation Guidelines Developed in </a:t>
            </a:r>
            <a:br>
              <a:rPr lang="en-US" sz="3200" dirty="0"/>
            </a:br>
            <a:r>
              <a:rPr lang="en-US" sz="3200" dirty="0"/>
              <a:t>Collaboration with the Following Partners</a:t>
            </a:r>
          </a:p>
        </p:txBody>
      </p:sp>
      <p:sp>
        <p:nvSpPr>
          <p:cNvPr id="8" name="Content Placeholder 7"/>
          <p:cNvSpPr>
            <a:spLocks noGrp="1"/>
          </p:cNvSpPr>
          <p:nvPr>
            <p:ph idx="1"/>
          </p:nvPr>
        </p:nvSpPr>
        <p:spPr/>
        <p:txBody>
          <a:bodyPr>
            <a:normAutofit fontScale="92500" lnSpcReduction="20000"/>
          </a:bodyPr>
          <a:lstStyle/>
          <a:p>
            <a:r>
              <a:rPr lang="en-US" sz="2800" dirty="0"/>
              <a:t>Office of the Prime Minister </a:t>
            </a:r>
          </a:p>
          <a:p>
            <a:r>
              <a:rPr lang="en-US" sz="2800" dirty="0"/>
              <a:t>USAID Food and Nutrition Technical Assistance III Project (FANTA)</a:t>
            </a:r>
          </a:p>
          <a:p>
            <a:r>
              <a:rPr lang="en-US" sz="2800" dirty="0"/>
              <a:t>USAID Strengthening Partnerships, Results, and Innovations in Nutrition Globally project (SPRING)</a:t>
            </a:r>
          </a:p>
          <a:p>
            <a:r>
              <a:rPr lang="en-US" sz="2800" dirty="0"/>
              <a:t>USAID/Uganda Community Connector Project (CC)</a:t>
            </a:r>
          </a:p>
          <a:p>
            <a:r>
              <a:rPr lang="en-US" sz="2800" dirty="0"/>
              <a:t>USAID/Uganda Communication for Healthy Communities Project (CHC)</a:t>
            </a:r>
          </a:p>
          <a:p>
            <a:r>
              <a:rPr lang="en-US" sz="2800" dirty="0"/>
              <a:t>Food and Agricultural Organisation of the </a:t>
            </a:r>
            <a:r>
              <a:rPr lang="en-US" sz="2800"/>
              <a:t>United Nations</a:t>
            </a:r>
            <a:endParaRPr lang="en-US" sz="2800" dirty="0"/>
          </a:p>
        </p:txBody>
      </p:sp>
      <p:grpSp>
        <p:nvGrpSpPr>
          <p:cNvPr id="5" name="Group 4"/>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88</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40109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Malnutrition? </a:t>
            </a:r>
          </a:p>
        </p:txBody>
      </p:sp>
      <p:sp>
        <p:nvSpPr>
          <p:cNvPr id="8" name="Content Placeholder 7"/>
          <p:cNvSpPr>
            <a:spLocks noGrp="1"/>
          </p:cNvSpPr>
          <p:nvPr>
            <p:ph idx="1"/>
          </p:nvPr>
        </p:nvSpPr>
        <p:spPr>
          <a:xfrm>
            <a:off x="457200" y="1464711"/>
            <a:ext cx="8229600" cy="4981091"/>
          </a:xfrm>
        </p:spPr>
        <p:txBody>
          <a:bodyPr>
            <a:normAutofit fontScale="77500" lnSpcReduction="20000"/>
          </a:bodyPr>
          <a:lstStyle/>
          <a:p>
            <a:r>
              <a:rPr lang="en-US" sz="3300" dirty="0"/>
              <a:t>Malnutrition: People are malnourished if their diet is not balanced with their nutritional needs. </a:t>
            </a:r>
          </a:p>
          <a:p>
            <a:r>
              <a:rPr lang="en-US" sz="3300" dirty="0"/>
              <a:t>Two main categories:</a:t>
            </a:r>
          </a:p>
          <a:p>
            <a:pPr lvl="1"/>
            <a:r>
              <a:rPr lang="en-US" sz="3300" dirty="0"/>
              <a:t>Undernutrition</a:t>
            </a:r>
          </a:p>
          <a:p>
            <a:pPr lvl="2"/>
            <a:r>
              <a:rPr lang="en-US" sz="3300" dirty="0"/>
              <a:t>Acute malnutrition (thinness)</a:t>
            </a:r>
          </a:p>
          <a:p>
            <a:pPr lvl="2"/>
            <a:r>
              <a:rPr lang="en-US" sz="3300" dirty="0"/>
              <a:t>Chronic malnutrition (poor growth)</a:t>
            </a:r>
          </a:p>
          <a:p>
            <a:pPr lvl="2"/>
            <a:r>
              <a:rPr lang="en-US" sz="3300" dirty="0"/>
              <a:t>Micronutrient deficiency</a:t>
            </a:r>
          </a:p>
          <a:p>
            <a:pPr lvl="1"/>
            <a:r>
              <a:rPr lang="en-US" sz="3300" dirty="0"/>
              <a:t>Overnutrition</a:t>
            </a:r>
          </a:p>
          <a:p>
            <a:pPr lvl="2"/>
            <a:r>
              <a:rPr lang="en-US" sz="3300" dirty="0"/>
              <a:t>Overweight</a:t>
            </a:r>
          </a:p>
          <a:p>
            <a:pPr lvl="2"/>
            <a:r>
              <a:rPr lang="en-US" sz="3300" dirty="0"/>
              <a:t>Obesity</a:t>
            </a:r>
          </a:p>
          <a:p>
            <a:endParaRPr lang="en-US" dirty="0"/>
          </a:p>
        </p:txBody>
      </p:sp>
      <p:grpSp>
        <p:nvGrpSpPr>
          <p:cNvPr id="4" name="Group 3"/>
          <p:cNvGrpSpPr/>
          <p:nvPr/>
        </p:nvGrpSpPr>
        <p:grpSpPr>
          <a:xfrm>
            <a:off x="0" y="6525344"/>
            <a:ext cx="9144000" cy="412198"/>
            <a:chOff x="0" y="6525344"/>
            <a:chExt cx="9144000" cy="412198"/>
          </a:xfrm>
        </p:grpSpPr>
        <p:sp>
          <p:nvSpPr>
            <p:cNvPr id="6" name="Rectangle 5"/>
            <p:cNvSpPr/>
            <p:nvPr userDrawn="1"/>
          </p:nvSpPr>
          <p:spPr>
            <a:xfrm>
              <a:off x="0" y="6525344"/>
              <a:ext cx="9144000" cy="332656"/>
            </a:xfrm>
            <a:prstGeom prst="rect">
              <a:avLst/>
            </a:prstGeom>
            <a:solidFill>
              <a:srgbClr val="C77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93772" y="6572417"/>
              <a:ext cx="298376" cy="293117"/>
            </a:xfrm>
            <a:prstGeom prst="rect">
              <a:avLst/>
            </a:prstGeom>
          </p:spPr>
          <p:txBody>
            <a:bodyPr lIns="0" tIns="0" rIns="0" bIns="0"/>
            <a:lstStyle>
              <a:defPPr>
                <a:defRPr lang="sw-KE"/>
              </a:defPPr>
              <a:lvl1pPr marL="0" algn="r" defTabSz="914400" rtl="0" eaLnBrk="1" latinLnBrk="0" hangingPunct="1">
                <a:defRPr lang="sw-KE" sz="1400" i="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5DAEB-DC28-4DAA-A082-9678EAAA6845}" type="slidenum">
                <a:rPr lang="uk-UA" sz="1200" smtClean="0"/>
                <a:pPr/>
                <a:t>9</a:t>
              </a:fld>
              <a:endParaRPr lang="uk-UA" sz="1200" dirty="0"/>
            </a:p>
          </p:txBody>
        </p:sp>
        <p:grpSp>
          <p:nvGrpSpPr>
            <p:cNvPr id="9" name="Group 8"/>
            <p:cNvGrpSpPr/>
            <p:nvPr userDrawn="1"/>
          </p:nvGrpSpPr>
          <p:grpSpPr>
            <a:xfrm>
              <a:off x="4427984" y="6572417"/>
              <a:ext cx="4027788" cy="365125"/>
              <a:chOff x="5364088" y="6552752"/>
              <a:chExt cx="3086336" cy="365125"/>
            </a:xfrm>
          </p:grpSpPr>
          <p:sp>
            <p:nvSpPr>
              <p:cNvPr id="10" name="Footer Placeholder 3"/>
              <p:cNvSpPr txBox="1">
                <a:spLocks/>
              </p:cNvSpPr>
              <p:nvPr userDrawn="1"/>
            </p:nvSpPr>
            <p:spPr>
              <a:xfrm>
                <a:off x="5364088" y="6552752"/>
                <a:ext cx="2895600" cy="365125"/>
              </a:xfrm>
              <a:prstGeom prst="rect">
                <a:avLst/>
              </a:prstGeom>
            </p:spPr>
            <p:txBody>
              <a:bodyPr lIns="0" tIns="0" rIns="0" bIns="0"/>
              <a:lstStyle>
                <a:defPPr>
                  <a:defRPr lang="sw-KE"/>
                </a:defPPr>
                <a:lvl1pPr marL="0" algn="l" defTabSz="914400" rtl="0" eaLnBrk="1" latinLnBrk="0" hangingPunct="1">
                  <a:defRPr sz="1800" kern="1200">
                    <a:solidFill>
                      <a:srgbClr val="365F9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i="1" kern="1200" dirty="0">
                    <a:solidFill>
                      <a:schemeClr val="bg1"/>
                    </a:solidFill>
                    <a:effectLst/>
                    <a:latin typeface="+mn-lt"/>
                    <a:ea typeface="+mn-ea"/>
                    <a:cs typeface="+mn-cs"/>
                  </a:rPr>
                  <a:t>Multi-Sectoral Nutrition Coordination Committee Orientation</a:t>
                </a:r>
              </a:p>
            </p:txBody>
          </p:sp>
          <p:sp>
            <p:nvSpPr>
              <p:cNvPr id="11" name="Rectangle 10"/>
              <p:cNvSpPr/>
              <p:nvPr userDrawn="1"/>
            </p:nvSpPr>
            <p:spPr>
              <a:xfrm>
                <a:off x="8326424" y="6574936"/>
                <a:ext cx="124000" cy="184666"/>
              </a:xfrm>
              <a:prstGeom prst="rect">
                <a:avLst/>
              </a:prstGeom>
            </p:spPr>
            <p:txBody>
              <a:bodyPr wrap="square" lIns="0" tIns="0" rIns="0" bIns="0">
                <a:spAutoFit/>
              </a:bodyPr>
              <a:lstStyle/>
              <a:p>
                <a:r>
                  <a:rPr lang="sw-KE" sz="1200" dirty="0">
                    <a:solidFill>
                      <a:schemeClr val="bg1"/>
                    </a:solidFill>
                    <a:latin typeface="Wingdings"/>
                    <a:ea typeface="Wingdings"/>
                    <a:cs typeface="Wingdings"/>
                    <a:sym typeface="Wingdings"/>
                  </a:rPr>
                  <a:t></a:t>
                </a:r>
                <a:endParaRPr lang="en-US" sz="1200" dirty="0"/>
              </a:p>
            </p:txBody>
          </p:sp>
        </p:grpSp>
      </p:grpSp>
    </p:spTree>
    <p:extLst>
      <p:ext uri="{BB962C8B-B14F-4D97-AF65-F5344CB8AC3E}">
        <p14:creationId xmlns:p14="http://schemas.microsoft.com/office/powerpoint/2010/main" val="24476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12350</TotalTime>
  <Words>8637</Words>
  <Application>Microsoft Office PowerPoint</Application>
  <PresentationFormat>On-screen Show (4:3)</PresentationFormat>
  <Paragraphs>1034</Paragraphs>
  <Slides>88</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88</vt:i4>
      </vt:variant>
    </vt:vector>
  </HeadingPairs>
  <TitlesOfParts>
    <vt:vector size="98" baseType="lpstr">
      <vt:lpstr>Adobe Arabic</vt:lpstr>
      <vt:lpstr>Arial</vt:lpstr>
      <vt:lpstr>Calibri</vt:lpstr>
      <vt:lpstr>Century Gothic</vt:lpstr>
      <vt:lpstr>Courier New</vt:lpstr>
      <vt:lpstr>Franklin Gothic Book</vt:lpstr>
      <vt:lpstr>MS Mincho</vt:lpstr>
      <vt:lpstr>Times New Roman</vt:lpstr>
      <vt:lpstr>Wingdings</vt:lpstr>
      <vt:lpstr>Office Theme</vt:lpstr>
      <vt:lpstr>Multi-Sectoral Nutrition Coordination  Committee Orientation for  Local Governments </vt:lpstr>
      <vt:lpstr>Outline</vt:lpstr>
      <vt:lpstr>PowerPoint Presentation</vt:lpstr>
      <vt:lpstr>Participant Introductions</vt:lpstr>
      <vt:lpstr>Orientation Objectives</vt:lpstr>
      <vt:lpstr>Participant Expectations</vt:lpstr>
      <vt:lpstr>PowerPoint Presentation</vt:lpstr>
      <vt:lpstr>PowerPoint Presentation</vt:lpstr>
      <vt:lpstr>What Is Malnutrition? </vt:lpstr>
      <vt:lpstr>PowerPoint Presentation</vt:lpstr>
      <vt:lpstr>Examples of Undernutrition: Stunting </vt:lpstr>
      <vt:lpstr>Examples of Undernutrition: Wasting</vt:lpstr>
      <vt:lpstr>Examples of Undernutrition:  Bilateral Pitting Oedema</vt:lpstr>
      <vt:lpstr>Distribution of Stunting, Wasting, &amp;  Underweight in Children Under 5  (UDHS 1989-2016)   </vt:lpstr>
      <vt:lpstr>Regional Distribution of Prevalence  of Severe and Moderate Stunting  (UDHS 2016) </vt:lpstr>
      <vt:lpstr>Regional Distribution of Severe and  Moderate Wasting Among Children  Under 5 (UDHS 2016) </vt:lpstr>
      <vt:lpstr>Regional Distribution of Severe and  Moderate Underweight Among Children  Under 5 (UDHS 2016) </vt:lpstr>
      <vt:lpstr>Examples of Overnutrition</vt:lpstr>
      <vt:lpstr>Micronutrient Deficiency </vt:lpstr>
      <vt:lpstr>PowerPoint Presentation</vt:lpstr>
      <vt:lpstr>PowerPoint Presentation</vt:lpstr>
      <vt:lpstr>Anaemia Regional Distribution in Women of Reproductive Age (UDHS 2016) </vt:lpstr>
      <vt:lpstr>Distribution of Stunting and Anaemia in  Children Under Age 5 by Wealth Quintile (UDHS 2016) </vt:lpstr>
      <vt:lpstr>Exclusive Breastfeeding among  Children under 6 Months</vt:lpstr>
      <vt:lpstr>Minimal Acceptable Diet</vt:lpstr>
      <vt:lpstr>‘1,000 Days’ Window of Opportunity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Sustainable Development Goals</vt:lpstr>
      <vt:lpstr>PowerPoint Presentation</vt:lpstr>
      <vt:lpstr>PowerPoint Presentation</vt:lpstr>
      <vt:lpstr>PowerPoint Presentation</vt:lpstr>
      <vt:lpstr>PowerPoint Presentation</vt:lpstr>
      <vt:lpstr>PowerPoint Presentation</vt:lpstr>
      <vt:lpstr>Turning Global Strategies into Local Actions</vt:lpstr>
      <vt:lpstr>1995 Constitution of the Republic of Uganda </vt:lpstr>
      <vt:lpstr>PowerPoint Presentation</vt:lpstr>
      <vt:lpstr>PowerPoint Presentation</vt:lpstr>
      <vt:lpstr>PowerPoint Presentation</vt:lpstr>
      <vt:lpstr>PowerPoint Presentation</vt:lpstr>
      <vt:lpstr>PowerPoint Presentation</vt:lpstr>
      <vt:lpstr>What Needs to Be Done</vt:lpstr>
      <vt:lpstr>Group Work: Nutrition in  District/LLG Plans</vt:lpstr>
      <vt:lpstr>PowerPoint Presentation</vt:lpstr>
      <vt:lpstr>PowerPoint Presentation</vt:lpstr>
      <vt:lpstr>UNAP Objectives and Strategies</vt:lpstr>
      <vt:lpstr>UNAP Objectives and Strategies</vt:lpstr>
      <vt:lpstr>UNAP Objectives and Strategies</vt:lpstr>
      <vt:lpstr>UNAP Objectives and Strategies</vt:lpstr>
      <vt:lpstr>UNAP Objectives and Strategies</vt:lpstr>
      <vt:lpstr>PowerPoint Presentation</vt:lpstr>
      <vt:lpstr>PowerPoint Presentation</vt:lpstr>
      <vt:lpstr>PowerPoint Presentation</vt:lpstr>
      <vt:lpstr>PowerPoint Presentation</vt:lpstr>
      <vt:lpstr>PowerPoint Presentation</vt:lpstr>
      <vt:lpstr>NCC Roles and Responsibilities</vt:lpstr>
      <vt:lpstr>Nutrition Focal Point Officer (NFPO) Roles </vt:lpstr>
      <vt:lpstr>Nutrition Focal Point Officer (NFPO) </vt:lpstr>
      <vt:lpstr>PowerPoint Presentation</vt:lpstr>
      <vt:lpstr>PowerPoint Presentation</vt:lpstr>
      <vt:lpstr>Roles of the Council</vt:lpstr>
      <vt:lpstr>Roles of Executive Committees</vt:lpstr>
      <vt:lpstr>Roles of Sectoral Committees  of Council</vt:lpstr>
      <vt:lpstr>Roles of Technical Planning  Committees</vt:lpstr>
      <vt:lpstr>PowerPoint Presentation</vt:lpstr>
      <vt:lpstr>PowerPoint Presentation</vt:lpstr>
      <vt:lpstr>PowerPoint Presentation</vt:lpstr>
      <vt:lpstr>PowerPoint Presentation</vt:lpstr>
      <vt:lpstr>Monitoring of NCCs</vt:lpstr>
      <vt:lpstr>Monitoring and Support Supervision  Checklists</vt:lpstr>
      <vt:lpstr>PowerPoint Presentation</vt:lpstr>
      <vt:lpstr>Nutrition Coordination Committee Reporting</vt:lpstr>
      <vt:lpstr>NCC Quarterly Reporting Template: Part 1</vt:lpstr>
      <vt:lpstr>NCC Quarterly Reporting Template: Part 2</vt:lpstr>
      <vt:lpstr>PowerPoint Presentation</vt:lpstr>
      <vt:lpstr>PowerPoint Presentation</vt:lpstr>
      <vt:lpstr>Group Work: Identifying Start-Up  Activities for the NCC </vt:lpstr>
      <vt:lpstr>Sample of a Start-Up Action Plan for  Nutrition Coordination Committees</vt:lpstr>
      <vt:lpstr>PowerPoint Presentation</vt:lpstr>
      <vt:lpstr>Orientation Guidelines Developed in  Collaboration with the Following Partners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of the Multi-sectoral District Nutrition Coordination Committee</dc:title>
  <dc:creator>Brenda</dc:creator>
  <cp:lastModifiedBy>Heather Finegan</cp:lastModifiedBy>
  <cp:revision>881</cp:revision>
  <cp:lastPrinted>2017-02-03T05:42:40Z</cp:lastPrinted>
  <dcterms:created xsi:type="dcterms:W3CDTF">2013-05-27T18:28:16Z</dcterms:created>
  <dcterms:modified xsi:type="dcterms:W3CDTF">2017-10-16T19:34:16Z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