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31"/>
  </p:notesMasterIdLst>
  <p:handoutMasterIdLst>
    <p:handoutMasterId r:id="rId32"/>
  </p:handoutMasterIdLst>
  <p:sldIdLst>
    <p:sldId id="269" r:id="rId5"/>
    <p:sldId id="308" r:id="rId6"/>
    <p:sldId id="278" r:id="rId7"/>
    <p:sldId id="274" r:id="rId8"/>
    <p:sldId id="276" r:id="rId9"/>
    <p:sldId id="314" r:id="rId10"/>
    <p:sldId id="277" r:id="rId11"/>
    <p:sldId id="279" r:id="rId12"/>
    <p:sldId id="281" r:id="rId13"/>
    <p:sldId id="285" r:id="rId14"/>
    <p:sldId id="286" r:id="rId15"/>
    <p:sldId id="287" r:id="rId16"/>
    <p:sldId id="288" r:id="rId17"/>
    <p:sldId id="280" r:id="rId18"/>
    <p:sldId id="310" r:id="rId19"/>
    <p:sldId id="301" r:id="rId20"/>
    <p:sldId id="303" r:id="rId21"/>
    <p:sldId id="305" r:id="rId22"/>
    <p:sldId id="306" r:id="rId23"/>
    <p:sldId id="315" r:id="rId24"/>
    <p:sldId id="313" r:id="rId25"/>
    <p:sldId id="296" r:id="rId26"/>
    <p:sldId id="297" r:id="rId27"/>
    <p:sldId id="307" r:id="rId28"/>
    <p:sldId id="311" r:id="rId29"/>
    <p:sldId id="312"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enda Namugumya" initials="BN" lastIdx="3" clrIdx="0">
    <p:extLst/>
  </p:cmAuthor>
  <p:cmAuthor id="2" name="Kristen Cashin" initials="KC" lastIdx="2" clrIdx="1">
    <p:extLst/>
  </p:cmAuthor>
  <p:cmAuthor id="3" name="Amanda Yourchuck" initials="AY" lastIdx="22" clrIdx="2">
    <p:extLst>
      <p:ext uri="{19B8F6BF-5375-455C-9EA6-DF929625EA0E}">
        <p15:presenceInfo xmlns:p15="http://schemas.microsoft.com/office/powerpoint/2012/main" userId="S-1-5-21-3003367119-45151493-406046460-37591" providerId="AD"/>
      </p:ext>
    </p:extLst>
  </p:cmAuthor>
  <p:cmAuthor id="4" name="Andrea Pedolsky" initials="AP" lastIdx="12" clrIdx="3">
    <p:extLst>
      <p:ext uri="{19B8F6BF-5375-455C-9EA6-DF929625EA0E}">
        <p15:presenceInfo xmlns:p15="http://schemas.microsoft.com/office/powerpoint/2012/main" userId="S-1-5-21-3003367119-45151493-406046460-433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595"/>
    <a:srgbClr val="F38B00"/>
    <a:srgbClr val="40B4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5" autoAdjust="0"/>
    <p:restoredTop sz="78967" autoAdjust="0"/>
  </p:normalViewPr>
  <p:slideViewPr>
    <p:cSldViewPr snapToGrid="0">
      <p:cViewPr varScale="1">
        <p:scale>
          <a:sx n="90" d="100"/>
          <a:sy n="90" d="100"/>
        </p:scale>
        <p:origin x="1962" y="90"/>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66" d="100"/>
          <a:sy n="66" d="100"/>
        </p:scale>
        <p:origin x="3252"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commentAuthors" Target="commentAuthors.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F45A8A6-ECF1-4476-A621-84E722B8807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6947F524-9D7F-4FC5-88A5-24519A99623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DF0FA16-78C9-40E0-83F9-D83262D62CA7}" type="datetimeFigureOut">
              <a:rPr lang="en-US" smtClean="0"/>
              <a:t>12/13/2017</a:t>
            </a:fld>
            <a:endParaRPr lang="en-US"/>
          </a:p>
        </p:txBody>
      </p:sp>
      <p:sp>
        <p:nvSpPr>
          <p:cNvPr id="4" name="Footer Placeholder 3">
            <a:extLst>
              <a:ext uri="{FF2B5EF4-FFF2-40B4-BE49-F238E27FC236}">
                <a16:creationId xmlns:a16="http://schemas.microsoft.com/office/drawing/2014/main" id="{065B1E37-7DDA-43CE-8300-3182E3F9FB6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F3D498E1-B30F-4972-88F5-F9819397AAC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A2ADA38-EB14-4687-B2BC-4ADEC3B9358A}" type="slidenum">
              <a:rPr lang="en-US" smtClean="0"/>
              <a:t>‹#›</a:t>
            </a:fld>
            <a:endParaRPr lang="en-US"/>
          </a:p>
        </p:txBody>
      </p:sp>
    </p:spTree>
    <p:extLst>
      <p:ext uri="{BB962C8B-B14F-4D97-AF65-F5344CB8AC3E}">
        <p14:creationId xmlns:p14="http://schemas.microsoft.com/office/powerpoint/2010/main" val="24982320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E98545-3F38-F94B-A79E-7C5632895554}" type="datetimeFigureOut">
              <a:rPr lang="en-US" smtClean="0"/>
              <a:t>12/13/2017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EB125E-564C-1D4F-949B-43CBED28F9DB}" type="slidenum">
              <a:rPr lang="en-US" smtClean="0"/>
              <a:t>‹#›</a:t>
            </a:fld>
            <a:endParaRPr lang="en-US"/>
          </a:p>
        </p:txBody>
      </p:sp>
    </p:spTree>
    <p:extLst>
      <p:ext uri="{BB962C8B-B14F-4D97-AF65-F5344CB8AC3E}">
        <p14:creationId xmlns:p14="http://schemas.microsoft.com/office/powerpoint/2010/main" val="598681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0EB125E-564C-1D4F-949B-43CBED28F9DB}" type="slidenum">
              <a:rPr lang="en-US" smtClean="0"/>
              <a:t>4</a:t>
            </a:fld>
            <a:endParaRPr lang="en-US"/>
          </a:p>
        </p:txBody>
      </p:sp>
    </p:spTree>
    <p:extLst>
      <p:ext uri="{BB962C8B-B14F-4D97-AF65-F5344CB8AC3E}">
        <p14:creationId xmlns:p14="http://schemas.microsoft.com/office/powerpoint/2010/main" val="19010548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0EB125E-564C-1D4F-949B-43CBED28F9DB}" type="slidenum">
              <a:rPr lang="en-US" smtClean="0"/>
              <a:t>22</a:t>
            </a:fld>
            <a:endParaRPr lang="en-US"/>
          </a:p>
        </p:txBody>
      </p:sp>
    </p:spTree>
    <p:extLst>
      <p:ext uri="{BB962C8B-B14F-4D97-AF65-F5344CB8AC3E}">
        <p14:creationId xmlns:p14="http://schemas.microsoft.com/office/powerpoint/2010/main" val="14870688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back to the problem tree from Session 2.7. Each of these problems should be turned into a positive phrase or solution.</a:t>
            </a:r>
            <a:r>
              <a:rPr lang="en-US" baseline="0" dirty="0"/>
              <a:t> </a:t>
            </a:r>
          </a:p>
          <a:p>
            <a:endParaRPr lang="en-US" baseline="0" dirty="0"/>
          </a:p>
          <a:p>
            <a:r>
              <a:rPr lang="en-US" b="1" baseline="0" dirty="0"/>
              <a:t>*click for animation to turn each problem into a solution*</a:t>
            </a:r>
            <a:endParaRPr lang="en-US" b="1" dirty="0"/>
          </a:p>
        </p:txBody>
      </p:sp>
      <p:sp>
        <p:nvSpPr>
          <p:cNvPr id="4" name="Slide Number Placeholder 3"/>
          <p:cNvSpPr>
            <a:spLocks noGrp="1"/>
          </p:cNvSpPr>
          <p:nvPr>
            <p:ph type="sldNum" sz="quarter" idx="10"/>
          </p:nvPr>
        </p:nvSpPr>
        <p:spPr/>
        <p:txBody>
          <a:bodyPr/>
          <a:lstStyle/>
          <a:p>
            <a:fld id="{30EB125E-564C-1D4F-949B-43CBED28F9DB}" type="slidenum">
              <a:rPr lang="en-US" smtClean="0"/>
              <a:t>6</a:t>
            </a:fld>
            <a:endParaRPr lang="en-US"/>
          </a:p>
        </p:txBody>
      </p:sp>
    </p:spTree>
    <p:extLst>
      <p:ext uri="{BB962C8B-B14F-4D97-AF65-F5344CB8AC3E}">
        <p14:creationId xmlns:p14="http://schemas.microsoft.com/office/powerpoint/2010/main" val="17625763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Mistakes:</a:t>
            </a:r>
          </a:p>
          <a:p>
            <a:pPr marL="171450" indent="-171450">
              <a:buFontTx/>
              <a:buChar char="-"/>
            </a:pPr>
            <a:r>
              <a:rPr lang="en-GB" baseline="0" dirty="0"/>
              <a:t>Malnutrition is too broad; it includes overweight, acute and chronic malnutrition, and micronutrient deficiencies.</a:t>
            </a:r>
          </a:p>
          <a:p>
            <a:pPr marL="171450" indent="-171450">
              <a:buFontTx/>
              <a:buChar char="-"/>
            </a:pPr>
            <a:r>
              <a:rPr lang="en-GB" baseline="0" dirty="0"/>
              <a:t>The age group is not specified, so now includes also all adults with overweight.</a:t>
            </a:r>
          </a:p>
          <a:p>
            <a:pPr marL="171450" indent="-171450">
              <a:buFontTx/>
              <a:buChar char="-"/>
            </a:pPr>
            <a:r>
              <a:rPr lang="en-GB" baseline="0" dirty="0"/>
              <a:t>Baseline is missing, what is current malnutrition level.</a:t>
            </a:r>
          </a:p>
          <a:p>
            <a:pPr marL="171450" indent="-171450">
              <a:buFontTx/>
              <a:buChar char="-"/>
            </a:pPr>
            <a:r>
              <a:rPr lang="en-GB" baseline="0" dirty="0"/>
              <a:t>10% is not realistic. </a:t>
            </a:r>
            <a:endParaRPr lang="en-GB" dirty="0"/>
          </a:p>
        </p:txBody>
      </p:sp>
      <p:sp>
        <p:nvSpPr>
          <p:cNvPr id="4" name="Slide Number Placeholder 3"/>
          <p:cNvSpPr>
            <a:spLocks noGrp="1"/>
          </p:cNvSpPr>
          <p:nvPr>
            <p:ph type="sldNum" sz="quarter" idx="10"/>
          </p:nvPr>
        </p:nvSpPr>
        <p:spPr/>
        <p:txBody>
          <a:bodyPr/>
          <a:lstStyle/>
          <a:p>
            <a:fld id="{8E2D3335-8A99-4979-9602-C67BEF103BA4}" type="slidenum">
              <a:rPr lang="en-GB" smtClean="0"/>
              <a:t>10</a:t>
            </a:fld>
            <a:endParaRPr lang="en-GB"/>
          </a:p>
        </p:txBody>
      </p:sp>
    </p:spTree>
    <p:extLst>
      <p:ext uri="{BB962C8B-B14F-4D97-AF65-F5344CB8AC3E}">
        <p14:creationId xmlns:p14="http://schemas.microsoft.com/office/powerpoint/2010/main" val="36934427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Mistakes:</a:t>
            </a:r>
          </a:p>
          <a:p>
            <a:pPr marL="171450" indent="-171450">
              <a:buFontTx/>
              <a:buChar char="-"/>
            </a:pPr>
            <a:r>
              <a:rPr lang="en-GB" baseline="0" dirty="0"/>
              <a:t>The term adequate feeding is unclear and not specific enough.</a:t>
            </a:r>
          </a:p>
          <a:p>
            <a:pPr marL="171450" indent="-171450">
              <a:buFontTx/>
              <a:buChar char="-"/>
            </a:pPr>
            <a:r>
              <a:rPr lang="en-GB" baseline="0" dirty="0"/>
              <a:t>It does not include all departments.</a:t>
            </a:r>
          </a:p>
          <a:p>
            <a:pPr marL="171450" indent="-171450">
              <a:buFontTx/>
              <a:buChar char="-"/>
            </a:pPr>
            <a:r>
              <a:rPr lang="en-GB" baseline="0" dirty="0"/>
              <a:t>It does not give the timeframe.</a:t>
            </a:r>
          </a:p>
          <a:p>
            <a:pPr marL="171450" indent="-171450">
              <a:buFontTx/>
              <a:buChar char="-"/>
            </a:pPr>
            <a:r>
              <a:rPr lang="en-GB" baseline="0" dirty="0"/>
              <a:t>Baseline percentage is missing. </a:t>
            </a:r>
          </a:p>
          <a:p>
            <a:pPr marL="171450" indent="-171450">
              <a:buFontTx/>
              <a:buChar char="-"/>
            </a:pPr>
            <a:endParaRPr lang="en-GB" dirty="0"/>
          </a:p>
        </p:txBody>
      </p:sp>
      <p:sp>
        <p:nvSpPr>
          <p:cNvPr id="4" name="Slide Number Placeholder 3"/>
          <p:cNvSpPr>
            <a:spLocks noGrp="1"/>
          </p:cNvSpPr>
          <p:nvPr>
            <p:ph type="sldNum" sz="quarter" idx="10"/>
          </p:nvPr>
        </p:nvSpPr>
        <p:spPr/>
        <p:txBody>
          <a:bodyPr/>
          <a:lstStyle/>
          <a:p>
            <a:fld id="{8E2D3335-8A99-4979-9602-C67BEF103BA4}" type="slidenum">
              <a:rPr lang="en-GB" smtClean="0"/>
              <a:t>11</a:t>
            </a:fld>
            <a:endParaRPr lang="en-GB"/>
          </a:p>
        </p:txBody>
      </p:sp>
    </p:spTree>
    <p:extLst>
      <p:ext uri="{BB962C8B-B14F-4D97-AF65-F5344CB8AC3E}">
        <p14:creationId xmlns:p14="http://schemas.microsoft.com/office/powerpoint/2010/main" val="32197655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GB" dirty="0"/>
              <a:t>Does not specify % reduction.</a:t>
            </a:r>
          </a:p>
          <a:p>
            <a:pPr marL="171450" indent="-171450">
              <a:buFontTx/>
              <a:buChar char="-"/>
            </a:pPr>
            <a:r>
              <a:rPr lang="en-GB" dirty="0"/>
              <a:t>Not time bound: Does not give timeframe.</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GB" baseline="0" dirty="0"/>
              <a:t>Specific: Is it all children or a focus on a special group? If you want to give focus, this should be specific, e.g., and a reduction of X% to Y% for low-income households.</a:t>
            </a:r>
            <a:endParaRPr lang="en-GB" dirty="0"/>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GB" dirty="0"/>
              <a:t>Is it relevant?</a:t>
            </a:r>
            <a:r>
              <a:rPr lang="en-GB" baseline="0" dirty="0"/>
              <a:t> Since stunting is higher in middle income groups, is it good to focus on low income? </a:t>
            </a:r>
          </a:p>
        </p:txBody>
      </p:sp>
      <p:sp>
        <p:nvSpPr>
          <p:cNvPr id="4" name="Slide Number Placeholder 3"/>
          <p:cNvSpPr>
            <a:spLocks noGrp="1"/>
          </p:cNvSpPr>
          <p:nvPr>
            <p:ph type="sldNum" sz="quarter" idx="10"/>
          </p:nvPr>
        </p:nvSpPr>
        <p:spPr/>
        <p:txBody>
          <a:bodyPr/>
          <a:lstStyle/>
          <a:p>
            <a:fld id="{8E2D3335-8A99-4979-9602-C67BEF103BA4}" type="slidenum">
              <a:rPr lang="en-GB" smtClean="0"/>
              <a:t>12</a:t>
            </a:fld>
            <a:endParaRPr lang="en-GB"/>
          </a:p>
        </p:txBody>
      </p:sp>
    </p:spTree>
    <p:extLst>
      <p:ext uri="{BB962C8B-B14F-4D97-AF65-F5344CB8AC3E}">
        <p14:creationId xmlns:p14="http://schemas.microsoft.com/office/powerpoint/2010/main" val="29201788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Mistakes:</a:t>
            </a:r>
          </a:p>
          <a:p>
            <a:pPr marL="171450" indent="-171450">
              <a:buFont typeface="Arial" panose="020B0604020202020204" pitchFamily="34" charset="0"/>
              <a:buChar char="•"/>
            </a:pPr>
            <a:r>
              <a:rPr lang="en-GB" dirty="0"/>
              <a:t>Too broad. </a:t>
            </a:r>
          </a:p>
          <a:p>
            <a:pPr marL="171450" indent="-171450">
              <a:buFont typeface="Arial" panose="020B0604020202020204" pitchFamily="34" charset="0"/>
              <a:buChar char="•"/>
            </a:pPr>
            <a:r>
              <a:rPr lang="en-GB" dirty="0"/>
              <a:t>More</a:t>
            </a:r>
            <a:r>
              <a:rPr lang="en-GB" baseline="0" dirty="0"/>
              <a:t> a summing up of department goals.</a:t>
            </a:r>
          </a:p>
          <a:p>
            <a:pPr marL="171450" indent="-171450">
              <a:buFont typeface="Arial" panose="020B0604020202020204" pitchFamily="34" charset="0"/>
              <a:buChar char="•"/>
            </a:pPr>
            <a:r>
              <a:rPr lang="en-GB" baseline="0" dirty="0"/>
              <a:t>Is more on objective level.</a:t>
            </a:r>
            <a:endParaRPr lang="en-GB" dirty="0"/>
          </a:p>
        </p:txBody>
      </p:sp>
      <p:sp>
        <p:nvSpPr>
          <p:cNvPr id="4" name="Slide Number Placeholder 3"/>
          <p:cNvSpPr>
            <a:spLocks noGrp="1"/>
          </p:cNvSpPr>
          <p:nvPr>
            <p:ph type="sldNum" sz="quarter" idx="10"/>
          </p:nvPr>
        </p:nvSpPr>
        <p:spPr/>
        <p:txBody>
          <a:bodyPr/>
          <a:lstStyle/>
          <a:p>
            <a:fld id="{8E2D3335-8A99-4979-9602-C67BEF103BA4}" type="slidenum">
              <a:rPr lang="en-GB" smtClean="0"/>
              <a:t>13</a:t>
            </a:fld>
            <a:endParaRPr lang="en-GB"/>
          </a:p>
        </p:txBody>
      </p:sp>
    </p:spTree>
    <p:extLst>
      <p:ext uri="{BB962C8B-B14F-4D97-AF65-F5344CB8AC3E}">
        <p14:creationId xmlns:p14="http://schemas.microsoft.com/office/powerpoint/2010/main" val="13828677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See planning guidelines Ch. 4.5 (p.17), Ch. 5.5 (p. 31) and Annex 6 for examples objectives, strategies, interventions, and activities. </a:t>
            </a:r>
          </a:p>
          <a:p>
            <a:endParaRPr lang="en-US" dirty="0"/>
          </a:p>
          <a:p>
            <a:pPr lvl="0"/>
            <a:r>
              <a:rPr lang="en-US" sz="1200" b="1" kern="1200" dirty="0">
                <a:solidFill>
                  <a:schemeClr val="tx1"/>
                </a:solidFill>
                <a:effectLst/>
                <a:latin typeface="+mn-lt"/>
                <a:ea typeface="+mn-ea"/>
                <a:cs typeface="+mn-cs"/>
              </a:rPr>
              <a:t>Nutrition-specific, </a:t>
            </a:r>
            <a:r>
              <a:rPr lang="en-US" sz="1200" kern="1200" dirty="0">
                <a:solidFill>
                  <a:schemeClr val="tx1"/>
                </a:solidFill>
                <a:effectLst/>
                <a:latin typeface="+mn-lt"/>
                <a:ea typeface="+mn-ea"/>
                <a:cs typeface="+mn-cs"/>
              </a:rPr>
              <a:t>to address the immediate causes of undernutrition. </a:t>
            </a:r>
          </a:p>
          <a:p>
            <a:r>
              <a:rPr lang="en-US" sz="1200" b="1" i="1" kern="1200" dirty="0">
                <a:solidFill>
                  <a:schemeClr val="tx1"/>
                </a:solidFill>
                <a:effectLst/>
                <a:latin typeface="+mn-lt"/>
                <a:ea typeface="+mn-ea"/>
                <a:cs typeface="+mn-cs"/>
              </a:rPr>
              <a:t>Examples: </a:t>
            </a:r>
            <a:r>
              <a:rPr lang="en-US" sz="1200" kern="1200" dirty="0">
                <a:solidFill>
                  <a:schemeClr val="tx1"/>
                </a:solidFill>
                <a:effectLst/>
                <a:latin typeface="+mn-lt"/>
                <a:ea typeface="+mn-ea"/>
                <a:cs typeface="+mn-cs"/>
              </a:rPr>
              <a:t>Adolescent, preconception, and maternal health and nutrition; maternal dietary or micronutrient supplementation; promotion of optimum breastfeeding; complementary feeding and responsive feeding practices and stimulation; dietary supplementation; dietary diversification; micronutrient supplementation or fortification for children; treatment of severe acute malnutrition; disease prevention and management; nutrition in emergencies</a:t>
            </a:r>
          </a:p>
          <a:p>
            <a:endParaRPr lang="en-US" sz="1200" kern="1200" dirty="0">
              <a:solidFill>
                <a:schemeClr val="tx1"/>
              </a:solidFill>
              <a:effectLst/>
              <a:latin typeface="+mn-lt"/>
              <a:ea typeface="+mn-ea"/>
              <a:cs typeface="+mn-cs"/>
            </a:endParaRPr>
          </a:p>
          <a:p>
            <a:pPr lvl="0"/>
            <a:r>
              <a:rPr lang="en-US" sz="1200" b="1" kern="1200" dirty="0">
                <a:solidFill>
                  <a:schemeClr val="tx1"/>
                </a:solidFill>
                <a:effectLst/>
                <a:latin typeface="+mn-lt"/>
                <a:ea typeface="+mn-ea"/>
                <a:cs typeface="+mn-cs"/>
              </a:rPr>
              <a:t>Nutrition-sensitive, </a:t>
            </a:r>
            <a:r>
              <a:rPr lang="en-US" sz="1200" kern="1200" dirty="0">
                <a:solidFill>
                  <a:schemeClr val="tx1"/>
                </a:solidFill>
                <a:effectLst/>
                <a:latin typeface="+mn-lt"/>
                <a:ea typeface="+mn-ea"/>
                <a:cs typeface="+mn-cs"/>
              </a:rPr>
              <a:t>to</a:t>
            </a:r>
            <a:r>
              <a:rPr lang="en-US" sz="1200" b="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address the of the underlying causes of malnutrition.</a:t>
            </a:r>
          </a:p>
          <a:p>
            <a:r>
              <a:rPr lang="en-US" sz="1200" b="1" i="1" kern="1200" dirty="0">
                <a:solidFill>
                  <a:schemeClr val="tx1"/>
                </a:solidFill>
                <a:effectLst/>
                <a:latin typeface="+mn-lt"/>
                <a:ea typeface="+mn-ea"/>
                <a:cs typeface="+mn-cs"/>
              </a:rPr>
              <a:t>Examples: </a:t>
            </a:r>
            <a:r>
              <a:rPr lang="en-US" sz="1200" kern="1200" dirty="0">
                <a:solidFill>
                  <a:schemeClr val="tx1"/>
                </a:solidFill>
                <a:effectLst/>
                <a:latin typeface="+mn-lt"/>
                <a:ea typeface="+mn-ea"/>
                <a:cs typeface="+mn-cs"/>
              </a:rPr>
              <a:t>Diversified food production; family planning; production of nutrient-dense food crops; food stamps; early child development; primary and secondary education for girls; maternal mental health; support for women’s economic activities; child protection; education; water, sanitation, and hygiene; health and family planning services </a:t>
            </a:r>
          </a:p>
          <a:p>
            <a:endParaRPr lang="en-US" sz="1200" kern="1200" dirty="0">
              <a:solidFill>
                <a:schemeClr val="tx1"/>
              </a:solidFill>
              <a:effectLst/>
              <a:latin typeface="+mn-lt"/>
              <a:ea typeface="+mn-ea"/>
              <a:cs typeface="+mn-cs"/>
            </a:endParaRPr>
          </a:p>
          <a:p>
            <a:pPr lvl="0"/>
            <a:r>
              <a:rPr lang="en-US" sz="1200" b="1" kern="1200" dirty="0">
                <a:solidFill>
                  <a:schemeClr val="tx1"/>
                </a:solidFill>
                <a:effectLst/>
                <a:latin typeface="+mn-lt"/>
                <a:ea typeface="+mn-ea"/>
                <a:cs typeface="+mn-cs"/>
              </a:rPr>
              <a:t>Nutrition governance, </a:t>
            </a:r>
            <a:r>
              <a:rPr lang="en-US" sz="1200" kern="1200" dirty="0">
                <a:solidFill>
                  <a:schemeClr val="tx1"/>
                </a:solidFill>
                <a:effectLst/>
                <a:latin typeface="+mn-lt"/>
                <a:ea typeface="+mn-ea"/>
                <a:cs typeface="+mn-cs"/>
              </a:rPr>
              <a:t>to address the basic causes of malnutrition and to strengthen processes and frameworks to promote the institutionalization of nutrition into existing government systems.</a:t>
            </a:r>
          </a:p>
          <a:p>
            <a:r>
              <a:rPr lang="en-US" sz="1200" b="1" i="1" kern="1200" dirty="0">
                <a:solidFill>
                  <a:schemeClr val="tx1"/>
                </a:solidFill>
                <a:effectLst/>
                <a:latin typeface="+mn-lt"/>
                <a:ea typeface="+mn-ea"/>
                <a:cs typeface="+mn-cs"/>
              </a:rPr>
              <a:t>Examples: </a:t>
            </a:r>
            <a:r>
              <a:rPr lang="en-US" sz="1200" kern="1200" dirty="0">
                <a:solidFill>
                  <a:schemeClr val="tx1"/>
                </a:solidFill>
                <a:effectLst/>
                <a:latin typeface="+mn-lt"/>
                <a:ea typeface="+mn-ea"/>
                <a:cs typeface="+mn-cs"/>
              </a:rPr>
              <a:t>information management, coordination and partnership, advocacy, communication, human resource capacity strengthening, identification and securing of resources, and policy development and implementation </a:t>
            </a:r>
          </a:p>
          <a:p>
            <a:endParaRPr lang="en-US" dirty="0"/>
          </a:p>
        </p:txBody>
      </p:sp>
      <p:sp>
        <p:nvSpPr>
          <p:cNvPr id="4" name="Slide Number Placeholder 3"/>
          <p:cNvSpPr>
            <a:spLocks noGrp="1"/>
          </p:cNvSpPr>
          <p:nvPr>
            <p:ph type="sldNum" sz="quarter" idx="10"/>
          </p:nvPr>
        </p:nvSpPr>
        <p:spPr/>
        <p:txBody>
          <a:bodyPr/>
          <a:lstStyle/>
          <a:p>
            <a:fld id="{30EB125E-564C-1D4F-949B-43CBED28F9DB}" type="slidenum">
              <a:rPr lang="en-US" smtClean="0"/>
              <a:t>16</a:t>
            </a:fld>
            <a:endParaRPr lang="en-US"/>
          </a:p>
        </p:txBody>
      </p:sp>
    </p:spTree>
    <p:extLst>
      <p:ext uri="{BB962C8B-B14F-4D97-AF65-F5344CB8AC3E}">
        <p14:creationId xmlns:p14="http://schemas.microsoft.com/office/powerpoint/2010/main" val="15082007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30EB125E-564C-1D4F-949B-43CBED28F9DB}" type="slidenum">
              <a:rPr lang="en-US" smtClean="0"/>
              <a:t>17</a:t>
            </a:fld>
            <a:endParaRPr lang="en-US"/>
          </a:p>
        </p:txBody>
      </p:sp>
    </p:spTree>
    <p:extLst>
      <p:ext uri="{BB962C8B-B14F-4D97-AF65-F5344CB8AC3E}">
        <p14:creationId xmlns:p14="http://schemas.microsoft.com/office/powerpoint/2010/main" val="41394683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back to the problem tree from Session 2.7. Each of these problems should be turned into a positive phrase or solution.</a:t>
            </a:r>
            <a:r>
              <a:rPr lang="en-US" baseline="0" dirty="0"/>
              <a:t> </a:t>
            </a:r>
          </a:p>
          <a:p>
            <a:endParaRPr lang="en-US" baseline="0" dirty="0"/>
          </a:p>
          <a:p>
            <a:r>
              <a:rPr lang="en-US" b="1" baseline="0" dirty="0"/>
              <a:t>*click for animation to turn each problem into a solution*</a:t>
            </a:r>
            <a:endParaRPr lang="en-US" b="1" dirty="0"/>
          </a:p>
        </p:txBody>
      </p:sp>
      <p:sp>
        <p:nvSpPr>
          <p:cNvPr id="4" name="Slide Number Placeholder 3"/>
          <p:cNvSpPr>
            <a:spLocks noGrp="1"/>
          </p:cNvSpPr>
          <p:nvPr>
            <p:ph type="sldNum" sz="quarter" idx="10"/>
          </p:nvPr>
        </p:nvSpPr>
        <p:spPr/>
        <p:txBody>
          <a:bodyPr/>
          <a:lstStyle/>
          <a:p>
            <a:fld id="{30EB125E-564C-1D4F-949B-43CBED28F9DB}" type="slidenum">
              <a:rPr lang="en-US" smtClean="0"/>
              <a:t>20</a:t>
            </a:fld>
            <a:endParaRPr lang="en-US"/>
          </a:p>
        </p:txBody>
      </p:sp>
    </p:spTree>
    <p:extLst>
      <p:ext uri="{BB962C8B-B14F-4D97-AF65-F5344CB8AC3E}">
        <p14:creationId xmlns:p14="http://schemas.microsoft.com/office/powerpoint/2010/main" val="26092301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1"/>
          <p:cNvSpPr txBox="1">
            <a:spLocks/>
          </p:cNvSpPr>
          <p:nvPr userDrawn="1"/>
        </p:nvSpPr>
        <p:spPr>
          <a:xfrm>
            <a:off x="0" y="2506132"/>
            <a:ext cx="9144000" cy="4351867"/>
          </a:xfrm>
          <a:prstGeom prst="rect">
            <a:avLst/>
          </a:prstGeom>
          <a:solidFill>
            <a:srgbClr val="F38B00"/>
          </a:solidFill>
        </p:spPr>
        <p:txBody>
          <a:bodyPr vert="horz" lIns="91440" tIns="274320" rIns="91440" bIns="45720" rtlCol="0" anchor="t" anchorCtr="0">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spcBef>
                <a:spcPts val="3000"/>
              </a:spcBef>
            </a:pPr>
            <a:endParaRPr lang="en-GB" sz="200" b="1" dirty="0">
              <a:solidFill>
                <a:schemeClr val="bg1"/>
              </a:solidFill>
            </a:endParaRPr>
          </a:p>
        </p:txBody>
      </p:sp>
      <p:sp>
        <p:nvSpPr>
          <p:cNvPr id="9" name="Rectangle 8"/>
          <p:cNvSpPr/>
          <p:nvPr userDrawn="1"/>
        </p:nvSpPr>
        <p:spPr>
          <a:xfrm>
            <a:off x="0" y="1560471"/>
            <a:ext cx="9144000" cy="94566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914400"/>
            <a:endParaRPr lang="en-US" sz="3600" b="1" dirty="0">
              <a:latin typeface="+mj-lt"/>
            </a:endParaRPr>
          </a:p>
        </p:txBody>
      </p:sp>
      <p:sp>
        <p:nvSpPr>
          <p:cNvPr id="2" name="Title 1"/>
          <p:cNvSpPr>
            <a:spLocks noGrp="1"/>
          </p:cNvSpPr>
          <p:nvPr>
            <p:ph type="ctrTitle"/>
          </p:nvPr>
        </p:nvSpPr>
        <p:spPr>
          <a:xfrm>
            <a:off x="981201" y="3080358"/>
            <a:ext cx="7772400" cy="1475600"/>
          </a:xfrm>
        </p:spPr>
        <p:txBody>
          <a:bodyPr anchor="t" anchorCtr="0">
            <a:normAutofit/>
          </a:bodyPr>
          <a:lstStyle>
            <a:lvl1pPr algn="l">
              <a:defRPr sz="4800" b="1">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976841" y="1788507"/>
            <a:ext cx="6858000" cy="502536"/>
          </a:xfrm>
        </p:spPr>
        <p:txBody>
          <a:bodyPr>
            <a:normAutofit/>
          </a:bodyPr>
          <a:lstStyle>
            <a:lvl1pPr marL="0" indent="0" algn="l">
              <a:buNone/>
              <a:defRPr sz="3600" b="1">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7" name="Picture 6" descr="logo of Uganda OPM" title="logo of Uganda OPM"/>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794087" y="127776"/>
            <a:ext cx="1555825" cy="1357008"/>
          </a:xfrm>
          <a:prstGeom prst="rect">
            <a:avLst/>
          </a:prstGeom>
        </p:spPr>
      </p:pic>
    </p:spTree>
    <p:extLst>
      <p:ext uri="{BB962C8B-B14F-4D97-AF65-F5344CB8AC3E}">
        <p14:creationId xmlns:p14="http://schemas.microsoft.com/office/powerpoint/2010/main" val="8146642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0753450F-F2F9-436F-9000-8F4B603DDD6F}" type="slidenum">
              <a:rPr lang="en-US" smtClean="0"/>
              <a:t>‹#›</a:t>
            </a:fld>
            <a:endParaRPr lang="en-US"/>
          </a:p>
        </p:txBody>
      </p:sp>
    </p:spTree>
    <p:extLst>
      <p:ext uri="{BB962C8B-B14F-4D97-AF65-F5344CB8AC3E}">
        <p14:creationId xmlns:p14="http://schemas.microsoft.com/office/powerpoint/2010/main" val="18249631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0753450F-F2F9-436F-9000-8F4B603DDD6F}" type="slidenum">
              <a:rPr lang="en-US" smtClean="0"/>
              <a:t>‹#›</a:t>
            </a:fld>
            <a:endParaRPr lang="en-US"/>
          </a:p>
        </p:txBody>
      </p:sp>
    </p:spTree>
    <p:extLst>
      <p:ext uri="{BB962C8B-B14F-4D97-AF65-F5344CB8AC3E}">
        <p14:creationId xmlns:p14="http://schemas.microsoft.com/office/powerpoint/2010/main" val="32986244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ext slide with bullets">
    <p:spTree>
      <p:nvGrpSpPr>
        <p:cNvPr id="1" name=""/>
        <p:cNvGrpSpPr/>
        <p:nvPr/>
      </p:nvGrpSpPr>
      <p:grpSpPr>
        <a:xfrm>
          <a:off x="0" y="0"/>
          <a:ext cx="0" cy="0"/>
          <a:chOff x="0" y="0"/>
          <a:chExt cx="0" cy="0"/>
        </a:xfrm>
      </p:grpSpPr>
      <p:sp>
        <p:nvSpPr>
          <p:cNvPr id="2" name="Titel 1"/>
          <p:cNvSpPr>
            <a:spLocks noGrp="1"/>
          </p:cNvSpPr>
          <p:nvPr>
            <p:ph type="title"/>
          </p:nvPr>
        </p:nvSpPr>
        <p:spPr>
          <a:xfrm>
            <a:off x="491642" y="230188"/>
            <a:ext cx="8442796" cy="839787"/>
          </a:xfrm>
        </p:spPr>
        <p:txBody>
          <a:bodyPr/>
          <a:lstStyle/>
          <a:p>
            <a:r>
              <a:rPr lang="nl-NL"/>
              <a:t>Klik om de stijl te bewerken</a:t>
            </a:r>
            <a:endParaRPr lang="nl-NL" dirty="0"/>
          </a:p>
        </p:txBody>
      </p:sp>
      <p:sp>
        <p:nvSpPr>
          <p:cNvPr id="3" name="Tijdelijke aanduiding voor tekst 6"/>
          <p:cNvSpPr>
            <a:spLocks noGrp="1"/>
          </p:cNvSpPr>
          <p:nvPr>
            <p:ph type="body" sz="quarter" idx="10"/>
          </p:nvPr>
        </p:nvSpPr>
        <p:spPr>
          <a:xfrm>
            <a:off x="421200" y="1835249"/>
            <a:ext cx="8521188" cy="4089600"/>
          </a:xfrm>
        </p:spPr>
        <p:txBody>
          <a:bodyPr/>
          <a:lstStyle>
            <a:lvl2pPr>
              <a:buClr>
                <a:schemeClr val="bg2"/>
              </a:buClr>
              <a:defRPr/>
            </a:lvl2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Tree>
    <p:extLst>
      <p:ext uri="{BB962C8B-B14F-4D97-AF65-F5344CB8AC3E}">
        <p14:creationId xmlns:p14="http://schemas.microsoft.com/office/powerpoint/2010/main" val="3888342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218185"/>
          </a:xfrm>
        </p:spPr>
        <p:txBody>
          <a:bodyPr>
            <a:normAutofit/>
          </a:bodyPr>
          <a:lstStyle>
            <a:lvl1pPr algn="ctr">
              <a:defRPr sz="3600" b="1">
                <a:solidFill>
                  <a:srgbClr val="006595"/>
                </a:solidFill>
                <a:latin typeface="Century Gothic" panose="020B0502020202020204" pitchFamily="34" charset="0"/>
              </a:defRPr>
            </a:lvl1pPr>
          </a:lstStyle>
          <a:p>
            <a:r>
              <a:rPr lang="en-US" dirty="0"/>
              <a:t>Click to edit Master title style</a:t>
            </a:r>
          </a:p>
        </p:txBody>
      </p:sp>
      <p:sp>
        <p:nvSpPr>
          <p:cNvPr id="3" name="Content Placeholder 2"/>
          <p:cNvSpPr>
            <a:spLocks noGrp="1"/>
          </p:cNvSpPr>
          <p:nvPr>
            <p:ph idx="1" hasCustomPrompt="1"/>
          </p:nvPr>
        </p:nvSpPr>
        <p:spPr>
          <a:xfrm>
            <a:off x="628650" y="1685581"/>
            <a:ext cx="7886700" cy="4491382"/>
          </a:xfrm>
        </p:spPr>
        <p:txBody>
          <a:bodyPr>
            <a:normAutofit/>
          </a:bodyPr>
          <a:lstStyle>
            <a:lvl1pPr marL="342900" marR="0" indent="-342900" algn="l" defTabSz="914400" rtl="0" eaLnBrk="1" fontAlgn="auto" latinLnBrk="0" hangingPunct="1">
              <a:lnSpc>
                <a:spcPct val="95000"/>
              </a:lnSpc>
              <a:spcBef>
                <a:spcPts val="1200"/>
              </a:spcBef>
              <a:spcAft>
                <a:spcPts val="0"/>
              </a:spcAft>
              <a:buClrTx/>
              <a:buSzTx/>
              <a:buFont typeface="Arial" panose="020B0604020202020204" pitchFamily="34" charset="0"/>
              <a:buChar char="•"/>
              <a:tabLst/>
              <a:defRPr sz="3000">
                <a:latin typeface="Century Gothic" panose="020B0502020202020204" pitchFamily="34" charset="0"/>
              </a:defRPr>
            </a:lvl1pPr>
            <a:lvl2pPr marL="742950" marR="0"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3000">
                <a:latin typeface="Century Gothic" panose="020B0502020202020204" pitchFamily="34" charset="0"/>
              </a:defRPr>
            </a:lvl2pPr>
            <a:lvl3pPr marL="1143000" marR="0"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3000">
                <a:latin typeface="Century Gothic" panose="020B0502020202020204" pitchFamily="34" charset="0"/>
              </a:defRPr>
            </a:lvl3pPr>
            <a:lvl4pPr marL="1600200" marR="0"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3000">
                <a:latin typeface="Century Gothic" panose="020B0502020202020204" pitchFamily="34" charset="0"/>
              </a:defRPr>
            </a:lvl4pPr>
            <a:lvl5pPr marL="2057400" marR="0"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3000">
                <a:latin typeface="Century Gothic" panose="020B0502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Slide Number Placeholder 5"/>
          <p:cNvSpPr>
            <a:spLocks noGrp="1"/>
          </p:cNvSpPr>
          <p:nvPr>
            <p:ph type="sldNum" sz="quarter" idx="12"/>
          </p:nvPr>
        </p:nvSpPr>
        <p:spPr>
          <a:xfrm>
            <a:off x="6553200" y="6356350"/>
            <a:ext cx="2133600" cy="365125"/>
          </a:xfrm>
        </p:spPr>
        <p:txBody>
          <a:bodyPr/>
          <a:lstStyle/>
          <a:p>
            <a:fld id="{AD222BCE-3D26-46A2-99D5-B68A9CE83E87}" type="slidenum">
              <a:rPr lang="en-GB" smtClean="0"/>
              <a:t>‹#›</a:t>
            </a:fld>
            <a:endParaRPr lang="en-GB" dirty="0"/>
          </a:p>
        </p:txBody>
      </p:sp>
    </p:spTree>
    <p:extLst>
      <p:ext uri="{BB962C8B-B14F-4D97-AF65-F5344CB8AC3E}">
        <p14:creationId xmlns:p14="http://schemas.microsoft.com/office/powerpoint/2010/main" val="3202254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0753450F-F2F9-436F-9000-8F4B603DDD6F}" type="slidenum">
              <a:rPr lang="en-US" smtClean="0"/>
              <a:t>‹#›</a:t>
            </a:fld>
            <a:endParaRPr lang="en-US"/>
          </a:p>
        </p:txBody>
      </p:sp>
    </p:spTree>
    <p:extLst>
      <p:ext uri="{BB962C8B-B14F-4D97-AF65-F5344CB8AC3E}">
        <p14:creationId xmlns:p14="http://schemas.microsoft.com/office/powerpoint/2010/main" val="17605965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0753450F-F2F9-436F-9000-8F4B603DDD6F}" type="slidenum">
              <a:rPr lang="en-US" smtClean="0"/>
              <a:t>‹#›</a:t>
            </a:fld>
            <a:endParaRPr lang="en-US"/>
          </a:p>
        </p:txBody>
      </p:sp>
    </p:spTree>
    <p:extLst>
      <p:ext uri="{BB962C8B-B14F-4D97-AF65-F5344CB8AC3E}">
        <p14:creationId xmlns:p14="http://schemas.microsoft.com/office/powerpoint/2010/main" val="352288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endParaRPr lang="en-US"/>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0753450F-F2F9-436F-9000-8F4B603DDD6F}" type="slidenum">
              <a:rPr lang="en-US" smtClean="0"/>
              <a:t>‹#›</a:t>
            </a:fld>
            <a:endParaRPr lang="en-US"/>
          </a:p>
        </p:txBody>
      </p:sp>
    </p:spTree>
    <p:extLst>
      <p:ext uri="{BB962C8B-B14F-4D97-AF65-F5344CB8AC3E}">
        <p14:creationId xmlns:p14="http://schemas.microsoft.com/office/powerpoint/2010/main" val="4047049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endParaRPr lang="en-US"/>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0753450F-F2F9-436F-9000-8F4B603DDD6F}" type="slidenum">
              <a:rPr lang="en-US" smtClean="0"/>
              <a:t>‹#›</a:t>
            </a:fld>
            <a:endParaRPr lang="en-US"/>
          </a:p>
        </p:txBody>
      </p:sp>
    </p:spTree>
    <p:extLst>
      <p:ext uri="{BB962C8B-B14F-4D97-AF65-F5344CB8AC3E}">
        <p14:creationId xmlns:p14="http://schemas.microsoft.com/office/powerpoint/2010/main" val="2959533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endParaRPr lang="en-US"/>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0753450F-F2F9-436F-9000-8F4B603DDD6F}" type="slidenum">
              <a:rPr lang="en-US" smtClean="0"/>
              <a:t>‹#›</a:t>
            </a:fld>
            <a:endParaRPr lang="en-US"/>
          </a:p>
        </p:txBody>
      </p:sp>
    </p:spTree>
    <p:extLst>
      <p:ext uri="{BB962C8B-B14F-4D97-AF65-F5344CB8AC3E}">
        <p14:creationId xmlns:p14="http://schemas.microsoft.com/office/powerpoint/2010/main" val="1746033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0753450F-F2F9-436F-9000-8F4B603DDD6F}" type="slidenum">
              <a:rPr lang="en-US" smtClean="0"/>
              <a:t>‹#›</a:t>
            </a:fld>
            <a:endParaRPr lang="en-US"/>
          </a:p>
        </p:txBody>
      </p:sp>
    </p:spTree>
    <p:extLst>
      <p:ext uri="{BB962C8B-B14F-4D97-AF65-F5344CB8AC3E}">
        <p14:creationId xmlns:p14="http://schemas.microsoft.com/office/powerpoint/2010/main" val="677443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0753450F-F2F9-436F-9000-8F4B603DDD6F}" type="slidenum">
              <a:rPr lang="en-US" smtClean="0"/>
              <a:t>‹#›</a:t>
            </a:fld>
            <a:endParaRPr lang="en-US"/>
          </a:p>
        </p:txBody>
      </p:sp>
    </p:spTree>
    <p:extLst>
      <p:ext uri="{BB962C8B-B14F-4D97-AF65-F5344CB8AC3E}">
        <p14:creationId xmlns:p14="http://schemas.microsoft.com/office/powerpoint/2010/main" val="3545893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281111"/>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53450F-F2F9-436F-9000-8F4B603DDD6F}" type="slidenum">
              <a:rPr lang="en-US" smtClean="0"/>
              <a:t>‹#›</a:t>
            </a:fld>
            <a:endParaRPr lang="en-US" dirty="0"/>
          </a:p>
        </p:txBody>
      </p:sp>
    </p:spTree>
    <p:extLst>
      <p:ext uri="{BB962C8B-B14F-4D97-AF65-F5344CB8AC3E}">
        <p14:creationId xmlns:p14="http://schemas.microsoft.com/office/powerpoint/2010/main" val="25610909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ctr" defTabSz="914400" rtl="0" eaLnBrk="1" latinLnBrk="0" hangingPunct="1">
        <a:lnSpc>
          <a:spcPct val="90000"/>
        </a:lnSpc>
        <a:spcBef>
          <a:spcPct val="0"/>
        </a:spcBef>
        <a:buNone/>
        <a:defRPr sz="4000" b="1" kern="1200">
          <a:solidFill>
            <a:srgbClr val="006595"/>
          </a:solidFill>
          <a:latin typeface="Century Gothic" panose="020B0502020202020204" pitchFamily="34" charset="0"/>
          <a:ea typeface="+mj-ea"/>
          <a:cs typeface="+mj-cs"/>
        </a:defRPr>
      </a:lvl1pPr>
    </p:titleStyle>
    <p:bodyStyle>
      <a:lvl1pPr marL="228600" indent="-228600" algn="l" defTabSz="914400" rtl="0" eaLnBrk="1" latinLnBrk="0" hangingPunct="1">
        <a:lnSpc>
          <a:spcPct val="100000"/>
        </a:lnSpc>
        <a:spcBef>
          <a:spcPts val="1200"/>
        </a:spcBef>
        <a:buFont typeface="Arial" panose="020B0604020202020204" pitchFamily="34" charset="0"/>
        <a:buChar char="•"/>
        <a:defRPr sz="30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100000"/>
        </a:lnSpc>
        <a:spcBef>
          <a:spcPts val="1200"/>
        </a:spcBef>
        <a:buFont typeface="Century Gothic" panose="020B0502020202020204" pitchFamily="34" charset="0"/>
        <a:buChar char="–"/>
        <a:defRPr sz="30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100000"/>
        </a:lnSpc>
        <a:spcBef>
          <a:spcPts val="1200"/>
        </a:spcBef>
        <a:buFont typeface="Arial" panose="020B0604020202020204" pitchFamily="34" charset="0"/>
        <a:buChar char="•"/>
        <a:defRPr sz="30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100000"/>
        </a:lnSpc>
        <a:spcBef>
          <a:spcPts val="1200"/>
        </a:spcBef>
        <a:buFont typeface="Arial" panose="020B0604020202020204" pitchFamily="34" charset="0"/>
        <a:buChar char="•"/>
        <a:defRPr sz="3000" kern="120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100000"/>
        </a:lnSpc>
        <a:spcBef>
          <a:spcPts val="1200"/>
        </a:spcBef>
        <a:buFont typeface="Arial" panose="020B0604020202020204" pitchFamily="34" charset="0"/>
        <a:buChar char="•"/>
        <a:defRPr sz="30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microsoft.com/office/2007/relationships/hdphoto" Target="../media/hdphoto1.wdp"/></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microsoft.com/office/2007/relationships/hdphoto" Target="../media/hdphoto1.wdp"/></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microsoft.com/office/2007/relationships/hdphoto" Target="../media/hdphoto1.wdp"/></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microsoft.com/office/2007/relationships/hdphoto" Target="../media/hdphoto1.wdp"/></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0" y="2506132"/>
            <a:ext cx="9144000" cy="4351867"/>
          </a:xfrm>
          <a:prstGeom prst="rect">
            <a:avLst/>
          </a:prstGeom>
          <a:solidFill>
            <a:srgbClr val="F38B00"/>
          </a:solidFill>
        </p:spPr>
        <p:txBody>
          <a:bodyPr vert="horz" lIns="914400" tIns="182880" rIns="914400" bIns="45720" rtlCol="0" anchor="t" anchorCtr="0">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spcBef>
                <a:spcPts val="3000"/>
              </a:spcBef>
            </a:pPr>
            <a:endParaRPr lang="en-GB" sz="200" b="1" dirty="0">
              <a:solidFill>
                <a:schemeClr val="bg1"/>
              </a:solidFill>
            </a:endParaRPr>
          </a:p>
          <a:p>
            <a:pPr>
              <a:lnSpc>
                <a:spcPct val="100000"/>
              </a:lnSpc>
              <a:spcBef>
                <a:spcPts val="3600"/>
              </a:spcBef>
            </a:pPr>
            <a:r>
              <a:rPr lang="en-GB" sz="4500" b="1" dirty="0">
                <a:solidFill>
                  <a:schemeClr val="bg1"/>
                </a:solidFill>
                <a:latin typeface="Century Gothic" panose="020B0502020202020204" pitchFamily="34" charset="0"/>
              </a:rPr>
              <a:t>Unit 3: Nutrition Planning</a:t>
            </a:r>
          </a:p>
        </p:txBody>
      </p:sp>
      <p:sp>
        <p:nvSpPr>
          <p:cNvPr id="10" name="Rectangle 9"/>
          <p:cNvSpPr/>
          <p:nvPr/>
        </p:nvSpPr>
        <p:spPr>
          <a:xfrm>
            <a:off x="0" y="1560471"/>
            <a:ext cx="9144000" cy="94566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0" rtlCol="0" anchor="ctr" anchorCtr="0"/>
          <a:lstStyle/>
          <a:p>
            <a:endParaRPr lang="en-US" sz="2600" dirty="0">
              <a:latin typeface="+mj-lt"/>
            </a:endParaRPr>
          </a:p>
        </p:txBody>
      </p:sp>
      <p:sp>
        <p:nvSpPr>
          <p:cNvPr id="4" name="Rectangle 3">
            <a:extLst>
              <a:ext uri="{FF2B5EF4-FFF2-40B4-BE49-F238E27FC236}">
                <a16:creationId xmlns:a16="http://schemas.microsoft.com/office/drawing/2014/main" id="{D6521019-DB1A-4164-A681-A02AF836C96C}"/>
              </a:ext>
            </a:extLst>
          </p:cNvPr>
          <p:cNvSpPr/>
          <p:nvPr/>
        </p:nvSpPr>
        <p:spPr>
          <a:xfrm>
            <a:off x="0" y="1560471"/>
            <a:ext cx="9144000" cy="94566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2300" b="1" dirty="0">
                <a:latin typeface="Century Gothic" panose="020B0502020202020204" pitchFamily="34" charset="0"/>
              </a:rPr>
              <a:t>Multi-Sectoral Nutrition Action Planning Training Module </a:t>
            </a:r>
            <a:endParaRPr lang="en-US" sz="2300" dirty="0">
              <a:latin typeface="Century Gothic" panose="020B0502020202020204" pitchFamily="34" charset="0"/>
            </a:endParaRPr>
          </a:p>
        </p:txBody>
      </p:sp>
    </p:spTree>
    <p:extLst>
      <p:ext uri="{BB962C8B-B14F-4D97-AF65-F5344CB8AC3E}">
        <p14:creationId xmlns:p14="http://schemas.microsoft.com/office/powerpoint/2010/main" val="18241621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281111"/>
          </a:xfrm>
        </p:spPr>
        <p:txBody>
          <a:bodyPr/>
          <a:lstStyle/>
          <a:p>
            <a:r>
              <a:rPr lang="en-GB" dirty="0"/>
              <a:t>MSNAP Goal 1: Is It SMART?</a:t>
            </a:r>
          </a:p>
        </p:txBody>
      </p:sp>
      <p:sp>
        <p:nvSpPr>
          <p:cNvPr id="3" name="Slide Number Placeholder 2"/>
          <p:cNvSpPr>
            <a:spLocks noGrp="1"/>
          </p:cNvSpPr>
          <p:nvPr>
            <p:ph type="sldNum" sz="quarter" idx="12"/>
          </p:nvPr>
        </p:nvSpPr>
        <p:spPr/>
        <p:txBody>
          <a:bodyPr/>
          <a:lstStyle/>
          <a:p>
            <a:fld id="{AD222BCE-3D26-46A2-99D5-B68A9CE83E87}" type="slidenum">
              <a:rPr lang="en-GB" smtClean="0"/>
              <a:t>10</a:t>
            </a:fld>
            <a:endParaRPr lang="en-GB" dirty="0"/>
          </a:p>
        </p:txBody>
      </p:sp>
      <p:pic>
        <p:nvPicPr>
          <p:cNvPr id="7" name="Picture 2" descr="image of a hand drawing a numbered list" title="image of a hand drawing a numbered list"/>
          <p:cNvPicPr>
            <a:picLocks noChangeAspect="1" noChangeArrowheads="1"/>
          </p:cNvPicPr>
          <p:nvPr/>
        </p:nvPicPr>
        <p:blipFill rotWithShape="1">
          <a:blip r:embed="rId3">
            <a:extLst>
              <a:ext uri="{BEBA8EAE-BF5A-486C-A8C5-ECC9F3942E4B}">
                <a14:imgProps xmlns:a14="http://schemas.microsoft.com/office/drawing/2010/main">
                  <a14:imgLayer r:embed="rId4">
                    <a14:imgEffect>
                      <a14:saturation sat="33000"/>
                    </a14:imgEffect>
                  </a14:imgLayer>
                </a14:imgProps>
              </a:ext>
              <a:ext uri="{28A0092B-C50C-407E-A947-70E740481C1C}">
                <a14:useLocalDpi xmlns:a14="http://schemas.microsoft.com/office/drawing/2010/main" val="0"/>
              </a:ext>
            </a:extLst>
          </a:blip>
          <a:srcRect t="20418" b="16285"/>
          <a:stretch/>
        </p:blipFill>
        <p:spPr bwMode="auto">
          <a:xfrm>
            <a:off x="0" y="1790279"/>
            <a:ext cx="7791450" cy="4250831"/>
          </a:xfrm>
          <a:prstGeom prst="rect">
            <a:avLst/>
          </a:prstGeom>
          <a:noFill/>
          <a:extLst>
            <a:ext uri="{909E8E84-426E-40DD-AFC4-6F175D3DCCD1}">
              <a14:hiddenFill xmlns:a14="http://schemas.microsoft.com/office/drawing/2010/main">
                <a:solidFill>
                  <a:srgbClr val="FFFFFF"/>
                </a:solidFill>
              </a14:hiddenFill>
            </a:ext>
          </a:extLst>
        </p:spPr>
      </p:pic>
      <p:sp>
        <p:nvSpPr>
          <p:cNvPr id="8" name="Content Placeholder 3"/>
          <p:cNvSpPr>
            <a:spLocks noGrp="1"/>
          </p:cNvSpPr>
          <p:nvPr>
            <p:ph idx="4294967295"/>
          </p:nvPr>
        </p:nvSpPr>
        <p:spPr>
          <a:xfrm>
            <a:off x="2104104" y="2118205"/>
            <a:ext cx="7886700" cy="587375"/>
          </a:xfrm>
        </p:spPr>
        <p:txBody>
          <a:bodyPr>
            <a:normAutofit/>
          </a:bodyPr>
          <a:lstStyle/>
          <a:p>
            <a:pPr marL="0" indent="0">
              <a:buNone/>
            </a:pPr>
            <a:r>
              <a:rPr lang="en-GB" sz="2900" dirty="0">
                <a:solidFill>
                  <a:srgbClr val="006595"/>
                </a:solidFill>
              </a:rPr>
              <a:t>Reduce malnutrition to 10% in 5 years</a:t>
            </a:r>
          </a:p>
        </p:txBody>
      </p:sp>
    </p:spTree>
    <p:extLst>
      <p:ext uri="{BB962C8B-B14F-4D97-AF65-F5344CB8AC3E}">
        <p14:creationId xmlns:p14="http://schemas.microsoft.com/office/powerpoint/2010/main" val="1671861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281111"/>
          </a:xfrm>
        </p:spPr>
        <p:txBody>
          <a:bodyPr/>
          <a:lstStyle/>
          <a:p>
            <a:r>
              <a:rPr lang="en-GB" dirty="0"/>
              <a:t>MSNAP Goal 2</a:t>
            </a:r>
          </a:p>
        </p:txBody>
      </p:sp>
      <p:sp>
        <p:nvSpPr>
          <p:cNvPr id="4" name="Slide Number Placeholder 3"/>
          <p:cNvSpPr>
            <a:spLocks noGrp="1"/>
          </p:cNvSpPr>
          <p:nvPr>
            <p:ph type="sldNum" sz="quarter" idx="12"/>
          </p:nvPr>
        </p:nvSpPr>
        <p:spPr/>
        <p:txBody>
          <a:bodyPr/>
          <a:lstStyle/>
          <a:p>
            <a:fld id="{AD222BCE-3D26-46A2-99D5-B68A9CE83E87}" type="slidenum">
              <a:rPr lang="en-GB" smtClean="0"/>
              <a:t>11</a:t>
            </a:fld>
            <a:endParaRPr lang="en-GB" dirty="0"/>
          </a:p>
        </p:txBody>
      </p:sp>
      <p:pic>
        <p:nvPicPr>
          <p:cNvPr id="8" name="Picture 2" descr="image of a hand drawing a numbered list" title="image of a hand drawing a numbered list"/>
          <p:cNvPicPr>
            <a:picLocks noChangeAspect="1" noChangeArrowheads="1"/>
          </p:cNvPicPr>
          <p:nvPr/>
        </p:nvPicPr>
        <p:blipFill rotWithShape="1">
          <a:blip r:embed="rId3">
            <a:extLst>
              <a:ext uri="{BEBA8EAE-BF5A-486C-A8C5-ECC9F3942E4B}">
                <a14:imgProps xmlns:a14="http://schemas.microsoft.com/office/drawing/2010/main">
                  <a14:imgLayer r:embed="rId4">
                    <a14:imgEffect>
                      <a14:saturation sat="33000"/>
                    </a14:imgEffect>
                  </a14:imgLayer>
                </a14:imgProps>
              </a:ext>
              <a:ext uri="{28A0092B-C50C-407E-A947-70E740481C1C}">
                <a14:useLocalDpi xmlns:a14="http://schemas.microsoft.com/office/drawing/2010/main" val="0"/>
              </a:ext>
            </a:extLst>
          </a:blip>
          <a:srcRect t="20418" b="16285"/>
          <a:stretch/>
        </p:blipFill>
        <p:spPr bwMode="auto">
          <a:xfrm>
            <a:off x="0" y="1790279"/>
            <a:ext cx="7791450" cy="4250831"/>
          </a:xfrm>
          <a:prstGeom prst="rect">
            <a:avLst/>
          </a:prstGeom>
          <a:noFill/>
          <a:extLst>
            <a:ext uri="{909E8E84-426E-40DD-AFC4-6F175D3DCCD1}">
              <a14:hiddenFill xmlns:a14="http://schemas.microsoft.com/office/drawing/2010/main">
                <a:solidFill>
                  <a:srgbClr val="FFFFFF"/>
                </a:solidFill>
              </a14:hiddenFill>
            </a:ext>
          </a:extLst>
        </p:spPr>
      </p:pic>
      <p:sp>
        <p:nvSpPr>
          <p:cNvPr id="9" name="Content Placeholder 3"/>
          <p:cNvSpPr txBox="1">
            <a:spLocks/>
          </p:cNvSpPr>
          <p:nvPr/>
        </p:nvSpPr>
        <p:spPr>
          <a:xfrm>
            <a:off x="2104104" y="2118205"/>
            <a:ext cx="7886700" cy="5873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dirty="0">
                <a:solidFill>
                  <a:schemeClr val="bg1">
                    <a:lumMod val="95000"/>
                  </a:schemeClr>
                </a:solidFill>
                <a:latin typeface="Century Gothic" panose="020B0502020202020204" pitchFamily="34" charset="0"/>
              </a:rPr>
              <a:t>Reduce malnutrition to 10% in 5 years</a:t>
            </a:r>
          </a:p>
        </p:txBody>
      </p:sp>
      <p:sp>
        <p:nvSpPr>
          <p:cNvPr id="10" name="Content Placeholder 2"/>
          <p:cNvSpPr>
            <a:spLocks noGrp="1"/>
          </p:cNvSpPr>
          <p:nvPr>
            <p:ph idx="4294967295"/>
          </p:nvPr>
        </p:nvSpPr>
        <p:spPr>
          <a:xfrm>
            <a:off x="2104104" y="2824018"/>
            <a:ext cx="6221030" cy="2683439"/>
          </a:xfrm>
        </p:spPr>
        <p:txBody>
          <a:bodyPr/>
          <a:lstStyle/>
          <a:p>
            <a:pPr marL="0" indent="0">
              <a:buNone/>
            </a:pPr>
            <a:r>
              <a:rPr lang="en-GB" dirty="0">
                <a:solidFill>
                  <a:srgbClr val="006595"/>
                </a:solidFill>
              </a:rPr>
              <a:t>Adequate feeding for children under 2 years increased by 20%. </a:t>
            </a:r>
          </a:p>
        </p:txBody>
      </p:sp>
    </p:spTree>
    <p:extLst>
      <p:ext uri="{BB962C8B-B14F-4D97-AF65-F5344CB8AC3E}">
        <p14:creationId xmlns:p14="http://schemas.microsoft.com/office/powerpoint/2010/main" val="31663741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281111"/>
          </a:xfrm>
        </p:spPr>
        <p:txBody>
          <a:bodyPr/>
          <a:lstStyle/>
          <a:p>
            <a:r>
              <a:rPr lang="en-GB" dirty="0"/>
              <a:t>MSNAP Goal 3</a:t>
            </a:r>
          </a:p>
        </p:txBody>
      </p:sp>
      <p:sp>
        <p:nvSpPr>
          <p:cNvPr id="4" name="Slide Number Placeholder 3"/>
          <p:cNvSpPr>
            <a:spLocks noGrp="1"/>
          </p:cNvSpPr>
          <p:nvPr>
            <p:ph type="sldNum" sz="quarter" idx="12"/>
          </p:nvPr>
        </p:nvSpPr>
        <p:spPr/>
        <p:txBody>
          <a:bodyPr/>
          <a:lstStyle/>
          <a:p>
            <a:fld id="{AD222BCE-3D26-46A2-99D5-B68A9CE83E87}" type="slidenum">
              <a:rPr lang="en-GB" smtClean="0"/>
              <a:t>12</a:t>
            </a:fld>
            <a:endParaRPr lang="en-GB" dirty="0"/>
          </a:p>
        </p:txBody>
      </p:sp>
      <p:pic>
        <p:nvPicPr>
          <p:cNvPr id="7" name="Picture 2" descr="image of a hand drawing a numbered list" title="image of a hand drawing a numbered list"/>
          <p:cNvPicPr>
            <a:picLocks noChangeAspect="1" noChangeArrowheads="1"/>
          </p:cNvPicPr>
          <p:nvPr/>
        </p:nvPicPr>
        <p:blipFill rotWithShape="1">
          <a:blip r:embed="rId3">
            <a:extLst>
              <a:ext uri="{BEBA8EAE-BF5A-486C-A8C5-ECC9F3942E4B}">
                <a14:imgProps xmlns:a14="http://schemas.microsoft.com/office/drawing/2010/main">
                  <a14:imgLayer r:embed="rId4">
                    <a14:imgEffect>
                      <a14:saturation sat="33000"/>
                    </a14:imgEffect>
                  </a14:imgLayer>
                </a14:imgProps>
              </a:ext>
              <a:ext uri="{28A0092B-C50C-407E-A947-70E740481C1C}">
                <a14:useLocalDpi xmlns:a14="http://schemas.microsoft.com/office/drawing/2010/main" val="0"/>
              </a:ext>
            </a:extLst>
          </a:blip>
          <a:srcRect t="20418" b="16285"/>
          <a:stretch/>
        </p:blipFill>
        <p:spPr bwMode="auto">
          <a:xfrm>
            <a:off x="0" y="1790279"/>
            <a:ext cx="7791450" cy="4250831"/>
          </a:xfrm>
          <a:prstGeom prst="rect">
            <a:avLst/>
          </a:prstGeom>
          <a:noFill/>
          <a:extLst>
            <a:ext uri="{909E8E84-426E-40DD-AFC4-6F175D3DCCD1}">
              <a14:hiddenFill xmlns:a14="http://schemas.microsoft.com/office/drawing/2010/main">
                <a:solidFill>
                  <a:srgbClr val="FFFFFF"/>
                </a:solidFill>
              </a14:hiddenFill>
            </a:ext>
          </a:extLst>
        </p:spPr>
      </p:pic>
      <p:sp>
        <p:nvSpPr>
          <p:cNvPr id="8" name="Content Placeholder 3"/>
          <p:cNvSpPr txBox="1">
            <a:spLocks/>
          </p:cNvSpPr>
          <p:nvPr/>
        </p:nvSpPr>
        <p:spPr>
          <a:xfrm>
            <a:off x="2104104" y="2118205"/>
            <a:ext cx="7886700" cy="5873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dirty="0">
                <a:solidFill>
                  <a:schemeClr val="bg1">
                    <a:lumMod val="95000"/>
                  </a:schemeClr>
                </a:solidFill>
                <a:latin typeface="Century Gothic" panose="020B0502020202020204" pitchFamily="34" charset="0"/>
              </a:rPr>
              <a:t>Reduce malnutrition to 10% in 5 years</a:t>
            </a:r>
          </a:p>
        </p:txBody>
      </p:sp>
      <p:sp>
        <p:nvSpPr>
          <p:cNvPr id="9" name="Content Placeholder 2"/>
          <p:cNvSpPr txBox="1">
            <a:spLocks/>
          </p:cNvSpPr>
          <p:nvPr/>
        </p:nvSpPr>
        <p:spPr>
          <a:xfrm>
            <a:off x="2104104" y="2824018"/>
            <a:ext cx="6411246" cy="268343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dirty="0">
                <a:solidFill>
                  <a:schemeClr val="bg1">
                    <a:lumMod val="95000"/>
                  </a:schemeClr>
                </a:solidFill>
                <a:latin typeface="Century Gothic" panose="020B0502020202020204" pitchFamily="34" charset="0"/>
              </a:rPr>
              <a:t>Adequate feeding for children below 2 years old increased by 20% </a:t>
            </a:r>
          </a:p>
        </p:txBody>
      </p:sp>
      <p:sp>
        <p:nvSpPr>
          <p:cNvPr id="10" name="Content Placeholder 2"/>
          <p:cNvSpPr>
            <a:spLocks noGrp="1"/>
          </p:cNvSpPr>
          <p:nvPr>
            <p:ph idx="4294967295"/>
          </p:nvPr>
        </p:nvSpPr>
        <p:spPr>
          <a:xfrm>
            <a:off x="2736402" y="3902236"/>
            <a:ext cx="5950398" cy="1248032"/>
          </a:xfrm>
        </p:spPr>
        <p:txBody>
          <a:bodyPr>
            <a:normAutofit fontScale="77500" lnSpcReduction="20000"/>
          </a:bodyPr>
          <a:lstStyle/>
          <a:p>
            <a:pPr marL="0" indent="0">
              <a:buNone/>
            </a:pPr>
            <a:r>
              <a:rPr lang="en-GB" dirty="0">
                <a:solidFill>
                  <a:srgbClr val="006595"/>
                </a:solidFill>
              </a:rPr>
              <a:t>Reduce stunting of all children under 2 years in the district/LLG, especially for low-income households.</a:t>
            </a:r>
          </a:p>
        </p:txBody>
      </p:sp>
    </p:spTree>
    <p:extLst>
      <p:ext uri="{BB962C8B-B14F-4D97-AF65-F5344CB8AC3E}">
        <p14:creationId xmlns:p14="http://schemas.microsoft.com/office/powerpoint/2010/main" val="38324436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281111"/>
          </a:xfrm>
        </p:spPr>
        <p:txBody>
          <a:bodyPr/>
          <a:lstStyle/>
          <a:p>
            <a:r>
              <a:rPr lang="en-GB" dirty="0"/>
              <a:t>MSNAP Goal 4</a:t>
            </a:r>
          </a:p>
        </p:txBody>
      </p:sp>
      <p:sp>
        <p:nvSpPr>
          <p:cNvPr id="4" name="Slide Number Placeholder 3"/>
          <p:cNvSpPr>
            <a:spLocks noGrp="1"/>
          </p:cNvSpPr>
          <p:nvPr>
            <p:ph type="sldNum" sz="quarter" idx="12"/>
          </p:nvPr>
        </p:nvSpPr>
        <p:spPr/>
        <p:txBody>
          <a:bodyPr/>
          <a:lstStyle/>
          <a:p>
            <a:fld id="{AD222BCE-3D26-46A2-99D5-B68A9CE83E87}" type="slidenum">
              <a:rPr lang="en-GB" smtClean="0"/>
              <a:t>13</a:t>
            </a:fld>
            <a:endParaRPr lang="en-GB" dirty="0"/>
          </a:p>
        </p:txBody>
      </p:sp>
      <p:pic>
        <p:nvPicPr>
          <p:cNvPr id="7" name="Picture 2" descr="image of a hand drawing a numbered list" title="image of a hand drawing a numbered list"/>
          <p:cNvPicPr>
            <a:picLocks noChangeAspect="1" noChangeArrowheads="1"/>
          </p:cNvPicPr>
          <p:nvPr/>
        </p:nvPicPr>
        <p:blipFill rotWithShape="1">
          <a:blip r:embed="rId3">
            <a:extLst>
              <a:ext uri="{BEBA8EAE-BF5A-486C-A8C5-ECC9F3942E4B}">
                <a14:imgProps xmlns:a14="http://schemas.microsoft.com/office/drawing/2010/main">
                  <a14:imgLayer r:embed="rId4">
                    <a14:imgEffect>
                      <a14:saturation sat="33000"/>
                    </a14:imgEffect>
                  </a14:imgLayer>
                </a14:imgProps>
              </a:ext>
              <a:ext uri="{28A0092B-C50C-407E-A947-70E740481C1C}">
                <a14:useLocalDpi xmlns:a14="http://schemas.microsoft.com/office/drawing/2010/main" val="0"/>
              </a:ext>
            </a:extLst>
          </a:blip>
          <a:srcRect t="20418" b="16285"/>
          <a:stretch/>
        </p:blipFill>
        <p:spPr bwMode="auto">
          <a:xfrm>
            <a:off x="0" y="1790279"/>
            <a:ext cx="7791450" cy="4250831"/>
          </a:xfrm>
          <a:prstGeom prst="rect">
            <a:avLst/>
          </a:prstGeom>
          <a:noFill/>
          <a:extLst>
            <a:ext uri="{909E8E84-426E-40DD-AFC4-6F175D3DCCD1}">
              <a14:hiddenFill xmlns:a14="http://schemas.microsoft.com/office/drawing/2010/main">
                <a:solidFill>
                  <a:srgbClr val="FFFFFF"/>
                </a:solidFill>
              </a14:hiddenFill>
            </a:ext>
          </a:extLst>
        </p:spPr>
      </p:pic>
      <p:sp>
        <p:nvSpPr>
          <p:cNvPr id="8" name="Content Placeholder 3"/>
          <p:cNvSpPr txBox="1">
            <a:spLocks/>
          </p:cNvSpPr>
          <p:nvPr/>
        </p:nvSpPr>
        <p:spPr>
          <a:xfrm>
            <a:off x="2104104" y="2118205"/>
            <a:ext cx="7886700" cy="5873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dirty="0">
                <a:solidFill>
                  <a:schemeClr val="bg1">
                    <a:lumMod val="95000"/>
                  </a:schemeClr>
                </a:solidFill>
                <a:latin typeface="Century Gothic" panose="020B0502020202020204" pitchFamily="34" charset="0"/>
              </a:rPr>
              <a:t>Reduce malnutrition to 10% in 5 years</a:t>
            </a:r>
          </a:p>
        </p:txBody>
      </p:sp>
      <p:sp>
        <p:nvSpPr>
          <p:cNvPr id="9" name="Content Placeholder 2"/>
          <p:cNvSpPr txBox="1">
            <a:spLocks/>
          </p:cNvSpPr>
          <p:nvPr/>
        </p:nvSpPr>
        <p:spPr>
          <a:xfrm>
            <a:off x="2104104" y="2824018"/>
            <a:ext cx="6411246" cy="268343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dirty="0">
                <a:solidFill>
                  <a:schemeClr val="bg1">
                    <a:lumMod val="95000"/>
                  </a:schemeClr>
                </a:solidFill>
                <a:latin typeface="Century Gothic" panose="020B0502020202020204" pitchFamily="34" charset="0"/>
              </a:rPr>
              <a:t>Adequate feeding for children below 2 years old increased by 20% </a:t>
            </a:r>
          </a:p>
        </p:txBody>
      </p:sp>
      <p:sp>
        <p:nvSpPr>
          <p:cNvPr id="10" name="Content Placeholder 2"/>
          <p:cNvSpPr txBox="1">
            <a:spLocks/>
          </p:cNvSpPr>
          <p:nvPr/>
        </p:nvSpPr>
        <p:spPr>
          <a:xfrm>
            <a:off x="2736401" y="3690961"/>
            <a:ext cx="5932081" cy="124803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300" dirty="0">
                <a:solidFill>
                  <a:schemeClr val="bg1">
                    <a:lumMod val="95000"/>
                  </a:schemeClr>
                </a:solidFill>
                <a:latin typeface="Century Gothic" panose="020B0502020202020204" pitchFamily="34" charset="0"/>
              </a:rPr>
              <a:t>Reduce stunting of all children below 2 years old in the district, especially for low-income households.</a:t>
            </a:r>
          </a:p>
        </p:txBody>
      </p:sp>
      <p:sp>
        <p:nvSpPr>
          <p:cNvPr id="11" name="Content Placeholder 2"/>
          <p:cNvSpPr>
            <a:spLocks noGrp="1"/>
          </p:cNvSpPr>
          <p:nvPr>
            <p:ph idx="4294967295"/>
          </p:nvPr>
        </p:nvSpPr>
        <p:spPr>
          <a:xfrm>
            <a:off x="2257236" y="4816664"/>
            <a:ext cx="5480320" cy="1253774"/>
          </a:xfrm>
        </p:spPr>
        <p:txBody>
          <a:bodyPr>
            <a:normAutofit fontScale="85000" lnSpcReduction="10000"/>
          </a:bodyPr>
          <a:lstStyle/>
          <a:p>
            <a:pPr marL="0" indent="0">
              <a:buNone/>
            </a:pPr>
            <a:r>
              <a:rPr lang="en-GB" dirty="0">
                <a:solidFill>
                  <a:srgbClr val="006595"/>
                </a:solidFill>
              </a:rPr>
              <a:t>Increased food production, child care practices, and health services by 50% in five years.</a:t>
            </a:r>
          </a:p>
        </p:txBody>
      </p:sp>
    </p:spTree>
    <p:extLst>
      <p:ext uri="{BB962C8B-B14F-4D97-AF65-F5344CB8AC3E}">
        <p14:creationId xmlns:p14="http://schemas.microsoft.com/office/powerpoint/2010/main" val="10112554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281111"/>
          </a:xfrm>
        </p:spPr>
        <p:txBody>
          <a:bodyPr/>
          <a:lstStyle/>
          <a:p>
            <a:r>
              <a:rPr lang="nl-NL" dirty="0"/>
              <a:t>Develop your MSNAP Goal</a:t>
            </a:r>
          </a:p>
        </p:txBody>
      </p:sp>
      <p:sp>
        <p:nvSpPr>
          <p:cNvPr id="3" name="Text Placeholder 2"/>
          <p:cNvSpPr>
            <a:spLocks noGrp="1"/>
          </p:cNvSpPr>
          <p:nvPr>
            <p:ph idx="4294967295"/>
          </p:nvPr>
        </p:nvSpPr>
        <p:spPr>
          <a:xfrm>
            <a:off x="628650" y="1519707"/>
            <a:ext cx="7886700" cy="5061397"/>
          </a:xfrm>
        </p:spPr>
        <p:txBody>
          <a:bodyPr>
            <a:normAutofit fontScale="92500" lnSpcReduction="20000"/>
          </a:bodyPr>
          <a:lstStyle/>
          <a:p>
            <a:r>
              <a:rPr lang="en-GB" sz="2900" dirty="0"/>
              <a:t>Read the main solution at the top of the solutions tree and check that it aligns with national/district/LLG priorities.</a:t>
            </a:r>
          </a:p>
          <a:p>
            <a:pPr lvl="1"/>
            <a:r>
              <a:rPr lang="en-GB" sz="2900" dirty="0"/>
              <a:t>The MSNAP Goal is to be aligned with </a:t>
            </a:r>
            <a:r>
              <a:rPr lang="en-GB" sz="2900" b="1" dirty="0"/>
              <a:t>national priorities</a:t>
            </a:r>
            <a:r>
              <a:rPr lang="en-GB" sz="2900" dirty="0"/>
              <a:t>, such as the Vision 2040 and NDP II.</a:t>
            </a:r>
          </a:p>
          <a:p>
            <a:pPr lvl="1"/>
            <a:r>
              <a:rPr lang="en-GB" sz="2900" dirty="0"/>
              <a:t>The MSNAP Goal should contribute </a:t>
            </a:r>
            <a:r>
              <a:rPr lang="en-GB" sz="2900" b="1" dirty="0"/>
              <a:t>local priorities</a:t>
            </a:r>
            <a:r>
              <a:rPr lang="en-GB" sz="2900" dirty="0"/>
              <a:t>. It is the nutrition contribution towards the district/LLG vision/mission.</a:t>
            </a:r>
          </a:p>
          <a:p>
            <a:r>
              <a:rPr lang="en-GB" sz="2900" dirty="0"/>
              <a:t>As a team, formulate a SMART one-sentence goal for nutrition in the district/LLG.</a:t>
            </a:r>
          </a:p>
          <a:p>
            <a:r>
              <a:rPr lang="en-GB" sz="2900" dirty="0"/>
              <a:t>Place your MSNAP goal at the top of a flip chart to start your Results Framework.</a:t>
            </a:r>
          </a:p>
          <a:p>
            <a:pPr lvl="1"/>
            <a:endParaRPr lang="en-GB" dirty="0"/>
          </a:p>
          <a:p>
            <a:pPr lvl="1"/>
            <a:endParaRPr lang="en-GB" dirty="0"/>
          </a:p>
        </p:txBody>
      </p:sp>
      <p:sp>
        <p:nvSpPr>
          <p:cNvPr id="10" name="Slide Number Placeholder 9"/>
          <p:cNvSpPr>
            <a:spLocks noGrp="1"/>
          </p:cNvSpPr>
          <p:nvPr>
            <p:ph type="sldNum" sz="quarter" idx="12"/>
          </p:nvPr>
        </p:nvSpPr>
        <p:spPr/>
        <p:txBody>
          <a:bodyPr/>
          <a:lstStyle/>
          <a:p>
            <a:fld id="{AD222BCE-3D26-46A2-99D5-B68A9CE83E87}" type="slidenum">
              <a:rPr lang="en-GB" smtClean="0"/>
              <a:t>14</a:t>
            </a:fld>
            <a:endParaRPr lang="en-GB" dirty="0"/>
          </a:p>
        </p:txBody>
      </p:sp>
    </p:spTree>
    <p:extLst>
      <p:ext uri="{BB962C8B-B14F-4D97-AF65-F5344CB8AC3E}">
        <p14:creationId xmlns:p14="http://schemas.microsoft.com/office/powerpoint/2010/main" val="32223953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281111"/>
          </a:xfrm>
        </p:spPr>
        <p:txBody>
          <a:bodyPr/>
          <a:lstStyle/>
          <a:p>
            <a:r>
              <a:rPr lang="en-US" dirty="0"/>
              <a:t>Building the Results Framework</a:t>
            </a:r>
          </a:p>
        </p:txBody>
      </p:sp>
      <p:sp>
        <p:nvSpPr>
          <p:cNvPr id="3" name="Content Placeholder 2"/>
          <p:cNvSpPr>
            <a:spLocks noGrp="1"/>
          </p:cNvSpPr>
          <p:nvPr>
            <p:ph idx="4294967295"/>
          </p:nvPr>
        </p:nvSpPr>
        <p:spPr>
          <a:xfrm>
            <a:off x="628650" y="1532585"/>
            <a:ext cx="7886700" cy="5188889"/>
          </a:xfrm>
        </p:spPr>
        <p:txBody>
          <a:bodyPr>
            <a:normAutofit fontScale="92500" lnSpcReduction="10000"/>
          </a:bodyPr>
          <a:lstStyle/>
          <a:p>
            <a:r>
              <a:rPr lang="en-US" dirty="0"/>
              <a:t>To achieve your identified goal, you need a logical plan.</a:t>
            </a:r>
          </a:p>
          <a:p>
            <a:r>
              <a:rPr lang="en-US" dirty="0"/>
              <a:t>A </a:t>
            </a:r>
            <a:r>
              <a:rPr lang="en-US" b="1" dirty="0"/>
              <a:t>Results Framework </a:t>
            </a:r>
            <a:r>
              <a:rPr lang="en-US" dirty="0"/>
              <a:t>is an illustration of how a goal will be achieved. The flow of the Results Framework should reflect cause-and-effect relationships.</a:t>
            </a:r>
          </a:p>
          <a:p>
            <a:r>
              <a:rPr lang="en-US" dirty="0"/>
              <a:t>Components of a Results Framework, in addition to the overall goal are:</a:t>
            </a:r>
          </a:p>
          <a:p>
            <a:pPr lvl="1"/>
            <a:r>
              <a:rPr lang="en-US" dirty="0"/>
              <a:t>Objectives</a:t>
            </a:r>
          </a:p>
          <a:p>
            <a:pPr lvl="1"/>
            <a:r>
              <a:rPr lang="en-US" dirty="0"/>
              <a:t>Strategies</a:t>
            </a:r>
          </a:p>
          <a:p>
            <a:pPr lvl="1"/>
            <a:r>
              <a:rPr lang="en-US" dirty="0"/>
              <a:t>Activities</a:t>
            </a:r>
          </a:p>
        </p:txBody>
      </p:sp>
      <p:sp>
        <p:nvSpPr>
          <p:cNvPr id="5" name="Slide Number Placeholder 4"/>
          <p:cNvSpPr>
            <a:spLocks noGrp="1"/>
          </p:cNvSpPr>
          <p:nvPr>
            <p:ph type="sldNum" sz="quarter" idx="12"/>
          </p:nvPr>
        </p:nvSpPr>
        <p:spPr/>
        <p:txBody>
          <a:bodyPr/>
          <a:lstStyle/>
          <a:p>
            <a:fld id="{0753450F-F2F9-436F-9000-8F4B603DDD6F}" type="slidenum">
              <a:rPr lang="en-US" smtClean="0"/>
              <a:pPr/>
              <a:t>15</a:t>
            </a:fld>
            <a:endParaRPr lang="en-US"/>
          </a:p>
        </p:txBody>
      </p:sp>
    </p:spTree>
    <p:extLst>
      <p:ext uri="{BB962C8B-B14F-4D97-AF65-F5344CB8AC3E}">
        <p14:creationId xmlns:p14="http://schemas.microsoft.com/office/powerpoint/2010/main" val="23200717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281111"/>
          </a:xfrm>
        </p:spPr>
        <p:txBody>
          <a:bodyPr/>
          <a:lstStyle/>
          <a:p>
            <a:r>
              <a:rPr lang="en-GB" dirty="0"/>
              <a:t>Results Framework Components</a:t>
            </a:r>
          </a:p>
        </p:txBody>
      </p:sp>
      <p:sp>
        <p:nvSpPr>
          <p:cNvPr id="3" name="Content Placeholder 2"/>
          <p:cNvSpPr>
            <a:spLocks noGrp="1"/>
          </p:cNvSpPr>
          <p:nvPr>
            <p:ph idx="4294967295"/>
          </p:nvPr>
        </p:nvSpPr>
        <p:spPr>
          <a:xfrm>
            <a:off x="628650" y="1596980"/>
            <a:ext cx="7886700" cy="5124495"/>
          </a:xfrm>
        </p:spPr>
        <p:txBody>
          <a:bodyPr>
            <a:normAutofit fontScale="85000" lnSpcReduction="20000"/>
          </a:bodyPr>
          <a:lstStyle/>
          <a:p>
            <a:r>
              <a:rPr lang="en-GB" b="1" dirty="0"/>
              <a:t>Objective: </a:t>
            </a:r>
            <a:r>
              <a:rPr lang="en-GB" dirty="0"/>
              <a:t>A measurable step along the way to achieving a goal.</a:t>
            </a:r>
          </a:p>
          <a:p>
            <a:r>
              <a:rPr lang="en-GB" dirty="0"/>
              <a:t>The MSNAP should have at least one objective under the three following areas:</a:t>
            </a:r>
          </a:p>
          <a:p>
            <a:pPr lvl="1"/>
            <a:r>
              <a:rPr lang="en-US" b="1" dirty="0"/>
              <a:t>Nutrition-specific </a:t>
            </a:r>
            <a:r>
              <a:rPr lang="en-US" dirty="0"/>
              <a:t>to address the immediate causes of undernutrition. </a:t>
            </a:r>
          </a:p>
          <a:p>
            <a:pPr lvl="1"/>
            <a:r>
              <a:rPr lang="en-US" b="1" dirty="0"/>
              <a:t>Nutrition-sensitive </a:t>
            </a:r>
            <a:r>
              <a:rPr lang="en-US" dirty="0"/>
              <a:t>to address the underlying causes of malnutrition.</a:t>
            </a:r>
          </a:p>
          <a:p>
            <a:pPr lvl="1"/>
            <a:r>
              <a:rPr lang="en-US" b="1" dirty="0"/>
              <a:t>Nutrition governance</a:t>
            </a:r>
            <a:r>
              <a:rPr lang="en-US" dirty="0"/>
              <a:t> to address the basic causes of malnutrition and to strengthen processes and frameworks to promote the institutionalization of nutrition into existing government systems.</a:t>
            </a:r>
          </a:p>
          <a:p>
            <a:endParaRPr lang="en-GB" dirty="0"/>
          </a:p>
          <a:p>
            <a:endParaRPr lang="en-GB" dirty="0"/>
          </a:p>
          <a:p>
            <a:endParaRPr lang="en-GB" dirty="0"/>
          </a:p>
        </p:txBody>
      </p:sp>
      <p:sp>
        <p:nvSpPr>
          <p:cNvPr id="6" name="Slide Number Placeholder 5"/>
          <p:cNvSpPr>
            <a:spLocks noGrp="1"/>
          </p:cNvSpPr>
          <p:nvPr>
            <p:ph type="sldNum" sz="quarter" idx="12"/>
          </p:nvPr>
        </p:nvSpPr>
        <p:spPr/>
        <p:txBody>
          <a:bodyPr/>
          <a:lstStyle/>
          <a:p>
            <a:fld id="{AD222BCE-3D26-46A2-99D5-B68A9CE83E87}" type="slidenum">
              <a:rPr lang="en-GB" smtClean="0"/>
              <a:t>16</a:t>
            </a:fld>
            <a:endParaRPr lang="en-GB" dirty="0"/>
          </a:p>
        </p:txBody>
      </p:sp>
    </p:spTree>
    <p:extLst>
      <p:ext uri="{BB962C8B-B14F-4D97-AF65-F5344CB8AC3E}">
        <p14:creationId xmlns:p14="http://schemas.microsoft.com/office/powerpoint/2010/main" val="12129320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281111"/>
          </a:xfrm>
        </p:spPr>
        <p:txBody>
          <a:bodyPr/>
          <a:lstStyle/>
          <a:p>
            <a:r>
              <a:rPr lang="en-GB" dirty="0"/>
              <a:t>Results Framework Components</a:t>
            </a:r>
          </a:p>
        </p:txBody>
      </p:sp>
      <p:sp>
        <p:nvSpPr>
          <p:cNvPr id="3" name="Content Placeholder 2"/>
          <p:cNvSpPr>
            <a:spLocks noGrp="1"/>
          </p:cNvSpPr>
          <p:nvPr>
            <p:ph idx="4294967295"/>
          </p:nvPr>
        </p:nvSpPr>
        <p:spPr>
          <a:xfrm>
            <a:off x="628650" y="1587991"/>
            <a:ext cx="7886700" cy="4768359"/>
          </a:xfrm>
        </p:spPr>
        <p:txBody>
          <a:bodyPr>
            <a:normAutofit/>
          </a:bodyPr>
          <a:lstStyle/>
          <a:p>
            <a:r>
              <a:rPr lang="en-GB" b="1" dirty="0"/>
              <a:t>Strategy: </a:t>
            </a:r>
            <a:r>
              <a:rPr lang="en-GB" dirty="0"/>
              <a:t>An approach taken to achieve an objective.</a:t>
            </a:r>
            <a:endParaRPr lang="en-GB" b="1" dirty="0"/>
          </a:p>
          <a:p>
            <a:r>
              <a:rPr lang="en-GB" b="1" dirty="0"/>
              <a:t>Activities: </a:t>
            </a:r>
            <a:r>
              <a:rPr lang="en-GB" dirty="0"/>
              <a:t>The practical actions needed to assure a strategy is implemented. Activities are also sometimes referred to as interventions.</a:t>
            </a:r>
          </a:p>
        </p:txBody>
      </p:sp>
      <p:sp>
        <p:nvSpPr>
          <p:cNvPr id="5" name="Slide Number Placeholder 4"/>
          <p:cNvSpPr>
            <a:spLocks noGrp="1"/>
          </p:cNvSpPr>
          <p:nvPr>
            <p:ph type="sldNum" sz="quarter" idx="12"/>
          </p:nvPr>
        </p:nvSpPr>
        <p:spPr/>
        <p:txBody>
          <a:bodyPr/>
          <a:lstStyle/>
          <a:p>
            <a:fld id="{0753450F-F2F9-436F-9000-8F4B603DDD6F}" type="slidenum">
              <a:rPr lang="en-US" smtClean="0"/>
              <a:pPr/>
              <a:t>17</a:t>
            </a:fld>
            <a:endParaRPr lang="en-US"/>
          </a:p>
        </p:txBody>
      </p:sp>
    </p:spTree>
    <p:extLst>
      <p:ext uri="{BB962C8B-B14F-4D97-AF65-F5344CB8AC3E}">
        <p14:creationId xmlns:p14="http://schemas.microsoft.com/office/powerpoint/2010/main" val="5460146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281111"/>
          </a:xfrm>
        </p:spPr>
        <p:txBody>
          <a:bodyPr/>
          <a:lstStyle/>
          <a:p>
            <a:r>
              <a:rPr lang="en-GB" dirty="0"/>
              <a:t>Next Step: Select Objectives </a:t>
            </a:r>
          </a:p>
        </p:txBody>
      </p:sp>
      <p:sp>
        <p:nvSpPr>
          <p:cNvPr id="3" name="Content Placeholder 2"/>
          <p:cNvSpPr>
            <a:spLocks noGrp="1"/>
          </p:cNvSpPr>
          <p:nvPr>
            <p:ph idx="4294967295"/>
          </p:nvPr>
        </p:nvSpPr>
        <p:spPr>
          <a:xfrm>
            <a:off x="628650" y="1473200"/>
            <a:ext cx="7886700" cy="5080000"/>
          </a:xfrm>
        </p:spPr>
        <p:txBody>
          <a:bodyPr>
            <a:normAutofit lnSpcReduction="10000"/>
          </a:bodyPr>
          <a:lstStyle/>
          <a:p>
            <a:r>
              <a:rPr lang="en-GB" dirty="0"/>
              <a:t>First, select 3 objectives from the tops of the branches in your solutions tree.</a:t>
            </a:r>
          </a:p>
          <a:p>
            <a:pPr lvl="0"/>
            <a:r>
              <a:rPr lang="en-GB" dirty="0"/>
              <a:t>You should have at least 1 nutrition-specific objective, 1 nutrition</a:t>
            </a:r>
            <a:r>
              <a:rPr lang="en-US" dirty="0"/>
              <a:t> </a:t>
            </a:r>
            <a:r>
              <a:rPr lang="en-GB" dirty="0"/>
              <a:t>-sensitive objective, and 1 nutrition governance objective.</a:t>
            </a:r>
          </a:p>
          <a:p>
            <a:pPr lvl="1"/>
            <a:r>
              <a:rPr lang="en-GB" dirty="0"/>
              <a:t>Check whether it is true that if these objectives are reached, your MSNAP goal will be reached as well.</a:t>
            </a:r>
          </a:p>
          <a:p>
            <a:pPr lvl="1"/>
            <a:r>
              <a:rPr lang="en-GB" dirty="0"/>
              <a:t>Ensure that all departments can contribute to selected objectives.</a:t>
            </a:r>
          </a:p>
        </p:txBody>
      </p:sp>
      <p:sp>
        <p:nvSpPr>
          <p:cNvPr id="5" name="Slide Number Placeholder 4"/>
          <p:cNvSpPr>
            <a:spLocks noGrp="1"/>
          </p:cNvSpPr>
          <p:nvPr>
            <p:ph type="sldNum" sz="quarter" idx="12"/>
          </p:nvPr>
        </p:nvSpPr>
        <p:spPr/>
        <p:txBody>
          <a:bodyPr/>
          <a:lstStyle/>
          <a:p>
            <a:fld id="{0753450F-F2F9-436F-9000-8F4B603DDD6F}" type="slidenum">
              <a:rPr lang="en-US" smtClean="0"/>
              <a:pPr/>
              <a:t>18</a:t>
            </a:fld>
            <a:endParaRPr lang="en-US"/>
          </a:p>
        </p:txBody>
      </p:sp>
    </p:spTree>
    <p:extLst>
      <p:ext uri="{BB962C8B-B14F-4D97-AF65-F5344CB8AC3E}">
        <p14:creationId xmlns:p14="http://schemas.microsoft.com/office/powerpoint/2010/main" val="29286578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6"/>
            <a:ext cx="9144000" cy="1325563"/>
          </a:xfrm>
        </p:spPr>
        <p:txBody>
          <a:bodyPr/>
          <a:lstStyle/>
          <a:p>
            <a:r>
              <a:rPr lang="en-GB" dirty="0"/>
              <a:t>Next: Identify Interventions and Activities</a:t>
            </a:r>
          </a:p>
        </p:txBody>
      </p:sp>
      <p:sp>
        <p:nvSpPr>
          <p:cNvPr id="3" name="Content Placeholder 2"/>
          <p:cNvSpPr>
            <a:spLocks noGrp="1"/>
          </p:cNvSpPr>
          <p:nvPr>
            <p:ph idx="4294967295"/>
          </p:nvPr>
        </p:nvSpPr>
        <p:spPr>
          <a:xfrm>
            <a:off x="628650" y="1690689"/>
            <a:ext cx="7886700" cy="4486274"/>
          </a:xfrm>
        </p:spPr>
        <p:txBody>
          <a:bodyPr>
            <a:normAutofit fontScale="85000" lnSpcReduction="20000"/>
          </a:bodyPr>
          <a:lstStyle/>
          <a:p>
            <a:pPr lvl="0"/>
            <a:r>
              <a:rPr lang="en-GB" dirty="0"/>
              <a:t>Divide the team so that some team members work on each identified objective.</a:t>
            </a:r>
          </a:p>
          <a:p>
            <a:pPr lvl="0">
              <a:spcBef>
                <a:spcPts val="1200"/>
              </a:spcBef>
            </a:pPr>
            <a:r>
              <a:rPr lang="en-GB" dirty="0"/>
              <a:t>Identify the necessary strategies and activities required to achieve their objective. </a:t>
            </a:r>
          </a:p>
          <a:p>
            <a:pPr lvl="1"/>
            <a:r>
              <a:rPr lang="en-GB" sz="2800" dirty="0"/>
              <a:t>You should be able to find these in the lower levels of your solutions tree.</a:t>
            </a:r>
          </a:p>
          <a:p>
            <a:pPr lvl="0">
              <a:spcBef>
                <a:spcPts val="1200"/>
              </a:spcBef>
            </a:pPr>
            <a:r>
              <a:rPr lang="en-GB" dirty="0"/>
              <a:t>Write your strategies and activities on cards and arrange them under the appropriate objective.</a:t>
            </a:r>
          </a:p>
          <a:p>
            <a:pPr lvl="0">
              <a:spcBef>
                <a:spcPts val="1200"/>
              </a:spcBef>
            </a:pPr>
            <a:r>
              <a:rPr lang="en-GB" dirty="0"/>
              <a:t>At the end, add arrows to show the overall flow of the Results Framework: activities </a:t>
            </a:r>
            <a:r>
              <a:rPr lang="en-GB" dirty="0">
                <a:sym typeface="Wingdings" panose="05000000000000000000" pitchFamily="2" charset="2"/>
              </a:rPr>
              <a:t> strategy  objective  goal.</a:t>
            </a:r>
            <a:endParaRPr lang="en-US" dirty="0"/>
          </a:p>
        </p:txBody>
      </p:sp>
      <p:sp>
        <p:nvSpPr>
          <p:cNvPr id="5" name="Slide Number Placeholder 4"/>
          <p:cNvSpPr>
            <a:spLocks noGrp="1"/>
          </p:cNvSpPr>
          <p:nvPr>
            <p:ph type="sldNum" sz="quarter" idx="12"/>
          </p:nvPr>
        </p:nvSpPr>
        <p:spPr/>
        <p:txBody>
          <a:bodyPr/>
          <a:lstStyle/>
          <a:p>
            <a:fld id="{0753450F-F2F9-436F-9000-8F4B603DDD6F}" type="slidenum">
              <a:rPr lang="en-US" smtClean="0"/>
              <a:pPr/>
              <a:t>19</a:t>
            </a:fld>
            <a:endParaRPr lang="en-US"/>
          </a:p>
        </p:txBody>
      </p:sp>
    </p:spTree>
    <p:extLst>
      <p:ext uri="{BB962C8B-B14F-4D97-AF65-F5344CB8AC3E}">
        <p14:creationId xmlns:p14="http://schemas.microsoft.com/office/powerpoint/2010/main" val="2580980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48DAD30E-C529-46D7-A7A2-10F20723CCFC}"/>
              </a:ext>
            </a:extLst>
          </p:cNvPr>
          <p:cNvSpPr>
            <a:spLocks noGrp="1"/>
          </p:cNvSpPr>
          <p:nvPr>
            <p:ph type="title"/>
          </p:nvPr>
        </p:nvSpPr>
        <p:spPr/>
        <p:txBody>
          <a:bodyPr/>
          <a:lstStyle/>
          <a:p>
            <a:r>
              <a:rPr lang="en-GB" dirty="0"/>
              <a:t>Unit Purpose</a:t>
            </a:r>
            <a:endParaRPr lang="en-US" dirty="0"/>
          </a:p>
        </p:txBody>
      </p:sp>
      <p:sp>
        <p:nvSpPr>
          <p:cNvPr id="3" name="Content Placeholder 2"/>
          <p:cNvSpPr>
            <a:spLocks noGrp="1"/>
          </p:cNvSpPr>
          <p:nvPr>
            <p:ph idx="1"/>
          </p:nvPr>
        </p:nvSpPr>
        <p:spPr/>
        <p:txBody>
          <a:bodyPr/>
          <a:lstStyle/>
          <a:p>
            <a:r>
              <a:rPr lang="en-US" dirty="0"/>
              <a:t>Begin planning the response to the identified nutrition problems. </a:t>
            </a:r>
          </a:p>
        </p:txBody>
      </p:sp>
      <p:sp>
        <p:nvSpPr>
          <p:cNvPr id="5" name="Slide Number Placeholder 4"/>
          <p:cNvSpPr>
            <a:spLocks noGrp="1"/>
          </p:cNvSpPr>
          <p:nvPr>
            <p:ph type="sldNum" sz="quarter" idx="12"/>
          </p:nvPr>
        </p:nvSpPr>
        <p:spPr/>
        <p:txBody>
          <a:bodyPr/>
          <a:lstStyle/>
          <a:p>
            <a:fld id="{0753450F-F2F9-436F-9000-8F4B603DDD6F}" type="slidenum">
              <a:rPr lang="en-US" smtClean="0"/>
              <a:pPr/>
              <a:t>2</a:t>
            </a:fld>
            <a:endParaRPr lang="en-US" dirty="0"/>
          </a:p>
        </p:txBody>
      </p:sp>
    </p:spTree>
    <p:extLst>
      <p:ext uri="{BB962C8B-B14F-4D97-AF65-F5344CB8AC3E}">
        <p14:creationId xmlns:p14="http://schemas.microsoft.com/office/powerpoint/2010/main" val="35415588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itle 1"/>
          <p:cNvSpPr txBox="1">
            <a:spLocks/>
          </p:cNvSpPr>
          <p:nvPr/>
        </p:nvSpPr>
        <p:spPr>
          <a:xfrm>
            <a:off x="0" y="0"/>
            <a:ext cx="9144000" cy="1132826"/>
          </a:xfrm>
          <a:prstGeom prst="rect">
            <a:avLst/>
          </a:prstGeom>
          <a:noFill/>
        </p:spPr>
        <p:txBody>
          <a:bodyPr vert="horz" lIns="0" tIns="274320" rIns="0" bIns="0" rtlCol="0" anchor="ctr" anchorCtr="0">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3200" b="1" dirty="0">
                <a:solidFill>
                  <a:srgbClr val="006595"/>
                </a:solidFill>
                <a:latin typeface="Century Gothic" panose="020B0502020202020204" pitchFamily="34" charset="0"/>
              </a:rPr>
              <a:t>Example: Creating the Results Framework</a:t>
            </a:r>
            <a:endParaRPr lang="en-US" sz="3200" b="1" dirty="0">
              <a:solidFill>
                <a:srgbClr val="006595"/>
              </a:solidFill>
              <a:latin typeface="Century Gothic" panose="020B0502020202020204" pitchFamily="34" charset="0"/>
            </a:endParaRPr>
          </a:p>
        </p:txBody>
      </p:sp>
      <p:sp>
        <p:nvSpPr>
          <p:cNvPr id="2" name="Slide Number Placeholder 1"/>
          <p:cNvSpPr>
            <a:spLocks noGrp="1"/>
          </p:cNvSpPr>
          <p:nvPr>
            <p:ph type="sldNum" sz="quarter" idx="12"/>
          </p:nvPr>
        </p:nvSpPr>
        <p:spPr/>
        <p:txBody>
          <a:bodyPr/>
          <a:lstStyle/>
          <a:p>
            <a:fld id="{AD222BCE-3D26-46A2-99D5-B68A9CE83E87}" type="slidenum">
              <a:rPr lang="en-GB" smtClean="0">
                <a:latin typeface="Century Gothic" panose="020B0502020202020204" pitchFamily="34" charset="0"/>
              </a:rPr>
              <a:t>20</a:t>
            </a:fld>
            <a:endParaRPr lang="en-GB" dirty="0">
              <a:latin typeface="Century Gothic" panose="020B0502020202020204" pitchFamily="34" charset="0"/>
            </a:endParaRPr>
          </a:p>
        </p:txBody>
      </p:sp>
      <p:cxnSp>
        <p:nvCxnSpPr>
          <p:cNvPr id="30" name="Straight Connector 29">
            <a:extLst>
              <a:ext uri="{FF2B5EF4-FFF2-40B4-BE49-F238E27FC236}">
                <a16:creationId xmlns:a16="http://schemas.microsoft.com/office/drawing/2014/main" id="{8DC5BD50-13AF-4852-BB49-40E8B69903FD}"/>
              </a:ext>
            </a:extLst>
          </p:cNvPr>
          <p:cNvCxnSpPr/>
          <p:nvPr/>
        </p:nvCxnSpPr>
        <p:spPr>
          <a:xfrm>
            <a:off x="7802318" y="3341943"/>
            <a:ext cx="0" cy="1343497"/>
          </a:xfrm>
          <a:prstGeom prst="line">
            <a:avLst/>
          </a:prstGeom>
        </p:spPr>
        <p:style>
          <a:lnRef idx="1">
            <a:schemeClr val="accent1"/>
          </a:lnRef>
          <a:fillRef idx="0">
            <a:schemeClr val="accent1"/>
          </a:fillRef>
          <a:effectRef idx="0">
            <a:schemeClr val="accent1"/>
          </a:effectRef>
          <a:fontRef idx="minor">
            <a:schemeClr val="tx1"/>
          </a:fontRef>
        </p:style>
      </p:cxnSp>
      <p:sp>
        <p:nvSpPr>
          <p:cNvPr id="31" name="Freeform 6">
            <a:extLst>
              <a:ext uri="{FF2B5EF4-FFF2-40B4-BE49-F238E27FC236}">
                <a16:creationId xmlns:a16="http://schemas.microsoft.com/office/drawing/2014/main" id="{BE996733-2F46-44D8-A8B5-7DB1D972BA79}"/>
              </a:ext>
            </a:extLst>
          </p:cNvPr>
          <p:cNvSpPr/>
          <p:nvPr/>
        </p:nvSpPr>
        <p:spPr>
          <a:xfrm>
            <a:off x="6290682" y="4290313"/>
            <a:ext cx="183934" cy="677971"/>
          </a:xfrm>
          <a:custGeom>
            <a:avLst/>
            <a:gdLst/>
            <a:ahLst/>
            <a:cxnLst/>
            <a:rect l="0" t="0" r="0" b="0"/>
            <a:pathLst>
              <a:path>
                <a:moveTo>
                  <a:pt x="0" y="0"/>
                </a:moveTo>
                <a:lnTo>
                  <a:pt x="0" y="677971"/>
                </a:lnTo>
                <a:lnTo>
                  <a:pt x="183934" y="677971"/>
                </a:lnTo>
              </a:path>
            </a:pathLst>
          </a:custGeom>
          <a:noFill/>
          <a:ln>
            <a:solidFill>
              <a:schemeClr val="accent1"/>
            </a:solidFill>
          </a:ln>
        </p:spPr>
        <p:style>
          <a:lnRef idx="2">
            <a:schemeClr val="accent1">
              <a:hueOff val="0"/>
              <a:satOff val="0"/>
              <a:lumOff val="0"/>
              <a:alphaOff val="0"/>
            </a:schemeClr>
          </a:lnRef>
          <a:fillRef idx="0">
            <a:scrgbClr r="0" g="0" b="0"/>
          </a:fillRef>
          <a:effectRef idx="0">
            <a:schemeClr val="accent4">
              <a:tint val="50000"/>
              <a:hueOff val="0"/>
              <a:satOff val="0"/>
              <a:lumOff val="0"/>
              <a:alphaOff val="0"/>
            </a:schemeClr>
          </a:effectRef>
          <a:fontRef idx="minor">
            <a:schemeClr val="tx1">
              <a:hueOff val="0"/>
              <a:satOff val="0"/>
              <a:lumOff val="0"/>
              <a:alphaOff val="0"/>
            </a:schemeClr>
          </a:fontRef>
        </p:style>
      </p:sp>
      <p:sp>
        <p:nvSpPr>
          <p:cNvPr id="32" name="Freeform 8">
            <a:extLst>
              <a:ext uri="{FF2B5EF4-FFF2-40B4-BE49-F238E27FC236}">
                <a16:creationId xmlns:a16="http://schemas.microsoft.com/office/drawing/2014/main" id="{91F02CAD-5B69-433E-8BAD-B0F49AEABA76}"/>
              </a:ext>
            </a:extLst>
          </p:cNvPr>
          <p:cNvSpPr/>
          <p:nvPr/>
        </p:nvSpPr>
        <p:spPr>
          <a:xfrm>
            <a:off x="4361102" y="4374064"/>
            <a:ext cx="179850" cy="643339"/>
          </a:xfrm>
          <a:custGeom>
            <a:avLst/>
            <a:gdLst/>
            <a:ahLst/>
            <a:cxnLst/>
            <a:rect l="0" t="0" r="0" b="0"/>
            <a:pathLst>
              <a:path>
                <a:moveTo>
                  <a:pt x="206646" y="0"/>
                </a:moveTo>
                <a:lnTo>
                  <a:pt x="206646" y="681585"/>
                </a:lnTo>
                <a:lnTo>
                  <a:pt x="0" y="681585"/>
                </a:lnTo>
              </a:path>
            </a:pathLst>
          </a:custGeom>
          <a:noFill/>
          <a:ln>
            <a:solidFill>
              <a:schemeClr val="accent1"/>
            </a:solidFill>
          </a:ln>
        </p:spPr>
        <p:style>
          <a:lnRef idx="2">
            <a:schemeClr val="accent1">
              <a:hueOff val="0"/>
              <a:satOff val="0"/>
              <a:lumOff val="0"/>
              <a:alphaOff val="0"/>
            </a:schemeClr>
          </a:lnRef>
          <a:fillRef idx="0">
            <a:scrgbClr r="0" g="0" b="0"/>
          </a:fillRef>
          <a:effectRef idx="0">
            <a:schemeClr val="accent4">
              <a:tint val="50000"/>
              <a:hueOff val="0"/>
              <a:satOff val="0"/>
              <a:lumOff val="0"/>
              <a:alphaOff val="0"/>
            </a:schemeClr>
          </a:effectRef>
          <a:fontRef idx="minor">
            <a:schemeClr val="tx1">
              <a:hueOff val="0"/>
              <a:satOff val="0"/>
              <a:lumOff val="0"/>
              <a:alphaOff val="0"/>
            </a:schemeClr>
          </a:fontRef>
        </p:style>
      </p:sp>
      <p:sp>
        <p:nvSpPr>
          <p:cNvPr id="33" name="Freeform 9">
            <a:extLst>
              <a:ext uri="{FF2B5EF4-FFF2-40B4-BE49-F238E27FC236}">
                <a16:creationId xmlns:a16="http://schemas.microsoft.com/office/drawing/2014/main" id="{0B60E6E7-C6D9-4549-BEEB-EB7740335DCE}"/>
              </a:ext>
            </a:extLst>
          </p:cNvPr>
          <p:cNvSpPr/>
          <p:nvPr/>
        </p:nvSpPr>
        <p:spPr>
          <a:xfrm>
            <a:off x="4559924" y="4339592"/>
            <a:ext cx="246276" cy="677971"/>
          </a:xfrm>
          <a:custGeom>
            <a:avLst/>
            <a:gdLst/>
            <a:ahLst/>
            <a:cxnLst/>
            <a:rect l="0" t="0" r="0" b="0"/>
            <a:pathLst>
              <a:path>
                <a:moveTo>
                  <a:pt x="0" y="0"/>
                </a:moveTo>
                <a:lnTo>
                  <a:pt x="0" y="677971"/>
                </a:lnTo>
                <a:lnTo>
                  <a:pt x="246276" y="677971"/>
                </a:lnTo>
              </a:path>
            </a:pathLst>
          </a:custGeom>
          <a:noFill/>
          <a:ln>
            <a:solidFill>
              <a:srgbClr val="40B4E5"/>
            </a:solidFill>
          </a:ln>
        </p:spPr>
        <p:style>
          <a:lnRef idx="2">
            <a:schemeClr val="accent1">
              <a:hueOff val="0"/>
              <a:satOff val="0"/>
              <a:lumOff val="0"/>
              <a:alphaOff val="0"/>
            </a:schemeClr>
          </a:lnRef>
          <a:fillRef idx="0">
            <a:scrgbClr r="0" g="0" b="0"/>
          </a:fillRef>
          <a:effectRef idx="0">
            <a:schemeClr val="accent4">
              <a:tint val="50000"/>
              <a:hueOff val="0"/>
              <a:satOff val="0"/>
              <a:lumOff val="0"/>
              <a:alphaOff val="0"/>
            </a:schemeClr>
          </a:effectRef>
          <a:fontRef idx="minor">
            <a:schemeClr val="tx1">
              <a:hueOff val="0"/>
              <a:satOff val="0"/>
              <a:lumOff val="0"/>
              <a:alphaOff val="0"/>
            </a:schemeClr>
          </a:fontRef>
        </p:style>
      </p:sp>
      <p:sp>
        <p:nvSpPr>
          <p:cNvPr id="34" name="Freeform 10">
            <a:extLst>
              <a:ext uri="{FF2B5EF4-FFF2-40B4-BE49-F238E27FC236}">
                <a16:creationId xmlns:a16="http://schemas.microsoft.com/office/drawing/2014/main" id="{C1109768-5F74-400B-BD6B-4912716A3956}"/>
              </a:ext>
            </a:extLst>
          </p:cNvPr>
          <p:cNvSpPr/>
          <p:nvPr/>
        </p:nvSpPr>
        <p:spPr>
          <a:xfrm>
            <a:off x="4540970" y="3367874"/>
            <a:ext cx="1497894" cy="525521"/>
          </a:xfrm>
          <a:custGeom>
            <a:avLst/>
            <a:gdLst/>
            <a:ahLst/>
            <a:cxnLst/>
            <a:rect l="0" t="0" r="0" b="0"/>
            <a:pathLst>
              <a:path>
                <a:moveTo>
                  <a:pt x="805044" y="0"/>
                </a:moveTo>
                <a:lnTo>
                  <a:pt x="805044" y="108802"/>
                </a:lnTo>
                <a:lnTo>
                  <a:pt x="0" y="108802"/>
                </a:lnTo>
                <a:lnTo>
                  <a:pt x="0" y="255014"/>
                </a:lnTo>
              </a:path>
            </a:pathLst>
          </a:custGeom>
          <a:noFill/>
          <a:ln>
            <a:solidFill>
              <a:schemeClr val="accent1"/>
            </a:solidFill>
          </a:ln>
        </p:spPr>
        <p:style>
          <a:lnRef idx="2">
            <a:schemeClr val="accent6">
              <a:hueOff val="0"/>
              <a:satOff val="0"/>
              <a:lumOff val="0"/>
              <a:alphaOff val="0"/>
            </a:schemeClr>
          </a:lnRef>
          <a:fillRef idx="0">
            <a:scrgbClr r="0" g="0" b="0"/>
          </a:fillRef>
          <a:effectRef idx="0">
            <a:schemeClr val="accent4">
              <a:tint val="70000"/>
              <a:hueOff val="0"/>
              <a:satOff val="0"/>
              <a:lumOff val="0"/>
              <a:alphaOff val="0"/>
            </a:schemeClr>
          </a:effectRef>
          <a:fontRef idx="minor">
            <a:schemeClr val="tx1">
              <a:hueOff val="0"/>
              <a:satOff val="0"/>
              <a:lumOff val="0"/>
              <a:alphaOff val="0"/>
            </a:schemeClr>
          </a:fontRef>
        </p:style>
      </p:sp>
      <p:sp>
        <p:nvSpPr>
          <p:cNvPr id="35" name="Freeform 11">
            <a:extLst>
              <a:ext uri="{FF2B5EF4-FFF2-40B4-BE49-F238E27FC236}">
                <a16:creationId xmlns:a16="http://schemas.microsoft.com/office/drawing/2014/main" id="{9EB39E83-3A71-408D-A00A-324FC53D1EB2}"/>
              </a:ext>
            </a:extLst>
          </p:cNvPr>
          <p:cNvSpPr/>
          <p:nvPr/>
        </p:nvSpPr>
        <p:spPr>
          <a:xfrm>
            <a:off x="4178212" y="2388941"/>
            <a:ext cx="2462731" cy="292424"/>
          </a:xfrm>
          <a:custGeom>
            <a:avLst/>
            <a:gdLst/>
            <a:ahLst/>
            <a:cxnLst/>
            <a:rect l="0" t="0" r="0" b="0"/>
            <a:pathLst>
              <a:path>
                <a:moveTo>
                  <a:pt x="0" y="0"/>
                </a:moveTo>
                <a:lnTo>
                  <a:pt x="0" y="146212"/>
                </a:lnTo>
                <a:lnTo>
                  <a:pt x="2462731" y="146212"/>
                </a:lnTo>
                <a:lnTo>
                  <a:pt x="2462731" y="292424"/>
                </a:lnTo>
              </a:path>
            </a:pathLst>
          </a:custGeom>
          <a:noFill/>
          <a:ln>
            <a:solidFill>
              <a:schemeClr val="accent1"/>
            </a:solidFill>
          </a:ln>
        </p:spPr>
        <p:style>
          <a:lnRef idx="2">
            <a:schemeClr val="accent5">
              <a:hueOff val="0"/>
              <a:satOff val="0"/>
              <a:lumOff val="0"/>
              <a:alphaOff val="0"/>
            </a:schemeClr>
          </a:lnRef>
          <a:fillRef idx="0">
            <a:scrgbClr r="0" g="0" b="0"/>
          </a:fillRef>
          <a:effectRef idx="0">
            <a:schemeClr val="accent4">
              <a:tint val="90000"/>
              <a:hueOff val="0"/>
              <a:satOff val="0"/>
              <a:lumOff val="0"/>
              <a:alphaOff val="0"/>
            </a:schemeClr>
          </a:effectRef>
          <a:fontRef idx="minor">
            <a:schemeClr val="tx1">
              <a:hueOff val="0"/>
              <a:satOff val="0"/>
              <a:lumOff val="0"/>
              <a:alphaOff val="0"/>
            </a:schemeClr>
          </a:fontRef>
        </p:style>
      </p:sp>
      <p:sp>
        <p:nvSpPr>
          <p:cNvPr id="37" name="Freeform 13">
            <a:extLst>
              <a:ext uri="{FF2B5EF4-FFF2-40B4-BE49-F238E27FC236}">
                <a16:creationId xmlns:a16="http://schemas.microsoft.com/office/drawing/2014/main" id="{4E9203AC-7D08-4811-84F4-8C300AE4F162}"/>
              </a:ext>
            </a:extLst>
          </p:cNvPr>
          <p:cNvSpPr/>
          <p:nvPr/>
        </p:nvSpPr>
        <p:spPr>
          <a:xfrm>
            <a:off x="1474224" y="4377015"/>
            <a:ext cx="383437" cy="640548"/>
          </a:xfrm>
          <a:custGeom>
            <a:avLst/>
            <a:gdLst/>
            <a:ahLst/>
            <a:cxnLst/>
            <a:rect l="0" t="0" r="0" b="0"/>
            <a:pathLst>
              <a:path>
                <a:moveTo>
                  <a:pt x="0" y="0"/>
                </a:moveTo>
                <a:lnTo>
                  <a:pt x="0" y="640548"/>
                </a:lnTo>
                <a:lnTo>
                  <a:pt x="383437" y="640548"/>
                </a:lnTo>
              </a:path>
            </a:pathLst>
          </a:custGeom>
          <a:noFill/>
          <a:ln>
            <a:solidFill>
              <a:schemeClr val="accent1"/>
            </a:solidFill>
          </a:ln>
        </p:spPr>
        <p:style>
          <a:lnRef idx="2">
            <a:schemeClr val="accent1">
              <a:hueOff val="0"/>
              <a:satOff val="0"/>
              <a:lumOff val="0"/>
              <a:alphaOff val="0"/>
            </a:schemeClr>
          </a:lnRef>
          <a:fillRef idx="0">
            <a:scrgbClr r="0" g="0" b="0"/>
          </a:fillRef>
          <a:effectRef idx="0">
            <a:schemeClr val="accent4">
              <a:tint val="50000"/>
              <a:hueOff val="0"/>
              <a:satOff val="0"/>
              <a:lumOff val="0"/>
              <a:alphaOff val="0"/>
            </a:schemeClr>
          </a:effectRef>
          <a:fontRef idx="minor">
            <a:schemeClr val="tx1">
              <a:hueOff val="0"/>
              <a:satOff val="0"/>
              <a:lumOff val="0"/>
              <a:alphaOff val="0"/>
            </a:schemeClr>
          </a:fontRef>
        </p:style>
      </p:sp>
      <p:sp>
        <p:nvSpPr>
          <p:cNvPr id="38" name="Freeform 14">
            <a:extLst>
              <a:ext uri="{FF2B5EF4-FFF2-40B4-BE49-F238E27FC236}">
                <a16:creationId xmlns:a16="http://schemas.microsoft.com/office/drawing/2014/main" id="{16F78755-A768-4A8D-9EEF-6713998E292F}"/>
              </a:ext>
            </a:extLst>
          </p:cNvPr>
          <p:cNvSpPr/>
          <p:nvPr/>
        </p:nvSpPr>
        <p:spPr>
          <a:xfrm>
            <a:off x="2031223" y="3388329"/>
            <a:ext cx="822965" cy="292438"/>
          </a:xfrm>
          <a:custGeom>
            <a:avLst/>
            <a:gdLst/>
            <a:ahLst/>
            <a:cxnLst/>
            <a:rect l="0" t="0" r="0" b="0"/>
            <a:pathLst>
              <a:path>
                <a:moveTo>
                  <a:pt x="822965" y="0"/>
                </a:moveTo>
                <a:lnTo>
                  <a:pt x="822965" y="146226"/>
                </a:lnTo>
                <a:lnTo>
                  <a:pt x="0" y="146226"/>
                </a:lnTo>
                <a:lnTo>
                  <a:pt x="0" y="292438"/>
                </a:lnTo>
              </a:path>
            </a:pathLst>
          </a:custGeom>
          <a:noFill/>
          <a:ln>
            <a:solidFill>
              <a:schemeClr val="accent1"/>
            </a:solidFill>
          </a:ln>
        </p:spPr>
        <p:style>
          <a:lnRef idx="2">
            <a:schemeClr val="accent6">
              <a:hueOff val="0"/>
              <a:satOff val="0"/>
              <a:lumOff val="0"/>
              <a:alphaOff val="0"/>
            </a:schemeClr>
          </a:lnRef>
          <a:fillRef idx="0">
            <a:scrgbClr r="0" g="0" b="0"/>
          </a:fillRef>
          <a:effectRef idx="0">
            <a:schemeClr val="accent4">
              <a:tint val="70000"/>
              <a:hueOff val="0"/>
              <a:satOff val="0"/>
              <a:lumOff val="0"/>
              <a:alphaOff val="0"/>
            </a:schemeClr>
          </a:effectRef>
          <a:fontRef idx="minor">
            <a:schemeClr val="tx1">
              <a:hueOff val="0"/>
              <a:satOff val="0"/>
              <a:lumOff val="0"/>
              <a:alphaOff val="0"/>
            </a:schemeClr>
          </a:fontRef>
        </p:style>
      </p:sp>
      <p:sp>
        <p:nvSpPr>
          <p:cNvPr id="39" name="Freeform 15">
            <a:extLst>
              <a:ext uri="{FF2B5EF4-FFF2-40B4-BE49-F238E27FC236}">
                <a16:creationId xmlns:a16="http://schemas.microsoft.com/office/drawing/2014/main" id="{0047B526-9711-420A-839E-C4A3B38F6FCC}"/>
              </a:ext>
            </a:extLst>
          </p:cNvPr>
          <p:cNvSpPr/>
          <p:nvPr/>
        </p:nvSpPr>
        <p:spPr>
          <a:xfrm>
            <a:off x="2854188" y="2388941"/>
            <a:ext cx="1324024" cy="292424"/>
          </a:xfrm>
          <a:custGeom>
            <a:avLst/>
            <a:gdLst/>
            <a:ahLst/>
            <a:cxnLst/>
            <a:rect l="0" t="0" r="0" b="0"/>
            <a:pathLst>
              <a:path>
                <a:moveTo>
                  <a:pt x="1324024" y="0"/>
                </a:moveTo>
                <a:lnTo>
                  <a:pt x="1324024" y="146212"/>
                </a:lnTo>
                <a:lnTo>
                  <a:pt x="0" y="146212"/>
                </a:lnTo>
                <a:lnTo>
                  <a:pt x="0" y="292424"/>
                </a:lnTo>
              </a:path>
            </a:pathLst>
          </a:custGeom>
          <a:noFill/>
          <a:ln>
            <a:solidFill>
              <a:schemeClr val="accent1"/>
            </a:solidFill>
          </a:ln>
        </p:spPr>
        <p:style>
          <a:lnRef idx="2">
            <a:schemeClr val="accent5">
              <a:hueOff val="0"/>
              <a:satOff val="0"/>
              <a:lumOff val="0"/>
              <a:alphaOff val="0"/>
            </a:schemeClr>
          </a:lnRef>
          <a:fillRef idx="0">
            <a:scrgbClr r="0" g="0" b="0"/>
          </a:fillRef>
          <a:effectRef idx="0">
            <a:schemeClr val="accent4">
              <a:tint val="90000"/>
              <a:hueOff val="0"/>
              <a:satOff val="0"/>
              <a:lumOff val="0"/>
              <a:alphaOff val="0"/>
            </a:schemeClr>
          </a:effectRef>
          <a:fontRef idx="minor">
            <a:schemeClr val="tx1">
              <a:hueOff val="0"/>
              <a:satOff val="0"/>
              <a:lumOff val="0"/>
              <a:alphaOff val="0"/>
            </a:schemeClr>
          </a:fontRef>
        </p:style>
      </p:sp>
      <p:sp>
        <p:nvSpPr>
          <p:cNvPr id="40" name="Freeform 16">
            <a:extLst>
              <a:ext uri="{FF2B5EF4-FFF2-40B4-BE49-F238E27FC236}">
                <a16:creationId xmlns:a16="http://schemas.microsoft.com/office/drawing/2014/main" id="{EBDD867A-DE74-44CF-9580-EFACFB54B0C5}"/>
              </a:ext>
            </a:extLst>
          </p:cNvPr>
          <p:cNvSpPr/>
          <p:nvPr/>
        </p:nvSpPr>
        <p:spPr>
          <a:xfrm>
            <a:off x="3137768" y="1724594"/>
            <a:ext cx="2146990" cy="696248"/>
          </a:xfrm>
          <a:custGeom>
            <a:avLst/>
            <a:gdLst>
              <a:gd name="connsiteX0" fmla="*/ 0 w 1392496"/>
              <a:gd name="connsiteY0" fmla="*/ 0 h 696248"/>
              <a:gd name="connsiteX1" fmla="*/ 1392496 w 1392496"/>
              <a:gd name="connsiteY1" fmla="*/ 0 h 696248"/>
              <a:gd name="connsiteX2" fmla="*/ 1392496 w 1392496"/>
              <a:gd name="connsiteY2" fmla="*/ 696248 h 696248"/>
              <a:gd name="connsiteX3" fmla="*/ 0 w 1392496"/>
              <a:gd name="connsiteY3" fmla="*/ 696248 h 696248"/>
              <a:gd name="connsiteX4" fmla="*/ 0 w 1392496"/>
              <a:gd name="connsiteY4" fmla="*/ 0 h 696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2496" h="696248">
                <a:moveTo>
                  <a:pt x="0" y="0"/>
                </a:moveTo>
                <a:lnTo>
                  <a:pt x="1392496" y="0"/>
                </a:lnTo>
                <a:lnTo>
                  <a:pt x="1392496" y="696248"/>
                </a:lnTo>
                <a:lnTo>
                  <a:pt x="0" y="696248"/>
                </a:lnTo>
                <a:lnTo>
                  <a:pt x="0" y="0"/>
                </a:lnTo>
                <a:close/>
              </a:path>
            </a:pathLst>
          </a:custGeom>
          <a:solidFill>
            <a:schemeClr val="accent1"/>
          </a:solidFill>
          <a:ln>
            <a:noFill/>
          </a:ln>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15240" tIns="15240" rIns="15240" bIns="15240" numCol="1" spcCol="1270" anchor="ctr" anchorCtr="0">
            <a:noAutofit/>
          </a:bodyPr>
          <a:lstStyle/>
          <a:p>
            <a:pPr lvl="0" algn="ctr">
              <a:lnSpc>
                <a:spcPct val="80000"/>
              </a:lnSpc>
            </a:pPr>
            <a:r>
              <a:rPr lang="en-US" sz="1600" b="1" dirty="0">
                <a:solidFill>
                  <a:schemeClr val="tx1"/>
                </a:solidFill>
                <a:latin typeface="Century Gothic" panose="020B0502020202020204" pitchFamily="34" charset="0"/>
              </a:rPr>
              <a:t>Good growth and development</a:t>
            </a:r>
          </a:p>
        </p:txBody>
      </p:sp>
      <p:sp>
        <p:nvSpPr>
          <p:cNvPr id="41" name="Freeform 17">
            <a:extLst>
              <a:ext uri="{FF2B5EF4-FFF2-40B4-BE49-F238E27FC236}">
                <a16:creationId xmlns:a16="http://schemas.microsoft.com/office/drawing/2014/main" id="{38BC8AF2-4E27-4CB3-A70F-82EBC0C1E039}"/>
              </a:ext>
            </a:extLst>
          </p:cNvPr>
          <p:cNvSpPr/>
          <p:nvPr/>
        </p:nvSpPr>
        <p:spPr>
          <a:xfrm>
            <a:off x="1965747" y="2681365"/>
            <a:ext cx="1776881" cy="706963"/>
          </a:xfrm>
          <a:custGeom>
            <a:avLst/>
            <a:gdLst>
              <a:gd name="connsiteX0" fmla="*/ 0 w 1776881"/>
              <a:gd name="connsiteY0" fmla="*/ 0 h 706963"/>
              <a:gd name="connsiteX1" fmla="*/ 1776881 w 1776881"/>
              <a:gd name="connsiteY1" fmla="*/ 0 h 706963"/>
              <a:gd name="connsiteX2" fmla="*/ 1776881 w 1776881"/>
              <a:gd name="connsiteY2" fmla="*/ 706963 h 706963"/>
              <a:gd name="connsiteX3" fmla="*/ 0 w 1776881"/>
              <a:gd name="connsiteY3" fmla="*/ 706963 h 706963"/>
              <a:gd name="connsiteX4" fmla="*/ 0 w 1776881"/>
              <a:gd name="connsiteY4" fmla="*/ 0 h 7069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76881" h="706963">
                <a:moveTo>
                  <a:pt x="0" y="0"/>
                </a:moveTo>
                <a:lnTo>
                  <a:pt x="1776881" y="0"/>
                </a:lnTo>
                <a:lnTo>
                  <a:pt x="1776881" y="706963"/>
                </a:lnTo>
                <a:lnTo>
                  <a:pt x="0" y="706963"/>
                </a:lnTo>
                <a:lnTo>
                  <a:pt x="0" y="0"/>
                </a:lnTo>
                <a:close/>
              </a:path>
            </a:pathLst>
          </a:custGeom>
          <a:solidFill>
            <a:schemeClr val="accent2"/>
          </a:solidFill>
          <a:ln>
            <a:noFill/>
          </a:ln>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600" b="1" kern="1200" dirty="0">
                <a:solidFill>
                  <a:schemeClr val="tx1"/>
                </a:solidFill>
                <a:latin typeface="Century Gothic" panose="020B0502020202020204" pitchFamily="34" charset="0"/>
              </a:rPr>
              <a:t>Adequate food intake</a:t>
            </a:r>
          </a:p>
        </p:txBody>
      </p:sp>
      <p:sp>
        <p:nvSpPr>
          <p:cNvPr id="42" name="Freeform 18">
            <a:extLst>
              <a:ext uri="{FF2B5EF4-FFF2-40B4-BE49-F238E27FC236}">
                <a16:creationId xmlns:a16="http://schemas.microsoft.com/office/drawing/2014/main" id="{5C281E42-53F3-4B5D-ABBE-0B6AA521E86A}"/>
              </a:ext>
            </a:extLst>
          </p:cNvPr>
          <p:cNvSpPr/>
          <p:nvPr/>
        </p:nvSpPr>
        <p:spPr>
          <a:xfrm>
            <a:off x="1334974" y="3680767"/>
            <a:ext cx="1392496" cy="696248"/>
          </a:xfrm>
          <a:custGeom>
            <a:avLst/>
            <a:gdLst>
              <a:gd name="connsiteX0" fmla="*/ 0 w 1392496"/>
              <a:gd name="connsiteY0" fmla="*/ 0 h 696248"/>
              <a:gd name="connsiteX1" fmla="*/ 1392496 w 1392496"/>
              <a:gd name="connsiteY1" fmla="*/ 0 h 696248"/>
              <a:gd name="connsiteX2" fmla="*/ 1392496 w 1392496"/>
              <a:gd name="connsiteY2" fmla="*/ 696248 h 696248"/>
              <a:gd name="connsiteX3" fmla="*/ 0 w 1392496"/>
              <a:gd name="connsiteY3" fmla="*/ 696248 h 696248"/>
              <a:gd name="connsiteX4" fmla="*/ 0 w 1392496"/>
              <a:gd name="connsiteY4" fmla="*/ 0 h 696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2496" h="696248">
                <a:moveTo>
                  <a:pt x="0" y="0"/>
                </a:moveTo>
                <a:lnTo>
                  <a:pt x="1392496" y="0"/>
                </a:lnTo>
                <a:lnTo>
                  <a:pt x="1392496" y="696248"/>
                </a:lnTo>
                <a:lnTo>
                  <a:pt x="0" y="696248"/>
                </a:lnTo>
                <a:lnTo>
                  <a:pt x="0" y="0"/>
                </a:lnTo>
                <a:close/>
              </a:path>
            </a:pathLst>
          </a:custGeom>
          <a:solidFill>
            <a:schemeClr val="accent3"/>
          </a:solidFill>
          <a:ln>
            <a:noFill/>
          </a:ln>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tx1"/>
                </a:solidFill>
                <a:latin typeface="Century Gothic" panose="020B0502020202020204" pitchFamily="34" charset="0"/>
              </a:rPr>
              <a:t>Household  food security</a:t>
            </a:r>
          </a:p>
        </p:txBody>
      </p:sp>
      <p:sp>
        <p:nvSpPr>
          <p:cNvPr id="43" name="Freeform 19">
            <a:extLst>
              <a:ext uri="{FF2B5EF4-FFF2-40B4-BE49-F238E27FC236}">
                <a16:creationId xmlns:a16="http://schemas.microsoft.com/office/drawing/2014/main" id="{BBAF4DF5-792C-4723-A435-703F1C5C03AB}"/>
              </a:ext>
            </a:extLst>
          </p:cNvPr>
          <p:cNvSpPr/>
          <p:nvPr/>
        </p:nvSpPr>
        <p:spPr>
          <a:xfrm>
            <a:off x="1857662" y="4669440"/>
            <a:ext cx="1018958" cy="696248"/>
          </a:xfrm>
          <a:custGeom>
            <a:avLst/>
            <a:gdLst>
              <a:gd name="connsiteX0" fmla="*/ 0 w 1392496"/>
              <a:gd name="connsiteY0" fmla="*/ 0 h 696248"/>
              <a:gd name="connsiteX1" fmla="*/ 1392496 w 1392496"/>
              <a:gd name="connsiteY1" fmla="*/ 0 h 696248"/>
              <a:gd name="connsiteX2" fmla="*/ 1392496 w 1392496"/>
              <a:gd name="connsiteY2" fmla="*/ 696248 h 696248"/>
              <a:gd name="connsiteX3" fmla="*/ 0 w 1392496"/>
              <a:gd name="connsiteY3" fmla="*/ 696248 h 696248"/>
              <a:gd name="connsiteX4" fmla="*/ 0 w 1392496"/>
              <a:gd name="connsiteY4" fmla="*/ 0 h 696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2496" h="696248">
                <a:moveTo>
                  <a:pt x="0" y="0"/>
                </a:moveTo>
                <a:lnTo>
                  <a:pt x="1392496" y="0"/>
                </a:lnTo>
                <a:lnTo>
                  <a:pt x="1392496" y="696248"/>
                </a:lnTo>
                <a:lnTo>
                  <a:pt x="0" y="696248"/>
                </a:lnTo>
                <a:lnTo>
                  <a:pt x="0" y="0"/>
                </a:lnTo>
                <a:close/>
              </a:path>
            </a:pathLst>
          </a:custGeom>
          <a:solidFill>
            <a:schemeClr val="accent4"/>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tx1"/>
                </a:solidFill>
                <a:latin typeface="Century Gothic" panose="020B0502020202020204" pitchFamily="34" charset="0"/>
              </a:rPr>
              <a:t>Adequate income</a:t>
            </a:r>
          </a:p>
        </p:txBody>
      </p:sp>
      <p:sp>
        <p:nvSpPr>
          <p:cNvPr id="44" name="Freeform 20">
            <a:extLst>
              <a:ext uri="{FF2B5EF4-FFF2-40B4-BE49-F238E27FC236}">
                <a16:creationId xmlns:a16="http://schemas.microsoft.com/office/drawing/2014/main" id="{47221D49-5B27-40AF-BDA5-8F8E6831298C}"/>
              </a:ext>
            </a:extLst>
          </p:cNvPr>
          <p:cNvSpPr/>
          <p:nvPr/>
        </p:nvSpPr>
        <p:spPr>
          <a:xfrm>
            <a:off x="683684" y="4673053"/>
            <a:ext cx="1069419" cy="696248"/>
          </a:xfrm>
          <a:custGeom>
            <a:avLst/>
            <a:gdLst>
              <a:gd name="connsiteX0" fmla="*/ 0 w 1392496"/>
              <a:gd name="connsiteY0" fmla="*/ 0 h 696248"/>
              <a:gd name="connsiteX1" fmla="*/ 1392496 w 1392496"/>
              <a:gd name="connsiteY1" fmla="*/ 0 h 696248"/>
              <a:gd name="connsiteX2" fmla="*/ 1392496 w 1392496"/>
              <a:gd name="connsiteY2" fmla="*/ 696248 h 696248"/>
              <a:gd name="connsiteX3" fmla="*/ 0 w 1392496"/>
              <a:gd name="connsiteY3" fmla="*/ 696248 h 696248"/>
              <a:gd name="connsiteX4" fmla="*/ 0 w 1392496"/>
              <a:gd name="connsiteY4" fmla="*/ 0 h 696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2496" h="696248">
                <a:moveTo>
                  <a:pt x="0" y="0"/>
                </a:moveTo>
                <a:lnTo>
                  <a:pt x="1392496" y="0"/>
                </a:lnTo>
                <a:lnTo>
                  <a:pt x="1392496" y="696248"/>
                </a:lnTo>
                <a:lnTo>
                  <a:pt x="0" y="696248"/>
                </a:lnTo>
                <a:lnTo>
                  <a:pt x="0" y="0"/>
                </a:lnTo>
                <a:close/>
              </a:path>
            </a:pathLst>
          </a:custGeom>
          <a:solidFill>
            <a:schemeClr val="accent4"/>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tx1"/>
                </a:solidFill>
                <a:latin typeface="Century Gothic" panose="020B0502020202020204" pitchFamily="34" charset="0"/>
              </a:rPr>
              <a:t>Good harvest</a:t>
            </a:r>
          </a:p>
        </p:txBody>
      </p:sp>
      <p:sp>
        <p:nvSpPr>
          <p:cNvPr id="45" name="Freeform 21">
            <a:extLst>
              <a:ext uri="{FF2B5EF4-FFF2-40B4-BE49-F238E27FC236}">
                <a16:creationId xmlns:a16="http://schemas.microsoft.com/office/drawing/2014/main" id="{91A881A8-555C-4A12-87D0-1B430B9429FD}"/>
              </a:ext>
            </a:extLst>
          </p:cNvPr>
          <p:cNvSpPr/>
          <p:nvPr/>
        </p:nvSpPr>
        <p:spPr>
          <a:xfrm>
            <a:off x="4769273" y="2681364"/>
            <a:ext cx="1444691" cy="689550"/>
          </a:xfrm>
          <a:custGeom>
            <a:avLst/>
            <a:gdLst>
              <a:gd name="connsiteX0" fmla="*/ 0 w 2018215"/>
              <a:gd name="connsiteY0" fmla="*/ 0 h 689550"/>
              <a:gd name="connsiteX1" fmla="*/ 2018215 w 2018215"/>
              <a:gd name="connsiteY1" fmla="*/ 0 h 689550"/>
              <a:gd name="connsiteX2" fmla="*/ 2018215 w 2018215"/>
              <a:gd name="connsiteY2" fmla="*/ 689550 h 689550"/>
              <a:gd name="connsiteX3" fmla="*/ 0 w 2018215"/>
              <a:gd name="connsiteY3" fmla="*/ 689550 h 689550"/>
              <a:gd name="connsiteX4" fmla="*/ 0 w 2018215"/>
              <a:gd name="connsiteY4" fmla="*/ 0 h 689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8215" h="689550">
                <a:moveTo>
                  <a:pt x="0" y="0"/>
                </a:moveTo>
                <a:lnTo>
                  <a:pt x="2018215" y="0"/>
                </a:lnTo>
                <a:lnTo>
                  <a:pt x="2018215" y="689550"/>
                </a:lnTo>
                <a:lnTo>
                  <a:pt x="0" y="689550"/>
                </a:lnTo>
                <a:lnTo>
                  <a:pt x="0" y="0"/>
                </a:lnTo>
                <a:close/>
              </a:path>
            </a:pathLst>
          </a:custGeom>
          <a:solidFill>
            <a:schemeClr val="accent2"/>
          </a:solidFill>
          <a:ln>
            <a:noFill/>
          </a:ln>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600" b="1" kern="1200" dirty="0">
                <a:solidFill>
                  <a:schemeClr val="tx1"/>
                </a:solidFill>
                <a:latin typeface="Century Gothic" panose="020B0502020202020204" pitchFamily="34" charset="0"/>
              </a:rPr>
              <a:t>Good health</a:t>
            </a:r>
          </a:p>
        </p:txBody>
      </p:sp>
      <p:sp>
        <p:nvSpPr>
          <p:cNvPr id="46" name="Freeform 22">
            <a:extLst>
              <a:ext uri="{FF2B5EF4-FFF2-40B4-BE49-F238E27FC236}">
                <a16:creationId xmlns:a16="http://schemas.microsoft.com/office/drawing/2014/main" id="{67A12504-4A8C-4F30-BEB2-B8E83C9E0161}"/>
              </a:ext>
            </a:extLst>
          </p:cNvPr>
          <p:cNvSpPr/>
          <p:nvPr/>
        </p:nvSpPr>
        <p:spPr>
          <a:xfrm>
            <a:off x="3943366" y="3678533"/>
            <a:ext cx="1151372" cy="696248"/>
          </a:xfrm>
          <a:custGeom>
            <a:avLst/>
            <a:gdLst>
              <a:gd name="connsiteX0" fmla="*/ 0 w 1392496"/>
              <a:gd name="connsiteY0" fmla="*/ 0 h 696248"/>
              <a:gd name="connsiteX1" fmla="*/ 1392496 w 1392496"/>
              <a:gd name="connsiteY1" fmla="*/ 0 h 696248"/>
              <a:gd name="connsiteX2" fmla="*/ 1392496 w 1392496"/>
              <a:gd name="connsiteY2" fmla="*/ 696248 h 696248"/>
              <a:gd name="connsiteX3" fmla="*/ 0 w 1392496"/>
              <a:gd name="connsiteY3" fmla="*/ 696248 h 696248"/>
              <a:gd name="connsiteX4" fmla="*/ 0 w 1392496"/>
              <a:gd name="connsiteY4" fmla="*/ 0 h 696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2496" h="696248">
                <a:moveTo>
                  <a:pt x="0" y="0"/>
                </a:moveTo>
                <a:lnTo>
                  <a:pt x="1392496" y="0"/>
                </a:lnTo>
                <a:lnTo>
                  <a:pt x="1392496" y="696248"/>
                </a:lnTo>
                <a:lnTo>
                  <a:pt x="0" y="696248"/>
                </a:lnTo>
                <a:lnTo>
                  <a:pt x="0" y="0"/>
                </a:lnTo>
                <a:close/>
              </a:path>
            </a:pathLst>
          </a:custGeom>
          <a:solidFill>
            <a:schemeClr val="accent3"/>
          </a:solidFill>
          <a:ln>
            <a:noFill/>
          </a:ln>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tx1"/>
                </a:solidFill>
                <a:latin typeface="Century Gothic" panose="020B0502020202020204" pitchFamily="34" charset="0"/>
              </a:rPr>
              <a:t>Safe food</a:t>
            </a:r>
          </a:p>
        </p:txBody>
      </p:sp>
      <p:sp>
        <p:nvSpPr>
          <p:cNvPr id="47" name="Freeform 23">
            <a:extLst>
              <a:ext uri="{FF2B5EF4-FFF2-40B4-BE49-F238E27FC236}">
                <a16:creationId xmlns:a16="http://schemas.microsoft.com/office/drawing/2014/main" id="{21CBDF72-9ED4-4B57-ABC3-3C6D945A1670}"/>
              </a:ext>
            </a:extLst>
          </p:cNvPr>
          <p:cNvSpPr/>
          <p:nvPr/>
        </p:nvSpPr>
        <p:spPr>
          <a:xfrm>
            <a:off x="4717691" y="4685441"/>
            <a:ext cx="1225542" cy="668582"/>
          </a:xfrm>
          <a:custGeom>
            <a:avLst/>
            <a:gdLst>
              <a:gd name="connsiteX0" fmla="*/ 0 w 1392496"/>
              <a:gd name="connsiteY0" fmla="*/ 0 h 696248"/>
              <a:gd name="connsiteX1" fmla="*/ 1392496 w 1392496"/>
              <a:gd name="connsiteY1" fmla="*/ 0 h 696248"/>
              <a:gd name="connsiteX2" fmla="*/ 1392496 w 1392496"/>
              <a:gd name="connsiteY2" fmla="*/ 696248 h 696248"/>
              <a:gd name="connsiteX3" fmla="*/ 0 w 1392496"/>
              <a:gd name="connsiteY3" fmla="*/ 696248 h 696248"/>
              <a:gd name="connsiteX4" fmla="*/ 0 w 1392496"/>
              <a:gd name="connsiteY4" fmla="*/ 0 h 696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2496" h="696248">
                <a:moveTo>
                  <a:pt x="0" y="0"/>
                </a:moveTo>
                <a:lnTo>
                  <a:pt x="1392496" y="0"/>
                </a:lnTo>
                <a:lnTo>
                  <a:pt x="1392496" y="696248"/>
                </a:lnTo>
                <a:lnTo>
                  <a:pt x="0" y="696248"/>
                </a:lnTo>
                <a:lnTo>
                  <a:pt x="0" y="0"/>
                </a:lnTo>
                <a:close/>
              </a:path>
            </a:pathLst>
          </a:custGeom>
          <a:solidFill>
            <a:schemeClr val="accent4"/>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tx1"/>
                </a:solidFill>
                <a:latin typeface="Century Gothic" panose="020B0502020202020204" pitchFamily="34" charset="0"/>
              </a:rPr>
              <a:t>Safe food preparation</a:t>
            </a:r>
          </a:p>
        </p:txBody>
      </p:sp>
      <p:sp>
        <p:nvSpPr>
          <p:cNvPr id="48" name="Freeform 24">
            <a:extLst>
              <a:ext uri="{FF2B5EF4-FFF2-40B4-BE49-F238E27FC236}">
                <a16:creationId xmlns:a16="http://schemas.microsoft.com/office/drawing/2014/main" id="{7414AD3C-EAB9-45A1-B127-BF1EEB2F4C73}"/>
              </a:ext>
            </a:extLst>
          </p:cNvPr>
          <p:cNvSpPr/>
          <p:nvPr/>
        </p:nvSpPr>
        <p:spPr>
          <a:xfrm>
            <a:off x="3475177" y="4663599"/>
            <a:ext cx="935809" cy="696248"/>
          </a:xfrm>
          <a:custGeom>
            <a:avLst/>
            <a:gdLst>
              <a:gd name="connsiteX0" fmla="*/ 0 w 1392496"/>
              <a:gd name="connsiteY0" fmla="*/ 0 h 696248"/>
              <a:gd name="connsiteX1" fmla="*/ 1392496 w 1392496"/>
              <a:gd name="connsiteY1" fmla="*/ 0 h 696248"/>
              <a:gd name="connsiteX2" fmla="*/ 1392496 w 1392496"/>
              <a:gd name="connsiteY2" fmla="*/ 696248 h 696248"/>
              <a:gd name="connsiteX3" fmla="*/ 0 w 1392496"/>
              <a:gd name="connsiteY3" fmla="*/ 696248 h 696248"/>
              <a:gd name="connsiteX4" fmla="*/ 0 w 1392496"/>
              <a:gd name="connsiteY4" fmla="*/ 0 h 696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2496" h="696248">
                <a:moveTo>
                  <a:pt x="0" y="0"/>
                </a:moveTo>
                <a:lnTo>
                  <a:pt x="1392496" y="0"/>
                </a:lnTo>
                <a:lnTo>
                  <a:pt x="1392496" y="696248"/>
                </a:lnTo>
                <a:lnTo>
                  <a:pt x="0" y="696248"/>
                </a:lnTo>
                <a:lnTo>
                  <a:pt x="0" y="0"/>
                </a:lnTo>
                <a:close/>
              </a:path>
            </a:pathLst>
          </a:custGeom>
          <a:solidFill>
            <a:schemeClr val="accent4"/>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tx1"/>
                </a:solidFill>
                <a:latin typeface="Century Gothic" panose="020B0502020202020204" pitchFamily="34" charset="0"/>
              </a:rPr>
              <a:t>Safe food storage</a:t>
            </a:r>
          </a:p>
        </p:txBody>
      </p:sp>
      <p:sp>
        <p:nvSpPr>
          <p:cNvPr id="49" name="Freeform 25">
            <a:extLst>
              <a:ext uri="{FF2B5EF4-FFF2-40B4-BE49-F238E27FC236}">
                <a16:creationId xmlns:a16="http://schemas.microsoft.com/office/drawing/2014/main" id="{21171E0D-3D17-40DF-B94F-5CBCDF8B4314}"/>
              </a:ext>
            </a:extLst>
          </p:cNvPr>
          <p:cNvSpPr/>
          <p:nvPr/>
        </p:nvSpPr>
        <p:spPr>
          <a:xfrm>
            <a:off x="5662202" y="3678533"/>
            <a:ext cx="912183" cy="696248"/>
          </a:xfrm>
          <a:custGeom>
            <a:avLst/>
            <a:gdLst>
              <a:gd name="connsiteX0" fmla="*/ 0 w 1392496"/>
              <a:gd name="connsiteY0" fmla="*/ 0 h 696248"/>
              <a:gd name="connsiteX1" fmla="*/ 1392496 w 1392496"/>
              <a:gd name="connsiteY1" fmla="*/ 0 h 696248"/>
              <a:gd name="connsiteX2" fmla="*/ 1392496 w 1392496"/>
              <a:gd name="connsiteY2" fmla="*/ 696248 h 696248"/>
              <a:gd name="connsiteX3" fmla="*/ 0 w 1392496"/>
              <a:gd name="connsiteY3" fmla="*/ 696248 h 696248"/>
              <a:gd name="connsiteX4" fmla="*/ 0 w 1392496"/>
              <a:gd name="connsiteY4" fmla="*/ 0 h 696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2496" h="696248">
                <a:moveTo>
                  <a:pt x="0" y="0"/>
                </a:moveTo>
                <a:lnTo>
                  <a:pt x="1392496" y="0"/>
                </a:lnTo>
                <a:lnTo>
                  <a:pt x="1392496" y="696248"/>
                </a:lnTo>
                <a:lnTo>
                  <a:pt x="0" y="696248"/>
                </a:lnTo>
                <a:lnTo>
                  <a:pt x="0" y="0"/>
                </a:lnTo>
                <a:close/>
              </a:path>
            </a:pathLst>
          </a:custGeom>
          <a:solidFill>
            <a:schemeClr val="accent3"/>
          </a:solidFill>
          <a:ln>
            <a:noFill/>
          </a:ln>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tx1"/>
                </a:solidFill>
                <a:latin typeface="Century Gothic" panose="020B0502020202020204" pitchFamily="34" charset="0"/>
              </a:rPr>
              <a:t>Safe water</a:t>
            </a:r>
          </a:p>
        </p:txBody>
      </p:sp>
      <p:sp>
        <p:nvSpPr>
          <p:cNvPr id="50" name="Freeform 26">
            <a:extLst>
              <a:ext uri="{FF2B5EF4-FFF2-40B4-BE49-F238E27FC236}">
                <a16:creationId xmlns:a16="http://schemas.microsoft.com/office/drawing/2014/main" id="{555636D1-4842-4843-8BA7-E1AA1FB34023}"/>
              </a:ext>
            </a:extLst>
          </p:cNvPr>
          <p:cNvSpPr/>
          <p:nvPr/>
        </p:nvSpPr>
        <p:spPr>
          <a:xfrm>
            <a:off x="6401579" y="4763581"/>
            <a:ext cx="1027857" cy="696248"/>
          </a:xfrm>
          <a:custGeom>
            <a:avLst/>
            <a:gdLst>
              <a:gd name="connsiteX0" fmla="*/ 0 w 1392496"/>
              <a:gd name="connsiteY0" fmla="*/ 0 h 696248"/>
              <a:gd name="connsiteX1" fmla="*/ 1392496 w 1392496"/>
              <a:gd name="connsiteY1" fmla="*/ 0 h 696248"/>
              <a:gd name="connsiteX2" fmla="*/ 1392496 w 1392496"/>
              <a:gd name="connsiteY2" fmla="*/ 696248 h 696248"/>
              <a:gd name="connsiteX3" fmla="*/ 0 w 1392496"/>
              <a:gd name="connsiteY3" fmla="*/ 696248 h 696248"/>
              <a:gd name="connsiteX4" fmla="*/ 0 w 1392496"/>
              <a:gd name="connsiteY4" fmla="*/ 0 h 696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2496" h="696248">
                <a:moveTo>
                  <a:pt x="0" y="0"/>
                </a:moveTo>
                <a:lnTo>
                  <a:pt x="1392496" y="0"/>
                </a:lnTo>
                <a:lnTo>
                  <a:pt x="1392496" y="696248"/>
                </a:lnTo>
                <a:lnTo>
                  <a:pt x="0" y="696248"/>
                </a:lnTo>
                <a:lnTo>
                  <a:pt x="0" y="0"/>
                </a:lnTo>
                <a:close/>
              </a:path>
            </a:pathLst>
          </a:custGeom>
          <a:solidFill>
            <a:schemeClr val="accent4"/>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tx1"/>
                </a:solidFill>
                <a:latin typeface="Century Gothic" panose="020B0502020202020204" pitchFamily="34" charset="0"/>
              </a:rPr>
              <a:t>Sufficient boreholes</a:t>
            </a:r>
          </a:p>
        </p:txBody>
      </p:sp>
      <p:sp>
        <p:nvSpPr>
          <p:cNvPr id="52" name="Rounded Rectangular Callout 28">
            <a:extLst>
              <a:ext uri="{FF2B5EF4-FFF2-40B4-BE49-F238E27FC236}">
                <a16:creationId xmlns:a16="http://schemas.microsoft.com/office/drawing/2014/main" id="{AFEEEF7B-D931-4185-819B-EF59B4A6585C}"/>
              </a:ext>
            </a:extLst>
          </p:cNvPr>
          <p:cNvSpPr/>
          <p:nvPr/>
        </p:nvSpPr>
        <p:spPr>
          <a:xfrm>
            <a:off x="683683" y="2728893"/>
            <a:ext cx="895291" cy="579207"/>
          </a:xfrm>
          <a:prstGeom prst="wedgeRoundRectCallout">
            <a:avLst/>
          </a:prstGeom>
          <a:solidFill>
            <a:schemeClr val="bg1"/>
          </a:solidFill>
          <a:ln>
            <a:solidFill>
              <a:srgbClr val="0065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Century Gothic" panose="020B0502020202020204" pitchFamily="34" charset="0"/>
              </a:rPr>
              <a:t>How?</a:t>
            </a:r>
          </a:p>
        </p:txBody>
      </p:sp>
      <p:sp>
        <p:nvSpPr>
          <p:cNvPr id="71" name="Rounded Rectangular Callout 29">
            <a:extLst>
              <a:ext uri="{FF2B5EF4-FFF2-40B4-BE49-F238E27FC236}">
                <a16:creationId xmlns:a16="http://schemas.microsoft.com/office/drawing/2014/main" id="{1220F658-25D9-426F-B62A-BDB05AA38CD3}"/>
              </a:ext>
            </a:extLst>
          </p:cNvPr>
          <p:cNvSpPr/>
          <p:nvPr/>
        </p:nvSpPr>
        <p:spPr>
          <a:xfrm>
            <a:off x="254991" y="3945827"/>
            <a:ext cx="902600" cy="579207"/>
          </a:xfrm>
          <a:prstGeom prst="wedgeRoundRectCallout">
            <a:avLst/>
          </a:prstGeom>
          <a:solidFill>
            <a:schemeClr val="bg1"/>
          </a:solidFill>
          <a:ln>
            <a:solidFill>
              <a:srgbClr val="0065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Century Gothic" panose="020B0502020202020204" pitchFamily="34" charset="0"/>
              </a:rPr>
              <a:t>How?</a:t>
            </a:r>
          </a:p>
        </p:txBody>
      </p:sp>
      <p:sp>
        <p:nvSpPr>
          <p:cNvPr id="72" name="Rounded Rectangular Callout 30">
            <a:extLst>
              <a:ext uri="{FF2B5EF4-FFF2-40B4-BE49-F238E27FC236}">
                <a16:creationId xmlns:a16="http://schemas.microsoft.com/office/drawing/2014/main" id="{8742E291-FB89-4ECC-93A7-54DD90ABF962}"/>
              </a:ext>
            </a:extLst>
          </p:cNvPr>
          <p:cNvSpPr/>
          <p:nvPr/>
        </p:nvSpPr>
        <p:spPr>
          <a:xfrm>
            <a:off x="4152634" y="5550383"/>
            <a:ext cx="942103" cy="573830"/>
          </a:xfrm>
          <a:prstGeom prst="wedgeRoundRectCallout">
            <a:avLst/>
          </a:prstGeom>
          <a:solidFill>
            <a:schemeClr val="bg1"/>
          </a:solidFill>
          <a:ln>
            <a:solidFill>
              <a:srgbClr val="0065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Century Gothic" panose="020B0502020202020204" pitchFamily="34" charset="0"/>
              </a:rPr>
              <a:t>And?</a:t>
            </a:r>
          </a:p>
        </p:txBody>
      </p:sp>
      <p:sp>
        <p:nvSpPr>
          <p:cNvPr id="73" name="Rounded Rectangular Callout 31">
            <a:extLst>
              <a:ext uri="{FF2B5EF4-FFF2-40B4-BE49-F238E27FC236}">
                <a16:creationId xmlns:a16="http://schemas.microsoft.com/office/drawing/2014/main" id="{888AF21D-723F-4726-933E-1BA5EB8A1FEB}"/>
              </a:ext>
            </a:extLst>
          </p:cNvPr>
          <p:cNvSpPr/>
          <p:nvPr/>
        </p:nvSpPr>
        <p:spPr>
          <a:xfrm>
            <a:off x="5330461" y="1756083"/>
            <a:ext cx="844779" cy="579207"/>
          </a:xfrm>
          <a:prstGeom prst="wedgeRoundRectCallout">
            <a:avLst/>
          </a:prstGeom>
          <a:solidFill>
            <a:schemeClr val="bg1"/>
          </a:solidFill>
          <a:ln>
            <a:solidFill>
              <a:srgbClr val="0065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Century Gothic" panose="020B0502020202020204" pitchFamily="34" charset="0"/>
              </a:rPr>
              <a:t>And?</a:t>
            </a:r>
          </a:p>
        </p:txBody>
      </p:sp>
      <p:sp>
        <p:nvSpPr>
          <p:cNvPr id="83" name="Freeform 25">
            <a:extLst>
              <a:ext uri="{FF2B5EF4-FFF2-40B4-BE49-F238E27FC236}">
                <a16:creationId xmlns:a16="http://schemas.microsoft.com/office/drawing/2014/main" id="{E9A4900A-FEC0-4AFD-9ACD-D187F08C971A}"/>
              </a:ext>
            </a:extLst>
          </p:cNvPr>
          <p:cNvSpPr/>
          <p:nvPr/>
        </p:nvSpPr>
        <p:spPr>
          <a:xfrm>
            <a:off x="7177244" y="3607653"/>
            <a:ext cx="1338106" cy="696248"/>
          </a:xfrm>
          <a:custGeom>
            <a:avLst/>
            <a:gdLst>
              <a:gd name="connsiteX0" fmla="*/ 0 w 1392496"/>
              <a:gd name="connsiteY0" fmla="*/ 0 h 696248"/>
              <a:gd name="connsiteX1" fmla="*/ 1392496 w 1392496"/>
              <a:gd name="connsiteY1" fmla="*/ 0 h 696248"/>
              <a:gd name="connsiteX2" fmla="*/ 1392496 w 1392496"/>
              <a:gd name="connsiteY2" fmla="*/ 696248 h 696248"/>
              <a:gd name="connsiteX3" fmla="*/ 0 w 1392496"/>
              <a:gd name="connsiteY3" fmla="*/ 696248 h 696248"/>
              <a:gd name="connsiteX4" fmla="*/ 0 w 1392496"/>
              <a:gd name="connsiteY4" fmla="*/ 0 h 696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2496" h="696248">
                <a:moveTo>
                  <a:pt x="0" y="0"/>
                </a:moveTo>
                <a:lnTo>
                  <a:pt x="1392496" y="0"/>
                </a:lnTo>
                <a:lnTo>
                  <a:pt x="1392496" y="696248"/>
                </a:lnTo>
                <a:lnTo>
                  <a:pt x="0" y="696248"/>
                </a:lnTo>
                <a:lnTo>
                  <a:pt x="0" y="0"/>
                </a:lnTo>
                <a:close/>
              </a:path>
            </a:pathLst>
          </a:custGeom>
          <a:solidFill>
            <a:schemeClr val="accent3"/>
          </a:solidFill>
          <a:ln>
            <a:noFill/>
          </a:ln>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8890" tIns="8890" rIns="8890" bIns="8890" numCol="1" spcCol="1270" anchor="ctr" anchorCtr="0">
            <a:noAutofit/>
          </a:bodyPr>
          <a:lstStyle/>
          <a:p>
            <a:pPr lvl="0" algn="ctr"/>
            <a:r>
              <a:rPr lang="en-US" sz="1400" b="1" dirty="0">
                <a:solidFill>
                  <a:schemeClr val="tx1"/>
                </a:solidFill>
                <a:latin typeface="Century Gothic" panose="020B0502020202020204" pitchFamily="34" charset="0"/>
              </a:rPr>
              <a:t>High quarterly reporting rate</a:t>
            </a:r>
          </a:p>
        </p:txBody>
      </p:sp>
      <p:sp>
        <p:nvSpPr>
          <p:cNvPr id="84" name="Freeform 21">
            <a:extLst>
              <a:ext uri="{FF2B5EF4-FFF2-40B4-BE49-F238E27FC236}">
                <a16:creationId xmlns:a16="http://schemas.microsoft.com/office/drawing/2014/main" id="{A5810D30-C83A-43F8-92ED-3A339CC13369}"/>
              </a:ext>
            </a:extLst>
          </p:cNvPr>
          <p:cNvSpPr/>
          <p:nvPr/>
        </p:nvSpPr>
        <p:spPr>
          <a:xfrm>
            <a:off x="6449945" y="2652393"/>
            <a:ext cx="2254943" cy="689550"/>
          </a:xfrm>
          <a:custGeom>
            <a:avLst/>
            <a:gdLst>
              <a:gd name="connsiteX0" fmla="*/ 0 w 2018215"/>
              <a:gd name="connsiteY0" fmla="*/ 0 h 689550"/>
              <a:gd name="connsiteX1" fmla="*/ 2018215 w 2018215"/>
              <a:gd name="connsiteY1" fmla="*/ 0 h 689550"/>
              <a:gd name="connsiteX2" fmla="*/ 2018215 w 2018215"/>
              <a:gd name="connsiteY2" fmla="*/ 689550 h 689550"/>
              <a:gd name="connsiteX3" fmla="*/ 0 w 2018215"/>
              <a:gd name="connsiteY3" fmla="*/ 689550 h 689550"/>
              <a:gd name="connsiteX4" fmla="*/ 0 w 2018215"/>
              <a:gd name="connsiteY4" fmla="*/ 0 h 689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8215" h="689550">
                <a:moveTo>
                  <a:pt x="0" y="0"/>
                </a:moveTo>
                <a:lnTo>
                  <a:pt x="2018215" y="0"/>
                </a:lnTo>
                <a:lnTo>
                  <a:pt x="2018215" y="689550"/>
                </a:lnTo>
                <a:lnTo>
                  <a:pt x="0" y="689550"/>
                </a:lnTo>
                <a:lnTo>
                  <a:pt x="0" y="0"/>
                </a:lnTo>
                <a:close/>
              </a:path>
            </a:pathLst>
          </a:custGeom>
          <a:solidFill>
            <a:schemeClr val="accent2"/>
          </a:solidFill>
          <a:ln>
            <a:noFill/>
          </a:ln>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11430" tIns="11430" rIns="11430" bIns="11430" numCol="1" spcCol="1270" anchor="ctr" anchorCtr="0">
            <a:noAutofit/>
          </a:bodyPr>
          <a:lstStyle/>
          <a:p>
            <a:pPr lvl="0" algn="ctr">
              <a:lnSpc>
                <a:spcPct val="70000"/>
              </a:lnSpc>
            </a:pPr>
            <a:r>
              <a:rPr lang="en-US" sz="1600" b="1" dirty="0">
                <a:solidFill>
                  <a:schemeClr val="tx1"/>
                </a:solidFill>
                <a:latin typeface="Century Gothic" panose="020B0502020202020204" pitchFamily="34" charset="0"/>
              </a:rPr>
              <a:t>Data to monitor child growth outcomes</a:t>
            </a:r>
          </a:p>
        </p:txBody>
      </p:sp>
      <p:sp>
        <p:nvSpPr>
          <p:cNvPr id="85" name="Freeform 23">
            <a:extLst>
              <a:ext uri="{FF2B5EF4-FFF2-40B4-BE49-F238E27FC236}">
                <a16:creationId xmlns:a16="http://schemas.microsoft.com/office/drawing/2014/main" id="{ADFCA8EB-9E65-4A96-B17E-D38A2AC35F6F}"/>
              </a:ext>
            </a:extLst>
          </p:cNvPr>
          <p:cNvSpPr/>
          <p:nvPr/>
        </p:nvSpPr>
        <p:spPr>
          <a:xfrm>
            <a:off x="7577417" y="4662862"/>
            <a:ext cx="1392496" cy="796967"/>
          </a:xfrm>
          <a:custGeom>
            <a:avLst/>
            <a:gdLst>
              <a:gd name="connsiteX0" fmla="*/ 0 w 1392496"/>
              <a:gd name="connsiteY0" fmla="*/ 0 h 696248"/>
              <a:gd name="connsiteX1" fmla="*/ 1392496 w 1392496"/>
              <a:gd name="connsiteY1" fmla="*/ 0 h 696248"/>
              <a:gd name="connsiteX2" fmla="*/ 1392496 w 1392496"/>
              <a:gd name="connsiteY2" fmla="*/ 696248 h 696248"/>
              <a:gd name="connsiteX3" fmla="*/ 0 w 1392496"/>
              <a:gd name="connsiteY3" fmla="*/ 696248 h 696248"/>
              <a:gd name="connsiteX4" fmla="*/ 0 w 1392496"/>
              <a:gd name="connsiteY4" fmla="*/ 0 h 696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2496" h="696248">
                <a:moveTo>
                  <a:pt x="0" y="0"/>
                </a:moveTo>
                <a:lnTo>
                  <a:pt x="1392496" y="0"/>
                </a:lnTo>
                <a:lnTo>
                  <a:pt x="1392496" y="696248"/>
                </a:lnTo>
                <a:lnTo>
                  <a:pt x="0" y="696248"/>
                </a:lnTo>
                <a:lnTo>
                  <a:pt x="0" y="0"/>
                </a:lnTo>
                <a:close/>
              </a:path>
            </a:pathLst>
          </a:custGeom>
          <a:solidFill>
            <a:schemeClr val="accent4"/>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890" tIns="8890" rIns="8890" bIns="8890" numCol="1" spcCol="1270" anchor="ctr" anchorCtr="0">
            <a:noAutofit/>
          </a:bodyPr>
          <a:lstStyle/>
          <a:p>
            <a:pPr lvl="0" algn="ctr">
              <a:lnSpc>
                <a:spcPct val="90000"/>
              </a:lnSpc>
            </a:pPr>
            <a:r>
              <a:rPr lang="en-US" sz="1400" b="1" dirty="0">
                <a:solidFill>
                  <a:schemeClr val="tx1"/>
                </a:solidFill>
                <a:latin typeface="Century Gothic" panose="020B0502020202020204" pitchFamily="34" charset="0"/>
              </a:rPr>
              <a:t>Strong stakeholder coordination</a:t>
            </a:r>
          </a:p>
        </p:txBody>
      </p:sp>
      <p:sp>
        <p:nvSpPr>
          <p:cNvPr id="86" name="Freeform 10">
            <a:extLst>
              <a:ext uri="{FF2B5EF4-FFF2-40B4-BE49-F238E27FC236}">
                <a16:creationId xmlns:a16="http://schemas.microsoft.com/office/drawing/2014/main" id="{9D8D9FA6-3E6F-465D-AFE9-9C163901C31F}"/>
              </a:ext>
            </a:extLst>
          </p:cNvPr>
          <p:cNvSpPr/>
          <p:nvPr/>
        </p:nvSpPr>
        <p:spPr>
          <a:xfrm flipH="1">
            <a:off x="4937069" y="3371552"/>
            <a:ext cx="1238172" cy="340539"/>
          </a:xfrm>
          <a:custGeom>
            <a:avLst/>
            <a:gdLst/>
            <a:ahLst/>
            <a:cxnLst/>
            <a:rect l="0" t="0" r="0" b="0"/>
            <a:pathLst>
              <a:path>
                <a:moveTo>
                  <a:pt x="805044" y="0"/>
                </a:moveTo>
                <a:lnTo>
                  <a:pt x="805044" y="108802"/>
                </a:lnTo>
                <a:lnTo>
                  <a:pt x="0" y="108802"/>
                </a:lnTo>
                <a:lnTo>
                  <a:pt x="0" y="255014"/>
                </a:lnTo>
              </a:path>
            </a:pathLst>
          </a:custGeom>
          <a:noFill/>
          <a:ln>
            <a:solidFill>
              <a:schemeClr val="accent1"/>
            </a:solidFill>
          </a:ln>
        </p:spPr>
        <p:style>
          <a:lnRef idx="2">
            <a:schemeClr val="accent6">
              <a:hueOff val="0"/>
              <a:satOff val="0"/>
              <a:lumOff val="0"/>
              <a:alphaOff val="0"/>
            </a:schemeClr>
          </a:lnRef>
          <a:fillRef idx="0">
            <a:scrgbClr r="0" g="0" b="0"/>
          </a:fillRef>
          <a:effectRef idx="0">
            <a:schemeClr val="accent4">
              <a:tint val="70000"/>
              <a:hueOff val="0"/>
              <a:satOff val="0"/>
              <a:lumOff val="0"/>
              <a:alphaOff val="0"/>
            </a:schemeClr>
          </a:effectRef>
          <a:fontRef idx="minor">
            <a:schemeClr val="tx1">
              <a:hueOff val="0"/>
              <a:satOff val="0"/>
              <a:lumOff val="0"/>
              <a:alphaOff val="0"/>
            </a:schemeClr>
          </a:fontRef>
        </p:style>
      </p:sp>
      <p:cxnSp>
        <p:nvCxnSpPr>
          <p:cNvPr id="87" name="Straight Connector 86">
            <a:extLst>
              <a:ext uri="{FF2B5EF4-FFF2-40B4-BE49-F238E27FC236}">
                <a16:creationId xmlns:a16="http://schemas.microsoft.com/office/drawing/2014/main" id="{3B0C7CC8-6768-4CE5-8064-776B6D85CD28}"/>
              </a:ext>
            </a:extLst>
          </p:cNvPr>
          <p:cNvCxnSpPr>
            <a:cxnSpLocks/>
          </p:cNvCxnSpPr>
          <p:nvPr/>
        </p:nvCxnSpPr>
        <p:spPr>
          <a:xfrm>
            <a:off x="5227608" y="2535153"/>
            <a:ext cx="0" cy="146211"/>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88" name="Rounded Rectangular Callout 31">
            <a:extLst>
              <a:ext uri="{FF2B5EF4-FFF2-40B4-BE49-F238E27FC236}">
                <a16:creationId xmlns:a16="http://schemas.microsoft.com/office/drawing/2014/main" id="{95D0DBDB-C947-4801-B85E-5CECE845F6E6}"/>
              </a:ext>
            </a:extLst>
          </p:cNvPr>
          <p:cNvSpPr/>
          <p:nvPr/>
        </p:nvSpPr>
        <p:spPr>
          <a:xfrm>
            <a:off x="7328961" y="1866214"/>
            <a:ext cx="860298" cy="579207"/>
          </a:xfrm>
          <a:prstGeom prst="wedgeRoundRectCallout">
            <a:avLst/>
          </a:prstGeom>
          <a:solidFill>
            <a:schemeClr val="bg1"/>
          </a:solidFill>
          <a:ln>
            <a:solidFill>
              <a:srgbClr val="0065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Century Gothic" panose="020B0502020202020204" pitchFamily="34" charset="0"/>
              </a:rPr>
              <a:t>And?</a:t>
            </a:r>
          </a:p>
        </p:txBody>
      </p:sp>
      <p:sp>
        <p:nvSpPr>
          <p:cNvPr id="90" name="Rounded Rectangular Callout 36">
            <a:extLst>
              <a:ext uri="{FF2B5EF4-FFF2-40B4-BE49-F238E27FC236}">
                <a16:creationId xmlns:a16="http://schemas.microsoft.com/office/drawing/2014/main" id="{C24F5974-17DE-4416-8938-287EBF9DAA21}"/>
              </a:ext>
            </a:extLst>
          </p:cNvPr>
          <p:cNvSpPr/>
          <p:nvPr/>
        </p:nvSpPr>
        <p:spPr>
          <a:xfrm>
            <a:off x="7538171" y="5527765"/>
            <a:ext cx="872404" cy="579207"/>
          </a:xfrm>
          <a:prstGeom prst="wedgeRoundRectCallout">
            <a:avLst/>
          </a:prstGeom>
          <a:solidFill>
            <a:schemeClr val="bg1"/>
          </a:solidFill>
          <a:ln>
            <a:solidFill>
              <a:srgbClr val="0065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Century Gothic" panose="020B0502020202020204" pitchFamily="34" charset="0"/>
              </a:rPr>
              <a:t>How?</a:t>
            </a:r>
          </a:p>
        </p:txBody>
      </p:sp>
      <p:sp>
        <p:nvSpPr>
          <p:cNvPr id="93" name="Freeform 16">
            <a:extLst>
              <a:ext uri="{FF2B5EF4-FFF2-40B4-BE49-F238E27FC236}">
                <a16:creationId xmlns:a16="http://schemas.microsoft.com/office/drawing/2014/main" id="{21CCA682-81E8-4704-BAF4-2640FE73959D}"/>
              </a:ext>
            </a:extLst>
          </p:cNvPr>
          <p:cNvSpPr/>
          <p:nvPr/>
        </p:nvSpPr>
        <p:spPr>
          <a:xfrm>
            <a:off x="3143368" y="1719725"/>
            <a:ext cx="2146990" cy="696248"/>
          </a:xfrm>
          <a:custGeom>
            <a:avLst/>
            <a:gdLst>
              <a:gd name="connsiteX0" fmla="*/ 0 w 1392496"/>
              <a:gd name="connsiteY0" fmla="*/ 0 h 696248"/>
              <a:gd name="connsiteX1" fmla="*/ 1392496 w 1392496"/>
              <a:gd name="connsiteY1" fmla="*/ 0 h 696248"/>
              <a:gd name="connsiteX2" fmla="*/ 1392496 w 1392496"/>
              <a:gd name="connsiteY2" fmla="*/ 696248 h 696248"/>
              <a:gd name="connsiteX3" fmla="*/ 0 w 1392496"/>
              <a:gd name="connsiteY3" fmla="*/ 696248 h 696248"/>
              <a:gd name="connsiteX4" fmla="*/ 0 w 1392496"/>
              <a:gd name="connsiteY4" fmla="*/ 0 h 696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2496" h="696248">
                <a:moveTo>
                  <a:pt x="0" y="0"/>
                </a:moveTo>
                <a:lnTo>
                  <a:pt x="1392496" y="0"/>
                </a:lnTo>
                <a:lnTo>
                  <a:pt x="1392496" y="696248"/>
                </a:lnTo>
                <a:lnTo>
                  <a:pt x="0" y="696248"/>
                </a:lnTo>
                <a:lnTo>
                  <a:pt x="0" y="0"/>
                </a:lnTo>
                <a:close/>
              </a:path>
            </a:pathLst>
          </a:custGeom>
          <a:solidFill>
            <a:schemeClr val="accent1"/>
          </a:solidFill>
          <a:ln>
            <a:noFill/>
          </a:ln>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15240" tIns="15240" rIns="15240" bIns="15240" numCol="1" spcCol="1270" anchor="ctr" anchorCtr="0">
            <a:noAutofit/>
          </a:bodyPr>
          <a:lstStyle/>
          <a:p>
            <a:pPr lvl="0" algn="ctr">
              <a:lnSpc>
                <a:spcPct val="80000"/>
              </a:lnSpc>
            </a:pPr>
            <a:r>
              <a:rPr lang="en-US" sz="1600" b="1" dirty="0">
                <a:solidFill>
                  <a:schemeClr val="tx1"/>
                </a:solidFill>
                <a:latin typeface="Century Gothic" panose="020B0502020202020204" pitchFamily="34" charset="0"/>
              </a:rPr>
              <a:t>Reduce stunting in children under 2 from 30% to 15% by 2020</a:t>
            </a:r>
          </a:p>
        </p:txBody>
      </p:sp>
      <p:sp>
        <p:nvSpPr>
          <p:cNvPr id="51" name="Rounded Rectangular Callout 27">
            <a:extLst>
              <a:ext uri="{FF2B5EF4-FFF2-40B4-BE49-F238E27FC236}">
                <a16:creationId xmlns:a16="http://schemas.microsoft.com/office/drawing/2014/main" id="{6908E564-ED33-4AE5-A7B9-3A0C0E95E200}"/>
              </a:ext>
            </a:extLst>
          </p:cNvPr>
          <p:cNvSpPr/>
          <p:nvPr/>
        </p:nvSpPr>
        <p:spPr>
          <a:xfrm>
            <a:off x="2126595" y="1788367"/>
            <a:ext cx="958252" cy="579207"/>
          </a:xfrm>
          <a:prstGeom prst="wedgeRoundRectCallout">
            <a:avLst/>
          </a:prstGeom>
          <a:solidFill>
            <a:schemeClr val="bg1"/>
          </a:solidFill>
          <a:ln>
            <a:solidFill>
              <a:srgbClr val="0065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Century Gothic" panose="020B0502020202020204" pitchFamily="34" charset="0"/>
              </a:rPr>
              <a:t>How?</a:t>
            </a:r>
          </a:p>
        </p:txBody>
      </p:sp>
      <p:sp>
        <p:nvSpPr>
          <p:cNvPr id="95" name="Freeform 17">
            <a:extLst>
              <a:ext uri="{FF2B5EF4-FFF2-40B4-BE49-F238E27FC236}">
                <a16:creationId xmlns:a16="http://schemas.microsoft.com/office/drawing/2014/main" id="{B5B61C71-A392-4355-AE04-C74C21558881}"/>
              </a:ext>
            </a:extLst>
          </p:cNvPr>
          <p:cNvSpPr/>
          <p:nvPr/>
        </p:nvSpPr>
        <p:spPr>
          <a:xfrm>
            <a:off x="1645714" y="2681364"/>
            <a:ext cx="2294172" cy="706963"/>
          </a:xfrm>
          <a:custGeom>
            <a:avLst/>
            <a:gdLst>
              <a:gd name="connsiteX0" fmla="*/ 0 w 1776881"/>
              <a:gd name="connsiteY0" fmla="*/ 0 h 706963"/>
              <a:gd name="connsiteX1" fmla="*/ 1776881 w 1776881"/>
              <a:gd name="connsiteY1" fmla="*/ 0 h 706963"/>
              <a:gd name="connsiteX2" fmla="*/ 1776881 w 1776881"/>
              <a:gd name="connsiteY2" fmla="*/ 706963 h 706963"/>
              <a:gd name="connsiteX3" fmla="*/ 0 w 1776881"/>
              <a:gd name="connsiteY3" fmla="*/ 706963 h 706963"/>
              <a:gd name="connsiteX4" fmla="*/ 0 w 1776881"/>
              <a:gd name="connsiteY4" fmla="*/ 0 h 7069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76881" h="706963">
                <a:moveTo>
                  <a:pt x="0" y="0"/>
                </a:moveTo>
                <a:lnTo>
                  <a:pt x="1776881" y="0"/>
                </a:lnTo>
                <a:lnTo>
                  <a:pt x="1776881" y="706963"/>
                </a:lnTo>
                <a:lnTo>
                  <a:pt x="0" y="706963"/>
                </a:lnTo>
                <a:lnTo>
                  <a:pt x="0" y="0"/>
                </a:lnTo>
                <a:close/>
              </a:path>
            </a:pathLst>
          </a:custGeom>
          <a:solidFill>
            <a:schemeClr val="accent2"/>
          </a:solidFill>
          <a:ln>
            <a:noFill/>
          </a:ln>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11430" tIns="11430" rIns="11430" bIns="11430" numCol="1" spcCol="1270" anchor="ctr" anchorCtr="0">
            <a:noAutofit/>
          </a:bodyPr>
          <a:lstStyle/>
          <a:p>
            <a:pPr lvl="0" algn="ctr">
              <a:lnSpc>
                <a:spcPct val="80000"/>
              </a:lnSpc>
            </a:pPr>
            <a:r>
              <a:rPr lang="en-US" sz="1400" b="1" dirty="0">
                <a:solidFill>
                  <a:schemeClr val="tx1"/>
                </a:solidFill>
                <a:latin typeface="Century Gothic" panose="020B0502020202020204" pitchFamily="34" charset="0"/>
              </a:rPr>
              <a:t>Improve dietary diversity among women and children under 5</a:t>
            </a:r>
          </a:p>
        </p:txBody>
      </p:sp>
      <p:sp>
        <p:nvSpPr>
          <p:cNvPr id="96" name="Freeform 18">
            <a:extLst>
              <a:ext uri="{FF2B5EF4-FFF2-40B4-BE49-F238E27FC236}">
                <a16:creationId xmlns:a16="http://schemas.microsoft.com/office/drawing/2014/main" id="{6620AAE1-3DD7-42E0-B286-418557A01AB3}"/>
              </a:ext>
            </a:extLst>
          </p:cNvPr>
          <p:cNvSpPr/>
          <p:nvPr/>
        </p:nvSpPr>
        <p:spPr>
          <a:xfrm>
            <a:off x="1271408" y="3675092"/>
            <a:ext cx="1590707" cy="696248"/>
          </a:xfrm>
          <a:custGeom>
            <a:avLst/>
            <a:gdLst>
              <a:gd name="connsiteX0" fmla="*/ 0 w 1392496"/>
              <a:gd name="connsiteY0" fmla="*/ 0 h 696248"/>
              <a:gd name="connsiteX1" fmla="*/ 1392496 w 1392496"/>
              <a:gd name="connsiteY1" fmla="*/ 0 h 696248"/>
              <a:gd name="connsiteX2" fmla="*/ 1392496 w 1392496"/>
              <a:gd name="connsiteY2" fmla="*/ 696248 h 696248"/>
              <a:gd name="connsiteX3" fmla="*/ 0 w 1392496"/>
              <a:gd name="connsiteY3" fmla="*/ 696248 h 696248"/>
              <a:gd name="connsiteX4" fmla="*/ 0 w 1392496"/>
              <a:gd name="connsiteY4" fmla="*/ 0 h 696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2496" h="696248">
                <a:moveTo>
                  <a:pt x="0" y="0"/>
                </a:moveTo>
                <a:lnTo>
                  <a:pt x="1392496" y="0"/>
                </a:lnTo>
                <a:lnTo>
                  <a:pt x="1392496" y="696248"/>
                </a:lnTo>
                <a:lnTo>
                  <a:pt x="0" y="696248"/>
                </a:lnTo>
                <a:lnTo>
                  <a:pt x="0" y="0"/>
                </a:lnTo>
                <a:close/>
              </a:path>
            </a:pathLst>
          </a:custGeom>
          <a:solidFill>
            <a:schemeClr val="accent3"/>
          </a:solidFill>
          <a:ln>
            <a:noFill/>
          </a:ln>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8890" tIns="8890" rIns="8890" bIns="8890" numCol="1" spcCol="1270" anchor="ctr" anchorCtr="0">
            <a:noAutofit/>
          </a:bodyPr>
          <a:lstStyle/>
          <a:p>
            <a:pPr lvl="0" algn="ctr">
              <a:lnSpc>
                <a:spcPct val="80000"/>
              </a:lnSpc>
            </a:pPr>
            <a:r>
              <a:rPr lang="en-US" sz="1400" b="1" dirty="0">
                <a:solidFill>
                  <a:schemeClr val="tx1"/>
                </a:solidFill>
                <a:latin typeface="Century Gothic" panose="020B0502020202020204" pitchFamily="34" charset="0"/>
              </a:rPr>
              <a:t>Promote income- generating activities</a:t>
            </a:r>
          </a:p>
        </p:txBody>
      </p:sp>
      <p:sp>
        <p:nvSpPr>
          <p:cNvPr id="98" name="Freeform 20">
            <a:extLst>
              <a:ext uri="{FF2B5EF4-FFF2-40B4-BE49-F238E27FC236}">
                <a16:creationId xmlns:a16="http://schemas.microsoft.com/office/drawing/2014/main" id="{C06169E6-66DD-40F9-9492-28460A878A61}"/>
              </a:ext>
            </a:extLst>
          </p:cNvPr>
          <p:cNvSpPr/>
          <p:nvPr/>
        </p:nvSpPr>
        <p:spPr>
          <a:xfrm>
            <a:off x="247866" y="4678742"/>
            <a:ext cx="1505237" cy="696248"/>
          </a:xfrm>
          <a:custGeom>
            <a:avLst/>
            <a:gdLst>
              <a:gd name="connsiteX0" fmla="*/ 0 w 1392496"/>
              <a:gd name="connsiteY0" fmla="*/ 0 h 696248"/>
              <a:gd name="connsiteX1" fmla="*/ 1392496 w 1392496"/>
              <a:gd name="connsiteY1" fmla="*/ 0 h 696248"/>
              <a:gd name="connsiteX2" fmla="*/ 1392496 w 1392496"/>
              <a:gd name="connsiteY2" fmla="*/ 696248 h 696248"/>
              <a:gd name="connsiteX3" fmla="*/ 0 w 1392496"/>
              <a:gd name="connsiteY3" fmla="*/ 696248 h 696248"/>
              <a:gd name="connsiteX4" fmla="*/ 0 w 1392496"/>
              <a:gd name="connsiteY4" fmla="*/ 0 h 696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2496" h="696248">
                <a:moveTo>
                  <a:pt x="0" y="0"/>
                </a:moveTo>
                <a:lnTo>
                  <a:pt x="1392496" y="0"/>
                </a:lnTo>
                <a:lnTo>
                  <a:pt x="1392496" y="696248"/>
                </a:lnTo>
                <a:lnTo>
                  <a:pt x="0" y="696248"/>
                </a:lnTo>
                <a:lnTo>
                  <a:pt x="0" y="0"/>
                </a:lnTo>
                <a:close/>
              </a:path>
            </a:pathLst>
          </a:custGeom>
          <a:solidFill>
            <a:schemeClr val="accent4"/>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890" tIns="8890" rIns="8890" bIns="8890" numCol="1" spcCol="1270" anchor="ctr" anchorCtr="0">
            <a:noAutofit/>
          </a:bodyPr>
          <a:lstStyle/>
          <a:p>
            <a:pPr lvl="0" algn="ctr">
              <a:lnSpc>
                <a:spcPct val="80000"/>
              </a:lnSpc>
            </a:pPr>
            <a:r>
              <a:rPr lang="en-US" sz="1400" b="1" dirty="0">
                <a:solidFill>
                  <a:schemeClr val="tx1"/>
                </a:solidFill>
                <a:latin typeface="Century Gothic" panose="020B0502020202020204" pitchFamily="34" charset="0"/>
              </a:rPr>
              <a:t>Introduce climate resilient crops</a:t>
            </a:r>
          </a:p>
        </p:txBody>
      </p:sp>
      <p:sp>
        <p:nvSpPr>
          <p:cNvPr id="99" name="Freeform 19">
            <a:extLst>
              <a:ext uri="{FF2B5EF4-FFF2-40B4-BE49-F238E27FC236}">
                <a16:creationId xmlns:a16="http://schemas.microsoft.com/office/drawing/2014/main" id="{B3959787-A91E-44D4-90BA-043F2AB6CE89}"/>
              </a:ext>
            </a:extLst>
          </p:cNvPr>
          <p:cNvSpPr/>
          <p:nvPr/>
        </p:nvSpPr>
        <p:spPr>
          <a:xfrm>
            <a:off x="1841497" y="4669217"/>
            <a:ext cx="1434212" cy="696248"/>
          </a:xfrm>
          <a:custGeom>
            <a:avLst/>
            <a:gdLst>
              <a:gd name="connsiteX0" fmla="*/ 0 w 1392496"/>
              <a:gd name="connsiteY0" fmla="*/ 0 h 696248"/>
              <a:gd name="connsiteX1" fmla="*/ 1392496 w 1392496"/>
              <a:gd name="connsiteY1" fmla="*/ 0 h 696248"/>
              <a:gd name="connsiteX2" fmla="*/ 1392496 w 1392496"/>
              <a:gd name="connsiteY2" fmla="*/ 696248 h 696248"/>
              <a:gd name="connsiteX3" fmla="*/ 0 w 1392496"/>
              <a:gd name="connsiteY3" fmla="*/ 696248 h 696248"/>
              <a:gd name="connsiteX4" fmla="*/ 0 w 1392496"/>
              <a:gd name="connsiteY4" fmla="*/ 0 h 696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2496" h="696248">
                <a:moveTo>
                  <a:pt x="0" y="0"/>
                </a:moveTo>
                <a:lnTo>
                  <a:pt x="1392496" y="0"/>
                </a:lnTo>
                <a:lnTo>
                  <a:pt x="1392496" y="696248"/>
                </a:lnTo>
                <a:lnTo>
                  <a:pt x="0" y="696248"/>
                </a:lnTo>
                <a:lnTo>
                  <a:pt x="0" y="0"/>
                </a:lnTo>
                <a:close/>
              </a:path>
            </a:pathLst>
          </a:custGeom>
          <a:solidFill>
            <a:schemeClr val="accent4"/>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890" tIns="8890" rIns="8890" bIns="8890" numCol="1" spcCol="1270" anchor="ctr" anchorCtr="0">
            <a:noAutofit/>
          </a:bodyPr>
          <a:lstStyle/>
          <a:p>
            <a:pPr lvl="0" algn="ctr">
              <a:lnSpc>
                <a:spcPct val="80000"/>
              </a:lnSpc>
            </a:pPr>
            <a:r>
              <a:rPr lang="en-US" sz="1400" b="1" dirty="0">
                <a:solidFill>
                  <a:schemeClr val="tx1"/>
                </a:solidFill>
                <a:latin typeface="Century Gothic" panose="020B0502020202020204" pitchFamily="34" charset="0"/>
              </a:rPr>
              <a:t>Build road to increase market access</a:t>
            </a:r>
          </a:p>
        </p:txBody>
      </p:sp>
      <p:sp>
        <p:nvSpPr>
          <p:cNvPr id="76" name="Rounded Rectangular Callout 35">
            <a:extLst>
              <a:ext uri="{FF2B5EF4-FFF2-40B4-BE49-F238E27FC236}">
                <a16:creationId xmlns:a16="http://schemas.microsoft.com/office/drawing/2014/main" id="{735C3A58-8EDB-41D0-9EAA-F1712D063456}"/>
              </a:ext>
            </a:extLst>
          </p:cNvPr>
          <p:cNvSpPr/>
          <p:nvPr/>
        </p:nvSpPr>
        <p:spPr>
          <a:xfrm>
            <a:off x="1334975" y="5446689"/>
            <a:ext cx="869040" cy="579207"/>
          </a:xfrm>
          <a:prstGeom prst="wedgeRoundRectCallout">
            <a:avLst/>
          </a:prstGeom>
          <a:solidFill>
            <a:schemeClr val="bg1"/>
          </a:solidFill>
          <a:ln>
            <a:solidFill>
              <a:srgbClr val="0065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Century Gothic" panose="020B0502020202020204" pitchFamily="34" charset="0"/>
              </a:rPr>
              <a:t>And?</a:t>
            </a:r>
          </a:p>
        </p:txBody>
      </p:sp>
      <p:sp>
        <p:nvSpPr>
          <p:cNvPr id="100" name="Freeform 21">
            <a:extLst>
              <a:ext uri="{FF2B5EF4-FFF2-40B4-BE49-F238E27FC236}">
                <a16:creationId xmlns:a16="http://schemas.microsoft.com/office/drawing/2014/main" id="{0B9BAE2F-C2F5-48B4-B24B-E7683186E079}"/>
              </a:ext>
            </a:extLst>
          </p:cNvPr>
          <p:cNvSpPr/>
          <p:nvPr/>
        </p:nvSpPr>
        <p:spPr>
          <a:xfrm>
            <a:off x="4767937" y="2679845"/>
            <a:ext cx="1444691" cy="689550"/>
          </a:xfrm>
          <a:custGeom>
            <a:avLst/>
            <a:gdLst>
              <a:gd name="connsiteX0" fmla="*/ 0 w 2018215"/>
              <a:gd name="connsiteY0" fmla="*/ 0 h 689550"/>
              <a:gd name="connsiteX1" fmla="*/ 2018215 w 2018215"/>
              <a:gd name="connsiteY1" fmla="*/ 0 h 689550"/>
              <a:gd name="connsiteX2" fmla="*/ 2018215 w 2018215"/>
              <a:gd name="connsiteY2" fmla="*/ 689550 h 689550"/>
              <a:gd name="connsiteX3" fmla="*/ 0 w 2018215"/>
              <a:gd name="connsiteY3" fmla="*/ 689550 h 689550"/>
              <a:gd name="connsiteX4" fmla="*/ 0 w 2018215"/>
              <a:gd name="connsiteY4" fmla="*/ 0 h 689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8215" h="689550">
                <a:moveTo>
                  <a:pt x="0" y="0"/>
                </a:moveTo>
                <a:lnTo>
                  <a:pt x="2018215" y="0"/>
                </a:lnTo>
                <a:lnTo>
                  <a:pt x="2018215" y="689550"/>
                </a:lnTo>
                <a:lnTo>
                  <a:pt x="0" y="689550"/>
                </a:lnTo>
                <a:lnTo>
                  <a:pt x="0" y="0"/>
                </a:lnTo>
                <a:close/>
              </a:path>
            </a:pathLst>
          </a:custGeom>
          <a:solidFill>
            <a:schemeClr val="accent2"/>
          </a:solidFill>
          <a:ln>
            <a:noFill/>
          </a:ln>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11430" tIns="11430" rIns="11430" bIns="11430" numCol="1" spcCol="1270" anchor="ctr" anchorCtr="0">
            <a:noAutofit/>
          </a:bodyPr>
          <a:lstStyle/>
          <a:p>
            <a:pPr lvl="0" algn="ctr">
              <a:lnSpc>
                <a:spcPct val="80000"/>
              </a:lnSpc>
            </a:pPr>
            <a:r>
              <a:rPr lang="en-US" sz="1600" b="1" dirty="0">
                <a:solidFill>
                  <a:schemeClr val="tx1"/>
                </a:solidFill>
                <a:latin typeface="Century Gothic" panose="020B0502020202020204" pitchFamily="34" charset="0"/>
              </a:rPr>
              <a:t>Reduce incidence of </a:t>
            </a:r>
            <a:r>
              <a:rPr lang="en-US" sz="1600" b="1" dirty="0" err="1">
                <a:solidFill>
                  <a:schemeClr val="tx1"/>
                </a:solidFill>
                <a:latin typeface="Century Gothic" panose="020B0502020202020204" pitchFamily="34" charset="0"/>
              </a:rPr>
              <a:t>diarrhoea</a:t>
            </a:r>
            <a:endParaRPr lang="en-US" sz="1600" b="1" dirty="0">
              <a:solidFill>
                <a:schemeClr val="tx1"/>
              </a:solidFill>
              <a:latin typeface="Century Gothic" panose="020B0502020202020204" pitchFamily="34" charset="0"/>
            </a:endParaRPr>
          </a:p>
        </p:txBody>
      </p:sp>
      <p:sp>
        <p:nvSpPr>
          <p:cNvPr id="74" name="Rounded Rectangular Callout 32">
            <a:extLst>
              <a:ext uri="{FF2B5EF4-FFF2-40B4-BE49-F238E27FC236}">
                <a16:creationId xmlns:a16="http://schemas.microsoft.com/office/drawing/2014/main" id="{F2D15F82-CB38-4A1E-86B7-2D5E7FF3117D}"/>
              </a:ext>
            </a:extLst>
          </p:cNvPr>
          <p:cNvSpPr/>
          <p:nvPr/>
        </p:nvSpPr>
        <p:spPr>
          <a:xfrm>
            <a:off x="3764171" y="2706417"/>
            <a:ext cx="1042030" cy="579207"/>
          </a:xfrm>
          <a:prstGeom prst="wedgeRoundRectCallout">
            <a:avLst/>
          </a:prstGeom>
          <a:solidFill>
            <a:schemeClr val="bg1"/>
          </a:solidFill>
          <a:ln>
            <a:solidFill>
              <a:srgbClr val="0065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Century Gothic" panose="020B0502020202020204" pitchFamily="34" charset="0"/>
              </a:rPr>
              <a:t>How?</a:t>
            </a:r>
          </a:p>
        </p:txBody>
      </p:sp>
      <p:sp>
        <p:nvSpPr>
          <p:cNvPr id="101" name="Freeform 22">
            <a:extLst>
              <a:ext uri="{FF2B5EF4-FFF2-40B4-BE49-F238E27FC236}">
                <a16:creationId xmlns:a16="http://schemas.microsoft.com/office/drawing/2014/main" id="{A9659A65-4093-4D37-A113-929E9ECEBC00}"/>
              </a:ext>
            </a:extLst>
          </p:cNvPr>
          <p:cNvSpPr/>
          <p:nvPr/>
        </p:nvSpPr>
        <p:spPr>
          <a:xfrm>
            <a:off x="3943366" y="3682001"/>
            <a:ext cx="1151372" cy="696248"/>
          </a:xfrm>
          <a:custGeom>
            <a:avLst/>
            <a:gdLst>
              <a:gd name="connsiteX0" fmla="*/ 0 w 1392496"/>
              <a:gd name="connsiteY0" fmla="*/ 0 h 696248"/>
              <a:gd name="connsiteX1" fmla="*/ 1392496 w 1392496"/>
              <a:gd name="connsiteY1" fmla="*/ 0 h 696248"/>
              <a:gd name="connsiteX2" fmla="*/ 1392496 w 1392496"/>
              <a:gd name="connsiteY2" fmla="*/ 696248 h 696248"/>
              <a:gd name="connsiteX3" fmla="*/ 0 w 1392496"/>
              <a:gd name="connsiteY3" fmla="*/ 696248 h 696248"/>
              <a:gd name="connsiteX4" fmla="*/ 0 w 1392496"/>
              <a:gd name="connsiteY4" fmla="*/ 0 h 696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2496" h="696248">
                <a:moveTo>
                  <a:pt x="0" y="0"/>
                </a:moveTo>
                <a:lnTo>
                  <a:pt x="1392496" y="0"/>
                </a:lnTo>
                <a:lnTo>
                  <a:pt x="1392496" y="696248"/>
                </a:lnTo>
                <a:lnTo>
                  <a:pt x="0" y="696248"/>
                </a:lnTo>
                <a:lnTo>
                  <a:pt x="0" y="0"/>
                </a:lnTo>
                <a:close/>
              </a:path>
            </a:pathLst>
          </a:custGeom>
          <a:solidFill>
            <a:schemeClr val="accent3"/>
          </a:solidFill>
          <a:ln>
            <a:noFill/>
          </a:ln>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8890" tIns="8890" rIns="8890" bIns="8890" numCol="1" spcCol="1270" anchor="ctr" anchorCtr="0">
            <a:noAutofit/>
          </a:bodyPr>
          <a:lstStyle/>
          <a:p>
            <a:pPr lvl="0" algn="ctr">
              <a:lnSpc>
                <a:spcPct val="80000"/>
              </a:lnSpc>
            </a:pPr>
            <a:r>
              <a:rPr lang="en-US" sz="1400" b="1" dirty="0">
                <a:solidFill>
                  <a:schemeClr val="tx1"/>
                </a:solidFill>
                <a:latin typeface="Century Gothic" panose="020B0502020202020204" pitchFamily="34" charset="0"/>
              </a:rPr>
              <a:t>Improve food hygiene</a:t>
            </a:r>
          </a:p>
        </p:txBody>
      </p:sp>
      <p:sp>
        <p:nvSpPr>
          <p:cNvPr id="102" name="Freeform 25">
            <a:extLst>
              <a:ext uri="{FF2B5EF4-FFF2-40B4-BE49-F238E27FC236}">
                <a16:creationId xmlns:a16="http://schemas.microsoft.com/office/drawing/2014/main" id="{2F25CFD1-9763-4E39-8E1F-E7251EC9E870}"/>
              </a:ext>
            </a:extLst>
          </p:cNvPr>
          <p:cNvSpPr/>
          <p:nvPr/>
        </p:nvSpPr>
        <p:spPr>
          <a:xfrm>
            <a:off x="5661357" y="3679572"/>
            <a:ext cx="1081348" cy="696248"/>
          </a:xfrm>
          <a:custGeom>
            <a:avLst/>
            <a:gdLst>
              <a:gd name="connsiteX0" fmla="*/ 0 w 1392496"/>
              <a:gd name="connsiteY0" fmla="*/ 0 h 696248"/>
              <a:gd name="connsiteX1" fmla="*/ 1392496 w 1392496"/>
              <a:gd name="connsiteY1" fmla="*/ 0 h 696248"/>
              <a:gd name="connsiteX2" fmla="*/ 1392496 w 1392496"/>
              <a:gd name="connsiteY2" fmla="*/ 696248 h 696248"/>
              <a:gd name="connsiteX3" fmla="*/ 0 w 1392496"/>
              <a:gd name="connsiteY3" fmla="*/ 696248 h 696248"/>
              <a:gd name="connsiteX4" fmla="*/ 0 w 1392496"/>
              <a:gd name="connsiteY4" fmla="*/ 0 h 696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2496" h="696248">
                <a:moveTo>
                  <a:pt x="0" y="0"/>
                </a:moveTo>
                <a:lnTo>
                  <a:pt x="1392496" y="0"/>
                </a:lnTo>
                <a:lnTo>
                  <a:pt x="1392496" y="696248"/>
                </a:lnTo>
                <a:lnTo>
                  <a:pt x="0" y="696248"/>
                </a:lnTo>
                <a:lnTo>
                  <a:pt x="0" y="0"/>
                </a:lnTo>
                <a:close/>
              </a:path>
            </a:pathLst>
          </a:custGeom>
          <a:solidFill>
            <a:schemeClr val="accent3"/>
          </a:solidFill>
          <a:ln>
            <a:noFill/>
          </a:ln>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8890" tIns="8890" rIns="8890" bIns="8890" numCol="1" spcCol="1270" anchor="ctr" anchorCtr="0">
            <a:noAutofit/>
          </a:bodyPr>
          <a:lstStyle/>
          <a:p>
            <a:pPr lvl="0" algn="ctr">
              <a:lnSpc>
                <a:spcPct val="80000"/>
              </a:lnSpc>
            </a:pPr>
            <a:r>
              <a:rPr lang="en-US" sz="1400" b="1" dirty="0">
                <a:solidFill>
                  <a:schemeClr val="tx1"/>
                </a:solidFill>
                <a:latin typeface="Century Gothic" panose="020B0502020202020204" pitchFamily="34" charset="0"/>
              </a:rPr>
              <a:t>Increase access to safe water</a:t>
            </a:r>
          </a:p>
        </p:txBody>
      </p:sp>
      <p:sp>
        <p:nvSpPr>
          <p:cNvPr id="75" name="Rounded Rectangular Callout 33">
            <a:extLst>
              <a:ext uri="{FF2B5EF4-FFF2-40B4-BE49-F238E27FC236}">
                <a16:creationId xmlns:a16="http://schemas.microsoft.com/office/drawing/2014/main" id="{C30100EB-7260-46B9-B8F7-1E0A064BDB2E}"/>
              </a:ext>
            </a:extLst>
          </p:cNvPr>
          <p:cNvSpPr/>
          <p:nvPr/>
        </p:nvSpPr>
        <p:spPr>
          <a:xfrm>
            <a:off x="3084847" y="3606236"/>
            <a:ext cx="915005" cy="579207"/>
          </a:xfrm>
          <a:prstGeom prst="wedgeRoundRectCallout">
            <a:avLst/>
          </a:prstGeom>
          <a:solidFill>
            <a:schemeClr val="bg1"/>
          </a:solidFill>
          <a:ln>
            <a:solidFill>
              <a:srgbClr val="0065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Century Gothic" panose="020B0502020202020204" pitchFamily="34" charset="0"/>
              </a:rPr>
              <a:t>How?</a:t>
            </a:r>
          </a:p>
        </p:txBody>
      </p:sp>
      <p:sp>
        <p:nvSpPr>
          <p:cNvPr id="103" name="Freeform 23">
            <a:extLst>
              <a:ext uri="{FF2B5EF4-FFF2-40B4-BE49-F238E27FC236}">
                <a16:creationId xmlns:a16="http://schemas.microsoft.com/office/drawing/2014/main" id="{F907F7FD-DFEC-4AAF-A22F-D6846B091DF2}"/>
              </a:ext>
            </a:extLst>
          </p:cNvPr>
          <p:cNvSpPr/>
          <p:nvPr/>
        </p:nvSpPr>
        <p:spPr>
          <a:xfrm>
            <a:off x="4683062" y="4685440"/>
            <a:ext cx="1342372" cy="821759"/>
          </a:xfrm>
          <a:custGeom>
            <a:avLst/>
            <a:gdLst>
              <a:gd name="connsiteX0" fmla="*/ 0 w 1392496"/>
              <a:gd name="connsiteY0" fmla="*/ 0 h 696248"/>
              <a:gd name="connsiteX1" fmla="*/ 1392496 w 1392496"/>
              <a:gd name="connsiteY1" fmla="*/ 0 h 696248"/>
              <a:gd name="connsiteX2" fmla="*/ 1392496 w 1392496"/>
              <a:gd name="connsiteY2" fmla="*/ 696248 h 696248"/>
              <a:gd name="connsiteX3" fmla="*/ 0 w 1392496"/>
              <a:gd name="connsiteY3" fmla="*/ 696248 h 696248"/>
              <a:gd name="connsiteX4" fmla="*/ 0 w 1392496"/>
              <a:gd name="connsiteY4" fmla="*/ 0 h 696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2496" h="696248">
                <a:moveTo>
                  <a:pt x="0" y="0"/>
                </a:moveTo>
                <a:lnTo>
                  <a:pt x="1392496" y="0"/>
                </a:lnTo>
                <a:lnTo>
                  <a:pt x="1392496" y="696248"/>
                </a:lnTo>
                <a:lnTo>
                  <a:pt x="0" y="696248"/>
                </a:lnTo>
                <a:lnTo>
                  <a:pt x="0" y="0"/>
                </a:lnTo>
                <a:close/>
              </a:path>
            </a:pathLst>
          </a:custGeom>
          <a:solidFill>
            <a:schemeClr val="accent4"/>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890" tIns="8890" rIns="8890" bIns="8890" numCol="1" spcCol="1270" anchor="ctr" anchorCtr="0">
            <a:noAutofit/>
          </a:bodyPr>
          <a:lstStyle/>
          <a:p>
            <a:pPr lvl="0" algn="ctr">
              <a:lnSpc>
                <a:spcPct val="80000"/>
              </a:lnSpc>
            </a:pPr>
            <a:r>
              <a:rPr lang="en-US" sz="1400" b="1" dirty="0">
                <a:solidFill>
                  <a:schemeClr val="tx1"/>
                </a:solidFill>
                <a:latin typeface="Century Gothic" panose="020B0502020202020204" pitchFamily="34" charset="0"/>
              </a:rPr>
              <a:t>Install handwashing stations in homes</a:t>
            </a:r>
          </a:p>
        </p:txBody>
      </p:sp>
      <p:sp>
        <p:nvSpPr>
          <p:cNvPr id="104" name="Freeform 24">
            <a:extLst>
              <a:ext uri="{FF2B5EF4-FFF2-40B4-BE49-F238E27FC236}">
                <a16:creationId xmlns:a16="http://schemas.microsoft.com/office/drawing/2014/main" id="{A17F0E7F-9BC7-41E3-BC39-EEDD54BB0EC9}"/>
              </a:ext>
            </a:extLst>
          </p:cNvPr>
          <p:cNvSpPr/>
          <p:nvPr/>
        </p:nvSpPr>
        <p:spPr>
          <a:xfrm>
            <a:off x="3327946" y="4661368"/>
            <a:ext cx="1200562" cy="855764"/>
          </a:xfrm>
          <a:custGeom>
            <a:avLst/>
            <a:gdLst>
              <a:gd name="connsiteX0" fmla="*/ 0 w 1392496"/>
              <a:gd name="connsiteY0" fmla="*/ 0 h 696248"/>
              <a:gd name="connsiteX1" fmla="*/ 1392496 w 1392496"/>
              <a:gd name="connsiteY1" fmla="*/ 0 h 696248"/>
              <a:gd name="connsiteX2" fmla="*/ 1392496 w 1392496"/>
              <a:gd name="connsiteY2" fmla="*/ 696248 h 696248"/>
              <a:gd name="connsiteX3" fmla="*/ 0 w 1392496"/>
              <a:gd name="connsiteY3" fmla="*/ 696248 h 696248"/>
              <a:gd name="connsiteX4" fmla="*/ 0 w 1392496"/>
              <a:gd name="connsiteY4" fmla="*/ 0 h 696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2496" h="696248">
                <a:moveTo>
                  <a:pt x="0" y="0"/>
                </a:moveTo>
                <a:lnTo>
                  <a:pt x="1392496" y="0"/>
                </a:lnTo>
                <a:lnTo>
                  <a:pt x="1392496" y="696248"/>
                </a:lnTo>
                <a:lnTo>
                  <a:pt x="0" y="696248"/>
                </a:lnTo>
                <a:lnTo>
                  <a:pt x="0" y="0"/>
                </a:lnTo>
                <a:close/>
              </a:path>
            </a:pathLst>
          </a:custGeom>
          <a:solidFill>
            <a:schemeClr val="accent4"/>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890" tIns="8890" rIns="8890" bIns="8890" numCol="1" spcCol="1270" anchor="ctr" anchorCtr="0">
            <a:noAutofit/>
          </a:bodyPr>
          <a:lstStyle/>
          <a:p>
            <a:pPr lvl="0" algn="ctr">
              <a:lnSpc>
                <a:spcPct val="80000"/>
              </a:lnSpc>
            </a:pPr>
            <a:r>
              <a:rPr lang="en-US" sz="1400" b="1" dirty="0">
                <a:solidFill>
                  <a:schemeClr val="tx1"/>
                </a:solidFill>
                <a:latin typeface="Century Gothic" panose="020B0502020202020204" pitchFamily="34" charset="0"/>
              </a:rPr>
              <a:t>Build                          post-harvest handling facilities</a:t>
            </a:r>
          </a:p>
        </p:txBody>
      </p:sp>
      <p:sp>
        <p:nvSpPr>
          <p:cNvPr id="91" name="Rounded Rectangular Callout 34">
            <a:extLst>
              <a:ext uri="{FF2B5EF4-FFF2-40B4-BE49-F238E27FC236}">
                <a16:creationId xmlns:a16="http://schemas.microsoft.com/office/drawing/2014/main" id="{7E63E212-56CC-4C87-9E26-BFFDD5BEE218}"/>
              </a:ext>
            </a:extLst>
          </p:cNvPr>
          <p:cNvSpPr/>
          <p:nvPr/>
        </p:nvSpPr>
        <p:spPr>
          <a:xfrm>
            <a:off x="4898347" y="3344538"/>
            <a:ext cx="842040" cy="579207"/>
          </a:xfrm>
          <a:prstGeom prst="wedgeRoundRectCallout">
            <a:avLst/>
          </a:prstGeom>
          <a:solidFill>
            <a:schemeClr val="bg1"/>
          </a:solidFill>
          <a:ln>
            <a:solidFill>
              <a:srgbClr val="0065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Century Gothic" panose="020B0502020202020204" pitchFamily="34" charset="0"/>
              </a:rPr>
              <a:t>And?</a:t>
            </a:r>
          </a:p>
        </p:txBody>
      </p:sp>
      <p:sp>
        <p:nvSpPr>
          <p:cNvPr id="82" name="Rounded Rectangular Callout 36">
            <a:extLst>
              <a:ext uri="{FF2B5EF4-FFF2-40B4-BE49-F238E27FC236}">
                <a16:creationId xmlns:a16="http://schemas.microsoft.com/office/drawing/2014/main" id="{91389455-7EAF-4E2B-B0E0-7FA52691F43C}"/>
              </a:ext>
            </a:extLst>
          </p:cNvPr>
          <p:cNvSpPr/>
          <p:nvPr/>
        </p:nvSpPr>
        <p:spPr>
          <a:xfrm>
            <a:off x="6091214" y="4274276"/>
            <a:ext cx="938049" cy="579207"/>
          </a:xfrm>
          <a:prstGeom prst="wedgeRoundRectCallout">
            <a:avLst/>
          </a:prstGeom>
          <a:solidFill>
            <a:schemeClr val="bg1"/>
          </a:solidFill>
          <a:ln>
            <a:solidFill>
              <a:srgbClr val="0065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Century Gothic" panose="020B0502020202020204" pitchFamily="34" charset="0"/>
              </a:rPr>
              <a:t>How?</a:t>
            </a:r>
          </a:p>
        </p:txBody>
      </p:sp>
      <p:sp>
        <p:nvSpPr>
          <p:cNvPr id="105" name="Freeform 26">
            <a:extLst>
              <a:ext uri="{FF2B5EF4-FFF2-40B4-BE49-F238E27FC236}">
                <a16:creationId xmlns:a16="http://schemas.microsoft.com/office/drawing/2014/main" id="{74F4B501-6B8B-4D52-A160-1428F5D277C3}"/>
              </a:ext>
            </a:extLst>
          </p:cNvPr>
          <p:cNvSpPr/>
          <p:nvPr/>
        </p:nvSpPr>
        <p:spPr>
          <a:xfrm>
            <a:off x="6400498" y="4766666"/>
            <a:ext cx="1027857" cy="799740"/>
          </a:xfrm>
          <a:custGeom>
            <a:avLst/>
            <a:gdLst>
              <a:gd name="connsiteX0" fmla="*/ 0 w 1392496"/>
              <a:gd name="connsiteY0" fmla="*/ 0 h 696248"/>
              <a:gd name="connsiteX1" fmla="*/ 1392496 w 1392496"/>
              <a:gd name="connsiteY1" fmla="*/ 0 h 696248"/>
              <a:gd name="connsiteX2" fmla="*/ 1392496 w 1392496"/>
              <a:gd name="connsiteY2" fmla="*/ 696248 h 696248"/>
              <a:gd name="connsiteX3" fmla="*/ 0 w 1392496"/>
              <a:gd name="connsiteY3" fmla="*/ 696248 h 696248"/>
              <a:gd name="connsiteX4" fmla="*/ 0 w 1392496"/>
              <a:gd name="connsiteY4" fmla="*/ 0 h 696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2496" h="696248">
                <a:moveTo>
                  <a:pt x="0" y="0"/>
                </a:moveTo>
                <a:lnTo>
                  <a:pt x="1392496" y="0"/>
                </a:lnTo>
                <a:lnTo>
                  <a:pt x="1392496" y="696248"/>
                </a:lnTo>
                <a:lnTo>
                  <a:pt x="0" y="696248"/>
                </a:lnTo>
                <a:lnTo>
                  <a:pt x="0" y="0"/>
                </a:lnTo>
                <a:close/>
              </a:path>
            </a:pathLst>
          </a:custGeom>
          <a:solidFill>
            <a:schemeClr val="accent4"/>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890" tIns="8890" rIns="8890" bIns="8890" numCol="1" spcCol="1270" anchor="ctr" anchorCtr="0">
            <a:noAutofit/>
          </a:bodyPr>
          <a:lstStyle/>
          <a:p>
            <a:pPr lvl="0" algn="ctr">
              <a:lnSpc>
                <a:spcPct val="70000"/>
              </a:lnSpc>
            </a:pPr>
            <a:r>
              <a:rPr lang="en-US" sz="1400" b="1" dirty="0">
                <a:solidFill>
                  <a:schemeClr val="tx1"/>
                </a:solidFill>
                <a:latin typeface="Century Gothic" panose="020B0502020202020204" pitchFamily="34" charset="0"/>
              </a:rPr>
              <a:t>Drill boreholes for every village</a:t>
            </a:r>
          </a:p>
        </p:txBody>
      </p:sp>
      <p:sp>
        <p:nvSpPr>
          <p:cNvPr id="106" name="Freeform 21">
            <a:extLst>
              <a:ext uri="{FF2B5EF4-FFF2-40B4-BE49-F238E27FC236}">
                <a16:creationId xmlns:a16="http://schemas.microsoft.com/office/drawing/2014/main" id="{4E1BD1EE-3381-42E9-8D56-28AE5996027F}"/>
              </a:ext>
            </a:extLst>
          </p:cNvPr>
          <p:cNvSpPr/>
          <p:nvPr/>
        </p:nvSpPr>
        <p:spPr>
          <a:xfrm>
            <a:off x="6458062" y="2650851"/>
            <a:ext cx="2254943" cy="689550"/>
          </a:xfrm>
          <a:custGeom>
            <a:avLst/>
            <a:gdLst>
              <a:gd name="connsiteX0" fmla="*/ 0 w 2018215"/>
              <a:gd name="connsiteY0" fmla="*/ 0 h 689550"/>
              <a:gd name="connsiteX1" fmla="*/ 2018215 w 2018215"/>
              <a:gd name="connsiteY1" fmla="*/ 0 h 689550"/>
              <a:gd name="connsiteX2" fmla="*/ 2018215 w 2018215"/>
              <a:gd name="connsiteY2" fmla="*/ 689550 h 689550"/>
              <a:gd name="connsiteX3" fmla="*/ 0 w 2018215"/>
              <a:gd name="connsiteY3" fmla="*/ 689550 h 689550"/>
              <a:gd name="connsiteX4" fmla="*/ 0 w 2018215"/>
              <a:gd name="connsiteY4" fmla="*/ 0 h 689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8215" h="689550">
                <a:moveTo>
                  <a:pt x="0" y="0"/>
                </a:moveTo>
                <a:lnTo>
                  <a:pt x="2018215" y="0"/>
                </a:lnTo>
                <a:lnTo>
                  <a:pt x="2018215" y="689550"/>
                </a:lnTo>
                <a:lnTo>
                  <a:pt x="0" y="689550"/>
                </a:lnTo>
                <a:lnTo>
                  <a:pt x="0" y="0"/>
                </a:lnTo>
                <a:close/>
              </a:path>
            </a:pathLst>
          </a:custGeom>
          <a:solidFill>
            <a:schemeClr val="accent2"/>
          </a:solidFill>
          <a:ln>
            <a:noFill/>
          </a:ln>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11430" tIns="11430" rIns="11430" bIns="11430" numCol="1" spcCol="1270" anchor="ctr" anchorCtr="0">
            <a:noAutofit/>
          </a:bodyPr>
          <a:lstStyle/>
          <a:p>
            <a:pPr lvl="0" algn="ctr">
              <a:lnSpc>
                <a:spcPct val="80000"/>
              </a:lnSpc>
            </a:pPr>
            <a:r>
              <a:rPr lang="en-US" sz="1600" b="1" dirty="0">
                <a:solidFill>
                  <a:schemeClr val="tx1"/>
                </a:solidFill>
                <a:latin typeface="Century Gothic" panose="020B0502020202020204" pitchFamily="34" charset="0"/>
              </a:rPr>
              <a:t>Collect and </a:t>
            </a:r>
            <a:r>
              <a:rPr lang="en-US" sz="1600" b="1" dirty="0" err="1">
                <a:solidFill>
                  <a:schemeClr val="tx1"/>
                </a:solidFill>
                <a:latin typeface="Century Gothic" panose="020B0502020202020204" pitchFamily="34" charset="0"/>
              </a:rPr>
              <a:t>analyse</a:t>
            </a:r>
            <a:r>
              <a:rPr lang="en-US" sz="1600" b="1" dirty="0">
                <a:solidFill>
                  <a:schemeClr val="tx1"/>
                </a:solidFill>
                <a:latin typeface="Century Gothic" panose="020B0502020202020204" pitchFamily="34" charset="0"/>
              </a:rPr>
              <a:t> data to monitor child growth outcomes</a:t>
            </a:r>
          </a:p>
        </p:txBody>
      </p:sp>
      <p:sp>
        <p:nvSpPr>
          <p:cNvPr id="89" name="Rounded Rectangular Callout 36">
            <a:extLst>
              <a:ext uri="{FF2B5EF4-FFF2-40B4-BE49-F238E27FC236}">
                <a16:creationId xmlns:a16="http://schemas.microsoft.com/office/drawing/2014/main" id="{1B0621E7-5B4F-4211-9827-B4D3713B266E}"/>
              </a:ext>
            </a:extLst>
          </p:cNvPr>
          <p:cNvSpPr/>
          <p:nvPr/>
        </p:nvSpPr>
        <p:spPr>
          <a:xfrm>
            <a:off x="6428402" y="3194530"/>
            <a:ext cx="900338" cy="579207"/>
          </a:xfrm>
          <a:prstGeom prst="wedgeRoundRectCallout">
            <a:avLst/>
          </a:prstGeom>
          <a:solidFill>
            <a:schemeClr val="bg1"/>
          </a:solidFill>
          <a:ln>
            <a:solidFill>
              <a:srgbClr val="0065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Century Gothic" panose="020B0502020202020204" pitchFamily="34" charset="0"/>
              </a:rPr>
              <a:t>How?</a:t>
            </a:r>
          </a:p>
        </p:txBody>
      </p:sp>
      <p:sp>
        <p:nvSpPr>
          <p:cNvPr id="107" name="Freeform 25">
            <a:extLst>
              <a:ext uri="{FF2B5EF4-FFF2-40B4-BE49-F238E27FC236}">
                <a16:creationId xmlns:a16="http://schemas.microsoft.com/office/drawing/2014/main" id="{4266BF80-CF07-43D5-9C29-ACBD57969370}"/>
              </a:ext>
            </a:extLst>
          </p:cNvPr>
          <p:cNvSpPr/>
          <p:nvPr/>
        </p:nvSpPr>
        <p:spPr>
          <a:xfrm>
            <a:off x="7181889" y="3597703"/>
            <a:ext cx="1338106" cy="696248"/>
          </a:xfrm>
          <a:custGeom>
            <a:avLst/>
            <a:gdLst>
              <a:gd name="connsiteX0" fmla="*/ 0 w 1392496"/>
              <a:gd name="connsiteY0" fmla="*/ 0 h 696248"/>
              <a:gd name="connsiteX1" fmla="*/ 1392496 w 1392496"/>
              <a:gd name="connsiteY1" fmla="*/ 0 h 696248"/>
              <a:gd name="connsiteX2" fmla="*/ 1392496 w 1392496"/>
              <a:gd name="connsiteY2" fmla="*/ 696248 h 696248"/>
              <a:gd name="connsiteX3" fmla="*/ 0 w 1392496"/>
              <a:gd name="connsiteY3" fmla="*/ 696248 h 696248"/>
              <a:gd name="connsiteX4" fmla="*/ 0 w 1392496"/>
              <a:gd name="connsiteY4" fmla="*/ 0 h 696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2496" h="696248">
                <a:moveTo>
                  <a:pt x="0" y="0"/>
                </a:moveTo>
                <a:lnTo>
                  <a:pt x="1392496" y="0"/>
                </a:lnTo>
                <a:lnTo>
                  <a:pt x="1392496" y="696248"/>
                </a:lnTo>
                <a:lnTo>
                  <a:pt x="0" y="696248"/>
                </a:lnTo>
                <a:lnTo>
                  <a:pt x="0" y="0"/>
                </a:lnTo>
                <a:close/>
              </a:path>
            </a:pathLst>
          </a:custGeom>
          <a:solidFill>
            <a:schemeClr val="accent3"/>
          </a:solidFill>
          <a:ln>
            <a:noFill/>
          </a:ln>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8890" tIns="8890" rIns="8890" bIns="8890" numCol="1" spcCol="1270" anchor="ctr" anchorCtr="0">
            <a:noAutofit/>
          </a:bodyPr>
          <a:lstStyle/>
          <a:p>
            <a:pPr lvl="0" algn="ctr">
              <a:lnSpc>
                <a:spcPct val="80000"/>
              </a:lnSpc>
            </a:pPr>
            <a:r>
              <a:rPr lang="en-US" sz="1400" b="1" dirty="0">
                <a:solidFill>
                  <a:schemeClr val="tx1"/>
                </a:solidFill>
                <a:latin typeface="Century Gothic" panose="020B0502020202020204" pitchFamily="34" charset="0"/>
              </a:rPr>
              <a:t>Increase quarterly reporting rate</a:t>
            </a:r>
          </a:p>
        </p:txBody>
      </p:sp>
      <p:sp>
        <p:nvSpPr>
          <p:cNvPr id="108" name="Freeform 23">
            <a:extLst>
              <a:ext uri="{FF2B5EF4-FFF2-40B4-BE49-F238E27FC236}">
                <a16:creationId xmlns:a16="http://schemas.microsoft.com/office/drawing/2014/main" id="{BA99BA84-F5BE-490C-956A-1AD297F12DCA}"/>
              </a:ext>
            </a:extLst>
          </p:cNvPr>
          <p:cNvSpPr/>
          <p:nvPr/>
        </p:nvSpPr>
        <p:spPr>
          <a:xfrm>
            <a:off x="7585533" y="4678577"/>
            <a:ext cx="1392496" cy="796967"/>
          </a:xfrm>
          <a:custGeom>
            <a:avLst/>
            <a:gdLst>
              <a:gd name="connsiteX0" fmla="*/ 0 w 1392496"/>
              <a:gd name="connsiteY0" fmla="*/ 0 h 696248"/>
              <a:gd name="connsiteX1" fmla="*/ 1392496 w 1392496"/>
              <a:gd name="connsiteY1" fmla="*/ 0 h 696248"/>
              <a:gd name="connsiteX2" fmla="*/ 1392496 w 1392496"/>
              <a:gd name="connsiteY2" fmla="*/ 696248 h 696248"/>
              <a:gd name="connsiteX3" fmla="*/ 0 w 1392496"/>
              <a:gd name="connsiteY3" fmla="*/ 696248 h 696248"/>
              <a:gd name="connsiteX4" fmla="*/ 0 w 1392496"/>
              <a:gd name="connsiteY4" fmla="*/ 0 h 696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2496" h="696248">
                <a:moveTo>
                  <a:pt x="0" y="0"/>
                </a:moveTo>
                <a:lnTo>
                  <a:pt x="1392496" y="0"/>
                </a:lnTo>
                <a:lnTo>
                  <a:pt x="1392496" y="696248"/>
                </a:lnTo>
                <a:lnTo>
                  <a:pt x="0" y="696248"/>
                </a:lnTo>
                <a:lnTo>
                  <a:pt x="0" y="0"/>
                </a:lnTo>
                <a:close/>
              </a:path>
            </a:pathLst>
          </a:custGeom>
          <a:solidFill>
            <a:schemeClr val="accent4"/>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890" tIns="8890" rIns="8890" bIns="8890" numCol="1" spcCol="1270" anchor="ctr" anchorCtr="0">
            <a:noAutofit/>
          </a:bodyPr>
          <a:lstStyle/>
          <a:p>
            <a:pPr lvl="0" algn="ctr">
              <a:lnSpc>
                <a:spcPct val="80000"/>
              </a:lnSpc>
            </a:pPr>
            <a:r>
              <a:rPr lang="en-US" sz="1400" b="1" dirty="0">
                <a:solidFill>
                  <a:schemeClr val="tx1"/>
                </a:solidFill>
                <a:latin typeface="Century Gothic" panose="020B0502020202020204" pitchFamily="34" charset="0"/>
              </a:rPr>
              <a:t>Hold quarterly stakeholder meetings to collect reports</a:t>
            </a:r>
          </a:p>
        </p:txBody>
      </p:sp>
    </p:spTree>
    <p:extLst>
      <p:ext uri="{BB962C8B-B14F-4D97-AF65-F5344CB8AC3E}">
        <p14:creationId xmlns:p14="http://schemas.microsoft.com/office/powerpoint/2010/main" val="3063864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500"/>
                                  </p:stCondLst>
                                  <p:childTnLst>
                                    <p:set>
                                      <p:cBhvr>
                                        <p:cTn id="6" dur="1" fill="hold">
                                          <p:stCondLst>
                                            <p:cond delay="0"/>
                                          </p:stCondLst>
                                        </p:cTn>
                                        <p:tgtEl>
                                          <p:spTgt spid="93"/>
                                        </p:tgtEl>
                                        <p:attrNameLst>
                                          <p:attrName>style.visibility</p:attrName>
                                        </p:attrNameLst>
                                      </p:cBhvr>
                                      <p:to>
                                        <p:strVal val="visible"/>
                                      </p:to>
                                    </p:set>
                                    <p:animEffect transition="in" filter="fade">
                                      <p:cBhvr>
                                        <p:cTn id="7" dur="1000"/>
                                        <p:tgtEl>
                                          <p:spTgt spid="9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1"/>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95"/>
                                        </p:tgtEl>
                                        <p:attrNameLst>
                                          <p:attrName>style.visibility</p:attrName>
                                        </p:attrNameLst>
                                      </p:cBhvr>
                                      <p:to>
                                        <p:strVal val="visible"/>
                                      </p:to>
                                    </p:set>
                                    <p:animEffect transition="in" filter="fade">
                                      <p:cBhvr>
                                        <p:cTn id="16" dur="500"/>
                                        <p:tgtEl>
                                          <p:spTgt spid="95"/>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96"/>
                                        </p:tgtEl>
                                        <p:attrNameLst>
                                          <p:attrName>style.visibility</p:attrName>
                                        </p:attrNameLst>
                                      </p:cBhvr>
                                      <p:to>
                                        <p:strVal val="visible"/>
                                      </p:to>
                                    </p:set>
                                    <p:animEffect transition="in" filter="fade">
                                      <p:cBhvr>
                                        <p:cTn id="25" dur="500"/>
                                        <p:tgtEl>
                                          <p:spTgt spid="96"/>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71"/>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98"/>
                                        </p:tgtEl>
                                        <p:attrNameLst>
                                          <p:attrName>style.visibility</p:attrName>
                                        </p:attrNameLst>
                                      </p:cBhvr>
                                      <p:to>
                                        <p:strVal val="visible"/>
                                      </p:to>
                                    </p:set>
                                    <p:animEffect transition="in" filter="fade">
                                      <p:cBhvr>
                                        <p:cTn id="34" dur="500"/>
                                        <p:tgtEl>
                                          <p:spTgt spid="98"/>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99"/>
                                        </p:tgtEl>
                                        <p:attrNameLst>
                                          <p:attrName>style.visibility</p:attrName>
                                        </p:attrNameLst>
                                      </p:cBhvr>
                                      <p:to>
                                        <p:strVal val="visible"/>
                                      </p:to>
                                    </p:set>
                                    <p:animEffect transition="in" filter="fade">
                                      <p:cBhvr>
                                        <p:cTn id="43" dur="500"/>
                                        <p:tgtEl>
                                          <p:spTgt spid="99"/>
                                        </p:tgtEl>
                                      </p:cBhvr>
                                    </p:animEffec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73"/>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00"/>
                                        </p:tgtEl>
                                        <p:attrNameLst>
                                          <p:attrName>style.visibility</p:attrName>
                                        </p:attrNameLst>
                                      </p:cBhvr>
                                      <p:to>
                                        <p:strVal val="visible"/>
                                      </p:to>
                                    </p:set>
                                    <p:animEffect transition="in" filter="fade">
                                      <p:cBhvr>
                                        <p:cTn id="52" dur="500"/>
                                        <p:tgtEl>
                                          <p:spTgt spid="100"/>
                                        </p:tgtEl>
                                      </p:cBhvr>
                                    </p:animEffec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74"/>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101"/>
                                        </p:tgtEl>
                                        <p:attrNameLst>
                                          <p:attrName>style.visibility</p:attrName>
                                        </p:attrNameLst>
                                      </p:cBhvr>
                                      <p:to>
                                        <p:strVal val="visible"/>
                                      </p:to>
                                    </p:set>
                                    <p:animEffect transition="in" filter="fade">
                                      <p:cBhvr>
                                        <p:cTn id="61" dur="500"/>
                                        <p:tgtEl>
                                          <p:spTgt spid="101"/>
                                        </p:tgtEl>
                                      </p:cBhvr>
                                    </p:animEffec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grpId="0" nodeType="clickEffect">
                                  <p:stCondLst>
                                    <p:cond delay="0"/>
                                  </p:stCondLst>
                                  <p:childTnLst>
                                    <p:set>
                                      <p:cBhvr>
                                        <p:cTn id="65" dur="1" fill="hold">
                                          <p:stCondLst>
                                            <p:cond delay="0"/>
                                          </p:stCondLst>
                                        </p:cTn>
                                        <p:tgtEl>
                                          <p:spTgt spid="75"/>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grpId="0" nodeType="clickEffect">
                                  <p:stCondLst>
                                    <p:cond delay="0"/>
                                  </p:stCondLst>
                                  <p:childTnLst>
                                    <p:set>
                                      <p:cBhvr>
                                        <p:cTn id="69" dur="1" fill="hold">
                                          <p:stCondLst>
                                            <p:cond delay="0"/>
                                          </p:stCondLst>
                                        </p:cTn>
                                        <p:tgtEl>
                                          <p:spTgt spid="104"/>
                                        </p:tgtEl>
                                        <p:attrNameLst>
                                          <p:attrName>style.visibility</p:attrName>
                                        </p:attrNameLst>
                                      </p:cBhvr>
                                      <p:to>
                                        <p:strVal val="visible"/>
                                      </p:to>
                                    </p:set>
                                    <p:animEffect transition="in" filter="fade">
                                      <p:cBhvr>
                                        <p:cTn id="70" dur="500"/>
                                        <p:tgtEl>
                                          <p:spTgt spid="104"/>
                                        </p:tgtEl>
                                      </p:cBhvr>
                                    </p:animEffec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72"/>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grpId="0" nodeType="clickEffect">
                                  <p:stCondLst>
                                    <p:cond delay="0"/>
                                  </p:stCondLst>
                                  <p:childTnLst>
                                    <p:set>
                                      <p:cBhvr>
                                        <p:cTn id="78" dur="1" fill="hold">
                                          <p:stCondLst>
                                            <p:cond delay="0"/>
                                          </p:stCondLst>
                                        </p:cTn>
                                        <p:tgtEl>
                                          <p:spTgt spid="103"/>
                                        </p:tgtEl>
                                        <p:attrNameLst>
                                          <p:attrName>style.visibility</p:attrName>
                                        </p:attrNameLst>
                                      </p:cBhvr>
                                      <p:to>
                                        <p:strVal val="visible"/>
                                      </p:to>
                                    </p:set>
                                    <p:animEffect transition="in" filter="fade">
                                      <p:cBhvr>
                                        <p:cTn id="79" dur="500"/>
                                        <p:tgtEl>
                                          <p:spTgt spid="103"/>
                                        </p:tgtEl>
                                      </p:cBhvr>
                                    </p:animEffect>
                                  </p:childTnLst>
                                </p:cTn>
                              </p:par>
                            </p:childTnLst>
                          </p:cTn>
                        </p:par>
                      </p:childTnLst>
                    </p:cTn>
                  </p:par>
                  <p:par>
                    <p:cTn id="80" fill="hold">
                      <p:stCondLst>
                        <p:cond delay="indefinite"/>
                      </p:stCondLst>
                      <p:childTnLst>
                        <p:par>
                          <p:cTn id="81" fill="hold">
                            <p:stCondLst>
                              <p:cond delay="0"/>
                            </p:stCondLst>
                            <p:childTnLst>
                              <p:par>
                                <p:cTn id="82" presetID="1" presetClass="entr" presetSubtype="0" fill="hold" grpId="0" nodeType="clickEffect">
                                  <p:stCondLst>
                                    <p:cond delay="0"/>
                                  </p:stCondLst>
                                  <p:childTnLst>
                                    <p:set>
                                      <p:cBhvr>
                                        <p:cTn id="83" dur="1" fill="hold">
                                          <p:stCondLst>
                                            <p:cond delay="0"/>
                                          </p:stCondLst>
                                        </p:cTn>
                                        <p:tgtEl>
                                          <p:spTgt spid="91"/>
                                        </p:tgtEl>
                                        <p:attrNameLst>
                                          <p:attrName>style.visibility</p:attrName>
                                        </p:attrNameLst>
                                      </p:cBhvr>
                                      <p:to>
                                        <p:strVal val="visible"/>
                                      </p:to>
                                    </p:set>
                                  </p:childTnLst>
                                </p:cTn>
                              </p:par>
                            </p:childTnLst>
                          </p:cTn>
                        </p:par>
                      </p:childTnLst>
                    </p:cTn>
                  </p:par>
                  <p:par>
                    <p:cTn id="84" fill="hold">
                      <p:stCondLst>
                        <p:cond delay="indefinite"/>
                      </p:stCondLst>
                      <p:childTnLst>
                        <p:par>
                          <p:cTn id="85" fill="hold">
                            <p:stCondLst>
                              <p:cond delay="0"/>
                            </p:stCondLst>
                            <p:childTnLst>
                              <p:par>
                                <p:cTn id="86" presetID="10" presetClass="entr" presetSubtype="0" fill="hold" grpId="0" nodeType="clickEffect">
                                  <p:stCondLst>
                                    <p:cond delay="0"/>
                                  </p:stCondLst>
                                  <p:childTnLst>
                                    <p:set>
                                      <p:cBhvr>
                                        <p:cTn id="87" dur="1" fill="hold">
                                          <p:stCondLst>
                                            <p:cond delay="0"/>
                                          </p:stCondLst>
                                        </p:cTn>
                                        <p:tgtEl>
                                          <p:spTgt spid="102"/>
                                        </p:tgtEl>
                                        <p:attrNameLst>
                                          <p:attrName>style.visibility</p:attrName>
                                        </p:attrNameLst>
                                      </p:cBhvr>
                                      <p:to>
                                        <p:strVal val="visible"/>
                                      </p:to>
                                    </p:set>
                                    <p:animEffect transition="in" filter="fade">
                                      <p:cBhvr>
                                        <p:cTn id="88" dur="500"/>
                                        <p:tgtEl>
                                          <p:spTgt spid="102"/>
                                        </p:tgtEl>
                                      </p:cBhvr>
                                    </p:animEffec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82"/>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105"/>
                                        </p:tgtEl>
                                        <p:attrNameLst>
                                          <p:attrName>style.visibility</p:attrName>
                                        </p:attrNameLst>
                                      </p:cBhvr>
                                      <p:to>
                                        <p:strVal val="visible"/>
                                      </p:to>
                                    </p:set>
                                    <p:animEffect transition="in" filter="fade">
                                      <p:cBhvr>
                                        <p:cTn id="97" dur="500"/>
                                        <p:tgtEl>
                                          <p:spTgt spid="105"/>
                                        </p:tgtEl>
                                      </p:cBhvr>
                                    </p:animEffect>
                                  </p:childTnLst>
                                </p:cTn>
                              </p:par>
                            </p:childTnLst>
                          </p:cTn>
                        </p:par>
                      </p:childTnLst>
                    </p:cTn>
                  </p:par>
                  <p:par>
                    <p:cTn id="98" fill="hold">
                      <p:stCondLst>
                        <p:cond delay="indefinite"/>
                      </p:stCondLst>
                      <p:childTnLst>
                        <p:par>
                          <p:cTn id="99" fill="hold">
                            <p:stCondLst>
                              <p:cond delay="0"/>
                            </p:stCondLst>
                            <p:childTnLst>
                              <p:par>
                                <p:cTn id="100" presetID="1" presetClass="entr" presetSubtype="0" fill="hold" grpId="0" nodeType="clickEffect">
                                  <p:stCondLst>
                                    <p:cond delay="0"/>
                                  </p:stCondLst>
                                  <p:childTnLst>
                                    <p:set>
                                      <p:cBhvr>
                                        <p:cTn id="101" dur="1" fill="hold">
                                          <p:stCondLst>
                                            <p:cond delay="0"/>
                                          </p:stCondLst>
                                        </p:cTn>
                                        <p:tgtEl>
                                          <p:spTgt spid="88"/>
                                        </p:tgtEl>
                                        <p:attrNameLst>
                                          <p:attrName>style.visibility</p:attrName>
                                        </p:attrNameLst>
                                      </p:cBhvr>
                                      <p:to>
                                        <p:strVal val="visible"/>
                                      </p:to>
                                    </p:set>
                                  </p:childTnLst>
                                </p:cTn>
                              </p:par>
                            </p:childTnLst>
                          </p:cTn>
                        </p:par>
                      </p:childTnLst>
                    </p:cTn>
                  </p:par>
                  <p:par>
                    <p:cTn id="102" fill="hold">
                      <p:stCondLst>
                        <p:cond delay="indefinite"/>
                      </p:stCondLst>
                      <p:childTnLst>
                        <p:par>
                          <p:cTn id="103" fill="hold">
                            <p:stCondLst>
                              <p:cond delay="0"/>
                            </p:stCondLst>
                            <p:childTnLst>
                              <p:par>
                                <p:cTn id="104" presetID="10" presetClass="entr" presetSubtype="0" fill="hold" grpId="0" nodeType="clickEffect">
                                  <p:stCondLst>
                                    <p:cond delay="0"/>
                                  </p:stCondLst>
                                  <p:childTnLst>
                                    <p:set>
                                      <p:cBhvr>
                                        <p:cTn id="105" dur="1" fill="hold">
                                          <p:stCondLst>
                                            <p:cond delay="0"/>
                                          </p:stCondLst>
                                        </p:cTn>
                                        <p:tgtEl>
                                          <p:spTgt spid="106"/>
                                        </p:tgtEl>
                                        <p:attrNameLst>
                                          <p:attrName>style.visibility</p:attrName>
                                        </p:attrNameLst>
                                      </p:cBhvr>
                                      <p:to>
                                        <p:strVal val="visible"/>
                                      </p:to>
                                    </p:set>
                                    <p:animEffect transition="in" filter="fade">
                                      <p:cBhvr>
                                        <p:cTn id="106" dur="500"/>
                                        <p:tgtEl>
                                          <p:spTgt spid="106"/>
                                        </p:tgtEl>
                                      </p:cBhvr>
                                    </p:animEffec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89"/>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0" presetClass="entr" presetSubtype="0" fill="hold" grpId="0" nodeType="clickEffect">
                                  <p:stCondLst>
                                    <p:cond delay="0"/>
                                  </p:stCondLst>
                                  <p:childTnLst>
                                    <p:set>
                                      <p:cBhvr>
                                        <p:cTn id="114" dur="1" fill="hold">
                                          <p:stCondLst>
                                            <p:cond delay="0"/>
                                          </p:stCondLst>
                                        </p:cTn>
                                        <p:tgtEl>
                                          <p:spTgt spid="107"/>
                                        </p:tgtEl>
                                        <p:attrNameLst>
                                          <p:attrName>style.visibility</p:attrName>
                                        </p:attrNameLst>
                                      </p:cBhvr>
                                      <p:to>
                                        <p:strVal val="visible"/>
                                      </p:to>
                                    </p:set>
                                    <p:animEffect transition="in" filter="fade">
                                      <p:cBhvr>
                                        <p:cTn id="115" dur="500"/>
                                        <p:tgtEl>
                                          <p:spTgt spid="107"/>
                                        </p:tgtEl>
                                      </p:cBhvr>
                                    </p:animEffect>
                                  </p:childTnLst>
                                </p:cTn>
                              </p:par>
                            </p:childTnLst>
                          </p:cTn>
                        </p:par>
                      </p:childTnLst>
                    </p:cTn>
                  </p:par>
                  <p:par>
                    <p:cTn id="116" fill="hold">
                      <p:stCondLst>
                        <p:cond delay="indefinite"/>
                      </p:stCondLst>
                      <p:childTnLst>
                        <p:par>
                          <p:cTn id="117" fill="hold">
                            <p:stCondLst>
                              <p:cond delay="0"/>
                            </p:stCondLst>
                            <p:childTnLst>
                              <p:par>
                                <p:cTn id="118" presetID="1" presetClass="entr" presetSubtype="0" fill="hold" grpId="0" nodeType="clickEffect">
                                  <p:stCondLst>
                                    <p:cond delay="0"/>
                                  </p:stCondLst>
                                  <p:childTnLst>
                                    <p:set>
                                      <p:cBhvr>
                                        <p:cTn id="119" dur="1" fill="hold">
                                          <p:stCondLst>
                                            <p:cond delay="0"/>
                                          </p:stCondLst>
                                        </p:cTn>
                                        <p:tgtEl>
                                          <p:spTgt spid="90"/>
                                        </p:tgtEl>
                                        <p:attrNameLst>
                                          <p:attrName>style.visibility</p:attrName>
                                        </p:attrNameLst>
                                      </p:cBhvr>
                                      <p:to>
                                        <p:strVal val="visible"/>
                                      </p:to>
                                    </p:set>
                                  </p:childTnLst>
                                </p:cTn>
                              </p:par>
                            </p:childTnLst>
                          </p:cTn>
                        </p:par>
                      </p:childTnLst>
                    </p:cTn>
                  </p:par>
                  <p:par>
                    <p:cTn id="120" fill="hold">
                      <p:stCondLst>
                        <p:cond delay="indefinite"/>
                      </p:stCondLst>
                      <p:childTnLst>
                        <p:par>
                          <p:cTn id="121" fill="hold">
                            <p:stCondLst>
                              <p:cond delay="0"/>
                            </p:stCondLst>
                            <p:childTnLst>
                              <p:par>
                                <p:cTn id="122" presetID="10" presetClass="entr" presetSubtype="0" fill="hold" grpId="0" nodeType="clickEffect">
                                  <p:stCondLst>
                                    <p:cond delay="0"/>
                                  </p:stCondLst>
                                  <p:childTnLst>
                                    <p:set>
                                      <p:cBhvr>
                                        <p:cTn id="123" dur="1" fill="hold">
                                          <p:stCondLst>
                                            <p:cond delay="0"/>
                                          </p:stCondLst>
                                        </p:cTn>
                                        <p:tgtEl>
                                          <p:spTgt spid="108"/>
                                        </p:tgtEl>
                                        <p:attrNameLst>
                                          <p:attrName>style.visibility</p:attrName>
                                        </p:attrNameLst>
                                      </p:cBhvr>
                                      <p:to>
                                        <p:strVal val="visible"/>
                                      </p:to>
                                    </p:set>
                                    <p:animEffect transition="in" filter="fade">
                                      <p:cBhvr>
                                        <p:cTn id="124" dur="500"/>
                                        <p:tgtEl>
                                          <p:spTgt spid="1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71" grpId="0" animBg="1"/>
      <p:bldP spid="72" grpId="0" animBg="1"/>
      <p:bldP spid="73" grpId="0" animBg="1"/>
      <p:bldP spid="88" grpId="0" animBg="1"/>
      <p:bldP spid="90" grpId="0" animBg="1"/>
      <p:bldP spid="93" grpId="0" animBg="1"/>
      <p:bldP spid="51" grpId="0" animBg="1"/>
      <p:bldP spid="95" grpId="0" animBg="1"/>
      <p:bldP spid="96" grpId="0" animBg="1"/>
      <p:bldP spid="98" grpId="0" animBg="1"/>
      <p:bldP spid="99" grpId="0" animBg="1"/>
      <p:bldP spid="76" grpId="0" animBg="1"/>
      <p:bldP spid="100" grpId="0" animBg="1"/>
      <p:bldP spid="74" grpId="0" animBg="1"/>
      <p:bldP spid="101" grpId="0" animBg="1"/>
      <p:bldP spid="102" grpId="0" animBg="1"/>
      <p:bldP spid="75" grpId="0" animBg="1"/>
      <p:bldP spid="103" grpId="0" animBg="1"/>
      <p:bldP spid="104" grpId="0" animBg="1"/>
      <p:bldP spid="91" grpId="0" animBg="1"/>
      <p:bldP spid="82" grpId="0" animBg="1"/>
      <p:bldP spid="105" grpId="0" animBg="1"/>
      <p:bldP spid="106" grpId="0" animBg="1"/>
      <p:bldP spid="89" grpId="0" animBg="1"/>
      <p:bldP spid="107" grpId="0" animBg="1"/>
      <p:bldP spid="10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Remember Global                                    and National Goals</a:t>
            </a:r>
          </a:p>
        </p:txBody>
      </p:sp>
      <p:sp>
        <p:nvSpPr>
          <p:cNvPr id="3" name="Content Placeholder 2"/>
          <p:cNvSpPr>
            <a:spLocks noGrp="1"/>
          </p:cNvSpPr>
          <p:nvPr>
            <p:ph idx="1"/>
          </p:nvPr>
        </p:nvSpPr>
        <p:spPr/>
        <p:txBody>
          <a:bodyPr/>
          <a:lstStyle/>
          <a:p>
            <a:pPr lvl="0"/>
            <a:r>
              <a:rPr lang="en-GB" dirty="0"/>
              <a:t>As you create your Results Framework, remember your </a:t>
            </a:r>
            <a:r>
              <a:rPr lang="en-GB" dirty="0" err="1"/>
              <a:t>MSNAP</a:t>
            </a:r>
            <a:r>
              <a:rPr lang="en-GB" dirty="0"/>
              <a:t> contributes to global and national goals and targets</a:t>
            </a:r>
          </a:p>
          <a:p>
            <a:pPr lvl="0"/>
            <a:r>
              <a:rPr lang="en-GB" dirty="0"/>
              <a:t>Refer to Session 1.2 in your Participant Handbook</a:t>
            </a:r>
            <a:endParaRPr lang="en-US" dirty="0"/>
          </a:p>
        </p:txBody>
      </p:sp>
      <p:sp>
        <p:nvSpPr>
          <p:cNvPr id="5" name="Slide Number Placeholder 4"/>
          <p:cNvSpPr>
            <a:spLocks noGrp="1"/>
          </p:cNvSpPr>
          <p:nvPr>
            <p:ph type="sldNum" sz="quarter" idx="12"/>
          </p:nvPr>
        </p:nvSpPr>
        <p:spPr/>
        <p:txBody>
          <a:bodyPr/>
          <a:lstStyle/>
          <a:p>
            <a:fld id="{0753450F-F2F9-436F-9000-8F4B603DDD6F}" type="slidenum">
              <a:rPr lang="en-US" smtClean="0"/>
              <a:pPr/>
              <a:t>21</a:t>
            </a:fld>
            <a:endParaRPr lang="en-US"/>
          </a:p>
        </p:txBody>
      </p:sp>
    </p:spTree>
    <p:extLst>
      <p:ext uri="{BB962C8B-B14F-4D97-AF65-F5344CB8AC3E}">
        <p14:creationId xmlns:p14="http://schemas.microsoft.com/office/powerpoint/2010/main" val="16215057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ctrTitle"/>
          </p:nvPr>
        </p:nvSpPr>
        <p:spPr/>
        <p:txBody>
          <a:bodyPr/>
          <a:lstStyle/>
          <a:p>
            <a:r>
              <a:rPr lang="en-US" dirty="0"/>
              <a:t>Results Framework </a:t>
            </a:r>
            <a:br>
              <a:rPr lang="en-US" dirty="0"/>
            </a:br>
            <a:r>
              <a:rPr lang="en-US" dirty="0"/>
              <a:t>Gallery Walk</a:t>
            </a:r>
          </a:p>
        </p:txBody>
      </p:sp>
      <p:sp>
        <p:nvSpPr>
          <p:cNvPr id="3" name="Content Placeholder 2"/>
          <p:cNvSpPr>
            <a:spLocks noGrp="1"/>
          </p:cNvSpPr>
          <p:nvPr>
            <p:ph type="subTitle" idx="1"/>
          </p:nvPr>
        </p:nvSpPr>
        <p:spPr>
          <a:xfrm>
            <a:off x="976841" y="1827144"/>
            <a:ext cx="6858000" cy="502536"/>
          </a:xfrm>
        </p:spPr>
        <p:txBody>
          <a:bodyPr>
            <a:normAutofit fontScale="92500" lnSpcReduction="20000"/>
          </a:bodyPr>
          <a:lstStyle/>
          <a:p>
            <a:r>
              <a:rPr lang="en-US" dirty="0">
                <a:latin typeface="Century Gothic" panose="020B0502020202020204" pitchFamily="34" charset="0"/>
              </a:rPr>
              <a:t>Session 3.3</a:t>
            </a:r>
          </a:p>
        </p:txBody>
      </p:sp>
    </p:spTree>
    <p:extLst>
      <p:ext uri="{BB962C8B-B14F-4D97-AF65-F5344CB8AC3E}">
        <p14:creationId xmlns:p14="http://schemas.microsoft.com/office/powerpoint/2010/main" val="7048506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Sharing Results Frameworks</a:t>
            </a:r>
          </a:p>
        </p:txBody>
      </p:sp>
      <p:sp>
        <p:nvSpPr>
          <p:cNvPr id="3" name="Content Placeholder 2"/>
          <p:cNvSpPr>
            <a:spLocks noGrp="1"/>
          </p:cNvSpPr>
          <p:nvPr>
            <p:ph idx="1"/>
          </p:nvPr>
        </p:nvSpPr>
        <p:spPr/>
        <p:txBody>
          <a:bodyPr>
            <a:normAutofit lnSpcReduction="10000"/>
          </a:bodyPr>
          <a:lstStyle/>
          <a:p>
            <a:r>
              <a:rPr lang="en-GB" dirty="0"/>
              <a:t>Display your team’s Results Framework.</a:t>
            </a:r>
          </a:p>
          <a:p>
            <a:r>
              <a:rPr lang="en-GB" dirty="0"/>
              <a:t>One team member remains with the display to present, answer questions, and receive feedback from other teams. </a:t>
            </a:r>
          </a:p>
          <a:p>
            <a:r>
              <a:rPr lang="en-GB" dirty="0"/>
              <a:t>Other members view the other teams’ displays.</a:t>
            </a:r>
          </a:p>
          <a:p>
            <a:r>
              <a:rPr lang="en-GB" dirty="0"/>
              <a:t>Afterwards: Return to your group, check whether you would like to make any final changes in the material.</a:t>
            </a:r>
          </a:p>
        </p:txBody>
      </p:sp>
      <p:sp>
        <p:nvSpPr>
          <p:cNvPr id="5" name="Slide Number Placeholder 4"/>
          <p:cNvSpPr>
            <a:spLocks noGrp="1"/>
          </p:cNvSpPr>
          <p:nvPr>
            <p:ph type="sldNum" sz="quarter" idx="12"/>
          </p:nvPr>
        </p:nvSpPr>
        <p:spPr/>
        <p:txBody>
          <a:bodyPr/>
          <a:lstStyle/>
          <a:p>
            <a:fld id="{0753450F-F2F9-436F-9000-8F4B603DDD6F}" type="slidenum">
              <a:rPr lang="en-US" smtClean="0"/>
              <a:pPr/>
              <a:t>23</a:t>
            </a:fld>
            <a:endParaRPr lang="en-US"/>
          </a:p>
        </p:txBody>
      </p:sp>
    </p:spTree>
    <p:extLst>
      <p:ext uri="{BB962C8B-B14F-4D97-AF65-F5344CB8AC3E}">
        <p14:creationId xmlns:p14="http://schemas.microsoft.com/office/powerpoint/2010/main" val="8447083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Discussion Questions</a:t>
            </a:r>
          </a:p>
        </p:txBody>
      </p:sp>
      <p:sp>
        <p:nvSpPr>
          <p:cNvPr id="3" name="Content Placeholder 2"/>
          <p:cNvSpPr>
            <a:spLocks noGrp="1"/>
          </p:cNvSpPr>
          <p:nvPr>
            <p:ph idx="1"/>
          </p:nvPr>
        </p:nvSpPr>
        <p:spPr/>
        <p:txBody>
          <a:bodyPr/>
          <a:lstStyle/>
          <a:p>
            <a:pPr lvl="0"/>
            <a:r>
              <a:rPr lang="en-GB" dirty="0"/>
              <a:t>Are the Results Frameworks logical:</a:t>
            </a:r>
          </a:p>
          <a:p>
            <a:pPr lvl="1"/>
            <a:r>
              <a:rPr lang="en-GB" dirty="0"/>
              <a:t>Activities lead to strategies?</a:t>
            </a:r>
          </a:p>
          <a:p>
            <a:pPr lvl="1"/>
            <a:r>
              <a:rPr lang="en-GB" dirty="0"/>
              <a:t>Strategies lead to objectives?</a:t>
            </a:r>
          </a:p>
          <a:p>
            <a:pPr lvl="1"/>
            <a:r>
              <a:rPr lang="en-GB" dirty="0"/>
              <a:t>Objectives lead to </a:t>
            </a:r>
            <a:r>
              <a:rPr lang="en-GB" dirty="0" err="1"/>
              <a:t>MSNAP</a:t>
            </a:r>
            <a:r>
              <a:rPr lang="en-GB" dirty="0"/>
              <a:t> goal?</a:t>
            </a:r>
            <a:endParaRPr lang="en-US" dirty="0"/>
          </a:p>
          <a:p>
            <a:pPr lvl="0"/>
            <a:r>
              <a:rPr lang="en-GB" dirty="0"/>
              <a:t>Can all departments contribute?</a:t>
            </a:r>
          </a:p>
          <a:p>
            <a:pPr lvl="0"/>
            <a:r>
              <a:rPr lang="en-GB" dirty="0"/>
              <a:t>What other actors are involved?</a:t>
            </a:r>
            <a:endParaRPr lang="en-US" dirty="0"/>
          </a:p>
        </p:txBody>
      </p:sp>
      <p:sp>
        <p:nvSpPr>
          <p:cNvPr id="5" name="Slide Number Placeholder 4"/>
          <p:cNvSpPr>
            <a:spLocks noGrp="1"/>
          </p:cNvSpPr>
          <p:nvPr>
            <p:ph type="sldNum" sz="quarter" idx="12"/>
          </p:nvPr>
        </p:nvSpPr>
        <p:spPr/>
        <p:txBody>
          <a:bodyPr/>
          <a:lstStyle/>
          <a:p>
            <a:fld id="{0753450F-F2F9-436F-9000-8F4B603DDD6F}" type="slidenum">
              <a:rPr lang="en-US" smtClean="0"/>
              <a:pPr/>
              <a:t>24</a:t>
            </a:fld>
            <a:endParaRPr lang="en-US"/>
          </a:p>
        </p:txBody>
      </p:sp>
    </p:spTree>
    <p:extLst>
      <p:ext uri="{BB962C8B-B14F-4D97-AF65-F5344CB8AC3E}">
        <p14:creationId xmlns:p14="http://schemas.microsoft.com/office/powerpoint/2010/main" val="37172257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After the Sharing</a:t>
            </a:r>
          </a:p>
        </p:txBody>
      </p:sp>
      <p:sp>
        <p:nvSpPr>
          <p:cNvPr id="3" name="Content Placeholder 2"/>
          <p:cNvSpPr>
            <a:spLocks noGrp="1"/>
          </p:cNvSpPr>
          <p:nvPr>
            <p:ph idx="1"/>
          </p:nvPr>
        </p:nvSpPr>
        <p:spPr/>
        <p:txBody>
          <a:bodyPr/>
          <a:lstStyle/>
          <a:p>
            <a:r>
              <a:rPr lang="en-GB" dirty="0"/>
              <a:t>Return to groups to share feedback received and ideas from other teams.</a:t>
            </a:r>
          </a:p>
          <a:p>
            <a:r>
              <a:rPr lang="en-GB" dirty="0"/>
              <a:t>Make revisions as needed. </a:t>
            </a:r>
          </a:p>
          <a:p>
            <a:endParaRPr lang="en-US" dirty="0"/>
          </a:p>
          <a:p>
            <a:endParaRPr lang="en-US" dirty="0"/>
          </a:p>
        </p:txBody>
      </p:sp>
      <p:sp>
        <p:nvSpPr>
          <p:cNvPr id="7" name="Slide Number Placeholder 6"/>
          <p:cNvSpPr>
            <a:spLocks noGrp="1"/>
          </p:cNvSpPr>
          <p:nvPr>
            <p:ph type="sldNum" sz="quarter" idx="12"/>
          </p:nvPr>
        </p:nvSpPr>
        <p:spPr/>
        <p:txBody>
          <a:bodyPr/>
          <a:lstStyle/>
          <a:p>
            <a:fld id="{0753450F-F2F9-436F-9000-8F4B603DDD6F}" type="slidenum">
              <a:rPr lang="en-US" smtClean="0"/>
              <a:pPr/>
              <a:t>25</a:t>
            </a:fld>
            <a:endParaRPr lang="en-US" dirty="0"/>
          </a:p>
        </p:txBody>
      </p:sp>
    </p:spTree>
    <p:extLst>
      <p:ext uri="{BB962C8B-B14F-4D97-AF65-F5344CB8AC3E}">
        <p14:creationId xmlns:p14="http://schemas.microsoft.com/office/powerpoint/2010/main" val="4926321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Update the MSNAP Template</a:t>
            </a:r>
          </a:p>
        </p:txBody>
      </p:sp>
      <p:sp>
        <p:nvSpPr>
          <p:cNvPr id="3" name="Content Placeholder 2"/>
          <p:cNvSpPr>
            <a:spLocks noGrp="1"/>
          </p:cNvSpPr>
          <p:nvPr>
            <p:ph idx="1"/>
          </p:nvPr>
        </p:nvSpPr>
        <p:spPr/>
        <p:txBody>
          <a:bodyPr/>
          <a:lstStyle/>
          <a:p>
            <a:r>
              <a:rPr lang="en-US" dirty="0"/>
              <a:t>Using the results of Unit 3, you can complete drafting the following sections of your </a:t>
            </a:r>
            <a:r>
              <a:rPr lang="en-US" dirty="0" err="1"/>
              <a:t>MSNAP</a:t>
            </a:r>
            <a:r>
              <a:rPr lang="en-US" dirty="0"/>
              <a:t>:</a:t>
            </a:r>
          </a:p>
          <a:p>
            <a:r>
              <a:rPr lang="en-US" dirty="0"/>
              <a:t>Multi-Sectoral Nutrition Results Framework</a:t>
            </a:r>
            <a:endParaRPr lang="en-GB" dirty="0"/>
          </a:p>
          <a:p>
            <a:endParaRPr lang="en-GB" dirty="0"/>
          </a:p>
        </p:txBody>
      </p:sp>
      <p:sp>
        <p:nvSpPr>
          <p:cNvPr id="5" name="Slide Number Placeholder 4"/>
          <p:cNvSpPr>
            <a:spLocks noGrp="1"/>
          </p:cNvSpPr>
          <p:nvPr>
            <p:ph type="sldNum" sz="quarter" idx="12"/>
          </p:nvPr>
        </p:nvSpPr>
        <p:spPr/>
        <p:txBody>
          <a:bodyPr/>
          <a:lstStyle/>
          <a:p>
            <a:fld id="{0753450F-F2F9-436F-9000-8F4B603DDD6F}" type="slidenum">
              <a:rPr lang="en-US" smtClean="0"/>
              <a:pPr/>
              <a:t>26</a:t>
            </a:fld>
            <a:endParaRPr lang="en-US"/>
          </a:p>
        </p:txBody>
      </p:sp>
    </p:spTree>
    <p:extLst>
      <p:ext uri="{BB962C8B-B14F-4D97-AF65-F5344CB8AC3E}">
        <p14:creationId xmlns:p14="http://schemas.microsoft.com/office/powerpoint/2010/main" val="10057843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AB6CD328-786B-4367-83EE-587EA2B1B5B6}"/>
              </a:ext>
            </a:extLst>
          </p:cNvPr>
          <p:cNvSpPr>
            <a:spLocks noGrp="1"/>
          </p:cNvSpPr>
          <p:nvPr>
            <p:ph type="title"/>
          </p:nvPr>
        </p:nvSpPr>
        <p:spPr/>
        <p:txBody>
          <a:bodyPr/>
          <a:lstStyle/>
          <a:p>
            <a:r>
              <a:rPr lang="en-US" dirty="0"/>
              <a:t>Unit Objectives</a:t>
            </a:r>
          </a:p>
        </p:txBody>
      </p:sp>
      <p:sp>
        <p:nvSpPr>
          <p:cNvPr id="3" name="Content Placeholder 2"/>
          <p:cNvSpPr>
            <a:spLocks noGrp="1"/>
          </p:cNvSpPr>
          <p:nvPr>
            <p:ph idx="1"/>
          </p:nvPr>
        </p:nvSpPr>
        <p:spPr>
          <a:xfrm>
            <a:off x="628650" y="1685580"/>
            <a:ext cx="7886700" cy="4670769"/>
          </a:xfrm>
        </p:spPr>
        <p:txBody>
          <a:bodyPr>
            <a:normAutofit fontScale="92500"/>
          </a:bodyPr>
          <a:lstStyle/>
          <a:p>
            <a:pPr lvl="0"/>
            <a:r>
              <a:rPr lang="en-GB" dirty="0"/>
              <a:t>Identify the goal for the MSNAP and ensure it is aligned with national priorities and the District Development Plan (DDP).</a:t>
            </a:r>
            <a:endParaRPr lang="en-US" dirty="0"/>
          </a:p>
          <a:p>
            <a:pPr lvl="0"/>
            <a:r>
              <a:rPr lang="en-GB" dirty="0"/>
              <a:t>Develop a Results Framework to address identified nutrition problems.</a:t>
            </a:r>
            <a:endParaRPr lang="en-US" dirty="0"/>
          </a:p>
          <a:p>
            <a:pPr lvl="0"/>
            <a:r>
              <a:rPr lang="en-GB" dirty="0"/>
              <a:t>Identify linkages between the district/LLG and other actors (e.g., civil society organizations [</a:t>
            </a:r>
            <a:r>
              <a:rPr lang="en-GB" dirty="0" err="1"/>
              <a:t>CSOs</a:t>
            </a:r>
            <a:r>
              <a:rPr lang="en-GB" dirty="0"/>
              <a:t>], private sector, media) working together towards their common MSNAP nutrition goal.</a:t>
            </a:r>
            <a:endParaRPr lang="en-US" dirty="0"/>
          </a:p>
        </p:txBody>
      </p:sp>
      <p:sp>
        <p:nvSpPr>
          <p:cNvPr id="7" name="Slide Number Placeholder 6"/>
          <p:cNvSpPr>
            <a:spLocks noGrp="1"/>
          </p:cNvSpPr>
          <p:nvPr>
            <p:ph type="sldNum" sz="quarter" idx="12"/>
          </p:nvPr>
        </p:nvSpPr>
        <p:spPr/>
        <p:txBody>
          <a:bodyPr/>
          <a:lstStyle/>
          <a:p>
            <a:fld id="{0753450F-F2F9-436F-9000-8F4B603DDD6F}" type="slidenum">
              <a:rPr lang="en-US" smtClean="0"/>
              <a:pPr/>
              <a:t>3</a:t>
            </a:fld>
            <a:endParaRPr lang="en-US" dirty="0"/>
          </a:p>
        </p:txBody>
      </p:sp>
    </p:spTree>
    <p:extLst>
      <p:ext uri="{BB962C8B-B14F-4D97-AF65-F5344CB8AC3E}">
        <p14:creationId xmlns:p14="http://schemas.microsoft.com/office/powerpoint/2010/main" val="199460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a:xfrm>
            <a:off x="6457950" y="6356351"/>
            <a:ext cx="2057400" cy="365125"/>
          </a:xfrm>
        </p:spPr>
        <p:txBody>
          <a:bodyPr/>
          <a:lstStyle/>
          <a:p>
            <a:fld id="{0753450F-F2F9-436F-9000-8F4B603DDD6F}" type="slidenum">
              <a:rPr lang="en-US" sz="1600" smtClean="0"/>
              <a:t>4</a:t>
            </a:fld>
            <a:endParaRPr lang="en-US" sz="1600" dirty="0"/>
          </a:p>
        </p:txBody>
      </p:sp>
      <p:sp>
        <p:nvSpPr>
          <p:cNvPr id="5" name="Title 1"/>
          <p:cNvSpPr txBox="1">
            <a:spLocks/>
          </p:cNvSpPr>
          <p:nvPr/>
        </p:nvSpPr>
        <p:spPr>
          <a:xfrm>
            <a:off x="0" y="2506132"/>
            <a:ext cx="9144000" cy="4351867"/>
          </a:xfrm>
          <a:prstGeom prst="rect">
            <a:avLst/>
          </a:prstGeom>
          <a:solidFill>
            <a:srgbClr val="F38B00"/>
          </a:solidFill>
        </p:spPr>
        <p:txBody>
          <a:bodyPr vert="horz" lIns="91440" tIns="274320" rIns="91440" bIns="45720" rtlCol="0" anchor="t" anchorCtr="0">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spcBef>
                <a:spcPts val="3000"/>
              </a:spcBef>
            </a:pPr>
            <a:endParaRPr lang="en-GB" sz="200" b="1" dirty="0">
              <a:solidFill>
                <a:schemeClr val="bg1"/>
              </a:solidFill>
            </a:endParaRPr>
          </a:p>
          <a:p>
            <a:pPr marL="914400">
              <a:lnSpc>
                <a:spcPct val="100000"/>
              </a:lnSpc>
              <a:spcBef>
                <a:spcPts val="1800"/>
              </a:spcBef>
            </a:pPr>
            <a:r>
              <a:rPr lang="en-GB" sz="4500" b="1" dirty="0">
                <a:solidFill>
                  <a:schemeClr val="bg1"/>
                </a:solidFill>
                <a:latin typeface="Century Gothic" panose="020B0502020202020204" pitchFamily="34" charset="0"/>
              </a:rPr>
              <a:t>Identifying Solutions to                Nutrition Problems</a:t>
            </a:r>
          </a:p>
        </p:txBody>
      </p:sp>
      <p:sp>
        <p:nvSpPr>
          <p:cNvPr id="8" name="Rectangle 7"/>
          <p:cNvSpPr/>
          <p:nvPr/>
        </p:nvSpPr>
        <p:spPr>
          <a:xfrm>
            <a:off x="0" y="1560471"/>
            <a:ext cx="9144000" cy="94566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914400"/>
            <a:r>
              <a:rPr lang="en-US" sz="3600" b="1" dirty="0">
                <a:latin typeface="Century Gothic" panose="020B0502020202020204" pitchFamily="34" charset="0"/>
              </a:rPr>
              <a:t>Session 3.1</a:t>
            </a:r>
          </a:p>
        </p:txBody>
      </p:sp>
      <p:pic>
        <p:nvPicPr>
          <p:cNvPr id="6" name="Picture 5" descr="logo of Uganda OPM" title="logo of Uganda OPM"/>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94087" y="127776"/>
            <a:ext cx="1555825" cy="1357008"/>
          </a:xfrm>
          <a:prstGeom prst="rect">
            <a:avLst/>
          </a:prstGeom>
        </p:spPr>
      </p:pic>
    </p:spTree>
    <p:extLst>
      <p:ext uri="{BB962C8B-B14F-4D97-AF65-F5344CB8AC3E}">
        <p14:creationId xmlns:p14="http://schemas.microsoft.com/office/powerpoint/2010/main" val="3972933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628650" y="365127"/>
            <a:ext cx="7886700" cy="1180338"/>
          </a:xfrm>
        </p:spPr>
        <p:txBody>
          <a:bodyPr/>
          <a:lstStyle/>
          <a:p>
            <a:r>
              <a:rPr lang="en-GB" dirty="0"/>
              <a:t>Group Work</a:t>
            </a:r>
            <a:endParaRPr lang="en-US" dirty="0"/>
          </a:p>
        </p:txBody>
      </p:sp>
      <p:sp>
        <p:nvSpPr>
          <p:cNvPr id="3" name="Content Placeholder 2"/>
          <p:cNvSpPr>
            <a:spLocks noGrp="1"/>
          </p:cNvSpPr>
          <p:nvPr>
            <p:ph idx="4294967295"/>
          </p:nvPr>
        </p:nvSpPr>
        <p:spPr>
          <a:xfrm>
            <a:off x="628650" y="1545464"/>
            <a:ext cx="7886700" cy="4997003"/>
          </a:xfrm>
        </p:spPr>
        <p:txBody>
          <a:bodyPr>
            <a:normAutofit fontScale="92500" lnSpcReduction="10000"/>
          </a:bodyPr>
          <a:lstStyle/>
          <a:p>
            <a:pPr lvl="0"/>
            <a:r>
              <a:rPr lang="en-GB" dirty="0"/>
              <a:t>Turn the problems on each card in your problem tree into positive statements. </a:t>
            </a:r>
            <a:endParaRPr lang="en-US" dirty="0"/>
          </a:p>
          <a:p>
            <a:pPr lvl="0"/>
            <a:r>
              <a:rPr lang="en-GB" dirty="0"/>
              <a:t>Organise the cards on a new flip chart so they mirror the arrangement of your problem tree.</a:t>
            </a:r>
            <a:endParaRPr lang="en-US" dirty="0"/>
          </a:p>
          <a:p>
            <a:pPr lvl="0"/>
            <a:r>
              <a:rPr lang="en-GB" dirty="0"/>
              <a:t>As you work, check to see whether the underlying causes are turned in solutions, that the causes higher up are also solved, or are more solutions needed? If there are any missing steps in the problem tree, they should be added to the solutions tree.</a:t>
            </a:r>
            <a:endParaRPr lang="en-US" dirty="0"/>
          </a:p>
          <a:p>
            <a:endParaRPr lang="en-GB" dirty="0"/>
          </a:p>
        </p:txBody>
      </p:sp>
      <p:sp>
        <p:nvSpPr>
          <p:cNvPr id="12" name="Slide Number Placeholder 11"/>
          <p:cNvSpPr>
            <a:spLocks noGrp="1"/>
          </p:cNvSpPr>
          <p:nvPr>
            <p:ph type="sldNum" sz="quarter" idx="12"/>
          </p:nvPr>
        </p:nvSpPr>
        <p:spPr/>
        <p:txBody>
          <a:bodyPr/>
          <a:lstStyle/>
          <a:p>
            <a:fld id="{AD222BCE-3D26-46A2-99D5-B68A9CE83E87}" type="slidenum">
              <a:rPr lang="en-GB" smtClean="0"/>
              <a:t>5</a:t>
            </a:fld>
            <a:endParaRPr lang="en-GB" dirty="0"/>
          </a:p>
        </p:txBody>
      </p:sp>
    </p:spTree>
    <p:extLst>
      <p:ext uri="{BB962C8B-B14F-4D97-AF65-F5344CB8AC3E}">
        <p14:creationId xmlns:p14="http://schemas.microsoft.com/office/powerpoint/2010/main" val="2693665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9" name="Straight Connector 28">
            <a:extLst>
              <a:ext uri="{FF2B5EF4-FFF2-40B4-BE49-F238E27FC236}">
                <a16:creationId xmlns:a16="http://schemas.microsoft.com/office/drawing/2014/main" id="{215A9CD5-3FFB-4BAF-BCB0-6666850B1F6F}"/>
              </a:ext>
            </a:extLst>
          </p:cNvPr>
          <p:cNvCxnSpPr/>
          <p:nvPr/>
        </p:nvCxnSpPr>
        <p:spPr>
          <a:xfrm>
            <a:off x="7533233" y="3341943"/>
            <a:ext cx="0" cy="1343497"/>
          </a:xfrm>
          <a:prstGeom prst="line">
            <a:avLst/>
          </a:prstGeom>
        </p:spPr>
        <p:style>
          <a:lnRef idx="1">
            <a:schemeClr val="accent1"/>
          </a:lnRef>
          <a:fillRef idx="0">
            <a:schemeClr val="accent1"/>
          </a:fillRef>
          <a:effectRef idx="0">
            <a:schemeClr val="accent1"/>
          </a:effectRef>
          <a:fontRef idx="minor">
            <a:schemeClr val="tx1"/>
          </a:fontRef>
        </p:style>
      </p:cxnSp>
      <p:sp>
        <p:nvSpPr>
          <p:cNvPr id="57" name="Freeform 13">
            <a:extLst>
              <a:ext uri="{FF2B5EF4-FFF2-40B4-BE49-F238E27FC236}">
                <a16:creationId xmlns:a16="http://schemas.microsoft.com/office/drawing/2014/main" id="{CAE710E3-F3E8-497E-B2AB-D6688FD3FA54}"/>
              </a:ext>
            </a:extLst>
          </p:cNvPr>
          <p:cNvSpPr/>
          <p:nvPr/>
        </p:nvSpPr>
        <p:spPr>
          <a:xfrm>
            <a:off x="1205139" y="4377015"/>
            <a:ext cx="383437" cy="640548"/>
          </a:xfrm>
          <a:custGeom>
            <a:avLst/>
            <a:gdLst/>
            <a:ahLst/>
            <a:cxnLst/>
            <a:rect l="0" t="0" r="0" b="0"/>
            <a:pathLst>
              <a:path>
                <a:moveTo>
                  <a:pt x="0" y="0"/>
                </a:moveTo>
                <a:lnTo>
                  <a:pt x="0" y="640548"/>
                </a:lnTo>
                <a:lnTo>
                  <a:pt x="383437" y="640548"/>
                </a:lnTo>
              </a:path>
            </a:pathLst>
          </a:custGeom>
          <a:noFill/>
          <a:ln>
            <a:solidFill>
              <a:schemeClr val="accent1"/>
            </a:solidFill>
          </a:ln>
        </p:spPr>
        <p:style>
          <a:lnRef idx="2">
            <a:schemeClr val="accent1">
              <a:hueOff val="0"/>
              <a:satOff val="0"/>
              <a:lumOff val="0"/>
              <a:alphaOff val="0"/>
            </a:schemeClr>
          </a:lnRef>
          <a:fillRef idx="0">
            <a:scrgbClr r="0" g="0" b="0"/>
          </a:fillRef>
          <a:effectRef idx="0">
            <a:schemeClr val="accent4">
              <a:tint val="50000"/>
              <a:hueOff val="0"/>
              <a:satOff val="0"/>
              <a:lumOff val="0"/>
              <a:alphaOff val="0"/>
            </a:schemeClr>
          </a:effectRef>
          <a:fontRef idx="minor">
            <a:schemeClr val="tx1">
              <a:hueOff val="0"/>
              <a:satOff val="0"/>
              <a:lumOff val="0"/>
              <a:alphaOff val="0"/>
            </a:schemeClr>
          </a:fontRef>
        </p:style>
      </p:sp>
      <p:sp>
        <p:nvSpPr>
          <p:cNvPr id="27" name="Title 1"/>
          <p:cNvSpPr txBox="1">
            <a:spLocks/>
          </p:cNvSpPr>
          <p:nvPr/>
        </p:nvSpPr>
        <p:spPr>
          <a:xfrm>
            <a:off x="0" y="0"/>
            <a:ext cx="9144000" cy="1132826"/>
          </a:xfrm>
          <a:prstGeom prst="rect">
            <a:avLst/>
          </a:prstGeom>
          <a:noFill/>
        </p:spPr>
        <p:txBody>
          <a:bodyPr vert="horz" lIns="0" tIns="274320" rIns="0" bIns="0" rtlCol="0" anchor="ctr" anchorCtr="0">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3200" b="1" dirty="0">
                <a:solidFill>
                  <a:srgbClr val="006595"/>
                </a:solidFill>
                <a:latin typeface="Century Gothic" panose="020B0502020202020204" pitchFamily="34" charset="0"/>
              </a:rPr>
              <a:t>Example: Turning Problems into Solutions</a:t>
            </a:r>
            <a:endParaRPr lang="en-US" sz="3200" b="1" dirty="0">
              <a:solidFill>
                <a:srgbClr val="006595"/>
              </a:solidFill>
              <a:latin typeface="Century Gothic" panose="020B0502020202020204" pitchFamily="34" charset="0"/>
            </a:endParaRPr>
          </a:p>
        </p:txBody>
      </p:sp>
      <p:sp>
        <p:nvSpPr>
          <p:cNvPr id="2" name="Slide Number Placeholder 1"/>
          <p:cNvSpPr>
            <a:spLocks noGrp="1"/>
          </p:cNvSpPr>
          <p:nvPr>
            <p:ph type="sldNum" sz="quarter" idx="12"/>
          </p:nvPr>
        </p:nvSpPr>
        <p:spPr>
          <a:xfrm>
            <a:off x="6553200" y="6356350"/>
            <a:ext cx="2133600" cy="365125"/>
          </a:xfrm>
        </p:spPr>
        <p:txBody>
          <a:bodyPr/>
          <a:lstStyle/>
          <a:p>
            <a:fld id="{AD222BCE-3D26-46A2-99D5-B68A9CE83E87}" type="slidenum">
              <a:rPr lang="en-GB" smtClean="0"/>
              <a:t>6</a:t>
            </a:fld>
            <a:endParaRPr lang="en-GB" dirty="0"/>
          </a:p>
        </p:txBody>
      </p:sp>
      <p:grpSp>
        <p:nvGrpSpPr>
          <p:cNvPr id="5" name="Group 4">
            <a:extLst>
              <a:ext uri="{FF2B5EF4-FFF2-40B4-BE49-F238E27FC236}">
                <a16:creationId xmlns:a16="http://schemas.microsoft.com/office/drawing/2014/main" id="{F6EEFF77-2BB5-4192-9639-28B6EDD8006B}"/>
              </a:ext>
            </a:extLst>
          </p:cNvPr>
          <p:cNvGrpSpPr/>
          <p:nvPr/>
        </p:nvGrpSpPr>
        <p:grpSpPr>
          <a:xfrm>
            <a:off x="408586" y="1692692"/>
            <a:ext cx="8286229" cy="3767137"/>
            <a:chOff x="408586" y="1692692"/>
            <a:chExt cx="8286229" cy="3767137"/>
          </a:xfrm>
        </p:grpSpPr>
        <p:cxnSp>
          <p:nvCxnSpPr>
            <p:cNvPr id="104" name="Straight Connector 103">
              <a:extLst>
                <a:ext uri="{FF2B5EF4-FFF2-40B4-BE49-F238E27FC236}">
                  <a16:creationId xmlns:a16="http://schemas.microsoft.com/office/drawing/2014/main" id="{0ABF29E0-B986-4EDF-BA2A-2345E6475600}"/>
                </a:ext>
              </a:extLst>
            </p:cNvPr>
            <p:cNvCxnSpPr/>
            <p:nvPr/>
          </p:nvCxnSpPr>
          <p:spPr>
            <a:xfrm>
              <a:off x="7527220" y="3341943"/>
              <a:ext cx="0" cy="1343497"/>
            </a:xfrm>
            <a:prstGeom prst="line">
              <a:avLst/>
            </a:prstGeom>
          </p:spPr>
          <p:style>
            <a:lnRef idx="1">
              <a:schemeClr val="accent1"/>
            </a:lnRef>
            <a:fillRef idx="0">
              <a:schemeClr val="accent1"/>
            </a:fillRef>
            <a:effectRef idx="0">
              <a:schemeClr val="accent1"/>
            </a:effectRef>
            <a:fontRef idx="minor">
              <a:schemeClr val="tx1"/>
            </a:fontRef>
          </p:style>
        </p:cxnSp>
        <p:sp>
          <p:nvSpPr>
            <p:cNvPr id="105" name="Freeform 6">
              <a:extLst>
                <a:ext uri="{FF2B5EF4-FFF2-40B4-BE49-F238E27FC236}">
                  <a16:creationId xmlns:a16="http://schemas.microsoft.com/office/drawing/2014/main" id="{0CE00AD2-5594-4DC3-AADA-04B950DB8B9F}"/>
                </a:ext>
              </a:extLst>
            </p:cNvPr>
            <p:cNvSpPr/>
            <p:nvPr/>
          </p:nvSpPr>
          <p:spPr>
            <a:xfrm>
              <a:off x="6015584" y="4290313"/>
              <a:ext cx="183934" cy="677971"/>
            </a:xfrm>
            <a:custGeom>
              <a:avLst/>
              <a:gdLst/>
              <a:ahLst/>
              <a:cxnLst/>
              <a:rect l="0" t="0" r="0" b="0"/>
              <a:pathLst>
                <a:path>
                  <a:moveTo>
                    <a:pt x="0" y="0"/>
                  </a:moveTo>
                  <a:lnTo>
                    <a:pt x="0" y="677971"/>
                  </a:lnTo>
                  <a:lnTo>
                    <a:pt x="183934" y="677971"/>
                  </a:lnTo>
                </a:path>
              </a:pathLst>
            </a:custGeom>
            <a:noFill/>
            <a:ln>
              <a:solidFill>
                <a:schemeClr val="accent1"/>
              </a:solidFill>
            </a:ln>
          </p:spPr>
          <p:style>
            <a:lnRef idx="2">
              <a:schemeClr val="accent1">
                <a:hueOff val="0"/>
                <a:satOff val="0"/>
                <a:lumOff val="0"/>
                <a:alphaOff val="0"/>
              </a:schemeClr>
            </a:lnRef>
            <a:fillRef idx="0">
              <a:scrgbClr r="0" g="0" b="0"/>
            </a:fillRef>
            <a:effectRef idx="0">
              <a:schemeClr val="accent4">
                <a:tint val="50000"/>
                <a:hueOff val="0"/>
                <a:satOff val="0"/>
                <a:lumOff val="0"/>
                <a:alphaOff val="0"/>
              </a:schemeClr>
            </a:effectRef>
            <a:fontRef idx="minor">
              <a:schemeClr val="tx1">
                <a:hueOff val="0"/>
                <a:satOff val="0"/>
                <a:lumOff val="0"/>
                <a:alphaOff val="0"/>
              </a:schemeClr>
            </a:fontRef>
          </p:style>
        </p:sp>
        <p:sp>
          <p:nvSpPr>
            <p:cNvPr id="106" name="Freeform 8">
              <a:extLst>
                <a:ext uri="{FF2B5EF4-FFF2-40B4-BE49-F238E27FC236}">
                  <a16:creationId xmlns:a16="http://schemas.microsoft.com/office/drawing/2014/main" id="{D8F36E71-D344-4156-9641-404AC2E2F0A7}"/>
                </a:ext>
              </a:extLst>
            </p:cNvPr>
            <p:cNvSpPr/>
            <p:nvPr/>
          </p:nvSpPr>
          <p:spPr>
            <a:xfrm>
              <a:off x="4086004" y="4374064"/>
              <a:ext cx="179850" cy="643339"/>
            </a:xfrm>
            <a:custGeom>
              <a:avLst/>
              <a:gdLst/>
              <a:ahLst/>
              <a:cxnLst/>
              <a:rect l="0" t="0" r="0" b="0"/>
              <a:pathLst>
                <a:path>
                  <a:moveTo>
                    <a:pt x="206646" y="0"/>
                  </a:moveTo>
                  <a:lnTo>
                    <a:pt x="206646" y="681585"/>
                  </a:lnTo>
                  <a:lnTo>
                    <a:pt x="0" y="681585"/>
                  </a:lnTo>
                </a:path>
              </a:pathLst>
            </a:custGeom>
            <a:noFill/>
            <a:ln>
              <a:solidFill>
                <a:schemeClr val="accent1"/>
              </a:solidFill>
            </a:ln>
          </p:spPr>
          <p:style>
            <a:lnRef idx="2">
              <a:schemeClr val="accent1">
                <a:hueOff val="0"/>
                <a:satOff val="0"/>
                <a:lumOff val="0"/>
                <a:alphaOff val="0"/>
              </a:schemeClr>
            </a:lnRef>
            <a:fillRef idx="0">
              <a:scrgbClr r="0" g="0" b="0"/>
            </a:fillRef>
            <a:effectRef idx="0">
              <a:schemeClr val="accent4">
                <a:tint val="50000"/>
                <a:hueOff val="0"/>
                <a:satOff val="0"/>
                <a:lumOff val="0"/>
                <a:alphaOff val="0"/>
              </a:schemeClr>
            </a:effectRef>
            <a:fontRef idx="minor">
              <a:schemeClr val="tx1">
                <a:hueOff val="0"/>
                <a:satOff val="0"/>
                <a:lumOff val="0"/>
                <a:alphaOff val="0"/>
              </a:schemeClr>
            </a:fontRef>
          </p:style>
        </p:sp>
        <p:sp>
          <p:nvSpPr>
            <p:cNvPr id="107" name="Freeform 9">
              <a:extLst>
                <a:ext uri="{FF2B5EF4-FFF2-40B4-BE49-F238E27FC236}">
                  <a16:creationId xmlns:a16="http://schemas.microsoft.com/office/drawing/2014/main" id="{C429AB13-0EC5-484B-8287-5E9A9DABC386}"/>
                </a:ext>
              </a:extLst>
            </p:cNvPr>
            <p:cNvSpPr/>
            <p:nvPr/>
          </p:nvSpPr>
          <p:spPr>
            <a:xfrm>
              <a:off x="4284826" y="4339592"/>
              <a:ext cx="246276" cy="677971"/>
            </a:xfrm>
            <a:custGeom>
              <a:avLst/>
              <a:gdLst/>
              <a:ahLst/>
              <a:cxnLst/>
              <a:rect l="0" t="0" r="0" b="0"/>
              <a:pathLst>
                <a:path>
                  <a:moveTo>
                    <a:pt x="0" y="0"/>
                  </a:moveTo>
                  <a:lnTo>
                    <a:pt x="0" y="677971"/>
                  </a:lnTo>
                  <a:lnTo>
                    <a:pt x="246276" y="677971"/>
                  </a:lnTo>
                </a:path>
              </a:pathLst>
            </a:custGeom>
            <a:noFill/>
            <a:ln>
              <a:solidFill>
                <a:srgbClr val="40B4E5"/>
              </a:solidFill>
            </a:ln>
          </p:spPr>
          <p:style>
            <a:lnRef idx="2">
              <a:schemeClr val="accent1">
                <a:hueOff val="0"/>
                <a:satOff val="0"/>
                <a:lumOff val="0"/>
                <a:alphaOff val="0"/>
              </a:schemeClr>
            </a:lnRef>
            <a:fillRef idx="0">
              <a:scrgbClr r="0" g="0" b="0"/>
            </a:fillRef>
            <a:effectRef idx="0">
              <a:schemeClr val="accent4">
                <a:tint val="50000"/>
                <a:hueOff val="0"/>
                <a:satOff val="0"/>
                <a:lumOff val="0"/>
                <a:alphaOff val="0"/>
              </a:schemeClr>
            </a:effectRef>
            <a:fontRef idx="minor">
              <a:schemeClr val="tx1">
                <a:hueOff val="0"/>
                <a:satOff val="0"/>
                <a:lumOff val="0"/>
                <a:alphaOff val="0"/>
              </a:schemeClr>
            </a:fontRef>
          </p:style>
        </p:sp>
        <p:sp>
          <p:nvSpPr>
            <p:cNvPr id="108" name="Freeform 10">
              <a:extLst>
                <a:ext uri="{FF2B5EF4-FFF2-40B4-BE49-F238E27FC236}">
                  <a16:creationId xmlns:a16="http://schemas.microsoft.com/office/drawing/2014/main" id="{056287BD-99FA-4F3A-91D0-DEAE1AC7BC70}"/>
                </a:ext>
              </a:extLst>
            </p:cNvPr>
            <p:cNvSpPr/>
            <p:nvPr/>
          </p:nvSpPr>
          <p:spPr>
            <a:xfrm>
              <a:off x="4265872" y="3367874"/>
              <a:ext cx="1497894" cy="525521"/>
            </a:xfrm>
            <a:custGeom>
              <a:avLst/>
              <a:gdLst/>
              <a:ahLst/>
              <a:cxnLst/>
              <a:rect l="0" t="0" r="0" b="0"/>
              <a:pathLst>
                <a:path>
                  <a:moveTo>
                    <a:pt x="805044" y="0"/>
                  </a:moveTo>
                  <a:lnTo>
                    <a:pt x="805044" y="108802"/>
                  </a:lnTo>
                  <a:lnTo>
                    <a:pt x="0" y="108802"/>
                  </a:lnTo>
                  <a:lnTo>
                    <a:pt x="0" y="255014"/>
                  </a:lnTo>
                </a:path>
              </a:pathLst>
            </a:custGeom>
            <a:noFill/>
            <a:ln>
              <a:solidFill>
                <a:schemeClr val="accent1"/>
              </a:solidFill>
            </a:ln>
          </p:spPr>
          <p:style>
            <a:lnRef idx="2">
              <a:schemeClr val="accent6">
                <a:hueOff val="0"/>
                <a:satOff val="0"/>
                <a:lumOff val="0"/>
                <a:alphaOff val="0"/>
              </a:schemeClr>
            </a:lnRef>
            <a:fillRef idx="0">
              <a:scrgbClr r="0" g="0" b="0"/>
            </a:fillRef>
            <a:effectRef idx="0">
              <a:schemeClr val="accent4">
                <a:tint val="70000"/>
                <a:hueOff val="0"/>
                <a:satOff val="0"/>
                <a:lumOff val="0"/>
                <a:alphaOff val="0"/>
              </a:schemeClr>
            </a:effectRef>
            <a:fontRef idx="minor">
              <a:schemeClr val="tx1">
                <a:hueOff val="0"/>
                <a:satOff val="0"/>
                <a:lumOff val="0"/>
                <a:alphaOff val="0"/>
              </a:schemeClr>
            </a:fontRef>
          </p:style>
        </p:sp>
        <p:sp>
          <p:nvSpPr>
            <p:cNvPr id="109" name="Freeform 11">
              <a:extLst>
                <a:ext uri="{FF2B5EF4-FFF2-40B4-BE49-F238E27FC236}">
                  <a16:creationId xmlns:a16="http://schemas.microsoft.com/office/drawing/2014/main" id="{A6A587BD-B93A-4D59-A0BD-B149D45CB7F8}"/>
                </a:ext>
              </a:extLst>
            </p:cNvPr>
            <p:cNvSpPr/>
            <p:nvPr/>
          </p:nvSpPr>
          <p:spPr>
            <a:xfrm>
              <a:off x="3903114" y="2388941"/>
              <a:ext cx="2462731" cy="292424"/>
            </a:xfrm>
            <a:custGeom>
              <a:avLst/>
              <a:gdLst/>
              <a:ahLst/>
              <a:cxnLst/>
              <a:rect l="0" t="0" r="0" b="0"/>
              <a:pathLst>
                <a:path>
                  <a:moveTo>
                    <a:pt x="0" y="0"/>
                  </a:moveTo>
                  <a:lnTo>
                    <a:pt x="0" y="146212"/>
                  </a:lnTo>
                  <a:lnTo>
                    <a:pt x="2462731" y="146212"/>
                  </a:lnTo>
                  <a:lnTo>
                    <a:pt x="2462731" y="292424"/>
                  </a:lnTo>
                </a:path>
              </a:pathLst>
            </a:custGeom>
            <a:noFill/>
            <a:ln>
              <a:solidFill>
                <a:srgbClr val="006595"/>
              </a:solidFill>
            </a:ln>
          </p:spPr>
          <p:style>
            <a:lnRef idx="2">
              <a:schemeClr val="accent5">
                <a:hueOff val="0"/>
                <a:satOff val="0"/>
                <a:lumOff val="0"/>
                <a:alphaOff val="0"/>
              </a:schemeClr>
            </a:lnRef>
            <a:fillRef idx="0">
              <a:scrgbClr r="0" g="0" b="0"/>
            </a:fillRef>
            <a:effectRef idx="0">
              <a:schemeClr val="accent4">
                <a:tint val="90000"/>
                <a:hueOff val="0"/>
                <a:satOff val="0"/>
                <a:lumOff val="0"/>
                <a:alphaOff val="0"/>
              </a:schemeClr>
            </a:effectRef>
            <a:fontRef idx="minor">
              <a:schemeClr val="tx1">
                <a:hueOff val="0"/>
                <a:satOff val="0"/>
                <a:lumOff val="0"/>
                <a:alphaOff val="0"/>
              </a:schemeClr>
            </a:fontRef>
          </p:style>
        </p:sp>
        <p:sp>
          <p:nvSpPr>
            <p:cNvPr id="110" name="Freeform 13">
              <a:extLst>
                <a:ext uri="{FF2B5EF4-FFF2-40B4-BE49-F238E27FC236}">
                  <a16:creationId xmlns:a16="http://schemas.microsoft.com/office/drawing/2014/main" id="{DDB74A28-72A7-40F4-8107-E0252213FF19}"/>
                </a:ext>
              </a:extLst>
            </p:cNvPr>
            <p:cNvSpPr/>
            <p:nvPr/>
          </p:nvSpPr>
          <p:spPr>
            <a:xfrm>
              <a:off x="1199126" y="4377015"/>
              <a:ext cx="383437" cy="640548"/>
            </a:xfrm>
            <a:custGeom>
              <a:avLst/>
              <a:gdLst/>
              <a:ahLst/>
              <a:cxnLst/>
              <a:rect l="0" t="0" r="0" b="0"/>
              <a:pathLst>
                <a:path>
                  <a:moveTo>
                    <a:pt x="0" y="0"/>
                  </a:moveTo>
                  <a:lnTo>
                    <a:pt x="0" y="640548"/>
                  </a:lnTo>
                  <a:lnTo>
                    <a:pt x="383437" y="640548"/>
                  </a:lnTo>
                </a:path>
              </a:pathLst>
            </a:custGeom>
            <a:noFill/>
            <a:ln>
              <a:solidFill>
                <a:schemeClr val="accent1"/>
              </a:solidFill>
            </a:ln>
          </p:spPr>
          <p:style>
            <a:lnRef idx="2">
              <a:schemeClr val="accent1">
                <a:hueOff val="0"/>
                <a:satOff val="0"/>
                <a:lumOff val="0"/>
                <a:alphaOff val="0"/>
              </a:schemeClr>
            </a:lnRef>
            <a:fillRef idx="0">
              <a:scrgbClr r="0" g="0" b="0"/>
            </a:fillRef>
            <a:effectRef idx="0">
              <a:schemeClr val="accent4">
                <a:tint val="50000"/>
                <a:hueOff val="0"/>
                <a:satOff val="0"/>
                <a:lumOff val="0"/>
                <a:alphaOff val="0"/>
              </a:schemeClr>
            </a:effectRef>
            <a:fontRef idx="minor">
              <a:schemeClr val="tx1">
                <a:hueOff val="0"/>
                <a:satOff val="0"/>
                <a:lumOff val="0"/>
                <a:alphaOff val="0"/>
              </a:schemeClr>
            </a:fontRef>
          </p:style>
        </p:sp>
        <p:sp>
          <p:nvSpPr>
            <p:cNvPr id="111" name="Freeform 14">
              <a:extLst>
                <a:ext uri="{FF2B5EF4-FFF2-40B4-BE49-F238E27FC236}">
                  <a16:creationId xmlns:a16="http://schemas.microsoft.com/office/drawing/2014/main" id="{CDD172A2-E3CF-4710-A941-22C36F799258}"/>
                </a:ext>
              </a:extLst>
            </p:cNvPr>
            <p:cNvSpPr/>
            <p:nvPr/>
          </p:nvSpPr>
          <p:spPr>
            <a:xfrm>
              <a:off x="1756125" y="3388329"/>
              <a:ext cx="822965" cy="292438"/>
            </a:xfrm>
            <a:custGeom>
              <a:avLst/>
              <a:gdLst/>
              <a:ahLst/>
              <a:cxnLst/>
              <a:rect l="0" t="0" r="0" b="0"/>
              <a:pathLst>
                <a:path>
                  <a:moveTo>
                    <a:pt x="822965" y="0"/>
                  </a:moveTo>
                  <a:lnTo>
                    <a:pt x="822965" y="146226"/>
                  </a:lnTo>
                  <a:lnTo>
                    <a:pt x="0" y="146226"/>
                  </a:lnTo>
                  <a:lnTo>
                    <a:pt x="0" y="292438"/>
                  </a:lnTo>
                </a:path>
              </a:pathLst>
            </a:custGeom>
            <a:noFill/>
            <a:ln>
              <a:solidFill>
                <a:schemeClr val="accent1"/>
              </a:solidFill>
            </a:ln>
          </p:spPr>
          <p:style>
            <a:lnRef idx="2">
              <a:schemeClr val="accent6">
                <a:hueOff val="0"/>
                <a:satOff val="0"/>
                <a:lumOff val="0"/>
                <a:alphaOff val="0"/>
              </a:schemeClr>
            </a:lnRef>
            <a:fillRef idx="0">
              <a:scrgbClr r="0" g="0" b="0"/>
            </a:fillRef>
            <a:effectRef idx="0">
              <a:schemeClr val="accent4">
                <a:tint val="70000"/>
                <a:hueOff val="0"/>
                <a:satOff val="0"/>
                <a:lumOff val="0"/>
                <a:alphaOff val="0"/>
              </a:schemeClr>
            </a:effectRef>
            <a:fontRef idx="minor">
              <a:schemeClr val="tx1">
                <a:hueOff val="0"/>
                <a:satOff val="0"/>
                <a:lumOff val="0"/>
                <a:alphaOff val="0"/>
              </a:schemeClr>
            </a:fontRef>
          </p:style>
        </p:sp>
        <p:sp>
          <p:nvSpPr>
            <p:cNvPr id="112" name="Freeform 15">
              <a:extLst>
                <a:ext uri="{FF2B5EF4-FFF2-40B4-BE49-F238E27FC236}">
                  <a16:creationId xmlns:a16="http://schemas.microsoft.com/office/drawing/2014/main" id="{487C9286-79A1-4C92-999E-1F678078322D}"/>
                </a:ext>
              </a:extLst>
            </p:cNvPr>
            <p:cNvSpPr/>
            <p:nvPr/>
          </p:nvSpPr>
          <p:spPr>
            <a:xfrm>
              <a:off x="2579090" y="2388941"/>
              <a:ext cx="1324024" cy="292424"/>
            </a:xfrm>
            <a:custGeom>
              <a:avLst/>
              <a:gdLst/>
              <a:ahLst/>
              <a:cxnLst/>
              <a:rect l="0" t="0" r="0" b="0"/>
              <a:pathLst>
                <a:path>
                  <a:moveTo>
                    <a:pt x="1324024" y="0"/>
                  </a:moveTo>
                  <a:lnTo>
                    <a:pt x="1324024" y="146212"/>
                  </a:lnTo>
                  <a:lnTo>
                    <a:pt x="0" y="146212"/>
                  </a:lnTo>
                  <a:lnTo>
                    <a:pt x="0" y="292424"/>
                  </a:lnTo>
                </a:path>
              </a:pathLst>
            </a:custGeom>
            <a:noFill/>
            <a:ln>
              <a:solidFill>
                <a:srgbClr val="006595"/>
              </a:solidFill>
            </a:ln>
          </p:spPr>
          <p:style>
            <a:lnRef idx="2">
              <a:schemeClr val="accent5">
                <a:hueOff val="0"/>
                <a:satOff val="0"/>
                <a:lumOff val="0"/>
                <a:alphaOff val="0"/>
              </a:schemeClr>
            </a:lnRef>
            <a:fillRef idx="0">
              <a:scrgbClr r="0" g="0" b="0"/>
            </a:fillRef>
            <a:effectRef idx="0">
              <a:schemeClr val="accent4">
                <a:tint val="90000"/>
                <a:hueOff val="0"/>
                <a:satOff val="0"/>
                <a:lumOff val="0"/>
                <a:alphaOff val="0"/>
              </a:schemeClr>
            </a:effectRef>
            <a:fontRef idx="minor">
              <a:schemeClr val="tx1">
                <a:hueOff val="0"/>
                <a:satOff val="0"/>
                <a:lumOff val="0"/>
                <a:alphaOff val="0"/>
              </a:schemeClr>
            </a:fontRef>
          </p:style>
        </p:sp>
        <p:sp>
          <p:nvSpPr>
            <p:cNvPr id="113" name="Freeform 16">
              <a:extLst>
                <a:ext uri="{FF2B5EF4-FFF2-40B4-BE49-F238E27FC236}">
                  <a16:creationId xmlns:a16="http://schemas.microsoft.com/office/drawing/2014/main" id="{FA3AD450-116F-4D65-88E9-098685121FB4}"/>
                </a:ext>
              </a:extLst>
            </p:cNvPr>
            <p:cNvSpPr/>
            <p:nvPr/>
          </p:nvSpPr>
          <p:spPr>
            <a:xfrm>
              <a:off x="3206866" y="1692692"/>
              <a:ext cx="2180238" cy="696248"/>
            </a:xfrm>
            <a:custGeom>
              <a:avLst/>
              <a:gdLst>
                <a:gd name="connsiteX0" fmla="*/ 0 w 1392496"/>
                <a:gd name="connsiteY0" fmla="*/ 0 h 696248"/>
                <a:gd name="connsiteX1" fmla="*/ 1392496 w 1392496"/>
                <a:gd name="connsiteY1" fmla="*/ 0 h 696248"/>
                <a:gd name="connsiteX2" fmla="*/ 1392496 w 1392496"/>
                <a:gd name="connsiteY2" fmla="*/ 696248 h 696248"/>
                <a:gd name="connsiteX3" fmla="*/ 0 w 1392496"/>
                <a:gd name="connsiteY3" fmla="*/ 696248 h 696248"/>
                <a:gd name="connsiteX4" fmla="*/ 0 w 1392496"/>
                <a:gd name="connsiteY4" fmla="*/ 0 h 696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2496" h="696248">
                  <a:moveTo>
                    <a:pt x="0" y="0"/>
                  </a:moveTo>
                  <a:lnTo>
                    <a:pt x="1392496" y="0"/>
                  </a:lnTo>
                  <a:lnTo>
                    <a:pt x="1392496" y="696248"/>
                  </a:lnTo>
                  <a:lnTo>
                    <a:pt x="0" y="696248"/>
                  </a:lnTo>
                  <a:lnTo>
                    <a:pt x="0" y="0"/>
                  </a:lnTo>
                  <a:close/>
                </a:path>
              </a:pathLst>
            </a:custGeom>
            <a:solidFill>
              <a:schemeClr val="accent1"/>
            </a:solidFill>
            <a:ln>
              <a:noFill/>
            </a:ln>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15240" tIns="15240" rIns="15240" bIns="15240" numCol="1" spcCol="1270" anchor="ctr" anchorCtr="0">
              <a:noAutofit/>
            </a:bodyPr>
            <a:lstStyle/>
            <a:p>
              <a:pPr lvl="0" algn="ctr" defTabSz="711200">
                <a:lnSpc>
                  <a:spcPct val="90000"/>
                </a:lnSpc>
                <a:spcBef>
                  <a:spcPct val="0"/>
                </a:spcBef>
                <a:spcAft>
                  <a:spcPct val="35000"/>
                </a:spcAft>
              </a:pPr>
              <a:r>
                <a:rPr lang="en-US" b="1" dirty="0">
                  <a:solidFill>
                    <a:schemeClr val="tx1"/>
                  </a:solidFill>
                  <a:latin typeface="Century Gothic" panose="020B0502020202020204" pitchFamily="34" charset="0"/>
                </a:rPr>
                <a:t>Good growth and development</a:t>
              </a:r>
            </a:p>
          </p:txBody>
        </p:sp>
        <p:sp>
          <p:nvSpPr>
            <p:cNvPr id="114" name="Freeform 17">
              <a:extLst>
                <a:ext uri="{FF2B5EF4-FFF2-40B4-BE49-F238E27FC236}">
                  <a16:creationId xmlns:a16="http://schemas.microsoft.com/office/drawing/2014/main" id="{1521EC86-8F0A-4841-9403-46320CB09776}"/>
                </a:ext>
              </a:extLst>
            </p:cNvPr>
            <p:cNvSpPr/>
            <p:nvPr/>
          </p:nvSpPr>
          <p:spPr>
            <a:xfrm>
              <a:off x="1690649" y="2652393"/>
              <a:ext cx="1776881" cy="706963"/>
            </a:xfrm>
            <a:custGeom>
              <a:avLst/>
              <a:gdLst>
                <a:gd name="connsiteX0" fmla="*/ 0 w 1776881"/>
                <a:gd name="connsiteY0" fmla="*/ 0 h 706963"/>
                <a:gd name="connsiteX1" fmla="*/ 1776881 w 1776881"/>
                <a:gd name="connsiteY1" fmla="*/ 0 h 706963"/>
                <a:gd name="connsiteX2" fmla="*/ 1776881 w 1776881"/>
                <a:gd name="connsiteY2" fmla="*/ 706963 h 706963"/>
                <a:gd name="connsiteX3" fmla="*/ 0 w 1776881"/>
                <a:gd name="connsiteY3" fmla="*/ 706963 h 706963"/>
                <a:gd name="connsiteX4" fmla="*/ 0 w 1776881"/>
                <a:gd name="connsiteY4" fmla="*/ 0 h 7069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76881" h="706963">
                  <a:moveTo>
                    <a:pt x="0" y="0"/>
                  </a:moveTo>
                  <a:lnTo>
                    <a:pt x="1776881" y="0"/>
                  </a:lnTo>
                  <a:lnTo>
                    <a:pt x="1776881" y="706963"/>
                  </a:lnTo>
                  <a:lnTo>
                    <a:pt x="0" y="706963"/>
                  </a:lnTo>
                  <a:lnTo>
                    <a:pt x="0" y="0"/>
                  </a:lnTo>
                  <a:close/>
                </a:path>
              </a:pathLst>
            </a:custGeom>
            <a:solidFill>
              <a:schemeClr val="accent2"/>
            </a:solidFill>
            <a:ln>
              <a:noFill/>
            </a:ln>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600" b="1" kern="1200" dirty="0">
                  <a:solidFill>
                    <a:schemeClr val="tx1"/>
                  </a:solidFill>
                  <a:latin typeface="Century Gothic" panose="020B0502020202020204" pitchFamily="34" charset="0"/>
                </a:rPr>
                <a:t>Adequate food intake</a:t>
              </a:r>
            </a:p>
          </p:txBody>
        </p:sp>
        <p:sp>
          <p:nvSpPr>
            <p:cNvPr id="115" name="Freeform 18">
              <a:extLst>
                <a:ext uri="{FF2B5EF4-FFF2-40B4-BE49-F238E27FC236}">
                  <a16:creationId xmlns:a16="http://schemas.microsoft.com/office/drawing/2014/main" id="{DFCF64F5-157A-4702-BA09-BFB0E3F71C81}"/>
                </a:ext>
              </a:extLst>
            </p:cNvPr>
            <p:cNvSpPr/>
            <p:nvPr/>
          </p:nvSpPr>
          <p:spPr>
            <a:xfrm>
              <a:off x="1059876" y="3680767"/>
              <a:ext cx="1392496" cy="696248"/>
            </a:xfrm>
            <a:custGeom>
              <a:avLst/>
              <a:gdLst>
                <a:gd name="connsiteX0" fmla="*/ 0 w 1392496"/>
                <a:gd name="connsiteY0" fmla="*/ 0 h 696248"/>
                <a:gd name="connsiteX1" fmla="*/ 1392496 w 1392496"/>
                <a:gd name="connsiteY1" fmla="*/ 0 h 696248"/>
                <a:gd name="connsiteX2" fmla="*/ 1392496 w 1392496"/>
                <a:gd name="connsiteY2" fmla="*/ 696248 h 696248"/>
                <a:gd name="connsiteX3" fmla="*/ 0 w 1392496"/>
                <a:gd name="connsiteY3" fmla="*/ 696248 h 696248"/>
                <a:gd name="connsiteX4" fmla="*/ 0 w 1392496"/>
                <a:gd name="connsiteY4" fmla="*/ 0 h 696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2496" h="696248">
                  <a:moveTo>
                    <a:pt x="0" y="0"/>
                  </a:moveTo>
                  <a:lnTo>
                    <a:pt x="1392496" y="0"/>
                  </a:lnTo>
                  <a:lnTo>
                    <a:pt x="1392496" y="696248"/>
                  </a:lnTo>
                  <a:lnTo>
                    <a:pt x="0" y="696248"/>
                  </a:lnTo>
                  <a:lnTo>
                    <a:pt x="0" y="0"/>
                  </a:lnTo>
                  <a:close/>
                </a:path>
              </a:pathLst>
            </a:custGeom>
            <a:solidFill>
              <a:schemeClr val="accent3"/>
            </a:solidFill>
            <a:ln>
              <a:noFill/>
            </a:ln>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tx1"/>
                  </a:solidFill>
                  <a:latin typeface="Century Gothic" panose="020B0502020202020204" pitchFamily="34" charset="0"/>
                </a:rPr>
                <a:t>Household  food security</a:t>
              </a:r>
            </a:p>
          </p:txBody>
        </p:sp>
        <p:sp>
          <p:nvSpPr>
            <p:cNvPr id="116" name="Freeform 19">
              <a:extLst>
                <a:ext uri="{FF2B5EF4-FFF2-40B4-BE49-F238E27FC236}">
                  <a16:creationId xmlns:a16="http://schemas.microsoft.com/office/drawing/2014/main" id="{B5BB6C91-3AC8-4D41-85A5-F09331E09A00}"/>
                </a:ext>
              </a:extLst>
            </p:cNvPr>
            <p:cNvSpPr/>
            <p:nvPr/>
          </p:nvSpPr>
          <p:spPr>
            <a:xfrm>
              <a:off x="1582564" y="4669440"/>
              <a:ext cx="1018958" cy="696248"/>
            </a:xfrm>
            <a:custGeom>
              <a:avLst/>
              <a:gdLst>
                <a:gd name="connsiteX0" fmla="*/ 0 w 1392496"/>
                <a:gd name="connsiteY0" fmla="*/ 0 h 696248"/>
                <a:gd name="connsiteX1" fmla="*/ 1392496 w 1392496"/>
                <a:gd name="connsiteY1" fmla="*/ 0 h 696248"/>
                <a:gd name="connsiteX2" fmla="*/ 1392496 w 1392496"/>
                <a:gd name="connsiteY2" fmla="*/ 696248 h 696248"/>
                <a:gd name="connsiteX3" fmla="*/ 0 w 1392496"/>
                <a:gd name="connsiteY3" fmla="*/ 696248 h 696248"/>
                <a:gd name="connsiteX4" fmla="*/ 0 w 1392496"/>
                <a:gd name="connsiteY4" fmla="*/ 0 h 696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2496" h="696248">
                  <a:moveTo>
                    <a:pt x="0" y="0"/>
                  </a:moveTo>
                  <a:lnTo>
                    <a:pt x="1392496" y="0"/>
                  </a:lnTo>
                  <a:lnTo>
                    <a:pt x="1392496" y="696248"/>
                  </a:lnTo>
                  <a:lnTo>
                    <a:pt x="0" y="696248"/>
                  </a:lnTo>
                  <a:lnTo>
                    <a:pt x="0" y="0"/>
                  </a:lnTo>
                  <a:close/>
                </a:path>
              </a:pathLst>
            </a:custGeom>
            <a:solidFill>
              <a:schemeClr val="accent4"/>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tx1"/>
                  </a:solidFill>
                  <a:latin typeface="Century Gothic" panose="020B0502020202020204" pitchFamily="34" charset="0"/>
                </a:rPr>
                <a:t>Adequate income</a:t>
              </a:r>
            </a:p>
          </p:txBody>
        </p:sp>
        <p:sp>
          <p:nvSpPr>
            <p:cNvPr id="117" name="Freeform 20">
              <a:extLst>
                <a:ext uri="{FF2B5EF4-FFF2-40B4-BE49-F238E27FC236}">
                  <a16:creationId xmlns:a16="http://schemas.microsoft.com/office/drawing/2014/main" id="{CAA96D24-A535-4D9D-9DAB-E6532943143A}"/>
                </a:ext>
              </a:extLst>
            </p:cNvPr>
            <p:cNvSpPr/>
            <p:nvPr/>
          </p:nvSpPr>
          <p:spPr>
            <a:xfrm>
              <a:off x="408586" y="4673053"/>
              <a:ext cx="1069419" cy="696248"/>
            </a:xfrm>
            <a:custGeom>
              <a:avLst/>
              <a:gdLst>
                <a:gd name="connsiteX0" fmla="*/ 0 w 1392496"/>
                <a:gd name="connsiteY0" fmla="*/ 0 h 696248"/>
                <a:gd name="connsiteX1" fmla="*/ 1392496 w 1392496"/>
                <a:gd name="connsiteY1" fmla="*/ 0 h 696248"/>
                <a:gd name="connsiteX2" fmla="*/ 1392496 w 1392496"/>
                <a:gd name="connsiteY2" fmla="*/ 696248 h 696248"/>
                <a:gd name="connsiteX3" fmla="*/ 0 w 1392496"/>
                <a:gd name="connsiteY3" fmla="*/ 696248 h 696248"/>
                <a:gd name="connsiteX4" fmla="*/ 0 w 1392496"/>
                <a:gd name="connsiteY4" fmla="*/ 0 h 696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2496" h="696248">
                  <a:moveTo>
                    <a:pt x="0" y="0"/>
                  </a:moveTo>
                  <a:lnTo>
                    <a:pt x="1392496" y="0"/>
                  </a:lnTo>
                  <a:lnTo>
                    <a:pt x="1392496" y="696248"/>
                  </a:lnTo>
                  <a:lnTo>
                    <a:pt x="0" y="696248"/>
                  </a:lnTo>
                  <a:lnTo>
                    <a:pt x="0" y="0"/>
                  </a:lnTo>
                  <a:close/>
                </a:path>
              </a:pathLst>
            </a:custGeom>
            <a:solidFill>
              <a:schemeClr val="accent4"/>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tx1"/>
                  </a:solidFill>
                  <a:latin typeface="Century Gothic" panose="020B0502020202020204" pitchFamily="34" charset="0"/>
                </a:rPr>
                <a:t>Good harvest</a:t>
              </a:r>
            </a:p>
          </p:txBody>
        </p:sp>
        <p:sp>
          <p:nvSpPr>
            <p:cNvPr id="118" name="Freeform 21">
              <a:extLst>
                <a:ext uri="{FF2B5EF4-FFF2-40B4-BE49-F238E27FC236}">
                  <a16:creationId xmlns:a16="http://schemas.microsoft.com/office/drawing/2014/main" id="{FD75A361-E7D2-4012-8A24-AEF459385B9D}"/>
                </a:ext>
              </a:extLst>
            </p:cNvPr>
            <p:cNvSpPr/>
            <p:nvPr/>
          </p:nvSpPr>
          <p:spPr>
            <a:xfrm>
              <a:off x="4494175" y="2652393"/>
              <a:ext cx="1444691" cy="689550"/>
            </a:xfrm>
            <a:custGeom>
              <a:avLst/>
              <a:gdLst>
                <a:gd name="connsiteX0" fmla="*/ 0 w 2018215"/>
                <a:gd name="connsiteY0" fmla="*/ 0 h 689550"/>
                <a:gd name="connsiteX1" fmla="*/ 2018215 w 2018215"/>
                <a:gd name="connsiteY1" fmla="*/ 0 h 689550"/>
                <a:gd name="connsiteX2" fmla="*/ 2018215 w 2018215"/>
                <a:gd name="connsiteY2" fmla="*/ 689550 h 689550"/>
                <a:gd name="connsiteX3" fmla="*/ 0 w 2018215"/>
                <a:gd name="connsiteY3" fmla="*/ 689550 h 689550"/>
                <a:gd name="connsiteX4" fmla="*/ 0 w 2018215"/>
                <a:gd name="connsiteY4" fmla="*/ 0 h 689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8215" h="689550">
                  <a:moveTo>
                    <a:pt x="0" y="0"/>
                  </a:moveTo>
                  <a:lnTo>
                    <a:pt x="2018215" y="0"/>
                  </a:lnTo>
                  <a:lnTo>
                    <a:pt x="2018215" y="689550"/>
                  </a:lnTo>
                  <a:lnTo>
                    <a:pt x="0" y="689550"/>
                  </a:lnTo>
                  <a:lnTo>
                    <a:pt x="0" y="0"/>
                  </a:lnTo>
                  <a:close/>
                </a:path>
              </a:pathLst>
            </a:custGeom>
            <a:solidFill>
              <a:schemeClr val="accent2"/>
            </a:solidFill>
            <a:ln>
              <a:noFill/>
            </a:ln>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600" b="1" kern="1200" dirty="0">
                  <a:solidFill>
                    <a:schemeClr val="tx1"/>
                  </a:solidFill>
                  <a:latin typeface="Century Gothic" panose="020B0502020202020204" pitchFamily="34" charset="0"/>
                </a:rPr>
                <a:t>Good health</a:t>
              </a:r>
            </a:p>
          </p:txBody>
        </p:sp>
        <p:sp>
          <p:nvSpPr>
            <p:cNvPr id="119" name="Freeform 22">
              <a:extLst>
                <a:ext uri="{FF2B5EF4-FFF2-40B4-BE49-F238E27FC236}">
                  <a16:creationId xmlns:a16="http://schemas.microsoft.com/office/drawing/2014/main" id="{CE128CFD-43E8-4EE9-822E-7319E768A4BB}"/>
                </a:ext>
              </a:extLst>
            </p:cNvPr>
            <p:cNvSpPr/>
            <p:nvPr/>
          </p:nvSpPr>
          <p:spPr>
            <a:xfrm>
              <a:off x="3668268" y="3678533"/>
              <a:ext cx="1151372" cy="696248"/>
            </a:xfrm>
            <a:custGeom>
              <a:avLst/>
              <a:gdLst>
                <a:gd name="connsiteX0" fmla="*/ 0 w 1392496"/>
                <a:gd name="connsiteY0" fmla="*/ 0 h 696248"/>
                <a:gd name="connsiteX1" fmla="*/ 1392496 w 1392496"/>
                <a:gd name="connsiteY1" fmla="*/ 0 h 696248"/>
                <a:gd name="connsiteX2" fmla="*/ 1392496 w 1392496"/>
                <a:gd name="connsiteY2" fmla="*/ 696248 h 696248"/>
                <a:gd name="connsiteX3" fmla="*/ 0 w 1392496"/>
                <a:gd name="connsiteY3" fmla="*/ 696248 h 696248"/>
                <a:gd name="connsiteX4" fmla="*/ 0 w 1392496"/>
                <a:gd name="connsiteY4" fmla="*/ 0 h 696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2496" h="696248">
                  <a:moveTo>
                    <a:pt x="0" y="0"/>
                  </a:moveTo>
                  <a:lnTo>
                    <a:pt x="1392496" y="0"/>
                  </a:lnTo>
                  <a:lnTo>
                    <a:pt x="1392496" y="696248"/>
                  </a:lnTo>
                  <a:lnTo>
                    <a:pt x="0" y="696248"/>
                  </a:lnTo>
                  <a:lnTo>
                    <a:pt x="0" y="0"/>
                  </a:lnTo>
                  <a:close/>
                </a:path>
              </a:pathLst>
            </a:custGeom>
            <a:solidFill>
              <a:schemeClr val="accent3"/>
            </a:solidFill>
            <a:ln>
              <a:noFill/>
            </a:ln>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tx1"/>
                  </a:solidFill>
                  <a:latin typeface="Century Gothic" panose="020B0502020202020204" pitchFamily="34" charset="0"/>
                </a:rPr>
                <a:t>Safe food</a:t>
              </a:r>
            </a:p>
          </p:txBody>
        </p:sp>
        <p:sp>
          <p:nvSpPr>
            <p:cNvPr id="120" name="Freeform 23">
              <a:extLst>
                <a:ext uri="{FF2B5EF4-FFF2-40B4-BE49-F238E27FC236}">
                  <a16:creationId xmlns:a16="http://schemas.microsoft.com/office/drawing/2014/main" id="{771A8FF0-316D-4330-AA4F-2D0E4C66EA05}"/>
                </a:ext>
              </a:extLst>
            </p:cNvPr>
            <p:cNvSpPr/>
            <p:nvPr/>
          </p:nvSpPr>
          <p:spPr>
            <a:xfrm>
              <a:off x="4442593" y="4685441"/>
              <a:ext cx="1269203" cy="680248"/>
            </a:xfrm>
            <a:custGeom>
              <a:avLst/>
              <a:gdLst>
                <a:gd name="connsiteX0" fmla="*/ 0 w 1392496"/>
                <a:gd name="connsiteY0" fmla="*/ 0 h 696248"/>
                <a:gd name="connsiteX1" fmla="*/ 1392496 w 1392496"/>
                <a:gd name="connsiteY1" fmla="*/ 0 h 696248"/>
                <a:gd name="connsiteX2" fmla="*/ 1392496 w 1392496"/>
                <a:gd name="connsiteY2" fmla="*/ 696248 h 696248"/>
                <a:gd name="connsiteX3" fmla="*/ 0 w 1392496"/>
                <a:gd name="connsiteY3" fmla="*/ 696248 h 696248"/>
                <a:gd name="connsiteX4" fmla="*/ 0 w 1392496"/>
                <a:gd name="connsiteY4" fmla="*/ 0 h 696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2496" h="696248">
                  <a:moveTo>
                    <a:pt x="0" y="0"/>
                  </a:moveTo>
                  <a:lnTo>
                    <a:pt x="1392496" y="0"/>
                  </a:lnTo>
                  <a:lnTo>
                    <a:pt x="1392496" y="696248"/>
                  </a:lnTo>
                  <a:lnTo>
                    <a:pt x="0" y="696248"/>
                  </a:lnTo>
                  <a:lnTo>
                    <a:pt x="0" y="0"/>
                  </a:lnTo>
                  <a:close/>
                </a:path>
              </a:pathLst>
            </a:custGeom>
            <a:solidFill>
              <a:schemeClr val="accent4"/>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dirty="0">
                  <a:solidFill>
                    <a:schemeClr val="tx1"/>
                  </a:solidFill>
                  <a:latin typeface="Century Gothic" panose="020B0502020202020204" pitchFamily="34" charset="0"/>
                </a:rPr>
                <a:t>S</a:t>
              </a:r>
              <a:r>
                <a:rPr lang="en-US" sz="1400" b="1" kern="1200" dirty="0">
                  <a:solidFill>
                    <a:schemeClr val="tx1"/>
                  </a:solidFill>
                  <a:latin typeface="Century Gothic" panose="020B0502020202020204" pitchFamily="34" charset="0"/>
                </a:rPr>
                <a:t>afe food preparation</a:t>
              </a:r>
            </a:p>
          </p:txBody>
        </p:sp>
        <p:sp>
          <p:nvSpPr>
            <p:cNvPr id="121" name="Freeform 24">
              <a:extLst>
                <a:ext uri="{FF2B5EF4-FFF2-40B4-BE49-F238E27FC236}">
                  <a16:creationId xmlns:a16="http://schemas.microsoft.com/office/drawing/2014/main" id="{8A847EFD-8442-4CEC-A5C8-C7135C111B83}"/>
                </a:ext>
              </a:extLst>
            </p:cNvPr>
            <p:cNvSpPr/>
            <p:nvPr/>
          </p:nvSpPr>
          <p:spPr>
            <a:xfrm>
              <a:off x="3142355" y="4672340"/>
              <a:ext cx="935809" cy="696248"/>
            </a:xfrm>
            <a:custGeom>
              <a:avLst/>
              <a:gdLst>
                <a:gd name="connsiteX0" fmla="*/ 0 w 1392496"/>
                <a:gd name="connsiteY0" fmla="*/ 0 h 696248"/>
                <a:gd name="connsiteX1" fmla="*/ 1392496 w 1392496"/>
                <a:gd name="connsiteY1" fmla="*/ 0 h 696248"/>
                <a:gd name="connsiteX2" fmla="*/ 1392496 w 1392496"/>
                <a:gd name="connsiteY2" fmla="*/ 696248 h 696248"/>
                <a:gd name="connsiteX3" fmla="*/ 0 w 1392496"/>
                <a:gd name="connsiteY3" fmla="*/ 696248 h 696248"/>
                <a:gd name="connsiteX4" fmla="*/ 0 w 1392496"/>
                <a:gd name="connsiteY4" fmla="*/ 0 h 696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2496" h="696248">
                  <a:moveTo>
                    <a:pt x="0" y="0"/>
                  </a:moveTo>
                  <a:lnTo>
                    <a:pt x="1392496" y="0"/>
                  </a:lnTo>
                  <a:lnTo>
                    <a:pt x="1392496" y="696248"/>
                  </a:lnTo>
                  <a:lnTo>
                    <a:pt x="0" y="696248"/>
                  </a:lnTo>
                  <a:lnTo>
                    <a:pt x="0" y="0"/>
                  </a:lnTo>
                  <a:close/>
                </a:path>
              </a:pathLst>
            </a:custGeom>
            <a:solidFill>
              <a:schemeClr val="accent4"/>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tx1"/>
                  </a:solidFill>
                  <a:latin typeface="Century Gothic" panose="020B0502020202020204" pitchFamily="34" charset="0"/>
                </a:rPr>
                <a:t>Safe food storage</a:t>
              </a:r>
            </a:p>
          </p:txBody>
        </p:sp>
        <p:sp>
          <p:nvSpPr>
            <p:cNvPr id="122" name="Freeform 25">
              <a:extLst>
                <a:ext uri="{FF2B5EF4-FFF2-40B4-BE49-F238E27FC236}">
                  <a16:creationId xmlns:a16="http://schemas.microsoft.com/office/drawing/2014/main" id="{62151F65-39A7-423E-B40B-B3F89E9C1F1E}"/>
                </a:ext>
              </a:extLst>
            </p:cNvPr>
            <p:cNvSpPr/>
            <p:nvPr/>
          </p:nvSpPr>
          <p:spPr>
            <a:xfrm>
              <a:off x="5387104" y="3678533"/>
              <a:ext cx="912183" cy="696248"/>
            </a:xfrm>
            <a:custGeom>
              <a:avLst/>
              <a:gdLst>
                <a:gd name="connsiteX0" fmla="*/ 0 w 1392496"/>
                <a:gd name="connsiteY0" fmla="*/ 0 h 696248"/>
                <a:gd name="connsiteX1" fmla="*/ 1392496 w 1392496"/>
                <a:gd name="connsiteY1" fmla="*/ 0 h 696248"/>
                <a:gd name="connsiteX2" fmla="*/ 1392496 w 1392496"/>
                <a:gd name="connsiteY2" fmla="*/ 696248 h 696248"/>
                <a:gd name="connsiteX3" fmla="*/ 0 w 1392496"/>
                <a:gd name="connsiteY3" fmla="*/ 696248 h 696248"/>
                <a:gd name="connsiteX4" fmla="*/ 0 w 1392496"/>
                <a:gd name="connsiteY4" fmla="*/ 0 h 696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2496" h="696248">
                  <a:moveTo>
                    <a:pt x="0" y="0"/>
                  </a:moveTo>
                  <a:lnTo>
                    <a:pt x="1392496" y="0"/>
                  </a:lnTo>
                  <a:lnTo>
                    <a:pt x="1392496" y="696248"/>
                  </a:lnTo>
                  <a:lnTo>
                    <a:pt x="0" y="696248"/>
                  </a:lnTo>
                  <a:lnTo>
                    <a:pt x="0" y="0"/>
                  </a:lnTo>
                  <a:close/>
                </a:path>
              </a:pathLst>
            </a:custGeom>
            <a:solidFill>
              <a:schemeClr val="accent3"/>
            </a:solidFill>
            <a:ln>
              <a:noFill/>
            </a:ln>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tx1"/>
                  </a:solidFill>
                  <a:latin typeface="Century Gothic" panose="020B0502020202020204" pitchFamily="34" charset="0"/>
                </a:rPr>
                <a:t>Safe water</a:t>
              </a:r>
            </a:p>
          </p:txBody>
        </p:sp>
        <p:sp>
          <p:nvSpPr>
            <p:cNvPr id="123" name="Freeform 26">
              <a:extLst>
                <a:ext uri="{FF2B5EF4-FFF2-40B4-BE49-F238E27FC236}">
                  <a16:creationId xmlns:a16="http://schemas.microsoft.com/office/drawing/2014/main" id="{90F59BF7-E69D-4CBC-9751-398050BFAACE}"/>
                </a:ext>
              </a:extLst>
            </p:cNvPr>
            <p:cNvSpPr/>
            <p:nvPr/>
          </p:nvSpPr>
          <p:spPr>
            <a:xfrm>
              <a:off x="6126481" y="4763581"/>
              <a:ext cx="1027857" cy="696248"/>
            </a:xfrm>
            <a:custGeom>
              <a:avLst/>
              <a:gdLst>
                <a:gd name="connsiteX0" fmla="*/ 0 w 1392496"/>
                <a:gd name="connsiteY0" fmla="*/ 0 h 696248"/>
                <a:gd name="connsiteX1" fmla="*/ 1392496 w 1392496"/>
                <a:gd name="connsiteY1" fmla="*/ 0 h 696248"/>
                <a:gd name="connsiteX2" fmla="*/ 1392496 w 1392496"/>
                <a:gd name="connsiteY2" fmla="*/ 696248 h 696248"/>
                <a:gd name="connsiteX3" fmla="*/ 0 w 1392496"/>
                <a:gd name="connsiteY3" fmla="*/ 696248 h 696248"/>
                <a:gd name="connsiteX4" fmla="*/ 0 w 1392496"/>
                <a:gd name="connsiteY4" fmla="*/ 0 h 696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2496" h="696248">
                  <a:moveTo>
                    <a:pt x="0" y="0"/>
                  </a:moveTo>
                  <a:lnTo>
                    <a:pt x="1392496" y="0"/>
                  </a:lnTo>
                  <a:lnTo>
                    <a:pt x="1392496" y="696248"/>
                  </a:lnTo>
                  <a:lnTo>
                    <a:pt x="0" y="696248"/>
                  </a:lnTo>
                  <a:lnTo>
                    <a:pt x="0" y="0"/>
                  </a:lnTo>
                  <a:close/>
                </a:path>
              </a:pathLst>
            </a:custGeom>
            <a:solidFill>
              <a:schemeClr val="accent4"/>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tx1"/>
                  </a:solidFill>
                  <a:latin typeface="Century Gothic" panose="020B0502020202020204" pitchFamily="34" charset="0"/>
                </a:rPr>
                <a:t>Sufficient boreholes</a:t>
              </a:r>
            </a:p>
          </p:txBody>
        </p:sp>
        <p:sp>
          <p:nvSpPr>
            <p:cNvPr id="124" name="Freeform 25">
              <a:extLst>
                <a:ext uri="{FF2B5EF4-FFF2-40B4-BE49-F238E27FC236}">
                  <a16:creationId xmlns:a16="http://schemas.microsoft.com/office/drawing/2014/main" id="{F663793E-854D-4F85-AA72-4B2D9F9D4728}"/>
                </a:ext>
              </a:extLst>
            </p:cNvPr>
            <p:cNvSpPr/>
            <p:nvPr/>
          </p:nvSpPr>
          <p:spPr>
            <a:xfrm>
              <a:off x="6902146" y="3607653"/>
              <a:ext cx="1338106" cy="696248"/>
            </a:xfrm>
            <a:custGeom>
              <a:avLst/>
              <a:gdLst>
                <a:gd name="connsiteX0" fmla="*/ 0 w 1392496"/>
                <a:gd name="connsiteY0" fmla="*/ 0 h 696248"/>
                <a:gd name="connsiteX1" fmla="*/ 1392496 w 1392496"/>
                <a:gd name="connsiteY1" fmla="*/ 0 h 696248"/>
                <a:gd name="connsiteX2" fmla="*/ 1392496 w 1392496"/>
                <a:gd name="connsiteY2" fmla="*/ 696248 h 696248"/>
                <a:gd name="connsiteX3" fmla="*/ 0 w 1392496"/>
                <a:gd name="connsiteY3" fmla="*/ 696248 h 696248"/>
                <a:gd name="connsiteX4" fmla="*/ 0 w 1392496"/>
                <a:gd name="connsiteY4" fmla="*/ 0 h 696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2496" h="696248">
                  <a:moveTo>
                    <a:pt x="0" y="0"/>
                  </a:moveTo>
                  <a:lnTo>
                    <a:pt x="1392496" y="0"/>
                  </a:lnTo>
                  <a:lnTo>
                    <a:pt x="1392496" y="696248"/>
                  </a:lnTo>
                  <a:lnTo>
                    <a:pt x="0" y="696248"/>
                  </a:lnTo>
                  <a:lnTo>
                    <a:pt x="0" y="0"/>
                  </a:lnTo>
                  <a:close/>
                </a:path>
              </a:pathLst>
            </a:custGeom>
            <a:solidFill>
              <a:schemeClr val="accent3"/>
            </a:solidFill>
            <a:ln>
              <a:noFill/>
            </a:ln>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8890" tIns="8890" rIns="8890" bIns="8890" numCol="1" spcCol="1270" anchor="ctr" anchorCtr="0">
              <a:noAutofit/>
            </a:bodyPr>
            <a:lstStyle/>
            <a:p>
              <a:pPr lvl="0" algn="ctr"/>
              <a:r>
                <a:rPr lang="en-US" sz="1400" b="1" dirty="0">
                  <a:solidFill>
                    <a:schemeClr val="tx1"/>
                  </a:solidFill>
                  <a:latin typeface="Century Gothic" panose="020B0502020202020204" pitchFamily="34" charset="0"/>
                </a:rPr>
                <a:t>High quarterly reporting rate</a:t>
              </a:r>
            </a:p>
          </p:txBody>
        </p:sp>
        <p:sp>
          <p:nvSpPr>
            <p:cNvPr id="125" name="Freeform 21">
              <a:extLst>
                <a:ext uri="{FF2B5EF4-FFF2-40B4-BE49-F238E27FC236}">
                  <a16:creationId xmlns:a16="http://schemas.microsoft.com/office/drawing/2014/main" id="{686D5C1D-A8DA-41F1-BF90-3874AF36AF38}"/>
                </a:ext>
              </a:extLst>
            </p:cNvPr>
            <p:cNvSpPr/>
            <p:nvPr/>
          </p:nvSpPr>
          <p:spPr>
            <a:xfrm>
              <a:off x="6174847" y="2652393"/>
              <a:ext cx="2254943" cy="689550"/>
            </a:xfrm>
            <a:custGeom>
              <a:avLst/>
              <a:gdLst>
                <a:gd name="connsiteX0" fmla="*/ 0 w 2018215"/>
                <a:gd name="connsiteY0" fmla="*/ 0 h 689550"/>
                <a:gd name="connsiteX1" fmla="*/ 2018215 w 2018215"/>
                <a:gd name="connsiteY1" fmla="*/ 0 h 689550"/>
                <a:gd name="connsiteX2" fmla="*/ 2018215 w 2018215"/>
                <a:gd name="connsiteY2" fmla="*/ 689550 h 689550"/>
                <a:gd name="connsiteX3" fmla="*/ 0 w 2018215"/>
                <a:gd name="connsiteY3" fmla="*/ 689550 h 689550"/>
                <a:gd name="connsiteX4" fmla="*/ 0 w 2018215"/>
                <a:gd name="connsiteY4" fmla="*/ 0 h 689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8215" h="689550">
                  <a:moveTo>
                    <a:pt x="0" y="0"/>
                  </a:moveTo>
                  <a:lnTo>
                    <a:pt x="2018215" y="0"/>
                  </a:lnTo>
                  <a:lnTo>
                    <a:pt x="2018215" y="689550"/>
                  </a:lnTo>
                  <a:lnTo>
                    <a:pt x="0" y="689550"/>
                  </a:lnTo>
                  <a:lnTo>
                    <a:pt x="0" y="0"/>
                  </a:lnTo>
                  <a:close/>
                </a:path>
              </a:pathLst>
            </a:custGeom>
            <a:solidFill>
              <a:schemeClr val="accent2"/>
            </a:solidFill>
            <a:ln>
              <a:noFill/>
            </a:ln>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11430" tIns="11430" rIns="11430" bIns="11430" numCol="1" spcCol="1270" anchor="ctr" anchorCtr="0">
              <a:noAutofit/>
            </a:bodyPr>
            <a:lstStyle/>
            <a:p>
              <a:pPr lvl="0" algn="ctr">
                <a:lnSpc>
                  <a:spcPct val="70000"/>
                </a:lnSpc>
              </a:pPr>
              <a:r>
                <a:rPr lang="en-US" sz="1600" b="1" dirty="0">
                  <a:solidFill>
                    <a:schemeClr val="tx1"/>
                  </a:solidFill>
                  <a:latin typeface="Century Gothic" panose="020B0502020202020204" pitchFamily="34" charset="0"/>
                </a:rPr>
                <a:t>Data to monitor child growth outcomes</a:t>
              </a:r>
            </a:p>
          </p:txBody>
        </p:sp>
        <p:sp>
          <p:nvSpPr>
            <p:cNvPr id="126" name="Freeform 23">
              <a:extLst>
                <a:ext uri="{FF2B5EF4-FFF2-40B4-BE49-F238E27FC236}">
                  <a16:creationId xmlns:a16="http://schemas.microsoft.com/office/drawing/2014/main" id="{E3A8931F-F736-476F-B3F8-F1A47DC92FDA}"/>
                </a:ext>
              </a:extLst>
            </p:cNvPr>
            <p:cNvSpPr/>
            <p:nvPr/>
          </p:nvSpPr>
          <p:spPr>
            <a:xfrm>
              <a:off x="7302319" y="4662862"/>
              <a:ext cx="1392496" cy="796967"/>
            </a:xfrm>
            <a:custGeom>
              <a:avLst/>
              <a:gdLst>
                <a:gd name="connsiteX0" fmla="*/ 0 w 1392496"/>
                <a:gd name="connsiteY0" fmla="*/ 0 h 696248"/>
                <a:gd name="connsiteX1" fmla="*/ 1392496 w 1392496"/>
                <a:gd name="connsiteY1" fmla="*/ 0 h 696248"/>
                <a:gd name="connsiteX2" fmla="*/ 1392496 w 1392496"/>
                <a:gd name="connsiteY2" fmla="*/ 696248 h 696248"/>
                <a:gd name="connsiteX3" fmla="*/ 0 w 1392496"/>
                <a:gd name="connsiteY3" fmla="*/ 696248 h 696248"/>
                <a:gd name="connsiteX4" fmla="*/ 0 w 1392496"/>
                <a:gd name="connsiteY4" fmla="*/ 0 h 696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2496" h="696248">
                  <a:moveTo>
                    <a:pt x="0" y="0"/>
                  </a:moveTo>
                  <a:lnTo>
                    <a:pt x="1392496" y="0"/>
                  </a:lnTo>
                  <a:lnTo>
                    <a:pt x="1392496" y="696248"/>
                  </a:lnTo>
                  <a:lnTo>
                    <a:pt x="0" y="696248"/>
                  </a:lnTo>
                  <a:lnTo>
                    <a:pt x="0" y="0"/>
                  </a:lnTo>
                  <a:close/>
                </a:path>
              </a:pathLst>
            </a:custGeom>
            <a:solidFill>
              <a:schemeClr val="accent4"/>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890" tIns="8890" rIns="8890" bIns="8890" numCol="1" spcCol="1270" anchor="ctr" anchorCtr="0">
              <a:noAutofit/>
            </a:bodyPr>
            <a:lstStyle/>
            <a:p>
              <a:pPr lvl="0" algn="ctr">
                <a:lnSpc>
                  <a:spcPct val="90000"/>
                </a:lnSpc>
              </a:pPr>
              <a:r>
                <a:rPr lang="en-US" sz="1400" b="1" dirty="0">
                  <a:solidFill>
                    <a:schemeClr val="tx1"/>
                  </a:solidFill>
                  <a:latin typeface="Century Gothic" panose="020B0502020202020204" pitchFamily="34" charset="0"/>
                </a:rPr>
                <a:t>Strong stakeholder coordination</a:t>
              </a:r>
            </a:p>
          </p:txBody>
        </p:sp>
        <p:sp>
          <p:nvSpPr>
            <p:cNvPr id="127" name="Freeform 10">
              <a:extLst>
                <a:ext uri="{FF2B5EF4-FFF2-40B4-BE49-F238E27FC236}">
                  <a16:creationId xmlns:a16="http://schemas.microsoft.com/office/drawing/2014/main" id="{6034186F-8904-4D7E-A8A4-52C9BC5E6F82}"/>
                </a:ext>
              </a:extLst>
            </p:cNvPr>
            <p:cNvSpPr/>
            <p:nvPr/>
          </p:nvSpPr>
          <p:spPr>
            <a:xfrm flipH="1">
              <a:off x="4661971" y="3371552"/>
              <a:ext cx="1238172" cy="340539"/>
            </a:xfrm>
            <a:custGeom>
              <a:avLst/>
              <a:gdLst/>
              <a:ahLst/>
              <a:cxnLst/>
              <a:rect l="0" t="0" r="0" b="0"/>
              <a:pathLst>
                <a:path>
                  <a:moveTo>
                    <a:pt x="805044" y="0"/>
                  </a:moveTo>
                  <a:lnTo>
                    <a:pt x="805044" y="108802"/>
                  </a:lnTo>
                  <a:lnTo>
                    <a:pt x="0" y="108802"/>
                  </a:lnTo>
                  <a:lnTo>
                    <a:pt x="0" y="255014"/>
                  </a:lnTo>
                </a:path>
              </a:pathLst>
            </a:custGeom>
            <a:noFill/>
            <a:ln>
              <a:solidFill>
                <a:schemeClr val="accent1"/>
              </a:solidFill>
            </a:ln>
          </p:spPr>
          <p:style>
            <a:lnRef idx="2">
              <a:schemeClr val="accent6">
                <a:hueOff val="0"/>
                <a:satOff val="0"/>
                <a:lumOff val="0"/>
                <a:alphaOff val="0"/>
              </a:schemeClr>
            </a:lnRef>
            <a:fillRef idx="0">
              <a:scrgbClr r="0" g="0" b="0"/>
            </a:fillRef>
            <a:effectRef idx="0">
              <a:schemeClr val="accent4">
                <a:tint val="70000"/>
                <a:hueOff val="0"/>
                <a:satOff val="0"/>
                <a:lumOff val="0"/>
                <a:alphaOff val="0"/>
              </a:schemeClr>
            </a:effectRef>
            <a:fontRef idx="minor">
              <a:schemeClr val="tx1">
                <a:hueOff val="0"/>
                <a:satOff val="0"/>
                <a:lumOff val="0"/>
                <a:alphaOff val="0"/>
              </a:schemeClr>
            </a:fontRef>
          </p:style>
        </p:sp>
        <p:cxnSp>
          <p:nvCxnSpPr>
            <p:cNvPr id="128" name="Straight Connector 127">
              <a:extLst>
                <a:ext uri="{FF2B5EF4-FFF2-40B4-BE49-F238E27FC236}">
                  <a16:creationId xmlns:a16="http://schemas.microsoft.com/office/drawing/2014/main" id="{218BC307-C673-4EEC-BDB1-206D493C750D}"/>
                </a:ext>
              </a:extLst>
            </p:cNvPr>
            <p:cNvCxnSpPr>
              <a:cxnSpLocks/>
            </p:cNvCxnSpPr>
            <p:nvPr/>
          </p:nvCxnSpPr>
          <p:spPr>
            <a:xfrm>
              <a:off x="4952510" y="2516441"/>
              <a:ext cx="0" cy="164923"/>
            </a:xfrm>
            <a:prstGeom prst="line">
              <a:avLst/>
            </a:prstGeom>
          </p:spPr>
          <p:style>
            <a:lnRef idx="1">
              <a:schemeClr val="accent1"/>
            </a:lnRef>
            <a:fillRef idx="0">
              <a:schemeClr val="accent1"/>
            </a:fillRef>
            <a:effectRef idx="0">
              <a:schemeClr val="accent1"/>
            </a:effectRef>
            <a:fontRef idx="minor">
              <a:schemeClr val="tx1"/>
            </a:fontRef>
          </p:style>
        </p:cxnSp>
      </p:grpSp>
      <p:sp>
        <p:nvSpPr>
          <p:cNvPr id="36" name="Freeform 6">
            <a:extLst>
              <a:ext uri="{FF2B5EF4-FFF2-40B4-BE49-F238E27FC236}">
                <a16:creationId xmlns:a16="http://schemas.microsoft.com/office/drawing/2014/main" id="{ED3361CD-767D-480B-B873-4149F55897A6}"/>
              </a:ext>
            </a:extLst>
          </p:cNvPr>
          <p:cNvSpPr/>
          <p:nvPr/>
        </p:nvSpPr>
        <p:spPr>
          <a:xfrm>
            <a:off x="6021597" y="4290313"/>
            <a:ext cx="183934" cy="677971"/>
          </a:xfrm>
          <a:custGeom>
            <a:avLst/>
            <a:gdLst/>
            <a:ahLst/>
            <a:cxnLst/>
            <a:rect l="0" t="0" r="0" b="0"/>
            <a:pathLst>
              <a:path>
                <a:moveTo>
                  <a:pt x="0" y="0"/>
                </a:moveTo>
                <a:lnTo>
                  <a:pt x="0" y="677971"/>
                </a:lnTo>
                <a:lnTo>
                  <a:pt x="183934" y="677971"/>
                </a:lnTo>
              </a:path>
            </a:pathLst>
          </a:custGeom>
          <a:noFill/>
          <a:ln>
            <a:solidFill>
              <a:schemeClr val="accent1"/>
            </a:solidFill>
          </a:ln>
        </p:spPr>
        <p:style>
          <a:lnRef idx="2">
            <a:schemeClr val="accent1">
              <a:hueOff val="0"/>
              <a:satOff val="0"/>
              <a:lumOff val="0"/>
              <a:alphaOff val="0"/>
            </a:schemeClr>
          </a:lnRef>
          <a:fillRef idx="0">
            <a:scrgbClr r="0" g="0" b="0"/>
          </a:fillRef>
          <a:effectRef idx="0">
            <a:schemeClr val="accent4">
              <a:tint val="50000"/>
              <a:hueOff val="0"/>
              <a:satOff val="0"/>
              <a:lumOff val="0"/>
              <a:alphaOff val="0"/>
            </a:schemeClr>
          </a:effectRef>
          <a:fontRef idx="minor">
            <a:schemeClr val="tx1">
              <a:hueOff val="0"/>
              <a:satOff val="0"/>
              <a:lumOff val="0"/>
              <a:alphaOff val="0"/>
            </a:schemeClr>
          </a:fontRef>
        </p:style>
      </p:sp>
      <p:sp>
        <p:nvSpPr>
          <p:cNvPr id="53" name="Freeform 8">
            <a:extLst>
              <a:ext uri="{FF2B5EF4-FFF2-40B4-BE49-F238E27FC236}">
                <a16:creationId xmlns:a16="http://schemas.microsoft.com/office/drawing/2014/main" id="{95871D41-C164-4A9F-BF7B-E0B86CAA7C24}"/>
              </a:ext>
            </a:extLst>
          </p:cNvPr>
          <p:cNvSpPr/>
          <p:nvPr/>
        </p:nvSpPr>
        <p:spPr>
          <a:xfrm>
            <a:off x="4092017" y="4374064"/>
            <a:ext cx="179850" cy="643339"/>
          </a:xfrm>
          <a:custGeom>
            <a:avLst/>
            <a:gdLst/>
            <a:ahLst/>
            <a:cxnLst/>
            <a:rect l="0" t="0" r="0" b="0"/>
            <a:pathLst>
              <a:path>
                <a:moveTo>
                  <a:pt x="206646" y="0"/>
                </a:moveTo>
                <a:lnTo>
                  <a:pt x="206646" y="681585"/>
                </a:lnTo>
                <a:lnTo>
                  <a:pt x="0" y="681585"/>
                </a:lnTo>
              </a:path>
            </a:pathLst>
          </a:custGeom>
          <a:noFill/>
          <a:ln>
            <a:solidFill>
              <a:schemeClr val="accent1"/>
            </a:solidFill>
          </a:ln>
        </p:spPr>
        <p:style>
          <a:lnRef idx="2">
            <a:schemeClr val="accent1">
              <a:hueOff val="0"/>
              <a:satOff val="0"/>
              <a:lumOff val="0"/>
              <a:alphaOff val="0"/>
            </a:schemeClr>
          </a:lnRef>
          <a:fillRef idx="0">
            <a:scrgbClr r="0" g="0" b="0"/>
          </a:fillRef>
          <a:effectRef idx="0">
            <a:schemeClr val="accent4">
              <a:tint val="50000"/>
              <a:hueOff val="0"/>
              <a:satOff val="0"/>
              <a:lumOff val="0"/>
              <a:alphaOff val="0"/>
            </a:schemeClr>
          </a:effectRef>
          <a:fontRef idx="minor">
            <a:schemeClr val="tx1">
              <a:hueOff val="0"/>
              <a:satOff val="0"/>
              <a:lumOff val="0"/>
              <a:alphaOff val="0"/>
            </a:schemeClr>
          </a:fontRef>
        </p:style>
      </p:sp>
      <p:sp>
        <p:nvSpPr>
          <p:cNvPr id="54" name="Freeform 9">
            <a:extLst>
              <a:ext uri="{FF2B5EF4-FFF2-40B4-BE49-F238E27FC236}">
                <a16:creationId xmlns:a16="http://schemas.microsoft.com/office/drawing/2014/main" id="{733BDC97-B573-4DC3-8935-8B29687DA8D6}"/>
              </a:ext>
            </a:extLst>
          </p:cNvPr>
          <p:cNvSpPr/>
          <p:nvPr/>
        </p:nvSpPr>
        <p:spPr>
          <a:xfrm>
            <a:off x="4290839" y="4339592"/>
            <a:ext cx="246276" cy="677971"/>
          </a:xfrm>
          <a:custGeom>
            <a:avLst/>
            <a:gdLst/>
            <a:ahLst/>
            <a:cxnLst/>
            <a:rect l="0" t="0" r="0" b="0"/>
            <a:pathLst>
              <a:path>
                <a:moveTo>
                  <a:pt x="0" y="0"/>
                </a:moveTo>
                <a:lnTo>
                  <a:pt x="0" y="677971"/>
                </a:lnTo>
                <a:lnTo>
                  <a:pt x="246276" y="677971"/>
                </a:lnTo>
              </a:path>
            </a:pathLst>
          </a:custGeom>
          <a:noFill/>
          <a:ln>
            <a:solidFill>
              <a:srgbClr val="40B4E5"/>
            </a:solidFill>
          </a:ln>
        </p:spPr>
        <p:style>
          <a:lnRef idx="2">
            <a:schemeClr val="accent1">
              <a:hueOff val="0"/>
              <a:satOff val="0"/>
              <a:lumOff val="0"/>
              <a:alphaOff val="0"/>
            </a:schemeClr>
          </a:lnRef>
          <a:fillRef idx="0">
            <a:scrgbClr r="0" g="0" b="0"/>
          </a:fillRef>
          <a:effectRef idx="0">
            <a:schemeClr val="accent4">
              <a:tint val="50000"/>
              <a:hueOff val="0"/>
              <a:satOff val="0"/>
              <a:lumOff val="0"/>
              <a:alphaOff val="0"/>
            </a:schemeClr>
          </a:effectRef>
          <a:fontRef idx="minor">
            <a:schemeClr val="tx1">
              <a:hueOff val="0"/>
              <a:satOff val="0"/>
              <a:lumOff val="0"/>
              <a:alphaOff val="0"/>
            </a:schemeClr>
          </a:fontRef>
        </p:style>
      </p:sp>
      <p:sp>
        <p:nvSpPr>
          <p:cNvPr id="55" name="Freeform 10">
            <a:extLst>
              <a:ext uri="{FF2B5EF4-FFF2-40B4-BE49-F238E27FC236}">
                <a16:creationId xmlns:a16="http://schemas.microsoft.com/office/drawing/2014/main" id="{C4EEBAA5-ADAE-4A00-AE88-B9C7D02E1FC7}"/>
              </a:ext>
            </a:extLst>
          </p:cNvPr>
          <p:cNvSpPr/>
          <p:nvPr/>
        </p:nvSpPr>
        <p:spPr>
          <a:xfrm>
            <a:off x="4271885" y="3367874"/>
            <a:ext cx="1497894" cy="525521"/>
          </a:xfrm>
          <a:custGeom>
            <a:avLst/>
            <a:gdLst/>
            <a:ahLst/>
            <a:cxnLst/>
            <a:rect l="0" t="0" r="0" b="0"/>
            <a:pathLst>
              <a:path>
                <a:moveTo>
                  <a:pt x="805044" y="0"/>
                </a:moveTo>
                <a:lnTo>
                  <a:pt x="805044" y="108802"/>
                </a:lnTo>
                <a:lnTo>
                  <a:pt x="0" y="108802"/>
                </a:lnTo>
                <a:lnTo>
                  <a:pt x="0" y="255014"/>
                </a:lnTo>
              </a:path>
            </a:pathLst>
          </a:custGeom>
          <a:noFill/>
          <a:ln>
            <a:solidFill>
              <a:schemeClr val="accent1"/>
            </a:solidFill>
          </a:ln>
        </p:spPr>
        <p:style>
          <a:lnRef idx="2">
            <a:schemeClr val="accent6">
              <a:hueOff val="0"/>
              <a:satOff val="0"/>
              <a:lumOff val="0"/>
              <a:alphaOff val="0"/>
            </a:schemeClr>
          </a:lnRef>
          <a:fillRef idx="0">
            <a:scrgbClr r="0" g="0" b="0"/>
          </a:fillRef>
          <a:effectRef idx="0">
            <a:schemeClr val="accent4">
              <a:tint val="70000"/>
              <a:hueOff val="0"/>
              <a:satOff val="0"/>
              <a:lumOff val="0"/>
              <a:alphaOff val="0"/>
            </a:schemeClr>
          </a:effectRef>
          <a:fontRef idx="minor">
            <a:schemeClr val="tx1">
              <a:hueOff val="0"/>
              <a:satOff val="0"/>
              <a:lumOff val="0"/>
              <a:alphaOff val="0"/>
            </a:schemeClr>
          </a:fontRef>
        </p:style>
      </p:sp>
      <p:sp>
        <p:nvSpPr>
          <p:cNvPr id="56" name="Freeform 11">
            <a:extLst>
              <a:ext uri="{FF2B5EF4-FFF2-40B4-BE49-F238E27FC236}">
                <a16:creationId xmlns:a16="http://schemas.microsoft.com/office/drawing/2014/main" id="{75037775-745B-47EE-B2E2-531818CC4F50}"/>
              </a:ext>
            </a:extLst>
          </p:cNvPr>
          <p:cNvSpPr/>
          <p:nvPr/>
        </p:nvSpPr>
        <p:spPr>
          <a:xfrm>
            <a:off x="3909127" y="2388941"/>
            <a:ext cx="2462731" cy="292424"/>
          </a:xfrm>
          <a:custGeom>
            <a:avLst/>
            <a:gdLst/>
            <a:ahLst/>
            <a:cxnLst/>
            <a:rect l="0" t="0" r="0" b="0"/>
            <a:pathLst>
              <a:path>
                <a:moveTo>
                  <a:pt x="0" y="0"/>
                </a:moveTo>
                <a:lnTo>
                  <a:pt x="0" y="146212"/>
                </a:lnTo>
                <a:lnTo>
                  <a:pt x="2462731" y="146212"/>
                </a:lnTo>
                <a:lnTo>
                  <a:pt x="2462731" y="292424"/>
                </a:lnTo>
              </a:path>
            </a:pathLst>
          </a:custGeom>
          <a:noFill/>
          <a:ln>
            <a:solidFill>
              <a:srgbClr val="006595"/>
            </a:solidFill>
          </a:ln>
        </p:spPr>
        <p:style>
          <a:lnRef idx="2">
            <a:schemeClr val="accent5">
              <a:hueOff val="0"/>
              <a:satOff val="0"/>
              <a:lumOff val="0"/>
              <a:alphaOff val="0"/>
            </a:schemeClr>
          </a:lnRef>
          <a:fillRef idx="0">
            <a:scrgbClr r="0" g="0" b="0"/>
          </a:fillRef>
          <a:effectRef idx="0">
            <a:schemeClr val="accent4">
              <a:tint val="90000"/>
              <a:hueOff val="0"/>
              <a:satOff val="0"/>
              <a:lumOff val="0"/>
              <a:alphaOff val="0"/>
            </a:schemeClr>
          </a:effectRef>
          <a:fontRef idx="minor">
            <a:schemeClr val="tx1">
              <a:hueOff val="0"/>
              <a:satOff val="0"/>
              <a:lumOff val="0"/>
              <a:alphaOff val="0"/>
            </a:schemeClr>
          </a:fontRef>
        </p:style>
      </p:sp>
      <p:sp>
        <p:nvSpPr>
          <p:cNvPr id="58" name="Freeform 14">
            <a:extLst>
              <a:ext uri="{FF2B5EF4-FFF2-40B4-BE49-F238E27FC236}">
                <a16:creationId xmlns:a16="http://schemas.microsoft.com/office/drawing/2014/main" id="{287944B5-DB8C-4527-ACC2-51AAB5D0947F}"/>
              </a:ext>
            </a:extLst>
          </p:cNvPr>
          <p:cNvSpPr/>
          <p:nvPr/>
        </p:nvSpPr>
        <p:spPr>
          <a:xfrm>
            <a:off x="1762138" y="3388329"/>
            <a:ext cx="822965" cy="292438"/>
          </a:xfrm>
          <a:custGeom>
            <a:avLst/>
            <a:gdLst/>
            <a:ahLst/>
            <a:cxnLst/>
            <a:rect l="0" t="0" r="0" b="0"/>
            <a:pathLst>
              <a:path>
                <a:moveTo>
                  <a:pt x="822965" y="0"/>
                </a:moveTo>
                <a:lnTo>
                  <a:pt x="822965" y="146226"/>
                </a:lnTo>
                <a:lnTo>
                  <a:pt x="0" y="146226"/>
                </a:lnTo>
                <a:lnTo>
                  <a:pt x="0" y="292438"/>
                </a:lnTo>
              </a:path>
            </a:pathLst>
          </a:custGeom>
          <a:noFill/>
          <a:ln>
            <a:solidFill>
              <a:schemeClr val="accent1"/>
            </a:solidFill>
          </a:ln>
        </p:spPr>
        <p:style>
          <a:lnRef idx="2">
            <a:schemeClr val="accent6">
              <a:hueOff val="0"/>
              <a:satOff val="0"/>
              <a:lumOff val="0"/>
              <a:alphaOff val="0"/>
            </a:schemeClr>
          </a:lnRef>
          <a:fillRef idx="0">
            <a:scrgbClr r="0" g="0" b="0"/>
          </a:fillRef>
          <a:effectRef idx="0">
            <a:schemeClr val="accent4">
              <a:tint val="70000"/>
              <a:hueOff val="0"/>
              <a:satOff val="0"/>
              <a:lumOff val="0"/>
              <a:alphaOff val="0"/>
            </a:schemeClr>
          </a:effectRef>
          <a:fontRef idx="minor">
            <a:schemeClr val="tx1">
              <a:hueOff val="0"/>
              <a:satOff val="0"/>
              <a:lumOff val="0"/>
              <a:alphaOff val="0"/>
            </a:schemeClr>
          </a:fontRef>
        </p:style>
      </p:sp>
      <p:sp>
        <p:nvSpPr>
          <p:cNvPr id="59" name="Freeform 15">
            <a:extLst>
              <a:ext uri="{FF2B5EF4-FFF2-40B4-BE49-F238E27FC236}">
                <a16:creationId xmlns:a16="http://schemas.microsoft.com/office/drawing/2014/main" id="{6E810EE4-4E8B-455D-89A4-659851846E89}"/>
              </a:ext>
            </a:extLst>
          </p:cNvPr>
          <p:cNvSpPr/>
          <p:nvPr/>
        </p:nvSpPr>
        <p:spPr>
          <a:xfrm>
            <a:off x="2585103" y="2388941"/>
            <a:ext cx="1324024" cy="292424"/>
          </a:xfrm>
          <a:custGeom>
            <a:avLst/>
            <a:gdLst/>
            <a:ahLst/>
            <a:cxnLst/>
            <a:rect l="0" t="0" r="0" b="0"/>
            <a:pathLst>
              <a:path>
                <a:moveTo>
                  <a:pt x="1324024" y="0"/>
                </a:moveTo>
                <a:lnTo>
                  <a:pt x="1324024" y="146212"/>
                </a:lnTo>
                <a:lnTo>
                  <a:pt x="0" y="146212"/>
                </a:lnTo>
                <a:lnTo>
                  <a:pt x="0" y="292424"/>
                </a:lnTo>
              </a:path>
            </a:pathLst>
          </a:custGeom>
          <a:noFill/>
          <a:ln>
            <a:solidFill>
              <a:srgbClr val="006595"/>
            </a:solidFill>
          </a:ln>
        </p:spPr>
        <p:style>
          <a:lnRef idx="2">
            <a:schemeClr val="accent5">
              <a:hueOff val="0"/>
              <a:satOff val="0"/>
              <a:lumOff val="0"/>
              <a:alphaOff val="0"/>
            </a:schemeClr>
          </a:lnRef>
          <a:fillRef idx="0">
            <a:scrgbClr r="0" g="0" b="0"/>
          </a:fillRef>
          <a:effectRef idx="0">
            <a:schemeClr val="accent4">
              <a:tint val="90000"/>
              <a:hueOff val="0"/>
              <a:satOff val="0"/>
              <a:lumOff val="0"/>
              <a:alphaOff val="0"/>
            </a:schemeClr>
          </a:effectRef>
          <a:fontRef idx="minor">
            <a:schemeClr val="tx1">
              <a:hueOff val="0"/>
              <a:satOff val="0"/>
              <a:lumOff val="0"/>
              <a:alphaOff val="0"/>
            </a:schemeClr>
          </a:fontRef>
        </p:style>
      </p:sp>
      <p:sp>
        <p:nvSpPr>
          <p:cNvPr id="60" name="Freeform 16">
            <a:extLst>
              <a:ext uri="{FF2B5EF4-FFF2-40B4-BE49-F238E27FC236}">
                <a16:creationId xmlns:a16="http://schemas.microsoft.com/office/drawing/2014/main" id="{87249D62-1321-4FE8-97EC-7BE3AC9DAD96}"/>
              </a:ext>
            </a:extLst>
          </p:cNvPr>
          <p:cNvSpPr/>
          <p:nvPr/>
        </p:nvSpPr>
        <p:spPr>
          <a:xfrm>
            <a:off x="3212879" y="1692692"/>
            <a:ext cx="2180238" cy="696248"/>
          </a:xfrm>
          <a:custGeom>
            <a:avLst/>
            <a:gdLst>
              <a:gd name="connsiteX0" fmla="*/ 0 w 1392496"/>
              <a:gd name="connsiteY0" fmla="*/ 0 h 696248"/>
              <a:gd name="connsiteX1" fmla="*/ 1392496 w 1392496"/>
              <a:gd name="connsiteY1" fmla="*/ 0 h 696248"/>
              <a:gd name="connsiteX2" fmla="*/ 1392496 w 1392496"/>
              <a:gd name="connsiteY2" fmla="*/ 696248 h 696248"/>
              <a:gd name="connsiteX3" fmla="*/ 0 w 1392496"/>
              <a:gd name="connsiteY3" fmla="*/ 696248 h 696248"/>
              <a:gd name="connsiteX4" fmla="*/ 0 w 1392496"/>
              <a:gd name="connsiteY4" fmla="*/ 0 h 696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2496" h="696248">
                <a:moveTo>
                  <a:pt x="0" y="0"/>
                </a:moveTo>
                <a:lnTo>
                  <a:pt x="1392496" y="0"/>
                </a:lnTo>
                <a:lnTo>
                  <a:pt x="1392496" y="696248"/>
                </a:lnTo>
                <a:lnTo>
                  <a:pt x="0" y="696248"/>
                </a:lnTo>
                <a:lnTo>
                  <a:pt x="0" y="0"/>
                </a:lnTo>
                <a:close/>
              </a:path>
            </a:pathLst>
          </a:custGeom>
          <a:solidFill>
            <a:schemeClr val="accent1"/>
          </a:solidFill>
          <a:ln>
            <a:noFill/>
          </a:ln>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15240" tIns="15240" rIns="15240" bIns="15240" numCol="1" spcCol="1270" anchor="ctr" anchorCtr="0">
            <a:noAutofit/>
          </a:bodyPr>
          <a:lstStyle/>
          <a:p>
            <a:pPr lvl="0" algn="ctr" defTabSz="711200">
              <a:lnSpc>
                <a:spcPct val="90000"/>
              </a:lnSpc>
              <a:spcBef>
                <a:spcPct val="0"/>
              </a:spcBef>
              <a:spcAft>
                <a:spcPct val="35000"/>
              </a:spcAft>
            </a:pPr>
            <a:r>
              <a:rPr lang="en-US" b="1" dirty="0">
                <a:solidFill>
                  <a:schemeClr val="tx1"/>
                </a:solidFill>
                <a:latin typeface="Century Gothic" panose="020B0502020202020204" pitchFamily="34" charset="0"/>
              </a:rPr>
              <a:t>Stunting</a:t>
            </a:r>
          </a:p>
        </p:txBody>
      </p:sp>
      <p:sp>
        <p:nvSpPr>
          <p:cNvPr id="61" name="Freeform 17">
            <a:extLst>
              <a:ext uri="{FF2B5EF4-FFF2-40B4-BE49-F238E27FC236}">
                <a16:creationId xmlns:a16="http://schemas.microsoft.com/office/drawing/2014/main" id="{179E304D-470A-4D7A-9DB5-DD053871F1D2}"/>
              </a:ext>
            </a:extLst>
          </p:cNvPr>
          <p:cNvSpPr/>
          <p:nvPr/>
        </p:nvSpPr>
        <p:spPr>
          <a:xfrm>
            <a:off x="1696662" y="2652393"/>
            <a:ext cx="1776881" cy="706963"/>
          </a:xfrm>
          <a:custGeom>
            <a:avLst/>
            <a:gdLst>
              <a:gd name="connsiteX0" fmla="*/ 0 w 1776881"/>
              <a:gd name="connsiteY0" fmla="*/ 0 h 706963"/>
              <a:gd name="connsiteX1" fmla="*/ 1776881 w 1776881"/>
              <a:gd name="connsiteY1" fmla="*/ 0 h 706963"/>
              <a:gd name="connsiteX2" fmla="*/ 1776881 w 1776881"/>
              <a:gd name="connsiteY2" fmla="*/ 706963 h 706963"/>
              <a:gd name="connsiteX3" fmla="*/ 0 w 1776881"/>
              <a:gd name="connsiteY3" fmla="*/ 706963 h 706963"/>
              <a:gd name="connsiteX4" fmla="*/ 0 w 1776881"/>
              <a:gd name="connsiteY4" fmla="*/ 0 h 7069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76881" h="706963">
                <a:moveTo>
                  <a:pt x="0" y="0"/>
                </a:moveTo>
                <a:lnTo>
                  <a:pt x="1776881" y="0"/>
                </a:lnTo>
                <a:lnTo>
                  <a:pt x="1776881" y="706963"/>
                </a:lnTo>
                <a:lnTo>
                  <a:pt x="0" y="706963"/>
                </a:lnTo>
                <a:lnTo>
                  <a:pt x="0" y="0"/>
                </a:lnTo>
                <a:close/>
              </a:path>
            </a:pathLst>
          </a:custGeom>
          <a:solidFill>
            <a:schemeClr val="accent2"/>
          </a:solidFill>
          <a:ln>
            <a:noFill/>
          </a:ln>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600" b="1" kern="1200" dirty="0">
                <a:solidFill>
                  <a:schemeClr val="tx1"/>
                </a:solidFill>
                <a:latin typeface="Century Gothic" panose="020B0502020202020204" pitchFamily="34" charset="0"/>
              </a:rPr>
              <a:t>Inadequate food intake</a:t>
            </a:r>
          </a:p>
        </p:txBody>
      </p:sp>
      <p:sp>
        <p:nvSpPr>
          <p:cNvPr id="62" name="Freeform 18">
            <a:extLst>
              <a:ext uri="{FF2B5EF4-FFF2-40B4-BE49-F238E27FC236}">
                <a16:creationId xmlns:a16="http://schemas.microsoft.com/office/drawing/2014/main" id="{FD413BE2-062B-4435-891B-068E29C4CA38}"/>
              </a:ext>
            </a:extLst>
          </p:cNvPr>
          <p:cNvSpPr/>
          <p:nvPr/>
        </p:nvSpPr>
        <p:spPr>
          <a:xfrm>
            <a:off x="1065889" y="3680767"/>
            <a:ext cx="1392496" cy="696248"/>
          </a:xfrm>
          <a:custGeom>
            <a:avLst/>
            <a:gdLst>
              <a:gd name="connsiteX0" fmla="*/ 0 w 1392496"/>
              <a:gd name="connsiteY0" fmla="*/ 0 h 696248"/>
              <a:gd name="connsiteX1" fmla="*/ 1392496 w 1392496"/>
              <a:gd name="connsiteY1" fmla="*/ 0 h 696248"/>
              <a:gd name="connsiteX2" fmla="*/ 1392496 w 1392496"/>
              <a:gd name="connsiteY2" fmla="*/ 696248 h 696248"/>
              <a:gd name="connsiteX3" fmla="*/ 0 w 1392496"/>
              <a:gd name="connsiteY3" fmla="*/ 696248 h 696248"/>
              <a:gd name="connsiteX4" fmla="*/ 0 w 1392496"/>
              <a:gd name="connsiteY4" fmla="*/ 0 h 696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2496" h="696248">
                <a:moveTo>
                  <a:pt x="0" y="0"/>
                </a:moveTo>
                <a:lnTo>
                  <a:pt x="1392496" y="0"/>
                </a:lnTo>
                <a:lnTo>
                  <a:pt x="1392496" y="696248"/>
                </a:lnTo>
                <a:lnTo>
                  <a:pt x="0" y="696248"/>
                </a:lnTo>
                <a:lnTo>
                  <a:pt x="0" y="0"/>
                </a:lnTo>
                <a:close/>
              </a:path>
            </a:pathLst>
          </a:custGeom>
          <a:solidFill>
            <a:schemeClr val="accent3"/>
          </a:solidFill>
          <a:ln>
            <a:noFill/>
          </a:ln>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tx1"/>
                </a:solidFill>
                <a:latin typeface="Century Gothic" panose="020B0502020202020204" pitchFamily="34" charset="0"/>
              </a:rPr>
              <a:t>Household  food insecurity</a:t>
            </a:r>
          </a:p>
        </p:txBody>
      </p:sp>
      <p:sp>
        <p:nvSpPr>
          <p:cNvPr id="63" name="Freeform 19">
            <a:extLst>
              <a:ext uri="{FF2B5EF4-FFF2-40B4-BE49-F238E27FC236}">
                <a16:creationId xmlns:a16="http://schemas.microsoft.com/office/drawing/2014/main" id="{34B61BAF-44C7-485A-BF36-61D145F407F2}"/>
              </a:ext>
            </a:extLst>
          </p:cNvPr>
          <p:cNvSpPr/>
          <p:nvPr/>
        </p:nvSpPr>
        <p:spPr>
          <a:xfrm>
            <a:off x="1588577" y="4669440"/>
            <a:ext cx="1018958" cy="696248"/>
          </a:xfrm>
          <a:custGeom>
            <a:avLst/>
            <a:gdLst>
              <a:gd name="connsiteX0" fmla="*/ 0 w 1392496"/>
              <a:gd name="connsiteY0" fmla="*/ 0 h 696248"/>
              <a:gd name="connsiteX1" fmla="*/ 1392496 w 1392496"/>
              <a:gd name="connsiteY1" fmla="*/ 0 h 696248"/>
              <a:gd name="connsiteX2" fmla="*/ 1392496 w 1392496"/>
              <a:gd name="connsiteY2" fmla="*/ 696248 h 696248"/>
              <a:gd name="connsiteX3" fmla="*/ 0 w 1392496"/>
              <a:gd name="connsiteY3" fmla="*/ 696248 h 696248"/>
              <a:gd name="connsiteX4" fmla="*/ 0 w 1392496"/>
              <a:gd name="connsiteY4" fmla="*/ 0 h 696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2496" h="696248">
                <a:moveTo>
                  <a:pt x="0" y="0"/>
                </a:moveTo>
                <a:lnTo>
                  <a:pt x="1392496" y="0"/>
                </a:lnTo>
                <a:lnTo>
                  <a:pt x="1392496" y="696248"/>
                </a:lnTo>
                <a:lnTo>
                  <a:pt x="0" y="696248"/>
                </a:lnTo>
                <a:lnTo>
                  <a:pt x="0" y="0"/>
                </a:lnTo>
                <a:close/>
              </a:path>
            </a:pathLst>
          </a:custGeom>
          <a:solidFill>
            <a:schemeClr val="accent4"/>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tx1"/>
                </a:solidFill>
                <a:latin typeface="Century Gothic" panose="020B0502020202020204" pitchFamily="34" charset="0"/>
              </a:rPr>
              <a:t>Low income</a:t>
            </a:r>
          </a:p>
        </p:txBody>
      </p:sp>
      <p:sp>
        <p:nvSpPr>
          <p:cNvPr id="64" name="Freeform 20">
            <a:extLst>
              <a:ext uri="{FF2B5EF4-FFF2-40B4-BE49-F238E27FC236}">
                <a16:creationId xmlns:a16="http://schemas.microsoft.com/office/drawing/2014/main" id="{9AC30D11-0F3C-4698-B8B7-FC62A04A2768}"/>
              </a:ext>
            </a:extLst>
          </p:cNvPr>
          <p:cNvSpPr/>
          <p:nvPr/>
        </p:nvSpPr>
        <p:spPr>
          <a:xfrm>
            <a:off x="414599" y="4673053"/>
            <a:ext cx="1069419" cy="696248"/>
          </a:xfrm>
          <a:custGeom>
            <a:avLst/>
            <a:gdLst>
              <a:gd name="connsiteX0" fmla="*/ 0 w 1392496"/>
              <a:gd name="connsiteY0" fmla="*/ 0 h 696248"/>
              <a:gd name="connsiteX1" fmla="*/ 1392496 w 1392496"/>
              <a:gd name="connsiteY1" fmla="*/ 0 h 696248"/>
              <a:gd name="connsiteX2" fmla="*/ 1392496 w 1392496"/>
              <a:gd name="connsiteY2" fmla="*/ 696248 h 696248"/>
              <a:gd name="connsiteX3" fmla="*/ 0 w 1392496"/>
              <a:gd name="connsiteY3" fmla="*/ 696248 h 696248"/>
              <a:gd name="connsiteX4" fmla="*/ 0 w 1392496"/>
              <a:gd name="connsiteY4" fmla="*/ 0 h 696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2496" h="696248">
                <a:moveTo>
                  <a:pt x="0" y="0"/>
                </a:moveTo>
                <a:lnTo>
                  <a:pt x="1392496" y="0"/>
                </a:lnTo>
                <a:lnTo>
                  <a:pt x="1392496" y="696248"/>
                </a:lnTo>
                <a:lnTo>
                  <a:pt x="0" y="696248"/>
                </a:lnTo>
                <a:lnTo>
                  <a:pt x="0" y="0"/>
                </a:lnTo>
                <a:close/>
              </a:path>
            </a:pathLst>
          </a:custGeom>
          <a:solidFill>
            <a:schemeClr val="accent4"/>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tx1"/>
                </a:solidFill>
                <a:latin typeface="Century Gothic" panose="020B0502020202020204" pitchFamily="34" charset="0"/>
              </a:rPr>
              <a:t>Poor harvest</a:t>
            </a:r>
          </a:p>
        </p:txBody>
      </p:sp>
      <p:sp>
        <p:nvSpPr>
          <p:cNvPr id="65" name="Freeform 21">
            <a:extLst>
              <a:ext uri="{FF2B5EF4-FFF2-40B4-BE49-F238E27FC236}">
                <a16:creationId xmlns:a16="http://schemas.microsoft.com/office/drawing/2014/main" id="{B6493EF1-91DF-4488-AB86-E2EC7E9E490A}"/>
              </a:ext>
            </a:extLst>
          </p:cNvPr>
          <p:cNvSpPr/>
          <p:nvPr/>
        </p:nvSpPr>
        <p:spPr>
          <a:xfrm>
            <a:off x="4500188" y="2652393"/>
            <a:ext cx="1444691" cy="689550"/>
          </a:xfrm>
          <a:custGeom>
            <a:avLst/>
            <a:gdLst>
              <a:gd name="connsiteX0" fmla="*/ 0 w 2018215"/>
              <a:gd name="connsiteY0" fmla="*/ 0 h 689550"/>
              <a:gd name="connsiteX1" fmla="*/ 2018215 w 2018215"/>
              <a:gd name="connsiteY1" fmla="*/ 0 h 689550"/>
              <a:gd name="connsiteX2" fmla="*/ 2018215 w 2018215"/>
              <a:gd name="connsiteY2" fmla="*/ 689550 h 689550"/>
              <a:gd name="connsiteX3" fmla="*/ 0 w 2018215"/>
              <a:gd name="connsiteY3" fmla="*/ 689550 h 689550"/>
              <a:gd name="connsiteX4" fmla="*/ 0 w 2018215"/>
              <a:gd name="connsiteY4" fmla="*/ 0 h 689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8215" h="689550">
                <a:moveTo>
                  <a:pt x="0" y="0"/>
                </a:moveTo>
                <a:lnTo>
                  <a:pt x="2018215" y="0"/>
                </a:lnTo>
                <a:lnTo>
                  <a:pt x="2018215" y="689550"/>
                </a:lnTo>
                <a:lnTo>
                  <a:pt x="0" y="689550"/>
                </a:lnTo>
                <a:lnTo>
                  <a:pt x="0" y="0"/>
                </a:lnTo>
                <a:close/>
              </a:path>
            </a:pathLst>
          </a:custGeom>
          <a:solidFill>
            <a:schemeClr val="accent2"/>
          </a:solidFill>
          <a:ln>
            <a:noFill/>
          </a:ln>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600" b="1" dirty="0">
                <a:solidFill>
                  <a:schemeClr val="tx1"/>
                </a:solidFill>
                <a:latin typeface="Century Gothic" panose="020B0502020202020204" pitchFamily="34" charset="0"/>
              </a:rPr>
              <a:t>Frequent illness</a:t>
            </a:r>
            <a:endParaRPr lang="en-US" sz="1600" b="1" kern="1200" dirty="0">
              <a:solidFill>
                <a:schemeClr val="tx1"/>
              </a:solidFill>
              <a:latin typeface="Century Gothic" panose="020B0502020202020204" pitchFamily="34" charset="0"/>
            </a:endParaRPr>
          </a:p>
        </p:txBody>
      </p:sp>
      <p:sp>
        <p:nvSpPr>
          <p:cNvPr id="66" name="Freeform 22">
            <a:extLst>
              <a:ext uri="{FF2B5EF4-FFF2-40B4-BE49-F238E27FC236}">
                <a16:creationId xmlns:a16="http://schemas.microsoft.com/office/drawing/2014/main" id="{609C0C72-296E-40EE-B3EF-1E3BF9CDC38B}"/>
              </a:ext>
            </a:extLst>
          </p:cNvPr>
          <p:cNvSpPr/>
          <p:nvPr/>
        </p:nvSpPr>
        <p:spPr>
          <a:xfrm>
            <a:off x="3674281" y="3678533"/>
            <a:ext cx="1151372" cy="696248"/>
          </a:xfrm>
          <a:custGeom>
            <a:avLst/>
            <a:gdLst>
              <a:gd name="connsiteX0" fmla="*/ 0 w 1392496"/>
              <a:gd name="connsiteY0" fmla="*/ 0 h 696248"/>
              <a:gd name="connsiteX1" fmla="*/ 1392496 w 1392496"/>
              <a:gd name="connsiteY1" fmla="*/ 0 h 696248"/>
              <a:gd name="connsiteX2" fmla="*/ 1392496 w 1392496"/>
              <a:gd name="connsiteY2" fmla="*/ 696248 h 696248"/>
              <a:gd name="connsiteX3" fmla="*/ 0 w 1392496"/>
              <a:gd name="connsiteY3" fmla="*/ 696248 h 696248"/>
              <a:gd name="connsiteX4" fmla="*/ 0 w 1392496"/>
              <a:gd name="connsiteY4" fmla="*/ 0 h 696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2496" h="696248">
                <a:moveTo>
                  <a:pt x="0" y="0"/>
                </a:moveTo>
                <a:lnTo>
                  <a:pt x="1392496" y="0"/>
                </a:lnTo>
                <a:lnTo>
                  <a:pt x="1392496" y="696248"/>
                </a:lnTo>
                <a:lnTo>
                  <a:pt x="0" y="696248"/>
                </a:lnTo>
                <a:lnTo>
                  <a:pt x="0" y="0"/>
                </a:lnTo>
                <a:close/>
              </a:path>
            </a:pathLst>
          </a:custGeom>
          <a:solidFill>
            <a:schemeClr val="accent3"/>
          </a:solidFill>
          <a:ln>
            <a:noFill/>
          </a:ln>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dirty="0">
                <a:solidFill>
                  <a:schemeClr val="tx1"/>
                </a:solidFill>
                <a:latin typeface="Century Gothic" panose="020B0502020202020204" pitchFamily="34" charset="0"/>
              </a:rPr>
              <a:t>Poor food hygiene</a:t>
            </a:r>
            <a:endParaRPr lang="en-US" sz="1400" b="1" kern="1200" dirty="0">
              <a:solidFill>
                <a:schemeClr val="tx1"/>
              </a:solidFill>
              <a:latin typeface="Century Gothic" panose="020B0502020202020204" pitchFamily="34" charset="0"/>
            </a:endParaRPr>
          </a:p>
        </p:txBody>
      </p:sp>
      <p:sp>
        <p:nvSpPr>
          <p:cNvPr id="67" name="Freeform 23">
            <a:extLst>
              <a:ext uri="{FF2B5EF4-FFF2-40B4-BE49-F238E27FC236}">
                <a16:creationId xmlns:a16="http://schemas.microsoft.com/office/drawing/2014/main" id="{F87F3C4F-8B0D-4E7A-B510-D34956D8D657}"/>
              </a:ext>
            </a:extLst>
          </p:cNvPr>
          <p:cNvSpPr/>
          <p:nvPr/>
        </p:nvSpPr>
        <p:spPr>
          <a:xfrm>
            <a:off x="4448606" y="4685440"/>
            <a:ext cx="1269203" cy="1136861"/>
          </a:xfrm>
          <a:custGeom>
            <a:avLst/>
            <a:gdLst>
              <a:gd name="connsiteX0" fmla="*/ 0 w 1392496"/>
              <a:gd name="connsiteY0" fmla="*/ 0 h 696248"/>
              <a:gd name="connsiteX1" fmla="*/ 1392496 w 1392496"/>
              <a:gd name="connsiteY1" fmla="*/ 0 h 696248"/>
              <a:gd name="connsiteX2" fmla="*/ 1392496 w 1392496"/>
              <a:gd name="connsiteY2" fmla="*/ 696248 h 696248"/>
              <a:gd name="connsiteX3" fmla="*/ 0 w 1392496"/>
              <a:gd name="connsiteY3" fmla="*/ 696248 h 696248"/>
              <a:gd name="connsiteX4" fmla="*/ 0 w 1392496"/>
              <a:gd name="connsiteY4" fmla="*/ 0 h 696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2496" h="696248">
                <a:moveTo>
                  <a:pt x="0" y="0"/>
                </a:moveTo>
                <a:lnTo>
                  <a:pt x="1392496" y="0"/>
                </a:lnTo>
                <a:lnTo>
                  <a:pt x="1392496" y="696248"/>
                </a:lnTo>
                <a:lnTo>
                  <a:pt x="0" y="696248"/>
                </a:lnTo>
                <a:lnTo>
                  <a:pt x="0" y="0"/>
                </a:lnTo>
                <a:close/>
              </a:path>
            </a:pathLst>
          </a:custGeom>
          <a:solidFill>
            <a:schemeClr val="accent4"/>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dirty="0">
                <a:solidFill>
                  <a:schemeClr val="tx1"/>
                </a:solidFill>
                <a:latin typeface="Century Gothic" panose="020B0502020202020204" pitchFamily="34" charset="0"/>
              </a:rPr>
              <a:t>Inadequate knowledge about safe</a:t>
            </a:r>
            <a:r>
              <a:rPr lang="en-US" sz="1400" b="1" kern="1200" dirty="0">
                <a:solidFill>
                  <a:schemeClr val="tx1"/>
                </a:solidFill>
                <a:latin typeface="Century Gothic" panose="020B0502020202020204" pitchFamily="34" charset="0"/>
              </a:rPr>
              <a:t> food preparation</a:t>
            </a:r>
          </a:p>
        </p:txBody>
      </p:sp>
      <p:sp>
        <p:nvSpPr>
          <p:cNvPr id="68" name="Freeform 24">
            <a:extLst>
              <a:ext uri="{FF2B5EF4-FFF2-40B4-BE49-F238E27FC236}">
                <a16:creationId xmlns:a16="http://schemas.microsoft.com/office/drawing/2014/main" id="{6B7FC249-8D58-4A4A-908B-1577F7CD6D35}"/>
              </a:ext>
            </a:extLst>
          </p:cNvPr>
          <p:cNvSpPr/>
          <p:nvPr/>
        </p:nvSpPr>
        <p:spPr>
          <a:xfrm>
            <a:off x="3148368" y="4672340"/>
            <a:ext cx="935809" cy="696248"/>
          </a:xfrm>
          <a:custGeom>
            <a:avLst/>
            <a:gdLst>
              <a:gd name="connsiteX0" fmla="*/ 0 w 1392496"/>
              <a:gd name="connsiteY0" fmla="*/ 0 h 696248"/>
              <a:gd name="connsiteX1" fmla="*/ 1392496 w 1392496"/>
              <a:gd name="connsiteY1" fmla="*/ 0 h 696248"/>
              <a:gd name="connsiteX2" fmla="*/ 1392496 w 1392496"/>
              <a:gd name="connsiteY2" fmla="*/ 696248 h 696248"/>
              <a:gd name="connsiteX3" fmla="*/ 0 w 1392496"/>
              <a:gd name="connsiteY3" fmla="*/ 696248 h 696248"/>
              <a:gd name="connsiteX4" fmla="*/ 0 w 1392496"/>
              <a:gd name="connsiteY4" fmla="*/ 0 h 696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2496" h="696248">
                <a:moveTo>
                  <a:pt x="0" y="0"/>
                </a:moveTo>
                <a:lnTo>
                  <a:pt x="1392496" y="0"/>
                </a:lnTo>
                <a:lnTo>
                  <a:pt x="1392496" y="696248"/>
                </a:lnTo>
                <a:lnTo>
                  <a:pt x="0" y="696248"/>
                </a:lnTo>
                <a:lnTo>
                  <a:pt x="0" y="0"/>
                </a:lnTo>
                <a:close/>
              </a:path>
            </a:pathLst>
          </a:custGeom>
          <a:solidFill>
            <a:schemeClr val="accent4"/>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tx1"/>
                </a:solidFill>
                <a:latin typeface="Century Gothic" panose="020B0502020202020204" pitchFamily="34" charset="0"/>
              </a:rPr>
              <a:t>Unsafe food storage</a:t>
            </a:r>
          </a:p>
        </p:txBody>
      </p:sp>
      <p:sp>
        <p:nvSpPr>
          <p:cNvPr id="69" name="Freeform 25">
            <a:extLst>
              <a:ext uri="{FF2B5EF4-FFF2-40B4-BE49-F238E27FC236}">
                <a16:creationId xmlns:a16="http://schemas.microsoft.com/office/drawing/2014/main" id="{6C8286B0-E902-4D98-B66C-67004CFAE8F3}"/>
              </a:ext>
            </a:extLst>
          </p:cNvPr>
          <p:cNvSpPr/>
          <p:nvPr/>
        </p:nvSpPr>
        <p:spPr>
          <a:xfrm>
            <a:off x="5393117" y="3678533"/>
            <a:ext cx="912183" cy="696248"/>
          </a:xfrm>
          <a:custGeom>
            <a:avLst/>
            <a:gdLst>
              <a:gd name="connsiteX0" fmla="*/ 0 w 1392496"/>
              <a:gd name="connsiteY0" fmla="*/ 0 h 696248"/>
              <a:gd name="connsiteX1" fmla="*/ 1392496 w 1392496"/>
              <a:gd name="connsiteY1" fmla="*/ 0 h 696248"/>
              <a:gd name="connsiteX2" fmla="*/ 1392496 w 1392496"/>
              <a:gd name="connsiteY2" fmla="*/ 696248 h 696248"/>
              <a:gd name="connsiteX3" fmla="*/ 0 w 1392496"/>
              <a:gd name="connsiteY3" fmla="*/ 696248 h 696248"/>
              <a:gd name="connsiteX4" fmla="*/ 0 w 1392496"/>
              <a:gd name="connsiteY4" fmla="*/ 0 h 696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2496" h="696248">
                <a:moveTo>
                  <a:pt x="0" y="0"/>
                </a:moveTo>
                <a:lnTo>
                  <a:pt x="1392496" y="0"/>
                </a:lnTo>
                <a:lnTo>
                  <a:pt x="1392496" y="696248"/>
                </a:lnTo>
                <a:lnTo>
                  <a:pt x="0" y="696248"/>
                </a:lnTo>
                <a:lnTo>
                  <a:pt x="0" y="0"/>
                </a:lnTo>
                <a:close/>
              </a:path>
            </a:pathLst>
          </a:custGeom>
          <a:solidFill>
            <a:schemeClr val="accent3"/>
          </a:solidFill>
          <a:ln>
            <a:noFill/>
          </a:ln>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tx1"/>
                </a:solidFill>
                <a:latin typeface="Century Gothic" panose="020B0502020202020204" pitchFamily="34" charset="0"/>
              </a:rPr>
              <a:t>Unsafe water</a:t>
            </a:r>
          </a:p>
        </p:txBody>
      </p:sp>
      <p:sp>
        <p:nvSpPr>
          <p:cNvPr id="70" name="Freeform 26">
            <a:extLst>
              <a:ext uri="{FF2B5EF4-FFF2-40B4-BE49-F238E27FC236}">
                <a16:creationId xmlns:a16="http://schemas.microsoft.com/office/drawing/2014/main" id="{50CEBDA0-F6E0-40BF-BB1B-BBB26E50905B}"/>
              </a:ext>
            </a:extLst>
          </p:cNvPr>
          <p:cNvSpPr/>
          <p:nvPr/>
        </p:nvSpPr>
        <p:spPr>
          <a:xfrm>
            <a:off x="6132494" y="4763581"/>
            <a:ext cx="1027857" cy="696248"/>
          </a:xfrm>
          <a:custGeom>
            <a:avLst/>
            <a:gdLst>
              <a:gd name="connsiteX0" fmla="*/ 0 w 1392496"/>
              <a:gd name="connsiteY0" fmla="*/ 0 h 696248"/>
              <a:gd name="connsiteX1" fmla="*/ 1392496 w 1392496"/>
              <a:gd name="connsiteY1" fmla="*/ 0 h 696248"/>
              <a:gd name="connsiteX2" fmla="*/ 1392496 w 1392496"/>
              <a:gd name="connsiteY2" fmla="*/ 696248 h 696248"/>
              <a:gd name="connsiteX3" fmla="*/ 0 w 1392496"/>
              <a:gd name="connsiteY3" fmla="*/ 696248 h 696248"/>
              <a:gd name="connsiteX4" fmla="*/ 0 w 1392496"/>
              <a:gd name="connsiteY4" fmla="*/ 0 h 696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2496" h="696248">
                <a:moveTo>
                  <a:pt x="0" y="0"/>
                </a:moveTo>
                <a:lnTo>
                  <a:pt x="1392496" y="0"/>
                </a:lnTo>
                <a:lnTo>
                  <a:pt x="1392496" y="696248"/>
                </a:lnTo>
                <a:lnTo>
                  <a:pt x="0" y="696248"/>
                </a:lnTo>
                <a:lnTo>
                  <a:pt x="0" y="0"/>
                </a:lnTo>
                <a:close/>
              </a:path>
            </a:pathLst>
          </a:custGeom>
          <a:solidFill>
            <a:schemeClr val="accent4"/>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tx1"/>
                </a:solidFill>
                <a:latin typeface="Century Gothic" panose="020B0502020202020204" pitchFamily="34" charset="0"/>
              </a:rPr>
              <a:t>Lack of boreholes</a:t>
            </a:r>
          </a:p>
        </p:txBody>
      </p:sp>
      <p:sp>
        <p:nvSpPr>
          <p:cNvPr id="77" name="Freeform 25">
            <a:extLst>
              <a:ext uri="{FF2B5EF4-FFF2-40B4-BE49-F238E27FC236}">
                <a16:creationId xmlns:a16="http://schemas.microsoft.com/office/drawing/2014/main" id="{C624CADA-3D7A-4B51-A272-4C581CA7859D}"/>
              </a:ext>
            </a:extLst>
          </p:cNvPr>
          <p:cNvSpPr/>
          <p:nvPr/>
        </p:nvSpPr>
        <p:spPr>
          <a:xfrm>
            <a:off x="6908159" y="3607653"/>
            <a:ext cx="1338106" cy="696248"/>
          </a:xfrm>
          <a:custGeom>
            <a:avLst/>
            <a:gdLst>
              <a:gd name="connsiteX0" fmla="*/ 0 w 1392496"/>
              <a:gd name="connsiteY0" fmla="*/ 0 h 696248"/>
              <a:gd name="connsiteX1" fmla="*/ 1392496 w 1392496"/>
              <a:gd name="connsiteY1" fmla="*/ 0 h 696248"/>
              <a:gd name="connsiteX2" fmla="*/ 1392496 w 1392496"/>
              <a:gd name="connsiteY2" fmla="*/ 696248 h 696248"/>
              <a:gd name="connsiteX3" fmla="*/ 0 w 1392496"/>
              <a:gd name="connsiteY3" fmla="*/ 696248 h 696248"/>
              <a:gd name="connsiteX4" fmla="*/ 0 w 1392496"/>
              <a:gd name="connsiteY4" fmla="*/ 0 h 696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2496" h="696248">
                <a:moveTo>
                  <a:pt x="0" y="0"/>
                </a:moveTo>
                <a:lnTo>
                  <a:pt x="1392496" y="0"/>
                </a:lnTo>
                <a:lnTo>
                  <a:pt x="1392496" y="696248"/>
                </a:lnTo>
                <a:lnTo>
                  <a:pt x="0" y="696248"/>
                </a:lnTo>
                <a:lnTo>
                  <a:pt x="0" y="0"/>
                </a:lnTo>
                <a:close/>
              </a:path>
            </a:pathLst>
          </a:custGeom>
          <a:solidFill>
            <a:schemeClr val="accent3"/>
          </a:solidFill>
          <a:ln>
            <a:noFill/>
          </a:ln>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8890" tIns="8890" rIns="8890" bIns="8890" numCol="1" spcCol="1270" anchor="ctr" anchorCtr="0">
            <a:noAutofit/>
          </a:bodyPr>
          <a:lstStyle/>
          <a:p>
            <a:pPr lvl="0" algn="ctr"/>
            <a:r>
              <a:rPr lang="en-US" sz="1400" b="1" dirty="0">
                <a:solidFill>
                  <a:schemeClr val="tx1"/>
                </a:solidFill>
                <a:latin typeface="Century Gothic" panose="020B0502020202020204" pitchFamily="34" charset="0"/>
              </a:rPr>
              <a:t>Quarterly reporting not completed</a:t>
            </a:r>
          </a:p>
        </p:txBody>
      </p:sp>
      <p:sp>
        <p:nvSpPr>
          <p:cNvPr id="78" name="Freeform 21">
            <a:extLst>
              <a:ext uri="{FF2B5EF4-FFF2-40B4-BE49-F238E27FC236}">
                <a16:creationId xmlns:a16="http://schemas.microsoft.com/office/drawing/2014/main" id="{63298BA1-09F1-407C-8555-3C6800E83BE0}"/>
              </a:ext>
            </a:extLst>
          </p:cNvPr>
          <p:cNvSpPr/>
          <p:nvPr/>
        </p:nvSpPr>
        <p:spPr>
          <a:xfrm>
            <a:off x="6180860" y="2652393"/>
            <a:ext cx="2254943" cy="689550"/>
          </a:xfrm>
          <a:custGeom>
            <a:avLst/>
            <a:gdLst>
              <a:gd name="connsiteX0" fmla="*/ 0 w 2018215"/>
              <a:gd name="connsiteY0" fmla="*/ 0 h 689550"/>
              <a:gd name="connsiteX1" fmla="*/ 2018215 w 2018215"/>
              <a:gd name="connsiteY1" fmla="*/ 0 h 689550"/>
              <a:gd name="connsiteX2" fmla="*/ 2018215 w 2018215"/>
              <a:gd name="connsiteY2" fmla="*/ 689550 h 689550"/>
              <a:gd name="connsiteX3" fmla="*/ 0 w 2018215"/>
              <a:gd name="connsiteY3" fmla="*/ 689550 h 689550"/>
              <a:gd name="connsiteX4" fmla="*/ 0 w 2018215"/>
              <a:gd name="connsiteY4" fmla="*/ 0 h 689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8215" h="689550">
                <a:moveTo>
                  <a:pt x="0" y="0"/>
                </a:moveTo>
                <a:lnTo>
                  <a:pt x="2018215" y="0"/>
                </a:lnTo>
                <a:lnTo>
                  <a:pt x="2018215" y="689550"/>
                </a:lnTo>
                <a:lnTo>
                  <a:pt x="0" y="689550"/>
                </a:lnTo>
                <a:lnTo>
                  <a:pt x="0" y="0"/>
                </a:lnTo>
                <a:close/>
              </a:path>
            </a:pathLst>
          </a:custGeom>
          <a:solidFill>
            <a:schemeClr val="accent2"/>
          </a:solidFill>
          <a:ln>
            <a:noFill/>
          </a:ln>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11430" tIns="11430" rIns="11430" bIns="11430" numCol="1" spcCol="1270" anchor="ctr" anchorCtr="0">
            <a:noAutofit/>
          </a:bodyPr>
          <a:lstStyle/>
          <a:p>
            <a:pPr lvl="0" algn="ctr">
              <a:lnSpc>
                <a:spcPct val="70000"/>
              </a:lnSpc>
            </a:pPr>
            <a:r>
              <a:rPr lang="en-US" sz="1600" b="1" dirty="0">
                <a:solidFill>
                  <a:schemeClr val="tx1"/>
                </a:solidFill>
                <a:latin typeface="Century Gothic" panose="020B0502020202020204" pitchFamily="34" charset="0"/>
              </a:rPr>
              <a:t>Lack of data to monitor child growth outcomes</a:t>
            </a:r>
          </a:p>
        </p:txBody>
      </p:sp>
      <p:sp>
        <p:nvSpPr>
          <p:cNvPr id="79" name="Freeform 23">
            <a:extLst>
              <a:ext uri="{FF2B5EF4-FFF2-40B4-BE49-F238E27FC236}">
                <a16:creationId xmlns:a16="http://schemas.microsoft.com/office/drawing/2014/main" id="{8434A933-2EBC-47C6-B3AA-410E10E35444}"/>
              </a:ext>
            </a:extLst>
          </p:cNvPr>
          <p:cNvSpPr/>
          <p:nvPr/>
        </p:nvSpPr>
        <p:spPr>
          <a:xfrm>
            <a:off x="7308332" y="4662862"/>
            <a:ext cx="1392496" cy="796967"/>
          </a:xfrm>
          <a:custGeom>
            <a:avLst/>
            <a:gdLst>
              <a:gd name="connsiteX0" fmla="*/ 0 w 1392496"/>
              <a:gd name="connsiteY0" fmla="*/ 0 h 696248"/>
              <a:gd name="connsiteX1" fmla="*/ 1392496 w 1392496"/>
              <a:gd name="connsiteY1" fmla="*/ 0 h 696248"/>
              <a:gd name="connsiteX2" fmla="*/ 1392496 w 1392496"/>
              <a:gd name="connsiteY2" fmla="*/ 696248 h 696248"/>
              <a:gd name="connsiteX3" fmla="*/ 0 w 1392496"/>
              <a:gd name="connsiteY3" fmla="*/ 696248 h 696248"/>
              <a:gd name="connsiteX4" fmla="*/ 0 w 1392496"/>
              <a:gd name="connsiteY4" fmla="*/ 0 h 696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2496" h="696248">
                <a:moveTo>
                  <a:pt x="0" y="0"/>
                </a:moveTo>
                <a:lnTo>
                  <a:pt x="1392496" y="0"/>
                </a:lnTo>
                <a:lnTo>
                  <a:pt x="1392496" y="696248"/>
                </a:lnTo>
                <a:lnTo>
                  <a:pt x="0" y="696248"/>
                </a:lnTo>
                <a:lnTo>
                  <a:pt x="0" y="0"/>
                </a:lnTo>
                <a:close/>
              </a:path>
            </a:pathLst>
          </a:custGeom>
          <a:solidFill>
            <a:schemeClr val="accent4"/>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890" tIns="8890" rIns="8890" bIns="8890" numCol="1" spcCol="1270" anchor="ctr" anchorCtr="0">
            <a:noAutofit/>
          </a:bodyPr>
          <a:lstStyle/>
          <a:p>
            <a:pPr lvl="0" algn="ctr">
              <a:lnSpc>
                <a:spcPct val="90000"/>
              </a:lnSpc>
            </a:pPr>
            <a:r>
              <a:rPr lang="en-US" sz="1400" b="1" dirty="0">
                <a:solidFill>
                  <a:schemeClr val="tx1"/>
                </a:solidFill>
                <a:latin typeface="Century Gothic" panose="020B0502020202020204" pitchFamily="34" charset="0"/>
              </a:rPr>
              <a:t>Poor stakeholder coordination</a:t>
            </a:r>
          </a:p>
        </p:txBody>
      </p:sp>
      <p:sp>
        <p:nvSpPr>
          <p:cNvPr id="80" name="Freeform 10">
            <a:extLst>
              <a:ext uri="{FF2B5EF4-FFF2-40B4-BE49-F238E27FC236}">
                <a16:creationId xmlns:a16="http://schemas.microsoft.com/office/drawing/2014/main" id="{84A4715E-DE1E-469D-B4D4-CA3B6E35AC25}"/>
              </a:ext>
            </a:extLst>
          </p:cNvPr>
          <p:cNvSpPr/>
          <p:nvPr/>
        </p:nvSpPr>
        <p:spPr>
          <a:xfrm flipH="1">
            <a:off x="4667984" y="3371552"/>
            <a:ext cx="1238172" cy="340539"/>
          </a:xfrm>
          <a:custGeom>
            <a:avLst/>
            <a:gdLst/>
            <a:ahLst/>
            <a:cxnLst/>
            <a:rect l="0" t="0" r="0" b="0"/>
            <a:pathLst>
              <a:path>
                <a:moveTo>
                  <a:pt x="805044" y="0"/>
                </a:moveTo>
                <a:lnTo>
                  <a:pt x="805044" y="108802"/>
                </a:lnTo>
                <a:lnTo>
                  <a:pt x="0" y="108802"/>
                </a:lnTo>
                <a:lnTo>
                  <a:pt x="0" y="255014"/>
                </a:lnTo>
              </a:path>
            </a:pathLst>
          </a:custGeom>
          <a:noFill/>
          <a:ln>
            <a:solidFill>
              <a:schemeClr val="accent1"/>
            </a:solidFill>
          </a:ln>
        </p:spPr>
        <p:style>
          <a:lnRef idx="2">
            <a:schemeClr val="accent6">
              <a:hueOff val="0"/>
              <a:satOff val="0"/>
              <a:lumOff val="0"/>
              <a:alphaOff val="0"/>
            </a:schemeClr>
          </a:lnRef>
          <a:fillRef idx="0">
            <a:scrgbClr r="0" g="0" b="0"/>
          </a:fillRef>
          <a:effectRef idx="0">
            <a:schemeClr val="accent4">
              <a:tint val="70000"/>
              <a:hueOff val="0"/>
              <a:satOff val="0"/>
              <a:lumOff val="0"/>
              <a:alphaOff val="0"/>
            </a:schemeClr>
          </a:effectRef>
          <a:fontRef idx="minor">
            <a:schemeClr val="tx1">
              <a:hueOff val="0"/>
              <a:satOff val="0"/>
              <a:lumOff val="0"/>
              <a:alphaOff val="0"/>
            </a:schemeClr>
          </a:fontRef>
        </p:style>
      </p:sp>
      <p:cxnSp>
        <p:nvCxnSpPr>
          <p:cNvPr id="81" name="Straight Connector 80">
            <a:extLst>
              <a:ext uri="{FF2B5EF4-FFF2-40B4-BE49-F238E27FC236}">
                <a16:creationId xmlns:a16="http://schemas.microsoft.com/office/drawing/2014/main" id="{0E0650B8-6F75-4857-BCDE-643EBFBB6D9D}"/>
              </a:ext>
            </a:extLst>
          </p:cNvPr>
          <p:cNvCxnSpPr>
            <a:cxnSpLocks/>
          </p:cNvCxnSpPr>
          <p:nvPr/>
        </p:nvCxnSpPr>
        <p:spPr>
          <a:xfrm>
            <a:off x="4958523" y="2516441"/>
            <a:ext cx="0" cy="164923"/>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7025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60"/>
                                        </p:tgtEl>
                                      </p:cBhvr>
                                    </p:animEffect>
                                    <p:set>
                                      <p:cBhvr>
                                        <p:cTn id="7" dur="1" fill="hold">
                                          <p:stCondLst>
                                            <p:cond delay="499"/>
                                          </p:stCondLst>
                                        </p:cTn>
                                        <p:tgtEl>
                                          <p:spTgt spid="60"/>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61"/>
                                        </p:tgtEl>
                                      </p:cBhvr>
                                    </p:animEffect>
                                    <p:set>
                                      <p:cBhvr>
                                        <p:cTn id="12" dur="1" fill="hold">
                                          <p:stCondLst>
                                            <p:cond delay="499"/>
                                          </p:stCondLst>
                                        </p:cTn>
                                        <p:tgtEl>
                                          <p:spTgt spid="61"/>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62"/>
                                        </p:tgtEl>
                                      </p:cBhvr>
                                    </p:animEffect>
                                    <p:set>
                                      <p:cBhvr>
                                        <p:cTn id="17" dur="1" fill="hold">
                                          <p:stCondLst>
                                            <p:cond delay="499"/>
                                          </p:stCondLst>
                                        </p:cTn>
                                        <p:tgtEl>
                                          <p:spTgt spid="62"/>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0" nodeType="clickEffect">
                                  <p:stCondLst>
                                    <p:cond delay="0"/>
                                  </p:stCondLst>
                                  <p:childTnLst>
                                    <p:animEffect transition="out" filter="fade">
                                      <p:cBhvr>
                                        <p:cTn id="21" dur="500"/>
                                        <p:tgtEl>
                                          <p:spTgt spid="64"/>
                                        </p:tgtEl>
                                      </p:cBhvr>
                                    </p:animEffect>
                                    <p:set>
                                      <p:cBhvr>
                                        <p:cTn id="22" dur="1" fill="hold">
                                          <p:stCondLst>
                                            <p:cond delay="499"/>
                                          </p:stCondLst>
                                        </p:cTn>
                                        <p:tgtEl>
                                          <p:spTgt spid="64"/>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0" nodeType="clickEffect">
                                  <p:stCondLst>
                                    <p:cond delay="0"/>
                                  </p:stCondLst>
                                  <p:childTnLst>
                                    <p:animEffect transition="out" filter="fade">
                                      <p:cBhvr>
                                        <p:cTn id="26" dur="500"/>
                                        <p:tgtEl>
                                          <p:spTgt spid="63"/>
                                        </p:tgtEl>
                                      </p:cBhvr>
                                    </p:animEffect>
                                    <p:set>
                                      <p:cBhvr>
                                        <p:cTn id="27" dur="1" fill="hold">
                                          <p:stCondLst>
                                            <p:cond delay="499"/>
                                          </p:stCondLst>
                                        </p:cTn>
                                        <p:tgtEl>
                                          <p:spTgt spid="63"/>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grpId="0" nodeType="clickEffect">
                                  <p:stCondLst>
                                    <p:cond delay="0"/>
                                  </p:stCondLst>
                                  <p:childTnLst>
                                    <p:animEffect transition="out" filter="fade">
                                      <p:cBhvr>
                                        <p:cTn id="31" dur="500"/>
                                        <p:tgtEl>
                                          <p:spTgt spid="65"/>
                                        </p:tgtEl>
                                      </p:cBhvr>
                                    </p:animEffect>
                                    <p:set>
                                      <p:cBhvr>
                                        <p:cTn id="32" dur="1" fill="hold">
                                          <p:stCondLst>
                                            <p:cond delay="499"/>
                                          </p:stCondLst>
                                        </p:cTn>
                                        <p:tgtEl>
                                          <p:spTgt spid="65"/>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grpId="0" nodeType="clickEffect">
                                  <p:stCondLst>
                                    <p:cond delay="0"/>
                                  </p:stCondLst>
                                  <p:childTnLst>
                                    <p:animEffect transition="out" filter="fade">
                                      <p:cBhvr>
                                        <p:cTn id="36" dur="500"/>
                                        <p:tgtEl>
                                          <p:spTgt spid="66"/>
                                        </p:tgtEl>
                                      </p:cBhvr>
                                    </p:animEffect>
                                    <p:set>
                                      <p:cBhvr>
                                        <p:cTn id="37" dur="1" fill="hold">
                                          <p:stCondLst>
                                            <p:cond delay="499"/>
                                          </p:stCondLst>
                                        </p:cTn>
                                        <p:tgtEl>
                                          <p:spTgt spid="66"/>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grpId="0" nodeType="clickEffect">
                                  <p:stCondLst>
                                    <p:cond delay="0"/>
                                  </p:stCondLst>
                                  <p:childTnLst>
                                    <p:animEffect transition="out" filter="fade">
                                      <p:cBhvr>
                                        <p:cTn id="41" dur="500"/>
                                        <p:tgtEl>
                                          <p:spTgt spid="68"/>
                                        </p:tgtEl>
                                      </p:cBhvr>
                                    </p:animEffect>
                                    <p:set>
                                      <p:cBhvr>
                                        <p:cTn id="42" dur="1" fill="hold">
                                          <p:stCondLst>
                                            <p:cond delay="499"/>
                                          </p:stCondLst>
                                        </p:cTn>
                                        <p:tgtEl>
                                          <p:spTgt spid="68"/>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grpId="0" nodeType="clickEffect">
                                  <p:stCondLst>
                                    <p:cond delay="0"/>
                                  </p:stCondLst>
                                  <p:childTnLst>
                                    <p:animEffect transition="out" filter="fade">
                                      <p:cBhvr>
                                        <p:cTn id="46" dur="500"/>
                                        <p:tgtEl>
                                          <p:spTgt spid="67"/>
                                        </p:tgtEl>
                                      </p:cBhvr>
                                    </p:animEffect>
                                    <p:set>
                                      <p:cBhvr>
                                        <p:cTn id="47" dur="1" fill="hold">
                                          <p:stCondLst>
                                            <p:cond delay="499"/>
                                          </p:stCondLst>
                                        </p:cTn>
                                        <p:tgtEl>
                                          <p:spTgt spid="67"/>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grpId="0" nodeType="clickEffect">
                                  <p:stCondLst>
                                    <p:cond delay="0"/>
                                  </p:stCondLst>
                                  <p:childTnLst>
                                    <p:animEffect transition="out" filter="fade">
                                      <p:cBhvr>
                                        <p:cTn id="51" dur="500"/>
                                        <p:tgtEl>
                                          <p:spTgt spid="69"/>
                                        </p:tgtEl>
                                      </p:cBhvr>
                                    </p:animEffect>
                                    <p:set>
                                      <p:cBhvr>
                                        <p:cTn id="52" dur="1" fill="hold">
                                          <p:stCondLst>
                                            <p:cond delay="499"/>
                                          </p:stCondLst>
                                        </p:cTn>
                                        <p:tgtEl>
                                          <p:spTgt spid="69"/>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grpId="0" nodeType="clickEffect">
                                  <p:stCondLst>
                                    <p:cond delay="0"/>
                                  </p:stCondLst>
                                  <p:childTnLst>
                                    <p:animEffect transition="out" filter="fade">
                                      <p:cBhvr>
                                        <p:cTn id="56" dur="500"/>
                                        <p:tgtEl>
                                          <p:spTgt spid="70"/>
                                        </p:tgtEl>
                                      </p:cBhvr>
                                    </p:animEffect>
                                    <p:set>
                                      <p:cBhvr>
                                        <p:cTn id="57" dur="1" fill="hold">
                                          <p:stCondLst>
                                            <p:cond delay="499"/>
                                          </p:stCondLst>
                                        </p:cTn>
                                        <p:tgtEl>
                                          <p:spTgt spid="70"/>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10" presetClass="exit" presetSubtype="0" fill="hold" grpId="0" nodeType="clickEffect">
                                  <p:stCondLst>
                                    <p:cond delay="0"/>
                                  </p:stCondLst>
                                  <p:childTnLst>
                                    <p:animEffect transition="out" filter="fade">
                                      <p:cBhvr>
                                        <p:cTn id="61" dur="500"/>
                                        <p:tgtEl>
                                          <p:spTgt spid="78"/>
                                        </p:tgtEl>
                                      </p:cBhvr>
                                    </p:animEffect>
                                    <p:set>
                                      <p:cBhvr>
                                        <p:cTn id="62" dur="1" fill="hold">
                                          <p:stCondLst>
                                            <p:cond delay="499"/>
                                          </p:stCondLst>
                                        </p:cTn>
                                        <p:tgtEl>
                                          <p:spTgt spid="78"/>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0" presetClass="exit" presetSubtype="0" fill="hold" grpId="0" nodeType="clickEffect">
                                  <p:stCondLst>
                                    <p:cond delay="0"/>
                                  </p:stCondLst>
                                  <p:childTnLst>
                                    <p:animEffect transition="out" filter="fade">
                                      <p:cBhvr>
                                        <p:cTn id="66" dur="500"/>
                                        <p:tgtEl>
                                          <p:spTgt spid="77"/>
                                        </p:tgtEl>
                                      </p:cBhvr>
                                    </p:animEffect>
                                    <p:set>
                                      <p:cBhvr>
                                        <p:cTn id="67" dur="1" fill="hold">
                                          <p:stCondLst>
                                            <p:cond delay="499"/>
                                          </p:stCondLst>
                                        </p:cTn>
                                        <p:tgtEl>
                                          <p:spTgt spid="77"/>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10" presetClass="exit" presetSubtype="0" fill="hold" grpId="0" nodeType="clickEffect">
                                  <p:stCondLst>
                                    <p:cond delay="0"/>
                                  </p:stCondLst>
                                  <p:childTnLst>
                                    <p:animEffect transition="out" filter="fade">
                                      <p:cBhvr>
                                        <p:cTn id="71" dur="500"/>
                                        <p:tgtEl>
                                          <p:spTgt spid="79"/>
                                        </p:tgtEl>
                                      </p:cBhvr>
                                    </p:animEffect>
                                    <p:set>
                                      <p:cBhvr>
                                        <p:cTn id="72" dur="1" fill="hold">
                                          <p:stCondLst>
                                            <p:cond delay="499"/>
                                          </p:stCondLst>
                                        </p:cTn>
                                        <p:tgtEl>
                                          <p:spTgt spid="7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animBg="1"/>
      <p:bldP spid="61" grpId="0" animBg="1"/>
      <p:bldP spid="62" grpId="0" animBg="1"/>
      <p:bldP spid="63" grpId="0" animBg="1"/>
      <p:bldP spid="64" grpId="0" animBg="1"/>
      <p:bldP spid="65" grpId="0" animBg="1"/>
      <p:bldP spid="66" grpId="0" animBg="1"/>
      <p:bldP spid="67" grpId="0" animBg="1"/>
      <p:bldP spid="68" grpId="0" animBg="1"/>
      <p:bldP spid="69" grpId="0" animBg="1"/>
      <p:bldP spid="70" grpId="0" animBg="1"/>
      <p:bldP spid="77" grpId="0" animBg="1"/>
      <p:bldP spid="78" grpId="0" animBg="1"/>
      <p:bldP spid="7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fontScale="90000"/>
          </a:bodyPr>
          <a:lstStyle/>
          <a:p>
            <a:r>
              <a:rPr lang="en-US" dirty="0"/>
              <a:t>Developing the Multi-Sectoral Nutrition Results Framework</a:t>
            </a:r>
          </a:p>
        </p:txBody>
      </p:sp>
      <p:sp>
        <p:nvSpPr>
          <p:cNvPr id="3" name="Content Placeholder 2"/>
          <p:cNvSpPr>
            <a:spLocks noGrp="1"/>
          </p:cNvSpPr>
          <p:nvPr>
            <p:ph type="subTitle" idx="1"/>
          </p:nvPr>
        </p:nvSpPr>
        <p:spPr/>
        <p:txBody>
          <a:bodyPr>
            <a:normAutofit fontScale="92500" lnSpcReduction="20000"/>
          </a:bodyPr>
          <a:lstStyle/>
          <a:p>
            <a:r>
              <a:rPr lang="en-US" sz="3500" dirty="0">
                <a:latin typeface="Century Gothic" panose="020B0502020202020204" pitchFamily="34" charset="0"/>
              </a:rPr>
              <a:t>Session</a:t>
            </a:r>
            <a:r>
              <a:rPr lang="en-US" dirty="0">
                <a:latin typeface="Century Gothic" panose="020B0502020202020204" pitchFamily="34" charset="0"/>
              </a:rPr>
              <a:t> 3.2 </a:t>
            </a:r>
          </a:p>
          <a:p>
            <a:endParaRPr lang="en-US" dirty="0"/>
          </a:p>
        </p:txBody>
      </p:sp>
    </p:spTree>
    <p:extLst>
      <p:ext uri="{BB962C8B-B14F-4D97-AF65-F5344CB8AC3E}">
        <p14:creationId xmlns:p14="http://schemas.microsoft.com/office/powerpoint/2010/main" val="6655716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AD222BCE-3D26-46A2-99D5-B68A9CE83E87}" type="slidenum">
              <a:rPr lang="en-GB" smtClean="0"/>
              <a:t>8</a:t>
            </a:fld>
            <a:endParaRPr lang="en-GB" dirty="0"/>
          </a:p>
        </p:txBody>
      </p:sp>
      <p:sp>
        <p:nvSpPr>
          <p:cNvPr id="30" name="Rectangle 29"/>
          <p:cNvSpPr/>
          <p:nvPr/>
        </p:nvSpPr>
        <p:spPr>
          <a:xfrm>
            <a:off x="6109012" y="1229221"/>
            <a:ext cx="2542246" cy="5171767"/>
          </a:xfrm>
          <a:prstGeom prst="rect">
            <a:avLst/>
          </a:prstGeom>
          <a:solidFill>
            <a:srgbClr val="A5A5A5">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3143520" y="1229222"/>
            <a:ext cx="2769115" cy="5171767"/>
          </a:xfrm>
          <a:prstGeom prst="rect">
            <a:avLst/>
          </a:prstGeom>
          <a:solidFill>
            <a:srgbClr val="A5A5A5">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609605" y="1238865"/>
            <a:ext cx="2349909" cy="5171767"/>
          </a:xfrm>
          <a:prstGeom prst="rect">
            <a:avLst/>
          </a:prstGeom>
          <a:solidFill>
            <a:srgbClr val="A5A5A5">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 Box 6"/>
          <p:cNvSpPr txBox="1">
            <a:spLocks noChangeArrowheads="1"/>
          </p:cNvSpPr>
          <p:nvPr/>
        </p:nvSpPr>
        <p:spPr bwMode="auto">
          <a:xfrm>
            <a:off x="3653657" y="1346317"/>
            <a:ext cx="2197413"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pPr>
            <a:r>
              <a:rPr lang="en-US" sz="2400" dirty="0">
                <a:solidFill>
                  <a:srgbClr val="002060"/>
                </a:solidFill>
                <a:latin typeface="Century Gothic" panose="020B0502020202020204" pitchFamily="34" charset="0"/>
              </a:rPr>
              <a:t>Where are </a:t>
            </a:r>
            <a:br>
              <a:rPr lang="en-US" sz="2400" dirty="0">
                <a:solidFill>
                  <a:srgbClr val="002060"/>
                </a:solidFill>
                <a:latin typeface="Century Gothic" panose="020B0502020202020204" pitchFamily="34" charset="0"/>
              </a:rPr>
            </a:br>
            <a:r>
              <a:rPr lang="en-US" sz="2400" dirty="0">
                <a:solidFill>
                  <a:srgbClr val="002060"/>
                </a:solidFill>
                <a:latin typeface="Century Gothic" panose="020B0502020202020204" pitchFamily="34" charset="0"/>
              </a:rPr>
              <a:t>we now?</a:t>
            </a:r>
          </a:p>
        </p:txBody>
      </p:sp>
      <p:sp>
        <p:nvSpPr>
          <p:cNvPr id="34" name="Text Box 7"/>
          <p:cNvSpPr txBox="1">
            <a:spLocks noChangeArrowheads="1"/>
          </p:cNvSpPr>
          <p:nvPr/>
        </p:nvSpPr>
        <p:spPr bwMode="auto">
          <a:xfrm>
            <a:off x="6467732" y="1346317"/>
            <a:ext cx="2003886"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sz="2400" dirty="0">
                <a:solidFill>
                  <a:srgbClr val="002060"/>
                </a:solidFill>
                <a:latin typeface="Century Gothic" panose="020B0502020202020204" pitchFamily="34" charset="0"/>
              </a:rPr>
              <a:t>Where would we like to be?</a:t>
            </a:r>
          </a:p>
        </p:txBody>
      </p:sp>
      <p:sp>
        <p:nvSpPr>
          <p:cNvPr id="35" name="Rectangle 15"/>
          <p:cNvSpPr>
            <a:spLocks noChangeArrowheads="1"/>
          </p:cNvSpPr>
          <p:nvPr/>
        </p:nvSpPr>
        <p:spPr bwMode="auto">
          <a:xfrm>
            <a:off x="4642081" y="4653582"/>
            <a:ext cx="1216944" cy="572493"/>
          </a:xfrm>
          <a:prstGeom prst="rect">
            <a:avLst/>
          </a:prstGeom>
          <a:solidFill>
            <a:srgbClr val="40B4E5"/>
          </a:solidFill>
          <a:ln w="9525">
            <a:noFill/>
            <a:miter lim="800000"/>
            <a:headEnd/>
            <a:tailEnd/>
          </a:ln>
          <a:effectLst/>
          <a:extLst/>
        </p:spPr>
        <p:txBody>
          <a:bodyPr wrap="none" anchor="ctr"/>
          <a:lstStyle/>
          <a:p>
            <a:pPr algn="ctr" fontAlgn="base">
              <a:spcBef>
                <a:spcPct val="0"/>
              </a:spcBef>
              <a:spcAft>
                <a:spcPct val="0"/>
              </a:spcAft>
            </a:pPr>
            <a:r>
              <a:rPr lang="en-US" sz="2800" b="1" dirty="0">
                <a:latin typeface="Century Gothic" panose="020B0502020202020204" pitchFamily="34" charset="0"/>
              </a:rPr>
              <a:t>Plans</a:t>
            </a:r>
          </a:p>
        </p:txBody>
      </p:sp>
      <p:sp>
        <p:nvSpPr>
          <p:cNvPr id="36" name="Line 16"/>
          <p:cNvSpPr>
            <a:spLocks noChangeShapeType="1"/>
          </p:cNvSpPr>
          <p:nvPr/>
        </p:nvSpPr>
        <p:spPr bwMode="auto">
          <a:xfrm flipV="1">
            <a:off x="4570768" y="3557541"/>
            <a:ext cx="1792991" cy="24188"/>
          </a:xfrm>
          <a:prstGeom prst="line">
            <a:avLst/>
          </a:prstGeom>
          <a:noFill/>
          <a:ln w="63500">
            <a:solidFill>
              <a:schemeClr val="bg2">
                <a:lumMod val="90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GB">
              <a:solidFill>
                <a:srgbClr val="005172"/>
              </a:solidFill>
              <a:latin typeface="Calibri" pitchFamily="34" charset="0"/>
            </a:endParaRPr>
          </a:p>
        </p:txBody>
      </p:sp>
      <p:sp>
        <p:nvSpPr>
          <p:cNvPr id="37" name="Line 17"/>
          <p:cNvSpPr>
            <a:spLocks noChangeShapeType="1"/>
          </p:cNvSpPr>
          <p:nvPr/>
        </p:nvSpPr>
        <p:spPr bwMode="auto">
          <a:xfrm flipH="1">
            <a:off x="5897993" y="4083801"/>
            <a:ext cx="552963" cy="849493"/>
          </a:xfrm>
          <a:prstGeom prst="line">
            <a:avLst/>
          </a:prstGeom>
          <a:noFill/>
          <a:ln w="63500">
            <a:solidFill>
              <a:schemeClr val="bg2">
                <a:lumMod val="90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GB">
              <a:solidFill>
                <a:srgbClr val="005172"/>
              </a:solidFill>
              <a:latin typeface="Calibri" pitchFamily="34" charset="0"/>
            </a:endParaRPr>
          </a:p>
        </p:txBody>
      </p:sp>
      <p:sp>
        <p:nvSpPr>
          <p:cNvPr id="38" name="Text Box 19"/>
          <p:cNvSpPr txBox="1">
            <a:spLocks noChangeArrowheads="1"/>
          </p:cNvSpPr>
          <p:nvPr/>
        </p:nvSpPr>
        <p:spPr bwMode="auto">
          <a:xfrm>
            <a:off x="737453" y="1346317"/>
            <a:ext cx="2122393" cy="3293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pPr>
            <a:r>
              <a:rPr lang="en-US" sz="2400" dirty="0">
                <a:solidFill>
                  <a:srgbClr val="002060"/>
                </a:solidFill>
                <a:latin typeface="Century Gothic" panose="020B0502020202020204" pitchFamily="34" charset="0"/>
              </a:rPr>
              <a:t>Where have </a:t>
            </a:r>
            <a:br>
              <a:rPr lang="en-US" sz="2400" dirty="0">
                <a:solidFill>
                  <a:srgbClr val="002060"/>
                </a:solidFill>
                <a:latin typeface="Century Gothic" panose="020B0502020202020204" pitchFamily="34" charset="0"/>
              </a:rPr>
            </a:br>
            <a:r>
              <a:rPr lang="en-US" sz="2400" dirty="0">
                <a:solidFill>
                  <a:srgbClr val="002060"/>
                </a:solidFill>
                <a:latin typeface="Century Gothic" panose="020B0502020202020204" pitchFamily="34" charset="0"/>
              </a:rPr>
              <a:t>we come from?</a:t>
            </a:r>
          </a:p>
          <a:p>
            <a:pPr fontAlgn="base">
              <a:spcBef>
                <a:spcPct val="0"/>
              </a:spcBef>
              <a:spcAft>
                <a:spcPct val="0"/>
              </a:spcAft>
            </a:pPr>
            <a:endParaRPr lang="en-US" sz="2400" dirty="0">
              <a:solidFill>
                <a:srgbClr val="002060"/>
              </a:solidFill>
              <a:latin typeface="Century Gothic" panose="020B0502020202020204" pitchFamily="34" charset="0"/>
            </a:endParaRPr>
          </a:p>
          <a:p>
            <a:pPr fontAlgn="base">
              <a:spcBef>
                <a:spcPct val="0"/>
              </a:spcBef>
              <a:spcAft>
                <a:spcPct val="0"/>
              </a:spcAft>
            </a:pPr>
            <a:endParaRPr lang="en-US" sz="2400" dirty="0">
              <a:solidFill>
                <a:srgbClr val="002060"/>
              </a:solidFill>
              <a:latin typeface="Century Gothic" panose="020B0502020202020204" pitchFamily="34" charset="0"/>
            </a:endParaRPr>
          </a:p>
          <a:p>
            <a:pPr algn="ctr" fontAlgn="base">
              <a:spcBef>
                <a:spcPct val="0"/>
              </a:spcBef>
              <a:spcAft>
                <a:spcPct val="0"/>
              </a:spcAft>
            </a:pPr>
            <a:endParaRPr lang="en-US" sz="2400" i="1" dirty="0">
              <a:latin typeface="Century Gothic" panose="020B0502020202020204" pitchFamily="34" charset="0"/>
            </a:endParaRPr>
          </a:p>
          <a:p>
            <a:pPr algn="ctr" fontAlgn="base">
              <a:spcBef>
                <a:spcPct val="0"/>
              </a:spcBef>
              <a:spcAft>
                <a:spcPct val="0"/>
              </a:spcAft>
            </a:pPr>
            <a:r>
              <a:rPr lang="en-US" sz="3200" b="1" i="1" dirty="0">
                <a:solidFill>
                  <a:srgbClr val="C00000"/>
                </a:solidFill>
                <a:latin typeface="Century Gothic" panose="020B0502020202020204" pitchFamily="34" charset="0"/>
              </a:rPr>
              <a:t>Poor nutrition</a:t>
            </a:r>
          </a:p>
        </p:txBody>
      </p:sp>
      <p:sp>
        <p:nvSpPr>
          <p:cNvPr id="39" name="Text Box 20"/>
          <p:cNvSpPr txBox="1">
            <a:spLocks noChangeArrowheads="1"/>
          </p:cNvSpPr>
          <p:nvPr/>
        </p:nvSpPr>
        <p:spPr bwMode="auto">
          <a:xfrm>
            <a:off x="1393837" y="5777009"/>
            <a:ext cx="80962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pPr>
            <a:r>
              <a:rPr lang="en-US" sz="2400" dirty="0">
                <a:solidFill>
                  <a:srgbClr val="002060"/>
                </a:solidFill>
                <a:latin typeface="Century Gothic" panose="020B0502020202020204" pitchFamily="34" charset="0"/>
              </a:rPr>
              <a:t>Past</a:t>
            </a:r>
          </a:p>
        </p:txBody>
      </p:sp>
      <p:sp>
        <p:nvSpPr>
          <p:cNvPr id="40" name="Text Box 21"/>
          <p:cNvSpPr txBox="1">
            <a:spLocks noChangeArrowheads="1"/>
          </p:cNvSpPr>
          <p:nvPr/>
        </p:nvSpPr>
        <p:spPr bwMode="auto">
          <a:xfrm>
            <a:off x="3830975" y="5764439"/>
            <a:ext cx="135538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pPr>
            <a:r>
              <a:rPr lang="en-US" sz="2400" dirty="0">
                <a:solidFill>
                  <a:srgbClr val="002060"/>
                </a:solidFill>
                <a:latin typeface="Century Gothic" panose="020B0502020202020204" pitchFamily="34" charset="0"/>
              </a:rPr>
              <a:t>Present</a:t>
            </a:r>
          </a:p>
        </p:txBody>
      </p:sp>
      <p:sp>
        <p:nvSpPr>
          <p:cNvPr id="41" name="Text Box 22"/>
          <p:cNvSpPr txBox="1">
            <a:spLocks noChangeArrowheads="1"/>
          </p:cNvSpPr>
          <p:nvPr/>
        </p:nvSpPr>
        <p:spPr bwMode="auto">
          <a:xfrm>
            <a:off x="6763611" y="5764439"/>
            <a:ext cx="123304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pPr>
            <a:r>
              <a:rPr lang="en-US" sz="2400" dirty="0">
                <a:solidFill>
                  <a:srgbClr val="002060"/>
                </a:solidFill>
                <a:latin typeface="Century Gothic" panose="020B0502020202020204" pitchFamily="34" charset="0"/>
              </a:rPr>
              <a:t>Future</a:t>
            </a:r>
          </a:p>
        </p:txBody>
      </p:sp>
      <p:sp>
        <p:nvSpPr>
          <p:cNvPr id="42" name="Line 23"/>
          <p:cNvSpPr>
            <a:spLocks noChangeShapeType="1"/>
          </p:cNvSpPr>
          <p:nvPr/>
        </p:nvSpPr>
        <p:spPr bwMode="auto">
          <a:xfrm>
            <a:off x="883987" y="5637954"/>
            <a:ext cx="7381875"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nchor="ctr"/>
          <a:lstStyle/>
          <a:p>
            <a:pPr fontAlgn="base">
              <a:spcBef>
                <a:spcPct val="0"/>
              </a:spcBef>
              <a:spcAft>
                <a:spcPct val="0"/>
              </a:spcAft>
            </a:pPr>
            <a:endParaRPr lang="en-GB" dirty="0">
              <a:solidFill>
                <a:srgbClr val="005172"/>
              </a:solidFill>
              <a:latin typeface="Calibri" pitchFamily="34" charset="0"/>
            </a:endParaRPr>
          </a:p>
        </p:txBody>
      </p:sp>
      <p:sp>
        <p:nvSpPr>
          <p:cNvPr id="43" name="Line 24"/>
          <p:cNvSpPr>
            <a:spLocks noChangeShapeType="1"/>
          </p:cNvSpPr>
          <p:nvPr/>
        </p:nvSpPr>
        <p:spPr bwMode="auto">
          <a:xfrm>
            <a:off x="2733372" y="5985270"/>
            <a:ext cx="615683" cy="0"/>
          </a:xfrm>
          <a:prstGeom prst="line">
            <a:avLst/>
          </a:prstGeom>
          <a:noFill/>
          <a:ln w="76200">
            <a:solidFill>
              <a:srgbClr val="006595"/>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nchor="ctr"/>
          <a:lstStyle/>
          <a:p>
            <a:pPr fontAlgn="base">
              <a:spcBef>
                <a:spcPct val="0"/>
              </a:spcBef>
              <a:spcAft>
                <a:spcPct val="0"/>
              </a:spcAft>
            </a:pPr>
            <a:endParaRPr lang="en-GB">
              <a:solidFill>
                <a:srgbClr val="005172"/>
              </a:solidFill>
              <a:latin typeface="Calibri" pitchFamily="34" charset="0"/>
            </a:endParaRPr>
          </a:p>
        </p:txBody>
      </p:sp>
      <p:sp>
        <p:nvSpPr>
          <p:cNvPr id="44" name="Title 1"/>
          <p:cNvSpPr txBox="1">
            <a:spLocks/>
          </p:cNvSpPr>
          <p:nvPr/>
        </p:nvSpPr>
        <p:spPr>
          <a:xfrm>
            <a:off x="0" y="230188"/>
            <a:ext cx="9144000" cy="840125"/>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900" b="1" kern="1200">
                <a:solidFill>
                  <a:srgbClr val="006595"/>
                </a:solidFill>
                <a:latin typeface="+mn-lt"/>
                <a:ea typeface="+mj-ea"/>
                <a:cs typeface="+mj-cs"/>
              </a:defRPr>
            </a:lvl1pPr>
          </a:lstStyle>
          <a:p>
            <a:r>
              <a:rPr lang="en-GB" sz="3600" dirty="0">
                <a:latin typeface="Century Gothic" panose="020B0502020202020204" pitchFamily="34" charset="0"/>
              </a:rPr>
              <a:t>Identifying the MSNAP Goal: </a:t>
            </a:r>
          </a:p>
          <a:p>
            <a:r>
              <a:rPr lang="en-GB" sz="3600" dirty="0">
                <a:latin typeface="Century Gothic" panose="020B0502020202020204" pitchFamily="34" charset="0"/>
              </a:rPr>
              <a:t>Path of Nutrition Change</a:t>
            </a:r>
          </a:p>
        </p:txBody>
      </p:sp>
      <p:sp>
        <p:nvSpPr>
          <p:cNvPr id="45" name="Line 23"/>
          <p:cNvSpPr>
            <a:spLocks noChangeShapeType="1"/>
          </p:cNvSpPr>
          <p:nvPr/>
        </p:nvSpPr>
        <p:spPr bwMode="auto">
          <a:xfrm>
            <a:off x="802181" y="2546646"/>
            <a:ext cx="7381875"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nchor="ctr"/>
          <a:lstStyle/>
          <a:p>
            <a:pPr fontAlgn="base">
              <a:spcBef>
                <a:spcPct val="0"/>
              </a:spcBef>
              <a:spcAft>
                <a:spcPct val="0"/>
              </a:spcAft>
            </a:pPr>
            <a:endParaRPr lang="en-GB" dirty="0">
              <a:solidFill>
                <a:srgbClr val="005172"/>
              </a:solidFill>
              <a:latin typeface="Calibri" pitchFamily="34" charset="0"/>
            </a:endParaRPr>
          </a:p>
        </p:txBody>
      </p:sp>
      <p:sp>
        <p:nvSpPr>
          <p:cNvPr id="46" name="Line 24"/>
          <p:cNvSpPr>
            <a:spLocks noChangeShapeType="1"/>
          </p:cNvSpPr>
          <p:nvPr/>
        </p:nvSpPr>
        <p:spPr bwMode="auto">
          <a:xfrm>
            <a:off x="5720175" y="5987610"/>
            <a:ext cx="615683" cy="0"/>
          </a:xfrm>
          <a:prstGeom prst="line">
            <a:avLst/>
          </a:prstGeom>
          <a:noFill/>
          <a:ln w="76200">
            <a:solidFill>
              <a:srgbClr val="006595"/>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nchor="ctr"/>
          <a:lstStyle/>
          <a:p>
            <a:pPr fontAlgn="base">
              <a:spcBef>
                <a:spcPct val="0"/>
              </a:spcBef>
              <a:spcAft>
                <a:spcPct val="0"/>
              </a:spcAft>
            </a:pPr>
            <a:endParaRPr lang="en-GB">
              <a:solidFill>
                <a:srgbClr val="005172"/>
              </a:solidFill>
              <a:latin typeface="Calibri" pitchFamily="34" charset="0"/>
            </a:endParaRPr>
          </a:p>
        </p:txBody>
      </p:sp>
      <p:pic>
        <p:nvPicPr>
          <p:cNvPr id="47" name="Picture 46" descr="drawing of a head" title="drawing of a head"/>
          <p:cNvPicPr>
            <a:picLocks noChangeAspect="1"/>
          </p:cNvPicPr>
          <p:nvPr/>
        </p:nvPicPr>
        <p:blipFill rotWithShape="1">
          <a:blip r:embed="rId2">
            <a:extLst>
              <a:ext uri="{28A0092B-C50C-407E-A947-70E740481C1C}">
                <a14:useLocalDpi xmlns:a14="http://schemas.microsoft.com/office/drawing/2010/main" val="0"/>
              </a:ext>
            </a:extLst>
          </a:blip>
          <a:srcRect l="15061" t="36962" r="20639" b="29819"/>
          <a:stretch/>
        </p:blipFill>
        <p:spPr>
          <a:xfrm>
            <a:off x="3169619" y="2965232"/>
            <a:ext cx="2702277" cy="1968063"/>
          </a:xfrm>
          <a:prstGeom prst="rect">
            <a:avLst/>
          </a:prstGeom>
        </p:spPr>
      </p:pic>
      <p:sp>
        <p:nvSpPr>
          <p:cNvPr id="48" name="Oval 47"/>
          <p:cNvSpPr/>
          <p:nvPr/>
        </p:nvSpPr>
        <p:spPr>
          <a:xfrm>
            <a:off x="6450957" y="2666479"/>
            <a:ext cx="2003886" cy="1992723"/>
          </a:xfrm>
          <a:prstGeom prst="ellipse">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 Box 14"/>
          <p:cNvSpPr txBox="1">
            <a:spLocks noChangeArrowheads="1"/>
          </p:cNvSpPr>
          <p:nvPr/>
        </p:nvSpPr>
        <p:spPr bwMode="auto">
          <a:xfrm>
            <a:off x="6028016" y="3055468"/>
            <a:ext cx="288397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0"/>
              </a:spcBef>
              <a:spcAft>
                <a:spcPct val="0"/>
              </a:spcAft>
            </a:pPr>
            <a:r>
              <a:rPr lang="en-US" sz="2400" dirty="0">
                <a:solidFill>
                  <a:schemeClr val="bg1"/>
                </a:solidFill>
                <a:latin typeface="Century Gothic" panose="020B0502020202020204" pitchFamily="34" charset="0"/>
              </a:rPr>
              <a:t>VISION </a:t>
            </a:r>
          </a:p>
          <a:p>
            <a:pPr algn="ctr" fontAlgn="base">
              <a:spcBef>
                <a:spcPct val="0"/>
              </a:spcBef>
              <a:spcAft>
                <a:spcPct val="0"/>
              </a:spcAft>
            </a:pPr>
            <a:r>
              <a:rPr lang="en-US" sz="2400" i="1" dirty="0">
                <a:solidFill>
                  <a:schemeClr val="bg1"/>
                </a:solidFill>
                <a:latin typeface="Century Gothic" panose="020B0502020202020204" pitchFamily="34" charset="0"/>
              </a:rPr>
              <a:t>good </a:t>
            </a:r>
            <a:br>
              <a:rPr lang="en-US" sz="2400" i="1" dirty="0">
                <a:solidFill>
                  <a:schemeClr val="bg1"/>
                </a:solidFill>
                <a:latin typeface="Century Gothic" panose="020B0502020202020204" pitchFamily="34" charset="0"/>
              </a:rPr>
            </a:br>
            <a:r>
              <a:rPr lang="en-US" sz="2400" i="1" dirty="0">
                <a:solidFill>
                  <a:schemeClr val="bg1"/>
                </a:solidFill>
                <a:latin typeface="Century Gothic" panose="020B0502020202020204" pitchFamily="34" charset="0"/>
              </a:rPr>
              <a:t>nutrition</a:t>
            </a:r>
          </a:p>
        </p:txBody>
      </p:sp>
    </p:spTree>
    <p:extLst>
      <p:ext uri="{BB962C8B-B14F-4D97-AF65-F5344CB8AC3E}">
        <p14:creationId xmlns:p14="http://schemas.microsoft.com/office/powerpoint/2010/main" val="5309445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1325563"/>
          </a:xfrm>
        </p:spPr>
        <p:txBody>
          <a:bodyPr/>
          <a:lstStyle/>
          <a:p>
            <a:r>
              <a:rPr lang="en-GB" dirty="0"/>
              <a:t>Goals should be </a:t>
            </a:r>
            <a:r>
              <a:rPr lang="en-GB" b="1" dirty="0"/>
              <a:t>SMART</a:t>
            </a:r>
            <a:endParaRPr lang="en-GB" dirty="0"/>
          </a:p>
        </p:txBody>
      </p:sp>
      <p:sp>
        <p:nvSpPr>
          <p:cNvPr id="3" name="Text Placeholder 2"/>
          <p:cNvSpPr>
            <a:spLocks noGrp="1"/>
          </p:cNvSpPr>
          <p:nvPr>
            <p:ph idx="4294967295"/>
          </p:nvPr>
        </p:nvSpPr>
        <p:spPr>
          <a:xfrm>
            <a:off x="628650" y="1374865"/>
            <a:ext cx="7886700" cy="5346610"/>
          </a:xfrm>
        </p:spPr>
        <p:txBody>
          <a:bodyPr>
            <a:noAutofit/>
          </a:bodyPr>
          <a:lstStyle/>
          <a:p>
            <a:pPr lvl="0">
              <a:lnSpc>
                <a:spcPct val="90000"/>
              </a:lnSpc>
            </a:pPr>
            <a:r>
              <a:rPr lang="en-GB" b="1" dirty="0"/>
              <a:t>S</a:t>
            </a:r>
            <a:r>
              <a:rPr lang="en-GB" dirty="0"/>
              <a:t>pecific: indicates exactly what needs to be achieved and for whom.</a:t>
            </a:r>
            <a:endParaRPr lang="en-US" dirty="0"/>
          </a:p>
          <a:p>
            <a:pPr lvl="0">
              <a:lnSpc>
                <a:spcPct val="90000"/>
              </a:lnSpc>
            </a:pPr>
            <a:r>
              <a:rPr lang="en-GB" b="1" dirty="0"/>
              <a:t>M</a:t>
            </a:r>
            <a:r>
              <a:rPr lang="en-GB" dirty="0"/>
              <a:t>easurable: includes a change that can be seen or quantified.</a:t>
            </a:r>
            <a:endParaRPr lang="en-US" dirty="0"/>
          </a:p>
          <a:p>
            <a:pPr lvl="0">
              <a:lnSpc>
                <a:spcPct val="90000"/>
              </a:lnSpc>
            </a:pPr>
            <a:r>
              <a:rPr lang="en-GB" b="1" dirty="0"/>
              <a:t>A</a:t>
            </a:r>
            <a:r>
              <a:rPr lang="en-GB" dirty="0"/>
              <a:t>chievable: can be realistically completed by the </a:t>
            </a:r>
            <a:r>
              <a:rPr lang="en-US" dirty="0"/>
              <a:t>stakeholders.</a:t>
            </a:r>
          </a:p>
          <a:p>
            <a:pPr lvl="0">
              <a:lnSpc>
                <a:spcPct val="90000"/>
              </a:lnSpc>
            </a:pPr>
            <a:r>
              <a:rPr lang="en-GB" b="1" dirty="0"/>
              <a:t>R</a:t>
            </a:r>
            <a:r>
              <a:rPr lang="en-GB" dirty="0"/>
              <a:t>elevant: addresses key nutrition issues important for the target group.</a:t>
            </a:r>
            <a:endParaRPr lang="en-US" dirty="0"/>
          </a:p>
          <a:p>
            <a:pPr lvl="0">
              <a:lnSpc>
                <a:spcPct val="90000"/>
              </a:lnSpc>
            </a:pPr>
            <a:r>
              <a:rPr lang="en-GB" b="1" dirty="0"/>
              <a:t>T</a:t>
            </a:r>
            <a:r>
              <a:rPr lang="en-GB" dirty="0"/>
              <a:t>ime-bound: identifies the time period by when the action should be achieved.</a:t>
            </a:r>
            <a:endParaRPr lang="en-US" dirty="0"/>
          </a:p>
        </p:txBody>
      </p:sp>
      <p:sp>
        <p:nvSpPr>
          <p:cNvPr id="4" name="Slide Number Placeholder 3"/>
          <p:cNvSpPr>
            <a:spLocks noGrp="1"/>
          </p:cNvSpPr>
          <p:nvPr>
            <p:ph type="sldNum" sz="quarter" idx="12"/>
          </p:nvPr>
        </p:nvSpPr>
        <p:spPr/>
        <p:txBody>
          <a:bodyPr/>
          <a:lstStyle/>
          <a:p>
            <a:fld id="{AD222BCE-3D26-46A2-99D5-B68A9CE83E87}" type="slidenum">
              <a:rPr lang="en-GB" smtClean="0"/>
              <a:t>9</a:t>
            </a:fld>
            <a:endParaRPr lang="en-GB" dirty="0"/>
          </a:p>
        </p:txBody>
      </p:sp>
    </p:spTree>
    <p:extLst>
      <p:ext uri="{BB962C8B-B14F-4D97-AF65-F5344CB8AC3E}">
        <p14:creationId xmlns:p14="http://schemas.microsoft.com/office/powerpoint/2010/main" val="397635519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D072D6FFAB02145BCA9EE6F0A12EA24" ma:contentTypeVersion="2" ma:contentTypeDescription="Create a new document." ma:contentTypeScope="" ma:versionID="e82b8b6aa8c73384eed6e8321a9df5f6">
  <xsd:schema xmlns:xsd="http://www.w3.org/2001/XMLSchema" xmlns:xs="http://www.w3.org/2001/XMLSchema" xmlns:p="http://schemas.microsoft.com/office/2006/metadata/properties" xmlns:ns2="03d52e17-7b35-44c1-a601-4442ca4b38df" targetNamespace="http://schemas.microsoft.com/office/2006/metadata/properties" ma:root="true" ma:fieldsID="aafa6eeb0984d6672fd78f7bdceb8412" ns2:_="">
    <xsd:import namespace="03d52e17-7b35-44c1-a601-4442ca4b38df"/>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3d52e17-7b35-44c1-a601-4442ca4b38d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B3A250B-6910-4B3C-B05B-18092176054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3d52e17-7b35-44c1-a601-4442ca4b38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236F4E3-E053-4594-80F5-69D0D49124B7}">
  <ds:schemaRefs>
    <ds:schemaRef ds:uri="http://schemas.microsoft.com/sharepoint/v3/contenttype/forms"/>
  </ds:schemaRefs>
</ds:datastoreItem>
</file>

<file path=customXml/itemProps3.xml><?xml version="1.0" encoding="utf-8"?>
<ds:datastoreItem xmlns:ds="http://schemas.openxmlformats.org/officeDocument/2006/customXml" ds:itemID="{39AF45C6-DD7C-4A09-AEDF-62FF10418D14}">
  <ds:schemaRefs>
    <ds:schemaRef ds:uri="http://schemas.microsoft.com/office/2006/documentManagement/types"/>
    <ds:schemaRef ds:uri="http://purl.org/dc/terms/"/>
    <ds:schemaRef ds:uri="http://schemas.openxmlformats.org/package/2006/metadata/core-properties"/>
    <ds:schemaRef ds:uri="03d52e17-7b35-44c1-a601-4442ca4b38df"/>
    <ds:schemaRef ds:uri="http://purl.org/dc/dcmitype/"/>
    <ds:schemaRef ds:uri="http://schemas.microsoft.com/office/infopath/2007/PartnerControls"/>
    <ds:schemaRef ds:uri="http://purl.org/dc/elements/1.1/"/>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1687</TotalTime>
  <Words>1750</Words>
  <Application>Microsoft Office PowerPoint</Application>
  <PresentationFormat>On-screen Show (4:3)</PresentationFormat>
  <Paragraphs>248</Paragraphs>
  <Slides>26</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Calibri Light</vt:lpstr>
      <vt:lpstr>Century Gothic</vt:lpstr>
      <vt:lpstr>Wingdings</vt:lpstr>
      <vt:lpstr>Office Theme</vt:lpstr>
      <vt:lpstr>PowerPoint Presentation</vt:lpstr>
      <vt:lpstr>Unit Purpose</vt:lpstr>
      <vt:lpstr>Unit Objectives</vt:lpstr>
      <vt:lpstr>PowerPoint Presentation</vt:lpstr>
      <vt:lpstr>Group Work</vt:lpstr>
      <vt:lpstr>PowerPoint Presentation</vt:lpstr>
      <vt:lpstr>Developing the Multi-Sectoral Nutrition Results Framework</vt:lpstr>
      <vt:lpstr>PowerPoint Presentation</vt:lpstr>
      <vt:lpstr>Goals should be SMART</vt:lpstr>
      <vt:lpstr>MSNAP Goal 1: Is It SMART?</vt:lpstr>
      <vt:lpstr>MSNAP Goal 2</vt:lpstr>
      <vt:lpstr>MSNAP Goal 3</vt:lpstr>
      <vt:lpstr>MSNAP Goal 4</vt:lpstr>
      <vt:lpstr>Develop your MSNAP Goal</vt:lpstr>
      <vt:lpstr>Building the Results Framework</vt:lpstr>
      <vt:lpstr>Results Framework Components</vt:lpstr>
      <vt:lpstr>Results Framework Components</vt:lpstr>
      <vt:lpstr>Next Step: Select Objectives </vt:lpstr>
      <vt:lpstr>Next: Identify Interventions and Activities</vt:lpstr>
      <vt:lpstr>PowerPoint Presentation</vt:lpstr>
      <vt:lpstr>Remember Global                                    and National Goals</vt:lpstr>
      <vt:lpstr>Results Framework  Gallery Walk</vt:lpstr>
      <vt:lpstr>Sharing Results Frameworks</vt:lpstr>
      <vt:lpstr>Discussion Questions</vt:lpstr>
      <vt:lpstr>After the Sharing</vt:lpstr>
      <vt:lpstr>Update the MSNAP Template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Multi-Sectoral Nutrition Action Planning Training Module - Unit 3: Nutrition Planning</dc:title>
  <dc:creator>Heather Finegan</dc:creator>
  <cp:lastModifiedBy>Amanda Yourchuck</cp:lastModifiedBy>
  <cp:revision>190</cp:revision>
  <dcterms:created xsi:type="dcterms:W3CDTF">2016-02-02T15:29:51Z</dcterms:created>
  <dcterms:modified xsi:type="dcterms:W3CDTF">2017-12-13T17:45:06Z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0x010100FD072D6FFAB02145BCA9EE6F0A12EA24</vt:lpwstr>
  </property>
</Properties>
</file>