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4"/>
  </p:sldMasterIdLst>
  <p:notesMasterIdLst>
    <p:notesMasterId r:id="rId12"/>
  </p:notesMasterIdLst>
  <p:handoutMasterIdLst>
    <p:handoutMasterId r:id="rId13"/>
  </p:handoutMasterIdLst>
  <p:sldIdLst>
    <p:sldId id="295" r:id="rId5"/>
    <p:sldId id="297" r:id="rId6"/>
    <p:sldId id="298" r:id="rId7"/>
    <p:sldId id="300" r:id="rId8"/>
    <p:sldId id="302" r:id="rId9"/>
    <p:sldId id="301" r:id="rId10"/>
    <p:sldId id="30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4591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59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15EC3D-454A-BE4C-A592-50804B301755}" type="datetimeFigureOut">
              <a:rPr lang="en-US" smtClean="0"/>
              <a:t>9/26/2017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D1B398-5273-044B-8165-1B26BC0E6F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97097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EA63A9-9816-4E95-841B-A01FB0345EBD}" type="datetimeFigureOut">
              <a:rPr lang="en-US" smtClean="0"/>
              <a:t>9/26/2017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DB8A27-4327-4D1D-9AAE-4B650E89D8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32809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DB8A27-4327-4D1D-9AAE-4B650E89D8D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17383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945AC0-7A14-4A73-BBAF-4B40A9B6944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19079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143DFE-72CB-4AAA-8478-6DB821A45953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29151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gi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FAE31ABE-A149-4770-B71D-11F71424B2F5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4" name="Picture 3" descr="Uganda flag" title="Uganda fla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2168" y="84240"/>
            <a:ext cx="1501832" cy="830159"/>
          </a:xfrm>
          <a:prstGeom prst="rect">
            <a:avLst/>
          </a:prstGeom>
        </p:spPr>
      </p:pic>
      <p:sp>
        <p:nvSpPr>
          <p:cNvPr id="5" name="Rectangle 4"/>
          <p:cNvSpPr/>
          <p:nvPr userDrawn="1"/>
        </p:nvSpPr>
        <p:spPr>
          <a:xfrm>
            <a:off x="0" y="5791200"/>
            <a:ext cx="9144000" cy="1066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0" tIns="274320" rtlCol="0" anchor="ctr"/>
          <a:lstStyle/>
          <a:p>
            <a:endParaRPr lang="en-US" sz="1400" dirty="0">
              <a:solidFill>
                <a:schemeClr val="tx1"/>
              </a:solidFill>
            </a:endParaRPr>
          </a:p>
          <a:p>
            <a:r>
              <a:rPr lang="en-US" sz="1400" b="1" dirty="0">
                <a:solidFill>
                  <a:srgbClr val="C45911"/>
                </a:solidFill>
              </a:rPr>
              <a:t>HEALTH MANAGEMENT INFORMATION FOR NUTRITION 2017</a:t>
            </a:r>
          </a:p>
        </p:txBody>
      </p:sp>
    </p:spTree>
    <p:extLst>
      <p:ext uri="{BB962C8B-B14F-4D97-AF65-F5344CB8AC3E}">
        <p14:creationId xmlns:p14="http://schemas.microsoft.com/office/powerpoint/2010/main" val="1158583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7" r:id="rId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800" b="1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b="1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800" b="1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b="1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800" b="1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9F823E-A9B4-4983-A371-5D739FFFF851}" type="slidenum">
              <a:rPr lang="en-US" sz="1400" b="1" smtClean="0">
                <a:solidFill>
                  <a:schemeClr val="tx1"/>
                </a:solidFill>
                <a:latin typeface="+mn-lt"/>
              </a:rPr>
              <a:pPr>
                <a:defRPr/>
              </a:pPr>
              <a:t>1</a:t>
            </a:fld>
            <a:endParaRPr lang="en-US" sz="14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2192" y="0"/>
            <a:ext cx="9144000" cy="1301262"/>
          </a:xfrm>
          <a:prstGeom prst="rect">
            <a:avLst/>
          </a:prstGeom>
          <a:solidFill>
            <a:srgbClr val="C459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0" tIns="274320"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HEALTH MANAGEMENT INFORMATION FOR NUTRITION 2017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481115" y="1834662"/>
            <a:ext cx="8229600" cy="3763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lc="http://schemas.openxmlformats.org/drawingml/2006/lockedCanvas"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lc="http://schemas.openxmlformats.org/drawingml/2006/lockedCanvas"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pPr marL="457200" lvl="1" indent="0">
              <a:buFont typeface="Arial" pitchFamily="34" charset="0"/>
              <a:buNone/>
            </a:pPr>
            <a:endParaRPr lang="en-US" altLang="en-US" dirty="0">
              <a:solidFill>
                <a:srgbClr val="000000"/>
              </a:solidFill>
              <a:latin typeface="+mj-lt"/>
            </a:endParaRPr>
          </a:p>
          <a:p>
            <a:pPr marL="457200" lvl="1" indent="0">
              <a:buNone/>
            </a:pPr>
            <a:r>
              <a:rPr lang="en-US" altLang="en-US" sz="4000" b="1" dirty="0">
                <a:solidFill>
                  <a:srgbClr val="C45911"/>
                </a:solidFill>
                <a:latin typeface="+mj-lt"/>
              </a:rPr>
              <a:t>Course Overview</a:t>
            </a:r>
          </a:p>
          <a:p>
            <a:pPr marL="457200" lvl="1" indent="0">
              <a:buNone/>
            </a:pPr>
            <a:r>
              <a:rPr lang="en-US" altLang="en-US" sz="4400" b="1" dirty="0">
                <a:solidFill>
                  <a:srgbClr val="000000"/>
                </a:solidFill>
                <a:latin typeface="+mj-lt"/>
              </a:rPr>
              <a:t>Training in the Health Management Information System for Nutrition</a:t>
            </a:r>
          </a:p>
        </p:txBody>
      </p:sp>
      <p:pic>
        <p:nvPicPr>
          <p:cNvPr id="5" name="Picture 4" descr="Uganda flag" title="Uganda fla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2168" y="84240"/>
            <a:ext cx="1501832" cy="83015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838200" y="6157913"/>
            <a:ext cx="4724400" cy="609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62920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1027"/>
          <p:cNvSpPr>
            <a:spLocks noGrp="1" noChangeArrowheads="1"/>
          </p:cNvSpPr>
          <p:nvPr>
            <p:ph idx="4294967295"/>
          </p:nvPr>
        </p:nvSpPr>
        <p:spPr>
          <a:xfrm>
            <a:off x="304800" y="1408812"/>
            <a:ext cx="8382000" cy="510540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b="0" dirty="0">
                <a:latin typeface="+mn-lt"/>
              </a:rPr>
              <a:t>Constitutionally, the Government of Uganda (</a:t>
            </a:r>
            <a:r>
              <a:rPr lang="en-US" b="0" dirty="0" err="1">
                <a:latin typeface="+mn-lt"/>
              </a:rPr>
              <a:t>GoU</a:t>
            </a:r>
            <a:r>
              <a:rPr lang="en-US" b="0" dirty="0">
                <a:latin typeface="+mn-lt"/>
              </a:rPr>
              <a:t>) has an obligation to provide basic health services to its people and to promote proper nutrition and healthy lifestyles as stipulated in the National Health Policy (NHP) II.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b="0" dirty="0">
                <a:latin typeface="+mn-lt"/>
              </a:rPr>
              <a:t>Performance monitoring, evaluation, and supervision of health services relies on the Health Management Information System (HMIS).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n-US" b="0" dirty="0">
              <a:latin typeface="Gill Sans MT" panose="020B0502020104020203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n-US" b="0" dirty="0">
              <a:latin typeface="Gill Sans MT" panose="020B0502020104020203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altLang="en-US" b="0" dirty="0">
              <a:latin typeface="+mn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6127B5-235D-4BE7-8D38-9589B1FE391D}" type="slidenum">
              <a:rPr lang="en-US" sz="1400" b="1" smtClean="0">
                <a:solidFill>
                  <a:schemeClr val="tx1"/>
                </a:solidFill>
                <a:latin typeface="+mj-lt"/>
              </a:rPr>
              <a:pPr>
                <a:defRPr/>
              </a:pPr>
              <a:t>2</a:t>
            </a:fld>
            <a:endParaRPr lang="en-US" sz="14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ctr" anchorCtr="0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sz="4400" dirty="0">
                <a:solidFill>
                  <a:srgbClr val="D45911"/>
                </a:solidFill>
                <a:latin typeface="+mn-lt"/>
              </a:rPr>
              <a:t>Introduction</a:t>
            </a:r>
          </a:p>
        </p:txBody>
      </p:sp>
    </p:spTree>
    <p:extLst>
      <p:ext uri="{BB962C8B-B14F-4D97-AF65-F5344CB8AC3E}">
        <p14:creationId xmlns:p14="http://schemas.microsoft.com/office/powerpoint/2010/main" val="29335768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1027"/>
          <p:cNvSpPr>
            <a:spLocks noGrp="1" noChangeArrowheads="1"/>
          </p:cNvSpPr>
          <p:nvPr>
            <p:ph idx="4294967295"/>
          </p:nvPr>
        </p:nvSpPr>
        <p:spPr>
          <a:xfrm>
            <a:off x="685800" y="1417638"/>
            <a:ext cx="7772400" cy="5211762"/>
          </a:xfrm>
          <a:prstGeom prst="rect">
            <a:avLst/>
          </a:prstGeo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n-US" dirty="0">
                <a:latin typeface="+mn-lt"/>
              </a:rPr>
              <a:t>To this end therefore,</a:t>
            </a:r>
          </a:p>
          <a:p>
            <a:pPr lvl="1"/>
            <a:r>
              <a:rPr lang="en-US" b="0" dirty="0">
                <a:latin typeface="+mn-lt"/>
              </a:rPr>
              <a:t>Nutrition data elements have been included and captured in the Health Management Information System (HMIS) and DHIS2 through data collection tools and reports.</a:t>
            </a:r>
          </a:p>
          <a:p>
            <a:pPr marL="457200" lvl="1" indent="0" algn="just">
              <a:buNone/>
            </a:pPr>
            <a:endParaRPr lang="en-US" b="0" dirty="0">
              <a:latin typeface="+mn-lt"/>
            </a:endParaRPr>
          </a:p>
          <a:p>
            <a:pPr marL="0" indent="0" algn="just">
              <a:buSzPct val="120000"/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b="0" dirty="0">
                <a:latin typeface="+mn-lt"/>
              </a:rPr>
              <a:t>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6127B5-235D-4BE7-8D38-9589B1FE391D}" type="slidenum">
              <a:rPr lang="en-US" sz="1400" b="1" smtClean="0">
                <a:solidFill>
                  <a:schemeClr val="tx1"/>
                </a:solidFill>
                <a:latin typeface="+mj-lt"/>
              </a:rPr>
              <a:pPr>
                <a:defRPr/>
              </a:pPr>
              <a:t>3</a:t>
            </a:fld>
            <a:endParaRPr lang="en-US" sz="14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ctr" anchorCtr="0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sz="4400" dirty="0">
                <a:solidFill>
                  <a:srgbClr val="D45911"/>
                </a:solidFill>
                <a:latin typeface="+mn-lt"/>
              </a:rPr>
              <a:t>Introduction, cont’d.</a:t>
            </a:r>
          </a:p>
        </p:txBody>
      </p:sp>
    </p:spTree>
    <p:extLst>
      <p:ext uri="{BB962C8B-B14F-4D97-AF65-F5344CB8AC3E}">
        <p14:creationId xmlns:p14="http://schemas.microsoft.com/office/powerpoint/2010/main" val="29335768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1027"/>
          <p:cNvSpPr>
            <a:spLocks noGrp="1" noChangeArrowheads="1"/>
          </p:cNvSpPr>
          <p:nvPr>
            <p:ph idx="4294967295"/>
          </p:nvPr>
        </p:nvSpPr>
        <p:spPr>
          <a:xfrm>
            <a:off x="838199" y="1524000"/>
            <a:ext cx="7620001" cy="2133600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en-US" b="0" dirty="0">
                <a:latin typeface="+mn-lt"/>
              </a:rPr>
              <a:t>This course intends to build capacity in the management of routine nutrition data: collection, aggregation, reporting, and use at all levels of health service delivery. </a:t>
            </a:r>
          </a:p>
          <a:p>
            <a:pPr marL="0" indent="0">
              <a:buNone/>
            </a:pPr>
            <a:endParaRPr lang="en-US" b="0" dirty="0">
              <a:latin typeface="+mn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6127B5-235D-4BE7-8D38-9589B1FE391D}" type="slidenum">
              <a:rPr lang="en-US" sz="1400" b="1" smtClean="0">
                <a:solidFill>
                  <a:schemeClr val="tx1"/>
                </a:solidFill>
                <a:latin typeface="+mj-lt"/>
              </a:rPr>
              <a:pPr>
                <a:defRPr/>
              </a:pPr>
              <a:t>4</a:t>
            </a:fld>
            <a:endParaRPr lang="en-US" sz="14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ctr" anchorCtr="0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sz="4400" dirty="0">
                <a:solidFill>
                  <a:srgbClr val="D45911"/>
                </a:solidFill>
                <a:latin typeface="+mn-lt"/>
              </a:rPr>
              <a:t>Course Objectives</a:t>
            </a:r>
          </a:p>
        </p:txBody>
      </p:sp>
    </p:spTree>
    <p:extLst>
      <p:ext uri="{BB962C8B-B14F-4D97-AF65-F5344CB8AC3E}">
        <p14:creationId xmlns:p14="http://schemas.microsoft.com/office/powerpoint/2010/main" val="26778424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1027"/>
          <p:cNvSpPr>
            <a:spLocks noGrp="1" noChangeArrowheads="1"/>
          </p:cNvSpPr>
          <p:nvPr>
            <p:ph idx="4294967295"/>
          </p:nvPr>
        </p:nvSpPr>
        <p:spPr>
          <a:xfrm>
            <a:off x="914400" y="1676400"/>
            <a:ext cx="7315200" cy="4495800"/>
          </a:xfrm>
          <a:prstGeom prst="rect">
            <a:avLst/>
          </a:prstGeom>
        </p:spPr>
        <p:txBody>
          <a:bodyPr/>
          <a:lstStyle/>
          <a:p>
            <a:pPr lvl="0">
              <a:spcBef>
                <a:spcPts val="0"/>
              </a:spcBef>
            </a:pPr>
            <a:r>
              <a:rPr lang="en-US" b="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To provide an overview of health service delivery, HMIS, and its linkage to nutrition</a:t>
            </a:r>
          </a:p>
          <a:p>
            <a:pPr lvl="0">
              <a:spcBef>
                <a:spcPts val="0"/>
              </a:spcBef>
            </a:pPr>
            <a:endParaRPr lang="en-US" b="0" dirty="0"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spcBef>
                <a:spcPts val="0"/>
              </a:spcBef>
            </a:pPr>
            <a:r>
              <a:rPr lang="en-US" b="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To equip participants with skills to assess nutritional status using anthropometric equipment and tools</a:t>
            </a:r>
          </a:p>
          <a:p>
            <a:pPr lvl="0">
              <a:spcBef>
                <a:spcPts val="0"/>
              </a:spcBef>
            </a:pPr>
            <a:endParaRPr lang="en-US" b="0" dirty="0"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spcBef>
                <a:spcPts val="0"/>
              </a:spcBef>
            </a:pPr>
            <a:r>
              <a:rPr lang="en-US" b="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To introduce service providers to nutrition-related data capture and collection too</a:t>
            </a:r>
            <a:r>
              <a:rPr lang="en-US" sz="3200" b="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ls</a:t>
            </a:r>
          </a:p>
          <a:p>
            <a:pPr lvl="0" algn="just">
              <a:spcBef>
                <a:spcPts val="0"/>
              </a:spcBef>
            </a:pPr>
            <a:endParaRPr lang="en-US" sz="3200" b="0" dirty="0"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buSzPct val="120000"/>
            </a:pPr>
            <a:endParaRPr lang="en-US" dirty="0">
              <a:latin typeface="+mn-lt"/>
              <a:cs typeface="Times New Roman" pitchFamily="18" charset="0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US" altLang="en-US" b="0" dirty="0">
              <a:latin typeface="+mn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6127B5-235D-4BE7-8D38-9589B1FE391D}" type="slidenum">
              <a:rPr lang="en-US" sz="1400" b="1" smtClean="0">
                <a:solidFill>
                  <a:schemeClr val="tx1"/>
                </a:solidFill>
                <a:latin typeface="+mj-lt"/>
              </a:rPr>
              <a:pPr>
                <a:defRPr/>
              </a:pPr>
              <a:t>5</a:t>
            </a:fld>
            <a:endParaRPr lang="en-US" sz="14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ctr" anchorCtr="0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sz="4400" dirty="0">
                <a:solidFill>
                  <a:srgbClr val="D45911"/>
                </a:solidFill>
                <a:latin typeface="+mn-lt"/>
              </a:rPr>
              <a:t>Course-Specific Objectives</a:t>
            </a:r>
          </a:p>
        </p:txBody>
      </p:sp>
    </p:spTree>
    <p:extLst>
      <p:ext uri="{BB962C8B-B14F-4D97-AF65-F5344CB8AC3E}">
        <p14:creationId xmlns:p14="http://schemas.microsoft.com/office/powerpoint/2010/main" val="1718625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1027"/>
          <p:cNvSpPr>
            <a:spLocks noGrp="1" noChangeArrowheads="1"/>
          </p:cNvSpPr>
          <p:nvPr>
            <p:ph idx="4294967295"/>
          </p:nvPr>
        </p:nvSpPr>
        <p:spPr>
          <a:xfrm>
            <a:off x="761999" y="1676400"/>
            <a:ext cx="7467601" cy="4455354"/>
          </a:xfrm>
          <a:prstGeom prst="rect">
            <a:avLst/>
          </a:prstGeom>
        </p:spPr>
        <p:txBody>
          <a:bodyPr/>
          <a:lstStyle/>
          <a:p>
            <a:pPr marL="0" lvl="0" indent="0" algn="just">
              <a:spcBef>
                <a:spcPts val="0"/>
              </a:spcBef>
              <a:buNone/>
            </a:pPr>
            <a:endParaRPr lang="en-US" sz="3200" b="0" dirty="0"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r>
              <a:rPr lang="en-US" b="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To equip service providers with knowledge and skills on accurate data capture, compilation, and reporting</a:t>
            </a:r>
          </a:p>
          <a:p>
            <a:pPr algn="just">
              <a:spcBef>
                <a:spcPts val="0"/>
              </a:spcBef>
            </a:pPr>
            <a:endParaRPr lang="en-US" b="0" dirty="0"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r>
              <a:rPr lang="en-US" b="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To introduce the use of Quality Improvement principles in HMIS</a:t>
            </a:r>
          </a:p>
          <a:p>
            <a:pPr marL="0" indent="0" algn="just">
              <a:buSzPct val="120000"/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b="0" dirty="0">
                <a:latin typeface="+mn-lt"/>
              </a:rPr>
              <a:t>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6127B5-235D-4BE7-8D38-9589B1FE391D}" type="slidenum">
              <a:rPr lang="en-US" sz="1400" b="1" smtClean="0">
                <a:solidFill>
                  <a:schemeClr val="tx1"/>
                </a:solidFill>
                <a:latin typeface="+mj-lt"/>
              </a:rPr>
              <a:pPr>
                <a:defRPr/>
              </a:pPr>
              <a:t>6</a:t>
            </a:fld>
            <a:endParaRPr lang="en-US" sz="14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457200" y="762000"/>
            <a:ext cx="8229600" cy="655638"/>
          </a:xfrm>
          <a:prstGeom prst="rect">
            <a:avLst/>
          </a:prstGeom>
        </p:spPr>
        <p:txBody>
          <a:bodyPr anchor="ctr" anchorCtr="0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sz="4000" dirty="0">
                <a:solidFill>
                  <a:srgbClr val="D45911"/>
                </a:solidFill>
                <a:latin typeface="+mn-lt"/>
              </a:rPr>
              <a:t>Course-Specific Objectives, cont’d.</a:t>
            </a:r>
          </a:p>
        </p:txBody>
      </p:sp>
    </p:spTree>
    <p:extLst>
      <p:ext uri="{BB962C8B-B14F-4D97-AF65-F5344CB8AC3E}">
        <p14:creationId xmlns:p14="http://schemas.microsoft.com/office/powerpoint/2010/main" val="21851222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6127B5-235D-4BE7-8D38-9589B1FE391D}" type="slidenum">
              <a:rPr lang="en-US" sz="1400" b="1" smtClean="0">
                <a:solidFill>
                  <a:schemeClr val="tx1"/>
                </a:solidFill>
                <a:latin typeface="+mj-lt"/>
              </a:rPr>
              <a:pPr>
                <a:defRPr/>
              </a:pPr>
              <a:t>7</a:t>
            </a:fld>
            <a:endParaRPr lang="en-US" sz="14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457200" y="2667000"/>
            <a:ext cx="8229600" cy="1143000"/>
          </a:xfrm>
          <a:prstGeom prst="rect">
            <a:avLst/>
          </a:prstGeom>
        </p:spPr>
        <p:txBody>
          <a:bodyPr anchor="ctr" anchorCtr="0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sz="4400" dirty="0">
                <a:solidFill>
                  <a:srgbClr val="D45911"/>
                </a:solidFill>
                <a:latin typeface="+mn-lt"/>
              </a:rPr>
              <a:t>Good luck</a:t>
            </a:r>
          </a:p>
        </p:txBody>
      </p:sp>
    </p:spTree>
    <p:extLst>
      <p:ext uri="{BB962C8B-B14F-4D97-AF65-F5344CB8AC3E}">
        <p14:creationId xmlns:p14="http://schemas.microsoft.com/office/powerpoint/2010/main" val="455539007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8178E4D381645459942FFC00F278099" ma:contentTypeVersion="3" ma:contentTypeDescription="Create a new document." ma:contentTypeScope="" ma:versionID="0b15fc88445bb8bb124603d62e3fc468">
  <xsd:schema xmlns:xsd="http://www.w3.org/2001/XMLSchema" xmlns:xs="http://www.w3.org/2001/XMLSchema" xmlns:p="http://schemas.microsoft.com/office/2006/metadata/properties" xmlns:ns2="df5106b9-423b-4a1b-befe-8b2f16b74c24" targetNamespace="http://schemas.microsoft.com/office/2006/metadata/properties" ma:root="true" ma:fieldsID="26a8cc4be8754bebf46dd60e632d78f6" ns2:_="">
    <xsd:import namespace="df5106b9-423b-4a1b-befe-8b2f16b74c24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ingHintHash" minOccurs="0"/>
                <xsd:element ref="ns2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f5106b9-423b-4a1b-befe-8b2f16b74c24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9" nillable="true" ma:displayName="Sharing Hint Hash" ma:internalName="SharingHintHash" ma:readOnly="true">
      <xsd:simpleType>
        <xsd:restriction base="dms:Text"/>
      </xsd:simpleType>
    </xsd:element>
    <xsd:element name="SharedWithDetails" ma:index="10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B8E65B4-BB8C-4004-89A0-29906894E054}">
  <ds:schemaRefs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df5106b9-423b-4a1b-befe-8b2f16b74c24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BE7D3094-05A1-4A5F-B229-AAFC2F1B0F2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ED1AE04-A167-4B8F-9C07-85EA8232C5F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f5106b9-423b-4a1b-befe-8b2f16b74c2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1794</TotalTime>
  <Words>232</Words>
  <Application>Microsoft Office PowerPoint</Application>
  <PresentationFormat>On-screen Show (4:3)</PresentationFormat>
  <Paragraphs>39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Gill Sans MT</vt:lpstr>
      <vt:lpstr>Times New Roman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Slides for Course Overview of the Uganda HMIS Training Package</dc:title>
  <dc:creator>user</dc:creator>
  <cp:lastModifiedBy>Heather Finegan</cp:lastModifiedBy>
  <cp:revision>113</cp:revision>
  <dcterms:created xsi:type="dcterms:W3CDTF">2016-05-13T17:31:31Z</dcterms:created>
  <dcterms:modified xsi:type="dcterms:W3CDTF">2017-09-26T18:34:52Z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0x01010018178E4D381645459942FFC00F278099</vt:lpwstr>
  </property>
</Properties>
</file>