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49"/>
  </p:notesMasterIdLst>
  <p:handoutMasterIdLst>
    <p:handoutMasterId r:id="rId50"/>
  </p:handoutMasterIdLst>
  <p:sldIdLst>
    <p:sldId id="357" r:id="rId5"/>
    <p:sldId id="601" r:id="rId6"/>
    <p:sldId id="602" r:id="rId7"/>
    <p:sldId id="548" r:id="rId8"/>
    <p:sldId id="605" r:id="rId9"/>
    <p:sldId id="606" r:id="rId10"/>
    <p:sldId id="607" r:id="rId11"/>
    <p:sldId id="608" r:id="rId12"/>
    <p:sldId id="609" r:id="rId13"/>
    <p:sldId id="611" r:id="rId14"/>
    <p:sldId id="610" r:id="rId15"/>
    <p:sldId id="612" r:id="rId16"/>
    <p:sldId id="613" r:id="rId17"/>
    <p:sldId id="604" r:id="rId18"/>
    <p:sldId id="614" r:id="rId19"/>
    <p:sldId id="615" r:id="rId20"/>
    <p:sldId id="616" r:id="rId21"/>
    <p:sldId id="617" r:id="rId22"/>
    <p:sldId id="618" r:id="rId23"/>
    <p:sldId id="619" r:id="rId24"/>
    <p:sldId id="620" r:id="rId25"/>
    <p:sldId id="621" r:id="rId26"/>
    <p:sldId id="622" r:id="rId27"/>
    <p:sldId id="623" r:id="rId28"/>
    <p:sldId id="624" r:id="rId29"/>
    <p:sldId id="625" r:id="rId30"/>
    <p:sldId id="626" r:id="rId31"/>
    <p:sldId id="629" r:id="rId32"/>
    <p:sldId id="630" r:id="rId33"/>
    <p:sldId id="631" r:id="rId34"/>
    <p:sldId id="632" r:id="rId35"/>
    <p:sldId id="634" r:id="rId36"/>
    <p:sldId id="635" r:id="rId37"/>
    <p:sldId id="636" r:id="rId38"/>
    <p:sldId id="637" r:id="rId39"/>
    <p:sldId id="638" r:id="rId40"/>
    <p:sldId id="639" r:id="rId41"/>
    <p:sldId id="640" r:id="rId42"/>
    <p:sldId id="641" r:id="rId43"/>
    <p:sldId id="642" r:id="rId44"/>
    <p:sldId id="643" r:id="rId45"/>
    <p:sldId id="644" r:id="rId46"/>
    <p:sldId id="645" r:id="rId47"/>
    <p:sldId id="646" r:id="rId48"/>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extLst>
    <p:ext uri="{521415D9-36F7-43E2-AB2F-B90AF26B5E84}">
      <p14:sectionLst xmlns:p14="http://schemas.microsoft.com/office/powerpoint/2010/main">
        <p14:section name="Default Section" id="{4E50E0A9-E954-4B16-97E4-FB7F05A24728}">
          <p14:sldIdLst>
            <p14:sldId id="357"/>
            <p14:sldId id="601"/>
            <p14:sldId id="602"/>
            <p14:sldId id="548"/>
            <p14:sldId id="605"/>
            <p14:sldId id="606"/>
            <p14:sldId id="607"/>
            <p14:sldId id="608"/>
            <p14:sldId id="609"/>
            <p14:sldId id="611"/>
            <p14:sldId id="610"/>
            <p14:sldId id="612"/>
            <p14:sldId id="613"/>
            <p14:sldId id="604"/>
            <p14:sldId id="614"/>
            <p14:sldId id="615"/>
            <p14:sldId id="616"/>
            <p14:sldId id="617"/>
            <p14:sldId id="618"/>
            <p14:sldId id="619"/>
            <p14:sldId id="620"/>
            <p14:sldId id="621"/>
            <p14:sldId id="622"/>
            <p14:sldId id="623"/>
            <p14:sldId id="624"/>
            <p14:sldId id="625"/>
            <p14:sldId id="626"/>
            <p14:sldId id="629"/>
            <p14:sldId id="630"/>
            <p14:sldId id="631"/>
            <p14:sldId id="632"/>
            <p14:sldId id="634"/>
            <p14:sldId id="635"/>
            <p14:sldId id="636"/>
            <p14:sldId id="637"/>
            <p14:sldId id="638"/>
            <p14:sldId id="639"/>
            <p14:sldId id="640"/>
            <p14:sldId id="641"/>
            <p14:sldId id="642"/>
            <p14:sldId id="643"/>
            <p14:sldId id="644"/>
            <p14:sldId id="645"/>
            <p14:sldId id="646"/>
          </p14:sldIdLst>
        </p14:section>
        <p14:section name="Untitled Section" id="{2F9CC941-488D-4D54-8EA4-4B71CF20D4B7}">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iana Kyokusiima" initials="DK" lastIdx="21" clrIdx="0">
    <p:extLst>
      <p:ext uri="{19B8F6BF-5375-455C-9EA6-DF929625EA0E}">
        <p15:presenceInfo xmlns:p15="http://schemas.microsoft.com/office/powerpoint/2012/main" userId="S-1-5-21-1243839619-360867507-2608077863-17390" providerId="AD"/>
      </p:ext>
    </p:extLst>
  </p:cmAuthor>
  <p:cmAuthor id="2" name="Kaaren" initials="K" lastIdx="3" clrIdx="1">
    <p:extLst>
      <p:ext uri="{19B8F6BF-5375-455C-9EA6-DF929625EA0E}">
        <p15:presenceInfo xmlns:p15="http://schemas.microsoft.com/office/powerpoint/2012/main" userId="Kaare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FFFF99"/>
    <a:srgbClr val="99FF66"/>
  </p:clrMru>
  <p:extLst>
    <p:ext uri="{E76CE94A-603C-4142-B9EB-6D1370010A27}">
      <p14:discardImageEditData xmlns:p14="http://schemas.microsoft.com/office/powerpoint/2010/main" val="0"/>
    </p:ext>
    <p:ext uri="{D31A062A-798A-4329-ABDD-BBA856620510}">
      <p14:defaultImageDpi xmlns:p14="http://schemas.microsoft.com/office/powerpoint/2010/main" val="96"/>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78" autoAdjust="0"/>
    <p:restoredTop sz="95878" autoAdjust="0"/>
  </p:normalViewPr>
  <p:slideViewPr>
    <p:cSldViewPr>
      <p:cViewPr varScale="1">
        <p:scale>
          <a:sx n="76" d="100"/>
          <a:sy n="76" d="100"/>
        </p:scale>
        <p:origin x="108" y="11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handoutMaster" Target="handoutMasters/handoutMaster1.xml"/><Relationship Id="rId55"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microsoft.com/office/2015/10/relationships/revisionInfo" Target="revisionInfo.xml"/><Relationship Id="rId8" Type="http://schemas.openxmlformats.org/officeDocument/2006/relationships/slide" Target="slides/slide4.xml"/><Relationship Id="rId51" Type="http://schemas.openxmlformats.org/officeDocument/2006/relationships/commentAuthors" Target="commentAuthors.xml"/><Relationship Id="rId3" Type="http://schemas.openxmlformats.org/officeDocument/2006/relationships/customXml" Target="../customXml/item3.xml"/></Relationships>
</file>

<file path=ppt/charts/_rels/chart1.xml.rels><?xml version="1.0" encoding="UTF-8" standalone="yes"?>
<Relationships xmlns="http://schemas.openxmlformats.org/package/2006/relationships"><Relationship Id="rId1" Type="http://schemas.openxmlformats.org/officeDocument/2006/relationships/oleObject" Target="../embeddings/oleObject1.bin"/></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34"/>
    </mc:Choice>
    <mc:Fallback>
      <c:style val="34"/>
    </mc:Fallback>
  </mc:AlternateContent>
  <c:chart>
    <c:title>
      <c:tx>
        <c:rich>
          <a:bodyPr/>
          <a:lstStyle/>
          <a:p>
            <a:pPr>
              <a:defRPr/>
            </a:pPr>
            <a:r>
              <a:rPr lang="en-US"/>
              <a:t>SAM cases in Busoga region Jan-Jun 2016</a:t>
            </a:r>
          </a:p>
        </c:rich>
      </c:tx>
      <c:overlay val="0"/>
    </c:title>
    <c:autoTitleDeleted val="0"/>
    <c:plotArea>
      <c:layout/>
      <c:barChart>
        <c:barDir val="col"/>
        <c:grouping val="clustered"/>
        <c:varyColors val="0"/>
        <c:ser>
          <c:idx val="0"/>
          <c:order val="0"/>
          <c:tx>
            <c:strRef>
              <c:f>Sheet1!$A$3</c:f>
              <c:strCache>
                <c:ptCount val="1"/>
                <c:pt idx="0">
                  <c:v>Bugiri District</c:v>
                </c:pt>
              </c:strCache>
            </c:strRef>
          </c:tx>
          <c:invertIfNegative val="0"/>
          <c:cat>
            <c:multiLvlStrRef>
              <c:f>Sheet1!$B$1:$M$2</c:f>
              <c:multiLvlStrCache>
                <c:ptCount val="12"/>
                <c:lvl>
                  <c:pt idx="0">
                    <c:v>Jan-16</c:v>
                  </c:pt>
                  <c:pt idx="1">
                    <c:v>Feb-16</c:v>
                  </c:pt>
                  <c:pt idx="2">
                    <c:v>Mar-16</c:v>
                  </c:pt>
                  <c:pt idx="3">
                    <c:v>Apr-16</c:v>
                  </c:pt>
                  <c:pt idx="4">
                    <c:v>May-16</c:v>
                  </c:pt>
                  <c:pt idx="5">
                    <c:v>Jun-16</c:v>
                  </c:pt>
                  <c:pt idx="6">
                    <c:v>Jan-16</c:v>
                  </c:pt>
                  <c:pt idx="7">
                    <c:v>Feb-16</c:v>
                  </c:pt>
                  <c:pt idx="8">
                    <c:v>Mar-16</c:v>
                  </c:pt>
                  <c:pt idx="9">
                    <c:v>Apr-16</c:v>
                  </c:pt>
                  <c:pt idx="10">
                    <c:v>May-16</c:v>
                  </c:pt>
                  <c:pt idx="11">
                    <c:v>Jun-16</c:v>
                  </c:pt>
                </c:lvl>
                <c:lvl>
                  <c:pt idx="0">
                    <c:v>SAM With Oedemia</c:v>
                  </c:pt>
                  <c:pt idx="6">
                    <c:v>SAM Without Oedema</c:v>
                  </c:pt>
                </c:lvl>
              </c:multiLvlStrCache>
            </c:multiLvlStrRef>
          </c:cat>
          <c:val>
            <c:numRef>
              <c:f>Sheet1!$B$3:$M$3</c:f>
              <c:numCache>
                <c:formatCode>General</c:formatCode>
                <c:ptCount val="12"/>
                <c:pt idx="1">
                  <c:v>25</c:v>
                </c:pt>
                <c:pt idx="2">
                  <c:v>20</c:v>
                </c:pt>
                <c:pt idx="3">
                  <c:v>18</c:v>
                </c:pt>
                <c:pt idx="4">
                  <c:v>7</c:v>
                </c:pt>
                <c:pt idx="5">
                  <c:v>63</c:v>
                </c:pt>
                <c:pt idx="6">
                  <c:v>33</c:v>
                </c:pt>
                <c:pt idx="7">
                  <c:v>36</c:v>
                </c:pt>
                <c:pt idx="8">
                  <c:v>45</c:v>
                </c:pt>
                <c:pt idx="9">
                  <c:v>24</c:v>
                </c:pt>
                <c:pt idx="10">
                  <c:v>17</c:v>
                </c:pt>
                <c:pt idx="11">
                  <c:v>25</c:v>
                </c:pt>
              </c:numCache>
            </c:numRef>
          </c:val>
          <c:extLst>
            <c:ext xmlns:c16="http://schemas.microsoft.com/office/drawing/2014/chart" uri="{C3380CC4-5D6E-409C-BE32-E72D297353CC}">
              <c16:uniqueId val="{00000000-41B0-4C6A-B258-0C96065FDED8}"/>
            </c:ext>
          </c:extLst>
        </c:ser>
        <c:ser>
          <c:idx val="1"/>
          <c:order val="1"/>
          <c:tx>
            <c:strRef>
              <c:f>Sheet1!$A$4</c:f>
              <c:strCache>
                <c:ptCount val="1"/>
                <c:pt idx="0">
                  <c:v>Iganga District</c:v>
                </c:pt>
              </c:strCache>
            </c:strRef>
          </c:tx>
          <c:invertIfNegative val="0"/>
          <c:cat>
            <c:multiLvlStrRef>
              <c:f>Sheet1!$B$1:$M$2</c:f>
              <c:multiLvlStrCache>
                <c:ptCount val="12"/>
                <c:lvl>
                  <c:pt idx="0">
                    <c:v>Jan-16</c:v>
                  </c:pt>
                  <c:pt idx="1">
                    <c:v>Feb-16</c:v>
                  </c:pt>
                  <c:pt idx="2">
                    <c:v>Mar-16</c:v>
                  </c:pt>
                  <c:pt idx="3">
                    <c:v>Apr-16</c:v>
                  </c:pt>
                  <c:pt idx="4">
                    <c:v>May-16</c:v>
                  </c:pt>
                  <c:pt idx="5">
                    <c:v>Jun-16</c:v>
                  </c:pt>
                  <c:pt idx="6">
                    <c:v>Jan-16</c:v>
                  </c:pt>
                  <c:pt idx="7">
                    <c:v>Feb-16</c:v>
                  </c:pt>
                  <c:pt idx="8">
                    <c:v>Mar-16</c:v>
                  </c:pt>
                  <c:pt idx="9">
                    <c:v>Apr-16</c:v>
                  </c:pt>
                  <c:pt idx="10">
                    <c:v>May-16</c:v>
                  </c:pt>
                  <c:pt idx="11">
                    <c:v>Jun-16</c:v>
                  </c:pt>
                </c:lvl>
                <c:lvl>
                  <c:pt idx="0">
                    <c:v>SAM With Oedemia</c:v>
                  </c:pt>
                  <c:pt idx="6">
                    <c:v>SAM Without Oedema</c:v>
                  </c:pt>
                </c:lvl>
              </c:multiLvlStrCache>
            </c:multiLvlStrRef>
          </c:cat>
          <c:val>
            <c:numRef>
              <c:f>Sheet1!$B$4:$M$4</c:f>
              <c:numCache>
                <c:formatCode>General</c:formatCode>
                <c:ptCount val="12"/>
                <c:pt idx="0">
                  <c:v>17</c:v>
                </c:pt>
                <c:pt idx="1">
                  <c:v>19</c:v>
                </c:pt>
                <c:pt idx="2">
                  <c:v>18</c:v>
                </c:pt>
                <c:pt idx="3">
                  <c:v>19</c:v>
                </c:pt>
                <c:pt idx="4">
                  <c:v>13</c:v>
                </c:pt>
                <c:pt idx="5">
                  <c:v>49</c:v>
                </c:pt>
                <c:pt idx="6">
                  <c:v>11</c:v>
                </c:pt>
                <c:pt idx="7">
                  <c:v>32</c:v>
                </c:pt>
                <c:pt idx="8">
                  <c:v>29</c:v>
                </c:pt>
                <c:pt idx="9">
                  <c:v>52</c:v>
                </c:pt>
                <c:pt idx="10">
                  <c:v>57</c:v>
                </c:pt>
                <c:pt idx="11">
                  <c:v>56</c:v>
                </c:pt>
              </c:numCache>
            </c:numRef>
          </c:val>
          <c:extLst>
            <c:ext xmlns:c16="http://schemas.microsoft.com/office/drawing/2014/chart" uri="{C3380CC4-5D6E-409C-BE32-E72D297353CC}">
              <c16:uniqueId val="{00000001-41B0-4C6A-B258-0C96065FDED8}"/>
            </c:ext>
          </c:extLst>
        </c:ser>
        <c:ser>
          <c:idx val="2"/>
          <c:order val="2"/>
          <c:tx>
            <c:strRef>
              <c:f>Sheet1!$A$5</c:f>
              <c:strCache>
                <c:ptCount val="1"/>
                <c:pt idx="0">
                  <c:v>Jinja District</c:v>
                </c:pt>
              </c:strCache>
            </c:strRef>
          </c:tx>
          <c:invertIfNegative val="0"/>
          <c:cat>
            <c:multiLvlStrRef>
              <c:f>Sheet1!$B$1:$M$2</c:f>
              <c:multiLvlStrCache>
                <c:ptCount val="12"/>
                <c:lvl>
                  <c:pt idx="0">
                    <c:v>Jan-16</c:v>
                  </c:pt>
                  <c:pt idx="1">
                    <c:v>Feb-16</c:v>
                  </c:pt>
                  <c:pt idx="2">
                    <c:v>Mar-16</c:v>
                  </c:pt>
                  <c:pt idx="3">
                    <c:v>Apr-16</c:v>
                  </c:pt>
                  <c:pt idx="4">
                    <c:v>May-16</c:v>
                  </c:pt>
                  <c:pt idx="5">
                    <c:v>Jun-16</c:v>
                  </c:pt>
                  <c:pt idx="6">
                    <c:v>Jan-16</c:v>
                  </c:pt>
                  <c:pt idx="7">
                    <c:v>Feb-16</c:v>
                  </c:pt>
                  <c:pt idx="8">
                    <c:v>Mar-16</c:v>
                  </c:pt>
                  <c:pt idx="9">
                    <c:v>Apr-16</c:v>
                  </c:pt>
                  <c:pt idx="10">
                    <c:v>May-16</c:v>
                  </c:pt>
                  <c:pt idx="11">
                    <c:v>Jun-16</c:v>
                  </c:pt>
                </c:lvl>
                <c:lvl>
                  <c:pt idx="0">
                    <c:v>SAM With Oedemia</c:v>
                  </c:pt>
                  <c:pt idx="6">
                    <c:v>SAM Without Oedema</c:v>
                  </c:pt>
                </c:lvl>
              </c:multiLvlStrCache>
            </c:multiLvlStrRef>
          </c:cat>
          <c:val>
            <c:numRef>
              <c:f>Sheet1!$B$5:$M$5</c:f>
              <c:numCache>
                <c:formatCode>General</c:formatCode>
                <c:ptCount val="12"/>
                <c:pt idx="0">
                  <c:v>69</c:v>
                </c:pt>
                <c:pt idx="1">
                  <c:v>13</c:v>
                </c:pt>
                <c:pt idx="2">
                  <c:v>26</c:v>
                </c:pt>
                <c:pt idx="3">
                  <c:v>29</c:v>
                </c:pt>
                <c:pt idx="4">
                  <c:v>28</c:v>
                </c:pt>
                <c:pt idx="5">
                  <c:v>59</c:v>
                </c:pt>
                <c:pt idx="6">
                  <c:v>49</c:v>
                </c:pt>
                <c:pt idx="7">
                  <c:v>78</c:v>
                </c:pt>
                <c:pt idx="8">
                  <c:v>52</c:v>
                </c:pt>
                <c:pt idx="9">
                  <c:v>63</c:v>
                </c:pt>
                <c:pt idx="10">
                  <c:v>45</c:v>
                </c:pt>
                <c:pt idx="11">
                  <c:v>73</c:v>
                </c:pt>
              </c:numCache>
            </c:numRef>
          </c:val>
          <c:extLst>
            <c:ext xmlns:c16="http://schemas.microsoft.com/office/drawing/2014/chart" uri="{C3380CC4-5D6E-409C-BE32-E72D297353CC}">
              <c16:uniqueId val="{00000002-41B0-4C6A-B258-0C96065FDED8}"/>
            </c:ext>
          </c:extLst>
        </c:ser>
        <c:dLbls>
          <c:showLegendKey val="0"/>
          <c:showVal val="0"/>
          <c:showCatName val="0"/>
          <c:showSerName val="0"/>
          <c:showPercent val="0"/>
          <c:showBubbleSize val="0"/>
        </c:dLbls>
        <c:gapWidth val="150"/>
        <c:axId val="172380168"/>
        <c:axId val="172380952"/>
      </c:barChart>
      <c:catAx>
        <c:axId val="172380168"/>
        <c:scaling>
          <c:orientation val="minMax"/>
        </c:scaling>
        <c:delete val="0"/>
        <c:axPos val="b"/>
        <c:numFmt formatCode="General" sourceLinked="0"/>
        <c:majorTickMark val="out"/>
        <c:minorTickMark val="none"/>
        <c:tickLblPos val="nextTo"/>
        <c:crossAx val="172380952"/>
        <c:crosses val="autoZero"/>
        <c:auto val="1"/>
        <c:lblAlgn val="ctr"/>
        <c:lblOffset val="100"/>
        <c:noMultiLvlLbl val="0"/>
      </c:catAx>
      <c:valAx>
        <c:axId val="172380952"/>
        <c:scaling>
          <c:orientation val="minMax"/>
        </c:scaling>
        <c:delete val="0"/>
        <c:axPos val="l"/>
        <c:majorGridlines/>
        <c:numFmt formatCode="General" sourceLinked="1"/>
        <c:majorTickMark val="out"/>
        <c:minorTickMark val="none"/>
        <c:tickLblPos val="nextTo"/>
        <c:crossAx val="172380168"/>
        <c:crosses val="autoZero"/>
        <c:crossBetween val="between"/>
      </c:valAx>
    </c:plotArea>
    <c:legend>
      <c:legendPos val="r"/>
      <c:overlay val="0"/>
    </c:legend>
    <c:plotVisOnly val="1"/>
    <c:dispBlanksAs val="gap"/>
    <c:showDLblsOverMax val="0"/>
  </c:chart>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3642DD6-2A13-47C5-AB3A-67D8DAA1620A}" type="doc">
      <dgm:prSet loTypeId="urn:microsoft.com/office/officeart/2005/8/layout/equation1" loCatId="process" qsTypeId="urn:microsoft.com/office/officeart/2005/8/quickstyle/simple1" qsCatId="simple" csTypeId="urn:microsoft.com/office/officeart/2005/8/colors/accent3_2" csCatId="accent3" phldr="1"/>
      <dgm:spPr/>
    </dgm:pt>
    <dgm:pt modelId="{78B61A5F-1E95-47F3-A8C0-6B265D99F976}">
      <dgm:prSet phldrT="[Text]" custT="1"/>
      <dgm:spPr>
        <a:solidFill>
          <a:srgbClr val="E3A953"/>
        </a:solidFill>
      </dgm:spPr>
      <dgm:t>
        <a:bodyPr anchor="t"/>
        <a:lstStyle/>
        <a:p>
          <a:pPr algn="ctr"/>
          <a:r>
            <a:rPr lang="en-US" sz="1500" b="1" dirty="0"/>
            <a:t>Content of Care</a:t>
          </a:r>
        </a:p>
        <a:p>
          <a:pPr algn="ctr"/>
          <a:r>
            <a:rPr lang="en-US" sz="1500" b="1" dirty="0">
              <a:solidFill>
                <a:schemeClr val="bg2">
                  <a:lumMod val="10000"/>
                </a:schemeClr>
              </a:solidFill>
            </a:rPr>
            <a:t>What is done</a:t>
          </a:r>
        </a:p>
      </dgm:t>
    </dgm:pt>
    <dgm:pt modelId="{D4111D5E-DCB4-4EDF-97C3-EDE9166523F6}" type="parTrans" cxnId="{1DF86292-40D3-47D9-999C-DB9924543D46}">
      <dgm:prSet/>
      <dgm:spPr/>
      <dgm:t>
        <a:bodyPr/>
        <a:lstStyle/>
        <a:p>
          <a:endParaRPr lang="en-US" sz="1600"/>
        </a:p>
      </dgm:t>
    </dgm:pt>
    <dgm:pt modelId="{32C44BCE-F422-48AA-BEF2-DF7C012941F4}" type="sibTrans" cxnId="{1DF86292-40D3-47D9-999C-DB9924543D46}">
      <dgm:prSet custT="1"/>
      <dgm:spPr>
        <a:solidFill>
          <a:srgbClr val="E3A953"/>
        </a:solidFill>
      </dgm:spPr>
      <dgm:t>
        <a:bodyPr/>
        <a:lstStyle/>
        <a:p>
          <a:endParaRPr lang="en-US" sz="1600" dirty="0"/>
        </a:p>
      </dgm:t>
    </dgm:pt>
    <dgm:pt modelId="{825B7687-8337-4256-A6F5-65AE54B7BFE9}">
      <dgm:prSet phldrT="[Text]" custT="1"/>
      <dgm:spPr>
        <a:solidFill>
          <a:srgbClr val="E3A953"/>
        </a:solidFill>
      </dgm:spPr>
      <dgm:t>
        <a:bodyPr anchor="t"/>
        <a:lstStyle/>
        <a:p>
          <a:pPr algn="ctr"/>
          <a:r>
            <a:rPr lang="en-US" sz="1500" b="1" dirty="0"/>
            <a:t>Process of Care</a:t>
          </a:r>
        </a:p>
        <a:p>
          <a:pPr algn="ctr"/>
          <a:r>
            <a:rPr lang="en-US" sz="1500" b="1" dirty="0">
              <a:solidFill>
                <a:schemeClr val="bg2">
                  <a:lumMod val="10000"/>
                </a:schemeClr>
              </a:solidFill>
            </a:rPr>
            <a:t>How it is done</a:t>
          </a:r>
        </a:p>
      </dgm:t>
    </dgm:pt>
    <dgm:pt modelId="{5737CD1C-9B5C-437F-BF8B-C57947D5F3F0}" type="parTrans" cxnId="{D6792C0C-5937-438B-B9DD-B99C90253960}">
      <dgm:prSet/>
      <dgm:spPr/>
      <dgm:t>
        <a:bodyPr/>
        <a:lstStyle/>
        <a:p>
          <a:endParaRPr lang="en-US" sz="1600"/>
        </a:p>
      </dgm:t>
    </dgm:pt>
    <dgm:pt modelId="{679AAFB8-9739-458E-8B59-00A1822701E9}" type="sibTrans" cxnId="{D6792C0C-5937-438B-B9DD-B99C90253960}">
      <dgm:prSet custT="1"/>
      <dgm:spPr>
        <a:solidFill>
          <a:srgbClr val="E3A953"/>
        </a:solidFill>
      </dgm:spPr>
      <dgm:t>
        <a:bodyPr/>
        <a:lstStyle/>
        <a:p>
          <a:endParaRPr lang="en-US" sz="1600" dirty="0"/>
        </a:p>
      </dgm:t>
    </dgm:pt>
    <dgm:pt modelId="{DC2478EC-9FD9-4C97-BCDD-3954469272FF}">
      <dgm:prSet phldrT="[Text]" custT="1"/>
      <dgm:spPr>
        <a:solidFill>
          <a:srgbClr val="E3A953"/>
        </a:solidFill>
      </dgm:spPr>
      <dgm:t>
        <a:bodyPr anchor="t"/>
        <a:lstStyle/>
        <a:p>
          <a:pPr algn="ctr"/>
          <a:r>
            <a:rPr lang="en-US" sz="1500" b="1" dirty="0"/>
            <a:t>Output/Outcome</a:t>
          </a:r>
        </a:p>
        <a:p>
          <a:pPr algn="ctr"/>
          <a:r>
            <a:rPr lang="en-US" sz="1400" b="1" dirty="0">
              <a:solidFill>
                <a:schemeClr val="bg2">
                  <a:lumMod val="10000"/>
                </a:schemeClr>
              </a:solidFill>
            </a:rPr>
            <a:t>Improved quality of care and health status</a:t>
          </a:r>
        </a:p>
        <a:p>
          <a:pPr algn="ctr"/>
          <a:r>
            <a:rPr lang="en-US" sz="1500" dirty="0">
              <a:solidFill>
                <a:schemeClr val="bg2">
                  <a:lumMod val="10000"/>
                </a:schemeClr>
              </a:solidFill>
            </a:rPr>
            <a:t>(e.g., standards developed and applied)</a:t>
          </a:r>
        </a:p>
      </dgm:t>
    </dgm:pt>
    <dgm:pt modelId="{614FC5FB-27AC-483A-8111-A07CE58E339A}" type="parTrans" cxnId="{88661802-4C08-48C9-AA73-392667BC7497}">
      <dgm:prSet/>
      <dgm:spPr/>
      <dgm:t>
        <a:bodyPr/>
        <a:lstStyle/>
        <a:p>
          <a:endParaRPr lang="en-US" sz="1600"/>
        </a:p>
      </dgm:t>
    </dgm:pt>
    <dgm:pt modelId="{E0BF95AC-B902-4976-BB55-6440F7143978}" type="sibTrans" cxnId="{88661802-4C08-48C9-AA73-392667BC7497}">
      <dgm:prSet/>
      <dgm:spPr/>
      <dgm:t>
        <a:bodyPr/>
        <a:lstStyle/>
        <a:p>
          <a:endParaRPr lang="en-US" sz="1600"/>
        </a:p>
      </dgm:t>
    </dgm:pt>
    <dgm:pt modelId="{2B4133A7-7D88-40D7-8901-B495EA438BA4}">
      <dgm:prSet custT="1"/>
      <dgm:spPr>
        <a:solidFill>
          <a:srgbClr val="E3A953"/>
        </a:solidFill>
      </dgm:spPr>
      <dgm:t>
        <a:bodyPr anchor="t"/>
        <a:lstStyle/>
        <a:p>
          <a:pPr algn="ctr"/>
          <a:r>
            <a:rPr lang="en-US" sz="1500" dirty="0">
              <a:solidFill>
                <a:schemeClr val="bg2">
                  <a:lumMod val="10000"/>
                </a:schemeClr>
              </a:solidFill>
            </a:rPr>
            <a:t>Norms</a:t>
          </a:r>
        </a:p>
      </dgm:t>
    </dgm:pt>
    <dgm:pt modelId="{7F48ABE2-C91B-41A8-A40B-15D51A25FF4A}" type="parTrans" cxnId="{338DA5E2-3EF8-4268-AFE3-4B5C36E744CF}">
      <dgm:prSet/>
      <dgm:spPr/>
      <dgm:t>
        <a:bodyPr/>
        <a:lstStyle/>
        <a:p>
          <a:endParaRPr lang="en-US"/>
        </a:p>
      </dgm:t>
    </dgm:pt>
    <dgm:pt modelId="{11ED4E36-2BC3-4561-85D6-21B35C52346E}" type="sibTrans" cxnId="{338DA5E2-3EF8-4268-AFE3-4B5C36E744CF}">
      <dgm:prSet/>
      <dgm:spPr/>
      <dgm:t>
        <a:bodyPr/>
        <a:lstStyle/>
        <a:p>
          <a:endParaRPr lang="en-US"/>
        </a:p>
      </dgm:t>
    </dgm:pt>
    <dgm:pt modelId="{A6D722C5-D624-4F09-949E-6E700E2CDEF8}">
      <dgm:prSet custT="1"/>
      <dgm:spPr>
        <a:solidFill>
          <a:srgbClr val="E3A953"/>
        </a:solidFill>
      </dgm:spPr>
      <dgm:t>
        <a:bodyPr anchor="t"/>
        <a:lstStyle/>
        <a:p>
          <a:pPr algn="ctr"/>
          <a:r>
            <a:rPr lang="en-US" sz="1500" dirty="0">
              <a:solidFill>
                <a:schemeClr val="bg2">
                  <a:lumMod val="10000"/>
                </a:schemeClr>
              </a:solidFill>
            </a:rPr>
            <a:t>Standards</a:t>
          </a:r>
        </a:p>
      </dgm:t>
    </dgm:pt>
    <dgm:pt modelId="{D42A089B-A8EB-4D7A-99E5-B5FDC90F164E}" type="parTrans" cxnId="{FB57EB49-DD0A-4B72-8F19-CF0460C0D415}">
      <dgm:prSet/>
      <dgm:spPr/>
      <dgm:t>
        <a:bodyPr/>
        <a:lstStyle/>
        <a:p>
          <a:endParaRPr lang="en-US"/>
        </a:p>
      </dgm:t>
    </dgm:pt>
    <dgm:pt modelId="{FA8E83D6-DF2E-4118-BFFC-4ECC7F6FACE6}" type="sibTrans" cxnId="{FB57EB49-DD0A-4B72-8F19-CF0460C0D415}">
      <dgm:prSet/>
      <dgm:spPr/>
      <dgm:t>
        <a:bodyPr/>
        <a:lstStyle/>
        <a:p>
          <a:endParaRPr lang="en-US"/>
        </a:p>
      </dgm:t>
    </dgm:pt>
    <dgm:pt modelId="{22C5FE6B-A8AE-41B4-B846-45E0772A8A48}">
      <dgm:prSet custT="1"/>
      <dgm:spPr>
        <a:solidFill>
          <a:srgbClr val="E3A953"/>
        </a:solidFill>
      </dgm:spPr>
      <dgm:t>
        <a:bodyPr anchor="t"/>
        <a:lstStyle/>
        <a:p>
          <a:pPr algn="ctr"/>
          <a:r>
            <a:rPr lang="en-US" sz="1500" dirty="0">
              <a:solidFill>
                <a:schemeClr val="bg2">
                  <a:lumMod val="10000"/>
                </a:schemeClr>
              </a:solidFill>
            </a:rPr>
            <a:t>Protocols</a:t>
          </a:r>
        </a:p>
      </dgm:t>
    </dgm:pt>
    <dgm:pt modelId="{5A3BEF05-B61D-4FA3-A07D-FB3427E29D77}" type="parTrans" cxnId="{894AFE90-57BC-47E5-8358-EFCF6AE52489}">
      <dgm:prSet/>
      <dgm:spPr/>
      <dgm:t>
        <a:bodyPr/>
        <a:lstStyle/>
        <a:p>
          <a:endParaRPr lang="en-US"/>
        </a:p>
      </dgm:t>
    </dgm:pt>
    <dgm:pt modelId="{ADE5848E-5D4E-4D54-8909-F84348E48049}" type="sibTrans" cxnId="{894AFE90-57BC-47E5-8358-EFCF6AE52489}">
      <dgm:prSet/>
      <dgm:spPr/>
      <dgm:t>
        <a:bodyPr/>
        <a:lstStyle/>
        <a:p>
          <a:endParaRPr lang="en-US"/>
        </a:p>
      </dgm:t>
    </dgm:pt>
    <dgm:pt modelId="{07C9646C-94D5-4E45-8FE9-BF131F76B82A}">
      <dgm:prSet custT="1"/>
      <dgm:spPr>
        <a:solidFill>
          <a:srgbClr val="E3A953"/>
        </a:solidFill>
      </dgm:spPr>
      <dgm:t>
        <a:bodyPr anchor="t"/>
        <a:lstStyle/>
        <a:p>
          <a:pPr algn="ctr"/>
          <a:r>
            <a:rPr lang="en-US" sz="1500" dirty="0">
              <a:solidFill>
                <a:schemeClr val="bg2">
                  <a:lumMod val="10000"/>
                </a:schemeClr>
              </a:solidFill>
            </a:rPr>
            <a:t>Guidelines</a:t>
          </a:r>
        </a:p>
      </dgm:t>
    </dgm:pt>
    <dgm:pt modelId="{828D5C36-C202-499B-A1A8-F67A3FD790CA}" type="parTrans" cxnId="{F17087A5-0A16-47C1-A171-CAF085E24B38}">
      <dgm:prSet/>
      <dgm:spPr/>
      <dgm:t>
        <a:bodyPr/>
        <a:lstStyle/>
        <a:p>
          <a:endParaRPr lang="en-US"/>
        </a:p>
      </dgm:t>
    </dgm:pt>
    <dgm:pt modelId="{31C920AD-B1CE-4DBA-A645-D5BBC587AD3A}" type="sibTrans" cxnId="{F17087A5-0A16-47C1-A171-CAF085E24B38}">
      <dgm:prSet/>
      <dgm:spPr/>
      <dgm:t>
        <a:bodyPr/>
        <a:lstStyle/>
        <a:p>
          <a:endParaRPr lang="en-US"/>
        </a:p>
      </dgm:t>
    </dgm:pt>
    <dgm:pt modelId="{073301AD-62E0-46C3-8D0C-595B4912EB29}">
      <dgm:prSet custT="1"/>
      <dgm:spPr>
        <a:solidFill>
          <a:srgbClr val="E3A953"/>
        </a:solidFill>
      </dgm:spPr>
      <dgm:t>
        <a:bodyPr anchor="t"/>
        <a:lstStyle/>
        <a:p>
          <a:pPr algn="ctr"/>
          <a:r>
            <a:rPr lang="en-US" sz="1500" dirty="0">
              <a:solidFill>
                <a:schemeClr val="bg2">
                  <a:lumMod val="10000"/>
                </a:schemeClr>
              </a:solidFill>
            </a:rPr>
            <a:t>Quality improvement approaches</a:t>
          </a:r>
        </a:p>
      </dgm:t>
    </dgm:pt>
    <dgm:pt modelId="{74E5D4C1-0BC7-4823-BB28-5B148E4144E7}" type="parTrans" cxnId="{7F0C52A2-1F1A-4D1D-9032-FDF0CBF1386C}">
      <dgm:prSet/>
      <dgm:spPr/>
      <dgm:t>
        <a:bodyPr/>
        <a:lstStyle/>
        <a:p>
          <a:endParaRPr lang="en-US"/>
        </a:p>
      </dgm:t>
    </dgm:pt>
    <dgm:pt modelId="{16CAC678-E3D8-4B73-8B78-1C6486A69D53}" type="sibTrans" cxnId="{7F0C52A2-1F1A-4D1D-9032-FDF0CBF1386C}">
      <dgm:prSet/>
      <dgm:spPr/>
      <dgm:t>
        <a:bodyPr/>
        <a:lstStyle/>
        <a:p>
          <a:endParaRPr lang="en-US"/>
        </a:p>
      </dgm:t>
    </dgm:pt>
    <dgm:pt modelId="{A65B3FC9-E97B-49BD-885B-B0920EE9EB73}">
      <dgm:prSet custT="1"/>
      <dgm:spPr>
        <a:solidFill>
          <a:srgbClr val="E3A953"/>
        </a:solidFill>
      </dgm:spPr>
      <dgm:t>
        <a:bodyPr anchor="t"/>
        <a:lstStyle/>
        <a:p>
          <a:pPr algn="ctr"/>
          <a:r>
            <a:rPr lang="en-US" sz="1500" dirty="0">
              <a:solidFill>
                <a:schemeClr val="bg2">
                  <a:lumMod val="10000"/>
                </a:schemeClr>
              </a:solidFill>
            </a:rPr>
            <a:t>Cycle of learning and improvement</a:t>
          </a:r>
        </a:p>
      </dgm:t>
    </dgm:pt>
    <dgm:pt modelId="{9AA3D299-D36C-4494-B7E1-B52F11DFEA51}" type="parTrans" cxnId="{D8E9F1A4-EDDA-4DFE-9BF8-3A1BFA2BCD62}">
      <dgm:prSet/>
      <dgm:spPr/>
      <dgm:t>
        <a:bodyPr/>
        <a:lstStyle/>
        <a:p>
          <a:endParaRPr lang="en-US"/>
        </a:p>
      </dgm:t>
    </dgm:pt>
    <dgm:pt modelId="{19113920-3F3E-4A94-B14B-BE702855225E}" type="sibTrans" cxnId="{D8E9F1A4-EDDA-4DFE-9BF8-3A1BFA2BCD62}">
      <dgm:prSet/>
      <dgm:spPr/>
      <dgm:t>
        <a:bodyPr/>
        <a:lstStyle/>
        <a:p>
          <a:endParaRPr lang="en-US"/>
        </a:p>
      </dgm:t>
    </dgm:pt>
    <dgm:pt modelId="{C5B64D7A-9032-4A95-9384-4E7D61A4CD69}" type="pres">
      <dgm:prSet presAssocID="{13642DD6-2A13-47C5-AB3A-67D8DAA1620A}" presName="linearFlow" presStyleCnt="0">
        <dgm:presLayoutVars>
          <dgm:dir/>
          <dgm:resizeHandles val="exact"/>
        </dgm:presLayoutVars>
      </dgm:prSet>
      <dgm:spPr/>
    </dgm:pt>
    <dgm:pt modelId="{B13604AD-4322-4308-8FD3-FEAEA6A307FD}" type="pres">
      <dgm:prSet presAssocID="{78B61A5F-1E95-47F3-A8C0-6B265D99F976}" presName="node" presStyleLbl="node1" presStyleIdx="0" presStyleCnt="3" custScaleX="195158" custScaleY="194600" custLinFactNeighborX="83804" custLinFactNeighborY="-864">
        <dgm:presLayoutVars>
          <dgm:bulletEnabled val="1"/>
        </dgm:presLayoutVars>
      </dgm:prSet>
      <dgm:spPr/>
    </dgm:pt>
    <dgm:pt modelId="{A240CF5C-08C8-4F98-AA97-0D2D95595DD3}" type="pres">
      <dgm:prSet presAssocID="{32C44BCE-F422-48AA-BEF2-DF7C012941F4}" presName="spacerL" presStyleCnt="0"/>
      <dgm:spPr/>
    </dgm:pt>
    <dgm:pt modelId="{3C6E7F2D-BF26-44D1-A91F-CBE749CF3167}" type="pres">
      <dgm:prSet presAssocID="{32C44BCE-F422-48AA-BEF2-DF7C012941F4}" presName="sibTrans" presStyleLbl="sibTrans2D1" presStyleIdx="0" presStyleCnt="2"/>
      <dgm:spPr/>
    </dgm:pt>
    <dgm:pt modelId="{99C14B77-452E-4771-B714-62884250446C}" type="pres">
      <dgm:prSet presAssocID="{32C44BCE-F422-48AA-BEF2-DF7C012941F4}" presName="spacerR" presStyleCnt="0"/>
      <dgm:spPr/>
    </dgm:pt>
    <dgm:pt modelId="{A5332323-C577-4B48-8381-45CD3A9B8FE9}" type="pres">
      <dgm:prSet presAssocID="{825B7687-8337-4256-A6F5-65AE54B7BFE9}" presName="node" presStyleLbl="node1" presStyleIdx="1" presStyleCnt="3" custScaleX="228157" custScaleY="194600" custLinFactNeighborX="-63811">
        <dgm:presLayoutVars>
          <dgm:bulletEnabled val="1"/>
        </dgm:presLayoutVars>
      </dgm:prSet>
      <dgm:spPr/>
    </dgm:pt>
    <dgm:pt modelId="{51904C31-391E-43DE-B766-CBDC4AAAF2BF}" type="pres">
      <dgm:prSet presAssocID="{679AAFB8-9739-458E-8B59-00A1822701E9}" presName="spacerL" presStyleCnt="0"/>
      <dgm:spPr/>
    </dgm:pt>
    <dgm:pt modelId="{3546ABB7-3D4E-4C68-A9B3-13C386E5B475}" type="pres">
      <dgm:prSet presAssocID="{679AAFB8-9739-458E-8B59-00A1822701E9}" presName="sibTrans" presStyleLbl="sibTrans2D1" presStyleIdx="1" presStyleCnt="2"/>
      <dgm:spPr/>
    </dgm:pt>
    <dgm:pt modelId="{6CDC84A2-7179-494D-A069-D215AAC205D4}" type="pres">
      <dgm:prSet presAssocID="{679AAFB8-9739-458E-8B59-00A1822701E9}" presName="spacerR" presStyleCnt="0"/>
      <dgm:spPr/>
    </dgm:pt>
    <dgm:pt modelId="{5B6C4653-4DB3-4746-A30D-3136385DABE1}" type="pres">
      <dgm:prSet presAssocID="{DC2478EC-9FD9-4C97-BCDD-3954469272FF}" presName="node" presStyleLbl="node1" presStyleIdx="2" presStyleCnt="3" custScaleX="195158" custScaleY="194600" custLinFactNeighborX="-89762" custLinFactNeighborY="714">
        <dgm:presLayoutVars>
          <dgm:bulletEnabled val="1"/>
        </dgm:presLayoutVars>
      </dgm:prSet>
      <dgm:spPr/>
    </dgm:pt>
  </dgm:ptLst>
  <dgm:cxnLst>
    <dgm:cxn modelId="{88661802-4C08-48C9-AA73-392667BC7497}" srcId="{13642DD6-2A13-47C5-AB3A-67D8DAA1620A}" destId="{DC2478EC-9FD9-4C97-BCDD-3954469272FF}" srcOrd="2" destOrd="0" parTransId="{614FC5FB-27AC-483A-8111-A07CE58E339A}" sibTransId="{E0BF95AC-B902-4976-BB55-6440F7143978}"/>
    <dgm:cxn modelId="{D6792C0C-5937-438B-B9DD-B99C90253960}" srcId="{13642DD6-2A13-47C5-AB3A-67D8DAA1620A}" destId="{825B7687-8337-4256-A6F5-65AE54B7BFE9}" srcOrd="1" destOrd="0" parTransId="{5737CD1C-9B5C-437F-BF8B-C57947D5F3F0}" sibTransId="{679AAFB8-9739-458E-8B59-00A1822701E9}"/>
    <dgm:cxn modelId="{86EDA414-16E3-486D-BBCD-89FECCE1334D}" type="presOf" srcId="{2B4133A7-7D88-40D7-8901-B495EA438BA4}" destId="{B13604AD-4322-4308-8FD3-FEAEA6A307FD}" srcOrd="0" destOrd="1" presId="urn:microsoft.com/office/officeart/2005/8/layout/equation1"/>
    <dgm:cxn modelId="{47063138-B69B-48E8-B26A-2D6922D5CC66}" type="presOf" srcId="{DC2478EC-9FD9-4C97-BCDD-3954469272FF}" destId="{5B6C4653-4DB3-4746-A30D-3136385DABE1}" srcOrd="0" destOrd="0" presId="urn:microsoft.com/office/officeart/2005/8/layout/equation1"/>
    <dgm:cxn modelId="{7125A75D-C2B5-4701-BDC2-704D021E74FD}" type="presOf" srcId="{679AAFB8-9739-458E-8B59-00A1822701E9}" destId="{3546ABB7-3D4E-4C68-A9B3-13C386E5B475}" srcOrd="0" destOrd="0" presId="urn:microsoft.com/office/officeart/2005/8/layout/equation1"/>
    <dgm:cxn modelId="{FB57EB49-DD0A-4B72-8F19-CF0460C0D415}" srcId="{78B61A5F-1E95-47F3-A8C0-6B265D99F976}" destId="{A6D722C5-D624-4F09-949E-6E700E2CDEF8}" srcOrd="1" destOrd="0" parTransId="{D42A089B-A8EB-4D7A-99E5-B5FDC90F164E}" sibTransId="{FA8E83D6-DF2E-4118-BFFC-4ECC7F6FACE6}"/>
    <dgm:cxn modelId="{2FB19E6E-985A-488D-B4ED-942A213717B4}" type="presOf" srcId="{073301AD-62E0-46C3-8D0C-595B4912EB29}" destId="{A5332323-C577-4B48-8381-45CD3A9B8FE9}" srcOrd="0" destOrd="1" presId="urn:microsoft.com/office/officeart/2005/8/layout/equation1"/>
    <dgm:cxn modelId="{13FEA852-D933-42B5-BA3D-564FACB435C0}" type="presOf" srcId="{32C44BCE-F422-48AA-BEF2-DF7C012941F4}" destId="{3C6E7F2D-BF26-44D1-A91F-CBE749CF3167}" srcOrd="0" destOrd="0" presId="urn:microsoft.com/office/officeart/2005/8/layout/equation1"/>
    <dgm:cxn modelId="{F66F3354-8135-4A33-8282-2537C0C0BFB9}" type="presOf" srcId="{07C9646C-94D5-4E45-8FE9-BF131F76B82A}" destId="{B13604AD-4322-4308-8FD3-FEAEA6A307FD}" srcOrd="0" destOrd="4" presId="urn:microsoft.com/office/officeart/2005/8/layout/equation1"/>
    <dgm:cxn modelId="{85D7A283-C946-46FB-AB44-E28267416ECF}" type="presOf" srcId="{825B7687-8337-4256-A6F5-65AE54B7BFE9}" destId="{A5332323-C577-4B48-8381-45CD3A9B8FE9}" srcOrd="0" destOrd="0" presId="urn:microsoft.com/office/officeart/2005/8/layout/equation1"/>
    <dgm:cxn modelId="{2A5F438B-6F64-4888-B9D9-57B4C9C85A0B}" type="presOf" srcId="{78B61A5F-1E95-47F3-A8C0-6B265D99F976}" destId="{B13604AD-4322-4308-8FD3-FEAEA6A307FD}" srcOrd="0" destOrd="0" presId="urn:microsoft.com/office/officeart/2005/8/layout/equation1"/>
    <dgm:cxn modelId="{894AFE90-57BC-47E5-8358-EFCF6AE52489}" srcId="{78B61A5F-1E95-47F3-A8C0-6B265D99F976}" destId="{22C5FE6B-A8AE-41B4-B846-45E0772A8A48}" srcOrd="2" destOrd="0" parTransId="{5A3BEF05-B61D-4FA3-A07D-FB3427E29D77}" sibTransId="{ADE5848E-5D4E-4D54-8909-F84348E48049}"/>
    <dgm:cxn modelId="{881F9C91-C944-4E8B-9504-3CD9368E0E4A}" type="presOf" srcId="{13642DD6-2A13-47C5-AB3A-67D8DAA1620A}" destId="{C5B64D7A-9032-4A95-9384-4E7D61A4CD69}" srcOrd="0" destOrd="0" presId="urn:microsoft.com/office/officeart/2005/8/layout/equation1"/>
    <dgm:cxn modelId="{1DF86292-40D3-47D9-999C-DB9924543D46}" srcId="{13642DD6-2A13-47C5-AB3A-67D8DAA1620A}" destId="{78B61A5F-1E95-47F3-A8C0-6B265D99F976}" srcOrd="0" destOrd="0" parTransId="{D4111D5E-DCB4-4EDF-97C3-EDE9166523F6}" sibTransId="{32C44BCE-F422-48AA-BEF2-DF7C012941F4}"/>
    <dgm:cxn modelId="{7F0C52A2-1F1A-4D1D-9032-FDF0CBF1386C}" srcId="{825B7687-8337-4256-A6F5-65AE54B7BFE9}" destId="{073301AD-62E0-46C3-8D0C-595B4912EB29}" srcOrd="0" destOrd="0" parTransId="{74E5D4C1-0BC7-4823-BB28-5B148E4144E7}" sibTransId="{16CAC678-E3D8-4B73-8B78-1C6486A69D53}"/>
    <dgm:cxn modelId="{D8E9F1A4-EDDA-4DFE-9BF8-3A1BFA2BCD62}" srcId="{825B7687-8337-4256-A6F5-65AE54B7BFE9}" destId="{A65B3FC9-E97B-49BD-885B-B0920EE9EB73}" srcOrd="1" destOrd="0" parTransId="{9AA3D299-D36C-4494-B7E1-B52F11DFEA51}" sibTransId="{19113920-3F3E-4A94-B14B-BE702855225E}"/>
    <dgm:cxn modelId="{F17087A5-0A16-47C1-A171-CAF085E24B38}" srcId="{78B61A5F-1E95-47F3-A8C0-6B265D99F976}" destId="{07C9646C-94D5-4E45-8FE9-BF131F76B82A}" srcOrd="3" destOrd="0" parTransId="{828D5C36-C202-499B-A1A8-F67A3FD790CA}" sibTransId="{31C920AD-B1CE-4DBA-A645-D5BBC587AD3A}"/>
    <dgm:cxn modelId="{8C8EFCAC-6966-47D1-8916-DE68500C3948}" type="presOf" srcId="{A6D722C5-D624-4F09-949E-6E700E2CDEF8}" destId="{B13604AD-4322-4308-8FD3-FEAEA6A307FD}" srcOrd="0" destOrd="2" presId="urn:microsoft.com/office/officeart/2005/8/layout/equation1"/>
    <dgm:cxn modelId="{338DA5E2-3EF8-4268-AFE3-4B5C36E744CF}" srcId="{78B61A5F-1E95-47F3-A8C0-6B265D99F976}" destId="{2B4133A7-7D88-40D7-8901-B495EA438BA4}" srcOrd="0" destOrd="0" parTransId="{7F48ABE2-C91B-41A8-A40B-15D51A25FF4A}" sibTransId="{11ED4E36-2BC3-4561-85D6-21B35C52346E}"/>
    <dgm:cxn modelId="{22B04AEC-075D-40F4-810C-D64D4880DD9A}" type="presOf" srcId="{A65B3FC9-E97B-49BD-885B-B0920EE9EB73}" destId="{A5332323-C577-4B48-8381-45CD3A9B8FE9}" srcOrd="0" destOrd="2" presId="urn:microsoft.com/office/officeart/2005/8/layout/equation1"/>
    <dgm:cxn modelId="{D1CB5FFB-FE2E-44FD-9A18-32F7E3614B60}" type="presOf" srcId="{22C5FE6B-A8AE-41B4-B846-45E0772A8A48}" destId="{B13604AD-4322-4308-8FD3-FEAEA6A307FD}" srcOrd="0" destOrd="3" presId="urn:microsoft.com/office/officeart/2005/8/layout/equation1"/>
    <dgm:cxn modelId="{F7C566F0-158B-418C-9875-B803432A211F}" type="presParOf" srcId="{C5B64D7A-9032-4A95-9384-4E7D61A4CD69}" destId="{B13604AD-4322-4308-8FD3-FEAEA6A307FD}" srcOrd="0" destOrd="0" presId="urn:microsoft.com/office/officeart/2005/8/layout/equation1"/>
    <dgm:cxn modelId="{7EA7E889-EEDF-46B9-97B2-5F932CE346AF}" type="presParOf" srcId="{C5B64D7A-9032-4A95-9384-4E7D61A4CD69}" destId="{A240CF5C-08C8-4F98-AA97-0D2D95595DD3}" srcOrd="1" destOrd="0" presId="urn:microsoft.com/office/officeart/2005/8/layout/equation1"/>
    <dgm:cxn modelId="{39D44EF0-778A-420B-BBAF-66CB90143E74}" type="presParOf" srcId="{C5B64D7A-9032-4A95-9384-4E7D61A4CD69}" destId="{3C6E7F2D-BF26-44D1-A91F-CBE749CF3167}" srcOrd="2" destOrd="0" presId="urn:microsoft.com/office/officeart/2005/8/layout/equation1"/>
    <dgm:cxn modelId="{B7CA644B-78E9-4A94-9CCE-A350F37813F5}" type="presParOf" srcId="{C5B64D7A-9032-4A95-9384-4E7D61A4CD69}" destId="{99C14B77-452E-4771-B714-62884250446C}" srcOrd="3" destOrd="0" presId="urn:microsoft.com/office/officeart/2005/8/layout/equation1"/>
    <dgm:cxn modelId="{7E76FC71-B50E-463D-AFA2-2B9837161F49}" type="presParOf" srcId="{C5B64D7A-9032-4A95-9384-4E7D61A4CD69}" destId="{A5332323-C577-4B48-8381-45CD3A9B8FE9}" srcOrd="4" destOrd="0" presId="urn:microsoft.com/office/officeart/2005/8/layout/equation1"/>
    <dgm:cxn modelId="{80E23D5D-2C14-45DC-8812-3910E24E6166}" type="presParOf" srcId="{C5B64D7A-9032-4A95-9384-4E7D61A4CD69}" destId="{51904C31-391E-43DE-B766-CBDC4AAAF2BF}" srcOrd="5" destOrd="0" presId="urn:microsoft.com/office/officeart/2005/8/layout/equation1"/>
    <dgm:cxn modelId="{6D8771B8-3654-4463-91F0-40D488384459}" type="presParOf" srcId="{C5B64D7A-9032-4A95-9384-4E7D61A4CD69}" destId="{3546ABB7-3D4E-4C68-A9B3-13C386E5B475}" srcOrd="6" destOrd="0" presId="urn:microsoft.com/office/officeart/2005/8/layout/equation1"/>
    <dgm:cxn modelId="{84654EFA-FF5A-4F7F-A8E2-24503460F3CD}" type="presParOf" srcId="{C5B64D7A-9032-4A95-9384-4E7D61A4CD69}" destId="{6CDC84A2-7179-494D-A069-D215AAC205D4}" srcOrd="7" destOrd="0" presId="urn:microsoft.com/office/officeart/2005/8/layout/equation1"/>
    <dgm:cxn modelId="{DA1AACA5-FA61-4B1E-924E-79461901AEB6}" type="presParOf" srcId="{C5B64D7A-9032-4A95-9384-4E7D61A4CD69}" destId="{5B6C4653-4DB3-4746-A30D-3136385DABE1}" srcOrd="8" destOrd="0" presId="urn:microsoft.com/office/officeart/2005/8/layout/equati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3604AD-4322-4308-8FD3-FEAEA6A307FD}">
      <dsp:nvSpPr>
        <dsp:cNvPr id="0" name=""/>
        <dsp:cNvSpPr/>
      </dsp:nvSpPr>
      <dsp:spPr>
        <a:xfrm>
          <a:off x="81647" y="1241245"/>
          <a:ext cx="2326504" cy="2319852"/>
        </a:xfrm>
        <a:prstGeom prst="ellipse">
          <a:avLst/>
        </a:prstGeom>
        <a:solidFill>
          <a:srgbClr val="E3A95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t" anchorCtr="0">
          <a:noAutofit/>
        </a:bodyPr>
        <a:lstStyle/>
        <a:p>
          <a:pPr marL="0" lvl="0" indent="0" algn="ctr" defTabSz="666750">
            <a:lnSpc>
              <a:spcPct val="90000"/>
            </a:lnSpc>
            <a:spcBef>
              <a:spcPct val="0"/>
            </a:spcBef>
            <a:spcAft>
              <a:spcPct val="35000"/>
            </a:spcAft>
            <a:buNone/>
          </a:pPr>
          <a:r>
            <a:rPr lang="en-US" sz="1500" b="1" kern="1200" dirty="0"/>
            <a:t>Content of Care</a:t>
          </a:r>
        </a:p>
        <a:p>
          <a:pPr marL="0" lvl="0" indent="0" algn="ctr" defTabSz="666750">
            <a:lnSpc>
              <a:spcPct val="90000"/>
            </a:lnSpc>
            <a:spcBef>
              <a:spcPct val="0"/>
            </a:spcBef>
            <a:spcAft>
              <a:spcPct val="35000"/>
            </a:spcAft>
            <a:buNone/>
          </a:pPr>
          <a:r>
            <a:rPr lang="en-US" sz="1500" b="1" kern="1200" dirty="0">
              <a:solidFill>
                <a:schemeClr val="bg2">
                  <a:lumMod val="10000"/>
                </a:schemeClr>
              </a:solidFill>
            </a:rPr>
            <a:t>What is done</a:t>
          </a:r>
        </a:p>
        <a:p>
          <a:pPr marL="114300" lvl="1" indent="-114300" algn="ctr" defTabSz="666750">
            <a:lnSpc>
              <a:spcPct val="90000"/>
            </a:lnSpc>
            <a:spcBef>
              <a:spcPct val="0"/>
            </a:spcBef>
            <a:spcAft>
              <a:spcPct val="15000"/>
            </a:spcAft>
            <a:buChar char="•"/>
          </a:pPr>
          <a:r>
            <a:rPr lang="en-US" sz="1500" kern="1200" dirty="0">
              <a:solidFill>
                <a:schemeClr val="bg2">
                  <a:lumMod val="10000"/>
                </a:schemeClr>
              </a:solidFill>
            </a:rPr>
            <a:t>Norms</a:t>
          </a:r>
        </a:p>
        <a:p>
          <a:pPr marL="114300" lvl="1" indent="-114300" algn="ctr" defTabSz="666750">
            <a:lnSpc>
              <a:spcPct val="90000"/>
            </a:lnSpc>
            <a:spcBef>
              <a:spcPct val="0"/>
            </a:spcBef>
            <a:spcAft>
              <a:spcPct val="15000"/>
            </a:spcAft>
            <a:buChar char="•"/>
          </a:pPr>
          <a:r>
            <a:rPr lang="en-US" sz="1500" kern="1200" dirty="0">
              <a:solidFill>
                <a:schemeClr val="bg2">
                  <a:lumMod val="10000"/>
                </a:schemeClr>
              </a:solidFill>
            </a:rPr>
            <a:t>Standards</a:t>
          </a:r>
        </a:p>
        <a:p>
          <a:pPr marL="114300" lvl="1" indent="-114300" algn="ctr" defTabSz="666750">
            <a:lnSpc>
              <a:spcPct val="90000"/>
            </a:lnSpc>
            <a:spcBef>
              <a:spcPct val="0"/>
            </a:spcBef>
            <a:spcAft>
              <a:spcPct val="15000"/>
            </a:spcAft>
            <a:buChar char="•"/>
          </a:pPr>
          <a:r>
            <a:rPr lang="en-US" sz="1500" kern="1200" dirty="0">
              <a:solidFill>
                <a:schemeClr val="bg2">
                  <a:lumMod val="10000"/>
                </a:schemeClr>
              </a:solidFill>
            </a:rPr>
            <a:t>Protocols</a:t>
          </a:r>
        </a:p>
        <a:p>
          <a:pPr marL="114300" lvl="1" indent="-114300" algn="ctr" defTabSz="666750">
            <a:lnSpc>
              <a:spcPct val="90000"/>
            </a:lnSpc>
            <a:spcBef>
              <a:spcPct val="0"/>
            </a:spcBef>
            <a:spcAft>
              <a:spcPct val="15000"/>
            </a:spcAft>
            <a:buChar char="•"/>
          </a:pPr>
          <a:r>
            <a:rPr lang="en-US" sz="1500" kern="1200" dirty="0">
              <a:solidFill>
                <a:schemeClr val="bg2">
                  <a:lumMod val="10000"/>
                </a:schemeClr>
              </a:solidFill>
            </a:rPr>
            <a:t>Guidelines</a:t>
          </a:r>
        </a:p>
      </dsp:txBody>
      <dsp:txXfrm>
        <a:off x="422356" y="1580979"/>
        <a:ext cx="1645086" cy="1640384"/>
      </dsp:txXfrm>
    </dsp:sp>
    <dsp:sp modelId="{3C6E7F2D-BF26-44D1-A91F-CBE749CF3167}">
      <dsp:nvSpPr>
        <dsp:cNvPr id="0" name=""/>
        <dsp:cNvSpPr/>
      </dsp:nvSpPr>
      <dsp:spPr>
        <a:xfrm>
          <a:off x="2423829" y="2065758"/>
          <a:ext cx="691425" cy="691425"/>
        </a:xfrm>
        <a:prstGeom prst="mathPlus">
          <a:avLst/>
        </a:prstGeom>
        <a:solidFill>
          <a:srgbClr val="E3A953"/>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dirty="0"/>
        </a:p>
      </dsp:txBody>
      <dsp:txXfrm>
        <a:off x="2515477" y="2330159"/>
        <a:ext cx="508129" cy="162623"/>
      </dsp:txXfrm>
    </dsp:sp>
    <dsp:sp modelId="{A5332323-C577-4B48-8381-45CD3A9B8FE9}">
      <dsp:nvSpPr>
        <dsp:cNvPr id="0" name=""/>
        <dsp:cNvSpPr/>
      </dsp:nvSpPr>
      <dsp:spPr>
        <a:xfrm>
          <a:off x="3150285" y="1251545"/>
          <a:ext cx="2719889" cy="2319852"/>
        </a:xfrm>
        <a:prstGeom prst="ellipse">
          <a:avLst/>
        </a:prstGeom>
        <a:solidFill>
          <a:srgbClr val="E3A95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t" anchorCtr="0">
          <a:noAutofit/>
        </a:bodyPr>
        <a:lstStyle/>
        <a:p>
          <a:pPr marL="0" lvl="0" indent="0" algn="ctr" defTabSz="666750">
            <a:lnSpc>
              <a:spcPct val="90000"/>
            </a:lnSpc>
            <a:spcBef>
              <a:spcPct val="0"/>
            </a:spcBef>
            <a:spcAft>
              <a:spcPct val="35000"/>
            </a:spcAft>
            <a:buNone/>
          </a:pPr>
          <a:r>
            <a:rPr lang="en-US" sz="1500" b="1" kern="1200" dirty="0"/>
            <a:t>Process of Care</a:t>
          </a:r>
        </a:p>
        <a:p>
          <a:pPr marL="0" lvl="0" indent="0" algn="ctr" defTabSz="666750">
            <a:lnSpc>
              <a:spcPct val="90000"/>
            </a:lnSpc>
            <a:spcBef>
              <a:spcPct val="0"/>
            </a:spcBef>
            <a:spcAft>
              <a:spcPct val="35000"/>
            </a:spcAft>
            <a:buNone/>
          </a:pPr>
          <a:r>
            <a:rPr lang="en-US" sz="1500" b="1" kern="1200" dirty="0">
              <a:solidFill>
                <a:schemeClr val="bg2">
                  <a:lumMod val="10000"/>
                </a:schemeClr>
              </a:solidFill>
            </a:rPr>
            <a:t>How it is done</a:t>
          </a:r>
        </a:p>
        <a:p>
          <a:pPr marL="114300" lvl="1" indent="-114300" algn="ctr" defTabSz="666750">
            <a:lnSpc>
              <a:spcPct val="90000"/>
            </a:lnSpc>
            <a:spcBef>
              <a:spcPct val="0"/>
            </a:spcBef>
            <a:spcAft>
              <a:spcPct val="15000"/>
            </a:spcAft>
            <a:buChar char="•"/>
          </a:pPr>
          <a:r>
            <a:rPr lang="en-US" sz="1500" kern="1200" dirty="0">
              <a:solidFill>
                <a:schemeClr val="bg2">
                  <a:lumMod val="10000"/>
                </a:schemeClr>
              </a:solidFill>
            </a:rPr>
            <a:t>Quality improvement approaches</a:t>
          </a:r>
        </a:p>
        <a:p>
          <a:pPr marL="114300" lvl="1" indent="-114300" algn="ctr" defTabSz="666750">
            <a:lnSpc>
              <a:spcPct val="90000"/>
            </a:lnSpc>
            <a:spcBef>
              <a:spcPct val="0"/>
            </a:spcBef>
            <a:spcAft>
              <a:spcPct val="15000"/>
            </a:spcAft>
            <a:buChar char="•"/>
          </a:pPr>
          <a:r>
            <a:rPr lang="en-US" sz="1500" kern="1200" dirty="0">
              <a:solidFill>
                <a:schemeClr val="bg2">
                  <a:lumMod val="10000"/>
                </a:schemeClr>
              </a:solidFill>
            </a:rPr>
            <a:t>Cycle of learning and improvement</a:t>
          </a:r>
        </a:p>
      </dsp:txBody>
      <dsp:txXfrm>
        <a:off x="3548604" y="1591279"/>
        <a:ext cx="1923251" cy="1640384"/>
      </dsp:txXfrm>
    </dsp:sp>
    <dsp:sp modelId="{3546ABB7-3D4E-4C68-A9B3-13C386E5B475}">
      <dsp:nvSpPr>
        <dsp:cNvPr id="0" name=""/>
        <dsp:cNvSpPr/>
      </dsp:nvSpPr>
      <dsp:spPr>
        <a:xfrm>
          <a:off x="6028743" y="2065758"/>
          <a:ext cx="691425" cy="691425"/>
        </a:xfrm>
        <a:prstGeom prst="mathEqual">
          <a:avLst/>
        </a:prstGeom>
        <a:solidFill>
          <a:srgbClr val="E3A953"/>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dirty="0"/>
        </a:p>
      </dsp:txBody>
      <dsp:txXfrm>
        <a:off x="6120391" y="2208192"/>
        <a:ext cx="508129" cy="406557"/>
      </dsp:txXfrm>
    </dsp:sp>
    <dsp:sp modelId="{5B6C4653-4DB3-4746-A30D-3136385DABE1}">
      <dsp:nvSpPr>
        <dsp:cNvPr id="0" name=""/>
        <dsp:cNvSpPr/>
      </dsp:nvSpPr>
      <dsp:spPr>
        <a:xfrm>
          <a:off x="6730079" y="1260057"/>
          <a:ext cx="2326504" cy="2319852"/>
        </a:xfrm>
        <a:prstGeom prst="ellipse">
          <a:avLst/>
        </a:prstGeom>
        <a:solidFill>
          <a:srgbClr val="E3A95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t" anchorCtr="0">
          <a:noAutofit/>
        </a:bodyPr>
        <a:lstStyle/>
        <a:p>
          <a:pPr marL="0" lvl="0" indent="0" algn="ctr" defTabSz="666750">
            <a:lnSpc>
              <a:spcPct val="90000"/>
            </a:lnSpc>
            <a:spcBef>
              <a:spcPct val="0"/>
            </a:spcBef>
            <a:spcAft>
              <a:spcPct val="35000"/>
            </a:spcAft>
            <a:buNone/>
          </a:pPr>
          <a:r>
            <a:rPr lang="en-US" sz="1500" b="1" kern="1200" dirty="0"/>
            <a:t>Output/Outcome</a:t>
          </a:r>
        </a:p>
        <a:p>
          <a:pPr marL="0" lvl="0" indent="0" algn="ctr" defTabSz="666750">
            <a:lnSpc>
              <a:spcPct val="90000"/>
            </a:lnSpc>
            <a:spcBef>
              <a:spcPct val="0"/>
            </a:spcBef>
            <a:spcAft>
              <a:spcPct val="35000"/>
            </a:spcAft>
            <a:buNone/>
          </a:pPr>
          <a:r>
            <a:rPr lang="en-US" sz="1400" b="1" kern="1200" dirty="0">
              <a:solidFill>
                <a:schemeClr val="bg2">
                  <a:lumMod val="10000"/>
                </a:schemeClr>
              </a:solidFill>
            </a:rPr>
            <a:t>Improved quality of care and health status</a:t>
          </a:r>
        </a:p>
        <a:p>
          <a:pPr marL="0" lvl="0" indent="0" algn="ctr" defTabSz="666750">
            <a:lnSpc>
              <a:spcPct val="90000"/>
            </a:lnSpc>
            <a:spcBef>
              <a:spcPct val="0"/>
            </a:spcBef>
            <a:spcAft>
              <a:spcPct val="35000"/>
            </a:spcAft>
            <a:buNone/>
          </a:pPr>
          <a:r>
            <a:rPr lang="en-US" sz="1500" kern="1200" dirty="0">
              <a:solidFill>
                <a:schemeClr val="bg2">
                  <a:lumMod val="10000"/>
                </a:schemeClr>
              </a:solidFill>
            </a:rPr>
            <a:t>(e.g., standards developed and applied)</a:t>
          </a:r>
        </a:p>
      </dsp:txBody>
      <dsp:txXfrm>
        <a:off x="7070788" y="1599791"/>
        <a:ext cx="1645086" cy="1640384"/>
      </dsp:txXfrm>
    </dsp:sp>
  </dsp:spTree>
</dsp:drawing>
</file>

<file path=ppt/diagrams/layout1.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pitchFamily="34" charset="0"/>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atin typeface="Arial" pitchFamily="34" charset="0"/>
              </a:defRPr>
            </a:lvl1pPr>
          </a:lstStyle>
          <a:p>
            <a:pPr>
              <a:defRPr/>
            </a:pPr>
            <a:fld id="{2733D21A-81EE-4CCA-A1BF-16BDC5168690}" type="datetimeFigureOut">
              <a:rPr lang="en-US"/>
              <a:pPr>
                <a:defRPr/>
              </a:pPr>
              <a:t>10/10/2017</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atin typeface="Arial" pitchFamily="34" charset="0"/>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atin typeface="Arial" pitchFamily="34" charset="0"/>
              </a:defRPr>
            </a:lvl1pPr>
          </a:lstStyle>
          <a:p>
            <a:pPr>
              <a:defRPr/>
            </a:pPr>
            <a:fld id="{B1FAF446-DD63-44EE-B4F6-73A439F57C37}" type="slidenum">
              <a:rPr lang="en-US"/>
              <a:pPr>
                <a:defRPr/>
              </a:pPr>
              <a:t>‹#›</a:t>
            </a:fld>
            <a:endParaRPr lang="en-US"/>
          </a:p>
        </p:txBody>
      </p:sp>
    </p:spTree>
    <p:extLst>
      <p:ext uri="{BB962C8B-B14F-4D97-AF65-F5344CB8AC3E}">
        <p14:creationId xmlns:p14="http://schemas.microsoft.com/office/powerpoint/2010/main" val="261953994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pitchFamily="34" charset="0"/>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Arial" pitchFamily="34" charset="0"/>
              </a:defRPr>
            </a:lvl1pPr>
          </a:lstStyle>
          <a:p>
            <a:pPr>
              <a:defRPr/>
            </a:pPr>
            <a:fld id="{6EB3A625-D328-4977-B55D-544365018C68}" type="datetimeFigureOut">
              <a:rPr lang="en-US"/>
              <a:pPr>
                <a:defRPr/>
              </a:pPr>
              <a:t>10/10/2017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pitchFamily="34" charset="0"/>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Arial" pitchFamily="34" charset="0"/>
              </a:defRPr>
            </a:lvl1pPr>
          </a:lstStyle>
          <a:p>
            <a:pPr>
              <a:defRPr/>
            </a:pPr>
            <a:fld id="{37DB6DA1-1686-4ED4-AB88-7B54563DDE3A}" type="slidenum">
              <a:rPr lang="en-US"/>
              <a:pPr>
                <a:defRPr/>
              </a:pPr>
              <a:t>‹#›</a:t>
            </a:fld>
            <a:endParaRPr lang="en-US"/>
          </a:p>
        </p:txBody>
      </p:sp>
    </p:spTree>
    <p:extLst>
      <p:ext uri="{BB962C8B-B14F-4D97-AF65-F5344CB8AC3E}">
        <p14:creationId xmlns:p14="http://schemas.microsoft.com/office/powerpoint/2010/main" val="3753127177"/>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framework, b emphasizes the concept of “doing right things right” that we discussed earlier.  </a:t>
            </a:r>
          </a:p>
          <a:p>
            <a:r>
              <a:rPr lang="en-US" dirty="0"/>
              <a:t>The outcome is a combination of content of care ‘what is done’ and process of care “how it is done”</a:t>
            </a:r>
          </a:p>
          <a:p>
            <a:r>
              <a:rPr lang="en-US" dirty="0"/>
              <a:t>Improvement can be achieved by addressing either of these components.</a:t>
            </a:r>
          </a:p>
          <a:p>
            <a:r>
              <a:rPr lang="en-US" dirty="0"/>
              <a:t>The most powerful impact however, occurs by addressing both content and process of care at the same time</a:t>
            </a:r>
          </a:p>
          <a:p>
            <a:r>
              <a:rPr lang="en-US" dirty="0"/>
              <a:t>This approach makes facilities more efficient and able to provide quality care with increased access, decreased waste and often at less cost.</a:t>
            </a:r>
          </a:p>
          <a:p>
            <a:r>
              <a:rPr lang="en-US" dirty="0"/>
              <a:t> Continuous quality improvement addresses both the content of care and the process of care.</a:t>
            </a:r>
          </a:p>
          <a:p>
            <a:r>
              <a:rPr lang="en-US" dirty="0"/>
              <a:t>In other words Content of care emphasizes effectiveness while  focusing on processes of care emphasizes issues related to efficiency “doing  right things right”</a:t>
            </a:r>
          </a:p>
          <a:p>
            <a:endParaRPr lang="en-US" dirty="0"/>
          </a:p>
          <a:p>
            <a:r>
              <a:rPr lang="en-US" dirty="0"/>
              <a:t>This framework requires evidence based norms, standards, protocols, and guidelines to be in place and these are used to identify gaps and measure performance improvement. </a:t>
            </a:r>
          </a:p>
          <a:p>
            <a:endParaRPr lang="en-US" dirty="0"/>
          </a:p>
        </p:txBody>
      </p:sp>
      <p:sp>
        <p:nvSpPr>
          <p:cNvPr id="4" name="Slide Number Placeholder 3"/>
          <p:cNvSpPr>
            <a:spLocks noGrp="1"/>
          </p:cNvSpPr>
          <p:nvPr>
            <p:ph type="sldNum" sz="quarter" idx="10"/>
          </p:nvPr>
        </p:nvSpPr>
        <p:spPr/>
        <p:txBody>
          <a:bodyPr/>
          <a:lstStyle/>
          <a:p>
            <a:pPr>
              <a:defRPr/>
            </a:pPr>
            <a:fld id="{37DB6DA1-1686-4ED4-AB88-7B54563DDE3A}" type="slidenum">
              <a:rPr lang="en-US" smtClean="0"/>
              <a:pPr>
                <a:defRPr/>
              </a:pPr>
              <a:t>20</a:t>
            </a:fld>
            <a:endParaRPr lang="en-US"/>
          </a:p>
        </p:txBody>
      </p:sp>
    </p:spTree>
    <p:extLst>
      <p:ext uri="{BB962C8B-B14F-4D97-AF65-F5344CB8AC3E}">
        <p14:creationId xmlns:p14="http://schemas.microsoft.com/office/powerpoint/2010/main" val="10625114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Client focus </a:t>
            </a:r>
          </a:p>
          <a:p>
            <a:r>
              <a:rPr lang="en-US" dirty="0"/>
              <a:t>Facilitate a discussion using the questions below</a:t>
            </a:r>
          </a:p>
          <a:p>
            <a:r>
              <a:rPr lang="en-US" dirty="0"/>
              <a:t>a) Who are the clients or customers?</a:t>
            </a:r>
          </a:p>
          <a:p>
            <a:r>
              <a:rPr lang="en-US" dirty="0"/>
              <a:t>b) Who are they for you? </a:t>
            </a:r>
          </a:p>
          <a:p>
            <a:r>
              <a:rPr lang="en-US" dirty="0"/>
              <a:t>c) What are the types of clients /customers?</a:t>
            </a:r>
          </a:p>
          <a:p>
            <a:r>
              <a:rPr lang="en-US" dirty="0"/>
              <a:t>Internal-within your organization/system; individuals whose work depends on you and on whose work you depend</a:t>
            </a:r>
          </a:p>
          <a:p>
            <a:r>
              <a:rPr lang="en-US" dirty="0"/>
              <a:t>External- Individuals outside your organization/system; those who come to receive services</a:t>
            </a:r>
          </a:p>
          <a:p>
            <a:r>
              <a:rPr lang="en-US" dirty="0"/>
              <a:t> d) What would be (or what were) your expectations as a client seeking HIV care, Malaria, or PMTCT services do you want to see as a client? </a:t>
            </a:r>
          </a:p>
          <a:p>
            <a:r>
              <a:rPr lang="en-US" dirty="0"/>
              <a:t>e) What is the difference between clients’ needs and wants? </a:t>
            </a:r>
          </a:p>
          <a:p>
            <a:r>
              <a:rPr lang="en-US" dirty="0"/>
              <a:t>f) How do you account for both?</a:t>
            </a:r>
          </a:p>
          <a:p>
            <a:r>
              <a:rPr lang="en-US" dirty="0"/>
              <a:t>g) How can you gain client feedback at your facility?</a:t>
            </a:r>
          </a:p>
          <a:p>
            <a:r>
              <a:rPr lang="en-US" dirty="0"/>
              <a:t>Approaches to gaining client feedback</a:t>
            </a:r>
          </a:p>
          <a:p>
            <a:endParaRPr lang="en-US" dirty="0"/>
          </a:p>
        </p:txBody>
      </p:sp>
      <p:sp>
        <p:nvSpPr>
          <p:cNvPr id="4" name="Slide Number Placeholder 3"/>
          <p:cNvSpPr>
            <a:spLocks noGrp="1"/>
          </p:cNvSpPr>
          <p:nvPr>
            <p:ph type="sldNum" sz="quarter" idx="10"/>
          </p:nvPr>
        </p:nvSpPr>
        <p:spPr/>
        <p:txBody>
          <a:bodyPr/>
          <a:lstStyle/>
          <a:p>
            <a:pPr>
              <a:defRPr/>
            </a:pPr>
            <a:fld id="{37DB6DA1-1686-4ED4-AB88-7B54563DDE3A}" type="slidenum">
              <a:rPr lang="en-US" smtClean="0"/>
              <a:pPr>
                <a:defRPr/>
              </a:pPr>
              <a:t>29</a:t>
            </a:fld>
            <a:endParaRPr lang="en-US"/>
          </a:p>
        </p:txBody>
      </p:sp>
    </p:spTree>
    <p:extLst>
      <p:ext uri="{BB962C8B-B14F-4D97-AF65-F5344CB8AC3E}">
        <p14:creationId xmlns:p14="http://schemas.microsoft.com/office/powerpoint/2010/main" val="12638981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Client focus </a:t>
            </a:r>
          </a:p>
          <a:p>
            <a:r>
              <a:rPr lang="en-US" dirty="0"/>
              <a:t>Facilitate a discussion using the questions below</a:t>
            </a:r>
          </a:p>
          <a:p>
            <a:r>
              <a:rPr lang="en-US" dirty="0"/>
              <a:t>a) Who are the clients or customers?</a:t>
            </a:r>
          </a:p>
          <a:p>
            <a:r>
              <a:rPr lang="en-US" dirty="0"/>
              <a:t>b) Who are they for you? </a:t>
            </a:r>
          </a:p>
          <a:p>
            <a:r>
              <a:rPr lang="en-US" dirty="0"/>
              <a:t>c) What are the types of clients /customers?</a:t>
            </a:r>
          </a:p>
          <a:p>
            <a:r>
              <a:rPr lang="en-US" dirty="0"/>
              <a:t>Internal-within your organization/system; individuals whose work depends on you and on whose work you depend</a:t>
            </a:r>
          </a:p>
          <a:p>
            <a:r>
              <a:rPr lang="en-US" dirty="0"/>
              <a:t>External- Individuals outside your organization/system; those who come to receive services</a:t>
            </a:r>
          </a:p>
          <a:p>
            <a:r>
              <a:rPr lang="en-US" dirty="0"/>
              <a:t> d) What would be (or what were) your expectations as a client seeking HIV care, Malaria, or PMTCT services do you want to see as a client? </a:t>
            </a:r>
          </a:p>
          <a:p>
            <a:r>
              <a:rPr lang="en-US" dirty="0"/>
              <a:t>e) What is the difference between clients’ needs and wants? </a:t>
            </a:r>
          </a:p>
          <a:p>
            <a:r>
              <a:rPr lang="en-US" dirty="0"/>
              <a:t>f) How do you account for both?</a:t>
            </a:r>
          </a:p>
          <a:p>
            <a:r>
              <a:rPr lang="en-US" dirty="0"/>
              <a:t>g) How can you gain client feedback at your facility?</a:t>
            </a:r>
          </a:p>
          <a:p>
            <a:r>
              <a:rPr lang="en-US" dirty="0"/>
              <a:t>Approaches to gaining client feedback</a:t>
            </a:r>
          </a:p>
          <a:p>
            <a:endParaRPr lang="en-US" dirty="0"/>
          </a:p>
        </p:txBody>
      </p:sp>
      <p:sp>
        <p:nvSpPr>
          <p:cNvPr id="4" name="Slide Number Placeholder 3"/>
          <p:cNvSpPr>
            <a:spLocks noGrp="1"/>
          </p:cNvSpPr>
          <p:nvPr>
            <p:ph type="sldNum" sz="quarter" idx="10"/>
          </p:nvPr>
        </p:nvSpPr>
        <p:spPr/>
        <p:txBody>
          <a:bodyPr/>
          <a:lstStyle/>
          <a:p>
            <a:pPr>
              <a:defRPr/>
            </a:pPr>
            <a:fld id="{37DB6DA1-1686-4ED4-AB88-7B54563DDE3A}" type="slidenum">
              <a:rPr lang="en-US" smtClean="0"/>
              <a:pPr>
                <a:defRPr/>
              </a:pPr>
              <a:t>30</a:t>
            </a:fld>
            <a:endParaRPr lang="en-US"/>
          </a:p>
        </p:txBody>
      </p:sp>
    </p:spTree>
    <p:extLst>
      <p:ext uri="{BB962C8B-B14F-4D97-AF65-F5344CB8AC3E}">
        <p14:creationId xmlns:p14="http://schemas.microsoft.com/office/powerpoint/2010/main" val="28868181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Client focus </a:t>
            </a:r>
          </a:p>
          <a:p>
            <a:r>
              <a:rPr lang="en-US" dirty="0"/>
              <a:t>Facilitate a discussion using the questions below</a:t>
            </a:r>
          </a:p>
          <a:p>
            <a:r>
              <a:rPr lang="en-US" dirty="0"/>
              <a:t>a) Who are the clients or customers?</a:t>
            </a:r>
          </a:p>
          <a:p>
            <a:r>
              <a:rPr lang="en-US" dirty="0"/>
              <a:t>b) Who are they for you? </a:t>
            </a:r>
          </a:p>
          <a:p>
            <a:r>
              <a:rPr lang="en-US" dirty="0"/>
              <a:t>c) What are the types of clients /customers?</a:t>
            </a:r>
          </a:p>
          <a:p>
            <a:r>
              <a:rPr lang="en-US" dirty="0"/>
              <a:t>Internal-within your organization/system; individuals whose work depends on you and on whose work you depend</a:t>
            </a:r>
          </a:p>
          <a:p>
            <a:r>
              <a:rPr lang="en-US" dirty="0"/>
              <a:t>External- Individuals outside your organization/system; those who come to receive services</a:t>
            </a:r>
          </a:p>
          <a:p>
            <a:r>
              <a:rPr lang="en-US" dirty="0"/>
              <a:t> d) What would be (or what were) your expectations as a client seeking HIV care, Malaria, or PMTCT services do you want to see as a client? </a:t>
            </a:r>
          </a:p>
          <a:p>
            <a:r>
              <a:rPr lang="en-US" dirty="0"/>
              <a:t>e) What is the difference between clients’ needs and wants? </a:t>
            </a:r>
          </a:p>
          <a:p>
            <a:r>
              <a:rPr lang="en-US" dirty="0"/>
              <a:t>f) How do you account for both?</a:t>
            </a:r>
          </a:p>
          <a:p>
            <a:r>
              <a:rPr lang="en-US" dirty="0"/>
              <a:t>g) How can you gain client feedback at your facility?</a:t>
            </a:r>
          </a:p>
          <a:p>
            <a:r>
              <a:rPr lang="en-US" dirty="0"/>
              <a:t>Approaches to gaining client feedback</a:t>
            </a:r>
          </a:p>
          <a:p>
            <a:endParaRPr lang="en-US" dirty="0"/>
          </a:p>
        </p:txBody>
      </p:sp>
      <p:sp>
        <p:nvSpPr>
          <p:cNvPr id="4" name="Slide Number Placeholder 3"/>
          <p:cNvSpPr>
            <a:spLocks noGrp="1"/>
          </p:cNvSpPr>
          <p:nvPr>
            <p:ph type="sldNum" sz="quarter" idx="10"/>
          </p:nvPr>
        </p:nvSpPr>
        <p:spPr/>
        <p:txBody>
          <a:bodyPr/>
          <a:lstStyle/>
          <a:p>
            <a:pPr>
              <a:defRPr/>
            </a:pPr>
            <a:fld id="{37DB6DA1-1686-4ED4-AB88-7B54563DDE3A}" type="slidenum">
              <a:rPr lang="en-US" smtClean="0"/>
              <a:pPr>
                <a:defRPr/>
              </a:pPr>
              <a:t>31</a:t>
            </a:fld>
            <a:endParaRPr lang="en-US"/>
          </a:p>
        </p:txBody>
      </p:sp>
    </p:spTree>
    <p:extLst>
      <p:ext uri="{BB962C8B-B14F-4D97-AF65-F5344CB8AC3E}">
        <p14:creationId xmlns:p14="http://schemas.microsoft.com/office/powerpoint/2010/main" val="3548899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Client focus </a:t>
            </a:r>
          </a:p>
          <a:p>
            <a:r>
              <a:rPr lang="en-US" dirty="0"/>
              <a:t>Facilitate a discussion using the questions below</a:t>
            </a:r>
          </a:p>
          <a:p>
            <a:r>
              <a:rPr lang="en-US" dirty="0"/>
              <a:t>a) Who are the clients or customers?</a:t>
            </a:r>
          </a:p>
          <a:p>
            <a:r>
              <a:rPr lang="en-US" dirty="0"/>
              <a:t>b) Who are they for you? </a:t>
            </a:r>
          </a:p>
          <a:p>
            <a:r>
              <a:rPr lang="en-US" dirty="0"/>
              <a:t>c) What are the types of clients /customers?</a:t>
            </a:r>
          </a:p>
          <a:p>
            <a:r>
              <a:rPr lang="en-US" dirty="0"/>
              <a:t>Internal-within your organization/system; individuals whose work depends on you and on whose work you depend</a:t>
            </a:r>
          </a:p>
          <a:p>
            <a:r>
              <a:rPr lang="en-US" dirty="0"/>
              <a:t>External- Individuals outside your organization/system; those who come to receive services</a:t>
            </a:r>
          </a:p>
          <a:p>
            <a:r>
              <a:rPr lang="en-US" dirty="0"/>
              <a:t> d) What would be (or what were) your expectations as a client seeking HIV care, Malaria, or PMTCT services do you want to see as a client? </a:t>
            </a:r>
          </a:p>
          <a:p>
            <a:r>
              <a:rPr lang="en-US" dirty="0"/>
              <a:t>e) What is the difference between clients’ needs and wants? </a:t>
            </a:r>
          </a:p>
          <a:p>
            <a:r>
              <a:rPr lang="en-US" dirty="0"/>
              <a:t>f) How do you account for both?</a:t>
            </a:r>
          </a:p>
          <a:p>
            <a:r>
              <a:rPr lang="en-US" dirty="0"/>
              <a:t>g) How can you gain client feedback at your facility?</a:t>
            </a:r>
          </a:p>
          <a:p>
            <a:r>
              <a:rPr lang="en-US" dirty="0"/>
              <a:t>Approaches to gaining client feedback</a:t>
            </a:r>
          </a:p>
          <a:p>
            <a:endParaRPr lang="en-US" dirty="0"/>
          </a:p>
        </p:txBody>
      </p:sp>
      <p:sp>
        <p:nvSpPr>
          <p:cNvPr id="4" name="Slide Number Placeholder 3"/>
          <p:cNvSpPr>
            <a:spLocks noGrp="1"/>
          </p:cNvSpPr>
          <p:nvPr>
            <p:ph type="sldNum" sz="quarter" idx="10"/>
          </p:nvPr>
        </p:nvSpPr>
        <p:spPr/>
        <p:txBody>
          <a:bodyPr/>
          <a:lstStyle/>
          <a:p>
            <a:pPr>
              <a:defRPr/>
            </a:pPr>
            <a:fld id="{37DB6DA1-1686-4ED4-AB88-7B54563DDE3A}" type="slidenum">
              <a:rPr lang="en-US" smtClean="0"/>
              <a:pPr>
                <a:defRPr/>
              </a:pPr>
              <a:t>32</a:t>
            </a:fld>
            <a:endParaRPr lang="en-US"/>
          </a:p>
        </p:txBody>
      </p:sp>
    </p:spTree>
    <p:extLst>
      <p:ext uri="{BB962C8B-B14F-4D97-AF65-F5344CB8AC3E}">
        <p14:creationId xmlns:p14="http://schemas.microsoft.com/office/powerpoint/2010/main" val="19006120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Client focus </a:t>
            </a:r>
          </a:p>
          <a:p>
            <a:r>
              <a:rPr lang="en-US" dirty="0"/>
              <a:t>Facilitate a discussion using the questions below</a:t>
            </a:r>
          </a:p>
          <a:p>
            <a:r>
              <a:rPr lang="en-US" dirty="0"/>
              <a:t>a) Who are the clients or customers?</a:t>
            </a:r>
          </a:p>
          <a:p>
            <a:r>
              <a:rPr lang="en-US" dirty="0"/>
              <a:t>b) Who are they for you? </a:t>
            </a:r>
          </a:p>
          <a:p>
            <a:r>
              <a:rPr lang="en-US" dirty="0"/>
              <a:t>c) What are the types of clients /customers?</a:t>
            </a:r>
          </a:p>
          <a:p>
            <a:r>
              <a:rPr lang="en-US" dirty="0"/>
              <a:t>Internal-within your organization/system; individuals whose work depends on you and on whose work you depend</a:t>
            </a:r>
          </a:p>
          <a:p>
            <a:r>
              <a:rPr lang="en-US" dirty="0"/>
              <a:t>External- Individuals outside your organization/system; those who come to receive services</a:t>
            </a:r>
          </a:p>
          <a:p>
            <a:r>
              <a:rPr lang="en-US" dirty="0"/>
              <a:t> d) What would be (or what were) your expectations as a client seeking HIV care, Malaria, or PMTCT services do you want to see as a client? </a:t>
            </a:r>
          </a:p>
          <a:p>
            <a:r>
              <a:rPr lang="en-US" dirty="0"/>
              <a:t>e) What is the difference between clients’ needs and wants? </a:t>
            </a:r>
          </a:p>
          <a:p>
            <a:r>
              <a:rPr lang="en-US" dirty="0"/>
              <a:t>f) How do you account for both?</a:t>
            </a:r>
          </a:p>
          <a:p>
            <a:r>
              <a:rPr lang="en-US" dirty="0"/>
              <a:t>g) How can you gain client feedback at your facility?</a:t>
            </a:r>
          </a:p>
          <a:p>
            <a:r>
              <a:rPr lang="en-US" dirty="0"/>
              <a:t>Approaches to gaining client feedback</a:t>
            </a:r>
          </a:p>
          <a:p>
            <a:endParaRPr lang="en-US" dirty="0"/>
          </a:p>
        </p:txBody>
      </p:sp>
      <p:sp>
        <p:nvSpPr>
          <p:cNvPr id="4" name="Slide Number Placeholder 3"/>
          <p:cNvSpPr>
            <a:spLocks noGrp="1"/>
          </p:cNvSpPr>
          <p:nvPr>
            <p:ph type="sldNum" sz="quarter" idx="10"/>
          </p:nvPr>
        </p:nvSpPr>
        <p:spPr/>
        <p:txBody>
          <a:bodyPr/>
          <a:lstStyle/>
          <a:p>
            <a:pPr>
              <a:defRPr/>
            </a:pPr>
            <a:fld id="{37DB6DA1-1686-4ED4-AB88-7B54563DDE3A}" type="slidenum">
              <a:rPr lang="en-US" smtClean="0"/>
              <a:pPr>
                <a:defRPr/>
              </a:pPr>
              <a:t>33</a:t>
            </a:fld>
            <a:endParaRPr lang="en-US"/>
          </a:p>
        </p:txBody>
      </p:sp>
    </p:spTree>
    <p:extLst>
      <p:ext uri="{BB962C8B-B14F-4D97-AF65-F5344CB8AC3E}">
        <p14:creationId xmlns:p14="http://schemas.microsoft.com/office/powerpoint/2010/main" val="26781673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Client focus </a:t>
            </a:r>
          </a:p>
          <a:p>
            <a:r>
              <a:rPr lang="en-US" dirty="0"/>
              <a:t>Facilitate a discussion using the questions below</a:t>
            </a:r>
          </a:p>
          <a:p>
            <a:r>
              <a:rPr lang="en-US" dirty="0"/>
              <a:t>a) Who are the clients or customers?</a:t>
            </a:r>
          </a:p>
          <a:p>
            <a:r>
              <a:rPr lang="en-US" dirty="0"/>
              <a:t>b) Who are they for you? </a:t>
            </a:r>
          </a:p>
          <a:p>
            <a:r>
              <a:rPr lang="en-US" dirty="0"/>
              <a:t>c) What are the types of clients /customers?</a:t>
            </a:r>
          </a:p>
          <a:p>
            <a:r>
              <a:rPr lang="en-US" dirty="0"/>
              <a:t>Internal-within your organization/system; individuals whose work depends on you and on whose work you depend</a:t>
            </a:r>
          </a:p>
          <a:p>
            <a:r>
              <a:rPr lang="en-US" dirty="0"/>
              <a:t>External- Individuals outside your organization/system; those who come to receive services</a:t>
            </a:r>
          </a:p>
          <a:p>
            <a:r>
              <a:rPr lang="en-US" dirty="0"/>
              <a:t> d) What would be (or what were) your expectations as a client seeking HIV care, Malaria, or PMTCT services do you want to see as a client? </a:t>
            </a:r>
          </a:p>
          <a:p>
            <a:r>
              <a:rPr lang="en-US" dirty="0"/>
              <a:t>e) What is the difference between clients’ needs and wants? </a:t>
            </a:r>
          </a:p>
          <a:p>
            <a:r>
              <a:rPr lang="en-US" dirty="0"/>
              <a:t>f) How do you account for both?</a:t>
            </a:r>
          </a:p>
          <a:p>
            <a:r>
              <a:rPr lang="en-US" dirty="0"/>
              <a:t>g) How can you gain client feedback at your facility?</a:t>
            </a:r>
          </a:p>
          <a:p>
            <a:r>
              <a:rPr lang="en-US" dirty="0"/>
              <a:t>Approaches to gaining client feedback</a:t>
            </a:r>
          </a:p>
          <a:p>
            <a:endParaRPr lang="en-US" dirty="0"/>
          </a:p>
        </p:txBody>
      </p:sp>
      <p:sp>
        <p:nvSpPr>
          <p:cNvPr id="4" name="Slide Number Placeholder 3"/>
          <p:cNvSpPr>
            <a:spLocks noGrp="1"/>
          </p:cNvSpPr>
          <p:nvPr>
            <p:ph type="sldNum" sz="quarter" idx="10"/>
          </p:nvPr>
        </p:nvSpPr>
        <p:spPr/>
        <p:txBody>
          <a:bodyPr/>
          <a:lstStyle/>
          <a:p>
            <a:pPr>
              <a:defRPr/>
            </a:pPr>
            <a:fld id="{37DB6DA1-1686-4ED4-AB88-7B54563DDE3A}" type="slidenum">
              <a:rPr lang="en-US" smtClean="0"/>
              <a:pPr>
                <a:defRPr/>
              </a:pPr>
              <a:t>34</a:t>
            </a:fld>
            <a:endParaRPr lang="en-US"/>
          </a:p>
        </p:txBody>
      </p:sp>
    </p:spTree>
    <p:extLst>
      <p:ext uri="{BB962C8B-B14F-4D97-AF65-F5344CB8AC3E}">
        <p14:creationId xmlns:p14="http://schemas.microsoft.com/office/powerpoint/2010/main" val="10127862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Client focus </a:t>
            </a:r>
          </a:p>
          <a:p>
            <a:r>
              <a:rPr lang="en-US" dirty="0"/>
              <a:t>Facilitate a discussion using the questions below</a:t>
            </a:r>
          </a:p>
          <a:p>
            <a:r>
              <a:rPr lang="en-US" dirty="0"/>
              <a:t>a) Who are the clients or customers?</a:t>
            </a:r>
          </a:p>
          <a:p>
            <a:r>
              <a:rPr lang="en-US" dirty="0"/>
              <a:t>b) Who are they for you? </a:t>
            </a:r>
          </a:p>
          <a:p>
            <a:r>
              <a:rPr lang="en-US" dirty="0"/>
              <a:t>c) What are the types of clients /customers?</a:t>
            </a:r>
          </a:p>
          <a:p>
            <a:r>
              <a:rPr lang="en-US" dirty="0"/>
              <a:t>Internal-within your organization/system; individuals whose work depends on you and on whose work you depend</a:t>
            </a:r>
          </a:p>
          <a:p>
            <a:r>
              <a:rPr lang="en-US" dirty="0"/>
              <a:t>External- Individuals outside your organization/system; those who come to receive services</a:t>
            </a:r>
          </a:p>
          <a:p>
            <a:r>
              <a:rPr lang="en-US" dirty="0"/>
              <a:t> d) What would be (or what were) your expectations as a client seeking HIV care, Malaria, or PMTCT services do you want to see as a client? </a:t>
            </a:r>
          </a:p>
          <a:p>
            <a:r>
              <a:rPr lang="en-US" dirty="0"/>
              <a:t>e) What is the difference between clients’ needs and wants? </a:t>
            </a:r>
          </a:p>
          <a:p>
            <a:r>
              <a:rPr lang="en-US" dirty="0"/>
              <a:t>f) How do you account for both?</a:t>
            </a:r>
          </a:p>
          <a:p>
            <a:r>
              <a:rPr lang="en-US" dirty="0"/>
              <a:t>g) How can you gain client feedback at your facility?</a:t>
            </a:r>
          </a:p>
          <a:p>
            <a:r>
              <a:rPr lang="en-US" dirty="0"/>
              <a:t>Approaches to gaining client feedback</a:t>
            </a:r>
          </a:p>
          <a:p>
            <a:endParaRPr lang="en-US" dirty="0"/>
          </a:p>
        </p:txBody>
      </p:sp>
      <p:sp>
        <p:nvSpPr>
          <p:cNvPr id="4" name="Slide Number Placeholder 3"/>
          <p:cNvSpPr>
            <a:spLocks noGrp="1"/>
          </p:cNvSpPr>
          <p:nvPr>
            <p:ph type="sldNum" sz="quarter" idx="10"/>
          </p:nvPr>
        </p:nvSpPr>
        <p:spPr/>
        <p:txBody>
          <a:bodyPr/>
          <a:lstStyle/>
          <a:p>
            <a:pPr>
              <a:defRPr/>
            </a:pPr>
            <a:fld id="{37DB6DA1-1686-4ED4-AB88-7B54563DDE3A}" type="slidenum">
              <a:rPr lang="en-US" smtClean="0"/>
              <a:pPr>
                <a:defRPr/>
              </a:pPr>
              <a:t>35</a:t>
            </a:fld>
            <a:endParaRPr lang="en-US"/>
          </a:p>
        </p:txBody>
      </p:sp>
    </p:spTree>
    <p:extLst>
      <p:ext uri="{BB962C8B-B14F-4D97-AF65-F5344CB8AC3E}">
        <p14:creationId xmlns:p14="http://schemas.microsoft.com/office/powerpoint/2010/main" val="22462234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Client focus </a:t>
            </a:r>
          </a:p>
          <a:p>
            <a:r>
              <a:rPr lang="en-US" dirty="0"/>
              <a:t>Facilitate a discussion using the questions below</a:t>
            </a:r>
          </a:p>
          <a:p>
            <a:r>
              <a:rPr lang="en-US" dirty="0"/>
              <a:t>a) Who are the clients or customers?</a:t>
            </a:r>
          </a:p>
          <a:p>
            <a:r>
              <a:rPr lang="en-US" dirty="0"/>
              <a:t>b) Who are they for you? </a:t>
            </a:r>
          </a:p>
          <a:p>
            <a:r>
              <a:rPr lang="en-US" dirty="0"/>
              <a:t>c) What are the types of clients /customers?</a:t>
            </a:r>
          </a:p>
          <a:p>
            <a:r>
              <a:rPr lang="en-US" dirty="0"/>
              <a:t>Internal-within your organization/system; individuals whose work depends on you and on whose work you depend</a:t>
            </a:r>
          </a:p>
          <a:p>
            <a:r>
              <a:rPr lang="en-US" dirty="0"/>
              <a:t>External- Individuals outside your organization/system; those who come to receive services</a:t>
            </a:r>
          </a:p>
          <a:p>
            <a:r>
              <a:rPr lang="en-US" dirty="0"/>
              <a:t> d) What would be (or what were) your expectations as a client seeking HIV care, Malaria, or PMTCT services do you want to see as a client? </a:t>
            </a:r>
          </a:p>
          <a:p>
            <a:r>
              <a:rPr lang="en-US" dirty="0"/>
              <a:t>e) What is the difference between clients’ needs and wants? </a:t>
            </a:r>
          </a:p>
          <a:p>
            <a:r>
              <a:rPr lang="en-US" dirty="0"/>
              <a:t>f) How do you account for both?</a:t>
            </a:r>
          </a:p>
          <a:p>
            <a:r>
              <a:rPr lang="en-US" dirty="0"/>
              <a:t>g) How can you gain client feedback at your facility?</a:t>
            </a:r>
          </a:p>
          <a:p>
            <a:r>
              <a:rPr lang="en-US" dirty="0"/>
              <a:t>Approaches to gaining client feedback</a:t>
            </a:r>
          </a:p>
          <a:p>
            <a:endParaRPr lang="en-US" dirty="0"/>
          </a:p>
        </p:txBody>
      </p:sp>
      <p:sp>
        <p:nvSpPr>
          <p:cNvPr id="4" name="Slide Number Placeholder 3"/>
          <p:cNvSpPr>
            <a:spLocks noGrp="1"/>
          </p:cNvSpPr>
          <p:nvPr>
            <p:ph type="sldNum" sz="quarter" idx="10"/>
          </p:nvPr>
        </p:nvSpPr>
        <p:spPr/>
        <p:txBody>
          <a:bodyPr/>
          <a:lstStyle/>
          <a:p>
            <a:pPr>
              <a:defRPr/>
            </a:pPr>
            <a:fld id="{37DB6DA1-1686-4ED4-AB88-7B54563DDE3A}" type="slidenum">
              <a:rPr lang="en-US" smtClean="0"/>
              <a:pPr>
                <a:defRPr/>
              </a:pPr>
              <a:t>36</a:t>
            </a:fld>
            <a:endParaRPr lang="en-US"/>
          </a:p>
        </p:txBody>
      </p:sp>
    </p:spTree>
    <p:extLst>
      <p:ext uri="{BB962C8B-B14F-4D97-AF65-F5344CB8AC3E}">
        <p14:creationId xmlns:p14="http://schemas.microsoft.com/office/powerpoint/2010/main" val="25901290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Client focus </a:t>
            </a:r>
          </a:p>
          <a:p>
            <a:r>
              <a:rPr lang="en-US" dirty="0"/>
              <a:t>Facilitate a discussion using the questions below</a:t>
            </a:r>
          </a:p>
          <a:p>
            <a:r>
              <a:rPr lang="en-US" dirty="0"/>
              <a:t>a) Who are the clients or customers?</a:t>
            </a:r>
          </a:p>
          <a:p>
            <a:r>
              <a:rPr lang="en-US" dirty="0"/>
              <a:t>b) Who are they for you? </a:t>
            </a:r>
          </a:p>
          <a:p>
            <a:r>
              <a:rPr lang="en-US" dirty="0"/>
              <a:t>c) What are the types of clients /customers?</a:t>
            </a:r>
          </a:p>
          <a:p>
            <a:r>
              <a:rPr lang="en-US" dirty="0"/>
              <a:t>Internal-within your organization/system; individuals whose work depends on you and on whose work you depend</a:t>
            </a:r>
          </a:p>
          <a:p>
            <a:r>
              <a:rPr lang="en-US" dirty="0"/>
              <a:t>External- Individuals outside your organization/system; those who come to receive services</a:t>
            </a:r>
          </a:p>
          <a:p>
            <a:r>
              <a:rPr lang="en-US" dirty="0"/>
              <a:t> d) What would be (or what were) your expectations as a client seeking HIV care, Malaria, or PMTCT services do you want to see as a client? </a:t>
            </a:r>
          </a:p>
          <a:p>
            <a:r>
              <a:rPr lang="en-US" dirty="0"/>
              <a:t>e) What is the difference between clients’ needs and wants? </a:t>
            </a:r>
          </a:p>
          <a:p>
            <a:r>
              <a:rPr lang="en-US" dirty="0"/>
              <a:t>f) How do you account for both?</a:t>
            </a:r>
          </a:p>
          <a:p>
            <a:r>
              <a:rPr lang="en-US" dirty="0"/>
              <a:t>g) How can you gain client feedback at your facility?</a:t>
            </a:r>
          </a:p>
          <a:p>
            <a:r>
              <a:rPr lang="en-US" dirty="0"/>
              <a:t>Approaches to gaining client feedback</a:t>
            </a:r>
          </a:p>
          <a:p>
            <a:endParaRPr lang="en-US" dirty="0"/>
          </a:p>
        </p:txBody>
      </p:sp>
      <p:sp>
        <p:nvSpPr>
          <p:cNvPr id="4" name="Slide Number Placeholder 3"/>
          <p:cNvSpPr>
            <a:spLocks noGrp="1"/>
          </p:cNvSpPr>
          <p:nvPr>
            <p:ph type="sldNum" sz="quarter" idx="10"/>
          </p:nvPr>
        </p:nvSpPr>
        <p:spPr/>
        <p:txBody>
          <a:bodyPr/>
          <a:lstStyle/>
          <a:p>
            <a:pPr>
              <a:defRPr/>
            </a:pPr>
            <a:fld id="{37DB6DA1-1686-4ED4-AB88-7B54563DDE3A}" type="slidenum">
              <a:rPr lang="en-US" smtClean="0"/>
              <a:pPr>
                <a:defRPr/>
              </a:pPr>
              <a:t>37</a:t>
            </a:fld>
            <a:endParaRPr lang="en-US"/>
          </a:p>
        </p:txBody>
      </p:sp>
    </p:spTree>
    <p:extLst>
      <p:ext uri="{BB962C8B-B14F-4D97-AF65-F5344CB8AC3E}">
        <p14:creationId xmlns:p14="http://schemas.microsoft.com/office/powerpoint/2010/main" val="32616007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Client focus </a:t>
            </a:r>
          </a:p>
          <a:p>
            <a:r>
              <a:rPr lang="en-US" dirty="0"/>
              <a:t>Facilitate a discussion using the questions below</a:t>
            </a:r>
          </a:p>
          <a:p>
            <a:r>
              <a:rPr lang="en-US" dirty="0"/>
              <a:t>a) Who are the clients or customers?</a:t>
            </a:r>
          </a:p>
          <a:p>
            <a:r>
              <a:rPr lang="en-US" dirty="0"/>
              <a:t>b) Who are they for you? </a:t>
            </a:r>
          </a:p>
          <a:p>
            <a:r>
              <a:rPr lang="en-US" dirty="0"/>
              <a:t>c) What are the types of clients /customers?</a:t>
            </a:r>
          </a:p>
          <a:p>
            <a:r>
              <a:rPr lang="en-US" dirty="0"/>
              <a:t>Internal-within your organization/system; individuals whose work depends on you and on whose work you depend</a:t>
            </a:r>
          </a:p>
          <a:p>
            <a:r>
              <a:rPr lang="en-US" dirty="0"/>
              <a:t>External- Individuals outside your organization/system; those who come to receive services</a:t>
            </a:r>
          </a:p>
          <a:p>
            <a:r>
              <a:rPr lang="en-US" dirty="0"/>
              <a:t> d) What would be (or what were) your expectations as a client seeking HIV care, Malaria, or PMTCT services do you want to see as a client? </a:t>
            </a:r>
          </a:p>
          <a:p>
            <a:r>
              <a:rPr lang="en-US" dirty="0"/>
              <a:t>e) What is the difference between clients’ needs and wants? </a:t>
            </a:r>
          </a:p>
          <a:p>
            <a:r>
              <a:rPr lang="en-US" dirty="0"/>
              <a:t>f) How do you account for both?</a:t>
            </a:r>
          </a:p>
          <a:p>
            <a:r>
              <a:rPr lang="en-US" dirty="0"/>
              <a:t>g) How can you gain client feedback at your facility?</a:t>
            </a:r>
          </a:p>
          <a:p>
            <a:r>
              <a:rPr lang="en-US" dirty="0"/>
              <a:t>Approaches to gaining client feedback</a:t>
            </a:r>
          </a:p>
          <a:p>
            <a:endParaRPr lang="en-US" dirty="0"/>
          </a:p>
        </p:txBody>
      </p:sp>
      <p:sp>
        <p:nvSpPr>
          <p:cNvPr id="4" name="Slide Number Placeholder 3"/>
          <p:cNvSpPr>
            <a:spLocks noGrp="1"/>
          </p:cNvSpPr>
          <p:nvPr>
            <p:ph type="sldNum" sz="quarter" idx="10"/>
          </p:nvPr>
        </p:nvSpPr>
        <p:spPr/>
        <p:txBody>
          <a:bodyPr/>
          <a:lstStyle/>
          <a:p>
            <a:pPr>
              <a:defRPr/>
            </a:pPr>
            <a:fld id="{37DB6DA1-1686-4ED4-AB88-7B54563DDE3A}" type="slidenum">
              <a:rPr lang="en-US" smtClean="0"/>
              <a:pPr>
                <a:defRPr/>
              </a:pPr>
              <a:t>38</a:t>
            </a:fld>
            <a:endParaRPr lang="en-US"/>
          </a:p>
        </p:txBody>
      </p:sp>
    </p:spTree>
    <p:extLst>
      <p:ext uri="{BB962C8B-B14F-4D97-AF65-F5344CB8AC3E}">
        <p14:creationId xmlns:p14="http://schemas.microsoft.com/office/powerpoint/2010/main" val="23629608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Client focus </a:t>
            </a:r>
          </a:p>
          <a:p>
            <a:r>
              <a:rPr lang="en-US" dirty="0"/>
              <a:t>Facilitate a discussion using the questions below</a:t>
            </a:r>
          </a:p>
          <a:p>
            <a:r>
              <a:rPr lang="en-US" dirty="0"/>
              <a:t>a) Who are the clients or customers?</a:t>
            </a:r>
          </a:p>
          <a:p>
            <a:r>
              <a:rPr lang="en-US" dirty="0"/>
              <a:t>b) Who are they for you? </a:t>
            </a:r>
          </a:p>
          <a:p>
            <a:r>
              <a:rPr lang="en-US" dirty="0"/>
              <a:t>c) What are the types of clients /customers?</a:t>
            </a:r>
          </a:p>
          <a:p>
            <a:r>
              <a:rPr lang="en-US" dirty="0"/>
              <a:t>Internal-within your organization/system; individuals whose work depends on you and on whose work you depend</a:t>
            </a:r>
          </a:p>
          <a:p>
            <a:r>
              <a:rPr lang="en-US" dirty="0"/>
              <a:t>External- Individuals outside your organization/system; those who come to receive services</a:t>
            </a:r>
          </a:p>
          <a:p>
            <a:r>
              <a:rPr lang="en-US" dirty="0"/>
              <a:t> d) What would be (or what were) your expectations as a client seeking HIV care, Malaria, or PMTCT services do you want to see as a client? </a:t>
            </a:r>
          </a:p>
          <a:p>
            <a:r>
              <a:rPr lang="en-US" dirty="0"/>
              <a:t>e) What is the difference between clients’ needs and wants? </a:t>
            </a:r>
          </a:p>
          <a:p>
            <a:r>
              <a:rPr lang="en-US" dirty="0"/>
              <a:t>f) How do you account for both?</a:t>
            </a:r>
          </a:p>
          <a:p>
            <a:r>
              <a:rPr lang="en-US" dirty="0"/>
              <a:t>g) How can you gain client feedback at your facility?</a:t>
            </a:r>
          </a:p>
          <a:p>
            <a:r>
              <a:rPr lang="en-US" dirty="0"/>
              <a:t>Approaches to gaining client feedback</a:t>
            </a:r>
          </a:p>
          <a:p>
            <a:endParaRPr lang="en-US" dirty="0"/>
          </a:p>
        </p:txBody>
      </p:sp>
      <p:sp>
        <p:nvSpPr>
          <p:cNvPr id="4" name="Slide Number Placeholder 3"/>
          <p:cNvSpPr>
            <a:spLocks noGrp="1"/>
          </p:cNvSpPr>
          <p:nvPr>
            <p:ph type="sldNum" sz="quarter" idx="10"/>
          </p:nvPr>
        </p:nvSpPr>
        <p:spPr/>
        <p:txBody>
          <a:bodyPr/>
          <a:lstStyle/>
          <a:p>
            <a:pPr>
              <a:defRPr/>
            </a:pPr>
            <a:fld id="{37DB6DA1-1686-4ED4-AB88-7B54563DDE3A}" type="slidenum">
              <a:rPr lang="en-US" smtClean="0"/>
              <a:pPr>
                <a:defRPr/>
              </a:pPr>
              <a:t>21</a:t>
            </a:fld>
            <a:endParaRPr lang="en-US"/>
          </a:p>
        </p:txBody>
      </p:sp>
    </p:spTree>
    <p:extLst>
      <p:ext uri="{BB962C8B-B14F-4D97-AF65-F5344CB8AC3E}">
        <p14:creationId xmlns:p14="http://schemas.microsoft.com/office/powerpoint/2010/main" val="14631246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Client focus </a:t>
            </a:r>
          </a:p>
          <a:p>
            <a:r>
              <a:rPr lang="en-US" dirty="0"/>
              <a:t>Facilitate a discussion using the questions below</a:t>
            </a:r>
          </a:p>
          <a:p>
            <a:r>
              <a:rPr lang="en-US" dirty="0"/>
              <a:t>a) Who are the clients or customers?</a:t>
            </a:r>
          </a:p>
          <a:p>
            <a:r>
              <a:rPr lang="en-US" dirty="0"/>
              <a:t>b) Who are they for you? </a:t>
            </a:r>
          </a:p>
          <a:p>
            <a:r>
              <a:rPr lang="en-US" dirty="0"/>
              <a:t>c) What are the types of clients /customers?</a:t>
            </a:r>
          </a:p>
          <a:p>
            <a:r>
              <a:rPr lang="en-US" dirty="0"/>
              <a:t>Internal-within your organization/system; individuals whose work depends on you and on whose work you depend</a:t>
            </a:r>
          </a:p>
          <a:p>
            <a:r>
              <a:rPr lang="en-US" dirty="0"/>
              <a:t>External- Individuals outside your organization/system; those who come to receive services</a:t>
            </a:r>
          </a:p>
          <a:p>
            <a:r>
              <a:rPr lang="en-US" dirty="0"/>
              <a:t> d) What would be (or what were) your expectations as a client seeking HIV care, Malaria, or PMTCT services do you want to see as a client? </a:t>
            </a:r>
          </a:p>
          <a:p>
            <a:r>
              <a:rPr lang="en-US" dirty="0"/>
              <a:t>e) What is the difference between clients’ needs and wants? </a:t>
            </a:r>
          </a:p>
          <a:p>
            <a:r>
              <a:rPr lang="en-US" dirty="0"/>
              <a:t>f) How do you account for both?</a:t>
            </a:r>
          </a:p>
          <a:p>
            <a:r>
              <a:rPr lang="en-US" dirty="0"/>
              <a:t>g) How can you gain client feedback at your facility?</a:t>
            </a:r>
          </a:p>
          <a:p>
            <a:r>
              <a:rPr lang="en-US" dirty="0"/>
              <a:t>Approaches to gaining client feedback</a:t>
            </a:r>
          </a:p>
          <a:p>
            <a:endParaRPr lang="en-US" dirty="0"/>
          </a:p>
        </p:txBody>
      </p:sp>
      <p:sp>
        <p:nvSpPr>
          <p:cNvPr id="4" name="Slide Number Placeholder 3"/>
          <p:cNvSpPr>
            <a:spLocks noGrp="1"/>
          </p:cNvSpPr>
          <p:nvPr>
            <p:ph type="sldNum" sz="quarter" idx="10"/>
          </p:nvPr>
        </p:nvSpPr>
        <p:spPr/>
        <p:txBody>
          <a:bodyPr/>
          <a:lstStyle/>
          <a:p>
            <a:pPr>
              <a:defRPr/>
            </a:pPr>
            <a:fld id="{37DB6DA1-1686-4ED4-AB88-7B54563DDE3A}" type="slidenum">
              <a:rPr lang="en-US" smtClean="0"/>
              <a:pPr>
                <a:defRPr/>
              </a:pPr>
              <a:t>39</a:t>
            </a:fld>
            <a:endParaRPr lang="en-US"/>
          </a:p>
        </p:txBody>
      </p:sp>
    </p:spTree>
    <p:extLst>
      <p:ext uri="{BB962C8B-B14F-4D97-AF65-F5344CB8AC3E}">
        <p14:creationId xmlns:p14="http://schemas.microsoft.com/office/powerpoint/2010/main" val="18991255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Client focus </a:t>
            </a:r>
          </a:p>
          <a:p>
            <a:r>
              <a:rPr lang="en-US" dirty="0"/>
              <a:t>Facilitate a discussion using the questions below</a:t>
            </a:r>
          </a:p>
          <a:p>
            <a:r>
              <a:rPr lang="en-US" dirty="0"/>
              <a:t>a) Who are the clients or customers?</a:t>
            </a:r>
          </a:p>
          <a:p>
            <a:r>
              <a:rPr lang="en-US" dirty="0"/>
              <a:t>b) Who are they for you? </a:t>
            </a:r>
          </a:p>
          <a:p>
            <a:r>
              <a:rPr lang="en-US" dirty="0"/>
              <a:t>c) What are the types of clients /customers?</a:t>
            </a:r>
          </a:p>
          <a:p>
            <a:r>
              <a:rPr lang="en-US" dirty="0"/>
              <a:t>Internal-within your organization/system; individuals whose work depends on you and on whose work you depend</a:t>
            </a:r>
          </a:p>
          <a:p>
            <a:r>
              <a:rPr lang="en-US" dirty="0"/>
              <a:t>External- Individuals outside your organization/system; those who come to receive services</a:t>
            </a:r>
          </a:p>
          <a:p>
            <a:r>
              <a:rPr lang="en-US" dirty="0"/>
              <a:t> d) What would be (or what were) your expectations as a client seeking HIV care, Malaria, or PMTCT services do you want to see as a client? </a:t>
            </a:r>
          </a:p>
          <a:p>
            <a:r>
              <a:rPr lang="en-US" dirty="0"/>
              <a:t>e) What is the difference between clients’ needs and wants? </a:t>
            </a:r>
          </a:p>
          <a:p>
            <a:r>
              <a:rPr lang="en-US" dirty="0"/>
              <a:t>f) How do you account for both?</a:t>
            </a:r>
          </a:p>
          <a:p>
            <a:r>
              <a:rPr lang="en-US" dirty="0"/>
              <a:t>g) How can you gain client feedback at your facility?</a:t>
            </a:r>
          </a:p>
          <a:p>
            <a:r>
              <a:rPr lang="en-US" dirty="0"/>
              <a:t>Approaches to gaining client feedback</a:t>
            </a:r>
          </a:p>
          <a:p>
            <a:endParaRPr lang="en-US" dirty="0"/>
          </a:p>
        </p:txBody>
      </p:sp>
      <p:sp>
        <p:nvSpPr>
          <p:cNvPr id="4" name="Slide Number Placeholder 3"/>
          <p:cNvSpPr>
            <a:spLocks noGrp="1"/>
          </p:cNvSpPr>
          <p:nvPr>
            <p:ph type="sldNum" sz="quarter" idx="10"/>
          </p:nvPr>
        </p:nvSpPr>
        <p:spPr/>
        <p:txBody>
          <a:bodyPr/>
          <a:lstStyle/>
          <a:p>
            <a:pPr>
              <a:defRPr/>
            </a:pPr>
            <a:fld id="{37DB6DA1-1686-4ED4-AB88-7B54563DDE3A}" type="slidenum">
              <a:rPr lang="en-US" smtClean="0"/>
              <a:pPr>
                <a:defRPr/>
              </a:pPr>
              <a:t>40</a:t>
            </a:fld>
            <a:endParaRPr lang="en-US"/>
          </a:p>
        </p:txBody>
      </p:sp>
    </p:spTree>
    <p:extLst>
      <p:ext uri="{BB962C8B-B14F-4D97-AF65-F5344CB8AC3E}">
        <p14:creationId xmlns:p14="http://schemas.microsoft.com/office/powerpoint/2010/main" val="18431601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Client focus </a:t>
            </a:r>
          </a:p>
          <a:p>
            <a:r>
              <a:rPr lang="en-US" dirty="0"/>
              <a:t>Facilitate a discussion using the questions below</a:t>
            </a:r>
          </a:p>
          <a:p>
            <a:r>
              <a:rPr lang="en-US" dirty="0"/>
              <a:t>a) Who are the clients or customers?</a:t>
            </a:r>
          </a:p>
          <a:p>
            <a:r>
              <a:rPr lang="en-US" dirty="0"/>
              <a:t>b) Who are they for you? </a:t>
            </a:r>
          </a:p>
          <a:p>
            <a:r>
              <a:rPr lang="en-US" dirty="0"/>
              <a:t>c) What are the types of clients /customers?</a:t>
            </a:r>
          </a:p>
          <a:p>
            <a:r>
              <a:rPr lang="en-US" dirty="0"/>
              <a:t>Internal-within your organization/system; individuals whose work depends on you and on whose work you depend</a:t>
            </a:r>
          </a:p>
          <a:p>
            <a:r>
              <a:rPr lang="en-US" dirty="0"/>
              <a:t>External- Individuals outside your organization/system; those who come to receive services</a:t>
            </a:r>
          </a:p>
          <a:p>
            <a:r>
              <a:rPr lang="en-US" dirty="0"/>
              <a:t> d) What would be (or what were) your expectations as a client seeking HIV care, Malaria, or PMTCT services do you want to see as a client? </a:t>
            </a:r>
          </a:p>
          <a:p>
            <a:r>
              <a:rPr lang="en-US" dirty="0"/>
              <a:t>e) What is the difference between clients’ needs and wants? </a:t>
            </a:r>
          </a:p>
          <a:p>
            <a:r>
              <a:rPr lang="en-US" dirty="0"/>
              <a:t>f) How do you account for both?</a:t>
            </a:r>
          </a:p>
          <a:p>
            <a:r>
              <a:rPr lang="en-US" dirty="0"/>
              <a:t>g) How can you gain client feedback at your facility?</a:t>
            </a:r>
          </a:p>
          <a:p>
            <a:r>
              <a:rPr lang="en-US" dirty="0"/>
              <a:t>Approaches to gaining client feedback</a:t>
            </a:r>
          </a:p>
          <a:p>
            <a:endParaRPr lang="en-US" dirty="0"/>
          </a:p>
        </p:txBody>
      </p:sp>
      <p:sp>
        <p:nvSpPr>
          <p:cNvPr id="4" name="Slide Number Placeholder 3"/>
          <p:cNvSpPr>
            <a:spLocks noGrp="1"/>
          </p:cNvSpPr>
          <p:nvPr>
            <p:ph type="sldNum" sz="quarter" idx="10"/>
          </p:nvPr>
        </p:nvSpPr>
        <p:spPr/>
        <p:txBody>
          <a:bodyPr/>
          <a:lstStyle/>
          <a:p>
            <a:pPr>
              <a:defRPr/>
            </a:pPr>
            <a:fld id="{37DB6DA1-1686-4ED4-AB88-7B54563DDE3A}" type="slidenum">
              <a:rPr lang="en-US" smtClean="0"/>
              <a:pPr>
                <a:defRPr/>
              </a:pPr>
              <a:t>41</a:t>
            </a:fld>
            <a:endParaRPr lang="en-US"/>
          </a:p>
        </p:txBody>
      </p:sp>
    </p:spTree>
    <p:extLst>
      <p:ext uri="{BB962C8B-B14F-4D97-AF65-F5344CB8AC3E}">
        <p14:creationId xmlns:p14="http://schemas.microsoft.com/office/powerpoint/2010/main" val="9960738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Client focus </a:t>
            </a:r>
          </a:p>
          <a:p>
            <a:r>
              <a:rPr lang="en-US" dirty="0"/>
              <a:t>Facilitate a discussion using the questions below</a:t>
            </a:r>
          </a:p>
          <a:p>
            <a:r>
              <a:rPr lang="en-US" dirty="0"/>
              <a:t>a) Who are the clients or customers?</a:t>
            </a:r>
          </a:p>
          <a:p>
            <a:r>
              <a:rPr lang="en-US" dirty="0"/>
              <a:t>b) Who are they for you? </a:t>
            </a:r>
          </a:p>
          <a:p>
            <a:r>
              <a:rPr lang="en-US" dirty="0"/>
              <a:t>c) What are the types of clients /customers?</a:t>
            </a:r>
          </a:p>
          <a:p>
            <a:r>
              <a:rPr lang="en-US" dirty="0"/>
              <a:t>Internal-within your organization/system; individuals whose work depends on you and on whose work you depend</a:t>
            </a:r>
          </a:p>
          <a:p>
            <a:r>
              <a:rPr lang="en-US" dirty="0"/>
              <a:t>External- Individuals outside your organization/system; those who come to receive services</a:t>
            </a:r>
          </a:p>
          <a:p>
            <a:r>
              <a:rPr lang="en-US" dirty="0"/>
              <a:t> d) What would be (or what were) your expectations as a client seeking HIV care, Malaria, or PMTCT services do you want to see as a client? </a:t>
            </a:r>
          </a:p>
          <a:p>
            <a:r>
              <a:rPr lang="en-US" dirty="0"/>
              <a:t>e) What is the difference between clients’ needs and wants? </a:t>
            </a:r>
          </a:p>
          <a:p>
            <a:r>
              <a:rPr lang="en-US" dirty="0"/>
              <a:t>f) How do you account for both?</a:t>
            </a:r>
          </a:p>
          <a:p>
            <a:r>
              <a:rPr lang="en-US" dirty="0"/>
              <a:t>g) How can you gain client feedback at your facility?</a:t>
            </a:r>
          </a:p>
          <a:p>
            <a:r>
              <a:rPr lang="en-US" dirty="0"/>
              <a:t>Approaches to gaining client feedback</a:t>
            </a:r>
          </a:p>
          <a:p>
            <a:endParaRPr lang="en-US" dirty="0"/>
          </a:p>
        </p:txBody>
      </p:sp>
      <p:sp>
        <p:nvSpPr>
          <p:cNvPr id="4" name="Slide Number Placeholder 3"/>
          <p:cNvSpPr>
            <a:spLocks noGrp="1"/>
          </p:cNvSpPr>
          <p:nvPr>
            <p:ph type="sldNum" sz="quarter" idx="10"/>
          </p:nvPr>
        </p:nvSpPr>
        <p:spPr/>
        <p:txBody>
          <a:bodyPr/>
          <a:lstStyle/>
          <a:p>
            <a:pPr>
              <a:defRPr/>
            </a:pPr>
            <a:fld id="{37DB6DA1-1686-4ED4-AB88-7B54563DDE3A}" type="slidenum">
              <a:rPr lang="en-US" smtClean="0"/>
              <a:pPr>
                <a:defRPr/>
              </a:pPr>
              <a:t>42</a:t>
            </a:fld>
            <a:endParaRPr lang="en-US"/>
          </a:p>
        </p:txBody>
      </p:sp>
    </p:spTree>
    <p:extLst>
      <p:ext uri="{BB962C8B-B14F-4D97-AF65-F5344CB8AC3E}">
        <p14:creationId xmlns:p14="http://schemas.microsoft.com/office/powerpoint/2010/main" val="21804543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Client focus </a:t>
            </a:r>
          </a:p>
          <a:p>
            <a:r>
              <a:rPr lang="en-US" dirty="0"/>
              <a:t>Facilitate a discussion using the questions below</a:t>
            </a:r>
          </a:p>
          <a:p>
            <a:r>
              <a:rPr lang="en-US" dirty="0"/>
              <a:t>a) Who are the clients or customers?</a:t>
            </a:r>
          </a:p>
          <a:p>
            <a:r>
              <a:rPr lang="en-US" dirty="0"/>
              <a:t>b) Who are they for you? </a:t>
            </a:r>
          </a:p>
          <a:p>
            <a:r>
              <a:rPr lang="en-US" dirty="0"/>
              <a:t>c) What are the types of clients /customers?</a:t>
            </a:r>
          </a:p>
          <a:p>
            <a:r>
              <a:rPr lang="en-US" dirty="0"/>
              <a:t>Internal-within your organization/system; individuals whose work depends on you and on whose work you depend</a:t>
            </a:r>
          </a:p>
          <a:p>
            <a:r>
              <a:rPr lang="en-US" dirty="0"/>
              <a:t>External- Individuals outside your organization/system; those who come to receive services</a:t>
            </a:r>
          </a:p>
          <a:p>
            <a:r>
              <a:rPr lang="en-US" dirty="0"/>
              <a:t> d) What would be (or what were) your expectations as a client seeking HIV care, Malaria, or PMTCT services do you want to see as a client? </a:t>
            </a:r>
          </a:p>
          <a:p>
            <a:r>
              <a:rPr lang="en-US" dirty="0"/>
              <a:t>e) What is the difference between clients’ needs and wants? </a:t>
            </a:r>
          </a:p>
          <a:p>
            <a:r>
              <a:rPr lang="en-US" dirty="0"/>
              <a:t>f) How do you account for both?</a:t>
            </a:r>
          </a:p>
          <a:p>
            <a:r>
              <a:rPr lang="en-US" dirty="0"/>
              <a:t>g) How can you gain client feedback at your facility?</a:t>
            </a:r>
          </a:p>
          <a:p>
            <a:r>
              <a:rPr lang="en-US" dirty="0"/>
              <a:t>Approaches to gaining client feedback</a:t>
            </a:r>
          </a:p>
          <a:p>
            <a:endParaRPr lang="en-US" dirty="0"/>
          </a:p>
        </p:txBody>
      </p:sp>
      <p:sp>
        <p:nvSpPr>
          <p:cNvPr id="4" name="Slide Number Placeholder 3"/>
          <p:cNvSpPr>
            <a:spLocks noGrp="1"/>
          </p:cNvSpPr>
          <p:nvPr>
            <p:ph type="sldNum" sz="quarter" idx="10"/>
          </p:nvPr>
        </p:nvSpPr>
        <p:spPr/>
        <p:txBody>
          <a:bodyPr/>
          <a:lstStyle/>
          <a:p>
            <a:pPr>
              <a:defRPr/>
            </a:pPr>
            <a:fld id="{37DB6DA1-1686-4ED4-AB88-7B54563DDE3A}" type="slidenum">
              <a:rPr lang="en-US" smtClean="0"/>
              <a:pPr>
                <a:defRPr/>
              </a:pPr>
              <a:t>43</a:t>
            </a:fld>
            <a:endParaRPr lang="en-US"/>
          </a:p>
        </p:txBody>
      </p:sp>
    </p:spTree>
    <p:extLst>
      <p:ext uri="{BB962C8B-B14F-4D97-AF65-F5344CB8AC3E}">
        <p14:creationId xmlns:p14="http://schemas.microsoft.com/office/powerpoint/2010/main" val="25645578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Client focus </a:t>
            </a:r>
          </a:p>
          <a:p>
            <a:r>
              <a:rPr lang="en-US" dirty="0"/>
              <a:t>Facilitate a discussion using the questions below</a:t>
            </a:r>
          </a:p>
          <a:p>
            <a:r>
              <a:rPr lang="en-US" dirty="0"/>
              <a:t>a) Who are the clients or customers?</a:t>
            </a:r>
          </a:p>
          <a:p>
            <a:r>
              <a:rPr lang="en-US" dirty="0"/>
              <a:t>b) Who are they for you? </a:t>
            </a:r>
          </a:p>
          <a:p>
            <a:r>
              <a:rPr lang="en-US" dirty="0"/>
              <a:t>c) What are the types of clients /customers?</a:t>
            </a:r>
          </a:p>
          <a:p>
            <a:r>
              <a:rPr lang="en-US" dirty="0"/>
              <a:t>Internal-within your organization/system; individuals whose work depends on you and on whose work you depend</a:t>
            </a:r>
          </a:p>
          <a:p>
            <a:r>
              <a:rPr lang="en-US" dirty="0"/>
              <a:t>External- Individuals outside your organization/system; those who come to receive services</a:t>
            </a:r>
          </a:p>
          <a:p>
            <a:r>
              <a:rPr lang="en-US" dirty="0"/>
              <a:t> d) What would be (or what were) your expectations as a client seeking HIV care, Malaria, or PMTCT services do you want to see as a client? </a:t>
            </a:r>
          </a:p>
          <a:p>
            <a:r>
              <a:rPr lang="en-US" dirty="0"/>
              <a:t>e) What is the difference between clients’ needs and wants? </a:t>
            </a:r>
          </a:p>
          <a:p>
            <a:r>
              <a:rPr lang="en-US" dirty="0"/>
              <a:t>f) How do you account for both?</a:t>
            </a:r>
          </a:p>
          <a:p>
            <a:r>
              <a:rPr lang="en-US" dirty="0"/>
              <a:t>g) How can you gain client feedback at your facility?</a:t>
            </a:r>
          </a:p>
          <a:p>
            <a:r>
              <a:rPr lang="en-US" dirty="0"/>
              <a:t>Approaches to gaining client feedback</a:t>
            </a:r>
          </a:p>
          <a:p>
            <a:endParaRPr lang="en-US" dirty="0"/>
          </a:p>
        </p:txBody>
      </p:sp>
      <p:sp>
        <p:nvSpPr>
          <p:cNvPr id="4" name="Slide Number Placeholder 3"/>
          <p:cNvSpPr>
            <a:spLocks noGrp="1"/>
          </p:cNvSpPr>
          <p:nvPr>
            <p:ph type="sldNum" sz="quarter" idx="10"/>
          </p:nvPr>
        </p:nvSpPr>
        <p:spPr/>
        <p:txBody>
          <a:bodyPr/>
          <a:lstStyle/>
          <a:p>
            <a:pPr>
              <a:defRPr/>
            </a:pPr>
            <a:fld id="{37DB6DA1-1686-4ED4-AB88-7B54563DDE3A}" type="slidenum">
              <a:rPr lang="en-US" smtClean="0"/>
              <a:pPr>
                <a:defRPr/>
              </a:pPr>
              <a:t>22</a:t>
            </a:fld>
            <a:endParaRPr lang="en-US"/>
          </a:p>
        </p:txBody>
      </p:sp>
    </p:spTree>
    <p:extLst>
      <p:ext uri="{BB962C8B-B14F-4D97-AF65-F5344CB8AC3E}">
        <p14:creationId xmlns:p14="http://schemas.microsoft.com/office/powerpoint/2010/main" val="17615718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57D4BD-5C60-404F-A604-ED4C431F42E8}" type="slidenum">
              <a:rPr lang="en-US" smtClean="0"/>
              <a:pPr/>
              <a:t>23</a:t>
            </a:fld>
            <a:endParaRPr lang="en-US" dirty="0"/>
          </a:p>
        </p:txBody>
      </p:sp>
    </p:spTree>
    <p:extLst>
      <p:ext uri="{BB962C8B-B14F-4D97-AF65-F5344CB8AC3E}">
        <p14:creationId xmlns:p14="http://schemas.microsoft.com/office/powerpoint/2010/main" val="6591291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Client focus </a:t>
            </a:r>
          </a:p>
          <a:p>
            <a:r>
              <a:rPr lang="en-US" dirty="0"/>
              <a:t>Facilitate a discussion using the questions below</a:t>
            </a:r>
          </a:p>
          <a:p>
            <a:r>
              <a:rPr lang="en-US" dirty="0"/>
              <a:t>a) Who are the clients or customers?</a:t>
            </a:r>
          </a:p>
          <a:p>
            <a:r>
              <a:rPr lang="en-US" dirty="0"/>
              <a:t>b) Who are they for you? </a:t>
            </a:r>
          </a:p>
          <a:p>
            <a:r>
              <a:rPr lang="en-US" dirty="0"/>
              <a:t>c) What are the types of clients /customers?</a:t>
            </a:r>
          </a:p>
          <a:p>
            <a:r>
              <a:rPr lang="en-US" dirty="0"/>
              <a:t>Internal-within your organization/system; individuals whose work depends on you and on whose work you depend</a:t>
            </a:r>
          </a:p>
          <a:p>
            <a:r>
              <a:rPr lang="en-US" dirty="0"/>
              <a:t>External- Individuals outside your organization/system; those who come to receive services</a:t>
            </a:r>
          </a:p>
          <a:p>
            <a:r>
              <a:rPr lang="en-US" dirty="0"/>
              <a:t> d) What would be (or what were) your expectations as a client seeking HIV care, Malaria, or PMTCT services do you want to see as a client? </a:t>
            </a:r>
          </a:p>
          <a:p>
            <a:r>
              <a:rPr lang="en-US" dirty="0"/>
              <a:t>e) What is the difference between clients’ needs and wants? </a:t>
            </a:r>
          </a:p>
          <a:p>
            <a:r>
              <a:rPr lang="en-US" dirty="0"/>
              <a:t>f) How do you account for both?</a:t>
            </a:r>
          </a:p>
          <a:p>
            <a:r>
              <a:rPr lang="en-US" dirty="0"/>
              <a:t>g) How can you gain client feedback at your facility?</a:t>
            </a:r>
          </a:p>
          <a:p>
            <a:r>
              <a:rPr lang="en-US" dirty="0"/>
              <a:t>Approaches to gaining client feedback</a:t>
            </a:r>
          </a:p>
          <a:p>
            <a:endParaRPr lang="en-US" dirty="0"/>
          </a:p>
        </p:txBody>
      </p:sp>
      <p:sp>
        <p:nvSpPr>
          <p:cNvPr id="4" name="Slide Number Placeholder 3"/>
          <p:cNvSpPr>
            <a:spLocks noGrp="1"/>
          </p:cNvSpPr>
          <p:nvPr>
            <p:ph type="sldNum" sz="quarter" idx="10"/>
          </p:nvPr>
        </p:nvSpPr>
        <p:spPr/>
        <p:txBody>
          <a:bodyPr/>
          <a:lstStyle/>
          <a:p>
            <a:pPr>
              <a:defRPr/>
            </a:pPr>
            <a:fld id="{37DB6DA1-1686-4ED4-AB88-7B54563DDE3A}" type="slidenum">
              <a:rPr lang="en-US" smtClean="0"/>
              <a:pPr>
                <a:defRPr/>
              </a:pPr>
              <a:t>24</a:t>
            </a:fld>
            <a:endParaRPr lang="en-US"/>
          </a:p>
        </p:txBody>
      </p:sp>
    </p:spTree>
    <p:extLst>
      <p:ext uri="{BB962C8B-B14F-4D97-AF65-F5344CB8AC3E}">
        <p14:creationId xmlns:p14="http://schemas.microsoft.com/office/powerpoint/2010/main" val="30982567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Client focus </a:t>
            </a:r>
          </a:p>
          <a:p>
            <a:r>
              <a:rPr lang="en-US" dirty="0"/>
              <a:t>Facilitate a discussion using the questions below</a:t>
            </a:r>
          </a:p>
          <a:p>
            <a:r>
              <a:rPr lang="en-US" dirty="0"/>
              <a:t>a) Who are the clients or customers?</a:t>
            </a:r>
          </a:p>
          <a:p>
            <a:r>
              <a:rPr lang="en-US" dirty="0"/>
              <a:t>b) Who are they for you? </a:t>
            </a:r>
          </a:p>
          <a:p>
            <a:r>
              <a:rPr lang="en-US" dirty="0"/>
              <a:t>c) What are the types of clients /customers?</a:t>
            </a:r>
          </a:p>
          <a:p>
            <a:r>
              <a:rPr lang="en-US" dirty="0"/>
              <a:t>Internal-within your organization/system; individuals whose work depends on you and on whose work you depend</a:t>
            </a:r>
          </a:p>
          <a:p>
            <a:r>
              <a:rPr lang="en-US" dirty="0"/>
              <a:t>External- Individuals outside your organization/system; those who come to receive services</a:t>
            </a:r>
          </a:p>
          <a:p>
            <a:r>
              <a:rPr lang="en-US" dirty="0"/>
              <a:t> d) What would be (or what were) your expectations as a client seeking HIV care, Malaria, or PMTCT services do you want to see as a client? </a:t>
            </a:r>
          </a:p>
          <a:p>
            <a:r>
              <a:rPr lang="en-US" dirty="0"/>
              <a:t>e) What is the difference between clients’ needs and wants? </a:t>
            </a:r>
          </a:p>
          <a:p>
            <a:r>
              <a:rPr lang="en-US" dirty="0"/>
              <a:t>f) How do you account for both?</a:t>
            </a:r>
          </a:p>
          <a:p>
            <a:r>
              <a:rPr lang="en-US" dirty="0"/>
              <a:t>g) How can you gain client feedback at your facility?</a:t>
            </a:r>
          </a:p>
          <a:p>
            <a:r>
              <a:rPr lang="en-US" dirty="0"/>
              <a:t>Approaches to gaining client feedback</a:t>
            </a:r>
          </a:p>
          <a:p>
            <a:endParaRPr lang="en-US" dirty="0"/>
          </a:p>
        </p:txBody>
      </p:sp>
      <p:sp>
        <p:nvSpPr>
          <p:cNvPr id="4" name="Slide Number Placeholder 3"/>
          <p:cNvSpPr>
            <a:spLocks noGrp="1"/>
          </p:cNvSpPr>
          <p:nvPr>
            <p:ph type="sldNum" sz="quarter" idx="10"/>
          </p:nvPr>
        </p:nvSpPr>
        <p:spPr/>
        <p:txBody>
          <a:bodyPr/>
          <a:lstStyle/>
          <a:p>
            <a:pPr>
              <a:defRPr/>
            </a:pPr>
            <a:fld id="{37DB6DA1-1686-4ED4-AB88-7B54563DDE3A}" type="slidenum">
              <a:rPr lang="en-US" smtClean="0"/>
              <a:pPr>
                <a:defRPr/>
              </a:pPr>
              <a:t>25</a:t>
            </a:fld>
            <a:endParaRPr lang="en-US"/>
          </a:p>
        </p:txBody>
      </p:sp>
    </p:spTree>
    <p:extLst>
      <p:ext uri="{BB962C8B-B14F-4D97-AF65-F5344CB8AC3E}">
        <p14:creationId xmlns:p14="http://schemas.microsoft.com/office/powerpoint/2010/main" val="8504320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Client focus </a:t>
            </a:r>
          </a:p>
          <a:p>
            <a:r>
              <a:rPr lang="en-US" dirty="0"/>
              <a:t>Facilitate a discussion using the questions below</a:t>
            </a:r>
          </a:p>
          <a:p>
            <a:r>
              <a:rPr lang="en-US" dirty="0"/>
              <a:t>a) Who are the clients or customers?</a:t>
            </a:r>
          </a:p>
          <a:p>
            <a:r>
              <a:rPr lang="en-US" dirty="0"/>
              <a:t>b) Who are they for you? </a:t>
            </a:r>
          </a:p>
          <a:p>
            <a:r>
              <a:rPr lang="en-US" dirty="0"/>
              <a:t>c) What are the types of clients /customers?</a:t>
            </a:r>
          </a:p>
          <a:p>
            <a:r>
              <a:rPr lang="en-US" dirty="0"/>
              <a:t>Internal-within your organization/system; individuals whose work depends on you and on whose work you depend</a:t>
            </a:r>
          </a:p>
          <a:p>
            <a:r>
              <a:rPr lang="en-US" dirty="0"/>
              <a:t>External- Individuals outside your organization/system; those who come to receive services</a:t>
            </a:r>
          </a:p>
          <a:p>
            <a:r>
              <a:rPr lang="en-US" dirty="0"/>
              <a:t> d) What would be (or what were) your expectations as a client seeking HIV care, Malaria, or PMTCT services do you want to see as a client? </a:t>
            </a:r>
          </a:p>
          <a:p>
            <a:r>
              <a:rPr lang="en-US" dirty="0"/>
              <a:t>e) What is the difference between clients’ needs and wants? </a:t>
            </a:r>
          </a:p>
          <a:p>
            <a:r>
              <a:rPr lang="en-US" dirty="0"/>
              <a:t>f) How do you account for both?</a:t>
            </a:r>
          </a:p>
          <a:p>
            <a:r>
              <a:rPr lang="en-US" dirty="0"/>
              <a:t>g) How can you gain client feedback at your facility?</a:t>
            </a:r>
          </a:p>
          <a:p>
            <a:r>
              <a:rPr lang="en-US" dirty="0"/>
              <a:t>Approaches to gaining client feedback</a:t>
            </a:r>
          </a:p>
          <a:p>
            <a:endParaRPr lang="en-US" dirty="0"/>
          </a:p>
        </p:txBody>
      </p:sp>
      <p:sp>
        <p:nvSpPr>
          <p:cNvPr id="4" name="Slide Number Placeholder 3"/>
          <p:cNvSpPr>
            <a:spLocks noGrp="1"/>
          </p:cNvSpPr>
          <p:nvPr>
            <p:ph type="sldNum" sz="quarter" idx="10"/>
          </p:nvPr>
        </p:nvSpPr>
        <p:spPr/>
        <p:txBody>
          <a:bodyPr/>
          <a:lstStyle/>
          <a:p>
            <a:pPr>
              <a:defRPr/>
            </a:pPr>
            <a:fld id="{37DB6DA1-1686-4ED4-AB88-7B54563DDE3A}" type="slidenum">
              <a:rPr lang="en-US" smtClean="0"/>
              <a:pPr>
                <a:defRPr/>
              </a:pPr>
              <a:t>26</a:t>
            </a:fld>
            <a:endParaRPr lang="en-US"/>
          </a:p>
        </p:txBody>
      </p:sp>
    </p:spTree>
    <p:extLst>
      <p:ext uri="{BB962C8B-B14F-4D97-AF65-F5344CB8AC3E}">
        <p14:creationId xmlns:p14="http://schemas.microsoft.com/office/powerpoint/2010/main" val="6829999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Client focus </a:t>
            </a:r>
          </a:p>
          <a:p>
            <a:r>
              <a:rPr lang="en-US" dirty="0"/>
              <a:t>Facilitate a discussion using the questions below</a:t>
            </a:r>
          </a:p>
          <a:p>
            <a:r>
              <a:rPr lang="en-US" dirty="0"/>
              <a:t>a) Who are the clients or customers?</a:t>
            </a:r>
          </a:p>
          <a:p>
            <a:r>
              <a:rPr lang="en-US" dirty="0"/>
              <a:t>b) Who are they for you? </a:t>
            </a:r>
          </a:p>
          <a:p>
            <a:r>
              <a:rPr lang="en-US" dirty="0"/>
              <a:t>c) What are the types of clients /customers?</a:t>
            </a:r>
          </a:p>
          <a:p>
            <a:r>
              <a:rPr lang="en-US" dirty="0"/>
              <a:t>Internal-within your organization/system; individuals whose work depends on you and on whose work you depend</a:t>
            </a:r>
          </a:p>
          <a:p>
            <a:r>
              <a:rPr lang="en-US" dirty="0"/>
              <a:t>External- Individuals outside your organization/system; those who come to receive services</a:t>
            </a:r>
          </a:p>
          <a:p>
            <a:r>
              <a:rPr lang="en-US" dirty="0"/>
              <a:t> d) What would be (or what were) your expectations as a client seeking HIV care, Malaria, or PMTCT services do you want to see as a client? </a:t>
            </a:r>
          </a:p>
          <a:p>
            <a:r>
              <a:rPr lang="en-US" dirty="0"/>
              <a:t>e) What is the difference between clients’ needs and wants? </a:t>
            </a:r>
          </a:p>
          <a:p>
            <a:r>
              <a:rPr lang="en-US" dirty="0"/>
              <a:t>f) How do you account for both?</a:t>
            </a:r>
          </a:p>
          <a:p>
            <a:r>
              <a:rPr lang="en-US" dirty="0"/>
              <a:t>g) How can you gain client feedback at your facility?</a:t>
            </a:r>
          </a:p>
          <a:p>
            <a:r>
              <a:rPr lang="en-US" dirty="0"/>
              <a:t>Approaches to gaining client feedback</a:t>
            </a:r>
          </a:p>
          <a:p>
            <a:endParaRPr lang="en-US" dirty="0"/>
          </a:p>
        </p:txBody>
      </p:sp>
      <p:sp>
        <p:nvSpPr>
          <p:cNvPr id="4" name="Slide Number Placeholder 3"/>
          <p:cNvSpPr>
            <a:spLocks noGrp="1"/>
          </p:cNvSpPr>
          <p:nvPr>
            <p:ph type="sldNum" sz="quarter" idx="10"/>
          </p:nvPr>
        </p:nvSpPr>
        <p:spPr/>
        <p:txBody>
          <a:bodyPr/>
          <a:lstStyle/>
          <a:p>
            <a:pPr>
              <a:defRPr/>
            </a:pPr>
            <a:fld id="{37DB6DA1-1686-4ED4-AB88-7B54563DDE3A}" type="slidenum">
              <a:rPr lang="en-US" smtClean="0"/>
              <a:pPr>
                <a:defRPr/>
              </a:pPr>
              <a:t>27</a:t>
            </a:fld>
            <a:endParaRPr lang="en-US"/>
          </a:p>
        </p:txBody>
      </p:sp>
    </p:spTree>
    <p:extLst>
      <p:ext uri="{BB962C8B-B14F-4D97-AF65-F5344CB8AC3E}">
        <p14:creationId xmlns:p14="http://schemas.microsoft.com/office/powerpoint/2010/main" val="34289900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Client focus </a:t>
            </a:r>
          </a:p>
          <a:p>
            <a:r>
              <a:rPr lang="en-US" dirty="0"/>
              <a:t>Facilitate a discussion using the questions below</a:t>
            </a:r>
          </a:p>
          <a:p>
            <a:r>
              <a:rPr lang="en-US" dirty="0"/>
              <a:t>a) Who are the clients or customers?</a:t>
            </a:r>
          </a:p>
          <a:p>
            <a:r>
              <a:rPr lang="en-US" dirty="0"/>
              <a:t>b) Who are they for you? </a:t>
            </a:r>
          </a:p>
          <a:p>
            <a:r>
              <a:rPr lang="en-US" dirty="0"/>
              <a:t>c) What are the types of clients /customers?</a:t>
            </a:r>
          </a:p>
          <a:p>
            <a:r>
              <a:rPr lang="en-US" dirty="0"/>
              <a:t>Internal-within your organization/system; individuals whose work depends on you and on whose work you depend</a:t>
            </a:r>
          </a:p>
          <a:p>
            <a:r>
              <a:rPr lang="en-US" dirty="0"/>
              <a:t>External- Individuals outside your organization/system; those who come to receive services</a:t>
            </a:r>
          </a:p>
          <a:p>
            <a:r>
              <a:rPr lang="en-US" dirty="0"/>
              <a:t> d) What would be (or what were) your expectations as a client seeking HIV care, Malaria, or PMTCT services do you want to see as a client? </a:t>
            </a:r>
          </a:p>
          <a:p>
            <a:r>
              <a:rPr lang="en-US" dirty="0"/>
              <a:t>e) What is the difference between clients’ needs and wants? </a:t>
            </a:r>
          </a:p>
          <a:p>
            <a:r>
              <a:rPr lang="en-US" dirty="0"/>
              <a:t>f) How do you account for both?</a:t>
            </a:r>
          </a:p>
          <a:p>
            <a:r>
              <a:rPr lang="en-US" dirty="0"/>
              <a:t>g) How can you gain client feedback at your facility?</a:t>
            </a:r>
          </a:p>
          <a:p>
            <a:r>
              <a:rPr lang="en-US" dirty="0"/>
              <a:t>Approaches to gaining client feedback</a:t>
            </a:r>
          </a:p>
          <a:p>
            <a:endParaRPr lang="en-US" dirty="0"/>
          </a:p>
        </p:txBody>
      </p:sp>
      <p:sp>
        <p:nvSpPr>
          <p:cNvPr id="4" name="Slide Number Placeholder 3"/>
          <p:cNvSpPr>
            <a:spLocks noGrp="1"/>
          </p:cNvSpPr>
          <p:nvPr>
            <p:ph type="sldNum" sz="quarter" idx="10"/>
          </p:nvPr>
        </p:nvSpPr>
        <p:spPr/>
        <p:txBody>
          <a:bodyPr/>
          <a:lstStyle/>
          <a:p>
            <a:pPr>
              <a:defRPr/>
            </a:pPr>
            <a:fld id="{37DB6DA1-1686-4ED4-AB88-7B54563DDE3A}" type="slidenum">
              <a:rPr lang="en-US" smtClean="0"/>
              <a:pPr>
                <a:defRPr/>
              </a:pPr>
              <a:t>28</a:t>
            </a:fld>
            <a:endParaRPr lang="en-US"/>
          </a:p>
        </p:txBody>
      </p:sp>
    </p:spTree>
    <p:extLst>
      <p:ext uri="{BB962C8B-B14F-4D97-AF65-F5344CB8AC3E}">
        <p14:creationId xmlns:p14="http://schemas.microsoft.com/office/powerpoint/2010/main" val="14597765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417638"/>
            <a:ext cx="8229600" cy="4708525"/>
          </a:xfrm>
        </p:spPr>
        <p:txBody>
          <a:bodyPr/>
          <a:lstStyle>
            <a:lvl1pPr>
              <a:defRPr b="0"/>
            </a:lvl1pPr>
            <a:lvl2pPr>
              <a:defRPr b="0"/>
            </a:lvl2pPr>
            <a:lvl3pPr>
              <a:defRPr b="0"/>
            </a:lvl3pPr>
            <a:lvl4pPr>
              <a:defRPr b="0"/>
            </a:lvl4pPr>
            <a:lvl5pPr>
              <a:defRPr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42945AC0-7A14-4A73-BBAF-4B40A9B69442}" type="slidenum">
              <a:rPr lang="en-US"/>
              <a:pPr>
                <a:defRPr/>
              </a:pPr>
              <a:t>‹#›</a:t>
            </a:fld>
            <a:endParaRPr lang="en-US" dirty="0"/>
          </a:p>
        </p:txBody>
      </p:sp>
    </p:spTree>
    <p:extLst>
      <p:ext uri="{BB962C8B-B14F-4D97-AF65-F5344CB8AC3E}">
        <p14:creationId xmlns:p14="http://schemas.microsoft.com/office/powerpoint/2010/main" val="106426229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userDrawn="1"/>
        </p:nvSpPr>
        <p:spPr>
          <a:xfrm>
            <a:off x="0" y="5823592"/>
            <a:ext cx="9144000" cy="1066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0" tIns="2743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en-US" sz="1400" dirty="0">
              <a:solidFill>
                <a:schemeClr val="tx1"/>
              </a:solidFill>
            </a:endParaRPr>
          </a:p>
          <a:p>
            <a:r>
              <a:rPr lang="en-US" sz="1400" b="1" dirty="0">
                <a:solidFill>
                  <a:srgbClr val="C45911"/>
                </a:solidFill>
              </a:rPr>
              <a:t>HEALTH MANAGEMENT INFORMATION FOR NUTRITION 2017</a:t>
            </a:r>
          </a:p>
        </p:txBody>
      </p:sp>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US" altLang="en-US" dirty="0"/>
          </a:p>
        </p:txBody>
      </p:sp>
      <p:sp>
        <p:nvSpPr>
          <p:cNvPr id="1027" name="Text Placeholder 2"/>
          <p:cNvSpPr>
            <a:spLocks noGrp="1"/>
          </p:cNvSpPr>
          <p:nvPr>
            <p:ph type="body" idx="1"/>
          </p:nvPr>
        </p:nvSpPr>
        <p:spPr bwMode="auto">
          <a:xfrm>
            <a:off x="457200" y="1417638"/>
            <a:ext cx="8229600" cy="4708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US" alt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Arial" pitchFamily="34" charset="0"/>
              </a:defRPr>
            </a:lvl1pPr>
          </a:lstStyle>
          <a:p>
            <a:pPr>
              <a:defRPr/>
            </a:pPr>
            <a:fld id="{FAE31ABE-A149-4770-B71D-11F71424B2F5}" type="slidenum">
              <a:rPr lang="en-US" smtClean="0"/>
              <a:pPr>
                <a:defRPr/>
              </a:pPr>
              <a:t>‹#›</a:t>
            </a:fld>
            <a:endParaRPr lang="en-US" dirty="0"/>
          </a:p>
        </p:txBody>
      </p:sp>
      <p:pic>
        <p:nvPicPr>
          <p:cNvPr id="5" name="Picture 4" descr="Uganda flag" title="Uganda flag"/>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642168" y="116632"/>
            <a:ext cx="1501832" cy="830159"/>
          </a:xfrm>
          <a:prstGeom prst="rect">
            <a:avLst/>
          </a:prstGeom>
        </p:spPr>
      </p:pic>
    </p:spTree>
  </p:cSld>
  <p:clrMap bg1="lt1" tx1="dk1" bg2="lt2" tx2="dk2" accent1="accent1" accent2="accent2" accent3="accent3" accent4="accent4" accent5="accent5" accent6="accent6" hlink="hlink" folHlink="folHlink"/>
  <p:sldLayoutIdLst>
    <p:sldLayoutId id="2147483865" r:id="rId1"/>
  </p:sldLayoutIdLst>
  <p:hf hdr="0" dt="0"/>
  <p:txStyles>
    <p:titleStyle>
      <a:lvl1pPr algn="ctr" rtl="0" eaLnBrk="1" fontAlgn="base" hangingPunct="1">
        <a:spcBef>
          <a:spcPct val="0"/>
        </a:spcBef>
        <a:spcAft>
          <a:spcPct val="0"/>
        </a:spcAft>
        <a:defRPr sz="4400" b="1" kern="1200">
          <a:solidFill>
            <a:srgbClr val="C45911"/>
          </a:solidFill>
          <a:latin typeface="+mn-lt"/>
          <a:ea typeface="+mj-ea"/>
          <a:cs typeface="Arial" pitchFamily="34" charset="0"/>
        </a:defRPr>
      </a:lvl1pPr>
      <a:lvl2pPr algn="ctr" rtl="0" eaLnBrk="1" fontAlgn="base" hangingPunct="1">
        <a:spcBef>
          <a:spcPct val="0"/>
        </a:spcBef>
        <a:spcAft>
          <a:spcPct val="0"/>
        </a:spcAft>
        <a:defRPr sz="3600" b="1">
          <a:solidFill>
            <a:schemeClr val="tx1"/>
          </a:solidFill>
          <a:latin typeface="Arial" charset="0"/>
          <a:cs typeface="Arial" charset="0"/>
        </a:defRPr>
      </a:lvl2pPr>
      <a:lvl3pPr algn="ctr" rtl="0" eaLnBrk="1" fontAlgn="base" hangingPunct="1">
        <a:spcBef>
          <a:spcPct val="0"/>
        </a:spcBef>
        <a:spcAft>
          <a:spcPct val="0"/>
        </a:spcAft>
        <a:defRPr sz="3600" b="1">
          <a:solidFill>
            <a:schemeClr val="tx1"/>
          </a:solidFill>
          <a:latin typeface="Arial" charset="0"/>
          <a:cs typeface="Arial" charset="0"/>
        </a:defRPr>
      </a:lvl3pPr>
      <a:lvl4pPr algn="ctr" rtl="0" eaLnBrk="1" fontAlgn="base" hangingPunct="1">
        <a:spcBef>
          <a:spcPct val="0"/>
        </a:spcBef>
        <a:spcAft>
          <a:spcPct val="0"/>
        </a:spcAft>
        <a:defRPr sz="3600" b="1">
          <a:solidFill>
            <a:schemeClr val="tx1"/>
          </a:solidFill>
          <a:latin typeface="Arial" charset="0"/>
          <a:cs typeface="Arial" charset="0"/>
        </a:defRPr>
      </a:lvl4pPr>
      <a:lvl5pPr algn="ctr" rtl="0" eaLnBrk="1" fontAlgn="base" hangingPunct="1">
        <a:spcBef>
          <a:spcPct val="0"/>
        </a:spcBef>
        <a:spcAft>
          <a:spcPct val="0"/>
        </a:spcAft>
        <a:defRPr sz="3600" b="1">
          <a:solidFill>
            <a:schemeClr val="tx1"/>
          </a:solidFill>
          <a:latin typeface="Arial" charset="0"/>
          <a:cs typeface="Arial" charset="0"/>
        </a:defRPr>
      </a:lvl5pPr>
      <a:lvl6pPr marL="457200" algn="ctr" rtl="0" eaLnBrk="1" fontAlgn="base" hangingPunct="1">
        <a:spcBef>
          <a:spcPct val="0"/>
        </a:spcBef>
        <a:spcAft>
          <a:spcPct val="0"/>
        </a:spcAft>
        <a:defRPr sz="3600" b="1">
          <a:solidFill>
            <a:schemeClr val="tx1"/>
          </a:solidFill>
          <a:latin typeface="Arial" charset="0"/>
          <a:cs typeface="Arial" charset="0"/>
        </a:defRPr>
      </a:lvl6pPr>
      <a:lvl7pPr marL="914400" algn="ctr" rtl="0" eaLnBrk="1" fontAlgn="base" hangingPunct="1">
        <a:spcBef>
          <a:spcPct val="0"/>
        </a:spcBef>
        <a:spcAft>
          <a:spcPct val="0"/>
        </a:spcAft>
        <a:defRPr sz="3600" b="1">
          <a:solidFill>
            <a:schemeClr val="tx1"/>
          </a:solidFill>
          <a:latin typeface="Arial" charset="0"/>
          <a:cs typeface="Arial" charset="0"/>
        </a:defRPr>
      </a:lvl7pPr>
      <a:lvl8pPr marL="1371600" algn="ctr" rtl="0" eaLnBrk="1" fontAlgn="base" hangingPunct="1">
        <a:spcBef>
          <a:spcPct val="0"/>
        </a:spcBef>
        <a:spcAft>
          <a:spcPct val="0"/>
        </a:spcAft>
        <a:defRPr sz="3600" b="1">
          <a:solidFill>
            <a:schemeClr val="tx1"/>
          </a:solidFill>
          <a:latin typeface="Arial" charset="0"/>
          <a:cs typeface="Arial" charset="0"/>
        </a:defRPr>
      </a:lvl8pPr>
      <a:lvl9pPr marL="1828800" algn="ctr" rtl="0" eaLnBrk="1" fontAlgn="base" hangingPunct="1">
        <a:spcBef>
          <a:spcPct val="0"/>
        </a:spcBef>
        <a:spcAft>
          <a:spcPct val="0"/>
        </a:spcAft>
        <a:defRPr sz="3600" b="1">
          <a:solidFill>
            <a:schemeClr val="tx1"/>
          </a:solidFill>
          <a:latin typeface="Arial" charset="0"/>
          <a:cs typeface="Arial" charset="0"/>
        </a:defRPr>
      </a:lvl9pPr>
    </p:titleStyle>
    <p:bodyStyle>
      <a:lvl1pPr marL="342900" indent="-342900" algn="l" rtl="0" eaLnBrk="1" fontAlgn="base" hangingPunct="1">
        <a:spcBef>
          <a:spcPts val="0"/>
        </a:spcBef>
        <a:spcAft>
          <a:spcPts val="1200"/>
        </a:spcAft>
        <a:buFont typeface="Arial" pitchFamily="34" charset="0"/>
        <a:buChar char="•"/>
        <a:defRPr sz="2800" b="0" kern="1200">
          <a:solidFill>
            <a:schemeClr val="tx1"/>
          </a:solidFill>
          <a:latin typeface="+mn-lt"/>
          <a:ea typeface="+mn-ea"/>
          <a:cs typeface="Arial" pitchFamily="34" charset="0"/>
        </a:defRPr>
      </a:lvl1pPr>
      <a:lvl2pPr marL="742950" indent="-285750" algn="l" rtl="0" eaLnBrk="1" fontAlgn="base" hangingPunct="1">
        <a:spcBef>
          <a:spcPts val="0"/>
        </a:spcBef>
        <a:spcAft>
          <a:spcPts val="1200"/>
        </a:spcAft>
        <a:buFont typeface="Arial" pitchFamily="34" charset="0"/>
        <a:buChar char="–"/>
        <a:defRPr sz="2800" b="0" kern="1200">
          <a:solidFill>
            <a:schemeClr val="tx1"/>
          </a:solidFill>
          <a:latin typeface="+mn-lt"/>
          <a:ea typeface="+mn-ea"/>
          <a:cs typeface="Arial" pitchFamily="34" charset="0"/>
        </a:defRPr>
      </a:lvl2pPr>
      <a:lvl3pPr marL="1143000" indent="-228600" algn="l" rtl="0" eaLnBrk="1" fontAlgn="base" hangingPunct="1">
        <a:spcBef>
          <a:spcPts val="0"/>
        </a:spcBef>
        <a:spcAft>
          <a:spcPts val="1200"/>
        </a:spcAft>
        <a:buFont typeface="Arial" pitchFamily="34" charset="0"/>
        <a:buChar char="•"/>
        <a:defRPr sz="2800" b="0" kern="1200">
          <a:solidFill>
            <a:schemeClr val="tx1"/>
          </a:solidFill>
          <a:latin typeface="+mn-lt"/>
          <a:ea typeface="+mn-ea"/>
          <a:cs typeface="Arial" pitchFamily="34" charset="0"/>
        </a:defRPr>
      </a:lvl3pPr>
      <a:lvl4pPr marL="1600200" indent="-228600" algn="l" rtl="0" eaLnBrk="1" fontAlgn="base" hangingPunct="1">
        <a:spcBef>
          <a:spcPts val="0"/>
        </a:spcBef>
        <a:spcAft>
          <a:spcPts val="1200"/>
        </a:spcAft>
        <a:buFont typeface="Arial" pitchFamily="34" charset="0"/>
        <a:buChar char="–"/>
        <a:defRPr sz="2800" b="0" kern="1200">
          <a:solidFill>
            <a:schemeClr val="tx1"/>
          </a:solidFill>
          <a:latin typeface="+mn-lt"/>
          <a:ea typeface="+mn-ea"/>
          <a:cs typeface="Arial" pitchFamily="34" charset="0"/>
        </a:defRPr>
      </a:lvl4pPr>
      <a:lvl5pPr marL="2057400" indent="-228600" algn="l" rtl="0" eaLnBrk="1" fontAlgn="base" hangingPunct="1">
        <a:spcBef>
          <a:spcPts val="0"/>
        </a:spcBef>
        <a:spcAft>
          <a:spcPts val="1200"/>
        </a:spcAft>
        <a:buFont typeface="Arial" pitchFamily="34" charset="0"/>
        <a:buChar char="»"/>
        <a:defRPr sz="2800" b="0" kern="1200">
          <a:solidFill>
            <a:schemeClr val="tx1"/>
          </a:solidFill>
          <a:latin typeface="+mn-lt"/>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8" Type="http://schemas.openxmlformats.org/officeDocument/2006/relationships/image" Target="../media/image8.emf"/><Relationship Id="rId13" Type="http://schemas.openxmlformats.org/officeDocument/2006/relationships/image" Target="../media/image13.emf"/><Relationship Id="rId18" Type="http://schemas.openxmlformats.org/officeDocument/2006/relationships/image" Target="../media/image18.emf"/><Relationship Id="rId3" Type="http://schemas.openxmlformats.org/officeDocument/2006/relationships/image" Target="../media/image3.emf"/><Relationship Id="rId21" Type="http://schemas.openxmlformats.org/officeDocument/2006/relationships/image" Target="../media/image21.emf"/><Relationship Id="rId7" Type="http://schemas.openxmlformats.org/officeDocument/2006/relationships/image" Target="../media/image7.emf"/><Relationship Id="rId12" Type="http://schemas.openxmlformats.org/officeDocument/2006/relationships/image" Target="../media/image12.emf"/><Relationship Id="rId17" Type="http://schemas.openxmlformats.org/officeDocument/2006/relationships/image" Target="../media/image17.emf"/><Relationship Id="rId2" Type="http://schemas.openxmlformats.org/officeDocument/2006/relationships/notesSlide" Target="../notesSlides/notesSlide4.xml"/><Relationship Id="rId16" Type="http://schemas.openxmlformats.org/officeDocument/2006/relationships/image" Target="../media/image16.emf"/><Relationship Id="rId20" Type="http://schemas.openxmlformats.org/officeDocument/2006/relationships/image" Target="../media/image20.emf"/><Relationship Id="rId1" Type="http://schemas.openxmlformats.org/officeDocument/2006/relationships/slideLayout" Target="../slideLayouts/slideLayout1.xml"/><Relationship Id="rId6" Type="http://schemas.openxmlformats.org/officeDocument/2006/relationships/image" Target="../media/image6.emf"/><Relationship Id="rId11" Type="http://schemas.openxmlformats.org/officeDocument/2006/relationships/image" Target="../media/image11.emf"/><Relationship Id="rId5" Type="http://schemas.openxmlformats.org/officeDocument/2006/relationships/image" Target="../media/image5.emf"/><Relationship Id="rId15" Type="http://schemas.openxmlformats.org/officeDocument/2006/relationships/image" Target="../media/image15.emf"/><Relationship Id="rId10" Type="http://schemas.openxmlformats.org/officeDocument/2006/relationships/image" Target="../media/image10.emf"/><Relationship Id="rId19" Type="http://schemas.openxmlformats.org/officeDocument/2006/relationships/image" Target="../media/image19.emf"/><Relationship Id="rId4" Type="http://schemas.openxmlformats.org/officeDocument/2006/relationships/image" Target="../media/image4.emf"/><Relationship Id="rId9" Type="http://schemas.openxmlformats.org/officeDocument/2006/relationships/image" Target="../media/image9.emf"/><Relationship Id="rId14" Type="http://schemas.openxmlformats.org/officeDocument/2006/relationships/image" Target="../media/image14.emf"/><Relationship Id="rId22" Type="http://schemas.openxmlformats.org/officeDocument/2006/relationships/image" Target="../media/image22.emf"/></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2C47337E-AF4A-4987-8ADB-335962915351}" type="slidenum">
              <a:rPr lang="en-US" smtClean="0"/>
              <a:pPr>
                <a:defRPr/>
              </a:pPr>
              <a:t>1</a:t>
            </a:fld>
            <a:endParaRPr lang="en-US" dirty="0"/>
          </a:p>
        </p:txBody>
      </p:sp>
      <p:sp>
        <p:nvSpPr>
          <p:cNvPr id="5" name="Rectangle 4"/>
          <p:cNvSpPr/>
          <p:nvPr/>
        </p:nvSpPr>
        <p:spPr>
          <a:xfrm>
            <a:off x="0" y="-5862"/>
            <a:ext cx="9144000" cy="1301262"/>
          </a:xfrm>
          <a:prstGeom prst="rect">
            <a:avLst/>
          </a:prstGeom>
          <a:solidFill>
            <a:srgbClr val="C4591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0" tIns="274320" rtlCol="0" anchor="ctr"/>
          <a:lstStyle/>
          <a:p>
            <a:r>
              <a:rPr lang="en-US" dirty="0"/>
              <a:t>HEALTH MANAGEMENT INFORMATION FOR NUTRITION 2017</a:t>
            </a:r>
          </a:p>
        </p:txBody>
      </p:sp>
      <p:sp>
        <p:nvSpPr>
          <p:cNvPr id="6" name="Content Placeholder 2"/>
          <p:cNvSpPr txBox="1">
            <a:spLocks/>
          </p:cNvSpPr>
          <p:nvPr/>
        </p:nvSpPr>
        <p:spPr bwMode="auto">
          <a:xfrm>
            <a:off x="468923" y="1828800"/>
            <a:ext cx="8229600" cy="3763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ts val="0"/>
              </a:spcBef>
              <a:spcAft>
                <a:spcPts val="1200"/>
              </a:spcAft>
              <a:buFont typeface="Arial" pitchFamily="34" charset="0"/>
              <a:buChar char="•"/>
              <a:defRPr sz="2800" b="0" kern="1200">
                <a:solidFill>
                  <a:schemeClr val="tx1"/>
                </a:solidFill>
                <a:latin typeface="+mn-lt"/>
                <a:ea typeface="+mn-ea"/>
                <a:cs typeface="Arial" pitchFamily="34" charset="0"/>
              </a:defRPr>
            </a:lvl1pPr>
            <a:lvl2pPr marL="742950" indent="-285750" algn="l" rtl="0" eaLnBrk="0" fontAlgn="base" hangingPunct="0">
              <a:spcBef>
                <a:spcPts val="0"/>
              </a:spcBef>
              <a:spcAft>
                <a:spcPts val="1200"/>
              </a:spcAft>
              <a:buFont typeface="Arial" pitchFamily="34" charset="0"/>
              <a:buChar char="–"/>
              <a:defRPr sz="2800" b="0" kern="1200">
                <a:solidFill>
                  <a:schemeClr val="tx1"/>
                </a:solidFill>
                <a:latin typeface="+mn-lt"/>
                <a:ea typeface="+mn-ea"/>
                <a:cs typeface="Arial" pitchFamily="34" charset="0"/>
              </a:defRPr>
            </a:lvl2pPr>
            <a:lvl3pPr marL="1143000" indent="-228600" algn="l" rtl="0" eaLnBrk="0" fontAlgn="base" hangingPunct="0">
              <a:spcBef>
                <a:spcPts val="0"/>
              </a:spcBef>
              <a:spcAft>
                <a:spcPts val="1200"/>
              </a:spcAft>
              <a:buFont typeface="Arial" pitchFamily="34" charset="0"/>
              <a:buChar char="•"/>
              <a:defRPr sz="2800" b="0" kern="1200">
                <a:solidFill>
                  <a:schemeClr val="tx1"/>
                </a:solidFill>
                <a:latin typeface="+mn-lt"/>
                <a:ea typeface="+mn-ea"/>
                <a:cs typeface="Arial" pitchFamily="34" charset="0"/>
              </a:defRPr>
            </a:lvl3pPr>
            <a:lvl4pPr marL="1600200" indent="-228600" algn="l" rtl="0" eaLnBrk="0" fontAlgn="base" hangingPunct="0">
              <a:spcBef>
                <a:spcPts val="0"/>
              </a:spcBef>
              <a:spcAft>
                <a:spcPts val="1200"/>
              </a:spcAft>
              <a:buFont typeface="Arial" pitchFamily="34" charset="0"/>
              <a:buChar char="–"/>
              <a:defRPr sz="2800" b="0" kern="1200">
                <a:solidFill>
                  <a:schemeClr val="tx1"/>
                </a:solidFill>
                <a:latin typeface="+mn-lt"/>
                <a:ea typeface="+mn-ea"/>
                <a:cs typeface="Arial" pitchFamily="34" charset="0"/>
              </a:defRPr>
            </a:lvl4pPr>
            <a:lvl5pPr marL="2057400" indent="-228600" algn="l" rtl="0" eaLnBrk="0" fontAlgn="base" hangingPunct="0">
              <a:spcBef>
                <a:spcPts val="0"/>
              </a:spcBef>
              <a:spcAft>
                <a:spcPts val="1200"/>
              </a:spcAft>
              <a:buFont typeface="Arial" pitchFamily="34" charset="0"/>
              <a:buChar char="»"/>
              <a:defRPr sz="2800" b="0" kern="1200">
                <a:solidFill>
                  <a:schemeClr val="tx1"/>
                </a:solidFill>
                <a:latin typeface="+mn-lt"/>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lvl="1" indent="0">
              <a:buFont typeface="Arial" pitchFamily="34" charset="0"/>
              <a:buNone/>
            </a:pPr>
            <a:endParaRPr lang="en-US" altLang="en-US" dirty="0">
              <a:solidFill>
                <a:srgbClr val="000000"/>
              </a:solidFill>
              <a:latin typeface="+mj-lt"/>
            </a:endParaRPr>
          </a:p>
          <a:p>
            <a:pPr marL="457200" lvl="1" indent="0">
              <a:buNone/>
            </a:pPr>
            <a:r>
              <a:rPr lang="en-US" altLang="en-US" sz="4000" b="1" dirty="0">
                <a:solidFill>
                  <a:srgbClr val="C45911"/>
                </a:solidFill>
                <a:latin typeface="+mj-lt"/>
              </a:rPr>
              <a:t>Session 5.1 </a:t>
            </a:r>
          </a:p>
          <a:p>
            <a:pPr marL="457200" lvl="1" indent="0">
              <a:buNone/>
            </a:pPr>
            <a:r>
              <a:rPr lang="en-US" altLang="en-US" sz="4400" b="1" dirty="0">
                <a:solidFill>
                  <a:srgbClr val="000000"/>
                </a:solidFill>
                <a:latin typeface="+mj-lt"/>
              </a:rPr>
              <a:t>Monitoring and Evaluation </a:t>
            </a:r>
            <a:br>
              <a:rPr lang="en-US" altLang="en-US" sz="4400" b="1" dirty="0">
                <a:solidFill>
                  <a:srgbClr val="000000"/>
                </a:solidFill>
                <a:latin typeface="+mj-lt"/>
              </a:rPr>
            </a:br>
            <a:r>
              <a:rPr lang="en-US" altLang="en-US" sz="4400" b="1" dirty="0">
                <a:solidFill>
                  <a:srgbClr val="000000"/>
                </a:solidFill>
                <a:latin typeface="+mj-lt"/>
              </a:rPr>
              <a:t>for Nutrition</a:t>
            </a:r>
          </a:p>
        </p:txBody>
      </p:sp>
      <p:pic>
        <p:nvPicPr>
          <p:cNvPr id="7" name="Picture 6" descr="Uganda flag" title="Uganda fla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642168" y="116632"/>
            <a:ext cx="1501832" cy="830159"/>
          </a:xfrm>
          <a:prstGeom prst="rect">
            <a:avLst/>
          </a:prstGeom>
        </p:spPr>
      </p:pic>
      <p:sp>
        <p:nvSpPr>
          <p:cNvPr id="8" name="Rectangle 7"/>
          <p:cNvSpPr/>
          <p:nvPr/>
        </p:nvSpPr>
        <p:spPr>
          <a:xfrm>
            <a:off x="0" y="5823592"/>
            <a:ext cx="9144000" cy="1066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0" tIns="2743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en-US" sz="1400" dirty="0">
              <a:solidFill>
                <a:schemeClr val="tx1"/>
              </a:solidFill>
            </a:endParaRPr>
          </a:p>
        </p:txBody>
      </p:sp>
      <p:sp>
        <p:nvSpPr>
          <p:cNvPr id="9" name="Slide Number Placeholder 2">
            <a:extLst>
              <a:ext uri="{FF2B5EF4-FFF2-40B4-BE49-F238E27FC236}">
                <a16:creationId xmlns:a16="http://schemas.microsoft.com/office/drawing/2014/main" id="{6FEB87C9-629D-4ABE-8120-1B0D3FE2D9B3}"/>
              </a:ext>
            </a:extLst>
          </p:cNvPr>
          <p:cNvSpPr txBox="1">
            <a:spLocks/>
          </p:cNvSpPr>
          <p:nvPr/>
        </p:nvSpPr>
        <p:spPr>
          <a:xfrm>
            <a:off x="6553200" y="6340475"/>
            <a:ext cx="2133600" cy="365125"/>
          </a:xfrm>
          <a:prstGeom prst="rect">
            <a:avLst/>
          </a:prstGeom>
          <a:solidFill>
            <a:schemeClr val="bg1"/>
          </a:solidFill>
        </p:spPr>
        <p:txBody>
          <a:bodyPr vert="horz" lIns="91440" tIns="45720" rIns="91440" bIns="45720" rtlCol="0" anchor="ctr"/>
          <a:lstStyle>
            <a:defPPr>
              <a:defRPr lang="en-US"/>
            </a:defPPr>
            <a:lvl1pPr algn="r" rtl="0" fontAlgn="auto">
              <a:spcBef>
                <a:spcPts val="0"/>
              </a:spcBef>
              <a:spcAft>
                <a:spcPts val="0"/>
              </a:spcAft>
              <a:defRPr sz="1200" kern="1200">
                <a:solidFill>
                  <a:schemeClr val="tx1">
                    <a:tint val="75000"/>
                  </a:schemeClr>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r>
              <a:rPr lang="en-US" sz="1400" b="1" dirty="0">
                <a:solidFill>
                  <a:schemeClr val="tx1"/>
                </a:solidFill>
                <a:latin typeface="+mn-lt"/>
              </a:rPr>
              <a:t>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M&amp;E Reporting, cont’d.</a:t>
            </a:r>
          </a:p>
        </p:txBody>
      </p:sp>
      <p:sp>
        <p:nvSpPr>
          <p:cNvPr id="3" name="Rectangle 2"/>
          <p:cNvSpPr/>
          <p:nvPr/>
        </p:nvSpPr>
        <p:spPr>
          <a:xfrm>
            <a:off x="-76200" y="1295400"/>
            <a:ext cx="9220200" cy="1969770"/>
          </a:xfrm>
          <a:prstGeom prst="rect">
            <a:avLst/>
          </a:prstGeom>
        </p:spPr>
        <p:txBody>
          <a:bodyPr wrap="square">
            <a:spAutoFit/>
          </a:bodyPr>
          <a:lstStyle/>
          <a:p>
            <a:pPr marL="914400" lvl="1" indent="-457200">
              <a:spcBef>
                <a:spcPts val="1200"/>
              </a:spcBef>
              <a:buFont typeface="Arial" panose="020B0604020202020204" pitchFamily="34" charset="0"/>
              <a:buChar char="•"/>
            </a:pPr>
            <a:r>
              <a:rPr lang="en-US" sz="2800" dirty="0">
                <a:latin typeface="+mj-lt"/>
              </a:rPr>
              <a:t>What are the differences between monitoring and evaluation?</a:t>
            </a:r>
          </a:p>
          <a:p>
            <a:pPr marL="914400" lvl="1" indent="-457200">
              <a:spcBef>
                <a:spcPts val="1200"/>
              </a:spcBef>
              <a:buFont typeface="Arial" panose="020B0604020202020204" pitchFamily="34" charset="0"/>
              <a:buChar char="•"/>
            </a:pPr>
            <a:r>
              <a:rPr lang="en-US" sz="2800" dirty="0">
                <a:latin typeface="+mj-lt"/>
              </a:rPr>
              <a:t>What are the importance and benefits of monitoring, evaluation, and reporting?</a:t>
            </a:r>
          </a:p>
        </p:txBody>
      </p:sp>
      <p:sp>
        <p:nvSpPr>
          <p:cNvPr id="4" name="Slide Number Placeholder 5"/>
          <p:cNvSpPr>
            <a:spLocks noGrp="1"/>
          </p:cNvSpPr>
          <p:nvPr>
            <p:ph type="sldNum" sz="quarter" idx="12"/>
          </p:nvPr>
        </p:nvSpPr>
        <p:spPr>
          <a:xfrm>
            <a:off x="6553200" y="6356350"/>
            <a:ext cx="2133600" cy="365125"/>
          </a:xfrm>
        </p:spPr>
        <p:txBody>
          <a:bodyPr/>
          <a:lstStyle>
            <a:lvl1pPr>
              <a:defRPr/>
            </a:lvl1pPr>
          </a:lstStyle>
          <a:p>
            <a:pPr>
              <a:defRPr/>
            </a:pPr>
            <a:fld id="{42945AC0-7A14-4A73-BBAF-4B40A9B69442}" type="slidenum">
              <a:rPr lang="en-US"/>
              <a:pPr>
                <a:defRPr/>
              </a:pPr>
              <a:t>10</a:t>
            </a:fld>
            <a:endParaRPr lang="en-US" dirty="0"/>
          </a:p>
        </p:txBody>
      </p:sp>
      <p:sp>
        <p:nvSpPr>
          <p:cNvPr id="5" name="Slide Number Placeholder 2">
            <a:extLst>
              <a:ext uri="{FF2B5EF4-FFF2-40B4-BE49-F238E27FC236}">
                <a16:creationId xmlns:a16="http://schemas.microsoft.com/office/drawing/2014/main" id="{9860AAA4-EA85-46CF-83B4-CD3EA78618CD}"/>
              </a:ext>
            </a:extLst>
          </p:cNvPr>
          <p:cNvSpPr txBox="1">
            <a:spLocks/>
          </p:cNvSpPr>
          <p:nvPr/>
        </p:nvSpPr>
        <p:spPr>
          <a:xfrm>
            <a:off x="6553200" y="6340475"/>
            <a:ext cx="2133600" cy="365125"/>
          </a:xfrm>
          <a:prstGeom prst="rect">
            <a:avLst/>
          </a:prstGeom>
          <a:solidFill>
            <a:schemeClr val="bg1"/>
          </a:solidFill>
        </p:spPr>
        <p:txBody>
          <a:bodyPr vert="horz" lIns="91440" tIns="45720" rIns="91440" bIns="45720" rtlCol="0" anchor="ctr"/>
          <a:lstStyle>
            <a:defPPr>
              <a:defRPr lang="en-US"/>
            </a:defPPr>
            <a:lvl1pPr algn="r" rtl="0" fontAlgn="auto">
              <a:spcBef>
                <a:spcPts val="0"/>
              </a:spcBef>
              <a:spcAft>
                <a:spcPts val="0"/>
              </a:spcAft>
              <a:defRPr sz="1200" kern="1200">
                <a:solidFill>
                  <a:schemeClr val="tx1">
                    <a:tint val="75000"/>
                  </a:schemeClr>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r>
              <a:rPr lang="en-US" sz="1400" b="1" dirty="0">
                <a:solidFill>
                  <a:schemeClr val="tx1"/>
                </a:solidFill>
                <a:latin typeface="+mn-lt"/>
              </a:rPr>
              <a:t>10</a:t>
            </a:r>
          </a:p>
        </p:txBody>
      </p:sp>
    </p:spTree>
    <p:extLst>
      <p:ext uri="{BB962C8B-B14F-4D97-AF65-F5344CB8AC3E}">
        <p14:creationId xmlns:p14="http://schemas.microsoft.com/office/powerpoint/2010/main" val="10051280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295"/>
            <a:ext cx="8229600" cy="1143000"/>
          </a:xfrm>
        </p:spPr>
        <p:txBody>
          <a:bodyPr/>
          <a:lstStyle/>
          <a:p>
            <a:r>
              <a:rPr lang="en-US" dirty="0"/>
              <a:t>M&amp;E Reporting, cont’d.</a:t>
            </a:r>
          </a:p>
        </p:txBody>
      </p:sp>
      <p:sp>
        <p:nvSpPr>
          <p:cNvPr id="3" name="Rectangle 2"/>
          <p:cNvSpPr/>
          <p:nvPr/>
        </p:nvSpPr>
        <p:spPr>
          <a:xfrm>
            <a:off x="-76200" y="995333"/>
            <a:ext cx="9220200" cy="400110"/>
          </a:xfrm>
          <a:prstGeom prst="rect">
            <a:avLst/>
          </a:prstGeom>
        </p:spPr>
        <p:txBody>
          <a:bodyPr wrap="square">
            <a:spAutoFit/>
          </a:bodyPr>
          <a:lstStyle/>
          <a:p>
            <a:pPr lvl="1" algn="ctr">
              <a:spcBef>
                <a:spcPts val="1200"/>
              </a:spcBef>
            </a:pPr>
            <a:r>
              <a:rPr lang="en-US" sz="2000" b="1" dirty="0">
                <a:latin typeface="+mj-lt"/>
              </a:rPr>
              <a:t>Differences between Monitoring and Evaluation</a:t>
            </a:r>
          </a:p>
        </p:txBody>
      </p:sp>
      <p:graphicFrame>
        <p:nvGraphicFramePr>
          <p:cNvPr id="5" name="Table 4"/>
          <p:cNvGraphicFramePr>
            <a:graphicFrameLocks noGrp="1"/>
          </p:cNvGraphicFramePr>
          <p:nvPr>
            <p:extLst>
              <p:ext uri="{D42A27DB-BD31-4B8C-83A1-F6EECF244321}">
                <p14:modId xmlns:p14="http://schemas.microsoft.com/office/powerpoint/2010/main" val="743050759"/>
              </p:ext>
            </p:extLst>
          </p:nvPr>
        </p:nvGraphicFramePr>
        <p:xfrm>
          <a:off x="0" y="1430454"/>
          <a:ext cx="9144000" cy="4696968"/>
        </p:xfrm>
        <a:graphic>
          <a:graphicData uri="http://schemas.openxmlformats.org/drawingml/2006/table">
            <a:tbl>
              <a:tblPr firstRow="1" firstCol="1" lastRow="1" lastCol="1" bandRow="1" bandCol="1">
                <a:tableStyleId>{912C8C85-51F0-491E-9774-3900AFEF0FD7}</a:tableStyleId>
              </a:tblPr>
              <a:tblGrid>
                <a:gridCol w="4532848">
                  <a:extLst>
                    <a:ext uri="{9D8B030D-6E8A-4147-A177-3AD203B41FA5}">
                      <a16:colId xmlns:a16="http://schemas.microsoft.com/office/drawing/2014/main" val="20000"/>
                    </a:ext>
                  </a:extLst>
                </a:gridCol>
                <a:gridCol w="4611152">
                  <a:extLst>
                    <a:ext uri="{9D8B030D-6E8A-4147-A177-3AD203B41FA5}">
                      <a16:colId xmlns:a16="http://schemas.microsoft.com/office/drawing/2014/main" val="20001"/>
                    </a:ext>
                  </a:extLst>
                </a:gridCol>
              </a:tblGrid>
              <a:tr h="389627">
                <a:tc>
                  <a:txBody>
                    <a:bodyPr/>
                    <a:lstStyle/>
                    <a:p>
                      <a:pPr marL="50800" marR="0" algn="ctr">
                        <a:lnSpc>
                          <a:spcPct val="115000"/>
                        </a:lnSpc>
                        <a:spcBef>
                          <a:spcPts val="200"/>
                        </a:spcBef>
                        <a:spcAft>
                          <a:spcPts val="0"/>
                        </a:spcAft>
                        <a:tabLst>
                          <a:tab pos="3187700" algn="l"/>
                        </a:tabLst>
                      </a:pPr>
                      <a:r>
                        <a:rPr lang="en-US" sz="2800" dirty="0">
                          <a:effectLst/>
                          <a:latin typeface="+mn-lt"/>
                        </a:rPr>
                        <a:t>   Monitoring	</a:t>
                      </a:r>
                      <a:endParaRPr lang="en-US" sz="2400" dirty="0">
                        <a:effectLst/>
                        <a:latin typeface="+mn-lt"/>
                        <a:ea typeface="Calibri"/>
                        <a:cs typeface="Times New Roman"/>
                      </a:endParaRPr>
                    </a:p>
                  </a:txBody>
                  <a:tcPr marL="68580" marR="68580" marT="0" marB="0"/>
                </a:tc>
                <a:tc>
                  <a:txBody>
                    <a:bodyPr/>
                    <a:lstStyle/>
                    <a:p>
                      <a:pPr marL="50800" marR="0" indent="0" algn="ctr" defTabSz="914400" rtl="0" eaLnBrk="1" fontAlgn="auto" latinLnBrk="0" hangingPunct="1">
                        <a:lnSpc>
                          <a:spcPct val="115000"/>
                        </a:lnSpc>
                        <a:spcBef>
                          <a:spcPts val="200"/>
                        </a:spcBef>
                        <a:spcAft>
                          <a:spcPts val="0"/>
                        </a:spcAft>
                        <a:buClrTx/>
                        <a:buSzTx/>
                        <a:buFontTx/>
                        <a:buNone/>
                        <a:tabLst>
                          <a:tab pos="3187700" algn="l"/>
                        </a:tabLst>
                        <a:defRPr/>
                      </a:pPr>
                      <a:r>
                        <a:rPr lang="en-US" sz="2400" dirty="0">
                          <a:effectLst/>
                          <a:latin typeface="+mn-lt"/>
                        </a:rPr>
                        <a:t>Evaluation</a:t>
                      </a:r>
                      <a:endParaRPr lang="en-US" sz="2000" dirty="0">
                        <a:effectLst/>
                        <a:latin typeface="+mn-lt"/>
                      </a:endParaRPr>
                    </a:p>
                  </a:txBody>
                  <a:tcPr marL="68580" marR="68580" marT="0" marB="0"/>
                </a:tc>
                <a:extLst>
                  <a:ext uri="{0D108BD9-81ED-4DB2-BD59-A6C34878D82A}">
                    <a16:rowId xmlns:a16="http://schemas.microsoft.com/office/drawing/2014/main" val="10000"/>
                  </a:ext>
                </a:extLst>
              </a:tr>
              <a:tr h="579851">
                <a:tc>
                  <a:txBody>
                    <a:bodyPr/>
                    <a:lstStyle/>
                    <a:p>
                      <a:pPr marL="342900" marR="0" lvl="0" indent="-342900">
                        <a:lnSpc>
                          <a:spcPct val="115000"/>
                        </a:lnSpc>
                        <a:spcBef>
                          <a:spcPts val="170"/>
                        </a:spcBef>
                        <a:spcAft>
                          <a:spcPts val="0"/>
                        </a:spcAft>
                        <a:buFont typeface="Arial Narrow"/>
                        <a:buChar char="-"/>
                      </a:pPr>
                      <a:r>
                        <a:rPr lang="en-US" sz="2000" b="0" dirty="0">
                          <a:effectLst/>
                          <a:latin typeface="+mn-lt"/>
                        </a:rPr>
                        <a:t>Done </a:t>
                      </a:r>
                      <a:r>
                        <a:rPr lang="en-US" sz="2000" b="0" spc="-10" dirty="0">
                          <a:effectLst/>
                          <a:latin typeface="+mn-lt"/>
                        </a:rPr>
                        <a:t>c</a:t>
                      </a:r>
                      <a:r>
                        <a:rPr lang="en-US" sz="2000" b="0" dirty="0">
                          <a:effectLst/>
                          <a:latin typeface="+mn-lt"/>
                        </a:rPr>
                        <a:t>o</a:t>
                      </a:r>
                      <a:r>
                        <a:rPr lang="en-US" sz="2000" b="0" spc="-10" dirty="0">
                          <a:effectLst/>
                          <a:latin typeface="+mn-lt"/>
                        </a:rPr>
                        <a:t>n</a:t>
                      </a:r>
                      <a:r>
                        <a:rPr lang="en-US" sz="2000" b="0" dirty="0">
                          <a:effectLst/>
                          <a:latin typeface="+mn-lt"/>
                        </a:rPr>
                        <a:t>tinuously</a:t>
                      </a:r>
                      <a:r>
                        <a:rPr lang="en-US" sz="2000" b="0" spc="-35" dirty="0">
                          <a:effectLst/>
                          <a:latin typeface="+mn-lt"/>
                        </a:rPr>
                        <a:t> </a:t>
                      </a:r>
                      <a:r>
                        <a:rPr lang="en-US" sz="2000" b="0" spc="-10" dirty="0">
                          <a:effectLst/>
                          <a:latin typeface="+mn-lt"/>
                        </a:rPr>
                        <a:t>t</a:t>
                      </a:r>
                      <a:r>
                        <a:rPr lang="en-US" sz="2000" b="0" dirty="0">
                          <a:effectLst/>
                          <a:latin typeface="+mn-lt"/>
                        </a:rPr>
                        <a:t>o </a:t>
                      </a:r>
                      <a:r>
                        <a:rPr lang="en-US" sz="2000" b="0" spc="-30" dirty="0">
                          <a:effectLst/>
                          <a:latin typeface="+mn-lt"/>
                        </a:rPr>
                        <a:t>k</a:t>
                      </a:r>
                      <a:r>
                        <a:rPr lang="en-US" sz="2000" b="0" dirty="0">
                          <a:effectLst/>
                          <a:latin typeface="+mn-lt"/>
                        </a:rPr>
                        <a:t>eep t</a:t>
                      </a:r>
                      <a:r>
                        <a:rPr lang="en-US" sz="2000" b="0" spc="-20" dirty="0">
                          <a:effectLst/>
                          <a:latin typeface="+mn-lt"/>
                        </a:rPr>
                        <a:t>r</a:t>
                      </a:r>
                      <a:r>
                        <a:rPr lang="en-US" sz="2000" b="0" dirty="0">
                          <a:effectLst/>
                          <a:latin typeface="+mn-lt"/>
                        </a:rPr>
                        <a:t>ack of daily activities</a:t>
                      </a:r>
                      <a:endParaRPr lang="en-US" sz="2800" b="0" dirty="0">
                        <a:effectLst/>
                        <a:latin typeface="+mn-lt"/>
                        <a:ea typeface="Calibri"/>
                        <a:cs typeface="Times New Roman"/>
                      </a:endParaRPr>
                    </a:p>
                  </a:txBody>
                  <a:tcPr marL="68580" marR="68580" marT="0" marB="0"/>
                </a:tc>
                <a:tc>
                  <a:txBody>
                    <a:bodyPr/>
                    <a:lstStyle/>
                    <a:p>
                      <a:pPr marL="342900" marR="13970" lvl="0" indent="-342900">
                        <a:lnSpc>
                          <a:spcPct val="115000"/>
                        </a:lnSpc>
                        <a:spcBef>
                          <a:spcPts val="245"/>
                        </a:spcBef>
                        <a:spcAft>
                          <a:spcPts val="0"/>
                        </a:spcAft>
                        <a:buFont typeface="Arial Narrow"/>
                        <a:buChar char="-"/>
                      </a:pPr>
                      <a:r>
                        <a:rPr lang="en-US" sz="2000" b="0" dirty="0">
                          <a:effectLst/>
                          <a:latin typeface="+mn-lt"/>
                        </a:rPr>
                        <a:t>Done once or periodi</a:t>
                      </a:r>
                      <a:r>
                        <a:rPr lang="en-US" sz="2000" b="0" spc="-5" dirty="0">
                          <a:effectLst/>
                          <a:latin typeface="+mn-lt"/>
                        </a:rPr>
                        <a:t>c</a:t>
                      </a:r>
                      <a:r>
                        <a:rPr lang="en-US" sz="2000" b="0" dirty="0">
                          <a:effectLst/>
                          <a:latin typeface="+mn-lt"/>
                        </a:rPr>
                        <a:t>ally; </a:t>
                      </a:r>
                      <a:r>
                        <a:rPr lang="en-US" sz="2000" b="0" spc="-10" dirty="0">
                          <a:effectLst/>
                          <a:latin typeface="+mn-lt"/>
                        </a:rPr>
                        <a:t>t</a:t>
                      </a:r>
                      <a:r>
                        <a:rPr lang="en-US" sz="2000" b="0" dirty="0">
                          <a:effectLst/>
                          <a:latin typeface="+mn-lt"/>
                        </a:rPr>
                        <a:t>a</a:t>
                      </a:r>
                      <a:r>
                        <a:rPr lang="en-US" sz="2000" b="0" spc="-35" dirty="0">
                          <a:effectLst/>
                          <a:latin typeface="+mn-lt"/>
                        </a:rPr>
                        <a:t>k</a:t>
                      </a:r>
                      <a:r>
                        <a:rPr lang="en-US" sz="2000" b="0" dirty="0">
                          <a:effectLst/>
                          <a:latin typeface="+mn-lt"/>
                        </a:rPr>
                        <a:t>es long-</a:t>
                      </a:r>
                      <a:r>
                        <a:rPr lang="en-US" sz="2000" b="0" spc="-20" dirty="0">
                          <a:effectLst/>
                          <a:latin typeface="+mn-lt"/>
                        </a:rPr>
                        <a:t>r</a:t>
                      </a:r>
                      <a:r>
                        <a:rPr lang="en-US" sz="2000" b="0" dirty="0">
                          <a:effectLst/>
                          <a:latin typeface="+mn-lt"/>
                        </a:rPr>
                        <a:t>an</a:t>
                      </a:r>
                      <a:r>
                        <a:rPr lang="en-US" sz="2000" b="0" spc="-10" dirty="0">
                          <a:effectLst/>
                          <a:latin typeface="+mn-lt"/>
                        </a:rPr>
                        <a:t>g</a:t>
                      </a:r>
                      <a:r>
                        <a:rPr lang="en-US" sz="2000" b="0" dirty="0">
                          <a:effectLst/>
                          <a:latin typeface="+mn-lt"/>
                        </a:rPr>
                        <a:t>e vi</a:t>
                      </a:r>
                      <a:r>
                        <a:rPr lang="en-US" sz="2000" b="0" spc="-5" dirty="0">
                          <a:effectLst/>
                          <a:latin typeface="+mn-lt"/>
                        </a:rPr>
                        <a:t>e</a:t>
                      </a:r>
                      <a:r>
                        <a:rPr lang="en-US" sz="2000" b="0" dirty="0">
                          <a:effectLst/>
                          <a:latin typeface="+mn-lt"/>
                        </a:rPr>
                        <a:t>w th</a:t>
                      </a:r>
                      <a:r>
                        <a:rPr lang="en-US" sz="2000" b="0" spc="-15" dirty="0">
                          <a:effectLst/>
                          <a:latin typeface="+mn-lt"/>
                        </a:rPr>
                        <a:t>r</a:t>
                      </a:r>
                      <a:r>
                        <a:rPr lang="en-US" sz="2000" b="0" dirty="0">
                          <a:effectLst/>
                          <a:latin typeface="+mn-lt"/>
                        </a:rPr>
                        <a:t>ough in-de</a:t>
                      </a:r>
                      <a:r>
                        <a:rPr lang="en-US" sz="2000" b="0" spc="-5" dirty="0">
                          <a:effectLst/>
                          <a:latin typeface="+mn-lt"/>
                        </a:rPr>
                        <a:t>p</a:t>
                      </a:r>
                      <a:r>
                        <a:rPr lang="en-US" sz="2000" b="0" dirty="0">
                          <a:effectLst/>
                          <a:latin typeface="+mn-lt"/>
                        </a:rPr>
                        <a:t>th </a:t>
                      </a:r>
                      <a:r>
                        <a:rPr lang="en-US" sz="2000" b="0" spc="-10" dirty="0">
                          <a:effectLst/>
                          <a:latin typeface="+mn-lt"/>
                        </a:rPr>
                        <a:t>s</a:t>
                      </a:r>
                      <a:r>
                        <a:rPr lang="en-US" sz="2000" b="0" dirty="0">
                          <a:effectLst/>
                          <a:latin typeface="+mn-lt"/>
                        </a:rPr>
                        <a:t>tudy</a:t>
                      </a:r>
                      <a:endParaRPr lang="en-US" sz="2800" b="0" dirty="0">
                        <a:effectLst/>
                        <a:latin typeface="+mn-lt"/>
                        <a:ea typeface="Calibri"/>
                        <a:cs typeface="Times New Roman"/>
                      </a:endParaRPr>
                    </a:p>
                  </a:txBody>
                  <a:tcPr marL="68580" marR="68580" marT="0" marB="0"/>
                </a:tc>
                <a:extLst>
                  <a:ext uri="{0D108BD9-81ED-4DB2-BD59-A6C34878D82A}">
                    <a16:rowId xmlns:a16="http://schemas.microsoft.com/office/drawing/2014/main" val="10001"/>
                  </a:ext>
                </a:extLst>
              </a:tr>
              <a:tr h="881413">
                <a:tc>
                  <a:txBody>
                    <a:bodyPr/>
                    <a:lstStyle/>
                    <a:p>
                      <a:pPr marL="342900" marR="0" lvl="0" indent="-342900">
                        <a:lnSpc>
                          <a:spcPct val="115000"/>
                        </a:lnSpc>
                        <a:spcBef>
                          <a:spcPts val="170"/>
                        </a:spcBef>
                        <a:spcAft>
                          <a:spcPts val="0"/>
                        </a:spcAft>
                        <a:buFont typeface="Arial Narrow"/>
                        <a:buChar char="-"/>
                      </a:pPr>
                      <a:r>
                        <a:rPr lang="en-US" sz="2000" b="0" dirty="0">
                          <a:effectLst/>
                          <a:latin typeface="+mn-lt"/>
                        </a:rPr>
                        <a:t>Acce</a:t>
                      </a:r>
                      <a:r>
                        <a:rPr lang="en-US" sz="2000" b="0" spc="-5" dirty="0">
                          <a:effectLst/>
                          <a:latin typeface="+mn-lt"/>
                        </a:rPr>
                        <a:t>p</a:t>
                      </a:r>
                      <a:r>
                        <a:rPr lang="en-US" sz="2000" b="0" dirty="0">
                          <a:effectLst/>
                          <a:latin typeface="+mn-lt"/>
                        </a:rPr>
                        <a:t>ts p</a:t>
                      </a:r>
                      <a:r>
                        <a:rPr lang="en-US" sz="2000" b="0" spc="-15" dirty="0">
                          <a:effectLst/>
                          <a:latin typeface="+mn-lt"/>
                        </a:rPr>
                        <a:t>r</a:t>
                      </a:r>
                      <a:r>
                        <a:rPr lang="en-US" sz="2000" b="0" dirty="0">
                          <a:effectLst/>
                          <a:latin typeface="+mn-lt"/>
                        </a:rPr>
                        <a:t>oject/program</a:t>
                      </a:r>
                      <a:r>
                        <a:rPr lang="en-US" sz="2000" b="0" spc="-60" dirty="0">
                          <a:effectLst/>
                          <a:latin typeface="+mn-lt"/>
                        </a:rPr>
                        <a:t>’</a:t>
                      </a:r>
                      <a:r>
                        <a:rPr lang="en-US" sz="2000" b="0" dirty="0">
                          <a:effectLst/>
                          <a:latin typeface="+mn-lt"/>
                        </a:rPr>
                        <a:t>s objecti</a:t>
                      </a:r>
                      <a:r>
                        <a:rPr lang="en-US" sz="2000" b="0" spc="-10" dirty="0">
                          <a:effectLst/>
                          <a:latin typeface="+mn-lt"/>
                        </a:rPr>
                        <a:t>v</a:t>
                      </a:r>
                      <a:r>
                        <a:rPr lang="en-US" sz="2000" b="0" dirty="0">
                          <a:effectLst/>
                          <a:latin typeface="+mn-lt"/>
                        </a:rPr>
                        <a:t>es</a:t>
                      </a:r>
                      <a:r>
                        <a:rPr lang="en-US" sz="2000" b="0" spc="-30" dirty="0">
                          <a:effectLst/>
                          <a:latin typeface="+mn-lt"/>
                        </a:rPr>
                        <a:t> </a:t>
                      </a:r>
                      <a:r>
                        <a:rPr lang="en-US" sz="2000" b="0" dirty="0">
                          <a:effectLst/>
                          <a:latin typeface="+mn-lt"/>
                        </a:rPr>
                        <a:t>and </a:t>
                      </a:r>
                      <a:r>
                        <a:rPr lang="en-US" sz="2000" b="0" spc="-10" dirty="0">
                          <a:effectLst/>
                          <a:latin typeface="+mn-lt"/>
                        </a:rPr>
                        <a:t>t</a:t>
                      </a:r>
                      <a:r>
                        <a:rPr lang="en-US" sz="2000" b="0" dirty="0">
                          <a:effectLst/>
                          <a:latin typeface="+mn-lt"/>
                        </a:rPr>
                        <a:t>a</a:t>
                      </a:r>
                      <a:r>
                        <a:rPr lang="en-US" sz="2000" b="0" spc="-15" dirty="0">
                          <a:effectLst/>
                          <a:latin typeface="+mn-lt"/>
                        </a:rPr>
                        <a:t>r</a:t>
                      </a:r>
                      <a:r>
                        <a:rPr lang="en-US" sz="2000" b="0" spc="-10" dirty="0">
                          <a:effectLst/>
                          <a:latin typeface="+mn-lt"/>
                        </a:rPr>
                        <a:t>g</a:t>
                      </a:r>
                      <a:r>
                        <a:rPr lang="en-US" sz="2000" b="0" spc="-5" dirty="0">
                          <a:effectLst/>
                          <a:latin typeface="+mn-lt"/>
                        </a:rPr>
                        <a:t>e</a:t>
                      </a:r>
                      <a:r>
                        <a:rPr lang="en-US" sz="2000" b="0" dirty="0">
                          <a:effectLst/>
                          <a:latin typeface="+mn-lt"/>
                        </a:rPr>
                        <a:t>ts</a:t>
                      </a:r>
                      <a:endParaRPr lang="en-US" sz="2800" b="0" dirty="0">
                        <a:effectLst/>
                        <a:latin typeface="+mn-lt"/>
                        <a:ea typeface="Calibri"/>
                        <a:cs typeface="Times New Roman"/>
                      </a:endParaRPr>
                    </a:p>
                  </a:txBody>
                  <a:tcPr marL="68580" marR="68580" marT="0" marB="0"/>
                </a:tc>
                <a:tc>
                  <a:txBody>
                    <a:bodyPr/>
                    <a:lstStyle/>
                    <a:p>
                      <a:pPr marL="342900" marR="69215" lvl="0" indent="-342900">
                        <a:lnSpc>
                          <a:spcPct val="115000"/>
                        </a:lnSpc>
                        <a:spcBef>
                          <a:spcPts val="245"/>
                        </a:spcBef>
                        <a:spcAft>
                          <a:spcPts val="0"/>
                        </a:spcAft>
                        <a:buFont typeface="Arial Narrow"/>
                        <a:buChar char="-"/>
                      </a:pPr>
                      <a:r>
                        <a:rPr lang="en-US" sz="2000" b="0" dirty="0">
                          <a:effectLst/>
                          <a:latin typeface="+mn-lt"/>
                        </a:rPr>
                        <a:t>Que</a:t>
                      </a:r>
                      <a:r>
                        <a:rPr lang="en-US" sz="2000" b="0" spc="-10" dirty="0">
                          <a:effectLst/>
                          <a:latin typeface="+mn-lt"/>
                        </a:rPr>
                        <a:t>s</a:t>
                      </a:r>
                      <a:r>
                        <a:rPr lang="en-US" sz="2000" b="0" dirty="0">
                          <a:effectLst/>
                          <a:latin typeface="+mn-lt"/>
                        </a:rPr>
                        <a:t>tions</a:t>
                      </a:r>
                      <a:r>
                        <a:rPr lang="en-US" sz="2000" b="0" spc="-20" dirty="0">
                          <a:effectLst/>
                          <a:latin typeface="+mn-lt"/>
                        </a:rPr>
                        <a:t> </a:t>
                      </a:r>
                      <a:r>
                        <a:rPr lang="en-US" sz="2000" b="0" dirty="0">
                          <a:effectLst/>
                          <a:latin typeface="+mn-lt"/>
                        </a:rPr>
                        <a:t>pertinence</a:t>
                      </a:r>
                      <a:r>
                        <a:rPr lang="en-US" sz="2000" b="0" spc="-45" dirty="0">
                          <a:effectLst/>
                          <a:latin typeface="+mn-lt"/>
                        </a:rPr>
                        <a:t> </a:t>
                      </a:r>
                      <a:r>
                        <a:rPr lang="en-US" sz="2000" b="0" dirty="0">
                          <a:effectLst/>
                          <a:latin typeface="+mn-lt"/>
                        </a:rPr>
                        <a:t>and </a:t>
                      </a:r>
                      <a:r>
                        <a:rPr lang="en-US" sz="2000" b="0" spc="-15" dirty="0">
                          <a:effectLst/>
                          <a:latin typeface="+mn-lt"/>
                        </a:rPr>
                        <a:t>v</a:t>
                      </a:r>
                      <a:r>
                        <a:rPr lang="en-US" sz="2000" b="0" dirty="0">
                          <a:effectLst/>
                          <a:latin typeface="+mn-lt"/>
                        </a:rPr>
                        <a:t>alidity of p</a:t>
                      </a:r>
                      <a:r>
                        <a:rPr lang="en-US" sz="2000" b="0" spc="-15" dirty="0">
                          <a:effectLst/>
                          <a:latin typeface="+mn-lt"/>
                        </a:rPr>
                        <a:t>r</a:t>
                      </a:r>
                      <a:r>
                        <a:rPr lang="en-US" sz="2000" b="0" dirty="0">
                          <a:effectLst/>
                          <a:latin typeface="+mn-lt"/>
                        </a:rPr>
                        <a:t>oject/program</a:t>
                      </a:r>
                      <a:r>
                        <a:rPr lang="en-US" sz="2000" b="0" spc="-60" dirty="0">
                          <a:effectLst/>
                          <a:latin typeface="+mn-lt"/>
                        </a:rPr>
                        <a:t>’</a:t>
                      </a:r>
                      <a:r>
                        <a:rPr lang="en-US" sz="2000" b="0" dirty="0">
                          <a:effectLst/>
                          <a:latin typeface="+mn-lt"/>
                        </a:rPr>
                        <a:t>s objecti</a:t>
                      </a:r>
                      <a:r>
                        <a:rPr lang="en-US" sz="2000" b="0" spc="-10" dirty="0">
                          <a:effectLst/>
                          <a:latin typeface="+mn-lt"/>
                        </a:rPr>
                        <a:t>v</a:t>
                      </a:r>
                      <a:r>
                        <a:rPr lang="en-US" sz="2000" b="0" dirty="0">
                          <a:effectLst/>
                          <a:latin typeface="+mn-lt"/>
                        </a:rPr>
                        <a:t>es</a:t>
                      </a:r>
                      <a:r>
                        <a:rPr lang="en-US" sz="2000" b="0" spc="-30" dirty="0">
                          <a:effectLst/>
                          <a:latin typeface="+mn-lt"/>
                        </a:rPr>
                        <a:t> </a:t>
                      </a:r>
                      <a:r>
                        <a:rPr lang="en-US" sz="2000" b="0" dirty="0">
                          <a:effectLst/>
                          <a:latin typeface="+mn-lt"/>
                        </a:rPr>
                        <a:t>and </a:t>
                      </a:r>
                      <a:r>
                        <a:rPr lang="en-US" sz="2000" b="0" spc="-10" dirty="0">
                          <a:effectLst/>
                          <a:latin typeface="+mn-lt"/>
                        </a:rPr>
                        <a:t>t</a:t>
                      </a:r>
                      <a:r>
                        <a:rPr lang="en-US" sz="2000" b="0" dirty="0">
                          <a:effectLst/>
                          <a:latin typeface="+mn-lt"/>
                        </a:rPr>
                        <a:t>a</a:t>
                      </a:r>
                      <a:r>
                        <a:rPr lang="en-US" sz="2000" b="0" spc="-15" dirty="0">
                          <a:effectLst/>
                          <a:latin typeface="+mn-lt"/>
                        </a:rPr>
                        <a:t>r</a:t>
                      </a:r>
                      <a:r>
                        <a:rPr lang="en-US" sz="2000" b="0" spc="-10" dirty="0">
                          <a:effectLst/>
                          <a:latin typeface="+mn-lt"/>
                        </a:rPr>
                        <a:t>g</a:t>
                      </a:r>
                      <a:r>
                        <a:rPr lang="en-US" sz="2000" b="0" spc="-5" dirty="0">
                          <a:effectLst/>
                          <a:latin typeface="+mn-lt"/>
                        </a:rPr>
                        <a:t>e</a:t>
                      </a:r>
                      <a:r>
                        <a:rPr lang="en-US" sz="2000" b="0" dirty="0">
                          <a:effectLst/>
                          <a:latin typeface="+mn-lt"/>
                        </a:rPr>
                        <a:t>ts</a:t>
                      </a:r>
                      <a:endParaRPr lang="en-US" sz="2800" b="0" dirty="0">
                        <a:effectLst/>
                        <a:latin typeface="+mn-lt"/>
                        <a:ea typeface="Calibri"/>
                        <a:cs typeface="Times New Roman"/>
                      </a:endParaRPr>
                    </a:p>
                  </a:txBody>
                  <a:tcPr marL="68580" marR="68580" marT="0" marB="0"/>
                </a:tc>
                <a:extLst>
                  <a:ext uri="{0D108BD9-81ED-4DB2-BD59-A6C34878D82A}">
                    <a16:rowId xmlns:a16="http://schemas.microsoft.com/office/drawing/2014/main" val="10002"/>
                  </a:ext>
                </a:extLst>
              </a:tr>
              <a:tr h="579851">
                <a:tc>
                  <a:txBody>
                    <a:bodyPr/>
                    <a:lstStyle/>
                    <a:p>
                      <a:pPr marL="342900" marR="0" lvl="0" indent="-342900">
                        <a:lnSpc>
                          <a:spcPct val="115000"/>
                        </a:lnSpc>
                        <a:spcBef>
                          <a:spcPts val="170"/>
                        </a:spcBef>
                        <a:spcAft>
                          <a:spcPts val="0"/>
                        </a:spcAft>
                        <a:buFont typeface="Arial Narrow"/>
                        <a:buChar char="-"/>
                      </a:pPr>
                      <a:r>
                        <a:rPr lang="en-US" sz="2000" b="0" dirty="0">
                          <a:effectLst/>
                          <a:latin typeface="+mn-lt"/>
                        </a:rPr>
                        <a:t>Chec</a:t>
                      </a:r>
                      <a:r>
                        <a:rPr lang="en-US" sz="2000" b="0" spc="-10" dirty="0">
                          <a:effectLst/>
                          <a:latin typeface="+mn-lt"/>
                        </a:rPr>
                        <a:t>k</a:t>
                      </a:r>
                      <a:r>
                        <a:rPr lang="en-US" sz="2000" b="0" dirty="0">
                          <a:effectLst/>
                          <a:latin typeface="+mn-lt"/>
                        </a:rPr>
                        <a:t>s p</a:t>
                      </a:r>
                      <a:r>
                        <a:rPr lang="en-US" sz="2000" b="0" spc="-15" dirty="0">
                          <a:effectLst/>
                          <a:latin typeface="+mn-lt"/>
                        </a:rPr>
                        <a:t>r</a:t>
                      </a:r>
                      <a:r>
                        <a:rPr lang="en-US" sz="2000" b="0" dirty="0">
                          <a:effectLst/>
                          <a:latin typeface="+mn-lt"/>
                        </a:rPr>
                        <a:t>og</a:t>
                      </a:r>
                      <a:r>
                        <a:rPr lang="en-US" sz="2000" b="0" spc="-15" dirty="0">
                          <a:effectLst/>
                          <a:latin typeface="+mn-lt"/>
                        </a:rPr>
                        <a:t>r</a:t>
                      </a:r>
                      <a:r>
                        <a:rPr lang="en-US" sz="2000" b="0" dirty="0">
                          <a:effectLst/>
                          <a:latin typeface="+mn-lt"/>
                        </a:rPr>
                        <a:t>ess </a:t>
                      </a:r>
                      <a:r>
                        <a:rPr lang="en-US" sz="2000" b="0" spc="-10" dirty="0">
                          <a:effectLst/>
                          <a:latin typeface="+mn-lt"/>
                        </a:rPr>
                        <a:t>t</a:t>
                      </a:r>
                      <a:r>
                        <a:rPr lang="en-US" sz="2000" b="0" spc="-5" dirty="0">
                          <a:effectLst/>
                          <a:latin typeface="+mn-lt"/>
                        </a:rPr>
                        <a:t>o</a:t>
                      </a:r>
                      <a:r>
                        <a:rPr lang="en-US" sz="2000" b="0" spc="-10" dirty="0">
                          <a:effectLst/>
                          <a:latin typeface="+mn-lt"/>
                        </a:rPr>
                        <a:t>w</a:t>
                      </a:r>
                      <a:r>
                        <a:rPr lang="en-US" sz="2000" b="0" dirty="0">
                          <a:effectLst/>
                          <a:latin typeface="+mn-lt"/>
                        </a:rPr>
                        <a:t>a</a:t>
                      </a:r>
                      <a:r>
                        <a:rPr lang="en-US" sz="2000" b="0" spc="-15" dirty="0">
                          <a:effectLst/>
                          <a:latin typeface="+mn-lt"/>
                        </a:rPr>
                        <a:t>r</a:t>
                      </a:r>
                      <a:r>
                        <a:rPr lang="en-US" sz="2000" b="0" dirty="0">
                          <a:effectLst/>
                          <a:latin typeface="+mn-lt"/>
                        </a:rPr>
                        <a:t>d output </a:t>
                      </a:r>
                      <a:r>
                        <a:rPr lang="en-US" sz="2000" b="0" spc="-10" dirty="0">
                          <a:effectLst/>
                          <a:latin typeface="+mn-lt"/>
                        </a:rPr>
                        <a:t>t</a:t>
                      </a:r>
                      <a:r>
                        <a:rPr lang="en-US" sz="2000" b="0" dirty="0">
                          <a:effectLst/>
                          <a:latin typeface="+mn-lt"/>
                        </a:rPr>
                        <a:t>a</a:t>
                      </a:r>
                      <a:r>
                        <a:rPr lang="en-US" sz="2000" b="0" spc="-15" dirty="0">
                          <a:effectLst/>
                          <a:latin typeface="+mn-lt"/>
                        </a:rPr>
                        <a:t>r</a:t>
                      </a:r>
                      <a:r>
                        <a:rPr lang="en-US" sz="2000" b="0" spc="-10" dirty="0">
                          <a:effectLst/>
                          <a:latin typeface="+mn-lt"/>
                        </a:rPr>
                        <a:t>g</a:t>
                      </a:r>
                      <a:r>
                        <a:rPr lang="en-US" sz="2000" b="0" spc="-5" dirty="0">
                          <a:effectLst/>
                          <a:latin typeface="+mn-lt"/>
                        </a:rPr>
                        <a:t>e</a:t>
                      </a:r>
                      <a:r>
                        <a:rPr lang="en-US" sz="2000" b="0" dirty="0">
                          <a:effectLst/>
                          <a:latin typeface="+mn-lt"/>
                        </a:rPr>
                        <a:t>ts</a:t>
                      </a:r>
                      <a:endParaRPr lang="en-US" sz="2800" b="0" dirty="0">
                        <a:effectLst/>
                        <a:latin typeface="+mn-lt"/>
                        <a:ea typeface="Calibri"/>
                        <a:cs typeface="Times New Roman"/>
                      </a:endParaRPr>
                    </a:p>
                  </a:txBody>
                  <a:tcPr marL="68580" marR="68580" marT="0" marB="0"/>
                </a:tc>
                <a:tc>
                  <a:txBody>
                    <a:bodyPr/>
                    <a:lstStyle/>
                    <a:p>
                      <a:pPr marL="342900" marR="0" lvl="0" indent="-342900">
                        <a:lnSpc>
                          <a:spcPct val="115000"/>
                        </a:lnSpc>
                        <a:spcBef>
                          <a:spcPts val="170"/>
                        </a:spcBef>
                        <a:spcAft>
                          <a:spcPts val="0"/>
                        </a:spcAft>
                        <a:buFont typeface="Arial Narrow"/>
                        <a:buChar char="-"/>
                      </a:pPr>
                      <a:r>
                        <a:rPr lang="en-US" sz="2000" b="0" dirty="0">
                          <a:effectLst/>
                          <a:latin typeface="+mn-lt"/>
                        </a:rPr>
                        <a:t>Measu</a:t>
                      </a:r>
                      <a:r>
                        <a:rPr lang="en-US" sz="2000" b="0" spc="-15" dirty="0">
                          <a:effectLst/>
                          <a:latin typeface="+mn-lt"/>
                        </a:rPr>
                        <a:t>r</a:t>
                      </a:r>
                      <a:r>
                        <a:rPr lang="en-US" sz="2000" b="0" dirty="0">
                          <a:effectLst/>
                          <a:latin typeface="+mn-lt"/>
                        </a:rPr>
                        <a:t>es per</a:t>
                      </a:r>
                      <a:r>
                        <a:rPr lang="en-US" sz="2000" b="0" spc="-20" dirty="0">
                          <a:effectLst/>
                          <a:latin typeface="+mn-lt"/>
                        </a:rPr>
                        <a:t>f</a:t>
                      </a:r>
                      <a:r>
                        <a:rPr lang="en-US" sz="2000" b="0" dirty="0">
                          <a:effectLst/>
                          <a:latin typeface="+mn-lt"/>
                        </a:rPr>
                        <a:t>ormance in </a:t>
                      </a:r>
                      <a:r>
                        <a:rPr lang="en-US" sz="2000" b="0" spc="-10" dirty="0">
                          <a:effectLst/>
                          <a:latin typeface="+mn-lt"/>
                        </a:rPr>
                        <a:t>t</a:t>
                      </a:r>
                      <a:r>
                        <a:rPr lang="en-US" sz="2000" b="0" dirty="0">
                          <a:effectLst/>
                          <a:latin typeface="+mn-lt"/>
                        </a:rPr>
                        <a:t>erms of objecti</a:t>
                      </a:r>
                      <a:r>
                        <a:rPr lang="en-US" sz="2000" b="0" spc="-10" dirty="0">
                          <a:effectLst/>
                          <a:latin typeface="+mn-lt"/>
                        </a:rPr>
                        <a:t>v</a:t>
                      </a:r>
                      <a:r>
                        <a:rPr lang="en-US" sz="2000" b="0" dirty="0">
                          <a:effectLst/>
                          <a:latin typeface="+mn-lt"/>
                        </a:rPr>
                        <a:t>es</a:t>
                      </a:r>
                      <a:endParaRPr lang="en-US" sz="2800" b="0" dirty="0">
                        <a:effectLst/>
                        <a:latin typeface="+mn-lt"/>
                        <a:ea typeface="Calibri"/>
                        <a:cs typeface="Times New Roman"/>
                      </a:endParaRPr>
                    </a:p>
                  </a:txBody>
                  <a:tcPr marL="68580" marR="68580" marT="0" marB="0"/>
                </a:tc>
                <a:extLst>
                  <a:ext uri="{0D108BD9-81ED-4DB2-BD59-A6C34878D82A}">
                    <a16:rowId xmlns:a16="http://schemas.microsoft.com/office/drawing/2014/main" val="10003"/>
                  </a:ext>
                </a:extLst>
              </a:tr>
              <a:tr h="881413">
                <a:tc>
                  <a:txBody>
                    <a:bodyPr/>
                    <a:lstStyle/>
                    <a:p>
                      <a:pPr marL="342900" marR="0" lvl="0" indent="-342900" algn="l" defTabSz="914400" rtl="0" eaLnBrk="1" latinLnBrk="0" hangingPunct="1">
                        <a:lnSpc>
                          <a:spcPct val="115000"/>
                        </a:lnSpc>
                        <a:spcBef>
                          <a:spcPts val="170"/>
                        </a:spcBef>
                        <a:spcAft>
                          <a:spcPts val="0"/>
                        </a:spcAft>
                        <a:buFont typeface="Arial Narrow"/>
                        <a:buChar char="-"/>
                      </a:pPr>
                      <a:r>
                        <a:rPr lang="en-US" sz="2000" b="0" kern="1200" dirty="0">
                          <a:effectLst/>
                          <a:latin typeface="+mn-lt"/>
                        </a:rPr>
                        <a:t>Reports on current progress at short intervals for immediate corrective actions</a:t>
                      </a:r>
                      <a:endParaRPr lang="en-US" sz="2000" b="0" kern="1200" dirty="0">
                        <a:solidFill>
                          <a:srgbClr val="231F20"/>
                        </a:solidFill>
                        <a:effectLst/>
                        <a:latin typeface="+mn-lt"/>
                        <a:ea typeface="Calibri"/>
                        <a:cs typeface="Times New Roman"/>
                      </a:endParaRPr>
                    </a:p>
                  </a:txBody>
                  <a:tcPr marL="68580" marR="68580" marT="0" marB="0"/>
                </a:tc>
                <a:tc>
                  <a:txBody>
                    <a:bodyPr/>
                    <a:lstStyle/>
                    <a:p>
                      <a:pPr marL="342900" marR="0" lvl="0" indent="-342900" algn="l" defTabSz="914400" rtl="0" eaLnBrk="1" latinLnBrk="0" hangingPunct="1">
                        <a:lnSpc>
                          <a:spcPct val="115000"/>
                        </a:lnSpc>
                        <a:spcBef>
                          <a:spcPts val="170"/>
                        </a:spcBef>
                        <a:spcAft>
                          <a:spcPts val="0"/>
                        </a:spcAft>
                        <a:buFont typeface="Arial Narrow"/>
                        <a:buChar char="-"/>
                      </a:pPr>
                      <a:r>
                        <a:rPr lang="en-US" sz="2000" b="0" kern="1200" dirty="0">
                          <a:effectLst/>
                          <a:latin typeface="+mn-lt"/>
                        </a:rPr>
                        <a:t>Provides an in-depth assessment of performance for future feedback</a:t>
                      </a:r>
                      <a:endParaRPr lang="en-US" sz="2000" b="0" kern="1200" dirty="0">
                        <a:solidFill>
                          <a:srgbClr val="231F20"/>
                        </a:solidFill>
                        <a:effectLst/>
                        <a:latin typeface="+mn-lt"/>
                        <a:ea typeface="Calibri"/>
                        <a:cs typeface="Times New Roman"/>
                      </a:endParaRPr>
                    </a:p>
                  </a:txBody>
                  <a:tcPr marL="68580" marR="68580" marT="0" marB="0"/>
                </a:tc>
                <a:extLst>
                  <a:ext uri="{0D108BD9-81ED-4DB2-BD59-A6C34878D82A}">
                    <a16:rowId xmlns:a16="http://schemas.microsoft.com/office/drawing/2014/main" val="10004"/>
                  </a:ext>
                </a:extLst>
              </a:tr>
              <a:tr h="579851">
                <a:tc>
                  <a:txBody>
                    <a:bodyPr/>
                    <a:lstStyle/>
                    <a:p>
                      <a:pPr marL="342900" marR="0" lvl="0" indent="-342900">
                        <a:lnSpc>
                          <a:spcPct val="115000"/>
                        </a:lnSpc>
                        <a:spcBef>
                          <a:spcPts val="170"/>
                        </a:spcBef>
                        <a:spcAft>
                          <a:spcPts val="0"/>
                        </a:spcAft>
                        <a:buFont typeface="Arial Narrow"/>
                        <a:buChar char="-"/>
                      </a:pPr>
                      <a:r>
                        <a:rPr lang="en-US" sz="2000" b="0" dirty="0">
                          <a:effectLst/>
                          <a:latin typeface="+mn-lt"/>
                        </a:rPr>
                        <a:t>St</a:t>
                      </a:r>
                      <a:r>
                        <a:rPr lang="en-US" sz="2000" b="0" spc="-15" dirty="0">
                          <a:effectLst/>
                          <a:latin typeface="+mn-lt"/>
                        </a:rPr>
                        <a:t>r</a:t>
                      </a:r>
                      <a:r>
                        <a:rPr lang="en-US" sz="2000" b="0" dirty="0">
                          <a:effectLst/>
                          <a:latin typeface="+mn-lt"/>
                        </a:rPr>
                        <a:t>esses </a:t>
                      </a:r>
                      <a:r>
                        <a:rPr lang="en-US" sz="2000" b="0" spc="-10" dirty="0">
                          <a:effectLst/>
                          <a:latin typeface="+mn-lt"/>
                        </a:rPr>
                        <a:t>c</a:t>
                      </a:r>
                      <a:r>
                        <a:rPr lang="en-US" sz="2000" b="0" dirty="0">
                          <a:effectLst/>
                          <a:latin typeface="+mn-lt"/>
                        </a:rPr>
                        <a:t>o</a:t>
                      </a:r>
                      <a:r>
                        <a:rPr lang="en-US" sz="2000" b="0" spc="-15" dirty="0">
                          <a:effectLst/>
                          <a:latin typeface="+mn-lt"/>
                        </a:rPr>
                        <a:t>n</a:t>
                      </a:r>
                      <a:r>
                        <a:rPr lang="en-US" sz="2000" b="0" spc="-10" dirty="0">
                          <a:effectLst/>
                          <a:latin typeface="+mn-lt"/>
                        </a:rPr>
                        <a:t>v</a:t>
                      </a:r>
                      <a:r>
                        <a:rPr lang="en-US" sz="2000" b="0" dirty="0">
                          <a:effectLst/>
                          <a:latin typeface="+mn-lt"/>
                        </a:rPr>
                        <a:t>e</a:t>
                      </a:r>
                      <a:r>
                        <a:rPr lang="en-US" sz="2000" b="0" spc="-20" dirty="0">
                          <a:effectLst/>
                          <a:latin typeface="+mn-lt"/>
                        </a:rPr>
                        <a:t>r</a:t>
                      </a:r>
                      <a:r>
                        <a:rPr lang="en-US" sz="2000" b="0" dirty="0">
                          <a:effectLst/>
                          <a:latin typeface="+mn-lt"/>
                        </a:rPr>
                        <a:t>sion of inputs </a:t>
                      </a:r>
                      <a:r>
                        <a:rPr lang="en-US" sz="2000" b="0" spc="-5" dirty="0">
                          <a:effectLst/>
                          <a:latin typeface="+mn-lt"/>
                        </a:rPr>
                        <a:t>t</a:t>
                      </a:r>
                      <a:r>
                        <a:rPr lang="en-US" sz="2000" b="0" dirty="0">
                          <a:effectLst/>
                          <a:latin typeface="+mn-lt"/>
                        </a:rPr>
                        <a:t>o outputs</a:t>
                      </a:r>
                      <a:endParaRPr lang="en-US" sz="2800" b="0" dirty="0">
                        <a:effectLst/>
                        <a:latin typeface="+mn-lt"/>
                        <a:ea typeface="Calibri"/>
                        <a:cs typeface="Times New Roman"/>
                      </a:endParaRPr>
                    </a:p>
                  </a:txBody>
                  <a:tcPr marL="68580" marR="68580" marT="0" marB="0"/>
                </a:tc>
                <a:tc>
                  <a:txBody>
                    <a:bodyPr/>
                    <a:lstStyle/>
                    <a:p>
                      <a:pPr marL="342900" marR="0" lvl="0" indent="-342900">
                        <a:lnSpc>
                          <a:spcPct val="115000"/>
                        </a:lnSpc>
                        <a:spcBef>
                          <a:spcPts val="170"/>
                        </a:spcBef>
                        <a:spcAft>
                          <a:spcPts val="0"/>
                        </a:spcAft>
                        <a:buFont typeface="Arial Narrow"/>
                        <a:buChar char="-"/>
                      </a:pPr>
                      <a:r>
                        <a:rPr lang="en-US" sz="2000" b="0" dirty="0">
                          <a:effectLst/>
                          <a:latin typeface="+mn-lt"/>
                        </a:rPr>
                        <a:t>Emphasizes achi</a:t>
                      </a:r>
                      <a:r>
                        <a:rPr lang="en-US" sz="2000" b="0" spc="-5" dirty="0">
                          <a:effectLst/>
                          <a:latin typeface="+mn-lt"/>
                        </a:rPr>
                        <a:t>e</a:t>
                      </a:r>
                      <a:r>
                        <a:rPr lang="en-US" sz="2000" b="0" spc="-10" dirty="0">
                          <a:effectLst/>
                          <a:latin typeface="+mn-lt"/>
                        </a:rPr>
                        <a:t>v</a:t>
                      </a:r>
                      <a:r>
                        <a:rPr lang="en-US" sz="2000" b="0" dirty="0">
                          <a:effectLst/>
                          <a:latin typeface="+mn-lt"/>
                        </a:rPr>
                        <a:t>eme</a:t>
                      </a:r>
                      <a:r>
                        <a:rPr lang="en-US" sz="2000" b="0" spc="-10" dirty="0">
                          <a:effectLst/>
                          <a:latin typeface="+mn-lt"/>
                        </a:rPr>
                        <a:t>n</a:t>
                      </a:r>
                      <a:r>
                        <a:rPr lang="en-US" sz="2000" b="0" dirty="0">
                          <a:effectLst/>
                          <a:latin typeface="+mn-lt"/>
                        </a:rPr>
                        <a:t>t of </a:t>
                      </a:r>
                      <a:r>
                        <a:rPr lang="en-US" sz="2000" b="0" spc="-5" dirty="0">
                          <a:effectLst/>
                          <a:latin typeface="+mn-lt"/>
                        </a:rPr>
                        <a:t>o</a:t>
                      </a:r>
                      <a:r>
                        <a:rPr lang="en-US" sz="2000" b="0" spc="-10" dirty="0">
                          <a:effectLst/>
                          <a:latin typeface="+mn-lt"/>
                        </a:rPr>
                        <a:t>v</a:t>
                      </a:r>
                      <a:r>
                        <a:rPr lang="en-US" sz="2000" b="0" dirty="0">
                          <a:effectLst/>
                          <a:latin typeface="+mn-lt"/>
                        </a:rPr>
                        <a:t>e</a:t>
                      </a:r>
                      <a:r>
                        <a:rPr lang="en-US" sz="2000" b="0" spc="-20" dirty="0">
                          <a:effectLst/>
                          <a:latin typeface="+mn-lt"/>
                        </a:rPr>
                        <a:t>r</a:t>
                      </a:r>
                      <a:r>
                        <a:rPr lang="en-US" sz="2000" b="0" dirty="0">
                          <a:effectLst/>
                          <a:latin typeface="+mn-lt"/>
                        </a:rPr>
                        <a:t>all</a:t>
                      </a:r>
                      <a:r>
                        <a:rPr lang="en-US" sz="2000" b="0" baseline="0" dirty="0">
                          <a:effectLst/>
                          <a:latin typeface="+mn-lt"/>
                        </a:rPr>
                        <a:t> </a:t>
                      </a:r>
                      <a:r>
                        <a:rPr lang="en-US" sz="2000" b="0" dirty="0">
                          <a:effectLst/>
                          <a:latin typeface="+mn-lt"/>
                        </a:rPr>
                        <a:t>objecti</a:t>
                      </a:r>
                      <a:r>
                        <a:rPr lang="en-US" sz="2000" b="0" spc="-10" dirty="0">
                          <a:effectLst/>
                          <a:latin typeface="+mn-lt"/>
                        </a:rPr>
                        <a:t>v</a:t>
                      </a:r>
                      <a:r>
                        <a:rPr lang="en-US" sz="2000" b="0" dirty="0">
                          <a:effectLst/>
                          <a:latin typeface="+mn-lt"/>
                        </a:rPr>
                        <a:t>es</a:t>
                      </a:r>
                      <a:endParaRPr lang="en-US" sz="2800" b="0" dirty="0">
                        <a:effectLst/>
                        <a:latin typeface="+mn-lt"/>
                        <a:ea typeface="Calibri"/>
                        <a:cs typeface="Times New Roman"/>
                      </a:endParaRPr>
                    </a:p>
                  </a:txBody>
                  <a:tcPr marL="68580" marR="68580" marT="0" marB="0"/>
                </a:tc>
                <a:extLst>
                  <a:ext uri="{0D108BD9-81ED-4DB2-BD59-A6C34878D82A}">
                    <a16:rowId xmlns:a16="http://schemas.microsoft.com/office/drawing/2014/main" val="10005"/>
                  </a:ext>
                </a:extLst>
              </a:tr>
            </a:tbl>
          </a:graphicData>
        </a:graphic>
      </p:graphicFrame>
      <p:sp>
        <p:nvSpPr>
          <p:cNvPr id="6" name="Slide Number Placeholder 5"/>
          <p:cNvSpPr>
            <a:spLocks noGrp="1"/>
          </p:cNvSpPr>
          <p:nvPr>
            <p:ph type="sldNum" sz="quarter" idx="12"/>
          </p:nvPr>
        </p:nvSpPr>
        <p:spPr>
          <a:xfrm>
            <a:off x="6553200" y="6356350"/>
            <a:ext cx="2133600" cy="365125"/>
          </a:xfrm>
        </p:spPr>
        <p:txBody>
          <a:bodyPr/>
          <a:lstStyle>
            <a:lvl1pPr>
              <a:defRPr/>
            </a:lvl1pPr>
          </a:lstStyle>
          <a:p>
            <a:pPr>
              <a:defRPr/>
            </a:pPr>
            <a:fld id="{42945AC0-7A14-4A73-BBAF-4B40A9B69442}" type="slidenum">
              <a:rPr lang="en-US"/>
              <a:pPr>
                <a:defRPr/>
              </a:pPr>
              <a:t>11</a:t>
            </a:fld>
            <a:endParaRPr lang="en-US" dirty="0"/>
          </a:p>
        </p:txBody>
      </p:sp>
      <p:sp>
        <p:nvSpPr>
          <p:cNvPr id="7" name="Slide Number Placeholder 2">
            <a:extLst>
              <a:ext uri="{FF2B5EF4-FFF2-40B4-BE49-F238E27FC236}">
                <a16:creationId xmlns:a16="http://schemas.microsoft.com/office/drawing/2014/main" id="{75FAE7C2-1CE2-4C11-BF54-5A1805F234E8}"/>
              </a:ext>
            </a:extLst>
          </p:cNvPr>
          <p:cNvSpPr txBox="1">
            <a:spLocks/>
          </p:cNvSpPr>
          <p:nvPr/>
        </p:nvSpPr>
        <p:spPr>
          <a:xfrm>
            <a:off x="6553200" y="6340475"/>
            <a:ext cx="2133600" cy="365125"/>
          </a:xfrm>
          <a:prstGeom prst="rect">
            <a:avLst/>
          </a:prstGeom>
          <a:solidFill>
            <a:schemeClr val="bg1"/>
          </a:solidFill>
        </p:spPr>
        <p:txBody>
          <a:bodyPr vert="horz" lIns="91440" tIns="45720" rIns="91440" bIns="45720" rtlCol="0" anchor="ctr"/>
          <a:lstStyle>
            <a:defPPr>
              <a:defRPr lang="en-US"/>
            </a:defPPr>
            <a:lvl1pPr algn="r" rtl="0" fontAlgn="auto">
              <a:spcBef>
                <a:spcPts val="0"/>
              </a:spcBef>
              <a:spcAft>
                <a:spcPts val="0"/>
              </a:spcAft>
              <a:defRPr sz="1200" kern="1200">
                <a:solidFill>
                  <a:schemeClr val="tx1">
                    <a:tint val="75000"/>
                  </a:schemeClr>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r>
              <a:rPr lang="en-US" sz="1400" b="1" dirty="0">
                <a:solidFill>
                  <a:schemeClr val="tx1"/>
                </a:solidFill>
                <a:latin typeface="+mn-lt"/>
              </a:rPr>
              <a:t>11</a:t>
            </a:r>
          </a:p>
        </p:txBody>
      </p:sp>
    </p:spTree>
    <p:extLst>
      <p:ext uri="{BB962C8B-B14F-4D97-AF65-F5344CB8AC3E}">
        <p14:creationId xmlns:p14="http://schemas.microsoft.com/office/powerpoint/2010/main" val="17762966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3431"/>
            <a:ext cx="8229600" cy="1025769"/>
          </a:xfrm>
        </p:spPr>
        <p:txBody>
          <a:bodyPr/>
          <a:lstStyle/>
          <a:p>
            <a:r>
              <a:rPr lang="en-US" dirty="0"/>
              <a:t>M&amp;E Reporting, cont’d.</a:t>
            </a:r>
          </a:p>
        </p:txBody>
      </p:sp>
      <p:sp>
        <p:nvSpPr>
          <p:cNvPr id="5" name="Rectangle 1027"/>
          <p:cNvSpPr txBox="1">
            <a:spLocks noChangeArrowheads="1"/>
          </p:cNvSpPr>
          <p:nvPr/>
        </p:nvSpPr>
        <p:spPr bwMode="auto">
          <a:xfrm>
            <a:off x="228600" y="1219200"/>
            <a:ext cx="9144000" cy="55356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ts val="0"/>
              </a:spcBef>
              <a:spcAft>
                <a:spcPts val="1200"/>
              </a:spcAft>
              <a:buFont typeface="Arial" pitchFamily="34" charset="0"/>
              <a:buChar char="•"/>
              <a:defRPr sz="2800" b="0" kern="1200">
                <a:solidFill>
                  <a:schemeClr val="tx1"/>
                </a:solidFill>
                <a:latin typeface="+mn-lt"/>
                <a:ea typeface="+mn-ea"/>
                <a:cs typeface="Arial" pitchFamily="34" charset="0"/>
              </a:defRPr>
            </a:lvl1pPr>
            <a:lvl2pPr marL="742950" indent="-285750" algn="l" rtl="0" eaLnBrk="1" fontAlgn="base" hangingPunct="1">
              <a:spcBef>
                <a:spcPts val="0"/>
              </a:spcBef>
              <a:spcAft>
                <a:spcPts val="1200"/>
              </a:spcAft>
              <a:buFont typeface="Arial" pitchFamily="34" charset="0"/>
              <a:buChar char="–"/>
              <a:defRPr sz="2800" b="0" kern="1200">
                <a:solidFill>
                  <a:schemeClr val="tx1"/>
                </a:solidFill>
                <a:latin typeface="+mn-lt"/>
                <a:ea typeface="+mn-ea"/>
                <a:cs typeface="Arial" pitchFamily="34" charset="0"/>
              </a:defRPr>
            </a:lvl2pPr>
            <a:lvl3pPr marL="1143000" indent="-228600" algn="l" rtl="0" eaLnBrk="1" fontAlgn="base" hangingPunct="1">
              <a:spcBef>
                <a:spcPts val="0"/>
              </a:spcBef>
              <a:spcAft>
                <a:spcPts val="1200"/>
              </a:spcAft>
              <a:buFont typeface="Arial" pitchFamily="34" charset="0"/>
              <a:buChar char="•"/>
              <a:defRPr sz="2800" b="0" kern="1200">
                <a:solidFill>
                  <a:schemeClr val="tx1"/>
                </a:solidFill>
                <a:latin typeface="+mn-lt"/>
                <a:ea typeface="+mn-ea"/>
                <a:cs typeface="Arial" pitchFamily="34" charset="0"/>
              </a:defRPr>
            </a:lvl3pPr>
            <a:lvl4pPr marL="1600200" indent="-228600" algn="l" rtl="0" eaLnBrk="1" fontAlgn="base" hangingPunct="1">
              <a:spcBef>
                <a:spcPts val="0"/>
              </a:spcBef>
              <a:spcAft>
                <a:spcPts val="1200"/>
              </a:spcAft>
              <a:buFont typeface="Arial" pitchFamily="34" charset="0"/>
              <a:buChar char="–"/>
              <a:defRPr sz="2800" b="0" kern="1200">
                <a:solidFill>
                  <a:schemeClr val="tx1"/>
                </a:solidFill>
                <a:latin typeface="+mn-lt"/>
                <a:ea typeface="+mn-ea"/>
                <a:cs typeface="Arial" pitchFamily="34" charset="0"/>
              </a:defRPr>
            </a:lvl4pPr>
            <a:lvl5pPr marL="2057400" indent="-228600" algn="l" rtl="0" eaLnBrk="1" fontAlgn="base" hangingPunct="1">
              <a:spcBef>
                <a:spcPts val="0"/>
              </a:spcBef>
              <a:spcAft>
                <a:spcPts val="1200"/>
              </a:spcAft>
              <a:buFont typeface="Arial" pitchFamily="34" charset="0"/>
              <a:buChar char="»"/>
              <a:defRPr sz="2800" b="0" kern="1200">
                <a:solidFill>
                  <a:schemeClr val="tx1"/>
                </a:solidFill>
                <a:latin typeface="+mn-lt"/>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US" sz="2400" b="1" dirty="0"/>
              <a:t>Importance of Monitoring, Evaluation, and Reporting</a:t>
            </a:r>
          </a:p>
          <a:p>
            <a:pPr marL="0" indent="0">
              <a:buFont typeface="Arial" pitchFamily="34" charset="0"/>
              <a:buNone/>
            </a:pPr>
            <a:r>
              <a:rPr lang="en-US" sz="2000" dirty="0"/>
              <a:t>Collecting and using data to demonstrate how well activities were performed and whether outcomes and impact were achieved. Helps in measuring performance in order to make improvements and remain on course.</a:t>
            </a:r>
          </a:p>
          <a:p>
            <a:pPr marL="0" indent="0">
              <a:buFont typeface="Arial" pitchFamily="34" charset="0"/>
              <a:buNone/>
            </a:pPr>
            <a:endParaRPr lang="en-US" altLang="en-US" dirty="0"/>
          </a:p>
        </p:txBody>
      </p:sp>
      <p:graphicFrame>
        <p:nvGraphicFramePr>
          <p:cNvPr id="7" name="Chart 6" descr="Graph comparing the SAM with Oedemia vs. SAM without Oedema in three districts in the Busoga region. Bugiri district, Iganga district and Jinja district. " title="SAM cases in Busoga region Jan-Jun 2016 graph"/>
          <p:cNvGraphicFramePr>
            <a:graphicFrameLocks/>
          </p:cNvGraphicFramePr>
          <p:nvPr>
            <p:extLst>
              <p:ext uri="{D42A27DB-BD31-4B8C-83A1-F6EECF244321}">
                <p14:modId xmlns:p14="http://schemas.microsoft.com/office/powerpoint/2010/main" val="2327610060"/>
              </p:ext>
            </p:extLst>
          </p:nvPr>
        </p:nvGraphicFramePr>
        <p:xfrm>
          <a:off x="762000" y="2743200"/>
          <a:ext cx="7162800" cy="3276600"/>
        </p:xfrm>
        <a:graphic>
          <a:graphicData uri="http://schemas.openxmlformats.org/drawingml/2006/chart">
            <c:chart xmlns:c="http://schemas.openxmlformats.org/drawingml/2006/chart" xmlns:r="http://schemas.openxmlformats.org/officeDocument/2006/relationships" r:id="rId2"/>
          </a:graphicData>
        </a:graphic>
      </p:graphicFrame>
      <p:sp>
        <p:nvSpPr>
          <p:cNvPr id="6" name="Slide Number Placeholder 5"/>
          <p:cNvSpPr>
            <a:spLocks noGrp="1"/>
          </p:cNvSpPr>
          <p:nvPr>
            <p:ph type="sldNum" sz="quarter" idx="12"/>
          </p:nvPr>
        </p:nvSpPr>
        <p:spPr>
          <a:xfrm>
            <a:off x="6553200" y="6356350"/>
            <a:ext cx="2133600" cy="365125"/>
          </a:xfrm>
        </p:spPr>
        <p:txBody>
          <a:bodyPr/>
          <a:lstStyle>
            <a:lvl1pPr>
              <a:defRPr/>
            </a:lvl1pPr>
          </a:lstStyle>
          <a:p>
            <a:pPr>
              <a:defRPr/>
            </a:pPr>
            <a:fld id="{42945AC0-7A14-4A73-BBAF-4B40A9B69442}" type="slidenum">
              <a:rPr lang="en-US"/>
              <a:pPr>
                <a:defRPr/>
              </a:pPr>
              <a:t>12</a:t>
            </a:fld>
            <a:endParaRPr lang="en-US" dirty="0"/>
          </a:p>
        </p:txBody>
      </p:sp>
      <p:sp>
        <p:nvSpPr>
          <p:cNvPr id="8" name="Slide Number Placeholder 2">
            <a:extLst>
              <a:ext uri="{FF2B5EF4-FFF2-40B4-BE49-F238E27FC236}">
                <a16:creationId xmlns:a16="http://schemas.microsoft.com/office/drawing/2014/main" id="{7158C80C-1B9F-46A9-B82B-A4F6B7D3AEE4}"/>
              </a:ext>
            </a:extLst>
          </p:cNvPr>
          <p:cNvSpPr txBox="1">
            <a:spLocks/>
          </p:cNvSpPr>
          <p:nvPr/>
        </p:nvSpPr>
        <p:spPr>
          <a:xfrm>
            <a:off x="6553200" y="6340475"/>
            <a:ext cx="2133600" cy="365125"/>
          </a:xfrm>
          <a:prstGeom prst="rect">
            <a:avLst/>
          </a:prstGeom>
          <a:solidFill>
            <a:schemeClr val="bg1"/>
          </a:solidFill>
        </p:spPr>
        <p:txBody>
          <a:bodyPr vert="horz" lIns="91440" tIns="45720" rIns="91440" bIns="45720" rtlCol="0" anchor="ctr"/>
          <a:lstStyle>
            <a:defPPr>
              <a:defRPr lang="en-US"/>
            </a:defPPr>
            <a:lvl1pPr algn="r" rtl="0" fontAlgn="auto">
              <a:spcBef>
                <a:spcPts val="0"/>
              </a:spcBef>
              <a:spcAft>
                <a:spcPts val="0"/>
              </a:spcAft>
              <a:defRPr sz="1200" kern="1200">
                <a:solidFill>
                  <a:schemeClr val="tx1">
                    <a:tint val="75000"/>
                  </a:schemeClr>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r>
              <a:rPr lang="en-US" sz="1400" b="1" dirty="0">
                <a:solidFill>
                  <a:schemeClr val="tx1"/>
                </a:solidFill>
                <a:latin typeface="+mn-lt"/>
              </a:rPr>
              <a:t>12</a:t>
            </a:r>
          </a:p>
        </p:txBody>
      </p:sp>
    </p:spTree>
    <p:extLst>
      <p:ext uri="{BB962C8B-B14F-4D97-AF65-F5344CB8AC3E}">
        <p14:creationId xmlns:p14="http://schemas.microsoft.com/office/powerpoint/2010/main" val="29504980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M&amp;E Reporting, cont’d.</a:t>
            </a:r>
          </a:p>
        </p:txBody>
      </p:sp>
      <p:sp>
        <p:nvSpPr>
          <p:cNvPr id="3" name="Rectangle 2"/>
          <p:cNvSpPr/>
          <p:nvPr/>
        </p:nvSpPr>
        <p:spPr>
          <a:xfrm>
            <a:off x="-76200" y="1295400"/>
            <a:ext cx="8686800" cy="4893647"/>
          </a:xfrm>
          <a:prstGeom prst="rect">
            <a:avLst/>
          </a:prstGeom>
        </p:spPr>
        <p:txBody>
          <a:bodyPr wrap="square">
            <a:spAutoFit/>
          </a:bodyPr>
          <a:lstStyle/>
          <a:p>
            <a:pPr marL="914400" lvl="1" indent="-457200">
              <a:spcBef>
                <a:spcPts val="1200"/>
              </a:spcBef>
              <a:buFont typeface="Arial" panose="020B0604020202020204" pitchFamily="34" charset="0"/>
              <a:buChar char="•"/>
            </a:pPr>
            <a:r>
              <a:rPr lang="en-US" sz="2200" dirty="0">
                <a:latin typeface="+mj-lt"/>
              </a:rPr>
              <a:t>Benefits of Monitoring, Evaluation, and Reporting for Nutrition Services</a:t>
            </a:r>
          </a:p>
          <a:p>
            <a:pPr marL="1371600" lvl="2" indent="-457200">
              <a:spcBef>
                <a:spcPts val="1200"/>
              </a:spcBef>
              <a:buFont typeface="Calibri" panose="020F0502020204030204" pitchFamily="34" charset="0"/>
              <a:buChar char="–"/>
            </a:pPr>
            <a:r>
              <a:rPr lang="en-US" sz="2200" dirty="0">
                <a:latin typeface="+mj-lt"/>
              </a:rPr>
              <a:t>Prove that the program is achieving or has achieved intended results</a:t>
            </a:r>
          </a:p>
          <a:p>
            <a:pPr marL="1371600" lvl="2" indent="-457200">
              <a:spcBef>
                <a:spcPts val="1200"/>
              </a:spcBef>
              <a:buFont typeface="Calibri" panose="020F0502020204030204" pitchFamily="34" charset="0"/>
              <a:buChar char="–"/>
            </a:pPr>
            <a:r>
              <a:rPr lang="en-US" sz="2200" dirty="0">
                <a:latin typeface="+mj-lt"/>
              </a:rPr>
              <a:t>Show accountability for resources expended</a:t>
            </a:r>
          </a:p>
          <a:p>
            <a:pPr marL="1371600" lvl="2" indent="-457200">
              <a:spcBef>
                <a:spcPts val="1200"/>
              </a:spcBef>
              <a:buFont typeface="Calibri" panose="020F0502020204030204" pitchFamily="34" charset="0"/>
              <a:buChar char="–"/>
            </a:pPr>
            <a:r>
              <a:rPr lang="en-US" sz="2200" dirty="0">
                <a:latin typeface="+mj-lt"/>
              </a:rPr>
              <a:t>Yield data to use in response to any critics of the program</a:t>
            </a:r>
          </a:p>
          <a:p>
            <a:pPr marL="1371600" lvl="2" indent="-457200">
              <a:spcBef>
                <a:spcPts val="1200"/>
              </a:spcBef>
              <a:buFont typeface="Calibri" panose="020F0502020204030204" pitchFamily="34" charset="0"/>
              <a:buChar char="–"/>
            </a:pPr>
            <a:r>
              <a:rPr lang="en-US" sz="2200" dirty="0">
                <a:latin typeface="+mj-lt"/>
              </a:rPr>
              <a:t>Justify replication, scale-up, or continuation of the program</a:t>
            </a:r>
          </a:p>
          <a:p>
            <a:pPr marL="1371600" lvl="2" indent="-457200">
              <a:spcBef>
                <a:spcPts val="1200"/>
              </a:spcBef>
              <a:buFont typeface="Calibri" panose="020F0502020204030204" pitchFamily="34" charset="0"/>
              <a:buChar char="–"/>
            </a:pPr>
            <a:r>
              <a:rPr lang="en-US" sz="2200" dirty="0">
                <a:latin typeface="+mj-lt"/>
              </a:rPr>
              <a:t>Generate information to use in advocating for policy and resources</a:t>
            </a:r>
          </a:p>
          <a:p>
            <a:pPr marL="1371600" lvl="2" indent="-457200">
              <a:spcBef>
                <a:spcPts val="1200"/>
              </a:spcBef>
              <a:buFont typeface="Calibri" panose="020F0502020204030204" pitchFamily="34" charset="0"/>
              <a:buChar char="–"/>
            </a:pPr>
            <a:r>
              <a:rPr lang="en-US" sz="2200" dirty="0">
                <a:latin typeface="+mj-lt"/>
              </a:rPr>
              <a:t>Generate knowledge</a:t>
            </a:r>
          </a:p>
          <a:p>
            <a:pPr marL="1371600" lvl="2" indent="-457200">
              <a:spcBef>
                <a:spcPts val="1200"/>
              </a:spcBef>
              <a:buFont typeface="Calibri" panose="020F0502020204030204" pitchFamily="34" charset="0"/>
              <a:buChar char="–"/>
            </a:pPr>
            <a:r>
              <a:rPr lang="en-US" sz="2200" dirty="0">
                <a:latin typeface="+mj-lt"/>
              </a:rPr>
              <a:t>Improve cost-effectiveness and efficiency</a:t>
            </a:r>
          </a:p>
        </p:txBody>
      </p:sp>
      <p:sp>
        <p:nvSpPr>
          <p:cNvPr id="4" name="Slide Number Placeholder 5"/>
          <p:cNvSpPr>
            <a:spLocks noGrp="1"/>
          </p:cNvSpPr>
          <p:nvPr>
            <p:ph type="sldNum" sz="quarter" idx="12"/>
          </p:nvPr>
        </p:nvSpPr>
        <p:spPr>
          <a:xfrm>
            <a:off x="6553200" y="6356350"/>
            <a:ext cx="2133600" cy="365125"/>
          </a:xfrm>
        </p:spPr>
        <p:txBody>
          <a:bodyPr/>
          <a:lstStyle>
            <a:lvl1pPr>
              <a:defRPr/>
            </a:lvl1pPr>
          </a:lstStyle>
          <a:p>
            <a:pPr>
              <a:defRPr/>
            </a:pPr>
            <a:fld id="{42945AC0-7A14-4A73-BBAF-4B40A9B69442}" type="slidenum">
              <a:rPr lang="en-US"/>
              <a:pPr>
                <a:defRPr/>
              </a:pPr>
              <a:t>13</a:t>
            </a:fld>
            <a:endParaRPr lang="en-US" dirty="0"/>
          </a:p>
        </p:txBody>
      </p:sp>
      <p:sp>
        <p:nvSpPr>
          <p:cNvPr id="5" name="Slide Number Placeholder 2">
            <a:extLst>
              <a:ext uri="{FF2B5EF4-FFF2-40B4-BE49-F238E27FC236}">
                <a16:creationId xmlns:a16="http://schemas.microsoft.com/office/drawing/2014/main" id="{23F574A4-3CEE-4517-A3A6-87E48AFC0BC1}"/>
              </a:ext>
            </a:extLst>
          </p:cNvPr>
          <p:cNvSpPr txBox="1">
            <a:spLocks/>
          </p:cNvSpPr>
          <p:nvPr/>
        </p:nvSpPr>
        <p:spPr>
          <a:xfrm>
            <a:off x="6553200" y="6340475"/>
            <a:ext cx="2133600" cy="365125"/>
          </a:xfrm>
          <a:prstGeom prst="rect">
            <a:avLst/>
          </a:prstGeom>
          <a:solidFill>
            <a:schemeClr val="bg1"/>
          </a:solidFill>
        </p:spPr>
        <p:txBody>
          <a:bodyPr vert="horz" lIns="91440" tIns="45720" rIns="91440" bIns="45720" rtlCol="0" anchor="ctr"/>
          <a:lstStyle>
            <a:defPPr>
              <a:defRPr lang="en-US"/>
            </a:defPPr>
            <a:lvl1pPr algn="r" rtl="0" fontAlgn="auto">
              <a:spcBef>
                <a:spcPts val="0"/>
              </a:spcBef>
              <a:spcAft>
                <a:spcPts val="0"/>
              </a:spcAft>
              <a:defRPr sz="1200" kern="1200">
                <a:solidFill>
                  <a:schemeClr val="tx1">
                    <a:tint val="75000"/>
                  </a:schemeClr>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r>
              <a:rPr lang="en-US" sz="1400" b="1" dirty="0">
                <a:solidFill>
                  <a:schemeClr val="tx1"/>
                </a:solidFill>
                <a:latin typeface="+mn-lt"/>
              </a:rPr>
              <a:t>13</a:t>
            </a:r>
          </a:p>
        </p:txBody>
      </p:sp>
    </p:spTree>
    <p:extLst>
      <p:ext uri="{BB962C8B-B14F-4D97-AF65-F5344CB8AC3E}">
        <p14:creationId xmlns:p14="http://schemas.microsoft.com/office/powerpoint/2010/main" val="21443588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438400"/>
            <a:ext cx="9144000" cy="1143000"/>
          </a:xfrm>
        </p:spPr>
        <p:txBody>
          <a:bodyPr/>
          <a:lstStyle/>
          <a:p>
            <a:r>
              <a:rPr lang="en-US" sz="4400" dirty="0"/>
              <a:t>End of Session</a:t>
            </a:r>
          </a:p>
        </p:txBody>
      </p:sp>
      <p:sp>
        <p:nvSpPr>
          <p:cNvPr id="5" name="Slide Number Placeholder 4"/>
          <p:cNvSpPr>
            <a:spLocks noGrp="1"/>
          </p:cNvSpPr>
          <p:nvPr>
            <p:ph type="sldNum" sz="quarter" idx="12"/>
          </p:nvPr>
        </p:nvSpPr>
        <p:spPr/>
        <p:txBody>
          <a:bodyPr/>
          <a:lstStyle/>
          <a:p>
            <a:pPr>
              <a:defRPr/>
            </a:pPr>
            <a:fld id="{42945AC0-7A14-4A73-BBAF-4B40A9B69442}" type="slidenum">
              <a:rPr lang="en-US" smtClean="0"/>
              <a:pPr>
                <a:defRPr/>
              </a:pPr>
              <a:t>14</a:t>
            </a:fld>
            <a:endParaRPr lang="en-US" dirty="0"/>
          </a:p>
        </p:txBody>
      </p:sp>
      <p:sp>
        <p:nvSpPr>
          <p:cNvPr id="4" name="Slide Number Placeholder 2">
            <a:extLst>
              <a:ext uri="{FF2B5EF4-FFF2-40B4-BE49-F238E27FC236}">
                <a16:creationId xmlns:a16="http://schemas.microsoft.com/office/drawing/2014/main" id="{AE972FB5-4B59-4007-BD46-90E55A74B442}"/>
              </a:ext>
            </a:extLst>
          </p:cNvPr>
          <p:cNvSpPr txBox="1">
            <a:spLocks/>
          </p:cNvSpPr>
          <p:nvPr/>
        </p:nvSpPr>
        <p:spPr>
          <a:xfrm>
            <a:off x="6553200" y="6340475"/>
            <a:ext cx="2133600" cy="365125"/>
          </a:xfrm>
          <a:prstGeom prst="rect">
            <a:avLst/>
          </a:prstGeom>
          <a:solidFill>
            <a:schemeClr val="bg1"/>
          </a:solidFill>
        </p:spPr>
        <p:txBody>
          <a:bodyPr vert="horz" lIns="91440" tIns="45720" rIns="91440" bIns="45720" rtlCol="0" anchor="ctr"/>
          <a:lstStyle>
            <a:defPPr>
              <a:defRPr lang="en-US"/>
            </a:defPPr>
            <a:lvl1pPr algn="r" rtl="0" fontAlgn="auto">
              <a:spcBef>
                <a:spcPts val="0"/>
              </a:spcBef>
              <a:spcAft>
                <a:spcPts val="0"/>
              </a:spcAft>
              <a:defRPr sz="1200" kern="1200">
                <a:solidFill>
                  <a:schemeClr val="tx1">
                    <a:tint val="75000"/>
                  </a:schemeClr>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r>
              <a:rPr lang="en-US" sz="1400" b="1" dirty="0">
                <a:solidFill>
                  <a:schemeClr val="tx1"/>
                </a:solidFill>
                <a:latin typeface="+mn-lt"/>
              </a:rPr>
              <a:t>14</a:t>
            </a:r>
          </a:p>
        </p:txBody>
      </p:sp>
    </p:spTree>
    <p:extLst>
      <p:ext uri="{BB962C8B-B14F-4D97-AF65-F5344CB8AC3E}">
        <p14:creationId xmlns:p14="http://schemas.microsoft.com/office/powerpoint/2010/main" val="646294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2C47337E-AF4A-4987-8ADB-335962915351}" type="slidenum">
              <a:rPr lang="en-US" smtClean="0"/>
              <a:pPr>
                <a:defRPr/>
              </a:pPr>
              <a:t>15</a:t>
            </a:fld>
            <a:endParaRPr lang="en-US" dirty="0"/>
          </a:p>
        </p:txBody>
      </p:sp>
      <p:sp>
        <p:nvSpPr>
          <p:cNvPr id="5" name="Rectangle 4"/>
          <p:cNvSpPr/>
          <p:nvPr/>
        </p:nvSpPr>
        <p:spPr>
          <a:xfrm>
            <a:off x="0" y="-5862"/>
            <a:ext cx="9144000" cy="1301262"/>
          </a:xfrm>
          <a:prstGeom prst="rect">
            <a:avLst/>
          </a:prstGeom>
          <a:solidFill>
            <a:srgbClr val="C4591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0" tIns="274320" rtlCol="0" anchor="ctr"/>
          <a:lstStyle/>
          <a:p>
            <a:r>
              <a:rPr lang="en-US" dirty="0"/>
              <a:t>HEALTH MANAGEMENT INFORMATION FOR NUTRITION 2017</a:t>
            </a:r>
          </a:p>
        </p:txBody>
      </p:sp>
      <p:sp>
        <p:nvSpPr>
          <p:cNvPr id="6" name="Content Placeholder 2"/>
          <p:cNvSpPr txBox="1">
            <a:spLocks/>
          </p:cNvSpPr>
          <p:nvPr/>
        </p:nvSpPr>
        <p:spPr bwMode="auto">
          <a:xfrm>
            <a:off x="868017" y="1940580"/>
            <a:ext cx="8229600" cy="3763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ts val="0"/>
              </a:spcBef>
              <a:spcAft>
                <a:spcPts val="1200"/>
              </a:spcAft>
              <a:buFont typeface="Arial" pitchFamily="34" charset="0"/>
              <a:buChar char="•"/>
              <a:defRPr sz="2800" b="0" kern="1200">
                <a:solidFill>
                  <a:schemeClr val="tx1"/>
                </a:solidFill>
                <a:latin typeface="+mn-lt"/>
                <a:ea typeface="+mn-ea"/>
                <a:cs typeface="Arial" pitchFamily="34" charset="0"/>
              </a:defRPr>
            </a:lvl1pPr>
            <a:lvl2pPr marL="742950" indent="-285750" algn="l" rtl="0" eaLnBrk="0" fontAlgn="base" hangingPunct="0">
              <a:spcBef>
                <a:spcPts val="0"/>
              </a:spcBef>
              <a:spcAft>
                <a:spcPts val="1200"/>
              </a:spcAft>
              <a:buFont typeface="Arial" pitchFamily="34" charset="0"/>
              <a:buChar char="–"/>
              <a:defRPr sz="2800" b="0" kern="1200">
                <a:solidFill>
                  <a:schemeClr val="tx1"/>
                </a:solidFill>
                <a:latin typeface="+mn-lt"/>
                <a:ea typeface="+mn-ea"/>
                <a:cs typeface="Arial" pitchFamily="34" charset="0"/>
              </a:defRPr>
            </a:lvl2pPr>
            <a:lvl3pPr marL="1143000" indent="-228600" algn="l" rtl="0" eaLnBrk="0" fontAlgn="base" hangingPunct="0">
              <a:spcBef>
                <a:spcPts val="0"/>
              </a:spcBef>
              <a:spcAft>
                <a:spcPts val="1200"/>
              </a:spcAft>
              <a:buFont typeface="Arial" pitchFamily="34" charset="0"/>
              <a:buChar char="•"/>
              <a:defRPr sz="2800" b="0" kern="1200">
                <a:solidFill>
                  <a:schemeClr val="tx1"/>
                </a:solidFill>
                <a:latin typeface="+mn-lt"/>
                <a:ea typeface="+mn-ea"/>
                <a:cs typeface="Arial" pitchFamily="34" charset="0"/>
              </a:defRPr>
            </a:lvl3pPr>
            <a:lvl4pPr marL="1600200" indent="-228600" algn="l" rtl="0" eaLnBrk="0" fontAlgn="base" hangingPunct="0">
              <a:spcBef>
                <a:spcPts val="0"/>
              </a:spcBef>
              <a:spcAft>
                <a:spcPts val="1200"/>
              </a:spcAft>
              <a:buFont typeface="Arial" pitchFamily="34" charset="0"/>
              <a:buChar char="–"/>
              <a:defRPr sz="2800" b="0" kern="1200">
                <a:solidFill>
                  <a:schemeClr val="tx1"/>
                </a:solidFill>
                <a:latin typeface="+mn-lt"/>
                <a:ea typeface="+mn-ea"/>
                <a:cs typeface="Arial" pitchFamily="34" charset="0"/>
              </a:defRPr>
            </a:lvl4pPr>
            <a:lvl5pPr marL="2057400" indent="-228600" algn="l" rtl="0" eaLnBrk="0" fontAlgn="base" hangingPunct="0">
              <a:spcBef>
                <a:spcPts val="0"/>
              </a:spcBef>
              <a:spcAft>
                <a:spcPts val="1200"/>
              </a:spcAft>
              <a:buFont typeface="Arial" pitchFamily="34" charset="0"/>
              <a:buChar char="»"/>
              <a:defRPr sz="2800" b="0" kern="1200">
                <a:solidFill>
                  <a:schemeClr val="tx1"/>
                </a:solidFill>
                <a:latin typeface="+mn-lt"/>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lvl="1" indent="0">
              <a:buFont typeface="Arial" pitchFamily="34" charset="0"/>
              <a:buNone/>
            </a:pPr>
            <a:endParaRPr lang="en-US" altLang="en-US" dirty="0">
              <a:solidFill>
                <a:srgbClr val="000000"/>
              </a:solidFill>
              <a:latin typeface="+mj-lt"/>
            </a:endParaRPr>
          </a:p>
          <a:p>
            <a:pPr marL="457200" lvl="1" indent="0">
              <a:buNone/>
            </a:pPr>
            <a:r>
              <a:rPr lang="en-US" altLang="en-US" sz="4000" b="1" dirty="0">
                <a:solidFill>
                  <a:srgbClr val="C45911"/>
                </a:solidFill>
                <a:latin typeface="+mj-lt"/>
              </a:rPr>
              <a:t>Session 5.2 </a:t>
            </a:r>
          </a:p>
          <a:p>
            <a:pPr marL="457200" lvl="1" indent="0">
              <a:buNone/>
            </a:pPr>
            <a:r>
              <a:rPr lang="en-US" altLang="en-US" sz="4400" b="1" dirty="0">
                <a:solidFill>
                  <a:srgbClr val="000000"/>
                </a:solidFill>
                <a:latin typeface="+mj-lt"/>
              </a:rPr>
              <a:t>Quality Improvement Approaches in Nutrition</a:t>
            </a:r>
          </a:p>
        </p:txBody>
      </p:sp>
      <p:sp>
        <p:nvSpPr>
          <p:cNvPr id="7" name="Rectangle 6"/>
          <p:cNvSpPr/>
          <p:nvPr/>
        </p:nvSpPr>
        <p:spPr>
          <a:xfrm>
            <a:off x="0" y="5823592"/>
            <a:ext cx="9144000" cy="1066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0" tIns="2743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en-US" sz="1400" dirty="0">
              <a:solidFill>
                <a:schemeClr val="tx1"/>
              </a:solidFill>
            </a:endParaRPr>
          </a:p>
        </p:txBody>
      </p:sp>
      <p:pic>
        <p:nvPicPr>
          <p:cNvPr id="8" name="Picture 7" descr="Uganda flag" title="Uganda fla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642168" y="116632"/>
            <a:ext cx="1501832" cy="830159"/>
          </a:xfrm>
          <a:prstGeom prst="rect">
            <a:avLst/>
          </a:prstGeom>
        </p:spPr>
      </p:pic>
      <p:sp>
        <p:nvSpPr>
          <p:cNvPr id="9" name="Slide Number Placeholder 2">
            <a:extLst>
              <a:ext uri="{FF2B5EF4-FFF2-40B4-BE49-F238E27FC236}">
                <a16:creationId xmlns:a16="http://schemas.microsoft.com/office/drawing/2014/main" id="{7F1B9F02-6DC5-434A-A122-32E9DABEDBF3}"/>
              </a:ext>
            </a:extLst>
          </p:cNvPr>
          <p:cNvSpPr txBox="1">
            <a:spLocks/>
          </p:cNvSpPr>
          <p:nvPr/>
        </p:nvSpPr>
        <p:spPr>
          <a:xfrm>
            <a:off x="6553200" y="6340475"/>
            <a:ext cx="2133600" cy="365125"/>
          </a:xfrm>
          <a:prstGeom prst="rect">
            <a:avLst/>
          </a:prstGeom>
          <a:solidFill>
            <a:schemeClr val="bg1"/>
          </a:solidFill>
        </p:spPr>
        <p:txBody>
          <a:bodyPr vert="horz" lIns="91440" tIns="45720" rIns="91440" bIns="45720" rtlCol="0" anchor="ctr"/>
          <a:lstStyle>
            <a:defPPr>
              <a:defRPr lang="en-US"/>
            </a:defPPr>
            <a:lvl1pPr algn="r" rtl="0" fontAlgn="auto">
              <a:spcBef>
                <a:spcPts val="0"/>
              </a:spcBef>
              <a:spcAft>
                <a:spcPts val="0"/>
              </a:spcAft>
              <a:defRPr sz="1200" kern="1200">
                <a:solidFill>
                  <a:schemeClr val="tx1">
                    <a:tint val="75000"/>
                  </a:schemeClr>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r>
              <a:rPr lang="en-US" sz="1400" b="1" dirty="0">
                <a:solidFill>
                  <a:schemeClr val="tx1"/>
                </a:solidFill>
                <a:latin typeface="+mn-lt"/>
              </a:rPr>
              <a:t>1</a:t>
            </a:r>
          </a:p>
        </p:txBody>
      </p:sp>
    </p:spTree>
    <p:extLst>
      <p:ext uri="{BB962C8B-B14F-4D97-AF65-F5344CB8AC3E}">
        <p14:creationId xmlns:p14="http://schemas.microsoft.com/office/powerpoint/2010/main" val="38164278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Session Objectives</a:t>
            </a:r>
            <a:endParaRPr lang="en-US" dirty="0"/>
          </a:p>
        </p:txBody>
      </p:sp>
      <p:sp>
        <p:nvSpPr>
          <p:cNvPr id="3" name="Content Placeholder 2"/>
          <p:cNvSpPr>
            <a:spLocks noGrp="1"/>
          </p:cNvSpPr>
          <p:nvPr>
            <p:ph idx="1"/>
          </p:nvPr>
        </p:nvSpPr>
        <p:spPr/>
        <p:txBody>
          <a:bodyPr/>
          <a:lstStyle/>
          <a:p>
            <a:r>
              <a:rPr lang="en-US" dirty="0"/>
              <a:t>By the end of this session, participants should be able to:</a:t>
            </a:r>
          </a:p>
          <a:p>
            <a:r>
              <a:rPr lang="en-US" dirty="0"/>
              <a:t>Describe the principles of Quality Improvement</a:t>
            </a:r>
          </a:p>
          <a:p>
            <a:r>
              <a:rPr lang="en-US" dirty="0"/>
              <a:t>Explain the commonly used Quality improvement models</a:t>
            </a:r>
          </a:p>
          <a:p>
            <a:r>
              <a:rPr lang="en-US" dirty="0"/>
              <a:t>Demonstrate the use of nutrition data for planning and decision making</a:t>
            </a:r>
          </a:p>
          <a:p>
            <a:endParaRPr lang="en-US" dirty="0"/>
          </a:p>
        </p:txBody>
      </p:sp>
      <p:sp>
        <p:nvSpPr>
          <p:cNvPr id="4" name="Slide Number Placeholder 3"/>
          <p:cNvSpPr>
            <a:spLocks noGrp="1"/>
          </p:cNvSpPr>
          <p:nvPr>
            <p:ph type="sldNum" sz="quarter" idx="12"/>
          </p:nvPr>
        </p:nvSpPr>
        <p:spPr/>
        <p:txBody>
          <a:bodyPr/>
          <a:lstStyle/>
          <a:p>
            <a:fld id="{42945AC0-7A14-4A73-BBAF-4B40A9B69442}" type="slidenum">
              <a:rPr lang="en-US" smtClean="0"/>
              <a:pPr/>
              <a:t>16</a:t>
            </a:fld>
            <a:endParaRPr lang="en-US" dirty="0"/>
          </a:p>
        </p:txBody>
      </p:sp>
      <p:sp>
        <p:nvSpPr>
          <p:cNvPr id="5" name="Slide Number Placeholder 2">
            <a:extLst>
              <a:ext uri="{FF2B5EF4-FFF2-40B4-BE49-F238E27FC236}">
                <a16:creationId xmlns:a16="http://schemas.microsoft.com/office/drawing/2014/main" id="{2FFD64C3-595B-4589-B3C3-D252A353C4DD}"/>
              </a:ext>
            </a:extLst>
          </p:cNvPr>
          <p:cNvSpPr txBox="1">
            <a:spLocks/>
          </p:cNvSpPr>
          <p:nvPr/>
        </p:nvSpPr>
        <p:spPr>
          <a:xfrm>
            <a:off x="6553200" y="6340475"/>
            <a:ext cx="2133600" cy="365125"/>
          </a:xfrm>
          <a:prstGeom prst="rect">
            <a:avLst/>
          </a:prstGeom>
          <a:solidFill>
            <a:schemeClr val="bg1"/>
          </a:solidFill>
        </p:spPr>
        <p:txBody>
          <a:bodyPr vert="horz" lIns="91440" tIns="45720" rIns="91440" bIns="45720" rtlCol="0" anchor="ctr"/>
          <a:lstStyle>
            <a:defPPr>
              <a:defRPr lang="en-US"/>
            </a:defPPr>
            <a:lvl1pPr algn="r" rtl="0" fontAlgn="auto">
              <a:spcBef>
                <a:spcPts val="0"/>
              </a:spcBef>
              <a:spcAft>
                <a:spcPts val="0"/>
              </a:spcAft>
              <a:defRPr sz="1200" kern="1200">
                <a:solidFill>
                  <a:schemeClr val="tx1">
                    <a:tint val="75000"/>
                  </a:schemeClr>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r>
              <a:rPr lang="en-US" sz="1400" b="1" dirty="0">
                <a:solidFill>
                  <a:schemeClr val="tx1"/>
                </a:solidFill>
                <a:latin typeface="+mn-lt"/>
              </a:rPr>
              <a:t>2</a:t>
            </a:r>
          </a:p>
        </p:txBody>
      </p:sp>
    </p:spTree>
    <p:extLst>
      <p:ext uri="{BB962C8B-B14F-4D97-AF65-F5344CB8AC3E}">
        <p14:creationId xmlns:p14="http://schemas.microsoft.com/office/powerpoint/2010/main" val="36642980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590800"/>
            <a:ext cx="8229600" cy="1143000"/>
          </a:xfrm>
        </p:spPr>
        <p:txBody>
          <a:bodyPr/>
          <a:lstStyle/>
          <a:p>
            <a:r>
              <a:rPr lang="en-US" dirty="0"/>
              <a:t>Key Terms and Principles</a:t>
            </a:r>
          </a:p>
        </p:txBody>
      </p:sp>
      <p:sp>
        <p:nvSpPr>
          <p:cNvPr id="4" name="Slide Number Placeholder 3"/>
          <p:cNvSpPr>
            <a:spLocks noGrp="1"/>
          </p:cNvSpPr>
          <p:nvPr>
            <p:ph type="sldNum" sz="quarter" idx="12"/>
          </p:nvPr>
        </p:nvSpPr>
        <p:spPr/>
        <p:txBody>
          <a:bodyPr/>
          <a:lstStyle/>
          <a:p>
            <a:fld id="{42945AC0-7A14-4A73-BBAF-4B40A9B69442}" type="slidenum">
              <a:rPr lang="en-US" smtClean="0"/>
              <a:pPr/>
              <a:t>17</a:t>
            </a:fld>
            <a:endParaRPr lang="en-US" dirty="0"/>
          </a:p>
        </p:txBody>
      </p:sp>
      <p:sp>
        <p:nvSpPr>
          <p:cNvPr id="5" name="Slide Number Placeholder 2">
            <a:extLst>
              <a:ext uri="{FF2B5EF4-FFF2-40B4-BE49-F238E27FC236}">
                <a16:creationId xmlns:a16="http://schemas.microsoft.com/office/drawing/2014/main" id="{FE210BE0-0159-4B55-938C-289FDAA3FD8F}"/>
              </a:ext>
            </a:extLst>
          </p:cNvPr>
          <p:cNvSpPr txBox="1">
            <a:spLocks/>
          </p:cNvSpPr>
          <p:nvPr/>
        </p:nvSpPr>
        <p:spPr>
          <a:xfrm>
            <a:off x="6553200" y="6340475"/>
            <a:ext cx="2133600" cy="365125"/>
          </a:xfrm>
          <a:prstGeom prst="rect">
            <a:avLst/>
          </a:prstGeom>
          <a:solidFill>
            <a:schemeClr val="bg1"/>
          </a:solidFill>
        </p:spPr>
        <p:txBody>
          <a:bodyPr vert="horz" lIns="91440" tIns="45720" rIns="91440" bIns="45720" rtlCol="0" anchor="ctr"/>
          <a:lstStyle>
            <a:defPPr>
              <a:defRPr lang="en-US"/>
            </a:defPPr>
            <a:lvl1pPr algn="r" rtl="0" fontAlgn="auto">
              <a:spcBef>
                <a:spcPts val="0"/>
              </a:spcBef>
              <a:spcAft>
                <a:spcPts val="0"/>
              </a:spcAft>
              <a:defRPr sz="1200" kern="1200">
                <a:solidFill>
                  <a:schemeClr val="tx1">
                    <a:tint val="75000"/>
                  </a:schemeClr>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r>
              <a:rPr lang="en-US" sz="1400" b="1" dirty="0">
                <a:solidFill>
                  <a:schemeClr val="tx1"/>
                </a:solidFill>
                <a:latin typeface="+mn-lt"/>
              </a:rPr>
              <a:t>3</a:t>
            </a:r>
          </a:p>
        </p:txBody>
      </p:sp>
    </p:spTree>
    <p:extLst>
      <p:ext uri="{BB962C8B-B14F-4D97-AF65-F5344CB8AC3E}">
        <p14:creationId xmlns:p14="http://schemas.microsoft.com/office/powerpoint/2010/main" val="1778580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Brainstorm</a:t>
            </a:r>
          </a:p>
        </p:txBody>
      </p:sp>
      <p:sp>
        <p:nvSpPr>
          <p:cNvPr id="3" name="Content Placeholder 2"/>
          <p:cNvSpPr>
            <a:spLocks noGrp="1"/>
          </p:cNvSpPr>
          <p:nvPr>
            <p:ph idx="1"/>
          </p:nvPr>
        </p:nvSpPr>
        <p:spPr/>
        <p:txBody>
          <a:bodyPr/>
          <a:lstStyle/>
          <a:p>
            <a:r>
              <a:rPr lang="en-US" dirty="0"/>
              <a:t>What does quality mean to you?</a:t>
            </a:r>
          </a:p>
          <a:p>
            <a:endParaRPr lang="en-US" dirty="0"/>
          </a:p>
          <a:p>
            <a:r>
              <a:rPr lang="en-US" dirty="0"/>
              <a:t>What does ‘quality improvement’ mean to you in relation to health care?</a:t>
            </a:r>
          </a:p>
          <a:p>
            <a:pPr marL="0" indent="0">
              <a:buNone/>
            </a:pPr>
            <a:endParaRPr lang="en-US" dirty="0"/>
          </a:p>
        </p:txBody>
      </p:sp>
      <p:sp>
        <p:nvSpPr>
          <p:cNvPr id="4" name="Slide Number Placeholder 3"/>
          <p:cNvSpPr>
            <a:spLocks noGrp="1"/>
          </p:cNvSpPr>
          <p:nvPr>
            <p:ph type="sldNum" sz="quarter" idx="12"/>
          </p:nvPr>
        </p:nvSpPr>
        <p:spPr/>
        <p:txBody>
          <a:bodyPr/>
          <a:lstStyle/>
          <a:p>
            <a:fld id="{42945AC0-7A14-4A73-BBAF-4B40A9B69442}" type="slidenum">
              <a:rPr lang="en-US" smtClean="0"/>
              <a:pPr/>
              <a:t>18</a:t>
            </a:fld>
            <a:endParaRPr lang="en-US" dirty="0"/>
          </a:p>
        </p:txBody>
      </p:sp>
      <p:sp>
        <p:nvSpPr>
          <p:cNvPr id="5" name="Slide Number Placeholder 2">
            <a:extLst>
              <a:ext uri="{FF2B5EF4-FFF2-40B4-BE49-F238E27FC236}">
                <a16:creationId xmlns:a16="http://schemas.microsoft.com/office/drawing/2014/main" id="{CAA66184-CD59-4A36-B3EA-F0C3F7DFCB7D}"/>
              </a:ext>
            </a:extLst>
          </p:cNvPr>
          <p:cNvSpPr txBox="1">
            <a:spLocks/>
          </p:cNvSpPr>
          <p:nvPr/>
        </p:nvSpPr>
        <p:spPr>
          <a:xfrm>
            <a:off x="6553200" y="6340475"/>
            <a:ext cx="2133600" cy="365125"/>
          </a:xfrm>
          <a:prstGeom prst="rect">
            <a:avLst/>
          </a:prstGeom>
          <a:solidFill>
            <a:schemeClr val="bg1"/>
          </a:solidFill>
        </p:spPr>
        <p:txBody>
          <a:bodyPr vert="horz" lIns="91440" tIns="45720" rIns="91440" bIns="45720" rtlCol="0" anchor="ctr"/>
          <a:lstStyle>
            <a:defPPr>
              <a:defRPr lang="en-US"/>
            </a:defPPr>
            <a:lvl1pPr algn="r" rtl="0" fontAlgn="auto">
              <a:spcBef>
                <a:spcPts val="0"/>
              </a:spcBef>
              <a:spcAft>
                <a:spcPts val="0"/>
              </a:spcAft>
              <a:defRPr sz="1200" kern="1200">
                <a:solidFill>
                  <a:schemeClr val="tx1">
                    <a:tint val="75000"/>
                  </a:schemeClr>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r>
              <a:rPr lang="en-US" sz="1400" b="1" dirty="0">
                <a:solidFill>
                  <a:schemeClr val="tx1"/>
                </a:solidFill>
                <a:latin typeface="+mn-lt"/>
              </a:rPr>
              <a:t>4</a:t>
            </a:r>
          </a:p>
        </p:txBody>
      </p:sp>
    </p:spTree>
    <p:extLst>
      <p:ext uri="{BB962C8B-B14F-4D97-AF65-F5344CB8AC3E}">
        <p14:creationId xmlns:p14="http://schemas.microsoft.com/office/powerpoint/2010/main" val="16692550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lstStyle/>
          <a:p>
            <a:r>
              <a:rPr lang="en-US" sz="4000" dirty="0"/>
              <a:t>Quality and </a:t>
            </a:r>
            <a:br>
              <a:rPr lang="en-US" sz="4000" dirty="0"/>
            </a:br>
            <a:r>
              <a:rPr lang="en-US" sz="4000" dirty="0"/>
              <a:t>Quality Improvement (QI)</a:t>
            </a:r>
          </a:p>
        </p:txBody>
      </p:sp>
      <p:sp>
        <p:nvSpPr>
          <p:cNvPr id="3" name="Content Placeholder 2"/>
          <p:cNvSpPr>
            <a:spLocks noGrp="1"/>
          </p:cNvSpPr>
          <p:nvPr>
            <p:ph idx="1"/>
          </p:nvPr>
        </p:nvSpPr>
        <p:spPr>
          <a:xfrm>
            <a:off x="457200" y="1616075"/>
            <a:ext cx="8229600" cy="4708525"/>
          </a:xfrm>
        </p:spPr>
        <p:txBody>
          <a:bodyPr/>
          <a:lstStyle/>
          <a:p>
            <a:pPr marL="0" indent="0">
              <a:buNone/>
            </a:pPr>
            <a:r>
              <a:rPr lang="en-US" sz="2400" dirty="0"/>
              <a:t>Quality </a:t>
            </a:r>
          </a:p>
          <a:p>
            <a:pPr lvl="1"/>
            <a:r>
              <a:rPr lang="en-US" sz="2400" dirty="0"/>
              <a:t>The extent to which health care, services, systems, and specifications or programs conform to national or internal standards or requirements.</a:t>
            </a:r>
          </a:p>
          <a:p>
            <a:pPr marL="0" indent="0">
              <a:buNone/>
            </a:pPr>
            <a:r>
              <a:rPr lang="en-US" sz="2400" dirty="0"/>
              <a:t>QI</a:t>
            </a:r>
          </a:p>
          <a:p>
            <a:pPr lvl="1"/>
            <a:r>
              <a:rPr lang="en-US" sz="2400" dirty="0"/>
              <a:t>A management approach to improving and maintaining quality that emphasizes internally driven and relatively continuous assessments of potential causes of quality defects followed by action at either avoiding decrease of quality or correcting it at an early stage.</a:t>
            </a:r>
          </a:p>
          <a:p>
            <a:pPr marL="0" indent="0">
              <a:buNone/>
            </a:pPr>
            <a:endParaRPr lang="en-US" dirty="0"/>
          </a:p>
        </p:txBody>
      </p:sp>
      <p:sp>
        <p:nvSpPr>
          <p:cNvPr id="4" name="Slide Number Placeholder 3"/>
          <p:cNvSpPr>
            <a:spLocks noGrp="1"/>
          </p:cNvSpPr>
          <p:nvPr>
            <p:ph type="sldNum" sz="quarter" idx="12"/>
          </p:nvPr>
        </p:nvSpPr>
        <p:spPr/>
        <p:txBody>
          <a:bodyPr/>
          <a:lstStyle/>
          <a:p>
            <a:fld id="{42945AC0-7A14-4A73-BBAF-4B40A9B69442}" type="slidenum">
              <a:rPr lang="en-US" smtClean="0"/>
              <a:pPr/>
              <a:t>19</a:t>
            </a:fld>
            <a:endParaRPr lang="en-US" dirty="0"/>
          </a:p>
        </p:txBody>
      </p:sp>
      <p:sp>
        <p:nvSpPr>
          <p:cNvPr id="5" name="Slide Number Placeholder 2">
            <a:extLst>
              <a:ext uri="{FF2B5EF4-FFF2-40B4-BE49-F238E27FC236}">
                <a16:creationId xmlns:a16="http://schemas.microsoft.com/office/drawing/2014/main" id="{3F4B65C5-B365-4C98-A196-EA2D46D0B2C0}"/>
              </a:ext>
            </a:extLst>
          </p:cNvPr>
          <p:cNvSpPr txBox="1">
            <a:spLocks/>
          </p:cNvSpPr>
          <p:nvPr/>
        </p:nvSpPr>
        <p:spPr>
          <a:xfrm>
            <a:off x="6553200" y="6340475"/>
            <a:ext cx="2133600" cy="365125"/>
          </a:xfrm>
          <a:prstGeom prst="rect">
            <a:avLst/>
          </a:prstGeom>
          <a:solidFill>
            <a:schemeClr val="bg1"/>
          </a:solidFill>
        </p:spPr>
        <p:txBody>
          <a:bodyPr vert="horz" lIns="91440" tIns="45720" rIns="91440" bIns="45720" rtlCol="0" anchor="ctr"/>
          <a:lstStyle>
            <a:defPPr>
              <a:defRPr lang="en-US"/>
            </a:defPPr>
            <a:lvl1pPr algn="r" rtl="0" fontAlgn="auto">
              <a:spcBef>
                <a:spcPts val="0"/>
              </a:spcBef>
              <a:spcAft>
                <a:spcPts val="0"/>
              </a:spcAft>
              <a:defRPr sz="1200" kern="1200">
                <a:solidFill>
                  <a:schemeClr val="tx1">
                    <a:tint val="75000"/>
                  </a:schemeClr>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r>
              <a:rPr lang="en-US" sz="1400" b="1" dirty="0">
                <a:solidFill>
                  <a:schemeClr val="tx1"/>
                </a:solidFill>
                <a:latin typeface="+mn-lt"/>
              </a:rPr>
              <a:t>5</a:t>
            </a:r>
          </a:p>
        </p:txBody>
      </p:sp>
    </p:spTree>
    <p:extLst>
      <p:ext uri="{BB962C8B-B14F-4D97-AF65-F5344CB8AC3E}">
        <p14:creationId xmlns:p14="http://schemas.microsoft.com/office/powerpoint/2010/main" val="22862895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Session Objectives</a:t>
            </a:r>
          </a:p>
        </p:txBody>
      </p:sp>
      <p:sp>
        <p:nvSpPr>
          <p:cNvPr id="3" name="Content Placeholder 2"/>
          <p:cNvSpPr>
            <a:spLocks noGrp="1"/>
          </p:cNvSpPr>
          <p:nvPr>
            <p:ph idx="1"/>
          </p:nvPr>
        </p:nvSpPr>
        <p:spPr/>
        <p:txBody>
          <a:bodyPr/>
          <a:lstStyle/>
          <a:p>
            <a:r>
              <a:rPr lang="en-US" dirty="0"/>
              <a:t>By the end of this session, participants should be able to:</a:t>
            </a:r>
          </a:p>
          <a:p>
            <a:pPr lvl="1"/>
            <a:r>
              <a:rPr lang="en-US" dirty="0"/>
              <a:t>Define data quality, its importance, and attributes</a:t>
            </a:r>
          </a:p>
          <a:p>
            <a:pPr lvl="1"/>
            <a:r>
              <a:rPr lang="en-US" dirty="0"/>
              <a:t>Explain monitoring, evaluation, and reporting and their importance</a:t>
            </a:r>
          </a:p>
          <a:p>
            <a:pPr lvl="1"/>
            <a:r>
              <a:rPr lang="en-US" dirty="0"/>
              <a:t>Identify indicators used for monitoring and reporting</a:t>
            </a:r>
          </a:p>
          <a:p>
            <a:endParaRPr lang="en-US" dirty="0"/>
          </a:p>
        </p:txBody>
      </p:sp>
      <p:sp>
        <p:nvSpPr>
          <p:cNvPr id="4" name="Slide Number Placeholder 3"/>
          <p:cNvSpPr>
            <a:spLocks noGrp="1"/>
          </p:cNvSpPr>
          <p:nvPr>
            <p:ph type="sldNum" sz="quarter" idx="12"/>
          </p:nvPr>
        </p:nvSpPr>
        <p:spPr/>
        <p:txBody>
          <a:bodyPr/>
          <a:lstStyle/>
          <a:p>
            <a:fld id="{42945AC0-7A14-4A73-BBAF-4B40A9B69442}" type="slidenum">
              <a:rPr lang="en-US" smtClean="0"/>
              <a:pPr/>
              <a:t>2</a:t>
            </a:fld>
            <a:endParaRPr lang="en-US" dirty="0"/>
          </a:p>
        </p:txBody>
      </p:sp>
      <p:sp>
        <p:nvSpPr>
          <p:cNvPr id="5" name="Slide Number Placeholder 2">
            <a:extLst>
              <a:ext uri="{FF2B5EF4-FFF2-40B4-BE49-F238E27FC236}">
                <a16:creationId xmlns:a16="http://schemas.microsoft.com/office/drawing/2014/main" id="{689A0B8F-DEEE-455F-B6DA-EF2E0AC17BE2}"/>
              </a:ext>
            </a:extLst>
          </p:cNvPr>
          <p:cNvSpPr txBox="1">
            <a:spLocks/>
          </p:cNvSpPr>
          <p:nvPr/>
        </p:nvSpPr>
        <p:spPr>
          <a:xfrm>
            <a:off x="6553200" y="6340475"/>
            <a:ext cx="2133600" cy="365125"/>
          </a:xfrm>
          <a:prstGeom prst="rect">
            <a:avLst/>
          </a:prstGeom>
          <a:solidFill>
            <a:schemeClr val="bg1"/>
          </a:solidFill>
        </p:spPr>
        <p:txBody>
          <a:bodyPr vert="horz" lIns="91440" tIns="45720" rIns="91440" bIns="45720" rtlCol="0" anchor="ctr"/>
          <a:lstStyle>
            <a:defPPr>
              <a:defRPr lang="en-US"/>
            </a:defPPr>
            <a:lvl1pPr algn="r" rtl="0" fontAlgn="auto">
              <a:spcBef>
                <a:spcPts val="0"/>
              </a:spcBef>
              <a:spcAft>
                <a:spcPts val="0"/>
              </a:spcAft>
              <a:defRPr sz="1200" kern="1200">
                <a:solidFill>
                  <a:schemeClr val="tx1">
                    <a:tint val="75000"/>
                  </a:schemeClr>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r>
              <a:rPr lang="en-US" sz="1400" b="1" dirty="0">
                <a:solidFill>
                  <a:schemeClr val="tx1"/>
                </a:solidFill>
                <a:latin typeface="+mn-lt"/>
              </a:rPr>
              <a:t>2</a:t>
            </a:r>
          </a:p>
        </p:txBody>
      </p:sp>
    </p:spTree>
    <p:extLst>
      <p:ext uri="{BB962C8B-B14F-4D97-AF65-F5344CB8AC3E}">
        <p14:creationId xmlns:p14="http://schemas.microsoft.com/office/powerpoint/2010/main" val="36017333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951" y="138113"/>
            <a:ext cx="8044249" cy="1143000"/>
          </a:xfrm>
        </p:spPr>
        <p:txBody>
          <a:bodyPr/>
          <a:lstStyle/>
          <a:p>
            <a:r>
              <a:rPr lang="en-US" sz="4000" dirty="0"/>
              <a:t>The Framework for Health Care QI</a:t>
            </a:r>
          </a:p>
        </p:txBody>
      </p:sp>
      <p:sp>
        <p:nvSpPr>
          <p:cNvPr id="4" name="Slide Number Placeholder 3"/>
          <p:cNvSpPr>
            <a:spLocks noGrp="1"/>
          </p:cNvSpPr>
          <p:nvPr>
            <p:ph type="sldNum" sz="quarter" idx="12"/>
          </p:nvPr>
        </p:nvSpPr>
        <p:spPr/>
        <p:txBody>
          <a:bodyPr/>
          <a:lstStyle/>
          <a:p>
            <a:fld id="{42945AC0-7A14-4A73-BBAF-4B40A9B69442}" type="slidenum">
              <a:rPr lang="en-US" smtClean="0"/>
              <a:pPr/>
              <a:t>20</a:t>
            </a:fld>
            <a:endParaRPr lang="en-US" dirty="0"/>
          </a:p>
        </p:txBody>
      </p:sp>
      <p:graphicFrame>
        <p:nvGraphicFramePr>
          <p:cNvPr id="8" name="Diagram 7" descr="Content of Care entailing Norms, Standards, Protocols and Guidelines is added to the Process of Care (including quality improvement approaches and the cycle of learning and improvement). These, combined lead to improved output/outcome quality" title="QI diagram"/>
          <p:cNvGraphicFramePr/>
          <p:nvPr>
            <p:extLst/>
          </p:nvPr>
        </p:nvGraphicFramePr>
        <p:xfrm>
          <a:off x="0" y="1533407"/>
          <a:ext cx="9143999" cy="48229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Content Placeholder 2"/>
          <p:cNvSpPr>
            <a:spLocks noGrp="1"/>
          </p:cNvSpPr>
          <p:nvPr>
            <p:ph idx="1"/>
          </p:nvPr>
        </p:nvSpPr>
        <p:spPr>
          <a:xfrm>
            <a:off x="628649" y="1855528"/>
            <a:ext cx="7886700" cy="965493"/>
          </a:xfrm>
        </p:spPr>
        <p:txBody>
          <a:bodyPr/>
          <a:lstStyle/>
          <a:p>
            <a:pPr marL="0" indent="0">
              <a:buNone/>
            </a:pPr>
            <a:r>
              <a:rPr lang="en-US" dirty="0">
                <a:solidFill>
                  <a:schemeClr val="bg2">
                    <a:lumMod val="10000"/>
                  </a:schemeClr>
                </a:solidFill>
              </a:rPr>
              <a:t>How QI Integrates Content of Care and the Process of Providing Care</a:t>
            </a:r>
          </a:p>
        </p:txBody>
      </p:sp>
      <p:sp>
        <p:nvSpPr>
          <p:cNvPr id="6" name="Slide Number Placeholder 2">
            <a:extLst>
              <a:ext uri="{FF2B5EF4-FFF2-40B4-BE49-F238E27FC236}">
                <a16:creationId xmlns:a16="http://schemas.microsoft.com/office/drawing/2014/main" id="{636E6108-66A8-4B55-AE77-3742DE7BAD40}"/>
              </a:ext>
            </a:extLst>
          </p:cNvPr>
          <p:cNvSpPr txBox="1">
            <a:spLocks/>
          </p:cNvSpPr>
          <p:nvPr/>
        </p:nvSpPr>
        <p:spPr>
          <a:xfrm>
            <a:off x="6553200" y="6340475"/>
            <a:ext cx="2133600" cy="365125"/>
          </a:xfrm>
          <a:prstGeom prst="rect">
            <a:avLst/>
          </a:prstGeom>
          <a:solidFill>
            <a:schemeClr val="bg1"/>
          </a:solidFill>
        </p:spPr>
        <p:txBody>
          <a:bodyPr vert="horz" lIns="91440" tIns="45720" rIns="91440" bIns="45720" rtlCol="0" anchor="ctr"/>
          <a:lstStyle>
            <a:defPPr>
              <a:defRPr lang="en-US"/>
            </a:defPPr>
            <a:lvl1pPr algn="r" rtl="0" fontAlgn="auto">
              <a:spcBef>
                <a:spcPts val="0"/>
              </a:spcBef>
              <a:spcAft>
                <a:spcPts val="0"/>
              </a:spcAft>
              <a:defRPr sz="1200" kern="1200">
                <a:solidFill>
                  <a:schemeClr val="tx1">
                    <a:tint val="75000"/>
                  </a:schemeClr>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r>
              <a:rPr lang="en-US" sz="1400" b="1" dirty="0">
                <a:solidFill>
                  <a:schemeClr val="tx1"/>
                </a:solidFill>
                <a:latin typeface="+mn-lt"/>
              </a:rPr>
              <a:t>6</a:t>
            </a:r>
          </a:p>
        </p:txBody>
      </p:sp>
    </p:spTree>
    <p:extLst>
      <p:ext uri="{BB962C8B-B14F-4D97-AF65-F5344CB8AC3E}">
        <p14:creationId xmlns:p14="http://schemas.microsoft.com/office/powerpoint/2010/main" val="19123362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951" y="138113"/>
            <a:ext cx="9144000" cy="1143000"/>
          </a:xfrm>
        </p:spPr>
        <p:txBody>
          <a:bodyPr/>
          <a:lstStyle/>
          <a:p>
            <a:r>
              <a:rPr lang="en-US" dirty="0"/>
              <a:t>Four Key Principles of QI</a:t>
            </a:r>
          </a:p>
        </p:txBody>
      </p:sp>
      <p:sp>
        <p:nvSpPr>
          <p:cNvPr id="3" name="Content Placeholder 2"/>
          <p:cNvSpPr>
            <a:spLocks noGrp="1"/>
          </p:cNvSpPr>
          <p:nvPr>
            <p:ph idx="1"/>
          </p:nvPr>
        </p:nvSpPr>
        <p:spPr>
          <a:xfrm>
            <a:off x="838200" y="1417638"/>
            <a:ext cx="7848600" cy="4708525"/>
          </a:xfrm>
        </p:spPr>
        <p:txBody>
          <a:bodyPr/>
          <a:lstStyle/>
          <a:p>
            <a:r>
              <a:rPr lang="en-US" dirty="0"/>
              <a:t>Client focus </a:t>
            </a:r>
          </a:p>
          <a:p>
            <a:r>
              <a:rPr lang="en-US" dirty="0"/>
              <a:t>Focus on systems and processes </a:t>
            </a:r>
          </a:p>
          <a:p>
            <a:pPr lvl="1"/>
            <a:r>
              <a:rPr lang="en-US" dirty="0"/>
              <a:t>System</a:t>
            </a:r>
          </a:p>
          <a:p>
            <a:pPr lvl="1"/>
            <a:r>
              <a:rPr lang="en-US" dirty="0"/>
              <a:t>Process</a:t>
            </a:r>
          </a:p>
          <a:p>
            <a:r>
              <a:rPr lang="en-US" dirty="0"/>
              <a:t>Testing changes and emphasizing the use of data</a:t>
            </a:r>
          </a:p>
          <a:p>
            <a:r>
              <a:rPr lang="en-US" dirty="0"/>
              <a:t>Teamwork</a:t>
            </a:r>
          </a:p>
          <a:p>
            <a:pPr marL="0" indent="0">
              <a:buNone/>
            </a:pPr>
            <a:endParaRPr lang="en-US" dirty="0"/>
          </a:p>
        </p:txBody>
      </p:sp>
      <p:sp>
        <p:nvSpPr>
          <p:cNvPr id="4" name="Slide Number Placeholder 3"/>
          <p:cNvSpPr>
            <a:spLocks noGrp="1"/>
          </p:cNvSpPr>
          <p:nvPr>
            <p:ph type="sldNum" sz="quarter" idx="12"/>
          </p:nvPr>
        </p:nvSpPr>
        <p:spPr/>
        <p:txBody>
          <a:bodyPr/>
          <a:lstStyle/>
          <a:p>
            <a:fld id="{42945AC0-7A14-4A73-BBAF-4B40A9B69442}" type="slidenum">
              <a:rPr lang="en-US" smtClean="0"/>
              <a:pPr/>
              <a:t>21</a:t>
            </a:fld>
            <a:endParaRPr lang="en-US" dirty="0"/>
          </a:p>
        </p:txBody>
      </p:sp>
      <p:sp>
        <p:nvSpPr>
          <p:cNvPr id="5" name="Slide Number Placeholder 2">
            <a:extLst>
              <a:ext uri="{FF2B5EF4-FFF2-40B4-BE49-F238E27FC236}">
                <a16:creationId xmlns:a16="http://schemas.microsoft.com/office/drawing/2014/main" id="{C0B6FB76-6D12-48AE-9C61-64D123717002}"/>
              </a:ext>
            </a:extLst>
          </p:cNvPr>
          <p:cNvSpPr txBox="1">
            <a:spLocks/>
          </p:cNvSpPr>
          <p:nvPr/>
        </p:nvSpPr>
        <p:spPr>
          <a:xfrm>
            <a:off x="6553200" y="6340475"/>
            <a:ext cx="2133600" cy="365125"/>
          </a:xfrm>
          <a:prstGeom prst="rect">
            <a:avLst/>
          </a:prstGeom>
          <a:solidFill>
            <a:schemeClr val="bg1"/>
          </a:solidFill>
        </p:spPr>
        <p:txBody>
          <a:bodyPr vert="horz" lIns="91440" tIns="45720" rIns="91440" bIns="45720" rtlCol="0" anchor="ctr"/>
          <a:lstStyle>
            <a:defPPr>
              <a:defRPr lang="en-US"/>
            </a:defPPr>
            <a:lvl1pPr algn="r" rtl="0" fontAlgn="auto">
              <a:spcBef>
                <a:spcPts val="0"/>
              </a:spcBef>
              <a:spcAft>
                <a:spcPts val="0"/>
              </a:spcAft>
              <a:defRPr sz="1200" kern="1200">
                <a:solidFill>
                  <a:schemeClr val="tx1">
                    <a:tint val="75000"/>
                  </a:schemeClr>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r>
              <a:rPr lang="en-US" sz="1400" b="1" dirty="0">
                <a:solidFill>
                  <a:schemeClr val="tx1"/>
                </a:solidFill>
                <a:latin typeface="+mn-lt"/>
              </a:rPr>
              <a:t>7</a:t>
            </a:r>
          </a:p>
        </p:txBody>
      </p:sp>
    </p:spTree>
    <p:extLst>
      <p:ext uri="{BB962C8B-B14F-4D97-AF65-F5344CB8AC3E}">
        <p14:creationId xmlns:p14="http://schemas.microsoft.com/office/powerpoint/2010/main" val="14579627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951" y="138113"/>
            <a:ext cx="9144000" cy="1143000"/>
          </a:xfrm>
        </p:spPr>
        <p:txBody>
          <a:bodyPr/>
          <a:lstStyle/>
          <a:p>
            <a:r>
              <a:rPr lang="en-US" dirty="0"/>
              <a:t>Four Steps for QI</a:t>
            </a:r>
          </a:p>
        </p:txBody>
      </p:sp>
      <p:sp>
        <p:nvSpPr>
          <p:cNvPr id="3" name="Content Placeholder 2"/>
          <p:cNvSpPr>
            <a:spLocks noGrp="1"/>
          </p:cNvSpPr>
          <p:nvPr>
            <p:ph idx="1"/>
          </p:nvPr>
        </p:nvSpPr>
        <p:spPr>
          <a:xfrm>
            <a:off x="838200" y="1417638"/>
            <a:ext cx="7848600" cy="4708525"/>
          </a:xfrm>
        </p:spPr>
        <p:txBody>
          <a:bodyPr/>
          <a:lstStyle/>
          <a:p>
            <a:pPr marL="514350" indent="-514350">
              <a:buFont typeface="+mj-lt"/>
              <a:buAutoNum type="arabicPeriod"/>
            </a:pPr>
            <a:r>
              <a:rPr lang="en-US" dirty="0"/>
              <a:t>Identify the problem.</a:t>
            </a:r>
          </a:p>
          <a:p>
            <a:pPr marL="514350" indent="-514350">
              <a:buFont typeface="+mj-lt"/>
              <a:buAutoNum type="arabicPeriod"/>
            </a:pPr>
            <a:endParaRPr lang="en-US" dirty="0"/>
          </a:p>
          <a:p>
            <a:pPr marL="514350" indent="-514350">
              <a:buFont typeface="+mj-lt"/>
              <a:buAutoNum type="arabicPeriod"/>
            </a:pPr>
            <a:r>
              <a:rPr lang="en-US" dirty="0"/>
              <a:t>Analyze the problem.</a:t>
            </a:r>
          </a:p>
          <a:p>
            <a:pPr marL="514350" indent="-514350">
              <a:buFont typeface="+mj-lt"/>
              <a:buAutoNum type="arabicPeriod"/>
            </a:pPr>
            <a:endParaRPr lang="en-US" dirty="0"/>
          </a:p>
          <a:p>
            <a:pPr marL="514350" indent="-514350">
              <a:buFont typeface="+mj-lt"/>
              <a:buAutoNum type="arabicPeriod"/>
            </a:pPr>
            <a:r>
              <a:rPr lang="en-US" dirty="0"/>
              <a:t>Develop possible solutions to the problem.</a:t>
            </a:r>
          </a:p>
          <a:p>
            <a:pPr marL="514350" indent="-514350">
              <a:buFont typeface="+mj-lt"/>
              <a:buAutoNum type="arabicPeriod"/>
            </a:pPr>
            <a:endParaRPr lang="en-US" dirty="0"/>
          </a:p>
          <a:p>
            <a:pPr marL="514350" indent="-514350">
              <a:buFont typeface="+mj-lt"/>
              <a:buAutoNum type="arabicPeriod"/>
            </a:pPr>
            <a:r>
              <a:rPr lang="en-US" dirty="0"/>
              <a:t>Test/implement the possible solution.</a:t>
            </a:r>
          </a:p>
          <a:p>
            <a:pPr marL="0" indent="0">
              <a:buNone/>
            </a:pPr>
            <a:endParaRPr lang="en-US" dirty="0"/>
          </a:p>
        </p:txBody>
      </p:sp>
      <p:sp>
        <p:nvSpPr>
          <p:cNvPr id="4" name="Slide Number Placeholder 3"/>
          <p:cNvSpPr>
            <a:spLocks noGrp="1"/>
          </p:cNvSpPr>
          <p:nvPr>
            <p:ph type="sldNum" sz="quarter" idx="12"/>
          </p:nvPr>
        </p:nvSpPr>
        <p:spPr/>
        <p:txBody>
          <a:bodyPr/>
          <a:lstStyle/>
          <a:p>
            <a:fld id="{42945AC0-7A14-4A73-BBAF-4B40A9B69442}" type="slidenum">
              <a:rPr lang="en-US" smtClean="0"/>
              <a:pPr/>
              <a:t>22</a:t>
            </a:fld>
            <a:endParaRPr lang="en-US" dirty="0"/>
          </a:p>
        </p:txBody>
      </p:sp>
      <p:sp>
        <p:nvSpPr>
          <p:cNvPr id="5" name="Slide Number Placeholder 2">
            <a:extLst>
              <a:ext uri="{FF2B5EF4-FFF2-40B4-BE49-F238E27FC236}">
                <a16:creationId xmlns:a16="http://schemas.microsoft.com/office/drawing/2014/main" id="{945357D5-708E-4694-9ACC-6E280583A4D0}"/>
              </a:ext>
            </a:extLst>
          </p:cNvPr>
          <p:cNvSpPr txBox="1">
            <a:spLocks/>
          </p:cNvSpPr>
          <p:nvPr/>
        </p:nvSpPr>
        <p:spPr>
          <a:xfrm>
            <a:off x="6553200" y="6340475"/>
            <a:ext cx="2133600" cy="365125"/>
          </a:xfrm>
          <a:prstGeom prst="rect">
            <a:avLst/>
          </a:prstGeom>
          <a:solidFill>
            <a:schemeClr val="bg1"/>
          </a:solidFill>
        </p:spPr>
        <p:txBody>
          <a:bodyPr vert="horz" lIns="91440" tIns="45720" rIns="91440" bIns="45720" rtlCol="0" anchor="ctr"/>
          <a:lstStyle>
            <a:defPPr>
              <a:defRPr lang="en-US"/>
            </a:defPPr>
            <a:lvl1pPr algn="r" rtl="0" fontAlgn="auto">
              <a:spcBef>
                <a:spcPts val="0"/>
              </a:spcBef>
              <a:spcAft>
                <a:spcPts val="0"/>
              </a:spcAft>
              <a:defRPr sz="1200" kern="1200">
                <a:solidFill>
                  <a:schemeClr val="tx1">
                    <a:tint val="75000"/>
                  </a:schemeClr>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r>
              <a:rPr lang="en-US" sz="1400" b="1" dirty="0">
                <a:solidFill>
                  <a:schemeClr val="tx1"/>
                </a:solidFill>
                <a:latin typeface="+mn-lt"/>
              </a:rPr>
              <a:t>8</a:t>
            </a:r>
          </a:p>
        </p:txBody>
      </p:sp>
    </p:spTree>
    <p:extLst>
      <p:ext uri="{BB962C8B-B14F-4D97-AF65-F5344CB8AC3E}">
        <p14:creationId xmlns:p14="http://schemas.microsoft.com/office/powerpoint/2010/main" val="19507747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433313" y="4451230"/>
            <a:ext cx="1742536" cy="400110"/>
          </a:xfrm>
          <a:prstGeom prst="rect">
            <a:avLst/>
          </a:prstGeom>
          <a:noFill/>
        </p:spPr>
        <p:txBody>
          <a:bodyPr wrap="square" rtlCol="0">
            <a:spAutoFit/>
          </a:bodyPr>
          <a:lstStyle/>
          <a:p>
            <a:pPr algn="ctr"/>
            <a:r>
              <a:rPr lang="en-US" sz="2000" dirty="0">
                <a:solidFill>
                  <a:schemeClr val="bg2">
                    <a:lumMod val="10000"/>
                  </a:schemeClr>
                </a:solidFill>
              </a:rPr>
              <a:t>4. Implement</a:t>
            </a:r>
          </a:p>
        </p:txBody>
      </p:sp>
      <p:grpSp>
        <p:nvGrpSpPr>
          <p:cNvPr id="2" name="Group 4"/>
          <p:cNvGrpSpPr>
            <a:grpSpLocks noChangeAspect="1"/>
          </p:cNvGrpSpPr>
          <p:nvPr/>
        </p:nvGrpSpPr>
        <p:grpSpPr bwMode="auto">
          <a:xfrm>
            <a:off x="990600" y="-152400"/>
            <a:ext cx="7010400" cy="6533495"/>
            <a:chOff x="586" y="99"/>
            <a:chExt cx="4420" cy="4020"/>
          </a:xfrm>
        </p:grpSpPr>
        <p:sp>
          <p:nvSpPr>
            <p:cNvPr id="3" name="AutoShape 3"/>
            <p:cNvSpPr>
              <a:spLocks noChangeAspect="1" noChangeArrowheads="1" noTextEdit="1"/>
            </p:cNvSpPr>
            <p:nvPr/>
          </p:nvSpPr>
          <p:spPr bwMode="auto">
            <a:xfrm>
              <a:off x="587" y="99"/>
              <a:ext cx="4419" cy="40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Rectangle 5"/>
            <p:cNvSpPr>
              <a:spLocks noChangeArrowheads="1"/>
            </p:cNvSpPr>
            <p:nvPr/>
          </p:nvSpPr>
          <p:spPr bwMode="auto">
            <a:xfrm>
              <a:off x="4601" y="3984"/>
              <a:ext cx="81" cy="1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Calibri" panose="020F050202020403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 name="Freeform 6"/>
            <p:cNvSpPr>
              <a:spLocks/>
            </p:cNvSpPr>
            <p:nvPr/>
          </p:nvSpPr>
          <p:spPr bwMode="auto">
            <a:xfrm>
              <a:off x="2619" y="2442"/>
              <a:ext cx="367" cy="126"/>
            </a:xfrm>
            <a:custGeom>
              <a:avLst/>
              <a:gdLst>
                <a:gd name="T0" fmla="*/ 367 w 367"/>
                <a:gd name="T1" fmla="*/ 0 h 126"/>
                <a:gd name="T2" fmla="*/ 0 w 367"/>
                <a:gd name="T3" fmla="*/ 0 h 126"/>
                <a:gd name="T4" fmla="*/ 9 w 367"/>
                <a:gd name="T5" fmla="*/ 0 h 126"/>
                <a:gd name="T6" fmla="*/ 19 w 367"/>
                <a:gd name="T7" fmla="*/ 0 h 126"/>
                <a:gd name="T8" fmla="*/ 28 w 367"/>
                <a:gd name="T9" fmla="*/ 0 h 126"/>
                <a:gd name="T10" fmla="*/ 37 w 367"/>
                <a:gd name="T11" fmla="*/ 1 h 126"/>
                <a:gd name="T12" fmla="*/ 47 w 367"/>
                <a:gd name="T13" fmla="*/ 1 h 126"/>
                <a:gd name="T14" fmla="*/ 56 w 367"/>
                <a:gd name="T15" fmla="*/ 1 h 126"/>
                <a:gd name="T16" fmla="*/ 66 w 367"/>
                <a:gd name="T17" fmla="*/ 2 h 126"/>
                <a:gd name="T18" fmla="*/ 75 w 367"/>
                <a:gd name="T19" fmla="*/ 3 h 126"/>
                <a:gd name="T20" fmla="*/ 84 w 367"/>
                <a:gd name="T21" fmla="*/ 3 h 126"/>
                <a:gd name="T22" fmla="*/ 52 w 367"/>
                <a:gd name="T23" fmla="*/ 126 h 126"/>
                <a:gd name="T24" fmla="*/ 367 w 367"/>
                <a:gd name="T25"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7" h="126">
                  <a:moveTo>
                    <a:pt x="367" y="0"/>
                  </a:moveTo>
                  <a:lnTo>
                    <a:pt x="0" y="0"/>
                  </a:lnTo>
                  <a:lnTo>
                    <a:pt x="9" y="0"/>
                  </a:lnTo>
                  <a:lnTo>
                    <a:pt x="19" y="0"/>
                  </a:lnTo>
                  <a:lnTo>
                    <a:pt x="28" y="0"/>
                  </a:lnTo>
                  <a:lnTo>
                    <a:pt x="37" y="1"/>
                  </a:lnTo>
                  <a:lnTo>
                    <a:pt x="47" y="1"/>
                  </a:lnTo>
                  <a:lnTo>
                    <a:pt x="56" y="1"/>
                  </a:lnTo>
                  <a:lnTo>
                    <a:pt x="66" y="2"/>
                  </a:lnTo>
                  <a:lnTo>
                    <a:pt x="75" y="3"/>
                  </a:lnTo>
                  <a:lnTo>
                    <a:pt x="84" y="3"/>
                  </a:lnTo>
                  <a:lnTo>
                    <a:pt x="52" y="126"/>
                  </a:lnTo>
                  <a:lnTo>
                    <a:pt x="367" y="0"/>
                  </a:lnTo>
                  <a:close/>
                </a:path>
              </a:pathLst>
            </a:custGeom>
            <a:solidFill>
              <a:srgbClr val="B1C1D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7"/>
            <p:cNvSpPr>
              <a:spLocks/>
            </p:cNvSpPr>
            <p:nvPr/>
          </p:nvSpPr>
          <p:spPr bwMode="auto">
            <a:xfrm>
              <a:off x="2150" y="2277"/>
              <a:ext cx="960" cy="209"/>
            </a:xfrm>
            <a:custGeom>
              <a:avLst/>
              <a:gdLst>
                <a:gd name="T0" fmla="*/ 467 w 960"/>
                <a:gd name="T1" fmla="*/ 0 h 209"/>
                <a:gd name="T2" fmla="*/ 442 w 960"/>
                <a:gd name="T3" fmla="*/ 0 h 209"/>
                <a:gd name="T4" fmla="*/ 418 w 960"/>
                <a:gd name="T5" fmla="*/ 0 h 209"/>
                <a:gd name="T6" fmla="*/ 393 w 960"/>
                <a:gd name="T7" fmla="*/ 1 h 209"/>
                <a:gd name="T8" fmla="*/ 369 w 960"/>
                <a:gd name="T9" fmla="*/ 3 h 209"/>
                <a:gd name="T10" fmla="*/ 345 w 960"/>
                <a:gd name="T11" fmla="*/ 4 h 209"/>
                <a:gd name="T12" fmla="*/ 320 w 960"/>
                <a:gd name="T13" fmla="*/ 6 h 209"/>
                <a:gd name="T14" fmla="*/ 296 w 960"/>
                <a:gd name="T15" fmla="*/ 8 h 209"/>
                <a:gd name="T16" fmla="*/ 272 w 960"/>
                <a:gd name="T17" fmla="*/ 11 h 209"/>
                <a:gd name="T18" fmla="*/ 249 w 960"/>
                <a:gd name="T19" fmla="*/ 14 h 209"/>
                <a:gd name="T20" fmla="*/ 225 w 960"/>
                <a:gd name="T21" fmla="*/ 17 h 209"/>
                <a:gd name="T22" fmla="*/ 202 w 960"/>
                <a:gd name="T23" fmla="*/ 20 h 209"/>
                <a:gd name="T24" fmla="*/ 178 w 960"/>
                <a:gd name="T25" fmla="*/ 24 h 209"/>
                <a:gd name="T26" fmla="*/ 155 w 960"/>
                <a:gd name="T27" fmla="*/ 28 h 209"/>
                <a:gd name="T28" fmla="*/ 132 w 960"/>
                <a:gd name="T29" fmla="*/ 33 h 209"/>
                <a:gd name="T30" fmla="*/ 110 w 960"/>
                <a:gd name="T31" fmla="*/ 37 h 209"/>
                <a:gd name="T32" fmla="*/ 87 w 960"/>
                <a:gd name="T33" fmla="*/ 43 h 209"/>
                <a:gd name="T34" fmla="*/ 65 w 960"/>
                <a:gd name="T35" fmla="*/ 48 h 209"/>
                <a:gd name="T36" fmla="*/ 43 w 960"/>
                <a:gd name="T37" fmla="*/ 54 h 209"/>
                <a:gd name="T38" fmla="*/ 21 w 960"/>
                <a:gd name="T39" fmla="*/ 60 h 209"/>
                <a:gd name="T40" fmla="*/ 0 w 960"/>
                <a:gd name="T41" fmla="*/ 66 h 209"/>
                <a:gd name="T42" fmla="*/ 156 w 960"/>
                <a:gd name="T43" fmla="*/ 209 h 209"/>
                <a:gd name="T44" fmla="*/ 170 w 960"/>
                <a:gd name="T45" fmla="*/ 205 h 209"/>
                <a:gd name="T46" fmla="*/ 184 w 960"/>
                <a:gd name="T47" fmla="*/ 201 h 209"/>
                <a:gd name="T48" fmla="*/ 199 w 960"/>
                <a:gd name="T49" fmla="*/ 197 h 209"/>
                <a:gd name="T50" fmla="*/ 214 w 960"/>
                <a:gd name="T51" fmla="*/ 194 h 209"/>
                <a:gd name="T52" fmla="*/ 229 w 960"/>
                <a:gd name="T53" fmla="*/ 190 h 209"/>
                <a:gd name="T54" fmla="*/ 244 w 960"/>
                <a:gd name="T55" fmla="*/ 187 h 209"/>
                <a:gd name="T56" fmla="*/ 259 w 960"/>
                <a:gd name="T57" fmla="*/ 184 h 209"/>
                <a:gd name="T58" fmla="*/ 275 w 960"/>
                <a:gd name="T59" fmla="*/ 181 h 209"/>
                <a:gd name="T60" fmla="*/ 290 w 960"/>
                <a:gd name="T61" fmla="*/ 179 h 209"/>
                <a:gd name="T62" fmla="*/ 306 w 960"/>
                <a:gd name="T63" fmla="*/ 176 h 209"/>
                <a:gd name="T64" fmla="*/ 322 w 960"/>
                <a:gd name="T65" fmla="*/ 174 h 209"/>
                <a:gd name="T66" fmla="*/ 338 w 960"/>
                <a:gd name="T67" fmla="*/ 172 h 209"/>
                <a:gd name="T68" fmla="*/ 354 w 960"/>
                <a:gd name="T69" fmla="*/ 171 h 209"/>
                <a:gd name="T70" fmla="*/ 370 w 960"/>
                <a:gd name="T71" fmla="*/ 169 h 209"/>
                <a:gd name="T72" fmla="*/ 386 w 960"/>
                <a:gd name="T73" fmla="*/ 168 h 209"/>
                <a:gd name="T74" fmla="*/ 403 w 960"/>
                <a:gd name="T75" fmla="*/ 167 h 209"/>
                <a:gd name="T76" fmla="*/ 419 w 960"/>
                <a:gd name="T77" fmla="*/ 166 h 209"/>
                <a:gd name="T78" fmla="*/ 436 w 960"/>
                <a:gd name="T79" fmla="*/ 165 h 209"/>
                <a:gd name="T80" fmla="*/ 452 w 960"/>
                <a:gd name="T81" fmla="*/ 165 h 209"/>
                <a:gd name="T82" fmla="*/ 836 w 960"/>
                <a:gd name="T83" fmla="*/ 165 h 209"/>
                <a:gd name="T84" fmla="*/ 960 w 960"/>
                <a:gd name="T85" fmla="*/ 115 h 209"/>
                <a:gd name="T86" fmla="*/ 802 w 960"/>
                <a:gd name="T87" fmla="*/ 4 h 209"/>
                <a:gd name="T88" fmla="*/ 589 w 960"/>
                <a:gd name="T89" fmla="*/ 4 h 209"/>
                <a:gd name="T90" fmla="*/ 570 w 960"/>
                <a:gd name="T91" fmla="*/ 3 h 209"/>
                <a:gd name="T92" fmla="*/ 552 w 960"/>
                <a:gd name="T93" fmla="*/ 2 h 209"/>
                <a:gd name="T94" fmla="*/ 533 w 960"/>
                <a:gd name="T95" fmla="*/ 1 h 209"/>
                <a:gd name="T96" fmla="*/ 514 w 960"/>
                <a:gd name="T97" fmla="*/ 0 h 209"/>
                <a:gd name="T98" fmla="*/ 495 w 960"/>
                <a:gd name="T99" fmla="*/ 0 h 209"/>
                <a:gd name="T100" fmla="*/ 476 w 960"/>
                <a:gd name="T101" fmla="*/ 0 h 209"/>
                <a:gd name="T102" fmla="*/ 467 w 960"/>
                <a:gd name="T103" fmla="*/ 0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960" h="209">
                  <a:moveTo>
                    <a:pt x="467" y="0"/>
                  </a:moveTo>
                  <a:lnTo>
                    <a:pt x="442" y="0"/>
                  </a:lnTo>
                  <a:lnTo>
                    <a:pt x="418" y="0"/>
                  </a:lnTo>
                  <a:lnTo>
                    <a:pt x="393" y="1"/>
                  </a:lnTo>
                  <a:lnTo>
                    <a:pt x="369" y="3"/>
                  </a:lnTo>
                  <a:lnTo>
                    <a:pt x="345" y="4"/>
                  </a:lnTo>
                  <a:lnTo>
                    <a:pt x="320" y="6"/>
                  </a:lnTo>
                  <a:lnTo>
                    <a:pt x="296" y="8"/>
                  </a:lnTo>
                  <a:lnTo>
                    <a:pt x="272" y="11"/>
                  </a:lnTo>
                  <a:lnTo>
                    <a:pt x="249" y="14"/>
                  </a:lnTo>
                  <a:lnTo>
                    <a:pt x="225" y="17"/>
                  </a:lnTo>
                  <a:lnTo>
                    <a:pt x="202" y="20"/>
                  </a:lnTo>
                  <a:lnTo>
                    <a:pt x="178" y="24"/>
                  </a:lnTo>
                  <a:lnTo>
                    <a:pt x="155" y="28"/>
                  </a:lnTo>
                  <a:lnTo>
                    <a:pt x="132" y="33"/>
                  </a:lnTo>
                  <a:lnTo>
                    <a:pt x="110" y="37"/>
                  </a:lnTo>
                  <a:lnTo>
                    <a:pt x="87" y="43"/>
                  </a:lnTo>
                  <a:lnTo>
                    <a:pt x="65" y="48"/>
                  </a:lnTo>
                  <a:lnTo>
                    <a:pt x="43" y="54"/>
                  </a:lnTo>
                  <a:lnTo>
                    <a:pt x="21" y="60"/>
                  </a:lnTo>
                  <a:lnTo>
                    <a:pt x="0" y="66"/>
                  </a:lnTo>
                  <a:lnTo>
                    <a:pt x="156" y="209"/>
                  </a:lnTo>
                  <a:lnTo>
                    <a:pt x="170" y="205"/>
                  </a:lnTo>
                  <a:lnTo>
                    <a:pt x="184" y="201"/>
                  </a:lnTo>
                  <a:lnTo>
                    <a:pt x="199" y="197"/>
                  </a:lnTo>
                  <a:lnTo>
                    <a:pt x="214" y="194"/>
                  </a:lnTo>
                  <a:lnTo>
                    <a:pt x="229" y="190"/>
                  </a:lnTo>
                  <a:lnTo>
                    <a:pt x="244" y="187"/>
                  </a:lnTo>
                  <a:lnTo>
                    <a:pt x="259" y="184"/>
                  </a:lnTo>
                  <a:lnTo>
                    <a:pt x="275" y="181"/>
                  </a:lnTo>
                  <a:lnTo>
                    <a:pt x="290" y="179"/>
                  </a:lnTo>
                  <a:lnTo>
                    <a:pt x="306" y="176"/>
                  </a:lnTo>
                  <a:lnTo>
                    <a:pt x="322" y="174"/>
                  </a:lnTo>
                  <a:lnTo>
                    <a:pt x="338" y="172"/>
                  </a:lnTo>
                  <a:lnTo>
                    <a:pt x="354" y="171"/>
                  </a:lnTo>
                  <a:lnTo>
                    <a:pt x="370" y="169"/>
                  </a:lnTo>
                  <a:lnTo>
                    <a:pt x="386" y="168"/>
                  </a:lnTo>
                  <a:lnTo>
                    <a:pt x="403" y="167"/>
                  </a:lnTo>
                  <a:lnTo>
                    <a:pt x="419" y="166"/>
                  </a:lnTo>
                  <a:lnTo>
                    <a:pt x="436" y="165"/>
                  </a:lnTo>
                  <a:lnTo>
                    <a:pt x="452" y="165"/>
                  </a:lnTo>
                  <a:lnTo>
                    <a:pt x="836" y="165"/>
                  </a:lnTo>
                  <a:lnTo>
                    <a:pt x="960" y="115"/>
                  </a:lnTo>
                  <a:lnTo>
                    <a:pt x="802" y="4"/>
                  </a:lnTo>
                  <a:lnTo>
                    <a:pt x="589" y="4"/>
                  </a:lnTo>
                  <a:lnTo>
                    <a:pt x="570" y="3"/>
                  </a:lnTo>
                  <a:lnTo>
                    <a:pt x="552" y="2"/>
                  </a:lnTo>
                  <a:lnTo>
                    <a:pt x="533" y="1"/>
                  </a:lnTo>
                  <a:lnTo>
                    <a:pt x="514" y="0"/>
                  </a:lnTo>
                  <a:lnTo>
                    <a:pt x="495" y="0"/>
                  </a:lnTo>
                  <a:lnTo>
                    <a:pt x="476" y="0"/>
                  </a:lnTo>
                  <a:lnTo>
                    <a:pt x="467" y="0"/>
                  </a:lnTo>
                  <a:close/>
                </a:path>
              </a:pathLst>
            </a:custGeom>
            <a:solidFill>
              <a:srgbClr val="B1C1D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8"/>
            <p:cNvSpPr>
              <a:spLocks/>
            </p:cNvSpPr>
            <p:nvPr/>
          </p:nvSpPr>
          <p:spPr bwMode="auto">
            <a:xfrm>
              <a:off x="2739" y="2159"/>
              <a:ext cx="213" cy="122"/>
            </a:xfrm>
            <a:custGeom>
              <a:avLst/>
              <a:gdLst>
                <a:gd name="T0" fmla="*/ 40 w 213"/>
                <a:gd name="T1" fmla="*/ 0 h 122"/>
                <a:gd name="T2" fmla="*/ 0 w 213"/>
                <a:gd name="T3" fmla="*/ 122 h 122"/>
                <a:gd name="T4" fmla="*/ 213 w 213"/>
                <a:gd name="T5" fmla="*/ 122 h 122"/>
                <a:gd name="T6" fmla="*/ 40 w 213"/>
                <a:gd name="T7" fmla="*/ 0 h 122"/>
              </a:gdLst>
              <a:ahLst/>
              <a:cxnLst>
                <a:cxn ang="0">
                  <a:pos x="T0" y="T1"/>
                </a:cxn>
                <a:cxn ang="0">
                  <a:pos x="T2" y="T3"/>
                </a:cxn>
                <a:cxn ang="0">
                  <a:pos x="T4" y="T5"/>
                </a:cxn>
                <a:cxn ang="0">
                  <a:pos x="T6" y="T7"/>
                </a:cxn>
              </a:cxnLst>
              <a:rect l="0" t="0" r="r" b="b"/>
              <a:pathLst>
                <a:path w="213" h="122">
                  <a:moveTo>
                    <a:pt x="40" y="0"/>
                  </a:moveTo>
                  <a:lnTo>
                    <a:pt x="0" y="122"/>
                  </a:lnTo>
                  <a:lnTo>
                    <a:pt x="213" y="122"/>
                  </a:lnTo>
                  <a:lnTo>
                    <a:pt x="40" y="0"/>
                  </a:lnTo>
                  <a:close/>
                </a:path>
              </a:pathLst>
            </a:custGeom>
            <a:solidFill>
              <a:srgbClr val="B1C1D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9"/>
            <p:cNvSpPr>
              <a:spLocks/>
            </p:cNvSpPr>
            <p:nvPr/>
          </p:nvSpPr>
          <p:spPr bwMode="auto">
            <a:xfrm>
              <a:off x="2151" y="2160"/>
              <a:ext cx="960" cy="408"/>
            </a:xfrm>
            <a:custGeom>
              <a:avLst/>
              <a:gdLst>
                <a:gd name="T0" fmla="*/ 544 w 960"/>
                <a:gd name="T1" fmla="*/ 285 h 408"/>
                <a:gd name="T2" fmla="*/ 525 w 960"/>
                <a:gd name="T3" fmla="*/ 284 h 408"/>
                <a:gd name="T4" fmla="*/ 506 w 960"/>
                <a:gd name="T5" fmla="*/ 283 h 408"/>
                <a:gd name="T6" fmla="*/ 487 w 960"/>
                <a:gd name="T7" fmla="*/ 283 h 408"/>
                <a:gd name="T8" fmla="*/ 469 w 960"/>
                <a:gd name="T9" fmla="*/ 282 h 408"/>
                <a:gd name="T10" fmla="*/ 436 w 960"/>
                <a:gd name="T11" fmla="*/ 283 h 408"/>
                <a:gd name="T12" fmla="*/ 403 w 960"/>
                <a:gd name="T13" fmla="*/ 284 h 408"/>
                <a:gd name="T14" fmla="*/ 370 w 960"/>
                <a:gd name="T15" fmla="*/ 287 h 408"/>
                <a:gd name="T16" fmla="*/ 338 w 960"/>
                <a:gd name="T17" fmla="*/ 290 h 408"/>
                <a:gd name="T18" fmla="*/ 306 w 960"/>
                <a:gd name="T19" fmla="*/ 294 h 408"/>
                <a:gd name="T20" fmla="*/ 275 w 960"/>
                <a:gd name="T21" fmla="*/ 299 h 408"/>
                <a:gd name="T22" fmla="*/ 244 w 960"/>
                <a:gd name="T23" fmla="*/ 304 h 408"/>
                <a:gd name="T24" fmla="*/ 214 w 960"/>
                <a:gd name="T25" fmla="*/ 311 h 408"/>
                <a:gd name="T26" fmla="*/ 184 w 960"/>
                <a:gd name="T27" fmla="*/ 318 h 408"/>
                <a:gd name="T28" fmla="*/ 155 w 960"/>
                <a:gd name="T29" fmla="*/ 327 h 408"/>
                <a:gd name="T30" fmla="*/ 21 w 960"/>
                <a:gd name="T31" fmla="*/ 177 h 408"/>
                <a:gd name="T32" fmla="*/ 65 w 960"/>
                <a:gd name="T33" fmla="*/ 166 h 408"/>
                <a:gd name="T34" fmla="*/ 110 w 960"/>
                <a:gd name="T35" fmla="*/ 155 h 408"/>
                <a:gd name="T36" fmla="*/ 155 w 960"/>
                <a:gd name="T37" fmla="*/ 146 h 408"/>
                <a:gd name="T38" fmla="*/ 201 w 960"/>
                <a:gd name="T39" fmla="*/ 138 h 408"/>
                <a:gd name="T40" fmla="*/ 249 w 960"/>
                <a:gd name="T41" fmla="*/ 131 h 408"/>
                <a:gd name="T42" fmla="*/ 296 w 960"/>
                <a:gd name="T43" fmla="*/ 125 h 408"/>
                <a:gd name="T44" fmla="*/ 345 w 960"/>
                <a:gd name="T45" fmla="*/ 122 h 408"/>
                <a:gd name="T46" fmla="*/ 393 w 960"/>
                <a:gd name="T47" fmla="*/ 119 h 408"/>
                <a:gd name="T48" fmla="*/ 442 w 960"/>
                <a:gd name="T49" fmla="*/ 117 h 408"/>
                <a:gd name="T50" fmla="*/ 476 w 960"/>
                <a:gd name="T51" fmla="*/ 117 h 408"/>
                <a:gd name="T52" fmla="*/ 495 w 960"/>
                <a:gd name="T53" fmla="*/ 117 h 408"/>
                <a:gd name="T54" fmla="*/ 514 w 960"/>
                <a:gd name="T55" fmla="*/ 118 h 408"/>
                <a:gd name="T56" fmla="*/ 533 w 960"/>
                <a:gd name="T57" fmla="*/ 118 h 408"/>
                <a:gd name="T58" fmla="*/ 552 w 960"/>
                <a:gd name="T59" fmla="*/ 120 h 408"/>
                <a:gd name="T60" fmla="*/ 570 w 960"/>
                <a:gd name="T61" fmla="*/ 120 h 408"/>
                <a:gd name="T62" fmla="*/ 589 w 960"/>
                <a:gd name="T63" fmla="*/ 122 h 408"/>
                <a:gd name="T64" fmla="*/ 960 w 960"/>
                <a:gd name="T65" fmla="*/ 233 h 408"/>
                <a:gd name="T66" fmla="*/ 553 w 960"/>
                <a:gd name="T67" fmla="*/ 286 h 4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60" h="408">
                  <a:moveTo>
                    <a:pt x="553" y="286"/>
                  </a:moveTo>
                  <a:lnTo>
                    <a:pt x="544" y="285"/>
                  </a:lnTo>
                  <a:lnTo>
                    <a:pt x="535" y="285"/>
                  </a:lnTo>
                  <a:lnTo>
                    <a:pt x="525" y="284"/>
                  </a:lnTo>
                  <a:lnTo>
                    <a:pt x="516" y="283"/>
                  </a:lnTo>
                  <a:lnTo>
                    <a:pt x="506" y="283"/>
                  </a:lnTo>
                  <a:lnTo>
                    <a:pt x="497" y="283"/>
                  </a:lnTo>
                  <a:lnTo>
                    <a:pt x="487" y="283"/>
                  </a:lnTo>
                  <a:lnTo>
                    <a:pt x="478" y="282"/>
                  </a:lnTo>
                  <a:lnTo>
                    <a:pt x="469" y="282"/>
                  </a:lnTo>
                  <a:lnTo>
                    <a:pt x="452" y="282"/>
                  </a:lnTo>
                  <a:lnTo>
                    <a:pt x="436" y="283"/>
                  </a:lnTo>
                  <a:lnTo>
                    <a:pt x="419" y="283"/>
                  </a:lnTo>
                  <a:lnTo>
                    <a:pt x="403" y="284"/>
                  </a:lnTo>
                  <a:lnTo>
                    <a:pt x="386" y="285"/>
                  </a:lnTo>
                  <a:lnTo>
                    <a:pt x="370" y="287"/>
                  </a:lnTo>
                  <a:lnTo>
                    <a:pt x="354" y="288"/>
                  </a:lnTo>
                  <a:lnTo>
                    <a:pt x="338" y="290"/>
                  </a:lnTo>
                  <a:lnTo>
                    <a:pt x="322" y="292"/>
                  </a:lnTo>
                  <a:lnTo>
                    <a:pt x="306" y="294"/>
                  </a:lnTo>
                  <a:lnTo>
                    <a:pt x="290" y="296"/>
                  </a:lnTo>
                  <a:lnTo>
                    <a:pt x="275" y="299"/>
                  </a:lnTo>
                  <a:lnTo>
                    <a:pt x="259" y="301"/>
                  </a:lnTo>
                  <a:lnTo>
                    <a:pt x="244" y="304"/>
                  </a:lnTo>
                  <a:lnTo>
                    <a:pt x="229" y="308"/>
                  </a:lnTo>
                  <a:lnTo>
                    <a:pt x="214" y="311"/>
                  </a:lnTo>
                  <a:lnTo>
                    <a:pt x="199" y="315"/>
                  </a:lnTo>
                  <a:lnTo>
                    <a:pt x="184" y="318"/>
                  </a:lnTo>
                  <a:lnTo>
                    <a:pt x="169" y="323"/>
                  </a:lnTo>
                  <a:lnTo>
                    <a:pt x="155" y="327"/>
                  </a:lnTo>
                  <a:lnTo>
                    <a:pt x="0" y="184"/>
                  </a:lnTo>
                  <a:lnTo>
                    <a:pt x="21" y="177"/>
                  </a:lnTo>
                  <a:lnTo>
                    <a:pt x="43" y="171"/>
                  </a:lnTo>
                  <a:lnTo>
                    <a:pt x="65" y="166"/>
                  </a:lnTo>
                  <a:lnTo>
                    <a:pt x="87" y="160"/>
                  </a:lnTo>
                  <a:lnTo>
                    <a:pt x="110" y="155"/>
                  </a:lnTo>
                  <a:lnTo>
                    <a:pt x="132" y="150"/>
                  </a:lnTo>
                  <a:lnTo>
                    <a:pt x="155" y="146"/>
                  </a:lnTo>
                  <a:lnTo>
                    <a:pt x="178" y="141"/>
                  </a:lnTo>
                  <a:lnTo>
                    <a:pt x="201" y="138"/>
                  </a:lnTo>
                  <a:lnTo>
                    <a:pt x="225" y="134"/>
                  </a:lnTo>
                  <a:lnTo>
                    <a:pt x="249" y="131"/>
                  </a:lnTo>
                  <a:lnTo>
                    <a:pt x="272" y="128"/>
                  </a:lnTo>
                  <a:lnTo>
                    <a:pt x="296" y="125"/>
                  </a:lnTo>
                  <a:lnTo>
                    <a:pt x="320" y="123"/>
                  </a:lnTo>
                  <a:lnTo>
                    <a:pt x="345" y="122"/>
                  </a:lnTo>
                  <a:lnTo>
                    <a:pt x="369" y="120"/>
                  </a:lnTo>
                  <a:lnTo>
                    <a:pt x="393" y="119"/>
                  </a:lnTo>
                  <a:lnTo>
                    <a:pt x="418" y="118"/>
                  </a:lnTo>
                  <a:lnTo>
                    <a:pt x="442" y="117"/>
                  </a:lnTo>
                  <a:lnTo>
                    <a:pt x="467" y="117"/>
                  </a:lnTo>
                  <a:lnTo>
                    <a:pt x="476" y="117"/>
                  </a:lnTo>
                  <a:lnTo>
                    <a:pt x="486" y="117"/>
                  </a:lnTo>
                  <a:lnTo>
                    <a:pt x="495" y="117"/>
                  </a:lnTo>
                  <a:lnTo>
                    <a:pt x="504" y="118"/>
                  </a:lnTo>
                  <a:lnTo>
                    <a:pt x="514" y="118"/>
                  </a:lnTo>
                  <a:lnTo>
                    <a:pt x="523" y="118"/>
                  </a:lnTo>
                  <a:lnTo>
                    <a:pt x="533" y="118"/>
                  </a:lnTo>
                  <a:lnTo>
                    <a:pt x="542" y="119"/>
                  </a:lnTo>
                  <a:lnTo>
                    <a:pt x="552" y="120"/>
                  </a:lnTo>
                  <a:lnTo>
                    <a:pt x="561" y="120"/>
                  </a:lnTo>
                  <a:lnTo>
                    <a:pt x="570" y="120"/>
                  </a:lnTo>
                  <a:lnTo>
                    <a:pt x="580" y="121"/>
                  </a:lnTo>
                  <a:lnTo>
                    <a:pt x="589" y="122"/>
                  </a:lnTo>
                  <a:lnTo>
                    <a:pt x="629" y="0"/>
                  </a:lnTo>
                  <a:lnTo>
                    <a:pt x="960" y="233"/>
                  </a:lnTo>
                  <a:lnTo>
                    <a:pt x="521" y="408"/>
                  </a:lnTo>
                  <a:lnTo>
                    <a:pt x="553" y="286"/>
                  </a:lnTo>
                  <a:close/>
                </a:path>
              </a:pathLst>
            </a:custGeom>
            <a:noFill/>
            <a:ln w="15875" cap="flat">
              <a:solidFill>
                <a:srgbClr val="231F20"/>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Freeform 10"/>
            <p:cNvSpPr>
              <a:spLocks/>
            </p:cNvSpPr>
            <p:nvPr/>
          </p:nvSpPr>
          <p:spPr bwMode="auto">
            <a:xfrm>
              <a:off x="3315" y="3041"/>
              <a:ext cx="769" cy="233"/>
            </a:xfrm>
            <a:custGeom>
              <a:avLst/>
              <a:gdLst>
                <a:gd name="T0" fmla="*/ 0 w 769"/>
                <a:gd name="T1" fmla="*/ 0 h 233"/>
                <a:gd name="T2" fmla="*/ 330 w 769"/>
                <a:gd name="T3" fmla="*/ 233 h 233"/>
                <a:gd name="T4" fmla="*/ 769 w 769"/>
                <a:gd name="T5" fmla="*/ 58 h 233"/>
                <a:gd name="T6" fmla="*/ 539 w 769"/>
                <a:gd name="T7" fmla="*/ 41 h 233"/>
                <a:gd name="T8" fmla="*/ 540 w 769"/>
                <a:gd name="T9" fmla="*/ 34 h 233"/>
                <a:gd name="T10" fmla="*/ 542 w 769"/>
                <a:gd name="T11" fmla="*/ 27 h 233"/>
                <a:gd name="T12" fmla="*/ 543 w 769"/>
                <a:gd name="T13" fmla="*/ 20 h 233"/>
                <a:gd name="T14" fmla="*/ 544 w 769"/>
                <a:gd name="T15" fmla="*/ 18 h 233"/>
                <a:gd name="T16" fmla="*/ 231 w 769"/>
                <a:gd name="T17" fmla="*/ 18 h 233"/>
                <a:gd name="T18" fmla="*/ 0 w 769"/>
                <a:gd name="T19" fmla="*/ 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69" h="233">
                  <a:moveTo>
                    <a:pt x="0" y="0"/>
                  </a:moveTo>
                  <a:lnTo>
                    <a:pt x="330" y="233"/>
                  </a:lnTo>
                  <a:lnTo>
                    <a:pt x="769" y="58"/>
                  </a:lnTo>
                  <a:lnTo>
                    <a:pt x="539" y="41"/>
                  </a:lnTo>
                  <a:lnTo>
                    <a:pt x="540" y="34"/>
                  </a:lnTo>
                  <a:lnTo>
                    <a:pt x="542" y="27"/>
                  </a:lnTo>
                  <a:lnTo>
                    <a:pt x="543" y="20"/>
                  </a:lnTo>
                  <a:lnTo>
                    <a:pt x="544" y="18"/>
                  </a:lnTo>
                  <a:lnTo>
                    <a:pt x="231" y="18"/>
                  </a:lnTo>
                  <a:lnTo>
                    <a:pt x="0" y="0"/>
                  </a:lnTo>
                  <a:close/>
                </a:path>
              </a:pathLst>
            </a:custGeom>
            <a:solidFill>
              <a:srgbClr val="B1C1D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11"/>
            <p:cNvSpPr>
              <a:spLocks/>
            </p:cNvSpPr>
            <p:nvPr/>
          </p:nvSpPr>
          <p:spPr bwMode="auto">
            <a:xfrm>
              <a:off x="3468" y="2765"/>
              <a:ext cx="395" cy="294"/>
            </a:xfrm>
            <a:custGeom>
              <a:avLst/>
              <a:gdLst>
                <a:gd name="T0" fmla="*/ 270 w 395"/>
                <a:gd name="T1" fmla="*/ 0 h 294"/>
                <a:gd name="T2" fmla="*/ 0 w 395"/>
                <a:gd name="T3" fmla="*/ 83 h 294"/>
                <a:gd name="T4" fmla="*/ 8 w 395"/>
                <a:gd name="T5" fmla="*/ 90 h 294"/>
                <a:gd name="T6" fmla="*/ 16 w 395"/>
                <a:gd name="T7" fmla="*/ 98 h 294"/>
                <a:gd name="T8" fmla="*/ 23 w 395"/>
                <a:gd name="T9" fmla="*/ 106 h 294"/>
                <a:gd name="T10" fmla="*/ 30 w 395"/>
                <a:gd name="T11" fmla="*/ 114 h 294"/>
                <a:gd name="T12" fmla="*/ 37 w 395"/>
                <a:gd name="T13" fmla="*/ 122 h 294"/>
                <a:gd name="T14" fmla="*/ 42 w 395"/>
                <a:gd name="T15" fmla="*/ 130 h 294"/>
                <a:gd name="T16" fmla="*/ 48 w 395"/>
                <a:gd name="T17" fmla="*/ 138 h 294"/>
                <a:gd name="T18" fmla="*/ 53 w 395"/>
                <a:gd name="T19" fmla="*/ 146 h 294"/>
                <a:gd name="T20" fmla="*/ 58 w 395"/>
                <a:gd name="T21" fmla="*/ 154 h 294"/>
                <a:gd name="T22" fmla="*/ 63 w 395"/>
                <a:gd name="T23" fmla="*/ 163 h 294"/>
                <a:gd name="T24" fmla="*/ 67 w 395"/>
                <a:gd name="T25" fmla="*/ 171 h 294"/>
                <a:gd name="T26" fmla="*/ 70 w 395"/>
                <a:gd name="T27" fmla="*/ 180 h 294"/>
                <a:gd name="T28" fmla="*/ 73 w 395"/>
                <a:gd name="T29" fmla="*/ 189 h 294"/>
                <a:gd name="T30" fmla="*/ 76 w 395"/>
                <a:gd name="T31" fmla="*/ 198 h 294"/>
                <a:gd name="T32" fmla="*/ 78 w 395"/>
                <a:gd name="T33" fmla="*/ 207 h 294"/>
                <a:gd name="T34" fmla="*/ 80 w 395"/>
                <a:gd name="T35" fmla="*/ 216 h 294"/>
                <a:gd name="T36" fmla="*/ 82 w 395"/>
                <a:gd name="T37" fmla="*/ 225 h 294"/>
                <a:gd name="T38" fmla="*/ 83 w 395"/>
                <a:gd name="T39" fmla="*/ 234 h 294"/>
                <a:gd name="T40" fmla="*/ 83 w 395"/>
                <a:gd name="T41" fmla="*/ 243 h 294"/>
                <a:gd name="T42" fmla="*/ 84 w 395"/>
                <a:gd name="T43" fmla="*/ 252 h 294"/>
                <a:gd name="T44" fmla="*/ 83 w 395"/>
                <a:gd name="T45" fmla="*/ 259 h 294"/>
                <a:gd name="T46" fmla="*/ 83 w 395"/>
                <a:gd name="T47" fmla="*/ 266 h 294"/>
                <a:gd name="T48" fmla="*/ 82 w 395"/>
                <a:gd name="T49" fmla="*/ 273 h 294"/>
                <a:gd name="T50" fmla="*/ 81 w 395"/>
                <a:gd name="T51" fmla="*/ 280 h 294"/>
                <a:gd name="T52" fmla="*/ 79 w 395"/>
                <a:gd name="T53" fmla="*/ 287 h 294"/>
                <a:gd name="T54" fmla="*/ 78 w 395"/>
                <a:gd name="T55" fmla="*/ 294 h 294"/>
                <a:gd name="T56" fmla="*/ 391 w 395"/>
                <a:gd name="T57" fmla="*/ 294 h 294"/>
                <a:gd name="T58" fmla="*/ 391 w 395"/>
                <a:gd name="T59" fmla="*/ 289 h 294"/>
                <a:gd name="T60" fmla="*/ 392 w 395"/>
                <a:gd name="T61" fmla="*/ 282 h 294"/>
                <a:gd name="T62" fmla="*/ 393 w 395"/>
                <a:gd name="T63" fmla="*/ 275 h 294"/>
                <a:gd name="T64" fmla="*/ 394 w 395"/>
                <a:gd name="T65" fmla="*/ 268 h 294"/>
                <a:gd name="T66" fmla="*/ 394 w 395"/>
                <a:gd name="T67" fmla="*/ 262 h 294"/>
                <a:gd name="T68" fmla="*/ 395 w 395"/>
                <a:gd name="T69" fmla="*/ 255 h 294"/>
                <a:gd name="T70" fmla="*/ 395 w 395"/>
                <a:gd name="T71" fmla="*/ 248 h 294"/>
                <a:gd name="T72" fmla="*/ 394 w 395"/>
                <a:gd name="T73" fmla="*/ 235 h 294"/>
                <a:gd name="T74" fmla="*/ 393 w 395"/>
                <a:gd name="T75" fmla="*/ 222 h 294"/>
                <a:gd name="T76" fmla="*/ 392 w 395"/>
                <a:gd name="T77" fmla="*/ 209 h 294"/>
                <a:gd name="T78" fmla="*/ 390 w 395"/>
                <a:gd name="T79" fmla="*/ 196 h 294"/>
                <a:gd name="T80" fmla="*/ 387 w 395"/>
                <a:gd name="T81" fmla="*/ 183 h 294"/>
                <a:gd name="T82" fmla="*/ 384 w 395"/>
                <a:gd name="T83" fmla="*/ 170 h 294"/>
                <a:gd name="T84" fmla="*/ 379 w 395"/>
                <a:gd name="T85" fmla="*/ 158 h 294"/>
                <a:gd name="T86" fmla="*/ 374 w 395"/>
                <a:gd name="T87" fmla="*/ 145 h 294"/>
                <a:gd name="T88" fmla="*/ 369 w 395"/>
                <a:gd name="T89" fmla="*/ 132 h 294"/>
                <a:gd name="T90" fmla="*/ 363 w 395"/>
                <a:gd name="T91" fmla="*/ 120 h 294"/>
                <a:gd name="T92" fmla="*/ 356 w 395"/>
                <a:gd name="T93" fmla="*/ 107 h 294"/>
                <a:gd name="T94" fmla="*/ 349 w 395"/>
                <a:gd name="T95" fmla="*/ 95 h 294"/>
                <a:gd name="T96" fmla="*/ 341 w 395"/>
                <a:gd name="T97" fmla="*/ 83 h 294"/>
                <a:gd name="T98" fmla="*/ 333 w 395"/>
                <a:gd name="T99" fmla="*/ 70 h 294"/>
                <a:gd name="T100" fmla="*/ 324 w 395"/>
                <a:gd name="T101" fmla="*/ 58 h 294"/>
                <a:gd name="T102" fmla="*/ 314 w 395"/>
                <a:gd name="T103" fmla="*/ 47 h 294"/>
                <a:gd name="T104" fmla="*/ 304 w 395"/>
                <a:gd name="T105" fmla="*/ 35 h 294"/>
                <a:gd name="T106" fmla="*/ 293 w 395"/>
                <a:gd name="T107" fmla="*/ 23 h 294"/>
                <a:gd name="T108" fmla="*/ 282 w 395"/>
                <a:gd name="T109" fmla="*/ 11 h 294"/>
                <a:gd name="T110" fmla="*/ 270 w 395"/>
                <a:gd name="T111" fmla="*/ 0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95" h="294">
                  <a:moveTo>
                    <a:pt x="270" y="0"/>
                  </a:moveTo>
                  <a:lnTo>
                    <a:pt x="0" y="83"/>
                  </a:lnTo>
                  <a:lnTo>
                    <a:pt x="8" y="90"/>
                  </a:lnTo>
                  <a:lnTo>
                    <a:pt x="16" y="98"/>
                  </a:lnTo>
                  <a:lnTo>
                    <a:pt x="23" y="106"/>
                  </a:lnTo>
                  <a:lnTo>
                    <a:pt x="30" y="114"/>
                  </a:lnTo>
                  <a:lnTo>
                    <a:pt x="37" y="122"/>
                  </a:lnTo>
                  <a:lnTo>
                    <a:pt x="42" y="130"/>
                  </a:lnTo>
                  <a:lnTo>
                    <a:pt x="48" y="138"/>
                  </a:lnTo>
                  <a:lnTo>
                    <a:pt x="53" y="146"/>
                  </a:lnTo>
                  <a:lnTo>
                    <a:pt x="58" y="154"/>
                  </a:lnTo>
                  <a:lnTo>
                    <a:pt x="63" y="163"/>
                  </a:lnTo>
                  <a:lnTo>
                    <a:pt x="67" y="171"/>
                  </a:lnTo>
                  <a:lnTo>
                    <a:pt x="70" y="180"/>
                  </a:lnTo>
                  <a:lnTo>
                    <a:pt x="73" y="189"/>
                  </a:lnTo>
                  <a:lnTo>
                    <a:pt x="76" y="198"/>
                  </a:lnTo>
                  <a:lnTo>
                    <a:pt x="78" y="207"/>
                  </a:lnTo>
                  <a:lnTo>
                    <a:pt x="80" y="216"/>
                  </a:lnTo>
                  <a:lnTo>
                    <a:pt x="82" y="225"/>
                  </a:lnTo>
                  <a:lnTo>
                    <a:pt x="83" y="234"/>
                  </a:lnTo>
                  <a:lnTo>
                    <a:pt x="83" y="243"/>
                  </a:lnTo>
                  <a:lnTo>
                    <a:pt x="84" y="252"/>
                  </a:lnTo>
                  <a:lnTo>
                    <a:pt x="83" y="259"/>
                  </a:lnTo>
                  <a:lnTo>
                    <a:pt x="83" y="266"/>
                  </a:lnTo>
                  <a:lnTo>
                    <a:pt x="82" y="273"/>
                  </a:lnTo>
                  <a:lnTo>
                    <a:pt x="81" y="280"/>
                  </a:lnTo>
                  <a:lnTo>
                    <a:pt x="79" y="287"/>
                  </a:lnTo>
                  <a:lnTo>
                    <a:pt x="78" y="294"/>
                  </a:lnTo>
                  <a:lnTo>
                    <a:pt x="391" y="294"/>
                  </a:lnTo>
                  <a:lnTo>
                    <a:pt x="391" y="289"/>
                  </a:lnTo>
                  <a:lnTo>
                    <a:pt x="392" y="282"/>
                  </a:lnTo>
                  <a:lnTo>
                    <a:pt x="393" y="275"/>
                  </a:lnTo>
                  <a:lnTo>
                    <a:pt x="394" y="268"/>
                  </a:lnTo>
                  <a:lnTo>
                    <a:pt x="394" y="262"/>
                  </a:lnTo>
                  <a:lnTo>
                    <a:pt x="395" y="255"/>
                  </a:lnTo>
                  <a:lnTo>
                    <a:pt x="395" y="248"/>
                  </a:lnTo>
                  <a:lnTo>
                    <a:pt x="394" y="235"/>
                  </a:lnTo>
                  <a:lnTo>
                    <a:pt x="393" y="222"/>
                  </a:lnTo>
                  <a:lnTo>
                    <a:pt x="392" y="209"/>
                  </a:lnTo>
                  <a:lnTo>
                    <a:pt x="390" y="196"/>
                  </a:lnTo>
                  <a:lnTo>
                    <a:pt x="387" y="183"/>
                  </a:lnTo>
                  <a:lnTo>
                    <a:pt x="384" y="170"/>
                  </a:lnTo>
                  <a:lnTo>
                    <a:pt x="379" y="158"/>
                  </a:lnTo>
                  <a:lnTo>
                    <a:pt x="374" y="145"/>
                  </a:lnTo>
                  <a:lnTo>
                    <a:pt x="369" y="132"/>
                  </a:lnTo>
                  <a:lnTo>
                    <a:pt x="363" y="120"/>
                  </a:lnTo>
                  <a:lnTo>
                    <a:pt x="356" y="107"/>
                  </a:lnTo>
                  <a:lnTo>
                    <a:pt x="349" y="95"/>
                  </a:lnTo>
                  <a:lnTo>
                    <a:pt x="341" y="83"/>
                  </a:lnTo>
                  <a:lnTo>
                    <a:pt x="333" y="70"/>
                  </a:lnTo>
                  <a:lnTo>
                    <a:pt x="324" y="58"/>
                  </a:lnTo>
                  <a:lnTo>
                    <a:pt x="314" y="47"/>
                  </a:lnTo>
                  <a:lnTo>
                    <a:pt x="304" y="35"/>
                  </a:lnTo>
                  <a:lnTo>
                    <a:pt x="293" y="23"/>
                  </a:lnTo>
                  <a:lnTo>
                    <a:pt x="282" y="11"/>
                  </a:lnTo>
                  <a:lnTo>
                    <a:pt x="270" y="0"/>
                  </a:lnTo>
                  <a:close/>
                </a:path>
              </a:pathLst>
            </a:custGeom>
            <a:solidFill>
              <a:srgbClr val="B1C1D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12"/>
            <p:cNvSpPr>
              <a:spLocks/>
            </p:cNvSpPr>
            <p:nvPr/>
          </p:nvSpPr>
          <p:spPr bwMode="auto">
            <a:xfrm>
              <a:off x="3315" y="2766"/>
              <a:ext cx="770" cy="509"/>
            </a:xfrm>
            <a:custGeom>
              <a:avLst/>
              <a:gdLst>
                <a:gd name="T0" fmla="*/ 231 w 770"/>
                <a:gd name="T1" fmla="*/ 293 h 509"/>
                <a:gd name="T2" fmla="*/ 233 w 770"/>
                <a:gd name="T3" fmla="*/ 286 h 509"/>
                <a:gd name="T4" fmla="*/ 234 w 770"/>
                <a:gd name="T5" fmla="*/ 279 h 509"/>
                <a:gd name="T6" fmla="*/ 235 w 770"/>
                <a:gd name="T7" fmla="*/ 272 h 509"/>
                <a:gd name="T8" fmla="*/ 236 w 770"/>
                <a:gd name="T9" fmla="*/ 265 h 509"/>
                <a:gd name="T10" fmla="*/ 237 w 770"/>
                <a:gd name="T11" fmla="*/ 259 h 509"/>
                <a:gd name="T12" fmla="*/ 237 w 770"/>
                <a:gd name="T13" fmla="*/ 252 h 509"/>
                <a:gd name="T14" fmla="*/ 237 w 770"/>
                <a:gd name="T15" fmla="*/ 242 h 509"/>
                <a:gd name="T16" fmla="*/ 236 w 770"/>
                <a:gd name="T17" fmla="*/ 233 h 509"/>
                <a:gd name="T18" fmla="*/ 235 w 770"/>
                <a:gd name="T19" fmla="*/ 224 h 509"/>
                <a:gd name="T20" fmla="*/ 234 w 770"/>
                <a:gd name="T21" fmla="*/ 215 h 509"/>
                <a:gd name="T22" fmla="*/ 232 w 770"/>
                <a:gd name="T23" fmla="*/ 206 h 509"/>
                <a:gd name="T24" fmla="*/ 230 w 770"/>
                <a:gd name="T25" fmla="*/ 197 h 509"/>
                <a:gd name="T26" fmla="*/ 227 w 770"/>
                <a:gd name="T27" fmla="*/ 188 h 509"/>
                <a:gd name="T28" fmla="*/ 224 w 770"/>
                <a:gd name="T29" fmla="*/ 179 h 509"/>
                <a:gd name="T30" fmla="*/ 220 w 770"/>
                <a:gd name="T31" fmla="*/ 171 h 509"/>
                <a:gd name="T32" fmla="*/ 216 w 770"/>
                <a:gd name="T33" fmla="*/ 162 h 509"/>
                <a:gd name="T34" fmla="*/ 212 w 770"/>
                <a:gd name="T35" fmla="*/ 154 h 509"/>
                <a:gd name="T36" fmla="*/ 207 w 770"/>
                <a:gd name="T37" fmla="*/ 146 h 509"/>
                <a:gd name="T38" fmla="*/ 201 w 770"/>
                <a:gd name="T39" fmla="*/ 137 h 509"/>
                <a:gd name="T40" fmla="*/ 196 w 770"/>
                <a:gd name="T41" fmla="*/ 129 h 509"/>
                <a:gd name="T42" fmla="*/ 190 w 770"/>
                <a:gd name="T43" fmla="*/ 121 h 509"/>
                <a:gd name="T44" fmla="*/ 184 w 770"/>
                <a:gd name="T45" fmla="*/ 113 h 509"/>
                <a:gd name="T46" fmla="*/ 177 w 770"/>
                <a:gd name="T47" fmla="*/ 105 h 509"/>
                <a:gd name="T48" fmla="*/ 169 w 770"/>
                <a:gd name="T49" fmla="*/ 97 h 509"/>
                <a:gd name="T50" fmla="*/ 162 w 770"/>
                <a:gd name="T51" fmla="*/ 89 h 509"/>
                <a:gd name="T52" fmla="*/ 154 w 770"/>
                <a:gd name="T53" fmla="*/ 82 h 509"/>
                <a:gd name="T54" fmla="*/ 423 w 770"/>
                <a:gd name="T55" fmla="*/ 0 h 509"/>
                <a:gd name="T56" fmla="*/ 435 w 770"/>
                <a:gd name="T57" fmla="*/ 11 h 509"/>
                <a:gd name="T58" fmla="*/ 447 w 770"/>
                <a:gd name="T59" fmla="*/ 23 h 509"/>
                <a:gd name="T60" fmla="*/ 457 w 770"/>
                <a:gd name="T61" fmla="*/ 34 h 509"/>
                <a:gd name="T62" fmla="*/ 468 w 770"/>
                <a:gd name="T63" fmla="*/ 46 h 509"/>
                <a:gd name="T64" fmla="*/ 477 w 770"/>
                <a:gd name="T65" fmla="*/ 58 h 509"/>
                <a:gd name="T66" fmla="*/ 487 w 770"/>
                <a:gd name="T67" fmla="*/ 70 h 509"/>
                <a:gd name="T68" fmla="*/ 495 w 770"/>
                <a:gd name="T69" fmla="*/ 82 h 509"/>
                <a:gd name="T70" fmla="*/ 503 w 770"/>
                <a:gd name="T71" fmla="*/ 94 h 509"/>
                <a:gd name="T72" fmla="*/ 510 w 770"/>
                <a:gd name="T73" fmla="*/ 106 h 509"/>
                <a:gd name="T74" fmla="*/ 516 w 770"/>
                <a:gd name="T75" fmla="*/ 119 h 509"/>
                <a:gd name="T76" fmla="*/ 523 w 770"/>
                <a:gd name="T77" fmla="*/ 131 h 509"/>
                <a:gd name="T78" fmla="*/ 528 w 770"/>
                <a:gd name="T79" fmla="*/ 144 h 509"/>
                <a:gd name="T80" fmla="*/ 533 w 770"/>
                <a:gd name="T81" fmla="*/ 157 h 509"/>
                <a:gd name="T82" fmla="*/ 537 w 770"/>
                <a:gd name="T83" fmla="*/ 169 h 509"/>
                <a:gd name="T84" fmla="*/ 540 w 770"/>
                <a:gd name="T85" fmla="*/ 182 h 509"/>
                <a:gd name="T86" fmla="*/ 543 w 770"/>
                <a:gd name="T87" fmla="*/ 195 h 509"/>
                <a:gd name="T88" fmla="*/ 546 w 770"/>
                <a:gd name="T89" fmla="*/ 208 h 509"/>
                <a:gd name="T90" fmla="*/ 547 w 770"/>
                <a:gd name="T91" fmla="*/ 221 h 509"/>
                <a:gd name="T92" fmla="*/ 548 w 770"/>
                <a:gd name="T93" fmla="*/ 234 h 509"/>
                <a:gd name="T94" fmla="*/ 548 w 770"/>
                <a:gd name="T95" fmla="*/ 247 h 509"/>
                <a:gd name="T96" fmla="*/ 548 w 770"/>
                <a:gd name="T97" fmla="*/ 254 h 509"/>
                <a:gd name="T98" fmla="*/ 548 w 770"/>
                <a:gd name="T99" fmla="*/ 261 h 509"/>
                <a:gd name="T100" fmla="*/ 547 w 770"/>
                <a:gd name="T101" fmla="*/ 268 h 509"/>
                <a:gd name="T102" fmla="*/ 547 w 770"/>
                <a:gd name="T103" fmla="*/ 275 h 509"/>
                <a:gd name="T104" fmla="*/ 546 w 770"/>
                <a:gd name="T105" fmla="*/ 281 h 509"/>
                <a:gd name="T106" fmla="*/ 545 w 770"/>
                <a:gd name="T107" fmla="*/ 288 h 509"/>
                <a:gd name="T108" fmla="*/ 544 w 770"/>
                <a:gd name="T109" fmla="*/ 295 h 509"/>
                <a:gd name="T110" fmla="*/ 543 w 770"/>
                <a:gd name="T111" fmla="*/ 302 h 509"/>
                <a:gd name="T112" fmla="*/ 541 w 770"/>
                <a:gd name="T113" fmla="*/ 309 h 509"/>
                <a:gd name="T114" fmla="*/ 539 w 770"/>
                <a:gd name="T115" fmla="*/ 316 h 509"/>
                <a:gd name="T116" fmla="*/ 770 w 770"/>
                <a:gd name="T117" fmla="*/ 333 h 509"/>
                <a:gd name="T118" fmla="*/ 331 w 770"/>
                <a:gd name="T119" fmla="*/ 509 h 509"/>
                <a:gd name="T120" fmla="*/ 0 w 770"/>
                <a:gd name="T121" fmla="*/ 276 h 509"/>
                <a:gd name="T122" fmla="*/ 231 w 770"/>
                <a:gd name="T123" fmla="*/ 293 h 5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770" h="509">
                  <a:moveTo>
                    <a:pt x="231" y="293"/>
                  </a:moveTo>
                  <a:lnTo>
                    <a:pt x="233" y="286"/>
                  </a:lnTo>
                  <a:lnTo>
                    <a:pt x="234" y="279"/>
                  </a:lnTo>
                  <a:lnTo>
                    <a:pt x="235" y="272"/>
                  </a:lnTo>
                  <a:lnTo>
                    <a:pt x="236" y="265"/>
                  </a:lnTo>
                  <a:lnTo>
                    <a:pt x="237" y="259"/>
                  </a:lnTo>
                  <a:lnTo>
                    <a:pt x="237" y="252"/>
                  </a:lnTo>
                  <a:lnTo>
                    <a:pt x="237" y="242"/>
                  </a:lnTo>
                  <a:lnTo>
                    <a:pt x="236" y="233"/>
                  </a:lnTo>
                  <a:lnTo>
                    <a:pt x="235" y="224"/>
                  </a:lnTo>
                  <a:lnTo>
                    <a:pt x="234" y="215"/>
                  </a:lnTo>
                  <a:lnTo>
                    <a:pt x="232" y="206"/>
                  </a:lnTo>
                  <a:lnTo>
                    <a:pt x="230" y="197"/>
                  </a:lnTo>
                  <a:lnTo>
                    <a:pt x="227" y="188"/>
                  </a:lnTo>
                  <a:lnTo>
                    <a:pt x="224" y="179"/>
                  </a:lnTo>
                  <a:lnTo>
                    <a:pt x="220" y="171"/>
                  </a:lnTo>
                  <a:lnTo>
                    <a:pt x="216" y="162"/>
                  </a:lnTo>
                  <a:lnTo>
                    <a:pt x="212" y="154"/>
                  </a:lnTo>
                  <a:lnTo>
                    <a:pt x="207" y="146"/>
                  </a:lnTo>
                  <a:lnTo>
                    <a:pt x="201" y="137"/>
                  </a:lnTo>
                  <a:lnTo>
                    <a:pt x="196" y="129"/>
                  </a:lnTo>
                  <a:lnTo>
                    <a:pt x="190" y="121"/>
                  </a:lnTo>
                  <a:lnTo>
                    <a:pt x="184" y="113"/>
                  </a:lnTo>
                  <a:lnTo>
                    <a:pt x="177" y="105"/>
                  </a:lnTo>
                  <a:lnTo>
                    <a:pt x="169" y="97"/>
                  </a:lnTo>
                  <a:lnTo>
                    <a:pt x="162" y="89"/>
                  </a:lnTo>
                  <a:lnTo>
                    <a:pt x="154" y="82"/>
                  </a:lnTo>
                  <a:lnTo>
                    <a:pt x="423" y="0"/>
                  </a:lnTo>
                  <a:lnTo>
                    <a:pt x="435" y="11"/>
                  </a:lnTo>
                  <a:lnTo>
                    <a:pt x="447" y="23"/>
                  </a:lnTo>
                  <a:lnTo>
                    <a:pt x="457" y="34"/>
                  </a:lnTo>
                  <a:lnTo>
                    <a:pt x="468" y="46"/>
                  </a:lnTo>
                  <a:lnTo>
                    <a:pt x="477" y="58"/>
                  </a:lnTo>
                  <a:lnTo>
                    <a:pt x="487" y="70"/>
                  </a:lnTo>
                  <a:lnTo>
                    <a:pt x="495" y="82"/>
                  </a:lnTo>
                  <a:lnTo>
                    <a:pt x="503" y="94"/>
                  </a:lnTo>
                  <a:lnTo>
                    <a:pt x="510" y="106"/>
                  </a:lnTo>
                  <a:lnTo>
                    <a:pt x="516" y="119"/>
                  </a:lnTo>
                  <a:lnTo>
                    <a:pt x="523" y="131"/>
                  </a:lnTo>
                  <a:lnTo>
                    <a:pt x="528" y="144"/>
                  </a:lnTo>
                  <a:lnTo>
                    <a:pt x="533" y="157"/>
                  </a:lnTo>
                  <a:lnTo>
                    <a:pt x="537" y="169"/>
                  </a:lnTo>
                  <a:lnTo>
                    <a:pt x="540" y="182"/>
                  </a:lnTo>
                  <a:lnTo>
                    <a:pt x="543" y="195"/>
                  </a:lnTo>
                  <a:lnTo>
                    <a:pt x="546" y="208"/>
                  </a:lnTo>
                  <a:lnTo>
                    <a:pt x="547" y="221"/>
                  </a:lnTo>
                  <a:lnTo>
                    <a:pt x="548" y="234"/>
                  </a:lnTo>
                  <a:lnTo>
                    <a:pt x="548" y="247"/>
                  </a:lnTo>
                  <a:lnTo>
                    <a:pt x="548" y="254"/>
                  </a:lnTo>
                  <a:lnTo>
                    <a:pt x="548" y="261"/>
                  </a:lnTo>
                  <a:lnTo>
                    <a:pt x="547" y="268"/>
                  </a:lnTo>
                  <a:lnTo>
                    <a:pt x="547" y="275"/>
                  </a:lnTo>
                  <a:lnTo>
                    <a:pt x="546" y="281"/>
                  </a:lnTo>
                  <a:lnTo>
                    <a:pt x="545" y="288"/>
                  </a:lnTo>
                  <a:lnTo>
                    <a:pt x="544" y="295"/>
                  </a:lnTo>
                  <a:lnTo>
                    <a:pt x="543" y="302"/>
                  </a:lnTo>
                  <a:lnTo>
                    <a:pt x="541" y="309"/>
                  </a:lnTo>
                  <a:lnTo>
                    <a:pt x="539" y="316"/>
                  </a:lnTo>
                  <a:lnTo>
                    <a:pt x="770" y="333"/>
                  </a:lnTo>
                  <a:lnTo>
                    <a:pt x="331" y="509"/>
                  </a:lnTo>
                  <a:lnTo>
                    <a:pt x="0" y="276"/>
                  </a:lnTo>
                  <a:lnTo>
                    <a:pt x="231" y="293"/>
                  </a:lnTo>
                  <a:close/>
                </a:path>
              </a:pathLst>
            </a:custGeom>
            <a:noFill/>
            <a:ln w="15875" cap="flat">
              <a:solidFill>
                <a:srgbClr val="231F20"/>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Freeform 13"/>
            <p:cNvSpPr>
              <a:spLocks/>
            </p:cNvSpPr>
            <p:nvPr/>
          </p:nvSpPr>
          <p:spPr bwMode="auto">
            <a:xfrm>
              <a:off x="2155" y="3395"/>
              <a:ext cx="961" cy="408"/>
            </a:xfrm>
            <a:custGeom>
              <a:avLst/>
              <a:gdLst>
                <a:gd name="T0" fmla="*/ 440 w 961"/>
                <a:gd name="T1" fmla="*/ 0 h 408"/>
                <a:gd name="T2" fmla="*/ 0 w 961"/>
                <a:gd name="T3" fmla="*/ 175 h 408"/>
                <a:gd name="T4" fmla="*/ 331 w 961"/>
                <a:gd name="T5" fmla="*/ 408 h 408"/>
                <a:gd name="T6" fmla="*/ 371 w 961"/>
                <a:gd name="T7" fmla="*/ 286 h 408"/>
                <a:gd name="T8" fmla="*/ 617 w 961"/>
                <a:gd name="T9" fmla="*/ 286 h 408"/>
                <a:gd name="T10" fmla="*/ 640 w 961"/>
                <a:gd name="T11" fmla="*/ 284 h 408"/>
                <a:gd name="T12" fmla="*/ 664 w 961"/>
                <a:gd name="T13" fmla="*/ 282 h 408"/>
                <a:gd name="T14" fmla="*/ 688 w 961"/>
                <a:gd name="T15" fmla="*/ 280 h 408"/>
                <a:gd name="T16" fmla="*/ 712 w 961"/>
                <a:gd name="T17" fmla="*/ 277 h 408"/>
                <a:gd name="T18" fmla="*/ 736 w 961"/>
                <a:gd name="T19" fmla="*/ 274 h 408"/>
                <a:gd name="T20" fmla="*/ 759 w 961"/>
                <a:gd name="T21" fmla="*/ 270 h 408"/>
                <a:gd name="T22" fmla="*/ 782 w 961"/>
                <a:gd name="T23" fmla="*/ 266 h 408"/>
                <a:gd name="T24" fmla="*/ 806 w 961"/>
                <a:gd name="T25" fmla="*/ 262 h 408"/>
                <a:gd name="T26" fmla="*/ 829 w 961"/>
                <a:gd name="T27" fmla="*/ 257 h 408"/>
                <a:gd name="T28" fmla="*/ 851 w 961"/>
                <a:gd name="T29" fmla="*/ 253 h 408"/>
                <a:gd name="T30" fmla="*/ 873 w 961"/>
                <a:gd name="T31" fmla="*/ 248 h 408"/>
                <a:gd name="T32" fmla="*/ 896 w 961"/>
                <a:gd name="T33" fmla="*/ 242 h 408"/>
                <a:gd name="T34" fmla="*/ 918 w 961"/>
                <a:gd name="T35" fmla="*/ 237 h 408"/>
                <a:gd name="T36" fmla="*/ 939 w 961"/>
                <a:gd name="T37" fmla="*/ 230 h 408"/>
                <a:gd name="T38" fmla="*/ 961 w 961"/>
                <a:gd name="T39" fmla="*/ 224 h 408"/>
                <a:gd name="T40" fmla="*/ 853 w 961"/>
                <a:gd name="T41" fmla="*/ 126 h 408"/>
                <a:gd name="T42" fmla="*/ 492 w 961"/>
                <a:gd name="T43" fmla="*/ 126 h 408"/>
                <a:gd name="T44" fmla="*/ 482 w 961"/>
                <a:gd name="T45" fmla="*/ 125 h 408"/>
                <a:gd name="T46" fmla="*/ 473 w 961"/>
                <a:gd name="T47" fmla="*/ 125 h 408"/>
                <a:gd name="T48" fmla="*/ 464 w 961"/>
                <a:gd name="T49" fmla="*/ 125 h 408"/>
                <a:gd name="T50" fmla="*/ 454 w 961"/>
                <a:gd name="T51" fmla="*/ 125 h 408"/>
                <a:gd name="T52" fmla="*/ 445 w 961"/>
                <a:gd name="T53" fmla="*/ 125 h 408"/>
                <a:gd name="T54" fmla="*/ 435 w 961"/>
                <a:gd name="T55" fmla="*/ 124 h 408"/>
                <a:gd name="T56" fmla="*/ 426 w 961"/>
                <a:gd name="T57" fmla="*/ 124 h 408"/>
                <a:gd name="T58" fmla="*/ 416 w 961"/>
                <a:gd name="T59" fmla="*/ 123 h 408"/>
                <a:gd name="T60" fmla="*/ 407 w 961"/>
                <a:gd name="T61" fmla="*/ 122 h 408"/>
                <a:gd name="T62" fmla="*/ 440 w 961"/>
                <a:gd name="T63" fmla="*/ 0 h 4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61" h="408">
                  <a:moveTo>
                    <a:pt x="440" y="0"/>
                  </a:moveTo>
                  <a:lnTo>
                    <a:pt x="0" y="175"/>
                  </a:lnTo>
                  <a:lnTo>
                    <a:pt x="331" y="408"/>
                  </a:lnTo>
                  <a:lnTo>
                    <a:pt x="371" y="286"/>
                  </a:lnTo>
                  <a:lnTo>
                    <a:pt x="617" y="286"/>
                  </a:lnTo>
                  <a:lnTo>
                    <a:pt x="640" y="284"/>
                  </a:lnTo>
                  <a:lnTo>
                    <a:pt x="664" y="282"/>
                  </a:lnTo>
                  <a:lnTo>
                    <a:pt x="688" y="280"/>
                  </a:lnTo>
                  <a:lnTo>
                    <a:pt x="712" y="277"/>
                  </a:lnTo>
                  <a:lnTo>
                    <a:pt x="736" y="274"/>
                  </a:lnTo>
                  <a:lnTo>
                    <a:pt x="759" y="270"/>
                  </a:lnTo>
                  <a:lnTo>
                    <a:pt x="782" y="266"/>
                  </a:lnTo>
                  <a:lnTo>
                    <a:pt x="806" y="262"/>
                  </a:lnTo>
                  <a:lnTo>
                    <a:pt x="829" y="257"/>
                  </a:lnTo>
                  <a:lnTo>
                    <a:pt x="851" y="253"/>
                  </a:lnTo>
                  <a:lnTo>
                    <a:pt x="873" y="248"/>
                  </a:lnTo>
                  <a:lnTo>
                    <a:pt x="896" y="242"/>
                  </a:lnTo>
                  <a:lnTo>
                    <a:pt x="918" y="237"/>
                  </a:lnTo>
                  <a:lnTo>
                    <a:pt x="939" y="230"/>
                  </a:lnTo>
                  <a:lnTo>
                    <a:pt x="961" y="224"/>
                  </a:lnTo>
                  <a:lnTo>
                    <a:pt x="853" y="126"/>
                  </a:lnTo>
                  <a:lnTo>
                    <a:pt x="492" y="126"/>
                  </a:lnTo>
                  <a:lnTo>
                    <a:pt x="482" y="125"/>
                  </a:lnTo>
                  <a:lnTo>
                    <a:pt x="473" y="125"/>
                  </a:lnTo>
                  <a:lnTo>
                    <a:pt x="464" y="125"/>
                  </a:lnTo>
                  <a:lnTo>
                    <a:pt x="454" y="125"/>
                  </a:lnTo>
                  <a:lnTo>
                    <a:pt x="445" y="125"/>
                  </a:lnTo>
                  <a:lnTo>
                    <a:pt x="435" y="124"/>
                  </a:lnTo>
                  <a:lnTo>
                    <a:pt x="426" y="124"/>
                  </a:lnTo>
                  <a:lnTo>
                    <a:pt x="416" y="123"/>
                  </a:lnTo>
                  <a:lnTo>
                    <a:pt x="407" y="122"/>
                  </a:lnTo>
                  <a:lnTo>
                    <a:pt x="440" y="0"/>
                  </a:lnTo>
                  <a:close/>
                </a:path>
              </a:pathLst>
            </a:custGeom>
            <a:solidFill>
              <a:srgbClr val="B1C1D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14"/>
            <p:cNvSpPr>
              <a:spLocks/>
            </p:cNvSpPr>
            <p:nvPr/>
          </p:nvSpPr>
          <p:spPr bwMode="auto">
            <a:xfrm>
              <a:off x="2526" y="3681"/>
              <a:ext cx="246" cy="4"/>
            </a:xfrm>
            <a:custGeom>
              <a:avLst/>
              <a:gdLst>
                <a:gd name="T0" fmla="*/ 246 w 246"/>
                <a:gd name="T1" fmla="*/ 0 h 4"/>
                <a:gd name="T2" fmla="*/ 0 w 246"/>
                <a:gd name="T3" fmla="*/ 0 h 4"/>
                <a:gd name="T4" fmla="*/ 9 w 246"/>
                <a:gd name="T5" fmla="*/ 1 h 4"/>
                <a:gd name="T6" fmla="*/ 28 w 246"/>
                <a:gd name="T7" fmla="*/ 2 h 4"/>
                <a:gd name="T8" fmla="*/ 47 w 246"/>
                <a:gd name="T9" fmla="*/ 3 h 4"/>
                <a:gd name="T10" fmla="*/ 66 w 246"/>
                <a:gd name="T11" fmla="*/ 4 h 4"/>
                <a:gd name="T12" fmla="*/ 85 w 246"/>
                <a:gd name="T13" fmla="*/ 4 h 4"/>
                <a:gd name="T14" fmla="*/ 104 w 246"/>
                <a:gd name="T15" fmla="*/ 4 h 4"/>
                <a:gd name="T16" fmla="*/ 123 w 246"/>
                <a:gd name="T17" fmla="*/ 4 h 4"/>
                <a:gd name="T18" fmla="*/ 147 w 246"/>
                <a:gd name="T19" fmla="*/ 4 h 4"/>
                <a:gd name="T20" fmla="*/ 172 w 246"/>
                <a:gd name="T21" fmla="*/ 4 h 4"/>
                <a:gd name="T22" fmla="*/ 196 w 246"/>
                <a:gd name="T23" fmla="*/ 3 h 4"/>
                <a:gd name="T24" fmla="*/ 221 w 246"/>
                <a:gd name="T25" fmla="*/ 2 h 4"/>
                <a:gd name="T26" fmla="*/ 245 w 246"/>
                <a:gd name="T27" fmla="*/ 0 h 4"/>
                <a:gd name="T28" fmla="*/ 246 w 246"/>
                <a:gd name="T29"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6" h="4">
                  <a:moveTo>
                    <a:pt x="246" y="0"/>
                  </a:moveTo>
                  <a:lnTo>
                    <a:pt x="0" y="0"/>
                  </a:lnTo>
                  <a:lnTo>
                    <a:pt x="9" y="1"/>
                  </a:lnTo>
                  <a:lnTo>
                    <a:pt x="28" y="2"/>
                  </a:lnTo>
                  <a:lnTo>
                    <a:pt x="47" y="3"/>
                  </a:lnTo>
                  <a:lnTo>
                    <a:pt x="66" y="4"/>
                  </a:lnTo>
                  <a:lnTo>
                    <a:pt x="85" y="4"/>
                  </a:lnTo>
                  <a:lnTo>
                    <a:pt x="104" y="4"/>
                  </a:lnTo>
                  <a:lnTo>
                    <a:pt x="123" y="4"/>
                  </a:lnTo>
                  <a:lnTo>
                    <a:pt x="147" y="4"/>
                  </a:lnTo>
                  <a:lnTo>
                    <a:pt x="172" y="4"/>
                  </a:lnTo>
                  <a:lnTo>
                    <a:pt x="196" y="3"/>
                  </a:lnTo>
                  <a:lnTo>
                    <a:pt x="221" y="2"/>
                  </a:lnTo>
                  <a:lnTo>
                    <a:pt x="245" y="0"/>
                  </a:lnTo>
                  <a:lnTo>
                    <a:pt x="246" y="0"/>
                  </a:lnTo>
                  <a:close/>
                </a:path>
              </a:pathLst>
            </a:custGeom>
            <a:solidFill>
              <a:srgbClr val="B1C1D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15"/>
            <p:cNvSpPr>
              <a:spLocks/>
            </p:cNvSpPr>
            <p:nvPr/>
          </p:nvSpPr>
          <p:spPr bwMode="auto">
            <a:xfrm>
              <a:off x="2647" y="3476"/>
              <a:ext cx="361" cy="45"/>
            </a:xfrm>
            <a:custGeom>
              <a:avLst/>
              <a:gdLst>
                <a:gd name="T0" fmla="*/ 313 w 361"/>
                <a:gd name="T1" fmla="*/ 0 h 45"/>
                <a:gd name="T2" fmla="*/ 299 w 361"/>
                <a:gd name="T3" fmla="*/ 4 h 45"/>
                <a:gd name="T4" fmla="*/ 284 w 361"/>
                <a:gd name="T5" fmla="*/ 9 h 45"/>
                <a:gd name="T6" fmla="*/ 270 w 361"/>
                <a:gd name="T7" fmla="*/ 12 h 45"/>
                <a:gd name="T8" fmla="*/ 255 w 361"/>
                <a:gd name="T9" fmla="*/ 16 h 45"/>
                <a:gd name="T10" fmla="*/ 240 w 361"/>
                <a:gd name="T11" fmla="*/ 19 h 45"/>
                <a:gd name="T12" fmla="*/ 225 w 361"/>
                <a:gd name="T13" fmla="*/ 22 h 45"/>
                <a:gd name="T14" fmla="*/ 209 w 361"/>
                <a:gd name="T15" fmla="*/ 26 h 45"/>
                <a:gd name="T16" fmla="*/ 194 w 361"/>
                <a:gd name="T17" fmla="*/ 28 h 45"/>
                <a:gd name="T18" fmla="*/ 178 w 361"/>
                <a:gd name="T19" fmla="*/ 31 h 45"/>
                <a:gd name="T20" fmla="*/ 163 w 361"/>
                <a:gd name="T21" fmla="*/ 33 h 45"/>
                <a:gd name="T22" fmla="*/ 147 w 361"/>
                <a:gd name="T23" fmla="*/ 35 h 45"/>
                <a:gd name="T24" fmla="*/ 131 w 361"/>
                <a:gd name="T25" fmla="*/ 37 h 45"/>
                <a:gd name="T26" fmla="*/ 115 w 361"/>
                <a:gd name="T27" fmla="*/ 39 h 45"/>
                <a:gd name="T28" fmla="*/ 99 w 361"/>
                <a:gd name="T29" fmla="*/ 40 h 45"/>
                <a:gd name="T30" fmla="*/ 82 w 361"/>
                <a:gd name="T31" fmla="*/ 42 h 45"/>
                <a:gd name="T32" fmla="*/ 66 w 361"/>
                <a:gd name="T33" fmla="*/ 43 h 45"/>
                <a:gd name="T34" fmla="*/ 50 w 361"/>
                <a:gd name="T35" fmla="*/ 44 h 45"/>
                <a:gd name="T36" fmla="*/ 33 w 361"/>
                <a:gd name="T37" fmla="*/ 44 h 45"/>
                <a:gd name="T38" fmla="*/ 17 w 361"/>
                <a:gd name="T39" fmla="*/ 44 h 45"/>
                <a:gd name="T40" fmla="*/ 0 w 361"/>
                <a:gd name="T41" fmla="*/ 45 h 45"/>
                <a:gd name="T42" fmla="*/ 361 w 361"/>
                <a:gd name="T43" fmla="*/ 45 h 45"/>
                <a:gd name="T44" fmla="*/ 313 w 361"/>
                <a:gd name="T4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61" h="45">
                  <a:moveTo>
                    <a:pt x="313" y="0"/>
                  </a:moveTo>
                  <a:lnTo>
                    <a:pt x="299" y="4"/>
                  </a:lnTo>
                  <a:lnTo>
                    <a:pt x="284" y="9"/>
                  </a:lnTo>
                  <a:lnTo>
                    <a:pt x="270" y="12"/>
                  </a:lnTo>
                  <a:lnTo>
                    <a:pt x="255" y="16"/>
                  </a:lnTo>
                  <a:lnTo>
                    <a:pt x="240" y="19"/>
                  </a:lnTo>
                  <a:lnTo>
                    <a:pt x="225" y="22"/>
                  </a:lnTo>
                  <a:lnTo>
                    <a:pt x="209" y="26"/>
                  </a:lnTo>
                  <a:lnTo>
                    <a:pt x="194" y="28"/>
                  </a:lnTo>
                  <a:lnTo>
                    <a:pt x="178" y="31"/>
                  </a:lnTo>
                  <a:lnTo>
                    <a:pt x="163" y="33"/>
                  </a:lnTo>
                  <a:lnTo>
                    <a:pt x="147" y="35"/>
                  </a:lnTo>
                  <a:lnTo>
                    <a:pt x="131" y="37"/>
                  </a:lnTo>
                  <a:lnTo>
                    <a:pt x="115" y="39"/>
                  </a:lnTo>
                  <a:lnTo>
                    <a:pt x="99" y="40"/>
                  </a:lnTo>
                  <a:lnTo>
                    <a:pt x="82" y="42"/>
                  </a:lnTo>
                  <a:lnTo>
                    <a:pt x="66" y="43"/>
                  </a:lnTo>
                  <a:lnTo>
                    <a:pt x="50" y="44"/>
                  </a:lnTo>
                  <a:lnTo>
                    <a:pt x="33" y="44"/>
                  </a:lnTo>
                  <a:lnTo>
                    <a:pt x="17" y="44"/>
                  </a:lnTo>
                  <a:lnTo>
                    <a:pt x="0" y="45"/>
                  </a:lnTo>
                  <a:lnTo>
                    <a:pt x="361" y="45"/>
                  </a:lnTo>
                  <a:lnTo>
                    <a:pt x="313" y="0"/>
                  </a:lnTo>
                  <a:close/>
                </a:path>
              </a:pathLst>
            </a:custGeom>
            <a:solidFill>
              <a:srgbClr val="B1C1D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16"/>
            <p:cNvSpPr>
              <a:spLocks/>
            </p:cNvSpPr>
            <p:nvPr/>
          </p:nvSpPr>
          <p:spPr bwMode="auto">
            <a:xfrm>
              <a:off x="1138" y="2782"/>
              <a:ext cx="746" cy="509"/>
            </a:xfrm>
            <a:custGeom>
              <a:avLst/>
              <a:gdLst>
                <a:gd name="T0" fmla="*/ 439 w 746"/>
                <a:gd name="T1" fmla="*/ 0 h 509"/>
                <a:gd name="T2" fmla="*/ 0 w 746"/>
                <a:gd name="T3" fmla="*/ 175 h 509"/>
                <a:gd name="T4" fmla="*/ 231 w 746"/>
                <a:gd name="T5" fmla="*/ 192 h 509"/>
                <a:gd name="T6" fmla="*/ 230 w 746"/>
                <a:gd name="T7" fmla="*/ 199 h 509"/>
                <a:gd name="T8" fmla="*/ 228 w 746"/>
                <a:gd name="T9" fmla="*/ 206 h 509"/>
                <a:gd name="T10" fmla="*/ 227 w 746"/>
                <a:gd name="T11" fmla="*/ 213 h 509"/>
                <a:gd name="T12" fmla="*/ 226 w 746"/>
                <a:gd name="T13" fmla="*/ 220 h 509"/>
                <a:gd name="T14" fmla="*/ 225 w 746"/>
                <a:gd name="T15" fmla="*/ 227 h 509"/>
                <a:gd name="T16" fmla="*/ 224 w 746"/>
                <a:gd name="T17" fmla="*/ 234 h 509"/>
                <a:gd name="T18" fmla="*/ 223 w 746"/>
                <a:gd name="T19" fmla="*/ 241 h 509"/>
                <a:gd name="T20" fmla="*/ 223 w 746"/>
                <a:gd name="T21" fmla="*/ 248 h 509"/>
                <a:gd name="T22" fmla="*/ 222 w 746"/>
                <a:gd name="T23" fmla="*/ 254 h 509"/>
                <a:gd name="T24" fmla="*/ 222 w 746"/>
                <a:gd name="T25" fmla="*/ 261 h 509"/>
                <a:gd name="T26" fmla="*/ 223 w 746"/>
                <a:gd name="T27" fmla="*/ 274 h 509"/>
                <a:gd name="T28" fmla="*/ 224 w 746"/>
                <a:gd name="T29" fmla="*/ 287 h 509"/>
                <a:gd name="T30" fmla="*/ 225 w 746"/>
                <a:gd name="T31" fmla="*/ 300 h 509"/>
                <a:gd name="T32" fmla="*/ 227 w 746"/>
                <a:gd name="T33" fmla="*/ 313 h 509"/>
                <a:gd name="T34" fmla="*/ 230 w 746"/>
                <a:gd name="T35" fmla="*/ 326 h 509"/>
                <a:gd name="T36" fmla="*/ 233 w 746"/>
                <a:gd name="T37" fmla="*/ 339 h 509"/>
                <a:gd name="T38" fmla="*/ 238 w 746"/>
                <a:gd name="T39" fmla="*/ 352 h 509"/>
                <a:gd name="T40" fmla="*/ 242 w 746"/>
                <a:gd name="T41" fmla="*/ 364 h 509"/>
                <a:gd name="T42" fmla="*/ 248 w 746"/>
                <a:gd name="T43" fmla="*/ 377 h 509"/>
                <a:gd name="T44" fmla="*/ 254 w 746"/>
                <a:gd name="T45" fmla="*/ 389 h 509"/>
                <a:gd name="T46" fmla="*/ 260 w 746"/>
                <a:gd name="T47" fmla="*/ 402 h 509"/>
                <a:gd name="T48" fmla="*/ 268 w 746"/>
                <a:gd name="T49" fmla="*/ 414 h 509"/>
                <a:gd name="T50" fmla="*/ 275 w 746"/>
                <a:gd name="T51" fmla="*/ 427 h 509"/>
                <a:gd name="T52" fmla="*/ 284 w 746"/>
                <a:gd name="T53" fmla="*/ 439 h 509"/>
                <a:gd name="T54" fmla="*/ 293 w 746"/>
                <a:gd name="T55" fmla="*/ 451 h 509"/>
                <a:gd name="T56" fmla="*/ 303 w 746"/>
                <a:gd name="T57" fmla="*/ 462 h 509"/>
                <a:gd name="T58" fmla="*/ 313 w 746"/>
                <a:gd name="T59" fmla="*/ 474 h 509"/>
                <a:gd name="T60" fmla="*/ 324 w 746"/>
                <a:gd name="T61" fmla="*/ 486 h 509"/>
                <a:gd name="T62" fmla="*/ 335 w 746"/>
                <a:gd name="T63" fmla="*/ 497 h 509"/>
                <a:gd name="T64" fmla="*/ 347 w 746"/>
                <a:gd name="T65" fmla="*/ 509 h 509"/>
                <a:gd name="T66" fmla="*/ 617 w 746"/>
                <a:gd name="T67" fmla="*/ 426 h 509"/>
                <a:gd name="T68" fmla="*/ 609 w 746"/>
                <a:gd name="T69" fmla="*/ 419 h 509"/>
                <a:gd name="T70" fmla="*/ 601 w 746"/>
                <a:gd name="T71" fmla="*/ 411 h 509"/>
                <a:gd name="T72" fmla="*/ 594 w 746"/>
                <a:gd name="T73" fmla="*/ 403 h 509"/>
                <a:gd name="T74" fmla="*/ 587 w 746"/>
                <a:gd name="T75" fmla="*/ 395 h 509"/>
                <a:gd name="T76" fmla="*/ 581 w 746"/>
                <a:gd name="T77" fmla="*/ 387 h 509"/>
                <a:gd name="T78" fmla="*/ 575 w 746"/>
                <a:gd name="T79" fmla="*/ 379 h 509"/>
                <a:gd name="T80" fmla="*/ 569 w 746"/>
                <a:gd name="T81" fmla="*/ 371 h 509"/>
                <a:gd name="T82" fmla="*/ 564 w 746"/>
                <a:gd name="T83" fmla="*/ 363 h 509"/>
                <a:gd name="T84" fmla="*/ 559 w 746"/>
                <a:gd name="T85" fmla="*/ 355 h 509"/>
                <a:gd name="T86" fmla="*/ 555 w 746"/>
                <a:gd name="T87" fmla="*/ 346 h 509"/>
                <a:gd name="T88" fmla="*/ 550 w 746"/>
                <a:gd name="T89" fmla="*/ 337 h 509"/>
                <a:gd name="T90" fmla="*/ 547 w 746"/>
                <a:gd name="T91" fmla="*/ 329 h 509"/>
                <a:gd name="T92" fmla="*/ 544 w 746"/>
                <a:gd name="T93" fmla="*/ 320 h 509"/>
                <a:gd name="T94" fmla="*/ 541 w 746"/>
                <a:gd name="T95" fmla="*/ 311 h 509"/>
                <a:gd name="T96" fmla="*/ 539 w 746"/>
                <a:gd name="T97" fmla="*/ 302 h 509"/>
                <a:gd name="T98" fmla="*/ 537 w 746"/>
                <a:gd name="T99" fmla="*/ 294 h 509"/>
                <a:gd name="T100" fmla="*/ 535 w 746"/>
                <a:gd name="T101" fmla="*/ 285 h 509"/>
                <a:gd name="T102" fmla="*/ 534 w 746"/>
                <a:gd name="T103" fmla="*/ 275 h 509"/>
                <a:gd name="T104" fmla="*/ 534 w 746"/>
                <a:gd name="T105" fmla="*/ 266 h 509"/>
                <a:gd name="T106" fmla="*/ 533 w 746"/>
                <a:gd name="T107" fmla="*/ 257 h 509"/>
                <a:gd name="T108" fmla="*/ 534 w 746"/>
                <a:gd name="T109" fmla="*/ 250 h 509"/>
                <a:gd name="T110" fmla="*/ 534 w 746"/>
                <a:gd name="T111" fmla="*/ 243 h 509"/>
                <a:gd name="T112" fmla="*/ 535 w 746"/>
                <a:gd name="T113" fmla="*/ 236 h 509"/>
                <a:gd name="T114" fmla="*/ 536 w 746"/>
                <a:gd name="T115" fmla="*/ 229 h 509"/>
                <a:gd name="T116" fmla="*/ 538 w 746"/>
                <a:gd name="T117" fmla="*/ 222 h 509"/>
                <a:gd name="T118" fmla="*/ 540 w 746"/>
                <a:gd name="T119" fmla="*/ 215 h 509"/>
                <a:gd name="T120" fmla="*/ 746 w 746"/>
                <a:gd name="T121" fmla="*/ 215 h 509"/>
                <a:gd name="T122" fmla="*/ 439 w 746"/>
                <a:gd name="T123" fmla="*/ 0 h 5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746" h="509">
                  <a:moveTo>
                    <a:pt x="439" y="0"/>
                  </a:moveTo>
                  <a:lnTo>
                    <a:pt x="0" y="175"/>
                  </a:lnTo>
                  <a:lnTo>
                    <a:pt x="231" y="192"/>
                  </a:lnTo>
                  <a:lnTo>
                    <a:pt x="230" y="199"/>
                  </a:lnTo>
                  <a:lnTo>
                    <a:pt x="228" y="206"/>
                  </a:lnTo>
                  <a:lnTo>
                    <a:pt x="227" y="213"/>
                  </a:lnTo>
                  <a:lnTo>
                    <a:pt x="226" y="220"/>
                  </a:lnTo>
                  <a:lnTo>
                    <a:pt x="225" y="227"/>
                  </a:lnTo>
                  <a:lnTo>
                    <a:pt x="224" y="234"/>
                  </a:lnTo>
                  <a:lnTo>
                    <a:pt x="223" y="241"/>
                  </a:lnTo>
                  <a:lnTo>
                    <a:pt x="223" y="248"/>
                  </a:lnTo>
                  <a:lnTo>
                    <a:pt x="222" y="254"/>
                  </a:lnTo>
                  <a:lnTo>
                    <a:pt x="222" y="261"/>
                  </a:lnTo>
                  <a:lnTo>
                    <a:pt x="223" y="274"/>
                  </a:lnTo>
                  <a:lnTo>
                    <a:pt x="224" y="287"/>
                  </a:lnTo>
                  <a:lnTo>
                    <a:pt x="225" y="300"/>
                  </a:lnTo>
                  <a:lnTo>
                    <a:pt x="227" y="313"/>
                  </a:lnTo>
                  <a:lnTo>
                    <a:pt x="230" y="326"/>
                  </a:lnTo>
                  <a:lnTo>
                    <a:pt x="233" y="339"/>
                  </a:lnTo>
                  <a:lnTo>
                    <a:pt x="238" y="352"/>
                  </a:lnTo>
                  <a:lnTo>
                    <a:pt x="242" y="364"/>
                  </a:lnTo>
                  <a:lnTo>
                    <a:pt x="248" y="377"/>
                  </a:lnTo>
                  <a:lnTo>
                    <a:pt x="254" y="389"/>
                  </a:lnTo>
                  <a:lnTo>
                    <a:pt x="260" y="402"/>
                  </a:lnTo>
                  <a:lnTo>
                    <a:pt x="268" y="414"/>
                  </a:lnTo>
                  <a:lnTo>
                    <a:pt x="275" y="427"/>
                  </a:lnTo>
                  <a:lnTo>
                    <a:pt x="284" y="439"/>
                  </a:lnTo>
                  <a:lnTo>
                    <a:pt x="293" y="451"/>
                  </a:lnTo>
                  <a:lnTo>
                    <a:pt x="303" y="462"/>
                  </a:lnTo>
                  <a:lnTo>
                    <a:pt x="313" y="474"/>
                  </a:lnTo>
                  <a:lnTo>
                    <a:pt x="324" y="486"/>
                  </a:lnTo>
                  <a:lnTo>
                    <a:pt x="335" y="497"/>
                  </a:lnTo>
                  <a:lnTo>
                    <a:pt x="347" y="509"/>
                  </a:lnTo>
                  <a:lnTo>
                    <a:pt x="617" y="426"/>
                  </a:lnTo>
                  <a:lnTo>
                    <a:pt x="609" y="419"/>
                  </a:lnTo>
                  <a:lnTo>
                    <a:pt x="601" y="411"/>
                  </a:lnTo>
                  <a:lnTo>
                    <a:pt x="594" y="403"/>
                  </a:lnTo>
                  <a:lnTo>
                    <a:pt x="587" y="395"/>
                  </a:lnTo>
                  <a:lnTo>
                    <a:pt x="581" y="387"/>
                  </a:lnTo>
                  <a:lnTo>
                    <a:pt x="575" y="379"/>
                  </a:lnTo>
                  <a:lnTo>
                    <a:pt x="569" y="371"/>
                  </a:lnTo>
                  <a:lnTo>
                    <a:pt x="564" y="363"/>
                  </a:lnTo>
                  <a:lnTo>
                    <a:pt x="559" y="355"/>
                  </a:lnTo>
                  <a:lnTo>
                    <a:pt x="555" y="346"/>
                  </a:lnTo>
                  <a:lnTo>
                    <a:pt x="550" y="337"/>
                  </a:lnTo>
                  <a:lnTo>
                    <a:pt x="547" y="329"/>
                  </a:lnTo>
                  <a:lnTo>
                    <a:pt x="544" y="320"/>
                  </a:lnTo>
                  <a:lnTo>
                    <a:pt x="541" y="311"/>
                  </a:lnTo>
                  <a:lnTo>
                    <a:pt x="539" y="302"/>
                  </a:lnTo>
                  <a:lnTo>
                    <a:pt x="537" y="294"/>
                  </a:lnTo>
                  <a:lnTo>
                    <a:pt x="535" y="285"/>
                  </a:lnTo>
                  <a:lnTo>
                    <a:pt x="534" y="275"/>
                  </a:lnTo>
                  <a:lnTo>
                    <a:pt x="534" y="266"/>
                  </a:lnTo>
                  <a:lnTo>
                    <a:pt x="533" y="257"/>
                  </a:lnTo>
                  <a:lnTo>
                    <a:pt x="534" y="250"/>
                  </a:lnTo>
                  <a:lnTo>
                    <a:pt x="534" y="243"/>
                  </a:lnTo>
                  <a:lnTo>
                    <a:pt x="535" y="236"/>
                  </a:lnTo>
                  <a:lnTo>
                    <a:pt x="536" y="229"/>
                  </a:lnTo>
                  <a:lnTo>
                    <a:pt x="538" y="222"/>
                  </a:lnTo>
                  <a:lnTo>
                    <a:pt x="540" y="215"/>
                  </a:lnTo>
                  <a:lnTo>
                    <a:pt x="746" y="215"/>
                  </a:lnTo>
                  <a:lnTo>
                    <a:pt x="439" y="0"/>
                  </a:lnTo>
                  <a:close/>
                </a:path>
              </a:pathLst>
            </a:custGeom>
            <a:solidFill>
              <a:srgbClr val="B1C1D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17"/>
            <p:cNvSpPr>
              <a:spLocks/>
            </p:cNvSpPr>
            <p:nvPr/>
          </p:nvSpPr>
          <p:spPr bwMode="auto">
            <a:xfrm>
              <a:off x="1678" y="2997"/>
              <a:ext cx="231" cy="18"/>
            </a:xfrm>
            <a:custGeom>
              <a:avLst/>
              <a:gdLst>
                <a:gd name="T0" fmla="*/ 206 w 231"/>
                <a:gd name="T1" fmla="*/ 0 h 18"/>
                <a:gd name="T2" fmla="*/ 0 w 231"/>
                <a:gd name="T3" fmla="*/ 0 h 18"/>
                <a:gd name="T4" fmla="*/ 231 w 231"/>
                <a:gd name="T5" fmla="*/ 18 h 18"/>
                <a:gd name="T6" fmla="*/ 206 w 231"/>
                <a:gd name="T7" fmla="*/ 0 h 18"/>
              </a:gdLst>
              <a:ahLst/>
              <a:cxnLst>
                <a:cxn ang="0">
                  <a:pos x="T0" y="T1"/>
                </a:cxn>
                <a:cxn ang="0">
                  <a:pos x="T2" y="T3"/>
                </a:cxn>
                <a:cxn ang="0">
                  <a:pos x="T4" y="T5"/>
                </a:cxn>
                <a:cxn ang="0">
                  <a:pos x="T6" y="T7"/>
                </a:cxn>
              </a:cxnLst>
              <a:rect l="0" t="0" r="r" b="b"/>
              <a:pathLst>
                <a:path w="231" h="18">
                  <a:moveTo>
                    <a:pt x="206" y="0"/>
                  </a:moveTo>
                  <a:lnTo>
                    <a:pt x="0" y="0"/>
                  </a:lnTo>
                  <a:lnTo>
                    <a:pt x="231" y="18"/>
                  </a:lnTo>
                  <a:lnTo>
                    <a:pt x="206" y="0"/>
                  </a:lnTo>
                  <a:close/>
                </a:path>
              </a:pathLst>
            </a:custGeom>
            <a:solidFill>
              <a:srgbClr val="B1C1D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18"/>
            <p:cNvSpPr>
              <a:spLocks/>
            </p:cNvSpPr>
            <p:nvPr/>
          </p:nvSpPr>
          <p:spPr bwMode="auto">
            <a:xfrm>
              <a:off x="2155" y="3396"/>
              <a:ext cx="961" cy="408"/>
            </a:xfrm>
            <a:custGeom>
              <a:avLst/>
              <a:gdLst>
                <a:gd name="T0" fmla="*/ 417 w 961"/>
                <a:gd name="T1" fmla="*/ 123 h 408"/>
                <a:gd name="T2" fmla="*/ 435 w 961"/>
                <a:gd name="T3" fmla="*/ 124 h 408"/>
                <a:gd name="T4" fmla="*/ 454 w 961"/>
                <a:gd name="T5" fmla="*/ 125 h 408"/>
                <a:gd name="T6" fmla="*/ 473 w 961"/>
                <a:gd name="T7" fmla="*/ 125 h 408"/>
                <a:gd name="T8" fmla="*/ 492 w 961"/>
                <a:gd name="T9" fmla="*/ 125 h 408"/>
                <a:gd name="T10" fmla="*/ 525 w 961"/>
                <a:gd name="T11" fmla="*/ 125 h 408"/>
                <a:gd name="T12" fmla="*/ 558 w 961"/>
                <a:gd name="T13" fmla="*/ 124 h 408"/>
                <a:gd name="T14" fmla="*/ 591 w 961"/>
                <a:gd name="T15" fmla="*/ 121 h 408"/>
                <a:gd name="T16" fmla="*/ 623 w 961"/>
                <a:gd name="T17" fmla="*/ 118 h 408"/>
                <a:gd name="T18" fmla="*/ 655 w 961"/>
                <a:gd name="T19" fmla="*/ 114 h 408"/>
                <a:gd name="T20" fmla="*/ 686 w 961"/>
                <a:gd name="T21" fmla="*/ 109 h 408"/>
                <a:gd name="T22" fmla="*/ 717 w 961"/>
                <a:gd name="T23" fmla="*/ 103 h 408"/>
                <a:gd name="T24" fmla="*/ 747 w 961"/>
                <a:gd name="T25" fmla="*/ 97 h 408"/>
                <a:gd name="T26" fmla="*/ 777 w 961"/>
                <a:gd name="T27" fmla="*/ 89 h 408"/>
                <a:gd name="T28" fmla="*/ 806 w 961"/>
                <a:gd name="T29" fmla="*/ 81 h 408"/>
                <a:gd name="T30" fmla="*/ 940 w 961"/>
                <a:gd name="T31" fmla="*/ 231 h 408"/>
                <a:gd name="T32" fmla="*/ 896 w 961"/>
                <a:gd name="T33" fmla="*/ 242 h 408"/>
                <a:gd name="T34" fmla="*/ 851 w 961"/>
                <a:gd name="T35" fmla="*/ 253 h 408"/>
                <a:gd name="T36" fmla="*/ 806 w 961"/>
                <a:gd name="T37" fmla="*/ 262 h 408"/>
                <a:gd name="T38" fmla="*/ 759 w 961"/>
                <a:gd name="T39" fmla="*/ 270 h 408"/>
                <a:gd name="T40" fmla="*/ 712 w 961"/>
                <a:gd name="T41" fmla="*/ 277 h 408"/>
                <a:gd name="T42" fmla="*/ 664 w 961"/>
                <a:gd name="T43" fmla="*/ 282 h 408"/>
                <a:gd name="T44" fmla="*/ 616 w 961"/>
                <a:gd name="T45" fmla="*/ 286 h 408"/>
                <a:gd name="T46" fmla="*/ 568 w 961"/>
                <a:gd name="T47" fmla="*/ 289 h 408"/>
                <a:gd name="T48" fmla="*/ 519 w 961"/>
                <a:gd name="T49" fmla="*/ 290 h 408"/>
                <a:gd name="T50" fmla="*/ 484 w 961"/>
                <a:gd name="T51" fmla="*/ 290 h 408"/>
                <a:gd name="T52" fmla="*/ 465 w 961"/>
                <a:gd name="T53" fmla="*/ 290 h 408"/>
                <a:gd name="T54" fmla="*/ 447 w 961"/>
                <a:gd name="T55" fmla="*/ 289 h 408"/>
                <a:gd name="T56" fmla="*/ 428 w 961"/>
                <a:gd name="T57" fmla="*/ 289 h 408"/>
                <a:gd name="T58" fmla="*/ 409 w 961"/>
                <a:gd name="T59" fmla="*/ 288 h 408"/>
                <a:gd name="T60" fmla="*/ 390 w 961"/>
                <a:gd name="T61" fmla="*/ 287 h 408"/>
                <a:gd name="T62" fmla="*/ 372 w 961"/>
                <a:gd name="T63" fmla="*/ 286 h 408"/>
                <a:gd name="T64" fmla="*/ 0 w 961"/>
                <a:gd name="T65" fmla="*/ 175 h 408"/>
                <a:gd name="T66" fmla="*/ 407 w 961"/>
                <a:gd name="T67" fmla="*/ 122 h 4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61" h="408">
                  <a:moveTo>
                    <a:pt x="407" y="122"/>
                  </a:moveTo>
                  <a:lnTo>
                    <a:pt x="417" y="123"/>
                  </a:lnTo>
                  <a:lnTo>
                    <a:pt x="426" y="124"/>
                  </a:lnTo>
                  <a:lnTo>
                    <a:pt x="435" y="124"/>
                  </a:lnTo>
                  <a:lnTo>
                    <a:pt x="445" y="124"/>
                  </a:lnTo>
                  <a:lnTo>
                    <a:pt x="454" y="125"/>
                  </a:lnTo>
                  <a:lnTo>
                    <a:pt x="464" y="125"/>
                  </a:lnTo>
                  <a:lnTo>
                    <a:pt x="473" y="125"/>
                  </a:lnTo>
                  <a:lnTo>
                    <a:pt x="482" y="125"/>
                  </a:lnTo>
                  <a:lnTo>
                    <a:pt x="492" y="125"/>
                  </a:lnTo>
                  <a:lnTo>
                    <a:pt x="509" y="125"/>
                  </a:lnTo>
                  <a:lnTo>
                    <a:pt x="525" y="125"/>
                  </a:lnTo>
                  <a:lnTo>
                    <a:pt x="542" y="124"/>
                  </a:lnTo>
                  <a:lnTo>
                    <a:pt x="558" y="124"/>
                  </a:lnTo>
                  <a:lnTo>
                    <a:pt x="575" y="123"/>
                  </a:lnTo>
                  <a:lnTo>
                    <a:pt x="591" y="121"/>
                  </a:lnTo>
                  <a:lnTo>
                    <a:pt x="607" y="120"/>
                  </a:lnTo>
                  <a:lnTo>
                    <a:pt x="623" y="118"/>
                  </a:lnTo>
                  <a:lnTo>
                    <a:pt x="639" y="116"/>
                  </a:lnTo>
                  <a:lnTo>
                    <a:pt x="655" y="114"/>
                  </a:lnTo>
                  <a:lnTo>
                    <a:pt x="671" y="112"/>
                  </a:lnTo>
                  <a:lnTo>
                    <a:pt x="686" y="109"/>
                  </a:lnTo>
                  <a:lnTo>
                    <a:pt x="701" y="107"/>
                  </a:lnTo>
                  <a:lnTo>
                    <a:pt x="717" y="103"/>
                  </a:lnTo>
                  <a:lnTo>
                    <a:pt x="732" y="100"/>
                  </a:lnTo>
                  <a:lnTo>
                    <a:pt x="747" y="97"/>
                  </a:lnTo>
                  <a:lnTo>
                    <a:pt x="762" y="93"/>
                  </a:lnTo>
                  <a:lnTo>
                    <a:pt x="777" y="89"/>
                  </a:lnTo>
                  <a:lnTo>
                    <a:pt x="791" y="85"/>
                  </a:lnTo>
                  <a:lnTo>
                    <a:pt x="806" y="81"/>
                  </a:lnTo>
                  <a:lnTo>
                    <a:pt x="961" y="224"/>
                  </a:lnTo>
                  <a:lnTo>
                    <a:pt x="940" y="231"/>
                  </a:lnTo>
                  <a:lnTo>
                    <a:pt x="918" y="236"/>
                  </a:lnTo>
                  <a:lnTo>
                    <a:pt x="896" y="242"/>
                  </a:lnTo>
                  <a:lnTo>
                    <a:pt x="874" y="247"/>
                  </a:lnTo>
                  <a:lnTo>
                    <a:pt x="851" y="253"/>
                  </a:lnTo>
                  <a:lnTo>
                    <a:pt x="829" y="257"/>
                  </a:lnTo>
                  <a:lnTo>
                    <a:pt x="806" y="262"/>
                  </a:lnTo>
                  <a:lnTo>
                    <a:pt x="782" y="266"/>
                  </a:lnTo>
                  <a:lnTo>
                    <a:pt x="759" y="270"/>
                  </a:lnTo>
                  <a:lnTo>
                    <a:pt x="736" y="273"/>
                  </a:lnTo>
                  <a:lnTo>
                    <a:pt x="712" y="277"/>
                  </a:lnTo>
                  <a:lnTo>
                    <a:pt x="688" y="279"/>
                  </a:lnTo>
                  <a:lnTo>
                    <a:pt x="664" y="282"/>
                  </a:lnTo>
                  <a:lnTo>
                    <a:pt x="640" y="284"/>
                  </a:lnTo>
                  <a:lnTo>
                    <a:pt x="616" y="286"/>
                  </a:lnTo>
                  <a:lnTo>
                    <a:pt x="592" y="287"/>
                  </a:lnTo>
                  <a:lnTo>
                    <a:pt x="568" y="289"/>
                  </a:lnTo>
                  <a:lnTo>
                    <a:pt x="543" y="289"/>
                  </a:lnTo>
                  <a:lnTo>
                    <a:pt x="519" y="290"/>
                  </a:lnTo>
                  <a:lnTo>
                    <a:pt x="494" y="290"/>
                  </a:lnTo>
                  <a:lnTo>
                    <a:pt x="484" y="290"/>
                  </a:lnTo>
                  <a:lnTo>
                    <a:pt x="475" y="290"/>
                  </a:lnTo>
                  <a:lnTo>
                    <a:pt x="465" y="290"/>
                  </a:lnTo>
                  <a:lnTo>
                    <a:pt x="456" y="290"/>
                  </a:lnTo>
                  <a:lnTo>
                    <a:pt x="447" y="289"/>
                  </a:lnTo>
                  <a:lnTo>
                    <a:pt x="437" y="289"/>
                  </a:lnTo>
                  <a:lnTo>
                    <a:pt x="428" y="289"/>
                  </a:lnTo>
                  <a:lnTo>
                    <a:pt x="418" y="288"/>
                  </a:lnTo>
                  <a:lnTo>
                    <a:pt x="409" y="288"/>
                  </a:lnTo>
                  <a:lnTo>
                    <a:pt x="399" y="288"/>
                  </a:lnTo>
                  <a:lnTo>
                    <a:pt x="390" y="287"/>
                  </a:lnTo>
                  <a:lnTo>
                    <a:pt x="381" y="287"/>
                  </a:lnTo>
                  <a:lnTo>
                    <a:pt x="372" y="286"/>
                  </a:lnTo>
                  <a:lnTo>
                    <a:pt x="332" y="408"/>
                  </a:lnTo>
                  <a:lnTo>
                    <a:pt x="0" y="175"/>
                  </a:lnTo>
                  <a:lnTo>
                    <a:pt x="440" y="0"/>
                  </a:lnTo>
                  <a:lnTo>
                    <a:pt x="407" y="122"/>
                  </a:lnTo>
                  <a:close/>
                </a:path>
              </a:pathLst>
            </a:custGeom>
            <a:noFill/>
            <a:ln w="15875" cap="flat">
              <a:solidFill>
                <a:srgbClr val="231F20"/>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 name="Freeform 19"/>
            <p:cNvSpPr>
              <a:spLocks/>
            </p:cNvSpPr>
            <p:nvPr/>
          </p:nvSpPr>
          <p:spPr bwMode="auto">
            <a:xfrm>
              <a:off x="1139" y="2782"/>
              <a:ext cx="771" cy="509"/>
            </a:xfrm>
            <a:custGeom>
              <a:avLst/>
              <a:gdLst>
                <a:gd name="T0" fmla="*/ 540 w 771"/>
                <a:gd name="T1" fmla="*/ 216 h 509"/>
                <a:gd name="T2" fmla="*/ 538 w 771"/>
                <a:gd name="T3" fmla="*/ 223 h 509"/>
                <a:gd name="T4" fmla="*/ 536 w 771"/>
                <a:gd name="T5" fmla="*/ 229 h 509"/>
                <a:gd name="T6" fmla="*/ 535 w 771"/>
                <a:gd name="T7" fmla="*/ 236 h 509"/>
                <a:gd name="T8" fmla="*/ 534 w 771"/>
                <a:gd name="T9" fmla="*/ 243 h 509"/>
                <a:gd name="T10" fmla="*/ 534 w 771"/>
                <a:gd name="T11" fmla="*/ 250 h 509"/>
                <a:gd name="T12" fmla="*/ 533 w 771"/>
                <a:gd name="T13" fmla="*/ 257 h 509"/>
                <a:gd name="T14" fmla="*/ 534 w 771"/>
                <a:gd name="T15" fmla="*/ 266 h 509"/>
                <a:gd name="T16" fmla="*/ 534 w 771"/>
                <a:gd name="T17" fmla="*/ 276 h 509"/>
                <a:gd name="T18" fmla="*/ 535 w 771"/>
                <a:gd name="T19" fmla="*/ 285 h 509"/>
                <a:gd name="T20" fmla="*/ 537 w 771"/>
                <a:gd name="T21" fmla="*/ 294 h 509"/>
                <a:gd name="T22" fmla="*/ 539 w 771"/>
                <a:gd name="T23" fmla="*/ 303 h 509"/>
                <a:gd name="T24" fmla="*/ 541 w 771"/>
                <a:gd name="T25" fmla="*/ 312 h 509"/>
                <a:gd name="T26" fmla="*/ 544 w 771"/>
                <a:gd name="T27" fmla="*/ 320 h 509"/>
                <a:gd name="T28" fmla="*/ 547 w 771"/>
                <a:gd name="T29" fmla="*/ 329 h 509"/>
                <a:gd name="T30" fmla="*/ 550 w 771"/>
                <a:gd name="T31" fmla="*/ 338 h 509"/>
                <a:gd name="T32" fmla="*/ 555 w 771"/>
                <a:gd name="T33" fmla="*/ 346 h 509"/>
                <a:gd name="T34" fmla="*/ 559 w 771"/>
                <a:gd name="T35" fmla="*/ 355 h 509"/>
                <a:gd name="T36" fmla="*/ 564 w 771"/>
                <a:gd name="T37" fmla="*/ 363 h 509"/>
                <a:gd name="T38" fmla="*/ 569 w 771"/>
                <a:gd name="T39" fmla="*/ 372 h 509"/>
                <a:gd name="T40" fmla="*/ 575 w 771"/>
                <a:gd name="T41" fmla="*/ 379 h 509"/>
                <a:gd name="T42" fmla="*/ 581 w 771"/>
                <a:gd name="T43" fmla="*/ 388 h 509"/>
                <a:gd name="T44" fmla="*/ 587 w 771"/>
                <a:gd name="T45" fmla="*/ 396 h 509"/>
                <a:gd name="T46" fmla="*/ 594 w 771"/>
                <a:gd name="T47" fmla="*/ 404 h 509"/>
                <a:gd name="T48" fmla="*/ 601 w 771"/>
                <a:gd name="T49" fmla="*/ 411 h 509"/>
                <a:gd name="T50" fmla="*/ 609 w 771"/>
                <a:gd name="T51" fmla="*/ 419 h 509"/>
                <a:gd name="T52" fmla="*/ 617 w 771"/>
                <a:gd name="T53" fmla="*/ 427 h 509"/>
                <a:gd name="T54" fmla="*/ 347 w 771"/>
                <a:gd name="T55" fmla="*/ 509 h 509"/>
                <a:gd name="T56" fmla="*/ 335 w 771"/>
                <a:gd name="T57" fmla="*/ 498 h 509"/>
                <a:gd name="T58" fmla="*/ 324 w 771"/>
                <a:gd name="T59" fmla="*/ 486 h 509"/>
                <a:gd name="T60" fmla="*/ 313 w 771"/>
                <a:gd name="T61" fmla="*/ 475 h 509"/>
                <a:gd name="T62" fmla="*/ 303 w 771"/>
                <a:gd name="T63" fmla="*/ 463 h 509"/>
                <a:gd name="T64" fmla="*/ 293 w 771"/>
                <a:gd name="T65" fmla="*/ 451 h 509"/>
                <a:gd name="T66" fmla="*/ 284 w 771"/>
                <a:gd name="T67" fmla="*/ 439 h 509"/>
                <a:gd name="T68" fmla="*/ 275 w 771"/>
                <a:gd name="T69" fmla="*/ 427 h 509"/>
                <a:gd name="T70" fmla="*/ 268 w 771"/>
                <a:gd name="T71" fmla="*/ 414 h 509"/>
                <a:gd name="T72" fmla="*/ 260 w 771"/>
                <a:gd name="T73" fmla="*/ 402 h 509"/>
                <a:gd name="T74" fmla="*/ 253 w 771"/>
                <a:gd name="T75" fmla="*/ 390 h 509"/>
                <a:gd name="T76" fmla="*/ 248 w 771"/>
                <a:gd name="T77" fmla="*/ 377 h 509"/>
                <a:gd name="T78" fmla="*/ 242 w 771"/>
                <a:gd name="T79" fmla="*/ 365 h 509"/>
                <a:gd name="T80" fmla="*/ 237 w 771"/>
                <a:gd name="T81" fmla="*/ 352 h 509"/>
                <a:gd name="T82" fmla="*/ 233 w 771"/>
                <a:gd name="T83" fmla="*/ 339 h 509"/>
                <a:gd name="T84" fmla="*/ 230 w 771"/>
                <a:gd name="T85" fmla="*/ 326 h 509"/>
                <a:gd name="T86" fmla="*/ 227 w 771"/>
                <a:gd name="T87" fmla="*/ 314 h 509"/>
                <a:gd name="T88" fmla="*/ 225 w 771"/>
                <a:gd name="T89" fmla="*/ 300 h 509"/>
                <a:gd name="T90" fmla="*/ 223 w 771"/>
                <a:gd name="T91" fmla="*/ 288 h 509"/>
                <a:gd name="T92" fmla="*/ 222 w 771"/>
                <a:gd name="T93" fmla="*/ 274 h 509"/>
                <a:gd name="T94" fmla="*/ 222 w 771"/>
                <a:gd name="T95" fmla="*/ 261 h 509"/>
                <a:gd name="T96" fmla="*/ 222 w 771"/>
                <a:gd name="T97" fmla="*/ 255 h 509"/>
                <a:gd name="T98" fmla="*/ 222 w 771"/>
                <a:gd name="T99" fmla="*/ 248 h 509"/>
                <a:gd name="T100" fmla="*/ 223 w 771"/>
                <a:gd name="T101" fmla="*/ 241 h 509"/>
                <a:gd name="T102" fmla="*/ 223 w 771"/>
                <a:gd name="T103" fmla="*/ 234 h 509"/>
                <a:gd name="T104" fmla="*/ 224 w 771"/>
                <a:gd name="T105" fmla="*/ 227 h 509"/>
                <a:gd name="T106" fmla="*/ 225 w 771"/>
                <a:gd name="T107" fmla="*/ 220 h 509"/>
                <a:gd name="T108" fmla="*/ 227 w 771"/>
                <a:gd name="T109" fmla="*/ 213 h 509"/>
                <a:gd name="T110" fmla="*/ 227 w 771"/>
                <a:gd name="T111" fmla="*/ 206 h 509"/>
                <a:gd name="T112" fmla="*/ 229 w 771"/>
                <a:gd name="T113" fmla="*/ 200 h 509"/>
                <a:gd name="T114" fmla="*/ 231 w 771"/>
                <a:gd name="T115" fmla="*/ 193 h 509"/>
                <a:gd name="T116" fmla="*/ 0 w 771"/>
                <a:gd name="T117" fmla="*/ 175 h 509"/>
                <a:gd name="T118" fmla="*/ 439 w 771"/>
                <a:gd name="T119" fmla="*/ 0 h 509"/>
                <a:gd name="T120" fmla="*/ 771 w 771"/>
                <a:gd name="T121" fmla="*/ 233 h 509"/>
                <a:gd name="T122" fmla="*/ 540 w 771"/>
                <a:gd name="T123" fmla="*/ 216 h 5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771" h="509">
                  <a:moveTo>
                    <a:pt x="540" y="216"/>
                  </a:moveTo>
                  <a:lnTo>
                    <a:pt x="538" y="223"/>
                  </a:lnTo>
                  <a:lnTo>
                    <a:pt x="536" y="229"/>
                  </a:lnTo>
                  <a:lnTo>
                    <a:pt x="535" y="236"/>
                  </a:lnTo>
                  <a:lnTo>
                    <a:pt x="534" y="243"/>
                  </a:lnTo>
                  <a:lnTo>
                    <a:pt x="534" y="250"/>
                  </a:lnTo>
                  <a:lnTo>
                    <a:pt x="533" y="257"/>
                  </a:lnTo>
                  <a:lnTo>
                    <a:pt x="534" y="266"/>
                  </a:lnTo>
                  <a:lnTo>
                    <a:pt x="534" y="276"/>
                  </a:lnTo>
                  <a:lnTo>
                    <a:pt x="535" y="285"/>
                  </a:lnTo>
                  <a:lnTo>
                    <a:pt x="537" y="294"/>
                  </a:lnTo>
                  <a:lnTo>
                    <a:pt x="539" y="303"/>
                  </a:lnTo>
                  <a:lnTo>
                    <a:pt x="541" y="312"/>
                  </a:lnTo>
                  <a:lnTo>
                    <a:pt x="544" y="320"/>
                  </a:lnTo>
                  <a:lnTo>
                    <a:pt x="547" y="329"/>
                  </a:lnTo>
                  <a:lnTo>
                    <a:pt x="550" y="338"/>
                  </a:lnTo>
                  <a:lnTo>
                    <a:pt x="555" y="346"/>
                  </a:lnTo>
                  <a:lnTo>
                    <a:pt x="559" y="355"/>
                  </a:lnTo>
                  <a:lnTo>
                    <a:pt x="564" y="363"/>
                  </a:lnTo>
                  <a:lnTo>
                    <a:pt x="569" y="372"/>
                  </a:lnTo>
                  <a:lnTo>
                    <a:pt x="575" y="379"/>
                  </a:lnTo>
                  <a:lnTo>
                    <a:pt x="581" y="388"/>
                  </a:lnTo>
                  <a:lnTo>
                    <a:pt x="587" y="396"/>
                  </a:lnTo>
                  <a:lnTo>
                    <a:pt x="594" y="404"/>
                  </a:lnTo>
                  <a:lnTo>
                    <a:pt x="601" y="411"/>
                  </a:lnTo>
                  <a:lnTo>
                    <a:pt x="609" y="419"/>
                  </a:lnTo>
                  <a:lnTo>
                    <a:pt x="617" y="427"/>
                  </a:lnTo>
                  <a:lnTo>
                    <a:pt x="347" y="509"/>
                  </a:lnTo>
                  <a:lnTo>
                    <a:pt x="335" y="498"/>
                  </a:lnTo>
                  <a:lnTo>
                    <a:pt x="324" y="486"/>
                  </a:lnTo>
                  <a:lnTo>
                    <a:pt x="313" y="475"/>
                  </a:lnTo>
                  <a:lnTo>
                    <a:pt x="303" y="463"/>
                  </a:lnTo>
                  <a:lnTo>
                    <a:pt x="293" y="451"/>
                  </a:lnTo>
                  <a:lnTo>
                    <a:pt x="284" y="439"/>
                  </a:lnTo>
                  <a:lnTo>
                    <a:pt x="275" y="427"/>
                  </a:lnTo>
                  <a:lnTo>
                    <a:pt x="268" y="414"/>
                  </a:lnTo>
                  <a:lnTo>
                    <a:pt x="260" y="402"/>
                  </a:lnTo>
                  <a:lnTo>
                    <a:pt x="253" y="390"/>
                  </a:lnTo>
                  <a:lnTo>
                    <a:pt x="248" y="377"/>
                  </a:lnTo>
                  <a:lnTo>
                    <a:pt x="242" y="365"/>
                  </a:lnTo>
                  <a:lnTo>
                    <a:pt x="237" y="352"/>
                  </a:lnTo>
                  <a:lnTo>
                    <a:pt x="233" y="339"/>
                  </a:lnTo>
                  <a:lnTo>
                    <a:pt x="230" y="326"/>
                  </a:lnTo>
                  <a:lnTo>
                    <a:pt x="227" y="314"/>
                  </a:lnTo>
                  <a:lnTo>
                    <a:pt x="225" y="300"/>
                  </a:lnTo>
                  <a:lnTo>
                    <a:pt x="223" y="288"/>
                  </a:lnTo>
                  <a:lnTo>
                    <a:pt x="222" y="274"/>
                  </a:lnTo>
                  <a:lnTo>
                    <a:pt x="222" y="261"/>
                  </a:lnTo>
                  <a:lnTo>
                    <a:pt x="222" y="255"/>
                  </a:lnTo>
                  <a:lnTo>
                    <a:pt x="222" y="248"/>
                  </a:lnTo>
                  <a:lnTo>
                    <a:pt x="223" y="241"/>
                  </a:lnTo>
                  <a:lnTo>
                    <a:pt x="223" y="234"/>
                  </a:lnTo>
                  <a:lnTo>
                    <a:pt x="224" y="227"/>
                  </a:lnTo>
                  <a:lnTo>
                    <a:pt x="225" y="220"/>
                  </a:lnTo>
                  <a:lnTo>
                    <a:pt x="227" y="213"/>
                  </a:lnTo>
                  <a:lnTo>
                    <a:pt x="227" y="206"/>
                  </a:lnTo>
                  <a:lnTo>
                    <a:pt x="229" y="200"/>
                  </a:lnTo>
                  <a:lnTo>
                    <a:pt x="231" y="193"/>
                  </a:lnTo>
                  <a:lnTo>
                    <a:pt x="0" y="175"/>
                  </a:lnTo>
                  <a:lnTo>
                    <a:pt x="439" y="0"/>
                  </a:lnTo>
                  <a:lnTo>
                    <a:pt x="771" y="233"/>
                  </a:lnTo>
                  <a:lnTo>
                    <a:pt x="540" y="216"/>
                  </a:lnTo>
                  <a:close/>
                </a:path>
              </a:pathLst>
            </a:custGeom>
            <a:noFill/>
            <a:ln w="15875" cap="flat">
              <a:solidFill>
                <a:srgbClr val="231F20"/>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 name="Rectangle 20"/>
            <p:cNvSpPr>
              <a:spLocks noChangeArrowheads="1"/>
            </p:cNvSpPr>
            <p:nvPr/>
          </p:nvSpPr>
          <p:spPr bwMode="auto">
            <a:xfrm>
              <a:off x="1415" y="3339"/>
              <a:ext cx="705" cy="373"/>
            </a:xfrm>
            <a:prstGeom prst="rect">
              <a:avLst/>
            </a:prstGeom>
            <a:noFill/>
            <a:ln w="3175" cap="flat">
              <a:solidFill>
                <a:srgbClr val="020302"/>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 name="Rectangle 21"/>
            <p:cNvSpPr>
              <a:spLocks noChangeArrowheads="1"/>
            </p:cNvSpPr>
            <p:nvPr/>
          </p:nvSpPr>
          <p:spPr bwMode="auto">
            <a:xfrm>
              <a:off x="1418" y="3341"/>
              <a:ext cx="702" cy="371"/>
            </a:xfrm>
            <a:prstGeom prst="rect">
              <a:avLst/>
            </a:prstGeom>
            <a:noFill/>
            <a:ln w="12700" cap="flat">
              <a:solidFill>
                <a:srgbClr val="020302"/>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46" name="Picture 2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32" y="3338"/>
              <a:ext cx="473" cy="2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47" name="Picture 2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532" y="3338"/>
              <a:ext cx="473" cy="2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 name="Rectangle 24"/>
            <p:cNvSpPr>
              <a:spLocks noChangeArrowheads="1"/>
            </p:cNvSpPr>
            <p:nvPr/>
          </p:nvSpPr>
          <p:spPr bwMode="auto">
            <a:xfrm>
              <a:off x="3253" y="2360"/>
              <a:ext cx="704" cy="373"/>
            </a:xfrm>
            <a:prstGeom prst="rect">
              <a:avLst/>
            </a:prstGeom>
            <a:noFill/>
            <a:ln w="12700" cap="flat">
              <a:solidFill>
                <a:srgbClr val="020302"/>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49" name="Picture 25"/>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405" y="2357"/>
              <a:ext cx="399" cy="2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50" name="Picture 26"/>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405" y="2357"/>
              <a:ext cx="399" cy="2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 name="Rectangle 27"/>
            <p:cNvSpPr>
              <a:spLocks noChangeArrowheads="1"/>
            </p:cNvSpPr>
            <p:nvPr/>
          </p:nvSpPr>
          <p:spPr bwMode="auto">
            <a:xfrm>
              <a:off x="3163" y="3329"/>
              <a:ext cx="704" cy="373"/>
            </a:xfrm>
            <a:prstGeom prst="rect">
              <a:avLst/>
            </a:prstGeom>
            <a:noFill/>
            <a:ln w="12700" cap="flat">
              <a:solidFill>
                <a:srgbClr val="020302"/>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52" name="Picture 28"/>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358" y="3325"/>
              <a:ext cx="315" cy="2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53" name="Picture 29"/>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3358" y="3325"/>
              <a:ext cx="315" cy="2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 name="Rectangle 30"/>
            <p:cNvSpPr>
              <a:spLocks noChangeArrowheads="1"/>
            </p:cNvSpPr>
            <p:nvPr/>
          </p:nvSpPr>
          <p:spPr bwMode="auto">
            <a:xfrm>
              <a:off x="1287" y="2368"/>
              <a:ext cx="705" cy="373"/>
            </a:xfrm>
            <a:prstGeom prst="rect">
              <a:avLst/>
            </a:prstGeom>
            <a:noFill/>
            <a:ln w="3175" cap="flat">
              <a:solidFill>
                <a:srgbClr val="020302"/>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55" name="Picture 31"/>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1443" y="2359"/>
              <a:ext cx="392" cy="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56" name="Picture 32"/>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1443" y="2359"/>
              <a:ext cx="392" cy="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9" name="Rectangle 33"/>
            <p:cNvSpPr>
              <a:spLocks noChangeArrowheads="1"/>
            </p:cNvSpPr>
            <p:nvPr/>
          </p:nvSpPr>
          <p:spPr bwMode="auto">
            <a:xfrm>
              <a:off x="2040" y="317"/>
              <a:ext cx="1309" cy="280"/>
            </a:xfrm>
            <a:prstGeom prst="rect">
              <a:avLst/>
            </a:prstGeom>
            <a:noFill/>
            <a:ln w="12700" cap="flat">
              <a:solidFill>
                <a:srgbClr val="020302"/>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58" name="Picture 34"/>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2358" y="310"/>
              <a:ext cx="302" cy="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59" name="Picture 35"/>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2358" y="310"/>
              <a:ext cx="302" cy="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60" name="Picture 36"/>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2527" y="310"/>
              <a:ext cx="672" cy="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61" name="Picture 37"/>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2527" y="310"/>
              <a:ext cx="672" cy="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 name="Freeform 38"/>
            <p:cNvSpPr>
              <a:spLocks/>
            </p:cNvSpPr>
            <p:nvPr/>
          </p:nvSpPr>
          <p:spPr bwMode="auto">
            <a:xfrm>
              <a:off x="2519" y="771"/>
              <a:ext cx="302" cy="53"/>
            </a:xfrm>
            <a:custGeom>
              <a:avLst/>
              <a:gdLst>
                <a:gd name="T0" fmla="*/ 302 w 302"/>
                <a:gd name="T1" fmla="*/ 0 h 53"/>
                <a:gd name="T2" fmla="*/ 0 w 302"/>
                <a:gd name="T3" fmla="*/ 0 h 53"/>
                <a:gd name="T4" fmla="*/ 151 w 302"/>
                <a:gd name="T5" fmla="*/ 53 h 53"/>
                <a:gd name="T6" fmla="*/ 302 w 302"/>
                <a:gd name="T7" fmla="*/ 0 h 53"/>
              </a:gdLst>
              <a:ahLst/>
              <a:cxnLst>
                <a:cxn ang="0">
                  <a:pos x="T0" y="T1"/>
                </a:cxn>
                <a:cxn ang="0">
                  <a:pos x="T2" y="T3"/>
                </a:cxn>
                <a:cxn ang="0">
                  <a:pos x="T4" y="T5"/>
                </a:cxn>
                <a:cxn ang="0">
                  <a:pos x="T6" y="T7"/>
                </a:cxn>
              </a:cxnLst>
              <a:rect l="0" t="0" r="r" b="b"/>
              <a:pathLst>
                <a:path w="302" h="53">
                  <a:moveTo>
                    <a:pt x="302" y="0"/>
                  </a:moveTo>
                  <a:lnTo>
                    <a:pt x="0" y="0"/>
                  </a:lnTo>
                  <a:lnTo>
                    <a:pt x="151" y="53"/>
                  </a:lnTo>
                  <a:lnTo>
                    <a:pt x="302" y="0"/>
                  </a:lnTo>
                  <a:close/>
                </a:path>
              </a:pathLst>
            </a:custGeom>
            <a:solidFill>
              <a:srgbClr val="0069A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Rectangle 39"/>
            <p:cNvSpPr>
              <a:spLocks noChangeArrowheads="1"/>
            </p:cNvSpPr>
            <p:nvPr/>
          </p:nvSpPr>
          <p:spPr bwMode="auto">
            <a:xfrm>
              <a:off x="2593" y="614"/>
              <a:ext cx="152" cy="157"/>
            </a:xfrm>
            <a:prstGeom prst="rect">
              <a:avLst/>
            </a:prstGeom>
            <a:solidFill>
              <a:srgbClr val="0069A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24" name="Rectangle 40"/>
            <p:cNvSpPr>
              <a:spLocks noChangeArrowheads="1"/>
            </p:cNvSpPr>
            <p:nvPr/>
          </p:nvSpPr>
          <p:spPr bwMode="auto">
            <a:xfrm>
              <a:off x="1990" y="833"/>
              <a:ext cx="1310" cy="276"/>
            </a:xfrm>
            <a:prstGeom prst="rect">
              <a:avLst/>
            </a:prstGeom>
            <a:noFill/>
            <a:ln w="7938" cap="flat">
              <a:solidFill>
                <a:srgbClr val="0069A6"/>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65" name="Picture 41"/>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2230" y="826"/>
              <a:ext cx="336" cy="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66" name="Picture 42"/>
            <p:cNvPicPr>
              <a:picLocks noChangeAspect="1" noChangeArrowheads="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2230" y="826"/>
              <a:ext cx="336" cy="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67" name="Picture 43"/>
            <p:cNvPicPr>
              <a:picLocks noChangeAspect="1" noChangeArrowheads="1"/>
            </p:cNvPicPr>
            <p:nvPr/>
          </p:nvPicPr>
          <p:blipFill>
            <a:blip r:embed="rId17" cstate="screen">
              <a:extLst>
                <a:ext uri="{28A0092B-C50C-407E-A947-70E740481C1C}">
                  <a14:useLocalDpi xmlns:a14="http://schemas.microsoft.com/office/drawing/2010/main"/>
                </a:ext>
              </a:extLst>
            </a:blip>
            <a:srcRect/>
            <a:stretch>
              <a:fillRect/>
            </a:stretch>
          </p:blipFill>
          <p:spPr bwMode="auto">
            <a:xfrm>
              <a:off x="2380" y="826"/>
              <a:ext cx="601" cy="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68" name="Picture 44"/>
            <p:cNvPicPr>
              <a:picLocks noChangeAspect="1" noChangeArrowheads="1"/>
            </p:cNvPicPr>
            <p:nvPr/>
          </p:nvPicPr>
          <p:blipFill>
            <a:blip r:embed="rId18" cstate="screen">
              <a:extLst>
                <a:ext uri="{28A0092B-C50C-407E-A947-70E740481C1C}">
                  <a14:useLocalDpi xmlns:a14="http://schemas.microsoft.com/office/drawing/2010/main"/>
                </a:ext>
              </a:extLst>
            </a:blip>
            <a:srcRect/>
            <a:stretch>
              <a:fillRect/>
            </a:stretch>
          </p:blipFill>
          <p:spPr bwMode="auto">
            <a:xfrm>
              <a:off x="2380" y="826"/>
              <a:ext cx="601" cy="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69" name="Picture 45"/>
            <p:cNvPicPr>
              <a:picLocks noChangeAspect="1" noChangeArrowheads="1"/>
            </p:cNvPicPr>
            <p:nvPr/>
          </p:nvPicPr>
          <p:blipFill>
            <a:blip r:embed="rId19" cstate="screen">
              <a:extLst>
                <a:ext uri="{28A0092B-C50C-407E-A947-70E740481C1C}">
                  <a14:useLocalDpi xmlns:a14="http://schemas.microsoft.com/office/drawing/2010/main"/>
                </a:ext>
              </a:extLst>
            </a:blip>
            <a:srcRect/>
            <a:stretch>
              <a:fillRect/>
            </a:stretch>
          </p:blipFill>
          <p:spPr bwMode="auto">
            <a:xfrm>
              <a:off x="2795" y="826"/>
              <a:ext cx="263" cy="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70" name="Picture 46"/>
            <p:cNvPicPr>
              <a:picLocks noChangeAspect="1" noChangeArrowheads="1"/>
            </p:cNvPicPr>
            <p:nvPr/>
          </p:nvPicPr>
          <p:blipFill>
            <a:blip r:embed="rId20" cstate="screen">
              <a:extLst>
                <a:ext uri="{28A0092B-C50C-407E-A947-70E740481C1C}">
                  <a14:useLocalDpi xmlns:a14="http://schemas.microsoft.com/office/drawing/2010/main"/>
                </a:ext>
              </a:extLst>
            </a:blip>
            <a:srcRect/>
            <a:stretch>
              <a:fillRect/>
            </a:stretch>
          </p:blipFill>
          <p:spPr bwMode="auto">
            <a:xfrm>
              <a:off x="2795" y="826"/>
              <a:ext cx="263" cy="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5" name="Freeform 47"/>
            <p:cNvSpPr>
              <a:spLocks/>
            </p:cNvSpPr>
            <p:nvPr/>
          </p:nvSpPr>
          <p:spPr bwMode="auto">
            <a:xfrm>
              <a:off x="2497" y="1324"/>
              <a:ext cx="303" cy="53"/>
            </a:xfrm>
            <a:custGeom>
              <a:avLst/>
              <a:gdLst>
                <a:gd name="T0" fmla="*/ 303 w 303"/>
                <a:gd name="T1" fmla="*/ 0 h 53"/>
                <a:gd name="T2" fmla="*/ 0 w 303"/>
                <a:gd name="T3" fmla="*/ 0 h 53"/>
                <a:gd name="T4" fmla="*/ 152 w 303"/>
                <a:gd name="T5" fmla="*/ 53 h 53"/>
                <a:gd name="T6" fmla="*/ 303 w 303"/>
                <a:gd name="T7" fmla="*/ 0 h 53"/>
              </a:gdLst>
              <a:ahLst/>
              <a:cxnLst>
                <a:cxn ang="0">
                  <a:pos x="T0" y="T1"/>
                </a:cxn>
                <a:cxn ang="0">
                  <a:pos x="T2" y="T3"/>
                </a:cxn>
                <a:cxn ang="0">
                  <a:pos x="T4" y="T5"/>
                </a:cxn>
                <a:cxn ang="0">
                  <a:pos x="T6" y="T7"/>
                </a:cxn>
              </a:cxnLst>
              <a:rect l="0" t="0" r="r" b="b"/>
              <a:pathLst>
                <a:path w="303" h="53">
                  <a:moveTo>
                    <a:pt x="303" y="0"/>
                  </a:moveTo>
                  <a:lnTo>
                    <a:pt x="0" y="0"/>
                  </a:lnTo>
                  <a:lnTo>
                    <a:pt x="152" y="53"/>
                  </a:lnTo>
                  <a:lnTo>
                    <a:pt x="303" y="0"/>
                  </a:lnTo>
                  <a:close/>
                </a:path>
              </a:pathLst>
            </a:custGeom>
            <a:solidFill>
              <a:srgbClr val="0069A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26" name="Rectangle 48"/>
            <p:cNvSpPr>
              <a:spLocks noChangeArrowheads="1"/>
            </p:cNvSpPr>
            <p:nvPr/>
          </p:nvSpPr>
          <p:spPr bwMode="auto">
            <a:xfrm>
              <a:off x="2573" y="1167"/>
              <a:ext cx="150" cy="157"/>
            </a:xfrm>
            <a:prstGeom prst="rect">
              <a:avLst/>
            </a:prstGeom>
            <a:solidFill>
              <a:srgbClr val="0069A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27" name="Rectangle 49"/>
            <p:cNvSpPr>
              <a:spLocks noChangeArrowheads="1"/>
            </p:cNvSpPr>
            <p:nvPr/>
          </p:nvSpPr>
          <p:spPr bwMode="auto">
            <a:xfrm>
              <a:off x="1952" y="1388"/>
              <a:ext cx="1393" cy="275"/>
            </a:xfrm>
            <a:prstGeom prst="rect">
              <a:avLst/>
            </a:prstGeom>
            <a:noFill/>
            <a:ln w="12700" cap="flat">
              <a:solidFill>
                <a:srgbClr val="020302"/>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74" name="Picture 50"/>
            <p:cNvPicPr>
              <a:picLocks noChangeAspect="1" noChangeArrowheads="1"/>
            </p:cNvPicPr>
            <p:nvPr/>
          </p:nvPicPr>
          <p:blipFill>
            <a:blip r:embed="rId21" cstate="screen">
              <a:extLst>
                <a:ext uri="{28A0092B-C50C-407E-A947-70E740481C1C}">
                  <a14:useLocalDpi xmlns:a14="http://schemas.microsoft.com/office/drawing/2010/main"/>
                </a:ext>
              </a:extLst>
            </a:blip>
            <a:srcRect/>
            <a:stretch>
              <a:fillRect/>
            </a:stretch>
          </p:blipFill>
          <p:spPr bwMode="auto">
            <a:xfrm>
              <a:off x="2221" y="1380"/>
              <a:ext cx="854" cy="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75" name="Picture 51"/>
            <p:cNvPicPr>
              <a:picLocks noChangeAspect="1" noChangeArrowheads="1"/>
            </p:cNvPicPr>
            <p:nvPr/>
          </p:nvPicPr>
          <p:blipFill>
            <a:blip r:embed="rId22" cstate="screen">
              <a:extLst>
                <a:ext uri="{28A0092B-C50C-407E-A947-70E740481C1C}">
                  <a14:useLocalDpi xmlns:a14="http://schemas.microsoft.com/office/drawing/2010/main"/>
                </a:ext>
              </a:extLst>
            </a:blip>
            <a:srcRect/>
            <a:stretch>
              <a:fillRect/>
            </a:stretch>
          </p:blipFill>
          <p:spPr bwMode="auto">
            <a:xfrm>
              <a:off x="2221" y="1380"/>
              <a:ext cx="854" cy="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8" name="Freeform 52"/>
            <p:cNvSpPr>
              <a:spLocks/>
            </p:cNvSpPr>
            <p:nvPr/>
          </p:nvSpPr>
          <p:spPr bwMode="auto">
            <a:xfrm>
              <a:off x="2509" y="1986"/>
              <a:ext cx="302" cy="53"/>
            </a:xfrm>
            <a:custGeom>
              <a:avLst/>
              <a:gdLst>
                <a:gd name="T0" fmla="*/ 302 w 302"/>
                <a:gd name="T1" fmla="*/ 0 h 53"/>
                <a:gd name="T2" fmla="*/ 0 w 302"/>
                <a:gd name="T3" fmla="*/ 0 h 53"/>
                <a:gd name="T4" fmla="*/ 151 w 302"/>
                <a:gd name="T5" fmla="*/ 53 h 53"/>
                <a:gd name="T6" fmla="*/ 302 w 302"/>
                <a:gd name="T7" fmla="*/ 0 h 53"/>
              </a:gdLst>
              <a:ahLst/>
              <a:cxnLst>
                <a:cxn ang="0">
                  <a:pos x="T0" y="T1"/>
                </a:cxn>
                <a:cxn ang="0">
                  <a:pos x="T2" y="T3"/>
                </a:cxn>
                <a:cxn ang="0">
                  <a:pos x="T4" y="T5"/>
                </a:cxn>
                <a:cxn ang="0">
                  <a:pos x="T6" y="T7"/>
                </a:cxn>
              </a:cxnLst>
              <a:rect l="0" t="0" r="r" b="b"/>
              <a:pathLst>
                <a:path w="302" h="53">
                  <a:moveTo>
                    <a:pt x="302" y="0"/>
                  </a:moveTo>
                  <a:lnTo>
                    <a:pt x="0" y="0"/>
                  </a:lnTo>
                  <a:lnTo>
                    <a:pt x="151" y="53"/>
                  </a:lnTo>
                  <a:lnTo>
                    <a:pt x="302" y="0"/>
                  </a:lnTo>
                  <a:close/>
                </a:path>
              </a:pathLst>
            </a:custGeom>
            <a:solidFill>
              <a:srgbClr val="0069A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29" name="Rectangle 53"/>
            <p:cNvSpPr>
              <a:spLocks noChangeArrowheads="1"/>
            </p:cNvSpPr>
            <p:nvPr/>
          </p:nvSpPr>
          <p:spPr bwMode="auto">
            <a:xfrm>
              <a:off x="2566" y="1684"/>
              <a:ext cx="169" cy="306"/>
            </a:xfrm>
            <a:prstGeom prst="rect">
              <a:avLst/>
            </a:prstGeom>
            <a:solidFill>
              <a:srgbClr val="0069A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0" name="Rectangle 54"/>
            <p:cNvSpPr>
              <a:spLocks noChangeArrowheads="1"/>
            </p:cNvSpPr>
            <p:nvPr/>
          </p:nvSpPr>
          <p:spPr bwMode="auto">
            <a:xfrm>
              <a:off x="586" y="99"/>
              <a:ext cx="4007" cy="3885"/>
            </a:xfrm>
            <a:prstGeom prst="rect">
              <a:avLst/>
            </a:prstGeom>
            <a:noFill/>
            <a:ln w="7938" cap="flat">
              <a:solidFill>
                <a:srgbClr val="0069A6"/>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55" name="Slide Number Placeholder 2">
            <a:extLst>
              <a:ext uri="{FF2B5EF4-FFF2-40B4-BE49-F238E27FC236}">
                <a16:creationId xmlns:a16="http://schemas.microsoft.com/office/drawing/2014/main" id="{20B66953-B591-4B8A-8449-F8CDA7602D56}"/>
              </a:ext>
            </a:extLst>
          </p:cNvPr>
          <p:cNvSpPr txBox="1">
            <a:spLocks/>
          </p:cNvSpPr>
          <p:nvPr/>
        </p:nvSpPr>
        <p:spPr>
          <a:xfrm>
            <a:off x="6553200" y="6340475"/>
            <a:ext cx="2133600" cy="365125"/>
          </a:xfrm>
          <a:prstGeom prst="rect">
            <a:avLst/>
          </a:prstGeom>
          <a:solidFill>
            <a:schemeClr val="bg1"/>
          </a:solidFill>
        </p:spPr>
        <p:txBody>
          <a:bodyPr vert="horz" lIns="91440" tIns="45720" rIns="91440" bIns="45720" rtlCol="0" anchor="ctr"/>
          <a:lstStyle>
            <a:defPPr>
              <a:defRPr lang="en-US"/>
            </a:defPPr>
            <a:lvl1pPr algn="r" rtl="0" fontAlgn="auto">
              <a:spcBef>
                <a:spcPts val="0"/>
              </a:spcBef>
              <a:spcAft>
                <a:spcPts val="0"/>
              </a:spcAft>
              <a:defRPr sz="1200" kern="1200">
                <a:solidFill>
                  <a:schemeClr val="tx1">
                    <a:tint val="75000"/>
                  </a:schemeClr>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r>
              <a:rPr lang="en-US" sz="1400" b="1" dirty="0">
                <a:solidFill>
                  <a:schemeClr val="tx1"/>
                </a:solidFill>
                <a:latin typeface="+mn-lt"/>
              </a:rPr>
              <a:t>9</a:t>
            </a:r>
          </a:p>
        </p:txBody>
      </p:sp>
    </p:spTree>
    <p:extLst>
      <p:ext uri="{BB962C8B-B14F-4D97-AF65-F5344CB8AC3E}">
        <p14:creationId xmlns:p14="http://schemas.microsoft.com/office/powerpoint/2010/main" val="42640297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951" y="138113"/>
            <a:ext cx="9144000" cy="1143000"/>
          </a:xfrm>
        </p:spPr>
        <p:txBody>
          <a:bodyPr/>
          <a:lstStyle/>
          <a:p>
            <a:r>
              <a:rPr lang="en-US" sz="4000" dirty="0"/>
              <a:t>Step 1. Identify the Problem</a:t>
            </a:r>
          </a:p>
        </p:txBody>
      </p:sp>
      <p:sp>
        <p:nvSpPr>
          <p:cNvPr id="3" name="Content Placeholder 2"/>
          <p:cNvSpPr>
            <a:spLocks noGrp="1"/>
          </p:cNvSpPr>
          <p:nvPr>
            <p:ph idx="1"/>
          </p:nvPr>
        </p:nvSpPr>
        <p:spPr>
          <a:xfrm>
            <a:off x="463378" y="1064663"/>
            <a:ext cx="8229600" cy="4708525"/>
          </a:xfrm>
        </p:spPr>
        <p:txBody>
          <a:bodyPr/>
          <a:lstStyle/>
          <a:p>
            <a:r>
              <a:rPr lang="en-US" sz="1800" dirty="0"/>
              <a:t>QI starts by asking questions to identify the gap between the actual and desired performance:</a:t>
            </a:r>
          </a:p>
          <a:p>
            <a:pPr lvl="1"/>
            <a:r>
              <a:rPr lang="en-US" sz="1800" dirty="0"/>
              <a:t>What is the problem? </a:t>
            </a:r>
          </a:p>
          <a:p>
            <a:pPr lvl="1"/>
            <a:r>
              <a:rPr lang="en-US" sz="1800" dirty="0"/>
              <a:t>How do you know that it is a problem? </a:t>
            </a:r>
          </a:p>
          <a:p>
            <a:pPr lvl="1"/>
            <a:r>
              <a:rPr lang="en-US" sz="1800" dirty="0"/>
              <a:t>How frequently does it occur or how long has it existed? </a:t>
            </a:r>
          </a:p>
          <a:p>
            <a:pPr lvl="1"/>
            <a:r>
              <a:rPr lang="en-US" sz="1800" dirty="0"/>
              <a:t>What are the effects of this problem?</a:t>
            </a:r>
          </a:p>
          <a:p>
            <a:pPr lvl="1"/>
            <a:r>
              <a:rPr lang="en-US" sz="1800" dirty="0"/>
              <a:t>How will you know when it is resolved?</a:t>
            </a:r>
          </a:p>
          <a:p>
            <a:r>
              <a:rPr lang="en-US" sz="1800" dirty="0"/>
              <a:t>Ways to identify the problem:</a:t>
            </a:r>
          </a:p>
          <a:p>
            <a:pPr lvl="1"/>
            <a:r>
              <a:rPr lang="en-US" sz="1800" dirty="0"/>
              <a:t>Survey data</a:t>
            </a:r>
          </a:p>
          <a:p>
            <a:pPr lvl="1"/>
            <a:r>
              <a:rPr lang="en-US" sz="1800" dirty="0"/>
              <a:t>Review of records</a:t>
            </a:r>
          </a:p>
          <a:p>
            <a:pPr lvl="1"/>
            <a:r>
              <a:rPr lang="en-US" sz="1800" dirty="0"/>
              <a:t>Observation</a:t>
            </a:r>
          </a:p>
          <a:p>
            <a:pPr lvl="1"/>
            <a:r>
              <a:rPr lang="en-US" sz="1800" dirty="0"/>
              <a:t>Client feedback</a:t>
            </a:r>
          </a:p>
          <a:p>
            <a:pPr marL="0" indent="0">
              <a:buNone/>
            </a:pPr>
            <a:endParaRPr lang="en-US" dirty="0"/>
          </a:p>
        </p:txBody>
      </p:sp>
      <p:sp>
        <p:nvSpPr>
          <p:cNvPr id="4" name="Slide Number Placeholder 3"/>
          <p:cNvSpPr>
            <a:spLocks noGrp="1"/>
          </p:cNvSpPr>
          <p:nvPr>
            <p:ph type="sldNum" sz="quarter" idx="12"/>
          </p:nvPr>
        </p:nvSpPr>
        <p:spPr/>
        <p:txBody>
          <a:bodyPr/>
          <a:lstStyle/>
          <a:p>
            <a:fld id="{42945AC0-7A14-4A73-BBAF-4B40A9B69442}" type="slidenum">
              <a:rPr lang="en-US" smtClean="0"/>
              <a:pPr/>
              <a:t>24</a:t>
            </a:fld>
            <a:endParaRPr lang="en-US" dirty="0"/>
          </a:p>
        </p:txBody>
      </p:sp>
      <p:sp>
        <p:nvSpPr>
          <p:cNvPr id="5" name="Slide Number Placeholder 2">
            <a:extLst>
              <a:ext uri="{FF2B5EF4-FFF2-40B4-BE49-F238E27FC236}">
                <a16:creationId xmlns:a16="http://schemas.microsoft.com/office/drawing/2014/main" id="{6B2E69F3-36CC-49A5-A78C-6ED77990C613}"/>
              </a:ext>
            </a:extLst>
          </p:cNvPr>
          <p:cNvSpPr txBox="1">
            <a:spLocks/>
          </p:cNvSpPr>
          <p:nvPr/>
        </p:nvSpPr>
        <p:spPr>
          <a:xfrm>
            <a:off x="6553200" y="6332537"/>
            <a:ext cx="2133600" cy="365125"/>
          </a:xfrm>
          <a:prstGeom prst="rect">
            <a:avLst/>
          </a:prstGeom>
          <a:solidFill>
            <a:schemeClr val="bg1"/>
          </a:solidFill>
        </p:spPr>
        <p:txBody>
          <a:bodyPr vert="horz" lIns="91440" tIns="45720" rIns="91440" bIns="45720" rtlCol="0" anchor="ctr"/>
          <a:lstStyle>
            <a:defPPr>
              <a:defRPr lang="en-US"/>
            </a:defPPr>
            <a:lvl1pPr algn="r" rtl="0" fontAlgn="auto">
              <a:spcBef>
                <a:spcPts val="0"/>
              </a:spcBef>
              <a:spcAft>
                <a:spcPts val="0"/>
              </a:spcAft>
              <a:defRPr sz="1200" kern="1200">
                <a:solidFill>
                  <a:schemeClr val="tx1">
                    <a:tint val="75000"/>
                  </a:schemeClr>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r>
              <a:rPr lang="en-US" sz="1400" b="1" dirty="0">
                <a:solidFill>
                  <a:schemeClr val="tx1"/>
                </a:solidFill>
                <a:latin typeface="+mn-lt"/>
              </a:rPr>
              <a:t>10</a:t>
            </a:r>
          </a:p>
        </p:txBody>
      </p:sp>
    </p:spTree>
    <p:extLst>
      <p:ext uri="{BB962C8B-B14F-4D97-AF65-F5344CB8AC3E}">
        <p14:creationId xmlns:p14="http://schemas.microsoft.com/office/powerpoint/2010/main" val="575052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951" y="138113"/>
            <a:ext cx="9144000" cy="1143000"/>
          </a:xfrm>
        </p:spPr>
        <p:txBody>
          <a:bodyPr/>
          <a:lstStyle/>
          <a:p>
            <a:r>
              <a:rPr lang="en-US" sz="4000" dirty="0"/>
              <a:t>Step 2. Analyze the Problem</a:t>
            </a:r>
          </a:p>
        </p:txBody>
      </p:sp>
      <p:sp>
        <p:nvSpPr>
          <p:cNvPr id="3" name="Content Placeholder 2"/>
          <p:cNvSpPr>
            <a:spLocks noGrp="1"/>
          </p:cNvSpPr>
          <p:nvPr>
            <p:ph idx="1"/>
          </p:nvPr>
        </p:nvSpPr>
        <p:spPr>
          <a:xfrm>
            <a:off x="490151" y="1248019"/>
            <a:ext cx="8229600" cy="4708525"/>
          </a:xfrm>
        </p:spPr>
        <p:txBody>
          <a:bodyPr/>
          <a:lstStyle/>
          <a:p>
            <a:r>
              <a:rPr lang="en-US" sz="2000" dirty="0"/>
              <a:t>Purpose: To measure performance of the process or system that produces the effect.</a:t>
            </a:r>
          </a:p>
          <a:p>
            <a:r>
              <a:rPr lang="en-US" sz="2000" dirty="0"/>
              <a:t>Analysis involves answering the following questions: </a:t>
            </a:r>
          </a:p>
          <a:p>
            <a:pPr lvl="1"/>
            <a:r>
              <a:rPr lang="en-US" sz="2000" dirty="0"/>
              <a:t>Who is involved or affected?</a:t>
            </a:r>
          </a:p>
          <a:p>
            <a:pPr lvl="1"/>
            <a:r>
              <a:rPr lang="en-US" sz="2000" dirty="0"/>
              <a:t>Why, when, where does the problem occur?</a:t>
            </a:r>
          </a:p>
          <a:p>
            <a:pPr lvl="1"/>
            <a:r>
              <a:rPr lang="en-US" sz="2000" dirty="0"/>
              <a:t>What happens when the problem occurs?</a:t>
            </a:r>
          </a:p>
          <a:p>
            <a:r>
              <a:rPr lang="en-US" sz="2000" dirty="0"/>
              <a:t>Analysis tools and techniques include:</a:t>
            </a:r>
          </a:p>
          <a:p>
            <a:pPr lvl="1"/>
            <a:r>
              <a:rPr lang="en-US" sz="2000" dirty="0"/>
              <a:t>Flow charts</a:t>
            </a:r>
          </a:p>
          <a:p>
            <a:pPr lvl="1"/>
            <a:r>
              <a:rPr lang="en-US" sz="2000" dirty="0"/>
              <a:t>Cause-and-effect (fishbone) diagrams</a:t>
            </a:r>
          </a:p>
          <a:p>
            <a:pPr lvl="1"/>
            <a:r>
              <a:rPr lang="en-US" sz="2000" dirty="0"/>
              <a:t>Review of existing data</a:t>
            </a:r>
          </a:p>
          <a:p>
            <a:pPr marL="0" indent="0">
              <a:buNone/>
            </a:pPr>
            <a:endParaRPr lang="en-US" dirty="0"/>
          </a:p>
        </p:txBody>
      </p:sp>
      <p:sp>
        <p:nvSpPr>
          <p:cNvPr id="4" name="Slide Number Placeholder 3"/>
          <p:cNvSpPr>
            <a:spLocks noGrp="1"/>
          </p:cNvSpPr>
          <p:nvPr>
            <p:ph type="sldNum" sz="quarter" idx="12"/>
          </p:nvPr>
        </p:nvSpPr>
        <p:spPr/>
        <p:txBody>
          <a:bodyPr/>
          <a:lstStyle/>
          <a:p>
            <a:fld id="{42945AC0-7A14-4A73-BBAF-4B40A9B69442}" type="slidenum">
              <a:rPr lang="en-US" smtClean="0"/>
              <a:pPr/>
              <a:t>25</a:t>
            </a:fld>
            <a:endParaRPr lang="en-US" dirty="0"/>
          </a:p>
        </p:txBody>
      </p:sp>
      <p:sp>
        <p:nvSpPr>
          <p:cNvPr id="5" name="Slide Number Placeholder 2">
            <a:extLst>
              <a:ext uri="{FF2B5EF4-FFF2-40B4-BE49-F238E27FC236}">
                <a16:creationId xmlns:a16="http://schemas.microsoft.com/office/drawing/2014/main" id="{611582BF-6E7C-4835-AAD5-A1D980A14094}"/>
              </a:ext>
            </a:extLst>
          </p:cNvPr>
          <p:cNvSpPr txBox="1">
            <a:spLocks/>
          </p:cNvSpPr>
          <p:nvPr/>
        </p:nvSpPr>
        <p:spPr>
          <a:xfrm>
            <a:off x="6553200" y="6340475"/>
            <a:ext cx="2133600" cy="365125"/>
          </a:xfrm>
          <a:prstGeom prst="rect">
            <a:avLst/>
          </a:prstGeom>
          <a:solidFill>
            <a:schemeClr val="bg1"/>
          </a:solidFill>
        </p:spPr>
        <p:txBody>
          <a:bodyPr vert="horz" lIns="91440" tIns="45720" rIns="91440" bIns="45720" rtlCol="0" anchor="ctr"/>
          <a:lstStyle>
            <a:defPPr>
              <a:defRPr lang="en-US"/>
            </a:defPPr>
            <a:lvl1pPr algn="r" rtl="0" fontAlgn="auto">
              <a:spcBef>
                <a:spcPts val="0"/>
              </a:spcBef>
              <a:spcAft>
                <a:spcPts val="0"/>
              </a:spcAft>
              <a:defRPr sz="1200" kern="1200">
                <a:solidFill>
                  <a:schemeClr val="tx1">
                    <a:tint val="75000"/>
                  </a:schemeClr>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r>
              <a:rPr lang="en-US" sz="1400" b="1" dirty="0">
                <a:solidFill>
                  <a:schemeClr val="tx1"/>
                </a:solidFill>
                <a:latin typeface="+mn-lt"/>
              </a:rPr>
              <a:t>11</a:t>
            </a:r>
          </a:p>
        </p:txBody>
      </p:sp>
    </p:spTree>
    <p:extLst>
      <p:ext uri="{BB962C8B-B14F-4D97-AF65-F5344CB8AC3E}">
        <p14:creationId xmlns:p14="http://schemas.microsoft.com/office/powerpoint/2010/main" val="3616361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951" y="138113"/>
            <a:ext cx="9144000" cy="1143000"/>
          </a:xfrm>
        </p:spPr>
        <p:txBody>
          <a:bodyPr/>
          <a:lstStyle/>
          <a:p>
            <a:r>
              <a:rPr lang="en-US" sz="3600" dirty="0"/>
              <a:t>Step 3. Develop Possible Solutions </a:t>
            </a:r>
            <a:br>
              <a:rPr lang="en-US" sz="3600" dirty="0"/>
            </a:br>
            <a:r>
              <a:rPr lang="en-US" sz="3600" dirty="0"/>
              <a:t>(Changes)</a:t>
            </a:r>
          </a:p>
        </p:txBody>
      </p:sp>
      <p:sp>
        <p:nvSpPr>
          <p:cNvPr id="3" name="Content Placeholder 2"/>
          <p:cNvSpPr>
            <a:spLocks noGrp="1"/>
          </p:cNvSpPr>
          <p:nvPr>
            <p:ph idx="1"/>
          </p:nvPr>
        </p:nvSpPr>
        <p:spPr>
          <a:xfrm>
            <a:off x="490151" y="1676400"/>
            <a:ext cx="8229600" cy="4280144"/>
          </a:xfrm>
        </p:spPr>
        <p:txBody>
          <a:bodyPr/>
          <a:lstStyle/>
          <a:p>
            <a:r>
              <a:rPr lang="en-US" dirty="0"/>
              <a:t>Changes/possible solutions are based on data, knowledge, and beliefs about the problem’s likely causes and solutions. </a:t>
            </a:r>
          </a:p>
          <a:p>
            <a:endParaRPr lang="en-US" dirty="0"/>
          </a:p>
          <a:p>
            <a:r>
              <a:rPr lang="en-US" dirty="0"/>
              <a:t>QI teams should </a:t>
            </a:r>
            <a:r>
              <a:rPr lang="en-US" dirty="0" err="1"/>
              <a:t>hypothesise</a:t>
            </a:r>
            <a:r>
              <a:rPr lang="en-US" dirty="0"/>
              <a:t> what changes will improve the problem. </a:t>
            </a:r>
          </a:p>
          <a:p>
            <a:pPr marL="0" indent="0">
              <a:buNone/>
            </a:pPr>
            <a:endParaRPr lang="en-US" dirty="0"/>
          </a:p>
        </p:txBody>
      </p:sp>
      <p:sp>
        <p:nvSpPr>
          <p:cNvPr id="4" name="Slide Number Placeholder 3"/>
          <p:cNvSpPr>
            <a:spLocks noGrp="1"/>
          </p:cNvSpPr>
          <p:nvPr>
            <p:ph type="sldNum" sz="quarter" idx="12"/>
          </p:nvPr>
        </p:nvSpPr>
        <p:spPr/>
        <p:txBody>
          <a:bodyPr/>
          <a:lstStyle/>
          <a:p>
            <a:fld id="{42945AC0-7A14-4A73-BBAF-4B40A9B69442}" type="slidenum">
              <a:rPr lang="en-US" smtClean="0"/>
              <a:pPr/>
              <a:t>26</a:t>
            </a:fld>
            <a:endParaRPr lang="en-US" dirty="0"/>
          </a:p>
        </p:txBody>
      </p:sp>
      <p:sp>
        <p:nvSpPr>
          <p:cNvPr id="5" name="Slide Number Placeholder 2">
            <a:extLst>
              <a:ext uri="{FF2B5EF4-FFF2-40B4-BE49-F238E27FC236}">
                <a16:creationId xmlns:a16="http://schemas.microsoft.com/office/drawing/2014/main" id="{4BD05DAB-51B0-4F4A-9E97-1E055E1D295B}"/>
              </a:ext>
            </a:extLst>
          </p:cNvPr>
          <p:cNvSpPr txBox="1">
            <a:spLocks/>
          </p:cNvSpPr>
          <p:nvPr/>
        </p:nvSpPr>
        <p:spPr>
          <a:xfrm>
            <a:off x="6553200" y="6340475"/>
            <a:ext cx="2133600" cy="365125"/>
          </a:xfrm>
          <a:prstGeom prst="rect">
            <a:avLst/>
          </a:prstGeom>
          <a:solidFill>
            <a:schemeClr val="bg1"/>
          </a:solidFill>
        </p:spPr>
        <p:txBody>
          <a:bodyPr vert="horz" lIns="91440" tIns="45720" rIns="91440" bIns="45720" rtlCol="0" anchor="ctr"/>
          <a:lstStyle>
            <a:defPPr>
              <a:defRPr lang="en-US"/>
            </a:defPPr>
            <a:lvl1pPr algn="r" rtl="0" fontAlgn="auto">
              <a:spcBef>
                <a:spcPts val="0"/>
              </a:spcBef>
              <a:spcAft>
                <a:spcPts val="0"/>
              </a:spcAft>
              <a:defRPr sz="1200" kern="1200">
                <a:solidFill>
                  <a:schemeClr val="tx1">
                    <a:tint val="75000"/>
                  </a:schemeClr>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r>
              <a:rPr lang="en-US" sz="1400" b="1" dirty="0">
                <a:solidFill>
                  <a:schemeClr val="tx1"/>
                </a:solidFill>
                <a:latin typeface="+mn-lt"/>
              </a:rPr>
              <a:t>12</a:t>
            </a:r>
          </a:p>
        </p:txBody>
      </p:sp>
    </p:spTree>
    <p:extLst>
      <p:ext uri="{BB962C8B-B14F-4D97-AF65-F5344CB8AC3E}">
        <p14:creationId xmlns:p14="http://schemas.microsoft.com/office/powerpoint/2010/main" val="3248598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951" y="138113"/>
            <a:ext cx="9144000" cy="1143000"/>
          </a:xfrm>
        </p:spPr>
        <p:txBody>
          <a:bodyPr/>
          <a:lstStyle/>
          <a:p>
            <a:r>
              <a:rPr lang="en-US" sz="4000" dirty="0"/>
              <a:t>Step 4. Test and Implement</a:t>
            </a:r>
          </a:p>
        </p:txBody>
      </p:sp>
      <p:sp>
        <p:nvSpPr>
          <p:cNvPr id="3" name="Content Placeholder 2"/>
          <p:cNvSpPr>
            <a:spLocks noGrp="1"/>
          </p:cNvSpPr>
          <p:nvPr>
            <p:ph idx="1"/>
          </p:nvPr>
        </p:nvSpPr>
        <p:spPr>
          <a:xfrm>
            <a:off x="490151" y="1248019"/>
            <a:ext cx="8229600" cy="4708525"/>
          </a:xfrm>
        </p:spPr>
        <p:txBody>
          <a:bodyPr/>
          <a:lstStyle/>
          <a:p>
            <a:r>
              <a:rPr lang="en-US" dirty="0"/>
              <a:t>Proposed solutions should be tested on a small scale over a specific period to determine whether they are effective. </a:t>
            </a:r>
          </a:p>
          <a:p>
            <a:endParaRPr lang="en-US" dirty="0"/>
          </a:p>
          <a:p>
            <a:r>
              <a:rPr lang="en-US" dirty="0"/>
              <a:t>Based on the results, the team can decide to:</a:t>
            </a:r>
          </a:p>
          <a:p>
            <a:pPr marL="914400" lvl="1" indent="-514350">
              <a:buFont typeface="+mj-lt"/>
              <a:buAutoNum type="alphaLcPeriod"/>
            </a:pPr>
            <a:r>
              <a:rPr lang="en-US" dirty="0"/>
              <a:t>Abandon</a:t>
            </a:r>
          </a:p>
          <a:p>
            <a:pPr marL="914400" lvl="1" indent="-514350">
              <a:buFont typeface="+mj-lt"/>
              <a:buAutoNum type="alphaLcPeriod"/>
            </a:pPr>
            <a:r>
              <a:rPr lang="en-US" dirty="0"/>
              <a:t>Modify </a:t>
            </a:r>
          </a:p>
          <a:p>
            <a:pPr marL="914400" lvl="1" indent="-514350">
              <a:buFont typeface="+mj-lt"/>
              <a:buAutoNum type="alphaLcPeriod"/>
            </a:pPr>
            <a:r>
              <a:rPr lang="en-US" dirty="0"/>
              <a:t>Implement the solution</a:t>
            </a:r>
          </a:p>
          <a:p>
            <a:pPr marL="0" indent="0">
              <a:buNone/>
            </a:pPr>
            <a:endParaRPr lang="en-US" dirty="0"/>
          </a:p>
        </p:txBody>
      </p:sp>
      <p:sp>
        <p:nvSpPr>
          <p:cNvPr id="4" name="Slide Number Placeholder 3"/>
          <p:cNvSpPr>
            <a:spLocks noGrp="1"/>
          </p:cNvSpPr>
          <p:nvPr>
            <p:ph type="sldNum" sz="quarter" idx="12"/>
          </p:nvPr>
        </p:nvSpPr>
        <p:spPr/>
        <p:txBody>
          <a:bodyPr/>
          <a:lstStyle/>
          <a:p>
            <a:fld id="{42945AC0-7A14-4A73-BBAF-4B40A9B69442}" type="slidenum">
              <a:rPr lang="en-US" smtClean="0"/>
              <a:pPr/>
              <a:t>27</a:t>
            </a:fld>
            <a:endParaRPr lang="en-US" dirty="0"/>
          </a:p>
        </p:txBody>
      </p:sp>
      <p:sp>
        <p:nvSpPr>
          <p:cNvPr id="5" name="Slide Number Placeholder 2">
            <a:extLst>
              <a:ext uri="{FF2B5EF4-FFF2-40B4-BE49-F238E27FC236}">
                <a16:creationId xmlns:a16="http://schemas.microsoft.com/office/drawing/2014/main" id="{B43A2181-0420-43CC-B3D7-36B0D37F5D4A}"/>
              </a:ext>
            </a:extLst>
          </p:cNvPr>
          <p:cNvSpPr txBox="1">
            <a:spLocks/>
          </p:cNvSpPr>
          <p:nvPr/>
        </p:nvSpPr>
        <p:spPr>
          <a:xfrm>
            <a:off x="6553200" y="6340475"/>
            <a:ext cx="2133600" cy="365125"/>
          </a:xfrm>
          <a:prstGeom prst="rect">
            <a:avLst/>
          </a:prstGeom>
          <a:solidFill>
            <a:schemeClr val="bg1"/>
          </a:solidFill>
        </p:spPr>
        <p:txBody>
          <a:bodyPr vert="horz" lIns="91440" tIns="45720" rIns="91440" bIns="45720" rtlCol="0" anchor="ctr"/>
          <a:lstStyle>
            <a:defPPr>
              <a:defRPr lang="en-US"/>
            </a:defPPr>
            <a:lvl1pPr algn="r" rtl="0" fontAlgn="auto">
              <a:spcBef>
                <a:spcPts val="0"/>
              </a:spcBef>
              <a:spcAft>
                <a:spcPts val="0"/>
              </a:spcAft>
              <a:defRPr sz="1200" kern="1200">
                <a:solidFill>
                  <a:schemeClr val="tx1">
                    <a:tint val="75000"/>
                  </a:schemeClr>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r>
              <a:rPr lang="en-US" sz="1400" b="1" dirty="0">
                <a:solidFill>
                  <a:schemeClr val="tx1"/>
                </a:solidFill>
                <a:latin typeface="+mn-lt"/>
              </a:rPr>
              <a:t>13</a:t>
            </a:r>
          </a:p>
        </p:txBody>
      </p:sp>
    </p:spTree>
    <p:extLst>
      <p:ext uri="{BB962C8B-B14F-4D97-AF65-F5344CB8AC3E}">
        <p14:creationId xmlns:p14="http://schemas.microsoft.com/office/powerpoint/2010/main" val="23262880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2945AC0-7A14-4A73-BBAF-4B40A9B69442}" type="slidenum">
              <a:rPr lang="en-US" smtClean="0"/>
              <a:pPr/>
              <a:t>28</a:t>
            </a:fld>
            <a:endParaRPr lang="en-US" dirty="0"/>
          </a:p>
        </p:txBody>
      </p:sp>
      <p:pic>
        <p:nvPicPr>
          <p:cNvPr id="5" name="Picture 4" descr="The car is lifted clear of the water by the small truck and is moved toward the elevated shoreline. " title="Image demonstrating testing and implementation strategy"/>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8596" y="139923"/>
            <a:ext cx="8766808" cy="5803677"/>
          </a:xfrm>
          <a:prstGeom prst="rect">
            <a:avLst/>
          </a:prstGeom>
        </p:spPr>
      </p:pic>
      <p:sp>
        <p:nvSpPr>
          <p:cNvPr id="6" name="Slide Number Placeholder 2">
            <a:extLst>
              <a:ext uri="{FF2B5EF4-FFF2-40B4-BE49-F238E27FC236}">
                <a16:creationId xmlns:a16="http://schemas.microsoft.com/office/drawing/2014/main" id="{B01938AD-9BC6-4B4A-AFCB-5E6EC3EEB61C}"/>
              </a:ext>
            </a:extLst>
          </p:cNvPr>
          <p:cNvSpPr txBox="1">
            <a:spLocks/>
          </p:cNvSpPr>
          <p:nvPr/>
        </p:nvSpPr>
        <p:spPr>
          <a:xfrm>
            <a:off x="6553200" y="6340475"/>
            <a:ext cx="2133600" cy="365125"/>
          </a:xfrm>
          <a:prstGeom prst="rect">
            <a:avLst/>
          </a:prstGeom>
          <a:solidFill>
            <a:schemeClr val="bg1"/>
          </a:solidFill>
        </p:spPr>
        <p:txBody>
          <a:bodyPr vert="horz" lIns="91440" tIns="45720" rIns="91440" bIns="45720" rtlCol="0" anchor="ctr"/>
          <a:lstStyle>
            <a:defPPr>
              <a:defRPr lang="en-US"/>
            </a:defPPr>
            <a:lvl1pPr algn="r" rtl="0" fontAlgn="auto">
              <a:spcBef>
                <a:spcPts val="0"/>
              </a:spcBef>
              <a:spcAft>
                <a:spcPts val="0"/>
              </a:spcAft>
              <a:defRPr sz="1200" kern="1200">
                <a:solidFill>
                  <a:schemeClr val="tx1">
                    <a:tint val="75000"/>
                  </a:schemeClr>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r>
              <a:rPr lang="en-US" sz="1400" b="1" dirty="0">
                <a:solidFill>
                  <a:schemeClr val="tx1"/>
                </a:solidFill>
                <a:latin typeface="+mn-lt"/>
              </a:rPr>
              <a:t>16</a:t>
            </a:r>
          </a:p>
        </p:txBody>
      </p:sp>
    </p:spTree>
    <p:extLst>
      <p:ext uri="{BB962C8B-B14F-4D97-AF65-F5344CB8AC3E}">
        <p14:creationId xmlns:p14="http://schemas.microsoft.com/office/powerpoint/2010/main" val="33983682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2945AC0-7A14-4A73-BBAF-4B40A9B69442}" type="slidenum">
              <a:rPr lang="en-US" smtClean="0"/>
              <a:pPr/>
              <a:t>29</a:t>
            </a:fld>
            <a:endParaRPr lang="en-US" dirty="0"/>
          </a:p>
        </p:txBody>
      </p:sp>
      <p:pic>
        <p:nvPicPr>
          <p:cNvPr id="2" name="Picture 1" descr="The weight of the car is too great for the small truck and it too falls into the water. " title="Image demonstrating testing and implementation strategy"/>
          <p:cNvPicPr>
            <a:picLocks noChangeAspect="1"/>
          </p:cNvPicPr>
          <p:nvPr/>
        </p:nvPicPr>
        <p:blipFill>
          <a:blip r:embed="rId3"/>
          <a:stretch>
            <a:fillRect/>
          </a:stretch>
        </p:blipFill>
        <p:spPr>
          <a:xfrm>
            <a:off x="152400" y="152400"/>
            <a:ext cx="8839200" cy="5867400"/>
          </a:xfrm>
          <a:prstGeom prst="rect">
            <a:avLst/>
          </a:prstGeom>
        </p:spPr>
      </p:pic>
      <p:sp>
        <p:nvSpPr>
          <p:cNvPr id="5" name="Slide Number Placeholder 2">
            <a:extLst>
              <a:ext uri="{FF2B5EF4-FFF2-40B4-BE49-F238E27FC236}">
                <a16:creationId xmlns:a16="http://schemas.microsoft.com/office/drawing/2014/main" id="{74B3B22C-9C8F-4B5E-80CE-97232639989E}"/>
              </a:ext>
            </a:extLst>
          </p:cNvPr>
          <p:cNvSpPr txBox="1">
            <a:spLocks/>
          </p:cNvSpPr>
          <p:nvPr/>
        </p:nvSpPr>
        <p:spPr>
          <a:xfrm>
            <a:off x="6553200" y="6340475"/>
            <a:ext cx="2133600" cy="365125"/>
          </a:xfrm>
          <a:prstGeom prst="rect">
            <a:avLst/>
          </a:prstGeom>
          <a:solidFill>
            <a:schemeClr val="bg1"/>
          </a:solidFill>
        </p:spPr>
        <p:txBody>
          <a:bodyPr vert="horz" lIns="91440" tIns="45720" rIns="91440" bIns="45720" rtlCol="0" anchor="ctr"/>
          <a:lstStyle>
            <a:defPPr>
              <a:defRPr lang="en-US"/>
            </a:defPPr>
            <a:lvl1pPr algn="r" rtl="0" fontAlgn="auto">
              <a:spcBef>
                <a:spcPts val="0"/>
              </a:spcBef>
              <a:spcAft>
                <a:spcPts val="0"/>
              </a:spcAft>
              <a:defRPr sz="1200" kern="1200">
                <a:solidFill>
                  <a:schemeClr val="tx1">
                    <a:tint val="75000"/>
                  </a:schemeClr>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r>
              <a:rPr lang="en-US" sz="1400" b="1" dirty="0">
                <a:solidFill>
                  <a:schemeClr val="tx1"/>
                </a:solidFill>
                <a:latin typeface="+mn-lt"/>
              </a:rPr>
              <a:t>17</a:t>
            </a:r>
          </a:p>
        </p:txBody>
      </p:sp>
    </p:spTree>
    <p:extLst>
      <p:ext uri="{BB962C8B-B14F-4D97-AF65-F5344CB8AC3E}">
        <p14:creationId xmlns:p14="http://schemas.microsoft.com/office/powerpoint/2010/main" val="23277457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Brainstorm</a:t>
            </a:r>
          </a:p>
        </p:txBody>
      </p:sp>
      <p:sp>
        <p:nvSpPr>
          <p:cNvPr id="4" name="Slide Number Placeholder 3"/>
          <p:cNvSpPr>
            <a:spLocks noGrp="1"/>
          </p:cNvSpPr>
          <p:nvPr>
            <p:ph type="sldNum" sz="quarter" idx="12"/>
          </p:nvPr>
        </p:nvSpPr>
        <p:spPr/>
        <p:txBody>
          <a:bodyPr/>
          <a:lstStyle/>
          <a:p>
            <a:fld id="{42945AC0-7A14-4A73-BBAF-4B40A9B69442}" type="slidenum">
              <a:rPr lang="en-US" smtClean="0"/>
              <a:pPr/>
              <a:t>3</a:t>
            </a:fld>
            <a:endParaRPr lang="en-US" dirty="0"/>
          </a:p>
        </p:txBody>
      </p:sp>
      <p:sp>
        <p:nvSpPr>
          <p:cNvPr id="3" name="Rectangle 2"/>
          <p:cNvSpPr/>
          <p:nvPr/>
        </p:nvSpPr>
        <p:spPr>
          <a:xfrm>
            <a:off x="762000" y="1219201"/>
            <a:ext cx="7924800" cy="4462760"/>
          </a:xfrm>
          <a:prstGeom prst="rect">
            <a:avLst/>
          </a:prstGeom>
        </p:spPr>
        <p:txBody>
          <a:bodyPr wrap="square">
            <a:spAutoFit/>
          </a:bodyPr>
          <a:lstStyle/>
          <a:p>
            <a:pPr marL="457200" indent="-457200">
              <a:spcBef>
                <a:spcPts val="1200"/>
              </a:spcBef>
              <a:buFont typeface="Arial" panose="020B0604020202020204" pitchFamily="34" charset="0"/>
              <a:buChar char="•"/>
            </a:pPr>
            <a:r>
              <a:rPr lang="en-US" sz="3200" dirty="0">
                <a:latin typeface="+mn-lt"/>
              </a:rPr>
              <a:t>What are data? </a:t>
            </a:r>
          </a:p>
          <a:p>
            <a:pPr marL="457200" indent="-457200">
              <a:spcBef>
                <a:spcPts val="1200"/>
              </a:spcBef>
              <a:buFont typeface="Arial" panose="020B0604020202020204" pitchFamily="34" charset="0"/>
              <a:buChar char="•"/>
            </a:pPr>
            <a:endParaRPr lang="en-US" sz="3200" dirty="0">
              <a:latin typeface="+mn-lt"/>
            </a:endParaRPr>
          </a:p>
          <a:p>
            <a:pPr marL="457200" indent="-457200">
              <a:spcBef>
                <a:spcPts val="1200"/>
              </a:spcBef>
              <a:buFont typeface="Arial" panose="020B0604020202020204" pitchFamily="34" charset="0"/>
              <a:buChar char="•"/>
            </a:pPr>
            <a:r>
              <a:rPr lang="en-US" sz="3200" dirty="0">
                <a:latin typeface="+mn-lt"/>
              </a:rPr>
              <a:t>Why do we collect data?</a:t>
            </a:r>
          </a:p>
          <a:p>
            <a:pPr marL="457200" indent="-457200">
              <a:spcBef>
                <a:spcPts val="1200"/>
              </a:spcBef>
              <a:buFont typeface="Arial" panose="020B0604020202020204" pitchFamily="34" charset="0"/>
              <a:buChar char="•"/>
            </a:pPr>
            <a:endParaRPr lang="en-US" sz="3200" dirty="0">
              <a:latin typeface="+mn-lt"/>
            </a:endParaRPr>
          </a:p>
          <a:p>
            <a:pPr marL="457200" indent="-457200">
              <a:spcBef>
                <a:spcPts val="1200"/>
              </a:spcBef>
              <a:buFont typeface="Arial" panose="020B0604020202020204" pitchFamily="34" charset="0"/>
              <a:buChar char="•"/>
            </a:pPr>
            <a:r>
              <a:rPr lang="en-US" sz="3200" dirty="0">
                <a:latin typeface="+mn-lt"/>
              </a:rPr>
              <a:t>Who collects data?</a:t>
            </a:r>
          </a:p>
          <a:p>
            <a:pPr marL="457200" indent="-457200">
              <a:spcBef>
                <a:spcPts val="1200"/>
              </a:spcBef>
              <a:buFont typeface="Arial" panose="020B0604020202020204" pitchFamily="34" charset="0"/>
              <a:buChar char="•"/>
            </a:pPr>
            <a:endParaRPr lang="en-US" sz="3200" dirty="0">
              <a:latin typeface="+mn-lt"/>
            </a:endParaRPr>
          </a:p>
          <a:p>
            <a:pPr lvl="1" indent="-457200">
              <a:spcBef>
                <a:spcPts val="1200"/>
              </a:spcBef>
              <a:buFont typeface="Arial" panose="020B0604020202020204" pitchFamily="34" charset="0"/>
              <a:buChar char="•"/>
            </a:pPr>
            <a:r>
              <a:rPr lang="en-US" sz="3200" dirty="0">
                <a:latin typeface="+mn-lt"/>
              </a:rPr>
              <a:t>What are the attributes of data quality?</a:t>
            </a:r>
          </a:p>
        </p:txBody>
      </p:sp>
      <p:sp>
        <p:nvSpPr>
          <p:cNvPr id="5" name="Slide Number Placeholder 2">
            <a:extLst>
              <a:ext uri="{FF2B5EF4-FFF2-40B4-BE49-F238E27FC236}">
                <a16:creationId xmlns:a16="http://schemas.microsoft.com/office/drawing/2014/main" id="{1BD18AA3-1067-425E-A906-09D1DDB90432}"/>
              </a:ext>
            </a:extLst>
          </p:cNvPr>
          <p:cNvSpPr txBox="1">
            <a:spLocks/>
          </p:cNvSpPr>
          <p:nvPr/>
        </p:nvSpPr>
        <p:spPr>
          <a:xfrm>
            <a:off x="6553200" y="6340475"/>
            <a:ext cx="2133600" cy="365125"/>
          </a:xfrm>
          <a:prstGeom prst="rect">
            <a:avLst/>
          </a:prstGeom>
          <a:solidFill>
            <a:schemeClr val="bg1"/>
          </a:solidFill>
        </p:spPr>
        <p:txBody>
          <a:bodyPr vert="horz" lIns="91440" tIns="45720" rIns="91440" bIns="45720" rtlCol="0" anchor="ctr"/>
          <a:lstStyle>
            <a:defPPr>
              <a:defRPr lang="en-US"/>
            </a:defPPr>
            <a:lvl1pPr algn="r" rtl="0" fontAlgn="auto">
              <a:spcBef>
                <a:spcPts val="0"/>
              </a:spcBef>
              <a:spcAft>
                <a:spcPts val="0"/>
              </a:spcAft>
              <a:defRPr sz="1200" kern="1200">
                <a:solidFill>
                  <a:schemeClr val="tx1">
                    <a:tint val="75000"/>
                  </a:schemeClr>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r>
              <a:rPr lang="en-US" sz="1400" b="1" dirty="0">
                <a:solidFill>
                  <a:schemeClr val="tx1"/>
                </a:solidFill>
                <a:latin typeface="+mn-lt"/>
              </a:rPr>
              <a:t>3</a:t>
            </a:r>
          </a:p>
        </p:txBody>
      </p:sp>
    </p:spTree>
    <p:extLst>
      <p:ext uri="{BB962C8B-B14F-4D97-AF65-F5344CB8AC3E}">
        <p14:creationId xmlns:p14="http://schemas.microsoft.com/office/powerpoint/2010/main" val="2908972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2945AC0-7A14-4A73-BBAF-4B40A9B69442}" type="slidenum">
              <a:rPr lang="en-US" smtClean="0"/>
              <a:pPr/>
              <a:t>30</a:t>
            </a:fld>
            <a:endParaRPr lang="en-US" dirty="0"/>
          </a:p>
        </p:txBody>
      </p:sp>
      <p:pic>
        <p:nvPicPr>
          <p:cNvPr id="3" name="Picture 2"/>
          <p:cNvPicPr>
            <a:picLocks noChangeAspect="1"/>
          </p:cNvPicPr>
          <p:nvPr/>
        </p:nvPicPr>
        <p:blipFill>
          <a:blip r:embed="rId3"/>
          <a:stretch>
            <a:fillRect/>
          </a:stretch>
        </p:blipFill>
        <p:spPr>
          <a:xfrm>
            <a:off x="228223" y="170405"/>
            <a:ext cx="8763377" cy="5849395"/>
          </a:xfrm>
          <a:prstGeom prst="rect">
            <a:avLst/>
          </a:prstGeom>
        </p:spPr>
      </p:pic>
      <p:sp>
        <p:nvSpPr>
          <p:cNvPr id="5" name="Slide Number Placeholder 2">
            <a:extLst>
              <a:ext uri="{FF2B5EF4-FFF2-40B4-BE49-F238E27FC236}">
                <a16:creationId xmlns:a16="http://schemas.microsoft.com/office/drawing/2014/main" id="{0F0492A1-8E40-4AAD-861E-0AC3D775FE09}"/>
              </a:ext>
            </a:extLst>
          </p:cNvPr>
          <p:cNvSpPr txBox="1">
            <a:spLocks/>
          </p:cNvSpPr>
          <p:nvPr/>
        </p:nvSpPr>
        <p:spPr>
          <a:xfrm>
            <a:off x="6553200" y="6340475"/>
            <a:ext cx="2133600" cy="365125"/>
          </a:xfrm>
          <a:prstGeom prst="rect">
            <a:avLst/>
          </a:prstGeom>
          <a:solidFill>
            <a:schemeClr val="bg1"/>
          </a:solidFill>
        </p:spPr>
        <p:txBody>
          <a:bodyPr vert="horz" lIns="91440" tIns="45720" rIns="91440" bIns="45720" rtlCol="0" anchor="ctr"/>
          <a:lstStyle>
            <a:defPPr>
              <a:defRPr lang="en-US"/>
            </a:defPPr>
            <a:lvl1pPr algn="r" rtl="0" fontAlgn="auto">
              <a:spcBef>
                <a:spcPts val="0"/>
              </a:spcBef>
              <a:spcAft>
                <a:spcPts val="0"/>
              </a:spcAft>
              <a:defRPr sz="1200" kern="1200">
                <a:solidFill>
                  <a:schemeClr val="tx1">
                    <a:tint val="75000"/>
                  </a:schemeClr>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r>
              <a:rPr lang="en-US" sz="1400" b="1" dirty="0">
                <a:solidFill>
                  <a:schemeClr val="tx1"/>
                </a:solidFill>
                <a:latin typeface="+mn-lt"/>
              </a:rPr>
              <a:t>18</a:t>
            </a:r>
          </a:p>
        </p:txBody>
      </p:sp>
    </p:spTree>
    <p:extLst>
      <p:ext uri="{BB962C8B-B14F-4D97-AF65-F5344CB8AC3E}">
        <p14:creationId xmlns:p14="http://schemas.microsoft.com/office/powerpoint/2010/main" val="131574088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2945AC0-7A14-4A73-BBAF-4B40A9B69442}" type="slidenum">
              <a:rPr lang="en-US" smtClean="0"/>
              <a:pPr/>
              <a:t>31</a:t>
            </a:fld>
            <a:endParaRPr lang="en-US" dirty="0"/>
          </a:p>
        </p:txBody>
      </p:sp>
      <p:pic>
        <p:nvPicPr>
          <p:cNvPr id="2" name="Picture 1" descr="A large truck with a crane mount has been called and is in the process of lifting the car out of the water. The small truck is visible and still submerged. " title="Image demonstrating testing and implementation strategy"/>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5438" y="85054"/>
            <a:ext cx="8913124" cy="5934746"/>
          </a:xfrm>
          <a:prstGeom prst="rect">
            <a:avLst/>
          </a:prstGeom>
        </p:spPr>
      </p:pic>
      <p:sp>
        <p:nvSpPr>
          <p:cNvPr id="5" name="Slide Number Placeholder 2">
            <a:extLst>
              <a:ext uri="{FF2B5EF4-FFF2-40B4-BE49-F238E27FC236}">
                <a16:creationId xmlns:a16="http://schemas.microsoft.com/office/drawing/2014/main" id="{4C29B524-39B8-4A07-87FB-51901D34D65A}"/>
              </a:ext>
            </a:extLst>
          </p:cNvPr>
          <p:cNvSpPr txBox="1">
            <a:spLocks/>
          </p:cNvSpPr>
          <p:nvPr/>
        </p:nvSpPr>
        <p:spPr>
          <a:xfrm>
            <a:off x="6553200" y="6340475"/>
            <a:ext cx="2133600" cy="365125"/>
          </a:xfrm>
          <a:prstGeom prst="rect">
            <a:avLst/>
          </a:prstGeom>
          <a:solidFill>
            <a:schemeClr val="bg1"/>
          </a:solidFill>
        </p:spPr>
        <p:txBody>
          <a:bodyPr vert="horz" lIns="91440" tIns="45720" rIns="91440" bIns="45720" rtlCol="0" anchor="ctr"/>
          <a:lstStyle>
            <a:defPPr>
              <a:defRPr lang="en-US"/>
            </a:defPPr>
            <a:lvl1pPr algn="r" rtl="0" fontAlgn="auto">
              <a:spcBef>
                <a:spcPts val="0"/>
              </a:spcBef>
              <a:spcAft>
                <a:spcPts val="0"/>
              </a:spcAft>
              <a:defRPr sz="1200" kern="1200">
                <a:solidFill>
                  <a:schemeClr val="tx1">
                    <a:tint val="75000"/>
                  </a:schemeClr>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r>
              <a:rPr lang="en-US" sz="1400" b="1" dirty="0">
                <a:solidFill>
                  <a:schemeClr val="tx1"/>
                </a:solidFill>
                <a:latin typeface="+mn-lt"/>
              </a:rPr>
              <a:t>19</a:t>
            </a:r>
          </a:p>
        </p:txBody>
      </p:sp>
    </p:spTree>
    <p:extLst>
      <p:ext uri="{BB962C8B-B14F-4D97-AF65-F5344CB8AC3E}">
        <p14:creationId xmlns:p14="http://schemas.microsoft.com/office/powerpoint/2010/main" val="348772487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2945AC0-7A14-4A73-BBAF-4B40A9B69442}" type="slidenum">
              <a:rPr lang="en-US" smtClean="0"/>
              <a:pPr/>
              <a:t>32</a:t>
            </a:fld>
            <a:endParaRPr lang="en-US" dirty="0"/>
          </a:p>
        </p:txBody>
      </p:sp>
      <p:pic>
        <p:nvPicPr>
          <p:cNvPr id="2" name="Picture 1" descr="The weight of the small truck is too great and the large truck has now fallen into the water as well. " title="Image demonstrating testing and implementation strategy"/>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2017" y="170405"/>
            <a:ext cx="8839966" cy="5849395"/>
          </a:xfrm>
          <a:prstGeom prst="rect">
            <a:avLst/>
          </a:prstGeom>
        </p:spPr>
      </p:pic>
      <p:sp>
        <p:nvSpPr>
          <p:cNvPr id="5" name="Slide Number Placeholder 2">
            <a:extLst>
              <a:ext uri="{FF2B5EF4-FFF2-40B4-BE49-F238E27FC236}">
                <a16:creationId xmlns:a16="http://schemas.microsoft.com/office/drawing/2014/main" id="{5505F287-9C73-4563-9ADF-9784E546E3CB}"/>
              </a:ext>
            </a:extLst>
          </p:cNvPr>
          <p:cNvSpPr txBox="1">
            <a:spLocks/>
          </p:cNvSpPr>
          <p:nvPr/>
        </p:nvSpPr>
        <p:spPr>
          <a:xfrm>
            <a:off x="6553200" y="6340475"/>
            <a:ext cx="2133600" cy="365125"/>
          </a:xfrm>
          <a:prstGeom prst="rect">
            <a:avLst/>
          </a:prstGeom>
          <a:solidFill>
            <a:schemeClr val="bg1"/>
          </a:solidFill>
        </p:spPr>
        <p:txBody>
          <a:bodyPr vert="horz" lIns="91440" tIns="45720" rIns="91440" bIns="45720" rtlCol="0" anchor="ctr"/>
          <a:lstStyle>
            <a:defPPr>
              <a:defRPr lang="en-US"/>
            </a:defPPr>
            <a:lvl1pPr algn="r" rtl="0" fontAlgn="auto">
              <a:spcBef>
                <a:spcPts val="0"/>
              </a:spcBef>
              <a:spcAft>
                <a:spcPts val="0"/>
              </a:spcAft>
              <a:defRPr sz="1200" kern="1200">
                <a:solidFill>
                  <a:schemeClr val="tx1">
                    <a:tint val="75000"/>
                  </a:schemeClr>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r>
              <a:rPr lang="en-US" sz="1400" b="1" dirty="0">
                <a:solidFill>
                  <a:schemeClr val="tx1"/>
                </a:solidFill>
                <a:latin typeface="+mn-lt"/>
              </a:rPr>
              <a:t>21</a:t>
            </a:r>
          </a:p>
        </p:txBody>
      </p:sp>
    </p:spTree>
    <p:extLst>
      <p:ext uri="{BB962C8B-B14F-4D97-AF65-F5344CB8AC3E}">
        <p14:creationId xmlns:p14="http://schemas.microsoft.com/office/powerpoint/2010/main" val="184447881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78" y="2895600"/>
            <a:ext cx="9144000" cy="1143000"/>
          </a:xfrm>
        </p:spPr>
        <p:txBody>
          <a:bodyPr/>
          <a:lstStyle/>
          <a:p>
            <a:r>
              <a:rPr lang="en-US" dirty="0"/>
              <a:t>Commonly Used QI tools </a:t>
            </a:r>
          </a:p>
        </p:txBody>
      </p:sp>
      <p:sp>
        <p:nvSpPr>
          <p:cNvPr id="4" name="Slide Number Placeholder 3"/>
          <p:cNvSpPr>
            <a:spLocks noGrp="1"/>
          </p:cNvSpPr>
          <p:nvPr>
            <p:ph type="sldNum" sz="quarter" idx="12"/>
          </p:nvPr>
        </p:nvSpPr>
        <p:spPr/>
        <p:txBody>
          <a:bodyPr/>
          <a:lstStyle/>
          <a:p>
            <a:fld id="{42945AC0-7A14-4A73-BBAF-4B40A9B69442}" type="slidenum">
              <a:rPr lang="en-US" smtClean="0"/>
              <a:pPr/>
              <a:t>33</a:t>
            </a:fld>
            <a:endParaRPr lang="en-US" dirty="0"/>
          </a:p>
        </p:txBody>
      </p:sp>
      <p:sp>
        <p:nvSpPr>
          <p:cNvPr id="5" name="Slide Number Placeholder 2">
            <a:extLst>
              <a:ext uri="{FF2B5EF4-FFF2-40B4-BE49-F238E27FC236}">
                <a16:creationId xmlns:a16="http://schemas.microsoft.com/office/drawing/2014/main" id="{EF5AE244-9A06-440F-A247-F0C23E7CCCD1}"/>
              </a:ext>
            </a:extLst>
          </p:cNvPr>
          <p:cNvSpPr txBox="1">
            <a:spLocks/>
          </p:cNvSpPr>
          <p:nvPr/>
        </p:nvSpPr>
        <p:spPr>
          <a:xfrm>
            <a:off x="6553200" y="6340475"/>
            <a:ext cx="2133600" cy="365125"/>
          </a:xfrm>
          <a:prstGeom prst="rect">
            <a:avLst/>
          </a:prstGeom>
          <a:solidFill>
            <a:schemeClr val="bg1"/>
          </a:solidFill>
        </p:spPr>
        <p:txBody>
          <a:bodyPr vert="horz" lIns="91440" tIns="45720" rIns="91440" bIns="45720" rtlCol="0" anchor="ctr"/>
          <a:lstStyle>
            <a:defPPr>
              <a:defRPr lang="en-US"/>
            </a:defPPr>
            <a:lvl1pPr algn="r" rtl="0" fontAlgn="auto">
              <a:spcBef>
                <a:spcPts val="0"/>
              </a:spcBef>
              <a:spcAft>
                <a:spcPts val="0"/>
              </a:spcAft>
              <a:defRPr sz="1200" kern="1200">
                <a:solidFill>
                  <a:schemeClr val="tx1">
                    <a:tint val="75000"/>
                  </a:schemeClr>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r>
              <a:rPr lang="en-US" sz="1400" b="1" dirty="0">
                <a:solidFill>
                  <a:schemeClr val="tx1"/>
                </a:solidFill>
                <a:latin typeface="+mn-lt"/>
              </a:rPr>
              <a:t>22</a:t>
            </a:r>
          </a:p>
        </p:txBody>
      </p:sp>
    </p:spTree>
    <p:extLst>
      <p:ext uri="{BB962C8B-B14F-4D97-AF65-F5344CB8AC3E}">
        <p14:creationId xmlns:p14="http://schemas.microsoft.com/office/powerpoint/2010/main" val="97360651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951" y="138113"/>
            <a:ext cx="8501449" cy="1143000"/>
          </a:xfrm>
        </p:spPr>
        <p:txBody>
          <a:bodyPr/>
          <a:lstStyle/>
          <a:p>
            <a:r>
              <a:rPr lang="en-US" sz="4000" dirty="0"/>
              <a:t>The QI Documentation Journal</a:t>
            </a:r>
          </a:p>
        </p:txBody>
      </p:sp>
      <p:sp>
        <p:nvSpPr>
          <p:cNvPr id="3" name="Content Placeholder 2"/>
          <p:cNvSpPr>
            <a:spLocks noGrp="1"/>
          </p:cNvSpPr>
          <p:nvPr>
            <p:ph idx="1"/>
          </p:nvPr>
        </p:nvSpPr>
        <p:spPr>
          <a:xfrm>
            <a:off x="490151" y="1248019"/>
            <a:ext cx="8229600" cy="4708525"/>
          </a:xfrm>
        </p:spPr>
        <p:txBody>
          <a:bodyPr/>
          <a:lstStyle/>
          <a:p>
            <a:r>
              <a:rPr lang="en-US" dirty="0"/>
              <a:t>Detailed record of changes and results for reviewing and reflecting on the QI work.</a:t>
            </a:r>
          </a:p>
          <a:p>
            <a:pPr lvl="1"/>
            <a:r>
              <a:rPr lang="en-US" dirty="0"/>
              <a:t>What you are trying to accomplish and why</a:t>
            </a:r>
          </a:p>
          <a:p>
            <a:pPr lvl="1"/>
            <a:r>
              <a:rPr lang="en-US" dirty="0"/>
              <a:t>Changes implemented with notations of their effectiveness and dates</a:t>
            </a:r>
          </a:p>
          <a:p>
            <a:pPr lvl="1"/>
            <a:r>
              <a:rPr lang="en-US" dirty="0"/>
              <a:t>Graphs of data and results</a:t>
            </a:r>
          </a:p>
          <a:p>
            <a:pPr lvl="1"/>
            <a:r>
              <a:rPr lang="en-US" dirty="0"/>
              <a:t>Annotated run charts</a:t>
            </a:r>
          </a:p>
          <a:p>
            <a:pPr marL="0" indent="0">
              <a:buNone/>
            </a:pPr>
            <a:endParaRPr lang="en-US" dirty="0"/>
          </a:p>
        </p:txBody>
      </p:sp>
      <p:sp>
        <p:nvSpPr>
          <p:cNvPr id="4" name="Slide Number Placeholder 3"/>
          <p:cNvSpPr>
            <a:spLocks noGrp="1"/>
          </p:cNvSpPr>
          <p:nvPr>
            <p:ph type="sldNum" sz="quarter" idx="12"/>
          </p:nvPr>
        </p:nvSpPr>
        <p:spPr/>
        <p:txBody>
          <a:bodyPr/>
          <a:lstStyle/>
          <a:p>
            <a:fld id="{42945AC0-7A14-4A73-BBAF-4B40A9B69442}" type="slidenum">
              <a:rPr lang="en-US" smtClean="0"/>
              <a:pPr/>
              <a:t>34</a:t>
            </a:fld>
            <a:endParaRPr lang="en-US" dirty="0"/>
          </a:p>
        </p:txBody>
      </p:sp>
      <p:sp>
        <p:nvSpPr>
          <p:cNvPr id="5" name="Slide Number Placeholder 2">
            <a:extLst>
              <a:ext uri="{FF2B5EF4-FFF2-40B4-BE49-F238E27FC236}">
                <a16:creationId xmlns:a16="http://schemas.microsoft.com/office/drawing/2014/main" id="{8A360CB4-AAA9-4CA5-94CC-E74F6481CE23}"/>
              </a:ext>
            </a:extLst>
          </p:cNvPr>
          <p:cNvSpPr txBox="1">
            <a:spLocks/>
          </p:cNvSpPr>
          <p:nvPr/>
        </p:nvSpPr>
        <p:spPr>
          <a:xfrm>
            <a:off x="6553200" y="6340475"/>
            <a:ext cx="2133600" cy="365125"/>
          </a:xfrm>
          <a:prstGeom prst="rect">
            <a:avLst/>
          </a:prstGeom>
          <a:solidFill>
            <a:schemeClr val="bg1"/>
          </a:solidFill>
        </p:spPr>
        <p:txBody>
          <a:bodyPr vert="horz" lIns="91440" tIns="45720" rIns="91440" bIns="45720" rtlCol="0" anchor="ctr"/>
          <a:lstStyle>
            <a:defPPr>
              <a:defRPr lang="en-US"/>
            </a:defPPr>
            <a:lvl1pPr algn="r" rtl="0" fontAlgn="auto">
              <a:spcBef>
                <a:spcPts val="0"/>
              </a:spcBef>
              <a:spcAft>
                <a:spcPts val="0"/>
              </a:spcAft>
              <a:defRPr sz="1200" kern="1200">
                <a:solidFill>
                  <a:schemeClr val="tx1">
                    <a:tint val="75000"/>
                  </a:schemeClr>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r>
              <a:rPr lang="en-US" sz="1400" b="1" dirty="0">
                <a:solidFill>
                  <a:schemeClr val="tx1"/>
                </a:solidFill>
                <a:latin typeface="+mn-lt"/>
              </a:rPr>
              <a:t>23</a:t>
            </a:r>
          </a:p>
        </p:txBody>
      </p:sp>
    </p:spTree>
    <p:extLst>
      <p:ext uri="{BB962C8B-B14F-4D97-AF65-F5344CB8AC3E}">
        <p14:creationId xmlns:p14="http://schemas.microsoft.com/office/powerpoint/2010/main" val="115868838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951" y="138113"/>
            <a:ext cx="9144000" cy="1143000"/>
          </a:xfrm>
        </p:spPr>
        <p:txBody>
          <a:bodyPr/>
          <a:lstStyle/>
          <a:p>
            <a:r>
              <a:rPr lang="en-US" sz="4000" dirty="0"/>
              <a:t>Documentation Journal, cont’d.</a:t>
            </a:r>
          </a:p>
        </p:txBody>
      </p:sp>
      <p:sp>
        <p:nvSpPr>
          <p:cNvPr id="3" name="Content Placeholder 2"/>
          <p:cNvSpPr>
            <a:spLocks noGrp="1"/>
          </p:cNvSpPr>
          <p:nvPr>
            <p:ph idx="1"/>
          </p:nvPr>
        </p:nvSpPr>
        <p:spPr>
          <a:xfrm>
            <a:off x="490151" y="1248019"/>
            <a:ext cx="8229600" cy="4708525"/>
          </a:xfrm>
        </p:spPr>
        <p:txBody>
          <a:bodyPr/>
          <a:lstStyle/>
          <a:p>
            <a:r>
              <a:rPr lang="en-US" dirty="0"/>
              <a:t>The journal has 4 parts:</a:t>
            </a:r>
          </a:p>
          <a:p>
            <a:r>
              <a:rPr lang="en-US" b="1" dirty="0"/>
              <a:t>Part  1:  </a:t>
            </a:r>
            <a:r>
              <a:rPr lang="en-US" dirty="0"/>
              <a:t>Health facility and QI team info, timelines</a:t>
            </a:r>
          </a:p>
          <a:p>
            <a:r>
              <a:rPr lang="en-US" b="1" dirty="0"/>
              <a:t>Part  2: </a:t>
            </a:r>
            <a:r>
              <a:rPr lang="en-US" dirty="0"/>
              <a:t>Document what you are trying to accomplish and why</a:t>
            </a:r>
          </a:p>
          <a:p>
            <a:pPr lvl="1"/>
            <a:r>
              <a:rPr lang="en-US" dirty="0"/>
              <a:t>Improvement objective</a:t>
            </a:r>
          </a:p>
          <a:p>
            <a:pPr lvl="1"/>
            <a:r>
              <a:rPr lang="en-US" dirty="0"/>
              <a:t>Indicator for the objective</a:t>
            </a:r>
          </a:p>
          <a:p>
            <a:pPr lvl="1"/>
            <a:r>
              <a:rPr lang="en-US" dirty="0"/>
              <a:t>Description of the problem</a:t>
            </a:r>
          </a:p>
          <a:p>
            <a:pPr marL="0" indent="0">
              <a:buNone/>
            </a:pPr>
            <a:endParaRPr lang="en-US" dirty="0"/>
          </a:p>
        </p:txBody>
      </p:sp>
      <p:sp>
        <p:nvSpPr>
          <p:cNvPr id="4" name="Slide Number Placeholder 3"/>
          <p:cNvSpPr>
            <a:spLocks noGrp="1"/>
          </p:cNvSpPr>
          <p:nvPr>
            <p:ph type="sldNum" sz="quarter" idx="12"/>
          </p:nvPr>
        </p:nvSpPr>
        <p:spPr/>
        <p:txBody>
          <a:bodyPr/>
          <a:lstStyle/>
          <a:p>
            <a:fld id="{42945AC0-7A14-4A73-BBAF-4B40A9B69442}" type="slidenum">
              <a:rPr lang="en-US" smtClean="0"/>
              <a:pPr/>
              <a:t>35</a:t>
            </a:fld>
            <a:endParaRPr lang="en-US" dirty="0"/>
          </a:p>
        </p:txBody>
      </p:sp>
      <p:sp>
        <p:nvSpPr>
          <p:cNvPr id="5" name="Slide Number Placeholder 2">
            <a:extLst>
              <a:ext uri="{FF2B5EF4-FFF2-40B4-BE49-F238E27FC236}">
                <a16:creationId xmlns:a16="http://schemas.microsoft.com/office/drawing/2014/main" id="{22A19F6E-4571-4E77-8932-522124E29202}"/>
              </a:ext>
            </a:extLst>
          </p:cNvPr>
          <p:cNvSpPr txBox="1">
            <a:spLocks/>
          </p:cNvSpPr>
          <p:nvPr/>
        </p:nvSpPr>
        <p:spPr>
          <a:xfrm>
            <a:off x="6553200" y="6340475"/>
            <a:ext cx="2133600" cy="365125"/>
          </a:xfrm>
          <a:prstGeom prst="rect">
            <a:avLst/>
          </a:prstGeom>
          <a:solidFill>
            <a:schemeClr val="bg1"/>
          </a:solidFill>
        </p:spPr>
        <p:txBody>
          <a:bodyPr vert="horz" lIns="91440" tIns="45720" rIns="91440" bIns="45720" rtlCol="0" anchor="ctr"/>
          <a:lstStyle>
            <a:defPPr>
              <a:defRPr lang="en-US"/>
            </a:defPPr>
            <a:lvl1pPr algn="r" rtl="0" fontAlgn="auto">
              <a:spcBef>
                <a:spcPts val="0"/>
              </a:spcBef>
              <a:spcAft>
                <a:spcPts val="0"/>
              </a:spcAft>
              <a:defRPr sz="1200" kern="1200">
                <a:solidFill>
                  <a:schemeClr val="tx1">
                    <a:tint val="75000"/>
                  </a:schemeClr>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r>
              <a:rPr lang="en-US" sz="1400" b="1" dirty="0">
                <a:solidFill>
                  <a:schemeClr val="tx1"/>
                </a:solidFill>
                <a:latin typeface="+mn-lt"/>
              </a:rPr>
              <a:t>24</a:t>
            </a:r>
          </a:p>
        </p:txBody>
      </p:sp>
    </p:spTree>
    <p:extLst>
      <p:ext uri="{BB962C8B-B14F-4D97-AF65-F5344CB8AC3E}">
        <p14:creationId xmlns:p14="http://schemas.microsoft.com/office/powerpoint/2010/main" val="245171696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951" y="138113"/>
            <a:ext cx="9144000" cy="1143000"/>
          </a:xfrm>
        </p:spPr>
        <p:txBody>
          <a:bodyPr/>
          <a:lstStyle/>
          <a:p>
            <a:r>
              <a:rPr lang="en-US" sz="4000" dirty="0"/>
              <a:t>Documentation Journal, cont’d.</a:t>
            </a:r>
          </a:p>
        </p:txBody>
      </p:sp>
      <p:sp>
        <p:nvSpPr>
          <p:cNvPr id="3" name="Content Placeholder 2"/>
          <p:cNvSpPr>
            <a:spLocks noGrp="1"/>
          </p:cNvSpPr>
          <p:nvPr>
            <p:ph idx="1"/>
          </p:nvPr>
        </p:nvSpPr>
        <p:spPr>
          <a:xfrm>
            <a:off x="490151" y="1248019"/>
            <a:ext cx="8229600" cy="4708525"/>
          </a:xfrm>
        </p:spPr>
        <p:txBody>
          <a:bodyPr/>
          <a:lstStyle/>
          <a:p>
            <a:r>
              <a:rPr lang="en-US" b="1" dirty="0"/>
              <a:t>Part 3: </a:t>
            </a:r>
            <a:r>
              <a:rPr lang="en-US" dirty="0"/>
              <a:t>Worksheet to list each of the changes you want to implement and how you will measure (Indicator) (Action plan)</a:t>
            </a:r>
          </a:p>
          <a:p>
            <a:pPr lvl="1"/>
            <a:r>
              <a:rPr lang="en-US" dirty="0"/>
              <a:t>Start date, end date</a:t>
            </a:r>
          </a:p>
          <a:p>
            <a:pPr lvl="1"/>
            <a:r>
              <a:rPr lang="en-US" dirty="0"/>
              <a:t>Change/improvement</a:t>
            </a:r>
          </a:p>
          <a:p>
            <a:pPr lvl="1"/>
            <a:r>
              <a:rPr lang="en-US" dirty="0"/>
              <a:t>Comments</a:t>
            </a:r>
          </a:p>
          <a:p>
            <a:r>
              <a:rPr lang="en-US" b="1" dirty="0"/>
              <a:t>Part 4: </a:t>
            </a:r>
            <a:r>
              <a:rPr lang="en-US" dirty="0"/>
              <a:t>Space for graph for data or result. Annotate your run charts with your changes to see impact (Run chart)</a:t>
            </a:r>
          </a:p>
          <a:p>
            <a:pPr marL="0" indent="0">
              <a:buNone/>
            </a:pPr>
            <a:endParaRPr lang="en-US" dirty="0"/>
          </a:p>
        </p:txBody>
      </p:sp>
      <p:sp>
        <p:nvSpPr>
          <p:cNvPr id="4" name="Slide Number Placeholder 3"/>
          <p:cNvSpPr>
            <a:spLocks noGrp="1"/>
          </p:cNvSpPr>
          <p:nvPr>
            <p:ph type="sldNum" sz="quarter" idx="12"/>
          </p:nvPr>
        </p:nvSpPr>
        <p:spPr/>
        <p:txBody>
          <a:bodyPr/>
          <a:lstStyle/>
          <a:p>
            <a:fld id="{42945AC0-7A14-4A73-BBAF-4B40A9B69442}" type="slidenum">
              <a:rPr lang="en-US" smtClean="0"/>
              <a:pPr/>
              <a:t>36</a:t>
            </a:fld>
            <a:endParaRPr lang="en-US" dirty="0"/>
          </a:p>
        </p:txBody>
      </p:sp>
      <p:sp>
        <p:nvSpPr>
          <p:cNvPr id="5" name="Slide Number Placeholder 2">
            <a:extLst>
              <a:ext uri="{FF2B5EF4-FFF2-40B4-BE49-F238E27FC236}">
                <a16:creationId xmlns:a16="http://schemas.microsoft.com/office/drawing/2014/main" id="{C6CE96DB-70F8-46A2-AD4E-9A8D0EFFE755}"/>
              </a:ext>
            </a:extLst>
          </p:cNvPr>
          <p:cNvSpPr txBox="1">
            <a:spLocks/>
          </p:cNvSpPr>
          <p:nvPr/>
        </p:nvSpPr>
        <p:spPr>
          <a:xfrm>
            <a:off x="6553200" y="6340475"/>
            <a:ext cx="2133600" cy="365125"/>
          </a:xfrm>
          <a:prstGeom prst="rect">
            <a:avLst/>
          </a:prstGeom>
          <a:solidFill>
            <a:schemeClr val="bg1"/>
          </a:solidFill>
        </p:spPr>
        <p:txBody>
          <a:bodyPr vert="horz" lIns="91440" tIns="45720" rIns="91440" bIns="45720" rtlCol="0" anchor="ctr"/>
          <a:lstStyle>
            <a:defPPr>
              <a:defRPr lang="en-US"/>
            </a:defPPr>
            <a:lvl1pPr algn="r" rtl="0" fontAlgn="auto">
              <a:spcBef>
                <a:spcPts val="0"/>
              </a:spcBef>
              <a:spcAft>
                <a:spcPts val="0"/>
              </a:spcAft>
              <a:defRPr sz="1200" kern="1200">
                <a:solidFill>
                  <a:schemeClr val="tx1">
                    <a:tint val="75000"/>
                  </a:schemeClr>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r>
              <a:rPr lang="en-US" sz="1400" b="1" dirty="0">
                <a:solidFill>
                  <a:schemeClr val="tx1"/>
                </a:solidFill>
                <a:latin typeface="+mn-lt"/>
              </a:rPr>
              <a:t>25</a:t>
            </a:r>
          </a:p>
        </p:txBody>
      </p:sp>
    </p:spTree>
    <p:extLst>
      <p:ext uri="{BB962C8B-B14F-4D97-AF65-F5344CB8AC3E}">
        <p14:creationId xmlns:p14="http://schemas.microsoft.com/office/powerpoint/2010/main" val="56965604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951" y="138113"/>
            <a:ext cx="9144000" cy="1143000"/>
          </a:xfrm>
        </p:spPr>
        <p:txBody>
          <a:bodyPr/>
          <a:lstStyle/>
          <a:p>
            <a:r>
              <a:rPr lang="en-US" dirty="0"/>
              <a:t>How to Use Run Chart</a:t>
            </a:r>
          </a:p>
        </p:txBody>
      </p:sp>
      <p:sp>
        <p:nvSpPr>
          <p:cNvPr id="3" name="Content Placeholder 2"/>
          <p:cNvSpPr>
            <a:spLocks noGrp="1"/>
          </p:cNvSpPr>
          <p:nvPr>
            <p:ph idx="1"/>
          </p:nvPr>
        </p:nvSpPr>
        <p:spPr>
          <a:xfrm>
            <a:off x="490151" y="1064663"/>
            <a:ext cx="8229600" cy="4708525"/>
          </a:xfrm>
        </p:spPr>
        <p:txBody>
          <a:bodyPr/>
          <a:lstStyle/>
          <a:p>
            <a:r>
              <a:rPr lang="en-US" sz="2400" b="1" dirty="0"/>
              <a:t>Step 1.  </a:t>
            </a:r>
            <a:r>
              <a:rPr lang="en-US" sz="2400" dirty="0"/>
              <a:t>Determine the purpose of the chart and the data to be monitored, collected, and </a:t>
            </a:r>
            <a:r>
              <a:rPr lang="en-US" sz="2400" dirty="0" err="1"/>
              <a:t>analysed</a:t>
            </a:r>
            <a:r>
              <a:rPr lang="en-US" sz="2400" dirty="0"/>
              <a:t>. </a:t>
            </a:r>
          </a:p>
          <a:p>
            <a:pPr lvl="1"/>
            <a:r>
              <a:rPr lang="en-US" sz="2400" b="1" dirty="0"/>
              <a:t> </a:t>
            </a:r>
            <a:r>
              <a:rPr lang="en-US" sz="2400" dirty="0"/>
              <a:t>Select the time interval (minute, hour, day, month).</a:t>
            </a:r>
          </a:p>
          <a:p>
            <a:r>
              <a:rPr lang="en-US" sz="2400" b="1" dirty="0"/>
              <a:t>Step 2. </a:t>
            </a:r>
            <a:r>
              <a:rPr lang="en-US" sz="2400" dirty="0"/>
              <a:t>Collect the data that will be plotted.</a:t>
            </a:r>
          </a:p>
          <a:p>
            <a:r>
              <a:rPr lang="en-US" sz="2400" b="1" dirty="0"/>
              <a:t>Step 3.  </a:t>
            </a:r>
            <a:r>
              <a:rPr lang="en-US" sz="2400" dirty="0"/>
              <a:t>Plot time on the horizontal axis (typically located at the bottom).</a:t>
            </a:r>
          </a:p>
          <a:p>
            <a:r>
              <a:rPr lang="en-US" sz="2400" b="1" dirty="0"/>
              <a:t>Step 4. </a:t>
            </a:r>
            <a:r>
              <a:rPr lang="en-US" sz="2400" dirty="0"/>
              <a:t>Label the vertical axis and plot the data collected in step 2 on the vertical axis (typically located on the left-hand side).</a:t>
            </a:r>
          </a:p>
          <a:p>
            <a:r>
              <a:rPr lang="en-US" sz="2400" b="1" dirty="0"/>
              <a:t>Step 5</a:t>
            </a:r>
            <a:r>
              <a:rPr lang="en-US" sz="2400" dirty="0"/>
              <a:t>. Title the chart. Indicating which direction is better with an up or down arrow may be helpful</a:t>
            </a:r>
            <a:r>
              <a:rPr lang="en-US" dirty="0"/>
              <a:t>.</a:t>
            </a:r>
          </a:p>
          <a:p>
            <a:pPr marL="0" indent="0">
              <a:buNone/>
            </a:pPr>
            <a:endParaRPr lang="en-US" dirty="0"/>
          </a:p>
        </p:txBody>
      </p:sp>
      <p:sp>
        <p:nvSpPr>
          <p:cNvPr id="4" name="Slide Number Placeholder 3"/>
          <p:cNvSpPr>
            <a:spLocks noGrp="1"/>
          </p:cNvSpPr>
          <p:nvPr>
            <p:ph type="sldNum" sz="quarter" idx="12"/>
          </p:nvPr>
        </p:nvSpPr>
        <p:spPr/>
        <p:txBody>
          <a:bodyPr/>
          <a:lstStyle/>
          <a:p>
            <a:fld id="{42945AC0-7A14-4A73-BBAF-4B40A9B69442}" type="slidenum">
              <a:rPr lang="en-US" smtClean="0"/>
              <a:pPr/>
              <a:t>37</a:t>
            </a:fld>
            <a:endParaRPr lang="en-US" dirty="0"/>
          </a:p>
        </p:txBody>
      </p:sp>
      <p:sp>
        <p:nvSpPr>
          <p:cNvPr id="5" name="Slide Number Placeholder 2">
            <a:extLst>
              <a:ext uri="{FF2B5EF4-FFF2-40B4-BE49-F238E27FC236}">
                <a16:creationId xmlns:a16="http://schemas.microsoft.com/office/drawing/2014/main" id="{C1BE08A1-733F-4F6A-87D1-E361FBE230E9}"/>
              </a:ext>
            </a:extLst>
          </p:cNvPr>
          <p:cNvSpPr txBox="1">
            <a:spLocks/>
          </p:cNvSpPr>
          <p:nvPr/>
        </p:nvSpPr>
        <p:spPr>
          <a:xfrm>
            <a:off x="6553200" y="6340475"/>
            <a:ext cx="2133600" cy="365125"/>
          </a:xfrm>
          <a:prstGeom prst="rect">
            <a:avLst/>
          </a:prstGeom>
          <a:solidFill>
            <a:schemeClr val="bg1"/>
          </a:solidFill>
        </p:spPr>
        <p:txBody>
          <a:bodyPr vert="horz" lIns="91440" tIns="45720" rIns="91440" bIns="45720" rtlCol="0" anchor="ctr"/>
          <a:lstStyle>
            <a:defPPr>
              <a:defRPr lang="en-US"/>
            </a:defPPr>
            <a:lvl1pPr algn="r" rtl="0" fontAlgn="auto">
              <a:spcBef>
                <a:spcPts val="0"/>
              </a:spcBef>
              <a:spcAft>
                <a:spcPts val="0"/>
              </a:spcAft>
              <a:defRPr sz="1200" kern="1200">
                <a:solidFill>
                  <a:schemeClr val="tx1">
                    <a:tint val="75000"/>
                  </a:schemeClr>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r>
              <a:rPr lang="en-US" sz="1400" b="1" dirty="0">
                <a:solidFill>
                  <a:schemeClr val="tx1"/>
                </a:solidFill>
                <a:latin typeface="+mn-lt"/>
              </a:rPr>
              <a:t>26</a:t>
            </a:r>
          </a:p>
        </p:txBody>
      </p:sp>
    </p:spTree>
    <p:extLst>
      <p:ext uri="{BB962C8B-B14F-4D97-AF65-F5344CB8AC3E}">
        <p14:creationId xmlns:p14="http://schemas.microsoft.com/office/powerpoint/2010/main" val="61037669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2945AC0-7A14-4A73-BBAF-4B40A9B69442}" type="slidenum">
              <a:rPr lang="en-US" smtClean="0"/>
              <a:pPr/>
              <a:t>38</a:t>
            </a:fld>
            <a:endParaRPr lang="en-US" dirty="0"/>
          </a:p>
        </p:txBody>
      </p:sp>
      <p:pic>
        <p:nvPicPr>
          <p:cNvPr id="7" name="Picture 6" descr="1. A clear, well defined title&#10;2. X and Y axes with clear scale and label indicators&#10;3. Numerator and denominator values shown for each month&#10;4. Numerator defined, including data sources and sampling strategy&#10;5. Denominator defined, including data source and sampling strategy" title="Elements of a Time-Series Chart"/>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49561" y="0"/>
            <a:ext cx="8644877" cy="5956544"/>
          </a:xfrm>
          <a:prstGeom prst="rect">
            <a:avLst/>
          </a:prstGeom>
        </p:spPr>
      </p:pic>
      <p:sp>
        <p:nvSpPr>
          <p:cNvPr id="5" name="Slide Number Placeholder 2">
            <a:extLst>
              <a:ext uri="{FF2B5EF4-FFF2-40B4-BE49-F238E27FC236}">
                <a16:creationId xmlns:a16="http://schemas.microsoft.com/office/drawing/2014/main" id="{E31A95F0-AFAA-444B-B1A1-D88F11670E4B}"/>
              </a:ext>
            </a:extLst>
          </p:cNvPr>
          <p:cNvSpPr txBox="1">
            <a:spLocks/>
          </p:cNvSpPr>
          <p:nvPr/>
        </p:nvSpPr>
        <p:spPr>
          <a:xfrm>
            <a:off x="6553200" y="6340475"/>
            <a:ext cx="2133600" cy="365125"/>
          </a:xfrm>
          <a:prstGeom prst="rect">
            <a:avLst/>
          </a:prstGeom>
          <a:solidFill>
            <a:schemeClr val="bg1"/>
          </a:solidFill>
        </p:spPr>
        <p:txBody>
          <a:bodyPr vert="horz" lIns="91440" tIns="45720" rIns="91440" bIns="45720" rtlCol="0" anchor="ctr"/>
          <a:lstStyle>
            <a:defPPr>
              <a:defRPr lang="en-US"/>
            </a:defPPr>
            <a:lvl1pPr algn="r" rtl="0" fontAlgn="auto">
              <a:spcBef>
                <a:spcPts val="0"/>
              </a:spcBef>
              <a:spcAft>
                <a:spcPts val="0"/>
              </a:spcAft>
              <a:defRPr sz="1200" kern="1200">
                <a:solidFill>
                  <a:schemeClr val="tx1">
                    <a:tint val="75000"/>
                  </a:schemeClr>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r>
              <a:rPr lang="en-US" sz="1400" b="1" dirty="0">
                <a:solidFill>
                  <a:schemeClr val="tx1"/>
                </a:solidFill>
                <a:latin typeface="+mn-lt"/>
              </a:rPr>
              <a:t>27</a:t>
            </a:r>
          </a:p>
        </p:txBody>
      </p:sp>
    </p:spTree>
    <p:extLst>
      <p:ext uri="{BB962C8B-B14F-4D97-AF65-F5344CB8AC3E}">
        <p14:creationId xmlns:p14="http://schemas.microsoft.com/office/powerpoint/2010/main" val="378827642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819400"/>
            <a:ext cx="9144000" cy="1143000"/>
          </a:xfrm>
        </p:spPr>
        <p:txBody>
          <a:bodyPr/>
          <a:lstStyle/>
          <a:p>
            <a:r>
              <a:rPr lang="en-US" dirty="0"/>
              <a:t>Using QI to Integrate </a:t>
            </a:r>
            <a:br>
              <a:rPr lang="en-US" dirty="0"/>
            </a:br>
            <a:r>
              <a:rPr lang="en-US" dirty="0"/>
              <a:t>Nutrition into Routine </a:t>
            </a:r>
            <a:br>
              <a:rPr lang="en-US" dirty="0"/>
            </a:br>
            <a:r>
              <a:rPr lang="en-US" dirty="0"/>
              <a:t>Health Services</a:t>
            </a:r>
          </a:p>
        </p:txBody>
      </p:sp>
      <p:sp>
        <p:nvSpPr>
          <p:cNvPr id="4" name="Slide Number Placeholder 3"/>
          <p:cNvSpPr>
            <a:spLocks noGrp="1"/>
          </p:cNvSpPr>
          <p:nvPr>
            <p:ph type="sldNum" sz="quarter" idx="12"/>
          </p:nvPr>
        </p:nvSpPr>
        <p:spPr/>
        <p:txBody>
          <a:bodyPr/>
          <a:lstStyle/>
          <a:p>
            <a:fld id="{42945AC0-7A14-4A73-BBAF-4B40A9B69442}" type="slidenum">
              <a:rPr lang="en-US" smtClean="0"/>
              <a:pPr/>
              <a:t>39</a:t>
            </a:fld>
            <a:endParaRPr lang="en-US" dirty="0"/>
          </a:p>
        </p:txBody>
      </p:sp>
      <p:sp>
        <p:nvSpPr>
          <p:cNvPr id="5" name="Slide Number Placeholder 2">
            <a:extLst>
              <a:ext uri="{FF2B5EF4-FFF2-40B4-BE49-F238E27FC236}">
                <a16:creationId xmlns:a16="http://schemas.microsoft.com/office/drawing/2014/main" id="{0521DEEA-7F54-4A9E-9663-04A90D68FA22}"/>
              </a:ext>
            </a:extLst>
          </p:cNvPr>
          <p:cNvSpPr txBox="1">
            <a:spLocks/>
          </p:cNvSpPr>
          <p:nvPr/>
        </p:nvSpPr>
        <p:spPr>
          <a:xfrm>
            <a:off x="6553200" y="6340475"/>
            <a:ext cx="2133600" cy="365125"/>
          </a:xfrm>
          <a:prstGeom prst="rect">
            <a:avLst/>
          </a:prstGeom>
          <a:solidFill>
            <a:schemeClr val="bg1"/>
          </a:solidFill>
        </p:spPr>
        <p:txBody>
          <a:bodyPr vert="horz" lIns="91440" tIns="45720" rIns="91440" bIns="45720" rtlCol="0" anchor="ctr"/>
          <a:lstStyle>
            <a:defPPr>
              <a:defRPr lang="en-US"/>
            </a:defPPr>
            <a:lvl1pPr algn="r" rtl="0" fontAlgn="auto">
              <a:spcBef>
                <a:spcPts val="0"/>
              </a:spcBef>
              <a:spcAft>
                <a:spcPts val="0"/>
              </a:spcAft>
              <a:defRPr sz="1200" kern="1200">
                <a:solidFill>
                  <a:schemeClr val="tx1">
                    <a:tint val="75000"/>
                  </a:schemeClr>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r>
              <a:rPr lang="en-US" sz="1400" b="1" dirty="0">
                <a:solidFill>
                  <a:schemeClr val="tx1"/>
                </a:solidFill>
                <a:latin typeface="+mn-lt"/>
              </a:rPr>
              <a:t>28</a:t>
            </a:r>
          </a:p>
        </p:txBody>
      </p:sp>
    </p:spTree>
    <p:extLst>
      <p:ext uri="{BB962C8B-B14F-4D97-AF65-F5344CB8AC3E}">
        <p14:creationId xmlns:p14="http://schemas.microsoft.com/office/powerpoint/2010/main" val="34497717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1026"/>
          <p:cNvSpPr>
            <a:spLocks noGrp="1" noChangeArrowheads="1"/>
          </p:cNvSpPr>
          <p:nvPr>
            <p:ph type="title"/>
          </p:nvPr>
        </p:nvSpPr>
        <p:spPr>
          <a:xfrm>
            <a:off x="0" y="274638"/>
            <a:ext cx="8686800" cy="1143000"/>
          </a:xfrm>
        </p:spPr>
        <p:txBody>
          <a:bodyPr/>
          <a:lstStyle/>
          <a:p>
            <a:r>
              <a:rPr lang="en-US" sz="4000" dirty="0"/>
              <a:t>Nutrition Data Quality Attributes</a:t>
            </a:r>
          </a:p>
        </p:txBody>
      </p:sp>
      <p:sp>
        <p:nvSpPr>
          <p:cNvPr id="16387" name="Rectangle 1027"/>
          <p:cNvSpPr>
            <a:spLocks noGrp="1" noChangeArrowheads="1"/>
          </p:cNvSpPr>
          <p:nvPr>
            <p:ph type="body" idx="1"/>
          </p:nvPr>
        </p:nvSpPr>
        <p:spPr/>
        <p:txBody>
          <a:bodyPr/>
          <a:lstStyle/>
          <a:p>
            <a:r>
              <a:rPr lang="en-US" dirty="0"/>
              <a:t>Nutrition data are collected to help health workers provide optimal preventive and curative nutrition care. Data quality attributes:</a:t>
            </a:r>
          </a:p>
          <a:p>
            <a:pPr lvl="1"/>
            <a:r>
              <a:rPr lang="en-US" dirty="0"/>
              <a:t>Completeness</a:t>
            </a:r>
          </a:p>
          <a:p>
            <a:pPr lvl="1"/>
            <a:r>
              <a:rPr lang="en-US" dirty="0"/>
              <a:t>Timeliness</a:t>
            </a:r>
          </a:p>
          <a:p>
            <a:pPr lvl="1"/>
            <a:r>
              <a:rPr lang="en-US" dirty="0"/>
              <a:t>Relevance</a:t>
            </a:r>
          </a:p>
          <a:p>
            <a:pPr lvl="1"/>
            <a:r>
              <a:rPr lang="en-US" dirty="0"/>
              <a:t>Accuracy</a:t>
            </a:r>
          </a:p>
          <a:p>
            <a:pPr marL="0" indent="0">
              <a:buNone/>
            </a:pPr>
            <a:endParaRPr lang="en-US" dirty="0"/>
          </a:p>
          <a:p>
            <a:pPr marL="0" indent="0">
              <a:buNone/>
            </a:pPr>
            <a:r>
              <a:rPr lang="en-US" altLang="en-US" dirty="0"/>
              <a:t> </a:t>
            </a:r>
          </a:p>
        </p:txBody>
      </p:sp>
      <p:sp>
        <p:nvSpPr>
          <p:cNvPr id="3" name="Slide Number Placeholder 2"/>
          <p:cNvSpPr>
            <a:spLocks noGrp="1"/>
          </p:cNvSpPr>
          <p:nvPr>
            <p:ph type="sldNum" sz="quarter" idx="12"/>
          </p:nvPr>
        </p:nvSpPr>
        <p:spPr/>
        <p:txBody>
          <a:bodyPr/>
          <a:lstStyle/>
          <a:p>
            <a:fld id="{C06127B5-235D-4BE7-8D38-9589B1FE391D}" type="slidenum">
              <a:rPr lang="en-US" smtClean="0"/>
              <a:pPr/>
              <a:t>4</a:t>
            </a:fld>
            <a:endParaRPr lang="en-US" dirty="0"/>
          </a:p>
        </p:txBody>
      </p:sp>
      <p:sp>
        <p:nvSpPr>
          <p:cNvPr id="5" name="Slide Number Placeholder 2">
            <a:extLst>
              <a:ext uri="{FF2B5EF4-FFF2-40B4-BE49-F238E27FC236}">
                <a16:creationId xmlns:a16="http://schemas.microsoft.com/office/drawing/2014/main" id="{2AF716FD-AC97-4269-BFCB-8C4B5EDF82BC}"/>
              </a:ext>
            </a:extLst>
          </p:cNvPr>
          <p:cNvSpPr txBox="1">
            <a:spLocks/>
          </p:cNvSpPr>
          <p:nvPr/>
        </p:nvSpPr>
        <p:spPr>
          <a:xfrm>
            <a:off x="6553200" y="6340475"/>
            <a:ext cx="2133600" cy="365125"/>
          </a:xfrm>
          <a:prstGeom prst="rect">
            <a:avLst/>
          </a:prstGeom>
          <a:solidFill>
            <a:schemeClr val="bg1"/>
          </a:solidFill>
        </p:spPr>
        <p:txBody>
          <a:bodyPr vert="horz" lIns="91440" tIns="45720" rIns="91440" bIns="45720" rtlCol="0" anchor="ctr"/>
          <a:lstStyle>
            <a:defPPr>
              <a:defRPr lang="en-US"/>
            </a:defPPr>
            <a:lvl1pPr algn="r" rtl="0" fontAlgn="auto">
              <a:spcBef>
                <a:spcPts val="0"/>
              </a:spcBef>
              <a:spcAft>
                <a:spcPts val="0"/>
              </a:spcAft>
              <a:defRPr sz="1200" kern="1200">
                <a:solidFill>
                  <a:schemeClr val="tx1">
                    <a:tint val="75000"/>
                  </a:schemeClr>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r>
              <a:rPr lang="en-US" sz="1400" b="1" dirty="0">
                <a:solidFill>
                  <a:schemeClr val="tx1"/>
                </a:solidFill>
                <a:latin typeface="+mn-lt"/>
              </a:rPr>
              <a:t>4</a:t>
            </a:r>
          </a:p>
        </p:txBody>
      </p:sp>
    </p:spTree>
    <p:extLst>
      <p:ext uri="{BB962C8B-B14F-4D97-AF65-F5344CB8AC3E}">
        <p14:creationId xmlns:p14="http://schemas.microsoft.com/office/powerpoint/2010/main" val="10972209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951" y="138113"/>
            <a:ext cx="9144000" cy="1143000"/>
          </a:xfrm>
        </p:spPr>
        <p:txBody>
          <a:bodyPr/>
          <a:lstStyle/>
          <a:p>
            <a:r>
              <a:rPr lang="en-US" sz="4000" dirty="0"/>
              <a:t>Key Steps of Nutrition Integration</a:t>
            </a:r>
          </a:p>
        </p:txBody>
      </p:sp>
      <p:sp>
        <p:nvSpPr>
          <p:cNvPr id="3" name="Content Placeholder 2"/>
          <p:cNvSpPr>
            <a:spLocks noGrp="1"/>
          </p:cNvSpPr>
          <p:nvPr>
            <p:ph idx="1"/>
          </p:nvPr>
        </p:nvSpPr>
        <p:spPr>
          <a:xfrm>
            <a:off x="1066799" y="1248019"/>
            <a:ext cx="7652951" cy="4708525"/>
          </a:xfrm>
        </p:spPr>
        <p:txBody>
          <a:bodyPr/>
          <a:lstStyle/>
          <a:p>
            <a:r>
              <a:rPr lang="en-US" dirty="0"/>
              <a:t>Nutrition education</a:t>
            </a:r>
          </a:p>
          <a:p>
            <a:r>
              <a:rPr lang="en-US" dirty="0"/>
              <a:t>Nutritional assessment</a:t>
            </a:r>
          </a:p>
          <a:p>
            <a:r>
              <a:rPr lang="en-US" dirty="0"/>
              <a:t>Nutrition classification</a:t>
            </a:r>
          </a:p>
          <a:p>
            <a:r>
              <a:rPr lang="en-US" dirty="0"/>
              <a:t>Nutritional counselling	</a:t>
            </a:r>
          </a:p>
          <a:p>
            <a:r>
              <a:rPr lang="en-US" dirty="0"/>
              <a:t>Specialized food products</a:t>
            </a:r>
          </a:p>
          <a:p>
            <a:r>
              <a:rPr lang="en-US" dirty="0"/>
              <a:t>Follow-up</a:t>
            </a:r>
          </a:p>
          <a:p>
            <a:r>
              <a:rPr lang="en-US" dirty="0"/>
              <a:t>Community links</a:t>
            </a:r>
          </a:p>
          <a:p>
            <a:pPr marL="0" indent="0">
              <a:buNone/>
            </a:pPr>
            <a:endParaRPr lang="en-US" dirty="0"/>
          </a:p>
        </p:txBody>
      </p:sp>
      <p:sp>
        <p:nvSpPr>
          <p:cNvPr id="4" name="Slide Number Placeholder 3"/>
          <p:cNvSpPr>
            <a:spLocks noGrp="1"/>
          </p:cNvSpPr>
          <p:nvPr>
            <p:ph type="sldNum" sz="quarter" idx="12"/>
          </p:nvPr>
        </p:nvSpPr>
        <p:spPr/>
        <p:txBody>
          <a:bodyPr/>
          <a:lstStyle/>
          <a:p>
            <a:fld id="{42945AC0-7A14-4A73-BBAF-4B40A9B69442}" type="slidenum">
              <a:rPr lang="en-US" smtClean="0"/>
              <a:pPr/>
              <a:t>40</a:t>
            </a:fld>
            <a:endParaRPr lang="en-US" dirty="0"/>
          </a:p>
        </p:txBody>
      </p:sp>
      <p:sp>
        <p:nvSpPr>
          <p:cNvPr id="5" name="Slide Number Placeholder 2">
            <a:extLst>
              <a:ext uri="{FF2B5EF4-FFF2-40B4-BE49-F238E27FC236}">
                <a16:creationId xmlns:a16="http://schemas.microsoft.com/office/drawing/2014/main" id="{7B704658-B317-46D7-A8EB-ED6CC470E573}"/>
              </a:ext>
            </a:extLst>
          </p:cNvPr>
          <p:cNvSpPr txBox="1">
            <a:spLocks/>
          </p:cNvSpPr>
          <p:nvPr/>
        </p:nvSpPr>
        <p:spPr>
          <a:xfrm>
            <a:off x="6553200" y="6340475"/>
            <a:ext cx="2133600" cy="365125"/>
          </a:xfrm>
          <a:prstGeom prst="rect">
            <a:avLst/>
          </a:prstGeom>
          <a:solidFill>
            <a:schemeClr val="bg1"/>
          </a:solidFill>
        </p:spPr>
        <p:txBody>
          <a:bodyPr vert="horz" lIns="91440" tIns="45720" rIns="91440" bIns="45720" rtlCol="0" anchor="ctr"/>
          <a:lstStyle>
            <a:defPPr>
              <a:defRPr lang="en-US"/>
            </a:defPPr>
            <a:lvl1pPr algn="r" rtl="0" fontAlgn="auto">
              <a:spcBef>
                <a:spcPts val="0"/>
              </a:spcBef>
              <a:spcAft>
                <a:spcPts val="0"/>
              </a:spcAft>
              <a:defRPr sz="1200" kern="1200">
                <a:solidFill>
                  <a:schemeClr val="tx1">
                    <a:tint val="75000"/>
                  </a:schemeClr>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r>
              <a:rPr lang="en-US" sz="1400" b="1" dirty="0">
                <a:solidFill>
                  <a:schemeClr val="tx1"/>
                </a:solidFill>
                <a:latin typeface="+mn-lt"/>
              </a:rPr>
              <a:t>29</a:t>
            </a:r>
          </a:p>
        </p:txBody>
      </p:sp>
    </p:spTree>
    <p:extLst>
      <p:ext uri="{BB962C8B-B14F-4D97-AF65-F5344CB8AC3E}">
        <p14:creationId xmlns:p14="http://schemas.microsoft.com/office/powerpoint/2010/main" val="180205622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951" y="138113"/>
            <a:ext cx="9144000" cy="1143000"/>
          </a:xfrm>
        </p:spPr>
        <p:txBody>
          <a:bodyPr/>
          <a:lstStyle/>
          <a:p>
            <a:r>
              <a:rPr lang="en-US" dirty="0"/>
              <a:t>Group Work </a:t>
            </a:r>
          </a:p>
        </p:txBody>
      </p:sp>
      <p:sp>
        <p:nvSpPr>
          <p:cNvPr id="3" name="Content Placeholder 2"/>
          <p:cNvSpPr>
            <a:spLocks noGrp="1"/>
          </p:cNvSpPr>
          <p:nvPr>
            <p:ph idx="1"/>
          </p:nvPr>
        </p:nvSpPr>
        <p:spPr>
          <a:xfrm>
            <a:off x="1192426" y="1319580"/>
            <a:ext cx="6825049" cy="4708525"/>
          </a:xfrm>
        </p:spPr>
        <p:txBody>
          <a:bodyPr/>
          <a:lstStyle/>
          <a:p>
            <a:r>
              <a:rPr lang="en-US" dirty="0"/>
              <a:t>Develop an action plan for integrating and/or improving quality of nutrition data in your facility/district.</a:t>
            </a:r>
          </a:p>
          <a:p>
            <a:r>
              <a:rPr lang="en-US" dirty="0"/>
              <a:t>Focus on data collection, aggregation, and reporting.</a:t>
            </a:r>
          </a:p>
          <a:p>
            <a:pPr marL="0" indent="0">
              <a:buNone/>
            </a:pPr>
            <a:endParaRPr lang="en-US" dirty="0"/>
          </a:p>
        </p:txBody>
      </p:sp>
      <p:sp>
        <p:nvSpPr>
          <p:cNvPr id="4" name="Slide Number Placeholder 3"/>
          <p:cNvSpPr>
            <a:spLocks noGrp="1"/>
          </p:cNvSpPr>
          <p:nvPr>
            <p:ph type="sldNum" sz="quarter" idx="12"/>
          </p:nvPr>
        </p:nvSpPr>
        <p:spPr/>
        <p:txBody>
          <a:bodyPr/>
          <a:lstStyle/>
          <a:p>
            <a:fld id="{42945AC0-7A14-4A73-BBAF-4B40A9B69442}" type="slidenum">
              <a:rPr lang="en-US" smtClean="0"/>
              <a:pPr/>
              <a:t>41</a:t>
            </a:fld>
            <a:endParaRPr lang="en-US" dirty="0"/>
          </a:p>
        </p:txBody>
      </p:sp>
      <p:sp>
        <p:nvSpPr>
          <p:cNvPr id="5" name="Slide Number Placeholder 2">
            <a:extLst>
              <a:ext uri="{FF2B5EF4-FFF2-40B4-BE49-F238E27FC236}">
                <a16:creationId xmlns:a16="http://schemas.microsoft.com/office/drawing/2014/main" id="{FE62DF58-A14D-420C-9FB4-31A290C43380}"/>
              </a:ext>
            </a:extLst>
          </p:cNvPr>
          <p:cNvSpPr txBox="1">
            <a:spLocks/>
          </p:cNvSpPr>
          <p:nvPr/>
        </p:nvSpPr>
        <p:spPr>
          <a:xfrm>
            <a:off x="6553200" y="6340475"/>
            <a:ext cx="2133600" cy="365125"/>
          </a:xfrm>
          <a:prstGeom prst="rect">
            <a:avLst/>
          </a:prstGeom>
          <a:solidFill>
            <a:schemeClr val="bg1"/>
          </a:solidFill>
        </p:spPr>
        <p:txBody>
          <a:bodyPr vert="horz" lIns="91440" tIns="45720" rIns="91440" bIns="45720" rtlCol="0" anchor="ctr"/>
          <a:lstStyle>
            <a:defPPr>
              <a:defRPr lang="en-US"/>
            </a:defPPr>
            <a:lvl1pPr algn="r" rtl="0" fontAlgn="auto">
              <a:spcBef>
                <a:spcPts val="0"/>
              </a:spcBef>
              <a:spcAft>
                <a:spcPts val="0"/>
              </a:spcAft>
              <a:defRPr sz="1200" kern="1200">
                <a:solidFill>
                  <a:schemeClr val="tx1">
                    <a:tint val="75000"/>
                  </a:schemeClr>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r>
              <a:rPr lang="en-US" sz="1400" b="1" dirty="0">
                <a:solidFill>
                  <a:schemeClr val="tx1"/>
                </a:solidFill>
                <a:latin typeface="+mn-lt"/>
              </a:rPr>
              <a:t>30</a:t>
            </a:r>
          </a:p>
        </p:txBody>
      </p:sp>
    </p:spTree>
    <p:extLst>
      <p:ext uri="{BB962C8B-B14F-4D97-AF65-F5344CB8AC3E}">
        <p14:creationId xmlns:p14="http://schemas.microsoft.com/office/powerpoint/2010/main" val="417738786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951" y="138113"/>
            <a:ext cx="9144000" cy="1143000"/>
          </a:xfrm>
        </p:spPr>
        <p:txBody>
          <a:bodyPr/>
          <a:lstStyle/>
          <a:p>
            <a:r>
              <a:rPr lang="en-US" dirty="0"/>
              <a:t>Summary</a:t>
            </a:r>
          </a:p>
        </p:txBody>
      </p:sp>
      <p:sp>
        <p:nvSpPr>
          <p:cNvPr id="3" name="Content Placeholder 2"/>
          <p:cNvSpPr>
            <a:spLocks noGrp="1"/>
          </p:cNvSpPr>
          <p:nvPr>
            <p:ph idx="1"/>
          </p:nvPr>
        </p:nvSpPr>
        <p:spPr>
          <a:xfrm>
            <a:off x="490151" y="1248019"/>
            <a:ext cx="8229600" cy="4708525"/>
          </a:xfrm>
        </p:spPr>
        <p:txBody>
          <a:bodyPr/>
          <a:lstStyle/>
          <a:p>
            <a:pPr>
              <a:spcBef>
                <a:spcPts val="1200"/>
              </a:spcBef>
            </a:pPr>
            <a:r>
              <a:rPr lang="en-US" dirty="0"/>
              <a:t>QI is a management approach to improving and maintaining quality. </a:t>
            </a:r>
          </a:p>
          <a:p>
            <a:pPr>
              <a:spcBef>
                <a:spcPts val="1200"/>
              </a:spcBef>
            </a:pPr>
            <a:r>
              <a:rPr lang="en-US" dirty="0"/>
              <a:t>QI emphasizes internally driven and relatively continuous assessments of potential causes of quality defects followed by action at either avoiding decrease of quality or correcting it at an early stage.</a:t>
            </a:r>
          </a:p>
          <a:p>
            <a:pPr>
              <a:spcBef>
                <a:spcPts val="1200"/>
              </a:spcBef>
            </a:pPr>
            <a:r>
              <a:rPr lang="en-US" dirty="0"/>
              <a:t>QI is useful for smooth integration of nutrition into routine service delivery.</a:t>
            </a:r>
          </a:p>
          <a:p>
            <a:pPr marL="0" indent="0">
              <a:buNone/>
            </a:pPr>
            <a:endParaRPr lang="en-US" dirty="0"/>
          </a:p>
        </p:txBody>
      </p:sp>
      <p:sp>
        <p:nvSpPr>
          <p:cNvPr id="4" name="Slide Number Placeholder 3"/>
          <p:cNvSpPr>
            <a:spLocks noGrp="1"/>
          </p:cNvSpPr>
          <p:nvPr>
            <p:ph type="sldNum" sz="quarter" idx="12"/>
          </p:nvPr>
        </p:nvSpPr>
        <p:spPr/>
        <p:txBody>
          <a:bodyPr/>
          <a:lstStyle/>
          <a:p>
            <a:fld id="{42945AC0-7A14-4A73-BBAF-4B40A9B69442}" type="slidenum">
              <a:rPr lang="en-US" smtClean="0"/>
              <a:pPr/>
              <a:t>42</a:t>
            </a:fld>
            <a:endParaRPr lang="en-US" dirty="0"/>
          </a:p>
        </p:txBody>
      </p:sp>
      <p:sp>
        <p:nvSpPr>
          <p:cNvPr id="5" name="Slide Number Placeholder 2">
            <a:extLst>
              <a:ext uri="{FF2B5EF4-FFF2-40B4-BE49-F238E27FC236}">
                <a16:creationId xmlns:a16="http://schemas.microsoft.com/office/drawing/2014/main" id="{690E5F1C-03E5-4D01-BD76-304D54691E4F}"/>
              </a:ext>
            </a:extLst>
          </p:cNvPr>
          <p:cNvSpPr txBox="1">
            <a:spLocks/>
          </p:cNvSpPr>
          <p:nvPr/>
        </p:nvSpPr>
        <p:spPr>
          <a:xfrm>
            <a:off x="6553200" y="6340475"/>
            <a:ext cx="2133600" cy="365125"/>
          </a:xfrm>
          <a:prstGeom prst="rect">
            <a:avLst/>
          </a:prstGeom>
          <a:solidFill>
            <a:schemeClr val="bg1"/>
          </a:solidFill>
        </p:spPr>
        <p:txBody>
          <a:bodyPr vert="horz" lIns="91440" tIns="45720" rIns="91440" bIns="45720" rtlCol="0" anchor="ctr"/>
          <a:lstStyle>
            <a:defPPr>
              <a:defRPr lang="en-US"/>
            </a:defPPr>
            <a:lvl1pPr algn="r" rtl="0" fontAlgn="auto">
              <a:spcBef>
                <a:spcPts val="0"/>
              </a:spcBef>
              <a:spcAft>
                <a:spcPts val="0"/>
              </a:spcAft>
              <a:defRPr sz="1200" kern="1200">
                <a:solidFill>
                  <a:schemeClr val="tx1">
                    <a:tint val="75000"/>
                  </a:schemeClr>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r>
              <a:rPr lang="en-US" sz="1400" b="1" dirty="0">
                <a:solidFill>
                  <a:schemeClr val="tx1"/>
                </a:solidFill>
                <a:latin typeface="+mn-lt"/>
              </a:rPr>
              <a:t>31</a:t>
            </a:r>
          </a:p>
        </p:txBody>
      </p:sp>
    </p:spTree>
    <p:extLst>
      <p:ext uri="{BB962C8B-B14F-4D97-AF65-F5344CB8AC3E}">
        <p14:creationId xmlns:p14="http://schemas.microsoft.com/office/powerpoint/2010/main" val="85826837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951" y="138113"/>
            <a:ext cx="9144000" cy="1143000"/>
          </a:xfrm>
        </p:spPr>
        <p:txBody>
          <a:bodyPr/>
          <a:lstStyle/>
          <a:p>
            <a:r>
              <a:rPr lang="en-US" dirty="0"/>
              <a:t>Summary, cont’d.</a:t>
            </a:r>
          </a:p>
        </p:txBody>
      </p:sp>
      <p:sp>
        <p:nvSpPr>
          <p:cNvPr id="3" name="Content Placeholder 2"/>
          <p:cNvSpPr>
            <a:spLocks noGrp="1"/>
          </p:cNvSpPr>
          <p:nvPr>
            <p:ph idx="1"/>
          </p:nvPr>
        </p:nvSpPr>
        <p:spPr>
          <a:xfrm>
            <a:off x="490151" y="1248019"/>
            <a:ext cx="8229600" cy="4708525"/>
          </a:xfrm>
        </p:spPr>
        <p:txBody>
          <a:bodyPr/>
          <a:lstStyle/>
          <a:p>
            <a:pPr>
              <a:spcBef>
                <a:spcPts val="1200"/>
              </a:spcBef>
            </a:pPr>
            <a:r>
              <a:rPr lang="en-US" dirty="0"/>
              <a:t>QI has four key principles: client focus, focus on systems and processes, testing changes and emphasizing the use of data, and </a:t>
            </a:r>
            <a:r>
              <a:rPr lang="en-US"/>
              <a:t>teamwork.</a:t>
            </a:r>
            <a:endParaRPr lang="en-US" dirty="0"/>
          </a:p>
          <a:p>
            <a:pPr>
              <a:spcBef>
                <a:spcPts val="1200"/>
              </a:spcBef>
            </a:pPr>
            <a:r>
              <a:rPr lang="en-US" dirty="0"/>
              <a:t>QI is based on the PDSA cycle.</a:t>
            </a:r>
          </a:p>
          <a:p>
            <a:pPr>
              <a:spcBef>
                <a:spcPts val="1200"/>
              </a:spcBef>
            </a:pPr>
            <a:r>
              <a:rPr lang="en-US" dirty="0"/>
              <a:t>QI tools includes flow chart/run chart and documentation journal.</a:t>
            </a:r>
          </a:p>
          <a:p>
            <a:pPr marL="0" indent="0">
              <a:buNone/>
            </a:pPr>
            <a:endParaRPr lang="en-US" dirty="0"/>
          </a:p>
        </p:txBody>
      </p:sp>
      <p:sp>
        <p:nvSpPr>
          <p:cNvPr id="4" name="Slide Number Placeholder 3"/>
          <p:cNvSpPr>
            <a:spLocks noGrp="1"/>
          </p:cNvSpPr>
          <p:nvPr>
            <p:ph type="sldNum" sz="quarter" idx="12"/>
          </p:nvPr>
        </p:nvSpPr>
        <p:spPr/>
        <p:txBody>
          <a:bodyPr/>
          <a:lstStyle/>
          <a:p>
            <a:fld id="{42945AC0-7A14-4A73-BBAF-4B40A9B69442}" type="slidenum">
              <a:rPr lang="en-US" smtClean="0"/>
              <a:pPr/>
              <a:t>43</a:t>
            </a:fld>
            <a:endParaRPr lang="en-US" dirty="0"/>
          </a:p>
        </p:txBody>
      </p:sp>
      <p:sp>
        <p:nvSpPr>
          <p:cNvPr id="5" name="Slide Number Placeholder 2">
            <a:extLst>
              <a:ext uri="{FF2B5EF4-FFF2-40B4-BE49-F238E27FC236}">
                <a16:creationId xmlns:a16="http://schemas.microsoft.com/office/drawing/2014/main" id="{0594D9EE-B267-4A69-AC88-01C774051E92}"/>
              </a:ext>
            </a:extLst>
          </p:cNvPr>
          <p:cNvSpPr txBox="1">
            <a:spLocks/>
          </p:cNvSpPr>
          <p:nvPr/>
        </p:nvSpPr>
        <p:spPr>
          <a:xfrm>
            <a:off x="6553200" y="6340475"/>
            <a:ext cx="2133600" cy="365125"/>
          </a:xfrm>
          <a:prstGeom prst="rect">
            <a:avLst/>
          </a:prstGeom>
          <a:solidFill>
            <a:schemeClr val="bg1"/>
          </a:solidFill>
        </p:spPr>
        <p:txBody>
          <a:bodyPr vert="horz" lIns="91440" tIns="45720" rIns="91440" bIns="45720" rtlCol="0" anchor="ctr"/>
          <a:lstStyle>
            <a:defPPr>
              <a:defRPr lang="en-US"/>
            </a:defPPr>
            <a:lvl1pPr algn="r" rtl="0" fontAlgn="auto">
              <a:spcBef>
                <a:spcPts val="0"/>
              </a:spcBef>
              <a:spcAft>
                <a:spcPts val="0"/>
              </a:spcAft>
              <a:defRPr sz="1200" kern="1200">
                <a:solidFill>
                  <a:schemeClr val="tx1">
                    <a:tint val="75000"/>
                  </a:schemeClr>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r>
              <a:rPr lang="en-US" sz="1400" b="1" dirty="0">
                <a:solidFill>
                  <a:schemeClr val="tx1"/>
                </a:solidFill>
                <a:latin typeface="+mn-lt"/>
              </a:rPr>
              <a:t>32</a:t>
            </a:r>
          </a:p>
        </p:txBody>
      </p:sp>
    </p:spTree>
    <p:extLst>
      <p:ext uri="{BB962C8B-B14F-4D97-AF65-F5344CB8AC3E}">
        <p14:creationId xmlns:p14="http://schemas.microsoft.com/office/powerpoint/2010/main" val="53549297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438400"/>
            <a:ext cx="9144000" cy="1143000"/>
          </a:xfrm>
        </p:spPr>
        <p:txBody>
          <a:bodyPr/>
          <a:lstStyle/>
          <a:p>
            <a:r>
              <a:rPr lang="en-US" sz="4400" dirty="0"/>
              <a:t>End of Session</a:t>
            </a:r>
          </a:p>
        </p:txBody>
      </p:sp>
      <p:sp>
        <p:nvSpPr>
          <p:cNvPr id="5" name="Slide Number Placeholder 4"/>
          <p:cNvSpPr>
            <a:spLocks noGrp="1"/>
          </p:cNvSpPr>
          <p:nvPr>
            <p:ph type="sldNum" sz="quarter" idx="12"/>
          </p:nvPr>
        </p:nvSpPr>
        <p:spPr/>
        <p:txBody>
          <a:bodyPr/>
          <a:lstStyle/>
          <a:p>
            <a:pPr>
              <a:defRPr/>
            </a:pPr>
            <a:fld id="{42945AC0-7A14-4A73-BBAF-4B40A9B69442}" type="slidenum">
              <a:rPr lang="en-US" smtClean="0"/>
              <a:pPr>
                <a:defRPr/>
              </a:pPr>
              <a:t>44</a:t>
            </a:fld>
            <a:endParaRPr lang="en-US" dirty="0"/>
          </a:p>
        </p:txBody>
      </p:sp>
      <p:sp>
        <p:nvSpPr>
          <p:cNvPr id="4" name="Slide Number Placeholder 2">
            <a:extLst>
              <a:ext uri="{FF2B5EF4-FFF2-40B4-BE49-F238E27FC236}">
                <a16:creationId xmlns:a16="http://schemas.microsoft.com/office/drawing/2014/main" id="{C34F5763-83BB-4332-869D-BF8D9B81F0D3}"/>
              </a:ext>
            </a:extLst>
          </p:cNvPr>
          <p:cNvSpPr txBox="1">
            <a:spLocks/>
          </p:cNvSpPr>
          <p:nvPr/>
        </p:nvSpPr>
        <p:spPr>
          <a:xfrm>
            <a:off x="6553200" y="6340475"/>
            <a:ext cx="2133600" cy="365125"/>
          </a:xfrm>
          <a:prstGeom prst="rect">
            <a:avLst/>
          </a:prstGeom>
          <a:solidFill>
            <a:schemeClr val="bg1"/>
          </a:solidFill>
        </p:spPr>
        <p:txBody>
          <a:bodyPr vert="horz" lIns="91440" tIns="45720" rIns="91440" bIns="45720" rtlCol="0" anchor="ctr"/>
          <a:lstStyle>
            <a:defPPr>
              <a:defRPr lang="en-US"/>
            </a:defPPr>
            <a:lvl1pPr algn="r" rtl="0" fontAlgn="auto">
              <a:spcBef>
                <a:spcPts val="0"/>
              </a:spcBef>
              <a:spcAft>
                <a:spcPts val="0"/>
              </a:spcAft>
              <a:defRPr sz="1200" kern="1200">
                <a:solidFill>
                  <a:schemeClr val="tx1">
                    <a:tint val="75000"/>
                  </a:schemeClr>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r>
              <a:rPr lang="en-US" sz="1400" b="1" dirty="0">
                <a:solidFill>
                  <a:schemeClr val="tx1"/>
                </a:solidFill>
                <a:latin typeface="+mn-lt"/>
              </a:rPr>
              <a:t>33</a:t>
            </a:r>
          </a:p>
        </p:txBody>
      </p:sp>
    </p:spTree>
    <p:extLst>
      <p:ext uri="{BB962C8B-B14F-4D97-AF65-F5344CB8AC3E}">
        <p14:creationId xmlns:p14="http://schemas.microsoft.com/office/powerpoint/2010/main" val="13557036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Data Quality Attributes, cont’d.</a:t>
            </a:r>
            <a:endParaRPr lang="en-US" dirty="0"/>
          </a:p>
        </p:txBody>
      </p:sp>
      <p:sp>
        <p:nvSpPr>
          <p:cNvPr id="3" name="Rectangle 2"/>
          <p:cNvSpPr/>
          <p:nvPr/>
        </p:nvSpPr>
        <p:spPr>
          <a:xfrm>
            <a:off x="76200" y="1295400"/>
            <a:ext cx="8839200" cy="3847207"/>
          </a:xfrm>
          <a:prstGeom prst="rect">
            <a:avLst/>
          </a:prstGeom>
        </p:spPr>
        <p:txBody>
          <a:bodyPr wrap="square">
            <a:spAutoFit/>
          </a:bodyPr>
          <a:lstStyle/>
          <a:p>
            <a:pPr marL="742950" lvl="1" indent="-285750">
              <a:buFont typeface="Arial" panose="020B0604020202020204" pitchFamily="34" charset="0"/>
              <a:buChar char="•"/>
            </a:pPr>
            <a:r>
              <a:rPr lang="en-US" sz="2800" b="1" dirty="0">
                <a:latin typeface="+mj-lt"/>
              </a:rPr>
              <a:t>Completeness: </a:t>
            </a:r>
            <a:r>
              <a:rPr lang="en-US" sz="2800" dirty="0">
                <a:latin typeface="+mj-lt"/>
              </a:rPr>
              <a:t>All columns and/or database tables appropriately filled.</a:t>
            </a:r>
          </a:p>
          <a:p>
            <a:pPr marL="742950" lvl="1" indent="-285750">
              <a:buFont typeface="Arial" panose="020B0604020202020204" pitchFamily="34" charset="0"/>
              <a:buChar char="•"/>
            </a:pPr>
            <a:r>
              <a:rPr lang="en-US" sz="2800" dirty="0">
                <a:latin typeface="+mj-lt"/>
              </a:rPr>
              <a:t>If required data are missing, appropriate actions at other reporting/decision-making levels cannot be taken.</a:t>
            </a:r>
          </a:p>
          <a:p>
            <a:pPr marL="742950" lvl="1" indent="-285750">
              <a:spcBef>
                <a:spcPts val="1200"/>
              </a:spcBef>
              <a:buFont typeface="Arial" panose="020B0604020202020204" pitchFamily="34" charset="0"/>
              <a:buChar char="•"/>
            </a:pPr>
            <a:r>
              <a:rPr lang="en-US" sz="2800" b="1" dirty="0">
                <a:latin typeface="+mj-lt"/>
              </a:rPr>
              <a:t>Timeliness: </a:t>
            </a:r>
            <a:r>
              <a:rPr lang="en-US" sz="2800" dirty="0">
                <a:latin typeface="+mj-lt"/>
              </a:rPr>
              <a:t>Data should be provided when needed to facilitate timely decision making. </a:t>
            </a:r>
          </a:p>
          <a:p>
            <a:pPr marL="742950" lvl="1" indent="-285750">
              <a:spcBef>
                <a:spcPts val="1200"/>
              </a:spcBef>
              <a:buFont typeface="Arial" panose="020B0604020202020204" pitchFamily="34" charset="0"/>
              <a:buChar char="•"/>
            </a:pPr>
            <a:r>
              <a:rPr lang="en-US" sz="2800" dirty="0">
                <a:latin typeface="+mj-lt"/>
              </a:rPr>
              <a:t>Reporting should follow HMIS recommended timelines</a:t>
            </a:r>
          </a:p>
        </p:txBody>
      </p:sp>
      <p:sp>
        <p:nvSpPr>
          <p:cNvPr id="7" name="Slide Number Placeholder 5"/>
          <p:cNvSpPr>
            <a:spLocks noGrp="1"/>
          </p:cNvSpPr>
          <p:nvPr>
            <p:ph type="sldNum" sz="quarter" idx="12"/>
          </p:nvPr>
        </p:nvSpPr>
        <p:spPr>
          <a:xfrm>
            <a:off x="6553200" y="6356350"/>
            <a:ext cx="2133600" cy="365125"/>
          </a:xfrm>
        </p:spPr>
        <p:txBody>
          <a:bodyPr/>
          <a:lstStyle>
            <a:lvl1pPr>
              <a:defRPr/>
            </a:lvl1pPr>
          </a:lstStyle>
          <a:p>
            <a:pPr>
              <a:defRPr/>
            </a:pPr>
            <a:fld id="{42945AC0-7A14-4A73-BBAF-4B40A9B69442}" type="slidenum">
              <a:rPr lang="en-US"/>
              <a:pPr>
                <a:defRPr/>
              </a:pPr>
              <a:t>5</a:t>
            </a:fld>
            <a:endParaRPr lang="en-US" dirty="0"/>
          </a:p>
        </p:txBody>
      </p:sp>
      <p:sp>
        <p:nvSpPr>
          <p:cNvPr id="5" name="Slide Number Placeholder 2">
            <a:extLst>
              <a:ext uri="{FF2B5EF4-FFF2-40B4-BE49-F238E27FC236}">
                <a16:creationId xmlns:a16="http://schemas.microsoft.com/office/drawing/2014/main" id="{9AAB75A7-7514-469F-B83E-2766CB71E9F5}"/>
              </a:ext>
            </a:extLst>
          </p:cNvPr>
          <p:cNvSpPr txBox="1">
            <a:spLocks/>
          </p:cNvSpPr>
          <p:nvPr/>
        </p:nvSpPr>
        <p:spPr>
          <a:xfrm>
            <a:off x="6553200" y="6340475"/>
            <a:ext cx="2133600" cy="365125"/>
          </a:xfrm>
          <a:prstGeom prst="rect">
            <a:avLst/>
          </a:prstGeom>
          <a:solidFill>
            <a:schemeClr val="bg1"/>
          </a:solidFill>
        </p:spPr>
        <p:txBody>
          <a:bodyPr vert="horz" lIns="91440" tIns="45720" rIns="91440" bIns="45720" rtlCol="0" anchor="ctr"/>
          <a:lstStyle>
            <a:defPPr>
              <a:defRPr lang="en-US"/>
            </a:defPPr>
            <a:lvl1pPr algn="r" rtl="0" fontAlgn="auto">
              <a:spcBef>
                <a:spcPts val="0"/>
              </a:spcBef>
              <a:spcAft>
                <a:spcPts val="0"/>
              </a:spcAft>
              <a:defRPr sz="1200" kern="1200">
                <a:solidFill>
                  <a:schemeClr val="tx1">
                    <a:tint val="75000"/>
                  </a:schemeClr>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r>
              <a:rPr lang="en-US" sz="1400" b="1" dirty="0">
                <a:solidFill>
                  <a:schemeClr val="tx1"/>
                </a:solidFill>
                <a:latin typeface="+mn-lt"/>
              </a:rPr>
              <a:t>5</a:t>
            </a:r>
          </a:p>
        </p:txBody>
      </p:sp>
    </p:spTree>
    <p:extLst>
      <p:ext uri="{BB962C8B-B14F-4D97-AF65-F5344CB8AC3E}">
        <p14:creationId xmlns:p14="http://schemas.microsoft.com/office/powerpoint/2010/main" val="13647639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Data Quality Attributes, cont’d.</a:t>
            </a:r>
          </a:p>
        </p:txBody>
      </p:sp>
      <p:sp>
        <p:nvSpPr>
          <p:cNvPr id="3" name="Rectangle 2"/>
          <p:cNvSpPr/>
          <p:nvPr/>
        </p:nvSpPr>
        <p:spPr>
          <a:xfrm>
            <a:off x="228600" y="1295400"/>
            <a:ext cx="8686800" cy="4001095"/>
          </a:xfrm>
          <a:prstGeom prst="rect">
            <a:avLst/>
          </a:prstGeom>
        </p:spPr>
        <p:txBody>
          <a:bodyPr wrap="square">
            <a:spAutoFit/>
          </a:bodyPr>
          <a:lstStyle/>
          <a:p>
            <a:pPr marL="914400" lvl="1" indent="-457200">
              <a:spcBef>
                <a:spcPts val="1200"/>
              </a:spcBef>
              <a:buFont typeface="Arial" panose="020B0604020202020204" pitchFamily="34" charset="0"/>
              <a:buChar char="•"/>
            </a:pPr>
            <a:r>
              <a:rPr lang="en-US" sz="2800" b="1" dirty="0">
                <a:latin typeface="+mj-lt"/>
              </a:rPr>
              <a:t>Relevance: </a:t>
            </a:r>
            <a:r>
              <a:rPr lang="en-US" sz="2800" dirty="0">
                <a:latin typeface="+mj-lt"/>
              </a:rPr>
              <a:t>Only data meeting the monitoring and service provision/strengthening needs are collected.</a:t>
            </a:r>
          </a:p>
          <a:p>
            <a:pPr marL="914400" lvl="1" indent="-457200">
              <a:spcBef>
                <a:spcPts val="1200"/>
              </a:spcBef>
              <a:buFont typeface="Arial" panose="020B0604020202020204" pitchFamily="34" charset="0"/>
              <a:buChar char="•"/>
            </a:pPr>
            <a:r>
              <a:rPr lang="en-US" sz="2800" dirty="0">
                <a:latin typeface="+mj-lt"/>
              </a:rPr>
              <a:t>Indicators are developed to align data collection with monitoring and service provision needs.</a:t>
            </a:r>
          </a:p>
          <a:p>
            <a:pPr marL="914400" lvl="1" indent="-457200">
              <a:spcBef>
                <a:spcPts val="1200"/>
              </a:spcBef>
              <a:buFont typeface="Arial" panose="020B0604020202020204" pitchFamily="34" charset="0"/>
              <a:buChar char="•"/>
            </a:pPr>
            <a:r>
              <a:rPr lang="en-US" sz="2800" b="1" dirty="0">
                <a:latin typeface="+mj-lt"/>
              </a:rPr>
              <a:t>Accuracy: </a:t>
            </a:r>
            <a:r>
              <a:rPr lang="en-US" sz="2800" dirty="0">
                <a:latin typeface="+mj-lt"/>
              </a:rPr>
              <a:t>Data compiled in databases and reporting forms reflect no inconsistencies with the registers. </a:t>
            </a:r>
          </a:p>
          <a:p>
            <a:pPr marL="914400" lvl="1" indent="-457200">
              <a:spcBef>
                <a:spcPts val="1200"/>
              </a:spcBef>
              <a:buFont typeface="Arial" panose="020B0604020202020204" pitchFamily="34" charset="0"/>
              <a:buChar char="•"/>
            </a:pPr>
            <a:r>
              <a:rPr lang="en-US" sz="2800" dirty="0">
                <a:latin typeface="+mj-lt"/>
              </a:rPr>
              <a:t>Data must be collected using standardized methods, tools, equipment, and data compiling procedures. </a:t>
            </a:r>
          </a:p>
        </p:txBody>
      </p:sp>
      <p:sp>
        <p:nvSpPr>
          <p:cNvPr id="5" name="Slide Number Placeholder 5"/>
          <p:cNvSpPr>
            <a:spLocks noGrp="1"/>
          </p:cNvSpPr>
          <p:nvPr>
            <p:ph type="sldNum" sz="quarter" idx="12"/>
          </p:nvPr>
        </p:nvSpPr>
        <p:spPr>
          <a:xfrm>
            <a:off x="6553200" y="6356350"/>
            <a:ext cx="2133600" cy="365125"/>
          </a:xfrm>
        </p:spPr>
        <p:txBody>
          <a:bodyPr/>
          <a:lstStyle>
            <a:lvl1pPr>
              <a:defRPr/>
            </a:lvl1pPr>
          </a:lstStyle>
          <a:p>
            <a:pPr>
              <a:defRPr/>
            </a:pPr>
            <a:fld id="{42945AC0-7A14-4A73-BBAF-4B40A9B69442}" type="slidenum">
              <a:rPr lang="en-US"/>
              <a:pPr>
                <a:defRPr/>
              </a:pPr>
              <a:t>6</a:t>
            </a:fld>
            <a:endParaRPr lang="en-US" dirty="0"/>
          </a:p>
        </p:txBody>
      </p:sp>
      <p:sp>
        <p:nvSpPr>
          <p:cNvPr id="6" name="Slide Number Placeholder 2">
            <a:extLst>
              <a:ext uri="{FF2B5EF4-FFF2-40B4-BE49-F238E27FC236}">
                <a16:creationId xmlns:a16="http://schemas.microsoft.com/office/drawing/2014/main" id="{7D3677A0-A0BC-4BC1-A7FF-FD1AB8A26B17}"/>
              </a:ext>
            </a:extLst>
          </p:cNvPr>
          <p:cNvSpPr txBox="1">
            <a:spLocks/>
          </p:cNvSpPr>
          <p:nvPr/>
        </p:nvSpPr>
        <p:spPr>
          <a:xfrm>
            <a:off x="6553200" y="6340475"/>
            <a:ext cx="2133600" cy="365125"/>
          </a:xfrm>
          <a:prstGeom prst="rect">
            <a:avLst/>
          </a:prstGeom>
          <a:solidFill>
            <a:schemeClr val="bg1"/>
          </a:solidFill>
        </p:spPr>
        <p:txBody>
          <a:bodyPr vert="horz" lIns="91440" tIns="45720" rIns="91440" bIns="45720" rtlCol="0" anchor="ctr"/>
          <a:lstStyle>
            <a:defPPr>
              <a:defRPr lang="en-US"/>
            </a:defPPr>
            <a:lvl1pPr algn="r" rtl="0" fontAlgn="auto">
              <a:spcBef>
                <a:spcPts val="0"/>
              </a:spcBef>
              <a:spcAft>
                <a:spcPts val="0"/>
              </a:spcAft>
              <a:defRPr sz="1200" kern="1200">
                <a:solidFill>
                  <a:schemeClr val="tx1">
                    <a:tint val="75000"/>
                  </a:schemeClr>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r>
              <a:rPr lang="en-US" sz="1400" b="1" dirty="0">
                <a:solidFill>
                  <a:schemeClr val="tx1"/>
                </a:solidFill>
                <a:latin typeface="+mn-lt"/>
              </a:rPr>
              <a:t>6</a:t>
            </a:r>
          </a:p>
        </p:txBody>
      </p:sp>
    </p:spTree>
    <p:extLst>
      <p:ext uri="{BB962C8B-B14F-4D97-AF65-F5344CB8AC3E}">
        <p14:creationId xmlns:p14="http://schemas.microsoft.com/office/powerpoint/2010/main" val="26185557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Data Quality Attributes, cont’d.</a:t>
            </a:r>
          </a:p>
        </p:txBody>
      </p:sp>
      <p:sp>
        <p:nvSpPr>
          <p:cNvPr id="3" name="Rectangle 2"/>
          <p:cNvSpPr/>
          <p:nvPr/>
        </p:nvSpPr>
        <p:spPr>
          <a:xfrm>
            <a:off x="762000" y="1295400"/>
            <a:ext cx="8153400" cy="954107"/>
          </a:xfrm>
          <a:prstGeom prst="rect">
            <a:avLst/>
          </a:prstGeom>
        </p:spPr>
        <p:txBody>
          <a:bodyPr wrap="square">
            <a:spAutoFit/>
          </a:bodyPr>
          <a:lstStyle/>
          <a:p>
            <a:pPr lvl="1">
              <a:spcBef>
                <a:spcPts val="1200"/>
              </a:spcBef>
            </a:pPr>
            <a:r>
              <a:rPr lang="en-US" sz="2800" dirty="0">
                <a:latin typeface="+mj-lt"/>
              </a:rPr>
              <a:t>How can timely and complete data still be of undesirable quality?? </a:t>
            </a:r>
          </a:p>
        </p:txBody>
      </p:sp>
      <p:pic>
        <p:nvPicPr>
          <p:cNvPr id="5" name="Picture 2" descr="Cartoon of a man scratching his head in confusion" title="Cartoon illustration"/>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3124200" y="2438400"/>
            <a:ext cx="2514600" cy="3604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Slide Number Placeholder 5"/>
          <p:cNvSpPr>
            <a:spLocks noGrp="1"/>
          </p:cNvSpPr>
          <p:nvPr>
            <p:ph type="sldNum" sz="quarter" idx="12"/>
          </p:nvPr>
        </p:nvSpPr>
        <p:spPr>
          <a:xfrm>
            <a:off x="6553200" y="6356350"/>
            <a:ext cx="2133600" cy="365125"/>
          </a:xfrm>
        </p:spPr>
        <p:txBody>
          <a:bodyPr/>
          <a:lstStyle>
            <a:lvl1pPr>
              <a:defRPr/>
            </a:lvl1pPr>
          </a:lstStyle>
          <a:p>
            <a:pPr>
              <a:defRPr/>
            </a:pPr>
            <a:fld id="{42945AC0-7A14-4A73-BBAF-4B40A9B69442}" type="slidenum">
              <a:rPr lang="en-US"/>
              <a:pPr>
                <a:defRPr/>
              </a:pPr>
              <a:t>7</a:t>
            </a:fld>
            <a:endParaRPr lang="en-US" dirty="0"/>
          </a:p>
        </p:txBody>
      </p:sp>
      <p:sp>
        <p:nvSpPr>
          <p:cNvPr id="7" name="Slide Number Placeholder 2">
            <a:extLst>
              <a:ext uri="{FF2B5EF4-FFF2-40B4-BE49-F238E27FC236}">
                <a16:creationId xmlns:a16="http://schemas.microsoft.com/office/drawing/2014/main" id="{DEE41580-4F5F-41FC-9244-ED5A70F31A41}"/>
              </a:ext>
            </a:extLst>
          </p:cNvPr>
          <p:cNvSpPr txBox="1">
            <a:spLocks/>
          </p:cNvSpPr>
          <p:nvPr/>
        </p:nvSpPr>
        <p:spPr>
          <a:xfrm>
            <a:off x="6553200" y="6340475"/>
            <a:ext cx="2133600" cy="365125"/>
          </a:xfrm>
          <a:prstGeom prst="rect">
            <a:avLst/>
          </a:prstGeom>
          <a:solidFill>
            <a:schemeClr val="bg1"/>
          </a:solidFill>
        </p:spPr>
        <p:txBody>
          <a:bodyPr vert="horz" lIns="91440" tIns="45720" rIns="91440" bIns="45720" rtlCol="0" anchor="ctr"/>
          <a:lstStyle>
            <a:defPPr>
              <a:defRPr lang="en-US"/>
            </a:defPPr>
            <a:lvl1pPr algn="r" rtl="0" fontAlgn="auto">
              <a:spcBef>
                <a:spcPts val="0"/>
              </a:spcBef>
              <a:spcAft>
                <a:spcPts val="0"/>
              </a:spcAft>
              <a:defRPr sz="1200" kern="1200">
                <a:solidFill>
                  <a:schemeClr val="tx1">
                    <a:tint val="75000"/>
                  </a:schemeClr>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r>
              <a:rPr lang="en-US" sz="1400" b="1" dirty="0">
                <a:solidFill>
                  <a:schemeClr val="tx1"/>
                </a:solidFill>
                <a:latin typeface="+mn-lt"/>
              </a:rPr>
              <a:t>7</a:t>
            </a:r>
          </a:p>
        </p:txBody>
      </p:sp>
    </p:spTree>
    <p:extLst>
      <p:ext uri="{BB962C8B-B14F-4D97-AF65-F5344CB8AC3E}">
        <p14:creationId xmlns:p14="http://schemas.microsoft.com/office/powerpoint/2010/main" val="42074697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Nutrition Service Monitoring, </a:t>
            </a:r>
            <a:br>
              <a:rPr lang="en-US" sz="3600" dirty="0"/>
            </a:br>
            <a:r>
              <a:rPr lang="en-US" sz="3600" dirty="0"/>
              <a:t>Evaluation (M&amp;E), and Reporting</a:t>
            </a:r>
          </a:p>
        </p:txBody>
      </p:sp>
      <p:sp>
        <p:nvSpPr>
          <p:cNvPr id="3" name="Rectangle 2"/>
          <p:cNvSpPr/>
          <p:nvPr/>
        </p:nvSpPr>
        <p:spPr>
          <a:xfrm>
            <a:off x="228600" y="2133600"/>
            <a:ext cx="8686800" cy="2862322"/>
          </a:xfrm>
          <a:prstGeom prst="rect">
            <a:avLst/>
          </a:prstGeom>
        </p:spPr>
        <p:txBody>
          <a:bodyPr wrap="square">
            <a:spAutoFit/>
          </a:bodyPr>
          <a:lstStyle/>
          <a:p>
            <a:pPr marL="914400" lvl="1" indent="-457200">
              <a:spcBef>
                <a:spcPts val="1200"/>
              </a:spcBef>
              <a:buFont typeface="Arial" panose="020B0604020202020204" pitchFamily="34" charset="0"/>
              <a:buChar char="•"/>
            </a:pPr>
            <a:r>
              <a:rPr lang="en-US" sz="2800" dirty="0">
                <a:latin typeface="+mj-lt"/>
              </a:rPr>
              <a:t>What is monitoring?</a:t>
            </a:r>
          </a:p>
          <a:p>
            <a:pPr marL="914400" lvl="1" indent="-457200">
              <a:spcBef>
                <a:spcPts val="1200"/>
              </a:spcBef>
              <a:buFont typeface="Arial" panose="020B0604020202020204" pitchFamily="34" charset="0"/>
              <a:buChar char="•"/>
            </a:pPr>
            <a:endParaRPr lang="en-US" sz="2800" dirty="0">
              <a:latin typeface="+mj-lt"/>
            </a:endParaRPr>
          </a:p>
          <a:p>
            <a:pPr marL="914400" lvl="1" indent="-457200">
              <a:spcBef>
                <a:spcPts val="1200"/>
              </a:spcBef>
              <a:buFont typeface="Arial" panose="020B0604020202020204" pitchFamily="34" charset="0"/>
              <a:buChar char="•"/>
            </a:pPr>
            <a:r>
              <a:rPr lang="en-US" sz="2800" dirty="0">
                <a:latin typeface="+mj-lt"/>
              </a:rPr>
              <a:t>What is evaluation?</a:t>
            </a:r>
          </a:p>
          <a:p>
            <a:pPr marL="914400" lvl="1" indent="-457200">
              <a:spcBef>
                <a:spcPts val="1200"/>
              </a:spcBef>
              <a:buFont typeface="Arial" panose="020B0604020202020204" pitchFamily="34" charset="0"/>
              <a:buChar char="•"/>
            </a:pPr>
            <a:endParaRPr lang="en-US" sz="2800" dirty="0">
              <a:latin typeface="+mj-lt"/>
            </a:endParaRPr>
          </a:p>
          <a:p>
            <a:pPr marL="914400" lvl="1" indent="-457200">
              <a:spcBef>
                <a:spcPts val="1200"/>
              </a:spcBef>
              <a:buFont typeface="Arial" panose="020B0604020202020204" pitchFamily="34" charset="0"/>
              <a:buChar char="•"/>
            </a:pPr>
            <a:r>
              <a:rPr lang="en-US" sz="2800" dirty="0">
                <a:latin typeface="+mj-lt"/>
              </a:rPr>
              <a:t>What is reporting?</a:t>
            </a:r>
          </a:p>
        </p:txBody>
      </p:sp>
      <p:sp>
        <p:nvSpPr>
          <p:cNvPr id="4" name="Slide Number Placeholder 5"/>
          <p:cNvSpPr>
            <a:spLocks noGrp="1"/>
          </p:cNvSpPr>
          <p:nvPr>
            <p:ph type="sldNum" sz="quarter" idx="12"/>
          </p:nvPr>
        </p:nvSpPr>
        <p:spPr>
          <a:xfrm>
            <a:off x="6553200" y="6356350"/>
            <a:ext cx="2133600" cy="365125"/>
          </a:xfrm>
        </p:spPr>
        <p:txBody>
          <a:bodyPr/>
          <a:lstStyle>
            <a:lvl1pPr>
              <a:defRPr/>
            </a:lvl1pPr>
          </a:lstStyle>
          <a:p>
            <a:pPr>
              <a:defRPr/>
            </a:pPr>
            <a:fld id="{42945AC0-7A14-4A73-BBAF-4B40A9B69442}" type="slidenum">
              <a:rPr lang="en-US"/>
              <a:pPr>
                <a:defRPr/>
              </a:pPr>
              <a:t>8</a:t>
            </a:fld>
            <a:endParaRPr lang="en-US" dirty="0"/>
          </a:p>
        </p:txBody>
      </p:sp>
      <p:sp>
        <p:nvSpPr>
          <p:cNvPr id="5" name="Slide Number Placeholder 2">
            <a:extLst>
              <a:ext uri="{FF2B5EF4-FFF2-40B4-BE49-F238E27FC236}">
                <a16:creationId xmlns:a16="http://schemas.microsoft.com/office/drawing/2014/main" id="{4FE34CC6-AF8F-42BB-9667-3EA1C3740A65}"/>
              </a:ext>
            </a:extLst>
          </p:cNvPr>
          <p:cNvSpPr txBox="1">
            <a:spLocks/>
          </p:cNvSpPr>
          <p:nvPr/>
        </p:nvSpPr>
        <p:spPr>
          <a:xfrm>
            <a:off x="6553200" y="6340475"/>
            <a:ext cx="2133600" cy="365125"/>
          </a:xfrm>
          <a:prstGeom prst="rect">
            <a:avLst/>
          </a:prstGeom>
          <a:solidFill>
            <a:schemeClr val="bg1"/>
          </a:solidFill>
        </p:spPr>
        <p:txBody>
          <a:bodyPr vert="horz" lIns="91440" tIns="45720" rIns="91440" bIns="45720" rtlCol="0" anchor="ctr"/>
          <a:lstStyle>
            <a:defPPr>
              <a:defRPr lang="en-US"/>
            </a:defPPr>
            <a:lvl1pPr algn="r" rtl="0" fontAlgn="auto">
              <a:spcBef>
                <a:spcPts val="0"/>
              </a:spcBef>
              <a:spcAft>
                <a:spcPts val="0"/>
              </a:spcAft>
              <a:defRPr sz="1200" kern="1200">
                <a:solidFill>
                  <a:schemeClr val="tx1">
                    <a:tint val="75000"/>
                  </a:schemeClr>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r>
              <a:rPr lang="en-US" sz="1400" b="1" dirty="0">
                <a:solidFill>
                  <a:schemeClr val="tx1"/>
                </a:solidFill>
                <a:latin typeface="+mn-lt"/>
              </a:rPr>
              <a:t>8</a:t>
            </a:r>
          </a:p>
        </p:txBody>
      </p:sp>
    </p:spTree>
    <p:extLst>
      <p:ext uri="{BB962C8B-B14F-4D97-AF65-F5344CB8AC3E}">
        <p14:creationId xmlns:p14="http://schemas.microsoft.com/office/powerpoint/2010/main" val="6188412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M&amp;E Reporting, cont’d.</a:t>
            </a:r>
          </a:p>
        </p:txBody>
      </p:sp>
      <p:sp>
        <p:nvSpPr>
          <p:cNvPr id="3" name="Rectangle 2"/>
          <p:cNvSpPr/>
          <p:nvPr/>
        </p:nvSpPr>
        <p:spPr>
          <a:xfrm>
            <a:off x="-76200" y="1295400"/>
            <a:ext cx="9220200" cy="5016758"/>
          </a:xfrm>
          <a:prstGeom prst="rect">
            <a:avLst/>
          </a:prstGeom>
        </p:spPr>
        <p:txBody>
          <a:bodyPr wrap="square">
            <a:spAutoFit/>
          </a:bodyPr>
          <a:lstStyle/>
          <a:p>
            <a:pPr marL="914400" lvl="1" indent="-457200">
              <a:spcBef>
                <a:spcPts val="1200"/>
              </a:spcBef>
              <a:buFont typeface="Arial" panose="020B0604020202020204" pitchFamily="34" charset="0"/>
              <a:buChar char="•"/>
            </a:pPr>
            <a:r>
              <a:rPr lang="en-US" sz="2000" dirty="0">
                <a:latin typeface="+mj-lt"/>
              </a:rPr>
              <a:t>Nutrition Monitoring</a:t>
            </a:r>
          </a:p>
          <a:p>
            <a:pPr marL="1371600" lvl="2" indent="-457200">
              <a:spcBef>
                <a:spcPts val="1200"/>
              </a:spcBef>
              <a:buFont typeface="Calibri" panose="020F0502020204030204" pitchFamily="34" charset="0"/>
              <a:buChar char="–"/>
            </a:pPr>
            <a:r>
              <a:rPr lang="en-US" sz="2000" dirty="0">
                <a:latin typeface="+mj-lt"/>
              </a:rPr>
              <a:t>Systematic and continuous collection of nutrition information during nutrition service delivery </a:t>
            </a:r>
          </a:p>
          <a:p>
            <a:pPr marL="1371600" lvl="2" indent="-457200">
              <a:spcBef>
                <a:spcPts val="1200"/>
              </a:spcBef>
              <a:buFont typeface="Calibri" panose="020F0502020204030204" pitchFamily="34" charset="0"/>
              <a:buChar char="–"/>
            </a:pPr>
            <a:r>
              <a:rPr lang="en-US" sz="2000" dirty="0">
                <a:latin typeface="+mj-lt"/>
              </a:rPr>
              <a:t>Aims at establishing whether inputs, processes, and outputs are proceeding according to plan so that timely action can be taken to correct nutrition service gaps detected </a:t>
            </a:r>
          </a:p>
          <a:p>
            <a:pPr marL="914400" lvl="1" indent="-457200">
              <a:spcBef>
                <a:spcPts val="1200"/>
              </a:spcBef>
              <a:buFont typeface="Arial" panose="020B0604020202020204" pitchFamily="34" charset="0"/>
              <a:buChar char="•"/>
            </a:pPr>
            <a:r>
              <a:rPr lang="en-US" sz="2000" dirty="0">
                <a:latin typeface="+mj-lt"/>
              </a:rPr>
              <a:t>Evaluation of Nutrition Services</a:t>
            </a:r>
          </a:p>
          <a:p>
            <a:pPr marL="1371600" lvl="2" indent="-457200">
              <a:spcBef>
                <a:spcPts val="1200"/>
              </a:spcBef>
              <a:buFont typeface="Calibri" panose="020F0502020204030204" pitchFamily="34" charset="0"/>
              <a:buChar char="–"/>
            </a:pPr>
            <a:r>
              <a:rPr lang="en-US" sz="2000" dirty="0">
                <a:latin typeface="+mj-lt"/>
              </a:rPr>
              <a:t>Involves carefully examining data about a nutrition service to determine whether and how well the set objectives were met </a:t>
            </a:r>
          </a:p>
          <a:p>
            <a:pPr marL="914400" lvl="1" indent="-457200">
              <a:spcBef>
                <a:spcPts val="1200"/>
              </a:spcBef>
              <a:buFont typeface="Arial" panose="020B0604020202020204" pitchFamily="34" charset="0"/>
              <a:buChar char="•"/>
            </a:pPr>
            <a:r>
              <a:rPr lang="en-US" sz="2000" dirty="0">
                <a:latin typeface="+mj-lt"/>
              </a:rPr>
              <a:t>Reporting </a:t>
            </a:r>
          </a:p>
          <a:p>
            <a:pPr marL="1371600" lvl="2" indent="-457200">
              <a:spcBef>
                <a:spcPts val="1200"/>
              </a:spcBef>
              <a:buFont typeface="Calibri" panose="020F0502020204030204" pitchFamily="34" charset="0"/>
              <a:buChar char="–"/>
            </a:pPr>
            <a:r>
              <a:rPr lang="en-US" sz="2000" dirty="0">
                <a:latin typeface="+mj-lt"/>
              </a:rPr>
              <a:t>Formal presentation of monitoring and evaluation data—usually a written account of what a program has done, achieved, or experienced—for management, auditing, or tracking purposes Reporting done routinely</a:t>
            </a:r>
          </a:p>
        </p:txBody>
      </p:sp>
      <p:sp>
        <p:nvSpPr>
          <p:cNvPr id="4" name="Slide Number Placeholder 5"/>
          <p:cNvSpPr>
            <a:spLocks noGrp="1"/>
          </p:cNvSpPr>
          <p:nvPr>
            <p:ph type="sldNum" sz="quarter" idx="12"/>
          </p:nvPr>
        </p:nvSpPr>
        <p:spPr>
          <a:xfrm>
            <a:off x="6553200" y="6356350"/>
            <a:ext cx="2133600" cy="365125"/>
          </a:xfrm>
        </p:spPr>
        <p:txBody>
          <a:bodyPr/>
          <a:lstStyle>
            <a:lvl1pPr>
              <a:defRPr/>
            </a:lvl1pPr>
          </a:lstStyle>
          <a:p>
            <a:pPr>
              <a:defRPr/>
            </a:pPr>
            <a:fld id="{42945AC0-7A14-4A73-BBAF-4B40A9B69442}" type="slidenum">
              <a:rPr lang="en-US"/>
              <a:pPr>
                <a:defRPr/>
              </a:pPr>
              <a:t>9</a:t>
            </a:fld>
            <a:endParaRPr lang="en-US" dirty="0"/>
          </a:p>
        </p:txBody>
      </p:sp>
      <p:sp>
        <p:nvSpPr>
          <p:cNvPr id="5" name="Slide Number Placeholder 2">
            <a:extLst>
              <a:ext uri="{FF2B5EF4-FFF2-40B4-BE49-F238E27FC236}">
                <a16:creationId xmlns:a16="http://schemas.microsoft.com/office/drawing/2014/main" id="{BA724C9F-3CD8-4CE7-BE0A-27BD71294E41}"/>
              </a:ext>
            </a:extLst>
          </p:cNvPr>
          <p:cNvSpPr txBox="1">
            <a:spLocks/>
          </p:cNvSpPr>
          <p:nvPr/>
        </p:nvSpPr>
        <p:spPr>
          <a:xfrm>
            <a:off x="6553200" y="6340475"/>
            <a:ext cx="2133600" cy="365125"/>
          </a:xfrm>
          <a:prstGeom prst="rect">
            <a:avLst/>
          </a:prstGeom>
          <a:solidFill>
            <a:schemeClr val="bg1"/>
          </a:solidFill>
        </p:spPr>
        <p:txBody>
          <a:bodyPr vert="horz" lIns="91440" tIns="45720" rIns="91440" bIns="45720" rtlCol="0" anchor="ctr"/>
          <a:lstStyle>
            <a:defPPr>
              <a:defRPr lang="en-US"/>
            </a:defPPr>
            <a:lvl1pPr algn="r" rtl="0" fontAlgn="auto">
              <a:spcBef>
                <a:spcPts val="0"/>
              </a:spcBef>
              <a:spcAft>
                <a:spcPts val="0"/>
              </a:spcAft>
              <a:defRPr sz="1200" kern="1200">
                <a:solidFill>
                  <a:schemeClr val="tx1">
                    <a:tint val="75000"/>
                  </a:schemeClr>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r>
              <a:rPr lang="en-US" sz="1400" b="1" dirty="0">
                <a:solidFill>
                  <a:schemeClr val="tx1"/>
                </a:solidFill>
                <a:latin typeface="+mn-lt"/>
              </a:rPr>
              <a:t>9</a:t>
            </a:r>
          </a:p>
        </p:txBody>
      </p:sp>
    </p:spTree>
    <p:extLst>
      <p:ext uri="{BB962C8B-B14F-4D97-AF65-F5344CB8AC3E}">
        <p14:creationId xmlns:p14="http://schemas.microsoft.com/office/powerpoint/2010/main" val="374520592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Session 4.2_Health unit Nutirtion quarterly summary KCAL SH" id="{7B72E2D3-5AF9-48DA-B675-12607A4B7892}" vid="{AFC0A254-DC0F-417F-8A61-19E21EA3CA8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8178E4D381645459942FFC00F278099" ma:contentTypeVersion="3" ma:contentTypeDescription="Create a new document." ma:contentTypeScope="" ma:versionID="0b15fc88445bb8bb124603d62e3fc468">
  <xsd:schema xmlns:xsd="http://www.w3.org/2001/XMLSchema" xmlns:xs="http://www.w3.org/2001/XMLSchema" xmlns:p="http://schemas.microsoft.com/office/2006/metadata/properties" xmlns:ns2="df5106b9-423b-4a1b-befe-8b2f16b74c24" targetNamespace="http://schemas.microsoft.com/office/2006/metadata/properties" ma:root="true" ma:fieldsID="26a8cc4be8754bebf46dd60e632d78f6" ns2:_="">
    <xsd:import namespace="df5106b9-423b-4a1b-befe-8b2f16b74c24"/>
    <xsd:element name="properties">
      <xsd:complexType>
        <xsd:sequence>
          <xsd:element name="documentManagement">
            <xsd:complexType>
              <xsd:all>
                <xsd:element ref="ns2:SharedWithUsers" minOccurs="0"/>
                <xsd:element ref="ns2:SharingHintHash" minOccurs="0"/>
                <xsd:element ref="ns2: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f5106b9-423b-4a1b-befe-8b2f16b74c24"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ingHintHash" ma:index="9" nillable="true" ma:displayName="Sharing Hint Hash" ma:internalName="SharingHintHash" ma:readOnly="true">
      <xsd:simpleType>
        <xsd:restriction base="dms:Text"/>
      </xsd:simpleType>
    </xsd:element>
    <xsd:element name="SharedWithDetails" ma:index="10" nillable="true" ma:displayName="Shared With Details" ma:descrip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1201745-164B-4B7B-83E6-6D7A79C2919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f5106b9-423b-4a1b-befe-8b2f16b74c2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1F60F80-6CF5-4E97-963E-FB80BDD31DF7}">
  <ds:schemaRefs>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purl.org/dc/terms/"/>
    <ds:schemaRef ds:uri="http://schemas.openxmlformats.org/package/2006/metadata/core-properties"/>
    <ds:schemaRef ds:uri="df5106b9-423b-4a1b-befe-8b2f16b74c24"/>
    <ds:schemaRef ds:uri="http://www.w3.org/XML/1998/namespace"/>
    <ds:schemaRef ds:uri="http://purl.org/dc/dcmitype/"/>
  </ds:schemaRefs>
</ds:datastoreItem>
</file>

<file path=customXml/itemProps3.xml><?xml version="1.0" encoding="utf-8"?>
<ds:datastoreItem xmlns:ds="http://schemas.openxmlformats.org/officeDocument/2006/customXml" ds:itemID="{574F9B30-EB7A-49C3-B3B0-59582CBF019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Session 4.2_Health unit Nutirtion quarterly summary KCAL SH</Template>
  <TotalTime>69</TotalTime>
  <Words>4840</Words>
  <Application>Microsoft Office PowerPoint</Application>
  <PresentationFormat>On-screen Show (4:3)</PresentationFormat>
  <Paragraphs>598</Paragraphs>
  <Slides>44</Slides>
  <Notes>24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44</vt:i4>
      </vt:variant>
    </vt:vector>
  </HeadingPairs>
  <TitlesOfParts>
    <vt:vector size="49" baseType="lpstr">
      <vt:lpstr>Arial</vt:lpstr>
      <vt:lpstr>Arial Narrow</vt:lpstr>
      <vt:lpstr>Calibri</vt:lpstr>
      <vt:lpstr>Times New Roman</vt:lpstr>
      <vt:lpstr>Office Theme</vt:lpstr>
      <vt:lpstr>PowerPoint Presentation</vt:lpstr>
      <vt:lpstr>Session Objectives</vt:lpstr>
      <vt:lpstr>Brainstorm</vt:lpstr>
      <vt:lpstr>Nutrition Data Quality Attributes</vt:lpstr>
      <vt:lpstr>Data Quality Attributes, cont’d.</vt:lpstr>
      <vt:lpstr>Data Quality Attributes, cont’d.</vt:lpstr>
      <vt:lpstr>Data Quality Attributes, cont’d.</vt:lpstr>
      <vt:lpstr>Nutrition Service Monitoring,  Evaluation (M&amp;E), and Reporting</vt:lpstr>
      <vt:lpstr>M&amp;E Reporting, cont’d.</vt:lpstr>
      <vt:lpstr>M&amp;E Reporting, cont’d.</vt:lpstr>
      <vt:lpstr>M&amp;E Reporting, cont’d.</vt:lpstr>
      <vt:lpstr>M&amp;E Reporting, cont’d.</vt:lpstr>
      <vt:lpstr>M&amp;E Reporting, cont’d.</vt:lpstr>
      <vt:lpstr>End of Session</vt:lpstr>
      <vt:lpstr>PowerPoint Presentation</vt:lpstr>
      <vt:lpstr>Session Objectives</vt:lpstr>
      <vt:lpstr>Key Terms and Principles</vt:lpstr>
      <vt:lpstr>Brainstorm</vt:lpstr>
      <vt:lpstr>Quality and  Quality Improvement (QI)</vt:lpstr>
      <vt:lpstr>The Framework for Health Care QI</vt:lpstr>
      <vt:lpstr>Four Key Principles of QI</vt:lpstr>
      <vt:lpstr>Four Steps for QI</vt:lpstr>
      <vt:lpstr>PowerPoint Presentation</vt:lpstr>
      <vt:lpstr>Step 1. Identify the Problem</vt:lpstr>
      <vt:lpstr>Step 2. Analyze the Problem</vt:lpstr>
      <vt:lpstr>Step 3. Develop Possible Solutions  (Changes)</vt:lpstr>
      <vt:lpstr>Step 4. Test and Implement</vt:lpstr>
      <vt:lpstr>PowerPoint Presentation</vt:lpstr>
      <vt:lpstr>PowerPoint Presentation</vt:lpstr>
      <vt:lpstr>PowerPoint Presentation</vt:lpstr>
      <vt:lpstr>PowerPoint Presentation</vt:lpstr>
      <vt:lpstr>PowerPoint Presentation</vt:lpstr>
      <vt:lpstr>Commonly Used QI tools </vt:lpstr>
      <vt:lpstr>The QI Documentation Journal</vt:lpstr>
      <vt:lpstr>Documentation Journal, cont’d.</vt:lpstr>
      <vt:lpstr>Documentation Journal, cont’d.</vt:lpstr>
      <vt:lpstr>How to Use Run Chart</vt:lpstr>
      <vt:lpstr>PowerPoint Presentation</vt:lpstr>
      <vt:lpstr>Using QI to Integrate  Nutrition into Routine  Health Services</vt:lpstr>
      <vt:lpstr>Key Steps of Nutrition Integration</vt:lpstr>
      <vt:lpstr>Group Work </vt:lpstr>
      <vt:lpstr>Summary</vt:lpstr>
      <vt:lpstr>Summary, cont’d.</vt:lpstr>
      <vt:lpstr>End of Session</vt:lpstr>
    </vt:vector>
  </TitlesOfParts>
  <Company>Emory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Slides for Sessions 5.1 and 5.2 of the Uganda HMIS Training Package</dc:title>
  <dc:creator>Sonja Horne</dc:creator>
  <cp:lastModifiedBy>Stacy Moore</cp:lastModifiedBy>
  <cp:revision>37</cp:revision>
  <dcterms:created xsi:type="dcterms:W3CDTF">2017-01-23T18:28:47Z</dcterms:created>
  <dcterms:modified xsi:type="dcterms:W3CDTF">2017-10-10T18:27:51Z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0x01010018178E4D381645459942FFC00F278099</vt:lpwstr>
  </property>
</Properties>
</file>