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4"/>
  </p:sldMasterIdLst>
  <p:notesMasterIdLst>
    <p:notesMasterId r:id="rId30"/>
  </p:notesMasterIdLst>
  <p:handoutMasterIdLst>
    <p:handoutMasterId r:id="rId31"/>
  </p:handoutMasterIdLst>
  <p:sldIdLst>
    <p:sldId id="271" r:id="rId5"/>
    <p:sldId id="258" r:id="rId6"/>
    <p:sldId id="261" r:id="rId7"/>
    <p:sldId id="274" r:id="rId8"/>
    <p:sldId id="273" r:id="rId9"/>
    <p:sldId id="275" r:id="rId10"/>
    <p:sldId id="272" r:id="rId11"/>
    <p:sldId id="276" r:id="rId12"/>
    <p:sldId id="277" r:id="rId13"/>
    <p:sldId id="278" r:id="rId14"/>
    <p:sldId id="279" r:id="rId15"/>
    <p:sldId id="280" r:id="rId16"/>
    <p:sldId id="281" r:id="rId17"/>
    <p:sldId id="295" r:id="rId18"/>
    <p:sldId id="283" r:id="rId19"/>
    <p:sldId id="284" r:id="rId20"/>
    <p:sldId id="285" r:id="rId21"/>
    <p:sldId id="286" r:id="rId22"/>
    <p:sldId id="294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Yourchuck" initials="AY" lastIdx="2" clrIdx="0">
    <p:extLst>
      <p:ext uri="{19B8F6BF-5375-455C-9EA6-DF929625EA0E}">
        <p15:presenceInfo xmlns:p15="http://schemas.microsoft.com/office/powerpoint/2012/main" userId="Amanda Yourchuck" providerId="None"/>
      </p:ext>
    </p:extLst>
  </p:cmAuthor>
  <p:cmAuthor id="2" name="Diana Kyokusiima" initials="DK" lastIdx="3" clrIdx="1">
    <p:extLst>
      <p:ext uri="{19B8F6BF-5375-455C-9EA6-DF929625EA0E}">
        <p15:presenceInfo xmlns:p15="http://schemas.microsoft.com/office/powerpoint/2012/main" userId="S-1-5-21-1243839619-360867507-2608077863-173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911"/>
    <a:srgbClr val="D2B3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8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9586E-6C9F-1144-964A-8D82A1D829B4}" type="datetimeFigureOut">
              <a:rPr lang="en-US" smtClean="0"/>
              <a:t>9/26/2017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D94A-A49C-9242-9963-0A26250DAA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637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2DDC2-CD57-4C95-9038-8C8AFB5A60A1}" type="datetimeFigureOut">
              <a:rPr lang="en-GB" smtClean="0"/>
              <a:t>26/09/2017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B93E7-1F67-452F-B0BB-6DE282132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849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E90D9-DBF0-47DD-BBF8-AAA6929B9EF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88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B93E7-1F67-452F-B0BB-6DE28213210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60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52085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000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="1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fld id="{7B13662B-BAC9-45CF-9991-E94E2304A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10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3978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8521188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847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4" name="Picture 3" descr="Uganda flag" title="Uganda fla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116632"/>
            <a:ext cx="1501832" cy="83015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823592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rgbClr val="C45911"/>
                </a:solidFill>
              </a:rPr>
              <a:t>HEALTH MANAGEMENT INFORMATION FOR NUTRITION 2017</a:t>
            </a:r>
          </a:p>
        </p:txBody>
      </p:sp>
    </p:spTree>
    <p:extLst>
      <p:ext uri="{BB962C8B-B14F-4D97-AF65-F5344CB8AC3E}">
        <p14:creationId xmlns:p14="http://schemas.microsoft.com/office/powerpoint/2010/main" val="223954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C45911"/>
          </a:solidFill>
          <a:latin typeface="+mn-lt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ts val="1200"/>
        </a:spcAft>
        <a:buFont typeface="Arial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ts val="0"/>
        </a:spcBef>
        <a:spcAft>
          <a:spcPts val="1200"/>
        </a:spcAft>
        <a:buFont typeface="Arial" pitchFamily="34" charset="0"/>
        <a:buChar char="–"/>
        <a:defRPr sz="28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ts val="0"/>
        </a:spcBef>
        <a:spcAft>
          <a:spcPts val="1200"/>
        </a:spcAft>
        <a:buFont typeface="Arial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ts val="0"/>
        </a:spcBef>
        <a:spcAft>
          <a:spcPts val="1200"/>
        </a:spcAft>
        <a:buFont typeface="Arial" pitchFamily="34" charset="0"/>
        <a:buChar char="–"/>
        <a:defRPr sz="28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ts val="0"/>
        </a:spcBef>
        <a:spcAft>
          <a:spcPts val="1200"/>
        </a:spcAft>
        <a:buFont typeface="Arial" pitchFamily="34" charset="0"/>
        <a:buChar char="»"/>
        <a:defRPr sz="2800" b="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4.1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The Health Unit Outpatient Monthly Report (HMIS Form 105) and Nutrition Addendum (HMIS Form 009)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68CA6C07-87C5-41D9-86F8-163F81AF67D2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1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Uganda flag" title="Uganda fla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116632"/>
            <a:ext cx="1501832" cy="8301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823592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4DEC39CA-A9DE-4B43-8FB5-05B6472442FD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7164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085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The Health Unit Nutrition Quarterly Summary aggregates monthly reporting data based on: 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HMIS 105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HMIS 009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Due every end of the reporting quarter, on 7th of following reporting quarter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Responsible:  Person in charge of nutrition services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Captures data under: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Age groups (&lt; 6 months, 6–59months, 5–18 years, 18 years and older)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Pregnant/lactating women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Has 10 data elements</a:t>
            </a:r>
          </a:p>
          <a:p>
            <a:pPr>
              <a:spcAft>
                <a:spcPts val="600"/>
              </a:spcAft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9DF7500-B799-422B-A059-EE42AC7EFF22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97436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0594" y="1196752"/>
            <a:ext cx="8229600" cy="4708525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N1:  </a:t>
            </a:r>
            <a:r>
              <a:rPr lang="en-US" sz="2400" dirty="0"/>
              <a:t>Number of clients who received nutritional assessment in the quarter using </a:t>
            </a:r>
            <a:r>
              <a:rPr lang="en-US" sz="2400" dirty="0" err="1"/>
              <a:t>colour</a:t>
            </a:r>
            <a:r>
              <a:rPr lang="en-US" sz="2400" dirty="0"/>
              <a:t>-coded MUAC tapes/z-score chart, BMI 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Note: Include clinical assessment (such as </a:t>
            </a:r>
            <a:r>
              <a:rPr lang="en-US" sz="2400" dirty="0" err="1"/>
              <a:t>oedema</a:t>
            </a:r>
            <a:r>
              <a:rPr lang="en-US" sz="2400" dirty="0"/>
              <a:t>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N2:  </a:t>
            </a:r>
            <a:r>
              <a:rPr lang="en-US" sz="2400" dirty="0"/>
              <a:t>Clients who received nutritional assessment using Height/Length-for-Age Z-scores (stunted, total)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Only applies to age categories; &lt;6 months, 6–59 months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N3: </a:t>
            </a:r>
            <a:r>
              <a:rPr lang="en-US" sz="2400" dirty="0"/>
              <a:t>Number of clients who received nutritional assessment and had malnutrition (MAM, SAM without </a:t>
            </a:r>
            <a:r>
              <a:rPr lang="en-US" sz="2400" dirty="0" err="1"/>
              <a:t>oedema</a:t>
            </a:r>
            <a:r>
              <a:rPr lang="en-US" sz="2400" dirty="0"/>
              <a:t>, SAM with </a:t>
            </a:r>
            <a:r>
              <a:rPr lang="en-US" sz="2400" dirty="0" err="1"/>
              <a:t>oedema</a:t>
            </a:r>
            <a:r>
              <a:rPr lang="en-US" sz="2400" dirty="0"/>
              <a:t>, total)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SAM with </a:t>
            </a:r>
            <a:r>
              <a:rPr lang="en-US" sz="2400" dirty="0" err="1"/>
              <a:t>oedema</a:t>
            </a:r>
            <a:r>
              <a:rPr lang="en-US" sz="2400" dirty="0"/>
              <a:t> should be shaded for pregnant/lactating women.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N4: </a:t>
            </a:r>
            <a:r>
              <a:rPr lang="en-US" sz="2400" dirty="0"/>
              <a:t>Number of newly identified malnourished cases in this quarter (HIV positive, total)</a:t>
            </a:r>
            <a:endParaRPr lang="en-US" alt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4978EA2-38A3-46C3-AD91-B7877A2F7601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8457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219200"/>
            <a:ext cx="75438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b="1" dirty="0">
                <a:latin typeface="+mn-lt"/>
              </a:rPr>
              <a:t>N5:  </a:t>
            </a:r>
            <a:r>
              <a:rPr lang="en-US" sz="2600" dirty="0">
                <a:latin typeface="+mn-lt"/>
              </a:rPr>
              <a:t>Number of clients who received nutritional supplementary /therapeutic feeds (total, HIV positive)</a:t>
            </a:r>
          </a:p>
          <a:p>
            <a:pPr>
              <a:spcAft>
                <a:spcPts val="1200"/>
              </a:spcAft>
            </a:pPr>
            <a:r>
              <a:rPr lang="en-US" sz="2600" b="1" dirty="0">
                <a:latin typeface="+mn-lt"/>
              </a:rPr>
              <a:t>N6:  </a:t>
            </a:r>
            <a:r>
              <a:rPr lang="en-US" sz="2600" dirty="0">
                <a:latin typeface="+mn-lt"/>
              </a:rPr>
              <a:t>Number of pregnant and lactating women who received maternal nutrition counseling (total, HIV positive)</a:t>
            </a:r>
          </a:p>
          <a:p>
            <a:pPr>
              <a:spcAft>
                <a:spcPts val="1200"/>
              </a:spcAft>
            </a:pPr>
            <a:r>
              <a:rPr lang="en-US" sz="2600" b="1" dirty="0">
                <a:latin typeface="+mn-lt"/>
              </a:rPr>
              <a:t>N7:  </a:t>
            </a:r>
            <a:r>
              <a:rPr lang="en-US" sz="2600" dirty="0">
                <a:latin typeface="+mn-lt"/>
              </a:rPr>
              <a:t>Number of pregnant and lactating women who received infant feeding counselling (total, HIV positive)</a:t>
            </a:r>
          </a:p>
          <a:p>
            <a:pPr marL="4763" lvl="1">
              <a:spcAft>
                <a:spcPts val="1200"/>
              </a:spcAft>
            </a:pPr>
            <a:r>
              <a:rPr lang="en-US" sz="2600" dirty="0">
                <a:latin typeface="+mn-lt"/>
              </a:rPr>
              <a:t>For each quarter, the corresponding columns </a:t>
            </a:r>
            <a:br>
              <a:rPr lang="en-US" sz="2600" dirty="0">
                <a:latin typeface="+mn-lt"/>
              </a:rPr>
            </a:br>
            <a:r>
              <a:rPr lang="en-US" sz="2600" dirty="0">
                <a:latin typeface="+mn-lt"/>
              </a:rPr>
              <a:t>(‘18+ years’ and ‘total’) should be shaded (not used) for these data elements. 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BAC42F7-CC30-4E01-8B8E-20079796B991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79303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Introduction, cont’d.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387901"/>
            <a:ext cx="7772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b="1" dirty="0">
                <a:latin typeface="+mn-lt"/>
              </a:rPr>
              <a:t>N8:  </a:t>
            </a:r>
            <a:r>
              <a:rPr lang="en-US" sz="2600" dirty="0">
                <a:latin typeface="+mn-lt"/>
              </a:rPr>
              <a:t>Number of HIV-exposed infants who were reported to be exclusively breastfed for the first 6 completed months during the reporting period</a:t>
            </a:r>
          </a:p>
          <a:p>
            <a:pPr>
              <a:spcAft>
                <a:spcPts val="1200"/>
              </a:spcAft>
            </a:pPr>
            <a:r>
              <a:rPr lang="en-US" sz="2600" b="1" dirty="0">
                <a:latin typeface="+mn-lt"/>
              </a:rPr>
              <a:t>N9:  </a:t>
            </a:r>
            <a:r>
              <a:rPr lang="en-US" sz="2600" dirty="0">
                <a:latin typeface="+mn-lt"/>
              </a:rPr>
              <a:t>Number of HIV-exposed infants who were reported to be breastfed up to 1 year</a:t>
            </a:r>
          </a:p>
          <a:p>
            <a:pPr>
              <a:spcAft>
                <a:spcPts val="1200"/>
              </a:spcAft>
            </a:pPr>
            <a:r>
              <a:rPr lang="en-US" sz="2600" b="1" dirty="0">
                <a:latin typeface="+mn-lt"/>
              </a:rPr>
              <a:t>N10: </a:t>
            </a:r>
            <a:r>
              <a:rPr lang="en-US" sz="2600" dirty="0">
                <a:latin typeface="+mn-lt"/>
              </a:rPr>
              <a:t>Number of treated malnourished clients who attained target exit criteria at the end of the quarter (total, HIV positive)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31D2B26-C568-4BC6-9595-27BD6FC6B700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03947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BA2909-5F65-45AA-A2A0-A24E215E9A4F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87037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7337E-AF4A-4987-8ADB-33596291535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16764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4.3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The Health Unit Quarterly Report (HMIS form 106a) 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116632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823592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92AF2F0-0DAE-4741-9C62-7C923A53B8AF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2820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By the end of this session, participants should be able to:</a:t>
            </a:r>
          </a:p>
          <a:p>
            <a:pPr lvl="1"/>
            <a:r>
              <a:rPr lang="en-US"/>
              <a:t>Describe the nutrition data elements in the Health Unit Nutrition Quarterly Report</a:t>
            </a:r>
          </a:p>
          <a:p>
            <a:pPr lvl="1"/>
            <a:r>
              <a:rPr lang="en-US"/>
              <a:t>Demonstrate ability to complete the Health Unit Nutrition Quarterly Report</a:t>
            </a:r>
          </a:p>
          <a:p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60E01716-A940-4E1B-B8C3-83C8F52F433F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54620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08525"/>
          </a:xfrm>
        </p:spPr>
        <p:txBody>
          <a:bodyPr/>
          <a:lstStyle/>
          <a:p>
            <a:r>
              <a:rPr lang="en-US" sz="2000" dirty="0"/>
              <a:t>The Health Unit Nutrition Quarterly Report captures quarterly attendance figures for HIV care/ART, nutrition, and TB service.</a:t>
            </a:r>
          </a:p>
          <a:p>
            <a:r>
              <a:rPr lang="en-US" sz="2000" dirty="0"/>
              <a:t>It is due every 7th of first month in subsequent reporting quarter</a:t>
            </a:r>
          </a:p>
          <a:p>
            <a:r>
              <a:rPr lang="en-US" sz="2000" dirty="0"/>
              <a:t>3 copies of the report are generated</a:t>
            </a:r>
          </a:p>
          <a:p>
            <a:pPr lvl="1"/>
            <a:r>
              <a:rPr lang="en-US" sz="2000" dirty="0"/>
              <a:t>One stays at the Health Unit (original copy).</a:t>
            </a:r>
          </a:p>
          <a:p>
            <a:pPr lvl="1"/>
            <a:r>
              <a:rPr lang="en-US" sz="2000" dirty="0"/>
              <a:t>One goes to the district.</a:t>
            </a:r>
          </a:p>
          <a:p>
            <a:pPr lvl="1"/>
            <a:r>
              <a:rPr lang="en-US" sz="2000" dirty="0"/>
              <a:t>One goes to HSD (HCIVs and below) or MOH/Division of Health Information (hospitals).</a:t>
            </a:r>
          </a:p>
          <a:p>
            <a:r>
              <a:rPr lang="en-US" sz="2000" dirty="0"/>
              <a:t>Responsible:  Person in charge of Health Unite</a:t>
            </a:r>
          </a:p>
          <a:p>
            <a:r>
              <a:rPr lang="en-US" sz="2000" dirty="0"/>
              <a:t>Nutrition data elements are in Section 2 (page 4 and 5); Nutrition Quarterly Cross-sectional Report (Recall the 10 data elements)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3CB4A38-B1EE-4143-BABB-0DE1BAE481D7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88183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Introduction, cont’d.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000" dirty="0"/>
              <a:t>A</a:t>
            </a:r>
            <a:r>
              <a:rPr lang="en-US" sz="2100" dirty="0"/>
              <a:t>dditional nutrition data elements: Section 1A (HIV care/ART quarterly cross-sectional report)</a:t>
            </a:r>
          </a:p>
          <a:p>
            <a:r>
              <a:rPr lang="en-US" sz="2100" b="1" dirty="0"/>
              <a:t>Source register: Pre-ART register</a:t>
            </a:r>
          </a:p>
          <a:p>
            <a:r>
              <a:rPr lang="en-US" sz="2100" dirty="0"/>
              <a:t>N12: Number active on Pre-ART care assessed for malnutrition at their visit in quarter </a:t>
            </a:r>
          </a:p>
          <a:p>
            <a:r>
              <a:rPr lang="en-US" sz="2100" dirty="0"/>
              <a:t>N13: Number active on Pre-ART who are malnourished at their last visit in the quarter</a:t>
            </a:r>
          </a:p>
          <a:p>
            <a:r>
              <a:rPr lang="en-US" sz="2100" b="1" dirty="0"/>
              <a:t>Source register:  ART register</a:t>
            </a:r>
          </a:p>
          <a:p>
            <a:r>
              <a:rPr lang="en-US" sz="2100" dirty="0"/>
              <a:t>N29: Number active on ART assessed for malnutrition at their visit in quarter</a:t>
            </a:r>
          </a:p>
          <a:p>
            <a:r>
              <a:rPr lang="en-US" sz="2100" dirty="0"/>
              <a:t>N30:  Number active on ART who are malnourished at their last visit in the quarter</a:t>
            </a:r>
          </a:p>
          <a:p>
            <a:endParaRPr lang="en-US" sz="2600" dirty="0"/>
          </a:p>
          <a:p>
            <a:endParaRPr lang="en-US" sz="2600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0C877E1A-6A07-45BC-BBF8-5421550DDEA9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25613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B864DE-392B-4F14-8368-11102433554D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0503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session, participants should be able to: </a:t>
            </a:r>
          </a:p>
          <a:p>
            <a:pPr lvl="1"/>
            <a:r>
              <a:rPr lang="en-US" dirty="0"/>
              <a:t>Explain the data elements in the Health Unit Outpatient Monthly Report</a:t>
            </a:r>
          </a:p>
          <a:p>
            <a:pPr lvl="1"/>
            <a:r>
              <a:rPr lang="en-US" dirty="0"/>
              <a:t>Describe the data elements in the Nutrition Addendum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56BF512-D99C-41B8-921B-6A9874411A15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2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A74748E-8833-452F-88F2-99DD9128C336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53691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7337E-AF4A-4987-8ADB-33596291535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4.4</a:t>
            </a: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Data Extraction and Reporting Practicum 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116632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823592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A84A4A3-925D-4E44-BBC2-F05E06AA90C7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67569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session, participants should be able to:</a:t>
            </a:r>
          </a:p>
          <a:p>
            <a:pPr lvl="1"/>
            <a:r>
              <a:rPr lang="en-US" dirty="0"/>
              <a:t>Identify data quality aspects in the health facility tools</a:t>
            </a:r>
          </a:p>
          <a:p>
            <a:pPr lvl="1"/>
            <a:r>
              <a:rPr lang="en-US" dirty="0"/>
              <a:t>Describe linkages between the registers and reporting tools</a:t>
            </a:r>
          </a:p>
          <a:p>
            <a:pPr lvl="1"/>
            <a:r>
              <a:rPr lang="en-US" dirty="0"/>
              <a:t>Demonstrate ability to aggregate facility data using appropriate data tools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17A56CC-26DE-48BC-A828-13176FD3C5A4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04862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9" name="Picture 8" descr="Step 1: Define Elements in the various reporting tools and HMIS 105,108,009 &amp; 106a&#10;Step 2: Identify columns containing nutrition data from the various data collection tools and registers&#10;Step 3: Do a physical count (this should be done by tallying and aggregating.&#10;Step 4: Report the aggregated data" title="Objective flow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31" y="113171"/>
            <a:ext cx="8839966" cy="6608304"/>
          </a:xfrm>
          <a:prstGeom prst="rect">
            <a:avLst/>
          </a:prstGeom>
        </p:spPr>
      </p:pic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7A3016A-1F3E-467F-80AA-2D3C2CB9907A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49276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4 groups</a:t>
            </a:r>
          </a:p>
          <a:p>
            <a:r>
              <a:rPr lang="en-US" dirty="0"/>
              <a:t>From the dummy data tools provided:</a:t>
            </a:r>
          </a:p>
          <a:p>
            <a:pPr lvl="1"/>
            <a:r>
              <a:rPr lang="en-US" dirty="0"/>
              <a:t>Identify the data quality aspects </a:t>
            </a:r>
          </a:p>
          <a:p>
            <a:pPr lvl="1"/>
            <a:r>
              <a:rPr lang="en-US" dirty="0"/>
              <a:t>Extract data from dummy tools and feed in the quarterly and monthly reports</a:t>
            </a:r>
          </a:p>
          <a:p>
            <a:pPr lvl="1"/>
            <a:r>
              <a:rPr lang="en-US" dirty="0"/>
              <a:t>Discuss challenges attributed to inequality data</a:t>
            </a:r>
          </a:p>
          <a:p>
            <a:pPr lvl="1"/>
            <a:r>
              <a:rPr lang="en-US" dirty="0"/>
              <a:t>Suggest possible solutions</a:t>
            </a:r>
            <a:r>
              <a:rPr lang="en-US" altLang="en-US" dirty="0"/>
              <a:t> 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6154E07-FFA8-45D6-BBCC-66D147D90AFD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32992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2924944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sz="4400" b="1" dirty="0">
                <a:solidFill>
                  <a:srgbClr val="C45911"/>
                </a:solidFill>
                <a:latin typeface="+mn-lt"/>
              </a:rPr>
              <a:t>GROUP PRESENTATIONS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00578E-37E3-41D9-AD6B-E3B3EB0774E6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59741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44DAD-4160-4665-96F8-AB9D0AD08DA8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0674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dirty="0"/>
              <a:t>Reports monthly attendance figures: OPD, OPD diagnosis, MCH, HIV/AIDS services, laboratory, stock outs, finance</a:t>
            </a:r>
          </a:p>
          <a:p>
            <a:r>
              <a:rPr lang="en-US" sz="3600" dirty="0"/>
              <a:t>Due 7th of following month; 3 copies filled</a:t>
            </a:r>
          </a:p>
          <a:p>
            <a:pPr lvl="1"/>
            <a:r>
              <a:rPr lang="en-US" dirty="0"/>
              <a:t>One stays at the health facility (original copy).</a:t>
            </a:r>
          </a:p>
          <a:p>
            <a:pPr lvl="1"/>
            <a:r>
              <a:rPr lang="en-US" dirty="0"/>
              <a:t>One goes to the respective district.</a:t>
            </a:r>
          </a:p>
          <a:p>
            <a:pPr lvl="1"/>
            <a:r>
              <a:rPr lang="en-US" dirty="0"/>
              <a:t>One goes to HSD (HCIVs and below) or MOH/Division of Health Information (hospitals).</a:t>
            </a:r>
          </a:p>
          <a:p>
            <a:r>
              <a:rPr lang="en-US" sz="3600" dirty="0"/>
              <a:t>Has 10 pages (9 sections). Nutrition data elements are on page 3. Diagnosis: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Age categories not aligned with quarterly reporting requirements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BMI-for-age not captured</a:t>
            </a:r>
          </a:p>
          <a:p>
            <a:r>
              <a:rPr lang="en-US" sz="3600" b="1" dirty="0"/>
              <a:t>Responsible:   </a:t>
            </a:r>
            <a:r>
              <a:rPr lang="en-US" sz="3600" dirty="0"/>
              <a:t>Person in-charge of health facility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150492"/>
              </p:ext>
            </p:extLst>
          </p:nvPr>
        </p:nvGraphicFramePr>
        <p:xfrm>
          <a:off x="827584" y="4005064"/>
          <a:ext cx="7056784" cy="11315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7893">
                  <a:extLst>
                    <a:ext uri="{9D8B030D-6E8A-4147-A177-3AD203B41FA5}">
                      <a16:colId xmlns:a16="http://schemas.microsoft.com/office/drawing/2014/main" val="1954194544"/>
                    </a:ext>
                  </a:extLst>
                </a:gridCol>
                <a:gridCol w="5278891">
                  <a:extLst>
                    <a:ext uri="{9D8B030D-6E8A-4147-A177-3AD203B41FA5}">
                      <a16:colId xmlns:a16="http://schemas.microsoft.com/office/drawing/2014/main" val="3353348129"/>
                    </a:ext>
                  </a:extLst>
                </a:gridCol>
              </a:tblGrid>
              <a:tr h="37953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Item 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SAM (with </a:t>
                      </a:r>
                      <a:r>
                        <a:rPr lang="en-US" sz="1800" dirty="0" err="1">
                          <a:latin typeface="+mn-lt"/>
                        </a:rPr>
                        <a:t>oedema</a:t>
                      </a:r>
                      <a:r>
                        <a:rPr lang="en-US" sz="1800" dirty="0">
                          <a:latin typeface="+mn-lt"/>
                        </a:rPr>
                        <a:t>, without </a:t>
                      </a:r>
                      <a:r>
                        <a:rPr lang="en-US" sz="1800" dirty="0" err="1">
                          <a:latin typeface="+mn-lt"/>
                        </a:rPr>
                        <a:t>oedema</a:t>
                      </a:r>
                      <a:r>
                        <a:rPr lang="en-US" sz="1800" dirty="0">
                          <a:latin typeface="+mn-lt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98064"/>
                  </a:ext>
                </a:extLst>
              </a:tr>
              <a:tr h="386303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Item 96: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MAM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310800"/>
                  </a:ext>
                </a:extLst>
              </a:tr>
              <a:tr h="31428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Section 1.3.10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Body Mass Index (BMI)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381278"/>
                  </a:ext>
                </a:extLst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 dirty="0"/>
              <a:t>The Health Unit Outpatient </a:t>
            </a:r>
            <a:br>
              <a:rPr lang="en-US" sz="4000" dirty="0"/>
            </a:br>
            <a:r>
              <a:rPr lang="en-US" sz="4000" dirty="0"/>
              <a:t>Monthly Report (HMIS 105)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803194D6-625F-4B63-B397-24229B5AE12A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3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BAAB97A-BE58-4144-9CAD-ACF9FDFB2D15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249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Introduction to the Nutrition Addendum (HMIS 009)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/>
              <a:t>Captures nutrition data missed in HMIS 105, but reported in Health Unit Quarterly report (HMIS 106)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Aligns monthly to quarterly reporting (age, pregnant women)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Due 7th of following reporting month; 2 copies filled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To the respective district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To HSD (HCIVs and below) or MOH/Division of Health Information (Hospitals)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Source registers: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Integrated, Antenatal, Nutrition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OPD</a:t>
            </a:r>
          </a:p>
          <a:p>
            <a:pPr lvl="2">
              <a:spcAft>
                <a:spcPts val="600"/>
              </a:spcAft>
            </a:pPr>
            <a:r>
              <a:rPr lang="en-US" sz="2000" dirty="0"/>
              <a:t>Child</a:t>
            </a:r>
          </a:p>
          <a:p>
            <a:pPr>
              <a:spcAft>
                <a:spcPts val="600"/>
              </a:spcAft>
            </a:pPr>
            <a:r>
              <a:rPr lang="en-US" sz="2000" b="1" dirty="0"/>
              <a:t>Responsibility:   </a:t>
            </a:r>
            <a:r>
              <a:rPr lang="en-US" sz="2000" dirty="0"/>
              <a:t>Person in charge of nutrition services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B5EF4ED3-AB25-45DD-85E3-41ED134D19CD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4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92DFF7D-F759-4669-B3CB-1F9EDD5FF9B8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350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Elements in the </a:t>
            </a:r>
            <a:br>
              <a:rPr lang="en-GB" dirty="0"/>
            </a:br>
            <a:r>
              <a:rPr lang="en-GB" dirty="0"/>
              <a:t>Nutrition Addendum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/>
              <a:t>From Integrated Antenatal Register</a:t>
            </a:r>
          </a:p>
          <a:p>
            <a:pPr lvl="1"/>
            <a:r>
              <a:rPr lang="en-US" sz="3400" dirty="0"/>
              <a:t>Pregnant women receiving iron/folic acid on 4th visit</a:t>
            </a:r>
          </a:p>
          <a:p>
            <a:pPr lvl="1"/>
            <a:r>
              <a:rPr lang="en-US" sz="3400" dirty="0"/>
              <a:t>No. of pregnant women with </a:t>
            </a:r>
            <a:r>
              <a:rPr lang="en-US" sz="3400" dirty="0" err="1"/>
              <a:t>Hb</a:t>
            </a:r>
            <a:r>
              <a:rPr lang="en-US" sz="3400" dirty="0"/>
              <a:t> &lt;11 g/dl</a:t>
            </a:r>
          </a:p>
          <a:p>
            <a:r>
              <a:rPr lang="en-US" sz="3400" dirty="0"/>
              <a:t>From other source registers, disaggregated by gender for age categories (0–6 months, 6–59 months, 5–19yrs)</a:t>
            </a:r>
          </a:p>
          <a:p>
            <a:pPr lvl="1"/>
            <a:r>
              <a:rPr lang="en-US" sz="3400" dirty="0"/>
              <a:t>Overweight  (&gt; +2SD)</a:t>
            </a:r>
          </a:p>
          <a:p>
            <a:pPr lvl="1"/>
            <a:r>
              <a:rPr lang="en-US" sz="3400" dirty="0"/>
              <a:t>Moderate acute malnutrition (&gt; -3 – &lt;  -2 SD)</a:t>
            </a:r>
          </a:p>
          <a:p>
            <a:pPr lvl="1"/>
            <a:r>
              <a:rPr lang="en-US" sz="3400" dirty="0"/>
              <a:t>Severe acute malnutrition without nutritional </a:t>
            </a:r>
            <a:r>
              <a:rPr lang="en-US" sz="3400" dirty="0" err="1"/>
              <a:t>oedema</a:t>
            </a:r>
            <a:r>
              <a:rPr lang="en-US" sz="3400" dirty="0"/>
              <a:t> ( &lt; -3SD)</a:t>
            </a:r>
          </a:p>
          <a:p>
            <a:pPr lvl="1"/>
            <a:r>
              <a:rPr lang="en-US" sz="3400" dirty="0"/>
              <a:t>Severe acute malnutrition with nutritional </a:t>
            </a:r>
            <a:r>
              <a:rPr lang="en-US" sz="3400" dirty="0" err="1"/>
              <a:t>oedema</a:t>
            </a:r>
            <a:endParaRPr lang="en-US" sz="3400" dirty="0"/>
          </a:p>
          <a:p>
            <a:pPr lvl="1"/>
            <a:r>
              <a:rPr lang="en-US" sz="3400" dirty="0"/>
              <a:t>Total severe acute malnutrition</a:t>
            </a:r>
            <a:r>
              <a:rPr lang="en-US" dirty="0"/>
              <a:t>		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06ACE05-267C-4748-A3EB-6A941F9C038A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5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03AB5F5-11FA-480E-A890-A07C0464AF8A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142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Elements in the </a:t>
            </a:r>
            <a:br>
              <a:rPr lang="en-GB" dirty="0"/>
            </a:br>
            <a:r>
              <a:rPr lang="en-GB" dirty="0"/>
              <a:t>Nutrition Addendum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US" dirty="0"/>
              <a:t>Data on stunting (height-for-age)</a:t>
            </a:r>
          </a:p>
          <a:p>
            <a:pPr lvl="1"/>
            <a:r>
              <a:rPr lang="en-US" dirty="0"/>
              <a:t>From other source registers, disaggregated by gender for age categories (0–6 months, 6–59 months, 24–59 months)</a:t>
            </a:r>
          </a:p>
          <a:p>
            <a:r>
              <a:rPr lang="en-US" dirty="0"/>
              <a:t>Stunting: Clients with &lt; -2SD</a:t>
            </a:r>
          </a:p>
          <a:p>
            <a:r>
              <a:rPr lang="en-US" dirty="0"/>
              <a:t>No stunting: Clients with ≥ -2SD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				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ECC5EC8-B41D-43C8-B79E-10D05FA78510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6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EDD4E03-7C3D-4CF9-BC11-108BA2CE8284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7251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BE87486-ED8A-4505-9782-64C36AC63A2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t>7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500DF363-986C-4187-9863-6DFEF8E7DBEA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31544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7337E-AF4A-4987-8ADB-33596291535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4.2</a:t>
            </a: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The Health Unit Nutrition Quarterly Summary</a:t>
            </a: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(HMIS Table 20) 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116632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823592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C4336D0-58CC-47EF-8262-B824862B4759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8721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By the end of this session, participants should be able to:</a:t>
            </a:r>
          </a:p>
          <a:p>
            <a:pPr lvl="1"/>
            <a:r>
              <a:rPr lang="en-US"/>
              <a:t>Describe the data elements in the Health Unit Nutrition Quarterly Summary</a:t>
            </a:r>
          </a:p>
          <a:p>
            <a:pPr lvl="1"/>
            <a:r>
              <a:rPr lang="en-US"/>
              <a:t>Demonstrate ability to complete the Health Unit Nutrition Quarterly Summary</a:t>
            </a:r>
          </a:p>
          <a:p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278E6BA-F1EC-4F1A-87AF-0695F80E3465}"/>
              </a:ext>
            </a:extLst>
          </p:cNvPr>
          <p:cNvSpPr txBox="1">
            <a:spLocks/>
          </p:cNvSpPr>
          <p:nvPr/>
        </p:nvSpPr>
        <p:spPr>
          <a:xfrm>
            <a:off x="6553200" y="6340475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+mn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07409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" id="{6637E18D-11C0-4FB8-94D1-FF4AD77BBE51}" vid="{AAFBE54F-96BB-4B98-8268-EB68046DDB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178E4D381645459942FFC00F278099" ma:contentTypeVersion="3" ma:contentTypeDescription="Create a new document." ma:contentTypeScope="" ma:versionID="0b15fc88445bb8bb124603d62e3fc468">
  <xsd:schema xmlns:xsd="http://www.w3.org/2001/XMLSchema" xmlns:xs="http://www.w3.org/2001/XMLSchema" xmlns:p="http://schemas.microsoft.com/office/2006/metadata/properties" xmlns:ns2="df5106b9-423b-4a1b-befe-8b2f16b74c24" targetNamespace="http://schemas.microsoft.com/office/2006/metadata/properties" ma:root="true" ma:fieldsID="26a8cc4be8754bebf46dd60e632d78f6" ns2:_="">
    <xsd:import namespace="df5106b9-423b-4a1b-befe-8b2f16b74c2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106b9-423b-4a1b-befe-8b2f16b74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F06E3E-D90A-4CBC-927B-76C7BB1458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1B8053-8421-4B81-BA8D-DEFCFB94E611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df5106b9-423b-4a1b-befe-8b2f16b74c2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27338DE-01D6-44A7-9778-4EB68E06F6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5106b9-423b-4a1b-befe-8b2f16b74c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810</TotalTime>
  <Words>1189</Words>
  <Application>Microsoft Office PowerPoint</Application>
  <PresentationFormat>On-screen Show (4:3)</PresentationFormat>
  <Paragraphs>177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TEMPLATE</vt:lpstr>
      <vt:lpstr>PowerPoint Presentation</vt:lpstr>
      <vt:lpstr>Objectives</vt:lpstr>
      <vt:lpstr>The Health Unit Outpatient  Monthly Report (HMIS 105)</vt:lpstr>
      <vt:lpstr>Introduction to the Nutrition Addendum (HMIS 009) </vt:lpstr>
      <vt:lpstr>Data Elements in the  Nutrition Addendum</vt:lpstr>
      <vt:lpstr>Data Elements in the  Nutrition Addendum</vt:lpstr>
      <vt:lpstr>End of Session</vt:lpstr>
      <vt:lpstr>PowerPoint Presentation</vt:lpstr>
      <vt:lpstr>Session Objectives</vt:lpstr>
      <vt:lpstr>Introduction</vt:lpstr>
      <vt:lpstr>Introduction, cont’d.</vt:lpstr>
      <vt:lpstr>Introduction, cont’d.</vt:lpstr>
      <vt:lpstr>Introduction, cont’d.</vt:lpstr>
      <vt:lpstr>End of Session</vt:lpstr>
      <vt:lpstr>PowerPoint Presentation</vt:lpstr>
      <vt:lpstr>Session Objectives</vt:lpstr>
      <vt:lpstr>Introduction</vt:lpstr>
      <vt:lpstr>Introduction, cont’d.</vt:lpstr>
      <vt:lpstr>End of Session</vt:lpstr>
      <vt:lpstr>PowerPoint Presentation</vt:lpstr>
      <vt:lpstr>Session Objectives</vt:lpstr>
      <vt:lpstr>Objectives</vt:lpstr>
      <vt:lpstr>Group Work</vt:lpstr>
      <vt:lpstr>PowerPoint Presentation</vt:lpstr>
      <vt:lpstr>End of Session</vt:lpstr>
    </vt:vector>
  </TitlesOfParts>
  <Company>Wageningen 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Slides for Sessions 4.1 - 1.4 of the Uganda HMIS Training Package</dc:title>
  <dc:creator>Brouwers, Jan</dc:creator>
  <cp:lastModifiedBy>Heather Finegan</cp:lastModifiedBy>
  <cp:revision>80</cp:revision>
  <dcterms:created xsi:type="dcterms:W3CDTF">2016-04-09T09:44:47Z</dcterms:created>
  <dcterms:modified xsi:type="dcterms:W3CDTF">2017-09-26T18:15:37Z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0x01010018178E4D381645459942FFC00F278099</vt:lpwstr>
  </property>
</Properties>
</file>