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2"/>
  </p:notesMasterIdLst>
  <p:handoutMasterIdLst>
    <p:handoutMasterId r:id="rId133"/>
  </p:handoutMasterIdLst>
  <p:sldIdLst>
    <p:sldId id="256" r:id="rId2"/>
    <p:sldId id="283" r:id="rId3"/>
    <p:sldId id="275" r:id="rId4"/>
    <p:sldId id="261" r:id="rId5"/>
    <p:sldId id="276" r:id="rId6"/>
    <p:sldId id="278" r:id="rId7"/>
    <p:sldId id="279" r:id="rId8"/>
    <p:sldId id="277" r:id="rId9"/>
    <p:sldId id="280" r:id="rId10"/>
    <p:sldId id="281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1" r:id="rId69"/>
    <p:sldId id="342" r:id="rId70"/>
    <p:sldId id="343" r:id="rId71"/>
    <p:sldId id="344" r:id="rId72"/>
    <p:sldId id="345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  <p:sldId id="358" r:id="rId86"/>
    <p:sldId id="359" r:id="rId87"/>
    <p:sldId id="360" r:id="rId88"/>
    <p:sldId id="361" r:id="rId89"/>
    <p:sldId id="362" r:id="rId90"/>
    <p:sldId id="363" r:id="rId91"/>
    <p:sldId id="364" r:id="rId92"/>
    <p:sldId id="365" r:id="rId93"/>
    <p:sldId id="366" r:id="rId94"/>
    <p:sldId id="367" r:id="rId95"/>
    <p:sldId id="368" r:id="rId96"/>
    <p:sldId id="369" r:id="rId97"/>
    <p:sldId id="370" r:id="rId98"/>
    <p:sldId id="371" r:id="rId99"/>
    <p:sldId id="372" r:id="rId100"/>
    <p:sldId id="373" r:id="rId101"/>
    <p:sldId id="374" r:id="rId102"/>
    <p:sldId id="375" r:id="rId103"/>
    <p:sldId id="376" r:id="rId104"/>
    <p:sldId id="377" r:id="rId105"/>
    <p:sldId id="378" r:id="rId106"/>
    <p:sldId id="379" r:id="rId107"/>
    <p:sldId id="380" r:id="rId108"/>
    <p:sldId id="381" r:id="rId109"/>
    <p:sldId id="382" r:id="rId110"/>
    <p:sldId id="383" r:id="rId111"/>
    <p:sldId id="384" r:id="rId112"/>
    <p:sldId id="385" r:id="rId113"/>
    <p:sldId id="386" r:id="rId114"/>
    <p:sldId id="387" r:id="rId115"/>
    <p:sldId id="388" r:id="rId116"/>
    <p:sldId id="389" r:id="rId117"/>
    <p:sldId id="390" r:id="rId118"/>
    <p:sldId id="391" r:id="rId119"/>
    <p:sldId id="392" r:id="rId120"/>
    <p:sldId id="393" r:id="rId121"/>
    <p:sldId id="394" r:id="rId122"/>
    <p:sldId id="395" r:id="rId123"/>
    <p:sldId id="396" r:id="rId124"/>
    <p:sldId id="397" r:id="rId125"/>
    <p:sldId id="398" r:id="rId126"/>
    <p:sldId id="399" r:id="rId127"/>
    <p:sldId id="400" r:id="rId128"/>
    <p:sldId id="401" r:id="rId129"/>
    <p:sldId id="402" r:id="rId130"/>
    <p:sldId id="403" r:id="rId1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Yourchuck" initials="AY" lastIdx="2" clrIdx="0">
    <p:extLst>
      <p:ext uri="{19B8F6BF-5375-455C-9EA6-DF929625EA0E}">
        <p15:presenceInfo xmlns:p15="http://schemas.microsoft.com/office/powerpoint/2012/main" userId="Amanda Yourchu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5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handoutMaster" Target="handoutMasters/handoutMaster1.xml"/><Relationship Id="rId138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commentAuthors" Target="commentAuthors.xml"/><Relationship Id="rId139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D2BA1-696E-B34E-9406-F1A418205EE0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C3625-8E16-D742-A294-FE59105A96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80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2DDC2-CD57-4C95-9038-8C8AFB5A60A1}" type="datetimeFigureOut">
              <a:rPr lang="en-GB" smtClean="0"/>
              <a:t>26/09/2017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B93E7-1F67-452F-B0BB-6DE282132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498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6DA1-1686-4ED4-AB88-7B54563DDE3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679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B93E7-1F67-452F-B0BB-6DE282132104}" type="slidenum">
              <a:rPr lang="en-GB" smtClean="0"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898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B93E7-1F67-452F-B0BB-6DE282132104}" type="slidenum">
              <a:rPr lang="en-GB" smtClean="0"/>
              <a:t>104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45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B93E7-1F67-452F-B0BB-6DE282132104}" type="slidenum">
              <a:rPr lang="en-GB" smtClean="0"/>
              <a:t>105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929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B93E7-1F67-452F-B0BB-6DE282132104}" type="slidenum">
              <a:rPr lang="en-GB" smtClean="0"/>
              <a:t>129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61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6DA1-1686-4ED4-AB88-7B54563DDE3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63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DB6DA1-1686-4ED4-AB88-7B54563DDE3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800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31343F1-EC88-4E0E-B6CF-1ACC8F6F86F1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45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46DB835-75C9-409F-B9F1-705B6BBA5BD4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153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9C5AA46-5752-4D36-980D-687D7E6C1321}" type="slidenum">
              <a:rPr lang="en-US" altLang="en-US" smtClean="0"/>
              <a:pPr/>
              <a:t>60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670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19B256C-AE08-43B2-AB6B-D6A61E6422ED}" type="slidenum">
              <a:rPr lang="en-US" altLang="en-US" smtClean="0"/>
              <a:pPr/>
              <a:t>62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421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54E4A85-5235-4110-B023-D781BD12413D}" type="slidenum">
              <a:rPr lang="en-US" altLang="en-US" smtClean="0"/>
              <a:pPr/>
              <a:t>75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135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FD0AAD9-CA73-4630-81C2-DBA088EDAB1E}" type="slidenum">
              <a:rPr lang="en-US" altLang="en-US" smtClean="0"/>
              <a:pPr/>
              <a:t>83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21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059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0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86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1642" y="230188"/>
            <a:ext cx="8442796" cy="83978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6"/>
          <p:cNvSpPr>
            <a:spLocks noGrp="1"/>
          </p:cNvSpPr>
          <p:nvPr>
            <p:ph type="body" sz="quarter" idx="10"/>
          </p:nvPr>
        </p:nvSpPr>
        <p:spPr>
          <a:xfrm>
            <a:off x="421200" y="1835249"/>
            <a:ext cx="8521188" cy="4089600"/>
          </a:xfrm>
        </p:spPr>
        <p:txBody>
          <a:bodyPr/>
          <a:lstStyle>
            <a:lvl2pPr>
              <a:buClr>
                <a:schemeClr val="bg2"/>
              </a:buClr>
              <a:defRPr/>
            </a:lvl2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826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679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28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49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6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2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1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Health management Information for Nutrition, 2016.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2BCE-3D26-46A2-99D5-B68A9CE83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029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3281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Health management Information for Nutrition, 2016.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2BCE-3D26-46A2-99D5-B68A9CE83E87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23" y="44624"/>
            <a:ext cx="1693497" cy="936104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5791200"/>
            <a:ext cx="7559023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rgbClr val="C45911"/>
                </a:solidFill>
              </a:rPr>
              <a:t>HEALTH MANAGEMENT INFORMATION FOR NUTRITION 2017</a:t>
            </a:r>
          </a:p>
        </p:txBody>
      </p:sp>
    </p:spTree>
    <p:extLst>
      <p:ext uri="{BB962C8B-B14F-4D97-AF65-F5344CB8AC3E}">
        <p14:creationId xmlns:p14="http://schemas.microsoft.com/office/powerpoint/2010/main" val="289620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4591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" y="0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HEALTH MANAGEMENT INFORMATION FOR NUTRITION 2017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8923" y="1828800"/>
            <a:ext cx="7415445" cy="340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3.1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Community Data </a:t>
            </a:r>
            <a:br>
              <a:rPr lang="en-US" altLang="en-US" sz="4400" b="1" dirty="0">
                <a:solidFill>
                  <a:srgbClr val="000000"/>
                </a:solidFill>
                <a:latin typeface="+mj-lt"/>
              </a:rPr>
            </a:b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Collection Tools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791200"/>
            <a:ext cx="6300192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BFCA6C6-FB05-401C-A090-0C31D204A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1</a:t>
            </a:fld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50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  <a:solidFill>
            <a:schemeClr val="bg1"/>
          </a:solidFill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10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</p:spTree>
    <p:extLst>
      <p:ext uri="{BB962C8B-B14F-4D97-AF65-F5344CB8AC3E}">
        <p14:creationId xmlns:p14="http://schemas.microsoft.com/office/powerpoint/2010/main" val="285888166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340768"/>
            <a:ext cx="8521188" cy="416647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Category 8: </a:t>
            </a:r>
            <a:r>
              <a:rPr lang="en-US" sz="2400" dirty="0"/>
              <a:t>HIV-exposed infants who were reported to be exclusively breastfed for the first 6 completed months during the reporting period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Source registers:	EID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9: </a:t>
            </a:r>
            <a:r>
              <a:rPr lang="en-US" sz="2400" dirty="0"/>
              <a:t>HIV-exposed infants who were reported to be breastfed up to 1 year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Source registers:	EID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10: </a:t>
            </a:r>
            <a:r>
              <a:rPr lang="en-US" sz="2400" dirty="0"/>
              <a:t>Treated malnourished clients who attained target exit criteria at the end of the quarter (Total, HIV positive)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	</a:t>
            </a:r>
            <a:r>
              <a:rPr lang="en-US" sz="2400" dirty="0">
                <a:solidFill>
                  <a:srgbClr val="FF0000"/>
                </a:solidFill>
              </a:rPr>
              <a:t>Source registers:	INR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Nutrition Tally Sheet, cont’d.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AFC40-D2CF-4768-B83D-17E9A281709D}" type="slidenum">
              <a:rPr lang="en-US" smtClean="0"/>
              <a:pPr/>
              <a:t>100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83767A4-B86F-4F0C-AFEE-C3064118F29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29857084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CB3ACE4-4557-4DFE-847F-48ADA6A1DE7D}" type="slidenum">
              <a:rPr lang="en-US" smtClean="0"/>
              <a:t>101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04B2FB36-421B-4639-9B4A-E5D6F8B4CA9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2681115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3.5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Essential Medicines and Health Supplies (EMHS)</a:t>
            </a:r>
            <a:endParaRPr lang="en-US" sz="4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566900-E6FD-48F0-9991-261118662393}" type="slidenum">
              <a:rPr lang="en-US" smtClean="0"/>
              <a:t>102</a:t>
            </a:fld>
            <a:endParaRPr lang="en-US" dirty="0"/>
          </a:p>
        </p:txBody>
      </p:sp>
      <p:pic>
        <p:nvPicPr>
          <p:cNvPr id="5" name="Picture 4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42120"/>
            <a:ext cx="1501832" cy="8301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74908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8262DABC-831A-4917-A467-49A18A01F89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35055914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85655" y="1268760"/>
            <a:ext cx="8229600" cy="4708525"/>
          </a:xfrm>
        </p:spPr>
        <p:txBody>
          <a:bodyPr/>
          <a:lstStyle/>
          <a:p>
            <a:r>
              <a:rPr lang="en-US" dirty="0"/>
              <a:t>By the end of this session, participants should be able to:</a:t>
            </a:r>
          </a:p>
          <a:p>
            <a:pPr lvl="1">
              <a:spcAft>
                <a:spcPts val="0"/>
              </a:spcAft>
            </a:pPr>
            <a:r>
              <a:rPr lang="en-US" dirty="0"/>
              <a:t>Demonstrate ability to accurately and completely fill in the: </a:t>
            </a:r>
          </a:p>
          <a:p>
            <a:pPr lvl="3"/>
            <a:r>
              <a:rPr lang="en-US" sz="2600" dirty="0"/>
              <a:t>Stock Card </a:t>
            </a:r>
          </a:p>
          <a:p>
            <a:pPr lvl="3"/>
            <a:r>
              <a:rPr lang="en-US" sz="2600" dirty="0"/>
              <a:t>Requisition and Issue Voucher</a:t>
            </a:r>
          </a:p>
          <a:p>
            <a:pPr lvl="3"/>
            <a:r>
              <a:rPr lang="en-US" sz="2600" dirty="0"/>
              <a:t>Daily Dispensing Log</a:t>
            </a:r>
          </a:p>
          <a:p>
            <a:pPr lvl="3"/>
            <a:r>
              <a:rPr lang="en-US" sz="2600" dirty="0"/>
              <a:t>Order form for EMHS</a:t>
            </a:r>
          </a:p>
          <a:p>
            <a:pPr lvl="1"/>
            <a:r>
              <a:rPr lang="en-US" dirty="0"/>
              <a:t>Describe the purpose of other EMHS tools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BEF5BA3-77EB-4DBA-89F6-2CD3050D3961}" type="slidenum">
              <a:rPr lang="en-US" smtClean="0"/>
              <a:t>103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432C617-8AE6-4478-90B5-7226D948E9E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248935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523925"/>
            <a:ext cx="8229600" cy="4929411"/>
          </a:xfrm>
        </p:spPr>
        <p:txBody>
          <a:bodyPr/>
          <a:lstStyle/>
          <a:p>
            <a:r>
              <a:rPr lang="en-US" sz="2200" dirty="0"/>
              <a:t>Essential medicines and health supplies are acquired and/or distributed using:</a:t>
            </a:r>
          </a:p>
          <a:p>
            <a:pPr lvl="1"/>
            <a:r>
              <a:rPr lang="en-US" sz="2000" dirty="0"/>
              <a:t>Stock Card (HMIS form 015)</a:t>
            </a:r>
          </a:p>
          <a:p>
            <a:pPr lvl="1"/>
            <a:r>
              <a:rPr lang="en-US" sz="2000" dirty="0"/>
              <a:t>Stock Book (083)</a:t>
            </a:r>
          </a:p>
          <a:p>
            <a:pPr lvl="1"/>
            <a:r>
              <a:rPr lang="en-US" sz="2000" dirty="0"/>
              <a:t>Daily Dispensing Log (016)</a:t>
            </a:r>
          </a:p>
          <a:p>
            <a:pPr lvl="1"/>
            <a:r>
              <a:rPr lang="en-US" sz="2000" dirty="0"/>
              <a:t>Requisition and Issue Voucher (017)</a:t>
            </a:r>
          </a:p>
          <a:p>
            <a:pPr lvl="1"/>
            <a:r>
              <a:rPr lang="en-US" sz="2000" dirty="0"/>
              <a:t>BI-Monthly Report and Order Calculation Form (084) </a:t>
            </a:r>
          </a:p>
          <a:p>
            <a:pPr lvl="1"/>
            <a:r>
              <a:rPr lang="en-US" sz="2000" dirty="0"/>
              <a:t>Order form for EMHS (085)</a:t>
            </a:r>
          </a:p>
          <a:p>
            <a:pPr lvl="1"/>
            <a:r>
              <a:rPr lang="en-US" sz="2000" dirty="0"/>
              <a:t>Health Facility Procurement Plan for EMHS (086)</a:t>
            </a:r>
          </a:p>
          <a:p>
            <a:pPr lvl="1"/>
            <a:r>
              <a:rPr lang="en-US" sz="2000" dirty="0"/>
              <a:t>Discrepancy Report (087)</a:t>
            </a:r>
          </a:p>
          <a:p>
            <a:pPr lvl="1"/>
            <a:r>
              <a:rPr lang="en-US" sz="2000" dirty="0"/>
              <a:t>Health Expired/Spoiled Medicines Register (088)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C35088B-1B8F-4E5E-88DB-42BA5A8D6214}" type="slidenum">
              <a:rPr lang="en-US" smtClean="0"/>
              <a:t>104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0910405E-6FF7-459D-8933-CCC33AB9D3F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3996012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7420DB2-E4E8-4AD6-BABA-6AADB51EB273}" type="slidenum">
              <a:rPr lang="en-US" smtClean="0"/>
              <a:t>105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en-US" dirty="0"/>
              <a:t>Stock Card</a:t>
            </a:r>
            <a:br>
              <a:rPr lang="en-US" dirty="0"/>
            </a:br>
            <a:r>
              <a:rPr lang="en-US" dirty="0"/>
              <a:t>(HMIS form 015)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4BD3B07-EB6C-4F0E-9A6D-5550464090A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5528469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The Stock Card is used to track movement and balance of all commodities stored in the health facility, for more than one week.</a:t>
            </a:r>
          </a:p>
          <a:p>
            <a:r>
              <a:rPr lang="en-US" sz="2600" dirty="0"/>
              <a:t>It is filled in when commodities are delivered at the health facility or issued to clients.</a:t>
            </a:r>
          </a:p>
          <a:p>
            <a:r>
              <a:rPr lang="en-US" sz="2600" dirty="0"/>
              <a:t>One card is used per item and kept in the facility store.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Responsible: </a:t>
            </a:r>
            <a:r>
              <a:rPr lang="en-US" sz="2600" dirty="0"/>
              <a:t>Person(s) designated to be in charge of stores</a:t>
            </a:r>
          </a:p>
          <a:p>
            <a:r>
              <a:rPr lang="en-US" sz="2600" dirty="0"/>
              <a:t>The card has 21 columns.</a:t>
            </a:r>
          </a:p>
          <a:p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46CFE06-EDC9-4C87-A943-9CCC71436D19}" type="slidenum">
              <a:rPr lang="en-US" smtClean="0"/>
              <a:t>106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B68943C2-436E-439C-B1FE-EA071E23E6A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40857546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451917"/>
            <a:ext cx="8229600" cy="4857403"/>
          </a:xfrm>
        </p:spPr>
        <p:txBody>
          <a:bodyPr/>
          <a:lstStyle/>
          <a:p>
            <a:r>
              <a:rPr lang="en-US" sz="2200" b="1" dirty="0"/>
              <a:t>Column 1:  Health Unit Name:</a:t>
            </a:r>
            <a:r>
              <a:rPr lang="en-US" sz="2200" dirty="0"/>
              <a:t> Name of health facility</a:t>
            </a:r>
          </a:p>
          <a:p>
            <a:r>
              <a:rPr lang="en-US" sz="2200" b="1" dirty="0"/>
              <a:t>Column 2:  Health Unit Code: </a:t>
            </a:r>
            <a:r>
              <a:rPr lang="en-US" sz="2200" dirty="0"/>
              <a:t>Unique code, allocated by DHO</a:t>
            </a:r>
          </a:p>
          <a:p>
            <a:r>
              <a:rPr lang="en-US" sz="2200" b="1" dirty="0"/>
              <a:t>Column 3:  Financial Year: </a:t>
            </a:r>
            <a:r>
              <a:rPr lang="en-US" sz="2200" dirty="0">
                <a:solidFill>
                  <a:srgbClr val="FF0000"/>
                </a:solidFill>
              </a:rPr>
              <a:t>Range</a:t>
            </a:r>
            <a:r>
              <a:rPr lang="en-US" sz="2200" dirty="0"/>
              <a:t> (1st July of current year to 30th June of following year)</a:t>
            </a:r>
          </a:p>
          <a:p>
            <a:r>
              <a:rPr lang="en-US" sz="2200" b="1" dirty="0"/>
              <a:t>Column 4:  Item Description: </a:t>
            </a:r>
            <a:r>
              <a:rPr lang="en-US" sz="2200" dirty="0"/>
              <a:t>Name of item, formulation, and strength (F75, 75 kcal/g; paracetamol, 500 mg)</a:t>
            </a:r>
          </a:p>
          <a:p>
            <a:r>
              <a:rPr lang="en-US" sz="2200" b="1" dirty="0"/>
              <a:t>Column 5:  Pack Size:  </a:t>
            </a:r>
            <a:r>
              <a:rPr lang="en-US" sz="2200" dirty="0"/>
              <a:t>Specific size of each commodity, e.g., RUTF (packed in cartons of 150 pieces) </a:t>
            </a:r>
          </a:p>
          <a:p>
            <a:r>
              <a:rPr lang="en-US" sz="2200" b="1" dirty="0"/>
              <a:t>Column 6:  Item Code No.: </a:t>
            </a:r>
            <a:r>
              <a:rPr lang="en-US" sz="2200" dirty="0"/>
              <a:t>Record official unique number for the commodity given by MOH.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>
                <a:solidFill>
                  <a:srgbClr val="FF0000"/>
                </a:solidFill>
              </a:rPr>
              <a:t>Leave blank if number is not known.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CD65588-89EE-494D-841C-CE971C8D7BAA}" type="slidenum">
              <a:rPr lang="en-US" smtClean="0"/>
              <a:t>107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F252077-3246-4E27-8EF7-B6693E5E98D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3642156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379909"/>
            <a:ext cx="8229600" cy="4857403"/>
          </a:xfrm>
        </p:spPr>
        <p:txBody>
          <a:bodyPr/>
          <a:lstStyle/>
          <a:p>
            <a:pPr lvl="0"/>
            <a:r>
              <a:rPr lang="en-US" sz="2200" b="1" dirty="0"/>
              <a:t>Column 7: Special storage conditions: </a:t>
            </a:r>
            <a:r>
              <a:rPr lang="en-US" sz="2200" dirty="0"/>
              <a:t>Specific instructions for storing a commodity. e.g., ‘Store in a cool dry place’, ‘Store at temperature &lt; 8°C’</a:t>
            </a:r>
          </a:p>
          <a:p>
            <a:r>
              <a:rPr lang="en-US" sz="2200" b="1" dirty="0"/>
              <a:t>Column 8: Unit of issue: </a:t>
            </a:r>
            <a:r>
              <a:rPr lang="en-US" sz="2200" dirty="0"/>
              <a:t>Smallest unit of an item issued (tablet, sachet, vial, cycle, strip)</a:t>
            </a:r>
          </a:p>
          <a:p>
            <a:r>
              <a:rPr lang="en-US" sz="2200" b="1" dirty="0"/>
              <a:t>Column 9: Maximum stock level: </a:t>
            </a:r>
            <a:r>
              <a:rPr lang="en-US" sz="2200" dirty="0"/>
              <a:t>Maximum stock level; based on Average Monthly Consumption (usually 5 months  stock unless stated otherwise)</a:t>
            </a:r>
          </a:p>
          <a:p>
            <a:r>
              <a:rPr lang="en-US" sz="2200" b="1" dirty="0"/>
              <a:t>Column 10:	Minimum stock level: </a:t>
            </a:r>
            <a:r>
              <a:rPr lang="en-US" sz="2200" dirty="0"/>
              <a:t>Minimum stock level; based on the Average Monthly Consumption (usually 2 months stock unless stated otherwise)</a:t>
            </a:r>
          </a:p>
          <a:p>
            <a:r>
              <a:rPr lang="en-US" sz="2200" b="1" dirty="0"/>
              <a:t>Column 11:	Date : </a:t>
            </a:r>
            <a:r>
              <a:rPr lang="en-US" sz="2200" dirty="0"/>
              <a:t>Transaction date at the facility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1F1141EB-E4A3-4F74-9651-C729685B045A}" type="slidenum">
              <a:rPr lang="en-US" smtClean="0"/>
              <a:t>108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7157DB2-B3E4-43C0-8E06-94EB0A929D2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9935402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r>
              <a:rPr lang="en-US" sz="2200" b="1" dirty="0"/>
              <a:t>Column 12: To </a:t>
            </a:r>
            <a:r>
              <a:rPr lang="en-US" sz="2200" dirty="0"/>
              <a:t>or</a:t>
            </a:r>
            <a:r>
              <a:rPr lang="en-US" sz="2200" b="1" dirty="0"/>
              <a:t> From</a:t>
            </a:r>
          </a:p>
          <a:p>
            <a:r>
              <a:rPr lang="en-US" sz="2200" b="1" dirty="0"/>
              <a:t>To</a:t>
            </a:r>
            <a:r>
              <a:rPr lang="en-US" sz="2200" dirty="0"/>
              <a:t>: Indicates where the commodity is going (from your store)</a:t>
            </a:r>
          </a:p>
          <a:p>
            <a:r>
              <a:rPr lang="en-US" sz="2200" b="1" dirty="0"/>
              <a:t>From</a:t>
            </a:r>
            <a:r>
              <a:rPr lang="en-US" sz="2200" dirty="0"/>
              <a:t>: Indicates where the commodity is coming from (to your store)</a:t>
            </a:r>
          </a:p>
          <a:p>
            <a:r>
              <a:rPr lang="en-US" sz="2200" b="1" dirty="0"/>
              <a:t>Column 13: Voucher Number: </a:t>
            </a:r>
            <a:r>
              <a:rPr lang="en-US" sz="2200" dirty="0"/>
              <a:t>Obtained from Requisition and Issue Voucher and Delivery Note) </a:t>
            </a:r>
          </a:p>
          <a:p>
            <a:r>
              <a:rPr lang="en-US" sz="2200" b="1" dirty="0"/>
              <a:t>Column 14: Quantity In: </a:t>
            </a:r>
            <a:r>
              <a:rPr lang="en-US" sz="2200" dirty="0"/>
              <a:t>Quantities received from a supplier, as number of pack units (e.g., cartons) </a:t>
            </a:r>
          </a:p>
          <a:p>
            <a:pPr marL="0" indent="0">
              <a:buNone/>
            </a:pPr>
            <a:r>
              <a:rPr lang="en-US" sz="2200" dirty="0"/>
              <a:t>Record transaction in </a:t>
            </a:r>
            <a:r>
              <a:rPr lang="en-US" sz="2200" dirty="0">
                <a:solidFill>
                  <a:srgbClr val="FF0000"/>
                </a:solidFill>
              </a:rPr>
              <a:t>RED</a:t>
            </a:r>
            <a:r>
              <a:rPr lang="en-US" sz="2200" dirty="0"/>
              <a:t> ink to highlight items received in the store.  </a:t>
            </a:r>
          </a:p>
          <a:p>
            <a:r>
              <a:rPr lang="en-US" sz="2200" b="1" dirty="0"/>
              <a:t>Column 15: Quantity Out: </a:t>
            </a:r>
            <a:r>
              <a:rPr lang="en-US" sz="2200" dirty="0"/>
              <a:t>Quantities issued out (in pack units) 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CA7BDB4-B839-4667-BB10-2D2DC7620013}" type="slidenum">
              <a:rPr lang="en-US" smtClean="0"/>
              <a:t>109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61151C1-8A55-4848-8A28-AD3FE022531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41488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3.2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Primary Health Facility Data Sources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791200"/>
            <a:ext cx="781236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34924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Introduction, cont’d.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4857403"/>
          </a:xfrm>
        </p:spPr>
        <p:txBody>
          <a:bodyPr/>
          <a:lstStyle/>
          <a:p>
            <a:r>
              <a:rPr lang="en-US" sz="1900" b="1" dirty="0"/>
              <a:t>Column 16: Losses/Adjustments</a:t>
            </a:r>
          </a:p>
          <a:p>
            <a:pPr lvl="1"/>
            <a:r>
              <a:rPr lang="en-US" sz="1900" b="1" dirty="0"/>
              <a:t>Losses: </a:t>
            </a:r>
            <a:r>
              <a:rPr lang="en-US" sz="1900" dirty="0"/>
              <a:t>Loss of commodities due to expiry, damage, pilferage, theft </a:t>
            </a:r>
            <a:r>
              <a:rPr lang="en-US" sz="1900" dirty="0">
                <a:solidFill>
                  <a:srgbClr val="FF0000"/>
                </a:solidFill>
              </a:rPr>
              <a:t>(e.g., -10)</a:t>
            </a:r>
          </a:p>
          <a:p>
            <a:pPr lvl="1"/>
            <a:r>
              <a:rPr lang="en-US" sz="1900" b="1" dirty="0"/>
              <a:t>Adjustments: </a:t>
            </a:r>
            <a:r>
              <a:rPr lang="en-US" sz="1900" dirty="0"/>
              <a:t>Increase or decrease in stock due to borrowing, lending, or redistribution. </a:t>
            </a:r>
            <a:r>
              <a:rPr lang="en-US" sz="1900" dirty="0">
                <a:solidFill>
                  <a:srgbClr val="FF0000"/>
                </a:solidFill>
              </a:rPr>
              <a:t>(e.g., +10; or -10) </a:t>
            </a:r>
          </a:p>
          <a:p>
            <a:r>
              <a:rPr lang="en-US" sz="1900" b="1" dirty="0"/>
              <a:t>Column 17: Balance on Hand: </a:t>
            </a:r>
            <a:r>
              <a:rPr lang="en-US" sz="1900" dirty="0"/>
              <a:t>Quantity of commodity remaining in store after issuing or adjustment</a:t>
            </a:r>
          </a:p>
          <a:p>
            <a:r>
              <a:rPr lang="en-US" sz="1900" b="1" dirty="0"/>
              <a:t>Column 18: Expiry Date(s): </a:t>
            </a:r>
            <a:r>
              <a:rPr lang="en-US" sz="1900" dirty="0"/>
              <a:t>Expiry date(s) of commodity received</a:t>
            </a:r>
          </a:p>
          <a:p>
            <a:r>
              <a:rPr lang="en-US" sz="1900" b="1" dirty="0"/>
              <a:t>Column 19: Batch Number: </a:t>
            </a:r>
            <a:r>
              <a:rPr lang="en-US" sz="1900" dirty="0"/>
              <a:t>Batch number of the commodity received/issued</a:t>
            </a:r>
          </a:p>
          <a:p>
            <a:r>
              <a:rPr lang="en-US" sz="1900" b="1" dirty="0"/>
              <a:t>Column 20: Remarks:  </a:t>
            </a:r>
            <a:r>
              <a:rPr lang="en-US" sz="1900" dirty="0"/>
              <a:t>Comments about the commodity received or issued</a:t>
            </a:r>
          </a:p>
          <a:p>
            <a:r>
              <a:rPr lang="en-US" sz="1900" b="1" dirty="0"/>
              <a:t>Column 21: Initials: </a:t>
            </a:r>
            <a:r>
              <a:rPr lang="en-US" sz="1900" dirty="0"/>
              <a:t>Initials of the stores person handling the transaction(s)</a:t>
            </a:r>
          </a:p>
          <a:p>
            <a:pPr lvl="1"/>
            <a:r>
              <a:rPr lang="en-US" sz="1900" dirty="0">
                <a:solidFill>
                  <a:srgbClr val="FF0000"/>
                </a:solidFill>
              </a:rPr>
              <a:t>Report minimum stock levels to the In-charge, to avoid stock-outs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AFAAEFB-834A-4F4F-9C61-0F98ACBC1128}" type="slidenum">
              <a:rPr lang="en-US" smtClean="0"/>
              <a:t>110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9FCA5F8F-6638-4CFF-8D18-7BEC21F2EE9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62384296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en-US" dirty="0"/>
              <a:t>In groups of 3–4 participants, use the case scenario provided to fill out the Stock Card (see Case Scenario Set 1, Reference Manual, page 74).</a:t>
            </a:r>
          </a:p>
          <a:p>
            <a:r>
              <a:rPr lang="en-US" dirty="0"/>
              <a:t>Present in plenary and discuss case scenario.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1C222D0-E9DE-40C4-AD71-B5E70094979F}" type="slidenum">
              <a:rPr lang="en-US" smtClean="0"/>
              <a:t>111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1AEA814-F1FF-4323-B39A-AEA98F774C59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7049234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en-US" dirty="0"/>
              <a:t>Requisition and Issue Voucher</a:t>
            </a:r>
            <a:br>
              <a:rPr lang="en-US" dirty="0"/>
            </a:br>
            <a:r>
              <a:rPr lang="en-US" dirty="0"/>
              <a:t>(HMIS form 017)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4CF6578-CD70-483E-A6E8-4C5F916EA3B1}" type="slidenum">
              <a:rPr lang="en-US" smtClean="0"/>
              <a:t>112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889B60C-B580-4C13-92CF-3DE195A7668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82276090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417638"/>
            <a:ext cx="7859216" cy="4708525"/>
          </a:xfrm>
        </p:spPr>
        <p:txBody>
          <a:bodyPr/>
          <a:lstStyle/>
          <a:p>
            <a:r>
              <a:rPr lang="en-US" sz="2100" dirty="0"/>
              <a:t>The Requisition and Issue Voucher is used for:</a:t>
            </a:r>
          </a:p>
          <a:p>
            <a:pPr lvl="1"/>
            <a:r>
              <a:rPr lang="en-US" sz="2100" dirty="0"/>
              <a:t>Placing internal orders 	</a:t>
            </a:r>
          </a:p>
          <a:p>
            <a:pPr lvl="1"/>
            <a:r>
              <a:rPr lang="en-US" sz="2100" dirty="0"/>
              <a:t>Issuing commodities</a:t>
            </a:r>
          </a:p>
          <a:p>
            <a:pPr lvl="1"/>
            <a:r>
              <a:rPr lang="en-US" sz="2100" dirty="0"/>
              <a:t>Redistribution between health facilities (within or outside the district )</a:t>
            </a:r>
          </a:p>
          <a:p>
            <a:r>
              <a:rPr lang="en-US" sz="2100" dirty="0"/>
              <a:t>Filled whenever commodities are ordered, issued, or redistributed</a:t>
            </a:r>
          </a:p>
          <a:p>
            <a:r>
              <a:rPr lang="en-US" sz="2100" dirty="0"/>
              <a:t>Two (2) copies are filled in</a:t>
            </a:r>
          </a:p>
          <a:p>
            <a:pPr lvl="1"/>
            <a:r>
              <a:rPr lang="en-US" sz="2100" dirty="0"/>
              <a:t>Duplicate copy remains in issuing store</a:t>
            </a:r>
          </a:p>
          <a:p>
            <a:pPr lvl="1"/>
            <a:r>
              <a:rPr lang="en-US" sz="2100" dirty="0"/>
              <a:t>Original sent to requesting department/facility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</a:rPr>
              <a:t>Responsible: </a:t>
            </a:r>
            <a:r>
              <a:rPr lang="en-US" sz="2100" dirty="0"/>
              <a:t>In-charge of health facility and the store</a:t>
            </a:r>
          </a:p>
          <a:p>
            <a:r>
              <a:rPr lang="en-US" sz="2100" dirty="0"/>
              <a:t>The voucher has 17 data elements.</a:t>
            </a:r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3D0C77A-F37C-40C1-B69D-CDA772E32644}" type="slidenum">
              <a:rPr lang="en-US" smtClean="0"/>
              <a:t>113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F633B02-47F7-4D72-9ADD-3191B0EBB82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64769906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r>
              <a:rPr lang="en-US" sz="2400" b="1" dirty="0"/>
              <a:t>Element 1:  Name of Health Unit: </a:t>
            </a:r>
            <a:r>
              <a:rPr lang="en-US" sz="2400" dirty="0"/>
              <a:t>Name of health facility</a:t>
            </a:r>
          </a:p>
          <a:p>
            <a:r>
              <a:rPr lang="en-US" sz="2400" b="1" dirty="0"/>
              <a:t>Element 2:  Dept./Section/Ward/Dispensary: </a:t>
            </a:r>
            <a:r>
              <a:rPr lang="en-US" sz="2400" dirty="0"/>
              <a:t>Name of requisitioning unit</a:t>
            </a:r>
          </a:p>
          <a:p>
            <a:r>
              <a:rPr lang="en-US" sz="2400" b="1" dirty="0"/>
              <a:t>Element 3:  Date: </a:t>
            </a:r>
            <a:r>
              <a:rPr lang="en-US" sz="2400" dirty="0"/>
              <a:t>Date when the requisition is made</a:t>
            </a:r>
          </a:p>
          <a:p>
            <a:r>
              <a:rPr lang="en-US" sz="2400" b="1" dirty="0"/>
              <a:t>Element 4:  Ordered By (name, signature) </a:t>
            </a:r>
          </a:p>
          <a:p>
            <a:r>
              <a:rPr lang="en-US" sz="2400" b="1" dirty="0"/>
              <a:t>Element 5:  Authorized By (name, signature)</a:t>
            </a:r>
          </a:p>
          <a:p>
            <a:r>
              <a:rPr lang="en-US" sz="2400" b="1" dirty="0"/>
              <a:t>Element 6:  Item Code No.: </a:t>
            </a:r>
            <a:r>
              <a:rPr lang="en-US" sz="2400" dirty="0"/>
              <a:t>Official unique number of commodity as given by supplier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Leave blank if number is unknown.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68BC0E2-97DA-41CE-B4BF-5B551077E0ED}" type="slidenum">
              <a:rPr lang="en-US" smtClean="0"/>
              <a:t>114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32234AF-E66E-493E-BCC8-BE4D6BDB5B4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75026173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r>
              <a:rPr lang="en-US" sz="2400" b="1" dirty="0"/>
              <a:t>Element 7:  Item Description: </a:t>
            </a:r>
            <a:r>
              <a:rPr lang="en-US" sz="2400" dirty="0"/>
              <a:t>Name of the item, formulation and strength, e.g., RUTF sachet, 500 kcal. </a:t>
            </a:r>
          </a:p>
          <a:p>
            <a:r>
              <a:rPr lang="en-US" sz="2400" b="1" dirty="0"/>
              <a:t>Element 8:  Previous Receipt: </a:t>
            </a:r>
            <a:r>
              <a:rPr lang="en-US" sz="2400" dirty="0"/>
              <a:t>Quantity received from store to your unit/section/ depending on the previous order/ requisition made </a:t>
            </a:r>
          </a:p>
          <a:p>
            <a:r>
              <a:rPr lang="en-US" sz="2400" b="1" dirty="0"/>
              <a:t>Element 9:  Balance on Hand: </a:t>
            </a:r>
            <a:r>
              <a:rPr lang="en-US" sz="2400" dirty="0"/>
              <a:t>Quantities after doing your physical count or copy from Stock Card </a:t>
            </a:r>
          </a:p>
          <a:p>
            <a:r>
              <a:rPr lang="en-US" sz="2400" b="1" dirty="0"/>
              <a:t>Element 10:  Quantity Required: </a:t>
            </a:r>
            <a:r>
              <a:rPr lang="en-US" sz="2400" dirty="0"/>
              <a:t>Quantity required/ requested </a:t>
            </a:r>
          </a:p>
          <a:p>
            <a:r>
              <a:rPr lang="en-US" sz="2400" b="1" dirty="0"/>
              <a:t>Element 11:  Quantity Issued: </a:t>
            </a:r>
            <a:r>
              <a:rPr lang="en-US" sz="2400" dirty="0"/>
              <a:t>Quantity issued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67C0EC7-444B-4E0C-90FD-7CA7ABB4286B}" type="slidenum">
              <a:rPr lang="en-US" smtClean="0"/>
              <a:t>115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3BB9D00-DF09-4BD2-8B5D-58C0215627A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921140247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en-US" sz="2400" b="1" dirty="0"/>
              <a:t>Element 12:  Unit Cost: </a:t>
            </a:r>
            <a:r>
              <a:rPr lang="en-US" sz="2400" dirty="0"/>
              <a:t>Unit cost of the commodity </a:t>
            </a:r>
          </a:p>
          <a:p>
            <a:r>
              <a:rPr lang="en-US" sz="2400" b="1" dirty="0"/>
              <a:t>Element 13:  Total Cost: </a:t>
            </a:r>
            <a:r>
              <a:rPr lang="en-US" sz="2400" dirty="0"/>
              <a:t>Obtain (multiply unit cost by total quantities required), fill</a:t>
            </a:r>
          </a:p>
          <a:p>
            <a:r>
              <a:rPr lang="en-US" sz="2400" b="1" dirty="0"/>
              <a:t>Element 14:  Issue Date: </a:t>
            </a:r>
            <a:r>
              <a:rPr lang="en-US" sz="2400" dirty="0"/>
              <a:t>When the items were issued (Issuer)</a:t>
            </a:r>
          </a:p>
          <a:p>
            <a:r>
              <a:rPr lang="en-US" sz="2400" b="1" dirty="0"/>
              <a:t>Element 15:  Receipt Date: </a:t>
            </a:r>
            <a:r>
              <a:rPr lang="en-US" sz="2400" dirty="0"/>
              <a:t>When the items were received (Receiver) 	</a:t>
            </a:r>
          </a:p>
          <a:p>
            <a:r>
              <a:rPr lang="en-US" sz="2400" b="1" dirty="0"/>
              <a:t>Element 16:  Name and Signature of Issuer: </a:t>
            </a:r>
            <a:r>
              <a:rPr lang="en-US" sz="2400" dirty="0"/>
              <a:t>Issuing officer </a:t>
            </a:r>
          </a:p>
          <a:p>
            <a:r>
              <a:rPr lang="en-US" sz="2400" b="1" dirty="0"/>
              <a:t>Element 17:  Name and Signature of Receiver:  </a:t>
            </a:r>
            <a:r>
              <a:rPr lang="en-US" sz="2400" dirty="0"/>
              <a:t>Receiving officer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E95CFFA-F035-49E5-9725-E36ABD19FACE}" type="slidenum">
              <a:rPr lang="en-US" smtClean="0"/>
              <a:t>116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6048B60-78B7-4131-B6EB-9FA87CEFC585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848168179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470025"/>
          </a:xfrm>
        </p:spPr>
        <p:txBody>
          <a:bodyPr/>
          <a:lstStyle/>
          <a:p>
            <a:r>
              <a:rPr lang="en-US" dirty="0"/>
              <a:t>Daily Dispensing Log</a:t>
            </a:r>
            <a:br>
              <a:rPr lang="en-US" dirty="0"/>
            </a:br>
            <a:r>
              <a:rPr lang="en-US" dirty="0"/>
              <a:t>(HMIS form 016)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DA69AE2-E856-4F61-BC19-78F5045B763C}" type="slidenum">
              <a:rPr lang="en-US" smtClean="0"/>
              <a:t>117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6584A6F2-B80D-4A47-A273-27D560E8116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704448697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en-US" dirty="0"/>
              <a:t>The Daily Dispensing Log records commodities/medicines dispensed per client and monitors their rational use. </a:t>
            </a:r>
          </a:p>
          <a:p>
            <a:r>
              <a:rPr lang="en-US" dirty="0"/>
              <a:t>One copy of the log is used per health facility, kept in the dispensing unit.</a:t>
            </a:r>
          </a:p>
          <a:p>
            <a:r>
              <a:rPr lang="en-US" dirty="0"/>
              <a:t>Responsible: Health facility Pharmacist/Dispenser</a:t>
            </a:r>
          </a:p>
          <a:p>
            <a:r>
              <a:rPr lang="en-US" dirty="0"/>
              <a:t>The log has 6 data elements.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4367DC8-74F3-470F-9DA9-334BDF6EFE14}" type="slidenum">
              <a:rPr lang="en-US" smtClean="0"/>
              <a:t>118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C39FDDA-B659-4147-A31C-112BC189119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10645983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en-US" sz="2400" b="1" dirty="0"/>
              <a:t>Element 1: Health Unit Name: </a:t>
            </a:r>
            <a:r>
              <a:rPr lang="en-US" sz="2400" dirty="0"/>
              <a:t>Name of health facility</a:t>
            </a:r>
          </a:p>
          <a:p>
            <a:r>
              <a:rPr lang="en-US" sz="2400" b="1" dirty="0"/>
              <a:t>Element 2: Date: </a:t>
            </a:r>
            <a:r>
              <a:rPr lang="en-US" sz="2400" dirty="0"/>
              <a:t>When the medicine is dispensed to a patient</a:t>
            </a:r>
          </a:p>
          <a:p>
            <a:r>
              <a:rPr lang="en-US" sz="2400" b="1" dirty="0"/>
              <a:t>Element 3:  OPD/IPD No.: </a:t>
            </a:r>
            <a:r>
              <a:rPr lang="en-US" sz="2400" dirty="0"/>
              <a:t>Patient number as assigned in relevant register (e.g., INR No.)</a:t>
            </a:r>
          </a:p>
          <a:p>
            <a:r>
              <a:rPr lang="en-US" sz="2400" b="1" dirty="0"/>
              <a:t>Element 4: Names and Quantities of Medicines Dispensed:               </a:t>
            </a:r>
          </a:p>
          <a:p>
            <a:pPr lvl="1"/>
            <a:r>
              <a:rPr lang="en-US" sz="2200" dirty="0"/>
              <a:t>Name of each commodity/medicines prescribed once on space provided on top of every page</a:t>
            </a:r>
          </a:p>
          <a:p>
            <a:pPr lvl="1"/>
            <a:r>
              <a:rPr lang="en-US" sz="2200" dirty="0"/>
              <a:t>Quantities every time the named commodity/medicine is dispensed, in space provided at the column-row intersection box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B07FBBB-4C6D-48EE-B18C-36A1709376DC}" type="slidenum">
              <a:rPr lang="en-US" smtClean="0"/>
              <a:t>119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6FF3487-D310-4081-9F50-31BE84ED9B1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914484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76400"/>
            <a:ext cx="7787208" cy="4449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By end of the session, participants should be able to: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Describe the nutrition data elements in the contact point registers and cards.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D6879104-AFED-4C14-AE9F-9BD3EFDA9E7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22102955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en-US" sz="2600" b="1" dirty="0"/>
              <a:t>Element 5: Dispenser Initials: </a:t>
            </a:r>
            <a:r>
              <a:rPr lang="en-US" sz="2600" dirty="0"/>
              <a:t>Initials of the person (dispenser/pharmacist) who dispensed the commodity/ medicine</a:t>
            </a:r>
          </a:p>
          <a:p>
            <a:pPr>
              <a:spcAft>
                <a:spcPts val="600"/>
              </a:spcAft>
            </a:pPr>
            <a:r>
              <a:rPr lang="en-US" sz="2600" b="1" dirty="0"/>
              <a:t>Element 6: Total</a:t>
            </a:r>
          </a:p>
          <a:p>
            <a:pPr lvl="1">
              <a:spcAft>
                <a:spcPts val="600"/>
              </a:spcAft>
            </a:pPr>
            <a:r>
              <a:rPr lang="en-US" sz="2600" dirty="0"/>
              <a:t>Sum of quantities of commodities/medicines dispensed daily</a:t>
            </a:r>
          </a:p>
          <a:p>
            <a:pPr lvl="2">
              <a:spcAft>
                <a:spcPts val="600"/>
              </a:spcAft>
            </a:pPr>
            <a:r>
              <a:rPr lang="en-US" sz="2200" dirty="0"/>
              <a:t>Each new day starts on a fresh page.</a:t>
            </a:r>
          </a:p>
          <a:p>
            <a:pPr lvl="2">
              <a:spcAft>
                <a:spcPts val="600"/>
              </a:spcAft>
            </a:pPr>
            <a:r>
              <a:rPr lang="en-US" sz="2200" dirty="0"/>
              <a:t>Where more than one page is used, total for every page and write total on last page used for the day,</a:t>
            </a:r>
          </a:p>
          <a:p>
            <a:pPr lvl="2">
              <a:spcAft>
                <a:spcPts val="600"/>
              </a:spcAft>
            </a:pPr>
            <a:r>
              <a:rPr lang="en-US" sz="2200" dirty="0"/>
              <a:t>Forms should be stored for at least 6 years.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42766F8-A3E1-46B0-B911-6AC041A2A5DA}" type="slidenum">
              <a:rPr lang="en-US" smtClean="0"/>
              <a:t>120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0A5C67CA-0FA4-492E-9E2A-3849EB238DE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12227892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Daily Dispensing Log, cont’d.</a:t>
            </a:r>
            <a:br>
              <a:rPr lang="en-US"/>
            </a:br>
            <a:r>
              <a:rPr lang="en-US"/>
              <a:t>(Example)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/>
          </a:p>
          <a:p>
            <a:endParaRPr lang="en-GB" dirty="0"/>
          </a:p>
        </p:txBody>
      </p:sp>
      <p:pic>
        <p:nvPicPr>
          <p:cNvPr id="5" name="Picture 4" descr="Image of an example daily dispense log" title="Image of an example daily dispense log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908720"/>
            <a:ext cx="8964488" cy="5544616"/>
          </a:xfrm>
          <a:prstGeom prst="rect">
            <a:avLst/>
          </a:prstGeom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7D24461-F857-4F5A-9BA8-BAC1E5C0377D}" type="slidenum">
              <a:rPr lang="en-US" smtClean="0"/>
              <a:t>121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9A7ECB7A-9F1B-443F-BC89-798F9788FBB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88509382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Daily Dispensing Log, cont’d.</a:t>
            </a:r>
            <a:br>
              <a:rPr lang="en-US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Case Scenarios</a:t>
            </a:r>
          </a:p>
          <a:p>
            <a:pPr lvl="1"/>
            <a:r>
              <a:rPr lang="en-GB" dirty="0"/>
              <a:t>In groups of 2, complete the Daily Dispensing Log with the case scenarios provided (Case Scenario Set 2, Reference Manual, page 74).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E4E8D2D-012B-47A2-A87C-9D10224ADFC3}" type="slidenum">
              <a:rPr lang="en-US" smtClean="0"/>
              <a:t>122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92ECA4A5-844A-479A-ADCD-9C4A8F21B8E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426736156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en-US" dirty="0"/>
              <a:t>Order form for EMHS</a:t>
            </a:r>
            <a:br>
              <a:rPr lang="en-US" dirty="0"/>
            </a:br>
            <a:r>
              <a:rPr lang="en-US" dirty="0"/>
              <a:t>(HMIS form 085)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CE6C46E-5D49-495A-AD90-7BF1701D36E2}" type="slidenum">
              <a:rPr lang="en-US" smtClean="0"/>
              <a:t>123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04F167B-6EB5-4689-B48F-5E6D5B43870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1562603396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r>
              <a:rPr lang="en-US" sz="2400" dirty="0"/>
              <a:t>The Order form for EMHS is used for ordering commodities/medicines/supplies from National Medical Stores (NMS), Joint Medical Stores (JMS), Other.</a:t>
            </a:r>
          </a:p>
          <a:p>
            <a:r>
              <a:rPr lang="en-US" sz="2400" dirty="0"/>
              <a:t>Facility needs are made based on level of care. </a:t>
            </a:r>
          </a:p>
          <a:p>
            <a:r>
              <a:rPr lang="en-US" sz="2400" dirty="0"/>
              <a:t>Always enter NMS/JMS code for each item reflected on NMS/JMS catalogue.</a:t>
            </a:r>
          </a:p>
          <a:p>
            <a:r>
              <a:rPr lang="en-US" sz="2400" dirty="0"/>
              <a:t>Three (3) copies of the form are filled in.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Responsible: </a:t>
            </a:r>
            <a:r>
              <a:rPr lang="en-US" sz="2400" dirty="0"/>
              <a:t>Health facility staff responsible for ordering health commodities</a:t>
            </a:r>
          </a:p>
          <a:p>
            <a:r>
              <a:rPr lang="en-US" sz="2400" dirty="0"/>
              <a:t>The form has 16 data elements.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4054726-11E1-4BA9-A4EF-A84497C79CEE}" type="slidenum">
              <a:rPr lang="en-US" smtClean="0"/>
              <a:t>124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76478EC-7AF4-4A0F-BE8B-BB9E85A376D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3999845690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en-US" sz="2600" b="1" dirty="0"/>
              <a:t>Element 1:  Order To (NMS, JMS, Other): </a:t>
            </a:r>
            <a:r>
              <a:rPr lang="en-US" sz="2600" dirty="0"/>
              <a:t>Specify where order is being sent</a:t>
            </a:r>
          </a:p>
          <a:p>
            <a:r>
              <a:rPr lang="en-US" sz="2600" b="1" dirty="0"/>
              <a:t>Element 2:  Facility Name: </a:t>
            </a:r>
            <a:r>
              <a:rPr lang="en-US" sz="2600" dirty="0"/>
              <a:t>Name of facility ordering</a:t>
            </a:r>
          </a:p>
          <a:p>
            <a:r>
              <a:rPr lang="en-US" sz="2600" b="1" dirty="0"/>
              <a:t>Element 3:  District:  </a:t>
            </a:r>
            <a:r>
              <a:rPr lang="en-US" sz="2600" dirty="0"/>
              <a:t>Name of facility host district	</a:t>
            </a:r>
          </a:p>
          <a:p>
            <a:r>
              <a:rPr lang="en-US" sz="2600" b="1" dirty="0"/>
              <a:t>Element 4:  Level: </a:t>
            </a:r>
            <a:r>
              <a:rPr lang="en-US" sz="2600" dirty="0"/>
              <a:t>Tick (√) the box corresponding to facility level of care</a:t>
            </a:r>
          </a:p>
          <a:p>
            <a:r>
              <a:rPr lang="en-US" sz="2600" b="1" dirty="0"/>
              <a:t>Element 5:  HSD: </a:t>
            </a:r>
            <a:r>
              <a:rPr lang="en-US" sz="2600" dirty="0"/>
              <a:t>Name of the Health sub-district where facility is located</a:t>
            </a:r>
          </a:p>
          <a:p>
            <a:r>
              <a:rPr lang="en-US" sz="2600" b="1" dirty="0"/>
              <a:t>Element 6:  Date: </a:t>
            </a:r>
            <a:r>
              <a:rPr lang="en-US" sz="2600" dirty="0"/>
              <a:t>(DD/MM/YY) when order form is filled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FF7C143-33AE-418D-BCE8-A8C17545450C}" type="slidenum">
              <a:rPr lang="en-US" smtClean="0"/>
              <a:t>125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FC8875B-0D50-478B-A24B-EDC5D6D0438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561702210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755576" y="1268760"/>
            <a:ext cx="7931224" cy="4857403"/>
          </a:xfrm>
        </p:spPr>
        <p:txBody>
          <a:bodyPr/>
          <a:lstStyle/>
          <a:p>
            <a:r>
              <a:rPr lang="en-US" sz="2600" b="1" dirty="0"/>
              <a:t>Element 7: Order Details</a:t>
            </a:r>
          </a:p>
          <a:p>
            <a:pPr lvl="1"/>
            <a:r>
              <a:rPr lang="en-US" sz="2400" dirty="0"/>
              <a:t>	</a:t>
            </a:r>
            <a:r>
              <a:rPr lang="en-US" sz="2400" b="1" dirty="0"/>
              <a:t>Facility Code: </a:t>
            </a:r>
            <a:r>
              <a:rPr lang="en-US" sz="2400" dirty="0"/>
              <a:t>HMIS facility code </a:t>
            </a:r>
          </a:p>
          <a:p>
            <a:pPr lvl="1"/>
            <a:r>
              <a:rPr lang="en-US" sz="2400" dirty="0"/>
              <a:t>	</a:t>
            </a:r>
            <a:r>
              <a:rPr lang="en-US" sz="2400" b="1" dirty="0"/>
              <a:t>Year: </a:t>
            </a:r>
            <a:r>
              <a:rPr lang="en-US" sz="2400" dirty="0"/>
              <a:t>	Calendar year order was prepared, e.g., 2016 </a:t>
            </a:r>
          </a:p>
          <a:p>
            <a:pPr lvl="1"/>
            <a:r>
              <a:rPr lang="en-US" sz="2400" dirty="0"/>
              <a:t>	</a:t>
            </a:r>
            <a:r>
              <a:rPr lang="en-US" sz="2400" b="1" dirty="0"/>
              <a:t>Month: </a:t>
            </a:r>
            <a:r>
              <a:rPr lang="en-US" sz="2400" dirty="0"/>
              <a:t>Enter the month </a:t>
            </a:r>
          </a:p>
          <a:p>
            <a:pPr lvl="1"/>
            <a:r>
              <a:rPr lang="en-US" sz="2400" dirty="0"/>
              <a:t>	</a:t>
            </a:r>
            <a:r>
              <a:rPr lang="en-US" sz="2400" b="1" dirty="0"/>
              <a:t>Order No.: </a:t>
            </a:r>
            <a:r>
              <a:rPr lang="en-US" sz="2400" dirty="0"/>
              <a:t>Figure corresponding to number of orders made by the facility in the respective year </a:t>
            </a:r>
          </a:p>
          <a:p>
            <a:pPr lvl="1"/>
            <a:r>
              <a:rPr lang="en-US" sz="2400" dirty="0"/>
              <a:t>	</a:t>
            </a:r>
            <a:r>
              <a:rPr lang="en-US" sz="2400" b="1" dirty="0"/>
              <a:t>Item Code: </a:t>
            </a:r>
            <a:r>
              <a:rPr lang="en-US" sz="2400" dirty="0"/>
              <a:t>Code as reflected in NMS catalogue for each item ordered for (medicines and health supplies) </a:t>
            </a:r>
          </a:p>
          <a:p>
            <a:r>
              <a:rPr lang="en-US" sz="2600" b="1" dirty="0"/>
              <a:t>Element 8: Item Description: </a:t>
            </a:r>
            <a:r>
              <a:rPr lang="en-US" sz="2600" dirty="0"/>
              <a:t>Fully describe item being ordered for (name, dosage form, strength)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1133D8B-6139-47DA-A45A-AA9E1228A318}" type="slidenum">
              <a:rPr lang="en-US" smtClean="0"/>
              <a:t>126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A75E58B-DAEF-4F5F-BC66-1B1B6A7A2CE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4059528510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r>
              <a:rPr lang="en-US" sz="2200" b="1" dirty="0"/>
              <a:t>Element 9: Pack Unit: </a:t>
            </a:r>
            <a:r>
              <a:rPr lang="en-US" sz="2200" dirty="0"/>
              <a:t>Fill in pack unit of each item, as reflected in NMS/JMS catalogue, e.g., 92 </a:t>
            </a:r>
            <a:r>
              <a:rPr lang="en-US" sz="2200" dirty="0" err="1"/>
              <a:t>gms</a:t>
            </a:r>
            <a:r>
              <a:rPr lang="en-US" sz="2200" dirty="0"/>
              <a:t>, 150 sachets.</a:t>
            </a:r>
          </a:p>
          <a:p>
            <a:r>
              <a:rPr lang="en-US" sz="2200" b="1" dirty="0"/>
              <a:t>Element 10: Pack Unit Price: </a:t>
            </a:r>
            <a:r>
              <a:rPr lang="en-US" sz="2200" dirty="0"/>
              <a:t>Price of each item as reflected in NMS/JMS catalogue. 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Some items do not have prices because they are donated.</a:t>
            </a:r>
          </a:p>
          <a:p>
            <a:r>
              <a:rPr lang="en-US" sz="2200" b="1" dirty="0"/>
              <a:t>Element 11: Average Monthly Consumption (AMC): </a:t>
            </a:r>
            <a:r>
              <a:rPr lang="en-US" sz="2200" dirty="0"/>
              <a:t>Enter quantity consumed per month.</a:t>
            </a:r>
          </a:p>
          <a:p>
            <a:r>
              <a:rPr lang="en-US" sz="2200" b="1" dirty="0"/>
              <a:t>Element 12:  Quantity Needed: </a:t>
            </a:r>
            <a:r>
              <a:rPr lang="en-US" sz="2200" dirty="0"/>
              <a:t>Obtained by subtracting health facility current stock balance from maximum stock level. </a:t>
            </a:r>
          </a:p>
          <a:p>
            <a:pPr lvl="1"/>
            <a:r>
              <a:rPr lang="en-US" sz="2200" dirty="0">
                <a:solidFill>
                  <a:srgbClr val="FF0000"/>
                </a:solidFill>
              </a:rPr>
              <a:t>Depends on Average Monthly Consumption filled in the Stock Book.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E1247B7-503E-4472-AD99-852F3EABD923}" type="slidenum">
              <a:rPr lang="en-US" smtClean="0"/>
              <a:t>127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A6CC32C-5B5A-426E-AE06-F2FB8D2E7A4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397737779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Introduction, cont’d.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r>
              <a:rPr lang="en-US" sz="2400" b="1" dirty="0"/>
              <a:t>Element 13:  Total: </a:t>
            </a:r>
            <a:r>
              <a:rPr lang="en-US" sz="2400" dirty="0"/>
              <a:t>Multiply pack unit price with quantity needed, fill</a:t>
            </a:r>
          </a:p>
          <a:p>
            <a:r>
              <a:rPr lang="en-US" sz="2400" b="1" dirty="0"/>
              <a:t>Element 14:  Ordered By (signature, date): </a:t>
            </a:r>
            <a:r>
              <a:rPr lang="en-US" sz="2400" dirty="0"/>
              <a:t>By the health facility In-charge </a:t>
            </a:r>
          </a:p>
          <a:p>
            <a:r>
              <a:rPr lang="en-US" sz="2400" b="1" dirty="0"/>
              <a:t>Element 15:  Approved By (signature, date): </a:t>
            </a:r>
            <a:r>
              <a:rPr lang="en-US" sz="2400" dirty="0"/>
              <a:t>By the Health Sub-district In-charge 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Confirms that cost of order(s) lies within facility budget at NMS</a:t>
            </a:r>
          </a:p>
          <a:p>
            <a:r>
              <a:rPr lang="en-US" sz="2400" b="1" dirty="0"/>
              <a:t>Element 16:  Confirmed by: </a:t>
            </a:r>
            <a:r>
              <a:rPr lang="en-US" sz="2400" dirty="0"/>
              <a:t>By the District Health Officer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Confirm quantities and accuracy of order form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A360C0D-B9F7-4C0B-ADBA-7C754ADE43D4}" type="slidenum">
              <a:rPr lang="en-US" smtClean="0"/>
              <a:t>128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EE4DF75-D1DC-481F-8925-5869DA09288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313297865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-18062"/>
            <a:ext cx="7772400" cy="874669"/>
          </a:xfrm>
        </p:spPr>
        <p:txBody>
          <a:bodyPr/>
          <a:lstStyle/>
          <a:p>
            <a:r>
              <a:rPr lang="en-US" dirty="0"/>
              <a:t>Other EMHS tools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26749-9525-45ED-8D8D-E3CCC8F56701}" type="slidenum">
              <a:rPr lang="en-US" smtClean="0"/>
              <a:t>129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7504" y="908720"/>
          <a:ext cx="8856983" cy="576064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3996">
                  <a:extLst>
                    <a:ext uri="{9D8B030D-6E8A-4147-A177-3AD203B41FA5}">
                      <a16:colId xmlns:a16="http://schemas.microsoft.com/office/drawing/2014/main" val="2833806616"/>
                    </a:ext>
                  </a:extLst>
                </a:gridCol>
                <a:gridCol w="4108692">
                  <a:extLst>
                    <a:ext uri="{9D8B030D-6E8A-4147-A177-3AD203B41FA5}">
                      <a16:colId xmlns:a16="http://schemas.microsoft.com/office/drawing/2014/main" val="3508318300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val="2371541300"/>
                    </a:ext>
                  </a:extLst>
                </a:gridCol>
              </a:tblGrid>
              <a:tr h="641137">
                <a:tc>
                  <a:txBody>
                    <a:bodyPr/>
                    <a:lstStyle/>
                    <a:p>
                      <a:r>
                        <a:rPr lang="en-US" sz="1600" dirty="0"/>
                        <a:t>Tool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Responsible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311926"/>
                  </a:ext>
                </a:extLst>
              </a:tr>
              <a:tr h="869350">
                <a:tc>
                  <a:txBody>
                    <a:bodyPr/>
                    <a:lstStyle/>
                    <a:p>
                      <a:r>
                        <a:rPr lang="en-US" sz="1600" dirty="0"/>
                        <a:t>Stock Book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(HMIS form 083)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Summarizes contents of individual Stock Cards into one book, making the ordering process simpler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Pharmacist/dispenser /stores personnel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631796"/>
                  </a:ext>
                </a:extLst>
              </a:tr>
              <a:tr h="1384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Bi-Monthly Report and Order Calculation Form (HMIS form 084)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kern="1200" baseline="0" dirty="0"/>
                        <a:t>Reports stock-on-hand balances of items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kern="1200" baseline="0" dirty="0"/>
                        <a:t>Reports on facility bimonthly usage of commodities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u="none" strike="noStrike" kern="1200" baseline="0" dirty="0"/>
                        <a:t>Determines quantities of commodities to re-supply the facility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Stores personnel/ laboratory personnel/ other authorized person(s)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152588"/>
                  </a:ext>
                </a:extLst>
              </a:tr>
              <a:tr h="11269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Health Facility Procurement Plan</a:t>
                      </a:r>
                      <a:r>
                        <a:rPr lang="en-US" sz="1600" baseline="0" dirty="0"/>
                        <a:t> for EMHS (</a:t>
                      </a:r>
                      <a:r>
                        <a:rPr lang="en-US" sz="1600" dirty="0"/>
                        <a:t>HMIS form</a:t>
                      </a:r>
                      <a:r>
                        <a:rPr lang="en-US" sz="1600" baseline="0" dirty="0"/>
                        <a:t> 086)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Determines the cost and quantities of medicines and health supplies required for a planning period of one year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Health facility in-charge, pharmacist/pharmacy technician/ dispenser and stores personnel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39142"/>
                  </a:ext>
                </a:extLst>
              </a:tr>
              <a:tr h="869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Discrepancy Report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(HMIS</a:t>
                      </a:r>
                      <a:r>
                        <a:rPr lang="en-US" sz="1600" baseline="0" dirty="0"/>
                        <a:t> form 087)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Outlines steps to be followed by the facility stores personnel when there is a discrepancy in medicines and supplies received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 Receiving team/Stores personnel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097577"/>
                  </a:ext>
                </a:extLst>
              </a:tr>
              <a:tr h="869350">
                <a:tc>
                  <a:txBody>
                    <a:bodyPr/>
                    <a:lstStyle/>
                    <a:p>
                      <a:r>
                        <a:rPr lang="en-US" sz="1600" dirty="0"/>
                        <a:t>Health Expired/Spoiled</a:t>
                      </a:r>
                      <a:r>
                        <a:rPr lang="en-US" sz="1600" baseline="0" dirty="0"/>
                        <a:t> Medicines Register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/>
                        <a:t>(</a:t>
                      </a:r>
                      <a:r>
                        <a:rPr lang="en-US" sz="1600" dirty="0"/>
                        <a:t>HMIS form 088)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Used to track all expired or spoiled medicines and supplies from a health facility 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Stores/pharmacy</a:t>
                      </a:r>
                      <a:r>
                        <a:rPr lang="en-US" sz="1600" baseline="0" dirty="0"/>
                        <a:t> personnel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408794"/>
                  </a:ext>
                </a:extLst>
              </a:tr>
            </a:tbl>
          </a:graphicData>
        </a:graphic>
      </p:graphicFrame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1FCAC68A-1C82-403C-8B25-B98E117B6B4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76207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76400"/>
            <a:ext cx="7787208" cy="444976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What are the nutrition contact points in a health facility?</a:t>
            </a:r>
          </a:p>
          <a:p>
            <a:endParaRPr lang="en-US" sz="2600" dirty="0"/>
          </a:p>
          <a:p>
            <a:pPr marL="0" indent="0">
              <a:buNone/>
            </a:pPr>
            <a:r>
              <a:rPr lang="en-US" sz="2600" dirty="0"/>
              <a:t>What HMIS tools are found at those contact points?</a:t>
            </a:r>
          </a:p>
          <a:p>
            <a:pPr marL="0" indent="0">
              <a:buNone/>
            </a:pPr>
            <a:endParaRPr lang="en-US" sz="2600" dirty="0"/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629A8DB3-7855-4BC6-88F0-CDBC36E01C9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5006029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3171E-DE4B-4E18-B970-BF223F681C32}" type="slidenum">
              <a:rPr lang="en-US" smtClean="0"/>
              <a:t>130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0" y="243840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C45911"/>
                </a:solidFill>
                <a:latin typeface="+mn-lt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/>
              <a:t>End of Session</a:t>
            </a:r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32DE5104-9089-43FD-BA8F-E7F6F7D2A0C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solidFill>
                  <a:schemeClr val="tx1"/>
                </a:solidFill>
              </a:rPr>
              <a:t>29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116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/>
          <a:lstStyle/>
          <a:p>
            <a:r>
              <a:rPr lang="en-US" dirty="0"/>
              <a:t>Facility Nutrition Contact Points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99592" y="1844824"/>
            <a:ext cx="7787208" cy="4281339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OPD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YCC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ANC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Maternity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PNC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HIV clinic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TB clinic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Nutrition unit/corner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Mother baby-care point (early infant diagnosis, EID)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IPD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A4B3ADF-8D41-4EED-8503-FF0145496441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86266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/>
          <a:lstStyle/>
          <a:p>
            <a:r>
              <a:rPr lang="en-US" dirty="0"/>
              <a:t>Nutrition Data Sources (Tools)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Nutrition data elements have been incorporated in most of the registers at all health care contact points. </a:t>
            </a:r>
          </a:p>
          <a:p>
            <a:endParaRPr lang="en-US" dirty="0"/>
          </a:p>
          <a:p>
            <a:r>
              <a:rPr lang="en-US" dirty="0"/>
              <a:t>The HMIS reporting structure highlights key nutrition indicators that are subsequently reported monthly/quarterly.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D58C153-8632-4D09-8476-6F54538FF14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36307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53516"/>
          </a:xfrm>
        </p:spPr>
        <p:txBody>
          <a:bodyPr>
            <a:normAutofit fontScale="90000"/>
          </a:bodyPr>
          <a:lstStyle/>
          <a:p>
            <a:r>
              <a:rPr lang="en-US" dirty="0"/>
              <a:t>Nutrition Data Sources (Tools),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1676400"/>
            <a:ext cx="7859216" cy="4449763"/>
          </a:xfrm>
        </p:spPr>
        <p:txBody>
          <a:bodyPr/>
          <a:lstStyle/>
          <a:p>
            <a:r>
              <a:rPr lang="en-US" dirty="0"/>
              <a:t>Outpatient Register (HMIS form 031)</a:t>
            </a:r>
          </a:p>
          <a:p>
            <a:r>
              <a:rPr lang="en-US" dirty="0"/>
              <a:t>Child Register (HMIS form 073)</a:t>
            </a:r>
          </a:p>
          <a:p>
            <a:r>
              <a:rPr lang="en-US" dirty="0"/>
              <a:t>Integrated Maternal Registers</a:t>
            </a:r>
          </a:p>
          <a:p>
            <a:pPr lvl="1"/>
            <a:r>
              <a:rPr lang="en-US" dirty="0"/>
              <a:t>Antenatal (HMIS form 071)</a:t>
            </a:r>
          </a:p>
          <a:p>
            <a:pPr lvl="1"/>
            <a:r>
              <a:rPr lang="en-US" dirty="0"/>
              <a:t>Maternity (HMIS form 072)</a:t>
            </a:r>
          </a:p>
          <a:p>
            <a:pPr lvl="1"/>
            <a:r>
              <a:rPr lang="en-US" dirty="0"/>
              <a:t>Postnatal (HMIS form 078)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2B342352-637A-4924-9BC2-CEE40A1D9AC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32312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en-US" dirty="0"/>
              <a:t>Nutrition Data Sources (Tools),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400" dirty="0"/>
              <a:t>HIV –TB services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Registers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HIV-Exposed Infant (HMIS form 082)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Pre-ART (HMIS form 080)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ART (HMIS form 081)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Drug Resistant (DR) TB (HMIS form 096b)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Health Unit TB (HMIS form 096a)</a:t>
            </a:r>
          </a:p>
          <a:p>
            <a:pPr lvl="1">
              <a:spcAft>
                <a:spcPts val="600"/>
              </a:spcAft>
            </a:pPr>
            <a:r>
              <a:rPr lang="en-US" sz="2400" dirty="0"/>
              <a:t>Cards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Clinical Monitoring for Exposed Infants 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HIV Care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EE33AEC6-9F55-41A9-9744-14F87093DEF5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20429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Work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Identify and describe the nutrition data elements in all the contact point registers and cards (assigned) under the two categories: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Nutrition-specific data elements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Nutrition-sensitive data 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C7A7DEA-3C45-475D-8CE3-F80A37103E89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778117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Group Presentations </a:t>
            </a:r>
            <a:br>
              <a:rPr lang="en-US" dirty="0"/>
            </a:br>
            <a:r>
              <a:rPr lang="en-US" dirty="0"/>
              <a:t>and Discussion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71600" y="1752600"/>
            <a:ext cx="7315200" cy="4373563"/>
          </a:xfrm>
        </p:spPr>
        <p:txBody>
          <a:bodyPr/>
          <a:lstStyle/>
          <a:p>
            <a:r>
              <a:rPr lang="en-US" dirty="0"/>
              <a:t>Group 1: OPD, child register</a:t>
            </a:r>
          </a:p>
          <a:p>
            <a:r>
              <a:rPr lang="en-US" dirty="0"/>
              <a:t>Group 2: Maternal services registers</a:t>
            </a:r>
          </a:p>
          <a:p>
            <a:r>
              <a:rPr lang="en-US" dirty="0"/>
              <a:t>Group 3: EID register and card</a:t>
            </a:r>
          </a:p>
          <a:p>
            <a:r>
              <a:rPr lang="en-US" dirty="0"/>
              <a:t>Group 4: Pre-ART, ART, HIV care card</a:t>
            </a:r>
          </a:p>
          <a:p>
            <a:r>
              <a:rPr lang="en-US" dirty="0"/>
              <a:t>Group 5: TB registers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5B1C776-7B35-4531-8E8B-FDAA26A0D76E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11862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9551" y="332656"/>
            <a:ext cx="8280921" cy="108012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45911"/>
                </a:solidFill>
                <a:latin typeface="+mn-lt"/>
              </a:rPr>
              <a:t>Objectives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By the end of this session, participants should be able to: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dirty="0"/>
              <a:t>Describe the nutrition data elements in the community tools.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2</a:t>
            </a:fld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053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2635097D-FB29-447C-8C03-125B46AAF0DE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421757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3.2a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Primary Health Facility Data Sources</a:t>
            </a:r>
            <a:br>
              <a:rPr lang="en-US" altLang="en-US" sz="4400" b="1" dirty="0">
                <a:solidFill>
                  <a:srgbClr val="000000"/>
                </a:solidFill>
                <a:latin typeface="+mj-lt"/>
              </a:rPr>
            </a:b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OPD and Child Registers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CE837BA-82CB-4F2D-8412-B01C46BBAE2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26451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OUTPATIENT REGISTER</a:t>
            </a:r>
            <a:br>
              <a:rPr lang="en-US" dirty="0"/>
            </a:br>
            <a:r>
              <a:rPr lang="en-US" dirty="0"/>
              <a:t>    (HMIS form 031)</a:t>
            </a: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638A649-BD08-4E7C-8187-A14E3793D034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93130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/>
          <a:lstStyle/>
          <a:p>
            <a:r>
              <a:rPr lang="en-US" dirty="0"/>
              <a:t>Introduction to OPD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r>
              <a:rPr lang="en-US" dirty="0"/>
              <a:t>Details information about each outpatient visit </a:t>
            </a:r>
          </a:p>
          <a:p>
            <a:r>
              <a:rPr lang="en-US" dirty="0"/>
              <a:t>Only one copy of the register per Health Unit and kept in the Outpatient Department (OPD)</a:t>
            </a:r>
          </a:p>
          <a:p>
            <a:r>
              <a:rPr lang="en-US" dirty="0">
                <a:solidFill>
                  <a:srgbClr val="FF0000"/>
                </a:solidFill>
              </a:rPr>
              <a:t>Responsible: </a:t>
            </a:r>
            <a:r>
              <a:rPr lang="en-US" dirty="0"/>
              <a:t>Person in charge of OPD</a:t>
            </a:r>
          </a:p>
          <a:p>
            <a:r>
              <a:rPr lang="en-US" dirty="0"/>
              <a:t>Has 18 columns, 6 of which capture nutrition data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33ADD81-3409-4940-850A-1E244ED15F2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74701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Nutrition Columns in the </a:t>
            </a:r>
            <a:br>
              <a:rPr lang="en-US" dirty="0"/>
            </a:br>
            <a:r>
              <a:rPr lang="en-US" dirty="0"/>
              <a:t>OPD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931224" cy="465395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Column 4:  Age and Sex </a:t>
            </a:r>
          </a:p>
          <a:p>
            <a:r>
              <a:rPr lang="en-US" sz="2400" dirty="0"/>
              <a:t>Review record/ask caregiver</a:t>
            </a:r>
          </a:p>
          <a:p>
            <a:r>
              <a:rPr lang="en-US" sz="2400" dirty="0"/>
              <a:t>Write the patient’s age in: </a:t>
            </a:r>
          </a:p>
          <a:p>
            <a:pPr lvl="1"/>
            <a:r>
              <a:rPr lang="en-US" sz="2400" dirty="0"/>
              <a:t>days if the patient is </a:t>
            </a:r>
            <a:r>
              <a:rPr lang="en-US" sz="2400" b="1" dirty="0"/>
              <a:t>less than 1 month</a:t>
            </a:r>
            <a:r>
              <a:rPr lang="en-US" sz="2400" dirty="0"/>
              <a:t> of age and write clearly “Days” after the age</a:t>
            </a:r>
          </a:p>
          <a:p>
            <a:pPr lvl="1"/>
            <a:r>
              <a:rPr lang="en-US" sz="2400" dirty="0"/>
              <a:t>complete months if the patient is </a:t>
            </a:r>
            <a:r>
              <a:rPr lang="en-US" sz="2400" b="1" dirty="0"/>
              <a:t>under 1 year </a:t>
            </a:r>
            <a:r>
              <a:rPr lang="en-US" sz="2400" dirty="0"/>
              <a:t>of age and write clearly “MTH” after the age </a:t>
            </a:r>
          </a:p>
          <a:p>
            <a:pPr lvl="1"/>
            <a:r>
              <a:rPr lang="en-US" sz="2400" dirty="0"/>
              <a:t>complete years if the patient is </a:t>
            </a:r>
            <a:r>
              <a:rPr lang="en-US" sz="2400" b="1" dirty="0"/>
              <a:t>over 1 year</a:t>
            </a:r>
            <a:r>
              <a:rPr lang="en-US" sz="2400" dirty="0"/>
              <a:t> of age </a:t>
            </a:r>
          </a:p>
          <a:p>
            <a:r>
              <a:rPr lang="en-US" sz="2400" dirty="0"/>
              <a:t>Write the sex (gender) of the patient. Indicate </a:t>
            </a:r>
            <a:r>
              <a:rPr lang="en-US" sz="2400" b="1" dirty="0"/>
              <a:t>M</a:t>
            </a:r>
            <a:r>
              <a:rPr lang="en-US" sz="2400" dirty="0"/>
              <a:t> for male and </a:t>
            </a:r>
            <a:r>
              <a:rPr lang="en-US" sz="2400" b="1" dirty="0"/>
              <a:t>F</a:t>
            </a:r>
            <a:r>
              <a:rPr lang="en-US" sz="2400" dirty="0"/>
              <a:t> for female. 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BD32F2E-5707-40B5-981E-A7E5E83B41C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37657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OPD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Column 5: MUAC, Weight, and Height/Length </a:t>
            </a:r>
          </a:p>
          <a:p>
            <a:r>
              <a:rPr lang="en-US" b="1" dirty="0"/>
              <a:t>MUAC: </a:t>
            </a:r>
            <a:r>
              <a:rPr lang="en-US" dirty="0"/>
              <a:t>Take MUAC for clients above 6 months of age. Write the MUAC color code (“R” for red, “Y” for yellow, and “G” for green)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If MUAC is red or yellow refer client to obtain the admission number from the Integrated Nutrition Register (INR). </a:t>
            </a:r>
          </a:p>
          <a:p>
            <a:r>
              <a:rPr lang="en-US" b="1" dirty="0"/>
              <a:t>Weight: </a:t>
            </a:r>
            <a:r>
              <a:rPr lang="en-US" dirty="0"/>
              <a:t>Kilograms (kg)</a:t>
            </a:r>
          </a:p>
          <a:p>
            <a:r>
              <a:rPr lang="en-US" b="1" dirty="0"/>
              <a:t>Height/length: </a:t>
            </a:r>
            <a:r>
              <a:rPr lang="en-US" dirty="0"/>
              <a:t>Measure and record in centimeters (cm) </a:t>
            </a:r>
            <a:r>
              <a:rPr lang="en-US" alt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C268816-CFF8-426A-9373-6E3B60737E7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274054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OPD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6:  BMI, Weight-for-Age Z-scores and Height/Length-for-Age Z-scores 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BMI: </a:t>
            </a:r>
            <a:r>
              <a:rPr lang="en-US" sz="2400" dirty="0"/>
              <a:t>Calculate and record BMI by; weight (kg)/height (m2). Write ND if weight and/or height is not taken.</a:t>
            </a:r>
            <a:br>
              <a:rPr lang="en-US" sz="2400" dirty="0"/>
            </a:br>
            <a:r>
              <a:rPr lang="en-US" sz="2400" dirty="0">
                <a:solidFill>
                  <a:srgbClr val="FF0000"/>
                </a:solidFill>
              </a:rPr>
              <a:t>BMI is only taken for clients &gt;19 years 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Weight-for-Age Z-scores (Underweight: &lt;6m)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N</a:t>
            </a:r>
            <a:r>
              <a:rPr lang="en-US" sz="2400" dirty="0"/>
              <a:t> - Normal status, if z-score is ≥ -2 SD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U</a:t>
            </a:r>
            <a:r>
              <a:rPr lang="en-US" sz="2400" dirty="0"/>
              <a:t> - Underweight, if z-score is &lt; -2 SD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Height/Length-for-Age Z-scores (measures stunting)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N</a:t>
            </a:r>
            <a:r>
              <a:rPr lang="en-US" sz="2400" dirty="0"/>
              <a:t> - Normal status,  if z-score ≥ -2 SD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S</a:t>
            </a:r>
            <a:r>
              <a:rPr lang="en-US" sz="2400" dirty="0"/>
              <a:t>  - Stunting, if z-score is &lt;-2 SD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E04FEC8-DD23-4828-AD47-852DFACD13F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437141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OPD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Column 7: Blood Pressure and Blood Sugar </a:t>
            </a:r>
          </a:p>
          <a:p>
            <a:r>
              <a:rPr lang="en-US" dirty="0"/>
              <a:t>Record the patient blood pressure and blood sugar level.</a:t>
            </a:r>
          </a:p>
          <a:p>
            <a:r>
              <a:rPr lang="en-US" dirty="0"/>
              <a:t>Indicate </a:t>
            </a:r>
            <a:r>
              <a:rPr lang="en-US" b="1" dirty="0"/>
              <a:t>ND</a:t>
            </a:r>
            <a:r>
              <a:rPr lang="en-US" dirty="0"/>
              <a:t> if patient blood pressure and/or blood sugar level was not checked.</a:t>
            </a:r>
          </a:p>
          <a:p>
            <a:pPr marL="0" indent="0">
              <a:buNone/>
            </a:pPr>
            <a:r>
              <a:rPr lang="en-US" b="1" dirty="0"/>
              <a:t>Column 14: New Diagnosis</a:t>
            </a:r>
          </a:p>
          <a:p>
            <a:r>
              <a:rPr lang="en-US" dirty="0"/>
              <a:t>Write clearly all diagnoses made. Diagnosis is written only once for a new attendance for the health condition, e.g., MAM or SAM without </a:t>
            </a:r>
            <a:r>
              <a:rPr lang="en-US" dirty="0" err="1"/>
              <a:t>oedema</a:t>
            </a:r>
            <a:r>
              <a:rPr lang="en-US" dirty="0"/>
              <a:t>, SAM with </a:t>
            </a:r>
            <a:r>
              <a:rPr lang="en-US" dirty="0" err="1"/>
              <a:t>oedema</a:t>
            </a:r>
            <a:r>
              <a:rPr lang="en-US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C5B8C89-4DFA-41CC-9507-83FDBEC8818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006677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OPD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Column 15: Drugs/Treatment</a:t>
            </a:r>
          </a:p>
          <a:p>
            <a:pPr marL="0" indent="0">
              <a:buNone/>
            </a:pPr>
            <a:r>
              <a:rPr lang="en-US" dirty="0"/>
              <a:t>Indicate names of the drugs/devices (such as </a:t>
            </a:r>
            <a:r>
              <a:rPr lang="en-US" dirty="0">
                <a:solidFill>
                  <a:srgbClr val="FF0000"/>
                </a:solidFill>
              </a:rPr>
              <a:t>RUTF, CSB</a:t>
            </a:r>
            <a:r>
              <a:rPr lang="en-US" dirty="0"/>
              <a:t>) and quantities given in accordance with the age and/or weight of the patient. </a:t>
            </a:r>
          </a:p>
          <a:p>
            <a:pPr marL="0" indent="0">
              <a:buNone/>
            </a:pPr>
            <a:r>
              <a:rPr lang="en-US" dirty="0"/>
              <a:t>Quantities given should be written in the format: </a:t>
            </a:r>
            <a:r>
              <a:rPr lang="en-US" dirty="0">
                <a:solidFill>
                  <a:srgbClr val="FF0000"/>
                </a:solidFill>
              </a:rPr>
              <a:t>x number of units per dose, x number of doses per day, x number of days the drug is to be taken.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5F90685-8C5C-4B8E-8E54-D194F581084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189684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CHILD REGISTER</a:t>
            </a:r>
            <a:br>
              <a:rPr lang="en-US" dirty="0"/>
            </a:br>
            <a:r>
              <a:rPr lang="en-US" dirty="0"/>
              <a:t>(HMIS form 073)</a:t>
            </a:r>
            <a:endParaRPr lang="en-US" sz="4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0171149-6A6E-40F9-8E67-FF53BA92638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57948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1172782"/>
            <a:ext cx="7992884" cy="520854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sz="3000" dirty="0"/>
              <a:t>Who has ever seen the VHT/ICCM register?</a:t>
            </a:r>
          </a:p>
          <a:p>
            <a:pPr marL="0" indent="0" algn="just">
              <a:buNone/>
            </a:pPr>
            <a:endParaRPr lang="en-US" sz="3000" dirty="0"/>
          </a:p>
          <a:p>
            <a:pPr algn="just"/>
            <a:r>
              <a:rPr lang="en-US" sz="3000" dirty="0"/>
              <a:t>Who of you has VHTs attached to your facilities?</a:t>
            </a:r>
          </a:p>
          <a:p>
            <a:pPr algn="just"/>
            <a:endParaRPr lang="en-US" sz="3000" dirty="0"/>
          </a:p>
          <a:p>
            <a:pPr algn="just"/>
            <a:r>
              <a:rPr lang="en-US" sz="3000" dirty="0"/>
              <a:t>Who has ever supported VHTs to compile the VHT/ICCM report? How?</a:t>
            </a:r>
          </a:p>
          <a:p>
            <a:pPr algn="just"/>
            <a:endParaRPr lang="en-US" sz="3000" dirty="0"/>
          </a:p>
          <a:p>
            <a:pPr algn="just"/>
            <a:r>
              <a:rPr lang="en-US" sz="3000" dirty="0"/>
              <a:t>How often do the VHTs report?</a:t>
            </a:r>
          </a:p>
          <a:p>
            <a:pPr marL="0" indent="0" algn="just">
              <a:buNone/>
            </a:pPr>
            <a:endParaRPr lang="en-US" sz="3000" dirty="0"/>
          </a:p>
          <a:p>
            <a:pPr algn="just"/>
            <a:r>
              <a:rPr lang="en-US" sz="3000" dirty="0"/>
              <a:t>How does the VHT report get to the health facility?</a:t>
            </a:r>
          </a:p>
          <a:p>
            <a:pPr marL="0" indent="0" algn="just">
              <a:buNone/>
            </a:pPr>
            <a:endParaRPr lang="en-US" sz="3000" dirty="0"/>
          </a:p>
          <a:p>
            <a:pPr algn="just"/>
            <a:r>
              <a:rPr lang="en-US" sz="3000" dirty="0"/>
              <a:t>Where does the VHT report go from the health facility?</a:t>
            </a:r>
          </a:p>
          <a:p>
            <a:pPr algn="just"/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3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</a:t>
            </a:r>
          </a:p>
        </p:txBody>
      </p:sp>
    </p:spTree>
    <p:extLst>
      <p:ext uri="{BB962C8B-B14F-4D97-AF65-F5344CB8AC3E}">
        <p14:creationId xmlns:p14="http://schemas.microsoft.com/office/powerpoint/2010/main" val="1854320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476672"/>
            <a:ext cx="8686800" cy="940966"/>
          </a:xfrm>
        </p:spPr>
        <p:txBody>
          <a:bodyPr/>
          <a:lstStyle/>
          <a:p>
            <a:r>
              <a:rPr lang="en-US" sz="4000" dirty="0"/>
              <a:t>Introduction to the Child Register 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Used to register children at the first visit 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To  monitor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Immunizations 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Vitamin A 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Deworming  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Two copies of the register should be used, but both kept at the Health Unit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One is static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One for outreach services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>
                <a:solidFill>
                  <a:srgbClr val="FF0000"/>
                </a:solidFill>
              </a:rPr>
              <a:t>Responsible: </a:t>
            </a:r>
            <a:r>
              <a:rPr lang="en-US" sz="2200" dirty="0"/>
              <a:t>Person in charge of Maternal and Child Health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Has 25 columns, of which 11 capture nutrition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474E141-330D-4033-B716-2523EDBC85B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4253326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Nutrition Elements in the </a:t>
            </a:r>
            <a:br>
              <a:rPr lang="en-US" dirty="0"/>
            </a:br>
            <a:r>
              <a:rPr lang="en-US" dirty="0"/>
              <a:t>Child Register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827584" y="1600200"/>
            <a:ext cx="8928992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700" b="1" dirty="0"/>
              <a:t>Column 4: Sex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700" dirty="0"/>
              <a:t>Write the gender of the child, indicating, M (male) or F (female).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700" b="1" dirty="0"/>
              <a:t>Column 5: Age, Height/Length, and Weight 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Age: Review the child’s records or ask client/caregiver 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Height/Length: Measure and record in meters (m)</a:t>
            </a:r>
          </a:p>
          <a:p>
            <a:pPr>
              <a:spcAft>
                <a:spcPts val="600"/>
              </a:spcAft>
            </a:pPr>
            <a:r>
              <a:rPr lang="en-US" sz="1700" dirty="0"/>
              <a:t>Weight: Measure and record weight (kg)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700" b="1" dirty="0"/>
              <a:t>Column 6: MUAC, Weight-for-Age Z-score, and Weight/ Length-for-Age Z score </a:t>
            </a:r>
          </a:p>
          <a:p>
            <a:pPr>
              <a:spcAft>
                <a:spcPts val="600"/>
              </a:spcAft>
            </a:pPr>
            <a:r>
              <a:rPr lang="en-US" sz="1700" b="1" dirty="0"/>
              <a:t>MUAC: </a:t>
            </a:r>
            <a:r>
              <a:rPr lang="en-US" sz="1700" dirty="0"/>
              <a:t>Write the MUAC </a:t>
            </a:r>
            <a:r>
              <a:rPr lang="en-US" sz="1700" dirty="0" err="1"/>
              <a:t>colour</a:t>
            </a:r>
            <a:r>
              <a:rPr lang="en-US" sz="1700" dirty="0"/>
              <a:t> code and the measurement (in cm)</a:t>
            </a:r>
          </a:p>
          <a:p>
            <a:pPr>
              <a:spcAft>
                <a:spcPts val="600"/>
              </a:spcAft>
            </a:pPr>
            <a:r>
              <a:rPr lang="en-US" sz="1700" b="1" dirty="0"/>
              <a:t>Z-scores: </a:t>
            </a:r>
            <a:r>
              <a:rPr lang="en-US" sz="1700" dirty="0"/>
              <a:t>Write</a:t>
            </a:r>
          </a:p>
          <a:p>
            <a:pPr lvl="1">
              <a:spcAft>
                <a:spcPts val="600"/>
              </a:spcAft>
            </a:pPr>
            <a:r>
              <a:rPr lang="en-US" sz="1700" b="1" dirty="0"/>
              <a:t>N: </a:t>
            </a:r>
            <a:r>
              <a:rPr lang="en-US" sz="1700" dirty="0"/>
              <a:t>Normal nutritional status if client’s Z-score is between -2SD and +2SD</a:t>
            </a:r>
          </a:p>
          <a:p>
            <a:pPr lvl="1">
              <a:spcAft>
                <a:spcPts val="600"/>
              </a:spcAft>
            </a:pPr>
            <a:r>
              <a:rPr lang="en-US" sz="1700" b="1" dirty="0"/>
              <a:t>MAM: </a:t>
            </a:r>
            <a:r>
              <a:rPr lang="en-US" sz="1700" dirty="0"/>
              <a:t>Moderate acute malnutrition if client’s z-score ranges between -3SD and -2SD</a:t>
            </a:r>
          </a:p>
          <a:p>
            <a:pPr lvl="1">
              <a:spcAft>
                <a:spcPts val="600"/>
              </a:spcAft>
            </a:pPr>
            <a:r>
              <a:rPr lang="en-US" sz="1700" b="1" dirty="0"/>
              <a:t>SAM: </a:t>
            </a:r>
            <a:r>
              <a:rPr lang="en-US" sz="1700" dirty="0"/>
              <a:t>Severe acute malnutrition if client’s z-score is &lt;3SD.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700" b="1" dirty="0"/>
              <a:t>Column 7: Date of birth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700" dirty="0"/>
              <a:t>Review records and write the date of birth of the child.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93399C8-E39E-45DE-A7A9-E13E48265E01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2435897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 Register, cont’d.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27584" y="1417638"/>
            <a:ext cx="7859216" cy="4708525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20: Weight, MUAC and INR No.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At the last visit , write: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Weight of the child (kg)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MUAC </a:t>
            </a:r>
            <a:r>
              <a:rPr lang="en-US" sz="2400" dirty="0" err="1"/>
              <a:t>colour</a:t>
            </a:r>
            <a:r>
              <a:rPr lang="en-US" sz="2400" dirty="0"/>
              <a:t> code and the measurement (cm) 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Admission number from the Integrated Nutrition Register (for acutely malnourished children only)</a:t>
            </a:r>
          </a:p>
          <a:p>
            <a:pPr marL="0" indent="0">
              <a:spcAft>
                <a:spcPts val="600"/>
              </a:spcAft>
              <a:buNone/>
            </a:pPr>
            <a:endParaRPr lang="en-US" sz="24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22: IYCF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Y: </a:t>
            </a:r>
            <a:r>
              <a:rPr lang="en-US" sz="2400" dirty="0"/>
              <a:t>Mother received IYCF counselling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N: </a:t>
            </a:r>
            <a:r>
              <a:rPr lang="en-US" sz="2400" dirty="0"/>
              <a:t>Mother did not receive IYCF counselling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337E-AF4A-4987-8ADB-335962915351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0F51CE64-4A21-42EC-BDD6-6C9B5C2424D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8222790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95400" y="1417638"/>
            <a:ext cx="7391400" cy="4708525"/>
          </a:xfrm>
        </p:spPr>
        <p:txBody>
          <a:bodyPr/>
          <a:lstStyle/>
          <a:p>
            <a:r>
              <a:rPr lang="en-US" dirty="0"/>
              <a:t>Group 1: 	Report rate summary</a:t>
            </a:r>
          </a:p>
          <a:p>
            <a:r>
              <a:rPr lang="en-US" dirty="0"/>
              <a:t>Group 2:	Pivot table</a:t>
            </a:r>
          </a:p>
          <a:p>
            <a:r>
              <a:rPr lang="en-US" dirty="0"/>
              <a:t>Group 3:	Data Visualizer</a:t>
            </a:r>
          </a:p>
          <a:p>
            <a:r>
              <a:rPr lang="en-US" dirty="0"/>
              <a:t>Group 4:	Dashboard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337E-AF4A-4987-8ADB-335962915351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Presentations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9720967-7A80-4AC1-9B5E-C816DF7E0605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9890083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DAC34B6-F7C1-4A76-9261-6D9BD8ED56F4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198654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3.2b</a:t>
            </a:r>
            <a:endParaRPr lang="en-US" altLang="en-US" sz="4400" b="1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Primary Health Facility Data Sources</a:t>
            </a:r>
          </a:p>
          <a:p>
            <a:pPr marL="457200" lvl="1" indent="0"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Maternal Services Registers</a:t>
            </a: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049325A7-6814-41A0-AF42-D63FA572517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832054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Integrated Antenatal Register</a:t>
            </a:r>
            <a:br>
              <a:rPr lang="en-US" dirty="0"/>
            </a:br>
            <a:r>
              <a:rPr lang="en-US" dirty="0"/>
              <a:t>(HMIS form O71)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86A37BA4-6757-40B1-B488-A2D888E0E17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04088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the Integrated Antenatal Register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28800"/>
            <a:ext cx="7931224" cy="4297363"/>
          </a:xfrm>
        </p:spPr>
        <p:txBody>
          <a:bodyPr/>
          <a:lstStyle/>
          <a:p>
            <a:r>
              <a:rPr lang="en-US" dirty="0"/>
              <a:t>Used to record information on women attending the antenatal clinic (ANC) in the Health Unit </a:t>
            </a:r>
          </a:p>
          <a:p>
            <a:r>
              <a:rPr lang="en-US" dirty="0"/>
              <a:t>Only one copy per Health Unit, kept  in ANC clinic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Responsible: </a:t>
            </a:r>
            <a:r>
              <a:rPr lang="en-US" dirty="0"/>
              <a:t>Person in charge of ANC clinic </a:t>
            </a:r>
          </a:p>
          <a:p>
            <a:r>
              <a:rPr lang="en-US" dirty="0"/>
              <a:t>Has 28 columns, of which 8 capture nutrition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22D67E2C-D0A1-413F-BAEE-54FCFD9FA84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445457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Nutrition Columns in the Integrated ANC Register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11349"/>
            <a:ext cx="778720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11:  Weight, MUAC, Height and INR No.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Weight: Weigh and record in Kg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MUAC:  </a:t>
            </a:r>
            <a:r>
              <a:rPr lang="en-US" sz="2200" dirty="0"/>
              <a:t>Write the MUAC color code and the measurement in cm. 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“Red” indicates severe acute malnutrition. 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“Yellow” indicates moderate acute malnutrition. 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“Green” indicates normal nutritional status.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Height: </a:t>
            </a:r>
            <a:r>
              <a:rPr lang="en-US" sz="2200" dirty="0"/>
              <a:t>Take the height and record in cm.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INR No. </a:t>
            </a:r>
            <a:r>
              <a:rPr lang="en-US" sz="2200" dirty="0"/>
              <a:t>Give INR No. if the patient is confirmed with acute malnutrition.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12: Blood Pressure 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Take the patient’s blood pressure and record.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45AC0-7A14-4A73-BBAF-4B40A9B69442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BFE6E425-4B35-4544-BF61-ABCAD24B198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188990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Integrated Antenatal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13: </a:t>
            </a:r>
            <a:r>
              <a:rPr lang="en-US" sz="2400" b="1" dirty="0" err="1"/>
              <a:t>eMTCT</a:t>
            </a:r>
            <a:r>
              <a:rPr lang="en-US" sz="2400" b="1" dirty="0"/>
              <a:t> Codes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Enter the </a:t>
            </a:r>
            <a:r>
              <a:rPr lang="en-US" sz="2400" dirty="0" err="1"/>
              <a:t>eMTCT</a:t>
            </a:r>
            <a:r>
              <a:rPr lang="en-US" sz="2400" dirty="0"/>
              <a:t> code for the woman (W) and her partner (P) that corresponds to the </a:t>
            </a:r>
            <a:r>
              <a:rPr lang="en-US" sz="2400" dirty="0" err="1"/>
              <a:t>eMTCT</a:t>
            </a:r>
            <a:r>
              <a:rPr lang="en-US" sz="2400" dirty="0"/>
              <a:t> services received.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14a: Diagnosis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Write clearly all diagnoses made, such as SAM.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16: IYCF and Maternity Counselling (MNC)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Write: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Y</a:t>
            </a:r>
            <a:r>
              <a:rPr lang="en-US" sz="2400" dirty="0"/>
              <a:t>: Pregnant woman is provided with any of the two feeding options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N</a:t>
            </a:r>
            <a:r>
              <a:rPr lang="en-US" sz="2400" dirty="0"/>
              <a:t>: Pregnant woman wasn’t provided with any of the two feeding options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89BCEE62-B2DB-4272-8A71-C8F1EF953ED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7749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1340768"/>
            <a:ext cx="8017132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The community data tools include:</a:t>
            </a:r>
          </a:p>
          <a:p>
            <a:pPr marL="0" indent="0">
              <a:buNone/>
            </a:pPr>
            <a:endParaRPr lang="en-US" b="1" dirty="0"/>
          </a:p>
          <a:p>
            <a:pPr lvl="1" algn="just">
              <a:buClrTx/>
              <a:buFont typeface="Arial" panose="020B0604020202020204" pitchFamily="34" charset="0"/>
              <a:buChar char="•"/>
            </a:pPr>
            <a:r>
              <a:rPr lang="en-US" dirty="0"/>
              <a:t>VHT/ICCM register (HMIS 097)</a:t>
            </a:r>
          </a:p>
          <a:p>
            <a:pPr lvl="1" algn="just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ClrTx/>
              <a:buFont typeface="Arial" panose="020B0604020202020204" pitchFamily="34" charset="0"/>
              <a:buChar char="•"/>
            </a:pPr>
            <a:r>
              <a:rPr lang="en-US" dirty="0"/>
              <a:t>Quarterly Household Summary (HMIS 097a)</a:t>
            </a:r>
          </a:p>
          <a:p>
            <a:pPr lvl="1" algn="just">
              <a:buClrTx/>
              <a:buFont typeface="Arial" panose="020B0604020202020204" pitchFamily="34" charset="0"/>
              <a:buChar char="•"/>
            </a:pPr>
            <a:endParaRPr lang="en-US" dirty="0"/>
          </a:p>
          <a:p>
            <a:pPr lvl="1" algn="just">
              <a:buClrTx/>
              <a:buFont typeface="Arial" panose="020B0604020202020204" pitchFamily="34" charset="0"/>
              <a:buChar char="•"/>
            </a:pPr>
            <a:r>
              <a:rPr lang="en-US" dirty="0"/>
              <a:t>VHT/ICCM Quarterly report (HMIS 097b)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81328"/>
            <a:ext cx="874440" cy="340147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4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1249270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Integrated Antenatal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18: </a:t>
            </a:r>
            <a:r>
              <a:rPr lang="en-US" sz="2200" b="1" dirty="0" err="1"/>
              <a:t>Haemoglobin</a:t>
            </a:r>
            <a:endParaRPr lang="en-US" sz="2200" b="1" dirty="0"/>
          </a:p>
          <a:p>
            <a:pPr marL="400050" lvl="1" indent="0">
              <a:spcAft>
                <a:spcPts val="600"/>
              </a:spcAft>
              <a:buNone/>
            </a:pPr>
            <a:r>
              <a:rPr lang="en-US" sz="2200" dirty="0"/>
              <a:t>Record the </a:t>
            </a:r>
            <a:r>
              <a:rPr lang="en-US" sz="2200" dirty="0" err="1"/>
              <a:t>Hb</a:t>
            </a:r>
            <a:r>
              <a:rPr lang="en-US" sz="2200" dirty="0"/>
              <a:t> level e.g. (10.4g/dl)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22: IPT dose</a:t>
            </a:r>
          </a:p>
          <a:p>
            <a:pPr marL="400050" lvl="1" indent="0">
              <a:spcAft>
                <a:spcPts val="600"/>
              </a:spcAft>
              <a:buNone/>
            </a:pPr>
            <a:r>
              <a:rPr lang="en-US" sz="2200" dirty="0"/>
              <a:t>Write </a:t>
            </a:r>
            <a:r>
              <a:rPr lang="en-US" sz="2200" b="1" dirty="0"/>
              <a:t>1</a:t>
            </a:r>
            <a:r>
              <a:rPr lang="en-US" sz="2200" dirty="0"/>
              <a:t> if first dose is given, </a:t>
            </a:r>
            <a:r>
              <a:rPr lang="en-US" sz="2200" b="1" dirty="0"/>
              <a:t>2</a:t>
            </a:r>
            <a:r>
              <a:rPr lang="en-US" sz="2200" dirty="0"/>
              <a:t> if second dose is given, </a:t>
            </a:r>
            <a:r>
              <a:rPr lang="en-US" sz="2200" b="1" dirty="0"/>
              <a:t>ND</a:t>
            </a:r>
            <a:r>
              <a:rPr lang="en-US" sz="2200" dirty="0"/>
              <a:t> if not due for the dose at that visit, and C if completed. 	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Mothers on </a:t>
            </a:r>
            <a:r>
              <a:rPr lang="en-US" sz="2200" dirty="0" err="1"/>
              <a:t>Septrin</a:t>
            </a:r>
            <a:r>
              <a:rPr lang="en-US" sz="2200" dirty="0"/>
              <a:t> do not need </a:t>
            </a:r>
            <a:r>
              <a:rPr lang="en-US" sz="2200" dirty="0" err="1"/>
              <a:t>fansidar</a:t>
            </a:r>
            <a:r>
              <a:rPr lang="en-US" sz="2200" dirty="0"/>
              <a:t>; use the following codes: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CTX</a:t>
            </a:r>
            <a:r>
              <a:rPr lang="en-US" sz="2200" dirty="0"/>
              <a:t>: Initial </a:t>
            </a:r>
            <a:r>
              <a:rPr lang="en-US" sz="2200" dirty="0" err="1"/>
              <a:t>Septrin</a:t>
            </a:r>
            <a:r>
              <a:rPr lang="en-US" sz="2200" dirty="0"/>
              <a:t> prescription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CTX</a:t>
            </a:r>
            <a:r>
              <a:rPr lang="en-US" sz="2200" dirty="0"/>
              <a:t>√: </a:t>
            </a:r>
            <a:r>
              <a:rPr lang="en-US" sz="2200" dirty="0" err="1"/>
              <a:t>Septrin</a:t>
            </a:r>
            <a:r>
              <a:rPr lang="en-US" sz="2200" dirty="0"/>
              <a:t> was prescribed on a previous visit; giving a refill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23: Free LLIN 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Write </a:t>
            </a:r>
            <a:r>
              <a:rPr lang="en-US" sz="2200" b="1" dirty="0"/>
              <a:t>Y</a:t>
            </a:r>
            <a:r>
              <a:rPr lang="en-US" sz="2200" dirty="0"/>
              <a:t> if mother has received a free LLIN. 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Write </a:t>
            </a:r>
            <a:r>
              <a:rPr lang="en-US" sz="2200" b="1" dirty="0"/>
              <a:t>N</a:t>
            </a:r>
            <a:r>
              <a:rPr lang="en-US" sz="2200" dirty="0"/>
              <a:t> if she has not received a free LLIN.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B740DEF-67A0-4E23-B23F-25175681B0F9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55650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Integrated Antenatal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55576" y="1524000"/>
            <a:ext cx="7931224" cy="46021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Column 24: </a:t>
            </a:r>
            <a:r>
              <a:rPr lang="en-US" sz="2400" b="1" dirty="0" err="1"/>
              <a:t>Mebendazole</a:t>
            </a:r>
            <a:r>
              <a:rPr lang="en-US" sz="2400" b="1" dirty="0"/>
              <a:t> Dose </a:t>
            </a:r>
          </a:p>
          <a:p>
            <a:r>
              <a:rPr lang="en-US" sz="2400" b="1" dirty="0"/>
              <a:t>√: </a:t>
            </a:r>
            <a:r>
              <a:rPr lang="en-US" sz="2400" dirty="0"/>
              <a:t>Woman has received a dose of </a:t>
            </a:r>
            <a:r>
              <a:rPr lang="en-US" sz="2400" dirty="0" err="1"/>
              <a:t>Mebendazole</a:t>
            </a:r>
            <a:r>
              <a:rPr lang="en-US" sz="2400" dirty="0"/>
              <a:t> on that visit</a:t>
            </a:r>
          </a:p>
          <a:p>
            <a:r>
              <a:rPr lang="en-US" sz="2400" b="1" dirty="0"/>
              <a:t>X: </a:t>
            </a:r>
            <a:r>
              <a:rPr lang="en-US" sz="2400" dirty="0"/>
              <a:t>She has not received the dose yet considered due. </a:t>
            </a:r>
          </a:p>
          <a:p>
            <a:r>
              <a:rPr lang="en-US" sz="2400" b="1" dirty="0"/>
              <a:t>NA: </a:t>
            </a:r>
            <a:r>
              <a:rPr lang="en-US" sz="2400" dirty="0"/>
              <a:t>Not due for the dose, and </a:t>
            </a:r>
          </a:p>
          <a:p>
            <a:r>
              <a:rPr lang="en-US" sz="2400" b="1" dirty="0"/>
              <a:t>C: </a:t>
            </a:r>
            <a:r>
              <a:rPr lang="en-US" sz="2400" dirty="0"/>
              <a:t>She completed</a:t>
            </a:r>
          </a:p>
          <a:p>
            <a:pPr marL="0" indent="0">
              <a:buNone/>
            </a:pPr>
            <a:r>
              <a:rPr lang="en-US" sz="2400" b="1" dirty="0"/>
              <a:t>Column 25: Iron/Folic Acid</a:t>
            </a:r>
          </a:p>
          <a:p>
            <a:pPr marL="0" indent="0">
              <a:buNone/>
            </a:pPr>
            <a:r>
              <a:rPr lang="en-US" sz="2400" b="1" dirty="0"/>
              <a:t>√</a:t>
            </a:r>
            <a:r>
              <a:rPr lang="en-US" sz="2400" dirty="0"/>
              <a:t> if a woman has received iron/folic acid and record the number of tablets given on that visit after the tick.	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Minimum 30 tablets for 1 month interval between visits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5AFA61C-7771-41BF-9366-403101710D1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988619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Integrated Maternity Register</a:t>
            </a:r>
            <a:br>
              <a:rPr lang="en-US" dirty="0"/>
            </a:br>
            <a:r>
              <a:rPr lang="en-US" dirty="0"/>
              <a:t>(HMIS form O72)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3A994F7-C3EF-4433-84CB-09AA7D855C0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48236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the Integrated Maternity Register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Used to record admissions, deliveries, admission of obstetrical complications, and management procedures carried out</a:t>
            </a:r>
          </a:p>
          <a:p>
            <a:r>
              <a:rPr lang="en-US" dirty="0"/>
              <a:t>One copy per Health Unit, kept in maternity ward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Responsible: Person in charge of Maternity Ward</a:t>
            </a:r>
          </a:p>
          <a:p>
            <a:r>
              <a:rPr lang="en-US" dirty="0"/>
              <a:t>Total of 34 columns, of which 6 are nutrition columns (16, 18, 23, 25a, 25b, 26)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9DFD416-75EC-4A41-B9B8-A4263B317FC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949042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en-US" dirty="0"/>
              <a:t>Nutrition Columns in the Integrated Maternity Register 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8003232" cy="406531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16: </a:t>
            </a:r>
            <a:r>
              <a:rPr lang="en-US" sz="2200" b="1" dirty="0" err="1"/>
              <a:t>eMTCT</a:t>
            </a:r>
            <a:r>
              <a:rPr lang="en-US" sz="2200" b="1" dirty="0"/>
              <a:t> Code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Enter the </a:t>
            </a:r>
            <a:r>
              <a:rPr lang="en-US" sz="2200" dirty="0" err="1"/>
              <a:t>eMTCT</a:t>
            </a:r>
            <a:r>
              <a:rPr lang="en-US" sz="2200" dirty="0"/>
              <a:t> code for the woman (W) and partner (P) appropriately.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/>
              <a:t>Column 18: Vitamin A supplementation/MUAC/INR No: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Vitamin A: </a:t>
            </a:r>
            <a:r>
              <a:rPr lang="en-US" sz="2200" dirty="0"/>
              <a:t>√ if a woman has routinely been offered vitamin A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MUAC: </a:t>
            </a:r>
            <a:r>
              <a:rPr lang="en-US" sz="2200" dirty="0" err="1"/>
              <a:t>Colour</a:t>
            </a:r>
            <a:r>
              <a:rPr lang="en-US" sz="2200" dirty="0"/>
              <a:t> code (R, Y, or G) and the measurement in cm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INR No.: </a:t>
            </a:r>
            <a:r>
              <a:rPr lang="en-US" sz="2200" dirty="0"/>
              <a:t>If MUAC is red or yellow obtain and indicate the INR No.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Column 23: Breastfed ≤ 1hrs?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Y: </a:t>
            </a:r>
            <a:r>
              <a:rPr lang="en-US" sz="2200" dirty="0"/>
              <a:t>mother started breastfeeding within 1 hour after delivery </a:t>
            </a:r>
          </a:p>
          <a:p>
            <a:pPr>
              <a:spcAft>
                <a:spcPts val="600"/>
              </a:spcAft>
            </a:pPr>
            <a:r>
              <a:rPr lang="en-US" sz="2200" b="1" dirty="0"/>
              <a:t>N: </a:t>
            </a:r>
            <a:r>
              <a:rPr lang="en-US" sz="2200" dirty="0"/>
              <a:t>mother started breastfeeding more than1 hour after delivery or not at 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481CEE2-BEF9-4D75-B023-8B190C1AD97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5200300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en-US" dirty="0"/>
              <a:t>Integrated Maternity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Column 25a: Counselling at Discharge</a:t>
            </a:r>
          </a:p>
          <a:p>
            <a:pPr marL="0" indent="0">
              <a:buNone/>
            </a:pPr>
            <a:r>
              <a:rPr lang="en-US" sz="2400" b="1" dirty="0"/>
              <a:t>PNC</a:t>
            </a:r>
          </a:p>
          <a:p>
            <a:r>
              <a:rPr lang="en-US" sz="2400" b="1" dirty="0"/>
              <a:t>C: </a:t>
            </a:r>
            <a:r>
              <a:rPr lang="en-US" sz="2400" dirty="0"/>
              <a:t>Mother was counselled on danger signs, home-based care and when to return for PNC. </a:t>
            </a:r>
          </a:p>
          <a:p>
            <a:r>
              <a:rPr lang="en-US" sz="2400" b="1" dirty="0"/>
              <a:t>NC: </a:t>
            </a:r>
            <a:r>
              <a:rPr lang="en-US" sz="2400" dirty="0"/>
              <a:t>Mother was not counselled on danger signs, home-based care and when to return for PNC. </a:t>
            </a:r>
          </a:p>
          <a:p>
            <a:pPr marL="0" indent="0">
              <a:buNone/>
            </a:pPr>
            <a:r>
              <a:rPr lang="en-US" sz="2400" b="1" dirty="0"/>
              <a:t>Maternal Nutrition</a:t>
            </a:r>
          </a:p>
          <a:p>
            <a:r>
              <a:rPr lang="en-US" sz="2400" b="1" dirty="0"/>
              <a:t>Y: </a:t>
            </a:r>
            <a:r>
              <a:rPr lang="en-US" sz="2400" dirty="0"/>
              <a:t>Maternal nutrition counselling was provided. </a:t>
            </a:r>
          </a:p>
          <a:p>
            <a:r>
              <a:rPr lang="en-US" sz="2400" b="1" dirty="0"/>
              <a:t>N: </a:t>
            </a:r>
            <a:r>
              <a:rPr lang="en-US" sz="2400" dirty="0"/>
              <a:t>Maternal nutrition counselling was not provided.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6F534AF-6011-448C-85C4-76CCF63DB90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408186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Integrated Maternity Register, cont’d.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Column 25b: IYCF </a:t>
            </a:r>
            <a:br>
              <a:rPr lang="en-US" dirty="0"/>
            </a:br>
            <a:r>
              <a:rPr lang="en-US" b="1" dirty="0"/>
              <a:t>Y: </a:t>
            </a:r>
            <a:r>
              <a:rPr lang="en-US" dirty="0"/>
              <a:t>Mother was counselled on infant and young child feeding.</a:t>
            </a:r>
            <a:br>
              <a:rPr lang="en-US" dirty="0"/>
            </a:br>
            <a:r>
              <a:rPr lang="en-US" b="1" dirty="0"/>
              <a:t>N: </a:t>
            </a:r>
            <a:r>
              <a:rPr lang="en-US" dirty="0"/>
              <a:t>Mother was not counseled for infant and young child feeding.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Write the infant feeding option chosen by the mother using the IYCF codes (EBF, RF,  MF).</a:t>
            </a:r>
          </a:p>
          <a:p>
            <a:r>
              <a:rPr lang="en-US" b="1" dirty="0"/>
              <a:t>Column 26: Weight (</a:t>
            </a:r>
            <a:r>
              <a:rPr lang="en-US" b="1" dirty="0" err="1"/>
              <a:t>Wt</a:t>
            </a:r>
            <a:r>
              <a:rPr lang="en-US" b="1" dirty="0"/>
              <a:t>)</a:t>
            </a:r>
            <a:br>
              <a:rPr lang="en-US" dirty="0"/>
            </a:br>
            <a:r>
              <a:rPr lang="en-US" dirty="0"/>
              <a:t>Record weight of the baby to the nearest 0.1 kg (e.g., 3.2 kg) 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2598AB05-0D01-4BE0-8895-FC518D9F8C49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74309736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Integrated Postnatal Register</a:t>
            </a:r>
            <a:br>
              <a:rPr lang="en-US" dirty="0"/>
            </a:br>
            <a:r>
              <a:rPr lang="en-US" dirty="0"/>
              <a:t>(HMIS form 078)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D902A6E4-2A92-4B93-B728-89E71AEBBA8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1671823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 to the Integrated Postnatal Register 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en-US" dirty="0"/>
              <a:t>Used to record postnatal attendance</a:t>
            </a:r>
          </a:p>
          <a:p>
            <a:r>
              <a:rPr lang="en-US" dirty="0"/>
              <a:t>One copy per health unit, kept in the postnatal clinic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Responsible: </a:t>
            </a:r>
            <a:r>
              <a:rPr lang="en-US" dirty="0"/>
              <a:t>Person in-charge of maternity/child       health clinic </a:t>
            </a:r>
          </a:p>
          <a:p>
            <a:r>
              <a:rPr lang="en-US" dirty="0"/>
              <a:t>Eight (8) of the 25 columns capture nutrition data.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32A1464-A74C-443B-BA75-0E5F940A6CE1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9499384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en-US" dirty="0"/>
              <a:t>Nutrition Columns in the Integrated Postnatal Register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8003232" cy="3954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b="1" dirty="0"/>
              <a:t>Column 12: Weight and MUAC: </a:t>
            </a:r>
          </a:p>
          <a:p>
            <a:pPr marL="0" indent="0">
              <a:buNone/>
            </a:pPr>
            <a:r>
              <a:rPr lang="en-US" sz="2600" dirty="0"/>
              <a:t>Take and record the weight (kg) and the mid upper arm circumference (cm).</a:t>
            </a:r>
          </a:p>
          <a:p>
            <a:pPr marL="0" indent="0">
              <a:buNone/>
            </a:pPr>
            <a:r>
              <a:rPr lang="en-US" sz="2600" b="1" dirty="0"/>
              <a:t>Column 13: </a:t>
            </a:r>
            <a:r>
              <a:rPr lang="en-US" sz="2600" b="1" dirty="0" err="1"/>
              <a:t>eMTCT</a:t>
            </a:r>
            <a:r>
              <a:rPr lang="en-US" sz="2600" b="1" dirty="0"/>
              <a:t> code: </a:t>
            </a:r>
          </a:p>
          <a:p>
            <a:pPr marL="0" indent="0">
              <a:buNone/>
            </a:pPr>
            <a:r>
              <a:rPr lang="en-US" sz="2600" dirty="0"/>
              <a:t>Enter the </a:t>
            </a:r>
            <a:r>
              <a:rPr lang="en-US" sz="2600" dirty="0" err="1"/>
              <a:t>eMTCT</a:t>
            </a:r>
            <a:r>
              <a:rPr lang="en-US" sz="2600" dirty="0"/>
              <a:t> code for the woman (W) and partner (P) that corresponds to the </a:t>
            </a:r>
            <a:r>
              <a:rPr lang="en-US" sz="2600" dirty="0" err="1"/>
              <a:t>eMTCT</a:t>
            </a:r>
            <a:r>
              <a:rPr lang="en-US" sz="2600" dirty="0"/>
              <a:t> services received.</a:t>
            </a:r>
          </a:p>
          <a:p>
            <a:pPr marL="0" indent="0">
              <a:buNone/>
            </a:pPr>
            <a:r>
              <a:rPr lang="en-US" sz="2600" b="1" dirty="0"/>
              <a:t>Column 15: Routine administration</a:t>
            </a:r>
          </a:p>
          <a:p>
            <a:pPr marL="0" indent="0">
              <a:buNone/>
            </a:pPr>
            <a:r>
              <a:rPr lang="en-US" sz="2600" dirty="0"/>
              <a:t>√: Mother has routinely been offered iron, folic acid, vitamin A, and </a:t>
            </a:r>
            <a:r>
              <a:rPr lang="en-US" sz="2600" dirty="0" err="1"/>
              <a:t>Septrin</a:t>
            </a:r>
            <a:r>
              <a:rPr lang="en-US" sz="2600" dirty="0"/>
              <a:t> when HIV positive.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127B5-235D-4BE7-8D38-9589B1FE391D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EF82FC5-FB11-4413-AE39-C5591B02BB61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713814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99592" y="1484784"/>
            <a:ext cx="7945124" cy="463589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Filled by the </a:t>
            </a:r>
            <a:r>
              <a:rPr lang="en-US" dirty="0" err="1"/>
              <a:t>VHTs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nutrition data elements are found in the section for “</a:t>
            </a:r>
            <a:r>
              <a:rPr lang="en-US" b="1" i="1" dirty="0"/>
              <a:t>General information about children 5 years and below”.</a:t>
            </a:r>
          </a:p>
          <a:p>
            <a:pPr marL="0" indent="0">
              <a:buNone/>
            </a:pPr>
            <a:endParaRPr lang="en-US" b="1" i="1" dirty="0"/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US" b="1" dirty="0"/>
              <a:t>Column 8 </a:t>
            </a:r>
            <a:r>
              <a:rPr lang="en-US" dirty="0"/>
              <a:t>: 	Received Vitamin A</a:t>
            </a:r>
          </a:p>
          <a:p>
            <a:pPr lvl="1" indent="-342900">
              <a:buClrTx/>
              <a:buFont typeface="Wingdings" panose="05000000000000000000" pitchFamily="2" charset="2"/>
              <a:buChar char="ü"/>
            </a:pPr>
            <a:endParaRPr lang="en-US" dirty="0"/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US" b="1" dirty="0"/>
              <a:t>Column 9: </a:t>
            </a:r>
            <a:r>
              <a:rPr lang="en-US" dirty="0"/>
              <a:t>	- Yellow  MUAC</a:t>
            </a:r>
          </a:p>
          <a:p>
            <a:pPr marL="400050" lvl="1" indent="0">
              <a:buClrTx/>
              <a:buNone/>
            </a:pPr>
            <a:r>
              <a:rPr lang="en-US" dirty="0"/>
              <a:t>			- Red MUAC/Oedema</a:t>
            </a:r>
          </a:p>
          <a:p>
            <a:pPr>
              <a:buFontTx/>
              <a:buChar char="-"/>
            </a:pPr>
            <a:endParaRPr lang="en-US" sz="2800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5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91642" y="356965"/>
            <a:ext cx="8442796" cy="839787"/>
          </a:xfrm>
        </p:spPr>
        <p:txBody>
          <a:bodyPr>
            <a:normAutofit fontScale="90000"/>
          </a:bodyPr>
          <a:lstStyle/>
          <a:p>
            <a:r>
              <a:rPr lang="en-US" dirty="0"/>
              <a:t>The VHT/ICCM register </a:t>
            </a:r>
            <a:br>
              <a:rPr lang="en-US" dirty="0"/>
            </a:br>
            <a:r>
              <a:rPr lang="en-US" dirty="0"/>
              <a:t>(HMIS 097) </a:t>
            </a:r>
          </a:p>
        </p:txBody>
      </p:sp>
    </p:spTree>
    <p:extLst>
      <p:ext uri="{BB962C8B-B14F-4D97-AF65-F5344CB8AC3E}">
        <p14:creationId xmlns:p14="http://schemas.microsoft.com/office/powerpoint/2010/main" val="34863804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Integrated Postnatal Register, cont’d.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755576" y="1295400"/>
            <a:ext cx="7931224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16a: Diagnosis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Indicate diagnosis (e.g., SAM, MAM) if the mother has any or </a:t>
            </a:r>
            <a:r>
              <a:rPr lang="en-US" sz="2400" b="1" dirty="0"/>
              <a:t>‘normal’ </a:t>
            </a:r>
            <a:r>
              <a:rPr lang="en-US" sz="2400" dirty="0"/>
              <a:t>if the mother has none.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b="1" dirty="0"/>
              <a:t>Column 22: IYCF and MNC Counselling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Enter code for counselling: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Infant and Young Child Feeding (IYCF)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Y</a:t>
            </a:r>
            <a:r>
              <a:rPr lang="en-US" sz="2400" dirty="0"/>
              <a:t>: Mother was counselled.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N</a:t>
            </a:r>
            <a:r>
              <a:rPr lang="en-US" sz="2400" dirty="0"/>
              <a:t>: Mother was not counselled.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Maternal Nutrition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Y</a:t>
            </a:r>
            <a:r>
              <a:rPr lang="en-US" sz="2400" dirty="0"/>
              <a:t>:  Counselling was provided.</a:t>
            </a:r>
          </a:p>
          <a:p>
            <a:pPr lvl="1">
              <a:spcAft>
                <a:spcPts val="600"/>
              </a:spcAft>
            </a:pPr>
            <a:r>
              <a:rPr lang="en-US" sz="2400" b="1" dirty="0"/>
              <a:t>N</a:t>
            </a:r>
            <a:r>
              <a:rPr lang="en-US" sz="2400" dirty="0"/>
              <a:t>: Counselling was not provided.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337E-AF4A-4987-8ADB-335962915351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039D6D0-F289-4473-99C1-84046E2E93D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8729741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143000"/>
          </a:xfrm>
        </p:spPr>
        <p:txBody>
          <a:bodyPr/>
          <a:lstStyle/>
          <a:p>
            <a:r>
              <a:rPr lang="en-US" sz="4400" dirty="0"/>
              <a:t>End of Session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45AC0-7A14-4A73-BBAF-4B40A9B6944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AD3D1C61-FAC7-4016-94C7-17FF3ECB29B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18469400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831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  <a:defRPr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3.2c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Primary Health Facility Data Sources HIV and TB Services</a:t>
            </a:r>
            <a:endParaRPr lang="en-US" sz="4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Aft>
                <a:spcPts val="120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EA16AE7F-F4F2-45C3-B0F3-48DC04731758}" type="slidenum">
              <a:rPr lang="en-US" altLang="en-US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6350"/>
            <a:ext cx="9144000" cy="1301750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anchor="ctr"/>
          <a:lstStyle/>
          <a:p>
            <a:pPr>
              <a:defRPr/>
            </a:pPr>
            <a:r>
              <a:rPr lang="en-US" dirty="0"/>
              <a:t>HEALTH MANAGEMENT INFORMATION FOR NUTRITION 2017</a:t>
            </a:r>
          </a:p>
        </p:txBody>
      </p:sp>
      <p:pic>
        <p:nvPicPr>
          <p:cNvPr id="5" name="Picture 4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225" y="84138"/>
            <a:ext cx="1501775" cy="8302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ACE6EAE5-255B-44AD-9CA9-5DD02E08687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2280075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8229600" cy="4433887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HIV, TB nutrition data elements are captured in:</a:t>
            </a:r>
          </a:p>
          <a:p>
            <a:pPr lvl="1" eaLnBrk="1" hangingPunct="1"/>
            <a:r>
              <a:rPr lang="en-US" altLang="en-US" sz="2200" dirty="0"/>
              <a:t>Cards (pre-primary)</a:t>
            </a:r>
          </a:p>
          <a:p>
            <a:pPr lvl="2" eaLnBrk="1" hangingPunct="1"/>
            <a:r>
              <a:rPr lang="en-US" altLang="en-US" sz="2200" dirty="0"/>
              <a:t>HIV Care/ART Card </a:t>
            </a:r>
          </a:p>
          <a:p>
            <a:pPr lvl="1" eaLnBrk="1" hangingPunct="1"/>
            <a:r>
              <a:rPr lang="en-US" altLang="en-US" sz="2200" dirty="0"/>
              <a:t>Registers (primary)</a:t>
            </a:r>
          </a:p>
          <a:p>
            <a:pPr lvl="2" eaLnBrk="1" hangingPunct="1"/>
            <a:r>
              <a:rPr lang="en-US" altLang="en-US" sz="2200" dirty="0"/>
              <a:t>Exposed Infants Clinical Chart </a:t>
            </a:r>
          </a:p>
          <a:p>
            <a:pPr lvl="2" eaLnBrk="1" hangingPunct="1"/>
            <a:r>
              <a:rPr lang="en-US" altLang="en-US" sz="2200" dirty="0"/>
              <a:t>HIV-Exposed Infant Register (HMIS form 082)</a:t>
            </a:r>
          </a:p>
          <a:p>
            <a:pPr lvl="2" eaLnBrk="1" hangingPunct="1"/>
            <a:r>
              <a:rPr lang="en-US" altLang="en-US" sz="2200" dirty="0"/>
              <a:t>Pre-ART Register (HMIS form 080)</a:t>
            </a:r>
          </a:p>
          <a:p>
            <a:pPr lvl="2" eaLnBrk="1" hangingPunct="1"/>
            <a:r>
              <a:rPr lang="en-US" altLang="en-US" sz="2200" dirty="0"/>
              <a:t>ART Register (HMIS form 081)</a:t>
            </a:r>
          </a:p>
          <a:p>
            <a:pPr lvl="2" eaLnBrk="1" hangingPunct="1"/>
            <a:r>
              <a:rPr lang="en-US" altLang="en-US" sz="2200" dirty="0"/>
              <a:t>Health Unit TB Register (HMIS form 096a)</a:t>
            </a:r>
          </a:p>
          <a:p>
            <a:pPr lvl="2" eaLnBrk="1" hangingPunct="1"/>
            <a:r>
              <a:rPr lang="en-US" altLang="en-US" sz="2200" dirty="0"/>
              <a:t>Drug Resistant (DR) TB Register (HMIS from 096b)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600235F-FCA7-4AC0-AB81-D2C88FF3FC4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92101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43001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HIV Care/ART Card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D763286B-9B56-4CE7-A1A0-A74E2073E96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252866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Introduction</a:t>
            </a:r>
            <a:br>
              <a:rPr lang="en-US" altLang="en-US" dirty="0"/>
            </a:br>
            <a:r>
              <a:rPr lang="en-US" altLang="en-US" dirty="0"/>
              <a:t> 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HIV Care/ART Card is filled in by a clinician when taking a client’s history or reviewing at visits.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Data from the card are fed into the Pre-ART or ART registers.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>
                <a:solidFill>
                  <a:srgbClr val="FF0000"/>
                </a:solidFill>
              </a:rPr>
              <a:t>Responsible: </a:t>
            </a:r>
            <a:r>
              <a:rPr lang="en-US" altLang="en-US" dirty="0"/>
              <a:t>Person in charge of the HIV/AIDS clinic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card has three sections: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1.  The summary page (demographic)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2.  Follow-up education, support, and preparation for ARV therapy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3.  Continuation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Each section has a nutrition data element.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1C2C546-5D94-4555-8232-73C35CAEAD6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806459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HIV Care/ART Card, cont’d.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Section 1: Summary Page</a:t>
            </a:r>
          </a:p>
          <a:p>
            <a:pPr eaLnBrk="1" hangingPunct="1"/>
            <a:r>
              <a:rPr lang="en-US" altLang="en-US" sz="2400" b="1" dirty="0"/>
              <a:t>Sub-section: Exposed infant follow-up</a:t>
            </a:r>
          </a:p>
          <a:p>
            <a:pPr lvl="1" eaLnBrk="1" hangingPunct="1"/>
            <a:r>
              <a:rPr lang="en-US" altLang="en-US" sz="2400" b="1" dirty="0"/>
              <a:t>Infant feeding status</a:t>
            </a:r>
            <a:r>
              <a:rPr lang="en-US" altLang="en-US" sz="2400" dirty="0"/>
              <a:t>: Filled for every HIV-positive mother with an exposed infant; &lt;6 months and ≥ 6 months</a:t>
            </a:r>
          </a:p>
          <a:p>
            <a:pPr eaLnBrk="1" hangingPunct="1"/>
            <a:r>
              <a:rPr lang="en-US" altLang="en-US" sz="2400" dirty="0"/>
              <a:t>Codes:</a:t>
            </a:r>
          </a:p>
          <a:p>
            <a:pPr lvl="1" eaLnBrk="1" hangingPunct="1"/>
            <a:r>
              <a:rPr lang="en-US" altLang="en-US" sz="2400" b="1" dirty="0"/>
              <a:t>EBF</a:t>
            </a:r>
            <a:r>
              <a:rPr lang="en-US" altLang="en-US" sz="2400" dirty="0"/>
              <a:t>: Exclusive breastfeeding </a:t>
            </a:r>
          </a:p>
          <a:p>
            <a:pPr lvl="1" eaLnBrk="1" hangingPunct="1"/>
            <a:r>
              <a:rPr lang="en-US" altLang="en-US" sz="2400" b="1" dirty="0"/>
              <a:t>CF</a:t>
            </a:r>
            <a:r>
              <a:rPr lang="en-US" altLang="en-US" sz="2400" dirty="0"/>
              <a:t>: Complementary feeding </a:t>
            </a:r>
          </a:p>
          <a:p>
            <a:pPr lvl="1" eaLnBrk="1" hangingPunct="1"/>
            <a:r>
              <a:rPr lang="en-US" altLang="en-US" sz="2400" b="1" dirty="0"/>
              <a:t>RF</a:t>
            </a:r>
            <a:r>
              <a:rPr lang="en-US" altLang="en-US" sz="2400" dirty="0"/>
              <a:t>: Replacement feeding </a:t>
            </a:r>
          </a:p>
          <a:p>
            <a:pPr lvl="1" eaLnBrk="1" hangingPunct="1"/>
            <a:r>
              <a:rPr lang="en-US" altLang="en-US" sz="2400" b="1" dirty="0"/>
              <a:t>MF</a:t>
            </a:r>
            <a:r>
              <a:rPr lang="en-US" altLang="en-US" sz="2400" dirty="0"/>
              <a:t>: Mixed feeding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C6FACAD-6EC2-47AE-A803-3E7A73B3BAAE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104071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HIV Care/ART Card, cont’d.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Section 2: Follow-up Education, Support, and 	Preparation for ARV Therapy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	Records any follow-up/education service provided to the client to prevent malnutrition; see sub-element 5 (positive living, nutrition).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>
                <a:solidFill>
                  <a:srgbClr val="FF0000"/>
                </a:solidFill>
              </a:rPr>
              <a:t>This information is not reported in monthly or quarterly reports.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3A9F5BF-EF04-4DDF-AF14-99C5F4376D2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540052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HIV Care/ART Card, cont’d.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b="1" dirty="0"/>
              <a:t>Section 3: Continuation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This section has </a:t>
            </a:r>
            <a:r>
              <a:rPr lang="en-US" altLang="en-US" b="1" dirty="0"/>
              <a:t>four</a:t>
            </a:r>
            <a:r>
              <a:rPr lang="en-US" altLang="en-US" dirty="0"/>
              <a:t> nutrition data elements.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b="1" dirty="0"/>
              <a:t>Column 4: Weight, Height, and MUAC/</a:t>
            </a:r>
            <a:r>
              <a:rPr lang="en-US" altLang="en-US" b="1" dirty="0" err="1"/>
              <a:t>Oedema</a:t>
            </a:r>
            <a:endParaRPr lang="en-US" altLang="en-US" b="1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Measured and recorded at every visit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b="1" dirty="0"/>
              <a:t>Column 8: New OI, Other Problems (including nutritional problems) </a:t>
            </a:r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dirty="0"/>
              <a:t>Codes used: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Ok (Green) - Normal nutritional status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MAM (Yellow) - Moderate acute malnutrition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SAM (Red) - Severe acute malnutrition without </a:t>
            </a:r>
            <a:r>
              <a:rPr lang="en-US" altLang="en-US" dirty="0" err="1"/>
              <a:t>oedema</a:t>
            </a:r>
            <a:endParaRPr lang="en-US" altLang="en-US" dirty="0"/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SAMO - Severe acute malnutrition with </a:t>
            </a:r>
            <a:r>
              <a:rPr lang="en-US" altLang="en-US" dirty="0" err="1"/>
              <a:t>oedema</a:t>
            </a:r>
            <a:r>
              <a:rPr lang="en-US" altLang="en-US" dirty="0"/>
              <a:t>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dirty="0"/>
              <a:t>PWG/PA - Poor weight gain/poor appetite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CEEAEA61-5242-427F-8F67-36AD168BF8F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6175388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HIV Care/ART Card, cont’d.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Column  13: Other medicines dispensed (include 	nutritional supplements)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Record any therapeutic or supplementary foods dispensed to the client.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Column 16: Refer or consult or link/provide</a:t>
            </a:r>
          </a:p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    </a:t>
            </a:r>
            <a:r>
              <a:rPr lang="en-US" altLang="en-US" sz="2400" b="1" dirty="0"/>
              <a:t>codes: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Therapeutic Feeding (RUTF)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Infant Feeding Counselling (if &lt;2 years)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Nutrition Counselling only (if &gt; 2 years)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Food Support (supplementary foods, general food distribution)</a:t>
            </a:r>
          </a:p>
          <a:p>
            <a:pPr marL="457200" lvl="1" indent="0" eaLnBrk="1" hangingPunct="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srgbClr val="FF0000"/>
                </a:solidFill>
              </a:rPr>
              <a:t>Nutritional support and infant feeding codes are provided at bottom of card.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C77C550-2D5F-4357-9A34-A8B689A32545}"/>
              </a:ext>
            </a:extLst>
          </p:cNvPr>
          <p:cNvSpPr txBox="1">
            <a:spLocks/>
          </p:cNvSpPr>
          <p:nvPr/>
        </p:nvSpPr>
        <p:spPr>
          <a:xfrm>
            <a:off x="7812360" y="632849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3688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99592" y="1988840"/>
            <a:ext cx="7873116" cy="40324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Compiled by the VHT team leader, guided by the health facility staff.</a:t>
            </a:r>
          </a:p>
          <a:p>
            <a:endParaRPr lang="en-US" dirty="0"/>
          </a:p>
          <a:p>
            <a:r>
              <a:rPr lang="en-US" dirty="0"/>
              <a:t>Picks data from the </a:t>
            </a:r>
            <a:r>
              <a:rPr lang="en-US" dirty="0" err="1"/>
              <a:t>VHT</a:t>
            </a:r>
            <a:r>
              <a:rPr lang="en-US" dirty="0"/>
              <a:t>/</a:t>
            </a:r>
            <a:r>
              <a:rPr lang="en-US" dirty="0" err="1"/>
              <a:t>ICCM</a:t>
            </a:r>
            <a:r>
              <a:rPr lang="en-US" dirty="0"/>
              <a:t> register.</a:t>
            </a:r>
          </a:p>
          <a:p>
            <a:endParaRPr lang="en-US" dirty="0"/>
          </a:p>
          <a:p>
            <a:r>
              <a:rPr lang="en-US" dirty="0"/>
              <a:t>Summarizes data ahead of the reporting on quarterly basis.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	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6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91642" y="980728"/>
            <a:ext cx="8442796" cy="216024"/>
          </a:xfrm>
        </p:spPr>
        <p:txBody>
          <a:bodyPr>
            <a:normAutofit fontScale="90000"/>
          </a:bodyPr>
          <a:lstStyle/>
          <a:p>
            <a:r>
              <a:rPr lang="en-US" dirty="0"/>
              <a:t>Quarterly Household Summary</a:t>
            </a:r>
            <a:br>
              <a:rPr lang="en-US" dirty="0"/>
            </a:br>
            <a:r>
              <a:rPr lang="en-US" dirty="0"/>
              <a:t> (HMIS 097a) </a:t>
            </a:r>
          </a:p>
        </p:txBody>
      </p:sp>
    </p:spTree>
    <p:extLst>
      <p:ext uri="{BB962C8B-B14F-4D97-AF65-F5344CB8AC3E}">
        <p14:creationId xmlns:p14="http://schemas.microsoft.com/office/powerpoint/2010/main" val="39475077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>
                <a:latin typeface="+mj-lt"/>
              </a:rPr>
              <a:t>The Exposed Infant Clinical Chart</a:t>
            </a:r>
            <a:br>
              <a:rPr lang="en-US" dirty="0">
                <a:latin typeface="Gill Sans MT" panose="020B0502020104020203" pitchFamily="34" charset="0"/>
              </a:rPr>
            </a:b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B60CF17F-E74E-470D-989A-DDC632F6C951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38647121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The Exposed Infant Clinical Chart is used for HIV-exposed infants 0–18 months through EID.</a:t>
            </a:r>
          </a:p>
          <a:p>
            <a:pPr eaLnBrk="1" hangingPunct="1"/>
            <a:r>
              <a:rPr lang="en-US" altLang="en-US" dirty="0"/>
              <a:t>It is used for monitoring individual exposed infants at every visit.</a:t>
            </a:r>
          </a:p>
          <a:p>
            <a:pPr eaLnBrk="1" hangingPunct="1"/>
            <a:r>
              <a:rPr lang="en-US" altLang="en-US" dirty="0"/>
              <a:t>One copy of the chart is filled per child and stays at the Mother-Baby Care point (within ART clinic or MCH department).</a:t>
            </a:r>
          </a:p>
          <a:p>
            <a:pPr eaLnBrk="1" hangingPunct="1"/>
            <a:r>
              <a:rPr lang="en-US" altLang="en-US" dirty="0"/>
              <a:t>Data from the card feed into the </a:t>
            </a:r>
            <a:r>
              <a:rPr lang="en-US" altLang="en-US" b="1" dirty="0"/>
              <a:t>Exposed Infant Register. 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BB0D1AC-72C8-4162-A19A-BB6E2C370085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52815659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Introduction, cont’d.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Testing Information</a:t>
            </a:r>
            <a:r>
              <a:rPr lang="en-US" altLang="en-US" sz="2400" dirty="0"/>
              <a:t>: </a:t>
            </a:r>
            <a:r>
              <a:rPr lang="en-US" altLang="ja-JP" sz="2400" dirty="0"/>
              <a:t>Feeding method when first PCR or second PCR is taken (Codes overleaf)</a:t>
            </a:r>
          </a:p>
          <a:p>
            <a:pPr eaLnBrk="1" hangingPunct="1"/>
            <a:r>
              <a:rPr lang="en-US" altLang="en-US" sz="2400" b="1" dirty="0"/>
              <a:t>Follow-up Section</a:t>
            </a:r>
            <a:r>
              <a:rPr lang="en-US" altLang="en-US" sz="2400" dirty="0"/>
              <a:t>: Infant Feeding Code (at every visit)</a:t>
            </a:r>
          </a:p>
          <a:p>
            <a:pPr eaLnBrk="1" hangingPunct="1"/>
            <a:r>
              <a:rPr lang="en-US" altLang="ja-JP" sz="2400" b="1" dirty="0"/>
              <a:t>Codes</a:t>
            </a:r>
            <a:r>
              <a:rPr lang="en-US" altLang="ja-JP" sz="2400" dirty="0"/>
              <a:t>:</a:t>
            </a:r>
          </a:p>
          <a:p>
            <a:pPr lvl="1" eaLnBrk="1" hangingPunct="1"/>
            <a:r>
              <a:rPr lang="en-US" altLang="en-US" sz="2200" dirty="0"/>
              <a:t>EBF:	Exclusive breastfeeding </a:t>
            </a:r>
          </a:p>
          <a:p>
            <a:pPr lvl="1" eaLnBrk="1" hangingPunct="1"/>
            <a:r>
              <a:rPr lang="en-US" altLang="en-US" sz="2200" dirty="0"/>
              <a:t>RF:	Replacement feeding </a:t>
            </a:r>
          </a:p>
          <a:p>
            <a:pPr lvl="1" eaLnBrk="1" hangingPunct="1"/>
            <a:r>
              <a:rPr lang="en-US" altLang="en-US" sz="2200" dirty="0"/>
              <a:t>MF: 	Mixed feeding </a:t>
            </a:r>
          </a:p>
          <a:p>
            <a:pPr lvl="1" eaLnBrk="1" hangingPunct="1"/>
            <a:r>
              <a:rPr lang="en-US" altLang="en-US" sz="2200" dirty="0"/>
              <a:t>CF:	Complementary feeding </a:t>
            </a:r>
          </a:p>
          <a:p>
            <a:pPr lvl="1" eaLnBrk="1" hangingPunct="1"/>
            <a:r>
              <a:rPr lang="en-US" altLang="en-US" sz="2200" dirty="0"/>
              <a:t>W:	Weaning from breastfeeding</a:t>
            </a:r>
          </a:p>
          <a:p>
            <a:pPr lvl="1" eaLnBrk="1" hangingPunct="1"/>
            <a:r>
              <a:rPr lang="en-US" altLang="en-US" sz="2200" dirty="0"/>
              <a:t>NLB:	No longer breastfeeding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DD907EF2-354C-4591-A9B3-98DA3CCF202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187971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Introduction, cont’d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Growth Measures: Height, Weight, Z-scores, MUAC</a:t>
            </a:r>
          </a:p>
          <a:p>
            <a:pPr lvl="1" eaLnBrk="1" hangingPunct="1"/>
            <a:r>
              <a:rPr lang="en-US" altLang="en-US" sz="2200" b="1" dirty="0"/>
              <a:t>Height:</a:t>
            </a:r>
            <a:r>
              <a:rPr lang="en-US" altLang="en-US" sz="2200" dirty="0"/>
              <a:t> Measure the height/length and record in cm.</a:t>
            </a:r>
          </a:p>
          <a:p>
            <a:pPr lvl="1" eaLnBrk="1" hangingPunct="1"/>
            <a:r>
              <a:rPr lang="en-US" altLang="en-US" sz="2200" b="1" dirty="0"/>
              <a:t>Weight: </a:t>
            </a:r>
            <a:r>
              <a:rPr lang="en-US" altLang="en-US" sz="2200" dirty="0"/>
              <a:t>Take the weight and record in </a:t>
            </a:r>
            <a:r>
              <a:rPr lang="en-US" altLang="en-US" sz="2200" dirty="0" err="1"/>
              <a:t>kgs</a:t>
            </a:r>
            <a:r>
              <a:rPr lang="en-US" altLang="en-US" sz="2200" dirty="0"/>
              <a:t>.</a:t>
            </a:r>
          </a:p>
          <a:p>
            <a:pPr lvl="1" eaLnBrk="1" hangingPunct="1"/>
            <a:r>
              <a:rPr lang="en-US" altLang="en-US" sz="2200" b="1" dirty="0"/>
              <a:t>Z-Scores: </a:t>
            </a:r>
            <a:r>
              <a:rPr lang="en-US" altLang="en-US" sz="2200" dirty="0"/>
              <a:t>Record the z-scores from the Child Health Card (range)</a:t>
            </a:r>
          </a:p>
          <a:p>
            <a:pPr lvl="2" eaLnBrk="1" hangingPunct="1"/>
            <a:r>
              <a:rPr lang="en-US" altLang="en-US" sz="2200" dirty="0"/>
              <a:t>Normal:	-2 to &lt; +2</a:t>
            </a:r>
          </a:p>
          <a:p>
            <a:pPr lvl="2" eaLnBrk="1" hangingPunct="1"/>
            <a:r>
              <a:rPr lang="en-US" altLang="en-US" sz="2200" dirty="0"/>
              <a:t>MAM: 	-3 to &lt; -2 </a:t>
            </a:r>
          </a:p>
          <a:p>
            <a:pPr lvl="2" eaLnBrk="1" hangingPunct="1"/>
            <a:r>
              <a:rPr lang="en-US" altLang="en-US" sz="2200" dirty="0"/>
              <a:t>SAM:		&lt; -3 </a:t>
            </a:r>
          </a:p>
          <a:p>
            <a:pPr lvl="2" eaLnBrk="1" hangingPunct="1"/>
            <a:r>
              <a:rPr lang="en-US" altLang="en-US" sz="2200" dirty="0"/>
              <a:t>Obesity:	&gt; 3 </a:t>
            </a:r>
          </a:p>
          <a:p>
            <a:pPr lvl="1" eaLnBrk="1" hangingPunct="1"/>
            <a:r>
              <a:rPr lang="en-US" altLang="en-US" sz="2200" b="1" dirty="0"/>
              <a:t>MUAC</a:t>
            </a:r>
            <a:r>
              <a:rPr lang="en-US" altLang="en-US" sz="2200" dirty="0"/>
              <a:t>: Take and record MUAC measurement (cm) and </a:t>
            </a:r>
            <a:r>
              <a:rPr lang="en-US" altLang="en-US" sz="2200" dirty="0" err="1"/>
              <a:t>colour</a:t>
            </a:r>
            <a:r>
              <a:rPr lang="en-US" altLang="en-US" sz="2200" dirty="0"/>
              <a:t> codes.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E5C8F5A6-E715-44A8-97B2-03693552990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53693342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05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>
                <a:latin typeface="+mj-lt"/>
              </a:rPr>
              <a:t>HIV Exposed Infant Register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(HMIS form 082)</a:t>
            </a:r>
            <a:br>
              <a:rPr lang="en-US" dirty="0">
                <a:latin typeface="Gill Sans MT" panose="020B0502020104020203" pitchFamily="34" charset="0"/>
              </a:rPr>
            </a:b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F75CFDF-2836-49A1-B48E-EAB770CC8AF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39886921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Used for documenting and tracking HIV-exposed infants 0–18 months through the EID </a:t>
            </a:r>
          </a:p>
          <a:p>
            <a:pPr eaLnBrk="1" hangingPunct="1"/>
            <a:r>
              <a:rPr lang="en-US" altLang="en-US" dirty="0"/>
              <a:t>One copy of the HIV-Exposed Infant Register per Health Unit, stays at the Mother-Baby Care point located within  the ART clinic or MCH clinic</a:t>
            </a:r>
          </a:p>
          <a:p>
            <a:pPr eaLnBrk="1" hangingPunct="1"/>
            <a:r>
              <a:rPr lang="en-US" altLang="en-US" dirty="0"/>
              <a:t>Primary tool for the Exposed Infant Clinical Chart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Responsible</a:t>
            </a:r>
            <a:r>
              <a:rPr lang="en-US" altLang="en-US" dirty="0"/>
              <a:t>: Person in charge of the HIV/ART clinic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0D7E8B1-83CD-4DD2-B275-8AABBC20AA3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81799313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241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HIV-Exposed Infant Register, cont’d.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Column 17: Infant Feeding Status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Infant</a:t>
            </a:r>
            <a:r>
              <a:rPr lang="en-US" altLang="ja-JP" dirty="0"/>
              <a:t> feeding practice is recorded at first DBS (as in the Exposed Infant Clinical Chart).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Column 23: Infant feeding status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Infant</a:t>
            </a:r>
            <a:r>
              <a:rPr lang="en-US" altLang="ja-JP" dirty="0"/>
              <a:t> feeding practice is recorded at second DBS (as in the Exposed infant clinical chart).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Respective Infant feeding codes are provided at bottom of register.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5FC47E7C-BE5C-4B45-AD82-BF95A5805C45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93955858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HIV-Exposed Infant Register, cont’d.</a:t>
            </a:r>
            <a:br>
              <a:rPr lang="en-US" altLang="en-US" dirty="0"/>
            </a:br>
            <a:r>
              <a:rPr lang="en-US" altLang="en-US" dirty="0"/>
              <a:t>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/>
          <a:lstStyle/>
          <a:p>
            <a:pPr eaLnBrk="1" hangingPunct="1"/>
            <a:r>
              <a:rPr lang="en-US" altLang="en-US" sz="2200" b="1" dirty="0"/>
              <a:t>Column 28. Visit Details   </a:t>
            </a:r>
          </a:p>
          <a:p>
            <a:pPr lvl="1" eaLnBrk="1" hangingPunct="1"/>
            <a:r>
              <a:rPr lang="en-US" altLang="en-US" sz="2200" b="1" dirty="0"/>
              <a:t>Appointment date:</a:t>
            </a:r>
            <a:r>
              <a:rPr lang="en-US" altLang="en-US" sz="2200" dirty="0"/>
              <a:t> Date of next appointment</a:t>
            </a:r>
          </a:p>
          <a:p>
            <a:pPr lvl="1" eaLnBrk="1" hangingPunct="1"/>
            <a:r>
              <a:rPr lang="en-US" altLang="en-US" sz="2200" b="1" dirty="0"/>
              <a:t>Date of visit:</a:t>
            </a:r>
            <a:r>
              <a:rPr lang="en-US" altLang="en-US" sz="2200" dirty="0"/>
              <a:t> Write the visit date</a:t>
            </a:r>
          </a:p>
          <a:p>
            <a:pPr lvl="1" eaLnBrk="1" hangingPunct="1"/>
            <a:r>
              <a:rPr lang="en-US" altLang="en-US" sz="2200" b="1" dirty="0"/>
              <a:t>Age (</a:t>
            </a:r>
            <a:r>
              <a:rPr lang="en-US" altLang="en-US" sz="2200" b="1" dirty="0" err="1"/>
              <a:t>mo</a:t>
            </a:r>
            <a:r>
              <a:rPr lang="en-US" altLang="en-US" sz="2200" b="1" dirty="0"/>
              <a:t>):  </a:t>
            </a:r>
            <a:r>
              <a:rPr lang="en-US" altLang="en-US" sz="2200" dirty="0"/>
              <a:t>Age recorded in complete months </a:t>
            </a:r>
          </a:p>
          <a:p>
            <a:pPr lvl="1" eaLnBrk="1" hangingPunct="1"/>
            <a:r>
              <a:rPr lang="en-US" altLang="en-US" sz="2200" b="1" dirty="0"/>
              <a:t>Infant feeding:</a:t>
            </a:r>
            <a:r>
              <a:rPr lang="en-US" altLang="en-US" sz="2200" dirty="0"/>
              <a:t> Infant feeding practice recorded using codes </a:t>
            </a:r>
          </a:p>
          <a:p>
            <a:pPr lvl="1" eaLnBrk="1" hangingPunct="1"/>
            <a:r>
              <a:rPr lang="en-US" altLang="en-US" sz="2200" b="1" dirty="0"/>
              <a:t>Z-Scores: </a:t>
            </a:r>
            <a:r>
              <a:rPr lang="en-US" altLang="en-US" sz="2200" dirty="0"/>
              <a:t>Recorded from the Child Health Card (Range)</a:t>
            </a:r>
          </a:p>
          <a:p>
            <a:pPr lvl="2" eaLnBrk="1" hangingPunct="1"/>
            <a:r>
              <a:rPr lang="en-US" altLang="en-US" sz="2200" dirty="0"/>
              <a:t>Normal:	-2 to &lt; +2</a:t>
            </a:r>
          </a:p>
          <a:p>
            <a:pPr lvl="2" eaLnBrk="1" hangingPunct="1"/>
            <a:r>
              <a:rPr lang="en-US" altLang="en-US" sz="2200" dirty="0"/>
              <a:t>MAM:	-3 to &lt; -2 </a:t>
            </a:r>
          </a:p>
          <a:p>
            <a:pPr lvl="2" eaLnBrk="1" hangingPunct="1"/>
            <a:r>
              <a:rPr lang="en-US" altLang="en-US" sz="2200" dirty="0"/>
              <a:t>SAM:		&lt; -3 </a:t>
            </a:r>
          </a:p>
          <a:p>
            <a:pPr lvl="2" eaLnBrk="1" hangingPunct="1"/>
            <a:r>
              <a:rPr lang="en-US" altLang="en-US" sz="2200" dirty="0"/>
              <a:t>Obese:	&gt; 3 </a:t>
            </a:r>
          </a:p>
          <a:p>
            <a:pPr lvl="1" eaLnBrk="1" hangingPunct="1"/>
            <a:r>
              <a:rPr lang="en-US" altLang="en-US" sz="2200" b="1" dirty="0"/>
              <a:t>MUAC:</a:t>
            </a:r>
            <a:r>
              <a:rPr lang="en-US" altLang="en-US" sz="2200" dirty="0"/>
              <a:t> Recorded in centimeters and </a:t>
            </a:r>
            <a:r>
              <a:rPr lang="en-US" altLang="en-US" sz="2200" dirty="0" err="1"/>
              <a:t>colour</a:t>
            </a:r>
            <a:r>
              <a:rPr lang="en-US" altLang="en-US" sz="2200" dirty="0"/>
              <a:t> codes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CD9E71D-2FEE-47CA-A52B-5CCB35A2A99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276520196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Pre-ART Register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(HMIS form 080)</a:t>
            </a:r>
            <a:br>
              <a:rPr lang="en-US" dirty="0">
                <a:latin typeface="Gill Sans MT" panose="020B0502020104020203" pitchFamily="34" charset="0"/>
              </a:rPr>
            </a:br>
            <a:endParaRPr lang="en-US" dirty="0">
              <a:latin typeface="Gill Sans MT" panose="020B0502020104020203" pitchFamily="34" charset="0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96B7999-318C-445C-90BA-D80A6E7B1044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23572797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Pre-ART Register is used to record all clients accessing HIV/AIDS care services.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One copy of the register is used per Health Unit; it stays at the health unit (in the HIV Care/ART clinic).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    Responsible:</a:t>
            </a:r>
            <a:r>
              <a:rPr lang="en-US" altLang="en-US" dirty="0"/>
              <a:t> Person in charge of the HIV/AIDS clinic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Follow-up status </a:t>
            </a:r>
            <a:r>
              <a:rPr lang="en-US" altLang="en-US" dirty="0"/>
              <a:t>section is updated on quarterly basis.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For data on nutritional status, focus must be on last visit of the quarter.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91148DF0-8579-4D18-B3D5-1A979A3297F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2860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3568" y="1700808"/>
            <a:ext cx="7920880" cy="4752528"/>
          </a:xfrm>
        </p:spPr>
        <p:txBody>
          <a:bodyPr>
            <a:normAutofit/>
          </a:bodyPr>
          <a:lstStyle/>
          <a:p>
            <a:r>
              <a:rPr lang="en-US" dirty="0"/>
              <a:t>Nutrition data elements are under the ‘</a:t>
            </a:r>
            <a:r>
              <a:rPr lang="en-US" b="1" dirty="0"/>
              <a:t>children summary</a:t>
            </a:r>
            <a:r>
              <a:rPr lang="en-US" dirty="0"/>
              <a:t>’ section and the ‘</a:t>
            </a:r>
            <a:r>
              <a:rPr lang="en-US" b="1" dirty="0"/>
              <a:t>ICCM sections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Children summary section</a:t>
            </a:r>
          </a:p>
          <a:p>
            <a:pPr marL="1771650" lvl="3" indent="-457200">
              <a:buFontTx/>
              <a:buChar char="-"/>
            </a:pPr>
            <a:r>
              <a:rPr lang="en-US" dirty="0"/>
              <a:t>Red MUAC/</a:t>
            </a:r>
            <a:r>
              <a:rPr lang="en-US" dirty="0" err="1"/>
              <a:t>Oedema</a:t>
            </a:r>
            <a:endParaRPr lang="en-US" dirty="0"/>
          </a:p>
          <a:p>
            <a:pPr marL="1771650" lvl="3" indent="-457200">
              <a:buFontTx/>
              <a:buChar char="-"/>
            </a:pPr>
            <a:r>
              <a:rPr lang="en-US" dirty="0"/>
              <a:t> Received Vitamin A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b="1" dirty="0"/>
              <a:t>ICCM section</a:t>
            </a:r>
          </a:p>
          <a:p>
            <a:pPr marL="1771650" lvl="3" indent="-457200">
              <a:buFontTx/>
              <a:buChar char="-"/>
            </a:pPr>
            <a:r>
              <a:rPr lang="en-US" dirty="0"/>
              <a:t>Under 5 years with Red MUAC</a:t>
            </a:r>
          </a:p>
          <a:p>
            <a:pPr marL="1771650" lvl="3" indent="-457200">
              <a:buFontTx/>
              <a:buChar char="-"/>
            </a:pPr>
            <a:r>
              <a:rPr lang="en-US" dirty="0"/>
              <a:t>Under 5 years referred	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7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91642" y="404664"/>
            <a:ext cx="8442796" cy="839787"/>
          </a:xfrm>
        </p:spPr>
        <p:txBody>
          <a:bodyPr>
            <a:normAutofit fontScale="90000"/>
          </a:bodyPr>
          <a:lstStyle/>
          <a:p>
            <a:r>
              <a:rPr lang="en-US" dirty="0"/>
              <a:t>Quarterly Household summary </a:t>
            </a:r>
            <a:br>
              <a:rPr lang="en-US" dirty="0"/>
            </a:br>
            <a:r>
              <a:rPr lang="en-US" dirty="0"/>
              <a:t>(HMIS </a:t>
            </a:r>
            <a:r>
              <a:rPr lang="en-US" dirty="0" err="1"/>
              <a:t>097a</a:t>
            </a:r>
            <a:r>
              <a:rPr lang="en-US" dirty="0"/>
              <a:t>), cont’d.</a:t>
            </a:r>
          </a:p>
        </p:txBody>
      </p:sp>
    </p:spTree>
    <p:extLst>
      <p:ext uri="{BB962C8B-B14F-4D97-AF65-F5344CB8AC3E}">
        <p14:creationId xmlns:p14="http://schemas.microsoft.com/office/powerpoint/2010/main" val="40107713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Introduction, cont’d.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en-US" altLang="en-US" b="1" dirty="0"/>
              <a:t>Nutritional Status </a:t>
            </a:r>
          </a:p>
          <a:p>
            <a:pPr eaLnBrk="1" hangingPunct="1"/>
            <a:r>
              <a:rPr lang="en-US" altLang="en-US" b="1" dirty="0"/>
              <a:t>Codes</a:t>
            </a:r>
            <a:r>
              <a:rPr lang="en-US" altLang="en-US" dirty="0"/>
              <a:t> (bottom of register):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These data are derived from the HIV Care/ART Card.</a:t>
            </a:r>
          </a:p>
          <a:p>
            <a:pPr marL="0" indent="0" eaLnBrk="1" hangingPunct="1">
              <a:buNone/>
            </a:pPr>
            <a:r>
              <a:rPr lang="en-US" altLang="en-US" dirty="0"/>
              <a:t>		 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856254"/>
              </p:ext>
            </p:extLst>
          </p:nvPr>
        </p:nvGraphicFramePr>
        <p:xfrm>
          <a:off x="899864" y="2446338"/>
          <a:ext cx="7848600" cy="2590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4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lvl="0"/>
                      <a:r>
                        <a:rPr lang="en-US" sz="2800" b="1" dirty="0">
                          <a:latin typeface="+mn-lt"/>
                        </a:rPr>
                        <a:t>N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latin typeface="+mn-lt"/>
                        </a:rPr>
                        <a:t>- Normal nutritional status 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MAM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+mn-lt"/>
                        </a:rPr>
                        <a:t>-</a:t>
                      </a:r>
                      <a:r>
                        <a:rPr lang="en-US" sz="2800" baseline="0" dirty="0">
                          <a:latin typeface="+mn-lt"/>
                        </a:rPr>
                        <a:t> </a:t>
                      </a:r>
                      <a:r>
                        <a:rPr lang="en-US" sz="2800" dirty="0">
                          <a:latin typeface="+mn-lt"/>
                        </a:rPr>
                        <a:t>Moderate acute malnutrition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en-US" sz="2800" dirty="0">
                          <a:latin typeface="+mn-lt"/>
                        </a:rPr>
                        <a:t>- Severe acute malnutrition 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SAMO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dirty="0">
                          <a:latin typeface="+mn-lt"/>
                        </a:rPr>
                        <a:t>- Severe acute malnutrition with </a:t>
                      </a:r>
                      <a:r>
                        <a:rPr lang="en-US" altLang="en-US" sz="2800" dirty="0" err="1">
                          <a:latin typeface="+mn-lt"/>
                        </a:rPr>
                        <a:t>oedema</a:t>
                      </a:r>
                      <a:r>
                        <a:rPr lang="en-US" altLang="en-US" sz="2800" dirty="0">
                          <a:latin typeface="+mn-lt"/>
                        </a:rPr>
                        <a:t> 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en-US" sz="2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PWG/PA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800" dirty="0">
                          <a:latin typeface="+mn-lt"/>
                        </a:rPr>
                        <a:t>- Poor weight gain/poor appetite</a:t>
                      </a:r>
                    </a:p>
                  </a:txBody>
                  <a:tcPr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56CD0E15-C07C-494D-81AB-E3D30634E14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2742446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>
                <a:latin typeface="+mj-lt"/>
              </a:rPr>
              <a:t>ART Register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(HMIS form 081)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71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BB864C8-0176-4D04-8520-7454F4D3D0C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18403195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 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ART Register is used to record all clients accessing ART services.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One copy of the register is used per Health Unit and stays at the Health Unit (in the HIV Care/ART clinic).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Responsible: </a:t>
            </a:r>
            <a:r>
              <a:rPr lang="en-US" altLang="en-US" dirty="0"/>
              <a:t>Person in charge of the HIV/AIDS clinic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register has 20 columns; only 3 are nutrition data elements (Columns 7, 10, 16).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Aft>
                <a:spcPts val="120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Aft>
                <a:spcPts val="120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Aft>
                <a:spcPts val="1200"/>
              </a:spcAft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Aft>
                <a:spcPts val="120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E80B478-7CA8-41D0-BF82-08D6F3DFAA50}" type="slidenum">
              <a:rPr lang="en-US" altLang="en-US" sz="1200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5003D726-6A4A-4F0F-AD05-91CFE40FBF7C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102771857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Introduction, cont’d.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003232" cy="4569371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400" b="1" dirty="0"/>
              <a:t>Column 7: Age:  </a:t>
            </a:r>
            <a:r>
              <a:rPr lang="en-US" altLang="en-US" sz="2400" dirty="0"/>
              <a:t>Recorded in </a:t>
            </a:r>
            <a:r>
              <a:rPr lang="en-US" altLang="ja-JP" sz="2400" dirty="0"/>
              <a:t>years (&gt;2 years) and in months (≤2 years)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b="1" dirty="0"/>
              <a:t>Column 10: Weight/MUAC: </a:t>
            </a:r>
            <a:r>
              <a:rPr lang="en-US" altLang="en-US" sz="2400" dirty="0"/>
              <a:t>Indicate the patient weight (kg) at start of ART and nutrition status based on MUAC.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b="1" dirty="0"/>
              <a:t>Column 16: </a:t>
            </a:r>
            <a:r>
              <a:rPr lang="en-US" altLang="en-US" sz="2400" b="1" dirty="0" err="1"/>
              <a:t>eMTCT</a:t>
            </a:r>
            <a:r>
              <a:rPr lang="en-US" altLang="en-US" sz="2400" b="1" dirty="0"/>
              <a:t> (EDD, ANC No., HIV-exposed infants): </a:t>
            </a:r>
            <a:r>
              <a:rPr lang="en-US" altLang="en-US" sz="2400" dirty="0"/>
              <a:t>Recorded for four pregnancies while the pregnant woman is on ART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sz="2400" b="1" dirty="0"/>
              <a:t>Monthly Follow-up Status. </a:t>
            </a:r>
            <a:r>
              <a:rPr lang="en-US" altLang="en-US" sz="2400" dirty="0"/>
              <a:t>Nutritional status codes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/>
              <a:t>N	Normal nutritional status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/>
              <a:t>MAM	Moderate acute malnutrition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/>
              <a:t>SAM	Severe acute malnutrition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/>
              <a:t>SAMO	Severe acute malnutrition with </a:t>
            </a:r>
            <a:r>
              <a:rPr lang="en-US" sz="2400" dirty="0" err="1"/>
              <a:t>oedema</a:t>
            </a:r>
            <a:r>
              <a:rPr lang="en-US" sz="2400" dirty="0"/>
              <a:t>  (Not applicable to pregnant and lactating women)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sz="2400" dirty="0"/>
              <a:t>PWG/PA  Poor weight gain/poor appetite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en-US" dirty="0"/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86EAC6D-2571-4D0B-8394-0D3436CA48E0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34353753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>
                <a:latin typeface="+mj-lt"/>
              </a:rPr>
              <a:t>Health Unit TB Register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(HMIS form 096a)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74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F9F43EA-1C97-47C8-99DC-99EB028EEBD9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1135719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  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/>
              <a:t>The Health Unit TB Register is used to: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Maintain records of TB patients’ information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Follow-up TB treatment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Ascertain outcome of treatment for patients registered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/>
              <a:t>One copy of the TB Register is used per Health Unit and placed in the TB clinic or TB ward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Responsible: </a:t>
            </a:r>
            <a:r>
              <a:rPr lang="en-US" altLang="en-US" sz="2400" dirty="0"/>
              <a:t>Person in charge of TB clinic/ward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/>
              <a:t>The register has 21 columns, 3 nutrition data elements (6, 7, 14)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E3E51DF0-AEE3-4B29-B04D-87ACF7A85D8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22151569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Introduction, cont’d.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859216" cy="4569371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Column 6 Sex:</a:t>
            </a:r>
            <a:r>
              <a:rPr lang="en-US" altLang="en-US" sz="2400" dirty="0"/>
              <a:t>	</a:t>
            </a:r>
            <a:r>
              <a:rPr lang="en-US" altLang="en-US" sz="2400" b="1" dirty="0"/>
              <a:t>M</a:t>
            </a:r>
            <a:r>
              <a:rPr lang="en-US" altLang="en-US" sz="2400" dirty="0"/>
              <a:t> (male),  </a:t>
            </a:r>
            <a:r>
              <a:rPr lang="en-US" altLang="en-US" sz="2400" b="1" dirty="0"/>
              <a:t>F</a:t>
            </a:r>
            <a:r>
              <a:rPr lang="en-US" altLang="en-US" sz="2400" dirty="0"/>
              <a:t> (female)</a:t>
            </a:r>
          </a:p>
          <a:p>
            <a:pPr eaLnBrk="1" hangingPunct="1"/>
            <a:r>
              <a:rPr lang="en-US" altLang="en-US" sz="2400" b="1" dirty="0"/>
              <a:t>Column 7: Age: </a:t>
            </a:r>
            <a:r>
              <a:rPr lang="en-US" altLang="en-US" sz="2400" dirty="0"/>
              <a:t>In complete years (if  &gt;1year), months (if &lt; 1year) and days (if &lt; 1 month)</a:t>
            </a:r>
          </a:p>
          <a:p>
            <a:pPr eaLnBrk="1" hangingPunct="1"/>
            <a:r>
              <a:rPr lang="en-US" altLang="en-US" sz="2400" b="1" dirty="0"/>
              <a:t>Column 14:  MUAC, Weight-for-Age Z-score, </a:t>
            </a:r>
            <a:r>
              <a:rPr lang="en-US" altLang="en-US" sz="2400" dirty="0"/>
              <a:t>	</a:t>
            </a:r>
            <a:r>
              <a:rPr lang="en-US" altLang="en-US" sz="2400" b="1" dirty="0"/>
              <a:t>Height/Length-for-Age Z-score and INR No.: </a:t>
            </a:r>
          </a:p>
          <a:p>
            <a:pPr lvl="1" eaLnBrk="1" hangingPunct="1"/>
            <a:r>
              <a:rPr lang="en-US" altLang="en-US" sz="2400" b="1" dirty="0"/>
              <a:t>MUAC:  </a:t>
            </a:r>
            <a:r>
              <a:rPr lang="en-US" altLang="en-US" sz="2400" dirty="0"/>
              <a:t>Recorded in centimeters and </a:t>
            </a:r>
            <a:r>
              <a:rPr lang="en-US" altLang="en-US" sz="2400" dirty="0" err="1"/>
              <a:t>colour</a:t>
            </a:r>
            <a:r>
              <a:rPr lang="en-US" altLang="en-US" sz="2400" dirty="0"/>
              <a:t> codes </a:t>
            </a:r>
          </a:p>
          <a:p>
            <a:pPr lvl="1" eaLnBrk="1" hangingPunct="1"/>
            <a:r>
              <a:rPr lang="en-US" altLang="en-US" sz="2400" b="1" dirty="0"/>
              <a:t>Weight-for Age (SD): </a:t>
            </a:r>
            <a:r>
              <a:rPr lang="en-US" altLang="en-US" sz="2400" dirty="0"/>
              <a:t>Recorded using codes</a:t>
            </a:r>
          </a:p>
          <a:p>
            <a:pPr lvl="2" eaLnBrk="1" hangingPunct="1"/>
            <a:r>
              <a:rPr lang="en-US" altLang="en-US" sz="2200" b="1" dirty="0"/>
              <a:t>N:  </a:t>
            </a:r>
            <a:r>
              <a:rPr lang="en-US" altLang="en-US" sz="2200" dirty="0"/>
              <a:t>-2 to &lt; +2</a:t>
            </a:r>
          </a:p>
          <a:p>
            <a:pPr lvl="2" eaLnBrk="1" hangingPunct="1"/>
            <a:r>
              <a:rPr lang="en-US" altLang="en-US" sz="2200" b="1" dirty="0"/>
              <a:t>MAM:  </a:t>
            </a:r>
            <a:r>
              <a:rPr lang="en-US" altLang="en-US" sz="2200" dirty="0"/>
              <a:t>-3 to &lt; -2 </a:t>
            </a:r>
          </a:p>
          <a:p>
            <a:pPr lvl="2" eaLnBrk="1" hangingPunct="1"/>
            <a:r>
              <a:rPr lang="en-US" altLang="en-US" sz="2200" b="1" dirty="0"/>
              <a:t>SAM:</a:t>
            </a:r>
            <a:r>
              <a:rPr lang="en-US" altLang="en-US" sz="2200" dirty="0"/>
              <a:t>	&lt; -3 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F5E5066-CDB8-4D10-B7D4-7AFCE39BDC3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79224381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r>
              <a:rPr lang="en-US" altLang="en-US" dirty="0"/>
              <a:t>Introduction, cont’d.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Column 14, cont’d.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Height/Length-for-age Z-scores (SD)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b="1" dirty="0"/>
              <a:t>N: </a:t>
            </a:r>
            <a:r>
              <a:rPr lang="en-US" altLang="en-US" dirty="0"/>
              <a:t>	≥ -2SD (Normal)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b="1" dirty="0"/>
              <a:t>S: </a:t>
            </a:r>
            <a:r>
              <a:rPr lang="en-US" altLang="en-US" dirty="0"/>
              <a:t>	&lt; -2 SD (Stunted)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b="1" dirty="0"/>
              <a:t>INR No. </a:t>
            </a:r>
            <a:r>
              <a:rPr lang="en-US" altLang="en-US" dirty="0"/>
              <a:t>Assigned if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MUAC is red or yellow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Z-score &lt; -2SD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33915819-7C2C-4CCA-9EE5-AC7644BF72E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194258014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br>
              <a:rPr lang="en-US" dirty="0">
                <a:latin typeface="Gill Sans MT" panose="020B0502020104020203" pitchFamily="34" charset="0"/>
              </a:rPr>
            </a:br>
            <a:r>
              <a:rPr lang="en-US" dirty="0">
                <a:latin typeface="+mj-lt"/>
              </a:rPr>
              <a:t>Drug Resistant (DR) TB Register</a:t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(HMIS form 096b)</a:t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78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C4CBD12-AC9C-4A0C-82E5-BE084DC4FF44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59466066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The Drug Resistant (DR) TB Register guides DR-TB program implementers to record and report variables.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One copy of the register is used per Health Unit and placed in TB clinic/TB ward.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rgbClr val="FF0000"/>
                </a:solidFill>
              </a:rPr>
              <a:t>Responsible: </a:t>
            </a:r>
            <a:r>
              <a:rPr lang="en-US" altLang="en-US" dirty="0"/>
              <a:t>Person in charge of TB clinic/ward/MDR coordinator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dirty="0"/>
              <a:t>The register has 28 columns, of which 3 are nutrition data elements/columns (6, 18, 24).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5769F20-0EF2-44B2-9285-767C9C8AB1AE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02471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1340768"/>
            <a:ext cx="7859216" cy="5517232"/>
          </a:xfrm>
        </p:spPr>
        <p:txBody>
          <a:bodyPr>
            <a:noAutofit/>
          </a:bodyPr>
          <a:lstStyle/>
          <a:p>
            <a:r>
              <a:rPr lang="en-US" dirty="0"/>
              <a:t>Compiled by the VHT team leader, guided by the responsible focal person at the health facility.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3 copies compiled.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Remains with the VHT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Submitted to the health facility of attachment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Submitted to the HSD VHT coordinator</a:t>
            </a:r>
          </a:p>
          <a:p>
            <a:pPr marL="457200" lvl="1" indent="0">
              <a:buNone/>
            </a:pPr>
            <a:endParaRPr lang="en-US" dirty="0"/>
          </a:p>
          <a:p>
            <a:pPr marL="514350" indent="-457200"/>
            <a:r>
              <a:rPr lang="en-US" dirty="0"/>
              <a:t> HSD VHT Coordinator shares it with the district (remains with a copy).</a:t>
            </a:r>
          </a:p>
          <a:p>
            <a:pPr marL="514350" indent="-457200"/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8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71600" y="356627"/>
            <a:ext cx="7416824" cy="840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C4591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/>
              <a:t>VHT/ICCM quarterly report</a:t>
            </a:r>
            <a:br>
              <a:rPr lang="en-GB" sz="3600" dirty="0"/>
            </a:br>
            <a:r>
              <a:rPr lang="en-GB" sz="3600" dirty="0"/>
              <a:t> (HMIS 097b)</a:t>
            </a:r>
          </a:p>
        </p:txBody>
      </p:sp>
    </p:spTree>
    <p:extLst>
      <p:ext uri="{BB962C8B-B14F-4D97-AF65-F5344CB8AC3E}">
        <p14:creationId xmlns:p14="http://schemas.microsoft.com/office/powerpoint/2010/main" val="142582868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Introduction, cont’d. 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755576" y="1398165"/>
            <a:ext cx="7931224" cy="4983163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Column 6: Sex:  M </a:t>
            </a:r>
            <a:r>
              <a:rPr lang="en-US" altLang="en-US" sz="2400" dirty="0"/>
              <a:t>(male), </a:t>
            </a:r>
            <a:r>
              <a:rPr lang="en-US" altLang="en-US" sz="2400" b="1" dirty="0"/>
              <a:t>F</a:t>
            </a:r>
            <a:r>
              <a:rPr lang="en-US" altLang="en-US" sz="2400" dirty="0"/>
              <a:t> (female).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Column 18: Nutrition (MUAC, Z-score) and INR No. before treatment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MUAC:</a:t>
            </a:r>
            <a:r>
              <a:rPr lang="en-US" altLang="en-US" sz="2000" dirty="0"/>
              <a:t>	Measurement (cm) and </a:t>
            </a:r>
            <a:r>
              <a:rPr lang="en-US" altLang="en-US" sz="2000" dirty="0" err="1"/>
              <a:t>colour</a:t>
            </a:r>
            <a:r>
              <a:rPr lang="en-US" altLang="en-US" sz="2000" dirty="0"/>
              <a:t> code: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R: </a:t>
            </a:r>
            <a:r>
              <a:rPr lang="en-US" altLang="en-US" sz="2000" dirty="0"/>
              <a:t>	SAM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Y: </a:t>
            </a:r>
            <a:r>
              <a:rPr lang="en-US" altLang="en-US" sz="2000" dirty="0"/>
              <a:t>	MAM 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G:</a:t>
            </a:r>
            <a:r>
              <a:rPr lang="en-US" altLang="en-US" sz="2000" dirty="0"/>
              <a:t>	Normal </a:t>
            </a:r>
          </a:p>
          <a:p>
            <a:pPr lvl="1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Z score </a:t>
            </a:r>
            <a:r>
              <a:rPr lang="en-US" altLang="en-US" sz="2000" dirty="0"/>
              <a:t>(Weight-for-length): For patients &lt;6 months: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N:</a:t>
            </a:r>
            <a:r>
              <a:rPr lang="en-US" altLang="en-US" sz="2000" dirty="0"/>
              <a:t> Z-score ranges between ˃-2SD and &lt;2SD 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MAM:</a:t>
            </a:r>
            <a:r>
              <a:rPr lang="en-US" altLang="en-US" sz="2000" dirty="0"/>
              <a:t>  Z-score ranges between ˃-3SD and &lt;-2SD </a:t>
            </a:r>
          </a:p>
          <a:p>
            <a:pPr lvl="2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SAM: </a:t>
            </a:r>
            <a:r>
              <a:rPr lang="en-US" altLang="en-US" sz="2000" dirty="0"/>
              <a:t>Z-score is &lt;-3SD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dirty="0">
                <a:solidFill>
                  <a:srgbClr val="FF0000"/>
                </a:solidFill>
              </a:rPr>
              <a:t>If client is SAM, SAMO, or MAM, obtain and record the INR No. </a:t>
            </a:r>
          </a:p>
          <a:p>
            <a:pPr marL="0" indent="0" eaLnBrk="1" hangingPunct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en-US" altLang="en-US" sz="2000" b="1" dirty="0"/>
              <a:t>Column 24: Initial weight: </a:t>
            </a:r>
            <a:r>
              <a:rPr lang="en-US" altLang="en-US" sz="2000" dirty="0"/>
              <a:t>Record the baseline weight of the patient in kg.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80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553233E-6CDA-44E3-B903-9C9F8144A6F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36869962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609600" y="2514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End of Session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81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59A828B-92F5-4606-AA58-54BEE6938D2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09860330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6831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  <a:defRPr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3.3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Integrated Nutrition Register (INR) </a:t>
            </a:r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(HMIS form 077)</a:t>
            </a:r>
            <a:endParaRPr lang="en-US" sz="4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-6350"/>
            <a:ext cx="9144000" cy="1301750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anchor="ctr"/>
          <a:lstStyle/>
          <a:p>
            <a:pPr>
              <a:defRPr/>
            </a:pPr>
            <a:r>
              <a:rPr lang="en-US" dirty="0"/>
              <a:t>HEALTH MANAGEMENT INFORMATION FOR NUTRITION 2017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53B427-90F6-4271-8D0C-FE8D5C1488DF}" type="slidenum">
              <a:rPr lang="en-US" smtClean="0"/>
              <a:pPr>
                <a:defRPr/>
              </a:pPr>
              <a:t>82</a:t>
            </a:fld>
            <a:endParaRPr lang="en-US" dirty="0"/>
          </a:p>
        </p:txBody>
      </p:sp>
      <p:pic>
        <p:nvPicPr>
          <p:cNvPr id="5" name="Picture 4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225" y="84138"/>
            <a:ext cx="1501775" cy="8302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DCF9E6-423E-46E3-A4F0-6625CA30A73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3249517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Objectives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pPr eaLnBrk="1" hangingPunct="1"/>
            <a:r>
              <a:rPr lang="en-US" altLang="en-US" dirty="0"/>
              <a:t>By the end of this session, participants should be able to: </a:t>
            </a:r>
          </a:p>
          <a:p>
            <a:pPr lvl="1" eaLnBrk="1" hangingPunct="1"/>
            <a:r>
              <a:rPr lang="en-US" altLang="en-US" dirty="0"/>
              <a:t>Describe the data elements in the Integrated Nutrition Register INR (HMIS Form 077)</a:t>
            </a:r>
          </a:p>
          <a:p>
            <a:pPr lvl="1" eaLnBrk="1" hangingPunct="1"/>
            <a:r>
              <a:rPr lang="en-US" altLang="en-US" dirty="0"/>
              <a:t>Demonstrate ability to accurately and completely fill in the INR (HMIS Form 077)</a:t>
            </a:r>
            <a:endParaRPr lang="en-GB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83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F46CCD3-3D59-4F29-8405-0C31EDB9E734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79821836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Introduction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787208" cy="449736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/>
              <a:t>The INR is used to record detailed information about each patient enrolled into nutritional care.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Inpatient therapeutic care (ITC)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Outpatient therapeutic care (OTC)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2400" dirty="0"/>
              <a:t>Supplementary feeding programs (SFP)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400" dirty="0"/>
              <a:t>One copy per Health Unit is kept at the nutrition unit/corner.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>
                <a:solidFill>
                  <a:srgbClr val="FF0000"/>
                </a:solidFill>
              </a:rPr>
              <a:t>Responsible: </a:t>
            </a:r>
            <a:r>
              <a:rPr lang="en-US" altLang="en-US" sz="2400" dirty="0"/>
              <a:t>Person in charge of nutrition services</a:t>
            </a:r>
          </a:p>
          <a:p>
            <a:pPr marL="0" indent="0" eaLnBrk="1" hangingPunct="1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en-US" altLang="en-US" sz="2400" dirty="0"/>
              <a:t>The INR has 18 columns of nutrition data elements. 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84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106CE1BB-2CC9-40B8-BCBF-1360132257F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9052229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Group Work 1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/>
          <a:lstStyle/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 groups of 5–6 members:</a:t>
            </a:r>
          </a:p>
          <a:p>
            <a:pPr lvl="1" eaLnBrk="1" hangingPunct="1"/>
            <a:r>
              <a:rPr lang="en-US" altLang="en-US" dirty="0"/>
              <a:t>Describe the data elements in all the 18 columns of the INR.</a:t>
            </a:r>
          </a:p>
          <a:p>
            <a:pPr lvl="1" eaLnBrk="1" hangingPunct="1"/>
            <a:r>
              <a:rPr lang="en-US" altLang="en-US" dirty="0"/>
              <a:t>Present and discuss in plenary.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2AFC4E61-A2C0-4F9C-A3F9-68AD56B5CC3E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695024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 of Group Work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78557"/>
            <a:ext cx="8229600" cy="4830763"/>
          </a:xfrm>
        </p:spPr>
        <p:txBody>
          <a:bodyPr/>
          <a:lstStyle/>
          <a:p>
            <a:pPr eaLnBrk="1" hangingPunct="1"/>
            <a:r>
              <a:rPr lang="en-US" altLang="en-US" sz="2000" b="1" dirty="0"/>
              <a:t>Column 1:  Client Number</a:t>
            </a:r>
          </a:p>
          <a:p>
            <a:pPr lvl="1" eaLnBrk="1" hangingPunct="1"/>
            <a:r>
              <a:rPr lang="en-US" altLang="en-US" sz="2000" dirty="0"/>
              <a:t>Allocated to every client once enrolled in nutrition care; such as (0001). </a:t>
            </a:r>
          </a:p>
          <a:p>
            <a:pPr lvl="1" eaLnBrk="1" hangingPunct="1"/>
            <a:r>
              <a:rPr lang="en-US" altLang="en-US" sz="2000" dirty="0"/>
              <a:t>Maintained for subsequent visits</a:t>
            </a:r>
          </a:p>
          <a:p>
            <a:pPr lvl="1" eaLnBrk="1" hangingPunct="1"/>
            <a:r>
              <a:rPr lang="en-US" altLang="en-US" sz="2000" dirty="0"/>
              <a:t>Include “R” to client number (e.g.,  0001R) for referrals from other facility  </a:t>
            </a:r>
          </a:p>
          <a:p>
            <a:pPr eaLnBrk="1" hangingPunct="1"/>
            <a:r>
              <a:rPr lang="en-US" altLang="en-US" sz="2000" b="1" dirty="0"/>
              <a:t>Column 2:  Date:  </a:t>
            </a:r>
            <a:r>
              <a:rPr lang="en-US" altLang="en-US" sz="2000" dirty="0"/>
              <a:t>Date of enrolment/registration in nutritional care  </a:t>
            </a:r>
          </a:p>
          <a:p>
            <a:pPr eaLnBrk="1" hangingPunct="1"/>
            <a:r>
              <a:rPr lang="en-US" altLang="en-US" sz="2000" b="1" dirty="0"/>
              <a:t>Column 3:  Client name: </a:t>
            </a:r>
            <a:r>
              <a:rPr lang="en-US" altLang="en-US" sz="2000" dirty="0"/>
              <a:t>Surname, first name; include name and telephone contact of next of kin</a:t>
            </a:r>
          </a:p>
          <a:p>
            <a:pPr eaLnBrk="1" hangingPunct="1"/>
            <a:r>
              <a:rPr lang="en-US" altLang="en-US" sz="2000" b="1" dirty="0"/>
              <a:t>Column 4:  Client address: </a:t>
            </a:r>
            <a:r>
              <a:rPr lang="en-US" altLang="en-US" sz="2000" dirty="0"/>
              <a:t>Parish, village, and telephone contact of client</a:t>
            </a:r>
          </a:p>
          <a:p>
            <a:pPr eaLnBrk="1" hangingPunct="1"/>
            <a:r>
              <a:rPr lang="en-US" altLang="en-US" sz="2000" b="1" dirty="0"/>
              <a:t>Column 5:  Sex: M </a:t>
            </a:r>
            <a:r>
              <a:rPr lang="en-US" altLang="en-US" sz="2000" dirty="0"/>
              <a:t>(male), </a:t>
            </a:r>
            <a:r>
              <a:rPr lang="en-US" altLang="en-US" sz="2000" b="1" dirty="0"/>
              <a:t>F</a:t>
            </a:r>
            <a:r>
              <a:rPr lang="en-US" altLang="en-US" sz="2000" dirty="0"/>
              <a:t> (female)</a:t>
            </a:r>
          </a:p>
          <a:p>
            <a:pPr eaLnBrk="1" hangingPunct="1"/>
            <a:r>
              <a:rPr lang="en-US" altLang="en-US" sz="2000" b="1" dirty="0"/>
              <a:t>Column 6:  Age </a:t>
            </a:r>
            <a:r>
              <a:rPr lang="en-US" altLang="en-US" sz="2000" dirty="0"/>
              <a:t>in months for children 0–59 months and complete years for older children, adolescents, adults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7FC2E23D-5870-4CA7-811D-52DC660B581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3823295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Summary, cont’d.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321965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Aft>
                <a:spcPts val="600"/>
              </a:spcAft>
            </a:pPr>
            <a:r>
              <a:rPr lang="en-US" altLang="en-US" sz="2000" b="1" dirty="0"/>
              <a:t>Column 7:  Infant Feeding Practices for children &lt; 2 years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dirty="0"/>
              <a:t>Ask caregiver and indicate feeding practice, codes (EBF,  RF, MF, CF, NLB, W)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/>
              <a:t>Column 8:  Pregnancy/Lactating Status, </a:t>
            </a:r>
            <a:r>
              <a:rPr lang="en-US" altLang="en-US" sz="2000" dirty="0"/>
              <a:t>codes: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b="1" dirty="0"/>
              <a:t>‘</a:t>
            </a:r>
            <a:r>
              <a:rPr lang="en-US" altLang="en-US" sz="1800" b="1" dirty="0" err="1"/>
              <a:t>Preg</a:t>
            </a:r>
            <a:r>
              <a:rPr lang="en-US" altLang="en-US" sz="1800" b="1" dirty="0"/>
              <a:t>’ </a:t>
            </a:r>
            <a:r>
              <a:rPr lang="en-US" altLang="en-US" sz="1800" dirty="0"/>
              <a:t>for pregnancy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b="1" dirty="0"/>
              <a:t>‘</a:t>
            </a:r>
            <a:r>
              <a:rPr lang="en-US" altLang="en-US" sz="1800" b="1" dirty="0" err="1"/>
              <a:t>Lact</a:t>
            </a:r>
            <a:r>
              <a:rPr lang="en-US" altLang="en-US" sz="1800" b="1" dirty="0"/>
              <a:t>’ </a:t>
            </a:r>
            <a:r>
              <a:rPr lang="en-US" altLang="en-US" sz="1800" dirty="0"/>
              <a:t>for lactation 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b="1" dirty="0"/>
              <a:t>‘</a:t>
            </a:r>
            <a:r>
              <a:rPr lang="en-US" altLang="en-US" sz="1800" b="1" dirty="0" err="1"/>
              <a:t>NLact</a:t>
            </a:r>
            <a:r>
              <a:rPr lang="en-US" altLang="en-US" sz="1800" b="1" dirty="0"/>
              <a:t>’ </a:t>
            </a:r>
            <a:r>
              <a:rPr lang="en-US" altLang="en-US" sz="1800" dirty="0"/>
              <a:t>for non-lactating but with child under 6 months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/>
              <a:t>Column 9:  Type of Admission: </a:t>
            </a:r>
            <a:r>
              <a:rPr lang="en-US" altLang="en-US" sz="2000" dirty="0"/>
              <a:t>Indicate whether new or re-admission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dirty="0"/>
              <a:t>New admission: Client newly </a:t>
            </a:r>
            <a:r>
              <a:rPr lang="en-US" altLang="en-US" sz="1800" dirty="0" err="1"/>
              <a:t>enroled</a:t>
            </a:r>
            <a:r>
              <a:rPr lang="en-US" altLang="en-US" sz="1800" dirty="0"/>
              <a:t> in current financial year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dirty="0"/>
              <a:t>Re-admission: Client admitted more than once in same financial year (Relapse/default)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000" b="1" dirty="0"/>
              <a:t>Column 10:  Type of Nutritional Management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1800" dirty="0"/>
              <a:t>√ type of nutritional care offered:   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1800" dirty="0"/>
              <a:t>ITC for SAM with medical complications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1800" dirty="0"/>
              <a:t>OTC for SAM with no medical complications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1800" dirty="0"/>
              <a:t>SFP for MAM</a:t>
            </a:r>
            <a:endParaRPr lang="en-US" altLang="en-US" sz="4000" dirty="0"/>
          </a:p>
          <a:p>
            <a:pPr lvl="2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B9E431D9-7BED-4967-B1CF-44294A45D8F2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879162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490663" y="1295400"/>
            <a:ext cx="8229600" cy="470852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dirty="0"/>
              <a:t>Column 11:  Entry Care Point (codes)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514475" y="1616075"/>
          <a:ext cx="5419725" cy="45260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2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95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YCC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b="0" dirty="0"/>
                        <a:t>Young Child Clinic</a:t>
                      </a:r>
                      <a:endParaRPr lang="en-US" sz="1800" b="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ANC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Antenatal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MC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Maternity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PNC 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Postnatal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ART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Antiretroviral Treatment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Pre-ART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Pre Antiretroviral Treatment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OPD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Outpatient Department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TB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TB Clinic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288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CHW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800" dirty="0"/>
                        <a:t>Referral by community health worker</a:t>
                      </a:r>
                      <a:endParaRPr lang="en-US" sz="1800" dirty="0">
                        <a:latin typeface="Gill Sans MT" panose="020B0502020104020203" pitchFamily="34" charset="0"/>
                      </a:endParaRPr>
                    </a:p>
                  </a:txBody>
                  <a:tcPr marL="91407" marR="91407" marT="45708" marB="4570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2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Summary, cont’d.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85A7FC79-0E9D-40CF-8D84-CF42CCFF80CF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4951541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Summary, cont’d.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55576" y="1478557"/>
            <a:ext cx="7931224" cy="48307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Aft>
                <a:spcPts val="600"/>
              </a:spcAft>
            </a:pPr>
            <a:r>
              <a:rPr lang="en-US" altLang="en-US" sz="2400" b="1" dirty="0"/>
              <a:t>Column 12:  Nutritional Status on Enrolment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000" dirty="0"/>
              <a:t>Tick (√) appropriately: MAM, SAM, SAMO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Write:  ‘+’ (grade one),  ‘++’ (grade two), or ‘+++’ (grade three </a:t>
            </a:r>
            <a:r>
              <a:rPr lang="en-US" altLang="en-US" sz="2000" dirty="0" err="1"/>
              <a:t>oedema</a:t>
            </a:r>
            <a:r>
              <a:rPr lang="en-US" altLang="en-US" sz="2000" dirty="0"/>
              <a:t>)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400" b="1" dirty="0"/>
              <a:t>Column 13:  HIV Status at Enrolment, </a:t>
            </a:r>
            <a:r>
              <a:rPr lang="en-US" altLang="en-US" sz="2400" dirty="0"/>
              <a:t>codes: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 ‘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’ for HIV positive 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‘Neg’ for HIV negative 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‘Unknown’ for those whose status is not known, ‘exposed’ for HIV-exposed children</a:t>
            </a:r>
          </a:p>
          <a:p>
            <a:pPr eaLnBrk="1" hangingPunct="1">
              <a:spcAft>
                <a:spcPts val="600"/>
              </a:spcAft>
            </a:pPr>
            <a:r>
              <a:rPr lang="en-US" altLang="en-US" sz="2400" b="1" dirty="0"/>
              <a:t>Column 14:  ART Services at Enrolment, </a:t>
            </a:r>
            <a:r>
              <a:rPr lang="en-US" altLang="en-US" sz="2400" dirty="0"/>
              <a:t>codes: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ART:  Client on ART treatment (including Option B+)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Pre-ART: Client </a:t>
            </a:r>
            <a:r>
              <a:rPr lang="en-US" altLang="en-US" sz="2000" dirty="0" err="1"/>
              <a:t>enroled</a:t>
            </a:r>
            <a:r>
              <a:rPr lang="en-US" altLang="en-US" sz="2000" dirty="0"/>
              <a:t> in HIV clinic but not yet on ART</a:t>
            </a:r>
          </a:p>
          <a:p>
            <a:pPr lvl="2" eaLnBrk="1" hangingPunct="1">
              <a:spcAft>
                <a:spcPts val="600"/>
              </a:spcAft>
            </a:pPr>
            <a:r>
              <a:rPr lang="en-US" altLang="en-US" sz="2000" dirty="0"/>
              <a:t>NA:  Client not yet </a:t>
            </a:r>
            <a:r>
              <a:rPr lang="en-US" altLang="en-US" sz="2000" dirty="0" err="1"/>
              <a:t>enroled</a:t>
            </a:r>
            <a:r>
              <a:rPr lang="en-US" altLang="en-US" sz="2000" dirty="0"/>
              <a:t>, or HIV negative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89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A98C145B-6BC7-45D8-A182-47242B51F6D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406000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356627"/>
            <a:ext cx="7416824" cy="840125"/>
          </a:xfrm>
        </p:spPr>
        <p:txBody>
          <a:bodyPr>
            <a:noAutofit/>
          </a:bodyPr>
          <a:lstStyle/>
          <a:p>
            <a:r>
              <a:rPr lang="en-GB" sz="3600" b="1" dirty="0"/>
              <a:t>VHT/ICCM quarterly report</a:t>
            </a:r>
            <a:br>
              <a:rPr lang="en-GB" sz="3600" b="1" dirty="0"/>
            </a:br>
            <a:r>
              <a:rPr lang="en-GB" sz="3600" b="1" dirty="0"/>
              <a:t> (HMIS 097b) cont’d…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1484784"/>
            <a:ext cx="7859216" cy="4968552"/>
          </a:xfrm>
        </p:spPr>
        <p:txBody>
          <a:bodyPr>
            <a:normAutofit fontScale="92500" lnSpcReduction="20000"/>
          </a:bodyPr>
          <a:lstStyle/>
          <a:p>
            <a:pPr marL="514350" indent="-457200"/>
            <a:r>
              <a:rPr lang="en-US" sz="3000" dirty="0"/>
              <a:t>The nutrition data elements are found under </a:t>
            </a:r>
            <a:r>
              <a:rPr lang="en-US" sz="3000" b="1" dirty="0"/>
              <a:t>section A </a:t>
            </a:r>
            <a:r>
              <a:rPr lang="en-US" sz="3000" dirty="0"/>
              <a:t>(VHT) and </a:t>
            </a:r>
            <a:r>
              <a:rPr lang="en-US" sz="3000" b="1" dirty="0"/>
              <a:t>section B</a:t>
            </a:r>
            <a:r>
              <a:rPr lang="en-US" sz="3000" dirty="0"/>
              <a:t>(ICCM).</a:t>
            </a:r>
          </a:p>
          <a:p>
            <a:pPr marL="57150" indent="0">
              <a:buNone/>
            </a:pPr>
            <a:endParaRPr lang="en-US" sz="3000" dirty="0"/>
          </a:p>
          <a:p>
            <a:pPr marL="57150" indent="0">
              <a:buNone/>
            </a:pPr>
            <a:r>
              <a:rPr lang="en-US" sz="3000" b="1" dirty="0"/>
              <a:t>Section A </a:t>
            </a:r>
          </a:p>
          <a:p>
            <a:pPr marL="914400" lvl="1" indent="-457200">
              <a:buFontTx/>
              <a:buChar char="-"/>
            </a:pPr>
            <a:r>
              <a:rPr lang="en-US" sz="3000" b="1" dirty="0"/>
              <a:t>Item 4: </a:t>
            </a:r>
            <a:r>
              <a:rPr lang="en-US" sz="3000" dirty="0"/>
              <a:t>Number of children &lt;5 years received Vitamin A in the last 6 months</a:t>
            </a:r>
          </a:p>
          <a:p>
            <a:pPr marL="57150" indent="0">
              <a:buNone/>
            </a:pPr>
            <a:endParaRPr lang="en-US" sz="3000" dirty="0"/>
          </a:p>
          <a:p>
            <a:pPr marL="57150" indent="0">
              <a:buNone/>
            </a:pPr>
            <a:r>
              <a:rPr lang="en-US" sz="3000" b="1" dirty="0"/>
              <a:t>Section B</a:t>
            </a:r>
          </a:p>
          <a:p>
            <a:pPr marL="914400" lvl="1" indent="-457200">
              <a:buFontTx/>
              <a:buChar char="-"/>
            </a:pPr>
            <a:r>
              <a:rPr lang="en-US" sz="3000" b="1" dirty="0"/>
              <a:t>Item 6: </a:t>
            </a:r>
            <a:r>
              <a:rPr lang="en-US" sz="3000" dirty="0"/>
              <a:t>Total number of children &lt;5 years with red MUAC</a:t>
            </a:r>
          </a:p>
          <a:p>
            <a:pPr marL="914400" lvl="1" indent="-457200">
              <a:buFontTx/>
              <a:buChar char="-"/>
            </a:pPr>
            <a:r>
              <a:rPr lang="en-US" sz="3000" b="1" dirty="0"/>
              <a:t>Item 7: </a:t>
            </a:r>
            <a:r>
              <a:rPr lang="en-US" sz="3000" dirty="0"/>
              <a:t>Total number of children &lt;5 years referred to the health unit</a:t>
            </a:r>
          </a:p>
          <a:p>
            <a:pPr marL="57150" indent="0">
              <a:buNone/>
            </a:pPr>
            <a:endParaRPr lang="en-US" sz="2200" dirty="0"/>
          </a:p>
          <a:p>
            <a:endParaRPr lang="en-US" sz="2600" dirty="0"/>
          </a:p>
          <a:p>
            <a:pPr>
              <a:buFontTx/>
              <a:buChar char="-"/>
            </a:pPr>
            <a:endParaRPr lang="en-US" sz="2600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z="1400" b="1" smtClean="0">
                <a:solidFill>
                  <a:schemeClr val="tx1"/>
                </a:solidFill>
              </a:rPr>
              <a:pPr/>
              <a:t>9</a:t>
            </a:fld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850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Summary, cont’d.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406549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2000" b="1" dirty="0"/>
              <a:t>Column 15: Enrolment and Re-visits </a:t>
            </a:r>
            <a:r>
              <a:rPr lang="en-US" altLang="en-US" sz="2000" dirty="0"/>
              <a:t>(at all visits)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Indicate enrolment data, and visit dates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Check and record </a:t>
            </a:r>
            <a:r>
              <a:rPr lang="en-US" altLang="en-US" sz="1800" dirty="0" err="1"/>
              <a:t>oedema</a:t>
            </a:r>
            <a:r>
              <a:rPr lang="en-US" altLang="en-US" sz="1800" dirty="0"/>
              <a:t> (by grade), weight (kg), MUAC color (for clients &lt;6 months), and length/height (once for adults)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Indicate weight-for-height/length or BMI-for-Age Z-score appropriately. </a:t>
            </a:r>
            <a:r>
              <a:rPr lang="en-US" altLang="en-US" sz="1800" b="1" dirty="0"/>
              <a:t>N</a:t>
            </a:r>
            <a:r>
              <a:rPr lang="en-US" altLang="en-US" sz="1800" dirty="0"/>
              <a:t>: Normal nutritional status, </a:t>
            </a:r>
            <a:r>
              <a:rPr lang="en-US" altLang="en-US" sz="1800" b="1" dirty="0"/>
              <a:t>MAM</a:t>
            </a:r>
            <a:r>
              <a:rPr lang="en-US" altLang="en-US" sz="1800" dirty="0"/>
              <a:t>: Moderate acute malnutrition, </a:t>
            </a:r>
            <a:r>
              <a:rPr lang="en-US" altLang="en-US" sz="1800" b="1" dirty="0"/>
              <a:t>SAM</a:t>
            </a:r>
            <a:r>
              <a:rPr lang="en-US" altLang="en-US" sz="1800" dirty="0"/>
              <a:t>: Severe acute malnutrition  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Indicate nutritional therapy given (RUTF, F-75, CSB, etc.)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Counselling code: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1:  Optimal dietary practices:  for adults, including pregnant and lactating women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2:  Use of therapeutic foods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3:  Infant and young child feeding (IYCF)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4:  Water, Sanitation, and Hygiene (WASH) 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5:  ARV adherence </a:t>
            </a:r>
          </a:p>
          <a:p>
            <a:pPr lvl="2" eaLnBrk="1" hangingPunct="1">
              <a:spcAft>
                <a:spcPts val="0"/>
              </a:spcAft>
              <a:defRPr/>
            </a:pPr>
            <a:r>
              <a:rPr lang="en-US" altLang="en-US" sz="1800" dirty="0"/>
              <a:t>6:  Other</a:t>
            </a:r>
          </a:p>
          <a:p>
            <a:pPr lvl="1" eaLnBrk="1" hangingPunct="1">
              <a:spcAft>
                <a:spcPts val="0"/>
              </a:spcAft>
              <a:defRPr/>
            </a:pPr>
            <a:r>
              <a:rPr lang="en-US" altLang="en-US" sz="1800" dirty="0"/>
              <a:t>Inform and indicate appointment date </a:t>
            </a:r>
          </a:p>
          <a:p>
            <a:pPr lvl="3" eaLnBrk="1" hangingPunct="1">
              <a:defRPr/>
            </a:pPr>
            <a:endParaRPr lang="en-US" altLang="en-US" dirty="0"/>
          </a:p>
          <a:p>
            <a:pPr lvl="2" eaLnBrk="1" hangingPunct="1">
              <a:defRPr/>
            </a:pPr>
            <a:endParaRPr lang="en-US" altLang="en-US" dirty="0"/>
          </a:p>
          <a:p>
            <a:pPr lvl="2"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88DEC1A5-0EAD-4914-B5B8-CB990838DA96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3144025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Summary, cont’d.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3568" y="1295400"/>
            <a:ext cx="8003232" cy="48307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</a:pPr>
            <a:r>
              <a:rPr lang="en-US" altLang="en-US" sz="2000" b="1" dirty="0"/>
              <a:t>Column 16:  Assessment at Exit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dirty="0"/>
              <a:t>Check and record </a:t>
            </a:r>
            <a:r>
              <a:rPr lang="en-US" altLang="en-US" sz="2000" dirty="0" err="1"/>
              <a:t>oedema</a:t>
            </a:r>
            <a:r>
              <a:rPr lang="en-US" altLang="en-US" sz="2000" dirty="0"/>
              <a:t>, weight, height, MUAC and indicate nutritional status using codes (SAM, SAMO, MAM, N).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dirty="0"/>
              <a:t>Indicate the therapeutic/supplementary feeds given and counseling (counseling codes).</a:t>
            </a:r>
          </a:p>
          <a:p>
            <a:pPr eaLnBrk="1" hangingPunct="1">
              <a:spcAft>
                <a:spcPct val="0"/>
              </a:spcAft>
            </a:pPr>
            <a:r>
              <a:rPr lang="en-US" altLang="en-US" sz="2000" b="1" dirty="0"/>
              <a:t>Column 17: Target Exit Criteria: </a:t>
            </a:r>
            <a:r>
              <a:rPr lang="en-US" altLang="en-US" sz="2000" dirty="0"/>
              <a:t>Indicate target MUAC cut-off or z-scores (at enrolment), depending on enrolment criteria.</a:t>
            </a:r>
          </a:p>
          <a:p>
            <a:pPr eaLnBrk="1" hangingPunct="1">
              <a:spcAft>
                <a:spcPct val="0"/>
              </a:spcAft>
            </a:pPr>
            <a:r>
              <a:rPr lang="en-US" altLang="en-US" sz="2000" b="1" dirty="0"/>
              <a:t>Column 18: Exit outcome and date </a:t>
            </a:r>
            <a:r>
              <a:rPr lang="en-US" altLang="en-US" sz="2000" dirty="0"/>
              <a:t>(codes)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C:	</a:t>
            </a:r>
            <a:r>
              <a:rPr lang="en-US" altLang="en-US" sz="2000" dirty="0"/>
              <a:t>Cured (attained the target exit criteria)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NR: 	</a:t>
            </a:r>
            <a:r>
              <a:rPr lang="en-US" altLang="en-US" sz="2000" dirty="0"/>
              <a:t>Non-response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DF: 	</a:t>
            </a:r>
            <a:r>
              <a:rPr lang="en-US" altLang="en-US" sz="2000" dirty="0"/>
              <a:t>Defaulted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IPD: 	</a:t>
            </a:r>
            <a:r>
              <a:rPr lang="en-US" altLang="en-US" sz="2000" dirty="0"/>
              <a:t>Transferred to in-patient, e.g., medical ward, TB 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TO: 	</a:t>
            </a:r>
            <a:r>
              <a:rPr lang="en-US" altLang="en-US" sz="2000" dirty="0"/>
              <a:t>Transferred to another OTC/ITC/SFP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D: 	</a:t>
            </a:r>
            <a:r>
              <a:rPr lang="en-US" altLang="en-US" sz="2000" dirty="0"/>
              <a:t>Died </a:t>
            </a:r>
          </a:p>
          <a:p>
            <a:pPr lvl="1" eaLnBrk="1" hangingPunct="1">
              <a:spcAft>
                <a:spcPct val="0"/>
              </a:spcAft>
            </a:pPr>
            <a:r>
              <a:rPr lang="en-US" altLang="en-US" sz="2000" b="1" dirty="0"/>
              <a:t>Exit date:  </a:t>
            </a:r>
            <a:r>
              <a:rPr lang="en-US" altLang="en-US" sz="2000" dirty="0"/>
              <a:t>Date of exit from the nutrition care program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EA9DA99F-CD53-48E0-8866-DD8127A2B65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5398143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Group Work 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71600" y="1600200"/>
            <a:ext cx="7715200" cy="4525963"/>
          </a:xfrm>
        </p:spPr>
        <p:txBody>
          <a:bodyPr/>
          <a:lstStyle/>
          <a:p>
            <a:pPr eaLnBrk="1" hangingPunct="1"/>
            <a:r>
              <a:rPr lang="en-US" altLang="en-US" dirty="0"/>
              <a:t>Continue in your previous groups.</a:t>
            </a:r>
          </a:p>
          <a:p>
            <a:pPr eaLnBrk="1" hangingPunct="1"/>
            <a:r>
              <a:rPr lang="en-US" altLang="en-US" dirty="0"/>
              <a:t>Use the case scenarios provided to fill the INR (Case Scenario Set 1, Reference Manual page 73).</a:t>
            </a:r>
          </a:p>
          <a:p>
            <a:pPr eaLnBrk="1" hangingPunct="1"/>
            <a:r>
              <a:rPr lang="en-US" altLang="en-US" dirty="0"/>
              <a:t>Present in plenary.</a:t>
            </a:r>
          </a:p>
          <a:p>
            <a:pPr eaLnBrk="1" hangingPunct="1"/>
            <a:r>
              <a:rPr lang="en-US" altLang="en-US" dirty="0"/>
              <a:t>Discuss emerging issues.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92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877F7FC-917C-476D-9B31-76C915EB7D17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33448526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End of Session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812360" y="6356350"/>
            <a:ext cx="874440" cy="365125"/>
          </a:xfrm>
        </p:spPr>
        <p:txBody>
          <a:bodyPr/>
          <a:lstStyle/>
          <a:p>
            <a:fld id="{2C47337E-AF4A-4987-8ADB-335962915351}" type="slidenum">
              <a:rPr lang="en-US" smtClean="0"/>
              <a:pPr/>
              <a:t>93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A807AF02-3C3B-4F5E-BFF9-2BC2A8BC489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8121287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7337E-AF4A-4987-8ADB-335962915351}" type="slidenum">
              <a:rPr lang="en-US" smtClean="0"/>
              <a:pPr>
                <a:defRPr/>
              </a:pPr>
              <a:t>94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-5862"/>
            <a:ext cx="9144000" cy="1301262"/>
          </a:xfrm>
          <a:prstGeom prst="rect">
            <a:avLst/>
          </a:prstGeom>
          <a:solidFill>
            <a:srgbClr val="C459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r>
              <a:rPr lang="en-US" dirty="0"/>
              <a:t>HEALTH MANAGEMENT INFORMATION FOR NUTRITION 2017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68923" y="1828800"/>
            <a:ext cx="8229600" cy="376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–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»"/>
              <a:defRPr sz="2800" b="0" kern="120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itchFamily="34" charset="0"/>
              <a:buNone/>
            </a:pPr>
            <a:endParaRPr lang="en-US" altLang="en-US" dirty="0">
              <a:solidFill>
                <a:srgbClr val="000000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000" b="1" dirty="0">
                <a:solidFill>
                  <a:srgbClr val="C45911"/>
                </a:solidFill>
                <a:latin typeface="+mj-lt"/>
              </a:rPr>
              <a:t>Session 3.4</a:t>
            </a:r>
            <a:endParaRPr lang="en-US" altLang="en-US" sz="3600" b="1" dirty="0">
              <a:solidFill>
                <a:srgbClr val="C45911"/>
              </a:solidFill>
              <a:latin typeface="+mj-lt"/>
            </a:endParaRP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The Nutrition Tally Sheet</a:t>
            </a:r>
          </a:p>
          <a:p>
            <a:pPr marL="457200" lvl="1" indent="0">
              <a:buFont typeface="Arial" pitchFamily="34" charset="0"/>
              <a:buNone/>
            </a:pPr>
            <a:r>
              <a:rPr lang="en-US" altLang="en-US" sz="4400" b="1" dirty="0">
                <a:solidFill>
                  <a:srgbClr val="000000"/>
                </a:solidFill>
                <a:latin typeface="+mj-lt"/>
              </a:rPr>
              <a:t>(HMIS Form 077a)</a:t>
            </a:r>
            <a:endParaRPr lang="en-US" sz="4400" b="1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Picture 6" descr="Uganda flag" title="Uganda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68" y="84240"/>
            <a:ext cx="1501832" cy="8301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tIns="274320" rtlCol="0" anchor="ctr"/>
          <a:lstStyle/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CCBF2D3-4E74-4B5B-A225-429E551AC4DD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1808163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By the end of this session, participants should be able to: </a:t>
            </a:r>
          </a:p>
          <a:p>
            <a:pPr lvl="1"/>
            <a:r>
              <a:rPr lang="en-US" dirty="0"/>
              <a:t>Explain the data elements in the Nutrition Tally Sheet  (HMIS Form 077a)</a:t>
            </a:r>
          </a:p>
          <a:p>
            <a:pPr lvl="1"/>
            <a:r>
              <a:rPr lang="en-US" dirty="0"/>
              <a:t>Demonstrate ability to use the Nutrition Tally Sheet  (HMIS Form 077a)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2304878-DB1A-401D-81C3-D8AE735915EA}" type="slidenum">
              <a:rPr lang="en-US" smtClean="0"/>
              <a:t>95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393CAC52-CCD4-49EA-81DE-D706DFADF39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750553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27584" y="1417638"/>
            <a:ext cx="7859216" cy="4089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Nutrition Tally Sheet aids in counting entries into the INR.</a:t>
            </a:r>
          </a:p>
          <a:p>
            <a:r>
              <a:rPr lang="en-US" sz="2400" dirty="0"/>
              <a:t>It is used to summarize information on nutrition indicators for routine reporting.</a:t>
            </a:r>
          </a:p>
          <a:p>
            <a:r>
              <a:rPr lang="en-US" sz="2400" dirty="0"/>
              <a:t>Each INR count should be tallied by crossing the zero ‘0’ on the Nutrition Tally Sheet under each column and corresponding row</a:t>
            </a:r>
          </a:p>
          <a:p>
            <a:r>
              <a:rPr lang="en-US" sz="2400" dirty="0"/>
              <a:t>Only one copy is kept per facility, in the nutrition unit/corner.</a:t>
            </a:r>
          </a:p>
          <a:p>
            <a:pPr lvl="1"/>
            <a:r>
              <a:rPr lang="en-US" sz="2400" dirty="0"/>
              <a:t>Facilities with more than one nutrition corner should compile all tally sheets into one for the facility.</a:t>
            </a:r>
          </a:p>
          <a:p>
            <a:r>
              <a:rPr lang="en-US" sz="2400" dirty="0"/>
              <a:t>Responsibility: Person in charge of nutrition unit/corner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6B2A5-FFEF-4818-B690-35A24FE73C01}" type="slidenum">
              <a:rPr lang="en-US" smtClean="0"/>
              <a:pPr/>
              <a:t>96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4A2C47D-C120-4B4F-8AD6-B88E9FF625C8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5801452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71600" y="1835249"/>
            <a:ext cx="7488832" cy="40896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/>
              <a:t>Nutrition data are captured under: 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Age groups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Less than 6 months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6–59 months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5–18 years </a:t>
            </a:r>
          </a:p>
          <a:p>
            <a:pPr lvl="2">
              <a:spcAft>
                <a:spcPts val="600"/>
              </a:spcAft>
            </a:pPr>
            <a:r>
              <a:rPr lang="en-US" sz="2400" dirty="0"/>
              <a:t>18 years and older+</a:t>
            </a:r>
          </a:p>
          <a:p>
            <a:pPr marL="914400" lvl="2" indent="0">
              <a:spcAft>
                <a:spcPts val="600"/>
              </a:spcAft>
              <a:buNone/>
            </a:pPr>
            <a:r>
              <a:rPr lang="en-US" b="1" dirty="0"/>
              <a:t>Totals:</a:t>
            </a:r>
            <a:r>
              <a:rPr lang="en-US" dirty="0"/>
              <a:t> Sum of nutrition data for all age groups (above) per category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Pregnant/lactating women</a:t>
            </a:r>
          </a:p>
          <a:p>
            <a:pPr>
              <a:spcAft>
                <a:spcPts val="600"/>
              </a:spcAft>
            </a:pPr>
            <a:r>
              <a:rPr lang="en-US" dirty="0"/>
              <a:t>Captures data under 10 categories</a:t>
            </a:r>
          </a:p>
          <a:p>
            <a:pPr lvl="1"/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E1F36-8F20-4FE1-930A-F2B0B999A169}" type="slidenum">
              <a:rPr lang="en-US" smtClean="0"/>
              <a:pPr/>
              <a:t>97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491642" y="332657"/>
            <a:ext cx="8400838" cy="864096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Data Elements in </a:t>
            </a:r>
            <a:br>
              <a:rPr lang="en-US" sz="4000" dirty="0"/>
            </a:br>
            <a:r>
              <a:rPr lang="en-US" sz="4000" dirty="0"/>
              <a:t>Nutrition Tally Sheet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8C59CF9-89B3-4C35-9735-793557707093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00467021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3568" y="1499640"/>
            <a:ext cx="7848872" cy="40896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Category 1:</a:t>
            </a:r>
            <a:r>
              <a:rPr lang="en-US" sz="2400" dirty="0"/>
              <a:t> Clients who received nutrition assessment in this quarter using </a:t>
            </a:r>
            <a:r>
              <a:rPr lang="en-US" sz="2400" dirty="0" err="1"/>
              <a:t>colour</a:t>
            </a:r>
            <a:r>
              <a:rPr lang="en-US" sz="2400" dirty="0"/>
              <a:t>-coded MUAC tapes/z-score </a:t>
            </a:r>
            <a:r>
              <a:rPr lang="en-US" sz="2400" dirty="0">
                <a:solidFill>
                  <a:srgbClr val="FF0000"/>
                </a:solidFill>
              </a:rPr>
              <a:t>chart/BMI, Clinical assessment (such as </a:t>
            </a:r>
            <a:r>
              <a:rPr lang="en-US" sz="2400" dirty="0" err="1">
                <a:solidFill>
                  <a:srgbClr val="FF0000"/>
                </a:solidFill>
              </a:rPr>
              <a:t>oedema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Source registers: OPD, Child, Integrated (ANC, Maternity, PNC), Pre-ART, ART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2: </a:t>
            </a:r>
            <a:r>
              <a:rPr lang="en-US" sz="2400" dirty="0"/>
              <a:t>Clients who received nutrition assessment using Height/Length-for-Age Z-scores (total, stunted, for age categories, less than 6 months and 6–59 months only).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Source registers: EID, OPD, Child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3: </a:t>
            </a:r>
            <a:r>
              <a:rPr lang="en-US" sz="2400" dirty="0"/>
              <a:t>Clients who received nutritional assessment and had malnutrition (total, MAM, SAM without </a:t>
            </a:r>
            <a:r>
              <a:rPr lang="en-US" sz="2400" dirty="0" err="1"/>
              <a:t>oedema</a:t>
            </a:r>
            <a:r>
              <a:rPr lang="en-US" sz="2400" dirty="0"/>
              <a:t>, SAM with </a:t>
            </a:r>
            <a:r>
              <a:rPr lang="en-US" sz="2400" dirty="0" err="1"/>
              <a:t>oedema</a:t>
            </a:r>
            <a:r>
              <a:rPr lang="en-US" sz="2400" dirty="0"/>
              <a:t>) 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solidFill>
                  <a:srgbClr val="FF0000"/>
                </a:solidFill>
              </a:rPr>
              <a:t>Source registers: INR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4B139-56F4-4DE8-8E38-3D95BD6E96BD}" type="slidenum">
              <a:rPr lang="en-US" smtClean="0"/>
              <a:pPr/>
              <a:t>98</a:t>
            </a:fld>
            <a:endParaRPr lang="en-US" dirty="0"/>
          </a:p>
        </p:txBody>
      </p:sp>
      <p:sp>
        <p:nvSpPr>
          <p:cNvPr id="16" name="Title 15"/>
          <p:cNvSpPr txBox="1">
            <a:spLocks/>
          </p:cNvSpPr>
          <p:nvPr/>
        </p:nvSpPr>
        <p:spPr bwMode="auto">
          <a:xfrm>
            <a:off x="-180528" y="19826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>
                <a:solidFill>
                  <a:srgbClr val="C45911"/>
                </a:solidFill>
                <a:latin typeface="+mn-lt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dirty="0"/>
              <a:t>Data Categories in Nutrition Tally Sheet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2DDFD457-98E1-49CD-9C23-A3502B29B9BA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4588873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1216" y="1340768"/>
            <a:ext cx="7859216" cy="459851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400" b="1" dirty="0"/>
              <a:t>Category 4: </a:t>
            </a:r>
            <a:r>
              <a:rPr lang="en-US" sz="2400" dirty="0"/>
              <a:t>Newly identified malnourished cases in this quarter (total, HIV positive)</a:t>
            </a:r>
          </a:p>
          <a:p>
            <a:pPr lvl="1">
              <a:spcAft>
                <a:spcPts val="600"/>
              </a:spcAft>
            </a:pPr>
            <a:r>
              <a:rPr lang="en-US" sz="2200" dirty="0">
                <a:solidFill>
                  <a:srgbClr val="FF0000"/>
                </a:solidFill>
              </a:rPr>
              <a:t>Source registers: INR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5: </a:t>
            </a:r>
            <a:r>
              <a:rPr lang="en-US" sz="2400" dirty="0"/>
              <a:t>Clients who received nutritional supplementary /therapeutic feeds (total, HIV positive)</a:t>
            </a:r>
          </a:p>
          <a:p>
            <a:pPr lvl="1">
              <a:spcAft>
                <a:spcPts val="600"/>
              </a:spcAft>
            </a:pPr>
            <a:r>
              <a:rPr lang="en-US" sz="2200" dirty="0">
                <a:solidFill>
                  <a:srgbClr val="FF0000"/>
                </a:solidFill>
              </a:rPr>
              <a:t>Source registers:  INR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6: </a:t>
            </a:r>
            <a:r>
              <a:rPr lang="en-US" sz="2400" dirty="0"/>
              <a:t>Pregnant and  lactating women  who  received    maternal nutrition counselling (total, HIV positive)</a:t>
            </a:r>
          </a:p>
          <a:p>
            <a:pPr lvl="1">
              <a:spcAft>
                <a:spcPts val="600"/>
              </a:spcAft>
            </a:pPr>
            <a:r>
              <a:rPr lang="en-US" sz="2200" dirty="0">
                <a:solidFill>
                  <a:srgbClr val="FF0000"/>
                </a:solidFill>
              </a:rPr>
              <a:t>Source registers:  Integrated (ANC, Maternity, PNC)</a:t>
            </a:r>
          </a:p>
          <a:p>
            <a:pPr>
              <a:spcAft>
                <a:spcPts val="600"/>
              </a:spcAft>
            </a:pPr>
            <a:r>
              <a:rPr lang="en-US" sz="2400" b="1" dirty="0"/>
              <a:t>Category 7: </a:t>
            </a:r>
            <a:r>
              <a:rPr lang="en-US" sz="2400" dirty="0"/>
              <a:t>Pregnant and lactating women who received infant feeding counselling (total, HIV positive)</a:t>
            </a:r>
          </a:p>
          <a:p>
            <a:pPr lvl="1">
              <a:spcAft>
                <a:spcPts val="600"/>
              </a:spcAft>
            </a:pPr>
            <a:r>
              <a:rPr lang="en-US" sz="2200" dirty="0">
                <a:solidFill>
                  <a:srgbClr val="FF0000"/>
                </a:solidFill>
              </a:rPr>
              <a:t>Source registers:  Integrated (ANC, Maternity, PNC)</a:t>
            </a:r>
          </a:p>
          <a:p>
            <a:pPr lvl="1">
              <a:spcAft>
                <a:spcPts val="600"/>
              </a:spcAft>
            </a:pPr>
            <a:r>
              <a:rPr lang="en-US" sz="2200" dirty="0">
                <a:solidFill>
                  <a:srgbClr val="FF0000"/>
                </a:solidFill>
              </a:rPr>
              <a:t>*For categories 6, 7, only fill in for column under ‘pregnant/lactating women’.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6990"/>
          </a:xfrm>
        </p:spPr>
        <p:txBody>
          <a:bodyPr/>
          <a:lstStyle/>
          <a:p>
            <a:r>
              <a:rPr lang="en-US" sz="4000" dirty="0"/>
              <a:t>Nutrition Tally Sheet, cont’d.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EA25-6E7A-4CD3-92CD-22A3C63C9807}" type="slidenum">
              <a:rPr lang="en-US" smtClean="0"/>
              <a:pPr/>
              <a:t>99</a:t>
            </a:fld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6ED02726-1C1E-4C8D-B74A-8B2F3EB324EB}"/>
              </a:ext>
            </a:extLst>
          </p:cNvPr>
          <p:cNvSpPr txBox="1">
            <a:spLocks/>
          </p:cNvSpPr>
          <p:nvPr/>
        </p:nvSpPr>
        <p:spPr>
          <a:xfrm>
            <a:off x="7812360" y="6358974"/>
            <a:ext cx="87444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8680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6620</Words>
  <Application>Microsoft Office PowerPoint</Application>
  <PresentationFormat>On-screen Show (4:3)</PresentationFormat>
  <Paragraphs>1148</Paragraphs>
  <Slides>130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130</vt:i4>
      </vt:variant>
    </vt:vector>
  </HeadingPairs>
  <TitlesOfParts>
    <vt:vector size="137" baseType="lpstr">
      <vt:lpstr>ＭＳ Ｐゴシック</vt:lpstr>
      <vt:lpstr>ＭＳ Ｐゴシック</vt:lpstr>
      <vt:lpstr>Arial</vt:lpstr>
      <vt:lpstr>Calibri</vt:lpstr>
      <vt:lpstr>Gill Sans MT</vt:lpstr>
      <vt:lpstr>Wingdings</vt:lpstr>
      <vt:lpstr>Office Theme</vt:lpstr>
      <vt:lpstr>PowerPoint Presentation</vt:lpstr>
      <vt:lpstr>Objectives</vt:lpstr>
      <vt:lpstr>Brainstorm</vt:lpstr>
      <vt:lpstr>Introduction</vt:lpstr>
      <vt:lpstr>The VHT/ICCM register  (HMIS 097) </vt:lpstr>
      <vt:lpstr>Quarterly Household Summary  (HMIS 097a) </vt:lpstr>
      <vt:lpstr>Quarterly Household summary  (HMIS 097a), cont’d.</vt:lpstr>
      <vt:lpstr>PowerPoint Presentation</vt:lpstr>
      <vt:lpstr>VHT/ICCM quarterly report  (HMIS 097b) cont’d…</vt:lpstr>
      <vt:lpstr>End of Session</vt:lpstr>
      <vt:lpstr>PowerPoint Presentation</vt:lpstr>
      <vt:lpstr>Session Objectives</vt:lpstr>
      <vt:lpstr>Brainstorm</vt:lpstr>
      <vt:lpstr>Facility Nutrition Contact Points</vt:lpstr>
      <vt:lpstr>Nutrition Data Sources (Tools)</vt:lpstr>
      <vt:lpstr>Nutrition Data Sources (Tools), cont’d.</vt:lpstr>
      <vt:lpstr>Nutrition Data Sources (Tools), cont’d.</vt:lpstr>
      <vt:lpstr>Group Work</vt:lpstr>
      <vt:lpstr>Group Presentations  and Discussion</vt:lpstr>
      <vt:lpstr>End of Session</vt:lpstr>
      <vt:lpstr>PowerPoint Presentation</vt:lpstr>
      <vt:lpstr>OUTPATIENT REGISTER     (HMIS form 031)</vt:lpstr>
      <vt:lpstr>Introduction to OPD Register</vt:lpstr>
      <vt:lpstr>Nutrition Columns in the  OPD Register</vt:lpstr>
      <vt:lpstr>OPD Register, cont’d.</vt:lpstr>
      <vt:lpstr>OPD Register, cont’d.</vt:lpstr>
      <vt:lpstr>OPD Register, cont’d.</vt:lpstr>
      <vt:lpstr>OPD Register, cont’d.</vt:lpstr>
      <vt:lpstr>CHILD REGISTER (HMIS form 073)</vt:lpstr>
      <vt:lpstr>Introduction to the Child Register </vt:lpstr>
      <vt:lpstr>Nutrition Elements in the  Child Register</vt:lpstr>
      <vt:lpstr>Child Register, cont’d.</vt:lpstr>
      <vt:lpstr>Group Presentations</vt:lpstr>
      <vt:lpstr>End of Session</vt:lpstr>
      <vt:lpstr>PowerPoint Presentation</vt:lpstr>
      <vt:lpstr>The Integrated Antenatal Register (HMIS form O71)</vt:lpstr>
      <vt:lpstr>Introduction to the Integrated Antenatal Register </vt:lpstr>
      <vt:lpstr>Nutrition Columns in the Integrated ANC Register</vt:lpstr>
      <vt:lpstr>Integrated Antenatal Register, cont’d.</vt:lpstr>
      <vt:lpstr>Integrated Antenatal Register, cont’d.</vt:lpstr>
      <vt:lpstr>Integrated Antenatal Register, cont’d.</vt:lpstr>
      <vt:lpstr>The Integrated Maternity Register (HMIS form O72)</vt:lpstr>
      <vt:lpstr>Introduction to the Integrated Maternity Register</vt:lpstr>
      <vt:lpstr>Nutrition Columns in the Integrated Maternity Register </vt:lpstr>
      <vt:lpstr>Integrated Maternity Register, cont’d.</vt:lpstr>
      <vt:lpstr>Integrated Maternity Register, cont’d.</vt:lpstr>
      <vt:lpstr>The Integrated Postnatal Register (HMIS form 078)</vt:lpstr>
      <vt:lpstr>Introduction to the Integrated Postnatal Register </vt:lpstr>
      <vt:lpstr>Nutrition Columns in the Integrated Postnatal Register</vt:lpstr>
      <vt:lpstr>Integrated Postnatal Register, cont’d.</vt:lpstr>
      <vt:lpstr>End of Session</vt:lpstr>
      <vt:lpstr>PowerPoint Presentation</vt:lpstr>
      <vt:lpstr>Introduction</vt:lpstr>
      <vt:lpstr> HIV Care/ART Card </vt:lpstr>
      <vt:lpstr>  Introduction   </vt:lpstr>
      <vt:lpstr>HIV Care/ART Card, cont’d.</vt:lpstr>
      <vt:lpstr>HIV Care/ART Card, cont’d.</vt:lpstr>
      <vt:lpstr>HIV Care/ART Card, cont’d.</vt:lpstr>
      <vt:lpstr>HIV Care/ART Card, cont’d.</vt:lpstr>
      <vt:lpstr>  The Exposed Infant Clinical Chart </vt:lpstr>
      <vt:lpstr> Introduction  </vt:lpstr>
      <vt:lpstr>Introduction, cont’d.</vt:lpstr>
      <vt:lpstr>Introduction, cont’d</vt:lpstr>
      <vt:lpstr>   HIV Exposed Infant Register (HMIS form 082) </vt:lpstr>
      <vt:lpstr>Introduction </vt:lpstr>
      <vt:lpstr>HIV-Exposed Infant Register, cont’d.</vt:lpstr>
      <vt:lpstr>  HIV-Exposed Infant Register, cont’d.   </vt:lpstr>
      <vt:lpstr>   Pre-ART Register (HMIS form 080) </vt:lpstr>
      <vt:lpstr>Introduction </vt:lpstr>
      <vt:lpstr> Introduction, cont’d. </vt:lpstr>
      <vt:lpstr>   ART Register (HMIS form 081) </vt:lpstr>
      <vt:lpstr> Introduction   </vt:lpstr>
      <vt:lpstr>Introduction, cont’d.</vt:lpstr>
      <vt:lpstr>   Health Unit TB Register (HMIS form 096a) </vt:lpstr>
      <vt:lpstr> Introduction   </vt:lpstr>
      <vt:lpstr> Introduction, cont’d. </vt:lpstr>
      <vt:lpstr> Introduction, cont’d. </vt:lpstr>
      <vt:lpstr>   Drug Resistant (DR) TB Register (HMIS form 096b) </vt:lpstr>
      <vt:lpstr>Introduction</vt:lpstr>
      <vt:lpstr>  Introduction, cont’d.   </vt:lpstr>
      <vt:lpstr>End of Session</vt:lpstr>
      <vt:lpstr>PowerPoint Presentation</vt:lpstr>
      <vt:lpstr>Objectives</vt:lpstr>
      <vt:lpstr>Introduction</vt:lpstr>
      <vt:lpstr>Group Work 1</vt:lpstr>
      <vt:lpstr>Summary of Group Work</vt:lpstr>
      <vt:lpstr>Summary, cont’d.</vt:lpstr>
      <vt:lpstr>Summary, cont’d.</vt:lpstr>
      <vt:lpstr>Summary, cont’d.</vt:lpstr>
      <vt:lpstr>Summary, cont’d.</vt:lpstr>
      <vt:lpstr>Summary, cont’d.</vt:lpstr>
      <vt:lpstr>Group Work 2</vt:lpstr>
      <vt:lpstr>End of Session</vt:lpstr>
      <vt:lpstr>PowerPoint Presentation</vt:lpstr>
      <vt:lpstr>Objectives</vt:lpstr>
      <vt:lpstr>Introduction</vt:lpstr>
      <vt:lpstr>Data Elements in  Nutrition Tally Sheet</vt:lpstr>
      <vt:lpstr>PowerPoint Presentation</vt:lpstr>
      <vt:lpstr>Nutrition Tally Sheet, cont’d.</vt:lpstr>
      <vt:lpstr>Nutrition Tally Sheet, cont’d.</vt:lpstr>
      <vt:lpstr>End of Session</vt:lpstr>
      <vt:lpstr>PowerPoint Presentation</vt:lpstr>
      <vt:lpstr>Objectives</vt:lpstr>
      <vt:lpstr>Introduction</vt:lpstr>
      <vt:lpstr>Stock Card (HMIS form 015)</vt:lpstr>
      <vt:lpstr>Introduction </vt:lpstr>
      <vt:lpstr>Introduction, cont’d.</vt:lpstr>
      <vt:lpstr>Introduction, cont’d.</vt:lpstr>
      <vt:lpstr>Introduction, cont’d.</vt:lpstr>
      <vt:lpstr>Introduction, cont’d.</vt:lpstr>
      <vt:lpstr>Group Work</vt:lpstr>
      <vt:lpstr>Requisition and Issue Voucher (HMIS form 017)</vt:lpstr>
      <vt:lpstr>Introduction</vt:lpstr>
      <vt:lpstr>Introduction, cont’d.</vt:lpstr>
      <vt:lpstr>Introduction, cont’d.</vt:lpstr>
      <vt:lpstr>Introduction, cont’d.</vt:lpstr>
      <vt:lpstr>Daily Dispensing Log (HMIS form 016)</vt:lpstr>
      <vt:lpstr>Introduction</vt:lpstr>
      <vt:lpstr>Introduction, cont’d.</vt:lpstr>
      <vt:lpstr>Introduction, cont’d.</vt:lpstr>
      <vt:lpstr>Daily Dispensing Log, cont’d. (Example)</vt:lpstr>
      <vt:lpstr> Daily Dispensing Log, cont’d. </vt:lpstr>
      <vt:lpstr>Order form for EMHS (HMIS form 085)</vt:lpstr>
      <vt:lpstr>Introduction </vt:lpstr>
      <vt:lpstr>Introduction, cont’d.</vt:lpstr>
      <vt:lpstr>Introduction, cont’d.</vt:lpstr>
      <vt:lpstr>Introduction, cont’d.</vt:lpstr>
      <vt:lpstr>Introduction, cont’d.</vt:lpstr>
      <vt:lpstr>Other EMHS tools</vt:lpstr>
      <vt:lpstr>PowerPoint Presentation</vt:lpstr>
    </vt:vector>
  </TitlesOfParts>
  <Company>Wageningen 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Slides for Sessions 3.1 - 3.5 of the Uganda HMIS Training Package</dc:title>
  <dc:creator>Brouwers, Jan</dc:creator>
  <cp:lastModifiedBy>Heather Finegan</cp:lastModifiedBy>
  <cp:revision>98</cp:revision>
  <dcterms:created xsi:type="dcterms:W3CDTF">2016-04-09T09:44:47Z</dcterms:created>
  <dcterms:modified xsi:type="dcterms:W3CDTF">2017-09-26T18:01:27Z</dcterms:modified>
</cp:coreProperties>
</file>