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6"/>
  </p:notesMasterIdLst>
  <p:handoutMasterIdLst>
    <p:handoutMasterId r:id="rId67"/>
  </p:handoutMasterIdLst>
  <p:sldIdLst>
    <p:sldId id="357" r:id="rId5"/>
    <p:sldId id="601" r:id="rId6"/>
    <p:sldId id="602" r:id="rId7"/>
    <p:sldId id="548" r:id="rId8"/>
    <p:sldId id="595" r:id="rId9"/>
    <p:sldId id="594" r:id="rId10"/>
    <p:sldId id="593" r:id="rId11"/>
    <p:sldId id="592" r:id="rId12"/>
    <p:sldId id="570" r:id="rId13"/>
    <p:sldId id="596" r:id="rId14"/>
    <p:sldId id="571" r:id="rId15"/>
    <p:sldId id="572"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33" r:id="rId46"/>
    <p:sldId id="634" r:id="rId47"/>
    <p:sldId id="635" r:id="rId48"/>
    <p:sldId id="636" r:id="rId49"/>
    <p:sldId id="637" r:id="rId50"/>
    <p:sldId id="638" r:id="rId51"/>
    <p:sldId id="639" r:id="rId52"/>
    <p:sldId id="640" r:id="rId53"/>
    <p:sldId id="641" r:id="rId54"/>
    <p:sldId id="642" r:id="rId55"/>
    <p:sldId id="643" r:id="rId56"/>
    <p:sldId id="644" r:id="rId57"/>
    <p:sldId id="645" r:id="rId58"/>
    <p:sldId id="646" r:id="rId59"/>
    <p:sldId id="647" r:id="rId60"/>
    <p:sldId id="648" r:id="rId61"/>
    <p:sldId id="649" r:id="rId62"/>
    <p:sldId id="650" r:id="rId63"/>
    <p:sldId id="651" r:id="rId64"/>
    <p:sldId id="652"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4E50E0A9-E954-4B16-97E4-FB7F05A24728}">
          <p14:sldIdLst>
            <p14:sldId id="357"/>
            <p14:sldId id="601"/>
            <p14:sldId id="602"/>
            <p14:sldId id="548"/>
            <p14:sldId id="595"/>
            <p14:sldId id="594"/>
            <p14:sldId id="593"/>
            <p14:sldId id="592"/>
            <p14:sldId id="570"/>
            <p14:sldId id="596"/>
            <p14:sldId id="571"/>
            <p14:sldId id="572"/>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Lst>
        </p14:section>
        <p14:section name="Untitled Section" id="{2F9CC941-488D-4D54-8EA4-4B71CF20D4B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Kyokusiima" initials="DK" lastIdx="21" clrIdx="0">
    <p:extLst>
      <p:ext uri="{19B8F6BF-5375-455C-9EA6-DF929625EA0E}">
        <p15:presenceInfo xmlns:p15="http://schemas.microsoft.com/office/powerpoint/2012/main" userId="S-1-5-21-1243839619-360867507-2608077863-17390" providerId="AD"/>
      </p:ext>
    </p:extLst>
  </p:cmAuthor>
  <p:cmAuthor id="2" name="Kaaren" initials="K" lastIdx="3" clrIdx="1">
    <p:extLst>
      <p:ext uri="{19B8F6BF-5375-455C-9EA6-DF929625EA0E}">
        <p15:presenceInfo xmlns:p15="http://schemas.microsoft.com/office/powerpoint/2012/main" userId="Kaaren" providerId="None"/>
      </p:ext>
    </p:extLst>
  </p:cmAuthor>
  <p:cmAuthor id="3" name="Hanifa Bachou" initials="HB" lastIdx="2" clrIdx="2">
    <p:extLst>
      <p:ext uri="{19B8F6BF-5375-455C-9EA6-DF929625EA0E}">
        <p15:presenceInfo xmlns:p15="http://schemas.microsoft.com/office/powerpoint/2012/main" userId="S-1-5-21-3003367119-45151493-406046460-46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78" autoAdjust="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2000" b="0" dirty="0"/>
              <a:t>Percent of children under 5 years</a:t>
            </a:r>
          </a:p>
        </c:rich>
      </c:tx>
      <c:layout>
        <c:manualLayout>
          <c:xMode val="edge"/>
          <c:yMode val="edge"/>
          <c:x val="0.18650672223178422"/>
          <c:y val="6.1936423972530213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5482379445137751E-2"/>
          <c:y val="0.16699910797083273"/>
          <c:w val="0.80839004152098803"/>
          <c:h val="0.69735287056713202"/>
        </c:manualLayout>
      </c:layout>
      <c:barChart>
        <c:barDir val="col"/>
        <c:grouping val="clustered"/>
        <c:varyColors val="0"/>
        <c:ser>
          <c:idx val="0"/>
          <c:order val="0"/>
          <c:tx>
            <c:v>2001 UDHS</c:v>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Sheet2!$I$31:$K$31</c:f>
              <c:strCache>
                <c:ptCount val="3"/>
                <c:pt idx="0">
                  <c:v>Stunting</c:v>
                </c:pt>
                <c:pt idx="1">
                  <c:v>Underweight</c:v>
                </c:pt>
                <c:pt idx="2">
                  <c:v>Wasting</c:v>
                </c:pt>
              </c:strCache>
            </c:strRef>
          </c:cat>
          <c:val>
            <c:numRef>
              <c:f>Sheet2!$I$32:$K$32</c:f>
              <c:numCache>
                <c:formatCode>General</c:formatCode>
                <c:ptCount val="3"/>
                <c:pt idx="0">
                  <c:v>45</c:v>
                </c:pt>
                <c:pt idx="1">
                  <c:v>19</c:v>
                </c:pt>
                <c:pt idx="2">
                  <c:v>5</c:v>
                </c:pt>
              </c:numCache>
            </c:numRef>
          </c:val>
          <c:extLst>
            <c:ext xmlns:c16="http://schemas.microsoft.com/office/drawing/2014/chart" uri="{C3380CC4-5D6E-409C-BE32-E72D297353CC}">
              <c16:uniqueId val="{00000000-A9E2-49E7-ACD0-F4F052453183}"/>
            </c:ext>
          </c:extLst>
        </c:ser>
        <c:ser>
          <c:idx val="1"/>
          <c:order val="1"/>
          <c:tx>
            <c:v>2006 UDHS</c:v>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Sheet2!$I$31:$K$31</c:f>
              <c:strCache>
                <c:ptCount val="3"/>
                <c:pt idx="0">
                  <c:v>Stunting</c:v>
                </c:pt>
                <c:pt idx="1">
                  <c:v>Underweight</c:v>
                </c:pt>
                <c:pt idx="2">
                  <c:v>Wasting</c:v>
                </c:pt>
              </c:strCache>
            </c:strRef>
          </c:cat>
          <c:val>
            <c:numRef>
              <c:f>Sheet2!$I$33:$K$33</c:f>
              <c:numCache>
                <c:formatCode>General</c:formatCode>
                <c:ptCount val="3"/>
                <c:pt idx="0">
                  <c:v>38</c:v>
                </c:pt>
                <c:pt idx="1">
                  <c:v>16</c:v>
                </c:pt>
                <c:pt idx="2">
                  <c:v>6</c:v>
                </c:pt>
              </c:numCache>
            </c:numRef>
          </c:val>
          <c:extLst>
            <c:ext xmlns:c16="http://schemas.microsoft.com/office/drawing/2014/chart" uri="{C3380CC4-5D6E-409C-BE32-E72D297353CC}">
              <c16:uniqueId val="{00000001-A9E2-49E7-ACD0-F4F052453183}"/>
            </c:ext>
          </c:extLst>
        </c:ser>
        <c:ser>
          <c:idx val="2"/>
          <c:order val="2"/>
          <c:tx>
            <c:v>2011 UDHS</c:v>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Sheet2!$I$31:$K$31</c:f>
              <c:strCache>
                <c:ptCount val="3"/>
                <c:pt idx="0">
                  <c:v>Stunting</c:v>
                </c:pt>
                <c:pt idx="1">
                  <c:v>Underweight</c:v>
                </c:pt>
                <c:pt idx="2">
                  <c:v>Wasting</c:v>
                </c:pt>
              </c:strCache>
            </c:strRef>
          </c:cat>
          <c:val>
            <c:numRef>
              <c:f>Sheet2!$I$34:$K$34</c:f>
              <c:numCache>
                <c:formatCode>General</c:formatCode>
                <c:ptCount val="3"/>
                <c:pt idx="0">
                  <c:v>33</c:v>
                </c:pt>
                <c:pt idx="1">
                  <c:v>14</c:v>
                </c:pt>
                <c:pt idx="2">
                  <c:v>5</c:v>
                </c:pt>
              </c:numCache>
            </c:numRef>
          </c:val>
          <c:extLst>
            <c:ext xmlns:c16="http://schemas.microsoft.com/office/drawing/2014/chart" uri="{C3380CC4-5D6E-409C-BE32-E72D297353CC}">
              <c16:uniqueId val="{00000002-A9E2-49E7-ACD0-F4F052453183}"/>
            </c:ext>
          </c:extLst>
        </c:ser>
        <c:ser>
          <c:idx val="3"/>
          <c:order val="3"/>
          <c:tx>
            <c:v>2016 UDHS</c:v>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Sheet2!$I$31:$K$31</c:f>
              <c:strCache>
                <c:ptCount val="3"/>
                <c:pt idx="0">
                  <c:v>Stunting</c:v>
                </c:pt>
                <c:pt idx="1">
                  <c:v>Underweight</c:v>
                </c:pt>
                <c:pt idx="2">
                  <c:v>Wasting</c:v>
                </c:pt>
              </c:strCache>
            </c:strRef>
          </c:cat>
          <c:val>
            <c:numRef>
              <c:f>Sheet2!$I$35:$K$35</c:f>
              <c:numCache>
                <c:formatCode>General</c:formatCode>
                <c:ptCount val="3"/>
                <c:pt idx="0">
                  <c:v>29</c:v>
                </c:pt>
                <c:pt idx="1">
                  <c:v>10</c:v>
                </c:pt>
                <c:pt idx="2">
                  <c:v>4</c:v>
                </c:pt>
              </c:numCache>
            </c:numRef>
          </c:val>
          <c:extLst>
            <c:ext xmlns:c16="http://schemas.microsoft.com/office/drawing/2014/chart" uri="{C3380CC4-5D6E-409C-BE32-E72D297353CC}">
              <c16:uniqueId val="{00000003-A9E2-49E7-ACD0-F4F052453183}"/>
            </c:ext>
          </c:extLst>
        </c:ser>
        <c:dLbls>
          <c:dLblPos val="inEnd"/>
          <c:showLegendKey val="0"/>
          <c:showVal val="1"/>
          <c:showCatName val="0"/>
          <c:showSerName val="0"/>
          <c:showPercent val="0"/>
          <c:showBubbleSize val="0"/>
        </c:dLbls>
        <c:gapWidth val="65"/>
        <c:axId val="492478760"/>
        <c:axId val="492480728"/>
      </c:barChart>
      <c:catAx>
        <c:axId val="4924787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492480728"/>
        <c:crosses val="autoZero"/>
        <c:auto val="1"/>
        <c:lblAlgn val="ctr"/>
        <c:lblOffset val="100"/>
        <c:noMultiLvlLbl val="0"/>
      </c:catAx>
      <c:valAx>
        <c:axId val="492480728"/>
        <c:scaling>
          <c:orientation val="minMax"/>
        </c:scaling>
        <c:delete val="1"/>
        <c:axPos val="l"/>
        <c:numFmt formatCode="General" sourceLinked="1"/>
        <c:majorTickMark val="none"/>
        <c:minorTickMark val="none"/>
        <c:tickLblPos val="nextTo"/>
        <c:crossAx val="492478760"/>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US" sz="2000" i="1" dirty="0">
                <a:effectLst/>
              </a:rPr>
              <a:t>Percent of children under 5 years who are too short for their age (based on WHO standards)</a:t>
            </a:r>
            <a:endParaRPr lang="en-US" sz="1800" dirty="0">
              <a:effectLst/>
            </a:endParaRPr>
          </a:p>
        </c:rich>
      </c:tx>
      <c:layout>
        <c:manualLayout>
          <c:xMode val="edge"/>
          <c:yMode val="edge"/>
          <c:x val="5.0938914325850133E-2"/>
          <c:y val="3.1189083820662766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5907458750754747"/>
          <c:y val="0.11305164319248827"/>
          <c:w val="0.83623057681170132"/>
          <c:h val="0.88068857589984351"/>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D52-4E8C-B4B3-D4FE01D4132A}"/>
              </c:ext>
            </c:extLst>
          </c:dPt>
          <c:dPt>
            <c:idx val="4"/>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D52-4E8C-B4B3-D4FE01D4132A}"/>
              </c:ext>
            </c:extLst>
          </c:dPt>
          <c:dPt>
            <c:idx val="1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D52-4E8C-B4B3-D4FE01D4132A}"/>
              </c:ext>
            </c:extLst>
          </c:dPt>
          <c:dPt>
            <c:idx val="13"/>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D52-4E8C-B4B3-D4FE01D4132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Sheet1!$B$1:$B$18</c:f>
              <c:strCache>
                <c:ptCount val="17"/>
                <c:pt idx="0">
                  <c:v>National Average</c:v>
                </c:pt>
                <c:pt idx="2">
                  <c:v>Teso</c:v>
                </c:pt>
                <c:pt idx="3">
                  <c:v>Kampala</c:v>
                </c:pt>
                <c:pt idx="4">
                  <c:v>Lango</c:v>
                </c:pt>
                <c:pt idx="5">
                  <c:v>Bukedea</c:v>
                </c:pt>
                <c:pt idx="6">
                  <c:v>South Central</c:v>
                </c:pt>
                <c:pt idx="7">
                  <c:v>North Central</c:v>
                </c:pt>
                <c:pt idx="8">
                  <c:v>Busoga</c:v>
                </c:pt>
                <c:pt idx="9">
                  <c:v>Ankole</c:v>
                </c:pt>
                <c:pt idx="10">
                  <c:v>Acholi</c:v>
                </c:pt>
                <c:pt idx="11">
                  <c:v>Kigezi</c:v>
                </c:pt>
                <c:pt idx="12">
                  <c:v>WestNile</c:v>
                </c:pt>
                <c:pt idx="13">
                  <c:v>Bunyoro</c:v>
                </c:pt>
                <c:pt idx="14">
                  <c:v>Karamoja</c:v>
                </c:pt>
                <c:pt idx="15">
                  <c:v>Bugisu</c:v>
                </c:pt>
                <c:pt idx="16">
                  <c:v>Tooro</c:v>
                </c:pt>
              </c:strCache>
            </c:strRef>
          </c:cat>
          <c:val>
            <c:numRef>
              <c:f>Sheet1!$C$1:$C$18</c:f>
              <c:numCache>
                <c:formatCode>General</c:formatCode>
                <c:ptCount val="18"/>
                <c:pt idx="0">
                  <c:v>29</c:v>
                </c:pt>
                <c:pt idx="2">
                  <c:v>14.3</c:v>
                </c:pt>
                <c:pt idx="3">
                  <c:v>18.100000000000001</c:v>
                </c:pt>
                <c:pt idx="4">
                  <c:v>22.3</c:v>
                </c:pt>
                <c:pt idx="5">
                  <c:v>22.8</c:v>
                </c:pt>
                <c:pt idx="6">
                  <c:v>26.5</c:v>
                </c:pt>
                <c:pt idx="7">
                  <c:v>28.1</c:v>
                </c:pt>
                <c:pt idx="8">
                  <c:v>29</c:v>
                </c:pt>
                <c:pt idx="9">
                  <c:v>29.3</c:v>
                </c:pt>
                <c:pt idx="10">
                  <c:v>30.6</c:v>
                </c:pt>
                <c:pt idx="11">
                  <c:v>30.8</c:v>
                </c:pt>
                <c:pt idx="12">
                  <c:v>33.9</c:v>
                </c:pt>
                <c:pt idx="13">
                  <c:v>34.5</c:v>
                </c:pt>
                <c:pt idx="14">
                  <c:v>35.200000000000003</c:v>
                </c:pt>
                <c:pt idx="15">
                  <c:v>35.9</c:v>
                </c:pt>
                <c:pt idx="16">
                  <c:v>40.6</c:v>
                </c:pt>
              </c:numCache>
            </c:numRef>
          </c:val>
          <c:extLst>
            <c:ext xmlns:c16="http://schemas.microsoft.com/office/drawing/2014/chart" uri="{C3380CC4-5D6E-409C-BE32-E72D297353CC}">
              <c16:uniqueId val="{00000008-2D52-4E8C-B4B3-D4FE01D4132A}"/>
            </c:ext>
          </c:extLst>
        </c:ser>
        <c:dLbls>
          <c:showLegendKey val="0"/>
          <c:showVal val="0"/>
          <c:showCatName val="0"/>
          <c:showSerName val="0"/>
          <c:showPercent val="0"/>
          <c:showBubbleSize val="0"/>
        </c:dLbls>
        <c:gapWidth val="115"/>
        <c:overlap val="-20"/>
        <c:axId val="219734960"/>
        <c:axId val="219729384"/>
      </c:barChart>
      <c:catAx>
        <c:axId val="2197349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729384"/>
        <c:crosses val="autoZero"/>
        <c:auto val="1"/>
        <c:lblAlgn val="ctr"/>
        <c:lblOffset val="100"/>
        <c:noMultiLvlLbl val="0"/>
      </c:catAx>
      <c:valAx>
        <c:axId val="219729384"/>
        <c:scaling>
          <c:orientation val="minMax"/>
        </c:scaling>
        <c:delete val="1"/>
        <c:axPos val="b"/>
        <c:numFmt formatCode="General" sourceLinked="1"/>
        <c:majorTickMark val="none"/>
        <c:minorTickMark val="none"/>
        <c:tickLblPos val="nextTo"/>
        <c:crossAx val="21973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87760022514507E-2"/>
          <c:y val="0.21020721682753374"/>
          <c:w val="0.90564129483814537"/>
          <c:h val="0.6104169306422903"/>
        </c:manualLayout>
      </c:layout>
      <c:barChart>
        <c:barDir val="col"/>
        <c:grouping val="clustered"/>
        <c:varyColors val="0"/>
        <c:ser>
          <c:idx val="0"/>
          <c:order val="0"/>
          <c:tx>
            <c:v>2011 UDHS</c:v>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Sheet6!$B$3:$E$3</c:f>
              <c:strCache>
                <c:ptCount val="4"/>
                <c:pt idx="0">
                  <c:v>Any Anaemia</c:v>
                </c:pt>
                <c:pt idx="1">
                  <c:v>Mild Anaemia</c:v>
                </c:pt>
                <c:pt idx="2">
                  <c:v>Moderate Anaemia</c:v>
                </c:pt>
                <c:pt idx="3">
                  <c:v>Severe Anaemia</c:v>
                </c:pt>
              </c:strCache>
            </c:strRef>
          </c:cat>
          <c:val>
            <c:numRef>
              <c:f>Sheet6!$B$4:$E$4</c:f>
              <c:numCache>
                <c:formatCode>General</c:formatCode>
                <c:ptCount val="4"/>
                <c:pt idx="0">
                  <c:v>73</c:v>
                </c:pt>
                <c:pt idx="1">
                  <c:v>22</c:v>
                </c:pt>
                <c:pt idx="2">
                  <c:v>44</c:v>
                </c:pt>
                <c:pt idx="3">
                  <c:v>7</c:v>
                </c:pt>
              </c:numCache>
            </c:numRef>
          </c:val>
          <c:extLst>
            <c:ext xmlns:c16="http://schemas.microsoft.com/office/drawing/2014/chart" uri="{C3380CC4-5D6E-409C-BE32-E72D297353CC}">
              <c16:uniqueId val="{00000000-D53D-4AFF-9E03-421CED294CF2}"/>
            </c:ext>
          </c:extLst>
        </c:ser>
        <c:ser>
          <c:idx val="1"/>
          <c:order val="1"/>
          <c:tx>
            <c:v>2011 UDHS</c:v>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Sheet6!$B$3:$E$3</c:f>
              <c:strCache>
                <c:ptCount val="4"/>
                <c:pt idx="0">
                  <c:v>Any Anaemia</c:v>
                </c:pt>
                <c:pt idx="1">
                  <c:v>Mild Anaemia</c:v>
                </c:pt>
                <c:pt idx="2">
                  <c:v>Moderate Anaemia</c:v>
                </c:pt>
                <c:pt idx="3">
                  <c:v>Severe Anaemia</c:v>
                </c:pt>
              </c:strCache>
            </c:strRef>
          </c:cat>
          <c:val>
            <c:numRef>
              <c:f>Sheet6!$B$5:$E$5</c:f>
              <c:numCache>
                <c:formatCode>General</c:formatCode>
                <c:ptCount val="4"/>
                <c:pt idx="0">
                  <c:v>49</c:v>
                </c:pt>
                <c:pt idx="1">
                  <c:v>22</c:v>
                </c:pt>
                <c:pt idx="2">
                  <c:v>26</c:v>
                </c:pt>
                <c:pt idx="3">
                  <c:v>2</c:v>
                </c:pt>
              </c:numCache>
            </c:numRef>
          </c:val>
          <c:extLst>
            <c:ext xmlns:c16="http://schemas.microsoft.com/office/drawing/2014/chart" uri="{C3380CC4-5D6E-409C-BE32-E72D297353CC}">
              <c16:uniqueId val="{00000001-D53D-4AFF-9E03-421CED294CF2}"/>
            </c:ext>
          </c:extLst>
        </c:ser>
        <c:ser>
          <c:idx val="2"/>
          <c:order val="2"/>
          <c:tx>
            <c:v>2016 UDHS</c:v>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Sheet6!$B$3:$E$3</c:f>
              <c:strCache>
                <c:ptCount val="4"/>
                <c:pt idx="0">
                  <c:v>Any Anaemia</c:v>
                </c:pt>
                <c:pt idx="1">
                  <c:v>Mild Anaemia</c:v>
                </c:pt>
                <c:pt idx="2">
                  <c:v>Moderate Anaemia</c:v>
                </c:pt>
                <c:pt idx="3">
                  <c:v>Severe Anaemia</c:v>
                </c:pt>
              </c:strCache>
            </c:strRef>
          </c:cat>
          <c:val>
            <c:numRef>
              <c:f>Sheet6!$B$6:$E$6</c:f>
              <c:numCache>
                <c:formatCode>General</c:formatCode>
                <c:ptCount val="4"/>
                <c:pt idx="0">
                  <c:v>53</c:v>
                </c:pt>
                <c:pt idx="1">
                  <c:v>24</c:v>
                </c:pt>
                <c:pt idx="2">
                  <c:v>27</c:v>
                </c:pt>
                <c:pt idx="3">
                  <c:v>2</c:v>
                </c:pt>
              </c:numCache>
            </c:numRef>
          </c:val>
          <c:extLst>
            <c:ext xmlns:c16="http://schemas.microsoft.com/office/drawing/2014/chart" uri="{C3380CC4-5D6E-409C-BE32-E72D297353CC}">
              <c16:uniqueId val="{00000002-D53D-4AFF-9E03-421CED294CF2}"/>
            </c:ext>
          </c:extLst>
        </c:ser>
        <c:dLbls>
          <c:dLblPos val="inEnd"/>
          <c:showLegendKey val="0"/>
          <c:showVal val="1"/>
          <c:showCatName val="0"/>
          <c:showSerName val="0"/>
          <c:showPercent val="0"/>
          <c:showBubbleSize val="0"/>
        </c:dLbls>
        <c:gapWidth val="65"/>
        <c:axId val="46326192"/>
        <c:axId val="46318976"/>
      </c:barChart>
      <c:catAx>
        <c:axId val="46326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6318976"/>
        <c:crosses val="autoZero"/>
        <c:auto val="1"/>
        <c:lblAlgn val="ctr"/>
        <c:lblOffset val="100"/>
        <c:noMultiLvlLbl val="0"/>
      </c:catAx>
      <c:valAx>
        <c:axId val="46318976"/>
        <c:scaling>
          <c:orientation val="minMax"/>
        </c:scaling>
        <c:delete val="1"/>
        <c:axPos val="l"/>
        <c:numFmt formatCode="General" sourceLinked="1"/>
        <c:majorTickMark val="none"/>
        <c:minorTickMark val="none"/>
        <c:tickLblPos val="nextTo"/>
        <c:crossAx val="46326192"/>
        <c:crosses val="autoZero"/>
        <c:crossBetween val="between"/>
      </c:valAx>
      <c:spPr>
        <a:noFill/>
        <a:ln>
          <a:noFill/>
        </a:ln>
        <a:effectLst/>
      </c:spPr>
    </c:plotArea>
    <c:legend>
      <c:legendPos val="r"/>
      <c:layout>
        <c:manualLayout>
          <c:xMode val="edge"/>
          <c:yMode val="edge"/>
          <c:x val="0.83048584463514363"/>
          <c:y val="0.4562545814879746"/>
          <c:w val="0.15935542452896218"/>
          <c:h val="0.1840922901349032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17628020635351616"/>
          <c:w val="0.90564129483814537"/>
          <c:h val="0.6104169306422903"/>
        </c:manualLayout>
      </c:layout>
      <c:barChart>
        <c:barDir val="col"/>
        <c:grouping val="clustered"/>
        <c:varyColors val="0"/>
        <c:ser>
          <c:idx val="0"/>
          <c:order val="0"/>
          <c:tx>
            <c:v>2011 UDHS</c:v>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Sheet6!$B$3:$E$3</c:f>
              <c:strCache>
                <c:ptCount val="4"/>
                <c:pt idx="0">
                  <c:v>Any Anaemia</c:v>
                </c:pt>
                <c:pt idx="1">
                  <c:v>Mild Anaemia</c:v>
                </c:pt>
                <c:pt idx="2">
                  <c:v>Moderate Anaemia</c:v>
                </c:pt>
                <c:pt idx="3">
                  <c:v>Severe Anaemia</c:v>
                </c:pt>
              </c:strCache>
            </c:strRef>
          </c:cat>
          <c:val>
            <c:numRef>
              <c:f>Sheet6!$B$4:$E$4</c:f>
              <c:numCache>
                <c:formatCode>General</c:formatCode>
                <c:ptCount val="4"/>
                <c:pt idx="0">
                  <c:v>41</c:v>
                </c:pt>
                <c:pt idx="1">
                  <c:v>30</c:v>
                </c:pt>
                <c:pt idx="2">
                  <c:v>11</c:v>
                </c:pt>
                <c:pt idx="3">
                  <c:v>1</c:v>
                </c:pt>
              </c:numCache>
            </c:numRef>
          </c:val>
          <c:extLst>
            <c:ext xmlns:c16="http://schemas.microsoft.com/office/drawing/2014/chart" uri="{C3380CC4-5D6E-409C-BE32-E72D297353CC}">
              <c16:uniqueId val="{00000000-D7CF-4BF6-9AB0-87C36680ADE5}"/>
            </c:ext>
          </c:extLst>
        </c:ser>
        <c:ser>
          <c:idx val="1"/>
          <c:order val="1"/>
          <c:tx>
            <c:v>2011 UDHS</c:v>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Sheet6!$B$3:$E$3</c:f>
              <c:strCache>
                <c:ptCount val="4"/>
                <c:pt idx="0">
                  <c:v>Any Anaemia</c:v>
                </c:pt>
                <c:pt idx="1">
                  <c:v>Mild Anaemia</c:v>
                </c:pt>
                <c:pt idx="2">
                  <c:v>Moderate Anaemia</c:v>
                </c:pt>
                <c:pt idx="3">
                  <c:v>Severe Anaemia</c:v>
                </c:pt>
              </c:strCache>
            </c:strRef>
          </c:cat>
          <c:val>
            <c:numRef>
              <c:f>Sheet6!$B$5:$E$5</c:f>
              <c:numCache>
                <c:formatCode>General</c:formatCode>
                <c:ptCount val="4"/>
                <c:pt idx="0">
                  <c:v>23</c:v>
                </c:pt>
                <c:pt idx="1">
                  <c:v>18</c:v>
                </c:pt>
                <c:pt idx="2">
                  <c:v>5</c:v>
                </c:pt>
                <c:pt idx="3">
                  <c:v>1</c:v>
                </c:pt>
              </c:numCache>
            </c:numRef>
          </c:val>
          <c:extLst>
            <c:ext xmlns:c16="http://schemas.microsoft.com/office/drawing/2014/chart" uri="{C3380CC4-5D6E-409C-BE32-E72D297353CC}">
              <c16:uniqueId val="{00000001-D7CF-4BF6-9AB0-87C36680ADE5}"/>
            </c:ext>
          </c:extLst>
        </c:ser>
        <c:ser>
          <c:idx val="2"/>
          <c:order val="2"/>
          <c:tx>
            <c:v>2016 UDHS</c:v>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Sheet6!$B$3:$E$3</c:f>
              <c:strCache>
                <c:ptCount val="4"/>
                <c:pt idx="0">
                  <c:v>Any Anaemia</c:v>
                </c:pt>
                <c:pt idx="1">
                  <c:v>Mild Anaemia</c:v>
                </c:pt>
                <c:pt idx="2">
                  <c:v>Moderate Anaemia</c:v>
                </c:pt>
                <c:pt idx="3">
                  <c:v>Severe Anaemia</c:v>
                </c:pt>
              </c:strCache>
            </c:strRef>
          </c:cat>
          <c:val>
            <c:numRef>
              <c:f>Sheet6!$B$6:$E$6</c:f>
              <c:numCache>
                <c:formatCode>General</c:formatCode>
                <c:ptCount val="4"/>
                <c:pt idx="0">
                  <c:v>32</c:v>
                </c:pt>
                <c:pt idx="1">
                  <c:v>25</c:v>
                </c:pt>
                <c:pt idx="2">
                  <c:v>6</c:v>
                </c:pt>
                <c:pt idx="3">
                  <c:v>1</c:v>
                </c:pt>
              </c:numCache>
            </c:numRef>
          </c:val>
          <c:extLst>
            <c:ext xmlns:c16="http://schemas.microsoft.com/office/drawing/2014/chart" uri="{C3380CC4-5D6E-409C-BE32-E72D297353CC}">
              <c16:uniqueId val="{00000002-D7CF-4BF6-9AB0-87C36680ADE5}"/>
            </c:ext>
          </c:extLst>
        </c:ser>
        <c:dLbls>
          <c:dLblPos val="inEnd"/>
          <c:showLegendKey val="0"/>
          <c:showVal val="1"/>
          <c:showCatName val="0"/>
          <c:showSerName val="0"/>
          <c:showPercent val="0"/>
          <c:showBubbleSize val="0"/>
        </c:dLbls>
        <c:gapWidth val="65"/>
        <c:axId val="46326192"/>
        <c:axId val="46318976"/>
      </c:barChart>
      <c:catAx>
        <c:axId val="46326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6318976"/>
        <c:crosses val="autoZero"/>
        <c:auto val="1"/>
        <c:lblAlgn val="ctr"/>
        <c:lblOffset val="100"/>
        <c:noMultiLvlLbl val="0"/>
      </c:catAx>
      <c:valAx>
        <c:axId val="46318976"/>
        <c:scaling>
          <c:orientation val="minMax"/>
        </c:scaling>
        <c:delete val="1"/>
        <c:axPos val="l"/>
        <c:numFmt formatCode="General" sourceLinked="1"/>
        <c:majorTickMark val="none"/>
        <c:minorTickMark val="none"/>
        <c:tickLblPos val="nextTo"/>
        <c:crossAx val="46326192"/>
        <c:crosses val="autoZero"/>
        <c:crossBetween val="between"/>
      </c:valAx>
      <c:spPr>
        <a:noFill/>
        <a:ln>
          <a:noFill/>
        </a:ln>
        <a:effectLst/>
      </c:spPr>
    </c:plotArea>
    <c:legend>
      <c:legendPos val="r"/>
      <c:layout>
        <c:manualLayout>
          <c:xMode val="edge"/>
          <c:yMode val="edge"/>
          <c:x val="0.81920802302539042"/>
          <c:y val="0.41015466287053098"/>
          <c:w val="0.17451007669977647"/>
          <c:h val="0.21190661901725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10-13T21:35:11.733" idx="12">
    <p:pos x="5760" y="555"/>
    <p:text>can you cite where this is from?</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13T21:42:05.530" idx="19">
    <p:pos x="5981" y="411"/>
    <p:text>Not sure where they get the informatoin for this? This is not in the facilitator's guide</p:text>
  </p:cm>
  <p:cm authorId="3" dt="2017-09-20T00:00:00.865" idx="1">
    <p:pos x="5981" y="507"/>
    <p:text>HIV services (Exposure, Pre-ART, ART)
a)	Exposed infants Clinical Monitoring chart</p:text>
    <p:extLst>
      <p:ext uri="{C676402C-5697-4E1C-873F-D02D1690AC5C}">
        <p15:threadingInfo xmlns:p15="http://schemas.microsoft.com/office/powerpoint/2012/main" timeZoneBias="-180">
          <p15:parentCm authorId="1" idx="19"/>
        </p15:threadingInfo>
      </p:ext>
    </p:extLst>
  </p:cm>
  <p:cm authorId="1" dt="2016-10-13T21:44:02.056" idx="20">
    <p:pos x="5981" y="521"/>
    <p:text>Is this wat the facilitator is supposed to do? Or the group work?</p:text>
  </p:cm>
  <p:cm authorId="3" dt="2017-09-20T00:50:14.204" idx="2">
    <p:pos x="5981" y="617"/>
    <p:text>The slides were confusing, I have rearranged in accordance with information in the manual</p:text>
    <p:extLst>
      <p:ext uri="{C676402C-5697-4E1C-873F-D02D1690AC5C}">
        <p15:threadingInfo xmlns:p15="http://schemas.microsoft.com/office/powerpoint/2012/main" timeZoneBias="-180">
          <p15:parentCm authorId="1" idx="20"/>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733D21A-81EE-4CCA-A1BF-16BDC5168690}" type="datetimeFigureOut">
              <a:rPr lang="en-US"/>
              <a:pPr>
                <a:defRPr/>
              </a:pPr>
              <a:t>9/26/2017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B1FAF446-DD63-44EE-B4F6-73A439F57C37}" type="slidenum">
              <a:rPr lang="en-US"/>
              <a:pPr>
                <a:defRPr/>
              </a:pPr>
              <a:t>‹#›</a:t>
            </a:fld>
            <a:endParaRPr lang="en-US"/>
          </a:p>
        </p:txBody>
      </p:sp>
    </p:spTree>
    <p:extLst>
      <p:ext uri="{BB962C8B-B14F-4D97-AF65-F5344CB8AC3E}">
        <p14:creationId xmlns:p14="http://schemas.microsoft.com/office/powerpoint/2010/main" val="2619539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6EB3A625-D328-4977-B55D-544365018C68}" type="datetimeFigureOut">
              <a:rPr lang="en-US"/>
              <a:pPr>
                <a:defRPr/>
              </a:pPr>
              <a:t>9/26/2017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37DB6DA1-1686-4ED4-AB88-7B54563DDE3A}" type="slidenum">
              <a:rPr lang="en-US"/>
              <a:pPr>
                <a:defRPr/>
              </a:pPr>
              <a:t>‹#›</a:t>
            </a:fld>
            <a:endParaRPr lang="en-US"/>
          </a:p>
        </p:txBody>
      </p:sp>
    </p:spTree>
    <p:extLst>
      <p:ext uri="{BB962C8B-B14F-4D97-AF65-F5344CB8AC3E}">
        <p14:creationId xmlns:p14="http://schemas.microsoft.com/office/powerpoint/2010/main" val="37531271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7</a:t>
            </a:fld>
            <a:endParaRPr lang="en-US"/>
          </a:p>
        </p:txBody>
      </p:sp>
    </p:spTree>
    <p:extLst>
      <p:ext uri="{BB962C8B-B14F-4D97-AF65-F5344CB8AC3E}">
        <p14:creationId xmlns:p14="http://schemas.microsoft.com/office/powerpoint/2010/main" val="238455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35</a:t>
            </a:fld>
            <a:endParaRPr lang="en-US"/>
          </a:p>
        </p:txBody>
      </p:sp>
    </p:spTree>
    <p:extLst>
      <p:ext uri="{BB962C8B-B14F-4D97-AF65-F5344CB8AC3E}">
        <p14:creationId xmlns:p14="http://schemas.microsoft.com/office/powerpoint/2010/main" val="85022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36</a:t>
            </a:fld>
            <a:endParaRPr lang="en-US"/>
          </a:p>
        </p:txBody>
      </p:sp>
    </p:spTree>
    <p:extLst>
      <p:ext uri="{BB962C8B-B14F-4D97-AF65-F5344CB8AC3E}">
        <p14:creationId xmlns:p14="http://schemas.microsoft.com/office/powerpoint/2010/main" val="72208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21</a:t>
            </a:fld>
            <a:endParaRPr lang="en-US"/>
          </a:p>
        </p:txBody>
      </p:sp>
    </p:spTree>
    <p:extLst>
      <p:ext uri="{BB962C8B-B14F-4D97-AF65-F5344CB8AC3E}">
        <p14:creationId xmlns:p14="http://schemas.microsoft.com/office/powerpoint/2010/main" val="225476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25</a:t>
            </a:fld>
            <a:endParaRPr lang="en-US"/>
          </a:p>
        </p:txBody>
      </p:sp>
    </p:spTree>
    <p:extLst>
      <p:ext uri="{BB962C8B-B14F-4D97-AF65-F5344CB8AC3E}">
        <p14:creationId xmlns:p14="http://schemas.microsoft.com/office/powerpoint/2010/main" val="207066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27</a:t>
            </a:fld>
            <a:endParaRPr lang="en-US"/>
          </a:p>
        </p:txBody>
      </p:sp>
    </p:spTree>
    <p:extLst>
      <p:ext uri="{BB962C8B-B14F-4D97-AF65-F5344CB8AC3E}">
        <p14:creationId xmlns:p14="http://schemas.microsoft.com/office/powerpoint/2010/main" val="170461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30</a:t>
            </a:fld>
            <a:endParaRPr lang="en-US"/>
          </a:p>
        </p:txBody>
      </p:sp>
    </p:spTree>
    <p:extLst>
      <p:ext uri="{BB962C8B-B14F-4D97-AF65-F5344CB8AC3E}">
        <p14:creationId xmlns:p14="http://schemas.microsoft.com/office/powerpoint/2010/main" val="17485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31</a:t>
            </a:fld>
            <a:endParaRPr lang="en-US"/>
          </a:p>
        </p:txBody>
      </p:sp>
    </p:spTree>
    <p:extLst>
      <p:ext uri="{BB962C8B-B14F-4D97-AF65-F5344CB8AC3E}">
        <p14:creationId xmlns:p14="http://schemas.microsoft.com/office/powerpoint/2010/main" val="148434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32</a:t>
            </a:fld>
            <a:endParaRPr lang="en-US"/>
          </a:p>
        </p:txBody>
      </p:sp>
    </p:spTree>
    <p:extLst>
      <p:ext uri="{BB962C8B-B14F-4D97-AF65-F5344CB8AC3E}">
        <p14:creationId xmlns:p14="http://schemas.microsoft.com/office/powerpoint/2010/main" val="277163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33</a:t>
            </a:fld>
            <a:endParaRPr lang="en-US"/>
          </a:p>
        </p:txBody>
      </p:sp>
    </p:spTree>
    <p:extLst>
      <p:ext uri="{BB962C8B-B14F-4D97-AF65-F5344CB8AC3E}">
        <p14:creationId xmlns:p14="http://schemas.microsoft.com/office/powerpoint/2010/main" val="205575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DB6DA1-1686-4ED4-AB88-7B54563DDE3A}" type="slidenum">
              <a:rPr lang="en-US" smtClean="0"/>
              <a:pPr>
                <a:defRPr/>
              </a:pPr>
              <a:t>34</a:t>
            </a:fld>
            <a:endParaRPr lang="en-US"/>
          </a:p>
        </p:txBody>
      </p:sp>
    </p:spTree>
    <p:extLst>
      <p:ext uri="{BB962C8B-B14F-4D97-AF65-F5344CB8AC3E}">
        <p14:creationId xmlns:p14="http://schemas.microsoft.com/office/powerpoint/2010/main" val="354928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17638"/>
            <a:ext cx="8229600" cy="4708525"/>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a:defRPr/>
            </a:pPr>
            <a:fld id="{42945AC0-7A14-4A73-BBAF-4B40A9B69442}" type="slidenum">
              <a:rPr lang="en-US"/>
              <a:pPr>
                <a:defRPr/>
              </a:pPr>
              <a:t>‹#›</a:t>
            </a:fld>
            <a:endParaRPr lang="en-US" dirty="0"/>
          </a:p>
        </p:txBody>
      </p:sp>
    </p:spTree>
    <p:extLst>
      <p:ext uri="{BB962C8B-B14F-4D97-AF65-F5344CB8AC3E}">
        <p14:creationId xmlns:p14="http://schemas.microsoft.com/office/powerpoint/2010/main" val="1064262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417638"/>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Arial" pitchFamily="34" charset="0"/>
              </a:defRPr>
            </a:lvl1pPr>
          </a:lstStyle>
          <a:p>
            <a:pPr>
              <a:defRPr/>
            </a:pPr>
            <a:fld id="{FAE31ABE-A149-4770-B71D-11F71424B2F5}" type="slidenum">
              <a:rPr lang="en-US" smtClean="0"/>
              <a:pPr>
                <a:defRPr/>
              </a:pPr>
              <a:t>‹#›</a:t>
            </a:fld>
            <a:endParaRPr lang="en-US" dirty="0"/>
          </a:p>
        </p:txBody>
      </p:sp>
      <p:pic>
        <p:nvPicPr>
          <p:cNvPr id="5" name="Picture 4" descr="Uganda flag" title="Uganda fla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168" y="84240"/>
            <a:ext cx="1501832" cy="830159"/>
          </a:xfrm>
          <a:prstGeom prst="rect">
            <a:avLst/>
          </a:prstGeom>
        </p:spPr>
      </p:pic>
      <p:sp>
        <p:nvSpPr>
          <p:cNvPr id="7" name="Rectangle 6"/>
          <p:cNvSpPr/>
          <p:nvPr userDrawn="1"/>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274320" rtlCol="0" anchor="ctr"/>
          <a:lstStyle/>
          <a:p>
            <a:endParaRPr lang="en-US" sz="1400" dirty="0">
              <a:solidFill>
                <a:schemeClr val="tx1"/>
              </a:solidFill>
            </a:endParaRPr>
          </a:p>
          <a:p>
            <a:r>
              <a:rPr lang="en-US" sz="1400" b="1" dirty="0">
                <a:solidFill>
                  <a:srgbClr val="C45911"/>
                </a:solidFill>
              </a:rPr>
              <a:t>HEALTH MANAGEMENT INFORMATION FOR NUTRITION 2017</a:t>
            </a:r>
          </a:p>
        </p:txBody>
      </p:sp>
    </p:spTree>
  </p:cSld>
  <p:clrMap bg1="lt1" tx1="dk1" bg2="lt2" tx2="dk2" accent1="accent1" accent2="accent2" accent3="accent3" accent4="accent4" accent5="accent5" accent6="accent6" hlink="hlink" folHlink="folHlink"/>
  <p:sldLayoutIdLst>
    <p:sldLayoutId id="2147483865" r:id="rId1"/>
  </p:sldLayoutIdLst>
  <p:hf hdr="0" dt="0"/>
  <p:txStyles>
    <p:titleStyle>
      <a:lvl1pPr algn="ctr" rtl="0" eaLnBrk="0" fontAlgn="base" hangingPunct="0">
        <a:spcBef>
          <a:spcPct val="0"/>
        </a:spcBef>
        <a:spcAft>
          <a:spcPct val="0"/>
        </a:spcAft>
        <a:defRPr sz="4400" b="1" kern="1200">
          <a:solidFill>
            <a:srgbClr val="C45911"/>
          </a:solidFill>
          <a:latin typeface="+mn-lt"/>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1pPr>
      <a:lvl2pPr marL="742950" indent="-28575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2pPr>
      <a:lvl3pPr marL="11430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3pPr>
      <a:lvl4pPr marL="16002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4pPr>
      <a:lvl5pPr marL="20574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undp.org/content/undp/en/home/mdgoverview/post-2015-development-agenda/goal-4.html" TargetMode="External"/><Relationship Id="rId13" Type="http://schemas.openxmlformats.org/officeDocument/2006/relationships/image" Target="../media/image11.png"/><Relationship Id="rId18" Type="http://schemas.openxmlformats.org/officeDocument/2006/relationships/hyperlink" Target="http://www.undp.org/content/undp/en/home/mdgoverview/post-2015-development-agenda/goal-9.html" TargetMode="External"/><Relationship Id="rId26" Type="http://schemas.openxmlformats.org/officeDocument/2006/relationships/hyperlink" Target="http://www.undp.org/content/undp/en/home/mdgoverview/post-2015-development-agenda/goal-13.html" TargetMode="External"/><Relationship Id="rId39" Type="http://schemas.openxmlformats.org/officeDocument/2006/relationships/image" Target="../media/image24.png"/><Relationship Id="rId3" Type="http://schemas.openxmlformats.org/officeDocument/2006/relationships/image" Target="../media/image6.emf"/><Relationship Id="rId21" Type="http://schemas.openxmlformats.org/officeDocument/2006/relationships/image" Target="../media/image15.png"/><Relationship Id="rId34" Type="http://schemas.openxmlformats.org/officeDocument/2006/relationships/hyperlink" Target="http://www.undp.org/content/undp/en/home/mdgoverview/post-2015-development-agenda/goal-17.html" TargetMode="External"/><Relationship Id="rId42" Type="http://schemas.openxmlformats.org/officeDocument/2006/relationships/image" Target="../media/image27.gif"/><Relationship Id="rId7" Type="http://schemas.openxmlformats.org/officeDocument/2006/relationships/image" Target="../media/image8.png"/><Relationship Id="rId12" Type="http://schemas.openxmlformats.org/officeDocument/2006/relationships/hyperlink" Target="http://www.undp.org/content/undp/en/home/mdgoverview/post-2015-development-agenda/goal-6.html" TargetMode="Externa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jpeg"/><Relationship Id="rId38" Type="http://schemas.openxmlformats.org/officeDocument/2006/relationships/hyperlink" Target="http://www.undp.org/content/undp/en/home/mdgoverview/post-2015-development-agenda/goal-1/" TargetMode="External"/><Relationship Id="rId2" Type="http://schemas.openxmlformats.org/officeDocument/2006/relationships/image" Target="../media/image5.emf"/><Relationship Id="rId16" Type="http://schemas.openxmlformats.org/officeDocument/2006/relationships/hyperlink" Target="http://www.undp.org/content/undp/en/home/mdgoverview/post-2015-development-agenda/goal-8.html" TargetMode="External"/><Relationship Id="rId20" Type="http://schemas.openxmlformats.org/officeDocument/2006/relationships/hyperlink" Target="http://www.undp.org/content/undp/en/home/mdgoverview/post-2015-development-agenda/goal-10.html" TargetMode="External"/><Relationship Id="rId29" Type="http://schemas.openxmlformats.org/officeDocument/2006/relationships/image" Target="../media/image19.png"/><Relationship Id="rId41"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hyperlink" Target="http://www.undp.org/content/undp/en/home/mdgoverview/post-2015-development-agenda/goal-3.html" TargetMode="External"/><Relationship Id="rId11" Type="http://schemas.openxmlformats.org/officeDocument/2006/relationships/image" Target="../media/image10.png"/><Relationship Id="rId24" Type="http://schemas.openxmlformats.org/officeDocument/2006/relationships/hyperlink" Target="http://www.undp.org/content/undp/en/home/mdgoverview/post-2015-development-agenda/goal-12.html" TargetMode="External"/><Relationship Id="rId32" Type="http://schemas.openxmlformats.org/officeDocument/2006/relationships/hyperlink" Target="http://www.undp.org/content/undp/en/home/mdgoverview/post-2015-development-agenda/goal-16.html" TargetMode="External"/><Relationship Id="rId37" Type="http://schemas.openxmlformats.org/officeDocument/2006/relationships/image" Target="../media/image23.png"/><Relationship Id="rId40" Type="http://schemas.openxmlformats.org/officeDocument/2006/relationships/image" Target="../media/image25.emf"/><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hyperlink" Target="http://www.undp.org/content/undp/en/home/mdgoverview/post-2015-development-agenda/goal-14.html" TargetMode="External"/><Relationship Id="rId36" Type="http://schemas.openxmlformats.org/officeDocument/2006/relationships/hyperlink" Target="http://www.undp.org/content/undp/en/home/mdgoverview/post-2015-development-agenda.html" TargetMode="External"/><Relationship Id="rId10" Type="http://schemas.openxmlformats.org/officeDocument/2006/relationships/hyperlink" Target="http://www.undp.org/content/undp/en/home/mdgoverview/post-2015-development-agenda/goal-5.html" TargetMode="Externa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hyperlink" Target="http://www.undp.org/content/undp/en/home/mdgoverview/post-2015-development-agenda/goal-2.html" TargetMode="External"/><Relationship Id="rId9" Type="http://schemas.openxmlformats.org/officeDocument/2006/relationships/image" Target="../media/image9.png"/><Relationship Id="rId14" Type="http://schemas.openxmlformats.org/officeDocument/2006/relationships/hyperlink" Target="http://www.undp.org/content/undp/en/home/mdgoverview/post-2015-development-agenda/goal-7.html" TargetMode="External"/><Relationship Id="rId22" Type="http://schemas.openxmlformats.org/officeDocument/2006/relationships/hyperlink" Target="http://www.undp.org/content/undp/en/home/mdgoverview/post-2015-development-agenda/goal-11.html" TargetMode="External"/><Relationship Id="rId27" Type="http://schemas.openxmlformats.org/officeDocument/2006/relationships/image" Target="../media/image18.png"/><Relationship Id="rId30" Type="http://schemas.openxmlformats.org/officeDocument/2006/relationships/hyperlink" Target="http://www.undp.org/content/undp/en/home/mdgoverview/post-2015-development-agenda/goal-15.html" TargetMode="External"/><Relationship Id="rId35" Type="http://schemas.openxmlformats.org/officeDocument/2006/relationships/image" Target="../media/image22.png"/><Relationship Id="rId4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emf"/><Relationship Id="rId4" Type="http://schemas.openxmlformats.org/officeDocument/2006/relationships/image" Target="../media/image45.emf"/><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47337E-AF4A-4987-8ADB-335962915351}" type="slidenum">
              <a:rPr lang="en-US" sz="1400" b="1" smtClean="0">
                <a:solidFill>
                  <a:schemeClr val="tx1"/>
                </a:solidFill>
              </a:rPr>
              <a:pPr>
                <a:defRPr/>
              </a:pPr>
              <a:t>1</a:t>
            </a:fld>
            <a:endParaRPr lang="en-US" sz="1400" b="1" dirty="0">
              <a:solidFill>
                <a:schemeClr val="tx1"/>
              </a:solidFill>
            </a:endParaRPr>
          </a:p>
        </p:txBody>
      </p:sp>
      <p:sp>
        <p:nvSpPr>
          <p:cNvPr id="5" name="Rectangle 4"/>
          <p:cNvSpPr/>
          <p:nvPr/>
        </p:nvSpPr>
        <p:spPr>
          <a:xfrm>
            <a:off x="0" y="-5862"/>
            <a:ext cx="9144000" cy="1301262"/>
          </a:xfrm>
          <a:prstGeom prst="rect">
            <a:avLst/>
          </a:prstGeom>
          <a:solidFill>
            <a:srgbClr val="C459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274320" rtlCol="0" anchor="ctr"/>
          <a:lstStyle/>
          <a:p>
            <a:r>
              <a:rPr lang="en-US" dirty="0"/>
              <a:t>HEALTH MANAGEMENT INFORMATION FOR NUTRITION 2017</a:t>
            </a:r>
          </a:p>
        </p:txBody>
      </p:sp>
      <p:sp>
        <p:nvSpPr>
          <p:cNvPr id="6" name="Content Placeholder 2"/>
          <p:cNvSpPr txBox="1">
            <a:spLocks/>
          </p:cNvSpPr>
          <p:nvPr/>
        </p:nvSpPr>
        <p:spPr bwMode="auto">
          <a:xfrm>
            <a:off x="468923" y="1828800"/>
            <a:ext cx="8229600" cy="376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1pPr>
            <a:lvl2pPr marL="742950" indent="-28575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2pPr>
            <a:lvl3pPr marL="11430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3pPr>
            <a:lvl4pPr marL="16002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4pPr>
            <a:lvl5pPr marL="20574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n-US" altLang="en-US" dirty="0">
              <a:solidFill>
                <a:srgbClr val="000000"/>
              </a:solidFill>
              <a:latin typeface="+mj-lt"/>
            </a:endParaRPr>
          </a:p>
          <a:p>
            <a:pPr marL="457200" lvl="1" indent="0">
              <a:buFont typeface="Arial" pitchFamily="34" charset="0"/>
              <a:buNone/>
            </a:pPr>
            <a:r>
              <a:rPr lang="en-US" altLang="en-US" sz="4000" b="1" dirty="0">
                <a:solidFill>
                  <a:srgbClr val="C45911"/>
                </a:solidFill>
                <a:latin typeface="+mj-lt"/>
              </a:rPr>
              <a:t>Session 2.1</a:t>
            </a:r>
            <a:endParaRPr lang="en-US" altLang="en-US" sz="3600" b="1" dirty="0">
              <a:solidFill>
                <a:srgbClr val="C45911"/>
              </a:solidFill>
              <a:latin typeface="+mj-lt"/>
            </a:endParaRPr>
          </a:p>
          <a:p>
            <a:pPr marL="457200" lvl="1" indent="0">
              <a:buNone/>
            </a:pPr>
            <a:r>
              <a:rPr lang="en-US" altLang="en-US" sz="4400" b="1" dirty="0">
                <a:solidFill>
                  <a:srgbClr val="000000"/>
                </a:solidFill>
                <a:latin typeface="+mj-lt"/>
              </a:rPr>
              <a:t>Introduction to the Nutrition Situation in Uganda</a:t>
            </a:r>
          </a:p>
        </p:txBody>
      </p:sp>
      <p:pic>
        <p:nvPicPr>
          <p:cNvPr id="7" name="Picture 6" descr="Uganda flag" title="Uganda fl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168" y="84240"/>
            <a:ext cx="1501832" cy="830159"/>
          </a:xfrm>
          <a:prstGeom prst="rect">
            <a:avLst/>
          </a:prstGeom>
        </p:spPr>
      </p:pic>
      <p:sp>
        <p:nvSpPr>
          <p:cNvPr id="8" name="Rectangle 7"/>
          <p:cNvSpPr/>
          <p:nvPr/>
        </p:nvSpPr>
        <p:spPr>
          <a:xfrm>
            <a:off x="0" y="5791200"/>
            <a:ext cx="7010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274320" rtlCol="0" anchor="ctr"/>
          <a:lstStyle/>
          <a:p>
            <a:endParaRPr lang="en-US" sz="1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Brainstorming Session</a:t>
            </a:r>
          </a:p>
        </p:txBody>
      </p:sp>
      <p:sp>
        <p:nvSpPr>
          <p:cNvPr id="16387" name="Rectangle 1027"/>
          <p:cNvSpPr>
            <a:spLocks noGrp="1" noChangeArrowheads="1"/>
          </p:cNvSpPr>
          <p:nvPr>
            <p:ph type="body" idx="1"/>
          </p:nvPr>
        </p:nvSpPr>
        <p:spPr>
          <a:xfrm>
            <a:off x="914400" y="1600200"/>
            <a:ext cx="7772400" cy="4525963"/>
          </a:xfrm>
        </p:spPr>
        <p:txBody>
          <a:bodyPr/>
          <a:lstStyle/>
          <a:p>
            <a:pPr marL="0" indent="0">
              <a:buNone/>
            </a:pPr>
            <a:r>
              <a:rPr lang="en-US" dirty="0"/>
              <a:t>What are some of the government’s efforts to address malnutrition in Uganda?</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10</a:t>
            </a:fld>
            <a:endParaRPr lang="en-US" sz="1400" b="1" dirty="0">
              <a:solidFill>
                <a:schemeClr val="tx1"/>
              </a:solidFill>
            </a:endParaRPr>
          </a:p>
        </p:txBody>
      </p:sp>
    </p:spTree>
    <p:extLst>
      <p:ext uri="{BB962C8B-B14F-4D97-AF65-F5344CB8AC3E}">
        <p14:creationId xmlns:p14="http://schemas.microsoft.com/office/powerpoint/2010/main" val="218388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Transforming Global Strategies into National Policy</a:t>
            </a:r>
          </a:p>
        </p:txBody>
      </p:sp>
      <p:sp>
        <p:nvSpPr>
          <p:cNvPr id="16387" name="Rectangle 1027"/>
          <p:cNvSpPr>
            <a:spLocks noGrp="1" noChangeArrowheads="1"/>
          </p:cNvSpPr>
          <p:nvPr>
            <p:ph type="body" idx="1"/>
          </p:nvPr>
        </p:nvSpPr>
        <p:spPr>
          <a:xfrm>
            <a:off x="457200" y="1676400"/>
            <a:ext cx="8229600" cy="4449763"/>
          </a:xfrm>
        </p:spPr>
        <p:txBody>
          <a:bodyPr/>
          <a:lstStyle/>
          <a:p>
            <a:pPr marL="0" indent="0">
              <a:buNone/>
            </a:pPr>
            <a:r>
              <a:rPr lang="en-US" dirty="0"/>
              <a:t>Government Efforts </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11</a:t>
            </a:fld>
            <a:endParaRPr lang="en-US" sz="1400" b="1" dirty="0">
              <a:solidFill>
                <a:schemeClr val="tx1"/>
              </a:solidFill>
            </a:endParaRPr>
          </a:p>
        </p:txBody>
      </p:sp>
      <p:pic>
        <p:nvPicPr>
          <p:cNvPr id="6" name="Picture 5" descr="cover of a publication"/>
          <p:cNvPicPr>
            <a:picLocks noChangeAspect="1"/>
          </p:cNvPicPr>
          <p:nvPr/>
        </p:nvPicPr>
        <p:blipFill rotWithShape="1">
          <a:blip r:embed="rId2"/>
          <a:srcRect l="1936"/>
          <a:stretch/>
        </p:blipFill>
        <p:spPr>
          <a:xfrm rot="20700000">
            <a:off x="5501744" y="4012914"/>
            <a:ext cx="967355" cy="1203585"/>
          </a:xfrm>
          <a:prstGeom prst="rect">
            <a:avLst/>
          </a:prstGeom>
          <a:ln>
            <a:solidFill>
              <a:schemeClr val="tx1">
                <a:lumMod val="50000"/>
                <a:lumOff val="50000"/>
              </a:schemeClr>
            </a:solidFill>
          </a:ln>
          <a:effectLst/>
        </p:spPr>
      </p:pic>
      <p:pic>
        <p:nvPicPr>
          <p:cNvPr id="7" name="Picture 6" descr="cover of a publication"/>
          <p:cNvPicPr>
            <a:picLocks noChangeAspect="1"/>
          </p:cNvPicPr>
          <p:nvPr/>
        </p:nvPicPr>
        <p:blipFill>
          <a:blip r:embed="rId3"/>
          <a:stretch>
            <a:fillRect/>
          </a:stretch>
        </p:blipFill>
        <p:spPr>
          <a:xfrm rot="21048225">
            <a:off x="6101119" y="3820782"/>
            <a:ext cx="857909" cy="1202559"/>
          </a:xfrm>
          <a:prstGeom prst="rect">
            <a:avLst/>
          </a:prstGeom>
          <a:ln>
            <a:solidFill>
              <a:schemeClr val="tx1">
                <a:lumMod val="50000"/>
                <a:lumOff val="50000"/>
              </a:schemeClr>
            </a:solidFill>
          </a:ln>
          <a:effectLst/>
        </p:spPr>
      </p:pic>
      <p:grpSp>
        <p:nvGrpSpPr>
          <p:cNvPr id="8" name="Group 7" descr="grid of icons"/>
          <p:cNvGrpSpPr/>
          <p:nvPr/>
        </p:nvGrpSpPr>
        <p:grpSpPr>
          <a:xfrm>
            <a:off x="3811109" y="1885469"/>
            <a:ext cx="2324100" cy="1264218"/>
            <a:chOff x="732089" y="2041159"/>
            <a:chExt cx="5884778" cy="2942688"/>
          </a:xfrm>
          <a:effectLst/>
        </p:grpSpPr>
        <p:pic>
          <p:nvPicPr>
            <p:cNvPr id="9" name="Picture 3" descr="http://www.undp.org/content/dam/undp/img/sdg/icons100/TGG_Icon_Color_02.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8484"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1" name="Picture 4" descr="http://www.undp.org/content/dam/undp/img/sdg/icons100/TGG_Icon_Color_03.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5742"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2" name="Picture 5" descr="http://www.undp.org/content/dam/undp/img/sdg/icons100/TGG_Icon_Color_04.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7010"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3" name="Picture 6" descr="http://www.undp.org/content/dam/undp/img/sdg/icons100/TGG_Icon_Color_05.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8278" y="2048454"/>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4" name="Picture 7" descr="http://www.undp.org/content/dam/undp/img/sdg/icons100/TGG_Icon_Color_06.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64367" y="205952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5" name="Picture 8" descr="http://www.undp.org/content/dam/undp/img/sdg/icons100/TGG_Icon_Color_07.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773"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6" name="Picture 9" descr="http://www.undp.org/content/dam/undp/img/sdg/icons100/TGG_Icon_Color_08.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28621" y="301202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7" name="Picture 10" descr="http://www.undp.org/content/dam/undp/img/sdg/icons100/TGG_Icon_Color_09.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98249"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8" name="Picture 11" descr="http://www.undp.org/content/dam/undp/img/sdg/icons100/TGG_Icon_Color_10.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81997"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9" name="Picture 12" descr="http://www.undp.org/content/dam/undp/img/sdg/icons100/TGG_Icon_Color_11.pn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57725"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 name="Picture 13" descr="http://www.undp.org/content/dam/undp/img/sdg/icons100/TGG_Icon_Color_12.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40805"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1" name="Picture 27" descr="http://www.undp.org/content/dam/undp/img/sdg/icons100/TGG_Icon_Color_13.png">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8773" y="400387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2" name="Picture 28" descr="http://www.undp.org/content/dam/undp/img/sdg/icons100/TGG_Icon_Color_14.png">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28621" y="400387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3" name="Picture 29" descr="http://www.undp.org/content/dam/undp/img/sdg/icons100/TGG_Icon_Color_15.png">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718469" y="4031347"/>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4" name="Picture 30" descr="http://www.undp.org/content/dam/undp/img/sdg/icons100/sdg_16_icon_with_text.jpg">
              <a:hlinkClick r:id="rId32"/>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681997" y="4013398"/>
              <a:ext cx="952500"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5" name="Picture 31" descr="http://www.undp.org/content/dam/undp/img/sdg/icons100/TGG_Icon_Color_17.png">
              <a:hlinkClick r:id="rId34"/>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680786" y="4031347"/>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6" name="Picture 32" descr="http://www.undp.org/content/dam/undp/img/sdg/icons100/TGG_Icon_Color_18.png">
              <a:hlinkClick r:id="rId36"/>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664367" y="4004169"/>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7" name="Picture 15" descr="http://www.undp.org/content/dam/undp/img/sdg/icons100/TGG_Icon_Color_01.png">
              <a:hlinkClick r:id="rId38"/>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32089" y="2041159"/>
              <a:ext cx="952500" cy="9525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pSp>
      <p:sp>
        <p:nvSpPr>
          <p:cNvPr id="28" name="Right Arrow 27" descr="arrow directing to the publications"/>
          <p:cNvSpPr/>
          <p:nvPr/>
        </p:nvSpPr>
        <p:spPr>
          <a:xfrm>
            <a:off x="4374658" y="4047974"/>
            <a:ext cx="701087" cy="360519"/>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9" name="Picture 28" descr="cover of a publication"/>
          <p:cNvPicPr>
            <a:picLocks noChangeAspect="1"/>
          </p:cNvPicPr>
          <p:nvPr/>
        </p:nvPicPr>
        <p:blipFill>
          <a:blip r:embed="rId40"/>
          <a:stretch>
            <a:fillRect/>
          </a:stretch>
        </p:blipFill>
        <p:spPr>
          <a:xfrm rot="21399360">
            <a:off x="6650790" y="3741441"/>
            <a:ext cx="878925" cy="1199807"/>
          </a:xfrm>
          <a:prstGeom prst="rect">
            <a:avLst/>
          </a:prstGeom>
          <a:ln>
            <a:solidFill>
              <a:schemeClr val="tx1"/>
            </a:solidFill>
          </a:ln>
          <a:effectLst/>
        </p:spPr>
      </p:pic>
      <p:pic>
        <p:nvPicPr>
          <p:cNvPr id="30" name="Picture 29" descr="cover of a publication"/>
          <p:cNvPicPr>
            <a:picLocks noChangeAspect="1"/>
          </p:cNvPicPr>
          <p:nvPr/>
        </p:nvPicPr>
        <p:blipFill>
          <a:blip r:embed="rId41"/>
          <a:stretch>
            <a:fillRect/>
          </a:stretch>
        </p:blipFill>
        <p:spPr>
          <a:xfrm rot="394357">
            <a:off x="7273972" y="3743800"/>
            <a:ext cx="967355" cy="1182077"/>
          </a:xfrm>
          <a:prstGeom prst="rect">
            <a:avLst/>
          </a:prstGeom>
          <a:ln>
            <a:solidFill>
              <a:schemeClr val="tx1">
                <a:lumMod val="50000"/>
                <a:lumOff val="50000"/>
              </a:schemeClr>
            </a:solidFill>
          </a:ln>
          <a:effectLst/>
        </p:spPr>
      </p:pic>
      <p:pic>
        <p:nvPicPr>
          <p:cNvPr id="31" name="Picture 30" descr="grid of icons"/>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922677" y="4092850"/>
            <a:ext cx="2096453" cy="903088"/>
          </a:xfrm>
          <a:prstGeom prst="rect">
            <a:avLst/>
          </a:prstGeom>
        </p:spPr>
      </p:pic>
      <p:pic>
        <p:nvPicPr>
          <p:cNvPr id="32" name="Picture 31" descr="logo for Scaling Up Nutrition"/>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1998712" y="2844358"/>
            <a:ext cx="1655991" cy="1128372"/>
          </a:xfrm>
          <a:prstGeom prst="rect">
            <a:avLst/>
          </a:prstGeom>
        </p:spPr>
      </p:pic>
      <p:sp>
        <p:nvSpPr>
          <p:cNvPr id="33" name="Title 1"/>
          <p:cNvSpPr txBox="1">
            <a:spLocks/>
          </p:cNvSpPr>
          <p:nvPr/>
        </p:nvSpPr>
        <p:spPr>
          <a:xfrm>
            <a:off x="902041" y="5431532"/>
            <a:ext cx="6147569" cy="5120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latin typeface="+mn-lt"/>
              </a:rPr>
              <a:t>Health Sector Strategic and Investment Plans (HSSDP)</a:t>
            </a:r>
            <a:endParaRPr lang="pt-BR" sz="2100" dirty="0">
              <a:latin typeface="+mn-lt"/>
            </a:endParaRPr>
          </a:p>
        </p:txBody>
      </p:sp>
      <p:sp>
        <p:nvSpPr>
          <p:cNvPr id="34" name="Right Arrow 33" descr="arrow directing to the HSSDP"/>
          <p:cNvSpPr/>
          <p:nvPr/>
        </p:nvSpPr>
        <p:spPr>
          <a:xfrm rot="8675247">
            <a:off x="6930884" y="5192757"/>
            <a:ext cx="701087" cy="360519"/>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9373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p:txBody>
          <a:bodyPr/>
          <a:lstStyle/>
          <a:p>
            <a:r>
              <a:rPr lang="en-US" sz="3200" dirty="0"/>
              <a:t>National-Level Efforts to Address Malnutrition</a:t>
            </a:r>
          </a:p>
        </p:txBody>
      </p:sp>
      <p:sp>
        <p:nvSpPr>
          <p:cNvPr id="16387" name="Rectangle 1027"/>
          <p:cNvSpPr>
            <a:spLocks noGrp="1" noChangeArrowheads="1"/>
          </p:cNvSpPr>
          <p:nvPr>
            <p:ph type="body" idx="1"/>
          </p:nvPr>
        </p:nvSpPr>
        <p:spPr>
          <a:xfrm>
            <a:off x="457200" y="1219200"/>
            <a:ext cx="8229600" cy="4830763"/>
          </a:xfrm>
        </p:spPr>
        <p:txBody>
          <a:bodyPr/>
          <a:lstStyle/>
          <a:p>
            <a:pPr>
              <a:spcAft>
                <a:spcPts val="600"/>
              </a:spcAft>
            </a:pPr>
            <a:r>
              <a:rPr lang="en-US" sz="1800" dirty="0"/>
              <a:t>Policies and guidelines</a:t>
            </a:r>
          </a:p>
          <a:p>
            <a:pPr lvl="1">
              <a:spcAft>
                <a:spcPts val="600"/>
              </a:spcAft>
            </a:pPr>
            <a:r>
              <a:rPr lang="en-US" sz="1800" dirty="0"/>
              <a:t>Integrated Management of Acute Malnutrition (2016)</a:t>
            </a:r>
          </a:p>
          <a:p>
            <a:pPr lvl="1">
              <a:spcAft>
                <a:spcPts val="600"/>
              </a:spcAft>
            </a:pPr>
            <a:r>
              <a:rPr lang="en-US" sz="1800" dirty="0"/>
              <a:t>Nutrition Assessment, Counselling, and Support in Routine Service Delivery training package (2016)</a:t>
            </a:r>
          </a:p>
          <a:p>
            <a:pPr lvl="1">
              <a:spcAft>
                <a:spcPts val="600"/>
              </a:spcAft>
            </a:pPr>
            <a:r>
              <a:rPr lang="en-US" sz="1800" dirty="0"/>
              <a:t>Maternal Nutrition Guidelines (2010)</a:t>
            </a:r>
          </a:p>
          <a:p>
            <a:pPr>
              <a:spcAft>
                <a:spcPts val="600"/>
              </a:spcAft>
            </a:pPr>
            <a:r>
              <a:rPr lang="en-US" sz="1800" dirty="0"/>
              <a:t>Micronutrient initiatives</a:t>
            </a:r>
          </a:p>
          <a:p>
            <a:pPr lvl="1">
              <a:spcAft>
                <a:spcPts val="600"/>
              </a:spcAft>
            </a:pPr>
            <a:r>
              <a:rPr lang="en-US" sz="1800" dirty="0"/>
              <a:t>Food fortification (e.g., adding vitamin A to vegetable oil)</a:t>
            </a:r>
          </a:p>
          <a:p>
            <a:pPr lvl="1">
              <a:spcAft>
                <a:spcPts val="600"/>
              </a:spcAft>
            </a:pPr>
            <a:r>
              <a:rPr lang="en-US" sz="1800" dirty="0"/>
              <a:t>Micronutrient supplementation</a:t>
            </a:r>
          </a:p>
          <a:p>
            <a:pPr lvl="1">
              <a:spcAft>
                <a:spcPts val="600"/>
              </a:spcAft>
            </a:pPr>
            <a:r>
              <a:rPr lang="en-US" sz="1800" dirty="0"/>
              <a:t>Promotion of nutritious foods such as yellow/orange sweet potatoes  </a:t>
            </a:r>
          </a:p>
          <a:p>
            <a:pPr>
              <a:spcAft>
                <a:spcPts val="600"/>
              </a:spcAft>
            </a:pPr>
            <a:r>
              <a:rPr lang="en-US" sz="1800" dirty="0"/>
              <a:t>Health promotion strategies </a:t>
            </a:r>
          </a:p>
          <a:p>
            <a:pPr lvl="1">
              <a:spcAft>
                <a:spcPts val="600"/>
              </a:spcAft>
            </a:pPr>
            <a:r>
              <a:rPr lang="en-US" sz="1800" dirty="0"/>
              <a:t>Universal National Expanded Program of Immunization (UNEPI) </a:t>
            </a:r>
          </a:p>
          <a:p>
            <a:pPr lvl="1">
              <a:spcAft>
                <a:spcPts val="600"/>
              </a:spcAft>
            </a:pPr>
            <a:r>
              <a:rPr lang="en-US" sz="1800" dirty="0"/>
              <a:t>Growth Monitoring and Promotion (GMP) </a:t>
            </a:r>
          </a:p>
          <a:p>
            <a:pPr lvl="1">
              <a:spcAft>
                <a:spcPts val="600"/>
              </a:spcAft>
            </a:pPr>
            <a:r>
              <a:rPr lang="en-US" sz="1800" dirty="0"/>
              <a:t>Health/nutrition counselling and education </a:t>
            </a:r>
          </a:p>
          <a:p>
            <a:pPr lvl="1">
              <a:spcAft>
                <a:spcPts val="600"/>
              </a:spcAft>
            </a:pPr>
            <a:r>
              <a:rPr lang="en-US" sz="1800" dirty="0"/>
              <a:t>Water, sanitation, and hygiene (WASH)</a:t>
            </a:r>
          </a:p>
          <a:p>
            <a:pPr>
              <a:spcAft>
                <a:spcPts val="600"/>
              </a:spcAft>
            </a:pPr>
            <a:r>
              <a:rPr lang="en-US" sz="1800" dirty="0"/>
              <a:t>Capacity building </a:t>
            </a:r>
          </a:p>
          <a:p>
            <a:pPr>
              <a:spcAft>
                <a:spcPts val="600"/>
              </a:spcAft>
            </a:pPr>
            <a:endParaRPr lang="en-US" altLang="en-US" sz="1600" dirty="0"/>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12</a:t>
            </a:fld>
            <a:endParaRPr lang="en-US" sz="1400" b="1" dirty="0">
              <a:solidFill>
                <a:schemeClr val="tx1"/>
              </a:solidFill>
            </a:endParaRPr>
          </a:p>
        </p:txBody>
      </p:sp>
    </p:spTree>
    <p:extLst>
      <p:ext uri="{BB962C8B-B14F-4D97-AF65-F5344CB8AC3E}">
        <p14:creationId xmlns:p14="http://schemas.microsoft.com/office/powerpoint/2010/main" val="72432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dirty="0"/>
              <a:t>Questions/Clarifications</a:t>
            </a:r>
          </a:p>
        </p:txBody>
      </p:sp>
      <p:sp>
        <p:nvSpPr>
          <p:cNvPr id="5" name="Slide Number Placeholder 4"/>
          <p:cNvSpPr>
            <a:spLocks noGrp="1"/>
          </p:cNvSpPr>
          <p:nvPr>
            <p:ph type="sldNum" sz="quarter" idx="12"/>
          </p:nvPr>
        </p:nvSpPr>
        <p:spPr/>
        <p:txBody>
          <a:bodyPr/>
          <a:lstStyle/>
          <a:p>
            <a:pPr>
              <a:defRPr/>
            </a:pPr>
            <a:fld id="{42945AC0-7A14-4A73-BBAF-4B40A9B69442}" type="slidenum">
              <a:rPr lang="en-US" sz="1400" b="1" smtClean="0">
                <a:solidFill>
                  <a:schemeClr val="tx1"/>
                </a:solidFill>
              </a:rPr>
              <a:pPr>
                <a:defRPr/>
              </a:pPr>
              <a:t>13</a:t>
            </a:fld>
            <a:endParaRPr lang="en-US" sz="1400" b="1" dirty="0">
              <a:solidFill>
                <a:schemeClr val="tx1"/>
              </a:solidFill>
            </a:endParaRPr>
          </a:p>
        </p:txBody>
      </p:sp>
    </p:spTree>
    <p:extLst>
      <p:ext uri="{BB962C8B-B14F-4D97-AF65-F5344CB8AC3E}">
        <p14:creationId xmlns:p14="http://schemas.microsoft.com/office/powerpoint/2010/main" val="6462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z="4400" dirty="0"/>
              <a:t>End of Session</a:t>
            </a:r>
          </a:p>
        </p:txBody>
      </p:sp>
      <p:sp>
        <p:nvSpPr>
          <p:cNvPr id="5" name="Slide Number Placeholder 4"/>
          <p:cNvSpPr>
            <a:spLocks noGrp="1"/>
          </p:cNvSpPr>
          <p:nvPr>
            <p:ph type="sldNum" sz="quarter" idx="12"/>
          </p:nvPr>
        </p:nvSpPr>
        <p:spPr>
          <a:solidFill>
            <a:schemeClr val="bg1"/>
          </a:solidFill>
        </p:spPr>
        <p:txBody>
          <a:bodyPr/>
          <a:lstStyle/>
          <a:p>
            <a:pPr>
              <a:defRPr/>
            </a:pPr>
            <a:fld id="{42945AC0-7A14-4A73-BBAF-4B40A9B69442}" type="slidenum">
              <a:rPr lang="en-US" sz="1400" b="1" smtClean="0">
                <a:solidFill>
                  <a:schemeClr val="tx1"/>
                </a:solidFill>
              </a:rPr>
              <a:pPr>
                <a:defRPr/>
              </a:pPr>
              <a:t>14</a:t>
            </a:fld>
            <a:endParaRPr lang="en-US" sz="1400" b="1" dirty="0">
              <a:solidFill>
                <a:schemeClr val="tx1"/>
              </a:solidFill>
            </a:endParaRPr>
          </a:p>
        </p:txBody>
      </p:sp>
    </p:spTree>
    <p:extLst>
      <p:ext uri="{BB962C8B-B14F-4D97-AF65-F5344CB8AC3E}">
        <p14:creationId xmlns:p14="http://schemas.microsoft.com/office/powerpoint/2010/main" val="283810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47337E-AF4A-4987-8ADB-335962915351}" type="slidenum">
              <a:rPr lang="en-US" smtClean="0"/>
              <a:pPr>
                <a:defRPr/>
              </a:pPr>
              <a:t>15</a:t>
            </a:fld>
            <a:endParaRPr lang="en-US" dirty="0"/>
          </a:p>
        </p:txBody>
      </p:sp>
      <p:sp>
        <p:nvSpPr>
          <p:cNvPr id="5" name="Rectangle 4"/>
          <p:cNvSpPr/>
          <p:nvPr/>
        </p:nvSpPr>
        <p:spPr>
          <a:xfrm>
            <a:off x="0" y="-5862"/>
            <a:ext cx="9144000" cy="1301262"/>
          </a:xfrm>
          <a:prstGeom prst="rect">
            <a:avLst/>
          </a:prstGeom>
          <a:solidFill>
            <a:srgbClr val="C459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274320" rtlCol="0" anchor="ctr"/>
          <a:lstStyle/>
          <a:p>
            <a:r>
              <a:rPr lang="en-US" dirty="0"/>
              <a:t>HEALTH MANAGEMENT INFORMATION FOR NUTRITION 2017</a:t>
            </a:r>
          </a:p>
        </p:txBody>
      </p:sp>
      <p:sp>
        <p:nvSpPr>
          <p:cNvPr id="6" name="Content Placeholder 2"/>
          <p:cNvSpPr txBox="1">
            <a:spLocks/>
          </p:cNvSpPr>
          <p:nvPr/>
        </p:nvSpPr>
        <p:spPr bwMode="auto">
          <a:xfrm>
            <a:off x="468923" y="1828800"/>
            <a:ext cx="8229600" cy="376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1pPr>
            <a:lvl2pPr marL="742950" indent="-28575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2pPr>
            <a:lvl3pPr marL="11430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3pPr>
            <a:lvl4pPr marL="16002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4pPr>
            <a:lvl5pPr marL="2057400" indent="-228600" algn="l" rtl="0" eaLnBrk="0" fontAlgn="base" hangingPunct="0">
              <a:spcBef>
                <a:spcPts val="0"/>
              </a:spcBef>
              <a:spcAft>
                <a:spcPts val="1200"/>
              </a:spcAft>
              <a:buFont typeface="Arial" pitchFamily="34" charset="0"/>
              <a:buChar char="»"/>
              <a:defRPr sz="2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n-US" altLang="en-US" dirty="0">
              <a:solidFill>
                <a:srgbClr val="000000"/>
              </a:solidFill>
              <a:latin typeface="+mj-lt"/>
            </a:endParaRPr>
          </a:p>
          <a:p>
            <a:pPr marL="457200" lvl="1" indent="0">
              <a:buFont typeface="Arial" pitchFamily="34" charset="0"/>
              <a:buNone/>
            </a:pPr>
            <a:r>
              <a:rPr lang="en-US" altLang="en-US" sz="4000" b="1" dirty="0">
                <a:solidFill>
                  <a:srgbClr val="C45911"/>
                </a:solidFill>
                <a:latin typeface="+mj-lt"/>
              </a:rPr>
              <a:t>Session 2.2</a:t>
            </a:r>
            <a:endParaRPr lang="en-US" altLang="en-US" sz="3600" b="1" dirty="0">
              <a:solidFill>
                <a:srgbClr val="C45911"/>
              </a:solidFill>
              <a:latin typeface="+mj-lt"/>
            </a:endParaRPr>
          </a:p>
          <a:p>
            <a:pPr marL="457200" lvl="1" indent="0">
              <a:buNone/>
            </a:pPr>
            <a:r>
              <a:rPr lang="en-US" altLang="en-US" sz="4400" b="1" dirty="0">
                <a:solidFill>
                  <a:srgbClr val="000000"/>
                </a:solidFill>
                <a:latin typeface="+mj-lt"/>
              </a:rPr>
              <a:t>Basics of Nutrition</a:t>
            </a:r>
          </a:p>
        </p:txBody>
      </p:sp>
      <p:pic>
        <p:nvPicPr>
          <p:cNvPr id="7" name="Picture 6" descr="Uganda flag" title="Uganda fl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168" y="84240"/>
            <a:ext cx="1501832" cy="830159"/>
          </a:xfrm>
          <a:prstGeom prst="rect">
            <a:avLst/>
          </a:prstGeom>
        </p:spPr>
      </p:pic>
      <p:sp>
        <p:nvSpPr>
          <p:cNvPr id="8" name="Rectangle 7"/>
          <p:cNvSpPr/>
          <p:nvPr/>
        </p:nvSpPr>
        <p:spPr>
          <a:xfrm>
            <a:off x="0" y="5791200"/>
            <a:ext cx="7315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274320" rtlCol="0" anchor="ctr"/>
          <a:lstStyle/>
          <a:p>
            <a:endParaRPr lang="en-US" sz="1400" dirty="0">
              <a:solidFill>
                <a:schemeClr val="tx1"/>
              </a:solidFill>
            </a:endParaRPr>
          </a:p>
        </p:txBody>
      </p:sp>
      <p:sp>
        <p:nvSpPr>
          <p:cNvPr id="11" name="Slide Number Placeholder 4">
            <a:extLst>
              <a:ext uri="{FF2B5EF4-FFF2-40B4-BE49-F238E27FC236}">
                <a16:creationId xmlns:a16="http://schemas.microsoft.com/office/drawing/2014/main" id="{F3939307-3F0B-4203-A3D6-3E206C37B050}"/>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a:t>
            </a:r>
          </a:p>
        </p:txBody>
      </p:sp>
    </p:spTree>
    <p:extLst>
      <p:ext uri="{BB962C8B-B14F-4D97-AF65-F5344CB8AC3E}">
        <p14:creationId xmlns:p14="http://schemas.microsoft.com/office/powerpoint/2010/main" val="387180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600" y="1417639"/>
            <a:ext cx="8077200" cy="4139100"/>
          </a:xfrm>
        </p:spPr>
        <p:txBody>
          <a:bodyPr/>
          <a:lstStyle/>
          <a:p>
            <a:pPr marL="0" indent="0">
              <a:buNone/>
            </a:pPr>
            <a:r>
              <a:rPr lang="en-US" sz="2600" dirty="0"/>
              <a:t>By the end of the session, participants should be able to:</a:t>
            </a:r>
          </a:p>
          <a:p>
            <a:r>
              <a:rPr lang="en-US" sz="2600" dirty="0"/>
              <a:t>Describe common clinical signs associated with malnutrition</a:t>
            </a:r>
          </a:p>
          <a:p>
            <a:r>
              <a:rPr lang="en-US" sz="2600" dirty="0"/>
              <a:t>Demonstrate ability to use common anthropometric equipment to take accurate measurements </a:t>
            </a:r>
          </a:p>
          <a:p>
            <a:r>
              <a:rPr lang="en-US" sz="2600" dirty="0"/>
              <a:t>Use anthropometry to determine nutritional status of individuals</a:t>
            </a:r>
          </a:p>
          <a:p>
            <a:r>
              <a:rPr lang="en-US" sz="2600" dirty="0"/>
              <a:t>Identify the Nutrition-HMIS counselling terms and codes</a:t>
            </a:r>
          </a:p>
        </p:txBody>
      </p:sp>
      <p:sp>
        <p:nvSpPr>
          <p:cNvPr id="4" name="Slide Number Placeholder 3"/>
          <p:cNvSpPr>
            <a:spLocks noGrp="1"/>
          </p:cNvSpPr>
          <p:nvPr>
            <p:ph type="sldNum" sz="quarter" idx="12"/>
          </p:nvPr>
        </p:nvSpPr>
        <p:spPr/>
        <p:txBody>
          <a:bodyPr/>
          <a:lstStyle/>
          <a:p>
            <a:fld id="{42945AC0-7A14-4A73-BBAF-4B40A9B69442}" type="slidenum">
              <a:rPr lang="en-US" smtClean="0"/>
              <a:pPr/>
              <a:t>16</a:t>
            </a:fld>
            <a:endParaRPr lang="en-US" dirty="0"/>
          </a:p>
        </p:txBody>
      </p:sp>
      <p:sp>
        <p:nvSpPr>
          <p:cNvPr id="5" name="Slide Number Placeholder 4">
            <a:extLst>
              <a:ext uri="{FF2B5EF4-FFF2-40B4-BE49-F238E27FC236}">
                <a16:creationId xmlns:a16="http://schemas.microsoft.com/office/drawing/2014/main" id="{D72035D7-4FD6-452E-BAD7-B30082A211F5}"/>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a:t>
            </a:r>
          </a:p>
        </p:txBody>
      </p:sp>
    </p:spTree>
    <p:extLst>
      <p:ext uri="{BB962C8B-B14F-4D97-AF65-F5344CB8AC3E}">
        <p14:creationId xmlns:p14="http://schemas.microsoft.com/office/powerpoint/2010/main" val="62367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a:t>
            </a:r>
          </a:p>
        </p:txBody>
      </p:sp>
      <p:sp>
        <p:nvSpPr>
          <p:cNvPr id="3" name="Content Placeholder 2"/>
          <p:cNvSpPr>
            <a:spLocks noGrp="1"/>
          </p:cNvSpPr>
          <p:nvPr>
            <p:ph idx="1"/>
          </p:nvPr>
        </p:nvSpPr>
        <p:spPr>
          <a:xfrm>
            <a:off x="990600" y="2057400"/>
            <a:ext cx="7696200" cy="4068763"/>
          </a:xfrm>
        </p:spPr>
        <p:txBody>
          <a:bodyPr/>
          <a:lstStyle/>
          <a:p>
            <a:r>
              <a:rPr lang="en-US" dirty="0"/>
              <a:t>What is malnutrition?</a:t>
            </a:r>
          </a:p>
          <a:p>
            <a:endParaRPr lang="en-US" dirty="0"/>
          </a:p>
          <a:p>
            <a:r>
              <a:rPr lang="en-US" dirty="0"/>
              <a:t>What are the categories of malnutrition?</a:t>
            </a:r>
          </a:p>
        </p:txBody>
      </p:sp>
      <p:sp>
        <p:nvSpPr>
          <p:cNvPr id="4" name="Slide Number Placeholder 3"/>
          <p:cNvSpPr>
            <a:spLocks noGrp="1"/>
          </p:cNvSpPr>
          <p:nvPr>
            <p:ph type="sldNum" sz="quarter" idx="12"/>
          </p:nvPr>
        </p:nvSpPr>
        <p:spPr/>
        <p:txBody>
          <a:bodyPr/>
          <a:lstStyle/>
          <a:p>
            <a:fld id="{42945AC0-7A14-4A73-BBAF-4B40A9B69442}" type="slidenum">
              <a:rPr lang="en-US" smtClean="0"/>
              <a:pPr/>
              <a:t>17</a:t>
            </a:fld>
            <a:endParaRPr lang="en-US" dirty="0"/>
          </a:p>
        </p:txBody>
      </p:sp>
      <p:sp>
        <p:nvSpPr>
          <p:cNvPr id="5" name="Slide Number Placeholder 4">
            <a:extLst>
              <a:ext uri="{FF2B5EF4-FFF2-40B4-BE49-F238E27FC236}">
                <a16:creationId xmlns:a16="http://schemas.microsoft.com/office/drawing/2014/main" id="{5B219343-7552-42F4-B8C0-27479ECA7BEF}"/>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a:t>
            </a:r>
          </a:p>
        </p:txBody>
      </p:sp>
    </p:spTree>
    <p:extLst>
      <p:ext uri="{BB962C8B-B14F-4D97-AF65-F5344CB8AC3E}">
        <p14:creationId xmlns:p14="http://schemas.microsoft.com/office/powerpoint/2010/main" val="282426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52400" y="274638"/>
            <a:ext cx="8686800" cy="1630362"/>
          </a:xfrm>
        </p:spPr>
        <p:txBody>
          <a:bodyPr/>
          <a:lstStyle/>
          <a:p>
            <a:r>
              <a:rPr lang="en-US" dirty="0"/>
              <a:t>Types of Malnutrition and Categories of Acute Malnutrition</a:t>
            </a:r>
          </a:p>
        </p:txBody>
      </p:sp>
      <p:sp>
        <p:nvSpPr>
          <p:cNvPr id="3" name="Slide Number Placeholder 2"/>
          <p:cNvSpPr>
            <a:spLocks noGrp="1"/>
          </p:cNvSpPr>
          <p:nvPr>
            <p:ph type="sldNum" sz="quarter" idx="12"/>
          </p:nvPr>
        </p:nvSpPr>
        <p:spPr/>
        <p:txBody>
          <a:bodyPr/>
          <a:lstStyle/>
          <a:p>
            <a:fld id="{C06127B5-235D-4BE7-8D38-9589B1FE391D}" type="slidenum">
              <a:rPr lang="en-US" smtClean="0"/>
              <a:pPr/>
              <a:t>18</a:t>
            </a:fld>
            <a:endParaRPr lang="en-US" dirty="0"/>
          </a:p>
        </p:txBody>
      </p:sp>
      <p:pic>
        <p:nvPicPr>
          <p:cNvPr id="7" name="Picture 6" descr="This figure shows that there are three types of undernutrition. The first type is acute malnutrition, to which there are two types, severs acute malnutrition(SAM) or moderate acute malnutrition(MAM). The second type of undernutrition is micronutrient defencencies, such as Vitamin A, Iron, Iodine, Zinc. The third type of undernutrition is chronic, or stunting. There are two types, moderate stunting and severe stunting. This figure also show the types of overnutrition, overweight and obesity."/>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4606" y="1981200"/>
            <a:ext cx="7989794" cy="3899004"/>
          </a:xfrm>
          <a:prstGeom prst="rect">
            <a:avLst/>
          </a:prstGeom>
        </p:spPr>
      </p:pic>
      <p:sp>
        <p:nvSpPr>
          <p:cNvPr id="5" name="Slide Number Placeholder 4">
            <a:extLst>
              <a:ext uri="{FF2B5EF4-FFF2-40B4-BE49-F238E27FC236}">
                <a16:creationId xmlns:a16="http://schemas.microsoft.com/office/drawing/2014/main" id="{0A831661-BD64-4A8B-BA9E-9E3499ACDCA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a:t>
            </a:r>
          </a:p>
        </p:txBody>
      </p:sp>
    </p:spTree>
    <p:extLst>
      <p:ext uri="{BB962C8B-B14F-4D97-AF65-F5344CB8AC3E}">
        <p14:creationId xmlns:p14="http://schemas.microsoft.com/office/powerpoint/2010/main" val="390911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Common Forms of Undernutrition</a:t>
            </a:r>
          </a:p>
        </p:txBody>
      </p:sp>
      <p:sp>
        <p:nvSpPr>
          <p:cNvPr id="3" name="Slide Number Placeholder 2"/>
          <p:cNvSpPr>
            <a:spLocks noGrp="1"/>
          </p:cNvSpPr>
          <p:nvPr>
            <p:ph type="sldNum" sz="quarter" idx="12"/>
          </p:nvPr>
        </p:nvSpPr>
        <p:spPr/>
        <p:txBody>
          <a:bodyPr/>
          <a:lstStyle/>
          <a:p>
            <a:fld id="{C06127B5-235D-4BE7-8D38-9589B1FE391D}" type="slidenum">
              <a:rPr lang="en-US" smtClean="0"/>
              <a:pPr/>
              <a:t>19</a:t>
            </a:fld>
            <a:endParaRPr lang="en-US" dirty="0"/>
          </a:p>
        </p:txBody>
      </p:sp>
      <p:pic>
        <p:nvPicPr>
          <p:cNvPr id="6" name="Picture 12" descr="This figure shows a child with acute malnutri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6005" y="1694121"/>
            <a:ext cx="2096843" cy="3749040"/>
          </a:xfrm>
          <a:prstGeom prst="rect">
            <a:avLst/>
          </a:prstGeom>
          <a:solidFill>
            <a:schemeClr val="bg2">
              <a:lumMod val="50000"/>
            </a:schemeClr>
          </a:solidFill>
          <a:ln w="19050">
            <a:noFill/>
            <a:miter lim="800000"/>
            <a:headEnd/>
            <a:tailEnd/>
          </a:ln>
          <a:extLst/>
        </p:spPr>
      </p:pic>
      <p:pic>
        <p:nvPicPr>
          <p:cNvPr id="7" name="Picture 2" descr="This figure shows a child with chronic malnutrition. It pictures two girls of the same age, but one is significantly smaller than the oth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8578" y="1881872"/>
            <a:ext cx="2336631" cy="374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This figure shows a child with acute malnutri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6361" y="1676400"/>
            <a:ext cx="2521953" cy="3749040"/>
          </a:xfrm>
          <a:prstGeom prst="rect">
            <a:avLst/>
          </a:prstGeom>
          <a:solidFill>
            <a:schemeClr val="bg2">
              <a:lumMod val="50000"/>
            </a:schemeClr>
          </a:solidFill>
          <a:ln w="9525">
            <a:noFill/>
            <a:miter lim="800000"/>
            <a:headEnd/>
            <a:tailEnd/>
          </a:ln>
        </p:spPr>
      </p:pic>
      <p:sp>
        <p:nvSpPr>
          <p:cNvPr id="2" name="Content Placeholder 1"/>
          <p:cNvSpPr>
            <a:spLocks noGrp="1"/>
          </p:cNvSpPr>
          <p:nvPr>
            <p:ph idx="1"/>
          </p:nvPr>
        </p:nvSpPr>
        <p:spPr>
          <a:xfrm>
            <a:off x="6172200" y="1312182"/>
            <a:ext cx="2637914" cy="725438"/>
          </a:xfrm>
        </p:spPr>
        <p:txBody>
          <a:bodyPr/>
          <a:lstStyle/>
          <a:p>
            <a:pPr marL="0" indent="0">
              <a:buNone/>
            </a:pPr>
            <a:r>
              <a:rPr lang="en-US" sz="2000" dirty="0"/>
              <a:t>Girls of the same age</a:t>
            </a:r>
          </a:p>
        </p:txBody>
      </p:sp>
      <p:sp>
        <p:nvSpPr>
          <p:cNvPr id="11" name="Content Placeholder 1"/>
          <p:cNvSpPr txBox="1">
            <a:spLocks/>
          </p:cNvSpPr>
          <p:nvPr/>
        </p:nvSpPr>
        <p:spPr bwMode="auto">
          <a:xfrm>
            <a:off x="6172200" y="5679992"/>
            <a:ext cx="2637914" cy="7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1pPr>
            <a:lvl2pPr marL="742950" indent="-28575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2pPr>
            <a:lvl3pPr marL="11430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3pPr>
            <a:lvl4pPr marL="16002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4pPr>
            <a:lvl5pPr marL="20574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a:t>Girls of the same age</a:t>
            </a:r>
            <a:endParaRPr lang="en-US" sz="2000" dirty="0"/>
          </a:p>
        </p:txBody>
      </p:sp>
      <p:sp>
        <p:nvSpPr>
          <p:cNvPr id="12" name="Content Placeholder 1"/>
          <p:cNvSpPr txBox="1">
            <a:spLocks/>
          </p:cNvSpPr>
          <p:nvPr/>
        </p:nvSpPr>
        <p:spPr bwMode="auto">
          <a:xfrm>
            <a:off x="1842993" y="5509234"/>
            <a:ext cx="2637914" cy="7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1pPr>
            <a:lvl2pPr marL="742950" indent="-28575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2pPr>
            <a:lvl3pPr marL="11430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3pPr>
            <a:lvl4pPr marL="16002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4pPr>
            <a:lvl5pPr marL="20574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Acute malnutrition</a:t>
            </a:r>
          </a:p>
        </p:txBody>
      </p:sp>
      <p:sp>
        <p:nvSpPr>
          <p:cNvPr id="10" name="Slide Number Placeholder 4">
            <a:extLst>
              <a:ext uri="{FF2B5EF4-FFF2-40B4-BE49-F238E27FC236}">
                <a16:creationId xmlns:a16="http://schemas.microsoft.com/office/drawing/2014/main" id="{D2003BC5-F26D-4A2D-8433-F754D58463B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5</a:t>
            </a:r>
          </a:p>
        </p:txBody>
      </p:sp>
    </p:spTree>
    <p:extLst>
      <p:ext uri="{BB962C8B-B14F-4D97-AF65-F5344CB8AC3E}">
        <p14:creationId xmlns:p14="http://schemas.microsoft.com/office/powerpoint/2010/main" val="272641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By the end of this session, participants should be able to:</a:t>
            </a:r>
          </a:p>
          <a:p>
            <a:r>
              <a:rPr lang="en-US" dirty="0"/>
              <a:t>Explain the extent and trends of malnutrition in Uganda</a:t>
            </a:r>
          </a:p>
          <a:p>
            <a:r>
              <a:rPr lang="en-US" dirty="0"/>
              <a:t>Describe national-level efforts to reduce malnutrition in Uganda </a:t>
            </a:r>
          </a:p>
          <a:p>
            <a:endParaRPr lang="en-US" dirty="0"/>
          </a:p>
        </p:txBody>
      </p:sp>
      <p:sp>
        <p:nvSpPr>
          <p:cNvPr id="4" name="Slide Number Placeholder 3"/>
          <p:cNvSpPr>
            <a:spLocks noGrp="1"/>
          </p:cNvSpPr>
          <p:nvPr>
            <p:ph type="sldNum" sz="quarter" idx="12"/>
          </p:nvPr>
        </p:nvSpPr>
        <p:spPr/>
        <p:txBody>
          <a:bodyPr/>
          <a:lstStyle/>
          <a:p>
            <a:fld id="{42945AC0-7A14-4A73-BBAF-4B40A9B69442}" type="slidenum">
              <a:rPr lang="en-US" sz="1400" b="1" smtClean="0">
                <a:solidFill>
                  <a:schemeClr val="tx1"/>
                </a:solidFill>
              </a:rPr>
              <a:pPr/>
              <a:t>2</a:t>
            </a:fld>
            <a:endParaRPr lang="en-US" sz="1400" b="1" dirty="0">
              <a:solidFill>
                <a:schemeClr val="tx1"/>
              </a:solidFill>
            </a:endParaRPr>
          </a:p>
        </p:txBody>
      </p:sp>
    </p:spTree>
    <p:extLst>
      <p:ext uri="{BB962C8B-B14F-4D97-AF65-F5344CB8AC3E}">
        <p14:creationId xmlns:p14="http://schemas.microsoft.com/office/powerpoint/2010/main" val="360173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Plenary</a:t>
            </a:r>
          </a:p>
        </p:txBody>
      </p:sp>
      <p:sp>
        <p:nvSpPr>
          <p:cNvPr id="16387" name="Rectangle 1027"/>
          <p:cNvSpPr>
            <a:spLocks noGrp="1" noChangeArrowheads="1"/>
          </p:cNvSpPr>
          <p:nvPr>
            <p:ph type="body" idx="1"/>
          </p:nvPr>
        </p:nvSpPr>
        <p:spPr>
          <a:xfrm>
            <a:off x="1143000" y="1417638"/>
            <a:ext cx="7543800" cy="4708525"/>
          </a:xfrm>
        </p:spPr>
        <p:txBody>
          <a:bodyPr/>
          <a:lstStyle/>
          <a:p>
            <a:pPr marL="0" indent="0">
              <a:buNone/>
            </a:pPr>
            <a:endParaRPr lang="en-US" dirty="0"/>
          </a:p>
          <a:p>
            <a:pPr marL="0" indent="0">
              <a:buNone/>
            </a:pPr>
            <a:r>
              <a:rPr lang="en-US" dirty="0"/>
              <a:t>Identify the clinical signs of malnutrition in the following pictures.</a:t>
            </a:r>
          </a:p>
        </p:txBody>
      </p:sp>
      <p:sp>
        <p:nvSpPr>
          <p:cNvPr id="3" name="Slide Number Placeholder 2"/>
          <p:cNvSpPr>
            <a:spLocks noGrp="1"/>
          </p:cNvSpPr>
          <p:nvPr>
            <p:ph type="sldNum" sz="quarter" idx="12"/>
          </p:nvPr>
        </p:nvSpPr>
        <p:spPr/>
        <p:txBody>
          <a:bodyPr/>
          <a:lstStyle/>
          <a:p>
            <a:fld id="{C06127B5-235D-4BE7-8D38-9589B1FE391D}" type="slidenum">
              <a:rPr lang="en-US" smtClean="0"/>
              <a:pPr/>
              <a:t>20</a:t>
            </a:fld>
            <a:endParaRPr lang="en-US" dirty="0"/>
          </a:p>
        </p:txBody>
      </p:sp>
      <p:sp>
        <p:nvSpPr>
          <p:cNvPr id="5" name="Slide Number Placeholder 4">
            <a:extLst>
              <a:ext uri="{FF2B5EF4-FFF2-40B4-BE49-F238E27FC236}">
                <a16:creationId xmlns:a16="http://schemas.microsoft.com/office/drawing/2014/main" id="{2A4C7EF9-8F74-41AB-9549-95706BBC561C}"/>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6</a:t>
            </a:r>
          </a:p>
        </p:txBody>
      </p:sp>
    </p:spTree>
    <p:extLst>
      <p:ext uri="{BB962C8B-B14F-4D97-AF65-F5344CB8AC3E}">
        <p14:creationId xmlns:p14="http://schemas.microsoft.com/office/powerpoint/2010/main" val="129634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 Clinical Signs of Undernutrition</a:t>
            </a:r>
          </a:p>
        </p:txBody>
      </p:sp>
      <p:sp>
        <p:nvSpPr>
          <p:cNvPr id="3" name="Slide Number Placeholder 2"/>
          <p:cNvSpPr>
            <a:spLocks noGrp="1"/>
          </p:cNvSpPr>
          <p:nvPr>
            <p:ph type="sldNum" sz="quarter" idx="12"/>
          </p:nvPr>
        </p:nvSpPr>
        <p:spPr/>
        <p:txBody>
          <a:bodyPr/>
          <a:lstStyle/>
          <a:p>
            <a:fld id="{C06127B5-235D-4BE7-8D38-9589B1FE391D}" type="slidenum">
              <a:rPr lang="en-US" smtClean="0"/>
              <a:pPr/>
              <a:t>21</a:t>
            </a:fld>
            <a:endParaRPr lang="en-US" dirty="0"/>
          </a:p>
        </p:txBody>
      </p:sp>
      <p:pic>
        <p:nvPicPr>
          <p:cNvPr id="7" name="Picture 5" descr="picture of a child suffering from undernutri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417638"/>
            <a:ext cx="2549048"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picture of a child suffering from undernutri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0981" y="1392238"/>
            <a:ext cx="2189163" cy="416560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13" descr="picture of a child suffering from undernutri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3600" y="1371601"/>
            <a:ext cx="2467049" cy="4230687"/>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pic>
      <p:sp>
        <p:nvSpPr>
          <p:cNvPr id="10" name="Slide Number Placeholder 4">
            <a:extLst>
              <a:ext uri="{FF2B5EF4-FFF2-40B4-BE49-F238E27FC236}">
                <a16:creationId xmlns:a16="http://schemas.microsoft.com/office/drawing/2014/main" id="{E2BA2490-C514-43FE-A631-669AD01D2F96}"/>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7</a:t>
            </a:r>
          </a:p>
        </p:txBody>
      </p:sp>
    </p:spTree>
    <p:extLst>
      <p:ext uri="{BB962C8B-B14F-4D97-AF65-F5344CB8AC3E}">
        <p14:creationId xmlns:p14="http://schemas.microsoft.com/office/powerpoint/2010/main" val="149565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6127B5-235D-4BE7-8D38-9589B1FE391D}" type="slidenum">
              <a:rPr lang="en-US" smtClean="0"/>
              <a:pPr/>
              <a:t>22</a:t>
            </a:fld>
            <a:endParaRPr lang="en-US" dirty="0"/>
          </a:p>
        </p:txBody>
      </p:sp>
      <p:pic>
        <p:nvPicPr>
          <p:cNvPr id="11" name="Picture 2" descr="This picture shows a malnourished chil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146" y="1007497"/>
            <a:ext cx="4236923" cy="449029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This picture shows a malnourished chil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76800" y="1051833"/>
            <a:ext cx="3932469" cy="4368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AE8AF284-968A-4C56-9891-291EC26930FE}"/>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8</a:t>
            </a:r>
          </a:p>
        </p:txBody>
      </p:sp>
    </p:spTree>
    <p:extLst>
      <p:ext uri="{BB962C8B-B14F-4D97-AF65-F5344CB8AC3E}">
        <p14:creationId xmlns:p14="http://schemas.microsoft.com/office/powerpoint/2010/main" val="296628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6127B5-235D-4BE7-8D38-9589B1FE391D}" type="slidenum">
              <a:rPr lang="en-US" smtClean="0"/>
              <a:pPr/>
              <a:t>23</a:t>
            </a:fld>
            <a:endParaRPr lang="en-US" dirty="0"/>
          </a:p>
        </p:txBody>
      </p:sp>
      <p:pic>
        <p:nvPicPr>
          <p:cNvPr id="6" name="Picture 2" descr="This image shows a mother breastfeeding a malnourished child, while surrounded by three more nalnourished childre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1037" y="685800"/>
            <a:ext cx="7781925" cy="50811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4">
            <a:extLst>
              <a:ext uri="{FF2B5EF4-FFF2-40B4-BE49-F238E27FC236}">
                <a16:creationId xmlns:a16="http://schemas.microsoft.com/office/drawing/2014/main" id="{D359E5B5-C57E-4631-87D0-95E3C97BCEA8}"/>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9</a:t>
            </a:r>
          </a:p>
        </p:txBody>
      </p:sp>
    </p:spTree>
    <p:extLst>
      <p:ext uri="{BB962C8B-B14F-4D97-AF65-F5344CB8AC3E}">
        <p14:creationId xmlns:p14="http://schemas.microsoft.com/office/powerpoint/2010/main" val="1186461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6127B5-235D-4BE7-8D38-9589B1FE391D}" type="slidenum">
              <a:rPr lang="en-US" smtClean="0"/>
              <a:pPr/>
              <a:t>24</a:t>
            </a:fld>
            <a:endParaRPr lang="en-US" dirty="0"/>
          </a:p>
        </p:txBody>
      </p:sp>
      <p:pic>
        <p:nvPicPr>
          <p:cNvPr id="5" name="Picture 4" descr="This image pictures a malnourished child sitting on a bed cough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505345"/>
            <a:ext cx="4267200" cy="5659870"/>
          </a:xfrm>
          <a:prstGeom prst="rect">
            <a:avLst/>
          </a:prstGeom>
          <a:noFill/>
          <a:ln>
            <a:noFill/>
          </a:ln>
        </p:spPr>
      </p:pic>
      <p:sp>
        <p:nvSpPr>
          <p:cNvPr id="4" name="Slide Number Placeholder 4">
            <a:extLst>
              <a:ext uri="{FF2B5EF4-FFF2-40B4-BE49-F238E27FC236}">
                <a16:creationId xmlns:a16="http://schemas.microsoft.com/office/drawing/2014/main" id="{6CDBE391-3B4F-4E2C-A61E-31A1A6B6752F}"/>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10</a:t>
            </a:r>
          </a:p>
        </p:txBody>
      </p:sp>
    </p:spTree>
    <p:extLst>
      <p:ext uri="{BB962C8B-B14F-4D97-AF65-F5344CB8AC3E}">
        <p14:creationId xmlns:p14="http://schemas.microsoft.com/office/powerpoint/2010/main" val="245675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err="1"/>
              <a:t>Overnutrition</a:t>
            </a:r>
            <a:endParaRPr lang="en-US" dirty="0"/>
          </a:p>
        </p:txBody>
      </p:sp>
      <p:sp>
        <p:nvSpPr>
          <p:cNvPr id="3" name="Slide Number Placeholder 2"/>
          <p:cNvSpPr>
            <a:spLocks noGrp="1"/>
          </p:cNvSpPr>
          <p:nvPr>
            <p:ph type="sldNum" sz="quarter" idx="12"/>
          </p:nvPr>
        </p:nvSpPr>
        <p:spPr/>
        <p:txBody>
          <a:bodyPr/>
          <a:lstStyle/>
          <a:p>
            <a:fld id="{C06127B5-235D-4BE7-8D38-9589B1FE391D}" type="slidenum">
              <a:rPr lang="en-US" smtClean="0"/>
              <a:pPr/>
              <a:t>25</a:t>
            </a:fld>
            <a:endParaRPr lang="en-US" dirty="0"/>
          </a:p>
        </p:txBody>
      </p:sp>
      <p:pic>
        <p:nvPicPr>
          <p:cNvPr id="11" name="Picture 10" descr="This image is an xray image of an overweight person."/>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872472" y="1295400"/>
            <a:ext cx="5463251" cy="4495800"/>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97F90450-BBC9-4470-A050-96B9891A20BA}"/>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11</a:t>
            </a:r>
          </a:p>
        </p:txBody>
      </p:sp>
    </p:spTree>
    <p:extLst>
      <p:ext uri="{BB962C8B-B14F-4D97-AF65-F5344CB8AC3E}">
        <p14:creationId xmlns:p14="http://schemas.microsoft.com/office/powerpoint/2010/main" val="206577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Clinical Signs, cont’d. </a:t>
            </a:r>
            <a:br>
              <a:rPr lang="en-US" dirty="0"/>
            </a:br>
            <a:r>
              <a:rPr lang="en-US" sz="3600" dirty="0"/>
              <a:t>(Checking for Bilateral Pitting </a:t>
            </a:r>
            <a:r>
              <a:rPr lang="en-US" sz="3600" dirty="0" err="1"/>
              <a:t>Oedema</a:t>
            </a:r>
            <a:r>
              <a:rPr lang="en-US" sz="3600" dirty="0"/>
              <a:t>)</a:t>
            </a:r>
            <a:endParaRPr lang="en-US" dirty="0"/>
          </a:p>
        </p:txBody>
      </p:sp>
      <p:sp>
        <p:nvSpPr>
          <p:cNvPr id="16387" name="Rectangle 1027"/>
          <p:cNvSpPr>
            <a:spLocks noGrp="1" noChangeArrowheads="1"/>
          </p:cNvSpPr>
          <p:nvPr>
            <p:ph type="body" idx="1"/>
          </p:nvPr>
        </p:nvSpPr>
        <p:spPr>
          <a:xfrm>
            <a:off x="457200" y="4953000"/>
            <a:ext cx="8229600" cy="1173163"/>
          </a:xfrm>
        </p:spPr>
        <p:txBody>
          <a:bodyPr/>
          <a:lstStyle/>
          <a:p>
            <a:pPr marL="0" indent="0">
              <a:buNone/>
            </a:pPr>
            <a:r>
              <a:rPr lang="en-US" dirty="0"/>
              <a:t>Once bilateral pitting </a:t>
            </a:r>
            <a:r>
              <a:rPr lang="en-US" dirty="0" err="1"/>
              <a:t>oedema</a:t>
            </a:r>
            <a:r>
              <a:rPr lang="en-US" dirty="0"/>
              <a:t>, no further assessment is required, the client has SAM-O.</a:t>
            </a:r>
          </a:p>
        </p:txBody>
      </p:sp>
      <p:sp>
        <p:nvSpPr>
          <p:cNvPr id="3" name="Slide Number Placeholder 2"/>
          <p:cNvSpPr>
            <a:spLocks noGrp="1"/>
          </p:cNvSpPr>
          <p:nvPr>
            <p:ph type="sldNum" sz="quarter" idx="12"/>
          </p:nvPr>
        </p:nvSpPr>
        <p:spPr/>
        <p:txBody>
          <a:bodyPr/>
          <a:lstStyle/>
          <a:p>
            <a:fld id="{C06127B5-235D-4BE7-8D38-9589B1FE391D}" type="slidenum">
              <a:rPr lang="en-US" smtClean="0"/>
              <a:pPr/>
              <a:t>26</a:t>
            </a:fld>
            <a:endParaRPr lang="en-US" dirty="0"/>
          </a:p>
        </p:txBody>
      </p:sp>
      <p:pic>
        <p:nvPicPr>
          <p:cNvPr id="6" name="Picture 2" descr="illustration of adult hands pressing thumbs into child's swollen le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24778"/>
            <a:ext cx="5638800" cy="3152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photo of adult hands pressing thumbs into child's swollen le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6325" y="1750481"/>
            <a:ext cx="3221475" cy="303197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pic>
      <p:sp>
        <p:nvSpPr>
          <p:cNvPr id="8" name="Slide Number Placeholder 4">
            <a:extLst>
              <a:ext uri="{FF2B5EF4-FFF2-40B4-BE49-F238E27FC236}">
                <a16:creationId xmlns:a16="http://schemas.microsoft.com/office/drawing/2014/main" id="{F2546207-B15B-46AF-9993-352523A4D21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12</a:t>
            </a:r>
          </a:p>
        </p:txBody>
      </p:sp>
    </p:spTree>
    <p:extLst>
      <p:ext uri="{BB962C8B-B14F-4D97-AF65-F5344CB8AC3E}">
        <p14:creationId xmlns:p14="http://schemas.microsoft.com/office/powerpoint/2010/main" val="342409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6127B5-235D-4BE7-8D38-9589B1FE391D}" type="slidenum">
              <a:rPr lang="en-US" smtClean="0"/>
              <a:pPr/>
              <a:t>27</a:t>
            </a:fld>
            <a:endParaRPr lang="en-US" dirty="0"/>
          </a:p>
        </p:txBody>
      </p:sp>
      <p:pic>
        <p:nvPicPr>
          <p:cNvPr id="7" name="Picture 2" descr="This image shows a childs feet with edema pi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35696" y="1059415"/>
            <a:ext cx="5555704" cy="4166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1027"/>
          <p:cNvSpPr txBox="1">
            <a:spLocks noChangeArrowheads="1"/>
          </p:cNvSpPr>
          <p:nvPr/>
        </p:nvSpPr>
        <p:spPr bwMode="auto">
          <a:xfrm>
            <a:off x="1828800" y="5336339"/>
            <a:ext cx="5671595" cy="30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1pPr>
            <a:lvl2pPr marL="742950" indent="-28575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2pPr>
            <a:lvl3pPr marL="11430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3pPr>
            <a:lvl4pPr marL="16002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4pPr>
            <a:lvl5pPr marL="2057400" indent="-228600" algn="l" rtl="0" eaLnBrk="1" fontAlgn="base" hangingPunct="1">
              <a:spcBef>
                <a:spcPts val="0"/>
              </a:spcBef>
              <a:spcAft>
                <a:spcPts val="1200"/>
              </a:spcAft>
              <a:buFont typeface="Arial" pitchFamily="34" charset="0"/>
              <a:buChar char="»"/>
              <a:defRPr sz="2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http://motherchildnutrition.org/early-malnutrition-detection/images/edema-step2.jpg</a:t>
            </a:r>
          </a:p>
        </p:txBody>
      </p:sp>
      <p:sp>
        <p:nvSpPr>
          <p:cNvPr id="5" name="Slide Number Placeholder 4">
            <a:extLst>
              <a:ext uri="{FF2B5EF4-FFF2-40B4-BE49-F238E27FC236}">
                <a16:creationId xmlns:a16="http://schemas.microsoft.com/office/drawing/2014/main" id="{E2138D4C-07A0-436E-8B4C-55914175FCC7}"/>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13</a:t>
            </a:r>
          </a:p>
        </p:txBody>
      </p:sp>
    </p:spTree>
    <p:extLst>
      <p:ext uri="{BB962C8B-B14F-4D97-AF65-F5344CB8AC3E}">
        <p14:creationId xmlns:p14="http://schemas.microsoft.com/office/powerpoint/2010/main" val="359018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Clinical Signs, cont’d. </a:t>
            </a:r>
            <a:br>
              <a:rPr lang="en-US" sz="4000" dirty="0"/>
            </a:br>
            <a:r>
              <a:rPr lang="en-US" sz="4000" dirty="0"/>
              <a:t>(Grades of Bilateral Pitting </a:t>
            </a:r>
            <a:r>
              <a:rPr lang="en-US" sz="4000" dirty="0" err="1"/>
              <a:t>Oedema</a:t>
            </a:r>
            <a:r>
              <a:rPr lang="en-US" sz="4000" dirty="0"/>
              <a:t>)</a:t>
            </a:r>
          </a:p>
        </p:txBody>
      </p:sp>
      <p:sp>
        <p:nvSpPr>
          <p:cNvPr id="3" name="Slide Number Placeholder 2"/>
          <p:cNvSpPr>
            <a:spLocks noGrp="1"/>
          </p:cNvSpPr>
          <p:nvPr>
            <p:ph type="sldNum" sz="quarter" idx="12"/>
          </p:nvPr>
        </p:nvSpPr>
        <p:spPr/>
        <p:txBody>
          <a:bodyPr/>
          <a:lstStyle/>
          <a:p>
            <a:fld id="{C06127B5-235D-4BE7-8D38-9589B1FE391D}" type="slidenum">
              <a:rPr lang="en-US" smtClean="0"/>
              <a:pPr/>
              <a:t>28</a:t>
            </a:fld>
            <a:endParaRPr lang="en-US" dirty="0"/>
          </a:p>
        </p:txBody>
      </p:sp>
      <p:graphicFrame>
        <p:nvGraphicFramePr>
          <p:cNvPr id="7" name="Table 6"/>
          <p:cNvGraphicFramePr>
            <a:graphicFrameLocks noGrp="1"/>
          </p:cNvGraphicFramePr>
          <p:nvPr>
            <p:extLst/>
          </p:nvPr>
        </p:nvGraphicFramePr>
        <p:xfrm>
          <a:off x="729638" y="1524000"/>
          <a:ext cx="7986899" cy="4262685"/>
        </p:xfrm>
        <a:graphic>
          <a:graphicData uri="http://schemas.openxmlformats.org/drawingml/2006/table">
            <a:tbl>
              <a:tblPr firstRow="1" firstCol="1" bandRow="1">
                <a:tableStyleId>{72833802-FEF1-4C79-8D5D-14CF1EAF98D9}</a:tableStyleId>
              </a:tblPr>
              <a:tblGrid>
                <a:gridCol w="2366487">
                  <a:extLst>
                    <a:ext uri="{9D8B030D-6E8A-4147-A177-3AD203B41FA5}">
                      <a16:colId xmlns:a16="http://schemas.microsoft.com/office/drawing/2014/main" val="20000"/>
                    </a:ext>
                  </a:extLst>
                </a:gridCol>
                <a:gridCol w="5620412">
                  <a:extLst>
                    <a:ext uri="{9D8B030D-6E8A-4147-A177-3AD203B41FA5}">
                      <a16:colId xmlns:a16="http://schemas.microsoft.com/office/drawing/2014/main" val="20001"/>
                    </a:ext>
                  </a:extLst>
                </a:gridCol>
              </a:tblGrid>
              <a:tr h="661435">
                <a:tc>
                  <a:txBody>
                    <a:bodyPr/>
                    <a:lstStyle/>
                    <a:p>
                      <a:pPr marL="0" marR="0">
                        <a:lnSpc>
                          <a:spcPct val="115000"/>
                        </a:lnSpc>
                        <a:spcBef>
                          <a:spcPts val="0"/>
                        </a:spcBef>
                        <a:spcAft>
                          <a:spcPts val="0"/>
                        </a:spcAft>
                      </a:pPr>
                      <a:r>
                        <a:rPr lang="en-US" sz="2200" dirty="0">
                          <a:effectLst/>
                          <a:latin typeface="Calibri" panose="020F0502020204030204" pitchFamily="34" charset="0"/>
                        </a:rPr>
                        <a:t>Grade</a:t>
                      </a:r>
                      <a:endParaRPr lang="en-US" sz="2200" dirty="0">
                        <a:effectLst/>
                        <a:latin typeface="Calibri" panose="020F0502020204030204" pitchFamily="34" charset="0"/>
                        <a:ea typeface="Calibri"/>
                        <a:cs typeface="Times New Roman"/>
                      </a:endParaRPr>
                    </a:p>
                  </a:txBody>
                  <a:tcPr marL="62734" marR="62734" marT="0" marB="0">
                    <a:solidFill>
                      <a:srgbClr val="C45911"/>
                    </a:solidFill>
                  </a:tcPr>
                </a:tc>
                <a:tc>
                  <a:txBody>
                    <a:bodyPr/>
                    <a:lstStyle/>
                    <a:p>
                      <a:pPr marL="0" marR="0">
                        <a:lnSpc>
                          <a:spcPct val="115000"/>
                        </a:lnSpc>
                        <a:spcBef>
                          <a:spcPts val="0"/>
                        </a:spcBef>
                        <a:spcAft>
                          <a:spcPts val="0"/>
                        </a:spcAft>
                      </a:pPr>
                      <a:endParaRPr lang="en-US" sz="2200" dirty="0">
                        <a:effectLst/>
                        <a:latin typeface="Calibri" panose="020F0502020204030204" pitchFamily="34" charset="0"/>
                        <a:ea typeface="Calibri"/>
                        <a:cs typeface="Times New Roman"/>
                      </a:endParaRPr>
                    </a:p>
                  </a:txBody>
                  <a:tcPr marL="62734" marR="62734" marT="0" marB="0">
                    <a:solidFill>
                      <a:srgbClr val="C45911"/>
                    </a:solidFill>
                  </a:tcPr>
                </a:tc>
                <a:extLst>
                  <a:ext uri="{0D108BD9-81ED-4DB2-BD59-A6C34878D82A}">
                    <a16:rowId xmlns:a16="http://schemas.microsoft.com/office/drawing/2014/main" val="10000"/>
                  </a:ext>
                </a:extLst>
              </a:tr>
              <a:tr h="661435">
                <a:tc>
                  <a:txBody>
                    <a:bodyPr/>
                    <a:lstStyle/>
                    <a:p>
                      <a:pPr marL="0" marR="0">
                        <a:lnSpc>
                          <a:spcPct val="115000"/>
                        </a:lnSpc>
                        <a:spcBef>
                          <a:spcPts val="0"/>
                        </a:spcBef>
                        <a:spcAft>
                          <a:spcPts val="0"/>
                        </a:spcAft>
                      </a:pPr>
                      <a:r>
                        <a:rPr lang="en-US" sz="2600" dirty="0">
                          <a:effectLst/>
                          <a:latin typeface="Calibri" panose="020F0502020204030204" pitchFamily="34" charset="0"/>
                        </a:rPr>
                        <a:t>Absent</a:t>
                      </a:r>
                      <a:endParaRPr lang="en-US" sz="2600" dirty="0">
                        <a:effectLst/>
                        <a:latin typeface="Calibri" panose="020F0502020204030204" pitchFamily="34" charset="0"/>
                        <a:ea typeface="Calibri"/>
                        <a:cs typeface="Times New Roman"/>
                      </a:endParaRPr>
                    </a:p>
                  </a:txBody>
                  <a:tcPr marL="62734" marR="62734" marT="0" marB="0"/>
                </a:tc>
                <a:tc>
                  <a:txBody>
                    <a:bodyPr/>
                    <a:lstStyle/>
                    <a:p>
                      <a:pPr marL="0" marR="0">
                        <a:lnSpc>
                          <a:spcPct val="115000"/>
                        </a:lnSpc>
                        <a:spcBef>
                          <a:spcPts val="0"/>
                        </a:spcBef>
                        <a:spcAft>
                          <a:spcPts val="0"/>
                        </a:spcAft>
                      </a:pPr>
                      <a:r>
                        <a:rPr lang="en-US" sz="2600" dirty="0">
                          <a:effectLst/>
                          <a:latin typeface="Calibri" panose="020F0502020204030204" pitchFamily="34" charset="0"/>
                        </a:rPr>
                        <a:t>No </a:t>
                      </a:r>
                      <a:r>
                        <a:rPr lang="en-US" sz="2600" dirty="0" err="1">
                          <a:effectLst/>
                          <a:latin typeface="Calibri" panose="020F0502020204030204" pitchFamily="34" charset="0"/>
                        </a:rPr>
                        <a:t>oedema</a:t>
                      </a:r>
                      <a:endParaRPr lang="en-US" sz="2600" dirty="0">
                        <a:effectLst/>
                        <a:latin typeface="Calibri" panose="020F0502020204030204" pitchFamily="34" charset="0"/>
                        <a:ea typeface="Calibri"/>
                        <a:cs typeface="Times New Roman"/>
                      </a:endParaRPr>
                    </a:p>
                  </a:txBody>
                  <a:tcPr marL="62734" marR="62734" marT="0" marB="0"/>
                </a:tc>
                <a:extLst>
                  <a:ext uri="{0D108BD9-81ED-4DB2-BD59-A6C34878D82A}">
                    <a16:rowId xmlns:a16="http://schemas.microsoft.com/office/drawing/2014/main" val="10001"/>
                  </a:ext>
                </a:extLst>
              </a:tr>
              <a:tr h="661435">
                <a:tc>
                  <a:txBody>
                    <a:bodyPr/>
                    <a:lstStyle/>
                    <a:p>
                      <a:pPr marL="0" marR="0">
                        <a:lnSpc>
                          <a:spcPct val="115000"/>
                        </a:lnSpc>
                        <a:spcBef>
                          <a:spcPts val="0"/>
                        </a:spcBef>
                        <a:spcAft>
                          <a:spcPts val="0"/>
                        </a:spcAft>
                      </a:pPr>
                      <a:r>
                        <a:rPr lang="en-US" sz="2600" dirty="0">
                          <a:effectLst/>
                          <a:latin typeface="Calibri" panose="020F0502020204030204" pitchFamily="34" charset="0"/>
                        </a:rPr>
                        <a:t>Grade +</a:t>
                      </a:r>
                      <a:endParaRPr lang="en-US" sz="2600" dirty="0">
                        <a:effectLst/>
                        <a:latin typeface="Calibri" panose="020F0502020204030204" pitchFamily="34" charset="0"/>
                        <a:ea typeface="Calibri"/>
                        <a:cs typeface="Times New Roman"/>
                      </a:endParaRPr>
                    </a:p>
                  </a:txBody>
                  <a:tcPr marL="62734" marR="62734" marT="0" marB="0"/>
                </a:tc>
                <a:tc>
                  <a:txBody>
                    <a:bodyPr/>
                    <a:lstStyle/>
                    <a:p>
                      <a:pPr marL="0" marR="0" algn="l" rtl="0" eaLnBrk="1" latinLnBrk="0" hangingPunct="1">
                        <a:lnSpc>
                          <a:spcPct val="115000"/>
                        </a:lnSpc>
                        <a:spcBef>
                          <a:spcPts val="0"/>
                        </a:spcBef>
                        <a:spcAft>
                          <a:spcPts val="0"/>
                        </a:spcAft>
                      </a:pPr>
                      <a:r>
                        <a:rPr kumimoji="0" lang="en-US" sz="2600" kern="1200" dirty="0">
                          <a:effectLst/>
                          <a:latin typeface="Calibri" panose="020F0502020204030204" pitchFamily="34" charset="0"/>
                        </a:rPr>
                        <a:t>Mild: Both feet (below the ankles)</a:t>
                      </a:r>
                      <a:endParaRPr kumimoji="0" lang="en-US" sz="2600" kern="1200" dirty="0">
                        <a:solidFill>
                          <a:schemeClr val="tx1"/>
                        </a:solidFill>
                        <a:effectLst/>
                        <a:latin typeface="Calibri" panose="020F0502020204030204" pitchFamily="34" charset="0"/>
                        <a:ea typeface="+mn-ea"/>
                        <a:cs typeface="+mn-cs"/>
                      </a:endParaRPr>
                    </a:p>
                  </a:txBody>
                  <a:tcPr marL="62734" marR="62734" marT="0" marB="0"/>
                </a:tc>
                <a:extLst>
                  <a:ext uri="{0D108BD9-81ED-4DB2-BD59-A6C34878D82A}">
                    <a16:rowId xmlns:a16="http://schemas.microsoft.com/office/drawing/2014/main" val="10002"/>
                  </a:ext>
                </a:extLst>
              </a:tr>
              <a:tr h="897785">
                <a:tc>
                  <a:txBody>
                    <a:bodyPr/>
                    <a:lstStyle/>
                    <a:p>
                      <a:pPr marL="0" marR="0">
                        <a:lnSpc>
                          <a:spcPct val="115000"/>
                        </a:lnSpc>
                        <a:spcBef>
                          <a:spcPts val="0"/>
                        </a:spcBef>
                        <a:spcAft>
                          <a:spcPts val="0"/>
                        </a:spcAft>
                      </a:pPr>
                      <a:r>
                        <a:rPr lang="en-US" sz="2600" dirty="0">
                          <a:effectLst/>
                          <a:latin typeface="Calibri" panose="020F0502020204030204" pitchFamily="34" charset="0"/>
                        </a:rPr>
                        <a:t>Grade ++</a:t>
                      </a:r>
                      <a:endParaRPr lang="en-US" sz="2600" dirty="0">
                        <a:effectLst/>
                        <a:latin typeface="Calibri" panose="020F0502020204030204" pitchFamily="34" charset="0"/>
                        <a:ea typeface="Calibri"/>
                        <a:cs typeface="Times New Roman"/>
                      </a:endParaRPr>
                    </a:p>
                  </a:txBody>
                  <a:tcPr marL="62734" marR="62734" marT="0" marB="0"/>
                </a:tc>
                <a:tc>
                  <a:txBody>
                    <a:bodyPr/>
                    <a:lstStyle/>
                    <a:p>
                      <a:pPr marL="0" marR="0" algn="l" rtl="0" eaLnBrk="1" latinLnBrk="0" hangingPunct="1">
                        <a:lnSpc>
                          <a:spcPct val="115000"/>
                        </a:lnSpc>
                        <a:spcBef>
                          <a:spcPts val="0"/>
                        </a:spcBef>
                        <a:spcAft>
                          <a:spcPts val="0"/>
                        </a:spcAft>
                      </a:pPr>
                      <a:r>
                        <a:rPr kumimoji="0" lang="en-US" sz="2600" kern="1200" dirty="0">
                          <a:effectLst/>
                          <a:latin typeface="Calibri" panose="020F0502020204030204" pitchFamily="34" charset="0"/>
                        </a:rPr>
                        <a:t>Moderate: Both feet and legs (below the knees), hands, or lower arms</a:t>
                      </a:r>
                      <a:endParaRPr kumimoji="0" lang="en-US" sz="2600" kern="1200" dirty="0">
                        <a:solidFill>
                          <a:schemeClr val="tx1"/>
                        </a:solidFill>
                        <a:effectLst/>
                        <a:latin typeface="Calibri" panose="020F0502020204030204" pitchFamily="34" charset="0"/>
                        <a:ea typeface="+mn-ea"/>
                        <a:cs typeface="+mn-cs"/>
                      </a:endParaRPr>
                    </a:p>
                  </a:txBody>
                  <a:tcPr marL="62734" marR="62734" marT="0" marB="0"/>
                </a:tc>
                <a:extLst>
                  <a:ext uri="{0D108BD9-81ED-4DB2-BD59-A6C34878D82A}">
                    <a16:rowId xmlns:a16="http://schemas.microsoft.com/office/drawing/2014/main" val="10003"/>
                  </a:ext>
                </a:extLst>
              </a:tr>
              <a:tr h="1356802">
                <a:tc>
                  <a:txBody>
                    <a:bodyPr/>
                    <a:lstStyle/>
                    <a:p>
                      <a:pPr marL="0" marR="0">
                        <a:lnSpc>
                          <a:spcPct val="115000"/>
                        </a:lnSpc>
                        <a:spcBef>
                          <a:spcPts val="0"/>
                        </a:spcBef>
                        <a:spcAft>
                          <a:spcPts val="0"/>
                        </a:spcAft>
                      </a:pPr>
                      <a:r>
                        <a:rPr lang="en-US" sz="2600" dirty="0">
                          <a:effectLst/>
                          <a:latin typeface="Calibri" panose="020F0502020204030204" pitchFamily="34" charset="0"/>
                        </a:rPr>
                        <a:t>Grade +++</a:t>
                      </a:r>
                      <a:endParaRPr lang="en-US" sz="2600" dirty="0">
                        <a:effectLst/>
                        <a:latin typeface="Calibri" panose="020F0502020204030204" pitchFamily="34" charset="0"/>
                        <a:ea typeface="Calibri"/>
                        <a:cs typeface="Times New Roman"/>
                      </a:endParaRPr>
                    </a:p>
                  </a:txBody>
                  <a:tcPr marL="62734" marR="62734" marT="0" marB="0"/>
                </a:tc>
                <a:tc>
                  <a:txBody>
                    <a:bodyPr/>
                    <a:lstStyle/>
                    <a:p>
                      <a:pPr marL="0" marR="0">
                        <a:lnSpc>
                          <a:spcPct val="115000"/>
                        </a:lnSpc>
                        <a:spcBef>
                          <a:spcPts val="0"/>
                        </a:spcBef>
                        <a:spcAft>
                          <a:spcPts val="0"/>
                        </a:spcAft>
                      </a:pPr>
                      <a:r>
                        <a:rPr lang="en-US" sz="2600" dirty="0">
                          <a:effectLst/>
                          <a:latin typeface="Calibri" panose="020F0502020204030204" pitchFamily="34" charset="0"/>
                        </a:rPr>
                        <a:t>Severe: Generalized bilateral pitting </a:t>
                      </a:r>
                      <a:r>
                        <a:rPr lang="en-US" sz="2600" dirty="0" err="1">
                          <a:effectLst/>
                          <a:latin typeface="Calibri" panose="020F0502020204030204" pitchFamily="34" charset="0"/>
                        </a:rPr>
                        <a:t>oedema</a:t>
                      </a:r>
                      <a:r>
                        <a:rPr lang="en-US" sz="2600" dirty="0">
                          <a:effectLst/>
                          <a:latin typeface="Calibri" panose="020F0502020204030204" pitchFamily="34" charset="0"/>
                        </a:rPr>
                        <a:t>, including both feet, legs, arms, and face</a:t>
                      </a:r>
                      <a:endParaRPr lang="en-US" sz="2600" dirty="0">
                        <a:effectLst/>
                        <a:latin typeface="Calibri" panose="020F0502020204030204" pitchFamily="34" charset="0"/>
                        <a:ea typeface="Calibri"/>
                        <a:cs typeface="Times New Roman"/>
                      </a:endParaRPr>
                    </a:p>
                  </a:txBody>
                  <a:tcPr marL="62734" marR="62734" marT="0" marB="0"/>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38764370-2414-44B8-8BCC-3DA8E6B28E7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14</a:t>
            </a:r>
          </a:p>
        </p:txBody>
      </p:sp>
    </p:spTree>
    <p:extLst>
      <p:ext uri="{BB962C8B-B14F-4D97-AF65-F5344CB8AC3E}">
        <p14:creationId xmlns:p14="http://schemas.microsoft.com/office/powerpoint/2010/main" val="268766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dirty="0"/>
              <a:t>Anthropometry</a:t>
            </a:r>
          </a:p>
        </p:txBody>
      </p:sp>
      <p:sp>
        <p:nvSpPr>
          <p:cNvPr id="5" name="Slide Number Placeholder 4"/>
          <p:cNvSpPr>
            <a:spLocks noGrp="1"/>
          </p:cNvSpPr>
          <p:nvPr>
            <p:ph type="sldNum" sz="quarter" idx="12"/>
          </p:nvPr>
        </p:nvSpPr>
        <p:spPr/>
        <p:txBody>
          <a:bodyPr/>
          <a:lstStyle/>
          <a:p>
            <a:pPr>
              <a:defRPr/>
            </a:pPr>
            <a:fld id="{42945AC0-7A14-4A73-BBAF-4B40A9B69442}" type="slidenum">
              <a:rPr lang="en-US" smtClean="0"/>
              <a:pPr>
                <a:defRPr/>
              </a:pPr>
              <a:t>29</a:t>
            </a:fld>
            <a:endParaRPr lang="en-US" dirty="0"/>
          </a:p>
        </p:txBody>
      </p:sp>
      <p:sp>
        <p:nvSpPr>
          <p:cNvPr id="4" name="Slide Number Placeholder 4">
            <a:extLst>
              <a:ext uri="{FF2B5EF4-FFF2-40B4-BE49-F238E27FC236}">
                <a16:creationId xmlns:a16="http://schemas.microsoft.com/office/drawing/2014/main" id="{11A80CF5-1610-4636-ABB8-C068FA5EEF05}"/>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15</a:t>
            </a:r>
          </a:p>
        </p:txBody>
      </p:sp>
    </p:spTree>
    <p:extLst>
      <p:ext uri="{BB962C8B-B14F-4D97-AF65-F5344CB8AC3E}">
        <p14:creationId xmlns:p14="http://schemas.microsoft.com/office/powerpoint/2010/main" val="72749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Trends in Nutritional Status of Children</a:t>
            </a:r>
          </a:p>
        </p:txBody>
      </p:sp>
      <p:sp>
        <p:nvSpPr>
          <p:cNvPr id="4" name="Slide Number Placeholder 3"/>
          <p:cNvSpPr>
            <a:spLocks noGrp="1"/>
          </p:cNvSpPr>
          <p:nvPr>
            <p:ph type="sldNum" sz="quarter" idx="12"/>
          </p:nvPr>
        </p:nvSpPr>
        <p:spPr/>
        <p:txBody>
          <a:bodyPr/>
          <a:lstStyle/>
          <a:p>
            <a:fld id="{42945AC0-7A14-4A73-BBAF-4B40A9B69442}" type="slidenum">
              <a:rPr lang="en-US" sz="1400" b="1" smtClean="0">
                <a:solidFill>
                  <a:schemeClr val="tx1"/>
                </a:solidFill>
              </a:rPr>
              <a:pPr/>
              <a:t>3</a:t>
            </a:fld>
            <a:endParaRPr lang="en-US" sz="1400" b="1" dirty="0">
              <a:solidFill>
                <a:schemeClr val="tx1"/>
              </a:solidFill>
            </a:endParaRPr>
          </a:p>
        </p:txBody>
      </p:sp>
      <p:graphicFrame>
        <p:nvGraphicFramePr>
          <p:cNvPr id="9" name="Chart 8">
            <a:extLst/>
          </p:cNvPr>
          <p:cNvGraphicFramePr>
            <a:graphicFrameLocks/>
          </p:cNvGraphicFramePr>
          <p:nvPr>
            <p:extLst>
              <p:ext uri="{D42A27DB-BD31-4B8C-83A1-F6EECF244321}">
                <p14:modId xmlns:p14="http://schemas.microsoft.com/office/powerpoint/2010/main" val="2064316235"/>
              </p:ext>
            </p:extLst>
          </p:nvPr>
        </p:nvGraphicFramePr>
        <p:xfrm>
          <a:off x="583406" y="1417638"/>
          <a:ext cx="7977187" cy="4519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89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 Commonly Used Weighing Scales</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30</a:t>
            </a:fld>
            <a:endParaRPr lang="en-US" dirty="0"/>
          </a:p>
        </p:txBody>
      </p:sp>
      <p:pic>
        <p:nvPicPr>
          <p:cNvPr id="6" name="Picture 5" descr="photo of a scale"/>
          <p:cNvPicPr>
            <a:picLocks noChangeAspect="1"/>
          </p:cNvPicPr>
          <p:nvPr/>
        </p:nvPicPr>
        <p:blipFill>
          <a:blip r:embed="rId3"/>
          <a:stretch>
            <a:fillRect/>
          </a:stretch>
        </p:blipFill>
        <p:spPr>
          <a:xfrm>
            <a:off x="780790" y="1295401"/>
            <a:ext cx="2389377" cy="1067594"/>
          </a:xfrm>
          <a:prstGeom prst="rect">
            <a:avLst/>
          </a:prstGeom>
        </p:spPr>
      </p:pic>
      <p:pic>
        <p:nvPicPr>
          <p:cNvPr id="7" name="Picture 6" descr="photo of a scale"/>
          <p:cNvPicPr>
            <a:picLocks noChangeAspect="1"/>
          </p:cNvPicPr>
          <p:nvPr/>
        </p:nvPicPr>
        <p:blipFill>
          <a:blip r:embed="rId4"/>
          <a:stretch>
            <a:fillRect/>
          </a:stretch>
        </p:blipFill>
        <p:spPr>
          <a:xfrm>
            <a:off x="7467600" y="2514600"/>
            <a:ext cx="1331484" cy="3041313"/>
          </a:xfrm>
          <a:prstGeom prst="rect">
            <a:avLst/>
          </a:prstGeom>
        </p:spPr>
      </p:pic>
      <p:pic>
        <p:nvPicPr>
          <p:cNvPr id="8" name="Picture 7" descr="photo of a scale"/>
          <p:cNvPicPr>
            <a:picLocks noChangeAspect="1"/>
          </p:cNvPicPr>
          <p:nvPr/>
        </p:nvPicPr>
        <p:blipFill>
          <a:blip r:embed="rId5"/>
          <a:stretch>
            <a:fillRect/>
          </a:stretch>
        </p:blipFill>
        <p:spPr>
          <a:xfrm rot="762200">
            <a:off x="3717929" y="1439007"/>
            <a:ext cx="2626913" cy="1741550"/>
          </a:xfrm>
          <a:prstGeom prst="rect">
            <a:avLst/>
          </a:prstGeom>
        </p:spPr>
      </p:pic>
      <p:pic>
        <p:nvPicPr>
          <p:cNvPr id="9" name="Picture 8" descr="photo of a sca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9231" y="3429000"/>
            <a:ext cx="2495589" cy="2495589"/>
          </a:xfrm>
          <a:prstGeom prst="rect">
            <a:avLst/>
          </a:prstGeom>
        </p:spPr>
      </p:pic>
      <p:pic>
        <p:nvPicPr>
          <p:cNvPr id="12" name="Picture 11" descr="photo of a scal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4924" y="2511258"/>
            <a:ext cx="876876" cy="1540252"/>
          </a:xfrm>
          <a:prstGeom prst="rect">
            <a:avLst/>
          </a:prstGeom>
        </p:spPr>
      </p:pic>
      <p:pic>
        <p:nvPicPr>
          <p:cNvPr id="13" name="Picture 12" descr="photo of a scal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0890" y="3733800"/>
            <a:ext cx="2008110" cy="2008110"/>
          </a:xfrm>
          <a:prstGeom prst="rect">
            <a:avLst/>
          </a:prstGeom>
        </p:spPr>
      </p:pic>
      <p:pic>
        <p:nvPicPr>
          <p:cNvPr id="14" name="Picture 13" descr="photo of a scale"/>
          <p:cNvPicPr>
            <a:picLocks noChangeAspect="1"/>
          </p:cNvPicPr>
          <p:nvPr/>
        </p:nvPicPr>
        <p:blipFill>
          <a:blip r:embed="rId9"/>
          <a:stretch>
            <a:fillRect/>
          </a:stretch>
        </p:blipFill>
        <p:spPr>
          <a:xfrm>
            <a:off x="882230" y="4343400"/>
            <a:ext cx="1647716" cy="1647716"/>
          </a:xfrm>
          <a:prstGeom prst="rect">
            <a:avLst/>
          </a:prstGeom>
        </p:spPr>
      </p:pic>
      <p:sp>
        <p:nvSpPr>
          <p:cNvPr id="11" name="Slide Number Placeholder 4">
            <a:extLst>
              <a:ext uri="{FF2B5EF4-FFF2-40B4-BE49-F238E27FC236}">
                <a16:creationId xmlns:a16="http://schemas.microsoft.com/office/drawing/2014/main" id="{32EEF51D-9D73-4390-A483-DA8D0C791A9F}"/>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16</a:t>
            </a:r>
          </a:p>
        </p:txBody>
      </p:sp>
    </p:spTree>
    <p:extLst>
      <p:ext uri="{BB962C8B-B14F-4D97-AF65-F5344CB8AC3E}">
        <p14:creationId xmlns:p14="http://schemas.microsoft.com/office/powerpoint/2010/main" val="328735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457200" y="304800"/>
            <a:ext cx="8229600" cy="1143000"/>
          </a:xfrm>
        </p:spPr>
        <p:txBody>
          <a:bodyPr/>
          <a:lstStyle/>
          <a:p>
            <a:r>
              <a:rPr lang="en-US" dirty="0"/>
              <a:t>Commonly Used Height/</a:t>
            </a:r>
            <a:br>
              <a:rPr lang="en-US" dirty="0"/>
            </a:br>
            <a:r>
              <a:rPr lang="en-US" dirty="0"/>
              <a:t>Length Boards/Tapes</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31</a:t>
            </a:fld>
            <a:endParaRPr lang="en-US" dirty="0"/>
          </a:p>
        </p:txBody>
      </p:sp>
      <p:pic>
        <p:nvPicPr>
          <p:cNvPr id="6" name="Picture 5" descr="photo of board/tape"/>
          <p:cNvPicPr>
            <a:picLocks noChangeAspect="1"/>
          </p:cNvPicPr>
          <p:nvPr/>
        </p:nvPicPr>
        <p:blipFill>
          <a:blip r:embed="rId3"/>
          <a:stretch>
            <a:fillRect/>
          </a:stretch>
        </p:blipFill>
        <p:spPr>
          <a:xfrm>
            <a:off x="6750742" y="1447800"/>
            <a:ext cx="1631258" cy="5022295"/>
          </a:xfrm>
          <a:prstGeom prst="rect">
            <a:avLst/>
          </a:prstGeom>
        </p:spPr>
      </p:pic>
      <p:pic>
        <p:nvPicPr>
          <p:cNvPr id="7" name="Picture 6" descr="photo of board/tape"/>
          <p:cNvPicPr>
            <a:picLocks noChangeAspect="1"/>
          </p:cNvPicPr>
          <p:nvPr/>
        </p:nvPicPr>
        <p:blipFill>
          <a:blip r:embed="rId4"/>
          <a:stretch>
            <a:fillRect/>
          </a:stretch>
        </p:blipFill>
        <p:spPr>
          <a:xfrm>
            <a:off x="4953000" y="1752600"/>
            <a:ext cx="1224280" cy="4591050"/>
          </a:xfrm>
          <a:prstGeom prst="rect">
            <a:avLst/>
          </a:prstGeom>
        </p:spPr>
      </p:pic>
      <p:pic>
        <p:nvPicPr>
          <p:cNvPr id="8" name="Picture 7" descr="photo of board/tape"/>
          <p:cNvPicPr>
            <a:picLocks noChangeAspect="1"/>
          </p:cNvPicPr>
          <p:nvPr/>
        </p:nvPicPr>
        <p:blipFill>
          <a:blip r:embed="rId5"/>
          <a:stretch>
            <a:fillRect/>
          </a:stretch>
        </p:blipFill>
        <p:spPr>
          <a:xfrm>
            <a:off x="1418474" y="1524000"/>
            <a:ext cx="2315326" cy="2743200"/>
          </a:xfrm>
          <a:prstGeom prst="rect">
            <a:avLst/>
          </a:prstGeom>
        </p:spPr>
      </p:pic>
      <p:pic>
        <p:nvPicPr>
          <p:cNvPr id="9" name="Picture 8" descr="photo of board/tape"/>
          <p:cNvPicPr>
            <a:picLocks noChangeAspect="1"/>
          </p:cNvPicPr>
          <p:nvPr/>
        </p:nvPicPr>
        <p:blipFill>
          <a:blip r:embed="rId6"/>
          <a:stretch>
            <a:fillRect/>
          </a:stretch>
        </p:blipFill>
        <p:spPr>
          <a:xfrm>
            <a:off x="1143000" y="4038600"/>
            <a:ext cx="2808816" cy="1950567"/>
          </a:xfrm>
          <a:prstGeom prst="rect">
            <a:avLst/>
          </a:prstGeom>
        </p:spPr>
      </p:pic>
      <p:sp>
        <p:nvSpPr>
          <p:cNvPr id="10" name="Slide Number Placeholder 4">
            <a:extLst>
              <a:ext uri="{FF2B5EF4-FFF2-40B4-BE49-F238E27FC236}">
                <a16:creationId xmlns:a16="http://schemas.microsoft.com/office/drawing/2014/main" id="{EA172A9C-A08A-430B-9F46-075F18B5D3E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17</a:t>
            </a:r>
          </a:p>
        </p:txBody>
      </p:sp>
    </p:spTree>
    <p:extLst>
      <p:ext uri="{BB962C8B-B14F-4D97-AF65-F5344CB8AC3E}">
        <p14:creationId xmlns:p14="http://schemas.microsoft.com/office/powerpoint/2010/main" val="23612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 Commonly Used MUAC Tapes </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32</a:t>
            </a:fld>
            <a:endParaRPr lang="en-US" dirty="0"/>
          </a:p>
        </p:txBody>
      </p:sp>
      <p:pic>
        <p:nvPicPr>
          <p:cNvPr id="6" name="Picture 5" descr="photos of MUAC tape"/>
          <p:cNvPicPr>
            <a:picLocks noChangeAspect="1"/>
          </p:cNvPicPr>
          <p:nvPr/>
        </p:nvPicPr>
        <p:blipFill>
          <a:blip r:embed="rId3"/>
          <a:stretch>
            <a:fillRect/>
          </a:stretch>
        </p:blipFill>
        <p:spPr>
          <a:xfrm>
            <a:off x="1042885" y="1981200"/>
            <a:ext cx="7286830" cy="3395663"/>
          </a:xfrm>
          <a:prstGeom prst="rect">
            <a:avLst/>
          </a:prstGeom>
        </p:spPr>
      </p:pic>
      <p:sp>
        <p:nvSpPr>
          <p:cNvPr id="5" name="Slide Number Placeholder 4">
            <a:extLst>
              <a:ext uri="{FF2B5EF4-FFF2-40B4-BE49-F238E27FC236}">
                <a16:creationId xmlns:a16="http://schemas.microsoft.com/office/drawing/2014/main" id="{D4CD3471-F6D8-4C31-B2A9-641BF811E524}"/>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18</a:t>
            </a:r>
          </a:p>
        </p:txBody>
      </p:sp>
    </p:spTree>
    <p:extLst>
      <p:ext uri="{BB962C8B-B14F-4D97-AF65-F5344CB8AC3E}">
        <p14:creationId xmlns:p14="http://schemas.microsoft.com/office/powerpoint/2010/main" val="3833691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21705" y="1219200"/>
            <a:ext cx="3048000" cy="1143000"/>
          </a:xfrm>
        </p:spPr>
        <p:txBody>
          <a:bodyPr/>
          <a:lstStyle/>
          <a:p>
            <a:r>
              <a:rPr lang="en-US" dirty="0"/>
              <a:t>Steps to Accurately Use a MUAC Tape</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33</a:t>
            </a:fld>
            <a:endParaRPr lang="en-US" dirty="0"/>
          </a:p>
        </p:txBody>
      </p:sp>
      <p:pic>
        <p:nvPicPr>
          <p:cNvPr id="6" name="Picture 5" descr="Bend the left arm at a 90 degree angle. Find the top of the shoulder and the top of the elbow. Keep the tape at eye level and place it at 0 cm at the top of the shoulder. Pull tape past tip of bent elbow. Mark the length of the upper arm by putting your right thumb on the tape where it meets the tip of the elbow. Take the point where your right thumb marked and bring it to meet the '0' cm point on the shoulder, folding the tape. Place your left thumb on the point where the tape folds (midpoint). Mark the midpoint with a finger or pen. Straighten the client's arm and wrap the tape around the arm at the midpoint. Place the tape through the window and correct the tape tension. Picture of too loose. Picture of too tight. Read the measurement to the nearest 1 mm (0.1 cm) in the window where the arrows point inward. Record the measurement to the nearest 1 mm (0.1cm) and record the colour."/>
          <p:cNvPicPr>
            <a:picLocks noChangeAspect="1"/>
          </p:cNvPicPr>
          <p:nvPr/>
        </p:nvPicPr>
        <p:blipFill rotWithShape="1">
          <a:blip r:embed="rId3" cstate="print">
            <a:extLst>
              <a:ext uri="{28A0092B-C50C-407E-A947-70E740481C1C}">
                <a14:useLocalDpi xmlns:a14="http://schemas.microsoft.com/office/drawing/2010/main" val="0"/>
              </a:ext>
            </a:extLst>
          </a:blip>
          <a:srcRect l="1230" t="7535" r="1620" b="3425"/>
          <a:stretch/>
        </p:blipFill>
        <p:spPr>
          <a:xfrm>
            <a:off x="3291409" y="609600"/>
            <a:ext cx="5395391" cy="5327095"/>
          </a:xfrm>
          <a:prstGeom prst="rect">
            <a:avLst/>
          </a:prstGeom>
        </p:spPr>
      </p:pic>
      <p:pic>
        <p:nvPicPr>
          <p:cNvPr id="5" name="Picture 4" descr="Uganda flag" title="Uganda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8" y="84240"/>
            <a:ext cx="1501832" cy="830159"/>
          </a:xfrm>
          <a:prstGeom prst="rect">
            <a:avLst/>
          </a:prstGeom>
        </p:spPr>
      </p:pic>
      <p:sp>
        <p:nvSpPr>
          <p:cNvPr id="7" name="Slide Number Placeholder 4">
            <a:extLst>
              <a:ext uri="{FF2B5EF4-FFF2-40B4-BE49-F238E27FC236}">
                <a16:creationId xmlns:a16="http://schemas.microsoft.com/office/drawing/2014/main" id="{6C56DCD3-4428-4FFF-B700-B940A5CB7F51}"/>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19</a:t>
            </a:r>
          </a:p>
        </p:txBody>
      </p:sp>
    </p:spTree>
    <p:extLst>
      <p:ext uri="{BB962C8B-B14F-4D97-AF65-F5344CB8AC3E}">
        <p14:creationId xmlns:p14="http://schemas.microsoft.com/office/powerpoint/2010/main" val="2294213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 MUAC</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34</a:t>
            </a:fld>
            <a:endParaRPr lang="en-US" dirty="0"/>
          </a:p>
        </p:txBody>
      </p:sp>
      <p:pic>
        <p:nvPicPr>
          <p:cNvPr id="6" name="Picture 4" descr="photo of child's arm being measured with MUAC ta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5247" y="1600200"/>
            <a:ext cx="509375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230BB7B-1FDA-4FA4-A1C2-AC246E83C40D}"/>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20</a:t>
            </a:r>
          </a:p>
        </p:txBody>
      </p:sp>
    </p:spTree>
    <p:extLst>
      <p:ext uri="{BB962C8B-B14F-4D97-AF65-F5344CB8AC3E}">
        <p14:creationId xmlns:p14="http://schemas.microsoft.com/office/powerpoint/2010/main" val="180216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Mid-Upper Arm Circumference</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35</a:t>
            </a:fld>
            <a:endParaRPr lang="en-US" dirty="0"/>
          </a:p>
        </p:txBody>
      </p:sp>
      <p:pic>
        <p:nvPicPr>
          <p:cNvPr id="6" name="Picture 5" descr="illustrations of how to adjust and read a MUAC tape"/>
          <p:cNvPicPr>
            <a:picLocks noChangeAspect="1"/>
          </p:cNvPicPr>
          <p:nvPr/>
        </p:nvPicPr>
        <p:blipFill rotWithShape="1">
          <a:blip r:embed="rId3"/>
          <a:srcRect l="-353" t="-1238" r="353" b="1238"/>
          <a:stretch/>
        </p:blipFill>
        <p:spPr>
          <a:xfrm>
            <a:off x="1240531" y="1289915"/>
            <a:ext cx="6455669" cy="4577485"/>
          </a:xfrm>
          <a:prstGeom prst="rect">
            <a:avLst/>
          </a:prstGeom>
        </p:spPr>
      </p:pic>
      <p:sp>
        <p:nvSpPr>
          <p:cNvPr id="5" name="Slide Number Placeholder 4">
            <a:extLst>
              <a:ext uri="{FF2B5EF4-FFF2-40B4-BE49-F238E27FC236}">
                <a16:creationId xmlns:a16="http://schemas.microsoft.com/office/drawing/2014/main" id="{B73EC431-3B3D-411D-985E-9DCC0470131D}"/>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21</a:t>
            </a:r>
          </a:p>
        </p:txBody>
      </p:sp>
    </p:spTree>
    <p:extLst>
      <p:ext uri="{BB962C8B-B14F-4D97-AF65-F5344CB8AC3E}">
        <p14:creationId xmlns:p14="http://schemas.microsoft.com/office/powerpoint/2010/main" val="2550826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Classifying Nutritional Status </a:t>
            </a:r>
            <a:br>
              <a:rPr lang="en-US" sz="4000" dirty="0"/>
            </a:br>
            <a:r>
              <a:rPr lang="en-US" sz="4000" dirty="0"/>
              <a:t>Using Cut-offs—MUAC</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36</a:t>
            </a:fld>
            <a:endParaRPr lang="en-US" dirty="0"/>
          </a:p>
        </p:txBody>
      </p:sp>
      <p:graphicFrame>
        <p:nvGraphicFramePr>
          <p:cNvPr id="6" name="Table 5"/>
          <p:cNvGraphicFramePr>
            <a:graphicFrameLocks noGrp="1"/>
          </p:cNvGraphicFramePr>
          <p:nvPr>
            <p:extLst/>
          </p:nvPr>
        </p:nvGraphicFramePr>
        <p:xfrm>
          <a:off x="646938" y="1524000"/>
          <a:ext cx="7850124" cy="4521078"/>
        </p:xfrm>
        <a:graphic>
          <a:graphicData uri="http://schemas.openxmlformats.org/drawingml/2006/table">
            <a:tbl>
              <a:tblPr firstRow="1" firstCol="1" lastRow="1" lastCol="1" bandRow="1" bandCol="1"/>
              <a:tblGrid>
                <a:gridCol w="2292790">
                  <a:extLst>
                    <a:ext uri="{9D8B030D-6E8A-4147-A177-3AD203B41FA5}">
                      <a16:colId xmlns:a16="http://schemas.microsoft.com/office/drawing/2014/main" val="20000"/>
                    </a:ext>
                  </a:extLst>
                </a:gridCol>
                <a:gridCol w="1921456">
                  <a:extLst>
                    <a:ext uri="{9D8B030D-6E8A-4147-A177-3AD203B41FA5}">
                      <a16:colId xmlns:a16="http://schemas.microsoft.com/office/drawing/2014/main" val="20001"/>
                    </a:ext>
                  </a:extLst>
                </a:gridCol>
                <a:gridCol w="2034464">
                  <a:extLst>
                    <a:ext uri="{9D8B030D-6E8A-4147-A177-3AD203B41FA5}">
                      <a16:colId xmlns:a16="http://schemas.microsoft.com/office/drawing/2014/main" val="20002"/>
                    </a:ext>
                  </a:extLst>
                </a:gridCol>
                <a:gridCol w="1601414">
                  <a:extLst>
                    <a:ext uri="{9D8B030D-6E8A-4147-A177-3AD203B41FA5}">
                      <a16:colId xmlns:a16="http://schemas.microsoft.com/office/drawing/2014/main" val="20003"/>
                    </a:ext>
                  </a:extLst>
                </a:gridCol>
              </a:tblGrid>
              <a:tr h="620563">
                <a:tc>
                  <a:txBody>
                    <a:bodyPr/>
                    <a:lstStyle/>
                    <a:p>
                      <a:pPr marL="0" marR="0">
                        <a:lnSpc>
                          <a:spcPct val="100000"/>
                        </a:lnSpc>
                        <a:spcBef>
                          <a:spcPts val="0"/>
                        </a:spcBef>
                        <a:spcAft>
                          <a:spcPts val="0"/>
                        </a:spcAft>
                      </a:pPr>
                      <a:r>
                        <a:rPr lang="en-US" sz="1400" dirty="0">
                          <a:effectLst/>
                          <a:latin typeface="Calibri"/>
                          <a:ea typeface="Calibri"/>
                          <a:cs typeface="Times New Roman"/>
                        </a:rPr>
                        <a:t> </a:t>
                      </a:r>
                    </a:p>
                    <a:p>
                      <a:pPr marL="85090" marR="0">
                        <a:lnSpc>
                          <a:spcPct val="100000"/>
                        </a:lnSpc>
                        <a:spcBef>
                          <a:spcPts val="0"/>
                        </a:spcBef>
                        <a:spcAft>
                          <a:spcPts val="0"/>
                        </a:spcAft>
                      </a:pPr>
                      <a:r>
                        <a:rPr lang="en-US" sz="1400" b="1" dirty="0">
                          <a:solidFill>
                            <a:srgbClr val="231F20"/>
                          </a:solidFill>
                          <a:effectLst/>
                          <a:latin typeface="Calibri"/>
                          <a:ea typeface="Calibri"/>
                          <a:cs typeface="Calibri"/>
                        </a:rPr>
                        <a:t>G</a:t>
                      </a:r>
                      <a:r>
                        <a:rPr lang="en-US" sz="1400" b="1" spc="-35" dirty="0">
                          <a:solidFill>
                            <a:srgbClr val="231F20"/>
                          </a:solidFill>
                          <a:effectLst/>
                          <a:latin typeface="Calibri"/>
                          <a:ea typeface="Calibri"/>
                          <a:cs typeface="Calibri"/>
                        </a:rPr>
                        <a:t>r</a:t>
                      </a:r>
                      <a:r>
                        <a:rPr lang="en-US" sz="1400" b="1" dirty="0">
                          <a:solidFill>
                            <a:srgbClr val="231F20"/>
                          </a:solidFill>
                          <a:effectLst/>
                          <a:latin typeface="Calibri"/>
                          <a:ea typeface="Calibri"/>
                          <a:cs typeface="Calibri"/>
                        </a:rPr>
                        <a:t>oup</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47320" marR="106680" indent="207645" algn="ctr">
                        <a:lnSpc>
                          <a:spcPct val="100000"/>
                        </a:lnSpc>
                        <a:spcBef>
                          <a:spcPts val="0"/>
                        </a:spcBef>
                        <a:spcAft>
                          <a:spcPts val="0"/>
                        </a:spcAft>
                      </a:pPr>
                      <a:r>
                        <a:rPr lang="en-US" sz="1400" b="1" dirty="0">
                          <a:solidFill>
                            <a:srgbClr val="231F20"/>
                          </a:solidFill>
                          <a:effectLst/>
                          <a:latin typeface="Calibri"/>
                          <a:ea typeface="Calibri"/>
                          <a:cs typeface="Calibri"/>
                        </a:rPr>
                        <a:t>S</a:t>
                      </a:r>
                      <a:r>
                        <a:rPr lang="en-US" sz="1400" b="1" spc="-5" dirty="0">
                          <a:solidFill>
                            <a:srgbClr val="231F20"/>
                          </a:solidFill>
                          <a:effectLst/>
                          <a:latin typeface="Calibri"/>
                          <a:ea typeface="Calibri"/>
                          <a:cs typeface="Calibri"/>
                        </a:rPr>
                        <a:t>e</a:t>
                      </a:r>
                      <a:r>
                        <a:rPr lang="en-US" sz="1400" b="1" spc="-10" dirty="0">
                          <a:solidFill>
                            <a:srgbClr val="231F20"/>
                          </a:solidFill>
                          <a:effectLst/>
                          <a:latin typeface="Calibri"/>
                          <a:ea typeface="Calibri"/>
                          <a:cs typeface="Calibri"/>
                        </a:rPr>
                        <a:t>v</a:t>
                      </a:r>
                      <a:r>
                        <a:rPr lang="en-US" sz="1400" b="1" dirty="0">
                          <a:solidFill>
                            <a:srgbClr val="231F20"/>
                          </a:solidFill>
                          <a:effectLst/>
                          <a:latin typeface="Calibri"/>
                          <a:ea typeface="Calibri"/>
                          <a:cs typeface="Calibri"/>
                        </a:rPr>
                        <a:t>e</a:t>
                      </a:r>
                      <a:r>
                        <a:rPr lang="en-US" sz="1400" b="1" spc="-10" dirty="0">
                          <a:solidFill>
                            <a:srgbClr val="231F20"/>
                          </a:solidFill>
                          <a:effectLst/>
                          <a:latin typeface="Calibri"/>
                          <a:ea typeface="Calibri"/>
                          <a:cs typeface="Calibri"/>
                        </a:rPr>
                        <a:t>r</a:t>
                      </a:r>
                      <a:r>
                        <a:rPr lang="en-US" sz="1400" b="1" dirty="0">
                          <a:solidFill>
                            <a:srgbClr val="231F20"/>
                          </a:solidFill>
                          <a:effectLst/>
                          <a:latin typeface="Calibri"/>
                          <a:ea typeface="Calibri"/>
                          <a:cs typeface="Calibri"/>
                        </a:rPr>
                        <a:t>e acu</a:t>
                      </a:r>
                      <a:r>
                        <a:rPr lang="en-US" sz="1400" b="1" spc="-15" dirty="0">
                          <a:solidFill>
                            <a:srgbClr val="231F20"/>
                          </a:solidFill>
                          <a:effectLst/>
                          <a:latin typeface="Calibri"/>
                          <a:ea typeface="Calibri"/>
                          <a:cs typeface="Calibri"/>
                        </a:rPr>
                        <a:t>t</a:t>
                      </a:r>
                      <a:r>
                        <a:rPr lang="en-US" sz="1400" b="1" dirty="0">
                          <a:solidFill>
                            <a:srgbClr val="231F20"/>
                          </a:solidFill>
                          <a:effectLst/>
                          <a:latin typeface="Calibri"/>
                          <a:ea typeface="Calibri"/>
                          <a:cs typeface="Calibri"/>
                        </a:rPr>
                        <a:t>e malnutrition</a:t>
                      </a:r>
                      <a:r>
                        <a:rPr lang="en-US" sz="1400" b="1" spc="-65"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a:t>
                      </a:r>
                      <a:r>
                        <a:rPr lang="en-US" sz="1400" b="1" spc="-20" dirty="0">
                          <a:solidFill>
                            <a:srgbClr val="231F20"/>
                          </a:solidFill>
                          <a:effectLst/>
                          <a:latin typeface="Calibri"/>
                          <a:ea typeface="Calibri"/>
                          <a:cs typeface="Calibri"/>
                        </a:rPr>
                        <a:t>S</a:t>
                      </a:r>
                      <a:r>
                        <a:rPr lang="en-US" sz="1400" b="1" dirty="0">
                          <a:solidFill>
                            <a:srgbClr val="231F20"/>
                          </a:solidFill>
                          <a:effectLst/>
                          <a:latin typeface="Calibri"/>
                          <a:ea typeface="Calibri"/>
                          <a:cs typeface="Calibri"/>
                        </a:rPr>
                        <a:t>AM)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51765" marR="101600" indent="138430" algn="ctr">
                        <a:lnSpc>
                          <a:spcPct val="100000"/>
                        </a:lnSpc>
                        <a:spcBef>
                          <a:spcPts val="0"/>
                        </a:spcBef>
                        <a:spcAft>
                          <a:spcPts val="0"/>
                        </a:spcAft>
                      </a:pPr>
                      <a:r>
                        <a:rPr lang="en-US" sz="1400" b="1" dirty="0">
                          <a:solidFill>
                            <a:srgbClr val="231F20"/>
                          </a:solidFill>
                          <a:effectLst/>
                          <a:latin typeface="Calibri"/>
                          <a:ea typeface="Calibri"/>
                          <a:cs typeface="Calibri"/>
                        </a:rPr>
                        <a:t>Mode</a:t>
                      </a:r>
                      <a:r>
                        <a:rPr lang="en-US" sz="1400" b="1" spc="-25" dirty="0">
                          <a:solidFill>
                            <a:srgbClr val="231F20"/>
                          </a:solidFill>
                          <a:effectLst/>
                          <a:latin typeface="Calibri"/>
                          <a:ea typeface="Calibri"/>
                          <a:cs typeface="Calibri"/>
                        </a:rPr>
                        <a:t>r</a:t>
                      </a:r>
                      <a:r>
                        <a:rPr lang="en-US" sz="1400" b="1" spc="-10" dirty="0">
                          <a:solidFill>
                            <a:srgbClr val="231F20"/>
                          </a:solidFill>
                          <a:effectLst/>
                          <a:latin typeface="Calibri"/>
                          <a:ea typeface="Calibri"/>
                          <a:cs typeface="Calibri"/>
                        </a:rPr>
                        <a:t>a</a:t>
                      </a:r>
                      <a:r>
                        <a:rPr lang="en-US" sz="1400" b="1" spc="-15" dirty="0">
                          <a:solidFill>
                            <a:srgbClr val="231F20"/>
                          </a:solidFill>
                          <a:effectLst/>
                          <a:latin typeface="Calibri"/>
                          <a:ea typeface="Calibri"/>
                          <a:cs typeface="Calibri"/>
                        </a:rPr>
                        <a:t>t</a:t>
                      </a:r>
                      <a:r>
                        <a:rPr lang="en-US" sz="1400" b="1" dirty="0">
                          <a:solidFill>
                            <a:srgbClr val="231F20"/>
                          </a:solidFill>
                          <a:effectLst/>
                          <a:latin typeface="Calibri"/>
                          <a:ea typeface="Calibri"/>
                          <a:cs typeface="Calibri"/>
                        </a:rPr>
                        <a:t>e acu</a:t>
                      </a:r>
                      <a:r>
                        <a:rPr lang="en-US" sz="1400" b="1" spc="-15" dirty="0">
                          <a:solidFill>
                            <a:srgbClr val="231F20"/>
                          </a:solidFill>
                          <a:effectLst/>
                          <a:latin typeface="Calibri"/>
                          <a:ea typeface="Calibri"/>
                          <a:cs typeface="Calibri"/>
                        </a:rPr>
                        <a:t>t</a:t>
                      </a:r>
                      <a:r>
                        <a:rPr lang="en-US" sz="1400" b="1" dirty="0">
                          <a:solidFill>
                            <a:srgbClr val="231F20"/>
                          </a:solidFill>
                          <a:effectLst/>
                          <a:latin typeface="Calibri"/>
                          <a:ea typeface="Calibri"/>
                          <a:cs typeface="Calibri"/>
                        </a:rPr>
                        <a:t>e malnutrition</a:t>
                      </a:r>
                      <a:r>
                        <a:rPr lang="en-US" sz="1400" b="1" spc="-65"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(MAM)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Calibri"/>
                          <a:ea typeface="Calibri"/>
                          <a:cs typeface="Times New Roman"/>
                        </a:rPr>
                        <a:t> </a:t>
                      </a:r>
                    </a:p>
                    <a:p>
                      <a:pPr marL="325438" marR="0" indent="-325438" algn="ctr">
                        <a:lnSpc>
                          <a:spcPct val="100000"/>
                        </a:lnSpc>
                        <a:spcBef>
                          <a:spcPts val="0"/>
                        </a:spcBef>
                        <a:spcAft>
                          <a:spcPts val="0"/>
                        </a:spcAft>
                      </a:pPr>
                      <a:r>
                        <a:rPr lang="en-US" sz="1400" b="1" dirty="0">
                          <a:solidFill>
                            <a:srgbClr val="231F20"/>
                          </a:solidFill>
                          <a:effectLst/>
                          <a:latin typeface="Calibri"/>
                          <a:ea typeface="Calibri"/>
                          <a:cs typeface="Calibri"/>
                        </a:rPr>
                        <a:t>Normal</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703832">
                <a:tc>
                  <a:txBody>
                    <a:bodyPr/>
                    <a:lstStyle/>
                    <a:p>
                      <a:pPr marL="76200" marR="0" indent="0">
                        <a:lnSpc>
                          <a:spcPct val="100000"/>
                        </a:lnSpc>
                        <a:spcBef>
                          <a:spcPts val="0"/>
                        </a:spcBef>
                        <a:spcAft>
                          <a:spcPts val="0"/>
                        </a:spcAft>
                      </a:pPr>
                      <a:r>
                        <a:rPr lang="en-US" sz="1400" dirty="0">
                          <a:solidFill>
                            <a:srgbClr val="231F20"/>
                          </a:solidFill>
                          <a:effectLst/>
                          <a:latin typeface="Calibri"/>
                          <a:ea typeface="Calibri"/>
                          <a:cs typeface="Calibri"/>
                        </a:rPr>
                        <a:t>I</a:t>
                      </a:r>
                      <a:r>
                        <a:rPr lang="en-US" sz="1400" spc="-5" dirty="0">
                          <a:solidFill>
                            <a:srgbClr val="231F20"/>
                          </a:solidFill>
                          <a:effectLst/>
                          <a:latin typeface="Calibri"/>
                          <a:ea typeface="Calibri"/>
                          <a:cs typeface="Calibri"/>
                        </a:rPr>
                        <a:t>n</a:t>
                      </a:r>
                      <a:r>
                        <a:rPr lang="en-US" sz="1400" spc="-25" dirty="0">
                          <a:solidFill>
                            <a:srgbClr val="231F20"/>
                          </a:solidFill>
                          <a:effectLst/>
                          <a:latin typeface="Calibri"/>
                          <a:ea typeface="Calibri"/>
                          <a:cs typeface="Calibri"/>
                        </a:rPr>
                        <a:t>f</a:t>
                      </a:r>
                      <a:r>
                        <a:rPr lang="en-US" sz="1400" dirty="0">
                          <a:solidFill>
                            <a:srgbClr val="231F20"/>
                          </a:solidFill>
                          <a:effectLst/>
                          <a:latin typeface="Calibri"/>
                          <a:ea typeface="Calibri"/>
                          <a:cs typeface="Calibri"/>
                        </a:rPr>
                        <a:t>a</a:t>
                      </a:r>
                      <a:r>
                        <a:rPr lang="en-US" sz="1400" spc="-10" dirty="0">
                          <a:solidFill>
                            <a:srgbClr val="231F20"/>
                          </a:solidFill>
                          <a:effectLst/>
                          <a:latin typeface="Calibri"/>
                          <a:ea typeface="Calibri"/>
                          <a:cs typeface="Calibri"/>
                        </a:rPr>
                        <a:t>n</a:t>
                      </a:r>
                      <a:r>
                        <a:rPr lang="en-US" sz="1400" dirty="0">
                          <a:solidFill>
                            <a:srgbClr val="231F20"/>
                          </a:solidFill>
                          <a:effectLst/>
                          <a:latin typeface="Calibri"/>
                          <a:ea typeface="Calibri"/>
                          <a:cs typeface="Calibri"/>
                        </a:rPr>
                        <a:t>ts and child</a:t>
                      </a:r>
                      <a:r>
                        <a:rPr lang="en-US" sz="1400" spc="-15"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en</a:t>
                      </a:r>
                      <a:endParaRPr lang="en-US" sz="1400" dirty="0">
                        <a:effectLst/>
                        <a:latin typeface="Calibri"/>
                        <a:ea typeface="Calibri"/>
                        <a:cs typeface="Times New Roman"/>
                      </a:endParaRPr>
                    </a:p>
                    <a:p>
                      <a:pPr marL="76200" marR="0" indent="0">
                        <a:lnSpc>
                          <a:spcPct val="100000"/>
                        </a:lnSpc>
                        <a:spcBef>
                          <a:spcPts val="0"/>
                        </a:spcBef>
                        <a:spcAft>
                          <a:spcPts val="0"/>
                        </a:spcAft>
                      </a:pPr>
                      <a:r>
                        <a:rPr lang="en-US" sz="1400" dirty="0">
                          <a:solidFill>
                            <a:srgbClr val="231F20"/>
                          </a:solidFill>
                          <a:effectLst/>
                          <a:latin typeface="Calibri"/>
                          <a:ea typeface="Calibri"/>
                          <a:cs typeface="Calibri"/>
                        </a:rPr>
                        <a:t>6 mo</a:t>
                      </a:r>
                      <a:r>
                        <a:rPr lang="en-US" sz="1400" spc="-10" dirty="0">
                          <a:solidFill>
                            <a:srgbClr val="231F20"/>
                          </a:solidFill>
                          <a:effectLst/>
                          <a:latin typeface="Calibri"/>
                          <a:ea typeface="Calibri"/>
                          <a:cs typeface="Calibri"/>
                        </a:rPr>
                        <a:t>n</a:t>
                      </a:r>
                      <a:r>
                        <a:rPr lang="en-US" sz="1400" dirty="0">
                          <a:solidFill>
                            <a:srgbClr val="231F20"/>
                          </a:solidFill>
                          <a:effectLst/>
                          <a:latin typeface="Calibri"/>
                          <a:ea typeface="Calibri"/>
                          <a:cs typeface="Calibri"/>
                        </a:rPr>
                        <a:t>ths </a:t>
                      </a:r>
                      <a:r>
                        <a:rPr lang="en-US" sz="1400" spc="-1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5 </a:t>
                      </a:r>
                      <a:r>
                        <a:rPr lang="en-US" sz="1400" spc="-15" dirty="0">
                          <a:solidFill>
                            <a:srgbClr val="231F20"/>
                          </a:solidFill>
                          <a:effectLst/>
                          <a:latin typeface="Calibri"/>
                          <a:ea typeface="Calibri"/>
                          <a:cs typeface="Calibri"/>
                        </a:rPr>
                        <a:t>y</a:t>
                      </a:r>
                      <a:r>
                        <a:rPr lang="en-US" sz="1400" dirty="0">
                          <a:solidFill>
                            <a:srgbClr val="231F20"/>
                          </a:solidFill>
                          <a:effectLst/>
                          <a:latin typeface="Calibri"/>
                          <a:ea typeface="Calibri"/>
                          <a:cs typeface="Calibri"/>
                        </a:rPr>
                        <a:t>ea</a:t>
                      </a:r>
                      <a:r>
                        <a:rPr lang="en-US" sz="1400" spc="-20"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s </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1963" marR="0" indent="-461963" algn="ctr">
                        <a:lnSpc>
                          <a:spcPct val="100000"/>
                        </a:lnSpc>
                        <a:spcBef>
                          <a:spcPts val="0"/>
                        </a:spcBef>
                        <a:spcAft>
                          <a:spcPts val="0"/>
                        </a:spcAft>
                      </a:pPr>
                      <a:r>
                        <a:rPr lang="en-US" sz="1400" dirty="0">
                          <a:solidFill>
                            <a:srgbClr val="231F20"/>
                          </a:solidFill>
                          <a:effectLst/>
                          <a:latin typeface="Calibri"/>
                          <a:ea typeface="Calibri"/>
                          <a:cs typeface="Calibri"/>
                        </a:rPr>
                        <a:t>&lt; 11.5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205105" marR="0" algn="ctr">
                        <a:lnSpc>
                          <a:spcPct val="100000"/>
                        </a:lnSpc>
                        <a:spcBef>
                          <a:spcPts val="0"/>
                        </a:spcBef>
                        <a:spcAft>
                          <a:spcPts val="0"/>
                        </a:spcAft>
                      </a:pPr>
                      <a:r>
                        <a:rPr lang="en-US" sz="1400" dirty="0">
                          <a:solidFill>
                            <a:srgbClr val="231F20"/>
                          </a:solidFill>
                          <a:effectLst/>
                          <a:latin typeface="Calibri"/>
                          <a:ea typeface="Calibri"/>
                          <a:cs typeface="Calibri"/>
                        </a:rPr>
                        <a:t>≥ 11.5 </a:t>
                      </a:r>
                      <a:r>
                        <a:rPr lang="en-US" sz="1400" spc="-2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12.5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a:ea typeface="Calibri"/>
                          <a:cs typeface="Times New Roman"/>
                        </a:rPr>
                        <a:t> </a:t>
                      </a:r>
                      <a:r>
                        <a:rPr lang="en-US" sz="1400" dirty="0">
                          <a:solidFill>
                            <a:srgbClr val="231F20"/>
                          </a:solidFill>
                          <a:effectLst/>
                          <a:latin typeface="Calibri"/>
                          <a:ea typeface="Calibri"/>
                          <a:cs typeface="Calibri"/>
                        </a:rPr>
                        <a:t>≥ 12.5 cm</a:t>
                      </a:r>
                      <a:endParaRPr lang="en-US" sz="1400" dirty="0">
                        <a:effectLst/>
                        <a:latin typeface="Calibri"/>
                        <a:ea typeface="Calibri"/>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1"/>
                  </a:ext>
                </a:extLst>
              </a:tr>
              <a:tr h="462966">
                <a:tc>
                  <a:txBody>
                    <a:bodyPr/>
                    <a:lstStyle/>
                    <a:p>
                      <a:pPr marL="0" marR="0" indent="52388">
                        <a:lnSpc>
                          <a:spcPct val="100000"/>
                        </a:lnSpc>
                        <a:spcBef>
                          <a:spcPts val="0"/>
                        </a:spcBef>
                        <a:spcAft>
                          <a:spcPts val="0"/>
                        </a:spcAft>
                      </a:pPr>
                      <a:r>
                        <a:rPr lang="en-US" sz="1400" dirty="0">
                          <a:solidFill>
                            <a:srgbClr val="231F20"/>
                          </a:solidFill>
                          <a:effectLst/>
                          <a:latin typeface="Calibri"/>
                          <a:ea typeface="Calibri"/>
                          <a:cs typeface="Calibri"/>
                        </a:rPr>
                        <a:t>Child</a:t>
                      </a:r>
                      <a:r>
                        <a:rPr lang="en-US" sz="1400" spc="-15"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en 5 - &lt; 10 </a:t>
                      </a:r>
                      <a:r>
                        <a:rPr lang="en-US" sz="1400" spc="-30" dirty="0">
                          <a:solidFill>
                            <a:srgbClr val="231F20"/>
                          </a:solidFill>
                          <a:effectLst/>
                          <a:latin typeface="Calibri"/>
                          <a:ea typeface="Calibri"/>
                          <a:cs typeface="Calibri"/>
                        </a:rPr>
                        <a:t>y</a:t>
                      </a:r>
                      <a:r>
                        <a:rPr lang="en-US" sz="1400" dirty="0">
                          <a:solidFill>
                            <a:srgbClr val="231F20"/>
                          </a:solidFill>
                          <a:effectLst/>
                          <a:latin typeface="Calibri"/>
                          <a:ea typeface="Calibri"/>
                          <a:cs typeface="Calibri"/>
                        </a:rPr>
                        <a:t>ea</a:t>
                      </a:r>
                      <a:r>
                        <a:rPr lang="en-US" sz="1400" spc="-40"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s</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1963" marR="0" indent="-461963" algn="ctr">
                        <a:lnSpc>
                          <a:spcPct val="100000"/>
                        </a:lnSpc>
                        <a:spcBef>
                          <a:spcPts val="0"/>
                        </a:spcBef>
                        <a:spcAft>
                          <a:spcPts val="0"/>
                        </a:spcAft>
                      </a:pPr>
                      <a:r>
                        <a:rPr lang="en-US" sz="1400" dirty="0">
                          <a:solidFill>
                            <a:srgbClr val="231F20"/>
                          </a:solidFill>
                          <a:effectLst/>
                          <a:latin typeface="Calibri"/>
                          <a:ea typeface="Calibri"/>
                          <a:cs typeface="Calibri"/>
                        </a:rPr>
                        <a:t>&lt; 13.5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0" marR="0" algn="ctr">
                        <a:lnSpc>
                          <a:spcPct val="100000"/>
                        </a:lnSpc>
                        <a:spcBef>
                          <a:spcPts val="0"/>
                        </a:spcBef>
                        <a:spcAft>
                          <a:spcPts val="0"/>
                        </a:spcAft>
                      </a:pPr>
                      <a:r>
                        <a:rPr lang="en-US" sz="1400" dirty="0">
                          <a:effectLst/>
                          <a:latin typeface="Calibri"/>
                          <a:ea typeface="Calibri"/>
                          <a:cs typeface="Times New Roman"/>
                        </a:rPr>
                        <a:t> </a:t>
                      </a:r>
                      <a:r>
                        <a:rPr lang="en-US" sz="1400" dirty="0">
                          <a:solidFill>
                            <a:srgbClr val="231F20"/>
                          </a:solidFill>
                          <a:effectLst/>
                          <a:latin typeface="Calibri"/>
                          <a:ea typeface="Calibri"/>
                          <a:cs typeface="Calibri"/>
                        </a:rPr>
                        <a:t>≥ 13.5  </a:t>
                      </a:r>
                      <a:r>
                        <a:rPr lang="en-US" sz="1400" spc="-2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14.5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420370" marR="37338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231F20"/>
                          </a:solidFill>
                          <a:effectLst/>
                          <a:latin typeface="Calibri"/>
                          <a:ea typeface="Calibri"/>
                          <a:cs typeface="Calibri"/>
                        </a:rPr>
                        <a:t>≥ 14.5 cm</a:t>
                      </a:r>
                      <a:endParaRPr lang="en-US" sz="1400" dirty="0">
                        <a:effectLst/>
                        <a:latin typeface="Calibri"/>
                        <a:ea typeface="Calibri"/>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2"/>
                  </a:ext>
                </a:extLst>
              </a:tr>
              <a:tr h="462966">
                <a:tc>
                  <a:txBody>
                    <a:bodyPr/>
                    <a:lstStyle/>
                    <a:p>
                      <a:pPr marL="77470" marR="0">
                        <a:lnSpc>
                          <a:spcPct val="100000"/>
                        </a:lnSpc>
                        <a:spcBef>
                          <a:spcPts val="0"/>
                        </a:spcBef>
                        <a:spcAft>
                          <a:spcPts val="0"/>
                        </a:spcAft>
                      </a:pPr>
                      <a:r>
                        <a:rPr lang="en-US" sz="1400" dirty="0">
                          <a:solidFill>
                            <a:srgbClr val="231F20"/>
                          </a:solidFill>
                          <a:effectLst/>
                          <a:latin typeface="Calibri"/>
                          <a:ea typeface="Calibri"/>
                          <a:cs typeface="Calibri"/>
                        </a:rPr>
                        <a:t>Child</a:t>
                      </a:r>
                      <a:r>
                        <a:rPr lang="en-US" sz="1400" spc="-15"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en 10 - &lt; 15 </a:t>
                      </a:r>
                      <a:r>
                        <a:rPr lang="en-US" sz="1400" spc="-30" dirty="0">
                          <a:solidFill>
                            <a:srgbClr val="231F20"/>
                          </a:solidFill>
                          <a:effectLst/>
                          <a:latin typeface="Calibri"/>
                          <a:ea typeface="Calibri"/>
                          <a:cs typeface="Calibri"/>
                        </a:rPr>
                        <a:t>y</a:t>
                      </a:r>
                      <a:r>
                        <a:rPr lang="en-US" sz="1400" dirty="0">
                          <a:solidFill>
                            <a:srgbClr val="231F20"/>
                          </a:solidFill>
                          <a:effectLst/>
                          <a:latin typeface="Calibri"/>
                          <a:ea typeface="Calibri"/>
                          <a:cs typeface="Calibri"/>
                        </a:rPr>
                        <a:t>ea</a:t>
                      </a:r>
                      <a:r>
                        <a:rPr lang="en-US" sz="1400" spc="-40"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s </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1963" marR="0" indent="-461963" algn="ctr">
                        <a:lnSpc>
                          <a:spcPct val="100000"/>
                        </a:lnSpc>
                        <a:spcBef>
                          <a:spcPts val="0"/>
                        </a:spcBef>
                        <a:spcAft>
                          <a:spcPts val="0"/>
                        </a:spcAft>
                      </a:pPr>
                      <a:r>
                        <a:rPr lang="en-US" sz="1400" dirty="0">
                          <a:solidFill>
                            <a:srgbClr val="231F20"/>
                          </a:solidFill>
                          <a:effectLst/>
                          <a:latin typeface="Calibri"/>
                          <a:ea typeface="Calibri"/>
                          <a:cs typeface="Calibri"/>
                        </a:rPr>
                        <a:t>&lt; 16.0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170815" marR="0" algn="ctr">
                        <a:lnSpc>
                          <a:spcPct val="100000"/>
                        </a:lnSpc>
                        <a:spcBef>
                          <a:spcPts val="0"/>
                        </a:spcBef>
                        <a:spcAft>
                          <a:spcPts val="0"/>
                        </a:spcAft>
                      </a:pPr>
                      <a:r>
                        <a:rPr lang="en-US" sz="1400" dirty="0">
                          <a:solidFill>
                            <a:srgbClr val="231F20"/>
                          </a:solidFill>
                          <a:effectLst/>
                          <a:latin typeface="Calibri"/>
                          <a:ea typeface="Calibri"/>
                          <a:cs typeface="Calibri"/>
                        </a:rPr>
                        <a:t>≥ 16.0  </a:t>
                      </a:r>
                      <a:r>
                        <a:rPr lang="en-US" sz="1400" spc="-2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18.5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420370" marR="37338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231F20"/>
                          </a:solidFill>
                          <a:effectLst/>
                          <a:latin typeface="Calibri"/>
                          <a:ea typeface="Calibri"/>
                          <a:cs typeface="Calibri"/>
                        </a:rPr>
                        <a:t>≥ 18.5 cm</a:t>
                      </a:r>
                      <a:endParaRPr lang="en-US" sz="1400" dirty="0">
                        <a:effectLst/>
                        <a:latin typeface="Calibri"/>
                        <a:ea typeface="Calibri"/>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3"/>
                  </a:ext>
                </a:extLst>
              </a:tr>
              <a:tr h="462966">
                <a:tc>
                  <a:txBody>
                    <a:bodyPr/>
                    <a:lstStyle/>
                    <a:p>
                      <a:pPr marL="77470" marR="0">
                        <a:lnSpc>
                          <a:spcPct val="100000"/>
                        </a:lnSpc>
                        <a:spcBef>
                          <a:spcPts val="0"/>
                        </a:spcBef>
                        <a:spcAft>
                          <a:spcPts val="0"/>
                        </a:spcAft>
                      </a:pPr>
                      <a:r>
                        <a:rPr lang="en-US" sz="1400" dirty="0">
                          <a:solidFill>
                            <a:srgbClr val="231F20"/>
                          </a:solidFill>
                          <a:effectLst/>
                          <a:latin typeface="Calibri"/>
                          <a:ea typeface="Calibri"/>
                          <a:cs typeface="Calibri"/>
                        </a:rPr>
                        <a:t>Child</a:t>
                      </a:r>
                      <a:r>
                        <a:rPr lang="en-US" sz="1400" spc="-15"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en 15 - &lt; 18 </a:t>
                      </a:r>
                      <a:r>
                        <a:rPr lang="en-US" sz="1400" spc="-30" dirty="0">
                          <a:solidFill>
                            <a:srgbClr val="231F20"/>
                          </a:solidFill>
                          <a:effectLst/>
                          <a:latin typeface="Calibri"/>
                          <a:ea typeface="Calibri"/>
                          <a:cs typeface="Calibri"/>
                        </a:rPr>
                        <a:t>y</a:t>
                      </a:r>
                      <a:r>
                        <a:rPr lang="en-US" sz="1400" dirty="0">
                          <a:solidFill>
                            <a:srgbClr val="231F20"/>
                          </a:solidFill>
                          <a:effectLst/>
                          <a:latin typeface="Calibri"/>
                          <a:ea typeface="Calibri"/>
                          <a:cs typeface="Calibri"/>
                        </a:rPr>
                        <a:t>ea</a:t>
                      </a:r>
                      <a:r>
                        <a:rPr lang="en-US" sz="1400" spc="-40"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s </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1963" marR="0" indent="-461963" algn="ctr">
                        <a:lnSpc>
                          <a:spcPct val="100000"/>
                        </a:lnSpc>
                        <a:spcBef>
                          <a:spcPts val="0"/>
                        </a:spcBef>
                        <a:spcAft>
                          <a:spcPts val="0"/>
                        </a:spcAft>
                      </a:pPr>
                      <a:r>
                        <a:rPr lang="en-US" sz="1400" dirty="0">
                          <a:solidFill>
                            <a:srgbClr val="231F20"/>
                          </a:solidFill>
                          <a:effectLst/>
                          <a:latin typeface="Calibri"/>
                          <a:ea typeface="Calibri"/>
                          <a:cs typeface="Calibri"/>
                        </a:rPr>
                        <a:t>&lt; 18.5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170815" marR="0" algn="ctr">
                        <a:lnSpc>
                          <a:spcPct val="100000"/>
                        </a:lnSpc>
                        <a:spcBef>
                          <a:spcPts val="0"/>
                        </a:spcBef>
                        <a:spcAft>
                          <a:spcPts val="0"/>
                        </a:spcAft>
                      </a:pPr>
                      <a:r>
                        <a:rPr lang="en-US" sz="1400" dirty="0">
                          <a:solidFill>
                            <a:srgbClr val="231F20"/>
                          </a:solidFill>
                          <a:effectLst/>
                          <a:latin typeface="Calibri"/>
                          <a:ea typeface="Calibri"/>
                          <a:cs typeface="Calibri"/>
                        </a:rPr>
                        <a:t>≥ 18.5 </a:t>
                      </a:r>
                      <a:r>
                        <a:rPr lang="en-US" sz="1400" spc="-2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21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420370" marR="373380" algn="ctr">
                        <a:lnSpc>
                          <a:spcPct val="100000"/>
                        </a:lnSpc>
                        <a:spcBef>
                          <a:spcPts val="0"/>
                        </a:spcBef>
                        <a:spcAft>
                          <a:spcPts val="0"/>
                        </a:spcAft>
                      </a:pPr>
                      <a:r>
                        <a:rPr lang="en-US" sz="1400" dirty="0">
                          <a:solidFill>
                            <a:srgbClr val="231F20"/>
                          </a:solidFill>
                          <a:effectLst/>
                          <a:latin typeface="Calibri"/>
                          <a:ea typeface="Calibri"/>
                          <a:cs typeface="Calibri"/>
                        </a:rPr>
                        <a:t>≥ 21.0</a:t>
                      </a:r>
                      <a:r>
                        <a:rPr lang="en-US" sz="1400" baseline="0" dirty="0">
                          <a:solidFill>
                            <a:srgbClr val="231F20"/>
                          </a:solidFill>
                          <a:effectLst/>
                          <a:latin typeface="Calibri"/>
                          <a:ea typeface="Calibri"/>
                          <a:cs typeface="Calibri"/>
                        </a:rPr>
                        <a:t> </a:t>
                      </a:r>
                      <a:r>
                        <a:rPr lang="en-US" sz="1400" dirty="0">
                          <a:solidFill>
                            <a:srgbClr val="231F20"/>
                          </a:solidFill>
                          <a:effectLst/>
                          <a:latin typeface="Calibri"/>
                          <a:ea typeface="Calibri"/>
                          <a:cs typeface="Calibri"/>
                        </a:rPr>
                        <a:t>cm</a:t>
                      </a:r>
                      <a:endParaRPr lang="en-US" sz="1400" dirty="0">
                        <a:effectLst/>
                        <a:latin typeface="Calibri"/>
                        <a:ea typeface="Calibri"/>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4"/>
                  </a:ext>
                </a:extLst>
              </a:tr>
              <a:tr h="462966">
                <a:tc>
                  <a:txBody>
                    <a:bodyPr/>
                    <a:lstStyle/>
                    <a:p>
                      <a:pPr marL="53975" marR="0" indent="0">
                        <a:lnSpc>
                          <a:spcPct val="100000"/>
                        </a:lnSpc>
                        <a:spcBef>
                          <a:spcPts val="0"/>
                        </a:spcBef>
                        <a:spcAft>
                          <a:spcPts val="0"/>
                        </a:spcAft>
                      </a:pPr>
                      <a:r>
                        <a:rPr lang="en-US" sz="1400" dirty="0">
                          <a:solidFill>
                            <a:srgbClr val="231F20"/>
                          </a:solidFill>
                          <a:effectLst/>
                          <a:latin typeface="Calibri"/>
                          <a:ea typeface="Calibri"/>
                          <a:cs typeface="Calibri"/>
                        </a:rPr>
                        <a:t>Adults &gt;18 </a:t>
                      </a:r>
                      <a:r>
                        <a:rPr lang="en-US" sz="1400" spc="-15" dirty="0">
                          <a:solidFill>
                            <a:srgbClr val="231F20"/>
                          </a:solidFill>
                          <a:effectLst/>
                          <a:latin typeface="Calibri"/>
                          <a:ea typeface="Calibri"/>
                          <a:cs typeface="Calibri"/>
                        </a:rPr>
                        <a:t>y</a:t>
                      </a:r>
                      <a:r>
                        <a:rPr lang="en-US" sz="1400" dirty="0">
                          <a:solidFill>
                            <a:srgbClr val="231F20"/>
                          </a:solidFill>
                          <a:effectLst/>
                          <a:latin typeface="Calibri"/>
                          <a:ea typeface="Calibri"/>
                          <a:cs typeface="Calibri"/>
                        </a:rPr>
                        <a:t>ea</a:t>
                      </a:r>
                      <a:r>
                        <a:rPr lang="en-US" sz="1400" spc="-20" dirty="0">
                          <a:solidFill>
                            <a:srgbClr val="231F20"/>
                          </a:solidFill>
                          <a:effectLst/>
                          <a:latin typeface="Calibri"/>
                          <a:ea typeface="Calibri"/>
                          <a:cs typeface="Calibri"/>
                        </a:rPr>
                        <a:t>r</a:t>
                      </a:r>
                      <a:r>
                        <a:rPr lang="en-US" sz="1400" dirty="0">
                          <a:solidFill>
                            <a:srgbClr val="231F20"/>
                          </a:solidFill>
                          <a:effectLst/>
                          <a:latin typeface="Calibri"/>
                          <a:ea typeface="Calibri"/>
                          <a:cs typeface="Calibri"/>
                        </a:rPr>
                        <a:t>s and older</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Calibri"/>
                          <a:ea typeface="Calibri"/>
                          <a:cs typeface="Times New Roman"/>
                        </a:rPr>
                        <a:t> </a:t>
                      </a:r>
                      <a:r>
                        <a:rPr lang="en-US" sz="1400" dirty="0">
                          <a:solidFill>
                            <a:srgbClr val="231F20"/>
                          </a:solidFill>
                          <a:effectLst/>
                          <a:latin typeface="Calibri"/>
                          <a:ea typeface="Calibri"/>
                          <a:cs typeface="Calibri"/>
                        </a:rPr>
                        <a:t>&lt; 19.0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0" marR="0" algn="ctr">
                        <a:lnSpc>
                          <a:spcPct val="100000"/>
                        </a:lnSpc>
                        <a:spcBef>
                          <a:spcPts val="0"/>
                        </a:spcBef>
                        <a:spcAft>
                          <a:spcPts val="0"/>
                        </a:spcAft>
                      </a:pPr>
                      <a:r>
                        <a:rPr lang="en-US" sz="1400" dirty="0">
                          <a:solidFill>
                            <a:srgbClr val="231F20"/>
                          </a:solidFill>
                          <a:effectLst/>
                          <a:latin typeface="Calibri"/>
                          <a:ea typeface="Calibri"/>
                          <a:cs typeface="Calibri"/>
                        </a:rPr>
                        <a:t>≥ 19.0 </a:t>
                      </a:r>
                      <a:r>
                        <a:rPr lang="en-US" sz="1400" spc="-1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22.0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420370" marR="373380" algn="ctr" rtl="0" eaLnBrk="1" latinLnBrk="0" hangingPunct="1">
                        <a:lnSpc>
                          <a:spcPct val="100000"/>
                        </a:lnSpc>
                        <a:spcBef>
                          <a:spcPts val="0"/>
                        </a:spcBef>
                        <a:spcAft>
                          <a:spcPts val="0"/>
                        </a:spcAft>
                      </a:pPr>
                      <a:r>
                        <a:rPr kumimoji="0" lang="en-US" sz="1400" kern="1200" dirty="0">
                          <a:solidFill>
                            <a:srgbClr val="231F20"/>
                          </a:solidFill>
                          <a:effectLst/>
                          <a:latin typeface="Calibri"/>
                          <a:ea typeface="Calibri"/>
                          <a:cs typeface="Calibri"/>
                        </a:rPr>
                        <a:t>≥ 22.0 cm</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5"/>
                  </a:ext>
                </a:extLst>
              </a:tr>
              <a:tr h="881853">
                <a:tc>
                  <a:txBody>
                    <a:bodyPr/>
                    <a:lstStyle/>
                    <a:p>
                      <a:pPr marL="53975" marR="0" indent="0">
                        <a:lnSpc>
                          <a:spcPct val="100000"/>
                        </a:lnSpc>
                        <a:spcBef>
                          <a:spcPts val="0"/>
                        </a:spcBef>
                        <a:spcAft>
                          <a:spcPts val="0"/>
                        </a:spcAft>
                      </a:pPr>
                      <a:r>
                        <a:rPr lang="en-US" sz="1400" dirty="0">
                          <a:effectLst/>
                          <a:latin typeface="Calibri"/>
                          <a:ea typeface="Calibri"/>
                          <a:cs typeface="Times New Roman"/>
                        </a:rPr>
                        <a:t>Pregnant women or mothers with infants up to 6 months</a:t>
                      </a: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Calibri"/>
                          <a:ea typeface="Calibri"/>
                          <a:cs typeface="Times New Roman"/>
                        </a:rPr>
                        <a:t> </a:t>
                      </a:r>
                      <a:r>
                        <a:rPr lang="en-US" sz="1400" dirty="0">
                          <a:solidFill>
                            <a:srgbClr val="231F20"/>
                          </a:solidFill>
                          <a:effectLst/>
                          <a:latin typeface="Calibri"/>
                          <a:ea typeface="Calibri"/>
                          <a:cs typeface="Calibri"/>
                        </a:rPr>
                        <a:t>&lt; 19.0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0" marR="0" algn="ctr">
                        <a:lnSpc>
                          <a:spcPct val="100000"/>
                        </a:lnSpc>
                        <a:spcBef>
                          <a:spcPts val="0"/>
                        </a:spcBef>
                        <a:spcAft>
                          <a:spcPts val="0"/>
                        </a:spcAft>
                      </a:pPr>
                      <a:r>
                        <a:rPr lang="en-US" sz="1400" dirty="0">
                          <a:solidFill>
                            <a:srgbClr val="231F20"/>
                          </a:solidFill>
                          <a:effectLst/>
                          <a:latin typeface="Calibri"/>
                          <a:ea typeface="Calibri"/>
                          <a:cs typeface="Calibri"/>
                        </a:rPr>
                        <a:t>≥ 19.0 </a:t>
                      </a:r>
                      <a:r>
                        <a:rPr lang="en-US" sz="1400" spc="-1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22.0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420370" marR="373380" algn="ctr" rtl="0" eaLnBrk="1" latinLnBrk="0" hangingPunct="1">
                        <a:lnSpc>
                          <a:spcPct val="100000"/>
                        </a:lnSpc>
                        <a:spcBef>
                          <a:spcPts val="0"/>
                        </a:spcBef>
                        <a:spcAft>
                          <a:spcPts val="0"/>
                        </a:spcAft>
                      </a:pPr>
                      <a:r>
                        <a:rPr kumimoji="0" lang="en-US" sz="1400" kern="1200" dirty="0">
                          <a:solidFill>
                            <a:srgbClr val="231F20"/>
                          </a:solidFill>
                          <a:effectLst/>
                          <a:latin typeface="Calibri"/>
                          <a:ea typeface="Calibri"/>
                          <a:cs typeface="Calibri"/>
                        </a:rPr>
                        <a:t>≥ 22.0 cm</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6"/>
                  </a:ext>
                </a:extLst>
              </a:tr>
              <a:tr h="462966">
                <a:tc>
                  <a:txBody>
                    <a:bodyPr/>
                    <a:lstStyle/>
                    <a:p>
                      <a:pPr marL="53975" marR="0" indent="0">
                        <a:lnSpc>
                          <a:spcPct val="100000"/>
                        </a:lnSpc>
                        <a:spcBef>
                          <a:spcPts val="0"/>
                        </a:spcBef>
                        <a:spcAft>
                          <a:spcPts val="0"/>
                        </a:spcAft>
                      </a:pPr>
                      <a:r>
                        <a:rPr lang="en-US" sz="1400" dirty="0">
                          <a:effectLst/>
                          <a:latin typeface="Calibri"/>
                          <a:ea typeface="Calibri"/>
                          <a:cs typeface="Times New Roman"/>
                        </a:rPr>
                        <a:t>Elderly (60 years+)</a:t>
                      </a: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1963" marR="0" indent="-461963" algn="ctr">
                        <a:lnSpc>
                          <a:spcPct val="100000"/>
                        </a:lnSpc>
                        <a:spcBef>
                          <a:spcPts val="0"/>
                        </a:spcBef>
                        <a:spcAft>
                          <a:spcPts val="0"/>
                        </a:spcAft>
                      </a:pPr>
                      <a:r>
                        <a:rPr lang="en-US" sz="1400" dirty="0">
                          <a:solidFill>
                            <a:srgbClr val="231F20"/>
                          </a:solidFill>
                          <a:effectLst/>
                          <a:latin typeface="Calibri"/>
                          <a:ea typeface="Calibri"/>
                          <a:cs typeface="Calibri"/>
                        </a:rPr>
                        <a:t>&lt; 16.0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D5D"/>
                    </a:solidFill>
                  </a:tcPr>
                </a:tc>
                <a:tc>
                  <a:txBody>
                    <a:bodyPr/>
                    <a:lstStyle/>
                    <a:p>
                      <a:pPr marL="170815" marR="0" algn="ctr">
                        <a:lnSpc>
                          <a:spcPct val="100000"/>
                        </a:lnSpc>
                        <a:spcBef>
                          <a:spcPts val="0"/>
                        </a:spcBef>
                        <a:spcAft>
                          <a:spcPts val="0"/>
                        </a:spcAft>
                      </a:pPr>
                      <a:r>
                        <a:rPr lang="en-US" sz="1400" dirty="0">
                          <a:solidFill>
                            <a:srgbClr val="231F20"/>
                          </a:solidFill>
                          <a:effectLst/>
                          <a:latin typeface="Calibri"/>
                          <a:ea typeface="Calibri"/>
                          <a:cs typeface="Calibri"/>
                        </a:rPr>
                        <a:t>≥ 16.0  </a:t>
                      </a:r>
                      <a:r>
                        <a:rPr lang="en-US" sz="1400" spc="-20" dirty="0">
                          <a:solidFill>
                            <a:srgbClr val="231F20"/>
                          </a:solidFill>
                          <a:effectLst/>
                          <a:latin typeface="Calibri"/>
                          <a:ea typeface="Calibri"/>
                          <a:cs typeface="Calibri"/>
                        </a:rPr>
                        <a:t>t</a:t>
                      </a:r>
                      <a:r>
                        <a:rPr lang="en-US" sz="1400" dirty="0">
                          <a:solidFill>
                            <a:srgbClr val="231F20"/>
                          </a:solidFill>
                          <a:effectLst/>
                          <a:latin typeface="Calibri"/>
                          <a:ea typeface="Calibri"/>
                          <a:cs typeface="Calibri"/>
                        </a:rPr>
                        <a:t>o  &lt; 18.5 cm</a:t>
                      </a:r>
                      <a:endParaRPr lang="en-US" sz="1400" dirty="0">
                        <a:effectLst/>
                        <a:latin typeface="Calibri"/>
                        <a:ea typeface="Calibri"/>
                        <a:cs typeface="Times New Roman"/>
                      </a:endParaRPr>
                    </a:p>
                  </a:txBody>
                  <a:tcPr marL="40597" marR="40597" marT="40597" marB="40597"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78A"/>
                    </a:solidFill>
                  </a:tcPr>
                </a:tc>
                <a:tc>
                  <a:txBody>
                    <a:bodyPr/>
                    <a:lstStyle/>
                    <a:p>
                      <a:pPr marL="420370" marR="37338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231F20"/>
                          </a:solidFill>
                          <a:effectLst/>
                          <a:latin typeface="Calibri"/>
                          <a:ea typeface="Calibri"/>
                          <a:cs typeface="Calibri"/>
                        </a:rPr>
                        <a:t>≥ 18.5 cm</a:t>
                      </a:r>
                      <a:endParaRPr lang="en-US" sz="1400" dirty="0">
                        <a:effectLst/>
                        <a:latin typeface="Calibri"/>
                        <a:ea typeface="Calibri"/>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36EDA8"/>
                    </a:solidFill>
                  </a:tcPr>
                </a:tc>
                <a:extLst>
                  <a:ext uri="{0D108BD9-81ED-4DB2-BD59-A6C34878D82A}">
                    <a16:rowId xmlns:a16="http://schemas.microsoft.com/office/drawing/2014/main" val="10007"/>
                  </a:ext>
                </a:extLst>
              </a:tr>
            </a:tbl>
          </a:graphicData>
        </a:graphic>
      </p:graphicFrame>
      <p:sp>
        <p:nvSpPr>
          <p:cNvPr id="5" name="Slide Number Placeholder 4">
            <a:extLst>
              <a:ext uri="{FF2B5EF4-FFF2-40B4-BE49-F238E27FC236}">
                <a16:creationId xmlns:a16="http://schemas.microsoft.com/office/drawing/2014/main" id="{EF1655BD-A148-4687-932B-371103A11BA4}"/>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22</a:t>
            </a:r>
          </a:p>
        </p:txBody>
      </p:sp>
    </p:spTree>
    <p:extLst>
      <p:ext uri="{BB962C8B-B14F-4D97-AF65-F5344CB8AC3E}">
        <p14:creationId xmlns:p14="http://schemas.microsoft.com/office/powerpoint/2010/main" val="3834215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 Group Work: Nutrition Assessment (20 minutes)</a:t>
            </a:r>
          </a:p>
        </p:txBody>
      </p:sp>
      <p:sp>
        <p:nvSpPr>
          <p:cNvPr id="16387" name="Rectangle 1027"/>
          <p:cNvSpPr>
            <a:spLocks noGrp="1" noChangeArrowheads="1"/>
          </p:cNvSpPr>
          <p:nvPr>
            <p:ph type="body" idx="1"/>
          </p:nvPr>
        </p:nvSpPr>
        <p:spPr>
          <a:xfrm>
            <a:off x="457200" y="1600200"/>
            <a:ext cx="8229600" cy="4525963"/>
          </a:xfrm>
        </p:spPr>
        <p:txBody>
          <a:bodyPr/>
          <a:lstStyle/>
          <a:p>
            <a:r>
              <a:rPr lang="en-US" dirty="0"/>
              <a:t>Divide into 5 groups and practice taking anthropometric measurements for all group members.</a:t>
            </a:r>
          </a:p>
          <a:p>
            <a:pPr lvl="1"/>
            <a:r>
              <a:rPr lang="en-US" dirty="0"/>
              <a:t>MUAC</a:t>
            </a:r>
          </a:p>
          <a:p>
            <a:pPr lvl="1"/>
            <a:r>
              <a:rPr lang="en-US" dirty="0"/>
              <a:t>Weight</a:t>
            </a:r>
          </a:p>
          <a:p>
            <a:pPr lvl="1"/>
            <a:r>
              <a:rPr lang="en-US" dirty="0"/>
              <a:t>Height/length</a:t>
            </a:r>
          </a:p>
          <a:p>
            <a:r>
              <a:rPr lang="en-US" dirty="0"/>
              <a:t>Each group should record all measurements for future reference.</a:t>
            </a:r>
          </a:p>
        </p:txBody>
      </p:sp>
      <p:sp>
        <p:nvSpPr>
          <p:cNvPr id="3" name="Slide Number Placeholder 2"/>
          <p:cNvSpPr>
            <a:spLocks noGrp="1"/>
          </p:cNvSpPr>
          <p:nvPr>
            <p:ph type="sldNum" sz="quarter" idx="12"/>
          </p:nvPr>
        </p:nvSpPr>
        <p:spPr/>
        <p:txBody>
          <a:bodyPr/>
          <a:lstStyle/>
          <a:p>
            <a:fld id="{C06127B5-235D-4BE7-8D38-9589B1FE391D}" type="slidenum">
              <a:rPr lang="en-US" smtClean="0"/>
              <a:pPr/>
              <a:t>37</a:t>
            </a:fld>
            <a:endParaRPr lang="en-US" dirty="0"/>
          </a:p>
        </p:txBody>
      </p:sp>
      <p:sp>
        <p:nvSpPr>
          <p:cNvPr id="5" name="Slide Number Placeholder 4">
            <a:extLst>
              <a:ext uri="{FF2B5EF4-FFF2-40B4-BE49-F238E27FC236}">
                <a16:creationId xmlns:a16="http://schemas.microsoft.com/office/drawing/2014/main" id="{36D63D14-80D9-47F1-83B4-CA4B72E8FF13}"/>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23</a:t>
            </a:r>
          </a:p>
        </p:txBody>
      </p:sp>
    </p:spTree>
    <p:extLst>
      <p:ext uri="{BB962C8B-B14F-4D97-AF65-F5344CB8AC3E}">
        <p14:creationId xmlns:p14="http://schemas.microsoft.com/office/powerpoint/2010/main" val="361620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dirty="0"/>
              <a:t>Anthropometric Indices</a:t>
            </a:r>
          </a:p>
        </p:txBody>
      </p:sp>
      <p:sp>
        <p:nvSpPr>
          <p:cNvPr id="5" name="Slide Number Placeholder 4"/>
          <p:cNvSpPr>
            <a:spLocks noGrp="1"/>
          </p:cNvSpPr>
          <p:nvPr>
            <p:ph type="sldNum" sz="quarter" idx="12"/>
          </p:nvPr>
        </p:nvSpPr>
        <p:spPr/>
        <p:txBody>
          <a:bodyPr/>
          <a:lstStyle/>
          <a:p>
            <a:pPr>
              <a:defRPr/>
            </a:pPr>
            <a:fld id="{42945AC0-7A14-4A73-BBAF-4B40A9B69442}" type="slidenum">
              <a:rPr lang="en-US" smtClean="0"/>
              <a:pPr>
                <a:defRPr/>
              </a:pPr>
              <a:t>38</a:t>
            </a:fld>
            <a:endParaRPr lang="en-US" dirty="0"/>
          </a:p>
        </p:txBody>
      </p:sp>
      <p:sp>
        <p:nvSpPr>
          <p:cNvPr id="4" name="Slide Number Placeholder 4">
            <a:extLst>
              <a:ext uri="{FF2B5EF4-FFF2-40B4-BE49-F238E27FC236}">
                <a16:creationId xmlns:a16="http://schemas.microsoft.com/office/drawing/2014/main" id="{D6158E05-7D46-4856-B1F8-B377A035D759}"/>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24</a:t>
            </a:r>
          </a:p>
        </p:txBody>
      </p:sp>
    </p:spTree>
    <p:extLst>
      <p:ext uri="{BB962C8B-B14F-4D97-AF65-F5344CB8AC3E}">
        <p14:creationId xmlns:p14="http://schemas.microsoft.com/office/powerpoint/2010/main" val="3662157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0" y="184070"/>
            <a:ext cx="8089073" cy="1143000"/>
          </a:xfrm>
        </p:spPr>
        <p:txBody>
          <a:bodyPr/>
          <a:lstStyle/>
          <a:p>
            <a:r>
              <a:rPr lang="en-US" sz="3600" dirty="0"/>
              <a:t>Relationship between Anthropometric Indices and Nutritional Status</a:t>
            </a:r>
          </a:p>
        </p:txBody>
      </p:sp>
      <p:grpSp>
        <p:nvGrpSpPr>
          <p:cNvPr id="2" name="Group 1"/>
          <p:cNvGrpSpPr/>
          <p:nvPr/>
        </p:nvGrpSpPr>
        <p:grpSpPr>
          <a:xfrm>
            <a:off x="1517935" y="4476335"/>
            <a:ext cx="1680070" cy="1467812"/>
            <a:chOff x="1517935" y="4476335"/>
            <a:chExt cx="1680070" cy="1467812"/>
          </a:xfrm>
        </p:grpSpPr>
        <p:sp>
          <p:nvSpPr>
            <p:cNvPr id="43" name="Rectangle 13"/>
            <p:cNvSpPr>
              <a:spLocks noChangeArrowheads="1"/>
            </p:cNvSpPr>
            <p:nvPr/>
          </p:nvSpPr>
          <p:spPr bwMode="auto">
            <a:xfrm>
              <a:off x="1517935" y="4974610"/>
              <a:ext cx="1680070" cy="589985"/>
            </a:xfrm>
            <a:prstGeom prst="rect">
              <a:avLst/>
            </a:prstGeom>
            <a:solidFill>
              <a:srgbClr val="FF0000"/>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Height</a:t>
              </a:r>
              <a:r>
                <a:rPr lang="en-US" sz="2000" b="1" baseline="30000" dirty="0">
                  <a:latin typeface="Calibri" panose="020F0502020204030204" pitchFamily="34" charset="0"/>
                </a:rPr>
                <a:t>2</a:t>
              </a:r>
            </a:p>
          </p:txBody>
        </p:sp>
        <p:sp>
          <p:nvSpPr>
            <p:cNvPr id="44" name="Rectangle 12"/>
            <p:cNvSpPr>
              <a:spLocks noChangeArrowheads="1"/>
            </p:cNvSpPr>
            <p:nvPr/>
          </p:nvSpPr>
          <p:spPr bwMode="auto">
            <a:xfrm>
              <a:off x="1517935" y="4476335"/>
              <a:ext cx="1680070" cy="488204"/>
            </a:xfrm>
            <a:prstGeom prst="rect">
              <a:avLst/>
            </a:prstGeom>
            <a:solidFill>
              <a:srgbClr val="00CCFF"/>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Weight</a:t>
              </a:r>
            </a:p>
          </p:txBody>
        </p:sp>
        <p:sp>
          <p:nvSpPr>
            <p:cNvPr id="45" name="Rectangle 4"/>
            <p:cNvSpPr>
              <a:spLocks noChangeArrowheads="1"/>
            </p:cNvSpPr>
            <p:nvPr/>
          </p:nvSpPr>
          <p:spPr bwMode="auto">
            <a:xfrm>
              <a:off x="1517935" y="5462814"/>
              <a:ext cx="1680070" cy="481333"/>
            </a:xfrm>
            <a:prstGeom prst="rect">
              <a:avLst/>
            </a:prstGeom>
            <a:solidFill>
              <a:srgbClr val="FFFFCC"/>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Age</a:t>
              </a:r>
            </a:p>
          </p:txBody>
        </p:sp>
      </p:grpSp>
      <p:sp>
        <p:nvSpPr>
          <p:cNvPr id="46" name="Text Box 14"/>
          <p:cNvSpPr txBox="1">
            <a:spLocks noChangeArrowheads="1"/>
          </p:cNvSpPr>
          <p:nvPr/>
        </p:nvSpPr>
        <p:spPr bwMode="auto">
          <a:xfrm>
            <a:off x="1517935" y="5926687"/>
            <a:ext cx="2192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pitchFamily="34" charset="0"/>
              </a:defRPr>
            </a:lvl1pPr>
            <a:lvl2pPr marL="742950" indent="-285750" eaLnBrk="0" hangingPunct="0">
              <a:defRPr>
                <a:solidFill>
                  <a:schemeClr val="tx1"/>
                </a:solidFill>
                <a:latin typeface="Gill Sans MT" pitchFamily="34" charset="0"/>
                <a:cs typeface="Arial" pitchFamily="34" charset="0"/>
              </a:defRPr>
            </a:lvl2pPr>
            <a:lvl3pPr marL="1143000" indent="-228600" eaLnBrk="0" hangingPunct="0">
              <a:defRPr>
                <a:solidFill>
                  <a:schemeClr val="tx1"/>
                </a:solidFill>
                <a:latin typeface="Gill Sans MT" pitchFamily="34" charset="0"/>
                <a:cs typeface="Arial" pitchFamily="34" charset="0"/>
              </a:defRPr>
            </a:lvl3pPr>
            <a:lvl4pPr marL="1600200" indent="-228600" eaLnBrk="0" hangingPunct="0">
              <a:defRPr>
                <a:solidFill>
                  <a:schemeClr val="tx1"/>
                </a:solidFill>
                <a:latin typeface="Gill Sans MT" pitchFamily="34" charset="0"/>
                <a:cs typeface="Arial" pitchFamily="34" charset="0"/>
              </a:defRPr>
            </a:lvl4pPr>
            <a:lvl5pPr marL="2057400" indent="-228600" eaLnBrk="0" hangingPunct="0">
              <a:defRPr>
                <a:solidFill>
                  <a:schemeClr val="tx1"/>
                </a:solidFill>
                <a:latin typeface="Gill Sans MT"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pitchFamily="34" charset="0"/>
              </a:defRPr>
            </a:lvl9pPr>
          </a:lstStyle>
          <a:p>
            <a:pPr eaLnBrk="1" hangingPunct="1">
              <a:defRPr/>
            </a:pPr>
            <a:r>
              <a:rPr lang="en-US" sz="2400" b="1" dirty="0">
                <a:latin typeface="Calibri" panose="020F0502020204030204" pitchFamily="34" charset="0"/>
                <a:ea typeface="ＭＳ Ｐゴシック" pitchFamily="34" charset="-128"/>
              </a:rPr>
              <a:t>BMI-for-Age</a:t>
            </a:r>
          </a:p>
          <a:p>
            <a:pPr eaLnBrk="1" hangingPunct="1">
              <a:defRPr/>
            </a:pPr>
            <a:endParaRPr lang="en-US" sz="1200" dirty="0">
              <a:latin typeface="Calibri" panose="020F0502020204030204" pitchFamily="34" charset="0"/>
              <a:ea typeface="ＭＳ Ｐゴシック" pitchFamily="34" charset="-128"/>
            </a:endParaRPr>
          </a:p>
        </p:txBody>
      </p:sp>
      <p:grpSp>
        <p:nvGrpSpPr>
          <p:cNvPr id="5" name="Group 4"/>
          <p:cNvGrpSpPr/>
          <p:nvPr/>
        </p:nvGrpSpPr>
        <p:grpSpPr>
          <a:xfrm>
            <a:off x="4308745" y="1924714"/>
            <a:ext cx="1048935" cy="993395"/>
            <a:chOff x="4249931" y="1609999"/>
            <a:chExt cx="1048935" cy="993395"/>
          </a:xfrm>
        </p:grpSpPr>
        <p:sp>
          <p:nvSpPr>
            <p:cNvPr id="47" name="Rectangle 3"/>
            <p:cNvSpPr>
              <a:spLocks noChangeArrowheads="1"/>
            </p:cNvSpPr>
            <p:nvPr/>
          </p:nvSpPr>
          <p:spPr bwMode="auto">
            <a:xfrm>
              <a:off x="4249931" y="1609999"/>
              <a:ext cx="1048934" cy="511904"/>
            </a:xfrm>
            <a:prstGeom prst="rect">
              <a:avLst/>
            </a:prstGeom>
            <a:solidFill>
              <a:srgbClr val="FF0000"/>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Height</a:t>
              </a:r>
            </a:p>
          </p:txBody>
        </p:sp>
        <p:sp>
          <p:nvSpPr>
            <p:cNvPr id="48" name="Rectangle 4"/>
            <p:cNvSpPr>
              <a:spLocks noChangeArrowheads="1"/>
            </p:cNvSpPr>
            <p:nvPr/>
          </p:nvSpPr>
          <p:spPr bwMode="auto">
            <a:xfrm>
              <a:off x="4249932" y="2127182"/>
              <a:ext cx="1048934" cy="476212"/>
            </a:xfrm>
            <a:prstGeom prst="rect">
              <a:avLst/>
            </a:prstGeom>
            <a:solidFill>
              <a:srgbClr val="FFFFCC"/>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Age</a:t>
              </a:r>
            </a:p>
          </p:txBody>
        </p:sp>
      </p:grpSp>
      <p:grpSp>
        <p:nvGrpSpPr>
          <p:cNvPr id="7" name="Group 6"/>
          <p:cNvGrpSpPr/>
          <p:nvPr/>
        </p:nvGrpSpPr>
        <p:grpSpPr>
          <a:xfrm>
            <a:off x="6001601" y="1887813"/>
            <a:ext cx="1142244" cy="986149"/>
            <a:chOff x="5990135" y="1609371"/>
            <a:chExt cx="1142244" cy="986149"/>
          </a:xfrm>
        </p:grpSpPr>
        <p:sp>
          <p:nvSpPr>
            <p:cNvPr id="49" name="Rectangle 5"/>
            <p:cNvSpPr>
              <a:spLocks noChangeArrowheads="1"/>
            </p:cNvSpPr>
            <p:nvPr/>
          </p:nvSpPr>
          <p:spPr bwMode="auto">
            <a:xfrm>
              <a:off x="5990136" y="1609371"/>
              <a:ext cx="1142243" cy="513159"/>
            </a:xfrm>
            <a:prstGeom prst="rect">
              <a:avLst/>
            </a:prstGeom>
            <a:solidFill>
              <a:srgbClr val="00CCFF"/>
            </a:solidFill>
            <a:ln w="9525">
              <a:solidFill>
                <a:schemeClr val="tx1"/>
              </a:solidFill>
              <a:miter lim="800000"/>
              <a:headEnd/>
              <a:tailEnd/>
            </a:ln>
          </p:spPr>
          <p:txBody>
            <a:bodyPr wrap="none" anchor="ctr"/>
            <a:lstStyle/>
            <a:p>
              <a:pPr algn="ctr"/>
              <a:r>
                <a:rPr lang="en-US" b="1" dirty="0">
                  <a:latin typeface="Calibri" panose="020F0502020204030204" pitchFamily="34" charset="0"/>
                </a:rPr>
                <a:t>Weight</a:t>
              </a:r>
            </a:p>
          </p:txBody>
        </p:sp>
        <p:sp>
          <p:nvSpPr>
            <p:cNvPr id="50" name="Rectangle 6"/>
            <p:cNvSpPr>
              <a:spLocks noChangeArrowheads="1"/>
            </p:cNvSpPr>
            <p:nvPr/>
          </p:nvSpPr>
          <p:spPr bwMode="auto">
            <a:xfrm>
              <a:off x="5990135" y="2114226"/>
              <a:ext cx="1142244" cy="481294"/>
            </a:xfrm>
            <a:prstGeom prst="rect">
              <a:avLst/>
            </a:prstGeom>
            <a:solidFill>
              <a:srgbClr val="FF0000"/>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Length</a:t>
              </a:r>
            </a:p>
          </p:txBody>
        </p:sp>
      </p:grpSp>
      <p:sp>
        <p:nvSpPr>
          <p:cNvPr id="51" name="Text Box 7"/>
          <p:cNvSpPr txBox="1">
            <a:spLocks noChangeArrowheads="1"/>
          </p:cNvSpPr>
          <p:nvPr/>
        </p:nvSpPr>
        <p:spPr bwMode="auto">
          <a:xfrm>
            <a:off x="3306757" y="2843260"/>
            <a:ext cx="1275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sz="2400" b="1" dirty="0">
                <a:latin typeface="Calibri" panose="020F0502020204030204" pitchFamily="34" charset="0"/>
                <a:ea typeface="ＭＳ Ｐゴシック" pitchFamily="34" charset="-128"/>
              </a:rPr>
              <a:t>Stunting</a:t>
            </a:r>
          </a:p>
        </p:txBody>
      </p:sp>
      <p:sp>
        <p:nvSpPr>
          <p:cNvPr id="52" name="Text Box 8"/>
          <p:cNvSpPr txBox="1">
            <a:spLocks noChangeArrowheads="1"/>
          </p:cNvSpPr>
          <p:nvPr/>
        </p:nvSpPr>
        <p:spPr bwMode="auto">
          <a:xfrm>
            <a:off x="6854621" y="2865678"/>
            <a:ext cx="1448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sz="2400" b="1" dirty="0">
                <a:latin typeface="Calibri" panose="020F0502020204030204" pitchFamily="34" charset="0"/>
                <a:ea typeface="ＭＳ Ｐゴシック" pitchFamily="34" charset="-128"/>
              </a:rPr>
              <a:t>Wasting</a:t>
            </a:r>
          </a:p>
        </p:txBody>
      </p:sp>
      <p:grpSp>
        <p:nvGrpSpPr>
          <p:cNvPr id="53" name="Group 52"/>
          <p:cNvGrpSpPr/>
          <p:nvPr/>
        </p:nvGrpSpPr>
        <p:grpSpPr>
          <a:xfrm>
            <a:off x="5990135" y="4490814"/>
            <a:ext cx="2715034" cy="2082204"/>
            <a:chOff x="1464059" y="3941022"/>
            <a:chExt cx="2800233" cy="2391157"/>
          </a:xfrm>
        </p:grpSpPr>
        <p:sp>
          <p:nvSpPr>
            <p:cNvPr id="54" name="Rectangle 12"/>
            <p:cNvSpPr>
              <a:spLocks noChangeArrowheads="1"/>
            </p:cNvSpPr>
            <p:nvPr/>
          </p:nvSpPr>
          <p:spPr bwMode="auto">
            <a:xfrm>
              <a:off x="1828800" y="3941022"/>
              <a:ext cx="1984663" cy="714424"/>
            </a:xfrm>
            <a:prstGeom prst="rect">
              <a:avLst/>
            </a:prstGeom>
            <a:solidFill>
              <a:srgbClr val="00CCFF"/>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Weight</a:t>
              </a:r>
            </a:p>
          </p:txBody>
        </p:sp>
        <p:sp>
          <p:nvSpPr>
            <p:cNvPr id="55" name="Text Box 14"/>
            <p:cNvSpPr txBox="1">
              <a:spLocks noChangeArrowheads="1"/>
            </p:cNvSpPr>
            <p:nvPr/>
          </p:nvSpPr>
          <p:spPr bwMode="auto">
            <a:xfrm>
              <a:off x="1464059" y="5307192"/>
              <a:ext cx="2800233" cy="102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pitchFamily="34" charset="0"/>
                </a:defRPr>
              </a:lvl1pPr>
              <a:lvl2pPr marL="742950" indent="-285750" eaLnBrk="0" hangingPunct="0">
                <a:defRPr>
                  <a:solidFill>
                    <a:schemeClr val="tx1"/>
                  </a:solidFill>
                  <a:latin typeface="Gill Sans MT" pitchFamily="34" charset="0"/>
                  <a:cs typeface="Arial" pitchFamily="34" charset="0"/>
                </a:defRPr>
              </a:lvl2pPr>
              <a:lvl3pPr marL="1143000" indent="-228600" eaLnBrk="0" hangingPunct="0">
                <a:defRPr>
                  <a:solidFill>
                    <a:schemeClr val="tx1"/>
                  </a:solidFill>
                  <a:latin typeface="Gill Sans MT" pitchFamily="34" charset="0"/>
                  <a:cs typeface="Arial" pitchFamily="34" charset="0"/>
                </a:defRPr>
              </a:lvl3pPr>
              <a:lvl4pPr marL="1600200" indent="-228600" eaLnBrk="0" hangingPunct="0">
                <a:defRPr>
                  <a:solidFill>
                    <a:schemeClr val="tx1"/>
                  </a:solidFill>
                  <a:latin typeface="Gill Sans MT" pitchFamily="34" charset="0"/>
                  <a:cs typeface="Arial" pitchFamily="34" charset="0"/>
                </a:defRPr>
              </a:lvl4pPr>
              <a:lvl5pPr marL="2057400" indent="-228600" eaLnBrk="0" hangingPunct="0">
                <a:defRPr>
                  <a:solidFill>
                    <a:schemeClr val="tx1"/>
                  </a:solidFill>
                  <a:latin typeface="Gill Sans MT"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pitchFamily="34" charset="0"/>
                </a:defRPr>
              </a:lvl9pPr>
            </a:lstStyle>
            <a:p>
              <a:pPr algn="ctr" eaLnBrk="1" hangingPunct="1">
                <a:defRPr/>
              </a:pPr>
              <a:r>
                <a:rPr lang="en-US" sz="2400" b="1" dirty="0">
                  <a:latin typeface="Calibri" panose="020F0502020204030204" pitchFamily="34" charset="0"/>
                  <a:ea typeface="ＭＳ Ｐゴシック" pitchFamily="34" charset="-128"/>
                </a:rPr>
                <a:t>Body Mass Index </a:t>
              </a:r>
            </a:p>
            <a:p>
              <a:pPr algn="ctr" eaLnBrk="1" hangingPunct="1">
                <a:defRPr/>
              </a:pPr>
              <a:r>
                <a:rPr lang="en-US" sz="1600" b="1" dirty="0">
                  <a:latin typeface="Calibri" panose="020F0502020204030204" pitchFamily="34" charset="0"/>
                  <a:ea typeface="ＭＳ Ｐゴシック" pitchFamily="34" charset="-128"/>
                </a:rPr>
                <a:t>(Adults 19 years+)</a:t>
              </a:r>
            </a:p>
            <a:p>
              <a:pPr algn="ctr" eaLnBrk="1" hangingPunct="1">
                <a:defRPr/>
              </a:pPr>
              <a:endParaRPr lang="en-US" sz="1200" dirty="0">
                <a:latin typeface="Calibri" panose="020F0502020204030204" pitchFamily="34" charset="0"/>
                <a:ea typeface="ＭＳ Ｐゴシック" pitchFamily="34" charset="-128"/>
              </a:endParaRPr>
            </a:p>
          </p:txBody>
        </p:sp>
        <p:sp>
          <p:nvSpPr>
            <p:cNvPr id="56" name="Rectangle 13"/>
            <p:cNvSpPr>
              <a:spLocks noChangeArrowheads="1"/>
            </p:cNvSpPr>
            <p:nvPr/>
          </p:nvSpPr>
          <p:spPr bwMode="auto">
            <a:xfrm>
              <a:off x="1828800" y="4662701"/>
              <a:ext cx="1984664" cy="708980"/>
            </a:xfrm>
            <a:prstGeom prst="rect">
              <a:avLst/>
            </a:prstGeom>
            <a:solidFill>
              <a:srgbClr val="FF0000"/>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Height</a:t>
              </a:r>
              <a:r>
                <a:rPr lang="en-US" sz="2000" b="1" baseline="30000" dirty="0">
                  <a:latin typeface="Calibri" panose="020F0502020204030204" pitchFamily="34" charset="0"/>
                </a:rPr>
                <a:t>2</a:t>
              </a:r>
            </a:p>
          </p:txBody>
        </p:sp>
      </p:grpSp>
      <p:grpSp>
        <p:nvGrpSpPr>
          <p:cNvPr id="57" name="Group 56"/>
          <p:cNvGrpSpPr/>
          <p:nvPr/>
        </p:nvGrpSpPr>
        <p:grpSpPr>
          <a:xfrm>
            <a:off x="314391" y="1905842"/>
            <a:ext cx="2056989" cy="1632058"/>
            <a:chOff x="2642481" y="1381531"/>
            <a:chExt cx="2362200" cy="1874219"/>
          </a:xfrm>
        </p:grpSpPr>
        <p:sp>
          <p:nvSpPr>
            <p:cNvPr id="58" name="Text Box 10"/>
            <p:cNvSpPr txBox="1">
              <a:spLocks noChangeArrowheads="1"/>
            </p:cNvSpPr>
            <p:nvPr/>
          </p:nvSpPr>
          <p:spPr bwMode="auto">
            <a:xfrm>
              <a:off x="2642481" y="2424753"/>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sz="2400" b="1" dirty="0">
                  <a:latin typeface="Calibri" panose="020F0502020204030204" pitchFamily="34" charset="0"/>
                  <a:ea typeface="ＭＳ Ｐゴシック" pitchFamily="34" charset="-128"/>
                </a:rPr>
                <a:t>Underweight</a:t>
              </a:r>
            </a:p>
            <a:p>
              <a:pPr eaLnBrk="1" hangingPunct="1"/>
              <a:r>
                <a:rPr lang="en-US" sz="2400" b="1" dirty="0">
                  <a:latin typeface="Calibri" panose="020F0502020204030204" pitchFamily="34" charset="0"/>
                  <a:ea typeface="ＭＳ Ｐゴシック" pitchFamily="34" charset="-128"/>
                </a:rPr>
                <a:t>   </a:t>
              </a:r>
              <a:endParaRPr lang="en-US" sz="1600" b="1" dirty="0">
                <a:latin typeface="Calibri" panose="020F0502020204030204" pitchFamily="34" charset="0"/>
                <a:ea typeface="ＭＳ Ｐゴシック" pitchFamily="34" charset="-128"/>
              </a:endParaRPr>
            </a:p>
          </p:txBody>
        </p:sp>
        <p:sp>
          <p:nvSpPr>
            <p:cNvPr id="59" name="Rectangle 9"/>
            <p:cNvSpPr>
              <a:spLocks noChangeArrowheads="1"/>
            </p:cNvSpPr>
            <p:nvPr/>
          </p:nvSpPr>
          <p:spPr bwMode="auto">
            <a:xfrm>
              <a:off x="2850022" y="1381531"/>
              <a:ext cx="1350518" cy="598719"/>
            </a:xfrm>
            <a:prstGeom prst="rect">
              <a:avLst/>
            </a:prstGeom>
            <a:solidFill>
              <a:srgbClr val="00CCFF"/>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Weight</a:t>
              </a:r>
            </a:p>
          </p:txBody>
        </p:sp>
        <p:sp>
          <p:nvSpPr>
            <p:cNvPr id="60" name="Rectangle 11"/>
            <p:cNvSpPr>
              <a:spLocks noChangeArrowheads="1"/>
            </p:cNvSpPr>
            <p:nvPr/>
          </p:nvSpPr>
          <p:spPr bwMode="auto">
            <a:xfrm>
              <a:off x="2850022" y="1987089"/>
              <a:ext cx="1350518" cy="511313"/>
            </a:xfrm>
            <a:prstGeom prst="rect">
              <a:avLst/>
            </a:prstGeom>
            <a:solidFill>
              <a:srgbClr val="FFFFCC"/>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Age</a:t>
              </a:r>
            </a:p>
          </p:txBody>
        </p:sp>
      </p:grpSp>
      <p:grpSp>
        <p:nvGrpSpPr>
          <p:cNvPr id="4" name="Group 3"/>
          <p:cNvGrpSpPr/>
          <p:nvPr/>
        </p:nvGrpSpPr>
        <p:grpSpPr>
          <a:xfrm>
            <a:off x="2491549" y="1909394"/>
            <a:ext cx="996788" cy="964324"/>
            <a:chOff x="2571362" y="1630605"/>
            <a:chExt cx="996788" cy="964324"/>
          </a:xfrm>
        </p:grpSpPr>
        <p:sp>
          <p:nvSpPr>
            <p:cNvPr id="61" name="Rectangle 3"/>
            <p:cNvSpPr>
              <a:spLocks noChangeArrowheads="1"/>
            </p:cNvSpPr>
            <p:nvPr/>
          </p:nvSpPr>
          <p:spPr bwMode="auto">
            <a:xfrm>
              <a:off x="2571362" y="1630605"/>
              <a:ext cx="996788" cy="504321"/>
            </a:xfrm>
            <a:prstGeom prst="rect">
              <a:avLst/>
            </a:prstGeom>
            <a:solidFill>
              <a:srgbClr val="FF0000"/>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Length</a:t>
              </a:r>
            </a:p>
          </p:txBody>
        </p:sp>
        <p:sp>
          <p:nvSpPr>
            <p:cNvPr id="62" name="Rectangle 4"/>
            <p:cNvSpPr>
              <a:spLocks noChangeArrowheads="1"/>
            </p:cNvSpPr>
            <p:nvPr/>
          </p:nvSpPr>
          <p:spPr bwMode="auto">
            <a:xfrm>
              <a:off x="2583160" y="2134926"/>
              <a:ext cx="984989" cy="460003"/>
            </a:xfrm>
            <a:prstGeom prst="rect">
              <a:avLst/>
            </a:prstGeom>
            <a:solidFill>
              <a:srgbClr val="FFFFCC"/>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Age</a:t>
              </a:r>
            </a:p>
          </p:txBody>
        </p:sp>
      </p:grpSp>
      <p:grpSp>
        <p:nvGrpSpPr>
          <p:cNvPr id="9" name="Group 8"/>
          <p:cNvGrpSpPr/>
          <p:nvPr/>
        </p:nvGrpSpPr>
        <p:grpSpPr>
          <a:xfrm>
            <a:off x="7686556" y="1888162"/>
            <a:ext cx="1163001" cy="985556"/>
            <a:chOff x="7775969" y="1609371"/>
            <a:chExt cx="1163001" cy="985556"/>
          </a:xfrm>
        </p:grpSpPr>
        <p:sp>
          <p:nvSpPr>
            <p:cNvPr id="63" name="Rectangle 5"/>
            <p:cNvSpPr>
              <a:spLocks noChangeArrowheads="1"/>
            </p:cNvSpPr>
            <p:nvPr/>
          </p:nvSpPr>
          <p:spPr bwMode="auto">
            <a:xfrm>
              <a:off x="7775969" y="1609371"/>
              <a:ext cx="1163001" cy="513090"/>
            </a:xfrm>
            <a:prstGeom prst="rect">
              <a:avLst/>
            </a:prstGeom>
            <a:solidFill>
              <a:srgbClr val="00CCFF"/>
            </a:solidFill>
            <a:ln w="9525">
              <a:solidFill>
                <a:schemeClr val="tx1"/>
              </a:solidFill>
              <a:miter lim="800000"/>
              <a:headEnd/>
              <a:tailEnd/>
            </a:ln>
          </p:spPr>
          <p:txBody>
            <a:bodyPr wrap="none" anchor="ctr"/>
            <a:lstStyle/>
            <a:p>
              <a:pPr algn="ctr"/>
              <a:r>
                <a:rPr lang="en-US" b="1" dirty="0">
                  <a:latin typeface="Calibri" panose="020F0502020204030204" pitchFamily="34" charset="0"/>
                </a:rPr>
                <a:t>Weight</a:t>
              </a:r>
            </a:p>
          </p:txBody>
        </p:sp>
        <p:sp>
          <p:nvSpPr>
            <p:cNvPr id="64" name="Rectangle 6"/>
            <p:cNvSpPr>
              <a:spLocks noChangeArrowheads="1"/>
            </p:cNvSpPr>
            <p:nvPr/>
          </p:nvSpPr>
          <p:spPr bwMode="auto">
            <a:xfrm>
              <a:off x="7775969" y="2114148"/>
              <a:ext cx="1163001" cy="480779"/>
            </a:xfrm>
            <a:prstGeom prst="rect">
              <a:avLst/>
            </a:prstGeom>
            <a:solidFill>
              <a:srgbClr val="FF0000"/>
            </a:solidFill>
            <a:ln w="9525">
              <a:solidFill>
                <a:schemeClr val="tx1"/>
              </a:solidFill>
              <a:miter lim="800000"/>
              <a:headEnd/>
              <a:tailEnd/>
            </a:ln>
          </p:spPr>
          <p:txBody>
            <a:bodyPr wrap="none" anchor="ctr"/>
            <a:lstStyle/>
            <a:p>
              <a:pPr algn="ctr"/>
              <a:r>
                <a:rPr lang="en-US" sz="2000" b="1" dirty="0">
                  <a:latin typeface="Calibri" panose="020F0502020204030204" pitchFamily="34" charset="0"/>
                </a:rPr>
                <a:t>Height</a:t>
              </a:r>
            </a:p>
          </p:txBody>
        </p:sp>
      </p:grpSp>
      <p:sp>
        <p:nvSpPr>
          <p:cNvPr id="65" name="Text Box 10"/>
          <p:cNvSpPr txBox="1">
            <a:spLocks noChangeArrowheads="1"/>
          </p:cNvSpPr>
          <p:nvPr/>
        </p:nvSpPr>
        <p:spPr bwMode="auto">
          <a:xfrm>
            <a:off x="2016227" y="3200008"/>
            <a:ext cx="1992746" cy="38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sz="1600" b="1" dirty="0">
                <a:solidFill>
                  <a:srgbClr val="000000"/>
                </a:solidFill>
                <a:latin typeface="Calibri" panose="020F0502020204030204" pitchFamily="34" charset="0"/>
                <a:ea typeface="MS PGothic" panose="020B0600070205080204" pitchFamily="34" charset="-128"/>
              </a:rPr>
              <a:t> ( &lt;2 years/ &lt;87 cm)</a:t>
            </a:r>
            <a:endParaRPr lang="en-US" sz="1600" dirty="0">
              <a:latin typeface="Times New Roman" panose="02020603050405020304" pitchFamily="18" charset="0"/>
              <a:ea typeface="Times New Roman" panose="02020603050405020304" pitchFamily="18" charset="0"/>
            </a:endParaRPr>
          </a:p>
          <a:p>
            <a:r>
              <a:rPr lang="en-US" sz="1200" b="1" dirty="0">
                <a:solidFill>
                  <a:srgbClr val="000000"/>
                </a:solidFill>
                <a:latin typeface="Calibri" panose="020F0502020204030204" pitchFamily="34" charset="0"/>
                <a:ea typeface="MS PGothic" panose="020B0600070205080204" pitchFamily="34" charset="-128"/>
              </a:rPr>
              <a:t> </a:t>
            </a:r>
            <a:endParaRPr lang="en-US" sz="12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t>
            </a:r>
          </a:p>
        </p:txBody>
      </p:sp>
      <p:sp>
        <p:nvSpPr>
          <p:cNvPr id="66" name="Text Box 10"/>
          <p:cNvSpPr txBox="1">
            <a:spLocks noChangeArrowheads="1"/>
          </p:cNvSpPr>
          <p:nvPr/>
        </p:nvSpPr>
        <p:spPr bwMode="auto">
          <a:xfrm>
            <a:off x="3874794" y="3197951"/>
            <a:ext cx="1797403" cy="38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sz="1600" b="1" dirty="0">
                <a:solidFill>
                  <a:srgbClr val="000000"/>
                </a:solidFill>
                <a:latin typeface="Calibri" panose="020F0502020204030204" pitchFamily="34" charset="0"/>
                <a:ea typeface="MS PGothic" panose="020B0600070205080204" pitchFamily="34" charset="-128"/>
              </a:rPr>
              <a:t>(≥2 years/ ≥87 cm)</a:t>
            </a:r>
            <a:endParaRPr lang="en-US" sz="1600" dirty="0">
              <a:latin typeface="Times New Roman" panose="02020603050405020304" pitchFamily="18" charset="0"/>
              <a:ea typeface="Times New Roman" panose="02020603050405020304" pitchFamily="18" charset="0"/>
            </a:endParaRPr>
          </a:p>
          <a:p>
            <a:r>
              <a:rPr lang="en-US" sz="1200" b="1" dirty="0">
                <a:solidFill>
                  <a:srgbClr val="000000"/>
                </a:solidFill>
                <a:latin typeface="Calibri" panose="020F0502020204030204" pitchFamily="34" charset="0"/>
                <a:ea typeface="MS PGothic" panose="020B0600070205080204" pitchFamily="34" charset="-128"/>
              </a:rPr>
              <a:t> </a:t>
            </a:r>
            <a:endParaRPr lang="en-US" sz="12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t>
            </a:r>
          </a:p>
        </p:txBody>
      </p:sp>
      <p:sp>
        <p:nvSpPr>
          <p:cNvPr id="67" name="Text Box 10"/>
          <p:cNvSpPr txBox="1">
            <a:spLocks noChangeArrowheads="1"/>
          </p:cNvSpPr>
          <p:nvPr/>
        </p:nvSpPr>
        <p:spPr bwMode="auto">
          <a:xfrm>
            <a:off x="5533077" y="3211280"/>
            <a:ext cx="2097477" cy="4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sz="1600" b="1" dirty="0">
                <a:solidFill>
                  <a:srgbClr val="000000"/>
                </a:solidFill>
                <a:latin typeface="Calibri" panose="020F0502020204030204" pitchFamily="34" charset="0"/>
                <a:ea typeface="MS PGothic" panose="020B0600070205080204" pitchFamily="34" charset="-128"/>
              </a:rPr>
              <a:t>    (&lt;2 years/ &lt;87 cm)</a:t>
            </a:r>
            <a:endParaRPr lang="en-US" sz="1600" dirty="0">
              <a:latin typeface="Times New Roman" panose="02020603050405020304" pitchFamily="18" charset="0"/>
              <a:ea typeface="Times New Roman" panose="02020603050405020304" pitchFamily="18" charset="0"/>
            </a:endParaRPr>
          </a:p>
          <a:p>
            <a:r>
              <a:rPr lang="en-US" sz="1600" b="1" dirty="0">
                <a:solidFill>
                  <a:srgbClr val="000000"/>
                </a:solidFill>
                <a:latin typeface="Calibri" panose="020F0502020204030204" pitchFamily="34" charset="0"/>
                <a:ea typeface="MS PGothic" panose="020B0600070205080204" pitchFamily="34" charset="-128"/>
              </a:rPr>
              <a:t> </a:t>
            </a:r>
            <a:endParaRPr lang="en-US" sz="16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t>
            </a:r>
          </a:p>
        </p:txBody>
      </p:sp>
      <p:sp>
        <p:nvSpPr>
          <p:cNvPr id="68" name="Text Box 10"/>
          <p:cNvSpPr txBox="1">
            <a:spLocks noChangeArrowheads="1"/>
          </p:cNvSpPr>
          <p:nvPr/>
        </p:nvSpPr>
        <p:spPr bwMode="auto">
          <a:xfrm>
            <a:off x="7091435" y="3217521"/>
            <a:ext cx="2423229" cy="37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sz="1600" b="1" dirty="0">
                <a:solidFill>
                  <a:srgbClr val="000000"/>
                </a:solidFill>
                <a:latin typeface="Calibri" panose="020F0502020204030204" pitchFamily="34" charset="0"/>
                <a:ea typeface="MS PGothic" panose="020B0600070205080204" pitchFamily="34" charset="-128"/>
              </a:rPr>
              <a:t>      (≥2 years/≥87 cm)</a:t>
            </a:r>
            <a:endParaRPr lang="en-US" sz="1600" dirty="0">
              <a:latin typeface="Times New Roman" panose="02020603050405020304" pitchFamily="18" charset="0"/>
              <a:ea typeface="Times New Roman" panose="02020603050405020304" pitchFamily="18" charset="0"/>
            </a:endParaRPr>
          </a:p>
          <a:p>
            <a:r>
              <a:rPr lang="en-US" sz="1200" b="1" dirty="0">
                <a:solidFill>
                  <a:srgbClr val="000000"/>
                </a:solidFill>
                <a:latin typeface="Calibri" panose="020F0502020204030204" pitchFamily="34" charset="0"/>
                <a:ea typeface="MS PGothic" panose="020B0600070205080204" pitchFamily="34" charset="-128"/>
              </a:rPr>
              <a:t> </a:t>
            </a:r>
            <a:endParaRPr lang="en-US" sz="12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t>
            </a:r>
          </a:p>
          <a:p>
            <a:endParaRPr lang="en-US" sz="1200" dirty="0">
              <a:latin typeface="Times New Roman" panose="02020603050405020304" pitchFamily="18" charset="0"/>
              <a:ea typeface="Times New Roman" panose="02020603050405020304" pitchFamily="18" charset="0"/>
            </a:endParaRPr>
          </a:p>
          <a:p>
            <a:endParaRPr lang="en-US" sz="1200" dirty="0">
              <a:latin typeface="Times New Roman" panose="02020603050405020304" pitchFamily="18" charset="0"/>
              <a:ea typeface="Times New Roman" panose="02020603050405020304" pitchFamily="18" charset="0"/>
            </a:endParaRPr>
          </a:p>
          <a:p>
            <a:endParaRPr lang="en-US" sz="1200" dirty="0">
              <a:latin typeface="Times New Roman" panose="02020603050405020304" pitchFamily="18" charset="0"/>
              <a:ea typeface="Times New Roman" panose="02020603050405020304" pitchFamily="18" charset="0"/>
            </a:endParaRPr>
          </a:p>
          <a:p>
            <a:endParaRPr lang="en-US" sz="1200" dirty="0">
              <a:latin typeface="Times New Roman" panose="02020603050405020304" pitchFamily="18" charset="0"/>
              <a:ea typeface="Times New Roman" panose="02020603050405020304" pitchFamily="18" charset="0"/>
            </a:endParaRPr>
          </a:p>
        </p:txBody>
      </p:sp>
      <p:sp>
        <p:nvSpPr>
          <p:cNvPr id="69" name="Text Box 10"/>
          <p:cNvSpPr txBox="1">
            <a:spLocks noChangeArrowheads="1"/>
          </p:cNvSpPr>
          <p:nvPr/>
        </p:nvSpPr>
        <p:spPr bwMode="auto">
          <a:xfrm>
            <a:off x="3762511" y="1443487"/>
            <a:ext cx="2631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sz="2400" b="1" dirty="0">
                <a:solidFill>
                  <a:srgbClr val="C45911"/>
                </a:solidFill>
                <a:latin typeface="Calibri" panose="020F0502020204030204" pitchFamily="34" charset="0"/>
                <a:ea typeface="ＭＳ Ｐゴシック" pitchFamily="34" charset="-128"/>
              </a:rPr>
              <a:t>Children &lt;5 years  </a:t>
            </a:r>
            <a:endParaRPr lang="en-US" sz="1600" b="1" dirty="0">
              <a:solidFill>
                <a:srgbClr val="C45911"/>
              </a:solidFill>
              <a:latin typeface="Calibri" panose="020F0502020204030204" pitchFamily="34" charset="0"/>
              <a:ea typeface="ＭＳ Ｐゴシック" pitchFamily="34" charset="-128"/>
            </a:endParaRPr>
          </a:p>
        </p:txBody>
      </p:sp>
      <p:sp>
        <p:nvSpPr>
          <p:cNvPr id="70" name="Text Box 10"/>
          <p:cNvSpPr txBox="1">
            <a:spLocks noChangeArrowheads="1"/>
          </p:cNvSpPr>
          <p:nvPr/>
        </p:nvSpPr>
        <p:spPr bwMode="auto">
          <a:xfrm>
            <a:off x="314391" y="3975578"/>
            <a:ext cx="516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sz="2400" b="1" dirty="0">
                <a:solidFill>
                  <a:srgbClr val="C45911"/>
                </a:solidFill>
                <a:latin typeface="Calibri" panose="020F0502020204030204" pitchFamily="34" charset="0"/>
                <a:ea typeface="ＭＳ Ｐゴシック" pitchFamily="34" charset="-128"/>
              </a:rPr>
              <a:t>Children and adolescents (5–19 years)</a:t>
            </a:r>
          </a:p>
        </p:txBody>
      </p:sp>
      <p:sp>
        <p:nvSpPr>
          <p:cNvPr id="71" name="Text Box 10"/>
          <p:cNvSpPr txBox="1">
            <a:spLocks noChangeArrowheads="1"/>
          </p:cNvSpPr>
          <p:nvPr/>
        </p:nvSpPr>
        <p:spPr bwMode="auto">
          <a:xfrm>
            <a:off x="6143790" y="3957829"/>
            <a:ext cx="2787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sz="2400" b="1" dirty="0">
                <a:solidFill>
                  <a:srgbClr val="C45911"/>
                </a:solidFill>
                <a:latin typeface="Calibri" panose="020F0502020204030204" pitchFamily="34" charset="0"/>
                <a:ea typeface="ＭＳ Ｐゴシック" pitchFamily="34" charset="-128"/>
              </a:rPr>
              <a:t>Adults (19 years+)</a:t>
            </a:r>
          </a:p>
        </p:txBody>
      </p:sp>
      <p:sp>
        <p:nvSpPr>
          <p:cNvPr id="37" name="Slide Number Placeholder 4">
            <a:extLst>
              <a:ext uri="{FF2B5EF4-FFF2-40B4-BE49-F238E27FC236}">
                <a16:creationId xmlns:a16="http://schemas.microsoft.com/office/drawing/2014/main" id="{7ECE47AC-C408-45B7-8C68-990242B484EE}"/>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25</a:t>
            </a:r>
          </a:p>
        </p:txBody>
      </p:sp>
    </p:spTree>
    <p:extLst>
      <p:ext uri="{BB962C8B-B14F-4D97-AF65-F5344CB8AC3E}">
        <p14:creationId xmlns:p14="http://schemas.microsoft.com/office/powerpoint/2010/main" val="38484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Stunting by Region</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4</a:t>
            </a:fld>
            <a:endParaRPr lang="en-US" sz="1400" b="1" dirty="0">
              <a:solidFill>
                <a:schemeClr val="tx1"/>
              </a:solidFill>
            </a:endParaRPr>
          </a:p>
        </p:txBody>
      </p:sp>
      <p:sp>
        <p:nvSpPr>
          <p:cNvPr id="7" name="TextBox 6"/>
          <p:cNvSpPr txBox="1"/>
          <p:nvPr/>
        </p:nvSpPr>
        <p:spPr>
          <a:xfrm>
            <a:off x="7392362" y="5372072"/>
            <a:ext cx="1728192" cy="369332"/>
          </a:xfrm>
          <a:prstGeom prst="rect">
            <a:avLst/>
          </a:prstGeom>
          <a:noFill/>
        </p:spPr>
        <p:txBody>
          <a:bodyPr wrap="square" rtlCol="0">
            <a:spAutoFit/>
          </a:bodyPr>
          <a:lstStyle/>
          <a:p>
            <a:r>
              <a:rPr lang="en-US" dirty="0"/>
              <a:t>UDHS 2016</a:t>
            </a:r>
          </a:p>
        </p:txBody>
      </p:sp>
      <p:graphicFrame>
        <p:nvGraphicFramePr>
          <p:cNvPr id="8" name="Chart 7">
            <a:extLst/>
          </p:cNvPr>
          <p:cNvGraphicFramePr>
            <a:graphicFrameLocks/>
          </p:cNvGraphicFramePr>
          <p:nvPr>
            <p:extLst>
              <p:ext uri="{D42A27DB-BD31-4B8C-83A1-F6EECF244321}">
                <p14:modId xmlns:p14="http://schemas.microsoft.com/office/powerpoint/2010/main" val="2616077530"/>
              </p:ext>
            </p:extLst>
          </p:nvPr>
        </p:nvGraphicFramePr>
        <p:xfrm>
          <a:off x="1005254" y="1083530"/>
          <a:ext cx="8115300" cy="5243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722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p:txBody>
          <a:bodyPr/>
          <a:lstStyle/>
          <a:p>
            <a:r>
              <a:rPr lang="en-US" dirty="0"/>
              <a:t>BMI</a:t>
            </a:r>
          </a:p>
        </p:txBody>
      </p:sp>
      <p:sp>
        <p:nvSpPr>
          <p:cNvPr id="16387" name="Rectangle 1027"/>
          <p:cNvSpPr>
            <a:spLocks noGrp="1" noChangeArrowheads="1"/>
          </p:cNvSpPr>
          <p:nvPr>
            <p:ph type="body" idx="1"/>
          </p:nvPr>
        </p:nvSpPr>
        <p:spPr>
          <a:xfrm>
            <a:off x="762000" y="1248019"/>
            <a:ext cx="8229600" cy="4708525"/>
          </a:xfrm>
        </p:spPr>
        <p:txBody>
          <a:bodyPr/>
          <a:lstStyle/>
          <a:p>
            <a:pPr>
              <a:spcAft>
                <a:spcPts val="600"/>
              </a:spcAft>
            </a:pPr>
            <a:r>
              <a:rPr lang="en-US" dirty="0"/>
              <a:t>Indicator of body fatness or thinness</a:t>
            </a:r>
          </a:p>
          <a:p>
            <a:pPr>
              <a:spcAft>
                <a:spcPts val="600"/>
              </a:spcAft>
            </a:pPr>
            <a:r>
              <a:rPr lang="en-US" dirty="0"/>
              <a:t>Measures malnutrition in adults (above 19 years)</a:t>
            </a:r>
          </a:p>
          <a:p>
            <a:pPr>
              <a:spcAft>
                <a:spcPts val="600"/>
              </a:spcAft>
            </a:pPr>
            <a:r>
              <a:rPr lang="en-US" b="1" dirty="0"/>
              <a:t>DO NOT </a:t>
            </a:r>
            <a:r>
              <a:rPr lang="en-US" dirty="0"/>
              <a:t>use to measure nutritional status of:</a:t>
            </a:r>
          </a:p>
          <a:p>
            <a:pPr lvl="1">
              <a:spcAft>
                <a:spcPts val="600"/>
              </a:spcAft>
            </a:pPr>
            <a:r>
              <a:rPr lang="en-US" dirty="0"/>
              <a:t>Pregnant women</a:t>
            </a:r>
          </a:p>
          <a:p>
            <a:pPr lvl="1">
              <a:spcAft>
                <a:spcPts val="600"/>
              </a:spcAft>
            </a:pPr>
            <a:r>
              <a:rPr lang="en-US" dirty="0"/>
              <a:t>Lactating women in their first 6 months postpartum</a:t>
            </a:r>
          </a:p>
          <a:p>
            <a:pPr lvl="1">
              <a:spcAft>
                <a:spcPts val="600"/>
              </a:spcAft>
            </a:pPr>
            <a:r>
              <a:rPr lang="en-US" dirty="0"/>
              <a:t>Adults with </a:t>
            </a:r>
            <a:r>
              <a:rPr lang="en-US" dirty="0" err="1"/>
              <a:t>oedema</a:t>
            </a:r>
            <a:endParaRPr lang="en-US" dirty="0"/>
          </a:p>
          <a:p>
            <a:pPr lvl="1">
              <a:spcAft>
                <a:spcPts val="600"/>
              </a:spcAft>
            </a:pPr>
            <a:r>
              <a:rPr lang="en-US" dirty="0"/>
              <a:t>The elderly, 60 years and older</a:t>
            </a:r>
          </a:p>
          <a:p>
            <a:pPr marL="0" indent="0">
              <a:spcAft>
                <a:spcPts val="600"/>
              </a:spcAft>
              <a:buNone/>
            </a:pPr>
            <a:r>
              <a:rPr lang="en-US" dirty="0"/>
              <a:t>(Use MUAC instead.)</a:t>
            </a:r>
          </a:p>
        </p:txBody>
      </p:sp>
      <p:sp>
        <p:nvSpPr>
          <p:cNvPr id="3" name="Slide Number Placeholder 2"/>
          <p:cNvSpPr>
            <a:spLocks noGrp="1"/>
          </p:cNvSpPr>
          <p:nvPr>
            <p:ph type="sldNum" sz="quarter" idx="12"/>
          </p:nvPr>
        </p:nvSpPr>
        <p:spPr/>
        <p:txBody>
          <a:bodyPr/>
          <a:lstStyle/>
          <a:p>
            <a:fld id="{C06127B5-235D-4BE7-8D38-9589B1FE391D}" type="slidenum">
              <a:rPr lang="en-US" smtClean="0"/>
              <a:pPr/>
              <a:t>40</a:t>
            </a:fld>
            <a:endParaRPr lang="en-US" dirty="0"/>
          </a:p>
        </p:txBody>
      </p:sp>
      <p:sp>
        <p:nvSpPr>
          <p:cNvPr id="5" name="Slide Number Placeholder 4">
            <a:extLst>
              <a:ext uri="{FF2B5EF4-FFF2-40B4-BE49-F238E27FC236}">
                <a16:creationId xmlns:a16="http://schemas.microsoft.com/office/drawing/2014/main" id="{8DC8D102-A61E-40C5-95F0-1CD8A4D15848}"/>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26</a:t>
            </a:r>
          </a:p>
        </p:txBody>
      </p:sp>
    </p:spTree>
    <p:extLst>
      <p:ext uri="{BB962C8B-B14F-4D97-AF65-F5344CB8AC3E}">
        <p14:creationId xmlns:p14="http://schemas.microsoft.com/office/powerpoint/2010/main" val="296113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BMI Calculation: Example</a:t>
            </a:r>
          </a:p>
        </p:txBody>
      </p:sp>
      <p:sp>
        <p:nvSpPr>
          <p:cNvPr id="16387" name="Rectangle 1027"/>
          <p:cNvSpPr>
            <a:spLocks noGrp="1" noChangeArrowheads="1"/>
          </p:cNvSpPr>
          <p:nvPr>
            <p:ph type="body" idx="1"/>
          </p:nvPr>
        </p:nvSpPr>
        <p:spPr>
          <a:xfrm>
            <a:off x="457200" y="1295400"/>
            <a:ext cx="8229600" cy="4830763"/>
          </a:xfrm>
        </p:spPr>
        <p:txBody>
          <a:bodyPr/>
          <a:lstStyle/>
          <a:p>
            <a:pPr marL="0" indent="0">
              <a:buNone/>
            </a:pPr>
            <a:r>
              <a:rPr lang="en-US" sz="2400" dirty="0"/>
              <a:t>BMI = weight in kg/(height in m)</a:t>
            </a:r>
            <a:r>
              <a:rPr lang="en-US" sz="2400" baseline="30000" dirty="0"/>
              <a:t>2</a:t>
            </a:r>
            <a:r>
              <a:rPr lang="en-US" sz="2400" dirty="0"/>
              <a:t> </a:t>
            </a:r>
          </a:p>
          <a:p>
            <a:pPr marL="0" indent="0">
              <a:buNone/>
            </a:pPr>
            <a:r>
              <a:rPr lang="en-US" sz="2400" dirty="0"/>
              <a:t>For example:</a:t>
            </a:r>
          </a:p>
          <a:p>
            <a:r>
              <a:rPr lang="en-US" sz="2400" dirty="0"/>
              <a:t>Weight = 78 kg</a:t>
            </a:r>
          </a:p>
          <a:p>
            <a:r>
              <a:rPr lang="en-US" sz="2400" dirty="0"/>
              <a:t>Height = 165 cm  (165 cm = 1.65 m)</a:t>
            </a:r>
          </a:p>
          <a:p>
            <a:endParaRPr lang="en-US" sz="2400" dirty="0"/>
          </a:p>
          <a:p>
            <a:endParaRPr lang="en-US" sz="2400" dirty="0"/>
          </a:p>
        </p:txBody>
      </p:sp>
      <p:sp>
        <p:nvSpPr>
          <p:cNvPr id="3" name="Slide Number Placeholder 2"/>
          <p:cNvSpPr>
            <a:spLocks noGrp="1"/>
          </p:cNvSpPr>
          <p:nvPr>
            <p:ph type="sldNum" sz="quarter" idx="12"/>
          </p:nvPr>
        </p:nvSpPr>
        <p:spPr/>
        <p:txBody>
          <a:bodyPr/>
          <a:lstStyle/>
          <a:p>
            <a:fld id="{C06127B5-235D-4BE7-8D38-9589B1FE391D}" type="slidenum">
              <a:rPr lang="en-US" smtClean="0"/>
              <a:pPr/>
              <a:t>41</a:t>
            </a:fld>
            <a:endParaRPr lang="en-US" dirty="0"/>
          </a:p>
        </p:txBody>
      </p:sp>
      <p:sp>
        <p:nvSpPr>
          <p:cNvPr id="8" name="Text Box 4"/>
          <p:cNvSpPr txBox="1">
            <a:spLocks noChangeArrowheads="1"/>
          </p:cNvSpPr>
          <p:nvPr/>
        </p:nvSpPr>
        <p:spPr bwMode="auto">
          <a:xfrm>
            <a:off x="899592" y="3980495"/>
            <a:ext cx="22907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buClr>
                <a:srgbClr val="FFFF00"/>
              </a:buClr>
              <a:buSzPct val="80000"/>
              <a:buFont typeface="Wingdings" pitchFamily="2" charset="2"/>
              <a:buNone/>
            </a:pPr>
            <a:r>
              <a:rPr kumimoji="1" lang="en-US" sz="3600" u="sng" dirty="0">
                <a:latin typeface="Calibri" panose="020F0502020204030204" pitchFamily="34" charset="0"/>
                <a:ea typeface="ＭＳ Ｐゴシック" pitchFamily="34" charset="-128"/>
              </a:rPr>
              <a:t>78</a:t>
            </a:r>
          </a:p>
          <a:p>
            <a:pPr algn="ctr" eaLnBrk="1" hangingPunct="1">
              <a:buClr>
                <a:srgbClr val="FFFF00"/>
              </a:buClr>
              <a:buSzPct val="80000"/>
              <a:buFont typeface="Wingdings" pitchFamily="2" charset="2"/>
              <a:buNone/>
            </a:pPr>
            <a:r>
              <a:rPr kumimoji="1" lang="en-US" sz="3600" dirty="0">
                <a:latin typeface="Calibri" panose="020F0502020204030204" pitchFamily="34" charset="0"/>
                <a:ea typeface="ＭＳ Ｐゴシック" pitchFamily="34" charset="-128"/>
              </a:rPr>
              <a:t>1.65</a:t>
            </a:r>
            <a:r>
              <a:rPr kumimoji="1" lang="en-US" sz="3600" baseline="30000" dirty="0">
                <a:latin typeface="Calibri" panose="020F0502020204030204" pitchFamily="34" charset="0"/>
                <a:ea typeface="ＭＳ Ｐゴシック" pitchFamily="34" charset="-128"/>
              </a:rPr>
              <a:t>2</a:t>
            </a:r>
          </a:p>
        </p:txBody>
      </p:sp>
      <p:sp>
        <p:nvSpPr>
          <p:cNvPr id="9" name="Text Box 5"/>
          <p:cNvSpPr txBox="1">
            <a:spLocks noChangeArrowheads="1"/>
          </p:cNvSpPr>
          <p:nvPr/>
        </p:nvSpPr>
        <p:spPr bwMode="auto">
          <a:xfrm>
            <a:off x="3108970" y="4342569"/>
            <a:ext cx="8572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spcBef>
                <a:spcPct val="20000"/>
              </a:spcBef>
              <a:buClr>
                <a:srgbClr val="FFFF00"/>
              </a:buClr>
              <a:buSzPct val="80000"/>
              <a:buFont typeface="Wingdings" pitchFamily="2" charset="2"/>
              <a:buNone/>
            </a:pPr>
            <a:r>
              <a:rPr kumimoji="1" lang="en-US" sz="3600" dirty="0">
                <a:latin typeface="Calibri" panose="020F0502020204030204" pitchFamily="34" charset="0"/>
                <a:ea typeface="ＭＳ Ｐゴシック" pitchFamily="34" charset="-128"/>
              </a:rPr>
              <a:t>=</a:t>
            </a:r>
          </a:p>
        </p:txBody>
      </p:sp>
      <p:sp>
        <p:nvSpPr>
          <p:cNvPr id="10" name="Text Box 6"/>
          <p:cNvSpPr txBox="1">
            <a:spLocks noChangeArrowheads="1"/>
          </p:cNvSpPr>
          <p:nvPr/>
        </p:nvSpPr>
        <p:spPr bwMode="auto">
          <a:xfrm>
            <a:off x="6636339" y="4343400"/>
            <a:ext cx="17224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spcBef>
                <a:spcPct val="20000"/>
              </a:spcBef>
              <a:buClr>
                <a:srgbClr val="FFFF00"/>
              </a:buClr>
              <a:buSzPct val="80000"/>
              <a:buFont typeface="Wingdings" pitchFamily="2" charset="2"/>
              <a:buNone/>
            </a:pPr>
            <a:r>
              <a:rPr kumimoji="1" lang="en-US" sz="3600" dirty="0">
                <a:latin typeface="Calibri" panose="020F0502020204030204" pitchFamily="34" charset="0"/>
                <a:ea typeface="ＭＳ Ｐゴシック" pitchFamily="34" charset="-128"/>
              </a:rPr>
              <a:t>28.650</a:t>
            </a:r>
          </a:p>
        </p:txBody>
      </p:sp>
      <p:sp>
        <p:nvSpPr>
          <p:cNvPr id="11" name="TextBox 10"/>
          <p:cNvSpPr txBox="1"/>
          <p:nvPr/>
        </p:nvSpPr>
        <p:spPr>
          <a:xfrm>
            <a:off x="3926209" y="3987163"/>
            <a:ext cx="1869157" cy="1200329"/>
          </a:xfrm>
          <a:prstGeom prst="rect">
            <a:avLst/>
          </a:prstGeom>
          <a:noFill/>
        </p:spPr>
        <p:txBody>
          <a:bodyPr wrap="square" rtlCol="0">
            <a:spAutoFit/>
          </a:bodyPr>
          <a:lstStyle/>
          <a:p>
            <a:pPr algn="ctr">
              <a:buClr>
                <a:srgbClr val="FFFF00"/>
              </a:buClr>
              <a:buSzPct val="80000"/>
            </a:pPr>
            <a:r>
              <a:rPr kumimoji="1" lang="en-US" sz="3600" u="sng" dirty="0">
                <a:latin typeface="Calibri" panose="020F0502020204030204" pitchFamily="34" charset="0"/>
                <a:ea typeface="ＭＳ Ｐゴシック" pitchFamily="34" charset="-128"/>
              </a:rPr>
              <a:t>78</a:t>
            </a:r>
          </a:p>
          <a:p>
            <a:pPr algn="ctr">
              <a:buClr>
                <a:srgbClr val="FFFF00"/>
              </a:buClr>
              <a:buSzPct val="80000"/>
            </a:pPr>
            <a:r>
              <a:rPr kumimoji="1" lang="en-US" sz="3600" dirty="0">
                <a:latin typeface="Calibri" panose="020F0502020204030204" pitchFamily="34" charset="0"/>
                <a:ea typeface="ＭＳ Ｐゴシック" pitchFamily="34" charset="-128"/>
              </a:rPr>
              <a:t>2.7225</a:t>
            </a:r>
          </a:p>
        </p:txBody>
      </p:sp>
      <p:sp>
        <p:nvSpPr>
          <p:cNvPr id="12" name="Text Box 5"/>
          <p:cNvSpPr txBox="1">
            <a:spLocks noChangeArrowheads="1"/>
          </p:cNvSpPr>
          <p:nvPr/>
        </p:nvSpPr>
        <p:spPr bwMode="auto">
          <a:xfrm>
            <a:off x="5795367" y="4357427"/>
            <a:ext cx="8572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spcBef>
                <a:spcPct val="20000"/>
              </a:spcBef>
              <a:buClr>
                <a:srgbClr val="FFFF00"/>
              </a:buClr>
              <a:buSzPct val="80000"/>
              <a:buFont typeface="Wingdings" pitchFamily="2" charset="2"/>
              <a:buNone/>
            </a:pPr>
            <a:r>
              <a:rPr kumimoji="1" lang="en-US" sz="3600" dirty="0">
                <a:latin typeface="Calibri" panose="020F0502020204030204" pitchFamily="34" charset="0"/>
                <a:ea typeface="ＭＳ Ｐゴシック" pitchFamily="34" charset="-128"/>
              </a:rPr>
              <a:t>=</a:t>
            </a:r>
          </a:p>
        </p:txBody>
      </p:sp>
      <p:sp>
        <p:nvSpPr>
          <p:cNvPr id="13" name="Text Box 6"/>
          <p:cNvSpPr txBox="1">
            <a:spLocks noChangeArrowheads="1"/>
          </p:cNvSpPr>
          <p:nvPr/>
        </p:nvSpPr>
        <p:spPr bwMode="auto">
          <a:xfrm>
            <a:off x="6531221" y="5174991"/>
            <a:ext cx="17224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spcBef>
                <a:spcPct val="20000"/>
              </a:spcBef>
              <a:buClr>
                <a:srgbClr val="FFFF00"/>
              </a:buClr>
              <a:buSzPct val="80000"/>
              <a:buFont typeface="Wingdings" pitchFamily="2" charset="2"/>
              <a:buNone/>
            </a:pPr>
            <a:r>
              <a:rPr kumimoji="1" lang="en-US" sz="3600" dirty="0">
                <a:latin typeface="Calibri" panose="020F0502020204030204" pitchFamily="34" charset="0"/>
                <a:ea typeface="ＭＳ Ｐゴシック" pitchFamily="34" charset="-128"/>
              </a:rPr>
              <a:t>28.5</a:t>
            </a:r>
          </a:p>
        </p:txBody>
      </p:sp>
      <p:sp>
        <p:nvSpPr>
          <p:cNvPr id="14" name="Text Box 5"/>
          <p:cNvSpPr txBox="1">
            <a:spLocks noChangeArrowheads="1"/>
          </p:cNvSpPr>
          <p:nvPr/>
        </p:nvSpPr>
        <p:spPr bwMode="auto">
          <a:xfrm>
            <a:off x="5795367" y="5203902"/>
            <a:ext cx="8572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spcBef>
                <a:spcPct val="20000"/>
              </a:spcBef>
              <a:buClr>
                <a:srgbClr val="FFFF00"/>
              </a:buClr>
              <a:buSzPct val="80000"/>
              <a:buFont typeface="Wingdings" pitchFamily="2" charset="2"/>
              <a:buNone/>
            </a:pPr>
            <a:r>
              <a:rPr kumimoji="1" lang="en-US" sz="3600" dirty="0">
                <a:latin typeface="Calibri" panose="020F0502020204030204" pitchFamily="34" charset="0"/>
                <a:ea typeface="ＭＳ Ｐゴシック" pitchFamily="34" charset="-128"/>
              </a:rPr>
              <a:t>=</a:t>
            </a:r>
          </a:p>
        </p:txBody>
      </p:sp>
      <p:sp>
        <p:nvSpPr>
          <p:cNvPr id="15" name="Slide Number Placeholder 4">
            <a:extLst>
              <a:ext uri="{FF2B5EF4-FFF2-40B4-BE49-F238E27FC236}">
                <a16:creationId xmlns:a16="http://schemas.microsoft.com/office/drawing/2014/main" id="{9EE9726A-4C42-4192-85DF-A71B64B1058D}"/>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27</a:t>
            </a:r>
          </a:p>
        </p:txBody>
      </p:sp>
    </p:spTree>
    <p:extLst>
      <p:ext uri="{BB962C8B-B14F-4D97-AF65-F5344CB8AC3E}">
        <p14:creationId xmlns:p14="http://schemas.microsoft.com/office/powerpoint/2010/main" val="397805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Calculating BMI</a:t>
            </a:r>
          </a:p>
        </p:txBody>
      </p:sp>
      <p:sp>
        <p:nvSpPr>
          <p:cNvPr id="16387" name="Rectangle 1027"/>
          <p:cNvSpPr>
            <a:spLocks noGrp="1" noChangeArrowheads="1"/>
          </p:cNvSpPr>
          <p:nvPr>
            <p:ph type="body" idx="1"/>
          </p:nvPr>
        </p:nvSpPr>
        <p:spPr>
          <a:xfrm>
            <a:off x="457200" y="1676400"/>
            <a:ext cx="8229600" cy="4449763"/>
          </a:xfrm>
        </p:spPr>
        <p:txBody>
          <a:bodyPr/>
          <a:lstStyle/>
          <a:p>
            <a:pPr marL="0" indent="0">
              <a:buNone/>
            </a:pPr>
            <a:r>
              <a:rPr lang="en-US" dirty="0"/>
              <a:t>Calculate the BMI of the following clients:</a:t>
            </a:r>
          </a:p>
          <a:p>
            <a:pPr>
              <a:spcAft>
                <a:spcPts val="600"/>
              </a:spcAft>
            </a:pPr>
            <a:r>
              <a:rPr lang="en-US" dirty="0"/>
              <a:t>Peter weighs 65 kg and is 170 cm tall</a:t>
            </a:r>
          </a:p>
          <a:p>
            <a:pPr>
              <a:spcAft>
                <a:spcPts val="600"/>
              </a:spcAft>
            </a:pPr>
            <a:r>
              <a:rPr lang="en-US" dirty="0"/>
              <a:t>Allen:  75 kg and 156 cm tall</a:t>
            </a:r>
          </a:p>
          <a:p>
            <a:pPr>
              <a:spcAft>
                <a:spcPts val="600"/>
              </a:spcAft>
            </a:pPr>
            <a:r>
              <a:rPr lang="en-US" dirty="0"/>
              <a:t>Joanne:  45 kg and 164 cm tall</a:t>
            </a:r>
          </a:p>
          <a:p>
            <a:pPr>
              <a:spcAft>
                <a:spcPts val="600"/>
              </a:spcAft>
            </a:pPr>
            <a:r>
              <a:rPr lang="en-US" dirty="0"/>
              <a:t>Kim:  30 kg and 123 cm tall </a:t>
            </a:r>
          </a:p>
        </p:txBody>
      </p:sp>
      <p:sp>
        <p:nvSpPr>
          <p:cNvPr id="3" name="Slide Number Placeholder 2"/>
          <p:cNvSpPr>
            <a:spLocks noGrp="1"/>
          </p:cNvSpPr>
          <p:nvPr>
            <p:ph type="sldNum" sz="quarter" idx="12"/>
          </p:nvPr>
        </p:nvSpPr>
        <p:spPr/>
        <p:txBody>
          <a:bodyPr/>
          <a:lstStyle/>
          <a:p>
            <a:fld id="{C06127B5-235D-4BE7-8D38-9589B1FE391D}" type="slidenum">
              <a:rPr lang="en-US" smtClean="0"/>
              <a:pPr/>
              <a:t>42</a:t>
            </a:fld>
            <a:endParaRPr lang="en-US" dirty="0"/>
          </a:p>
        </p:txBody>
      </p:sp>
      <p:sp>
        <p:nvSpPr>
          <p:cNvPr id="5" name="Slide Number Placeholder 4">
            <a:extLst>
              <a:ext uri="{FF2B5EF4-FFF2-40B4-BE49-F238E27FC236}">
                <a16:creationId xmlns:a16="http://schemas.microsoft.com/office/drawing/2014/main" id="{1DFAA14D-5C0F-4899-BDB3-7E9D8EDB4FE7}"/>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28</a:t>
            </a:r>
          </a:p>
        </p:txBody>
      </p:sp>
    </p:spTree>
    <p:extLst>
      <p:ext uri="{BB962C8B-B14F-4D97-AF65-F5344CB8AC3E}">
        <p14:creationId xmlns:p14="http://schemas.microsoft.com/office/powerpoint/2010/main" val="257994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Classifying Nutritional Status </a:t>
            </a:r>
            <a:br>
              <a:rPr lang="en-US" sz="4000" dirty="0"/>
            </a:br>
            <a:r>
              <a:rPr lang="en-US" sz="4000" dirty="0"/>
              <a:t>Using Cut-offs—BMI</a:t>
            </a:r>
          </a:p>
        </p:txBody>
      </p:sp>
      <p:sp>
        <p:nvSpPr>
          <p:cNvPr id="16387" name="Rectangle 1027"/>
          <p:cNvSpPr>
            <a:spLocks noGrp="1" noChangeArrowheads="1"/>
          </p:cNvSpPr>
          <p:nvPr>
            <p:ph type="body" idx="1"/>
          </p:nvPr>
        </p:nvSpPr>
        <p:spPr>
          <a:xfrm>
            <a:off x="457200" y="1295400"/>
            <a:ext cx="8229600" cy="4830763"/>
          </a:xfrm>
        </p:spPr>
        <p:txBody>
          <a:bodyPr/>
          <a:lstStyle/>
          <a:p>
            <a:pPr marL="0" indent="0">
              <a:spcAft>
                <a:spcPts val="0"/>
              </a:spcAft>
              <a:buNone/>
            </a:pPr>
            <a:r>
              <a:rPr lang="en-US" dirty="0"/>
              <a:t>BMI  (Adults 19 years and older)</a:t>
            </a:r>
          </a:p>
        </p:txBody>
      </p:sp>
      <p:sp>
        <p:nvSpPr>
          <p:cNvPr id="3" name="Slide Number Placeholder 2"/>
          <p:cNvSpPr>
            <a:spLocks noGrp="1"/>
          </p:cNvSpPr>
          <p:nvPr>
            <p:ph type="sldNum" sz="quarter" idx="12"/>
          </p:nvPr>
        </p:nvSpPr>
        <p:spPr/>
        <p:txBody>
          <a:bodyPr/>
          <a:lstStyle/>
          <a:p>
            <a:fld id="{C06127B5-235D-4BE7-8D38-9589B1FE391D}" type="slidenum">
              <a:rPr lang="en-US" smtClean="0"/>
              <a:pPr/>
              <a:t>43</a:t>
            </a:fld>
            <a:endParaRPr lang="en-US" dirty="0"/>
          </a:p>
        </p:txBody>
      </p:sp>
      <p:graphicFrame>
        <p:nvGraphicFramePr>
          <p:cNvPr id="7" name="Table 6"/>
          <p:cNvGraphicFramePr>
            <a:graphicFrameLocks noGrp="1"/>
          </p:cNvGraphicFramePr>
          <p:nvPr>
            <p:extLst/>
          </p:nvPr>
        </p:nvGraphicFramePr>
        <p:xfrm>
          <a:off x="1219200" y="1906870"/>
          <a:ext cx="6858000" cy="3869494"/>
        </p:xfrm>
        <a:graphic>
          <a:graphicData uri="http://schemas.openxmlformats.org/drawingml/2006/table">
            <a:tbl>
              <a:tblPr firstRow="1" firstCol="1" lastRow="1" lastCol="1" bandRow="1" bandCol="1"/>
              <a:tblGrid>
                <a:gridCol w="2677886">
                  <a:extLst>
                    <a:ext uri="{9D8B030D-6E8A-4147-A177-3AD203B41FA5}">
                      <a16:colId xmlns:a16="http://schemas.microsoft.com/office/drawing/2014/main" val="20000"/>
                    </a:ext>
                  </a:extLst>
                </a:gridCol>
                <a:gridCol w="4180114">
                  <a:extLst>
                    <a:ext uri="{9D8B030D-6E8A-4147-A177-3AD203B41FA5}">
                      <a16:colId xmlns:a16="http://schemas.microsoft.com/office/drawing/2014/main" val="20001"/>
                    </a:ext>
                  </a:extLst>
                </a:gridCol>
              </a:tblGrid>
              <a:tr h="490913">
                <a:tc>
                  <a:txBody>
                    <a:bodyPr/>
                    <a:lstStyle/>
                    <a:p>
                      <a:pPr marL="65405" marR="0" algn="ctr">
                        <a:lnSpc>
                          <a:spcPct val="100000"/>
                        </a:lnSpc>
                        <a:spcBef>
                          <a:spcPts val="0"/>
                        </a:spcBef>
                        <a:spcAft>
                          <a:spcPts val="0"/>
                        </a:spcAft>
                      </a:pPr>
                      <a:r>
                        <a:rPr lang="en-US" sz="2000" b="1" dirty="0">
                          <a:solidFill>
                            <a:srgbClr val="231F20"/>
                          </a:solidFill>
                          <a:effectLst/>
                          <a:latin typeface="Calibri"/>
                          <a:ea typeface="Calibri"/>
                          <a:cs typeface="Calibri"/>
                        </a:rPr>
                        <a:t>BMI (kg/m</a:t>
                      </a:r>
                      <a:r>
                        <a:rPr lang="en-US" sz="2000" b="1" baseline="30000" dirty="0">
                          <a:solidFill>
                            <a:srgbClr val="231F20"/>
                          </a:solidFill>
                          <a:effectLst/>
                          <a:latin typeface="Calibri"/>
                          <a:ea typeface="Calibri"/>
                          <a:cs typeface="Calibri"/>
                        </a:rPr>
                        <a:t>2</a:t>
                      </a:r>
                      <a:r>
                        <a:rPr lang="en-US" sz="2000" b="1" dirty="0">
                          <a:solidFill>
                            <a:srgbClr val="231F20"/>
                          </a:solidFill>
                          <a:effectLst/>
                          <a:latin typeface="Calibri"/>
                          <a:ea typeface="Calibri"/>
                          <a:cs typeface="Calibri"/>
                        </a:rPr>
                        <a:t>)</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Classification</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490913">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&lt; 16.0</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050"/>
                    </a:solidFill>
                  </a:tcPr>
                </a:tc>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S</a:t>
                      </a:r>
                      <a:r>
                        <a:rPr lang="en-US" sz="2000" b="1" spc="-10" dirty="0">
                          <a:solidFill>
                            <a:srgbClr val="231F20"/>
                          </a:solidFill>
                          <a:effectLst/>
                          <a:latin typeface="Calibri"/>
                          <a:ea typeface="Calibri"/>
                          <a:cs typeface="Calibri"/>
                        </a:rPr>
                        <a:t>e</a:t>
                      </a:r>
                      <a:r>
                        <a:rPr lang="en-US" sz="2000" b="1" spc="-20" dirty="0">
                          <a:solidFill>
                            <a:srgbClr val="231F20"/>
                          </a:solidFill>
                          <a:effectLst/>
                          <a:latin typeface="Calibri"/>
                          <a:ea typeface="Calibri"/>
                          <a:cs typeface="Calibri"/>
                        </a:rPr>
                        <a:t>v</a:t>
                      </a:r>
                      <a:r>
                        <a:rPr lang="en-US" sz="2000" b="1" dirty="0">
                          <a:solidFill>
                            <a:srgbClr val="231F20"/>
                          </a:solidFill>
                          <a:effectLst/>
                          <a:latin typeface="Calibri"/>
                          <a:ea typeface="Calibri"/>
                          <a:cs typeface="Calibri"/>
                        </a:rPr>
                        <a:t>e</a:t>
                      </a:r>
                      <a:r>
                        <a:rPr lang="en-US" sz="2000" b="1" spc="-30" dirty="0">
                          <a:solidFill>
                            <a:srgbClr val="231F20"/>
                          </a:solidFill>
                          <a:effectLst/>
                          <a:latin typeface="Calibri"/>
                          <a:ea typeface="Calibri"/>
                          <a:cs typeface="Calibri"/>
                        </a:rPr>
                        <a:t>r</a:t>
                      </a:r>
                      <a:r>
                        <a:rPr lang="en-US" sz="2000" b="1" dirty="0">
                          <a:solidFill>
                            <a:srgbClr val="231F20"/>
                          </a:solidFill>
                          <a:effectLst/>
                          <a:latin typeface="Calibri"/>
                          <a:ea typeface="Calibri"/>
                          <a:cs typeface="Calibri"/>
                        </a:rPr>
                        <a:t>e acu</a:t>
                      </a:r>
                      <a:r>
                        <a:rPr lang="en-US" sz="2000" b="1" spc="-25" dirty="0">
                          <a:solidFill>
                            <a:srgbClr val="231F20"/>
                          </a:solidFill>
                          <a:effectLst/>
                          <a:latin typeface="Calibri"/>
                          <a:ea typeface="Calibri"/>
                          <a:cs typeface="Calibri"/>
                        </a:rPr>
                        <a:t>t</a:t>
                      </a:r>
                      <a:r>
                        <a:rPr lang="en-US" sz="2000" b="1" dirty="0">
                          <a:solidFill>
                            <a:srgbClr val="231F20"/>
                          </a:solidFill>
                          <a:effectLst/>
                          <a:latin typeface="Calibri"/>
                          <a:ea typeface="Calibri"/>
                          <a:cs typeface="Calibri"/>
                        </a:rPr>
                        <a:t>e malnutrition</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5050"/>
                    </a:solidFill>
                  </a:tcPr>
                </a:tc>
                <a:extLst>
                  <a:ext uri="{0D108BD9-81ED-4DB2-BD59-A6C34878D82A}">
                    <a16:rowId xmlns:a16="http://schemas.microsoft.com/office/drawing/2014/main" val="10001"/>
                  </a:ext>
                </a:extLst>
              </a:tr>
              <a:tr h="788217">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16.0–16.9</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Mode</a:t>
                      </a:r>
                      <a:r>
                        <a:rPr lang="en-US" sz="2000" b="1" spc="-45" dirty="0">
                          <a:solidFill>
                            <a:srgbClr val="231F20"/>
                          </a:solidFill>
                          <a:effectLst/>
                          <a:latin typeface="Calibri"/>
                          <a:ea typeface="Calibri"/>
                          <a:cs typeface="Calibri"/>
                        </a:rPr>
                        <a:t>r</a:t>
                      </a:r>
                      <a:r>
                        <a:rPr lang="en-US" sz="2000" b="1" spc="-20" dirty="0">
                          <a:solidFill>
                            <a:srgbClr val="231F20"/>
                          </a:solidFill>
                          <a:effectLst/>
                          <a:latin typeface="Calibri"/>
                          <a:ea typeface="Calibri"/>
                          <a:cs typeface="Calibri"/>
                        </a:rPr>
                        <a:t>a</a:t>
                      </a:r>
                      <a:r>
                        <a:rPr lang="en-US" sz="2000" b="1" spc="-25" dirty="0">
                          <a:solidFill>
                            <a:srgbClr val="231F20"/>
                          </a:solidFill>
                          <a:effectLst/>
                          <a:latin typeface="Calibri"/>
                          <a:ea typeface="Calibri"/>
                          <a:cs typeface="Calibri"/>
                        </a:rPr>
                        <a:t>t</a:t>
                      </a:r>
                      <a:r>
                        <a:rPr lang="en-US" sz="2000" b="1" dirty="0">
                          <a:solidFill>
                            <a:srgbClr val="231F20"/>
                          </a:solidFill>
                          <a:effectLst/>
                          <a:latin typeface="Calibri"/>
                          <a:ea typeface="Calibri"/>
                          <a:cs typeface="Calibri"/>
                        </a:rPr>
                        <a:t>e acu</a:t>
                      </a:r>
                      <a:r>
                        <a:rPr lang="en-US" sz="2000" b="1" spc="-25" dirty="0">
                          <a:solidFill>
                            <a:srgbClr val="231F20"/>
                          </a:solidFill>
                          <a:effectLst/>
                          <a:latin typeface="Calibri"/>
                          <a:ea typeface="Calibri"/>
                          <a:cs typeface="Calibri"/>
                        </a:rPr>
                        <a:t>t</a:t>
                      </a:r>
                      <a:r>
                        <a:rPr lang="en-US" sz="2000" b="1" dirty="0">
                          <a:solidFill>
                            <a:srgbClr val="231F20"/>
                          </a:solidFill>
                          <a:effectLst/>
                          <a:latin typeface="Calibri"/>
                          <a:ea typeface="Calibri"/>
                          <a:cs typeface="Calibri"/>
                        </a:rPr>
                        <a:t>e malnutrition</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90913">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17.0–18.4</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At risk/mild malnutrition</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490913">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18.5–24.9</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Normal nutritional</a:t>
                      </a:r>
                      <a:r>
                        <a:rPr lang="en-US" sz="2000" b="1" spc="-50" dirty="0">
                          <a:solidFill>
                            <a:srgbClr val="231F20"/>
                          </a:solidFill>
                          <a:effectLst/>
                          <a:latin typeface="Calibri"/>
                          <a:ea typeface="Calibri"/>
                          <a:cs typeface="Calibri"/>
                        </a:rPr>
                        <a:t> </a:t>
                      </a:r>
                      <a:r>
                        <a:rPr lang="en-US" sz="2000" b="1" spc="-30" dirty="0">
                          <a:solidFill>
                            <a:srgbClr val="231F20"/>
                          </a:solidFill>
                          <a:effectLst/>
                          <a:latin typeface="Calibri"/>
                          <a:ea typeface="Calibri"/>
                          <a:cs typeface="Calibri"/>
                        </a:rPr>
                        <a:t>s</a:t>
                      </a:r>
                      <a:r>
                        <a:rPr lang="en-US" sz="2000" b="1" spc="-20" dirty="0">
                          <a:solidFill>
                            <a:srgbClr val="231F20"/>
                          </a:solidFill>
                          <a:effectLst/>
                          <a:latin typeface="Calibri"/>
                          <a:ea typeface="Calibri"/>
                          <a:cs typeface="Calibri"/>
                        </a:rPr>
                        <a:t>ta</a:t>
                      </a:r>
                      <a:r>
                        <a:rPr lang="en-US" sz="2000" b="1" dirty="0">
                          <a:solidFill>
                            <a:srgbClr val="231F20"/>
                          </a:solidFill>
                          <a:effectLst/>
                          <a:latin typeface="Calibri"/>
                          <a:ea typeface="Calibri"/>
                          <a:cs typeface="Calibri"/>
                        </a:rPr>
                        <a:t>tus</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0913">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25.0–29.9</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C0D9"/>
                    </a:solidFill>
                  </a:tcPr>
                </a:tc>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rgbClr val="231F20"/>
                          </a:solidFill>
                          <a:effectLst/>
                          <a:latin typeface="Calibri"/>
                          <a:ea typeface="Calibri"/>
                          <a:cs typeface="Calibri"/>
                        </a:rPr>
                        <a:t>O</a:t>
                      </a:r>
                      <a:r>
                        <a:rPr lang="en-US" sz="2000" b="1" spc="-20" dirty="0">
                          <a:solidFill>
                            <a:srgbClr val="231F20"/>
                          </a:solidFill>
                          <a:effectLst/>
                          <a:latin typeface="Calibri"/>
                          <a:ea typeface="Calibri"/>
                          <a:cs typeface="Calibri"/>
                        </a:rPr>
                        <a:t>v</a:t>
                      </a:r>
                      <a:r>
                        <a:rPr lang="en-US" sz="2000" b="1" dirty="0">
                          <a:solidFill>
                            <a:srgbClr val="231F20"/>
                          </a:solidFill>
                          <a:effectLst/>
                          <a:latin typeface="Calibri"/>
                          <a:ea typeface="Calibri"/>
                          <a:cs typeface="Calibri"/>
                        </a:rPr>
                        <a:t>e</a:t>
                      </a:r>
                      <a:r>
                        <a:rPr lang="en-US" sz="2000" b="1" spc="10" dirty="0">
                          <a:solidFill>
                            <a:srgbClr val="231F20"/>
                          </a:solidFill>
                          <a:effectLst/>
                          <a:latin typeface="Calibri"/>
                          <a:ea typeface="Calibri"/>
                          <a:cs typeface="Calibri"/>
                        </a:rPr>
                        <a:t>r</a:t>
                      </a:r>
                      <a:r>
                        <a:rPr lang="en-US" sz="2000" b="1" spc="-20" dirty="0">
                          <a:solidFill>
                            <a:srgbClr val="231F20"/>
                          </a:solidFill>
                          <a:effectLst/>
                          <a:latin typeface="Calibri"/>
                          <a:ea typeface="Calibri"/>
                          <a:cs typeface="Calibri"/>
                        </a:rPr>
                        <a:t>w</a:t>
                      </a:r>
                      <a:r>
                        <a:rPr lang="en-US" sz="2000" b="1" dirty="0">
                          <a:solidFill>
                            <a:srgbClr val="231F20"/>
                          </a:solidFill>
                          <a:effectLst/>
                          <a:latin typeface="Calibri"/>
                          <a:ea typeface="Calibri"/>
                          <a:cs typeface="Calibri"/>
                        </a:rPr>
                        <a:t>eig</a:t>
                      </a:r>
                      <a:r>
                        <a:rPr lang="en-US" sz="2000" b="1" spc="-20" dirty="0">
                          <a:solidFill>
                            <a:srgbClr val="231F20"/>
                          </a:solidFill>
                          <a:effectLst/>
                          <a:latin typeface="Calibri"/>
                          <a:ea typeface="Calibri"/>
                          <a:cs typeface="Calibri"/>
                        </a:rPr>
                        <a:t>h</a:t>
                      </a:r>
                      <a:r>
                        <a:rPr lang="en-US" sz="2000" b="1" dirty="0">
                          <a:solidFill>
                            <a:srgbClr val="231F20"/>
                          </a:solidFill>
                          <a:effectLst/>
                          <a:latin typeface="Calibri"/>
                          <a:ea typeface="Calibri"/>
                          <a:cs typeface="Calibri"/>
                        </a:rPr>
                        <a:t>t </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C0D9"/>
                    </a:solidFill>
                  </a:tcPr>
                </a:tc>
                <a:extLst>
                  <a:ext uri="{0D108BD9-81ED-4DB2-BD59-A6C34878D82A}">
                    <a16:rowId xmlns:a16="http://schemas.microsoft.com/office/drawing/2014/main" val="10005"/>
                  </a:ext>
                </a:extLst>
              </a:tr>
              <a:tr h="626712">
                <a:tc>
                  <a:txBody>
                    <a:bodyPr/>
                    <a:lstStyle/>
                    <a:p>
                      <a:pPr marL="0" marR="0" algn="ctr">
                        <a:lnSpc>
                          <a:spcPct val="100000"/>
                        </a:lnSpc>
                        <a:spcBef>
                          <a:spcPts val="0"/>
                        </a:spcBef>
                        <a:spcAft>
                          <a:spcPts val="0"/>
                        </a:spcAft>
                      </a:pPr>
                      <a:r>
                        <a:rPr lang="en-US" sz="2000" b="1" dirty="0">
                          <a:effectLst/>
                          <a:latin typeface="Calibri"/>
                          <a:ea typeface="Calibri"/>
                          <a:cs typeface="Times New Roman"/>
                        </a:rPr>
                        <a:t> </a:t>
                      </a:r>
                      <a:r>
                        <a:rPr lang="en-US" sz="2000" b="1" dirty="0">
                          <a:solidFill>
                            <a:schemeClr val="bg1"/>
                          </a:solidFill>
                          <a:effectLst/>
                          <a:latin typeface="Calibri"/>
                          <a:ea typeface="Calibri"/>
                          <a:cs typeface="Calibri"/>
                        </a:rPr>
                        <a:t>≥ 30.0</a:t>
                      </a:r>
                      <a:endParaRPr lang="en-US" sz="2000" b="1" dirty="0">
                        <a:solidFill>
                          <a:schemeClr val="bg1"/>
                        </a:solidFill>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5F4879"/>
                    </a:solidFill>
                  </a:tcPr>
                </a:tc>
                <a:tc>
                  <a:txBody>
                    <a:bodyPr/>
                    <a:lstStyle/>
                    <a:p>
                      <a:pPr marL="1680845" marR="1654810" algn="ctr">
                        <a:lnSpc>
                          <a:spcPct val="100000"/>
                        </a:lnSpc>
                        <a:spcBef>
                          <a:spcPts val="0"/>
                        </a:spcBef>
                        <a:spcAft>
                          <a:spcPts val="0"/>
                        </a:spcAft>
                      </a:pPr>
                      <a:r>
                        <a:rPr lang="en-US" sz="2000" b="1" dirty="0">
                          <a:solidFill>
                            <a:srgbClr val="FFFFFF"/>
                          </a:solidFill>
                          <a:effectLst/>
                          <a:latin typeface="Calibri"/>
                          <a:ea typeface="Calibri"/>
                          <a:cs typeface="Calibri"/>
                        </a:rPr>
                        <a:t>Obese</a:t>
                      </a:r>
                      <a:endParaRPr lang="en-US" sz="2000" b="1" dirty="0">
                        <a:effectLst/>
                        <a:latin typeface="Calibri"/>
                        <a:ea typeface="Calibri"/>
                        <a:cs typeface="Times New Roman"/>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5F4879"/>
                    </a:solidFill>
                  </a:tcPr>
                </a:tc>
                <a:extLst>
                  <a:ext uri="{0D108BD9-81ED-4DB2-BD59-A6C34878D82A}">
                    <a16:rowId xmlns:a16="http://schemas.microsoft.com/office/drawing/2014/main" val="10006"/>
                  </a:ext>
                </a:extLst>
              </a:tr>
            </a:tbl>
          </a:graphicData>
        </a:graphic>
      </p:graphicFrame>
      <p:sp>
        <p:nvSpPr>
          <p:cNvPr id="6" name="Slide Number Placeholder 4">
            <a:extLst>
              <a:ext uri="{FF2B5EF4-FFF2-40B4-BE49-F238E27FC236}">
                <a16:creationId xmlns:a16="http://schemas.microsoft.com/office/drawing/2014/main" id="{F8707B29-3C5D-4544-B03C-1A88C2A07E60}"/>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29</a:t>
            </a:r>
          </a:p>
        </p:txBody>
      </p:sp>
    </p:spTree>
    <p:extLst>
      <p:ext uri="{BB962C8B-B14F-4D97-AF65-F5344CB8AC3E}">
        <p14:creationId xmlns:p14="http://schemas.microsoft.com/office/powerpoint/2010/main" val="190814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Classifying Nutritional </a:t>
            </a:r>
            <a:br>
              <a:rPr lang="en-US" dirty="0"/>
            </a:br>
            <a:r>
              <a:rPr lang="en-US" dirty="0"/>
              <a:t>Status Using the BMI Wheel</a:t>
            </a:r>
          </a:p>
        </p:txBody>
      </p:sp>
      <p:sp>
        <p:nvSpPr>
          <p:cNvPr id="16387" name="Rectangle 1027"/>
          <p:cNvSpPr>
            <a:spLocks noGrp="1" noChangeArrowheads="1"/>
          </p:cNvSpPr>
          <p:nvPr>
            <p:ph type="body" idx="1"/>
          </p:nvPr>
        </p:nvSpPr>
        <p:spPr>
          <a:xfrm>
            <a:off x="457200" y="1600200"/>
            <a:ext cx="8229600" cy="4525963"/>
          </a:xfrm>
        </p:spPr>
        <p:txBody>
          <a:bodyPr/>
          <a:lstStyle/>
          <a:p>
            <a:r>
              <a:rPr lang="en-US" dirty="0"/>
              <a:t>Use the side of the wheel that reads ‘Instructions’.</a:t>
            </a:r>
          </a:p>
          <a:p>
            <a:r>
              <a:rPr lang="en-US" dirty="0"/>
              <a:t>The inner/smaller disc shows height; the outer/larger disc shows weight.</a:t>
            </a:r>
          </a:p>
          <a:p>
            <a:r>
              <a:rPr lang="en-US" dirty="0"/>
              <a:t>Turn the top disc until the height of the client is aligned with the weight of the client.</a:t>
            </a:r>
          </a:p>
          <a:p>
            <a:r>
              <a:rPr lang="en-US" dirty="0"/>
              <a:t>Read the number the arrow labelled ‘BMI’ is pointing to on the outer disc.</a:t>
            </a:r>
          </a:p>
        </p:txBody>
      </p:sp>
      <p:sp>
        <p:nvSpPr>
          <p:cNvPr id="3" name="Slide Number Placeholder 2"/>
          <p:cNvSpPr>
            <a:spLocks noGrp="1"/>
          </p:cNvSpPr>
          <p:nvPr>
            <p:ph type="sldNum" sz="quarter" idx="12"/>
          </p:nvPr>
        </p:nvSpPr>
        <p:spPr/>
        <p:txBody>
          <a:bodyPr/>
          <a:lstStyle/>
          <a:p>
            <a:fld id="{C06127B5-235D-4BE7-8D38-9589B1FE391D}" type="slidenum">
              <a:rPr lang="en-US" smtClean="0"/>
              <a:pPr/>
              <a:t>44</a:t>
            </a:fld>
            <a:endParaRPr lang="en-US" dirty="0"/>
          </a:p>
        </p:txBody>
      </p:sp>
      <p:sp>
        <p:nvSpPr>
          <p:cNvPr id="5" name="Slide Number Placeholder 4">
            <a:extLst>
              <a:ext uri="{FF2B5EF4-FFF2-40B4-BE49-F238E27FC236}">
                <a16:creationId xmlns:a16="http://schemas.microsoft.com/office/drawing/2014/main" id="{719B2985-D08C-46D6-9C98-E473709383A5}"/>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30</a:t>
            </a:r>
          </a:p>
        </p:txBody>
      </p:sp>
    </p:spTree>
    <p:extLst>
      <p:ext uri="{BB962C8B-B14F-4D97-AF65-F5344CB8AC3E}">
        <p14:creationId xmlns:p14="http://schemas.microsoft.com/office/powerpoint/2010/main" val="1028299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Classifying Nutritional </a:t>
            </a:r>
            <a:br>
              <a:rPr lang="en-US" sz="4000" dirty="0"/>
            </a:br>
            <a:r>
              <a:rPr lang="en-US" sz="4000" dirty="0"/>
              <a:t>Status Using the BMI Wheel, cont’d.</a:t>
            </a:r>
          </a:p>
        </p:txBody>
      </p:sp>
      <p:sp>
        <p:nvSpPr>
          <p:cNvPr id="16387" name="Rectangle 1027"/>
          <p:cNvSpPr>
            <a:spLocks noGrp="1" noChangeArrowheads="1"/>
          </p:cNvSpPr>
          <p:nvPr>
            <p:ph type="body" idx="1"/>
          </p:nvPr>
        </p:nvSpPr>
        <p:spPr>
          <a:xfrm>
            <a:off x="457200" y="1600200"/>
            <a:ext cx="8229600" cy="4525963"/>
          </a:xfrm>
        </p:spPr>
        <p:txBody>
          <a:bodyPr/>
          <a:lstStyle/>
          <a:p>
            <a:r>
              <a:rPr lang="en-US" sz="2400" dirty="0"/>
              <a:t>Look at the box at the bottom of the wheel labelled ‘Nutritional status for adults 19 years and older’. </a:t>
            </a:r>
          </a:p>
          <a:p>
            <a:r>
              <a:rPr lang="en-US" sz="2400" dirty="0"/>
              <a:t>Find the range that contains the client’s BMI and classify the client’s nutritional status.</a:t>
            </a:r>
          </a:p>
          <a:p>
            <a:r>
              <a:rPr lang="en-US" sz="2400" dirty="0"/>
              <a:t>On the BMI heel:</a:t>
            </a:r>
          </a:p>
          <a:p>
            <a:pPr lvl="1"/>
            <a:r>
              <a:rPr lang="en-US" sz="2400" dirty="0"/>
              <a:t>‘severely underweight’ means SAM</a:t>
            </a:r>
          </a:p>
          <a:p>
            <a:pPr lvl="1"/>
            <a:r>
              <a:rPr lang="en-US" sz="2400" dirty="0"/>
              <a:t>‘moderately underweight’ means MAM</a:t>
            </a:r>
          </a:p>
          <a:p>
            <a:pPr lvl="1"/>
            <a:r>
              <a:rPr lang="en-US" sz="2400" dirty="0"/>
              <a:t>‘mildly underweight’ means ‘at risk’ of malnutrition</a:t>
            </a:r>
          </a:p>
        </p:txBody>
      </p:sp>
      <p:sp>
        <p:nvSpPr>
          <p:cNvPr id="3" name="Slide Number Placeholder 2"/>
          <p:cNvSpPr>
            <a:spLocks noGrp="1"/>
          </p:cNvSpPr>
          <p:nvPr>
            <p:ph type="sldNum" sz="quarter" idx="12"/>
          </p:nvPr>
        </p:nvSpPr>
        <p:spPr/>
        <p:txBody>
          <a:bodyPr/>
          <a:lstStyle/>
          <a:p>
            <a:fld id="{C06127B5-235D-4BE7-8D38-9589B1FE391D}" type="slidenum">
              <a:rPr lang="en-US" smtClean="0"/>
              <a:pPr/>
              <a:t>45</a:t>
            </a:fld>
            <a:endParaRPr lang="en-US" dirty="0"/>
          </a:p>
        </p:txBody>
      </p:sp>
      <p:sp>
        <p:nvSpPr>
          <p:cNvPr id="5" name="Slide Number Placeholder 4">
            <a:extLst>
              <a:ext uri="{FF2B5EF4-FFF2-40B4-BE49-F238E27FC236}">
                <a16:creationId xmlns:a16="http://schemas.microsoft.com/office/drawing/2014/main" id="{E6EB92BA-6157-40BD-8455-4C59A3F22729}"/>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31</a:t>
            </a:r>
          </a:p>
        </p:txBody>
      </p:sp>
    </p:spTree>
    <p:extLst>
      <p:ext uri="{BB962C8B-B14F-4D97-AF65-F5344CB8AC3E}">
        <p14:creationId xmlns:p14="http://schemas.microsoft.com/office/powerpoint/2010/main" val="1652372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Classification of Nutritional </a:t>
            </a:r>
            <a:br>
              <a:rPr lang="en-US" sz="4000" dirty="0"/>
            </a:br>
            <a:r>
              <a:rPr lang="en-US" sz="4000" dirty="0"/>
              <a:t>Status Using Z-Scores</a:t>
            </a:r>
          </a:p>
        </p:txBody>
      </p:sp>
      <p:sp>
        <p:nvSpPr>
          <p:cNvPr id="3" name="Slide Number Placeholder 2"/>
          <p:cNvSpPr>
            <a:spLocks noGrp="1"/>
          </p:cNvSpPr>
          <p:nvPr>
            <p:ph type="sldNum" sz="quarter" idx="12"/>
          </p:nvPr>
        </p:nvSpPr>
        <p:spPr/>
        <p:txBody>
          <a:bodyPr/>
          <a:lstStyle/>
          <a:p>
            <a:fld id="{42945AC0-7A14-4A73-BBAF-4B40A9B69442}" type="slidenum">
              <a:rPr lang="en-US" smtClean="0"/>
              <a:pPr/>
              <a:t>46</a:t>
            </a:fld>
            <a:endParaRPr lang="en-US" dirty="0"/>
          </a:p>
        </p:txBody>
      </p:sp>
      <p:grpSp>
        <p:nvGrpSpPr>
          <p:cNvPr id="8" name="Group 7" descr="bell curve chart ranging from undernutrition to overweight"/>
          <p:cNvGrpSpPr/>
          <p:nvPr/>
        </p:nvGrpSpPr>
        <p:grpSpPr>
          <a:xfrm>
            <a:off x="1676400" y="1752599"/>
            <a:ext cx="6324600" cy="4191001"/>
            <a:chOff x="462814" y="1444245"/>
            <a:chExt cx="8608034" cy="5103905"/>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14" y="1444245"/>
              <a:ext cx="8608034" cy="40421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14" y="5181600"/>
              <a:ext cx="8150834" cy="1366550"/>
            </a:xfrm>
            <a:prstGeom prst="rect">
              <a:avLst/>
            </a:prstGeom>
          </p:spPr>
        </p:pic>
      </p:grpSp>
      <p:sp>
        <p:nvSpPr>
          <p:cNvPr id="7" name="Slide Number Placeholder 4">
            <a:extLst>
              <a:ext uri="{FF2B5EF4-FFF2-40B4-BE49-F238E27FC236}">
                <a16:creationId xmlns:a16="http://schemas.microsoft.com/office/drawing/2014/main" id="{1D091CF5-3DE6-4E88-9DBB-D7AB83FE3393}"/>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32</a:t>
            </a:r>
          </a:p>
        </p:txBody>
      </p:sp>
    </p:spTree>
    <p:extLst>
      <p:ext uri="{BB962C8B-B14F-4D97-AF65-F5344CB8AC3E}">
        <p14:creationId xmlns:p14="http://schemas.microsoft.com/office/powerpoint/2010/main" val="4128702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Classification of Nutritional </a:t>
            </a:r>
            <a:br>
              <a:rPr lang="en-US" dirty="0"/>
            </a:br>
            <a:r>
              <a:rPr lang="en-US" dirty="0"/>
              <a:t>Status Using Z-Scores, cont’d.</a:t>
            </a:r>
          </a:p>
        </p:txBody>
      </p:sp>
      <p:sp>
        <p:nvSpPr>
          <p:cNvPr id="17411" name="Content Placeholder 2"/>
          <p:cNvSpPr>
            <a:spLocks noGrp="1"/>
          </p:cNvSpPr>
          <p:nvPr>
            <p:ph idx="1"/>
          </p:nvPr>
        </p:nvSpPr>
        <p:spPr>
          <a:xfrm>
            <a:off x="457200" y="1524000"/>
            <a:ext cx="8229600" cy="4602163"/>
          </a:xfrm>
        </p:spPr>
        <p:txBody>
          <a:bodyPr/>
          <a:lstStyle/>
          <a:p>
            <a:pPr marL="0" indent="0">
              <a:buNone/>
            </a:pPr>
            <a:r>
              <a:rPr lang="en-US" dirty="0"/>
              <a:t>WHO growth charts and field tables help determine nutritional status by:</a:t>
            </a:r>
          </a:p>
          <a:p>
            <a:r>
              <a:rPr lang="en-US" dirty="0"/>
              <a:t>Sex (Blue for boys and Pink for girls) </a:t>
            </a:r>
          </a:p>
          <a:p>
            <a:r>
              <a:rPr lang="en-US" dirty="0"/>
              <a:t>Age group </a:t>
            </a:r>
            <a:r>
              <a:rPr lang="en-US" dirty="0">
                <a:solidFill>
                  <a:srgbClr val="FF0000"/>
                </a:solidFill>
              </a:rPr>
              <a:t>(birth-2 years, 2-5 years, 5-19 years) for</a:t>
            </a:r>
            <a:r>
              <a:rPr lang="en-US" dirty="0"/>
              <a:t>:</a:t>
            </a:r>
          </a:p>
          <a:p>
            <a:pPr lvl="1"/>
            <a:r>
              <a:rPr lang="en-US" dirty="0"/>
              <a:t>Height/length-for-age z-score</a:t>
            </a:r>
          </a:p>
          <a:p>
            <a:pPr lvl="1"/>
            <a:r>
              <a:rPr lang="en-US" dirty="0"/>
              <a:t>Weight-for-height z-score</a:t>
            </a:r>
          </a:p>
          <a:p>
            <a:pPr lvl="1"/>
            <a:r>
              <a:rPr lang="en-US" dirty="0"/>
              <a:t>Weight-for-age z-score</a:t>
            </a:r>
          </a:p>
          <a:p>
            <a:pPr lvl="1"/>
            <a:r>
              <a:rPr lang="en-US" dirty="0"/>
              <a:t>BMI-for-age z-score</a:t>
            </a:r>
          </a:p>
        </p:txBody>
      </p:sp>
      <p:sp>
        <p:nvSpPr>
          <p:cNvPr id="3" name="Slide Number Placeholder 2"/>
          <p:cNvSpPr>
            <a:spLocks noGrp="1"/>
          </p:cNvSpPr>
          <p:nvPr>
            <p:ph type="sldNum" sz="quarter" idx="12"/>
          </p:nvPr>
        </p:nvSpPr>
        <p:spPr/>
        <p:txBody>
          <a:bodyPr/>
          <a:lstStyle/>
          <a:p>
            <a:fld id="{2C47337E-AF4A-4987-8ADB-335962915351}" type="slidenum">
              <a:rPr lang="en-US" smtClean="0"/>
              <a:pPr/>
              <a:t>47</a:t>
            </a:fld>
            <a:endParaRPr lang="en-US" dirty="0"/>
          </a:p>
        </p:txBody>
      </p:sp>
      <p:sp>
        <p:nvSpPr>
          <p:cNvPr id="5" name="Slide Number Placeholder 4">
            <a:extLst>
              <a:ext uri="{FF2B5EF4-FFF2-40B4-BE49-F238E27FC236}">
                <a16:creationId xmlns:a16="http://schemas.microsoft.com/office/drawing/2014/main" id="{DF4B499C-4F67-4748-8158-EFE31817FD6B}"/>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33</a:t>
            </a:r>
          </a:p>
        </p:txBody>
      </p:sp>
    </p:spTree>
    <p:extLst>
      <p:ext uri="{BB962C8B-B14F-4D97-AF65-F5344CB8AC3E}">
        <p14:creationId xmlns:p14="http://schemas.microsoft.com/office/powerpoint/2010/main" val="1985961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47337E-AF4A-4987-8ADB-335962915351}" type="slidenum">
              <a:rPr lang="en-US" smtClean="0"/>
              <a:pPr/>
              <a:t>48</a:t>
            </a:fld>
            <a:endParaRPr lang="en-US" dirty="0"/>
          </a:p>
        </p:txBody>
      </p:sp>
      <p:sp>
        <p:nvSpPr>
          <p:cNvPr id="8" name="Content Placeholder 4"/>
          <p:cNvSpPr>
            <a:spLocks noGrp="1"/>
          </p:cNvSpPr>
          <p:nvPr>
            <p:ph sz="half" idx="4294967295"/>
          </p:nvPr>
        </p:nvSpPr>
        <p:spPr>
          <a:xfrm>
            <a:off x="609600" y="381000"/>
            <a:ext cx="4114800" cy="5685821"/>
          </a:xfrm>
          <a:prstGeom prst="rect">
            <a:avLst/>
          </a:prstGeom>
          <a:ln>
            <a:solidFill>
              <a:schemeClr val="bg2">
                <a:lumMod val="25000"/>
              </a:schemeClr>
            </a:solidFill>
          </a:ln>
        </p:spPr>
        <p:txBody>
          <a:bodyPr/>
          <a:lstStyle/>
          <a:p>
            <a:pPr marL="82296" indent="0">
              <a:buNone/>
            </a:pPr>
            <a:r>
              <a:rPr lang="en-US" sz="4000" b="1" dirty="0">
                <a:solidFill>
                  <a:srgbClr val="C45911"/>
                </a:solidFill>
                <a:latin typeface="Calibri" panose="020F0502020204030204" pitchFamily="34" charset="0"/>
              </a:rPr>
              <a:t>Growth Charts</a:t>
            </a:r>
          </a:p>
        </p:txBody>
      </p:sp>
      <p:sp>
        <p:nvSpPr>
          <p:cNvPr id="9" name="Content Placeholder 5"/>
          <p:cNvSpPr>
            <a:spLocks noGrp="1"/>
          </p:cNvSpPr>
          <p:nvPr>
            <p:ph sz="half" idx="4294967295"/>
          </p:nvPr>
        </p:nvSpPr>
        <p:spPr>
          <a:xfrm>
            <a:off x="5054190" y="654594"/>
            <a:ext cx="3791688" cy="5529605"/>
          </a:xfrm>
          <a:prstGeom prst="rect">
            <a:avLst/>
          </a:prstGeom>
          <a:ln>
            <a:solidFill>
              <a:schemeClr val="bg2">
                <a:lumMod val="25000"/>
              </a:schemeClr>
            </a:solidFill>
          </a:ln>
        </p:spPr>
        <p:txBody>
          <a:bodyPr/>
          <a:lstStyle/>
          <a:p>
            <a:pPr marL="82296" indent="0">
              <a:buNone/>
            </a:pPr>
            <a:r>
              <a:rPr lang="en-US" b="1" dirty="0">
                <a:solidFill>
                  <a:srgbClr val="C45911"/>
                </a:solidFill>
                <a:latin typeface="Calibri" panose="020F0502020204030204" pitchFamily="34" charset="0"/>
              </a:rPr>
              <a:t>Field Table</a:t>
            </a:r>
          </a:p>
        </p:txBody>
      </p:sp>
      <p:pic>
        <p:nvPicPr>
          <p:cNvPr id="11" name="Picture 2" descr="chart of boys length-for-ag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661689"/>
            <a:ext cx="3336421" cy="2295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3" descr="table of height-for-age boys 2 to 5 years (z-sco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7615" y="1325666"/>
            <a:ext cx="3269016" cy="4741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4" descr="chart of girls weight-for-lengt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1" y="1219199"/>
            <a:ext cx="3260220" cy="22832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Slide Number Placeholder 4">
            <a:extLst>
              <a:ext uri="{FF2B5EF4-FFF2-40B4-BE49-F238E27FC236}">
                <a16:creationId xmlns:a16="http://schemas.microsoft.com/office/drawing/2014/main" id="{E6C31A01-8200-496D-8D42-4647AD28893E}"/>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34</a:t>
            </a:r>
          </a:p>
        </p:txBody>
      </p:sp>
    </p:spTree>
    <p:extLst>
      <p:ext uri="{BB962C8B-B14F-4D97-AF65-F5344CB8AC3E}">
        <p14:creationId xmlns:p14="http://schemas.microsoft.com/office/powerpoint/2010/main" val="3412815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marL="0" indent="0">
              <a:buNone/>
            </a:pPr>
            <a:r>
              <a:rPr lang="en-US" b="1" dirty="0"/>
              <a:t>Instruction</a:t>
            </a:r>
          </a:p>
          <a:p>
            <a:r>
              <a:rPr lang="en-US" dirty="0"/>
              <a:t>Find the correct chart for the patient’s age group and sex. </a:t>
            </a:r>
          </a:p>
          <a:p>
            <a:r>
              <a:rPr lang="en-US" dirty="0"/>
              <a:t>Find the patient’s weight/age on the horizontal axis at the bottom (round to the nearest whole number). </a:t>
            </a:r>
          </a:p>
          <a:p>
            <a:r>
              <a:rPr lang="en-US" dirty="0"/>
              <a:t>Find the patient’s height/weight on the vertical axis.</a:t>
            </a:r>
          </a:p>
          <a:p>
            <a:r>
              <a:rPr lang="en-US" dirty="0"/>
              <a:t>Read the number where the two lines meet. These are the patient’s weight-for-height, weight-for-age, and BMI-for-age, respectively.</a:t>
            </a:r>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49</a:t>
            </a:fld>
            <a:endParaRPr lang="en-US" dirty="0"/>
          </a:p>
        </p:txBody>
      </p:sp>
      <p:sp>
        <p:nvSpPr>
          <p:cNvPr id="7" name="Title 1"/>
          <p:cNvSpPr>
            <a:spLocks noGrp="1"/>
          </p:cNvSpPr>
          <p:nvPr>
            <p:ph type="title"/>
          </p:nvPr>
        </p:nvSpPr>
        <p:spPr>
          <a:xfrm>
            <a:off x="457200" y="274638"/>
            <a:ext cx="8229600" cy="1143000"/>
          </a:xfrm>
        </p:spPr>
        <p:txBody>
          <a:bodyPr/>
          <a:lstStyle/>
          <a:p>
            <a:r>
              <a:rPr lang="en-US" dirty="0"/>
              <a:t>Reading the WHO </a:t>
            </a:r>
            <a:br>
              <a:rPr lang="en-US" dirty="0"/>
            </a:br>
            <a:r>
              <a:rPr lang="en-US" dirty="0"/>
              <a:t>Chart/Field Tables</a:t>
            </a:r>
          </a:p>
        </p:txBody>
      </p:sp>
      <p:sp>
        <p:nvSpPr>
          <p:cNvPr id="5" name="Slide Number Placeholder 4">
            <a:extLst>
              <a:ext uri="{FF2B5EF4-FFF2-40B4-BE49-F238E27FC236}">
                <a16:creationId xmlns:a16="http://schemas.microsoft.com/office/drawing/2014/main" id="{9FD884B1-E045-4AA0-8F46-F1211E23487C}"/>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35</a:t>
            </a:r>
          </a:p>
        </p:txBody>
      </p:sp>
    </p:spTree>
    <p:extLst>
      <p:ext uri="{BB962C8B-B14F-4D97-AF65-F5344CB8AC3E}">
        <p14:creationId xmlns:p14="http://schemas.microsoft.com/office/powerpoint/2010/main" val="44639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Trends in Vitamin A Deficiency</a:t>
            </a:r>
          </a:p>
        </p:txBody>
      </p:sp>
      <p:sp>
        <p:nvSpPr>
          <p:cNvPr id="16387" name="Rectangle 1027"/>
          <p:cNvSpPr>
            <a:spLocks noGrp="1" noChangeArrowheads="1"/>
          </p:cNvSpPr>
          <p:nvPr>
            <p:ph type="body" idx="1"/>
          </p:nvPr>
        </p:nvSpPr>
        <p:spPr>
          <a:xfrm>
            <a:off x="492369" y="1219200"/>
            <a:ext cx="8229600" cy="4708525"/>
          </a:xfrm>
        </p:spPr>
        <p:txBody>
          <a:bodyPr/>
          <a:lstStyle/>
          <a:p>
            <a:pPr marL="0" indent="0">
              <a:buNone/>
            </a:pPr>
            <a:r>
              <a:rPr lang="en-US" dirty="0"/>
              <a:t>Percent of children under 5 years</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5</a:t>
            </a:fld>
            <a:endParaRPr lang="en-US" sz="1400" b="1" dirty="0">
              <a:solidFill>
                <a:schemeClr val="tx1"/>
              </a:solidFill>
            </a:endParaRPr>
          </a:p>
        </p:txBody>
      </p:sp>
      <p:graphicFrame>
        <p:nvGraphicFramePr>
          <p:cNvPr id="6" name="Chart Placeholder 3"/>
          <p:cNvGraphicFramePr>
            <a:graphicFrameLocks/>
          </p:cNvGraphicFramePr>
          <p:nvPr>
            <p:extLst>
              <p:ext uri="{D42A27DB-BD31-4B8C-83A1-F6EECF244321}">
                <p14:modId xmlns:p14="http://schemas.microsoft.com/office/powerpoint/2010/main" val="1980540791"/>
              </p:ext>
            </p:extLst>
          </p:nvPr>
        </p:nvGraphicFramePr>
        <p:xfrm>
          <a:off x="547687" y="1616076"/>
          <a:ext cx="8139113" cy="4379912"/>
        </p:xfrm>
        <a:graphic>
          <a:graphicData uri="http://schemas.openxmlformats.org/presentationml/2006/ole">
            <mc:AlternateContent xmlns:mc="http://schemas.openxmlformats.org/markup-compatibility/2006">
              <mc:Choice xmlns:v="urn:schemas-microsoft-com:vml" Requires="v">
                <p:oleObj spid="_x0000_s2071" name="Worksheet" r:id="rId3" imgW="9201246" imgH="4895921" progId="Excel.Sheet.8">
                  <p:embed/>
                </p:oleObj>
              </mc:Choice>
              <mc:Fallback>
                <p:oleObj name="Worksheet" r:id="rId3" imgW="9201246" imgH="4895921" progId="Excel.Sheet.8">
                  <p:embed/>
                  <p:pic>
                    <p:nvPicPr>
                      <p:cNvPr id="24580" name="Chart Placeholder 3"/>
                      <p:cNvPicPr>
                        <a:picLocks noGrp="1" noChangeArrowheads="1"/>
                      </p:cNvPicPr>
                      <p:nvPr/>
                    </p:nvPicPr>
                    <p:blipFill>
                      <a:blip r:embed="rId4"/>
                      <a:srcRect/>
                      <a:stretch>
                        <a:fillRect/>
                      </a:stretch>
                    </p:blipFill>
                    <p:spPr bwMode="auto">
                      <a:xfrm>
                        <a:off x="547687" y="1616076"/>
                        <a:ext cx="8139113" cy="43799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7008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r>
              <a:rPr lang="en-US" dirty="0"/>
              <a:t>Preferred way of classifying nutritional status of children and adolescents 5-19 years.</a:t>
            </a:r>
          </a:p>
          <a:p>
            <a:r>
              <a:rPr lang="en-US" dirty="0"/>
              <a:t>Reflects variations on body composition by age and gender.</a:t>
            </a:r>
          </a:p>
          <a:p>
            <a:r>
              <a:rPr lang="en-US" dirty="0"/>
              <a:t>BMI-for-age tables/charts or wheel can be used to classify nutrition of children 5-19 years disaggregated by sex.</a:t>
            </a:r>
          </a:p>
          <a:p>
            <a:pPr marL="0" indent="0">
              <a:buNone/>
            </a:pPr>
            <a:r>
              <a:rPr lang="en-US" dirty="0">
                <a:latin typeface="Calibri" panose="020F0502020204030204" pitchFamily="34" charset="0"/>
              </a:rPr>
              <a:t>(WHO Reference Charts)</a:t>
            </a:r>
            <a:endParaRPr lang="en-GB" dirty="0">
              <a:latin typeface="Calibri" panose="020F0502020204030204" pitchFamily="34" charset="0"/>
            </a:endParaRPr>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50</a:t>
            </a:fld>
            <a:endParaRPr lang="en-US" dirty="0"/>
          </a:p>
        </p:txBody>
      </p:sp>
      <p:sp>
        <p:nvSpPr>
          <p:cNvPr id="7" name="Title 1"/>
          <p:cNvSpPr>
            <a:spLocks noGrp="1"/>
          </p:cNvSpPr>
          <p:nvPr>
            <p:ph type="title"/>
          </p:nvPr>
        </p:nvSpPr>
        <p:spPr>
          <a:xfrm>
            <a:off x="457200" y="274638"/>
            <a:ext cx="8229600" cy="1143000"/>
          </a:xfrm>
        </p:spPr>
        <p:txBody>
          <a:bodyPr/>
          <a:lstStyle/>
          <a:p>
            <a:r>
              <a:rPr lang="en-US" dirty="0"/>
              <a:t>BMI-for-Age (5–19 Years)</a:t>
            </a:r>
          </a:p>
        </p:txBody>
      </p:sp>
      <p:sp>
        <p:nvSpPr>
          <p:cNvPr id="5" name="Slide Number Placeholder 4">
            <a:extLst>
              <a:ext uri="{FF2B5EF4-FFF2-40B4-BE49-F238E27FC236}">
                <a16:creationId xmlns:a16="http://schemas.microsoft.com/office/drawing/2014/main" id="{4219859D-F1C8-4D53-9A50-418051920A73}"/>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36</a:t>
            </a:r>
          </a:p>
        </p:txBody>
      </p:sp>
    </p:spTree>
    <p:extLst>
      <p:ext uri="{BB962C8B-B14F-4D97-AF65-F5344CB8AC3E}">
        <p14:creationId xmlns:p14="http://schemas.microsoft.com/office/powerpoint/2010/main" val="1643352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676400"/>
            <a:ext cx="8229600" cy="4144963"/>
          </a:xfrm>
        </p:spPr>
        <p:txBody>
          <a:bodyPr/>
          <a:lstStyle/>
          <a:p>
            <a:pPr marL="0" indent="0">
              <a:buNone/>
            </a:pPr>
            <a:r>
              <a:rPr lang="en-US" sz="2400" b="1" dirty="0"/>
              <a:t>Instructions</a:t>
            </a:r>
          </a:p>
          <a:p>
            <a:pPr marL="457200" indent="-457200">
              <a:buFont typeface="+mj-lt"/>
              <a:buAutoNum type="arabicPeriod"/>
            </a:pPr>
            <a:r>
              <a:rPr lang="en-US" sz="2400" dirty="0"/>
              <a:t>Find the client's BMI (as shown previously).</a:t>
            </a:r>
          </a:p>
          <a:p>
            <a:pPr marL="457200" indent="-457200">
              <a:buFont typeface="+mj-lt"/>
              <a:buAutoNum type="arabicPeriod"/>
            </a:pPr>
            <a:r>
              <a:rPr lang="en-US" sz="2400" dirty="0"/>
              <a:t>Find the correct BMI-for-age table for the client's sex.  </a:t>
            </a:r>
          </a:p>
          <a:p>
            <a:pPr marL="457200" indent="-457200">
              <a:buFont typeface="+mj-lt"/>
              <a:buAutoNum type="arabicPeriod"/>
            </a:pPr>
            <a:r>
              <a:rPr lang="en-US" sz="2400" dirty="0"/>
              <a:t>Round the age to the nearest 6 months and find it in the table's middle column.</a:t>
            </a:r>
          </a:p>
          <a:p>
            <a:pPr marL="457200" indent="-457200">
              <a:buFont typeface="+mj-lt"/>
              <a:buAutoNum type="arabicPeriod"/>
            </a:pPr>
            <a:r>
              <a:rPr lang="en-US" sz="2400" dirty="0"/>
              <a:t>Find the range within which the client’s BMI lies under the client’s sex.</a:t>
            </a:r>
          </a:p>
          <a:p>
            <a:pPr marL="0" indent="0">
              <a:buNone/>
            </a:pPr>
            <a:r>
              <a:rPr lang="en-US" sz="2400" b="1" dirty="0"/>
              <a:t>Example: </a:t>
            </a:r>
            <a:r>
              <a:rPr lang="en-US" sz="2400" dirty="0"/>
              <a:t>A boy 5 years and 9 months with a BMI of 12.5 has a z-score between -3 and -2 and is moderately  malnourished.</a:t>
            </a:r>
          </a:p>
        </p:txBody>
      </p:sp>
      <p:sp>
        <p:nvSpPr>
          <p:cNvPr id="3" name="Slide Number Placeholder 2"/>
          <p:cNvSpPr>
            <a:spLocks noGrp="1"/>
          </p:cNvSpPr>
          <p:nvPr>
            <p:ph type="sldNum" sz="quarter" idx="12"/>
          </p:nvPr>
        </p:nvSpPr>
        <p:spPr/>
        <p:txBody>
          <a:bodyPr/>
          <a:lstStyle/>
          <a:p>
            <a:fld id="{2C47337E-AF4A-4987-8ADB-335962915351}" type="slidenum">
              <a:rPr lang="en-US" smtClean="0"/>
              <a:pPr/>
              <a:t>51</a:t>
            </a:fld>
            <a:endParaRPr lang="en-US" dirty="0"/>
          </a:p>
        </p:txBody>
      </p:sp>
      <p:sp>
        <p:nvSpPr>
          <p:cNvPr id="7" name="Title 1"/>
          <p:cNvSpPr>
            <a:spLocks noGrp="1"/>
          </p:cNvSpPr>
          <p:nvPr>
            <p:ph type="title"/>
          </p:nvPr>
        </p:nvSpPr>
        <p:spPr>
          <a:xfrm>
            <a:off x="457200" y="685800"/>
            <a:ext cx="8229600" cy="762000"/>
          </a:xfrm>
        </p:spPr>
        <p:txBody>
          <a:bodyPr/>
          <a:lstStyle/>
          <a:p>
            <a:r>
              <a:rPr lang="en-US" sz="3600" dirty="0"/>
              <a:t>Finding BMI-for-Age for Children and Adolescents Using BMI Chart/Field Tables</a:t>
            </a:r>
          </a:p>
        </p:txBody>
      </p:sp>
      <p:sp>
        <p:nvSpPr>
          <p:cNvPr id="5" name="Slide Number Placeholder 4">
            <a:extLst>
              <a:ext uri="{FF2B5EF4-FFF2-40B4-BE49-F238E27FC236}">
                <a16:creationId xmlns:a16="http://schemas.microsoft.com/office/drawing/2014/main" id="{167B081D-31C4-44FA-87A3-AD957518D157}"/>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37</a:t>
            </a:r>
          </a:p>
        </p:txBody>
      </p:sp>
    </p:spTree>
    <p:extLst>
      <p:ext uri="{BB962C8B-B14F-4D97-AF65-F5344CB8AC3E}">
        <p14:creationId xmlns:p14="http://schemas.microsoft.com/office/powerpoint/2010/main" val="3087156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2133600"/>
            <a:ext cx="8229600" cy="3992563"/>
          </a:xfrm>
        </p:spPr>
        <p:txBody>
          <a:bodyPr/>
          <a:lstStyle/>
          <a:p>
            <a:pPr marL="0" indent="0">
              <a:buNone/>
            </a:pPr>
            <a:r>
              <a:rPr lang="en-US" b="1" dirty="0"/>
              <a:t>BMI-for-Age </a:t>
            </a:r>
          </a:p>
          <a:p>
            <a:r>
              <a:rPr lang="en-US" dirty="0"/>
              <a:t>Find the patient’s BMI (as shown previously).</a:t>
            </a:r>
          </a:p>
          <a:p>
            <a:r>
              <a:rPr lang="en-US" dirty="0"/>
              <a:t>Turn the wheel over and point the arrow to the number closest to the patient’s age.</a:t>
            </a:r>
          </a:p>
          <a:p>
            <a:r>
              <a:rPr lang="en-US" dirty="0"/>
              <a:t>Using the BMI value (above), find the nutritional status by sex. </a:t>
            </a:r>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52</a:t>
            </a:fld>
            <a:endParaRPr lang="en-US" dirty="0"/>
          </a:p>
        </p:txBody>
      </p:sp>
      <p:sp>
        <p:nvSpPr>
          <p:cNvPr id="7" name="Title 1"/>
          <p:cNvSpPr>
            <a:spLocks noGrp="1"/>
          </p:cNvSpPr>
          <p:nvPr>
            <p:ph type="title"/>
          </p:nvPr>
        </p:nvSpPr>
        <p:spPr>
          <a:xfrm>
            <a:off x="457200" y="380999"/>
            <a:ext cx="8229600" cy="1522413"/>
          </a:xfrm>
        </p:spPr>
        <p:txBody>
          <a:bodyPr/>
          <a:lstStyle/>
          <a:p>
            <a:r>
              <a:rPr lang="en-US" sz="3600" dirty="0"/>
              <a:t>Using the BMI Wheel to Classify Nutritional Status for BMI-for-Age </a:t>
            </a:r>
            <a:br>
              <a:rPr lang="en-US" sz="3600" dirty="0"/>
            </a:br>
            <a:r>
              <a:rPr lang="en-US" sz="3600" dirty="0"/>
              <a:t>(5–19 years)</a:t>
            </a:r>
          </a:p>
        </p:txBody>
      </p:sp>
      <p:sp>
        <p:nvSpPr>
          <p:cNvPr id="5" name="Slide Number Placeholder 4">
            <a:extLst>
              <a:ext uri="{FF2B5EF4-FFF2-40B4-BE49-F238E27FC236}">
                <a16:creationId xmlns:a16="http://schemas.microsoft.com/office/drawing/2014/main" id="{445A6B86-234C-46F4-82F4-1C9DCCD1F5C0}"/>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38</a:t>
            </a:r>
          </a:p>
        </p:txBody>
      </p:sp>
    </p:spTree>
    <p:extLst>
      <p:ext uri="{BB962C8B-B14F-4D97-AF65-F5344CB8AC3E}">
        <p14:creationId xmlns:p14="http://schemas.microsoft.com/office/powerpoint/2010/main" val="2388387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143000" y="2192582"/>
            <a:ext cx="7162800" cy="3763962"/>
          </a:xfrm>
        </p:spPr>
        <p:txBody>
          <a:bodyPr/>
          <a:lstStyle/>
          <a:p>
            <a:pPr marL="0" indent="0" algn="ctr">
              <a:buNone/>
            </a:pPr>
            <a:r>
              <a:rPr lang="en-US" dirty="0"/>
              <a:t>Nutritional Assessment and Classification (Exercise 1, 2, 3)</a:t>
            </a:r>
          </a:p>
          <a:p>
            <a:pPr marL="0" indent="0" algn="ctr">
              <a:buNone/>
            </a:pPr>
            <a:endParaRPr lang="en-US" dirty="0"/>
          </a:p>
          <a:p>
            <a:pPr marL="0" indent="0" algn="ctr">
              <a:buNone/>
            </a:pPr>
            <a:r>
              <a:rPr lang="en-US" dirty="0">
                <a:latin typeface="Calibri" panose="020F0502020204030204" pitchFamily="34" charset="0"/>
              </a:rPr>
              <a:t>(Reference Manual, Pages 28–29)</a:t>
            </a:r>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53</a:t>
            </a:fld>
            <a:endParaRPr lang="en-US" dirty="0"/>
          </a:p>
        </p:txBody>
      </p:sp>
      <p:sp>
        <p:nvSpPr>
          <p:cNvPr id="7" name="Title 1"/>
          <p:cNvSpPr>
            <a:spLocks noGrp="1"/>
          </p:cNvSpPr>
          <p:nvPr>
            <p:ph type="title"/>
          </p:nvPr>
        </p:nvSpPr>
        <p:spPr>
          <a:xfrm>
            <a:off x="457200" y="274638"/>
            <a:ext cx="8229600" cy="1143000"/>
          </a:xfrm>
        </p:spPr>
        <p:txBody>
          <a:bodyPr/>
          <a:lstStyle/>
          <a:p>
            <a:r>
              <a:rPr lang="en-US" dirty="0"/>
              <a:t>Group Work</a:t>
            </a:r>
          </a:p>
        </p:txBody>
      </p:sp>
      <p:sp>
        <p:nvSpPr>
          <p:cNvPr id="5" name="Slide Number Placeholder 4">
            <a:extLst>
              <a:ext uri="{FF2B5EF4-FFF2-40B4-BE49-F238E27FC236}">
                <a16:creationId xmlns:a16="http://schemas.microsoft.com/office/drawing/2014/main" id="{7FAA1891-1C45-42D7-ACDB-3DCA9757D3F1}"/>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39</a:t>
            </a:r>
          </a:p>
        </p:txBody>
      </p:sp>
    </p:spTree>
    <p:extLst>
      <p:ext uri="{BB962C8B-B14F-4D97-AF65-F5344CB8AC3E}">
        <p14:creationId xmlns:p14="http://schemas.microsoft.com/office/powerpoint/2010/main" val="1998732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47337E-AF4A-4987-8ADB-335962915351}" type="slidenum">
              <a:rPr lang="en-US" smtClean="0"/>
              <a:pPr/>
              <a:t>54</a:t>
            </a:fld>
            <a:endParaRPr lang="en-US" dirty="0"/>
          </a:p>
        </p:txBody>
      </p:sp>
      <p:sp>
        <p:nvSpPr>
          <p:cNvPr id="7" name="Title 1"/>
          <p:cNvSpPr>
            <a:spLocks noGrp="1"/>
          </p:cNvSpPr>
          <p:nvPr>
            <p:ph type="title"/>
          </p:nvPr>
        </p:nvSpPr>
        <p:spPr>
          <a:xfrm>
            <a:off x="457200" y="274638"/>
            <a:ext cx="8229600" cy="1143000"/>
          </a:xfrm>
        </p:spPr>
        <p:txBody>
          <a:bodyPr/>
          <a:lstStyle/>
          <a:p>
            <a:r>
              <a:rPr lang="en-US" dirty="0"/>
              <a:t>Summary</a:t>
            </a:r>
          </a:p>
        </p:txBody>
      </p:sp>
      <p:graphicFrame>
        <p:nvGraphicFramePr>
          <p:cNvPr id="8" name="Group 43"/>
          <p:cNvGraphicFramePr>
            <a:graphicFrameLocks noGrp="1"/>
          </p:cNvGraphicFramePr>
          <p:nvPr>
            <p:extLst/>
          </p:nvPr>
        </p:nvGraphicFramePr>
        <p:xfrm>
          <a:off x="609601" y="1239287"/>
          <a:ext cx="7924798" cy="4495802"/>
        </p:xfrm>
        <a:graphic>
          <a:graphicData uri="http://schemas.openxmlformats.org/drawingml/2006/table">
            <a:tbl>
              <a:tblPr>
                <a:tableStyleId>{8799B23B-EC83-4686-B30A-512413B5E67A}</a:tableStyleId>
              </a:tblPr>
              <a:tblGrid>
                <a:gridCol w="1761066">
                  <a:extLst>
                    <a:ext uri="{9D8B030D-6E8A-4147-A177-3AD203B41FA5}">
                      <a16:colId xmlns:a16="http://schemas.microsoft.com/office/drawing/2014/main" val="20000"/>
                    </a:ext>
                  </a:extLst>
                </a:gridCol>
                <a:gridCol w="1761066">
                  <a:extLst>
                    <a:ext uri="{9D8B030D-6E8A-4147-A177-3AD203B41FA5}">
                      <a16:colId xmlns:a16="http://schemas.microsoft.com/office/drawing/2014/main" val="20001"/>
                    </a:ext>
                  </a:extLst>
                </a:gridCol>
                <a:gridCol w="2235199">
                  <a:extLst>
                    <a:ext uri="{9D8B030D-6E8A-4147-A177-3AD203B41FA5}">
                      <a16:colId xmlns:a16="http://schemas.microsoft.com/office/drawing/2014/main" val="20002"/>
                    </a:ext>
                  </a:extLst>
                </a:gridCol>
                <a:gridCol w="2167467">
                  <a:extLst>
                    <a:ext uri="{9D8B030D-6E8A-4147-A177-3AD203B41FA5}">
                      <a16:colId xmlns:a16="http://schemas.microsoft.com/office/drawing/2014/main" val="20003"/>
                    </a:ext>
                  </a:extLst>
                </a:gridCol>
              </a:tblGrid>
              <a:tr h="80717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04800" algn="l"/>
                          <a:tab pos="439738" algn="ctr"/>
                        </a:tabLst>
                      </a:pPr>
                      <a:r>
                        <a:rPr kumimoji="0" lang="en-US" sz="1600" b="1" u="none" strike="noStrike" cap="none" normalizeH="0" baseline="0" dirty="0">
                          <a:ln>
                            <a:noFill/>
                          </a:ln>
                          <a:effectLst/>
                        </a:rPr>
                        <a:t>Age Group</a:t>
                      </a:r>
                      <a:endParaRPr kumimoji="0" lang="en-US" sz="1600" b="1" u="none" strike="noStrike" cap="none" normalizeH="0" baseline="0" dirty="0">
                        <a:ln>
                          <a:noFill/>
                        </a:ln>
                        <a:solidFill>
                          <a:schemeClr val="bg1"/>
                        </a:solidFill>
                        <a:effectLst/>
                        <a:latin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Measure</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SAM</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a:ln>
                            <a:noFill/>
                          </a:ln>
                          <a:effectLst/>
                        </a:rPr>
                        <a:t>MAM</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203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u="none" strike="noStrike" cap="none" normalizeH="0" baseline="0" dirty="0">
                          <a:ln>
                            <a:noFill/>
                          </a:ln>
                          <a:effectLst/>
                        </a:rPr>
                        <a:t>&lt; 6 months</a:t>
                      </a:r>
                      <a:endParaRPr kumimoji="0" lang="pt-BR"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kumimoji="0" lang="en-US" sz="1600" u="none" strike="noStrike" kern="1200" cap="none" normalizeH="0" baseline="0" dirty="0">
                          <a:ln>
                            <a:noFill/>
                          </a:ln>
                          <a:effectLst/>
                        </a:rPr>
                        <a:t>Weight-for-length</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u="none" strike="noStrike" cap="none" normalizeH="0" baseline="0" dirty="0">
                          <a:ln>
                            <a:noFill/>
                          </a:ln>
                          <a:effectLst/>
                        </a:rPr>
                        <a:t>&lt; -3 z-score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u="none" strike="noStrike" cap="none" normalizeH="0" baseline="0" dirty="0">
                          <a:ln>
                            <a:noFill/>
                          </a:ln>
                          <a:effectLst/>
                        </a:rPr>
                        <a:t>Other signs (too weak to suckle/feed,  body weight &lt; 3 kg)</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 -3  to &lt; -2 z-score</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8059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effectLst/>
                        </a:rPr>
                        <a:t>6 months to 5 years</a:t>
                      </a:r>
                      <a:endParaRPr kumimoji="0" lang="en-US" sz="1600" b="1" i="0" u="none" strike="noStrike" kern="1200"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l" rtl="0" eaLnBrk="1" latinLnBrk="0" hangingPunct="1"/>
                      <a:r>
                        <a:rPr kumimoji="0" lang="en-US" sz="1600" u="none" strike="noStrike" kern="1200" cap="none" normalizeH="0" baseline="0" dirty="0">
                          <a:ln>
                            <a:noFill/>
                          </a:ln>
                          <a:effectLst/>
                        </a:rPr>
                        <a:t>Weight-for-length Weight-for-height</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u="none" strike="noStrike" cap="none" normalizeH="0" baseline="0" dirty="0">
                          <a:ln>
                            <a:noFill/>
                          </a:ln>
                          <a:effectLst/>
                        </a:rPr>
                        <a:t>&lt; -3 z-score</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 -3 to &lt; -2 z-score</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39563">
                <a:tc vMerge="1">
                  <a:txBody>
                    <a:bodyPr/>
                    <a:lstStyle/>
                    <a:p>
                      <a:endParaRPr lang="en-US"/>
                    </a:p>
                  </a:txBody>
                  <a:tcPr/>
                </a:tc>
                <a:tc>
                  <a:txBody>
                    <a:bodyPr/>
                    <a:lstStyle/>
                    <a:p>
                      <a:pPr marL="0" algn="l" rtl="0" eaLnBrk="1" latinLnBrk="0" hangingPunct="1"/>
                      <a:r>
                        <a:rPr kumimoji="0" lang="en-US" sz="1600" u="none" strike="noStrike" kern="1200" cap="none" normalizeH="0" baseline="0" dirty="0">
                          <a:ln>
                            <a:noFill/>
                          </a:ln>
                          <a:effectLst/>
                        </a:rPr>
                        <a:t>MUAC</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 11.5 cm</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≥11.5 to &lt; 12.5</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83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effectLst/>
                        </a:rPr>
                        <a:t>All ages</a:t>
                      </a:r>
                      <a:endParaRPr kumimoji="0" lang="en-US" sz="1600" b="1" i="0" u="none" strike="noStrike" kern="1200"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l" rtl="0" eaLnBrk="1" latinLnBrk="0" hangingPunct="1"/>
                      <a:r>
                        <a:rPr kumimoji="0" lang="en-US" sz="1600" u="none" strike="noStrike" kern="1200" cap="none" normalizeH="0" baseline="0" dirty="0">
                          <a:ln>
                            <a:noFill/>
                          </a:ln>
                          <a:effectLst/>
                        </a:rPr>
                        <a:t>Bilateral pitting </a:t>
                      </a:r>
                      <a:r>
                        <a:rPr kumimoji="0" lang="en-US" sz="1600" u="none" strike="noStrike" kern="1200" cap="none" normalizeH="0" baseline="0" dirty="0" err="1">
                          <a:ln>
                            <a:noFill/>
                          </a:ln>
                          <a:effectLst/>
                        </a:rPr>
                        <a:t>oedema</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present</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9F2B6A62-6822-4F7D-9124-98593D1BF255}"/>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40</a:t>
            </a:r>
          </a:p>
        </p:txBody>
      </p:sp>
    </p:spTree>
    <p:extLst>
      <p:ext uri="{BB962C8B-B14F-4D97-AF65-F5344CB8AC3E}">
        <p14:creationId xmlns:p14="http://schemas.microsoft.com/office/powerpoint/2010/main" val="1041486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47337E-AF4A-4987-8ADB-335962915351}" type="slidenum">
              <a:rPr lang="en-US" smtClean="0"/>
              <a:pPr/>
              <a:t>55</a:t>
            </a:fld>
            <a:endParaRPr lang="en-US" dirty="0"/>
          </a:p>
        </p:txBody>
      </p:sp>
      <p:sp>
        <p:nvSpPr>
          <p:cNvPr id="7" name="Title 1"/>
          <p:cNvSpPr>
            <a:spLocks noGrp="1"/>
          </p:cNvSpPr>
          <p:nvPr>
            <p:ph type="title"/>
          </p:nvPr>
        </p:nvSpPr>
        <p:spPr>
          <a:xfrm>
            <a:off x="457200" y="274638"/>
            <a:ext cx="8229600" cy="1143000"/>
          </a:xfrm>
        </p:spPr>
        <p:txBody>
          <a:bodyPr/>
          <a:lstStyle/>
          <a:p>
            <a:r>
              <a:rPr lang="en-US" dirty="0"/>
              <a:t> Summary, cont’d.</a:t>
            </a:r>
          </a:p>
        </p:txBody>
      </p:sp>
      <p:graphicFrame>
        <p:nvGraphicFramePr>
          <p:cNvPr id="6" name="Group 43"/>
          <p:cNvGraphicFramePr>
            <a:graphicFrameLocks noGrp="1"/>
          </p:cNvGraphicFramePr>
          <p:nvPr>
            <p:extLst/>
          </p:nvPr>
        </p:nvGraphicFramePr>
        <p:xfrm>
          <a:off x="571499" y="1380467"/>
          <a:ext cx="8001001" cy="4505920"/>
        </p:xfrm>
        <a:graphic>
          <a:graphicData uri="http://schemas.openxmlformats.org/drawingml/2006/table">
            <a:tbl>
              <a:tblPr>
                <a:tableStyleId>{BC89EF96-8CEA-46FF-86C4-4CE0E7609802}</a:tableStyleId>
              </a:tblPr>
              <a:tblGrid>
                <a:gridCol w="1709034">
                  <a:extLst>
                    <a:ext uri="{9D8B030D-6E8A-4147-A177-3AD203B41FA5}">
                      <a16:colId xmlns:a16="http://schemas.microsoft.com/office/drawing/2014/main" val="20000"/>
                    </a:ext>
                  </a:extLst>
                </a:gridCol>
                <a:gridCol w="1845753">
                  <a:extLst>
                    <a:ext uri="{9D8B030D-6E8A-4147-A177-3AD203B41FA5}">
                      <a16:colId xmlns:a16="http://schemas.microsoft.com/office/drawing/2014/main" val="20001"/>
                    </a:ext>
                  </a:extLst>
                </a:gridCol>
                <a:gridCol w="2187560">
                  <a:extLst>
                    <a:ext uri="{9D8B030D-6E8A-4147-A177-3AD203B41FA5}">
                      <a16:colId xmlns:a16="http://schemas.microsoft.com/office/drawing/2014/main" val="20002"/>
                    </a:ext>
                  </a:extLst>
                </a:gridCol>
                <a:gridCol w="2258654">
                  <a:extLst>
                    <a:ext uri="{9D8B030D-6E8A-4147-A177-3AD203B41FA5}">
                      <a16:colId xmlns:a16="http://schemas.microsoft.com/office/drawing/2014/main" val="20003"/>
                    </a:ext>
                  </a:extLst>
                </a:gridCol>
              </a:tblGrid>
              <a:tr h="57249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04800" algn="l"/>
                          <a:tab pos="439738" algn="ctr"/>
                        </a:tabLst>
                      </a:pPr>
                      <a:r>
                        <a:rPr kumimoji="0" lang="en-US" sz="2000" b="1" u="none" strike="noStrike" cap="none" normalizeH="0" baseline="0" dirty="0">
                          <a:ln>
                            <a:noFill/>
                          </a:ln>
                          <a:effectLst/>
                        </a:rPr>
                        <a:t>Age Group</a:t>
                      </a:r>
                      <a:endParaRPr kumimoji="0" lang="en-US" sz="2000" b="1" u="none" strike="noStrike" cap="none" normalizeH="0" baseline="0" dirty="0">
                        <a:ln>
                          <a:noFill/>
                        </a:ln>
                        <a:solidFill>
                          <a:schemeClr val="bg1"/>
                        </a:solidFill>
                        <a:effectLst/>
                        <a:latin typeface="Calibri" panose="020F0502020204030204" pitchFamily="34" charset="0"/>
                      </a:endParaRPr>
                    </a:p>
                  </a:txBody>
                  <a:tcPr marL="45720" marR="45720" anchor="b"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Measure</a:t>
                      </a:r>
                      <a:endParaRPr kumimoji="0" lang="en-US" sz="2000" b="1"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itchFamily="34" charset="0"/>
                      </a:endParaRPr>
                    </a:p>
                  </a:txBody>
                  <a:tcPr marL="45720" marR="45720" anchor="b"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SAM</a:t>
                      </a:r>
                      <a:endParaRPr kumimoji="0" lang="en-US" sz="2000" b="1"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itchFamily="34" charset="0"/>
                      </a:endParaRPr>
                    </a:p>
                  </a:txBody>
                  <a:tcPr marL="45720" marR="45720" anchor="b" horzOverflow="overflow">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a:ln>
                            <a:noFill/>
                          </a:ln>
                          <a:effectLst/>
                        </a:rPr>
                        <a:t>MAM</a:t>
                      </a:r>
                      <a:endParaRPr kumimoji="0" lang="en-US" sz="20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b" horzOverflow="overflow">
                    <a:solidFill>
                      <a:srgbClr val="FFFF00"/>
                    </a:solidFill>
                  </a:tcPr>
                </a:tc>
                <a:extLst>
                  <a:ext uri="{0D108BD9-81ED-4DB2-BD59-A6C34878D82A}">
                    <a16:rowId xmlns:a16="http://schemas.microsoft.com/office/drawing/2014/main" val="10000"/>
                  </a:ext>
                </a:extLst>
              </a:tr>
              <a:tr h="71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u="none" strike="noStrike" cap="none" normalizeH="0" baseline="0" dirty="0">
                          <a:ln>
                            <a:noFill/>
                          </a:ln>
                          <a:effectLst/>
                        </a:rPr>
                        <a:t>5 to 19 years</a:t>
                      </a:r>
                      <a:endParaRPr kumimoji="0" lang="pt-BR" sz="18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r>
                        <a:rPr lang="en-US" sz="2400" dirty="0"/>
                        <a:t> </a:t>
                      </a:r>
                      <a:r>
                        <a:rPr lang="en-US" sz="2000" dirty="0"/>
                        <a:t>BMI-for-Age</a:t>
                      </a:r>
                      <a:endParaRPr lang="en-US" sz="2000" dirty="0">
                        <a:latin typeface="Calibri" panose="020F0502020204030204" pitchFamily="34"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&lt; -3 z-score</a:t>
                      </a:r>
                      <a:endParaRPr kumimoji="0" lang="en-US" sz="20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-3 to &lt; -2 z-score</a:t>
                      </a:r>
                      <a:endParaRPr kumimoji="0" lang="en-US" sz="20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FF00"/>
                    </a:solidFill>
                  </a:tcPr>
                </a:tc>
                <a:extLst>
                  <a:ext uri="{0D108BD9-81ED-4DB2-BD59-A6C34878D82A}">
                    <a16:rowId xmlns:a16="http://schemas.microsoft.com/office/drawing/2014/main" val="10001"/>
                  </a:ext>
                </a:extLst>
              </a:tr>
              <a:tr h="71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a:ln>
                            <a:noFill/>
                          </a:ln>
                          <a:effectLst/>
                        </a:rPr>
                        <a:t>5 to 10 years</a:t>
                      </a:r>
                      <a:endParaRPr kumimoji="0" lang="en-US" sz="1800" b="1" i="0" u="none" strike="noStrike" kern="1200"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effectLst/>
                        </a:rPr>
                        <a:t>MUAC</a:t>
                      </a: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effectLst/>
                        </a:rPr>
                        <a:t>&lt; 13.5 cm</a:t>
                      </a: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effectLst/>
                        </a:rPr>
                        <a:t>≥ 13.5 to &lt; 14.5 cm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FF00"/>
                    </a:solidFill>
                  </a:tcPr>
                </a:tc>
                <a:extLst>
                  <a:ext uri="{0D108BD9-81ED-4DB2-BD59-A6C34878D82A}">
                    <a16:rowId xmlns:a16="http://schemas.microsoft.com/office/drawing/2014/main" val="10002"/>
                  </a:ext>
                </a:extLst>
              </a:tr>
              <a:tr h="71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10 to 15 years</a:t>
                      </a:r>
                      <a:endParaRPr kumimoji="0" lang="en-US" sz="18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effectLst/>
                        </a:rPr>
                        <a:t>MUAC</a:t>
                      </a: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effectLst/>
                        </a:rPr>
                        <a:t>&lt; 16.0 cm</a:t>
                      </a: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effectLst/>
                        </a:rPr>
                        <a:t>≥ 16.0 to &lt; 18.5 cm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FF00"/>
                    </a:solidFill>
                  </a:tcPr>
                </a:tc>
                <a:extLst>
                  <a:ext uri="{0D108BD9-81ED-4DB2-BD59-A6C34878D82A}">
                    <a16:rowId xmlns:a16="http://schemas.microsoft.com/office/drawing/2014/main" val="10003"/>
                  </a:ext>
                </a:extLst>
              </a:tr>
              <a:tr h="71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15 to 18 years</a:t>
                      </a:r>
                      <a:endParaRPr kumimoji="0" lang="en-US" sz="18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effectLst/>
                        </a:rPr>
                        <a:t>MUAC</a:t>
                      </a: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effectLst/>
                        </a:rPr>
                        <a:t>&lt; 18.5 cm</a:t>
                      </a: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effectLst/>
                        </a:rPr>
                        <a:t>≥ 18.5 to &lt; 21.0 cm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FF00"/>
                    </a:solidFill>
                  </a:tcPr>
                </a:tc>
                <a:extLst>
                  <a:ext uri="{0D108BD9-81ED-4DB2-BD59-A6C34878D82A}">
                    <a16:rowId xmlns:a16="http://schemas.microsoft.com/office/drawing/2014/main" val="10004"/>
                  </a:ext>
                </a:extLst>
              </a:tr>
              <a:tr h="980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All ages</a:t>
                      </a:r>
                      <a:endParaRPr kumimoji="0" lang="en-US" sz="18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normalizeH="0" baseline="0" dirty="0">
                          <a:ln>
                            <a:noFill/>
                          </a:ln>
                          <a:effectLst/>
                        </a:rPr>
                        <a:t>Bilateral pitting </a:t>
                      </a:r>
                      <a:r>
                        <a:rPr kumimoji="0" lang="en-US" sz="2000" u="none" strike="noStrike" kern="1200" cap="none" normalizeH="0" baseline="0" dirty="0" err="1">
                          <a:ln>
                            <a:noFill/>
                          </a:ln>
                          <a:effectLst/>
                        </a:rPr>
                        <a:t>oedema</a:t>
                      </a:r>
                      <a:endParaRPr kumimoji="0" lang="en-US" sz="2000" u="none" strike="noStrike" kern="1200" cap="none" normalizeH="0" baseline="0" dirty="0">
                        <a:ln>
                          <a:noFill/>
                        </a:ln>
                        <a:effectLst/>
                      </a:endParaRPr>
                    </a:p>
                    <a:p>
                      <a:endParaRPr lang="en-US" sz="2400" dirty="0"/>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Present</a:t>
                      </a:r>
                      <a:endParaRPr kumimoji="0" lang="en-US" sz="2000" u="none" strike="noStrike" cap="none" normalizeH="0" baseline="0" dirty="0">
                        <a:ln>
                          <a:noFill/>
                        </a:ln>
                        <a:effectLst/>
                        <a:latin typeface="Calibri" panose="020F0502020204030204" pitchFamily="34" charset="0"/>
                      </a:endParaRPr>
                    </a:p>
                  </a:txBody>
                  <a:tcPr marL="45720" marR="45720" anchor="ctr" horzOverflow="overflow">
                    <a:solidFill>
                      <a:srgbClr val="FF0000"/>
                    </a:solidFill>
                  </a:tcPr>
                </a:tc>
                <a:tc>
                  <a:txBody>
                    <a:bodyPr/>
                    <a:lstStyle/>
                    <a:p>
                      <a:endParaRPr lang="en-US" sz="2400" dirty="0"/>
                    </a:p>
                  </a:txBody>
                  <a:tcPr marL="45720" marR="45720" anchor="ctr" horzOverflow="overflow">
                    <a:solidFill>
                      <a:srgbClr val="FFFF00"/>
                    </a:solidFill>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CE0F16D4-B152-4634-B93E-5F5D40832A0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41</a:t>
            </a:r>
          </a:p>
        </p:txBody>
      </p:sp>
    </p:spTree>
    <p:extLst>
      <p:ext uri="{BB962C8B-B14F-4D97-AF65-F5344CB8AC3E}">
        <p14:creationId xmlns:p14="http://schemas.microsoft.com/office/powerpoint/2010/main" val="2866880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47337E-AF4A-4987-8ADB-335962915351}" type="slidenum">
              <a:rPr lang="en-US" smtClean="0"/>
              <a:pPr/>
              <a:t>56</a:t>
            </a:fld>
            <a:endParaRPr lang="en-US" dirty="0"/>
          </a:p>
        </p:txBody>
      </p:sp>
      <p:sp>
        <p:nvSpPr>
          <p:cNvPr id="7" name="Title 1"/>
          <p:cNvSpPr>
            <a:spLocks noGrp="1"/>
          </p:cNvSpPr>
          <p:nvPr>
            <p:ph type="title"/>
          </p:nvPr>
        </p:nvSpPr>
        <p:spPr>
          <a:xfrm>
            <a:off x="457200" y="274638"/>
            <a:ext cx="8229600" cy="1143000"/>
          </a:xfrm>
        </p:spPr>
        <p:txBody>
          <a:bodyPr/>
          <a:lstStyle/>
          <a:p>
            <a:r>
              <a:rPr lang="en-US" dirty="0"/>
              <a:t> Summary, cont’d.</a:t>
            </a:r>
          </a:p>
        </p:txBody>
      </p:sp>
      <p:graphicFrame>
        <p:nvGraphicFramePr>
          <p:cNvPr id="8" name="Group 43"/>
          <p:cNvGraphicFramePr>
            <a:graphicFrameLocks noGrp="1"/>
          </p:cNvGraphicFramePr>
          <p:nvPr>
            <p:extLst/>
          </p:nvPr>
        </p:nvGraphicFramePr>
        <p:xfrm>
          <a:off x="609600" y="1413080"/>
          <a:ext cx="7772400" cy="4543464"/>
        </p:xfrm>
        <a:graphic>
          <a:graphicData uri="http://schemas.openxmlformats.org/drawingml/2006/table">
            <a:tbl>
              <a:tblPr>
                <a:tableStyleId>{BC89EF96-8CEA-46FF-86C4-4CE0E7609802}</a:tableStyleId>
              </a:tblPr>
              <a:tblGrid>
                <a:gridCol w="2026878">
                  <a:extLst>
                    <a:ext uri="{9D8B030D-6E8A-4147-A177-3AD203B41FA5}">
                      <a16:colId xmlns:a16="http://schemas.microsoft.com/office/drawing/2014/main" val="20000"/>
                    </a:ext>
                  </a:extLst>
                </a:gridCol>
                <a:gridCol w="2026878">
                  <a:extLst>
                    <a:ext uri="{9D8B030D-6E8A-4147-A177-3AD203B41FA5}">
                      <a16:colId xmlns:a16="http://schemas.microsoft.com/office/drawing/2014/main" val="20001"/>
                    </a:ext>
                  </a:extLst>
                </a:gridCol>
                <a:gridCol w="1689065">
                  <a:extLst>
                    <a:ext uri="{9D8B030D-6E8A-4147-A177-3AD203B41FA5}">
                      <a16:colId xmlns:a16="http://schemas.microsoft.com/office/drawing/2014/main" val="20002"/>
                    </a:ext>
                  </a:extLst>
                </a:gridCol>
                <a:gridCol w="2029579">
                  <a:extLst>
                    <a:ext uri="{9D8B030D-6E8A-4147-A177-3AD203B41FA5}">
                      <a16:colId xmlns:a16="http://schemas.microsoft.com/office/drawing/2014/main" val="20003"/>
                    </a:ext>
                  </a:extLst>
                </a:gridCol>
              </a:tblGrid>
              <a:tr h="49414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04800" algn="l"/>
                          <a:tab pos="439738" algn="ctr"/>
                        </a:tabLst>
                      </a:pPr>
                      <a:r>
                        <a:rPr kumimoji="0" lang="en-US" sz="1600" b="1" u="none" strike="noStrike" cap="none" normalizeH="0" baseline="0" dirty="0">
                          <a:ln>
                            <a:noFill/>
                          </a:ln>
                          <a:effectLst/>
                        </a:rPr>
                        <a:t>Age Group</a:t>
                      </a:r>
                      <a:endParaRPr kumimoji="0" lang="en-US" sz="1600" b="1" u="none" strike="noStrike" cap="none" normalizeH="0" baseline="0" dirty="0">
                        <a:ln>
                          <a:noFill/>
                        </a:ln>
                        <a:solidFill>
                          <a:schemeClr val="bg1"/>
                        </a:solidFill>
                        <a:effectLst/>
                        <a:latin typeface="Calibri" panose="020F0502020204030204" pitchFamily="34" charset="0"/>
                      </a:endParaRPr>
                    </a:p>
                  </a:txBody>
                  <a:tcPr marL="45720" marR="45720" anchor="b"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Measure</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itchFamily="34" charset="0"/>
                      </a:endParaRPr>
                    </a:p>
                  </a:txBody>
                  <a:tcPr marL="45720" marR="45720" anchor="b"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SAM</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itchFamily="34" charset="0"/>
                      </a:endParaRPr>
                    </a:p>
                  </a:txBody>
                  <a:tcPr marL="45720" marR="45720" anchor="b" horzOverflow="overflow">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a:ln>
                            <a:noFill/>
                          </a:ln>
                          <a:effectLst/>
                        </a:rPr>
                        <a:t>MAM</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b" horzOverflow="overflow">
                    <a:solidFill>
                      <a:srgbClr val="FFFF00"/>
                    </a:solidFill>
                  </a:tcPr>
                </a:tc>
                <a:extLst>
                  <a:ext uri="{0D108BD9-81ED-4DB2-BD59-A6C34878D82A}">
                    <a16:rowId xmlns:a16="http://schemas.microsoft.com/office/drawing/2014/main" val="10000"/>
                  </a:ext>
                </a:extLst>
              </a:tr>
              <a:tr h="61240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u="none" strike="noStrike" cap="none" normalizeH="0" baseline="0" dirty="0">
                          <a:ln>
                            <a:noFill/>
                          </a:ln>
                          <a:effectLst/>
                        </a:rPr>
                        <a:t>Adults 18 to 59 years</a:t>
                      </a:r>
                      <a:endParaRPr kumimoji="0" lang="pt-BR"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algn="ctr"/>
                      <a:r>
                        <a:rPr lang="en-US" sz="1600" dirty="0"/>
                        <a:t> BMI</a:t>
                      </a:r>
                      <a:endParaRPr lang="en-US" sz="1600" dirty="0">
                        <a:latin typeface="Calibri" panose="020F0502020204030204" pitchFamily="34"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 16</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kern="1200" cap="none" normalizeH="0" baseline="0" dirty="0">
                          <a:ln>
                            <a:noFill/>
                          </a:ln>
                          <a:effectLst/>
                        </a:rPr>
                        <a:t>≥ 16 to &lt; 17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FF00"/>
                    </a:solidFill>
                  </a:tcPr>
                </a:tc>
                <a:extLst>
                  <a:ext uri="{0D108BD9-81ED-4DB2-BD59-A6C34878D82A}">
                    <a16:rowId xmlns:a16="http://schemas.microsoft.com/office/drawing/2014/main" val="10001"/>
                  </a:ext>
                </a:extLst>
              </a:tr>
              <a:tr h="612401">
                <a:tc vMerge="1">
                  <a:txBody>
                    <a:bodyPr/>
                    <a:lstStyle/>
                    <a:p>
                      <a:endParaRPr lang="en-US"/>
                    </a:p>
                  </a:txBody>
                  <a:tcPr/>
                </a:tc>
                <a:tc>
                  <a:txBody>
                    <a:bodyPr/>
                    <a:lstStyle/>
                    <a:p>
                      <a:pPr algn="ctr"/>
                      <a:r>
                        <a:rPr lang="en-US" sz="1600" dirty="0"/>
                        <a:t>MUAC</a:t>
                      </a:r>
                      <a:endParaRPr lang="en-US" sz="1600" dirty="0">
                        <a:latin typeface="Calibri" panose="020F0502020204030204" pitchFamily="34"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 19 cm</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kern="1200" cap="none" normalizeH="0" baseline="0" dirty="0">
                          <a:ln>
                            <a:noFill/>
                          </a:ln>
                          <a:effectLst/>
                        </a:rPr>
                        <a:t>≥ 19 to &lt; 22 cm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FF00"/>
                    </a:solidFill>
                  </a:tcPr>
                </a:tc>
                <a:extLst>
                  <a:ext uri="{0D108BD9-81ED-4DB2-BD59-A6C34878D82A}">
                    <a16:rowId xmlns:a16="http://schemas.microsoft.com/office/drawing/2014/main" val="10002"/>
                  </a:ext>
                </a:extLst>
              </a:tr>
              <a:tr h="775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effectLst/>
                        </a:rPr>
                        <a:t>Pregnant women or mothers with infants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effectLst/>
                        </a:rPr>
                        <a:t>&lt; 6 months</a:t>
                      </a:r>
                      <a:endParaRPr kumimoji="0" lang="en-US" sz="1600" b="1" i="0" u="none" strike="noStrike" kern="1200"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MUAC</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 19 cm</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kern="1200" cap="none" normalizeH="0" baseline="0" dirty="0">
                          <a:ln>
                            <a:noFill/>
                          </a:ln>
                          <a:effectLst/>
                        </a:rPr>
                        <a:t>≥ 19 to &lt; 22 cm</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FF00"/>
                    </a:solidFill>
                  </a:tcPr>
                </a:tc>
                <a:extLst>
                  <a:ext uri="{0D108BD9-81ED-4DB2-BD59-A6C34878D82A}">
                    <a16:rowId xmlns:a16="http://schemas.microsoft.com/office/drawing/2014/main" val="10003"/>
                  </a:ext>
                </a:extLst>
              </a:tr>
              <a:tr h="621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Elderly 60+ </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MUAC</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&lt; 16.0 cm</a:t>
                      </a: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kern="1200" cap="none" normalizeH="0" baseline="0" dirty="0">
                          <a:ln>
                            <a:noFill/>
                          </a:ln>
                          <a:effectLst/>
                        </a:rPr>
                        <a:t>≥ 16.0 to &lt; 18.5 cm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u="none" strike="noStrike" kern="1200" cap="none" normalizeH="0" baseline="0" dirty="0">
                        <a:ln>
                          <a:noFill/>
                        </a:ln>
                        <a:solidFill>
                          <a:schemeClr val="tx1"/>
                        </a:solidFill>
                        <a:effectLst/>
                        <a:latin typeface="Calibri" panose="020F0502020204030204" pitchFamily="34" charset="0"/>
                        <a:ea typeface="+mn-ea"/>
                        <a:cs typeface="+mn-cs"/>
                      </a:endParaRPr>
                    </a:p>
                  </a:txBody>
                  <a:tcPr marL="45720" marR="45720" anchor="ctr" horzOverflow="overflow">
                    <a:solidFill>
                      <a:srgbClr val="FFFF00"/>
                    </a:solidFill>
                  </a:tcPr>
                </a:tc>
                <a:extLst>
                  <a:ext uri="{0D108BD9-81ED-4DB2-BD59-A6C34878D82A}">
                    <a16:rowId xmlns:a16="http://schemas.microsoft.com/office/drawing/2014/main" val="10004"/>
                  </a:ext>
                </a:extLst>
              </a:tr>
              <a:tr h="612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All ages</a:t>
                      </a: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34" charset="-128"/>
                        <a:cs typeface="Times New Roman" pitchFamily="18" charset="0"/>
                      </a:endParaRP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kern="1200" cap="none" normalizeH="0" baseline="0" dirty="0">
                          <a:ln>
                            <a:noFill/>
                          </a:ln>
                          <a:effectLst/>
                        </a:rPr>
                        <a:t>Bilateral pitting </a:t>
                      </a:r>
                      <a:r>
                        <a:rPr kumimoji="0" lang="en-US" sz="1600" u="none" strike="noStrike" kern="1200" cap="none" normalizeH="0" baseline="0" dirty="0" err="1">
                          <a:ln>
                            <a:noFill/>
                          </a:ln>
                          <a:effectLst/>
                        </a:rPr>
                        <a:t>oedema</a:t>
                      </a:r>
                      <a:endParaRPr kumimoji="0" lang="en-US" sz="1600" u="none" strike="noStrike" kern="1200" cap="none" normalizeH="0" baseline="0" dirty="0">
                        <a:ln>
                          <a:noFill/>
                        </a:ln>
                        <a:effectLst/>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Present</a:t>
                      </a:r>
                      <a:endParaRPr kumimoji="0" lang="en-US" sz="1600" u="none" strike="noStrike" cap="none" normalizeH="0" baseline="0" dirty="0">
                        <a:ln>
                          <a:noFill/>
                        </a:ln>
                        <a:effectLst/>
                        <a:latin typeface="Calibri" panose="020F0502020204030204" pitchFamily="34" charset="0"/>
                      </a:endParaRPr>
                    </a:p>
                  </a:txBody>
                  <a:tcPr marL="45720" marR="45720" anchor="ctr" horzOverflow="overflow">
                    <a:solidFill>
                      <a:srgbClr val="FF0000"/>
                    </a:solidFill>
                  </a:tcPr>
                </a:tc>
                <a:tc>
                  <a:txBody>
                    <a:bodyPr/>
                    <a:lstStyle/>
                    <a:p>
                      <a:endParaRPr lang="en-US" sz="1600" dirty="0"/>
                    </a:p>
                  </a:txBody>
                  <a:tcPr marL="45720" marR="45720" anchor="ctr" horzOverflow="overflow">
                    <a:solidFill>
                      <a:srgbClr val="FFFF00"/>
                    </a:solidFill>
                  </a:tcPr>
                </a:tc>
                <a:extLst>
                  <a:ext uri="{0D108BD9-81ED-4DB2-BD59-A6C34878D82A}">
                    <a16:rowId xmlns:a16="http://schemas.microsoft.com/office/drawing/2014/main" val="10005"/>
                  </a:ext>
                </a:extLst>
              </a:tr>
              <a:tr h="7679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solidFill>
                            <a:schemeClr val="tx1"/>
                          </a:solidFill>
                          <a:effectLst/>
                          <a:latin typeface="+mn-lt"/>
                          <a:ea typeface="+mn-ea"/>
                          <a:cs typeface="+mn-cs"/>
                        </a:rPr>
                        <a:t>0–59months</a:t>
                      </a:r>
                    </a:p>
                  </a:txBody>
                  <a:tcPr marL="45720" marR="45720"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chemeClr val="tx1"/>
                          </a:solidFill>
                          <a:effectLst/>
                          <a:latin typeface="+mn-lt"/>
                          <a:ea typeface="+mn-ea"/>
                          <a:cs typeface="+mn-cs"/>
                        </a:rPr>
                        <a:t>Height-for-age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chemeClr val="tx1"/>
                          </a:solidFill>
                          <a:effectLst/>
                          <a:latin typeface="+mn-lt"/>
                          <a:ea typeface="+mn-ea"/>
                          <a:cs typeface="+mn-cs"/>
                        </a:rPr>
                        <a:t>&lt;-2SD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chemeClr val="tx1"/>
                          </a:solidFill>
                          <a:effectLst/>
                          <a:latin typeface="+mn-lt"/>
                          <a:ea typeface="+mn-ea"/>
                          <a:cs typeface="+mn-cs"/>
                        </a:rPr>
                        <a:t>(Stunted)</a:t>
                      </a:r>
                    </a:p>
                  </a:txBody>
                  <a:tcPr marL="45720" marR="45720"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chemeClr val="tx1"/>
                          </a:solidFill>
                          <a:effectLst/>
                          <a:latin typeface="+mn-lt"/>
                          <a:ea typeface="+mn-ea"/>
                          <a:cs typeface="+mn-cs"/>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chemeClr val="tx1"/>
                          </a:solidFill>
                          <a:effectLst/>
                          <a:latin typeface="+mn-lt"/>
                          <a:ea typeface="+mn-ea"/>
                          <a:cs typeface="+mn-cs"/>
                        </a:rPr>
                        <a:t>(Not stunted)</a:t>
                      </a:r>
                    </a:p>
                  </a:txBody>
                  <a:tcPr marL="45720" marR="45720" anchor="ctr" horzOverflow="overflow">
                    <a:noFill/>
                  </a:tcPr>
                </a:tc>
                <a:extLst>
                  <a:ext uri="{0D108BD9-81ED-4DB2-BD59-A6C34878D82A}">
                    <a16:rowId xmlns:a16="http://schemas.microsoft.com/office/drawing/2014/main" val="1572368907"/>
                  </a:ext>
                </a:extLst>
              </a:tr>
            </a:tbl>
          </a:graphicData>
        </a:graphic>
      </p:graphicFrame>
      <p:sp>
        <p:nvSpPr>
          <p:cNvPr id="5" name="Slide Number Placeholder 4">
            <a:extLst>
              <a:ext uri="{FF2B5EF4-FFF2-40B4-BE49-F238E27FC236}">
                <a16:creationId xmlns:a16="http://schemas.microsoft.com/office/drawing/2014/main" id="{B7E38A13-443A-4870-9F0B-7D3FC2A39432}"/>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42</a:t>
            </a:r>
          </a:p>
        </p:txBody>
      </p:sp>
    </p:spTree>
    <p:extLst>
      <p:ext uri="{BB962C8B-B14F-4D97-AF65-F5344CB8AC3E}">
        <p14:creationId xmlns:p14="http://schemas.microsoft.com/office/powerpoint/2010/main" val="1074378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38150" y="1143000"/>
            <a:ext cx="8229600" cy="5303837"/>
          </a:xfrm>
        </p:spPr>
        <p:txBody>
          <a:bodyPr/>
          <a:lstStyle/>
          <a:p>
            <a:r>
              <a:rPr lang="en-US" b="1" dirty="0">
                <a:solidFill>
                  <a:schemeClr val="tx2"/>
                </a:solidFill>
              </a:rPr>
              <a:t>Nutritional Counselling</a:t>
            </a:r>
          </a:p>
          <a:p>
            <a:pPr marL="0" indent="0">
              <a:buNone/>
            </a:pPr>
            <a:r>
              <a:rPr lang="en-US" dirty="0"/>
              <a:t>A form of interpersonal communication through which a person is helped to assess his/ her current Nutritional situation and explore ways to address his/her nutritional problems. </a:t>
            </a:r>
          </a:p>
          <a:p>
            <a:pPr marL="0" indent="0">
              <a:buNone/>
            </a:pPr>
            <a:r>
              <a:rPr lang="en-US" i="1" dirty="0"/>
              <a:t>NB: Effective counselling respects the client’s own thoughts, beliefs, and culture.</a:t>
            </a:r>
          </a:p>
          <a:p>
            <a:r>
              <a:rPr lang="en-US" b="1" dirty="0">
                <a:solidFill>
                  <a:schemeClr val="tx2"/>
                </a:solidFill>
              </a:rPr>
              <a:t>Infant Feeding Counselling</a:t>
            </a:r>
            <a:br>
              <a:rPr lang="en-US" dirty="0"/>
            </a:br>
            <a:r>
              <a:rPr lang="en-US" dirty="0" err="1"/>
              <a:t>Counselling</a:t>
            </a:r>
            <a:r>
              <a:rPr lang="en-US" dirty="0"/>
              <a:t> on breastfeeding and complementary feeding, including counseling on infant feeding in the context of HIV/AIDS</a:t>
            </a:r>
          </a:p>
          <a:p>
            <a:pPr marL="0" indent="0">
              <a:buNone/>
            </a:pPr>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57</a:t>
            </a:fld>
            <a:endParaRPr lang="en-US" dirty="0"/>
          </a:p>
        </p:txBody>
      </p:sp>
      <p:sp>
        <p:nvSpPr>
          <p:cNvPr id="2" name="Title 1"/>
          <p:cNvSpPr>
            <a:spLocks noGrp="1"/>
          </p:cNvSpPr>
          <p:nvPr>
            <p:ph type="title"/>
          </p:nvPr>
        </p:nvSpPr>
        <p:spPr>
          <a:xfrm>
            <a:off x="76200" y="0"/>
            <a:ext cx="7924800" cy="1143000"/>
          </a:xfrm>
        </p:spPr>
        <p:txBody>
          <a:bodyPr/>
          <a:lstStyle/>
          <a:p>
            <a:r>
              <a:rPr lang="en-US" dirty="0"/>
              <a:t> Key HMIS-Nutrition Terms</a:t>
            </a:r>
          </a:p>
        </p:txBody>
      </p:sp>
      <p:sp>
        <p:nvSpPr>
          <p:cNvPr id="5" name="Slide Number Placeholder 4">
            <a:extLst>
              <a:ext uri="{FF2B5EF4-FFF2-40B4-BE49-F238E27FC236}">
                <a16:creationId xmlns:a16="http://schemas.microsoft.com/office/drawing/2014/main" id="{B172803C-D215-482F-80C9-AC80CABB366C}"/>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43</a:t>
            </a:r>
          </a:p>
        </p:txBody>
      </p:sp>
    </p:spTree>
    <p:extLst>
      <p:ext uri="{BB962C8B-B14F-4D97-AF65-F5344CB8AC3E}">
        <p14:creationId xmlns:p14="http://schemas.microsoft.com/office/powerpoint/2010/main" val="2623671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22910" y="1676400"/>
            <a:ext cx="8229600" cy="4602163"/>
          </a:xfrm>
        </p:spPr>
        <p:txBody>
          <a:bodyPr/>
          <a:lstStyle/>
          <a:p>
            <a:r>
              <a:rPr lang="en-US" dirty="0">
                <a:solidFill>
                  <a:schemeClr val="tx2"/>
                </a:solidFill>
              </a:rPr>
              <a:t>Pre-lacteal feeding</a:t>
            </a:r>
            <a:br>
              <a:rPr lang="en-US" dirty="0"/>
            </a:br>
            <a:r>
              <a:rPr lang="en-US" dirty="0"/>
              <a:t>Giving other fluids or foods to a baby before initiation of breast feeding</a:t>
            </a:r>
          </a:p>
          <a:p>
            <a:r>
              <a:rPr lang="en-US" dirty="0">
                <a:solidFill>
                  <a:schemeClr val="tx2"/>
                </a:solidFill>
              </a:rPr>
              <a:t>Exclusive breastfeeding (EBF)</a:t>
            </a:r>
          </a:p>
          <a:p>
            <a:pPr marL="0" indent="0">
              <a:buNone/>
            </a:pPr>
            <a:r>
              <a:rPr lang="en-US" dirty="0"/>
              <a:t>Giving a baby ONLY breast milk; without any other liquids or solids, not even water </a:t>
            </a:r>
          </a:p>
          <a:p>
            <a:pPr marL="0" indent="0">
              <a:buNone/>
            </a:pPr>
            <a:br>
              <a:rPr lang="en-US" dirty="0"/>
            </a:br>
            <a:r>
              <a:rPr lang="en-US" sz="2400" i="1" dirty="0"/>
              <a:t>*Only prescribed drops or syrups consisting of vitamins and mineral supplements or medicines may be given. Exclusive breastfeeding is recommended until a baby is 6 months of age.</a:t>
            </a:r>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58</a:t>
            </a:fld>
            <a:endParaRPr lang="en-US" dirty="0"/>
          </a:p>
        </p:txBody>
      </p:sp>
      <p:sp>
        <p:nvSpPr>
          <p:cNvPr id="2" name="Title 1"/>
          <p:cNvSpPr>
            <a:spLocks noGrp="1"/>
          </p:cNvSpPr>
          <p:nvPr>
            <p:ph type="title"/>
          </p:nvPr>
        </p:nvSpPr>
        <p:spPr/>
        <p:txBody>
          <a:bodyPr/>
          <a:lstStyle/>
          <a:p>
            <a:pPr algn="l"/>
            <a:r>
              <a:rPr lang="en-US" dirty="0"/>
              <a:t>Key HMIS-Nutrition Feeding Practice Terms and Codes</a:t>
            </a:r>
          </a:p>
        </p:txBody>
      </p:sp>
      <p:sp>
        <p:nvSpPr>
          <p:cNvPr id="5" name="Slide Number Placeholder 4">
            <a:extLst>
              <a:ext uri="{FF2B5EF4-FFF2-40B4-BE49-F238E27FC236}">
                <a16:creationId xmlns:a16="http://schemas.microsoft.com/office/drawing/2014/main" id="{55218F3E-4AB6-430F-BE6F-8C8E11B45E15}"/>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44</a:t>
            </a:r>
          </a:p>
        </p:txBody>
      </p:sp>
    </p:spTree>
    <p:extLst>
      <p:ext uri="{BB962C8B-B14F-4D97-AF65-F5344CB8AC3E}">
        <p14:creationId xmlns:p14="http://schemas.microsoft.com/office/powerpoint/2010/main" val="3137761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524000"/>
            <a:ext cx="8229600" cy="4832350"/>
          </a:xfrm>
        </p:spPr>
        <p:txBody>
          <a:bodyPr/>
          <a:lstStyle/>
          <a:p>
            <a:r>
              <a:rPr lang="en-US" b="1" dirty="0">
                <a:solidFill>
                  <a:schemeClr val="tx2"/>
                </a:solidFill>
              </a:rPr>
              <a:t>Replacement feeding (RF)</a:t>
            </a:r>
            <a:br>
              <a:rPr lang="en-US" dirty="0"/>
            </a:br>
            <a:r>
              <a:rPr lang="en-US" dirty="0"/>
              <a:t>Feeding a child who is not receiving any breast milk with a diet that provides all the nutrients the child needs, until the child is fully fed family foods </a:t>
            </a:r>
          </a:p>
          <a:p>
            <a:r>
              <a:rPr lang="en-US" b="1" dirty="0">
                <a:solidFill>
                  <a:schemeClr val="tx2"/>
                </a:solidFill>
              </a:rPr>
              <a:t>Mixed feeding </a:t>
            </a:r>
            <a:br>
              <a:rPr lang="en-US" dirty="0"/>
            </a:br>
            <a:r>
              <a:rPr lang="en-US" dirty="0" err="1"/>
              <a:t>Feeding</a:t>
            </a:r>
            <a:r>
              <a:rPr lang="en-US" dirty="0"/>
              <a:t> both breast milk and other foods or liquids to a child under 6 months of age</a:t>
            </a:r>
          </a:p>
          <a:p>
            <a:r>
              <a:rPr lang="en-US" b="1" dirty="0">
                <a:solidFill>
                  <a:schemeClr val="tx2"/>
                </a:solidFill>
              </a:rPr>
              <a:t>Complementary feeding (CF)</a:t>
            </a:r>
            <a:br>
              <a:rPr lang="en-US" dirty="0"/>
            </a:br>
            <a:r>
              <a:rPr lang="en-US" dirty="0"/>
              <a:t>Giving a baby other foods in addition to breast milk starting at 6 months of age </a:t>
            </a:r>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59</a:t>
            </a:fld>
            <a:endParaRPr lang="en-US" dirty="0"/>
          </a:p>
        </p:txBody>
      </p:sp>
      <p:sp>
        <p:nvSpPr>
          <p:cNvPr id="2" name="Title 1"/>
          <p:cNvSpPr>
            <a:spLocks noGrp="1"/>
          </p:cNvSpPr>
          <p:nvPr>
            <p:ph type="title"/>
          </p:nvPr>
        </p:nvSpPr>
        <p:spPr>
          <a:xfrm>
            <a:off x="800100" y="228600"/>
            <a:ext cx="7543800" cy="1143000"/>
          </a:xfrm>
        </p:spPr>
        <p:txBody>
          <a:bodyPr/>
          <a:lstStyle/>
          <a:p>
            <a:pPr>
              <a:lnSpc>
                <a:spcPct val="90000"/>
              </a:lnSpc>
            </a:pPr>
            <a:r>
              <a:rPr lang="en-US" sz="4000" dirty="0"/>
              <a:t>Key HMIS-Nutrition Feeding Practice Terms and Codes, cont’d.</a:t>
            </a:r>
          </a:p>
        </p:txBody>
      </p:sp>
      <p:sp>
        <p:nvSpPr>
          <p:cNvPr id="5" name="Slide Number Placeholder 4">
            <a:extLst>
              <a:ext uri="{FF2B5EF4-FFF2-40B4-BE49-F238E27FC236}">
                <a16:creationId xmlns:a16="http://schemas.microsoft.com/office/drawing/2014/main" id="{746FC0E9-867A-4910-A744-5077D36CCF33}"/>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45</a:t>
            </a:r>
          </a:p>
        </p:txBody>
      </p:sp>
    </p:spTree>
    <p:extLst>
      <p:ext uri="{BB962C8B-B14F-4D97-AF65-F5344CB8AC3E}">
        <p14:creationId xmlns:p14="http://schemas.microsoft.com/office/powerpoint/2010/main" val="116935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Women’s Nutritional Status</a:t>
            </a:r>
          </a:p>
        </p:txBody>
      </p:sp>
      <p:sp>
        <p:nvSpPr>
          <p:cNvPr id="16387" name="Rectangle 1027"/>
          <p:cNvSpPr>
            <a:spLocks noGrp="1" noChangeArrowheads="1"/>
          </p:cNvSpPr>
          <p:nvPr>
            <p:ph type="body" idx="1"/>
          </p:nvPr>
        </p:nvSpPr>
        <p:spPr>
          <a:xfrm>
            <a:off x="685800" y="1248019"/>
            <a:ext cx="8229600" cy="4708525"/>
          </a:xfrm>
        </p:spPr>
        <p:txBody>
          <a:bodyPr/>
          <a:lstStyle/>
          <a:p>
            <a:pPr marL="0" indent="0">
              <a:buNone/>
            </a:pPr>
            <a:r>
              <a:rPr lang="en-US" dirty="0"/>
              <a:t>Percent distribution of women 15–49 years</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6</a:t>
            </a:fld>
            <a:endParaRPr lang="en-US" sz="1400" b="1" dirty="0">
              <a:solidFill>
                <a:schemeClr val="tx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3180928152"/>
              </p:ext>
            </p:extLst>
          </p:nvPr>
        </p:nvGraphicFramePr>
        <p:xfrm>
          <a:off x="1035050" y="1771650"/>
          <a:ext cx="6757988" cy="4403725"/>
        </p:xfrm>
        <a:graphic>
          <a:graphicData uri="http://schemas.openxmlformats.org/presentationml/2006/ole">
            <mc:AlternateContent xmlns:mc="http://schemas.openxmlformats.org/markup-compatibility/2006">
              <mc:Choice xmlns:v="urn:schemas-microsoft-com:vml" Requires="v">
                <p:oleObj spid="_x0000_s3095" name="Worksheet" r:id="rId3" imgW="9105964" imgH="5972218" progId="Excel.Sheet.8">
                  <p:embed/>
                </p:oleObj>
              </mc:Choice>
              <mc:Fallback>
                <p:oleObj name="Worksheet" r:id="rId3" imgW="9105964" imgH="5972218" progId="Excel.Sheet.8">
                  <p:embed/>
                  <p:pic>
                    <p:nvPicPr>
                      <p:cNvPr id="25604" name="Content Placeholder 4"/>
                      <p:cNvPicPr>
                        <a:picLocks noGrp="1" noChangeArrowheads="1"/>
                      </p:cNvPicPr>
                      <p:nvPr/>
                    </p:nvPicPr>
                    <p:blipFill>
                      <a:blip r:embed="rId4"/>
                      <a:srcRect/>
                      <a:stretch>
                        <a:fillRect/>
                      </a:stretch>
                    </p:blipFill>
                    <p:spPr bwMode="auto">
                      <a:xfrm>
                        <a:off x="1035050" y="1771650"/>
                        <a:ext cx="6757988" cy="44037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7008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1371600"/>
            <a:ext cx="8839200" cy="5349875"/>
          </a:xfrm>
        </p:spPr>
        <p:txBody>
          <a:bodyPr/>
          <a:lstStyle/>
          <a:p>
            <a:r>
              <a:rPr lang="en-US" b="1" dirty="0">
                <a:solidFill>
                  <a:schemeClr val="tx2"/>
                </a:solidFill>
              </a:rPr>
              <a:t>Weaning (W) </a:t>
            </a:r>
            <a:br>
              <a:rPr lang="en-US" dirty="0"/>
            </a:br>
            <a:r>
              <a:rPr lang="en-US" dirty="0"/>
              <a:t>Gradually introducing a child to family food and withdrawing breastfeeding/breast milk; recommended after 2 years</a:t>
            </a:r>
          </a:p>
          <a:p>
            <a:r>
              <a:rPr lang="en-US" b="1" dirty="0">
                <a:solidFill>
                  <a:schemeClr val="tx2"/>
                </a:solidFill>
              </a:rPr>
              <a:t>Re-lactation </a:t>
            </a:r>
            <a:br>
              <a:rPr lang="en-US" dirty="0"/>
            </a:br>
            <a:r>
              <a:rPr lang="en-US" dirty="0"/>
              <a:t>Re-establishing breastfeeding after a mother had stopped, whether in the recent or distant past</a:t>
            </a:r>
          </a:p>
          <a:p>
            <a:r>
              <a:rPr lang="en-US" b="1" dirty="0">
                <a:solidFill>
                  <a:schemeClr val="tx2"/>
                </a:solidFill>
              </a:rPr>
              <a:t>No longer breastfeeding (NLB)</a:t>
            </a:r>
          </a:p>
          <a:p>
            <a:pPr marL="400050" lvl="1" indent="0">
              <a:buNone/>
            </a:pPr>
            <a:r>
              <a:rPr lang="en-US" dirty="0"/>
              <a:t>Breastfeeding before and has stopped</a:t>
            </a:r>
          </a:p>
          <a:p>
            <a:pPr marL="0" indent="0">
              <a:buNone/>
            </a:pPr>
            <a:r>
              <a:rPr lang="en-US" sz="2400" b="1" i="1" dirty="0"/>
              <a:t>Note </a:t>
            </a:r>
            <a:r>
              <a:rPr lang="en-US" sz="2400" i="1" dirty="0"/>
              <a:t>The code for a mother who is not breastfeeding can be either NLB or RF</a:t>
            </a:r>
          </a:p>
          <a:p>
            <a:endParaRPr lang="en-US" dirty="0">
              <a:solidFill>
                <a:schemeClr val="tx2"/>
              </a:solidFill>
            </a:endParaRPr>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2C47337E-AF4A-4987-8ADB-335962915351}" type="slidenum">
              <a:rPr lang="en-US" smtClean="0"/>
              <a:pPr/>
              <a:t>60</a:t>
            </a:fld>
            <a:endParaRPr lang="en-US" dirty="0"/>
          </a:p>
        </p:txBody>
      </p:sp>
      <p:sp>
        <p:nvSpPr>
          <p:cNvPr id="6" name="Title 1"/>
          <p:cNvSpPr>
            <a:spLocks noGrp="1"/>
          </p:cNvSpPr>
          <p:nvPr>
            <p:ph type="title"/>
          </p:nvPr>
        </p:nvSpPr>
        <p:spPr>
          <a:xfrm>
            <a:off x="800100" y="228600"/>
            <a:ext cx="7543800" cy="1143000"/>
          </a:xfrm>
        </p:spPr>
        <p:txBody>
          <a:bodyPr/>
          <a:lstStyle/>
          <a:p>
            <a:pPr>
              <a:lnSpc>
                <a:spcPct val="90000"/>
              </a:lnSpc>
            </a:pPr>
            <a:r>
              <a:rPr lang="en-US" sz="4000" dirty="0"/>
              <a:t>Key HMIS-Nutrition Feeding Practice Terms and Codes, cont’d.</a:t>
            </a:r>
          </a:p>
        </p:txBody>
      </p:sp>
      <p:sp>
        <p:nvSpPr>
          <p:cNvPr id="5" name="Slide Number Placeholder 4">
            <a:extLst>
              <a:ext uri="{FF2B5EF4-FFF2-40B4-BE49-F238E27FC236}">
                <a16:creationId xmlns:a16="http://schemas.microsoft.com/office/drawing/2014/main" id="{E9384419-AE35-45AD-BA25-511B0B26DA2C}"/>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46</a:t>
            </a:r>
          </a:p>
        </p:txBody>
      </p:sp>
    </p:spTree>
    <p:extLst>
      <p:ext uri="{BB962C8B-B14F-4D97-AF65-F5344CB8AC3E}">
        <p14:creationId xmlns:p14="http://schemas.microsoft.com/office/powerpoint/2010/main" val="3028088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z="4400" dirty="0"/>
              <a:t>End of Session</a:t>
            </a:r>
          </a:p>
        </p:txBody>
      </p:sp>
      <p:sp>
        <p:nvSpPr>
          <p:cNvPr id="5" name="Slide Number Placeholder 4"/>
          <p:cNvSpPr>
            <a:spLocks noGrp="1"/>
          </p:cNvSpPr>
          <p:nvPr>
            <p:ph type="sldNum" sz="quarter" idx="12"/>
          </p:nvPr>
        </p:nvSpPr>
        <p:spPr/>
        <p:txBody>
          <a:bodyPr/>
          <a:lstStyle/>
          <a:p>
            <a:pPr>
              <a:defRPr/>
            </a:pPr>
            <a:fld id="{42945AC0-7A14-4A73-BBAF-4B40A9B69442}" type="slidenum">
              <a:rPr lang="en-US" smtClean="0"/>
              <a:pPr>
                <a:defRPr/>
              </a:pPr>
              <a:t>61</a:t>
            </a:fld>
            <a:endParaRPr lang="en-US" dirty="0"/>
          </a:p>
        </p:txBody>
      </p:sp>
      <p:sp>
        <p:nvSpPr>
          <p:cNvPr id="4" name="Slide Number Placeholder 4">
            <a:extLst>
              <a:ext uri="{FF2B5EF4-FFF2-40B4-BE49-F238E27FC236}">
                <a16:creationId xmlns:a16="http://schemas.microsoft.com/office/drawing/2014/main" id="{99D0F321-4A7D-437B-9FD3-8C947C1C21E5}"/>
              </a:ext>
            </a:extLst>
          </p:cNvPr>
          <p:cNvSpPr txBox="1">
            <a:spLocks/>
          </p:cNvSpPr>
          <p:nvPr/>
        </p:nvSpPr>
        <p:spPr>
          <a:xfrm>
            <a:off x="6564923" y="6356349"/>
            <a:ext cx="2133600" cy="365125"/>
          </a:xfrm>
          <a:prstGeom prst="rect">
            <a:avLst/>
          </a:prstGeom>
          <a:solidFill>
            <a:schemeClr val="bg1"/>
          </a:solidFill>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400" b="1" dirty="0">
                <a:solidFill>
                  <a:schemeClr val="tx1"/>
                </a:solidFill>
              </a:rPr>
              <a:t>47</a:t>
            </a:r>
          </a:p>
        </p:txBody>
      </p:sp>
    </p:spTree>
    <p:extLst>
      <p:ext uri="{BB962C8B-B14F-4D97-AF65-F5344CB8AC3E}">
        <p14:creationId xmlns:p14="http://schemas.microsoft.com/office/powerpoint/2010/main" val="334176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Men’s Nutritional Status</a:t>
            </a:r>
          </a:p>
        </p:txBody>
      </p:sp>
      <p:sp>
        <p:nvSpPr>
          <p:cNvPr id="16387" name="Rectangle 1027"/>
          <p:cNvSpPr>
            <a:spLocks noGrp="1" noChangeArrowheads="1"/>
          </p:cNvSpPr>
          <p:nvPr>
            <p:ph type="body" idx="1"/>
          </p:nvPr>
        </p:nvSpPr>
        <p:spPr>
          <a:xfrm>
            <a:off x="609600" y="1248019"/>
            <a:ext cx="8229600" cy="4708525"/>
          </a:xfrm>
        </p:spPr>
        <p:txBody>
          <a:bodyPr/>
          <a:lstStyle/>
          <a:p>
            <a:pPr marL="0" indent="0">
              <a:buNone/>
            </a:pPr>
            <a:r>
              <a:rPr lang="en-US" dirty="0"/>
              <a:t>Percent distribution of men 15–49 years</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7</a:t>
            </a:fld>
            <a:endParaRPr lang="en-US" sz="1400" b="1" dirty="0">
              <a:solidFill>
                <a:schemeClr val="tx1"/>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3644297528"/>
              </p:ext>
            </p:extLst>
          </p:nvPr>
        </p:nvGraphicFramePr>
        <p:xfrm>
          <a:off x="1641475" y="1728788"/>
          <a:ext cx="5861050" cy="4003675"/>
        </p:xfrm>
        <a:graphic>
          <a:graphicData uri="http://schemas.openxmlformats.org/presentationml/2006/ole">
            <mc:AlternateContent xmlns:mc="http://schemas.openxmlformats.org/markup-compatibility/2006">
              <mc:Choice xmlns:v="urn:schemas-microsoft-com:vml" Requires="v">
                <p:oleObj spid="_x0000_s4119" name="Worksheet" r:id="rId4" imgW="8372523" imgH="5705447" progId="Excel.Sheet.8">
                  <p:embed/>
                </p:oleObj>
              </mc:Choice>
              <mc:Fallback>
                <p:oleObj name="Worksheet" r:id="rId4" imgW="8372523" imgH="5705447" progId="Excel.Sheet.8">
                  <p:embed/>
                  <p:pic>
                    <p:nvPicPr>
                      <p:cNvPr id="26628" name="Content Placeholder 5"/>
                      <p:cNvPicPr>
                        <a:picLocks noGrp="1" noChangeArrowheads="1"/>
                      </p:cNvPicPr>
                      <p:nvPr/>
                    </p:nvPicPr>
                    <p:blipFill>
                      <a:blip r:embed="rId5"/>
                      <a:srcRect/>
                      <a:stretch>
                        <a:fillRect/>
                      </a:stretch>
                    </p:blipFill>
                    <p:spPr bwMode="auto">
                      <a:xfrm>
                        <a:off x="1641475" y="1728788"/>
                        <a:ext cx="5861050" cy="40036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700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609600" y="1187451"/>
            <a:ext cx="8229600" cy="4708525"/>
          </a:xfrm>
        </p:spPr>
        <p:txBody>
          <a:bodyPr/>
          <a:lstStyle/>
          <a:p>
            <a:pPr marL="0" indent="0">
              <a:buNone/>
            </a:pPr>
            <a:r>
              <a:rPr lang="en-US" altLang="en-US" sz="2400" dirty="0"/>
              <a:t>Percent of children age 6–59 months classified as having </a:t>
            </a:r>
            <a:r>
              <a:rPr lang="en-US" altLang="en-US" sz="2400" dirty="0" err="1"/>
              <a:t>anaemia</a:t>
            </a:r>
            <a:r>
              <a:rPr lang="en-US" altLang="en-US" sz="2400" dirty="0"/>
              <a:t> </a:t>
            </a:r>
          </a:p>
          <a:p>
            <a:pPr marL="0" indent="0">
              <a:buNone/>
            </a:pPr>
            <a:endParaRPr lang="en-US" altLang="en-US" dirty="0"/>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8</a:t>
            </a:fld>
            <a:endParaRPr lang="en-US" sz="1400" b="1" dirty="0">
              <a:solidFill>
                <a:schemeClr val="tx1"/>
              </a:solidFill>
            </a:endParaRPr>
          </a:p>
        </p:txBody>
      </p:sp>
      <p:sp>
        <p:nvSpPr>
          <p:cNvPr id="16386" name="Rectangle 1026"/>
          <p:cNvSpPr>
            <a:spLocks noGrp="1" noChangeArrowheads="1"/>
          </p:cNvSpPr>
          <p:nvPr>
            <p:ph type="title"/>
          </p:nvPr>
        </p:nvSpPr>
        <p:spPr>
          <a:xfrm>
            <a:off x="457200" y="274638"/>
            <a:ext cx="8534400" cy="912813"/>
          </a:xfrm>
        </p:spPr>
        <p:txBody>
          <a:bodyPr/>
          <a:lstStyle/>
          <a:p>
            <a:r>
              <a:rPr lang="en-US" sz="4000" dirty="0"/>
              <a:t>Trends in </a:t>
            </a:r>
            <a:r>
              <a:rPr lang="en-US" sz="4000" dirty="0" err="1"/>
              <a:t>Anaemia</a:t>
            </a:r>
            <a:r>
              <a:rPr lang="en-US" sz="4000" dirty="0"/>
              <a:t> in Children</a:t>
            </a:r>
          </a:p>
        </p:txBody>
      </p:sp>
      <p:graphicFrame>
        <p:nvGraphicFramePr>
          <p:cNvPr id="6" name="Chart 5">
            <a:extLst/>
          </p:cNvPr>
          <p:cNvGraphicFramePr>
            <a:graphicFrameLocks/>
          </p:cNvGraphicFramePr>
          <p:nvPr>
            <p:extLst>
              <p:ext uri="{D42A27DB-BD31-4B8C-83A1-F6EECF244321}">
                <p14:modId xmlns:p14="http://schemas.microsoft.com/office/powerpoint/2010/main" val="2324818432"/>
              </p:ext>
            </p:extLst>
          </p:nvPr>
        </p:nvGraphicFramePr>
        <p:xfrm>
          <a:off x="973931" y="2100263"/>
          <a:ext cx="7500937" cy="4025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0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z="4000" dirty="0"/>
              <a:t>Trends in </a:t>
            </a:r>
            <a:r>
              <a:rPr lang="en-US" sz="4000" dirty="0" err="1"/>
              <a:t>Anaemia</a:t>
            </a:r>
            <a:r>
              <a:rPr lang="en-US" sz="4000" dirty="0"/>
              <a:t> in Women</a:t>
            </a:r>
          </a:p>
        </p:txBody>
      </p:sp>
      <p:sp>
        <p:nvSpPr>
          <p:cNvPr id="16387" name="Rectangle 1027"/>
          <p:cNvSpPr>
            <a:spLocks noGrp="1" noChangeArrowheads="1"/>
          </p:cNvSpPr>
          <p:nvPr>
            <p:ph type="body" idx="1"/>
          </p:nvPr>
        </p:nvSpPr>
        <p:spPr>
          <a:xfrm>
            <a:off x="457200" y="1248019"/>
            <a:ext cx="8229600" cy="4708525"/>
          </a:xfrm>
        </p:spPr>
        <p:txBody>
          <a:bodyPr/>
          <a:lstStyle/>
          <a:p>
            <a:pPr marL="0" indent="0">
              <a:buNone/>
            </a:pPr>
            <a:r>
              <a:rPr lang="en-US" dirty="0"/>
              <a:t>Percent of women 15–49 classified as having anemia</a:t>
            </a:r>
          </a:p>
        </p:txBody>
      </p:sp>
      <p:sp>
        <p:nvSpPr>
          <p:cNvPr id="3" name="Slide Number Placeholder 2"/>
          <p:cNvSpPr>
            <a:spLocks noGrp="1"/>
          </p:cNvSpPr>
          <p:nvPr>
            <p:ph type="sldNum" sz="quarter" idx="12"/>
          </p:nvPr>
        </p:nvSpPr>
        <p:spPr/>
        <p:txBody>
          <a:bodyPr/>
          <a:lstStyle/>
          <a:p>
            <a:fld id="{C06127B5-235D-4BE7-8D38-9589B1FE391D}" type="slidenum">
              <a:rPr lang="en-US" sz="1400" b="1" smtClean="0">
                <a:solidFill>
                  <a:schemeClr val="tx1"/>
                </a:solidFill>
              </a:rPr>
              <a:pPr/>
              <a:t>9</a:t>
            </a:fld>
            <a:endParaRPr lang="en-US" sz="1400" b="1" dirty="0">
              <a:solidFill>
                <a:schemeClr val="tx1"/>
              </a:solidFill>
            </a:endParaRPr>
          </a:p>
        </p:txBody>
      </p:sp>
      <p:graphicFrame>
        <p:nvGraphicFramePr>
          <p:cNvPr id="7" name="Chart 6">
            <a:extLst/>
          </p:cNvPr>
          <p:cNvGraphicFramePr>
            <a:graphicFrameLocks/>
          </p:cNvGraphicFramePr>
          <p:nvPr>
            <p:extLst>
              <p:ext uri="{D42A27DB-BD31-4B8C-83A1-F6EECF244321}">
                <p14:modId xmlns:p14="http://schemas.microsoft.com/office/powerpoint/2010/main" val="1541897093"/>
              </p:ext>
            </p:extLst>
          </p:nvPr>
        </p:nvGraphicFramePr>
        <p:xfrm>
          <a:off x="285750" y="1846752"/>
          <a:ext cx="8572499" cy="4369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759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6637E18D-11C0-4FB8-94D1-FF4AD77BBE51}" vid="{AAFBE54F-96BB-4B98-8268-EB68046DDB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178E4D381645459942FFC00F278099" ma:contentTypeVersion="3" ma:contentTypeDescription="Create a new document." ma:contentTypeScope="" ma:versionID="0b15fc88445bb8bb124603d62e3fc468">
  <xsd:schema xmlns:xsd="http://www.w3.org/2001/XMLSchema" xmlns:xs="http://www.w3.org/2001/XMLSchema" xmlns:p="http://schemas.microsoft.com/office/2006/metadata/properties" xmlns:ns2="df5106b9-423b-4a1b-befe-8b2f16b74c24" targetNamespace="http://schemas.microsoft.com/office/2006/metadata/properties" ma:root="true" ma:fieldsID="26a8cc4be8754bebf46dd60e632d78f6" ns2:_="">
    <xsd:import namespace="df5106b9-423b-4a1b-befe-8b2f16b74c2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106b9-423b-4a1b-befe-8b2f16b74c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201745-164B-4B7B-83E6-6D7A79C29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106b9-423b-4a1b-befe-8b2f16b74c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F9B30-EB7A-49C3-B3B0-59582CBF0193}">
  <ds:schemaRefs>
    <ds:schemaRef ds:uri="http://schemas.microsoft.com/sharepoint/v3/contenttype/forms"/>
  </ds:schemaRefs>
</ds:datastoreItem>
</file>

<file path=customXml/itemProps3.xml><?xml version="1.0" encoding="utf-8"?>
<ds:datastoreItem xmlns:ds="http://schemas.openxmlformats.org/officeDocument/2006/customXml" ds:itemID="{C1F60F80-6CF5-4E97-963E-FB80BDD31DF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f5106b9-423b-4a1b-befe-8b2f16b74c2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8923</TotalTime>
  <Words>1792</Words>
  <Application>Microsoft Office PowerPoint</Application>
  <PresentationFormat>On-screen Show (4:3)</PresentationFormat>
  <Paragraphs>498</Paragraphs>
  <Slides>61</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MS PGothic</vt:lpstr>
      <vt:lpstr>MS PGothic</vt:lpstr>
      <vt:lpstr>Arial</vt:lpstr>
      <vt:lpstr>Calibri</vt:lpstr>
      <vt:lpstr>Times New Roman</vt:lpstr>
      <vt:lpstr>Wingdings</vt:lpstr>
      <vt:lpstr>Office Theme</vt:lpstr>
      <vt:lpstr>Worksheet</vt:lpstr>
      <vt:lpstr>PowerPoint Presentation</vt:lpstr>
      <vt:lpstr>Objectives</vt:lpstr>
      <vt:lpstr>Trends in Nutritional Status of Children</vt:lpstr>
      <vt:lpstr>Stunting by Region</vt:lpstr>
      <vt:lpstr>Trends in Vitamin A Deficiency</vt:lpstr>
      <vt:lpstr>Women’s Nutritional Status</vt:lpstr>
      <vt:lpstr>Men’s Nutritional Status</vt:lpstr>
      <vt:lpstr>Trends in Anaemia in Children</vt:lpstr>
      <vt:lpstr>Trends in Anaemia in Women</vt:lpstr>
      <vt:lpstr>Brainstorming Session</vt:lpstr>
      <vt:lpstr>Transforming Global Strategies into National Policy</vt:lpstr>
      <vt:lpstr>National-Level Efforts to Address Malnutrition</vt:lpstr>
      <vt:lpstr>Questions/Clarifications</vt:lpstr>
      <vt:lpstr>End of Session</vt:lpstr>
      <vt:lpstr>PowerPoint Presentation</vt:lpstr>
      <vt:lpstr>Objectives</vt:lpstr>
      <vt:lpstr>Brainstorm</vt:lpstr>
      <vt:lpstr>Types of Malnutrition and Categories of Acute Malnutrition</vt:lpstr>
      <vt:lpstr>Common Forms of Undernutrition</vt:lpstr>
      <vt:lpstr>Plenary</vt:lpstr>
      <vt:lpstr> Clinical Signs of Undernutrition</vt:lpstr>
      <vt:lpstr>PowerPoint Presentation</vt:lpstr>
      <vt:lpstr>PowerPoint Presentation</vt:lpstr>
      <vt:lpstr>PowerPoint Presentation</vt:lpstr>
      <vt:lpstr>Overnutrition</vt:lpstr>
      <vt:lpstr>Clinical Signs, cont’d.  (Checking for Bilateral Pitting Oedema)</vt:lpstr>
      <vt:lpstr>PowerPoint Presentation</vt:lpstr>
      <vt:lpstr>Clinical Signs, cont’d.  (Grades of Bilateral Pitting Oedema)</vt:lpstr>
      <vt:lpstr>Anthropometry</vt:lpstr>
      <vt:lpstr> Commonly Used Weighing Scales</vt:lpstr>
      <vt:lpstr>Commonly Used Height/ Length Boards/Tapes</vt:lpstr>
      <vt:lpstr> Commonly Used MUAC Tapes </vt:lpstr>
      <vt:lpstr>Steps to Accurately Use a MUAC Tape</vt:lpstr>
      <vt:lpstr> MUAC</vt:lpstr>
      <vt:lpstr>Mid-Upper Arm Circumference</vt:lpstr>
      <vt:lpstr>Classifying Nutritional Status  Using Cut-offs—MUAC</vt:lpstr>
      <vt:lpstr> Group Work: Nutrition Assessment (20 minutes)</vt:lpstr>
      <vt:lpstr>Anthropometric Indices</vt:lpstr>
      <vt:lpstr>Relationship between Anthropometric Indices and Nutritional Status</vt:lpstr>
      <vt:lpstr>BMI</vt:lpstr>
      <vt:lpstr> BMI Calculation: Example</vt:lpstr>
      <vt:lpstr>Exercise: Calculating BMI</vt:lpstr>
      <vt:lpstr>Classifying Nutritional Status  Using Cut-offs—BMI</vt:lpstr>
      <vt:lpstr>Classifying Nutritional  Status Using the BMI Wheel</vt:lpstr>
      <vt:lpstr>Classifying Nutritional  Status Using the BMI Wheel, cont’d.</vt:lpstr>
      <vt:lpstr>Classification of Nutritional  Status Using Z-Scores</vt:lpstr>
      <vt:lpstr>Classification of Nutritional  Status Using Z-Scores, cont’d.</vt:lpstr>
      <vt:lpstr>PowerPoint Presentation</vt:lpstr>
      <vt:lpstr>Reading the WHO  Chart/Field Tables</vt:lpstr>
      <vt:lpstr>BMI-for-Age (5–19 Years)</vt:lpstr>
      <vt:lpstr>Finding BMI-for-Age for Children and Adolescents Using BMI Chart/Field Tables</vt:lpstr>
      <vt:lpstr>Using the BMI Wheel to Classify Nutritional Status for BMI-for-Age  (5–19 years)</vt:lpstr>
      <vt:lpstr>Group Work</vt:lpstr>
      <vt:lpstr>Summary</vt:lpstr>
      <vt:lpstr> Summary, cont’d.</vt:lpstr>
      <vt:lpstr> Summary, cont’d.</vt:lpstr>
      <vt:lpstr> Key HMIS-Nutrition Terms</vt:lpstr>
      <vt:lpstr>Key HMIS-Nutrition Feeding Practice Terms and Codes</vt:lpstr>
      <vt:lpstr>Key HMIS-Nutrition Feeding Practice Terms and Codes, cont’d.</vt:lpstr>
      <vt:lpstr>Key HMIS-Nutrition Feeding Practice Terms and Codes, cont’d.</vt:lpstr>
      <vt:lpstr>End of Session</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Slides for Sessions 2.1 and 2.2 of the Uganda HMIS Training Package</dc:title>
  <dc:creator>Alan Hinman</dc:creator>
  <cp:lastModifiedBy>Heather Finegan</cp:lastModifiedBy>
  <cp:revision>675</cp:revision>
  <dcterms:created xsi:type="dcterms:W3CDTF">2009-03-27T17:30:33Z</dcterms:created>
  <dcterms:modified xsi:type="dcterms:W3CDTF">2017-09-26T16:58:30Z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0x01010018178E4D381645459942FFC00F278099</vt:lpwstr>
  </property>
</Properties>
</file>