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54"/>
  </p:notesMasterIdLst>
  <p:handoutMasterIdLst>
    <p:handoutMasterId r:id="rId55"/>
  </p:handoutMasterIdLst>
  <p:sldIdLst>
    <p:sldId id="545" r:id="rId5"/>
    <p:sldId id="599" r:id="rId6"/>
    <p:sldId id="600" r:id="rId7"/>
    <p:sldId id="606" r:id="rId8"/>
    <p:sldId id="607" r:id="rId9"/>
    <p:sldId id="605" r:id="rId10"/>
    <p:sldId id="598" r:id="rId11"/>
    <p:sldId id="544" r:id="rId12"/>
    <p:sldId id="608" r:id="rId13"/>
    <p:sldId id="609" r:id="rId14"/>
    <p:sldId id="610" r:id="rId15"/>
    <p:sldId id="611" r:id="rId16"/>
    <p:sldId id="612" r:id="rId17"/>
    <p:sldId id="613" r:id="rId18"/>
    <p:sldId id="614" r:id="rId19"/>
    <p:sldId id="615" r:id="rId20"/>
    <p:sldId id="616" r:id="rId21"/>
    <p:sldId id="617" r:id="rId22"/>
    <p:sldId id="618" r:id="rId23"/>
    <p:sldId id="619" r:id="rId24"/>
    <p:sldId id="620" r:id="rId25"/>
    <p:sldId id="621" r:id="rId26"/>
    <p:sldId id="622" r:id="rId27"/>
    <p:sldId id="623" r:id="rId28"/>
    <p:sldId id="624" r:id="rId29"/>
    <p:sldId id="625" r:id="rId30"/>
    <p:sldId id="626" r:id="rId31"/>
    <p:sldId id="627" r:id="rId32"/>
    <p:sldId id="628" r:id="rId33"/>
    <p:sldId id="629" r:id="rId34"/>
    <p:sldId id="630" r:id="rId35"/>
    <p:sldId id="631" r:id="rId36"/>
    <p:sldId id="632" r:id="rId37"/>
    <p:sldId id="633" r:id="rId38"/>
    <p:sldId id="634" r:id="rId39"/>
    <p:sldId id="635" r:id="rId40"/>
    <p:sldId id="636" r:id="rId41"/>
    <p:sldId id="637" r:id="rId42"/>
    <p:sldId id="638" r:id="rId43"/>
    <p:sldId id="639" r:id="rId44"/>
    <p:sldId id="640" r:id="rId45"/>
    <p:sldId id="641" r:id="rId46"/>
    <p:sldId id="642" r:id="rId47"/>
    <p:sldId id="643" r:id="rId48"/>
    <p:sldId id="644" r:id="rId49"/>
    <p:sldId id="645" r:id="rId50"/>
    <p:sldId id="646" r:id="rId51"/>
    <p:sldId id="647" r:id="rId52"/>
    <p:sldId id="648"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4E50E0A9-E954-4B16-97E4-FB7F05A24728}">
          <p14:sldIdLst>
            <p14:sldId id="545"/>
            <p14:sldId id="599"/>
            <p14:sldId id="600"/>
            <p14:sldId id="606"/>
            <p14:sldId id="607"/>
            <p14:sldId id="605"/>
            <p14:sldId id="598"/>
            <p14:sldId id="544"/>
            <p14:sldId id="608"/>
            <p14:sldId id="609"/>
            <p14:sldId id="610"/>
            <p14:sldId id="611"/>
            <p14:sldId id="612"/>
            <p14:sldId id="613"/>
            <p14:sldId id="614"/>
            <p14:sldId id="615"/>
            <p14:sldId id="616"/>
            <p14:sldId id="617"/>
            <p14:sldId id="618"/>
            <p14:sldId id="619"/>
            <p14:sldId id="620"/>
            <p14:sldId id="621"/>
            <p14:sldId id="622"/>
            <p14:sldId id="623"/>
            <p14:sldId id="624"/>
            <p14:sldId id="625"/>
            <p14:sldId id="626"/>
            <p14:sldId id="627"/>
            <p14:sldId id="628"/>
            <p14:sldId id="629"/>
            <p14:sldId id="630"/>
            <p14:sldId id="631"/>
            <p14:sldId id="632"/>
            <p14:sldId id="633"/>
            <p14:sldId id="634"/>
            <p14:sldId id="635"/>
            <p14:sldId id="636"/>
            <p14:sldId id="637"/>
            <p14:sldId id="638"/>
            <p14:sldId id="639"/>
            <p14:sldId id="640"/>
            <p14:sldId id="641"/>
            <p14:sldId id="642"/>
            <p14:sldId id="643"/>
            <p14:sldId id="644"/>
            <p14:sldId id="645"/>
            <p14:sldId id="646"/>
            <p14:sldId id="647"/>
            <p14:sldId id="648"/>
          </p14:sldIdLst>
        </p14:section>
        <p14:section name="Untitled Section" id="{2F9CC941-488D-4D54-8EA4-4B71CF20D4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a Kyokusiima" initials="DK" lastIdx="20" clrIdx="0">
    <p:extLst>
      <p:ext uri="{19B8F6BF-5375-455C-9EA6-DF929625EA0E}">
        <p15:presenceInfo xmlns:p15="http://schemas.microsoft.com/office/powerpoint/2012/main" userId="S-1-5-21-1243839619-360867507-2608077863-17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5911"/>
    <a:srgbClr val="FFFFCC"/>
    <a:srgbClr val="FF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878" autoAdjust="0"/>
  </p:normalViewPr>
  <p:slideViewPr>
    <p:cSldViewPr>
      <p:cViewPr varScale="1">
        <p:scale>
          <a:sx n="63" d="100"/>
          <a:sy n="63" d="100"/>
        </p:scale>
        <p:origin x="87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2733D21A-81EE-4CCA-A1BF-16BDC5168690}" type="datetimeFigureOut">
              <a:rPr lang="en-US"/>
              <a:pPr>
                <a:defRPr/>
              </a:pPr>
              <a:t>9/26/2017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B1FAF446-DD63-44EE-B4F6-73A439F57C37}" type="slidenum">
              <a:rPr lang="en-US"/>
              <a:pPr>
                <a:defRPr/>
              </a:pPr>
              <a:t>‹#›</a:t>
            </a:fld>
            <a:endParaRPr lang="en-US"/>
          </a:p>
        </p:txBody>
      </p:sp>
    </p:spTree>
    <p:extLst>
      <p:ext uri="{BB962C8B-B14F-4D97-AF65-F5344CB8AC3E}">
        <p14:creationId xmlns:p14="http://schemas.microsoft.com/office/powerpoint/2010/main" val="26195399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6EB3A625-D328-4977-B55D-544365018C68}" type="datetimeFigureOut">
              <a:rPr lang="en-US"/>
              <a:pPr>
                <a:defRPr/>
              </a:pPr>
              <a:t>9/26/2017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37DB6DA1-1686-4ED4-AB88-7B54563DDE3A}" type="slidenum">
              <a:rPr lang="en-US"/>
              <a:pPr>
                <a:defRPr/>
              </a:pPr>
              <a:t>‹#›</a:t>
            </a:fld>
            <a:endParaRPr lang="en-US"/>
          </a:p>
        </p:txBody>
      </p:sp>
    </p:spTree>
    <p:extLst>
      <p:ext uri="{BB962C8B-B14F-4D97-AF65-F5344CB8AC3E}">
        <p14:creationId xmlns:p14="http://schemas.microsoft.com/office/powerpoint/2010/main" val="375312717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1</a:t>
            </a:fld>
            <a:endParaRPr lang="en-US"/>
          </a:p>
        </p:txBody>
      </p:sp>
    </p:spTree>
    <p:extLst>
      <p:ext uri="{BB962C8B-B14F-4D97-AF65-F5344CB8AC3E}">
        <p14:creationId xmlns:p14="http://schemas.microsoft.com/office/powerpoint/2010/main" val="2970716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20</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341857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21</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581760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22</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322616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B2C8F122-8052-4C0A-96E2-B3AEF01313E3}" type="slidenum">
              <a:rPr lang="en-US" smtClean="0">
                <a:latin typeface="Arial" pitchFamily="34" charset="0"/>
              </a:rPr>
              <a:pPr/>
              <a:t>24</a:t>
            </a:fld>
            <a:endParaRPr lang="en-US">
              <a:latin typeface="Arial" pitchFamily="34"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221406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solidFill>
                  <a:prstClr val="black"/>
                </a:solidFill>
              </a:rPr>
              <a:pPr/>
              <a:t>26</a:t>
            </a:fld>
            <a:endParaRPr lang="en-US">
              <a:solidFill>
                <a:prstClr val="black"/>
              </a:solidFill>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4033224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34</a:t>
            </a:fld>
            <a:endParaRPr lang="en-US"/>
          </a:p>
        </p:txBody>
      </p:sp>
    </p:spTree>
    <p:extLst>
      <p:ext uri="{BB962C8B-B14F-4D97-AF65-F5344CB8AC3E}">
        <p14:creationId xmlns:p14="http://schemas.microsoft.com/office/powerpoint/2010/main" val="1848878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a:t>
            </a:r>
            <a:r>
              <a:rPr lang="en-US" baseline="0" dirty="0"/>
              <a:t> introductions, ask participants to change their sitting positions, to minimize side discussions during sessions</a:t>
            </a:r>
            <a:endParaRPr lang="en-US" dirty="0"/>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3</a:t>
            </a:fld>
            <a:endParaRPr lang="en-US"/>
          </a:p>
        </p:txBody>
      </p:sp>
    </p:spTree>
    <p:extLst>
      <p:ext uri="{BB962C8B-B14F-4D97-AF65-F5344CB8AC3E}">
        <p14:creationId xmlns:p14="http://schemas.microsoft.com/office/powerpoint/2010/main" val="3016173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a:t>
            </a:r>
            <a:r>
              <a:rPr lang="en-US" baseline="0" dirty="0"/>
              <a:t> introductions, ask participants to change their sitting positions, to minimize side discussions during sessions</a:t>
            </a:r>
            <a:endParaRPr lang="en-US" dirty="0"/>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4</a:t>
            </a:fld>
            <a:endParaRPr lang="en-US"/>
          </a:p>
        </p:txBody>
      </p:sp>
    </p:spTree>
    <p:extLst>
      <p:ext uri="{BB962C8B-B14F-4D97-AF65-F5344CB8AC3E}">
        <p14:creationId xmlns:p14="http://schemas.microsoft.com/office/powerpoint/2010/main" val="1789968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a:t>
            </a:r>
            <a:r>
              <a:rPr lang="en-US" baseline="0" dirty="0"/>
              <a:t> introductions, ask participants to change their sitting positions, to minimize side discussions during sessions</a:t>
            </a:r>
            <a:endParaRPr lang="en-US" dirty="0"/>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5</a:t>
            </a:fld>
            <a:endParaRPr lang="en-US"/>
          </a:p>
        </p:txBody>
      </p:sp>
    </p:spTree>
    <p:extLst>
      <p:ext uri="{BB962C8B-B14F-4D97-AF65-F5344CB8AC3E}">
        <p14:creationId xmlns:p14="http://schemas.microsoft.com/office/powerpoint/2010/main" val="2148088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a:t>
            </a:r>
            <a:r>
              <a:rPr lang="en-US" baseline="0" dirty="0"/>
              <a:t> introductions, ask participants to change their sitting positions, to minimize side discussions during sessions</a:t>
            </a:r>
            <a:endParaRPr lang="en-US" dirty="0"/>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6</a:t>
            </a:fld>
            <a:endParaRPr lang="en-US"/>
          </a:p>
        </p:txBody>
      </p:sp>
    </p:spTree>
    <p:extLst>
      <p:ext uri="{BB962C8B-B14F-4D97-AF65-F5344CB8AC3E}">
        <p14:creationId xmlns:p14="http://schemas.microsoft.com/office/powerpoint/2010/main" val="390602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7DB6DA1-1686-4ED4-AB88-7B54563DDE3A}" type="slidenum">
              <a:rPr lang="en-US" smtClean="0"/>
              <a:pPr>
                <a:defRPr/>
              </a:pPr>
              <a:t>9</a:t>
            </a:fld>
            <a:endParaRPr lang="en-US"/>
          </a:p>
        </p:txBody>
      </p:sp>
    </p:spTree>
    <p:extLst>
      <p:ext uri="{BB962C8B-B14F-4D97-AF65-F5344CB8AC3E}">
        <p14:creationId xmlns:p14="http://schemas.microsoft.com/office/powerpoint/2010/main" val="1800292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17</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875569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18</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465299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59489083-20C4-472A-8A73-AF14A0F11AA6}" type="slidenum">
              <a:rPr lang="en-US" smtClean="0">
                <a:latin typeface="Arial" pitchFamily="34" charset="0"/>
              </a:rPr>
              <a:pPr/>
              <a:t>19</a:t>
            </a:fld>
            <a:endParaRPr lang="en-US">
              <a:latin typeface="Arial" pitchFamily="34"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9317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pPr>
              <a:defRPr/>
            </a:pPr>
            <a:fld id="{42945AC0-7A14-4A73-BBAF-4B40A9B69442}" type="slidenum">
              <a:rPr lang="en-US"/>
              <a:pPr>
                <a:defRPr/>
              </a:pPr>
              <a:t>‹#›</a:t>
            </a:fld>
            <a:endParaRPr lang="en-US" dirty="0"/>
          </a:p>
        </p:txBody>
      </p:sp>
      <p:sp>
        <p:nvSpPr>
          <p:cNvPr id="7" name="Rectangle 6"/>
          <p:cNvSpPr/>
          <p:nvPr userDrawn="1"/>
        </p:nvSpPr>
        <p:spPr>
          <a:xfrm>
            <a:off x="0" y="5791200"/>
            <a:ext cx="9144000" cy="1066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0" tIns="274320" rtlCol="0" anchor="ctr"/>
          <a:lstStyle/>
          <a:p>
            <a:endParaRPr lang="en-US" sz="1400" dirty="0">
              <a:solidFill>
                <a:schemeClr val="tx1"/>
              </a:solidFill>
            </a:endParaRPr>
          </a:p>
          <a:p>
            <a:r>
              <a:rPr lang="en-US" sz="1400" b="1" dirty="0">
                <a:solidFill>
                  <a:srgbClr val="C45911"/>
                </a:solidFill>
              </a:rPr>
              <a:t>HEALTH MANAGEMENT INFORMATION FOR NUTRITION 2017</a:t>
            </a:r>
          </a:p>
        </p:txBody>
      </p:sp>
    </p:spTree>
    <p:extLst>
      <p:ext uri="{BB962C8B-B14F-4D97-AF65-F5344CB8AC3E}">
        <p14:creationId xmlns:p14="http://schemas.microsoft.com/office/powerpoint/2010/main" val="10642622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FAE31ABE-A149-4770-B71D-11F71424B2F5}" type="slidenum">
              <a:rPr lang="en-US"/>
              <a:pPr>
                <a:defRPr/>
              </a:pPr>
              <a:t>‹#›</a:t>
            </a:fld>
            <a:endParaRPr lang="en-US" dirty="0"/>
          </a:p>
        </p:txBody>
      </p:sp>
      <p:pic>
        <p:nvPicPr>
          <p:cNvPr id="2" name="Picture 1" descr="Uganda flag" title="Uganda fla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2168" y="84240"/>
            <a:ext cx="1501832" cy="830159"/>
          </a:xfrm>
          <a:prstGeom prst="rect">
            <a:avLst/>
          </a:prstGeom>
        </p:spPr>
      </p:pic>
    </p:spTree>
  </p:cSld>
  <p:clrMap bg1="lt1" tx1="dk1" bg2="lt2" tx2="dk2" accent1="accent1" accent2="accent2" accent3="accent3" accent4="accent4" accent5="accent5" accent6="accent6" hlink="hlink" folHlink="folHlink"/>
  <p:sldLayoutIdLst>
    <p:sldLayoutId id="2147483865" r:id="rId1"/>
  </p:sldLayoutIdLst>
  <p:hf hdr="0" dt="0"/>
  <p:txStyles>
    <p:titleStyle>
      <a:lvl1pPr algn="ctr" rtl="0" eaLnBrk="0" fontAlgn="base" hangingPunct="0">
        <a:spcBef>
          <a:spcPct val="0"/>
        </a:spcBef>
        <a:spcAft>
          <a:spcPct val="0"/>
        </a:spcAft>
        <a:defRPr sz="4000" b="1" kern="1200">
          <a:solidFill>
            <a:srgbClr val="C45911"/>
          </a:solidFill>
          <a:latin typeface="+mn-lt"/>
          <a:ea typeface="+mj-ea"/>
          <a:cs typeface="Arial" pitchFamily="34" charset="0"/>
        </a:defRPr>
      </a:lvl1pPr>
      <a:lvl2pPr algn="ctr" rtl="0" eaLnBrk="0" fontAlgn="base" hangingPunct="0">
        <a:spcBef>
          <a:spcPct val="0"/>
        </a:spcBef>
        <a:spcAft>
          <a:spcPct val="0"/>
        </a:spcAft>
        <a:defRPr sz="3600" b="1">
          <a:solidFill>
            <a:schemeClr val="tx1"/>
          </a:solidFill>
          <a:latin typeface="Arial" charset="0"/>
          <a:cs typeface="Arial" charset="0"/>
        </a:defRPr>
      </a:lvl2pPr>
      <a:lvl3pPr algn="ctr" rtl="0" eaLnBrk="0" fontAlgn="base" hangingPunct="0">
        <a:spcBef>
          <a:spcPct val="0"/>
        </a:spcBef>
        <a:spcAft>
          <a:spcPct val="0"/>
        </a:spcAft>
        <a:defRPr sz="3600" b="1">
          <a:solidFill>
            <a:schemeClr val="tx1"/>
          </a:solidFill>
          <a:latin typeface="Arial" charset="0"/>
          <a:cs typeface="Arial" charset="0"/>
        </a:defRPr>
      </a:lvl3pPr>
      <a:lvl4pPr algn="ctr" rtl="0" eaLnBrk="0" fontAlgn="base" hangingPunct="0">
        <a:spcBef>
          <a:spcPct val="0"/>
        </a:spcBef>
        <a:spcAft>
          <a:spcPct val="0"/>
        </a:spcAft>
        <a:defRPr sz="3600" b="1">
          <a:solidFill>
            <a:schemeClr val="tx1"/>
          </a:solidFill>
          <a:latin typeface="Arial" charset="0"/>
          <a:cs typeface="Arial" charset="0"/>
        </a:defRPr>
      </a:lvl4pPr>
      <a:lvl5pPr algn="ctr" rtl="0" eaLnBrk="0" fontAlgn="base" hangingPunct="0">
        <a:spcBef>
          <a:spcPct val="0"/>
        </a:spcBef>
        <a:spcAft>
          <a:spcPct val="0"/>
        </a:spcAft>
        <a:defRPr sz="3600" b="1">
          <a:solidFill>
            <a:schemeClr val="tx1"/>
          </a:solidFill>
          <a:latin typeface="Arial" charset="0"/>
          <a:cs typeface="Arial" charset="0"/>
        </a:defRPr>
      </a:lvl5pPr>
      <a:lvl6pPr marL="457200" algn="ctr" rtl="0" fontAlgn="base">
        <a:spcBef>
          <a:spcPct val="0"/>
        </a:spcBef>
        <a:spcAft>
          <a:spcPct val="0"/>
        </a:spcAft>
        <a:defRPr sz="3600" b="1">
          <a:solidFill>
            <a:schemeClr val="tx1"/>
          </a:solidFill>
          <a:latin typeface="Arial" charset="0"/>
          <a:cs typeface="Arial" charset="0"/>
        </a:defRPr>
      </a:lvl6pPr>
      <a:lvl7pPr marL="914400" algn="ctr" rtl="0" fontAlgn="base">
        <a:spcBef>
          <a:spcPct val="0"/>
        </a:spcBef>
        <a:spcAft>
          <a:spcPct val="0"/>
        </a:spcAft>
        <a:defRPr sz="3600" b="1">
          <a:solidFill>
            <a:schemeClr val="tx1"/>
          </a:solidFill>
          <a:latin typeface="Arial" charset="0"/>
          <a:cs typeface="Arial" charset="0"/>
        </a:defRPr>
      </a:lvl7pPr>
      <a:lvl8pPr marL="1371600" algn="ctr" rtl="0" fontAlgn="base">
        <a:spcBef>
          <a:spcPct val="0"/>
        </a:spcBef>
        <a:spcAft>
          <a:spcPct val="0"/>
        </a:spcAft>
        <a:defRPr sz="3600" b="1">
          <a:solidFill>
            <a:schemeClr val="tx1"/>
          </a:solidFill>
          <a:latin typeface="Arial" charset="0"/>
          <a:cs typeface="Arial" charset="0"/>
        </a:defRPr>
      </a:lvl8pPr>
      <a:lvl9pPr marL="1828800" algn="ctr" rtl="0" fontAlgn="base">
        <a:spcBef>
          <a:spcPct val="0"/>
        </a:spcBef>
        <a:spcAft>
          <a:spcPct val="0"/>
        </a:spcAft>
        <a:defRPr sz="36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itchFamily="34" charset="0"/>
        <a:buChar char="•"/>
        <a:defRPr sz="2800" b="0" kern="1200">
          <a:solidFill>
            <a:schemeClr val="tx1"/>
          </a:solidFill>
          <a:latin typeface="+mn-lt"/>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800" b="0" kern="1200">
          <a:solidFill>
            <a:schemeClr val="tx1"/>
          </a:solidFill>
          <a:latin typeface="+mn-lt"/>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800" b="0" kern="1200">
          <a:solidFill>
            <a:schemeClr val="tx1"/>
          </a:solidFill>
          <a:latin typeface="+mn-lt"/>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sz="2800" b="0" kern="1200">
          <a:solidFill>
            <a:schemeClr val="tx1"/>
          </a:solidFill>
          <a:latin typeface="+mn-lt"/>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sz="2800" b="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hmis2.health.go.ug/"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2945AC0-7A14-4A73-BBAF-4B40A9B69442}" type="slidenum">
              <a:rPr lang="en-US" sz="1400" b="1" smtClean="0">
                <a:solidFill>
                  <a:schemeClr val="tx1"/>
                </a:solidFill>
                <a:latin typeface="+mn-lt"/>
              </a:rPr>
              <a:pPr>
                <a:defRPr/>
              </a:pPr>
              <a:t>1</a:t>
            </a:fld>
            <a:endParaRPr lang="en-US" sz="1400" b="1" dirty="0">
              <a:solidFill>
                <a:schemeClr val="tx1"/>
              </a:solidFill>
              <a:latin typeface="+mn-lt"/>
            </a:endParaRPr>
          </a:p>
        </p:txBody>
      </p:sp>
      <p:sp>
        <p:nvSpPr>
          <p:cNvPr id="5" name="Rectangle 4"/>
          <p:cNvSpPr/>
          <p:nvPr/>
        </p:nvSpPr>
        <p:spPr>
          <a:xfrm>
            <a:off x="12192" y="0"/>
            <a:ext cx="9144000" cy="1301262"/>
          </a:xfrm>
          <a:prstGeom prst="rect">
            <a:avLst/>
          </a:prstGeom>
          <a:solidFill>
            <a:srgbClr val="C4591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274320"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r>
              <a:rPr lang="en-US" dirty="0"/>
              <a:t>HEALTH MANAGEMENT INFORMATION FOR NUTRITION 2017</a:t>
            </a:r>
          </a:p>
        </p:txBody>
      </p:sp>
      <p:sp>
        <p:nvSpPr>
          <p:cNvPr id="7" name="Rectangle 6"/>
          <p:cNvSpPr/>
          <p:nvPr/>
        </p:nvSpPr>
        <p:spPr>
          <a:xfrm>
            <a:off x="838200" y="6157913"/>
            <a:ext cx="47244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bwMode="auto">
          <a:xfrm>
            <a:off x="481115" y="1834662"/>
            <a:ext cx="8229600" cy="3763963"/>
          </a:xfrm>
          <a:prstGeom prst="rect">
            <a:avLst/>
          </a:prstGeom>
          <a:noFill/>
          <a:ln>
            <a:noFill/>
          </a:ln>
          <a:extLst>
            <a:ext uri="{909E8E84-426E-40dd-AFC4-6F175D3DCCD1}">
              <a14:hiddenFill xmlns:lc="http://schemas.openxmlformats.org/drawingml/2006/lockedCanvas" xmlns="" xmlns:a14="http://schemas.microsoft.com/office/drawing/2010/main">
                <a:solidFill>
                  <a:srgbClr val="FFFFFF"/>
                </a:solidFill>
              </a14:hiddenFill>
            </a:ext>
            <a:ext uri="{91240B29-F687-4f45-9708-019B960494DF}">
              <a14:hiddenLine xmlns:lc="http://schemas.openxmlformats.org/drawingml/2006/lockedCanvas"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marL="457200" lvl="1" indent="0">
              <a:buFont typeface="Arial" pitchFamily="34" charset="0"/>
              <a:buNone/>
            </a:pPr>
            <a:endParaRPr lang="en-US" altLang="en-US" dirty="0">
              <a:solidFill>
                <a:srgbClr val="000000"/>
              </a:solidFill>
              <a:latin typeface="+mj-lt"/>
            </a:endParaRPr>
          </a:p>
          <a:p>
            <a:pPr marL="457200" lvl="1" indent="0">
              <a:buNone/>
            </a:pPr>
            <a:r>
              <a:rPr lang="en-US" altLang="en-US" sz="4000" b="1" dirty="0">
                <a:solidFill>
                  <a:srgbClr val="C45911"/>
                </a:solidFill>
                <a:latin typeface="+mj-lt"/>
              </a:rPr>
              <a:t>Introductory Session</a:t>
            </a:r>
          </a:p>
          <a:p>
            <a:pPr marL="457200" lvl="1" indent="0">
              <a:buNone/>
            </a:pPr>
            <a:r>
              <a:rPr lang="en-US" altLang="en-US" sz="4400" b="1" dirty="0">
                <a:solidFill>
                  <a:srgbClr val="000000"/>
                </a:solidFill>
                <a:latin typeface="+mj-lt"/>
              </a:rPr>
              <a:t>Training in the Health Management Information System for Nutrition</a:t>
            </a:r>
          </a:p>
        </p:txBody>
      </p:sp>
      <p:pic>
        <p:nvPicPr>
          <p:cNvPr id="10" name="Picture 9" descr="Uganda flag" title="Uganda fla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2168" y="84240"/>
            <a:ext cx="1501832" cy="830159"/>
          </a:xfrm>
          <a:prstGeom prst="rect">
            <a:avLst/>
          </a:prstGeom>
        </p:spPr>
      </p:pic>
    </p:spTree>
    <p:extLst>
      <p:ext uri="{BB962C8B-B14F-4D97-AF65-F5344CB8AC3E}">
        <p14:creationId xmlns:p14="http://schemas.microsoft.com/office/powerpoint/2010/main" val="1144533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endParaRPr lang="en-US" dirty="0"/>
          </a:p>
        </p:txBody>
      </p:sp>
      <p:sp>
        <p:nvSpPr>
          <p:cNvPr id="3" name="Content Placeholder 2"/>
          <p:cNvSpPr>
            <a:spLocks noGrp="1"/>
          </p:cNvSpPr>
          <p:nvPr>
            <p:ph idx="1"/>
          </p:nvPr>
        </p:nvSpPr>
        <p:spPr/>
        <p:txBody>
          <a:bodyPr/>
          <a:lstStyle/>
          <a:p>
            <a:pPr marL="0" indent="0">
              <a:spcAft>
                <a:spcPts val="1800"/>
              </a:spcAft>
              <a:buNone/>
            </a:pPr>
            <a:r>
              <a:rPr lang="en-US" dirty="0"/>
              <a:t>By end of this session, participants should be able to:</a:t>
            </a:r>
          </a:p>
          <a:p>
            <a:pPr>
              <a:spcAft>
                <a:spcPts val="1800"/>
              </a:spcAft>
            </a:pPr>
            <a:r>
              <a:rPr lang="en-US" dirty="0"/>
              <a:t>Explain the objectives of HMIS, its framework, and reporting structure</a:t>
            </a:r>
          </a:p>
          <a:p>
            <a:pPr>
              <a:spcAft>
                <a:spcPts val="1800"/>
              </a:spcAft>
            </a:pPr>
            <a:r>
              <a:rPr lang="en-US" dirty="0"/>
              <a:t>Describe HMIS data sources, data flow, routine reports, and timelines of reporting </a:t>
            </a:r>
          </a:p>
        </p:txBody>
      </p:sp>
      <p:sp>
        <p:nvSpPr>
          <p:cNvPr id="4" name="Slide Number Placeholder 3"/>
          <p:cNvSpPr>
            <a:spLocks noGrp="1"/>
          </p:cNvSpPr>
          <p:nvPr>
            <p:ph type="sldNum" sz="quarter" idx="12"/>
          </p:nvPr>
        </p:nvSpPr>
        <p:spPr/>
        <p:txBody>
          <a:bodyPr/>
          <a:lstStyle/>
          <a:p>
            <a:fld id="{42945AC0-7A14-4A73-BBAF-4B40A9B69442}" type="slidenum">
              <a:rPr lang="en-US" smtClean="0"/>
              <a:pPr/>
              <a:t>10</a:t>
            </a:fld>
            <a:endParaRPr lang="en-US" dirty="0"/>
          </a:p>
        </p:txBody>
      </p:sp>
      <p:sp>
        <p:nvSpPr>
          <p:cNvPr id="8" name="Slide Number Placeholder 2">
            <a:extLst>
              <a:ext uri="{FF2B5EF4-FFF2-40B4-BE49-F238E27FC236}">
                <a16:creationId xmlns:a16="http://schemas.microsoft.com/office/drawing/2014/main" id="{417B39B8-EF60-4721-9F5A-7FE4510CFB10}"/>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2</a:t>
            </a:r>
          </a:p>
        </p:txBody>
      </p:sp>
    </p:spTree>
    <p:extLst>
      <p:ext uri="{BB962C8B-B14F-4D97-AF65-F5344CB8AC3E}">
        <p14:creationId xmlns:p14="http://schemas.microsoft.com/office/powerpoint/2010/main" val="47195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Brainstorming</a:t>
            </a:r>
            <a:endParaRPr lang="en-US" dirty="0"/>
          </a:p>
        </p:txBody>
      </p:sp>
      <p:sp>
        <p:nvSpPr>
          <p:cNvPr id="3" name="Content Placeholder 2"/>
          <p:cNvSpPr>
            <a:spLocks noGrp="1"/>
          </p:cNvSpPr>
          <p:nvPr>
            <p:ph idx="1"/>
          </p:nvPr>
        </p:nvSpPr>
        <p:spPr>
          <a:xfrm>
            <a:off x="838200" y="1600200"/>
            <a:ext cx="7848600" cy="4525963"/>
          </a:xfrm>
        </p:spPr>
        <p:txBody>
          <a:bodyPr/>
          <a:lstStyle/>
          <a:p>
            <a:endParaRPr lang="en-US" sz="3200" dirty="0"/>
          </a:p>
          <a:p>
            <a:r>
              <a:rPr lang="en-US" sz="3200" dirty="0"/>
              <a:t>What is HMIS?</a:t>
            </a:r>
          </a:p>
          <a:p>
            <a:endParaRPr lang="en-US" sz="3200" dirty="0"/>
          </a:p>
          <a:p>
            <a:r>
              <a:rPr lang="en-US" sz="3200" dirty="0"/>
              <a:t>What is the HMIS used for?</a:t>
            </a:r>
          </a:p>
        </p:txBody>
      </p:sp>
      <p:sp>
        <p:nvSpPr>
          <p:cNvPr id="4" name="Slide Number Placeholder 3"/>
          <p:cNvSpPr>
            <a:spLocks noGrp="1"/>
          </p:cNvSpPr>
          <p:nvPr>
            <p:ph type="sldNum" sz="quarter" idx="12"/>
          </p:nvPr>
        </p:nvSpPr>
        <p:spPr/>
        <p:txBody>
          <a:bodyPr/>
          <a:lstStyle/>
          <a:p>
            <a:fld id="{42945AC0-7A14-4A73-BBAF-4B40A9B69442}" type="slidenum">
              <a:rPr lang="en-US" smtClean="0"/>
              <a:pPr/>
              <a:t>11</a:t>
            </a:fld>
            <a:endParaRPr lang="en-US" dirty="0"/>
          </a:p>
        </p:txBody>
      </p:sp>
      <p:sp>
        <p:nvSpPr>
          <p:cNvPr id="11" name="Slide Number Placeholder 2">
            <a:extLst>
              <a:ext uri="{FF2B5EF4-FFF2-40B4-BE49-F238E27FC236}">
                <a16:creationId xmlns:a16="http://schemas.microsoft.com/office/drawing/2014/main" id="{B8D5C506-68A7-496C-8631-6D4DBDB5F05F}"/>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3</a:t>
            </a:r>
          </a:p>
        </p:txBody>
      </p:sp>
    </p:spTree>
    <p:extLst>
      <p:ext uri="{BB962C8B-B14F-4D97-AF65-F5344CB8AC3E}">
        <p14:creationId xmlns:p14="http://schemas.microsoft.com/office/powerpoint/2010/main" val="2346128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a:t>Introduction</a:t>
            </a:r>
            <a:endParaRPr lang="en-US" altLang="en-US" dirty="0"/>
          </a:p>
        </p:txBody>
      </p:sp>
      <p:sp>
        <p:nvSpPr>
          <p:cNvPr id="11267" name="Content Placeholder 2"/>
          <p:cNvSpPr>
            <a:spLocks noGrp="1"/>
          </p:cNvSpPr>
          <p:nvPr>
            <p:ph idx="1"/>
          </p:nvPr>
        </p:nvSpPr>
        <p:spPr/>
        <p:txBody>
          <a:bodyPr/>
          <a:lstStyle/>
          <a:p>
            <a:r>
              <a:rPr lang="en-US" dirty="0"/>
              <a:t>HMIS is an integrated  system used by MOH, development partners, and stakeholders to collect relevant and functional information on a routine basis to monitor the Health Sector Strategic and Development Plan (HSSDP) indicators to enable planning, decision making, monitoring, and evaluation of the health care delivery system.  </a:t>
            </a:r>
          </a:p>
          <a:p>
            <a:r>
              <a:rPr lang="en-US" dirty="0"/>
              <a:t>It is designed to assist managers to undertake evidence- based decision making at all levels of the health care service delivery system. </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12</a:t>
            </a:fld>
            <a:endParaRPr lang="en-US" dirty="0"/>
          </a:p>
        </p:txBody>
      </p:sp>
      <p:sp>
        <p:nvSpPr>
          <p:cNvPr id="8" name="Slide Number Placeholder 2">
            <a:extLst>
              <a:ext uri="{FF2B5EF4-FFF2-40B4-BE49-F238E27FC236}">
                <a16:creationId xmlns:a16="http://schemas.microsoft.com/office/drawing/2014/main" id="{9873F206-0799-4C5C-8D8E-CEA049A04CA0}"/>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4</a:t>
            </a:r>
          </a:p>
        </p:txBody>
      </p:sp>
    </p:spTree>
    <p:extLst>
      <p:ext uri="{BB962C8B-B14F-4D97-AF65-F5344CB8AC3E}">
        <p14:creationId xmlns:p14="http://schemas.microsoft.com/office/powerpoint/2010/main" val="2920694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a:t>Goal of HMIS</a:t>
            </a:r>
            <a:endParaRPr lang="en-US" altLang="en-US" dirty="0"/>
          </a:p>
        </p:txBody>
      </p:sp>
      <p:sp>
        <p:nvSpPr>
          <p:cNvPr id="11267" name="Content Placeholder 2"/>
          <p:cNvSpPr>
            <a:spLocks noGrp="1"/>
          </p:cNvSpPr>
          <p:nvPr>
            <p:ph idx="1"/>
          </p:nvPr>
        </p:nvSpPr>
        <p:spPr/>
        <p:txBody>
          <a:bodyPr/>
          <a:lstStyle/>
          <a:p>
            <a:r>
              <a:rPr lang="en-US" dirty="0"/>
              <a:t>To provide quality data that supports evidence-based decision making at all levels of the health care service delivery system in Uganda </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13</a:t>
            </a:fld>
            <a:endParaRPr lang="en-US" dirty="0"/>
          </a:p>
        </p:txBody>
      </p:sp>
      <p:sp>
        <p:nvSpPr>
          <p:cNvPr id="8" name="Slide Number Placeholder 2">
            <a:extLst>
              <a:ext uri="{FF2B5EF4-FFF2-40B4-BE49-F238E27FC236}">
                <a16:creationId xmlns:a16="http://schemas.microsoft.com/office/drawing/2014/main" id="{C231278D-0BCD-4B84-B662-1C83F2F0D590}"/>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5</a:t>
            </a:r>
          </a:p>
        </p:txBody>
      </p:sp>
    </p:spTree>
    <p:extLst>
      <p:ext uri="{BB962C8B-B14F-4D97-AF65-F5344CB8AC3E}">
        <p14:creationId xmlns:p14="http://schemas.microsoft.com/office/powerpoint/2010/main" val="1030114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a:t>Objectives of HMIS</a:t>
            </a:r>
            <a:endParaRPr lang="en-US" altLang="en-US" dirty="0"/>
          </a:p>
        </p:txBody>
      </p:sp>
      <p:sp>
        <p:nvSpPr>
          <p:cNvPr id="11267" name="Content Placeholder 2"/>
          <p:cNvSpPr>
            <a:spLocks noGrp="1"/>
          </p:cNvSpPr>
          <p:nvPr>
            <p:ph idx="1"/>
          </p:nvPr>
        </p:nvSpPr>
        <p:spPr/>
        <p:txBody>
          <a:bodyPr/>
          <a:lstStyle/>
          <a:p>
            <a:pPr lvl="0"/>
            <a:r>
              <a:rPr lang="en-US"/>
              <a:t>Provide quality data to support evidence-based decision making in the health sector </a:t>
            </a:r>
          </a:p>
          <a:p>
            <a:pPr lvl="0"/>
            <a:r>
              <a:rPr lang="en-US"/>
              <a:t>Aid in setting performance targets at all levels of health care service delivery </a:t>
            </a:r>
          </a:p>
          <a:p>
            <a:pPr lvl="0"/>
            <a:r>
              <a:rPr lang="en-US"/>
              <a:t>Assist in assessing performance at all levels of the health sector </a:t>
            </a:r>
          </a:p>
          <a:p>
            <a:r>
              <a:rPr lang="en-US"/>
              <a:t>Encourage use of health information </a:t>
            </a:r>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14</a:t>
            </a:fld>
            <a:endParaRPr lang="en-US" dirty="0"/>
          </a:p>
        </p:txBody>
      </p:sp>
      <p:sp>
        <p:nvSpPr>
          <p:cNvPr id="8" name="Slide Number Placeholder 2">
            <a:extLst>
              <a:ext uri="{FF2B5EF4-FFF2-40B4-BE49-F238E27FC236}">
                <a16:creationId xmlns:a16="http://schemas.microsoft.com/office/drawing/2014/main" id="{37449350-770C-4D3F-A081-9CF9399AA708}"/>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6</a:t>
            </a:r>
          </a:p>
        </p:txBody>
      </p:sp>
    </p:spTree>
    <p:extLst>
      <p:ext uri="{BB962C8B-B14F-4D97-AF65-F5344CB8AC3E}">
        <p14:creationId xmlns:p14="http://schemas.microsoft.com/office/powerpoint/2010/main" val="3999514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Attributes of HMIS</a:t>
            </a:r>
            <a:br>
              <a:rPr lang="en-US" altLang="en-US"/>
            </a:br>
            <a:endParaRPr lang="en-US" altLang="en-US" dirty="0"/>
          </a:p>
        </p:txBody>
      </p:sp>
      <p:sp>
        <p:nvSpPr>
          <p:cNvPr id="6147" name="Rectangle 3"/>
          <p:cNvSpPr>
            <a:spLocks noGrp="1" noChangeArrowheads="1"/>
          </p:cNvSpPr>
          <p:nvPr>
            <p:ph type="body" idx="1"/>
          </p:nvPr>
        </p:nvSpPr>
        <p:spPr>
          <a:xfrm>
            <a:off x="609600" y="1295400"/>
            <a:ext cx="8077200" cy="4830763"/>
          </a:xfrm>
        </p:spPr>
        <p:txBody>
          <a:bodyPr/>
          <a:lstStyle/>
          <a:p>
            <a:pPr marL="0" indent="0">
              <a:buNone/>
            </a:pPr>
            <a:r>
              <a:rPr lang="en-US" altLang="en-US" b="1" dirty="0"/>
              <a:t>Relevant: </a:t>
            </a:r>
            <a:r>
              <a:rPr lang="en-US" altLang="en-US" dirty="0"/>
              <a:t>HMIS is designed to be relevant </a:t>
            </a:r>
            <a:r>
              <a:rPr lang="en-US" dirty="0"/>
              <a:t>to the policies and goals of the Government of Uganda.</a:t>
            </a:r>
          </a:p>
          <a:p>
            <a:pPr marL="0" indent="0">
              <a:buNone/>
            </a:pPr>
            <a:r>
              <a:rPr lang="en-US" altLang="en-US" b="1" dirty="0"/>
              <a:t>Functional: </a:t>
            </a:r>
            <a:r>
              <a:rPr lang="en-US" altLang="en-US" dirty="0"/>
              <a:t>The data captured within the HMIS is </a:t>
            </a:r>
            <a:r>
              <a:rPr lang="en-US" dirty="0"/>
              <a:t>to be used by management to inform evidence-based decisions aimed at improving the health of the population served. </a:t>
            </a:r>
          </a:p>
          <a:p>
            <a:pPr marL="0" indent="0">
              <a:buNone/>
            </a:pPr>
            <a:r>
              <a:rPr lang="en-US" altLang="en-US" b="1" dirty="0"/>
              <a:t>Integrated: </a:t>
            </a:r>
            <a:r>
              <a:rPr lang="en-US" altLang="en-US" dirty="0"/>
              <a:t>There is one set of forms for collecting administrative data with no duplication of reporting. </a:t>
            </a:r>
          </a:p>
          <a:p>
            <a:pPr marL="0" indent="0">
              <a:buNone/>
            </a:pPr>
            <a:r>
              <a:rPr lang="en-US" altLang="en-US" b="1" dirty="0"/>
              <a:t>Routine: </a:t>
            </a:r>
            <a:r>
              <a:rPr lang="en-US" altLang="en-US" dirty="0"/>
              <a:t>Information is collected on a routine basis from every health unit in all districts of the country. </a:t>
            </a:r>
          </a:p>
          <a:p>
            <a:endParaRPr lang="en-US" altLang="en-US" dirty="0"/>
          </a:p>
          <a:p>
            <a:endParaRPr lang="en-US" altLang="en-US" dirty="0"/>
          </a:p>
        </p:txBody>
      </p:sp>
      <p:sp>
        <p:nvSpPr>
          <p:cNvPr id="3" name="Slide Number Placeholder 2"/>
          <p:cNvSpPr>
            <a:spLocks noGrp="1"/>
          </p:cNvSpPr>
          <p:nvPr>
            <p:ph type="sldNum" sz="quarter" idx="12"/>
          </p:nvPr>
        </p:nvSpPr>
        <p:spPr/>
        <p:txBody>
          <a:bodyPr/>
          <a:lstStyle/>
          <a:p>
            <a:fld id="{8D6267C2-BE94-4D40-B928-DD5D13B34167}" type="slidenum">
              <a:rPr lang="en-US" smtClean="0"/>
              <a:pPr/>
              <a:t>15</a:t>
            </a:fld>
            <a:endParaRPr lang="en-US" dirty="0"/>
          </a:p>
        </p:txBody>
      </p:sp>
      <p:sp>
        <p:nvSpPr>
          <p:cNvPr id="8" name="Slide Number Placeholder 2">
            <a:extLst>
              <a:ext uri="{FF2B5EF4-FFF2-40B4-BE49-F238E27FC236}">
                <a16:creationId xmlns:a16="http://schemas.microsoft.com/office/drawing/2014/main" id="{34C4935C-E36F-4C8C-B7FD-64D517A358F6}"/>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7</a:t>
            </a:r>
          </a:p>
        </p:txBody>
      </p:sp>
    </p:spTree>
    <p:extLst>
      <p:ext uri="{BB962C8B-B14F-4D97-AF65-F5344CB8AC3E}">
        <p14:creationId xmlns:p14="http://schemas.microsoft.com/office/powerpoint/2010/main" val="996296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Categories of HMIS Documentation</a:t>
            </a:r>
            <a:endParaRPr lang="en-US" altLang="en-US" dirty="0"/>
          </a:p>
        </p:txBody>
      </p:sp>
      <p:sp>
        <p:nvSpPr>
          <p:cNvPr id="13315" name="Content Placeholder 2"/>
          <p:cNvSpPr>
            <a:spLocks noGrp="1"/>
          </p:cNvSpPr>
          <p:nvPr>
            <p:ph idx="1"/>
          </p:nvPr>
        </p:nvSpPr>
        <p:spPr>
          <a:xfrm>
            <a:off x="609600" y="1524000"/>
            <a:ext cx="8077200" cy="4602163"/>
          </a:xfrm>
        </p:spPr>
        <p:txBody>
          <a:bodyPr/>
          <a:lstStyle/>
          <a:p>
            <a:pPr marL="0" lvl="0" indent="0">
              <a:buNone/>
            </a:pPr>
            <a:r>
              <a:rPr lang="en-US" b="1" dirty="0"/>
              <a:t>HMIS manual: </a:t>
            </a:r>
            <a:r>
              <a:rPr lang="en-US" dirty="0"/>
              <a:t>This is sub-divided into seven technical modules. The manual consists of all pre-primary and primary data collection tools (patient cards, registers, among others).</a:t>
            </a:r>
          </a:p>
          <a:p>
            <a:pPr marL="0" lvl="0" indent="0">
              <a:buNone/>
            </a:pPr>
            <a:r>
              <a:rPr lang="en-US" b="1" dirty="0"/>
              <a:t>HMIS database: </a:t>
            </a:r>
            <a:r>
              <a:rPr lang="en-US" dirty="0"/>
              <a:t>This is a document that contains all relevant summary tables for summarizing data from the primary data collection tools.</a:t>
            </a:r>
          </a:p>
          <a:p>
            <a:pPr marL="0" lvl="0" indent="0">
              <a:buNone/>
            </a:pPr>
            <a:r>
              <a:rPr lang="en-US" b="1" dirty="0"/>
              <a:t>Indicator booklet: </a:t>
            </a:r>
            <a:r>
              <a:rPr lang="en-US" dirty="0"/>
              <a:t>This contains indicator definitions, methods of data collection, frequency, calculation, and interpretation.</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16</a:t>
            </a:fld>
            <a:endParaRPr lang="en-US" dirty="0"/>
          </a:p>
        </p:txBody>
      </p:sp>
      <p:sp>
        <p:nvSpPr>
          <p:cNvPr id="8" name="Slide Number Placeholder 2">
            <a:extLst>
              <a:ext uri="{FF2B5EF4-FFF2-40B4-BE49-F238E27FC236}">
                <a16:creationId xmlns:a16="http://schemas.microsoft.com/office/drawing/2014/main" id="{1E0527C1-A45F-47C1-8533-BEAFC651E991}"/>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8</a:t>
            </a:r>
          </a:p>
        </p:txBody>
      </p:sp>
    </p:spTree>
    <p:extLst>
      <p:ext uri="{BB962C8B-B14F-4D97-AF65-F5344CB8AC3E}">
        <p14:creationId xmlns:p14="http://schemas.microsoft.com/office/powerpoint/2010/main" val="3415578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Uses of HMIS</a:t>
            </a:r>
            <a:endParaRPr lang="en-US" altLang="en-US" dirty="0"/>
          </a:p>
        </p:txBody>
      </p:sp>
      <p:sp>
        <p:nvSpPr>
          <p:cNvPr id="18434" name="Rectangle 3"/>
          <p:cNvSpPr>
            <a:spLocks noGrp="1" noChangeArrowheads="1"/>
          </p:cNvSpPr>
          <p:nvPr>
            <p:ph idx="1"/>
          </p:nvPr>
        </p:nvSpPr>
        <p:spPr>
          <a:xfrm>
            <a:off x="1371600" y="1600200"/>
            <a:ext cx="7315200" cy="4525963"/>
          </a:xfrm>
        </p:spPr>
        <p:txBody>
          <a:bodyPr/>
          <a:lstStyle/>
          <a:p>
            <a:pPr lvl="0"/>
            <a:r>
              <a:rPr lang="en-US" dirty="0"/>
              <a:t>Planning </a:t>
            </a:r>
          </a:p>
          <a:p>
            <a:pPr lvl="0"/>
            <a:r>
              <a:rPr lang="en-US" dirty="0"/>
              <a:t>Predicting epidemics </a:t>
            </a:r>
          </a:p>
          <a:p>
            <a:pPr lvl="0"/>
            <a:r>
              <a:rPr lang="en-US" dirty="0"/>
              <a:t>Detecting epidemics </a:t>
            </a:r>
          </a:p>
          <a:p>
            <a:pPr lvl="0"/>
            <a:r>
              <a:rPr lang="en-US" dirty="0"/>
              <a:t>Designing disease-specific interventions </a:t>
            </a:r>
          </a:p>
          <a:p>
            <a:pPr lvl="0"/>
            <a:r>
              <a:rPr lang="en-US" dirty="0"/>
              <a:t>Monitoring work plan performance</a:t>
            </a:r>
          </a:p>
          <a:p>
            <a:pPr lvl="0"/>
            <a:r>
              <a:rPr lang="en-US" dirty="0"/>
              <a:t>Allocating resources</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17</a:t>
            </a:fld>
            <a:endParaRPr lang="en-US" dirty="0"/>
          </a:p>
        </p:txBody>
      </p:sp>
      <p:sp>
        <p:nvSpPr>
          <p:cNvPr id="8" name="Slide Number Placeholder 2">
            <a:extLst>
              <a:ext uri="{FF2B5EF4-FFF2-40B4-BE49-F238E27FC236}">
                <a16:creationId xmlns:a16="http://schemas.microsoft.com/office/drawing/2014/main" id="{3BF48583-CCF2-4683-86EB-B69245A8A49C}"/>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9</a:t>
            </a:r>
          </a:p>
        </p:txBody>
      </p:sp>
    </p:spTree>
    <p:extLst>
      <p:ext uri="{BB962C8B-B14F-4D97-AF65-F5344CB8AC3E}">
        <p14:creationId xmlns:p14="http://schemas.microsoft.com/office/powerpoint/2010/main" val="3609362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Group Work/Presentation</a:t>
            </a:r>
            <a:endParaRPr lang="en-US" altLang="en-US" dirty="0"/>
          </a:p>
        </p:txBody>
      </p:sp>
      <p:sp>
        <p:nvSpPr>
          <p:cNvPr id="18434" name="Rectangle 3"/>
          <p:cNvSpPr>
            <a:spLocks noGrp="1" noChangeArrowheads="1"/>
          </p:cNvSpPr>
          <p:nvPr>
            <p:ph idx="1"/>
          </p:nvPr>
        </p:nvSpPr>
        <p:spPr>
          <a:xfrm>
            <a:off x="838200" y="1600200"/>
            <a:ext cx="7848600" cy="4525963"/>
          </a:xfrm>
        </p:spPr>
        <p:txBody>
          <a:bodyPr/>
          <a:lstStyle/>
          <a:p>
            <a:pPr marL="0" lvl="0" indent="0">
              <a:buNone/>
            </a:pPr>
            <a:r>
              <a:rPr lang="en-US" dirty="0"/>
              <a:t>In groups of 5–7 participants, answer one of the following:</a:t>
            </a:r>
          </a:p>
          <a:p>
            <a:pPr marL="0" lvl="0" indent="0">
              <a:buNone/>
            </a:pPr>
            <a:endParaRPr lang="en-US" dirty="0"/>
          </a:p>
          <a:p>
            <a:pPr lvl="0"/>
            <a:r>
              <a:rPr lang="en-US" dirty="0"/>
              <a:t>Identify the various sources of HMIS data. </a:t>
            </a:r>
          </a:p>
          <a:p>
            <a:pPr marL="914400" lvl="2" indent="0">
              <a:buNone/>
            </a:pPr>
            <a:r>
              <a:rPr lang="en-US" dirty="0"/>
              <a:t>			OR</a:t>
            </a:r>
          </a:p>
          <a:p>
            <a:pPr lvl="0"/>
            <a:r>
              <a:rPr lang="en-US" dirty="0"/>
              <a:t>Describe the flow of HMIS data in Uganda’s health system.</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18</a:t>
            </a:fld>
            <a:endParaRPr lang="en-US" dirty="0"/>
          </a:p>
        </p:txBody>
      </p:sp>
      <p:sp>
        <p:nvSpPr>
          <p:cNvPr id="8" name="Slide Number Placeholder 2">
            <a:extLst>
              <a:ext uri="{FF2B5EF4-FFF2-40B4-BE49-F238E27FC236}">
                <a16:creationId xmlns:a16="http://schemas.microsoft.com/office/drawing/2014/main" id="{8E43DFD3-3581-49BC-A274-DEF9817AFA4D}"/>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10</a:t>
            </a:r>
          </a:p>
        </p:txBody>
      </p:sp>
    </p:spTree>
    <p:extLst>
      <p:ext uri="{BB962C8B-B14F-4D97-AF65-F5344CB8AC3E}">
        <p14:creationId xmlns:p14="http://schemas.microsoft.com/office/powerpoint/2010/main" val="291553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HMIS Data Sources and Flow</a:t>
            </a:r>
            <a:endParaRPr lang="en-US" alt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a:t>Sources of Data</a:t>
            </a:r>
          </a:p>
          <a:p>
            <a:r>
              <a:rPr lang="en-US" sz="2700" dirty="0"/>
              <a:t>HMIS data are largely captured at health facility/ community levels depending on the point of contact between a health worker/health support and a patient/client. </a:t>
            </a:r>
          </a:p>
          <a:p>
            <a:r>
              <a:rPr lang="en-US" sz="2700" dirty="0"/>
              <a:t>The data are collected using standardized data collection tools and aggregated at health facility, HSD, district, and finally at national level. </a:t>
            </a:r>
          </a:p>
          <a:p>
            <a:r>
              <a:rPr lang="en-US" sz="2700" dirty="0"/>
              <a:t>Data at national level are accessed through the electronic system—DHIS2—by stakeholders, depending upon acquisition of user access credentials. </a:t>
            </a:r>
          </a:p>
          <a:p>
            <a:pPr lvl="1"/>
            <a:endParaRPr lang="en-US" dirty="0"/>
          </a:p>
          <a:p>
            <a:endParaRPr lang="en-US" dirty="0"/>
          </a:p>
        </p:txBody>
      </p:sp>
      <p:sp>
        <p:nvSpPr>
          <p:cNvPr id="7" name="Slide Number Placeholder 6"/>
          <p:cNvSpPr>
            <a:spLocks noGrp="1"/>
          </p:cNvSpPr>
          <p:nvPr>
            <p:ph type="sldNum" sz="quarter" idx="12"/>
          </p:nvPr>
        </p:nvSpPr>
        <p:spPr/>
        <p:txBody>
          <a:bodyPr/>
          <a:lstStyle/>
          <a:p>
            <a:fld id="{42945AC0-7A14-4A73-BBAF-4B40A9B69442}" type="slidenum">
              <a:rPr lang="en-US" smtClean="0"/>
              <a:pPr/>
              <a:t>19</a:t>
            </a:fld>
            <a:endParaRPr lang="en-US" dirty="0"/>
          </a:p>
        </p:txBody>
      </p:sp>
      <p:sp>
        <p:nvSpPr>
          <p:cNvPr id="8" name="Slide Number Placeholder 2">
            <a:extLst>
              <a:ext uri="{FF2B5EF4-FFF2-40B4-BE49-F238E27FC236}">
                <a16:creationId xmlns:a16="http://schemas.microsoft.com/office/drawing/2014/main" id="{EBD76433-5417-4D93-B328-CD768C152BB2}"/>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11</a:t>
            </a:r>
          </a:p>
        </p:txBody>
      </p:sp>
    </p:spTree>
    <p:extLst>
      <p:ext uri="{BB962C8B-B14F-4D97-AF65-F5344CB8AC3E}">
        <p14:creationId xmlns:p14="http://schemas.microsoft.com/office/powerpoint/2010/main" val="351024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609600" y="1417638"/>
            <a:ext cx="7924800" cy="4525963"/>
          </a:xfrm>
        </p:spPr>
        <p:txBody>
          <a:bodyPr/>
          <a:lstStyle/>
          <a:p>
            <a:pPr marL="0" indent="0">
              <a:buNone/>
            </a:pPr>
            <a:r>
              <a:rPr lang="en-US" sz="3200" dirty="0"/>
              <a:t>By end of this session, participants should be able to:</a:t>
            </a:r>
          </a:p>
          <a:p>
            <a:r>
              <a:rPr lang="en-US" sz="3200" dirty="0"/>
              <a:t>Know each other and complete the daily registration forms</a:t>
            </a:r>
          </a:p>
          <a:p>
            <a:r>
              <a:rPr lang="en-US" sz="3200" dirty="0"/>
              <a:t>Identify leaders to support the training</a:t>
            </a:r>
          </a:p>
          <a:p>
            <a:r>
              <a:rPr lang="en-US" sz="3200" dirty="0"/>
              <a:t>Understand course duration, structure, expectations, training methodology</a:t>
            </a:r>
          </a:p>
          <a:p>
            <a:r>
              <a:rPr lang="en-US" sz="3200" dirty="0"/>
              <a:t>Determine course norms </a:t>
            </a:r>
          </a:p>
          <a:p>
            <a:endParaRPr lang="en-US" dirty="0"/>
          </a:p>
        </p:txBody>
      </p:sp>
      <p:sp>
        <p:nvSpPr>
          <p:cNvPr id="4" name="Slide Number Placeholder 3"/>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2</a:t>
            </a:fld>
            <a:endParaRPr lang="en-US" sz="1400" b="1" dirty="0">
              <a:solidFill>
                <a:schemeClr val="tx1"/>
              </a:solidFill>
              <a:latin typeface="+mn-lt"/>
            </a:endParaRPr>
          </a:p>
        </p:txBody>
      </p:sp>
    </p:spTree>
    <p:extLst>
      <p:ext uri="{BB962C8B-B14F-4D97-AF65-F5344CB8AC3E}">
        <p14:creationId xmlns:p14="http://schemas.microsoft.com/office/powerpoint/2010/main" val="3022235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482381"/>
            <a:ext cx="7620000" cy="832288"/>
          </a:xfrm>
          <a:noFill/>
          <a:ln>
            <a:noFill/>
          </a:ln>
        </p:spPr>
        <p:txBody>
          <a:bodyPr vert="horz" wrap="square" lIns="91440" tIns="45720" rIns="91440" bIns="45720" numCol="1" anchor="t" anchorCtr="0" compatLnSpc="1">
            <a:prstTxWarp prst="textNoShape">
              <a:avLst/>
            </a:prstTxWarp>
          </a:bodyPr>
          <a:lstStyle/>
          <a:p>
            <a:r>
              <a:rPr lang="en-US" altLang="en-US" dirty="0">
                <a:latin typeface="Calibri" panose="020F0502020204030204" pitchFamily="34" charset="0"/>
                <a:cs typeface="Calibri" panose="020F0502020204030204" pitchFamily="34" charset="0"/>
              </a:rPr>
              <a:t>Other Sources of Health Data</a:t>
            </a:r>
          </a:p>
        </p:txBody>
      </p:sp>
      <p:sp>
        <p:nvSpPr>
          <p:cNvPr id="2" name="Content Placeholder 1"/>
          <p:cNvSpPr>
            <a:spLocks noGrp="1"/>
          </p:cNvSpPr>
          <p:nvPr>
            <p:ph idx="1"/>
          </p:nvPr>
        </p:nvSpPr>
        <p:spPr>
          <a:xfrm>
            <a:off x="457200" y="1143000"/>
            <a:ext cx="8229600" cy="5334000"/>
          </a:xfrm>
        </p:spPr>
        <p:txBody>
          <a:bodyPr/>
          <a:lstStyle/>
          <a:p>
            <a:pPr marL="514350" lvl="0" indent="-514350">
              <a:buFont typeface="+mj-lt"/>
              <a:buAutoNum type="arabicPeriod"/>
            </a:pPr>
            <a:r>
              <a:rPr lang="en-US" dirty="0">
                <a:latin typeface="+mn-lt"/>
              </a:rPr>
              <a:t>Administrative: </a:t>
            </a:r>
            <a:r>
              <a:rPr lang="en-US" b="0" dirty="0">
                <a:latin typeface="+mn-lt"/>
              </a:rPr>
              <a:t>Information on inventories, supervision, management meetings, etc.</a:t>
            </a:r>
          </a:p>
          <a:p>
            <a:pPr marL="514350" lvl="0" indent="-514350">
              <a:buFont typeface="+mj-lt"/>
              <a:buAutoNum type="arabicPeriod"/>
            </a:pPr>
            <a:r>
              <a:rPr lang="en-US" dirty="0">
                <a:latin typeface="+mn-lt"/>
              </a:rPr>
              <a:t>Population-based health surveys: </a:t>
            </a:r>
            <a:r>
              <a:rPr lang="en-US" b="0" dirty="0">
                <a:latin typeface="+mn-lt"/>
              </a:rPr>
              <a:t>Mainly carried out by Uganda Bureau of Statistics (UBOS) and other institutions that generate data relative to populations (population studies) as a whole, e.g., UDHS, UNHS, among others.</a:t>
            </a:r>
          </a:p>
          <a:p>
            <a:pPr marL="514350" indent="-514350">
              <a:buFont typeface="+mj-lt"/>
              <a:buAutoNum type="arabicPeriod"/>
            </a:pPr>
            <a:r>
              <a:rPr lang="en-US" dirty="0">
                <a:latin typeface="+mn-lt"/>
              </a:rPr>
              <a:t>Research institutions and academic data: </a:t>
            </a:r>
            <a:r>
              <a:rPr lang="en-US" b="0" dirty="0">
                <a:latin typeface="+mn-lt"/>
              </a:rPr>
              <a:t>Involves health systems research, clinical trials, and longitudinal community studies. </a:t>
            </a:r>
          </a:p>
          <a:p>
            <a:pPr marL="514350" indent="-514350">
              <a:buFont typeface="+mj-lt"/>
              <a:buAutoNum type="arabicPeriod"/>
            </a:pPr>
            <a:r>
              <a:rPr lang="en-US" dirty="0">
                <a:latin typeface="+mn-lt"/>
              </a:rPr>
              <a:t>Sentinel sites.</a:t>
            </a:r>
          </a:p>
          <a:p>
            <a:pPr marL="514350" indent="-514350">
              <a:buFont typeface="+mj-lt"/>
              <a:buAutoNum type="arabicPeriod"/>
            </a:pPr>
            <a:endParaRPr lang="en-US" b="0" dirty="0"/>
          </a:p>
          <a:p>
            <a:pPr marL="514350" lvl="0" indent="-514350">
              <a:buFont typeface="+mj-lt"/>
              <a:buAutoNum type="arabicPeriod"/>
            </a:pPr>
            <a:endParaRPr lang="en-US" b="0" dirty="0">
              <a:latin typeface="+mn-lt"/>
            </a:endParaRPr>
          </a:p>
          <a:p>
            <a:endParaRPr lang="en-US" dirty="0"/>
          </a:p>
        </p:txBody>
      </p:sp>
      <p:sp>
        <p:nvSpPr>
          <p:cNvPr id="7" name="Slide Number Placeholder 6"/>
          <p:cNvSpPr>
            <a:spLocks noGrp="1"/>
          </p:cNvSpPr>
          <p:nvPr>
            <p:ph type="sldNum" sz="quarter" idx="12"/>
          </p:nvPr>
        </p:nvSpPr>
        <p:spPr/>
        <p:txBody>
          <a:bodyPr/>
          <a:lstStyle/>
          <a:p>
            <a:pPr>
              <a:defRPr/>
            </a:pPr>
            <a:fld id="{42945AC0-7A14-4A73-BBAF-4B40A9B69442}" type="slidenum">
              <a:rPr lang="en-US" smtClean="0"/>
              <a:pPr>
                <a:defRPr/>
              </a:pPr>
              <a:t>20</a:t>
            </a:fld>
            <a:endParaRPr lang="en-US" dirty="0"/>
          </a:p>
        </p:txBody>
      </p:sp>
      <p:sp>
        <p:nvSpPr>
          <p:cNvPr id="5" name="Slide Number Placeholder 2">
            <a:extLst>
              <a:ext uri="{FF2B5EF4-FFF2-40B4-BE49-F238E27FC236}">
                <a16:creationId xmlns:a16="http://schemas.microsoft.com/office/drawing/2014/main" id="{D20BADE6-71C0-43EE-A41F-75DD74E26C79}"/>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12</a:t>
            </a:r>
          </a:p>
        </p:txBody>
      </p:sp>
    </p:spTree>
    <p:extLst>
      <p:ext uri="{BB962C8B-B14F-4D97-AF65-F5344CB8AC3E}">
        <p14:creationId xmlns:p14="http://schemas.microsoft.com/office/powerpoint/2010/main" val="133972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599" y="1137088"/>
            <a:ext cx="8534401" cy="5568512"/>
          </a:xfrm>
        </p:spPr>
        <p:txBody>
          <a:bodyPr/>
          <a:lstStyle/>
          <a:p>
            <a:pPr marL="914400" lvl="1" indent="-514350">
              <a:spcBef>
                <a:spcPts val="1200"/>
              </a:spcBef>
              <a:buAutoNum type="arabicPeriod" startAt="5"/>
            </a:pPr>
            <a:r>
              <a:rPr lang="en-US" dirty="0">
                <a:latin typeface="+mn-lt"/>
              </a:rPr>
              <a:t>Civil registration and vital statistics system: </a:t>
            </a:r>
            <a:r>
              <a:rPr lang="en-US" b="0" dirty="0">
                <a:latin typeface="+mn-lt"/>
              </a:rPr>
              <a:t>Essential for providing quality data on births, deaths, and causes of death.</a:t>
            </a:r>
          </a:p>
          <a:p>
            <a:pPr marL="400050" lvl="1" indent="0">
              <a:spcBef>
                <a:spcPts val="1200"/>
              </a:spcBef>
              <a:buNone/>
            </a:pPr>
            <a:r>
              <a:rPr lang="en-US" dirty="0">
                <a:latin typeface="+mn-lt"/>
              </a:rPr>
              <a:t>6.	Population and Household Census: </a:t>
            </a:r>
            <a:r>
              <a:rPr lang="en-US" b="0" dirty="0">
                <a:latin typeface="+mn-lt"/>
              </a:rPr>
              <a:t>Carried out 	every 10 years and is the primary source of data 	on size of population(s), geographic distribution, 	and the social, demographic, and economic 	characteristics. Annual projections at national and 	sub-national level are provided by UBOS.</a:t>
            </a:r>
          </a:p>
        </p:txBody>
      </p:sp>
      <p:sp>
        <p:nvSpPr>
          <p:cNvPr id="7" name="Slide Number Placeholder 6"/>
          <p:cNvSpPr>
            <a:spLocks noGrp="1"/>
          </p:cNvSpPr>
          <p:nvPr>
            <p:ph type="sldNum" sz="quarter" idx="12"/>
          </p:nvPr>
        </p:nvSpPr>
        <p:spPr/>
        <p:txBody>
          <a:bodyPr/>
          <a:lstStyle/>
          <a:p>
            <a:pPr>
              <a:defRPr/>
            </a:pPr>
            <a:fld id="{42945AC0-7A14-4A73-BBAF-4B40A9B69442}" type="slidenum">
              <a:rPr lang="en-US" smtClean="0"/>
              <a:pPr>
                <a:defRPr/>
              </a:pPr>
              <a:t>21</a:t>
            </a:fld>
            <a:endParaRPr lang="en-US" dirty="0"/>
          </a:p>
        </p:txBody>
      </p:sp>
      <p:sp>
        <p:nvSpPr>
          <p:cNvPr id="9" name="Rectangle 2"/>
          <p:cNvSpPr>
            <a:spLocks noGrp="1" noChangeArrowheads="1"/>
          </p:cNvSpPr>
          <p:nvPr>
            <p:ph type="title"/>
          </p:nvPr>
        </p:nvSpPr>
        <p:spPr>
          <a:xfrm>
            <a:off x="533400" y="320040"/>
            <a:ext cx="7620000" cy="832288"/>
          </a:xfrm>
          <a:noFill/>
          <a:ln>
            <a:noFill/>
          </a:ln>
        </p:spPr>
        <p:txBody>
          <a:bodyPr vert="horz" wrap="square" lIns="91440" tIns="45720" rIns="91440" bIns="45720" numCol="1" anchor="t" anchorCtr="0" compatLnSpc="1">
            <a:prstTxWarp prst="textNoShape">
              <a:avLst/>
            </a:prstTxWarp>
          </a:bodyPr>
          <a:lstStyle/>
          <a:p>
            <a:r>
              <a:rPr lang="en-US" altLang="en-US" sz="3200" dirty="0">
                <a:latin typeface="Calibri" panose="020F0502020204030204" pitchFamily="34" charset="0"/>
                <a:cs typeface="Calibri" panose="020F0502020204030204" pitchFamily="34" charset="0"/>
              </a:rPr>
              <a:t>Other Sources of Health Data, cont’d.</a:t>
            </a:r>
          </a:p>
        </p:txBody>
      </p:sp>
      <p:sp>
        <p:nvSpPr>
          <p:cNvPr id="5" name="Slide Number Placeholder 2">
            <a:extLst>
              <a:ext uri="{FF2B5EF4-FFF2-40B4-BE49-F238E27FC236}">
                <a16:creationId xmlns:a16="http://schemas.microsoft.com/office/drawing/2014/main" id="{2D12311A-DB72-4DF6-9B0D-07439B5DE75B}"/>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13</a:t>
            </a:r>
          </a:p>
        </p:txBody>
      </p:sp>
    </p:spTree>
    <p:extLst>
      <p:ext uri="{BB962C8B-B14F-4D97-AF65-F5344CB8AC3E}">
        <p14:creationId xmlns:p14="http://schemas.microsoft.com/office/powerpoint/2010/main" val="566510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p:txBody>
          <a:bodyPr/>
          <a:lstStyle/>
          <a:p>
            <a:r>
              <a:rPr lang="en-US" altLang="en-US"/>
              <a:t>Categories of HMIS Data Tools</a:t>
            </a:r>
            <a:endParaRPr lang="en-US" altLang="en-US" dirty="0"/>
          </a:p>
        </p:txBody>
      </p:sp>
      <p:sp>
        <p:nvSpPr>
          <p:cNvPr id="2" name="Content Placeholder 1"/>
          <p:cNvSpPr>
            <a:spLocks noGrp="1"/>
          </p:cNvSpPr>
          <p:nvPr>
            <p:ph idx="1"/>
          </p:nvPr>
        </p:nvSpPr>
        <p:spPr/>
        <p:txBody>
          <a:bodyPr/>
          <a:lstStyle/>
          <a:p>
            <a:r>
              <a:rPr lang="en-US"/>
              <a:t>Pre-primary tools: Contain the first contact information used to identify/locate a patient’s details</a:t>
            </a:r>
          </a:p>
          <a:p>
            <a:r>
              <a:rPr lang="en-US"/>
              <a:t>Primary tools: Record patient details on a daily basis; basis for evaluating health unit performance</a:t>
            </a:r>
          </a:p>
          <a:p>
            <a:r>
              <a:rPr lang="en-US"/>
              <a:t>Secondary tools: Reports, summary of performance by programmatic area</a:t>
            </a:r>
          </a:p>
          <a:p>
            <a:r>
              <a:rPr lang="en-US"/>
              <a:t>Management data: Used to evaluate health unit managerial functions </a:t>
            </a:r>
            <a:endParaRPr lang="en-US" dirty="0"/>
          </a:p>
        </p:txBody>
      </p:sp>
      <p:sp>
        <p:nvSpPr>
          <p:cNvPr id="7" name="Slide Number Placeholder 6"/>
          <p:cNvSpPr>
            <a:spLocks noGrp="1"/>
          </p:cNvSpPr>
          <p:nvPr>
            <p:ph type="sldNum" sz="quarter" idx="12"/>
          </p:nvPr>
        </p:nvSpPr>
        <p:spPr/>
        <p:txBody>
          <a:bodyPr/>
          <a:lstStyle/>
          <a:p>
            <a:fld id="{42945AC0-7A14-4A73-BBAF-4B40A9B69442}" type="slidenum">
              <a:rPr lang="en-US" smtClean="0"/>
              <a:pPr/>
              <a:t>22</a:t>
            </a:fld>
            <a:endParaRPr lang="en-US" dirty="0"/>
          </a:p>
        </p:txBody>
      </p:sp>
      <p:sp>
        <p:nvSpPr>
          <p:cNvPr id="8" name="Slide Number Placeholder 2">
            <a:extLst>
              <a:ext uri="{FF2B5EF4-FFF2-40B4-BE49-F238E27FC236}">
                <a16:creationId xmlns:a16="http://schemas.microsoft.com/office/drawing/2014/main" id="{3B0FD147-0DFF-451E-ADC0-3066A2BA74FB}"/>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14</a:t>
            </a:r>
          </a:p>
        </p:txBody>
      </p:sp>
    </p:spTree>
    <p:extLst>
      <p:ext uri="{BB962C8B-B14F-4D97-AF65-F5344CB8AC3E}">
        <p14:creationId xmlns:p14="http://schemas.microsoft.com/office/powerpoint/2010/main" val="4148737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52400" y="284683"/>
            <a:ext cx="8229600" cy="1143000"/>
          </a:xfrm>
          <a:noFill/>
          <a:ln>
            <a:noFill/>
          </a:ln>
        </p:spPr>
        <p:txBody>
          <a:bodyPr vert="horz" wrap="square" lIns="91440" tIns="45720" rIns="91440" bIns="45720" numCol="1" anchor="t" anchorCtr="0" compatLnSpc="1">
            <a:prstTxWarp prst="textNoShape">
              <a:avLst/>
            </a:prstTxWarp>
          </a:bodyPr>
          <a:lstStyle/>
          <a:p>
            <a:pPr algn="l"/>
            <a:r>
              <a:rPr lang="en-US" altLang="en-US" sz="2800" dirty="0">
                <a:latin typeface="Calibri" panose="020F0502020204030204" pitchFamily="34" charset="0"/>
                <a:cs typeface="Calibri" panose="020F0502020204030204" pitchFamily="34" charset="0"/>
              </a:rPr>
              <a:t>Categories of HMIS Data Collection Tools (Examples)</a:t>
            </a:r>
          </a:p>
        </p:txBody>
      </p:sp>
      <p:sp>
        <p:nvSpPr>
          <p:cNvPr id="6" name="Rectangle 5"/>
          <p:cNvSpPr/>
          <p:nvPr/>
        </p:nvSpPr>
        <p:spPr>
          <a:xfrm>
            <a:off x="228600" y="1263805"/>
            <a:ext cx="1981200" cy="4984595"/>
          </a:xfrm>
          <a:prstGeom prst="rect">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31775" indent="-231775">
              <a:spcBef>
                <a:spcPts val="600"/>
              </a:spcBef>
              <a:spcAft>
                <a:spcPts val="600"/>
              </a:spcAft>
              <a:buClr>
                <a:srgbClr val="FF0066"/>
              </a:buClr>
              <a:buFont typeface="Arial" pitchFamily="34" charset="0"/>
              <a:buChar char="•"/>
              <a:defRPr/>
            </a:pPr>
            <a:r>
              <a:rPr lang="en-US" sz="1600" dirty="0">
                <a:solidFill>
                  <a:schemeClr val="tx1"/>
                </a:solidFill>
              </a:rPr>
              <a:t>Medical form 5</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Requests (lab, x-ray)</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Treatment sheet</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Treatment follow-up form</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Patient cards</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Referral notes</a:t>
            </a:r>
          </a:p>
          <a:p>
            <a:pPr marL="231775" indent="-231775">
              <a:spcBef>
                <a:spcPts val="600"/>
              </a:spcBef>
              <a:spcAft>
                <a:spcPts val="600"/>
              </a:spcAft>
              <a:buClr>
                <a:srgbClr val="FF0066"/>
              </a:buClr>
              <a:defRPr/>
            </a:pPr>
            <a:endParaRPr lang="en-US" sz="1600" dirty="0">
              <a:solidFill>
                <a:schemeClr val="tx1"/>
              </a:solidFill>
            </a:endParaRPr>
          </a:p>
          <a:p>
            <a:pPr marL="231775" indent="-231775">
              <a:spcBef>
                <a:spcPts val="600"/>
              </a:spcBef>
              <a:spcAft>
                <a:spcPts val="600"/>
              </a:spcAft>
              <a:buClr>
                <a:srgbClr val="FF0066"/>
              </a:buClr>
              <a:buFont typeface="Arial" pitchFamily="34" charset="0"/>
              <a:buChar char="•"/>
              <a:defRPr/>
            </a:pPr>
            <a:endParaRPr lang="en-US" sz="1600" dirty="0">
              <a:solidFill>
                <a:schemeClr val="tx1"/>
              </a:solidFill>
            </a:endParaRPr>
          </a:p>
          <a:p>
            <a:pPr marL="231775" indent="-231775">
              <a:spcBef>
                <a:spcPts val="600"/>
              </a:spcBef>
              <a:spcAft>
                <a:spcPts val="600"/>
              </a:spcAft>
              <a:buClr>
                <a:srgbClr val="FF0066"/>
              </a:buClr>
              <a:buFont typeface="Arial" pitchFamily="34" charset="0"/>
              <a:buChar char="•"/>
              <a:defRPr/>
            </a:pPr>
            <a:endParaRPr lang="en-US" sz="1600" dirty="0">
              <a:solidFill>
                <a:schemeClr val="tx1"/>
              </a:solidFill>
            </a:endParaRPr>
          </a:p>
          <a:p>
            <a:pPr marL="231775" indent="-231775">
              <a:spcBef>
                <a:spcPts val="600"/>
              </a:spcBef>
              <a:spcAft>
                <a:spcPts val="600"/>
              </a:spcAft>
              <a:buClr>
                <a:srgbClr val="FF0066"/>
              </a:buClr>
              <a:buFont typeface="Arial" pitchFamily="34" charset="0"/>
              <a:buChar char="•"/>
              <a:defRPr/>
            </a:pPr>
            <a:endParaRPr lang="en-US" sz="1600" dirty="0">
              <a:solidFill>
                <a:schemeClr val="tx1"/>
              </a:solidFill>
            </a:endParaRPr>
          </a:p>
          <a:p>
            <a:pPr marL="231775" indent="-231775">
              <a:spcBef>
                <a:spcPts val="600"/>
              </a:spcBef>
              <a:spcAft>
                <a:spcPts val="600"/>
              </a:spcAft>
              <a:buClr>
                <a:srgbClr val="FF0066"/>
              </a:buClr>
              <a:buFont typeface="Arial" pitchFamily="34" charset="0"/>
              <a:buChar char="•"/>
              <a:defRPr/>
            </a:pPr>
            <a:endParaRPr lang="en-US" sz="1600" dirty="0">
              <a:solidFill>
                <a:schemeClr val="tx1"/>
              </a:solidFill>
            </a:endParaRPr>
          </a:p>
        </p:txBody>
      </p:sp>
      <p:sp>
        <p:nvSpPr>
          <p:cNvPr id="36868" name="TextBox 4"/>
          <p:cNvSpPr txBox="1">
            <a:spLocks noChangeArrowheads="1"/>
          </p:cNvSpPr>
          <p:nvPr/>
        </p:nvSpPr>
        <p:spPr bwMode="auto">
          <a:xfrm>
            <a:off x="3581400" y="2209800"/>
            <a:ext cx="152400" cy="369888"/>
          </a:xfrm>
          <a:prstGeom prst="rect">
            <a:avLst/>
          </a:prstGeom>
          <a:noFill/>
          <a:ln w="9525">
            <a:noFill/>
            <a:miter lim="800000"/>
            <a:headEnd/>
            <a:tailEnd/>
          </a:ln>
        </p:spPr>
        <p:txBody>
          <a:bodyPr>
            <a:spAutoFit/>
          </a:bodyPr>
          <a:lstStyle/>
          <a:p>
            <a:endParaRPr lang="en-US"/>
          </a:p>
        </p:txBody>
      </p:sp>
      <p:sp>
        <p:nvSpPr>
          <p:cNvPr id="7" name="Rectangle 6"/>
          <p:cNvSpPr/>
          <p:nvPr/>
        </p:nvSpPr>
        <p:spPr>
          <a:xfrm>
            <a:off x="2362200" y="1295400"/>
            <a:ext cx="1981200" cy="4953000"/>
          </a:xfrm>
          <a:prstGeom prst="rect">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31775" indent="-231775">
              <a:spcBef>
                <a:spcPts val="600"/>
              </a:spcBef>
              <a:spcAft>
                <a:spcPts val="600"/>
              </a:spcAft>
              <a:buClr>
                <a:srgbClr val="FF0066"/>
              </a:buClr>
              <a:buFont typeface="Arial" pitchFamily="34" charset="0"/>
              <a:buChar char="•"/>
              <a:defRPr/>
            </a:pPr>
            <a:r>
              <a:rPr lang="en-US" sz="1600" b="1" dirty="0">
                <a:solidFill>
                  <a:schemeClr val="tx1"/>
                </a:solidFill>
              </a:rPr>
              <a:t>Registers</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Out-patient</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Inpatient</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Antenatal</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INR </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Laboratory</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Child </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Operating theatre</a:t>
            </a:r>
          </a:p>
          <a:p>
            <a:pPr marL="231775" indent="-231775">
              <a:spcBef>
                <a:spcPts val="600"/>
              </a:spcBef>
              <a:spcAft>
                <a:spcPts val="600"/>
              </a:spcAft>
              <a:buClr>
                <a:srgbClr val="FF0066"/>
              </a:buClr>
              <a:buFont typeface="Arial" pitchFamily="34" charset="0"/>
              <a:buChar char="•"/>
              <a:defRPr/>
            </a:pPr>
            <a:r>
              <a:rPr lang="en-US" sz="1600" b="1" dirty="0">
                <a:solidFill>
                  <a:schemeClr val="tx1"/>
                </a:solidFill>
              </a:rPr>
              <a:t>Log books</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Daily consumption log</a:t>
            </a:r>
          </a:p>
          <a:p>
            <a:pPr marL="231775" indent="-231775">
              <a:spcBef>
                <a:spcPts val="600"/>
              </a:spcBef>
              <a:spcAft>
                <a:spcPts val="600"/>
              </a:spcAft>
              <a:buClr>
                <a:srgbClr val="FF0066"/>
              </a:buClr>
              <a:buFont typeface="Arial" pitchFamily="34" charset="0"/>
              <a:buChar char="•"/>
              <a:defRPr/>
            </a:pPr>
            <a:r>
              <a:rPr lang="en-US" sz="1600" b="1" dirty="0">
                <a:solidFill>
                  <a:schemeClr val="tx1"/>
                </a:solidFill>
              </a:rPr>
              <a:t>Record books</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Cash analysis</a:t>
            </a:r>
          </a:p>
        </p:txBody>
      </p:sp>
      <p:sp>
        <p:nvSpPr>
          <p:cNvPr id="9" name="Rectangle 8"/>
          <p:cNvSpPr/>
          <p:nvPr/>
        </p:nvSpPr>
        <p:spPr>
          <a:xfrm>
            <a:off x="4568283" y="1295400"/>
            <a:ext cx="2362200" cy="4935583"/>
          </a:xfrm>
          <a:prstGeom prst="rect">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600"/>
              </a:spcBef>
              <a:spcAft>
                <a:spcPts val="600"/>
              </a:spcAft>
              <a:buClr>
                <a:srgbClr val="FF0066"/>
              </a:buClr>
              <a:defRPr/>
            </a:pPr>
            <a:endParaRPr lang="en-US" sz="1600" b="1" dirty="0">
              <a:solidFill>
                <a:schemeClr val="tx1"/>
              </a:solidFill>
            </a:endParaRPr>
          </a:p>
          <a:p>
            <a:pPr indent="-225425">
              <a:spcBef>
                <a:spcPts val="600"/>
              </a:spcBef>
              <a:spcAft>
                <a:spcPts val="600"/>
              </a:spcAft>
              <a:buClr>
                <a:srgbClr val="FF0066"/>
              </a:buClr>
              <a:buFont typeface="Arial" pitchFamily="34" charset="0"/>
              <a:buChar char="­"/>
              <a:tabLst>
                <a:tab pos="347663" algn="l"/>
              </a:tabLst>
              <a:defRPr/>
            </a:pPr>
            <a:endParaRPr lang="en-US" sz="1600" dirty="0">
              <a:solidFill>
                <a:schemeClr val="tx1"/>
              </a:solidFill>
            </a:endParaRPr>
          </a:p>
          <a:p>
            <a:pPr indent="-225425">
              <a:spcBef>
                <a:spcPts val="600"/>
              </a:spcBef>
              <a:spcAft>
                <a:spcPts val="600"/>
              </a:spcAft>
              <a:buClr>
                <a:srgbClr val="FF0066"/>
              </a:buClr>
              <a:buFont typeface="Arial" pitchFamily="34" charset="0"/>
              <a:buChar char="­"/>
              <a:tabLst>
                <a:tab pos="347663" algn="l"/>
              </a:tabLst>
              <a:defRPr/>
            </a:pPr>
            <a:endParaRPr lang="en-US" sz="1600" dirty="0">
              <a:solidFill>
                <a:schemeClr val="tx1"/>
              </a:solidFill>
            </a:endParaRPr>
          </a:p>
          <a:p>
            <a:pPr marL="60325" indent="-285750">
              <a:spcBef>
                <a:spcPts val="600"/>
              </a:spcBef>
              <a:spcAft>
                <a:spcPts val="600"/>
              </a:spcAft>
              <a:buClr>
                <a:srgbClr val="FF0066"/>
              </a:buClr>
              <a:buFont typeface="Arial" panose="020B0604020202020204" pitchFamily="34" charset="0"/>
              <a:buChar char="•"/>
              <a:tabLst>
                <a:tab pos="347663" algn="l"/>
              </a:tabLst>
              <a:defRPr/>
            </a:pPr>
            <a:r>
              <a:rPr lang="en-US" sz="1600" b="1" dirty="0">
                <a:solidFill>
                  <a:schemeClr val="tx1"/>
                </a:solidFill>
              </a:rPr>
              <a:t>Report forms</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Notification 	(HMIS033a)</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Weekly (HMIS 033b)</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Monthly (HMIS 105)</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Nutrition Addendum    	(HMIS 009)</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Quarterly (HMIS 106a)</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Annual (HMIS form 	107)</a:t>
            </a:r>
          </a:p>
          <a:p>
            <a:pPr marL="231775" indent="-231775">
              <a:spcBef>
                <a:spcPts val="600"/>
              </a:spcBef>
              <a:spcAft>
                <a:spcPts val="600"/>
              </a:spcAft>
              <a:buClr>
                <a:srgbClr val="FF0066"/>
              </a:buClr>
              <a:buFont typeface="Arial" pitchFamily="34" charset="0"/>
              <a:buChar char="•"/>
              <a:defRPr/>
            </a:pPr>
            <a:r>
              <a:rPr lang="en-US" sz="1600" b="1" dirty="0">
                <a:solidFill>
                  <a:schemeClr val="tx1"/>
                </a:solidFill>
              </a:rPr>
              <a:t>Summary tables </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Annual</a:t>
            </a:r>
          </a:p>
          <a:p>
            <a:pPr indent="-225425">
              <a:spcBef>
                <a:spcPts val="600"/>
              </a:spcBef>
              <a:spcAft>
                <a:spcPts val="600"/>
              </a:spcAft>
              <a:buClr>
                <a:srgbClr val="FF0066"/>
              </a:buClr>
              <a:buFont typeface="Arial" pitchFamily="34" charset="0"/>
              <a:buChar char="­"/>
              <a:tabLst>
                <a:tab pos="347663" algn="l"/>
              </a:tabLst>
              <a:defRPr/>
            </a:pPr>
            <a:r>
              <a:rPr lang="en-US" sz="1600" dirty="0">
                <a:solidFill>
                  <a:schemeClr val="tx1"/>
                </a:solidFill>
              </a:rPr>
              <a:t>Monthly</a:t>
            </a:r>
          </a:p>
          <a:p>
            <a:pPr marL="347663" lvl="1" indent="-115888">
              <a:spcBef>
                <a:spcPts val="600"/>
              </a:spcBef>
              <a:spcAft>
                <a:spcPts val="600"/>
              </a:spcAft>
              <a:buClr>
                <a:srgbClr val="FF0066"/>
              </a:buClr>
              <a:tabLst>
                <a:tab pos="347663" algn="l"/>
              </a:tabLst>
              <a:defRPr/>
            </a:pPr>
            <a:endParaRPr lang="en-US" sz="1600" dirty="0">
              <a:solidFill>
                <a:schemeClr val="tx1"/>
              </a:solidFill>
            </a:endParaRPr>
          </a:p>
          <a:p>
            <a:pPr marL="347663" lvl="1" indent="-115888">
              <a:spcBef>
                <a:spcPts val="600"/>
              </a:spcBef>
              <a:spcAft>
                <a:spcPts val="600"/>
              </a:spcAft>
              <a:buClr>
                <a:srgbClr val="FF0066"/>
              </a:buClr>
              <a:tabLst>
                <a:tab pos="347663" algn="l"/>
              </a:tabLst>
              <a:defRPr/>
            </a:pPr>
            <a:endParaRPr lang="en-US" sz="1600" dirty="0">
              <a:solidFill>
                <a:schemeClr val="tx1"/>
              </a:solidFill>
            </a:endParaRPr>
          </a:p>
          <a:p>
            <a:pPr marL="347663" lvl="1" indent="-115888">
              <a:spcBef>
                <a:spcPts val="600"/>
              </a:spcBef>
              <a:spcAft>
                <a:spcPts val="600"/>
              </a:spcAft>
              <a:buClr>
                <a:srgbClr val="FF0066"/>
              </a:buClr>
              <a:tabLst>
                <a:tab pos="347663" algn="l"/>
              </a:tabLst>
              <a:defRPr/>
            </a:pPr>
            <a:endParaRPr lang="en-US" sz="1600" dirty="0">
              <a:solidFill>
                <a:schemeClr val="tx1"/>
              </a:solidFill>
            </a:endParaRPr>
          </a:p>
        </p:txBody>
      </p:sp>
      <p:sp>
        <p:nvSpPr>
          <p:cNvPr id="10" name="Rectangle 9"/>
          <p:cNvSpPr/>
          <p:nvPr/>
        </p:nvSpPr>
        <p:spPr>
          <a:xfrm>
            <a:off x="7155366" y="1344873"/>
            <a:ext cx="1905000" cy="4903527"/>
          </a:xfrm>
          <a:prstGeom prst="rect">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31775" indent="-231775">
              <a:spcBef>
                <a:spcPts val="600"/>
              </a:spcBef>
              <a:spcAft>
                <a:spcPts val="600"/>
              </a:spcAft>
              <a:buClr>
                <a:srgbClr val="FF0066"/>
              </a:buClr>
              <a:buFont typeface="Arial" pitchFamily="34" charset="0"/>
              <a:buChar char="•"/>
              <a:defRPr/>
            </a:pPr>
            <a:r>
              <a:rPr lang="en-US" sz="1600" dirty="0">
                <a:solidFill>
                  <a:schemeClr val="tx1"/>
                </a:solidFill>
              </a:rPr>
              <a:t>Record of management meetings</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Record of support supervision </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Tool for HMIS support supervision</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Inventory tools</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Medical and other health supplies</a:t>
            </a:r>
          </a:p>
          <a:p>
            <a:pPr marL="231775" indent="-231775">
              <a:spcBef>
                <a:spcPts val="600"/>
              </a:spcBef>
              <a:spcAft>
                <a:spcPts val="600"/>
              </a:spcAft>
              <a:buClr>
                <a:srgbClr val="FF0066"/>
              </a:buClr>
              <a:buFont typeface="Arial" pitchFamily="34" charset="0"/>
              <a:buChar char="•"/>
              <a:defRPr/>
            </a:pPr>
            <a:r>
              <a:rPr lang="en-US" sz="1600" dirty="0">
                <a:solidFill>
                  <a:schemeClr val="tx1"/>
                </a:solidFill>
              </a:rPr>
              <a:t>Finance and accounting</a:t>
            </a:r>
          </a:p>
          <a:p>
            <a:pPr marL="231775" indent="-231775">
              <a:spcBef>
                <a:spcPts val="600"/>
              </a:spcBef>
              <a:spcAft>
                <a:spcPts val="600"/>
              </a:spcAft>
              <a:buClr>
                <a:srgbClr val="FF0066"/>
              </a:buClr>
              <a:buFont typeface="Arial" pitchFamily="34" charset="0"/>
              <a:buChar char="•"/>
              <a:defRPr/>
            </a:pPr>
            <a:endParaRPr lang="en-US" sz="1600" dirty="0">
              <a:solidFill>
                <a:schemeClr val="tx1"/>
              </a:solidFill>
            </a:endParaRPr>
          </a:p>
        </p:txBody>
      </p:sp>
      <p:sp>
        <p:nvSpPr>
          <p:cNvPr id="36872" name="TextBox 10"/>
          <p:cNvSpPr txBox="1">
            <a:spLocks noChangeArrowheads="1"/>
          </p:cNvSpPr>
          <p:nvPr/>
        </p:nvSpPr>
        <p:spPr bwMode="auto">
          <a:xfrm>
            <a:off x="266700" y="805656"/>
            <a:ext cx="1905000" cy="369888"/>
          </a:xfrm>
          <a:prstGeom prst="rect">
            <a:avLst/>
          </a:prstGeom>
          <a:solidFill>
            <a:schemeClr val="bg1"/>
          </a:solidFill>
          <a:ln w="9525">
            <a:noFill/>
            <a:miter lim="800000"/>
            <a:headEnd/>
            <a:tailEnd/>
          </a:ln>
        </p:spPr>
        <p:txBody>
          <a:bodyPr>
            <a:spAutoFit/>
          </a:bodyPr>
          <a:lstStyle/>
          <a:p>
            <a:pPr algn="ctr"/>
            <a:r>
              <a:rPr lang="en-US" b="1" dirty="0"/>
              <a:t>Pre-primary</a:t>
            </a:r>
          </a:p>
        </p:txBody>
      </p:sp>
      <p:sp>
        <p:nvSpPr>
          <p:cNvPr id="36873" name="TextBox 11"/>
          <p:cNvSpPr txBox="1">
            <a:spLocks noChangeArrowheads="1"/>
          </p:cNvSpPr>
          <p:nvPr/>
        </p:nvSpPr>
        <p:spPr bwMode="auto">
          <a:xfrm>
            <a:off x="2362200" y="805656"/>
            <a:ext cx="1905000" cy="369888"/>
          </a:xfrm>
          <a:prstGeom prst="rect">
            <a:avLst/>
          </a:prstGeom>
          <a:solidFill>
            <a:schemeClr val="bg1"/>
          </a:solidFill>
          <a:ln w="9525">
            <a:noFill/>
            <a:miter lim="800000"/>
            <a:headEnd/>
            <a:tailEnd/>
          </a:ln>
        </p:spPr>
        <p:txBody>
          <a:bodyPr>
            <a:spAutoFit/>
          </a:bodyPr>
          <a:lstStyle/>
          <a:p>
            <a:pPr algn="ctr"/>
            <a:r>
              <a:rPr lang="en-US" b="1" dirty="0"/>
              <a:t>Primary</a:t>
            </a:r>
          </a:p>
        </p:txBody>
      </p:sp>
      <p:sp>
        <p:nvSpPr>
          <p:cNvPr id="36874" name="TextBox 12"/>
          <p:cNvSpPr txBox="1">
            <a:spLocks noChangeArrowheads="1"/>
          </p:cNvSpPr>
          <p:nvPr/>
        </p:nvSpPr>
        <p:spPr bwMode="auto">
          <a:xfrm>
            <a:off x="4724400" y="805656"/>
            <a:ext cx="1905000" cy="369888"/>
          </a:xfrm>
          <a:prstGeom prst="rect">
            <a:avLst/>
          </a:prstGeom>
          <a:solidFill>
            <a:schemeClr val="bg1"/>
          </a:solidFill>
          <a:ln w="9525">
            <a:noFill/>
            <a:miter lim="800000"/>
            <a:headEnd/>
            <a:tailEnd/>
          </a:ln>
        </p:spPr>
        <p:txBody>
          <a:bodyPr>
            <a:spAutoFit/>
          </a:bodyPr>
          <a:lstStyle/>
          <a:p>
            <a:pPr algn="ctr"/>
            <a:r>
              <a:rPr lang="en-US" b="1" dirty="0"/>
              <a:t>Secondary</a:t>
            </a:r>
          </a:p>
        </p:txBody>
      </p:sp>
      <p:sp>
        <p:nvSpPr>
          <p:cNvPr id="36875" name="TextBox 13"/>
          <p:cNvSpPr txBox="1">
            <a:spLocks noChangeArrowheads="1"/>
          </p:cNvSpPr>
          <p:nvPr/>
        </p:nvSpPr>
        <p:spPr bwMode="auto">
          <a:xfrm>
            <a:off x="7048500" y="856183"/>
            <a:ext cx="1905000" cy="369888"/>
          </a:xfrm>
          <a:prstGeom prst="rect">
            <a:avLst/>
          </a:prstGeom>
          <a:solidFill>
            <a:schemeClr val="bg1"/>
          </a:solidFill>
          <a:ln w="9525">
            <a:noFill/>
            <a:miter lim="800000"/>
            <a:headEnd/>
            <a:tailEnd/>
          </a:ln>
        </p:spPr>
        <p:txBody>
          <a:bodyPr>
            <a:spAutoFit/>
          </a:bodyPr>
          <a:lstStyle/>
          <a:p>
            <a:pPr algn="ctr"/>
            <a:r>
              <a:rPr lang="en-US" b="1" dirty="0"/>
              <a:t>Management</a:t>
            </a:r>
          </a:p>
        </p:txBody>
      </p:sp>
      <p:sp>
        <p:nvSpPr>
          <p:cNvPr id="3" name="Slide Number Placeholder 2"/>
          <p:cNvSpPr>
            <a:spLocks noGrp="1"/>
          </p:cNvSpPr>
          <p:nvPr>
            <p:ph type="sldNum" sz="quarter" idx="12"/>
          </p:nvPr>
        </p:nvSpPr>
        <p:spPr/>
        <p:txBody>
          <a:bodyPr/>
          <a:lstStyle/>
          <a:p>
            <a:pPr>
              <a:defRPr/>
            </a:pPr>
            <a:fld id="{42945AC0-7A14-4A73-BBAF-4B40A9B69442}" type="slidenum">
              <a:rPr lang="en-US" smtClean="0"/>
              <a:pPr>
                <a:defRPr/>
              </a:pPr>
              <a:t>23</a:t>
            </a:fld>
            <a:endParaRPr lang="en-US" dirty="0"/>
          </a:p>
        </p:txBody>
      </p:sp>
      <p:sp>
        <p:nvSpPr>
          <p:cNvPr id="16" name="Slide Number Placeholder 2">
            <a:extLst>
              <a:ext uri="{FF2B5EF4-FFF2-40B4-BE49-F238E27FC236}">
                <a16:creationId xmlns:a16="http://schemas.microsoft.com/office/drawing/2014/main" id="{8F448649-8BBD-4F75-A37D-204627D61D9F}"/>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15</a:t>
            </a:r>
          </a:p>
        </p:txBody>
      </p:sp>
    </p:spTree>
    <p:extLst>
      <p:ext uri="{BB962C8B-B14F-4D97-AF65-F5344CB8AC3E}">
        <p14:creationId xmlns:p14="http://schemas.microsoft.com/office/powerpoint/2010/main" val="2168491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Data Communication and Feedback</a:t>
            </a:r>
            <a:endParaRPr lang="en-US" altLang="en-US" dirty="0"/>
          </a:p>
        </p:txBody>
      </p:sp>
      <p:sp>
        <p:nvSpPr>
          <p:cNvPr id="43011" name="Rectangle 3"/>
          <p:cNvSpPr>
            <a:spLocks noGrp="1" noChangeArrowheads="1"/>
          </p:cNvSpPr>
          <p:nvPr>
            <p:ph idx="1"/>
          </p:nvPr>
        </p:nvSpPr>
        <p:spPr/>
        <p:txBody>
          <a:bodyPr/>
          <a:lstStyle/>
          <a:p>
            <a:r>
              <a:rPr lang="en-US" dirty="0"/>
              <a:t>All health service delivery data and information must be routed through the MOH Division of Health Information for validation, analysis, and dissemination.</a:t>
            </a:r>
          </a:p>
          <a:p>
            <a:endParaRPr lang="en-US" dirty="0"/>
          </a:p>
          <a:p>
            <a:r>
              <a:rPr lang="en-US" dirty="0"/>
              <a:t>Feedback mechanisms on reported data flow from top to bottom (Ministry of Health to the community level).</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mtClean="0"/>
              <a:pPr/>
              <a:t>24</a:t>
            </a:fld>
            <a:endParaRPr lang="en-US" dirty="0"/>
          </a:p>
        </p:txBody>
      </p:sp>
      <p:sp>
        <p:nvSpPr>
          <p:cNvPr id="8" name="Slide Number Placeholder 2">
            <a:extLst>
              <a:ext uri="{FF2B5EF4-FFF2-40B4-BE49-F238E27FC236}">
                <a16:creationId xmlns:a16="http://schemas.microsoft.com/office/drawing/2014/main" id="{0D702B81-2A54-4AC4-8DFD-9E7EDF1774A6}"/>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16</a:t>
            </a:r>
          </a:p>
        </p:txBody>
      </p:sp>
    </p:spTree>
    <p:extLst>
      <p:ext uri="{BB962C8B-B14F-4D97-AF65-F5344CB8AC3E}">
        <p14:creationId xmlns:p14="http://schemas.microsoft.com/office/powerpoint/2010/main" val="15600983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1143000"/>
          </a:xfrm>
        </p:spPr>
        <p:txBody>
          <a:bodyPr/>
          <a:lstStyle/>
          <a:p>
            <a:r>
              <a:rPr lang="en-US" altLang="en-US" dirty="0"/>
              <a:t>HMIS reporting structure</a:t>
            </a:r>
          </a:p>
        </p:txBody>
      </p:sp>
      <p:sp>
        <p:nvSpPr>
          <p:cNvPr id="6147" name="Rectangle 3"/>
          <p:cNvSpPr>
            <a:spLocks noGrp="1" noChangeArrowheads="1"/>
          </p:cNvSpPr>
          <p:nvPr>
            <p:ph type="body" idx="1"/>
          </p:nvPr>
        </p:nvSpPr>
        <p:spPr/>
        <p:txBody>
          <a:bodyPr/>
          <a:lstStyle/>
          <a:p>
            <a:pPr lvl="1"/>
            <a:endParaRPr lang="en-US" altLang="en-US"/>
          </a:p>
          <a:p>
            <a:endParaRPr lang="en-US" altLang="en-US"/>
          </a:p>
          <a:p>
            <a:endParaRPr lang="en-US" altLang="en-US" dirty="0"/>
          </a:p>
        </p:txBody>
      </p:sp>
      <p:sp>
        <p:nvSpPr>
          <p:cNvPr id="3" name="Slide Number Placeholder 2"/>
          <p:cNvSpPr>
            <a:spLocks noGrp="1"/>
          </p:cNvSpPr>
          <p:nvPr>
            <p:ph type="sldNum" sz="quarter" idx="12"/>
          </p:nvPr>
        </p:nvSpPr>
        <p:spPr/>
        <p:txBody>
          <a:bodyPr/>
          <a:lstStyle/>
          <a:p>
            <a:fld id="{8D6267C2-BE94-4D40-B928-DD5D13B34167}" type="slidenum">
              <a:rPr lang="en-US" smtClean="0"/>
              <a:pPr/>
              <a:t>25</a:t>
            </a:fld>
            <a:endParaRPr lang="en-US" dirty="0"/>
          </a:p>
        </p:txBody>
      </p:sp>
      <p:pic>
        <p:nvPicPr>
          <p:cNvPr id="9" name="Picture 8" descr="C:\Users\aluwangula\AppData\Local\Microsoft\Windows\INetCache\Content.Outlook\I41QJ6EI\HMIS data flow.png"/>
          <p:cNvPicPr/>
          <p:nvPr/>
        </p:nvPicPr>
        <p:blipFill rotWithShape="1">
          <a:blip r:embed="rId2">
            <a:extLst>
              <a:ext uri="{28A0092B-C50C-407E-A947-70E740481C1C}">
                <a14:useLocalDpi xmlns:a14="http://schemas.microsoft.com/office/drawing/2010/main" val="0"/>
              </a:ext>
            </a:extLst>
          </a:blip>
          <a:srcRect t="1" r="-7" b="1044"/>
          <a:stretch/>
        </p:blipFill>
        <p:spPr bwMode="auto">
          <a:xfrm>
            <a:off x="106363" y="990600"/>
            <a:ext cx="8580437" cy="5365749"/>
          </a:xfrm>
          <a:prstGeom prst="rect">
            <a:avLst/>
          </a:prstGeom>
          <a:noFill/>
          <a:ln>
            <a:noFill/>
          </a:ln>
          <a:extLst>
            <a:ext uri="{53640926-AAD7-44d8-BBD7-CCE9431645EC}">
              <a14:shadowObscured xmlns="" xmlns:a14="http://schemas.microsoft.com/office/drawing/2010/main"/>
            </a:ext>
          </a:extLst>
        </p:spPr>
      </p:pic>
      <p:sp>
        <p:nvSpPr>
          <p:cNvPr id="10" name="Slide Number Placeholder 2">
            <a:extLst>
              <a:ext uri="{FF2B5EF4-FFF2-40B4-BE49-F238E27FC236}">
                <a16:creationId xmlns:a16="http://schemas.microsoft.com/office/drawing/2014/main" id="{C73CBA3E-750F-4765-B397-C5E6F1237CF0}"/>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17</a:t>
            </a:r>
          </a:p>
        </p:txBody>
      </p:sp>
    </p:spTree>
    <p:extLst>
      <p:ext uri="{BB962C8B-B14F-4D97-AF65-F5344CB8AC3E}">
        <p14:creationId xmlns:p14="http://schemas.microsoft.com/office/powerpoint/2010/main" val="2219489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9080" y="262284"/>
            <a:ext cx="7772400" cy="880716"/>
          </a:xfrm>
          <a:noFill/>
          <a:ln>
            <a:noFill/>
          </a:ln>
        </p:spPr>
        <p:txBody>
          <a:bodyPr vert="horz" wrap="square" lIns="91440" tIns="45720" rIns="91440" bIns="45720" numCol="1" anchor="t" anchorCtr="0" compatLnSpc="1">
            <a:prstTxWarp prst="textNoShape">
              <a:avLst/>
            </a:prstTxWarp>
          </a:bodyPr>
          <a:lstStyle/>
          <a:p>
            <a:r>
              <a:rPr lang="en-US" sz="3600" dirty="0">
                <a:latin typeface="+mj-lt"/>
              </a:rPr>
              <a:t>Routine </a:t>
            </a:r>
            <a:r>
              <a:rPr lang="en-US" sz="3600" dirty="0">
                <a:latin typeface="+mj-lt"/>
                <a:cs typeface="Calibri" panose="020F0502020204030204" pitchFamily="34" charset="0"/>
              </a:rPr>
              <a:t>Reports</a:t>
            </a:r>
            <a:r>
              <a:rPr lang="en-US" sz="3600" dirty="0">
                <a:latin typeface="+mj-lt"/>
              </a:rPr>
              <a:t> and Their Timeliness</a:t>
            </a:r>
            <a:endParaRPr lang="en-US" altLang="en-US" sz="3600" dirty="0">
              <a:latin typeface="+mj-lt"/>
            </a:endParaRPr>
          </a:p>
        </p:txBody>
      </p:sp>
      <p:sp>
        <p:nvSpPr>
          <p:cNvPr id="2" name="Content Placeholder 1"/>
          <p:cNvSpPr>
            <a:spLocks noGrp="1"/>
          </p:cNvSpPr>
          <p:nvPr>
            <p:ph idx="1"/>
          </p:nvPr>
        </p:nvSpPr>
        <p:spPr>
          <a:xfrm>
            <a:off x="457200" y="1143000"/>
            <a:ext cx="8229600" cy="5334000"/>
          </a:xfrm>
        </p:spPr>
        <p:txBody>
          <a:bodyPr/>
          <a:lstStyle/>
          <a:p>
            <a:pPr marL="0" indent="0">
              <a:buNone/>
            </a:pPr>
            <a:endParaRPr lang="en-US" b="0" dirty="0"/>
          </a:p>
          <a:p>
            <a:pPr marL="514350" lvl="0" indent="-514350">
              <a:buFont typeface="+mj-lt"/>
              <a:buAutoNum type="arabicPeriod"/>
            </a:pPr>
            <a:endParaRPr lang="en-US" b="0" dirty="0">
              <a:latin typeface="+mn-lt"/>
            </a:endParaRPr>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223320299"/>
              </p:ext>
            </p:extLst>
          </p:nvPr>
        </p:nvGraphicFramePr>
        <p:xfrm>
          <a:off x="228600" y="1091042"/>
          <a:ext cx="8534399" cy="5081158"/>
        </p:xfrm>
        <a:graphic>
          <a:graphicData uri="http://schemas.openxmlformats.org/drawingml/2006/table">
            <a:tbl>
              <a:tblPr firstRow="1" bandRow="1">
                <a:tableStyleId>{21E4AEA4-8DFA-4A89-87EB-49C32662AFE0}</a:tableStyleId>
              </a:tblPr>
              <a:tblGrid>
                <a:gridCol w="3951111">
                  <a:extLst>
                    <a:ext uri="{9D8B030D-6E8A-4147-A177-3AD203B41FA5}">
                      <a16:colId xmlns:a16="http://schemas.microsoft.com/office/drawing/2014/main" val="20000"/>
                    </a:ext>
                  </a:extLst>
                </a:gridCol>
                <a:gridCol w="4583288">
                  <a:extLst>
                    <a:ext uri="{9D8B030D-6E8A-4147-A177-3AD203B41FA5}">
                      <a16:colId xmlns:a16="http://schemas.microsoft.com/office/drawing/2014/main" val="20001"/>
                    </a:ext>
                  </a:extLst>
                </a:gridCol>
              </a:tblGrid>
              <a:tr h="869765">
                <a:tc>
                  <a:txBody>
                    <a:bodyPr/>
                    <a:lstStyle/>
                    <a:p>
                      <a:pPr algn="ctr"/>
                      <a:r>
                        <a:rPr lang="en-US" sz="2400" dirty="0"/>
                        <a:t>Routine</a:t>
                      </a:r>
                      <a:r>
                        <a:rPr lang="en-US" sz="2400" baseline="0" dirty="0"/>
                        <a:t> reports (examples)</a:t>
                      </a:r>
                      <a:endParaRPr lang="en-US" sz="2400" dirty="0"/>
                    </a:p>
                  </a:txBody>
                  <a:tcPr anchor="ctr"/>
                </a:tc>
                <a:tc>
                  <a:txBody>
                    <a:bodyPr/>
                    <a:lstStyle/>
                    <a:p>
                      <a:pPr algn="ctr"/>
                      <a:r>
                        <a:rPr lang="en-US" sz="2400" dirty="0"/>
                        <a:t>Timeline of reporting by the HF</a:t>
                      </a:r>
                    </a:p>
                  </a:txBody>
                  <a:tcPr anchor="ctr"/>
                </a:tc>
                <a:extLst>
                  <a:ext uri="{0D108BD9-81ED-4DB2-BD59-A6C34878D82A}">
                    <a16:rowId xmlns:a16="http://schemas.microsoft.com/office/drawing/2014/main" val="10000"/>
                  </a:ext>
                </a:extLst>
              </a:tr>
              <a:tr h="994676">
                <a:tc>
                  <a:txBody>
                    <a:bodyPr/>
                    <a:lstStyle/>
                    <a:p>
                      <a:pPr algn="ctr"/>
                      <a:r>
                        <a:rPr lang="en-US" sz="2400" dirty="0"/>
                        <a:t>Weekly report (HMIS 033b)</a:t>
                      </a:r>
                    </a:p>
                  </a:txBody>
                  <a:tcPr anchor="ctr"/>
                </a:tc>
                <a:tc>
                  <a:txBody>
                    <a:bodyPr/>
                    <a:lstStyle/>
                    <a:p>
                      <a:pPr algn="ctr"/>
                      <a:r>
                        <a:rPr lang="en-US" sz="2400" dirty="0"/>
                        <a:t>Every Monday</a:t>
                      </a:r>
                    </a:p>
                  </a:txBody>
                  <a:tcPr anchor="ctr"/>
                </a:tc>
                <a:extLst>
                  <a:ext uri="{0D108BD9-81ED-4DB2-BD59-A6C34878D82A}">
                    <a16:rowId xmlns:a16="http://schemas.microsoft.com/office/drawing/2014/main" val="10001"/>
                  </a:ext>
                </a:extLst>
              </a:tr>
              <a:tr h="12645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t>Monthly reports (HMIS 105,</a:t>
                      </a:r>
                      <a:r>
                        <a:rPr lang="en-US" sz="2400" baseline="0" dirty="0"/>
                        <a:t> </a:t>
                      </a:r>
                      <a:r>
                        <a:rPr lang="en-US" sz="2400" dirty="0"/>
                        <a:t>HMIS 009, HMIS 108)</a:t>
                      </a:r>
                    </a:p>
                    <a:p>
                      <a:pPr algn="ctr"/>
                      <a:endParaRPr lang="en-US" sz="2400" dirty="0"/>
                    </a:p>
                  </a:txBody>
                  <a:tcPr anchor="ctr"/>
                </a:tc>
                <a:tc>
                  <a:txBody>
                    <a:bodyPr/>
                    <a:lstStyle/>
                    <a:p>
                      <a:pPr algn="ctr"/>
                      <a:r>
                        <a:rPr lang="en-US" sz="2400" dirty="0"/>
                        <a:t>7</a:t>
                      </a:r>
                      <a:r>
                        <a:rPr lang="en-US" sz="2400" baseline="30000" dirty="0"/>
                        <a:t>th</a:t>
                      </a:r>
                      <a:r>
                        <a:rPr lang="en-US" sz="2400" dirty="0"/>
                        <a:t> of the next month</a:t>
                      </a:r>
                    </a:p>
                  </a:txBody>
                  <a:tcPr anchor="ctr"/>
                </a:tc>
                <a:extLst>
                  <a:ext uri="{0D108BD9-81ED-4DB2-BD59-A6C34878D82A}">
                    <a16:rowId xmlns:a16="http://schemas.microsoft.com/office/drawing/2014/main" val="10002"/>
                  </a:ext>
                </a:extLst>
              </a:tr>
              <a:tr h="1082375">
                <a:tc>
                  <a:txBody>
                    <a:bodyPr/>
                    <a:lstStyle/>
                    <a:p>
                      <a:pPr algn="ctr"/>
                      <a:r>
                        <a:rPr lang="en-US" sz="2400" dirty="0"/>
                        <a:t>Quarterly report (HMIS 106a)</a:t>
                      </a:r>
                    </a:p>
                  </a:txBody>
                  <a:tcPr anchor="ctr"/>
                </a:tc>
                <a:tc>
                  <a:txBody>
                    <a:bodyPr/>
                    <a:lstStyle/>
                    <a:p>
                      <a:pPr algn="ctr"/>
                      <a:r>
                        <a:rPr lang="en-US" sz="2400" kern="1200" dirty="0">
                          <a:solidFill>
                            <a:schemeClr val="dk1"/>
                          </a:solidFill>
                          <a:effectLst/>
                          <a:latin typeface="+mn-lt"/>
                          <a:ea typeface="+mn-ea"/>
                          <a:cs typeface="+mn-cs"/>
                        </a:rPr>
                        <a:t>Due 7th October, 7th January, 7th April, 7th July</a:t>
                      </a:r>
                      <a:endParaRPr lang="en-US" sz="2400" dirty="0"/>
                    </a:p>
                  </a:txBody>
                  <a:tcPr anchor="ctr"/>
                </a:tc>
                <a:extLst>
                  <a:ext uri="{0D108BD9-81ED-4DB2-BD59-A6C34878D82A}">
                    <a16:rowId xmlns:a16="http://schemas.microsoft.com/office/drawing/2014/main" val="10004"/>
                  </a:ext>
                </a:extLst>
              </a:tr>
              <a:tr h="869765">
                <a:tc>
                  <a:txBody>
                    <a:bodyPr/>
                    <a:lstStyle/>
                    <a:p>
                      <a:pPr algn="ctr"/>
                      <a:r>
                        <a:rPr lang="en-US" sz="2400" dirty="0"/>
                        <a:t>Annual report (HMIS 107)</a:t>
                      </a:r>
                    </a:p>
                  </a:txBody>
                  <a:tcPr anchor="ctr"/>
                </a:tc>
                <a:tc>
                  <a:txBody>
                    <a:bodyPr/>
                    <a:lstStyle/>
                    <a:p>
                      <a:pPr algn="ctr"/>
                      <a:r>
                        <a:rPr lang="en-US" sz="2400" kern="1200" dirty="0">
                          <a:solidFill>
                            <a:schemeClr val="dk1"/>
                          </a:solidFill>
                          <a:effectLst/>
                          <a:latin typeface="+mn-lt"/>
                          <a:ea typeface="+mn-ea"/>
                          <a:cs typeface="+mn-cs"/>
                        </a:rPr>
                        <a:t>Due 7th August </a:t>
                      </a:r>
                      <a:endParaRPr lang="en-US" sz="2400" dirty="0"/>
                    </a:p>
                  </a:txBody>
                  <a:tcPr anchor="ctr"/>
                </a:tc>
                <a:extLst>
                  <a:ext uri="{0D108BD9-81ED-4DB2-BD59-A6C34878D82A}">
                    <a16:rowId xmlns:a16="http://schemas.microsoft.com/office/drawing/2014/main" val="10005"/>
                  </a:ext>
                </a:extLst>
              </a:tr>
            </a:tbl>
          </a:graphicData>
        </a:graphic>
      </p:graphicFrame>
      <p:sp>
        <p:nvSpPr>
          <p:cNvPr id="8" name="Slide Number Placeholder 7"/>
          <p:cNvSpPr>
            <a:spLocks noGrp="1"/>
          </p:cNvSpPr>
          <p:nvPr>
            <p:ph type="sldNum" sz="quarter" idx="12"/>
          </p:nvPr>
        </p:nvSpPr>
        <p:spPr/>
        <p:txBody>
          <a:bodyPr/>
          <a:lstStyle/>
          <a:p>
            <a:pPr>
              <a:defRPr/>
            </a:pPr>
            <a:fld id="{42945AC0-7A14-4A73-BBAF-4B40A9B69442}" type="slidenum">
              <a:rPr lang="en-US" smtClean="0"/>
              <a:pPr>
                <a:defRPr/>
              </a:pPr>
              <a:t>26</a:t>
            </a:fld>
            <a:endParaRPr lang="en-US" dirty="0"/>
          </a:p>
        </p:txBody>
      </p:sp>
      <p:sp>
        <p:nvSpPr>
          <p:cNvPr id="6" name="Slide Number Placeholder 2">
            <a:extLst>
              <a:ext uri="{FF2B5EF4-FFF2-40B4-BE49-F238E27FC236}">
                <a16:creationId xmlns:a16="http://schemas.microsoft.com/office/drawing/2014/main" id="{9E9E1A59-5D08-42B1-8C83-6927C1DE4432}"/>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18</a:t>
            </a:r>
          </a:p>
        </p:txBody>
      </p:sp>
    </p:spTree>
    <p:extLst>
      <p:ext uri="{BB962C8B-B14F-4D97-AF65-F5344CB8AC3E}">
        <p14:creationId xmlns:p14="http://schemas.microsoft.com/office/powerpoint/2010/main" val="2453783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sz="4000" dirty="0"/>
              <a:t>End of Session</a:t>
            </a:r>
          </a:p>
        </p:txBody>
      </p:sp>
      <p:sp>
        <p:nvSpPr>
          <p:cNvPr id="5" name="Slide Number Placeholder 4"/>
          <p:cNvSpPr>
            <a:spLocks noGrp="1"/>
          </p:cNvSpPr>
          <p:nvPr>
            <p:ph type="sldNum" sz="quarter" idx="12"/>
          </p:nvPr>
        </p:nvSpPr>
        <p:spPr/>
        <p:txBody>
          <a:bodyPr/>
          <a:lstStyle/>
          <a:p>
            <a:pPr>
              <a:defRPr/>
            </a:pPr>
            <a:fld id="{42945AC0-7A14-4A73-BBAF-4B40A9B69442}" type="slidenum">
              <a:rPr lang="en-US" smtClean="0"/>
              <a:pPr>
                <a:defRPr/>
              </a:pPr>
              <a:t>27</a:t>
            </a:fld>
            <a:endParaRPr lang="en-US" dirty="0"/>
          </a:p>
        </p:txBody>
      </p:sp>
      <p:sp>
        <p:nvSpPr>
          <p:cNvPr id="4" name="Slide Number Placeholder 2">
            <a:extLst>
              <a:ext uri="{FF2B5EF4-FFF2-40B4-BE49-F238E27FC236}">
                <a16:creationId xmlns:a16="http://schemas.microsoft.com/office/drawing/2014/main" id="{693FE2BE-ED33-44BF-BD09-F4916744E065}"/>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19</a:t>
            </a:r>
          </a:p>
        </p:txBody>
      </p:sp>
    </p:spTree>
    <p:extLst>
      <p:ext uri="{BB962C8B-B14F-4D97-AF65-F5344CB8AC3E}">
        <p14:creationId xmlns:p14="http://schemas.microsoft.com/office/powerpoint/2010/main" val="3589350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C47337E-AF4A-4987-8ADB-335962915351}" type="slidenum">
              <a:rPr lang="en-US" smtClean="0"/>
              <a:pPr>
                <a:defRPr/>
              </a:pPr>
              <a:t>28</a:t>
            </a:fld>
            <a:endParaRPr lang="en-US" dirty="0"/>
          </a:p>
        </p:txBody>
      </p:sp>
      <p:sp>
        <p:nvSpPr>
          <p:cNvPr id="5" name="Rectangle 4"/>
          <p:cNvSpPr/>
          <p:nvPr/>
        </p:nvSpPr>
        <p:spPr>
          <a:xfrm>
            <a:off x="0" y="-5862"/>
            <a:ext cx="9144000" cy="1301262"/>
          </a:xfrm>
          <a:prstGeom prst="rect">
            <a:avLst/>
          </a:prstGeom>
          <a:solidFill>
            <a:srgbClr val="C4591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274320" rtlCol="0" anchor="ctr"/>
          <a:lstStyle/>
          <a:p>
            <a:r>
              <a:rPr lang="en-US" dirty="0"/>
              <a:t>HEALTH MANAGEMENT INFORMATION FOR NUTRITION 2017</a:t>
            </a:r>
          </a:p>
        </p:txBody>
      </p:sp>
      <p:sp>
        <p:nvSpPr>
          <p:cNvPr id="6" name="Content Placeholder 2"/>
          <p:cNvSpPr txBox="1">
            <a:spLocks/>
          </p:cNvSpPr>
          <p:nvPr/>
        </p:nvSpPr>
        <p:spPr bwMode="auto">
          <a:xfrm>
            <a:off x="468923" y="1828800"/>
            <a:ext cx="8229600" cy="3763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0"/>
              </a:spcBef>
              <a:spcAft>
                <a:spcPts val="1200"/>
              </a:spcAft>
              <a:buFont typeface="Arial" pitchFamily="34" charset="0"/>
              <a:buChar char="•"/>
              <a:defRPr sz="2800" b="0" kern="1200">
                <a:solidFill>
                  <a:schemeClr val="tx1"/>
                </a:solidFill>
                <a:latin typeface="+mn-lt"/>
                <a:ea typeface="+mn-ea"/>
                <a:cs typeface="Arial" pitchFamily="34" charset="0"/>
              </a:defRPr>
            </a:lvl1pPr>
            <a:lvl2pPr marL="742950" indent="-285750" algn="l" rtl="0" eaLnBrk="0" fontAlgn="base" hangingPunct="0">
              <a:spcBef>
                <a:spcPts val="0"/>
              </a:spcBef>
              <a:spcAft>
                <a:spcPts val="1200"/>
              </a:spcAft>
              <a:buFont typeface="Arial" pitchFamily="34" charset="0"/>
              <a:buChar char="–"/>
              <a:defRPr sz="2800" b="0" kern="1200">
                <a:solidFill>
                  <a:schemeClr val="tx1"/>
                </a:solidFill>
                <a:latin typeface="+mn-lt"/>
                <a:ea typeface="+mn-ea"/>
                <a:cs typeface="Arial" pitchFamily="34" charset="0"/>
              </a:defRPr>
            </a:lvl2pPr>
            <a:lvl3pPr marL="1143000" indent="-228600" algn="l" rtl="0" eaLnBrk="0" fontAlgn="base" hangingPunct="0">
              <a:spcBef>
                <a:spcPts val="0"/>
              </a:spcBef>
              <a:spcAft>
                <a:spcPts val="1200"/>
              </a:spcAft>
              <a:buFont typeface="Arial" pitchFamily="34" charset="0"/>
              <a:buChar char="•"/>
              <a:defRPr sz="2800" b="0" kern="1200">
                <a:solidFill>
                  <a:schemeClr val="tx1"/>
                </a:solidFill>
                <a:latin typeface="+mn-lt"/>
                <a:ea typeface="+mn-ea"/>
                <a:cs typeface="Arial" pitchFamily="34" charset="0"/>
              </a:defRPr>
            </a:lvl3pPr>
            <a:lvl4pPr marL="1600200" indent="-228600" algn="l" rtl="0" eaLnBrk="0" fontAlgn="base" hangingPunct="0">
              <a:spcBef>
                <a:spcPts val="0"/>
              </a:spcBef>
              <a:spcAft>
                <a:spcPts val="1200"/>
              </a:spcAft>
              <a:buFont typeface="Arial" pitchFamily="34" charset="0"/>
              <a:buChar char="–"/>
              <a:defRPr sz="2800" b="0" kern="1200">
                <a:solidFill>
                  <a:schemeClr val="tx1"/>
                </a:solidFill>
                <a:latin typeface="+mn-lt"/>
                <a:ea typeface="+mn-ea"/>
                <a:cs typeface="Arial" pitchFamily="34" charset="0"/>
              </a:defRPr>
            </a:lvl4pPr>
            <a:lvl5pPr marL="2057400" indent="-228600" algn="l" rtl="0" eaLnBrk="0" fontAlgn="base" hangingPunct="0">
              <a:spcBef>
                <a:spcPts val="0"/>
              </a:spcBef>
              <a:spcAft>
                <a:spcPts val="1200"/>
              </a:spcAft>
              <a:buFont typeface="Arial" pitchFamily="34" charset="0"/>
              <a:buChar char="»"/>
              <a:defRPr sz="2800" b="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Font typeface="Arial" pitchFamily="34" charset="0"/>
              <a:buNone/>
            </a:pPr>
            <a:endParaRPr lang="en-US" altLang="en-US" dirty="0">
              <a:solidFill>
                <a:srgbClr val="000000"/>
              </a:solidFill>
              <a:latin typeface="+mj-lt"/>
            </a:endParaRPr>
          </a:p>
          <a:p>
            <a:pPr marL="457200" lvl="1" indent="0">
              <a:buFont typeface="Arial" pitchFamily="34" charset="0"/>
              <a:buNone/>
            </a:pPr>
            <a:r>
              <a:rPr lang="en-US" altLang="en-US" sz="4000" b="1" dirty="0">
                <a:solidFill>
                  <a:srgbClr val="C45911"/>
                </a:solidFill>
                <a:latin typeface="+mj-lt"/>
              </a:rPr>
              <a:t>Session 1.2</a:t>
            </a:r>
            <a:endParaRPr lang="en-US" altLang="en-US" sz="3600" b="1" dirty="0">
              <a:solidFill>
                <a:srgbClr val="C45911"/>
              </a:solidFill>
              <a:latin typeface="+mj-lt"/>
            </a:endParaRPr>
          </a:p>
          <a:p>
            <a:pPr marL="457200" lvl="1" indent="0">
              <a:buFont typeface="Arial" pitchFamily="34" charset="0"/>
              <a:buNone/>
            </a:pPr>
            <a:r>
              <a:rPr lang="en-US" altLang="en-US" sz="4400" b="1" dirty="0">
                <a:solidFill>
                  <a:srgbClr val="000000"/>
                </a:solidFill>
                <a:latin typeface="+mj-lt"/>
              </a:rPr>
              <a:t>The District Health Information System (DHIS2)</a:t>
            </a:r>
            <a:endParaRPr lang="en-US" sz="4400" b="1" dirty="0">
              <a:solidFill>
                <a:srgbClr val="000000"/>
              </a:solidFill>
              <a:latin typeface="+mj-lt"/>
            </a:endParaRPr>
          </a:p>
        </p:txBody>
      </p:sp>
      <p:pic>
        <p:nvPicPr>
          <p:cNvPr id="7" name="Picture 6" descr="Uganda flag" title="Uganda fla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2168" y="84240"/>
            <a:ext cx="1501832" cy="830159"/>
          </a:xfrm>
          <a:prstGeom prst="rect">
            <a:avLst/>
          </a:prstGeom>
        </p:spPr>
      </p:pic>
      <p:sp>
        <p:nvSpPr>
          <p:cNvPr id="8" name="Rectangle 7"/>
          <p:cNvSpPr/>
          <p:nvPr/>
        </p:nvSpPr>
        <p:spPr>
          <a:xfrm>
            <a:off x="0" y="5791200"/>
            <a:ext cx="91440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274320" rtlCol="0" anchor="ctr"/>
          <a:lstStyle/>
          <a:p>
            <a:endParaRPr lang="en-US" sz="1400" dirty="0">
              <a:solidFill>
                <a:schemeClr val="tx1"/>
              </a:solidFill>
            </a:endParaRPr>
          </a:p>
        </p:txBody>
      </p:sp>
      <p:sp>
        <p:nvSpPr>
          <p:cNvPr id="9" name="Slide Number Placeholder 2">
            <a:extLst>
              <a:ext uri="{FF2B5EF4-FFF2-40B4-BE49-F238E27FC236}">
                <a16:creationId xmlns:a16="http://schemas.microsoft.com/office/drawing/2014/main" id="{0ECCAC70-389F-4BD9-8850-F1739A24669C}"/>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a:t>
            </a:r>
          </a:p>
        </p:txBody>
      </p:sp>
    </p:spTree>
    <p:extLst>
      <p:ext uri="{BB962C8B-B14F-4D97-AF65-F5344CB8AC3E}">
        <p14:creationId xmlns:p14="http://schemas.microsoft.com/office/powerpoint/2010/main" val="3443131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Objectives</a:t>
            </a:r>
          </a:p>
        </p:txBody>
      </p:sp>
      <p:sp>
        <p:nvSpPr>
          <p:cNvPr id="3" name="Content Placeholder 2"/>
          <p:cNvSpPr>
            <a:spLocks noGrp="1"/>
          </p:cNvSpPr>
          <p:nvPr>
            <p:ph idx="1"/>
          </p:nvPr>
        </p:nvSpPr>
        <p:spPr/>
        <p:txBody>
          <a:bodyPr/>
          <a:lstStyle/>
          <a:p>
            <a:r>
              <a:rPr lang="en-US" dirty="0"/>
              <a:t>By the end of this session, participants should be able to:</a:t>
            </a:r>
          </a:p>
          <a:p>
            <a:pPr marL="0" indent="0">
              <a:buNone/>
            </a:pPr>
            <a:r>
              <a:rPr lang="en-US" dirty="0"/>
              <a:t>	 – Describe the evolution of </a:t>
            </a:r>
            <a:r>
              <a:rPr lang="en-US" dirty="0" err="1"/>
              <a:t>eHMIS</a:t>
            </a:r>
            <a:endParaRPr lang="en-US" dirty="0"/>
          </a:p>
          <a:p>
            <a:pPr marL="0" indent="0">
              <a:buNone/>
            </a:pPr>
            <a:r>
              <a:rPr lang="en-US" dirty="0"/>
              <a:t>	 – Discuss the implementation of </a:t>
            </a:r>
            <a:r>
              <a:rPr lang="en-US" dirty="0" err="1"/>
              <a:t>DHIS2</a:t>
            </a:r>
            <a:r>
              <a:rPr lang="en-US" dirty="0"/>
              <a:t> in 			Uganda</a:t>
            </a:r>
          </a:p>
          <a:p>
            <a:pPr marL="0" indent="0">
              <a:buNone/>
            </a:pPr>
            <a:r>
              <a:rPr lang="en-US" dirty="0"/>
              <a:t>	 – Explain the key dimensions of </a:t>
            </a:r>
            <a:r>
              <a:rPr lang="en-US" dirty="0" err="1"/>
              <a:t>DHIS2</a:t>
            </a:r>
            <a:r>
              <a:rPr lang="en-US" dirty="0"/>
              <a:t> </a:t>
            </a:r>
          </a:p>
          <a:p>
            <a:pPr marL="0" indent="0">
              <a:buNone/>
            </a:pPr>
            <a:r>
              <a:rPr lang="en-US" dirty="0"/>
              <a:t>	 – Navigate the </a:t>
            </a:r>
            <a:r>
              <a:rPr lang="en-US" dirty="0" err="1"/>
              <a:t>DHIS2</a:t>
            </a:r>
            <a:r>
              <a:rPr lang="en-US" dirty="0"/>
              <a:t> software</a:t>
            </a:r>
          </a:p>
          <a:p>
            <a:endParaRPr lang="en-US" dirty="0"/>
          </a:p>
        </p:txBody>
      </p:sp>
      <p:sp>
        <p:nvSpPr>
          <p:cNvPr id="4" name="Slide Number Placeholder 3"/>
          <p:cNvSpPr>
            <a:spLocks noGrp="1"/>
          </p:cNvSpPr>
          <p:nvPr>
            <p:ph type="sldNum" sz="quarter" idx="12"/>
          </p:nvPr>
        </p:nvSpPr>
        <p:spPr/>
        <p:txBody>
          <a:bodyPr/>
          <a:lstStyle/>
          <a:p>
            <a:fld id="{42945AC0-7A14-4A73-BBAF-4B40A9B69442}" type="slidenum">
              <a:rPr lang="en-US" smtClean="0"/>
              <a:pPr/>
              <a:t>29</a:t>
            </a:fld>
            <a:endParaRPr lang="en-US" dirty="0"/>
          </a:p>
        </p:txBody>
      </p:sp>
      <p:sp>
        <p:nvSpPr>
          <p:cNvPr id="5" name="Slide Number Placeholder 2">
            <a:extLst>
              <a:ext uri="{FF2B5EF4-FFF2-40B4-BE49-F238E27FC236}">
                <a16:creationId xmlns:a16="http://schemas.microsoft.com/office/drawing/2014/main" id="{FC4AC5D9-F088-44FC-9812-0F45201CE817}"/>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2</a:t>
            </a:r>
          </a:p>
        </p:txBody>
      </p:sp>
    </p:spTree>
    <p:extLst>
      <p:ext uri="{BB962C8B-B14F-4D97-AF65-F5344CB8AC3E}">
        <p14:creationId xmlns:p14="http://schemas.microsoft.com/office/powerpoint/2010/main" val="226937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Session</a:t>
            </a:r>
          </a:p>
        </p:txBody>
      </p:sp>
      <p:sp>
        <p:nvSpPr>
          <p:cNvPr id="3" name="Content Placeholder 2"/>
          <p:cNvSpPr>
            <a:spLocks noGrp="1"/>
          </p:cNvSpPr>
          <p:nvPr>
            <p:ph idx="1"/>
          </p:nvPr>
        </p:nvSpPr>
        <p:spPr>
          <a:xfrm>
            <a:off x="1066800" y="1600200"/>
            <a:ext cx="7620000" cy="4525963"/>
          </a:xfrm>
        </p:spPr>
        <p:txBody>
          <a:bodyPr/>
          <a:lstStyle/>
          <a:p>
            <a:r>
              <a:rPr lang="en-US" sz="3200" dirty="0"/>
              <a:t>Introductions</a:t>
            </a:r>
          </a:p>
          <a:p>
            <a:r>
              <a:rPr lang="en-US" sz="3200" dirty="0"/>
              <a:t>Course leaders</a:t>
            </a:r>
          </a:p>
          <a:p>
            <a:pPr lvl="1"/>
            <a:r>
              <a:rPr lang="en-US" sz="3200" dirty="0"/>
              <a:t>Chairperson</a:t>
            </a:r>
          </a:p>
          <a:p>
            <a:pPr lvl="1"/>
            <a:r>
              <a:rPr lang="en-US" sz="3200" dirty="0"/>
              <a:t>Spiritual leader</a:t>
            </a:r>
          </a:p>
          <a:p>
            <a:pPr lvl="1"/>
            <a:r>
              <a:rPr lang="en-US" sz="3200" dirty="0"/>
              <a:t>Energizer</a:t>
            </a:r>
          </a:p>
          <a:p>
            <a:pPr lvl="1"/>
            <a:r>
              <a:rPr lang="en-US" sz="3200" dirty="0"/>
              <a:t>Welfare manager</a:t>
            </a:r>
          </a:p>
        </p:txBody>
      </p:sp>
      <p:sp>
        <p:nvSpPr>
          <p:cNvPr id="4" name="Slide Number Placeholder 3"/>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3</a:t>
            </a:fld>
            <a:endParaRPr lang="en-US" sz="1400" b="1" dirty="0">
              <a:solidFill>
                <a:schemeClr val="tx1"/>
              </a:solidFill>
              <a:latin typeface="+mn-lt"/>
            </a:endParaRPr>
          </a:p>
        </p:txBody>
      </p:sp>
    </p:spTree>
    <p:extLst>
      <p:ext uri="{BB962C8B-B14F-4D97-AF65-F5344CB8AC3E}">
        <p14:creationId xmlns:p14="http://schemas.microsoft.com/office/powerpoint/2010/main" val="2469832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of </a:t>
            </a:r>
            <a:r>
              <a:rPr lang="en-US" dirty="0" err="1"/>
              <a:t>eHMIS</a:t>
            </a:r>
            <a:endParaRPr lang="en-US" dirty="0"/>
          </a:p>
        </p:txBody>
      </p:sp>
      <p:sp>
        <p:nvSpPr>
          <p:cNvPr id="3" name="Content Placeholder 2"/>
          <p:cNvSpPr>
            <a:spLocks noGrp="1"/>
          </p:cNvSpPr>
          <p:nvPr>
            <p:ph idx="1"/>
          </p:nvPr>
        </p:nvSpPr>
        <p:spPr>
          <a:xfrm>
            <a:off x="457200" y="1219200"/>
            <a:ext cx="8229600" cy="4906963"/>
          </a:xfrm>
        </p:spPr>
        <p:txBody>
          <a:bodyPr/>
          <a:lstStyle/>
          <a:p>
            <a:r>
              <a:rPr lang="en-US" sz="2600" dirty="0"/>
              <a:t>HMIS was introduced in 1985.</a:t>
            </a:r>
          </a:p>
          <a:p>
            <a:r>
              <a:rPr lang="en-US" sz="2600" dirty="0"/>
              <a:t>With the introduction of the Health Sector Strategic and Development Plan (HSSDP), the HMIS was revised to provide data to monitor the performance of the HSSDP. </a:t>
            </a:r>
          </a:p>
          <a:p>
            <a:r>
              <a:rPr lang="en-US" sz="2600" dirty="0"/>
              <a:t>In 2005, age and gender disaggregation and Epi-Info-based system was introduced. </a:t>
            </a:r>
          </a:p>
          <a:p>
            <a:r>
              <a:rPr lang="en-US" sz="2600" dirty="0"/>
              <a:t>In 2007, the District-HIS (DHIS version 1) was introduced. </a:t>
            </a:r>
          </a:p>
          <a:p>
            <a:r>
              <a:rPr lang="en-US" sz="2600" dirty="0"/>
              <a:t>It was upgraded to web-based HMIS (w-HMIS) in 2008.</a:t>
            </a:r>
          </a:p>
          <a:p>
            <a:r>
              <a:rPr lang="en-US" sz="2600" dirty="0"/>
              <a:t>In 2011/2012, a National electronic system, DHIS version 2 (DHIS2) was approved in Uganda.</a:t>
            </a:r>
          </a:p>
          <a:p>
            <a:endParaRPr lang="en-US" sz="2600" dirty="0"/>
          </a:p>
          <a:p>
            <a:endParaRPr lang="en-US" sz="2600" dirty="0"/>
          </a:p>
        </p:txBody>
      </p:sp>
      <p:sp>
        <p:nvSpPr>
          <p:cNvPr id="4" name="Slide Number Placeholder 3"/>
          <p:cNvSpPr>
            <a:spLocks noGrp="1"/>
          </p:cNvSpPr>
          <p:nvPr>
            <p:ph type="sldNum" sz="quarter" idx="12"/>
          </p:nvPr>
        </p:nvSpPr>
        <p:spPr/>
        <p:txBody>
          <a:bodyPr/>
          <a:lstStyle/>
          <a:p>
            <a:fld id="{42945AC0-7A14-4A73-BBAF-4B40A9B69442}" type="slidenum">
              <a:rPr lang="en-US" smtClean="0"/>
              <a:pPr/>
              <a:t>30</a:t>
            </a:fld>
            <a:endParaRPr lang="en-US" dirty="0"/>
          </a:p>
        </p:txBody>
      </p:sp>
      <p:sp>
        <p:nvSpPr>
          <p:cNvPr id="5" name="Slide Number Placeholder 2">
            <a:extLst>
              <a:ext uri="{FF2B5EF4-FFF2-40B4-BE49-F238E27FC236}">
                <a16:creationId xmlns:a16="http://schemas.microsoft.com/office/drawing/2014/main" id="{F9B18843-D33F-4C98-A7B4-82E7B78B0916}"/>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3</a:t>
            </a:r>
          </a:p>
        </p:txBody>
      </p:sp>
    </p:spTree>
    <p:extLst>
      <p:ext uri="{BB962C8B-B14F-4D97-AF65-F5344CB8AC3E}">
        <p14:creationId xmlns:p14="http://schemas.microsoft.com/office/powerpoint/2010/main" val="3697011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dirty="0" err="1"/>
              <a:t>DHIS2</a:t>
            </a:r>
            <a:r>
              <a:rPr lang="en-US" dirty="0"/>
              <a:t> Overview</a:t>
            </a:r>
          </a:p>
        </p:txBody>
      </p:sp>
      <p:sp>
        <p:nvSpPr>
          <p:cNvPr id="16387" name="Rectangle 1027"/>
          <p:cNvSpPr>
            <a:spLocks noGrp="1" noChangeArrowheads="1"/>
          </p:cNvSpPr>
          <p:nvPr>
            <p:ph type="body" idx="1"/>
          </p:nvPr>
        </p:nvSpPr>
        <p:spPr/>
        <p:txBody>
          <a:bodyPr/>
          <a:lstStyle/>
          <a:p>
            <a:r>
              <a:rPr lang="en-US" dirty="0"/>
              <a:t>A web-based application used for collection, validation, analysis, and presentation of aggregate statistical data tailored to integrated health information management activities. </a:t>
            </a:r>
          </a:p>
          <a:p>
            <a:r>
              <a:rPr lang="en-US" dirty="0"/>
              <a:t>Generic in nature, the contents can be customized without programming.  </a:t>
            </a:r>
          </a:p>
          <a:p>
            <a:r>
              <a:rPr lang="en-US" dirty="0"/>
              <a:t>Developed by the Health Information Systems </a:t>
            </a:r>
            <a:r>
              <a:rPr lang="en-US" dirty="0" err="1"/>
              <a:t>Programme</a:t>
            </a:r>
            <a:r>
              <a:rPr lang="en-US" dirty="0"/>
              <a:t> (HISP) project as an open source and globally distributed program.</a:t>
            </a:r>
          </a:p>
          <a:p>
            <a:endParaRPr lang="en-US" dirty="0"/>
          </a:p>
          <a:p>
            <a:pPr marL="0" indent="0">
              <a:buNone/>
            </a:pPr>
            <a:r>
              <a:rPr lang="en-US" altLang="en-US" dirty="0"/>
              <a:t> </a:t>
            </a:r>
          </a:p>
        </p:txBody>
      </p:sp>
      <p:sp>
        <p:nvSpPr>
          <p:cNvPr id="3" name="Slide Number Placeholder 2"/>
          <p:cNvSpPr>
            <a:spLocks noGrp="1"/>
          </p:cNvSpPr>
          <p:nvPr>
            <p:ph type="sldNum" sz="quarter" idx="12"/>
          </p:nvPr>
        </p:nvSpPr>
        <p:spPr/>
        <p:txBody>
          <a:bodyPr/>
          <a:lstStyle/>
          <a:p>
            <a:fld id="{C06127B5-235D-4BE7-8D38-9589B1FE391D}" type="slidenum">
              <a:rPr lang="en-US" smtClean="0"/>
              <a:pPr/>
              <a:t>31</a:t>
            </a:fld>
            <a:endParaRPr lang="en-US" dirty="0"/>
          </a:p>
        </p:txBody>
      </p:sp>
      <p:sp>
        <p:nvSpPr>
          <p:cNvPr id="5" name="Slide Number Placeholder 2">
            <a:extLst>
              <a:ext uri="{FF2B5EF4-FFF2-40B4-BE49-F238E27FC236}">
                <a16:creationId xmlns:a16="http://schemas.microsoft.com/office/drawing/2014/main" id="{6D17FAE3-2DD5-468B-BC58-DF714281F4FD}"/>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4</a:t>
            </a:r>
          </a:p>
        </p:txBody>
      </p:sp>
    </p:spTree>
    <p:extLst>
      <p:ext uri="{BB962C8B-B14F-4D97-AF65-F5344CB8AC3E}">
        <p14:creationId xmlns:p14="http://schemas.microsoft.com/office/powerpoint/2010/main" val="2639659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143000"/>
          </a:xfrm>
        </p:spPr>
        <p:txBody>
          <a:bodyPr/>
          <a:lstStyle/>
          <a:p>
            <a:r>
              <a:rPr lang="en-US" sz="4000" dirty="0"/>
              <a:t>DHIS2 Implementation in Uganda</a:t>
            </a:r>
          </a:p>
        </p:txBody>
      </p:sp>
      <p:sp>
        <p:nvSpPr>
          <p:cNvPr id="16387" name="Rectangle 1027"/>
          <p:cNvSpPr>
            <a:spLocks noGrp="1" noChangeArrowheads="1"/>
          </p:cNvSpPr>
          <p:nvPr>
            <p:ph type="body" idx="1"/>
          </p:nvPr>
        </p:nvSpPr>
        <p:spPr/>
        <p:txBody>
          <a:bodyPr/>
          <a:lstStyle/>
          <a:p>
            <a:endParaRPr lang="en-US" dirty="0"/>
          </a:p>
          <a:p>
            <a:r>
              <a:rPr lang="en-US" dirty="0"/>
              <a:t>With support from implementing partners, MOH-Division of Health Information (DHI) rolled out to all districts, Regional Referral Hospitals, and a few Health Sub-districts and Health Units starting in 2011.</a:t>
            </a:r>
            <a:r>
              <a:rPr lang="en-US" altLang="en-US" dirty="0"/>
              <a:t> </a:t>
            </a:r>
          </a:p>
        </p:txBody>
      </p:sp>
      <p:sp>
        <p:nvSpPr>
          <p:cNvPr id="3" name="Slide Number Placeholder 2"/>
          <p:cNvSpPr>
            <a:spLocks noGrp="1"/>
          </p:cNvSpPr>
          <p:nvPr>
            <p:ph type="sldNum" sz="quarter" idx="12"/>
          </p:nvPr>
        </p:nvSpPr>
        <p:spPr/>
        <p:txBody>
          <a:bodyPr/>
          <a:lstStyle/>
          <a:p>
            <a:fld id="{C06127B5-235D-4BE7-8D38-9589B1FE391D}" type="slidenum">
              <a:rPr lang="en-US" smtClean="0"/>
              <a:pPr/>
              <a:t>32</a:t>
            </a:fld>
            <a:endParaRPr lang="en-US" dirty="0"/>
          </a:p>
        </p:txBody>
      </p:sp>
      <p:sp>
        <p:nvSpPr>
          <p:cNvPr id="5" name="Slide Number Placeholder 2">
            <a:extLst>
              <a:ext uri="{FF2B5EF4-FFF2-40B4-BE49-F238E27FC236}">
                <a16:creationId xmlns:a16="http://schemas.microsoft.com/office/drawing/2014/main" id="{D02813FD-43EC-434C-81C6-2F74DD607B99}"/>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5</a:t>
            </a:r>
          </a:p>
        </p:txBody>
      </p:sp>
    </p:spTree>
    <p:extLst>
      <p:ext uri="{BB962C8B-B14F-4D97-AF65-F5344CB8AC3E}">
        <p14:creationId xmlns:p14="http://schemas.microsoft.com/office/powerpoint/2010/main" val="3297351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dirty="0"/>
              <a:t>Accessing </a:t>
            </a:r>
            <a:r>
              <a:rPr lang="en-US" dirty="0" err="1"/>
              <a:t>DHIS2</a:t>
            </a:r>
            <a:endParaRPr lang="en-US" dirty="0"/>
          </a:p>
        </p:txBody>
      </p:sp>
      <p:sp>
        <p:nvSpPr>
          <p:cNvPr id="16387" name="Rectangle 1027"/>
          <p:cNvSpPr>
            <a:spLocks noGrp="1" noChangeArrowheads="1"/>
          </p:cNvSpPr>
          <p:nvPr>
            <p:ph type="body" idx="1"/>
          </p:nvPr>
        </p:nvSpPr>
        <p:spPr/>
        <p:txBody>
          <a:bodyPr/>
          <a:lstStyle/>
          <a:p>
            <a:pPr marL="0" indent="0">
              <a:buNone/>
            </a:pPr>
            <a:r>
              <a:rPr lang="en-US" dirty="0"/>
              <a:t>DHIS2 is accessible on a standard web browser.</a:t>
            </a:r>
          </a:p>
          <a:p>
            <a:pPr marL="457200" lvl="1" indent="0">
              <a:buNone/>
            </a:pPr>
            <a:r>
              <a:rPr lang="en-US" dirty="0"/>
              <a:t>URL: </a:t>
            </a:r>
            <a:r>
              <a:rPr lang="en-US" dirty="0">
                <a:hlinkClick r:id="rId2"/>
              </a:rPr>
              <a:t>http://hmis2.health.go.ug/</a:t>
            </a:r>
            <a:r>
              <a:rPr lang="en-US" dirty="0"/>
              <a:t> </a:t>
            </a:r>
          </a:p>
          <a:p>
            <a:pPr marL="457200" lvl="1" indent="0">
              <a:buNone/>
            </a:pPr>
            <a:r>
              <a:rPr lang="en-US" dirty="0"/>
              <a:t>MOH website: health.go.ug</a:t>
            </a:r>
          </a:p>
          <a:p>
            <a:pPr lvl="1"/>
            <a:r>
              <a:rPr lang="en-US" sz="2400" dirty="0"/>
              <a:t>To access the system, type the URL in a web browser and a Login Page will appear.</a:t>
            </a:r>
          </a:p>
          <a:p>
            <a:pPr lvl="1"/>
            <a:r>
              <a:rPr lang="en-US" sz="2400" dirty="0"/>
              <a:t>Username and Password are required to gain entry to the main features of the system.</a:t>
            </a:r>
          </a:p>
          <a:p>
            <a:pPr lvl="1"/>
            <a:r>
              <a:rPr lang="en-US" sz="2400" dirty="0"/>
              <a:t>A Standard Operating Procedure (SOP) on getting access to the system is in place at the MOH/DHI or MOH Web Portal.</a:t>
            </a:r>
            <a:r>
              <a:rPr lang="en-US" altLang="en-US" sz="2400" dirty="0"/>
              <a:t> </a:t>
            </a:r>
          </a:p>
        </p:txBody>
      </p:sp>
      <p:sp>
        <p:nvSpPr>
          <p:cNvPr id="3" name="Slide Number Placeholder 2"/>
          <p:cNvSpPr>
            <a:spLocks noGrp="1"/>
          </p:cNvSpPr>
          <p:nvPr>
            <p:ph type="sldNum" sz="quarter" idx="12"/>
          </p:nvPr>
        </p:nvSpPr>
        <p:spPr/>
        <p:txBody>
          <a:bodyPr/>
          <a:lstStyle/>
          <a:p>
            <a:fld id="{C06127B5-235D-4BE7-8D38-9589B1FE391D}" type="slidenum">
              <a:rPr lang="en-US" smtClean="0"/>
              <a:pPr/>
              <a:t>33</a:t>
            </a:fld>
            <a:endParaRPr lang="en-US" dirty="0"/>
          </a:p>
        </p:txBody>
      </p:sp>
      <p:sp>
        <p:nvSpPr>
          <p:cNvPr id="5" name="Slide Number Placeholder 2">
            <a:extLst>
              <a:ext uri="{FF2B5EF4-FFF2-40B4-BE49-F238E27FC236}">
                <a16:creationId xmlns:a16="http://schemas.microsoft.com/office/drawing/2014/main" id="{9640C966-0FD4-460B-89BA-93444AE9EE7C}"/>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6</a:t>
            </a:r>
          </a:p>
        </p:txBody>
      </p:sp>
    </p:spTree>
    <p:extLst>
      <p:ext uri="{BB962C8B-B14F-4D97-AF65-F5344CB8AC3E}">
        <p14:creationId xmlns:p14="http://schemas.microsoft.com/office/powerpoint/2010/main" val="1989217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t>Navigating DHIS2</a:t>
            </a:r>
            <a:endParaRPr lang="en-US" dirty="0"/>
          </a:p>
        </p:txBody>
      </p:sp>
      <p:sp>
        <p:nvSpPr>
          <p:cNvPr id="16387" name="Rectangle 1027"/>
          <p:cNvSpPr>
            <a:spLocks noGrp="1" noChangeArrowheads="1"/>
          </p:cNvSpPr>
          <p:nvPr>
            <p:ph type="body" idx="1"/>
          </p:nvPr>
        </p:nvSpPr>
        <p:spPr/>
        <p:txBody>
          <a:bodyPr/>
          <a:lstStyle/>
          <a:p>
            <a:r>
              <a:rPr lang="en-US" dirty="0"/>
              <a:t>DHIS2 has two main menu items:</a:t>
            </a:r>
          </a:p>
          <a:p>
            <a:pPr lvl="1"/>
            <a:r>
              <a:rPr lang="en-US" dirty="0"/>
              <a:t>The Apps Menu (Most features in DHIS2 appear as independent application)</a:t>
            </a:r>
          </a:p>
          <a:p>
            <a:pPr lvl="1"/>
            <a:r>
              <a:rPr lang="en-US" dirty="0"/>
              <a:t>The Profile Menu (Account settings, Help sub-menu and Log out of the system)</a:t>
            </a:r>
          </a:p>
          <a:p>
            <a:r>
              <a:rPr lang="en-US" dirty="0"/>
              <a:t>For ease of use, a search box is provided to quickly search for and display a feature of choice.</a:t>
            </a:r>
            <a:r>
              <a:rPr lang="en-US" altLang="en-US" dirty="0"/>
              <a:t> </a:t>
            </a:r>
          </a:p>
        </p:txBody>
      </p:sp>
      <p:sp>
        <p:nvSpPr>
          <p:cNvPr id="3" name="Slide Number Placeholder 2"/>
          <p:cNvSpPr>
            <a:spLocks noGrp="1"/>
          </p:cNvSpPr>
          <p:nvPr>
            <p:ph type="sldNum" sz="quarter" idx="12"/>
          </p:nvPr>
        </p:nvSpPr>
        <p:spPr/>
        <p:txBody>
          <a:bodyPr/>
          <a:lstStyle/>
          <a:p>
            <a:fld id="{C06127B5-235D-4BE7-8D38-9589B1FE391D}" type="slidenum">
              <a:rPr lang="en-US" smtClean="0"/>
              <a:pPr/>
              <a:t>34</a:t>
            </a:fld>
            <a:endParaRPr lang="en-US" dirty="0"/>
          </a:p>
        </p:txBody>
      </p:sp>
      <p:sp>
        <p:nvSpPr>
          <p:cNvPr id="5" name="Slide Number Placeholder 2">
            <a:extLst>
              <a:ext uri="{FF2B5EF4-FFF2-40B4-BE49-F238E27FC236}">
                <a16:creationId xmlns:a16="http://schemas.microsoft.com/office/drawing/2014/main" id="{C45AB84C-A9CA-4485-9A9E-85623E576438}"/>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7</a:t>
            </a:r>
          </a:p>
        </p:txBody>
      </p:sp>
    </p:spTree>
    <p:extLst>
      <p:ext uri="{BB962C8B-B14F-4D97-AF65-F5344CB8AC3E}">
        <p14:creationId xmlns:p14="http://schemas.microsoft.com/office/powerpoint/2010/main" val="16312586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027"/>
          <p:cNvSpPr>
            <a:spLocks noGrp="1" noChangeArrowheads="1"/>
          </p:cNvSpPr>
          <p:nvPr>
            <p:ph type="body" idx="1"/>
          </p:nvPr>
        </p:nvSpPr>
        <p:spPr/>
        <p:txBody>
          <a:bodyPr/>
          <a:lstStyle/>
          <a:p>
            <a:r>
              <a:rPr lang="en-US" altLang="en-US"/>
              <a:t> </a:t>
            </a: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35</a:t>
            </a:fld>
            <a:endParaRPr lang="en-US" dirty="0"/>
          </a:p>
        </p:txBody>
      </p:sp>
      <p:pic>
        <p:nvPicPr>
          <p:cNvPr id="8" name="Picture 7" descr="screenshot of DHIS2" title="screenshot of DHIS2"/>
          <p:cNvPicPr>
            <a:picLocks noChangeAspect="1"/>
          </p:cNvPicPr>
          <p:nvPr/>
        </p:nvPicPr>
        <p:blipFill>
          <a:blip r:embed="rId2"/>
          <a:stretch>
            <a:fillRect/>
          </a:stretch>
        </p:blipFill>
        <p:spPr>
          <a:xfrm>
            <a:off x="451005" y="1066800"/>
            <a:ext cx="6326570" cy="5584052"/>
          </a:xfrm>
          <a:prstGeom prst="rect">
            <a:avLst/>
          </a:prstGeom>
        </p:spPr>
      </p:pic>
      <p:cxnSp>
        <p:nvCxnSpPr>
          <p:cNvPr id="9" name="Straight Arrow Connector 8"/>
          <p:cNvCxnSpPr/>
          <p:nvPr/>
        </p:nvCxnSpPr>
        <p:spPr>
          <a:xfrm flipV="1">
            <a:off x="3053687" y="3962400"/>
            <a:ext cx="3956713" cy="2209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7010400" y="3244334"/>
            <a:ext cx="2209800" cy="1754326"/>
          </a:xfrm>
          <a:prstGeom prst="rect">
            <a:avLst/>
          </a:prstGeom>
        </p:spPr>
        <p:txBody>
          <a:bodyPr wrap="square">
            <a:spAutoFit/>
          </a:bodyPr>
          <a:lstStyle/>
          <a:p>
            <a:r>
              <a:rPr lang="en-US" sz="3600" b="1" i="1" dirty="0">
                <a:solidFill>
                  <a:srgbClr val="FF6600"/>
                </a:solidFill>
                <a:latin typeface="Brush Script MT Italic"/>
                <a:cs typeface="Brush Script MT Italic"/>
              </a:rPr>
              <a:t>And Many More!</a:t>
            </a:r>
          </a:p>
        </p:txBody>
      </p:sp>
      <p:sp>
        <p:nvSpPr>
          <p:cNvPr id="16386" name="Rectangle 1026"/>
          <p:cNvSpPr>
            <a:spLocks noGrp="1" noChangeArrowheads="1"/>
          </p:cNvSpPr>
          <p:nvPr>
            <p:ph type="title"/>
          </p:nvPr>
        </p:nvSpPr>
        <p:spPr>
          <a:xfrm>
            <a:off x="457200" y="152400"/>
            <a:ext cx="8534400" cy="1035051"/>
          </a:xfrm>
        </p:spPr>
        <p:txBody>
          <a:bodyPr/>
          <a:lstStyle/>
          <a:p>
            <a:r>
              <a:rPr lang="en-US" sz="4000" dirty="0"/>
              <a:t>Features of DHIS2—Demonstration</a:t>
            </a:r>
          </a:p>
        </p:txBody>
      </p:sp>
      <p:sp>
        <p:nvSpPr>
          <p:cNvPr id="10" name="Slide Number Placeholder 2">
            <a:extLst>
              <a:ext uri="{FF2B5EF4-FFF2-40B4-BE49-F238E27FC236}">
                <a16:creationId xmlns:a16="http://schemas.microsoft.com/office/drawing/2014/main" id="{8119E9EE-F47E-4497-80BF-EF1362D86CAF}"/>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8</a:t>
            </a:r>
          </a:p>
        </p:txBody>
      </p:sp>
    </p:spTree>
    <p:extLst>
      <p:ext uri="{BB962C8B-B14F-4D97-AF65-F5344CB8AC3E}">
        <p14:creationId xmlns:p14="http://schemas.microsoft.com/office/powerpoint/2010/main" val="2367140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t>Benefits of DHIS2</a:t>
            </a:r>
            <a:endParaRPr lang="en-US" dirty="0"/>
          </a:p>
        </p:txBody>
      </p:sp>
      <p:sp>
        <p:nvSpPr>
          <p:cNvPr id="16387" name="Rectangle 1027"/>
          <p:cNvSpPr>
            <a:spLocks noGrp="1" noChangeArrowheads="1"/>
          </p:cNvSpPr>
          <p:nvPr>
            <p:ph type="body" idx="1"/>
          </p:nvPr>
        </p:nvSpPr>
        <p:spPr/>
        <p:txBody>
          <a:bodyPr/>
          <a:lstStyle/>
          <a:p>
            <a:r>
              <a:rPr lang="en-US" dirty="0"/>
              <a:t>Designed to facilitate smooth harmonized national reporting.</a:t>
            </a:r>
          </a:p>
          <a:p>
            <a:r>
              <a:rPr lang="en-US" dirty="0"/>
              <a:t>Facilitates data use and sharing with stakeholders at various levels.</a:t>
            </a:r>
          </a:p>
          <a:p>
            <a:r>
              <a:rPr lang="en-US" dirty="0"/>
              <a:t>Can be customized to include additional requirements. </a:t>
            </a:r>
          </a:p>
          <a:p>
            <a:r>
              <a:rPr lang="en-US" dirty="0"/>
              <a:t>Enables data entry and reporting at various levels and for different reporting cycles.</a:t>
            </a: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36</a:t>
            </a:fld>
            <a:endParaRPr lang="en-US" dirty="0"/>
          </a:p>
        </p:txBody>
      </p:sp>
      <p:sp>
        <p:nvSpPr>
          <p:cNvPr id="5" name="Slide Number Placeholder 2">
            <a:extLst>
              <a:ext uri="{FF2B5EF4-FFF2-40B4-BE49-F238E27FC236}">
                <a16:creationId xmlns:a16="http://schemas.microsoft.com/office/drawing/2014/main" id="{06ABD899-322D-4418-AADA-C8CFB1AC893A}"/>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9</a:t>
            </a:r>
          </a:p>
        </p:txBody>
      </p:sp>
    </p:spTree>
    <p:extLst>
      <p:ext uri="{BB962C8B-B14F-4D97-AF65-F5344CB8AC3E}">
        <p14:creationId xmlns:p14="http://schemas.microsoft.com/office/powerpoint/2010/main" val="25895141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dirty="0"/>
              <a:t>Benefits of </a:t>
            </a:r>
            <a:r>
              <a:rPr lang="en-US" dirty="0" err="1"/>
              <a:t>DHIS2</a:t>
            </a:r>
            <a:r>
              <a:rPr lang="en-US" dirty="0"/>
              <a:t>, cont’d.</a:t>
            </a:r>
          </a:p>
        </p:txBody>
      </p:sp>
      <p:sp>
        <p:nvSpPr>
          <p:cNvPr id="16387" name="Rectangle 1027"/>
          <p:cNvSpPr>
            <a:spLocks noGrp="1" noChangeArrowheads="1"/>
          </p:cNvSpPr>
          <p:nvPr>
            <p:ph type="body" idx="1"/>
          </p:nvPr>
        </p:nvSpPr>
        <p:spPr/>
        <p:txBody>
          <a:bodyPr/>
          <a:lstStyle/>
          <a:p>
            <a:r>
              <a:rPr lang="en-US" dirty="0"/>
              <a:t>Provides different applications for data validation for improvement of data quality.</a:t>
            </a:r>
          </a:p>
          <a:p>
            <a:r>
              <a:rPr lang="en-US" dirty="0"/>
              <a:t>Is a simple, flexible, and open-source information system with easy to use visualization features such as GIS, charts and pivot tables.</a:t>
            </a: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37</a:t>
            </a:fld>
            <a:endParaRPr lang="en-US" dirty="0"/>
          </a:p>
        </p:txBody>
      </p:sp>
      <p:sp>
        <p:nvSpPr>
          <p:cNvPr id="5" name="Slide Number Placeholder 2">
            <a:extLst>
              <a:ext uri="{FF2B5EF4-FFF2-40B4-BE49-F238E27FC236}">
                <a16:creationId xmlns:a16="http://schemas.microsoft.com/office/drawing/2014/main" id="{C869BD8D-BE74-48B7-8715-091A5C78E7B9}"/>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10</a:t>
            </a:r>
          </a:p>
        </p:txBody>
      </p:sp>
    </p:spTree>
    <p:extLst>
      <p:ext uri="{BB962C8B-B14F-4D97-AF65-F5344CB8AC3E}">
        <p14:creationId xmlns:p14="http://schemas.microsoft.com/office/powerpoint/2010/main" val="1470095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t>DHIS2 Terminology</a:t>
            </a:r>
            <a:endParaRPr lang="en-US" dirty="0"/>
          </a:p>
        </p:txBody>
      </p:sp>
      <p:sp>
        <p:nvSpPr>
          <p:cNvPr id="16387" name="Rectangle 1027"/>
          <p:cNvSpPr>
            <a:spLocks noGrp="1" noChangeArrowheads="1"/>
          </p:cNvSpPr>
          <p:nvPr>
            <p:ph type="body" idx="1"/>
          </p:nvPr>
        </p:nvSpPr>
        <p:spPr/>
        <p:txBody>
          <a:bodyPr/>
          <a:lstStyle/>
          <a:p>
            <a:r>
              <a:rPr lang="en-US" dirty="0"/>
              <a:t>Data elements </a:t>
            </a:r>
          </a:p>
          <a:p>
            <a:r>
              <a:rPr lang="en-US" dirty="0"/>
              <a:t>Data sets </a:t>
            </a:r>
          </a:p>
          <a:p>
            <a:r>
              <a:rPr lang="en-US" dirty="0"/>
              <a:t>Indicators </a:t>
            </a:r>
          </a:p>
          <a:p>
            <a:r>
              <a:rPr lang="en-US" dirty="0" err="1"/>
              <a:t>Organisation</a:t>
            </a:r>
            <a:r>
              <a:rPr lang="en-US" dirty="0"/>
              <a:t> units (org units)</a:t>
            </a:r>
          </a:p>
          <a:p>
            <a:r>
              <a:rPr lang="en-US" dirty="0"/>
              <a:t>Reporting periods</a:t>
            </a:r>
            <a:r>
              <a:rPr lang="en-US" altLang="en-US" dirty="0"/>
              <a:t> </a:t>
            </a:r>
          </a:p>
        </p:txBody>
      </p:sp>
      <p:sp>
        <p:nvSpPr>
          <p:cNvPr id="3" name="Slide Number Placeholder 2"/>
          <p:cNvSpPr>
            <a:spLocks noGrp="1"/>
          </p:cNvSpPr>
          <p:nvPr>
            <p:ph type="sldNum" sz="quarter" idx="12"/>
          </p:nvPr>
        </p:nvSpPr>
        <p:spPr/>
        <p:txBody>
          <a:bodyPr/>
          <a:lstStyle/>
          <a:p>
            <a:fld id="{C06127B5-235D-4BE7-8D38-9589B1FE391D}" type="slidenum">
              <a:rPr lang="en-US" smtClean="0"/>
              <a:pPr/>
              <a:t>38</a:t>
            </a:fld>
            <a:endParaRPr lang="en-US" dirty="0"/>
          </a:p>
        </p:txBody>
      </p:sp>
      <p:sp>
        <p:nvSpPr>
          <p:cNvPr id="5" name="Slide Number Placeholder 2">
            <a:extLst>
              <a:ext uri="{FF2B5EF4-FFF2-40B4-BE49-F238E27FC236}">
                <a16:creationId xmlns:a16="http://schemas.microsoft.com/office/drawing/2014/main" id="{B40B968C-12BC-4FBC-94C9-56CFB9410B29}"/>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11</a:t>
            </a:r>
          </a:p>
        </p:txBody>
      </p:sp>
    </p:spTree>
    <p:extLst>
      <p:ext uri="{BB962C8B-B14F-4D97-AF65-F5344CB8AC3E}">
        <p14:creationId xmlns:p14="http://schemas.microsoft.com/office/powerpoint/2010/main" val="995013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6"/>
          <p:cNvSpPr>
            <a:spLocks noGrp="1" noChangeArrowheads="1"/>
          </p:cNvSpPr>
          <p:nvPr>
            <p:ph type="title"/>
          </p:nvPr>
        </p:nvSpPr>
        <p:spPr/>
        <p:txBody>
          <a:bodyPr/>
          <a:lstStyle/>
          <a:p>
            <a:r>
              <a:rPr lang="en-US"/>
              <a:t>DHIS2 Terminology, cont’d.</a:t>
            </a:r>
            <a:endParaRPr lang="en-US" dirty="0"/>
          </a:p>
        </p:txBody>
      </p:sp>
      <p:sp>
        <p:nvSpPr>
          <p:cNvPr id="16387" name="Rectangle 1027"/>
          <p:cNvSpPr>
            <a:spLocks noGrp="1" noChangeArrowheads="1"/>
          </p:cNvSpPr>
          <p:nvPr>
            <p:ph type="body" idx="1"/>
          </p:nvPr>
        </p:nvSpPr>
        <p:spPr>
          <a:xfrm>
            <a:off x="457200" y="1295400"/>
            <a:ext cx="8229600" cy="4830763"/>
          </a:xfrm>
        </p:spPr>
        <p:txBody>
          <a:bodyPr/>
          <a:lstStyle/>
          <a:p>
            <a:r>
              <a:rPr lang="en-US" dirty="0"/>
              <a:t>Data element: Unit of data entry </a:t>
            </a:r>
          </a:p>
          <a:p>
            <a:r>
              <a:rPr lang="en-US" dirty="0"/>
              <a:t>Data set: A set of related data elements that are collected together</a:t>
            </a:r>
          </a:p>
          <a:p>
            <a:pPr lvl="1"/>
            <a:r>
              <a:rPr lang="en-US" dirty="0"/>
              <a:t>An equivalent of a data entry form</a:t>
            </a:r>
          </a:p>
          <a:p>
            <a:pPr lvl="1"/>
            <a:r>
              <a:rPr lang="en-US" dirty="0"/>
              <a:t>Not linked directly to the data           </a:t>
            </a:r>
            <a:r>
              <a:rPr lang="en-US" b="1" i="1" dirty="0">
                <a:solidFill>
                  <a:srgbClr val="FF0000"/>
                </a:solidFill>
              </a:rPr>
              <a:t>What?</a:t>
            </a:r>
          </a:p>
          <a:p>
            <a:pPr lvl="1"/>
            <a:r>
              <a:rPr lang="en-US" dirty="0"/>
              <a:t>Can be modified at any time </a:t>
            </a:r>
          </a:p>
          <a:p>
            <a:pPr lvl="1">
              <a:spcAft>
                <a:spcPts val="0"/>
              </a:spcAft>
            </a:pPr>
            <a:r>
              <a:rPr lang="en-US" dirty="0"/>
              <a:t>Focus is on the data output, not where it came from </a:t>
            </a:r>
          </a:p>
          <a:p>
            <a:r>
              <a:rPr lang="en-US" dirty="0"/>
              <a:t>Data elements can be part of many datasets </a:t>
            </a:r>
          </a:p>
          <a:p>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39</a:t>
            </a:fld>
            <a:endParaRPr lang="en-US" dirty="0"/>
          </a:p>
        </p:txBody>
      </p:sp>
      <p:sp>
        <p:nvSpPr>
          <p:cNvPr id="5" name="Slide Number Placeholder 2">
            <a:extLst>
              <a:ext uri="{FF2B5EF4-FFF2-40B4-BE49-F238E27FC236}">
                <a16:creationId xmlns:a16="http://schemas.microsoft.com/office/drawing/2014/main" id="{DE6EC7E5-A8DB-4B98-8953-E097CEC20C94}"/>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12</a:t>
            </a:r>
          </a:p>
        </p:txBody>
      </p:sp>
    </p:spTree>
    <p:extLst>
      <p:ext uri="{BB962C8B-B14F-4D97-AF65-F5344CB8AC3E}">
        <p14:creationId xmlns:p14="http://schemas.microsoft.com/office/powerpoint/2010/main" val="884004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Session, cont’d.</a:t>
            </a:r>
          </a:p>
        </p:txBody>
      </p:sp>
      <p:sp>
        <p:nvSpPr>
          <p:cNvPr id="3" name="Content Placeholder 2"/>
          <p:cNvSpPr>
            <a:spLocks noGrp="1"/>
          </p:cNvSpPr>
          <p:nvPr>
            <p:ph idx="1"/>
          </p:nvPr>
        </p:nvSpPr>
        <p:spPr>
          <a:xfrm>
            <a:off x="990600" y="1600200"/>
            <a:ext cx="7696200" cy="4525963"/>
          </a:xfrm>
        </p:spPr>
        <p:txBody>
          <a:bodyPr/>
          <a:lstStyle/>
          <a:p>
            <a:r>
              <a:rPr lang="en-US" sz="3200" dirty="0"/>
              <a:t>Training expectations</a:t>
            </a:r>
          </a:p>
          <a:p>
            <a:endParaRPr lang="en-US" sz="3200" dirty="0"/>
          </a:p>
          <a:p>
            <a:r>
              <a:rPr lang="en-US" sz="3200" dirty="0"/>
              <a:t>Course norms</a:t>
            </a:r>
          </a:p>
          <a:p>
            <a:pPr lvl="1"/>
            <a:endParaRPr lang="en-US" dirty="0"/>
          </a:p>
        </p:txBody>
      </p:sp>
      <p:sp>
        <p:nvSpPr>
          <p:cNvPr id="4" name="Slide Number Placeholder 3"/>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4</a:t>
            </a:fld>
            <a:endParaRPr lang="en-US" sz="1400" b="1" dirty="0">
              <a:solidFill>
                <a:schemeClr val="tx1"/>
              </a:solidFill>
              <a:latin typeface="+mn-lt"/>
            </a:endParaRPr>
          </a:p>
        </p:txBody>
      </p:sp>
    </p:spTree>
    <p:extLst>
      <p:ext uri="{BB962C8B-B14F-4D97-AF65-F5344CB8AC3E}">
        <p14:creationId xmlns:p14="http://schemas.microsoft.com/office/powerpoint/2010/main" val="2867411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a:spLocks noGrp="1" noChangeArrowheads="1"/>
          </p:cNvSpPr>
          <p:nvPr>
            <p:ph type="title"/>
          </p:nvPr>
        </p:nvSpPr>
        <p:spPr/>
        <p:txBody>
          <a:bodyPr/>
          <a:lstStyle/>
          <a:p>
            <a:r>
              <a:rPr lang="en-US" dirty="0"/>
              <a:t>DHIS2 Terminology, cont’d.</a:t>
            </a:r>
          </a:p>
        </p:txBody>
      </p:sp>
      <p:sp>
        <p:nvSpPr>
          <p:cNvPr id="16387" name="Rectangle 1027"/>
          <p:cNvSpPr>
            <a:spLocks noGrp="1" noChangeArrowheads="1"/>
          </p:cNvSpPr>
          <p:nvPr>
            <p:ph type="body" idx="1"/>
          </p:nvPr>
        </p:nvSpPr>
        <p:spPr/>
        <p:txBody>
          <a:bodyPr/>
          <a:lstStyle/>
          <a:p>
            <a:r>
              <a:rPr lang="nb-NO" dirty="0"/>
              <a:t>Indicators</a:t>
            </a:r>
          </a:p>
          <a:p>
            <a:r>
              <a:rPr lang="nb-NO" dirty="0"/>
              <a:t>‘Variables that help to measure changes, directly or indirectly’ (WHO 1981).</a:t>
            </a:r>
          </a:p>
          <a:p>
            <a:r>
              <a:rPr lang="nb-NO" dirty="0"/>
              <a:t>A combination of one or more data elements</a:t>
            </a:r>
          </a:p>
          <a:p>
            <a:r>
              <a:rPr lang="en-US" dirty="0"/>
              <a:t>‘They are tools used to convert raw data into information’.</a:t>
            </a:r>
          </a:p>
          <a:p>
            <a:pPr marL="0" indent="0">
              <a:buNone/>
            </a:pP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40</a:t>
            </a:fld>
            <a:endParaRPr lang="en-US" dirty="0"/>
          </a:p>
        </p:txBody>
      </p:sp>
      <p:pic>
        <p:nvPicPr>
          <p:cNvPr id="8" name="Picture 7" descr="bd05587_"/>
          <p:cNvPicPr>
            <a:picLocks noChangeAspect="1" noChangeArrowheads="1"/>
          </p:cNvPicPr>
          <p:nvPr/>
        </p:nvPicPr>
        <p:blipFill>
          <a:blip r:embed="rId2" cstate="print"/>
          <a:srcRect/>
          <a:stretch>
            <a:fillRect/>
          </a:stretch>
        </p:blipFill>
        <p:spPr bwMode="auto">
          <a:xfrm>
            <a:off x="3505200" y="4046781"/>
            <a:ext cx="3853029" cy="2527300"/>
          </a:xfrm>
          <a:prstGeom prst="rect">
            <a:avLst/>
          </a:prstGeom>
          <a:noFill/>
          <a:ln w="9525">
            <a:noFill/>
            <a:miter lim="800000"/>
            <a:headEnd/>
            <a:tailEnd/>
          </a:ln>
        </p:spPr>
      </p:pic>
      <p:sp>
        <p:nvSpPr>
          <p:cNvPr id="6" name="Slide Number Placeholder 2">
            <a:extLst>
              <a:ext uri="{FF2B5EF4-FFF2-40B4-BE49-F238E27FC236}">
                <a16:creationId xmlns:a16="http://schemas.microsoft.com/office/drawing/2014/main" id="{5C59671C-9494-4CB4-B661-E1A6E23AD824}"/>
              </a:ext>
            </a:extLst>
          </p:cNvPr>
          <p:cNvSpPr txBox="1">
            <a:spLocks/>
          </p:cNvSpPr>
          <p:nvPr/>
        </p:nvSpPr>
        <p:spPr>
          <a:xfrm>
            <a:off x="7358228" y="6340475"/>
            <a:ext cx="1328571" cy="381000"/>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13</a:t>
            </a:r>
          </a:p>
        </p:txBody>
      </p:sp>
    </p:spTree>
    <p:extLst>
      <p:ext uri="{BB962C8B-B14F-4D97-AF65-F5344CB8AC3E}">
        <p14:creationId xmlns:p14="http://schemas.microsoft.com/office/powerpoint/2010/main" val="41896174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DHIS2 Terminology, cont’d.</a:t>
            </a:r>
          </a:p>
        </p:txBody>
      </p:sp>
      <p:sp>
        <p:nvSpPr>
          <p:cNvPr id="16387" name="Rectangle 1027"/>
          <p:cNvSpPr>
            <a:spLocks noGrp="1" noChangeArrowheads="1"/>
          </p:cNvSpPr>
          <p:nvPr>
            <p:ph type="body" idx="1"/>
          </p:nvPr>
        </p:nvSpPr>
        <p:spPr>
          <a:xfrm>
            <a:off x="457200" y="1143000"/>
            <a:ext cx="8229600" cy="4983163"/>
          </a:xfrm>
        </p:spPr>
        <p:txBody>
          <a:bodyPr/>
          <a:lstStyle/>
          <a:p>
            <a:r>
              <a:rPr lang="en-US" sz="2400" dirty="0" err="1"/>
              <a:t>Organisation</a:t>
            </a:r>
            <a:r>
              <a:rPr lang="en-US" sz="2400" dirty="0"/>
              <a:t> Unit</a:t>
            </a:r>
          </a:p>
          <a:p>
            <a:r>
              <a:rPr lang="en-US" sz="2400" dirty="0"/>
              <a:t>The location of the data, the geographical context, is represented as </a:t>
            </a:r>
            <a:r>
              <a:rPr lang="en-US" sz="2400" dirty="0" err="1"/>
              <a:t>organisation</a:t>
            </a:r>
            <a:r>
              <a:rPr lang="en-US" sz="2400" dirty="0"/>
              <a:t> units.</a:t>
            </a:r>
          </a:p>
          <a:p>
            <a:r>
              <a:rPr lang="en-US" sz="2400" dirty="0" err="1"/>
              <a:t>Organisation</a:t>
            </a:r>
            <a:r>
              <a:rPr lang="en-US" sz="2400" dirty="0"/>
              <a:t> units can be either a health facility or department/sub-unit that provides services or an administrative unit that represents a geographical area (e.g., a district) .                                         </a:t>
            </a:r>
            <a:r>
              <a:rPr lang="en-US" sz="2400" b="1" dirty="0">
                <a:solidFill>
                  <a:srgbClr val="FF0000"/>
                </a:solidFill>
              </a:rPr>
              <a:t>Where?</a:t>
            </a:r>
          </a:p>
          <a:p>
            <a:endParaRPr lang="en-US" sz="2400" dirty="0"/>
          </a:p>
          <a:p>
            <a:endParaRPr lang="en-US" sz="2400"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41</a:t>
            </a:fld>
            <a:endParaRPr lang="en-US" dirty="0"/>
          </a:p>
        </p:txBody>
      </p:sp>
      <p:pic>
        <p:nvPicPr>
          <p:cNvPr id="8" name="Picture 2" descr="http://dhis2.org/doc/snapshot/en/implementer/html/resources/images/implementation_guide/organisation_unit_hiearch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327" y="4114799"/>
            <a:ext cx="5971619" cy="266699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Slide Number Placeholder 2">
            <a:extLst>
              <a:ext uri="{FF2B5EF4-FFF2-40B4-BE49-F238E27FC236}">
                <a16:creationId xmlns:a16="http://schemas.microsoft.com/office/drawing/2014/main" id="{441ABFF7-A12C-4401-B76A-4F1D511A8F53}"/>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14</a:t>
            </a:r>
          </a:p>
        </p:txBody>
      </p:sp>
    </p:spTree>
    <p:extLst>
      <p:ext uri="{BB962C8B-B14F-4D97-AF65-F5344CB8AC3E}">
        <p14:creationId xmlns:p14="http://schemas.microsoft.com/office/powerpoint/2010/main" val="3833990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DHIS2 Terminology, cont’d.</a:t>
            </a:r>
          </a:p>
        </p:txBody>
      </p:sp>
      <p:sp>
        <p:nvSpPr>
          <p:cNvPr id="16387" name="Rectangle 1027"/>
          <p:cNvSpPr>
            <a:spLocks noGrp="1" noChangeArrowheads="1"/>
          </p:cNvSpPr>
          <p:nvPr>
            <p:ph type="body" idx="1"/>
          </p:nvPr>
        </p:nvSpPr>
        <p:spPr>
          <a:xfrm>
            <a:off x="457200" y="1295400"/>
            <a:ext cx="8229600" cy="4830763"/>
          </a:xfrm>
        </p:spPr>
        <p:txBody>
          <a:bodyPr/>
          <a:lstStyle/>
          <a:p>
            <a:r>
              <a:rPr lang="en-US" dirty="0"/>
              <a:t>Reporting period</a:t>
            </a:r>
          </a:p>
          <a:p>
            <a:pPr>
              <a:spcAft>
                <a:spcPts val="0"/>
              </a:spcAft>
            </a:pPr>
            <a:r>
              <a:rPr lang="en-US" dirty="0"/>
              <a:t>The frequency of reporting a set of defined indicators/variables through a dataset.</a:t>
            </a:r>
          </a:p>
          <a:p>
            <a:pPr lvl="1">
              <a:spcAft>
                <a:spcPts val="0"/>
              </a:spcAft>
            </a:pPr>
            <a:r>
              <a:rPr lang="en-US" dirty="0"/>
              <a:t>Daily</a:t>
            </a:r>
          </a:p>
          <a:p>
            <a:pPr lvl="1">
              <a:spcAft>
                <a:spcPts val="0"/>
              </a:spcAft>
            </a:pPr>
            <a:r>
              <a:rPr lang="en-US" dirty="0"/>
              <a:t>Weekly</a:t>
            </a:r>
          </a:p>
          <a:p>
            <a:pPr lvl="1">
              <a:spcAft>
                <a:spcPts val="0"/>
              </a:spcAft>
            </a:pPr>
            <a:r>
              <a:rPr lang="en-US" dirty="0"/>
              <a:t>Monthly                                    </a:t>
            </a:r>
            <a:r>
              <a:rPr lang="en-US" b="1" i="1" dirty="0">
                <a:solidFill>
                  <a:srgbClr val="FF0000"/>
                </a:solidFill>
              </a:rPr>
              <a:t>When?</a:t>
            </a:r>
          </a:p>
          <a:p>
            <a:pPr lvl="1">
              <a:spcAft>
                <a:spcPts val="0"/>
              </a:spcAft>
            </a:pPr>
            <a:r>
              <a:rPr lang="en-US" dirty="0"/>
              <a:t>Quarterly</a:t>
            </a:r>
          </a:p>
          <a:p>
            <a:pPr lvl="1">
              <a:spcAft>
                <a:spcPts val="0"/>
              </a:spcAft>
            </a:pPr>
            <a:r>
              <a:rPr lang="en-US" dirty="0"/>
              <a:t>Bi-annual</a:t>
            </a:r>
          </a:p>
          <a:p>
            <a:pPr lvl="1">
              <a:spcAft>
                <a:spcPts val="0"/>
              </a:spcAft>
            </a:pPr>
            <a:r>
              <a:rPr lang="en-US" dirty="0"/>
              <a:t>Annual (can either be calendar or financial)</a:t>
            </a: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42</a:t>
            </a:fld>
            <a:endParaRPr lang="en-US" dirty="0"/>
          </a:p>
        </p:txBody>
      </p:sp>
      <p:sp>
        <p:nvSpPr>
          <p:cNvPr id="5" name="Slide Number Placeholder 2">
            <a:extLst>
              <a:ext uri="{FF2B5EF4-FFF2-40B4-BE49-F238E27FC236}">
                <a16:creationId xmlns:a16="http://schemas.microsoft.com/office/drawing/2014/main" id="{FAF18FF0-7244-4827-9FFB-2C91989BE345}"/>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15</a:t>
            </a:r>
          </a:p>
        </p:txBody>
      </p:sp>
    </p:spTree>
    <p:extLst>
      <p:ext uri="{BB962C8B-B14F-4D97-AF65-F5344CB8AC3E}">
        <p14:creationId xmlns:p14="http://schemas.microsoft.com/office/powerpoint/2010/main" val="410838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t>DHIS2 Core Dimensions</a:t>
            </a:r>
            <a:endParaRPr lang="en-US" dirty="0"/>
          </a:p>
        </p:txBody>
      </p:sp>
      <p:sp>
        <p:nvSpPr>
          <p:cNvPr id="16387" name="Rectangle 1027"/>
          <p:cNvSpPr>
            <a:spLocks noGrp="1" noChangeArrowheads="1"/>
          </p:cNvSpPr>
          <p:nvPr>
            <p:ph type="body" idx="1"/>
          </p:nvPr>
        </p:nvSpPr>
        <p:spPr>
          <a:xfrm>
            <a:off x="457200" y="1295400"/>
            <a:ext cx="8229600" cy="4830763"/>
          </a:xfrm>
        </p:spPr>
        <p:txBody>
          <a:bodyPr/>
          <a:lstStyle/>
          <a:p>
            <a:pPr marL="0" indent="0">
              <a:spcAft>
                <a:spcPts val="0"/>
              </a:spcAft>
              <a:buNone/>
            </a:pPr>
            <a:r>
              <a:rPr lang="en-US" dirty="0"/>
              <a:t>DHIS2 dimensions can be summarized as: </a:t>
            </a:r>
          </a:p>
          <a:p>
            <a:pPr>
              <a:spcAft>
                <a:spcPts val="0"/>
              </a:spcAft>
            </a:pPr>
            <a:r>
              <a:rPr lang="en-US" dirty="0"/>
              <a:t>What – data element</a:t>
            </a:r>
          </a:p>
          <a:p>
            <a:pPr>
              <a:spcAft>
                <a:spcPts val="0"/>
              </a:spcAft>
            </a:pPr>
            <a:r>
              <a:rPr lang="en-US" dirty="0"/>
              <a:t>Where – organization unit</a:t>
            </a:r>
          </a:p>
          <a:p>
            <a:pPr>
              <a:spcAft>
                <a:spcPts val="0"/>
              </a:spcAft>
            </a:pPr>
            <a:r>
              <a:rPr lang="en-US" dirty="0"/>
              <a:t>When – time period</a:t>
            </a:r>
            <a:r>
              <a:rPr lang="en-US" altLang="en-US" dirty="0"/>
              <a:t> </a:t>
            </a:r>
          </a:p>
          <a:p>
            <a:pPr>
              <a:spcAft>
                <a:spcPts val="0"/>
              </a:spcAft>
            </a:pPr>
            <a:r>
              <a:rPr lang="en-US" altLang="en-US" dirty="0"/>
              <a:t>Illustration</a:t>
            </a:r>
          </a:p>
          <a:p>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43</a:t>
            </a:fld>
            <a:endParaRPr lang="en-US" dirty="0"/>
          </a:p>
        </p:txBody>
      </p:sp>
      <p:graphicFrame>
        <p:nvGraphicFramePr>
          <p:cNvPr id="2" name="Table 1"/>
          <p:cNvGraphicFramePr>
            <a:graphicFrameLocks noGrp="1"/>
          </p:cNvGraphicFramePr>
          <p:nvPr>
            <p:extLst/>
          </p:nvPr>
        </p:nvGraphicFramePr>
        <p:xfrm>
          <a:off x="445145" y="3555157"/>
          <a:ext cx="8253709" cy="2457652"/>
        </p:xfrm>
        <a:graphic>
          <a:graphicData uri="http://schemas.openxmlformats.org/drawingml/2006/table">
            <a:tbl>
              <a:tblPr>
                <a:tableStyleId>{C4B1156A-380E-4F78-BDF5-A606A8083BF9}</a:tableStyleId>
              </a:tblPr>
              <a:tblGrid>
                <a:gridCol w="3974455">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271588">
                  <a:extLst>
                    <a:ext uri="{9D8B030D-6E8A-4147-A177-3AD203B41FA5}">
                      <a16:colId xmlns:a16="http://schemas.microsoft.com/office/drawing/2014/main" val="20002"/>
                    </a:ext>
                  </a:extLst>
                </a:gridCol>
                <a:gridCol w="1178866">
                  <a:extLst>
                    <a:ext uri="{9D8B030D-6E8A-4147-A177-3AD203B41FA5}">
                      <a16:colId xmlns:a16="http://schemas.microsoft.com/office/drawing/2014/main" val="20003"/>
                    </a:ext>
                  </a:extLst>
                </a:gridCol>
              </a:tblGrid>
              <a:tr h="460527">
                <a:tc>
                  <a:txBody>
                    <a:bodyPr/>
                    <a:lstStyle/>
                    <a:p>
                      <a:pPr marL="0" marR="0" algn="just">
                        <a:lnSpc>
                          <a:spcPct val="115000"/>
                        </a:lnSpc>
                        <a:spcBef>
                          <a:spcPts val="0"/>
                        </a:spcBef>
                        <a:spcAft>
                          <a:spcPts val="1000"/>
                        </a:spcAft>
                      </a:pPr>
                      <a:r>
                        <a:rPr lang="en-GB" sz="2400" b="1" dirty="0">
                          <a:effectLst/>
                          <a:latin typeface="+mn-lt"/>
                        </a:rPr>
                        <a:t>WHAT</a:t>
                      </a:r>
                      <a:endParaRPr lang="en-US" sz="2400" b="1" dirty="0">
                        <a:effectLst/>
                        <a:latin typeface="+mn-lt"/>
                        <a:ea typeface="Calibri"/>
                        <a:cs typeface="Times New Roman"/>
                      </a:endParaRPr>
                    </a:p>
                  </a:txBody>
                  <a:tcPr/>
                </a:tc>
                <a:tc>
                  <a:txBody>
                    <a:bodyPr/>
                    <a:lstStyle/>
                    <a:p>
                      <a:pPr marL="0" marR="0" algn="just">
                        <a:lnSpc>
                          <a:spcPct val="115000"/>
                        </a:lnSpc>
                        <a:spcBef>
                          <a:spcPts val="0"/>
                        </a:spcBef>
                        <a:spcAft>
                          <a:spcPts val="1000"/>
                        </a:spcAft>
                      </a:pPr>
                      <a:r>
                        <a:rPr lang="en-GB" sz="2400" b="1" dirty="0">
                          <a:effectLst/>
                          <a:latin typeface="+mn-lt"/>
                        </a:rPr>
                        <a:t>WHERE</a:t>
                      </a:r>
                      <a:endParaRPr lang="en-US" sz="2400" b="1" dirty="0">
                        <a:effectLst/>
                        <a:latin typeface="+mn-lt"/>
                        <a:ea typeface="Calibri"/>
                        <a:cs typeface="Times New Roman"/>
                      </a:endParaRPr>
                    </a:p>
                  </a:txBody>
                  <a:tcPr/>
                </a:tc>
                <a:tc>
                  <a:txBody>
                    <a:bodyPr/>
                    <a:lstStyle/>
                    <a:p>
                      <a:pPr marL="0" marR="0" algn="just">
                        <a:lnSpc>
                          <a:spcPct val="115000"/>
                        </a:lnSpc>
                        <a:spcBef>
                          <a:spcPts val="0"/>
                        </a:spcBef>
                        <a:spcAft>
                          <a:spcPts val="1000"/>
                        </a:spcAft>
                      </a:pPr>
                      <a:r>
                        <a:rPr lang="en-GB" sz="2400" b="1" dirty="0">
                          <a:effectLst/>
                          <a:latin typeface="+mn-lt"/>
                        </a:rPr>
                        <a:t>WHEN</a:t>
                      </a:r>
                      <a:endParaRPr lang="en-US" sz="2400" b="1" dirty="0">
                        <a:effectLst/>
                        <a:latin typeface="+mn-lt"/>
                        <a:ea typeface="Calibri"/>
                        <a:cs typeface="Times New Roman"/>
                      </a:endParaRPr>
                    </a:p>
                  </a:txBody>
                  <a:tcPr/>
                </a:tc>
                <a:tc>
                  <a:txBody>
                    <a:bodyPr/>
                    <a:lstStyle/>
                    <a:p>
                      <a:pPr>
                        <a:lnSpc>
                          <a:spcPct val="107000"/>
                        </a:lnSpc>
                      </a:pPr>
                      <a:endParaRPr lang="en-US" sz="2400" b="1" dirty="0">
                        <a:effectLst/>
                        <a:latin typeface="+mn-lt"/>
                      </a:endParaRPr>
                    </a:p>
                  </a:txBody>
                  <a:tcPr/>
                </a:tc>
                <a:extLst>
                  <a:ext uri="{0D108BD9-81ED-4DB2-BD59-A6C34878D82A}">
                    <a16:rowId xmlns:a16="http://schemas.microsoft.com/office/drawing/2014/main" val="10000"/>
                  </a:ext>
                </a:extLst>
              </a:tr>
              <a:tr h="838816">
                <a:tc>
                  <a:txBody>
                    <a:bodyPr/>
                    <a:lstStyle/>
                    <a:p>
                      <a:pPr marL="0" marR="0" algn="just">
                        <a:lnSpc>
                          <a:spcPct val="115000"/>
                        </a:lnSpc>
                        <a:spcBef>
                          <a:spcPts val="0"/>
                        </a:spcBef>
                        <a:spcAft>
                          <a:spcPts val="1000"/>
                        </a:spcAft>
                      </a:pPr>
                      <a:r>
                        <a:rPr lang="en-GB" sz="2400" dirty="0">
                          <a:effectLst/>
                          <a:latin typeface="+mn-lt"/>
                        </a:rPr>
                        <a:t>Data element</a:t>
                      </a:r>
                      <a:endParaRPr lang="en-US" sz="2400" dirty="0">
                        <a:effectLst/>
                        <a:latin typeface="+mn-lt"/>
                        <a:ea typeface="Calibri"/>
                        <a:cs typeface="Times New Roman"/>
                      </a:endParaRPr>
                    </a:p>
                  </a:txBody>
                  <a:tcPr/>
                </a:tc>
                <a:tc>
                  <a:txBody>
                    <a:bodyPr/>
                    <a:lstStyle/>
                    <a:p>
                      <a:pPr marL="0" marR="0" algn="just">
                        <a:lnSpc>
                          <a:spcPct val="115000"/>
                        </a:lnSpc>
                        <a:spcBef>
                          <a:spcPts val="0"/>
                        </a:spcBef>
                        <a:spcAft>
                          <a:spcPts val="1000"/>
                        </a:spcAft>
                      </a:pPr>
                      <a:r>
                        <a:rPr lang="en-GB" sz="2400" dirty="0">
                          <a:effectLst/>
                          <a:latin typeface="+mn-lt"/>
                        </a:rPr>
                        <a:t>Organisation Unit</a:t>
                      </a:r>
                      <a:endParaRPr lang="en-US" sz="2400" dirty="0">
                        <a:effectLst/>
                        <a:latin typeface="+mn-lt"/>
                        <a:ea typeface="Calibri"/>
                        <a:cs typeface="Times New Roman"/>
                      </a:endParaRPr>
                    </a:p>
                  </a:txBody>
                  <a:tcPr/>
                </a:tc>
                <a:tc>
                  <a:txBody>
                    <a:bodyPr/>
                    <a:lstStyle/>
                    <a:p>
                      <a:pPr marL="0" marR="0" algn="just">
                        <a:lnSpc>
                          <a:spcPct val="115000"/>
                        </a:lnSpc>
                        <a:spcBef>
                          <a:spcPts val="0"/>
                        </a:spcBef>
                        <a:spcAft>
                          <a:spcPts val="1000"/>
                        </a:spcAft>
                      </a:pPr>
                      <a:r>
                        <a:rPr lang="en-GB" sz="2400" dirty="0">
                          <a:effectLst/>
                          <a:latin typeface="+mn-lt"/>
                        </a:rPr>
                        <a:t>Time Period</a:t>
                      </a:r>
                      <a:endParaRPr lang="en-US" sz="2400" dirty="0">
                        <a:effectLst/>
                        <a:latin typeface="+mn-lt"/>
                        <a:ea typeface="Calibri"/>
                        <a:cs typeface="Times New Roman"/>
                      </a:endParaRPr>
                    </a:p>
                  </a:txBody>
                  <a:tcPr/>
                </a:tc>
                <a:tc>
                  <a:txBody>
                    <a:bodyPr/>
                    <a:lstStyle/>
                    <a:p>
                      <a:pPr marL="0" marR="0" algn="just">
                        <a:lnSpc>
                          <a:spcPct val="115000"/>
                        </a:lnSpc>
                        <a:spcBef>
                          <a:spcPts val="0"/>
                        </a:spcBef>
                        <a:spcAft>
                          <a:spcPts val="1000"/>
                        </a:spcAft>
                      </a:pPr>
                      <a:r>
                        <a:rPr lang="en-GB" sz="2400">
                          <a:effectLst/>
                          <a:latin typeface="+mn-lt"/>
                        </a:rPr>
                        <a:t>Value</a:t>
                      </a:r>
                      <a:endParaRPr lang="en-US" sz="2400">
                        <a:effectLst/>
                        <a:latin typeface="+mn-lt"/>
                        <a:ea typeface="Calibri"/>
                        <a:cs typeface="Times New Roman"/>
                      </a:endParaRPr>
                    </a:p>
                  </a:txBody>
                  <a:tcPr/>
                </a:tc>
                <a:extLst>
                  <a:ext uri="{0D108BD9-81ED-4DB2-BD59-A6C34878D82A}">
                    <a16:rowId xmlns:a16="http://schemas.microsoft.com/office/drawing/2014/main" val="10001"/>
                  </a:ext>
                </a:extLst>
              </a:tr>
              <a:tr h="1012900">
                <a:tc>
                  <a:txBody>
                    <a:bodyPr/>
                    <a:lstStyle/>
                    <a:p>
                      <a:pPr marL="0" marR="0" algn="l" defTabSz="914400" rtl="0" eaLnBrk="1" latinLnBrk="0" hangingPunct="1">
                        <a:lnSpc>
                          <a:spcPct val="115000"/>
                        </a:lnSpc>
                        <a:spcBef>
                          <a:spcPts val="0"/>
                        </a:spcBef>
                        <a:spcAft>
                          <a:spcPts val="1000"/>
                        </a:spcAft>
                      </a:pPr>
                      <a:r>
                        <a:rPr lang="en-GB" sz="2400" kern="1200" dirty="0">
                          <a:solidFill>
                            <a:schemeClr val="dk1"/>
                          </a:solidFill>
                          <a:effectLst/>
                          <a:latin typeface="+mn-lt"/>
                          <a:ea typeface="+mn-ea"/>
                          <a:cs typeface="+mn-cs"/>
                        </a:rPr>
                        <a:t>No. of clients with moderate acute malnutrition</a:t>
                      </a:r>
                      <a:endParaRPr lang="en-US" sz="2400" kern="1200" dirty="0">
                        <a:solidFill>
                          <a:schemeClr val="dk1"/>
                        </a:solidFill>
                        <a:effectLst/>
                        <a:latin typeface="+mn-lt"/>
                        <a:ea typeface="+mn-ea"/>
                        <a:cs typeface="+mn-cs"/>
                      </a:endParaRPr>
                    </a:p>
                  </a:txBody>
                  <a:tcPr/>
                </a:tc>
                <a:tc>
                  <a:txBody>
                    <a:bodyPr/>
                    <a:lstStyle/>
                    <a:p>
                      <a:pPr marL="0" marR="0" algn="just" defTabSz="914400" rtl="0" eaLnBrk="1" latinLnBrk="0" hangingPunct="1">
                        <a:lnSpc>
                          <a:spcPct val="115000"/>
                        </a:lnSpc>
                        <a:spcBef>
                          <a:spcPts val="0"/>
                        </a:spcBef>
                        <a:spcAft>
                          <a:spcPts val="1000"/>
                        </a:spcAft>
                      </a:pPr>
                      <a:r>
                        <a:rPr lang="en-GB" sz="2400" kern="1200" dirty="0" err="1">
                          <a:solidFill>
                            <a:schemeClr val="dk1"/>
                          </a:solidFill>
                          <a:effectLst/>
                          <a:latin typeface="+mn-lt"/>
                          <a:ea typeface="+mn-ea"/>
                          <a:cs typeface="+mn-cs"/>
                        </a:rPr>
                        <a:t>Mukono</a:t>
                      </a:r>
                      <a:r>
                        <a:rPr lang="en-GB" sz="2400" kern="1200" dirty="0">
                          <a:solidFill>
                            <a:schemeClr val="dk1"/>
                          </a:solidFill>
                          <a:effectLst/>
                          <a:latin typeface="+mn-lt"/>
                          <a:ea typeface="+mn-ea"/>
                          <a:cs typeface="+mn-cs"/>
                        </a:rPr>
                        <a:t> HCIV</a:t>
                      </a:r>
                      <a:endParaRPr lang="en-US" sz="2400" kern="1200" dirty="0">
                        <a:solidFill>
                          <a:schemeClr val="dk1"/>
                        </a:solidFill>
                        <a:effectLst/>
                        <a:latin typeface="+mn-lt"/>
                        <a:ea typeface="+mn-ea"/>
                        <a:cs typeface="+mn-cs"/>
                      </a:endParaRPr>
                    </a:p>
                  </a:txBody>
                  <a:tcPr/>
                </a:tc>
                <a:tc>
                  <a:txBody>
                    <a:bodyPr/>
                    <a:lstStyle/>
                    <a:p>
                      <a:pPr marL="0" marR="0" algn="just" defTabSz="914400" rtl="0" eaLnBrk="1" latinLnBrk="0" hangingPunct="1">
                        <a:lnSpc>
                          <a:spcPct val="115000"/>
                        </a:lnSpc>
                        <a:spcBef>
                          <a:spcPts val="0"/>
                        </a:spcBef>
                        <a:spcAft>
                          <a:spcPts val="1000"/>
                        </a:spcAft>
                      </a:pPr>
                      <a:r>
                        <a:rPr lang="en-GB" sz="2400" kern="1200" dirty="0">
                          <a:solidFill>
                            <a:schemeClr val="dk1"/>
                          </a:solidFill>
                          <a:effectLst/>
                          <a:latin typeface="+mn-lt"/>
                          <a:ea typeface="+mn-ea"/>
                          <a:cs typeface="+mn-cs"/>
                        </a:rPr>
                        <a:t>Dec-09</a:t>
                      </a:r>
                      <a:endParaRPr lang="en-US" sz="2400" kern="1200" dirty="0">
                        <a:solidFill>
                          <a:schemeClr val="dk1"/>
                        </a:solidFill>
                        <a:effectLst/>
                        <a:latin typeface="+mn-lt"/>
                        <a:ea typeface="+mn-ea"/>
                        <a:cs typeface="+mn-cs"/>
                      </a:endParaRPr>
                    </a:p>
                  </a:txBody>
                  <a:tcPr/>
                </a:tc>
                <a:tc>
                  <a:txBody>
                    <a:bodyPr/>
                    <a:lstStyle/>
                    <a:p>
                      <a:pPr marL="0" marR="0" algn="just" defTabSz="914400" rtl="0" eaLnBrk="1" latinLnBrk="0" hangingPunct="1">
                        <a:lnSpc>
                          <a:spcPct val="115000"/>
                        </a:lnSpc>
                        <a:spcBef>
                          <a:spcPts val="0"/>
                        </a:spcBef>
                        <a:spcAft>
                          <a:spcPts val="1000"/>
                        </a:spcAft>
                      </a:pPr>
                      <a:r>
                        <a:rPr lang="en-GB" sz="2400" kern="1200" dirty="0">
                          <a:solidFill>
                            <a:schemeClr val="dk1"/>
                          </a:solidFill>
                          <a:effectLst/>
                          <a:latin typeface="+mn-lt"/>
                          <a:ea typeface="+mn-ea"/>
                          <a:cs typeface="+mn-cs"/>
                        </a:rPr>
                        <a:t>22</a:t>
                      </a:r>
                      <a:endParaRPr lang="en-US" sz="2400" kern="1200" dirty="0">
                        <a:solidFill>
                          <a:schemeClr val="dk1"/>
                        </a:solidFill>
                        <a:effectLst/>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6" name="Slide Number Placeholder 2">
            <a:extLst>
              <a:ext uri="{FF2B5EF4-FFF2-40B4-BE49-F238E27FC236}">
                <a16:creationId xmlns:a16="http://schemas.microsoft.com/office/drawing/2014/main" id="{F415AA5B-0F87-45ED-85D7-22C0AE2E92E4}"/>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16</a:t>
            </a:r>
          </a:p>
        </p:txBody>
      </p:sp>
    </p:spTree>
    <p:extLst>
      <p:ext uri="{BB962C8B-B14F-4D97-AF65-F5344CB8AC3E}">
        <p14:creationId xmlns:p14="http://schemas.microsoft.com/office/powerpoint/2010/main" val="2025019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457200" y="274638"/>
            <a:ext cx="8229600" cy="1143000"/>
          </a:xfrm>
        </p:spPr>
        <p:txBody>
          <a:bodyPr/>
          <a:lstStyle/>
          <a:p>
            <a:r>
              <a:rPr lang="en-US" sz="3200" dirty="0"/>
              <a:t>DHIS2 </a:t>
            </a:r>
            <a:r>
              <a:rPr lang="en-GB" sz="3200" dirty="0"/>
              <a:t>Data Model: </a:t>
            </a:r>
            <a:br>
              <a:rPr lang="en-GB" sz="3200" dirty="0"/>
            </a:br>
            <a:r>
              <a:rPr lang="en-GB" sz="3200" dirty="0"/>
              <a:t>Data input = Data output</a:t>
            </a:r>
            <a:br>
              <a:rPr lang="en-US" dirty="0"/>
            </a:br>
            <a:r>
              <a:rPr lang="en-US" dirty="0"/>
              <a:t>Overview</a:t>
            </a:r>
          </a:p>
        </p:txBody>
      </p:sp>
      <p:sp>
        <p:nvSpPr>
          <p:cNvPr id="16387" name="Rectangle 1027"/>
          <p:cNvSpPr>
            <a:spLocks noGrp="1" noChangeArrowheads="1"/>
          </p:cNvSpPr>
          <p:nvPr>
            <p:ph type="body" idx="1"/>
          </p:nvPr>
        </p:nvSpPr>
        <p:spPr/>
        <p:txBody>
          <a:bodyPr/>
          <a:lstStyle/>
          <a:p>
            <a:r>
              <a:rPr lang="en-US"/>
              <a:t>	</a:t>
            </a:r>
            <a:endParaRPr lang="en-US" altLang="en-US" dirty="0"/>
          </a:p>
        </p:txBody>
      </p:sp>
      <p:sp>
        <p:nvSpPr>
          <p:cNvPr id="3" name="Slide Number Placeholder 2"/>
          <p:cNvSpPr>
            <a:spLocks noGrp="1"/>
          </p:cNvSpPr>
          <p:nvPr>
            <p:ph type="sldNum" sz="quarter" idx="12"/>
          </p:nvPr>
        </p:nvSpPr>
        <p:spPr/>
        <p:txBody>
          <a:bodyPr/>
          <a:lstStyle/>
          <a:p>
            <a:fld id="{C06127B5-235D-4BE7-8D38-9589B1FE391D}" type="slidenum">
              <a:rPr lang="en-US" smtClean="0"/>
              <a:pPr/>
              <a:t>44</a:t>
            </a:fld>
            <a:endParaRPr lang="en-US" dirty="0"/>
          </a:p>
        </p:txBody>
      </p:sp>
      <p:pic>
        <p:nvPicPr>
          <p:cNvPr id="10" name="Picture 9" descr="Data input and outputs" title="Data input and outputs"/>
          <p:cNvPicPr/>
          <p:nvPr/>
        </p:nvPicPr>
        <p:blipFill>
          <a:blip r:embed="rId2">
            <a:extLst>
              <a:ext uri="{28A0092B-C50C-407E-A947-70E740481C1C}">
                <a14:useLocalDpi xmlns:a14="http://schemas.microsoft.com/office/drawing/2010/main" val="0"/>
              </a:ext>
            </a:extLst>
          </a:blip>
          <a:srcRect/>
          <a:stretch>
            <a:fillRect/>
          </a:stretch>
        </p:blipFill>
        <p:spPr bwMode="auto">
          <a:xfrm>
            <a:off x="381000" y="923607"/>
            <a:ext cx="8305800" cy="5553393"/>
          </a:xfrm>
          <a:prstGeom prst="rect">
            <a:avLst/>
          </a:prstGeom>
          <a:noFill/>
          <a:ln>
            <a:noFill/>
          </a:ln>
        </p:spPr>
      </p:pic>
      <p:sp>
        <p:nvSpPr>
          <p:cNvPr id="6" name="Slide Number Placeholder 2">
            <a:extLst>
              <a:ext uri="{FF2B5EF4-FFF2-40B4-BE49-F238E27FC236}">
                <a16:creationId xmlns:a16="http://schemas.microsoft.com/office/drawing/2014/main" id="{C8561EE3-28D1-416E-A19B-59AD2C52DF97}"/>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17</a:t>
            </a:r>
          </a:p>
        </p:txBody>
      </p:sp>
    </p:spTree>
    <p:extLst>
      <p:ext uri="{BB962C8B-B14F-4D97-AF65-F5344CB8AC3E}">
        <p14:creationId xmlns:p14="http://schemas.microsoft.com/office/powerpoint/2010/main" val="22825827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0" y="274638"/>
            <a:ext cx="8686800" cy="1143000"/>
          </a:xfrm>
        </p:spPr>
        <p:txBody>
          <a:bodyPr/>
          <a:lstStyle/>
          <a:p>
            <a:r>
              <a:rPr lang="en-US" sz="4000" dirty="0"/>
              <a:t>In summary, with DHIS2 we can know…</a:t>
            </a:r>
          </a:p>
        </p:txBody>
      </p:sp>
      <p:sp>
        <p:nvSpPr>
          <p:cNvPr id="7" name="Content Placeholder 6"/>
          <p:cNvSpPr>
            <a:spLocks noGrp="1"/>
          </p:cNvSpPr>
          <p:nvPr>
            <p:ph idx="1"/>
          </p:nvPr>
        </p:nvSpPr>
        <p:spPr/>
        <p:txBody>
          <a:bodyPr/>
          <a:lstStyle/>
          <a:p>
            <a:endParaRPr lang="en-US"/>
          </a:p>
        </p:txBody>
      </p:sp>
      <p:sp>
        <p:nvSpPr>
          <p:cNvPr id="3" name="Slide Number Placeholder 2"/>
          <p:cNvSpPr>
            <a:spLocks noGrp="1"/>
          </p:cNvSpPr>
          <p:nvPr>
            <p:ph type="sldNum" sz="quarter" idx="12"/>
          </p:nvPr>
        </p:nvSpPr>
        <p:spPr/>
        <p:txBody>
          <a:bodyPr/>
          <a:lstStyle/>
          <a:p>
            <a:fld id="{42945AC0-7A14-4A73-BBAF-4B40A9B69442}" type="slidenum">
              <a:rPr lang="en-US" smtClean="0"/>
              <a:pPr/>
              <a:t>45</a:t>
            </a:fld>
            <a:endParaRPr lang="en-US" dirty="0"/>
          </a:p>
        </p:txBody>
      </p:sp>
      <p:pic>
        <p:nvPicPr>
          <p:cNvPr id="10" name="Picture 71" descr="Answer who, what, where, when, why, for whom, when, how much" title="Answer who, what, where, when, why, for whom, when, how much"/>
          <p:cNvPicPr>
            <a:picLocks noChangeAspect="1" noChangeArrowheads="1"/>
          </p:cNvPicPr>
          <p:nvPr/>
        </p:nvPicPr>
        <p:blipFill rotWithShape="1">
          <a:blip r:embed="rId2" cstate="print"/>
          <a:srcRect l="6408" t="16984" r="6530" b="8199"/>
          <a:stretch/>
        </p:blipFill>
        <p:spPr bwMode="auto">
          <a:xfrm>
            <a:off x="1" y="1189037"/>
            <a:ext cx="9144000" cy="4983163"/>
          </a:xfrm>
          <a:prstGeom prst="rect">
            <a:avLst/>
          </a:prstGeom>
          <a:noFill/>
          <a:ln w="9525">
            <a:noFill/>
            <a:miter lim="800000"/>
            <a:headEnd/>
            <a:tailEnd/>
          </a:ln>
        </p:spPr>
      </p:pic>
      <p:sp>
        <p:nvSpPr>
          <p:cNvPr id="6" name="Slide Number Placeholder 2">
            <a:extLst>
              <a:ext uri="{FF2B5EF4-FFF2-40B4-BE49-F238E27FC236}">
                <a16:creationId xmlns:a16="http://schemas.microsoft.com/office/drawing/2014/main" id="{656FEE82-C6B2-4A3D-8AC4-36D3031594D8}"/>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18</a:t>
            </a:r>
          </a:p>
        </p:txBody>
      </p:sp>
    </p:spTree>
    <p:extLst>
      <p:ext uri="{BB962C8B-B14F-4D97-AF65-F5344CB8AC3E}">
        <p14:creationId xmlns:p14="http://schemas.microsoft.com/office/powerpoint/2010/main" val="29122450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Practical Session</a:t>
            </a:r>
          </a:p>
        </p:txBody>
      </p:sp>
      <p:sp>
        <p:nvSpPr>
          <p:cNvPr id="17411" name="Content Placeholder 2"/>
          <p:cNvSpPr>
            <a:spLocks noGrp="1"/>
          </p:cNvSpPr>
          <p:nvPr>
            <p:ph idx="1"/>
          </p:nvPr>
        </p:nvSpPr>
        <p:spPr>
          <a:xfrm>
            <a:off x="457200" y="1219200"/>
            <a:ext cx="8229600" cy="4906963"/>
          </a:xfrm>
        </p:spPr>
        <p:txBody>
          <a:bodyPr/>
          <a:lstStyle/>
          <a:p>
            <a:pPr marL="0" indent="0">
              <a:buNone/>
            </a:pPr>
            <a:r>
              <a:rPr lang="en-US" dirty="0"/>
              <a:t>1. Data Entry of HMIS 105, HMIS 106a Nutrition Data</a:t>
            </a:r>
          </a:p>
          <a:p>
            <a:pPr lvl="1"/>
            <a:r>
              <a:rPr lang="en-US" sz="2200" dirty="0"/>
              <a:t>Divide into groups of 5-6 participants.</a:t>
            </a:r>
          </a:p>
          <a:p>
            <a:pPr lvl="1"/>
            <a:r>
              <a:rPr lang="en-US" sz="2200" dirty="0"/>
              <a:t>Create a folder on your desktop and name it ‘nutrition training’.</a:t>
            </a:r>
          </a:p>
          <a:p>
            <a:pPr lvl="1"/>
            <a:r>
              <a:rPr lang="en-US" sz="2200" dirty="0"/>
              <a:t>Use the username and password provided to access (enter) the system (DHIS2)</a:t>
            </a:r>
          </a:p>
          <a:p>
            <a:pPr lvl="1"/>
            <a:r>
              <a:rPr lang="en-US" sz="2200" dirty="0"/>
              <a:t>On the dashboard, click on the Apps icon and choose the data entry module.</a:t>
            </a:r>
          </a:p>
          <a:p>
            <a:pPr lvl="1"/>
            <a:r>
              <a:rPr lang="en-US" sz="2200" dirty="0"/>
              <a:t>On the data entry screen, select the dimensions (what, when, where) of interest.</a:t>
            </a:r>
          </a:p>
          <a:p>
            <a:pPr lvl="1"/>
            <a:r>
              <a:rPr lang="en-US" sz="2200" dirty="0"/>
              <a:t>Using the dummy tools provided,  enter the nutrition data elements into the data set provided (either HMIS 105 or HMIS 106a, not both). </a:t>
            </a:r>
          </a:p>
          <a:p>
            <a:endParaRPr lang="en-US" sz="2000" dirty="0"/>
          </a:p>
          <a:p>
            <a:endParaRPr lang="en-US" sz="2000" dirty="0"/>
          </a:p>
          <a:p>
            <a:endParaRPr lang="en-US" dirty="0"/>
          </a:p>
        </p:txBody>
      </p:sp>
      <p:sp>
        <p:nvSpPr>
          <p:cNvPr id="3" name="Slide Number Placeholder 2"/>
          <p:cNvSpPr>
            <a:spLocks noGrp="1"/>
          </p:cNvSpPr>
          <p:nvPr>
            <p:ph type="sldNum" sz="quarter" idx="12"/>
          </p:nvPr>
        </p:nvSpPr>
        <p:spPr/>
        <p:txBody>
          <a:bodyPr/>
          <a:lstStyle/>
          <a:p>
            <a:fld id="{2C47337E-AF4A-4987-8ADB-335962915351}" type="slidenum">
              <a:rPr lang="en-US" smtClean="0"/>
              <a:pPr/>
              <a:t>46</a:t>
            </a:fld>
            <a:endParaRPr lang="en-US" dirty="0"/>
          </a:p>
        </p:txBody>
      </p:sp>
      <p:sp>
        <p:nvSpPr>
          <p:cNvPr id="5" name="Slide Number Placeholder 2">
            <a:extLst>
              <a:ext uri="{FF2B5EF4-FFF2-40B4-BE49-F238E27FC236}">
                <a16:creationId xmlns:a16="http://schemas.microsoft.com/office/drawing/2014/main" id="{7F91D4AE-400A-4AAD-A640-63A156C57BC5}"/>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19</a:t>
            </a:r>
          </a:p>
        </p:txBody>
      </p:sp>
    </p:spTree>
    <p:extLst>
      <p:ext uri="{BB962C8B-B14F-4D97-AF65-F5344CB8AC3E}">
        <p14:creationId xmlns:p14="http://schemas.microsoft.com/office/powerpoint/2010/main" val="14270681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p:txBody>
          <a:bodyPr/>
          <a:lstStyle/>
          <a:p>
            <a:pPr marL="0" indent="0">
              <a:buNone/>
            </a:pPr>
            <a:r>
              <a:rPr lang="en-US" dirty="0"/>
              <a:t>2. In groups of 5–6 participants, select a district of reference and try out case scenario set 4 (Reference Manual page 74).</a:t>
            </a:r>
          </a:p>
          <a:p>
            <a:endParaRPr lang="en-US" dirty="0"/>
          </a:p>
          <a:p>
            <a:r>
              <a:rPr lang="en-US" dirty="0"/>
              <a:t>Prepare to present in plenary.</a:t>
            </a:r>
          </a:p>
          <a:p>
            <a:endParaRPr lang="en-US" dirty="0"/>
          </a:p>
          <a:p>
            <a:endParaRPr lang="en-US" dirty="0"/>
          </a:p>
          <a:p>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2C47337E-AF4A-4987-8ADB-335962915351}" type="slidenum">
              <a:rPr lang="en-US" smtClean="0"/>
              <a:pPr/>
              <a:t>47</a:t>
            </a:fld>
            <a:endParaRPr lang="en-US" dirty="0"/>
          </a:p>
        </p:txBody>
      </p:sp>
      <p:sp>
        <p:nvSpPr>
          <p:cNvPr id="7" name="Title 1"/>
          <p:cNvSpPr>
            <a:spLocks noGrp="1"/>
          </p:cNvSpPr>
          <p:nvPr>
            <p:ph type="title"/>
          </p:nvPr>
        </p:nvSpPr>
        <p:spPr>
          <a:xfrm>
            <a:off x="457200" y="274638"/>
            <a:ext cx="8229600" cy="1143000"/>
          </a:xfrm>
        </p:spPr>
        <p:txBody>
          <a:bodyPr/>
          <a:lstStyle/>
          <a:p>
            <a:r>
              <a:rPr lang="en-US" dirty="0"/>
              <a:t>Practical Session</a:t>
            </a:r>
          </a:p>
        </p:txBody>
      </p:sp>
      <p:sp>
        <p:nvSpPr>
          <p:cNvPr id="5" name="Slide Number Placeholder 2">
            <a:extLst>
              <a:ext uri="{FF2B5EF4-FFF2-40B4-BE49-F238E27FC236}">
                <a16:creationId xmlns:a16="http://schemas.microsoft.com/office/drawing/2014/main" id="{759F7D3F-0986-411C-A740-A159A2794794}"/>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20</a:t>
            </a:r>
          </a:p>
        </p:txBody>
      </p:sp>
    </p:spTree>
    <p:extLst>
      <p:ext uri="{BB962C8B-B14F-4D97-AF65-F5344CB8AC3E}">
        <p14:creationId xmlns:p14="http://schemas.microsoft.com/office/powerpoint/2010/main" val="16208543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p:txBody>
          <a:bodyPr/>
          <a:lstStyle/>
          <a:p>
            <a:r>
              <a:rPr lang="en-US" dirty="0"/>
              <a:t>Group 1: 	Report rate summary</a:t>
            </a:r>
          </a:p>
          <a:p>
            <a:r>
              <a:rPr lang="en-US" dirty="0"/>
              <a:t>Group 2:	Pivot table</a:t>
            </a:r>
          </a:p>
          <a:p>
            <a:r>
              <a:rPr lang="en-US" dirty="0"/>
              <a:t>Group 3:	Data Visualizer</a:t>
            </a:r>
          </a:p>
          <a:p>
            <a:r>
              <a:rPr lang="en-US" dirty="0"/>
              <a:t>Group 4:	Dashboard</a:t>
            </a:r>
          </a:p>
          <a:p>
            <a:endParaRPr lang="en-US" dirty="0"/>
          </a:p>
          <a:p>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2C47337E-AF4A-4987-8ADB-335962915351}" type="slidenum">
              <a:rPr lang="en-US" smtClean="0"/>
              <a:pPr/>
              <a:t>48</a:t>
            </a:fld>
            <a:endParaRPr lang="en-US" dirty="0"/>
          </a:p>
        </p:txBody>
      </p:sp>
      <p:sp>
        <p:nvSpPr>
          <p:cNvPr id="2" name="Title 1"/>
          <p:cNvSpPr>
            <a:spLocks noGrp="1"/>
          </p:cNvSpPr>
          <p:nvPr>
            <p:ph type="title"/>
          </p:nvPr>
        </p:nvSpPr>
        <p:spPr/>
        <p:txBody>
          <a:bodyPr/>
          <a:lstStyle/>
          <a:p>
            <a:r>
              <a:rPr lang="en-US" dirty="0"/>
              <a:t>Group Presentations</a:t>
            </a:r>
          </a:p>
        </p:txBody>
      </p:sp>
      <p:sp>
        <p:nvSpPr>
          <p:cNvPr id="5" name="Slide Number Placeholder 2">
            <a:extLst>
              <a:ext uri="{FF2B5EF4-FFF2-40B4-BE49-F238E27FC236}">
                <a16:creationId xmlns:a16="http://schemas.microsoft.com/office/drawing/2014/main" id="{B72593A6-3CED-4AB6-B123-376143F66DA8}"/>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21</a:t>
            </a:r>
          </a:p>
        </p:txBody>
      </p:sp>
    </p:spTree>
    <p:extLst>
      <p:ext uri="{BB962C8B-B14F-4D97-AF65-F5344CB8AC3E}">
        <p14:creationId xmlns:p14="http://schemas.microsoft.com/office/powerpoint/2010/main" val="4016743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9144000" cy="1143000"/>
          </a:xfrm>
        </p:spPr>
        <p:txBody>
          <a:bodyPr/>
          <a:lstStyle/>
          <a:p>
            <a:r>
              <a:rPr lang="en-US" sz="4400" dirty="0"/>
              <a:t>End of Session</a:t>
            </a:r>
          </a:p>
        </p:txBody>
      </p:sp>
      <p:sp>
        <p:nvSpPr>
          <p:cNvPr id="5" name="Slide Number Placeholder 4"/>
          <p:cNvSpPr>
            <a:spLocks noGrp="1"/>
          </p:cNvSpPr>
          <p:nvPr>
            <p:ph type="sldNum" sz="quarter" idx="12"/>
          </p:nvPr>
        </p:nvSpPr>
        <p:spPr/>
        <p:txBody>
          <a:bodyPr/>
          <a:lstStyle/>
          <a:p>
            <a:pPr>
              <a:defRPr/>
            </a:pPr>
            <a:fld id="{42945AC0-7A14-4A73-BBAF-4B40A9B69442}" type="slidenum">
              <a:rPr lang="en-US" smtClean="0"/>
              <a:pPr>
                <a:defRPr/>
              </a:pPr>
              <a:t>49</a:t>
            </a:fld>
            <a:endParaRPr lang="en-US" dirty="0"/>
          </a:p>
        </p:txBody>
      </p:sp>
      <p:sp>
        <p:nvSpPr>
          <p:cNvPr id="4" name="Slide Number Placeholder 2">
            <a:extLst>
              <a:ext uri="{FF2B5EF4-FFF2-40B4-BE49-F238E27FC236}">
                <a16:creationId xmlns:a16="http://schemas.microsoft.com/office/drawing/2014/main" id="{2FA2CC90-EC7F-47F0-B324-C4C914F588D3}"/>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22</a:t>
            </a:r>
          </a:p>
        </p:txBody>
      </p:sp>
    </p:spTree>
    <p:extLst>
      <p:ext uri="{BB962C8B-B14F-4D97-AF65-F5344CB8AC3E}">
        <p14:creationId xmlns:p14="http://schemas.microsoft.com/office/powerpoint/2010/main" val="79748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Session, cont’d.</a:t>
            </a:r>
          </a:p>
        </p:txBody>
      </p:sp>
      <p:sp>
        <p:nvSpPr>
          <p:cNvPr id="3" name="Content Placeholder 2"/>
          <p:cNvSpPr>
            <a:spLocks noGrp="1"/>
          </p:cNvSpPr>
          <p:nvPr>
            <p:ph idx="1"/>
          </p:nvPr>
        </p:nvSpPr>
        <p:spPr>
          <a:xfrm>
            <a:off x="685800" y="1295400"/>
            <a:ext cx="8001000" cy="4830763"/>
          </a:xfrm>
        </p:spPr>
        <p:txBody>
          <a:bodyPr/>
          <a:lstStyle/>
          <a:p>
            <a:r>
              <a:rPr lang="en-US" b="1" dirty="0"/>
              <a:t>Aim: </a:t>
            </a:r>
            <a:r>
              <a:rPr lang="en-US" dirty="0"/>
              <a:t>Capacity building in nutrition data collection, aggregation, routine reporting, and utilization</a:t>
            </a:r>
          </a:p>
          <a:p>
            <a:r>
              <a:rPr lang="en-US" b="1" dirty="0"/>
              <a:t>Duration: </a:t>
            </a:r>
            <a:r>
              <a:rPr lang="en-US" dirty="0"/>
              <a:t>5 days</a:t>
            </a:r>
          </a:p>
          <a:p>
            <a:r>
              <a:rPr lang="en-US" b="1" dirty="0"/>
              <a:t>Structure: </a:t>
            </a:r>
            <a:r>
              <a:rPr lang="en-US" dirty="0"/>
              <a:t>Five modules</a:t>
            </a:r>
          </a:p>
          <a:p>
            <a:pPr marL="796925" lvl="3"/>
            <a:r>
              <a:rPr lang="en-US" dirty="0"/>
              <a:t>Overview of HMIS</a:t>
            </a:r>
          </a:p>
          <a:p>
            <a:pPr marL="796925" lvl="3"/>
            <a:r>
              <a:rPr lang="en-US" dirty="0"/>
              <a:t>HMIS for nutrition</a:t>
            </a:r>
          </a:p>
          <a:p>
            <a:pPr marL="796925" lvl="3"/>
            <a:r>
              <a:rPr lang="en-US" dirty="0"/>
              <a:t>Key nutrition data sources</a:t>
            </a:r>
          </a:p>
          <a:p>
            <a:pPr marL="796925" lvl="3"/>
            <a:r>
              <a:rPr lang="en-US" dirty="0"/>
              <a:t>Routine nutrition data monitoring and reporting</a:t>
            </a:r>
          </a:p>
          <a:p>
            <a:pPr marL="796925" lvl="3"/>
            <a:r>
              <a:rPr lang="en-US" dirty="0"/>
              <a:t>Nutrition data quality</a:t>
            </a:r>
          </a:p>
          <a:p>
            <a:pPr lvl="1"/>
            <a:endParaRPr lang="en-US" dirty="0"/>
          </a:p>
        </p:txBody>
      </p:sp>
      <p:sp>
        <p:nvSpPr>
          <p:cNvPr id="4" name="Slide Number Placeholder 3"/>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5</a:t>
            </a:fld>
            <a:endParaRPr lang="en-US" sz="1400" b="1" dirty="0">
              <a:solidFill>
                <a:schemeClr val="tx1"/>
              </a:solidFill>
              <a:latin typeface="+mn-lt"/>
            </a:endParaRPr>
          </a:p>
        </p:txBody>
      </p:sp>
    </p:spTree>
    <p:extLst>
      <p:ext uri="{BB962C8B-B14F-4D97-AF65-F5344CB8AC3E}">
        <p14:creationId xmlns:p14="http://schemas.microsoft.com/office/powerpoint/2010/main" val="337146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Session, cont’d.</a:t>
            </a:r>
          </a:p>
        </p:txBody>
      </p:sp>
      <p:sp>
        <p:nvSpPr>
          <p:cNvPr id="3" name="Content Placeholder 2"/>
          <p:cNvSpPr>
            <a:spLocks noGrp="1"/>
          </p:cNvSpPr>
          <p:nvPr>
            <p:ph idx="1"/>
          </p:nvPr>
        </p:nvSpPr>
        <p:spPr>
          <a:xfrm>
            <a:off x="762000" y="1417638"/>
            <a:ext cx="7924800" cy="4708525"/>
          </a:xfrm>
        </p:spPr>
        <p:txBody>
          <a:bodyPr/>
          <a:lstStyle/>
          <a:p>
            <a:r>
              <a:rPr lang="en-US" sz="3200" dirty="0"/>
              <a:t>Training methodology:</a:t>
            </a:r>
          </a:p>
          <a:p>
            <a:pPr lvl="1"/>
            <a:r>
              <a:rPr lang="en-US" sz="3200" dirty="0"/>
              <a:t>	Theory</a:t>
            </a:r>
          </a:p>
          <a:p>
            <a:pPr lvl="1"/>
            <a:r>
              <a:rPr lang="en-US" sz="3200" dirty="0"/>
              <a:t>	Practical</a:t>
            </a:r>
          </a:p>
          <a:p>
            <a:pPr lvl="1"/>
            <a:r>
              <a:rPr lang="en-US" sz="3200" dirty="0"/>
              <a:t>	Brain storming</a:t>
            </a:r>
          </a:p>
          <a:p>
            <a:pPr lvl="1"/>
            <a:r>
              <a:rPr lang="en-US" sz="3200" dirty="0"/>
              <a:t>	Group work</a:t>
            </a:r>
          </a:p>
          <a:p>
            <a:pPr lvl="1"/>
            <a:r>
              <a:rPr lang="en-US" sz="3200" dirty="0"/>
              <a:t>	Exercises/Drills</a:t>
            </a:r>
          </a:p>
          <a:p>
            <a:pPr lvl="1"/>
            <a:r>
              <a:rPr lang="en-US" sz="3200" dirty="0"/>
              <a:t>	Case scenarios</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6</a:t>
            </a:fld>
            <a:endParaRPr lang="en-US" sz="1400" b="1" dirty="0">
              <a:solidFill>
                <a:schemeClr val="tx1"/>
              </a:solidFill>
              <a:latin typeface="+mn-lt"/>
            </a:endParaRPr>
          </a:p>
        </p:txBody>
      </p:sp>
    </p:spTree>
    <p:extLst>
      <p:ext uri="{BB962C8B-B14F-4D97-AF65-F5344CB8AC3E}">
        <p14:creationId xmlns:p14="http://schemas.microsoft.com/office/powerpoint/2010/main" val="287371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Introductory Session, cont’d</a:t>
            </a:r>
            <a:endParaRPr lang="en-US" altLang="en-US" dirty="0"/>
          </a:p>
        </p:txBody>
      </p:sp>
      <p:sp>
        <p:nvSpPr>
          <p:cNvPr id="11267" name="Content Placeholder 2"/>
          <p:cNvSpPr>
            <a:spLocks noGrp="1"/>
          </p:cNvSpPr>
          <p:nvPr>
            <p:ph idx="1"/>
          </p:nvPr>
        </p:nvSpPr>
        <p:spPr>
          <a:xfrm>
            <a:off x="762000" y="1600200"/>
            <a:ext cx="7924800" cy="4525963"/>
          </a:xfrm>
        </p:spPr>
        <p:txBody>
          <a:bodyPr/>
          <a:lstStyle/>
          <a:p>
            <a:r>
              <a:rPr lang="en-US" sz="3200" dirty="0"/>
              <a:t>Key training materials</a:t>
            </a:r>
          </a:p>
          <a:p>
            <a:pPr lvl="1"/>
            <a:r>
              <a:rPr lang="en-US" sz="3200" dirty="0"/>
              <a:t>Reference manuals</a:t>
            </a:r>
          </a:p>
          <a:p>
            <a:pPr lvl="1"/>
            <a:r>
              <a:rPr lang="en-US" sz="3200" dirty="0"/>
              <a:t>Anthropometric equipment</a:t>
            </a:r>
          </a:p>
          <a:p>
            <a:pPr lvl="1"/>
            <a:r>
              <a:rPr lang="en-US" sz="3200" dirty="0"/>
              <a:t>Anthropometric charts/tables</a:t>
            </a:r>
          </a:p>
          <a:p>
            <a:pPr lvl="1"/>
            <a:r>
              <a:rPr lang="en-US" sz="3200" dirty="0"/>
              <a:t>HMIS data tools (cards, registers, tally sheets, report forms)</a:t>
            </a:r>
          </a:p>
          <a:p>
            <a:pPr lvl="1"/>
            <a:r>
              <a:rPr lang="en-US" sz="3200" dirty="0"/>
              <a:t>IEC materials</a:t>
            </a:r>
          </a:p>
          <a:p>
            <a:endParaRPr lang="en-US" dirty="0"/>
          </a:p>
        </p:txBody>
      </p:sp>
      <p:sp>
        <p:nvSpPr>
          <p:cNvPr id="3" name="Slide Number Placeholder 2"/>
          <p:cNvSpPr>
            <a:spLocks noGrp="1"/>
          </p:cNvSpPr>
          <p:nvPr>
            <p:ph type="sldNum" sz="quarter" idx="12"/>
          </p:nvPr>
        </p:nvSpPr>
        <p:spPr/>
        <p:txBody>
          <a:bodyPr/>
          <a:lstStyle/>
          <a:p>
            <a:fld id="{42945AC0-7A14-4A73-BBAF-4B40A9B69442}" type="slidenum">
              <a:rPr lang="en-US" sz="1400" b="1" smtClean="0">
                <a:solidFill>
                  <a:schemeClr val="tx1"/>
                </a:solidFill>
                <a:latin typeface="+mn-lt"/>
              </a:rPr>
              <a:pPr/>
              <a:t>7</a:t>
            </a:fld>
            <a:endParaRPr lang="en-US" sz="1400" b="1" dirty="0">
              <a:solidFill>
                <a:schemeClr val="tx1"/>
              </a:solidFill>
              <a:latin typeface="+mn-lt"/>
            </a:endParaRPr>
          </a:p>
        </p:txBody>
      </p:sp>
    </p:spTree>
    <p:extLst>
      <p:ext uri="{BB962C8B-B14F-4D97-AF65-F5344CB8AC3E}">
        <p14:creationId xmlns:p14="http://schemas.microsoft.com/office/powerpoint/2010/main" val="3007265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457200" y="2362200"/>
            <a:ext cx="8229600" cy="3763963"/>
          </a:xfrm>
        </p:spPr>
        <p:txBody>
          <a:bodyPr/>
          <a:lstStyle/>
          <a:p>
            <a:pPr marL="0" indent="0" algn="ctr">
              <a:buNone/>
            </a:pPr>
            <a:r>
              <a:rPr lang="en-US" dirty="0"/>
              <a:t> </a:t>
            </a:r>
            <a:r>
              <a:rPr lang="en-US" sz="4000" b="1" dirty="0">
                <a:solidFill>
                  <a:srgbClr val="C45911"/>
                </a:solidFill>
              </a:rPr>
              <a:t>Any Questions?</a:t>
            </a:r>
          </a:p>
          <a:p>
            <a:pPr marL="0" indent="0" algn="ctr">
              <a:buNone/>
            </a:pPr>
            <a:endParaRPr lang="en-US" sz="4000" b="1" dirty="0">
              <a:solidFill>
                <a:srgbClr val="C45911"/>
              </a:solidFill>
            </a:endParaRPr>
          </a:p>
          <a:p>
            <a:pPr marL="0" indent="0" algn="ctr">
              <a:buNone/>
            </a:pPr>
            <a:r>
              <a:rPr lang="en-US" sz="4000" b="1" dirty="0">
                <a:solidFill>
                  <a:srgbClr val="C45911"/>
                </a:solidFill>
              </a:rPr>
              <a:t>Let’s get started!</a:t>
            </a:r>
          </a:p>
        </p:txBody>
      </p:sp>
      <p:sp>
        <p:nvSpPr>
          <p:cNvPr id="3" name="Slide Number Placeholder 2"/>
          <p:cNvSpPr>
            <a:spLocks noGrp="1"/>
          </p:cNvSpPr>
          <p:nvPr>
            <p:ph type="sldNum" sz="quarter" idx="12"/>
          </p:nvPr>
        </p:nvSpPr>
        <p:spPr>
          <a:solidFill>
            <a:schemeClr val="bg1"/>
          </a:solidFill>
        </p:spPr>
        <p:txBody>
          <a:bodyPr/>
          <a:lstStyle/>
          <a:p>
            <a:fld id="{42945AC0-7A14-4A73-BBAF-4B40A9B69442}" type="slidenum">
              <a:rPr lang="en-US" sz="1400" b="1" smtClean="0">
                <a:solidFill>
                  <a:schemeClr val="tx1"/>
                </a:solidFill>
                <a:latin typeface="+mn-lt"/>
              </a:rPr>
              <a:pPr/>
              <a:t>8</a:t>
            </a:fld>
            <a:endParaRPr lang="en-US" sz="1400" b="1" dirty="0">
              <a:solidFill>
                <a:schemeClr val="tx1"/>
              </a:solidFill>
              <a:latin typeface="+mn-lt"/>
            </a:endParaRPr>
          </a:p>
        </p:txBody>
      </p:sp>
    </p:spTree>
    <p:extLst>
      <p:ext uri="{BB962C8B-B14F-4D97-AF65-F5344CB8AC3E}">
        <p14:creationId xmlns:p14="http://schemas.microsoft.com/office/powerpoint/2010/main" val="2204339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9F79EC32-3967-4273-8D08-B9A599C4A2B0}"/>
              </a:ext>
            </a:extLst>
          </p:cNvPr>
          <p:cNvSpPr txBox="1">
            <a:spLocks/>
          </p:cNvSpPr>
          <p:nvPr/>
        </p:nvSpPr>
        <p:spPr>
          <a:xfrm>
            <a:off x="6553200" y="6340475"/>
            <a:ext cx="2133600" cy="365125"/>
          </a:xfrm>
          <a:prstGeom prst="rect">
            <a:avLst/>
          </a:prstGeom>
          <a:solidFill>
            <a:schemeClr val="bg1"/>
          </a:solidFill>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sz="1400" b="1" dirty="0">
                <a:solidFill>
                  <a:schemeClr val="tx1"/>
                </a:solidFill>
                <a:latin typeface="+mn-lt"/>
              </a:rPr>
              <a:t>1</a:t>
            </a:r>
          </a:p>
        </p:txBody>
      </p:sp>
      <p:sp>
        <p:nvSpPr>
          <p:cNvPr id="6" name="Rectangle 5">
            <a:extLst>
              <a:ext uri="{FF2B5EF4-FFF2-40B4-BE49-F238E27FC236}">
                <a16:creationId xmlns:a16="http://schemas.microsoft.com/office/drawing/2014/main" id="{173E39DA-4455-46EE-B213-AF83E37257D9}"/>
              </a:ext>
            </a:extLst>
          </p:cNvPr>
          <p:cNvSpPr/>
          <p:nvPr/>
        </p:nvSpPr>
        <p:spPr>
          <a:xfrm>
            <a:off x="12192" y="0"/>
            <a:ext cx="9144000" cy="1301262"/>
          </a:xfrm>
          <a:prstGeom prst="rect">
            <a:avLst/>
          </a:prstGeom>
          <a:solidFill>
            <a:srgbClr val="C4591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tIns="274320"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r>
              <a:rPr lang="en-US" dirty="0"/>
              <a:t>HEALTH MANAGEMENT INFORMATION FOR NUTRITION 2017</a:t>
            </a:r>
          </a:p>
        </p:txBody>
      </p:sp>
      <p:sp>
        <p:nvSpPr>
          <p:cNvPr id="7" name="Rectangle 6">
            <a:extLst>
              <a:ext uri="{FF2B5EF4-FFF2-40B4-BE49-F238E27FC236}">
                <a16:creationId xmlns:a16="http://schemas.microsoft.com/office/drawing/2014/main" id="{197D5840-EF9C-41D7-8602-A0BE27BACE96}"/>
              </a:ext>
            </a:extLst>
          </p:cNvPr>
          <p:cNvSpPr/>
          <p:nvPr/>
        </p:nvSpPr>
        <p:spPr>
          <a:xfrm>
            <a:off x="838200" y="6157913"/>
            <a:ext cx="47244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83A5A241-401D-4C0B-9096-5A6DBB091AB8}"/>
              </a:ext>
            </a:extLst>
          </p:cNvPr>
          <p:cNvSpPr txBox="1">
            <a:spLocks/>
          </p:cNvSpPr>
          <p:nvPr/>
        </p:nvSpPr>
        <p:spPr bwMode="auto">
          <a:xfrm>
            <a:off x="481115" y="1834662"/>
            <a:ext cx="8229600" cy="3763963"/>
          </a:xfrm>
          <a:prstGeom prst="rect">
            <a:avLst/>
          </a:prstGeom>
          <a:noFill/>
          <a:ln>
            <a:noFill/>
          </a:ln>
          <a:extLst>
            <a:ext uri="{909E8E84-426E-40dd-AFC4-6F175D3DCCD1}">
              <a14:hiddenFill xmlns:lc="http://schemas.openxmlformats.org/drawingml/2006/lockedCanvas" xmlns="" xmlns:a14="http://schemas.microsoft.com/office/drawing/2010/main">
                <a:solidFill>
                  <a:srgbClr val="FFFFFF"/>
                </a:solidFill>
              </a14:hiddenFill>
            </a:ext>
            <a:ext uri="{91240B29-F687-4f45-9708-019B960494DF}">
              <a14:hiddenLine xmlns:lc="http://schemas.openxmlformats.org/drawingml/2006/lockedCanvas"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marL="457200" lvl="1" indent="0">
              <a:buFont typeface="Arial" pitchFamily="34" charset="0"/>
              <a:buNone/>
            </a:pPr>
            <a:endParaRPr lang="en-US" altLang="en-US" dirty="0">
              <a:solidFill>
                <a:srgbClr val="000000"/>
              </a:solidFill>
              <a:latin typeface="+mj-lt"/>
            </a:endParaRPr>
          </a:p>
          <a:p>
            <a:pPr marL="457200" lvl="1" indent="0">
              <a:buNone/>
            </a:pPr>
            <a:r>
              <a:rPr lang="en-US" altLang="en-US" sz="4000" b="1" dirty="0">
                <a:solidFill>
                  <a:srgbClr val="C45911"/>
                </a:solidFill>
                <a:latin typeface="+mj-lt"/>
              </a:rPr>
              <a:t>Session 1.1</a:t>
            </a:r>
          </a:p>
          <a:p>
            <a:pPr marL="457200" lvl="1" indent="0">
              <a:buNone/>
            </a:pPr>
            <a:r>
              <a:rPr lang="en-US" altLang="en-US" sz="4400" b="1" dirty="0">
                <a:solidFill>
                  <a:srgbClr val="000000"/>
                </a:solidFill>
                <a:latin typeface="+mj-lt"/>
              </a:rPr>
              <a:t>The Health Management Information System</a:t>
            </a:r>
          </a:p>
        </p:txBody>
      </p:sp>
    </p:spTree>
    <p:extLst>
      <p:ext uri="{BB962C8B-B14F-4D97-AF65-F5344CB8AC3E}">
        <p14:creationId xmlns:p14="http://schemas.microsoft.com/office/powerpoint/2010/main" val="1370056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178E4D381645459942FFC00F278099" ma:contentTypeVersion="3" ma:contentTypeDescription="Create a new document." ma:contentTypeScope="" ma:versionID="0b15fc88445bb8bb124603d62e3fc468">
  <xsd:schema xmlns:xsd="http://www.w3.org/2001/XMLSchema" xmlns:xs="http://www.w3.org/2001/XMLSchema" xmlns:p="http://schemas.microsoft.com/office/2006/metadata/properties" xmlns:ns2="df5106b9-423b-4a1b-befe-8b2f16b74c24" targetNamespace="http://schemas.microsoft.com/office/2006/metadata/properties" ma:root="true" ma:fieldsID="26a8cc4be8754bebf46dd60e632d78f6" ns2:_="">
    <xsd:import namespace="df5106b9-423b-4a1b-befe-8b2f16b74c24"/>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5106b9-423b-4a1b-befe-8b2f16b74c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F24452-F4D1-4C43-8D92-965983756F17}">
  <ds:schemaRefs>
    <ds:schemaRef ds:uri="http://schemas.microsoft.com/sharepoint/v3/contenttype/forms"/>
  </ds:schemaRefs>
</ds:datastoreItem>
</file>

<file path=customXml/itemProps2.xml><?xml version="1.0" encoding="utf-8"?>
<ds:datastoreItem xmlns:ds="http://schemas.openxmlformats.org/officeDocument/2006/customXml" ds:itemID="{5EC6F5EB-473D-486A-B523-3B6DF4BD9E8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f5106b9-423b-4a1b-befe-8b2f16b74c24"/>
    <ds:schemaRef ds:uri="http://www.w3.org/XML/1998/namespace"/>
    <ds:schemaRef ds:uri="http://purl.org/dc/dcmitype/"/>
  </ds:schemaRefs>
</ds:datastoreItem>
</file>

<file path=customXml/itemProps3.xml><?xml version="1.0" encoding="utf-8"?>
<ds:datastoreItem xmlns:ds="http://schemas.openxmlformats.org/officeDocument/2006/customXml" ds:itemID="{41435B18-BE43-4EFA-954D-CC44D542FB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5106b9-423b-4a1b-befe-8b2f16b74c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8508</TotalTime>
  <Words>2052</Words>
  <Application>Microsoft Office PowerPoint</Application>
  <PresentationFormat>On-screen Show (4:3)</PresentationFormat>
  <Paragraphs>410</Paragraphs>
  <Slides>49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Brush Script MT Italic</vt:lpstr>
      <vt:lpstr>Calibri</vt:lpstr>
      <vt:lpstr>Times New Roman</vt:lpstr>
      <vt:lpstr>Office Theme</vt:lpstr>
      <vt:lpstr>PowerPoint Presentation</vt:lpstr>
      <vt:lpstr>Objectives</vt:lpstr>
      <vt:lpstr>Introductory Session</vt:lpstr>
      <vt:lpstr>Introductory Session, cont’d.</vt:lpstr>
      <vt:lpstr>Introductory Session, cont’d.</vt:lpstr>
      <vt:lpstr>Introductory Session, cont’d.</vt:lpstr>
      <vt:lpstr>Introductory Session, cont’d</vt:lpstr>
      <vt:lpstr>PowerPoint Presentation</vt:lpstr>
      <vt:lpstr>PowerPoint Presentation</vt:lpstr>
      <vt:lpstr>Objectives</vt:lpstr>
      <vt:lpstr>Brainstorming</vt:lpstr>
      <vt:lpstr>Introduction</vt:lpstr>
      <vt:lpstr>Goal of HMIS</vt:lpstr>
      <vt:lpstr>Objectives of HMIS</vt:lpstr>
      <vt:lpstr>Attributes of HMIS </vt:lpstr>
      <vt:lpstr>Categories of HMIS Documentation</vt:lpstr>
      <vt:lpstr>Uses of HMIS</vt:lpstr>
      <vt:lpstr>Group Work/Presentation</vt:lpstr>
      <vt:lpstr>HMIS Data Sources and Flow</vt:lpstr>
      <vt:lpstr>Other Sources of Health Data</vt:lpstr>
      <vt:lpstr>Other Sources of Health Data, cont’d.</vt:lpstr>
      <vt:lpstr>Categories of HMIS Data Tools</vt:lpstr>
      <vt:lpstr>Categories of HMIS Data Collection Tools (Examples)</vt:lpstr>
      <vt:lpstr>Data Communication and Feedback</vt:lpstr>
      <vt:lpstr>HMIS reporting structure</vt:lpstr>
      <vt:lpstr>Routine Reports and Their Timeliness</vt:lpstr>
      <vt:lpstr>End of Session</vt:lpstr>
      <vt:lpstr>PowerPoint Presentation</vt:lpstr>
      <vt:lpstr>Session Objectives</vt:lpstr>
      <vt:lpstr>Evolution of eHMIS</vt:lpstr>
      <vt:lpstr>DHIS2 Overview</vt:lpstr>
      <vt:lpstr>DHIS2 Implementation in Uganda</vt:lpstr>
      <vt:lpstr>Accessing DHIS2</vt:lpstr>
      <vt:lpstr>Navigating DHIS2</vt:lpstr>
      <vt:lpstr>Features of DHIS2—Demonstration</vt:lpstr>
      <vt:lpstr>Benefits of DHIS2</vt:lpstr>
      <vt:lpstr>Benefits of DHIS2, cont’d.</vt:lpstr>
      <vt:lpstr>DHIS2 Terminology</vt:lpstr>
      <vt:lpstr>DHIS2 Terminology, cont’d.</vt:lpstr>
      <vt:lpstr>DHIS2 Terminology, cont’d.</vt:lpstr>
      <vt:lpstr>DHIS2 Terminology, cont’d.</vt:lpstr>
      <vt:lpstr>DHIS2 Terminology, cont’d.</vt:lpstr>
      <vt:lpstr>DHIS2 Core Dimensions</vt:lpstr>
      <vt:lpstr>DHIS2 Data Model:  Data input = Data output Overview</vt:lpstr>
      <vt:lpstr>In summary, with DHIS2 we can know…</vt:lpstr>
      <vt:lpstr>Practical Session</vt:lpstr>
      <vt:lpstr>Practical Session</vt:lpstr>
      <vt:lpstr>Group Presentations</vt:lpstr>
      <vt:lpstr>End of Session</vt:lpstr>
    </vt:vector>
  </TitlesOfParts>
  <Company>Emory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Slides for Sessions 1.0 - 1.2 of the Uganda HMIS Training Package</dc:title>
  <dc:creator>Alan Hinman</dc:creator>
  <cp:lastModifiedBy>Heather Finegan</cp:lastModifiedBy>
  <cp:revision>646</cp:revision>
  <dcterms:created xsi:type="dcterms:W3CDTF">2009-03-27T17:30:33Z</dcterms:created>
  <dcterms:modified xsi:type="dcterms:W3CDTF">2017-09-26T18:13:19Z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0x01010018178E4D381645459942FFC00F278099</vt:lpwstr>
  </property>
</Properties>
</file>