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xml" ContentType="application/vnd.openxmlformats-officedocument.drawingml.chart+xml"/>
  <Override PartName="/ppt/notesSlides/notesSlide41.xml" ContentType="application/vnd.openxmlformats-officedocument.presentationml.notesSlide+xml"/>
  <Override PartName="/ppt/charts/chart3.xml" ContentType="application/vnd.openxmlformats-officedocument.drawingml.chart+xml"/>
  <Override PartName="/ppt/notesSlides/notesSlide42.xml" ContentType="application/vnd.openxmlformats-officedocument.presentationml.notesSlide+xml"/>
  <Override PartName="/ppt/charts/chart4.xml" ContentType="application/vnd.openxmlformats-officedocument.drawingml.chart+xml"/>
  <Override PartName="/ppt/notesSlides/notesSlide43.xml" ContentType="application/vnd.openxmlformats-officedocument.presentationml.notesSlide+xml"/>
  <Override PartName="/ppt/charts/chart5.xml" ContentType="application/vnd.openxmlformats-officedocument.drawingml.chart+xml"/>
  <Override PartName="/ppt/notesSlides/notesSlide4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6.xml" ContentType="application/vnd.openxmlformats-officedocument.presentationml.notesSlide+xml"/>
  <Override PartName="/ppt/charts/chart6.xml" ContentType="application/vnd.openxmlformats-officedocument.drawingml.chart+xml"/>
  <Override PartName="/ppt/notesSlides/notesSlide47.xml" ContentType="application/vnd.openxmlformats-officedocument.presentationml.notesSlide+xml"/>
  <Override PartName="/ppt/charts/chart7.xml" ContentType="application/vnd.openxmlformats-officedocument.drawingml.chart+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4"/>
    <p:sldMasterId id="2147483716" r:id="rId5"/>
    <p:sldMasterId id="2147483721" r:id="rId6"/>
    <p:sldMasterId id="2147483725" r:id="rId7"/>
    <p:sldMasterId id="2147483730" r:id="rId8"/>
  </p:sldMasterIdLst>
  <p:notesMasterIdLst>
    <p:notesMasterId r:id="rId114"/>
  </p:notesMasterIdLst>
  <p:handoutMasterIdLst>
    <p:handoutMasterId r:id="rId115"/>
  </p:handoutMasterIdLst>
  <p:sldIdLst>
    <p:sldId id="653" r:id="rId9"/>
    <p:sldId id="503" r:id="rId10"/>
    <p:sldId id="639" r:id="rId11"/>
    <p:sldId id="515" r:id="rId12"/>
    <p:sldId id="668" r:id="rId13"/>
    <p:sldId id="669" r:id="rId14"/>
    <p:sldId id="635" r:id="rId15"/>
    <p:sldId id="453" r:id="rId16"/>
    <p:sldId id="670" r:id="rId17"/>
    <p:sldId id="637" r:id="rId18"/>
    <p:sldId id="638" r:id="rId19"/>
    <p:sldId id="737" r:id="rId20"/>
    <p:sldId id="738" r:id="rId21"/>
    <p:sldId id="739" r:id="rId22"/>
    <p:sldId id="740" r:id="rId23"/>
    <p:sldId id="741" r:id="rId24"/>
    <p:sldId id="742" r:id="rId25"/>
    <p:sldId id="743" r:id="rId26"/>
    <p:sldId id="744" r:id="rId27"/>
    <p:sldId id="745" r:id="rId28"/>
    <p:sldId id="746" r:id="rId29"/>
    <p:sldId id="747" r:id="rId30"/>
    <p:sldId id="748" r:id="rId31"/>
    <p:sldId id="749" r:id="rId32"/>
    <p:sldId id="750" r:id="rId33"/>
    <p:sldId id="751" r:id="rId34"/>
    <p:sldId id="752" r:id="rId35"/>
    <p:sldId id="753" r:id="rId36"/>
    <p:sldId id="573" r:id="rId37"/>
    <p:sldId id="729" r:id="rId38"/>
    <p:sldId id="730" r:id="rId39"/>
    <p:sldId id="732" r:id="rId40"/>
    <p:sldId id="733" r:id="rId41"/>
    <p:sldId id="734" r:id="rId42"/>
    <p:sldId id="735" r:id="rId43"/>
    <p:sldId id="674" r:id="rId44"/>
    <p:sldId id="675" r:id="rId45"/>
    <p:sldId id="676" r:id="rId46"/>
    <p:sldId id="754" r:id="rId47"/>
    <p:sldId id="711" r:id="rId48"/>
    <p:sldId id="712" r:id="rId49"/>
    <p:sldId id="713" r:id="rId50"/>
    <p:sldId id="714" r:id="rId51"/>
    <p:sldId id="715" r:id="rId52"/>
    <p:sldId id="716" r:id="rId53"/>
    <p:sldId id="717" r:id="rId54"/>
    <p:sldId id="718" r:id="rId55"/>
    <p:sldId id="719" r:id="rId56"/>
    <p:sldId id="720" r:id="rId57"/>
    <p:sldId id="682" r:id="rId58"/>
    <p:sldId id="686" r:id="rId59"/>
    <p:sldId id="671" r:id="rId60"/>
    <p:sldId id="672" r:id="rId61"/>
    <p:sldId id="673" r:id="rId62"/>
    <p:sldId id="524" r:id="rId63"/>
    <p:sldId id="679" r:id="rId64"/>
    <p:sldId id="680" r:id="rId65"/>
    <p:sldId id="681" r:id="rId66"/>
    <p:sldId id="468" r:id="rId67"/>
    <p:sldId id="687" r:id="rId68"/>
    <p:sldId id="689" r:id="rId69"/>
    <p:sldId id="688" r:id="rId70"/>
    <p:sldId id="642" r:id="rId71"/>
    <p:sldId id="643" r:id="rId72"/>
    <p:sldId id="644" r:id="rId73"/>
    <p:sldId id="690" r:id="rId74"/>
    <p:sldId id="586" r:id="rId75"/>
    <p:sldId id="691" r:id="rId76"/>
    <p:sldId id="588" r:id="rId77"/>
    <p:sldId id="647" r:id="rId78"/>
    <p:sldId id="648" r:id="rId79"/>
    <p:sldId id="692" r:id="rId80"/>
    <p:sldId id="650" r:id="rId81"/>
    <p:sldId id="603" r:id="rId82"/>
    <p:sldId id="693" r:id="rId83"/>
    <p:sldId id="694" r:id="rId84"/>
    <p:sldId id="695" r:id="rId85"/>
    <p:sldId id="705" r:id="rId86"/>
    <p:sldId id="696" r:id="rId87"/>
    <p:sldId id="697" r:id="rId88"/>
    <p:sldId id="698" r:id="rId89"/>
    <p:sldId id="699" r:id="rId90"/>
    <p:sldId id="701" r:id="rId91"/>
    <p:sldId id="703" r:id="rId92"/>
    <p:sldId id="707" r:id="rId93"/>
    <p:sldId id="605" r:id="rId94"/>
    <p:sldId id="721" r:id="rId95"/>
    <p:sldId id="736" r:id="rId96"/>
    <p:sldId id="724" r:id="rId97"/>
    <p:sldId id="722" r:id="rId98"/>
    <p:sldId id="723" r:id="rId99"/>
    <p:sldId id="608" r:id="rId100"/>
    <p:sldId id="616" r:id="rId101"/>
    <p:sldId id="634" r:id="rId102"/>
    <p:sldId id="618" r:id="rId103"/>
    <p:sldId id="619" r:id="rId104"/>
    <p:sldId id="620" r:id="rId105"/>
    <p:sldId id="621" r:id="rId106"/>
    <p:sldId id="622" r:id="rId107"/>
    <p:sldId id="704" r:id="rId108"/>
    <p:sldId id="708" r:id="rId109"/>
    <p:sldId id="623" r:id="rId110"/>
    <p:sldId id="709" r:id="rId111"/>
    <p:sldId id="628" r:id="rId112"/>
    <p:sldId id="629" r:id="rId113"/>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6" userDrawn="1">
          <p15:clr>
            <a:srgbClr val="A4A3A4"/>
          </p15:clr>
        </p15:guide>
        <p15:guide id="2" pos="2275" userDrawn="1">
          <p15:clr>
            <a:srgbClr val="A4A3A4"/>
          </p15:clr>
        </p15:guide>
        <p15:guide id="3" orient="horz" pos="2932" userDrawn="1">
          <p15:clr>
            <a:srgbClr val="A4A3A4"/>
          </p15:clr>
        </p15:guide>
        <p15:guide id="4"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 Feldmesser" initials="JF" lastIdx="9" clrIdx="0">
    <p:extLst/>
  </p:cmAuthor>
  <p:cmAuthor id="2" name="Tara Kovach" initials="TK" lastIdx="6" clrIdx="1"/>
  <p:cmAuthor id="3" name="Marie Maroun" initials="MM" lastIdx="3" clrIdx="2">
    <p:extLst>
      <p:ext uri="{19B8F6BF-5375-455C-9EA6-DF929625EA0E}">
        <p15:presenceInfo xmlns:p15="http://schemas.microsoft.com/office/powerpoint/2012/main" userId="S-1-5-21-3003367119-45151493-406046460-39730" providerId="AD"/>
      </p:ext>
    </p:extLst>
  </p:cmAuthor>
  <p:cmAuthor id="4" name="Pam Sutton" initials="PS" lastIdx="10" clrIdx="3">
    <p:extLst>
      <p:ext uri="{19B8F6BF-5375-455C-9EA6-DF929625EA0E}">
        <p15:presenceInfo xmlns:p15="http://schemas.microsoft.com/office/powerpoint/2012/main" userId="Pam Sutton" providerId="None"/>
      </p:ext>
    </p:extLst>
  </p:cmAuthor>
  <p:cmAuthor id="5" name="Bridget Ralph" initials="BR" lastIdx="4" clrIdx="4">
    <p:extLst>
      <p:ext uri="{19B8F6BF-5375-455C-9EA6-DF929625EA0E}">
        <p15:presenceInfo xmlns:p15="http://schemas.microsoft.com/office/powerpoint/2012/main" userId="S-1-5-21-3003367119-45151493-406046460-398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91"/>
    <a:srgbClr val="FF9C16"/>
    <a:srgbClr val="F7971D"/>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69" autoAdjust="0"/>
    <p:restoredTop sz="95401" autoAdjust="0"/>
  </p:normalViewPr>
  <p:slideViewPr>
    <p:cSldViewPr>
      <p:cViewPr varScale="1">
        <p:scale>
          <a:sx n="73" d="100"/>
          <a:sy n="73" d="100"/>
        </p:scale>
        <p:origin x="98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3138"/>
    </p:cViewPr>
  </p:sorterViewPr>
  <p:notesViewPr>
    <p:cSldViewPr>
      <p:cViewPr>
        <p:scale>
          <a:sx n="220" d="100"/>
          <a:sy n="220" d="100"/>
        </p:scale>
        <p:origin x="248" y="-4128"/>
      </p:cViewPr>
      <p:guideLst>
        <p:guide orient="horz" pos="2936"/>
        <p:guide pos="2275"/>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117" Type="http://schemas.openxmlformats.org/officeDocument/2006/relationships/presProps" Target="presProps.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12" Type="http://schemas.openxmlformats.org/officeDocument/2006/relationships/slide" Target="slides/slide104.xml"/><Relationship Id="rId16" Type="http://schemas.openxmlformats.org/officeDocument/2006/relationships/slide" Target="slides/slide8.xml"/><Relationship Id="rId107" Type="http://schemas.openxmlformats.org/officeDocument/2006/relationships/slide" Target="slides/slide99.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slide" Target="slides/slide79.xml"/><Relationship Id="rId102" Type="http://schemas.openxmlformats.org/officeDocument/2006/relationships/slide" Target="slides/slide94.xml"/><Relationship Id="rId110" Type="http://schemas.openxmlformats.org/officeDocument/2006/relationships/slide" Target="slides/slide102.xml"/><Relationship Id="rId115"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slide" Target="slides/slide82.xml"/><Relationship Id="rId95" Type="http://schemas.openxmlformats.org/officeDocument/2006/relationships/slide" Target="slides/slide87.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13" Type="http://schemas.openxmlformats.org/officeDocument/2006/relationships/slide" Target="slides/slide105.xml"/><Relationship Id="rId118"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slide" Target="slides/slide85.xml"/><Relationship Id="rId98" Type="http://schemas.openxmlformats.org/officeDocument/2006/relationships/slide" Target="slides/slide90.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103" Type="http://schemas.openxmlformats.org/officeDocument/2006/relationships/slide" Target="slides/slide95.xml"/><Relationship Id="rId108" Type="http://schemas.openxmlformats.org/officeDocument/2006/relationships/slide" Target="slides/slide100.xml"/><Relationship Id="rId116" Type="http://schemas.openxmlformats.org/officeDocument/2006/relationships/commentAuthors" Target="commentAuthor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11" Type="http://schemas.openxmlformats.org/officeDocument/2006/relationships/slide" Target="slides/slide103.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slide" Target="slides/slide98.xml"/><Relationship Id="rId114" Type="http://schemas.openxmlformats.org/officeDocument/2006/relationships/notesMaster" Target="notesMasters/notesMaster1.xml"/><Relationship Id="rId119" Type="http://schemas.openxmlformats.org/officeDocument/2006/relationships/theme" Target="theme/theme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customXml" Target="../customXml/item2.xml"/><Relationship Id="rId29" Type="http://schemas.openxmlformats.org/officeDocument/2006/relationships/slide" Target="slides/slide2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768372703412"/>
          <c:y val="4.2055359268292701E-2"/>
          <c:w val="0.87125631865461295"/>
          <c:h val="0.61655607878367502"/>
        </c:manualLayout>
      </c:layout>
      <c:barChart>
        <c:barDir val="col"/>
        <c:grouping val="stacked"/>
        <c:varyColors val="0"/>
        <c:ser>
          <c:idx val="0"/>
          <c:order val="0"/>
          <c:tx>
            <c:strRef>
              <c:f>Sheet1!$B$1</c:f>
              <c:strCache>
                <c:ptCount val="1"/>
                <c:pt idx="0">
                  <c:v>Number of upazilas</c:v>
                </c:pt>
              </c:strCache>
            </c:strRef>
          </c:tx>
          <c:spPr>
            <a:solidFill>
              <a:srgbClr val="1B429A"/>
            </a:solidFill>
          </c:spPr>
          <c:invertIfNegative val="0"/>
          <c:cat>
            <c:strRef>
              <c:f>Sheet1!$A$2:$A$9</c:f>
              <c:strCache>
                <c:ptCount val="8"/>
                <c:pt idx="0">
                  <c:v>Stunting</c:v>
                </c:pt>
                <c:pt idx="1">
                  <c:v>Underweight</c:v>
                </c:pt>
                <c:pt idx="2">
                  <c:v>Wasting</c:v>
                </c:pt>
                <c:pt idx="3">
                  <c:v>Iodine def.</c:v>
                </c:pt>
                <c:pt idx="4">
                  <c:v>Anaemia (C)</c:v>
                </c:pt>
                <c:pt idx="5">
                  <c:v>Anaemia (P)</c:v>
                </c:pt>
                <c:pt idx="6">
                  <c:v>Vitamin A def.</c:v>
                </c:pt>
                <c:pt idx="7">
                  <c:v>Low birthweight</c:v>
                </c:pt>
              </c:strCache>
            </c:strRef>
          </c:cat>
          <c:val>
            <c:numRef>
              <c:f>Sheet1!$B$2:$B$9</c:f>
              <c:numCache>
                <c:formatCode>0</c:formatCode>
                <c:ptCount val="8"/>
                <c:pt idx="0">
                  <c:v>5</c:v>
                </c:pt>
                <c:pt idx="1">
                  <c:v>5</c:v>
                </c:pt>
                <c:pt idx="2">
                  <c:v>5</c:v>
                </c:pt>
                <c:pt idx="3">
                  <c:v>5</c:v>
                </c:pt>
                <c:pt idx="4">
                  <c:v>5</c:v>
                </c:pt>
                <c:pt idx="5">
                  <c:v>5</c:v>
                </c:pt>
                <c:pt idx="6">
                  <c:v>5</c:v>
                </c:pt>
                <c:pt idx="7">
                  <c:v>5</c:v>
                </c:pt>
              </c:numCache>
            </c:numRef>
          </c:val>
          <c:extLst>
            <c:ext xmlns:c16="http://schemas.microsoft.com/office/drawing/2014/chart" uri="{C3380CC4-5D6E-409C-BE32-E72D297353CC}">
              <c16:uniqueId val="{00000000-97B4-42B2-BEED-C1E25F17999B}"/>
            </c:ext>
          </c:extLst>
        </c:ser>
        <c:dLbls>
          <c:showLegendKey val="0"/>
          <c:showVal val="0"/>
          <c:showCatName val="0"/>
          <c:showSerName val="0"/>
          <c:showPercent val="0"/>
          <c:showBubbleSize val="0"/>
        </c:dLbls>
        <c:gapWidth val="100"/>
        <c:overlap val="100"/>
        <c:axId val="1128138272"/>
        <c:axId val="1128020704"/>
      </c:barChart>
      <c:catAx>
        <c:axId val="1128138272"/>
        <c:scaling>
          <c:orientation val="minMax"/>
        </c:scaling>
        <c:delete val="0"/>
        <c:axPos val="b"/>
        <c:numFmt formatCode="General" sourceLinked="1"/>
        <c:majorTickMark val="none"/>
        <c:minorTickMark val="none"/>
        <c:tickLblPos val="nextTo"/>
        <c:crossAx val="1128020704"/>
        <c:crosses val="autoZero"/>
        <c:auto val="1"/>
        <c:lblAlgn val="ctr"/>
        <c:lblOffset val="100"/>
        <c:noMultiLvlLbl val="0"/>
      </c:catAx>
      <c:valAx>
        <c:axId val="1128020704"/>
        <c:scaling>
          <c:orientation val="minMax"/>
          <c:max val="80"/>
        </c:scaling>
        <c:delete val="0"/>
        <c:axPos val="l"/>
        <c:title>
          <c:tx>
            <c:rich>
              <a:bodyPr rot="-5400000" vert="horz"/>
              <a:lstStyle/>
              <a:p>
                <a:pPr>
                  <a:defRPr b="0"/>
                </a:pPr>
                <a:r>
                  <a:rPr lang="en-US" b="0" dirty="0"/>
                  <a:t>Percentage</a:t>
                </a:r>
              </a:p>
            </c:rich>
          </c:tx>
          <c:overlay val="0"/>
        </c:title>
        <c:numFmt formatCode="0" sourceLinked="1"/>
        <c:majorTickMark val="out"/>
        <c:minorTickMark val="none"/>
        <c:tickLblPos val="nextTo"/>
        <c:crossAx val="11281382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Severe</c:v>
                </c:pt>
              </c:strCache>
            </c:strRef>
          </c:tx>
          <c:spPr>
            <a:solidFill>
              <a:srgbClr val="0070C0"/>
            </a:solidFill>
          </c:spPr>
          <c:invertIfNegative val="0"/>
          <c:cat>
            <c:numRef>
              <c:f>Sheet1!$A$2:$A$14</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Sheet1!$B$2:$B$14</c:f>
              <c:numCache>
                <c:formatCode>0</c:formatCode>
                <c:ptCount val="13"/>
                <c:pt idx="0">
                  <c:v>20344.522746283881</c:v>
                </c:pt>
                <c:pt idx="1">
                  <c:v>20789.875483018452</c:v>
                </c:pt>
                <c:pt idx="2">
                  <c:v>21235.228219753029</c:v>
                </c:pt>
                <c:pt idx="3">
                  <c:v>21680.5809564876</c:v>
                </c:pt>
                <c:pt idx="4">
                  <c:v>22125.93369322217</c:v>
                </c:pt>
                <c:pt idx="5">
                  <c:v>22571.286429956741</c:v>
                </c:pt>
                <c:pt idx="6">
                  <c:v>23016.639166691311</c:v>
                </c:pt>
                <c:pt idx="7">
                  <c:v>23461.9919034259</c:v>
                </c:pt>
                <c:pt idx="8">
                  <c:v>23907.34464016046</c:v>
                </c:pt>
                <c:pt idx="9">
                  <c:v>24352.69737689503</c:v>
                </c:pt>
                <c:pt idx="10">
                  <c:v>24798.050113629601</c:v>
                </c:pt>
                <c:pt idx="11">
                  <c:v>25245.93326364108</c:v>
                </c:pt>
                <c:pt idx="12" formatCode="General">
                  <c:v>25693.816413652559</c:v>
                </c:pt>
              </c:numCache>
            </c:numRef>
          </c:val>
          <c:extLst>
            <c:ext xmlns:c16="http://schemas.microsoft.com/office/drawing/2014/chart" uri="{C3380CC4-5D6E-409C-BE32-E72D297353CC}">
              <c16:uniqueId val="{00000000-32A4-4CF0-9193-B8D5EAB72BE5}"/>
            </c:ext>
          </c:extLst>
        </c:ser>
        <c:ser>
          <c:idx val="1"/>
          <c:order val="1"/>
          <c:tx>
            <c:strRef>
              <c:f>Sheet1!$C$1</c:f>
              <c:strCache>
                <c:ptCount val="1"/>
                <c:pt idx="0">
                  <c:v>Moderate</c:v>
                </c:pt>
              </c:strCache>
            </c:strRef>
          </c:tx>
          <c:spPr>
            <a:solidFill>
              <a:schemeClr val="accent6">
                <a:lumMod val="60000"/>
                <a:lumOff val="40000"/>
              </a:schemeClr>
            </a:solidFill>
            <a:ln w="25402">
              <a:noFill/>
            </a:ln>
          </c:spPr>
          <c:invertIfNegative val="0"/>
          <c:cat>
            <c:numRef>
              <c:f>Sheet1!$A$2:$A$14</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Sheet1!$C$2:$C$14</c:f>
              <c:numCache>
                <c:formatCode>0</c:formatCode>
                <c:ptCount val="13"/>
                <c:pt idx="0">
                  <c:v>5662.1676209342004</c:v>
                </c:pt>
                <c:pt idx="1">
                  <c:v>5786.1155688551498</c:v>
                </c:pt>
                <c:pt idx="2">
                  <c:v>5910.0635167760956</c:v>
                </c:pt>
                <c:pt idx="3">
                  <c:v>6034.0114646970451</c:v>
                </c:pt>
                <c:pt idx="4">
                  <c:v>6157.9594126179909</c:v>
                </c:pt>
                <c:pt idx="5">
                  <c:v>6281.9073605389394</c:v>
                </c:pt>
                <c:pt idx="6">
                  <c:v>6405.855308459888</c:v>
                </c:pt>
                <c:pt idx="7">
                  <c:v>6529.8032563808347</c:v>
                </c:pt>
                <c:pt idx="8">
                  <c:v>6653.7512043017796</c:v>
                </c:pt>
                <c:pt idx="9">
                  <c:v>6777.6991522227299</c:v>
                </c:pt>
                <c:pt idx="10">
                  <c:v>6901.6471001436767</c:v>
                </c:pt>
                <c:pt idx="11">
                  <c:v>7026.2992977687218</c:v>
                </c:pt>
                <c:pt idx="12">
                  <c:v>7150.951495393766</c:v>
                </c:pt>
              </c:numCache>
            </c:numRef>
          </c:val>
          <c:extLst>
            <c:ext xmlns:c16="http://schemas.microsoft.com/office/drawing/2014/chart" uri="{C3380CC4-5D6E-409C-BE32-E72D297353CC}">
              <c16:uniqueId val="{00000001-32A4-4CF0-9193-B8D5EAB72BE5}"/>
            </c:ext>
          </c:extLst>
        </c:ser>
        <c:ser>
          <c:idx val="2"/>
          <c:order val="2"/>
          <c:tx>
            <c:strRef>
              <c:f>Sheet1!$D$1</c:f>
              <c:strCache>
                <c:ptCount val="1"/>
                <c:pt idx="0">
                  <c:v>Mild</c:v>
                </c:pt>
              </c:strCache>
            </c:strRef>
          </c:tx>
          <c:spPr>
            <a:solidFill>
              <a:schemeClr val="accent6">
                <a:lumMod val="20000"/>
                <a:lumOff val="80000"/>
              </a:schemeClr>
            </a:solidFill>
            <a:ln w="25402">
              <a:noFill/>
            </a:ln>
          </c:spPr>
          <c:invertIfNegative val="0"/>
          <c:cat>
            <c:numRef>
              <c:f>Sheet1!$A$2:$A$14</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Sheet1!$D$2:$D$14</c:f>
              <c:numCache>
                <c:formatCode>0</c:formatCode>
                <c:ptCount val="13"/>
                <c:pt idx="0">
                  <c:v>2720.9062679277699</c:v>
                </c:pt>
                <c:pt idx="1">
                  <c:v>2780.468395185891</c:v>
                </c:pt>
                <c:pt idx="2">
                  <c:v>2840.0305224440121</c:v>
                </c:pt>
                <c:pt idx="3">
                  <c:v>2899.592649702131</c:v>
                </c:pt>
                <c:pt idx="4">
                  <c:v>2959.1547769602521</c:v>
                </c:pt>
                <c:pt idx="5">
                  <c:v>3018.7169042183732</c:v>
                </c:pt>
                <c:pt idx="6">
                  <c:v>3078.2790314764929</c:v>
                </c:pt>
                <c:pt idx="7">
                  <c:v>3137.8411587346131</c:v>
                </c:pt>
                <c:pt idx="8">
                  <c:v>3197.4032859927329</c:v>
                </c:pt>
                <c:pt idx="9">
                  <c:v>3256.965413250854</c:v>
                </c:pt>
                <c:pt idx="10">
                  <c:v>3316.5275405089742</c:v>
                </c:pt>
                <c:pt idx="11">
                  <c:v>3376.4280889446982</c:v>
                </c:pt>
                <c:pt idx="12">
                  <c:v>3436.3286373804208</c:v>
                </c:pt>
              </c:numCache>
            </c:numRef>
          </c:val>
          <c:extLst>
            <c:ext xmlns:c16="http://schemas.microsoft.com/office/drawing/2014/chart" uri="{C3380CC4-5D6E-409C-BE32-E72D297353CC}">
              <c16:uniqueId val="{00000002-32A4-4CF0-9193-B8D5EAB72BE5}"/>
            </c:ext>
          </c:extLst>
        </c:ser>
        <c:dLbls>
          <c:showLegendKey val="0"/>
          <c:showVal val="0"/>
          <c:showCatName val="0"/>
          <c:showSerName val="0"/>
          <c:showPercent val="0"/>
          <c:showBubbleSize val="0"/>
        </c:dLbls>
        <c:gapWidth val="28"/>
        <c:overlap val="100"/>
        <c:axId val="1154735664"/>
        <c:axId val="1155433312"/>
      </c:barChart>
      <c:catAx>
        <c:axId val="1154735664"/>
        <c:scaling>
          <c:orientation val="minMax"/>
        </c:scaling>
        <c:delete val="0"/>
        <c:axPos val="b"/>
        <c:numFmt formatCode="General" sourceLinked="1"/>
        <c:majorTickMark val="out"/>
        <c:minorTickMark val="none"/>
        <c:tickLblPos val="nextTo"/>
        <c:txPr>
          <a:bodyPr/>
          <a:lstStyle/>
          <a:p>
            <a:pPr>
              <a:defRPr sz="1400" baseline="0"/>
            </a:pPr>
            <a:endParaRPr lang="en-US"/>
          </a:p>
        </c:txPr>
        <c:crossAx val="1155433312"/>
        <c:crosses val="autoZero"/>
        <c:auto val="1"/>
        <c:lblAlgn val="ctr"/>
        <c:lblOffset val="100"/>
        <c:noMultiLvlLbl val="0"/>
      </c:catAx>
      <c:valAx>
        <c:axId val="1155433312"/>
        <c:scaling>
          <c:orientation val="minMax"/>
        </c:scaling>
        <c:delete val="0"/>
        <c:axPos val="l"/>
        <c:title>
          <c:tx>
            <c:rich>
              <a:bodyPr rot="-5400000" vert="horz"/>
              <a:lstStyle/>
              <a:p>
                <a:pPr>
                  <a:defRPr/>
                </a:pPr>
                <a:r>
                  <a:rPr lang="en-US" sz="1800" b="1" i="0" baseline="0" dirty="0">
                    <a:effectLst/>
                  </a:rPr>
                  <a:t>Number of under-5 deaths</a:t>
                </a:r>
                <a:endParaRPr lang="en-US" dirty="0">
                  <a:effectLst/>
                </a:endParaRPr>
              </a:p>
            </c:rich>
          </c:tx>
          <c:overlay val="0"/>
        </c:title>
        <c:numFmt formatCode="0" sourceLinked="1"/>
        <c:majorTickMark val="out"/>
        <c:minorTickMark val="none"/>
        <c:tickLblPos val="nextTo"/>
        <c:crossAx val="1154735664"/>
        <c:crosses val="autoZero"/>
        <c:crossBetween val="between"/>
      </c:valAx>
      <c:spPr>
        <a:noFill/>
        <a:ln w="25402">
          <a:noFill/>
        </a:ln>
      </c:spPr>
    </c:plotArea>
    <c:legend>
      <c:legendPos val="r"/>
      <c:overlay val="0"/>
    </c:legend>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Severe</c:v>
                </c:pt>
              </c:strCache>
            </c:strRef>
          </c:tx>
          <c:spPr>
            <a:solidFill>
              <a:srgbClr val="0070C0"/>
            </a:solidFill>
          </c:spPr>
          <c:invertIfNegative val="0"/>
          <c:cat>
            <c:numRef>
              <c:f>Sheet1!$A$2:$A$14</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Sheet1!$B$2:$B$14</c:f>
              <c:numCache>
                <c:formatCode>General</c:formatCode>
                <c:ptCount val="13"/>
                <c:pt idx="0">
                  <c:v>20344.522746283881</c:v>
                </c:pt>
                <c:pt idx="1">
                  <c:v>20096.8796335845</c:v>
                </c:pt>
                <c:pt idx="2">
                  <c:v>19819.54633843615</c:v>
                </c:pt>
                <c:pt idx="3">
                  <c:v>19512.522860838839</c:v>
                </c:pt>
                <c:pt idx="4">
                  <c:v>19175.809200792552</c:v>
                </c:pt>
                <c:pt idx="5">
                  <c:v>18809.405358297299</c:v>
                </c:pt>
                <c:pt idx="6">
                  <c:v>18413.311333353049</c:v>
                </c:pt>
                <c:pt idx="7">
                  <c:v>17987.527125959841</c:v>
                </c:pt>
                <c:pt idx="8">
                  <c:v>17532.052736117668</c:v>
                </c:pt>
                <c:pt idx="9">
                  <c:v>17046.888163826519</c:v>
                </c:pt>
                <c:pt idx="10">
                  <c:v>16532.033409086402</c:v>
                </c:pt>
                <c:pt idx="11">
                  <c:v>15989.09106697268</c:v>
                </c:pt>
                <c:pt idx="12">
                  <c:v>15416.28984819154</c:v>
                </c:pt>
              </c:numCache>
            </c:numRef>
          </c:val>
          <c:extLst>
            <c:ext xmlns:c16="http://schemas.microsoft.com/office/drawing/2014/chart" uri="{C3380CC4-5D6E-409C-BE32-E72D297353CC}">
              <c16:uniqueId val="{00000000-6EE9-4C68-ADD5-EAFAD249396B}"/>
            </c:ext>
          </c:extLst>
        </c:ser>
        <c:ser>
          <c:idx val="1"/>
          <c:order val="1"/>
          <c:tx>
            <c:strRef>
              <c:f>Sheet1!$C$1</c:f>
              <c:strCache>
                <c:ptCount val="1"/>
                <c:pt idx="0">
                  <c:v>Moderate</c:v>
                </c:pt>
              </c:strCache>
            </c:strRef>
          </c:tx>
          <c:spPr>
            <a:solidFill>
              <a:schemeClr val="accent6">
                <a:lumMod val="60000"/>
                <a:lumOff val="40000"/>
              </a:schemeClr>
            </a:solidFill>
            <a:ln w="25402">
              <a:noFill/>
            </a:ln>
          </c:spPr>
          <c:invertIfNegative val="0"/>
          <c:cat>
            <c:numRef>
              <c:f>Sheet1!$A$2:$A$14</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Sheet1!$C$2:$C$14</c:f>
              <c:numCache>
                <c:formatCode>General</c:formatCode>
                <c:ptCount val="13"/>
                <c:pt idx="0">
                  <c:v>5662.1676209342004</c:v>
                </c:pt>
                <c:pt idx="1">
                  <c:v>5593.2450498933104</c:v>
                </c:pt>
                <c:pt idx="2">
                  <c:v>5516.0592823243569</c:v>
                </c:pt>
                <c:pt idx="3">
                  <c:v>5430.61031822734</c:v>
                </c:pt>
                <c:pt idx="4">
                  <c:v>5336.8981576022588</c:v>
                </c:pt>
                <c:pt idx="5">
                  <c:v>5234.922800449116</c:v>
                </c:pt>
                <c:pt idx="6">
                  <c:v>5124.6842467679098</c:v>
                </c:pt>
                <c:pt idx="7">
                  <c:v>5006.1824965586402</c:v>
                </c:pt>
                <c:pt idx="8">
                  <c:v>4879.4175498213062</c:v>
                </c:pt>
                <c:pt idx="9">
                  <c:v>4744.3894065559098</c:v>
                </c:pt>
                <c:pt idx="10">
                  <c:v>4601.0980667624499</c:v>
                </c:pt>
                <c:pt idx="11">
                  <c:v>4449.9895552535236</c:v>
                </c:pt>
                <c:pt idx="12">
                  <c:v>4290.5708972362572</c:v>
                </c:pt>
              </c:numCache>
            </c:numRef>
          </c:val>
          <c:extLst>
            <c:ext xmlns:c16="http://schemas.microsoft.com/office/drawing/2014/chart" uri="{C3380CC4-5D6E-409C-BE32-E72D297353CC}">
              <c16:uniqueId val="{00000001-6EE9-4C68-ADD5-EAFAD249396B}"/>
            </c:ext>
          </c:extLst>
        </c:ser>
        <c:ser>
          <c:idx val="2"/>
          <c:order val="2"/>
          <c:tx>
            <c:strRef>
              <c:f>Sheet1!$D$1</c:f>
              <c:strCache>
                <c:ptCount val="1"/>
                <c:pt idx="0">
                  <c:v>Mild</c:v>
                </c:pt>
              </c:strCache>
            </c:strRef>
          </c:tx>
          <c:spPr>
            <a:solidFill>
              <a:schemeClr val="accent6">
                <a:lumMod val="20000"/>
                <a:lumOff val="80000"/>
              </a:schemeClr>
            </a:solidFill>
            <a:ln w="25402">
              <a:noFill/>
            </a:ln>
          </c:spPr>
          <c:invertIfNegative val="0"/>
          <c:cat>
            <c:numRef>
              <c:f>Sheet1!$A$2:$A$14</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Sheet1!$D$2:$D$14</c:f>
              <c:numCache>
                <c:formatCode>General</c:formatCode>
                <c:ptCount val="13"/>
                <c:pt idx="0">
                  <c:v>2720.9062679277699</c:v>
                </c:pt>
                <c:pt idx="1">
                  <c:v>2687.7861153463609</c:v>
                </c:pt>
                <c:pt idx="2">
                  <c:v>2650.695154281078</c:v>
                </c:pt>
                <c:pt idx="3">
                  <c:v>2609.6333847319202</c:v>
                </c:pt>
                <c:pt idx="4">
                  <c:v>2564.6008066988852</c:v>
                </c:pt>
                <c:pt idx="5">
                  <c:v>2515.5974201819772</c:v>
                </c:pt>
                <c:pt idx="6">
                  <c:v>2462.6232251811939</c:v>
                </c:pt>
                <c:pt idx="7">
                  <c:v>2405.6782216965371</c:v>
                </c:pt>
                <c:pt idx="8">
                  <c:v>2344.7624097280041</c:v>
                </c:pt>
                <c:pt idx="9">
                  <c:v>2279.875789275598</c:v>
                </c:pt>
                <c:pt idx="10">
                  <c:v>2211.018360339317</c:v>
                </c:pt>
                <c:pt idx="11">
                  <c:v>2138.404456331642</c:v>
                </c:pt>
                <c:pt idx="12">
                  <c:v>2061.7971824282531</c:v>
                </c:pt>
              </c:numCache>
            </c:numRef>
          </c:val>
          <c:extLst>
            <c:ext xmlns:c16="http://schemas.microsoft.com/office/drawing/2014/chart" uri="{C3380CC4-5D6E-409C-BE32-E72D297353CC}">
              <c16:uniqueId val="{00000002-6EE9-4C68-ADD5-EAFAD249396B}"/>
            </c:ext>
          </c:extLst>
        </c:ser>
        <c:dLbls>
          <c:showLegendKey val="0"/>
          <c:showVal val="0"/>
          <c:showCatName val="0"/>
          <c:showSerName val="0"/>
          <c:showPercent val="0"/>
          <c:showBubbleSize val="0"/>
        </c:dLbls>
        <c:gapWidth val="28"/>
        <c:overlap val="100"/>
        <c:axId val="1003573920"/>
        <c:axId val="1150294688"/>
      </c:barChart>
      <c:catAx>
        <c:axId val="1003573920"/>
        <c:scaling>
          <c:orientation val="minMax"/>
        </c:scaling>
        <c:delete val="0"/>
        <c:axPos val="b"/>
        <c:numFmt formatCode="General" sourceLinked="1"/>
        <c:majorTickMark val="out"/>
        <c:minorTickMark val="none"/>
        <c:tickLblPos val="nextTo"/>
        <c:txPr>
          <a:bodyPr/>
          <a:lstStyle/>
          <a:p>
            <a:pPr>
              <a:defRPr sz="1400" baseline="0"/>
            </a:pPr>
            <a:endParaRPr lang="en-US"/>
          </a:p>
        </c:txPr>
        <c:crossAx val="1150294688"/>
        <c:crosses val="autoZero"/>
        <c:auto val="1"/>
        <c:lblAlgn val="ctr"/>
        <c:lblOffset val="100"/>
        <c:noMultiLvlLbl val="0"/>
      </c:catAx>
      <c:valAx>
        <c:axId val="1150294688"/>
        <c:scaling>
          <c:orientation val="minMax"/>
        </c:scaling>
        <c:delete val="0"/>
        <c:axPos val="l"/>
        <c:title>
          <c:tx>
            <c:rich>
              <a:bodyPr rot="-5400000" vert="horz"/>
              <a:lstStyle/>
              <a:p>
                <a:pPr>
                  <a:defRPr/>
                </a:pPr>
                <a:r>
                  <a:rPr lang="en-US" dirty="0"/>
                  <a:t>Number of under-5 deaths</a:t>
                </a:r>
              </a:p>
            </c:rich>
          </c:tx>
          <c:overlay val="0"/>
        </c:title>
        <c:numFmt formatCode="General" sourceLinked="1"/>
        <c:majorTickMark val="out"/>
        <c:minorTickMark val="none"/>
        <c:tickLblPos val="nextTo"/>
        <c:crossAx val="1003573920"/>
        <c:crosses val="autoZero"/>
        <c:crossBetween val="between"/>
      </c:valAx>
      <c:spPr>
        <a:noFill/>
        <a:ln w="25402">
          <a:noFill/>
        </a:ln>
      </c:spPr>
    </c:plotArea>
    <c:legend>
      <c:legendPos val="r"/>
      <c:overlay val="0"/>
    </c:legend>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Severe</c:v>
                </c:pt>
              </c:strCache>
            </c:strRef>
          </c:tx>
          <c:spPr>
            <a:solidFill>
              <a:srgbClr val="0070C0"/>
            </a:solidFill>
          </c:spPr>
          <c:invertIfNegative val="0"/>
          <c:cat>
            <c:numRef>
              <c:f>Sheet1!$A$2:$A$14</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Sheet1!$B$2:$B$14</c:f>
              <c:numCache>
                <c:formatCode>0</c:formatCode>
                <c:ptCount val="13"/>
                <c:pt idx="0">
                  <c:v>7666.1297149734</c:v>
                </c:pt>
                <c:pt idx="1">
                  <c:v>7833.9454898285376</c:v>
                </c:pt>
                <c:pt idx="2">
                  <c:v>8001.7612646836797</c:v>
                </c:pt>
                <c:pt idx="3">
                  <c:v>8169.5770395388172</c:v>
                </c:pt>
                <c:pt idx="4">
                  <c:v>8337.3928143939538</c:v>
                </c:pt>
                <c:pt idx="5">
                  <c:v>8505.2085892490923</c:v>
                </c:pt>
                <c:pt idx="6">
                  <c:v>8673.0243641042343</c:v>
                </c:pt>
                <c:pt idx="7">
                  <c:v>8840.8401389593728</c:v>
                </c:pt>
                <c:pt idx="8">
                  <c:v>9008.6559138145094</c:v>
                </c:pt>
                <c:pt idx="9">
                  <c:v>9176.4716886696497</c:v>
                </c:pt>
                <c:pt idx="10">
                  <c:v>9344.2874635247899</c:v>
                </c:pt>
                <c:pt idx="11">
                  <c:v>9513.0567371006964</c:v>
                </c:pt>
                <c:pt idx="12" formatCode="General">
                  <c:v>9681.8260106766047</c:v>
                </c:pt>
              </c:numCache>
            </c:numRef>
          </c:val>
          <c:extLst>
            <c:ext xmlns:c16="http://schemas.microsoft.com/office/drawing/2014/chart" uri="{C3380CC4-5D6E-409C-BE32-E72D297353CC}">
              <c16:uniqueId val="{00000000-3610-45FA-A1E3-104480102392}"/>
            </c:ext>
          </c:extLst>
        </c:ser>
        <c:ser>
          <c:idx val="1"/>
          <c:order val="1"/>
          <c:tx>
            <c:strRef>
              <c:f>Sheet1!$C$1</c:f>
              <c:strCache>
                <c:ptCount val="1"/>
                <c:pt idx="0">
                  <c:v>Moderate</c:v>
                </c:pt>
              </c:strCache>
            </c:strRef>
          </c:tx>
          <c:spPr>
            <a:solidFill>
              <a:schemeClr val="accent6">
                <a:lumMod val="60000"/>
                <a:lumOff val="40000"/>
              </a:schemeClr>
            </a:solidFill>
            <a:ln w="25402">
              <a:noFill/>
            </a:ln>
          </c:spPr>
          <c:invertIfNegative val="0"/>
          <c:cat>
            <c:numRef>
              <c:f>Sheet1!$A$2:$A$14</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Sheet1!$C$2:$C$14</c:f>
              <c:numCache>
                <c:formatCode>General</c:formatCode>
                <c:ptCount val="13"/>
                <c:pt idx="0">
                  <c:v>3893.9071568118852</c:v>
                </c:pt>
                <c:pt idx="1">
                  <c:v>3979.1469154684642</c:v>
                </c:pt>
                <c:pt idx="2">
                  <c:v>4064.3866741250431</c:v>
                </c:pt>
                <c:pt idx="3">
                  <c:v>4149.6264327816198</c:v>
                </c:pt>
                <c:pt idx="4">
                  <c:v>4234.8661914382001</c:v>
                </c:pt>
                <c:pt idx="5">
                  <c:v>4320.1059500947777</c:v>
                </c:pt>
                <c:pt idx="6">
                  <c:v>4405.3457087513571</c:v>
                </c:pt>
                <c:pt idx="7">
                  <c:v>4490.5854674079346</c:v>
                </c:pt>
                <c:pt idx="8">
                  <c:v>4575.8252260645149</c:v>
                </c:pt>
                <c:pt idx="9">
                  <c:v>4661.0649847210934</c:v>
                </c:pt>
                <c:pt idx="10">
                  <c:v>4746.304743377671</c:v>
                </c:pt>
                <c:pt idx="11">
                  <c:v>4832.0288188447976</c:v>
                </c:pt>
                <c:pt idx="12">
                  <c:v>4917.752894311926</c:v>
                </c:pt>
              </c:numCache>
            </c:numRef>
          </c:val>
          <c:extLst>
            <c:ext xmlns:c16="http://schemas.microsoft.com/office/drawing/2014/chart" uri="{C3380CC4-5D6E-409C-BE32-E72D297353CC}">
              <c16:uniqueId val="{00000001-3610-45FA-A1E3-104480102392}"/>
            </c:ext>
          </c:extLst>
        </c:ser>
        <c:ser>
          <c:idx val="2"/>
          <c:order val="2"/>
          <c:tx>
            <c:strRef>
              <c:f>Sheet1!$D$1</c:f>
              <c:strCache>
                <c:ptCount val="1"/>
                <c:pt idx="0">
                  <c:v>Mild</c:v>
                </c:pt>
              </c:strCache>
            </c:strRef>
          </c:tx>
          <c:spPr>
            <a:solidFill>
              <a:schemeClr val="accent6">
                <a:lumMod val="20000"/>
                <a:lumOff val="80000"/>
              </a:schemeClr>
            </a:solidFill>
            <a:ln w="25402">
              <a:noFill/>
            </a:ln>
          </c:spPr>
          <c:invertIfNegative val="0"/>
          <c:cat>
            <c:numRef>
              <c:f>Sheet1!$A$2:$A$14</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Sheet1!$D$2:$D$14</c:f>
              <c:numCache>
                <c:formatCode>0</c:formatCode>
                <c:ptCount val="13"/>
                <c:pt idx="0">
                  <c:v>4228.539803100407</c:v>
                </c:pt>
                <c:pt idx="1">
                  <c:v>4321.1048535165346</c:v>
                </c:pt>
                <c:pt idx="2">
                  <c:v>4413.6699039326641</c:v>
                </c:pt>
                <c:pt idx="3">
                  <c:v>4506.2349543487917</c:v>
                </c:pt>
                <c:pt idx="4">
                  <c:v>4598.8000047649202</c:v>
                </c:pt>
                <c:pt idx="5">
                  <c:v>4691.3650551810479</c:v>
                </c:pt>
                <c:pt idx="6">
                  <c:v>4783.9301055971773</c:v>
                </c:pt>
                <c:pt idx="7">
                  <c:v>4876.4951560133059</c:v>
                </c:pt>
                <c:pt idx="8">
                  <c:v>4969.0602064294344</c:v>
                </c:pt>
                <c:pt idx="9">
                  <c:v>5061.625256845562</c:v>
                </c:pt>
                <c:pt idx="10">
                  <c:v>5154.1903072616897</c:v>
                </c:pt>
                <c:pt idx="11">
                  <c:v>5247.2812954642741</c:v>
                </c:pt>
                <c:pt idx="12" formatCode="General">
                  <c:v>5340.3722836668576</c:v>
                </c:pt>
              </c:numCache>
            </c:numRef>
          </c:val>
          <c:extLst>
            <c:ext xmlns:c16="http://schemas.microsoft.com/office/drawing/2014/chart" uri="{C3380CC4-5D6E-409C-BE32-E72D297353CC}">
              <c16:uniqueId val="{00000002-3610-45FA-A1E3-104480102392}"/>
            </c:ext>
          </c:extLst>
        </c:ser>
        <c:dLbls>
          <c:showLegendKey val="0"/>
          <c:showVal val="0"/>
          <c:showCatName val="0"/>
          <c:showSerName val="0"/>
          <c:showPercent val="0"/>
          <c:showBubbleSize val="0"/>
        </c:dLbls>
        <c:gapWidth val="28"/>
        <c:overlap val="100"/>
        <c:axId val="1156684256"/>
        <c:axId val="1156668528"/>
      </c:barChart>
      <c:catAx>
        <c:axId val="1156684256"/>
        <c:scaling>
          <c:orientation val="minMax"/>
        </c:scaling>
        <c:delete val="0"/>
        <c:axPos val="b"/>
        <c:numFmt formatCode="General" sourceLinked="1"/>
        <c:majorTickMark val="out"/>
        <c:minorTickMark val="none"/>
        <c:tickLblPos val="nextTo"/>
        <c:txPr>
          <a:bodyPr/>
          <a:lstStyle/>
          <a:p>
            <a:pPr>
              <a:defRPr sz="1700" baseline="0"/>
            </a:pPr>
            <a:endParaRPr lang="en-US"/>
          </a:p>
        </c:txPr>
        <c:crossAx val="1156668528"/>
        <c:crosses val="autoZero"/>
        <c:auto val="1"/>
        <c:lblAlgn val="ctr"/>
        <c:lblOffset val="100"/>
        <c:noMultiLvlLbl val="0"/>
      </c:catAx>
      <c:valAx>
        <c:axId val="1156668528"/>
        <c:scaling>
          <c:orientation val="minMax"/>
        </c:scaling>
        <c:delete val="0"/>
        <c:axPos val="l"/>
        <c:title>
          <c:tx>
            <c:rich>
              <a:bodyPr rot="-5400000" vert="horz"/>
              <a:lstStyle/>
              <a:p>
                <a:pPr>
                  <a:defRPr/>
                </a:pPr>
                <a:r>
                  <a:rPr lang="en-US" sz="1800" b="1" i="0" baseline="0" dirty="0">
                    <a:effectLst/>
                  </a:rPr>
                  <a:t>Number of under-five deaths</a:t>
                </a:r>
                <a:endParaRPr lang="en-US" dirty="0">
                  <a:effectLst/>
                </a:endParaRPr>
              </a:p>
            </c:rich>
          </c:tx>
          <c:overlay val="0"/>
        </c:title>
        <c:numFmt formatCode="0" sourceLinked="1"/>
        <c:majorTickMark val="out"/>
        <c:minorTickMark val="none"/>
        <c:tickLblPos val="nextTo"/>
        <c:crossAx val="1156684256"/>
        <c:crosses val="autoZero"/>
        <c:crossBetween val="between"/>
      </c:valAx>
      <c:spPr>
        <a:noFill/>
        <a:ln w="25402">
          <a:noFill/>
        </a:ln>
      </c:spPr>
    </c:plotArea>
    <c:legend>
      <c:legendPos val="r"/>
      <c:overlay val="0"/>
    </c:legend>
    <c:plotVisOnly val="1"/>
    <c:dispBlanksAs val="zero"/>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Severe</c:v>
                </c:pt>
              </c:strCache>
            </c:strRef>
          </c:tx>
          <c:spPr>
            <a:solidFill>
              <a:srgbClr val="0070C0"/>
            </a:solidFill>
          </c:spPr>
          <c:invertIfNegative val="0"/>
          <c:cat>
            <c:numRef>
              <c:f>Sheet1!$A$2:$A$14</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Sheet1!$B$2:$B$14</c:f>
              <c:numCache>
                <c:formatCode>General</c:formatCode>
                <c:ptCount val="13"/>
                <c:pt idx="0">
                  <c:v>7666.1297149734</c:v>
                </c:pt>
                <c:pt idx="1">
                  <c:v>7572.8139735009199</c:v>
                </c:pt>
                <c:pt idx="2">
                  <c:v>7468.3105137047651</c:v>
                </c:pt>
                <c:pt idx="3">
                  <c:v>7352.6193355849346</c:v>
                </c:pt>
                <c:pt idx="4">
                  <c:v>7225.7404391414284</c:v>
                </c:pt>
                <c:pt idx="5">
                  <c:v>7087.6738243742448</c:v>
                </c:pt>
                <c:pt idx="6">
                  <c:v>6938.4194912833864</c:v>
                </c:pt>
                <c:pt idx="7">
                  <c:v>6777.9774398688523</c:v>
                </c:pt>
                <c:pt idx="8">
                  <c:v>6606.3476701306408</c:v>
                </c:pt>
                <c:pt idx="9">
                  <c:v>6423.5301820687546</c:v>
                </c:pt>
                <c:pt idx="10">
                  <c:v>6229.5249756831918</c:v>
                </c:pt>
                <c:pt idx="11">
                  <c:v>6024.9359334971068</c:v>
                </c:pt>
                <c:pt idx="12">
                  <c:v>5809.0956064059601</c:v>
                </c:pt>
              </c:numCache>
            </c:numRef>
          </c:val>
          <c:extLst>
            <c:ext xmlns:c16="http://schemas.microsoft.com/office/drawing/2014/chart" uri="{C3380CC4-5D6E-409C-BE32-E72D297353CC}">
              <c16:uniqueId val="{00000000-D673-4385-9EE7-C85BD00AF418}"/>
            </c:ext>
          </c:extLst>
        </c:ser>
        <c:ser>
          <c:idx val="1"/>
          <c:order val="1"/>
          <c:tx>
            <c:strRef>
              <c:f>Sheet1!$C$1</c:f>
              <c:strCache>
                <c:ptCount val="1"/>
                <c:pt idx="0">
                  <c:v>Moderate</c:v>
                </c:pt>
              </c:strCache>
            </c:strRef>
          </c:tx>
          <c:spPr>
            <a:solidFill>
              <a:schemeClr val="accent6">
                <a:lumMod val="60000"/>
                <a:lumOff val="40000"/>
              </a:schemeClr>
            </a:solidFill>
            <a:ln w="25402">
              <a:noFill/>
            </a:ln>
          </c:spPr>
          <c:invertIfNegative val="0"/>
          <c:cat>
            <c:numRef>
              <c:f>Sheet1!$A$2:$A$14</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Sheet1!$C$2:$C$14</c:f>
              <c:numCache>
                <c:formatCode>General</c:formatCode>
                <c:ptCount val="13"/>
                <c:pt idx="0">
                  <c:v>3893.9071568118852</c:v>
                </c:pt>
                <c:pt idx="1">
                  <c:v>3912.8278002106558</c:v>
                </c:pt>
                <c:pt idx="2">
                  <c:v>3928.9071183208748</c:v>
                </c:pt>
                <c:pt idx="3">
                  <c:v>3942.1451111425408</c:v>
                </c:pt>
                <c:pt idx="4">
                  <c:v>3952.5417786756539</c:v>
                </c:pt>
                <c:pt idx="5">
                  <c:v>3960.0971209202139</c:v>
                </c:pt>
                <c:pt idx="6">
                  <c:v>3964.8111378762201</c:v>
                </c:pt>
                <c:pt idx="7">
                  <c:v>3966.683829543676</c:v>
                </c:pt>
                <c:pt idx="8">
                  <c:v>3965.7151959225798</c:v>
                </c:pt>
                <c:pt idx="9">
                  <c:v>3961.9052370129298</c:v>
                </c:pt>
                <c:pt idx="10">
                  <c:v>3955.2539528147258</c:v>
                </c:pt>
                <c:pt idx="11">
                  <c:v>3946.156868723253</c:v>
                </c:pt>
                <c:pt idx="12">
                  <c:v>3934.2023154495419</c:v>
                </c:pt>
              </c:numCache>
            </c:numRef>
          </c:val>
          <c:extLst>
            <c:ext xmlns:c16="http://schemas.microsoft.com/office/drawing/2014/chart" uri="{C3380CC4-5D6E-409C-BE32-E72D297353CC}">
              <c16:uniqueId val="{00000001-D673-4385-9EE7-C85BD00AF418}"/>
            </c:ext>
          </c:extLst>
        </c:ser>
        <c:ser>
          <c:idx val="2"/>
          <c:order val="2"/>
          <c:tx>
            <c:strRef>
              <c:f>Sheet1!$D$1</c:f>
              <c:strCache>
                <c:ptCount val="1"/>
                <c:pt idx="0">
                  <c:v>Mild</c:v>
                </c:pt>
              </c:strCache>
            </c:strRef>
          </c:tx>
          <c:spPr>
            <a:solidFill>
              <a:schemeClr val="accent6">
                <a:lumMod val="20000"/>
                <a:lumOff val="80000"/>
              </a:schemeClr>
            </a:solidFill>
            <a:ln w="25402">
              <a:noFill/>
            </a:ln>
          </c:spPr>
          <c:invertIfNegative val="0"/>
          <c:cat>
            <c:numRef>
              <c:f>Sheet1!$A$2:$A$14</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Sheet1!$D$2:$D$14</c:f>
              <c:numCache>
                <c:formatCode>General</c:formatCode>
                <c:ptCount val="13"/>
                <c:pt idx="0">
                  <c:v>4228.539803100407</c:v>
                </c:pt>
                <c:pt idx="1">
                  <c:v>4303.1002499602146</c:v>
                </c:pt>
                <c:pt idx="2">
                  <c:v>4376.8893213998908</c:v>
                </c:pt>
                <c:pt idx="3">
                  <c:v>4449.9070174194312</c:v>
                </c:pt>
                <c:pt idx="4">
                  <c:v>4522.1533380188384</c:v>
                </c:pt>
                <c:pt idx="5">
                  <c:v>4593.6282831981098</c:v>
                </c:pt>
                <c:pt idx="6">
                  <c:v>4664.331852957248</c:v>
                </c:pt>
                <c:pt idx="7">
                  <c:v>4734.2640472962503</c:v>
                </c:pt>
                <c:pt idx="8">
                  <c:v>4803.4248662151176</c:v>
                </c:pt>
                <c:pt idx="9">
                  <c:v>4871.8143097138527</c:v>
                </c:pt>
                <c:pt idx="10">
                  <c:v>4939.4323777924528</c:v>
                </c:pt>
                <c:pt idx="11">
                  <c:v>5006.780902755494</c:v>
                </c:pt>
                <c:pt idx="12">
                  <c:v>5073.3536694835148</c:v>
                </c:pt>
              </c:numCache>
            </c:numRef>
          </c:val>
          <c:extLst>
            <c:ext xmlns:c16="http://schemas.microsoft.com/office/drawing/2014/chart" uri="{C3380CC4-5D6E-409C-BE32-E72D297353CC}">
              <c16:uniqueId val="{00000002-D673-4385-9EE7-C85BD00AF418}"/>
            </c:ext>
          </c:extLst>
        </c:ser>
        <c:dLbls>
          <c:showLegendKey val="0"/>
          <c:showVal val="0"/>
          <c:showCatName val="0"/>
          <c:showSerName val="0"/>
          <c:showPercent val="0"/>
          <c:showBubbleSize val="0"/>
        </c:dLbls>
        <c:gapWidth val="28"/>
        <c:overlap val="100"/>
        <c:axId val="1150501472"/>
        <c:axId val="1150829840"/>
      </c:barChart>
      <c:catAx>
        <c:axId val="1150501472"/>
        <c:scaling>
          <c:orientation val="minMax"/>
        </c:scaling>
        <c:delete val="0"/>
        <c:axPos val="b"/>
        <c:numFmt formatCode="General" sourceLinked="1"/>
        <c:majorTickMark val="out"/>
        <c:minorTickMark val="none"/>
        <c:tickLblPos val="nextTo"/>
        <c:txPr>
          <a:bodyPr/>
          <a:lstStyle/>
          <a:p>
            <a:pPr>
              <a:defRPr sz="1700" baseline="0"/>
            </a:pPr>
            <a:endParaRPr lang="en-US"/>
          </a:p>
        </c:txPr>
        <c:crossAx val="1150829840"/>
        <c:crosses val="autoZero"/>
        <c:auto val="1"/>
        <c:lblAlgn val="ctr"/>
        <c:lblOffset val="100"/>
        <c:noMultiLvlLbl val="0"/>
      </c:catAx>
      <c:valAx>
        <c:axId val="1150829840"/>
        <c:scaling>
          <c:orientation val="minMax"/>
          <c:max val="18000"/>
        </c:scaling>
        <c:delete val="0"/>
        <c:axPos val="l"/>
        <c:title>
          <c:tx>
            <c:rich>
              <a:bodyPr rot="-5400000" vert="horz"/>
              <a:lstStyle/>
              <a:p>
                <a:pPr>
                  <a:defRPr/>
                </a:pPr>
                <a:r>
                  <a:rPr lang="en-US" dirty="0"/>
                  <a:t>Number of under-five deaths</a:t>
                </a:r>
              </a:p>
            </c:rich>
          </c:tx>
          <c:overlay val="0"/>
        </c:title>
        <c:numFmt formatCode="General" sourceLinked="1"/>
        <c:majorTickMark val="out"/>
        <c:minorTickMark val="none"/>
        <c:tickLblPos val="nextTo"/>
        <c:crossAx val="1150501472"/>
        <c:crosses val="autoZero"/>
        <c:crossBetween val="between"/>
        <c:majorUnit val="2000"/>
      </c:valAx>
      <c:spPr>
        <a:noFill/>
        <a:ln w="25402">
          <a:noFill/>
        </a:ln>
      </c:spPr>
    </c:plotArea>
    <c:legend>
      <c:legendPos val="r"/>
      <c:overlay val="0"/>
    </c:legend>
    <c:plotVisOnly val="1"/>
    <c:dispBlanksAs val="zero"/>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49071643822301"/>
          <c:y val="3.3637261285609302E-2"/>
          <c:w val="0.83616360454943095"/>
          <c:h val="0.91027721614162604"/>
        </c:manualLayout>
      </c:layout>
      <c:barChart>
        <c:barDir val="col"/>
        <c:grouping val="stacked"/>
        <c:varyColors val="0"/>
        <c:ser>
          <c:idx val="0"/>
          <c:order val="0"/>
          <c:tx>
            <c:strRef>
              <c:f>Sheet1!$B$1</c:f>
              <c:strCache>
                <c:ptCount val="1"/>
                <c:pt idx="0">
                  <c:v>Column1</c:v>
                </c:pt>
              </c:strCache>
            </c:strRef>
          </c:tx>
          <c:spPr>
            <a:solidFill>
              <a:schemeClr val="tx2"/>
            </a:solidFill>
          </c:spPr>
          <c:invertIfNegative val="0"/>
          <c:dPt>
            <c:idx val="0"/>
            <c:invertIfNegative val="0"/>
            <c:bubble3D val="0"/>
            <c:spPr>
              <a:solidFill>
                <a:srgbClr val="0070C0"/>
              </a:solidFill>
            </c:spPr>
            <c:extLst>
              <c:ext xmlns:c16="http://schemas.microsoft.com/office/drawing/2014/chart" uri="{C3380CC4-5D6E-409C-BE32-E72D297353CC}">
                <c16:uniqueId val="{00000001-406E-44C2-9019-292FAE3F6908}"/>
              </c:ext>
            </c:extLst>
          </c:dPt>
          <c:dPt>
            <c:idx val="1"/>
            <c:invertIfNegative val="0"/>
            <c:bubble3D val="0"/>
            <c:spPr>
              <a:solidFill>
                <a:schemeClr val="accent6">
                  <a:lumMod val="60000"/>
                  <a:lumOff val="40000"/>
                </a:schemeClr>
              </a:solidFill>
            </c:spPr>
            <c:extLst>
              <c:ext xmlns:c16="http://schemas.microsoft.com/office/drawing/2014/chart" uri="{C3380CC4-5D6E-409C-BE32-E72D297353CC}">
                <c16:uniqueId val="{00000003-406E-44C2-9019-292FAE3F6908}"/>
              </c:ext>
            </c:extLst>
          </c:dPt>
          <c:dPt>
            <c:idx val="2"/>
            <c:invertIfNegative val="0"/>
            <c:bubble3D val="0"/>
            <c:spPr>
              <a:solidFill>
                <a:srgbClr val="214E65"/>
              </a:solidFill>
            </c:spPr>
            <c:extLst>
              <c:ext xmlns:c16="http://schemas.microsoft.com/office/drawing/2014/chart" uri="{C3380CC4-5D6E-409C-BE32-E72D297353CC}">
                <c16:uniqueId val="{00000005-406E-44C2-9019-292FAE3F6908}"/>
              </c:ext>
            </c:extLst>
          </c:dPt>
          <c:cat>
            <c:strRef>
              <c:f>Sheet1!$A$2:$A$4</c:f>
              <c:strCache>
                <c:ptCount val="3"/>
                <c:pt idx="0">
                  <c:v>Stunting</c:v>
                </c:pt>
                <c:pt idx="1">
                  <c:v>Iodine deficiency</c:v>
                </c:pt>
                <c:pt idx="2">
                  <c:v>Iron deficiency anemia</c:v>
                </c:pt>
              </c:strCache>
            </c:strRef>
          </c:cat>
          <c:val>
            <c:numRef>
              <c:f>Sheet1!$B$2:$B$4</c:f>
              <c:numCache>
                <c:formatCode>General</c:formatCode>
                <c:ptCount val="3"/>
                <c:pt idx="0" formatCode="#,##0">
                  <c:v>7700</c:v>
                </c:pt>
                <c:pt idx="1">
                  <c:v>363</c:v>
                </c:pt>
                <c:pt idx="2">
                  <c:v>445</c:v>
                </c:pt>
              </c:numCache>
            </c:numRef>
          </c:val>
          <c:extLst>
            <c:ext xmlns:c16="http://schemas.microsoft.com/office/drawing/2014/chart" uri="{C3380CC4-5D6E-409C-BE32-E72D297353CC}">
              <c16:uniqueId val="{00000006-406E-44C2-9019-292FAE3F6908}"/>
            </c:ext>
          </c:extLst>
        </c:ser>
        <c:dLbls>
          <c:showLegendKey val="0"/>
          <c:showVal val="0"/>
          <c:showCatName val="0"/>
          <c:showSerName val="0"/>
          <c:showPercent val="0"/>
          <c:showBubbleSize val="0"/>
        </c:dLbls>
        <c:gapWidth val="28"/>
        <c:overlap val="100"/>
        <c:axId val="1152865792"/>
        <c:axId val="1153051616"/>
      </c:barChart>
      <c:catAx>
        <c:axId val="1152865792"/>
        <c:scaling>
          <c:orientation val="minMax"/>
        </c:scaling>
        <c:delete val="0"/>
        <c:axPos val="b"/>
        <c:numFmt formatCode="General" sourceLinked="1"/>
        <c:majorTickMark val="none"/>
        <c:minorTickMark val="none"/>
        <c:tickLblPos val="none"/>
        <c:txPr>
          <a:bodyPr/>
          <a:lstStyle/>
          <a:p>
            <a:pPr>
              <a:defRPr sz="1700" baseline="0"/>
            </a:pPr>
            <a:endParaRPr lang="en-US"/>
          </a:p>
        </c:txPr>
        <c:crossAx val="1153051616"/>
        <c:crosses val="autoZero"/>
        <c:auto val="1"/>
        <c:lblAlgn val="ctr"/>
        <c:lblOffset val="100"/>
        <c:noMultiLvlLbl val="0"/>
      </c:catAx>
      <c:valAx>
        <c:axId val="1153051616"/>
        <c:scaling>
          <c:orientation val="minMax"/>
        </c:scaling>
        <c:delete val="0"/>
        <c:axPos val="l"/>
        <c:title>
          <c:tx>
            <c:rich>
              <a:bodyPr rot="-5400000" vert="horz"/>
              <a:lstStyle/>
              <a:p>
                <a:pPr>
                  <a:defRPr/>
                </a:pPr>
                <a:r>
                  <a:rPr lang="en-US" dirty="0"/>
                  <a:t>US$ (Millions) </a:t>
                </a:r>
              </a:p>
            </c:rich>
          </c:tx>
          <c:overlay val="0"/>
        </c:title>
        <c:numFmt formatCode="#,##0" sourceLinked="1"/>
        <c:majorTickMark val="out"/>
        <c:minorTickMark val="none"/>
        <c:tickLblPos val="nextTo"/>
        <c:crossAx val="1152865792"/>
        <c:crosses val="autoZero"/>
        <c:crossBetween val="between"/>
      </c:valAx>
      <c:spPr>
        <a:noFill/>
        <a:ln w="25402">
          <a:noFill/>
        </a:ln>
      </c:spPr>
    </c:plotArea>
    <c:plotVisOnly val="1"/>
    <c:dispBlanksAs val="zero"/>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49071643822301"/>
          <c:y val="3.3637261285609302E-2"/>
          <c:w val="0.83616360454943095"/>
          <c:h val="0.91027721614162604"/>
        </c:manualLayout>
      </c:layout>
      <c:barChart>
        <c:barDir val="col"/>
        <c:grouping val="stacked"/>
        <c:varyColors val="0"/>
        <c:ser>
          <c:idx val="0"/>
          <c:order val="0"/>
          <c:tx>
            <c:strRef>
              <c:f>Sheet1!$B$1</c:f>
              <c:strCache>
                <c:ptCount val="1"/>
                <c:pt idx="0">
                  <c:v>Column1</c:v>
                </c:pt>
              </c:strCache>
            </c:strRef>
          </c:tx>
          <c:spPr>
            <a:solidFill>
              <a:schemeClr val="tx2"/>
            </a:solidFill>
          </c:spPr>
          <c:invertIfNegative val="0"/>
          <c:dPt>
            <c:idx val="0"/>
            <c:invertIfNegative val="0"/>
            <c:bubble3D val="0"/>
            <c:spPr>
              <a:solidFill>
                <a:srgbClr val="0070C0"/>
              </a:solidFill>
            </c:spPr>
            <c:extLst>
              <c:ext xmlns:c16="http://schemas.microsoft.com/office/drawing/2014/chart" uri="{C3380CC4-5D6E-409C-BE32-E72D297353CC}">
                <c16:uniqueId val="{00000001-F176-42CC-931A-26E9A5A51DAF}"/>
              </c:ext>
            </c:extLst>
          </c:dPt>
          <c:dPt>
            <c:idx val="1"/>
            <c:invertIfNegative val="0"/>
            <c:bubble3D val="0"/>
            <c:spPr>
              <a:solidFill>
                <a:schemeClr val="accent6">
                  <a:lumMod val="60000"/>
                  <a:lumOff val="40000"/>
                </a:schemeClr>
              </a:solidFill>
            </c:spPr>
            <c:extLst>
              <c:ext xmlns:c16="http://schemas.microsoft.com/office/drawing/2014/chart" uri="{C3380CC4-5D6E-409C-BE32-E72D297353CC}">
                <c16:uniqueId val="{00000003-F176-42CC-931A-26E9A5A51DAF}"/>
              </c:ext>
            </c:extLst>
          </c:dPt>
          <c:dPt>
            <c:idx val="2"/>
            <c:invertIfNegative val="0"/>
            <c:bubble3D val="0"/>
            <c:spPr>
              <a:solidFill>
                <a:srgbClr val="214E65"/>
              </a:solidFill>
            </c:spPr>
            <c:extLst>
              <c:ext xmlns:c16="http://schemas.microsoft.com/office/drawing/2014/chart" uri="{C3380CC4-5D6E-409C-BE32-E72D297353CC}">
                <c16:uniqueId val="{00000005-F176-42CC-931A-26E9A5A51DAF}"/>
              </c:ext>
            </c:extLst>
          </c:dPt>
          <c:cat>
            <c:strRef>
              <c:f>Sheet1!$A$2:$A$4</c:f>
              <c:strCache>
                <c:ptCount val="3"/>
                <c:pt idx="0">
                  <c:v>Stunting</c:v>
                </c:pt>
                <c:pt idx="1">
                  <c:v>Iodine deficiency</c:v>
                </c:pt>
                <c:pt idx="2">
                  <c:v>Iron deficiency anemia</c:v>
                </c:pt>
              </c:strCache>
            </c:strRef>
          </c:cat>
          <c:val>
            <c:numRef>
              <c:f>Sheet1!$B$2:$B$4</c:f>
              <c:numCache>
                <c:formatCode>General</c:formatCode>
                <c:ptCount val="3"/>
                <c:pt idx="0" formatCode="#,##0">
                  <c:v>1700</c:v>
                </c:pt>
                <c:pt idx="1">
                  <c:v>75.900000000000006</c:v>
                </c:pt>
                <c:pt idx="2">
                  <c:v>108.8</c:v>
                </c:pt>
              </c:numCache>
            </c:numRef>
          </c:val>
          <c:extLst>
            <c:ext xmlns:c16="http://schemas.microsoft.com/office/drawing/2014/chart" uri="{C3380CC4-5D6E-409C-BE32-E72D297353CC}">
              <c16:uniqueId val="{00000006-F176-42CC-931A-26E9A5A51DAF}"/>
            </c:ext>
          </c:extLst>
        </c:ser>
        <c:dLbls>
          <c:showLegendKey val="0"/>
          <c:showVal val="0"/>
          <c:showCatName val="0"/>
          <c:showSerName val="0"/>
          <c:showPercent val="0"/>
          <c:showBubbleSize val="0"/>
        </c:dLbls>
        <c:gapWidth val="28"/>
        <c:overlap val="100"/>
        <c:axId val="1055472400"/>
        <c:axId val="1055805072"/>
      </c:barChart>
      <c:catAx>
        <c:axId val="1055472400"/>
        <c:scaling>
          <c:orientation val="minMax"/>
        </c:scaling>
        <c:delete val="0"/>
        <c:axPos val="b"/>
        <c:numFmt formatCode="General" sourceLinked="1"/>
        <c:majorTickMark val="none"/>
        <c:minorTickMark val="none"/>
        <c:tickLblPos val="none"/>
        <c:txPr>
          <a:bodyPr/>
          <a:lstStyle/>
          <a:p>
            <a:pPr>
              <a:defRPr sz="1700" baseline="0"/>
            </a:pPr>
            <a:endParaRPr lang="en-US"/>
          </a:p>
        </c:txPr>
        <c:crossAx val="1055805072"/>
        <c:crosses val="autoZero"/>
        <c:auto val="1"/>
        <c:lblAlgn val="ctr"/>
        <c:lblOffset val="100"/>
        <c:noMultiLvlLbl val="0"/>
      </c:catAx>
      <c:valAx>
        <c:axId val="1055805072"/>
        <c:scaling>
          <c:orientation val="minMax"/>
        </c:scaling>
        <c:delete val="0"/>
        <c:axPos val="l"/>
        <c:title>
          <c:tx>
            <c:rich>
              <a:bodyPr rot="-5400000" vert="horz"/>
              <a:lstStyle/>
              <a:p>
                <a:pPr>
                  <a:defRPr/>
                </a:pPr>
                <a:r>
                  <a:rPr lang="en-US" dirty="0"/>
                  <a:t>US$ (Millions) </a:t>
                </a:r>
              </a:p>
            </c:rich>
          </c:tx>
          <c:overlay val="0"/>
        </c:title>
        <c:numFmt formatCode="#,##0" sourceLinked="1"/>
        <c:majorTickMark val="out"/>
        <c:minorTickMark val="none"/>
        <c:tickLblPos val="nextTo"/>
        <c:crossAx val="1055472400"/>
        <c:crosses val="autoZero"/>
        <c:crossBetween val="between"/>
      </c:valAx>
      <c:spPr>
        <a:noFill/>
        <a:ln w="25402">
          <a:noFill/>
        </a:ln>
      </c:spPr>
    </c:plotArea>
    <c:plotVisOnly val="1"/>
    <c:dispBlanksAs val="zero"/>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914818-8B10-4884-A3D2-808BA385D7A1}"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55A3F566-2170-41EB-9BD6-B7CB32C3EBB9}">
      <dgm:prSet phldrT="[Text]" custT="1"/>
      <dgm:spPr>
        <a:xfrm>
          <a:off x="3872" y="0"/>
          <a:ext cx="1358996" cy="3324225"/>
        </a:xfrm>
        <a:solidFill>
          <a:srgbClr val="4F81BD">
            <a:tint val="40000"/>
            <a:hueOff val="0"/>
            <a:satOff val="0"/>
            <a:lumOff val="0"/>
            <a:alphaOff val="0"/>
          </a:srgbClr>
        </a:solidFill>
        <a:ln>
          <a:noFill/>
        </a:ln>
        <a:effectLst/>
      </dgm:spPr>
      <dgm:t>
        <a:bodyPr/>
        <a:lstStyle/>
        <a:p>
          <a:r>
            <a:rPr lang="en-US" sz="1400" dirty="0">
              <a:solidFill>
                <a:sysClr val="windowText" lastClr="000000">
                  <a:hueOff val="0"/>
                  <a:satOff val="0"/>
                  <a:lumOff val="0"/>
                  <a:alphaOff val="0"/>
                </a:sysClr>
              </a:solidFill>
              <a:latin typeface="Calibri"/>
              <a:ea typeface="+mn-ea"/>
              <a:cs typeface="+mn-cs"/>
            </a:rPr>
            <a:t>Maternal deaths</a:t>
          </a:r>
        </a:p>
      </dgm:t>
    </dgm:pt>
    <dgm:pt modelId="{96478101-BA19-4CFE-84BD-F68F2CB7D9B9}" type="parTrans" cxnId="{39A4C10D-97E0-4625-A765-965CF80DBA9D}">
      <dgm:prSet/>
      <dgm:spPr/>
      <dgm:t>
        <a:bodyPr/>
        <a:lstStyle/>
        <a:p>
          <a:endParaRPr lang="en-US" sz="1400"/>
        </a:p>
      </dgm:t>
    </dgm:pt>
    <dgm:pt modelId="{3E2C7A3D-21AB-4A62-9FDB-50B9DE69EC76}" type="sibTrans" cxnId="{39A4C10D-97E0-4625-A765-965CF80DBA9D}">
      <dgm:prSet/>
      <dgm:spPr/>
      <dgm:t>
        <a:bodyPr/>
        <a:lstStyle/>
        <a:p>
          <a:endParaRPr lang="en-US" sz="1400"/>
        </a:p>
      </dgm:t>
    </dgm:pt>
    <dgm:pt modelId="{B59B910F-D2C8-4B8F-AB26-0A773CA9CAAA}">
      <dgm:prSet phldrT="[Text]"/>
      <dgm:spPr>
        <a:xfrm>
          <a:off x="139772" y="998241"/>
          <a:ext cx="1087196" cy="1002299"/>
        </a:xfrm>
        <a:solidFill>
          <a:schemeClr val="tx2"/>
        </a:solidFill>
      </dgm:spPr>
      <dgm:t>
        <a:bodyPr/>
        <a:lstStyle/>
        <a:p>
          <a:r>
            <a:rPr lang="en-US"/>
            <a:t>IDA</a:t>
          </a:r>
        </a:p>
      </dgm:t>
    </dgm:pt>
    <dgm:pt modelId="{73C8FBD2-7A4F-4D28-9E6A-5CCA1F586814}" type="parTrans" cxnId="{3B15B3A3-F202-481D-A988-378F56D6CD88}">
      <dgm:prSet/>
      <dgm:spPr/>
      <dgm:t>
        <a:bodyPr/>
        <a:lstStyle/>
        <a:p>
          <a:endParaRPr lang="en-US" sz="1400"/>
        </a:p>
      </dgm:t>
    </dgm:pt>
    <dgm:pt modelId="{C47EE925-D9AA-4D16-B194-44090790E480}" type="sibTrans" cxnId="{3B15B3A3-F202-481D-A988-378F56D6CD88}">
      <dgm:prSet/>
      <dgm:spPr/>
      <dgm:t>
        <a:bodyPr/>
        <a:lstStyle/>
        <a:p>
          <a:endParaRPr lang="en-US" sz="1400"/>
        </a:p>
      </dgm:t>
    </dgm:pt>
    <dgm:pt modelId="{01070420-4BC8-4EE1-8701-FF6BE796D08D}">
      <dgm:prSet phldrT="[Text]" custT="1"/>
      <dgm:spPr>
        <a:xfrm>
          <a:off x="1464793" y="0"/>
          <a:ext cx="1358996" cy="3324225"/>
        </a:xfrm>
        <a:solidFill>
          <a:srgbClr val="4F81BD">
            <a:tint val="40000"/>
            <a:hueOff val="0"/>
            <a:satOff val="0"/>
            <a:lumOff val="0"/>
            <a:alphaOff val="0"/>
          </a:srgbClr>
        </a:solidFill>
        <a:ln>
          <a:noFill/>
        </a:ln>
        <a:effectLst/>
      </dgm:spPr>
      <dgm:t>
        <a:bodyPr/>
        <a:lstStyle/>
        <a:p>
          <a:r>
            <a:rPr lang="en-US" sz="1400" dirty="0">
              <a:solidFill>
                <a:sysClr val="windowText" lastClr="000000">
                  <a:hueOff val="0"/>
                  <a:satOff val="0"/>
                  <a:lumOff val="0"/>
                  <a:alphaOff val="0"/>
                </a:sysClr>
              </a:solidFill>
              <a:latin typeface="Calibri"/>
              <a:ea typeface="+mn-ea"/>
              <a:cs typeface="+mn-cs"/>
            </a:rPr>
            <a:t>Perinatal deaths</a:t>
          </a:r>
        </a:p>
      </dgm:t>
    </dgm:pt>
    <dgm:pt modelId="{945F74C6-A077-4A54-8E20-29185289BE4E}" type="parTrans" cxnId="{5ABD7D09-B61C-4BC1-811A-47726FA45C55}">
      <dgm:prSet/>
      <dgm:spPr/>
      <dgm:t>
        <a:bodyPr/>
        <a:lstStyle/>
        <a:p>
          <a:endParaRPr lang="en-US" sz="1400"/>
        </a:p>
      </dgm:t>
    </dgm:pt>
    <dgm:pt modelId="{920CA274-DE72-41BB-873E-8D39EA2C8A46}" type="sibTrans" cxnId="{5ABD7D09-B61C-4BC1-811A-47726FA45C55}">
      <dgm:prSet/>
      <dgm:spPr/>
      <dgm:t>
        <a:bodyPr/>
        <a:lstStyle/>
        <a:p>
          <a:endParaRPr lang="en-US" sz="1400"/>
        </a:p>
      </dgm:t>
    </dgm:pt>
    <dgm:pt modelId="{F04ACC52-1D71-4032-8A57-FCF6FC5CAD31}">
      <dgm:prSet phldrT="[Text]"/>
      <dgm:spPr>
        <a:xfrm>
          <a:off x="1600693" y="998241"/>
          <a:ext cx="1087196" cy="1002299"/>
        </a:xfrm>
        <a:solidFill>
          <a:schemeClr val="tx2"/>
        </a:solidFill>
      </dgm:spPr>
      <dgm:t>
        <a:bodyPr/>
        <a:lstStyle/>
        <a:p>
          <a:r>
            <a:rPr lang="en-US"/>
            <a:t>IDA</a:t>
          </a:r>
        </a:p>
      </dgm:t>
    </dgm:pt>
    <dgm:pt modelId="{EB493F2A-924B-4CBA-924B-700925F51F12}" type="parTrans" cxnId="{E13E77C2-930D-4C8E-BD6D-1C43E60FA02C}">
      <dgm:prSet/>
      <dgm:spPr/>
      <dgm:t>
        <a:bodyPr/>
        <a:lstStyle/>
        <a:p>
          <a:endParaRPr lang="en-US" sz="1400"/>
        </a:p>
      </dgm:t>
    </dgm:pt>
    <dgm:pt modelId="{D895E7BC-8498-42ED-9ADE-32DD8D22917B}" type="sibTrans" cxnId="{E13E77C2-930D-4C8E-BD6D-1C43E60FA02C}">
      <dgm:prSet/>
      <dgm:spPr/>
      <dgm:t>
        <a:bodyPr/>
        <a:lstStyle/>
        <a:p>
          <a:endParaRPr lang="en-US" sz="1400"/>
        </a:p>
      </dgm:t>
    </dgm:pt>
    <dgm:pt modelId="{38358A86-95E6-4D16-B853-D921D4F81950}">
      <dgm:prSet phldrT="[Text]" custT="1"/>
      <dgm:spPr>
        <a:xfrm>
          <a:off x="1600693" y="2154740"/>
          <a:ext cx="1087196" cy="1002299"/>
        </a:xfrm>
        <a:solidFill>
          <a:schemeClr val="tx2"/>
        </a:solidFill>
        <a:ln w="25400" cap="flat" cmpd="sng" algn="ctr">
          <a:solidFill>
            <a:sysClr val="window" lastClr="FFFFFF">
              <a:hueOff val="0"/>
              <a:satOff val="0"/>
              <a:lumOff val="0"/>
              <a:alphaOff val="0"/>
            </a:sysClr>
          </a:solidFill>
          <a:prstDash val="solid"/>
        </a:ln>
        <a:effectLst/>
      </dgm:spPr>
      <dgm:t>
        <a:bodyPr/>
        <a:lstStyle/>
        <a:p>
          <a:r>
            <a:rPr lang="en-US" sz="1400" dirty="0">
              <a:solidFill>
                <a:sysClr val="window" lastClr="FFFFFF"/>
              </a:solidFill>
              <a:latin typeface="Calibri"/>
              <a:ea typeface="+mn-ea"/>
              <a:cs typeface="+mn-cs"/>
            </a:rPr>
            <a:t>70,900</a:t>
          </a:r>
        </a:p>
      </dgm:t>
    </dgm:pt>
    <dgm:pt modelId="{438A437B-7B1F-4B94-A8BE-5EBB8B2B2FE4}" type="parTrans" cxnId="{EECD14D9-1206-409D-8936-F4CB0B0A18EF}">
      <dgm:prSet/>
      <dgm:spPr/>
      <dgm:t>
        <a:bodyPr/>
        <a:lstStyle/>
        <a:p>
          <a:endParaRPr lang="en-US" sz="1400"/>
        </a:p>
      </dgm:t>
    </dgm:pt>
    <dgm:pt modelId="{F51988A8-B80D-4D67-A553-66872273361B}" type="sibTrans" cxnId="{EECD14D9-1206-409D-8936-F4CB0B0A18EF}">
      <dgm:prSet/>
      <dgm:spPr/>
      <dgm:t>
        <a:bodyPr/>
        <a:lstStyle/>
        <a:p>
          <a:endParaRPr lang="en-US" sz="1400"/>
        </a:p>
      </dgm:t>
    </dgm:pt>
    <dgm:pt modelId="{C33467E5-1D46-4D61-886F-3003A4437342}">
      <dgm:prSet phldrT="[Text]" custT="1"/>
      <dgm:spPr>
        <a:xfrm>
          <a:off x="2925714" y="0"/>
          <a:ext cx="1358996" cy="3324225"/>
        </a:xfrm>
        <a:solidFill>
          <a:srgbClr val="4F81BD">
            <a:tint val="40000"/>
            <a:hueOff val="0"/>
            <a:satOff val="0"/>
            <a:lumOff val="0"/>
            <a:alphaOff val="0"/>
          </a:srgbClr>
        </a:solidFill>
        <a:ln>
          <a:noFill/>
        </a:ln>
        <a:effectLst/>
      </dgm:spPr>
      <dgm:t>
        <a:bodyPr/>
        <a:lstStyle/>
        <a:p>
          <a:r>
            <a:rPr lang="en-US" sz="1400" dirty="0">
              <a:solidFill>
                <a:sysClr val="windowText" lastClr="000000">
                  <a:hueOff val="0"/>
                  <a:satOff val="0"/>
                  <a:lumOff val="0"/>
                  <a:alphaOff val="0"/>
                </a:sysClr>
              </a:solidFill>
              <a:latin typeface="Calibri"/>
              <a:ea typeface="+mn-ea"/>
              <a:cs typeface="+mn-cs"/>
            </a:rPr>
            <a:t>Infant deaths</a:t>
          </a:r>
        </a:p>
      </dgm:t>
    </dgm:pt>
    <dgm:pt modelId="{EE5FCD05-71DC-4A7C-B030-D5963F02AB34}" type="parTrans" cxnId="{99768A60-0F84-4CCF-A1A5-87B965FC0920}">
      <dgm:prSet/>
      <dgm:spPr/>
      <dgm:t>
        <a:bodyPr/>
        <a:lstStyle/>
        <a:p>
          <a:endParaRPr lang="en-US" sz="1400"/>
        </a:p>
      </dgm:t>
    </dgm:pt>
    <dgm:pt modelId="{12C98862-1E4D-4912-9A9A-0C91621D2397}" type="sibTrans" cxnId="{99768A60-0F84-4CCF-A1A5-87B965FC0920}">
      <dgm:prSet/>
      <dgm:spPr/>
      <dgm:t>
        <a:bodyPr/>
        <a:lstStyle/>
        <a:p>
          <a:endParaRPr lang="en-US" sz="1400"/>
        </a:p>
      </dgm:t>
    </dgm:pt>
    <dgm:pt modelId="{D9356C46-E34F-44F7-AC4A-20B5EF9F3C16}">
      <dgm:prSet phldrT="[Text]" custT="1"/>
      <dgm:spPr>
        <a:xfrm>
          <a:off x="3061614" y="2154740"/>
          <a:ext cx="1087196" cy="1002299"/>
        </a:xfrm>
        <a:solidFill>
          <a:schemeClr val="tx2"/>
        </a:solidFill>
        <a:ln w="25400" cap="flat" cmpd="sng" algn="ctr">
          <a:solidFill>
            <a:sysClr val="window" lastClr="FFFFFF">
              <a:hueOff val="0"/>
              <a:satOff val="0"/>
              <a:lumOff val="0"/>
              <a:alphaOff val="0"/>
            </a:sysClr>
          </a:solidFill>
          <a:prstDash val="solid"/>
        </a:ln>
        <a:effectLst/>
      </dgm:spPr>
      <dgm:t>
        <a:bodyPr/>
        <a:lstStyle/>
        <a:p>
          <a:r>
            <a:rPr lang="en-US" sz="1400" dirty="0">
              <a:solidFill>
                <a:sysClr val="window" lastClr="FFFFFF"/>
              </a:solidFill>
              <a:latin typeface="Calibri"/>
              <a:ea typeface="+mn-ea"/>
              <a:cs typeface="+mn-cs"/>
            </a:rPr>
            <a:t>196,000 </a:t>
          </a:r>
        </a:p>
      </dgm:t>
    </dgm:pt>
    <dgm:pt modelId="{10806563-EBE6-44AC-9E9E-89E2B3F3433C}" type="parTrans" cxnId="{C100E955-69A0-4BAF-B35A-7723AAFB887C}">
      <dgm:prSet/>
      <dgm:spPr/>
      <dgm:t>
        <a:bodyPr/>
        <a:lstStyle/>
        <a:p>
          <a:endParaRPr lang="en-US" sz="1400"/>
        </a:p>
      </dgm:t>
    </dgm:pt>
    <dgm:pt modelId="{BD7D52DF-9855-4CE7-B7ED-54332329EC3D}" type="sibTrans" cxnId="{C100E955-69A0-4BAF-B35A-7723AAFB887C}">
      <dgm:prSet/>
      <dgm:spPr/>
      <dgm:t>
        <a:bodyPr/>
        <a:lstStyle/>
        <a:p>
          <a:endParaRPr lang="en-US" sz="1400"/>
        </a:p>
      </dgm:t>
    </dgm:pt>
    <dgm:pt modelId="{D9C30C53-2E1B-4936-9BC8-0EA440A0F7E4}">
      <dgm:prSet phldrT="[Text]" custT="1"/>
      <dgm:spPr>
        <a:xfrm>
          <a:off x="4388021" y="0"/>
          <a:ext cx="1358996" cy="3324225"/>
        </a:xfrm>
        <a:solidFill>
          <a:srgbClr val="4F81BD">
            <a:tint val="40000"/>
            <a:hueOff val="0"/>
            <a:satOff val="0"/>
            <a:lumOff val="0"/>
            <a:alphaOff val="0"/>
          </a:srgbClr>
        </a:solidFill>
        <a:ln>
          <a:noFill/>
        </a:ln>
        <a:effectLst/>
      </dgm:spPr>
      <dgm:t>
        <a:bodyPr/>
        <a:lstStyle/>
        <a:p>
          <a:r>
            <a:rPr lang="en-US" sz="1400" dirty="0">
              <a:solidFill>
                <a:sysClr val="windowText" lastClr="000000">
                  <a:hueOff val="0"/>
                  <a:satOff val="0"/>
                  <a:lumOff val="0"/>
                  <a:alphaOff val="0"/>
                </a:sysClr>
              </a:solidFill>
              <a:latin typeface="Calibri"/>
              <a:ea typeface="+mn-ea"/>
              <a:cs typeface="+mn-cs"/>
            </a:rPr>
            <a:t>Child deaths</a:t>
          </a:r>
        </a:p>
      </dgm:t>
    </dgm:pt>
    <dgm:pt modelId="{898D766F-BB10-40D9-849D-8AA2BB811F5F}" type="parTrans" cxnId="{2779CEC1-BF3E-45D9-8F89-FD723E312D03}">
      <dgm:prSet/>
      <dgm:spPr/>
      <dgm:t>
        <a:bodyPr/>
        <a:lstStyle/>
        <a:p>
          <a:endParaRPr lang="en-US" sz="1400"/>
        </a:p>
      </dgm:t>
    </dgm:pt>
    <dgm:pt modelId="{51AD4CD7-B941-4144-9CBA-B3089ECD3102}" type="sibTrans" cxnId="{2779CEC1-BF3E-45D9-8F89-FD723E312D03}">
      <dgm:prSet/>
      <dgm:spPr/>
      <dgm:t>
        <a:bodyPr/>
        <a:lstStyle/>
        <a:p>
          <a:endParaRPr lang="en-US" sz="1400"/>
        </a:p>
      </dgm:t>
    </dgm:pt>
    <dgm:pt modelId="{7C6775EB-E494-4A19-88C8-0B1F02B21377}">
      <dgm:prSet phldrT="[Text]"/>
      <dgm:spPr>
        <a:xfrm>
          <a:off x="4522534" y="998241"/>
          <a:ext cx="1087196" cy="1002299"/>
        </a:xfrm>
        <a:solidFill>
          <a:schemeClr val="tx2"/>
        </a:solidFill>
      </dgm:spPr>
      <dgm:t>
        <a:bodyPr/>
        <a:lstStyle/>
        <a:p>
          <a:r>
            <a:rPr lang="en-US"/>
            <a:t>VAD</a:t>
          </a:r>
        </a:p>
      </dgm:t>
    </dgm:pt>
    <dgm:pt modelId="{E9AF588D-103D-407D-A59B-A7414CCBBA47}" type="parTrans" cxnId="{7B4454D5-4476-4DD3-A719-E6189FECCBE0}">
      <dgm:prSet/>
      <dgm:spPr/>
      <dgm:t>
        <a:bodyPr/>
        <a:lstStyle/>
        <a:p>
          <a:endParaRPr lang="en-US" sz="1400"/>
        </a:p>
      </dgm:t>
    </dgm:pt>
    <dgm:pt modelId="{7F45A4DE-4AEA-4E2D-9D91-E656C6B28E28}" type="sibTrans" cxnId="{7B4454D5-4476-4DD3-A719-E6189FECCBE0}">
      <dgm:prSet/>
      <dgm:spPr/>
      <dgm:t>
        <a:bodyPr/>
        <a:lstStyle/>
        <a:p>
          <a:endParaRPr lang="en-US" sz="1400"/>
        </a:p>
      </dgm:t>
    </dgm:pt>
    <dgm:pt modelId="{A35A569C-8F38-4B3B-A8BB-EB3F724CDBFF}">
      <dgm:prSet phldrT="[Text]" custT="1"/>
      <dgm:spPr>
        <a:xfrm>
          <a:off x="5847556" y="0"/>
          <a:ext cx="1358996" cy="3324225"/>
        </a:xfrm>
        <a:solidFill>
          <a:srgbClr val="4F81BD">
            <a:tint val="40000"/>
            <a:hueOff val="0"/>
            <a:satOff val="0"/>
            <a:lumOff val="0"/>
            <a:alphaOff val="0"/>
          </a:srgbClr>
        </a:solidFill>
        <a:ln>
          <a:noFill/>
        </a:ln>
        <a:effectLst/>
      </dgm:spPr>
      <dgm:t>
        <a:bodyPr/>
        <a:lstStyle/>
        <a:p>
          <a:r>
            <a:rPr lang="en-US" sz="1400" dirty="0">
              <a:solidFill>
                <a:sysClr val="windowText" lastClr="000000">
                  <a:hueOff val="0"/>
                  <a:satOff val="0"/>
                  <a:lumOff val="0"/>
                  <a:alphaOff val="0"/>
                </a:sysClr>
              </a:solidFill>
              <a:latin typeface="Calibri"/>
              <a:ea typeface="+mn-ea"/>
              <a:cs typeface="+mn-cs"/>
            </a:rPr>
            <a:t>Permanent disabilities</a:t>
          </a:r>
        </a:p>
      </dgm:t>
    </dgm:pt>
    <dgm:pt modelId="{893D977F-DCB7-451C-97E4-7943623BDDBA}" type="parTrans" cxnId="{B3AFE77D-3285-4EC9-BA95-C3E0ABBDC9F0}">
      <dgm:prSet/>
      <dgm:spPr/>
      <dgm:t>
        <a:bodyPr/>
        <a:lstStyle/>
        <a:p>
          <a:endParaRPr lang="en-US" sz="1400"/>
        </a:p>
      </dgm:t>
    </dgm:pt>
    <dgm:pt modelId="{A924CC22-3EA1-434C-A9C8-547BD5B30811}" type="sibTrans" cxnId="{B3AFE77D-3285-4EC9-BA95-C3E0ABBDC9F0}">
      <dgm:prSet/>
      <dgm:spPr/>
      <dgm:t>
        <a:bodyPr/>
        <a:lstStyle/>
        <a:p>
          <a:endParaRPr lang="en-US" sz="1400"/>
        </a:p>
      </dgm:t>
    </dgm:pt>
    <dgm:pt modelId="{902F9758-1D93-45E3-A0F6-D6212CA55180}">
      <dgm:prSet phldrT="[Text]"/>
      <dgm:spPr>
        <a:xfrm>
          <a:off x="5983455" y="998241"/>
          <a:ext cx="1087196" cy="1002299"/>
        </a:xfrm>
        <a:solidFill>
          <a:schemeClr val="tx2"/>
        </a:solidFill>
      </dgm:spPr>
      <dgm:t>
        <a:bodyPr/>
        <a:lstStyle/>
        <a:p>
          <a:r>
            <a:rPr lang="en-US"/>
            <a:t>IDD</a:t>
          </a:r>
        </a:p>
      </dgm:t>
    </dgm:pt>
    <dgm:pt modelId="{9257CD53-EF25-49CC-8D39-050F0D0299C8}" type="parTrans" cxnId="{41BED43F-FC49-4A79-BFA5-AAA0B14F0BDA}">
      <dgm:prSet/>
      <dgm:spPr/>
      <dgm:t>
        <a:bodyPr/>
        <a:lstStyle/>
        <a:p>
          <a:endParaRPr lang="en-US" sz="1400"/>
        </a:p>
      </dgm:t>
    </dgm:pt>
    <dgm:pt modelId="{8B066269-9E62-4213-928A-39584F2765E2}" type="sibTrans" cxnId="{41BED43F-FC49-4A79-BFA5-AAA0B14F0BDA}">
      <dgm:prSet/>
      <dgm:spPr/>
      <dgm:t>
        <a:bodyPr/>
        <a:lstStyle/>
        <a:p>
          <a:endParaRPr lang="en-US" sz="1400"/>
        </a:p>
      </dgm:t>
    </dgm:pt>
    <dgm:pt modelId="{9F41C4ED-59C7-4357-8C34-97FF24D79B46}">
      <dgm:prSet phldrT="[Text]" custT="1"/>
      <dgm:spPr>
        <a:xfrm>
          <a:off x="5983455" y="2154740"/>
          <a:ext cx="1087196" cy="1002299"/>
        </a:xfrm>
        <a:solidFill>
          <a:schemeClr val="tx2"/>
        </a:solidFill>
        <a:ln w="25400" cap="flat" cmpd="sng" algn="ctr">
          <a:solidFill>
            <a:sysClr val="window" lastClr="FFFFFF">
              <a:hueOff val="0"/>
              <a:satOff val="0"/>
              <a:lumOff val="0"/>
              <a:alphaOff val="0"/>
            </a:sysClr>
          </a:solidFill>
          <a:prstDash val="solid"/>
        </a:ln>
        <a:effectLst/>
      </dgm:spPr>
      <dgm:t>
        <a:bodyPr/>
        <a:lstStyle/>
        <a:p>
          <a:r>
            <a:rPr lang="en-US" sz="1400" dirty="0">
              <a:solidFill>
                <a:sysClr val="window" lastClr="FFFFFF"/>
              </a:solidFill>
              <a:latin typeface="Calibri"/>
              <a:ea typeface="+mn-ea"/>
              <a:cs typeface="+mn-cs"/>
            </a:rPr>
            <a:t>1.1 million</a:t>
          </a:r>
        </a:p>
      </dgm:t>
    </dgm:pt>
    <dgm:pt modelId="{0829C2F2-60EE-49ED-BAD3-83B22A4F8D33}" type="parTrans" cxnId="{CBACAF97-0F58-41F1-949D-E10417356B86}">
      <dgm:prSet/>
      <dgm:spPr/>
      <dgm:t>
        <a:bodyPr/>
        <a:lstStyle/>
        <a:p>
          <a:endParaRPr lang="en-US" sz="1400"/>
        </a:p>
      </dgm:t>
    </dgm:pt>
    <dgm:pt modelId="{FD07302F-CD69-4A7A-881E-AE7AE838EBC4}" type="sibTrans" cxnId="{CBACAF97-0F58-41F1-949D-E10417356B86}">
      <dgm:prSet/>
      <dgm:spPr/>
      <dgm:t>
        <a:bodyPr/>
        <a:lstStyle/>
        <a:p>
          <a:endParaRPr lang="en-US" sz="1400"/>
        </a:p>
      </dgm:t>
    </dgm:pt>
    <dgm:pt modelId="{F9EF0FD3-CCFD-41A6-BF89-4D0B23EF3142}">
      <dgm:prSet custT="1"/>
      <dgm:spPr>
        <a:xfrm>
          <a:off x="4522534" y="2154740"/>
          <a:ext cx="1087196" cy="1002299"/>
        </a:xfrm>
        <a:solidFill>
          <a:schemeClr val="tx2"/>
        </a:solidFill>
        <a:ln w="25400" cap="flat" cmpd="sng" algn="ctr">
          <a:solidFill>
            <a:sysClr val="window" lastClr="FFFFFF">
              <a:hueOff val="0"/>
              <a:satOff val="0"/>
              <a:lumOff val="0"/>
              <a:alphaOff val="0"/>
            </a:sysClr>
          </a:solidFill>
          <a:prstDash val="solid"/>
        </a:ln>
        <a:effectLst/>
      </dgm:spPr>
      <dgm:t>
        <a:bodyPr/>
        <a:lstStyle/>
        <a:p>
          <a:r>
            <a:rPr lang="en-US" sz="1400" dirty="0">
              <a:solidFill>
                <a:sysClr val="window" lastClr="FFFFFF"/>
              </a:solidFill>
              <a:latin typeface="Calibri"/>
              <a:ea typeface="+mn-ea"/>
              <a:cs typeface="+mn-cs"/>
            </a:rPr>
            <a:t>221,000</a:t>
          </a:r>
        </a:p>
      </dgm:t>
    </dgm:pt>
    <dgm:pt modelId="{EA6A8948-F1FD-414F-B744-2B82E5F725C3}" type="parTrans" cxnId="{8CF42F53-1AFB-4563-91BA-CCFA22660FA7}">
      <dgm:prSet/>
      <dgm:spPr/>
      <dgm:t>
        <a:bodyPr/>
        <a:lstStyle/>
        <a:p>
          <a:endParaRPr lang="en-US" sz="1400"/>
        </a:p>
      </dgm:t>
    </dgm:pt>
    <dgm:pt modelId="{9305E9EB-D83D-4B55-9DEA-DE2C9F7C73AD}" type="sibTrans" cxnId="{8CF42F53-1AFB-4563-91BA-CCFA22660FA7}">
      <dgm:prSet/>
      <dgm:spPr/>
      <dgm:t>
        <a:bodyPr/>
        <a:lstStyle/>
        <a:p>
          <a:endParaRPr lang="en-US" sz="1400"/>
        </a:p>
      </dgm:t>
    </dgm:pt>
    <dgm:pt modelId="{0D89E8AE-6063-426E-86DC-7FB6CBBA8ADD}">
      <dgm:prSet custT="1"/>
      <dgm:spPr>
        <a:xfrm>
          <a:off x="139772" y="2154740"/>
          <a:ext cx="1087196" cy="1002299"/>
        </a:xfrm>
        <a:solidFill>
          <a:schemeClr val="tx2"/>
        </a:solidFill>
        <a:ln w="25400" cap="flat" cmpd="sng" algn="ctr">
          <a:solidFill>
            <a:sysClr val="window" lastClr="FFFFFF">
              <a:hueOff val="0"/>
              <a:satOff val="0"/>
              <a:lumOff val="0"/>
              <a:alphaOff val="0"/>
            </a:sysClr>
          </a:solidFill>
          <a:prstDash val="solid"/>
        </a:ln>
        <a:effectLst/>
      </dgm:spPr>
      <dgm:t>
        <a:bodyPr/>
        <a:lstStyle/>
        <a:p>
          <a:r>
            <a:rPr lang="en-US" sz="1400" dirty="0">
              <a:solidFill>
                <a:sysClr val="window" lastClr="FFFFFF"/>
              </a:solidFill>
              <a:latin typeface="Calibri"/>
              <a:ea typeface="+mn-ea"/>
              <a:cs typeface="+mn-cs"/>
            </a:rPr>
            <a:t>9,800 </a:t>
          </a:r>
        </a:p>
      </dgm:t>
    </dgm:pt>
    <dgm:pt modelId="{DD1B362B-3D34-405B-8F28-3DADB3712B8D}" type="parTrans" cxnId="{3F381D3C-D38E-4D4A-8ABC-7AFDC77EB360}">
      <dgm:prSet/>
      <dgm:spPr/>
      <dgm:t>
        <a:bodyPr/>
        <a:lstStyle/>
        <a:p>
          <a:endParaRPr lang="en-US" sz="1400"/>
        </a:p>
      </dgm:t>
    </dgm:pt>
    <dgm:pt modelId="{6238FAB4-6064-4237-8CA2-3D2DE6B49B73}" type="sibTrans" cxnId="{3F381D3C-D38E-4D4A-8ABC-7AFDC77EB360}">
      <dgm:prSet/>
      <dgm:spPr/>
      <dgm:t>
        <a:bodyPr/>
        <a:lstStyle/>
        <a:p>
          <a:endParaRPr lang="en-US" sz="1400"/>
        </a:p>
      </dgm:t>
    </dgm:pt>
    <dgm:pt modelId="{4F8FF368-9717-4C76-B088-F3D65E2B886A}">
      <dgm:prSet phldrT="[Text]" custT="1"/>
      <dgm:spPr>
        <a:xfrm>
          <a:off x="4388021" y="0"/>
          <a:ext cx="1358996" cy="3324225"/>
        </a:xfrm>
        <a:solidFill>
          <a:srgbClr val="4F81BD">
            <a:tint val="40000"/>
            <a:hueOff val="0"/>
            <a:satOff val="0"/>
            <a:lumOff val="0"/>
            <a:alphaOff val="0"/>
          </a:srgbClr>
        </a:solidFill>
        <a:ln>
          <a:noFill/>
        </a:ln>
        <a:effectLst/>
      </dgm:spPr>
      <dgm:t>
        <a:bodyPr/>
        <a:lstStyle/>
        <a:p>
          <a:r>
            <a:rPr lang="en-US" sz="1400" dirty="0">
              <a:solidFill>
                <a:sysClr val="windowText" lastClr="000000">
                  <a:hueOff val="0"/>
                  <a:satOff val="0"/>
                  <a:lumOff val="0"/>
                  <a:alphaOff val="0"/>
                </a:sysClr>
              </a:solidFill>
              <a:latin typeface="Calibri"/>
              <a:ea typeface="+mn-ea"/>
              <a:cs typeface="+mn-cs"/>
            </a:rPr>
            <a:t>Child deaths</a:t>
          </a:r>
        </a:p>
      </dgm:t>
    </dgm:pt>
    <dgm:pt modelId="{5FF74B43-ADEC-4508-AB12-D558DAB1EF03}" type="parTrans" cxnId="{3A79307D-9C87-466E-9CE3-8318FDBE25A5}">
      <dgm:prSet/>
      <dgm:spPr/>
      <dgm:t>
        <a:bodyPr/>
        <a:lstStyle/>
        <a:p>
          <a:endParaRPr lang="en-US" sz="1400"/>
        </a:p>
      </dgm:t>
    </dgm:pt>
    <dgm:pt modelId="{F2CA994D-CD24-4FF9-80E1-7761642E1FD6}" type="sibTrans" cxnId="{3A79307D-9C87-466E-9CE3-8318FDBE25A5}">
      <dgm:prSet/>
      <dgm:spPr/>
      <dgm:t>
        <a:bodyPr/>
        <a:lstStyle/>
        <a:p>
          <a:endParaRPr lang="en-US" sz="1400"/>
        </a:p>
      </dgm:t>
    </dgm:pt>
    <dgm:pt modelId="{854BCB9C-A958-46D6-8264-5E96AF1F18CD}">
      <dgm:prSet phldrT="[Text]"/>
      <dgm:spPr>
        <a:xfrm>
          <a:off x="3086652" y="988347"/>
          <a:ext cx="1087196" cy="1002299"/>
        </a:xfrm>
        <a:solidFill>
          <a:schemeClr val="tx2"/>
        </a:solidFill>
      </dgm:spPr>
      <dgm:t>
        <a:bodyPr/>
        <a:lstStyle/>
        <a:p>
          <a:r>
            <a:rPr lang="en-US" dirty="0"/>
            <a:t>Stunting</a:t>
          </a:r>
        </a:p>
      </dgm:t>
    </dgm:pt>
    <dgm:pt modelId="{07C1AAE2-49D4-4FAB-B465-D50C4EC81C05}" type="parTrans" cxnId="{5B21BDA3-9644-4734-BD1C-522FB14C3727}">
      <dgm:prSet/>
      <dgm:spPr/>
      <dgm:t>
        <a:bodyPr/>
        <a:lstStyle/>
        <a:p>
          <a:endParaRPr lang="en-US" sz="1400"/>
        </a:p>
      </dgm:t>
    </dgm:pt>
    <dgm:pt modelId="{CD5C3D73-E89C-499B-9E7D-03D349BF2047}" type="sibTrans" cxnId="{5B21BDA3-9644-4734-BD1C-522FB14C3727}">
      <dgm:prSet/>
      <dgm:spPr/>
      <dgm:t>
        <a:bodyPr/>
        <a:lstStyle/>
        <a:p>
          <a:endParaRPr lang="en-US" sz="1400"/>
        </a:p>
      </dgm:t>
    </dgm:pt>
    <dgm:pt modelId="{1B1E403E-A5D0-461E-BEAC-70EC1DB335CC}">
      <dgm:prSet phldrT="[Text]" custT="1"/>
      <dgm:spPr>
        <a:xfrm>
          <a:off x="3086652" y="988347"/>
          <a:ext cx="1087196" cy="1002299"/>
        </a:xfrm>
        <a:solidFill>
          <a:schemeClr val="tx2"/>
        </a:solidFill>
        <a:ln w="25400" cap="flat" cmpd="sng" algn="ctr">
          <a:solidFill>
            <a:sysClr val="window" lastClr="FFFFFF">
              <a:hueOff val="0"/>
              <a:satOff val="0"/>
              <a:lumOff val="0"/>
              <a:alphaOff val="0"/>
            </a:sysClr>
          </a:solidFill>
          <a:prstDash val="solid"/>
        </a:ln>
        <a:effectLst/>
      </dgm:spPr>
      <dgm:t>
        <a:bodyPr/>
        <a:lstStyle/>
        <a:p>
          <a:r>
            <a:rPr lang="en-US" sz="1400" dirty="0">
              <a:solidFill>
                <a:sysClr val="window" lastClr="FFFFFF"/>
              </a:solidFill>
              <a:latin typeface="Calibri"/>
              <a:ea typeface="+mn-ea"/>
              <a:cs typeface="+mn-cs"/>
            </a:rPr>
            <a:t>422,000</a:t>
          </a:r>
        </a:p>
      </dgm:t>
    </dgm:pt>
    <dgm:pt modelId="{D8DB0239-119D-4AAC-8ABF-259B20233C49}" type="parTrans" cxnId="{9DA37897-2757-44AB-88E3-B8A79FABD5D6}">
      <dgm:prSet/>
      <dgm:spPr/>
      <dgm:t>
        <a:bodyPr/>
        <a:lstStyle/>
        <a:p>
          <a:endParaRPr lang="en-US" sz="1400"/>
        </a:p>
      </dgm:t>
    </dgm:pt>
    <dgm:pt modelId="{C9F26C72-26EE-4D3E-8275-0B72BEDE7C5D}" type="sibTrans" cxnId="{9DA37897-2757-44AB-88E3-B8A79FABD5D6}">
      <dgm:prSet/>
      <dgm:spPr/>
      <dgm:t>
        <a:bodyPr/>
        <a:lstStyle/>
        <a:p>
          <a:endParaRPr lang="en-US" sz="1400"/>
        </a:p>
      </dgm:t>
    </dgm:pt>
    <dgm:pt modelId="{8DE43AD4-6519-4249-84C3-CF18AE4BC6AA}">
      <dgm:prSet phldrT="[Text]" custT="1"/>
      <dgm:spPr>
        <a:xfrm>
          <a:off x="4388021" y="0"/>
          <a:ext cx="1358996" cy="3324225"/>
        </a:xfrm>
        <a:solidFill>
          <a:srgbClr val="4F81BD">
            <a:tint val="40000"/>
            <a:hueOff val="0"/>
            <a:satOff val="0"/>
            <a:lumOff val="0"/>
            <a:alphaOff val="0"/>
          </a:srgbClr>
        </a:solidFill>
        <a:ln>
          <a:noFill/>
        </a:ln>
        <a:effectLst/>
      </dgm:spPr>
      <dgm:t>
        <a:bodyPr/>
        <a:lstStyle/>
        <a:p>
          <a:r>
            <a:rPr lang="en-US" sz="1400">
              <a:solidFill>
                <a:sysClr val="windowText" lastClr="000000">
                  <a:hueOff val="0"/>
                  <a:satOff val="0"/>
                  <a:lumOff val="0"/>
                  <a:alphaOff val="0"/>
                </a:sysClr>
              </a:solidFill>
              <a:latin typeface="Calibri"/>
              <a:ea typeface="+mn-ea"/>
              <a:cs typeface="+mn-cs"/>
            </a:rPr>
            <a:t>Child </a:t>
          </a:r>
          <a:r>
            <a:rPr lang="en-US" sz="1400" dirty="0">
              <a:solidFill>
                <a:sysClr val="windowText" lastClr="000000">
                  <a:hueOff val="0"/>
                  <a:satOff val="0"/>
                  <a:lumOff val="0"/>
                  <a:alphaOff val="0"/>
                </a:sysClr>
              </a:solidFill>
              <a:latin typeface="Calibri"/>
              <a:ea typeface="+mn-ea"/>
              <a:cs typeface="+mn-cs"/>
            </a:rPr>
            <a:t>deaths</a:t>
          </a:r>
        </a:p>
      </dgm:t>
    </dgm:pt>
    <dgm:pt modelId="{C7743BAD-5F53-459E-A02B-5611798E5793}" type="parTrans" cxnId="{B4F2590C-0B47-4739-87F9-4A59167CA091}">
      <dgm:prSet/>
      <dgm:spPr/>
      <dgm:t>
        <a:bodyPr/>
        <a:lstStyle/>
        <a:p>
          <a:endParaRPr lang="en-US" sz="1400"/>
        </a:p>
      </dgm:t>
    </dgm:pt>
    <dgm:pt modelId="{F6F2E333-6BF9-42BD-A275-3AA85F5A89E0}" type="sibTrans" cxnId="{B4F2590C-0B47-4739-87F9-4A59167CA091}">
      <dgm:prSet/>
      <dgm:spPr/>
      <dgm:t>
        <a:bodyPr/>
        <a:lstStyle/>
        <a:p>
          <a:endParaRPr lang="en-US" sz="1400"/>
        </a:p>
      </dgm:t>
    </dgm:pt>
    <dgm:pt modelId="{2CC2DA88-D811-4646-B54A-967B2ADBFA3D}">
      <dgm:prSet phldrT="[Text]"/>
      <dgm:spPr>
        <a:xfrm>
          <a:off x="3086652" y="988347"/>
          <a:ext cx="1087196" cy="1002299"/>
        </a:xfrm>
        <a:solidFill>
          <a:schemeClr val="tx2"/>
        </a:solidFill>
      </dgm:spPr>
      <dgm:t>
        <a:bodyPr/>
        <a:lstStyle/>
        <a:p>
          <a:r>
            <a:rPr lang="en-US" dirty="0"/>
            <a:t>Wasting</a:t>
          </a:r>
        </a:p>
      </dgm:t>
    </dgm:pt>
    <dgm:pt modelId="{BBA8C37E-0C36-49E0-9FC5-4911F9F89073}" type="parTrans" cxnId="{4A007681-633E-45C7-92C0-3A8C4F333840}">
      <dgm:prSet/>
      <dgm:spPr/>
      <dgm:t>
        <a:bodyPr/>
        <a:lstStyle/>
        <a:p>
          <a:endParaRPr lang="en-US" sz="1400"/>
        </a:p>
      </dgm:t>
    </dgm:pt>
    <dgm:pt modelId="{795C02A0-2D1B-40BD-B3AB-B8382D77CB0F}" type="sibTrans" cxnId="{4A007681-633E-45C7-92C0-3A8C4F333840}">
      <dgm:prSet/>
      <dgm:spPr/>
      <dgm:t>
        <a:bodyPr/>
        <a:lstStyle/>
        <a:p>
          <a:endParaRPr lang="en-US" sz="1400"/>
        </a:p>
      </dgm:t>
    </dgm:pt>
    <dgm:pt modelId="{494DE32A-86D2-4B76-B2D1-BF964B40DF7B}">
      <dgm:prSet phldrT="[Text]" custT="1"/>
      <dgm:spPr>
        <a:xfrm>
          <a:off x="3086652" y="988347"/>
          <a:ext cx="1087196" cy="1002299"/>
        </a:xfrm>
        <a:solidFill>
          <a:schemeClr val="tx2"/>
        </a:solidFill>
        <a:ln w="25400" cap="flat" cmpd="sng" algn="ctr">
          <a:solidFill>
            <a:sysClr val="window" lastClr="FFFFFF">
              <a:hueOff val="0"/>
              <a:satOff val="0"/>
              <a:lumOff val="0"/>
              <a:alphaOff val="0"/>
            </a:sysClr>
          </a:solidFill>
          <a:prstDash val="solid"/>
        </a:ln>
        <a:effectLst/>
      </dgm:spPr>
      <dgm:t>
        <a:bodyPr/>
        <a:lstStyle/>
        <a:p>
          <a:r>
            <a:rPr lang="en-US" sz="1400" dirty="0">
              <a:solidFill>
                <a:sysClr val="window" lastClr="FFFFFF"/>
              </a:solidFill>
              <a:latin typeface="Calibri"/>
              <a:ea typeface="+mn-ea"/>
              <a:cs typeface="+mn-cs"/>
            </a:rPr>
            <a:t>232,000</a:t>
          </a:r>
        </a:p>
      </dgm:t>
    </dgm:pt>
    <dgm:pt modelId="{CCE80408-6C86-487A-B343-E316B431984B}" type="parTrans" cxnId="{CCAD5249-495E-4338-AAB7-593C18734456}">
      <dgm:prSet/>
      <dgm:spPr/>
      <dgm:t>
        <a:bodyPr/>
        <a:lstStyle/>
        <a:p>
          <a:endParaRPr lang="en-US" sz="1400"/>
        </a:p>
      </dgm:t>
    </dgm:pt>
    <dgm:pt modelId="{E345AFB7-86B0-4888-8D1A-AD088AB74316}" type="sibTrans" cxnId="{CCAD5249-495E-4338-AAB7-593C18734456}">
      <dgm:prSet/>
      <dgm:spPr/>
      <dgm:t>
        <a:bodyPr/>
        <a:lstStyle/>
        <a:p>
          <a:endParaRPr lang="en-US" sz="1400"/>
        </a:p>
      </dgm:t>
    </dgm:pt>
    <dgm:pt modelId="{B19BB272-4216-4FC5-B48A-5F99A30F76C0}">
      <dgm:prSet phldrT="[Text]"/>
      <dgm:spPr>
        <a:xfrm>
          <a:off x="3086652" y="988347"/>
          <a:ext cx="1087196" cy="1002299"/>
        </a:xfrm>
        <a:solidFill>
          <a:schemeClr val="tx2"/>
        </a:solidFill>
      </dgm:spPr>
      <dgm:t>
        <a:bodyPr/>
        <a:lstStyle/>
        <a:p>
          <a:r>
            <a:rPr lang="en-US" dirty="0"/>
            <a:t>LBW</a:t>
          </a:r>
        </a:p>
      </dgm:t>
    </dgm:pt>
    <dgm:pt modelId="{252A6E86-A807-4385-A457-A3C3AE4A9E51}" type="sibTrans" cxnId="{D5FC815C-22A0-4227-B725-670F6F9C019F}">
      <dgm:prSet/>
      <dgm:spPr/>
      <dgm:t>
        <a:bodyPr/>
        <a:lstStyle/>
        <a:p>
          <a:endParaRPr lang="en-US" sz="1400"/>
        </a:p>
      </dgm:t>
    </dgm:pt>
    <dgm:pt modelId="{58F03D5B-F612-4A83-A70C-84051CF75383}" type="parTrans" cxnId="{D5FC815C-22A0-4227-B725-670F6F9C019F}">
      <dgm:prSet/>
      <dgm:spPr/>
      <dgm:t>
        <a:bodyPr/>
        <a:lstStyle/>
        <a:p>
          <a:endParaRPr lang="en-US" sz="1400"/>
        </a:p>
      </dgm:t>
    </dgm:pt>
    <dgm:pt modelId="{6F6AD86B-52AC-4EE0-AA38-26A265C9A67D}" type="pres">
      <dgm:prSet presAssocID="{F8914818-8B10-4884-A3D2-808BA385D7A1}" presName="theList" presStyleCnt="0">
        <dgm:presLayoutVars>
          <dgm:dir/>
          <dgm:animLvl val="lvl"/>
          <dgm:resizeHandles val="exact"/>
        </dgm:presLayoutVars>
      </dgm:prSet>
      <dgm:spPr/>
    </dgm:pt>
    <dgm:pt modelId="{94492B61-418B-42D0-BD4B-5F4223EE24F8}" type="pres">
      <dgm:prSet presAssocID="{55A3F566-2170-41EB-9BD6-B7CB32C3EBB9}" presName="compNode" presStyleCnt="0"/>
      <dgm:spPr/>
    </dgm:pt>
    <dgm:pt modelId="{3AC46719-4C73-4371-AE48-A6F796832101}" type="pres">
      <dgm:prSet presAssocID="{55A3F566-2170-41EB-9BD6-B7CB32C3EBB9}" presName="aNode" presStyleLbl="bgShp" presStyleIdx="0" presStyleCnt="7"/>
      <dgm:spPr>
        <a:prstGeom prst="roundRect">
          <a:avLst>
            <a:gd name="adj" fmla="val 10000"/>
          </a:avLst>
        </a:prstGeom>
      </dgm:spPr>
    </dgm:pt>
    <dgm:pt modelId="{0346FD09-D491-4889-8568-D9E8C7E9111C}" type="pres">
      <dgm:prSet presAssocID="{55A3F566-2170-41EB-9BD6-B7CB32C3EBB9}" presName="textNode" presStyleLbl="bgShp" presStyleIdx="0" presStyleCnt="7"/>
      <dgm:spPr/>
    </dgm:pt>
    <dgm:pt modelId="{76396038-29A5-4078-ACD9-ECB0531D4094}" type="pres">
      <dgm:prSet presAssocID="{55A3F566-2170-41EB-9BD6-B7CB32C3EBB9}" presName="compChildNode" presStyleCnt="0"/>
      <dgm:spPr/>
    </dgm:pt>
    <dgm:pt modelId="{9EA126CE-C1AD-4ED9-BD07-357696057E4F}" type="pres">
      <dgm:prSet presAssocID="{55A3F566-2170-41EB-9BD6-B7CB32C3EBB9}" presName="theInnerList" presStyleCnt="0"/>
      <dgm:spPr/>
    </dgm:pt>
    <dgm:pt modelId="{772C1372-A8DA-4728-B44E-06D56D573574}" type="pres">
      <dgm:prSet presAssocID="{B59B910F-D2C8-4B8F-AB26-0A773CA9CAAA}" presName="childNode" presStyleLbl="node1" presStyleIdx="0" presStyleCnt="14" custScaleY="89388">
        <dgm:presLayoutVars>
          <dgm:bulletEnabled val="1"/>
        </dgm:presLayoutVars>
      </dgm:prSet>
      <dgm:spPr>
        <a:prstGeom prst="roundRect">
          <a:avLst>
            <a:gd name="adj" fmla="val 10000"/>
          </a:avLst>
        </a:prstGeom>
      </dgm:spPr>
    </dgm:pt>
    <dgm:pt modelId="{F94A2B72-A1D2-4AF1-9223-AD14DBE7360C}" type="pres">
      <dgm:prSet presAssocID="{B59B910F-D2C8-4B8F-AB26-0A773CA9CAAA}" presName="aSpace2" presStyleCnt="0"/>
      <dgm:spPr/>
    </dgm:pt>
    <dgm:pt modelId="{EA3A4B84-DA06-48FA-814D-6513211E7E32}" type="pres">
      <dgm:prSet presAssocID="{0D89E8AE-6063-426E-86DC-7FB6CBBA8ADD}" presName="childNode" presStyleLbl="node1" presStyleIdx="1" presStyleCnt="14" custScaleX="100529" custScaleY="94016">
        <dgm:presLayoutVars>
          <dgm:bulletEnabled val="1"/>
        </dgm:presLayoutVars>
      </dgm:prSet>
      <dgm:spPr>
        <a:prstGeom prst="roundRect">
          <a:avLst>
            <a:gd name="adj" fmla="val 10000"/>
          </a:avLst>
        </a:prstGeom>
      </dgm:spPr>
    </dgm:pt>
    <dgm:pt modelId="{DB758FFD-99FB-4C9E-935A-2E5C686F2D17}" type="pres">
      <dgm:prSet presAssocID="{55A3F566-2170-41EB-9BD6-B7CB32C3EBB9}" presName="aSpace" presStyleCnt="0"/>
      <dgm:spPr/>
    </dgm:pt>
    <dgm:pt modelId="{E02B9968-C3B9-42FA-AC47-FA7CBB076ECC}" type="pres">
      <dgm:prSet presAssocID="{01070420-4BC8-4EE1-8701-FF6BE796D08D}" presName="compNode" presStyleCnt="0"/>
      <dgm:spPr/>
    </dgm:pt>
    <dgm:pt modelId="{A5500142-67FA-4DAB-A127-CCB753FB2480}" type="pres">
      <dgm:prSet presAssocID="{01070420-4BC8-4EE1-8701-FF6BE796D08D}" presName="aNode" presStyleLbl="bgShp" presStyleIdx="1" presStyleCnt="7"/>
      <dgm:spPr>
        <a:prstGeom prst="roundRect">
          <a:avLst>
            <a:gd name="adj" fmla="val 10000"/>
          </a:avLst>
        </a:prstGeom>
      </dgm:spPr>
    </dgm:pt>
    <dgm:pt modelId="{6A95D9BD-56CF-4E93-B57B-1E9A23387BF5}" type="pres">
      <dgm:prSet presAssocID="{01070420-4BC8-4EE1-8701-FF6BE796D08D}" presName="textNode" presStyleLbl="bgShp" presStyleIdx="1" presStyleCnt="7"/>
      <dgm:spPr/>
    </dgm:pt>
    <dgm:pt modelId="{473DD487-1059-4775-B8D2-37B0055EF4AD}" type="pres">
      <dgm:prSet presAssocID="{01070420-4BC8-4EE1-8701-FF6BE796D08D}" presName="compChildNode" presStyleCnt="0"/>
      <dgm:spPr/>
    </dgm:pt>
    <dgm:pt modelId="{FFC70BD0-EA52-4822-BEBD-0F19DEF8C59E}" type="pres">
      <dgm:prSet presAssocID="{01070420-4BC8-4EE1-8701-FF6BE796D08D}" presName="theInnerList" presStyleCnt="0"/>
      <dgm:spPr/>
    </dgm:pt>
    <dgm:pt modelId="{57AF68A5-2C3F-4312-9BA4-6C5A3F825816}" type="pres">
      <dgm:prSet presAssocID="{F04ACC52-1D71-4032-8A57-FCF6FC5CAD31}" presName="childNode" presStyleLbl="node1" presStyleIdx="2" presStyleCnt="14" custScaleY="89388">
        <dgm:presLayoutVars>
          <dgm:bulletEnabled val="1"/>
        </dgm:presLayoutVars>
      </dgm:prSet>
      <dgm:spPr>
        <a:prstGeom prst="roundRect">
          <a:avLst>
            <a:gd name="adj" fmla="val 10000"/>
          </a:avLst>
        </a:prstGeom>
      </dgm:spPr>
    </dgm:pt>
    <dgm:pt modelId="{A78413E0-6506-46A9-8A0A-A58DA35CD1FC}" type="pres">
      <dgm:prSet presAssocID="{F04ACC52-1D71-4032-8A57-FCF6FC5CAD31}" presName="aSpace2" presStyleCnt="0"/>
      <dgm:spPr/>
    </dgm:pt>
    <dgm:pt modelId="{DF9CB492-0868-4919-BF29-8DAA5B9E2AF6}" type="pres">
      <dgm:prSet presAssocID="{38358A86-95E6-4D16-B853-D921D4F81950}" presName="childNode" presStyleLbl="node1" presStyleIdx="3" presStyleCnt="14" custScaleX="100529" custScaleY="94016">
        <dgm:presLayoutVars>
          <dgm:bulletEnabled val="1"/>
        </dgm:presLayoutVars>
      </dgm:prSet>
      <dgm:spPr>
        <a:prstGeom prst="roundRect">
          <a:avLst>
            <a:gd name="adj" fmla="val 10000"/>
          </a:avLst>
        </a:prstGeom>
      </dgm:spPr>
    </dgm:pt>
    <dgm:pt modelId="{2A9987DB-511B-41D5-A65F-9BA45D3D66AC}" type="pres">
      <dgm:prSet presAssocID="{01070420-4BC8-4EE1-8701-FF6BE796D08D}" presName="aSpace" presStyleCnt="0"/>
      <dgm:spPr/>
    </dgm:pt>
    <dgm:pt modelId="{685E26B2-DEBF-4C13-A29C-9C21C3E3AF96}" type="pres">
      <dgm:prSet presAssocID="{C33467E5-1D46-4D61-886F-3003A4437342}" presName="compNode" presStyleCnt="0"/>
      <dgm:spPr/>
    </dgm:pt>
    <dgm:pt modelId="{E362F79B-FEF0-40F1-8AB1-EB4F4B64C184}" type="pres">
      <dgm:prSet presAssocID="{C33467E5-1D46-4D61-886F-3003A4437342}" presName="aNode" presStyleLbl="bgShp" presStyleIdx="2" presStyleCnt="7"/>
      <dgm:spPr>
        <a:prstGeom prst="roundRect">
          <a:avLst>
            <a:gd name="adj" fmla="val 10000"/>
          </a:avLst>
        </a:prstGeom>
      </dgm:spPr>
    </dgm:pt>
    <dgm:pt modelId="{D839AABA-E250-481E-BF87-D4E64216BC44}" type="pres">
      <dgm:prSet presAssocID="{C33467E5-1D46-4D61-886F-3003A4437342}" presName="textNode" presStyleLbl="bgShp" presStyleIdx="2" presStyleCnt="7"/>
      <dgm:spPr/>
    </dgm:pt>
    <dgm:pt modelId="{9D8E967F-7BAA-404A-A2FC-3EBDF759A065}" type="pres">
      <dgm:prSet presAssocID="{C33467E5-1D46-4D61-886F-3003A4437342}" presName="compChildNode" presStyleCnt="0"/>
      <dgm:spPr/>
    </dgm:pt>
    <dgm:pt modelId="{4D0A850C-48ED-4A15-9F8F-B4B5EDF45C7A}" type="pres">
      <dgm:prSet presAssocID="{C33467E5-1D46-4D61-886F-3003A4437342}" presName="theInnerList" presStyleCnt="0"/>
      <dgm:spPr/>
    </dgm:pt>
    <dgm:pt modelId="{70FE0C9E-1814-4BA5-B77C-0C57D9883EEF}" type="pres">
      <dgm:prSet presAssocID="{B19BB272-4216-4FC5-B48A-5F99A30F76C0}" presName="childNode" presStyleLbl="node1" presStyleIdx="4" presStyleCnt="14" custScaleY="89388">
        <dgm:presLayoutVars>
          <dgm:bulletEnabled val="1"/>
        </dgm:presLayoutVars>
      </dgm:prSet>
      <dgm:spPr>
        <a:prstGeom prst="roundRect">
          <a:avLst>
            <a:gd name="adj" fmla="val 10000"/>
          </a:avLst>
        </a:prstGeom>
      </dgm:spPr>
    </dgm:pt>
    <dgm:pt modelId="{72261437-40FA-4580-919D-240E04DA5D0E}" type="pres">
      <dgm:prSet presAssocID="{B19BB272-4216-4FC5-B48A-5F99A30F76C0}" presName="aSpace2" presStyleCnt="0"/>
      <dgm:spPr/>
    </dgm:pt>
    <dgm:pt modelId="{0F93B8B4-5147-4C12-83ED-0143B2A73ACC}" type="pres">
      <dgm:prSet presAssocID="{D9356C46-E34F-44F7-AC4A-20B5EF9F3C16}" presName="childNode" presStyleLbl="node1" presStyleIdx="5" presStyleCnt="14" custScaleX="100529" custScaleY="94016">
        <dgm:presLayoutVars>
          <dgm:bulletEnabled val="1"/>
        </dgm:presLayoutVars>
      </dgm:prSet>
      <dgm:spPr>
        <a:prstGeom prst="roundRect">
          <a:avLst>
            <a:gd name="adj" fmla="val 10000"/>
          </a:avLst>
        </a:prstGeom>
      </dgm:spPr>
    </dgm:pt>
    <dgm:pt modelId="{F50647B2-4701-44FE-B599-7138F531838A}" type="pres">
      <dgm:prSet presAssocID="{C33467E5-1D46-4D61-886F-3003A4437342}" presName="aSpace" presStyleCnt="0"/>
      <dgm:spPr/>
    </dgm:pt>
    <dgm:pt modelId="{F8A19E3B-1221-4511-BF76-50409E044C9A}" type="pres">
      <dgm:prSet presAssocID="{D9C30C53-2E1B-4936-9BC8-0EA440A0F7E4}" presName="compNode" presStyleCnt="0"/>
      <dgm:spPr/>
    </dgm:pt>
    <dgm:pt modelId="{608C73CA-59E3-43AD-B0E0-087684D3BE8F}" type="pres">
      <dgm:prSet presAssocID="{D9C30C53-2E1B-4936-9BC8-0EA440A0F7E4}" presName="aNode" presStyleLbl="bgShp" presStyleIdx="3" presStyleCnt="7" custLinFactNeighborX="102"/>
      <dgm:spPr>
        <a:prstGeom prst="roundRect">
          <a:avLst>
            <a:gd name="adj" fmla="val 10000"/>
          </a:avLst>
        </a:prstGeom>
      </dgm:spPr>
    </dgm:pt>
    <dgm:pt modelId="{EBB4EDA4-1D8F-498F-A483-7DE4571EB6BA}" type="pres">
      <dgm:prSet presAssocID="{D9C30C53-2E1B-4936-9BC8-0EA440A0F7E4}" presName="textNode" presStyleLbl="bgShp" presStyleIdx="3" presStyleCnt="7"/>
      <dgm:spPr/>
    </dgm:pt>
    <dgm:pt modelId="{9ABE6729-FB4B-4221-92CC-607DE83A86E0}" type="pres">
      <dgm:prSet presAssocID="{D9C30C53-2E1B-4936-9BC8-0EA440A0F7E4}" presName="compChildNode" presStyleCnt="0"/>
      <dgm:spPr/>
    </dgm:pt>
    <dgm:pt modelId="{1F83588D-14AC-4B7E-8A75-54E28E9AA6CC}" type="pres">
      <dgm:prSet presAssocID="{D9C30C53-2E1B-4936-9BC8-0EA440A0F7E4}" presName="theInnerList" presStyleCnt="0"/>
      <dgm:spPr/>
    </dgm:pt>
    <dgm:pt modelId="{4E6FCF8A-9080-4AB6-B5D4-C6B7C734C780}" type="pres">
      <dgm:prSet presAssocID="{854BCB9C-A958-46D6-8264-5E96AF1F18CD}" presName="childNode" presStyleLbl="node1" presStyleIdx="6" presStyleCnt="14" custScaleY="78510">
        <dgm:presLayoutVars>
          <dgm:bulletEnabled val="1"/>
        </dgm:presLayoutVars>
      </dgm:prSet>
      <dgm:spPr/>
    </dgm:pt>
    <dgm:pt modelId="{52B20C38-98CB-4C09-8B9F-D1DC0D5395D7}" type="pres">
      <dgm:prSet presAssocID="{854BCB9C-A958-46D6-8264-5E96AF1F18CD}" presName="aSpace2" presStyleCnt="0"/>
      <dgm:spPr/>
    </dgm:pt>
    <dgm:pt modelId="{4219ED4B-8394-4C9B-B0AD-C8CFA50E9DBA}" type="pres">
      <dgm:prSet presAssocID="{1B1E403E-A5D0-461E-BEAC-70EC1DB335CC}" presName="childNode" presStyleLbl="node1" presStyleIdx="7" presStyleCnt="14" custScaleX="100529" custScaleY="78729" custLinFactNeighborX="271" custLinFactNeighborY="987">
        <dgm:presLayoutVars>
          <dgm:bulletEnabled val="1"/>
        </dgm:presLayoutVars>
      </dgm:prSet>
      <dgm:spPr>
        <a:prstGeom prst="roundRect">
          <a:avLst>
            <a:gd name="adj" fmla="val 10000"/>
          </a:avLst>
        </a:prstGeom>
      </dgm:spPr>
    </dgm:pt>
    <dgm:pt modelId="{929A6237-89D0-4A6E-81EE-6847DD276CAD}" type="pres">
      <dgm:prSet presAssocID="{D9C30C53-2E1B-4936-9BC8-0EA440A0F7E4}" presName="aSpace" presStyleCnt="0"/>
      <dgm:spPr/>
    </dgm:pt>
    <dgm:pt modelId="{D3A54769-BDCF-44A8-A2E6-D4A2A5EF4059}" type="pres">
      <dgm:prSet presAssocID="{4F8FF368-9717-4C76-B088-F3D65E2B886A}" presName="compNode" presStyleCnt="0"/>
      <dgm:spPr/>
    </dgm:pt>
    <dgm:pt modelId="{2C0F9C2B-5D52-41CF-BE96-9FA2A7314949}" type="pres">
      <dgm:prSet presAssocID="{4F8FF368-9717-4C76-B088-F3D65E2B886A}" presName="aNode" presStyleLbl="bgShp" presStyleIdx="4" presStyleCnt="7" custLinFactNeighborX="3113"/>
      <dgm:spPr>
        <a:prstGeom prst="roundRect">
          <a:avLst>
            <a:gd name="adj" fmla="val 10000"/>
          </a:avLst>
        </a:prstGeom>
      </dgm:spPr>
    </dgm:pt>
    <dgm:pt modelId="{3CCB6C8A-2F53-4E03-A4DD-1DB9677C6488}" type="pres">
      <dgm:prSet presAssocID="{4F8FF368-9717-4C76-B088-F3D65E2B886A}" presName="textNode" presStyleLbl="bgShp" presStyleIdx="4" presStyleCnt="7"/>
      <dgm:spPr/>
    </dgm:pt>
    <dgm:pt modelId="{8DBC8715-FA2A-44D7-BA5A-DAAD18003C57}" type="pres">
      <dgm:prSet presAssocID="{4F8FF368-9717-4C76-B088-F3D65E2B886A}" presName="compChildNode" presStyleCnt="0"/>
      <dgm:spPr/>
    </dgm:pt>
    <dgm:pt modelId="{E02BBB80-7289-4A37-B64D-D14E7D142EC8}" type="pres">
      <dgm:prSet presAssocID="{4F8FF368-9717-4C76-B088-F3D65E2B886A}" presName="theInnerList" presStyleCnt="0"/>
      <dgm:spPr/>
    </dgm:pt>
    <dgm:pt modelId="{5328BD31-44EB-4B3E-A2C7-C147EACCBD25}" type="pres">
      <dgm:prSet presAssocID="{2CC2DA88-D811-4646-B54A-967B2ADBFA3D}" presName="childNode" presStyleLbl="node1" presStyleIdx="8" presStyleCnt="14" custScaleY="79043">
        <dgm:presLayoutVars>
          <dgm:bulletEnabled val="1"/>
        </dgm:presLayoutVars>
      </dgm:prSet>
      <dgm:spPr/>
    </dgm:pt>
    <dgm:pt modelId="{07989B26-4BB5-4112-93DF-675878045EEF}" type="pres">
      <dgm:prSet presAssocID="{2CC2DA88-D811-4646-B54A-967B2ADBFA3D}" presName="aSpace2" presStyleCnt="0"/>
      <dgm:spPr/>
    </dgm:pt>
    <dgm:pt modelId="{D44C46A2-A768-4DC9-B2C6-4CD3D87FFBAE}" type="pres">
      <dgm:prSet presAssocID="{494DE32A-86D2-4B76-B2D1-BF964B40DF7B}" presName="childNode" presStyleLbl="node1" presStyleIdx="9" presStyleCnt="14" custScaleX="100529" custScaleY="79375" custLinFactNeighborX="3089" custLinFactNeighborY="749">
        <dgm:presLayoutVars>
          <dgm:bulletEnabled val="1"/>
        </dgm:presLayoutVars>
      </dgm:prSet>
      <dgm:spPr>
        <a:prstGeom prst="roundRect">
          <a:avLst>
            <a:gd name="adj" fmla="val 10000"/>
          </a:avLst>
        </a:prstGeom>
      </dgm:spPr>
    </dgm:pt>
    <dgm:pt modelId="{30071875-5E6F-4587-8857-6D19DF52DE57}" type="pres">
      <dgm:prSet presAssocID="{4F8FF368-9717-4C76-B088-F3D65E2B886A}" presName="aSpace" presStyleCnt="0"/>
      <dgm:spPr/>
    </dgm:pt>
    <dgm:pt modelId="{8A3FDFD0-B3A4-41B8-8F71-6A14E295C3FE}" type="pres">
      <dgm:prSet presAssocID="{8DE43AD4-6519-4249-84C3-CF18AE4BC6AA}" presName="compNode" presStyleCnt="0"/>
      <dgm:spPr/>
    </dgm:pt>
    <dgm:pt modelId="{A3F34729-4A2B-4629-B723-37877B390C59}" type="pres">
      <dgm:prSet presAssocID="{8DE43AD4-6519-4249-84C3-CF18AE4BC6AA}" presName="aNode" presStyleLbl="bgShp" presStyleIdx="5" presStyleCnt="7"/>
      <dgm:spPr/>
    </dgm:pt>
    <dgm:pt modelId="{EA5DD62E-4253-480E-91E7-14890185DAB4}" type="pres">
      <dgm:prSet presAssocID="{8DE43AD4-6519-4249-84C3-CF18AE4BC6AA}" presName="textNode" presStyleLbl="bgShp" presStyleIdx="5" presStyleCnt="7"/>
      <dgm:spPr/>
    </dgm:pt>
    <dgm:pt modelId="{80050D10-9301-454F-A5E2-3CE1D637B54F}" type="pres">
      <dgm:prSet presAssocID="{8DE43AD4-6519-4249-84C3-CF18AE4BC6AA}" presName="compChildNode" presStyleCnt="0"/>
      <dgm:spPr/>
    </dgm:pt>
    <dgm:pt modelId="{9367DD4F-5C8E-40A1-A5D1-BA87FE3736F2}" type="pres">
      <dgm:prSet presAssocID="{8DE43AD4-6519-4249-84C3-CF18AE4BC6AA}" presName="theInnerList" presStyleCnt="0"/>
      <dgm:spPr/>
    </dgm:pt>
    <dgm:pt modelId="{FA0F6925-2E60-494B-9744-4D937ED089A2}" type="pres">
      <dgm:prSet presAssocID="{7C6775EB-E494-4A19-88C8-0B1F02B21377}" presName="childNode" presStyleLbl="node1" presStyleIdx="10" presStyleCnt="14" custScaleY="85581">
        <dgm:presLayoutVars>
          <dgm:bulletEnabled val="1"/>
        </dgm:presLayoutVars>
      </dgm:prSet>
      <dgm:spPr/>
    </dgm:pt>
    <dgm:pt modelId="{4B24E891-0CAE-40CF-AA33-947E0E848DF6}" type="pres">
      <dgm:prSet presAssocID="{7C6775EB-E494-4A19-88C8-0B1F02B21377}" presName="aSpace2" presStyleCnt="0"/>
      <dgm:spPr/>
    </dgm:pt>
    <dgm:pt modelId="{A5F2F9E9-4BCC-4F22-86C5-1BE76857D238}" type="pres">
      <dgm:prSet presAssocID="{F9EF0FD3-CCFD-41A6-BF89-4D0B23EF3142}" presName="childNode" presStyleLbl="node1" presStyleIdx="11" presStyleCnt="14" custScaleX="100529" custScaleY="90671">
        <dgm:presLayoutVars>
          <dgm:bulletEnabled val="1"/>
        </dgm:presLayoutVars>
      </dgm:prSet>
      <dgm:spPr>
        <a:prstGeom prst="roundRect">
          <a:avLst>
            <a:gd name="adj" fmla="val 10000"/>
          </a:avLst>
        </a:prstGeom>
      </dgm:spPr>
    </dgm:pt>
    <dgm:pt modelId="{06205517-6CA0-4728-BC5F-9A7E07510533}" type="pres">
      <dgm:prSet presAssocID="{8DE43AD4-6519-4249-84C3-CF18AE4BC6AA}" presName="aSpace" presStyleCnt="0"/>
      <dgm:spPr/>
    </dgm:pt>
    <dgm:pt modelId="{60C2260E-8C19-4974-8E83-8C4BCFE05BB8}" type="pres">
      <dgm:prSet presAssocID="{A35A569C-8F38-4B3B-A8BB-EB3F724CDBFF}" presName="compNode" presStyleCnt="0"/>
      <dgm:spPr/>
    </dgm:pt>
    <dgm:pt modelId="{2B829B7F-52F4-4FB2-AA0A-1503D83C1C88}" type="pres">
      <dgm:prSet presAssocID="{A35A569C-8F38-4B3B-A8BB-EB3F724CDBFF}" presName="aNode" presStyleLbl="bgShp" presStyleIdx="6" presStyleCnt="7"/>
      <dgm:spPr>
        <a:prstGeom prst="roundRect">
          <a:avLst>
            <a:gd name="adj" fmla="val 10000"/>
          </a:avLst>
        </a:prstGeom>
      </dgm:spPr>
    </dgm:pt>
    <dgm:pt modelId="{E6444155-4527-43E9-9529-A8AE7FE5C328}" type="pres">
      <dgm:prSet presAssocID="{A35A569C-8F38-4B3B-A8BB-EB3F724CDBFF}" presName="textNode" presStyleLbl="bgShp" presStyleIdx="6" presStyleCnt="7"/>
      <dgm:spPr/>
    </dgm:pt>
    <dgm:pt modelId="{E5D8C297-D903-4041-A05C-BD5DB5FFCD8D}" type="pres">
      <dgm:prSet presAssocID="{A35A569C-8F38-4B3B-A8BB-EB3F724CDBFF}" presName="compChildNode" presStyleCnt="0"/>
      <dgm:spPr/>
    </dgm:pt>
    <dgm:pt modelId="{6341DA82-AE7B-4FDE-A5FF-B08753A75345}" type="pres">
      <dgm:prSet presAssocID="{A35A569C-8F38-4B3B-A8BB-EB3F724CDBFF}" presName="theInnerList" presStyleCnt="0"/>
      <dgm:spPr/>
    </dgm:pt>
    <dgm:pt modelId="{0561EC60-227F-4A85-B665-8BE8130F951D}" type="pres">
      <dgm:prSet presAssocID="{902F9758-1D93-45E3-A0F6-D6212CA55180}" presName="childNode" presStyleLbl="node1" presStyleIdx="12" presStyleCnt="14" custScaleY="91287">
        <dgm:presLayoutVars>
          <dgm:bulletEnabled val="1"/>
        </dgm:presLayoutVars>
      </dgm:prSet>
      <dgm:spPr>
        <a:prstGeom prst="roundRect">
          <a:avLst>
            <a:gd name="adj" fmla="val 10000"/>
          </a:avLst>
        </a:prstGeom>
      </dgm:spPr>
    </dgm:pt>
    <dgm:pt modelId="{1F18DCFB-7988-4AFC-A151-EEE03BAD6F57}" type="pres">
      <dgm:prSet presAssocID="{902F9758-1D93-45E3-A0F6-D6212CA55180}" presName="aSpace2" presStyleCnt="0"/>
      <dgm:spPr/>
    </dgm:pt>
    <dgm:pt modelId="{F580D05D-EB58-4321-8892-F6B20397510D}" type="pres">
      <dgm:prSet presAssocID="{9F41C4ED-59C7-4357-8C34-97FF24D79B46}" presName="childNode" presStyleLbl="node1" presStyleIdx="13" presStyleCnt="14" custScaleX="100529" custScaleY="95689" custLinFactNeighborX="-1396" custLinFactNeighborY="4219">
        <dgm:presLayoutVars>
          <dgm:bulletEnabled val="1"/>
        </dgm:presLayoutVars>
      </dgm:prSet>
      <dgm:spPr>
        <a:prstGeom prst="roundRect">
          <a:avLst>
            <a:gd name="adj" fmla="val 10000"/>
          </a:avLst>
        </a:prstGeom>
      </dgm:spPr>
    </dgm:pt>
  </dgm:ptLst>
  <dgm:cxnLst>
    <dgm:cxn modelId="{5ABD7D09-B61C-4BC1-811A-47726FA45C55}" srcId="{F8914818-8B10-4884-A3D2-808BA385D7A1}" destId="{01070420-4BC8-4EE1-8701-FF6BE796D08D}" srcOrd="1" destOrd="0" parTransId="{945F74C6-A077-4A54-8E20-29185289BE4E}" sibTransId="{920CA274-DE72-41BB-873E-8D39EA2C8A46}"/>
    <dgm:cxn modelId="{B4F2590C-0B47-4739-87F9-4A59167CA091}" srcId="{F8914818-8B10-4884-A3D2-808BA385D7A1}" destId="{8DE43AD4-6519-4249-84C3-CF18AE4BC6AA}" srcOrd="5" destOrd="0" parTransId="{C7743BAD-5F53-459E-A02B-5611798E5793}" sibTransId="{F6F2E333-6BF9-42BD-A275-3AA85F5A89E0}"/>
    <dgm:cxn modelId="{39A4C10D-97E0-4625-A765-965CF80DBA9D}" srcId="{F8914818-8B10-4884-A3D2-808BA385D7A1}" destId="{55A3F566-2170-41EB-9BD6-B7CB32C3EBB9}" srcOrd="0" destOrd="0" parTransId="{96478101-BA19-4CFE-84BD-F68F2CB7D9B9}" sibTransId="{3E2C7A3D-21AB-4A62-9FDB-50B9DE69EC76}"/>
    <dgm:cxn modelId="{D637F31C-CC45-4BB4-AB3D-D2CC905B07D8}" type="presOf" srcId="{0D89E8AE-6063-426E-86DC-7FB6CBBA8ADD}" destId="{EA3A4B84-DA06-48FA-814D-6513211E7E32}" srcOrd="0" destOrd="0" presId="urn:microsoft.com/office/officeart/2005/8/layout/lProcess2"/>
    <dgm:cxn modelId="{C2100A1D-A853-43CE-A7F8-747503E1D7F3}" type="presOf" srcId="{8DE43AD4-6519-4249-84C3-CF18AE4BC6AA}" destId="{A3F34729-4A2B-4629-B723-37877B390C59}" srcOrd="0" destOrd="0" presId="urn:microsoft.com/office/officeart/2005/8/layout/lProcess2"/>
    <dgm:cxn modelId="{D5A61F23-1B05-448F-8962-96B9F8A508C8}" type="presOf" srcId="{4F8FF368-9717-4C76-B088-F3D65E2B886A}" destId="{3CCB6C8A-2F53-4E03-A4DD-1DB9677C6488}" srcOrd="1" destOrd="0" presId="urn:microsoft.com/office/officeart/2005/8/layout/lProcess2"/>
    <dgm:cxn modelId="{03B64D34-1F28-4054-8238-F4EFDD3B1049}" type="presOf" srcId="{1B1E403E-A5D0-461E-BEAC-70EC1DB335CC}" destId="{4219ED4B-8394-4C9B-B0AD-C8CFA50E9DBA}" srcOrd="0" destOrd="0" presId="urn:microsoft.com/office/officeart/2005/8/layout/lProcess2"/>
    <dgm:cxn modelId="{A3D85337-F472-4B2C-BECE-501772B4659F}" type="presOf" srcId="{854BCB9C-A958-46D6-8264-5E96AF1F18CD}" destId="{4E6FCF8A-9080-4AB6-B5D4-C6B7C734C780}" srcOrd="0" destOrd="0" presId="urn:microsoft.com/office/officeart/2005/8/layout/lProcess2"/>
    <dgm:cxn modelId="{45B19138-893C-496D-953B-DBF03006E529}" type="presOf" srcId="{A35A569C-8F38-4B3B-A8BB-EB3F724CDBFF}" destId="{2B829B7F-52F4-4FB2-AA0A-1503D83C1C88}" srcOrd="0" destOrd="0" presId="urn:microsoft.com/office/officeart/2005/8/layout/lProcess2"/>
    <dgm:cxn modelId="{3F381D3C-D38E-4D4A-8ABC-7AFDC77EB360}" srcId="{55A3F566-2170-41EB-9BD6-B7CB32C3EBB9}" destId="{0D89E8AE-6063-426E-86DC-7FB6CBBA8ADD}" srcOrd="1" destOrd="0" parTransId="{DD1B362B-3D34-405B-8F28-3DADB3712B8D}" sibTransId="{6238FAB4-6064-4237-8CA2-3D2DE6B49B73}"/>
    <dgm:cxn modelId="{41BED43F-FC49-4A79-BFA5-AAA0B14F0BDA}" srcId="{A35A569C-8F38-4B3B-A8BB-EB3F724CDBFF}" destId="{902F9758-1D93-45E3-A0F6-D6212CA55180}" srcOrd="0" destOrd="0" parTransId="{9257CD53-EF25-49CC-8D39-050F0D0299C8}" sibTransId="{8B066269-9E62-4213-928A-39584F2765E2}"/>
    <dgm:cxn modelId="{9E39D05B-BFD6-48C6-9C96-DA5974272719}" type="presOf" srcId="{7C6775EB-E494-4A19-88C8-0B1F02B21377}" destId="{FA0F6925-2E60-494B-9744-4D937ED089A2}" srcOrd="0" destOrd="0" presId="urn:microsoft.com/office/officeart/2005/8/layout/lProcess2"/>
    <dgm:cxn modelId="{D5FC815C-22A0-4227-B725-670F6F9C019F}" srcId="{C33467E5-1D46-4D61-886F-3003A4437342}" destId="{B19BB272-4216-4FC5-B48A-5F99A30F76C0}" srcOrd="0" destOrd="0" parTransId="{58F03D5B-F612-4A83-A70C-84051CF75383}" sibTransId="{252A6E86-A807-4385-A457-A3C3AE4A9E51}"/>
    <dgm:cxn modelId="{B991BB5D-D963-46B5-ABB0-E54AA2FE8781}" type="presOf" srcId="{4F8FF368-9717-4C76-B088-F3D65E2B886A}" destId="{2C0F9C2B-5D52-41CF-BE96-9FA2A7314949}" srcOrd="0" destOrd="0" presId="urn:microsoft.com/office/officeart/2005/8/layout/lProcess2"/>
    <dgm:cxn modelId="{99768A60-0F84-4CCF-A1A5-87B965FC0920}" srcId="{F8914818-8B10-4884-A3D2-808BA385D7A1}" destId="{C33467E5-1D46-4D61-886F-3003A4437342}" srcOrd="2" destOrd="0" parTransId="{EE5FCD05-71DC-4A7C-B030-D5963F02AB34}" sibTransId="{12C98862-1E4D-4912-9A9A-0C91621D2397}"/>
    <dgm:cxn modelId="{A285C868-C839-44CF-AEC1-D8DF08319CFC}" type="presOf" srcId="{F9EF0FD3-CCFD-41A6-BF89-4D0B23EF3142}" destId="{A5F2F9E9-4BCC-4F22-86C5-1BE76857D238}" srcOrd="0" destOrd="0" presId="urn:microsoft.com/office/officeart/2005/8/layout/lProcess2"/>
    <dgm:cxn modelId="{34432A69-0B09-4BB4-8C51-BD67FA5792B6}" type="presOf" srcId="{8DE43AD4-6519-4249-84C3-CF18AE4BC6AA}" destId="{EA5DD62E-4253-480E-91E7-14890185DAB4}" srcOrd="1" destOrd="0" presId="urn:microsoft.com/office/officeart/2005/8/layout/lProcess2"/>
    <dgm:cxn modelId="{CCAD5249-495E-4338-AAB7-593C18734456}" srcId="{4F8FF368-9717-4C76-B088-F3D65E2B886A}" destId="{494DE32A-86D2-4B76-B2D1-BF964B40DF7B}" srcOrd="1" destOrd="0" parTransId="{CCE80408-6C86-487A-B343-E316B431984B}" sibTransId="{E345AFB7-86B0-4888-8D1A-AD088AB74316}"/>
    <dgm:cxn modelId="{03284B70-36C1-4AC3-A979-72E16ADBE15E}" type="presOf" srcId="{D9356C46-E34F-44F7-AC4A-20B5EF9F3C16}" destId="{0F93B8B4-5147-4C12-83ED-0143B2A73ACC}" srcOrd="0" destOrd="0" presId="urn:microsoft.com/office/officeart/2005/8/layout/lProcess2"/>
    <dgm:cxn modelId="{A6323071-6A62-45E4-9FD6-AC953536099E}" type="presOf" srcId="{D9C30C53-2E1B-4936-9BC8-0EA440A0F7E4}" destId="{608C73CA-59E3-43AD-B0E0-087684D3BE8F}" srcOrd="0" destOrd="0" presId="urn:microsoft.com/office/officeart/2005/8/layout/lProcess2"/>
    <dgm:cxn modelId="{34750073-CBA0-4FFE-A3A4-2BAD8B2859F5}" type="presOf" srcId="{38358A86-95E6-4D16-B853-D921D4F81950}" destId="{DF9CB492-0868-4919-BF29-8DAA5B9E2AF6}" srcOrd="0" destOrd="0" presId="urn:microsoft.com/office/officeart/2005/8/layout/lProcess2"/>
    <dgm:cxn modelId="{8CF42F53-1AFB-4563-91BA-CCFA22660FA7}" srcId="{8DE43AD4-6519-4249-84C3-CF18AE4BC6AA}" destId="{F9EF0FD3-CCFD-41A6-BF89-4D0B23EF3142}" srcOrd="1" destOrd="0" parTransId="{EA6A8948-F1FD-414F-B744-2B82E5F725C3}" sibTransId="{9305E9EB-D83D-4B55-9DEA-DE2C9F7C73AD}"/>
    <dgm:cxn modelId="{80760075-076F-4361-BE7D-97D065B7C8FC}" type="presOf" srcId="{B59B910F-D2C8-4B8F-AB26-0A773CA9CAAA}" destId="{772C1372-A8DA-4728-B44E-06D56D573574}" srcOrd="0" destOrd="0" presId="urn:microsoft.com/office/officeart/2005/8/layout/lProcess2"/>
    <dgm:cxn modelId="{C100E955-69A0-4BAF-B35A-7723AAFB887C}" srcId="{C33467E5-1D46-4D61-886F-3003A4437342}" destId="{D9356C46-E34F-44F7-AC4A-20B5EF9F3C16}" srcOrd="1" destOrd="0" parTransId="{10806563-EBE6-44AC-9E9E-89E2B3F3433C}" sibTransId="{BD7D52DF-9855-4CE7-B7ED-54332329EC3D}"/>
    <dgm:cxn modelId="{0C58EB56-0AC2-4A0C-A357-CB3E94562D0C}" type="presOf" srcId="{9F41C4ED-59C7-4357-8C34-97FF24D79B46}" destId="{F580D05D-EB58-4321-8892-F6B20397510D}" srcOrd="0" destOrd="0" presId="urn:microsoft.com/office/officeart/2005/8/layout/lProcess2"/>
    <dgm:cxn modelId="{D827797A-FBF5-416C-A64D-09E0A3F13134}" type="presOf" srcId="{494DE32A-86D2-4B76-B2D1-BF964B40DF7B}" destId="{D44C46A2-A768-4DC9-B2C6-4CD3D87FFBAE}" srcOrd="0" destOrd="0" presId="urn:microsoft.com/office/officeart/2005/8/layout/lProcess2"/>
    <dgm:cxn modelId="{815C7F7C-313A-4326-A625-FD15E17F4846}" type="presOf" srcId="{F8914818-8B10-4884-A3D2-808BA385D7A1}" destId="{6F6AD86B-52AC-4EE0-AA38-26A265C9A67D}" srcOrd="0" destOrd="0" presId="urn:microsoft.com/office/officeart/2005/8/layout/lProcess2"/>
    <dgm:cxn modelId="{3A79307D-9C87-466E-9CE3-8318FDBE25A5}" srcId="{F8914818-8B10-4884-A3D2-808BA385D7A1}" destId="{4F8FF368-9717-4C76-B088-F3D65E2B886A}" srcOrd="4" destOrd="0" parTransId="{5FF74B43-ADEC-4508-AB12-D558DAB1EF03}" sibTransId="{F2CA994D-CD24-4FF9-80E1-7761642E1FD6}"/>
    <dgm:cxn modelId="{B3AFE77D-3285-4EC9-BA95-C3E0ABBDC9F0}" srcId="{F8914818-8B10-4884-A3D2-808BA385D7A1}" destId="{A35A569C-8F38-4B3B-A8BB-EB3F724CDBFF}" srcOrd="6" destOrd="0" parTransId="{893D977F-DCB7-451C-97E4-7943623BDDBA}" sibTransId="{A924CC22-3EA1-434C-A9C8-547BD5B30811}"/>
    <dgm:cxn modelId="{4A007681-633E-45C7-92C0-3A8C4F333840}" srcId="{4F8FF368-9717-4C76-B088-F3D65E2B886A}" destId="{2CC2DA88-D811-4646-B54A-967B2ADBFA3D}" srcOrd="0" destOrd="0" parTransId="{BBA8C37E-0C36-49E0-9FC5-4911F9F89073}" sibTransId="{795C02A0-2D1B-40BD-B3AB-B8382D77CB0F}"/>
    <dgm:cxn modelId="{548BA38E-C99B-4216-9331-BBB6B7FBF262}" type="presOf" srcId="{01070420-4BC8-4EE1-8701-FF6BE796D08D}" destId="{A5500142-67FA-4DAB-A127-CCB753FB2480}" srcOrd="0" destOrd="0" presId="urn:microsoft.com/office/officeart/2005/8/layout/lProcess2"/>
    <dgm:cxn modelId="{961DC096-3733-4B98-B58C-C69A11729290}" type="presOf" srcId="{D9C30C53-2E1B-4936-9BC8-0EA440A0F7E4}" destId="{EBB4EDA4-1D8F-498F-A483-7DE4571EB6BA}" srcOrd="1" destOrd="0" presId="urn:microsoft.com/office/officeart/2005/8/layout/lProcess2"/>
    <dgm:cxn modelId="{9DA37897-2757-44AB-88E3-B8A79FABD5D6}" srcId="{D9C30C53-2E1B-4936-9BC8-0EA440A0F7E4}" destId="{1B1E403E-A5D0-461E-BEAC-70EC1DB335CC}" srcOrd="1" destOrd="0" parTransId="{D8DB0239-119D-4AAC-8ABF-259B20233C49}" sibTransId="{C9F26C72-26EE-4D3E-8275-0B72BEDE7C5D}"/>
    <dgm:cxn modelId="{CBACAF97-0F58-41F1-949D-E10417356B86}" srcId="{A35A569C-8F38-4B3B-A8BB-EB3F724CDBFF}" destId="{9F41C4ED-59C7-4357-8C34-97FF24D79B46}" srcOrd="1" destOrd="0" parTransId="{0829C2F2-60EE-49ED-BAD3-83B22A4F8D33}" sibTransId="{FD07302F-CD69-4A7A-881E-AE7AE838EBC4}"/>
    <dgm:cxn modelId="{C67E9BA0-8F58-436C-890A-7FCB72A58C7F}" type="presOf" srcId="{C33467E5-1D46-4D61-886F-3003A4437342}" destId="{E362F79B-FEF0-40F1-8AB1-EB4F4B64C184}" srcOrd="0" destOrd="0" presId="urn:microsoft.com/office/officeart/2005/8/layout/lProcess2"/>
    <dgm:cxn modelId="{C63971A1-A09B-4A8D-8F76-85845F6E7858}" type="presOf" srcId="{902F9758-1D93-45E3-A0F6-D6212CA55180}" destId="{0561EC60-227F-4A85-B665-8BE8130F951D}" srcOrd="0" destOrd="0" presId="urn:microsoft.com/office/officeart/2005/8/layout/lProcess2"/>
    <dgm:cxn modelId="{E900A7A2-DDB1-4AB4-B225-A58D7F5C1807}" type="presOf" srcId="{B19BB272-4216-4FC5-B48A-5F99A30F76C0}" destId="{70FE0C9E-1814-4BA5-B77C-0C57D9883EEF}" srcOrd="0" destOrd="0" presId="urn:microsoft.com/office/officeart/2005/8/layout/lProcess2"/>
    <dgm:cxn modelId="{3B15B3A3-F202-481D-A988-378F56D6CD88}" srcId="{55A3F566-2170-41EB-9BD6-B7CB32C3EBB9}" destId="{B59B910F-D2C8-4B8F-AB26-0A773CA9CAAA}" srcOrd="0" destOrd="0" parTransId="{73C8FBD2-7A4F-4D28-9E6A-5CCA1F586814}" sibTransId="{C47EE925-D9AA-4D16-B194-44090790E480}"/>
    <dgm:cxn modelId="{5B21BDA3-9644-4734-BD1C-522FB14C3727}" srcId="{D9C30C53-2E1B-4936-9BC8-0EA440A0F7E4}" destId="{854BCB9C-A958-46D6-8264-5E96AF1F18CD}" srcOrd="0" destOrd="0" parTransId="{07C1AAE2-49D4-4FAB-B465-D50C4EC81C05}" sibTransId="{CD5C3D73-E89C-499B-9E7D-03D349BF2047}"/>
    <dgm:cxn modelId="{39DCC7A4-2CB3-42BD-96D7-AFACFB4314E0}" type="presOf" srcId="{55A3F566-2170-41EB-9BD6-B7CB32C3EBB9}" destId="{3AC46719-4C73-4371-AE48-A6F796832101}" srcOrd="0" destOrd="0" presId="urn:microsoft.com/office/officeart/2005/8/layout/lProcess2"/>
    <dgm:cxn modelId="{6A8C59AF-6109-4E8F-80B9-E77B0A25ED80}" type="presOf" srcId="{F04ACC52-1D71-4032-8A57-FCF6FC5CAD31}" destId="{57AF68A5-2C3F-4312-9BA4-6C5A3F825816}" srcOrd="0" destOrd="0" presId="urn:microsoft.com/office/officeart/2005/8/layout/lProcess2"/>
    <dgm:cxn modelId="{2779CEC1-BF3E-45D9-8F89-FD723E312D03}" srcId="{F8914818-8B10-4884-A3D2-808BA385D7A1}" destId="{D9C30C53-2E1B-4936-9BC8-0EA440A0F7E4}" srcOrd="3" destOrd="0" parTransId="{898D766F-BB10-40D9-849D-8AA2BB811F5F}" sibTransId="{51AD4CD7-B941-4144-9CBA-B3089ECD3102}"/>
    <dgm:cxn modelId="{E13E77C2-930D-4C8E-BD6D-1C43E60FA02C}" srcId="{01070420-4BC8-4EE1-8701-FF6BE796D08D}" destId="{F04ACC52-1D71-4032-8A57-FCF6FC5CAD31}" srcOrd="0" destOrd="0" parTransId="{EB493F2A-924B-4CBA-924B-700925F51F12}" sibTransId="{D895E7BC-8498-42ED-9ADE-32DD8D22917B}"/>
    <dgm:cxn modelId="{4FDFC2C3-D059-4665-8A97-05B6C4F7EC8C}" type="presOf" srcId="{01070420-4BC8-4EE1-8701-FF6BE796D08D}" destId="{6A95D9BD-56CF-4E93-B57B-1E9A23387BF5}" srcOrd="1" destOrd="0" presId="urn:microsoft.com/office/officeart/2005/8/layout/lProcess2"/>
    <dgm:cxn modelId="{7B4454D5-4476-4DD3-A719-E6189FECCBE0}" srcId="{8DE43AD4-6519-4249-84C3-CF18AE4BC6AA}" destId="{7C6775EB-E494-4A19-88C8-0B1F02B21377}" srcOrd="0" destOrd="0" parTransId="{E9AF588D-103D-407D-A59B-A7414CCBBA47}" sibTransId="{7F45A4DE-4AEA-4E2D-9D91-E656C6B28E28}"/>
    <dgm:cxn modelId="{2B216CD7-0767-4853-80E5-228F178FA559}" type="presOf" srcId="{2CC2DA88-D811-4646-B54A-967B2ADBFA3D}" destId="{5328BD31-44EB-4B3E-A2C7-C147EACCBD25}" srcOrd="0" destOrd="0" presId="urn:microsoft.com/office/officeart/2005/8/layout/lProcess2"/>
    <dgm:cxn modelId="{EECD14D9-1206-409D-8936-F4CB0B0A18EF}" srcId="{01070420-4BC8-4EE1-8701-FF6BE796D08D}" destId="{38358A86-95E6-4D16-B853-D921D4F81950}" srcOrd="1" destOrd="0" parTransId="{438A437B-7B1F-4B94-A8BE-5EBB8B2B2FE4}" sibTransId="{F51988A8-B80D-4D67-A553-66872273361B}"/>
    <dgm:cxn modelId="{BFA68BED-B93E-4ACF-9699-D8BBDEA7EA79}" type="presOf" srcId="{A35A569C-8F38-4B3B-A8BB-EB3F724CDBFF}" destId="{E6444155-4527-43E9-9529-A8AE7FE5C328}" srcOrd="1" destOrd="0" presId="urn:microsoft.com/office/officeart/2005/8/layout/lProcess2"/>
    <dgm:cxn modelId="{96A295EE-0E9D-44BE-A8B3-7070D0CD64C0}" type="presOf" srcId="{55A3F566-2170-41EB-9BD6-B7CB32C3EBB9}" destId="{0346FD09-D491-4889-8568-D9E8C7E9111C}" srcOrd="1" destOrd="0" presId="urn:microsoft.com/office/officeart/2005/8/layout/lProcess2"/>
    <dgm:cxn modelId="{3F376EFF-3EFC-4095-AD37-63A4CA939C40}" type="presOf" srcId="{C33467E5-1D46-4D61-886F-3003A4437342}" destId="{D839AABA-E250-481E-BF87-D4E64216BC44}" srcOrd="1" destOrd="0" presId="urn:microsoft.com/office/officeart/2005/8/layout/lProcess2"/>
    <dgm:cxn modelId="{0CE1BB9C-ECE5-4619-9388-419DFC021CD0}" type="presParOf" srcId="{6F6AD86B-52AC-4EE0-AA38-26A265C9A67D}" destId="{94492B61-418B-42D0-BD4B-5F4223EE24F8}" srcOrd="0" destOrd="0" presId="urn:microsoft.com/office/officeart/2005/8/layout/lProcess2"/>
    <dgm:cxn modelId="{4580DB2E-9978-4E23-894C-7043F7187CE2}" type="presParOf" srcId="{94492B61-418B-42D0-BD4B-5F4223EE24F8}" destId="{3AC46719-4C73-4371-AE48-A6F796832101}" srcOrd="0" destOrd="0" presId="urn:microsoft.com/office/officeart/2005/8/layout/lProcess2"/>
    <dgm:cxn modelId="{B0A2D73B-6D11-4939-96B0-EEF745A8B6AE}" type="presParOf" srcId="{94492B61-418B-42D0-BD4B-5F4223EE24F8}" destId="{0346FD09-D491-4889-8568-D9E8C7E9111C}" srcOrd="1" destOrd="0" presId="urn:microsoft.com/office/officeart/2005/8/layout/lProcess2"/>
    <dgm:cxn modelId="{B57BEF35-355F-4CDE-90FA-5A10FB6E9E3B}" type="presParOf" srcId="{94492B61-418B-42D0-BD4B-5F4223EE24F8}" destId="{76396038-29A5-4078-ACD9-ECB0531D4094}" srcOrd="2" destOrd="0" presId="urn:microsoft.com/office/officeart/2005/8/layout/lProcess2"/>
    <dgm:cxn modelId="{A10BBB85-558B-4F88-BEFD-C3F3D3C1CBDC}" type="presParOf" srcId="{76396038-29A5-4078-ACD9-ECB0531D4094}" destId="{9EA126CE-C1AD-4ED9-BD07-357696057E4F}" srcOrd="0" destOrd="0" presId="urn:microsoft.com/office/officeart/2005/8/layout/lProcess2"/>
    <dgm:cxn modelId="{DACC482D-B684-41D8-9109-97A35C81BF19}" type="presParOf" srcId="{9EA126CE-C1AD-4ED9-BD07-357696057E4F}" destId="{772C1372-A8DA-4728-B44E-06D56D573574}" srcOrd="0" destOrd="0" presId="urn:microsoft.com/office/officeart/2005/8/layout/lProcess2"/>
    <dgm:cxn modelId="{1B3E103F-D53A-427D-A6F5-A79C1205F964}" type="presParOf" srcId="{9EA126CE-C1AD-4ED9-BD07-357696057E4F}" destId="{F94A2B72-A1D2-4AF1-9223-AD14DBE7360C}" srcOrd="1" destOrd="0" presId="urn:microsoft.com/office/officeart/2005/8/layout/lProcess2"/>
    <dgm:cxn modelId="{FCA7FA4C-561D-48DA-B662-C9AE7EC08F74}" type="presParOf" srcId="{9EA126CE-C1AD-4ED9-BD07-357696057E4F}" destId="{EA3A4B84-DA06-48FA-814D-6513211E7E32}" srcOrd="2" destOrd="0" presId="urn:microsoft.com/office/officeart/2005/8/layout/lProcess2"/>
    <dgm:cxn modelId="{2B2E0788-67FC-499F-8DAC-D2F9135BB774}" type="presParOf" srcId="{6F6AD86B-52AC-4EE0-AA38-26A265C9A67D}" destId="{DB758FFD-99FB-4C9E-935A-2E5C686F2D17}" srcOrd="1" destOrd="0" presId="urn:microsoft.com/office/officeart/2005/8/layout/lProcess2"/>
    <dgm:cxn modelId="{7465C543-7299-4A46-9965-A4865C39F5D0}" type="presParOf" srcId="{6F6AD86B-52AC-4EE0-AA38-26A265C9A67D}" destId="{E02B9968-C3B9-42FA-AC47-FA7CBB076ECC}" srcOrd="2" destOrd="0" presId="urn:microsoft.com/office/officeart/2005/8/layout/lProcess2"/>
    <dgm:cxn modelId="{4E02C882-97FA-4085-BD1B-64505D0D5051}" type="presParOf" srcId="{E02B9968-C3B9-42FA-AC47-FA7CBB076ECC}" destId="{A5500142-67FA-4DAB-A127-CCB753FB2480}" srcOrd="0" destOrd="0" presId="urn:microsoft.com/office/officeart/2005/8/layout/lProcess2"/>
    <dgm:cxn modelId="{C49DFBD4-1A58-4D2B-A9AB-59917A91F517}" type="presParOf" srcId="{E02B9968-C3B9-42FA-AC47-FA7CBB076ECC}" destId="{6A95D9BD-56CF-4E93-B57B-1E9A23387BF5}" srcOrd="1" destOrd="0" presId="urn:microsoft.com/office/officeart/2005/8/layout/lProcess2"/>
    <dgm:cxn modelId="{297A9DF2-F396-478B-B0B1-E1B4A2718585}" type="presParOf" srcId="{E02B9968-C3B9-42FA-AC47-FA7CBB076ECC}" destId="{473DD487-1059-4775-B8D2-37B0055EF4AD}" srcOrd="2" destOrd="0" presId="urn:microsoft.com/office/officeart/2005/8/layout/lProcess2"/>
    <dgm:cxn modelId="{B05BE5AC-FF0B-4352-8D71-561B340B5FA3}" type="presParOf" srcId="{473DD487-1059-4775-B8D2-37B0055EF4AD}" destId="{FFC70BD0-EA52-4822-BEBD-0F19DEF8C59E}" srcOrd="0" destOrd="0" presId="urn:microsoft.com/office/officeart/2005/8/layout/lProcess2"/>
    <dgm:cxn modelId="{F8D7D4F9-2D63-4826-A858-8D861018C6C7}" type="presParOf" srcId="{FFC70BD0-EA52-4822-BEBD-0F19DEF8C59E}" destId="{57AF68A5-2C3F-4312-9BA4-6C5A3F825816}" srcOrd="0" destOrd="0" presId="urn:microsoft.com/office/officeart/2005/8/layout/lProcess2"/>
    <dgm:cxn modelId="{533E6C77-7351-4B3C-8B62-33E64B0B1761}" type="presParOf" srcId="{FFC70BD0-EA52-4822-BEBD-0F19DEF8C59E}" destId="{A78413E0-6506-46A9-8A0A-A58DA35CD1FC}" srcOrd="1" destOrd="0" presId="urn:microsoft.com/office/officeart/2005/8/layout/lProcess2"/>
    <dgm:cxn modelId="{C9F906EA-83E6-4D4B-8DFF-95409A917E58}" type="presParOf" srcId="{FFC70BD0-EA52-4822-BEBD-0F19DEF8C59E}" destId="{DF9CB492-0868-4919-BF29-8DAA5B9E2AF6}" srcOrd="2" destOrd="0" presId="urn:microsoft.com/office/officeart/2005/8/layout/lProcess2"/>
    <dgm:cxn modelId="{E164D45C-5852-4ADE-BD71-4E7F4F1AF655}" type="presParOf" srcId="{6F6AD86B-52AC-4EE0-AA38-26A265C9A67D}" destId="{2A9987DB-511B-41D5-A65F-9BA45D3D66AC}" srcOrd="3" destOrd="0" presId="urn:microsoft.com/office/officeart/2005/8/layout/lProcess2"/>
    <dgm:cxn modelId="{7BCAE716-EA11-477C-BDA3-C028BAAE37EE}" type="presParOf" srcId="{6F6AD86B-52AC-4EE0-AA38-26A265C9A67D}" destId="{685E26B2-DEBF-4C13-A29C-9C21C3E3AF96}" srcOrd="4" destOrd="0" presId="urn:microsoft.com/office/officeart/2005/8/layout/lProcess2"/>
    <dgm:cxn modelId="{8F150E4B-83AA-4ACE-A44D-1245BE274DC4}" type="presParOf" srcId="{685E26B2-DEBF-4C13-A29C-9C21C3E3AF96}" destId="{E362F79B-FEF0-40F1-8AB1-EB4F4B64C184}" srcOrd="0" destOrd="0" presId="urn:microsoft.com/office/officeart/2005/8/layout/lProcess2"/>
    <dgm:cxn modelId="{57178014-1E45-4513-AA5A-B561CC06C2B7}" type="presParOf" srcId="{685E26B2-DEBF-4C13-A29C-9C21C3E3AF96}" destId="{D839AABA-E250-481E-BF87-D4E64216BC44}" srcOrd="1" destOrd="0" presId="urn:microsoft.com/office/officeart/2005/8/layout/lProcess2"/>
    <dgm:cxn modelId="{09B2B29E-81A9-4078-9045-EDDBCDD18AF0}" type="presParOf" srcId="{685E26B2-DEBF-4C13-A29C-9C21C3E3AF96}" destId="{9D8E967F-7BAA-404A-A2FC-3EBDF759A065}" srcOrd="2" destOrd="0" presId="urn:microsoft.com/office/officeart/2005/8/layout/lProcess2"/>
    <dgm:cxn modelId="{0DF91734-10BB-4684-8CBF-2743E89809E2}" type="presParOf" srcId="{9D8E967F-7BAA-404A-A2FC-3EBDF759A065}" destId="{4D0A850C-48ED-4A15-9F8F-B4B5EDF45C7A}" srcOrd="0" destOrd="0" presId="urn:microsoft.com/office/officeart/2005/8/layout/lProcess2"/>
    <dgm:cxn modelId="{DD21C11A-4A96-40ED-89DA-6CEECB1B3173}" type="presParOf" srcId="{4D0A850C-48ED-4A15-9F8F-B4B5EDF45C7A}" destId="{70FE0C9E-1814-4BA5-B77C-0C57D9883EEF}" srcOrd="0" destOrd="0" presId="urn:microsoft.com/office/officeart/2005/8/layout/lProcess2"/>
    <dgm:cxn modelId="{5548E97C-EF9E-4485-832E-0E684E2AA5F1}" type="presParOf" srcId="{4D0A850C-48ED-4A15-9F8F-B4B5EDF45C7A}" destId="{72261437-40FA-4580-919D-240E04DA5D0E}" srcOrd="1" destOrd="0" presId="urn:microsoft.com/office/officeart/2005/8/layout/lProcess2"/>
    <dgm:cxn modelId="{992FD7FF-EFEA-451F-A0A7-3F02849804B3}" type="presParOf" srcId="{4D0A850C-48ED-4A15-9F8F-B4B5EDF45C7A}" destId="{0F93B8B4-5147-4C12-83ED-0143B2A73ACC}" srcOrd="2" destOrd="0" presId="urn:microsoft.com/office/officeart/2005/8/layout/lProcess2"/>
    <dgm:cxn modelId="{203FA1A0-6782-4ED7-B6B6-B1E46A7E9281}" type="presParOf" srcId="{6F6AD86B-52AC-4EE0-AA38-26A265C9A67D}" destId="{F50647B2-4701-44FE-B599-7138F531838A}" srcOrd="5" destOrd="0" presId="urn:microsoft.com/office/officeart/2005/8/layout/lProcess2"/>
    <dgm:cxn modelId="{959B1095-F993-47D6-A825-65181E1F6B7A}" type="presParOf" srcId="{6F6AD86B-52AC-4EE0-AA38-26A265C9A67D}" destId="{F8A19E3B-1221-4511-BF76-50409E044C9A}" srcOrd="6" destOrd="0" presId="urn:microsoft.com/office/officeart/2005/8/layout/lProcess2"/>
    <dgm:cxn modelId="{B5094D77-3F45-4CA3-BACE-694DA5A348B2}" type="presParOf" srcId="{F8A19E3B-1221-4511-BF76-50409E044C9A}" destId="{608C73CA-59E3-43AD-B0E0-087684D3BE8F}" srcOrd="0" destOrd="0" presId="urn:microsoft.com/office/officeart/2005/8/layout/lProcess2"/>
    <dgm:cxn modelId="{596217C3-5522-4461-9733-CE38CFFC85DD}" type="presParOf" srcId="{F8A19E3B-1221-4511-BF76-50409E044C9A}" destId="{EBB4EDA4-1D8F-498F-A483-7DE4571EB6BA}" srcOrd="1" destOrd="0" presId="urn:microsoft.com/office/officeart/2005/8/layout/lProcess2"/>
    <dgm:cxn modelId="{F5F29188-8AE3-42E8-8EE4-DB0DFFED5E84}" type="presParOf" srcId="{F8A19E3B-1221-4511-BF76-50409E044C9A}" destId="{9ABE6729-FB4B-4221-92CC-607DE83A86E0}" srcOrd="2" destOrd="0" presId="urn:microsoft.com/office/officeart/2005/8/layout/lProcess2"/>
    <dgm:cxn modelId="{B3FADF8A-F80E-48C8-B682-9DA846BAFF82}" type="presParOf" srcId="{9ABE6729-FB4B-4221-92CC-607DE83A86E0}" destId="{1F83588D-14AC-4B7E-8A75-54E28E9AA6CC}" srcOrd="0" destOrd="0" presId="urn:microsoft.com/office/officeart/2005/8/layout/lProcess2"/>
    <dgm:cxn modelId="{8B4192C8-91FE-47F3-9006-F3DE09458A86}" type="presParOf" srcId="{1F83588D-14AC-4B7E-8A75-54E28E9AA6CC}" destId="{4E6FCF8A-9080-4AB6-B5D4-C6B7C734C780}" srcOrd="0" destOrd="0" presId="urn:microsoft.com/office/officeart/2005/8/layout/lProcess2"/>
    <dgm:cxn modelId="{43AB7AF3-3E85-4935-934D-5786F59D15D6}" type="presParOf" srcId="{1F83588D-14AC-4B7E-8A75-54E28E9AA6CC}" destId="{52B20C38-98CB-4C09-8B9F-D1DC0D5395D7}" srcOrd="1" destOrd="0" presId="urn:microsoft.com/office/officeart/2005/8/layout/lProcess2"/>
    <dgm:cxn modelId="{E38D03F5-ACE9-4E4D-B031-13E11B22C053}" type="presParOf" srcId="{1F83588D-14AC-4B7E-8A75-54E28E9AA6CC}" destId="{4219ED4B-8394-4C9B-B0AD-C8CFA50E9DBA}" srcOrd="2" destOrd="0" presId="urn:microsoft.com/office/officeart/2005/8/layout/lProcess2"/>
    <dgm:cxn modelId="{24EF0E82-FE44-424E-A414-CE7FC3F1D2F5}" type="presParOf" srcId="{6F6AD86B-52AC-4EE0-AA38-26A265C9A67D}" destId="{929A6237-89D0-4A6E-81EE-6847DD276CAD}" srcOrd="7" destOrd="0" presId="urn:microsoft.com/office/officeart/2005/8/layout/lProcess2"/>
    <dgm:cxn modelId="{3236C212-7A0C-4546-97C5-77C4D45901AE}" type="presParOf" srcId="{6F6AD86B-52AC-4EE0-AA38-26A265C9A67D}" destId="{D3A54769-BDCF-44A8-A2E6-D4A2A5EF4059}" srcOrd="8" destOrd="0" presId="urn:microsoft.com/office/officeart/2005/8/layout/lProcess2"/>
    <dgm:cxn modelId="{EA3E383B-617E-4015-A638-9103EC5A8725}" type="presParOf" srcId="{D3A54769-BDCF-44A8-A2E6-D4A2A5EF4059}" destId="{2C0F9C2B-5D52-41CF-BE96-9FA2A7314949}" srcOrd="0" destOrd="0" presId="urn:microsoft.com/office/officeart/2005/8/layout/lProcess2"/>
    <dgm:cxn modelId="{E8EB81BE-76E0-4D98-B1F0-2F2A4D9F6A0F}" type="presParOf" srcId="{D3A54769-BDCF-44A8-A2E6-D4A2A5EF4059}" destId="{3CCB6C8A-2F53-4E03-A4DD-1DB9677C6488}" srcOrd="1" destOrd="0" presId="urn:microsoft.com/office/officeart/2005/8/layout/lProcess2"/>
    <dgm:cxn modelId="{61B614D6-6D5B-4239-A8E3-F95E5C4A744D}" type="presParOf" srcId="{D3A54769-BDCF-44A8-A2E6-D4A2A5EF4059}" destId="{8DBC8715-FA2A-44D7-BA5A-DAAD18003C57}" srcOrd="2" destOrd="0" presId="urn:microsoft.com/office/officeart/2005/8/layout/lProcess2"/>
    <dgm:cxn modelId="{3B556691-FE43-4AE8-B210-5A4C48C742F8}" type="presParOf" srcId="{8DBC8715-FA2A-44D7-BA5A-DAAD18003C57}" destId="{E02BBB80-7289-4A37-B64D-D14E7D142EC8}" srcOrd="0" destOrd="0" presId="urn:microsoft.com/office/officeart/2005/8/layout/lProcess2"/>
    <dgm:cxn modelId="{7F420C9D-11C4-423E-A0DB-31F2E85D912E}" type="presParOf" srcId="{E02BBB80-7289-4A37-B64D-D14E7D142EC8}" destId="{5328BD31-44EB-4B3E-A2C7-C147EACCBD25}" srcOrd="0" destOrd="0" presId="urn:microsoft.com/office/officeart/2005/8/layout/lProcess2"/>
    <dgm:cxn modelId="{C3D5ECB3-F2B1-4B37-87BC-393AD3801776}" type="presParOf" srcId="{E02BBB80-7289-4A37-B64D-D14E7D142EC8}" destId="{07989B26-4BB5-4112-93DF-675878045EEF}" srcOrd="1" destOrd="0" presId="urn:microsoft.com/office/officeart/2005/8/layout/lProcess2"/>
    <dgm:cxn modelId="{6799DD06-D578-4ADB-A23E-B232974215F9}" type="presParOf" srcId="{E02BBB80-7289-4A37-B64D-D14E7D142EC8}" destId="{D44C46A2-A768-4DC9-B2C6-4CD3D87FFBAE}" srcOrd="2" destOrd="0" presId="urn:microsoft.com/office/officeart/2005/8/layout/lProcess2"/>
    <dgm:cxn modelId="{F6ACA623-21A7-4015-8B2C-7A02E00C842B}" type="presParOf" srcId="{6F6AD86B-52AC-4EE0-AA38-26A265C9A67D}" destId="{30071875-5E6F-4587-8857-6D19DF52DE57}" srcOrd="9" destOrd="0" presId="urn:microsoft.com/office/officeart/2005/8/layout/lProcess2"/>
    <dgm:cxn modelId="{C6AFDB15-CF66-4D11-A792-1F05CFCB40ED}" type="presParOf" srcId="{6F6AD86B-52AC-4EE0-AA38-26A265C9A67D}" destId="{8A3FDFD0-B3A4-41B8-8F71-6A14E295C3FE}" srcOrd="10" destOrd="0" presId="urn:microsoft.com/office/officeart/2005/8/layout/lProcess2"/>
    <dgm:cxn modelId="{78433202-2905-4775-918F-DB2AB10A256A}" type="presParOf" srcId="{8A3FDFD0-B3A4-41B8-8F71-6A14E295C3FE}" destId="{A3F34729-4A2B-4629-B723-37877B390C59}" srcOrd="0" destOrd="0" presId="urn:microsoft.com/office/officeart/2005/8/layout/lProcess2"/>
    <dgm:cxn modelId="{DBC30C24-D60B-4949-B1D6-F6CA3AE84562}" type="presParOf" srcId="{8A3FDFD0-B3A4-41B8-8F71-6A14E295C3FE}" destId="{EA5DD62E-4253-480E-91E7-14890185DAB4}" srcOrd="1" destOrd="0" presId="urn:microsoft.com/office/officeart/2005/8/layout/lProcess2"/>
    <dgm:cxn modelId="{259B160D-3718-436D-81CE-97942FC3AAFE}" type="presParOf" srcId="{8A3FDFD0-B3A4-41B8-8F71-6A14E295C3FE}" destId="{80050D10-9301-454F-A5E2-3CE1D637B54F}" srcOrd="2" destOrd="0" presId="urn:microsoft.com/office/officeart/2005/8/layout/lProcess2"/>
    <dgm:cxn modelId="{947A757D-80E7-4585-BC6C-FF63C04C46BC}" type="presParOf" srcId="{80050D10-9301-454F-A5E2-3CE1D637B54F}" destId="{9367DD4F-5C8E-40A1-A5D1-BA87FE3736F2}" srcOrd="0" destOrd="0" presId="urn:microsoft.com/office/officeart/2005/8/layout/lProcess2"/>
    <dgm:cxn modelId="{A5F79D03-5058-48A9-8CF5-2B0EF73519B8}" type="presParOf" srcId="{9367DD4F-5C8E-40A1-A5D1-BA87FE3736F2}" destId="{FA0F6925-2E60-494B-9744-4D937ED089A2}" srcOrd="0" destOrd="0" presId="urn:microsoft.com/office/officeart/2005/8/layout/lProcess2"/>
    <dgm:cxn modelId="{6D63F48E-2CB5-437D-AC56-D6A20185739B}" type="presParOf" srcId="{9367DD4F-5C8E-40A1-A5D1-BA87FE3736F2}" destId="{4B24E891-0CAE-40CF-AA33-947E0E848DF6}" srcOrd="1" destOrd="0" presId="urn:microsoft.com/office/officeart/2005/8/layout/lProcess2"/>
    <dgm:cxn modelId="{28F8DC12-B986-4924-ABF7-25F056A72D17}" type="presParOf" srcId="{9367DD4F-5C8E-40A1-A5D1-BA87FE3736F2}" destId="{A5F2F9E9-4BCC-4F22-86C5-1BE76857D238}" srcOrd="2" destOrd="0" presId="urn:microsoft.com/office/officeart/2005/8/layout/lProcess2"/>
    <dgm:cxn modelId="{719F4658-27C8-4BB4-BD5D-FB91139BD838}" type="presParOf" srcId="{6F6AD86B-52AC-4EE0-AA38-26A265C9A67D}" destId="{06205517-6CA0-4728-BC5F-9A7E07510533}" srcOrd="11" destOrd="0" presId="urn:microsoft.com/office/officeart/2005/8/layout/lProcess2"/>
    <dgm:cxn modelId="{A9A44F7C-58FC-47EF-A8B2-C4A8657DFE95}" type="presParOf" srcId="{6F6AD86B-52AC-4EE0-AA38-26A265C9A67D}" destId="{60C2260E-8C19-4974-8E83-8C4BCFE05BB8}" srcOrd="12" destOrd="0" presId="urn:microsoft.com/office/officeart/2005/8/layout/lProcess2"/>
    <dgm:cxn modelId="{4DE11F74-A906-4960-89DE-AF36983CBF41}" type="presParOf" srcId="{60C2260E-8C19-4974-8E83-8C4BCFE05BB8}" destId="{2B829B7F-52F4-4FB2-AA0A-1503D83C1C88}" srcOrd="0" destOrd="0" presId="urn:microsoft.com/office/officeart/2005/8/layout/lProcess2"/>
    <dgm:cxn modelId="{53A7B5B1-CD07-4236-A481-A21C4F7C41AC}" type="presParOf" srcId="{60C2260E-8C19-4974-8E83-8C4BCFE05BB8}" destId="{E6444155-4527-43E9-9529-A8AE7FE5C328}" srcOrd="1" destOrd="0" presId="urn:microsoft.com/office/officeart/2005/8/layout/lProcess2"/>
    <dgm:cxn modelId="{53134257-CA00-422A-A5FA-DAECCEA3C3B0}" type="presParOf" srcId="{60C2260E-8C19-4974-8E83-8C4BCFE05BB8}" destId="{E5D8C297-D903-4041-A05C-BD5DB5FFCD8D}" srcOrd="2" destOrd="0" presId="urn:microsoft.com/office/officeart/2005/8/layout/lProcess2"/>
    <dgm:cxn modelId="{464269F5-6E15-4DBD-9B5E-65864B1A5A51}" type="presParOf" srcId="{E5D8C297-D903-4041-A05C-BD5DB5FFCD8D}" destId="{6341DA82-AE7B-4FDE-A5FF-B08753A75345}" srcOrd="0" destOrd="0" presId="urn:microsoft.com/office/officeart/2005/8/layout/lProcess2"/>
    <dgm:cxn modelId="{364FFDCF-817F-4850-A4DD-02297356298C}" type="presParOf" srcId="{6341DA82-AE7B-4FDE-A5FF-B08753A75345}" destId="{0561EC60-227F-4A85-B665-8BE8130F951D}" srcOrd="0" destOrd="0" presId="urn:microsoft.com/office/officeart/2005/8/layout/lProcess2"/>
    <dgm:cxn modelId="{259BACED-7604-451A-8E14-6CAAEDEE871F}" type="presParOf" srcId="{6341DA82-AE7B-4FDE-A5FF-B08753A75345}" destId="{1F18DCFB-7988-4AFC-A151-EEE03BAD6F57}" srcOrd="1" destOrd="0" presId="urn:microsoft.com/office/officeart/2005/8/layout/lProcess2"/>
    <dgm:cxn modelId="{38BD5252-F400-4A6F-8598-E4C721CDE505}" type="presParOf" srcId="{6341DA82-AE7B-4FDE-A5FF-B08753A75345}" destId="{F580D05D-EB58-4321-8892-F6B20397510D}"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914818-8B10-4884-A3D2-808BA385D7A1}"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55A3F566-2170-41EB-9BD6-B7CB32C3EBB9}">
      <dgm:prSet phldrT="[Text]"/>
      <dgm:spPr>
        <a:xfrm>
          <a:off x="3872" y="0"/>
          <a:ext cx="1358996" cy="3324225"/>
        </a:xfrm>
        <a:solidFill>
          <a:srgbClr val="4F81BD">
            <a:tint val="40000"/>
            <a:hueOff val="0"/>
            <a:satOff val="0"/>
            <a:lumOff val="0"/>
            <a:alphaOff val="0"/>
          </a:srgbClr>
        </a:solidFill>
        <a:ln>
          <a:noFill/>
        </a:ln>
        <a:effectLst/>
      </dgm:spPr>
      <dgm:t>
        <a:bodyPr/>
        <a:lstStyle/>
        <a:p>
          <a:r>
            <a:rPr lang="en-US" dirty="0">
              <a:solidFill>
                <a:sysClr val="windowText" lastClr="000000">
                  <a:hueOff val="0"/>
                  <a:satOff val="0"/>
                  <a:lumOff val="0"/>
                  <a:alphaOff val="0"/>
                </a:sysClr>
              </a:solidFill>
              <a:latin typeface="Calibri"/>
              <a:ea typeface="+mn-ea"/>
              <a:cs typeface="+mn-cs"/>
            </a:rPr>
            <a:t>Maternal deaths averted</a:t>
          </a:r>
        </a:p>
      </dgm:t>
    </dgm:pt>
    <dgm:pt modelId="{96478101-BA19-4CFE-84BD-F68F2CB7D9B9}" type="parTrans" cxnId="{39A4C10D-97E0-4625-A765-965CF80DBA9D}">
      <dgm:prSet/>
      <dgm:spPr/>
      <dgm:t>
        <a:bodyPr/>
        <a:lstStyle/>
        <a:p>
          <a:endParaRPr lang="en-US"/>
        </a:p>
      </dgm:t>
    </dgm:pt>
    <dgm:pt modelId="{3E2C7A3D-21AB-4A62-9FDB-50B9DE69EC76}" type="sibTrans" cxnId="{39A4C10D-97E0-4625-A765-965CF80DBA9D}">
      <dgm:prSet/>
      <dgm:spPr/>
      <dgm:t>
        <a:bodyPr/>
        <a:lstStyle/>
        <a:p>
          <a:endParaRPr lang="en-US"/>
        </a:p>
      </dgm:t>
    </dgm:pt>
    <dgm:pt modelId="{B59B910F-D2C8-4B8F-AB26-0A773CA9CAAA}">
      <dgm:prSet phldrT="[Text]"/>
      <dgm:spPr>
        <a:xfrm>
          <a:off x="139772" y="998241"/>
          <a:ext cx="1087196" cy="1002299"/>
        </a:xfrm>
        <a:solidFill>
          <a:schemeClr val="tx2"/>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IDA</a:t>
          </a:r>
        </a:p>
      </dgm:t>
    </dgm:pt>
    <dgm:pt modelId="{73C8FBD2-7A4F-4D28-9E6A-5CCA1F586814}" type="parTrans" cxnId="{3B15B3A3-F202-481D-A988-378F56D6CD88}">
      <dgm:prSet/>
      <dgm:spPr/>
      <dgm:t>
        <a:bodyPr/>
        <a:lstStyle/>
        <a:p>
          <a:endParaRPr lang="en-US"/>
        </a:p>
      </dgm:t>
    </dgm:pt>
    <dgm:pt modelId="{C47EE925-D9AA-4D16-B194-44090790E480}" type="sibTrans" cxnId="{3B15B3A3-F202-481D-A988-378F56D6CD88}">
      <dgm:prSet/>
      <dgm:spPr/>
      <dgm:t>
        <a:bodyPr/>
        <a:lstStyle/>
        <a:p>
          <a:endParaRPr lang="en-US"/>
        </a:p>
      </dgm:t>
    </dgm:pt>
    <dgm:pt modelId="{01070420-4BC8-4EE1-8701-FF6BE796D08D}">
      <dgm:prSet phldrT="[Text]"/>
      <dgm:spPr>
        <a:xfrm>
          <a:off x="1464793" y="0"/>
          <a:ext cx="1358996" cy="3324225"/>
        </a:xfrm>
        <a:solidFill>
          <a:srgbClr val="4F81BD">
            <a:tint val="40000"/>
            <a:hueOff val="0"/>
            <a:satOff val="0"/>
            <a:lumOff val="0"/>
            <a:alphaOff val="0"/>
          </a:srgbClr>
        </a:solidFill>
        <a:ln>
          <a:noFill/>
        </a:ln>
        <a:effectLst/>
      </dgm:spPr>
      <dgm:t>
        <a:bodyPr/>
        <a:lstStyle/>
        <a:p>
          <a:r>
            <a:rPr lang="en-US">
              <a:solidFill>
                <a:sysClr val="windowText" lastClr="000000">
                  <a:hueOff val="0"/>
                  <a:satOff val="0"/>
                  <a:lumOff val="0"/>
                  <a:alphaOff val="0"/>
                </a:sysClr>
              </a:solidFill>
              <a:latin typeface="Calibri"/>
              <a:ea typeface="+mn-ea"/>
              <a:cs typeface="+mn-cs"/>
            </a:rPr>
            <a:t>Perinatal deaths averted	</a:t>
          </a:r>
        </a:p>
      </dgm:t>
    </dgm:pt>
    <dgm:pt modelId="{945F74C6-A077-4A54-8E20-29185289BE4E}" type="parTrans" cxnId="{5ABD7D09-B61C-4BC1-811A-47726FA45C55}">
      <dgm:prSet/>
      <dgm:spPr/>
      <dgm:t>
        <a:bodyPr/>
        <a:lstStyle/>
        <a:p>
          <a:endParaRPr lang="en-US"/>
        </a:p>
      </dgm:t>
    </dgm:pt>
    <dgm:pt modelId="{920CA274-DE72-41BB-873E-8D39EA2C8A46}" type="sibTrans" cxnId="{5ABD7D09-B61C-4BC1-811A-47726FA45C55}">
      <dgm:prSet/>
      <dgm:spPr/>
      <dgm:t>
        <a:bodyPr/>
        <a:lstStyle/>
        <a:p>
          <a:endParaRPr lang="en-US"/>
        </a:p>
      </dgm:t>
    </dgm:pt>
    <dgm:pt modelId="{F04ACC52-1D71-4032-8A57-FCF6FC5CAD31}">
      <dgm:prSet phldrT="[Text]"/>
      <dgm:spPr>
        <a:xfrm>
          <a:off x="1600693" y="998241"/>
          <a:ext cx="1087196" cy="1002299"/>
        </a:xfrm>
        <a:solidFill>
          <a:schemeClr val="tx2"/>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IDA</a:t>
          </a:r>
        </a:p>
      </dgm:t>
    </dgm:pt>
    <dgm:pt modelId="{EB493F2A-924B-4CBA-924B-700925F51F12}" type="parTrans" cxnId="{E13E77C2-930D-4C8E-BD6D-1C43E60FA02C}">
      <dgm:prSet/>
      <dgm:spPr/>
      <dgm:t>
        <a:bodyPr/>
        <a:lstStyle/>
        <a:p>
          <a:endParaRPr lang="en-US"/>
        </a:p>
      </dgm:t>
    </dgm:pt>
    <dgm:pt modelId="{D895E7BC-8498-42ED-9ADE-32DD8D22917B}" type="sibTrans" cxnId="{E13E77C2-930D-4C8E-BD6D-1C43E60FA02C}">
      <dgm:prSet/>
      <dgm:spPr/>
      <dgm:t>
        <a:bodyPr/>
        <a:lstStyle/>
        <a:p>
          <a:endParaRPr lang="en-US"/>
        </a:p>
      </dgm:t>
    </dgm:pt>
    <dgm:pt modelId="{38358A86-95E6-4D16-B853-D921D4F81950}">
      <dgm:prSet phldrT="[Text]"/>
      <dgm:spPr>
        <a:xfrm>
          <a:off x="1600693" y="2154740"/>
          <a:ext cx="1087196" cy="1002299"/>
        </a:xfrm>
        <a:solidFill>
          <a:schemeClr val="tx2"/>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19,800</a:t>
          </a:r>
        </a:p>
      </dgm:t>
    </dgm:pt>
    <dgm:pt modelId="{438A437B-7B1F-4B94-A8BE-5EBB8B2B2FE4}" type="parTrans" cxnId="{EECD14D9-1206-409D-8936-F4CB0B0A18EF}">
      <dgm:prSet/>
      <dgm:spPr/>
      <dgm:t>
        <a:bodyPr/>
        <a:lstStyle/>
        <a:p>
          <a:endParaRPr lang="en-US"/>
        </a:p>
      </dgm:t>
    </dgm:pt>
    <dgm:pt modelId="{F51988A8-B80D-4D67-A553-66872273361B}" type="sibTrans" cxnId="{EECD14D9-1206-409D-8936-F4CB0B0A18EF}">
      <dgm:prSet/>
      <dgm:spPr/>
      <dgm:t>
        <a:bodyPr/>
        <a:lstStyle/>
        <a:p>
          <a:endParaRPr lang="en-US"/>
        </a:p>
      </dgm:t>
    </dgm:pt>
    <dgm:pt modelId="{C33467E5-1D46-4D61-886F-3003A4437342}">
      <dgm:prSet phldrT="[Text]"/>
      <dgm:spPr>
        <a:xfrm>
          <a:off x="2925714" y="0"/>
          <a:ext cx="1358996" cy="3324225"/>
        </a:xfrm>
        <a:solidFill>
          <a:srgbClr val="4F81BD">
            <a:tint val="40000"/>
            <a:hueOff val="0"/>
            <a:satOff val="0"/>
            <a:lumOff val="0"/>
            <a:alphaOff val="0"/>
          </a:srgbClr>
        </a:solidFill>
        <a:ln>
          <a:noFill/>
        </a:ln>
        <a:effectLst/>
      </dgm:spPr>
      <dgm:t>
        <a:bodyPr/>
        <a:lstStyle/>
        <a:p>
          <a:r>
            <a:rPr lang="en-US">
              <a:solidFill>
                <a:sysClr val="windowText" lastClr="000000">
                  <a:hueOff val="0"/>
                  <a:satOff val="0"/>
                  <a:lumOff val="0"/>
                  <a:alphaOff val="0"/>
                </a:sysClr>
              </a:solidFill>
              <a:latin typeface="Calibri"/>
              <a:ea typeface="+mn-ea"/>
              <a:cs typeface="+mn-cs"/>
            </a:rPr>
            <a:t>Infant deaths averted</a:t>
          </a:r>
        </a:p>
      </dgm:t>
    </dgm:pt>
    <dgm:pt modelId="{EE5FCD05-71DC-4A7C-B030-D5963F02AB34}" type="parTrans" cxnId="{99768A60-0F84-4CCF-A1A5-87B965FC0920}">
      <dgm:prSet/>
      <dgm:spPr/>
      <dgm:t>
        <a:bodyPr/>
        <a:lstStyle/>
        <a:p>
          <a:endParaRPr lang="en-US"/>
        </a:p>
      </dgm:t>
    </dgm:pt>
    <dgm:pt modelId="{12C98862-1E4D-4912-9A9A-0C91621D2397}" type="sibTrans" cxnId="{99768A60-0F84-4CCF-A1A5-87B965FC0920}">
      <dgm:prSet/>
      <dgm:spPr/>
      <dgm:t>
        <a:bodyPr/>
        <a:lstStyle/>
        <a:p>
          <a:endParaRPr lang="en-US"/>
        </a:p>
      </dgm:t>
    </dgm:pt>
    <dgm:pt modelId="{B19BB272-4216-4FC5-B48A-5F99A30F76C0}">
      <dgm:prSet phldrT="[Text]"/>
      <dgm:spPr>
        <a:xfrm>
          <a:off x="3086652" y="988347"/>
          <a:ext cx="1087196" cy="1002299"/>
        </a:xfrm>
        <a:solidFill>
          <a:schemeClr val="tx2"/>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LBW</a:t>
          </a:r>
        </a:p>
      </dgm:t>
    </dgm:pt>
    <dgm:pt modelId="{58F03D5B-F612-4A83-A70C-84051CF75383}" type="parTrans" cxnId="{D5FC815C-22A0-4227-B725-670F6F9C019F}">
      <dgm:prSet/>
      <dgm:spPr/>
      <dgm:t>
        <a:bodyPr/>
        <a:lstStyle/>
        <a:p>
          <a:endParaRPr lang="en-US"/>
        </a:p>
      </dgm:t>
    </dgm:pt>
    <dgm:pt modelId="{252A6E86-A807-4385-A457-A3C3AE4A9E51}" type="sibTrans" cxnId="{D5FC815C-22A0-4227-B725-670F6F9C019F}">
      <dgm:prSet/>
      <dgm:spPr/>
      <dgm:t>
        <a:bodyPr/>
        <a:lstStyle/>
        <a:p>
          <a:endParaRPr lang="en-US"/>
        </a:p>
      </dgm:t>
    </dgm:pt>
    <dgm:pt modelId="{D9356C46-E34F-44F7-AC4A-20B5EF9F3C16}">
      <dgm:prSet phldrT="[Text]"/>
      <dgm:spPr>
        <a:xfrm>
          <a:off x="3061614" y="2154740"/>
          <a:ext cx="1087196" cy="1002299"/>
        </a:xfrm>
        <a:solidFill>
          <a:schemeClr val="tx2"/>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25,800 </a:t>
          </a:r>
        </a:p>
      </dgm:t>
    </dgm:pt>
    <dgm:pt modelId="{10806563-EBE6-44AC-9E9E-89E2B3F3433C}" type="parTrans" cxnId="{C100E955-69A0-4BAF-B35A-7723AAFB887C}">
      <dgm:prSet/>
      <dgm:spPr/>
      <dgm:t>
        <a:bodyPr/>
        <a:lstStyle/>
        <a:p>
          <a:endParaRPr lang="en-US"/>
        </a:p>
      </dgm:t>
    </dgm:pt>
    <dgm:pt modelId="{BD7D52DF-9855-4CE7-B7ED-54332329EC3D}" type="sibTrans" cxnId="{C100E955-69A0-4BAF-B35A-7723AAFB887C}">
      <dgm:prSet/>
      <dgm:spPr/>
      <dgm:t>
        <a:bodyPr/>
        <a:lstStyle/>
        <a:p>
          <a:endParaRPr lang="en-US"/>
        </a:p>
      </dgm:t>
    </dgm:pt>
    <dgm:pt modelId="{D9C30C53-2E1B-4936-9BC8-0EA440A0F7E4}">
      <dgm:prSet phldrT="[Text]"/>
      <dgm:spPr>
        <a:xfrm>
          <a:off x="4388021" y="0"/>
          <a:ext cx="1358996" cy="3324225"/>
        </a:xfrm>
        <a:solidFill>
          <a:srgbClr val="4F81BD">
            <a:tint val="40000"/>
            <a:hueOff val="0"/>
            <a:satOff val="0"/>
            <a:lumOff val="0"/>
            <a:alphaOff val="0"/>
          </a:srgbClr>
        </a:solidFill>
        <a:ln>
          <a:noFill/>
        </a:ln>
        <a:effectLst/>
      </dgm:spPr>
      <dgm:t>
        <a:bodyPr/>
        <a:lstStyle/>
        <a:p>
          <a:r>
            <a:rPr lang="en-US">
              <a:solidFill>
                <a:sysClr val="windowText" lastClr="000000">
                  <a:hueOff val="0"/>
                  <a:satOff val="0"/>
                  <a:lumOff val="0"/>
                  <a:alphaOff val="0"/>
                </a:sysClr>
              </a:solidFill>
              <a:latin typeface="Calibri"/>
              <a:ea typeface="+mn-ea"/>
              <a:cs typeface="+mn-cs"/>
            </a:rPr>
            <a:t>Child deaths averted</a:t>
          </a:r>
        </a:p>
      </dgm:t>
    </dgm:pt>
    <dgm:pt modelId="{898D766F-BB10-40D9-849D-8AA2BB811F5F}" type="parTrans" cxnId="{2779CEC1-BF3E-45D9-8F89-FD723E312D03}">
      <dgm:prSet/>
      <dgm:spPr/>
      <dgm:t>
        <a:bodyPr/>
        <a:lstStyle/>
        <a:p>
          <a:endParaRPr lang="en-US"/>
        </a:p>
      </dgm:t>
    </dgm:pt>
    <dgm:pt modelId="{51AD4CD7-B941-4144-9CBA-B3089ECD3102}" type="sibTrans" cxnId="{2779CEC1-BF3E-45D9-8F89-FD723E312D03}">
      <dgm:prSet/>
      <dgm:spPr/>
      <dgm:t>
        <a:bodyPr/>
        <a:lstStyle/>
        <a:p>
          <a:endParaRPr lang="en-US"/>
        </a:p>
      </dgm:t>
    </dgm:pt>
    <dgm:pt modelId="{7C6775EB-E494-4A19-88C8-0B1F02B21377}">
      <dgm:prSet phldrT="[Text]"/>
      <dgm:spPr>
        <a:xfrm>
          <a:off x="4522534" y="998241"/>
          <a:ext cx="1087196" cy="1002299"/>
        </a:xfrm>
        <a:solidFill>
          <a:schemeClr val="tx2"/>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VAD</a:t>
          </a:r>
        </a:p>
      </dgm:t>
    </dgm:pt>
    <dgm:pt modelId="{E9AF588D-103D-407D-A59B-A7414CCBBA47}" type="parTrans" cxnId="{7B4454D5-4476-4DD3-A719-E6189FECCBE0}">
      <dgm:prSet/>
      <dgm:spPr/>
      <dgm:t>
        <a:bodyPr/>
        <a:lstStyle/>
        <a:p>
          <a:endParaRPr lang="en-US"/>
        </a:p>
      </dgm:t>
    </dgm:pt>
    <dgm:pt modelId="{7F45A4DE-4AEA-4E2D-9D91-E656C6B28E28}" type="sibTrans" cxnId="{7B4454D5-4476-4DD3-A719-E6189FECCBE0}">
      <dgm:prSet/>
      <dgm:spPr/>
      <dgm:t>
        <a:bodyPr/>
        <a:lstStyle/>
        <a:p>
          <a:endParaRPr lang="en-US"/>
        </a:p>
      </dgm:t>
    </dgm:pt>
    <dgm:pt modelId="{A35A569C-8F38-4B3B-A8BB-EB3F724CDBFF}">
      <dgm:prSet phldrT="[Text]"/>
      <dgm:spPr>
        <a:xfrm>
          <a:off x="5847556" y="0"/>
          <a:ext cx="1358996" cy="3324225"/>
        </a:xfrm>
        <a:solidFill>
          <a:srgbClr val="4F81BD">
            <a:tint val="40000"/>
            <a:hueOff val="0"/>
            <a:satOff val="0"/>
            <a:lumOff val="0"/>
            <a:alphaOff val="0"/>
          </a:srgbClr>
        </a:solidFill>
        <a:ln>
          <a:noFill/>
        </a:ln>
        <a:effectLst/>
      </dgm:spPr>
      <dgm:t>
        <a:bodyPr/>
        <a:lstStyle/>
        <a:p>
          <a:r>
            <a:rPr lang="en-US">
              <a:solidFill>
                <a:sysClr val="windowText" lastClr="000000">
                  <a:hueOff val="0"/>
                  <a:satOff val="0"/>
                  <a:lumOff val="0"/>
                  <a:alphaOff val="0"/>
                </a:sysClr>
              </a:solidFill>
              <a:latin typeface="Calibri"/>
              <a:ea typeface="+mn-ea"/>
              <a:cs typeface="+mn-cs"/>
            </a:rPr>
            <a:t>Permanent disabilities averted*</a:t>
          </a:r>
        </a:p>
      </dgm:t>
    </dgm:pt>
    <dgm:pt modelId="{893D977F-DCB7-451C-97E4-7943623BDDBA}" type="parTrans" cxnId="{B3AFE77D-3285-4EC9-BA95-C3E0ABBDC9F0}">
      <dgm:prSet/>
      <dgm:spPr/>
      <dgm:t>
        <a:bodyPr/>
        <a:lstStyle/>
        <a:p>
          <a:endParaRPr lang="en-US"/>
        </a:p>
      </dgm:t>
    </dgm:pt>
    <dgm:pt modelId="{A924CC22-3EA1-434C-A9C8-547BD5B30811}" type="sibTrans" cxnId="{B3AFE77D-3285-4EC9-BA95-C3E0ABBDC9F0}">
      <dgm:prSet/>
      <dgm:spPr/>
      <dgm:t>
        <a:bodyPr/>
        <a:lstStyle/>
        <a:p>
          <a:endParaRPr lang="en-US"/>
        </a:p>
      </dgm:t>
    </dgm:pt>
    <dgm:pt modelId="{902F9758-1D93-45E3-A0F6-D6212CA55180}">
      <dgm:prSet phldrT="[Text]"/>
      <dgm:spPr>
        <a:xfrm>
          <a:off x="5983455" y="998241"/>
          <a:ext cx="1087196" cy="1002299"/>
        </a:xfrm>
        <a:solidFill>
          <a:schemeClr val="tx2"/>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IDD</a:t>
          </a:r>
        </a:p>
      </dgm:t>
    </dgm:pt>
    <dgm:pt modelId="{9257CD53-EF25-49CC-8D39-050F0D0299C8}" type="parTrans" cxnId="{41BED43F-FC49-4A79-BFA5-AAA0B14F0BDA}">
      <dgm:prSet/>
      <dgm:spPr/>
      <dgm:t>
        <a:bodyPr/>
        <a:lstStyle/>
        <a:p>
          <a:endParaRPr lang="en-US"/>
        </a:p>
      </dgm:t>
    </dgm:pt>
    <dgm:pt modelId="{8B066269-9E62-4213-928A-39584F2765E2}" type="sibTrans" cxnId="{41BED43F-FC49-4A79-BFA5-AAA0B14F0BDA}">
      <dgm:prSet/>
      <dgm:spPr/>
      <dgm:t>
        <a:bodyPr/>
        <a:lstStyle/>
        <a:p>
          <a:endParaRPr lang="en-US"/>
        </a:p>
      </dgm:t>
    </dgm:pt>
    <dgm:pt modelId="{9F41C4ED-59C7-4357-8C34-97FF24D79B46}">
      <dgm:prSet phldrT="[Text]" custT="1"/>
      <dgm:spPr>
        <a:xfrm>
          <a:off x="5983455" y="2154740"/>
          <a:ext cx="1087196" cy="1002299"/>
        </a:xfrm>
        <a:solidFill>
          <a:schemeClr val="tx2"/>
        </a:solidFill>
        <a:ln w="25400" cap="flat" cmpd="sng" algn="ctr">
          <a:solidFill>
            <a:sysClr val="window" lastClr="FFFFFF">
              <a:hueOff val="0"/>
              <a:satOff val="0"/>
              <a:lumOff val="0"/>
              <a:alphaOff val="0"/>
            </a:sysClr>
          </a:solidFill>
          <a:prstDash val="solid"/>
        </a:ln>
        <a:effectLst/>
      </dgm:spPr>
      <dgm:t>
        <a:bodyPr/>
        <a:lstStyle/>
        <a:p>
          <a:r>
            <a:rPr lang="en-US" sz="2100" dirty="0">
              <a:solidFill>
                <a:sysClr val="window" lastClr="FFFFFF"/>
              </a:solidFill>
              <a:latin typeface="Calibri"/>
              <a:ea typeface="+mn-ea"/>
              <a:cs typeface="+mn-cs"/>
            </a:rPr>
            <a:t>236,500</a:t>
          </a:r>
        </a:p>
      </dgm:t>
    </dgm:pt>
    <dgm:pt modelId="{0829C2F2-60EE-49ED-BAD3-83B22A4F8D33}" type="parTrans" cxnId="{CBACAF97-0F58-41F1-949D-E10417356B86}">
      <dgm:prSet/>
      <dgm:spPr/>
      <dgm:t>
        <a:bodyPr/>
        <a:lstStyle/>
        <a:p>
          <a:endParaRPr lang="en-US"/>
        </a:p>
      </dgm:t>
    </dgm:pt>
    <dgm:pt modelId="{FD07302F-CD69-4A7A-881E-AE7AE838EBC4}" type="sibTrans" cxnId="{CBACAF97-0F58-41F1-949D-E10417356B86}">
      <dgm:prSet/>
      <dgm:spPr/>
      <dgm:t>
        <a:bodyPr/>
        <a:lstStyle/>
        <a:p>
          <a:endParaRPr lang="en-US"/>
        </a:p>
      </dgm:t>
    </dgm:pt>
    <dgm:pt modelId="{F9EF0FD3-CCFD-41A6-BF89-4D0B23EF3142}">
      <dgm:prSet/>
      <dgm:spPr>
        <a:xfrm>
          <a:off x="4522534" y="2154740"/>
          <a:ext cx="1087196" cy="1002299"/>
        </a:xfrm>
        <a:solidFill>
          <a:schemeClr val="tx2"/>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60,900 </a:t>
          </a:r>
        </a:p>
      </dgm:t>
    </dgm:pt>
    <dgm:pt modelId="{EA6A8948-F1FD-414F-B744-2B82E5F725C3}" type="parTrans" cxnId="{8CF42F53-1AFB-4563-91BA-CCFA22660FA7}">
      <dgm:prSet/>
      <dgm:spPr/>
      <dgm:t>
        <a:bodyPr/>
        <a:lstStyle/>
        <a:p>
          <a:endParaRPr lang="en-US"/>
        </a:p>
      </dgm:t>
    </dgm:pt>
    <dgm:pt modelId="{9305E9EB-D83D-4B55-9DEA-DE2C9F7C73AD}" type="sibTrans" cxnId="{8CF42F53-1AFB-4563-91BA-CCFA22660FA7}">
      <dgm:prSet/>
      <dgm:spPr/>
      <dgm:t>
        <a:bodyPr/>
        <a:lstStyle/>
        <a:p>
          <a:endParaRPr lang="en-US"/>
        </a:p>
      </dgm:t>
    </dgm:pt>
    <dgm:pt modelId="{0D89E8AE-6063-426E-86DC-7FB6CBBA8ADD}">
      <dgm:prSet/>
      <dgm:spPr>
        <a:xfrm>
          <a:off x="139772" y="2154740"/>
          <a:ext cx="1087196" cy="1002299"/>
        </a:xfrm>
        <a:solidFill>
          <a:schemeClr val="tx2"/>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4,400 </a:t>
          </a:r>
        </a:p>
      </dgm:t>
    </dgm:pt>
    <dgm:pt modelId="{DD1B362B-3D34-405B-8F28-3DADB3712B8D}" type="parTrans" cxnId="{3F381D3C-D38E-4D4A-8ABC-7AFDC77EB360}">
      <dgm:prSet/>
      <dgm:spPr/>
      <dgm:t>
        <a:bodyPr/>
        <a:lstStyle/>
        <a:p>
          <a:endParaRPr lang="en-US"/>
        </a:p>
      </dgm:t>
    </dgm:pt>
    <dgm:pt modelId="{6238FAB4-6064-4237-8CA2-3D2DE6B49B73}" type="sibTrans" cxnId="{3F381D3C-D38E-4D4A-8ABC-7AFDC77EB360}">
      <dgm:prSet/>
      <dgm:spPr/>
      <dgm:t>
        <a:bodyPr/>
        <a:lstStyle/>
        <a:p>
          <a:endParaRPr lang="en-US"/>
        </a:p>
      </dgm:t>
    </dgm:pt>
    <dgm:pt modelId="{6F6AD86B-52AC-4EE0-AA38-26A265C9A67D}" type="pres">
      <dgm:prSet presAssocID="{F8914818-8B10-4884-A3D2-808BA385D7A1}" presName="theList" presStyleCnt="0">
        <dgm:presLayoutVars>
          <dgm:dir/>
          <dgm:animLvl val="lvl"/>
          <dgm:resizeHandles val="exact"/>
        </dgm:presLayoutVars>
      </dgm:prSet>
      <dgm:spPr/>
    </dgm:pt>
    <dgm:pt modelId="{94492B61-418B-42D0-BD4B-5F4223EE24F8}" type="pres">
      <dgm:prSet presAssocID="{55A3F566-2170-41EB-9BD6-B7CB32C3EBB9}" presName="compNode" presStyleCnt="0"/>
      <dgm:spPr/>
    </dgm:pt>
    <dgm:pt modelId="{3AC46719-4C73-4371-AE48-A6F796832101}" type="pres">
      <dgm:prSet presAssocID="{55A3F566-2170-41EB-9BD6-B7CB32C3EBB9}" presName="aNode" presStyleLbl="bgShp" presStyleIdx="0" presStyleCnt="5"/>
      <dgm:spPr>
        <a:prstGeom prst="roundRect">
          <a:avLst>
            <a:gd name="adj" fmla="val 10000"/>
          </a:avLst>
        </a:prstGeom>
      </dgm:spPr>
    </dgm:pt>
    <dgm:pt modelId="{0346FD09-D491-4889-8568-D9E8C7E9111C}" type="pres">
      <dgm:prSet presAssocID="{55A3F566-2170-41EB-9BD6-B7CB32C3EBB9}" presName="textNode" presStyleLbl="bgShp" presStyleIdx="0" presStyleCnt="5"/>
      <dgm:spPr/>
    </dgm:pt>
    <dgm:pt modelId="{76396038-29A5-4078-ACD9-ECB0531D4094}" type="pres">
      <dgm:prSet presAssocID="{55A3F566-2170-41EB-9BD6-B7CB32C3EBB9}" presName="compChildNode" presStyleCnt="0"/>
      <dgm:spPr/>
    </dgm:pt>
    <dgm:pt modelId="{9EA126CE-C1AD-4ED9-BD07-357696057E4F}" type="pres">
      <dgm:prSet presAssocID="{55A3F566-2170-41EB-9BD6-B7CB32C3EBB9}" presName="theInnerList" presStyleCnt="0"/>
      <dgm:spPr/>
    </dgm:pt>
    <dgm:pt modelId="{772C1372-A8DA-4728-B44E-06D56D573574}" type="pres">
      <dgm:prSet presAssocID="{B59B910F-D2C8-4B8F-AB26-0A773CA9CAAA}" presName="childNode" presStyleLbl="node1" presStyleIdx="0" presStyleCnt="10">
        <dgm:presLayoutVars>
          <dgm:bulletEnabled val="1"/>
        </dgm:presLayoutVars>
      </dgm:prSet>
      <dgm:spPr>
        <a:prstGeom prst="roundRect">
          <a:avLst>
            <a:gd name="adj" fmla="val 10000"/>
          </a:avLst>
        </a:prstGeom>
      </dgm:spPr>
    </dgm:pt>
    <dgm:pt modelId="{F94A2B72-A1D2-4AF1-9223-AD14DBE7360C}" type="pres">
      <dgm:prSet presAssocID="{B59B910F-D2C8-4B8F-AB26-0A773CA9CAAA}" presName="aSpace2" presStyleCnt="0"/>
      <dgm:spPr/>
    </dgm:pt>
    <dgm:pt modelId="{EA3A4B84-DA06-48FA-814D-6513211E7E32}" type="pres">
      <dgm:prSet presAssocID="{0D89E8AE-6063-426E-86DC-7FB6CBBA8ADD}" presName="childNode" presStyleLbl="node1" presStyleIdx="1" presStyleCnt="10">
        <dgm:presLayoutVars>
          <dgm:bulletEnabled val="1"/>
        </dgm:presLayoutVars>
      </dgm:prSet>
      <dgm:spPr>
        <a:prstGeom prst="roundRect">
          <a:avLst>
            <a:gd name="adj" fmla="val 10000"/>
          </a:avLst>
        </a:prstGeom>
      </dgm:spPr>
    </dgm:pt>
    <dgm:pt modelId="{DB758FFD-99FB-4C9E-935A-2E5C686F2D17}" type="pres">
      <dgm:prSet presAssocID="{55A3F566-2170-41EB-9BD6-B7CB32C3EBB9}" presName="aSpace" presStyleCnt="0"/>
      <dgm:spPr/>
    </dgm:pt>
    <dgm:pt modelId="{E02B9968-C3B9-42FA-AC47-FA7CBB076ECC}" type="pres">
      <dgm:prSet presAssocID="{01070420-4BC8-4EE1-8701-FF6BE796D08D}" presName="compNode" presStyleCnt="0"/>
      <dgm:spPr/>
    </dgm:pt>
    <dgm:pt modelId="{A5500142-67FA-4DAB-A127-CCB753FB2480}" type="pres">
      <dgm:prSet presAssocID="{01070420-4BC8-4EE1-8701-FF6BE796D08D}" presName="aNode" presStyleLbl="bgShp" presStyleIdx="1" presStyleCnt="5"/>
      <dgm:spPr>
        <a:prstGeom prst="roundRect">
          <a:avLst>
            <a:gd name="adj" fmla="val 10000"/>
          </a:avLst>
        </a:prstGeom>
      </dgm:spPr>
    </dgm:pt>
    <dgm:pt modelId="{6A95D9BD-56CF-4E93-B57B-1E9A23387BF5}" type="pres">
      <dgm:prSet presAssocID="{01070420-4BC8-4EE1-8701-FF6BE796D08D}" presName="textNode" presStyleLbl="bgShp" presStyleIdx="1" presStyleCnt="5"/>
      <dgm:spPr/>
    </dgm:pt>
    <dgm:pt modelId="{473DD487-1059-4775-B8D2-37B0055EF4AD}" type="pres">
      <dgm:prSet presAssocID="{01070420-4BC8-4EE1-8701-FF6BE796D08D}" presName="compChildNode" presStyleCnt="0"/>
      <dgm:spPr/>
    </dgm:pt>
    <dgm:pt modelId="{FFC70BD0-EA52-4822-BEBD-0F19DEF8C59E}" type="pres">
      <dgm:prSet presAssocID="{01070420-4BC8-4EE1-8701-FF6BE796D08D}" presName="theInnerList" presStyleCnt="0"/>
      <dgm:spPr/>
    </dgm:pt>
    <dgm:pt modelId="{57AF68A5-2C3F-4312-9BA4-6C5A3F825816}" type="pres">
      <dgm:prSet presAssocID="{F04ACC52-1D71-4032-8A57-FCF6FC5CAD31}" presName="childNode" presStyleLbl="node1" presStyleIdx="2" presStyleCnt="10">
        <dgm:presLayoutVars>
          <dgm:bulletEnabled val="1"/>
        </dgm:presLayoutVars>
      </dgm:prSet>
      <dgm:spPr>
        <a:prstGeom prst="roundRect">
          <a:avLst>
            <a:gd name="adj" fmla="val 10000"/>
          </a:avLst>
        </a:prstGeom>
      </dgm:spPr>
    </dgm:pt>
    <dgm:pt modelId="{A78413E0-6506-46A9-8A0A-A58DA35CD1FC}" type="pres">
      <dgm:prSet presAssocID="{F04ACC52-1D71-4032-8A57-FCF6FC5CAD31}" presName="aSpace2" presStyleCnt="0"/>
      <dgm:spPr/>
    </dgm:pt>
    <dgm:pt modelId="{DF9CB492-0868-4919-BF29-8DAA5B9E2AF6}" type="pres">
      <dgm:prSet presAssocID="{38358A86-95E6-4D16-B853-D921D4F81950}" presName="childNode" presStyleLbl="node1" presStyleIdx="3" presStyleCnt="10">
        <dgm:presLayoutVars>
          <dgm:bulletEnabled val="1"/>
        </dgm:presLayoutVars>
      </dgm:prSet>
      <dgm:spPr>
        <a:prstGeom prst="roundRect">
          <a:avLst>
            <a:gd name="adj" fmla="val 10000"/>
          </a:avLst>
        </a:prstGeom>
      </dgm:spPr>
    </dgm:pt>
    <dgm:pt modelId="{2A9987DB-511B-41D5-A65F-9BA45D3D66AC}" type="pres">
      <dgm:prSet presAssocID="{01070420-4BC8-4EE1-8701-FF6BE796D08D}" presName="aSpace" presStyleCnt="0"/>
      <dgm:spPr/>
    </dgm:pt>
    <dgm:pt modelId="{685E26B2-DEBF-4C13-A29C-9C21C3E3AF96}" type="pres">
      <dgm:prSet presAssocID="{C33467E5-1D46-4D61-886F-3003A4437342}" presName="compNode" presStyleCnt="0"/>
      <dgm:spPr/>
    </dgm:pt>
    <dgm:pt modelId="{E362F79B-FEF0-40F1-8AB1-EB4F4B64C184}" type="pres">
      <dgm:prSet presAssocID="{C33467E5-1D46-4D61-886F-3003A4437342}" presName="aNode" presStyleLbl="bgShp" presStyleIdx="2" presStyleCnt="5"/>
      <dgm:spPr>
        <a:prstGeom prst="roundRect">
          <a:avLst>
            <a:gd name="adj" fmla="val 10000"/>
          </a:avLst>
        </a:prstGeom>
      </dgm:spPr>
    </dgm:pt>
    <dgm:pt modelId="{D839AABA-E250-481E-BF87-D4E64216BC44}" type="pres">
      <dgm:prSet presAssocID="{C33467E5-1D46-4D61-886F-3003A4437342}" presName="textNode" presStyleLbl="bgShp" presStyleIdx="2" presStyleCnt="5"/>
      <dgm:spPr/>
    </dgm:pt>
    <dgm:pt modelId="{9D8E967F-7BAA-404A-A2FC-3EBDF759A065}" type="pres">
      <dgm:prSet presAssocID="{C33467E5-1D46-4D61-886F-3003A4437342}" presName="compChildNode" presStyleCnt="0"/>
      <dgm:spPr/>
    </dgm:pt>
    <dgm:pt modelId="{4D0A850C-48ED-4A15-9F8F-B4B5EDF45C7A}" type="pres">
      <dgm:prSet presAssocID="{C33467E5-1D46-4D61-886F-3003A4437342}" presName="theInnerList" presStyleCnt="0"/>
      <dgm:spPr/>
    </dgm:pt>
    <dgm:pt modelId="{70FE0C9E-1814-4BA5-B77C-0C57D9883EEF}" type="pres">
      <dgm:prSet presAssocID="{B19BB272-4216-4FC5-B48A-5F99A30F76C0}" presName="childNode" presStyleLbl="node1" presStyleIdx="4" presStyleCnt="10" custLinFactNeighborX="2303" custLinFactNeighborY="-6416">
        <dgm:presLayoutVars>
          <dgm:bulletEnabled val="1"/>
        </dgm:presLayoutVars>
      </dgm:prSet>
      <dgm:spPr>
        <a:prstGeom prst="roundRect">
          <a:avLst>
            <a:gd name="adj" fmla="val 10000"/>
          </a:avLst>
        </a:prstGeom>
      </dgm:spPr>
    </dgm:pt>
    <dgm:pt modelId="{72261437-40FA-4580-919D-240E04DA5D0E}" type="pres">
      <dgm:prSet presAssocID="{B19BB272-4216-4FC5-B48A-5F99A30F76C0}" presName="aSpace2" presStyleCnt="0"/>
      <dgm:spPr/>
    </dgm:pt>
    <dgm:pt modelId="{0F93B8B4-5147-4C12-83ED-0143B2A73ACC}" type="pres">
      <dgm:prSet presAssocID="{D9356C46-E34F-44F7-AC4A-20B5EF9F3C16}" presName="childNode" presStyleLbl="node1" presStyleIdx="5" presStyleCnt="10">
        <dgm:presLayoutVars>
          <dgm:bulletEnabled val="1"/>
        </dgm:presLayoutVars>
      </dgm:prSet>
      <dgm:spPr>
        <a:prstGeom prst="roundRect">
          <a:avLst>
            <a:gd name="adj" fmla="val 10000"/>
          </a:avLst>
        </a:prstGeom>
      </dgm:spPr>
    </dgm:pt>
    <dgm:pt modelId="{F50647B2-4701-44FE-B599-7138F531838A}" type="pres">
      <dgm:prSet presAssocID="{C33467E5-1D46-4D61-886F-3003A4437342}" presName="aSpace" presStyleCnt="0"/>
      <dgm:spPr/>
    </dgm:pt>
    <dgm:pt modelId="{F8A19E3B-1221-4511-BF76-50409E044C9A}" type="pres">
      <dgm:prSet presAssocID="{D9C30C53-2E1B-4936-9BC8-0EA440A0F7E4}" presName="compNode" presStyleCnt="0"/>
      <dgm:spPr/>
    </dgm:pt>
    <dgm:pt modelId="{608C73CA-59E3-43AD-B0E0-087684D3BE8F}" type="pres">
      <dgm:prSet presAssocID="{D9C30C53-2E1B-4936-9BC8-0EA440A0F7E4}" presName="aNode" presStyleLbl="bgShp" presStyleIdx="3" presStyleCnt="5" custLinFactNeighborX="102"/>
      <dgm:spPr>
        <a:prstGeom prst="roundRect">
          <a:avLst>
            <a:gd name="adj" fmla="val 10000"/>
          </a:avLst>
        </a:prstGeom>
      </dgm:spPr>
    </dgm:pt>
    <dgm:pt modelId="{EBB4EDA4-1D8F-498F-A483-7DE4571EB6BA}" type="pres">
      <dgm:prSet presAssocID="{D9C30C53-2E1B-4936-9BC8-0EA440A0F7E4}" presName="textNode" presStyleLbl="bgShp" presStyleIdx="3" presStyleCnt="5"/>
      <dgm:spPr/>
    </dgm:pt>
    <dgm:pt modelId="{9ABE6729-FB4B-4221-92CC-607DE83A86E0}" type="pres">
      <dgm:prSet presAssocID="{D9C30C53-2E1B-4936-9BC8-0EA440A0F7E4}" presName="compChildNode" presStyleCnt="0"/>
      <dgm:spPr/>
    </dgm:pt>
    <dgm:pt modelId="{1F83588D-14AC-4B7E-8A75-54E28E9AA6CC}" type="pres">
      <dgm:prSet presAssocID="{D9C30C53-2E1B-4936-9BC8-0EA440A0F7E4}" presName="theInnerList" presStyleCnt="0"/>
      <dgm:spPr/>
    </dgm:pt>
    <dgm:pt modelId="{FA0F6925-2E60-494B-9744-4D937ED089A2}" type="pres">
      <dgm:prSet presAssocID="{7C6775EB-E494-4A19-88C8-0B1F02B21377}" presName="childNode" presStyleLbl="node1" presStyleIdx="6" presStyleCnt="10">
        <dgm:presLayoutVars>
          <dgm:bulletEnabled val="1"/>
        </dgm:presLayoutVars>
      </dgm:prSet>
      <dgm:spPr>
        <a:prstGeom prst="roundRect">
          <a:avLst>
            <a:gd name="adj" fmla="val 10000"/>
          </a:avLst>
        </a:prstGeom>
      </dgm:spPr>
    </dgm:pt>
    <dgm:pt modelId="{4B24E891-0CAE-40CF-AA33-947E0E848DF6}" type="pres">
      <dgm:prSet presAssocID="{7C6775EB-E494-4A19-88C8-0B1F02B21377}" presName="aSpace2" presStyleCnt="0"/>
      <dgm:spPr/>
    </dgm:pt>
    <dgm:pt modelId="{A5F2F9E9-4BCC-4F22-86C5-1BE76857D238}" type="pres">
      <dgm:prSet presAssocID="{F9EF0FD3-CCFD-41A6-BF89-4D0B23EF3142}" presName="childNode" presStyleLbl="node1" presStyleIdx="7" presStyleCnt="10">
        <dgm:presLayoutVars>
          <dgm:bulletEnabled val="1"/>
        </dgm:presLayoutVars>
      </dgm:prSet>
      <dgm:spPr>
        <a:prstGeom prst="roundRect">
          <a:avLst>
            <a:gd name="adj" fmla="val 10000"/>
          </a:avLst>
        </a:prstGeom>
      </dgm:spPr>
    </dgm:pt>
    <dgm:pt modelId="{929A6237-89D0-4A6E-81EE-6847DD276CAD}" type="pres">
      <dgm:prSet presAssocID="{D9C30C53-2E1B-4936-9BC8-0EA440A0F7E4}" presName="aSpace" presStyleCnt="0"/>
      <dgm:spPr/>
    </dgm:pt>
    <dgm:pt modelId="{60C2260E-8C19-4974-8E83-8C4BCFE05BB8}" type="pres">
      <dgm:prSet presAssocID="{A35A569C-8F38-4B3B-A8BB-EB3F724CDBFF}" presName="compNode" presStyleCnt="0"/>
      <dgm:spPr/>
    </dgm:pt>
    <dgm:pt modelId="{2B829B7F-52F4-4FB2-AA0A-1503D83C1C88}" type="pres">
      <dgm:prSet presAssocID="{A35A569C-8F38-4B3B-A8BB-EB3F724CDBFF}" presName="aNode" presStyleLbl="bgShp" presStyleIdx="4" presStyleCnt="5"/>
      <dgm:spPr>
        <a:prstGeom prst="roundRect">
          <a:avLst>
            <a:gd name="adj" fmla="val 10000"/>
          </a:avLst>
        </a:prstGeom>
      </dgm:spPr>
    </dgm:pt>
    <dgm:pt modelId="{E6444155-4527-43E9-9529-A8AE7FE5C328}" type="pres">
      <dgm:prSet presAssocID="{A35A569C-8F38-4B3B-A8BB-EB3F724CDBFF}" presName="textNode" presStyleLbl="bgShp" presStyleIdx="4" presStyleCnt="5"/>
      <dgm:spPr/>
    </dgm:pt>
    <dgm:pt modelId="{E5D8C297-D903-4041-A05C-BD5DB5FFCD8D}" type="pres">
      <dgm:prSet presAssocID="{A35A569C-8F38-4B3B-A8BB-EB3F724CDBFF}" presName="compChildNode" presStyleCnt="0"/>
      <dgm:spPr/>
    </dgm:pt>
    <dgm:pt modelId="{6341DA82-AE7B-4FDE-A5FF-B08753A75345}" type="pres">
      <dgm:prSet presAssocID="{A35A569C-8F38-4B3B-A8BB-EB3F724CDBFF}" presName="theInnerList" presStyleCnt="0"/>
      <dgm:spPr/>
    </dgm:pt>
    <dgm:pt modelId="{0561EC60-227F-4A85-B665-8BE8130F951D}" type="pres">
      <dgm:prSet presAssocID="{902F9758-1D93-45E3-A0F6-D6212CA55180}" presName="childNode" presStyleLbl="node1" presStyleIdx="8" presStyleCnt="10">
        <dgm:presLayoutVars>
          <dgm:bulletEnabled val="1"/>
        </dgm:presLayoutVars>
      </dgm:prSet>
      <dgm:spPr>
        <a:prstGeom prst="roundRect">
          <a:avLst>
            <a:gd name="adj" fmla="val 10000"/>
          </a:avLst>
        </a:prstGeom>
      </dgm:spPr>
    </dgm:pt>
    <dgm:pt modelId="{1F18DCFB-7988-4AFC-A151-EEE03BAD6F57}" type="pres">
      <dgm:prSet presAssocID="{902F9758-1D93-45E3-A0F6-D6212CA55180}" presName="aSpace2" presStyleCnt="0"/>
      <dgm:spPr/>
    </dgm:pt>
    <dgm:pt modelId="{F580D05D-EB58-4321-8892-F6B20397510D}" type="pres">
      <dgm:prSet presAssocID="{9F41C4ED-59C7-4357-8C34-97FF24D79B46}" presName="childNode" presStyleLbl="node1" presStyleIdx="9" presStyleCnt="10">
        <dgm:presLayoutVars>
          <dgm:bulletEnabled val="1"/>
        </dgm:presLayoutVars>
      </dgm:prSet>
      <dgm:spPr>
        <a:prstGeom prst="roundRect">
          <a:avLst>
            <a:gd name="adj" fmla="val 10000"/>
          </a:avLst>
        </a:prstGeom>
      </dgm:spPr>
    </dgm:pt>
  </dgm:ptLst>
  <dgm:cxnLst>
    <dgm:cxn modelId="{AB853207-B0A0-4D12-BADD-38D57CD83CE9}" type="presOf" srcId="{B59B910F-D2C8-4B8F-AB26-0A773CA9CAAA}" destId="{772C1372-A8DA-4728-B44E-06D56D573574}" srcOrd="0" destOrd="0" presId="urn:microsoft.com/office/officeart/2005/8/layout/lProcess2"/>
    <dgm:cxn modelId="{5ABD7D09-B61C-4BC1-811A-47726FA45C55}" srcId="{F8914818-8B10-4884-A3D2-808BA385D7A1}" destId="{01070420-4BC8-4EE1-8701-FF6BE796D08D}" srcOrd="1" destOrd="0" parTransId="{945F74C6-A077-4A54-8E20-29185289BE4E}" sibTransId="{920CA274-DE72-41BB-873E-8D39EA2C8A46}"/>
    <dgm:cxn modelId="{39A4C10D-97E0-4625-A765-965CF80DBA9D}" srcId="{F8914818-8B10-4884-A3D2-808BA385D7A1}" destId="{55A3F566-2170-41EB-9BD6-B7CB32C3EBB9}" srcOrd="0" destOrd="0" parTransId="{96478101-BA19-4CFE-84BD-F68F2CB7D9B9}" sibTransId="{3E2C7A3D-21AB-4A62-9FDB-50B9DE69EC76}"/>
    <dgm:cxn modelId="{CDE16514-9EB7-471B-91D7-AB556CAEACF9}" type="presOf" srcId="{902F9758-1D93-45E3-A0F6-D6212CA55180}" destId="{0561EC60-227F-4A85-B665-8BE8130F951D}" srcOrd="0" destOrd="0" presId="urn:microsoft.com/office/officeart/2005/8/layout/lProcess2"/>
    <dgm:cxn modelId="{4623AC14-4A21-4389-9A95-8A3348B3920B}" type="presOf" srcId="{F9EF0FD3-CCFD-41A6-BF89-4D0B23EF3142}" destId="{A5F2F9E9-4BCC-4F22-86C5-1BE76857D238}" srcOrd="0" destOrd="0" presId="urn:microsoft.com/office/officeart/2005/8/layout/lProcess2"/>
    <dgm:cxn modelId="{5931D921-9AC9-4CAF-AD0C-411B33F5CB61}" type="presOf" srcId="{D9C30C53-2E1B-4936-9BC8-0EA440A0F7E4}" destId="{608C73CA-59E3-43AD-B0E0-087684D3BE8F}" srcOrd="0" destOrd="0" presId="urn:microsoft.com/office/officeart/2005/8/layout/lProcess2"/>
    <dgm:cxn modelId="{9ADB0F39-0897-4CC6-AC97-E8F5A8FC41E9}" type="presOf" srcId="{C33467E5-1D46-4D61-886F-3003A4437342}" destId="{E362F79B-FEF0-40F1-8AB1-EB4F4B64C184}" srcOrd="0" destOrd="0" presId="urn:microsoft.com/office/officeart/2005/8/layout/lProcess2"/>
    <dgm:cxn modelId="{3F381D3C-D38E-4D4A-8ABC-7AFDC77EB360}" srcId="{55A3F566-2170-41EB-9BD6-B7CB32C3EBB9}" destId="{0D89E8AE-6063-426E-86DC-7FB6CBBA8ADD}" srcOrd="1" destOrd="0" parTransId="{DD1B362B-3D34-405B-8F28-3DADB3712B8D}" sibTransId="{6238FAB4-6064-4237-8CA2-3D2DE6B49B73}"/>
    <dgm:cxn modelId="{41BED43F-FC49-4A79-BFA5-AAA0B14F0BDA}" srcId="{A35A569C-8F38-4B3B-A8BB-EB3F724CDBFF}" destId="{902F9758-1D93-45E3-A0F6-D6212CA55180}" srcOrd="0" destOrd="0" parTransId="{9257CD53-EF25-49CC-8D39-050F0D0299C8}" sibTransId="{8B066269-9E62-4213-928A-39584F2765E2}"/>
    <dgm:cxn modelId="{D5FC815C-22A0-4227-B725-670F6F9C019F}" srcId="{C33467E5-1D46-4D61-886F-3003A4437342}" destId="{B19BB272-4216-4FC5-B48A-5F99A30F76C0}" srcOrd="0" destOrd="0" parTransId="{58F03D5B-F612-4A83-A70C-84051CF75383}" sibTransId="{252A6E86-A807-4385-A457-A3C3AE4A9E51}"/>
    <dgm:cxn modelId="{99768A60-0F84-4CCF-A1A5-87B965FC0920}" srcId="{F8914818-8B10-4884-A3D2-808BA385D7A1}" destId="{C33467E5-1D46-4D61-886F-3003A4437342}" srcOrd="2" destOrd="0" parTransId="{EE5FCD05-71DC-4A7C-B030-D5963F02AB34}" sibTransId="{12C98862-1E4D-4912-9A9A-0C91621D2397}"/>
    <dgm:cxn modelId="{2BD51642-8C16-40A0-9A7F-5BD566059FA5}" type="presOf" srcId="{38358A86-95E6-4D16-B853-D921D4F81950}" destId="{DF9CB492-0868-4919-BF29-8DAA5B9E2AF6}" srcOrd="0" destOrd="0" presId="urn:microsoft.com/office/officeart/2005/8/layout/lProcess2"/>
    <dgm:cxn modelId="{355FED45-27DF-404D-BF58-2F5A057C1F98}" type="presOf" srcId="{F04ACC52-1D71-4032-8A57-FCF6FC5CAD31}" destId="{57AF68A5-2C3F-4312-9BA4-6C5A3F825816}" srcOrd="0" destOrd="0" presId="urn:microsoft.com/office/officeart/2005/8/layout/lProcess2"/>
    <dgm:cxn modelId="{8CF42F53-1AFB-4563-91BA-CCFA22660FA7}" srcId="{D9C30C53-2E1B-4936-9BC8-0EA440A0F7E4}" destId="{F9EF0FD3-CCFD-41A6-BF89-4D0B23EF3142}" srcOrd="1" destOrd="0" parTransId="{EA6A8948-F1FD-414F-B744-2B82E5F725C3}" sibTransId="{9305E9EB-D83D-4B55-9DEA-DE2C9F7C73AD}"/>
    <dgm:cxn modelId="{8E49C855-35FA-462D-B830-648CD34382A4}" type="presOf" srcId="{D9C30C53-2E1B-4936-9BC8-0EA440A0F7E4}" destId="{EBB4EDA4-1D8F-498F-A483-7DE4571EB6BA}" srcOrd="1" destOrd="0" presId="urn:microsoft.com/office/officeart/2005/8/layout/lProcess2"/>
    <dgm:cxn modelId="{C100E955-69A0-4BAF-B35A-7723AAFB887C}" srcId="{C33467E5-1D46-4D61-886F-3003A4437342}" destId="{D9356C46-E34F-44F7-AC4A-20B5EF9F3C16}" srcOrd="1" destOrd="0" parTransId="{10806563-EBE6-44AC-9E9E-89E2B3F3433C}" sibTransId="{BD7D52DF-9855-4CE7-B7ED-54332329EC3D}"/>
    <dgm:cxn modelId="{B3AFE77D-3285-4EC9-BA95-C3E0ABBDC9F0}" srcId="{F8914818-8B10-4884-A3D2-808BA385D7A1}" destId="{A35A569C-8F38-4B3B-A8BB-EB3F724CDBFF}" srcOrd="4" destOrd="0" parTransId="{893D977F-DCB7-451C-97E4-7943623BDDBA}" sibTransId="{A924CC22-3EA1-434C-A9C8-547BD5B30811}"/>
    <dgm:cxn modelId="{C4E3C97E-C9CA-4E5F-952C-C4DAE5EC1833}" type="presOf" srcId="{A35A569C-8F38-4B3B-A8BB-EB3F724CDBFF}" destId="{2B829B7F-52F4-4FB2-AA0A-1503D83C1C88}" srcOrd="0" destOrd="0" presId="urn:microsoft.com/office/officeart/2005/8/layout/lProcess2"/>
    <dgm:cxn modelId="{5C696D86-1DEA-4125-AAFF-8AA7842B129F}" type="presOf" srcId="{F8914818-8B10-4884-A3D2-808BA385D7A1}" destId="{6F6AD86B-52AC-4EE0-AA38-26A265C9A67D}" srcOrd="0" destOrd="0" presId="urn:microsoft.com/office/officeart/2005/8/layout/lProcess2"/>
    <dgm:cxn modelId="{CBACAF97-0F58-41F1-949D-E10417356B86}" srcId="{A35A569C-8F38-4B3B-A8BB-EB3F724CDBFF}" destId="{9F41C4ED-59C7-4357-8C34-97FF24D79B46}" srcOrd="1" destOrd="0" parTransId="{0829C2F2-60EE-49ED-BAD3-83B22A4F8D33}" sibTransId="{FD07302F-CD69-4A7A-881E-AE7AE838EBC4}"/>
    <dgm:cxn modelId="{3B15B3A3-F202-481D-A988-378F56D6CD88}" srcId="{55A3F566-2170-41EB-9BD6-B7CB32C3EBB9}" destId="{B59B910F-D2C8-4B8F-AB26-0A773CA9CAAA}" srcOrd="0" destOrd="0" parTransId="{73C8FBD2-7A4F-4D28-9E6A-5CCA1F586814}" sibTransId="{C47EE925-D9AA-4D16-B194-44090790E480}"/>
    <dgm:cxn modelId="{DD5B0DA4-0B16-4CFC-9FB5-D017C4F284D3}" type="presOf" srcId="{B19BB272-4216-4FC5-B48A-5F99A30F76C0}" destId="{70FE0C9E-1814-4BA5-B77C-0C57D9883EEF}" srcOrd="0" destOrd="0" presId="urn:microsoft.com/office/officeart/2005/8/layout/lProcess2"/>
    <dgm:cxn modelId="{0BA54FB4-2390-491D-A49A-3B7B58158660}" type="presOf" srcId="{D9356C46-E34F-44F7-AC4A-20B5EF9F3C16}" destId="{0F93B8B4-5147-4C12-83ED-0143B2A73ACC}" srcOrd="0" destOrd="0" presId="urn:microsoft.com/office/officeart/2005/8/layout/lProcess2"/>
    <dgm:cxn modelId="{42E847B7-56CF-412B-9A29-D94E30979CCE}" type="presOf" srcId="{55A3F566-2170-41EB-9BD6-B7CB32C3EBB9}" destId="{3AC46719-4C73-4371-AE48-A6F796832101}" srcOrd="0" destOrd="0" presId="urn:microsoft.com/office/officeart/2005/8/layout/lProcess2"/>
    <dgm:cxn modelId="{6949FDBA-826D-469C-8713-74B49563A1C4}" type="presOf" srcId="{C33467E5-1D46-4D61-886F-3003A4437342}" destId="{D839AABA-E250-481E-BF87-D4E64216BC44}" srcOrd="1" destOrd="0" presId="urn:microsoft.com/office/officeart/2005/8/layout/lProcess2"/>
    <dgm:cxn modelId="{2779CEC1-BF3E-45D9-8F89-FD723E312D03}" srcId="{F8914818-8B10-4884-A3D2-808BA385D7A1}" destId="{D9C30C53-2E1B-4936-9BC8-0EA440A0F7E4}" srcOrd="3" destOrd="0" parTransId="{898D766F-BB10-40D9-849D-8AA2BB811F5F}" sibTransId="{51AD4CD7-B941-4144-9CBA-B3089ECD3102}"/>
    <dgm:cxn modelId="{E13E77C2-930D-4C8E-BD6D-1C43E60FA02C}" srcId="{01070420-4BC8-4EE1-8701-FF6BE796D08D}" destId="{F04ACC52-1D71-4032-8A57-FCF6FC5CAD31}" srcOrd="0" destOrd="0" parTransId="{EB493F2A-924B-4CBA-924B-700925F51F12}" sibTransId="{D895E7BC-8498-42ED-9ADE-32DD8D22917B}"/>
    <dgm:cxn modelId="{16FE11C7-474C-40ED-AB07-AB79F77ABE58}" type="presOf" srcId="{55A3F566-2170-41EB-9BD6-B7CB32C3EBB9}" destId="{0346FD09-D491-4889-8568-D9E8C7E9111C}" srcOrd="1" destOrd="0" presId="urn:microsoft.com/office/officeart/2005/8/layout/lProcess2"/>
    <dgm:cxn modelId="{2F1313CB-997F-42A0-8BC9-13FF2E5142FD}" type="presOf" srcId="{7C6775EB-E494-4A19-88C8-0B1F02B21377}" destId="{FA0F6925-2E60-494B-9744-4D937ED089A2}" srcOrd="0" destOrd="0" presId="urn:microsoft.com/office/officeart/2005/8/layout/lProcess2"/>
    <dgm:cxn modelId="{630A51CE-4CF8-411D-A7B9-13E06C053AAD}" type="presOf" srcId="{A35A569C-8F38-4B3B-A8BB-EB3F724CDBFF}" destId="{E6444155-4527-43E9-9529-A8AE7FE5C328}" srcOrd="1" destOrd="0" presId="urn:microsoft.com/office/officeart/2005/8/layout/lProcess2"/>
    <dgm:cxn modelId="{7B4454D5-4476-4DD3-A719-E6189FECCBE0}" srcId="{D9C30C53-2E1B-4936-9BC8-0EA440A0F7E4}" destId="{7C6775EB-E494-4A19-88C8-0B1F02B21377}" srcOrd="0" destOrd="0" parTransId="{E9AF588D-103D-407D-A59B-A7414CCBBA47}" sibTransId="{7F45A4DE-4AEA-4E2D-9D91-E656C6B28E28}"/>
    <dgm:cxn modelId="{EECD14D9-1206-409D-8936-F4CB0B0A18EF}" srcId="{01070420-4BC8-4EE1-8701-FF6BE796D08D}" destId="{38358A86-95E6-4D16-B853-D921D4F81950}" srcOrd="1" destOrd="0" parTransId="{438A437B-7B1F-4B94-A8BE-5EBB8B2B2FE4}" sibTransId="{F51988A8-B80D-4D67-A553-66872273361B}"/>
    <dgm:cxn modelId="{EA7A71D9-DAB9-4A30-94F9-716CC81A8D4F}" type="presOf" srcId="{01070420-4BC8-4EE1-8701-FF6BE796D08D}" destId="{6A95D9BD-56CF-4E93-B57B-1E9A23387BF5}" srcOrd="1" destOrd="0" presId="urn:microsoft.com/office/officeart/2005/8/layout/lProcess2"/>
    <dgm:cxn modelId="{B39658F3-C4BE-4E96-8475-2A362EBF80FC}" type="presOf" srcId="{01070420-4BC8-4EE1-8701-FF6BE796D08D}" destId="{A5500142-67FA-4DAB-A127-CCB753FB2480}" srcOrd="0" destOrd="0" presId="urn:microsoft.com/office/officeart/2005/8/layout/lProcess2"/>
    <dgm:cxn modelId="{2D7B0AF4-D297-4B30-83FD-6A3269A62E95}" type="presOf" srcId="{0D89E8AE-6063-426E-86DC-7FB6CBBA8ADD}" destId="{EA3A4B84-DA06-48FA-814D-6513211E7E32}" srcOrd="0" destOrd="0" presId="urn:microsoft.com/office/officeart/2005/8/layout/lProcess2"/>
    <dgm:cxn modelId="{B8E85FF9-140D-4F31-AF97-F01D3EAC96FE}" type="presOf" srcId="{9F41C4ED-59C7-4357-8C34-97FF24D79B46}" destId="{F580D05D-EB58-4321-8892-F6B20397510D}" srcOrd="0" destOrd="0" presId="urn:microsoft.com/office/officeart/2005/8/layout/lProcess2"/>
    <dgm:cxn modelId="{86CDD96B-FE3F-4A21-B40B-655084EAAAEE}" type="presParOf" srcId="{6F6AD86B-52AC-4EE0-AA38-26A265C9A67D}" destId="{94492B61-418B-42D0-BD4B-5F4223EE24F8}" srcOrd="0" destOrd="0" presId="urn:microsoft.com/office/officeart/2005/8/layout/lProcess2"/>
    <dgm:cxn modelId="{2929A44E-BC6D-4CD4-9676-18BB4F3EFB2C}" type="presParOf" srcId="{94492B61-418B-42D0-BD4B-5F4223EE24F8}" destId="{3AC46719-4C73-4371-AE48-A6F796832101}" srcOrd="0" destOrd="0" presId="urn:microsoft.com/office/officeart/2005/8/layout/lProcess2"/>
    <dgm:cxn modelId="{2AA0824C-77E1-408D-A25E-9157A8929958}" type="presParOf" srcId="{94492B61-418B-42D0-BD4B-5F4223EE24F8}" destId="{0346FD09-D491-4889-8568-D9E8C7E9111C}" srcOrd="1" destOrd="0" presId="urn:microsoft.com/office/officeart/2005/8/layout/lProcess2"/>
    <dgm:cxn modelId="{DB83BB09-3762-4EE0-AE74-D20F06B44EB9}" type="presParOf" srcId="{94492B61-418B-42D0-BD4B-5F4223EE24F8}" destId="{76396038-29A5-4078-ACD9-ECB0531D4094}" srcOrd="2" destOrd="0" presId="urn:microsoft.com/office/officeart/2005/8/layout/lProcess2"/>
    <dgm:cxn modelId="{39C898F6-2B1A-4453-9201-C54A24A9762A}" type="presParOf" srcId="{76396038-29A5-4078-ACD9-ECB0531D4094}" destId="{9EA126CE-C1AD-4ED9-BD07-357696057E4F}" srcOrd="0" destOrd="0" presId="urn:microsoft.com/office/officeart/2005/8/layout/lProcess2"/>
    <dgm:cxn modelId="{51760B27-C565-4D2D-9FF2-02A55B3C776A}" type="presParOf" srcId="{9EA126CE-C1AD-4ED9-BD07-357696057E4F}" destId="{772C1372-A8DA-4728-B44E-06D56D573574}" srcOrd="0" destOrd="0" presId="urn:microsoft.com/office/officeart/2005/8/layout/lProcess2"/>
    <dgm:cxn modelId="{070D3AEE-D9BE-4700-9424-E19DD8076312}" type="presParOf" srcId="{9EA126CE-C1AD-4ED9-BD07-357696057E4F}" destId="{F94A2B72-A1D2-4AF1-9223-AD14DBE7360C}" srcOrd="1" destOrd="0" presId="urn:microsoft.com/office/officeart/2005/8/layout/lProcess2"/>
    <dgm:cxn modelId="{E8063664-A795-4BE5-9133-F4C74D882224}" type="presParOf" srcId="{9EA126CE-C1AD-4ED9-BD07-357696057E4F}" destId="{EA3A4B84-DA06-48FA-814D-6513211E7E32}" srcOrd="2" destOrd="0" presId="urn:microsoft.com/office/officeart/2005/8/layout/lProcess2"/>
    <dgm:cxn modelId="{DBB772DB-4AD5-4B42-9A7C-14A9EE1C374E}" type="presParOf" srcId="{6F6AD86B-52AC-4EE0-AA38-26A265C9A67D}" destId="{DB758FFD-99FB-4C9E-935A-2E5C686F2D17}" srcOrd="1" destOrd="0" presId="urn:microsoft.com/office/officeart/2005/8/layout/lProcess2"/>
    <dgm:cxn modelId="{2BD8AB8C-F320-4945-8E5B-62BA3A46CDF9}" type="presParOf" srcId="{6F6AD86B-52AC-4EE0-AA38-26A265C9A67D}" destId="{E02B9968-C3B9-42FA-AC47-FA7CBB076ECC}" srcOrd="2" destOrd="0" presId="urn:microsoft.com/office/officeart/2005/8/layout/lProcess2"/>
    <dgm:cxn modelId="{3ED48869-4DCD-4F4C-95D2-DD70BFE0514C}" type="presParOf" srcId="{E02B9968-C3B9-42FA-AC47-FA7CBB076ECC}" destId="{A5500142-67FA-4DAB-A127-CCB753FB2480}" srcOrd="0" destOrd="0" presId="urn:microsoft.com/office/officeart/2005/8/layout/lProcess2"/>
    <dgm:cxn modelId="{DFF1FA32-02C7-403B-85CC-8D79447CDE96}" type="presParOf" srcId="{E02B9968-C3B9-42FA-AC47-FA7CBB076ECC}" destId="{6A95D9BD-56CF-4E93-B57B-1E9A23387BF5}" srcOrd="1" destOrd="0" presId="urn:microsoft.com/office/officeart/2005/8/layout/lProcess2"/>
    <dgm:cxn modelId="{CC908040-0096-4668-917B-074FE14415C5}" type="presParOf" srcId="{E02B9968-C3B9-42FA-AC47-FA7CBB076ECC}" destId="{473DD487-1059-4775-B8D2-37B0055EF4AD}" srcOrd="2" destOrd="0" presId="urn:microsoft.com/office/officeart/2005/8/layout/lProcess2"/>
    <dgm:cxn modelId="{E726EA3D-32AF-4161-A586-4468ADA333BA}" type="presParOf" srcId="{473DD487-1059-4775-B8D2-37B0055EF4AD}" destId="{FFC70BD0-EA52-4822-BEBD-0F19DEF8C59E}" srcOrd="0" destOrd="0" presId="urn:microsoft.com/office/officeart/2005/8/layout/lProcess2"/>
    <dgm:cxn modelId="{510EA927-C56E-40C5-AF93-0C58EF0B98E5}" type="presParOf" srcId="{FFC70BD0-EA52-4822-BEBD-0F19DEF8C59E}" destId="{57AF68A5-2C3F-4312-9BA4-6C5A3F825816}" srcOrd="0" destOrd="0" presId="urn:microsoft.com/office/officeart/2005/8/layout/lProcess2"/>
    <dgm:cxn modelId="{C5775DA3-987C-45E2-A3C1-EC17E881C69E}" type="presParOf" srcId="{FFC70BD0-EA52-4822-BEBD-0F19DEF8C59E}" destId="{A78413E0-6506-46A9-8A0A-A58DA35CD1FC}" srcOrd="1" destOrd="0" presId="urn:microsoft.com/office/officeart/2005/8/layout/lProcess2"/>
    <dgm:cxn modelId="{100AE4ED-16C1-4A48-ADFA-9833669D31B3}" type="presParOf" srcId="{FFC70BD0-EA52-4822-BEBD-0F19DEF8C59E}" destId="{DF9CB492-0868-4919-BF29-8DAA5B9E2AF6}" srcOrd="2" destOrd="0" presId="urn:microsoft.com/office/officeart/2005/8/layout/lProcess2"/>
    <dgm:cxn modelId="{DBA22FE7-D09E-4CD3-87EF-96990292E274}" type="presParOf" srcId="{6F6AD86B-52AC-4EE0-AA38-26A265C9A67D}" destId="{2A9987DB-511B-41D5-A65F-9BA45D3D66AC}" srcOrd="3" destOrd="0" presId="urn:microsoft.com/office/officeart/2005/8/layout/lProcess2"/>
    <dgm:cxn modelId="{7C05C367-667E-46B4-AC15-7ABC4DDF25B2}" type="presParOf" srcId="{6F6AD86B-52AC-4EE0-AA38-26A265C9A67D}" destId="{685E26B2-DEBF-4C13-A29C-9C21C3E3AF96}" srcOrd="4" destOrd="0" presId="urn:microsoft.com/office/officeart/2005/8/layout/lProcess2"/>
    <dgm:cxn modelId="{CB03E6C9-C36E-43F3-AB7C-F8F4C87029A6}" type="presParOf" srcId="{685E26B2-DEBF-4C13-A29C-9C21C3E3AF96}" destId="{E362F79B-FEF0-40F1-8AB1-EB4F4B64C184}" srcOrd="0" destOrd="0" presId="urn:microsoft.com/office/officeart/2005/8/layout/lProcess2"/>
    <dgm:cxn modelId="{0090E175-E070-49F0-B2FD-3F553E8B4F60}" type="presParOf" srcId="{685E26B2-DEBF-4C13-A29C-9C21C3E3AF96}" destId="{D839AABA-E250-481E-BF87-D4E64216BC44}" srcOrd="1" destOrd="0" presId="urn:microsoft.com/office/officeart/2005/8/layout/lProcess2"/>
    <dgm:cxn modelId="{E28DEBAA-9216-4BB7-BB52-E632139A3243}" type="presParOf" srcId="{685E26B2-DEBF-4C13-A29C-9C21C3E3AF96}" destId="{9D8E967F-7BAA-404A-A2FC-3EBDF759A065}" srcOrd="2" destOrd="0" presId="urn:microsoft.com/office/officeart/2005/8/layout/lProcess2"/>
    <dgm:cxn modelId="{329C9B4A-C020-41F4-8890-0AD5A1A8F645}" type="presParOf" srcId="{9D8E967F-7BAA-404A-A2FC-3EBDF759A065}" destId="{4D0A850C-48ED-4A15-9F8F-B4B5EDF45C7A}" srcOrd="0" destOrd="0" presId="urn:microsoft.com/office/officeart/2005/8/layout/lProcess2"/>
    <dgm:cxn modelId="{CF3869F2-2275-40F3-9393-61DA32DC8B57}" type="presParOf" srcId="{4D0A850C-48ED-4A15-9F8F-B4B5EDF45C7A}" destId="{70FE0C9E-1814-4BA5-B77C-0C57D9883EEF}" srcOrd="0" destOrd="0" presId="urn:microsoft.com/office/officeart/2005/8/layout/lProcess2"/>
    <dgm:cxn modelId="{79B2C8D3-EEAE-406E-B768-21DC9151FE52}" type="presParOf" srcId="{4D0A850C-48ED-4A15-9F8F-B4B5EDF45C7A}" destId="{72261437-40FA-4580-919D-240E04DA5D0E}" srcOrd="1" destOrd="0" presId="urn:microsoft.com/office/officeart/2005/8/layout/lProcess2"/>
    <dgm:cxn modelId="{29477E44-6374-41E0-8B90-0F4C870CE6EC}" type="presParOf" srcId="{4D0A850C-48ED-4A15-9F8F-B4B5EDF45C7A}" destId="{0F93B8B4-5147-4C12-83ED-0143B2A73ACC}" srcOrd="2" destOrd="0" presId="urn:microsoft.com/office/officeart/2005/8/layout/lProcess2"/>
    <dgm:cxn modelId="{066B325A-C0CE-402B-BF2A-B29B0CE80805}" type="presParOf" srcId="{6F6AD86B-52AC-4EE0-AA38-26A265C9A67D}" destId="{F50647B2-4701-44FE-B599-7138F531838A}" srcOrd="5" destOrd="0" presId="urn:microsoft.com/office/officeart/2005/8/layout/lProcess2"/>
    <dgm:cxn modelId="{8A631896-D502-41E5-8587-926EA0DC108E}" type="presParOf" srcId="{6F6AD86B-52AC-4EE0-AA38-26A265C9A67D}" destId="{F8A19E3B-1221-4511-BF76-50409E044C9A}" srcOrd="6" destOrd="0" presId="urn:microsoft.com/office/officeart/2005/8/layout/lProcess2"/>
    <dgm:cxn modelId="{F12486CC-38A7-403E-9E00-6125A060F0FA}" type="presParOf" srcId="{F8A19E3B-1221-4511-BF76-50409E044C9A}" destId="{608C73CA-59E3-43AD-B0E0-087684D3BE8F}" srcOrd="0" destOrd="0" presId="urn:microsoft.com/office/officeart/2005/8/layout/lProcess2"/>
    <dgm:cxn modelId="{7BFB2B1D-A172-4964-A5B4-0DE72B12F41C}" type="presParOf" srcId="{F8A19E3B-1221-4511-BF76-50409E044C9A}" destId="{EBB4EDA4-1D8F-498F-A483-7DE4571EB6BA}" srcOrd="1" destOrd="0" presId="urn:microsoft.com/office/officeart/2005/8/layout/lProcess2"/>
    <dgm:cxn modelId="{E53F7CC0-A60E-42EC-ADE6-E52C5FB443AC}" type="presParOf" srcId="{F8A19E3B-1221-4511-BF76-50409E044C9A}" destId="{9ABE6729-FB4B-4221-92CC-607DE83A86E0}" srcOrd="2" destOrd="0" presId="urn:microsoft.com/office/officeart/2005/8/layout/lProcess2"/>
    <dgm:cxn modelId="{83930D95-CA8E-4C5A-8986-5566B5618022}" type="presParOf" srcId="{9ABE6729-FB4B-4221-92CC-607DE83A86E0}" destId="{1F83588D-14AC-4B7E-8A75-54E28E9AA6CC}" srcOrd="0" destOrd="0" presId="urn:microsoft.com/office/officeart/2005/8/layout/lProcess2"/>
    <dgm:cxn modelId="{6858F857-A92B-4492-AF59-24AD7ACAFFB4}" type="presParOf" srcId="{1F83588D-14AC-4B7E-8A75-54E28E9AA6CC}" destId="{FA0F6925-2E60-494B-9744-4D937ED089A2}" srcOrd="0" destOrd="0" presId="urn:microsoft.com/office/officeart/2005/8/layout/lProcess2"/>
    <dgm:cxn modelId="{5BB6E1AE-1160-4512-BC29-16D89F1A06CA}" type="presParOf" srcId="{1F83588D-14AC-4B7E-8A75-54E28E9AA6CC}" destId="{4B24E891-0CAE-40CF-AA33-947E0E848DF6}" srcOrd="1" destOrd="0" presId="urn:microsoft.com/office/officeart/2005/8/layout/lProcess2"/>
    <dgm:cxn modelId="{5C862C86-D2B3-49A1-8CC3-05F84FC897F1}" type="presParOf" srcId="{1F83588D-14AC-4B7E-8A75-54E28E9AA6CC}" destId="{A5F2F9E9-4BCC-4F22-86C5-1BE76857D238}" srcOrd="2" destOrd="0" presId="urn:microsoft.com/office/officeart/2005/8/layout/lProcess2"/>
    <dgm:cxn modelId="{0EECFD7D-B252-4D99-9DA4-6224430D4884}" type="presParOf" srcId="{6F6AD86B-52AC-4EE0-AA38-26A265C9A67D}" destId="{929A6237-89D0-4A6E-81EE-6847DD276CAD}" srcOrd="7" destOrd="0" presId="urn:microsoft.com/office/officeart/2005/8/layout/lProcess2"/>
    <dgm:cxn modelId="{F3DB1A65-AE0D-40B0-A8C0-9EF392080424}" type="presParOf" srcId="{6F6AD86B-52AC-4EE0-AA38-26A265C9A67D}" destId="{60C2260E-8C19-4974-8E83-8C4BCFE05BB8}" srcOrd="8" destOrd="0" presId="urn:microsoft.com/office/officeart/2005/8/layout/lProcess2"/>
    <dgm:cxn modelId="{8B216796-7D7B-4FCA-A21D-D2DB2B9D6D65}" type="presParOf" srcId="{60C2260E-8C19-4974-8E83-8C4BCFE05BB8}" destId="{2B829B7F-52F4-4FB2-AA0A-1503D83C1C88}" srcOrd="0" destOrd="0" presId="urn:microsoft.com/office/officeart/2005/8/layout/lProcess2"/>
    <dgm:cxn modelId="{5D029557-46A1-4640-8D09-EC0AB492DA2F}" type="presParOf" srcId="{60C2260E-8C19-4974-8E83-8C4BCFE05BB8}" destId="{E6444155-4527-43E9-9529-A8AE7FE5C328}" srcOrd="1" destOrd="0" presId="urn:microsoft.com/office/officeart/2005/8/layout/lProcess2"/>
    <dgm:cxn modelId="{B5CD4809-A9CC-4B9A-A606-79F9F55E2B85}" type="presParOf" srcId="{60C2260E-8C19-4974-8E83-8C4BCFE05BB8}" destId="{E5D8C297-D903-4041-A05C-BD5DB5FFCD8D}" srcOrd="2" destOrd="0" presId="urn:microsoft.com/office/officeart/2005/8/layout/lProcess2"/>
    <dgm:cxn modelId="{2EF09E86-1EEC-4849-9020-F5AFD3EF3664}" type="presParOf" srcId="{E5D8C297-D903-4041-A05C-BD5DB5FFCD8D}" destId="{6341DA82-AE7B-4FDE-A5FF-B08753A75345}" srcOrd="0" destOrd="0" presId="urn:microsoft.com/office/officeart/2005/8/layout/lProcess2"/>
    <dgm:cxn modelId="{D5B83323-C7E5-48BF-95AF-4D6F6E82840A}" type="presParOf" srcId="{6341DA82-AE7B-4FDE-A5FF-B08753A75345}" destId="{0561EC60-227F-4A85-B665-8BE8130F951D}" srcOrd="0" destOrd="0" presId="urn:microsoft.com/office/officeart/2005/8/layout/lProcess2"/>
    <dgm:cxn modelId="{02616AF9-380C-46E1-98C8-E4F5511BC92C}" type="presParOf" srcId="{6341DA82-AE7B-4FDE-A5FF-B08753A75345}" destId="{1F18DCFB-7988-4AFC-A151-EEE03BAD6F57}" srcOrd="1" destOrd="0" presId="urn:microsoft.com/office/officeart/2005/8/layout/lProcess2"/>
    <dgm:cxn modelId="{6D857D21-0BBE-4F4C-92E6-0E6DDAE3B036}" type="presParOf" srcId="{6341DA82-AE7B-4FDE-A5FF-B08753A75345}" destId="{F580D05D-EB58-4321-8892-F6B20397510D}"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46719-4C73-4371-AE48-A6F796832101}">
      <dsp:nvSpPr>
        <dsp:cNvPr id="0" name=""/>
        <dsp:cNvSpPr/>
      </dsp:nvSpPr>
      <dsp:spPr>
        <a:xfrm>
          <a:off x="5237" y="0"/>
          <a:ext cx="966436" cy="3867721"/>
        </a:xfrm>
        <a:prstGeom prst="roundRect">
          <a:avLst>
            <a:gd name="adj" fmla="val 10000"/>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Calibri"/>
              <a:ea typeface="+mn-ea"/>
              <a:cs typeface="+mn-cs"/>
            </a:rPr>
            <a:t>Maternal deaths</a:t>
          </a:r>
        </a:p>
      </dsp:txBody>
      <dsp:txXfrm>
        <a:off x="5237" y="0"/>
        <a:ext cx="966436" cy="1160316"/>
      </dsp:txXfrm>
    </dsp:sp>
    <dsp:sp modelId="{772C1372-A8DA-4728-B44E-06D56D573574}">
      <dsp:nvSpPr>
        <dsp:cNvPr id="0" name=""/>
        <dsp:cNvSpPr/>
      </dsp:nvSpPr>
      <dsp:spPr>
        <a:xfrm>
          <a:off x="101880" y="1160609"/>
          <a:ext cx="773149" cy="1130199"/>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a:t>IDA</a:t>
          </a:r>
        </a:p>
      </dsp:txBody>
      <dsp:txXfrm>
        <a:off x="124525" y="1183254"/>
        <a:ext cx="727859" cy="1084909"/>
      </dsp:txXfrm>
    </dsp:sp>
    <dsp:sp modelId="{EA3A4B84-DA06-48FA-814D-6513211E7E32}">
      <dsp:nvSpPr>
        <dsp:cNvPr id="0" name=""/>
        <dsp:cNvSpPr/>
      </dsp:nvSpPr>
      <dsp:spPr>
        <a:xfrm>
          <a:off x="99835" y="2485327"/>
          <a:ext cx="777239" cy="1188714"/>
        </a:xfrm>
        <a:prstGeom prst="roundRect">
          <a:avLst>
            <a:gd name="adj" fmla="val 10000"/>
          </a:avLst>
        </a:prstGeom>
        <a:solidFill>
          <a:schemeClr val="tx2"/>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latin typeface="Calibri"/>
              <a:ea typeface="+mn-ea"/>
              <a:cs typeface="+mn-cs"/>
            </a:rPr>
            <a:t>9,800 </a:t>
          </a:r>
        </a:p>
      </dsp:txBody>
      <dsp:txXfrm>
        <a:off x="122600" y="2508092"/>
        <a:ext cx="731709" cy="1143184"/>
      </dsp:txXfrm>
    </dsp:sp>
    <dsp:sp modelId="{A5500142-67FA-4DAB-A127-CCB753FB2480}">
      <dsp:nvSpPr>
        <dsp:cNvPr id="0" name=""/>
        <dsp:cNvSpPr/>
      </dsp:nvSpPr>
      <dsp:spPr>
        <a:xfrm>
          <a:off x="1044156" y="0"/>
          <a:ext cx="966436" cy="3867721"/>
        </a:xfrm>
        <a:prstGeom prst="roundRect">
          <a:avLst>
            <a:gd name="adj" fmla="val 10000"/>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Calibri"/>
              <a:ea typeface="+mn-ea"/>
              <a:cs typeface="+mn-cs"/>
            </a:rPr>
            <a:t>Perinatal deaths</a:t>
          </a:r>
        </a:p>
      </dsp:txBody>
      <dsp:txXfrm>
        <a:off x="1044156" y="0"/>
        <a:ext cx="966436" cy="1160316"/>
      </dsp:txXfrm>
    </dsp:sp>
    <dsp:sp modelId="{57AF68A5-2C3F-4312-9BA4-6C5A3F825816}">
      <dsp:nvSpPr>
        <dsp:cNvPr id="0" name=""/>
        <dsp:cNvSpPr/>
      </dsp:nvSpPr>
      <dsp:spPr>
        <a:xfrm>
          <a:off x="1140799" y="1160609"/>
          <a:ext cx="773149" cy="1130199"/>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a:t>IDA</a:t>
          </a:r>
        </a:p>
      </dsp:txBody>
      <dsp:txXfrm>
        <a:off x="1163444" y="1183254"/>
        <a:ext cx="727859" cy="1084909"/>
      </dsp:txXfrm>
    </dsp:sp>
    <dsp:sp modelId="{DF9CB492-0868-4919-BF29-8DAA5B9E2AF6}">
      <dsp:nvSpPr>
        <dsp:cNvPr id="0" name=""/>
        <dsp:cNvSpPr/>
      </dsp:nvSpPr>
      <dsp:spPr>
        <a:xfrm>
          <a:off x="1138754" y="2485327"/>
          <a:ext cx="777239" cy="1188714"/>
        </a:xfrm>
        <a:prstGeom prst="roundRect">
          <a:avLst>
            <a:gd name="adj" fmla="val 10000"/>
          </a:avLst>
        </a:prstGeom>
        <a:solidFill>
          <a:schemeClr val="tx2"/>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latin typeface="Calibri"/>
              <a:ea typeface="+mn-ea"/>
              <a:cs typeface="+mn-cs"/>
            </a:rPr>
            <a:t>70,900</a:t>
          </a:r>
        </a:p>
      </dsp:txBody>
      <dsp:txXfrm>
        <a:off x="1161519" y="2508092"/>
        <a:ext cx="731709" cy="1143184"/>
      </dsp:txXfrm>
    </dsp:sp>
    <dsp:sp modelId="{E362F79B-FEF0-40F1-8AB1-EB4F4B64C184}">
      <dsp:nvSpPr>
        <dsp:cNvPr id="0" name=""/>
        <dsp:cNvSpPr/>
      </dsp:nvSpPr>
      <dsp:spPr>
        <a:xfrm>
          <a:off x="2083075" y="0"/>
          <a:ext cx="966436" cy="3867721"/>
        </a:xfrm>
        <a:prstGeom prst="roundRect">
          <a:avLst>
            <a:gd name="adj" fmla="val 10000"/>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Calibri"/>
              <a:ea typeface="+mn-ea"/>
              <a:cs typeface="+mn-cs"/>
            </a:rPr>
            <a:t>Infant deaths</a:t>
          </a:r>
        </a:p>
      </dsp:txBody>
      <dsp:txXfrm>
        <a:off x="2083075" y="0"/>
        <a:ext cx="966436" cy="1160316"/>
      </dsp:txXfrm>
    </dsp:sp>
    <dsp:sp modelId="{70FE0C9E-1814-4BA5-B77C-0C57D9883EEF}">
      <dsp:nvSpPr>
        <dsp:cNvPr id="0" name=""/>
        <dsp:cNvSpPr/>
      </dsp:nvSpPr>
      <dsp:spPr>
        <a:xfrm>
          <a:off x="2179718" y="1160609"/>
          <a:ext cx="773149" cy="1130199"/>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LBW</a:t>
          </a:r>
        </a:p>
      </dsp:txBody>
      <dsp:txXfrm>
        <a:off x="2202363" y="1183254"/>
        <a:ext cx="727859" cy="1084909"/>
      </dsp:txXfrm>
    </dsp:sp>
    <dsp:sp modelId="{0F93B8B4-5147-4C12-83ED-0143B2A73ACC}">
      <dsp:nvSpPr>
        <dsp:cNvPr id="0" name=""/>
        <dsp:cNvSpPr/>
      </dsp:nvSpPr>
      <dsp:spPr>
        <a:xfrm>
          <a:off x="2177673" y="2485327"/>
          <a:ext cx="777239" cy="1188714"/>
        </a:xfrm>
        <a:prstGeom prst="roundRect">
          <a:avLst>
            <a:gd name="adj" fmla="val 10000"/>
          </a:avLst>
        </a:prstGeom>
        <a:solidFill>
          <a:schemeClr val="tx2"/>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latin typeface="Calibri"/>
              <a:ea typeface="+mn-ea"/>
              <a:cs typeface="+mn-cs"/>
            </a:rPr>
            <a:t>196,000 </a:t>
          </a:r>
        </a:p>
      </dsp:txBody>
      <dsp:txXfrm>
        <a:off x="2200438" y="2508092"/>
        <a:ext cx="731709" cy="1143184"/>
      </dsp:txXfrm>
    </dsp:sp>
    <dsp:sp modelId="{608C73CA-59E3-43AD-B0E0-087684D3BE8F}">
      <dsp:nvSpPr>
        <dsp:cNvPr id="0" name=""/>
        <dsp:cNvSpPr/>
      </dsp:nvSpPr>
      <dsp:spPr>
        <a:xfrm>
          <a:off x="3122980" y="0"/>
          <a:ext cx="966436" cy="3867721"/>
        </a:xfrm>
        <a:prstGeom prst="roundRect">
          <a:avLst>
            <a:gd name="adj" fmla="val 10000"/>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Calibri"/>
              <a:ea typeface="+mn-ea"/>
              <a:cs typeface="+mn-cs"/>
            </a:rPr>
            <a:t>Child deaths</a:t>
          </a:r>
        </a:p>
      </dsp:txBody>
      <dsp:txXfrm>
        <a:off x="3122980" y="0"/>
        <a:ext cx="966436" cy="1160316"/>
      </dsp:txXfrm>
    </dsp:sp>
    <dsp:sp modelId="{4E6FCF8A-9080-4AB6-B5D4-C6B7C734C780}">
      <dsp:nvSpPr>
        <dsp:cNvPr id="0" name=""/>
        <dsp:cNvSpPr/>
      </dsp:nvSpPr>
      <dsp:spPr>
        <a:xfrm>
          <a:off x="3218637" y="1160736"/>
          <a:ext cx="773149" cy="1143005"/>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Stunting</a:t>
          </a:r>
        </a:p>
      </dsp:txBody>
      <dsp:txXfrm>
        <a:off x="3241282" y="1183381"/>
        <a:ext cx="727859" cy="1097715"/>
      </dsp:txXfrm>
    </dsp:sp>
    <dsp:sp modelId="{4219ED4B-8394-4C9B-B0AD-C8CFA50E9DBA}">
      <dsp:nvSpPr>
        <dsp:cNvPr id="0" name=""/>
        <dsp:cNvSpPr/>
      </dsp:nvSpPr>
      <dsp:spPr>
        <a:xfrm>
          <a:off x="3218688" y="2529932"/>
          <a:ext cx="777239" cy="1146193"/>
        </a:xfrm>
        <a:prstGeom prst="roundRect">
          <a:avLst>
            <a:gd name="adj" fmla="val 10000"/>
          </a:avLst>
        </a:prstGeom>
        <a:solidFill>
          <a:schemeClr val="tx2"/>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latin typeface="Calibri"/>
              <a:ea typeface="+mn-ea"/>
              <a:cs typeface="+mn-cs"/>
            </a:rPr>
            <a:t>422,000</a:t>
          </a:r>
        </a:p>
      </dsp:txBody>
      <dsp:txXfrm>
        <a:off x="3241453" y="2552697"/>
        <a:ext cx="731709" cy="1100663"/>
      </dsp:txXfrm>
    </dsp:sp>
    <dsp:sp modelId="{2C0F9C2B-5D52-41CF-BE96-9FA2A7314949}">
      <dsp:nvSpPr>
        <dsp:cNvPr id="0" name=""/>
        <dsp:cNvSpPr/>
      </dsp:nvSpPr>
      <dsp:spPr>
        <a:xfrm>
          <a:off x="4190998" y="0"/>
          <a:ext cx="966436" cy="3867721"/>
        </a:xfrm>
        <a:prstGeom prst="roundRect">
          <a:avLst>
            <a:gd name="adj" fmla="val 10000"/>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Calibri"/>
              <a:ea typeface="+mn-ea"/>
              <a:cs typeface="+mn-cs"/>
            </a:rPr>
            <a:t>Child deaths</a:t>
          </a:r>
        </a:p>
      </dsp:txBody>
      <dsp:txXfrm>
        <a:off x="4190998" y="0"/>
        <a:ext cx="966436" cy="1160316"/>
      </dsp:txXfrm>
    </dsp:sp>
    <dsp:sp modelId="{5328BD31-44EB-4B3E-A2C7-C147EACCBD25}">
      <dsp:nvSpPr>
        <dsp:cNvPr id="0" name=""/>
        <dsp:cNvSpPr/>
      </dsp:nvSpPr>
      <dsp:spPr>
        <a:xfrm>
          <a:off x="4257557" y="1160687"/>
          <a:ext cx="773149" cy="1143002"/>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t>Wasting</a:t>
          </a:r>
        </a:p>
      </dsp:txBody>
      <dsp:txXfrm>
        <a:off x="4280202" y="1183332"/>
        <a:ext cx="727859" cy="1097712"/>
      </dsp:txXfrm>
    </dsp:sp>
    <dsp:sp modelId="{D44C46A2-A768-4DC9-B2C6-4CD3D87FFBAE}">
      <dsp:nvSpPr>
        <dsp:cNvPr id="0" name=""/>
        <dsp:cNvSpPr/>
      </dsp:nvSpPr>
      <dsp:spPr>
        <a:xfrm>
          <a:off x="4279394" y="2527826"/>
          <a:ext cx="777239" cy="1147803"/>
        </a:xfrm>
        <a:prstGeom prst="roundRect">
          <a:avLst>
            <a:gd name="adj" fmla="val 10000"/>
          </a:avLst>
        </a:prstGeom>
        <a:solidFill>
          <a:schemeClr val="tx2"/>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latin typeface="Calibri"/>
              <a:ea typeface="+mn-ea"/>
              <a:cs typeface="+mn-cs"/>
            </a:rPr>
            <a:t>232,000</a:t>
          </a:r>
        </a:p>
      </dsp:txBody>
      <dsp:txXfrm>
        <a:off x="4302159" y="2550591"/>
        <a:ext cx="731709" cy="1102273"/>
      </dsp:txXfrm>
    </dsp:sp>
    <dsp:sp modelId="{A3F34729-4A2B-4629-B723-37877B390C59}">
      <dsp:nvSpPr>
        <dsp:cNvPr id="0" name=""/>
        <dsp:cNvSpPr/>
      </dsp:nvSpPr>
      <dsp:spPr>
        <a:xfrm>
          <a:off x="5199832" y="0"/>
          <a:ext cx="966436" cy="3867721"/>
        </a:xfrm>
        <a:prstGeom prst="roundRect">
          <a:avLst>
            <a:gd name="adj" fmla="val 10000"/>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Text" lastClr="000000">
                  <a:hueOff val="0"/>
                  <a:satOff val="0"/>
                  <a:lumOff val="0"/>
                  <a:alphaOff val="0"/>
                </a:sysClr>
              </a:solidFill>
              <a:latin typeface="Calibri"/>
              <a:ea typeface="+mn-ea"/>
              <a:cs typeface="+mn-cs"/>
            </a:rPr>
            <a:t>Child </a:t>
          </a:r>
          <a:r>
            <a:rPr lang="en-US" sz="1400" kern="1200" dirty="0">
              <a:solidFill>
                <a:sysClr val="windowText" lastClr="000000">
                  <a:hueOff val="0"/>
                  <a:satOff val="0"/>
                  <a:lumOff val="0"/>
                  <a:alphaOff val="0"/>
                </a:sysClr>
              </a:solidFill>
              <a:latin typeface="Calibri"/>
              <a:ea typeface="+mn-ea"/>
              <a:cs typeface="+mn-cs"/>
            </a:rPr>
            <a:t>deaths</a:t>
          </a:r>
        </a:p>
      </dsp:txBody>
      <dsp:txXfrm>
        <a:off x="5199832" y="0"/>
        <a:ext cx="966436" cy="1160316"/>
      </dsp:txXfrm>
    </dsp:sp>
    <dsp:sp modelId="{FA0F6925-2E60-494B-9744-4D937ED089A2}">
      <dsp:nvSpPr>
        <dsp:cNvPr id="0" name=""/>
        <dsp:cNvSpPr/>
      </dsp:nvSpPr>
      <dsp:spPr>
        <a:xfrm>
          <a:off x="5296476" y="1161127"/>
          <a:ext cx="773149" cy="1121985"/>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a:t>VAD</a:t>
          </a:r>
        </a:p>
      </dsp:txBody>
      <dsp:txXfrm>
        <a:off x="5319121" y="1183772"/>
        <a:ext cx="727859" cy="1076695"/>
      </dsp:txXfrm>
    </dsp:sp>
    <dsp:sp modelId="{A5F2F9E9-4BCC-4F22-86C5-1BE76857D238}">
      <dsp:nvSpPr>
        <dsp:cNvPr id="0" name=""/>
        <dsp:cNvSpPr/>
      </dsp:nvSpPr>
      <dsp:spPr>
        <a:xfrm>
          <a:off x="5294431" y="2484807"/>
          <a:ext cx="777239" cy="1188716"/>
        </a:xfrm>
        <a:prstGeom prst="roundRect">
          <a:avLst>
            <a:gd name="adj" fmla="val 10000"/>
          </a:avLst>
        </a:prstGeom>
        <a:solidFill>
          <a:schemeClr val="tx2"/>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latin typeface="Calibri"/>
              <a:ea typeface="+mn-ea"/>
              <a:cs typeface="+mn-cs"/>
            </a:rPr>
            <a:t>221,000</a:t>
          </a:r>
        </a:p>
      </dsp:txBody>
      <dsp:txXfrm>
        <a:off x="5317196" y="2507572"/>
        <a:ext cx="731709" cy="1143186"/>
      </dsp:txXfrm>
    </dsp:sp>
    <dsp:sp modelId="{2B829B7F-52F4-4FB2-AA0A-1503D83C1C88}">
      <dsp:nvSpPr>
        <dsp:cNvPr id="0" name=""/>
        <dsp:cNvSpPr/>
      </dsp:nvSpPr>
      <dsp:spPr>
        <a:xfrm>
          <a:off x="6238751" y="0"/>
          <a:ext cx="966436" cy="3867721"/>
        </a:xfrm>
        <a:prstGeom prst="roundRect">
          <a:avLst>
            <a:gd name="adj" fmla="val 10000"/>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Calibri"/>
              <a:ea typeface="+mn-ea"/>
              <a:cs typeface="+mn-cs"/>
            </a:rPr>
            <a:t>Permanent disabilities</a:t>
          </a:r>
        </a:p>
      </dsp:txBody>
      <dsp:txXfrm>
        <a:off x="6238751" y="0"/>
        <a:ext cx="966436" cy="1160316"/>
      </dsp:txXfrm>
    </dsp:sp>
    <dsp:sp modelId="{0561EC60-227F-4A85-B665-8BE8130F951D}">
      <dsp:nvSpPr>
        <dsp:cNvPr id="0" name=""/>
        <dsp:cNvSpPr/>
      </dsp:nvSpPr>
      <dsp:spPr>
        <a:xfrm>
          <a:off x="6335395" y="1160384"/>
          <a:ext cx="773149" cy="1134038"/>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a:t>IDD</a:t>
          </a:r>
        </a:p>
      </dsp:txBody>
      <dsp:txXfrm>
        <a:off x="6358040" y="1183029"/>
        <a:ext cx="727859" cy="1088748"/>
      </dsp:txXfrm>
    </dsp:sp>
    <dsp:sp modelId="{F580D05D-EB58-4321-8892-F6B20397510D}">
      <dsp:nvSpPr>
        <dsp:cNvPr id="0" name=""/>
        <dsp:cNvSpPr/>
      </dsp:nvSpPr>
      <dsp:spPr>
        <a:xfrm>
          <a:off x="6322557" y="2493606"/>
          <a:ext cx="777239" cy="1188724"/>
        </a:xfrm>
        <a:prstGeom prst="roundRect">
          <a:avLst>
            <a:gd name="adj" fmla="val 10000"/>
          </a:avLst>
        </a:prstGeom>
        <a:solidFill>
          <a:schemeClr val="tx2"/>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latin typeface="Calibri"/>
              <a:ea typeface="+mn-ea"/>
              <a:cs typeface="+mn-cs"/>
            </a:rPr>
            <a:t>1.1 million</a:t>
          </a:r>
        </a:p>
      </dsp:txBody>
      <dsp:txXfrm>
        <a:off x="6345322" y="2516371"/>
        <a:ext cx="731709" cy="11431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46719-4C73-4371-AE48-A6F796832101}">
      <dsp:nvSpPr>
        <dsp:cNvPr id="0" name=""/>
        <dsp:cNvSpPr/>
      </dsp:nvSpPr>
      <dsp:spPr>
        <a:xfrm>
          <a:off x="3872" y="0"/>
          <a:ext cx="1358996" cy="3867721"/>
        </a:xfrm>
        <a:prstGeom prst="roundRect">
          <a:avLst>
            <a:gd name="adj" fmla="val 10000"/>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ysClr val="windowText" lastClr="000000">
                  <a:hueOff val="0"/>
                  <a:satOff val="0"/>
                  <a:lumOff val="0"/>
                  <a:alphaOff val="0"/>
                </a:sysClr>
              </a:solidFill>
              <a:latin typeface="Calibri"/>
              <a:ea typeface="+mn-ea"/>
              <a:cs typeface="+mn-cs"/>
            </a:rPr>
            <a:t>Maternal deaths averted</a:t>
          </a:r>
        </a:p>
      </dsp:txBody>
      <dsp:txXfrm>
        <a:off x="3872" y="0"/>
        <a:ext cx="1358996" cy="1160316"/>
      </dsp:txXfrm>
    </dsp:sp>
    <dsp:sp modelId="{772C1372-A8DA-4728-B44E-06D56D573574}">
      <dsp:nvSpPr>
        <dsp:cNvPr id="0" name=""/>
        <dsp:cNvSpPr/>
      </dsp:nvSpPr>
      <dsp:spPr>
        <a:xfrm>
          <a:off x="139772" y="1161449"/>
          <a:ext cx="1087196" cy="1166170"/>
        </a:xfrm>
        <a:prstGeom prst="roundRect">
          <a:avLst>
            <a:gd name="adj" fmla="val 10000"/>
          </a:avLst>
        </a:prstGeom>
        <a:solidFill>
          <a:schemeClr val="tx2"/>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a:solidFill>
                <a:sysClr val="window" lastClr="FFFFFF"/>
              </a:solidFill>
              <a:latin typeface="Calibri"/>
              <a:ea typeface="+mn-ea"/>
              <a:cs typeface="+mn-cs"/>
            </a:rPr>
            <a:t>IDA</a:t>
          </a:r>
        </a:p>
      </dsp:txBody>
      <dsp:txXfrm>
        <a:off x="171615" y="1193292"/>
        <a:ext cx="1023510" cy="1102484"/>
      </dsp:txXfrm>
    </dsp:sp>
    <dsp:sp modelId="{EA3A4B84-DA06-48FA-814D-6513211E7E32}">
      <dsp:nvSpPr>
        <dsp:cNvPr id="0" name=""/>
        <dsp:cNvSpPr/>
      </dsp:nvSpPr>
      <dsp:spPr>
        <a:xfrm>
          <a:off x="139772" y="2507031"/>
          <a:ext cx="1087196" cy="1166170"/>
        </a:xfrm>
        <a:prstGeom prst="roundRect">
          <a:avLst>
            <a:gd name="adj" fmla="val 10000"/>
          </a:avLst>
        </a:prstGeom>
        <a:solidFill>
          <a:schemeClr val="tx2"/>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ysClr val="window" lastClr="FFFFFF"/>
              </a:solidFill>
              <a:latin typeface="Calibri"/>
              <a:ea typeface="+mn-ea"/>
              <a:cs typeface="+mn-cs"/>
            </a:rPr>
            <a:t>4,400 </a:t>
          </a:r>
        </a:p>
      </dsp:txBody>
      <dsp:txXfrm>
        <a:off x="171615" y="2538874"/>
        <a:ext cx="1023510" cy="1102484"/>
      </dsp:txXfrm>
    </dsp:sp>
    <dsp:sp modelId="{A5500142-67FA-4DAB-A127-CCB753FB2480}">
      <dsp:nvSpPr>
        <dsp:cNvPr id="0" name=""/>
        <dsp:cNvSpPr/>
      </dsp:nvSpPr>
      <dsp:spPr>
        <a:xfrm>
          <a:off x="1464793" y="0"/>
          <a:ext cx="1358996" cy="3867721"/>
        </a:xfrm>
        <a:prstGeom prst="roundRect">
          <a:avLst>
            <a:gd name="adj" fmla="val 10000"/>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solidFill>
                <a:sysClr val="windowText" lastClr="000000">
                  <a:hueOff val="0"/>
                  <a:satOff val="0"/>
                  <a:lumOff val="0"/>
                  <a:alphaOff val="0"/>
                </a:sysClr>
              </a:solidFill>
              <a:latin typeface="Calibri"/>
              <a:ea typeface="+mn-ea"/>
              <a:cs typeface="+mn-cs"/>
            </a:rPr>
            <a:t>Perinatal deaths averted	</a:t>
          </a:r>
        </a:p>
      </dsp:txBody>
      <dsp:txXfrm>
        <a:off x="1464793" y="0"/>
        <a:ext cx="1358996" cy="1160316"/>
      </dsp:txXfrm>
    </dsp:sp>
    <dsp:sp modelId="{57AF68A5-2C3F-4312-9BA4-6C5A3F825816}">
      <dsp:nvSpPr>
        <dsp:cNvPr id="0" name=""/>
        <dsp:cNvSpPr/>
      </dsp:nvSpPr>
      <dsp:spPr>
        <a:xfrm>
          <a:off x="1600693" y="1161449"/>
          <a:ext cx="1087196" cy="1166170"/>
        </a:xfrm>
        <a:prstGeom prst="roundRect">
          <a:avLst>
            <a:gd name="adj" fmla="val 10000"/>
          </a:avLst>
        </a:prstGeom>
        <a:solidFill>
          <a:schemeClr val="tx2"/>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a:solidFill>
                <a:sysClr val="window" lastClr="FFFFFF"/>
              </a:solidFill>
              <a:latin typeface="Calibri"/>
              <a:ea typeface="+mn-ea"/>
              <a:cs typeface="+mn-cs"/>
            </a:rPr>
            <a:t>IDA</a:t>
          </a:r>
        </a:p>
      </dsp:txBody>
      <dsp:txXfrm>
        <a:off x="1632536" y="1193292"/>
        <a:ext cx="1023510" cy="1102484"/>
      </dsp:txXfrm>
    </dsp:sp>
    <dsp:sp modelId="{DF9CB492-0868-4919-BF29-8DAA5B9E2AF6}">
      <dsp:nvSpPr>
        <dsp:cNvPr id="0" name=""/>
        <dsp:cNvSpPr/>
      </dsp:nvSpPr>
      <dsp:spPr>
        <a:xfrm>
          <a:off x="1600693" y="2507031"/>
          <a:ext cx="1087196" cy="1166170"/>
        </a:xfrm>
        <a:prstGeom prst="roundRect">
          <a:avLst>
            <a:gd name="adj" fmla="val 10000"/>
          </a:avLst>
        </a:prstGeom>
        <a:solidFill>
          <a:schemeClr val="tx2"/>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ysClr val="window" lastClr="FFFFFF"/>
              </a:solidFill>
              <a:latin typeface="Calibri"/>
              <a:ea typeface="+mn-ea"/>
              <a:cs typeface="+mn-cs"/>
            </a:rPr>
            <a:t>19,800</a:t>
          </a:r>
        </a:p>
      </dsp:txBody>
      <dsp:txXfrm>
        <a:off x="1632536" y="2538874"/>
        <a:ext cx="1023510" cy="1102484"/>
      </dsp:txXfrm>
    </dsp:sp>
    <dsp:sp modelId="{E362F79B-FEF0-40F1-8AB1-EB4F4B64C184}">
      <dsp:nvSpPr>
        <dsp:cNvPr id="0" name=""/>
        <dsp:cNvSpPr/>
      </dsp:nvSpPr>
      <dsp:spPr>
        <a:xfrm>
          <a:off x="2925714" y="0"/>
          <a:ext cx="1358996" cy="3867721"/>
        </a:xfrm>
        <a:prstGeom prst="roundRect">
          <a:avLst>
            <a:gd name="adj" fmla="val 10000"/>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solidFill>
                <a:sysClr val="windowText" lastClr="000000">
                  <a:hueOff val="0"/>
                  <a:satOff val="0"/>
                  <a:lumOff val="0"/>
                  <a:alphaOff val="0"/>
                </a:sysClr>
              </a:solidFill>
              <a:latin typeface="Calibri"/>
              <a:ea typeface="+mn-ea"/>
              <a:cs typeface="+mn-cs"/>
            </a:rPr>
            <a:t>Infant deaths averted</a:t>
          </a:r>
        </a:p>
      </dsp:txBody>
      <dsp:txXfrm>
        <a:off x="2925714" y="0"/>
        <a:ext cx="1358996" cy="1160316"/>
      </dsp:txXfrm>
    </dsp:sp>
    <dsp:sp modelId="{70FE0C9E-1814-4BA5-B77C-0C57D9883EEF}">
      <dsp:nvSpPr>
        <dsp:cNvPr id="0" name=""/>
        <dsp:cNvSpPr/>
      </dsp:nvSpPr>
      <dsp:spPr>
        <a:xfrm>
          <a:off x="3086652" y="1149938"/>
          <a:ext cx="1087196" cy="1166170"/>
        </a:xfrm>
        <a:prstGeom prst="roundRect">
          <a:avLst>
            <a:gd name="adj" fmla="val 10000"/>
          </a:avLst>
        </a:prstGeom>
        <a:solidFill>
          <a:schemeClr val="tx2"/>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a:solidFill>
                <a:sysClr val="window" lastClr="FFFFFF"/>
              </a:solidFill>
              <a:latin typeface="Calibri"/>
              <a:ea typeface="+mn-ea"/>
              <a:cs typeface="+mn-cs"/>
            </a:rPr>
            <a:t>LBW</a:t>
          </a:r>
        </a:p>
      </dsp:txBody>
      <dsp:txXfrm>
        <a:off x="3118495" y="1181781"/>
        <a:ext cx="1023510" cy="1102484"/>
      </dsp:txXfrm>
    </dsp:sp>
    <dsp:sp modelId="{0F93B8B4-5147-4C12-83ED-0143B2A73ACC}">
      <dsp:nvSpPr>
        <dsp:cNvPr id="0" name=""/>
        <dsp:cNvSpPr/>
      </dsp:nvSpPr>
      <dsp:spPr>
        <a:xfrm>
          <a:off x="3061614" y="2507031"/>
          <a:ext cx="1087196" cy="1166170"/>
        </a:xfrm>
        <a:prstGeom prst="roundRect">
          <a:avLst>
            <a:gd name="adj" fmla="val 10000"/>
          </a:avLst>
        </a:prstGeom>
        <a:solidFill>
          <a:schemeClr val="tx2"/>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ysClr val="window" lastClr="FFFFFF"/>
              </a:solidFill>
              <a:latin typeface="Calibri"/>
              <a:ea typeface="+mn-ea"/>
              <a:cs typeface="+mn-cs"/>
            </a:rPr>
            <a:t>25,800 </a:t>
          </a:r>
        </a:p>
      </dsp:txBody>
      <dsp:txXfrm>
        <a:off x="3093457" y="2538874"/>
        <a:ext cx="1023510" cy="1102484"/>
      </dsp:txXfrm>
    </dsp:sp>
    <dsp:sp modelId="{608C73CA-59E3-43AD-B0E0-087684D3BE8F}">
      <dsp:nvSpPr>
        <dsp:cNvPr id="0" name=""/>
        <dsp:cNvSpPr/>
      </dsp:nvSpPr>
      <dsp:spPr>
        <a:xfrm>
          <a:off x="4388021" y="0"/>
          <a:ext cx="1358996" cy="3867721"/>
        </a:xfrm>
        <a:prstGeom prst="roundRect">
          <a:avLst>
            <a:gd name="adj" fmla="val 10000"/>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solidFill>
                <a:sysClr val="windowText" lastClr="000000">
                  <a:hueOff val="0"/>
                  <a:satOff val="0"/>
                  <a:lumOff val="0"/>
                  <a:alphaOff val="0"/>
                </a:sysClr>
              </a:solidFill>
              <a:latin typeface="Calibri"/>
              <a:ea typeface="+mn-ea"/>
              <a:cs typeface="+mn-cs"/>
            </a:rPr>
            <a:t>Child deaths averted</a:t>
          </a:r>
        </a:p>
      </dsp:txBody>
      <dsp:txXfrm>
        <a:off x="4388021" y="0"/>
        <a:ext cx="1358996" cy="1160316"/>
      </dsp:txXfrm>
    </dsp:sp>
    <dsp:sp modelId="{FA0F6925-2E60-494B-9744-4D937ED089A2}">
      <dsp:nvSpPr>
        <dsp:cNvPr id="0" name=""/>
        <dsp:cNvSpPr/>
      </dsp:nvSpPr>
      <dsp:spPr>
        <a:xfrm>
          <a:off x="4522534" y="1161449"/>
          <a:ext cx="1087196" cy="1166170"/>
        </a:xfrm>
        <a:prstGeom prst="roundRect">
          <a:avLst>
            <a:gd name="adj" fmla="val 10000"/>
          </a:avLst>
        </a:prstGeom>
        <a:solidFill>
          <a:schemeClr val="tx2"/>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a:solidFill>
                <a:sysClr val="window" lastClr="FFFFFF"/>
              </a:solidFill>
              <a:latin typeface="Calibri"/>
              <a:ea typeface="+mn-ea"/>
              <a:cs typeface="+mn-cs"/>
            </a:rPr>
            <a:t>VAD</a:t>
          </a:r>
        </a:p>
      </dsp:txBody>
      <dsp:txXfrm>
        <a:off x="4554377" y="1193292"/>
        <a:ext cx="1023510" cy="1102484"/>
      </dsp:txXfrm>
    </dsp:sp>
    <dsp:sp modelId="{A5F2F9E9-4BCC-4F22-86C5-1BE76857D238}">
      <dsp:nvSpPr>
        <dsp:cNvPr id="0" name=""/>
        <dsp:cNvSpPr/>
      </dsp:nvSpPr>
      <dsp:spPr>
        <a:xfrm>
          <a:off x="4522534" y="2507031"/>
          <a:ext cx="1087196" cy="1166170"/>
        </a:xfrm>
        <a:prstGeom prst="roundRect">
          <a:avLst>
            <a:gd name="adj" fmla="val 10000"/>
          </a:avLst>
        </a:prstGeom>
        <a:solidFill>
          <a:schemeClr val="tx2"/>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ysClr val="window" lastClr="FFFFFF"/>
              </a:solidFill>
              <a:latin typeface="Calibri"/>
              <a:ea typeface="+mn-ea"/>
              <a:cs typeface="+mn-cs"/>
            </a:rPr>
            <a:t>60,900 </a:t>
          </a:r>
        </a:p>
      </dsp:txBody>
      <dsp:txXfrm>
        <a:off x="4554377" y="2538874"/>
        <a:ext cx="1023510" cy="1102484"/>
      </dsp:txXfrm>
    </dsp:sp>
    <dsp:sp modelId="{2B829B7F-52F4-4FB2-AA0A-1503D83C1C88}">
      <dsp:nvSpPr>
        <dsp:cNvPr id="0" name=""/>
        <dsp:cNvSpPr/>
      </dsp:nvSpPr>
      <dsp:spPr>
        <a:xfrm>
          <a:off x="5847556" y="0"/>
          <a:ext cx="1358996" cy="3867721"/>
        </a:xfrm>
        <a:prstGeom prst="roundRect">
          <a:avLst>
            <a:gd name="adj" fmla="val 10000"/>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solidFill>
                <a:sysClr val="windowText" lastClr="000000">
                  <a:hueOff val="0"/>
                  <a:satOff val="0"/>
                  <a:lumOff val="0"/>
                  <a:alphaOff val="0"/>
                </a:sysClr>
              </a:solidFill>
              <a:latin typeface="Calibri"/>
              <a:ea typeface="+mn-ea"/>
              <a:cs typeface="+mn-cs"/>
            </a:rPr>
            <a:t>Permanent disabilities averted*</a:t>
          </a:r>
        </a:p>
      </dsp:txBody>
      <dsp:txXfrm>
        <a:off x="5847556" y="0"/>
        <a:ext cx="1358996" cy="1160316"/>
      </dsp:txXfrm>
    </dsp:sp>
    <dsp:sp modelId="{0561EC60-227F-4A85-B665-8BE8130F951D}">
      <dsp:nvSpPr>
        <dsp:cNvPr id="0" name=""/>
        <dsp:cNvSpPr/>
      </dsp:nvSpPr>
      <dsp:spPr>
        <a:xfrm>
          <a:off x="5983455" y="1161449"/>
          <a:ext cx="1087196" cy="1166170"/>
        </a:xfrm>
        <a:prstGeom prst="roundRect">
          <a:avLst>
            <a:gd name="adj" fmla="val 10000"/>
          </a:avLst>
        </a:prstGeom>
        <a:solidFill>
          <a:schemeClr val="tx2"/>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a:solidFill>
                <a:sysClr val="window" lastClr="FFFFFF"/>
              </a:solidFill>
              <a:latin typeface="Calibri"/>
              <a:ea typeface="+mn-ea"/>
              <a:cs typeface="+mn-cs"/>
            </a:rPr>
            <a:t>IDD</a:t>
          </a:r>
        </a:p>
      </dsp:txBody>
      <dsp:txXfrm>
        <a:off x="6015298" y="1193292"/>
        <a:ext cx="1023510" cy="1102484"/>
      </dsp:txXfrm>
    </dsp:sp>
    <dsp:sp modelId="{F580D05D-EB58-4321-8892-F6B20397510D}">
      <dsp:nvSpPr>
        <dsp:cNvPr id="0" name=""/>
        <dsp:cNvSpPr/>
      </dsp:nvSpPr>
      <dsp:spPr>
        <a:xfrm>
          <a:off x="5983455" y="2507031"/>
          <a:ext cx="1087196" cy="1166170"/>
        </a:xfrm>
        <a:prstGeom prst="roundRect">
          <a:avLst>
            <a:gd name="adj" fmla="val 10000"/>
          </a:avLst>
        </a:prstGeom>
        <a:solidFill>
          <a:schemeClr val="tx2"/>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solidFill>
                <a:sysClr val="window" lastClr="FFFFFF"/>
              </a:solidFill>
              <a:latin typeface="Calibri"/>
              <a:ea typeface="+mn-ea"/>
              <a:cs typeface="+mn-cs"/>
            </a:rPr>
            <a:t>236,500</a:t>
          </a:r>
        </a:p>
      </dsp:txBody>
      <dsp:txXfrm>
        <a:off x="6015298" y="2538874"/>
        <a:ext cx="1023510" cy="110248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854" tIns="46928" rIns="93854" bIns="46928" rtlCol="0"/>
          <a:lstStyle>
            <a:lvl1pPr algn="l">
              <a:defRPr sz="1200">
                <a:latin typeface="Arial" charset="0"/>
                <a:cs typeface="+mn-cs"/>
              </a:defRPr>
            </a:lvl1pPr>
          </a:lstStyle>
          <a:p>
            <a:pPr>
              <a:defRPr/>
            </a:pPr>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854" tIns="46928" rIns="93854" bIns="46928" rtlCol="0"/>
          <a:lstStyle>
            <a:lvl1pPr algn="r">
              <a:defRPr sz="1200" smtClean="0">
                <a:latin typeface="Arial" charset="0"/>
                <a:cs typeface="+mn-cs"/>
              </a:defRPr>
            </a:lvl1pPr>
          </a:lstStyle>
          <a:p>
            <a:pPr>
              <a:defRPr/>
            </a:pPr>
            <a:fld id="{57F5A18F-2DD8-42B5-8E97-32EB5731C0D4}" type="datetimeFigureOut">
              <a:rPr lang="en-US"/>
              <a:pPr>
                <a:defRPr/>
              </a:pPr>
              <a:t>8/9/2017</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854" tIns="46928" rIns="93854" bIns="46928" rtlCol="0" anchor="b"/>
          <a:lstStyle>
            <a:lvl1pPr algn="l">
              <a:defRPr sz="1200">
                <a:latin typeface="Arial" charset="0"/>
                <a:cs typeface="+mn-cs"/>
              </a:defRPr>
            </a:lvl1pPr>
          </a:lstStyle>
          <a:p>
            <a:pPr>
              <a:defRPr/>
            </a:pPr>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854" tIns="46928" rIns="93854" bIns="46928" rtlCol="0" anchor="b"/>
          <a:lstStyle>
            <a:lvl1pPr algn="r">
              <a:defRPr sz="1200" smtClean="0">
                <a:latin typeface="Arial" charset="0"/>
                <a:cs typeface="+mn-cs"/>
              </a:defRPr>
            </a:lvl1pPr>
          </a:lstStyle>
          <a:p>
            <a:pPr>
              <a:defRPr/>
            </a:pPr>
            <a:fld id="{E903CFCA-DB9A-4C50-A464-3AFB4C7C935B}" type="slidenum">
              <a:rPr lang="en-US"/>
              <a:pPr>
                <a:defRPr/>
              </a:pPr>
              <a:t>‹#›</a:t>
            </a:fld>
            <a:endParaRPr lang="en-US" dirty="0"/>
          </a:p>
        </p:txBody>
      </p:sp>
    </p:spTree>
    <p:extLst>
      <p:ext uri="{BB962C8B-B14F-4D97-AF65-F5344CB8AC3E}">
        <p14:creationId xmlns:p14="http://schemas.microsoft.com/office/powerpoint/2010/main" val="1754873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854" tIns="46928" rIns="93854" bIns="46928" rtlCol="0"/>
          <a:lstStyle>
            <a:lvl1pPr algn="l">
              <a:defRPr sz="1200">
                <a:latin typeface="Arial" charset="0"/>
                <a:cs typeface="+mn-cs"/>
              </a:defRPr>
            </a:lvl1pPr>
          </a:lstStyle>
          <a:p>
            <a:pPr>
              <a:defRPr/>
            </a:pPr>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854" tIns="46928" rIns="93854" bIns="46928" rtlCol="0"/>
          <a:lstStyle>
            <a:lvl1pPr algn="r">
              <a:defRPr sz="1200">
                <a:latin typeface="Arial" charset="0"/>
                <a:cs typeface="+mn-cs"/>
              </a:defRPr>
            </a:lvl1pPr>
          </a:lstStyle>
          <a:p>
            <a:pPr>
              <a:defRPr/>
            </a:pPr>
            <a:fld id="{E106115B-DD17-4F46-B6D0-75D74B6D730D}" type="datetimeFigureOut">
              <a:rPr lang="en-US"/>
              <a:pPr>
                <a:defRPr/>
              </a:pPr>
              <a:t>8/9/2017</a:t>
            </a:fld>
            <a:endParaRPr lang="en-US" dirty="0"/>
          </a:p>
        </p:txBody>
      </p:sp>
      <p:sp>
        <p:nvSpPr>
          <p:cNvPr id="4" name="Slide Image Placeholder 3"/>
          <p:cNvSpPr>
            <a:spLocks noGrp="1" noRot="1" noChangeAspect="1"/>
          </p:cNvSpPr>
          <p:nvPr>
            <p:ph type="sldImg" idx="2"/>
          </p:nvPr>
        </p:nvSpPr>
        <p:spPr>
          <a:xfrm>
            <a:off x="1185863" y="700088"/>
            <a:ext cx="4652962" cy="3489325"/>
          </a:xfrm>
          <a:prstGeom prst="rect">
            <a:avLst/>
          </a:prstGeom>
          <a:noFill/>
          <a:ln w="12700">
            <a:solidFill>
              <a:prstClr val="black"/>
            </a:solidFill>
          </a:ln>
        </p:spPr>
        <p:txBody>
          <a:bodyPr vert="horz" lIns="93854" tIns="46928" rIns="93854" bIns="46928" rtlCol="0" anchor="ctr"/>
          <a:lstStyle/>
          <a:p>
            <a:pPr lvl="0"/>
            <a:endParaRPr lang="en-US" noProof="0"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854" tIns="46928" rIns="93854" bIns="4692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854" tIns="46928" rIns="93854" bIns="46928" rtlCol="0" anchor="b"/>
          <a:lstStyle>
            <a:lvl1pPr algn="l">
              <a:defRPr sz="1200">
                <a:latin typeface="Arial" charset="0"/>
                <a:cs typeface="+mn-cs"/>
              </a:defRPr>
            </a:lvl1pPr>
          </a:lstStyle>
          <a:p>
            <a:pPr>
              <a:defRPr/>
            </a:pPr>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854" tIns="46928" rIns="93854" bIns="46928" rtlCol="0" anchor="b"/>
          <a:lstStyle>
            <a:lvl1pPr algn="r">
              <a:defRPr sz="1200">
                <a:latin typeface="Arial" charset="0"/>
                <a:cs typeface="+mn-cs"/>
              </a:defRPr>
            </a:lvl1pPr>
          </a:lstStyle>
          <a:p>
            <a:pPr>
              <a:defRPr/>
            </a:pPr>
            <a:fld id="{5E119215-CAFB-4694-8DE2-B710BA678B5A}" type="slidenum">
              <a:rPr lang="en-US"/>
              <a:pPr>
                <a:defRPr/>
              </a:pPr>
              <a:t>‹#›</a:t>
            </a:fld>
            <a:endParaRPr lang="en-US" dirty="0"/>
          </a:p>
        </p:txBody>
      </p:sp>
    </p:spTree>
    <p:extLst>
      <p:ext uri="{BB962C8B-B14F-4D97-AF65-F5344CB8AC3E}">
        <p14:creationId xmlns:p14="http://schemas.microsoft.com/office/powerpoint/2010/main" val="416406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1</a:t>
            </a:fld>
            <a:endParaRPr lang="en-US" dirty="0"/>
          </a:p>
        </p:txBody>
      </p:sp>
    </p:spTree>
    <p:extLst>
      <p:ext uri="{BB962C8B-B14F-4D97-AF65-F5344CB8AC3E}">
        <p14:creationId xmlns:p14="http://schemas.microsoft.com/office/powerpoint/2010/main" val="493993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10</a:t>
            </a:fld>
            <a:endParaRPr lang="en-US" dirty="0"/>
          </a:p>
        </p:txBody>
      </p:sp>
    </p:spTree>
    <p:extLst>
      <p:ext uri="{BB962C8B-B14F-4D97-AF65-F5344CB8AC3E}">
        <p14:creationId xmlns:p14="http://schemas.microsoft.com/office/powerpoint/2010/main" val="351721049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104</a:t>
            </a:fld>
            <a:endParaRPr lang="en-US" dirty="0"/>
          </a:p>
        </p:txBody>
      </p:sp>
    </p:spTree>
    <p:extLst>
      <p:ext uri="{BB962C8B-B14F-4D97-AF65-F5344CB8AC3E}">
        <p14:creationId xmlns:p14="http://schemas.microsoft.com/office/powerpoint/2010/main" val="277348035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32BB7E8-90E8-416C-8C2E-ABD93E7F8537}" type="slidenum">
              <a:rPr lang="en-US" smtClean="0">
                <a:solidFill>
                  <a:prstClr val="black"/>
                </a:solidFill>
              </a:rPr>
              <a:pPr>
                <a:defRPr/>
              </a:pPr>
              <a:t>105</a:t>
            </a:fld>
            <a:endParaRPr lang="en-US" dirty="0">
              <a:solidFill>
                <a:prstClr val="black"/>
              </a:solidFill>
            </a:endParaRPr>
          </a:p>
        </p:txBody>
      </p:sp>
    </p:spTree>
    <p:extLst>
      <p:ext uri="{BB962C8B-B14F-4D97-AF65-F5344CB8AC3E}">
        <p14:creationId xmlns:p14="http://schemas.microsoft.com/office/powerpoint/2010/main" val="1565307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11</a:t>
            </a:fld>
            <a:endParaRPr lang="en-US" dirty="0"/>
          </a:p>
        </p:txBody>
      </p:sp>
    </p:spTree>
    <p:extLst>
      <p:ext uri="{BB962C8B-B14F-4D97-AF65-F5344CB8AC3E}">
        <p14:creationId xmlns:p14="http://schemas.microsoft.com/office/powerpoint/2010/main" val="419242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9F3DCE-5D42-4995-8F9C-47C5C5644ED4}" type="slidenum">
              <a:rPr lang="en-US" smtClean="0">
                <a:latin typeface="Tahoma" pitchFamily="34" charset="0"/>
              </a:rPr>
              <a:pPr/>
              <a:t>13</a:t>
            </a:fld>
            <a:endParaRPr lang="en-US">
              <a:latin typeface="Tahoma" pitchFamily="34" charset="0"/>
            </a:endParaRPr>
          </a:p>
        </p:txBody>
      </p:sp>
    </p:spTree>
    <p:extLst>
      <p:ext uri="{BB962C8B-B14F-4D97-AF65-F5344CB8AC3E}">
        <p14:creationId xmlns:p14="http://schemas.microsoft.com/office/powerpoint/2010/main" val="3940907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 to be added by facilitators]</a:t>
            </a:r>
          </a:p>
        </p:txBody>
      </p:sp>
      <p:sp>
        <p:nvSpPr>
          <p:cNvPr id="4" name="Slide Number Placeholder 3"/>
          <p:cNvSpPr>
            <a:spLocks noGrp="1"/>
          </p:cNvSpPr>
          <p:nvPr>
            <p:ph type="sldNum" sz="quarter" idx="10"/>
          </p:nvPr>
        </p:nvSpPr>
        <p:spPr/>
        <p:txBody>
          <a:bodyPr/>
          <a:lstStyle/>
          <a:p>
            <a:fld id="{5AF0E053-CFDC-4AFB-AB55-A718F883F6BC}" type="slidenum">
              <a:rPr lang="en-US" smtClean="0"/>
              <a:pPr/>
              <a:t>14</a:t>
            </a:fld>
            <a:endParaRPr lang="en-US"/>
          </a:p>
        </p:txBody>
      </p:sp>
    </p:spTree>
    <p:extLst>
      <p:ext uri="{BB962C8B-B14F-4D97-AF65-F5344CB8AC3E}">
        <p14:creationId xmlns:p14="http://schemas.microsoft.com/office/powerpoint/2010/main" val="1145779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[Content to be added by facilitators]</a:t>
            </a:r>
          </a:p>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15</a:t>
            </a:fld>
            <a:endParaRPr lang="en-US" dirty="0"/>
          </a:p>
        </p:txBody>
      </p:sp>
    </p:spTree>
    <p:extLst>
      <p:ext uri="{BB962C8B-B14F-4D97-AF65-F5344CB8AC3E}">
        <p14:creationId xmlns:p14="http://schemas.microsoft.com/office/powerpoint/2010/main" val="1362077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[Content to be added by facilitators]</a:t>
            </a:r>
          </a:p>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16</a:t>
            </a:fld>
            <a:endParaRPr lang="en-US" dirty="0"/>
          </a:p>
        </p:txBody>
      </p:sp>
    </p:spTree>
    <p:extLst>
      <p:ext uri="{BB962C8B-B14F-4D97-AF65-F5344CB8AC3E}">
        <p14:creationId xmlns:p14="http://schemas.microsoft.com/office/powerpoint/2010/main" val="2368488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[Content to be added by facilitators]</a:t>
            </a:r>
          </a:p>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17</a:t>
            </a:fld>
            <a:endParaRPr lang="en-US" dirty="0"/>
          </a:p>
        </p:txBody>
      </p:sp>
    </p:spTree>
    <p:extLst>
      <p:ext uri="{BB962C8B-B14F-4D97-AF65-F5344CB8AC3E}">
        <p14:creationId xmlns:p14="http://schemas.microsoft.com/office/powerpoint/2010/main" val="2179880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[Content to be added by facilitators]</a:t>
            </a:r>
          </a:p>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18</a:t>
            </a:fld>
            <a:endParaRPr lang="en-US" dirty="0"/>
          </a:p>
        </p:txBody>
      </p:sp>
    </p:spTree>
    <p:extLst>
      <p:ext uri="{BB962C8B-B14F-4D97-AF65-F5344CB8AC3E}">
        <p14:creationId xmlns:p14="http://schemas.microsoft.com/office/powerpoint/2010/main" val="4279291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[Content to be added by facilitators]</a:t>
            </a:r>
          </a:p>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19</a:t>
            </a:fld>
            <a:endParaRPr lang="en-US" dirty="0"/>
          </a:p>
        </p:txBody>
      </p:sp>
    </p:spTree>
    <p:extLst>
      <p:ext uri="{BB962C8B-B14F-4D97-AF65-F5344CB8AC3E}">
        <p14:creationId xmlns:p14="http://schemas.microsoft.com/office/powerpoint/2010/main" val="3427709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[Content to be added by facilitators]</a:t>
            </a:r>
          </a:p>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20</a:t>
            </a:fld>
            <a:endParaRPr lang="en-US" dirty="0"/>
          </a:p>
        </p:txBody>
      </p:sp>
    </p:spTree>
    <p:extLst>
      <p:ext uri="{BB962C8B-B14F-4D97-AF65-F5344CB8AC3E}">
        <p14:creationId xmlns:p14="http://schemas.microsoft.com/office/powerpoint/2010/main" val="2649947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2</a:t>
            </a:fld>
            <a:endParaRPr lang="en-US" dirty="0"/>
          </a:p>
        </p:txBody>
      </p:sp>
    </p:spTree>
    <p:extLst>
      <p:ext uri="{BB962C8B-B14F-4D97-AF65-F5344CB8AC3E}">
        <p14:creationId xmlns:p14="http://schemas.microsoft.com/office/powerpoint/2010/main" val="2836361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[Content to be added by facilitators]</a:t>
            </a:r>
          </a:p>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21</a:t>
            </a:fld>
            <a:endParaRPr lang="en-US" dirty="0"/>
          </a:p>
        </p:txBody>
      </p:sp>
    </p:spTree>
    <p:extLst>
      <p:ext uri="{BB962C8B-B14F-4D97-AF65-F5344CB8AC3E}">
        <p14:creationId xmlns:p14="http://schemas.microsoft.com/office/powerpoint/2010/main" val="3281511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[Content to be added by facilitators]</a:t>
            </a:r>
          </a:p>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22</a:t>
            </a:fld>
            <a:endParaRPr lang="en-US" dirty="0"/>
          </a:p>
        </p:txBody>
      </p:sp>
    </p:spTree>
    <p:extLst>
      <p:ext uri="{BB962C8B-B14F-4D97-AF65-F5344CB8AC3E}">
        <p14:creationId xmlns:p14="http://schemas.microsoft.com/office/powerpoint/2010/main" val="1783724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[Content to be added by facilitators]</a:t>
            </a:r>
          </a:p>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23</a:t>
            </a:fld>
            <a:endParaRPr lang="en-US" dirty="0"/>
          </a:p>
        </p:txBody>
      </p:sp>
    </p:spTree>
    <p:extLst>
      <p:ext uri="{BB962C8B-B14F-4D97-AF65-F5344CB8AC3E}">
        <p14:creationId xmlns:p14="http://schemas.microsoft.com/office/powerpoint/2010/main" val="2886573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[Content to be added by facilitators]</a:t>
            </a:r>
          </a:p>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24</a:t>
            </a:fld>
            <a:endParaRPr lang="en-US" dirty="0"/>
          </a:p>
        </p:txBody>
      </p:sp>
    </p:spTree>
    <p:extLst>
      <p:ext uri="{BB962C8B-B14F-4D97-AF65-F5344CB8AC3E}">
        <p14:creationId xmlns:p14="http://schemas.microsoft.com/office/powerpoint/2010/main" val="1030580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[Content to be added by facilitators]</a:t>
            </a:r>
          </a:p>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25</a:t>
            </a:fld>
            <a:endParaRPr lang="en-US" dirty="0"/>
          </a:p>
        </p:txBody>
      </p:sp>
    </p:spTree>
    <p:extLst>
      <p:ext uri="{BB962C8B-B14F-4D97-AF65-F5344CB8AC3E}">
        <p14:creationId xmlns:p14="http://schemas.microsoft.com/office/powerpoint/2010/main" val="2106598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26</a:t>
            </a:fld>
            <a:endParaRPr lang="en-US" dirty="0"/>
          </a:p>
        </p:txBody>
      </p:sp>
    </p:spTree>
    <p:extLst>
      <p:ext uri="{BB962C8B-B14F-4D97-AF65-F5344CB8AC3E}">
        <p14:creationId xmlns:p14="http://schemas.microsoft.com/office/powerpoint/2010/main" val="471530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27</a:t>
            </a:fld>
            <a:endParaRPr lang="en-US" dirty="0"/>
          </a:p>
        </p:txBody>
      </p:sp>
    </p:spTree>
    <p:extLst>
      <p:ext uri="{BB962C8B-B14F-4D97-AF65-F5344CB8AC3E}">
        <p14:creationId xmlns:p14="http://schemas.microsoft.com/office/powerpoint/2010/main" val="39198433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28</a:t>
            </a:fld>
            <a:endParaRPr lang="en-US" dirty="0"/>
          </a:p>
        </p:txBody>
      </p:sp>
    </p:spTree>
    <p:extLst>
      <p:ext uri="{BB962C8B-B14F-4D97-AF65-F5344CB8AC3E}">
        <p14:creationId xmlns:p14="http://schemas.microsoft.com/office/powerpoint/2010/main" val="3516554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29</a:t>
            </a:fld>
            <a:endParaRPr lang="en-US" dirty="0"/>
          </a:p>
        </p:txBody>
      </p:sp>
    </p:spTree>
    <p:extLst>
      <p:ext uri="{BB962C8B-B14F-4D97-AF65-F5344CB8AC3E}">
        <p14:creationId xmlns:p14="http://schemas.microsoft.com/office/powerpoint/2010/main" val="4192420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30</a:t>
            </a:fld>
            <a:endParaRPr lang="en-US" dirty="0"/>
          </a:p>
        </p:txBody>
      </p:sp>
    </p:spTree>
    <p:extLst>
      <p:ext uri="{BB962C8B-B14F-4D97-AF65-F5344CB8AC3E}">
        <p14:creationId xmlns:p14="http://schemas.microsoft.com/office/powerpoint/2010/main" val="398778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3</a:t>
            </a:fld>
            <a:endParaRPr lang="en-US" dirty="0"/>
          </a:p>
        </p:txBody>
      </p:sp>
    </p:spTree>
    <p:extLst>
      <p:ext uri="{BB962C8B-B14F-4D97-AF65-F5344CB8AC3E}">
        <p14:creationId xmlns:p14="http://schemas.microsoft.com/office/powerpoint/2010/main" val="4192420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31</a:t>
            </a:fld>
            <a:endParaRPr lang="en-US" dirty="0"/>
          </a:p>
        </p:txBody>
      </p:sp>
    </p:spTree>
    <p:extLst>
      <p:ext uri="{BB962C8B-B14F-4D97-AF65-F5344CB8AC3E}">
        <p14:creationId xmlns:p14="http://schemas.microsoft.com/office/powerpoint/2010/main" val="19666972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32</a:t>
            </a:fld>
            <a:endParaRPr lang="en-US" dirty="0"/>
          </a:p>
        </p:txBody>
      </p:sp>
    </p:spTree>
    <p:extLst>
      <p:ext uri="{BB962C8B-B14F-4D97-AF65-F5344CB8AC3E}">
        <p14:creationId xmlns:p14="http://schemas.microsoft.com/office/powerpoint/2010/main" val="1286454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critical in helping the participants differentiate</a:t>
            </a:r>
            <a:r>
              <a:rPr lang="en-US" baseline="0" dirty="0"/>
              <a:t> between advocacy, </a:t>
            </a:r>
            <a:r>
              <a:rPr lang="en-GB" baseline="0" noProof="0" dirty="0"/>
              <a:t>behaviour</a:t>
            </a:r>
            <a:r>
              <a:rPr lang="en-US" baseline="0" dirty="0"/>
              <a:t> change communication (BCC), and social mobilization. Social mobilization and BCC cover community and family support while advocacy covers the local government and the institutional and social support. </a:t>
            </a:r>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33</a:t>
            </a:fld>
            <a:endParaRPr lang="en-US" dirty="0"/>
          </a:p>
        </p:txBody>
      </p:sp>
    </p:spTree>
    <p:extLst>
      <p:ext uri="{BB962C8B-B14F-4D97-AF65-F5344CB8AC3E}">
        <p14:creationId xmlns:p14="http://schemas.microsoft.com/office/powerpoint/2010/main" val="16391117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0849">
              <a:defRPr/>
            </a:pPr>
            <a:endParaRPr lang="en-US" sz="1100" dirty="0">
              <a:solidFill>
                <a:prstClr val="black"/>
              </a:solidFill>
            </a:endParaRPr>
          </a:p>
          <a:p>
            <a:endParaRPr lang="en-US" sz="1100" dirty="0"/>
          </a:p>
          <a:p>
            <a:pPr defTabSz="880849">
              <a:defRPr/>
            </a:pPr>
            <a:endParaRPr lang="en-US" sz="1100" dirty="0">
              <a:solidFill>
                <a:prstClr val="black"/>
              </a:solidFill>
            </a:endParaRPr>
          </a:p>
          <a:p>
            <a:pPr defTabSz="880849">
              <a:defRPr/>
            </a:pPr>
            <a:endParaRPr lang="en-US" sz="1100" dirty="0">
              <a:solidFill>
                <a:prstClr val="black"/>
              </a:solidFill>
            </a:endParaRPr>
          </a:p>
          <a:p>
            <a:endParaRPr lang="en-US" sz="1100" dirty="0"/>
          </a:p>
        </p:txBody>
      </p:sp>
      <p:sp>
        <p:nvSpPr>
          <p:cNvPr id="4" name="Slide Number Placeholder 3"/>
          <p:cNvSpPr>
            <a:spLocks noGrp="1"/>
          </p:cNvSpPr>
          <p:nvPr>
            <p:ph type="sldNum" sz="quarter" idx="10"/>
          </p:nvPr>
        </p:nvSpPr>
        <p:spPr/>
        <p:txBody>
          <a:bodyPr/>
          <a:lstStyle/>
          <a:p>
            <a:pPr>
              <a:defRPr/>
            </a:pPr>
            <a:fld id="{1E1BB140-F709-469A-B868-467263E7731C}" type="slidenum">
              <a:rPr lang="en-GB" smtClean="0"/>
              <a:pPr>
                <a:defRPr/>
              </a:pPr>
              <a:t>34</a:t>
            </a:fld>
            <a:endParaRPr lang="en-GB" dirty="0"/>
          </a:p>
        </p:txBody>
      </p:sp>
    </p:spTree>
    <p:extLst>
      <p:ext uri="{BB962C8B-B14F-4D97-AF65-F5344CB8AC3E}">
        <p14:creationId xmlns:p14="http://schemas.microsoft.com/office/powerpoint/2010/main" val="38954251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35</a:t>
            </a:fld>
            <a:endParaRPr lang="en-US" dirty="0"/>
          </a:p>
        </p:txBody>
      </p:sp>
    </p:spTree>
    <p:extLst>
      <p:ext uri="{BB962C8B-B14F-4D97-AF65-F5344CB8AC3E}">
        <p14:creationId xmlns:p14="http://schemas.microsoft.com/office/powerpoint/2010/main" val="2328774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5159" indent="-165159" defTabSz="880849">
              <a:buFont typeface="Arial" pitchFamily="34" charset="0"/>
              <a:buChar char="•"/>
              <a:defRPr/>
            </a:pPr>
            <a:r>
              <a:rPr lang="en-US" sz="1100" dirty="0">
                <a:solidFill>
                  <a:prstClr val="black"/>
                </a:solidFill>
              </a:rPr>
              <a:t>First, let me briefly review what is PROFILES.  </a:t>
            </a:r>
          </a:p>
          <a:p>
            <a:pPr marL="165159" indent="-165159" defTabSz="880849">
              <a:buFont typeface="Arial" pitchFamily="34" charset="0"/>
              <a:buChar char="•"/>
              <a:defRPr/>
            </a:pPr>
            <a:r>
              <a:rPr lang="en-US" sz="1100" dirty="0">
                <a:solidFill>
                  <a:prstClr val="black"/>
                </a:solidFill>
              </a:rPr>
              <a:t>PROFILES is a computer-based model that serves as a tool to support nutrition advocacy. It consists of a set of spreadsheet models reflecting current scientific nutrition knowledge and is designed to estimate the functional consequences of malnutrition to support advocacy and communication with policymakers, </a:t>
            </a:r>
            <a:r>
              <a:rPr lang="en-US" sz="1100" dirty="0" err="1">
                <a:solidFill>
                  <a:prstClr val="black"/>
                </a:solidFill>
              </a:rPr>
              <a:t>programme</a:t>
            </a:r>
            <a:r>
              <a:rPr lang="en-US" sz="1100" dirty="0">
                <a:solidFill>
                  <a:prstClr val="black"/>
                </a:solidFill>
              </a:rPr>
              <a:t> implementers, and other stakeholders. </a:t>
            </a:r>
          </a:p>
          <a:p>
            <a:pPr marL="165159" indent="-165159" defTabSz="880849">
              <a:buFont typeface="Arial" pitchFamily="34" charset="0"/>
              <a:buChar char="•"/>
              <a:defRPr/>
            </a:pPr>
            <a:r>
              <a:rPr lang="en-US" sz="1100" dirty="0">
                <a:solidFill>
                  <a:prstClr val="black"/>
                </a:solidFill>
              </a:rPr>
              <a:t>The basic approach in PROFILES is to provide two scenarios, contrasting a status quo scenario that assumes there will be no change from the current situation throughout the chosen time period (aside from projected changes in population size) with an improved scenario. </a:t>
            </a:r>
          </a:p>
          <a:p>
            <a:pPr marL="165159" indent="-165159" defTabSz="880849">
              <a:buFont typeface="Arial" pitchFamily="34" charset="0"/>
              <a:buChar char="•"/>
              <a:defRPr/>
            </a:pPr>
            <a:r>
              <a:rPr lang="en-US" sz="1100" dirty="0">
                <a:solidFill>
                  <a:prstClr val="black"/>
                </a:solidFill>
              </a:rPr>
              <a:t>The improved scenario—with results estimated for the same time period—assumes that nutrition interventions that are known to be effective are implemented at scale and succeed in reaching the </a:t>
            </a:r>
            <a:r>
              <a:rPr lang="en-US" sz="1100" strike="sngStrike" dirty="0">
                <a:solidFill>
                  <a:prstClr val="black"/>
                </a:solidFill>
              </a:rPr>
              <a:t>s</a:t>
            </a:r>
            <a:r>
              <a:rPr lang="en-US" sz="1100" dirty="0">
                <a:solidFill>
                  <a:prstClr val="black"/>
                </a:solidFill>
              </a:rPr>
              <a:t>pecified targets in terms of reductions in the prevalence of the various nutrition problems. In the status quo scenario, consequences are expressed in terms of lives lost or economic productivity losses, for example. When contrasting the results from the status quo and the improved scenarios, the differences reflect benefits expressed as lives saved or economic productivity gains. Although nutrition interventions are not included in the PROFILES models, the subsequent steps in the nutrition advocacy process can address the need for various nutrition services, interventions, </a:t>
            </a:r>
            <a:r>
              <a:rPr lang="en-US" sz="1100" dirty="0" err="1">
                <a:solidFill>
                  <a:prstClr val="black"/>
                </a:solidFill>
              </a:rPr>
              <a:t>programmes</a:t>
            </a:r>
            <a:r>
              <a:rPr lang="en-US" sz="1100" dirty="0">
                <a:solidFill>
                  <a:prstClr val="black"/>
                </a:solidFill>
              </a:rPr>
              <a:t>, or issues related to the nutrition policy environment. </a:t>
            </a:r>
          </a:p>
          <a:p>
            <a:pPr marL="165159" indent="-165159" defTabSz="880849">
              <a:buFont typeface="Arial" pitchFamily="34" charset="0"/>
              <a:buChar char="•"/>
              <a:defRPr/>
            </a:pPr>
            <a:endParaRPr lang="en-US" sz="1100" dirty="0">
              <a:solidFill>
                <a:prstClr val="black"/>
              </a:solidFill>
            </a:endParaRPr>
          </a:p>
          <a:p>
            <a:pPr marL="165159" indent="-165159" defTabSz="880849">
              <a:buFont typeface="Arial" pitchFamily="34" charset="0"/>
              <a:buChar char="•"/>
              <a:defRPr/>
            </a:pPr>
            <a:endParaRPr lang="en-US" sz="1100" dirty="0">
              <a:solidFill>
                <a:prstClr val="black"/>
              </a:solidFill>
            </a:endParaRPr>
          </a:p>
          <a:p>
            <a:pPr defTabSz="880849">
              <a:defRPr/>
            </a:pPr>
            <a:endParaRPr lang="en-US" sz="1100" dirty="0">
              <a:solidFill>
                <a:prstClr val="black"/>
              </a:solidFill>
            </a:endParaRPr>
          </a:p>
          <a:p>
            <a:pPr defTabSz="880849">
              <a:defRPr/>
            </a:pPr>
            <a:endParaRPr lang="en-US" sz="1100" dirty="0">
              <a:solidFill>
                <a:prstClr val="black"/>
              </a:solidFill>
            </a:endParaRPr>
          </a:p>
          <a:p>
            <a:endParaRPr lang="en-US" sz="1100" dirty="0"/>
          </a:p>
          <a:p>
            <a:pPr defTabSz="880849">
              <a:defRPr/>
            </a:pPr>
            <a:endParaRPr lang="en-US" sz="1100" dirty="0">
              <a:solidFill>
                <a:prstClr val="black"/>
              </a:solidFill>
            </a:endParaRPr>
          </a:p>
          <a:p>
            <a:pPr defTabSz="880849">
              <a:defRPr/>
            </a:pPr>
            <a:endParaRPr lang="en-US" sz="1100" dirty="0">
              <a:solidFill>
                <a:prstClr val="black"/>
              </a:solidFill>
            </a:endParaRPr>
          </a:p>
          <a:p>
            <a:endParaRPr lang="en-US" sz="1100" dirty="0"/>
          </a:p>
        </p:txBody>
      </p:sp>
      <p:sp>
        <p:nvSpPr>
          <p:cNvPr id="4" name="Slide Number Placeholder 3"/>
          <p:cNvSpPr>
            <a:spLocks noGrp="1"/>
          </p:cNvSpPr>
          <p:nvPr>
            <p:ph type="sldNum" sz="quarter" idx="10"/>
          </p:nvPr>
        </p:nvSpPr>
        <p:spPr/>
        <p:txBody>
          <a:bodyPr/>
          <a:lstStyle/>
          <a:p>
            <a:pPr>
              <a:defRPr/>
            </a:pPr>
            <a:fld id="{1E1BB140-F709-469A-B868-467263E7731C}" type="slidenum">
              <a:rPr lang="en-GB" smtClean="0"/>
              <a:pPr>
                <a:defRPr/>
              </a:pPr>
              <a:t>36</a:t>
            </a:fld>
            <a:endParaRPr lang="en-GB" dirty="0"/>
          </a:p>
        </p:txBody>
      </p:sp>
    </p:spTree>
    <p:extLst>
      <p:ext uri="{BB962C8B-B14F-4D97-AF65-F5344CB8AC3E}">
        <p14:creationId xmlns:p14="http://schemas.microsoft.com/office/powerpoint/2010/main" val="38925744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159" indent="-165159" defTabSz="880849">
              <a:buFont typeface="Arial" panose="020B0604020202020204" pitchFamily="34" charset="0"/>
              <a:buChar char="•"/>
              <a:defRPr/>
            </a:pPr>
            <a:r>
              <a:rPr lang="en-US" dirty="0"/>
              <a:t>In</a:t>
            </a:r>
            <a:r>
              <a:rPr lang="en-US" baseline="0" dirty="0"/>
              <a:t> order to utilize the PROFILES process, the PROFILES spreadsheet </a:t>
            </a:r>
            <a:r>
              <a:rPr lang="en-US" u="none" baseline="0" dirty="0"/>
              <a:t>requires</a:t>
            </a:r>
            <a:r>
              <a:rPr lang="en-US" u="none" dirty="0"/>
              <a:t> information on the current prevalence of various nutrition indicators, mortality rates, and projected population growth, and assumptions are made about what the targets for improvement in nutrition should be.</a:t>
            </a:r>
          </a:p>
          <a:p>
            <a:pPr marL="165159" indent="-165159" defTabSz="880849">
              <a:buFont typeface="Arial" panose="020B0604020202020204" pitchFamily="34" charset="0"/>
              <a:buChar char="•"/>
              <a:defRPr/>
            </a:pPr>
            <a:r>
              <a:rPr lang="en-US" u="none" strike="noStrike" dirty="0"/>
              <a:t>The other steps in the</a:t>
            </a:r>
            <a:r>
              <a:rPr lang="en-US" u="none" strike="noStrike" baseline="0" dirty="0"/>
              <a:t> nutrition advocacy process can address the need for various nutrition services, interventions, and </a:t>
            </a:r>
            <a:r>
              <a:rPr lang="en-US" u="none" strike="noStrike" baseline="0" dirty="0" err="1"/>
              <a:t>programmes</a:t>
            </a:r>
            <a:r>
              <a:rPr lang="en-US" u="none" strike="noStrike" baseline="0" dirty="0"/>
              <a:t>.</a:t>
            </a:r>
            <a:endParaRPr lang="en-US" u="none" strike="sngStrike" dirty="0"/>
          </a:p>
          <a:p>
            <a:pPr marL="165159" indent="-165159">
              <a:buFont typeface="Arial" panose="020B0604020202020204" pitchFamily="34" charset="0"/>
              <a:buChar char="•"/>
            </a:pPr>
            <a:r>
              <a:rPr lang="en-US" u="none" dirty="0"/>
              <a:t>The PROFILES</a:t>
            </a:r>
            <a:r>
              <a:rPr lang="en-US" u="none" baseline="0" dirty="0"/>
              <a:t> model assumes </a:t>
            </a:r>
            <a:r>
              <a:rPr lang="en-US" u="none" dirty="0"/>
              <a:t>a steady linear reduction in the prevalence of nutrition problems </a:t>
            </a:r>
            <a:r>
              <a:rPr lang="en-US" dirty="0"/>
              <a:t>from the starting point until the end of the specified selected time period</a:t>
            </a:r>
            <a:endParaRPr lang="en-US" baseline="0"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37</a:t>
            </a:fld>
            <a:endParaRPr lang="en-US" dirty="0"/>
          </a:p>
        </p:txBody>
      </p:sp>
    </p:spTree>
    <p:extLst>
      <p:ext uri="{BB962C8B-B14F-4D97-AF65-F5344CB8AC3E}">
        <p14:creationId xmlns:p14="http://schemas.microsoft.com/office/powerpoint/2010/main" val="3964668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Figures </a:t>
            </a:r>
            <a:r>
              <a:rPr lang="en-US" u="sng" dirty="0"/>
              <a:t>A, B, and</a:t>
            </a:r>
            <a:r>
              <a:rPr lang="en-US" u="sng" baseline="0" dirty="0"/>
              <a:t> C</a:t>
            </a:r>
            <a:r>
              <a:rPr lang="en-US" dirty="0"/>
              <a:t> provide an illustrative example of the approach used in PROFILES to calculate estimates of lives </a:t>
            </a:r>
            <a:r>
              <a:rPr lang="en-US" u="none" dirty="0"/>
              <a:t>saved. (The </a:t>
            </a:r>
            <a:r>
              <a:rPr lang="en-US" u="sng" dirty="0"/>
              <a:t>i</a:t>
            </a:r>
            <a:r>
              <a:rPr lang="en-US" dirty="0"/>
              <a:t>nformation shown in these graphs is </a:t>
            </a:r>
            <a:r>
              <a:rPr lang="en-US" u="none" dirty="0"/>
              <a:t>from a hypothetical example.) The illustrative example presented in Figures A–C is for stunting. The graphs show how the status quo scenario (Figure A), when contrasted against </a:t>
            </a:r>
            <a:r>
              <a:rPr lang="en-US" dirty="0"/>
              <a:t>the improved scenario (Figure B), is used to provide estimates of lives saved (or deaths averted) related to stunting among children under 5 during a 10-year period. Figure C indicates that the number of lives saved actually reflects the number of deaths in the status quo scenario minus the number of deaths in the improved scenario. A comparable approach is used in PROFILES to estimate the number of lives saved (or deaths averted) related to other nutrition indicators and to estimate economic productivity gains (or economic productivity losses averted) related to selected nutrition indicators.</a:t>
            </a:r>
            <a:endParaRPr lang="en-US" b="1"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38</a:t>
            </a:fld>
            <a:endParaRPr lang="en-US" dirty="0"/>
          </a:p>
        </p:txBody>
      </p:sp>
    </p:spTree>
    <p:extLst>
      <p:ext uri="{BB962C8B-B14F-4D97-AF65-F5344CB8AC3E}">
        <p14:creationId xmlns:p14="http://schemas.microsoft.com/office/powerpoint/2010/main" val="35410979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rtl="0">
              <a:buFont typeface="Arial" panose="020B0604020202020204" pitchFamily="34" charset="0"/>
              <a:buChar char="•"/>
            </a:pPr>
            <a:r>
              <a:rPr lang="en-US" sz="1200" kern="1200" dirty="0">
                <a:solidFill>
                  <a:schemeClr val="tx1"/>
                </a:solidFill>
                <a:effectLst/>
                <a:latin typeface="+mn-lt"/>
                <a:ea typeface="+mn-ea"/>
                <a:cs typeface="+mn-cs"/>
              </a:rPr>
              <a:t>PROFILES calculates an estimate for a specific outcome. So a reduction in maternal iron deficiency </a:t>
            </a:r>
            <a:r>
              <a:rPr lang="en-US" sz="1200" kern="1200" dirty="0" err="1">
                <a:solidFill>
                  <a:schemeClr val="tx1"/>
                </a:solidFill>
                <a:effectLst/>
                <a:latin typeface="+mn-lt"/>
                <a:ea typeface="+mn-ea"/>
                <a:cs typeface="+mn-cs"/>
              </a:rPr>
              <a:t>anaemia</a:t>
            </a:r>
            <a:r>
              <a:rPr lang="en-US" sz="1200" kern="1200" dirty="0">
                <a:solidFill>
                  <a:schemeClr val="tx1"/>
                </a:solidFill>
                <a:effectLst/>
                <a:latin typeface="+mn-lt"/>
                <a:ea typeface="+mn-ea"/>
                <a:cs typeface="+mn-cs"/>
              </a:rPr>
              <a:t> would result in a reduction in maternal and perinatal mortality – this is what we know from the scientific literature – that if iron status improves, there would be fewer maternal and perinatal deaths as a result. </a:t>
            </a:r>
          </a:p>
          <a:p>
            <a:pPr marL="171450" indent="-171450" rtl="0">
              <a:buFont typeface="Arial" panose="020B0604020202020204" pitchFamily="34" charset="0"/>
              <a:buChar char="•"/>
            </a:pPr>
            <a:r>
              <a:rPr lang="en-US" sz="1200" kern="1200" dirty="0">
                <a:solidFill>
                  <a:schemeClr val="tx1"/>
                </a:solidFill>
                <a:effectLst/>
                <a:latin typeface="+mn-lt"/>
                <a:ea typeface="+mn-ea"/>
                <a:cs typeface="+mn-cs"/>
              </a:rPr>
              <a:t>Similarly,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reduction in low birth weight would reduce infant mortality.</a:t>
            </a:r>
          </a:p>
          <a:p>
            <a:pPr marL="171450" indent="-171450" rtl="0">
              <a:buFont typeface="Arial" panose="020B0604020202020204" pitchFamily="34" charset="0"/>
              <a:buChar char="•"/>
            </a:pPr>
            <a:r>
              <a:rPr lang="en-US" sz="1200" kern="1200" dirty="0">
                <a:solidFill>
                  <a:schemeClr val="tx1"/>
                </a:solidFill>
                <a:effectLst/>
                <a:latin typeface="+mn-lt"/>
                <a:ea typeface="+mn-ea"/>
                <a:cs typeface="+mn-cs"/>
              </a:rPr>
              <a:t>A reduction in vitamin A deficiency in children would reduce child mortality.</a:t>
            </a:r>
          </a:p>
          <a:p>
            <a:pPr marL="171450" indent="-171450" rtl="0">
              <a:buFont typeface="Arial" panose="020B0604020202020204" pitchFamily="34" charset="0"/>
              <a:buChar char="•"/>
            </a:pPr>
            <a:r>
              <a:rPr lang="en-US" sz="1200" kern="1200" dirty="0">
                <a:solidFill>
                  <a:schemeClr val="tx1"/>
                </a:solidFill>
                <a:effectLst/>
                <a:latin typeface="+mn-lt"/>
                <a:ea typeface="+mn-ea"/>
                <a:cs typeface="+mn-cs"/>
              </a:rPr>
              <a:t>A reduction in iodine deficiency during pregnancy would reduce permanent disabilities in children.</a:t>
            </a:r>
          </a:p>
          <a:p>
            <a:pPr marL="171450" indent="-171450" rtl="0">
              <a:buFont typeface="Arial" panose="020B0604020202020204" pitchFamily="34" charset="0"/>
              <a:buChar char="•"/>
            </a:pPr>
            <a:r>
              <a:rPr lang="en-US" sz="1200" kern="1200" dirty="0">
                <a:solidFill>
                  <a:schemeClr val="tx1"/>
                </a:solidFill>
                <a:effectLst/>
                <a:latin typeface="+mn-lt"/>
                <a:ea typeface="+mn-ea"/>
                <a:cs typeface="+mn-cs"/>
              </a:rPr>
              <a:t>A reduction in stunting, underweight, and wasting and sub-optimal breastfeeding practices would reduce child mortality.</a:t>
            </a:r>
          </a:p>
          <a:p>
            <a:pPr marL="171450" indent="-171450" rtl="0">
              <a:buFont typeface="Arial" panose="020B0604020202020204" pitchFamily="34" charset="0"/>
              <a:buChar char="•"/>
            </a:pPr>
            <a:r>
              <a:rPr lang="en-US" sz="120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reduction in sub-optimal breastfeeding practices would also decrease child overweight and obesity.</a:t>
            </a:r>
            <a:endParaRPr lang="en-US" sz="1200" kern="1200" dirty="0">
              <a:solidFill>
                <a:schemeClr val="tx1"/>
              </a:solidFill>
              <a:effectLst/>
              <a:latin typeface="+mn-lt"/>
              <a:ea typeface="+mn-ea"/>
              <a:cs typeface="+mn-cs"/>
            </a:endParaRPr>
          </a:p>
          <a:p>
            <a:pPr marL="171450" indent="-171450" rtl="0">
              <a:buFont typeface="Arial" panose="020B0604020202020204" pitchFamily="34" charset="0"/>
              <a:buChar char="•"/>
            </a:pPr>
            <a:r>
              <a:rPr lang="en-US" sz="1200" kern="1200" dirty="0">
                <a:solidFill>
                  <a:schemeClr val="tx1"/>
                </a:solidFill>
                <a:effectLst/>
                <a:latin typeface="+mn-lt"/>
                <a:ea typeface="+mn-ea"/>
                <a:cs typeface="+mn-cs"/>
              </a:rPr>
              <a:t>Similarly a reduction in stunting would increase human capital through improved childhood learning. </a:t>
            </a:r>
          </a:p>
          <a:p>
            <a:pPr marL="171450" indent="-171450" rtl="0">
              <a:buFont typeface="Arial" panose="020B0604020202020204" pitchFamily="34" charset="0"/>
              <a:buChar char="•"/>
            </a:pPr>
            <a:r>
              <a:rPr lang="en-US" sz="1200" kern="1200" dirty="0">
                <a:solidFill>
                  <a:schemeClr val="tx1"/>
                </a:solidFill>
                <a:effectLst/>
                <a:latin typeface="+mn-lt"/>
                <a:ea typeface="+mn-ea"/>
                <a:cs typeface="+mn-cs"/>
              </a:rPr>
              <a:t>And lastly a reduction in stunting, low birth weight, iron deficiency </a:t>
            </a:r>
            <a:r>
              <a:rPr lang="en-US" sz="1200" kern="1200" dirty="0" err="1">
                <a:solidFill>
                  <a:schemeClr val="tx1"/>
                </a:solidFill>
                <a:effectLst/>
                <a:latin typeface="+mn-lt"/>
                <a:ea typeface="+mn-ea"/>
                <a:cs typeface="+mn-cs"/>
              </a:rPr>
              <a:t>anaemia</a:t>
            </a:r>
            <a:r>
              <a:rPr lang="en-US" sz="1200" kern="1200" dirty="0">
                <a:solidFill>
                  <a:schemeClr val="tx1"/>
                </a:solidFill>
                <a:effectLst/>
                <a:latin typeface="+mn-lt"/>
                <a:ea typeface="+mn-ea"/>
                <a:cs typeface="+mn-cs"/>
              </a:rPr>
              <a:t> and iodine deficiency would increase economic productivity. </a:t>
            </a:r>
          </a:p>
          <a:p>
            <a:pPr marL="171450" indent="-171450" rtl="0">
              <a:buFont typeface="Arial" panose="020B0604020202020204" pitchFamily="34" charset="0"/>
              <a:buChar char="•"/>
            </a:pP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39</a:t>
            </a:fld>
            <a:endParaRPr lang="en-US" dirty="0"/>
          </a:p>
        </p:txBody>
      </p:sp>
    </p:spTree>
    <p:extLst>
      <p:ext uri="{BB962C8B-B14F-4D97-AF65-F5344CB8AC3E}">
        <p14:creationId xmlns:p14="http://schemas.microsoft.com/office/powerpoint/2010/main" val="6812954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530" indent="-164530">
              <a:buFont typeface="Arial" pitchFamily="34" charset="0"/>
              <a:buChar char="•"/>
            </a:pPr>
            <a:r>
              <a:rPr lang="en-US" sz="1100" dirty="0"/>
              <a:t>The 2025 targets for reduction in the prevalence of various nutrition indicators were discussed by FANTA HQ/Uganda staff</a:t>
            </a:r>
            <a:endParaRPr lang="en-US" sz="1100" strike="sngStrike" dirty="0"/>
          </a:p>
          <a:p>
            <a:pPr marL="164530" indent="-164530">
              <a:buFont typeface="Arial" pitchFamily="34" charset="0"/>
              <a:buChar char="•"/>
            </a:pPr>
            <a:r>
              <a:rPr lang="en-US" sz="1100" dirty="0"/>
              <a:t>Setting 2025 as the target date was regarded as a realistic timeframe to see the anticipated changes and also was in line with the targets set by the World Health Assembly.</a:t>
            </a:r>
          </a:p>
          <a:p>
            <a:pPr marL="164530" indent="-164530">
              <a:buFont typeface="Arial" pitchFamily="34" charset="0"/>
              <a:buChar char="•"/>
            </a:pPr>
            <a:r>
              <a:rPr lang="en-US" sz="1100" dirty="0"/>
              <a:t>This slide shows prevalence for nutrition indicators that were used for 2013 and the 2025 targets. The anthropometry indicators in the table provide a summary of some information used by the PROFILES spreadsheet models. </a:t>
            </a:r>
          </a:p>
          <a:p>
            <a:pPr marL="164530" indent="-164530">
              <a:buFont typeface="Arial" pitchFamily="34" charset="0"/>
              <a:buChar char="•"/>
            </a:pPr>
            <a:r>
              <a:rPr lang="en-US" sz="1100" dirty="0"/>
              <a:t>PROFILES</a:t>
            </a:r>
            <a:r>
              <a:rPr lang="en-US" sz="1100" baseline="0" dirty="0"/>
              <a:t> also uses additional information including neonatal, infant and under-5 mortality rates and the maternal mortality ratio from the UDHS 2011.</a:t>
            </a:r>
            <a:endParaRPr lang="en-US" dirty="0"/>
          </a:p>
        </p:txBody>
      </p:sp>
      <p:sp>
        <p:nvSpPr>
          <p:cNvPr id="4" name="Slide Number Placeholder 3"/>
          <p:cNvSpPr>
            <a:spLocks noGrp="1"/>
          </p:cNvSpPr>
          <p:nvPr>
            <p:ph type="sldNum" sz="quarter" idx="10"/>
          </p:nvPr>
        </p:nvSpPr>
        <p:spPr/>
        <p:txBody>
          <a:bodyPr/>
          <a:lstStyle/>
          <a:p>
            <a:pPr>
              <a:defRPr/>
            </a:pPr>
            <a:fld id="{1E1BB140-F709-469A-B868-467263E7731C}" type="slidenum">
              <a:rPr lang="en-GB" smtClean="0"/>
              <a:pPr>
                <a:defRPr/>
              </a:pPr>
              <a:t>40</a:t>
            </a:fld>
            <a:endParaRPr lang="en-GB" dirty="0"/>
          </a:p>
        </p:txBody>
      </p:sp>
    </p:spTree>
    <p:extLst>
      <p:ext uri="{BB962C8B-B14F-4D97-AF65-F5344CB8AC3E}">
        <p14:creationId xmlns:p14="http://schemas.microsoft.com/office/powerpoint/2010/main" val="3180340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4</a:t>
            </a:fld>
            <a:endParaRPr lang="en-US" dirty="0"/>
          </a:p>
        </p:txBody>
      </p:sp>
    </p:spTree>
    <p:extLst>
      <p:ext uri="{BB962C8B-B14F-4D97-AF65-F5344CB8AC3E}">
        <p14:creationId xmlns:p14="http://schemas.microsoft.com/office/powerpoint/2010/main" val="8225762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530" indent="-164530" defTabSz="877495">
              <a:buFont typeface="Arial" pitchFamily="34" charset="0"/>
              <a:buChar char="•"/>
              <a:defRPr/>
            </a:pPr>
            <a:r>
              <a:rPr lang="en-US" sz="1100" dirty="0"/>
              <a:t>As you will see in this slide, if stunting levels remain unchanged until 2025, the annual number of under-5 deaths related to stunting in children can be expected to actually increase over time because of an increase in the size of the population of children under 5 due to high fertility in Uganda. </a:t>
            </a:r>
            <a:endParaRPr lang="en-US" u="none" dirty="0"/>
          </a:p>
          <a:p>
            <a:pPr marL="164530" indent="-164530">
              <a:buFont typeface="Arial" pitchFamily="34" charset="0"/>
              <a:buChar char="•"/>
            </a:pPr>
            <a:r>
              <a:rPr lang="en-US" dirty="0"/>
              <a:t>Although Uganda</a:t>
            </a:r>
            <a:r>
              <a:rPr lang="en-US" baseline="0" dirty="0"/>
              <a:t> has made progress in reducing stunting, these reductions may not be sustainable, as continued high fertility will put a strain on the country’s resources and ability to meet its food security needs.  </a:t>
            </a:r>
            <a:endParaRPr lang="en-US" dirty="0"/>
          </a:p>
        </p:txBody>
      </p:sp>
      <p:sp>
        <p:nvSpPr>
          <p:cNvPr id="4" name="Slide Number Placeholder 3"/>
          <p:cNvSpPr>
            <a:spLocks noGrp="1"/>
          </p:cNvSpPr>
          <p:nvPr>
            <p:ph type="sldNum" sz="quarter" idx="10"/>
          </p:nvPr>
        </p:nvSpPr>
        <p:spPr/>
        <p:txBody>
          <a:bodyPr/>
          <a:lstStyle/>
          <a:p>
            <a:pPr>
              <a:defRPr/>
            </a:pPr>
            <a:fld id="{1E1BB140-F709-469A-B868-467263E7731C}" type="slidenum">
              <a:rPr lang="en-GB" smtClean="0"/>
              <a:pPr>
                <a:defRPr/>
              </a:pPr>
              <a:t>41</a:t>
            </a:fld>
            <a:endParaRPr lang="en-GB" dirty="0"/>
          </a:p>
        </p:txBody>
      </p:sp>
    </p:spTree>
    <p:extLst>
      <p:ext uri="{BB962C8B-B14F-4D97-AF65-F5344CB8AC3E}">
        <p14:creationId xmlns:p14="http://schemas.microsoft.com/office/powerpoint/2010/main" val="1546430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530" indent="-164530" defTabSz="877495">
              <a:buFont typeface="Arial" pitchFamily="34" charset="0"/>
              <a:buChar char="•"/>
              <a:defRPr/>
            </a:pPr>
            <a:r>
              <a:rPr lang="en-US" sz="1100" dirty="0"/>
              <a:t>However, this slide shows that if high coverage of effective nutrition interventions are implemented and succeed in reducing stunting levels to their assumed targets, in the 2013–2025 time period, assuming a steady decrease in stunting levels, the lives of about 88,000 children under 5 will be saved. </a:t>
            </a:r>
          </a:p>
          <a:p>
            <a:pPr marL="164530" indent="-164530">
              <a:buFont typeface="Arial" pitchFamily="34" charset="0"/>
              <a:buChar char="•"/>
            </a:pPr>
            <a:endParaRPr lang="en-US" sz="1100" dirty="0"/>
          </a:p>
        </p:txBody>
      </p:sp>
      <p:sp>
        <p:nvSpPr>
          <p:cNvPr id="4" name="Slide Number Placeholder 3"/>
          <p:cNvSpPr>
            <a:spLocks noGrp="1"/>
          </p:cNvSpPr>
          <p:nvPr>
            <p:ph type="sldNum" sz="quarter" idx="10"/>
          </p:nvPr>
        </p:nvSpPr>
        <p:spPr/>
        <p:txBody>
          <a:bodyPr/>
          <a:lstStyle/>
          <a:p>
            <a:pPr>
              <a:defRPr/>
            </a:pPr>
            <a:fld id="{1E1BB140-F709-469A-B868-467263E7731C}" type="slidenum">
              <a:rPr lang="en-GB" smtClean="0"/>
              <a:pPr>
                <a:defRPr/>
              </a:pPr>
              <a:t>42</a:t>
            </a:fld>
            <a:endParaRPr lang="en-GB" dirty="0"/>
          </a:p>
        </p:txBody>
      </p:sp>
    </p:spTree>
    <p:extLst>
      <p:ext uri="{BB962C8B-B14F-4D97-AF65-F5344CB8AC3E}">
        <p14:creationId xmlns:p14="http://schemas.microsoft.com/office/powerpoint/2010/main" val="38546542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As you will see in this slide, if wasting levels remain unchanged until 2025, the number of deaths related to wasting in children can be expected </a:t>
            </a:r>
            <a:r>
              <a:rPr lang="en-US" sz="1200" dirty="0"/>
              <a:t>to actually increase over time because of an increase in the size of the population of children under 5 due to high fertility in the Uganda. </a:t>
            </a:r>
            <a:endParaRPr lang="en-US" u="none" dirty="0"/>
          </a:p>
          <a:p>
            <a:endParaRPr lang="en-US" dirty="0"/>
          </a:p>
        </p:txBody>
      </p:sp>
      <p:sp>
        <p:nvSpPr>
          <p:cNvPr id="4" name="Slide Number Placeholder 3"/>
          <p:cNvSpPr>
            <a:spLocks noGrp="1"/>
          </p:cNvSpPr>
          <p:nvPr>
            <p:ph type="sldNum" sz="quarter" idx="10"/>
          </p:nvPr>
        </p:nvSpPr>
        <p:spPr/>
        <p:txBody>
          <a:bodyPr/>
          <a:lstStyle/>
          <a:p>
            <a:pPr>
              <a:defRPr/>
            </a:pPr>
            <a:fld id="{1E1BB140-F709-469A-B868-467263E7731C}" type="slidenum">
              <a:rPr lang="en-GB" smtClean="0"/>
              <a:pPr>
                <a:defRPr/>
              </a:pPr>
              <a:t>43</a:t>
            </a:fld>
            <a:endParaRPr lang="en-GB" dirty="0"/>
          </a:p>
        </p:txBody>
      </p:sp>
    </p:spTree>
    <p:extLst>
      <p:ext uri="{BB962C8B-B14F-4D97-AF65-F5344CB8AC3E}">
        <p14:creationId xmlns:p14="http://schemas.microsoft.com/office/powerpoint/2010/main" val="32649295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If high coverage of effective nutrition interventions are implemented and succeed in reducing wasting levels to their assumed targets, in the 2013–2025 time period, assuming a steady decrease in wasting levels, the lives of about 31,000 children under 5 will be saved. </a:t>
            </a:r>
          </a:p>
          <a:p>
            <a:endParaRPr lang="en-US" dirty="0"/>
          </a:p>
        </p:txBody>
      </p:sp>
      <p:sp>
        <p:nvSpPr>
          <p:cNvPr id="4" name="Slide Number Placeholder 3"/>
          <p:cNvSpPr>
            <a:spLocks noGrp="1"/>
          </p:cNvSpPr>
          <p:nvPr>
            <p:ph type="sldNum" sz="quarter" idx="10"/>
          </p:nvPr>
        </p:nvSpPr>
        <p:spPr/>
        <p:txBody>
          <a:bodyPr/>
          <a:lstStyle/>
          <a:p>
            <a:pPr>
              <a:defRPr/>
            </a:pPr>
            <a:fld id="{1E1BB140-F709-469A-B868-467263E7731C}" type="slidenum">
              <a:rPr lang="en-GB" smtClean="0"/>
              <a:pPr>
                <a:defRPr/>
              </a:pPr>
              <a:t>44</a:t>
            </a:fld>
            <a:endParaRPr lang="en-GB" dirty="0"/>
          </a:p>
        </p:txBody>
      </p:sp>
    </p:spTree>
    <p:extLst>
      <p:ext uri="{BB962C8B-B14F-4D97-AF65-F5344CB8AC3E}">
        <p14:creationId xmlns:p14="http://schemas.microsoft.com/office/powerpoint/2010/main" val="1725306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a:p>
            <a:r>
              <a:rPr lang="en-US" sz="1100" dirty="0"/>
              <a:t>This</a:t>
            </a:r>
            <a:r>
              <a:rPr lang="en-US" sz="1100" baseline="0" dirty="0"/>
              <a:t> slide indicates the number of lives lost that would result if the current nutrition situation in Uganda continues—the status quo scenario. </a:t>
            </a:r>
          </a:p>
          <a:p>
            <a:endParaRPr lang="en-US" sz="1100" b="0" baseline="0" dirty="0"/>
          </a:p>
          <a:p>
            <a:r>
              <a:rPr lang="en-US" sz="1100" b="0" baseline="0" dirty="0"/>
              <a:t>As you can see, if there is no change in stunting levels over the time period up to 2025,</a:t>
            </a:r>
            <a:r>
              <a:rPr lang="en-US" sz="1100" b="0" dirty="0"/>
              <a:t> </a:t>
            </a:r>
            <a:r>
              <a:rPr lang="en-US" sz="1100" b="0" baseline="0" dirty="0"/>
              <a:t>the lives 9,800 women will be lost due to maternal </a:t>
            </a:r>
            <a:r>
              <a:rPr lang="en-US" sz="1100" b="0" baseline="0" dirty="0" err="1"/>
              <a:t>anaemia</a:t>
            </a:r>
            <a:r>
              <a:rPr lang="en-US" sz="1100" b="0" baseline="0" dirty="0"/>
              <a:t> related to iron deficiency; 70,900 lives will be lost during the perinatal period due to maternal </a:t>
            </a:r>
            <a:r>
              <a:rPr lang="en-US" sz="1100" b="0" baseline="0" dirty="0" err="1"/>
              <a:t>anaemia</a:t>
            </a:r>
            <a:r>
              <a:rPr lang="en-US" sz="1100" b="0" baseline="0" dirty="0"/>
              <a:t>; the lives of 196,000 infants will be lost due to low birthweight; the lives of 422,000 children under </a:t>
            </a:r>
            <a:r>
              <a:rPr lang="en-US" sz="1100" dirty="0"/>
              <a:t>5</a:t>
            </a:r>
            <a:r>
              <a:rPr lang="en-US" sz="1100" b="0" baseline="0" dirty="0"/>
              <a:t> will be lost due to stunting; the lives of 232,000 children under </a:t>
            </a:r>
            <a:r>
              <a:rPr lang="en-US" sz="1100" dirty="0"/>
              <a:t>5</a:t>
            </a:r>
            <a:r>
              <a:rPr lang="en-US" sz="1100" b="0" baseline="0" dirty="0"/>
              <a:t> will be lost due to wasting; and 221,000 lives will be lost due to vitamin A deficiency.   </a:t>
            </a:r>
          </a:p>
          <a:p>
            <a:pPr marL="164530" indent="-164530">
              <a:buFont typeface="Arial" pitchFamily="34" charset="0"/>
              <a:buChar char="•"/>
            </a:pPr>
            <a:r>
              <a:rPr lang="en-US" sz="1100" dirty="0">
                <a:solidFill>
                  <a:srgbClr val="FF0000"/>
                </a:solidFill>
              </a:rPr>
              <a:t>Similarly,</a:t>
            </a:r>
            <a:r>
              <a:rPr lang="en-US" sz="1100" baseline="0" dirty="0">
                <a:solidFill>
                  <a:srgbClr val="FF0000"/>
                </a:solidFill>
              </a:rPr>
              <a:t> if ma</a:t>
            </a:r>
            <a:r>
              <a:rPr lang="en-US" sz="1100" dirty="0">
                <a:solidFill>
                  <a:srgbClr val="FF0000"/>
                </a:solidFill>
              </a:rPr>
              <a:t>ternal iodine deficiency is not reduced by 2025 then over 1.1 million children will suffer from permanent disabilities. Globally, brain damage from intrauterine iodine deficiency is the leading cause of preventable brain damage.</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1E1BB140-F709-469A-B868-467263E7731C}" type="slidenum">
              <a:rPr lang="en-GB" smtClean="0"/>
              <a:pPr>
                <a:defRPr/>
              </a:pPr>
              <a:t>45</a:t>
            </a:fld>
            <a:endParaRPr lang="en-GB" dirty="0"/>
          </a:p>
        </p:txBody>
      </p:sp>
    </p:spTree>
    <p:extLst>
      <p:ext uri="{BB962C8B-B14F-4D97-AF65-F5344CB8AC3E}">
        <p14:creationId xmlns:p14="http://schemas.microsoft.com/office/powerpoint/2010/main" val="16363577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64530" indent="-164530">
              <a:buFont typeface="Arial" pitchFamily="34" charset="0"/>
              <a:buChar char="•"/>
            </a:pPr>
            <a:r>
              <a:rPr lang="en-US" sz="1100" dirty="0"/>
              <a:t>Here you will see that reductions in prevalence of maternal iron deficiency </a:t>
            </a:r>
            <a:r>
              <a:rPr lang="en-US" sz="1100" dirty="0" err="1"/>
              <a:t>anaemia</a:t>
            </a:r>
            <a:r>
              <a:rPr lang="en-US" sz="1100" dirty="0"/>
              <a:t> by 2025 could save about 4,400 women’s lives and avert about 19,800 perinatal deaths over the 2013–2025 time period. Maternal </a:t>
            </a:r>
            <a:r>
              <a:rPr lang="en-US" sz="1100" dirty="0" err="1"/>
              <a:t>anaemia</a:t>
            </a:r>
            <a:r>
              <a:rPr lang="en-US" sz="1100" dirty="0"/>
              <a:t> increases the risk of maternal deaths related to pregnancy and delivery.  </a:t>
            </a:r>
          </a:p>
          <a:p>
            <a:pPr marL="164530" indent="-164530">
              <a:buFont typeface="Arial" pitchFamily="34" charset="0"/>
              <a:buChar char="•"/>
            </a:pPr>
            <a:r>
              <a:rPr lang="en-US" sz="1100" dirty="0"/>
              <a:t>In addition, in the 2013−2025 time period, 25,800 infant deaths could be averted by reductions in low birthweight, and 60,900 child deaths could be averted by reductions in vitamin A deficiency. </a:t>
            </a:r>
          </a:p>
          <a:p>
            <a:pPr marL="164530" indent="-164530">
              <a:buFont typeface="Arial" pitchFamily="34" charset="0"/>
              <a:buChar char="•"/>
            </a:pPr>
            <a:r>
              <a:rPr lang="en-US" sz="1100" dirty="0"/>
              <a:t>Similarly, the reduction of maternal iodine deficiency by 2025 could result in preventing permanent brain damage in about 236,500  children over the 2013–2025 time period. Globally, brain damage from intrauterine iodine deficiency is the leading cause of preventable brain damage.</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1E1BB140-F709-469A-B868-467263E7731C}" type="slidenum">
              <a:rPr lang="en-GB" smtClean="0"/>
              <a:pPr>
                <a:defRPr/>
              </a:pPr>
              <a:t>46</a:t>
            </a:fld>
            <a:endParaRPr lang="en-GB" dirty="0"/>
          </a:p>
        </p:txBody>
      </p:sp>
    </p:spTree>
    <p:extLst>
      <p:ext uri="{BB962C8B-B14F-4D97-AF65-F5344CB8AC3E}">
        <p14:creationId xmlns:p14="http://schemas.microsoft.com/office/powerpoint/2010/main" val="751805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530" indent="-164530" defTabSz="877495">
              <a:buFont typeface="Arial" pitchFamily="34" charset="0"/>
              <a:buChar char="•"/>
              <a:defRPr/>
            </a:pPr>
            <a:r>
              <a:rPr lang="en-US" sz="1100" baseline="0" dirty="0"/>
              <a:t>We also examine the economic losses related to various nutrition problems in the status quo scenario, which is if there is no improvement or change in these various nutrition problems (stunting, iron deficiency </a:t>
            </a:r>
            <a:r>
              <a:rPr lang="en-US" sz="1100" baseline="0" dirty="0" err="1"/>
              <a:t>anaemia</a:t>
            </a:r>
            <a:r>
              <a:rPr lang="en-US" sz="1100" baseline="0" dirty="0"/>
              <a:t>, and iodine deficiency). If there is no change, Uganda will suffer US$7.7 billion</a:t>
            </a:r>
            <a:r>
              <a:rPr lang="en-US" sz="1100" dirty="0"/>
              <a:t> in</a:t>
            </a:r>
            <a:r>
              <a:rPr lang="en-US" sz="1100" baseline="0" dirty="0"/>
              <a:t> economic losses related to stunting, US$445 million</a:t>
            </a:r>
            <a:r>
              <a:rPr lang="en-US" sz="1100" dirty="0"/>
              <a:t> in losses</a:t>
            </a:r>
            <a:r>
              <a:rPr lang="en-US" sz="1100" baseline="0" dirty="0"/>
              <a:t> related to iron deficiency anemia, and US$363 million </a:t>
            </a:r>
            <a:r>
              <a:rPr lang="en-US" sz="1100" dirty="0"/>
              <a:t>in losses</a:t>
            </a:r>
            <a:r>
              <a:rPr lang="en-US" sz="1100" baseline="0" dirty="0"/>
              <a:t> related to iodine deficiency. </a:t>
            </a:r>
            <a:endParaRPr lang="en-US" dirty="0"/>
          </a:p>
        </p:txBody>
      </p:sp>
      <p:sp>
        <p:nvSpPr>
          <p:cNvPr id="4" name="Slide Number Placeholder 3"/>
          <p:cNvSpPr>
            <a:spLocks noGrp="1"/>
          </p:cNvSpPr>
          <p:nvPr>
            <p:ph type="sldNum" sz="quarter" idx="10"/>
          </p:nvPr>
        </p:nvSpPr>
        <p:spPr/>
        <p:txBody>
          <a:bodyPr/>
          <a:lstStyle/>
          <a:p>
            <a:pPr>
              <a:defRPr/>
            </a:pPr>
            <a:fld id="{1E1BB140-F709-469A-B868-467263E7731C}" type="slidenum">
              <a:rPr lang="en-GB" smtClean="0"/>
              <a:pPr>
                <a:defRPr/>
              </a:pPr>
              <a:t>47</a:t>
            </a:fld>
            <a:endParaRPr lang="en-GB" dirty="0"/>
          </a:p>
        </p:txBody>
      </p:sp>
    </p:spTree>
    <p:extLst>
      <p:ext uri="{BB962C8B-B14F-4D97-AF65-F5344CB8AC3E}">
        <p14:creationId xmlns:p14="http://schemas.microsoft.com/office/powerpoint/2010/main" val="18264961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530" indent="-164530" defTabSz="877495">
              <a:buFont typeface="Arial" pitchFamily="34" charset="0"/>
              <a:buChar char="•"/>
              <a:defRPr/>
            </a:pPr>
            <a:r>
              <a:rPr lang="en-US" sz="1100" dirty="0"/>
              <a:t>This graph shows the economic productivity gains that could be achieved if the prevalence of stunting, iron deficiency </a:t>
            </a:r>
            <a:r>
              <a:rPr lang="en-US" sz="1100" dirty="0" err="1"/>
              <a:t>anaemia</a:t>
            </a:r>
            <a:r>
              <a:rPr lang="en-US" sz="1100" dirty="0"/>
              <a:t> in adults, and iodine deficiency could be significantly reduced over the 2013–2025 time period. </a:t>
            </a:r>
          </a:p>
          <a:p>
            <a:pPr marL="164530" indent="-164530" defTabSz="877495">
              <a:buFont typeface="Arial" pitchFamily="34" charset="0"/>
              <a:buChar char="•"/>
              <a:defRPr/>
            </a:pPr>
            <a:r>
              <a:rPr lang="en-US" sz="1100" baseline="0" dirty="0"/>
              <a:t>If the situation regarding stunting levels in Uganda improves, US$1.7 billion could be saved, while US$108.8 million in losses could be </a:t>
            </a:r>
            <a:r>
              <a:rPr lang="en-US" sz="1100" dirty="0"/>
              <a:t>avert</a:t>
            </a:r>
            <a:r>
              <a:rPr lang="en-US" sz="1100" baseline="0" dirty="0"/>
              <a:t>ed if iron deficiency </a:t>
            </a:r>
            <a:r>
              <a:rPr lang="en-US" sz="1100" baseline="0" dirty="0" err="1"/>
              <a:t>anaemia</a:t>
            </a:r>
            <a:r>
              <a:rPr lang="en-US" sz="1100" baseline="0" dirty="0"/>
              <a:t> were reduced, and US$75.9 million </a:t>
            </a:r>
            <a:r>
              <a:rPr lang="en-US" sz="1100" dirty="0"/>
              <a:t>in losses</a:t>
            </a:r>
            <a:r>
              <a:rPr lang="en-US" sz="1100" baseline="0" dirty="0"/>
              <a:t> coul</a:t>
            </a:r>
            <a:r>
              <a:rPr lang="en-US" sz="1100" dirty="0"/>
              <a:t>d be averted </a:t>
            </a:r>
            <a:r>
              <a:rPr lang="en-US" sz="1100" baseline="0" dirty="0"/>
              <a:t>if iodine deficiency were reduced.   </a:t>
            </a:r>
            <a:endParaRPr lang="en-US" sz="1100" dirty="0"/>
          </a:p>
          <a:p>
            <a:endParaRPr lang="en-US" dirty="0"/>
          </a:p>
        </p:txBody>
      </p:sp>
      <p:sp>
        <p:nvSpPr>
          <p:cNvPr id="4" name="Slide Number Placeholder 3"/>
          <p:cNvSpPr>
            <a:spLocks noGrp="1"/>
          </p:cNvSpPr>
          <p:nvPr>
            <p:ph type="sldNum" sz="quarter" idx="10"/>
          </p:nvPr>
        </p:nvSpPr>
        <p:spPr/>
        <p:txBody>
          <a:bodyPr/>
          <a:lstStyle/>
          <a:p>
            <a:pPr>
              <a:defRPr/>
            </a:pPr>
            <a:fld id="{1E1BB140-F709-469A-B868-467263E7731C}" type="slidenum">
              <a:rPr lang="en-GB" smtClean="0"/>
              <a:pPr>
                <a:defRPr/>
              </a:pPr>
              <a:t>48</a:t>
            </a:fld>
            <a:endParaRPr lang="en-GB" dirty="0"/>
          </a:p>
        </p:txBody>
      </p:sp>
    </p:spTree>
    <p:extLst>
      <p:ext uri="{BB962C8B-B14F-4D97-AF65-F5344CB8AC3E}">
        <p14:creationId xmlns:p14="http://schemas.microsoft.com/office/powerpoint/2010/main" val="42112783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530" indent="-164530">
              <a:buFont typeface="Arial" pitchFamily="34" charset="0"/>
              <a:buChar char="•"/>
            </a:pPr>
            <a:r>
              <a:rPr lang="en-US" sz="1100" dirty="0"/>
              <a:t>In conclusion, nutrition is critical to Uganda’s health, education, and economic productivity outcomes.</a:t>
            </a:r>
          </a:p>
          <a:p>
            <a:pPr marL="164530" indent="-164530">
              <a:buFont typeface="Arial" pitchFamily="34" charset="0"/>
              <a:buChar char="•"/>
            </a:pPr>
            <a:r>
              <a:rPr lang="en-US" sz="1100" dirty="0"/>
              <a:t>Despite Uganda’s achievements in economic growth and Millennium Development Goal (MDG) progress, investment in nutrition is needed to </a:t>
            </a:r>
            <a:r>
              <a:rPr lang="en-US" sz="1100" b="1" dirty="0"/>
              <a:t>achieve further gains </a:t>
            </a:r>
            <a:r>
              <a:rPr lang="en-US" sz="1100" dirty="0"/>
              <a:t>in these areas.</a:t>
            </a:r>
          </a:p>
          <a:p>
            <a:pPr marL="164530" indent="-164530">
              <a:buFont typeface="Arial" pitchFamily="34" charset="0"/>
              <a:buChar char="•"/>
            </a:pPr>
            <a:r>
              <a:rPr lang="en-US" sz="1100" dirty="0"/>
              <a:t>By investing in nutrition, we can:</a:t>
            </a:r>
          </a:p>
          <a:p>
            <a:pPr marL="603279" lvl="1" indent="-164530">
              <a:buFont typeface="Arial" pitchFamily="34" charset="0"/>
              <a:buChar char="•"/>
            </a:pPr>
            <a:r>
              <a:rPr lang="en-US" sz="1100" dirty="0"/>
              <a:t>Increase economic productivity</a:t>
            </a:r>
          </a:p>
          <a:p>
            <a:pPr marL="603279" lvl="1" indent="-164530">
              <a:buFont typeface="Arial" pitchFamily="34" charset="0"/>
              <a:buChar char="•"/>
            </a:pPr>
            <a:r>
              <a:rPr lang="en-US" sz="1100" dirty="0"/>
              <a:t>Improve child development, cognitive function, and educational outcomes </a:t>
            </a:r>
          </a:p>
          <a:p>
            <a:pPr marL="603279" lvl="1" indent="-164530">
              <a:buFont typeface="Arial" pitchFamily="34" charset="0"/>
              <a:buChar char="•"/>
            </a:pPr>
            <a:r>
              <a:rPr lang="en-US" sz="1100" dirty="0"/>
              <a:t>Save women and children’s lives</a:t>
            </a:r>
          </a:p>
          <a:p>
            <a:endParaRPr lang="en-US" b="0" dirty="0"/>
          </a:p>
        </p:txBody>
      </p:sp>
      <p:sp>
        <p:nvSpPr>
          <p:cNvPr id="4" name="Slide Number Placeholder 3"/>
          <p:cNvSpPr>
            <a:spLocks noGrp="1"/>
          </p:cNvSpPr>
          <p:nvPr>
            <p:ph type="sldNum" sz="quarter" idx="10"/>
          </p:nvPr>
        </p:nvSpPr>
        <p:spPr/>
        <p:txBody>
          <a:bodyPr/>
          <a:lstStyle/>
          <a:p>
            <a:pPr>
              <a:defRPr/>
            </a:pPr>
            <a:fld id="{1E1BB140-F709-469A-B868-467263E7731C}" type="slidenum">
              <a:rPr lang="en-GB" smtClean="0"/>
              <a:pPr>
                <a:defRPr/>
              </a:pPr>
              <a:t>49</a:t>
            </a:fld>
            <a:endParaRPr lang="en-GB" dirty="0"/>
          </a:p>
        </p:txBody>
      </p:sp>
    </p:spTree>
    <p:extLst>
      <p:ext uri="{BB962C8B-B14F-4D97-AF65-F5344CB8AC3E}">
        <p14:creationId xmlns:p14="http://schemas.microsoft.com/office/powerpoint/2010/main" val="39161629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refer to each district/LLG’s multi-sectoral nutrition action plans for this</a:t>
            </a:r>
            <a:r>
              <a:rPr lang="en-US" baseline="0" dirty="0"/>
              <a:t> session.</a:t>
            </a:r>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50</a:t>
            </a:fld>
            <a:endParaRPr lang="en-US" dirty="0"/>
          </a:p>
        </p:txBody>
      </p:sp>
    </p:spTree>
    <p:extLst>
      <p:ext uri="{BB962C8B-B14F-4D97-AF65-F5344CB8AC3E}">
        <p14:creationId xmlns:p14="http://schemas.microsoft.com/office/powerpoint/2010/main" val="1242402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a:t>
            </a:r>
            <a:r>
              <a:rPr lang="en-US" baseline="0" dirty="0"/>
              <a:t>istricts/LLGs who have had their MSNAP approved can discuss how they used advocacy to make that happen.</a:t>
            </a:r>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5</a:t>
            </a:fld>
            <a:endParaRPr lang="en-US" dirty="0"/>
          </a:p>
        </p:txBody>
      </p:sp>
    </p:spTree>
    <p:extLst>
      <p:ext uri="{BB962C8B-B14F-4D97-AF65-F5344CB8AC3E}">
        <p14:creationId xmlns:p14="http://schemas.microsoft.com/office/powerpoint/2010/main" val="29278864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0849">
              <a:defRPr/>
            </a:pPr>
            <a:r>
              <a:rPr lang="en-US" sz="1100" dirty="0">
                <a:solidFill>
                  <a:prstClr val="black"/>
                </a:solidFill>
              </a:rPr>
              <a:t>Please</a:t>
            </a:r>
            <a:r>
              <a:rPr lang="en-US" sz="1100" baseline="0" dirty="0">
                <a:solidFill>
                  <a:prstClr val="black"/>
                </a:solidFill>
              </a:rPr>
              <a:t> refer to handouts of nutrition advocacy materials, if available.</a:t>
            </a:r>
            <a:endParaRPr lang="en-US" sz="1100" dirty="0">
              <a:solidFill>
                <a:prstClr val="black"/>
              </a:solidFill>
            </a:endParaRPr>
          </a:p>
          <a:p>
            <a:pPr defTabSz="880849">
              <a:defRPr/>
            </a:pPr>
            <a:endParaRPr lang="en-US" sz="1100" dirty="0">
              <a:solidFill>
                <a:prstClr val="black"/>
              </a:solidFill>
            </a:endParaRPr>
          </a:p>
          <a:p>
            <a:endParaRPr lang="en-US" sz="1100" dirty="0"/>
          </a:p>
          <a:p>
            <a:pPr defTabSz="880849">
              <a:defRPr/>
            </a:pPr>
            <a:endParaRPr lang="en-US" sz="1100" dirty="0">
              <a:solidFill>
                <a:prstClr val="black"/>
              </a:solidFill>
            </a:endParaRPr>
          </a:p>
          <a:p>
            <a:pPr defTabSz="880849">
              <a:defRPr/>
            </a:pPr>
            <a:endParaRPr lang="en-US" sz="1100" dirty="0">
              <a:solidFill>
                <a:prstClr val="black"/>
              </a:solidFill>
            </a:endParaRPr>
          </a:p>
          <a:p>
            <a:endParaRPr lang="en-US" sz="1100" dirty="0"/>
          </a:p>
        </p:txBody>
      </p:sp>
      <p:sp>
        <p:nvSpPr>
          <p:cNvPr id="4" name="Slide Number Placeholder 3"/>
          <p:cNvSpPr>
            <a:spLocks noGrp="1"/>
          </p:cNvSpPr>
          <p:nvPr>
            <p:ph type="sldNum" sz="quarter" idx="10"/>
          </p:nvPr>
        </p:nvSpPr>
        <p:spPr/>
        <p:txBody>
          <a:bodyPr/>
          <a:lstStyle/>
          <a:p>
            <a:pPr>
              <a:defRPr/>
            </a:pPr>
            <a:fld id="{1E1BB140-F709-469A-B868-467263E7731C}" type="slidenum">
              <a:rPr lang="en-GB" smtClean="0"/>
              <a:pPr>
                <a:defRPr/>
              </a:pPr>
              <a:t>51</a:t>
            </a:fld>
            <a:endParaRPr lang="en-GB" dirty="0"/>
          </a:p>
        </p:txBody>
      </p:sp>
    </p:spTree>
    <p:extLst>
      <p:ext uri="{BB962C8B-B14F-4D97-AF65-F5344CB8AC3E}">
        <p14:creationId xmlns:p14="http://schemas.microsoft.com/office/powerpoint/2010/main" val="10631894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52</a:t>
            </a:fld>
            <a:endParaRPr lang="en-US" dirty="0"/>
          </a:p>
        </p:txBody>
      </p:sp>
    </p:spTree>
    <p:extLst>
      <p:ext uri="{BB962C8B-B14F-4D97-AF65-F5344CB8AC3E}">
        <p14:creationId xmlns:p14="http://schemas.microsoft.com/office/powerpoint/2010/main" val="1048067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refer to each district/LLG’s multi-sectoral nutrition action plans for this</a:t>
            </a:r>
            <a:r>
              <a:rPr lang="en-US" baseline="0" dirty="0"/>
              <a:t> session.</a:t>
            </a:r>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53</a:t>
            </a:fld>
            <a:endParaRPr lang="en-US" dirty="0"/>
          </a:p>
        </p:txBody>
      </p:sp>
    </p:spTree>
    <p:extLst>
      <p:ext uri="{BB962C8B-B14F-4D97-AF65-F5344CB8AC3E}">
        <p14:creationId xmlns:p14="http://schemas.microsoft.com/office/powerpoint/2010/main" val="5491045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refer to each of the handouts: sample district/LLG-level nutrition advocacy</a:t>
            </a:r>
            <a:r>
              <a:rPr lang="en-US" baseline="0" dirty="0"/>
              <a:t> implementation plans and talking points.</a:t>
            </a:r>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54</a:t>
            </a:fld>
            <a:endParaRPr lang="en-US" dirty="0"/>
          </a:p>
        </p:txBody>
      </p:sp>
    </p:spTree>
    <p:extLst>
      <p:ext uri="{BB962C8B-B14F-4D97-AF65-F5344CB8AC3E}">
        <p14:creationId xmlns:p14="http://schemas.microsoft.com/office/powerpoint/2010/main" val="7312551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55</a:t>
            </a:fld>
            <a:endParaRPr lang="en-US" dirty="0"/>
          </a:p>
        </p:txBody>
      </p:sp>
    </p:spTree>
    <p:extLst>
      <p:ext uri="{BB962C8B-B14F-4D97-AF65-F5344CB8AC3E}">
        <p14:creationId xmlns:p14="http://schemas.microsoft.com/office/powerpoint/2010/main" val="38642656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4637" indent="-234637"/>
            <a:endParaRPr lang="en-US" baseline="0"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56</a:t>
            </a:fld>
            <a:endParaRPr lang="en-US" dirty="0"/>
          </a:p>
        </p:txBody>
      </p:sp>
    </p:spTree>
    <p:extLst>
      <p:ext uri="{BB962C8B-B14F-4D97-AF65-F5344CB8AC3E}">
        <p14:creationId xmlns:p14="http://schemas.microsoft.com/office/powerpoint/2010/main" val="753083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58</a:t>
            </a:fld>
            <a:endParaRPr lang="en-US" dirty="0"/>
          </a:p>
        </p:txBody>
      </p:sp>
    </p:spTree>
    <p:extLst>
      <p:ext uri="{BB962C8B-B14F-4D97-AF65-F5344CB8AC3E}">
        <p14:creationId xmlns:p14="http://schemas.microsoft.com/office/powerpoint/2010/main" val="17026434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59</a:t>
            </a:fld>
            <a:endParaRPr lang="en-US" dirty="0"/>
          </a:p>
        </p:txBody>
      </p:sp>
    </p:spTree>
    <p:extLst>
      <p:ext uri="{BB962C8B-B14F-4D97-AF65-F5344CB8AC3E}">
        <p14:creationId xmlns:p14="http://schemas.microsoft.com/office/powerpoint/2010/main" val="7086173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60</a:t>
            </a:fld>
            <a:endParaRPr lang="en-US" dirty="0"/>
          </a:p>
        </p:txBody>
      </p:sp>
    </p:spTree>
    <p:extLst>
      <p:ext uri="{BB962C8B-B14F-4D97-AF65-F5344CB8AC3E}">
        <p14:creationId xmlns:p14="http://schemas.microsoft.com/office/powerpoint/2010/main" val="20298012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solidFill>
                  <a:prstClr val="black"/>
                </a:solidFill>
              </a:rPr>
              <a:pPr>
                <a:defRPr/>
              </a:pPr>
              <a:t>61</a:t>
            </a:fld>
            <a:endParaRPr lang="en-US" dirty="0">
              <a:solidFill>
                <a:prstClr val="black"/>
              </a:solidFill>
            </a:endParaRPr>
          </a:p>
        </p:txBody>
      </p:sp>
    </p:spTree>
    <p:extLst>
      <p:ext uri="{BB962C8B-B14F-4D97-AF65-F5344CB8AC3E}">
        <p14:creationId xmlns:p14="http://schemas.microsoft.com/office/powerpoint/2010/main" val="759482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all of the districts/LLGs at the workshop</a:t>
            </a:r>
            <a:r>
              <a:rPr lang="en-US" baseline="0" dirty="0"/>
              <a:t> have developed MSNAPs, e</a:t>
            </a:r>
            <a:r>
              <a:rPr lang="en-US" dirty="0"/>
              <a:t>mphasize here</a:t>
            </a:r>
            <a:r>
              <a:rPr lang="en-US" baseline="0" dirty="0"/>
              <a:t> that the next step in the process is to get the MSNAPs approved if they haven’t been yet and begin implementation. This workshop is meant to develop an advocacy approach, tailored to each district/LLG and where they are in the process, so that advocacy can be used to either get their MSNAP approved, funded or implemented. </a:t>
            </a:r>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6</a:t>
            </a:fld>
            <a:endParaRPr lang="en-US" dirty="0"/>
          </a:p>
        </p:txBody>
      </p:sp>
    </p:spTree>
    <p:extLst>
      <p:ext uri="{BB962C8B-B14F-4D97-AF65-F5344CB8AC3E}">
        <p14:creationId xmlns:p14="http://schemas.microsoft.com/office/powerpoint/2010/main" val="9704397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62</a:t>
            </a:fld>
            <a:endParaRPr lang="en-US" dirty="0"/>
          </a:p>
        </p:txBody>
      </p:sp>
    </p:spTree>
    <p:extLst>
      <p:ext uri="{BB962C8B-B14F-4D97-AF65-F5344CB8AC3E}">
        <p14:creationId xmlns:p14="http://schemas.microsoft.com/office/powerpoint/2010/main" val="19315485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0849">
              <a:defRPr/>
            </a:pPr>
            <a:r>
              <a:rPr lang="en-US" baseline="0" dirty="0"/>
              <a:t>It is important to emphasize that the intention of your advocacy communication is NOT your </a:t>
            </a:r>
            <a:r>
              <a:rPr lang="en-US" baseline="0" dirty="0" err="1"/>
              <a:t>programme</a:t>
            </a:r>
            <a:r>
              <a:rPr lang="en-US" baseline="0" dirty="0"/>
              <a:t> objective and it’s also NOT the purpose of your advocacy. You have already addressed that through your desired change. The question here is HOW are you planning on addressing the </a:t>
            </a:r>
            <a:r>
              <a:rPr lang="en-US" dirty="0"/>
              <a:t>barriers—using advocacy—to </a:t>
            </a:r>
            <a:r>
              <a:rPr lang="en-US" baseline="0" dirty="0"/>
              <a:t>get to your desired change? Do you need to change attitudes? Or build skills? Or both? This is your intention of advocacy communication. It is, quite simply, what you plan to do with your advocacy communication. </a:t>
            </a:r>
            <a:endParaRPr lang="en-US" dirty="0">
              <a:latin typeface="+mn-lt"/>
            </a:endParaRPr>
          </a:p>
          <a:p>
            <a:pPr marL="0" indent="0" defTabSz="880849">
              <a:buFont typeface="Arial" panose="020B0604020202020204" pitchFamily="34" charset="0"/>
              <a:buNone/>
              <a:defRPr/>
            </a:pPr>
            <a:endParaRPr lang="en-US" baseline="0"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63</a:t>
            </a:fld>
            <a:endParaRPr lang="en-US" dirty="0"/>
          </a:p>
        </p:txBody>
      </p:sp>
    </p:spTree>
    <p:extLst>
      <p:ext uri="{BB962C8B-B14F-4D97-AF65-F5344CB8AC3E}">
        <p14:creationId xmlns:p14="http://schemas.microsoft.com/office/powerpoint/2010/main" val="33007607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80849"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Communication</a:t>
            </a:r>
            <a:r>
              <a:rPr lang="en-US" baseline="0" dirty="0"/>
              <a:t> </a:t>
            </a:r>
            <a:r>
              <a:rPr lang="en-US" baseline="0" dirty="0" err="1"/>
              <a:t>programmes</a:t>
            </a:r>
            <a:r>
              <a:rPr lang="en-US" baseline="0" dirty="0"/>
              <a:t> have been working on many of the same problems for decades, because people have reasons for ignoring, fearing, or resisting change. </a:t>
            </a:r>
            <a:r>
              <a:rPr lang="en-US" dirty="0"/>
              <a:t>I want to focus on barriers for a moment, because I feel like</a:t>
            </a:r>
            <a:r>
              <a:rPr lang="en-US" baseline="0" dirty="0"/>
              <a:t> people talk about barriers a lot, we know we need to address them, but once we start designing our </a:t>
            </a:r>
            <a:r>
              <a:rPr lang="en-US" baseline="0" dirty="0" err="1"/>
              <a:t>programmes</a:t>
            </a:r>
            <a:r>
              <a:rPr lang="en-US" baseline="0" dirty="0"/>
              <a:t>, we have a hard time focusing on them. It’s important that the intentions you set address one or more of the barriers you’ve identified.</a:t>
            </a:r>
            <a:endParaRPr lang="en-US" dirty="0"/>
          </a:p>
          <a:p>
            <a:pPr marL="0" indent="0" defTabSz="880849">
              <a:buFont typeface="Arial" panose="020B0604020202020204" pitchFamily="34" charset="0"/>
              <a:buNone/>
              <a:defRPr/>
            </a:pPr>
            <a:endParaRPr lang="en-US" baseline="0"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64</a:t>
            </a:fld>
            <a:endParaRPr lang="en-US" dirty="0"/>
          </a:p>
        </p:txBody>
      </p:sp>
    </p:spTree>
    <p:extLst>
      <p:ext uri="{BB962C8B-B14F-4D97-AF65-F5344CB8AC3E}">
        <p14:creationId xmlns:p14="http://schemas.microsoft.com/office/powerpoint/2010/main" val="33007607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880849">
              <a:buFont typeface="Arial" panose="020B0604020202020204" pitchFamily="34" charset="0"/>
              <a:buNone/>
              <a:defRPr/>
            </a:pPr>
            <a:endParaRPr lang="en-US" baseline="0"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65</a:t>
            </a:fld>
            <a:endParaRPr lang="en-US" dirty="0"/>
          </a:p>
        </p:txBody>
      </p:sp>
    </p:spTree>
    <p:extLst>
      <p:ext uri="{BB962C8B-B14F-4D97-AF65-F5344CB8AC3E}">
        <p14:creationId xmlns:p14="http://schemas.microsoft.com/office/powerpoint/2010/main" val="33007607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solidFill>
                  <a:prstClr val="black"/>
                </a:solidFill>
              </a:rPr>
              <a:pPr>
                <a:defRPr/>
              </a:pPr>
              <a:t>66</a:t>
            </a:fld>
            <a:endParaRPr lang="en-US" dirty="0">
              <a:solidFill>
                <a:prstClr val="black"/>
              </a:solidFill>
            </a:endParaRPr>
          </a:p>
        </p:txBody>
      </p:sp>
    </p:spTree>
    <p:extLst>
      <p:ext uri="{BB962C8B-B14F-4D97-AF65-F5344CB8AC3E}">
        <p14:creationId xmlns:p14="http://schemas.microsoft.com/office/powerpoint/2010/main" val="36674023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67</a:t>
            </a:fld>
            <a:endParaRPr lang="en-US" dirty="0"/>
          </a:p>
        </p:txBody>
      </p:sp>
    </p:spTree>
    <p:extLst>
      <p:ext uri="{BB962C8B-B14F-4D97-AF65-F5344CB8AC3E}">
        <p14:creationId xmlns:p14="http://schemas.microsoft.com/office/powerpoint/2010/main" val="6443889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68</a:t>
            </a:fld>
            <a:endParaRPr lang="en-US" dirty="0"/>
          </a:p>
        </p:txBody>
      </p:sp>
    </p:spTree>
    <p:extLst>
      <p:ext uri="{BB962C8B-B14F-4D97-AF65-F5344CB8AC3E}">
        <p14:creationId xmlns:p14="http://schemas.microsoft.com/office/powerpoint/2010/main" val="3247135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While interpersonal</a:t>
            </a:r>
            <a:r>
              <a:rPr lang="en-US" b="0" baseline="0" dirty="0"/>
              <a:t> channels are often shown to have the most impact in terms of </a:t>
            </a:r>
            <a:r>
              <a:rPr lang="en-US" b="0" baseline="0" dirty="0" err="1"/>
              <a:t>behaviour</a:t>
            </a:r>
            <a:r>
              <a:rPr lang="en-US" b="0" baseline="0" dirty="0"/>
              <a:t> change, it’s often the most costly and time- and resource-intensive, so it’s more difficult to reach large audiences.</a:t>
            </a:r>
          </a:p>
          <a:p>
            <a:r>
              <a:rPr lang="en-US" b="0" dirty="0"/>
              <a:t>Community-based meetings provide</a:t>
            </a:r>
            <a:r>
              <a:rPr lang="en-US" b="0" baseline="0" dirty="0"/>
              <a:t> a forum for collective solutions and ownership of a problem.</a:t>
            </a:r>
          </a:p>
          <a:p>
            <a:pPr>
              <a:buFontTx/>
              <a:buNone/>
            </a:pPr>
            <a:r>
              <a:rPr lang="en-US" b="0" baseline="0" dirty="0"/>
              <a:t>Mass media can have extensive reach with repetition of messages, but can never be a replacement for interpersonal communication.</a:t>
            </a:r>
          </a:p>
          <a:p>
            <a:pPr>
              <a:buFontTx/>
              <a:buNone/>
            </a:pPr>
            <a:r>
              <a:rPr lang="en-US" b="0" baseline="0" dirty="0"/>
              <a:t>It’s really the range of tools that makes a communication initiative successful.</a:t>
            </a:r>
            <a:endParaRPr lang="en-US" b="0" dirty="0"/>
          </a:p>
          <a:p>
            <a:endParaRPr lang="en-US" b="0"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solidFill>
                  <a:prstClr val="black"/>
                </a:solidFill>
              </a:rPr>
              <a:pPr>
                <a:defRPr/>
              </a:pPr>
              <a:t>69</a:t>
            </a:fld>
            <a:endParaRPr lang="en-US" dirty="0">
              <a:solidFill>
                <a:prstClr val="black"/>
              </a:solidFill>
            </a:endParaRPr>
          </a:p>
        </p:txBody>
      </p:sp>
    </p:spTree>
    <p:extLst>
      <p:ext uri="{BB962C8B-B14F-4D97-AF65-F5344CB8AC3E}">
        <p14:creationId xmlns:p14="http://schemas.microsoft.com/office/powerpoint/2010/main" val="14219961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350615" algn="l" defTabSz="934974">
              <a:spcBef>
                <a:spcPct val="20000"/>
              </a:spcBef>
              <a:defRPr/>
            </a:pPr>
            <a:r>
              <a:rPr lang="en-GB" dirty="0"/>
              <a:t>There</a:t>
            </a:r>
            <a:r>
              <a:rPr lang="en-GB" baseline="0" dirty="0"/>
              <a:t> are many factors that influence the choice of communication channels. Issues that are particularly complex and/or sensitive will benefit from using interpersonal channels. While this channel has been shown to be the most effective at behaviour change, it does not have nearly as large of a reach as mass media and is more expensive with regards to how many households are reached, which is why these are done in tandem to complement each other. Literacy levels also play a role in choice of channels. Reaching audiences that have a lower level of literacy, for example, may require the use of mediums such as radio, TV, community theatre, or interpersonal counselling.</a:t>
            </a:r>
          </a:p>
          <a:p>
            <a:pPr marL="0" lvl="0" indent="-350615" algn="l" defTabSz="934974">
              <a:spcBef>
                <a:spcPct val="20000"/>
              </a:spcBef>
              <a:defRPr/>
            </a:pPr>
            <a:r>
              <a:rPr lang="en-GB" baseline="0" dirty="0"/>
              <a:t>It’s important to know your audience and determine before you begin any communication initiative, their preferences about which formats, language, and media habits will be most effective.</a:t>
            </a:r>
          </a:p>
          <a:p>
            <a:pPr marL="350615" indent="-350615" defTabSz="934974">
              <a:spcBef>
                <a:spcPct val="20000"/>
              </a:spcBef>
              <a:defRPr/>
            </a:pPr>
            <a:endParaRPr lang="en-GB" baseline="0" dirty="0"/>
          </a:p>
          <a:p>
            <a:pPr marL="350615" indent="-350615" defTabSz="934974">
              <a:spcBef>
                <a:spcPct val="20000"/>
              </a:spcBef>
              <a:defRPr/>
            </a:pPr>
            <a:endParaRPr lang="en-GB" dirty="0"/>
          </a:p>
          <a:p>
            <a:pPr marL="0" indent="0" defTabSz="880849">
              <a:buFont typeface="Arial" panose="020B0604020202020204" pitchFamily="34" charset="0"/>
              <a:buNone/>
              <a:defRPr/>
            </a:pPr>
            <a:endParaRPr lang="en-US" baseline="0"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70</a:t>
            </a:fld>
            <a:endParaRPr lang="en-US" dirty="0"/>
          </a:p>
        </p:txBody>
      </p:sp>
    </p:spTree>
    <p:extLst>
      <p:ext uri="{BB962C8B-B14F-4D97-AF65-F5344CB8AC3E}">
        <p14:creationId xmlns:p14="http://schemas.microsoft.com/office/powerpoint/2010/main" val="33007607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880849">
              <a:buFont typeface="Arial" panose="020B0604020202020204" pitchFamily="34" charset="0"/>
              <a:buNone/>
              <a:defRPr/>
            </a:pPr>
            <a:endParaRPr lang="en-US" baseline="0"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71</a:t>
            </a:fld>
            <a:endParaRPr lang="en-US" dirty="0"/>
          </a:p>
        </p:txBody>
      </p:sp>
    </p:spTree>
    <p:extLst>
      <p:ext uri="{BB962C8B-B14F-4D97-AF65-F5344CB8AC3E}">
        <p14:creationId xmlns:p14="http://schemas.microsoft.com/office/powerpoint/2010/main" val="3300760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Advocacy is a planned, deliberate, systematic and coordinated process, so stakeholders can speak in one harmonized voice. The aim of this workshop is to create an advocacy approach, and to do this, the work you will do is to: </a:t>
            </a:r>
          </a:p>
          <a:p>
            <a:endParaRPr lang="en-US" dirty="0"/>
          </a:p>
          <a:p>
            <a:pPr marL="228600" indent="-228600">
              <a:buFont typeface="+mj-lt"/>
              <a:buAutoNum type="arabicPeriod"/>
            </a:pPr>
            <a:r>
              <a:rPr lang="en-US" sz="1200" dirty="0"/>
              <a:t>Prioritize who you want to communicate with (audience) and</a:t>
            </a:r>
          </a:p>
          <a:p>
            <a:pPr marL="228600" indent="-228600">
              <a:buFont typeface="+mj-lt"/>
              <a:buAutoNum type="arabicPeriod"/>
            </a:pPr>
            <a:r>
              <a:rPr lang="en-US" sz="1200" dirty="0"/>
              <a:t>What you want to communicate about/on (desired change and intent of advocacy communication)</a:t>
            </a:r>
          </a:p>
          <a:p>
            <a:pPr marL="228600" indent="-228600">
              <a:buFont typeface="+mj-lt"/>
              <a:buAutoNum type="arabicPeriod"/>
            </a:pPr>
            <a:r>
              <a:rPr lang="en-US" sz="1200" dirty="0"/>
              <a:t>How you want to communicate (activities and materials)</a:t>
            </a:r>
          </a:p>
          <a:p>
            <a:pPr marL="228600" indent="-228600">
              <a:buFont typeface="+mj-lt"/>
              <a:buAutoNum type="arabicPeriod"/>
            </a:pPr>
            <a:r>
              <a:rPr lang="en-US" sz="1200" dirty="0"/>
              <a:t>How you will measure your success (indicators and means of verification)</a:t>
            </a:r>
          </a:p>
          <a:p>
            <a:pPr marL="228600" indent="-228600">
              <a:buFont typeface="+mj-lt"/>
              <a:buAutoNum type="arabicPeriod"/>
            </a:pPr>
            <a:r>
              <a:rPr lang="en-US" sz="1200" dirty="0"/>
              <a:t>By when you will complete these activities (timeline)</a:t>
            </a:r>
          </a:p>
          <a:p>
            <a:pPr marL="228600" indent="-228600">
              <a:buFont typeface="+mj-lt"/>
              <a:buAutoNum type="arabicPeriod"/>
            </a:pPr>
            <a:r>
              <a:rPr lang="en-US" sz="1200" dirty="0"/>
              <a:t>Who will be responsible (responsible parties)</a:t>
            </a:r>
          </a:p>
          <a:p>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7</a:t>
            </a:fld>
            <a:endParaRPr lang="en-US" dirty="0"/>
          </a:p>
        </p:txBody>
      </p:sp>
    </p:spTree>
    <p:extLst>
      <p:ext uri="{BB962C8B-B14F-4D97-AF65-F5344CB8AC3E}">
        <p14:creationId xmlns:p14="http://schemas.microsoft.com/office/powerpoint/2010/main" val="16158262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3744" indent="-233744"/>
            <a:endParaRPr lang="en-US" baseline="0"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solidFill>
                  <a:prstClr val="black"/>
                </a:solidFill>
              </a:rPr>
              <a:pPr>
                <a:defRPr/>
              </a:pPr>
              <a:t>72</a:t>
            </a:fld>
            <a:endParaRPr lang="en-US" dirty="0">
              <a:solidFill>
                <a:prstClr val="black"/>
              </a:solidFill>
            </a:endParaRPr>
          </a:p>
        </p:txBody>
      </p:sp>
    </p:spTree>
    <p:extLst>
      <p:ext uri="{BB962C8B-B14F-4D97-AF65-F5344CB8AC3E}">
        <p14:creationId xmlns:p14="http://schemas.microsoft.com/office/powerpoint/2010/main" val="344712677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74</a:t>
            </a:fld>
            <a:endParaRPr lang="en-US" dirty="0"/>
          </a:p>
        </p:txBody>
      </p:sp>
    </p:spTree>
    <p:extLst>
      <p:ext uri="{BB962C8B-B14F-4D97-AF65-F5344CB8AC3E}">
        <p14:creationId xmlns:p14="http://schemas.microsoft.com/office/powerpoint/2010/main" val="26177009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75</a:t>
            </a:fld>
            <a:endParaRPr lang="en-US" dirty="0"/>
          </a:p>
        </p:txBody>
      </p:sp>
    </p:spTree>
    <p:extLst>
      <p:ext uri="{BB962C8B-B14F-4D97-AF65-F5344CB8AC3E}">
        <p14:creationId xmlns:p14="http://schemas.microsoft.com/office/powerpoint/2010/main" val="276483793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76</a:t>
            </a:fld>
            <a:endParaRPr lang="en-US" dirty="0"/>
          </a:p>
        </p:txBody>
      </p:sp>
    </p:spTree>
    <p:extLst>
      <p:ext uri="{BB962C8B-B14F-4D97-AF65-F5344CB8AC3E}">
        <p14:creationId xmlns:p14="http://schemas.microsoft.com/office/powerpoint/2010/main" val="400179975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159" indent="-165159" defTabSz="880849">
              <a:buFont typeface="Arial" panose="020B0604020202020204" pitchFamily="34" charset="0"/>
              <a:buChar char="•"/>
              <a:defRPr/>
            </a:pPr>
            <a:endParaRPr lang="en-US" baseline="0"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77</a:t>
            </a:fld>
            <a:endParaRPr lang="en-US" dirty="0"/>
          </a:p>
        </p:txBody>
      </p:sp>
    </p:spTree>
    <p:extLst>
      <p:ext uri="{BB962C8B-B14F-4D97-AF65-F5344CB8AC3E}">
        <p14:creationId xmlns:p14="http://schemas.microsoft.com/office/powerpoint/2010/main" val="9501415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Monitoring and evaluation are useful at all stages of an advocacy </a:t>
            </a:r>
            <a:r>
              <a:rPr lang="en-US" sz="1200" b="0" i="0" u="none" strike="noStrike" kern="1200" baseline="0" dirty="0" err="1">
                <a:solidFill>
                  <a:schemeClr val="tx1"/>
                </a:solidFill>
                <a:latin typeface="+mn-lt"/>
                <a:ea typeface="+mn-ea"/>
                <a:cs typeface="+mn-cs"/>
              </a:rPr>
              <a:t>programme</a:t>
            </a:r>
            <a:r>
              <a:rPr lang="en-US" sz="1200" b="0" i="0" u="none" strike="noStrike" kern="1200" baseline="0" dirty="0">
                <a:solidFill>
                  <a:schemeClr val="tx1"/>
                </a:solidFill>
                <a:latin typeface="+mn-lt"/>
                <a:ea typeface="+mn-ea"/>
                <a:cs typeface="+mn-cs"/>
              </a:rPr>
              <a:t>. Baseline evaluation occurs at the very beginning of the </a:t>
            </a:r>
            <a:r>
              <a:rPr lang="en-US" sz="1200" b="0" i="0" u="none" strike="noStrike" kern="1200" baseline="0" dirty="0" err="1">
                <a:solidFill>
                  <a:schemeClr val="tx1"/>
                </a:solidFill>
                <a:latin typeface="+mn-lt"/>
                <a:ea typeface="+mn-ea"/>
                <a:cs typeface="+mn-cs"/>
              </a:rPr>
              <a:t>programme</a:t>
            </a:r>
            <a:r>
              <a:rPr lang="en-US" sz="1200" b="0" i="0" u="none" strike="noStrike" kern="1200" baseline="0" dirty="0">
                <a:solidFill>
                  <a:schemeClr val="tx1"/>
                </a:solidFill>
                <a:latin typeface="+mn-lt"/>
                <a:ea typeface="+mn-ea"/>
                <a:cs typeface="+mn-cs"/>
              </a:rPr>
              <a:t> to determine the starting point. Process evaluation occurs throughout implementation. Output and outcome evaluation take place after the activity is finished but must be planned from the beginning. Of course, all evaluation results are used to plan, adapt, and conduct activities again using the lessons learned.</a:t>
            </a:r>
            <a:endParaRPr lang="en-GB" sz="1100" dirty="0">
              <a:latin typeface="Arial"/>
            </a:endParaRPr>
          </a:p>
          <a:p>
            <a:pPr marL="165159" indent="-165159" defTabSz="880849">
              <a:buFont typeface="Arial" panose="020B0604020202020204" pitchFamily="34" charset="0"/>
              <a:buChar char="•"/>
              <a:defRPr/>
            </a:pPr>
            <a:endParaRPr lang="en-US" baseline="0"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78</a:t>
            </a:fld>
            <a:endParaRPr lang="en-US" dirty="0"/>
          </a:p>
        </p:txBody>
      </p:sp>
    </p:spTree>
    <p:extLst>
      <p:ext uri="{BB962C8B-B14F-4D97-AF65-F5344CB8AC3E}">
        <p14:creationId xmlns:p14="http://schemas.microsoft.com/office/powerpoint/2010/main" val="10993558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159" indent="-165159" defTabSz="880849">
              <a:buFont typeface="Arial" panose="020B0604020202020204" pitchFamily="34" charset="0"/>
              <a:buChar char="•"/>
              <a:defRPr/>
            </a:pPr>
            <a:endParaRPr lang="en-US" baseline="0"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79</a:t>
            </a:fld>
            <a:endParaRPr lang="en-US" dirty="0"/>
          </a:p>
        </p:txBody>
      </p:sp>
    </p:spTree>
    <p:extLst>
      <p:ext uri="{BB962C8B-B14F-4D97-AF65-F5344CB8AC3E}">
        <p14:creationId xmlns:p14="http://schemas.microsoft.com/office/powerpoint/2010/main" val="40296341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159" indent="-165159" defTabSz="880849">
              <a:buFont typeface="Arial" panose="020B0604020202020204" pitchFamily="34" charset="0"/>
              <a:buChar char="•"/>
              <a:defRPr/>
            </a:pPr>
            <a:endParaRPr lang="en-US" baseline="0"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80</a:t>
            </a:fld>
            <a:endParaRPr lang="en-US" dirty="0"/>
          </a:p>
        </p:txBody>
      </p:sp>
    </p:spTree>
    <p:extLst>
      <p:ext uri="{BB962C8B-B14F-4D97-AF65-F5344CB8AC3E}">
        <p14:creationId xmlns:p14="http://schemas.microsoft.com/office/powerpoint/2010/main" val="15303280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159" indent="-165159" defTabSz="880849">
              <a:buFont typeface="Arial" panose="020B0604020202020204" pitchFamily="34" charset="0"/>
              <a:buChar char="•"/>
              <a:defRPr/>
            </a:pPr>
            <a:endParaRPr lang="en-US" baseline="0"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81</a:t>
            </a:fld>
            <a:endParaRPr lang="en-US" dirty="0"/>
          </a:p>
        </p:txBody>
      </p:sp>
    </p:spTree>
    <p:extLst>
      <p:ext uri="{BB962C8B-B14F-4D97-AF65-F5344CB8AC3E}">
        <p14:creationId xmlns:p14="http://schemas.microsoft.com/office/powerpoint/2010/main" val="322250036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159" indent="-165159" defTabSz="880849">
              <a:buFont typeface="Arial" panose="020B0604020202020204" pitchFamily="34" charset="0"/>
              <a:buChar char="•"/>
              <a:defRPr/>
            </a:pPr>
            <a:endParaRPr lang="en-US" baseline="0"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82</a:t>
            </a:fld>
            <a:endParaRPr lang="en-US" dirty="0"/>
          </a:p>
        </p:txBody>
      </p:sp>
    </p:spTree>
    <p:extLst>
      <p:ext uri="{BB962C8B-B14F-4D97-AF65-F5344CB8AC3E}">
        <p14:creationId xmlns:p14="http://schemas.microsoft.com/office/powerpoint/2010/main" val="1253912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8</a:t>
            </a:fld>
            <a:endParaRPr lang="en-US" dirty="0"/>
          </a:p>
        </p:txBody>
      </p:sp>
    </p:spTree>
    <p:extLst>
      <p:ext uri="{BB962C8B-B14F-4D97-AF65-F5344CB8AC3E}">
        <p14:creationId xmlns:p14="http://schemas.microsoft.com/office/powerpoint/2010/main" val="351721049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solidFill>
                  <a:prstClr val="black"/>
                </a:solidFill>
              </a:rPr>
              <a:pPr>
                <a:defRPr/>
              </a:pPr>
              <a:t>83</a:t>
            </a:fld>
            <a:endParaRPr lang="en-US" dirty="0">
              <a:solidFill>
                <a:prstClr val="black"/>
              </a:solidFill>
            </a:endParaRPr>
          </a:p>
        </p:txBody>
      </p:sp>
    </p:spTree>
    <p:extLst>
      <p:ext uri="{BB962C8B-B14F-4D97-AF65-F5344CB8AC3E}">
        <p14:creationId xmlns:p14="http://schemas.microsoft.com/office/powerpoint/2010/main" val="247859196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84</a:t>
            </a:fld>
            <a:endParaRPr lang="en-US" dirty="0"/>
          </a:p>
        </p:txBody>
      </p:sp>
    </p:spTree>
    <p:extLst>
      <p:ext uri="{BB962C8B-B14F-4D97-AF65-F5344CB8AC3E}">
        <p14:creationId xmlns:p14="http://schemas.microsoft.com/office/powerpoint/2010/main" val="50924008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85</a:t>
            </a:fld>
            <a:endParaRPr lang="en-US" dirty="0"/>
          </a:p>
        </p:txBody>
      </p:sp>
    </p:spTree>
    <p:extLst>
      <p:ext uri="{BB962C8B-B14F-4D97-AF65-F5344CB8AC3E}">
        <p14:creationId xmlns:p14="http://schemas.microsoft.com/office/powerpoint/2010/main" val="240022273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86</a:t>
            </a:fld>
            <a:endParaRPr lang="en-US" dirty="0"/>
          </a:p>
        </p:txBody>
      </p:sp>
    </p:spTree>
    <p:extLst>
      <p:ext uri="{BB962C8B-B14F-4D97-AF65-F5344CB8AC3E}">
        <p14:creationId xmlns:p14="http://schemas.microsoft.com/office/powerpoint/2010/main" val="357476001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159" indent="-165159" defTabSz="880849">
              <a:buFont typeface="Arial" panose="020B0604020202020204" pitchFamily="34" charset="0"/>
              <a:buChar char="•"/>
              <a:defRPr/>
            </a:pPr>
            <a:endParaRPr lang="en-US" baseline="0"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87</a:t>
            </a:fld>
            <a:endParaRPr lang="en-US" dirty="0"/>
          </a:p>
        </p:txBody>
      </p:sp>
    </p:spTree>
    <p:extLst>
      <p:ext uri="{BB962C8B-B14F-4D97-AF65-F5344CB8AC3E}">
        <p14:creationId xmlns:p14="http://schemas.microsoft.com/office/powerpoint/2010/main" val="290179905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88</a:t>
            </a:fld>
            <a:endParaRPr lang="en-US" dirty="0"/>
          </a:p>
        </p:txBody>
      </p:sp>
    </p:spTree>
    <p:extLst>
      <p:ext uri="{BB962C8B-B14F-4D97-AF65-F5344CB8AC3E}">
        <p14:creationId xmlns:p14="http://schemas.microsoft.com/office/powerpoint/2010/main" val="210053301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159" indent="-165159" defTabSz="880849">
              <a:buFont typeface="Arial" panose="020B0604020202020204" pitchFamily="34" charset="0"/>
              <a:buChar char="•"/>
              <a:defRPr/>
            </a:pPr>
            <a:endParaRPr lang="en-US" baseline="0"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89</a:t>
            </a:fld>
            <a:endParaRPr lang="en-US" dirty="0"/>
          </a:p>
        </p:txBody>
      </p:sp>
    </p:spTree>
    <p:extLst>
      <p:ext uri="{BB962C8B-B14F-4D97-AF65-F5344CB8AC3E}">
        <p14:creationId xmlns:p14="http://schemas.microsoft.com/office/powerpoint/2010/main" val="403493321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159" indent="-165159" defTabSz="880849">
              <a:buFont typeface="Arial" panose="020B0604020202020204" pitchFamily="34" charset="0"/>
              <a:buChar char="•"/>
              <a:defRPr/>
            </a:pPr>
            <a:endParaRPr lang="en-US" baseline="0"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90</a:t>
            </a:fld>
            <a:endParaRPr lang="en-US" dirty="0"/>
          </a:p>
        </p:txBody>
      </p:sp>
    </p:spTree>
    <p:extLst>
      <p:ext uri="{BB962C8B-B14F-4D97-AF65-F5344CB8AC3E}">
        <p14:creationId xmlns:p14="http://schemas.microsoft.com/office/powerpoint/2010/main" val="98284083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159" indent="-165159" defTabSz="880849">
              <a:buFont typeface="Arial" panose="020B0604020202020204" pitchFamily="34" charset="0"/>
              <a:buChar char="•"/>
              <a:defRPr/>
            </a:pPr>
            <a:endParaRPr lang="en-US" baseline="0"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91</a:t>
            </a:fld>
            <a:endParaRPr lang="en-US" dirty="0"/>
          </a:p>
        </p:txBody>
      </p:sp>
    </p:spTree>
    <p:extLst>
      <p:ext uri="{BB962C8B-B14F-4D97-AF65-F5344CB8AC3E}">
        <p14:creationId xmlns:p14="http://schemas.microsoft.com/office/powerpoint/2010/main" val="318720251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92</a:t>
            </a:fld>
            <a:endParaRPr lang="en-US" dirty="0"/>
          </a:p>
        </p:txBody>
      </p:sp>
    </p:spTree>
    <p:extLst>
      <p:ext uri="{BB962C8B-B14F-4D97-AF65-F5344CB8AC3E}">
        <p14:creationId xmlns:p14="http://schemas.microsoft.com/office/powerpoint/2010/main" val="1934758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smtClean="0"/>
              <a:pPr>
                <a:defRPr/>
              </a:pPr>
              <a:t>9</a:t>
            </a:fld>
            <a:endParaRPr lang="en-US" dirty="0"/>
          </a:p>
        </p:txBody>
      </p:sp>
    </p:spTree>
    <p:extLst>
      <p:ext uri="{BB962C8B-B14F-4D97-AF65-F5344CB8AC3E}">
        <p14:creationId xmlns:p14="http://schemas.microsoft.com/office/powerpoint/2010/main" val="30610787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93</a:t>
            </a:fld>
            <a:endParaRPr lang="en-US" dirty="0"/>
          </a:p>
        </p:txBody>
      </p:sp>
    </p:spTree>
    <p:extLst>
      <p:ext uri="{BB962C8B-B14F-4D97-AF65-F5344CB8AC3E}">
        <p14:creationId xmlns:p14="http://schemas.microsoft.com/office/powerpoint/2010/main" val="109013441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95</a:t>
            </a:fld>
            <a:endParaRPr lang="en-US" dirty="0"/>
          </a:p>
        </p:txBody>
      </p:sp>
    </p:spTree>
    <p:extLst>
      <p:ext uri="{BB962C8B-B14F-4D97-AF65-F5344CB8AC3E}">
        <p14:creationId xmlns:p14="http://schemas.microsoft.com/office/powerpoint/2010/main" val="170981187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96</a:t>
            </a:fld>
            <a:endParaRPr lang="en-US" dirty="0"/>
          </a:p>
        </p:txBody>
      </p:sp>
    </p:spTree>
    <p:extLst>
      <p:ext uri="{BB962C8B-B14F-4D97-AF65-F5344CB8AC3E}">
        <p14:creationId xmlns:p14="http://schemas.microsoft.com/office/powerpoint/2010/main" val="203419060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97</a:t>
            </a:fld>
            <a:endParaRPr lang="en-US" dirty="0"/>
          </a:p>
        </p:txBody>
      </p:sp>
    </p:spTree>
    <p:extLst>
      <p:ext uri="{BB962C8B-B14F-4D97-AF65-F5344CB8AC3E}">
        <p14:creationId xmlns:p14="http://schemas.microsoft.com/office/powerpoint/2010/main" val="398093834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98</a:t>
            </a:fld>
            <a:endParaRPr lang="en-US" dirty="0"/>
          </a:p>
        </p:txBody>
      </p:sp>
    </p:spTree>
    <p:extLst>
      <p:ext uri="{BB962C8B-B14F-4D97-AF65-F5344CB8AC3E}">
        <p14:creationId xmlns:p14="http://schemas.microsoft.com/office/powerpoint/2010/main" val="9972340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99</a:t>
            </a:fld>
            <a:endParaRPr lang="en-US" dirty="0"/>
          </a:p>
        </p:txBody>
      </p:sp>
    </p:spTree>
    <p:extLst>
      <p:ext uri="{BB962C8B-B14F-4D97-AF65-F5344CB8AC3E}">
        <p14:creationId xmlns:p14="http://schemas.microsoft.com/office/powerpoint/2010/main" val="305126695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100</a:t>
            </a:fld>
            <a:endParaRPr lang="en-US" dirty="0"/>
          </a:p>
        </p:txBody>
      </p:sp>
    </p:spTree>
    <p:extLst>
      <p:ext uri="{BB962C8B-B14F-4D97-AF65-F5344CB8AC3E}">
        <p14:creationId xmlns:p14="http://schemas.microsoft.com/office/powerpoint/2010/main" val="411689483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159" indent="-165159" defTabSz="880849">
              <a:buFont typeface="Arial" panose="020B0604020202020204" pitchFamily="34" charset="0"/>
              <a:buChar char="•"/>
              <a:defRPr/>
            </a:pPr>
            <a:endParaRPr lang="en-US" baseline="0"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101</a:t>
            </a:fld>
            <a:endParaRPr lang="en-US" dirty="0"/>
          </a:p>
        </p:txBody>
      </p:sp>
    </p:spTree>
    <p:extLst>
      <p:ext uri="{BB962C8B-B14F-4D97-AF65-F5344CB8AC3E}">
        <p14:creationId xmlns:p14="http://schemas.microsoft.com/office/powerpoint/2010/main" val="269238720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119215-CAFB-4694-8DE2-B710BA678B5A}" type="slidenum">
              <a:rPr lang="en-US"/>
              <a:pPr>
                <a:defRPr/>
              </a:pPr>
              <a:t>102</a:t>
            </a:fld>
            <a:endParaRPr lang="en-US" dirty="0"/>
          </a:p>
        </p:txBody>
      </p:sp>
    </p:spTree>
    <p:extLst>
      <p:ext uri="{BB962C8B-B14F-4D97-AF65-F5344CB8AC3E}">
        <p14:creationId xmlns:p14="http://schemas.microsoft.com/office/powerpoint/2010/main" val="76316636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159" indent="-165159" defTabSz="880849">
              <a:buFont typeface="Arial" panose="020B0604020202020204" pitchFamily="34" charset="0"/>
              <a:buChar char="•"/>
              <a:defRPr/>
            </a:pPr>
            <a:endParaRPr lang="en-US" baseline="0" dirty="0"/>
          </a:p>
        </p:txBody>
      </p:sp>
      <p:sp>
        <p:nvSpPr>
          <p:cNvPr id="4" name="Slide Number Placeholder 3"/>
          <p:cNvSpPr>
            <a:spLocks noGrp="1"/>
          </p:cNvSpPr>
          <p:nvPr>
            <p:ph type="sldNum" sz="quarter" idx="10"/>
          </p:nvPr>
        </p:nvSpPr>
        <p:spPr/>
        <p:txBody>
          <a:bodyPr/>
          <a:lstStyle/>
          <a:p>
            <a:fld id="{E3850FB8-9049-4F46-B8FE-8F2D90685117}" type="slidenum">
              <a:rPr lang="en-US" smtClean="0"/>
              <a:pPr/>
              <a:t>103</a:t>
            </a:fld>
            <a:endParaRPr lang="en-US" dirty="0"/>
          </a:p>
        </p:txBody>
      </p:sp>
    </p:spTree>
    <p:extLst>
      <p:ext uri="{BB962C8B-B14F-4D97-AF65-F5344CB8AC3E}">
        <p14:creationId xmlns:p14="http://schemas.microsoft.com/office/powerpoint/2010/main" val="3338185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4362450" y="1027113"/>
            <a:ext cx="457200" cy="441325"/>
          </a:xfrm>
          <a:prstGeom prst="rect">
            <a:avLst/>
          </a:prstGeom>
        </p:spPr>
        <p:txBody>
          <a:bodyPr/>
          <a:lstStyle>
            <a:lvl1pPr>
              <a:defRPr>
                <a:latin typeface="Arial" charset="0"/>
                <a:cs typeface="+mn-cs"/>
              </a:defRPr>
            </a:lvl1pPr>
          </a:lstStyle>
          <a:p>
            <a:pPr>
              <a:defRPr/>
            </a:pPr>
            <a:fld id="{38D61889-7099-493A-A368-8FA02C1D712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434446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14965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3913611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4362450" y="1027113"/>
            <a:ext cx="457200" cy="441325"/>
          </a:xfrm>
          <a:prstGeom prst="rect">
            <a:avLst/>
          </a:prstGeom>
        </p:spPr>
        <p:txBody>
          <a:bodyPr/>
          <a:lstStyle>
            <a:lvl1pPr>
              <a:defRPr>
                <a:latin typeface="Arial" charset="0"/>
                <a:cs typeface="+mn-cs"/>
              </a:defRPr>
            </a:lvl1pPr>
          </a:lstStyle>
          <a:p>
            <a:pPr>
              <a:defRPr/>
            </a:pPr>
            <a:fld id="{38D61889-7099-493A-A368-8FA02C1D712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03029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4222023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rgbClr val="006891">
              <a:alpha val="85000"/>
            </a:srgbClr>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solidFill>
                <a:prstClr val="black"/>
              </a:solidFill>
              <a:latin typeface="Calibri"/>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solidFill>
                <a:prstClr val="black"/>
              </a:solidFill>
              <a:latin typeface="Calibri"/>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solidFill>
                <a:prstClr val="black"/>
              </a:solidFill>
              <a:latin typeface="Calibri"/>
            </a:endParaRPr>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solidFill>
                <a:prstClr val="black"/>
              </a:solidFill>
              <a:latin typeface="Calibri"/>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solidFill>
                <a:prstClr val="black"/>
              </a:solidFill>
              <a:latin typeface="Calibri"/>
            </a:endParaRPr>
          </a:p>
        </p:txBody>
      </p:sp>
      <p:sp>
        <p:nvSpPr>
          <p:cNvPr id="10" name="Rectangle 9"/>
          <p:cNvSpPr/>
          <p:nvPr/>
        </p:nvSpPr>
        <p:spPr>
          <a:xfrm>
            <a:off x="152400" y="609600"/>
            <a:ext cx="2743200" cy="5867400"/>
          </a:xfrm>
          <a:prstGeom prst="rect">
            <a:avLst/>
          </a:prstGeom>
          <a:solidFill>
            <a:srgbClr val="F7971D">
              <a:alpha val="80000"/>
            </a:srgb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solidFill>
                <a:prstClr val="black"/>
              </a:solidFill>
              <a:latin typeface="Calibri"/>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solidFill>
                <a:prstClr val="black"/>
              </a:solidFill>
              <a:latin typeface="Calibri"/>
            </a:endParaRPr>
          </a:p>
        </p:txBody>
      </p:sp>
      <p:sp>
        <p:nvSpPr>
          <p:cNvPr id="15" name="Rectangle 14"/>
          <p:cNvSpPr>
            <a:spLocks noChangeArrowheads="1"/>
          </p:cNvSpPr>
          <p:nvPr/>
        </p:nvSpPr>
        <p:spPr bwMode="auto">
          <a:xfrm>
            <a:off x="149225" y="6388100"/>
            <a:ext cx="8832850" cy="309563"/>
          </a:xfrm>
          <a:prstGeom prst="rect">
            <a:avLst/>
          </a:prstGeom>
          <a:solidFill>
            <a:srgbClr val="006891">
              <a:alpha val="85000"/>
            </a:srgbClr>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solidFill>
                <a:prstClr val="black"/>
              </a:solidFill>
              <a:latin typeface="Calibri"/>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4"/>
          <p:cNvSpPr>
            <a:spLocks noGrp="1"/>
          </p:cNvSpPr>
          <p:nvPr>
            <p:ph type="dt" sz="half" idx="11"/>
          </p:nvPr>
        </p:nvSpPr>
        <p:spPr>
          <a:xfrm>
            <a:off x="5791200" y="6405563"/>
            <a:ext cx="3044825" cy="365125"/>
          </a:xfrm>
          <a:prstGeom prst="rect">
            <a:avLst/>
          </a:prstGeom>
        </p:spPr>
        <p:txBody>
          <a:bodyPr/>
          <a:lstStyle>
            <a:lvl1pPr>
              <a:defRPr smtClean="0">
                <a:latin typeface="Arial" charset="0"/>
                <a:cs typeface="+mn-cs"/>
              </a:defRPr>
            </a:lvl1pPr>
          </a:lstStyle>
          <a:p>
            <a:pPr>
              <a:defRPr/>
            </a:pPr>
            <a:endParaRPr lang="en-US" dirty="0">
              <a:solidFill>
                <a:prstClr val="black"/>
              </a:solidFill>
            </a:endParaRPr>
          </a:p>
        </p:txBody>
      </p:sp>
      <p:sp>
        <p:nvSpPr>
          <p:cNvPr id="18" name="Footer Placeholder 5"/>
          <p:cNvSpPr>
            <a:spLocks noGrp="1"/>
          </p:cNvSpPr>
          <p:nvPr>
            <p:ph type="ftr" sz="quarter" idx="12"/>
          </p:nvPr>
        </p:nvSpPr>
        <p:spPr>
          <a:xfrm>
            <a:off x="301625" y="6410325"/>
            <a:ext cx="3382963" cy="366713"/>
          </a:xfrm>
          <a:prstGeom prst="rect">
            <a:avLst/>
          </a:prstGeom>
        </p:spPr>
        <p:txBody>
          <a:bodyPr/>
          <a:lstStyle>
            <a:lvl1pPr>
              <a:defRPr>
                <a:latin typeface="Arial" charset="0"/>
                <a:cs typeface="+mn-cs"/>
              </a:defRPr>
            </a:lvl1pPr>
          </a:lstStyle>
          <a:p>
            <a:pPr>
              <a:defRPr/>
            </a:pPr>
            <a:endParaRPr lang="en-US" dirty="0">
              <a:solidFill>
                <a:prstClr val="black"/>
              </a:solidFill>
            </a:endParaRPr>
          </a:p>
        </p:txBody>
      </p:sp>
    </p:spTree>
    <p:extLst>
      <p:ext uri="{BB962C8B-B14F-4D97-AF65-F5344CB8AC3E}">
        <p14:creationId xmlns:p14="http://schemas.microsoft.com/office/powerpoint/2010/main" val="355002688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bg>
      <p:bgPr>
        <a:solidFill>
          <a:schemeClr val="bg1"/>
        </a:solidFill>
        <a:effectLst/>
      </p:bgPr>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solidFill>
                <a:prstClr val="black"/>
              </a:solidFill>
              <a:latin typeface="Calibri"/>
            </a:endParaRPr>
          </a:p>
        </p:txBody>
      </p:sp>
      <p:sp>
        <p:nvSpPr>
          <p:cNvPr id="2" name="Title 1"/>
          <p:cNvSpPr>
            <a:spLocks noGrp="1"/>
          </p:cNvSpPr>
          <p:nvPr>
            <p:ph type="title"/>
          </p:nvPr>
        </p:nvSpPr>
        <p:spPr>
          <a:xfrm>
            <a:off x="301752" y="228600"/>
            <a:ext cx="8534400" cy="758952"/>
          </a:xfrm>
          <a:prstGeom prst="rect">
            <a:avLst/>
          </a:prstGeo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a:prstGeom prst="rect">
            <a:avLst/>
          </a:prstGeom>
          <a:noFill/>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half" idx="2"/>
          </p:nvPr>
        </p:nvSpPr>
        <p:spPr>
          <a:xfrm>
            <a:off x="4800600" y="1371600"/>
            <a:ext cx="4038600" cy="4681728"/>
          </a:xfrm>
          <a:prstGeom prst="rect">
            <a:avLst/>
          </a:prstGeo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0" y="6410325"/>
            <a:ext cx="3044825" cy="365125"/>
          </a:xfrm>
          <a:prstGeom prst="rect">
            <a:avLst/>
          </a:prstGeom>
        </p:spPr>
        <p:txBody>
          <a:bodyPr/>
          <a:lstStyle>
            <a:lvl1pPr>
              <a:defRPr smtClean="0">
                <a:latin typeface="Arial" charset="0"/>
                <a:cs typeface="+mn-cs"/>
              </a:defRPr>
            </a:lvl1pPr>
          </a:lstStyle>
          <a:p>
            <a:pPr>
              <a:defRPr/>
            </a:pPr>
            <a:endParaRPr lang="en-US" dirty="0">
              <a:solidFill>
                <a:prstClr val="black"/>
              </a:solidFill>
            </a:endParaRPr>
          </a:p>
        </p:txBody>
      </p:sp>
      <p:sp>
        <p:nvSpPr>
          <p:cNvPr id="7" name="Footer Placeholder 5"/>
          <p:cNvSpPr>
            <a:spLocks noGrp="1"/>
          </p:cNvSpPr>
          <p:nvPr>
            <p:ph type="ftr" sz="quarter" idx="11"/>
          </p:nvPr>
        </p:nvSpPr>
        <p:spPr>
          <a:xfrm>
            <a:off x="304800" y="6410325"/>
            <a:ext cx="3581400" cy="366713"/>
          </a:xfrm>
          <a:prstGeom prst="rect">
            <a:avLst/>
          </a:prstGeom>
        </p:spPr>
        <p:txBody>
          <a:bodyPr/>
          <a:lstStyle>
            <a:lvl1pPr>
              <a:defRPr dirty="0">
                <a:latin typeface="Arial" charset="0"/>
                <a:cs typeface="+mn-cs"/>
              </a:defRPr>
            </a:lvl1pPr>
          </a:lstStyle>
          <a:p>
            <a:pPr>
              <a:defRPr/>
            </a:pPr>
            <a:endParaRPr lang="en-US" dirty="0">
              <a:solidFill>
                <a:prstClr val="black"/>
              </a:solidFill>
            </a:endParaRPr>
          </a:p>
        </p:txBody>
      </p:sp>
      <p:sp>
        <p:nvSpPr>
          <p:cNvPr id="8" name="Slide Number Placeholder 6"/>
          <p:cNvSpPr>
            <a:spLocks noGrp="1"/>
          </p:cNvSpPr>
          <p:nvPr>
            <p:ph type="sldNum" sz="quarter" idx="12"/>
          </p:nvPr>
        </p:nvSpPr>
        <p:spPr>
          <a:xfrm>
            <a:off x="4343400" y="1039813"/>
            <a:ext cx="457200" cy="441325"/>
          </a:xfrm>
          <a:prstGeom prst="rect">
            <a:avLst/>
          </a:prstGeom>
        </p:spPr>
        <p:txBody>
          <a:bodyPr/>
          <a:lstStyle>
            <a:lvl1pPr>
              <a:defRPr>
                <a:latin typeface="Arial" charset="0"/>
                <a:cs typeface="+mn-cs"/>
              </a:defRPr>
            </a:lvl1pPr>
          </a:lstStyle>
          <a:p>
            <a:pPr>
              <a:defRPr/>
            </a:pPr>
            <a:fld id="{13F7DD2B-9179-45C6-95AE-F1F6A1E9193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8193770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55625" y="249238"/>
            <a:ext cx="7772400" cy="1104900"/>
          </a:xfrm>
        </p:spPr>
        <p:txBody>
          <a:bodyPr/>
          <a:lstStyle/>
          <a:p>
            <a:r>
              <a:rPr lang="en-US"/>
              <a:t>Click to edit Master title style</a:t>
            </a:r>
          </a:p>
        </p:txBody>
      </p:sp>
      <p:sp>
        <p:nvSpPr>
          <p:cNvPr id="3" name="Chart Placeholder 2"/>
          <p:cNvSpPr>
            <a:spLocks noGrp="1"/>
          </p:cNvSpPr>
          <p:nvPr>
            <p:ph type="chart" idx="1"/>
          </p:nvPr>
        </p:nvSpPr>
        <p:spPr>
          <a:xfrm>
            <a:off x="1035050" y="1676400"/>
            <a:ext cx="7727950" cy="4114800"/>
          </a:xfrm>
        </p:spPr>
        <p:txBody>
          <a:bodyPr/>
          <a:lstStyle/>
          <a:p>
            <a:pPr lvl="0"/>
            <a:endParaRPr lang="en-US" noProof="0" dirty="0"/>
          </a:p>
        </p:txBody>
      </p:sp>
      <p:sp>
        <p:nvSpPr>
          <p:cNvPr id="4" name="Rectangle 5"/>
          <p:cNvSpPr>
            <a:spLocks noGrp="1" noChangeArrowheads="1"/>
          </p:cNvSpPr>
          <p:nvPr>
            <p:ph type="dt" sz="half" idx="10"/>
          </p:nvPr>
        </p:nvSpPr>
        <p:spPr>
          <a:xfrm>
            <a:off x="381000" y="6172200"/>
            <a:ext cx="1905000" cy="457200"/>
          </a:xfrm>
          <a:prstGeom prst="rect">
            <a:avLst/>
          </a:prstGeom>
          <a:ln/>
        </p:spPr>
        <p:txBody>
          <a:bodyPr/>
          <a:lstStyle>
            <a:lvl1pPr>
              <a:defRPr/>
            </a:lvl1pPr>
          </a:lstStyle>
          <a:p>
            <a:pPr>
              <a:defRPr/>
            </a:pPr>
            <a:endParaRPr lang="fr-FR" dirty="0">
              <a:solidFill>
                <a:prstClr val="black"/>
              </a:solidFill>
            </a:endParaRPr>
          </a:p>
        </p:txBody>
      </p:sp>
      <p:sp>
        <p:nvSpPr>
          <p:cNvPr id="5" name="Rectangle 6"/>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fr-FR" dirty="0">
              <a:solidFill>
                <a:prstClr val="black"/>
              </a:solidFill>
            </a:endParaRPr>
          </a:p>
        </p:txBody>
      </p:sp>
      <p:sp>
        <p:nvSpPr>
          <p:cNvPr id="6" name="Rectangle 7"/>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fld id="{7663F46B-3707-4D3C-AC95-1EF8DBB433F8}" type="slidenum">
              <a:rPr lang="fr-FR">
                <a:solidFill>
                  <a:prstClr val="black"/>
                </a:solidFill>
              </a:rPr>
              <a:pPr>
                <a:defRPr/>
              </a:pPr>
              <a:t>‹#›</a:t>
            </a:fld>
            <a:endParaRPr lang="fr-FR" dirty="0">
              <a:solidFill>
                <a:prstClr val="black"/>
              </a:solidFill>
            </a:endParaRPr>
          </a:p>
        </p:txBody>
      </p:sp>
    </p:spTree>
    <p:extLst>
      <p:ext uri="{BB962C8B-B14F-4D97-AF65-F5344CB8AC3E}">
        <p14:creationId xmlns:p14="http://schemas.microsoft.com/office/powerpoint/2010/main" val="1572448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4362450" y="1027113"/>
            <a:ext cx="457200" cy="441325"/>
          </a:xfrm>
          <a:prstGeom prst="rect">
            <a:avLst/>
          </a:prstGeom>
        </p:spPr>
        <p:txBody>
          <a:bodyPr/>
          <a:lstStyle>
            <a:lvl1pPr>
              <a:defRPr>
                <a:latin typeface="Arial" charset="0"/>
                <a:cs typeface="+mn-cs"/>
              </a:defRPr>
            </a:lvl1pPr>
          </a:lstStyle>
          <a:p>
            <a:pPr fontAlgn="auto">
              <a:spcBef>
                <a:spcPts val="0"/>
              </a:spcBef>
              <a:spcAft>
                <a:spcPts val="0"/>
              </a:spcAft>
              <a:defRPr/>
            </a:pPr>
            <a:fld id="{38D61889-7099-493A-A368-8FA02C1D7123}" type="slidenum">
              <a:rPr lang="en-US">
                <a:solidFill>
                  <a:prstClr val="black"/>
                </a:solidFill>
              </a:rPr>
              <a:pPr fontAlgn="auto">
                <a:spcBef>
                  <a:spcPts val="0"/>
                </a:spcBef>
                <a:spcAft>
                  <a:spcPts val="0"/>
                </a:spcAft>
                <a:defRPr/>
              </a:pPr>
              <a:t>‹#›</a:t>
            </a:fld>
            <a:endParaRPr lang="en-US" dirty="0">
              <a:solidFill>
                <a:prstClr val="black"/>
              </a:solidFill>
            </a:endParaRPr>
          </a:p>
        </p:txBody>
      </p:sp>
    </p:spTree>
    <p:extLst>
      <p:ext uri="{BB962C8B-B14F-4D97-AF65-F5344CB8AC3E}">
        <p14:creationId xmlns:p14="http://schemas.microsoft.com/office/powerpoint/2010/main" val="3265794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auto">
              <a:spcBef>
                <a:spcPts val="0"/>
              </a:spcBef>
              <a:spcAft>
                <a:spcPts val="0"/>
              </a:spcAft>
              <a:defRPr/>
            </a:pPr>
            <a:endParaRPr lang="en-US" dirty="0">
              <a:solidFill>
                <a:prstClr val="black"/>
              </a:solidFill>
              <a:latin typeface="Calibri"/>
              <a:cs typeface="+mn-cs"/>
            </a:endParaRP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auto">
              <a:spcBef>
                <a:spcPts val="0"/>
              </a:spcBef>
              <a:spcAft>
                <a:spcPts val="0"/>
              </a:spcAft>
              <a:defRPr/>
            </a:pPr>
            <a:endParaRPr lang="en-US" dirty="0">
              <a:solidFill>
                <a:prstClr val="black"/>
              </a:solidFill>
              <a:latin typeface="Calibri"/>
              <a:cs typeface="+mn-cs"/>
            </a:endParaRPr>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auto">
              <a:spcBef>
                <a:spcPts val="0"/>
              </a:spcBef>
              <a:spcAft>
                <a:spcPts val="0"/>
              </a:spcAft>
              <a:defRPr/>
            </a:pPr>
            <a:fld id="{A4BDBF3A-D642-4407-B563-0DB732E47701}" type="slidenum">
              <a:rPr lang="en-US">
                <a:solidFill>
                  <a:prstClr val="black"/>
                </a:solidFill>
                <a:latin typeface="Calibri"/>
                <a:cs typeface="+mn-cs"/>
              </a:rPr>
              <a:pPr fontAlgn="auto">
                <a:spcBef>
                  <a:spcPts val="0"/>
                </a:spcBef>
                <a:spcAft>
                  <a:spcPts val="0"/>
                </a:spcAft>
                <a:defRPr/>
              </a:pPr>
              <a:t>‹#›</a:t>
            </a:fld>
            <a:endParaRPr lang="en-US" dirty="0">
              <a:solidFill>
                <a:prstClr val="black"/>
              </a:solidFill>
              <a:latin typeface="Calibri"/>
              <a:cs typeface="+mn-cs"/>
            </a:endParaRPr>
          </a:p>
        </p:txBody>
      </p:sp>
    </p:spTree>
    <p:extLst>
      <p:ext uri="{BB962C8B-B14F-4D97-AF65-F5344CB8AC3E}">
        <p14:creationId xmlns:p14="http://schemas.microsoft.com/office/powerpoint/2010/main" val="53640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4362450" y="1027113"/>
            <a:ext cx="457200" cy="441325"/>
          </a:xfrm>
          <a:prstGeom prst="rect">
            <a:avLst/>
          </a:prstGeom>
        </p:spPr>
        <p:txBody>
          <a:bodyPr/>
          <a:lstStyle>
            <a:lvl1pPr>
              <a:defRPr>
                <a:latin typeface="Arial" charset="0"/>
                <a:cs typeface="+mn-cs"/>
              </a:defRPr>
            </a:lvl1pPr>
          </a:lstStyle>
          <a:p>
            <a:pPr>
              <a:defRPr/>
            </a:pPr>
            <a:fld id="{38D61889-7099-493A-A368-8FA02C1D7123}"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219200"/>
            <a:ext cx="7124698" cy="2057400"/>
          </a:xfrm>
        </p:spPr>
        <p:txBody>
          <a:bodyPr>
            <a:normAutofit/>
          </a:bodyPr>
          <a:lstStyle>
            <a:lvl1pPr marL="0" indent="0" algn="l">
              <a:defRPr sz="3000" cap="all" baseline="0">
                <a:solidFill>
                  <a:schemeClr val="bg1"/>
                </a:solidFill>
              </a:defRPr>
            </a:lvl1pPr>
          </a:lstStyle>
          <a:p>
            <a:r>
              <a:rPr lang="en-US" dirty="0"/>
              <a:t>Click to edit Master title style</a:t>
            </a:r>
          </a:p>
        </p:txBody>
      </p:sp>
      <p:sp>
        <p:nvSpPr>
          <p:cNvPr id="3" name="Subtitle 2"/>
          <p:cNvSpPr>
            <a:spLocks noGrp="1"/>
          </p:cNvSpPr>
          <p:nvPr>
            <p:ph type="subTitle" idx="1" hasCustomPrompt="1"/>
          </p:nvPr>
        </p:nvSpPr>
        <p:spPr>
          <a:xfrm>
            <a:off x="1219200" y="3276600"/>
            <a:ext cx="7124698" cy="277368"/>
          </a:xfrm>
        </p:spPr>
        <p:txBody>
          <a:bodyPr>
            <a:noAutofit/>
          </a:bodyPr>
          <a:lstStyle>
            <a:lvl1pPr marL="0" indent="0" algn="l">
              <a:buNone/>
              <a:defRPr sz="1800">
                <a:solidFill>
                  <a:srgbClr val="1B4298"/>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a:t>
            </a:r>
          </a:p>
        </p:txBody>
      </p:sp>
      <p:sp>
        <p:nvSpPr>
          <p:cNvPr id="16" name="Content Placeholder 15"/>
          <p:cNvSpPr>
            <a:spLocks noGrp="1"/>
          </p:cNvSpPr>
          <p:nvPr>
            <p:ph sz="quarter" idx="10" hasCustomPrompt="1"/>
          </p:nvPr>
        </p:nvSpPr>
        <p:spPr>
          <a:xfrm>
            <a:off x="1219200" y="3581400"/>
            <a:ext cx="6400800" cy="277368"/>
          </a:xfrm>
        </p:spPr>
        <p:txBody>
          <a:bodyPr>
            <a:noAutofit/>
          </a:bodyPr>
          <a:lstStyle>
            <a:lvl1pPr>
              <a:buNone/>
              <a:defRPr sz="1800">
                <a:solidFill>
                  <a:srgbClr val="1B4298"/>
                </a:solidFill>
                <a:latin typeface="+mn-lt"/>
                <a:cs typeface="Arial" pitchFamily="34" charset="0"/>
              </a:defRPr>
            </a:lvl1pPr>
          </a:lstStyle>
          <a:p>
            <a:pPr lvl="0"/>
            <a:r>
              <a:rPr lang="en-US" dirty="0"/>
              <a:t>Event</a:t>
            </a:r>
          </a:p>
        </p:txBody>
      </p:sp>
      <p:sp>
        <p:nvSpPr>
          <p:cNvPr id="17" name="Content Placeholder 15"/>
          <p:cNvSpPr>
            <a:spLocks noGrp="1"/>
          </p:cNvSpPr>
          <p:nvPr>
            <p:ph sz="quarter" idx="11" hasCustomPrompt="1"/>
          </p:nvPr>
        </p:nvSpPr>
        <p:spPr>
          <a:xfrm>
            <a:off x="1219200" y="3886200"/>
            <a:ext cx="6019800" cy="304800"/>
          </a:xfrm>
        </p:spPr>
        <p:txBody>
          <a:bodyPr>
            <a:noAutofit/>
          </a:bodyPr>
          <a:lstStyle>
            <a:lvl1pPr>
              <a:buNone/>
              <a:defRPr sz="1800">
                <a:solidFill>
                  <a:srgbClr val="1B4298"/>
                </a:solidFill>
                <a:latin typeface="+mn-lt"/>
                <a:cs typeface="Arial" pitchFamily="34" charset="0"/>
              </a:defRPr>
            </a:lvl1pPr>
          </a:lstStyle>
          <a:p>
            <a:pPr lvl="0"/>
            <a:r>
              <a:rPr lang="en-US" dirty="0"/>
              <a:t>Month Year</a:t>
            </a:r>
          </a:p>
          <a:p>
            <a:pPr lvl="0"/>
            <a:endParaRPr lang="en-US" dirty="0"/>
          </a:p>
        </p:txBody>
      </p:sp>
      <p:cxnSp>
        <p:nvCxnSpPr>
          <p:cNvPr id="13" name="Straight Connector 12"/>
          <p:cNvCxnSpPr/>
          <p:nvPr/>
        </p:nvCxnSpPr>
        <p:spPr>
          <a:xfrm>
            <a:off x="1219200" y="3124200"/>
            <a:ext cx="71693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descr="FANTA-2 whiteband.png"/>
          <p:cNvPicPr>
            <a:picLocks noChangeAspect="1"/>
          </p:cNvPicPr>
          <p:nvPr/>
        </p:nvPicPr>
        <p:blipFill>
          <a:blip r:embed="rId3" cstate="print"/>
          <a:stretch>
            <a:fillRect/>
          </a:stretch>
        </p:blipFill>
        <p:spPr>
          <a:xfrm>
            <a:off x="377" y="6169209"/>
            <a:ext cx="9143245" cy="688791"/>
          </a:xfrm>
          <a:prstGeom prst="rect">
            <a:avLst/>
          </a:prstGeom>
        </p:spPr>
      </p:pic>
      <p:sp>
        <p:nvSpPr>
          <p:cNvPr id="12" name="TextBox 11"/>
          <p:cNvSpPr txBox="1"/>
          <p:nvPr/>
        </p:nvSpPr>
        <p:spPr>
          <a:xfrm>
            <a:off x="1066800" y="4953000"/>
            <a:ext cx="7321783" cy="969496"/>
          </a:xfrm>
          <a:prstGeom prst="rect">
            <a:avLst/>
          </a:prstGeom>
          <a:noFill/>
        </p:spPr>
        <p:txBody>
          <a:bodyPr wrap="square" rtlCol="0">
            <a:spAutoFit/>
          </a:bodyPr>
          <a:lstStyle/>
          <a:p>
            <a:pPr fontAlgn="auto">
              <a:spcBef>
                <a:spcPts val="0"/>
              </a:spcBef>
              <a:spcAft>
                <a:spcPts val="0"/>
              </a:spcAft>
            </a:pPr>
            <a:r>
              <a:rPr lang="en-US" sz="1300" dirty="0">
                <a:solidFill>
                  <a:prstClr val="white"/>
                </a:solidFill>
                <a:latin typeface="Calibri"/>
              </a:rPr>
              <a:t>Food and Nutrition Technical Assistance III Project (FANTA)</a:t>
            </a:r>
          </a:p>
          <a:p>
            <a:pPr fontAlgn="auto">
              <a:spcBef>
                <a:spcPts val="0"/>
              </a:spcBef>
              <a:spcAft>
                <a:spcPts val="0"/>
              </a:spcAft>
            </a:pPr>
            <a:r>
              <a:rPr lang="en-US" sz="1300" dirty="0">
                <a:solidFill>
                  <a:prstClr val="white"/>
                </a:solidFill>
                <a:latin typeface="Calibri"/>
              </a:rPr>
              <a:t>FHI 360   1825 Connecticut Avenue, NW   Washington, DC 20009</a:t>
            </a:r>
          </a:p>
          <a:p>
            <a:pPr fontAlgn="auto">
              <a:spcBef>
                <a:spcPts val="0"/>
              </a:spcBef>
              <a:spcAft>
                <a:spcPts val="0"/>
              </a:spcAft>
            </a:pPr>
            <a:r>
              <a:rPr lang="en-US" sz="1300" dirty="0">
                <a:solidFill>
                  <a:prstClr val="white"/>
                </a:solidFill>
                <a:latin typeface="Calibri"/>
              </a:rPr>
              <a:t>Tel: 202-884-8000   Fax: 202-884-8432   Email: fantamail@fhi360.org   Website: www.fantaproject.org </a:t>
            </a:r>
          </a:p>
          <a:p>
            <a:pPr fontAlgn="auto">
              <a:spcBef>
                <a:spcPts val="0"/>
              </a:spcBef>
              <a:spcAft>
                <a:spcPts val="0"/>
              </a:spcAft>
            </a:pPr>
            <a:endParaRPr lang="en-US" dirty="0">
              <a:solidFill>
                <a:prstClr val="black"/>
              </a:solidFill>
              <a:latin typeface="Calibri"/>
              <a:cs typeface="+mn-cs"/>
            </a:endParaRPr>
          </a:p>
        </p:txBody>
      </p:sp>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t="1" b="56721"/>
          <a:stretch/>
        </p:blipFill>
        <p:spPr>
          <a:xfrm>
            <a:off x="228600" y="6307136"/>
            <a:ext cx="1711325" cy="375125"/>
          </a:xfrm>
          <a:prstGeom prst="rect">
            <a:avLst/>
          </a:prstGeom>
        </p:spPr>
      </p:pic>
      <p:pic>
        <p:nvPicPr>
          <p:cNvPr id="19" name="Picture 8" descr="Horizontal_RGB_600.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6272847"/>
            <a:ext cx="1755746" cy="53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9" descr="FHI360 Logo_horizonal.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04647" y="6318884"/>
            <a:ext cx="10668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50775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701446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219200"/>
            <a:ext cx="7124698" cy="2057400"/>
          </a:xfrm>
          <a:prstGeom prst="rect">
            <a:avLst/>
          </a:prstGeom>
        </p:spPr>
        <p:txBody>
          <a:bodyPr>
            <a:normAutofit/>
          </a:bodyPr>
          <a:lstStyle>
            <a:lvl1pPr marL="0" indent="0" algn="l">
              <a:defRPr sz="3000" cap="all" baseline="0">
                <a:solidFill>
                  <a:schemeClr val="bg1"/>
                </a:solidFill>
              </a:defRPr>
            </a:lvl1pPr>
          </a:lstStyle>
          <a:p>
            <a:r>
              <a:rPr lang="en-US" dirty="0"/>
              <a:t>Click to edit Master title style</a:t>
            </a:r>
          </a:p>
        </p:txBody>
      </p:sp>
      <p:sp>
        <p:nvSpPr>
          <p:cNvPr id="3" name="Subtitle 2"/>
          <p:cNvSpPr>
            <a:spLocks noGrp="1"/>
          </p:cNvSpPr>
          <p:nvPr>
            <p:ph type="subTitle" idx="1" hasCustomPrompt="1"/>
          </p:nvPr>
        </p:nvSpPr>
        <p:spPr>
          <a:xfrm>
            <a:off x="1219200" y="3276600"/>
            <a:ext cx="7124698" cy="277368"/>
          </a:xfrm>
          <a:prstGeom prst="rect">
            <a:avLst/>
          </a:prstGeom>
        </p:spPr>
        <p:txBody>
          <a:bodyPr>
            <a:noAutofit/>
          </a:bodyPr>
          <a:lstStyle>
            <a:lvl1pPr marL="0" indent="0" algn="l">
              <a:buNone/>
              <a:defRPr sz="1800">
                <a:solidFill>
                  <a:srgbClr val="1B4298"/>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a:t>
            </a:r>
          </a:p>
        </p:txBody>
      </p:sp>
      <p:sp>
        <p:nvSpPr>
          <p:cNvPr id="16" name="Content Placeholder 15"/>
          <p:cNvSpPr>
            <a:spLocks noGrp="1"/>
          </p:cNvSpPr>
          <p:nvPr>
            <p:ph sz="quarter" idx="10" hasCustomPrompt="1"/>
          </p:nvPr>
        </p:nvSpPr>
        <p:spPr>
          <a:xfrm>
            <a:off x="1219200" y="3581400"/>
            <a:ext cx="6400800" cy="277368"/>
          </a:xfrm>
          <a:prstGeom prst="rect">
            <a:avLst/>
          </a:prstGeom>
        </p:spPr>
        <p:txBody>
          <a:bodyPr>
            <a:noAutofit/>
          </a:bodyPr>
          <a:lstStyle>
            <a:lvl1pPr>
              <a:buNone/>
              <a:defRPr sz="1800">
                <a:solidFill>
                  <a:srgbClr val="1B4298"/>
                </a:solidFill>
                <a:latin typeface="+mn-lt"/>
                <a:cs typeface="Arial" pitchFamily="34" charset="0"/>
              </a:defRPr>
            </a:lvl1pPr>
          </a:lstStyle>
          <a:p>
            <a:pPr lvl="0"/>
            <a:r>
              <a:rPr lang="en-US" dirty="0"/>
              <a:t>Event</a:t>
            </a:r>
          </a:p>
        </p:txBody>
      </p:sp>
      <p:sp>
        <p:nvSpPr>
          <p:cNvPr id="17" name="Content Placeholder 15"/>
          <p:cNvSpPr>
            <a:spLocks noGrp="1"/>
          </p:cNvSpPr>
          <p:nvPr>
            <p:ph sz="quarter" idx="11" hasCustomPrompt="1"/>
          </p:nvPr>
        </p:nvSpPr>
        <p:spPr>
          <a:xfrm>
            <a:off x="1219200" y="3886200"/>
            <a:ext cx="6019800" cy="304800"/>
          </a:xfrm>
          <a:prstGeom prst="rect">
            <a:avLst/>
          </a:prstGeom>
        </p:spPr>
        <p:txBody>
          <a:bodyPr>
            <a:noAutofit/>
          </a:bodyPr>
          <a:lstStyle>
            <a:lvl1pPr>
              <a:buNone/>
              <a:defRPr sz="1800">
                <a:solidFill>
                  <a:srgbClr val="1B4298"/>
                </a:solidFill>
                <a:latin typeface="+mn-lt"/>
                <a:cs typeface="Arial" pitchFamily="34" charset="0"/>
              </a:defRPr>
            </a:lvl1pPr>
          </a:lstStyle>
          <a:p>
            <a:pPr lvl="0"/>
            <a:r>
              <a:rPr lang="en-US" dirty="0"/>
              <a:t>Month Year</a:t>
            </a:r>
          </a:p>
          <a:p>
            <a:pPr lvl="0"/>
            <a:endParaRPr lang="en-US" dirty="0"/>
          </a:p>
        </p:txBody>
      </p:sp>
      <p:cxnSp>
        <p:nvCxnSpPr>
          <p:cNvPr id="13" name="Straight Connector 12"/>
          <p:cNvCxnSpPr/>
          <p:nvPr userDrawn="1"/>
        </p:nvCxnSpPr>
        <p:spPr>
          <a:xfrm>
            <a:off x="1219200" y="3124200"/>
            <a:ext cx="71693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descr="FANTA-2 whiteband.png"/>
          <p:cNvPicPr>
            <a:picLocks noChangeAspect="1"/>
          </p:cNvPicPr>
          <p:nvPr userDrawn="1"/>
        </p:nvPicPr>
        <p:blipFill>
          <a:blip r:embed="rId3" cstate="print"/>
          <a:stretch>
            <a:fillRect/>
          </a:stretch>
        </p:blipFill>
        <p:spPr>
          <a:xfrm>
            <a:off x="377" y="6169209"/>
            <a:ext cx="9143245" cy="688791"/>
          </a:xfrm>
          <a:prstGeom prst="rect">
            <a:avLst/>
          </a:prstGeom>
        </p:spPr>
      </p:pic>
      <p:sp>
        <p:nvSpPr>
          <p:cNvPr id="12" name="TextBox 11"/>
          <p:cNvSpPr txBox="1"/>
          <p:nvPr userDrawn="1"/>
        </p:nvSpPr>
        <p:spPr>
          <a:xfrm>
            <a:off x="1066800" y="4953000"/>
            <a:ext cx="7321783" cy="969496"/>
          </a:xfrm>
          <a:prstGeom prst="rect">
            <a:avLst/>
          </a:prstGeom>
          <a:noFill/>
        </p:spPr>
        <p:txBody>
          <a:bodyPr wrap="square" rtlCol="0">
            <a:spAutoFit/>
          </a:bodyPr>
          <a:lstStyle/>
          <a:p>
            <a:pPr fontAlgn="auto">
              <a:spcBef>
                <a:spcPts val="0"/>
              </a:spcBef>
              <a:spcAft>
                <a:spcPts val="0"/>
              </a:spcAft>
            </a:pPr>
            <a:r>
              <a:rPr lang="en-US" sz="1300" dirty="0">
                <a:solidFill>
                  <a:prstClr val="white"/>
                </a:solidFill>
                <a:latin typeface="Calibri"/>
              </a:rPr>
              <a:t>Food and Nutrition Technical Assistance III Project (FANTA)</a:t>
            </a:r>
          </a:p>
          <a:p>
            <a:pPr fontAlgn="auto">
              <a:spcBef>
                <a:spcPts val="0"/>
              </a:spcBef>
              <a:spcAft>
                <a:spcPts val="0"/>
              </a:spcAft>
            </a:pPr>
            <a:r>
              <a:rPr lang="en-US" sz="1300" dirty="0">
                <a:solidFill>
                  <a:prstClr val="white"/>
                </a:solidFill>
                <a:latin typeface="Calibri"/>
              </a:rPr>
              <a:t>FHI 360   1825 Connecticut Avenue, NW   Washington, DC 20009</a:t>
            </a:r>
          </a:p>
          <a:p>
            <a:pPr fontAlgn="auto">
              <a:spcBef>
                <a:spcPts val="0"/>
              </a:spcBef>
              <a:spcAft>
                <a:spcPts val="0"/>
              </a:spcAft>
            </a:pPr>
            <a:r>
              <a:rPr lang="en-US" sz="1300" dirty="0">
                <a:solidFill>
                  <a:prstClr val="white"/>
                </a:solidFill>
                <a:latin typeface="Calibri"/>
              </a:rPr>
              <a:t>Tel: 202-884-8000   Fax: 202-884-8432   Email: fantamail@fhi360.org   Website: www.fantaproject.org </a:t>
            </a:r>
          </a:p>
          <a:p>
            <a:pPr fontAlgn="auto">
              <a:spcBef>
                <a:spcPts val="0"/>
              </a:spcBef>
              <a:spcAft>
                <a:spcPts val="0"/>
              </a:spcAft>
            </a:pPr>
            <a:endParaRPr lang="en-US" dirty="0">
              <a:solidFill>
                <a:prstClr val="black"/>
              </a:solidFill>
              <a:latin typeface="Calibri"/>
              <a:cs typeface="+mn-cs"/>
            </a:endParaRPr>
          </a:p>
        </p:txBody>
      </p:sp>
      <p:pic>
        <p:nvPicPr>
          <p:cNvPr id="18" name="Picture 17"/>
          <p:cNvPicPr>
            <a:picLocks noChangeAspect="1"/>
          </p:cNvPicPr>
          <p:nvPr userDrawn="1"/>
        </p:nvPicPr>
        <p:blipFill rotWithShape="1">
          <a:blip r:embed="rId4" cstate="print">
            <a:extLst>
              <a:ext uri="{28A0092B-C50C-407E-A947-70E740481C1C}">
                <a14:useLocalDpi xmlns:a14="http://schemas.microsoft.com/office/drawing/2010/main" val="0"/>
              </a:ext>
            </a:extLst>
          </a:blip>
          <a:srcRect t="1" b="56721"/>
          <a:stretch/>
        </p:blipFill>
        <p:spPr>
          <a:xfrm>
            <a:off x="228600" y="6307136"/>
            <a:ext cx="1711325" cy="375125"/>
          </a:xfrm>
          <a:prstGeom prst="rect">
            <a:avLst/>
          </a:prstGeom>
        </p:spPr>
      </p:pic>
      <p:pic>
        <p:nvPicPr>
          <p:cNvPr id="19" name="Picture 8" descr="Horizontal_RGB_600.gif"/>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239000" y="6272847"/>
            <a:ext cx="1755746" cy="53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9" descr="FHI360 Logo_horizonal.pn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804647" y="6318884"/>
            <a:ext cx="10668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94182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9D32461-EB2D-4650-B0D8-8FFDB443F221}" type="datetimeFigureOut">
              <a:rPr lang="en-US"/>
              <a:pPr>
                <a:defRPr/>
              </a:pPr>
              <a:t>8/9/2017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340A43-E3BE-4ADF-BB6B-5DD92320AD41}" type="slidenum">
              <a:rPr lang="en-US"/>
              <a:pPr>
                <a:defRPr/>
              </a:pPr>
              <a:t>‹#›</a:t>
            </a:fld>
            <a:endParaRPr lang="en-US"/>
          </a:p>
        </p:txBody>
      </p:sp>
    </p:spTree>
    <p:extLst>
      <p:ext uri="{BB962C8B-B14F-4D97-AF65-F5344CB8AC3E}">
        <p14:creationId xmlns:p14="http://schemas.microsoft.com/office/powerpoint/2010/main" val="146439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E25DEBA-F41F-4F40-98FA-356FF2405319}" type="datetimeFigureOut">
              <a:rPr lang="en-US"/>
              <a:pPr>
                <a:defRPr/>
              </a:pPr>
              <a:t>8/9/2017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4BDBF3A-D642-4407-B563-0DB732E47701}" type="slidenum">
              <a:rPr lang="en-US"/>
              <a:pPr>
                <a:defRPr/>
              </a:pPr>
              <a:t>‹#›</a:t>
            </a:fld>
            <a:endParaRPr lang="en-US"/>
          </a:p>
        </p:txBody>
      </p:sp>
    </p:spTree>
    <p:extLst>
      <p:ext uri="{BB962C8B-B14F-4D97-AF65-F5344CB8AC3E}">
        <p14:creationId xmlns:p14="http://schemas.microsoft.com/office/powerpoint/2010/main" val="908115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341331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4362450" y="1027113"/>
            <a:ext cx="457200" cy="441325"/>
          </a:xfrm>
          <a:prstGeom prst="rect">
            <a:avLst/>
          </a:prstGeom>
        </p:spPr>
        <p:txBody>
          <a:bodyPr/>
          <a:lstStyle>
            <a:lvl1pPr>
              <a:defRPr>
                <a:latin typeface="Arial" charset="0"/>
                <a:cs typeface="+mn-cs"/>
              </a:defRPr>
            </a:lvl1pPr>
          </a:lstStyle>
          <a:p>
            <a:pPr>
              <a:defRPr/>
            </a:pPr>
            <a:fld id="{38D61889-7099-493A-A368-8FA02C1D712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530254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a:prstGeom prst="rect">
            <a:avLst/>
          </a:prstGeo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a:prstGeom prst="rect">
            <a:avLst/>
          </a:prstGeom>
          <a:noFill/>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half" idx="2"/>
          </p:nvPr>
        </p:nvSpPr>
        <p:spPr>
          <a:xfrm>
            <a:off x="4800600" y="1371600"/>
            <a:ext cx="4038600" cy="4681728"/>
          </a:xfrm>
          <a:prstGeom prst="rect">
            <a:avLst/>
          </a:prstGeo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0" y="6410325"/>
            <a:ext cx="3044825" cy="365125"/>
          </a:xfrm>
          <a:prstGeom prst="rect">
            <a:avLst/>
          </a:prstGeom>
        </p:spPr>
        <p:txBody>
          <a:bodyPr/>
          <a:lstStyle>
            <a:lvl1pPr>
              <a:defRPr smtClean="0">
                <a:latin typeface="Arial" charset="0"/>
                <a:cs typeface="+mn-cs"/>
              </a:defRPr>
            </a:lvl1pPr>
          </a:lstStyle>
          <a:p>
            <a:pPr>
              <a:defRPr/>
            </a:pPr>
            <a:fld id="{F5D558AE-E45B-4D76-9551-63BA281C415C}" type="datetime1">
              <a:rPr lang="en-US">
                <a:solidFill>
                  <a:prstClr val="black"/>
                </a:solidFill>
              </a:rPr>
              <a:pPr>
                <a:defRPr/>
              </a:pPr>
              <a:t>8/9/2017</a:t>
            </a:fld>
            <a:endParaRPr lang="en-US" dirty="0">
              <a:solidFill>
                <a:prstClr val="black"/>
              </a:solidFill>
            </a:endParaRPr>
          </a:p>
        </p:txBody>
      </p:sp>
      <p:sp>
        <p:nvSpPr>
          <p:cNvPr id="7" name="Footer Placeholder 5"/>
          <p:cNvSpPr>
            <a:spLocks noGrp="1"/>
          </p:cNvSpPr>
          <p:nvPr>
            <p:ph type="ftr" sz="quarter" idx="11"/>
          </p:nvPr>
        </p:nvSpPr>
        <p:spPr>
          <a:xfrm>
            <a:off x="304800" y="6410325"/>
            <a:ext cx="3581400" cy="366713"/>
          </a:xfrm>
          <a:prstGeom prst="rect">
            <a:avLst/>
          </a:prstGeom>
        </p:spPr>
        <p:txBody>
          <a:bodyPr/>
          <a:lstStyle>
            <a:lvl1pPr>
              <a:defRPr dirty="0">
                <a:latin typeface="Arial" charset="0"/>
                <a:cs typeface="+mn-cs"/>
              </a:defRPr>
            </a:lvl1pPr>
          </a:lstStyle>
          <a:p>
            <a:pPr>
              <a:defRPr/>
            </a:pPr>
            <a:endParaRPr lang="en-US" dirty="0">
              <a:solidFill>
                <a:prstClr val="black"/>
              </a:solidFill>
            </a:endParaRPr>
          </a:p>
        </p:txBody>
      </p:sp>
      <p:sp>
        <p:nvSpPr>
          <p:cNvPr id="8" name="Slide Number Placeholder 6"/>
          <p:cNvSpPr>
            <a:spLocks noGrp="1"/>
          </p:cNvSpPr>
          <p:nvPr>
            <p:ph type="sldNum" sz="quarter" idx="12"/>
          </p:nvPr>
        </p:nvSpPr>
        <p:spPr>
          <a:xfrm>
            <a:off x="4343400" y="1039813"/>
            <a:ext cx="457200" cy="441325"/>
          </a:xfrm>
          <a:prstGeom prst="rect">
            <a:avLst/>
          </a:prstGeom>
        </p:spPr>
        <p:txBody>
          <a:bodyPr/>
          <a:lstStyle>
            <a:lvl1pPr>
              <a:defRPr>
                <a:latin typeface="Arial" charset="0"/>
                <a:cs typeface="+mn-cs"/>
              </a:defRPr>
            </a:lvl1pPr>
          </a:lstStyle>
          <a:p>
            <a:pPr>
              <a:defRPr/>
            </a:pPr>
            <a:fld id="{13F7DD2B-9179-45C6-95AE-F1F6A1E9193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50950507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93159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24936073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5.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5"/>
          <p:cNvSpPr>
            <a:spLocks noChangeArrowheads="1"/>
          </p:cNvSpPr>
          <p:nvPr/>
        </p:nvSpPr>
        <p:spPr bwMode="auto">
          <a:xfrm>
            <a:off x="0" y="6248400"/>
            <a:ext cx="9144000" cy="76200"/>
          </a:xfrm>
          <a:prstGeom prst="rect">
            <a:avLst/>
          </a:prstGeom>
          <a:solidFill>
            <a:srgbClr val="006891"/>
          </a:solidFill>
          <a:ln w="9525">
            <a:noFill/>
            <a:miter lim="800000"/>
            <a:headEnd/>
            <a:tailEnd/>
          </a:ln>
          <a:effectLst/>
        </p:spPr>
        <p:txBody>
          <a:bodyPr wrap="none" anchor="ctr"/>
          <a:lstStyle/>
          <a:p>
            <a:pPr fontAlgn="auto">
              <a:spcBef>
                <a:spcPts val="0"/>
              </a:spcBef>
              <a:spcAft>
                <a:spcPts val="0"/>
              </a:spcAft>
              <a:defRPr/>
            </a:pPr>
            <a:endParaRPr lang="en-US" dirty="0">
              <a:latin typeface="+mn-lt"/>
              <a:cs typeface="+mn-cs"/>
            </a:endParaRPr>
          </a:p>
        </p:txBody>
      </p:sp>
      <p:sp>
        <p:nvSpPr>
          <p:cNvPr id="8" name="Rectangle 25"/>
          <p:cNvSpPr>
            <a:spLocks noChangeArrowheads="1"/>
          </p:cNvSpPr>
          <p:nvPr/>
        </p:nvSpPr>
        <p:spPr bwMode="auto">
          <a:xfrm>
            <a:off x="0" y="0"/>
            <a:ext cx="9144000" cy="182563"/>
          </a:xfrm>
          <a:prstGeom prst="rect">
            <a:avLst/>
          </a:prstGeom>
          <a:gradFill flip="none" rotWithShape="0">
            <a:gsLst>
              <a:gs pos="90000">
                <a:srgbClr val="FF9C16"/>
              </a:gs>
              <a:gs pos="100000">
                <a:schemeClr val="accent1">
                  <a:tint val="23500"/>
                  <a:satMod val="160000"/>
                </a:schemeClr>
              </a:gs>
            </a:gsLst>
            <a:path path="shape">
              <a:fillToRect l="50000" t="50000" r="50000" b="50000"/>
            </a:path>
            <a:tileRect/>
          </a:gradFill>
          <a:ln w="9525">
            <a:noFill/>
            <a:miter lim="800000"/>
            <a:headEnd/>
            <a:tailEnd/>
          </a:ln>
          <a:effectLst/>
        </p:spPr>
        <p:txBody>
          <a:bodyPr wrap="none" anchor="ctr"/>
          <a:lstStyle/>
          <a:p>
            <a:pPr fontAlgn="auto">
              <a:spcBef>
                <a:spcPts val="0"/>
              </a:spcBef>
              <a:spcAft>
                <a:spcPts val="0"/>
              </a:spcAft>
              <a:defRPr/>
            </a:pPr>
            <a:endParaRPr lang="en-US" dirty="0">
              <a:latin typeface="+mn-lt"/>
              <a:cs typeface="+mn-cs"/>
            </a:endParaRPr>
          </a:p>
        </p:txBody>
      </p:sp>
    </p:spTree>
  </p:cSld>
  <p:clrMap bg1="lt1" tx1="dk1" bg2="lt2" tx2="dk2" accent1="accent1" accent2="accent2" accent3="accent3" accent4="accent4" accent5="accent5" accent6="accent6" hlink="hlink" folHlink="folHlink"/>
  <p:sldLayoutIdLst>
    <p:sldLayoutId id="2147483706" r:id="rId1"/>
    <p:sldLayoutId id="2147483709" r:id="rId2"/>
    <p:sldLayoutId id="2147483740" r:id="rId3"/>
    <p:sldLayoutId id="2147483741" r:id="rId4"/>
  </p:sldLayoutIdLst>
  <p:hf hdr="0" ftr="0" dt="0"/>
  <p:txStyles>
    <p:titleStyle>
      <a:lvl1pPr algn="ctr" rtl="0" eaLnBrk="0" fontAlgn="base" hangingPunct="0">
        <a:spcBef>
          <a:spcPct val="0"/>
        </a:spcBef>
        <a:spcAft>
          <a:spcPct val="0"/>
        </a:spcAft>
        <a:defRPr sz="44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Arial" charset="0"/>
          <a:cs typeface="Arial" charset="0"/>
        </a:defRPr>
      </a:lvl2pPr>
      <a:lvl3pPr algn="ctr" rtl="0" eaLnBrk="0" fontAlgn="base" hangingPunct="0">
        <a:spcBef>
          <a:spcPct val="0"/>
        </a:spcBef>
        <a:spcAft>
          <a:spcPct val="0"/>
        </a:spcAft>
        <a:defRPr sz="4400">
          <a:solidFill>
            <a:schemeClr val="tx1"/>
          </a:solidFill>
          <a:latin typeface="Arial" charset="0"/>
          <a:cs typeface="Arial" charset="0"/>
        </a:defRPr>
      </a:lvl3pPr>
      <a:lvl4pPr algn="ctr" rtl="0" eaLnBrk="0" fontAlgn="base" hangingPunct="0">
        <a:spcBef>
          <a:spcPct val="0"/>
        </a:spcBef>
        <a:spcAft>
          <a:spcPct val="0"/>
        </a:spcAft>
        <a:defRPr sz="4400">
          <a:solidFill>
            <a:schemeClr val="tx1"/>
          </a:solidFill>
          <a:latin typeface="Arial" charset="0"/>
          <a:cs typeface="Arial" charset="0"/>
        </a:defRPr>
      </a:lvl4pPr>
      <a:lvl5pPr algn="ctr" rtl="0" eaLnBrk="0" fontAlgn="base" hangingPunct="0">
        <a:spcBef>
          <a:spcPct val="0"/>
        </a:spcBef>
        <a:spcAft>
          <a:spcPct val="0"/>
        </a:spcAft>
        <a:defRPr sz="44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5"/>
          <p:cNvSpPr>
            <a:spLocks noChangeArrowheads="1"/>
          </p:cNvSpPr>
          <p:nvPr userDrawn="1"/>
        </p:nvSpPr>
        <p:spPr bwMode="auto">
          <a:xfrm>
            <a:off x="0" y="6248400"/>
            <a:ext cx="9144000" cy="76200"/>
          </a:xfrm>
          <a:prstGeom prst="rect">
            <a:avLst/>
          </a:prstGeom>
          <a:solidFill>
            <a:srgbClr val="006891"/>
          </a:solidFill>
          <a:ln w="9525">
            <a:noFill/>
            <a:miter lim="800000"/>
            <a:headEnd/>
            <a:tailEnd/>
          </a:ln>
          <a:effectLst/>
        </p:spPr>
        <p:txBody>
          <a:bodyPr wrap="none" anchor="ctr"/>
          <a:lstStyle/>
          <a:p>
            <a:pPr fontAlgn="auto">
              <a:spcBef>
                <a:spcPts val="0"/>
              </a:spcBef>
              <a:spcAft>
                <a:spcPts val="0"/>
              </a:spcAft>
              <a:defRPr/>
            </a:pPr>
            <a:endParaRPr lang="en-US" dirty="0">
              <a:solidFill>
                <a:prstClr val="black"/>
              </a:solidFill>
              <a:latin typeface="Calibri"/>
            </a:endParaRPr>
          </a:p>
        </p:txBody>
      </p:sp>
      <p:sp>
        <p:nvSpPr>
          <p:cNvPr id="8" name="Rectangle 25"/>
          <p:cNvSpPr>
            <a:spLocks noChangeArrowheads="1"/>
          </p:cNvSpPr>
          <p:nvPr userDrawn="1"/>
        </p:nvSpPr>
        <p:spPr bwMode="auto">
          <a:xfrm>
            <a:off x="0" y="0"/>
            <a:ext cx="9144000" cy="182563"/>
          </a:xfrm>
          <a:prstGeom prst="rect">
            <a:avLst/>
          </a:prstGeom>
          <a:gradFill flip="none" rotWithShape="0">
            <a:gsLst>
              <a:gs pos="90000">
                <a:srgbClr val="FF9C16"/>
              </a:gs>
              <a:gs pos="100000">
                <a:schemeClr val="accent1">
                  <a:tint val="23500"/>
                  <a:satMod val="160000"/>
                </a:schemeClr>
              </a:gs>
            </a:gsLst>
            <a:path path="shape">
              <a:fillToRect l="50000" t="50000" r="50000" b="50000"/>
            </a:path>
            <a:tileRect/>
          </a:gradFill>
          <a:ln w="9525">
            <a:noFill/>
            <a:miter lim="800000"/>
            <a:headEnd/>
            <a:tailEnd/>
          </a:ln>
          <a:effectLst/>
        </p:spPr>
        <p:txBody>
          <a:bodyPr wrap="none" anchor="ctr"/>
          <a:lstStyle/>
          <a:p>
            <a:pPr fontAlgn="auto">
              <a:spcBef>
                <a:spcPts val="0"/>
              </a:spcBef>
              <a:spcAft>
                <a:spcPts val="0"/>
              </a:spcAft>
              <a:defRPr/>
            </a:pPr>
            <a:endParaRPr lang="en-US" dirty="0">
              <a:solidFill>
                <a:prstClr val="black"/>
              </a:solidFill>
              <a:latin typeface="Calibri"/>
            </a:endParaRPr>
          </a:p>
        </p:txBody>
      </p:sp>
    </p:spTree>
    <p:extLst>
      <p:ext uri="{BB962C8B-B14F-4D97-AF65-F5344CB8AC3E}">
        <p14:creationId xmlns:p14="http://schemas.microsoft.com/office/powerpoint/2010/main" val="3747391256"/>
      </p:ext>
    </p:extLst>
  </p:cSld>
  <p:clrMap bg1="lt1" tx1="dk1" bg2="lt2" tx2="dk2" accent1="accent1" accent2="accent2" accent3="accent3" accent4="accent4" accent5="accent5" accent6="accent6" hlink="hlink" folHlink="folHlink"/>
  <p:sldLayoutIdLst>
    <p:sldLayoutId id="2147483717" r:id="rId1"/>
    <p:sldLayoutId id="2147483719" r:id="rId2"/>
    <p:sldLayoutId id="2147483720" r:id="rId3"/>
    <p:sldLayoutId id="2147483728" r:id="rId4"/>
  </p:sldLayoutIdLst>
  <p:hf hdr="0" ftr="0" dt="0"/>
  <p:txStyles>
    <p:titleStyle>
      <a:lvl1pPr algn="ctr" rtl="0" eaLnBrk="0" fontAlgn="base" hangingPunct="0">
        <a:spcBef>
          <a:spcPct val="0"/>
        </a:spcBef>
        <a:spcAft>
          <a:spcPct val="0"/>
        </a:spcAft>
        <a:defRPr sz="44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Arial" charset="0"/>
          <a:cs typeface="Arial" charset="0"/>
        </a:defRPr>
      </a:lvl2pPr>
      <a:lvl3pPr algn="ctr" rtl="0" eaLnBrk="0" fontAlgn="base" hangingPunct="0">
        <a:spcBef>
          <a:spcPct val="0"/>
        </a:spcBef>
        <a:spcAft>
          <a:spcPct val="0"/>
        </a:spcAft>
        <a:defRPr sz="4400">
          <a:solidFill>
            <a:schemeClr val="tx1"/>
          </a:solidFill>
          <a:latin typeface="Arial" charset="0"/>
          <a:cs typeface="Arial" charset="0"/>
        </a:defRPr>
      </a:lvl3pPr>
      <a:lvl4pPr algn="ctr" rtl="0" eaLnBrk="0" fontAlgn="base" hangingPunct="0">
        <a:spcBef>
          <a:spcPct val="0"/>
        </a:spcBef>
        <a:spcAft>
          <a:spcPct val="0"/>
        </a:spcAft>
        <a:defRPr sz="4400">
          <a:solidFill>
            <a:schemeClr val="tx1"/>
          </a:solidFill>
          <a:latin typeface="Arial" charset="0"/>
          <a:cs typeface="Arial" charset="0"/>
        </a:defRPr>
      </a:lvl4pPr>
      <a:lvl5pPr algn="ctr" rtl="0" eaLnBrk="0" fontAlgn="base" hangingPunct="0">
        <a:spcBef>
          <a:spcPct val="0"/>
        </a:spcBef>
        <a:spcAft>
          <a:spcPct val="0"/>
        </a:spcAft>
        <a:defRPr sz="44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5"/>
          <p:cNvSpPr>
            <a:spLocks noChangeArrowheads="1"/>
          </p:cNvSpPr>
          <p:nvPr userDrawn="1"/>
        </p:nvSpPr>
        <p:spPr bwMode="auto">
          <a:xfrm>
            <a:off x="0" y="6248400"/>
            <a:ext cx="9144000" cy="76200"/>
          </a:xfrm>
          <a:prstGeom prst="rect">
            <a:avLst/>
          </a:prstGeom>
          <a:solidFill>
            <a:srgbClr val="006891"/>
          </a:solidFill>
          <a:ln w="9525">
            <a:noFill/>
            <a:miter lim="800000"/>
            <a:headEnd/>
            <a:tailEnd/>
          </a:ln>
          <a:effectLst/>
        </p:spPr>
        <p:txBody>
          <a:bodyPr wrap="none" anchor="ctr"/>
          <a:lstStyle/>
          <a:p>
            <a:pPr fontAlgn="auto">
              <a:spcBef>
                <a:spcPts val="0"/>
              </a:spcBef>
              <a:spcAft>
                <a:spcPts val="0"/>
              </a:spcAft>
              <a:defRPr/>
            </a:pPr>
            <a:endParaRPr lang="en-US" dirty="0">
              <a:solidFill>
                <a:prstClr val="black"/>
              </a:solidFill>
              <a:latin typeface="Calibri"/>
            </a:endParaRPr>
          </a:p>
        </p:txBody>
      </p:sp>
      <p:sp>
        <p:nvSpPr>
          <p:cNvPr id="8" name="Rectangle 25"/>
          <p:cNvSpPr>
            <a:spLocks noChangeArrowheads="1"/>
          </p:cNvSpPr>
          <p:nvPr userDrawn="1"/>
        </p:nvSpPr>
        <p:spPr bwMode="auto">
          <a:xfrm>
            <a:off x="0" y="0"/>
            <a:ext cx="9144000" cy="182563"/>
          </a:xfrm>
          <a:prstGeom prst="rect">
            <a:avLst/>
          </a:prstGeom>
          <a:gradFill flip="none" rotWithShape="0">
            <a:gsLst>
              <a:gs pos="90000">
                <a:srgbClr val="FF9C16"/>
              </a:gs>
              <a:gs pos="100000">
                <a:schemeClr val="accent1">
                  <a:tint val="23500"/>
                  <a:satMod val="160000"/>
                </a:schemeClr>
              </a:gs>
            </a:gsLst>
            <a:path path="shape">
              <a:fillToRect l="50000" t="50000" r="50000" b="50000"/>
            </a:path>
            <a:tileRect/>
          </a:gradFill>
          <a:ln w="9525">
            <a:noFill/>
            <a:miter lim="800000"/>
            <a:headEnd/>
            <a:tailEnd/>
          </a:ln>
          <a:effectLst/>
        </p:spPr>
        <p:txBody>
          <a:bodyPr wrap="none" anchor="ctr"/>
          <a:lstStyle/>
          <a:p>
            <a:pPr fontAlgn="auto">
              <a:spcBef>
                <a:spcPts val="0"/>
              </a:spcBef>
              <a:spcAft>
                <a:spcPts val="0"/>
              </a:spcAft>
              <a:defRPr/>
            </a:pPr>
            <a:endParaRPr lang="en-US" dirty="0">
              <a:solidFill>
                <a:prstClr val="black"/>
              </a:solidFill>
              <a:latin typeface="Calibri"/>
            </a:endParaRPr>
          </a:p>
        </p:txBody>
      </p:sp>
    </p:spTree>
    <p:extLst>
      <p:ext uri="{BB962C8B-B14F-4D97-AF65-F5344CB8AC3E}">
        <p14:creationId xmlns:p14="http://schemas.microsoft.com/office/powerpoint/2010/main" val="3713397593"/>
      </p:ext>
    </p:extLst>
  </p:cSld>
  <p:clrMap bg1="lt1" tx1="dk1" bg2="lt2" tx2="dk2" accent1="accent1" accent2="accent2" accent3="accent3" accent4="accent4" accent5="accent5" accent6="accent6" hlink="hlink" folHlink="folHlink"/>
  <p:sldLayoutIdLst>
    <p:sldLayoutId id="2147483722" r:id="rId1"/>
    <p:sldLayoutId id="2147483724" r:id="rId2"/>
    <p:sldLayoutId id="2147483729" r:id="rId3"/>
  </p:sldLayoutIdLst>
  <p:hf hdr="0" ftr="0" dt="0"/>
  <p:txStyles>
    <p:titleStyle>
      <a:lvl1pPr algn="ctr" rtl="0" eaLnBrk="0" fontAlgn="base" hangingPunct="0">
        <a:spcBef>
          <a:spcPct val="0"/>
        </a:spcBef>
        <a:spcAft>
          <a:spcPct val="0"/>
        </a:spcAft>
        <a:defRPr sz="44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Arial" charset="0"/>
          <a:cs typeface="Arial" charset="0"/>
        </a:defRPr>
      </a:lvl2pPr>
      <a:lvl3pPr algn="ctr" rtl="0" eaLnBrk="0" fontAlgn="base" hangingPunct="0">
        <a:spcBef>
          <a:spcPct val="0"/>
        </a:spcBef>
        <a:spcAft>
          <a:spcPct val="0"/>
        </a:spcAft>
        <a:defRPr sz="4400">
          <a:solidFill>
            <a:schemeClr val="tx1"/>
          </a:solidFill>
          <a:latin typeface="Arial" charset="0"/>
          <a:cs typeface="Arial" charset="0"/>
        </a:defRPr>
      </a:lvl3pPr>
      <a:lvl4pPr algn="ctr" rtl="0" eaLnBrk="0" fontAlgn="base" hangingPunct="0">
        <a:spcBef>
          <a:spcPct val="0"/>
        </a:spcBef>
        <a:spcAft>
          <a:spcPct val="0"/>
        </a:spcAft>
        <a:defRPr sz="4400">
          <a:solidFill>
            <a:schemeClr val="tx1"/>
          </a:solidFill>
          <a:latin typeface="Arial" charset="0"/>
          <a:cs typeface="Arial" charset="0"/>
        </a:defRPr>
      </a:lvl4pPr>
      <a:lvl5pPr algn="ctr" rtl="0" eaLnBrk="0" fontAlgn="base" hangingPunct="0">
        <a:spcBef>
          <a:spcPct val="0"/>
        </a:spcBef>
        <a:spcAft>
          <a:spcPct val="0"/>
        </a:spcAft>
        <a:defRPr sz="44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5"/>
          <p:cNvSpPr>
            <a:spLocks noChangeArrowheads="1"/>
          </p:cNvSpPr>
          <p:nvPr userDrawn="1"/>
        </p:nvSpPr>
        <p:spPr bwMode="auto">
          <a:xfrm>
            <a:off x="0" y="6248400"/>
            <a:ext cx="9144000" cy="76200"/>
          </a:xfrm>
          <a:prstGeom prst="rect">
            <a:avLst/>
          </a:prstGeom>
          <a:solidFill>
            <a:srgbClr val="006891"/>
          </a:solidFill>
          <a:ln w="9525">
            <a:noFill/>
            <a:miter lim="800000"/>
            <a:headEnd/>
            <a:tailEnd/>
          </a:ln>
          <a:effectLst/>
        </p:spPr>
        <p:txBody>
          <a:bodyPr wrap="none" anchor="ctr"/>
          <a:lstStyle/>
          <a:p>
            <a:pPr fontAlgn="auto">
              <a:spcBef>
                <a:spcPts val="0"/>
              </a:spcBef>
              <a:spcAft>
                <a:spcPts val="0"/>
              </a:spcAft>
              <a:defRPr/>
            </a:pPr>
            <a:endParaRPr lang="en-US" dirty="0">
              <a:solidFill>
                <a:prstClr val="black"/>
              </a:solidFill>
              <a:latin typeface="Calibri"/>
            </a:endParaRPr>
          </a:p>
        </p:txBody>
      </p:sp>
      <p:sp>
        <p:nvSpPr>
          <p:cNvPr id="8" name="Rectangle 25"/>
          <p:cNvSpPr>
            <a:spLocks noChangeArrowheads="1"/>
          </p:cNvSpPr>
          <p:nvPr userDrawn="1"/>
        </p:nvSpPr>
        <p:spPr bwMode="auto">
          <a:xfrm>
            <a:off x="0" y="0"/>
            <a:ext cx="9144000" cy="182563"/>
          </a:xfrm>
          <a:prstGeom prst="rect">
            <a:avLst/>
          </a:prstGeom>
          <a:gradFill flip="none" rotWithShape="0">
            <a:gsLst>
              <a:gs pos="90000">
                <a:srgbClr val="FF9C16"/>
              </a:gs>
              <a:gs pos="100000">
                <a:schemeClr val="accent1">
                  <a:tint val="23500"/>
                  <a:satMod val="160000"/>
                </a:schemeClr>
              </a:gs>
            </a:gsLst>
            <a:path path="shape">
              <a:fillToRect l="50000" t="50000" r="50000" b="50000"/>
            </a:path>
            <a:tileRect/>
          </a:gradFill>
          <a:ln w="9525">
            <a:noFill/>
            <a:miter lim="800000"/>
            <a:headEnd/>
            <a:tailEnd/>
          </a:ln>
          <a:effectLst/>
        </p:spPr>
        <p:txBody>
          <a:bodyPr wrap="none" anchor="ctr"/>
          <a:lstStyle/>
          <a:p>
            <a:pPr fontAlgn="auto">
              <a:spcBef>
                <a:spcPts val="0"/>
              </a:spcBef>
              <a:spcAft>
                <a:spcPts val="0"/>
              </a:spcAft>
              <a:defRPr/>
            </a:pPr>
            <a:endParaRPr lang="en-US" dirty="0">
              <a:solidFill>
                <a:prstClr val="black"/>
              </a:solidFill>
              <a:latin typeface="Calibri"/>
            </a:endParaRPr>
          </a:p>
        </p:txBody>
      </p:sp>
    </p:spTree>
    <p:extLst>
      <p:ext uri="{BB962C8B-B14F-4D97-AF65-F5344CB8AC3E}">
        <p14:creationId xmlns:p14="http://schemas.microsoft.com/office/powerpoint/2010/main" val="1369208378"/>
      </p:ext>
    </p:extLst>
  </p:cSld>
  <p:clrMap bg1="lt1" tx1="dk1" bg2="lt2" tx2="dk2" accent1="accent1" accent2="accent2" accent3="accent3" accent4="accent4" accent5="accent5" accent6="accent6" hlink="hlink" folHlink="folHlink"/>
  <p:sldLayoutIdLst>
    <p:sldLayoutId id="2147483726" r:id="rId1"/>
    <p:sldLayoutId id="2147483727" r:id="rId2"/>
  </p:sldLayoutIdLst>
  <p:hf hdr="0" ftr="0" dt="0"/>
  <p:txStyles>
    <p:titleStyle>
      <a:lvl1pPr algn="ctr" rtl="0" eaLnBrk="0" fontAlgn="base" hangingPunct="0">
        <a:spcBef>
          <a:spcPct val="0"/>
        </a:spcBef>
        <a:spcAft>
          <a:spcPct val="0"/>
        </a:spcAft>
        <a:defRPr sz="44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Arial" charset="0"/>
          <a:cs typeface="Arial" charset="0"/>
        </a:defRPr>
      </a:lvl2pPr>
      <a:lvl3pPr algn="ctr" rtl="0" eaLnBrk="0" fontAlgn="base" hangingPunct="0">
        <a:spcBef>
          <a:spcPct val="0"/>
        </a:spcBef>
        <a:spcAft>
          <a:spcPct val="0"/>
        </a:spcAft>
        <a:defRPr sz="4400">
          <a:solidFill>
            <a:schemeClr val="tx1"/>
          </a:solidFill>
          <a:latin typeface="Arial" charset="0"/>
          <a:cs typeface="Arial" charset="0"/>
        </a:defRPr>
      </a:lvl3pPr>
      <a:lvl4pPr algn="ctr" rtl="0" eaLnBrk="0" fontAlgn="base" hangingPunct="0">
        <a:spcBef>
          <a:spcPct val="0"/>
        </a:spcBef>
        <a:spcAft>
          <a:spcPct val="0"/>
        </a:spcAft>
        <a:defRPr sz="4400">
          <a:solidFill>
            <a:schemeClr val="tx1"/>
          </a:solidFill>
          <a:latin typeface="Arial" charset="0"/>
          <a:cs typeface="Arial" charset="0"/>
        </a:defRPr>
      </a:lvl4pPr>
      <a:lvl5pPr algn="ctr" rtl="0" eaLnBrk="0" fontAlgn="base" hangingPunct="0">
        <a:spcBef>
          <a:spcPct val="0"/>
        </a:spcBef>
        <a:spcAft>
          <a:spcPct val="0"/>
        </a:spcAft>
        <a:defRPr sz="44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5"/>
          <p:cNvSpPr>
            <a:spLocks noChangeArrowheads="1"/>
          </p:cNvSpPr>
          <p:nvPr/>
        </p:nvSpPr>
        <p:spPr bwMode="auto">
          <a:xfrm>
            <a:off x="0" y="6248400"/>
            <a:ext cx="9144000" cy="76200"/>
          </a:xfrm>
          <a:prstGeom prst="rect">
            <a:avLst/>
          </a:prstGeom>
          <a:solidFill>
            <a:srgbClr val="006891"/>
          </a:solidFill>
          <a:ln w="9525">
            <a:noFill/>
            <a:miter lim="800000"/>
            <a:headEnd/>
            <a:tailEnd/>
          </a:ln>
          <a:effectLst/>
        </p:spPr>
        <p:txBody>
          <a:bodyPr wrap="none" anchor="ctr"/>
          <a:lstStyle/>
          <a:p>
            <a:pPr fontAlgn="auto">
              <a:spcBef>
                <a:spcPts val="0"/>
              </a:spcBef>
              <a:spcAft>
                <a:spcPts val="0"/>
              </a:spcAft>
              <a:defRPr/>
            </a:pPr>
            <a:endParaRPr lang="en-US" dirty="0">
              <a:solidFill>
                <a:prstClr val="black"/>
              </a:solidFill>
              <a:latin typeface="Calibri"/>
            </a:endParaRPr>
          </a:p>
        </p:txBody>
      </p:sp>
      <p:sp>
        <p:nvSpPr>
          <p:cNvPr id="8" name="Rectangle 25"/>
          <p:cNvSpPr>
            <a:spLocks noChangeArrowheads="1"/>
          </p:cNvSpPr>
          <p:nvPr/>
        </p:nvSpPr>
        <p:spPr bwMode="auto">
          <a:xfrm>
            <a:off x="0" y="0"/>
            <a:ext cx="9144000" cy="182563"/>
          </a:xfrm>
          <a:prstGeom prst="rect">
            <a:avLst/>
          </a:prstGeom>
          <a:gradFill flip="none" rotWithShape="0">
            <a:gsLst>
              <a:gs pos="90000">
                <a:srgbClr val="FF9C16"/>
              </a:gs>
              <a:gs pos="100000">
                <a:schemeClr val="accent1">
                  <a:tint val="23500"/>
                  <a:satMod val="160000"/>
                </a:schemeClr>
              </a:gs>
            </a:gsLst>
            <a:path path="shape">
              <a:fillToRect l="50000" t="50000" r="50000" b="50000"/>
            </a:path>
            <a:tileRect/>
          </a:gradFill>
          <a:ln w="9525">
            <a:noFill/>
            <a:miter lim="800000"/>
            <a:headEnd/>
            <a:tailEnd/>
          </a:ln>
          <a:effectLst/>
        </p:spPr>
        <p:txBody>
          <a:bodyPr wrap="none" anchor="ctr"/>
          <a:lstStyle/>
          <a:p>
            <a:pPr fontAlgn="auto">
              <a:spcBef>
                <a:spcPts val="0"/>
              </a:spcBef>
              <a:spcAft>
                <a:spcPts val="0"/>
              </a:spcAft>
              <a:defRPr/>
            </a:pPr>
            <a:endParaRPr lang="en-US" dirty="0">
              <a:solidFill>
                <a:prstClr val="black"/>
              </a:solidFill>
              <a:latin typeface="Calibri"/>
            </a:endParaRPr>
          </a:p>
        </p:txBody>
      </p:sp>
    </p:spTree>
    <p:extLst>
      <p:ext uri="{BB962C8B-B14F-4D97-AF65-F5344CB8AC3E}">
        <p14:creationId xmlns:p14="http://schemas.microsoft.com/office/powerpoint/2010/main" val="402051326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Lst>
  <p:hf sldNum="0" hdr="0" ftr="0" dt="0"/>
  <p:txStyles>
    <p:titleStyle>
      <a:lvl1pPr algn="ctr" rtl="0" eaLnBrk="0" fontAlgn="base" hangingPunct="0">
        <a:spcBef>
          <a:spcPct val="0"/>
        </a:spcBef>
        <a:spcAft>
          <a:spcPct val="0"/>
        </a:spcAft>
        <a:defRPr sz="44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Arial" charset="0"/>
          <a:cs typeface="Arial" charset="0"/>
        </a:defRPr>
      </a:lvl2pPr>
      <a:lvl3pPr algn="ctr" rtl="0" eaLnBrk="0" fontAlgn="base" hangingPunct="0">
        <a:spcBef>
          <a:spcPct val="0"/>
        </a:spcBef>
        <a:spcAft>
          <a:spcPct val="0"/>
        </a:spcAft>
        <a:defRPr sz="4400">
          <a:solidFill>
            <a:schemeClr val="tx1"/>
          </a:solidFill>
          <a:latin typeface="Arial" charset="0"/>
          <a:cs typeface="Arial" charset="0"/>
        </a:defRPr>
      </a:lvl3pPr>
      <a:lvl4pPr algn="ctr" rtl="0" eaLnBrk="0" fontAlgn="base" hangingPunct="0">
        <a:spcBef>
          <a:spcPct val="0"/>
        </a:spcBef>
        <a:spcAft>
          <a:spcPct val="0"/>
        </a:spcAft>
        <a:defRPr sz="4400">
          <a:solidFill>
            <a:schemeClr val="tx1"/>
          </a:solidFill>
          <a:latin typeface="Arial" charset="0"/>
          <a:cs typeface="Arial" charset="0"/>
        </a:defRPr>
      </a:lvl4pPr>
      <a:lvl5pPr algn="ctr" rtl="0" eaLnBrk="0" fontAlgn="base" hangingPunct="0">
        <a:spcBef>
          <a:spcPct val="0"/>
        </a:spcBef>
        <a:spcAft>
          <a:spcPct val="0"/>
        </a:spcAft>
        <a:defRPr sz="44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1384867"/>
            <a:ext cx="9141439" cy="2133600"/>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3600" b="1" spc="50" dirty="0">
                <a:solidFill>
                  <a:schemeClr val="accent1"/>
                </a:solidFill>
                <a:latin typeface="Franklin Gothic Demi Cond" panose="020B0706030402020204" pitchFamily="34" charset="0"/>
              </a:rPr>
              <a:t>District/LLG-Level Nutrition </a:t>
            </a:r>
          </a:p>
          <a:p>
            <a:pPr algn="ctr" fontAlgn="auto">
              <a:spcBef>
                <a:spcPts val="0"/>
              </a:spcBef>
              <a:spcAft>
                <a:spcPts val="0"/>
              </a:spcAft>
              <a:defRPr/>
            </a:pPr>
            <a:r>
              <a:rPr lang="en-US" sz="3600" b="1" spc="50" dirty="0">
                <a:solidFill>
                  <a:schemeClr val="accent1"/>
                </a:solidFill>
                <a:latin typeface="Franklin Gothic Demi Cond" panose="020B0706030402020204" pitchFamily="34" charset="0"/>
              </a:rPr>
              <a:t>Advocacy Planning Workshop:</a:t>
            </a:r>
          </a:p>
          <a:p>
            <a:pPr algn="ctr" fontAlgn="auto">
              <a:spcBef>
                <a:spcPts val="0"/>
              </a:spcBef>
              <a:spcAft>
                <a:spcPts val="0"/>
              </a:spcAft>
              <a:defRPr/>
            </a:pPr>
            <a:r>
              <a:rPr lang="en-US" sz="3600" b="1" spc="50" dirty="0">
                <a:solidFill>
                  <a:schemeClr val="accent1"/>
                </a:solidFill>
                <a:latin typeface="Franklin Gothic Demi Cond" panose="020B0706030402020204" pitchFamily="34" charset="0"/>
              </a:rPr>
              <a:t>Day 1</a:t>
            </a:r>
          </a:p>
        </p:txBody>
      </p:sp>
      <p:sp>
        <p:nvSpPr>
          <p:cNvPr id="12" name="TextBox 11"/>
          <p:cNvSpPr txBox="1"/>
          <p:nvPr/>
        </p:nvSpPr>
        <p:spPr>
          <a:xfrm>
            <a:off x="0" y="3568979"/>
            <a:ext cx="91440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en-US" sz="2800" i="1" dirty="0">
                <a:solidFill>
                  <a:srgbClr val="006699"/>
                </a:solidFill>
                <a:latin typeface="Franklin Gothic Book" panose="020B0503020102020204" pitchFamily="34" charset="0"/>
              </a:rPr>
              <a:t>[Insert date and location]</a:t>
            </a:r>
            <a:endParaRPr lang="pt-BR" sz="2800" i="1" dirty="0">
              <a:solidFill>
                <a:srgbClr val="006699"/>
              </a:solidFill>
              <a:latin typeface="Franklin Gothic Book" panose="020B0503020102020204" pitchFamily="34" charset="0"/>
            </a:endParaRPr>
          </a:p>
        </p:txBody>
      </p:sp>
      <p:cxnSp>
        <p:nvCxnSpPr>
          <p:cNvPr id="14" name="Straight Connector 13"/>
          <p:cNvCxnSpPr/>
          <p:nvPr/>
        </p:nvCxnSpPr>
        <p:spPr>
          <a:xfrm>
            <a:off x="-2561" y="3366066"/>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435666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6172200"/>
            <a:ext cx="9144000" cy="685800"/>
          </a:xfrm>
          <a:prstGeom prst="rect">
            <a:avLst/>
          </a:prstGeom>
          <a:solidFill>
            <a:srgbClr val="F897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CA" dirty="0">
              <a:solidFill>
                <a:prstClr val="white"/>
              </a:solidFill>
              <a:latin typeface="Calibri"/>
            </a:endParaRPr>
          </a:p>
        </p:txBody>
      </p:sp>
    </p:spTree>
    <p:extLst>
      <p:ext uri="{BB962C8B-B14F-4D97-AF65-F5344CB8AC3E}">
        <p14:creationId xmlns:p14="http://schemas.microsoft.com/office/powerpoint/2010/main" val="456326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pPr>
              <a:defRPr/>
            </a:pPr>
            <a:r>
              <a:rPr lang="en-US" b="1" dirty="0">
                <a:solidFill>
                  <a:schemeClr val="accent1"/>
                </a:solidFill>
                <a:latin typeface="+mj-lt"/>
              </a:rPr>
              <a:t>Visualization in Participatory </a:t>
            </a:r>
            <a:r>
              <a:rPr lang="en-GB" b="1" dirty="0">
                <a:solidFill>
                  <a:schemeClr val="accent1"/>
                </a:solidFill>
                <a:latin typeface="+mj-lt"/>
              </a:rPr>
              <a:t>Programmes</a:t>
            </a:r>
            <a:r>
              <a:rPr lang="en-US" b="1" dirty="0">
                <a:solidFill>
                  <a:schemeClr val="accent1"/>
                </a:solidFill>
                <a:latin typeface="+mj-lt"/>
              </a:rPr>
              <a:t> (VIPP)</a:t>
            </a:r>
          </a:p>
        </p:txBody>
      </p:sp>
      <p:sp>
        <p:nvSpPr>
          <p:cNvPr id="3" name="Rectangle 2"/>
          <p:cNvSpPr/>
          <p:nvPr/>
        </p:nvSpPr>
        <p:spPr>
          <a:xfrm>
            <a:off x="533400" y="1524000"/>
            <a:ext cx="8001000" cy="4093429"/>
          </a:xfrm>
          <a:prstGeom prst="rect">
            <a:avLst/>
          </a:prstGeom>
        </p:spPr>
        <p:txBody>
          <a:bodyPr wrap="square">
            <a:spAutoFit/>
          </a:bodyPr>
          <a:lstStyle/>
          <a:p>
            <a:pPr marL="0" indent="0">
              <a:buNone/>
            </a:pPr>
            <a:endParaRPr lang="en-GB" sz="2600" dirty="0">
              <a:latin typeface="+mn-lt"/>
            </a:endParaRPr>
          </a:p>
          <a:p>
            <a:pPr marL="0" indent="0">
              <a:buNone/>
            </a:pPr>
            <a:r>
              <a:rPr lang="en-GB" sz="2600" dirty="0">
                <a:latin typeface="+mn-lt"/>
              </a:rPr>
              <a:t>VIPP allows everyone’s voice to be heard.</a:t>
            </a:r>
          </a:p>
          <a:p>
            <a:pPr marL="0" indent="0">
              <a:buNone/>
            </a:pPr>
            <a:endParaRPr lang="en-GB" sz="2600" dirty="0">
              <a:latin typeface="+mn-lt"/>
            </a:endParaRPr>
          </a:p>
          <a:p>
            <a:pPr marL="0" indent="0">
              <a:buNone/>
            </a:pPr>
            <a:r>
              <a:rPr lang="en-GB" sz="2600" dirty="0">
                <a:latin typeface="+mn-lt"/>
              </a:rPr>
              <a:t>Rules:</a:t>
            </a:r>
          </a:p>
          <a:p>
            <a:pPr marL="342900" indent="-342900" eaLnBrk="0" hangingPunct="0">
              <a:spcBef>
                <a:spcPct val="20000"/>
              </a:spcBef>
              <a:buFont typeface="Arial" pitchFamily="34" charset="0"/>
              <a:buChar char="•"/>
            </a:pPr>
            <a:r>
              <a:rPr lang="en-GB" sz="2600" dirty="0">
                <a:latin typeface="+mn-lt"/>
              </a:rPr>
              <a:t>Include one thought per card</a:t>
            </a:r>
          </a:p>
          <a:p>
            <a:pPr marL="342900" indent="-342900" eaLnBrk="0" hangingPunct="0">
              <a:spcBef>
                <a:spcPct val="20000"/>
              </a:spcBef>
              <a:buFont typeface="Arial" pitchFamily="34" charset="0"/>
              <a:buChar char="•"/>
            </a:pPr>
            <a:r>
              <a:rPr lang="en-GB" sz="2600" dirty="0">
                <a:latin typeface="+mn-lt"/>
              </a:rPr>
              <a:t>Use a marker, not a pen</a:t>
            </a:r>
          </a:p>
          <a:p>
            <a:pPr marL="342900" indent="-342900" eaLnBrk="0" hangingPunct="0">
              <a:spcBef>
                <a:spcPct val="20000"/>
              </a:spcBef>
              <a:buFont typeface="Arial" pitchFamily="34" charset="0"/>
              <a:buChar char="•"/>
            </a:pPr>
            <a:r>
              <a:rPr lang="en-GB" sz="2600" dirty="0">
                <a:latin typeface="+mn-lt"/>
              </a:rPr>
              <a:t>Write with broad side of marker</a:t>
            </a:r>
          </a:p>
          <a:p>
            <a:pPr marL="342900" indent="-342900" eaLnBrk="0" hangingPunct="0">
              <a:spcBef>
                <a:spcPct val="20000"/>
              </a:spcBef>
              <a:buFont typeface="Arial" pitchFamily="34" charset="0"/>
              <a:buChar char="•"/>
            </a:pPr>
            <a:r>
              <a:rPr lang="en-GB" sz="2600" dirty="0">
                <a:latin typeface="+mn-lt"/>
              </a:rPr>
              <a:t>Limit to no more than three lines per card</a:t>
            </a:r>
          </a:p>
          <a:p>
            <a:pPr marL="342900" indent="-342900" eaLnBrk="0" hangingPunct="0">
              <a:spcBef>
                <a:spcPct val="20000"/>
              </a:spcBef>
              <a:buFont typeface="Arial" pitchFamily="34" charset="0"/>
              <a:buChar char="•"/>
            </a:pPr>
            <a:r>
              <a:rPr lang="en-GB" sz="2600" dirty="0">
                <a:latin typeface="+mn-lt"/>
              </a:rPr>
              <a:t>Print legibly</a:t>
            </a:r>
          </a:p>
        </p:txBody>
      </p:sp>
    </p:spTree>
    <p:extLst>
      <p:ext uri="{BB962C8B-B14F-4D97-AF65-F5344CB8AC3E}">
        <p14:creationId xmlns:p14="http://schemas.microsoft.com/office/powerpoint/2010/main" val="220324645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382000" cy="1143000"/>
          </a:xfrm>
        </p:spPr>
        <p:txBody>
          <a:bodyPr/>
          <a:lstStyle/>
          <a:p>
            <a:pPr>
              <a:defRPr/>
            </a:pPr>
            <a:r>
              <a:rPr lang="en-US" b="1" dirty="0">
                <a:solidFill>
                  <a:schemeClr val="accent1"/>
                </a:solidFill>
                <a:latin typeface="+mn-lt"/>
              </a:rPr>
              <a:t>Session 3 (Continued)</a:t>
            </a:r>
            <a:br>
              <a:rPr lang="en-US" b="1" dirty="0">
                <a:solidFill>
                  <a:schemeClr val="accent1"/>
                </a:solidFill>
                <a:latin typeface="+mn-lt"/>
              </a:rPr>
            </a:br>
            <a:br>
              <a:rPr lang="en-US" sz="1200" b="1" dirty="0">
                <a:solidFill>
                  <a:schemeClr val="accent1"/>
                </a:solidFill>
                <a:latin typeface="+mn-lt"/>
              </a:rPr>
            </a:br>
            <a:r>
              <a:rPr lang="en-US" b="1" dirty="0">
                <a:solidFill>
                  <a:srgbClr val="194881"/>
                </a:solidFill>
                <a:latin typeface="Calibri"/>
              </a:rPr>
              <a:t>Practice Session with Talking Points</a:t>
            </a:r>
            <a:endParaRPr lang="en-US" b="1" dirty="0">
              <a:solidFill>
                <a:schemeClr val="accent1"/>
              </a:solidFill>
              <a:latin typeface="+mn-lt"/>
            </a:endParaRPr>
          </a:p>
        </p:txBody>
      </p:sp>
    </p:spTree>
    <p:extLst>
      <p:ext uri="{BB962C8B-B14F-4D97-AF65-F5344CB8AC3E}">
        <p14:creationId xmlns:p14="http://schemas.microsoft.com/office/powerpoint/2010/main" val="177916587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z="4000" b="1" dirty="0">
                <a:solidFill>
                  <a:schemeClr val="accent1"/>
                </a:solidFill>
                <a:latin typeface="+mn-lt"/>
              </a:rPr>
              <a:t>Discussion Questions</a:t>
            </a:r>
          </a:p>
        </p:txBody>
      </p:sp>
      <p:sp>
        <p:nvSpPr>
          <p:cNvPr id="3" name="Content Placeholder 2"/>
          <p:cNvSpPr>
            <a:spLocks noGrp="1"/>
          </p:cNvSpPr>
          <p:nvPr>
            <p:ph sz="quarter" idx="1"/>
          </p:nvPr>
        </p:nvSpPr>
        <p:spPr>
          <a:xfrm>
            <a:off x="301752" y="1600200"/>
            <a:ext cx="8503920" cy="4343400"/>
          </a:xfrm>
        </p:spPr>
        <p:txBody>
          <a:bodyPr>
            <a:normAutofit/>
          </a:bodyPr>
          <a:lstStyle/>
          <a:p>
            <a:pPr>
              <a:defRPr/>
            </a:pPr>
            <a:r>
              <a:rPr lang="en-CA" sz="2600" dirty="0">
                <a:solidFill>
                  <a:prstClr val="black"/>
                </a:solidFill>
                <a:latin typeface="Calibri"/>
              </a:rPr>
              <a:t>What challenges do you anticipate when you go back to your districts/LLGs? </a:t>
            </a:r>
          </a:p>
          <a:p>
            <a:pPr>
              <a:defRPr/>
            </a:pPr>
            <a:r>
              <a:rPr lang="en-CA" sz="2600" dirty="0">
                <a:solidFill>
                  <a:prstClr val="black"/>
                </a:solidFill>
                <a:latin typeface="Calibri"/>
              </a:rPr>
              <a:t>What tips can you offer from your experience?</a:t>
            </a:r>
            <a:endParaRPr lang="en-US" sz="2600" dirty="0">
              <a:solidFill>
                <a:prstClr val="black"/>
              </a:solidFill>
              <a:latin typeface="Calibri"/>
            </a:endParaRPr>
          </a:p>
        </p:txBody>
      </p:sp>
    </p:spTree>
    <p:extLst>
      <p:ext uri="{BB962C8B-B14F-4D97-AF65-F5344CB8AC3E}">
        <p14:creationId xmlns:p14="http://schemas.microsoft.com/office/powerpoint/2010/main" val="11378166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382000" cy="1143000"/>
          </a:xfrm>
        </p:spPr>
        <p:txBody>
          <a:bodyPr/>
          <a:lstStyle/>
          <a:p>
            <a:pPr>
              <a:defRPr/>
            </a:pPr>
            <a:r>
              <a:rPr lang="en-US" b="1" dirty="0">
                <a:solidFill>
                  <a:schemeClr val="accent1"/>
                </a:solidFill>
                <a:latin typeface="+mn-lt"/>
              </a:rPr>
              <a:t>Session 4</a:t>
            </a:r>
            <a:br>
              <a:rPr lang="en-US" b="1" dirty="0">
                <a:solidFill>
                  <a:schemeClr val="accent1"/>
                </a:solidFill>
                <a:latin typeface="+mn-lt"/>
              </a:rPr>
            </a:br>
            <a:br>
              <a:rPr lang="en-US" sz="1200" b="1" dirty="0">
                <a:solidFill>
                  <a:schemeClr val="accent1"/>
                </a:solidFill>
                <a:latin typeface="+mn-lt"/>
              </a:rPr>
            </a:br>
            <a:r>
              <a:rPr lang="en-US" b="1" dirty="0">
                <a:solidFill>
                  <a:srgbClr val="194881"/>
                </a:solidFill>
                <a:latin typeface="Calibri"/>
              </a:rPr>
              <a:t>Discussion of Additional Support and Resources Needed to Support District/LLG-Level Nutrition Advocacy </a:t>
            </a:r>
            <a:endParaRPr lang="en-US" b="1" dirty="0">
              <a:solidFill>
                <a:schemeClr val="accent1"/>
              </a:solidFill>
              <a:latin typeface="+mn-lt"/>
            </a:endParaRPr>
          </a:p>
        </p:txBody>
      </p:sp>
    </p:spTree>
    <p:extLst>
      <p:ext uri="{BB962C8B-B14F-4D97-AF65-F5344CB8AC3E}">
        <p14:creationId xmlns:p14="http://schemas.microsoft.com/office/powerpoint/2010/main" val="28449046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z="4000" b="1" dirty="0">
                <a:solidFill>
                  <a:schemeClr val="accent1"/>
                </a:solidFill>
                <a:latin typeface="+mn-lt"/>
              </a:rPr>
              <a:t>Discussion Question</a:t>
            </a:r>
          </a:p>
        </p:txBody>
      </p:sp>
      <p:sp>
        <p:nvSpPr>
          <p:cNvPr id="3" name="Content Placeholder 2"/>
          <p:cNvSpPr>
            <a:spLocks noGrp="1"/>
          </p:cNvSpPr>
          <p:nvPr>
            <p:ph sz="quarter" idx="1"/>
          </p:nvPr>
        </p:nvSpPr>
        <p:spPr>
          <a:xfrm>
            <a:off x="301752" y="1600200"/>
            <a:ext cx="8503920" cy="4343400"/>
          </a:xfrm>
        </p:spPr>
        <p:txBody>
          <a:bodyPr>
            <a:normAutofit/>
          </a:bodyPr>
          <a:lstStyle/>
          <a:p>
            <a:pPr>
              <a:defRPr/>
            </a:pPr>
            <a:r>
              <a:rPr lang="en-US" sz="2600" dirty="0">
                <a:solidFill>
                  <a:prstClr val="black"/>
                </a:solidFill>
                <a:latin typeface="Calibri"/>
              </a:rPr>
              <a:t>What additional support and/or resources do you anticipate needing to conduct advocacy after you return to your district/LLG?</a:t>
            </a:r>
          </a:p>
        </p:txBody>
      </p:sp>
    </p:spTree>
    <p:extLst>
      <p:ext uri="{BB962C8B-B14F-4D97-AF65-F5344CB8AC3E}">
        <p14:creationId xmlns:p14="http://schemas.microsoft.com/office/powerpoint/2010/main" val="50256695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382000" cy="1143000"/>
          </a:xfrm>
        </p:spPr>
        <p:txBody>
          <a:bodyPr/>
          <a:lstStyle/>
          <a:p>
            <a:pPr>
              <a:defRPr/>
            </a:pPr>
            <a:r>
              <a:rPr lang="en-US" b="1" dirty="0">
                <a:solidFill>
                  <a:schemeClr val="accent1"/>
                </a:solidFill>
                <a:latin typeface="+mn-lt"/>
              </a:rPr>
              <a:t>Closing and the Way Forward</a:t>
            </a:r>
          </a:p>
        </p:txBody>
      </p:sp>
    </p:spTree>
    <p:extLst>
      <p:ext uri="{BB962C8B-B14F-4D97-AF65-F5344CB8AC3E}">
        <p14:creationId xmlns:p14="http://schemas.microsoft.com/office/powerpoint/2010/main" val="408229350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Content Placeholder 2"/>
          <p:cNvSpPr>
            <a:spLocks noGrp="1"/>
          </p:cNvSpPr>
          <p:nvPr>
            <p:ph idx="1"/>
          </p:nvPr>
        </p:nvSpPr>
        <p:spPr>
          <a:xfrm>
            <a:off x="1428750" y="990600"/>
            <a:ext cx="6286500" cy="3200400"/>
          </a:xfrm>
        </p:spPr>
        <p:txBody>
          <a:bodyPr/>
          <a:lstStyle/>
          <a:p>
            <a:pPr marL="0" indent="0">
              <a:lnSpc>
                <a:spcPct val="110000"/>
              </a:lnSpc>
              <a:spcBef>
                <a:spcPts val="0"/>
              </a:spcBef>
              <a:buNone/>
            </a:pPr>
            <a:r>
              <a:rPr lang="en-US" sz="1700" dirty="0">
                <a:solidFill>
                  <a:srgbClr val="1B4298"/>
                </a:solidFill>
                <a:latin typeface="Calibri" pitchFamily="34" charset="0"/>
                <a:cs typeface="Calibri" pitchFamily="34" charset="0"/>
              </a:rPr>
              <a:t>This presentation is made possible by the generous support of the American people through the support of the Office of Health, Infectious Diseases and Nutrition, Bureau for Global Health, U.S. Agency for International Development (USAID) and </a:t>
            </a:r>
            <a:r>
              <a:rPr lang="en-US" sz="1700" dirty="0">
                <a:solidFill>
                  <a:schemeClr val="tx2"/>
                </a:solidFill>
                <a:latin typeface="Calibri" pitchFamily="34" charset="0"/>
                <a:cs typeface="Calibri" pitchFamily="34" charset="0"/>
              </a:rPr>
              <a:t>USAID/Uganda,</a:t>
            </a:r>
            <a:r>
              <a:rPr lang="en-US" sz="1700" dirty="0">
                <a:solidFill>
                  <a:srgbClr val="1B4298"/>
                </a:solidFill>
                <a:latin typeface="Calibri" pitchFamily="34" charset="0"/>
                <a:cs typeface="Calibri" pitchFamily="34" charset="0"/>
              </a:rPr>
              <a:t> under terms of Cooperative Agreement No</a:t>
            </a:r>
            <a:r>
              <a:rPr lang="en-US" sz="1700" i="1" dirty="0">
                <a:solidFill>
                  <a:srgbClr val="1B4298"/>
                </a:solidFill>
                <a:latin typeface="Calibri" pitchFamily="34" charset="0"/>
                <a:cs typeface="Calibri" pitchFamily="34" charset="0"/>
              </a:rPr>
              <a:t>. </a:t>
            </a:r>
            <a:r>
              <a:rPr lang="en-US" sz="1700" dirty="0">
                <a:solidFill>
                  <a:srgbClr val="1B4298"/>
                </a:solidFill>
                <a:latin typeface="Calibri" pitchFamily="34" charset="0"/>
                <a:cs typeface="Calibri" pitchFamily="34" charset="0"/>
              </a:rPr>
              <a:t>AID-OAA-A-12-00005</a:t>
            </a:r>
            <a:r>
              <a:rPr lang="en-US" sz="1700" i="1" dirty="0">
                <a:solidFill>
                  <a:srgbClr val="1B4298"/>
                </a:solidFill>
                <a:latin typeface="Calibri" pitchFamily="34" charset="0"/>
                <a:cs typeface="Calibri" pitchFamily="34" charset="0"/>
              </a:rPr>
              <a:t>,</a:t>
            </a:r>
            <a:r>
              <a:rPr lang="en-US" sz="1700" dirty="0">
                <a:solidFill>
                  <a:srgbClr val="1B4298"/>
                </a:solidFill>
                <a:latin typeface="Calibri" pitchFamily="34" charset="0"/>
                <a:cs typeface="Calibri" pitchFamily="34" charset="0"/>
              </a:rPr>
              <a:t> through the Food and Nutrition Technical Assistance III Project (FANTA), managed by FHI 360. The contents are the responsibility of FHI 360 and do not necessarily reflect the views of USAID or the United States Government.</a:t>
            </a:r>
          </a:p>
          <a:p>
            <a:pPr marL="0" indent="0">
              <a:lnSpc>
                <a:spcPct val="110000"/>
              </a:lnSpc>
              <a:spcBef>
                <a:spcPct val="0"/>
              </a:spcBef>
              <a:buFont typeface="Arial" pitchFamily="34" charset="0"/>
              <a:buNone/>
            </a:pPr>
            <a:endParaRPr lang="en-US" sz="1700" dirty="0">
              <a:solidFill>
                <a:srgbClr val="1B4298"/>
              </a:solidFill>
              <a:latin typeface="Calibri" pitchFamily="34" charset="0"/>
              <a:cs typeface="Calibri" pitchFamily="34" charset="0"/>
            </a:endParaRPr>
          </a:p>
        </p:txBody>
      </p:sp>
    </p:spTree>
    <p:extLst>
      <p:ext uri="{BB962C8B-B14F-4D97-AF65-F5344CB8AC3E}">
        <p14:creationId xmlns:p14="http://schemas.microsoft.com/office/powerpoint/2010/main" val="2279630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382000" cy="1143000"/>
          </a:xfrm>
        </p:spPr>
        <p:txBody>
          <a:bodyPr/>
          <a:lstStyle/>
          <a:p>
            <a:pPr>
              <a:defRPr/>
            </a:pPr>
            <a:r>
              <a:rPr lang="en-US" b="1" dirty="0">
                <a:solidFill>
                  <a:schemeClr val="accent1"/>
                </a:solidFill>
                <a:latin typeface="+mn-lt"/>
              </a:rPr>
              <a:t>Session 2</a:t>
            </a:r>
            <a:br>
              <a:rPr lang="en-US" b="1" dirty="0">
                <a:solidFill>
                  <a:schemeClr val="accent1"/>
                </a:solidFill>
                <a:latin typeface="+mn-lt"/>
              </a:rPr>
            </a:br>
            <a:r>
              <a:rPr lang="en-US" sz="1200" b="1" dirty="0">
                <a:solidFill>
                  <a:schemeClr val="accent1"/>
                </a:solidFill>
                <a:latin typeface="+mn-lt"/>
              </a:rPr>
              <a:t> </a:t>
            </a:r>
            <a:br>
              <a:rPr lang="en-US" b="1" dirty="0">
                <a:solidFill>
                  <a:schemeClr val="accent1"/>
                </a:solidFill>
                <a:latin typeface="+mn-lt"/>
              </a:rPr>
            </a:br>
            <a:r>
              <a:rPr lang="en-US" b="1" dirty="0">
                <a:solidFill>
                  <a:schemeClr val="accent1"/>
                </a:solidFill>
                <a:latin typeface="+mn-lt"/>
              </a:rPr>
              <a:t>National Nutrition Situation and Policy Environment</a:t>
            </a:r>
            <a:br>
              <a:rPr lang="en-US" b="1" dirty="0">
                <a:solidFill>
                  <a:schemeClr val="accent1"/>
                </a:solidFill>
                <a:latin typeface="+mn-lt"/>
              </a:rPr>
            </a:br>
            <a:br>
              <a:rPr lang="en-US" b="1" dirty="0">
                <a:solidFill>
                  <a:schemeClr val="accent1"/>
                </a:solidFill>
                <a:latin typeface="+mn-lt"/>
              </a:rPr>
            </a:br>
            <a:endParaRPr lang="en-US" b="1" dirty="0">
              <a:solidFill>
                <a:schemeClr val="accent1"/>
              </a:solidFill>
              <a:latin typeface="+mn-lt"/>
            </a:endParaRPr>
          </a:p>
        </p:txBody>
      </p:sp>
    </p:spTree>
    <p:extLst>
      <p:ext uri="{BB962C8B-B14F-4D97-AF65-F5344CB8AC3E}">
        <p14:creationId xmlns:p14="http://schemas.microsoft.com/office/powerpoint/2010/main" val="1034104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p:txBody>
          <a:bodyPr/>
          <a:lstStyle/>
          <a:p>
            <a:r>
              <a:rPr lang="en-US" b="1" dirty="0">
                <a:solidFill>
                  <a:schemeClr val="accent1"/>
                </a:solidFill>
                <a:latin typeface="+mn-lt"/>
              </a:rPr>
              <a:t>Nutrition Situation in </a:t>
            </a:r>
            <a:br>
              <a:rPr lang="en-US" b="1" dirty="0">
                <a:solidFill>
                  <a:schemeClr val="accent1"/>
                </a:solidFill>
                <a:latin typeface="+mn-lt"/>
              </a:rPr>
            </a:br>
            <a:r>
              <a:rPr lang="en-US" b="1" dirty="0">
                <a:solidFill>
                  <a:schemeClr val="accent1"/>
                </a:solidFill>
                <a:latin typeface="+mn-lt"/>
              </a:rPr>
              <a:t>[insert country]</a:t>
            </a:r>
          </a:p>
        </p:txBody>
      </p:sp>
    </p:spTree>
    <p:extLst>
      <p:ext uri="{BB962C8B-B14F-4D97-AF65-F5344CB8AC3E}">
        <p14:creationId xmlns:p14="http://schemas.microsoft.com/office/powerpoint/2010/main" val="2878455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4"/>
          <p:cNvSpPr>
            <a:spLocks noGrp="1"/>
          </p:cNvSpPr>
          <p:nvPr>
            <p:ph type="title"/>
          </p:nvPr>
        </p:nvSpPr>
        <p:spPr/>
        <p:txBody>
          <a:bodyPr/>
          <a:lstStyle/>
          <a:p>
            <a:r>
              <a:rPr lang="en-US" b="1" dirty="0">
                <a:solidFill>
                  <a:schemeClr val="accent1"/>
                </a:solidFill>
                <a:latin typeface="+mn-lt"/>
              </a:rPr>
              <a:t>Session Outline </a:t>
            </a:r>
          </a:p>
        </p:txBody>
      </p:sp>
      <p:sp>
        <p:nvSpPr>
          <p:cNvPr id="80900" name="TextBox 11"/>
          <p:cNvSpPr txBox="1">
            <a:spLocks noChangeArrowheads="1"/>
          </p:cNvSpPr>
          <p:nvPr/>
        </p:nvSpPr>
        <p:spPr bwMode="auto">
          <a:xfrm>
            <a:off x="5562600" y="5867400"/>
            <a:ext cx="3124200" cy="369888"/>
          </a:xfrm>
          <a:prstGeom prst="rect">
            <a:avLst/>
          </a:prstGeom>
          <a:noFill/>
          <a:ln w="9525">
            <a:noFill/>
            <a:miter lim="800000"/>
            <a:headEnd/>
            <a:tailEnd/>
          </a:ln>
        </p:spPr>
        <p:txBody>
          <a:bodyPr>
            <a:spAutoFit/>
          </a:bodyPr>
          <a:lstStyle/>
          <a:p>
            <a:r>
              <a:rPr lang="en-US" i="1">
                <a:solidFill>
                  <a:schemeClr val="bg1"/>
                </a:solidFill>
                <a:latin typeface="Calibri" pitchFamily="34" charset="0"/>
              </a:rPr>
              <a:t>Percent of children under 5</a:t>
            </a:r>
          </a:p>
        </p:txBody>
      </p:sp>
      <p:sp>
        <p:nvSpPr>
          <p:cNvPr id="80901" name="TextBox 7"/>
          <p:cNvSpPr txBox="1">
            <a:spLocks noChangeArrowheads="1"/>
          </p:cNvSpPr>
          <p:nvPr/>
        </p:nvSpPr>
        <p:spPr bwMode="auto">
          <a:xfrm>
            <a:off x="5105400" y="3352800"/>
            <a:ext cx="533400" cy="400050"/>
          </a:xfrm>
          <a:prstGeom prst="rect">
            <a:avLst/>
          </a:prstGeom>
          <a:noFill/>
          <a:ln w="9525">
            <a:noFill/>
            <a:miter lim="800000"/>
            <a:headEnd/>
            <a:tailEnd/>
          </a:ln>
        </p:spPr>
        <p:txBody>
          <a:bodyPr>
            <a:spAutoFit/>
          </a:bodyPr>
          <a:lstStyle/>
          <a:p>
            <a:pPr algn="ctr"/>
            <a:r>
              <a:rPr lang="en-US" sz="2000" b="1">
                <a:solidFill>
                  <a:schemeClr val="bg1"/>
                </a:solidFill>
                <a:latin typeface="Calibri" pitchFamily="34" charset="0"/>
              </a:rPr>
              <a:t>9</a:t>
            </a:r>
          </a:p>
        </p:txBody>
      </p:sp>
      <p:sp>
        <p:nvSpPr>
          <p:cNvPr id="80902" name="TextBox 9"/>
          <p:cNvSpPr txBox="1">
            <a:spLocks noChangeArrowheads="1"/>
          </p:cNvSpPr>
          <p:nvPr/>
        </p:nvSpPr>
        <p:spPr bwMode="auto">
          <a:xfrm>
            <a:off x="5943600" y="4365625"/>
            <a:ext cx="533400" cy="400050"/>
          </a:xfrm>
          <a:prstGeom prst="rect">
            <a:avLst/>
          </a:prstGeom>
          <a:noFill/>
          <a:ln w="9525">
            <a:noFill/>
            <a:miter lim="800000"/>
            <a:headEnd/>
            <a:tailEnd/>
          </a:ln>
        </p:spPr>
        <p:txBody>
          <a:bodyPr>
            <a:spAutoFit/>
          </a:bodyPr>
          <a:lstStyle/>
          <a:p>
            <a:r>
              <a:rPr lang="en-US" sz="2000" b="1">
                <a:solidFill>
                  <a:schemeClr val="bg1"/>
                </a:solidFill>
                <a:latin typeface="Calibri" pitchFamily="34" charset="0"/>
              </a:rPr>
              <a:t>14</a:t>
            </a:r>
          </a:p>
        </p:txBody>
      </p:sp>
      <p:sp>
        <p:nvSpPr>
          <p:cNvPr id="80903" name="TextBox 10"/>
          <p:cNvSpPr txBox="1">
            <a:spLocks noChangeArrowheads="1"/>
          </p:cNvSpPr>
          <p:nvPr/>
        </p:nvSpPr>
        <p:spPr bwMode="auto">
          <a:xfrm>
            <a:off x="8229600" y="2362200"/>
            <a:ext cx="533400" cy="400050"/>
          </a:xfrm>
          <a:prstGeom prst="rect">
            <a:avLst/>
          </a:prstGeom>
          <a:noFill/>
          <a:ln w="9525">
            <a:noFill/>
            <a:miter lim="800000"/>
            <a:headEnd/>
            <a:tailEnd/>
          </a:ln>
        </p:spPr>
        <p:txBody>
          <a:bodyPr>
            <a:spAutoFit/>
          </a:bodyPr>
          <a:lstStyle/>
          <a:p>
            <a:r>
              <a:rPr lang="en-US" sz="2000" b="1">
                <a:solidFill>
                  <a:schemeClr val="bg1"/>
                </a:solidFill>
                <a:latin typeface="Calibri" pitchFamily="34" charset="0"/>
              </a:rPr>
              <a:t>28</a:t>
            </a:r>
          </a:p>
        </p:txBody>
      </p:sp>
      <p:sp>
        <p:nvSpPr>
          <p:cNvPr id="80904" name="TextBox 12"/>
          <p:cNvSpPr txBox="1">
            <a:spLocks noChangeArrowheads="1"/>
          </p:cNvSpPr>
          <p:nvPr/>
        </p:nvSpPr>
        <p:spPr bwMode="auto">
          <a:xfrm>
            <a:off x="533400" y="6550025"/>
            <a:ext cx="4724400" cy="307975"/>
          </a:xfrm>
          <a:prstGeom prst="rect">
            <a:avLst/>
          </a:prstGeom>
          <a:noFill/>
          <a:ln w="9525">
            <a:noFill/>
            <a:miter lim="800000"/>
            <a:headEnd/>
            <a:tailEnd/>
          </a:ln>
        </p:spPr>
        <p:txBody>
          <a:bodyPr>
            <a:spAutoFit/>
          </a:bodyPr>
          <a:lstStyle/>
          <a:p>
            <a:r>
              <a:rPr lang="en-US" sz="1400" dirty="0">
                <a:solidFill>
                  <a:schemeClr val="bg1"/>
                </a:solidFill>
                <a:latin typeface="Calibri" pitchFamily="34" charset="0"/>
              </a:rPr>
              <a:t>*Based on the new WHO Child Growth Standards</a:t>
            </a:r>
          </a:p>
        </p:txBody>
      </p:sp>
      <p:sp>
        <p:nvSpPr>
          <p:cNvPr id="2" name="Content Placeholder 1"/>
          <p:cNvSpPr>
            <a:spLocks noGrp="1"/>
          </p:cNvSpPr>
          <p:nvPr>
            <p:ph idx="1"/>
          </p:nvPr>
        </p:nvSpPr>
        <p:spPr/>
        <p:txBody>
          <a:bodyPr/>
          <a:lstStyle/>
          <a:p>
            <a:r>
              <a:rPr lang="en-US" dirty="0">
                <a:latin typeface="+mn-lt"/>
              </a:rPr>
              <a:t>Nutrition situation </a:t>
            </a:r>
          </a:p>
          <a:p>
            <a:r>
              <a:rPr lang="en-US" dirty="0">
                <a:latin typeface="+mn-lt"/>
              </a:rPr>
              <a:t>Consequences of prevailing situation</a:t>
            </a:r>
          </a:p>
          <a:p>
            <a:r>
              <a:rPr lang="en-US" dirty="0">
                <a:latin typeface="+mn-lt"/>
              </a:rPr>
              <a:t>Government priorities:</a:t>
            </a:r>
          </a:p>
          <a:p>
            <a:pPr lvl="1"/>
            <a:r>
              <a:rPr lang="en-US" dirty="0">
                <a:latin typeface="+mn-lt"/>
              </a:rPr>
              <a:t>Current initiatives</a:t>
            </a:r>
          </a:p>
          <a:p>
            <a:pPr lvl="1"/>
            <a:r>
              <a:rPr lang="en-US" dirty="0">
                <a:latin typeface="+mn-lt"/>
              </a:rPr>
              <a:t>Policy environment</a:t>
            </a:r>
          </a:p>
          <a:p>
            <a:pPr lvl="1"/>
            <a:r>
              <a:rPr lang="en-US" dirty="0">
                <a:latin typeface="+mn-lt"/>
              </a:rPr>
              <a:t>Commitments </a:t>
            </a:r>
          </a:p>
          <a:p>
            <a:pPr marL="0" indent="0">
              <a:buNone/>
            </a:pPr>
            <a:endParaRPr lang="en-US" dirty="0"/>
          </a:p>
        </p:txBody>
      </p:sp>
    </p:spTree>
    <p:extLst>
      <p:ext uri="{BB962C8B-B14F-4D97-AF65-F5344CB8AC3E}">
        <p14:creationId xmlns:p14="http://schemas.microsoft.com/office/powerpoint/2010/main" val="3102128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21"/>
            <a:ext cx="8229600" cy="1143000"/>
          </a:xfrm>
        </p:spPr>
        <p:txBody>
          <a:bodyPr anchor="ctr" anchorCtr="0">
            <a:noAutofit/>
          </a:bodyPr>
          <a:lstStyle/>
          <a:p>
            <a:r>
              <a:rPr lang="en-US" b="1" dirty="0">
                <a:solidFill>
                  <a:schemeClr val="accent1"/>
                </a:solidFill>
                <a:latin typeface="+mn-lt"/>
              </a:rPr>
              <a:t>Malnutrition Prevalence</a:t>
            </a:r>
            <a:endParaRPr lang="en-US" sz="4000" dirty="0"/>
          </a:p>
        </p:txBody>
      </p:sp>
      <p:graphicFrame>
        <p:nvGraphicFramePr>
          <p:cNvPr id="4" name="Content Placeholder 3" descr="Chart of malnutrition prevalance by category - stunting, underweight, wasting, iodine deficiency, anaemia (C), Anaemia (P), Vitamin A deficiency, and low birthweight. " title="Chart of malnutrition prevalence"/>
          <p:cNvGraphicFramePr>
            <a:graphicFrameLocks noGrp="1"/>
          </p:cNvGraphicFramePr>
          <p:nvPr>
            <p:ph idx="1"/>
            <p:extLst>
              <p:ext uri="{D42A27DB-BD31-4B8C-83A1-F6EECF244321}">
                <p14:modId xmlns:p14="http://schemas.microsoft.com/office/powerpoint/2010/main" val="2606071792"/>
              </p:ext>
            </p:extLst>
          </p:nvPr>
        </p:nvGraphicFramePr>
        <p:xfrm>
          <a:off x="457200" y="1185261"/>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5486400"/>
            <a:ext cx="9144000" cy="307777"/>
          </a:xfrm>
          <a:prstGeom prst="rect">
            <a:avLst/>
          </a:prstGeom>
          <a:noFill/>
        </p:spPr>
        <p:txBody>
          <a:bodyPr wrap="square" rtlCol="0">
            <a:spAutoFit/>
          </a:bodyPr>
          <a:lstStyle/>
          <a:p>
            <a:r>
              <a:rPr lang="en-US" sz="1400" dirty="0"/>
              <a:t>Sources:</a:t>
            </a:r>
          </a:p>
        </p:txBody>
      </p:sp>
    </p:spTree>
    <p:extLst>
      <p:ext uri="{BB962C8B-B14F-4D97-AF65-F5344CB8AC3E}">
        <p14:creationId xmlns:p14="http://schemas.microsoft.com/office/powerpoint/2010/main" val="3814935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4000" dirty="0"/>
            </a:br>
            <a:r>
              <a:rPr lang="en-US" b="1" dirty="0">
                <a:solidFill>
                  <a:schemeClr val="accent1"/>
                </a:solidFill>
                <a:latin typeface="+mn-lt"/>
              </a:rPr>
              <a:t>Nutrition Situation</a:t>
            </a:r>
            <a:br>
              <a:rPr lang="en-US" sz="4000" dirty="0"/>
            </a:br>
            <a:endParaRPr lang="en-US" sz="4000" dirty="0"/>
          </a:p>
        </p:txBody>
      </p:sp>
      <p:sp>
        <p:nvSpPr>
          <p:cNvPr id="3" name="Content Placeholder 2"/>
          <p:cNvSpPr>
            <a:spLocks noGrp="1"/>
          </p:cNvSpPr>
          <p:nvPr>
            <p:ph idx="1"/>
          </p:nvPr>
        </p:nvSpPr>
        <p:spPr/>
        <p:txBody>
          <a:bodyPr/>
          <a:lstStyle/>
          <a:p>
            <a:pPr marL="0" indent="0" algn="ctr">
              <a:buNone/>
            </a:pPr>
            <a:r>
              <a:rPr lang="en-US" dirty="0">
                <a:latin typeface="+mn-lt"/>
              </a:rPr>
              <a:t>Underweight </a:t>
            </a:r>
          </a:p>
        </p:txBody>
      </p:sp>
    </p:spTree>
    <p:extLst>
      <p:ext uri="{BB962C8B-B14F-4D97-AF65-F5344CB8AC3E}">
        <p14:creationId xmlns:p14="http://schemas.microsoft.com/office/powerpoint/2010/main" val="1903036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4000" dirty="0"/>
            </a:br>
            <a:r>
              <a:rPr lang="en-US" b="1" dirty="0">
                <a:solidFill>
                  <a:schemeClr val="accent1"/>
                </a:solidFill>
                <a:latin typeface="+mn-lt"/>
              </a:rPr>
              <a:t>Nutrition Situation</a:t>
            </a:r>
            <a:br>
              <a:rPr lang="en-US" sz="4000" dirty="0"/>
            </a:br>
            <a:endParaRPr lang="en-US" sz="4000" dirty="0"/>
          </a:p>
        </p:txBody>
      </p:sp>
      <p:sp>
        <p:nvSpPr>
          <p:cNvPr id="3" name="Content Placeholder 2"/>
          <p:cNvSpPr>
            <a:spLocks noGrp="1"/>
          </p:cNvSpPr>
          <p:nvPr>
            <p:ph idx="1"/>
          </p:nvPr>
        </p:nvSpPr>
        <p:spPr/>
        <p:txBody>
          <a:bodyPr/>
          <a:lstStyle/>
          <a:p>
            <a:pPr marL="0" indent="0" algn="ctr">
              <a:buNone/>
            </a:pPr>
            <a:r>
              <a:rPr lang="en-US" dirty="0">
                <a:latin typeface="+mn-lt"/>
              </a:rPr>
              <a:t>Stunting</a:t>
            </a:r>
            <a:r>
              <a:rPr lang="en-US" dirty="0"/>
              <a:t> </a:t>
            </a:r>
          </a:p>
        </p:txBody>
      </p:sp>
    </p:spTree>
    <p:extLst>
      <p:ext uri="{BB962C8B-B14F-4D97-AF65-F5344CB8AC3E}">
        <p14:creationId xmlns:p14="http://schemas.microsoft.com/office/powerpoint/2010/main" val="1462741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4000" dirty="0"/>
            </a:br>
            <a:r>
              <a:rPr lang="en-US" b="1" dirty="0">
                <a:solidFill>
                  <a:schemeClr val="accent1"/>
                </a:solidFill>
                <a:latin typeface="+mn-lt"/>
              </a:rPr>
              <a:t>Nutrition Situation</a:t>
            </a:r>
            <a:br>
              <a:rPr lang="en-US" sz="4000" dirty="0"/>
            </a:br>
            <a:endParaRPr lang="en-US" sz="4000" dirty="0"/>
          </a:p>
        </p:txBody>
      </p:sp>
      <p:sp>
        <p:nvSpPr>
          <p:cNvPr id="3" name="Content Placeholder 2"/>
          <p:cNvSpPr>
            <a:spLocks noGrp="1"/>
          </p:cNvSpPr>
          <p:nvPr>
            <p:ph idx="1"/>
          </p:nvPr>
        </p:nvSpPr>
        <p:spPr/>
        <p:txBody>
          <a:bodyPr/>
          <a:lstStyle/>
          <a:p>
            <a:pPr marL="0" indent="0" algn="ctr">
              <a:buNone/>
            </a:pPr>
            <a:r>
              <a:rPr lang="en-US" dirty="0">
                <a:latin typeface="+mn-lt"/>
              </a:rPr>
              <a:t>Wasting</a:t>
            </a:r>
          </a:p>
          <a:p>
            <a:endParaRPr lang="en-US" dirty="0"/>
          </a:p>
        </p:txBody>
      </p:sp>
    </p:spTree>
    <p:extLst>
      <p:ext uri="{BB962C8B-B14F-4D97-AF65-F5344CB8AC3E}">
        <p14:creationId xmlns:p14="http://schemas.microsoft.com/office/powerpoint/2010/main" val="779779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4000" dirty="0"/>
            </a:br>
            <a:r>
              <a:rPr lang="en-US" b="1" dirty="0">
                <a:solidFill>
                  <a:schemeClr val="accent1"/>
                </a:solidFill>
                <a:latin typeface="+mn-lt"/>
              </a:rPr>
              <a:t>Nutrition Situation</a:t>
            </a:r>
            <a:br>
              <a:rPr lang="en-US" sz="4000" dirty="0"/>
            </a:br>
            <a:endParaRPr lang="en-US" sz="4000" dirty="0"/>
          </a:p>
        </p:txBody>
      </p:sp>
      <p:sp>
        <p:nvSpPr>
          <p:cNvPr id="3" name="Content Placeholder 2"/>
          <p:cNvSpPr>
            <a:spLocks noGrp="1"/>
          </p:cNvSpPr>
          <p:nvPr>
            <p:ph idx="1"/>
          </p:nvPr>
        </p:nvSpPr>
        <p:spPr/>
        <p:txBody>
          <a:bodyPr/>
          <a:lstStyle/>
          <a:p>
            <a:pPr marL="0" indent="0" algn="ctr">
              <a:buNone/>
            </a:pPr>
            <a:r>
              <a:rPr lang="en-US" dirty="0">
                <a:latin typeface="+mn-lt"/>
              </a:rPr>
              <a:t>Iodine deficiency</a:t>
            </a:r>
          </a:p>
          <a:p>
            <a:pPr marL="0" indent="0">
              <a:buNone/>
            </a:pPr>
            <a:endParaRPr lang="en-US" dirty="0"/>
          </a:p>
        </p:txBody>
      </p:sp>
    </p:spTree>
    <p:extLst>
      <p:ext uri="{BB962C8B-B14F-4D97-AF65-F5344CB8AC3E}">
        <p14:creationId xmlns:p14="http://schemas.microsoft.com/office/powerpoint/2010/main" val="4234181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4000" dirty="0"/>
            </a:br>
            <a:r>
              <a:rPr lang="en-US" b="1" dirty="0">
                <a:solidFill>
                  <a:schemeClr val="accent1"/>
                </a:solidFill>
                <a:latin typeface="+mn-lt"/>
              </a:rPr>
              <a:t>Nutrition Situation</a:t>
            </a:r>
            <a:br>
              <a:rPr lang="en-US" sz="4000" dirty="0"/>
            </a:br>
            <a:endParaRPr lang="en-US" sz="4000" dirty="0"/>
          </a:p>
        </p:txBody>
      </p:sp>
      <p:sp>
        <p:nvSpPr>
          <p:cNvPr id="3" name="Content Placeholder 2"/>
          <p:cNvSpPr>
            <a:spLocks noGrp="1"/>
          </p:cNvSpPr>
          <p:nvPr>
            <p:ph idx="1"/>
          </p:nvPr>
        </p:nvSpPr>
        <p:spPr/>
        <p:txBody>
          <a:bodyPr/>
          <a:lstStyle/>
          <a:p>
            <a:pPr marL="0" indent="0" algn="ctr">
              <a:buNone/>
            </a:pPr>
            <a:r>
              <a:rPr lang="en-US" dirty="0">
                <a:latin typeface="+mn-lt"/>
              </a:rPr>
              <a:t>Iron deficiency </a:t>
            </a:r>
          </a:p>
        </p:txBody>
      </p:sp>
    </p:spTree>
    <p:extLst>
      <p:ext uri="{BB962C8B-B14F-4D97-AF65-F5344CB8AC3E}">
        <p14:creationId xmlns:p14="http://schemas.microsoft.com/office/powerpoint/2010/main" val="265860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lstStyle/>
          <a:p>
            <a:pPr>
              <a:defRPr/>
            </a:pPr>
            <a:r>
              <a:rPr lang="en-US" b="1" dirty="0">
                <a:solidFill>
                  <a:schemeClr val="accent1"/>
                </a:solidFill>
                <a:latin typeface="+mn-lt"/>
              </a:rPr>
              <a:t>Welcoming Remarks</a:t>
            </a:r>
          </a:p>
        </p:txBody>
      </p:sp>
    </p:spTree>
    <p:extLst>
      <p:ext uri="{BB962C8B-B14F-4D97-AF65-F5344CB8AC3E}">
        <p14:creationId xmlns:p14="http://schemas.microsoft.com/office/powerpoint/2010/main" val="2258074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4000" dirty="0"/>
            </a:br>
            <a:r>
              <a:rPr lang="en-US" b="1" dirty="0">
                <a:solidFill>
                  <a:schemeClr val="accent1"/>
                </a:solidFill>
                <a:latin typeface="+mn-lt"/>
              </a:rPr>
              <a:t>Nutrition Situation</a:t>
            </a:r>
            <a:br>
              <a:rPr lang="en-US" b="1" dirty="0">
                <a:solidFill>
                  <a:schemeClr val="accent1"/>
                </a:solidFill>
                <a:latin typeface="+mn-lt"/>
              </a:rPr>
            </a:br>
            <a:endParaRPr lang="en-US" b="1" dirty="0">
              <a:solidFill>
                <a:schemeClr val="accent1"/>
              </a:solidFill>
              <a:latin typeface="+mn-lt"/>
            </a:endParaRPr>
          </a:p>
        </p:txBody>
      </p:sp>
      <p:sp>
        <p:nvSpPr>
          <p:cNvPr id="3" name="Content Placeholder 2"/>
          <p:cNvSpPr>
            <a:spLocks noGrp="1"/>
          </p:cNvSpPr>
          <p:nvPr>
            <p:ph idx="1"/>
          </p:nvPr>
        </p:nvSpPr>
        <p:spPr/>
        <p:txBody>
          <a:bodyPr/>
          <a:lstStyle/>
          <a:p>
            <a:pPr marL="0" indent="0" algn="ctr">
              <a:buNone/>
            </a:pPr>
            <a:r>
              <a:rPr lang="en-GB" dirty="0">
                <a:latin typeface="+mn-lt"/>
              </a:rPr>
              <a:t>Anaemia</a:t>
            </a:r>
            <a:r>
              <a:rPr lang="en-US" dirty="0"/>
              <a:t> </a:t>
            </a:r>
          </a:p>
        </p:txBody>
      </p:sp>
    </p:spTree>
    <p:extLst>
      <p:ext uri="{BB962C8B-B14F-4D97-AF65-F5344CB8AC3E}">
        <p14:creationId xmlns:p14="http://schemas.microsoft.com/office/powerpoint/2010/main" val="1397815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4000" dirty="0"/>
            </a:br>
            <a:r>
              <a:rPr lang="en-US" b="1" dirty="0">
                <a:solidFill>
                  <a:schemeClr val="accent1"/>
                </a:solidFill>
                <a:latin typeface="+mn-lt"/>
              </a:rPr>
              <a:t>Nutrition Situation</a:t>
            </a:r>
            <a:br>
              <a:rPr lang="en-US" sz="4000" dirty="0"/>
            </a:br>
            <a:endParaRPr lang="en-US" sz="4000" dirty="0"/>
          </a:p>
        </p:txBody>
      </p:sp>
      <p:sp>
        <p:nvSpPr>
          <p:cNvPr id="3" name="Content Placeholder 2"/>
          <p:cNvSpPr>
            <a:spLocks noGrp="1"/>
          </p:cNvSpPr>
          <p:nvPr>
            <p:ph idx="1"/>
          </p:nvPr>
        </p:nvSpPr>
        <p:spPr/>
        <p:txBody>
          <a:bodyPr/>
          <a:lstStyle/>
          <a:p>
            <a:pPr marL="0" indent="0" algn="ctr">
              <a:buNone/>
            </a:pPr>
            <a:r>
              <a:rPr lang="en-US" dirty="0">
                <a:latin typeface="+mn-lt"/>
              </a:rPr>
              <a:t>Infant and young child feeding </a:t>
            </a:r>
          </a:p>
        </p:txBody>
      </p:sp>
    </p:spTree>
    <p:extLst>
      <p:ext uri="{BB962C8B-B14F-4D97-AF65-F5344CB8AC3E}">
        <p14:creationId xmlns:p14="http://schemas.microsoft.com/office/powerpoint/2010/main" val="127056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0" y="274638"/>
            <a:ext cx="9144000" cy="1143000"/>
          </a:xfrm>
        </p:spPr>
        <p:txBody>
          <a:bodyPr/>
          <a:lstStyle/>
          <a:p>
            <a:pPr>
              <a:defRPr/>
            </a:pPr>
            <a:r>
              <a:rPr lang="en-US" b="1" dirty="0">
                <a:solidFill>
                  <a:schemeClr val="accent1"/>
                </a:solidFill>
                <a:latin typeface="+mn-lt"/>
              </a:rPr>
              <a:t>Consequences of Prevailing Situation</a:t>
            </a:r>
          </a:p>
        </p:txBody>
      </p:sp>
    </p:spTree>
    <p:extLst>
      <p:ext uri="{BB962C8B-B14F-4D97-AF65-F5344CB8AC3E}">
        <p14:creationId xmlns:p14="http://schemas.microsoft.com/office/powerpoint/2010/main" val="1530681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81000" y="152400"/>
            <a:ext cx="8229600" cy="990600"/>
          </a:xfrm>
        </p:spPr>
        <p:txBody>
          <a:bodyPr/>
          <a:lstStyle/>
          <a:p>
            <a:pPr>
              <a:defRPr/>
            </a:pPr>
            <a:r>
              <a:rPr lang="en-US" b="1" dirty="0">
                <a:solidFill>
                  <a:schemeClr val="accent1"/>
                </a:solidFill>
                <a:latin typeface="+mn-lt"/>
              </a:rPr>
              <a:t>Government Priorities</a:t>
            </a:r>
          </a:p>
        </p:txBody>
      </p:sp>
      <p:sp>
        <p:nvSpPr>
          <p:cNvPr id="100355" name="Rectangle 3"/>
          <p:cNvSpPr>
            <a:spLocks noGrp="1" noChangeArrowheads="1"/>
          </p:cNvSpPr>
          <p:nvPr>
            <p:ph type="body" idx="1"/>
          </p:nvPr>
        </p:nvSpPr>
        <p:spPr>
          <a:xfrm>
            <a:off x="228600" y="1905000"/>
            <a:ext cx="8686800" cy="4449763"/>
          </a:xfrm>
        </p:spPr>
        <p:txBody>
          <a:bodyPr/>
          <a:lstStyle/>
          <a:p>
            <a:pPr eaLnBrk="1" hangingPunct="1"/>
            <a:endParaRPr lang="en-US" sz="2800" dirty="0"/>
          </a:p>
          <a:p>
            <a:pPr eaLnBrk="1" hangingPunct="1"/>
            <a:endParaRPr lang="en-US" sz="2800" dirty="0"/>
          </a:p>
          <a:p>
            <a:pPr eaLnBrk="1" hangingPunct="1"/>
            <a:endParaRPr lang="en-US" sz="2400" dirty="0"/>
          </a:p>
          <a:p>
            <a:pPr eaLnBrk="1" hangingPunct="1"/>
            <a:endParaRPr lang="en-US" sz="2400" dirty="0"/>
          </a:p>
          <a:p>
            <a:pPr eaLnBrk="1" hangingPunct="1"/>
            <a:endParaRPr lang="en-US" sz="2400" dirty="0"/>
          </a:p>
        </p:txBody>
      </p:sp>
    </p:spTree>
    <p:extLst>
      <p:ext uri="{BB962C8B-B14F-4D97-AF65-F5344CB8AC3E}">
        <p14:creationId xmlns:p14="http://schemas.microsoft.com/office/powerpoint/2010/main" val="1278128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574675" y="304800"/>
            <a:ext cx="8001000" cy="609600"/>
          </a:xfrm>
        </p:spPr>
        <p:txBody>
          <a:bodyPr/>
          <a:lstStyle/>
          <a:p>
            <a:pPr>
              <a:defRPr/>
            </a:pPr>
            <a:r>
              <a:rPr lang="en-US" b="1" dirty="0">
                <a:solidFill>
                  <a:schemeClr val="accent1"/>
                </a:solidFill>
                <a:latin typeface="+mn-lt"/>
              </a:rPr>
              <a:t>Current Initiatives </a:t>
            </a:r>
          </a:p>
        </p:txBody>
      </p:sp>
    </p:spTree>
    <p:extLst>
      <p:ext uri="{BB962C8B-B14F-4D97-AF65-F5344CB8AC3E}">
        <p14:creationId xmlns:p14="http://schemas.microsoft.com/office/powerpoint/2010/main" val="1996581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574675" y="304800"/>
            <a:ext cx="8001000" cy="609600"/>
          </a:xfrm>
        </p:spPr>
        <p:txBody>
          <a:bodyPr/>
          <a:lstStyle/>
          <a:p>
            <a:pPr>
              <a:defRPr/>
            </a:pPr>
            <a:r>
              <a:rPr lang="en-US" b="1" dirty="0">
                <a:solidFill>
                  <a:schemeClr val="accent1"/>
                </a:solidFill>
                <a:latin typeface="+mn-lt"/>
              </a:rPr>
              <a:t>Policy Environment</a:t>
            </a:r>
          </a:p>
        </p:txBody>
      </p:sp>
    </p:spTree>
    <p:extLst>
      <p:ext uri="{BB962C8B-B14F-4D97-AF65-F5344CB8AC3E}">
        <p14:creationId xmlns:p14="http://schemas.microsoft.com/office/powerpoint/2010/main" val="2228958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574675" y="304800"/>
            <a:ext cx="8001000" cy="609600"/>
          </a:xfrm>
        </p:spPr>
        <p:txBody>
          <a:bodyPr/>
          <a:lstStyle/>
          <a:p>
            <a:pPr>
              <a:defRPr/>
            </a:pPr>
            <a:r>
              <a:rPr lang="en-US" b="1" dirty="0">
                <a:solidFill>
                  <a:schemeClr val="accent1"/>
                </a:solidFill>
                <a:latin typeface="+mn-lt"/>
              </a:rPr>
              <a:t>Commitments</a:t>
            </a:r>
          </a:p>
        </p:txBody>
      </p:sp>
    </p:spTree>
    <p:extLst>
      <p:ext uri="{BB962C8B-B14F-4D97-AF65-F5344CB8AC3E}">
        <p14:creationId xmlns:p14="http://schemas.microsoft.com/office/powerpoint/2010/main" val="2560599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838200" y="2667000"/>
            <a:ext cx="7696200" cy="835025"/>
          </a:xfrm>
        </p:spPr>
        <p:txBody>
          <a:bodyPr/>
          <a:lstStyle/>
          <a:p>
            <a:pPr>
              <a:defRPr/>
            </a:pPr>
            <a:r>
              <a:rPr lang="en-US" b="1" dirty="0">
                <a:solidFill>
                  <a:schemeClr val="accent1"/>
                </a:solidFill>
                <a:latin typeface="+mn-lt"/>
              </a:rPr>
              <a:t>Thank you</a:t>
            </a:r>
          </a:p>
        </p:txBody>
      </p:sp>
    </p:spTree>
    <p:extLst>
      <p:ext uri="{BB962C8B-B14F-4D97-AF65-F5344CB8AC3E}">
        <p14:creationId xmlns:p14="http://schemas.microsoft.com/office/powerpoint/2010/main" val="3013090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pPr>
              <a:defRPr/>
            </a:pPr>
            <a:r>
              <a:rPr lang="en-US" b="1" dirty="0">
                <a:solidFill>
                  <a:schemeClr val="accent1"/>
                </a:solidFill>
                <a:latin typeface="+mn-lt"/>
              </a:rPr>
              <a:t>Tea Break</a:t>
            </a:r>
          </a:p>
        </p:txBody>
      </p:sp>
    </p:spTree>
    <p:extLst>
      <p:ext uri="{BB962C8B-B14F-4D97-AF65-F5344CB8AC3E}">
        <p14:creationId xmlns:p14="http://schemas.microsoft.com/office/powerpoint/2010/main" val="1229086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382000" cy="1143000"/>
          </a:xfrm>
        </p:spPr>
        <p:txBody>
          <a:bodyPr/>
          <a:lstStyle/>
          <a:p>
            <a:pPr>
              <a:defRPr/>
            </a:pPr>
            <a:r>
              <a:rPr lang="en-US" b="1" dirty="0">
                <a:solidFill>
                  <a:schemeClr val="accent1"/>
                </a:solidFill>
                <a:latin typeface="+mn-lt"/>
              </a:rPr>
              <a:t>Session 3</a:t>
            </a:r>
            <a:br>
              <a:rPr lang="en-US" b="1" dirty="0">
                <a:solidFill>
                  <a:schemeClr val="accent1"/>
                </a:solidFill>
                <a:latin typeface="+mn-lt"/>
              </a:rPr>
            </a:br>
            <a:r>
              <a:rPr lang="en-US" sz="1200" b="1" dirty="0">
                <a:solidFill>
                  <a:schemeClr val="accent1"/>
                </a:solidFill>
                <a:latin typeface="+mn-lt"/>
              </a:rPr>
              <a:t> </a:t>
            </a:r>
            <a:br>
              <a:rPr lang="en-US" b="1" dirty="0">
                <a:solidFill>
                  <a:schemeClr val="accent1"/>
                </a:solidFill>
                <a:latin typeface="+mn-lt"/>
              </a:rPr>
            </a:br>
            <a:r>
              <a:rPr lang="en-US" b="1" dirty="0">
                <a:solidFill>
                  <a:schemeClr val="accent1"/>
                </a:solidFill>
                <a:latin typeface="+mn-lt"/>
              </a:rPr>
              <a:t>National Nutrition Advocacy Strategies, Materials, and Resources</a:t>
            </a:r>
          </a:p>
        </p:txBody>
      </p:sp>
    </p:spTree>
    <p:extLst>
      <p:ext uri="{BB962C8B-B14F-4D97-AF65-F5344CB8AC3E}">
        <p14:creationId xmlns:p14="http://schemas.microsoft.com/office/powerpoint/2010/main" val="306353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382000" cy="1143000"/>
          </a:xfrm>
        </p:spPr>
        <p:txBody>
          <a:bodyPr/>
          <a:lstStyle/>
          <a:p>
            <a:pPr>
              <a:defRPr/>
            </a:pPr>
            <a:r>
              <a:rPr lang="en-US" b="1" dirty="0">
                <a:solidFill>
                  <a:schemeClr val="accent1"/>
                </a:solidFill>
                <a:latin typeface="+mn-lt"/>
              </a:rPr>
              <a:t>Session 1</a:t>
            </a:r>
            <a:r>
              <a:rPr lang="en-US" sz="1200" b="1" dirty="0">
                <a:solidFill>
                  <a:schemeClr val="accent1"/>
                </a:solidFill>
                <a:latin typeface="+mn-lt"/>
              </a:rPr>
              <a:t> </a:t>
            </a:r>
            <a:br>
              <a:rPr lang="en-US" b="1" dirty="0">
                <a:solidFill>
                  <a:schemeClr val="accent1"/>
                </a:solidFill>
                <a:latin typeface="+mn-lt"/>
              </a:rPr>
            </a:br>
            <a:br>
              <a:rPr lang="en-US" b="1" dirty="0">
                <a:solidFill>
                  <a:schemeClr val="accent1"/>
                </a:solidFill>
                <a:latin typeface="+mn-lt"/>
              </a:rPr>
            </a:br>
            <a:r>
              <a:rPr lang="en-US" b="1" dirty="0">
                <a:solidFill>
                  <a:schemeClr val="accent1"/>
                </a:solidFill>
                <a:latin typeface="+mn-lt"/>
              </a:rPr>
              <a:t>Purpose of the Workshop:</a:t>
            </a:r>
            <a:br>
              <a:rPr lang="en-US" b="1" dirty="0">
                <a:solidFill>
                  <a:schemeClr val="accent1"/>
                </a:solidFill>
                <a:latin typeface="+mn-lt"/>
              </a:rPr>
            </a:br>
            <a:r>
              <a:rPr lang="en-US" b="1" dirty="0">
                <a:solidFill>
                  <a:schemeClr val="accent1"/>
                </a:solidFill>
                <a:latin typeface="+mn-lt"/>
              </a:rPr>
              <a:t>Why Advocacy and Why Now?</a:t>
            </a:r>
          </a:p>
        </p:txBody>
      </p:sp>
    </p:spTree>
    <p:extLst>
      <p:ext uri="{BB962C8B-B14F-4D97-AF65-F5344CB8AC3E}">
        <p14:creationId xmlns:p14="http://schemas.microsoft.com/office/powerpoint/2010/main" val="1398434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382000" cy="1143000"/>
          </a:xfrm>
        </p:spPr>
        <p:txBody>
          <a:bodyPr/>
          <a:lstStyle/>
          <a:p>
            <a:pPr>
              <a:defRPr/>
            </a:pPr>
            <a:r>
              <a:rPr lang="en-US" b="1" dirty="0">
                <a:solidFill>
                  <a:schemeClr val="accent1"/>
                </a:solidFill>
                <a:latin typeface="+mn-lt"/>
              </a:rPr>
              <a:t>Examples from Uganda</a:t>
            </a:r>
          </a:p>
        </p:txBody>
      </p:sp>
    </p:spTree>
    <p:extLst>
      <p:ext uri="{BB962C8B-B14F-4D97-AF65-F5344CB8AC3E}">
        <p14:creationId xmlns:p14="http://schemas.microsoft.com/office/powerpoint/2010/main" val="3582299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pPr>
              <a:defRPr/>
            </a:pPr>
            <a:r>
              <a:rPr lang="en-US" b="1" dirty="0">
                <a:solidFill>
                  <a:schemeClr val="accent1"/>
                </a:solidFill>
                <a:latin typeface="+mn-lt"/>
              </a:rPr>
              <a:t>Uganda Nutrition Advocacy and Communication Strategy</a:t>
            </a:r>
          </a:p>
        </p:txBody>
      </p:sp>
    </p:spTree>
    <p:extLst>
      <p:ext uri="{BB962C8B-B14F-4D97-AF65-F5344CB8AC3E}">
        <p14:creationId xmlns:p14="http://schemas.microsoft.com/office/powerpoint/2010/main" val="4274072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7784"/>
          </a:xfrm>
        </p:spPr>
        <p:txBody>
          <a:bodyPr/>
          <a:lstStyle/>
          <a:p>
            <a:r>
              <a:rPr lang="en-US" sz="4000" b="1" dirty="0">
                <a:solidFill>
                  <a:schemeClr val="accent1"/>
                </a:solidFill>
                <a:latin typeface="+mj-lt"/>
              </a:rPr>
              <a:t>Four Pillars of the Strategy</a:t>
            </a:r>
            <a:endParaRPr lang="en-US" sz="4000" dirty="0">
              <a:latin typeface="+mj-lt"/>
            </a:endParaRPr>
          </a:p>
        </p:txBody>
      </p:sp>
      <p:sp>
        <p:nvSpPr>
          <p:cNvPr id="5" name="Rectangle 4"/>
          <p:cNvSpPr/>
          <p:nvPr/>
        </p:nvSpPr>
        <p:spPr>
          <a:xfrm>
            <a:off x="2990850" y="1078778"/>
            <a:ext cx="2743200" cy="914400"/>
          </a:xfrm>
          <a:prstGeom prst="rect">
            <a:avLst/>
          </a:prstGeom>
          <a:effectLst>
            <a:glow rad="228600">
              <a:schemeClr val="accent5">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latin typeface="Arial" panose="020B0604020202020204" pitchFamily="34" charset="0"/>
                <a:cs typeface="Arial" panose="020B0604020202020204" pitchFamily="34" charset="0"/>
              </a:rPr>
              <a:t>NA &amp; C Strategy</a:t>
            </a:r>
          </a:p>
        </p:txBody>
      </p:sp>
      <p:sp>
        <p:nvSpPr>
          <p:cNvPr id="6" name="Rectangle 5"/>
          <p:cNvSpPr/>
          <p:nvPr/>
        </p:nvSpPr>
        <p:spPr>
          <a:xfrm>
            <a:off x="169288" y="2776249"/>
            <a:ext cx="4193162" cy="10287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t>Pillar 1: Protecting individuals during the first 1,000 days</a:t>
            </a:r>
          </a:p>
        </p:txBody>
      </p:sp>
      <p:sp>
        <p:nvSpPr>
          <p:cNvPr id="7" name="Rectangle 6"/>
          <p:cNvSpPr/>
          <p:nvPr/>
        </p:nvSpPr>
        <p:spPr>
          <a:xfrm>
            <a:off x="0" y="4427682"/>
            <a:ext cx="4193162" cy="97746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t>Pillar 2: Promoting healthy Ugandan diets</a:t>
            </a:r>
          </a:p>
        </p:txBody>
      </p:sp>
      <p:sp>
        <p:nvSpPr>
          <p:cNvPr id="8" name="Rectangle 7"/>
          <p:cNvSpPr/>
          <p:nvPr/>
        </p:nvSpPr>
        <p:spPr>
          <a:xfrm>
            <a:off x="3981450" y="3640571"/>
            <a:ext cx="4705350" cy="1066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t>Pillar 3: Promoting positive role models</a:t>
            </a:r>
          </a:p>
        </p:txBody>
      </p:sp>
      <p:sp>
        <p:nvSpPr>
          <p:cNvPr id="9" name="Rectangle 8"/>
          <p:cNvSpPr/>
          <p:nvPr/>
        </p:nvSpPr>
        <p:spPr>
          <a:xfrm>
            <a:off x="3981450" y="5115298"/>
            <a:ext cx="4705350" cy="10287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t>Pillar 4: Accountability</a:t>
            </a:r>
          </a:p>
        </p:txBody>
      </p:sp>
      <p:sp>
        <p:nvSpPr>
          <p:cNvPr id="11" name="Down Arrow 10"/>
          <p:cNvSpPr/>
          <p:nvPr/>
        </p:nvSpPr>
        <p:spPr>
          <a:xfrm>
            <a:off x="4193162" y="1993178"/>
            <a:ext cx="169288" cy="7830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57200" y="1968968"/>
            <a:ext cx="1349511" cy="94755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t>Indicators</a:t>
            </a:r>
          </a:p>
          <a:p>
            <a:pPr algn="ctr"/>
            <a:r>
              <a:rPr lang="en-US" sz="1400" b="1" dirty="0"/>
              <a:t>and Outcomes</a:t>
            </a:r>
          </a:p>
        </p:txBody>
      </p:sp>
      <p:sp>
        <p:nvSpPr>
          <p:cNvPr id="22" name="Oval 21"/>
          <p:cNvSpPr/>
          <p:nvPr/>
        </p:nvSpPr>
        <p:spPr>
          <a:xfrm>
            <a:off x="30263" y="5196447"/>
            <a:ext cx="1349511" cy="94755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t>Indicators</a:t>
            </a:r>
          </a:p>
          <a:p>
            <a:pPr algn="ctr"/>
            <a:r>
              <a:rPr lang="en-US" sz="1400" b="1" dirty="0"/>
              <a:t>and Outcomes</a:t>
            </a:r>
          </a:p>
        </p:txBody>
      </p:sp>
      <p:sp>
        <p:nvSpPr>
          <p:cNvPr id="23" name="Oval 22"/>
          <p:cNvSpPr/>
          <p:nvPr/>
        </p:nvSpPr>
        <p:spPr>
          <a:xfrm>
            <a:off x="7675629" y="2776249"/>
            <a:ext cx="1349511" cy="94755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t>Indicators</a:t>
            </a:r>
          </a:p>
          <a:p>
            <a:pPr algn="ctr"/>
            <a:r>
              <a:rPr lang="en-US" sz="1400" b="1" dirty="0"/>
              <a:t>and Outcomes</a:t>
            </a:r>
          </a:p>
        </p:txBody>
      </p:sp>
      <p:sp>
        <p:nvSpPr>
          <p:cNvPr id="24" name="Oval 23"/>
          <p:cNvSpPr/>
          <p:nvPr/>
        </p:nvSpPr>
        <p:spPr>
          <a:xfrm>
            <a:off x="7675629" y="4855803"/>
            <a:ext cx="1349511" cy="94755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t>Indicators</a:t>
            </a:r>
          </a:p>
          <a:p>
            <a:pPr algn="ctr"/>
            <a:r>
              <a:rPr lang="en-US" sz="1400" b="1" dirty="0"/>
              <a:t>and Outcomes</a:t>
            </a:r>
          </a:p>
        </p:txBody>
      </p:sp>
    </p:spTree>
    <p:extLst>
      <p:ext uri="{BB962C8B-B14F-4D97-AF65-F5344CB8AC3E}">
        <p14:creationId xmlns:p14="http://schemas.microsoft.com/office/powerpoint/2010/main" val="2851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8" grpId="0" animBg="1"/>
      <p:bldP spid="22" grpId="0" animBg="1"/>
      <p:bldP spid="23" grpId="0" animBg="1"/>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3865"/>
          </a:xfrm>
        </p:spPr>
        <p:txBody>
          <a:bodyPr/>
          <a:lstStyle/>
          <a:p>
            <a:r>
              <a:rPr lang="en-US" sz="4000" b="1" dirty="0">
                <a:solidFill>
                  <a:schemeClr val="accent1"/>
                </a:solidFill>
                <a:latin typeface="+mj-lt"/>
              </a:rPr>
              <a:t>NA&amp;C Pathways of Influence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968503"/>
            <a:ext cx="8534400" cy="5200650"/>
          </a:xfrm>
          <a:prstGeom prst="rect">
            <a:avLst/>
          </a:prstGeom>
        </p:spPr>
      </p:pic>
    </p:spTree>
    <p:extLst>
      <p:ext uri="{BB962C8B-B14F-4D97-AF65-F5344CB8AC3E}">
        <p14:creationId xmlns:p14="http://schemas.microsoft.com/office/powerpoint/2010/main" val="3696738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eaLnBrk="1" hangingPunct="1"/>
            <a:r>
              <a:rPr lang="en-US" sz="4000" b="1" dirty="0">
                <a:solidFill>
                  <a:schemeClr val="accent1"/>
                </a:solidFill>
                <a:latin typeface="+mn-lt"/>
              </a:rPr>
              <a:t>Nutrition Advocacy Package</a:t>
            </a:r>
          </a:p>
        </p:txBody>
      </p:sp>
      <p:sp>
        <p:nvSpPr>
          <p:cNvPr id="3" name="Content Placeholder 2"/>
          <p:cNvSpPr>
            <a:spLocks noGrp="1"/>
          </p:cNvSpPr>
          <p:nvPr>
            <p:ph sz="quarter" idx="1"/>
          </p:nvPr>
        </p:nvSpPr>
        <p:spPr>
          <a:xfrm>
            <a:off x="342900" y="1123122"/>
            <a:ext cx="8458200" cy="4724400"/>
          </a:xfrm>
        </p:spPr>
        <p:txBody>
          <a:bodyPr/>
          <a:lstStyle/>
          <a:p>
            <a:pPr marL="0" indent="0">
              <a:buNone/>
            </a:pPr>
            <a:r>
              <a:rPr lang="en-US" sz="2600" dirty="0">
                <a:latin typeface="+mn-lt"/>
              </a:rPr>
              <a:t>Materials developed include fact sheets on:</a:t>
            </a:r>
          </a:p>
          <a:p>
            <a:pPr lvl="1">
              <a:buFont typeface="Arial" panose="020B0604020202020204" pitchFamily="34" charset="0"/>
              <a:buChar char="•"/>
            </a:pPr>
            <a:r>
              <a:rPr lang="en-US" sz="2200" dirty="0">
                <a:latin typeface="+mn-lt"/>
              </a:rPr>
              <a:t>Health and nutrition</a:t>
            </a:r>
          </a:p>
          <a:p>
            <a:pPr lvl="1">
              <a:buFont typeface="Arial" panose="020B0604020202020204" pitchFamily="34" charset="0"/>
              <a:buChar char="•"/>
            </a:pPr>
            <a:r>
              <a:rPr lang="en-US" sz="2200" dirty="0">
                <a:latin typeface="+mn-lt"/>
              </a:rPr>
              <a:t>Agriculture and nutrition</a:t>
            </a:r>
          </a:p>
          <a:p>
            <a:pPr lvl="1">
              <a:buFont typeface="Arial" panose="020B0604020202020204" pitchFamily="34" charset="0"/>
              <a:buChar char="•"/>
            </a:pPr>
            <a:r>
              <a:rPr lang="en-US" sz="2200" dirty="0">
                <a:latin typeface="+mn-lt"/>
              </a:rPr>
              <a:t>Economic productivity and nutrition</a:t>
            </a:r>
          </a:p>
          <a:p>
            <a:pPr lvl="1">
              <a:buFont typeface="Arial" panose="020B0604020202020204" pitchFamily="34" charset="0"/>
              <a:buChar char="•"/>
            </a:pPr>
            <a:r>
              <a:rPr lang="en-US" sz="2200" dirty="0">
                <a:latin typeface="+mn-lt"/>
              </a:rPr>
              <a:t>Education and nutrition</a:t>
            </a:r>
          </a:p>
          <a:p>
            <a:pPr marL="0" indent="0">
              <a:buNone/>
            </a:pPr>
            <a:endParaRPr lang="en-US" sz="400" dirty="0">
              <a:latin typeface="+mn-lt"/>
            </a:endParaRPr>
          </a:p>
          <a:p>
            <a:pPr marL="0" indent="0">
              <a:buNone/>
            </a:pPr>
            <a:r>
              <a:rPr lang="en-US" sz="2600" dirty="0">
                <a:latin typeface="+mn-lt"/>
              </a:rPr>
              <a:t>Additional materials targeted:</a:t>
            </a:r>
          </a:p>
          <a:p>
            <a:pPr lvl="1">
              <a:buFont typeface="Arial" panose="020B0604020202020204" pitchFamily="34" charset="0"/>
              <a:buChar char="•"/>
            </a:pPr>
            <a:r>
              <a:rPr lang="en-US" sz="2200" dirty="0">
                <a:latin typeface="+mn-lt"/>
              </a:rPr>
              <a:t>Media</a:t>
            </a:r>
          </a:p>
          <a:p>
            <a:pPr lvl="1">
              <a:buFont typeface="Arial" panose="020B0604020202020204" pitchFamily="34" charset="0"/>
              <a:buChar char="•"/>
            </a:pPr>
            <a:r>
              <a:rPr lang="en-US" sz="2200" dirty="0">
                <a:latin typeface="+mn-lt"/>
              </a:rPr>
              <a:t>Civil society organizations</a:t>
            </a:r>
          </a:p>
          <a:p>
            <a:pPr lvl="1">
              <a:buFont typeface="Arial" panose="020B0604020202020204" pitchFamily="34" charset="0"/>
              <a:buChar char="•"/>
            </a:pPr>
            <a:r>
              <a:rPr lang="en-US" sz="2200" dirty="0">
                <a:latin typeface="+mn-lt"/>
              </a:rPr>
              <a:t>Community-based services officers</a:t>
            </a:r>
          </a:p>
          <a:p>
            <a:pPr lvl="1">
              <a:buFont typeface="Arial" panose="020B0604020202020204" pitchFamily="34" charset="0"/>
              <a:buChar char="•"/>
            </a:pPr>
            <a:r>
              <a:rPr lang="en-US" sz="2200" dirty="0">
                <a:latin typeface="+mn-lt"/>
              </a:rPr>
              <a:t>Faith leaders</a:t>
            </a:r>
          </a:p>
          <a:p>
            <a:pPr lvl="1">
              <a:buFont typeface="Arial" panose="020B0604020202020204" pitchFamily="34" charset="0"/>
              <a:buChar char="•"/>
            </a:pPr>
            <a:r>
              <a:rPr lang="en-US" sz="2200" dirty="0">
                <a:latin typeface="+mn-lt"/>
              </a:rPr>
              <a:t>Development partners</a:t>
            </a:r>
          </a:p>
          <a:p>
            <a:endParaRPr lang="en-US" sz="2600" dirty="0">
              <a:latin typeface="+mn-lt"/>
            </a:endParaRPr>
          </a:p>
          <a:p>
            <a:pPr marL="0" indent="0">
              <a:buNone/>
            </a:pPr>
            <a:endParaRPr lang="en-US" sz="2600" dirty="0">
              <a:latin typeface="+mn-lt"/>
            </a:endParaRPr>
          </a:p>
        </p:txBody>
      </p:sp>
      <p:pic>
        <p:nvPicPr>
          <p:cNvPr id="6" name="Picture 5" descr="Image of Nutrition Advocacy Publications" title="Image of Nutrition Advocacy Publications"/>
          <p:cNvPicPr>
            <a:picLocks noChangeAspect="1"/>
          </p:cNvPicPr>
          <p:nvPr/>
        </p:nvPicPr>
        <p:blipFill>
          <a:blip r:embed="rId3"/>
          <a:stretch>
            <a:fillRect/>
          </a:stretch>
        </p:blipFill>
        <p:spPr>
          <a:xfrm>
            <a:off x="5897394" y="2667000"/>
            <a:ext cx="2895600" cy="1976937"/>
          </a:xfrm>
          <a:prstGeom prst="rect">
            <a:avLst/>
          </a:prstGeom>
        </p:spPr>
      </p:pic>
    </p:spTree>
    <p:extLst>
      <p:ext uri="{BB962C8B-B14F-4D97-AF65-F5344CB8AC3E}">
        <p14:creationId xmlns:p14="http://schemas.microsoft.com/office/powerpoint/2010/main" val="2782967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pPr>
              <a:defRPr/>
            </a:pPr>
            <a:r>
              <a:rPr lang="en-US" b="1" dirty="0">
                <a:solidFill>
                  <a:schemeClr val="accent1"/>
                </a:solidFill>
                <a:latin typeface="+mn-lt"/>
              </a:rPr>
              <a:t>Resources Available to Support Nutrition Advocacy: PROFILES</a:t>
            </a:r>
          </a:p>
        </p:txBody>
      </p:sp>
    </p:spTree>
    <p:extLst>
      <p:ext uri="{BB962C8B-B14F-4D97-AF65-F5344CB8AC3E}">
        <p14:creationId xmlns:p14="http://schemas.microsoft.com/office/powerpoint/2010/main" val="1179425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eaLnBrk="1" hangingPunct="1"/>
            <a:r>
              <a:rPr lang="en-US" sz="4000" b="1" dirty="0">
                <a:solidFill>
                  <a:schemeClr val="accent1"/>
                </a:solidFill>
                <a:latin typeface="+mn-lt"/>
              </a:rPr>
              <a:t>What Is PROFILES?</a:t>
            </a:r>
          </a:p>
        </p:txBody>
      </p:sp>
      <p:sp>
        <p:nvSpPr>
          <p:cNvPr id="3" name="Content Placeholder 2"/>
          <p:cNvSpPr>
            <a:spLocks noGrp="1"/>
          </p:cNvSpPr>
          <p:nvPr>
            <p:ph sz="quarter" idx="1"/>
          </p:nvPr>
        </p:nvSpPr>
        <p:spPr>
          <a:xfrm>
            <a:off x="342900" y="1219200"/>
            <a:ext cx="8458200" cy="4724400"/>
          </a:xfrm>
        </p:spPr>
        <p:txBody>
          <a:bodyPr/>
          <a:lstStyle/>
          <a:p>
            <a:r>
              <a:rPr lang="en-US" sz="2600" dirty="0">
                <a:latin typeface="+mn-lt"/>
              </a:rPr>
              <a:t>An evidence-based tool to support nutrition advocacy.</a:t>
            </a:r>
          </a:p>
          <a:p>
            <a:r>
              <a:rPr lang="en-US" sz="2600" dirty="0">
                <a:latin typeface="+mn-lt"/>
              </a:rPr>
              <a:t>PROFILES uses computer-based models and current country-specific data to estimate the benefits of improved nutrition on health and development outcomes, and the negative consequences if malnutrition continues over a defined time period.</a:t>
            </a:r>
          </a:p>
          <a:p>
            <a:r>
              <a:rPr lang="en-US" sz="2600" dirty="0">
                <a:latin typeface="+mn-lt"/>
              </a:rPr>
              <a:t>PROFILES estimates are intended to support nutrition advocacy efforts targeting multiple audiences (e.g., communities, local government authorities, parliamentarians).</a:t>
            </a:r>
          </a:p>
        </p:txBody>
      </p:sp>
    </p:spTree>
    <p:extLst>
      <p:ext uri="{BB962C8B-B14F-4D97-AF65-F5344CB8AC3E}">
        <p14:creationId xmlns:p14="http://schemas.microsoft.com/office/powerpoint/2010/main" val="1293332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z="4000" b="1" dirty="0">
                <a:solidFill>
                  <a:schemeClr val="accent1"/>
                </a:solidFill>
                <a:latin typeface="+mn-lt"/>
              </a:rPr>
              <a:t>General Assumptions of PROFILES</a:t>
            </a:r>
          </a:p>
        </p:txBody>
      </p:sp>
      <p:sp>
        <p:nvSpPr>
          <p:cNvPr id="3" name="Content Placeholder 2"/>
          <p:cNvSpPr>
            <a:spLocks noGrp="1"/>
          </p:cNvSpPr>
          <p:nvPr>
            <p:ph sz="quarter" idx="1"/>
          </p:nvPr>
        </p:nvSpPr>
        <p:spPr>
          <a:xfrm>
            <a:off x="301752" y="1371600"/>
            <a:ext cx="8503920" cy="4572000"/>
          </a:xfrm>
        </p:spPr>
        <p:txBody>
          <a:bodyPr>
            <a:normAutofit/>
          </a:bodyPr>
          <a:lstStyle/>
          <a:p>
            <a:r>
              <a:rPr lang="en-US" sz="2600" dirty="0">
                <a:latin typeface="+mn-lt"/>
              </a:rPr>
              <a:t>PROFILES requires:</a:t>
            </a:r>
          </a:p>
          <a:p>
            <a:pPr lvl="1"/>
            <a:r>
              <a:rPr lang="en-US" sz="2600" dirty="0">
                <a:latin typeface="+mn-lt"/>
              </a:rPr>
              <a:t>Current prevalence of nutrition indicators </a:t>
            </a:r>
          </a:p>
          <a:p>
            <a:pPr lvl="1"/>
            <a:r>
              <a:rPr lang="en-US" sz="2600" dirty="0">
                <a:latin typeface="+mn-lt"/>
              </a:rPr>
              <a:t>Mortality rates</a:t>
            </a:r>
          </a:p>
          <a:p>
            <a:pPr lvl="1"/>
            <a:r>
              <a:rPr lang="en-US" sz="2600" dirty="0">
                <a:latin typeface="+mn-lt"/>
              </a:rPr>
              <a:t>Projected population estimates </a:t>
            </a:r>
          </a:p>
          <a:p>
            <a:pPr lvl="1"/>
            <a:r>
              <a:rPr lang="en-US" sz="2600" dirty="0">
                <a:latin typeface="+mn-lt"/>
              </a:rPr>
              <a:t>Assumptions about targets for improvement in nutrition </a:t>
            </a:r>
          </a:p>
          <a:p>
            <a:pPr lvl="1"/>
            <a:r>
              <a:rPr lang="en-US" sz="2600" dirty="0">
                <a:latin typeface="+mn-lt"/>
              </a:rPr>
              <a:t>Time period for the estimates</a:t>
            </a:r>
          </a:p>
          <a:p>
            <a:r>
              <a:rPr lang="en-US" sz="2600" dirty="0">
                <a:latin typeface="+mn-lt"/>
              </a:rPr>
              <a:t>The PROFILES model assumes a steady linear reduction in the prevalence of nutrition problems from the starting point until the end of the specified time period.</a:t>
            </a:r>
          </a:p>
        </p:txBody>
      </p:sp>
    </p:spTree>
    <p:extLst>
      <p:ext uri="{BB962C8B-B14F-4D97-AF65-F5344CB8AC3E}">
        <p14:creationId xmlns:p14="http://schemas.microsoft.com/office/powerpoint/2010/main" val="1529544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839200" cy="1143000"/>
          </a:xfrm>
        </p:spPr>
        <p:txBody>
          <a:bodyPr>
            <a:noAutofit/>
          </a:bodyPr>
          <a:lstStyle/>
          <a:p>
            <a:pPr eaLnBrk="1" hangingPunct="1"/>
            <a:r>
              <a:rPr lang="en-US" sz="4000" b="1" dirty="0">
                <a:solidFill>
                  <a:schemeClr val="accent1"/>
                </a:solidFill>
                <a:latin typeface="+mn-lt"/>
              </a:rPr>
              <a:t>Example: The Approach Used in PROFILES to Calculate Estimates</a:t>
            </a:r>
          </a:p>
        </p:txBody>
      </p:sp>
      <p:pic>
        <p:nvPicPr>
          <p:cNvPr id="9" name="Picture 8" descr="Figures of three scenarios - status quo senario, improved scenario, and both scnarios in calculating the annual number of under-5 deaths" title="Figures showing the approach used in profiles to calculate estimates"/>
          <p:cNvPicPr/>
          <p:nvPr/>
        </p:nvPicPr>
        <p:blipFill rotWithShape="1">
          <a:blip r:embed="rId3">
            <a:extLst>
              <a:ext uri="{28A0092B-C50C-407E-A947-70E740481C1C}">
                <a14:useLocalDpi xmlns:a14="http://schemas.microsoft.com/office/drawing/2010/main" val="0"/>
              </a:ext>
            </a:extLst>
          </a:blip>
          <a:srcRect l="1806" t="17767" r="4065" b="5439"/>
          <a:stretch/>
        </p:blipFill>
        <p:spPr bwMode="auto">
          <a:xfrm>
            <a:off x="93132" y="2667000"/>
            <a:ext cx="8974668" cy="2988733"/>
          </a:xfrm>
          <a:prstGeom prst="rect">
            <a:avLst/>
          </a:prstGeom>
          <a:noFill/>
          <a:ln>
            <a:noFill/>
          </a:ln>
          <a:extLst>
            <a:ext uri="{53640926-AAD7-44d8-BBD7-CCE9431645EC}">
              <a14:shadowObscured xmlns:a14="http://schemas.microsoft.com/office/drawing/2010/main" xmlns=""/>
            </a:ext>
          </a:extLst>
        </p:spPr>
      </p:pic>
      <p:sp>
        <p:nvSpPr>
          <p:cNvPr id="8" name="TextBox 7"/>
          <p:cNvSpPr txBox="1"/>
          <p:nvPr/>
        </p:nvSpPr>
        <p:spPr>
          <a:xfrm>
            <a:off x="228600" y="1901130"/>
            <a:ext cx="2982607" cy="369332"/>
          </a:xfrm>
          <a:prstGeom prst="rect">
            <a:avLst/>
          </a:prstGeom>
          <a:noFill/>
        </p:spPr>
        <p:txBody>
          <a:bodyPr wrap="none" rtlCol="0">
            <a:spAutoFit/>
          </a:bodyPr>
          <a:lstStyle/>
          <a:p>
            <a:r>
              <a:rPr lang="en-US" b="1" dirty="0">
                <a:solidFill>
                  <a:schemeClr val="accent1"/>
                </a:solidFill>
                <a:latin typeface="Calibri" pitchFamily="34" charset="0"/>
                <a:cs typeface="Arial" charset="0"/>
              </a:rPr>
              <a:t>Figure A. Status quo scenario</a:t>
            </a:r>
          </a:p>
        </p:txBody>
      </p:sp>
      <p:sp>
        <p:nvSpPr>
          <p:cNvPr id="10" name="TextBox 9"/>
          <p:cNvSpPr txBox="1"/>
          <p:nvPr/>
        </p:nvSpPr>
        <p:spPr>
          <a:xfrm>
            <a:off x="3238500" y="1896070"/>
            <a:ext cx="2861489" cy="369332"/>
          </a:xfrm>
          <a:prstGeom prst="rect">
            <a:avLst/>
          </a:prstGeom>
          <a:noFill/>
        </p:spPr>
        <p:txBody>
          <a:bodyPr wrap="none" rtlCol="0">
            <a:spAutoFit/>
          </a:bodyPr>
          <a:lstStyle/>
          <a:p>
            <a:r>
              <a:rPr lang="en-US" b="1" dirty="0">
                <a:solidFill>
                  <a:schemeClr val="accent1"/>
                </a:solidFill>
                <a:latin typeface="Calibri" pitchFamily="34" charset="0"/>
                <a:cs typeface="Arial" charset="0"/>
              </a:rPr>
              <a:t>Figure B. Improved scenario</a:t>
            </a:r>
          </a:p>
        </p:txBody>
      </p:sp>
      <p:sp>
        <p:nvSpPr>
          <p:cNvPr id="11" name="TextBox 10"/>
          <p:cNvSpPr txBox="1"/>
          <p:nvPr/>
        </p:nvSpPr>
        <p:spPr>
          <a:xfrm>
            <a:off x="6477000" y="1905000"/>
            <a:ext cx="2514599" cy="369332"/>
          </a:xfrm>
          <a:prstGeom prst="rect">
            <a:avLst/>
          </a:prstGeom>
          <a:noFill/>
        </p:spPr>
        <p:txBody>
          <a:bodyPr wrap="square" rtlCol="0">
            <a:spAutoFit/>
          </a:bodyPr>
          <a:lstStyle/>
          <a:p>
            <a:r>
              <a:rPr lang="en-US" b="1" dirty="0">
                <a:solidFill>
                  <a:schemeClr val="accent1"/>
                </a:solidFill>
                <a:latin typeface="Calibri" pitchFamily="34" charset="0"/>
                <a:cs typeface="Arial" charset="0"/>
              </a:rPr>
              <a:t>Figure C. Both scenarios </a:t>
            </a:r>
          </a:p>
        </p:txBody>
      </p:sp>
    </p:spTree>
    <p:extLst>
      <p:ext uri="{BB962C8B-B14F-4D97-AF65-F5344CB8AC3E}">
        <p14:creationId xmlns:p14="http://schemas.microsoft.com/office/powerpoint/2010/main" val="26708189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220200" cy="1143000"/>
          </a:xfrm>
        </p:spPr>
        <p:txBody>
          <a:bodyPr>
            <a:noAutofit/>
          </a:bodyPr>
          <a:lstStyle/>
          <a:p>
            <a:r>
              <a:rPr lang="en-US" sz="3200" b="1" dirty="0">
                <a:solidFill>
                  <a:schemeClr val="accent1"/>
                </a:solidFill>
                <a:latin typeface="+mn-lt"/>
              </a:rPr>
              <a:t>Nutrition Problems Addressed in PROFILES                             and the Benefits of Their Reduction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295400"/>
            <a:ext cx="7243875" cy="4953000"/>
          </a:xfrm>
          <a:prstGeom prst="rect">
            <a:avLst/>
          </a:prstGeom>
        </p:spPr>
      </p:pic>
    </p:spTree>
    <p:extLst>
      <p:ext uri="{BB962C8B-B14F-4D97-AF65-F5344CB8AC3E}">
        <p14:creationId xmlns:p14="http://schemas.microsoft.com/office/powerpoint/2010/main" val="3116693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pPr>
              <a:spcAft>
                <a:spcPts val="0"/>
              </a:spcAft>
              <a:defRPr/>
            </a:pPr>
            <a:br>
              <a:rPr lang="en-US" sz="1200" b="1" dirty="0">
                <a:solidFill>
                  <a:schemeClr val="accent1"/>
                </a:solidFill>
                <a:latin typeface="+mn-lt"/>
              </a:rPr>
            </a:br>
            <a:r>
              <a:rPr lang="en-US" b="1" dirty="0">
                <a:solidFill>
                  <a:schemeClr val="accent1"/>
                </a:solidFill>
                <a:latin typeface="+mn-lt"/>
              </a:rPr>
              <a:t>Introductions</a:t>
            </a:r>
          </a:p>
        </p:txBody>
      </p:sp>
      <p:sp>
        <p:nvSpPr>
          <p:cNvPr id="4" name="Rectangle 3"/>
          <p:cNvSpPr/>
          <p:nvPr/>
        </p:nvSpPr>
        <p:spPr>
          <a:xfrm>
            <a:off x="609600" y="1524000"/>
            <a:ext cx="8001000" cy="2412968"/>
          </a:xfrm>
          <a:prstGeom prst="rect">
            <a:avLst/>
          </a:prstGeom>
        </p:spPr>
        <p:txBody>
          <a:bodyPr wrap="square">
            <a:spAutoFit/>
          </a:bodyPr>
          <a:lstStyle/>
          <a:p>
            <a:pPr lvl="0" eaLnBrk="0" hangingPunct="0">
              <a:spcBef>
                <a:spcPct val="20000"/>
              </a:spcBef>
            </a:pPr>
            <a:r>
              <a:rPr lang="en-CA" sz="2600" dirty="0">
                <a:latin typeface="+mn-lt"/>
              </a:rPr>
              <a:t>Please state your:</a:t>
            </a:r>
          </a:p>
          <a:p>
            <a:pPr marL="457200" lvl="0" indent="-457200" eaLnBrk="0" hangingPunct="0">
              <a:spcBef>
                <a:spcPct val="20000"/>
              </a:spcBef>
              <a:buFont typeface="Arial" panose="020B0604020202020204" pitchFamily="34" charset="0"/>
              <a:buChar char="•"/>
            </a:pPr>
            <a:r>
              <a:rPr lang="en-CA" sz="2600" dirty="0">
                <a:latin typeface="+mn-lt"/>
              </a:rPr>
              <a:t>Name</a:t>
            </a:r>
          </a:p>
          <a:p>
            <a:pPr marL="457200" lvl="0" indent="-457200" eaLnBrk="0" hangingPunct="0">
              <a:spcBef>
                <a:spcPct val="20000"/>
              </a:spcBef>
              <a:buFont typeface="Arial" panose="020B0604020202020204" pitchFamily="34" charset="0"/>
              <a:buChar char="•"/>
            </a:pPr>
            <a:r>
              <a:rPr lang="en-CA" sz="2600" dirty="0">
                <a:latin typeface="+mn-lt"/>
              </a:rPr>
              <a:t>Organization</a:t>
            </a:r>
          </a:p>
          <a:p>
            <a:pPr marL="457200" lvl="0" indent="-457200" eaLnBrk="0" hangingPunct="0">
              <a:spcBef>
                <a:spcPct val="20000"/>
              </a:spcBef>
              <a:buFont typeface="Arial" panose="020B0604020202020204" pitchFamily="34" charset="0"/>
              <a:buChar char="•"/>
            </a:pPr>
            <a:r>
              <a:rPr lang="en-CA" sz="2600" dirty="0">
                <a:latin typeface="+mn-lt"/>
              </a:rPr>
              <a:t>Role</a:t>
            </a:r>
          </a:p>
          <a:p>
            <a:pPr marL="457200" lvl="0" indent="-457200" eaLnBrk="0" hangingPunct="0">
              <a:spcBef>
                <a:spcPct val="20000"/>
              </a:spcBef>
              <a:buFont typeface="Arial" panose="020B0604020202020204" pitchFamily="34" charset="0"/>
              <a:buChar char="•"/>
            </a:pPr>
            <a:r>
              <a:rPr lang="en-CA" sz="2600" dirty="0">
                <a:latin typeface="+mn-lt"/>
              </a:rPr>
              <a:t>Interest in nutrition advocacy </a:t>
            </a:r>
            <a:endParaRPr lang="en-GB" sz="2600" dirty="0">
              <a:latin typeface="+mn-lt"/>
            </a:endParaRPr>
          </a:p>
        </p:txBody>
      </p:sp>
    </p:spTree>
    <p:extLst>
      <p:ext uri="{BB962C8B-B14F-4D97-AF65-F5344CB8AC3E}">
        <p14:creationId xmlns:p14="http://schemas.microsoft.com/office/powerpoint/2010/main" val="7719440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512" y="289635"/>
            <a:ext cx="8534400" cy="792162"/>
          </a:xfrm>
        </p:spPr>
        <p:txBody>
          <a:bodyPr>
            <a:noAutofit/>
          </a:bodyPr>
          <a:lstStyle/>
          <a:p>
            <a:r>
              <a:rPr lang="en-US" sz="4000" b="1" dirty="0">
                <a:solidFill>
                  <a:schemeClr val="accent1"/>
                </a:solidFill>
                <a:latin typeface="+mn-lt"/>
              </a:rPr>
              <a:t>Prevalence, Data Sources,* and Targets</a:t>
            </a:r>
          </a:p>
        </p:txBody>
      </p:sp>
      <p:sp>
        <p:nvSpPr>
          <p:cNvPr id="5" name="Content Placeholder 4"/>
          <p:cNvSpPr>
            <a:spLocks noGrp="1"/>
          </p:cNvSpPr>
          <p:nvPr>
            <p:ph sz="quarter" idx="1"/>
          </p:nvPr>
        </p:nvSpPr>
        <p:spPr/>
        <p:txBody>
          <a:bodyPr/>
          <a:lstStyle/>
          <a:p>
            <a:endParaRPr lang="en-US" sz="2400" dirty="0"/>
          </a:p>
          <a:p>
            <a:endParaRPr lang="en-US" sz="2400" dirty="0"/>
          </a:p>
          <a:p>
            <a:pPr marL="0" indent="0">
              <a:buNone/>
            </a:pPr>
            <a:endParaRPr lang="en-US" sz="2400" dirty="0"/>
          </a:p>
          <a:p>
            <a:endParaRPr lang="en-US" sz="2400" dirty="0"/>
          </a:p>
        </p:txBody>
      </p:sp>
      <p:graphicFrame>
        <p:nvGraphicFramePr>
          <p:cNvPr id="3" name="Table 2" descr="Table of prevalence and targets by indicator" title="Table of prevalence and targets by indicator"/>
          <p:cNvGraphicFramePr>
            <a:graphicFrameLocks noGrp="1"/>
          </p:cNvGraphicFramePr>
          <p:nvPr>
            <p:extLst>
              <p:ext uri="{D42A27DB-BD31-4B8C-83A1-F6EECF244321}">
                <p14:modId xmlns:p14="http://schemas.microsoft.com/office/powerpoint/2010/main" val="1822213530"/>
              </p:ext>
            </p:extLst>
          </p:nvPr>
        </p:nvGraphicFramePr>
        <p:xfrm>
          <a:off x="395536" y="1052737"/>
          <a:ext cx="8424936" cy="4610921"/>
        </p:xfrm>
        <a:graphic>
          <a:graphicData uri="http://schemas.openxmlformats.org/drawingml/2006/table">
            <a:tbl>
              <a:tblPr firstRow="1" bandRow="1">
                <a:tableStyleId>{5C22544A-7EE6-4342-B048-85BDC9FD1C3A}</a:tableStyleId>
              </a:tblPr>
              <a:tblGrid>
                <a:gridCol w="5395664">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352872">
                  <a:extLst>
                    <a:ext uri="{9D8B030D-6E8A-4147-A177-3AD203B41FA5}">
                      <a16:colId xmlns:a16="http://schemas.microsoft.com/office/drawing/2014/main" val="20002"/>
                    </a:ext>
                  </a:extLst>
                </a:gridCol>
              </a:tblGrid>
              <a:tr h="533489">
                <a:tc>
                  <a:txBody>
                    <a:bodyPr/>
                    <a:lstStyle/>
                    <a:p>
                      <a:r>
                        <a:rPr lang="en-US" sz="1800" dirty="0"/>
                        <a:t>Indicator</a:t>
                      </a:r>
                    </a:p>
                  </a:txBody>
                  <a:tcPr>
                    <a:solidFill>
                      <a:srgbClr val="9DB0CF"/>
                    </a:solidFill>
                  </a:tcPr>
                </a:tc>
                <a:tc>
                  <a:txBody>
                    <a:bodyPr/>
                    <a:lstStyle/>
                    <a:p>
                      <a:r>
                        <a:rPr lang="en-US" sz="1800" dirty="0"/>
                        <a:t>2012 Prevalence</a:t>
                      </a:r>
                    </a:p>
                  </a:txBody>
                  <a:tcPr>
                    <a:solidFill>
                      <a:srgbClr val="9DB0CF"/>
                    </a:solidFill>
                  </a:tcPr>
                </a:tc>
                <a:tc>
                  <a:txBody>
                    <a:bodyPr/>
                    <a:lstStyle/>
                    <a:p>
                      <a:r>
                        <a:rPr lang="en-US" sz="1800" dirty="0"/>
                        <a:t>2025 </a:t>
                      </a:r>
                      <a:r>
                        <a:rPr lang="en-US" sz="1800" baseline="0" dirty="0"/>
                        <a:t>Target</a:t>
                      </a:r>
                      <a:endParaRPr lang="en-US" sz="1800" dirty="0"/>
                    </a:p>
                  </a:txBody>
                  <a:tcPr>
                    <a:solidFill>
                      <a:srgbClr val="9DB0CF"/>
                    </a:solidFill>
                  </a:tcPr>
                </a:tc>
                <a:extLst>
                  <a:ext uri="{0D108BD9-81ED-4DB2-BD59-A6C34878D82A}">
                    <a16:rowId xmlns:a16="http://schemas.microsoft.com/office/drawing/2014/main" val="10000"/>
                  </a:ext>
                </a:extLst>
              </a:tr>
              <a:tr h="457276">
                <a:tc>
                  <a:txBody>
                    <a:bodyPr/>
                    <a:lstStyle/>
                    <a:p>
                      <a:r>
                        <a:rPr lang="en-US" sz="1800" dirty="0"/>
                        <a:t>Moderate and severe</a:t>
                      </a:r>
                      <a:r>
                        <a:rPr lang="en-US" sz="1800" baseline="0" dirty="0"/>
                        <a:t> underweight (0−59 months)</a:t>
                      </a:r>
                      <a:endParaRPr lang="en-US" sz="1800" dirty="0"/>
                    </a:p>
                  </a:txBody>
                  <a:tcPr anchor="ctr"/>
                </a:tc>
                <a:tc>
                  <a:txBody>
                    <a:bodyPr/>
                    <a:lstStyle/>
                    <a:p>
                      <a:pPr marL="0" marR="422275" algn="just">
                        <a:spcBef>
                          <a:spcPts val="0"/>
                        </a:spcBef>
                        <a:spcAft>
                          <a:spcPts val="0"/>
                        </a:spcAft>
                      </a:pPr>
                      <a:r>
                        <a:rPr lang="en-US" sz="1800" dirty="0">
                          <a:effectLst/>
                          <a:latin typeface="+mj-lt"/>
                          <a:ea typeface="Times New Roman"/>
                        </a:rPr>
                        <a:t>13.8</a:t>
                      </a:r>
                    </a:p>
                  </a:txBody>
                  <a:tcPr marL="73025" marR="73025" marT="36830" marB="18415" anchor="ctr"/>
                </a:tc>
                <a:tc>
                  <a:txBody>
                    <a:bodyPr/>
                    <a:lstStyle/>
                    <a:p>
                      <a:pPr marL="0" marR="244475" algn="just">
                        <a:spcBef>
                          <a:spcPts val="0"/>
                        </a:spcBef>
                        <a:spcAft>
                          <a:spcPts val="0"/>
                        </a:spcAft>
                      </a:pPr>
                      <a:r>
                        <a:rPr lang="en-US" sz="1800">
                          <a:effectLst/>
                          <a:latin typeface="+mj-lt"/>
                          <a:ea typeface="Times New Roman"/>
                        </a:rPr>
                        <a:t>8.3</a:t>
                      </a:r>
                    </a:p>
                  </a:txBody>
                  <a:tcPr marL="73025" marR="73025" marT="36830" marB="18415" anchor="ctr"/>
                </a:tc>
                <a:extLst>
                  <a:ext uri="{0D108BD9-81ED-4DB2-BD59-A6C34878D82A}">
                    <a16:rowId xmlns:a16="http://schemas.microsoft.com/office/drawing/2014/main" val="10001"/>
                  </a:ext>
                </a:extLst>
              </a:tr>
              <a:tr h="335747">
                <a:tc>
                  <a:txBody>
                    <a:bodyPr/>
                    <a:lstStyle/>
                    <a:p>
                      <a:pPr marL="0" algn="l" defTabSz="914400" rtl="0" eaLnBrk="1" latinLnBrk="0" hangingPunct="1"/>
                      <a:r>
                        <a:rPr lang="en-US" sz="1800" kern="1200" dirty="0">
                          <a:solidFill>
                            <a:schemeClr val="dk1"/>
                          </a:solidFill>
                          <a:latin typeface="+mn-lt"/>
                          <a:ea typeface="+mn-ea"/>
                          <a:cs typeface="+mn-cs"/>
                        </a:rPr>
                        <a:t>Moderate and severe stunting (24</a:t>
                      </a:r>
                      <a:r>
                        <a:rPr lang="en-US" sz="1800" baseline="0" dirty="0"/>
                        <a:t>−</a:t>
                      </a:r>
                      <a:r>
                        <a:rPr lang="en-US" sz="1800" kern="1200" dirty="0">
                          <a:solidFill>
                            <a:schemeClr val="dk1"/>
                          </a:solidFill>
                          <a:latin typeface="+mn-lt"/>
                          <a:ea typeface="+mn-ea"/>
                          <a:cs typeface="+mn-cs"/>
                        </a:rPr>
                        <a:t>35 mo</a:t>
                      </a:r>
                      <a:r>
                        <a:rPr lang="en-US" sz="1800" baseline="0" dirty="0"/>
                        <a:t>nth</a:t>
                      </a:r>
                      <a:r>
                        <a:rPr lang="en-US" sz="1800" kern="1200" dirty="0">
                          <a:solidFill>
                            <a:schemeClr val="dk1"/>
                          </a:solidFill>
                          <a:latin typeface="+mn-lt"/>
                          <a:ea typeface="+mn-ea"/>
                          <a:cs typeface="+mn-cs"/>
                        </a:rPr>
                        <a:t>s)</a:t>
                      </a:r>
                    </a:p>
                  </a:txBody>
                  <a:tcPr anchor="ctr"/>
                </a:tc>
                <a:tc>
                  <a:txBody>
                    <a:bodyPr/>
                    <a:lstStyle/>
                    <a:p>
                      <a:pPr marL="0" marR="422275" algn="just">
                        <a:spcBef>
                          <a:spcPts val="0"/>
                        </a:spcBef>
                        <a:spcAft>
                          <a:spcPts val="0"/>
                        </a:spcAft>
                      </a:pPr>
                      <a:r>
                        <a:rPr lang="en-US" sz="1800" dirty="0">
                          <a:effectLst/>
                          <a:latin typeface="+mj-lt"/>
                          <a:ea typeface="Times New Roman"/>
                        </a:rPr>
                        <a:t>42.7</a:t>
                      </a:r>
                    </a:p>
                  </a:txBody>
                  <a:tcPr marL="73025" marR="73025" marT="36830" marB="18415" anchor="ctr"/>
                </a:tc>
                <a:tc>
                  <a:txBody>
                    <a:bodyPr/>
                    <a:lstStyle/>
                    <a:p>
                      <a:pPr marL="0" marR="244475" algn="just">
                        <a:spcBef>
                          <a:spcPts val="0"/>
                        </a:spcBef>
                        <a:spcAft>
                          <a:spcPts val="0"/>
                        </a:spcAft>
                      </a:pPr>
                      <a:r>
                        <a:rPr lang="en-US" sz="1800">
                          <a:effectLst/>
                          <a:latin typeface="+mj-lt"/>
                          <a:ea typeface="Times New Roman"/>
                        </a:rPr>
                        <a:t>25.6</a:t>
                      </a:r>
                    </a:p>
                  </a:txBody>
                  <a:tcPr marL="73025" marR="73025" marT="36830" marB="18415" anchor="ctr"/>
                </a:tc>
                <a:extLst>
                  <a:ext uri="{0D108BD9-81ED-4DB2-BD59-A6C34878D82A}">
                    <a16:rowId xmlns:a16="http://schemas.microsoft.com/office/drawing/2014/main" val="10002"/>
                  </a:ext>
                </a:extLst>
              </a:tr>
              <a:tr h="335747">
                <a:tc>
                  <a:txBody>
                    <a:bodyPr/>
                    <a:lstStyle/>
                    <a:p>
                      <a:r>
                        <a:rPr lang="en-US" sz="1800" kern="1200" dirty="0">
                          <a:solidFill>
                            <a:schemeClr val="dk1"/>
                          </a:solidFill>
                          <a:latin typeface="+mn-lt"/>
                          <a:ea typeface="+mn-ea"/>
                          <a:cs typeface="+mn-cs"/>
                        </a:rPr>
                        <a:t>Moderate and severe</a:t>
                      </a:r>
                      <a:r>
                        <a:rPr lang="en-US" sz="1800" kern="1200" baseline="0" dirty="0">
                          <a:solidFill>
                            <a:schemeClr val="dk1"/>
                          </a:solidFill>
                          <a:latin typeface="+mn-lt"/>
                          <a:ea typeface="+mn-ea"/>
                          <a:cs typeface="+mn-cs"/>
                        </a:rPr>
                        <a:t> stunting (0</a:t>
                      </a:r>
                      <a:r>
                        <a:rPr lang="en-US" sz="1800" baseline="0" dirty="0"/>
                        <a:t>−</a:t>
                      </a:r>
                      <a:r>
                        <a:rPr lang="en-US" sz="1800" kern="1200" baseline="0" dirty="0">
                          <a:solidFill>
                            <a:schemeClr val="dk1"/>
                          </a:solidFill>
                          <a:latin typeface="+mn-lt"/>
                          <a:ea typeface="+mn-ea"/>
                          <a:cs typeface="+mn-cs"/>
                        </a:rPr>
                        <a:t>59 mo</a:t>
                      </a:r>
                      <a:r>
                        <a:rPr lang="en-US" sz="1800" baseline="0" dirty="0"/>
                        <a:t>nth</a:t>
                      </a:r>
                      <a:r>
                        <a:rPr lang="en-US" sz="1800" kern="1200" baseline="0" dirty="0">
                          <a:solidFill>
                            <a:schemeClr val="dk1"/>
                          </a:solidFill>
                          <a:latin typeface="+mn-lt"/>
                          <a:ea typeface="+mn-ea"/>
                          <a:cs typeface="+mn-cs"/>
                        </a:rPr>
                        <a:t>s)</a:t>
                      </a:r>
                      <a:endParaRPr lang="en-US" sz="1800" kern="1200" dirty="0">
                        <a:solidFill>
                          <a:schemeClr val="dk1"/>
                        </a:solidFill>
                        <a:latin typeface="+mn-lt"/>
                        <a:ea typeface="+mn-ea"/>
                        <a:cs typeface="+mn-cs"/>
                      </a:endParaRPr>
                    </a:p>
                  </a:txBody>
                  <a:tcPr anchor="ctr"/>
                </a:tc>
                <a:tc>
                  <a:txBody>
                    <a:bodyPr/>
                    <a:lstStyle/>
                    <a:p>
                      <a:pPr marL="0" marR="422275" algn="just">
                        <a:spcBef>
                          <a:spcPts val="0"/>
                        </a:spcBef>
                        <a:spcAft>
                          <a:spcPts val="0"/>
                        </a:spcAft>
                      </a:pPr>
                      <a:r>
                        <a:rPr lang="en-US" sz="1800" dirty="0">
                          <a:effectLst/>
                          <a:latin typeface="+mj-lt"/>
                          <a:ea typeface="Times New Roman"/>
                        </a:rPr>
                        <a:t>33.4</a:t>
                      </a:r>
                    </a:p>
                  </a:txBody>
                  <a:tcPr marL="73025" marR="73025" marT="36830" marB="18415" anchor="ctr"/>
                </a:tc>
                <a:tc>
                  <a:txBody>
                    <a:bodyPr/>
                    <a:lstStyle/>
                    <a:p>
                      <a:pPr marL="0" marR="244475" algn="just">
                        <a:spcBef>
                          <a:spcPts val="0"/>
                        </a:spcBef>
                        <a:spcAft>
                          <a:spcPts val="0"/>
                        </a:spcAft>
                      </a:pPr>
                      <a:r>
                        <a:rPr lang="en-US" sz="1800" dirty="0">
                          <a:effectLst/>
                          <a:latin typeface="+mj-lt"/>
                          <a:ea typeface="Times New Roman"/>
                        </a:rPr>
                        <a:t>20.0</a:t>
                      </a:r>
                    </a:p>
                  </a:txBody>
                  <a:tcPr marL="73025" marR="73025" marT="36830" marB="18415" anchor="ctr"/>
                </a:tc>
                <a:extLst>
                  <a:ext uri="{0D108BD9-81ED-4DB2-BD59-A6C34878D82A}">
                    <a16:rowId xmlns:a16="http://schemas.microsoft.com/office/drawing/2014/main" val="10003"/>
                  </a:ext>
                </a:extLst>
              </a:tr>
              <a:tr h="335747">
                <a:tc>
                  <a:txBody>
                    <a:bodyPr/>
                    <a:lstStyle/>
                    <a:p>
                      <a:r>
                        <a:rPr lang="en-US" sz="1800" kern="1200" dirty="0">
                          <a:solidFill>
                            <a:schemeClr val="dk1"/>
                          </a:solidFill>
                          <a:latin typeface="+mn-lt"/>
                          <a:ea typeface="+mn-ea"/>
                          <a:cs typeface="+mn-cs"/>
                        </a:rPr>
                        <a:t>Moderate and severe wasting (0</a:t>
                      </a:r>
                      <a:r>
                        <a:rPr lang="en-US" sz="1800" baseline="0" dirty="0"/>
                        <a:t>−</a:t>
                      </a:r>
                      <a:r>
                        <a:rPr lang="en-US" sz="1800" kern="1200" dirty="0">
                          <a:solidFill>
                            <a:schemeClr val="dk1"/>
                          </a:solidFill>
                          <a:latin typeface="+mn-lt"/>
                          <a:ea typeface="+mn-ea"/>
                          <a:cs typeface="+mn-cs"/>
                        </a:rPr>
                        <a:t>59 mo</a:t>
                      </a:r>
                      <a:r>
                        <a:rPr lang="en-US" sz="1800" baseline="0" dirty="0"/>
                        <a:t>nth</a:t>
                      </a:r>
                      <a:r>
                        <a:rPr lang="en-US" sz="1800" kern="1200" dirty="0">
                          <a:solidFill>
                            <a:schemeClr val="dk1"/>
                          </a:solidFill>
                          <a:latin typeface="+mn-lt"/>
                          <a:ea typeface="+mn-ea"/>
                          <a:cs typeface="+mn-cs"/>
                        </a:rPr>
                        <a:t>s)</a:t>
                      </a:r>
                    </a:p>
                  </a:txBody>
                  <a:tcPr anchor="ctr"/>
                </a:tc>
                <a:tc>
                  <a:txBody>
                    <a:bodyPr/>
                    <a:lstStyle/>
                    <a:p>
                      <a:pPr marL="0" marR="422275" algn="just">
                        <a:spcBef>
                          <a:spcPts val="0"/>
                        </a:spcBef>
                        <a:spcAft>
                          <a:spcPts val="0"/>
                        </a:spcAft>
                      </a:pPr>
                      <a:r>
                        <a:rPr lang="en-US" sz="1800" dirty="0">
                          <a:effectLst/>
                          <a:latin typeface="+mj-lt"/>
                          <a:ea typeface="Times New Roman"/>
                        </a:rPr>
                        <a:t>4.7</a:t>
                      </a:r>
                    </a:p>
                  </a:txBody>
                  <a:tcPr marL="73025" marR="73025" marT="36830" marB="18415" anchor="ctr"/>
                </a:tc>
                <a:tc>
                  <a:txBody>
                    <a:bodyPr/>
                    <a:lstStyle/>
                    <a:p>
                      <a:pPr marL="0" marR="244475" algn="just">
                        <a:spcBef>
                          <a:spcPts val="0"/>
                        </a:spcBef>
                        <a:spcAft>
                          <a:spcPts val="0"/>
                        </a:spcAft>
                      </a:pPr>
                      <a:r>
                        <a:rPr lang="en-US" sz="1800" dirty="0">
                          <a:effectLst/>
                          <a:latin typeface="+mj-lt"/>
                          <a:ea typeface="Times New Roman"/>
                        </a:rPr>
                        <a:t>3.5</a:t>
                      </a:r>
                    </a:p>
                  </a:txBody>
                  <a:tcPr marL="73025" marR="73025" marT="36830" marB="18415" anchor="ctr"/>
                </a:tc>
                <a:extLst>
                  <a:ext uri="{0D108BD9-81ED-4DB2-BD59-A6C34878D82A}">
                    <a16:rowId xmlns:a16="http://schemas.microsoft.com/office/drawing/2014/main" val="10004"/>
                  </a:ext>
                </a:extLst>
              </a:tr>
              <a:tr h="421889">
                <a:tc>
                  <a:txBody>
                    <a:bodyPr/>
                    <a:lstStyle/>
                    <a:p>
                      <a:r>
                        <a:rPr lang="en-US" sz="1800" kern="1200" dirty="0">
                          <a:solidFill>
                            <a:schemeClr val="dk1"/>
                          </a:solidFill>
                          <a:latin typeface="+mn-lt"/>
                          <a:ea typeface="+mn-ea"/>
                          <a:cs typeface="+mn-cs"/>
                        </a:rPr>
                        <a:t>Population 6</a:t>
                      </a:r>
                      <a:r>
                        <a:rPr lang="en-US" sz="1800" baseline="0" dirty="0"/>
                        <a:t>−</a:t>
                      </a:r>
                      <a:r>
                        <a:rPr lang="en-US" sz="1800" kern="1200" dirty="0">
                          <a:solidFill>
                            <a:schemeClr val="dk1"/>
                          </a:solidFill>
                          <a:latin typeface="+mn-lt"/>
                          <a:ea typeface="+mn-ea"/>
                          <a:cs typeface="+mn-cs"/>
                        </a:rPr>
                        <a:t>59 mos. with vitamin A deficiency</a:t>
                      </a:r>
                    </a:p>
                  </a:txBody>
                  <a:tcPr anchor="ctr"/>
                </a:tc>
                <a:tc>
                  <a:txBody>
                    <a:bodyPr/>
                    <a:lstStyle/>
                    <a:p>
                      <a:pPr algn="just"/>
                      <a:r>
                        <a:rPr lang="en-US" sz="1800" kern="1200" dirty="0">
                          <a:solidFill>
                            <a:schemeClr val="dk1"/>
                          </a:solidFill>
                          <a:latin typeface="+mj-lt"/>
                          <a:ea typeface="+mn-ea"/>
                          <a:cs typeface="+mn-cs"/>
                        </a:rPr>
                        <a:t>32.6</a:t>
                      </a:r>
                    </a:p>
                  </a:txBody>
                  <a:tcPr anchor="ctr"/>
                </a:tc>
                <a:tc>
                  <a:txBody>
                    <a:bodyPr/>
                    <a:lstStyle/>
                    <a:p>
                      <a:pPr algn="just"/>
                      <a:r>
                        <a:rPr lang="en-US" sz="1800" kern="1200" dirty="0">
                          <a:solidFill>
                            <a:schemeClr val="dk1"/>
                          </a:solidFill>
                          <a:latin typeface="+mj-lt"/>
                          <a:ea typeface="+mn-ea"/>
                          <a:cs typeface="+mn-cs"/>
                        </a:rPr>
                        <a:t>13.0</a:t>
                      </a:r>
                    </a:p>
                  </a:txBody>
                  <a:tcPr anchor="ctr"/>
                </a:tc>
                <a:extLst>
                  <a:ext uri="{0D108BD9-81ED-4DB2-BD59-A6C34878D82A}">
                    <a16:rowId xmlns:a16="http://schemas.microsoft.com/office/drawing/2014/main" val="10005"/>
                  </a:ext>
                </a:extLst>
              </a:tr>
              <a:tr h="421889">
                <a:tc>
                  <a:txBody>
                    <a:bodyPr/>
                    <a:lstStyle/>
                    <a:p>
                      <a:r>
                        <a:rPr lang="en-GB" sz="1800" kern="1200" noProof="0" dirty="0">
                          <a:solidFill>
                            <a:schemeClr val="dk1"/>
                          </a:solidFill>
                          <a:latin typeface="+mn-lt"/>
                          <a:ea typeface="+mn-ea"/>
                          <a:cs typeface="+mn-cs"/>
                        </a:rPr>
                        <a:t>Population</a:t>
                      </a:r>
                      <a:r>
                        <a:rPr lang="en-GB" sz="1800" kern="1200" baseline="0" noProof="0" dirty="0">
                          <a:solidFill>
                            <a:schemeClr val="dk1"/>
                          </a:solidFill>
                          <a:latin typeface="+mn-lt"/>
                          <a:ea typeface="+mn-ea"/>
                          <a:cs typeface="+mn-cs"/>
                        </a:rPr>
                        <a:t> with goitre</a:t>
                      </a:r>
                      <a:endParaRPr lang="en-GB" sz="1800" kern="1200" noProof="0" dirty="0">
                        <a:solidFill>
                          <a:schemeClr val="dk1"/>
                        </a:solidFill>
                        <a:latin typeface="+mn-lt"/>
                        <a:ea typeface="+mn-ea"/>
                        <a:cs typeface="+mn-cs"/>
                      </a:endParaRPr>
                    </a:p>
                  </a:txBody>
                  <a:tcPr anchor="ctr"/>
                </a:tc>
                <a:tc>
                  <a:txBody>
                    <a:bodyPr/>
                    <a:lstStyle/>
                    <a:p>
                      <a:pPr algn="just"/>
                      <a:r>
                        <a:rPr lang="en-US" sz="1800" kern="1200" dirty="0">
                          <a:solidFill>
                            <a:schemeClr val="dk1"/>
                          </a:solidFill>
                          <a:latin typeface="+mj-lt"/>
                          <a:ea typeface="+mn-ea"/>
                          <a:cs typeface="+mn-cs"/>
                        </a:rPr>
                        <a:t>5.0</a:t>
                      </a:r>
                    </a:p>
                  </a:txBody>
                  <a:tcPr anchor="ctr"/>
                </a:tc>
                <a:tc>
                  <a:txBody>
                    <a:bodyPr/>
                    <a:lstStyle/>
                    <a:p>
                      <a:pPr algn="just"/>
                      <a:r>
                        <a:rPr lang="en-US" sz="1800" kern="1200" dirty="0">
                          <a:solidFill>
                            <a:schemeClr val="dk1"/>
                          </a:solidFill>
                          <a:latin typeface="+mj-lt"/>
                          <a:ea typeface="+mn-ea"/>
                          <a:cs typeface="+mn-cs"/>
                        </a:rPr>
                        <a:t>3.0</a:t>
                      </a:r>
                    </a:p>
                  </a:txBody>
                  <a:tcPr anchor="ctr"/>
                </a:tc>
                <a:extLst>
                  <a:ext uri="{0D108BD9-81ED-4DB2-BD59-A6C34878D82A}">
                    <a16:rowId xmlns:a16="http://schemas.microsoft.com/office/drawing/2014/main" val="10006"/>
                  </a:ext>
                </a:extLst>
              </a:tr>
              <a:tr h="383711">
                <a:tc>
                  <a:txBody>
                    <a:bodyPr/>
                    <a:lstStyle/>
                    <a:p>
                      <a:r>
                        <a:rPr lang="en-GB" sz="1800" kern="1200" noProof="0" dirty="0">
                          <a:solidFill>
                            <a:schemeClr val="dk1"/>
                          </a:solidFill>
                          <a:latin typeface="+mn-lt"/>
                          <a:ea typeface="+mn-ea"/>
                          <a:cs typeface="+mn-cs"/>
                        </a:rPr>
                        <a:t>Pregnant</a:t>
                      </a:r>
                      <a:r>
                        <a:rPr lang="en-GB" sz="1800" baseline="0" noProof="0" dirty="0"/>
                        <a:t> </a:t>
                      </a:r>
                      <a:r>
                        <a:rPr lang="en-GB" sz="1800" kern="1200" noProof="0" dirty="0">
                          <a:solidFill>
                            <a:schemeClr val="dk1"/>
                          </a:solidFill>
                          <a:latin typeface="+mn-lt"/>
                          <a:ea typeface="+mn-ea"/>
                          <a:cs typeface="+mn-cs"/>
                        </a:rPr>
                        <a:t>women with anaemia</a:t>
                      </a:r>
                    </a:p>
                  </a:txBody>
                  <a:tcPr anchor="ctr"/>
                </a:tc>
                <a:tc>
                  <a:txBody>
                    <a:bodyPr/>
                    <a:lstStyle/>
                    <a:p>
                      <a:pPr algn="just"/>
                      <a:r>
                        <a:rPr lang="en-US" sz="1800" kern="1200" dirty="0">
                          <a:solidFill>
                            <a:schemeClr val="dk1"/>
                          </a:solidFill>
                          <a:latin typeface="+mj-lt"/>
                          <a:ea typeface="+mn-ea"/>
                          <a:cs typeface="+mn-cs"/>
                        </a:rPr>
                        <a:t>30.6</a:t>
                      </a:r>
                    </a:p>
                  </a:txBody>
                  <a:tcPr anchor="ctr"/>
                </a:tc>
                <a:tc>
                  <a:txBody>
                    <a:bodyPr/>
                    <a:lstStyle/>
                    <a:p>
                      <a:pPr algn="just"/>
                      <a:r>
                        <a:rPr lang="en-US" sz="1800" kern="1200" dirty="0">
                          <a:solidFill>
                            <a:schemeClr val="dk1"/>
                          </a:solidFill>
                          <a:latin typeface="+mj-lt"/>
                          <a:ea typeface="+mn-ea"/>
                          <a:cs typeface="+mn-cs"/>
                        </a:rPr>
                        <a:t>16.8</a:t>
                      </a:r>
                    </a:p>
                  </a:txBody>
                  <a:tcPr anchor="ctr"/>
                </a:tc>
                <a:extLst>
                  <a:ext uri="{0D108BD9-81ED-4DB2-BD59-A6C34878D82A}">
                    <a16:rowId xmlns:a16="http://schemas.microsoft.com/office/drawing/2014/main" val="10007"/>
                  </a:ext>
                </a:extLst>
              </a:tr>
              <a:tr h="457276">
                <a:tc>
                  <a:txBody>
                    <a:bodyPr/>
                    <a:lstStyle/>
                    <a:p>
                      <a:r>
                        <a:rPr lang="en-GB" sz="1800" kern="1200" noProof="0" dirty="0" err="1">
                          <a:solidFill>
                            <a:schemeClr val="dk1"/>
                          </a:solidFill>
                          <a:latin typeface="+mn-lt"/>
                          <a:ea typeface="+mn-ea"/>
                          <a:cs typeface="+mn-cs"/>
                        </a:rPr>
                        <a:t>Nonpregnant</a:t>
                      </a:r>
                      <a:r>
                        <a:rPr lang="en-GB" sz="1800" kern="1200" noProof="0" dirty="0">
                          <a:solidFill>
                            <a:schemeClr val="dk1"/>
                          </a:solidFill>
                          <a:latin typeface="+mn-lt"/>
                          <a:ea typeface="+mn-ea"/>
                          <a:cs typeface="+mn-cs"/>
                        </a:rPr>
                        <a:t> women 15</a:t>
                      </a:r>
                      <a:r>
                        <a:rPr lang="en-GB" sz="1800" baseline="0" noProof="0" dirty="0"/>
                        <a:t>−</a:t>
                      </a:r>
                      <a:r>
                        <a:rPr lang="en-GB" sz="1800" kern="1200" noProof="0" dirty="0">
                          <a:solidFill>
                            <a:schemeClr val="dk1"/>
                          </a:solidFill>
                          <a:latin typeface="+mn-lt"/>
                          <a:ea typeface="+mn-ea"/>
                          <a:cs typeface="+mn-cs"/>
                        </a:rPr>
                        <a:t>49 years with anaemia</a:t>
                      </a:r>
                    </a:p>
                  </a:txBody>
                  <a:tcPr anchor="ctr"/>
                </a:tc>
                <a:tc>
                  <a:txBody>
                    <a:bodyPr/>
                    <a:lstStyle/>
                    <a:p>
                      <a:pPr algn="just"/>
                      <a:r>
                        <a:rPr lang="en-US" sz="1800" kern="1200" dirty="0">
                          <a:solidFill>
                            <a:schemeClr val="dk1"/>
                          </a:solidFill>
                          <a:latin typeface="+mj-lt"/>
                          <a:ea typeface="+mn-ea"/>
                          <a:cs typeface="+mn-cs"/>
                        </a:rPr>
                        <a:t>22.1</a:t>
                      </a:r>
                    </a:p>
                  </a:txBody>
                  <a:tcPr anchor="ctr"/>
                </a:tc>
                <a:tc>
                  <a:txBody>
                    <a:bodyPr/>
                    <a:lstStyle/>
                    <a:p>
                      <a:pPr algn="just"/>
                      <a:r>
                        <a:rPr lang="en-US" sz="1800" kern="1200" dirty="0">
                          <a:solidFill>
                            <a:schemeClr val="dk1"/>
                          </a:solidFill>
                          <a:latin typeface="+mj-lt"/>
                          <a:ea typeface="+mn-ea"/>
                          <a:cs typeface="+mn-cs"/>
                        </a:rPr>
                        <a:t>12.2</a:t>
                      </a:r>
                    </a:p>
                  </a:txBody>
                  <a:tcPr anchor="ctr"/>
                </a:tc>
                <a:extLst>
                  <a:ext uri="{0D108BD9-81ED-4DB2-BD59-A6C34878D82A}">
                    <a16:rowId xmlns:a16="http://schemas.microsoft.com/office/drawing/2014/main" val="10008"/>
                  </a:ext>
                </a:extLst>
              </a:tr>
              <a:tr h="337346">
                <a:tc>
                  <a:txBody>
                    <a:bodyPr/>
                    <a:lstStyle/>
                    <a:p>
                      <a:r>
                        <a:rPr lang="en-GB" sz="1800" kern="1200" noProof="0" dirty="0">
                          <a:solidFill>
                            <a:schemeClr val="dk1"/>
                          </a:solidFill>
                          <a:latin typeface="+mn-lt"/>
                          <a:ea typeface="+mn-ea"/>
                          <a:cs typeface="+mn-cs"/>
                        </a:rPr>
                        <a:t>Men 15</a:t>
                      </a:r>
                      <a:r>
                        <a:rPr lang="en-GB" sz="1800" baseline="0" noProof="0" dirty="0"/>
                        <a:t>−</a:t>
                      </a:r>
                      <a:r>
                        <a:rPr lang="en-GB" sz="1800" kern="1200" noProof="0" dirty="0">
                          <a:solidFill>
                            <a:schemeClr val="dk1"/>
                          </a:solidFill>
                          <a:latin typeface="+mn-lt"/>
                          <a:ea typeface="+mn-ea"/>
                          <a:cs typeface="+mn-cs"/>
                        </a:rPr>
                        <a:t>49 years with anaemia</a:t>
                      </a:r>
                    </a:p>
                  </a:txBody>
                  <a:tcPr anchor="ctr"/>
                </a:tc>
                <a:tc>
                  <a:txBody>
                    <a:bodyPr/>
                    <a:lstStyle/>
                    <a:p>
                      <a:pPr algn="just"/>
                      <a:r>
                        <a:rPr lang="en-US" sz="1800" kern="1200" dirty="0">
                          <a:solidFill>
                            <a:schemeClr val="dk1"/>
                          </a:solidFill>
                          <a:latin typeface="+mj-lt"/>
                          <a:ea typeface="+mn-ea"/>
                          <a:cs typeface="+mn-cs"/>
                        </a:rPr>
                        <a:t>No data</a:t>
                      </a:r>
                    </a:p>
                  </a:txBody>
                  <a:tcPr anchor="ctr"/>
                </a:tc>
                <a:tc>
                  <a:txBody>
                    <a:bodyPr/>
                    <a:lstStyle/>
                    <a:p>
                      <a:pPr algn="just"/>
                      <a:r>
                        <a:rPr lang="en-US" sz="1800" kern="1200" dirty="0">
                          <a:solidFill>
                            <a:schemeClr val="dk1"/>
                          </a:solidFill>
                          <a:latin typeface="+mj-lt"/>
                          <a:ea typeface="+mn-ea"/>
                          <a:cs typeface="+mn-cs"/>
                        </a:rPr>
                        <a:t>No data</a:t>
                      </a:r>
                    </a:p>
                  </a:txBody>
                  <a:tcPr anchor="ctr"/>
                </a:tc>
                <a:extLst>
                  <a:ext uri="{0D108BD9-81ED-4DB2-BD59-A6C34878D82A}">
                    <a16:rowId xmlns:a16="http://schemas.microsoft.com/office/drawing/2014/main" val="10009"/>
                  </a:ext>
                </a:extLst>
              </a:tr>
              <a:tr h="337346">
                <a:tc>
                  <a:txBody>
                    <a:bodyPr/>
                    <a:lstStyle/>
                    <a:p>
                      <a:r>
                        <a:rPr lang="en-US" sz="1800" kern="1200" dirty="0">
                          <a:solidFill>
                            <a:schemeClr val="dk1"/>
                          </a:solidFill>
                          <a:latin typeface="+mn-lt"/>
                          <a:ea typeface="+mn-ea"/>
                          <a:cs typeface="+mn-cs"/>
                        </a:rPr>
                        <a:t>Low birthweight</a:t>
                      </a:r>
                    </a:p>
                  </a:txBody>
                  <a:tcPr anchor="ctr"/>
                </a:tc>
                <a:tc>
                  <a:txBody>
                    <a:bodyPr/>
                    <a:lstStyle/>
                    <a:p>
                      <a:pPr algn="just"/>
                      <a:r>
                        <a:rPr lang="en-US" sz="1800" kern="1200" dirty="0">
                          <a:solidFill>
                            <a:schemeClr val="dk1"/>
                          </a:solidFill>
                          <a:latin typeface="+mj-lt"/>
                          <a:ea typeface="+mn-ea"/>
                          <a:cs typeface="+mn-cs"/>
                        </a:rPr>
                        <a:t>10.2</a:t>
                      </a:r>
                    </a:p>
                  </a:txBody>
                  <a:tcPr anchor="ctr"/>
                </a:tc>
                <a:tc>
                  <a:txBody>
                    <a:bodyPr/>
                    <a:lstStyle/>
                    <a:p>
                      <a:pPr algn="just"/>
                      <a:r>
                        <a:rPr lang="en-US" sz="1800" kern="1200" dirty="0">
                          <a:solidFill>
                            <a:schemeClr val="dk1"/>
                          </a:solidFill>
                          <a:latin typeface="+mj-lt"/>
                          <a:ea typeface="+mn-ea"/>
                          <a:cs typeface="+mn-cs"/>
                        </a:rPr>
                        <a:t>7.1</a:t>
                      </a:r>
                    </a:p>
                  </a:txBody>
                  <a:tcPr anchor="ctr"/>
                </a:tc>
                <a:extLst>
                  <a:ext uri="{0D108BD9-81ED-4DB2-BD59-A6C34878D82A}">
                    <a16:rowId xmlns:a16="http://schemas.microsoft.com/office/drawing/2014/main" val="10010"/>
                  </a:ext>
                </a:extLst>
              </a:tr>
            </a:tbl>
          </a:graphicData>
        </a:graphic>
      </p:graphicFrame>
      <p:sp>
        <p:nvSpPr>
          <p:cNvPr id="7" name="TextBox 6"/>
          <p:cNvSpPr txBox="1"/>
          <p:nvPr/>
        </p:nvSpPr>
        <p:spPr>
          <a:xfrm>
            <a:off x="315908" y="5686762"/>
            <a:ext cx="8496944" cy="461665"/>
          </a:xfrm>
          <a:prstGeom prst="rect">
            <a:avLst/>
          </a:prstGeom>
          <a:noFill/>
        </p:spPr>
        <p:txBody>
          <a:bodyPr wrap="square" rtlCol="0">
            <a:spAutoFit/>
          </a:bodyPr>
          <a:lstStyle/>
          <a:p>
            <a:r>
              <a:rPr lang="en-US" sz="1200" dirty="0"/>
              <a:t>*The UDHS 2011 was the source of information for all indicators in this table, with the exception of goiter. Because there is no recent information, the goiter prevalence was the same as that used in the Uganda PROFILES 2010. </a:t>
            </a:r>
          </a:p>
        </p:txBody>
      </p:sp>
    </p:spTree>
    <p:extLst>
      <p:ext uri="{BB962C8B-B14F-4D97-AF65-F5344CB8AC3E}">
        <p14:creationId xmlns:p14="http://schemas.microsoft.com/office/powerpoint/2010/main" val="6527129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descr="Column Chart showing annual number of stunting-related denths will rise due to children under-5 population increase" title="Column Chart showing annual number of stunting-related denths will rise due to children under-5 population increase"/>
          <p:cNvGraphicFramePr>
            <a:graphicFrameLocks noGrp="1"/>
          </p:cNvGraphicFramePr>
          <p:nvPr>
            <p:ph sz="quarter" idx="1"/>
            <p:extLst>
              <p:ext uri="{D42A27DB-BD31-4B8C-83A1-F6EECF244321}">
                <p14:modId xmlns:p14="http://schemas.microsoft.com/office/powerpoint/2010/main" val="275223436"/>
              </p:ext>
            </p:extLst>
          </p:nvPr>
        </p:nvGraphicFramePr>
        <p:xfrm>
          <a:off x="304800" y="1524000"/>
          <a:ext cx="8504238"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15240" y="228600"/>
            <a:ext cx="9144000" cy="1385124"/>
          </a:xfrm>
          <a:prstGeom prst="rect">
            <a:avLst/>
          </a:prstGeom>
        </p:spPr>
        <p:txBody>
          <a:bodyPr vert="horz" lIns="91440" tIns="45720" rIns="91440" bIns="45720" rtlCol="0" anchor="b">
            <a:noAutofit/>
          </a:bodyPr>
          <a:lstStyle>
            <a:lvl1pPr algn="ctr" defTabSz="914400" rtl="0" eaLnBrk="1" latinLnBrk="0" hangingPunct="1">
              <a:spcBef>
                <a:spcPct val="0"/>
              </a:spcBef>
              <a:buNone/>
              <a:defRPr sz="3200" kern="1200">
                <a:solidFill>
                  <a:srgbClr val="1B4298"/>
                </a:solidFill>
                <a:latin typeface="+mn-lt"/>
                <a:ea typeface="+mj-ea"/>
                <a:cs typeface="Arial" pitchFamily="34" charset="0"/>
              </a:defRPr>
            </a:lvl1pPr>
          </a:lstStyle>
          <a:p>
            <a:r>
              <a:rPr lang="en-US" sz="2900" b="1" dirty="0">
                <a:solidFill>
                  <a:schemeClr val="accent1"/>
                </a:solidFill>
                <a:latin typeface="+mj-lt"/>
                <a:cs typeface="+mj-cs"/>
              </a:rPr>
              <a:t>Lack of Change in Stunting Prevalence:</a:t>
            </a:r>
            <a:br>
              <a:rPr lang="en-US" sz="2900" b="1" dirty="0">
                <a:solidFill>
                  <a:schemeClr val="accent1"/>
                </a:solidFill>
                <a:latin typeface="+mj-lt"/>
                <a:cs typeface="+mj-cs"/>
              </a:rPr>
            </a:br>
            <a:r>
              <a:rPr lang="en-US" sz="2900" b="1" dirty="0">
                <a:solidFill>
                  <a:schemeClr val="accent1"/>
                </a:solidFill>
                <a:latin typeface="+mj-lt"/>
                <a:cs typeface="+mj-cs"/>
              </a:rPr>
              <a:t>Annual Number of Stunting-Related Deaths Will Rise </a:t>
            </a:r>
          </a:p>
          <a:p>
            <a:r>
              <a:rPr lang="en-US" sz="2900" b="1" dirty="0">
                <a:solidFill>
                  <a:schemeClr val="accent1"/>
                </a:solidFill>
                <a:latin typeface="+mj-lt"/>
                <a:cs typeface="+mj-cs"/>
              </a:rPr>
              <a:t>Due to </a:t>
            </a:r>
            <a:r>
              <a:rPr lang="en-US" sz="2900" b="1" dirty="0">
                <a:solidFill>
                  <a:schemeClr val="accent1"/>
                </a:solidFill>
              </a:rPr>
              <a:t>Children Under-5 Population </a:t>
            </a:r>
            <a:r>
              <a:rPr lang="en-US" sz="2900" b="1" dirty="0">
                <a:solidFill>
                  <a:schemeClr val="accent1"/>
                </a:solidFill>
                <a:latin typeface="+mj-lt"/>
                <a:cs typeface="+mj-cs"/>
              </a:rPr>
              <a:t>Increase</a:t>
            </a:r>
          </a:p>
        </p:txBody>
      </p:sp>
    </p:spTree>
    <p:extLst>
      <p:ext uri="{BB962C8B-B14F-4D97-AF65-F5344CB8AC3E}">
        <p14:creationId xmlns:p14="http://schemas.microsoft.com/office/powerpoint/2010/main" val="10400843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52400" y="152400"/>
            <a:ext cx="8957732" cy="1143000"/>
          </a:xfrm>
        </p:spPr>
        <p:txBody>
          <a:bodyPr anchor="b">
            <a:noAutofit/>
          </a:bodyPr>
          <a:lstStyle/>
          <a:p>
            <a:pPr eaLnBrk="1" hangingPunct="1"/>
            <a:r>
              <a:rPr lang="en-US" sz="2900" b="1" dirty="0">
                <a:solidFill>
                  <a:schemeClr val="accent1"/>
                </a:solidFill>
                <a:latin typeface="+mj-lt"/>
                <a:cs typeface="+mj-cs"/>
              </a:rPr>
              <a:t>Nutrition Improves and Stunting Prevalence Reduced: Annual Number of Under-5 Lives Saved</a:t>
            </a:r>
          </a:p>
        </p:txBody>
      </p:sp>
      <p:graphicFrame>
        <p:nvGraphicFramePr>
          <p:cNvPr id="2" name="Content Placeholder 3" descr="The column chart shows in the period 2-13 to 2025, about 88,000 deaths related to stunding could be averted if nutrition improves" title="Column chart showing nutrition improvement and reduction in stunting prevalance can save under-5 lives"/>
          <p:cNvGraphicFramePr>
            <a:graphicFrameLocks noGrp="1"/>
          </p:cNvGraphicFramePr>
          <p:nvPr>
            <p:ph sz="quarter" idx="1"/>
            <p:extLst>
              <p:ext uri="{D42A27DB-BD31-4B8C-83A1-F6EECF244321}">
                <p14:modId xmlns:p14="http://schemas.microsoft.com/office/powerpoint/2010/main" val="211458265"/>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Rounded Rectangle 2"/>
          <p:cNvSpPr/>
          <p:nvPr/>
        </p:nvSpPr>
        <p:spPr>
          <a:xfrm>
            <a:off x="5486400" y="1752600"/>
            <a:ext cx="3505200" cy="1066800"/>
          </a:xfrm>
          <a:prstGeom prst="roundRect">
            <a:avLst/>
          </a:prstGeom>
          <a:solidFill>
            <a:srgbClr val="FFFF00"/>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66"/>
                </a:solidFill>
              </a:rPr>
              <a:t>In the period 2013−2025, ~88,000 deaths related to stunting could be averted</a:t>
            </a:r>
          </a:p>
        </p:txBody>
      </p:sp>
    </p:spTree>
    <p:extLst>
      <p:ext uri="{BB962C8B-B14F-4D97-AF65-F5344CB8AC3E}">
        <p14:creationId xmlns:p14="http://schemas.microsoft.com/office/powerpoint/2010/main" val="282875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descr="Column Chart showing annual number of wasting-related deaths will rise due to children under-5 population increases" title="Column Chart showing annual number of wasting-related deaths will rise due to children under-5 population increases"/>
          <p:cNvGraphicFramePr>
            <a:graphicFrameLocks noGrp="1"/>
          </p:cNvGraphicFramePr>
          <p:nvPr>
            <p:ph sz="quarter" idx="1"/>
            <p:extLst>
              <p:ext uri="{D42A27DB-BD31-4B8C-83A1-F6EECF244321}">
                <p14:modId xmlns:p14="http://schemas.microsoft.com/office/powerpoint/2010/main" val="3950228332"/>
              </p:ext>
            </p:extLst>
          </p:nvPr>
        </p:nvGraphicFramePr>
        <p:xfrm>
          <a:off x="457200" y="14478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457200" y="381000"/>
            <a:ext cx="8458200" cy="1143000"/>
          </a:xfrm>
          <a:prstGeom prst="rect">
            <a:avLst/>
          </a:prstGeom>
        </p:spPr>
        <p:txBody>
          <a:bodyPr vert="horz" lIns="91440" tIns="45720" rIns="91440" bIns="45720" rtlCol="0" anchor="b">
            <a:noAutofit/>
          </a:bodyPr>
          <a:lstStyle>
            <a:lvl1pPr algn="ctr" defTabSz="914400" rtl="0" eaLnBrk="1" latinLnBrk="0" hangingPunct="1">
              <a:spcBef>
                <a:spcPct val="0"/>
              </a:spcBef>
              <a:buNone/>
              <a:defRPr sz="3200" kern="1200">
                <a:solidFill>
                  <a:srgbClr val="1B4298"/>
                </a:solidFill>
                <a:latin typeface="+mn-lt"/>
                <a:ea typeface="+mj-ea"/>
                <a:cs typeface="Arial" pitchFamily="34" charset="0"/>
              </a:defRPr>
            </a:lvl1pPr>
          </a:lstStyle>
          <a:p>
            <a:r>
              <a:rPr lang="en-US" sz="2700" b="1" dirty="0">
                <a:solidFill>
                  <a:schemeClr val="accent1"/>
                </a:solidFill>
              </a:rPr>
              <a:t>No Change in Wasting Prevalence:</a:t>
            </a:r>
            <a:br>
              <a:rPr lang="en-US" sz="2700" b="1" dirty="0">
                <a:solidFill>
                  <a:schemeClr val="accent1"/>
                </a:solidFill>
              </a:rPr>
            </a:br>
            <a:r>
              <a:rPr lang="en-US" sz="2700" b="1" dirty="0">
                <a:solidFill>
                  <a:schemeClr val="accent1"/>
                </a:solidFill>
              </a:rPr>
              <a:t>Annual Number of Wasting-Related Deaths Will Rise </a:t>
            </a:r>
          </a:p>
          <a:p>
            <a:r>
              <a:rPr lang="en-US" sz="2700" b="1" dirty="0">
                <a:solidFill>
                  <a:schemeClr val="accent1"/>
                </a:solidFill>
              </a:rPr>
              <a:t>Due to </a:t>
            </a:r>
            <a:r>
              <a:rPr lang="en-US" sz="2800" b="1" dirty="0">
                <a:solidFill>
                  <a:schemeClr val="accent1"/>
                </a:solidFill>
              </a:rPr>
              <a:t>Children Under-5 Population Increase</a:t>
            </a:r>
            <a:endParaRPr lang="en-US" sz="2700" b="1" dirty="0">
              <a:solidFill>
                <a:schemeClr val="accent1"/>
              </a:solidFill>
            </a:endParaRPr>
          </a:p>
        </p:txBody>
      </p:sp>
    </p:spTree>
    <p:extLst>
      <p:ext uri="{BB962C8B-B14F-4D97-AF65-F5344CB8AC3E}">
        <p14:creationId xmlns:p14="http://schemas.microsoft.com/office/powerpoint/2010/main" val="30425574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04800" y="152400"/>
            <a:ext cx="8686800" cy="1143000"/>
          </a:xfrm>
        </p:spPr>
        <p:txBody>
          <a:bodyPr anchor="b">
            <a:noAutofit/>
          </a:bodyPr>
          <a:lstStyle/>
          <a:p>
            <a:r>
              <a:rPr lang="en-US" sz="2700" b="1" dirty="0">
                <a:solidFill>
                  <a:schemeClr val="accent1"/>
                </a:solidFill>
                <a:latin typeface="+mn-lt"/>
              </a:rPr>
              <a:t>Nutrition Improves and Wasting Prevalence Is Reduced:</a:t>
            </a:r>
            <a:br>
              <a:rPr lang="en-US" sz="2700" b="1" dirty="0">
                <a:solidFill>
                  <a:schemeClr val="accent1"/>
                </a:solidFill>
                <a:latin typeface="+mn-lt"/>
              </a:rPr>
            </a:br>
            <a:r>
              <a:rPr lang="en-US" sz="2700" b="1" dirty="0">
                <a:solidFill>
                  <a:schemeClr val="accent1"/>
                </a:solidFill>
                <a:latin typeface="+mn-lt"/>
              </a:rPr>
              <a:t>Annual Number of Under-5 Lives Saved</a:t>
            </a:r>
          </a:p>
        </p:txBody>
      </p:sp>
      <p:graphicFrame>
        <p:nvGraphicFramePr>
          <p:cNvPr id="2" name="Content Placeholder 3" descr="The column chart shows in the period 2013-2025, about 31,000 deaths related to wasting could be averted if nutrition improves and wasting prevalence is reduced. " title="Column chart showing annual number of under-5 lives can be saved if nutrition improves and wasting prevalence is reduced"/>
          <p:cNvGraphicFramePr>
            <a:graphicFrameLocks noGrp="1"/>
          </p:cNvGraphicFramePr>
          <p:nvPr>
            <p:ph sz="quarter" idx="1"/>
            <p:extLst>
              <p:ext uri="{D42A27DB-BD31-4B8C-83A1-F6EECF244321}">
                <p14:modId xmlns:p14="http://schemas.microsoft.com/office/powerpoint/2010/main" val="2639509758"/>
              </p:ext>
            </p:extLst>
          </p:nvPr>
        </p:nvGraphicFramePr>
        <p:xfrm>
          <a:off x="457200" y="14478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Rounded Rectangle 2"/>
          <p:cNvSpPr/>
          <p:nvPr/>
        </p:nvSpPr>
        <p:spPr>
          <a:xfrm>
            <a:off x="5486400" y="1752600"/>
            <a:ext cx="3505200" cy="1066800"/>
          </a:xfrm>
          <a:prstGeom prst="roundRect">
            <a:avLst/>
          </a:prstGeom>
          <a:solidFill>
            <a:srgbClr val="FFFF00"/>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66"/>
                </a:solidFill>
              </a:rPr>
              <a:t>In the period 2013−2025, ~31,000 deaths related to wasting could be averted</a:t>
            </a:r>
          </a:p>
        </p:txBody>
      </p:sp>
    </p:spTree>
    <p:extLst>
      <p:ext uri="{BB962C8B-B14F-4D97-AF65-F5344CB8AC3E}">
        <p14:creationId xmlns:p14="http://schemas.microsoft.com/office/powerpoint/2010/main" val="403227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hart showing number of deaths and disabilities status quo scenario 2013-2025" title="Chart showing number of deaths and disabilities status quo scenario 2013-2025"/>
          <p:cNvSpPr>
            <a:spLocks noGrp="1"/>
          </p:cNvSpPr>
          <p:nvPr>
            <p:ph type="title"/>
          </p:nvPr>
        </p:nvSpPr>
        <p:spPr>
          <a:xfrm>
            <a:off x="457200" y="381000"/>
            <a:ext cx="8229600" cy="1143000"/>
          </a:xfrm>
        </p:spPr>
        <p:txBody>
          <a:bodyPr>
            <a:noAutofit/>
          </a:bodyPr>
          <a:lstStyle/>
          <a:p>
            <a:pPr marL="0" marR="0">
              <a:lnSpc>
                <a:spcPct val="115000"/>
              </a:lnSpc>
              <a:spcBef>
                <a:spcPts val="200"/>
              </a:spcBef>
              <a:spcAft>
                <a:spcPts val="200"/>
              </a:spcAft>
              <a:tabLst>
                <a:tab pos="342900" algn="l"/>
              </a:tabLst>
            </a:pPr>
            <a:r>
              <a:rPr lang="en-US" sz="2700" b="1" dirty="0">
                <a:solidFill>
                  <a:schemeClr val="accent1"/>
                </a:solidFill>
                <a:latin typeface="+mn-lt"/>
              </a:rPr>
              <a:t>Continuation of Current Nutrition Situation: Number of Deaths and Disabilities Status Quo Scenario 2013–2025</a:t>
            </a:r>
          </a:p>
        </p:txBody>
      </p:sp>
      <p:graphicFrame>
        <p:nvGraphicFramePr>
          <p:cNvPr id="8" name="Diagram 7" descr="Chart showing number of deaths and disabilities status quo scenario 2013-2025. Maternal Deaths: IDA, 9800; perinatal deaths: IDA, 70,900; Infant deaths: LBW, 196,000; Child deaths: Stunting, 422000; Child deaths: WASTING, 232000; Child deaths: VAD: 221,000; permanent disabiliities: IDD, 1.1 million" title="Chart showing number of deaths and disabilities status quo scenario 2013-2025"/>
          <p:cNvGraphicFramePr/>
          <p:nvPr>
            <p:extLst>
              <p:ext uri="{D42A27DB-BD31-4B8C-83A1-F6EECF244321}">
                <p14:modId xmlns:p14="http://schemas.microsoft.com/office/powerpoint/2010/main" val="3426198107"/>
              </p:ext>
            </p:extLst>
          </p:nvPr>
        </p:nvGraphicFramePr>
        <p:xfrm>
          <a:off x="533400" y="1981200"/>
          <a:ext cx="7210425" cy="3867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12510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r>
              <a:rPr lang="en-US" sz="4000" b="1" dirty="0">
                <a:solidFill>
                  <a:schemeClr val="accent1"/>
                </a:solidFill>
                <a:latin typeface="+mn-lt"/>
              </a:rPr>
              <a:t>Saving Lives and Preventing Disabilities, 2013</a:t>
            </a:r>
            <a:r>
              <a:rPr lang="en-US" sz="4000" b="1" dirty="0">
                <a:solidFill>
                  <a:srgbClr val="000066"/>
                </a:solidFill>
              </a:rPr>
              <a:t>−</a:t>
            </a:r>
            <a:r>
              <a:rPr lang="en-US" sz="4000" b="1" dirty="0">
                <a:solidFill>
                  <a:schemeClr val="accent1"/>
                </a:solidFill>
                <a:latin typeface="+mn-lt"/>
              </a:rPr>
              <a:t>2025</a:t>
            </a:r>
          </a:p>
        </p:txBody>
      </p:sp>
      <p:sp>
        <p:nvSpPr>
          <p:cNvPr id="4" name="TextBox 3"/>
          <p:cNvSpPr txBox="1"/>
          <p:nvPr/>
        </p:nvSpPr>
        <p:spPr>
          <a:xfrm>
            <a:off x="7848600" y="2667000"/>
            <a:ext cx="1156320" cy="1708160"/>
          </a:xfrm>
          <a:prstGeom prst="rect">
            <a:avLst/>
          </a:prstGeom>
          <a:noFill/>
        </p:spPr>
        <p:txBody>
          <a:bodyPr wrap="square" rtlCol="0">
            <a:spAutoFit/>
          </a:bodyPr>
          <a:lstStyle/>
          <a:p>
            <a:r>
              <a:rPr lang="en-US" sz="1500" dirty="0"/>
              <a:t>*Cretinism and mild-to-severe permanent brain damage prevented</a:t>
            </a:r>
          </a:p>
        </p:txBody>
      </p:sp>
      <p:graphicFrame>
        <p:nvGraphicFramePr>
          <p:cNvPr id="8" name="Diagram 7" descr="Chart showin saving lives and preventing disabilities 2013-2025 - maternal deaths averted: IDA, 4,400; perinatal deaths averted: IDA, 19,800; Infant deaths averted: LBW, 25,800; Child-deaths averted: VAD, 60,900; permanent disabilities averted: IDD, 236,500" title="Chart showin saving lives and preventing disabilities 2013-2025"/>
          <p:cNvGraphicFramePr/>
          <p:nvPr>
            <p:extLst>
              <p:ext uri="{D42A27DB-BD31-4B8C-83A1-F6EECF244321}">
                <p14:modId xmlns:p14="http://schemas.microsoft.com/office/powerpoint/2010/main" val="4078628517"/>
              </p:ext>
            </p:extLst>
          </p:nvPr>
        </p:nvGraphicFramePr>
        <p:xfrm>
          <a:off x="533400" y="1723739"/>
          <a:ext cx="7210425" cy="3867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76914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947356"/>
            <a:ext cx="8305800" cy="957644"/>
          </a:xfrm>
        </p:spPr>
        <p:txBody>
          <a:bodyPr anchor="b">
            <a:noAutofit/>
          </a:bodyPr>
          <a:lstStyle/>
          <a:p>
            <a:r>
              <a:rPr lang="en-US" sz="4000" b="1" dirty="0">
                <a:solidFill>
                  <a:schemeClr val="accent1"/>
                </a:solidFill>
                <a:latin typeface="+mn-lt"/>
              </a:rPr>
              <a:t>Economic Productivity Losses if the Current Nutrition Situation Continues </a:t>
            </a:r>
            <a:br>
              <a:rPr lang="en-US" sz="2800" dirty="0"/>
            </a:br>
            <a:endParaRPr lang="en-US" sz="2800" dirty="0"/>
          </a:p>
        </p:txBody>
      </p:sp>
      <p:graphicFrame>
        <p:nvGraphicFramePr>
          <p:cNvPr id="2" name="Content Placeholder 3" descr="Chart showing that stunting leads to USD 9.5 billion economic producitvity loss, iodine deficiency USD 445 million loss, anaemia USD 363 million productivity loss. " title="Chart showing economic productivity losses if the current nutrition situation continues"/>
          <p:cNvGraphicFramePr>
            <a:graphicFrameLocks noGrp="1"/>
          </p:cNvGraphicFramePr>
          <p:nvPr>
            <p:ph sz="quarter" idx="1"/>
            <p:extLst>
              <p:ext uri="{D42A27DB-BD31-4B8C-83A1-F6EECF244321}">
                <p14:modId xmlns:p14="http://schemas.microsoft.com/office/powerpoint/2010/main" val="1660330443"/>
              </p:ext>
            </p:extLst>
          </p:nvPr>
        </p:nvGraphicFramePr>
        <p:xfrm>
          <a:off x="381000" y="1524000"/>
          <a:ext cx="82296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p:nvPr/>
        </p:nvSpPr>
        <p:spPr>
          <a:xfrm>
            <a:off x="4238381" y="4800601"/>
            <a:ext cx="1980318" cy="60960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t>Iodine deficiency</a:t>
            </a:r>
          </a:p>
          <a:p>
            <a:r>
              <a:rPr lang="en-US" sz="1600" b="1" dirty="0"/>
              <a:t>US$363 million</a:t>
            </a:r>
          </a:p>
        </p:txBody>
      </p:sp>
      <p:sp>
        <p:nvSpPr>
          <p:cNvPr id="6" name="TextBox 1"/>
          <p:cNvSpPr txBox="1"/>
          <p:nvPr/>
        </p:nvSpPr>
        <p:spPr>
          <a:xfrm>
            <a:off x="6511670" y="4800601"/>
            <a:ext cx="1905000" cy="60960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err="1"/>
              <a:t>Anaemia</a:t>
            </a:r>
            <a:endParaRPr lang="en-US" sz="1600" b="1" dirty="0"/>
          </a:p>
          <a:p>
            <a:r>
              <a:rPr lang="en-US" sz="1600" b="1" dirty="0"/>
              <a:t>US$454 million</a:t>
            </a:r>
          </a:p>
        </p:txBody>
      </p:sp>
      <p:sp>
        <p:nvSpPr>
          <p:cNvPr id="7" name="TextBox 1"/>
          <p:cNvSpPr txBox="1"/>
          <p:nvPr/>
        </p:nvSpPr>
        <p:spPr>
          <a:xfrm>
            <a:off x="1981200" y="2819400"/>
            <a:ext cx="1600164" cy="60960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schemeClr val="bg1"/>
                </a:solidFill>
              </a:rPr>
              <a:t>Stunting </a:t>
            </a:r>
          </a:p>
          <a:p>
            <a:r>
              <a:rPr lang="en-US" sz="1600" b="1" dirty="0">
                <a:solidFill>
                  <a:schemeClr val="bg1"/>
                </a:solidFill>
              </a:rPr>
              <a:t>US$7.7 billion</a:t>
            </a:r>
          </a:p>
        </p:txBody>
      </p:sp>
    </p:spTree>
    <p:extLst>
      <p:ext uri="{BB962C8B-B14F-4D97-AF65-F5344CB8AC3E}">
        <p14:creationId xmlns:p14="http://schemas.microsoft.com/office/powerpoint/2010/main" val="6668877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09600" y="304800"/>
            <a:ext cx="8001000" cy="1447800"/>
          </a:xfrm>
        </p:spPr>
        <p:txBody>
          <a:bodyPr anchor="b">
            <a:noAutofit/>
          </a:bodyPr>
          <a:lstStyle/>
          <a:p>
            <a:pPr eaLnBrk="1" hangingPunct="1"/>
            <a:r>
              <a:rPr lang="en-US" sz="3300" b="1" dirty="0">
                <a:solidFill>
                  <a:schemeClr val="accent1"/>
                </a:solidFill>
                <a:latin typeface="+mn-lt"/>
              </a:rPr>
              <a:t>Economic Productivity Gains by 2025 from Reducing Stunting, Iodine Deficiency, and </a:t>
            </a:r>
            <a:r>
              <a:rPr lang="en-US" sz="3300" b="1" dirty="0" err="1">
                <a:solidFill>
                  <a:schemeClr val="accent1"/>
                </a:solidFill>
                <a:latin typeface="+mn-lt"/>
              </a:rPr>
              <a:t>Anaemia</a:t>
            </a:r>
            <a:endParaRPr lang="en-US" sz="3300" b="1" dirty="0">
              <a:solidFill>
                <a:schemeClr val="accent1"/>
              </a:solidFill>
              <a:latin typeface="+mn-lt"/>
            </a:endParaRPr>
          </a:p>
        </p:txBody>
      </p:sp>
      <p:graphicFrame>
        <p:nvGraphicFramePr>
          <p:cNvPr id="2" name="Content Placeholder 3" descr="Chart showing that reducing stunding leads to USD 1.7 billion gain in productivity, reducing iodine deficiency leads to USD 75.9 million gain, and anaemia reduction leads to USD 108.8 million gain. " title="Chart showing economic producitivyt gains by 2025 from reducing stunting, iodine deficiency, and anaemia"/>
          <p:cNvGraphicFramePr>
            <a:graphicFrameLocks noGrp="1"/>
          </p:cNvGraphicFramePr>
          <p:nvPr>
            <p:ph sz="quarter" idx="1"/>
            <p:extLst>
              <p:ext uri="{D42A27DB-BD31-4B8C-83A1-F6EECF244321}">
                <p14:modId xmlns:p14="http://schemas.microsoft.com/office/powerpoint/2010/main" val="210466379"/>
              </p:ext>
            </p:extLst>
          </p:nvPr>
        </p:nvGraphicFramePr>
        <p:xfrm>
          <a:off x="381000" y="1524000"/>
          <a:ext cx="82296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p:nvPr/>
        </p:nvSpPr>
        <p:spPr>
          <a:xfrm>
            <a:off x="4104409" y="4572000"/>
            <a:ext cx="1980318" cy="60960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t>Iodine deficiency</a:t>
            </a:r>
          </a:p>
          <a:p>
            <a:r>
              <a:rPr lang="en-US" sz="1600" b="1" dirty="0"/>
              <a:t>US$75.9 million</a:t>
            </a:r>
          </a:p>
        </p:txBody>
      </p:sp>
      <p:sp>
        <p:nvSpPr>
          <p:cNvPr id="6" name="TextBox 1"/>
          <p:cNvSpPr txBox="1"/>
          <p:nvPr/>
        </p:nvSpPr>
        <p:spPr>
          <a:xfrm>
            <a:off x="6547338" y="4495800"/>
            <a:ext cx="1905000" cy="60960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600" b="1" dirty="0"/>
              <a:t>Anaemia</a:t>
            </a:r>
          </a:p>
          <a:p>
            <a:r>
              <a:rPr lang="en-US" sz="1600" b="1" dirty="0"/>
              <a:t>US$108.8 million</a:t>
            </a:r>
          </a:p>
        </p:txBody>
      </p:sp>
      <p:sp>
        <p:nvSpPr>
          <p:cNvPr id="7" name="TextBox 1"/>
          <p:cNvSpPr txBox="1"/>
          <p:nvPr/>
        </p:nvSpPr>
        <p:spPr>
          <a:xfrm>
            <a:off x="1981200" y="2819400"/>
            <a:ext cx="1600164" cy="60960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schemeClr val="bg1"/>
                </a:solidFill>
              </a:rPr>
              <a:t>Stunting </a:t>
            </a:r>
          </a:p>
          <a:p>
            <a:r>
              <a:rPr lang="en-US" sz="1600" b="1" dirty="0">
                <a:solidFill>
                  <a:schemeClr val="bg1"/>
                </a:solidFill>
              </a:rPr>
              <a:t>US$1.7 billion</a:t>
            </a:r>
          </a:p>
        </p:txBody>
      </p:sp>
      <p:sp>
        <p:nvSpPr>
          <p:cNvPr id="8" name="TextBox 7"/>
          <p:cNvSpPr txBox="1"/>
          <p:nvPr/>
        </p:nvSpPr>
        <p:spPr>
          <a:xfrm>
            <a:off x="1142437" y="5715000"/>
            <a:ext cx="7321624" cy="307777"/>
          </a:xfrm>
          <a:prstGeom prst="rect">
            <a:avLst/>
          </a:prstGeom>
          <a:noFill/>
        </p:spPr>
        <p:txBody>
          <a:bodyPr wrap="square" rtlCol="0">
            <a:spAutoFit/>
          </a:bodyPr>
          <a:lstStyle/>
          <a:p>
            <a:endParaRPr lang="en-US" sz="1400" dirty="0"/>
          </a:p>
        </p:txBody>
      </p:sp>
    </p:spTree>
    <p:extLst>
      <p:ext uri="{BB962C8B-B14F-4D97-AF65-F5344CB8AC3E}">
        <p14:creationId xmlns:p14="http://schemas.microsoft.com/office/powerpoint/2010/main" val="20807018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3300" b="1" dirty="0">
                <a:solidFill>
                  <a:schemeClr val="accent1"/>
                </a:solidFill>
                <a:latin typeface="+mn-lt"/>
              </a:rPr>
              <a:t>Conclusion</a:t>
            </a:r>
          </a:p>
        </p:txBody>
      </p:sp>
      <p:sp>
        <p:nvSpPr>
          <p:cNvPr id="3" name="Content Placeholder 2"/>
          <p:cNvSpPr>
            <a:spLocks noGrp="1"/>
          </p:cNvSpPr>
          <p:nvPr>
            <p:ph sz="quarter" idx="1"/>
          </p:nvPr>
        </p:nvSpPr>
        <p:spPr>
          <a:xfrm>
            <a:off x="301752" y="1295400"/>
            <a:ext cx="8503920" cy="4803648"/>
          </a:xfrm>
        </p:spPr>
        <p:txBody>
          <a:bodyPr/>
          <a:lstStyle/>
          <a:p>
            <a:pPr>
              <a:buFont typeface="Arial" pitchFamily="34" charset="0"/>
              <a:buChar char="•"/>
            </a:pPr>
            <a:r>
              <a:rPr lang="en-US" sz="2400" dirty="0">
                <a:latin typeface="+mn-lt"/>
              </a:rPr>
              <a:t>Nutrition is </a:t>
            </a:r>
            <a:r>
              <a:rPr lang="en-US" sz="2400" b="1" dirty="0">
                <a:latin typeface="+mn-lt"/>
              </a:rPr>
              <a:t>central to development </a:t>
            </a:r>
            <a:r>
              <a:rPr lang="en-US" sz="2400" dirty="0">
                <a:latin typeface="+mn-lt"/>
              </a:rPr>
              <a:t>for Uganda.</a:t>
            </a:r>
          </a:p>
          <a:p>
            <a:pPr marL="342900" lvl="1" indent="-342900">
              <a:buFont typeface="Arial" pitchFamily="34" charset="0"/>
              <a:buChar char="•"/>
            </a:pPr>
            <a:r>
              <a:rPr lang="en-US" sz="2400" dirty="0">
                <a:latin typeface="+mn-lt"/>
              </a:rPr>
              <a:t>Investment in nutrition is needed to </a:t>
            </a:r>
            <a:r>
              <a:rPr lang="en-US" sz="2400" b="1" dirty="0">
                <a:latin typeface="+mn-lt"/>
              </a:rPr>
              <a:t>achieve further gains </a:t>
            </a:r>
            <a:r>
              <a:rPr lang="en-US" sz="2400" dirty="0">
                <a:latin typeface="+mn-lt"/>
              </a:rPr>
              <a:t>in the economic growth and Sustainable Development Goal (SDG)/World Health Assembly goals/targets.</a:t>
            </a:r>
          </a:p>
          <a:p>
            <a:pPr>
              <a:buFont typeface="Arial" pitchFamily="34" charset="0"/>
              <a:buChar char="•"/>
            </a:pPr>
            <a:r>
              <a:rPr lang="en-US" sz="2400" dirty="0">
                <a:latin typeface="+mn-lt"/>
              </a:rPr>
              <a:t>Investing in nutrition is critical because implementation of evidence-based, effective nutrition interventions can result in several improved key development outcomes:</a:t>
            </a:r>
          </a:p>
          <a:p>
            <a:pPr lvl="1">
              <a:buFont typeface="Wingdings" pitchFamily="2" charset="2"/>
              <a:buChar char="§"/>
            </a:pPr>
            <a:r>
              <a:rPr lang="en-US" sz="2400" b="1" dirty="0">
                <a:latin typeface="+mn-lt"/>
              </a:rPr>
              <a:t>Improved child development, cognitive function, and educational outcomes </a:t>
            </a:r>
          </a:p>
          <a:p>
            <a:pPr lvl="1">
              <a:buFont typeface="Wingdings" pitchFamily="2" charset="2"/>
              <a:buChar char="§"/>
            </a:pPr>
            <a:r>
              <a:rPr lang="en-US" sz="2400" b="1" dirty="0">
                <a:latin typeface="+mn-lt"/>
              </a:rPr>
              <a:t>Increased economic productivity</a:t>
            </a:r>
          </a:p>
          <a:p>
            <a:pPr lvl="1">
              <a:buFont typeface="Wingdings" pitchFamily="2" charset="2"/>
              <a:buChar char="§"/>
            </a:pPr>
            <a:r>
              <a:rPr lang="en-US" sz="2400" b="1" dirty="0">
                <a:latin typeface="+mn-lt"/>
              </a:rPr>
              <a:t>Women’s and children’s lives saved</a:t>
            </a:r>
            <a:endParaRPr lang="en-US" dirty="0">
              <a:latin typeface="+mn-lt"/>
            </a:endParaRPr>
          </a:p>
        </p:txBody>
      </p:sp>
    </p:spTree>
    <p:extLst>
      <p:ext uri="{BB962C8B-B14F-4D97-AF65-F5344CB8AC3E}">
        <p14:creationId xmlns:p14="http://schemas.microsoft.com/office/powerpoint/2010/main" val="2249711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pPr>
              <a:spcAft>
                <a:spcPts val="0"/>
              </a:spcAft>
              <a:defRPr/>
            </a:pPr>
            <a:br>
              <a:rPr lang="en-US" sz="1200" b="1" dirty="0">
                <a:solidFill>
                  <a:schemeClr val="accent1"/>
                </a:solidFill>
                <a:latin typeface="+mn-lt"/>
              </a:rPr>
            </a:br>
            <a:r>
              <a:rPr lang="en-US" b="1" dirty="0">
                <a:solidFill>
                  <a:schemeClr val="accent1"/>
                </a:solidFill>
                <a:latin typeface="+mn-lt"/>
              </a:rPr>
              <a:t>Discussion Questions</a:t>
            </a:r>
          </a:p>
        </p:txBody>
      </p:sp>
      <p:sp>
        <p:nvSpPr>
          <p:cNvPr id="4" name="Rectangle 3"/>
          <p:cNvSpPr/>
          <p:nvPr/>
        </p:nvSpPr>
        <p:spPr>
          <a:xfrm>
            <a:off x="609600" y="1524000"/>
            <a:ext cx="8001000" cy="1372683"/>
          </a:xfrm>
          <a:prstGeom prst="rect">
            <a:avLst/>
          </a:prstGeom>
        </p:spPr>
        <p:txBody>
          <a:bodyPr wrap="square">
            <a:spAutoFit/>
          </a:bodyPr>
          <a:lstStyle/>
          <a:p>
            <a:pPr marL="342900" lvl="0" indent="-342900" eaLnBrk="0" hangingPunct="0">
              <a:spcBef>
                <a:spcPct val="20000"/>
              </a:spcBef>
              <a:buFont typeface="Arial" pitchFamily="34" charset="0"/>
              <a:buChar char="•"/>
            </a:pPr>
            <a:r>
              <a:rPr lang="en-GB" sz="2600" dirty="0">
                <a:latin typeface="+mn-lt"/>
              </a:rPr>
              <a:t>How do you define advocacy?</a:t>
            </a:r>
          </a:p>
          <a:p>
            <a:pPr marL="342900" lvl="0" indent="-342900" eaLnBrk="0" hangingPunct="0">
              <a:spcBef>
                <a:spcPct val="20000"/>
              </a:spcBef>
              <a:buFont typeface="Arial" pitchFamily="34" charset="0"/>
              <a:buChar char="•"/>
            </a:pPr>
            <a:r>
              <a:rPr lang="en-GB" sz="2600" dirty="0">
                <a:latin typeface="+mn-lt"/>
              </a:rPr>
              <a:t>What are some experiences with nutrition advocacy that you would like to share?</a:t>
            </a:r>
          </a:p>
        </p:txBody>
      </p:sp>
    </p:spTree>
    <p:extLst>
      <p:ext uri="{BB962C8B-B14F-4D97-AF65-F5344CB8AC3E}">
        <p14:creationId xmlns:p14="http://schemas.microsoft.com/office/powerpoint/2010/main" val="19108022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82000" cy="4495800"/>
          </a:xfrm>
        </p:spPr>
        <p:txBody>
          <a:bodyPr>
            <a:noAutofit/>
          </a:bodyPr>
          <a:lstStyle/>
          <a:p>
            <a:r>
              <a:rPr lang="en-US" b="1" dirty="0">
                <a:solidFill>
                  <a:schemeClr val="accent1"/>
                </a:solidFill>
                <a:latin typeface="+mn-lt"/>
              </a:rPr>
              <a:t>Session 4</a:t>
            </a:r>
            <a:br>
              <a:rPr lang="en-US" b="1" dirty="0">
                <a:solidFill>
                  <a:schemeClr val="accent1"/>
                </a:solidFill>
                <a:latin typeface="+mn-lt"/>
              </a:rPr>
            </a:br>
            <a:r>
              <a:rPr lang="en-US" sz="1200" b="1" dirty="0">
                <a:solidFill>
                  <a:schemeClr val="accent1"/>
                </a:solidFill>
                <a:latin typeface="+mn-lt"/>
              </a:rPr>
              <a:t> </a:t>
            </a:r>
            <a:br>
              <a:rPr lang="en-US" b="1" dirty="0">
                <a:solidFill>
                  <a:schemeClr val="accent1"/>
                </a:solidFill>
                <a:latin typeface="+mn-lt"/>
              </a:rPr>
            </a:br>
            <a:r>
              <a:rPr lang="en-US" b="1" dirty="0">
                <a:solidFill>
                  <a:schemeClr val="accent1"/>
                </a:solidFill>
                <a:latin typeface="+mn-lt"/>
              </a:rPr>
              <a:t>Multi-Sectoral Nutrition Action Plans and Advocacy Needed to Support Those Plans </a:t>
            </a:r>
          </a:p>
        </p:txBody>
      </p:sp>
    </p:spTree>
    <p:extLst>
      <p:ext uri="{BB962C8B-B14F-4D97-AF65-F5344CB8AC3E}">
        <p14:creationId xmlns:p14="http://schemas.microsoft.com/office/powerpoint/2010/main" val="23124200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eaLnBrk="1" hangingPunct="1"/>
            <a:r>
              <a:rPr lang="en-US" sz="4000" b="1" dirty="0">
                <a:solidFill>
                  <a:schemeClr val="accent1"/>
                </a:solidFill>
                <a:latin typeface="+mn-lt"/>
              </a:rPr>
              <a:t>Discussion Questions</a:t>
            </a:r>
          </a:p>
        </p:txBody>
      </p:sp>
      <p:sp>
        <p:nvSpPr>
          <p:cNvPr id="3" name="Content Placeholder 2"/>
          <p:cNvSpPr>
            <a:spLocks noGrp="1"/>
          </p:cNvSpPr>
          <p:nvPr>
            <p:ph sz="quarter" idx="1"/>
          </p:nvPr>
        </p:nvSpPr>
        <p:spPr>
          <a:xfrm>
            <a:off x="342900" y="914400"/>
            <a:ext cx="8458200" cy="4724400"/>
          </a:xfrm>
        </p:spPr>
        <p:txBody>
          <a:bodyPr/>
          <a:lstStyle/>
          <a:p>
            <a:r>
              <a:rPr lang="en-CA" sz="2800" dirty="0">
                <a:latin typeface="+mn-lt"/>
              </a:rPr>
              <a:t>Are there nutrition advocacy materials currently being used to promote implementation of the nutrition action plans?</a:t>
            </a:r>
          </a:p>
          <a:p>
            <a:r>
              <a:rPr lang="en-CA" sz="2800" dirty="0">
                <a:latin typeface="+mn-lt"/>
              </a:rPr>
              <a:t>Are there advocacy materials on other topics that you like/dislike? Why? </a:t>
            </a:r>
            <a:endParaRPr lang="en-US" sz="2600" dirty="0">
              <a:latin typeface="+mn-lt"/>
            </a:endParaRPr>
          </a:p>
          <a:p>
            <a:pPr marL="0" indent="0">
              <a:buNone/>
            </a:pPr>
            <a:endParaRPr lang="en-US" sz="2600" dirty="0">
              <a:latin typeface="+mn-lt"/>
            </a:endParaRPr>
          </a:p>
        </p:txBody>
      </p:sp>
    </p:spTree>
    <p:extLst>
      <p:ext uri="{BB962C8B-B14F-4D97-AF65-F5344CB8AC3E}">
        <p14:creationId xmlns:p14="http://schemas.microsoft.com/office/powerpoint/2010/main" val="26104441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pPr>
              <a:defRPr/>
            </a:pPr>
            <a:r>
              <a:rPr lang="en-US" b="1" dirty="0">
                <a:solidFill>
                  <a:schemeClr val="accent1"/>
                </a:solidFill>
                <a:latin typeface="+mn-lt"/>
              </a:rPr>
              <a:t>Lunch</a:t>
            </a:r>
          </a:p>
        </p:txBody>
      </p:sp>
    </p:spTree>
    <p:extLst>
      <p:ext uri="{BB962C8B-B14F-4D97-AF65-F5344CB8AC3E}">
        <p14:creationId xmlns:p14="http://schemas.microsoft.com/office/powerpoint/2010/main" val="36021155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82000" cy="4495800"/>
          </a:xfrm>
        </p:spPr>
        <p:txBody>
          <a:bodyPr>
            <a:noAutofit/>
          </a:bodyPr>
          <a:lstStyle/>
          <a:p>
            <a:r>
              <a:rPr lang="en-US" b="1" dirty="0">
                <a:solidFill>
                  <a:schemeClr val="accent1"/>
                </a:solidFill>
                <a:latin typeface="+mn-lt"/>
              </a:rPr>
              <a:t>Session 4 (Continued)</a:t>
            </a:r>
            <a:br>
              <a:rPr lang="en-US" b="1" dirty="0">
                <a:solidFill>
                  <a:schemeClr val="accent1"/>
                </a:solidFill>
                <a:latin typeface="+mn-lt"/>
              </a:rPr>
            </a:br>
            <a:r>
              <a:rPr lang="en-US" sz="1200" b="1" dirty="0">
                <a:solidFill>
                  <a:schemeClr val="accent1"/>
                </a:solidFill>
                <a:latin typeface="+mn-lt"/>
              </a:rPr>
              <a:t> </a:t>
            </a:r>
            <a:br>
              <a:rPr lang="en-US" b="1" dirty="0">
                <a:solidFill>
                  <a:schemeClr val="accent1"/>
                </a:solidFill>
                <a:latin typeface="+mn-lt"/>
              </a:rPr>
            </a:br>
            <a:r>
              <a:rPr lang="en-US" b="1" dirty="0">
                <a:solidFill>
                  <a:schemeClr val="accent1"/>
                </a:solidFill>
                <a:latin typeface="+mn-lt"/>
              </a:rPr>
              <a:t>Multi-Sectoral Nutrition Action Plans and Advocacy Needed to Support Those Plans </a:t>
            </a:r>
          </a:p>
        </p:txBody>
      </p:sp>
    </p:spTree>
    <p:extLst>
      <p:ext uri="{BB962C8B-B14F-4D97-AF65-F5344CB8AC3E}">
        <p14:creationId xmlns:p14="http://schemas.microsoft.com/office/powerpoint/2010/main" val="8758379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82000" cy="4495800"/>
          </a:xfrm>
        </p:spPr>
        <p:txBody>
          <a:bodyPr>
            <a:noAutofit/>
          </a:bodyPr>
          <a:lstStyle/>
          <a:p>
            <a:r>
              <a:rPr lang="en-US" b="1" dirty="0">
                <a:solidFill>
                  <a:schemeClr val="accent1"/>
                </a:solidFill>
                <a:latin typeface="+mn-lt"/>
              </a:rPr>
              <a:t>Session 5 </a:t>
            </a:r>
            <a:br>
              <a:rPr lang="en-US" b="1" dirty="0">
                <a:solidFill>
                  <a:schemeClr val="accent1"/>
                </a:solidFill>
                <a:latin typeface="+mn-lt"/>
              </a:rPr>
            </a:br>
            <a:r>
              <a:rPr lang="en-US" sz="1200" b="1" dirty="0">
                <a:solidFill>
                  <a:schemeClr val="accent1"/>
                </a:solidFill>
                <a:latin typeface="+mn-lt"/>
              </a:rPr>
              <a:t> </a:t>
            </a:r>
            <a:br>
              <a:rPr lang="en-US" b="1" dirty="0">
                <a:solidFill>
                  <a:schemeClr val="accent1"/>
                </a:solidFill>
                <a:latin typeface="+mn-lt"/>
              </a:rPr>
            </a:br>
            <a:r>
              <a:rPr lang="en-US" b="1" dirty="0">
                <a:solidFill>
                  <a:schemeClr val="accent1"/>
                </a:solidFill>
                <a:latin typeface="+mn-lt"/>
              </a:rPr>
              <a:t>Sample District/LLG-Level Nutrition Advocacy Implementation Plans and Talking Points</a:t>
            </a:r>
          </a:p>
        </p:txBody>
      </p:sp>
    </p:spTree>
    <p:extLst>
      <p:ext uri="{BB962C8B-B14F-4D97-AF65-F5344CB8AC3E}">
        <p14:creationId xmlns:p14="http://schemas.microsoft.com/office/powerpoint/2010/main" val="27524518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762000"/>
            <a:ext cx="7239000" cy="4876800"/>
          </a:xfrm>
        </p:spPr>
        <p:txBody>
          <a:bodyPr>
            <a:noAutofit/>
          </a:bodyPr>
          <a:lstStyle/>
          <a:p>
            <a:pPr>
              <a:defRPr/>
            </a:pPr>
            <a:r>
              <a:rPr lang="en-US" b="1" dirty="0">
                <a:solidFill>
                  <a:schemeClr val="accent1"/>
                </a:solidFill>
                <a:latin typeface="+mn-lt"/>
              </a:rPr>
              <a:t>Session 6</a:t>
            </a:r>
            <a:br>
              <a:rPr lang="en-US" b="1" dirty="0">
                <a:solidFill>
                  <a:schemeClr val="accent1"/>
                </a:solidFill>
                <a:latin typeface="+mn-lt"/>
              </a:rPr>
            </a:br>
            <a:br>
              <a:rPr lang="en-US" sz="1200" b="1" dirty="0">
                <a:solidFill>
                  <a:schemeClr val="accent1"/>
                </a:solidFill>
                <a:latin typeface="+mn-lt"/>
              </a:rPr>
            </a:br>
            <a:r>
              <a:rPr lang="en-US" b="1" dirty="0">
                <a:solidFill>
                  <a:schemeClr val="accent1"/>
                </a:solidFill>
                <a:latin typeface="+mn-lt"/>
              </a:rPr>
              <a:t>Audiences, Desired Changes, Barriers, and Motivators</a:t>
            </a:r>
          </a:p>
        </p:txBody>
      </p:sp>
    </p:spTree>
    <p:extLst>
      <p:ext uri="{BB962C8B-B14F-4D97-AF65-F5344CB8AC3E}">
        <p14:creationId xmlns:p14="http://schemas.microsoft.com/office/powerpoint/2010/main" val="22734234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524000"/>
          </a:xfrm>
        </p:spPr>
        <p:txBody>
          <a:bodyPr>
            <a:noAutofit/>
          </a:bodyPr>
          <a:lstStyle/>
          <a:p>
            <a:pPr>
              <a:defRPr/>
            </a:pPr>
            <a:r>
              <a:rPr lang="en-US" b="1" dirty="0">
                <a:solidFill>
                  <a:schemeClr val="accent1"/>
                </a:solidFill>
                <a:latin typeface="+mn-lt"/>
              </a:rPr>
              <a:t>Wrap-Up and </a:t>
            </a:r>
            <a:br>
              <a:rPr lang="en-US" b="1" dirty="0">
                <a:solidFill>
                  <a:schemeClr val="accent1"/>
                </a:solidFill>
                <a:latin typeface="+mn-lt"/>
              </a:rPr>
            </a:br>
            <a:r>
              <a:rPr lang="en-US" b="1" dirty="0">
                <a:solidFill>
                  <a:schemeClr val="accent1"/>
                </a:solidFill>
                <a:latin typeface="+mn-lt"/>
              </a:rPr>
              <a:t>Closing of Day 1</a:t>
            </a:r>
          </a:p>
        </p:txBody>
      </p:sp>
    </p:spTree>
    <p:extLst>
      <p:ext uri="{BB962C8B-B14F-4D97-AF65-F5344CB8AC3E}">
        <p14:creationId xmlns:p14="http://schemas.microsoft.com/office/powerpoint/2010/main" val="18927162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2561" y="3366066"/>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435666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6172200"/>
            <a:ext cx="9144000" cy="685800"/>
          </a:xfrm>
          <a:prstGeom prst="rect">
            <a:avLst/>
          </a:prstGeom>
          <a:solidFill>
            <a:srgbClr val="F897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CA" dirty="0">
              <a:solidFill>
                <a:prstClr val="white"/>
              </a:solidFill>
              <a:latin typeface="Calibri"/>
            </a:endParaRPr>
          </a:p>
        </p:txBody>
      </p:sp>
      <p:sp>
        <p:nvSpPr>
          <p:cNvPr id="7" name="Title 1"/>
          <p:cNvSpPr txBox="1">
            <a:spLocks/>
          </p:cNvSpPr>
          <p:nvPr/>
        </p:nvSpPr>
        <p:spPr>
          <a:xfrm>
            <a:off x="-1" y="1384867"/>
            <a:ext cx="9141439" cy="2133600"/>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3600" b="1" spc="50" dirty="0">
                <a:solidFill>
                  <a:schemeClr val="accent1"/>
                </a:solidFill>
                <a:latin typeface="Franklin Gothic Demi Cond" panose="020B0706030402020204" pitchFamily="34" charset="0"/>
              </a:rPr>
              <a:t>District/LLG-Level Nutrition </a:t>
            </a:r>
          </a:p>
          <a:p>
            <a:pPr algn="ctr" fontAlgn="auto">
              <a:spcBef>
                <a:spcPts val="0"/>
              </a:spcBef>
              <a:spcAft>
                <a:spcPts val="0"/>
              </a:spcAft>
              <a:defRPr/>
            </a:pPr>
            <a:r>
              <a:rPr lang="en-US" sz="3600" b="1" spc="50" dirty="0">
                <a:solidFill>
                  <a:schemeClr val="accent1"/>
                </a:solidFill>
                <a:latin typeface="Franklin Gothic Demi Cond" panose="020B0706030402020204" pitchFamily="34" charset="0"/>
              </a:rPr>
              <a:t>Advocacy Planning Workshop:</a:t>
            </a:r>
          </a:p>
          <a:p>
            <a:pPr algn="ctr" fontAlgn="auto">
              <a:spcBef>
                <a:spcPts val="0"/>
              </a:spcBef>
              <a:spcAft>
                <a:spcPts val="0"/>
              </a:spcAft>
              <a:defRPr/>
            </a:pPr>
            <a:r>
              <a:rPr lang="en-US" sz="3600" b="1" spc="50" dirty="0">
                <a:solidFill>
                  <a:schemeClr val="accent1"/>
                </a:solidFill>
                <a:latin typeface="Franklin Gothic Demi Cond" panose="020B0706030402020204" pitchFamily="34" charset="0"/>
              </a:rPr>
              <a:t>Day 2</a:t>
            </a:r>
          </a:p>
        </p:txBody>
      </p:sp>
      <p:sp>
        <p:nvSpPr>
          <p:cNvPr id="8" name="TextBox 7"/>
          <p:cNvSpPr txBox="1"/>
          <p:nvPr/>
        </p:nvSpPr>
        <p:spPr>
          <a:xfrm>
            <a:off x="0" y="3568979"/>
            <a:ext cx="91440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en-US" sz="2800" i="1" dirty="0">
                <a:solidFill>
                  <a:srgbClr val="006699"/>
                </a:solidFill>
                <a:latin typeface="Franklin Gothic Book" panose="020B0503020102020204" pitchFamily="34" charset="0"/>
              </a:rPr>
              <a:t>[Insert date and location]</a:t>
            </a:r>
            <a:endParaRPr lang="pt-BR" sz="2800" i="1" dirty="0">
              <a:solidFill>
                <a:srgbClr val="006699"/>
              </a:solidFill>
              <a:latin typeface="Franklin Gothic Book" panose="020B0503020102020204" pitchFamily="34" charset="0"/>
            </a:endParaRPr>
          </a:p>
        </p:txBody>
      </p:sp>
    </p:spTree>
    <p:extLst>
      <p:ext uri="{BB962C8B-B14F-4D97-AF65-F5344CB8AC3E}">
        <p14:creationId xmlns:p14="http://schemas.microsoft.com/office/powerpoint/2010/main" val="1787824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lstStyle/>
          <a:p>
            <a:pPr>
              <a:defRPr/>
            </a:pPr>
            <a:r>
              <a:rPr lang="en-US" b="1" dirty="0">
                <a:solidFill>
                  <a:schemeClr val="accent1"/>
                </a:solidFill>
                <a:latin typeface="+mn-lt"/>
              </a:rPr>
              <a:t>Recap of Day 1</a:t>
            </a:r>
          </a:p>
        </p:txBody>
      </p:sp>
    </p:spTree>
    <p:extLst>
      <p:ext uri="{BB962C8B-B14F-4D97-AF65-F5344CB8AC3E}">
        <p14:creationId xmlns:p14="http://schemas.microsoft.com/office/powerpoint/2010/main" val="20527409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2590800"/>
          </a:xfrm>
        </p:spPr>
        <p:txBody>
          <a:bodyPr>
            <a:noAutofit/>
          </a:bodyPr>
          <a:lstStyle/>
          <a:p>
            <a:pPr>
              <a:defRPr/>
            </a:pPr>
            <a:r>
              <a:rPr lang="en-US" b="1" dirty="0">
                <a:solidFill>
                  <a:schemeClr val="accent1"/>
                </a:solidFill>
                <a:latin typeface="+mn-lt"/>
              </a:rPr>
              <a:t>Session 1</a:t>
            </a:r>
            <a:br>
              <a:rPr lang="en-US" b="1" dirty="0">
                <a:solidFill>
                  <a:schemeClr val="accent1"/>
                </a:solidFill>
                <a:latin typeface="+mn-lt"/>
              </a:rPr>
            </a:br>
            <a:r>
              <a:rPr lang="en-US" b="1" dirty="0">
                <a:solidFill>
                  <a:schemeClr val="accent1"/>
                </a:solidFill>
                <a:latin typeface="+mn-lt"/>
              </a:rPr>
              <a:t>Audiences, Desired Changes, Barriers, and Motivators (Continued)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pPr>
              <a:spcAft>
                <a:spcPts val="0"/>
              </a:spcAft>
              <a:defRPr/>
            </a:pPr>
            <a:br>
              <a:rPr lang="en-US" sz="1200" b="1" dirty="0">
                <a:solidFill>
                  <a:schemeClr val="accent1"/>
                </a:solidFill>
                <a:latin typeface="+mn-lt"/>
              </a:rPr>
            </a:br>
            <a:r>
              <a:rPr lang="en-US" b="1" dirty="0">
                <a:solidFill>
                  <a:schemeClr val="accent1"/>
                </a:solidFill>
                <a:latin typeface="+mn-lt"/>
              </a:rPr>
              <a:t>Purpose of the Workshop</a:t>
            </a:r>
          </a:p>
        </p:txBody>
      </p:sp>
      <p:sp>
        <p:nvSpPr>
          <p:cNvPr id="4" name="Rectangle 3"/>
          <p:cNvSpPr/>
          <p:nvPr/>
        </p:nvSpPr>
        <p:spPr>
          <a:xfrm>
            <a:off x="609600" y="1524000"/>
            <a:ext cx="8001000" cy="3053144"/>
          </a:xfrm>
          <a:prstGeom prst="rect">
            <a:avLst/>
          </a:prstGeom>
        </p:spPr>
        <p:txBody>
          <a:bodyPr wrap="square">
            <a:spAutoFit/>
          </a:bodyPr>
          <a:lstStyle/>
          <a:p>
            <a:pPr marL="342900" lvl="0" indent="-342900" eaLnBrk="0" hangingPunct="0">
              <a:spcBef>
                <a:spcPct val="20000"/>
              </a:spcBef>
              <a:buFont typeface="Arial" pitchFamily="34" charset="0"/>
              <a:buChar char="•"/>
            </a:pPr>
            <a:r>
              <a:rPr lang="en-GB" sz="2600" dirty="0">
                <a:latin typeface="+mn-lt"/>
              </a:rPr>
              <a:t>Develop district/LLG-level multi-sectoral strategic nutrition advocacy approaches that support implementation of multi-sectoral nutrition action plans (MSNAPs)</a:t>
            </a:r>
          </a:p>
          <a:p>
            <a:pPr marL="342900" lvl="0" indent="-342900" eaLnBrk="0" hangingPunct="0">
              <a:spcBef>
                <a:spcPct val="20000"/>
              </a:spcBef>
              <a:buFont typeface="Arial" pitchFamily="34" charset="0"/>
              <a:buChar char="•"/>
            </a:pPr>
            <a:r>
              <a:rPr lang="en-GB" sz="2600" dirty="0">
                <a:latin typeface="+mn-lt"/>
              </a:rPr>
              <a:t>Create talking points for each district/LLG that correspond with the advocacy approach</a:t>
            </a:r>
          </a:p>
          <a:p>
            <a:pPr marL="342900" indent="-342900" eaLnBrk="0" hangingPunct="0">
              <a:spcBef>
                <a:spcPct val="20000"/>
              </a:spcBef>
              <a:buFont typeface="Arial" pitchFamily="34" charset="0"/>
              <a:buChar char="•"/>
            </a:pPr>
            <a:r>
              <a:rPr lang="en-GB" sz="2600" dirty="0">
                <a:latin typeface="+mn-lt"/>
              </a:rPr>
              <a:t>Practice using talking points</a:t>
            </a:r>
          </a:p>
        </p:txBody>
      </p:sp>
    </p:spTree>
    <p:extLst>
      <p:ext uri="{BB962C8B-B14F-4D97-AF65-F5344CB8AC3E}">
        <p14:creationId xmlns:p14="http://schemas.microsoft.com/office/powerpoint/2010/main" val="13883581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495800"/>
          </a:xfrm>
        </p:spPr>
        <p:txBody>
          <a:bodyPr>
            <a:noAutofit/>
          </a:bodyPr>
          <a:lstStyle/>
          <a:p>
            <a:pPr>
              <a:defRPr/>
            </a:pPr>
            <a:r>
              <a:rPr lang="en-US" b="1" dirty="0">
                <a:solidFill>
                  <a:schemeClr val="accent1"/>
                </a:solidFill>
                <a:latin typeface="+mn-lt"/>
              </a:rPr>
              <a:t>Session 2</a:t>
            </a:r>
            <a:br>
              <a:rPr lang="en-US" b="1" dirty="0">
                <a:solidFill>
                  <a:schemeClr val="accent1"/>
                </a:solidFill>
                <a:latin typeface="+mn-lt"/>
              </a:rPr>
            </a:br>
            <a:br>
              <a:rPr lang="en-US" sz="1200" b="1" dirty="0">
                <a:solidFill>
                  <a:schemeClr val="accent1"/>
                </a:solidFill>
                <a:latin typeface="+mn-lt"/>
              </a:rPr>
            </a:br>
            <a:r>
              <a:rPr lang="en-US" b="1" dirty="0">
                <a:solidFill>
                  <a:schemeClr val="accent1"/>
                </a:solidFill>
                <a:latin typeface="+mn-lt"/>
              </a:rPr>
              <a:t>Revision of Desired Changes, Barriers, and Motivators</a:t>
            </a:r>
          </a:p>
        </p:txBody>
      </p:sp>
    </p:spTree>
    <p:extLst>
      <p:ext uri="{BB962C8B-B14F-4D97-AF65-F5344CB8AC3E}">
        <p14:creationId xmlns:p14="http://schemas.microsoft.com/office/powerpoint/2010/main" val="33317385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pPr>
              <a:defRPr/>
            </a:pPr>
            <a:r>
              <a:rPr lang="en-US" b="1" dirty="0">
                <a:solidFill>
                  <a:schemeClr val="accent1"/>
                </a:solidFill>
                <a:latin typeface="+mn-lt"/>
              </a:rPr>
              <a:t>Tea Break</a:t>
            </a:r>
          </a:p>
        </p:txBody>
      </p:sp>
    </p:spTree>
    <p:extLst>
      <p:ext uri="{BB962C8B-B14F-4D97-AF65-F5344CB8AC3E}">
        <p14:creationId xmlns:p14="http://schemas.microsoft.com/office/powerpoint/2010/main" val="21815005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495800"/>
          </a:xfrm>
        </p:spPr>
        <p:txBody>
          <a:bodyPr>
            <a:noAutofit/>
          </a:bodyPr>
          <a:lstStyle/>
          <a:p>
            <a:pPr>
              <a:defRPr/>
            </a:pPr>
            <a:r>
              <a:rPr lang="en-US" b="1" dirty="0">
                <a:solidFill>
                  <a:schemeClr val="accent1"/>
                </a:solidFill>
                <a:latin typeface="+mn-lt"/>
              </a:rPr>
              <a:t>Session 3</a:t>
            </a:r>
            <a:br>
              <a:rPr lang="en-US" b="1" dirty="0">
                <a:solidFill>
                  <a:schemeClr val="accent1"/>
                </a:solidFill>
                <a:latin typeface="+mn-lt"/>
              </a:rPr>
            </a:br>
            <a:br>
              <a:rPr lang="en-US" sz="1200" b="1" dirty="0">
                <a:solidFill>
                  <a:schemeClr val="accent1"/>
                </a:solidFill>
                <a:latin typeface="+mn-lt"/>
              </a:rPr>
            </a:br>
            <a:r>
              <a:rPr lang="en-US" b="1" dirty="0">
                <a:solidFill>
                  <a:schemeClr val="accent1"/>
                </a:solidFill>
                <a:latin typeface="+mn-lt"/>
              </a:rPr>
              <a:t>Intention of Advocacy Communication</a:t>
            </a:r>
          </a:p>
        </p:txBody>
      </p:sp>
    </p:spTree>
    <p:extLst>
      <p:ext uri="{BB962C8B-B14F-4D97-AF65-F5344CB8AC3E}">
        <p14:creationId xmlns:p14="http://schemas.microsoft.com/office/powerpoint/2010/main" val="27814009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z="4000" b="1" dirty="0">
                <a:solidFill>
                  <a:schemeClr val="accent1"/>
                </a:solidFill>
                <a:latin typeface="+mn-lt"/>
              </a:rPr>
              <a:t>Intention of Advocacy Communication</a:t>
            </a:r>
          </a:p>
        </p:txBody>
      </p:sp>
      <p:sp>
        <p:nvSpPr>
          <p:cNvPr id="3" name="Content Placeholder 2"/>
          <p:cNvSpPr>
            <a:spLocks noGrp="1"/>
          </p:cNvSpPr>
          <p:nvPr>
            <p:ph sz="quarter" idx="1"/>
          </p:nvPr>
        </p:nvSpPr>
        <p:spPr>
          <a:xfrm>
            <a:off x="301752" y="1371600"/>
            <a:ext cx="8503920" cy="4572000"/>
          </a:xfrm>
        </p:spPr>
        <p:txBody>
          <a:bodyPr>
            <a:normAutofit/>
          </a:bodyPr>
          <a:lstStyle/>
          <a:p>
            <a:endParaRPr lang="en-US" sz="2600" dirty="0">
              <a:latin typeface="+mn-lt"/>
            </a:endParaRPr>
          </a:p>
          <a:p>
            <a:r>
              <a:rPr lang="en-US" sz="2600" dirty="0">
                <a:latin typeface="+mn-lt"/>
              </a:rPr>
              <a:t>What is an ‘intention of advocacy communication’?</a:t>
            </a:r>
          </a:p>
          <a:p>
            <a:pPr lvl="1">
              <a:buFont typeface="Courier New"/>
              <a:buChar char="o"/>
            </a:pPr>
            <a:r>
              <a:rPr lang="en-US" sz="2600" dirty="0">
                <a:latin typeface="+mn-lt"/>
              </a:rPr>
              <a:t>How you plan to address the barriers you identified, so that you can achieve the desired change?</a:t>
            </a:r>
          </a:p>
          <a:p>
            <a:pPr lvl="1">
              <a:buFont typeface="Courier New"/>
              <a:buChar char="o"/>
            </a:pPr>
            <a:r>
              <a:rPr lang="en-US" sz="2600" dirty="0">
                <a:latin typeface="+mn-lt"/>
              </a:rPr>
              <a:t>For example: Intention of advocacy communication could involve improving the audience’s understanding of an issue or building their skills.</a:t>
            </a:r>
          </a:p>
          <a:p>
            <a:r>
              <a:rPr lang="en-US" sz="2600" dirty="0">
                <a:latin typeface="+mn-lt"/>
              </a:rPr>
              <a:t>What is </a:t>
            </a:r>
            <a:r>
              <a:rPr lang="en-US" sz="2600" u="sng" dirty="0">
                <a:latin typeface="+mn-lt"/>
              </a:rPr>
              <a:t>not</a:t>
            </a:r>
            <a:r>
              <a:rPr lang="en-US" sz="2600" dirty="0">
                <a:latin typeface="+mn-lt"/>
              </a:rPr>
              <a:t> an ‘intention of advocacy communication’?</a:t>
            </a:r>
          </a:p>
          <a:p>
            <a:pPr lvl="1">
              <a:buFont typeface="Courier New"/>
              <a:buChar char="o"/>
            </a:pPr>
            <a:r>
              <a:rPr lang="en-US" sz="2600" dirty="0">
                <a:latin typeface="+mn-lt"/>
              </a:rPr>
              <a:t>It is </a:t>
            </a:r>
            <a:r>
              <a:rPr lang="en-US" sz="2600" u="sng" dirty="0">
                <a:latin typeface="+mn-lt"/>
              </a:rPr>
              <a:t>not</a:t>
            </a:r>
            <a:r>
              <a:rPr lang="en-US" sz="2600" dirty="0">
                <a:latin typeface="+mn-lt"/>
              </a:rPr>
              <a:t> a </a:t>
            </a:r>
            <a:r>
              <a:rPr lang="en-US" sz="2600" dirty="0" err="1">
                <a:latin typeface="+mn-lt"/>
              </a:rPr>
              <a:t>programme</a:t>
            </a:r>
            <a:r>
              <a:rPr lang="en-US" sz="2600" dirty="0">
                <a:latin typeface="+mn-lt"/>
              </a:rPr>
              <a:t> objective.</a:t>
            </a:r>
          </a:p>
        </p:txBody>
      </p:sp>
    </p:spTree>
    <p:extLst>
      <p:ext uri="{BB962C8B-B14F-4D97-AF65-F5344CB8AC3E}">
        <p14:creationId xmlns:p14="http://schemas.microsoft.com/office/powerpoint/2010/main" val="15477312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pPr eaLnBrk="1" hangingPunct="1"/>
            <a:r>
              <a:rPr lang="en-US" sz="4000" b="1" dirty="0">
                <a:solidFill>
                  <a:schemeClr val="accent1"/>
                </a:solidFill>
                <a:latin typeface="+mn-lt"/>
              </a:rPr>
              <a:t>Barriers </a:t>
            </a:r>
            <a:br>
              <a:rPr lang="en-US" sz="4000" b="1" dirty="0">
                <a:solidFill>
                  <a:schemeClr val="accent1"/>
                </a:solidFill>
                <a:latin typeface="+mn-lt"/>
              </a:rPr>
            </a:br>
            <a:r>
              <a:rPr lang="en-US" sz="3000" b="1" dirty="0">
                <a:solidFill>
                  <a:schemeClr val="accent1"/>
                </a:solidFill>
                <a:latin typeface="+mn-lt"/>
              </a:rPr>
              <a:t>Why Are We Still Dealing with This Problem?</a:t>
            </a:r>
          </a:p>
        </p:txBody>
      </p:sp>
      <p:sp>
        <p:nvSpPr>
          <p:cNvPr id="3" name="Content Placeholder 2"/>
          <p:cNvSpPr>
            <a:spLocks noGrp="1"/>
          </p:cNvSpPr>
          <p:nvPr>
            <p:ph sz="quarter" idx="1"/>
          </p:nvPr>
        </p:nvSpPr>
        <p:spPr>
          <a:xfrm>
            <a:off x="301752" y="1752600"/>
            <a:ext cx="8503920" cy="4191000"/>
          </a:xfrm>
        </p:spPr>
        <p:txBody>
          <a:bodyPr>
            <a:normAutofit/>
          </a:bodyPr>
          <a:lstStyle/>
          <a:p>
            <a:r>
              <a:rPr lang="en-US" sz="2600" dirty="0">
                <a:latin typeface="+mn-lt"/>
              </a:rPr>
              <a:t>The intention of your communication must address the reasons that people ignore, fear, or resist change.</a:t>
            </a:r>
          </a:p>
        </p:txBody>
      </p:sp>
      <p:sp>
        <p:nvSpPr>
          <p:cNvPr id="4" name="U-Turn Arrow 3"/>
          <p:cNvSpPr/>
          <p:nvPr/>
        </p:nvSpPr>
        <p:spPr>
          <a:xfrm>
            <a:off x="2895600" y="4038600"/>
            <a:ext cx="3581400" cy="609600"/>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Box 4"/>
          <p:cNvSpPr txBox="1"/>
          <p:nvPr/>
        </p:nvSpPr>
        <p:spPr>
          <a:xfrm>
            <a:off x="3810000" y="3581400"/>
            <a:ext cx="1676400" cy="400110"/>
          </a:xfrm>
          <a:prstGeom prst="rect">
            <a:avLst/>
          </a:prstGeom>
          <a:noFill/>
        </p:spPr>
        <p:txBody>
          <a:bodyPr wrap="square" rtlCol="0">
            <a:spAutoFit/>
          </a:bodyPr>
          <a:lstStyle/>
          <a:p>
            <a:pPr algn="ctr"/>
            <a:r>
              <a:rPr lang="en-US" sz="2000" dirty="0">
                <a:latin typeface="+mn-lt"/>
              </a:rPr>
              <a:t>Barriers</a:t>
            </a:r>
          </a:p>
        </p:txBody>
      </p:sp>
      <p:sp>
        <p:nvSpPr>
          <p:cNvPr id="6" name="TextBox 5"/>
          <p:cNvSpPr txBox="1"/>
          <p:nvPr/>
        </p:nvSpPr>
        <p:spPr>
          <a:xfrm>
            <a:off x="2133600" y="4648200"/>
            <a:ext cx="1843278" cy="1015663"/>
          </a:xfrm>
          <a:prstGeom prst="rect">
            <a:avLst/>
          </a:prstGeom>
          <a:noFill/>
        </p:spPr>
        <p:txBody>
          <a:bodyPr wrap="square" rtlCol="0" anchor="t">
            <a:spAutoFit/>
          </a:bodyPr>
          <a:lstStyle/>
          <a:p>
            <a:pPr algn="ctr"/>
            <a:r>
              <a:rPr lang="en-US" sz="2000" dirty="0">
                <a:latin typeface="+mn-lt"/>
              </a:rPr>
              <a:t>Intention of advocacy communication</a:t>
            </a:r>
          </a:p>
        </p:txBody>
      </p:sp>
      <p:sp>
        <p:nvSpPr>
          <p:cNvPr id="7" name="TextBox 6"/>
          <p:cNvSpPr txBox="1"/>
          <p:nvPr/>
        </p:nvSpPr>
        <p:spPr>
          <a:xfrm>
            <a:off x="5695950" y="4572000"/>
            <a:ext cx="1390650" cy="707886"/>
          </a:xfrm>
          <a:prstGeom prst="rect">
            <a:avLst/>
          </a:prstGeom>
          <a:noFill/>
        </p:spPr>
        <p:txBody>
          <a:bodyPr wrap="square" rtlCol="0">
            <a:spAutoFit/>
          </a:bodyPr>
          <a:lstStyle/>
          <a:p>
            <a:pPr algn="ctr"/>
            <a:r>
              <a:rPr lang="en-US" sz="2000" dirty="0">
                <a:latin typeface="+mn-lt"/>
              </a:rPr>
              <a:t>Desired change</a:t>
            </a:r>
          </a:p>
        </p:txBody>
      </p:sp>
    </p:spTree>
    <p:extLst>
      <p:ext uri="{BB962C8B-B14F-4D97-AF65-F5344CB8AC3E}">
        <p14:creationId xmlns:p14="http://schemas.microsoft.com/office/powerpoint/2010/main" val="25431479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lstStyle/>
          <a:p>
            <a:pPr eaLnBrk="1" hangingPunct="1"/>
            <a:r>
              <a:rPr lang="en-US" sz="4000" b="1" dirty="0">
                <a:solidFill>
                  <a:schemeClr val="accent1"/>
                </a:solidFill>
                <a:latin typeface="+mn-lt"/>
              </a:rPr>
              <a:t>Intention of Advocacy Communication</a:t>
            </a:r>
          </a:p>
        </p:txBody>
      </p:sp>
      <p:sp>
        <p:nvSpPr>
          <p:cNvPr id="3" name="Content Placeholder 2"/>
          <p:cNvSpPr>
            <a:spLocks noGrp="1"/>
          </p:cNvSpPr>
          <p:nvPr>
            <p:ph sz="quarter" idx="1"/>
          </p:nvPr>
        </p:nvSpPr>
        <p:spPr>
          <a:xfrm>
            <a:off x="301752" y="1752600"/>
            <a:ext cx="8503920" cy="4191000"/>
          </a:xfrm>
        </p:spPr>
        <p:txBody>
          <a:bodyPr>
            <a:normAutofit/>
          </a:bodyPr>
          <a:lstStyle/>
          <a:p>
            <a:pPr lvl="1">
              <a:buFont typeface="Arial" panose="020B0604020202020204" pitchFamily="34" charset="0"/>
              <a:buChar char="•"/>
            </a:pPr>
            <a:r>
              <a:rPr lang="en-US" sz="2600" dirty="0">
                <a:latin typeface="+mn-lt"/>
              </a:rPr>
              <a:t>Should be:</a:t>
            </a:r>
          </a:p>
          <a:p>
            <a:pPr lvl="2">
              <a:buFont typeface="Wingdings" charset="2"/>
              <a:buChar char="ü"/>
            </a:pPr>
            <a:r>
              <a:rPr lang="en-US" sz="2600" u="sng" dirty="0">
                <a:latin typeface="+mn-lt"/>
              </a:rPr>
              <a:t>S</a:t>
            </a:r>
            <a:r>
              <a:rPr lang="en-US" sz="2600" dirty="0">
                <a:latin typeface="+mn-lt"/>
              </a:rPr>
              <a:t>pecific</a:t>
            </a:r>
          </a:p>
          <a:p>
            <a:pPr lvl="2">
              <a:buFont typeface="Wingdings" charset="2"/>
              <a:buChar char="ü"/>
            </a:pPr>
            <a:r>
              <a:rPr lang="en-US" sz="2600" u="sng" dirty="0">
                <a:latin typeface="+mn-lt"/>
              </a:rPr>
              <a:t>M</a:t>
            </a:r>
            <a:r>
              <a:rPr lang="en-US" sz="2600" dirty="0">
                <a:latin typeface="+mn-lt"/>
              </a:rPr>
              <a:t>easurable</a:t>
            </a:r>
          </a:p>
          <a:p>
            <a:pPr lvl="2">
              <a:buFont typeface="Wingdings" charset="2"/>
              <a:buChar char="ü"/>
            </a:pPr>
            <a:r>
              <a:rPr lang="en-US" sz="2600" u="sng" dirty="0">
                <a:latin typeface="+mn-lt"/>
              </a:rPr>
              <a:t>A</a:t>
            </a:r>
            <a:r>
              <a:rPr lang="en-US" sz="2600" dirty="0">
                <a:latin typeface="+mn-lt"/>
              </a:rPr>
              <a:t>ttainable</a:t>
            </a:r>
          </a:p>
          <a:p>
            <a:pPr lvl="2">
              <a:buFont typeface="Wingdings" charset="2"/>
              <a:buChar char="ü"/>
            </a:pPr>
            <a:r>
              <a:rPr lang="en-US" sz="2600" u="sng" dirty="0">
                <a:latin typeface="+mn-lt"/>
              </a:rPr>
              <a:t>R</a:t>
            </a:r>
            <a:r>
              <a:rPr lang="en-US" sz="2600" dirty="0">
                <a:latin typeface="+mn-lt"/>
              </a:rPr>
              <a:t>ealistic</a:t>
            </a:r>
          </a:p>
          <a:p>
            <a:pPr lvl="2">
              <a:buFont typeface="Wingdings" charset="2"/>
              <a:buChar char="ü"/>
            </a:pPr>
            <a:r>
              <a:rPr lang="en-US" sz="2600" u="sng" dirty="0">
                <a:latin typeface="+mn-lt"/>
              </a:rPr>
              <a:t>T</a:t>
            </a:r>
            <a:r>
              <a:rPr lang="en-US" sz="2600" dirty="0">
                <a:latin typeface="+mn-lt"/>
              </a:rPr>
              <a:t>ime-bound</a:t>
            </a:r>
          </a:p>
          <a:p>
            <a:pPr lvl="1"/>
            <a:endParaRPr lang="en-US" sz="2600" dirty="0">
              <a:latin typeface="+mn-lt"/>
            </a:endParaRPr>
          </a:p>
        </p:txBody>
      </p:sp>
    </p:spTree>
    <p:extLst>
      <p:ext uri="{BB962C8B-B14F-4D97-AF65-F5344CB8AC3E}">
        <p14:creationId xmlns:p14="http://schemas.microsoft.com/office/powerpoint/2010/main" val="29568583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pPr>
              <a:defRPr/>
            </a:pPr>
            <a:r>
              <a:rPr lang="en-US" b="1" dirty="0">
                <a:solidFill>
                  <a:schemeClr val="accent1"/>
                </a:solidFill>
                <a:latin typeface="+mn-lt"/>
              </a:rPr>
              <a:t>Lunch</a:t>
            </a:r>
          </a:p>
        </p:txBody>
      </p:sp>
    </p:spTree>
    <p:extLst>
      <p:ext uri="{BB962C8B-B14F-4D97-AF65-F5344CB8AC3E}">
        <p14:creationId xmlns:p14="http://schemas.microsoft.com/office/powerpoint/2010/main" val="26201988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2667000"/>
          </a:xfrm>
        </p:spPr>
        <p:txBody>
          <a:bodyPr>
            <a:noAutofit/>
          </a:bodyPr>
          <a:lstStyle/>
          <a:p>
            <a:pPr>
              <a:defRPr/>
            </a:pPr>
            <a:r>
              <a:rPr lang="en-US" b="1" dirty="0">
                <a:solidFill>
                  <a:schemeClr val="accent1"/>
                </a:solidFill>
                <a:latin typeface="+mn-lt"/>
              </a:rPr>
              <a:t>Session 4</a:t>
            </a:r>
            <a:br>
              <a:rPr lang="en-US" b="1" dirty="0">
                <a:solidFill>
                  <a:schemeClr val="accent1"/>
                </a:solidFill>
                <a:latin typeface="+mn-lt"/>
              </a:rPr>
            </a:br>
            <a:br>
              <a:rPr lang="en-US" sz="1200" b="1" dirty="0">
                <a:solidFill>
                  <a:schemeClr val="accent1"/>
                </a:solidFill>
                <a:latin typeface="+mn-lt"/>
              </a:rPr>
            </a:br>
            <a:r>
              <a:rPr lang="en-US" b="1" dirty="0">
                <a:solidFill>
                  <a:schemeClr val="accent1"/>
                </a:solidFill>
                <a:latin typeface="+mn-lt"/>
              </a:rPr>
              <a:t>Revision of Intention of Advocacy Communication</a:t>
            </a:r>
          </a:p>
        </p:txBody>
      </p:sp>
    </p:spTree>
    <p:extLst>
      <p:ext uri="{BB962C8B-B14F-4D97-AF65-F5344CB8AC3E}">
        <p14:creationId xmlns:p14="http://schemas.microsoft.com/office/powerpoint/2010/main" val="8559998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2667000"/>
          </a:xfrm>
        </p:spPr>
        <p:txBody>
          <a:bodyPr>
            <a:noAutofit/>
          </a:bodyPr>
          <a:lstStyle/>
          <a:p>
            <a:pPr>
              <a:defRPr/>
            </a:pPr>
            <a:r>
              <a:rPr lang="en-US" b="1" dirty="0">
                <a:solidFill>
                  <a:schemeClr val="accent1"/>
                </a:solidFill>
                <a:latin typeface="+mn-lt"/>
              </a:rPr>
              <a:t>Session 5</a:t>
            </a:r>
            <a:br>
              <a:rPr lang="en-US" b="1" dirty="0">
                <a:solidFill>
                  <a:schemeClr val="accent1"/>
                </a:solidFill>
                <a:latin typeface="+mn-lt"/>
              </a:rPr>
            </a:br>
            <a:br>
              <a:rPr lang="en-US" sz="1200" b="1" dirty="0">
                <a:solidFill>
                  <a:schemeClr val="accent1"/>
                </a:solidFill>
                <a:latin typeface="+mn-lt"/>
              </a:rPr>
            </a:br>
            <a:r>
              <a:rPr lang="en-US" b="1" dirty="0">
                <a:solidFill>
                  <a:schemeClr val="accent1"/>
                </a:solidFill>
                <a:latin typeface="+mn-lt"/>
              </a:rPr>
              <a:t>Activities, Support Materials, Timeline, and Responsible Person(s)</a:t>
            </a:r>
          </a:p>
        </p:txBody>
      </p:sp>
    </p:spTree>
    <p:extLst>
      <p:ext uri="{BB962C8B-B14F-4D97-AF65-F5344CB8AC3E}">
        <p14:creationId xmlns:p14="http://schemas.microsoft.com/office/powerpoint/2010/main" val="10177208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noAutofit/>
          </a:bodyPr>
          <a:lstStyle/>
          <a:p>
            <a:pPr>
              <a:defRPr/>
            </a:pPr>
            <a:r>
              <a:rPr lang="en-US" sz="3800" b="1" dirty="0">
                <a:solidFill>
                  <a:schemeClr val="accent1"/>
                </a:solidFill>
                <a:latin typeface="+mn-lt"/>
              </a:rPr>
              <a:t>Communication Channels</a:t>
            </a:r>
            <a:endParaRPr lang="en-US" sz="3800" b="1" dirty="0">
              <a:solidFill>
                <a:schemeClr val="accent1"/>
              </a:solidFill>
              <a:latin typeface="Arial"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901993692"/>
              </p:ext>
            </p:extLst>
          </p:nvPr>
        </p:nvGraphicFramePr>
        <p:xfrm>
          <a:off x="691444" y="1066800"/>
          <a:ext cx="7761112" cy="5022424"/>
        </p:xfrm>
        <a:graphic>
          <a:graphicData uri="http://schemas.openxmlformats.org/drawingml/2006/table">
            <a:tbl>
              <a:tblPr>
                <a:tableStyleId>{5C22544A-7EE6-4342-B048-85BDC9FD1C3A}</a:tableStyleId>
              </a:tblPr>
              <a:tblGrid>
                <a:gridCol w="3880556">
                  <a:extLst>
                    <a:ext uri="{9D8B030D-6E8A-4147-A177-3AD203B41FA5}">
                      <a16:colId xmlns:a16="http://schemas.microsoft.com/office/drawing/2014/main" val="20000"/>
                    </a:ext>
                  </a:extLst>
                </a:gridCol>
                <a:gridCol w="3880556">
                  <a:extLst>
                    <a:ext uri="{9D8B030D-6E8A-4147-A177-3AD203B41FA5}">
                      <a16:colId xmlns:a16="http://schemas.microsoft.com/office/drawing/2014/main" val="20001"/>
                    </a:ext>
                  </a:extLst>
                </a:gridCol>
              </a:tblGrid>
              <a:tr h="412283">
                <a:tc>
                  <a:txBody>
                    <a:bodyPr/>
                    <a:lstStyle/>
                    <a:p>
                      <a:pPr algn="ctr"/>
                      <a:r>
                        <a:rPr lang="en-US" sz="2300" b="1" dirty="0"/>
                        <a:t>Channel</a:t>
                      </a:r>
                    </a:p>
                  </a:txBody>
                  <a:tcPr marL="116417" marR="116417" marT="58208" marB="582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US" sz="2300" b="1" dirty="0"/>
                        <a:t>Benefit</a:t>
                      </a:r>
                    </a:p>
                  </a:txBody>
                  <a:tcPr marL="116417" marR="116417" marT="58208" marB="582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1284972">
                <a:tc>
                  <a:txBody>
                    <a:bodyPr/>
                    <a:lstStyle/>
                    <a:p>
                      <a:r>
                        <a:rPr lang="en-US" sz="2300" b="1" dirty="0"/>
                        <a:t>Interpersonal:</a:t>
                      </a:r>
                    </a:p>
                    <a:p>
                      <a:r>
                        <a:rPr lang="en-US" sz="2300" b="0" dirty="0"/>
                        <a:t>One-on-one meetings, roundtables, etc.</a:t>
                      </a:r>
                    </a:p>
                  </a:txBody>
                  <a:tcPr marL="116417" marR="116417" marT="58208" marB="582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US" sz="2300" dirty="0"/>
                        <a:t>Tailored communication</a:t>
                      </a:r>
                    </a:p>
                    <a:p>
                      <a:pPr marL="285750" indent="-285750">
                        <a:buFont typeface="Arial" panose="020B0604020202020204" pitchFamily="34" charset="0"/>
                        <a:buChar char="•"/>
                      </a:pPr>
                      <a:r>
                        <a:rPr lang="en-US" sz="2300" dirty="0"/>
                        <a:t>Interactive</a:t>
                      </a:r>
                    </a:p>
                    <a:p>
                      <a:pPr marL="285750" indent="-285750">
                        <a:buFont typeface="Arial" panose="020B0604020202020204" pitchFamily="34" charset="0"/>
                        <a:buChar char="•"/>
                      </a:pPr>
                      <a:r>
                        <a:rPr lang="en-US" sz="2300" dirty="0"/>
                        <a:t>Good</a:t>
                      </a:r>
                      <a:r>
                        <a:rPr lang="en-US" sz="2300" baseline="0" dirty="0"/>
                        <a:t> for </a:t>
                      </a:r>
                      <a:r>
                        <a:rPr lang="en-US" sz="2300" dirty="0"/>
                        <a:t>complex information</a:t>
                      </a:r>
                    </a:p>
                  </a:txBody>
                  <a:tcPr marL="116417" marR="116417" marT="58208" marB="582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988357">
                <a:tc>
                  <a:txBody>
                    <a:bodyPr/>
                    <a:lstStyle/>
                    <a:p>
                      <a:r>
                        <a:rPr lang="en-US" sz="2300" b="1" dirty="0"/>
                        <a:t>Collective:</a:t>
                      </a:r>
                      <a:endParaRPr lang="en-US" sz="2300" b="0" dirty="0"/>
                    </a:p>
                    <a:p>
                      <a:r>
                        <a:rPr lang="en-US" sz="2300" b="0" dirty="0"/>
                        <a:t>Collective</a:t>
                      </a:r>
                      <a:r>
                        <a:rPr lang="en-US" sz="2300" b="0" baseline="0" dirty="0"/>
                        <a:t> meetings with leaders, etc.</a:t>
                      </a:r>
                      <a:endParaRPr lang="en-US" sz="2300" b="0" dirty="0"/>
                    </a:p>
                  </a:txBody>
                  <a:tcPr marL="116417" marR="116417" marT="58208" marB="582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US" sz="2300" dirty="0"/>
                        <a:t>Provides social support</a:t>
                      </a:r>
                    </a:p>
                    <a:p>
                      <a:pPr marL="285750" indent="-285750">
                        <a:buFont typeface="Arial" panose="020B0604020202020204" pitchFamily="34" charset="0"/>
                        <a:buChar char="•"/>
                      </a:pPr>
                      <a:r>
                        <a:rPr lang="en-US" sz="2300" dirty="0"/>
                        <a:t>Can motivate collective solutions</a:t>
                      </a:r>
                    </a:p>
                  </a:txBody>
                  <a:tcPr marL="116417" marR="116417" marT="58208" marB="582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581587">
                <a:tc>
                  <a:txBody>
                    <a:bodyPr/>
                    <a:lstStyle/>
                    <a:p>
                      <a:r>
                        <a:rPr lang="en-US" sz="2300" b="1" dirty="0"/>
                        <a:t>Mass</a:t>
                      </a:r>
                      <a:r>
                        <a:rPr lang="en-US" sz="2300" b="1" baseline="0" dirty="0"/>
                        <a:t> media:</a:t>
                      </a:r>
                      <a:endParaRPr lang="en-US" sz="2300" b="0" baseline="0" dirty="0"/>
                    </a:p>
                    <a:p>
                      <a:r>
                        <a:rPr lang="en-US" sz="2300" b="0" baseline="0" dirty="0"/>
                        <a:t>Radio and TV ads and </a:t>
                      </a:r>
                      <a:r>
                        <a:rPr lang="en-US" sz="2300" b="0" baseline="0" dirty="0" err="1"/>
                        <a:t>programmes</a:t>
                      </a:r>
                      <a:r>
                        <a:rPr lang="en-US" sz="2300" b="0" baseline="0" dirty="0"/>
                        <a:t>, newspaper articles, posters, brochures, etc.</a:t>
                      </a:r>
                      <a:endParaRPr lang="en-US" sz="2300" b="1" dirty="0"/>
                    </a:p>
                  </a:txBody>
                  <a:tcPr marL="116417" marR="116417" marT="58208" marB="582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US" sz="2300" dirty="0"/>
                        <a:t>Extensive reach</a:t>
                      </a:r>
                    </a:p>
                    <a:p>
                      <a:pPr marL="285750" indent="-285750">
                        <a:buFont typeface="Arial" panose="020B0604020202020204" pitchFamily="34" charset="0"/>
                        <a:buChar char="•"/>
                      </a:pPr>
                      <a:r>
                        <a:rPr lang="en-US" sz="2300" dirty="0"/>
                        <a:t>Efficient and consistent repetition of messages</a:t>
                      </a:r>
                    </a:p>
                  </a:txBody>
                  <a:tcPr marL="116417" marR="116417" marT="58208" marB="582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24014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pPr>
              <a:defRPr/>
            </a:pPr>
            <a:r>
              <a:rPr lang="en-US" b="1" dirty="0">
                <a:solidFill>
                  <a:schemeClr val="accent1"/>
                </a:solidFill>
                <a:latin typeface="+mn-lt"/>
              </a:rPr>
              <a:t>Why Advocacy and Why Now?</a:t>
            </a:r>
          </a:p>
        </p:txBody>
      </p:sp>
      <p:sp>
        <p:nvSpPr>
          <p:cNvPr id="7" name="Content Placeholder 6"/>
          <p:cNvSpPr>
            <a:spLocks noGrp="1"/>
          </p:cNvSpPr>
          <p:nvPr>
            <p:ph sz="quarter" idx="1"/>
          </p:nvPr>
        </p:nvSpPr>
        <p:spPr/>
        <p:txBody>
          <a:bodyPr/>
          <a:lstStyle/>
          <a:p>
            <a:pPr lvl="0"/>
            <a:r>
              <a:rPr lang="en-GB" sz="2600" dirty="0">
                <a:latin typeface="+mn-lt"/>
              </a:rPr>
              <a:t>We are using the term ‘advocacy’ to describe increasing resources and political/social commitment for nutrition.</a:t>
            </a:r>
            <a:endParaRPr lang="en-US" sz="2600" dirty="0">
              <a:latin typeface="+mn-lt"/>
            </a:endParaRPr>
          </a:p>
          <a:p>
            <a:r>
              <a:rPr lang="en-US" sz="2600" dirty="0">
                <a:latin typeface="+mn-lt"/>
              </a:rPr>
              <a:t>Advocacy is a key component that supports all future communication efforts.</a:t>
            </a:r>
          </a:p>
          <a:p>
            <a:pPr marL="342900" lvl="1" indent="-342900">
              <a:buFont typeface="Arial" pitchFamily="34" charset="0"/>
              <a:buChar char="•"/>
            </a:pPr>
            <a:r>
              <a:rPr lang="en-US" sz="2600" dirty="0">
                <a:latin typeface="+mn-lt"/>
              </a:rPr>
              <a:t>Advocacy is essential now to:</a:t>
            </a:r>
          </a:p>
          <a:p>
            <a:pPr marL="857250" lvl="1" indent="-182563">
              <a:buFont typeface="Arial" pitchFamily="34" charset="0"/>
              <a:buChar char="•"/>
            </a:pPr>
            <a:r>
              <a:rPr lang="en-US" sz="2000" dirty="0">
                <a:latin typeface="+mn-lt"/>
              </a:rPr>
              <a:t>Create awareness and understanding of the importance of nutrition among the public and within government</a:t>
            </a:r>
          </a:p>
          <a:p>
            <a:pPr marL="857250" lvl="1" indent="-182563">
              <a:buFont typeface="Arial" pitchFamily="34" charset="0"/>
              <a:buChar char="•"/>
            </a:pPr>
            <a:r>
              <a:rPr lang="en-US" sz="2000" dirty="0">
                <a:latin typeface="+mn-lt"/>
              </a:rPr>
              <a:t>Ensure adequate resources and structures for nutrition services</a:t>
            </a:r>
          </a:p>
          <a:p>
            <a:pPr marL="857250" lvl="1" indent="-182563">
              <a:buFont typeface="Arial" pitchFamily="34" charset="0"/>
              <a:buChar char="•"/>
            </a:pPr>
            <a:r>
              <a:rPr lang="en-US" sz="2000" dirty="0">
                <a:latin typeface="+mn-lt"/>
              </a:rPr>
              <a:t>Increase political action and accountability among government and stakeholders</a:t>
            </a:r>
          </a:p>
          <a:p>
            <a:endParaRPr lang="en-US" sz="2600" dirty="0">
              <a:latin typeface="+mn-lt"/>
            </a:endParaRPr>
          </a:p>
          <a:p>
            <a:endParaRPr lang="en-US" dirty="0"/>
          </a:p>
        </p:txBody>
      </p:sp>
    </p:spTree>
    <p:extLst>
      <p:ext uri="{BB962C8B-B14F-4D97-AF65-F5344CB8AC3E}">
        <p14:creationId xmlns:p14="http://schemas.microsoft.com/office/powerpoint/2010/main" val="31523423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z="4000" b="1" dirty="0">
                <a:solidFill>
                  <a:schemeClr val="accent1"/>
                </a:solidFill>
                <a:latin typeface="+mn-lt"/>
              </a:rPr>
              <a:t>Factors That Influence the Choice of Channels</a:t>
            </a:r>
          </a:p>
        </p:txBody>
      </p:sp>
      <p:sp>
        <p:nvSpPr>
          <p:cNvPr id="3" name="Content Placeholder 2"/>
          <p:cNvSpPr>
            <a:spLocks noGrp="1"/>
          </p:cNvSpPr>
          <p:nvPr>
            <p:ph sz="quarter" idx="1"/>
          </p:nvPr>
        </p:nvSpPr>
        <p:spPr>
          <a:xfrm>
            <a:off x="301752" y="2057400"/>
            <a:ext cx="8503920" cy="3886200"/>
          </a:xfrm>
        </p:spPr>
        <p:txBody>
          <a:bodyPr>
            <a:normAutofit/>
          </a:bodyPr>
          <a:lstStyle/>
          <a:p>
            <a:r>
              <a:rPr lang="en-US" sz="2600" dirty="0">
                <a:latin typeface="+mn-lt"/>
              </a:rPr>
              <a:t>Complexity of the issue</a:t>
            </a:r>
          </a:p>
          <a:p>
            <a:r>
              <a:rPr lang="en-US" sz="2600" dirty="0">
                <a:latin typeface="+mn-lt"/>
              </a:rPr>
              <a:t>Sensitivity of the issue</a:t>
            </a:r>
          </a:p>
          <a:p>
            <a:r>
              <a:rPr lang="en-US" sz="2600" dirty="0">
                <a:latin typeface="+mn-lt"/>
              </a:rPr>
              <a:t>Desired reach</a:t>
            </a:r>
          </a:p>
          <a:p>
            <a:r>
              <a:rPr lang="en-US" sz="2600" dirty="0">
                <a:latin typeface="+mn-lt"/>
              </a:rPr>
              <a:t>Cost</a:t>
            </a:r>
          </a:p>
          <a:p>
            <a:r>
              <a:rPr lang="en-US" sz="2600" dirty="0">
                <a:latin typeface="+mn-lt"/>
              </a:rPr>
              <a:t>Literacy</a:t>
            </a:r>
          </a:p>
          <a:p>
            <a:r>
              <a:rPr lang="en-US" sz="2600" dirty="0">
                <a:latin typeface="+mn-lt"/>
              </a:rPr>
              <a:t>Audience preference for formats, languages, and media habits</a:t>
            </a:r>
          </a:p>
        </p:txBody>
      </p:sp>
    </p:spTree>
    <p:extLst>
      <p:ext uri="{BB962C8B-B14F-4D97-AF65-F5344CB8AC3E}">
        <p14:creationId xmlns:p14="http://schemas.microsoft.com/office/powerpoint/2010/main" val="29568583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z="4000" b="1" dirty="0">
                <a:solidFill>
                  <a:schemeClr val="accent1"/>
                </a:solidFill>
                <a:latin typeface="+mn-lt"/>
              </a:rPr>
              <a:t>Deciding on Activities and Materials</a:t>
            </a:r>
          </a:p>
        </p:txBody>
      </p:sp>
      <p:sp>
        <p:nvSpPr>
          <p:cNvPr id="3" name="Content Placeholder 2"/>
          <p:cNvSpPr>
            <a:spLocks noGrp="1"/>
          </p:cNvSpPr>
          <p:nvPr>
            <p:ph sz="quarter" idx="1"/>
          </p:nvPr>
        </p:nvSpPr>
        <p:spPr>
          <a:xfrm>
            <a:off x="301752" y="1600200"/>
            <a:ext cx="8503920" cy="4343400"/>
          </a:xfrm>
        </p:spPr>
        <p:txBody>
          <a:bodyPr>
            <a:normAutofit/>
          </a:bodyPr>
          <a:lstStyle/>
          <a:p>
            <a:r>
              <a:rPr lang="en-US" sz="2600" dirty="0">
                <a:latin typeface="+mn-lt"/>
              </a:rPr>
              <a:t>What channels/activities are the best for your audience?</a:t>
            </a:r>
          </a:p>
          <a:p>
            <a:pPr lvl="1">
              <a:buFont typeface="Courier New"/>
              <a:buChar char="o"/>
            </a:pPr>
            <a:r>
              <a:rPr lang="en-US" sz="2200" dirty="0">
                <a:latin typeface="+mn-lt"/>
              </a:rPr>
              <a:t>For example: What do they prefer? What has worked in the past? </a:t>
            </a:r>
          </a:p>
          <a:p>
            <a:r>
              <a:rPr lang="en-US" sz="2600" dirty="0">
                <a:latin typeface="+mn-lt"/>
              </a:rPr>
              <a:t>What language do they prefer?</a:t>
            </a:r>
          </a:p>
          <a:p>
            <a:r>
              <a:rPr lang="en-US" sz="2600" dirty="0">
                <a:latin typeface="+mn-lt"/>
              </a:rPr>
              <a:t>Does your content suit the channel/activity?</a:t>
            </a:r>
          </a:p>
          <a:p>
            <a:pPr lvl="1">
              <a:buFont typeface="Courier New"/>
              <a:buChar char="o"/>
            </a:pPr>
            <a:r>
              <a:rPr lang="en-US" sz="2200" dirty="0">
                <a:latin typeface="+mn-lt"/>
              </a:rPr>
              <a:t>For example: Sensitive or complex content may require interpersonal contact, rather than something printed.</a:t>
            </a:r>
          </a:p>
          <a:p>
            <a:r>
              <a:rPr lang="en-US" sz="2600" dirty="0">
                <a:latin typeface="+mn-lt"/>
              </a:rPr>
              <a:t>Do you have the resources to support your approach?</a:t>
            </a:r>
          </a:p>
          <a:p>
            <a:r>
              <a:rPr lang="en-US" sz="2600" dirty="0">
                <a:latin typeface="+mn-lt"/>
              </a:rPr>
              <a:t>How does your approach align with other documents and plans?</a:t>
            </a:r>
          </a:p>
        </p:txBody>
      </p:sp>
    </p:spTree>
    <p:extLst>
      <p:ext uri="{BB962C8B-B14F-4D97-AF65-F5344CB8AC3E}">
        <p14:creationId xmlns:p14="http://schemas.microsoft.com/office/powerpoint/2010/main" val="29568583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lstStyle/>
          <a:p>
            <a:pPr>
              <a:defRPr/>
            </a:pPr>
            <a:r>
              <a:rPr lang="en-US" b="1" dirty="0">
                <a:solidFill>
                  <a:schemeClr val="accent1"/>
                </a:solidFill>
                <a:latin typeface="+mn-lt"/>
              </a:rPr>
              <a:t>Wrap-Up and </a:t>
            </a:r>
            <a:br>
              <a:rPr lang="en-US" b="1" dirty="0">
                <a:solidFill>
                  <a:schemeClr val="accent1"/>
                </a:solidFill>
                <a:latin typeface="+mn-lt"/>
              </a:rPr>
            </a:br>
            <a:r>
              <a:rPr lang="en-US" b="1" dirty="0">
                <a:solidFill>
                  <a:schemeClr val="accent1"/>
                </a:solidFill>
                <a:latin typeface="+mn-lt"/>
              </a:rPr>
              <a:t>Closing of Day 2</a:t>
            </a:r>
          </a:p>
        </p:txBody>
      </p:sp>
    </p:spTree>
    <p:extLst>
      <p:ext uri="{BB962C8B-B14F-4D97-AF65-F5344CB8AC3E}">
        <p14:creationId xmlns:p14="http://schemas.microsoft.com/office/powerpoint/2010/main" val="13672803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2561" y="3366066"/>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435666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6172200"/>
            <a:ext cx="9144000" cy="685800"/>
          </a:xfrm>
          <a:prstGeom prst="rect">
            <a:avLst/>
          </a:prstGeom>
          <a:solidFill>
            <a:srgbClr val="F897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CA" dirty="0">
              <a:solidFill>
                <a:prstClr val="white"/>
              </a:solidFill>
              <a:latin typeface="Calibri"/>
            </a:endParaRPr>
          </a:p>
        </p:txBody>
      </p:sp>
      <p:sp>
        <p:nvSpPr>
          <p:cNvPr id="7" name="Title 1"/>
          <p:cNvSpPr txBox="1">
            <a:spLocks/>
          </p:cNvSpPr>
          <p:nvPr/>
        </p:nvSpPr>
        <p:spPr>
          <a:xfrm>
            <a:off x="-1" y="1384867"/>
            <a:ext cx="9141439" cy="2133600"/>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3600" b="1" spc="50" dirty="0">
                <a:solidFill>
                  <a:schemeClr val="accent1"/>
                </a:solidFill>
                <a:latin typeface="Franklin Gothic Demi Cond" panose="020B0706030402020204" pitchFamily="34" charset="0"/>
              </a:rPr>
              <a:t>District/LLG-Level Nutrition </a:t>
            </a:r>
          </a:p>
          <a:p>
            <a:pPr algn="ctr" fontAlgn="auto">
              <a:spcBef>
                <a:spcPts val="0"/>
              </a:spcBef>
              <a:spcAft>
                <a:spcPts val="0"/>
              </a:spcAft>
              <a:defRPr/>
            </a:pPr>
            <a:r>
              <a:rPr lang="en-US" sz="3600" b="1" spc="50" dirty="0">
                <a:solidFill>
                  <a:schemeClr val="accent1"/>
                </a:solidFill>
                <a:latin typeface="Franklin Gothic Demi Cond" panose="020B0706030402020204" pitchFamily="34" charset="0"/>
              </a:rPr>
              <a:t>Advocacy Planning Workshop:</a:t>
            </a:r>
          </a:p>
          <a:p>
            <a:pPr algn="ctr" fontAlgn="auto">
              <a:spcBef>
                <a:spcPts val="0"/>
              </a:spcBef>
              <a:spcAft>
                <a:spcPts val="0"/>
              </a:spcAft>
              <a:defRPr/>
            </a:pPr>
            <a:r>
              <a:rPr lang="en-US" sz="3600" b="1" spc="50" dirty="0">
                <a:solidFill>
                  <a:schemeClr val="accent1"/>
                </a:solidFill>
                <a:latin typeface="Franklin Gothic Demi Cond" panose="020B0706030402020204" pitchFamily="34" charset="0"/>
              </a:rPr>
              <a:t>Day 3</a:t>
            </a:r>
          </a:p>
        </p:txBody>
      </p:sp>
      <p:sp>
        <p:nvSpPr>
          <p:cNvPr id="8" name="TextBox 7"/>
          <p:cNvSpPr txBox="1"/>
          <p:nvPr/>
        </p:nvSpPr>
        <p:spPr>
          <a:xfrm>
            <a:off x="0" y="3568979"/>
            <a:ext cx="91440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en-US" sz="2800" i="1" dirty="0">
                <a:solidFill>
                  <a:srgbClr val="006699"/>
                </a:solidFill>
                <a:latin typeface="Franklin Gothic Book" panose="020B0503020102020204" pitchFamily="34" charset="0"/>
              </a:rPr>
              <a:t>[Insert date and location]</a:t>
            </a:r>
            <a:endParaRPr lang="pt-BR" sz="2800" i="1" dirty="0">
              <a:solidFill>
                <a:srgbClr val="006699"/>
              </a:solidFill>
              <a:latin typeface="Franklin Gothic Book" panose="020B0503020102020204" pitchFamily="34" charset="0"/>
            </a:endParaRPr>
          </a:p>
        </p:txBody>
      </p:sp>
    </p:spTree>
    <p:extLst>
      <p:ext uri="{BB962C8B-B14F-4D97-AF65-F5344CB8AC3E}">
        <p14:creationId xmlns:p14="http://schemas.microsoft.com/office/powerpoint/2010/main" val="18935107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382000" cy="1143000"/>
          </a:xfrm>
        </p:spPr>
        <p:txBody>
          <a:bodyPr/>
          <a:lstStyle/>
          <a:p>
            <a:pPr>
              <a:defRPr/>
            </a:pPr>
            <a:r>
              <a:rPr lang="en-US" b="1" dirty="0">
                <a:solidFill>
                  <a:schemeClr val="accent1"/>
                </a:solidFill>
                <a:latin typeface="+mn-lt"/>
              </a:rPr>
              <a:t>Recap of Day 2</a:t>
            </a:r>
          </a:p>
        </p:txBody>
      </p:sp>
    </p:spTree>
    <p:extLst>
      <p:ext uri="{BB962C8B-B14F-4D97-AF65-F5344CB8AC3E}">
        <p14:creationId xmlns:p14="http://schemas.microsoft.com/office/powerpoint/2010/main" val="24118073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382000" cy="3048000"/>
          </a:xfrm>
        </p:spPr>
        <p:txBody>
          <a:bodyPr/>
          <a:lstStyle/>
          <a:p>
            <a:pPr>
              <a:defRPr/>
            </a:pPr>
            <a:r>
              <a:rPr lang="en-US" b="1" dirty="0">
                <a:solidFill>
                  <a:schemeClr val="accent1"/>
                </a:solidFill>
                <a:latin typeface="+mn-lt"/>
              </a:rPr>
              <a:t>Session 1</a:t>
            </a:r>
            <a:br>
              <a:rPr lang="en-US" b="1" dirty="0">
                <a:solidFill>
                  <a:schemeClr val="accent1"/>
                </a:solidFill>
                <a:latin typeface="+mn-lt"/>
              </a:rPr>
            </a:br>
            <a:br>
              <a:rPr lang="en-US" sz="1200" b="1" dirty="0">
                <a:solidFill>
                  <a:schemeClr val="accent1"/>
                </a:solidFill>
                <a:latin typeface="+mn-lt"/>
              </a:rPr>
            </a:br>
            <a:r>
              <a:rPr lang="en-US" b="1" dirty="0">
                <a:solidFill>
                  <a:schemeClr val="accent1"/>
                </a:solidFill>
                <a:latin typeface="+mn-lt"/>
              </a:rPr>
              <a:t>Revision of Advocacy Activities, Support Materials, Timeline, and Responsible Person(s) </a:t>
            </a:r>
          </a:p>
        </p:txBody>
      </p:sp>
    </p:spTree>
    <p:extLst>
      <p:ext uri="{BB962C8B-B14F-4D97-AF65-F5344CB8AC3E}">
        <p14:creationId xmlns:p14="http://schemas.microsoft.com/office/powerpoint/2010/main" val="16122642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382000" cy="2819400"/>
          </a:xfrm>
        </p:spPr>
        <p:txBody>
          <a:bodyPr>
            <a:noAutofit/>
          </a:bodyPr>
          <a:lstStyle/>
          <a:p>
            <a:pPr>
              <a:defRPr/>
            </a:pPr>
            <a:r>
              <a:rPr lang="en-US" b="1" dirty="0">
                <a:solidFill>
                  <a:schemeClr val="accent1"/>
                </a:solidFill>
                <a:latin typeface="+mn-lt"/>
              </a:rPr>
              <a:t>Session 2</a:t>
            </a:r>
            <a:br>
              <a:rPr lang="en-US" b="1" dirty="0">
                <a:solidFill>
                  <a:schemeClr val="accent1"/>
                </a:solidFill>
                <a:latin typeface="+mn-lt"/>
              </a:rPr>
            </a:br>
            <a:br>
              <a:rPr lang="en-US" sz="1200" b="1" dirty="0">
                <a:solidFill>
                  <a:schemeClr val="accent1"/>
                </a:solidFill>
                <a:latin typeface="+mn-lt"/>
              </a:rPr>
            </a:br>
            <a:r>
              <a:rPr lang="en-US" b="1" dirty="0">
                <a:solidFill>
                  <a:schemeClr val="accent1"/>
                </a:solidFill>
                <a:latin typeface="+mn-lt"/>
              </a:rPr>
              <a:t>Indicators and Means of Verification</a:t>
            </a:r>
          </a:p>
        </p:txBody>
      </p:sp>
    </p:spTree>
    <p:extLst>
      <p:ext uri="{BB962C8B-B14F-4D97-AF65-F5344CB8AC3E}">
        <p14:creationId xmlns:p14="http://schemas.microsoft.com/office/powerpoint/2010/main" val="8464458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z="4000" b="1" dirty="0">
                <a:solidFill>
                  <a:schemeClr val="accent1"/>
                </a:solidFill>
                <a:latin typeface="+mn-lt"/>
              </a:rPr>
              <a:t>Discussion Questions</a:t>
            </a:r>
          </a:p>
        </p:txBody>
      </p:sp>
      <p:sp>
        <p:nvSpPr>
          <p:cNvPr id="3" name="Content Placeholder 2"/>
          <p:cNvSpPr>
            <a:spLocks noGrp="1"/>
          </p:cNvSpPr>
          <p:nvPr>
            <p:ph sz="quarter" idx="1"/>
          </p:nvPr>
        </p:nvSpPr>
        <p:spPr>
          <a:xfrm>
            <a:off x="301752" y="1600200"/>
            <a:ext cx="8503920" cy="4343400"/>
          </a:xfrm>
        </p:spPr>
        <p:txBody>
          <a:bodyPr>
            <a:normAutofit/>
          </a:bodyPr>
          <a:lstStyle/>
          <a:p>
            <a:pPr>
              <a:defRPr/>
            </a:pPr>
            <a:r>
              <a:rPr lang="en-US" sz="2600" dirty="0">
                <a:solidFill>
                  <a:prstClr val="black"/>
                </a:solidFill>
                <a:latin typeface="Calibri"/>
              </a:rPr>
              <a:t>How do we typically judge the success of our efforts? </a:t>
            </a:r>
          </a:p>
          <a:p>
            <a:pPr>
              <a:defRPr/>
            </a:pPr>
            <a:r>
              <a:rPr lang="en-US" sz="2600" dirty="0">
                <a:solidFill>
                  <a:prstClr val="black"/>
                </a:solidFill>
                <a:latin typeface="Calibri"/>
              </a:rPr>
              <a:t>What means of verification do we use? </a:t>
            </a:r>
            <a:endParaRPr lang="en-US" sz="2600" dirty="0">
              <a:latin typeface="+mn-lt"/>
            </a:endParaRPr>
          </a:p>
        </p:txBody>
      </p:sp>
    </p:spTree>
    <p:extLst>
      <p:ext uri="{BB962C8B-B14F-4D97-AF65-F5344CB8AC3E}">
        <p14:creationId xmlns:p14="http://schemas.microsoft.com/office/powerpoint/2010/main" val="42759388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z="4000" b="1" dirty="0">
                <a:solidFill>
                  <a:schemeClr val="accent1"/>
                </a:solidFill>
                <a:latin typeface="+mn-lt"/>
              </a:rPr>
              <a:t>Indicators and Means of Verification</a:t>
            </a:r>
          </a:p>
        </p:txBody>
      </p:sp>
      <p:sp>
        <p:nvSpPr>
          <p:cNvPr id="3" name="Content Placeholder 2"/>
          <p:cNvSpPr>
            <a:spLocks noGrp="1"/>
          </p:cNvSpPr>
          <p:nvPr>
            <p:ph sz="quarter" idx="1"/>
          </p:nvPr>
        </p:nvSpPr>
        <p:spPr>
          <a:xfrm>
            <a:off x="301752" y="1600200"/>
            <a:ext cx="8503920" cy="4343400"/>
          </a:xfrm>
        </p:spPr>
        <p:txBody>
          <a:bodyPr>
            <a:normAutofit/>
          </a:bodyPr>
          <a:lstStyle/>
          <a:p>
            <a:pPr marL="0" indent="0">
              <a:buNone/>
              <a:defRPr/>
            </a:pPr>
            <a:r>
              <a:rPr lang="en-GB" sz="2600" dirty="0">
                <a:solidFill>
                  <a:prstClr val="black"/>
                </a:solidFill>
                <a:latin typeface="Calibri"/>
              </a:rPr>
              <a:t>Monitoring and evaluation are useful for any advocacy work:</a:t>
            </a:r>
          </a:p>
          <a:p>
            <a:pPr marL="457200" indent="-457200">
              <a:defRPr/>
            </a:pPr>
            <a:r>
              <a:rPr lang="en-GB" sz="2400" dirty="0">
                <a:solidFill>
                  <a:prstClr val="black"/>
                </a:solidFill>
                <a:latin typeface="Calibri" charset="0"/>
              </a:rPr>
              <a:t>Baseline research</a:t>
            </a:r>
          </a:p>
          <a:p>
            <a:pPr marL="457200" indent="-457200">
              <a:defRPr/>
            </a:pPr>
            <a:r>
              <a:rPr lang="en-GB" sz="2400" dirty="0">
                <a:solidFill>
                  <a:prstClr val="black"/>
                </a:solidFill>
                <a:latin typeface="Calibri" charset="0"/>
              </a:rPr>
              <a:t>Process evaluation</a:t>
            </a:r>
          </a:p>
          <a:p>
            <a:pPr marL="457200" indent="-457200">
              <a:defRPr/>
            </a:pPr>
            <a:r>
              <a:rPr lang="en-GB" sz="2400" dirty="0">
                <a:solidFill>
                  <a:prstClr val="black"/>
                </a:solidFill>
                <a:latin typeface="Calibri" charset="0"/>
              </a:rPr>
              <a:t>Output evaluation</a:t>
            </a:r>
          </a:p>
          <a:p>
            <a:pPr marL="457200" indent="-457200">
              <a:defRPr/>
            </a:pPr>
            <a:r>
              <a:rPr lang="en-GB" sz="2400" dirty="0">
                <a:solidFill>
                  <a:prstClr val="black"/>
                </a:solidFill>
                <a:latin typeface="Calibri" charset="0"/>
              </a:rPr>
              <a:t>Outcome evaluation</a:t>
            </a:r>
          </a:p>
          <a:p>
            <a:endParaRPr lang="en-US" sz="2600" dirty="0">
              <a:latin typeface="+mn-lt"/>
            </a:endParaRPr>
          </a:p>
        </p:txBody>
      </p:sp>
    </p:spTree>
    <p:extLst>
      <p:ext uri="{BB962C8B-B14F-4D97-AF65-F5344CB8AC3E}">
        <p14:creationId xmlns:p14="http://schemas.microsoft.com/office/powerpoint/2010/main" val="30299323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z="4000" b="1" dirty="0">
                <a:solidFill>
                  <a:schemeClr val="accent1"/>
                </a:solidFill>
                <a:latin typeface="+mn-lt"/>
              </a:rPr>
              <a:t>Indicators and Means of Verification</a:t>
            </a:r>
          </a:p>
        </p:txBody>
      </p:sp>
      <p:sp>
        <p:nvSpPr>
          <p:cNvPr id="3" name="Content Placeholder 2"/>
          <p:cNvSpPr>
            <a:spLocks noGrp="1"/>
          </p:cNvSpPr>
          <p:nvPr>
            <p:ph sz="quarter" idx="1"/>
          </p:nvPr>
        </p:nvSpPr>
        <p:spPr>
          <a:xfrm>
            <a:off x="301752" y="1600200"/>
            <a:ext cx="8503920" cy="4343400"/>
          </a:xfrm>
        </p:spPr>
        <p:txBody>
          <a:bodyPr>
            <a:normAutofit/>
          </a:bodyPr>
          <a:lstStyle/>
          <a:p>
            <a:pPr marL="0" indent="0">
              <a:buNone/>
            </a:pPr>
            <a:r>
              <a:rPr lang="en-US" sz="2600" dirty="0">
                <a:latin typeface="+mn-lt"/>
              </a:rPr>
              <a:t>How do we judge the success of our advocacy efforts?</a:t>
            </a:r>
          </a:p>
          <a:p>
            <a:pPr marL="0" indent="0">
              <a:buNone/>
              <a:defRPr/>
            </a:pPr>
            <a:endParaRPr lang="en-GB" sz="2800" u="sng" dirty="0">
              <a:solidFill>
                <a:prstClr val="black"/>
              </a:solidFill>
              <a:latin typeface="Calibri" charset="0"/>
            </a:endParaRPr>
          </a:p>
          <a:p>
            <a:pPr marL="0" indent="0">
              <a:buNone/>
              <a:defRPr/>
            </a:pPr>
            <a:r>
              <a:rPr lang="en-GB" sz="2600" u="sng" dirty="0">
                <a:solidFill>
                  <a:prstClr val="black"/>
                </a:solidFill>
                <a:latin typeface="Calibri" charset="0"/>
              </a:rPr>
              <a:t>Outcome indicators</a:t>
            </a:r>
          </a:p>
          <a:p>
            <a:pPr marL="1257300" lvl="2" indent="-342900">
              <a:defRPr/>
            </a:pPr>
            <a:r>
              <a:rPr lang="en-US" sz="2600" dirty="0">
                <a:solidFill>
                  <a:prstClr val="black"/>
                </a:solidFill>
                <a:latin typeface="Calibri" charset="0"/>
              </a:rPr>
              <a:t>Can be used to measure if the desired changes were achieved </a:t>
            </a:r>
          </a:p>
          <a:p>
            <a:pPr marL="1257300" lvl="2" indent="-342900">
              <a:defRPr/>
            </a:pPr>
            <a:r>
              <a:rPr lang="en-US" sz="2600" dirty="0">
                <a:solidFill>
                  <a:prstClr val="black"/>
                </a:solidFill>
                <a:latin typeface="Calibri" charset="0"/>
              </a:rPr>
              <a:t>Are stated in terms of </a:t>
            </a:r>
            <a:r>
              <a:rPr lang="en-US" sz="2600" i="1" dirty="0">
                <a:solidFill>
                  <a:prstClr val="black"/>
                </a:solidFill>
                <a:latin typeface="Calibri" charset="0"/>
              </a:rPr>
              <a:t>percentage</a:t>
            </a:r>
            <a:r>
              <a:rPr lang="en-US" sz="2600" dirty="0">
                <a:solidFill>
                  <a:prstClr val="black"/>
                </a:solidFill>
                <a:latin typeface="Calibri" charset="0"/>
              </a:rPr>
              <a:t> of target audience reached</a:t>
            </a:r>
          </a:p>
          <a:p>
            <a:endParaRPr lang="en-US" sz="2600" dirty="0">
              <a:latin typeface="+mn-lt"/>
            </a:endParaRPr>
          </a:p>
        </p:txBody>
      </p:sp>
    </p:spTree>
    <p:extLst>
      <p:ext uri="{BB962C8B-B14F-4D97-AF65-F5344CB8AC3E}">
        <p14:creationId xmlns:p14="http://schemas.microsoft.com/office/powerpoint/2010/main" val="2501333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lstStyle/>
          <a:p>
            <a:pPr>
              <a:defRPr/>
            </a:pPr>
            <a:r>
              <a:rPr lang="en-US" b="1" dirty="0">
                <a:solidFill>
                  <a:schemeClr val="accent1"/>
                </a:solidFill>
                <a:latin typeface="+mn-lt"/>
              </a:rPr>
              <a:t>Expectations</a:t>
            </a:r>
          </a:p>
        </p:txBody>
      </p:sp>
      <p:sp>
        <p:nvSpPr>
          <p:cNvPr id="3" name="Rectangle 2"/>
          <p:cNvSpPr/>
          <p:nvPr/>
        </p:nvSpPr>
        <p:spPr>
          <a:xfrm>
            <a:off x="914400" y="1524000"/>
            <a:ext cx="7620000" cy="492443"/>
          </a:xfrm>
          <a:prstGeom prst="rect">
            <a:avLst/>
          </a:prstGeom>
        </p:spPr>
        <p:txBody>
          <a:bodyPr wrap="square">
            <a:spAutoFit/>
          </a:bodyPr>
          <a:lstStyle/>
          <a:p>
            <a:pPr marL="0" indent="0">
              <a:buNone/>
            </a:pPr>
            <a:r>
              <a:rPr lang="en-GB" sz="2600" dirty="0">
                <a:latin typeface="+mn-lt"/>
              </a:rPr>
              <a:t>What are your expectations during this workshop?</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z="4000" b="1" dirty="0">
                <a:solidFill>
                  <a:schemeClr val="accent1"/>
                </a:solidFill>
                <a:latin typeface="+mn-lt"/>
              </a:rPr>
              <a:t>Indicators and Means of Verification</a:t>
            </a:r>
          </a:p>
        </p:txBody>
      </p:sp>
      <p:sp>
        <p:nvSpPr>
          <p:cNvPr id="3" name="Content Placeholder 2"/>
          <p:cNvSpPr>
            <a:spLocks noGrp="1"/>
          </p:cNvSpPr>
          <p:nvPr>
            <p:ph sz="quarter" idx="1"/>
          </p:nvPr>
        </p:nvSpPr>
        <p:spPr>
          <a:xfrm>
            <a:off x="301752" y="1600200"/>
            <a:ext cx="8503920" cy="4343400"/>
          </a:xfrm>
        </p:spPr>
        <p:txBody>
          <a:bodyPr>
            <a:normAutofit/>
          </a:bodyPr>
          <a:lstStyle/>
          <a:p>
            <a:pPr marL="0" indent="0">
              <a:buNone/>
            </a:pPr>
            <a:r>
              <a:rPr lang="en-US" sz="2600" dirty="0">
                <a:latin typeface="+mn-lt"/>
              </a:rPr>
              <a:t>How do we judge the success of our advocacy efforts?</a:t>
            </a:r>
          </a:p>
          <a:p>
            <a:pPr marL="0" indent="0">
              <a:buNone/>
              <a:defRPr/>
            </a:pPr>
            <a:endParaRPr lang="en-GB" sz="2800" u="sng" dirty="0">
              <a:solidFill>
                <a:prstClr val="black"/>
              </a:solidFill>
              <a:latin typeface="Calibri" charset="0"/>
            </a:endParaRPr>
          </a:p>
          <a:p>
            <a:pPr marL="0" indent="0">
              <a:buNone/>
              <a:defRPr/>
            </a:pPr>
            <a:r>
              <a:rPr lang="en-GB" sz="2600" u="sng" dirty="0">
                <a:solidFill>
                  <a:prstClr val="black"/>
                </a:solidFill>
                <a:latin typeface="Calibri" charset="0"/>
              </a:rPr>
              <a:t>Output indicators</a:t>
            </a:r>
          </a:p>
          <a:p>
            <a:pPr marL="457200">
              <a:defRPr/>
            </a:pPr>
            <a:r>
              <a:rPr lang="en-US" sz="2400" dirty="0">
                <a:solidFill>
                  <a:prstClr val="black"/>
                </a:solidFill>
                <a:latin typeface="Calibri" charset="0"/>
              </a:rPr>
              <a:t>Can be used to measure if the intentions of advocacy communication were achieved </a:t>
            </a:r>
            <a:endParaRPr lang="en-GB" sz="2400" dirty="0">
              <a:solidFill>
                <a:prstClr val="black"/>
              </a:solidFill>
              <a:latin typeface="Calibri" charset="0"/>
            </a:endParaRPr>
          </a:p>
          <a:p>
            <a:pPr marL="457200">
              <a:defRPr/>
            </a:pPr>
            <a:r>
              <a:rPr lang="en-GB" sz="2400" dirty="0">
                <a:solidFill>
                  <a:prstClr val="black"/>
                </a:solidFill>
                <a:latin typeface="Calibri"/>
              </a:rPr>
              <a:t>Stated in terms of </a:t>
            </a:r>
            <a:r>
              <a:rPr lang="en-GB" sz="2400" i="1" dirty="0">
                <a:solidFill>
                  <a:prstClr val="black"/>
                </a:solidFill>
                <a:latin typeface="Calibri"/>
              </a:rPr>
              <a:t>numbers</a:t>
            </a:r>
            <a:r>
              <a:rPr lang="en-GB" sz="2400" dirty="0">
                <a:solidFill>
                  <a:prstClr val="black"/>
                </a:solidFill>
                <a:latin typeface="Calibri"/>
              </a:rPr>
              <a:t> of target audience reached</a:t>
            </a:r>
          </a:p>
          <a:p>
            <a:endParaRPr lang="en-US" sz="2600" dirty="0">
              <a:latin typeface="+mn-lt"/>
            </a:endParaRPr>
          </a:p>
        </p:txBody>
      </p:sp>
    </p:spTree>
    <p:extLst>
      <p:ext uri="{BB962C8B-B14F-4D97-AF65-F5344CB8AC3E}">
        <p14:creationId xmlns:p14="http://schemas.microsoft.com/office/powerpoint/2010/main" val="6797712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z="4000" b="1" dirty="0">
                <a:solidFill>
                  <a:schemeClr val="accent1"/>
                </a:solidFill>
                <a:latin typeface="+mn-lt"/>
              </a:rPr>
              <a:t>Indicators and Means of Verification</a:t>
            </a:r>
          </a:p>
        </p:txBody>
      </p:sp>
      <p:sp>
        <p:nvSpPr>
          <p:cNvPr id="3" name="Content Placeholder 2"/>
          <p:cNvSpPr>
            <a:spLocks noGrp="1"/>
          </p:cNvSpPr>
          <p:nvPr>
            <p:ph sz="quarter" idx="1"/>
          </p:nvPr>
        </p:nvSpPr>
        <p:spPr>
          <a:xfrm>
            <a:off x="301752" y="1600200"/>
            <a:ext cx="8503920" cy="4343400"/>
          </a:xfrm>
        </p:spPr>
        <p:txBody>
          <a:bodyPr>
            <a:normAutofit/>
          </a:bodyPr>
          <a:lstStyle/>
          <a:p>
            <a:pPr marL="0" indent="0">
              <a:buNone/>
            </a:pPr>
            <a:r>
              <a:rPr lang="en-US" sz="2600" dirty="0">
                <a:latin typeface="+mn-lt"/>
              </a:rPr>
              <a:t>How do we judge the success of our advocacy efforts?</a:t>
            </a:r>
          </a:p>
          <a:p>
            <a:pPr marL="0" indent="0">
              <a:buNone/>
              <a:defRPr/>
            </a:pPr>
            <a:endParaRPr lang="en-GB" sz="2800" u="sng" dirty="0">
              <a:solidFill>
                <a:prstClr val="black"/>
              </a:solidFill>
              <a:latin typeface="Calibri" charset="0"/>
            </a:endParaRPr>
          </a:p>
          <a:p>
            <a:pPr marL="0" indent="0">
              <a:buNone/>
              <a:defRPr/>
            </a:pPr>
            <a:r>
              <a:rPr lang="en-GB" sz="2600" u="sng" dirty="0">
                <a:solidFill>
                  <a:prstClr val="black"/>
                </a:solidFill>
                <a:latin typeface="Calibri"/>
              </a:rPr>
              <a:t>Process indicators</a:t>
            </a:r>
          </a:p>
          <a:p>
            <a:pPr marL="457200">
              <a:defRPr/>
            </a:pPr>
            <a:r>
              <a:rPr lang="en-GB" sz="2400" dirty="0">
                <a:solidFill>
                  <a:prstClr val="black"/>
                </a:solidFill>
                <a:latin typeface="Calibri"/>
              </a:rPr>
              <a:t>Can be used to measure if activities were accomplished</a:t>
            </a:r>
          </a:p>
          <a:p>
            <a:pPr marL="457200">
              <a:defRPr/>
            </a:pPr>
            <a:r>
              <a:rPr lang="en-GB" sz="2400" dirty="0">
                <a:solidFill>
                  <a:prstClr val="black"/>
                </a:solidFill>
                <a:latin typeface="Calibri"/>
              </a:rPr>
              <a:t>Stated in terms of activities held such, as number of meetings, etc.</a:t>
            </a:r>
            <a:endParaRPr lang="en-US" sz="2400" dirty="0">
              <a:solidFill>
                <a:prstClr val="black"/>
              </a:solidFill>
              <a:latin typeface="Calibri"/>
            </a:endParaRPr>
          </a:p>
          <a:p>
            <a:endParaRPr lang="en-US" sz="2600" dirty="0">
              <a:latin typeface="+mn-lt"/>
            </a:endParaRPr>
          </a:p>
        </p:txBody>
      </p:sp>
    </p:spTree>
    <p:extLst>
      <p:ext uri="{BB962C8B-B14F-4D97-AF65-F5344CB8AC3E}">
        <p14:creationId xmlns:p14="http://schemas.microsoft.com/office/powerpoint/2010/main" val="510011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z="4000" b="1" dirty="0">
                <a:solidFill>
                  <a:schemeClr val="accent1"/>
                </a:solidFill>
                <a:latin typeface="+mn-lt"/>
              </a:rPr>
              <a:t>Indicators and Means of Verification</a:t>
            </a:r>
          </a:p>
        </p:txBody>
      </p:sp>
      <p:sp>
        <p:nvSpPr>
          <p:cNvPr id="3" name="Content Placeholder 2"/>
          <p:cNvSpPr>
            <a:spLocks noGrp="1"/>
          </p:cNvSpPr>
          <p:nvPr>
            <p:ph sz="quarter" idx="1"/>
          </p:nvPr>
        </p:nvSpPr>
        <p:spPr>
          <a:xfrm>
            <a:off x="301752" y="1600200"/>
            <a:ext cx="8503920" cy="4343400"/>
          </a:xfrm>
        </p:spPr>
        <p:txBody>
          <a:bodyPr>
            <a:normAutofit/>
          </a:bodyPr>
          <a:lstStyle/>
          <a:p>
            <a:pPr marL="0" indent="0">
              <a:buNone/>
              <a:defRPr/>
            </a:pPr>
            <a:r>
              <a:rPr lang="en-GB" sz="2600" dirty="0">
                <a:solidFill>
                  <a:prstClr val="black"/>
                </a:solidFill>
                <a:latin typeface="Calibri"/>
              </a:rPr>
              <a:t>Means of verification are what you use to monitor and verify the indicator, such as meeting minutes, etc.</a:t>
            </a:r>
          </a:p>
          <a:p>
            <a:endParaRPr lang="en-US" sz="2600" dirty="0">
              <a:latin typeface="+mn-lt"/>
            </a:endParaRPr>
          </a:p>
        </p:txBody>
      </p:sp>
    </p:spTree>
    <p:extLst>
      <p:ext uri="{BB962C8B-B14F-4D97-AF65-F5344CB8AC3E}">
        <p14:creationId xmlns:p14="http://schemas.microsoft.com/office/powerpoint/2010/main" val="29373823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pPr>
              <a:defRPr/>
            </a:pPr>
            <a:r>
              <a:rPr lang="en-US" b="1" dirty="0">
                <a:solidFill>
                  <a:schemeClr val="accent1"/>
                </a:solidFill>
                <a:latin typeface="+mn-lt"/>
              </a:rPr>
              <a:t>Tea Break</a:t>
            </a:r>
          </a:p>
        </p:txBody>
      </p:sp>
    </p:spTree>
    <p:extLst>
      <p:ext uri="{BB962C8B-B14F-4D97-AF65-F5344CB8AC3E}">
        <p14:creationId xmlns:p14="http://schemas.microsoft.com/office/powerpoint/2010/main" val="31319642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382000" cy="2819400"/>
          </a:xfrm>
        </p:spPr>
        <p:txBody>
          <a:bodyPr>
            <a:noAutofit/>
          </a:bodyPr>
          <a:lstStyle/>
          <a:p>
            <a:pPr>
              <a:defRPr/>
            </a:pPr>
            <a:r>
              <a:rPr lang="en-US" b="1" dirty="0">
                <a:solidFill>
                  <a:schemeClr val="accent1"/>
                </a:solidFill>
                <a:latin typeface="+mn-lt"/>
              </a:rPr>
              <a:t>Session 3</a:t>
            </a:r>
            <a:br>
              <a:rPr lang="en-US" b="1" dirty="0">
                <a:solidFill>
                  <a:schemeClr val="accent1"/>
                </a:solidFill>
                <a:latin typeface="+mn-lt"/>
              </a:rPr>
            </a:br>
            <a:r>
              <a:rPr lang="en-US" b="1" dirty="0">
                <a:solidFill>
                  <a:schemeClr val="accent1"/>
                </a:solidFill>
                <a:latin typeface="+mn-lt"/>
              </a:rPr>
              <a:t>Indicators and Means of Verification (Continued)</a:t>
            </a:r>
          </a:p>
        </p:txBody>
      </p:sp>
    </p:spTree>
    <p:extLst>
      <p:ext uri="{BB962C8B-B14F-4D97-AF65-F5344CB8AC3E}">
        <p14:creationId xmlns:p14="http://schemas.microsoft.com/office/powerpoint/2010/main" val="16839882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382000" cy="2819400"/>
          </a:xfrm>
        </p:spPr>
        <p:txBody>
          <a:bodyPr>
            <a:noAutofit/>
          </a:bodyPr>
          <a:lstStyle/>
          <a:p>
            <a:pPr>
              <a:defRPr/>
            </a:pPr>
            <a:r>
              <a:rPr lang="en-US" b="1" dirty="0">
                <a:solidFill>
                  <a:schemeClr val="accent1"/>
                </a:solidFill>
                <a:latin typeface="+mn-lt"/>
              </a:rPr>
              <a:t>Lunch</a:t>
            </a:r>
          </a:p>
        </p:txBody>
      </p:sp>
    </p:spTree>
    <p:extLst>
      <p:ext uri="{BB962C8B-B14F-4D97-AF65-F5344CB8AC3E}">
        <p14:creationId xmlns:p14="http://schemas.microsoft.com/office/powerpoint/2010/main" val="15230521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382000" cy="1143000"/>
          </a:xfrm>
        </p:spPr>
        <p:txBody>
          <a:bodyPr/>
          <a:lstStyle/>
          <a:p>
            <a:pPr>
              <a:defRPr/>
            </a:pPr>
            <a:r>
              <a:rPr lang="en-US" b="1" dirty="0">
                <a:solidFill>
                  <a:schemeClr val="accent1"/>
                </a:solidFill>
                <a:latin typeface="+mn-lt"/>
              </a:rPr>
              <a:t>Session 4</a:t>
            </a:r>
            <a:br>
              <a:rPr lang="en-US" b="1" dirty="0">
                <a:solidFill>
                  <a:schemeClr val="accent1"/>
                </a:solidFill>
                <a:latin typeface="+mn-lt"/>
              </a:rPr>
            </a:br>
            <a:br>
              <a:rPr lang="en-US" sz="1200" b="1" dirty="0">
                <a:solidFill>
                  <a:schemeClr val="accent1"/>
                </a:solidFill>
                <a:latin typeface="+mn-lt"/>
              </a:rPr>
            </a:br>
            <a:r>
              <a:rPr lang="en-US" b="1" dirty="0">
                <a:solidFill>
                  <a:schemeClr val="accent1"/>
                </a:solidFill>
                <a:latin typeface="+mn-lt"/>
              </a:rPr>
              <a:t>How to Convey Your Message: Development of Talking Points</a:t>
            </a:r>
          </a:p>
        </p:txBody>
      </p:sp>
    </p:spTree>
    <p:extLst>
      <p:ext uri="{BB962C8B-B14F-4D97-AF65-F5344CB8AC3E}">
        <p14:creationId xmlns:p14="http://schemas.microsoft.com/office/powerpoint/2010/main" val="33495151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z="4000" b="1" dirty="0">
                <a:solidFill>
                  <a:schemeClr val="accent1"/>
                </a:solidFill>
                <a:latin typeface="+mn-lt"/>
              </a:rPr>
              <a:t>Development of Talking Points</a:t>
            </a:r>
          </a:p>
        </p:txBody>
      </p:sp>
      <p:sp>
        <p:nvSpPr>
          <p:cNvPr id="3" name="Content Placeholder 2"/>
          <p:cNvSpPr>
            <a:spLocks noGrp="1"/>
          </p:cNvSpPr>
          <p:nvPr>
            <p:ph sz="quarter" idx="1"/>
          </p:nvPr>
        </p:nvSpPr>
        <p:spPr>
          <a:xfrm>
            <a:off x="301752" y="1600200"/>
            <a:ext cx="8503920" cy="4343400"/>
          </a:xfrm>
        </p:spPr>
        <p:txBody>
          <a:bodyPr>
            <a:normAutofit fontScale="92500"/>
          </a:bodyPr>
          <a:lstStyle/>
          <a:p>
            <a:r>
              <a:rPr lang="en-US" sz="2600" dirty="0">
                <a:latin typeface="+mn-lt"/>
              </a:rPr>
              <a:t>Talking points are what you will use to convey your messages to your audience during a meeting.</a:t>
            </a:r>
          </a:p>
          <a:p>
            <a:r>
              <a:rPr lang="en-US" sz="2600" dirty="0">
                <a:latin typeface="+mn-lt"/>
              </a:rPr>
              <a:t>Talking points are most effective when they:</a:t>
            </a:r>
          </a:p>
          <a:p>
            <a:pPr lvl="1"/>
            <a:r>
              <a:rPr lang="en-US" sz="2200" dirty="0">
                <a:latin typeface="+mn-lt"/>
              </a:rPr>
              <a:t>Convey the information you want to get across simply and succinctly</a:t>
            </a:r>
          </a:p>
          <a:p>
            <a:pPr lvl="1"/>
            <a:r>
              <a:rPr lang="en-US" sz="2200" dirty="0">
                <a:latin typeface="+mn-lt"/>
              </a:rPr>
              <a:t>Are short enough for you to remember them without looking at your notes </a:t>
            </a:r>
          </a:p>
          <a:p>
            <a:pPr lvl="1"/>
            <a:r>
              <a:rPr lang="en-US" sz="2200" dirty="0">
                <a:latin typeface="+mn-lt"/>
              </a:rPr>
              <a:t>Clearly tell your audience what the situation is, why it should matter to them, and what they can do about it</a:t>
            </a:r>
          </a:p>
          <a:p>
            <a:pPr lvl="1"/>
            <a:r>
              <a:rPr lang="en-US" sz="2200" dirty="0">
                <a:latin typeface="+mn-lt"/>
              </a:rPr>
              <a:t>Are something you are passionate about</a:t>
            </a:r>
          </a:p>
          <a:p>
            <a:pPr marL="342900" lvl="1" indent="-342900">
              <a:buFont typeface="Arial" pitchFamily="34" charset="0"/>
              <a:buChar char="•"/>
            </a:pPr>
            <a:r>
              <a:rPr lang="en-US" sz="2600" dirty="0">
                <a:latin typeface="+mn-lt"/>
              </a:rPr>
              <a:t>Typically, talking points are kept to three main messages with no more than three supporting points each.</a:t>
            </a:r>
          </a:p>
        </p:txBody>
      </p:sp>
    </p:spTree>
    <p:extLst>
      <p:ext uri="{BB962C8B-B14F-4D97-AF65-F5344CB8AC3E}">
        <p14:creationId xmlns:p14="http://schemas.microsoft.com/office/powerpoint/2010/main" val="14634735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382000" cy="2819400"/>
          </a:xfrm>
        </p:spPr>
        <p:txBody>
          <a:bodyPr>
            <a:noAutofit/>
          </a:bodyPr>
          <a:lstStyle/>
          <a:p>
            <a:pPr>
              <a:defRPr/>
            </a:pPr>
            <a:r>
              <a:rPr lang="en-US" b="1" dirty="0">
                <a:solidFill>
                  <a:schemeClr val="accent1"/>
                </a:solidFill>
                <a:latin typeface="+mn-lt"/>
              </a:rPr>
              <a:t>Example from Uganda</a:t>
            </a:r>
          </a:p>
        </p:txBody>
      </p:sp>
    </p:spTree>
    <p:extLst>
      <p:ext uri="{BB962C8B-B14F-4D97-AF65-F5344CB8AC3E}">
        <p14:creationId xmlns:p14="http://schemas.microsoft.com/office/powerpoint/2010/main" val="15114270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12" y="0"/>
            <a:ext cx="8229600" cy="1143000"/>
          </a:xfrm>
        </p:spPr>
        <p:txBody>
          <a:bodyPr/>
          <a:lstStyle/>
          <a:p>
            <a:pPr eaLnBrk="1" hangingPunct="1"/>
            <a:r>
              <a:rPr lang="en-US" sz="4000" b="1" dirty="0">
                <a:solidFill>
                  <a:schemeClr val="accent1"/>
                </a:solidFill>
                <a:latin typeface="+mn-lt"/>
              </a:rPr>
              <a:t>Development of Talking Points</a:t>
            </a:r>
          </a:p>
        </p:txBody>
      </p:sp>
      <p:sp>
        <p:nvSpPr>
          <p:cNvPr id="3" name="Content Placeholder 2"/>
          <p:cNvSpPr>
            <a:spLocks noGrp="1"/>
          </p:cNvSpPr>
          <p:nvPr>
            <p:ph sz="quarter" idx="1"/>
          </p:nvPr>
        </p:nvSpPr>
        <p:spPr>
          <a:xfrm>
            <a:off x="301752" y="914400"/>
            <a:ext cx="8689848" cy="5410200"/>
          </a:xfrm>
        </p:spPr>
        <p:txBody>
          <a:bodyPr>
            <a:normAutofit fontScale="85000" lnSpcReduction="10000"/>
          </a:bodyPr>
          <a:lstStyle/>
          <a:p>
            <a:pPr marL="0" indent="0">
              <a:buNone/>
            </a:pPr>
            <a:r>
              <a:rPr lang="en-GB" sz="2400" b="1" dirty="0">
                <a:latin typeface="+mn-lt"/>
              </a:rPr>
              <a:t>Establish the situation</a:t>
            </a:r>
          </a:p>
          <a:p>
            <a:pPr marL="0" indent="0">
              <a:buNone/>
            </a:pPr>
            <a:r>
              <a:rPr lang="en-GB" sz="2400" dirty="0">
                <a:latin typeface="+mn-lt"/>
              </a:rPr>
              <a:t>I. Our district/LLG is responsible for contributing to Uganda reaching its Vision 2040 goals but our progress has slowed, for one main reason: Of every 10 children in our district/LLG, 5 are malnourished. Malnutrition not only impacts our health but also affects education, agriculture, and economic productivity.</a:t>
            </a:r>
          </a:p>
          <a:p>
            <a:pPr lvl="0"/>
            <a:r>
              <a:rPr lang="en-GB" sz="2400" dirty="0">
                <a:latin typeface="+mn-lt"/>
              </a:rPr>
              <a:t>Malnourished children are more likely to get sick and die than healthy children. In fact, almost one-half of child deaths in Uganda are because of malnutrition. </a:t>
            </a:r>
          </a:p>
          <a:p>
            <a:pPr lvl="0"/>
            <a:r>
              <a:rPr lang="en-GB" sz="2400" dirty="0">
                <a:latin typeface="+mn-lt"/>
              </a:rPr>
              <a:t>Malnutrition slows growth and brain development, lowering intelligence, and making it harder for children to succeed. Because of this, malnourished children become adults who earn less money compared to those who are well-nourished and better-educated as children.</a:t>
            </a:r>
          </a:p>
          <a:p>
            <a:pPr lvl="0"/>
            <a:r>
              <a:rPr lang="en-GB" sz="2400" dirty="0">
                <a:latin typeface="+mn-lt"/>
              </a:rPr>
              <a:t>Poor growth in children reduces future labour productivity, which hinders agricultural production and slows development progress. Data show that, if there is no improvement in nutrition, economic productivity losses for the country will be more than 19 trillion Uganda shillings (US$7.7 billion) by 2025, part of which will come from our district/LLG.</a:t>
            </a:r>
          </a:p>
        </p:txBody>
      </p:sp>
    </p:spTree>
    <p:extLst>
      <p:ext uri="{BB962C8B-B14F-4D97-AF65-F5344CB8AC3E}">
        <p14:creationId xmlns:p14="http://schemas.microsoft.com/office/powerpoint/2010/main" val="1948681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lstStyle/>
          <a:p>
            <a:pPr>
              <a:defRPr/>
            </a:pPr>
            <a:r>
              <a:rPr lang="en-US" b="1" dirty="0">
                <a:solidFill>
                  <a:schemeClr val="accent1"/>
                </a:solidFill>
                <a:latin typeface="+mn-lt"/>
              </a:rPr>
              <a:t>Review Agenda</a:t>
            </a:r>
          </a:p>
        </p:txBody>
      </p:sp>
    </p:spTree>
    <p:extLst>
      <p:ext uri="{BB962C8B-B14F-4D97-AF65-F5344CB8AC3E}">
        <p14:creationId xmlns:p14="http://schemas.microsoft.com/office/powerpoint/2010/main" val="329627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z="4000" b="1" dirty="0">
                <a:solidFill>
                  <a:schemeClr val="accent1"/>
                </a:solidFill>
                <a:latin typeface="+mn-lt"/>
              </a:rPr>
              <a:t>Development of Talking Points</a:t>
            </a:r>
          </a:p>
        </p:txBody>
      </p:sp>
      <p:sp>
        <p:nvSpPr>
          <p:cNvPr id="3" name="Content Placeholder 2"/>
          <p:cNvSpPr>
            <a:spLocks noGrp="1"/>
          </p:cNvSpPr>
          <p:nvPr>
            <p:ph sz="quarter" idx="1"/>
          </p:nvPr>
        </p:nvSpPr>
        <p:spPr>
          <a:xfrm>
            <a:off x="320040" y="1219200"/>
            <a:ext cx="8503920" cy="4343400"/>
          </a:xfrm>
        </p:spPr>
        <p:txBody>
          <a:bodyPr>
            <a:noAutofit/>
          </a:bodyPr>
          <a:lstStyle/>
          <a:p>
            <a:pPr marL="0" indent="0">
              <a:buNone/>
            </a:pPr>
            <a:r>
              <a:rPr lang="en-US" sz="2400" b="1" dirty="0">
                <a:latin typeface="+mn-lt"/>
              </a:rPr>
              <a:t>Identify the benefit to the audience that will motivate them to make the ‘desired change’. </a:t>
            </a:r>
          </a:p>
          <a:p>
            <a:pPr marL="0" indent="0">
              <a:buNone/>
            </a:pPr>
            <a:r>
              <a:rPr lang="en-US" sz="2400" dirty="0">
                <a:latin typeface="+mn-lt"/>
              </a:rPr>
              <a:t>II. Our district/LLG plays a vital role in improving nutrition. If we can improve nutrition, we can:</a:t>
            </a:r>
          </a:p>
          <a:p>
            <a:pPr lvl="0"/>
            <a:r>
              <a:rPr lang="en-US" sz="2400" dirty="0">
                <a:latin typeface="+mn-lt"/>
              </a:rPr>
              <a:t>Save Ugandan mothers’ and children’s lives</a:t>
            </a:r>
          </a:p>
          <a:p>
            <a:pPr lvl="0"/>
            <a:r>
              <a:rPr lang="en-US" sz="2400" dirty="0">
                <a:latin typeface="+mn-lt"/>
              </a:rPr>
              <a:t>Improve our children’s mental development and prevent permanent brain damage in children, resulting in earlier school enrolment, children staying in school longer, and better performance in school</a:t>
            </a:r>
          </a:p>
          <a:p>
            <a:pPr lvl="0"/>
            <a:r>
              <a:rPr lang="en-US" sz="2400" dirty="0">
                <a:latin typeface="+mn-lt"/>
              </a:rPr>
              <a:t>Reap economic gains through increased productivity exceeding 4.3 trillion Uganda shillings (US$1.7 billion) for the country by 2025</a:t>
            </a:r>
          </a:p>
          <a:p>
            <a:endParaRPr lang="en-US" sz="2400" dirty="0">
              <a:latin typeface="+mn-lt"/>
            </a:endParaRPr>
          </a:p>
        </p:txBody>
      </p:sp>
    </p:spTree>
    <p:extLst>
      <p:ext uri="{BB962C8B-B14F-4D97-AF65-F5344CB8AC3E}">
        <p14:creationId xmlns:p14="http://schemas.microsoft.com/office/powerpoint/2010/main" val="398949623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z="4000" b="1" dirty="0">
                <a:solidFill>
                  <a:schemeClr val="accent1"/>
                </a:solidFill>
                <a:latin typeface="+mn-lt"/>
              </a:rPr>
              <a:t>Development of Talking Points</a:t>
            </a:r>
          </a:p>
        </p:txBody>
      </p:sp>
      <p:sp>
        <p:nvSpPr>
          <p:cNvPr id="3" name="Content Placeholder 2"/>
          <p:cNvSpPr>
            <a:spLocks noGrp="1"/>
          </p:cNvSpPr>
          <p:nvPr>
            <p:ph sz="quarter" idx="1"/>
          </p:nvPr>
        </p:nvSpPr>
        <p:spPr>
          <a:xfrm>
            <a:off x="301752" y="1600200"/>
            <a:ext cx="8503920" cy="4343400"/>
          </a:xfrm>
        </p:spPr>
        <p:txBody>
          <a:bodyPr>
            <a:normAutofit/>
          </a:bodyPr>
          <a:lstStyle/>
          <a:p>
            <a:pPr marL="0" indent="0">
              <a:buNone/>
            </a:pPr>
            <a:r>
              <a:rPr lang="en-US" sz="2600" b="1" dirty="0">
                <a:latin typeface="+mn-lt"/>
              </a:rPr>
              <a:t>Include a ‘call to action’, which is what you want your audience to do.</a:t>
            </a:r>
          </a:p>
          <a:p>
            <a:pPr marL="0" indent="0">
              <a:buNone/>
            </a:pPr>
            <a:r>
              <a:rPr lang="en-US" sz="2800" dirty="0">
                <a:latin typeface="+mn-lt"/>
              </a:rPr>
              <a:t>III. Improving nutrition starts with us at the district/LLG level. We must:</a:t>
            </a:r>
          </a:p>
          <a:p>
            <a:pPr lvl="0"/>
            <a:r>
              <a:rPr lang="en-US" sz="2800" dirty="0">
                <a:latin typeface="+mn-lt"/>
              </a:rPr>
              <a:t>Include nutrition in this year’s district/LLG-level work plan and allocate funding for those services and activities</a:t>
            </a:r>
          </a:p>
          <a:p>
            <a:pPr lvl="0"/>
            <a:r>
              <a:rPr lang="en-US" sz="2800" dirty="0">
                <a:latin typeface="+mn-lt"/>
              </a:rPr>
              <a:t>Work with each sector to increase coordination on nutrition activities at the district/LLG level</a:t>
            </a:r>
          </a:p>
        </p:txBody>
      </p:sp>
    </p:spTree>
    <p:extLst>
      <p:ext uri="{BB962C8B-B14F-4D97-AF65-F5344CB8AC3E}">
        <p14:creationId xmlns:p14="http://schemas.microsoft.com/office/powerpoint/2010/main" val="26502575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382000" cy="1143000"/>
          </a:xfrm>
        </p:spPr>
        <p:txBody>
          <a:bodyPr/>
          <a:lstStyle/>
          <a:p>
            <a:pPr>
              <a:defRPr/>
            </a:pPr>
            <a:r>
              <a:rPr lang="en-US" b="1" dirty="0">
                <a:solidFill>
                  <a:schemeClr val="accent1"/>
                </a:solidFill>
                <a:latin typeface="+mn-lt"/>
              </a:rPr>
              <a:t>Session 5</a:t>
            </a:r>
            <a:br>
              <a:rPr lang="en-US" b="1" dirty="0">
                <a:solidFill>
                  <a:schemeClr val="accent1"/>
                </a:solidFill>
                <a:latin typeface="+mn-lt"/>
              </a:rPr>
            </a:br>
            <a:br>
              <a:rPr lang="en-US" sz="1200" b="1" dirty="0">
                <a:solidFill>
                  <a:schemeClr val="accent1"/>
                </a:solidFill>
                <a:latin typeface="+mn-lt"/>
              </a:rPr>
            </a:br>
            <a:r>
              <a:rPr lang="en-US" b="1" dirty="0">
                <a:solidFill>
                  <a:schemeClr val="accent1"/>
                </a:solidFill>
                <a:latin typeface="+mn-lt"/>
              </a:rPr>
              <a:t>Revision of Talking Points and Feedback</a:t>
            </a:r>
          </a:p>
        </p:txBody>
      </p:sp>
    </p:spTree>
    <p:extLst>
      <p:ext uri="{BB962C8B-B14F-4D97-AF65-F5344CB8AC3E}">
        <p14:creationId xmlns:p14="http://schemas.microsoft.com/office/powerpoint/2010/main" val="40698479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382000" cy="1143000"/>
          </a:xfrm>
        </p:spPr>
        <p:txBody>
          <a:bodyPr/>
          <a:lstStyle/>
          <a:p>
            <a:pPr>
              <a:defRPr/>
            </a:pPr>
            <a:r>
              <a:rPr lang="en-US" b="1" dirty="0">
                <a:solidFill>
                  <a:schemeClr val="accent1"/>
                </a:solidFill>
                <a:latin typeface="+mn-lt"/>
              </a:rPr>
              <a:t>Wrap-Up and</a:t>
            </a:r>
            <a:br>
              <a:rPr lang="en-US" b="1" dirty="0">
                <a:solidFill>
                  <a:schemeClr val="accent1"/>
                </a:solidFill>
                <a:latin typeface="+mn-lt"/>
              </a:rPr>
            </a:br>
            <a:r>
              <a:rPr lang="en-US" b="1" dirty="0">
                <a:solidFill>
                  <a:schemeClr val="accent1"/>
                </a:solidFill>
                <a:latin typeface="+mn-lt"/>
              </a:rPr>
              <a:t>Closing of Day 3</a:t>
            </a:r>
          </a:p>
        </p:txBody>
      </p:sp>
    </p:spTree>
    <p:extLst>
      <p:ext uri="{BB962C8B-B14F-4D97-AF65-F5344CB8AC3E}">
        <p14:creationId xmlns:p14="http://schemas.microsoft.com/office/powerpoint/2010/main" val="106725096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2561" y="3366066"/>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435666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6172200"/>
            <a:ext cx="9144000" cy="685800"/>
          </a:xfrm>
          <a:prstGeom prst="rect">
            <a:avLst/>
          </a:prstGeom>
          <a:solidFill>
            <a:srgbClr val="F897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CA" dirty="0">
              <a:solidFill>
                <a:prstClr val="white"/>
              </a:solidFill>
              <a:latin typeface="Calibri"/>
            </a:endParaRPr>
          </a:p>
        </p:txBody>
      </p:sp>
      <p:sp>
        <p:nvSpPr>
          <p:cNvPr id="7" name="Title 1"/>
          <p:cNvSpPr txBox="1">
            <a:spLocks/>
          </p:cNvSpPr>
          <p:nvPr/>
        </p:nvSpPr>
        <p:spPr>
          <a:xfrm>
            <a:off x="-1" y="1384867"/>
            <a:ext cx="9141439" cy="2133600"/>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3600" b="1" spc="50" dirty="0">
                <a:solidFill>
                  <a:schemeClr val="accent1"/>
                </a:solidFill>
                <a:latin typeface="Franklin Gothic Demi Cond" panose="020B0706030402020204" pitchFamily="34" charset="0"/>
              </a:rPr>
              <a:t>District/LLG-Level Nutrition </a:t>
            </a:r>
          </a:p>
          <a:p>
            <a:pPr algn="ctr" fontAlgn="auto">
              <a:spcBef>
                <a:spcPts val="0"/>
              </a:spcBef>
              <a:spcAft>
                <a:spcPts val="0"/>
              </a:spcAft>
              <a:defRPr/>
            </a:pPr>
            <a:r>
              <a:rPr lang="en-US" sz="3600" b="1" spc="50" dirty="0">
                <a:solidFill>
                  <a:schemeClr val="accent1"/>
                </a:solidFill>
                <a:latin typeface="Franklin Gothic Demi Cond" panose="020B0706030402020204" pitchFamily="34" charset="0"/>
              </a:rPr>
              <a:t>Advocacy Planning Workshop:</a:t>
            </a:r>
          </a:p>
          <a:p>
            <a:pPr algn="ctr" fontAlgn="auto">
              <a:spcBef>
                <a:spcPts val="0"/>
              </a:spcBef>
              <a:spcAft>
                <a:spcPts val="0"/>
              </a:spcAft>
              <a:defRPr/>
            </a:pPr>
            <a:r>
              <a:rPr lang="en-US" sz="3600" b="1" spc="50" dirty="0">
                <a:solidFill>
                  <a:schemeClr val="accent1"/>
                </a:solidFill>
                <a:latin typeface="Franklin Gothic Demi Cond" panose="020B0706030402020204" pitchFamily="34" charset="0"/>
              </a:rPr>
              <a:t>Day 4</a:t>
            </a:r>
          </a:p>
        </p:txBody>
      </p:sp>
      <p:sp>
        <p:nvSpPr>
          <p:cNvPr id="8" name="TextBox 7"/>
          <p:cNvSpPr txBox="1"/>
          <p:nvPr/>
        </p:nvSpPr>
        <p:spPr>
          <a:xfrm>
            <a:off x="0" y="3568979"/>
            <a:ext cx="91440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en-US" sz="2800" i="1" dirty="0">
                <a:solidFill>
                  <a:srgbClr val="006699"/>
                </a:solidFill>
                <a:latin typeface="Franklin Gothic Book" panose="020B0503020102020204" pitchFamily="34" charset="0"/>
              </a:rPr>
              <a:t>[Insert date and location]</a:t>
            </a:r>
            <a:endParaRPr lang="pt-BR" sz="2800" i="1" dirty="0">
              <a:solidFill>
                <a:srgbClr val="006699"/>
              </a:solidFill>
              <a:latin typeface="Franklin Gothic Book" panose="020B0503020102020204" pitchFamily="34" charset="0"/>
            </a:endParaRPr>
          </a:p>
        </p:txBody>
      </p:sp>
    </p:spTree>
    <p:extLst>
      <p:ext uri="{BB962C8B-B14F-4D97-AF65-F5344CB8AC3E}">
        <p14:creationId xmlns:p14="http://schemas.microsoft.com/office/powerpoint/2010/main" val="42057260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382000" cy="1143000"/>
          </a:xfrm>
        </p:spPr>
        <p:txBody>
          <a:bodyPr/>
          <a:lstStyle/>
          <a:p>
            <a:pPr>
              <a:defRPr/>
            </a:pPr>
            <a:r>
              <a:rPr lang="en-US" b="1" dirty="0">
                <a:solidFill>
                  <a:schemeClr val="accent1"/>
                </a:solidFill>
                <a:latin typeface="+mn-lt"/>
              </a:rPr>
              <a:t>Session 1</a:t>
            </a:r>
            <a:br>
              <a:rPr lang="en-US" b="1" dirty="0">
                <a:solidFill>
                  <a:schemeClr val="accent1"/>
                </a:solidFill>
                <a:latin typeface="+mn-lt"/>
              </a:rPr>
            </a:br>
            <a:br>
              <a:rPr lang="en-US" sz="1200" b="1" dirty="0">
                <a:solidFill>
                  <a:schemeClr val="accent1"/>
                </a:solidFill>
                <a:latin typeface="+mn-lt"/>
              </a:rPr>
            </a:br>
            <a:r>
              <a:rPr lang="en-US" b="1" dirty="0">
                <a:solidFill>
                  <a:schemeClr val="accent1"/>
                </a:solidFill>
                <a:latin typeface="+mn-lt"/>
              </a:rPr>
              <a:t>Review of Draft District/LLG-Level Nutrition Advocacy Implementation Plans</a:t>
            </a:r>
          </a:p>
        </p:txBody>
      </p:sp>
    </p:spTree>
    <p:extLst>
      <p:ext uri="{BB962C8B-B14F-4D97-AF65-F5344CB8AC3E}">
        <p14:creationId xmlns:p14="http://schemas.microsoft.com/office/powerpoint/2010/main" val="386546877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382000" cy="1143000"/>
          </a:xfrm>
        </p:spPr>
        <p:txBody>
          <a:bodyPr/>
          <a:lstStyle/>
          <a:p>
            <a:pPr>
              <a:defRPr/>
            </a:pPr>
            <a:r>
              <a:rPr lang="en-US" b="1" dirty="0">
                <a:solidFill>
                  <a:schemeClr val="accent1"/>
                </a:solidFill>
                <a:latin typeface="+mn-lt"/>
              </a:rPr>
              <a:t>Tea Break</a:t>
            </a:r>
          </a:p>
        </p:txBody>
      </p:sp>
    </p:spTree>
    <p:extLst>
      <p:ext uri="{BB962C8B-B14F-4D97-AF65-F5344CB8AC3E}">
        <p14:creationId xmlns:p14="http://schemas.microsoft.com/office/powerpoint/2010/main" val="15506080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382000" cy="1143000"/>
          </a:xfrm>
        </p:spPr>
        <p:txBody>
          <a:bodyPr/>
          <a:lstStyle/>
          <a:p>
            <a:pPr>
              <a:defRPr/>
            </a:pPr>
            <a:r>
              <a:rPr lang="en-US" b="1" dirty="0">
                <a:solidFill>
                  <a:schemeClr val="accent1"/>
                </a:solidFill>
                <a:latin typeface="+mn-lt"/>
              </a:rPr>
              <a:t>Session 2</a:t>
            </a:r>
            <a:br>
              <a:rPr lang="en-US" b="1" dirty="0">
                <a:solidFill>
                  <a:schemeClr val="accent1"/>
                </a:solidFill>
                <a:latin typeface="+mn-lt"/>
              </a:rPr>
            </a:br>
            <a:br>
              <a:rPr lang="en-US" sz="1200" b="1" dirty="0">
                <a:solidFill>
                  <a:schemeClr val="accent1"/>
                </a:solidFill>
                <a:latin typeface="+mn-lt"/>
              </a:rPr>
            </a:br>
            <a:r>
              <a:rPr lang="en-US" b="1" dirty="0">
                <a:solidFill>
                  <a:srgbClr val="194881"/>
                </a:solidFill>
                <a:latin typeface="Calibri"/>
              </a:rPr>
              <a:t>Revision of Talking Points</a:t>
            </a:r>
            <a:endParaRPr lang="en-US" b="1" dirty="0">
              <a:solidFill>
                <a:schemeClr val="accent1"/>
              </a:solidFill>
              <a:latin typeface="+mn-lt"/>
            </a:endParaRPr>
          </a:p>
        </p:txBody>
      </p:sp>
    </p:spTree>
    <p:extLst>
      <p:ext uri="{BB962C8B-B14F-4D97-AF65-F5344CB8AC3E}">
        <p14:creationId xmlns:p14="http://schemas.microsoft.com/office/powerpoint/2010/main" val="25350962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382000" cy="1143000"/>
          </a:xfrm>
        </p:spPr>
        <p:txBody>
          <a:bodyPr/>
          <a:lstStyle/>
          <a:p>
            <a:pPr>
              <a:defRPr/>
            </a:pPr>
            <a:r>
              <a:rPr lang="en-US" b="1" dirty="0">
                <a:solidFill>
                  <a:schemeClr val="accent1"/>
                </a:solidFill>
                <a:latin typeface="+mn-lt"/>
              </a:rPr>
              <a:t>Session 3</a:t>
            </a:r>
            <a:br>
              <a:rPr lang="en-US" b="1" dirty="0">
                <a:solidFill>
                  <a:schemeClr val="accent1"/>
                </a:solidFill>
                <a:latin typeface="+mn-lt"/>
              </a:rPr>
            </a:br>
            <a:br>
              <a:rPr lang="en-US" sz="1200" b="1" dirty="0">
                <a:solidFill>
                  <a:schemeClr val="accent1"/>
                </a:solidFill>
                <a:latin typeface="+mn-lt"/>
              </a:rPr>
            </a:br>
            <a:r>
              <a:rPr lang="en-US" b="1" dirty="0">
                <a:solidFill>
                  <a:srgbClr val="194881"/>
                </a:solidFill>
                <a:latin typeface="Calibri"/>
              </a:rPr>
              <a:t>Practice Sessions with Talking Points</a:t>
            </a:r>
            <a:endParaRPr lang="en-US" b="1" dirty="0">
              <a:solidFill>
                <a:schemeClr val="accent1"/>
              </a:solidFill>
              <a:latin typeface="+mn-lt"/>
            </a:endParaRPr>
          </a:p>
        </p:txBody>
      </p:sp>
    </p:spTree>
    <p:extLst>
      <p:ext uri="{BB962C8B-B14F-4D97-AF65-F5344CB8AC3E}">
        <p14:creationId xmlns:p14="http://schemas.microsoft.com/office/powerpoint/2010/main" val="145720257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14600"/>
            <a:ext cx="8382000" cy="1143000"/>
          </a:xfrm>
        </p:spPr>
        <p:txBody>
          <a:bodyPr/>
          <a:lstStyle/>
          <a:p>
            <a:pPr>
              <a:defRPr/>
            </a:pPr>
            <a:r>
              <a:rPr lang="en-US" b="1" dirty="0">
                <a:solidFill>
                  <a:schemeClr val="accent1"/>
                </a:solidFill>
                <a:latin typeface="+mn-lt"/>
              </a:rPr>
              <a:t>Lunch</a:t>
            </a:r>
          </a:p>
        </p:txBody>
      </p:sp>
    </p:spTree>
    <p:extLst>
      <p:ext uri="{BB962C8B-B14F-4D97-AF65-F5344CB8AC3E}">
        <p14:creationId xmlns:p14="http://schemas.microsoft.com/office/powerpoint/2010/main" val="1617344658"/>
      </p:ext>
    </p:extLst>
  </p:cSld>
  <p:clrMapOvr>
    <a:masterClrMapping/>
  </p:clrMapOvr>
</p:sld>
</file>

<file path=ppt/theme/theme1.xml><?xml version="1.0" encoding="utf-8"?>
<a:theme xmlns:a="http://schemas.openxmlformats.org/drawingml/2006/main" name="C-Change Regular Slide">
  <a:themeElements>
    <a:clrScheme name="Custom 3">
      <a:dk1>
        <a:sysClr val="windowText" lastClr="000000"/>
      </a:dk1>
      <a:lt1>
        <a:sysClr val="window" lastClr="FFFFFF"/>
      </a:lt1>
      <a:dk2>
        <a:srgbClr val="006699"/>
      </a:dk2>
      <a:lt2>
        <a:srgbClr val="EEECE1"/>
      </a:lt2>
      <a:accent1>
        <a:srgbClr val="194881"/>
      </a:accent1>
      <a:accent2>
        <a:srgbClr val="C0504D"/>
      </a:accent2>
      <a:accent3>
        <a:srgbClr val="9BBB59"/>
      </a:accent3>
      <a:accent4>
        <a:srgbClr val="8064A2"/>
      </a:accent4>
      <a:accent5>
        <a:srgbClr val="4BACC6"/>
      </a:accent5>
      <a:accent6>
        <a:srgbClr val="F79646"/>
      </a:accent6>
      <a:hlink>
        <a:srgbClr val="28B7FF"/>
      </a:hlink>
      <a:folHlink>
        <a:srgbClr val="5F0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Change Regular Slide">
  <a:themeElements>
    <a:clrScheme name="Custom 3">
      <a:dk1>
        <a:sysClr val="windowText" lastClr="000000"/>
      </a:dk1>
      <a:lt1>
        <a:sysClr val="window" lastClr="FFFFFF"/>
      </a:lt1>
      <a:dk2>
        <a:srgbClr val="006699"/>
      </a:dk2>
      <a:lt2>
        <a:srgbClr val="EEECE1"/>
      </a:lt2>
      <a:accent1>
        <a:srgbClr val="194881"/>
      </a:accent1>
      <a:accent2>
        <a:srgbClr val="C0504D"/>
      </a:accent2>
      <a:accent3>
        <a:srgbClr val="9BBB59"/>
      </a:accent3>
      <a:accent4>
        <a:srgbClr val="8064A2"/>
      </a:accent4>
      <a:accent5>
        <a:srgbClr val="4BACC6"/>
      </a:accent5>
      <a:accent6>
        <a:srgbClr val="F79646"/>
      </a:accent6>
      <a:hlink>
        <a:srgbClr val="28B7FF"/>
      </a:hlink>
      <a:folHlink>
        <a:srgbClr val="5F0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Change Regular Slide">
  <a:themeElements>
    <a:clrScheme name="Custom 3">
      <a:dk1>
        <a:sysClr val="windowText" lastClr="000000"/>
      </a:dk1>
      <a:lt1>
        <a:sysClr val="window" lastClr="FFFFFF"/>
      </a:lt1>
      <a:dk2>
        <a:srgbClr val="006699"/>
      </a:dk2>
      <a:lt2>
        <a:srgbClr val="EEECE1"/>
      </a:lt2>
      <a:accent1>
        <a:srgbClr val="194881"/>
      </a:accent1>
      <a:accent2>
        <a:srgbClr val="C0504D"/>
      </a:accent2>
      <a:accent3>
        <a:srgbClr val="9BBB59"/>
      </a:accent3>
      <a:accent4>
        <a:srgbClr val="8064A2"/>
      </a:accent4>
      <a:accent5>
        <a:srgbClr val="4BACC6"/>
      </a:accent5>
      <a:accent6>
        <a:srgbClr val="F79646"/>
      </a:accent6>
      <a:hlink>
        <a:srgbClr val="28B7FF"/>
      </a:hlink>
      <a:folHlink>
        <a:srgbClr val="5F0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Change Regular Slide">
  <a:themeElements>
    <a:clrScheme name="Custom 3">
      <a:dk1>
        <a:sysClr val="windowText" lastClr="000000"/>
      </a:dk1>
      <a:lt1>
        <a:sysClr val="window" lastClr="FFFFFF"/>
      </a:lt1>
      <a:dk2>
        <a:srgbClr val="006699"/>
      </a:dk2>
      <a:lt2>
        <a:srgbClr val="EEECE1"/>
      </a:lt2>
      <a:accent1>
        <a:srgbClr val="194881"/>
      </a:accent1>
      <a:accent2>
        <a:srgbClr val="C0504D"/>
      </a:accent2>
      <a:accent3>
        <a:srgbClr val="9BBB59"/>
      </a:accent3>
      <a:accent4>
        <a:srgbClr val="8064A2"/>
      </a:accent4>
      <a:accent5>
        <a:srgbClr val="4BACC6"/>
      </a:accent5>
      <a:accent6>
        <a:srgbClr val="F79646"/>
      </a:accent6>
      <a:hlink>
        <a:srgbClr val="28B7FF"/>
      </a:hlink>
      <a:folHlink>
        <a:srgbClr val="5F0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Change Regular Slide">
  <a:themeElements>
    <a:clrScheme name="Custom 3">
      <a:dk1>
        <a:sysClr val="windowText" lastClr="000000"/>
      </a:dk1>
      <a:lt1>
        <a:sysClr val="window" lastClr="FFFFFF"/>
      </a:lt1>
      <a:dk2>
        <a:srgbClr val="006699"/>
      </a:dk2>
      <a:lt2>
        <a:srgbClr val="EEECE1"/>
      </a:lt2>
      <a:accent1>
        <a:srgbClr val="194881"/>
      </a:accent1>
      <a:accent2>
        <a:srgbClr val="C0504D"/>
      </a:accent2>
      <a:accent3>
        <a:srgbClr val="9BBB59"/>
      </a:accent3>
      <a:accent4>
        <a:srgbClr val="8064A2"/>
      </a:accent4>
      <a:accent5>
        <a:srgbClr val="4BACC6"/>
      </a:accent5>
      <a:accent6>
        <a:srgbClr val="F79646"/>
      </a:accent6>
      <a:hlink>
        <a:srgbClr val="28B7FF"/>
      </a:hlink>
      <a:folHlink>
        <a:srgbClr val="5F0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1EF02CFF62BCD4BB1CFF2521B61A3A0" ma:contentTypeVersion="3" ma:contentTypeDescription="Create a new document." ma:contentTypeScope="" ma:versionID="e5a24a100367d5a47340432a841cce9e">
  <xsd:schema xmlns:xsd="http://www.w3.org/2001/XMLSchema" xmlns:xs="http://www.w3.org/2001/XMLSchema" xmlns:p="http://schemas.microsoft.com/office/2006/metadata/properties" xmlns:ns2="03d52e17-7b35-44c1-a601-4442ca4b38df" targetNamespace="http://schemas.microsoft.com/office/2006/metadata/properties" ma:root="true" ma:fieldsID="5bbe202c353affd872e2a227cf463922" ns2:_="">
    <xsd:import namespace="03d52e17-7b35-44c1-a601-4442ca4b38df"/>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d52e17-7b35-44c1-a601-4442ca4b38d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D45980-7402-4F7A-8EA7-FD55F0A03730}">
  <ds:schemaRefs>
    <ds:schemaRef ds:uri="http://schemas.microsoft.com/sharepoint/v3/contenttype/forms"/>
  </ds:schemaRefs>
</ds:datastoreItem>
</file>

<file path=customXml/itemProps2.xml><?xml version="1.0" encoding="utf-8"?>
<ds:datastoreItem xmlns:ds="http://schemas.openxmlformats.org/officeDocument/2006/customXml" ds:itemID="{FBE3D70C-FC0D-4331-ADE9-2145CC178AAF}">
  <ds:schemaRefs>
    <ds:schemaRef ds:uri="http://schemas.openxmlformats.org/package/2006/metadata/core-properties"/>
    <ds:schemaRef ds:uri="http://schemas.microsoft.com/office/2006/metadata/properties"/>
    <ds:schemaRef ds:uri="http://purl.org/dc/elements/1.1/"/>
    <ds:schemaRef ds:uri="http://purl.org/dc/terms/"/>
    <ds:schemaRef ds:uri="http://www.w3.org/XML/1998/namespace"/>
    <ds:schemaRef ds:uri="http://schemas.microsoft.com/office/2006/documentManagement/types"/>
    <ds:schemaRef ds:uri="http://purl.org/dc/dcmitype/"/>
    <ds:schemaRef ds:uri="03d52e17-7b35-44c1-a601-4442ca4b38df"/>
    <ds:schemaRef ds:uri="http://schemas.microsoft.com/office/infopath/2007/PartnerControls"/>
  </ds:schemaRefs>
</ds:datastoreItem>
</file>

<file path=customXml/itemProps3.xml><?xml version="1.0" encoding="utf-8"?>
<ds:datastoreItem xmlns:ds="http://schemas.openxmlformats.org/officeDocument/2006/customXml" ds:itemID="{76197039-DB31-4A9E-A407-9FD5975C8F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d52e17-7b35-44c1-a601-4442ca4b38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50791</TotalTime>
  <Words>4685</Words>
  <Application>Microsoft Office PowerPoint</Application>
  <PresentationFormat>On-screen Show (4:3)</PresentationFormat>
  <Paragraphs>592</Paragraphs>
  <Slides>105</Slides>
  <Notes>101</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105</vt:i4>
      </vt:variant>
    </vt:vector>
  </HeadingPairs>
  <TitlesOfParts>
    <vt:vector size="118" baseType="lpstr">
      <vt:lpstr>Arial</vt:lpstr>
      <vt:lpstr>Calibri</vt:lpstr>
      <vt:lpstr>Courier New</vt:lpstr>
      <vt:lpstr>Franklin Gothic Book</vt:lpstr>
      <vt:lpstr>Franklin Gothic Demi Cond</vt:lpstr>
      <vt:lpstr>Tahoma</vt:lpstr>
      <vt:lpstr>Times New Roman</vt:lpstr>
      <vt:lpstr>Wingdings</vt:lpstr>
      <vt:lpstr>C-Change Regular Slide</vt:lpstr>
      <vt:lpstr>1_C-Change Regular Slide</vt:lpstr>
      <vt:lpstr>2_C-Change Regular Slide</vt:lpstr>
      <vt:lpstr>3_C-Change Regular Slide</vt:lpstr>
      <vt:lpstr>4_C-Change Regular Slide</vt:lpstr>
      <vt:lpstr>PowerPoint Presentation</vt:lpstr>
      <vt:lpstr>Welcoming Remarks</vt:lpstr>
      <vt:lpstr>Session 1   Purpose of the Workshop: Why Advocacy and Why Now?</vt:lpstr>
      <vt:lpstr> Introductions</vt:lpstr>
      <vt:lpstr> Discussion Questions</vt:lpstr>
      <vt:lpstr> Purpose of the Workshop</vt:lpstr>
      <vt:lpstr>Why Advocacy and Why Now?</vt:lpstr>
      <vt:lpstr>Expectations</vt:lpstr>
      <vt:lpstr>Review Agenda</vt:lpstr>
      <vt:lpstr>Visualization in Participatory Programmes (VIPP)</vt:lpstr>
      <vt:lpstr>Session 2   National Nutrition Situation and Policy Environment  </vt:lpstr>
      <vt:lpstr>Nutrition Situation in  [insert country]</vt:lpstr>
      <vt:lpstr>Session Outline </vt:lpstr>
      <vt:lpstr>Malnutrition Prevalence</vt:lpstr>
      <vt:lpstr> Nutrition Situation </vt:lpstr>
      <vt:lpstr> Nutrition Situation </vt:lpstr>
      <vt:lpstr> Nutrition Situation </vt:lpstr>
      <vt:lpstr> Nutrition Situation </vt:lpstr>
      <vt:lpstr> Nutrition Situation </vt:lpstr>
      <vt:lpstr> Nutrition Situation </vt:lpstr>
      <vt:lpstr> Nutrition Situation </vt:lpstr>
      <vt:lpstr>Consequences of Prevailing Situation</vt:lpstr>
      <vt:lpstr>Government Priorities</vt:lpstr>
      <vt:lpstr>Current Initiatives </vt:lpstr>
      <vt:lpstr>Policy Environment</vt:lpstr>
      <vt:lpstr>Commitments</vt:lpstr>
      <vt:lpstr>Thank you</vt:lpstr>
      <vt:lpstr>Tea Break</vt:lpstr>
      <vt:lpstr>Session 3   National Nutrition Advocacy Strategies, Materials, and Resources</vt:lpstr>
      <vt:lpstr>Examples from Uganda</vt:lpstr>
      <vt:lpstr>Uganda Nutrition Advocacy and Communication Strategy</vt:lpstr>
      <vt:lpstr>Four Pillars of the Strategy</vt:lpstr>
      <vt:lpstr>NA&amp;C Pathways of Influence</vt:lpstr>
      <vt:lpstr>Nutrition Advocacy Package</vt:lpstr>
      <vt:lpstr>Resources Available to Support Nutrition Advocacy: PROFILES</vt:lpstr>
      <vt:lpstr>What Is PROFILES?</vt:lpstr>
      <vt:lpstr>General Assumptions of PROFILES</vt:lpstr>
      <vt:lpstr>Example: The Approach Used in PROFILES to Calculate Estimates</vt:lpstr>
      <vt:lpstr>Nutrition Problems Addressed in PROFILES                             and the Benefits of Their Reduction</vt:lpstr>
      <vt:lpstr>Prevalence, Data Sources,* and Targets</vt:lpstr>
      <vt:lpstr>PowerPoint Presentation</vt:lpstr>
      <vt:lpstr>Nutrition Improves and Stunting Prevalence Reduced: Annual Number of Under-5 Lives Saved</vt:lpstr>
      <vt:lpstr>PowerPoint Presentation</vt:lpstr>
      <vt:lpstr>Nutrition Improves and Wasting Prevalence Is Reduced: Annual Number of Under-5 Lives Saved</vt:lpstr>
      <vt:lpstr>Continuation of Current Nutrition Situation: Number of Deaths and Disabilities Status Quo Scenario 2013–2025</vt:lpstr>
      <vt:lpstr>Saving Lives and Preventing Disabilities, 2013−2025</vt:lpstr>
      <vt:lpstr>Economic Productivity Losses if the Current Nutrition Situation Continues  </vt:lpstr>
      <vt:lpstr>Economic Productivity Gains by 2025 from Reducing Stunting, Iodine Deficiency, and Anaemia</vt:lpstr>
      <vt:lpstr>Conclusion</vt:lpstr>
      <vt:lpstr>Session 4   Multi-Sectoral Nutrition Action Plans and Advocacy Needed to Support Those Plans </vt:lpstr>
      <vt:lpstr>Discussion Questions</vt:lpstr>
      <vt:lpstr>Lunch</vt:lpstr>
      <vt:lpstr>Session 4 (Continued)   Multi-Sectoral Nutrition Action Plans and Advocacy Needed to Support Those Plans </vt:lpstr>
      <vt:lpstr>Session 5    Sample District/LLG-Level Nutrition Advocacy Implementation Plans and Talking Points</vt:lpstr>
      <vt:lpstr>Session 6  Audiences, Desired Changes, Barriers, and Motivators</vt:lpstr>
      <vt:lpstr>Wrap-Up and  Closing of Day 1</vt:lpstr>
      <vt:lpstr>PowerPoint Presentation</vt:lpstr>
      <vt:lpstr>Recap of Day 1</vt:lpstr>
      <vt:lpstr>Session 1 Audiences, Desired Changes, Barriers, and Motivators (Continued)</vt:lpstr>
      <vt:lpstr>Session 2  Revision of Desired Changes, Barriers, and Motivators</vt:lpstr>
      <vt:lpstr>Tea Break</vt:lpstr>
      <vt:lpstr>Session 3  Intention of Advocacy Communication</vt:lpstr>
      <vt:lpstr>Intention of Advocacy Communication</vt:lpstr>
      <vt:lpstr>Barriers  Why Are We Still Dealing with This Problem?</vt:lpstr>
      <vt:lpstr>Intention of Advocacy Communication</vt:lpstr>
      <vt:lpstr>Lunch</vt:lpstr>
      <vt:lpstr>Session 4  Revision of Intention of Advocacy Communication</vt:lpstr>
      <vt:lpstr>Session 5  Activities, Support Materials, Timeline, and Responsible Person(s)</vt:lpstr>
      <vt:lpstr>Communication Channels</vt:lpstr>
      <vt:lpstr>Factors That Influence the Choice of Channels</vt:lpstr>
      <vt:lpstr>Deciding on Activities and Materials</vt:lpstr>
      <vt:lpstr>Wrap-Up and  Closing of Day 2</vt:lpstr>
      <vt:lpstr>PowerPoint Presentation</vt:lpstr>
      <vt:lpstr>Recap of Day 2</vt:lpstr>
      <vt:lpstr>Session 1  Revision of Advocacy Activities, Support Materials, Timeline, and Responsible Person(s) </vt:lpstr>
      <vt:lpstr>Session 2  Indicators and Means of Verification</vt:lpstr>
      <vt:lpstr>Discussion Questions</vt:lpstr>
      <vt:lpstr>Indicators and Means of Verification</vt:lpstr>
      <vt:lpstr>Indicators and Means of Verification</vt:lpstr>
      <vt:lpstr>Indicators and Means of Verification</vt:lpstr>
      <vt:lpstr>Indicators and Means of Verification</vt:lpstr>
      <vt:lpstr>Indicators and Means of Verification</vt:lpstr>
      <vt:lpstr>Tea Break</vt:lpstr>
      <vt:lpstr>Session 3 Indicators and Means of Verification (Continued)</vt:lpstr>
      <vt:lpstr>Lunch</vt:lpstr>
      <vt:lpstr>Session 4  How to Convey Your Message: Development of Talking Points</vt:lpstr>
      <vt:lpstr>Development of Talking Points</vt:lpstr>
      <vt:lpstr>Example from Uganda</vt:lpstr>
      <vt:lpstr>Development of Talking Points</vt:lpstr>
      <vt:lpstr>Development of Talking Points</vt:lpstr>
      <vt:lpstr>Development of Talking Points</vt:lpstr>
      <vt:lpstr>Session 5  Revision of Talking Points and Feedback</vt:lpstr>
      <vt:lpstr>Wrap-Up and Closing of Day 3</vt:lpstr>
      <vt:lpstr>PowerPoint Presentation</vt:lpstr>
      <vt:lpstr>Session 1  Review of Draft District/LLG-Level Nutrition Advocacy Implementation Plans</vt:lpstr>
      <vt:lpstr>Tea Break</vt:lpstr>
      <vt:lpstr>Session 2  Revision of Talking Points</vt:lpstr>
      <vt:lpstr>Session 3  Practice Sessions with Talking Points</vt:lpstr>
      <vt:lpstr>Lunch</vt:lpstr>
      <vt:lpstr>Session 3 (Continued)  Practice Session with Talking Points</vt:lpstr>
      <vt:lpstr>Discussion Questions</vt:lpstr>
      <vt:lpstr>Session 4  Discussion of Additional Support and Resources Needed to Support District/LLG-Level Nutrition Advocacy </vt:lpstr>
      <vt:lpstr>Discussion Question</vt:lpstr>
      <vt:lpstr>Closing and the Way Forward</vt:lpstr>
      <vt:lpstr>PowerPoint Presentation</vt:lpstr>
    </vt:vector>
  </TitlesOfParts>
  <Company>AED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Level Nutrition Advocacy Planning Workshop</dc:title>
  <dc:creator>Bridget Ralph</dc:creator>
  <cp:lastModifiedBy>Bridget Ralph</cp:lastModifiedBy>
  <cp:revision>794</cp:revision>
  <cp:lastPrinted>2014-08-26T20:59:11Z</cp:lastPrinted>
  <dcterms:created xsi:type="dcterms:W3CDTF">2010-02-17T14:34:59Z</dcterms:created>
  <dcterms:modified xsi:type="dcterms:W3CDTF">2017-08-09T17:31:24Z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0x01010001EF02CFF62BCD4BB1CFF2521B61A3A0</vt:lpwstr>
  </property>
</Properties>
</file>