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8" r:id="rId1"/>
  </p:sldMasterIdLst>
  <p:notesMasterIdLst>
    <p:notesMasterId r:id="rId62"/>
  </p:notesMasterIdLst>
  <p:handoutMasterIdLst>
    <p:handoutMasterId r:id="rId63"/>
  </p:handoutMasterIdLst>
  <p:sldIdLst>
    <p:sldId id="292" r:id="rId2"/>
    <p:sldId id="324" r:id="rId3"/>
    <p:sldId id="407" r:id="rId4"/>
    <p:sldId id="408" r:id="rId5"/>
    <p:sldId id="424" r:id="rId6"/>
    <p:sldId id="409" r:id="rId7"/>
    <p:sldId id="294" r:id="rId8"/>
    <p:sldId id="347" r:id="rId9"/>
    <p:sldId id="326" r:id="rId10"/>
    <p:sldId id="351" r:id="rId11"/>
    <p:sldId id="352" r:id="rId12"/>
    <p:sldId id="418" r:id="rId13"/>
    <p:sldId id="349" r:id="rId14"/>
    <p:sldId id="357" r:id="rId15"/>
    <p:sldId id="422" r:id="rId16"/>
    <p:sldId id="410" r:id="rId17"/>
    <p:sldId id="295" r:id="rId18"/>
    <p:sldId id="296" r:id="rId19"/>
    <p:sldId id="425" r:id="rId20"/>
    <p:sldId id="353" r:id="rId21"/>
    <p:sldId id="354" r:id="rId22"/>
    <p:sldId id="378" r:id="rId23"/>
    <p:sldId id="379" r:id="rId24"/>
    <p:sldId id="376" r:id="rId25"/>
    <p:sldId id="377" r:id="rId26"/>
    <p:sldId id="333" r:id="rId27"/>
    <p:sldId id="411" r:id="rId28"/>
    <p:sldId id="334" r:id="rId29"/>
    <p:sldId id="360" r:id="rId30"/>
    <p:sldId id="414" r:id="rId31"/>
    <p:sldId id="362" r:id="rId32"/>
    <p:sldId id="416" r:id="rId33"/>
    <p:sldId id="419" r:id="rId34"/>
    <p:sldId id="363" r:id="rId35"/>
    <p:sldId id="364" r:id="rId36"/>
    <p:sldId id="365" r:id="rId37"/>
    <p:sldId id="366" r:id="rId38"/>
    <p:sldId id="367" r:id="rId39"/>
    <p:sldId id="369" r:id="rId40"/>
    <p:sldId id="368" r:id="rId41"/>
    <p:sldId id="338" r:id="rId42"/>
    <p:sldId id="412" r:id="rId43"/>
    <p:sldId id="406" r:id="rId44"/>
    <p:sldId id="341" r:id="rId45"/>
    <p:sldId id="380" r:id="rId46"/>
    <p:sldId id="340" r:id="rId47"/>
    <p:sldId id="381" r:id="rId48"/>
    <p:sldId id="383" r:id="rId49"/>
    <p:sldId id="389" r:id="rId50"/>
    <p:sldId id="417" r:id="rId51"/>
    <p:sldId id="423" r:id="rId52"/>
    <p:sldId id="413" r:id="rId53"/>
    <p:sldId id="415" r:id="rId54"/>
    <p:sldId id="391" r:id="rId55"/>
    <p:sldId id="420" r:id="rId56"/>
    <p:sldId id="392" r:id="rId57"/>
    <p:sldId id="421" r:id="rId58"/>
    <p:sldId id="393" r:id="rId59"/>
    <p:sldId id="398" r:id="rId60"/>
    <p:sldId id="348" r:id="rId6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enda Namugumya" initials="BN" lastIdx="1" clrIdx="0">
    <p:extLst>
      <p:ext uri="{19B8F6BF-5375-455C-9EA6-DF929625EA0E}">
        <p15:presenceInfo xmlns:p15="http://schemas.microsoft.com/office/powerpoint/2012/main" userId="S-1-5-21-1243839619-360867507-2608077863-17391" providerId="AD"/>
      </p:ext>
    </p:extLst>
  </p:cmAuthor>
  <p:cmAuthor id="2" name="Kristen Cashin" initials="KC" lastIdx="26" clrIdx="1">
    <p:extLst>
      <p:ext uri="{19B8F6BF-5375-455C-9EA6-DF929625EA0E}">
        <p15:presenceInfo xmlns:p15="http://schemas.microsoft.com/office/powerpoint/2012/main" userId="S-1-5-21-3803739944-511804359-1636214392-20892" providerId="AD"/>
      </p:ext>
    </p:extLst>
  </p:cmAuthor>
  <p:cmAuthor id="3" name="Francis Muhanguzi" initials="FM" lastIdx="34" clrIdx="2">
    <p:extLst>
      <p:ext uri="{19B8F6BF-5375-455C-9EA6-DF929625EA0E}">
        <p15:presenceInfo xmlns:p15="http://schemas.microsoft.com/office/powerpoint/2012/main" userId="S-1-5-21-1243839619-360867507-2608077863-22317" providerId="AD"/>
      </p:ext>
    </p:extLst>
  </p:cmAuthor>
  <p:cmAuthor id="4" name="Pam Sutton" initials="PS" lastIdx="75" clrIdx="3">
    <p:extLst>
      <p:ext uri="{19B8F6BF-5375-455C-9EA6-DF929625EA0E}">
        <p15:presenceInfo xmlns:p15="http://schemas.microsoft.com/office/powerpoint/2012/main" userId="Pam Sutt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6B531"/>
    <a:srgbClr val="70AB2F"/>
    <a:srgbClr val="A7079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5996" autoAdjust="0"/>
  </p:normalViewPr>
  <p:slideViewPr>
    <p:cSldViewPr snapToGrid="0">
      <p:cViewPr varScale="1">
        <p:scale>
          <a:sx n="71" d="100"/>
          <a:sy n="71" d="100"/>
        </p:scale>
        <p:origin x="1013" y="43"/>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1ED8674-E987-44B6-AEE8-0B6B4ECEAF84}" type="datetimeFigureOut">
              <a:rPr lang="en-US" smtClean="0"/>
              <a:t>7/21/2016</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A8CB7EB8-041E-45BE-AD55-88091B1A0C54}" type="slidenum">
              <a:rPr lang="en-US" smtClean="0"/>
              <a:t>‹#›</a:t>
            </a:fld>
            <a:endParaRPr lang="en-US" dirty="0"/>
          </a:p>
        </p:txBody>
      </p:sp>
    </p:spTree>
    <p:extLst>
      <p:ext uri="{BB962C8B-B14F-4D97-AF65-F5344CB8AC3E}">
        <p14:creationId xmlns:p14="http://schemas.microsoft.com/office/powerpoint/2010/main" val="207340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4091C31-9F89-4897-89AA-7482D55627E6}" type="datetimeFigureOut">
              <a:rPr lang="en-US" smtClean="0"/>
              <a:pPr/>
              <a:t>7/21/2016</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EDC9EC0-4CCC-4A35-8D76-9ECA930ECB9E}" type="slidenum">
              <a:rPr lang="en-US" smtClean="0"/>
              <a:pPr/>
              <a:t>‹#›</a:t>
            </a:fld>
            <a:endParaRPr lang="en-US" dirty="0"/>
          </a:p>
        </p:txBody>
      </p:sp>
    </p:spTree>
    <p:extLst>
      <p:ext uri="{BB962C8B-B14F-4D97-AF65-F5344CB8AC3E}">
        <p14:creationId xmlns:p14="http://schemas.microsoft.com/office/powerpoint/2010/main" val="3992718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1</a:t>
            </a:fld>
            <a:endParaRPr lang="en-US" dirty="0"/>
          </a:p>
        </p:txBody>
      </p:sp>
    </p:spTree>
    <p:extLst>
      <p:ext uri="{BB962C8B-B14F-4D97-AF65-F5344CB8AC3E}">
        <p14:creationId xmlns:p14="http://schemas.microsoft.com/office/powerpoint/2010/main" val="23850119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35</a:t>
            </a:fld>
            <a:endParaRPr lang="en-US" dirty="0"/>
          </a:p>
        </p:txBody>
      </p:sp>
    </p:spTree>
    <p:extLst>
      <p:ext uri="{BB962C8B-B14F-4D97-AF65-F5344CB8AC3E}">
        <p14:creationId xmlns:p14="http://schemas.microsoft.com/office/powerpoint/2010/main" val="20968303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36</a:t>
            </a:fld>
            <a:endParaRPr lang="en-US" dirty="0"/>
          </a:p>
        </p:txBody>
      </p:sp>
    </p:spTree>
    <p:extLst>
      <p:ext uri="{BB962C8B-B14F-4D97-AF65-F5344CB8AC3E}">
        <p14:creationId xmlns:p14="http://schemas.microsoft.com/office/powerpoint/2010/main" val="2838088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37</a:t>
            </a:fld>
            <a:endParaRPr lang="en-US" dirty="0"/>
          </a:p>
        </p:txBody>
      </p:sp>
    </p:spTree>
    <p:extLst>
      <p:ext uri="{BB962C8B-B14F-4D97-AF65-F5344CB8AC3E}">
        <p14:creationId xmlns:p14="http://schemas.microsoft.com/office/powerpoint/2010/main" val="705204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39</a:t>
            </a:fld>
            <a:endParaRPr lang="en-US" dirty="0"/>
          </a:p>
        </p:txBody>
      </p:sp>
    </p:spTree>
    <p:extLst>
      <p:ext uri="{BB962C8B-B14F-4D97-AF65-F5344CB8AC3E}">
        <p14:creationId xmlns:p14="http://schemas.microsoft.com/office/powerpoint/2010/main" val="11462870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40</a:t>
            </a:fld>
            <a:endParaRPr lang="en-US" dirty="0"/>
          </a:p>
        </p:txBody>
      </p:sp>
    </p:spTree>
    <p:extLst>
      <p:ext uri="{BB962C8B-B14F-4D97-AF65-F5344CB8AC3E}">
        <p14:creationId xmlns:p14="http://schemas.microsoft.com/office/powerpoint/2010/main" val="462168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42</a:t>
            </a:fld>
            <a:endParaRPr lang="en-US" dirty="0"/>
          </a:p>
        </p:txBody>
      </p:sp>
    </p:spTree>
    <p:extLst>
      <p:ext uri="{BB962C8B-B14F-4D97-AF65-F5344CB8AC3E}">
        <p14:creationId xmlns:p14="http://schemas.microsoft.com/office/powerpoint/2010/main" val="25400849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43</a:t>
            </a:fld>
            <a:endParaRPr lang="en-US" dirty="0"/>
          </a:p>
        </p:txBody>
      </p:sp>
    </p:spTree>
    <p:extLst>
      <p:ext uri="{BB962C8B-B14F-4D97-AF65-F5344CB8AC3E}">
        <p14:creationId xmlns:p14="http://schemas.microsoft.com/office/powerpoint/2010/main" val="31788994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47</a:t>
            </a:fld>
            <a:endParaRPr lang="en-US" dirty="0"/>
          </a:p>
        </p:txBody>
      </p:sp>
    </p:spTree>
    <p:extLst>
      <p:ext uri="{BB962C8B-B14F-4D97-AF65-F5344CB8AC3E}">
        <p14:creationId xmlns:p14="http://schemas.microsoft.com/office/powerpoint/2010/main" val="26737242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48</a:t>
            </a:fld>
            <a:endParaRPr lang="en-US" dirty="0"/>
          </a:p>
        </p:txBody>
      </p:sp>
    </p:spTree>
    <p:extLst>
      <p:ext uri="{BB962C8B-B14F-4D97-AF65-F5344CB8AC3E}">
        <p14:creationId xmlns:p14="http://schemas.microsoft.com/office/powerpoint/2010/main" val="41026430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49</a:t>
            </a:fld>
            <a:endParaRPr lang="en-US" dirty="0"/>
          </a:p>
        </p:txBody>
      </p:sp>
    </p:spTree>
    <p:extLst>
      <p:ext uri="{BB962C8B-B14F-4D97-AF65-F5344CB8AC3E}">
        <p14:creationId xmlns:p14="http://schemas.microsoft.com/office/powerpoint/2010/main" val="2831640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4</a:t>
            </a:fld>
            <a:endParaRPr lang="en-US" dirty="0"/>
          </a:p>
        </p:txBody>
      </p:sp>
    </p:spTree>
    <p:extLst>
      <p:ext uri="{BB962C8B-B14F-4D97-AF65-F5344CB8AC3E}">
        <p14:creationId xmlns:p14="http://schemas.microsoft.com/office/powerpoint/2010/main" val="10476358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50</a:t>
            </a:fld>
            <a:endParaRPr lang="en-US" dirty="0"/>
          </a:p>
        </p:txBody>
      </p:sp>
    </p:spTree>
    <p:extLst>
      <p:ext uri="{BB962C8B-B14F-4D97-AF65-F5344CB8AC3E}">
        <p14:creationId xmlns:p14="http://schemas.microsoft.com/office/powerpoint/2010/main" val="6708755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52</a:t>
            </a:fld>
            <a:endParaRPr lang="en-US" dirty="0"/>
          </a:p>
        </p:txBody>
      </p:sp>
    </p:spTree>
    <p:extLst>
      <p:ext uri="{BB962C8B-B14F-4D97-AF65-F5344CB8AC3E}">
        <p14:creationId xmlns:p14="http://schemas.microsoft.com/office/powerpoint/2010/main" val="31800427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53</a:t>
            </a:fld>
            <a:endParaRPr lang="en-US" dirty="0"/>
          </a:p>
        </p:txBody>
      </p:sp>
    </p:spTree>
    <p:extLst>
      <p:ext uri="{BB962C8B-B14F-4D97-AF65-F5344CB8AC3E}">
        <p14:creationId xmlns:p14="http://schemas.microsoft.com/office/powerpoint/2010/main" val="23907749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54</a:t>
            </a:fld>
            <a:endParaRPr lang="en-US" dirty="0"/>
          </a:p>
        </p:txBody>
      </p:sp>
    </p:spTree>
    <p:extLst>
      <p:ext uri="{BB962C8B-B14F-4D97-AF65-F5344CB8AC3E}">
        <p14:creationId xmlns:p14="http://schemas.microsoft.com/office/powerpoint/2010/main" val="10315588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55</a:t>
            </a:fld>
            <a:endParaRPr lang="en-US" dirty="0"/>
          </a:p>
        </p:txBody>
      </p:sp>
    </p:spTree>
    <p:extLst>
      <p:ext uri="{BB962C8B-B14F-4D97-AF65-F5344CB8AC3E}">
        <p14:creationId xmlns:p14="http://schemas.microsoft.com/office/powerpoint/2010/main" val="16426488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56</a:t>
            </a:fld>
            <a:endParaRPr lang="en-US" dirty="0"/>
          </a:p>
        </p:txBody>
      </p:sp>
    </p:spTree>
    <p:extLst>
      <p:ext uri="{BB962C8B-B14F-4D97-AF65-F5344CB8AC3E}">
        <p14:creationId xmlns:p14="http://schemas.microsoft.com/office/powerpoint/2010/main" val="2608723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57</a:t>
            </a:fld>
            <a:endParaRPr lang="en-US" dirty="0"/>
          </a:p>
        </p:txBody>
      </p:sp>
    </p:spTree>
    <p:extLst>
      <p:ext uri="{BB962C8B-B14F-4D97-AF65-F5344CB8AC3E}">
        <p14:creationId xmlns:p14="http://schemas.microsoft.com/office/powerpoint/2010/main" val="6637795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58</a:t>
            </a:fld>
            <a:endParaRPr lang="en-US" dirty="0"/>
          </a:p>
        </p:txBody>
      </p:sp>
    </p:spTree>
    <p:extLst>
      <p:ext uri="{BB962C8B-B14F-4D97-AF65-F5344CB8AC3E}">
        <p14:creationId xmlns:p14="http://schemas.microsoft.com/office/powerpoint/2010/main" val="1551507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7</a:t>
            </a:fld>
            <a:endParaRPr lang="en-US" dirty="0"/>
          </a:p>
        </p:txBody>
      </p:sp>
    </p:spTree>
    <p:extLst>
      <p:ext uri="{BB962C8B-B14F-4D97-AF65-F5344CB8AC3E}">
        <p14:creationId xmlns:p14="http://schemas.microsoft.com/office/powerpoint/2010/main" val="1598274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25</a:t>
            </a:fld>
            <a:endParaRPr lang="en-US" dirty="0"/>
          </a:p>
        </p:txBody>
      </p:sp>
    </p:spTree>
    <p:extLst>
      <p:ext uri="{BB962C8B-B14F-4D97-AF65-F5344CB8AC3E}">
        <p14:creationId xmlns:p14="http://schemas.microsoft.com/office/powerpoint/2010/main" val="3486322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28</a:t>
            </a:fld>
            <a:endParaRPr lang="en-US" dirty="0"/>
          </a:p>
        </p:txBody>
      </p:sp>
    </p:spTree>
    <p:extLst>
      <p:ext uri="{BB962C8B-B14F-4D97-AF65-F5344CB8AC3E}">
        <p14:creationId xmlns:p14="http://schemas.microsoft.com/office/powerpoint/2010/main" val="26815984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29</a:t>
            </a:fld>
            <a:endParaRPr lang="en-US" dirty="0"/>
          </a:p>
        </p:txBody>
      </p:sp>
    </p:spTree>
    <p:extLst>
      <p:ext uri="{BB962C8B-B14F-4D97-AF65-F5344CB8AC3E}">
        <p14:creationId xmlns:p14="http://schemas.microsoft.com/office/powerpoint/2010/main" val="20373553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30</a:t>
            </a:fld>
            <a:endParaRPr lang="en-US" dirty="0"/>
          </a:p>
        </p:txBody>
      </p:sp>
    </p:spTree>
    <p:extLst>
      <p:ext uri="{BB962C8B-B14F-4D97-AF65-F5344CB8AC3E}">
        <p14:creationId xmlns:p14="http://schemas.microsoft.com/office/powerpoint/2010/main" val="41348420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31</a:t>
            </a:fld>
            <a:endParaRPr lang="en-US" dirty="0"/>
          </a:p>
        </p:txBody>
      </p:sp>
    </p:spTree>
    <p:extLst>
      <p:ext uri="{BB962C8B-B14F-4D97-AF65-F5344CB8AC3E}">
        <p14:creationId xmlns:p14="http://schemas.microsoft.com/office/powerpoint/2010/main" val="972678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DC9EC0-4CCC-4A35-8D76-9ECA930ECB9E}" type="slidenum">
              <a:rPr lang="en-US" smtClean="0"/>
              <a:pPr/>
              <a:t>32</a:t>
            </a:fld>
            <a:endParaRPr lang="en-US" dirty="0"/>
          </a:p>
        </p:txBody>
      </p:sp>
    </p:spTree>
    <p:extLst>
      <p:ext uri="{BB962C8B-B14F-4D97-AF65-F5344CB8AC3E}">
        <p14:creationId xmlns:p14="http://schemas.microsoft.com/office/powerpoint/2010/main" val="30842552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400">
                <a:solidFill>
                  <a:srgbClr val="76B531"/>
                </a:solidFill>
                <a:latin typeface="+mn-lt"/>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585F51C-259E-432B-B72D-1CB68134B09D}" type="datetime1">
              <a:rPr lang="en-US" smtClean="0"/>
              <a:t>7/21/2016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028727-6F9B-431A-A65C-7415D1966A02}" type="slidenum">
              <a:rPr lang="en-US" smtClean="0"/>
              <a:pPr/>
              <a:t>‹#›</a:t>
            </a:fld>
            <a:endParaRPr lang="en-US" dirty="0"/>
          </a:p>
        </p:txBody>
      </p:sp>
      <p:pic>
        <p:nvPicPr>
          <p:cNvPr id="7" name="Picture 6" descr="Image at the bottom of each slide is of a model household" title="Image at the bottom of each slide is of a model household"/>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604932"/>
            <a:ext cx="9144000" cy="1253067"/>
          </a:xfrm>
          <a:prstGeom prst="rect">
            <a:avLst/>
          </a:prstGeom>
          <a:effectLst>
            <a:outerShdw blurRad="50800" dist="50800" dir="5400000" algn="ctr" rotWithShape="0">
              <a:srgbClr val="000000">
                <a:alpha val="50000"/>
              </a:srgbClr>
            </a:outerShdw>
          </a:effectLst>
        </p:spPr>
      </p:pic>
    </p:spTree>
    <p:extLst>
      <p:ext uri="{BB962C8B-B14F-4D97-AF65-F5344CB8AC3E}">
        <p14:creationId xmlns:p14="http://schemas.microsoft.com/office/powerpoint/2010/main" val="1885486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76B531"/>
                </a:solidFill>
                <a:latin typeface="+mn-lt"/>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818FE9-A760-4E7B-84CF-14EB92B81D64}" type="datetime1">
              <a:rPr lang="en-US" smtClean="0"/>
              <a:t>7/21/2016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028727-6F9B-431A-A65C-7415D1966A02}" type="slidenum">
              <a:rPr lang="en-US" smtClean="0"/>
              <a:pPr/>
              <a:t>‹#›</a:t>
            </a:fld>
            <a:endParaRPr lang="en-US" dirty="0"/>
          </a:p>
        </p:txBody>
      </p:sp>
    </p:spTree>
    <p:extLst>
      <p:ext uri="{BB962C8B-B14F-4D97-AF65-F5344CB8AC3E}">
        <p14:creationId xmlns:p14="http://schemas.microsoft.com/office/powerpoint/2010/main" val="2572567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05D5BC-D8DB-49C0-8173-6CCE1F6AFF3A}" type="datetime1">
              <a:rPr lang="en-US" smtClean="0"/>
              <a:t>7/21/2016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028727-6F9B-431A-A65C-7415D1966A02}" type="slidenum">
              <a:rPr lang="en-US" smtClean="0"/>
              <a:pPr/>
              <a:t>‹#›</a:t>
            </a:fld>
            <a:endParaRPr lang="en-US" dirty="0"/>
          </a:p>
        </p:txBody>
      </p:sp>
    </p:spTree>
    <p:extLst>
      <p:ext uri="{BB962C8B-B14F-4D97-AF65-F5344CB8AC3E}">
        <p14:creationId xmlns:p14="http://schemas.microsoft.com/office/powerpoint/2010/main" val="1025439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20207"/>
          </a:xfrm>
        </p:spPr>
        <p:txBody>
          <a:bodyPr>
            <a:normAutofit/>
          </a:bodyPr>
          <a:lstStyle>
            <a:lvl1pPr>
              <a:defRPr sz="3600">
                <a:solidFill>
                  <a:srgbClr val="70AB2F"/>
                </a:solidFill>
                <a:latin typeface="+mn-lt"/>
              </a:defRPr>
            </a:lvl1pPr>
          </a:lstStyle>
          <a:p>
            <a:r>
              <a:rPr lang="en-US" dirty="0"/>
              <a:t>Click to edit Master title style</a:t>
            </a:r>
          </a:p>
        </p:txBody>
      </p:sp>
      <p:sp>
        <p:nvSpPr>
          <p:cNvPr id="3" name="Content Placeholder 2"/>
          <p:cNvSpPr>
            <a:spLocks noGrp="1"/>
          </p:cNvSpPr>
          <p:nvPr>
            <p:ph idx="1"/>
          </p:nvPr>
        </p:nvSpPr>
        <p:spPr>
          <a:xfrm>
            <a:off x="628650" y="1430867"/>
            <a:ext cx="7886700" cy="4746096"/>
          </a:xfrm>
        </p:spPr>
        <p:txBody>
          <a:bodyPr/>
          <a:lstStyle>
            <a:lvl1pPr>
              <a:lnSpc>
                <a:spcPct val="100000"/>
              </a:lnSpc>
              <a:spcBef>
                <a:spcPts val="0"/>
              </a:spcBef>
              <a:spcAft>
                <a:spcPts val="1500"/>
              </a:spcAft>
              <a:defRPr/>
            </a:lvl1pPr>
            <a:lvl2pPr>
              <a:lnSpc>
                <a:spcPct val="100000"/>
              </a:lnSpc>
              <a:spcBef>
                <a:spcPts val="0"/>
              </a:spcBef>
              <a:spcAft>
                <a:spcPts val="1500"/>
              </a:spcAft>
              <a:defRPr sz="2800"/>
            </a:lvl2pPr>
            <a:lvl3pPr marL="914400" indent="0">
              <a:buNone/>
              <a:defRPr sz="2400"/>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3A228E8-3D38-49E5-AD3D-1BA5B64620E0}" type="datetime1">
              <a:rPr lang="en-US" smtClean="0"/>
              <a:t>7/21/2016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028727-6F9B-431A-A65C-7415D1966A02}" type="slidenum">
              <a:rPr lang="en-US" smtClean="0"/>
              <a:pPr/>
              <a:t>‹#›</a:t>
            </a:fld>
            <a:endParaRPr lang="en-US" dirty="0"/>
          </a:p>
        </p:txBody>
      </p:sp>
    </p:spTree>
    <p:extLst>
      <p:ext uri="{BB962C8B-B14F-4D97-AF65-F5344CB8AC3E}">
        <p14:creationId xmlns:p14="http://schemas.microsoft.com/office/powerpoint/2010/main" val="3073869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3200">
                <a:solidFill>
                  <a:srgbClr val="76B531"/>
                </a:solidFill>
                <a:latin typeface="+mn-lt"/>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4DCF8F-0717-48BB-BB32-CE22C615D6AC}" type="datetime1">
              <a:rPr lang="en-US" smtClean="0"/>
              <a:t>7/21/2016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028727-6F9B-431A-A65C-7415D1966A02}" type="slidenum">
              <a:rPr lang="en-US" smtClean="0"/>
              <a:pPr/>
              <a:t>‹#›</a:t>
            </a:fld>
            <a:endParaRPr lang="en-US" dirty="0"/>
          </a:p>
        </p:txBody>
      </p:sp>
    </p:spTree>
    <p:extLst>
      <p:ext uri="{BB962C8B-B14F-4D97-AF65-F5344CB8AC3E}">
        <p14:creationId xmlns:p14="http://schemas.microsoft.com/office/powerpoint/2010/main" val="3996280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76B531"/>
                </a:solidFill>
                <a:latin typeface="+mn-lt"/>
              </a:defRPr>
            </a:lvl1p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E34F902-7238-4B43-BAEF-E374EE4C4C87}" type="datetime1">
              <a:rPr lang="en-US" smtClean="0"/>
              <a:t>7/21/2016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028727-6F9B-431A-A65C-7415D1966A02}" type="slidenum">
              <a:rPr lang="en-US" smtClean="0"/>
              <a:pPr/>
              <a:t>‹#›</a:t>
            </a:fld>
            <a:endParaRPr lang="en-US" dirty="0"/>
          </a:p>
        </p:txBody>
      </p:sp>
    </p:spTree>
    <p:extLst>
      <p:ext uri="{BB962C8B-B14F-4D97-AF65-F5344CB8AC3E}">
        <p14:creationId xmlns:p14="http://schemas.microsoft.com/office/powerpoint/2010/main" val="2799418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lvl1pPr>
              <a:defRPr>
                <a:solidFill>
                  <a:srgbClr val="76B531"/>
                </a:solidFill>
                <a:latin typeface="+mn-lt"/>
              </a:defRPr>
            </a:lvl1pPr>
          </a:lstStyle>
          <a:p>
            <a:r>
              <a:rPr lang="en-US" dirty="0"/>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448BF05-8782-4021-8A70-8689729606EF}" type="datetime1">
              <a:rPr lang="en-US" smtClean="0"/>
              <a:t>7/21/2016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4028727-6F9B-431A-A65C-7415D1966A02}" type="slidenum">
              <a:rPr lang="en-US" smtClean="0"/>
              <a:pPr/>
              <a:t>‹#›</a:t>
            </a:fld>
            <a:endParaRPr lang="en-US" dirty="0"/>
          </a:p>
        </p:txBody>
      </p:sp>
    </p:spTree>
    <p:extLst>
      <p:ext uri="{BB962C8B-B14F-4D97-AF65-F5344CB8AC3E}">
        <p14:creationId xmlns:p14="http://schemas.microsoft.com/office/powerpoint/2010/main" val="1905054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76B531"/>
                </a:solidFill>
                <a:latin typeface="+mn-lt"/>
              </a:defRPr>
            </a:lvl1pPr>
          </a:lstStyle>
          <a:p>
            <a:r>
              <a:rPr lang="en-US" dirty="0"/>
              <a:t>Click to edit Master title style</a:t>
            </a:r>
          </a:p>
        </p:txBody>
      </p:sp>
      <p:sp>
        <p:nvSpPr>
          <p:cNvPr id="3" name="Date Placeholder 2"/>
          <p:cNvSpPr>
            <a:spLocks noGrp="1"/>
          </p:cNvSpPr>
          <p:nvPr>
            <p:ph type="dt" sz="half" idx="10"/>
          </p:nvPr>
        </p:nvSpPr>
        <p:spPr/>
        <p:txBody>
          <a:bodyPr/>
          <a:lstStyle/>
          <a:p>
            <a:fld id="{95F3D7F4-37C7-4B98-B384-3339458B225D}" type="datetime1">
              <a:rPr lang="en-US" smtClean="0"/>
              <a:t>7/21/2016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4028727-6F9B-431A-A65C-7415D1966A02}" type="slidenum">
              <a:rPr lang="en-US" smtClean="0"/>
              <a:pPr/>
              <a:t>‹#›</a:t>
            </a:fld>
            <a:endParaRPr lang="en-US" dirty="0"/>
          </a:p>
        </p:txBody>
      </p:sp>
    </p:spTree>
    <p:extLst>
      <p:ext uri="{BB962C8B-B14F-4D97-AF65-F5344CB8AC3E}">
        <p14:creationId xmlns:p14="http://schemas.microsoft.com/office/powerpoint/2010/main" val="3217479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3164C3-55BE-4670-A969-A9F8DAF90FAB}" type="datetime1">
              <a:rPr lang="en-US" smtClean="0"/>
              <a:t>7/21/2016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4028727-6F9B-431A-A65C-7415D1966A02}" type="slidenum">
              <a:rPr lang="en-US" smtClean="0"/>
              <a:pPr/>
              <a:t>‹#›</a:t>
            </a:fld>
            <a:endParaRPr lang="en-US" dirty="0"/>
          </a:p>
        </p:txBody>
      </p:sp>
    </p:spTree>
    <p:extLst>
      <p:ext uri="{BB962C8B-B14F-4D97-AF65-F5344CB8AC3E}">
        <p14:creationId xmlns:p14="http://schemas.microsoft.com/office/powerpoint/2010/main" val="146899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770628-2482-448B-A282-56E28D3D4E35}" type="datetime1">
              <a:rPr lang="en-US" smtClean="0"/>
              <a:t>7/21/2016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028727-6F9B-431A-A65C-7415D1966A02}" type="slidenum">
              <a:rPr lang="en-US" smtClean="0"/>
              <a:pPr/>
              <a:t>‹#›</a:t>
            </a:fld>
            <a:endParaRPr lang="en-US" dirty="0"/>
          </a:p>
        </p:txBody>
      </p:sp>
    </p:spTree>
    <p:extLst>
      <p:ext uri="{BB962C8B-B14F-4D97-AF65-F5344CB8AC3E}">
        <p14:creationId xmlns:p14="http://schemas.microsoft.com/office/powerpoint/2010/main" val="2008477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18875F5-926E-46E5-BA09-7ED32D595235}" type="datetime1">
              <a:rPr lang="en-US" smtClean="0"/>
              <a:t>7/21/2016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028727-6F9B-431A-A65C-7415D1966A02}" type="slidenum">
              <a:rPr lang="en-US" smtClean="0"/>
              <a:pPr/>
              <a:t>‹#›</a:t>
            </a:fld>
            <a:endParaRPr lang="en-US" dirty="0"/>
          </a:p>
        </p:txBody>
      </p:sp>
    </p:spTree>
    <p:extLst>
      <p:ext uri="{BB962C8B-B14F-4D97-AF65-F5344CB8AC3E}">
        <p14:creationId xmlns:p14="http://schemas.microsoft.com/office/powerpoint/2010/main" val="906919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A56700-E7AB-4866-9096-2C7FA4D9ED00}" type="datetime1">
              <a:rPr lang="en-US" smtClean="0"/>
              <a:t>7/21/2016</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028727-6F9B-431A-A65C-7415D1966A02}" type="slidenum">
              <a:rPr lang="en-US" smtClean="0"/>
              <a:pPr/>
              <a:t>‹#›</a:t>
            </a:fld>
            <a:endParaRPr lang="en-US" dirty="0"/>
          </a:p>
        </p:txBody>
      </p:sp>
    </p:spTree>
    <p:extLst>
      <p:ext uri="{BB962C8B-B14F-4D97-AF65-F5344CB8AC3E}">
        <p14:creationId xmlns:p14="http://schemas.microsoft.com/office/powerpoint/2010/main" val="742368808"/>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hf hdr="0" ftr="0" dt="0"/>
  <p:txStyles>
    <p:titleStyle>
      <a:lvl1pPr algn="l" defTabSz="914400" rtl="0" eaLnBrk="1" latinLnBrk="0" hangingPunct="1">
        <a:lnSpc>
          <a:spcPct val="90000"/>
        </a:lnSpc>
        <a:spcBef>
          <a:spcPct val="0"/>
        </a:spcBef>
        <a:buNone/>
        <a:defRPr sz="3600" b="1" kern="1200">
          <a:solidFill>
            <a:srgbClr val="76B53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pt-BR" sz="4800" dirty="0"/>
              <a:t>Community Mobilisation on </a:t>
            </a:r>
            <a:br>
              <a:rPr lang="pt-BR" sz="4800" dirty="0"/>
            </a:br>
            <a:r>
              <a:rPr lang="pt-BR" sz="4800" dirty="0"/>
              <a:t>Food and Nutrition Security </a:t>
            </a:r>
            <a:endParaRPr lang="en-US" sz="4800" dirty="0"/>
          </a:p>
        </p:txBody>
      </p:sp>
      <p:sp>
        <p:nvSpPr>
          <p:cNvPr id="3" name="Subtitle 2"/>
          <p:cNvSpPr>
            <a:spLocks noGrp="1"/>
          </p:cNvSpPr>
          <p:nvPr>
            <p:ph type="subTitle" idx="1"/>
          </p:nvPr>
        </p:nvSpPr>
        <p:spPr>
          <a:xfrm>
            <a:off x="0" y="3916018"/>
            <a:ext cx="9144000" cy="1232452"/>
          </a:xfrm>
        </p:spPr>
        <p:txBody>
          <a:bodyPr>
            <a:normAutofit/>
          </a:bodyPr>
          <a:lstStyle/>
          <a:p>
            <a:r>
              <a:rPr lang="en-US" sz="3600" dirty="0"/>
              <a:t>ORIENTATION OF COMMUNITY </a:t>
            </a:r>
          </a:p>
          <a:p>
            <a:r>
              <a:rPr lang="en-US" sz="3600" dirty="0"/>
              <a:t>DEVELOPMENT OFFICERS</a:t>
            </a:r>
          </a:p>
        </p:txBody>
      </p:sp>
      <p:cxnSp>
        <p:nvCxnSpPr>
          <p:cNvPr id="6" name="Straight Connector 5"/>
          <p:cNvCxnSpPr/>
          <p:nvPr/>
        </p:nvCxnSpPr>
        <p:spPr>
          <a:xfrm>
            <a:off x="1073426" y="3667539"/>
            <a:ext cx="7066722"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Picture 3" descr="Government of Uganda logo" title="Government of Uganda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78233" y="338152"/>
            <a:ext cx="1577540" cy="1568421"/>
          </a:xfrm>
          <a:prstGeom prst="rect">
            <a:avLst/>
          </a:prstGeom>
        </p:spPr>
      </p:pic>
    </p:spTree>
    <p:extLst>
      <p:ext uri="{BB962C8B-B14F-4D97-AF65-F5344CB8AC3E}">
        <p14:creationId xmlns:p14="http://schemas.microsoft.com/office/powerpoint/2010/main" val="4034379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community mobiliser?</a:t>
            </a:r>
          </a:p>
        </p:txBody>
      </p:sp>
      <p:sp>
        <p:nvSpPr>
          <p:cNvPr id="3" name="Content Placeholder 2"/>
          <p:cNvSpPr>
            <a:spLocks noGrp="1"/>
          </p:cNvSpPr>
          <p:nvPr>
            <p:ph idx="1"/>
          </p:nvPr>
        </p:nvSpPr>
        <p:spPr/>
        <p:txBody>
          <a:bodyPr>
            <a:noAutofit/>
          </a:bodyPr>
          <a:lstStyle/>
          <a:p>
            <a:pPr>
              <a:spcAft>
                <a:spcPts val="600"/>
              </a:spcAft>
            </a:pPr>
            <a:r>
              <a:rPr lang="en-US" sz="2400" dirty="0"/>
              <a:t>An individual who interacts with various groups of people to influence their knowledge, attitudes, and practices and causes them to take action to address an identified problem or problems</a:t>
            </a:r>
          </a:p>
          <a:p>
            <a:pPr>
              <a:spcAft>
                <a:spcPts val="600"/>
              </a:spcAft>
            </a:pPr>
            <a:r>
              <a:rPr lang="en-US" sz="2400" dirty="0"/>
              <a:t>Such individuals include:</a:t>
            </a:r>
          </a:p>
          <a:p>
            <a:pPr marL="1257300" lvl="2" indent="-342900">
              <a:lnSpc>
                <a:spcPct val="100000"/>
              </a:lnSpc>
              <a:spcBef>
                <a:spcPts val="0"/>
              </a:spcBef>
              <a:spcAft>
                <a:spcPts val="600"/>
              </a:spcAft>
              <a:buFont typeface="Calibri" panose="020F0502020204030204" pitchFamily="34" charset="0"/>
              <a:buChar char="−"/>
            </a:pPr>
            <a:r>
              <a:rPr lang="en-US" dirty="0"/>
              <a:t>Community development officers/workers</a:t>
            </a:r>
          </a:p>
          <a:p>
            <a:pPr marL="1257300" lvl="2" indent="-342900">
              <a:lnSpc>
                <a:spcPct val="100000"/>
              </a:lnSpc>
              <a:spcBef>
                <a:spcPts val="0"/>
              </a:spcBef>
              <a:spcAft>
                <a:spcPts val="600"/>
              </a:spcAft>
              <a:buFont typeface="Calibri" panose="020F0502020204030204" pitchFamily="34" charset="0"/>
              <a:buChar char="−"/>
            </a:pPr>
            <a:r>
              <a:rPr lang="en-US" dirty="0"/>
              <a:t>Parish Development Committee Members</a:t>
            </a:r>
          </a:p>
          <a:p>
            <a:pPr marL="1257300" lvl="2" indent="-342900">
              <a:lnSpc>
                <a:spcPct val="100000"/>
              </a:lnSpc>
              <a:spcBef>
                <a:spcPts val="0"/>
              </a:spcBef>
              <a:spcAft>
                <a:spcPts val="600"/>
              </a:spcAft>
              <a:buFont typeface="Calibri" panose="020F0502020204030204" pitchFamily="34" charset="0"/>
              <a:buChar char="−"/>
            </a:pPr>
            <a:r>
              <a:rPr lang="en-US" dirty="0"/>
              <a:t>Functional adult literacy instructors</a:t>
            </a:r>
          </a:p>
          <a:p>
            <a:pPr marL="1257300" lvl="2" indent="-342900">
              <a:lnSpc>
                <a:spcPct val="100000"/>
              </a:lnSpc>
              <a:spcBef>
                <a:spcPts val="0"/>
              </a:spcBef>
              <a:spcAft>
                <a:spcPts val="600"/>
              </a:spcAft>
              <a:buFont typeface="Calibri" panose="020F0502020204030204" pitchFamily="34" charset="0"/>
              <a:buChar char="−"/>
            </a:pPr>
            <a:r>
              <a:rPr lang="en-US" dirty="0"/>
              <a:t>Group promoters</a:t>
            </a:r>
          </a:p>
          <a:p>
            <a:pPr marL="1257300" lvl="2" indent="-342900">
              <a:lnSpc>
                <a:spcPct val="100000"/>
              </a:lnSpc>
              <a:spcBef>
                <a:spcPts val="0"/>
              </a:spcBef>
              <a:spcAft>
                <a:spcPts val="600"/>
              </a:spcAft>
              <a:buFont typeface="Calibri" panose="020F0502020204030204" pitchFamily="34" charset="0"/>
              <a:buChar char="−"/>
            </a:pPr>
            <a:r>
              <a:rPr lang="en-US" dirty="0"/>
              <a:t>Community-based facilitators</a:t>
            </a:r>
          </a:p>
          <a:p>
            <a:pPr marL="1257300" lvl="2" indent="-342900">
              <a:lnSpc>
                <a:spcPct val="100000"/>
              </a:lnSpc>
              <a:spcBef>
                <a:spcPts val="0"/>
              </a:spcBef>
              <a:spcAft>
                <a:spcPts val="600"/>
              </a:spcAft>
              <a:buFont typeface="Calibri" panose="020F0502020204030204" pitchFamily="34" charset="0"/>
              <a:buChar char="−"/>
            </a:pPr>
            <a:r>
              <a:rPr lang="en-US" dirty="0"/>
              <a:t>Village health team members</a:t>
            </a:r>
          </a:p>
          <a:p>
            <a:pPr>
              <a:spcAft>
                <a:spcPts val="600"/>
              </a:spcAft>
            </a:pPr>
            <a:endParaRPr lang="en-US" dirty="0"/>
          </a:p>
        </p:txBody>
      </p:sp>
      <p:sp>
        <p:nvSpPr>
          <p:cNvPr id="4" name="Slide Number Placeholder 3"/>
          <p:cNvSpPr>
            <a:spLocks noGrp="1"/>
          </p:cNvSpPr>
          <p:nvPr>
            <p:ph type="sldNum" sz="quarter" idx="12"/>
          </p:nvPr>
        </p:nvSpPr>
        <p:spPr/>
        <p:txBody>
          <a:bodyPr/>
          <a:lstStyle/>
          <a:p>
            <a:fld id="{D4028727-6F9B-431A-A65C-7415D1966A02}" type="slidenum">
              <a:rPr lang="en-US" smtClean="0"/>
              <a:pPr/>
              <a:t>10</a:t>
            </a:fld>
            <a:endParaRPr lang="en-US" dirty="0"/>
          </a:p>
        </p:txBody>
      </p:sp>
    </p:spTree>
    <p:extLst>
      <p:ext uri="{BB962C8B-B14F-4D97-AF65-F5344CB8AC3E}">
        <p14:creationId xmlns:p14="http://schemas.microsoft.com/office/powerpoint/2010/main" val="684424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spcAft>
                <a:spcPts val="600"/>
              </a:spcAft>
            </a:pPr>
            <a:r>
              <a:rPr lang="en-US" dirty="0"/>
              <a:t>Food and nutrition security refers to when households have enough quality food to eat at all times during the year.</a:t>
            </a:r>
          </a:p>
          <a:p>
            <a:pPr>
              <a:spcAft>
                <a:spcPts val="600"/>
              </a:spcAft>
            </a:pPr>
            <a:r>
              <a:rPr lang="en-US" dirty="0"/>
              <a:t>Food should be:</a:t>
            </a:r>
          </a:p>
          <a:p>
            <a:pPr marL="1257300" lvl="2" indent="-342900">
              <a:lnSpc>
                <a:spcPct val="100000"/>
              </a:lnSpc>
              <a:spcBef>
                <a:spcPts val="0"/>
              </a:spcBef>
              <a:spcAft>
                <a:spcPts val="600"/>
              </a:spcAft>
              <a:buFont typeface="Calibri" panose="020F0502020204030204" pitchFamily="34" charset="0"/>
              <a:buChar char="−"/>
            </a:pPr>
            <a:r>
              <a:rPr lang="en-US" dirty="0"/>
              <a:t>Enough (quantity)</a:t>
            </a:r>
          </a:p>
          <a:p>
            <a:pPr marL="1257300" lvl="2" indent="-342900">
              <a:lnSpc>
                <a:spcPct val="100000"/>
              </a:lnSpc>
              <a:spcBef>
                <a:spcPts val="0"/>
              </a:spcBef>
              <a:spcAft>
                <a:spcPts val="600"/>
              </a:spcAft>
              <a:buFont typeface="Calibri" panose="020F0502020204030204" pitchFamily="34" charset="0"/>
              <a:buChar char="−"/>
            </a:pPr>
            <a:r>
              <a:rPr lang="en-US" dirty="0"/>
              <a:t>Of good quality</a:t>
            </a:r>
          </a:p>
          <a:p>
            <a:pPr marL="1257300" lvl="2" indent="-342900">
              <a:lnSpc>
                <a:spcPct val="100000"/>
              </a:lnSpc>
              <a:spcBef>
                <a:spcPts val="0"/>
              </a:spcBef>
              <a:spcAft>
                <a:spcPts val="600"/>
              </a:spcAft>
              <a:buFont typeface="Calibri" panose="020F0502020204030204" pitchFamily="34" charset="0"/>
              <a:buChar char="−"/>
            </a:pPr>
            <a:r>
              <a:rPr lang="en-US" dirty="0"/>
              <a:t>Available at all times</a:t>
            </a:r>
          </a:p>
        </p:txBody>
      </p:sp>
      <p:sp>
        <p:nvSpPr>
          <p:cNvPr id="4" name="Slide Number Placeholder 3"/>
          <p:cNvSpPr>
            <a:spLocks noGrp="1"/>
          </p:cNvSpPr>
          <p:nvPr>
            <p:ph type="sldNum" sz="quarter" idx="12"/>
          </p:nvPr>
        </p:nvSpPr>
        <p:spPr/>
        <p:txBody>
          <a:bodyPr/>
          <a:lstStyle/>
          <a:p>
            <a:fld id="{D4028727-6F9B-431A-A65C-7415D1966A02}" type="slidenum">
              <a:rPr lang="en-US" smtClean="0"/>
              <a:pPr/>
              <a:t>11</a:t>
            </a:fld>
            <a:endParaRPr lang="en-US" dirty="0"/>
          </a:p>
        </p:txBody>
      </p:sp>
      <p:sp>
        <p:nvSpPr>
          <p:cNvPr id="13" name="Title 12"/>
          <p:cNvSpPr>
            <a:spLocks noGrp="1"/>
          </p:cNvSpPr>
          <p:nvPr>
            <p:ph type="title"/>
          </p:nvPr>
        </p:nvSpPr>
        <p:spPr/>
        <p:txBody>
          <a:bodyPr/>
          <a:lstStyle/>
          <a:p>
            <a:r>
              <a:rPr lang="en-US" dirty="0"/>
              <a:t>Food and nutrition security</a:t>
            </a:r>
          </a:p>
        </p:txBody>
      </p:sp>
    </p:spTree>
    <p:extLst>
      <p:ext uri="{BB962C8B-B14F-4D97-AF65-F5344CB8AC3E}">
        <p14:creationId xmlns:p14="http://schemas.microsoft.com/office/powerpoint/2010/main" val="3517172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Principles of community </a:t>
            </a:r>
            <a:r>
              <a:rPr lang="en-US" dirty="0" err="1"/>
              <a:t>mobilisation</a:t>
            </a:r>
            <a:endParaRPr lang="en-US" dirty="0"/>
          </a:p>
        </p:txBody>
      </p:sp>
      <p:sp>
        <p:nvSpPr>
          <p:cNvPr id="3" name="Content Placeholder 2"/>
          <p:cNvSpPr>
            <a:spLocks noGrp="1"/>
          </p:cNvSpPr>
          <p:nvPr>
            <p:ph idx="1"/>
          </p:nvPr>
        </p:nvSpPr>
        <p:spPr/>
        <p:txBody>
          <a:bodyPr/>
          <a:lstStyle/>
          <a:p>
            <a:pPr marL="0" indent="0">
              <a:spcAft>
                <a:spcPts val="1200"/>
              </a:spcAft>
              <a:buNone/>
            </a:pPr>
            <a:r>
              <a:rPr lang="en-US" dirty="0"/>
              <a:t>Brainstorm on the following principles:</a:t>
            </a:r>
          </a:p>
          <a:p>
            <a:pPr marL="461963" indent="-236538">
              <a:spcAft>
                <a:spcPts val="1200"/>
              </a:spcAft>
            </a:pPr>
            <a:r>
              <a:rPr lang="en-US" dirty="0"/>
              <a:t> Participation</a:t>
            </a:r>
          </a:p>
          <a:p>
            <a:pPr marL="461963" indent="-236538">
              <a:spcAft>
                <a:spcPts val="1200"/>
              </a:spcAft>
            </a:pPr>
            <a:r>
              <a:rPr lang="en-US" dirty="0"/>
              <a:t> Accountability</a:t>
            </a:r>
          </a:p>
          <a:p>
            <a:pPr marL="461963" indent="-236538">
              <a:spcAft>
                <a:spcPts val="1200"/>
              </a:spcAft>
            </a:pPr>
            <a:r>
              <a:rPr lang="en-US" dirty="0"/>
              <a:t> Good governance</a:t>
            </a:r>
          </a:p>
          <a:p>
            <a:pPr marL="461963" indent="-236538">
              <a:spcAft>
                <a:spcPts val="1200"/>
              </a:spcAft>
            </a:pPr>
            <a:r>
              <a:rPr lang="en-US" dirty="0"/>
              <a:t> Access to information</a:t>
            </a:r>
          </a:p>
          <a:p>
            <a:endParaRPr lang="en-US" dirty="0"/>
          </a:p>
          <a:p>
            <a:endParaRPr lang="en-US" dirty="0"/>
          </a:p>
        </p:txBody>
      </p:sp>
      <p:sp>
        <p:nvSpPr>
          <p:cNvPr id="4" name="Slide Number Placeholder 3"/>
          <p:cNvSpPr>
            <a:spLocks noGrp="1"/>
          </p:cNvSpPr>
          <p:nvPr>
            <p:ph type="sldNum" sz="quarter" idx="12"/>
          </p:nvPr>
        </p:nvSpPr>
        <p:spPr/>
        <p:txBody>
          <a:bodyPr/>
          <a:lstStyle/>
          <a:p>
            <a:fld id="{D4028727-6F9B-431A-A65C-7415D1966A02}" type="slidenum">
              <a:rPr lang="en-US" smtClean="0"/>
              <a:pPr/>
              <a:t>12</a:t>
            </a:fld>
            <a:endParaRPr lang="en-US" dirty="0"/>
          </a:p>
        </p:txBody>
      </p:sp>
    </p:spTree>
    <p:extLst>
      <p:ext uri="{BB962C8B-B14F-4D97-AF65-F5344CB8AC3E}">
        <p14:creationId xmlns:p14="http://schemas.microsoft.com/office/powerpoint/2010/main" val="230532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Principles of community </a:t>
            </a:r>
            <a:r>
              <a:rPr lang="en-US" dirty="0" err="1"/>
              <a:t>mobilisation</a:t>
            </a:r>
            <a:endParaRPr lang="en-US" dirty="0"/>
          </a:p>
        </p:txBody>
      </p:sp>
      <p:sp>
        <p:nvSpPr>
          <p:cNvPr id="3" name="Content Placeholder 2"/>
          <p:cNvSpPr>
            <a:spLocks noGrp="1"/>
          </p:cNvSpPr>
          <p:nvPr>
            <p:ph idx="1"/>
          </p:nvPr>
        </p:nvSpPr>
        <p:spPr>
          <a:xfrm>
            <a:off x="628650" y="1308100"/>
            <a:ext cx="7886700" cy="4925484"/>
          </a:xfrm>
        </p:spPr>
        <p:txBody>
          <a:bodyPr>
            <a:noAutofit/>
          </a:bodyPr>
          <a:lstStyle/>
          <a:p>
            <a:pPr marL="0" indent="0">
              <a:spcAft>
                <a:spcPts val="600"/>
              </a:spcAft>
              <a:buNone/>
            </a:pPr>
            <a:r>
              <a:rPr lang="en-US" sz="2400" b="1" dirty="0"/>
              <a:t>Participation</a:t>
            </a:r>
            <a:endParaRPr lang="en-US" b="1" dirty="0"/>
          </a:p>
          <a:p>
            <a:pPr>
              <a:spcAft>
                <a:spcPts val="600"/>
              </a:spcAft>
            </a:pPr>
            <a:r>
              <a:rPr lang="en-US" sz="2200" dirty="0"/>
              <a:t>Community members should be part of ‘problem appreciation.’</a:t>
            </a:r>
          </a:p>
          <a:p>
            <a:pPr>
              <a:spcAft>
                <a:spcPts val="600"/>
              </a:spcAft>
            </a:pPr>
            <a:r>
              <a:rPr lang="en-US" sz="2200" dirty="0"/>
              <a:t>Community members should be part of the solution, from planning through implementation to monitoring and evaluation.</a:t>
            </a:r>
          </a:p>
          <a:p>
            <a:pPr>
              <a:spcAft>
                <a:spcPts val="600"/>
              </a:spcAft>
            </a:pPr>
            <a:r>
              <a:rPr lang="en-US" sz="2200" dirty="0"/>
              <a:t>Different community members (men, women, youth, people with disabilities, older persons, etc.) should be included. </a:t>
            </a:r>
          </a:p>
          <a:p>
            <a:pPr>
              <a:spcAft>
                <a:spcPts val="600"/>
              </a:spcAft>
            </a:pPr>
            <a:r>
              <a:rPr lang="en-US" sz="2200" dirty="0"/>
              <a:t>Participation promotes ownership.</a:t>
            </a:r>
          </a:p>
          <a:p>
            <a:pPr marL="0" indent="0">
              <a:spcAft>
                <a:spcPts val="600"/>
              </a:spcAft>
              <a:buNone/>
            </a:pPr>
            <a:r>
              <a:rPr lang="en-US" sz="2400" b="1" dirty="0"/>
              <a:t>Accountability</a:t>
            </a:r>
            <a:endParaRPr lang="en-US" b="1" dirty="0"/>
          </a:p>
          <a:p>
            <a:pPr>
              <a:spcAft>
                <a:spcPts val="600"/>
              </a:spcAft>
            </a:pPr>
            <a:r>
              <a:rPr lang="en-US" sz="2200" dirty="0"/>
              <a:t>Emphasis should be on sharing information on any activity taking place and having a strong feedback mechanism.</a:t>
            </a:r>
          </a:p>
          <a:p>
            <a:pPr>
              <a:spcAft>
                <a:spcPts val="600"/>
              </a:spcAft>
            </a:pPr>
            <a:r>
              <a:rPr lang="en-US" sz="2200" dirty="0"/>
              <a:t>People should be committed to their assigned responsibilities.</a:t>
            </a:r>
          </a:p>
          <a:p>
            <a:pPr>
              <a:spcAft>
                <a:spcPts val="600"/>
              </a:spcAft>
            </a:pPr>
            <a:r>
              <a:rPr lang="en-US" sz="2200" dirty="0"/>
              <a:t>Individuals should be accountable for showing results from their assignments.</a:t>
            </a:r>
          </a:p>
        </p:txBody>
      </p:sp>
      <p:sp>
        <p:nvSpPr>
          <p:cNvPr id="4" name="Slide Number Placeholder 3"/>
          <p:cNvSpPr>
            <a:spLocks noGrp="1"/>
          </p:cNvSpPr>
          <p:nvPr>
            <p:ph type="sldNum" sz="quarter" idx="12"/>
          </p:nvPr>
        </p:nvSpPr>
        <p:spPr/>
        <p:txBody>
          <a:bodyPr/>
          <a:lstStyle/>
          <a:p>
            <a:fld id="{D4028727-6F9B-431A-A65C-7415D1966A02}" type="slidenum">
              <a:rPr lang="en-US" smtClean="0"/>
              <a:pPr/>
              <a:t>13</a:t>
            </a:fld>
            <a:endParaRPr lang="en-US" dirty="0"/>
          </a:p>
        </p:txBody>
      </p:sp>
    </p:spTree>
    <p:extLst>
      <p:ext uri="{BB962C8B-B14F-4D97-AF65-F5344CB8AC3E}">
        <p14:creationId xmlns:p14="http://schemas.microsoft.com/office/powerpoint/2010/main" val="3715319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Principles of community </a:t>
            </a:r>
            <a:r>
              <a:rPr lang="en-US" dirty="0" err="1"/>
              <a:t>mobilisation</a:t>
            </a:r>
            <a:endParaRPr lang="en-US" dirty="0"/>
          </a:p>
        </p:txBody>
      </p:sp>
      <p:sp>
        <p:nvSpPr>
          <p:cNvPr id="3" name="Content Placeholder 2"/>
          <p:cNvSpPr>
            <a:spLocks noGrp="1"/>
          </p:cNvSpPr>
          <p:nvPr>
            <p:ph idx="1"/>
          </p:nvPr>
        </p:nvSpPr>
        <p:spPr>
          <a:xfrm>
            <a:off x="628650" y="1262270"/>
            <a:ext cx="7886700" cy="5188225"/>
          </a:xfrm>
        </p:spPr>
        <p:txBody>
          <a:bodyPr>
            <a:noAutofit/>
          </a:bodyPr>
          <a:lstStyle/>
          <a:p>
            <a:pPr marL="0" indent="0">
              <a:spcAft>
                <a:spcPts val="600"/>
              </a:spcAft>
              <a:buNone/>
            </a:pPr>
            <a:r>
              <a:rPr lang="en-US" sz="2400" b="1" dirty="0"/>
              <a:t>Good governance</a:t>
            </a:r>
          </a:p>
          <a:p>
            <a:pPr>
              <a:spcAft>
                <a:spcPts val="600"/>
              </a:spcAft>
            </a:pPr>
            <a:r>
              <a:rPr lang="en-US" sz="1800" dirty="0"/>
              <a:t>People should be given an opportunity to participate in decisions and processes that affect them.</a:t>
            </a:r>
          </a:p>
          <a:p>
            <a:pPr>
              <a:spcAft>
                <a:spcPts val="600"/>
              </a:spcAft>
            </a:pPr>
            <a:r>
              <a:rPr lang="en-US" sz="1800" dirty="0"/>
              <a:t>The mobiliser, gatekeepers, and local leaders should be sure to involve different categories of people, especially those at risk of food insecurity and malnutrition, to ensure early ownership and commitment.</a:t>
            </a:r>
          </a:p>
          <a:p>
            <a:pPr>
              <a:spcAft>
                <a:spcPts val="600"/>
              </a:spcAft>
            </a:pPr>
            <a:r>
              <a:rPr lang="en-US" sz="1800" dirty="0"/>
              <a:t>Accountability itself (above) is a key ingredient of good governance.</a:t>
            </a:r>
          </a:p>
          <a:p>
            <a:pPr>
              <a:spcAft>
                <a:spcPts val="600"/>
              </a:spcAft>
            </a:pPr>
            <a:r>
              <a:rPr lang="en-US" sz="1800" dirty="0"/>
              <a:t>Good governance promotes ownership and sustainability.</a:t>
            </a:r>
          </a:p>
          <a:p>
            <a:pPr marL="0" indent="0">
              <a:spcAft>
                <a:spcPts val="600"/>
              </a:spcAft>
              <a:buNone/>
            </a:pPr>
            <a:r>
              <a:rPr lang="en-US" sz="2400" b="1" dirty="0"/>
              <a:t>Access to information by all</a:t>
            </a:r>
          </a:p>
          <a:p>
            <a:pPr>
              <a:spcAft>
                <a:spcPts val="600"/>
              </a:spcAft>
            </a:pPr>
            <a:r>
              <a:rPr lang="en-US" sz="1800" dirty="0"/>
              <a:t>Access to information is a right.</a:t>
            </a:r>
          </a:p>
          <a:p>
            <a:pPr>
              <a:spcAft>
                <a:spcPts val="600"/>
              </a:spcAft>
            </a:pPr>
            <a:r>
              <a:rPr lang="en-US" sz="1800" dirty="0"/>
              <a:t>Community members should be able to access information on food and nutrition security such as:</a:t>
            </a:r>
          </a:p>
          <a:p>
            <a:pPr lvl="1">
              <a:spcAft>
                <a:spcPts val="600"/>
              </a:spcAft>
              <a:buFont typeface="Calibri" panose="020F0502020204030204" pitchFamily="34" charset="0"/>
              <a:buChar char="−"/>
            </a:pPr>
            <a:r>
              <a:rPr lang="en-US" sz="1800" dirty="0"/>
              <a:t> Procedures for accessing relevant services related to food and nutrition</a:t>
            </a:r>
          </a:p>
          <a:p>
            <a:pPr lvl="1">
              <a:spcAft>
                <a:spcPts val="600"/>
              </a:spcAft>
              <a:buFont typeface="Calibri" panose="020F0502020204030204" pitchFamily="34" charset="0"/>
              <a:buChar char="−"/>
            </a:pPr>
            <a:r>
              <a:rPr lang="en-US" sz="1800" dirty="0"/>
              <a:t> Different levels/centers of responsibility for services</a:t>
            </a:r>
          </a:p>
          <a:p>
            <a:pPr lvl="1">
              <a:spcAft>
                <a:spcPts val="600"/>
              </a:spcAft>
              <a:buFont typeface="Calibri" panose="020F0502020204030204" pitchFamily="34" charset="0"/>
              <a:buChar char="−"/>
            </a:pPr>
            <a:r>
              <a:rPr lang="en-US" sz="1800" dirty="0"/>
              <a:t> Current and expected community interventions</a:t>
            </a:r>
          </a:p>
        </p:txBody>
      </p:sp>
      <p:sp>
        <p:nvSpPr>
          <p:cNvPr id="4" name="Slide Number Placeholder 3"/>
          <p:cNvSpPr>
            <a:spLocks noGrp="1"/>
          </p:cNvSpPr>
          <p:nvPr>
            <p:ph type="sldNum" sz="quarter" idx="12"/>
          </p:nvPr>
        </p:nvSpPr>
        <p:spPr/>
        <p:txBody>
          <a:bodyPr/>
          <a:lstStyle/>
          <a:p>
            <a:fld id="{D4028727-6F9B-431A-A65C-7415D1966A02}" type="slidenum">
              <a:rPr lang="en-US" smtClean="0"/>
              <a:pPr/>
              <a:t>14</a:t>
            </a:fld>
            <a:endParaRPr lang="en-US" dirty="0"/>
          </a:p>
        </p:txBody>
      </p:sp>
    </p:spTree>
    <p:extLst>
      <p:ext uri="{BB962C8B-B14F-4D97-AF65-F5344CB8AC3E}">
        <p14:creationId xmlns:p14="http://schemas.microsoft.com/office/powerpoint/2010/main" val="3330202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735496" y="2006946"/>
            <a:ext cx="7772400" cy="2387600"/>
          </a:xfrm>
        </p:spPr>
        <p:txBody>
          <a:bodyPr>
            <a:normAutofit fontScale="90000"/>
          </a:bodyPr>
          <a:lstStyle/>
          <a:p>
            <a:r>
              <a:rPr lang="en-US" dirty="0"/>
              <a:t> </a:t>
            </a:r>
            <a:br>
              <a:rPr lang="en-US" dirty="0"/>
            </a:br>
            <a:br>
              <a:rPr lang="en-US" dirty="0"/>
            </a:br>
            <a:r>
              <a:rPr lang="en-US" dirty="0"/>
              <a:t>Session 3: </a:t>
            </a:r>
            <a:br>
              <a:rPr lang="en-US" dirty="0"/>
            </a:br>
            <a:r>
              <a:rPr lang="en-US" dirty="0">
                <a:solidFill>
                  <a:schemeClr val="accent6">
                    <a:lumMod val="75000"/>
                  </a:schemeClr>
                </a:solidFill>
              </a:rPr>
              <a:t>Planning Community Mobilisation for Improving Food and Nutrition Security</a:t>
            </a:r>
          </a:p>
        </p:txBody>
      </p:sp>
    </p:spTree>
    <p:extLst>
      <p:ext uri="{BB962C8B-B14F-4D97-AF65-F5344CB8AC3E}">
        <p14:creationId xmlns:p14="http://schemas.microsoft.com/office/powerpoint/2010/main" val="32884479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Session 3 objectives</a:t>
            </a:r>
          </a:p>
        </p:txBody>
      </p:sp>
      <p:sp>
        <p:nvSpPr>
          <p:cNvPr id="3" name="Content Placeholder 2"/>
          <p:cNvSpPr>
            <a:spLocks noGrp="1"/>
          </p:cNvSpPr>
          <p:nvPr>
            <p:ph idx="1"/>
          </p:nvPr>
        </p:nvSpPr>
        <p:spPr/>
        <p:txBody>
          <a:bodyPr/>
          <a:lstStyle/>
          <a:p>
            <a:pPr marL="0" indent="0">
              <a:spcAft>
                <a:spcPts val="1200"/>
              </a:spcAft>
              <a:buNone/>
            </a:pPr>
            <a:r>
              <a:rPr lang="en-US" dirty="0"/>
              <a:t>By the end of the session, participants will be able to: </a:t>
            </a:r>
          </a:p>
          <a:p>
            <a:pPr marL="569913" indent="-279400">
              <a:spcAft>
                <a:spcPts val="1200"/>
              </a:spcAft>
            </a:pPr>
            <a:r>
              <a:rPr lang="en-US" dirty="0"/>
              <a:t>Describe the phases involved in planning community </a:t>
            </a:r>
            <a:r>
              <a:rPr lang="en-US" dirty="0" err="1"/>
              <a:t>mobilisation</a:t>
            </a:r>
            <a:r>
              <a:rPr lang="en-US" dirty="0"/>
              <a:t> for improving food and nutrition security</a:t>
            </a:r>
          </a:p>
          <a:p>
            <a:pPr marL="569913" indent="-279400">
              <a:spcAft>
                <a:spcPts val="1200"/>
              </a:spcAft>
            </a:pPr>
            <a:r>
              <a:rPr lang="en-US" dirty="0"/>
              <a:t>Determine what and who are involved at each phase</a:t>
            </a:r>
          </a:p>
        </p:txBody>
      </p:sp>
      <p:sp>
        <p:nvSpPr>
          <p:cNvPr id="4" name="Slide Number Placeholder 3"/>
          <p:cNvSpPr>
            <a:spLocks noGrp="1"/>
          </p:cNvSpPr>
          <p:nvPr>
            <p:ph type="sldNum" sz="quarter" idx="12"/>
          </p:nvPr>
        </p:nvSpPr>
        <p:spPr/>
        <p:txBody>
          <a:bodyPr/>
          <a:lstStyle/>
          <a:p>
            <a:fld id="{D4028727-6F9B-431A-A65C-7415D1966A02}" type="slidenum">
              <a:rPr lang="en-US" smtClean="0"/>
              <a:pPr/>
              <a:t>16</a:t>
            </a:fld>
            <a:endParaRPr lang="en-US" dirty="0"/>
          </a:p>
        </p:txBody>
      </p:sp>
    </p:spTree>
    <p:extLst>
      <p:ext uri="{BB962C8B-B14F-4D97-AF65-F5344CB8AC3E}">
        <p14:creationId xmlns:p14="http://schemas.microsoft.com/office/powerpoint/2010/main" val="2323860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Purpose of planning</a:t>
            </a:r>
            <a:endParaRPr lang="en-US" dirty="0"/>
          </a:p>
        </p:txBody>
      </p:sp>
      <p:sp>
        <p:nvSpPr>
          <p:cNvPr id="3" name="Content Placeholder 2"/>
          <p:cNvSpPr>
            <a:spLocks noGrp="1"/>
          </p:cNvSpPr>
          <p:nvPr>
            <p:ph idx="1"/>
          </p:nvPr>
        </p:nvSpPr>
        <p:spPr/>
        <p:txBody>
          <a:bodyPr>
            <a:normAutofit/>
          </a:bodyPr>
          <a:lstStyle/>
          <a:p>
            <a:pPr marL="290513" indent="-290513">
              <a:spcAft>
                <a:spcPts val="1200"/>
              </a:spcAft>
            </a:pPr>
            <a:r>
              <a:rPr lang="en-US" dirty="0"/>
              <a:t>Helps the community mobiliser get a clear understanding of the phases involved in planning for community </a:t>
            </a:r>
            <a:r>
              <a:rPr lang="en-US" dirty="0" err="1"/>
              <a:t>mobilisation</a:t>
            </a:r>
            <a:r>
              <a:rPr lang="en-US" dirty="0"/>
              <a:t> for improving food and nutrition security</a:t>
            </a:r>
          </a:p>
          <a:p>
            <a:pPr marL="290513" indent="-290513">
              <a:spcAft>
                <a:spcPts val="1200"/>
              </a:spcAft>
            </a:pPr>
            <a:r>
              <a:rPr lang="en-US" dirty="0"/>
              <a:t>Specifically, the community mobiliser should be able to determine:</a:t>
            </a:r>
          </a:p>
          <a:p>
            <a:pPr marL="1257300" lvl="2" indent="-342900">
              <a:lnSpc>
                <a:spcPct val="100000"/>
              </a:lnSpc>
              <a:spcBef>
                <a:spcPts val="0"/>
              </a:spcBef>
              <a:spcAft>
                <a:spcPts val="1200"/>
              </a:spcAft>
              <a:buFont typeface="Calibri" panose="020F0502020204030204" pitchFamily="34" charset="0"/>
              <a:buChar char="−"/>
            </a:pPr>
            <a:r>
              <a:rPr lang="en-US" dirty="0"/>
              <a:t>The phases involved</a:t>
            </a:r>
          </a:p>
          <a:p>
            <a:pPr marL="1257300" lvl="2" indent="-342900">
              <a:lnSpc>
                <a:spcPct val="100000"/>
              </a:lnSpc>
              <a:spcBef>
                <a:spcPts val="0"/>
              </a:spcBef>
              <a:spcAft>
                <a:spcPts val="1200"/>
              </a:spcAft>
              <a:buFont typeface="Calibri" panose="020F0502020204030204" pitchFamily="34" charset="0"/>
              <a:buChar char="−"/>
            </a:pPr>
            <a:r>
              <a:rPr lang="en-US" dirty="0"/>
              <a:t>What is involved at each phase</a:t>
            </a:r>
          </a:p>
          <a:p>
            <a:pPr marL="1257300" lvl="2" indent="-342900">
              <a:lnSpc>
                <a:spcPct val="100000"/>
              </a:lnSpc>
              <a:spcBef>
                <a:spcPts val="0"/>
              </a:spcBef>
              <a:spcAft>
                <a:spcPts val="1200"/>
              </a:spcAft>
              <a:buFont typeface="Calibri" panose="020F0502020204030204" pitchFamily="34" charset="0"/>
              <a:buChar char="−"/>
            </a:pPr>
            <a:r>
              <a:rPr lang="en-US" dirty="0"/>
              <a:t>Who is involved at each phase</a:t>
            </a:r>
          </a:p>
        </p:txBody>
      </p:sp>
      <p:sp>
        <p:nvSpPr>
          <p:cNvPr id="4" name="Slide Number Placeholder 3"/>
          <p:cNvSpPr>
            <a:spLocks noGrp="1"/>
          </p:cNvSpPr>
          <p:nvPr>
            <p:ph type="sldNum" sz="quarter" idx="12"/>
          </p:nvPr>
        </p:nvSpPr>
        <p:spPr/>
        <p:txBody>
          <a:bodyPr/>
          <a:lstStyle/>
          <a:p>
            <a:fld id="{D4028727-6F9B-431A-A65C-7415D1966A02}" type="slidenum">
              <a:rPr lang="en-US" smtClean="0"/>
              <a:pPr/>
              <a:t>17</a:t>
            </a:fld>
            <a:endParaRPr lang="en-US" dirty="0"/>
          </a:p>
        </p:txBody>
      </p:sp>
    </p:spTree>
    <p:extLst>
      <p:ext uri="{BB962C8B-B14F-4D97-AF65-F5344CB8AC3E}">
        <p14:creationId xmlns:p14="http://schemas.microsoft.com/office/powerpoint/2010/main" val="1739442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Phases in community </a:t>
            </a:r>
            <a:r>
              <a:rPr lang="en-US" dirty="0" err="1"/>
              <a:t>mobilisation</a:t>
            </a:r>
            <a:r>
              <a:rPr lang="en-US" dirty="0"/>
              <a:t> for food and nutrition security</a:t>
            </a:r>
          </a:p>
        </p:txBody>
      </p:sp>
      <p:sp>
        <p:nvSpPr>
          <p:cNvPr id="3" name="Content Placeholder 2"/>
          <p:cNvSpPr>
            <a:spLocks noGrp="1"/>
          </p:cNvSpPr>
          <p:nvPr>
            <p:ph idx="1"/>
          </p:nvPr>
        </p:nvSpPr>
        <p:spPr/>
        <p:txBody>
          <a:bodyPr>
            <a:noAutofit/>
          </a:bodyPr>
          <a:lstStyle/>
          <a:p>
            <a:pPr marL="0" indent="0">
              <a:spcAft>
                <a:spcPts val="1200"/>
              </a:spcAft>
              <a:buNone/>
            </a:pPr>
            <a:r>
              <a:rPr lang="en-US" b="1" dirty="0"/>
              <a:t>Phase 1: </a:t>
            </a:r>
            <a:r>
              <a:rPr lang="en-US" dirty="0"/>
              <a:t>Planning </a:t>
            </a:r>
          </a:p>
          <a:p>
            <a:pPr marL="0" indent="0">
              <a:spcAft>
                <a:spcPts val="1200"/>
              </a:spcAft>
              <a:buNone/>
            </a:pPr>
            <a:r>
              <a:rPr lang="en-US" b="1" dirty="0"/>
              <a:t>Phase 2: </a:t>
            </a:r>
            <a:r>
              <a:rPr lang="en-US" dirty="0"/>
              <a:t>Community entry and awareness of gatekeepers</a:t>
            </a:r>
          </a:p>
          <a:p>
            <a:pPr marL="0" indent="0">
              <a:spcAft>
                <a:spcPts val="1200"/>
              </a:spcAft>
              <a:buNone/>
            </a:pPr>
            <a:r>
              <a:rPr lang="en-US" b="1" dirty="0"/>
              <a:t>Phase 3: </a:t>
            </a:r>
            <a:r>
              <a:rPr lang="en-US" dirty="0"/>
              <a:t>Community </a:t>
            </a:r>
            <a:r>
              <a:rPr lang="en-US" dirty="0" err="1"/>
              <a:t>mobilisation</a:t>
            </a:r>
            <a:endParaRPr lang="en-US" dirty="0"/>
          </a:p>
          <a:p>
            <a:pPr marL="0" indent="0">
              <a:spcAft>
                <a:spcPts val="1200"/>
              </a:spcAft>
              <a:buNone/>
            </a:pPr>
            <a:r>
              <a:rPr lang="en-US" b="1" dirty="0"/>
              <a:t>Phase 4: </a:t>
            </a:r>
            <a:r>
              <a:rPr lang="en-US" dirty="0"/>
              <a:t>Taking action together</a:t>
            </a:r>
          </a:p>
          <a:p>
            <a:pPr marL="0" indent="0">
              <a:spcAft>
                <a:spcPts val="1200"/>
              </a:spcAft>
              <a:buNone/>
            </a:pPr>
            <a:r>
              <a:rPr lang="en-US" b="1" dirty="0"/>
              <a:t>Phase 5: </a:t>
            </a:r>
            <a:r>
              <a:rPr lang="en-US" dirty="0"/>
              <a:t>Participatory monitoring and evaluation (assessing outcomes of successful community </a:t>
            </a:r>
            <a:r>
              <a:rPr lang="en-US" dirty="0" err="1"/>
              <a:t>mobilisation</a:t>
            </a:r>
            <a:r>
              <a:rPr lang="en-US" dirty="0"/>
              <a:t>)</a:t>
            </a:r>
          </a:p>
        </p:txBody>
      </p:sp>
      <p:sp>
        <p:nvSpPr>
          <p:cNvPr id="4" name="Slide Number Placeholder 3"/>
          <p:cNvSpPr>
            <a:spLocks noGrp="1"/>
          </p:cNvSpPr>
          <p:nvPr>
            <p:ph type="sldNum" sz="quarter" idx="12"/>
          </p:nvPr>
        </p:nvSpPr>
        <p:spPr/>
        <p:txBody>
          <a:bodyPr/>
          <a:lstStyle/>
          <a:p>
            <a:fld id="{D4028727-6F9B-431A-A65C-7415D1966A02}" type="slidenum">
              <a:rPr lang="en-US" smtClean="0"/>
              <a:pPr/>
              <a:t>18</a:t>
            </a:fld>
            <a:endParaRPr lang="en-US" dirty="0"/>
          </a:p>
        </p:txBody>
      </p:sp>
    </p:spTree>
    <p:extLst>
      <p:ext uri="{BB962C8B-B14F-4D97-AF65-F5344CB8AC3E}">
        <p14:creationId xmlns:p14="http://schemas.microsoft.com/office/powerpoint/2010/main" val="22221227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Phase 1: Planning</a:t>
            </a:r>
            <a:endParaRPr lang="en-US" dirty="0"/>
          </a:p>
        </p:txBody>
      </p:sp>
      <p:sp>
        <p:nvSpPr>
          <p:cNvPr id="3" name="Content Placeholder 2"/>
          <p:cNvSpPr>
            <a:spLocks noGrp="1"/>
          </p:cNvSpPr>
          <p:nvPr>
            <p:ph idx="1"/>
          </p:nvPr>
        </p:nvSpPr>
        <p:spPr/>
        <p:txBody>
          <a:bodyPr>
            <a:normAutofit fontScale="85000" lnSpcReduction="20000"/>
          </a:bodyPr>
          <a:lstStyle/>
          <a:p>
            <a:r>
              <a:rPr lang="en-US" dirty="0"/>
              <a:t>Determine the food and nutrition security issues to be addressed </a:t>
            </a:r>
          </a:p>
          <a:p>
            <a:pPr marL="457200" lvl="1" indent="0">
              <a:buNone/>
            </a:pPr>
            <a:r>
              <a:rPr lang="en-US" i="1" dirty="0">
                <a:solidFill>
                  <a:schemeClr val="accent6">
                    <a:lumMod val="75000"/>
                  </a:schemeClr>
                </a:solidFill>
              </a:rPr>
              <a:t>Discuss the food and nutrition situation with knowledgeable people in the community. </a:t>
            </a:r>
          </a:p>
          <a:p>
            <a:r>
              <a:rPr lang="en-US" dirty="0"/>
              <a:t>Identify and involve the right people</a:t>
            </a:r>
          </a:p>
          <a:p>
            <a:pPr marL="457200" lvl="1" indent="0">
              <a:buNone/>
            </a:pPr>
            <a:r>
              <a:rPr lang="en-US" i="1" dirty="0">
                <a:solidFill>
                  <a:schemeClr val="accent6">
                    <a:lumMod val="75000"/>
                  </a:schemeClr>
                </a:solidFill>
              </a:rPr>
              <a:t>Who are the community gatekeepers (the people with power and influence within the community)? </a:t>
            </a:r>
          </a:p>
          <a:p>
            <a:r>
              <a:rPr lang="en-US" dirty="0"/>
              <a:t>Define what needs to be done and how</a:t>
            </a:r>
          </a:p>
          <a:p>
            <a:pPr marL="457200" lvl="1" indent="0">
              <a:buNone/>
            </a:pPr>
            <a:r>
              <a:rPr lang="en-US" i="1" dirty="0">
                <a:solidFill>
                  <a:schemeClr val="accent6">
                    <a:lumMod val="75000"/>
                  </a:schemeClr>
                </a:solidFill>
              </a:rPr>
              <a:t>What activities and strategies should be used? What will make community </a:t>
            </a:r>
            <a:r>
              <a:rPr lang="en-US" i="1" dirty="0" err="1">
                <a:solidFill>
                  <a:schemeClr val="accent6">
                    <a:lumMod val="75000"/>
                  </a:schemeClr>
                </a:solidFill>
              </a:rPr>
              <a:t>mobilisation</a:t>
            </a:r>
            <a:r>
              <a:rPr lang="en-US" i="1" dirty="0">
                <a:solidFill>
                  <a:schemeClr val="accent6">
                    <a:lumMod val="75000"/>
                  </a:schemeClr>
                </a:solidFill>
              </a:rPr>
              <a:t> for food and nutrition security successful? </a:t>
            </a:r>
          </a:p>
          <a:p>
            <a:pPr marL="457200" lvl="1" indent="0">
              <a:buNone/>
            </a:pPr>
            <a:r>
              <a:rPr lang="en-US" i="1" dirty="0">
                <a:solidFill>
                  <a:schemeClr val="accent6">
                    <a:lumMod val="75000"/>
                  </a:schemeClr>
                </a:solidFill>
              </a:rPr>
              <a:t>How will success be measured?</a:t>
            </a:r>
          </a:p>
        </p:txBody>
      </p:sp>
      <p:sp>
        <p:nvSpPr>
          <p:cNvPr id="4" name="Slide Number Placeholder 3"/>
          <p:cNvSpPr>
            <a:spLocks noGrp="1"/>
          </p:cNvSpPr>
          <p:nvPr>
            <p:ph type="sldNum" sz="quarter" idx="12"/>
          </p:nvPr>
        </p:nvSpPr>
        <p:spPr/>
        <p:txBody>
          <a:bodyPr/>
          <a:lstStyle/>
          <a:p>
            <a:fld id="{D4028727-6F9B-431A-A65C-7415D1966A02}" type="slidenum">
              <a:rPr lang="en-US" smtClean="0"/>
              <a:pPr/>
              <a:t>19</a:t>
            </a:fld>
            <a:endParaRPr lang="en-US" dirty="0"/>
          </a:p>
        </p:txBody>
      </p:sp>
    </p:spTree>
    <p:extLst>
      <p:ext uri="{BB962C8B-B14F-4D97-AF65-F5344CB8AC3E}">
        <p14:creationId xmlns:p14="http://schemas.microsoft.com/office/powerpoint/2010/main" val="3704919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Session 1: </a:t>
            </a:r>
            <a:br>
              <a:rPr lang="en-US" dirty="0"/>
            </a:br>
            <a:r>
              <a:rPr lang="en-US" dirty="0">
                <a:solidFill>
                  <a:schemeClr val="accent6">
                    <a:lumMod val="75000"/>
                  </a:schemeClr>
                </a:solidFill>
              </a:rPr>
              <a:t>Orientation Introduction </a:t>
            </a:r>
          </a:p>
        </p:txBody>
      </p:sp>
    </p:spTree>
    <p:extLst>
      <p:ext uri="{BB962C8B-B14F-4D97-AF65-F5344CB8AC3E}">
        <p14:creationId xmlns:p14="http://schemas.microsoft.com/office/powerpoint/2010/main" val="41800814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Some Food and Nutrition Security Questions for Planning Phase</a:t>
            </a:r>
          </a:p>
        </p:txBody>
      </p:sp>
      <p:sp>
        <p:nvSpPr>
          <p:cNvPr id="3" name="Content Placeholder 2"/>
          <p:cNvSpPr>
            <a:spLocks noGrp="1"/>
          </p:cNvSpPr>
          <p:nvPr>
            <p:ph idx="1"/>
          </p:nvPr>
        </p:nvSpPr>
        <p:spPr/>
        <p:txBody>
          <a:bodyPr>
            <a:noAutofit/>
          </a:bodyPr>
          <a:lstStyle/>
          <a:p>
            <a:pPr>
              <a:spcAft>
                <a:spcPts val="600"/>
              </a:spcAft>
            </a:pPr>
            <a:r>
              <a:rPr lang="en-US" sz="2400" dirty="0"/>
              <a:t>Do households consume a variety of foods from crops and livestock throughout the year? If not, why? </a:t>
            </a:r>
          </a:p>
          <a:p>
            <a:pPr>
              <a:spcAft>
                <a:spcPts val="600"/>
              </a:spcAft>
            </a:pPr>
            <a:r>
              <a:rPr lang="en-US" sz="2400" dirty="0"/>
              <a:t>How many meals do most households consume each day? </a:t>
            </a:r>
          </a:p>
          <a:p>
            <a:pPr>
              <a:spcAft>
                <a:spcPts val="600"/>
              </a:spcAft>
            </a:pPr>
            <a:r>
              <a:rPr lang="en-US" sz="2400" dirty="0"/>
              <a:t>Do households have backyard gardens? </a:t>
            </a:r>
          </a:p>
          <a:p>
            <a:pPr>
              <a:spcAft>
                <a:spcPts val="600"/>
              </a:spcAft>
            </a:pPr>
            <a:r>
              <a:rPr lang="en-US" sz="2400" dirty="0"/>
              <a:t>Are households’ crops drought-resistant? </a:t>
            </a:r>
          </a:p>
          <a:p>
            <a:pPr>
              <a:spcAft>
                <a:spcPts val="600"/>
              </a:spcAft>
            </a:pPr>
            <a:r>
              <a:rPr lang="en-US" sz="2400" dirty="0"/>
              <a:t>Do women give their infants only breast milk for the first 6 months (no other food or water)?</a:t>
            </a:r>
          </a:p>
          <a:p>
            <a:pPr>
              <a:spcAft>
                <a:spcPts val="600"/>
              </a:spcAft>
            </a:pPr>
            <a:r>
              <a:rPr lang="en-US" sz="2400" dirty="0"/>
              <a:t>Do households have access to clean, safe water? </a:t>
            </a:r>
          </a:p>
          <a:p>
            <a:pPr>
              <a:spcAft>
                <a:spcPts val="600"/>
              </a:spcAft>
            </a:pPr>
            <a:r>
              <a:rPr lang="en-US" sz="2400" dirty="0"/>
              <a:t>What water sources are used? </a:t>
            </a:r>
          </a:p>
          <a:p>
            <a:pPr>
              <a:spcAft>
                <a:spcPts val="600"/>
              </a:spcAft>
            </a:pPr>
            <a:r>
              <a:rPr lang="en-US" sz="2400" dirty="0"/>
              <a:t>Are household drying racks available for use? </a:t>
            </a:r>
          </a:p>
          <a:p>
            <a:pPr>
              <a:spcAft>
                <a:spcPts val="600"/>
              </a:spcAft>
            </a:pPr>
            <a:r>
              <a:rPr lang="en-US" sz="2400" dirty="0"/>
              <a:t>Are pit latrines available and used? </a:t>
            </a:r>
          </a:p>
        </p:txBody>
      </p:sp>
      <p:sp>
        <p:nvSpPr>
          <p:cNvPr id="4" name="Slide Number Placeholder 3"/>
          <p:cNvSpPr>
            <a:spLocks noGrp="1"/>
          </p:cNvSpPr>
          <p:nvPr>
            <p:ph type="sldNum" sz="quarter" idx="12"/>
          </p:nvPr>
        </p:nvSpPr>
        <p:spPr/>
        <p:txBody>
          <a:bodyPr/>
          <a:lstStyle/>
          <a:p>
            <a:fld id="{D4028727-6F9B-431A-A65C-7415D1966A02}" type="slidenum">
              <a:rPr lang="en-US" smtClean="0"/>
              <a:pPr/>
              <a:t>20</a:t>
            </a:fld>
            <a:endParaRPr lang="en-US" dirty="0"/>
          </a:p>
        </p:txBody>
      </p:sp>
    </p:spTree>
    <p:extLst>
      <p:ext uri="{BB962C8B-B14F-4D97-AF65-F5344CB8AC3E}">
        <p14:creationId xmlns:p14="http://schemas.microsoft.com/office/powerpoint/2010/main" val="14658763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Gatekeepers to consider for planning phase</a:t>
            </a:r>
            <a:endParaRPr lang="en-US" dirty="0"/>
          </a:p>
        </p:txBody>
      </p:sp>
      <p:sp>
        <p:nvSpPr>
          <p:cNvPr id="3" name="Content Placeholder 2"/>
          <p:cNvSpPr>
            <a:spLocks noGrp="1"/>
          </p:cNvSpPr>
          <p:nvPr>
            <p:ph idx="1"/>
          </p:nvPr>
        </p:nvSpPr>
        <p:spPr/>
        <p:txBody>
          <a:bodyPr>
            <a:normAutofit fontScale="92500" lnSpcReduction="10000"/>
          </a:bodyPr>
          <a:lstStyle/>
          <a:p>
            <a:pPr>
              <a:lnSpc>
                <a:spcPct val="110000"/>
              </a:lnSpc>
              <a:spcAft>
                <a:spcPts val="600"/>
              </a:spcAft>
            </a:pPr>
            <a:r>
              <a:rPr lang="en-US" dirty="0"/>
              <a:t>Who are the right people to involve as gatekeepers?</a:t>
            </a:r>
          </a:p>
          <a:p>
            <a:pPr marL="688975" indent="-227013">
              <a:lnSpc>
                <a:spcPct val="110000"/>
              </a:lnSpc>
              <a:spcAft>
                <a:spcPts val="600"/>
              </a:spcAft>
              <a:buFont typeface="Calibri" panose="020F0502020204030204" pitchFamily="34" charset="0"/>
              <a:buChar char="−"/>
            </a:pPr>
            <a:r>
              <a:rPr lang="en-US" sz="2600" dirty="0"/>
              <a:t>People the community is likely to listen to</a:t>
            </a:r>
          </a:p>
          <a:p>
            <a:pPr marL="688975" indent="-227013">
              <a:lnSpc>
                <a:spcPct val="110000"/>
              </a:lnSpc>
              <a:spcAft>
                <a:spcPts val="600"/>
              </a:spcAft>
              <a:buFont typeface="Calibri" panose="020F0502020204030204" pitchFamily="34" charset="0"/>
              <a:buChar char="−"/>
            </a:pPr>
            <a:r>
              <a:rPr lang="en-US" sz="2600" dirty="0"/>
              <a:t>People with power and influence who can influence others</a:t>
            </a:r>
          </a:p>
          <a:p>
            <a:pPr>
              <a:lnSpc>
                <a:spcPct val="110000"/>
              </a:lnSpc>
              <a:spcAft>
                <a:spcPts val="600"/>
              </a:spcAft>
            </a:pPr>
            <a:r>
              <a:rPr lang="en-US" dirty="0"/>
              <a:t>Gatekeepers include: </a:t>
            </a:r>
          </a:p>
          <a:p>
            <a:pPr lvl="1">
              <a:lnSpc>
                <a:spcPct val="110000"/>
              </a:lnSpc>
              <a:spcAft>
                <a:spcPts val="600"/>
              </a:spcAft>
              <a:buFont typeface="Calibri" panose="020F0502020204030204" pitchFamily="34" charset="0"/>
              <a:buChar char="−"/>
            </a:pPr>
            <a:r>
              <a:rPr lang="en-US" sz="2600" dirty="0"/>
              <a:t>Local political leaders</a:t>
            </a:r>
          </a:p>
          <a:p>
            <a:pPr lvl="1">
              <a:lnSpc>
                <a:spcPct val="110000"/>
              </a:lnSpc>
              <a:spcAft>
                <a:spcPts val="600"/>
              </a:spcAft>
              <a:buFont typeface="Calibri" panose="020F0502020204030204" pitchFamily="34" charset="0"/>
              <a:buChar char="−"/>
            </a:pPr>
            <a:r>
              <a:rPr lang="en-US" sz="2600" dirty="0"/>
              <a:t>Religious and cultural leaders</a:t>
            </a:r>
          </a:p>
          <a:p>
            <a:pPr lvl="1">
              <a:lnSpc>
                <a:spcPct val="110000"/>
              </a:lnSpc>
              <a:spcAft>
                <a:spcPts val="600"/>
              </a:spcAft>
              <a:buFont typeface="Calibri" panose="020F0502020204030204" pitchFamily="34" charset="0"/>
              <a:buChar char="−"/>
            </a:pPr>
            <a:r>
              <a:rPr lang="en-US" sz="2600" dirty="0"/>
              <a:t>Parish Development Committee members</a:t>
            </a:r>
          </a:p>
          <a:p>
            <a:pPr>
              <a:lnSpc>
                <a:spcPct val="110000"/>
              </a:lnSpc>
              <a:spcAft>
                <a:spcPts val="600"/>
              </a:spcAft>
            </a:pPr>
            <a:r>
              <a:rPr lang="en-US" dirty="0"/>
              <a:t>Initial ideas should be shared with gatekeepers so that they become allies and encourage participation.</a:t>
            </a:r>
          </a:p>
        </p:txBody>
      </p:sp>
      <p:sp>
        <p:nvSpPr>
          <p:cNvPr id="4" name="Slide Number Placeholder 3"/>
          <p:cNvSpPr>
            <a:spLocks noGrp="1"/>
          </p:cNvSpPr>
          <p:nvPr>
            <p:ph type="sldNum" sz="quarter" idx="12"/>
          </p:nvPr>
        </p:nvSpPr>
        <p:spPr/>
        <p:txBody>
          <a:bodyPr/>
          <a:lstStyle/>
          <a:p>
            <a:fld id="{D4028727-6F9B-431A-A65C-7415D1966A02}" type="slidenum">
              <a:rPr lang="en-US" smtClean="0"/>
              <a:pPr/>
              <a:t>21</a:t>
            </a:fld>
            <a:endParaRPr lang="en-US" dirty="0"/>
          </a:p>
        </p:txBody>
      </p:sp>
    </p:spTree>
    <p:extLst>
      <p:ext uri="{BB962C8B-B14F-4D97-AF65-F5344CB8AC3E}">
        <p14:creationId xmlns:p14="http://schemas.microsoft.com/office/powerpoint/2010/main" val="11846599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Phase 2: Community entry and awareness of gatekeepers</a:t>
            </a:r>
            <a:endParaRPr lang="en-US" dirty="0"/>
          </a:p>
        </p:txBody>
      </p:sp>
      <p:sp>
        <p:nvSpPr>
          <p:cNvPr id="3" name="Content Placeholder 2"/>
          <p:cNvSpPr>
            <a:spLocks noGrp="1"/>
          </p:cNvSpPr>
          <p:nvPr>
            <p:ph idx="1"/>
          </p:nvPr>
        </p:nvSpPr>
        <p:spPr/>
        <p:txBody>
          <a:bodyPr>
            <a:noAutofit/>
          </a:bodyPr>
          <a:lstStyle/>
          <a:p>
            <a:pPr>
              <a:spcAft>
                <a:spcPts val="600"/>
              </a:spcAft>
            </a:pPr>
            <a:r>
              <a:rPr lang="en-US" dirty="0"/>
              <a:t>Identify food and nutrition security issues that are of interest to the community </a:t>
            </a:r>
          </a:p>
          <a:p>
            <a:pPr>
              <a:spcAft>
                <a:spcPts val="600"/>
              </a:spcAft>
            </a:pPr>
            <a:r>
              <a:rPr lang="en-GB" dirty="0"/>
              <a:t>The mobiliser and the gatekeepers should: </a:t>
            </a:r>
          </a:p>
          <a:p>
            <a:pPr lvl="1">
              <a:spcAft>
                <a:spcPts val="600"/>
              </a:spcAft>
              <a:buFont typeface="Calibri" panose="020F0502020204030204" pitchFamily="34" charset="0"/>
              <a:buChar char="−"/>
            </a:pPr>
            <a:r>
              <a:rPr lang="en-US" sz="2400" dirty="0"/>
              <a:t>Agree on community groups (audiences) to invite to the </a:t>
            </a:r>
            <a:r>
              <a:rPr lang="en-US" sz="2400" dirty="0" err="1"/>
              <a:t>mobilisation</a:t>
            </a:r>
            <a:r>
              <a:rPr lang="en-US" sz="2400" dirty="0"/>
              <a:t> meeting</a:t>
            </a:r>
          </a:p>
          <a:p>
            <a:pPr lvl="1">
              <a:spcAft>
                <a:spcPts val="600"/>
              </a:spcAft>
              <a:buFont typeface="Calibri" panose="020F0502020204030204" pitchFamily="34" charset="0"/>
              <a:buChar char="−"/>
            </a:pPr>
            <a:r>
              <a:rPr lang="en-US" sz="2400" dirty="0"/>
              <a:t>Agree on a venue and date</a:t>
            </a:r>
          </a:p>
          <a:p>
            <a:pPr lvl="1">
              <a:spcAft>
                <a:spcPts val="600"/>
              </a:spcAft>
              <a:buFont typeface="Calibri" panose="020F0502020204030204" pitchFamily="34" charset="0"/>
              <a:buChar char="−"/>
            </a:pPr>
            <a:r>
              <a:rPr lang="en-US" sz="2400" dirty="0"/>
              <a:t>Agree on approaches to use</a:t>
            </a:r>
          </a:p>
          <a:p>
            <a:pPr lvl="1">
              <a:spcAft>
                <a:spcPts val="600"/>
              </a:spcAft>
              <a:buFont typeface="Calibri" panose="020F0502020204030204" pitchFamily="34" charset="0"/>
              <a:buChar char="−"/>
            </a:pPr>
            <a:r>
              <a:rPr lang="en-US" sz="2400" dirty="0"/>
              <a:t>Agree on how and who will publicize the meeting (beyond simply issuing a letter) </a:t>
            </a:r>
          </a:p>
          <a:p>
            <a:pPr>
              <a:spcAft>
                <a:spcPts val="600"/>
              </a:spcAft>
            </a:pPr>
            <a:endParaRPr lang="en-US" dirty="0"/>
          </a:p>
        </p:txBody>
      </p:sp>
      <p:sp>
        <p:nvSpPr>
          <p:cNvPr id="4" name="Slide Number Placeholder 3"/>
          <p:cNvSpPr>
            <a:spLocks noGrp="1"/>
          </p:cNvSpPr>
          <p:nvPr>
            <p:ph type="sldNum" sz="quarter" idx="12"/>
          </p:nvPr>
        </p:nvSpPr>
        <p:spPr/>
        <p:txBody>
          <a:bodyPr/>
          <a:lstStyle/>
          <a:p>
            <a:fld id="{D4028727-6F9B-431A-A65C-7415D1966A02}" type="slidenum">
              <a:rPr lang="en-US" smtClean="0"/>
              <a:pPr/>
              <a:t>22</a:t>
            </a:fld>
            <a:endParaRPr lang="en-US" dirty="0"/>
          </a:p>
        </p:txBody>
      </p:sp>
    </p:spTree>
    <p:extLst>
      <p:ext uri="{BB962C8B-B14F-4D97-AF65-F5344CB8AC3E}">
        <p14:creationId xmlns:p14="http://schemas.microsoft.com/office/powerpoint/2010/main" val="7014749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 3: Community </a:t>
            </a:r>
            <a:r>
              <a:rPr lang="en-US" dirty="0" err="1"/>
              <a:t>mobilisation</a:t>
            </a:r>
            <a:endParaRPr lang="en-US" dirty="0"/>
          </a:p>
        </p:txBody>
      </p:sp>
      <p:sp>
        <p:nvSpPr>
          <p:cNvPr id="3" name="Content Placeholder 2"/>
          <p:cNvSpPr>
            <a:spLocks noGrp="1"/>
          </p:cNvSpPr>
          <p:nvPr>
            <p:ph idx="1"/>
          </p:nvPr>
        </p:nvSpPr>
        <p:spPr/>
        <p:txBody>
          <a:bodyPr>
            <a:noAutofit/>
          </a:bodyPr>
          <a:lstStyle/>
          <a:p>
            <a:pPr>
              <a:spcAft>
                <a:spcPts val="600"/>
              </a:spcAft>
            </a:pPr>
            <a:r>
              <a:rPr lang="en-US" dirty="0"/>
              <a:t>Implement the agreed-upon approach to </a:t>
            </a:r>
            <a:r>
              <a:rPr lang="en-US" dirty="0" err="1"/>
              <a:t>mobilise</a:t>
            </a:r>
            <a:r>
              <a:rPr lang="en-US" dirty="0"/>
              <a:t> the community.</a:t>
            </a:r>
          </a:p>
          <a:p>
            <a:pPr>
              <a:spcAft>
                <a:spcPts val="600"/>
              </a:spcAft>
            </a:pPr>
            <a:r>
              <a:rPr lang="en-US" dirty="0"/>
              <a:t>The approach should ensure the community is aware of and understands: </a:t>
            </a:r>
          </a:p>
          <a:p>
            <a:pPr marL="795338" lvl="2" indent="-333375">
              <a:lnSpc>
                <a:spcPct val="100000"/>
              </a:lnSpc>
              <a:spcBef>
                <a:spcPts val="0"/>
              </a:spcBef>
              <a:spcAft>
                <a:spcPts val="600"/>
              </a:spcAft>
              <a:buFont typeface="Calibri" panose="020F0502020204030204" pitchFamily="34" charset="0"/>
              <a:buChar char="−"/>
            </a:pPr>
            <a:r>
              <a:rPr lang="en-US" dirty="0"/>
              <a:t>Definitions and signs of food security and food insecurity</a:t>
            </a:r>
          </a:p>
          <a:p>
            <a:pPr marL="795338" lvl="2" indent="-333375">
              <a:lnSpc>
                <a:spcPct val="100000"/>
              </a:lnSpc>
              <a:spcBef>
                <a:spcPts val="0"/>
              </a:spcBef>
              <a:spcAft>
                <a:spcPts val="600"/>
              </a:spcAft>
              <a:buFont typeface="Calibri" panose="020F0502020204030204" pitchFamily="34" charset="0"/>
              <a:buChar char="−"/>
            </a:pPr>
            <a:r>
              <a:rPr lang="en-US" dirty="0"/>
              <a:t>Causes and consequences of food insecurity</a:t>
            </a:r>
          </a:p>
          <a:p>
            <a:pPr marL="795338" lvl="2" indent="-333375">
              <a:lnSpc>
                <a:spcPct val="100000"/>
              </a:lnSpc>
              <a:spcBef>
                <a:spcPts val="0"/>
              </a:spcBef>
              <a:spcAft>
                <a:spcPts val="600"/>
              </a:spcAft>
              <a:buFont typeface="Calibri" panose="020F0502020204030204" pitchFamily="34" charset="0"/>
              <a:buChar char="−"/>
            </a:pPr>
            <a:r>
              <a:rPr lang="en-US" dirty="0"/>
              <a:t>Definitions and signs of good nutrition and malnutrition</a:t>
            </a:r>
          </a:p>
          <a:p>
            <a:pPr marL="795338" lvl="2" indent="-333375">
              <a:lnSpc>
                <a:spcPct val="100000"/>
              </a:lnSpc>
              <a:spcBef>
                <a:spcPts val="0"/>
              </a:spcBef>
              <a:spcAft>
                <a:spcPts val="600"/>
              </a:spcAft>
              <a:buFont typeface="Calibri" panose="020F0502020204030204" pitchFamily="34" charset="0"/>
              <a:buChar char="−"/>
            </a:pPr>
            <a:r>
              <a:rPr lang="en-US" dirty="0"/>
              <a:t>Causes and consequences of malnutrition</a:t>
            </a:r>
          </a:p>
          <a:p>
            <a:pPr>
              <a:spcAft>
                <a:spcPts val="600"/>
              </a:spcAft>
            </a:pPr>
            <a:endParaRPr lang="en-US" dirty="0"/>
          </a:p>
        </p:txBody>
      </p:sp>
      <p:sp>
        <p:nvSpPr>
          <p:cNvPr id="4" name="Slide Number Placeholder 3"/>
          <p:cNvSpPr>
            <a:spLocks noGrp="1"/>
          </p:cNvSpPr>
          <p:nvPr>
            <p:ph type="sldNum" sz="quarter" idx="12"/>
          </p:nvPr>
        </p:nvSpPr>
        <p:spPr/>
        <p:txBody>
          <a:bodyPr/>
          <a:lstStyle/>
          <a:p>
            <a:fld id="{D4028727-6F9B-431A-A65C-7415D1966A02}" type="slidenum">
              <a:rPr lang="en-US" smtClean="0"/>
              <a:pPr/>
              <a:t>23</a:t>
            </a:fld>
            <a:endParaRPr lang="en-US" dirty="0"/>
          </a:p>
        </p:txBody>
      </p:sp>
    </p:spTree>
    <p:extLst>
      <p:ext uri="{BB962C8B-B14F-4D97-AF65-F5344CB8AC3E}">
        <p14:creationId xmlns:p14="http://schemas.microsoft.com/office/powerpoint/2010/main" val="39906424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Phase 4: Taking action together</a:t>
            </a:r>
            <a:endParaRPr lang="en-US" dirty="0"/>
          </a:p>
        </p:txBody>
      </p:sp>
      <p:sp>
        <p:nvSpPr>
          <p:cNvPr id="3" name="Content Placeholder 2"/>
          <p:cNvSpPr>
            <a:spLocks noGrp="1"/>
          </p:cNvSpPr>
          <p:nvPr>
            <p:ph idx="1"/>
          </p:nvPr>
        </p:nvSpPr>
        <p:spPr/>
        <p:txBody>
          <a:bodyPr>
            <a:noAutofit/>
          </a:bodyPr>
          <a:lstStyle/>
          <a:p>
            <a:pPr>
              <a:spcAft>
                <a:spcPts val="600"/>
              </a:spcAft>
            </a:pPr>
            <a:r>
              <a:rPr lang="en-US" dirty="0"/>
              <a:t>Based on an understanding of food security and nutrition as well as food insecurity, malnutrition, and their causes and consequences, the community should agree on actions to address their issues.</a:t>
            </a:r>
          </a:p>
          <a:p>
            <a:pPr>
              <a:spcAft>
                <a:spcPts val="600"/>
              </a:spcAft>
            </a:pPr>
            <a:r>
              <a:rPr lang="en-US" dirty="0"/>
              <a:t> This translates into an action plan that spells out: </a:t>
            </a:r>
          </a:p>
          <a:p>
            <a:pPr marL="1257300" lvl="2" indent="-342900">
              <a:lnSpc>
                <a:spcPct val="100000"/>
              </a:lnSpc>
              <a:spcBef>
                <a:spcPts val="0"/>
              </a:spcBef>
              <a:spcAft>
                <a:spcPts val="600"/>
              </a:spcAft>
              <a:buFont typeface="Calibri" panose="020F0502020204030204" pitchFamily="34" charset="0"/>
              <a:buChar char="−"/>
            </a:pPr>
            <a:r>
              <a:rPr lang="en-US" dirty="0"/>
              <a:t>Identified problem</a:t>
            </a:r>
          </a:p>
          <a:p>
            <a:pPr marL="1257300" lvl="2" indent="-342900">
              <a:lnSpc>
                <a:spcPct val="100000"/>
              </a:lnSpc>
              <a:spcBef>
                <a:spcPts val="0"/>
              </a:spcBef>
              <a:spcAft>
                <a:spcPts val="600"/>
              </a:spcAft>
              <a:buFont typeface="Calibri" panose="020F0502020204030204" pitchFamily="34" charset="0"/>
              <a:buChar char="−"/>
            </a:pPr>
            <a:r>
              <a:rPr lang="en-US" dirty="0"/>
              <a:t>Agreed-upon tasks</a:t>
            </a:r>
          </a:p>
          <a:p>
            <a:pPr marL="1257300" lvl="2" indent="-342900">
              <a:lnSpc>
                <a:spcPct val="100000"/>
              </a:lnSpc>
              <a:spcBef>
                <a:spcPts val="0"/>
              </a:spcBef>
              <a:spcAft>
                <a:spcPts val="600"/>
              </a:spcAft>
              <a:buFont typeface="Calibri" panose="020F0502020204030204" pitchFamily="34" charset="0"/>
              <a:buChar char="−"/>
            </a:pPr>
            <a:r>
              <a:rPr lang="en-US" dirty="0"/>
              <a:t>Persons to do the tasks</a:t>
            </a:r>
          </a:p>
          <a:p>
            <a:pPr marL="1257300" lvl="2" indent="-342900">
              <a:lnSpc>
                <a:spcPct val="100000"/>
              </a:lnSpc>
              <a:spcBef>
                <a:spcPts val="0"/>
              </a:spcBef>
              <a:spcAft>
                <a:spcPts val="600"/>
              </a:spcAft>
              <a:buFont typeface="Calibri" panose="020F0502020204030204" pitchFamily="34" charset="0"/>
              <a:buChar char="−"/>
            </a:pPr>
            <a:r>
              <a:rPr lang="en-US" dirty="0"/>
              <a:t>Timeframe for accomplishing tasks</a:t>
            </a:r>
          </a:p>
          <a:p>
            <a:pPr marL="1257300" lvl="2" indent="-342900">
              <a:lnSpc>
                <a:spcPct val="100000"/>
              </a:lnSpc>
              <a:spcBef>
                <a:spcPts val="0"/>
              </a:spcBef>
              <a:spcAft>
                <a:spcPts val="600"/>
              </a:spcAft>
              <a:buFont typeface="Calibri" panose="020F0502020204030204" pitchFamily="34" charset="0"/>
              <a:buChar char="−"/>
            </a:pPr>
            <a:r>
              <a:rPr lang="en-US" dirty="0"/>
              <a:t>Signs of successful implementation of tasks</a:t>
            </a:r>
          </a:p>
        </p:txBody>
      </p:sp>
      <p:sp>
        <p:nvSpPr>
          <p:cNvPr id="4" name="Slide Number Placeholder 3"/>
          <p:cNvSpPr>
            <a:spLocks noGrp="1"/>
          </p:cNvSpPr>
          <p:nvPr>
            <p:ph type="sldNum" sz="quarter" idx="12"/>
          </p:nvPr>
        </p:nvSpPr>
        <p:spPr/>
        <p:txBody>
          <a:bodyPr/>
          <a:lstStyle/>
          <a:p>
            <a:fld id="{D4028727-6F9B-431A-A65C-7415D1966A02}" type="slidenum">
              <a:rPr lang="en-US" smtClean="0"/>
              <a:pPr/>
              <a:t>24</a:t>
            </a:fld>
            <a:endParaRPr lang="en-US" dirty="0"/>
          </a:p>
        </p:txBody>
      </p:sp>
    </p:spTree>
    <p:extLst>
      <p:ext uri="{BB962C8B-B14F-4D97-AF65-F5344CB8AC3E}">
        <p14:creationId xmlns:p14="http://schemas.microsoft.com/office/powerpoint/2010/main" val="32615033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62364"/>
            <a:ext cx="7886700" cy="820207"/>
          </a:xfrm>
        </p:spPr>
        <p:txBody>
          <a:bodyPr>
            <a:normAutofit fontScale="90000"/>
          </a:bodyPr>
          <a:lstStyle/>
          <a:p>
            <a:r>
              <a:rPr lang="en-US" dirty="0"/>
              <a:t>Phase 5: Participatory monitoring and evaluation (assessing outcomes of successful community </a:t>
            </a:r>
            <a:r>
              <a:rPr lang="en-US" dirty="0" err="1"/>
              <a:t>mobilisation</a:t>
            </a:r>
            <a:r>
              <a:rPr lang="en-US" dirty="0"/>
              <a:t>)</a:t>
            </a:r>
          </a:p>
        </p:txBody>
      </p:sp>
      <p:sp>
        <p:nvSpPr>
          <p:cNvPr id="3" name="Content Placeholder 2"/>
          <p:cNvSpPr>
            <a:spLocks noGrp="1"/>
          </p:cNvSpPr>
          <p:nvPr>
            <p:ph idx="1"/>
          </p:nvPr>
        </p:nvSpPr>
        <p:spPr>
          <a:xfrm>
            <a:off x="628650" y="1868557"/>
            <a:ext cx="7886700" cy="4308405"/>
          </a:xfrm>
        </p:spPr>
        <p:txBody>
          <a:bodyPr>
            <a:noAutofit/>
          </a:bodyPr>
          <a:lstStyle/>
          <a:p>
            <a:pPr marL="0" indent="0">
              <a:spcAft>
                <a:spcPts val="600"/>
              </a:spcAft>
              <a:buNone/>
            </a:pPr>
            <a:r>
              <a:rPr lang="en-US" dirty="0"/>
              <a:t>Examples of ways to assess a community </a:t>
            </a:r>
            <a:r>
              <a:rPr lang="en-US" dirty="0" err="1"/>
              <a:t>mobilisation</a:t>
            </a:r>
            <a:r>
              <a:rPr lang="en-US" dirty="0"/>
              <a:t> activity:</a:t>
            </a:r>
          </a:p>
          <a:p>
            <a:pPr marL="515938" indent="-290513">
              <a:spcAft>
                <a:spcPts val="600"/>
              </a:spcAft>
            </a:pPr>
            <a:r>
              <a:rPr lang="en-US" sz="2400" dirty="0"/>
              <a:t>Community meetings held on food and nutrition security</a:t>
            </a:r>
          </a:p>
          <a:p>
            <a:pPr marL="515938" indent="-290513">
              <a:spcAft>
                <a:spcPts val="600"/>
              </a:spcAft>
            </a:pPr>
            <a:r>
              <a:rPr lang="en-US" sz="2400" dirty="0"/>
              <a:t>Minutes of community meetings are recorded and shared</a:t>
            </a:r>
          </a:p>
          <a:p>
            <a:pPr marL="515938" indent="-290513">
              <a:spcAft>
                <a:spcPts val="600"/>
              </a:spcAft>
            </a:pPr>
            <a:r>
              <a:rPr lang="en-US" sz="2400" dirty="0"/>
              <a:t>More households with gardens to increase food security </a:t>
            </a:r>
          </a:p>
          <a:p>
            <a:pPr marL="515938" indent="-290513">
              <a:spcAft>
                <a:spcPts val="600"/>
              </a:spcAft>
            </a:pPr>
            <a:r>
              <a:rPr lang="en-US" sz="2400" dirty="0"/>
              <a:t>More people seeking food and nutrition security information or services </a:t>
            </a:r>
          </a:p>
          <a:p>
            <a:pPr marL="515938" indent="-290513">
              <a:spcAft>
                <a:spcPts val="600"/>
              </a:spcAft>
            </a:pPr>
            <a:r>
              <a:rPr lang="en-US" sz="2400" dirty="0"/>
              <a:t>Community groups are established and addressing food and nutrition security issues</a:t>
            </a:r>
          </a:p>
        </p:txBody>
      </p:sp>
      <p:sp>
        <p:nvSpPr>
          <p:cNvPr id="4" name="Slide Number Placeholder 3"/>
          <p:cNvSpPr>
            <a:spLocks noGrp="1"/>
          </p:cNvSpPr>
          <p:nvPr>
            <p:ph type="sldNum" sz="quarter" idx="12"/>
          </p:nvPr>
        </p:nvSpPr>
        <p:spPr/>
        <p:txBody>
          <a:bodyPr/>
          <a:lstStyle/>
          <a:p>
            <a:fld id="{D4028727-6F9B-431A-A65C-7415D1966A02}" type="slidenum">
              <a:rPr lang="en-US" smtClean="0"/>
              <a:pPr/>
              <a:t>25</a:t>
            </a:fld>
            <a:endParaRPr lang="en-US" dirty="0"/>
          </a:p>
        </p:txBody>
      </p:sp>
    </p:spTree>
    <p:extLst>
      <p:ext uri="{BB962C8B-B14F-4D97-AF65-F5344CB8AC3E}">
        <p14:creationId xmlns:p14="http://schemas.microsoft.com/office/powerpoint/2010/main" val="9991560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705678" y="2165972"/>
            <a:ext cx="7772400" cy="2387600"/>
          </a:xfrm>
        </p:spPr>
        <p:txBody>
          <a:bodyPr>
            <a:normAutofit fontScale="90000"/>
          </a:bodyPr>
          <a:lstStyle/>
          <a:p>
            <a:r>
              <a:rPr lang="en-US" dirty="0"/>
              <a:t> </a:t>
            </a:r>
            <a:br>
              <a:rPr lang="en-US" dirty="0"/>
            </a:br>
            <a:br>
              <a:rPr lang="en-US" dirty="0"/>
            </a:br>
            <a:r>
              <a:rPr lang="en-US" dirty="0"/>
              <a:t>Session 4: </a:t>
            </a:r>
            <a:br>
              <a:rPr lang="en-US" dirty="0"/>
            </a:br>
            <a:r>
              <a:rPr lang="en-US" dirty="0">
                <a:solidFill>
                  <a:schemeClr val="accent6">
                    <a:lumMod val="75000"/>
                  </a:schemeClr>
                </a:solidFill>
              </a:rPr>
              <a:t>Roles of Stakeholders in Community Mobilisation </a:t>
            </a:r>
            <a:br>
              <a:rPr lang="en-US" dirty="0">
                <a:solidFill>
                  <a:schemeClr val="accent6">
                    <a:lumMod val="75000"/>
                  </a:schemeClr>
                </a:solidFill>
              </a:rPr>
            </a:br>
            <a:r>
              <a:rPr lang="en-US" dirty="0">
                <a:solidFill>
                  <a:schemeClr val="accent6">
                    <a:lumMod val="75000"/>
                  </a:schemeClr>
                </a:solidFill>
              </a:rPr>
              <a:t>for Improving Food </a:t>
            </a:r>
            <a:br>
              <a:rPr lang="en-US" dirty="0">
                <a:solidFill>
                  <a:schemeClr val="accent6">
                    <a:lumMod val="75000"/>
                  </a:schemeClr>
                </a:solidFill>
              </a:rPr>
            </a:br>
            <a:r>
              <a:rPr lang="en-US" dirty="0">
                <a:solidFill>
                  <a:schemeClr val="accent6">
                    <a:lumMod val="75000"/>
                  </a:schemeClr>
                </a:solidFill>
              </a:rPr>
              <a:t>and Nutrition Security</a:t>
            </a:r>
          </a:p>
        </p:txBody>
      </p:sp>
    </p:spTree>
    <p:extLst>
      <p:ext uri="{BB962C8B-B14F-4D97-AF65-F5344CB8AC3E}">
        <p14:creationId xmlns:p14="http://schemas.microsoft.com/office/powerpoint/2010/main" val="14268574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Session 4 objectives</a:t>
            </a:r>
            <a:endParaRPr lang="en-US" dirty="0"/>
          </a:p>
        </p:txBody>
      </p:sp>
      <p:sp>
        <p:nvSpPr>
          <p:cNvPr id="3" name="Content Placeholder 2"/>
          <p:cNvSpPr>
            <a:spLocks noGrp="1"/>
          </p:cNvSpPr>
          <p:nvPr>
            <p:ph idx="1"/>
          </p:nvPr>
        </p:nvSpPr>
        <p:spPr/>
        <p:txBody>
          <a:bodyPr>
            <a:noAutofit/>
          </a:bodyPr>
          <a:lstStyle/>
          <a:p>
            <a:pPr marL="0" indent="0">
              <a:spcAft>
                <a:spcPts val="1200"/>
              </a:spcAft>
              <a:buNone/>
            </a:pPr>
            <a:r>
              <a:rPr lang="en-US" dirty="0"/>
              <a:t>By the end of the session, participants will be able to identify:</a:t>
            </a:r>
          </a:p>
          <a:p>
            <a:pPr marL="569913" indent="-279400">
              <a:spcAft>
                <a:spcPts val="1200"/>
              </a:spcAft>
            </a:pPr>
            <a:r>
              <a:rPr lang="en-US" dirty="0"/>
              <a:t>Key people and/or groups that can help drive the food and nutrition agenda at the community level</a:t>
            </a:r>
          </a:p>
          <a:p>
            <a:pPr marL="569913" indent="-279400">
              <a:spcAft>
                <a:spcPts val="1200"/>
              </a:spcAft>
            </a:pPr>
            <a:r>
              <a:rPr lang="en-US" dirty="0"/>
              <a:t>The roles these people or groups can play</a:t>
            </a:r>
          </a:p>
        </p:txBody>
      </p:sp>
      <p:sp>
        <p:nvSpPr>
          <p:cNvPr id="4" name="Slide Number Placeholder 3"/>
          <p:cNvSpPr>
            <a:spLocks noGrp="1"/>
          </p:cNvSpPr>
          <p:nvPr>
            <p:ph type="sldNum" sz="quarter" idx="12"/>
          </p:nvPr>
        </p:nvSpPr>
        <p:spPr/>
        <p:txBody>
          <a:bodyPr/>
          <a:lstStyle/>
          <a:p>
            <a:fld id="{D4028727-6F9B-431A-A65C-7415D1966A02}" type="slidenum">
              <a:rPr lang="en-US" smtClean="0"/>
              <a:pPr/>
              <a:t>27</a:t>
            </a:fld>
            <a:endParaRPr lang="en-US" dirty="0"/>
          </a:p>
        </p:txBody>
      </p:sp>
    </p:spTree>
    <p:extLst>
      <p:ext uri="{BB962C8B-B14F-4D97-AF65-F5344CB8AC3E}">
        <p14:creationId xmlns:p14="http://schemas.microsoft.com/office/powerpoint/2010/main" val="40468027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Schools</a:t>
            </a:r>
            <a:endParaRPr lang="en-US" dirty="0"/>
          </a:p>
        </p:txBody>
      </p:sp>
      <p:sp>
        <p:nvSpPr>
          <p:cNvPr id="3" name="Content Placeholder 2"/>
          <p:cNvSpPr>
            <a:spLocks noGrp="1"/>
          </p:cNvSpPr>
          <p:nvPr>
            <p:ph idx="1"/>
          </p:nvPr>
        </p:nvSpPr>
        <p:spPr/>
        <p:txBody>
          <a:bodyPr>
            <a:noAutofit/>
          </a:bodyPr>
          <a:lstStyle/>
          <a:p>
            <a:pPr>
              <a:spcAft>
                <a:spcPts val="600"/>
              </a:spcAft>
            </a:pPr>
            <a:r>
              <a:rPr lang="en-US" sz="2400" dirty="0"/>
              <a:t>(Includes teachers, parent-teacher associations, pupils/students, management committees)</a:t>
            </a:r>
          </a:p>
          <a:p>
            <a:pPr>
              <a:spcAft>
                <a:spcPts val="600"/>
              </a:spcAft>
            </a:pPr>
            <a:r>
              <a:rPr lang="en-US" sz="2400" dirty="0"/>
              <a:t>Hold classroom discussions on food and nutrition security</a:t>
            </a:r>
          </a:p>
          <a:p>
            <a:pPr>
              <a:spcAft>
                <a:spcPts val="600"/>
              </a:spcAft>
            </a:pPr>
            <a:r>
              <a:rPr lang="en-US" sz="2400" dirty="0"/>
              <a:t>Organize students to engage in food and nutrition security activities, such as school gardens and learning about healthy food choices</a:t>
            </a:r>
          </a:p>
          <a:p>
            <a:pPr>
              <a:spcAft>
                <a:spcPts val="600"/>
              </a:spcAft>
            </a:pPr>
            <a:r>
              <a:rPr lang="en-US" sz="2400" dirty="0"/>
              <a:t>Organize demonstrations on improved farming techniques</a:t>
            </a:r>
          </a:p>
          <a:p>
            <a:pPr>
              <a:spcAft>
                <a:spcPts val="600"/>
              </a:spcAft>
            </a:pPr>
            <a:r>
              <a:rPr lang="en-US" sz="2400" dirty="0"/>
              <a:t>Engage role-model farmers and extension workers to exchange information with students</a:t>
            </a:r>
          </a:p>
          <a:p>
            <a:pPr>
              <a:spcAft>
                <a:spcPts val="600"/>
              </a:spcAft>
            </a:pPr>
            <a:r>
              <a:rPr lang="en-US" sz="2400" dirty="0"/>
              <a:t>Engage students in outreach activities such as performing cultural/theatrical activities on food and nutrition security</a:t>
            </a:r>
          </a:p>
        </p:txBody>
      </p:sp>
      <p:sp>
        <p:nvSpPr>
          <p:cNvPr id="4" name="Slide Number Placeholder 3"/>
          <p:cNvSpPr>
            <a:spLocks noGrp="1"/>
          </p:cNvSpPr>
          <p:nvPr>
            <p:ph type="sldNum" sz="quarter" idx="12"/>
          </p:nvPr>
        </p:nvSpPr>
        <p:spPr/>
        <p:txBody>
          <a:bodyPr/>
          <a:lstStyle/>
          <a:p>
            <a:fld id="{D4028727-6F9B-431A-A65C-7415D1966A02}" type="slidenum">
              <a:rPr lang="en-US" smtClean="0"/>
              <a:pPr/>
              <a:t>28</a:t>
            </a:fld>
            <a:endParaRPr lang="en-US" dirty="0"/>
          </a:p>
        </p:txBody>
      </p:sp>
    </p:spTree>
    <p:extLst>
      <p:ext uri="{BB962C8B-B14F-4D97-AF65-F5344CB8AC3E}">
        <p14:creationId xmlns:p14="http://schemas.microsoft.com/office/powerpoint/2010/main" val="26395886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Parents/caregivers</a:t>
            </a:r>
          </a:p>
        </p:txBody>
      </p:sp>
      <p:sp>
        <p:nvSpPr>
          <p:cNvPr id="3" name="Content Placeholder 2"/>
          <p:cNvSpPr>
            <a:spLocks noGrp="1"/>
          </p:cNvSpPr>
          <p:nvPr>
            <p:ph idx="1"/>
          </p:nvPr>
        </p:nvSpPr>
        <p:spPr>
          <a:xfrm>
            <a:off x="628650" y="1290218"/>
            <a:ext cx="7886700" cy="4746096"/>
          </a:xfrm>
        </p:spPr>
        <p:txBody>
          <a:bodyPr>
            <a:noAutofit/>
          </a:bodyPr>
          <a:lstStyle/>
          <a:p>
            <a:pPr>
              <a:spcAft>
                <a:spcPts val="600"/>
              </a:spcAft>
            </a:pPr>
            <a:r>
              <a:rPr lang="en-US" sz="2400" dirty="0"/>
              <a:t>Grow or buy a sufficient quantity and variety of food for the household</a:t>
            </a:r>
          </a:p>
          <a:p>
            <a:pPr>
              <a:spcAft>
                <a:spcPts val="600"/>
              </a:spcAft>
            </a:pPr>
            <a:r>
              <a:rPr lang="en-US" sz="2400" dirty="0"/>
              <a:t>Follow guidance for feeding infants and young children and ensure children and dependents are fed enough of various types of food</a:t>
            </a:r>
          </a:p>
          <a:p>
            <a:pPr>
              <a:spcAft>
                <a:spcPts val="600"/>
              </a:spcAft>
            </a:pPr>
            <a:r>
              <a:rPr lang="en-US" sz="2400" dirty="0"/>
              <a:t>Participate in community dialogue and </a:t>
            </a:r>
            <a:r>
              <a:rPr lang="en-US" sz="2400" dirty="0" err="1"/>
              <a:t>mobilisation</a:t>
            </a:r>
            <a:r>
              <a:rPr lang="en-US" sz="2400" dirty="0"/>
              <a:t>; support the community action plan</a:t>
            </a:r>
          </a:p>
          <a:p>
            <a:pPr>
              <a:spcAft>
                <a:spcPts val="600"/>
              </a:spcAft>
            </a:pPr>
            <a:r>
              <a:rPr lang="en-US" sz="2400" dirty="0"/>
              <a:t>Attend seminars, meetings, demonstrations, exhibitions, and trainings to gain</a:t>
            </a:r>
          </a:p>
          <a:p>
            <a:pPr>
              <a:spcAft>
                <a:spcPts val="600"/>
              </a:spcAft>
            </a:pPr>
            <a:r>
              <a:rPr lang="en-US" sz="2400" dirty="0"/>
              <a:t>knowledge, information, and skills pertaining to food and nutrition security</a:t>
            </a:r>
          </a:p>
          <a:p>
            <a:pPr>
              <a:spcAft>
                <a:spcPts val="600"/>
              </a:spcAft>
            </a:pPr>
            <a:r>
              <a:rPr lang="en-US" sz="2400" dirty="0"/>
              <a:t>Work closely with others to form parent associations on food and nutrition security</a:t>
            </a:r>
          </a:p>
        </p:txBody>
      </p:sp>
      <p:sp>
        <p:nvSpPr>
          <p:cNvPr id="4" name="Slide Number Placeholder 3"/>
          <p:cNvSpPr>
            <a:spLocks noGrp="1"/>
          </p:cNvSpPr>
          <p:nvPr>
            <p:ph type="sldNum" sz="quarter" idx="12"/>
          </p:nvPr>
        </p:nvSpPr>
        <p:spPr/>
        <p:txBody>
          <a:bodyPr/>
          <a:lstStyle/>
          <a:p>
            <a:fld id="{D4028727-6F9B-431A-A65C-7415D1966A02}" type="slidenum">
              <a:rPr lang="en-US" smtClean="0"/>
              <a:pPr/>
              <a:t>29</a:t>
            </a:fld>
            <a:endParaRPr lang="en-US" dirty="0"/>
          </a:p>
        </p:txBody>
      </p:sp>
    </p:spTree>
    <p:extLst>
      <p:ext uri="{BB962C8B-B14F-4D97-AF65-F5344CB8AC3E}">
        <p14:creationId xmlns:p14="http://schemas.microsoft.com/office/powerpoint/2010/main" val="2501150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1 objectives</a:t>
            </a:r>
          </a:p>
        </p:txBody>
      </p:sp>
      <p:sp>
        <p:nvSpPr>
          <p:cNvPr id="3" name="Content Placeholder 2"/>
          <p:cNvSpPr>
            <a:spLocks noGrp="1"/>
          </p:cNvSpPr>
          <p:nvPr>
            <p:ph idx="1"/>
          </p:nvPr>
        </p:nvSpPr>
        <p:spPr/>
        <p:txBody>
          <a:bodyPr>
            <a:noAutofit/>
          </a:bodyPr>
          <a:lstStyle/>
          <a:p>
            <a:pPr marL="0" indent="0">
              <a:spcAft>
                <a:spcPts val="1200"/>
              </a:spcAft>
              <a:buNone/>
            </a:pPr>
            <a:r>
              <a:rPr lang="en-US" dirty="0"/>
              <a:t>By the end of the session, participants will have: </a:t>
            </a:r>
          </a:p>
          <a:p>
            <a:pPr marL="569913" indent="-279400">
              <a:spcAft>
                <a:spcPts val="1200"/>
              </a:spcAft>
            </a:pPr>
            <a:r>
              <a:rPr lang="en-US" dirty="0"/>
              <a:t> Met one another</a:t>
            </a:r>
          </a:p>
          <a:p>
            <a:pPr marL="569913" indent="-279400">
              <a:spcAft>
                <a:spcPts val="1200"/>
              </a:spcAft>
            </a:pPr>
            <a:r>
              <a:rPr lang="en-US" dirty="0"/>
              <a:t> Understood the objectives of the orientation</a:t>
            </a:r>
          </a:p>
          <a:p>
            <a:pPr marL="569913" indent="-279400">
              <a:spcAft>
                <a:spcPts val="1200"/>
              </a:spcAft>
            </a:pPr>
            <a:r>
              <a:rPr lang="en-US" dirty="0"/>
              <a:t> Taken the pre-test</a:t>
            </a:r>
          </a:p>
        </p:txBody>
      </p:sp>
      <p:sp>
        <p:nvSpPr>
          <p:cNvPr id="4" name="Slide Number Placeholder 3"/>
          <p:cNvSpPr>
            <a:spLocks noGrp="1"/>
          </p:cNvSpPr>
          <p:nvPr>
            <p:ph type="sldNum" sz="quarter" idx="12"/>
          </p:nvPr>
        </p:nvSpPr>
        <p:spPr/>
        <p:txBody>
          <a:bodyPr/>
          <a:lstStyle/>
          <a:p>
            <a:fld id="{D4028727-6F9B-431A-A65C-7415D1966A02}" type="slidenum">
              <a:rPr lang="en-US" smtClean="0"/>
              <a:pPr/>
              <a:t>3</a:t>
            </a:fld>
            <a:endParaRPr lang="en-US" dirty="0"/>
          </a:p>
        </p:txBody>
      </p:sp>
    </p:spTree>
    <p:extLst>
      <p:ext uri="{BB962C8B-B14F-4D97-AF65-F5344CB8AC3E}">
        <p14:creationId xmlns:p14="http://schemas.microsoft.com/office/powerpoint/2010/main" val="29624720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Parents/caregivers (cont.)</a:t>
            </a:r>
          </a:p>
        </p:txBody>
      </p:sp>
      <p:sp>
        <p:nvSpPr>
          <p:cNvPr id="3" name="Content Placeholder 2"/>
          <p:cNvSpPr>
            <a:spLocks noGrp="1"/>
          </p:cNvSpPr>
          <p:nvPr>
            <p:ph idx="1"/>
          </p:nvPr>
        </p:nvSpPr>
        <p:spPr/>
        <p:txBody>
          <a:bodyPr>
            <a:noAutofit/>
          </a:bodyPr>
          <a:lstStyle/>
          <a:p>
            <a:pPr>
              <a:spcAft>
                <a:spcPts val="600"/>
              </a:spcAft>
            </a:pPr>
            <a:r>
              <a:rPr lang="en-US" sz="2200" dirty="0"/>
              <a:t>Use family planning to have a manageable number of children. </a:t>
            </a:r>
          </a:p>
          <a:p>
            <a:pPr>
              <a:spcAft>
                <a:spcPts val="600"/>
              </a:spcAft>
            </a:pPr>
            <a:r>
              <a:rPr lang="en-US" sz="2200" dirty="0"/>
              <a:t>Take children for healthy- and sick-child visits as needed to receive all immunizations; participate in any community activities that promote child growth.</a:t>
            </a:r>
          </a:p>
          <a:p>
            <a:pPr>
              <a:spcAft>
                <a:spcPts val="600"/>
              </a:spcAft>
            </a:pPr>
            <a:r>
              <a:rPr lang="en-US" sz="2200" dirty="0"/>
              <a:t>Use clean and safe water, sanitation, and hygiene practices including: </a:t>
            </a:r>
          </a:p>
          <a:p>
            <a:pPr lvl="1">
              <a:spcAft>
                <a:spcPts val="600"/>
              </a:spcAft>
              <a:buFont typeface="Calibri" panose="020F0502020204030204" pitchFamily="34" charset="0"/>
              <a:buChar char="−"/>
            </a:pPr>
            <a:r>
              <a:rPr lang="en-US" sz="2200" dirty="0"/>
              <a:t>Handwashing with soap/ash: </a:t>
            </a:r>
          </a:p>
          <a:p>
            <a:pPr marL="1376363" lvl="3" indent="-290513">
              <a:lnSpc>
                <a:spcPct val="100000"/>
              </a:lnSpc>
              <a:spcBef>
                <a:spcPts val="0"/>
              </a:spcBef>
              <a:spcAft>
                <a:spcPts val="600"/>
              </a:spcAft>
              <a:buFont typeface="Calibri" panose="020F0502020204030204" pitchFamily="34" charset="0"/>
              <a:buChar char="−"/>
            </a:pPr>
            <a:r>
              <a:rPr lang="en-US" sz="2200" dirty="0"/>
              <a:t>Before preparing food, eating/feeding, </a:t>
            </a:r>
          </a:p>
          <a:p>
            <a:pPr marL="1376363" lvl="3" indent="-290513">
              <a:lnSpc>
                <a:spcPct val="100000"/>
              </a:lnSpc>
              <a:spcBef>
                <a:spcPts val="0"/>
              </a:spcBef>
              <a:spcAft>
                <a:spcPts val="600"/>
              </a:spcAft>
              <a:buFont typeface="Calibri" panose="020F0502020204030204" pitchFamily="34" charset="0"/>
              <a:buChar char="−"/>
            </a:pPr>
            <a:r>
              <a:rPr lang="en-US" sz="2200" dirty="0"/>
              <a:t>After using the toilet or cleaning someone who has defecated </a:t>
            </a:r>
          </a:p>
          <a:p>
            <a:pPr lvl="1">
              <a:spcAft>
                <a:spcPts val="600"/>
              </a:spcAft>
              <a:buFont typeface="Calibri" panose="020F0502020204030204" pitchFamily="34" charset="0"/>
              <a:buChar char="−"/>
            </a:pPr>
            <a:r>
              <a:rPr lang="en-US" sz="2200" dirty="0"/>
              <a:t>Having, using, and maintaining a household latrine</a:t>
            </a:r>
          </a:p>
          <a:p>
            <a:pPr lvl="1">
              <a:spcAft>
                <a:spcPts val="600"/>
              </a:spcAft>
              <a:buFont typeface="Calibri" panose="020F0502020204030204" pitchFamily="34" charset="0"/>
              <a:buChar char="−"/>
            </a:pPr>
            <a:r>
              <a:rPr lang="en-US" sz="2200" dirty="0"/>
              <a:t>Treating drinking water and storing it safely in a covered container</a:t>
            </a:r>
          </a:p>
        </p:txBody>
      </p:sp>
      <p:sp>
        <p:nvSpPr>
          <p:cNvPr id="4" name="Slide Number Placeholder 3"/>
          <p:cNvSpPr>
            <a:spLocks noGrp="1"/>
          </p:cNvSpPr>
          <p:nvPr>
            <p:ph type="sldNum" sz="quarter" idx="12"/>
          </p:nvPr>
        </p:nvSpPr>
        <p:spPr/>
        <p:txBody>
          <a:bodyPr/>
          <a:lstStyle/>
          <a:p>
            <a:fld id="{D4028727-6F9B-431A-A65C-7415D1966A02}" type="slidenum">
              <a:rPr lang="en-US" smtClean="0"/>
              <a:pPr/>
              <a:t>30</a:t>
            </a:fld>
            <a:endParaRPr lang="en-US" dirty="0"/>
          </a:p>
        </p:txBody>
      </p:sp>
    </p:spTree>
    <p:extLst>
      <p:ext uri="{BB962C8B-B14F-4D97-AF65-F5344CB8AC3E}">
        <p14:creationId xmlns:p14="http://schemas.microsoft.com/office/powerpoint/2010/main" val="111508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Community leaders</a:t>
            </a:r>
          </a:p>
        </p:txBody>
      </p:sp>
      <p:sp>
        <p:nvSpPr>
          <p:cNvPr id="3" name="Content Placeholder 2"/>
          <p:cNvSpPr>
            <a:spLocks noGrp="1"/>
          </p:cNvSpPr>
          <p:nvPr>
            <p:ph idx="1"/>
          </p:nvPr>
        </p:nvSpPr>
        <p:spPr>
          <a:xfrm>
            <a:off x="628650" y="1291018"/>
            <a:ext cx="7886700" cy="4746096"/>
          </a:xfrm>
        </p:spPr>
        <p:txBody>
          <a:bodyPr>
            <a:noAutofit/>
          </a:bodyPr>
          <a:lstStyle/>
          <a:p>
            <a:pPr>
              <a:spcAft>
                <a:spcPts val="600"/>
              </a:spcAft>
            </a:pPr>
            <a:r>
              <a:rPr lang="en-US" dirty="0"/>
              <a:t>Encourage household heads and other members to engage in farming that promotes food and nutrition security</a:t>
            </a:r>
          </a:p>
          <a:p>
            <a:pPr>
              <a:spcAft>
                <a:spcPts val="600"/>
              </a:spcAft>
            </a:pPr>
            <a:r>
              <a:rPr lang="en-US" dirty="0"/>
              <a:t>Identify model farmers to exchange information with other community members</a:t>
            </a:r>
          </a:p>
          <a:p>
            <a:pPr>
              <a:spcAft>
                <a:spcPts val="600"/>
              </a:spcAft>
            </a:pPr>
            <a:r>
              <a:rPr lang="en-US" dirty="0" err="1"/>
              <a:t>Mobilise</a:t>
            </a:r>
            <a:r>
              <a:rPr lang="en-US" dirty="0"/>
              <a:t> households to build appropriate food storage facilities </a:t>
            </a:r>
          </a:p>
          <a:p>
            <a:pPr>
              <a:spcAft>
                <a:spcPts val="600"/>
              </a:spcAft>
            </a:pPr>
            <a:r>
              <a:rPr lang="en-US" dirty="0"/>
              <a:t>Identify households that are at risk of food and nutrition insecurity and sensitize them to get involved in community interventions</a:t>
            </a:r>
          </a:p>
          <a:p>
            <a:pPr>
              <a:spcAft>
                <a:spcPts val="600"/>
              </a:spcAft>
            </a:pPr>
            <a:r>
              <a:rPr lang="en-US" dirty="0"/>
              <a:t>Link farmers to appropriate extension workers</a:t>
            </a:r>
          </a:p>
        </p:txBody>
      </p:sp>
      <p:sp>
        <p:nvSpPr>
          <p:cNvPr id="4" name="Slide Number Placeholder 3"/>
          <p:cNvSpPr>
            <a:spLocks noGrp="1"/>
          </p:cNvSpPr>
          <p:nvPr>
            <p:ph type="sldNum" sz="quarter" idx="12"/>
          </p:nvPr>
        </p:nvSpPr>
        <p:spPr/>
        <p:txBody>
          <a:bodyPr/>
          <a:lstStyle/>
          <a:p>
            <a:fld id="{D4028727-6F9B-431A-A65C-7415D1966A02}" type="slidenum">
              <a:rPr lang="en-US" smtClean="0"/>
              <a:pPr/>
              <a:t>31</a:t>
            </a:fld>
            <a:endParaRPr lang="en-US" dirty="0"/>
          </a:p>
        </p:txBody>
      </p:sp>
    </p:spTree>
    <p:extLst>
      <p:ext uri="{BB962C8B-B14F-4D97-AF65-F5344CB8AC3E}">
        <p14:creationId xmlns:p14="http://schemas.microsoft.com/office/powerpoint/2010/main" val="729208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Community leaders (cont.)</a:t>
            </a:r>
          </a:p>
        </p:txBody>
      </p:sp>
      <p:sp>
        <p:nvSpPr>
          <p:cNvPr id="3" name="Content Placeholder 2"/>
          <p:cNvSpPr>
            <a:spLocks noGrp="1"/>
          </p:cNvSpPr>
          <p:nvPr>
            <p:ph idx="1"/>
          </p:nvPr>
        </p:nvSpPr>
        <p:spPr/>
        <p:txBody>
          <a:bodyPr>
            <a:noAutofit/>
          </a:bodyPr>
          <a:lstStyle/>
          <a:p>
            <a:pPr>
              <a:spcAft>
                <a:spcPts val="600"/>
              </a:spcAft>
            </a:pPr>
            <a:r>
              <a:rPr lang="en-US" dirty="0"/>
              <a:t>Follow up on implementation of community food and nutrition security action plans</a:t>
            </a:r>
          </a:p>
          <a:p>
            <a:pPr>
              <a:spcAft>
                <a:spcPts val="600"/>
              </a:spcAft>
            </a:pPr>
            <a:r>
              <a:rPr lang="en-US" dirty="0" err="1"/>
              <a:t>Mobilise</a:t>
            </a:r>
            <a:r>
              <a:rPr lang="en-US" dirty="0"/>
              <a:t> schools to teach agriculture and                          re-introduce school gardening </a:t>
            </a:r>
          </a:p>
          <a:p>
            <a:pPr>
              <a:spcAft>
                <a:spcPts val="600"/>
              </a:spcAft>
            </a:pPr>
            <a:r>
              <a:rPr lang="en-US" dirty="0"/>
              <a:t>Provide information to couples on manageable family sizes</a:t>
            </a:r>
          </a:p>
          <a:p>
            <a:pPr>
              <a:spcAft>
                <a:spcPts val="600"/>
              </a:spcAft>
            </a:pPr>
            <a:r>
              <a:rPr lang="en-US" dirty="0"/>
              <a:t>Promote clean, safe water, sanitation, and hygiene practices at the community and household level</a:t>
            </a:r>
          </a:p>
          <a:p>
            <a:pPr>
              <a:spcAft>
                <a:spcPts val="600"/>
              </a:spcAft>
            </a:pPr>
            <a:r>
              <a:rPr lang="en-US" dirty="0"/>
              <a:t>Follow up on implementation of community food and nutrition security action plans</a:t>
            </a:r>
          </a:p>
          <a:p>
            <a:pPr>
              <a:spcAft>
                <a:spcPts val="600"/>
              </a:spcAft>
            </a:pPr>
            <a:endParaRPr lang="en-US" dirty="0"/>
          </a:p>
        </p:txBody>
      </p:sp>
      <p:sp>
        <p:nvSpPr>
          <p:cNvPr id="4" name="Slide Number Placeholder 3"/>
          <p:cNvSpPr>
            <a:spLocks noGrp="1"/>
          </p:cNvSpPr>
          <p:nvPr>
            <p:ph type="sldNum" sz="quarter" idx="12"/>
          </p:nvPr>
        </p:nvSpPr>
        <p:spPr/>
        <p:txBody>
          <a:bodyPr/>
          <a:lstStyle/>
          <a:p>
            <a:fld id="{D4028727-6F9B-431A-A65C-7415D1966A02}" type="slidenum">
              <a:rPr lang="en-US" smtClean="0"/>
              <a:pPr/>
              <a:t>32</a:t>
            </a:fld>
            <a:endParaRPr lang="en-US" dirty="0"/>
          </a:p>
        </p:txBody>
      </p:sp>
    </p:spTree>
    <p:extLst>
      <p:ext uri="{BB962C8B-B14F-4D97-AF65-F5344CB8AC3E}">
        <p14:creationId xmlns:p14="http://schemas.microsoft.com/office/powerpoint/2010/main" val="18970653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Parish Development Committees </a:t>
            </a:r>
          </a:p>
        </p:txBody>
      </p:sp>
      <p:sp>
        <p:nvSpPr>
          <p:cNvPr id="3" name="Content Placeholder 2"/>
          <p:cNvSpPr>
            <a:spLocks noGrp="1"/>
          </p:cNvSpPr>
          <p:nvPr>
            <p:ph idx="1"/>
          </p:nvPr>
        </p:nvSpPr>
        <p:spPr/>
        <p:txBody>
          <a:bodyPr>
            <a:noAutofit/>
          </a:bodyPr>
          <a:lstStyle/>
          <a:p>
            <a:pPr>
              <a:spcAft>
                <a:spcPts val="600"/>
              </a:spcAft>
            </a:pPr>
            <a:r>
              <a:rPr lang="en-US" dirty="0"/>
              <a:t>Report food and nutrition security issues to relevant authorities so that proper action can be taken (e.g., in the case of natural disasters such as hailstorms, floods, and landslides) </a:t>
            </a:r>
          </a:p>
          <a:p>
            <a:pPr>
              <a:spcAft>
                <a:spcPts val="600"/>
              </a:spcAft>
            </a:pPr>
            <a:r>
              <a:rPr lang="en-US" dirty="0"/>
              <a:t>Include food and nutrition security objectives and activities in development plans</a:t>
            </a:r>
          </a:p>
        </p:txBody>
      </p:sp>
      <p:sp>
        <p:nvSpPr>
          <p:cNvPr id="4" name="Slide Number Placeholder 3"/>
          <p:cNvSpPr>
            <a:spLocks noGrp="1"/>
          </p:cNvSpPr>
          <p:nvPr>
            <p:ph type="sldNum" sz="quarter" idx="12"/>
          </p:nvPr>
        </p:nvSpPr>
        <p:spPr/>
        <p:txBody>
          <a:bodyPr/>
          <a:lstStyle/>
          <a:p>
            <a:fld id="{D4028727-6F9B-431A-A65C-7415D1966A02}" type="slidenum">
              <a:rPr lang="en-US" smtClean="0"/>
              <a:pPr/>
              <a:t>33</a:t>
            </a:fld>
            <a:endParaRPr lang="en-US" dirty="0"/>
          </a:p>
        </p:txBody>
      </p:sp>
    </p:spTree>
    <p:extLst>
      <p:ext uri="{BB962C8B-B14F-4D97-AF65-F5344CB8AC3E}">
        <p14:creationId xmlns:p14="http://schemas.microsoft.com/office/powerpoint/2010/main" val="2160079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Development Agencies and Civil Society Organizations</a:t>
            </a:r>
            <a:endParaRPr lang="en-US" dirty="0"/>
          </a:p>
        </p:txBody>
      </p:sp>
      <p:sp>
        <p:nvSpPr>
          <p:cNvPr id="3" name="Content Placeholder 2"/>
          <p:cNvSpPr>
            <a:spLocks noGrp="1"/>
          </p:cNvSpPr>
          <p:nvPr>
            <p:ph idx="1"/>
          </p:nvPr>
        </p:nvSpPr>
        <p:spPr>
          <a:xfrm>
            <a:off x="628650" y="1408552"/>
            <a:ext cx="7886700" cy="4746096"/>
          </a:xfrm>
        </p:spPr>
        <p:txBody>
          <a:bodyPr>
            <a:noAutofit/>
          </a:bodyPr>
          <a:lstStyle/>
          <a:p>
            <a:pPr>
              <a:spcAft>
                <a:spcPts val="600"/>
              </a:spcAft>
            </a:pPr>
            <a:r>
              <a:rPr lang="en-US" sz="2200" dirty="0"/>
              <a:t>Disseminate relevant food and nutrition security knowledge and information</a:t>
            </a:r>
          </a:p>
          <a:p>
            <a:pPr>
              <a:spcAft>
                <a:spcPts val="600"/>
              </a:spcAft>
            </a:pPr>
            <a:r>
              <a:rPr lang="en-US" sz="2200" dirty="0"/>
              <a:t>Advocate for attitudes, beliefs, and practices that promote food and nutrition security </a:t>
            </a:r>
          </a:p>
          <a:p>
            <a:pPr>
              <a:spcAft>
                <a:spcPts val="600"/>
              </a:spcAft>
            </a:pPr>
            <a:r>
              <a:rPr lang="en-US" sz="2200" dirty="0"/>
              <a:t>Incorporate food and nutrition security issues into programs</a:t>
            </a:r>
          </a:p>
          <a:p>
            <a:pPr>
              <a:spcAft>
                <a:spcPts val="600"/>
              </a:spcAft>
            </a:pPr>
            <a:r>
              <a:rPr lang="en-US" sz="2200" dirty="0"/>
              <a:t>Connect with extension workers and community mobilisers</a:t>
            </a:r>
          </a:p>
          <a:p>
            <a:pPr>
              <a:spcAft>
                <a:spcPts val="600"/>
              </a:spcAft>
            </a:pPr>
            <a:r>
              <a:rPr lang="en-US" sz="2200" dirty="0"/>
              <a:t>Provide resources to improve food and nutrition security</a:t>
            </a:r>
          </a:p>
          <a:p>
            <a:pPr>
              <a:spcAft>
                <a:spcPts val="600"/>
              </a:spcAft>
            </a:pPr>
            <a:r>
              <a:rPr lang="en-US" sz="2200" dirty="0"/>
              <a:t>Follow up with and support families at risk of malnutrition and food insecurity</a:t>
            </a:r>
          </a:p>
          <a:p>
            <a:pPr>
              <a:spcAft>
                <a:spcPts val="600"/>
              </a:spcAft>
            </a:pPr>
            <a:r>
              <a:rPr lang="en-US" sz="2200" dirty="0"/>
              <a:t>Advocate for local governments to increase resources allocated to food and nutrition security</a:t>
            </a:r>
          </a:p>
          <a:p>
            <a:pPr>
              <a:spcAft>
                <a:spcPts val="600"/>
              </a:spcAft>
            </a:pPr>
            <a:r>
              <a:rPr lang="en-US" sz="2200" dirty="0"/>
              <a:t>Monitor food and nutrition security interventions in communities and share reports with relevant stakeholders</a:t>
            </a:r>
          </a:p>
        </p:txBody>
      </p:sp>
      <p:sp>
        <p:nvSpPr>
          <p:cNvPr id="4" name="Slide Number Placeholder 3"/>
          <p:cNvSpPr>
            <a:spLocks noGrp="1"/>
          </p:cNvSpPr>
          <p:nvPr>
            <p:ph type="sldNum" sz="quarter" idx="12"/>
          </p:nvPr>
        </p:nvSpPr>
        <p:spPr/>
        <p:txBody>
          <a:bodyPr/>
          <a:lstStyle/>
          <a:p>
            <a:fld id="{D4028727-6F9B-431A-A65C-7415D1966A02}" type="slidenum">
              <a:rPr lang="en-US" smtClean="0"/>
              <a:pPr/>
              <a:t>34</a:t>
            </a:fld>
            <a:endParaRPr lang="en-US" dirty="0"/>
          </a:p>
        </p:txBody>
      </p:sp>
    </p:spTree>
    <p:extLst>
      <p:ext uri="{BB962C8B-B14F-4D97-AF65-F5344CB8AC3E}">
        <p14:creationId xmlns:p14="http://schemas.microsoft.com/office/powerpoint/2010/main" val="23723794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Religious leaders</a:t>
            </a:r>
            <a:endParaRPr lang="en-US" dirty="0"/>
          </a:p>
        </p:txBody>
      </p:sp>
      <p:sp>
        <p:nvSpPr>
          <p:cNvPr id="3" name="Content Placeholder 2"/>
          <p:cNvSpPr>
            <a:spLocks noGrp="1"/>
          </p:cNvSpPr>
          <p:nvPr>
            <p:ph idx="1"/>
          </p:nvPr>
        </p:nvSpPr>
        <p:spPr/>
        <p:txBody>
          <a:bodyPr>
            <a:noAutofit/>
          </a:bodyPr>
          <a:lstStyle/>
          <a:p>
            <a:pPr>
              <a:spcAft>
                <a:spcPts val="600"/>
              </a:spcAft>
            </a:pPr>
            <a:r>
              <a:rPr lang="en-US" sz="2400" dirty="0"/>
              <a:t>Integrate food and nutrition security messages into sermons</a:t>
            </a:r>
          </a:p>
          <a:p>
            <a:pPr>
              <a:spcAft>
                <a:spcPts val="600"/>
              </a:spcAft>
            </a:pPr>
            <a:r>
              <a:rPr lang="en-US" sz="2400" dirty="0"/>
              <a:t>Demonstrate appropriate food production techniques at church farms</a:t>
            </a:r>
          </a:p>
          <a:p>
            <a:pPr>
              <a:spcAft>
                <a:spcPts val="600"/>
              </a:spcAft>
            </a:pPr>
            <a:r>
              <a:rPr lang="en-US" sz="2400" dirty="0"/>
              <a:t>Encourage and/or influence affiliate organizations to introduce food and nutrition security messages into activities</a:t>
            </a:r>
          </a:p>
          <a:p>
            <a:pPr>
              <a:spcAft>
                <a:spcPts val="600"/>
              </a:spcAft>
            </a:pPr>
            <a:r>
              <a:rPr lang="en-US" sz="2400" dirty="0"/>
              <a:t>Introduce food and nutrition security activities into health units under their control/leadership/ownership</a:t>
            </a:r>
          </a:p>
          <a:p>
            <a:pPr>
              <a:spcAft>
                <a:spcPts val="600"/>
              </a:spcAft>
            </a:pPr>
            <a:r>
              <a:rPr lang="en-US" sz="2400" dirty="0"/>
              <a:t>Integrate food and nutrition security messages into pastoral visits to families, households, and communities</a:t>
            </a:r>
          </a:p>
          <a:p>
            <a:pPr>
              <a:spcAft>
                <a:spcPts val="600"/>
              </a:spcAft>
            </a:pPr>
            <a:r>
              <a:rPr lang="en-US" sz="2400" dirty="0"/>
              <a:t>Encourage and/or influence affiliate schools to introduce food and nutrition security issues into teaching</a:t>
            </a:r>
          </a:p>
          <a:p>
            <a:pPr>
              <a:spcAft>
                <a:spcPts val="600"/>
              </a:spcAft>
            </a:pPr>
            <a:endParaRPr lang="en-US" sz="2400" dirty="0"/>
          </a:p>
        </p:txBody>
      </p:sp>
      <p:sp>
        <p:nvSpPr>
          <p:cNvPr id="4" name="Slide Number Placeholder 3"/>
          <p:cNvSpPr>
            <a:spLocks noGrp="1"/>
          </p:cNvSpPr>
          <p:nvPr>
            <p:ph type="sldNum" sz="quarter" idx="12"/>
          </p:nvPr>
        </p:nvSpPr>
        <p:spPr/>
        <p:txBody>
          <a:bodyPr/>
          <a:lstStyle/>
          <a:p>
            <a:fld id="{D4028727-6F9B-431A-A65C-7415D1966A02}" type="slidenum">
              <a:rPr lang="en-US" smtClean="0"/>
              <a:pPr/>
              <a:t>35</a:t>
            </a:fld>
            <a:endParaRPr lang="en-US" dirty="0"/>
          </a:p>
        </p:txBody>
      </p:sp>
    </p:spTree>
    <p:extLst>
      <p:ext uri="{BB962C8B-B14F-4D97-AF65-F5344CB8AC3E}">
        <p14:creationId xmlns:p14="http://schemas.microsoft.com/office/powerpoint/2010/main" val="20304053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Cultural institutions</a:t>
            </a:r>
          </a:p>
        </p:txBody>
      </p:sp>
      <p:sp>
        <p:nvSpPr>
          <p:cNvPr id="3" name="Content Placeholder 2"/>
          <p:cNvSpPr>
            <a:spLocks noGrp="1"/>
          </p:cNvSpPr>
          <p:nvPr>
            <p:ph idx="1"/>
          </p:nvPr>
        </p:nvSpPr>
        <p:spPr/>
        <p:txBody>
          <a:bodyPr>
            <a:noAutofit/>
          </a:bodyPr>
          <a:lstStyle/>
          <a:p>
            <a:pPr>
              <a:spcAft>
                <a:spcPts val="600"/>
              </a:spcAft>
            </a:pPr>
            <a:r>
              <a:rPr lang="en-US" sz="2200" dirty="0" err="1"/>
              <a:t>Mobilise</a:t>
            </a:r>
            <a:r>
              <a:rPr lang="en-US" sz="2200" dirty="0"/>
              <a:t> subjects towards promotion of food and nutrition security</a:t>
            </a:r>
          </a:p>
          <a:p>
            <a:pPr>
              <a:spcAft>
                <a:spcPts val="600"/>
              </a:spcAft>
            </a:pPr>
            <a:r>
              <a:rPr lang="en-US" sz="2200" dirty="0"/>
              <a:t>De-campaign cultural values/practices/beliefs that compromise food and nutrition security of women and children</a:t>
            </a:r>
          </a:p>
          <a:p>
            <a:pPr>
              <a:spcAft>
                <a:spcPts val="600"/>
              </a:spcAft>
            </a:pPr>
            <a:r>
              <a:rPr lang="en-US" sz="2200" dirty="0"/>
              <a:t>Integrate food and nutrition security issues into institutions’ plans</a:t>
            </a:r>
          </a:p>
          <a:p>
            <a:pPr>
              <a:spcAft>
                <a:spcPts val="600"/>
              </a:spcAft>
            </a:pPr>
            <a:r>
              <a:rPr lang="en-US" sz="2200" dirty="0"/>
              <a:t>Include food and nutrition security messages while interacting with subjects</a:t>
            </a:r>
          </a:p>
          <a:p>
            <a:pPr>
              <a:spcAft>
                <a:spcPts val="600"/>
              </a:spcAft>
            </a:pPr>
            <a:r>
              <a:rPr lang="en-US" sz="2200" dirty="0"/>
              <a:t>Link communities with food and nutrition security-related service providers, such as extension workers</a:t>
            </a:r>
          </a:p>
          <a:p>
            <a:pPr>
              <a:spcAft>
                <a:spcPts val="600"/>
              </a:spcAft>
            </a:pPr>
            <a:r>
              <a:rPr lang="en-US" sz="2200" dirty="0"/>
              <a:t>Organize agricultural and water, sanitation, and hygiene competitions</a:t>
            </a:r>
          </a:p>
          <a:p>
            <a:pPr>
              <a:spcAft>
                <a:spcPts val="600"/>
              </a:spcAft>
            </a:pPr>
            <a:r>
              <a:rPr lang="en-US" sz="2200" dirty="0"/>
              <a:t>Provide resources for food and nutrition security</a:t>
            </a:r>
          </a:p>
        </p:txBody>
      </p:sp>
      <p:sp>
        <p:nvSpPr>
          <p:cNvPr id="4" name="Slide Number Placeholder 3"/>
          <p:cNvSpPr>
            <a:spLocks noGrp="1"/>
          </p:cNvSpPr>
          <p:nvPr>
            <p:ph type="sldNum" sz="quarter" idx="12"/>
          </p:nvPr>
        </p:nvSpPr>
        <p:spPr/>
        <p:txBody>
          <a:bodyPr/>
          <a:lstStyle/>
          <a:p>
            <a:fld id="{D4028727-6F9B-431A-A65C-7415D1966A02}" type="slidenum">
              <a:rPr lang="en-US" smtClean="0"/>
              <a:pPr/>
              <a:t>36</a:t>
            </a:fld>
            <a:endParaRPr lang="en-US" dirty="0"/>
          </a:p>
        </p:txBody>
      </p:sp>
    </p:spTree>
    <p:extLst>
      <p:ext uri="{BB962C8B-B14F-4D97-AF65-F5344CB8AC3E}">
        <p14:creationId xmlns:p14="http://schemas.microsoft.com/office/powerpoint/2010/main" val="41349099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Herbalists</a:t>
            </a:r>
            <a:endParaRPr lang="en-US" dirty="0"/>
          </a:p>
        </p:txBody>
      </p:sp>
      <p:sp>
        <p:nvSpPr>
          <p:cNvPr id="3" name="Content Placeholder 2"/>
          <p:cNvSpPr>
            <a:spLocks noGrp="1"/>
          </p:cNvSpPr>
          <p:nvPr>
            <p:ph idx="1"/>
          </p:nvPr>
        </p:nvSpPr>
        <p:spPr>
          <a:xfrm>
            <a:off x="628650" y="1185333"/>
            <a:ext cx="7886700" cy="4925484"/>
          </a:xfrm>
        </p:spPr>
        <p:txBody>
          <a:bodyPr>
            <a:noAutofit/>
          </a:bodyPr>
          <a:lstStyle/>
          <a:p>
            <a:pPr>
              <a:spcAft>
                <a:spcPts val="600"/>
              </a:spcAft>
            </a:pPr>
            <a:r>
              <a:rPr lang="en-US" sz="2100" dirty="0"/>
              <a:t>Attend meetings to learn basic knowledge and information on food and nutrition security</a:t>
            </a:r>
          </a:p>
          <a:p>
            <a:pPr>
              <a:spcAft>
                <a:spcPts val="600"/>
              </a:spcAft>
            </a:pPr>
            <a:r>
              <a:rPr lang="en-US" sz="2100" dirty="0"/>
              <a:t>Approach relevant offices—such as Community Development, Health, and Agriculture—to seek information on food and nutrition security</a:t>
            </a:r>
          </a:p>
          <a:p>
            <a:pPr>
              <a:spcAft>
                <a:spcPts val="600"/>
              </a:spcAft>
            </a:pPr>
            <a:r>
              <a:rPr lang="en-US" sz="2100" dirty="0"/>
              <a:t>Refer children who may be malnourished to village health teams or health facilities</a:t>
            </a:r>
          </a:p>
          <a:p>
            <a:pPr>
              <a:spcAft>
                <a:spcPts val="600"/>
              </a:spcAft>
            </a:pPr>
            <a:r>
              <a:rPr lang="en-US" sz="2100" dirty="0"/>
              <a:t>Set up demonstration gardens and encourage clients to adopt modern farming practices for improved food and nutrition security</a:t>
            </a:r>
          </a:p>
          <a:p>
            <a:pPr>
              <a:spcAft>
                <a:spcPts val="600"/>
              </a:spcAft>
            </a:pPr>
            <a:r>
              <a:rPr lang="en-US" sz="2100" dirty="0" err="1"/>
              <a:t>Mobilise</a:t>
            </a:r>
            <a:r>
              <a:rPr lang="en-US" sz="2100" dirty="0"/>
              <a:t> clients to promote messages on food and nutrition security</a:t>
            </a:r>
          </a:p>
          <a:p>
            <a:pPr>
              <a:spcAft>
                <a:spcPts val="600"/>
              </a:spcAft>
            </a:pPr>
            <a:r>
              <a:rPr lang="en-US" sz="2100" dirty="0"/>
              <a:t>Work to change negative cultural beliefs and practices</a:t>
            </a:r>
          </a:p>
          <a:p>
            <a:pPr>
              <a:spcAft>
                <a:spcPts val="600"/>
              </a:spcAft>
            </a:pPr>
            <a:r>
              <a:rPr lang="en-US" sz="2100" dirty="0"/>
              <a:t>Serve as role models for good health, nutrition, water, sanitation, and hygiene practices</a:t>
            </a:r>
          </a:p>
          <a:p>
            <a:pPr>
              <a:spcAft>
                <a:spcPts val="600"/>
              </a:spcAft>
            </a:pPr>
            <a:r>
              <a:rPr lang="en-US" sz="2100" dirty="0"/>
              <a:t>Link communities with service providers on food and nutrition security, such as extension workers</a:t>
            </a:r>
          </a:p>
        </p:txBody>
      </p:sp>
      <p:sp>
        <p:nvSpPr>
          <p:cNvPr id="4" name="Slide Number Placeholder 3"/>
          <p:cNvSpPr>
            <a:spLocks noGrp="1"/>
          </p:cNvSpPr>
          <p:nvPr>
            <p:ph type="sldNum" sz="quarter" idx="12"/>
          </p:nvPr>
        </p:nvSpPr>
        <p:spPr/>
        <p:txBody>
          <a:bodyPr/>
          <a:lstStyle/>
          <a:p>
            <a:fld id="{D4028727-6F9B-431A-A65C-7415D1966A02}" type="slidenum">
              <a:rPr lang="en-US" smtClean="0"/>
              <a:pPr/>
              <a:t>37</a:t>
            </a:fld>
            <a:endParaRPr lang="en-US" dirty="0"/>
          </a:p>
        </p:txBody>
      </p:sp>
    </p:spTree>
    <p:extLst>
      <p:ext uri="{BB962C8B-B14F-4D97-AF65-F5344CB8AC3E}">
        <p14:creationId xmlns:p14="http://schemas.microsoft.com/office/powerpoint/2010/main" val="41566572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Agriculture extension workers</a:t>
            </a:r>
          </a:p>
        </p:txBody>
      </p:sp>
      <p:sp>
        <p:nvSpPr>
          <p:cNvPr id="3" name="Content Placeholder 2"/>
          <p:cNvSpPr>
            <a:spLocks noGrp="1"/>
          </p:cNvSpPr>
          <p:nvPr>
            <p:ph idx="1"/>
          </p:nvPr>
        </p:nvSpPr>
        <p:spPr/>
        <p:txBody>
          <a:bodyPr>
            <a:noAutofit/>
          </a:bodyPr>
          <a:lstStyle/>
          <a:p>
            <a:pPr>
              <a:spcAft>
                <a:spcPts val="600"/>
              </a:spcAft>
            </a:pPr>
            <a:r>
              <a:rPr lang="en-US" sz="2400" dirty="0"/>
              <a:t>Identify model farmers who can grow demonstration plots</a:t>
            </a:r>
          </a:p>
          <a:p>
            <a:pPr>
              <a:spcAft>
                <a:spcPts val="600"/>
              </a:spcAft>
            </a:pPr>
            <a:r>
              <a:rPr lang="en-US" sz="2400" dirty="0"/>
              <a:t>Sensitize and educate households on modern farming methods to improve production, including organizing demonstrations and exhibitions</a:t>
            </a:r>
          </a:p>
          <a:p>
            <a:pPr>
              <a:spcAft>
                <a:spcPts val="600"/>
              </a:spcAft>
            </a:pPr>
            <a:r>
              <a:rPr lang="en-US" sz="2400" dirty="0"/>
              <a:t>Encourage and support households to adopt new crops and livestock varieties to improve food and nutrition security</a:t>
            </a:r>
          </a:p>
          <a:p>
            <a:pPr>
              <a:spcAft>
                <a:spcPts val="600"/>
              </a:spcAft>
            </a:pPr>
            <a:r>
              <a:rPr lang="en-US" sz="2400" dirty="0"/>
              <a:t>Encourage farmers to have a mixture of enterprises for regular, periodic, and long-term income</a:t>
            </a:r>
          </a:p>
          <a:p>
            <a:pPr>
              <a:spcAft>
                <a:spcPts val="600"/>
              </a:spcAft>
            </a:pPr>
            <a:r>
              <a:rPr lang="en-US" sz="2400" dirty="0"/>
              <a:t>Provide information to farmers on causes and consequences of food and nutrition insecurity</a:t>
            </a:r>
          </a:p>
        </p:txBody>
      </p:sp>
      <p:sp>
        <p:nvSpPr>
          <p:cNvPr id="4" name="Slide Number Placeholder 3"/>
          <p:cNvSpPr>
            <a:spLocks noGrp="1"/>
          </p:cNvSpPr>
          <p:nvPr>
            <p:ph type="sldNum" sz="quarter" idx="12"/>
          </p:nvPr>
        </p:nvSpPr>
        <p:spPr/>
        <p:txBody>
          <a:bodyPr/>
          <a:lstStyle/>
          <a:p>
            <a:fld id="{D4028727-6F9B-431A-A65C-7415D1966A02}" type="slidenum">
              <a:rPr lang="en-US" smtClean="0"/>
              <a:pPr/>
              <a:t>38</a:t>
            </a:fld>
            <a:endParaRPr lang="en-US" dirty="0"/>
          </a:p>
        </p:txBody>
      </p:sp>
    </p:spTree>
    <p:extLst>
      <p:ext uri="{BB962C8B-B14F-4D97-AF65-F5344CB8AC3E}">
        <p14:creationId xmlns:p14="http://schemas.microsoft.com/office/powerpoint/2010/main" val="12970379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a:br>
            <a:r>
              <a:rPr lang="en-US"/>
              <a:t>Health extension workers (village health teams and health assistants)</a:t>
            </a:r>
            <a:br>
              <a:rPr lang="en-US"/>
            </a:br>
            <a:endParaRPr lang="en-US" dirty="0"/>
          </a:p>
        </p:txBody>
      </p:sp>
      <p:sp>
        <p:nvSpPr>
          <p:cNvPr id="3" name="Content Placeholder 2"/>
          <p:cNvSpPr>
            <a:spLocks noGrp="1"/>
          </p:cNvSpPr>
          <p:nvPr>
            <p:ph idx="1"/>
          </p:nvPr>
        </p:nvSpPr>
        <p:spPr/>
        <p:txBody>
          <a:bodyPr>
            <a:noAutofit/>
          </a:bodyPr>
          <a:lstStyle/>
          <a:p>
            <a:pPr>
              <a:spcAft>
                <a:spcPts val="600"/>
              </a:spcAft>
            </a:pPr>
            <a:r>
              <a:rPr lang="en-US" sz="2100" dirty="0"/>
              <a:t>Provide community resource persons and other mobilisers with accurate health and nutrition information</a:t>
            </a:r>
          </a:p>
          <a:p>
            <a:pPr>
              <a:spcAft>
                <a:spcPts val="600"/>
              </a:spcAft>
            </a:pPr>
            <a:r>
              <a:rPr lang="en-US" sz="2100" dirty="0"/>
              <a:t>Integrate food and nutrition security issues into work plans, budgets, and reports</a:t>
            </a:r>
          </a:p>
          <a:p>
            <a:pPr>
              <a:spcAft>
                <a:spcPts val="600"/>
              </a:spcAft>
            </a:pPr>
            <a:r>
              <a:rPr lang="en-US" sz="2100" dirty="0"/>
              <a:t>Monitor food and nutrition security at the community level</a:t>
            </a:r>
          </a:p>
          <a:p>
            <a:pPr>
              <a:spcAft>
                <a:spcPts val="600"/>
              </a:spcAft>
            </a:pPr>
            <a:r>
              <a:rPr lang="en-US" sz="2100" dirty="0"/>
              <a:t>Refer malnourished individuals for appropriate care</a:t>
            </a:r>
          </a:p>
          <a:p>
            <a:pPr>
              <a:spcAft>
                <a:spcPts val="600"/>
              </a:spcAft>
            </a:pPr>
            <a:r>
              <a:rPr lang="en-US" sz="2100" dirty="0"/>
              <a:t>Conduct home visits to promote food and nutrition security</a:t>
            </a:r>
          </a:p>
          <a:p>
            <a:pPr>
              <a:spcAft>
                <a:spcPts val="600"/>
              </a:spcAft>
            </a:pPr>
            <a:r>
              <a:rPr lang="en-US" sz="2100" dirty="0"/>
              <a:t>Provide counselling services to families at risk of malnutrition and food insecurity</a:t>
            </a:r>
          </a:p>
          <a:p>
            <a:pPr>
              <a:spcAft>
                <a:spcPts val="600"/>
              </a:spcAft>
            </a:pPr>
            <a:r>
              <a:rPr lang="en-US" sz="2100" dirty="0"/>
              <a:t>Conduct follow-up visits to provide appropriate counselling on food and nutrition security </a:t>
            </a:r>
          </a:p>
          <a:p>
            <a:pPr>
              <a:spcAft>
                <a:spcPts val="600"/>
              </a:spcAft>
            </a:pPr>
            <a:r>
              <a:rPr lang="en-US" sz="2100" dirty="0"/>
              <a:t>Conduct community education sessions or other community health and nutrition interventions to promote food and nutrition security</a:t>
            </a:r>
          </a:p>
        </p:txBody>
      </p:sp>
      <p:sp>
        <p:nvSpPr>
          <p:cNvPr id="4" name="Slide Number Placeholder 3"/>
          <p:cNvSpPr>
            <a:spLocks noGrp="1"/>
          </p:cNvSpPr>
          <p:nvPr>
            <p:ph type="sldNum" sz="quarter" idx="12"/>
          </p:nvPr>
        </p:nvSpPr>
        <p:spPr/>
        <p:txBody>
          <a:bodyPr/>
          <a:lstStyle/>
          <a:p>
            <a:fld id="{D4028727-6F9B-431A-A65C-7415D1966A02}" type="slidenum">
              <a:rPr lang="en-US" smtClean="0"/>
              <a:pPr/>
              <a:t>39</a:t>
            </a:fld>
            <a:endParaRPr lang="en-US" dirty="0"/>
          </a:p>
        </p:txBody>
      </p:sp>
    </p:spTree>
    <p:extLst>
      <p:ext uri="{BB962C8B-B14F-4D97-AF65-F5344CB8AC3E}">
        <p14:creationId xmlns:p14="http://schemas.microsoft.com/office/powerpoint/2010/main" val="1886580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Objectives of the orientation</a:t>
            </a:r>
            <a:endParaRPr lang="en-US" dirty="0"/>
          </a:p>
        </p:txBody>
      </p:sp>
      <p:sp>
        <p:nvSpPr>
          <p:cNvPr id="3" name="Content Placeholder 2"/>
          <p:cNvSpPr>
            <a:spLocks noGrp="1"/>
          </p:cNvSpPr>
          <p:nvPr>
            <p:ph idx="1"/>
          </p:nvPr>
        </p:nvSpPr>
        <p:spPr/>
        <p:txBody>
          <a:bodyPr>
            <a:noAutofit/>
          </a:bodyPr>
          <a:lstStyle/>
          <a:p>
            <a:pPr>
              <a:spcAft>
                <a:spcPts val="600"/>
              </a:spcAft>
            </a:pPr>
            <a:r>
              <a:rPr lang="en-US" sz="2000" dirty="0"/>
              <a:t>To disseminate the content of the community </a:t>
            </a:r>
            <a:r>
              <a:rPr lang="en-US" sz="2000" dirty="0" err="1"/>
              <a:t>mobilisation</a:t>
            </a:r>
            <a:r>
              <a:rPr lang="en-US" sz="2000" dirty="0"/>
              <a:t> package on food and nutrition security</a:t>
            </a:r>
          </a:p>
          <a:p>
            <a:pPr>
              <a:spcAft>
                <a:spcPts val="600"/>
              </a:spcAft>
            </a:pPr>
            <a:r>
              <a:rPr lang="en-US" sz="2000" dirty="0"/>
              <a:t>To enhance participants’ knowledge about: </a:t>
            </a:r>
          </a:p>
          <a:p>
            <a:pPr lvl="1">
              <a:spcAft>
                <a:spcPts val="600"/>
              </a:spcAft>
              <a:buFont typeface="Calibri" panose="020F0502020204030204" pitchFamily="34" charset="0"/>
              <a:buChar char="−"/>
            </a:pPr>
            <a:r>
              <a:rPr lang="en-US" sz="2000" dirty="0"/>
              <a:t>Planning community </a:t>
            </a:r>
            <a:r>
              <a:rPr lang="en-US" sz="2000" dirty="0" err="1"/>
              <a:t>mobilisation</a:t>
            </a:r>
            <a:r>
              <a:rPr lang="en-US" sz="2000" dirty="0"/>
              <a:t> for improving food and nutrition security</a:t>
            </a:r>
          </a:p>
          <a:p>
            <a:pPr lvl="1">
              <a:spcAft>
                <a:spcPts val="600"/>
              </a:spcAft>
              <a:buFont typeface="Calibri" panose="020F0502020204030204" pitchFamily="34" charset="0"/>
              <a:buChar char="−"/>
            </a:pPr>
            <a:r>
              <a:rPr lang="en-US" sz="2000" dirty="0"/>
              <a:t>Key stakeholders involved in </a:t>
            </a:r>
            <a:r>
              <a:rPr lang="en-US" sz="2000" dirty="0" err="1"/>
              <a:t>mobilisation</a:t>
            </a:r>
            <a:r>
              <a:rPr lang="en-US" sz="2000" dirty="0"/>
              <a:t> for food and nutrition security and their roles</a:t>
            </a:r>
          </a:p>
          <a:p>
            <a:pPr lvl="1">
              <a:spcAft>
                <a:spcPts val="600"/>
              </a:spcAft>
              <a:buFont typeface="Calibri" panose="020F0502020204030204" pitchFamily="34" charset="0"/>
              <a:buChar char="−"/>
            </a:pPr>
            <a:r>
              <a:rPr lang="en-US" sz="2000" dirty="0"/>
              <a:t>Food security, food insecurity, good nutrition, and malnutrition</a:t>
            </a:r>
          </a:p>
          <a:p>
            <a:pPr>
              <a:spcAft>
                <a:spcPts val="600"/>
              </a:spcAft>
            </a:pPr>
            <a:r>
              <a:rPr lang="en-US" sz="2000" dirty="0"/>
              <a:t>To enhance participants’ skills in conducting community dialogue meetings on food and nutrition security</a:t>
            </a:r>
          </a:p>
          <a:p>
            <a:pPr>
              <a:spcAft>
                <a:spcPts val="600"/>
              </a:spcAft>
            </a:pPr>
            <a:r>
              <a:rPr lang="en-US" sz="2000" dirty="0"/>
              <a:t>To enhance participants’ knowledge of and skills in conducting home visits and making referrals</a:t>
            </a:r>
          </a:p>
          <a:p>
            <a:pPr>
              <a:spcAft>
                <a:spcPts val="600"/>
              </a:spcAft>
            </a:pPr>
            <a:r>
              <a:rPr lang="en-US" sz="2000" dirty="0"/>
              <a:t>To enhance participants’ skills/capacity to conduct orientation on the </a:t>
            </a:r>
            <a:r>
              <a:rPr lang="en-US" sz="2000" dirty="0" err="1"/>
              <a:t>mobilisation</a:t>
            </a:r>
            <a:r>
              <a:rPr lang="en-US" sz="2000" dirty="0"/>
              <a:t> package in their districts</a:t>
            </a:r>
          </a:p>
        </p:txBody>
      </p:sp>
      <p:sp>
        <p:nvSpPr>
          <p:cNvPr id="4" name="Slide Number Placeholder 3"/>
          <p:cNvSpPr>
            <a:spLocks noGrp="1"/>
          </p:cNvSpPr>
          <p:nvPr>
            <p:ph type="sldNum" sz="quarter" idx="12"/>
          </p:nvPr>
        </p:nvSpPr>
        <p:spPr/>
        <p:txBody>
          <a:bodyPr/>
          <a:lstStyle/>
          <a:p>
            <a:fld id="{D4028727-6F9B-431A-A65C-7415D1966A02}" type="slidenum">
              <a:rPr lang="en-US" smtClean="0"/>
              <a:pPr/>
              <a:t>4</a:t>
            </a:fld>
            <a:endParaRPr lang="en-US" dirty="0"/>
          </a:p>
        </p:txBody>
      </p:sp>
    </p:spTree>
    <p:extLst>
      <p:ext uri="{BB962C8B-B14F-4D97-AF65-F5344CB8AC3E}">
        <p14:creationId xmlns:p14="http://schemas.microsoft.com/office/powerpoint/2010/main" val="4408150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a:br>
            <a:r>
              <a:rPr lang="en-US"/>
              <a:t>Community development officers (mobilisers)</a:t>
            </a:r>
            <a:br>
              <a:rPr lang="en-US"/>
            </a:br>
            <a:endParaRPr lang="en-US" dirty="0"/>
          </a:p>
        </p:txBody>
      </p:sp>
      <p:sp>
        <p:nvSpPr>
          <p:cNvPr id="3" name="Content Placeholder 2"/>
          <p:cNvSpPr>
            <a:spLocks noGrp="1"/>
          </p:cNvSpPr>
          <p:nvPr>
            <p:ph idx="1"/>
          </p:nvPr>
        </p:nvSpPr>
        <p:spPr/>
        <p:txBody>
          <a:bodyPr>
            <a:noAutofit/>
          </a:bodyPr>
          <a:lstStyle/>
          <a:p>
            <a:pPr>
              <a:spcAft>
                <a:spcPts val="1200"/>
              </a:spcAft>
            </a:pPr>
            <a:r>
              <a:rPr lang="en-US" dirty="0"/>
              <a:t>Lead community </a:t>
            </a:r>
            <a:r>
              <a:rPr lang="en-US" dirty="0" err="1"/>
              <a:t>mobilisation</a:t>
            </a:r>
            <a:r>
              <a:rPr lang="en-US" dirty="0"/>
              <a:t> efforts and community planning for food and nutrition security</a:t>
            </a:r>
          </a:p>
          <a:p>
            <a:pPr>
              <a:spcAft>
                <a:spcPts val="1200"/>
              </a:spcAft>
            </a:pPr>
            <a:r>
              <a:rPr lang="en-US" dirty="0"/>
              <a:t>Coordinate and follow up on action plans</a:t>
            </a:r>
          </a:p>
          <a:p>
            <a:pPr>
              <a:spcAft>
                <a:spcPts val="1200"/>
              </a:spcAft>
            </a:pPr>
            <a:endParaRPr lang="en-US" dirty="0"/>
          </a:p>
        </p:txBody>
      </p:sp>
      <p:sp>
        <p:nvSpPr>
          <p:cNvPr id="4" name="Slide Number Placeholder 3"/>
          <p:cNvSpPr>
            <a:spLocks noGrp="1"/>
          </p:cNvSpPr>
          <p:nvPr>
            <p:ph type="sldNum" sz="quarter" idx="12"/>
          </p:nvPr>
        </p:nvSpPr>
        <p:spPr/>
        <p:txBody>
          <a:bodyPr/>
          <a:lstStyle/>
          <a:p>
            <a:fld id="{D4028727-6F9B-431A-A65C-7415D1966A02}" type="slidenum">
              <a:rPr lang="en-US" smtClean="0"/>
              <a:pPr/>
              <a:t>40</a:t>
            </a:fld>
            <a:endParaRPr lang="en-US" dirty="0"/>
          </a:p>
        </p:txBody>
      </p:sp>
    </p:spTree>
    <p:extLst>
      <p:ext uri="{BB962C8B-B14F-4D97-AF65-F5344CB8AC3E}">
        <p14:creationId xmlns:p14="http://schemas.microsoft.com/office/powerpoint/2010/main" val="21087384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725557" y="1718711"/>
            <a:ext cx="7772400" cy="2387600"/>
          </a:xfrm>
        </p:spPr>
        <p:txBody>
          <a:bodyPr>
            <a:normAutofit fontScale="90000"/>
          </a:bodyPr>
          <a:lstStyle/>
          <a:p>
            <a:br>
              <a:rPr lang="en-US" dirty="0"/>
            </a:br>
            <a:br>
              <a:rPr lang="en-US" dirty="0"/>
            </a:br>
            <a:r>
              <a:rPr lang="en-US" dirty="0"/>
              <a:t>Session 5: </a:t>
            </a:r>
            <a:br>
              <a:rPr lang="en-US" dirty="0"/>
            </a:br>
            <a:r>
              <a:rPr lang="en-US" dirty="0">
                <a:solidFill>
                  <a:schemeClr val="accent6">
                    <a:lumMod val="75000"/>
                  </a:schemeClr>
                </a:solidFill>
              </a:rPr>
              <a:t>Introduction to Community Dialogue, Food Security,  </a:t>
            </a:r>
            <a:br>
              <a:rPr lang="en-US" dirty="0">
                <a:solidFill>
                  <a:schemeClr val="accent6">
                    <a:lumMod val="75000"/>
                  </a:schemeClr>
                </a:solidFill>
              </a:rPr>
            </a:br>
            <a:r>
              <a:rPr lang="en-US" dirty="0">
                <a:solidFill>
                  <a:schemeClr val="accent6">
                    <a:lumMod val="75000"/>
                  </a:schemeClr>
                </a:solidFill>
              </a:rPr>
              <a:t>and Food Insecurity</a:t>
            </a:r>
          </a:p>
        </p:txBody>
      </p:sp>
    </p:spTree>
    <p:extLst>
      <p:ext uri="{BB962C8B-B14F-4D97-AF65-F5344CB8AC3E}">
        <p14:creationId xmlns:p14="http://schemas.microsoft.com/office/powerpoint/2010/main" val="21200221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Session 5 objectives</a:t>
            </a:r>
          </a:p>
        </p:txBody>
      </p:sp>
      <p:sp>
        <p:nvSpPr>
          <p:cNvPr id="3" name="Content Placeholder 2"/>
          <p:cNvSpPr>
            <a:spLocks noGrp="1"/>
          </p:cNvSpPr>
          <p:nvPr>
            <p:ph idx="1"/>
          </p:nvPr>
        </p:nvSpPr>
        <p:spPr/>
        <p:txBody>
          <a:bodyPr>
            <a:noAutofit/>
          </a:bodyPr>
          <a:lstStyle/>
          <a:p>
            <a:pPr marL="0" indent="0">
              <a:spcAft>
                <a:spcPts val="1200"/>
              </a:spcAft>
              <a:buNone/>
            </a:pPr>
            <a:r>
              <a:rPr lang="en-US" dirty="0"/>
              <a:t>By the end of the session, participants will be acquainted with: </a:t>
            </a:r>
          </a:p>
          <a:p>
            <a:pPr marL="688975" indent="-344488">
              <a:spcAft>
                <a:spcPts val="1200"/>
              </a:spcAft>
            </a:pPr>
            <a:r>
              <a:rPr lang="en-US" dirty="0"/>
              <a:t>Community dialogue as the key community </a:t>
            </a:r>
            <a:r>
              <a:rPr lang="en-US" dirty="0" err="1"/>
              <a:t>mobilisation</a:t>
            </a:r>
            <a:r>
              <a:rPr lang="en-US" dirty="0"/>
              <a:t> approach</a:t>
            </a:r>
          </a:p>
          <a:p>
            <a:pPr marL="688975" indent="-344488">
              <a:spcAft>
                <a:spcPts val="1200"/>
              </a:spcAft>
            </a:pPr>
            <a:r>
              <a:rPr lang="en-US" dirty="0"/>
              <a:t>Basic knowledge on food security and the causes and consequences of food insecurity</a:t>
            </a:r>
          </a:p>
        </p:txBody>
      </p:sp>
      <p:sp>
        <p:nvSpPr>
          <p:cNvPr id="4" name="Slide Number Placeholder 3"/>
          <p:cNvSpPr>
            <a:spLocks noGrp="1"/>
          </p:cNvSpPr>
          <p:nvPr>
            <p:ph type="sldNum" sz="quarter" idx="12"/>
          </p:nvPr>
        </p:nvSpPr>
        <p:spPr/>
        <p:txBody>
          <a:bodyPr/>
          <a:lstStyle/>
          <a:p>
            <a:fld id="{D4028727-6F9B-431A-A65C-7415D1966A02}" type="slidenum">
              <a:rPr lang="en-US" smtClean="0"/>
              <a:pPr/>
              <a:t>42</a:t>
            </a:fld>
            <a:endParaRPr lang="en-US" dirty="0"/>
          </a:p>
        </p:txBody>
      </p:sp>
    </p:spTree>
    <p:extLst>
      <p:ext uri="{BB962C8B-B14F-4D97-AF65-F5344CB8AC3E}">
        <p14:creationId xmlns:p14="http://schemas.microsoft.com/office/powerpoint/2010/main" val="10000919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is community dialogue?</a:t>
            </a:r>
            <a:endParaRPr lang="en-US" dirty="0"/>
          </a:p>
        </p:txBody>
      </p:sp>
      <p:sp>
        <p:nvSpPr>
          <p:cNvPr id="3" name="Content Placeholder 2"/>
          <p:cNvSpPr>
            <a:spLocks noGrp="1"/>
          </p:cNvSpPr>
          <p:nvPr>
            <p:ph idx="1"/>
          </p:nvPr>
        </p:nvSpPr>
        <p:spPr/>
        <p:txBody>
          <a:bodyPr>
            <a:noAutofit/>
          </a:bodyPr>
          <a:lstStyle/>
          <a:p>
            <a:pPr>
              <a:spcAft>
                <a:spcPts val="600"/>
              </a:spcAft>
            </a:pPr>
            <a:r>
              <a:rPr lang="en-US" sz="2600" dirty="0"/>
              <a:t>Community dialogue is an approach for community </a:t>
            </a:r>
            <a:r>
              <a:rPr lang="en-US" sz="2600" dirty="0" err="1"/>
              <a:t>mobilisation</a:t>
            </a:r>
            <a:r>
              <a:rPr lang="en-US" sz="2600" dirty="0"/>
              <a:t> and empowerment that involves a continuous exchange of views and ideas among a given community about an issue or concern in order to build a common understanding to promote individual, family, and community action that improves or changes the situation. </a:t>
            </a:r>
          </a:p>
          <a:p>
            <a:pPr>
              <a:spcAft>
                <a:spcPts val="600"/>
              </a:spcAft>
            </a:pPr>
            <a:r>
              <a:rPr lang="en-US" sz="2600" dirty="0"/>
              <a:t>The process begins with an expression of concern about an issue or problem that affects the community, which encourages further dialogue and action until the situation changes to the satisfaction of the concerned community. 	</a:t>
            </a:r>
          </a:p>
        </p:txBody>
      </p:sp>
      <p:sp>
        <p:nvSpPr>
          <p:cNvPr id="4" name="Slide Number Placeholder 3"/>
          <p:cNvSpPr>
            <a:spLocks noGrp="1"/>
          </p:cNvSpPr>
          <p:nvPr>
            <p:ph type="sldNum" sz="quarter" idx="12"/>
          </p:nvPr>
        </p:nvSpPr>
        <p:spPr/>
        <p:txBody>
          <a:bodyPr/>
          <a:lstStyle/>
          <a:p>
            <a:fld id="{D4028727-6F9B-431A-A65C-7415D1966A02}" type="slidenum">
              <a:rPr lang="en-US" smtClean="0"/>
              <a:pPr/>
              <a:t>43</a:t>
            </a:fld>
            <a:endParaRPr lang="en-US" dirty="0"/>
          </a:p>
        </p:txBody>
      </p:sp>
    </p:spTree>
    <p:extLst>
      <p:ext uri="{BB962C8B-B14F-4D97-AF65-F5344CB8AC3E}">
        <p14:creationId xmlns:p14="http://schemas.microsoft.com/office/powerpoint/2010/main" val="28621483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Why community dialogue?</a:t>
            </a:r>
            <a:endParaRPr lang="en-US" dirty="0"/>
          </a:p>
        </p:txBody>
      </p:sp>
      <p:sp>
        <p:nvSpPr>
          <p:cNvPr id="3" name="Content Placeholder 2"/>
          <p:cNvSpPr>
            <a:spLocks noGrp="1"/>
          </p:cNvSpPr>
          <p:nvPr>
            <p:ph idx="1"/>
          </p:nvPr>
        </p:nvSpPr>
        <p:spPr>
          <a:xfrm>
            <a:off x="628650" y="1397794"/>
            <a:ext cx="7886700" cy="4746096"/>
          </a:xfrm>
        </p:spPr>
        <p:txBody>
          <a:bodyPr>
            <a:noAutofit/>
          </a:bodyPr>
          <a:lstStyle/>
          <a:p>
            <a:pPr marL="0" indent="0">
              <a:spcAft>
                <a:spcPts val="600"/>
              </a:spcAft>
              <a:buNone/>
            </a:pPr>
            <a:r>
              <a:rPr lang="en-US" sz="2200" dirty="0"/>
              <a:t>Community dialogue is the preferred approach to community </a:t>
            </a:r>
            <a:r>
              <a:rPr lang="en-US" sz="2200" dirty="0" err="1"/>
              <a:t>mobilisation</a:t>
            </a:r>
            <a:r>
              <a:rPr lang="en-US" sz="2200" dirty="0"/>
              <a:t>. </a:t>
            </a:r>
          </a:p>
          <a:p>
            <a:pPr marL="0" indent="0">
              <a:spcAft>
                <a:spcPts val="600"/>
              </a:spcAft>
              <a:buNone/>
            </a:pPr>
            <a:r>
              <a:rPr lang="en-US" sz="2200" dirty="0"/>
              <a:t>Community dialogue:</a:t>
            </a:r>
          </a:p>
          <a:p>
            <a:pPr marL="515938" indent="-225425">
              <a:spcAft>
                <a:spcPts val="600"/>
              </a:spcAft>
            </a:pPr>
            <a:r>
              <a:rPr lang="en-US" sz="2000" dirty="0"/>
              <a:t>Leads to a common understanding of the problem and its extent </a:t>
            </a:r>
          </a:p>
          <a:p>
            <a:pPr marL="515938" indent="-225425">
              <a:spcAft>
                <a:spcPts val="600"/>
              </a:spcAft>
            </a:pPr>
            <a:r>
              <a:rPr lang="en-US" sz="2000" dirty="0"/>
              <a:t>Leads to identification of the roles of key stakeholders in addressing the problem </a:t>
            </a:r>
          </a:p>
          <a:p>
            <a:pPr marL="515938" indent="-225425">
              <a:spcAft>
                <a:spcPts val="600"/>
              </a:spcAft>
            </a:pPr>
            <a:r>
              <a:rPr lang="en-US" sz="2000" dirty="0"/>
              <a:t>Encourages identification of local resources (e.g., human, financial, and material) to address the problem </a:t>
            </a:r>
          </a:p>
          <a:p>
            <a:pPr marL="515938" indent="-225425">
              <a:spcAft>
                <a:spcPts val="600"/>
              </a:spcAft>
            </a:pPr>
            <a:r>
              <a:rPr lang="en-US" sz="2000" dirty="0"/>
              <a:t>Promotes commitment to feedback between the community and service provider </a:t>
            </a:r>
          </a:p>
          <a:p>
            <a:pPr marL="515938" indent="-225425">
              <a:spcAft>
                <a:spcPts val="600"/>
              </a:spcAft>
            </a:pPr>
            <a:r>
              <a:rPr lang="en-US" sz="2000" dirty="0"/>
              <a:t>Builds public consensus and commitment necessary to generate action for better outcomes </a:t>
            </a:r>
          </a:p>
          <a:p>
            <a:pPr marL="515938" indent="-225425">
              <a:spcAft>
                <a:spcPts val="600"/>
              </a:spcAft>
            </a:pPr>
            <a:r>
              <a:rPr lang="en-US" sz="2000" dirty="0"/>
              <a:t>Stimulates action and tracking of progress for accountability </a:t>
            </a:r>
          </a:p>
          <a:p>
            <a:pPr marL="515938" indent="-225425">
              <a:spcAft>
                <a:spcPts val="600"/>
              </a:spcAft>
            </a:pPr>
            <a:r>
              <a:rPr lang="en-US" sz="2000" dirty="0"/>
              <a:t>Promotes community ownership of the solution </a:t>
            </a:r>
          </a:p>
        </p:txBody>
      </p:sp>
      <p:sp>
        <p:nvSpPr>
          <p:cNvPr id="4" name="Slide Number Placeholder 3"/>
          <p:cNvSpPr>
            <a:spLocks noGrp="1"/>
          </p:cNvSpPr>
          <p:nvPr>
            <p:ph type="sldNum" sz="quarter" idx="12"/>
          </p:nvPr>
        </p:nvSpPr>
        <p:spPr/>
        <p:txBody>
          <a:bodyPr/>
          <a:lstStyle/>
          <a:p>
            <a:fld id="{D4028727-6F9B-431A-A65C-7415D1966A02}" type="slidenum">
              <a:rPr lang="en-US" smtClean="0"/>
              <a:pPr/>
              <a:t>44</a:t>
            </a:fld>
            <a:endParaRPr lang="en-US" dirty="0"/>
          </a:p>
        </p:txBody>
      </p:sp>
    </p:spTree>
    <p:extLst>
      <p:ext uri="{BB962C8B-B14F-4D97-AF65-F5344CB8AC3E}">
        <p14:creationId xmlns:p14="http://schemas.microsoft.com/office/powerpoint/2010/main" val="20643901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The do’s and don’ts of community dialogue</a:t>
            </a:r>
            <a:endParaRPr lang="en-US" dirty="0"/>
          </a:p>
        </p:txBody>
      </p:sp>
      <p:sp>
        <p:nvSpPr>
          <p:cNvPr id="3" name="Content Placeholder 2"/>
          <p:cNvSpPr>
            <a:spLocks noGrp="1"/>
          </p:cNvSpPr>
          <p:nvPr>
            <p:ph idx="1"/>
          </p:nvPr>
        </p:nvSpPr>
        <p:spPr/>
        <p:txBody>
          <a:bodyPr>
            <a:noAutofit/>
          </a:bodyPr>
          <a:lstStyle/>
          <a:p>
            <a:pPr marL="344488" indent="-344488">
              <a:spcAft>
                <a:spcPts val="1200"/>
              </a:spcAft>
            </a:pPr>
            <a:r>
              <a:rPr lang="en-US" dirty="0"/>
              <a:t>Avoid being a preacher and advisor—listen to what people have to say.</a:t>
            </a:r>
          </a:p>
          <a:p>
            <a:pPr marL="344488" indent="-344488">
              <a:spcAft>
                <a:spcPts val="1200"/>
              </a:spcAft>
            </a:pPr>
            <a:r>
              <a:rPr lang="en-US" dirty="0"/>
              <a:t>Create a culture wherein people freely express their ideas, fears, needs, and aspirations.</a:t>
            </a:r>
          </a:p>
          <a:p>
            <a:pPr marL="344488" indent="-344488">
              <a:spcAft>
                <a:spcPts val="1200"/>
              </a:spcAft>
            </a:pPr>
            <a:r>
              <a:rPr lang="en-US" dirty="0"/>
              <a:t>Do not impose your advice and solutions on people—seek to jointly develop a way forward.</a:t>
            </a:r>
          </a:p>
          <a:p>
            <a:pPr>
              <a:spcAft>
                <a:spcPts val="1200"/>
              </a:spcAft>
            </a:pPr>
            <a:endParaRPr lang="en-US" dirty="0"/>
          </a:p>
        </p:txBody>
      </p:sp>
      <p:sp>
        <p:nvSpPr>
          <p:cNvPr id="4" name="Slide Number Placeholder 3"/>
          <p:cNvSpPr>
            <a:spLocks noGrp="1"/>
          </p:cNvSpPr>
          <p:nvPr>
            <p:ph type="sldNum" sz="quarter" idx="12"/>
          </p:nvPr>
        </p:nvSpPr>
        <p:spPr/>
        <p:txBody>
          <a:bodyPr/>
          <a:lstStyle/>
          <a:p>
            <a:fld id="{D4028727-6F9B-431A-A65C-7415D1966A02}" type="slidenum">
              <a:rPr lang="en-US" smtClean="0"/>
              <a:pPr/>
              <a:t>45</a:t>
            </a:fld>
            <a:endParaRPr lang="en-US" dirty="0"/>
          </a:p>
        </p:txBody>
      </p:sp>
    </p:spTree>
    <p:extLst>
      <p:ext uri="{BB962C8B-B14F-4D97-AF65-F5344CB8AC3E}">
        <p14:creationId xmlns:p14="http://schemas.microsoft.com/office/powerpoint/2010/main" val="3486337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Dialogue spark </a:t>
            </a:r>
            <a:endParaRPr lang="en-US" dirty="0"/>
          </a:p>
        </p:txBody>
      </p:sp>
      <p:sp>
        <p:nvSpPr>
          <p:cNvPr id="3" name="Content Placeholder 2"/>
          <p:cNvSpPr>
            <a:spLocks noGrp="1"/>
          </p:cNvSpPr>
          <p:nvPr>
            <p:ph idx="1"/>
          </p:nvPr>
        </p:nvSpPr>
        <p:spPr/>
        <p:txBody>
          <a:bodyPr>
            <a:noAutofit/>
          </a:bodyPr>
          <a:lstStyle/>
          <a:p>
            <a:pPr marL="0" indent="0">
              <a:spcAft>
                <a:spcPts val="600"/>
              </a:spcAft>
              <a:buNone/>
            </a:pPr>
            <a:r>
              <a:rPr lang="en-US" dirty="0"/>
              <a:t>A ‘dialogue spark’ can be used to engage communities in discussions about food and nutrition security. Dialogue sparks include:</a:t>
            </a:r>
          </a:p>
          <a:p>
            <a:pPr lvl="2" indent="-344488">
              <a:lnSpc>
                <a:spcPct val="100000"/>
              </a:lnSpc>
              <a:spcBef>
                <a:spcPts val="0"/>
              </a:spcBef>
              <a:spcAft>
                <a:spcPts val="600"/>
              </a:spcAft>
              <a:buFont typeface="Arial" panose="020B0604020202020204" pitchFamily="34" charset="0"/>
              <a:buChar char="•"/>
            </a:pPr>
            <a:r>
              <a:rPr lang="en-US" sz="2800" dirty="0"/>
              <a:t>Role plays</a:t>
            </a:r>
          </a:p>
          <a:p>
            <a:pPr lvl="2" indent="-344488">
              <a:lnSpc>
                <a:spcPct val="100000"/>
              </a:lnSpc>
              <a:spcBef>
                <a:spcPts val="0"/>
              </a:spcBef>
              <a:spcAft>
                <a:spcPts val="600"/>
              </a:spcAft>
              <a:buFont typeface="Arial" panose="020B0604020202020204" pitchFamily="34" charset="0"/>
              <a:buChar char="•"/>
            </a:pPr>
            <a:r>
              <a:rPr lang="en-US" sz="2800" dirty="0"/>
              <a:t>Discussion scripts</a:t>
            </a:r>
          </a:p>
          <a:p>
            <a:pPr lvl="1">
              <a:spcAft>
                <a:spcPts val="600"/>
              </a:spcAft>
            </a:pPr>
            <a:endParaRPr lang="en-US" dirty="0"/>
          </a:p>
          <a:p>
            <a:pPr>
              <a:spcAft>
                <a:spcPts val="600"/>
              </a:spcAft>
            </a:pPr>
            <a:endParaRPr lang="en-US" dirty="0"/>
          </a:p>
          <a:p>
            <a:pPr lvl="1">
              <a:spcAft>
                <a:spcPts val="600"/>
              </a:spcAft>
            </a:pPr>
            <a:endParaRPr lang="en-US" dirty="0"/>
          </a:p>
        </p:txBody>
      </p:sp>
      <p:sp>
        <p:nvSpPr>
          <p:cNvPr id="4" name="Slide Number Placeholder 3"/>
          <p:cNvSpPr>
            <a:spLocks noGrp="1"/>
          </p:cNvSpPr>
          <p:nvPr>
            <p:ph type="sldNum" sz="quarter" idx="12"/>
          </p:nvPr>
        </p:nvSpPr>
        <p:spPr/>
        <p:txBody>
          <a:bodyPr/>
          <a:lstStyle/>
          <a:p>
            <a:fld id="{D4028727-6F9B-431A-A65C-7415D1966A02}" type="slidenum">
              <a:rPr lang="en-US" smtClean="0"/>
              <a:pPr/>
              <a:t>46</a:t>
            </a:fld>
            <a:endParaRPr lang="en-US" dirty="0"/>
          </a:p>
        </p:txBody>
      </p:sp>
    </p:spTree>
    <p:extLst>
      <p:ext uri="{BB962C8B-B14F-4D97-AF65-F5344CB8AC3E}">
        <p14:creationId xmlns:p14="http://schemas.microsoft.com/office/powerpoint/2010/main" val="8725947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Understanding food security</a:t>
            </a:r>
            <a:endParaRPr lang="en-US" dirty="0"/>
          </a:p>
        </p:txBody>
      </p:sp>
      <p:sp>
        <p:nvSpPr>
          <p:cNvPr id="3" name="Content Placeholder 2"/>
          <p:cNvSpPr>
            <a:spLocks noGrp="1"/>
          </p:cNvSpPr>
          <p:nvPr>
            <p:ph idx="1"/>
          </p:nvPr>
        </p:nvSpPr>
        <p:spPr/>
        <p:txBody>
          <a:bodyPr>
            <a:noAutofit/>
          </a:bodyPr>
          <a:lstStyle/>
          <a:p>
            <a:pPr marL="344488" indent="-344488">
              <a:spcAft>
                <a:spcPts val="600"/>
              </a:spcAft>
            </a:pPr>
            <a:r>
              <a:rPr lang="en-US" sz="2400" dirty="0"/>
              <a:t>Food security means that a household has enough quality food for the household to eat at all times. Households are food secure when they have year-round access to the amount and variety of safe foods their members need to eat to lead active and healthy lives.</a:t>
            </a:r>
          </a:p>
          <a:p>
            <a:pPr marL="344488" indent="-344488">
              <a:spcAft>
                <a:spcPts val="600"/>
              </a:spcAft>
            </a:pPr>
            <a:r>
              <a:rPr lang="en-US" sz="2400" dirty="0"/>
              <a:t>Food security can be achieved through a household’s own production, buying food, exchanging non-food for food items, or any other means available and acceptable in the community.</a:t>
            </a:r>
          </a:p>
          <a:p>
            <a:pPr marL="344488" indent="-344488">
              <a:spcAft>
                <a:spcPts val="600"/>
              </a:spcAft>
            </a:pPr>
            <a:r>
              <a:rPr lang="en-US" sz="2400" dirty="0"/>
              <a:t>It helps if all or the majority of household members participate in activities that ensure enough food is available for the family, while still fulfilling important roles, such as attending school.</a:t>
            </a:r>
          </a:p>
          <a:p>
            <a:pPr>
              <a:spcAft>
                <a:spcPts val="600"/>
              </a:spcAft>
            </a:pPr>
            <a:endParaRPr lang="en-US" sz="2400" dirty="0"/>
          </a:p>
          <a:p>
            <a:pPr>
              <a:spcAft>
                <a:spcPts val="600"/>
              </a:spcAft>
            </a:pPr>
            <a:endParaRPr lang="en-US" sz="2400" dirty="0"/>
          </a:p>
        </p:txBody>
      </p:sp>
      <p:sp>
        <p:nvSpPr>
          <p:cNvPr id="4" name="Slide Number Placeholder 3"/>
          <p:cNvSpPr>
            <a:spLocks noGrp="1"/>
          </p:cNvSpPr>
          <p:nvPr>
            <p:ph type="sldNum" sz="quarter" idx="12"/>
          </p:nvPr>
        </p:nvSpPr>
        <p:spPr/>
        <p:txBody>
          <a:bodyPr/>
          <a:lstStyle/>
          <a:p>
            <a:fld id="{D4028727-6F9B-431A-A65C-7415D1966A02}" type="slidenum">
              <a:rPr lang="en-US" smtClean="0"/>
              <a:pPr/>
              <a:t>47</a:t>
            </a:fld>
            <a:endParaRPr lang="en-US" dirty="0"/>
          </a:p>
        </p:txBody>
      </p:sp>
    </p:spTree>
    <p:extLst>
      <p:ext uri="{BB962C8B-B14F-4D97-AF65-F5344CB8AC3E}">
        <p14:creationId xmlns:p14="http://schemas.microsoft.com/office/powerpoint/2010/main" val="22859499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Understanding food insecurity</a:t>
            </a:r>
            <a:endParaRPr lang="en-US" dirty="0"/>
          </a:p>
        </p:txBody>
      </p:sp>
      <p:sp>
        <p:nvSpPr>
          <p:cNvPr id="3" name="Content Placeholder 2"/>
          <p:cNvSpPr>
            <a:spLocks noGrp="1"/>
          </p:cNvSpPr>
          <p:nvPr>
            <p:ph idx="1"/>
          </p:nvPr>
        </p:nvSpPr>
        <p:spPr/>
        <p:txBody>
          <a:bodyPr>
            <a:noAutofit/>
          </a:bodyPr>
          <a:lstStyle/>
          <a:p>
            <a:pPr marL="0" indent="0">
              <a:spcAft>
                <a:spcPts val="600"/>
              </a:spcAft>
              <a:buNone/>
            </a:pPr>
            <a:r>
              <a:rPr lang="en-US" sz="2400" dirty="0"/>
              <a:t>Food insecurity is the state of being without reliable access to a sufficient quantity of affordable, nutritious food. It is caused by:</a:t>
            </a:r>
          </a:p>
        </p:txBody>
      </p:sp>
      <p:sp>
        <p:nvSpPr>
          <p:cNvPr id="4" name="Slide Number Placeholder 3"/>
          <p:cNvSpPr>
            <a:spLocks noGrp="1"/>
          </p:cNvSpPr>
          <p:nvPr>
            <p:ph type="sldNum" sz="quarter" idx="12"/>
          </p:nvPr>
        </p:nvSpPr>
        <p:spPr/>
        <p:txBody>
          <a:bodyPr/>
          <a:lstStyle/>
          <a:p>
            <a:fld id="{D4028727-6F9B-431A-A65C-7415D1966A02}" type="slidenum">
              <a:rPr lang="en-US" smtClean="0"/>
              <a:pPr/>
              <a:t>48</a:t>
            </a:fld>
            <a:endParaRPr lang="en-US" dirty="0"/>
          </a:p>
        </p:txBody>
      </p:sp>
      <p:sp>
        <p:nvSpPr>
          <p:cNvPr id="5" name="TextBox 4"/>
          <p:cNvSpPr txBox="1"/>
          <p:nvPr/>
        </p:nvSpPr>
        <p:spPr>
          <a:xfrm>
            <a:off x="5134058" y="2730011"/>
            <a:ext cx="4257368" cy="3339376"/>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US" sz="2400" dirty="0"/>
              <a:t>Land shortage and/or fragmentation </a:t>
            </a:r>
          </a:p>
          <a:p>
            <a:pPr marL="285750" indent="-285750">
              <a:spcAft>
                <a:spcPts val="600"/>
              </a:spcAft>
              <a:buFont typeface="Arial" panose="020B0604020202020204" pitchFamily="34" charset="0"/>
              <a:buChar char="•"/>
            </a:pPr>
            <a:r>
              <a:rPr lang="en-US" sz="2400" dirty="0"/>
              <a:t>Domestic violence</a:t>
            </a:r>
          </a:p>
          <a:p>
            <a:pPr marL="285750" indent="-285750">
              <a:spcAft>
                <a:spcPts val="600"/>
              </a:spcAft>
              <a:buFont typeface="Arial" panose="020B0604020202020204" pitchFamily="34" charset="0"/>
              <a:buChar char="•"/>
            </a:pPr>
            <a:r>
              <a:rPr lang="en-US" sz="2400" dirty="0"/>
              <a:t>Poverty </a:t>
            </a:r>
          </a:p>
          <a:p>
            <a:pPr marL="285750" indent="-285750">
              <a:spcAft>
                <a:spcPts val="600"/>
              </a:spcAft>
              <a:buFont typeface="Arial" panose="020B0604020202020204" pitchFamily="34" charset="0"/>
              <a:buChar char="•"/>
            </a:pPr>
            <a:r>
              <a:rPr lang="en-US" sz="2400" dirty="0"/>
              <a:t>Death or incapacity of parents/adults/caregivers</a:t>
            </a:r>
          </a:p>
          <a:p>
            <a:pPr marL="285750" indent="-285750">
              <a:spcAft>
                <a:spcPts val="600"/>
              </a:spcAft>
              <a:buFont typeface="Arial" panose="020B0604020202020204" pitchFamily="34" charset="0"/>
              <a:buChar char="•"/>
            </a:pPr>
            <a:r>
              <a:rPr lang="en-US" sz="2400" dirty="0"/>
              <a:t>Rural-urban migration</a:t>
            </a:r>
          </a:p>
          <a:p>
            <a:pPr>
              <a:spcAft>
                <a:spcPts val="600"/>
              </a:spcAft>
            </a:pPr>
            <a:endParaRPr lang="en-US" sz="2000" dirty="0"/>
          </a:p>
        </p:txBody>
      </p:sp>
      <p:sp>
        <p:nvSpPr>
          <p:cNvPr id="6" name="TextBox 5"/>
          <p:cNvSpPr txBox="1"/>
          <p:nvPr/>
        </p:nvSpPr>
        <p:spPr>
          <a:xfrm>
            <a:off x="628650" y="2730011"/>
            <a:ext cx="4397832" cy="2985433"/>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US" sz="2400" dirty="0"/>
              <a:t>Low agricultural productivity</a:t>
            </a:r>
          </a:p>
          <a:p>
            <a:pPr marL="342900" indent="-342900">
              <a:spcAft>
                <a:spcPts val="600"/>
              </a:spcAft>
              <a:buFont typeface="Arial" panose="020B0604020202020204" pitchFamily="34" charset="0"/>
              <a:buChar char="•"/>
            </a:pPr>
            <a:r>
              <a:rPr lang="en-US" sz="2400" dirty="0"/>
              <a:t>Climate/weather/environment</a:t>
            </a:r>
          </a:p>
          <a:p>
            <a:pPr marL="342900" indent="-342900">
              <a:spcAft>
                <a:spcPts val="600"/>
              </a:spcAft>
              <a:buFont typeface="Arial" panose="020B0604020202020204" pitchFamily="34" charset="0"/>
              <a:buChar char="•"/>
            </a:pPr>
            <a:r>
              <a:rPr lang="en-US" sz="2400" dirty="0"/>
              <a:t>Emphasis on market-oriented production</a:t>
            </a:r>
          </a:p>
          <a:p>
            <a:pPr marL="342900" indent="-342900">
              <a:spcAft>
                <a:spcPts val="600"/>
              </a:spcAft>
              <a:buFont typeface="Arial" panose="020B0604020202020204" pitchFamily="34" charset="0"/>
              <a:buChar char="•"/>
            </a:pPr>
            <a:r>
              <a:rPr lang="en-US" sz="2400" dirty="0"/>
              <a:t>Low levels of education/literacy</a:t>
            </a:r>
          </a:p>
          <a:p>
            <a:pPr marL="342900" indent="-342900">
              <a:spcAft>
                <a:spcPts val="600"/>
              </a:spcAft>
              <a:buFont typeface="Arial" panose="020B0604020202020204" pitchFamily="34" charset="0"/>
              <a:buChar char="•"/>
            </a:pPr>
            <a:r>
              <a:rPr lang="en-US" sz="2400" dirty="0"/>
              <a:t>Traditional beliefs and practice</a:t>
            </a:r>
          </a:p>
        </p:txBody>
      </p:sp>
    </p:spTree>
    <p:extLst>
      <p:ext uri="{BB962C8B-B14F-4D97-AF65-F5344CB8AC3E}">
        <p14:creationId xmlns:p14="http://schemas.microsoft.com/office/powerpoint/2010/main" val="40618685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Consequences of food insecurity</a:t>
            </a:r>
            <a:endParaRPr lang="en-US" dirty="0"/>
          </a:p>
        </p:txBody>
      </p:sp>
      <p:sp>
        <p:nvSpPr>
          <p:cNvPr id="3" name="Content Placeholder 2"/>
          <p:cNvSpPr>
            <a:spLocks noGrp="1"/>
          </p:cNvSpPr>
          <p:nvPr>
            <p:ph idx="1"/>
          </p:nvPr>
        </p:nvSpPr>
        <p:spPr/>
        <p:txBody>
          <a:bodyPr>
            <a:noAutofit/>
          </a:bodyPr>
          <a:lstStyle/>
          <a:p>
            <a:pPr>
              <a:spcAft>
                <a:spcPts val="600"/>
              </a:spcAft>
            </a:pPr>
            <a:r>
              <a:rPr lang="en-US" sz="2400" dirty="0"/>
              <a:t>Food insecurity leads to malnutrition with a host of consequences </a:t>
            </a:r>
          </a:p>
          <a:p>
            <a:pPr>
              <a:spcAft>
                <a:spcPts val="600"/>
              </a:spcAft>
            </a:pPr>
            <a:r>
              <a:rPr lang="en-US" sz="2400" dirty="0"/>
              <a:t>Domestic conflict/violence due to stress on the household</a:t>
            </a:r>
          </a:p>
          <a:p>
            <a:pPr>
              <a:spcAft>
                <a:spcPts val="600"/>
              </a:spcAft>
            </a:pPr>
            <a:r>
              <a:rPr lang="en-US" sz="2400" dirty="0"/>
              <a:t>Children may leave school to find work or income to buy food; their lack of education makes it hard to break the cycle of poverty, which may be passed on to the next generation</a:t>
            </a:r>
          </a:p>
          <a:p>
            <a:pPr>
              <a:spcAft>
                <a:spcPts val="600"/>
              </a:spcAft>
            </a:pPr>
            <a:r>
              <a:rPr lang="en-US" sz="2400" dirty="0"/>
              <a:t>Families may sell household assets to buy food, leaving them more 	vulnerable </a:t>
            </a:r>
          </a:p>
          <a:p>
            <a:pPr>
              <a:spcAft>
                <a:spcPts val="600"/>
              </a:spcAft>
            </a:pPr>
            <a:r>
              <a:rPr lang="en-US" sz="2400" dirty="0"/>
              <a:t>Some families may find it tempting to eat some or all of the seed if they don’t have enough food, which reduces production in the coming season</a:t>
            </a:r>
          </a:p>
        </p:txBody>
      </p:sp>
      <p:sp>
        <p:nvSpPr>
          <p:cNvPr id="4" name="Slide Number Placeholder 3"/>
          <p:cNvSpPr>
            <a:spLocks noGrp="1"/>
          </p:cNvSpPr>
          <p:nvPr>
            <p:ph type="sldNum" sz="quarter" idx="12"/>
          </p:nvPr>
        </p:nvSpPr>
        <p:spPr/>
        <p:txBody>
          <a:bodyPr/>
          <a:lstStyle/>
          <a:p>
            <a:fld id="{D4028727-6F9B-431A-A65C-7415D1966A02}" type="slidenum">
              <a:rPr lang="en-US" smtClean="0"/>
              <a:pPr/>
              <a:t>49</a:t>
            </a:fld>
            <a:endParaRPr lang="en-US" dirty="0"/>
          </a:p>
        </p:txBody>
      </p:sp>
    </p:spTree>
    <p:extLst>
      <p:ext uri="{BB962C8B-B14F-4D97-AF65-F5344CB8AC3E}">
        <p14:creationId xmlns:p14="http://schemas.microsoft.com/office/powerpoint/2010/main" val="118977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95739" y="1659076"/>
            <a:ext cx="7772400" cy="2387600"/>
          </a:xfrm>
        </p:spPr>
        <p:txBody>
          <a:bodyPr>
            <a:normAutofit fontScale="90000"/>
          </a:bodyPr>
          <a:lstStyle/>
          <a:p>
            <a:r>
              <a:rPr lang="en-US" dirty="0"/>
              <a:t> </a:t>
            </a:r>
            <a:br>
              <a:rPr lang="en-US" dirty="0"/>
            </a:br>
            <a:br>
              <a:rPr lang="en-US" dirty="0"/>
            </a:br>
            <a:r>
              <a:rPr lang="en-US" dirty="0"/>
              <a:t>Session 2: </a:t>
            </a:r>
            <a:br>
              <a:rPr lang="en-US" dirty="0"/>
            </a:br>
            <a:r>
              <a:rPr lang="en-US" dirty="0">
                <a:solidFill>
                  <a:schemeClr val="accent6">
                    <a:lumMod val="75000"/>
                  </a:schemeClr>
                </a:solidFill>
              </a:rPr>
              <a:t>Introduction to the Community Mobilisation Package</a:t>
            </a:r>
          </a:p>
        </p:txBody>
      </p:sp>
    </p:spTree>
    <p:extLst>
      <p:ext uri="{BB962C8B-B14F-4D97-AF65-F5344CB8AC3E}">
        <p14:creationId xmlns:p14="http://schemas.microsoft.com/office/powerpoint/2010/main" val="18391253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Consequences of food insecurity (cont.)</a:t>
            </a:r>
            <a:endParaRPr lang="en-US" dirty="0"/>
          </a:p>
        </p:txBody>
      </p:sp>
      <p:sp>
        <p:nvSpPr>
          <p:cNvPr id="3" name="Content Placeholder 2"/>
          <p:cNvSpPr>
            <a:spLocks noGrp="1"/>
          </p:cNvSpPr>
          <p:nvPr>
            <p:ph idx="1"/>
          </p:nvPr>
        </p:nvSpPr>
        <p:spPr/>
        <p:txBody>
          <a:bodyPr>
            <a:noAutofit/>
          </a:bodyPr>
          <a:lstStyle/>
          <a:p>
            <a:pPr>
              <a:spcAft>
                <a:spcPts val="600"/>
              </a:spcAft>
            </a:pPr>
            <a:r>
              <a:rPr lang="en-US" sz="2400" dirty="0"/>
              <a:t>Environmental degradation as affected families encroach on wetlands and forests, which further complicates the food situation</a:t>
            </a:r>
          </a:p>
          <a:p>
            <a:pPr>
              <a:spcAft>
                <a:spcPts val="600"/>
              </a:spcAft>
            </a:pPr>
            <a:r>
              <a:rPr lang="en-US" sz="2400" dirty="0"/>
              <a:t>Family and communal conflicts over land that is viewed as public (</a:t>
            </a:r>
            <a:r>
              <a:rPr lang="en-US" sz="2400" dirty="0" err="1"/>
              <a:t>kalandalanda</a:t>
            </a:r>
            <a:r>
              <a:rPr lang="en-US" sz="2400" dirty="0"/>
              <a:t>)</a:t>
            </a:r>
          </a:p>
          <a:p>
            <a:pPr>
              <a:spcAft>
                <a:spcPts val="600"/>
              </a:spcAft>
            </a:pPr>
            <a:r>
              <a:rPr lang="en-US" sz="2400" dirty="0"/>
              <a:t>Family or community conflicts resulting from food insecure households stealing from food secure households</a:t>
            </a:r>
          </a:p>
          <a:p>
            <a:pPr>
              <a:spcAft>
                <a:spcPts val="600"/>
              </a:spcAft>
            </a:pPr>
            <a:r>
              <a:rPr lang="en-US" sz="2400" dirty="0"/>
              <a:t>Family members traveling out of the community to look for work</a:t>
            </a:r>
          </a:p>
          <a:p>
            <a:pPr>
              <a:spcAft>
                <a:spcPts val="600"/>
              </a:spcAft>
            </a:pPr>
            <a:r>
              <a:rPr lang="en-US" sz="2400" dirty="0"/>
              <a:t>Inability to work because individuals are malnourished</a:t>
            </a:r>
          </a:p>
        </p:txBody>
      </p:sp>
      <p:sp>
        <p:nvSpPr>
          <p:cNvPr id="4" name="Slide Number Placeholder 3"/>
          <p:cNvSpPr>
            <a:spLocks noGrp="1"/>
          </p:cNvSpPr>
          <p:nvPr>
            <p:ph type="sldNum" sz="quarter" idx="12"/>
          </p:nvPr>
        </p:nvSpPr>
        <p:spPr/>
        <p:txBody>
          <a:bodyPr/>
          <a:lstStyle/>
          <a:p>
            <a:fld id="{D4028727-6F9B-431A-A65C-7415D1966A02}" type="slidenum">
              <a:rPr lang="en-US" smtClean="0"/>
              <a:pPr/>
              <a:t>50</a:t>
            </a:fld>
            <a:endParaRPr lang="en-US" dirty="0"/>
          </a:p>
        </p:txBody>
      </p:sp>
    </p:spTree>
    <p:extLst>
      <p:ext uri="{BB962C8B-B14F-4D97-AF65-F5344CB8AC3E}">
        <p14:creationId xmlns:p14="http://schemas.microsoft.com/office/powerpoint/2010/main" val="32893366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95739" y="1857859"/>
            <a:ext cx="7772400" cy="2387600"/>
          </a:xfrm>
        </p:spPr>
        <p:txBody>
          <a:bodyPr>
            <a:normAutofit fontScale="90000"/>
          </a:bodyPr>
          <a:lstStyle/>
          <a:p>
            <a:br>
              <a:rPr lang="en-US" dirty="0"/>
            </a:br>
            <a:br>
              <a:rPr lang="en-US" dirty="0"/>
            </a:br>
            <a:r>
              <a:rPr lang="en-US" dirty="0"/>
              <a:t>Session 6: </a:t>
            </a:r>
            <a:br>
              <a:rPr lang="en-US" dirty="0"/>
            </a:br>
            <a:r>
              <a:rPr lang="en-US" dirty="0">
                <a:solidFill>
                  <a:schemeClr val="accent6">
                    <a:lumMod val="75000"/>
                  </a:schemeClr>
                </a:solidFill>
              </a:rPr>
              <a:t>Introduction to Good Nutrition </a:t>
            </a:r>
            <a:br>
              <a:rPr lang="en-US" dirty="0">
                <a:solidFill>
                  <a:schemeClr val="accent6">
                    <a:lumMod val="75000"/>
                  </a:schemeClr>
                </a:solidFill>
              </a:rPr>
            </a:br>
            <a:r>
              <a:rPr lang="en-US" dirty="0">
                <a:solidFill>
                  <a:schemeClr val="accent6">
                    <a:lumMod val="75000"/>
                  </a:schemeClr>
                </a:solidFill>
              </a:rPr>
              <a:t>and Malnutrition</a:t>
            </a:r>
          </a:p>
        </p:txBody>
      </p:sp>
    </p:spTree>
    <p:extLst>
      <p:ext uri="{BB962C8B-B14F-4D97-AF65-F5344CB8AC3E}">
        <p14:creationId xmlns:p14="http://schemas.microsoft.com/office/powerpoint/2010/main" val="33810448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Session 6 objectives</a:t>
            </a:r>
            <a:endParaRPr lang="en-US" dirty="0"/>
          </a:p>
        </p:txBody>
      </p:sp>
      <p:sp>
        <p:nvSpPr>
          <p:cNvPr id="3" name="Content Placeholder 2"/>
          <p:cNvSpPr>
            <a:spLocks noGrp="1"/>
          </p:cNvSpPr>
          <p:nvPr>
            <p:ph idx="1"/>
          </p:nvPr>
        </p:nvSpPr>
        <p:spPr/>
        <p:txBody>
          <a:bodyPr>
            <a:noAutofit/>
          </a:bodyPr>
          <a:lstStyle/>
          <a:p>
            <a:pPr marL="0" indent="0">
              <a:spcAft>
                <a:spcPts val="1200"/>
              </a:spcAft>
              <a:buNone/>
            </a:pPr>
            <a:r>
              <a:rPr lang="en-US" dirty="0"/>
              <a:t>By the end of the session, participants will be able to explain:</a:t>
            </a:r>
          </a:p>
          <a:p>
            <a:pPr marL="569913" indent="-279400">
              <a:spcAft>
                <a:spcPts val="1200"/>
              </a:spcAft>
            </a:pPr>
            <a:r>
              <a:rPr lang="en-US" dirty="0"/>
              <a:t>Basic information on good nutrition and malnutrition</a:t>
            </a:r>
          </a:p>
          <a:p>
            <a:pPr marL="569913" indent="-279400">
              <a:spcAft>
                <a:spcPts val="1200"/>
              </a:spcAft>
            </a:pPr>
            <a:r>
              <a:rPr lang="en-US" dirty="0"/>
              <a:t>Signs of good nutrition</a:t>
            </a:r>
          </a:p>
          <a:p>
            <a:pPr marL="569913" indent="-279400">
              <a:spcAft>
                <a:spcPts val="1200"/>
              </a:spcAft>
            </a:pPr>
            <a:r>
              <a:rPr lang="en-US" dirty="0"/>
              <a:t>Causes and consequences of malnutrition</a:t>
            </a:r>
          </a:p>
        </p:txBody>
      </p:sp>
      <p:sp>
        <p:nvSpPr>
          <p:cNvPr id="4" name="Slide Number Placeholder 3"/>
          <p:cNvSpPr>
            <a:spLocks noGrp="1"/>
          </p:cNvSpPr>
          <p:nvPr>
            <p:ph type="sldNum" sz="quarter" idx="12"/>
          </p:nvPr>
        </p:nvSpPr>
        <p:spPr/>
        <p:txBody>
          <a:bodyPr/>
          <a:lstStyle/>
          <a:p>
            <a:fld id="{D4028727-6F9B-431A-A65C-7415D1966A02}" type="slidenum">
              <a:rPr lang="en-US" smtClean="0"/>
              <a:pPr/>
              <a:t>52</a:t>
            </a:fld>
            <a:endParaRPr lang="en-US" dirty="0"/>
          </a:p>
        </p:txBody>
      </p:sp>
    </p:spTree>
    <p:extLst>
      <p:ext uri="{BB962C8B-B14F-4D97-AF65-F5344CB8AC3E}">
        <p14:creationId xmlns:p14="http://schemas.microsoft.com/office/powerpoint/2010/main" val="25479311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Understanding good nutrition</a:t>
            </a:r>
            <a:endParaRPr lang="en-US" dirty="0"/>
          </a:p>
        </p:txBody>
      </p:sp>
      <p:sp>
        <p:nvSpPr>
          <p:cNvPr id="3" name="Content Placeholder 2"/>
          <p:cNvSpPr>
            <a:spLocks noGrp="1"/>
          </p:cNvSpPr>
          <p:nvPr>
            <p:ph idx="1"/>
          </p:nvPr>
        </p:nvSpPr>
        <p:spPr/>
        <p:txBody>
          <a:bodyPr>
            <a:noAutofit/>
          </a:bodyPr>
          <a:lstStyle/>
          <a:p>
            <a:pPr>
              <a:spcAft>
                <a:spcPts val="1200"/>
              </a:spcAft>
            </a:pPr>
            <a:r>
              <a:rPr lang="en-US" dirty="0"/>
              <a:t>Good nutrition means eating the right food, at the right time, in the right amounts (quality and quantity) to ensure a balanced diet. </a:t>
            </a:r>
          </a:p>
          <a:p>
            <a:pPr>
              <a:spcAft>
                <a:spcPts val="1200"/>
              </a:spcAft>
            </a:pPr>
            <a:r>
              <a:rPr lang="en-US" dirty="0"/>
              <a:t>Food should be prepared in a clean, safe way and stored safely. </a:t>
            </a:r>
          </a:p>
          <a:p>
            <a:pPr>
              <a:spcAft>
                <a:spcPts val="1200"/>
              </a:spcAft>
            </a:pPr>
            <a:r>
              <a:rPr lang="en-US" dirty="0"/>
              <a:t>To ensure good nutrition, households that sell harvest and livestock for income must be careful to keep enough food or money to meet the family's dietary needs, or the household may face malnutrition.</a:t>
            </a:r>
          </a:p>
          <a:p>
            <a:pPr>
              <a:spcAft>
                <a:spcPts val="1200"/>
              </a:spcAft>
            </a:pPr>
            <a:endParaRPr lang="en-US" dirty="0"/>
          </a:p>
        </p:txBody>
      </p:sp>
      <p:sp>
        <p:nvSpPr>
          <p:cNvPr id="7" name="Slide Number Placeholder 3"/>
          <p:cNvSpPr>
            <a:spLocks noGrp="1"/>
          </p:cNvSpPr>
          <p:nvPr>
            <p:ph type="sldNum" sz="quarter" idx="12"/>
          </p:nvPr>
        </p:nvSpPr>
        <p:spPr/>
        <p:txBody>
          <a:bodyPr/>
          <a:lstStyle/>
          <a:p>
            <a:r>
              <a:rPr lang="en-US"/>
              <a:t>53</a:t>
            </a:r>
            <a:endParaRPr lang="en-US" dirty="0"/>
          </a:p>
        </p:txBody>
      </p:sp>
    </p:spTree>
    <p:extLst>
      <p:ext uri="{BB962C8B-B14F-4D97-AF65-F5344CB8AC3E}">
        <p14:creationId xmlns:p14="http://schemas.microsoft.com/office/powerpoint/2010/main" val="26091337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Understanding malnutrition</a:t>
            </a:r>
            <a:endParaRPr lang="en-US" dirty="0"/>
          </a:p>
        </p:txBody>
      </p:sp>
      <p:sp>
        <p:nvSpPr>
          <p:cNvPr id="3" name="Content Placeholder 2"/>
          <p:cNvSpPr>
            <a:spLocks noGrp="1"/>
          </p:cNvSpPr>
          <p:nvPr>
            <p:ph idx="1"/>
          </p:nvPr>
        </p:nvSpPr>
        <p:spPr>
          <a:xfrm>
            <a:off x="628650" y="1291017"/>
            <a:ext cx="7886700" cy="4746096"/>
          </a:xfrm>
        </p:spPr>
        <p:txBody>
          <a:bodyPr>
            <a:noAutofit/>
          </a:bodyPr>
          <a:lstStyle/>
          <a:p>
            <a:pPr>
              <a:spcAft>
                <a:spcPts val="600"/>
              </a:spcAft>
            </a:pPr>
            <a:r>
              <a:rPr lang="en-US" sz="2400" dirty="0"/>
              <a:t>Malnutrition is a condition that develops when the body does not get the right amount and kinds of food needed to stay healthy:</a:t>
            </a:r>
          </a:p>
          <a:p>
            <a:pPr marL="795338" indent="-333375">
              <a:spcAft>
                <a:spcPts val="600"/>
              </a:spcAft>
              <a:buFont typeface="Calibri" panose="020F0502020204030204" pitchFamily="34" charset="0"/>
              <a:buChar char="−"/>
            </a:pPr>
            <a:r>
              <a:rPr lang="en-US" sz="2400" dirty="0"/>
              <a:t>Undernutrition is when a person doesn’t get enough of the right kind of food or their body cannot use the foods they have eaten because of illness.</a:t>
            </a:r>
          </a:p>
          <a:p>
            <a:pPr marL="795338" indent="-333375">
              <a:spcAft>
                <a:spcPts val="600"/>
              </a:spcAft>
              <a:buFont typeface="Calibri" panose="020F0502020204030204" pitchFamily="34" charset="0"/>
              <a:buChar char="−"/>
            </a:pPr>
            <a:r>
              <a:rPr lang="en-US" sz="2400" dirty="0" err="1"/>
              <a:t>Overnutrition</a:t>
            </a:r>
            <a:r>
              <a:rPr lang="en-US" sz="2400" dirty="0"/>
              <a:t> is when a person gets too much food. </a:t>
            </a:r>
          </a:p>
          <a:p>
            <a:pPr>
              <a:spcAft>
                <a:spcPts val="600"/>
              </a:spcAft>
            </a:pPr>
            <a:r>
              <a:rPr lang="en-US" sz="2400" dirty="0"/>
              <a:t>This guide focuses on undernutrition, which can occur because of food insecurity. There are three categories of undernutrition: </a:t>
            </a:r>
          </a:p>
          <a:p>
            <a:pPr marL="795338" lvl="2" indent="-333375">
              <a:lnSpc>
                <a:spcPct val="100000"/>
              </a:lnSpc>
              <a:spcBef>
                <a:spcPts val="0"/>
              </a:spcBef>
              <a:spcAft>
                <a:spcPts val="600"/>
              </a:spcAft>
              <a:buFont typeface="Calibri" panose="020F0502020204030204" pitchFamily="34" charset="0"/>
              <a:buChar char="−"/>
            </a:pPr>
            <a:r>
              <a:rPr lang="en-US" dirty="0"/>
              <a:t>Acute malnutrition</a:t>
            </a:r>
          </a:p>
          <a:p>
            <a:pPr marL="795338" lvl="2" indent="-333375">
              <a:lnSpc>
                <a:spcPct val="100000"/>
              </a:lnSpc>
              <a:spcBef>
                <a:spcPts val="0"/>
              </a:spcBef>
              <a:spcAft>
                <a:spcPts val="600"/>
              </a:spcAft>
              <a:buFont typeface="Calibri" panose="020F0502020204030204" pitchFamily="34" charset="0"/>
              <a:buChar char="−"/>
            </a:pPr>
            <a:r>
              <a:rPr lang="en-US" dirty="0"/>
              <a:t>Chronic malnutrition</a:t>
            </a:r>
          </a:p>
          <a:p>
            <a:pPr marL="795338" lvl="2" indent="-333375">
              <a:lnSpc>
                <a:spcPct val="100000"/>
              </a:lnSpc>
              <a:spcBef>
                <a:spcPts val="0"/>
              </a:spcBef>
              <a:spcAft>
                <a:spcPts val="600"/>
              </a:spcAft>
              <a:buFont typeface="Calibri" panose="020F0502020204030204" pitchFamily="34" charset="0"/>
              <a:buChar char="−"/>
            </a:pPr>
            <a:r>
              <a:rPr lang="en-US" dirty="0"/>
              <a:t>Micronutrient deficiencies	</a:t>
            </a:r>
          </a:p>
        </p:txBody>
      </p:sp>
      <p:sp>
        <p:nvSpPr>
          <p:cNvPr id="4" name="Slide Number Placeholder 3"/>
          <p:cNvSpPr>
            <a:spLocks noGrp="1"/>
          </p:cNvSpPr>
          <p:nvPr>
            <p:ph type="sldNum" sz="quarter" idx="12"/>
          </p:nvPr>
        </p:nvSpPr>
        <p:spPr/>
        <p:txBody>
          <a:bodyPr/>
          <a:lstStyle/>
          <a:p>
            <a:fld id="{D4028727-6F9B-431A-A65C-7415D1966A02}" type="slidenum">
              <a:rPr lang="en-US" smtClean="0"/>
              <a:pPr/>
              <a:t>54</a:t>
            </a:fld>
            <a:endParaRPr lang="en-US" dirty="0"/>
          </a:p>
        </p:txBody>
      </p:sp>
    </p:spTree>
    <p:extLst>
      <p:ext uri="{BB962C8B-B14F-4D97-AF65-F5344CB8AC3E}">
        <p14:creationId xmlns:p14="http://schemas.microsoft.com/office/powerpoint/2010/main" val="17046962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Understanding malnutrition (cont.)</a:t>
            </a:r>
            <a:endParaRPr lang="en-US" dirty="0"/>
          </a:p>
        </p:txBody>
      </p:sp>
      <p:sp>
        <p:nvSpPr>
          <p:cNvPr id="3" name="Content Placeholder 2"/>
          <p:cNvSpPr>
            <a:spLocks noGrp="1"/>
          </p:cNvSpPr>
          <p:nvPr>
            <p:ph idx="1"/>
          </p:nvPr>
        </p:nvSpPr>
        <p:spPr/>
        <p:txBody>
          <a:bodyPr>
            <a:noAutofit/>
          </a:bodyPr>
          <a:lstStyle/>
          <a:p>
            <a:pPr>
              <a:spcAft>
                <a:spcPts val="1200"/>
              </a:spcAft>
            </a:pPr>
            <a:r>
              <a:rPr lang="en-US" sz="2600" dirty="0"/>
              <a:t>Acute malnutrition occurs when a person is very thin (also called wasting, or low weight-for-height) because she/he is not eating enough food or because of sickness. </a:t>
            </a:r>
          </a:p>
          <a:p>
            <a:pPr>
              <a:spcAft>
                <a:spcPts val="1200"/>
              </a:spcAft>
            </a:pPr>
            <a:r>
              <a:rPr lang="en-US" sz="2600" dirty="0"/>
              <a:t>People with acute malnutrition may also have swollen feet (called bilateral pitting </a:t>
            </a:r>
            <a:r>
              <a:rPr lang="en-US" sz="2600" dirty="0" err="1"/>
              <a:t>oedema</a:t>
            </a:r>
            <a:r>
              <a:rPr lang="en-US" sz="2600" dirty="0"/>
              <a:t>). Children with severe acute malnutrition are at high risk of death and need urgent medical care. </a:t>
            </a:r>
          </a:p>
          <a:p>
            <a:pPr>
              <a:spcAft>
                <a:spcPts val="1200"/>
              </a:spcAft>
            </a:pPr>
            <a:endParaRPr lang="en-US" sz="2600" dirty="0"/>
          </a:p>
        </p:txBody>
      </p:sp>
      <p:sp>
        <p:nvSpPr>
          <p:cNvPr id="4" name="Slide Number Placeholder 3"/>
          <p:cNvSpPr>
            <a:spLocks noGrp="1"/>
          </p:cNvSpPr>
          <p:nvPr>
            <p:ph type="sldNum" sz="quarter" idx="12"/>
          </p:nvPr>
        </p:nvSpPr>
        <p:spPr/>
        <p:txBody>
          <a:bodyPr/>
          <a:lstStyle/>
          <a:p>
            <a:fld id="{D4028727-6F9B-431A-A65C-7415D1966A02}" type="slidenum">
              <a:rPr lang="en-US" smtClean="0"/>
              <a:pPr/>
              <a:t>55</a:t>
            </a:fld>
            <a:endParaRPr lang="en-US" dirty="0"/>
          </a:p>
        </p:txBody>
      </p:sp>
    </p:spTree>
    <p:extLst>
      <p:ext uri="{BB962C8B-B14F-4D97-AF65-F5344CB8AC3E}">
        <p14:creationId xmlns:p14="http://schemas.microsoft.com/office/powerpoint/2010/main" val="19026787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Understanding malnutrition (cont.)</a:t>
            </a:r>
            <a:endParaRPr lang="en-US" dirty="0"/>
          </a:p>
        </p:txBody>
      </p:sp>
      <p:sp>
        <p:nvSpPr>
          <p:cNvPr id="3" name="Content Placeholder 2"/>
          <p:cNvSpPr>
            <a:spLocks noGrp="1"/>
          </p:cNvSpPr>
          <p:nvPr>
            <p:ph idx="1"/>
          </p:nvPr>
        </p:nvSpPr>
        <p:spPr/>
        <p:txBody>
          <a:bodyPr>
            <a:noAutofit/>
          </a:bodyPr>
          <a:lstStyle/>
          <a:p>
            <a:pPr>
              <a:spcAft>
                <a:spcPts val="1200"/>
              </a:spcAft>
            </a:pPr>
            <a:r>
              <a:rPr lang="en-US" sz="2600" dirty="0"/>
              <a:t>Chronic malnutrition happens when a person has had a long-term lack of food or repeated illness that has affected his/her growth, making the person short for his/her age (called stunting). </a:t>
            </a:r>
          </a:p>
          <a:p>
            <a:pPr>
              <a:spcAft>
                <a:spcPts val="1200"/>
              </a:spcAft>
            </a:pPr>
            <a:r>
              <a:rPr lang="en-US" sz="2600" dirty="0"/>
              <a:t>Stunting can begin in the womb, and children are at the highest risk of stunting from the time they are in the womb until they are 2 years of age. </a:t>
            </a:r>
          </a:p>
          <a:p>
            <a:pPr>
              <a:spcAft>
                <a:spcPts val="1200"/>
              </a:spcAft>
            </a:pPr>
            <a:r>
              <a:rPr lang="en-US" sz="2600" dirty="0"/>
              <a:t>Once children have lost growth, it is hard to correct, especially after 2. Stunting should be prevented with a healthy diet and good medical care. </a:t>
            </a:r>
          </a:p>
        </p:txBody>
      </p:sp>
      <p:sp>
        <p:nvSpPr>
          <p:cNvPr id="4" name="Slide Number Placeholder 3"/>
          <p:cNvSpPr>
            <a:spLocks noGrp="1"/>
          </p:cNvSpPr>
          <p:nvPr>
            <p:ph type="sldNum" sz="quarter" idx="12"/>
          </p:nvPr>
        </p:nvSpPr>
        <p:spPr/>
        <p:txBody>
          <a:bodyPr/>
          <a:lstStyle/>
          <a:p>
            <a:fld id="{D4028727-6F9B-431A-A65C-7415D1966A02}" type="slidenum">
              <a:rPr lang="en-US" smtClean="0"/>
              <a:pPr/>
              <a:t>56</a:t>
            </a:fld>
            <a:endParaRPr lang="en-US" dirty="0"/>
          </a:p>
        </p:txBody>
      </p:sp>
    </p:spTree>
    <p:extLst>
      <p:ext uri="{BB962C8B-B14F-4D97-AF65-F5344CB8AC3E}">
        <p14:creationId xmlns:p14="http://schemas.microsoft.com/office/powerpoint/2010/main" val="256198404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Understanding malnutrition (cont.)</a:t>
            </a:r>
            <a:endParaRPr lang="en-US" dirty="0"/>
          </a:p>
        </p:txBody>
      </p:sp>
      <p:sp>
        <p:nvSpPr>
          <p:cNvPr id="3" name="Content Placeholder 2"/>
          <p:cNvSpPr>
            <a:spLocks noGrp="1"/>
          </p:cNvSpPr>
          <p:nvPr>
            <p:ph idx="1"/>
          </p:nvPr>
        </p:nvSpPr>
        <p:spPr/>
        <p:txBody>
          <a:bodyPr>
            <a:noAutofit/>
          </a:bodyPr>
          <a:lstStyle/>
          <a:p>
            <a:pPr>
              <a:spcAft>
                <a:spcPts val="600"/>
              </a:spcAft>
            </a:pPr>
            <a:r>
              <a:rPr lang="en-US" sz="2600" dirty="0"/>
              <a:t>Micronutrient deficiencies occur when people do not eat enough food with the right quantity and type of vitamins and minerals, or their body does not absorb the vitamins and minerals. </a:t>
            </a:r>
          </a:p>
          <a:p>
            <a:pPr>
              <a:spcAft>
                <a:spcPts val="600"/>
              </a:spcAft>
            </a:pPr>
            <a:r>
              <a:rPr lang="en-US" sz="2600" dirty="0"/>
              <a:t>Micronutrient deficiencies affect a person’s health as well as children’s growth and brain development. </a:t>
            </a:r>
          </a:p>
          <a:p>
            <a:pPr>
              <a:spcAft>
                <a:spcPts val="600"/>
              </a:spcAft>
            </a:pPr>
            <a:r>
              <a:rPr lang="en-US" sz="2600" dirty="0"/>
              <a:t>In Uganda, the focus is on getting more vitamin A, iron, and zinc. </a:t>
            </a:r>
          </a:p>
          <a:p>
            <a:pPr>
              <a:spcAft>
                <a:spcPts val="600"/>
              </a:spcAft>
            </a:pPr>
            <a:r>
              <a:rPr lang="en-US" sz="2600" dirty="0"/>
              <a:t>Eating many different foods like animal flesh (such as beef, goat, chicken, and liver), beans and nuts, red and orange fruits and vegetables, and iodized salt will help.</a:t>
            </a:r>
          </a:p>
        </p:txBody>
      </p:sp>
      <p:sp>
        <p:nvSpPr>
          <p:cNvPr id="4" name="Slide Number Placeholder 3"/>
          <p:cNvSpPr>
            <a:spLocks noGrp="1"/>
          </p:cNvSpPr>
          <p:nvPr>
            <p:ph type="sldNum" sz="quarter" idx="12"/>
          </p:nvPr>
        </p:nvSpPr>
        <p:spPr/>
        <p:txBody>
          <a:bodyPr/>
          <a:lstStyle/>
          <a:p>
            <a:fld id="{D4028727-6F9B-431A-A65C-7415D1966A02}" type="slidenum">
              <a:rPr lang="en-US" smtClean="0"/>
              <a:pPr/>
              <a:t>57</a:t>
            </a:fld>
            <a:endParaRPr lang="en-US" dirty="0"/>
          </a:p>
        </p:txBody>
      </p:sp>
    </p:spTree>
    <p:extLst>
      <p:ext uri="{BB962C8B-B14F-4D97-AF65-F5344CB8AC3E}">
        <p14:creationId xmlns:p14="http://schemas.microsoft.com/office/powerpoint/2010/main" val="1705145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Causes of malnutrition</a:t>
            </a:r>
            <a:endParaRPr lang="en-US" dirty="0"/>
          </a:p>
        </p:txBody>
      </p:sp>
      <p:sp>
        <p:nvSpPr>
          <p:cNvPr id="3" name="Content Placeholder 2"/>
          <p:cNvSpPr>
            <a:spLocks noGrp="1"/>
          </p:cNvSpPr>
          <p:nvPr>
            <p:ph idx="1"/>
          </p:nvPr>
        </p:nvSpPr>
        <p:spPr/>
        <p:txBody>
          <a:bodyPr>
            <a:noAutofit/>
          </a:bodyPr>
          <a:lstStyle/>
          <a:p>
            <a:pPr>
              <a:spcAft>
                <a:spcPts val="600"/>
              </a:spcAft>
            </a:pPr>
            <a:r>
              <a:rPr lang="en-US" sz="2600" dirty="0"/>
              <a:t>Household food insecurity</a:t>
            </a:r>
          </a:p>
          <a:p>
            <a:pPr>
              <a:spcAft>
                <a:spcPts val="600"/>
              </a:spcAft>
            </a:pPr>
            <a:r>
              <a:rPr lang="en-US" sz="2600" dirty="0"/>
              <a:t>Not eating enough food or different kinds of food</a:t>
            </a:r>
          </a:p>
          <a:p>
            <a:pPr>
              <a:spcAft>
                <a:spcPts val="600"/>
              </a:spcAft>
            </a:pPr>
            <a:r>
              <a:rPr lang="en-US" sz="2600" dirty="0"/>
              <a:t>Poverty</a:t>
            </a:r>
          </a:p>
          <a:p>
            <a:pPr>
              <a:spcAft>
                <a:spcPts val="600"/>
              </a:spcAft>
            </a:pPr>
            <a:r>
              <a:rPr lang="en-US" sz="2600" dirty="0"/>
              <a:t>Inadequate care for mothers and children </a:t>
            </a:r>
          </a:p>
          <a:p>
            <a:pPr>
              <a:spcAft>
                <a:spcPts val="600"/>
              </a:spcAft>
            </a:pPr>
            <a:r>
              <a:rPr lang="en-US" sz="2600" dirty="0"/>
              <a:t>Poor access to health care and a healthy environment</a:t>
            </a:r>
          </a:p>
          <a:p>
            <a:pPr>
              <a:spcAft>
                <a:spcPts val="600"/>
              </a:spcAft>
            </a:pPr>
            <a:r>
              <a:rPr lang="en-US" sz="2600" dirty="0"/>
              <a:t>Illnesses (chronic and others)</a:t>
            </a:r>
          </a:p>
          <a:p>
            <a:pPr>
              <a:spcAft>
                <a:spcPts val="600"/>
              </a:spcAft>
            </a:pPr>
            <a:r>
              <a:rPr lang="en-US" sz="2600" dirty="0"/>
              <a:t>Traditional beliefs and practices </a:t>
            </a:r>
          </a:p>
          <a:p>
            <a:pPr>
              <a:spcAft>
                <a:spcPts val="600"/>
              </a:spcAft>
            </a:pPr>
            <a:r>
              <a:rPr lang="en-US" sz="2600" dirty="0"/>
              <a:t>Low levels of education </a:t>
            </a:r>
          </a:p>
          <a:p>
            <a:pPr>
              <a:spcAft>
                <a:spcPts val="600"/>
              </a:spcAft>
            </a:pPr>
            <a:r>
              <a:rPr lang="en-US" sz="2600" dirty="0"/>
              <a:t>Poor water, sanitation, and hygiene facilities, practices, and beliefs</a:t>
            </a:r>
          </a:p>
        </p:txBody>
      </p:sp>
      <p:sp>
        <p:nvSpPr>
          <p:cNvPr id="4" name="Slide Number Placeholder 3"/>
          <p:cNvSpPr>
            <a:spLocks noGrp="1"/>
          </p:cNvSpPr>
          <p:nvPr>
            <p:ph type="sldNum" sz="quarter" idx="12"/>
          </p:nvPr>
        </p:nvSpPr>
        <p:spPr/>
        <p:txBody>
          <a:bodyPr/>
          <a:lstStyle/>
          <a:p>
            <a:fld id="{D4028727-6F9B-431A-A65C-7415D1966A02}" type="slidenum">
              <a:rPr lang="en-US" smtClean="0"/>
              <a:pPr/>
              <a:t>58</a:t>
            </a:fld>
            <a:endParaRPr lang="en-US" dirty="0"/>
          </a:p>
        </p:txBody>
      </p:sp>
    </p:spTree>
    <p:extLst>
      <p:ext uri="{BB962C8B-B14F-4D97-AF65-F5344CB8AC3E}">
        <p14:creationId xmlns:p14="http://schemas.microsoft.com/office/powerpoint/2010/main" val="421134712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Consequences of malnutrition</a:t>
            </a:r>
            <a:endParaRPr lang="en-US" dirty="0"/>
          </a:p>
        </p:txBody>
      </p:sp>
      <p:sp>
        <p:nvSpPr>
          <p:cNvPr id="3" name="Content Placeholder 2"/>
          <p:cNvSpPr>
            <a:spLocks noGrp="1"/>
          </p:cNvSpPr>
          <p:nvPr>
            <p:ph idx="1"/>
          </p:nvPr>
        </p:nvSpPr>
        <p:spPr/>
        <p:txBody>
          <a:bodyPr>
            <a:noAutofit/>
          </a:bodyPr>
          <a:lstStyle/>
          <a:p>
            <a:pPr>
              <a:spcAft>
                <a:spcPts val="1200"/>
              </a:spcAft>
            </a:pPr>
            <a:r>
              <a:rPr lang="en-US" dirty="0"/>
              <a:t>Sickness and death</a:t>
            </a:r>
          </a:p>
          <a:p>
            <a:pPr>
              <a:spcAft>
                <a:spcPts val="1200"/>
              </a:spcAft>
            </a:pPr>
            <a:r>
              <a:rPr lang="en-US" dirty="0"/>
              <a:t>Reduced agricultural productivity</a:t>
            </a:r>
          </a:p>
          <a:p>
            <a:pPr>
              <a:spcAft>
                <a:spcPts val="1200"/>
              </a:spcAft>
            </a:pPr>
            <a:r>
              <a:rPr lang="en-US" dirty="0"/>
              <a:t>Poverty</a:t>
            </a:r>
          </a:p>
          <a:p>
            <a:pPr>
              <a:spcAft>
                <a:spcPts val="1200"/>
              </a:spcAft>
            </a:pPr>
            <a:r>
              <a:rPr lang="en-US" dirty="0"/>
              <a:t>Poor education outcomes</a:t>
            </a:r>
          </a:p>
          <a:p>
            <a:pPr>
              <a:spcAft>
                <a:spcPts val="1200"/>
              </a:spcAft>
            </a:pPr>
            <a:r>
              <a:rPr lang="en-US" dirty="0"/>
              <a:t>Poor mental and intellectual ability</a:t>
            </a:r>
          </a:p>
        </p:txBody>
      </p:sp>
      <p:sp>
        <p:nvSpPr>
          <p:cNvPr id="4" name="Slide Number Placeholder 3"/>
          <p:cNvSpPr>
            <a:spLocks noGrp="1"/>
          </p:cNvSpPr>
          <p:nvPr>
            <p:ph type="sldNum" sz="quarter" idx="12"/>
          </p:nvPr>
        </p:nvSpPr>
        <p:spPr/>
        <p:txBody>
          <a:bodyPr/>
          <a:lstStyle/>
          <a:p>
            <a:fld id="{D4028727-6F9B-431A-A65C-7415D1966A02}" type="slidenum">
              <a:rPr lang="en-US" smtClean="0"/>
              <a:pPr/>
              <a:t>59</a:t>
            </a:fld>
            <a:endParaRPr lang="en-US" dirty="0"/>
          </a:p>
        </p:txBody>
      </p:sp>
    </p:spTree>
    <p:extLst>
      <p:ext uri="{BB962C8B-B14F-4D97-AF65-F5344CB8AC3E}">
        <p14:creationId xmlns:p14="http://schemas.microsoft.com/office/powerpoint/2010/main" val="1230799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Session 2 objectives</a:t>
            </a:r>
            <a:endParaRPr lang="en-US" dirty="0"/>
          </a:p>
        </p:txBody>
      </p:sp>
      <p:sp>
        <p:nvSpPr>
          <p:cNvPr id="3" name="Content Placeholder 2"/>
          <p:cNvSpPr>
            <a:spLocks noGrp="1"/>
          </p:cNvSpPr>
          <p:nvPr>
            <p:ph idx="1"/>
          </p:nvPr>
        </p:nvSpPr>
        <p:spPr/>
        <p:txBody>
          <a:bodyPr/>
          <a:lstStyle/>
          <a:p>
            <a:pPr marL="0" indent="0">
              <a:spcAft>
                <a:spcPts val="1200"/>
              </a:spcAft>
              <a:buNone/>
            </a:pPr>
            <a:r>
              <a:rPr lang="en-US" dirty="0"/>
              <a:t>By the end of the session, participants will be able to identify:</a:t>
            </a:r>
          </a:p>
          <a:p>
            <a:pPr marL="569913" indent="-344488">
              <a:spcAft>
                <a:spcPts val="1200"/>
              </a:spcAft>
            </a:pPr>
            <a:r>
              <a:rPr lang="en-US" dirty="0"/>
              <a:t>Purpose of the package (guide and flip chart)</a:t>
            </a:r>
          </a:p>
          <a:p>
            <a:pPr marL="569913" indent="-344488">
              <a:spcAft>
                <a:spcPts val="1200"/>
              </a:spcAft>
            </a:pPr>
            <a:r>
              <a:rPr lang="en-US" dirty="0"/>
              <a:t>Users of the package</a:t>
            </a:r>
          </a:p>
          <a:p>
            <a:pPr marL="569913" indent="-344488">
              <a:spcAft>
                <a:spcPts val="1200"/>
              </a:spcAft>
            </a:pPr>
            <a:r>
              <a:rPr lang="en-US" dirty="0"/>
              <a:t>Key terms </a:t>
            </a:r>
          </a:p>
          <a:p>
            <a:pPr marL="569913" indent="-344488">
              <a:spcAft>
                <a:spcPts val="1200"/>
              </a:spcAft>
            </a:pPr>
            <a:r>
              <a:rPr lang="en-US" dirty="0"/>
              <a:t>Principles of community </a:t>
            </a:r>
            <a:r>
              <a:rPr lang="en-US" dirty="0" err="1"/>
              <a:t>mobilisation</a:t>
            </a:r>
            <a:endParaRPr lang="en-US" dirty="0"/>
          </a:p>
        </p:txBody>
      </p:sp>
      <p:sp>
        <p:nvSpPr>
          <p:cNvPr id="4" name="Slide Number Placeholder 3"/>
          <p:cNvSpPr>
            <a:spLocks noGrp="1"/>
          </p:cNvSpPr>
          <p:nvPr>
            <p:ph type="sldNum" sz="quarter" idx="12"/>
          </p:nvPr>
        </p:nvSpPr>
        <p:spPr/>
        <p:txBody>
          <a:bodyPr/>
          <a:lstStyle/>
          <a:p>
            <a:fld id="{D4028727-6F9B-431A-A65C-7415D1966A02}" type="slidenum">
              <a:rPr lang="en-US" smtClean="0"/>
              <a:pPr/>
              <a:t>6</a:t>
            </a:fld>
            <a:endParaRPr lang="en-US" dirty="0"/>
          </a:p>
        </p:txBody>
      </p:sp>
    </p:spTree>
    <p:extLst>
      <p:ext uri="{BB962C8B-B14F-4D97-AF65-F5344CB8AC3E}">
        <p14:creationId xmlns:p14="http://schemas.microsoft.com/office/powerpoint/2010/main" val="25484428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buNone/>
            </a:pPr>
            <a:r>
              <a:rPr lang="en-US" sz="1600" dirty="0"/>
              <a:t>These training materials are made possible by the generous support of the American people through the support of the Office of Health, Infectious Diseases, and Nutrition, Bureau for Global Health, U.S. Agency for International Development (USAID), and USAID/Uganda, under terms of Cooperative Agreement No. AID-OAA-A-12-00005, through the Food and Nutrition Technical Assistance III Project (FANTA), managed by FHI 360. </a:t>
            </a:r>
          </a:p>
          <a:p>
            <a:pPr marL="0" indent="0">
              <a:buNone/>
            </a:pPr>
            <a:r>
              <a:rPr lang="en-US" sz="1600" dirty="0"/>
              <a:t>The contents are the responsibility of FHI 360 and do not necessarily reflect the views of USAID or the United States Government.</a:t>
            </a:r>
          </a:p>
          <a:p>
            <a:endParaRPr lang="en-US" dirty="0"/>
          </a:p>
        </p:txBody>
      </p:sp>
      <p:pic>
        <p:nvPicPr>
          <p:cNvPr id="6" name="Picture 5" descr="USAID logo" title="USAID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284" y="4770450"/>
            <a:ext cx="1177601" cy="100696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FHI 360 logo" title="FHI 360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44590" y="5152783"/>
            <a:ext cx="1295064" cy="57035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FANTA logo" title="FANTA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3981" y="5098501"/>
            <a:ext cx="1295064" cy="6789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7843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Purpose of the package</a:t>
            </a:r>
            <a:endParaRPr lang="en-US" dirty="0"/>
          </a:p>
        </p:txBody>
      </p:sp>
      <p:sp>
        <p:nvSpPr>
          <p:cNvPr id="3" name="Content Placeholder 2"/>
          <p:cNvSpPr>
            <a:spLocks noGrp="1"/>
          </p:cNvSpPr>
          <p:nvPr>
            <p:ph idx="1"/>
          </p:nvPr>
        </p:nvSpPr>
        <p:spPr/>
        <p:txBody>
          <a:bodyPr>
            <a:noAutofit/>
          </a:bodyPr>
          <a:lstStyle/>
          <a:p>
            <a:pPr marL="0" indent="0">
              <a:spcAft>
                <a:spcPts val="1200"/>
              </a:spcAft>
              <a:buNone/>
            </a:pPr>
            <a:r>
              <a:rPr lang="en-US" sz="2400" dirty="0"/>
              <a:t>The package is intended to provide community mobilisers with: </a:t>
            </a:r>
          </a:p>
          <a:p>
            <a:pPr marL="461963" indent="-236538">
              <a:spcAft>
                <a:spcPts val="1200"/>
              </a:spcAft>
            </a:pPr>
            <a:r>
              <a:rPr lang="en-US" sz="2400" dirty="0"/>
              <a:t>Guidance on how to plan community </a:t>
            </a:r>
            <a:r>
              <a:rPr lang="en-US" sz="2400" dirty="0" err="1"/>
              <a:t>mobilisation</a:t>
            </a:r>
            <a:r>
              <a:rPr lang="en-US" sz="2400" dirty="0"/>
              <a:t> activities to improve food and nutrition security</a:t>
            </a:r>
          </a:p>
          <a:p>
            <a:pPr marL="461963" indent="-236538">
              <a:spcAft>
                <a:spcPts val="1200"/>
              </a:spcAft>
            </a:pPr>
            <a:r>
              <a:rPr lang="en-US" sz="2400" dirty="0"/>
              <a:t>Descriptions of the various roles of different community members in improving food and nutrition security </a:t>
            </a:r>
          </a:p>
          <a:p>
            <a:pPr marL="461963" indent="-236538">
              <a:spcAft>
                <a:spcPts val="1200"/>
              </a:spcAft>
            </a:pPr>
            <a:r>
              <a:rPr lang="en-US" sz="2400" dirty="0"/>
              <a:t>Examples of practical discussions to have with community groups to explain food and nutrition security, its importance, and ways to improve it </a:t>
            </a:r>
          </a:p>
          <a:p>
            <a:pPr marL="461963" indent="-236538">
              <a:spcAft>
                <a:spcPts val="1200"/>
              </a:spcAft>
            </a:pPr>
            <a:r>
              <a:rPr lang="en-US" sz="2400" dirty="0"/>
              <a:t>Guidance on conducting home visits and making referrals for malnourished children </a:t>
            </a:r>
          </a:p>
        </p:txBody>
      </p:sp>
      <p:sp>
        <p:nvSpPr>
          <p:cNvPr id="4" name="Slide Number Placeholder 3"/>
          <p:cNvSpPr>
            <a:spLocks noGrp="1"/>
          </p:cNvSpPr>
          <p:nvPr>
            <p:ph type="sldNum" sz="quarter" idx="12"/>
          </p:nvPr>
        </p:nvSpPr>
        <p:spPr/>
        <p:txBody>
          <a:bodyPr/>
          <a:lstStyle/>
          <a:p>
            <a:fld id="{D4028727-6F9B-431A-A65C-7415D1966A02}" type="slidenum">
              <a:rPr lang="en-US" smtClean="0"/>
              <a:pPr/>
              <a:t>7</a:t>
            </a:fld>
            <a:endParaRPr lang="en-US" dirty="0"/>
          </a:p>
        </p:txBody>
      </p:sp>
    </p:spTree>
    <p:extLst>
      <p:ext uri="{BB962C8B-B14F-4D97-AF65-F5344CB8AC3E}">
        <p14:creationId xmlns:p14="http://schemas.microsoft.com/office/powerpoint/2010/main" val="1391398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Users of the package</a:t>
            </a:r>
            <a:endParaRPr lang="en-US" dirty="0"/>
          </a:p>
        </p:txBody>
      </p:sp>
      <p:sp>
        <p:nvSpPr>
          <p:cNvPr id="3" name="Content Placeholder 2"/>
          <p:cNvSpPr>
            <a:spLocks noGrp="1"/>
          </p:cNvSpPr>
          <p:nvPr>
            <p:ph idx="1"/>
          </p:nvPr>
        </p:nvSpPr>
        <p:spPr/>
        <p:txBody>
          <a:bodyPr>
            <a:noAutofit/>
          </a:bodyPr>
          <a:lstStyle/>
          <a:p>
            <a:pPr marL="0" indent="0">
              <a:spcAft>
                <a:spcPts val="1200"/>
              </a:spcAft>
              <a:buNone/>
            </a:pPr>
            <a:r>
              <a:rPr lang="en-US" sz="2400" dirty="0"/>
              <a:t>This guide is to be used by community resource persons, including: </a:t>
            </a:r>
          </a:p>
          <a:p>
            <a:pPr lvl="1">
              <a:spcAft>
                <a:spcPts val="1200"/>
              </a:spcAft>
            </a:pPr>
            <a:r>
              <a:rPr lang="en-US" sz="2400" dirty="0"/>
              <a:t>Community development officers/workers</a:t>
            </a:r>
          </a:p>
          <a:p>
            <a:pPr lvl="1">
              <a:spcAft>
                <a:spcPts val="1200"/>
              </a:spcAft>
            </a:pPr>
            <a:r>
              <a:rPr lang="en-US" sz="2400" dirty="0"/>
              <a:t>Parish Development Committees</a:t>
            </a:r>
          </a:p>
          <a:p>
            <a:pPr lvl="1">
              <a:spcAft>
                <a:spcPts val="1200"/>
              </a:spcAft>
            </a:pPr>
            <a:r>
              <a:rPr lang="en-US" sz="2400" dirty="0"/>
              <a:t>Functional adult literacy instructors</a:t>
            </a:r>
          </a:p>
          <a:p>
            <a:pPr lvl="1">
              <a:spcAft>
                <a:spcPts val="1200"/>
              </a:spcAft>
            </a:pPr>
            <a:r>
              <a:rPr lang="en-US" sz="2400" dirty="0"/>
              <a:t>Community-based informal groups</a:t>
            </a:r>
          </a:p>
          <a:p>
            <a:pPr marL="0" indent="0">
              <a:spcAft>
                <a:spcPts val="1200"/>
              </a:spcAft>
              <a:buNone/>
            </a:pPr>
            <a:r>
              <a:rPr lang="en-US" sz="2400" dirty="0"/>
              <a:t>Also recommended for other players who interact with various groups of people in the community and can influence their knowledge, attitudes, and practices</a:t>
            </a:r>
          </a:p>
          <a:p>
            <a:pPr lvl="1"/>
            <a:endParaRPr lang="en-US" sz="2400" dirty="0"/>
          </a:p>
          <a:p>
            <a:pPr lvl="1"/>
            <a:endParaRPr lang="en-US" sz="2400" dirty="0"/>
          </a:p>
        </p:txBody>
      </p:sp>
      <p:sp>
        <p:nvSpPr>
          <p:cNvPr id="4" name="Slide Number Placeholder 3"/>
          <p:cNvSpPr>
            <a:spLocks noGrp="1"/>
          </p:cNvSpPr>
          <p:nvPr>
            <p:ph type="sldNum" sz="quarter" idx="12"/>
          </p:nvPr>
        </p:nvSpPr>
        <p:spPr/>
        <p:txBody>
          <a:bodyPr/>
          <a:lstStyle/>
          <a:p>
            <a:fld id="{D4028727-6F9B-431A-A65C-7415D1966A02}" type="slidenum">
              <a:rPr lang="en-US" smtClean="0"/>
              <a:pPr/>
              <a:t>8</a:t>
            </a:fld>
            <a:endParaRPr lang="en-US" dirty="0"/>
          </a:p>
        </p:txBody>
      </p:sp>
    </p:spTree>
    <p:extLst>
      <p:ext uri="{BB962C8B-B14F-4D97-AF65-F5344CB8AC3E}">
        <p14:creationId xmlns:p14="http://schemas.microsoft.com/office/powerpoint/2010/main" val="3462310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Key terms </a:t>
            </a:r>
            <a:endParaRPr lang="en-US" dirty="0"/>
          </a:p>
        </p:txBody>
      </p:sp>
      <p:sp>
        <p:nvSpPr>
          <p:cNvPr id="3" name="Content Placeholder 2"/>
          <p:cNvSpPr>
            <a:spLocks noGrp="1"/>
          </p:cNvSpPr>
          <p:nvPr>
            <p:ph idx="1"/>
          </p:nvPr>
        </p:nvSpPr>
        <p:spPr/>
        <p:txBody>
          <a:bodyPr/>
          <a:lstStyle/>
          <a:p>
            <a:pPr marL="0" indent="0">
              <a:spcAft>
                <a:spcPts val="1200"/>
              </a:spcAft>
              <a:buNone/>
            </a:pPr>
            <a:r>
              <a:rPr lang="en-US" dirty="0"/>
              <a:t> Brainstorm definitions of the following terms: </a:t>
            </a:r>
          </a:p>
          <a:p>
            <a:pPr lvl="1">
              <a:spcAft>
                <a:spcPts val="1200"/>
              </a:spcAft>
            </a:pPr>
            <a:r>
              <a:rPr lang="en-US" dirty="0"/>
              <a:t>What is a community mobiliser? </a:t>
            </a:r>
          </a:p>
          <a:p>
            <a:pPr lvl="2">
              <a:spcBef>
                <a:spcPts val="0"/>
              </a:spcBef>
              <a:spcAft>
                <a:spcPts val="1200"/>
              </a:spcAft>
            </a:pPr>
            <a:r>
              <a:rPr lang="en-US" sz="2800" i="1" dirty="0">
                <a:solidFill>
                  <a:schemeClr val="accent6">
                    <a:lumMod val="75000"/>
                  </a:schemeClr>
                </a:solidFill>
              </a:rPr>
              <a:t>Types of community mobilisers</a:t>
            </a:r>
            <a:endParaRPr lang="en-US" dirty="0"/>
          </a:p>
          <a:p>
            <a:pPr lvl="1">
              <a:spcAft>
                <a:spcPts val="1200"/>
              </a:spcAft>
            </a:pPr>
            <a:r>
              <a:rPr lang="en-US" dirty="0"/>
              <a:t>What is food and nutrition security?</a:t>
            </a:r>
          </a:p>
          <a:p>
            <a:pPr lvl="1"/>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D4028727-6F9B-431A-A65C-7415D1966A02}" type="slidenum">
              <a:rPr lang="en-US" smtClean="0"/>
              <a:pPr/>
              <a:t>9</a:t>
            </a:fld>
            <a:endParaRPr lang="en-US" dirty="0"/>
          </a:p>
        </p:txBody>
      </p:sp>
    </p:spTree>
    <p:extLst>
      <p:ext uri="{BB962C8B-B14F-4D97-AF65-F5344CB8AC3E}">
        <p14:creationId xmlns:p14="http://schemas.microsoft.com/office/powerpoint/2010/main" val="5487390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9417</TotalTime>
  <Words>3694</Words>
  <Application>Microsoft Office PowerPoint</Application>
  <PresentationFormat>On-screen Show (4:3)</PresentationFormat>
  <Paragraphs>436</Paragraphs>
  <Slides>60</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60</vt:i4>
      </vt:variant>
    </vt:vector>
  </HeadingPairs>
  <TitlesOfParts>
    <vt:vector size="64" baseType="lpstr">
      <vt:lpstr>Arial</vt:lpstr>
      <vt:lpstr>Calibri</vt:lpstr>
      <vt:lpstr>Calibri Light</vt:lpstr>
      <vt:lpstr>Office Theme</vt:lpstr>
      <vt:lpstr>Community Mobilisation on  Food and Nutrition Security </vt:lpstr>
      <vt:lpstr>Session 1:  Orientation Introduction </vt:lpstr>
      <vt:lpstr>Session 1 objectives</vt:lpstr>
      <vt:lpstr>Objectives of the orientation</vt:lpstr>
      <vt:lpstr>   Session 2:  Introduction to the Community Mobilisation Package</vt:lpstr>
      <vt:lpstr>Session 2 objectives</vt:lpstr>
      <vt:lpstr>Purpose of the package</vt:lpstr>
      <vt:lpstr>Users of the package</vt:lpstr>
      <vt:lpstr>Key terms </vt:lpstr>
      <vt:lpstr>What is a community mobiliser?</vt:lpstr>
      <vt:lpstr>Food and nutrition security</vt:lpstr>
      <vt:lpstr>Principles of community mobilisation</vt:lpstr>
      <vt:lpstr>Principles of community mobilisation</vt:lpstr>
      <vt:lpstr>Principles of community mobilisation</vt:lpstr>
      <vt:lpstr>   Session 3:  Planning Community Mobilisation for Improving Food and Nutrition Security</vt:lpstr>
      <vt:lpstr>Session 3 objectives</vt:lpstr>
      <vt:lpstr>Purpose of planning</vt:lpstr>
      <vt:lpstr>Phases in community mobilisation for food and nutrition security</vt:lpstr>
      <vt:lpstr>Phase 1: Planning</vt:lpstr>
      <vt:lpstr>Some Food and Nutrition Security Questions for Planning Phase</vt:lpstr>
      <vt:lpstr>Gatekeepers to consider for planning phase</vt:lpstr>
      <vt:lpstr>Phase 2: Community entry and awareness of gatekeepers</vt:lpstr>
      <vt:lpstr>Phase 3: Community mobilisation</vt:lpstr>
      <vt:lpstr>Phase 4: Taking action together</vt:lpstr>
      <vt:lpstr>Phase 5: Participatory monitoring and evaluation (assessing outcomes of successful community mobilisation)</vt:lpstr>
      <vt:lpstr>   Session 4:  Roles of Stakeholders in Community Mobilisation  for Improving Food  and Nutrition Security</vt:lpstr>
      <vt:lpstr>Session 4 objectives</vt:lpstr>
      <vt:lpstr>Schools</vt:lpstr>
      <vt:lpstr>Parents/caregivers</vt:lpstr>
      <vt:lpstr>Parents/caregivers (cont.)</vt:lpstr>
      <vt:lpstr>Community leaders</vt:lpstr>
      <vt:lpstr>Community leaders (cont.)</vt:lpstr>
      <vt:lpstr>Parish Development Committees </vt:lpstr>
      <vt:lpstr>Development Agencies and Civil Society Organizations</vt:lpstr>
      <vt:lpstr>Religious leaders</vt:lpstr>
      <vt:lpstr>Cultural institutions</vt:lpstr>
      <vt:lpstr>Herbalists</vt:lpstr>
      <vt:lpstr>Agriculture extension workers</vt:lpstr>
      <vt:lpstr> Health extension workers (village health teams and health assistants) </vt:lpstr>
      <vt:lpstr> Community development officers (mobilisers) </vt:lpstr>
      <vt:lpstr>  Session 5:  Introduction to Community Dialogue, Food Security,   and Food Insecurity</vt:lpstr>
      <vt:lpstr>Session 5 objectives</vt:lpstr>
      <vt:lpstr>What is community dialogue?</vt:lpstr>
      <vt:lpstr>Why community dialogue?</vt:lpstr>
      <vt:lpstr>The do’s and don’ts of community dialogue</vt:lpstr>
      <vt:lpstr>Dialogue spark </vt:lpstr>
      <vt:lpstr>Understanding food security</vt:lpstr>
      <vt:lpstr>Understanding food insecurity</vt:lpstr>
      <vt:lpstr>Consequences of food insecurity</vt:lpstr>
      <vt:lpstr>Consequences of food insecurity (cont.)</vt:lpstr>
      <vt:lpstr>  Session 6:  Introduction to Good Nutrition  and Malnutrition</vt:lpstr>
      <vt:lpstr>Session 6 objectives</vt:lpstr>
      <vt:lpstr>Understanding good nutrition</vt:lpstr>
      <vt:lpstr>Understanding malnutrition</vt:lpstr>
      <vt:lpstr>Understanding malnutrition (cont.)</vt:lpstr>
      <vt:lpstr>Understanding malnutrition (cont.)</vt:lpstr>
      <vt:lpstr>Understanding malnutrition (cont.)</vt:lpstr>
      <vt:lpstr>Causes of malnutrition</vt:lpstr>
      <vt:lpstr>Consequences of malnutrition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Mobilisation on Food and Nutrition Security Orientation of Community Development Officers</dc:title>
  <dc:creator>USAID's FANTA Project;managed by FHI 360</dc:creator>
  <cp:lastModifiedBy>Anna Lisi</cp:lastModifiedBy>
  <cp:revision>561</cp:revision>
  <cp:lastPrinted>2015-12-16T08:03:49Z</cp:lastPrinted>
  <dcterms:created xsi:type="dcterms:W3CDTF">2015-02-23T07:24:30Z</dcterms:created>
  <dcterms:modified xsi:type="dcterms:W3CDTF">2016-07-21T13:46:07Z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-99227242</vt:i4>
  </property>
  <property fmtid="{D5CDD505-2E9C-101B-9397-08002B2CF9AE}" pid="3" name="_NewReviewCycle">
    <vt:lpwstr/>
  </property>
  <property fmtid="{D5CDD505-2E9C-101B-9397-08002B2CF9AE}" pid="4" name="_EmailSubject">
    <vt:lpwstr>Orientation guide</vt:lpwstr>
  </property>
  <property fmtid="{D5CDD505-2E9C-101B-9397-08002B2CF9AE}" pid="5" name="_AuthorEmail">
    <vt:lpwstr>kcashin@fhi360.org</vt:lpwstr>
  </property>
  <property fmtid="{D5CDD505-2E9C-101B-9397-08002B2CF9AE}" pid="6" name="_AuthorEmailDisplayName">
    <vt:lpwstr>Kristen Cashin</vt:lpwstr>
  </property>
  <property fmtid="{D5CDD505-2E9C-101B-9397-08002B2CF9AE}" pid="7" name="_PreviousAdHocReviewCycleID">
    <vt:i4>-1392006177</vt:i4>
  </property>
</Properties>
</file>