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7"/>
  </p:notesMasterIdLst>
  <p:handoutMasterIdLst>
    <p:handoutMasterId r:id="rId118"/>
  </p:handoutMasterIdLst>
  <p:sldIdLst>
    <p:sldId id="357" r:id="rId5"/>
    <p:sldId id="344" r:id="rId6"/>
    <p:sldId id="435" r:id="rId7"/>
    <p:sldId id="272" r:id="rId8"/>
    <p:sldId id="273" r:id="rId9"/>
    <p:sldId id="275" r:id="rId10"/>
    <p:sldId id="421" r:id="rId11"/>
    <p:sldId id="278" r:id="rId12"/>
    <p:sldId id="279" r:id="rId13"/>
    <p:sldId id="411" r:id="rId14"/>
    <p:sldId id="281" r:id="rId15"/>
    <p:sldId id="412" r:id="rId16"/>
    <p:sldId id="415" r:id="rId17"/>
    <p:sldId id="413" r:id="rId18"/>
    <p:sldId id="414" r:id="rId19"/>
    <p:sldId id="436" r:id="rId20"/>
    <p:sldId id="437" r:id="rId21"/>
    <p:sldId id="360" r:id="rId22"/>
    <p:sldId id="346" r:id="rId23"/>
    <p:sldId id="363" r:id="rId24"/>
    <p:sldId id="416" r:id="rId25"/>
    <p:sldId id="417" r:id="rId26"/>
    <p:sldId id="418" r:id="rId27"/>
    <p:sldId id="419" r:id="rId28"/>
    <p:sldId id="375" r:id="rId29"/>
    <p:sldId id="438" r:id="rId30"/>
    <p:sldId id="260" r:id="rId31"/>
    <p:sldId id="439" r:id="rId32"/>
    <p:sldId id="369" r:id="rId33"/>
    <p:sldId id="364" r:id="rId34"/>
    <p:sldId id="365" r:id="rId35"/>
    <p:sldId id="366" r:id="rId36"/>
    <p:sldId id="445" r:id="rId37"/>
    <p:sldId id="446" r:id="rId38"/>
    <p:sldId id="447" r:id="rId39"/>
    <p:sldId id="286" r:id="rId40"/>
    <p:sldId id="420" r:id="rId41"/>
    <p:sldId id="368" r:id="rId42"/>
    <p:sldId id="354" r:id="rId43"/>
    <p:sldId id="370" r:id="rId44"/>
    <p:sldId id="371" r:id="rId45"/>
    <p:sldId id="442" r:id="rId46"/>
    <p:sldId id="372" r:id="rId47"/>
    <p:sldId id="423" r:id="rId48"/>
    <p:sldId id="424" r:id="rId49"/>
    <p:sldId id="373" r:id="rId50"/>
    <p:sldId id="356" r:id="rId51"/>
    <p:sldId id="440" r:id="rId52"/>
    <p:sldId id="376" r:id="rId53"/>
    <p:sldId id="290" r:id="rId54"/>
    <p:sldId id="291" r:id="rId55"/>
    <p:sldId id="292" r:id="rId56"/>
    <p:sldId id="380" r:id="rId57"/>
    <p:sldId id="379" r:id="rId58"/>
    <p:sldId id="381" r:id="rId59"/>
    <p:sldId id="382" r:id="rId60"/>
    <p:sldId id="299" r:id="rId61"/>
    <p:sldId id="301" r:id="rId62"/>
    <p:sldId id="302" r:id="rId63"/>
    <p:sldId id="383" r:id="rId64"/>
    <p:sldId id="387" r:id="rId65"/>
    <p:sldId id="304" r:id="rId66"/>
    <p:sldId id="306" r:id="rId67"/>
    <p:sldId id="386" r:id="rId68"/>
    <p:sldId id="385" r:id="rId69"/>
    <p:sldId id="388" r:id="rId70"/>
    <p:sldId id="429" r:id="rId71"/>
    <p:sldId id="430" r:id="rId72"/>
    <p:sldId id="307" r:id="rId73"/>
    <p:sldId id="425" r:id="rId74"/>
    <p:sldId id="309" r:id="rId75"/>
    <p:sldId id="311" r:id="rId76"/>
    <p:sldId id="389" r:id="rId77"/>
    <p:sldId id="390" r:id="rId78"/>
    <p:sldId id="313" r:id="rId79"/>
    <p:sldId id="314" r:id="rId80"/>
    <p:sldId id="392" r:id="rId81"/>
    <p:sldId id="393" r:id="rId82"/>
    <p:sldId id="394" r:id="rId83"/>
    <p:sldId id="396" r:id="rId84"/>
    <p:sldId id="322" r:id="rId85"/>
    <p:sldId id="397" r:id="rId86"/>
    <p:sldId id="398" r:id="rId87"/>
    <p:sldId id="320" r:id="rId88"/>
    <p:sldId id="399" r:id="rId89"/>
    <p:sldId id="400" r:id="rId90"/>
    <p:sldId id="401" r:id="rId91"/>
    <p:sldId id="326" r:id="rId92"/>
    <p:sldId id="402" r:id="rId93"/>
    <p:sldId id="327" r:id="rId94"/>
    <p:sldId id="330" r:id="rId95"/>
    <p:sldId id="404" r:id="rId96"/>
    <p:sldId id="405" r:id="rId97"/>
    <p:sldId id="406" r:id="rId98"/>
    <p:sldId id="335" r:id="rId99"/>
    <p:sldId id="407" r:id="rId100"/>
    <p:sldId id="408" r:id="rId101"/>
    <p:sldId id="338" r:id="rId102"/>
    <p:sldId id="340" r:id="rId103"/>
    <p:sldId id="403" r:id="rId104"/>
    <p:sldId id="422" r:id="rId105"/>
    <p:sldId id="409" r:id="rId106"/>
    <p:sldId id="441" r:id="rId107"/>
    <p:sldId id="426" r:id="rId108"/>
    <p:sldId id="431" r:id="rId109"/>
    <p:sldId id="427" r:id="rId110"/>
    <p:sldId id="432" r:id="rId111"/>
    <p:sldId id="428" r:id="rId112"/>
    <p:sldId id="433" r:id="rId113"/>
    <p:sldId id="339" r:id="rId114"/>
    <p:sldId id="443" r:id="rId115"/>
    <p:sldId id="444" r:id="rId11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ifa Bachou" initials="HB" lastIdx="3" clrIdx="0">
    <p:extLst/>
  </p:cmAuthor>
  <p:cmAuthor id="2" name="Brenda Namugumya" initials="BN" lastIdx="2" clrIdx="1">
    <p:extLst/>
  </p:cmAuthor>
  <p:cmAuthor id="3" name="Kristen Cashin" initials="KC" lastIdx="74" clrIdx="2">
    <p:extLst/>
  </p:cmAuthor>
  <p:cmAuthor id="4" name="Francis Muhanguzi" initials="FM" lastIdx="39" clrIdx="3">
    <p:extLst/>
  </p:cmAuthor>
  <p:cmAuthor id="5" name="Francis Muhanguzi" initials="FM [2]" lastIdx="5" clrIdx="4">
    <p:extLst/>
  </p:cmAuthor>
  <p:cmAuthor id="6" name="Katherine Sanchez" initials="K" lastIdx="6"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B24A"/>
    <a:srgbClr val="2A502E"/>
    <a:srgbClr val="9BD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2" autoAdjust="0"/>
    <p:restoredTop sz="88426" autoAdjust="0"/>
  </p:normalViewPr>
  <p:slideViewPr>
    <p:cSldViewPr snapToGrid="0">
      <p:cViewPr varScale="1">
        <p:scale>
          <a:sx n="76" d="100"/>
          <a:sy n="76" d="100"/>
        </p:scale>
        <p:origin x="104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7928380575813329E-2"/>
          <c:y val="0.16627724214194603"/>
          <c:w val="0.93158099444465658"/>
          <c:h val="0.70299954975854695"/>
        </c:manualLayout>
      </c:layout>
      <c:lineChart>
        <c:grouping val="standard"/>
        <c:varyColors val="0"/>
        <c:ser>
          <c:idx val="0"/>
          <c:order val="0"/>
          <c:tx>
            <c:strRef>
              <c:f>Sheet2!$C$5</c:f>
              <c:strCache>
                <c:ptCount val="1"/>
                <c:pt idx="0">
                  <c:v>Stunting</c:v>
                </c:pt>
              </c:strCache>
            </c:strRef>
          </c:tx>
          <c:spPr>
            <a:ln w="76200" cap="rnd">
              <a:solidFill>
                <a:schemeClr val="accent1"/>
              </a:solidFill>
              <a:round/>
            </a:ln>
            <a:effectLst/>
          </c:spPr>
          <c:marker>
            <c:symbol val="diamond"/>
            <c:size val="6"/>
            <c:spPr>
              <a:solidFill>
                <a:schemeClr val="accent1"/>
              </a:solidFill>
              <a:ln w="76200">
                <a:solidFill>
                  <a:schemeClr val="accent1"/>
                </a:solidFill>
                <a:round/>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Sheet2!$E$4:$J$4</c:f>
              <c:strCache>
                <c:ptCount val="6"/>
                <c:pt idx="0">
                  <c:v>1988/89</c:v>
                </c:pt>
                <c:pt idx="1">
                  <c:v>1995</c:v>
                </c:pt>
                <c:pt idx="2">
                  <c:v>2000/2001</c:v>
                </c:pt>
                <c:pt idx="3">
                  <c:v>2006</c:v>
                </c:pt>
                <c:pt idx="4">
                  <c:v>2011</c:v>
                </c:pt>
                <c:pt idx="5">
                  <c:v>2016</c:v>
                </c:pt>
              </c:strCache>
            </c:strRef>
          </c:cat>
          <c:val>
            <c:numRef>
              <c:f>Sheet2!$E$5:$J$5</c:f>
              <c:numCache>
                <c:formatCode>0%</c:formatCode>
                <c:ptCount val="6"/>
                <c:pt idx="0">
                  <c:v>0.48</c:v>
                </c:pt>
                <c:pt idx="1">
                  <c:v>0.45</c:v>
                </c:pt>
                <c:pt idx="2">
                  <c:v>0.45</c:v>
                </c:pt>
                <c:pt idx="3">
                  <c:v>0.38</c:v>
                </c:pt>
                <c:pt idx="4">
                  <c:v>0.33</c:v>
                </c:pt>
                <c:pt idx="5">
                  <c:v>0.28999999999999998</c:v>
                </c:pt>
              </c:numCache>
            </c:numRef>
          </c:val>
          <c:smooth val="0"/>
          <c:extLst>
            <c:ext xmlns:c16="http://schemas.microsoft.com/office/drawing/2014/chart" uri="{C3380CC4-5D6E-409C-BE32-E72D297353CC}">
              <c16:uniqueId val="{00000000-47F1-4AAB-9D4B-FF4BCEA20FF4}"/>
            </c:ext>
          </c:extLst>
        </c:ser>
        <c:ser>
          <c:idx val="1"/>
          <c:order val="1"/>
          <c:tx>
            <c:strRef>
              <c:f>Sheet2!$C$6</c:f>
              <c:strCache>
                <c:ptCount val="1"/>
                <c:pt idx="0">
                  <c:v>Wasting</c:v>
                </c:pt>
              </c:strCache>
            </c:strRef>
          </c:tx>
          <c:spPr>
            <a:ln w="76200" cap="rnd">
              <a:solidFill>
                <a:srgbClr val="70AD47">
                  <a:lumMod val="75000"/>
                </a:srgbClr>
              </a:solidFill>
              <a:round/>
            </a:ln>
            <a:effectLst/>
          </c:spPr>
          <c:marker>
            <c:symbol val="square"/>
            <c:size val="6"/>
            <c:spPr>
              <a:solidFill>
                <a:srgbClr val="70AD47">
                  <a:lumMod val="75000"/>
                </a:srgbClr>
              </a:solidFill>
              <a:ln w="76200">
                <a:solidFill>
                  <a:srgbClr val="70AD47">
                    <a:lumMod val="75000"/>
                  </a:srgbClr>
                </a:solidFill>
                <a:round/>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Sheet2!$E$4:$J$4</c:f>
              <c:strCache>
                <c:ptCount val="6"/>
                <c:pt idx="0">
                  <c:v>1988/89</c:v>
                </c:pt>
                <c:pt idx="1">
                  <c:v>1995</c:v>
                </c:pt>
                <c:pt idx="2">
                  <c:v>2000/2001</c:v>
                </c:pt>
                <c:pt idx="3">
                  <c:v>2006</c:v>
                </c:pt>
                <c:pt idx="4">
                  <c:v>2011</c:v>
                </c:pt>
                <c:pt idx="5">
                  <c:v>2016</c:v>
                </c:pt>
              </c:strCache>
            </c:strRef>
          </c:cat>
          <c:val>
            <c:numRef>
              <c:f>Sheet2!$E$6:$J$6</c:f>
              <c:numCache>
                <c:formatCode>0%</c:formatCode>
                <c:ptCount val="6"/>
                <c:pt idx="0">
                  <c:v>0.03</c:v>
                </c:pt>
                <c:pt idx="1">
                  <c:v>7.0000000000000007E-2</c:v>
                </c:pt>
                <c:pt idx="2">
                  <c:v>0.05</c:v>
                </c:pt>
                <c:pt idx="3">
                  <c:v>0.06</c:v>
                </c:pt>
                <c:pt idx="4">
                  <c:v>0.05</c:v>
                </c:pt>
                <c:pt idx="5">
                  <c:v>0.04</c:v>
                </c:pt>
              </c:numCache>
            </c:numRef>
          </c:val>
          <c:smooth val="0"/>
          <c:extLst>
            <c:ext xmlns:c16="http://schemas.microsoft.com/office/drawing/2014/chart" uri="{C3380CC4-5D6E-409C-BE32-E72D297353CC}">
              <c16:uniqueId val="{00000001-47F1-4AAB-9D4B-FF4BCEA20FF4}"/>
            </c:ext>
          </c:extLst>
        </c:ser>
        <c:ser>
          <c:idx val="2"/>
          <c:order val="2"/>
          <c:tx>
            <c:strRef>
              <c:f>Sheet2!$C$7</c:f>
              <c:strCache>
                <c:ptCount val="1"/>
                <c:pt idx="0">
                  <c:v>Underweight</c:v>
                </c:pt>
              </c:strCache>
            </c:strRef>
          </c:tx>
          <c:spPr>
            <a:ln w="76200" cap="rnd">
              <a:solidFill>
                <a:srgbClr val="1F497D">
                  <a:lumMod val="50000"/>
                </a:srgbClr>
              </a:solidFill>
              <a:round/>
            </a:ln>
            <a:effectLst/>
          </c:spPr>
          <c:marker>
            <c:symbol val="triangle"/>
            <c:size val="6"/>
            <c:spPr>
              <a:solidFill>
                <a:schemeClr val="accent3"/>
              </a:solidFill>
              <a:ln w="76200">
                <a:solidFill>
                  <a:srgbClr val="1F497D">
                    <a:lumMod val="50000"/>
                  </a:srgbClr>
                </a:solidFill>
                <a:round/>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Sheet2!$E$4:$J$4</c:f>
              <c:strCache>
                <c:ptCount val="6"/>
                <c:pt idx="0">
                  <c:v>1988/89</c:v>
                </c:pt>
                <c:pt idx="1">
                  <c:v>1995</c:v>
                </c:pt>
                <c:pt idx="2">
                  <c:v>2000/2001</c:v>
                </c:pt>
                <c:pt idx="3">
                  <c:v>2006</c:v>
                </c:pt>
                <c:pt idx="4">
                  <c:v>2011</c:v>
                </c:pt>
                <c:pt idx="5">
                  <c:v>2016</c:v>
                </c:pt>
              </c:strCache>
            </c:strRef>
          </c:cat>
          <c:val>
            <c:numRef>
              <c:f>Sheet2!$E$7:$J$7</c:f>
              <c:numCache>
                <c:formatCode>0%</c:formatCode>
                <c:ptCount val="6"/>
                <c:pt idx="0">
                  <c:v>0.2</c:v>
                </c:pt>
                <c:pt idx="1">
                  <c:v>0.22</c:v>
                </c:pt>
                <c:pt idx="2">
                  <c:v>0.19</c:v>
                </c:pt>
                <c:pt idx="3">
                  <c:v>0.16</c:v>
                </c:pt>
                <c:pt idx="4">
                  <c:v>0.14000000000000001</c:v>
                </c:pt>
                <c:pt idx="5">
                  <c:v>0.11</c:v>
                </c:pt>
              </c:numCache>
            </c:numRef>
          </c:val>
          <c:smooth val="0"/>
          <c:extLst>
            <c:ext xmlns:c16="http://schemas.microsoft.com/office/drawing/2014/chart" uri="{C3380CC4-5D6E-409C-BE32-E72D297353CC}">
              <c16:uniqueId val="{00000002-47F1-4AAB-9D4B-FF4BCEA20FF4}"/>
            </c:ext>
          </c:extLst>
        </c:ser>
        <c:dLbls>
          <c:dLblPos val="t"/>
          <c:showLegendKey val="0"/>
          <c:showVal val="1"/>
          <c:showCatName val="0"/>
          <c:showSerName val="0"/>
          <c:showPercent val="0"/>
          <c:showBubbleSize val="0"/>
        </c:dLbls>
        <c:marker val="1"/>
        <c:smooth val="0"/>
        <c:axId val="176512744"/>
        <c:axId val="176513072"/>
      </c:lineChart>
      <c:catAx>
        <c:axId val="176512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mn-lt"/>
                <a:ea typeface="+mn-ea"/>
                <a:cs typeface="+mn-cs"/>
              </a:defRPr>
            </a:pPr>
            <a:endParaRPr lang="en-US"/>
          </a:p>
        </c:txPr>
        <c:crossAx val="176513072"/>
        <c:crosses val="autoZero"/>
        <c:auto val="1"/>
        <c:lblAlgn val="ctr"/>
        <c:lblOffset val="100"/>
        <c:noMultiLvlLbl val="0"/>
      </c:catAx>
      <c:valAx>
        <c:axId val="176513072"/>
        <c:scaling>
          <c:orientation val="minMax"/>
        </c:scaling>
        <c:delete val="0"/>
        <c:axPos val="l"/>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6512744"/>
        <c:crosses val="autoZero"/>
        <c:crossBetween val="between"/>
      </c:valAx>
      <c:spPr>
        <a:noFill/>
        <a:ln>
          <a:noFill/>
        </a:ln>
        <a:effectLst/>
      </c:spPr>
    </c:plotArea>
    <c:legend>
      <c:legendPos val="t"/>
      <c:layout>
        <c:manualLayout>
          <c:xMode val="edge"/>
          <c:yMode val="edge"/>
          <c:x val="0.15580115792002161"/>
          <c:y val="0.92167864886454409"/>
          <c:w val="0.55439167914877718"/>
          <c:h val="6.114173228346457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85A4AB4-8CD3-4514-A1EB-E05E6956C314}" type="datetimeFigureOut">
              <a:rPr lang="en-US" smtClean="0"/>
              <a:t>8/4/2017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6676325-2AE9-45DC-A59D-378AA4E5A17F}" type="slidenum">
              <a:rPr lang="en-US" smtClean="0"/>
              <a:t>‹#›</a:t>
            </a:fld>
            <a:endParaRPr lang="en-US"/>
          </a:p>
        </p:txBody>
      </p:sp>
    </p:spTree>
    <p:extLst>
      <p:ext uri="{BB962C8B-B14F-4D97-AF65-F5344CB8AC3E}">
        <p14:creationId xmlns:p14="http://schemas.microsoft.com/office/powerpoint/2010/main" val="2921413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A3816EF-73E2-4A24-9718-581E5E5340D3}" type="datetimeFigureOut">
              <a:rPr lang="en-US" smtClean="0"/>
              <a:t>8/4/2017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6111BA1-3305-4A40-88A7-E0A18F715E87}" type="slidenum">
              <a:rPr lang="en-US" smtClean="0"/>
              <a:t>‹#›</a:t>
            </a:fld>
            <a:endParaRPr lang="en-US"/>
          </a:p>
        </p:txBody>
      </p:sp>
    </p:spTree>
    <p:extLst>
      <p:ext uri="{BB962C8B-B14F-4D97-AF65-F5344CB8AC3E}">
        <p14:creationId xmlns:p14="http://schemas.microsoft.com/office/powerpoint/2010/main" val="1033310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ostofhungerafrica.co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ostofhungerafrica.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11</a:t>
            </a:fld>
            <a:endParaRPr lang="en-US"/>
          </a:p>
        </p:txBody>
      </p:sp>
    </p:spTree>
    <p:extLst>
      <p:ext uri="{BB962C8B-B14F-4D97-AF65-F5344CB8AC3E}">
        <p14:creationId xmlns:p14="http://schemas.microsoft.com/office/powerpoint/2010/main" val="819638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55</a:t>
            </a:fld>
            <a:endParaRPr lang="en-US"/>
          </a:p>
        </p:txBody>
      </p:sp>
    </p:spTree>
    <p:extLst>
      <p:ext uri="{BB962C8B-B14F-4D97-AF65-F5344CB8AC3E}">
        <p14:creationId xmlns:p14="http://schemas.microsoft.com/office/powerpoint/2010/main" val="3077211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59</a:t>
            </a:fld>
            <a:endParaRPr lang="en-US"/>
          </a:p>
        </p:txBody>
      </p:sp>
    </p:spTree>
    <p:extLst>
      <p:ext uri="{BB962C8B-B14F-4D97-AF65-F5344CB8AC3E}">
        <p14:creationId xmlns:p14="http://schemas.microsoft.com/office/powerpoint/2010/main" val="1863225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36111BA1-3305-4A40-88A7-E0A18F715E87}" type="slidenum">
              <a:rPr lang="en-US" smtClean="0"/>
              <a:t>66</a:t>
            </a:fld>
            <a:endParaRPr lang="en-US"/>
          </a:p>
        </p:txBody>
      </p:sp>
    </p:spTree>
    <p:extLst>
      <p:ext uri="{BB962C8B-B14F-4D97-AF65-F5344CB8AC3E}">
        <p14:creationId xmlns:p14="http://schemas.microsoft.com/office/powerpoint/2010/main" val="3264299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s)</a:t>
            </a:r>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67</a:t>
            </a:fld>
            <a:endParaRPr lang="en-US"/>
          </a:p>
        </p:txBody>
      </p:sp>
    </p:spTree>
    <p:extLst>
      <p:ext uri="{BB962C8B-B14F-4D97-AF65-F5344CB8AC3E}">
        <p14:creationId xmlns:p14="http://schemas.microsoft.com/office/powerpoint/2010/main" val="811665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68</a:t>
            </a:fld>
            <a:endParaRPr lang="en-US"/>
          </a:p>
        </p:txBody>
      </p:sp>
    </p:spTree>
    <p:extLst>
      <p:ext uri="{BB962C8B-B14F-4D97-AF65-F5344CB8AC3E}">
        <p14:creationId xmlns:p14="http://schemas.microsoft.com/office/powerpoint/2010/main" val="2013061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75</a:t>
            </a:fld>
            <a:endParaRPr lang="en-US"/>
          </a:p>
        </p:txBody>
      </p:sp>
    </p:spTree>
    <p:extLst>
      <p:ext uri="{BB962C8B-B14F-4D97-AF65-F5344CB8AC3E}">
        <p14:creationId xmlns:p14="http://schemas.microsoft.com/office/powerpoint/2010/main" val="2646805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77</a:t>
            </a:fld>
            <a:endParaRPr lang="en-US"/>
          </a:p>
        </p:txBody>
      </p:sp>
    </p:spTree>
    <p:extLst>
      <p:ext uri="{BB962C8B-B14F-4D97-AF65-F5344CB8AC3E}">
        <p14:creationId xmlns:p14="http://schemas.microsoft.com/office/powerpoint/2010/main" val="2720576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78</a:t>
            </a:fld>
            <a:endParaRPr lang="en-US"/>
          </a:p>
        </p:txBody>
      </p:sp>
    </p:spTree>
    <p:extLst>
      <p:ext uri="{BB962C8B-B14F-4D97-AF65-F5344CB8AC3E}">
        <p14:creationId xmlns:p14="http://schemas.microsoft.com/office/powerpoint/2010/main" val="1548371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88</a:t>
            </a:fld>
            <a:endParaRPr lang="en-US"/>
          </a:p>
        </p:txBody>
      </p:sp>
    </p:spTree>
    <p:extLst>
      <p:ext uri="{BB962C8B-B14F-4D97-AF65-F5344CB8AC3E}">
        <p14:creationId xmlns:p14="http://schemas.microsoft.com/office/powerpoint/2010/main" val="855146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Few women determine which enterprises will be undertaken on the land.</a:t>
            </a:r>
          </a:p>
          <a:p>
            <a:r>
              <a:rPr lang="en-GB" sz="1200" dirty="0">
                <a:latin typeface="Arial" panose="020B0604020202020204" pitchFamily="34" charset="0"/>
                <a:cs typeface="Arial" panose="020B0604020202020204" pitchFamily="34" charset="0"/>
              </a:rPr>
              <a:t>Even when the do have a say, they usually are only permitted to decide on food crop enterprises </a:t>
            </a:r>
          </a:p>
          <a:p>
            <a:r>
              <a:rPr lang="en-GB" sz="1200" dirty="0">
                <a:latin typeface="Arial" panose="020B0604020202020204" pitchFamily="34" charset="0"/>
                <a:cs typeface="Arial" panose="020B0604020202020204" pitchFamily="34" charset="0"/>
              </a:rPr>
              <a:t>While men decide on cash crop enterprises. </a:t>
            </a:r>
          </a:p>
          <a:p>
            <a:r>
              <a:rPr lang="en-GB" sz="1200" dirty="0">
                <a:latin typeface="Arial" panose="020B0604020202020204" pitchFamily="34" charset="0"/>
                <a:cs typeface="Arial" panose="020B0604020202020204" pitchFamily="34" charset="0"/>
              </a:rPr>
              <a:t>Food crop enterprises are typically restricted to small plots, leaving the bigger plots for cash crops. </a:t>
            </a:r>
          </a:p>
          <a:p>
            <a:r>
              <a:rPr lang="en-GB" sz="1200" dirty="0">
                <a:latin typeface="Arial" panose="020B0604020202020204" pitchFamily="34" charset="0"/>
                <a:cs typeface="Arial" panose="020B0604020202020204" pitchFamily="34" charset="0"/>
              </a:rPr>
              <a:t>Men are in charge of marketing most of the produce.</a:t>
            </a:r>
          </a:p>
          <a:p>
            <a:r>
              <a:rPr lang="en-GB" sz="1200" dirty="0">
                <a:latin typeface="Arial" panose="020B0604020202020204" pitchFamily="34" charset="0"/>
                <a:cs typeface="Arial" panose="020B0604020202020204" pitchFamily="34" charset="0"/>
              </a:rPr>
              <a:t>Some interventions aimed at increasing household food availability and/or income can end up having a reduced impact on nutrition; </a:t>
            </a:r>
          </a:p>
          <a:p>
            <a:r>
              <a:rPr lang="en-GB" sz="1200" dirty="0">
                <a:latin typeface="Arial" panose="020B0604020202020204" pitchFamily="34" charset="0"/>
                <a:cs typeface="Arial" panose="020B0604020202020204" pitchFamily="34" charset="0"/>
              </a:rPr>
              <a:t>If the activities are so time-consuming that they interfere with caregivers’ ability to adequately care for children.</a:t>
            </a:r>
          </a:p>
          <a:p>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91</a:t>
            </a:fld>
            <a:endParaRPr lang="en-US"/>
          </a:p>
        </p:txBody>
      </p:sp>
    </p:spTree>
    <p:extLst>
      <p:ext uri="{BB962C8B-B14F-4D97-AF65-F5344CB8AC3E}">
        <p14:creationId xmlns:p14="http://schemas.microsoft.com/office/powerpoint/2010/main" val="2025964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These are potential</a:t>
            </a:r>
            <a:r>
              <a:rPr lang="en-US" baseline="0" dirty="0"/>
              <a:t> scenarios for how agriculture and nutrition can be linked (p. 5 of Guidelines). </a:t>
            </a:r>
          </a:p>
          <a:p>
            <a:pPr marL="171450" indent="-171450">
              <a:buFontTx/>
              <a:buChar char="-"/>
            </a:pPr>
            <a:r>
              <a:rPr lang="en-US" baseline="0" dirty="0"/>
              <a:t>Scenario 1: increased production, including production of nutrient rich foods, leads to increased consumption: assumes that what is produced is consumed. </a:t>
            </a:r>
          </a:p>
          <a:p>
            <a:pPr marL="171450" indent="-171450">
              <a:buFontTx/>
              <a:buChar char="-"/>
            </a:pPr>
            <a:r>
              <a:rPr lang="en-US" baseline="0" dirty="0"/>
              <a:t>Scenario 2:  assumes part of increased income spent on nutrient rich food from the market &amp; that this nutrient rich food is consumed</a:t>
            </a:r>
          </a:p>
          <a:p>
            <a:pPr marL="171450" indent="-171450">
              <a:buFontTx/>
              <a:buChar char="-"/>
            </a:pPr>
            <a:r>
              <a:rPr lang="en-US" baseline="0" dirty="0"/>
              <a:t>Scenario 3: Assumes part of increased income spent on health care, reducing disease burden and associated malnutrition</a:t>
            </a:r>
          </a:p>
          <a:p>
            <a:pPr marL="171450" indent="-171450">
              <a:buFontTx/>
              <a:buChar char="-"/>
            </a:pPr>
            <a:endParaRPr lang="en-US" baseline="0" dirty="0"/>
          </a:p>
          <a:p>
            <a:pPr marL="0" indent="0">
              <a:buFontTx/>
              <a:buNone/>
            </a:pPr>
            <a:r>
              <a:rPr lang="en-US" baseline="0" dirty="0"/>
              <a:t>Note: these linkages need to be reinforced – it cannot be assumed that nutrient rich food produced will be consumed, or that income will be spent on health and nutrition, without some focus on the health and food security considerations. </a:t>
            </a:r>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12</a:t>
            </a:fld>
            <a:endParaRPr lang="en-US"/>
          </a:p>
        </p:txBody>
      </p:sp>
    </p:spTree>
    <p:extLst>
      <p:ext uri="{BB962C8B-B14F-4D97-AF65-F5344CB8AC3E}">
        <p14:creationId xmlns:p14="http://schemas.microsoft.com/office/powerpoint/2010/main" val="627394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Few women determine which enterprises will be undertaken on the land.</a:t>
            </a:r>
          </a:p>
          <a:p>
            <a:r>
              <a:rPr lang="en-GB" sz="1200" dirty="0">
                <a:latin typeface="Arial" panose="020B0604020202020204" pitchFamily="34" charset="0"/>
                <a:cs typeface="Arial" panose="020B0604020202020204" pitchFamily="34" charset="0"/>
              </a:rPr>
              <a:t>Even when the do have a say, they usually are only permitted to decide on food crop enterprises </a:t>
            </a:r>
          </a:p>
          <a:p>
            <a:r>
              <a:rPr lang="en-GB" sz="1200" dirty="0">
                <a:latin typeface="Arial" panose="020B0604020202020204" pitchFamily="34" charset="0"/>
                <a:cs typeface="Arial" panose="020B0604020202020204" pitchFamily="34" charset="0"/>
              </a:rPr>
              <a:t>While men decide on cash crop enterprises. </a:t>
            </a:r>
          </a:p>
          <a:p>
            <a:r>
              <a:rPr lang="en-GB" sz="1200" dirty="0">
                <a:latin typeface="Arial" panose="020B0604020202020204" pitchFamily="34" charset="0"/>
                <a:cs typeface="Arial" panose="020B0604020202020204" pitchFamily="34" charset="0"/>
              </a:rPr>
              <a:t>Food crop enterprises are typically restricted to small plots, leaving the bigger plots for cash crops. </a:t>
            </a:r>
          </a:p>
          <a:p>
            <a:r>
              <a:rPr lang="en-GB" sz="1200" dirty="0">
                <a:latin typeface="Arial" panose="020B0604020202020204" pitchFamily="34" charset="0"/>
                <a:cs typeface="Arial" panose="020B0604020202020204" pitchFamily="34" charset="0"/>
              </a:rPr>
              <a:t>Men are in charge of marketing most of the produce.</a:t>
            </a:r>
          </a:p>
          <a:p>
            <a:r>
              <a:rPr lang="en-GB" sz="1200" dirty="0">
                <a:latin typeface="Arial" panose="020B0604020202020204" pitchFamily="34" charset="0"/>
                <a:cs typeface="Arial" panose="020B0604020202020204" pitchFamily="34" charset="0"/>
              </a:rPr>
              <a:t>Some interventions aimed at increasing household food availability and/or income can end up having a reduced impact on nutrition; </a:t>
            </a:r>
          </a:p>
          <a:p>
            <a:r>
              <a:rPr lang="en-GB" sz="1200" dirty="0">
                <a:latin typeface="Arial" panose="020B0604020202020204" pitchFamily="34" charset="0"/>
                <a:cs typeface="Arial" panose="020B0604020202020204" pitchFamily="34" charset="0"/>
              </a:rPr>
              <a:t>If the activities are so time-consuming that they interfere with caregivers’ ability to adequately care for children.</a:t>
            </a:r>
          </a:p>
          <a:p>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92</a:t>
            </a:fld>
            <a:endParaRPr lang="en-US"/>
          </a:p>
        </p:txBody>
      </p:sp>
    </p:spTree>
    <p:extLst>
      <p:ext uri="{BB962C8B-B14F-4D97-AF65-F5344CB8AC3E}">
        <p14:creationId xmlns:p14="http://schemas.microsoft.com/office/powerpoint/2010/main" val="1501430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Few women determine which enterprises will be undertaken on the land.</a:t>
            </a:r>
          </a:p>
          <a:p>
            <a:r>
              <a:rPr lang="en-GB" sz="1200" dirty="0">
                <a:latin typeface="Arial" panose="020B0604020202020204" pitchFamily="34" charset="0"/>
                <a:cs typeface="Arial" panose="020B0604020202020204" pitchFamily="34" charset="0"/>
              </a:rPr>
              <a:t>Even when the do have a say, they usually are only permitted to decide on food crop enterprises </a:t>
            </a:r>
          </a:p>
          <a:p>
            <a:r>
              <a:rPr lang="en-GB" sz="1200" dirty="0">
                <a:latin typeface="Arial" panose="020B0604020202020204" pitchFamily="34" charset="0"/>
                <a:cs typeface="Arial" panose="020B0604020202020204" pitchFamily="34" charset="0"/>
              </a:rPr>
              <a:t>While men decide on cash crop enterprises. </a:t>
            </a:r>
          </a:p>
          <a:p>
            <a:r>
              <a:rPr lang="en-GB" sz="1200" dirty="0">
                <a:latin typeface="Arial" panose="020B0604020202020204" pitchFamily="34" charset="0"/>
                <a:cs typeface="Arial" panose="020B0604020202020204" pitchFamily="34" charset="0"/>
              </a:rPr>
              <a:t>Food crop enterprises are typically restricted to small plots, leaving the bigger plots for cash crops. </a:t>
            </a:r>
          </a:p>
          <a:p>
            <a:r>
              <a:rPr lang="en-GB" sz="1200" dirty="0">
                <a:latin typeface="Arial" panose="020B0604020202020204" pitchFamily="34" charset="0"/>
                <a:cs typeface="Arial" panose="020B0604020202020204" pitchFamily="34" charset="0"/>
              </a:rPr>
              <a:t>Men are in charge of marketing most of the produce.</a:t>
            </a:r>
          </a:p>
          <a:p>
            <a:r>
              <a:rPr lang="en-GB" sz="1200" dirty="0">
                <a:latin typeface="Arial" panose="020B0604020202020204" pitchFamily="34" charset="0"/>
                <a:cs typeface="Arial" panose="020B0604020202020204" pitchFamily="34" charset="0"/>
              </a:rPr>
              <a:t>Some interventions aimed at increasing household food availability and/or income can end up having a reduced impact on nutrition; </a:t>
            </a:r>
          </a:p>
          <a:p>
            <a:r>
              <a:rPr lang="en-GB" sz="1200" dirty="0">
                <a:latin typeface="Arial" panose="020B0604020202020204" pitchFamily="34" charset="0"/>
                <a:cs typeface="Arial" panose="020B0604020202020204" pitchFamily="34" charset="0"/>
              </a:rPr>
              <a:t>If the activities are so time-consuming that they interfere with caregivers’ ability to adequately care for children.</a:t>
            </a:r>
          </a:p>
          <a:p>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93</a:t>
            </a:fld>
            <a:endParaRPr lang="en-US"/>
          </a:p>
        </p:txBody>
      </p:sp>
    </p:spTree>
    <p:extLst>
      <p:ext uri="{BB962C8B-B14F-4D97-AF65-F5344CB8AC3E}">
        <p14:creationId xmlns:p14="http://schemas.microsoft.com/office/powerpoint/2010/main" val="114268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Few women determine which enterprises will be undertaken on the land.</a:t>
            </a:r>
          </a:p>
          <a:p>
            <a:r>
              <a:rPr lang="en-GB" sz="1200" dirty="0">
                <a:latin typeface="Arial" panose="020B0604020202020204" pitchFamily="34" charset="0"/>
                <a:cs typeface="Arial" panose="020B0604020202020204" pitchFamily="34" charset="0"/>
              </a:rPr>
              <a:t>Even when the do have a say, they usually are only permitted to decide on food crop enterprises </a:t>
            </a:r>
          </a:p>
          <a:p>
            <a:r>
              <a:rPr lang="en-GB" sz="1200" dirty="0">
                <a:latin typeface="Arial" panose="020B0604020202020204" pitchFamily="34" charset="0"/>
                <a:cs typeface="Arial" panose="020B0604020202020204" pitchFamily="34" charset="0"/>
              </a:rPr>
              <a:t>While men decide on cash crop enterprises. </a:t>
            </a:r>
          </a:p>
          <a:p>
            <a:r>
              <a:rPr lang="en-GB" sz="1200" dirty="0">
                <a:latin typeface="Arial" panose="020B0604020202020204" pitchFamily="34" charset="0"/>
                <a:cs typeface="Arial" panose="020B0604020202020204" pitchFamily="34" charset="0"/>
              </a:rPr>
              <a:t>Food crop enterprises are typically restricted to small plots, leaving the bigger plots for cash crops. </a:t>
            </a:r>
          </a:p>
          <a:p>
            <a:r>
              <a:rPr lang="en-GB" sz="1200" dirty="0">
                <a:latin typeface="Arial" panose="020B0604020202020204" pitchFamily="34" charset="0"/>
                <a:cs typeface="Arial" panose="020B0604020202020204" pitchFamily="34" charset="0"/>
              </a:rPr>
              <a:t>Men are in charge of marketing most of the produce.</a:t>
            </a:r>
          </a:p>
          <a:p>
            <a:r>
              <a:rPr lang="en-GB" sz="1200" dirty="0">
                <a:latin typeface="Arial" panose="020B0604020202020204" pitchFamily="34" charset="0"/>
                <a:cs typeface="Arial" panose="020B0604020202020204" pitchFamily="34" charset="0"/>
              </a:rPr>
              <a:t>Some interventions aimed at increasing household food availability and/or income can end up having a reduced impact on nutrition; </a:t>
            </a:r>
          </a:p>
          <a:p>
            <a:r>
              <a:rPr lang="en-GB" sz="1200" dirty="0">
                <a:latin typeface="Arial" panose="020B0604020202020204" pitchFamily="34" charset="0"/>
                <a:cs typeface="Arial" panose="020B0604020202020204" pitchFamily="34" charset="0"/>
              </a:rPr>
              <a:t>If the activities are so time-consuming that they interfere with caregivers’ ability to adequately care for children.</a:t>
            </a:r>
          </a:p>
          <a:p>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94</a:t>
            </a:fld>
            <a:endParaRPr lang="en-US"/>
          </a:p>
        </p:txBody>
      </p:sp>
    </p:spTree>
    <p:extLst>
      <p:ext uri="{BB962C8B-B14F-4D97-AF65-F5344CB8AC3E}">
        <p14:creationId xmlns:p14="http://schemas.microsoft.com/office/powerpoint/2010/main" val="3126573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112</a:t>
            </a:fld>
            <a:endParaRPr lang="en-US"/>
          </a:p>
        </p:txBody>
      </p:sp>
    </p:spTree>
    <p:extLst>
      <p:ext uri="{BB962C8B-B14F-4D97-AF65-F5344CB8AC3E}">
        <p14:creationId xmlns:p14="http://schemas.microsoft.com/office/powerpoint/2010/main" val="2621058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sz="1200" dirty="0"/>
              <a:t>Uganda has various policy frameworks within</a:t>
            </a:r>
            <a:r>
              <a:rPr lang="en-US" sz="1200" baseline="0" dirty="0"/>
              <a:t> which guidance for nutrition sensitive agriculture is provided from both global and national level: </a:t>
            </a:r>
            <a:endParaRPr lang="en-US" sz="1200" dirty="0"/>
          </a:p>
          <a:p>
            <a:pPr>
              <a:buFont typeface="Wingdings" panose="05000000000000000000" pitchFamily="2" charset="2"/>
              <a:buChar char="q"/>
            </a:pPr>
            <a:r>
              <a:rPr lang="en-US" sz="1200" dirty="0"/>
              <a:t>MDGs (2000-2015): Goals 1 was to reduce extreme hunger and poverty</a:t>
            </a:r>
          </a:p>
          <a:p>
            <a:pPr>
              <a:buFont typeface="Wingdings" panose="05000000000000000000" pitchFamily="2" charset="2"/>
              <a:buChar char="q"/>
            </a:pPr>
            <a:r>
              <a:rPr lang="en-US" sz="1200" dirty="0"/>
              <a:t>SDGs: Goal 2 aims to end hunger, achieve food security, improve nutrition and promote sustainable agriculture</a:t>
            </a:r>
          </a:p>
          <a:p>
            <a:pPr>
              <a:buFont typeface="Wingdings" panose="05000000000000000000" pitchFamily="2" charset="2"/>
              <a:buChar char="q"/>
            </a:pPr>
            <a:r>
              <a:rPr lang="en-US" sz="1200" dirty="0"/>
              <a:t>EAC Food and Nutrition Policy: achieving food and nutrition security in the region through appropriate policy measures</a:t>
            </a:r>
          </a:p>
          <a:p>
            <a:pPr>
              <a:buFont typeface="Wingdings" panose="05000000000000000000" pitchFamily="2" charset="2"/>
              <a:buChar char="q"/>
            </a:pPr>
            <a:r>
              <a:rPr lang="en-US" dirty="0">
                <a:latin typeface="Arial" panose="020B0604020202020204" pitchFamily="34" charset="0"/>
                <a:cs typeface="Arial" panose="020B0604020202020204" pitchFamily="34" charset="0"/>
              </a:rPr>
              <a:t>CAADP :Comprehensive Africa Agriculture Development Program. Driven by New Partnership for African Development-NEPAD Pushes for agricultural support to increase incomes and end poverty. Seeks to raise agricultural productivity and contribute towards poverty reduction and elimination of hunger and food insecurity</a:t>
            </a:r>
          </a:p>
          <a:p>
            <a:pPr>
              <a:buFont typeface="Wingdings" panose="05000000000000000000" pitchFamily="2" charset="2"/>
              <a:buChar char="q"/>
            </a:pPr>
            <a:endParaRPr lang="en-US" sz="1200" dirty="0"/>
          </a:p>
          <a:p>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19</a:t>
            </a:fld>
            <a:endParaRPr lang="en-US"/>
          </a:p>
        </p:txBody>
      </p:sp>
    </p:spTree>
    <p:extLst>
      <p:ext uri="{BB962C8B-B14F-4D97-AF65-F5344CB8AC3E}">
        <p14:creationId xmlns:p14="http://schemas.microsoft.com/office/powerpoint/2010/main" val="16350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27</a:t>
            </a:fld>
            <a:endParaRPr lang="en-US"/>
          </a:p>
        </p:txBody>
      </p:sp>
    </p:spTree>
    <p:extLst>
      <p:ext uri="{BB962C8B-B14F-4D97-AF65-F5344CB8AC3E}">
        <p14:creationId xmlns:p14="http://schemas.microsoft.com/office/powerpoint/2010/main" val="1396689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34</a:t>
            </a:fld>
            <a:endParaRPr lang="en-US"/>
          </a:p>
        </p:txBody>
      </p:sp>
    </p:spTree>
    <p:extLst>
      <p:ext uri="{BB962C8B-B14F-4D97-AF65-F5344CB8AC3E}">
        <p14:creationId xmlns:p14="http://schemas.microsoft.com/office/powerpoint/2010/main" val="1490198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COHA,</a:t>
            </a:r>
            <a:r>
              <a:rPr lang="en-US" baseline="0" dirty="0"/>
              <a:t> 2015.</a:t>
            </a:r>
            <a:r>
              <a:rPr lang="en-US" dirty="0"/>
              <a:t> </a:t>
            </a:r>
            <a:r>
              <a:rPr lang="en-US" sz="1200" kern="1200" dirty="0">
                <a:solidFill>
                  <a:schemeClr val="tx1"/>
                </a:solidFill>
                <a:effectLst/>
                <a:latin typeface="+mn-lt"/>
                <a:ea typeface="+mn-ea"/>
                <a:cs typeface="+mn-cs"/>
              </a:rPr>
              <a:t>World Food Program, 2012.Cost of Hunger in Uganda Summary Report.</a:t>
            </a:r>
            <a:r>
              <a:rPr lang="en-US" sz="1200" u="sng" kern="1200" dirty="0">
                <a:solidFill>
                  <a:schemeClr val="tx1"/>
                </a:solidFill>
                <a:effectLst/>
                <a:latin typeface="+mn-lt"/>
                <a:ea typeface="+mn-ea"/>
                <a:cs typeface="+mn-cs"/>
                <a:hlinkClick r:id="rId3"/>
              </a:rPr>
              <a:t> www.costofhungerafrica.com</a:t>
            </a:r>
            <a:r>
              <a:rPr lang="en-US" sz="1200" u="sng" kern="1200" dirty="0">
                <a:solidFill>
                  <a:schemeClr val="tx1"/>
                </a:solidFill>
                <a:effectLst/>
                <a:latin typeface="+mn-lt"/>
                <a:ea typeface="+mn-ea"/>
                <a:cs typeface="+mn-cs"/>
              </a:rPr>
              <a:t>.</a:t>
            </a:r>
          </a:p>
          <a:p>
            <a:r>
              <a:rPr lang="en-US" sz="1200" b="0" i="0" u="none" strike="noStrike" kern="1200" baseline="0" dirty="0">
                <a:solidFill>
                  <a:schemeClr val="tx1"/>
                </a:solidFill>
                <a:latin typeface="+mn-lt"/>
                <a:ea typeface="+mn-ea"/>
                <a:cs typeface="+mn-cs"/>
              </a:rPr>
              <a:t>GPAFSN, 2016: Global Panel on Agriculture and Food Systems for Nutrition, 2016: The cost of malnutrition: why policy action is urgent. Technical Brief No. 3 | July 2016 | Summary Messages for Decision Makers. </a:t>
            </a:r>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36</a:t>
            </a:fld>
            <a:endParaRPr lang="en-US"/>
          </a:p>
        </p:txBody>
      </p:sp>
    </p:spTree>
    <p:extLst>
      <p:ext uri="{BB962C8B-B14F-4D97-AF65-F5344CB8AC3E}">
        <p14:creationId xmlns:p14="http://schemas.microsoft.com/office/powerpoint/2010/main" val="1809041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COHA,</a:t>
            </a:r>
            <a:r>
              <a:rPr lang="en-US" baseline="0" dirty="0"/>
              <a:t> 2015.</a:t>
            </a:r>
            <a:r>
              <a:rPr lang="en-US" dirty="0"/>
              <a:t> </a:t>
            </a:r>
            <a:r>
              <a:rPr lang="en-US" sz="1200" kern="1200" dirty="0">
                <a:solidFill>
                  <a:schemeClr val="tx1"/>
                </a:solidFill>
                <a:effectLst/>
                <a:latin typeface="+mn-lt"/>
                <a:ea typeface="+mn-ea"/>
                <a:cs typeface="+mn-cs"/>
              </a:rPr>
              <a:t>World Food Program, 2012.Cost of Hunger in Uganda Summary Report.</a:t>
            </a:r>
            <a:r>
              <a:rPr lang="en-US" sz="1200" u="sng" kern="1200" dirty="0">
                <a:solidFill>
                  <a:schemeClr val="tx1"/>
                </a:solidFill>
                <a:effectLst/>
                <a:latin typeface="+mn-lt"/>
                <a:ea typeface="+mn-ea"/>
                <a:cs typeface="+mn-cs"/>
                <a:hlinkClick r:id="rId3"/>
              </a:rPr>
              <a:t> www.costofhungerafrica.com</a:t>
            </a:r>
            <a:r>
              <a:rPr lang="en-US" sz="1200" u="sng" kern="1200" dirty="0">
                <a:solidFill>
                  <a:schemeClr val="tx1"/>
                </a:solidFill>
                <a:effectLst/>
                <a:latin typeface="+mn-lt"/>
                <a:ea typeface="+mn-ea"/>
                <a:cs typeface="+mn-cs"/>
              </a:rPr>
              <a:t>.</a:t>
            </a:r>
          </a:p>
          <a:p>
            <a:r>
              <a:rPr lang="en-US" sz="1200" b="0" i="0" u="none" strike="noStrike" kern="1200" baseline="0" dirty="0">
                <a:solidFill>
                  <a:schemeClr val="tx1"/>
                </a:solidFill>
                <a:latin typeface="+mn-lt"/>
                <a:ea typeface="+mn-ea"/>
                <a:cs typeface="+mn-cs"/>
              </a:rPr>
              <a:t>GPAFSN, 2016: Global Panel on Agriculture and Food Systems for Nutrition, 2016: The cost of malnutrition: why policy action is urgent. Technical Brief No. 3 | July 2016 | Summary Messages for Decision Makers. </a:t>
            </a:r>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37</a:t>
            </a:fld>
            <a:endParaRPr lang="en-US"/>
          </a:p>
        </p:txBody>
      </p:sp>
    </p:spTree>
    <p:extLst>
      <p:ext uri="{BB962C8B-B14F-4D97-AF65-F5344CB8AC3E}">
        <p14:creationId xmlns:p14="http://schemas.microsoft.com/office/powerpoint/2010/main" val="3691939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President’s Office organized zonal poverty alleviation and enterprise selection conferences in 2012, in which political and technical leaders from each region’s districts selected agricultural enterprises based on the following agreed criteria: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Agricultural suitability given soil types, temperature, humidity, and rainfall patterns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Land availability, including size and tenure arrangements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Farmer knowledge and skills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Infrastructure to support production, processing, and marketing</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Availability of input suppliers and service providers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Availability of appropriate technology and advice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Potential for agro-processing and other forms of value addition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Potential market opportunities at the local, national, and international (export) levels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Profitability potential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Public/private sector partnership opportunities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process resulted in prioritized production of food and cash crops and livestock in 18 administrative zones (Tables 2–10). These administrative zones do not necessarily coincide with the geographic areas covered by the agro-ecological zones. The report of the conferences presents a thorough analysis of 46 agricultural enterprise combinations in 18 administrative zones that households can undertake to maximize their net income. These enterprises include all ten of the strategic commodities the MAAIF has prioritized to promote specialization and value addition.</a:t>
            </a:r>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41</a:t>
            </a:fld>
            <a:endParaRPr lang="en-US"/>
          </a:p>
        </p:txBody>
      </p:sp>
    </p:spTree>
    <p:extLst>
      <p:ext uri="{BB962C8B-B14F-4D97-AF65-F5344CB8AC3E}">
        <p14:creationId xmlns:p14="http://schemas.microsoft.com/office/powerpoint/2010/main" val="3680560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11BA1-3305-4A40-88A7-E0A18F715E87}" type="slidenum">
              <a:rPr lang="en-US" smtClean="0"/>
              <a:t>49</a:t>
            </a:fld>
            <a:endParaRPr lang="en-US"/>
          </a:p>
        </p:txBody>
      </p:sp>
    </p:spTree>
    <p:extLst>
      <p:ext uri="{BB962C8B-B14F-4D97-AF65-F5344CB8AC3E}">
        <p14:creationId xmlns:p14="http://schemas.microsoft.com/office/powerpoint/2010/main" val="573419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AE89333-13AC-4A9B-BDF3-B85343EEA5D0}" type="datetime1">
              <a:rPr lang="en-US" smtClean="0"/>
              <a:t>8/4/2017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EA8909F-FCA6-49BC-B22A-230B9D517401}" type="slidenum">
              <a:rPr lang="en-US" smtClean="0"/>
              <a:t>‹#›</a:t>
            </a:fld>
            <a:endParaRPr lang="en-US"/>
          </a:p>
        </p:txBody>
      </p:sp>
    </p:spTree>
    <p:extLst>
      <p:ext uri="{BB962C8B-B14F-4D97-AF65-F5344CB8AC3E}">
        <p14:creationId xmlns:p14="http://schemas.microsoft.com/office/powerpoint/2010/main" val="267355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184B18DE-7989-4A93-98FF-F2CDF3210367}" type="datetime1">
              <a:rPr lang="en-US" smtClean="0"/>
              <a:t>8/4/2017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EA8909F-FCA6-49BC-B22A-230B9D517401}" type="slidenum">
              <a:rPr lang="en-US" smtClean="0"/>
              <a:t>‹#›</a:t>
            </a:fld>
            <a:endParaRPr lang="en-US"/>
          </a:p>
        </p:txBody>
      </p:sp>
    </p:spTree>
    <p:extLst>
      <p:ext uri="{BB962C8B-B14F-4D97-AF65-F5344CB8AC3E}">
        <p14:creationId xmlns:p14="http://schemas.microsoft.com/office/powerpoint/2010/main" val="129491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F702107-015B-472A-9008-806272C58DC3}" type="datetime1">
              <a:rPr lang="en-US" smtClean="0"/>
              <a:t>8/4/2017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EA8909F-FCA6-49BC-B22A-230B9D517401}" type="slidenum">
              <a:rPr lang="en-US" smtClean="0"/>
              <a:t>‹#›</a:t>
            </a:fld>
            <a:endParaRPr lang="en-US"/>
          </a:p>
        </p:txBody>
      </p:sp>
    </p:spTree>
    <p:extLst>
      <p:ext uri="{BB962C8B-B14F-4D97-AF65-F5344CB8AC3E}">
        <p14:creationId xmlns:p14="http://schemas.microsoft.com/office/powerpoint/2010/main" val="1095840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02662"/>
          </a:xfrm>
        </p:spPr>
        <p:txBody>
          <a:bodyPr>
            <a:normAutofit/>
          </a:bodyPr>
          <a:lstStyle>
            <a:lvl1pPr>
              <a:defRPr sz="4000" b="1">
                <a:solidFill>
                  <a:schemeClr val="accent6">
                    <a:lumMod val="50000"/>
                  </a:schemeClr>
                </a:solidFill>
                <a:latin typeface="+mn-lt"/>
              </a:defRPr>
            </a:lvl1pPr>
          </a:lstStyle>
          <a:p>
            <a:r>
              <a:rPr lang="en-US" dirty="0"/>
              <a:t>Click to edit Master title style</a:t>
            </a:r>
          </a:p>
        </p:txBody>
      </p:sp>
      <p:sp>
        <p:nvSpPr>
          <p:cNvPr id="3" name="Content Placeholder 2"/>
          <p:cNvSpPr>
            <a:spLocks noGrp="1"/>
          </p:cNvSpPr>
          <p:nvPr>
            <p:ph idx="1"/>
          </p:nvPr>
        </p:nvSpPr>
        <p:spPr>
          <a:xfrm>
            <a:off x="628650" y="1443210"/>
            <a:ext cx="7886700" cy="4733753"/>
          </a:xfrm>
        </p:spPr>
        <p:txBody>
          <a:bodyPr>
            <a:normAutofit/>
          </a:bodyPr>
          <a:lstStyle>
            <a:lvl1pPr marL="461963" indent="-461963">
              <a:lnSpc>
                <a:spcPct val="100000"/>
              </a:lnSpc>
              <a:spcBef>
                <a:spcPts val="1200"/>
              </a:spcBef>
              <a:spcAft>
                <a:spcPts val="600"/>
              </a:spcAft>
              <a:buSzPct val="80000"/>
              <a:buFont typeface="Wingdings" panose="05000000000000000000" pitchFamily="2" charset="2"/>
              <a:buChar char="q"/>
              <a:defRPr sz="2800"/>
            </a:lvl1pPr>
            <a:lvl2pPr>
              <a:lnSpc>
                <a:spcPct val="100000"/>
              </a:lnSpc>
              <a:spcBef>
                <a:spcPts val="0"/>
              </a:spcBef>
              <a:spcAft>
                <a:spcPts val="600"/>
              </a:spcAft>
              <a:defRPr sz="2800"/>
            </a:lvl2pPr>
            <a:lvl3pPr>
              <a:lnSpc>
                <a:spcPct val="100000"/>
              </a:lnSpc>
              <a:spcBef>
                <a:spcPts val="0"/>
              </a:spcBef>
              <a:spcAft>
                <a:spcPts val="600"/>
              </a:spcAft>
              <a:defRPr sz="2800"/>
            </a:lvl3pPr>
            <a:lvl4pPr>
              <a:lnSpc>
                <a:spcPct val="100000"/>
              </a:lnSpc>
              <a:spcBef>
                <a:spcPts val="0"/>
              </a:spcBef>
              <a:spcAft>
                <a:spcPts val="600"/>
              </a:spcAft>
              <a:defRPr sz="2800"/>
            </a:lvl4pPr>
            <a:lvl5pPr>
              <a:lnSpc>
                <a:spcPct val="100000"/>
              </a:lnSpc>
              <a:spcBef>
                <a:spcPts val="0"/>
              </a:spcBef>
              <a:spcAft>
                <a:spcPts val="600"/>
              </a:spcAft>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65344FA-E85A-4C65-84A4-91BA75A1241E}" type="datetime1">
              <a:rPr lang="en-US" smtClean="0"/>
              <a:t>8/4/2017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EA8909F-FCA6-49BC-B22A-230B9D517401}" type="slidenum">
              <a:rPr lang="en-US" smtClean="0"/>
              <a:t>‹#›</a:t>
            </a:fld>
            <a:endParaRPr lang="en-US"/>
          </a:p>
        </p:txBody>
      </p:sp>
    </p:spTree>
    <p:extLst>
      <p:ext uri="{BB962C8B-B14F-4D97-AF65-F5344CB8AC3E}">
        <p14:creationId xmlns:p14="http://schemas.microsoft.com/office/powerpoint/2010/main" val="38491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6C9FEB3-E4C4-43B1-B527-98D07FE128CC}" type="datetime1">
              <a:rPr lang="en-US" smtClean="0"/>
              <a:t>8/4/2017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EA8909F-FCA6-49BC-B22A-230B9D517401}" type="slidenum">
              <a:rPr lang="en-US" smtClean="0"/>
              <a:t>‹#›</a:t>
            </a:fld>
            <a:endParaRPr lang="en-US"/>
          </a:p>
        </p:txBody>
      </p:sp>
    </p:spTree>
    <p:extLst>
      <p:ext uri="{BB962C8B-B14F-4D97-AF65-F5344CB8AC3E}">
        <p14:creationId xmlns:p14="http://schemas.microsoft.com/office/powerpoint/2010/main" val="1349630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D877E67-8A4F-47EE-A381-A0CF381BE957}" type="datetime1">
              <a:rPr lang="en-US" smtClean="0"/>
              <a:t>8/4/2017</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EA8909F-FCA6-49BC-B22A-230B9D517401}" type="slidenum">
              <a:rPr lang="en-US" smtClean="0"/>
              <a:t>‹#›</a:t>
            </a:fld>
            <a:endParaRPr lang="en-US"/>
          </a:p>
        </p:txBody>
      </p:sp>
    </p:spTree>
    <p:extLst>
      <p:ext uri="{BB962C8B-B14F-4D97-AF65-F5344CB8AC3E}">
        <p14:creationId xmlns:p14="http://schemas.microsoft.com/office/powerpoint/2010/main" val="4137240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E2872450-332C-4779-B92D-7FCB8074BE84}" type="datetime1">
              <a:rPr lang="en-US" smtClean="0"/>
              <a:t>8/4/2017</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EA8909F-FCA6-49BC-B22A-230B9D517401}" type="slidenum">
              <a:rPr lang="en-US" smtClean="0"/>
              <a:t>‹#›</a:t>
            </a:fld>
            <a:endParaRPr lang="en-US"/>
          </a:p>
        </p:txBody>
      </p:sp>
    </p:spTree>
    <p:extLst>
      <p:ext uri="{BB962C8B-B14F-4D97-AF65-F5344CB8AC3E}">
        <p14:creationId xmlns:p14="http://schemas.microsoft.com/office/powerpoint/2010/main" val="243476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B19D8C0E-BB13-4575-9A00-53ACE0E5F272}" type="datetime1">
              <a:rPr lang="en-US" smtClean="0"/>
              <a:t>8/4/2017</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EA8909F-FCA6-49BC-B22A-230B9D517401}" type="slidenum">
              <a:rPr lang="en-US" smtClean="0"/>
              <a:t>‹#›</a:t>
            </a:fld>
            <a:endParaRPr lang="en-US"/>
          </a:p>
        </p:txBody>
      </p:sp>
    </p:spTree>
    <p:extLst>
      <p:ext uri="{BB962C8B-B14F-4D97-AF65-F5344CB8AC3E}">
        <p14:creationId xmlns:p14="http://schemas.microsoft.com/office/powerpoint/2010/main" val="1219935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E3D6B222-7887-4F9E-85CB-4251FAAA50BC}" type="datetime1">
              <a:rPr lang="en-US" smtClean="0"/>
              <a:t>8/4/2017</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EA8909F-FCA6-49BC-B22A-230B9D517401}" type="slidenum">
              <a:rPr lang="en-US" smtClean="0"/>
              <a:t>‹#›</a:t>
            </a:fld>
            <a:endParaRPr lang="en-US"/>
          </a:p>
        </p:txBody>
      </p:sp>
    </p:spTree>
    <p:extLst>
      <p:ext uri="{BB962C8B-B14F-4D97-AF65-F5344CB8AC3E}">
        <p14:creationId xmlns:p14="http://schemas.microsoft.com/office/powerpoint/2010/main" val="3057669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1E286D7B-2CFD-4D61-9674-E21D49DB32A7}" type="datetime1">
              <a:rPr lang="en-US" smtClean="0"/>
              <a:t>8/4/2017</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EA8909F-FCA6-49BC-B22A-230B9D517401}" type="slidenum">
              <a:rPr lang="en-US" smtClean="0"/>
              <a:t>‹#›</a:t>
            </a:fld>
            <a:endParaRPr lang="en-US"/>
          </a:p>
        </p:txBody>
      </p:sp>
    </p:spTree>
    <p:extLst>
      <p:ext uri="{BB962C8B-B14F-4D97-AF65-F5344CB8AC3E}">
        <p14:creationId xmlns:p14="http://schemas.microsoft.com/office/powerpoint/2010/main" val="3087656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5BF4650-9FE5-4ECD-B587-CDBF15DCA9F1}" type="datetime1">
              <a:rPr lang="en-US" smtClean="0"/>
              <a:t>8/4/2017</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EA8909F-FCA6-49BC-B22A-230B9D517401}" type="slidenum">
              <a:rPr lang="en-US" smtClean="0"/>
              <a:t>‹#›</a:t>
            </a:fld>
            <a:endParaRPr lang="en-US"/>
          </a:p>
        </p:txBody>
      </p:sp>
    </p:spTree>
    <p:extLst>
      <p:ext uri="{BB962C8B-B14F-4D97-AF65-F5344CB8AC3E}">
        <p14:creationId xmlns:p14="http://schemas.microsoft.com/office/powerpoint/2010/main" val="1695099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7365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6092"/>
            <a:ext cx="7886700" cy="48409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8909F-FCA6-49BC-B22A-230B9D517401}" type="slidenum">
              <a:rPr lang="en-US" smtClean="0"/>
              <a:t>‹#›</a:t>
            </a:fld>
            <a:endParaRPr lang="en-US"/>
          </a:p>
        </p:txBody>
      </p:sp>
    </p:spTree>
    <p:extLst>
      <p:ext uri="{BB962C8B-B14F-4D97-AF65-F5344CB8AC3E}">
        <p14:creationId xmlns:p14="http://schemas.microsoft.com/office/powerpoint/2010/main" val="1112194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000" b="1" kern="1200">
          <a:solidFill>
            <a:schemeClr val="accent6">
              <a:lumMod val="50000"/>
            </a:schemeClr>
          </a:solidFill>
          <a:latin typeface="+mn-lt"/>
          <a:ea typeface="+mj-ea"/>
          <a:cs typeface="+mj-cs"/>
        </a:defRPr>
      </a:lvl1pPr>
    </p:titleStyle>
    <p:bodyStyle>
      <a:lvl1pPr marL="461963" indent="-461963" algn="l" defTabSz="914400" rtl="0" eaLnBrk="1" latinLnBrk="0" hangingPunct="1">
        <a:lnSpc>
          <a:spcPct val="90000"/>
        </a:lnSpc>
        <a:spcBef>
          <a:spcPts val="1000"/>
        </a:spcBef>
        <a:buSzPct val="80000"/>
        <a:buFont typeface="Wingdings" panose="05000000000000000000" pitchFamily="2" charset="2"/>
        <a:buChar char="q"/>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www.undp.org/content/undp/en/home/mdgoverview/post-2015-development-agenda/goal-7.html" TargetMode="External"/><Relationship Id="rId1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hyperlink" Target="http://www.undp.org/content/undp/en/home/mdgoverview/post-2015-development-agenda/goal-2.html" TargetMode="External"/><Relationship Id="rId21" Type="http://schemas.openxmlformats.org/officeDocument/2006/relationships/hyperlink" Target="http://www.undp.org/content/undp/en/home/mdgoverview/post-2015-development-agenda/goal-11.html" TargetMode="External"/><Relationship Id="rId34" Type="http://schemas.openxmlformats.org/officeDocument/2006/relationships/image" Target="../media/image21.png"/><Relationship Id="rId7" Type="http://schemas.openxmlformats.org/officeDocument/2006/relationships/hyperlink" Target="http://www.undp.org/content/undp/en/home/mdgoverview/post-2015-development-agenda/goal-4.html" TargetMode="External"/><Relationship Id="rId12" Type="http://schemas.openxmlformats.org/officeDocument/2006/relationships/image" Target="../media/image10.png"/><Relationship Id="rId17" Type="http://schemas.openxmlformats.org/officeDocument/2006/relationships/hyperlink" Target="http://www.undp.org/content/undp/en/home/mdgoverview/post-2015-development-agenda/goal-9.html" TargetMode="External"/><Relationship Id="rId25" Type="http://schemas.openxmlformats.org/officeDocument/2006/relationships/hyperlink" Target="http://www.undp.org/content/undp/en/home/mdgoverview/post-2015-development-agenda/goal-13.html" TargetMode="External"/><Relationship Id="rId33" Type="http://schemas.openxmlformats.org/officeDocument/2006/relationships/hyperlink" Target="http://www.undp.org/content/undp/en/home/mdgoverview/post-2015-development-agenda/goal-17.html" TargetMode="External"/><Relationship Id="rId38"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hyperlink" Target="http://www.undp.org/content/undp/en/home/mdgoverview/post-2015-development-agenda/goal-15.html" TargetMode="Externa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www.undp.org/content/undp/en/home/mdgoverview/post-2015-development-agenda/goal-6.html" TargetMode="External"/><Relationship Id="rId24" Type="http://schemas.openxmlformats.org/officeDocument/2006/relationships/image" Target="../media/image16.png"/><Relationship Id="rId32" Type="http://schemas.openxmlformats.org/officeDocument/2006/relationships/image" Target="../media/image20.jpeg"/><Relationship Id="rId37" Type="http://schemas.openxmlformats.org/officeDocument/2006/relationships/hyperlink" Target="http://www.undp.org/content/undp/en/home/mdgoverview/post-2015-development-agenda/goal-1/" TargetMode="External"/><Relationship Id="rId5" Type="http://schemas.openxmlformats.org/officeDocument/2006/relationships/hyperlink" Target="http://www.undp.org/content/undp/en/home/mdgoverview/post-2015-development-agenda/goal-3.html" TargetMode="External"/><Relationship Id="rId15" Type="http://schemas.openxmlformats.org/officeDocument/2006/relationships/hyperlink" Target="http://www.undp.org/content/undp/en/home/mdgoverview/post-2015-development-agenda/goal-8.html" TargetMode="External"/><Relationship Id="rId23" Type="http://schemas.openxmlformats.org/officeDocument/2006/relationships/hyperlink" Target="http://www.undp.org/content/undp/en/home/mdgoverview/post-2015-development-agenda/goal-12.html" TargetMode="External"/><Relationship Id="rId28" Type="http://schemas.openxmlformats.org/officeDocument/2006/relationships/image" Target="../media/image18.png"/><Relationship Id="rId36"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hyperlink" Target="http://www.undp.org/content/undp/en/home/mdgoverview/post-2015-development-agenda/goal-10.html" TargetMode="External"/><Relationship Id="rId31" Type="http://schemas.openxmlformats.org/officeDocument/2006/relationships/hyperlink" Target="http://www.undp.org/content/undp/en/home/mdgoverview/post-2015-development-agenda/goal-16.html" TargetMode="External"/><Relationship Id="rId4" Type="http://schemas.openxmlformats.org/officeDocument/2006/relationships/image" Target="../media/image6.png"/><Relationship Id="rId9" Type="http://schemas.openxmlformats.org/officeDocument/2006/relationships/hyperlink" Target="http://www.undp.org/content/undp/en/home/mdgoverview/post-2015-development-agenda/goal-5.html" TargetMode="External"/><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hyperlink" Target="http://www.undp.org/content/undp/en/home/mdgoverview/post-2015-development-agenda/goal-14.html" TargetMode="External"/><Relationship Id="rId30" Type="http://schemas.openxmlformats.org/officeDocument/2006/relationships/image" Target="../media/image19.png"/><Relationship Id="rId35" Type="http://schemas.openxmlformats.org/officeDocument/2006/relationships/hyperlink" Target="http://www.undp.org/content/undp/en/home/mdgoverview/post-2015-development-agenda.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 Id="rId9" Type="http://schemas.openxmlformats.org/officeDocument/2006/relationships/image" Target="../media/image31.emf"/></Relationships>
</file>

<file path=ppt/slides/_rels/slide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701800"/>
            <a:ext cx="9144000" cy="5156200"/>
          </a:xfrm>
          <a:prstGeom prst="rect">
            <a:avLst/>
          </a:prstGeom>
          <a:solidFill>
            <a:srgbClr val="25B24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186530" y="2112432"/>
            <a:ext cx="5435266" cy="2898260"/>
          </a:xfrm>
        </p:spPr>
        <p:txBody>
          <a:bodyPr>
            <a:normAutofit fontScale="90000"/>
          </a:bodyPr>
          <a:lstStyle/>
          <a:p>
            <a:pPr>
              <a:spcAft>
                <a:spcPts val="600"/>
              </a:spcAft>
            </a:pPr>
            <a:br>
              <a:rPr lang="en-US" sz="2700" b="1" dirty="0">
                <a:solidFill>
                  <a:prstClr val="black"/>
                </a:solidFill>
                <a:latin typeface="Arial" panose="020B0604020202020204" pitchFamily="34" charset="0"/>
                <a:cs typeface="Arial" panose="020B0604020202020204" pitchFamily="34" charset="0"/>
              </a:rPr>
            </a:br>
            <a:br>
              <a:rPr lang="en-US" sz="2700" b="1" dirty="0">
                <a:solidFill>
                  <a:prstClr val="black"/>
                </a:solidFill>
                <a:latin typeface="Arial" panose="020B0604020202020204" pitchFamily="34" charset="0"/>
                <a:cs typeface="Arial" panose="020B0604020202020204" pitchFamily="34" charset="0"/>
              </a:rPr>
            </a:br>
            <a:br>
              <a:rPr lang="en-US" sz="2700" b="1" dirty="0">
                <a:solidFill>
                  <a:prstClr val="black"/>
                </a:solidFill>
                <a:latin typeface="Arial" panose="020B0604020202020204" pitchFamily="34" charset="0"/>
                <a:cs typeface="Arial" panose="020B0604020202020204" pitchFamily="34" charset="0"/>
              </a:rPr>
            </a:br>
            <a:br>
              <a:rPr lang="en-US" sz="2700" b="1" dirty="0">
                <a:solidFill>
                  <a:prstClr val="black"/>
                </a:solidFill>
                <a:latin typeface="Arial" panose="020B0604020202020204" pitchFamily="34" charset="0"/>
                <a:cs typeface="Arial" panose="020B0604020202020204" pitchFamily="34" charset="0"/>
              </a:rPr>
            </a:br>
            <a:br>
              <a:rPr lang="en-US" sz="2700" b="1" dirty="0">
                <a:solidFill>
                  <a:prstClr val="black"/>
                </a:solidFill>
                <a:latin typeface="Arial" panose="020B0604020202020204" pitchFamily="34" charset="0"/>
                <a:cs typeface="Arial" panose="020B0604020202020204" pitchFamily="34" charset="0"/>
              </a:rPr>
            </a:br>
            <a:br>
              <a:rPr lang="en-US" sz="2700" b="1" dirty="0">
                <a:solidFill>
                  <a:prstClr val="black"/>
                </a:solidFill>
                <a:latin typeface="Arial" panose="020B0604020202020204" pitchFamily="34" charset="0"/>
                <a:cs typeface="Arial" panose="020B0604020202020204" pitchFamily="34" charset="0"/>
              </a:rPr>
            </a:br>
            <a:br>
              <a:rPr lang="en-US" sz="2700" b="1" dirty="0">
                <a:solidFill>
                  <a:prstClr val="black"/>
                </a:solidFill>
                <a:latin typeface="Arial" panose="020B0604020202020204" pitchFamily="34" charset="0"/>
                <a:cs typeface="Arial" panose="020B0604020202020204" pitchFamily="34" charset="0"/>
              </a:rPr>
            </a:br>
            <a:br>
              <a:rPr lang="en-US" sz="2700" b="1" dirty="0">
                <a:solidFill>
                  <a:prstClr val="black"/>
                </a:solidFill>
                <a:latin typeface="Arial" panose="020B0604020202020204" pitchFamily="34" charset="0"/>
                <a:cs typeface="Arial" panose="020B0604020202020204" pitchFamily="34" charset="0"/>
              </a:rPr>
            </a:br>
            <a:br>
              <a:rPr lang="en-US" sz="3100" b="1" dirty="0">
                <a:solidFill>
                  <a:prstClr val="black"/>
                </a:solidFill>
                <a:latin typeface="Arial" panose="020B0604020202020204" pitchFamily="34" charset="0"/>
                <a:cs typeface="Arial" panose="020B0604020202020204" pitchFamily="34" charset="0"/>
              </a:rPr>
            </a:br>
            <a:r>
              <a:rPr lang="en-US" sz="3100" b="0" dirty="0">
                <a:solidFill>
                  <a:schemeClr val="bg1"/>
                </a:solidFill>
                <a:latin typeface="Century Gothic" panose="020B0502020202020204" pitchFamily="34" charset="0"/>
                <a:cs typeface="Arial" panose="020B0604020202020204" pitchFamily="34" charset="0"/>
              </a:rPr>
              <a:t>GUIDELINES FOR INTEGRATING NUTRITION INTO AGRICULTURE ENTERPRISE MIXES IN UGANDA</a:t>
            </a:r>
            <a:br>
              <a:rPr lang="en-US" sz="3100" b="0" dirty="0">
                <a:solidFill>
                  <a:schemeClr val="bg1"/>
                </a:solidFill>
                <a:latin typeface="Century Gothic" panose="020B0502020202020204" pitchFamily="34" charset="0"/>
                <a:cs typeface="Arial" panose="020B0604020202020204" pitchFamily="34" charset="0"/>
              </a:rPr>
            </a:br>
            <a:br>
              <a:rPr lang="en-US" sz="300" b="0" dirty="0">
                <a:solidFill>
                  <a:schemeClr val="bg1"/>
                </a:solidFill>
                <a:latin typeface="Century Gothic" panose="020B0502020202020204" pitchFamily="34" charset="0"/>
                <a:cs typeface="Arial" panose="020B0604020202020204" pitchFamily="34" charset="0"/>
              </a:rPr>
            </a:br>
            <a:r>
              <a:rPr lang="en-US" sz="3100" dirty="0">
                <a:solidFill>
                  <a:schemeClr val="bg1"/>
                </a:solidFill>
                <a:latin typeface="Century Gothic" panose="020B0502020202020204" pitchFamily="34" charset="0"/>
                <a:cs typeface="Arial" panose="020B0604020202020204" pitchFamily="34" charset="0"/>
              </a:rPr>
              <a:t>Sensitization/Orientation of District Production Staff</a:t>
            </a:r>
            <a:br>
              <a:rPr lang="en-US" sz="3600" dirty="0">
                <a:solidFill>
                  <a:schemeClr val="bg1"/>
                </a:solidFill>
                <a:latin typeface="Century Gothic" panose="020B0502020202020204" pitchFamily="34" charset="0"/>
              </a:rPr>
            </a:br>
            <a:endParaRPr lang="en-US" sz="3600" dirty="0">
              <a:solidFill>
                <a:schemeClr val="bg1"/>
              </a:solidFill>
              <a:latin typeface="Century Gothic" panose="020B0502020202020204" pitchFamily="34" charset="0"/>
            </a:endParaRPr>
          </a:p>
        </p:txBody>
      </p:sp>
      <p:sp>
        <p:nvSpPr>
          <p:cNvPr id="5" name="Slide Number Placeholder 4"/>
          <p:cNvSpPr>
            <a:spLocks noGrp="1"/>
          </p:cNvSpPr>
          <p:nvPr>
            <p:ph type="sldNum" sz="quarter" idx="12"/>
          </p:nvPr>
        </p:nvSpPr>
        <p:spPr/>
        <p:txBody>
          <a:bodyPr/>
          <a:lstStyle/>
          <a:p>
            <a:fld id="{FEA8909F-FCA6-49BC-B22A-230B9D517401}" type="slidenum">
              <a:rPr lang="en-US" smtClean="0"/>
              <a:t>1</a:t>
            </a:fld>
            <a:endParaRPr lang="en-US"/>
          </a:p>
        </p:txBody>
      </p:sp>
      <p:sp>
        <p:nvSpPr>
          <p:cNvPr id="6" name="Subtitle 5"/>
          <p:cNvSpPr>
            <a:spLocks noGrp="1"/>
          </p:cNvSpPr>
          <p:nvPr>
            <p:ph type="subTitle" idx="1"/>
          </p:nvPr>
        </p:nvSpPr>
        <p:spPr>
          <a:xfrm>
            <a:off x="3634205" y="4898816"/>
            <a:ext cx="4539916" cy="1580160"/>
          </a:xfrm>
        </p:spPr>
        <p:txBody>
          <a:bodyPr>
            <a:normAutofit/>
          </a:bodyPr>
          <a:lstStyle/>
          <a:p>
            <a:r>
              <a:rPr lang="en-US" sz="3500" b="1" dirty="0">
                <a:solidFill>
                  <a:schemeClr val="bg1"/>
                </a:solidFill>
                <a:latin typeface="Century Gothic" panose="020B0502020202020204" pitchFamily="34" charset="0"/>
              </a:rPr>
              <a:t>Orientation Presentation</a:t>
            </a:r>
          </a:p>
          <a:p>
            <a:r>
              <a:rPr lang="en-US" sz="2000" dirty="0">
                <a:solidFill>
                  <a:schemeClr val="bg1"/>
                </a:solidFill>
                <a:latin typeface="Century Gothic" panose="020B0502020202020204" pitchFamily="34" charset="0"/>
              </a:rPr>
              <a:t>July 2017</a:t>
            </a:r>
          </a:p>
        </p:txBody>
      </p:sp>
      <p:pic>
        <p:nvPicPr>
          <p:cNvPr id="1043" name="Picture 19" descr="Republic of Uganda logo"/>
          <p:cNvPicPr>
            <a:picLocks noChangeAspect="1" noChangeArrowheads="1"/>
          </p:cNvPicPr>
          <p:nvPr/>
        </p:nvPicPr>
        <p:blipFill rotWithShape="1">
          <a:blip r:embed="rId2">
            <a:extLst>
              <a:ext uri="{28A0092B-C50C-407E-A947-70E740481C1C}">
                <a14:useLocalDpi xmlns:a14="http://schemas.microsoft.com/office/drawing/2010/main" val="0"/>
              </a:ext>
            </a:extLst>
          </a:blip>
          <a:srcRect r="84214" b="16722"/>
          <a:stretch/>
        </p:blipFill>
        <p:spPr bwMode="auto">
          <a:xfrm>
            <a:off x="3887345" y="139987"/>
            <a:ext cx="1369310" cy="106105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Cover of Guidelines for Integrating Nutrition into Agriculture Enterprise Mixes in Uganda"/>
          <p:cNvPicPr/>
          <p:nvPr/>
        </p:nvPicPr>
        <p:blipFill>
          <a:blip r:embed="rId3"/>
          <a:stretch>
            <a:fillRect/>
          </a:stretch>
        </p:blipFill>
        <p:spPr>
          <a:xfrm>
            <a:off x="588761" y="2572863"/>
            <a:ext cx="2377430" cy="3456378"/>
          </a:xfrm>
          <a:prstGeom prst="rect">
            <a:avLst/>
          </a:prstGeom>
          <a:ln>
            <a:solidFill>
              <a:schemeClr val="bg1"/>
            </a:solidFill>
          </a:ln>
        </p:spPr>
      </p:pic>
      <p:cxnSp>
        <p:nvCxnSpPr>
          <p:cNvPr id="4" name="Straight Connector 3"/>
          <p:cNvCxnSpPr/>
          <p:nvPr/>
        </p:nvCxnSpPr>
        <p:spPr>
          <a:xfrm>
            <a:off x="3589755" y="4749800"/>
            <a:ext cx="4660900" cy="0"/>
          </a:xfrm>
          <a:prstGeom prst="line">
            <a:avLst/>
          </a:prstGeom>
          <a:ln w="34925" cmpd="dbl">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1715623"/>
            <a:ext cx="9144000" cy="1441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1859754"/>
            <a:ext cx="9144000" cy="1379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1997682"/>
            <a:ext cx="9144000" cy="139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434140" y="1111829"/>
            <a:ext cx="8303461" cy="445614"/>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br>
              <a:rPr lang="en-US" sz="1100" dirty="0">
                <a:solidFill>
                  <a:prstClr val="black"/>
                </a:solidFill>
                <a:latin typeface="Arial" panose="020B0604020202020204" pitchFamily="34" charset="0"/>
                <a:cs typeface="Arial" panose="020B0604020202020204" pitchFamily="34" charset="0"/>
              </a:rPr>
            </a:br>
            <a:br>
              <a:rPr lang="en-US" sz="1100" dirty="0">
                <a:solidFill>
                  <a:schemeClr val="tx1"/>
                </a:solidFill>
                <a:latin typeface="Arial" panose="020B0604020202020204" pitchFamily="34" charset="0"/>
                <a:cs typeface="Arial" panose="020B0604020202020204" pitchFamily="34" charset="0"/>
              </a:rPr>
            </a:br>
            <a:r>
              <a:rPr lang="en-US" sz="1100" b="0" dirty="0">
                <a:solidFill>
                  <a:schemeClr val="tx1"/>
                </a:solidFill>
                <a:latin typeface="Arial" panose="020B0604020202020204" pitchFamily="34" charset="0"/>
                <a:cs typeface="Arial" panose="020B0604020202020204" pitchFamily="34" charset="0"/>
              </a:rPr>
              <a:t>REPUBLIC OF UGANDA</a:t>
            </a:r>
          </a:p>
          <a:p>
            <a:pPr>
              <a:spcAft>
                <a:spcPts val="600"/>
              </a:spcAft>
            </a:pPr>
            <a:r>
              <a:rPr lang="en-US" sz="1100" b="0" dirty="0">
                <a:solidFill>
                  <a:schemeClr val="tx1"/>
                </a:solidFill>
                <a:latin typeface="Arial" panose="020B0604020202020204" pitchFamily="34" charset="0"/>
                <a:cs typeface="Arial" panose="020B0604020202020204" pitchFamily="34" charset="0"/>
              </a:rPr>
              <a:t>Ministry of Agriculture, Animal Husbandry &amp; Fisheries </a:t>
            </a:r>
            <a:br>
              <a:rPr lang="en-US" sz="1100" dirty="0">
                <a:solidFill>
                  <a:schemeClr val="bg1"/>
                </a:solidFill>
                <a:latin typeface="Arial" panose="020B0604020202020204" pitchFamily="34" charset="0"/>
                <a:cs typeface="Arial" panose="020B0604020202020204" pitchFamily="34" charset="0"/>
              </a:rPr>
            </a:br>
            <a:endParaRPr lang="en-US"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3248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Users of the Guidelines</a:t>
            </a:r>
            <a:endParaRPr lang="en-US" dirty="0"/>
          </a:p>
        </p:txBody>
      </p:sp>
      <p:sp>
        <p:nvSpPr>
          <p:cNvPr id="3" name="Content Placeholder 2"/>
          <p:cNvSpPr>
            <a:spLocks noGrp="1"/>
          </p:cNvSpPr>
          <p:nvPr>
            <p:ph idx="1"/>
          </p:nvPr>
        </p:nvSpPr>
        <p:spPr/>
        <p:txBody>
          <a:bodyPr>
            <a:normAutofit fontScale="92500" lnSpcReduction="10000"/>
          </a:bodyPr>
          <a:lstStyle/>
          <a:p>
            <a:pPr lvl="0"/>
            <a:r>
              <a:rPr lang="en-GB"/>
              <a:t>Primary users: agriculture officers, their agents, and community development workers, who play a critical role in guiding the enterprise selection process</a:t>
            </a:r>
          </a:p>
          <a:p>
            <a:pPr lvl="0"/>
            <a:r>
              <a:rPr lang="en-GB"/>
              <a:t>Technical officers should refer to the criteria outlined in this guide to:</a:t>
            </a:r>
          </a:p>
          <a:p>
            <a:pPr lvl="1"/>
            <a:r>
              <a:rPr lang="en-GB"/>
              <a:t>Facilitate the selection of a mix of nutrition-sensitive enterprises from those recommended for each agro-ecological zone</a:t>
            </a:r>
          </a:p>
          <a:p>
            <a:pPr lvl="1"/>
            <a:r>
              <a:rPr lang="en-GB"/>
              <a:t>Facilitate discussions on the nutrition sensitivity of enterprises selected by the district, community, or household</a:t>
            </a: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10</a:t>
            </a:fld>
            <a:endParaRPr lang="en-US"/>
          </a:p>
        </p:txBody>
      </p:sp>
    </p:spTree>
    <p:extLst>
      <p:ext uri="{BB962C8B-B14F-4D97-AF65-F5344CB8AC3E}">
        <p14:creationId xmlns:p14="http://schemas.microsoft.com/office/powerpoint/2010/main" val="15045223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9BDA46"/>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3900" y="1443210"/>
            <a:ext cx="6521450" cy="4733753"/>
          </a:xfrm>
        </p:spPr>
        <p:txBody>
          <a:bodyPr/>
          <a:lstStyle/>
          <a:p>
            <a:pPr>
              <a:spcAft>
                <a:spcPts val="1800"/>
              </a:spcAft>
            </a:pPr>
            <a:r>
              <a:rPr lang="en-US" dirty="0"/>
              <a:t>In Groups of 10:</a:t>
            </a:r>
          </a:p>
          <a:p>
            <a:pPr lvl="1">
              <a:spcAft>
                <a:spcPts val="1800"/>
              </a:spcAft>
            </a:pPr>
            <a:r>
              <a:rPr lang="en-US" dirty="0"/>
              <a:t>Develop a convincing argument to pitch to a stakeholder (e.g., CAO, OWC lead, Implementing Partners) on why you should integrate gender into enterprise mix designs (10 minutes)</a:t>
            </a:r>
          </a:p>
          <a:p>
            <a:pPr lvl="1">
              <a:spcAft>
                <a:spcPts val="1800"/>
              </a:spcAft>
            </a:pPr>
            <a:r>
              <a:rPr lang="en-US" dirty="0"/>
              <a:t> Present your argument (3 minutes per group, timed!)</a:t>
            </a:r>
          </a:p>
          <a:p>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100</a:t>
            </a:fld>
            <a:endParaRPr lang="en-US"/>
          </a:p>
        </p:txBody>
      </p:sp>
      <p:sp>
        <p:nvSpPr>
          <p:cNvPr id="10" name="Title 1"/>
          <p:cNvSpPr>
            <a:spLocks noGrp="1"/>
          </p:cNvSpPr>
          <p:nvPr>
            <p:ph type="title"/>
          </p:nvPr>
        </p:nvSpPr>
        <p:spPr>
          <a:xfrm>
            <a:off x="438150" y="365127"/>
            <a:ext cx="7886700" cy="802662"/>
          </a:xfrm>
        </p:spPr>
        <p:txBody>
          <a:bodyPr>
            <a:normAutofit/>
          </a:bodyPr>
          <a:lstStyle/>
          <a:p>
            <a:r>
              <a:rPr lang="en-US" sz="4800" dirty="0">
                <a:solidFill>
                  <a:schemeClr val="bg1"/>
                </a:solidFill>
                <a:latin typeface="Century Gothic" panose="020B0502020202020204" pitchFamily="34" charset="0"/>
              </a:rPr>
              <a:t>REFLECTION </a:t>
            </a:r>
          </a:p>
        </p:txBody>
      </p:sp>
      <p:sp>
        <p:nvSpPr>
          <p:cNvPr id="11" name="TextBox 10"/>
          <p:cNvSpPr txBox="1"/>
          <p:nvPr/>
        </p:nvSpPr>
        <p:spPr>
          <a:xfrm>
            <a:off x="438150" y="1825627"/>
            <a:ext cx="2241550" cy="3170099"/>
          </a:xfrm>
          <a:prstGeom prst="rect">
            <a:avLst/>
          </a:prstGeom>
          <a:noFill/>
        </p:spPr>
        <p:txBody>
          <a:bodyPr wrap="square" rtlCol="0">
            <a:spAutoFit/>
          </a:bodyPr>
          <a:lstStyle/>
          <a:p>
            <a:r>
              <a:rPr lang="en-US" sz="20000"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4048426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EA8909F-FCA6-49BC-B22A-230B9D517401}" type="slidenum">
              <a:rPr lang="en-US" smtClean="0"/>
              <a:t>101</a:t>
            </a:fld>
            <a:endParaRPr lang="en-US"/>
          </a:p>
        </p:txBody>
      </p:sp>
      <p:sp>
        <p:nvSpPr>
          <p:cNvPr id="5" name="Rectangle 4"/>
          <p:cNvSpPr/>
          <p:nvPr/>
        </p:nvSpPr>
        <p:spPr>
          <a:xfrm>
            <a:off x="0" y="0"/>
            <a:ext cx="9144000" cy="6858000"/>
          </a:xfrm>
          <a:prstGeom prst="rect">
            <a:avLst/>
          </a:prstGeom>
          <a:solidFill>
            <a:srgbClr val="25B24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itle 1"/>
          <p:cNvSpPr txBox="1">
            <a:spLocks/>
          </p:cNvSpPr>
          <p:nvPr/>
        </p:nvSpPr>
        <p:spPr>
          <a:xfrm>
            <a:off x="0" y="2108282"/>
            <a:ext cx="9143999" cy="2348636"/>
          </a:xfrm>
          <a:prstGeom prst="rect">
            <a:avLst/>
          </a:prstGeom>
        </p:spPr>
        <p:txBody>
          <a:bodyPr vert="horz" lIns="457200" tIns="45720" rIns="457200" bIns="45720" rtlCol="0" anchor="ctr" anchorCtr="0">
            <a:no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sz="4400" dirty="0">
                <a:solidFill>
                  <a:schemeClr val="bg1"/>
                </a:solidFill>
                <a:latin typeface="Century Gothic" panose="020B0502020202020204" pitchFamily="34" charset="0"/>
              </a:rPr>
              <a:t>Session 7: </a:t>
            </a:r>
            <a:br>
              <a:rPr lang="en-US" sz="4000" dirty="0">
                <a:solidFill>
                  <a:schemeClr val="bg1"/>
                </a:solidFill>
                <a:latin typeface="Century Gothic" panose="020B0502020202020204" pitchFamily="34" charset="0"/>
              </a:rPr>
            </a:br>
            <a:r>
              <a:rPr lang="en-US" sz="4000" dirty="0">
                <a:solidFill>
                  <a:schemeClr val="bg1"/>
                </a:solidFill>
                <a:latin typeface="Century Gothic" panose="020B0502020202020204" pitchFamily="34" charset="0"/>
              </a:rPr>
              <a:t>COMMUNITY MOBILIZATION</a:t>
            </a:r>
            <a:endParaRPr lang="en-US" sz="4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7900280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a:br>
            <a:r>
              <a:rPr lang="en-US"/>
              <a:t>Community Mobilization and Capacity Building for Nutrition </a:t>
            </a:r>
            <a:br>
              <a:rPr lang="en-US"/>
            </a:br>
            <a:endParaRPr lang="en-US" dirty="0"/>
          </a:p>
        </p:txBody>
      </p:sp>
      <p:sp>
        <p:nvSpPr>
          <p:cNvPr id="3" name="Content Placeholder 2"/>
          <p:cNvSpPr>
            <a:spLocks noGrp="1"/>
          </p:cNvSpPr>
          <p:nvPr>
            <p:ph idx="1"/>
          </p:nvPr>
        </p:nvSpPr>
        <p:spPr/>
        <p:txBody>
          <a:bodyPr>
            <a:normAutofit lnSpcReduction="10000"/>
          </a:bodyPr>
          <a:lstStyle/>
          <a:p>
            <a:r>
              <a:rPr lang="en-GB"/>
              <a:t>It is important to pay adequate attention to food and nutrition security. This is possible through community mobilization</a:t>
            </a:r>
          </a:p>
          <a:p>
            <a:r>
              <a:rPr lang="en-US"/>
              <a:t>Agriculture extension and community development offices need to work together so that communities clearly understand food and nutrition security and they take action</a:t>
            </a:r>
          </a:p>
          <a:p>
            <a:r>
              <a:rPr lang="en-US"/>
              <a:t>The food and nutrition security of the community needs to be analyzed with the community’s participation</a:t>
            </a:r>
          </a:p>
          <a:p>
            <a:pPr lvl="0"/>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102</a:t>
            </a:fld>
            <a:endParaRPr lang="en-US"/>
          </a:p>
        </p:txBody>
      </p:sp>
    </p:spTree>
    <p:extLst>
      <p:ext uri="{BB962C8B-B14F-4D97-AF65-F5344CB8AC3E}">
        <p14:creationId xmlns:p14="http://schemas.microsoft.com/office/powerpoint/2010/main" val="40785033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Community Mobilization and Capacity Building for Nutrition (continued)</a:t>
            </a:r>
          </a:p>
        </p:txBody>
      </p:sp>
      <p:sp>
        <p:nvSpPr>
          <p:cNvPr id="3" name="Content Placeholder 2"/>
          <p:cNvSpPr>
            <a:spLocks noGrp="1"/>
          </p:cNvSpPr>
          <p:nvPr>
            <p:ph idx="1"/>
          </p:nvPr>
        </p:nvSpPr>
        <p:spPr/>
        <p:txBody>
          <a:bodyPr>
            <a:normAutofit fontScale="92500" lnSpcReduction="10000"/>
          </a:bodyPr>
          <a:lstStyle/>
          <a:p>
            <a:r>
              <a:rPr lang="en-US" dirty="0"/>
              <a:t>Explain the causes and consequences of food insecurity and malnutrition as part of the community mobilization process to inform required actions</a:t>
            </a:r>
          </a:p>
          <a:p>
            <a:r>
              <a:rPr lang="en-US" dirty="0"/>
              <a:t>Help the community make an action plan to address causes of food insecurity and malnutrition that are within their means and refer the rest to relevant authorities</a:t>
            </a:r>
          </a:p>
          <a:p>
            <a:r>
              <a:rPr lang="en-US" dirty="0"/>
              <a:t>Community development and agriculture extension workers and volunteers need to develop their capacity to mobilize the community around food and nutrition security</a:t>
            </a:r>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103</a:t>
            </a:fld>
            <a:endParaRPr lang="en-US"/>
          </a:p>
        </p:txBody>
      </p:sp>
    </p:spTree>
    <p:extLst>
      <p:ext uri="{BB962C8B-B14F-4D97-AF65-F5344CB8AC3E}">
        <p14:creationId xmlns:p14="http://schemas.microsoft.com/office/powerpoint/2010/main" val="2402457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Why Malnutrition is An Issue of Concern and Why Nutrition Matters</a:t>
            </a:r>
            <a:endParaRPr lang="en-US" dirty="0"/>
          </a:p>
        </p:txBody>
      </p:sp>
      <p:sp>
        <p:nvSpPr>
          <p:cNvPr id="3" name="Content Placeholder 2"/>
          <p:cNvSpPr>
            <a:spLocks noGrp="1"/>
          </p:cNvSpPr>
          <p:nvPr>
            <p:ph idx="1"/>
          </p:nvPr>
        </p:nvSpPr>
        <p:spPr/>
        <p:txBody>
          <a:bodyPr>
            <a:normAutofit fontScale="92500" lnSpcReduction="10000"/>
          </a:bodyPr>
          <a:lstStyle/>
          <a:p>
            <a:pPr lvl="0"/>
            <a:r>
              <a:rPr lang="en-GB"/>
              <a:t>The cost of child undernutrition is estimated at 1.8 trillion UGX</a:t>
            </a:r>
            <a:endParaRPr lang="en-US"/>
          </a:p>
          <a:p>
            <a:pPr lvl="0"/>
            <a:r>
              <a:rPr lang="en-US"/>
              <a:t>About 33% of Ugandan children under 5 years of age are stunted</a:t>
            </a:r>
          </a:p>
          <a:p>
            <a:pPr lvl="0"/>
            <a:r>
              <a:rPr lang="en-US"/>
              <a:t>14% of children under 5 are underweight</a:t>
            </a:r>
          </a:p>
          <a:p>
            <a:pPr lvl="0"/>
            <a:r>
              <a:rPr lang="en-US"/>
              <a:t>50% of children under 5 are anaemic, as are 24% of women of child-bearing age</a:t>
            </a:r>
          </a:p>
          <a:p>
            <a:pPr lvl="0"/>
            <a:r>
              <a:rPr lang="en-US"/>
              <a:t>Under-nutrition greatly contributes to poor pregnancy outcomes and mortality among mothers and children under 5</a:t>
            </a: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104</a:t>
            </a:fld>
            <a:endParaRPr lang="en-US"/>
          </a:p>
        </p:txBody>
      </p:sp>
    </p:spTree>
    <p:extLst>
      <p:ext uri="{BB962C8B-B14F-4D97-AF65-F5344CB8AC3E}">
        <p14:creationId xmlns:p14="http://schemas.microsoft.com/office/powerpoint/2010/main" val="15530757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Malnutrition is An Issue of Concern and Why Nutrition Matters (continued)</a:t>
            </a:r>
          </a:p>
        </p:txBody>
      </p:sp>
      <p:sp>
        <p:nvSpPr>
          <p:cNvPr id="3" name="Content Placeholder 2"/>
          <p:cNvSpPr>
            <a:spLocks noGrp="1"/>
          </p:cNvSpPr>
          <p:nvPr>
            <p:ph idx="1"/>
          </p:nvPr>
        </p:nvSpPr>
        <p:spPr/>
        <p:txBody>
          <a:bodyPr/>
          <a:lstStyle/>
          <a:p>
            <a:pPr lvl="0"/>
            <a:r>
              <a:rPr lang="en-US"/>
              <a:t>Child undernutrition generates health costs equal to 11% of the country's total health budget</a:t>
            </a:r>
          </a:p>
          <a:p>
            <a:pPr lvl="0"/>
            <a:r>
              <a:rPr lang="en-US"/>
              <a:t>54% of the working age population is stunted</a:t>
            </a:r>
          </a:p>
          <a:p>
            <a:pPr lvl="0"/>
            <a:r>
              <a:rPr lang="en-US"/>
              <a:t>Undernutrition contributes to more than 50% of mortality among children under 5</a:t>
            </a:r>
          </a:p>
          <a:p>
            <a:r>
              <a:rPr lang="en-US"/>
              <a:t>Overnutrition is becoming a problem in Uganda, contributing to the rising incidence of cancer, diabetes, cardiovascular diseases, and dental disease</a:t>
            </a:r>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105</a:t>
            </a:fld>
            <a:endParaRPr lang="en-US"/>
          </a:p>
        </p:txBody>
      </p:sp>
    </p:spTree>
    <p:extLst>
      <p:ext uri="{BB962C8B-B14F-4D97-AF65-F5344CB8AC3E}">
        <p14:creationId xmlns:p14="http://schemas.microsoft.com/office/powerpoint/2010/main" val="31335843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Causes of Malnutrition</a:t>
            </a:r>
            <a:endParaRPr lang="en-US" dirty="0"/>
          </a:p>
        </p:txBody>
      </p:sp>
      <p:sp>
        <p:nvSpPr>
          <p:cNvPr id="3" name="Content Placeholder 2"/>
          <p:cNvSpPr>
            <a:spLocks noGrp="1"/>
          </p:cNvSpPr>
          <p:nvPr>
            <p:ph idx="1"/>
          </p:nvPr>
        </p:nvSpPr>
        <p:spPr/>
        <p:txBody>
          <a:bodyPr>
            <a:normAutofit fontScale="92500" lnSpcReduction="20000"/>
          </a:bodyPr>
          <a:lstStyle/>
          <a:p>
            <a:pPr lvl="0"/>
            <a:r>
              <a:rPr lang="en-US"/>
              <a:t>Household food insecurity</a:t>
            </a:r>
          </a:p>
          <a:p>
            <a:pPr lvl="0"/>
            <a:r>
              <a:rPr lang="en-US"/>
              <a:t>Diets poor in quantity, nutrient density, variety, or consumption frequency</a:t>
            </a:r>
          </a:p>
          <a:p>
            <a:pPr lvl="0"/>
            <a:r>
              <a:rPr lang="en-US"/>
              <a:t>Poverty</a:t>
            </a:r>
          </a:p>
          <a:p>
            <a:pPr lvl="0"/>
            <a:r>
              <a:rPr lang="en-US"/>
              <a:t>Inadequate care for mothers and children</a:t>
            </a:r>
          </a:p>
          <a:p>
            <a:pPr lvl="0"/>
            <a:r>
              <a:rPr lang="en-US"/>
              <a:t>Limited understanding of differing nutritional requirements in the household (e.g., among children, pregnant women, the elderly), compounded by low levels of education</a:t>
            </a:r>
          </a:p>
          <a:p>
            <a:pPr lvl="0"/>
            <a:r>
              <a:rPr lang="en-US"/>
              <a:t>Unhygienic living conditions, such as poor water supply and sanitation</a:t>
            </a: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106</a:t>
            </a:fld>
            <a:endParaRPr lang="en-US"/>
          </a:p>
        </p:txBody>
      </p:sp>
    </p:spTree>
    <p:extLst>
      <p:ext uri="{BB962C8B-B14F-4D97-AF65-F5344CB8AC3E}">
        <p14:creationId xmlns:p14="http://schemas.microsoft.com/office/powerpoint/2010/main" val="27494670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Causes of Malnutrition (continued)</a:t>
            </a:r>
          </a:p>
        </p:txBody>
      </p:sp>
      <p:sp>
        <p:nvSpPr>
          <p:cNvPr id="3" name="Content Placeholder 2"/>
          <p:cNvSpPr>
            <a:spLocks noGrp="1"/>
          </p:cNvSpPr>
          <p:nvPr>
            <p:ph idx="1"/>
          </p:nvPr>
        </p:nvSpPr>
        <p:spPr/>
        <p:txBody>
          <a:bodyPr>
            <a:normAutofit fontScale="92500" lnSpcReduction="10000"/>
          </a:bodyPr>
          <a:lstStyle/>
          <a:p>
            <a:pPr lvl="0"/>
            <a:r>
              <a:rPr lang="en-US"/>
              <a:t>Disease</a:t>
            </a:r>
          </a:p>
          <a:p>
            <a:pPr lvl="0"/>
            <a:r>
              <a:rPr lang="en-US"/>
              <a:t>Incongruous traditional beliefs and practices</a:t>
            </a:r>
          </a:p>
          <a:p>
            <a:pPr lvl="0"/>
            <a:r>
              <a:rPr lang="en-US"/>
              <a:t>Inadequate health care services</a:t>
            </a:r>
          </a:p>
          <a:p>
            <a:pPr lvl="0"/>
            <a:r>
              <a:rPr lang="en-US"/>
              <a:t>Improper food preparation, such excess boiling, which reduces nutrient content</a:t>
            </a:r>
          </a:p>
          <a:p>
            <a:pPr lvl="0"/>
            <a:r>
              <a:rPr lang="en-US"/>
              <a:t>Unsafe/unhygienic handling of food during preparation, leading to illness</a:t>
            </a:r>
          </a:p>
          <a:p>
            <a:r>
              <a:rPr lang="en-US"/>
              <a:t>Improper food handling, such as inappropriate drying and storage practices and untimely harvesting</a:t>
            </a:r>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107</a:t>
            </a:fld>
            <a:endParaRPr lang="en-US"/>
          </a:p>
        </p:txBody>
      </p:sp>
    </p:spTree>
    <p:extLst>
      <p:ext uri="{BB962C8B-B14F-4D97-AF65-F5344CB8AC3E}">
        <p14:creationId xmlns:p14="http://schemas.microsoft.com/office/powerpoint/2010/main" val="28368134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Community Mobilization Actions that Can Improve Nutrition</a:t>
            </a:r>
            <a:endParaRPr lang="en-US" dirty="0"/>
          </a:p>
        </p:txBody>
      </p:sp>
      <p:sp>
        <p:nvSpPr>
          <p:cNvPr id="3" name="Content Placeholder 2"/>
          <p:cNvSpPr>
            <a:spLocks noGrp="1"/>
          </p:cNvSpPr>
          <p:nvPr>
            <p:ph idx="1"/>
          </p:nvPr>
        </p:nvSpPr>
        <p:spPr/>
        <p:txBody>
          <a:bodyPr>
            <a:normAutofit fontScale="85000" lnSpcReduction="20000"/>
          </a:bodyPr>
          <a:lstStyle/>
          <a:p>
            <a:pPr lvl="0"/>
            <a:r>
              <a:rPr lang="en-US"/>
              <a:t>Increase production of a variety of nutrient-dense foods rich in micronutrients and protein, such as fruits, vegetables, animal-source foods, legumes, and biofortified crops</a:t>
            </a:r>
          </a:p>
          <a:p>
            <a:pPr lvl="0"/>
            <a:r>
              <a:rPr lang="en-US"/>
              <a:t>Promote community involvement in home gardens by supporting village nurseries</a:t>
            </a:r>
          </a:p>
          <a:p>
            <a:pPr lvl="0"/>
            <a:r>
              <a:rPr lang="en-US"/>
              <a:t>Debunk detrimental food taboos and harmful cultural beliefs/practices</a:t>
            </a:r>
          </a:p>
          <a:p>
            <a:pPr lvl="0"/>
            <a:r>
              <a:rPr lang="en-US"/>
              <a:t>Promote participation of men and women in domestic, agriculture, and livelihood activities</a:t>
            </a:r>
          </a:p>
          <a:p>
            <a:pPr lvl="0"/>
            <a:r>
              <a:rPr lang="en-US"/>
              <a:t>Improve household food safety with good sanitation and food handling practices</a:t>
            </a: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108</a:t>
            </a:fld>
            <a:endParaRPr lang="en-US"/>
          </a:p>
        </p:txBody>
      </p:sp>
    </p:spTree>
    <p:extLst>
      <p:ext uri="{BB962C8B-B14F-4D97-AF65-F5344CB8AC3E}">
        <p14:creationId xmlns:p14="http://schemas.microsoft.com/office/powerpoint/2010/main" val="5259706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Community Mobilization Actions that Can Improve Nutrition (continued)</a:t>
            </a:r>
          </a:p>
        </p:txBody>
      </p:sp>
      <p:sp>
        <p:nvSpPr>
          <p:cNvPr id="3" name="Content Placeholder 2"/>
          <p:cNvSpPr>
            <a:spLocks noGrp="1"/>
          </p:cNvSpPr>
          <p:nvPr>
            <p:ph idx="1"/>
          </p:nvPr>
        </p:nvSpPr>
        <p:spPr>
          <a:xfrm>
            <a:off x="628650" y="1443210"/>
            <a:ext cx="7886700" cy="5148090"/>
          </a:xfrm>
        </p:spPr>
        <p:txBody>
          <a:bodyPr>
            <a:normAutofit fontScale="92500" lnSpcReduction="20000"/>
          </a:bodyPr>
          <a:lstStyle/>
          <a:p>
            <a:pPr lvl="0"/>
            <a:r>
              <a:rPr lang="en-US" dirty="0"/>
              <a:t>Explain that different family members have different nutritional requirements and need different levels of care, including feeding</a:t>
            </a:r>
          </a:p>
          <a:p>
            <a:pPr lvl="0"/>
            <a:r>
              <a:rPr lang="en-US" dirty="0"/>
              <a:t>Promote consumption of a healthy diet and locally-available, nutrient-dense foods</a:t>
            </a:r>
          </a:p>
          <a:p>
            <a:pPr lvl="0"/>
            <a:r>
              <a:rPr lang="en-US" dirty="0"/>
              <a:t>Promote practices that reduce post-harvest losses and encourage household-level processing to increase income and access to and consumption of diverse foods</a:t>
            </a:r>
          </a:p>
          <a:p>
            <a:r>
              <a:rPr lang="en-US" dirty="0"/>
              <a:t>Promote diversification of production throughout the year and improvements in storage and food processing to reduce seasonal food insecurity and ensure regular, adequate income flows</a:t>
            </a:r>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109</a:t>
            </a:fld>
            <a:endParaRPr lang="en-US"/>
          </a:p>
        </p:txBody>
      </p:sp>
    </p:spTree>
    <p:extLst>
      <p:ext uri="{BB962C8B-B14F-4D97-AF65-F5344CB8AC3E}">
        <p14:creationId xmlns:p14="http://schemas.microsoft.com/office/powerpoint/2010/main" val="1487650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Justification for Integrating Nutrition into Agriculture Enterprise Mix Designs</a:t>
            </a:r>
            <a:endParaRPr lang="en-US" dirty="0"/>
          </a:p>
        </p:txBody>
      </p:sp>
      <p:sp>
        <p:nvSpPr>
          <p:cNvPr id="3" name="Content Placeholder 2"/>
          <p:cNvSpPr>
            <a:spLocks noGrp="1"/>
          </p:cNvSpPr>
          <p:nvPr>
            <p:ph idx="1"/>
          </p:nvPr>
        </p:nvSpPr>
        <p:spPr/>
        <p:txBody>
          <a:bodyPr/>
          <a:lstStyle/>
          <a:p>
            <a:r>
              <a:rPr lang="en-US" dirty="0"/>
              <a:t>Agriculture contributes more than 25% of Uganda’s  GDP and more than 50% of total export earnings</a:t>
            </a:r>
          </a:p>
          <a:p>
            <a:pPr lvl="0"/>
            <a:r>
              <a:rPr lang="en-US" dirty="0"/>
              <a:t>The agriculture sector contributes more than 70% of the </a:t>
            </a:r>
            <a:r>
              <a:rPr lang="en-US" dirty="0" err="1"/>
              <a:t>labour</a:t>
            </a:r>
            <a:r>
              <a:rPr lang="en-US" dirty="0"/>
              <a:t>  force in Uganda’s economy. </a:t>
            </a:r>
          </a:p>
          <a:p>
            <a:pPr lvl="0"/>
            <a:r>
              <a:rPr lang="en-US" dirty="0"/>
              <a:t>Most (66%) of Uganda’s working population derive their livelihood from agriculture</a:t>
            </a:r>
          </a:p>
          <a:p>
            <a:pPr lvl="0"/>
            <a:r>
              <a:rPr lang="en-US" dirty="0"/>
              <a:t>A</a:t>
            </a:r>
            <a:r>
              <a:rPr lang="en-GB" dirty="0"/>
              <a:t> well-nourished, healthy labour force is critical for agricultural production and productivity</a:t>
            </a:r>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11</a:t>
            </a:fld>
            <a:endParaRPr lang="en-US"/>
          </a:p>
        </p:txBody>
      </p:sp>
    </p:spTree>
    <p:extLst>
      <p:ext uri="{BB962C8B-B14F-4D97-AF65-F5344CB8AC3E}">
        <p14:creationId xmlns:p14="http://schemas.microsoft.com/office/powerpoint/2010/main" val="32678570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Points to Remember during Community Awareness </a:t>
            </a:r>
          </a:p>
        </p:txBody>
      </p:sp>
      <p:sp>
        <p:nvSpPr>
          <p:cNvPr id="3" name="Content Placeholder 2"/>
          <p:cNvSpPr>
            <a:spLocks noGrp="1"/>
          </p:cNvSpPr>
          <p:nvPr>
            <p:ph idx="1"/>
          </p:nvPr>
        </p:nvSpPr>
        <p:spPr/>
        <p:txBody>
          <a:bodyPr/>
          <a:lstStyle/>
          <a:p>
            <a:r>
              <a:rPr lang="en-GB" dirty="0"/>
              <a:t>During community awareness-raising sessions on gender roles, avoid discussions that portray women as victims of unfair treatment</a:t>
            </a:r>
          </a:p>
          <a:p>
            <a:r>
              <a:rPr lang="en-GB" dirty="0"/>
              <a:t>Emphasis should be on what needs to be done or done better by both men and women to improve nutrition</a:t>
            </a: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110</a:t>
            </a:fld>
            <a:endParaRPr lang="en-US" dirty="0"/>
          </a:p>
        </p:txBody>
      </p:sp>
    </p:spTree>
    <p:extLst>
      <p:ext uri="{BB962C8B-B14F-4D97-AF65-F5344CB8AC3E}">
        <p14:creationId xmlns:p14="http://schemas.microsoft.com/office/powerpoint/2010/main" val="13318768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1608"/>
            <a:ext cx="9144000" cy="1325563"/>
          </a:xfrm>
        </p:spPr>
        <p:txBody>
          <a:bodyPr>
            <a:normAutofit/>
          </a:bodyPr>
          <a:lstStyle/>
          <a:p>
            <a:pPr algn="ctr"/>
            <a:r>
              <a:rPr lang="en-US" sz="4400" dirty="0">
                <a:latin typeface="Century Gothic" panose="020B0502020202020204" pitchFamily="34" charset="0"/>
              </a:rPr>
              <a:t>Thank you!</a:t>
            </a:r>
          </a:p>
        </p:txBody>
      </p:sp>
      <p:sp>
        <p:nvSpPr>
          <p:cNvPr id="4" name="Slide Number Placeholder 3"/>
          <p:cNvSpPr>
            <a:spLocks noGrp="1"/>
          </p:cNvSpPr>
          <p:nvPr>
            <p:ph type="sldNum" sz="quarter" idx="12"/>
          </p:nvPr>
        </p:nvSpPr>
        <p:spPr/>
        <p:txBody>
          <a:bodyPr/>
          <a:lstStyle/>
          <a:p>
            <a:fld id="{FEA8909F-FCA6-49BC-B22A-230B9D517401}" type="slidenum">
              <a:rPr lang="en-US" smtClean="0"/>
              <a:t>111</a:t>
            </a:fld>
            <a:endParaRPr lang="en-US"/>
          </a:p>
        </p:txBody>
      </p:sp>
    </p:spTree>
    <p:extLst>
      <p:ext uri="{BB962C8B-B14F-4D97-AF65-F5344CB8AC3E}">
        <p14:creationId xmlns:p14="http://schemas.microsoft.com/office/powerpoint/2010/main" val="37749788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3750" y="1805160"/>
            <a:ext cx="7886700" cy="4733753"/>
          </a:xfrm>
        </p:spPr>
        <p:txBody>
          <a:bodyPr>
            <a:normAutofit/>
          </a:bodyPr>
          <a:lstStyle/>
          <a:p>
            <a:pPr marL="0" indent="0">
              <a:buNone/>
            </a:pPr>
            <a:r>
              <a:rPr lang="en-US" sz="1800" dirty="0">
                <a:solidFill>
                  <a:schemeClr val="accent6">
                    <a:lumMod val="50000"/>
                  </a:schemeClr>
                </a:solidFill>
                <a:latin typeface="Century Gothic" panose="020B0502020202020204" pitchFamily="34" charset="0"/>
                <a:cs typeface="Calibri" pitchFamily="34" charset="0"/>
              </a:rPr>
              <a:t>This presentation is made possible by the generous support of the American people through the support of the Office of Health, Infectious Diseases and Nutrition, Bureau for Global Health, U.S. Agency for International Development (USAID) and USAID/Uganda, under terms of Cooperative Agreement No</a:t>
            </a:r>
            <a:r>
              <a:rPr lang="en-US" sz="1800" i="1" dirty="0">
                <a:solidFill>
                  <a:schemeClr val="accent6">
                    <a:lumMod val="50000"/>
                  </a:schemeClr>
                </a:solidFill>
                <a:latin typeface="Century Gothic" panose="020B0502020202020204" pitchFamily="34" charset="0"/>
                <a:cs typeface="Calibri" pitchFamily="34" charset="0"/>
              </a:rPr>
              <a:t>. </a:t>
            </a:r>
            <a:r>
              <a:rPr lang="en-US" sz="1800" dirty="0">
                <a:solidFill>
                  <a:schemeClr val="accent6">
                    <a:lumMod val="50000"/>
                  </a:schemeClr>
                </a:solidFill>
                <a:latin typeface="Century Gothic" panose="020B0502020202020204" pitchFamily="34" charset="0"/>
                <a:cs typeface="Calibri" pitchFamily="34" charset="0"/>
              </a:rPr>
              <a:t>AID-OAA-A-12-00005</a:t>
            </a:r>
            <a:r>
              <a:rPr lang="en-US" sz="1800" i="1" dirty="0">
                <a:solidFill>
                  <a:schemeClr val="accent6">
                    <a:lumMod val="50000"/>
                  </a:schemeClr>
                </a:solidFill>
                <a:latin typeface="Century Gothic" panose="020B0502020202020204" pitchFamily="34" charset="0"/>
                <a:cs typeface="Calibri" pitchFamily="34" charset="0"/>
              </a:rPr>
              <a:t>,</a:t>
            </a:r>
            <a:r>
              <a:rPr lang="en-US" sz="1800" dirty="0">
                <a:solidFill>
                  <a:schemeClr val="accent6">
                    <a:lumMod val="50000"/>
                  </a:schemeClr>
                </a:solidFill>
                <a:latin typeface="Century Gothic" panose="020B0502020202020204" pitchFamily="34" charset="0"/>
                <a:cs typeface="Calibri" pitchFamily="34" charset="0"/>
              </a:rPr>
              <a:t> through the Food and Nutrition Technical Assistance III Project (FANTA), managed by FHI 360. The contents are the responsibility of FHI 360 and do not necessarily reflect the views of USAID or the United States Government.</a:t>
            </a:r>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t>112</a:t>
            </a:fld>
            <a:endParaRPr lang="en-US"/>
          </a:p>
        </p:txBody>
      </p:sp>
      <p:pic>
        <p:nvPicPr>
          <p:cNvPr id="5" name="Picture 4" descr="USAID logo" title="USAID logo"/>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750" y="4876800"/>
            <a:ext cx="2503756"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HI 360 logo" title="FHI 360 logo"/>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3168" y="4848757"/>
            <a:ext cx="1903721" cy="79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ANTA logo" title="FANTA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4848758"/>
            <a:ext cx="1650334" cy="821257"/>
          </a:xfrm>
          <a:prstGeom prst="rect">
            <a:avLst/>
          </a:prstGeom>
        </p:spPr>
      </p:pic>
    </p:spTree>
    <p:extLst>
      <p:ext uri="{BB962C8B-B14F-4D97-AF65-F5344CB8AC3E}">
        <p14:creationId xmlns:p14="http://schemas.microsoft.com/office/powerpoint/2010/main" val="2976461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754" y="266653"/>
            <a:ext cx="8796704" cy="816560"/>
          </a:xfrm>
        </p:spPr>
        <p:txBody>
          <a:bodyPr>
            <a:noAutofit/>
          </a:bodyPr>
          <a:lstStyle/>
          <a:p>
            <a:r>
              <a:rPr lang="en-US" sz="3600" b="1" dirty="0">
                <a:solidFill>
                  <a:schemeClr val="accent6">
                    <a:lumMod val="50000"/>
                  </a:schemeClr>
                </a:solidFill>
                <a:latin typeface="+mn-lt"/>
                <a:cs typeface="Arial" panose="020B0604020202020204" pitchFamily="34" charset="0"/>
              </a:rPr>
              <a:t>Justification (continued): Agriculture and Nutrition Are Interlinked</a:t>
            </a:r>
          </a:p>
        </p:txBody>
      </p:sp>
      <p:sp>
        <p:nvSpPr>
          <p:cNvPr id="5" name="Content Placeholder 4"/>
          <p:cNvSpPr>
            <a:spLocks noGrp="1"/>
          </p:cNvSpPr>
          <p:nvPr>
            <p:ph sz="half" idx="1"/>
          </p:nvPr>
        </p:nvSpPr>
        <p:spPr>
          <a:xfrm>
            <a:off x="234754" y="1284262"/>
            <a:ext cx="2748054" cy="5399113"/>
          </a:xfrm>
          <a:ln>
            <a:noFill/>
          </a:ln>
        </p:spPr>
        <p:txBody>
          <a:bodyPr>
            <a:normAutofit/>
          </a:bodyPr>
          <a:lstStyle/>
          <a:p>
            <a:pPr marL="0" indent="0">
              <a:spcBef>
                <a:spcPts val="0"/>
              </a:spcBef>
              <a:spcAft>
                <a:spcPts val="600"/>
              </a:spcAft>
              <a:buNone/>
            </a:pPr>
            <a:r>
              <a:rPr lang="en-US" b="1" u="sng" dirty="0"/>
              <a:t>Scenario 1</a:t>
            </a:r>
          </a:p>
          <a:p>
            <a:pPr marL="233363" lvl="0" indent="-233363">
              <a:spcBef>
                <a:spcPts val="0"/>
              </a:spcBef>
              <a:spcAft>
                <a:spcPts val="600"/>
              </a:spcAft>
            </a:pPr>
            <a:r>
              <a:rPr lang="en-GB" sz="2250" dirty="0"/>
              <a:t>Increased food production increases food consumption</a:t>
            </a:r>
            <a:endParaRPr lang="en-US" sz="2250" dirty="0"/>
          </a:p>
          <a:p>
            <a:pPr marL="233363" lvl="0" indent="-233363">
              <a:spcBef>
                <a:spcPts val="0"/>
              </a:spcBef>
              <a:spcAft>
                <a:spcPts val="600"/>
              </a:spcAft>
            </a:pPr>
            <a:r>
              <a:rPr lang="en-GB" sz="2250" dirty="0"/>
              <a:t>Increased consumption of nutrient-rich food </a:t>
            </a:r>
          </a:p>
          <a:p>
            <a:pPr marL="233363" lvl="0" indent="-233363"/>
            <a:r>
              <a:rPr lang="en-GB" sz="2250" dirty="0"/>
              <a:t>Improved nutrition</a:t>
            </a:r>
            <a:endParaRPr lang="en-US" sz="2250" dirty="0"/>
          </a:p>
          <a:p>
            <a:endParaRPr lang="en-US" dirty="0"/>
          </a:p>
        </p:txBody>
      </p:sp>
      <p:sp>
        <p:nvSpPr>
          <p:cNvPr id="6" name="Content Placeholder 5"/>
          <p:cNvSpPr>
            <a:spLocks noGrp="1"/>
          </p:cNvSpPr>
          <p:nvPr>
            <p:ph sz="half" idx="2"/>
          </p:nvPr>
        </p:nvSpPr>
        <p:spPr>
          <a:xfrm>
            <a:off x="3003918" y="1284262"/>
            <a:ext cx="3167971" cy="5399113"/>
          </a:xfrm>
          <a:ln>
            <a:noFill/>
          </a:ln>
        </p:spPr>
        <p:txBody>
          <a:bodyPr>
            <a:normAutofit/>
          </a:bodyPr>
          <a:lstStyle/>
          <a:p>
            <a:pPr marL="0" indent="0">
              <a:spcBef>
                <a:spcPts val="0"/>
              </a:spcBef>
              <a:spcAft>
                <a:spcPts val="600"/>
              </a:spcAft>
              <a:buNone/>
            </a:pPr>
            <a:r>
              <a:rPr lang="en-US" b="1" u="sng" dirty="0"/>
              <a:t>Scenario 2</a:t>
            </a:r>
          </a:p>
          <a:p>
            <a:pPr marL="228600" lvl="0" indent="-228600">
              <a:spcBef>
                <a:spcPts val="0"/>
              </a:spcBef>
              <a:spcAft>
                <a:spcPts val="600"/>
              </a:spcAft>
            </a:pPr>
            <a:r>
              <a:rPr lang="en-GB" sz="2250" dirty="0"/>
              <a:t>Increased food production increases income</a:t>
            </a:r>
          </a:p>
          <a:p>
            <a:pPr marL="228600" lvl="0" indent="-228600">
              <a:spcBef>
                <a:spcPts val="0"/>
              </a:spcBef>
              <a:spcAft>
                <a:spcPts val="600"/>
              </a:spcAft>
            </a:pPr>
            <a:r>
              <a:rPr lang="en-GB" sz="2250" dirty="0"/>
              <a:t>More nutrient-rich  food purchased</a:t>
            </a:r>
          </a:p>
          <a:p>
            <a:pPr marL="228600" lvl="0" indent="-228600">
              <a:spcBef>
                <a:spcPts val="0"/>
              </a:spcBef>
              <a:spcAft>
                <a:spcPts val="600"/>
              </a:spcAft>
            </a:pPr>
            <a:r>
              <a:rPr lang="en-GB" sz="2250" dirty="0"/>
              <a:t>Improved nutrient intake in the household</a:t>
            </a:r>
          </a:p>
          <a:p>
            <a:pPr marL="228600" lvl="0" indent="-228600">
              <a:spcBef>
                <a:spcPts val="0"/>
              </a:spcBef>
              <a:spcAft>
                <a:spcPts val="600"/>
              </a:spcAft>
            </a:pPr>
            <a:r>
              <a:rPr lang="en-GB" sz="2250" dirty="0"/>
              <a:t>Improved nutrition</a:t>
            </a:r>
            <a:endParaRPr lang="en-US" sz="2250" dirty="0"/>
          </a:p>
        </p:txBody>
      </p:sp>
      <p:sp>
        <p:nvSpPr>
          <p:cNvPr id="7" name="Content Placeholder 5"/>
          <p:cNvSpPr txBox="1">
            <a:spLocks/>
          </p:cNvSpPr>
          <p:nvPr/>
        </p:nvSpPr>
        <p:spPr>
          <a:xfrm>
            <a:off x="6192999" y="1284262"/>
            <a:ext cx="2816365" cy="5399113"/>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b="1" u="sng" dirty="0"/>
              <a:t>Scenario 3</a:t>
            </a:r>
          </a:p>
          <a:p>
            <a:pPr>
              <a:spcBef>
                <a:spcPts val="0"/>
              </a:spcBef>
              <a:spcAft>
                <a:spcPts val="600"/>
              </a:spcAft>
              <a:buSzPct val="80000"/>
              <a:buFont typeface="Wingdings" panose="05000000000000000000" pitchFamily="2" charset="2"/>
              <a:buChar char="q"/>
            </a:pPr>
            <a:r>
              <a:rPr lang="en-US" sz="2250" dirty="0"/>
              <a:t>Increased food production increases income</a:t>
            </a:r>
          </a:p>
          <a:p>
            <a:pPr>
              <a:spcBef>
                <a:spcPts val="0"/>
              </a:spcBef>
              <a:spcAft>
                <a:spcPts val="600"/>
              </a:spcAft>
              <a:buSzPct val="80000"/>
              <a:buFont typeface="Wingdings" panose="05000000000000000000" pitchFamily="2" charset="2"/>
              <a:buChar char="q"/>
            </a:pPr>
            <a:r>
              <a:rPr lang="en-US" sz="2250" dirty="0"/>
              <a:t>More spending on health care/reduced disease burden </a:t>
            </a:r>
          </a:p>
          <a:p>
            <a:pPr>
              <a:spcBef>
                <a:spcPts val="0"/>
              </a:spcBef>
              <a:spcAft>
                <a:spcPts val="600"/>
              </a:spcAft>
              <a:buSzPct val="80000"/>
              <a:buFont typeface="Wingdings" panose="05000000000000000000" pitchFamily="2" charset="2"/>
              <a:buChar char="q"/>
            </a:pPr>
            <a:r>
              <a:rPr lang="en-US" sz="2250" dirty="0"/>
              <a:t>Malnutrition  reduced</a:t>
            </a:r>
          </a:p>
          <a:p>
            <a:pPr marL="0" indent="0">
              <a:buNone/>
            </a:pPr>
            <a:endParaRPr lang="en-US" sz="2400" dirty="0"/>
          </a:p>
        </p:txBody>
      </p:sp>
      <p:pic>
        <p:nvPicPr>
          <p:cNvPr id="3" name="Picture 2" descr="Picture of a bowl of food. "/>
          <p:cNvPicPr>
            <a:picLocks noChangeAspect="1"/>
          </p:cNvPicPr>
          <p:nvPr/>
        </p:nvPicPr>
        <p:blipFill rotWithShape="1">
          <a:blip r:embed="rId3" cstate="print">
            <a:extLst>
              <a:ext uri="{28A0092B-C50C-407E-A947-70E740481C1C}">
                <a14:useLocalDpi xmlns:a14="http://schemas.microsoft.com/office/drawing/2010/main" val="0"/>
              </a:ext>
            </a:extLst>
          </a:blip>
          <a:srcRect b="5643"/>
          <a:stretch/>
        </p:blipFill>
        <p:spPr>
          <a:xfrm>
            <a:off x="361585" y="4692267"/>
            <a:ext cx="2462195" cy="1742444"/>
          </a:xfrm>
          <a:prstGeom prst="rect">
            <a:avLst/>
          </a:prstGeom>
        </p:spPr>
      </p:pic>
      <p:sp>
        <p:nvSpPr>
          <p:cNvPr id="8" name="TextBox 7"/>
          <p:cNvSpPr txBox="1"/>
          <p:nvPr/>
        </p:nvSpPr>
        <p:spPr>
          <a:xfrm>
            <a:off x="602519" y="6480944"/>
            <a:ext cx="2083686" cy="246221"/>
          </a:xfrm>
          <a:prstGeom prst="rect">
            <a:avLst/>
          </a:prstGeom>
          <a:noFill/>
        </p:spPr>
        <p:txBody>
          <a:bodyPr wrap="square" rtlCol="0">
            <a:spAutoFit/>
          </a:bodyPr>
          <a:lstStyle/>
          <a:p>
            <a:r>
              <a:rPr lang="en-US" sz="1000" dirty="0"/>
              <a:t>Iain McLellan, FHI 360/FANTA</a:t>
            </a:r>
          </a:p>
        </p:txBody>
      </p:sp>
      <p:pic>
        <p:nvPicPr>
          <p:cNvPr id="9" name="Picture 8" descr="A Uganda woman carrying vegetables at the grocery stor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3742" y="4692267"/>
            <a:ext cx="2656274" cy="1770849"/>
          </a:xfrm>
          <a:prstGeom prst="rect">
            <a:avLst/>
          </a:prstGeom>
        </p:spPr>
      </p:pic>
      <p:sp>
        <p:nvSpPr>
          <p:cNvPr id="10" name="TextBox 9"/>
          <p:cNvSpPr txBox="1"/>
          <p:nvPr/>
        </p:nvSpPr>
        <p:spPr>
          <a:xfrm>
            <a:off x="3490417" y="6480944"/>
            <a:ext cx="2332548" cy="246221"/>
          </a:xfrm>
          <a:prstGeom prst="rect">
            <a:avLst/>
          </a:prstGeom>
          <a:noFill/>
        </p:spPr>
        <p:txBody>
          <a:bodyPr wrap="square" rtlCol="0">
            <a:spAutoFit/>
          </a:bodyPr>
          <a:lstStyle/>
          <a:p>
            <a:r>
              <a:rPr lang="en-US" sz="1000" dirty="0"/>
              <a:t>Jessica Scranton, FANTA/FHI 360 </a:t>
            </a:r>
          </a:p>
        </p:txBody>
      </p:sp>
      <p:pic>
        <p:nvPicPr>
          <p:cNvPr id="4" name="Picture 3" descr="A Uganda woman and her child at a health clinic talking to a nurs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2999" y="4692267"/>
            <a:ext cx="2613665" cy="1742444"/>
          </a:xfrm>
          <a:prstGeom prst="rect">
            <a:avLst/>
          </a:prstGeom>
        </p:spPr>
      </p:pic>
      <p:sp>
        <p:nvSpPr>
          <p:cNvPr id="12" name="TextBox 11"/>
          <p:cNvSpPr txBox="1"/>
          <p:nvPr/>
        </p:nvSpPr>
        <p:spPr>
          <a:xfrm>
            <a:off x="6383561" y="6480944"/>
            <a:ext cx="2332548" cy="246221"/>
          </a:xfrm>
          <a:prstGeom prst="rect">
            <a:avLst/>
          </a:prstGeom>
          <a:noFill/>
        </p:spPr>
        <p:txBody>
          <a:bodyPr wrap="square" rtlCol="0">
            <a:spAutoFit/>
          </a:bodyPr>
          <a:lstStyle/>
          <a:p>
            <a:r>
              <a:rPr lang="en-US" sz="1000" dirty="0"/>
              <a:t>Jessica Scranton, FANTA/FHI 360 </a:t>
            </a:r>
          </a:p>
        </p:txBody>
      </p:sp>
    </p:spTree>
    <p:extLst>
      <p:ext uri="{BB962C8B-B14F-4D97-AF65-F5344CB8AC3E}">
        <p14:creationId xmlns:p14="http://schemas.microsoft.com/office/powerpoint/2010/main" val="2698280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Justification (continued)</a:t>
            </a:r>
          </a:p>
        </p:txBody>
      </p:sp>
      <p:sp>
        <p:nvSpPr>
          <p:cNvPr id="3" name="Content Placeholder 2"/>
          <p:cNvSpPr>
            <a:spLocks noGrp="1"/>
          </p:cNvSpPr>
          <p:nvPr>
            <p:ph idx="1"/>
          </p:nvPr>
        </p:nvSpPr>
        <p:spPr/>
        <p:txBody>
          <a:bodyPr/>
          <a:lstStyle/>
          <a:p>
            <a:r>
              <a:rPr lang="en-GB"/>
              <a:t> Uganda has </a:t>
            </a:r>
            <a:r>
              <a:rPr lang="en-US"/>
              <a:t>invested in agricultural programs to reduce poverty among the country’s citizens</a:t>
            </a:r>
          </a:p>
          <a:p>
            <a:r>
              <a:rPr lang="en-GB"/>
              <a:t> Most of these efforts have focused on farming from a business perspective: profitability, market orientation and income, the country’s zonal/regional enterprise promotion strategy</a:t>
            </a:r>
            <a:endParaRPr lang="en-US"/>
          </a:p>
          <a:p>
            <a:r>
              <a:rPr lang="en-GB"/>
              <a:t> Household food security and nutrition have been ignored and the integration of nutrition and agriculture has not been well coordinated </a:t>
            </a: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13</a:t>
            </a:fld>
            <a:endParaRPr lang="en-US"/>
          </a:p>
        </p:txBody>
      </p:sp>
    </p:spTree>
    <p:extLst>
      <p:ext uri="{BB962C8B-B14F-4D97-AF65-F5344CB8AC3E}">
        <p14:creationId xmlns:p14="http://schemas.microsoft.com/office/powerpoint/2010/main" val="3813478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More Needs to Be Done</a:t>
            </a:r>
            <a:endParaRPr lang="en-US" dirty="0"/>
          </a:p>
        </p:txBody>
      </p:sp>
      <p:sp>
        <p:nvSpPr>
          <p:cNvPr id="7" name="Content Placeholder 6"/>
          <p:cNvSpPr>
            <a:spLocks noGrp="1"/>
          </p:cNvSpPr>
          <p:nvPr>
            <p:ph idx="1"/>
          </p:nvPr>
        </p:nvSpPr>
        <p:spPr/>
        <p:txBody>
          <a:bodyPr/>
          <a:lstStyle/>
          <a:p>
            <a:r>
              <a:rPr lang="en-GB" dirty="0"/>
              <a:t>Agriculture and nutrition are interrelated and this mutually beneficial relationship must be strengthened</a:t>
            </a:r>
          </a:p>
          <a:p>
            <a:r>
              <a:rPr lang="en-GB" dirty="0"/>
              <a:t>An enabling environment exists in the form of international, regional, and national frameworks, policies, strategies, and guidelines</a:t>
            </a:r>
            <a:endParaRPr lang="en-US" dirty="0"/>
          </a:p>
        </p:txBody>
      </p:sp>
      <p:sp>
        <p:nvSpPr>
          <p:cNvPr id="5" name="Slide Number Placeholder 4"/>
          <p:cNvSpPr>
            <a:spLocks noGrp="1"/>
          </p:cNvSpPr>
          <p:nvPr>
            <p:ph type="sldNum" sz="quarter" idx="12"/>
          </p:nvPr>
        </p:nvSpPr>
        <p:spPr/>
        <p:txBody>
          <a:bodyPr/>
          <a:lstStyle/>
          <a:p>
            <a:fld id="{FEA8909F-FCA6-49BC-B22A-230B9D517401}" type="slidenum">
              <a:rPr lang="en-US" smtClean="0"/>
              <a:pPr/>
              <a:t>14</a:t>
            </a:fld>
            <a:endParaRPr lang="en-US"/>
          </a:p>
        </p:txBody>
      </p:sp>
    </p:spTree>
    <p:extLst>
      <p:ext uri="{BB962C8B-B14F-4D97-AF65-F5344CB8AC3E}">
        <p14:creationId xmlns:p14="http://schemas.microsoft.com/office/powerpoint/2010/main" val="2612302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4725"/>
            <a:ext cx="9144000" cy="959169"/>
          </a:xfrm>
        </p:spPr>
        <p:txBody>
          <a:bodyPr>
            <a:normAutofit/>
          </a:bodyPr>
          <a:lstStyle/>
          <a:p>
            <a:pPr algn="ctr"/>
            <a:r>
              <a:rPr lang="en-US" sz="4800" b="1" dirty="0">
                <a:solidFill>
                  <a:srgbClr val="2A502E"/>
                </a:solidFill>
                <a:latin typeface="Century Gothic" panose="020B0502020202020204" pitchFamily="34" charset="0"/>
              </a:rPr>
              <a:t>BREAK</a:t>
            </a:r>
          </a:p>
        </p:txBody>
      </p:sp>
      <p:sp>
        <p:nvSpPr>
          <p:cNvPr id="4" name="Slide Number Placeholder 3"/>
          <p:cNvSpPr>
            <a:spLocks noGrp="1"/>
          </p:cNvSpPr>
          <p:nvPr>
            <p:ph type="sldNum" sz="quarter" idx="12"/>
          </p:nvPr>
        </p:nvSpPr>
        <p:spPr/>
        <p:txBody>
          <a:bodyPr/>
          <a:lstStyle/>
          <a:p>
            <a:fld id="{FEA8909F-FCA6-49BC-B22A-230B9D517401}" type="slidenum">
              <a:rPr lang="en-US" smtClean="0"/>
              <a:t>15</a:t>
            </a:fld>
            <a:endParaRPr lang="en-US"/>
          </a:p>
        </p:txBody>
      </p:sp>
    </p:spTree>
    <p:extLst>
      <p:ext uri="{BB962C8B-B14F-4D97-AF65-F5344CB8AC3E}">
        <p14:creationId xmlns:p14="http://schemas.microsoft.com/office/powerpoint/2010/main" val="246443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EA8909F-FCA6-49BC-B22A-230B9D517401}" type="slidenum">
              <a:rPr lang="en-US" smtClean="0"/>
              <a:t>16</a:t>
            </a:fld>
            <a:endParaRPr lang="en-US"/>
          </a:p>
        </p:txBody>
      </p:sp>
      <p:sp>
        <p:nvSpPr>
          <p:cNvPr id="5" name="Rectangle 4"/>
          <p:cNvSpPr/>
          <p:nvPr/>
        </p:nvSpPr>
        <p:spPr>
          <a:xfrm>
            <a:off x="0" y="0"/>
            <a:ext cx="9144000" cy="6858000"/>
          </a:xfrm>
          <a:prstGeom prst="rect">
            <a:avLst/>
          </a:prstGeom>
          <a:solidFill>
            <a:srgbClr val="25B24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itle 1"/>
          <p:cNvSpPr txBox="1">
            <a:spLocks/>
          </p:cNvSpPr>
          <p:nvPr/>
        </p:nvSpPr>
        <p:spPr>
          <a:xfrm>
            <a:off x="0" y="2108282"/>
            <a:ext cx="9143999" cy="2348636"/>
          </a:xfrm>
          <a:prstGeom prst="rect">
            <a:avLst/>
          </a:prstGeom>
        </p:spPr>
        <p:txBody>
          <a:bodyPr vert="horz" lIns="457200" tIns="45720" rIns="457200" bIns="45720" rtlCol="0" anchor="ctr" anchorCtr="0">
            <a:no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sz="4400" dirty="0">
                <a:solidFill>
                  <a:schemeClr val="bg1"/>
                </a:solidFill>
                <a:latin typeface="Century Gothic" panose="020B0502020202020204" pitchFamily="34" charset="0"/>
              </a:rPr>
              <a:t>Session 3: </a:t>
            </a:r>
            <a:br>
              <a:rPr lang="en-US" sz="4400" dirty="0">
                <a:solidFill>
                  <a:schemeClr val="bg1"/>
                </a:solidFill>
                <a:latin typeface="Century Gothic" panose="020B0502020202020204" pitchFamily="34" charset="0"/>
              </a:rPr>
            </a:br>
            <a:r>
              <a:rPr lang="en-US" sz="4400" dirty="0">
                <a:solidFill>
                  <a:schemeClr val="bg1"/>
                </a:solidFill>
                <a:latin typeface="Century Gothic" panose="020B0502020202020204" pitchFamily="34" charset="0"/>
              </a:rPr>
              <a:t>FOOD AND NUTRITION POLICY FRAMEWORKS</a:t>
            </a:r>
            <a:endParaRPr lang="en-US" sz="4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4207673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Session 3 Objectives</a:t>
            </a:r>
            <a:endParaRPr lang="en-US" dirty="0"/>
          </a:p>
        </p:txBody>
      </p:sp>
      <p:sp>
        <p:nvSpPr>
          <p:cNvPr id="3" name="Content Placeholder 2"/>
          <p:cNvSpPr>
            <a:spLocks noGrp="1"/>
          </p:cNvSpPr>
          <p:nvPr>
            <p:ph idx="1"/>
          </p:nvPr>
        </p:nvSpPr>
        <p:spPr/>
        <p:txBody>
          <a:bodyPr/>
          <a:lstStyle/>
          <a:p>
            <a:pPr marL="0" indent="0">
              <a:buNone/>
            </a:pPr>
            <a:r>
              <a:rPr lang="en-US" dirty="0"/>
              <a:t>By the end of this session, participants will be able to discuss:</a:t>
            </a:r>
          </a:p>
          <a:p>
            <a:r>
              <a:rPr lang="en-US" dirty="0"/>
              <a:t>The global, regional, and national policy frameworks</a:t>
            </a:r>
          </a:p>
          <a:p>
            <a:r>
              <a:rPr lang="en-US" dirty="0"/>
              <a:t>Implications for food and nutrition security</a:t>
            </a:r>
          </a:p>
        </p:txBody>
      </p:sp>
      <p:sp>
        <p:nvSpPr>
          <p:cNvPr id="4" name="Slide Number Placeholder 3"/>
          <p:cNvSpPr>
            <a:spLocks noGrp="1"/>
          </p:cNvSpPr>
          <p:nvPr>
            <p:ph type="sldNum" sz="quarter" idx="12"/>
          </p:nvPr>
        </p:nvSpPr>
        <p:spPr/>
        <p:txBody>
          <a:bodyPr/>
          <a:lstStyle/>
          <a:p>
            <a:fld id="{FEA8909F-FCA6-49BC-B22A-230B9D517401}" type="slidenum">
              <a:rPr lang="en-US" smtClean="0"/>
              <a:pPr/>
              <a:t>17</a:t>
            </a:fld>
            <a:endParaRPr lang="en-US"/>
          </a:p>
        </p:txBody>
      </p:sp>
    </p:spTree>
    <p:extLst>
      <p:ext uri="{BB962C8B-B14F-4D97-AF65-F5344CB8AC3E}">
        <p14:creationId xmlns:p14="http://schemas.microsoft.com/office/powerpoint/2010/main" val="2884234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Food and Nutrition Policy Frameworks  </a:t>
            </a:r>
            <a:endParaRPr lang="en-US" dirty="0"/>
          </a:p>
        </p:txBody>
      </p:sp>
      <p:sp>
        <p:nvSpPr>
          <p:cNvPr id="3" name="Content Placeholder 2"/>
          <p:cNvSpPr>
            <a:spLocks noGrp="1"/>
          </p:cNvSpPr>
          <p:nvPr>
            <p:ph idx="1"/>
          </p:nvPr>
        </p:nvSpPr>
        <p:spPr/>
        <p:txBody>
          <a:bodyPr>
            <a:normAutofit lnSpcReduction="10000"/>
          </a:bodyPr>
          <a:lstStyle/>
          <a:p>
            <a:r>
              <a:rPr lang="en-GB" dirty="0"/>
              <a:t>Various national, global and regional policy frameworks have created an enabling environment in Uganda that favours investment in food and nutrition security</a:t>
            </a:r>
          </a:p>
          <a:p>
            <a:r>
              <a:rPr lang="en-GB" dirty="0"/>
              <a:t>Policy frameworks help agriculture program implementers emphasize policies in the design of strategies, projects, and work plans</a:t>
            </a:r>
          </a:p>
          <a:p>
            <a:r>
              <a:rPr lang="en-GB" dirty="0"/>
              <a:t>Policy frameworks emphasize increasing agriculture productivity and ending hunger and all forms of malnutrition </a:t>
            </a:r>
          </a:p>
          <a:p>
            <a:endParaRPr lang="en-GB" dirty="0"/>
          </a:p>
          <a:p>
            <a:endParaRPr lang="en-GB" dirty="0"/>
          </a:p>
          <a:p>
            <a:endParaRPr lang="en-GB"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18</a:t>
            </a:fld>
            <a:endParaRPr lang="en-US"/>
          </a:p>
        </p:txBody>
      </p:sp>
    </p:spTree>
    <p:extLst>
      <p:ext uri="{BB962C8B-B14F-4D97-AF65-F5344CB8AC3E}">
        <p14:creationId xmlns:p14="http://schemas.microsoft.com/office/powerpoint/2010/main" val="1342511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Policies Related to Agriculture, Food, and Nutrition Security</a:t>
            </a: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19</a:t>
            </a:fld>
            <a:endParaRPr lang="en-US"/>
          </a:p>
        </p:txBody>
      </p:sp>
      <p:sp>
        <p:nvSpPr>
          <p:cNvPr id="5" name="Right Arrow 4"/>
          <p:cNvSpPr/>
          <p:nvPr/>
        </p:nvSpPr>
        <p:spPr>
          <a:xfrm rot="16200000">
            <a:off x="-2620845" y="3403947"/>
            <a:ext cx="5994714" cy="753024"/>
          </a:xfrm>
          <a:prstGeom prst="right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2003…2010………………………................2016</a:t>
            </a:r>
          </a:p>
        </p:txBody>
      </p:sp>
      <p:sp>
        <p:nvSpPr>
          <p:cNvPr id="6" name="Rectangle 5"/>
          <p:cNvSpPr/>
          <p:nvPr/>
        </p:nvSpPr>
        <p:spPr>
          <a:xfrm>
            <a:off x="592866" y="3584199"/>
            <a:ext cx="3214542" cy="411367"/>
          </a:xfrm>
          <a:prstGeom prst="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National Agriculture Policy 2013</a:t>
            </a:r>
          </a:p>
        </p:txBody>
      </p:sp>
      <p:sp>
        <p:nvSpPr>
          <p:cNvPr id="7" name="Rectangle 6"/>
          <p:cNvSpPr/>
          <p:nvPr/>
        </p:nvSpPr>
        <p:spPr>
          <a:xfrm>
            <a:off x="631254" y="1299548"/>
            <a:ext cx="2551432" cy="475415"/>
          </a:xfrm>
          <a:prstGeom prst="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Agriculture Sector Strategic Plan (ASSP 2015/16 – 2019/20</a:t>
            </a:r>
            <a:r>
              <a:rPr lang="en-US" sz="1400" dirty="0">
                <a:solidFill>
                  <a:schemeClr val="tx1"/>
                </a:solidFill>
              </a:rPr>
              <a:t>)</a:t>
            </a:r>
          </a:p>
        </p:txBody>
      </p:sp>
      <p:sp>
        <p:nvSpPr>
          <p:cNvPr id="8" name="Rectangle 7"/>
          <p:cNvSpPr/>
          <p:nvPr/>
        </p:nvSpPr>
        <p:spPr>
          <a:xfrm>
            <a:off x="581136" y="5050552"/>
            <a:ext cx="3753986" cy="630499"/>
          </a:xfrm>
          <a:prstGeom prst="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Uganda Nutrition Action Plan 2011–2016 </a:t>
            </a:r>
          </a:p>
          <a:p>
            <a:pPr algn="ctr"/>
            <a:r>
              <a:rPr lang="en-US" sz="1400" dirty="0">
                <a:solidFill>
                  <a:schemeClr val="tx1"/>
                </a:solidFill>
              </a:rPr>
              <a:t>Improve nutrition status of all Ugandans</a:t>
            </a:r>
          </a:p>
        </p:txBody>
      </p:sp>
      <p:sp>
        <p:nvSpPr>
          <p:cNvPr id="9" name="Rectangle 8"/>
          <p:cNvSpPr/>
          <p:nvPr/>
        </p:nvSpPr>
        <p:spPr>
          <a:xfrm>
            <a:off x="592866" y="2929913"/>
            <a:ext cx="4818488" cy="579421"/>
          </a:xfrm>
          <a:prstGeom prst="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Second National Development Plan (NDP II 2015/16–2019/20)</a:t>
            </a:r>
          </a:p>
          <a:p>
            <a:pPr algn="ctr"/>
            <a:r>
              <a:rPr lang="en-US" sz="1400" dirty="0">
                <a:solidFill>
                  <a:schemeClr val="tx1"/>
                </a:solidFill>
              </a:rPr>
              <a:t>End hunger and all forms of malnutrition  </a:t>
            </a:r>
          </a:p>
        </p:txBody>
      </p:sp>
      <p:sp>
        <p:nvSpPr>
          <p:cNvPr id="10" name="Rectangle 9"/>
          <p:cNvSpPr/>
          <p:nvPr/>
        </p:nvSpPr>
        <p:spPr>
          <a:xfrm>
            <a:off x="619785" y="5734887"/>
            <a:ext cx="3753986" cy="503724"/>
          </a:xfrm>
          <a:prstGeom prst="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Agriculture Sector Development Strategy &amp; Investment Plan (ASSIP 2010/11–2015/16)</a:t>
            </a:r>
          </a:p>
        </p:txBody>
      </p:sp>
      <p:sp>
        <p:nvSpPr>
          <p:cNvPr id="11" name="Rectangle 10"/>
          <p:cNvSpPr/>
          <p:nvPr/>
        </p:nvSpPr>
        <p:spPr>
          <a:xfrm>
            <a:off x="619785" y="6292447"/>
            <a:ext cx="3715337" cy="539205"/>
          </a:xfrm>
          <a:prstGeom prst="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Food and Nutrition Policy 2003</a:t>
            </a:r>
          </a:p>
          <a:p>
            <a:pPr algn="ctr"/>
            <a:r>
              <a:rPr lang="en-US" sz="1400" dirty="0">
                <a:solidFill>
                  <a:schemeClr val="tx1"/>
                </a:solidFill>
              </a:rPr>
              <a:t>Ensure food security &amp; adequate nutrition </a:t>
            </a:r>
          </a:p>
        </p:txBody>
      </p:sp>
      <p:sp>
        <p:nvSpPr>
          <p:cNvPr id="13" name="Rectangle 12"/>
          <p:cNvSpPr/>
          <p:nvPr/>
        </p:nvSpPr>
        <p:spPr>
          <a:xfrm>
            <a:off x="631254" y="4559900"/>
            <a:ext cx="2365164" cy="393895"/>
          </a:xfrm>
          <a:prstGeom prst="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Uganda Vision 2040</a:t>
            </a:r>
          </a:p>
        </p:txBody>
      </p:sp>
      <p:grpSp>
        <p:nvGrpSpPr>
          <p:cNvPr id="15" name="Group 14" descr="Icons of Sustainable Development goals "/>
          <p:cNvGrpSpPr/>
          <p:nvPr/>
        </p:nvGrpSpPr>
        <p:grpSpPr>
          <a:xfrm>
            <a:off x="5936714" y="1530599"/>
            <a:ext cx="2438400" cy="1066800"/>
            <a:chOff x="732089" y="2041159"/>
            <a:chExt cx="5884778" cy="2942688"/>
          </a:xfrm>
          <a:effectLst/>
        </p:grpSpPr>
        <p:pic>
          <p:nvPicPr>
            <p:cNvPr id="16" name="Picture 3" descr="http://www.undp.org/content/dam/undp/img/sdg/icons100/TGG_Icon_Color_02.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8484" y="2041160"/>
              <a:ext cx="95250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7" name="Picture 4" descr="http://www.undp.org/content/dam/undp/img/sdg/icons100/TGG_Icon_Color_03.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5742" y="2041160"/>
              <a:ext cx="95250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8" name="Picture 5" descr="http://www.undp.org/content/dam/undp/img/sdg/icons100/TGG_Icon_Color_04.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87010" y="2041160"/>
              <a:ext cx="95250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9" name="Picture 6" descr="http://www.undp.org/content/dam/undp/img/sdg/icons100/TGG_Icon_Color_05.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78278" y="2048454"/>
              <a:ext cx="95250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 name="Picture 7" descr="http://www.undp.org/content/dam/undp/img/sdg/icons100/TGG_Icon_Color_06.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64367" y="2059523"/>
              <a:ext cx="95250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1" name="Picture 8" descr="http://www.undp.org/content/dam/undp/img/sdg/icons100/TGG_Icon_Color_07.pn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8773" y="3021508"/>
              <a:ext cx="95250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2" name="Picture 9" descr="http://www.undp.org/content/dam/undp/img/sdg/icons100/TGG_Icon_Color_08.pn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28621" y="3012023"/>
              <a:ext cx="95250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3" name="Picture 10" descr="http://www.undp.org/content/dam/undp/img/sdg/icons100/TGG_Icon_Color_09.png">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98249" y="3021508"/>
              <a:ext cx="95250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4" name="Picture 11" descr="http://www.undp.org/content/dam/undp/img/sdg/icons100/TGG_Icon_Color_10.png">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681997" y="3021508"/>
              <a:ext cx="95250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5" name="Picture 12" descr="http://www.undp.org/content/dam/undp/img/sdg/icons100/TGG_Icon_Color_11.png">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657725" y="3021508"/>
              <a:ext cx="95250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6" name="Picture 13" descr="http://www.undp.org/content/dam/undp/img/sdg/icons100/TGG_Icon_Color_12.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640805" y="3021508"/>
              <a:ext cx="95250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7" name="Picture 27" descr="http://www.undp.org/content/dam/undp/img/sdg/icons100/TGG_Icon_Color_13.png">
              <a:hlinkClick r:id="rId25"/>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38773" y="4003873"/>
              <a:ext cx="95250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8" name="Picture 28" descr="http://www.undp.org/content/dam/undp/img/sdg/icons100/TGG_Icon_Color_14.png">
              <a:hlinkClick r:id="rId27"/>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728621" y="4003873"/>
              <a:ext cx="95250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9" name="Picture 29" descr="http://www.undp.org/content/dam/undp/img/sdg/icons100/TGG_Icon_Color_15.png">
              <a:hlinkClick r:id="rId29"/>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718469" y="4031347"/>
              <a:ext cx="95250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30" name="Picture 30" descr="http://www.undp.org/content/dam/undp/img/sdg/icons100/sdg_16_icon_with_text.jpg">
              <a:hlinkClick r:id="rId31"/>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681997" y="4013398"/>
              <a:ext cx="952500" cy="9429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31" name="Picture 31" descr="http://www.undp.org/content/dam/undp/img/sdg/icons100/TGG_Icon_Color_17.png">
              <a:hlinkClick r:id="rId33"/>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680786" y="4031347"/>
              <a:ext cx="95250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32" name="Picture 32" descr="http://www.undp.org/content/dam/undp/img/sdg/icons100/TGG_Icon_Color_18.png">
              <a:hlinkClick r:id="rId35"/>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664367" y="4004169"/>
              <a:ext cx="95250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33" name="Picture 15" descr="http://www.undp.org/content/dam/undp/img/sdg/icons100/TGG_Icon_Color_01.png">
              <a:hlinkClick r:id="rId37"/>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32089" y="2041159"/>
              <a:ext cx="952500" cy="95250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grpSp>
      <p:sp>
        <p:nvSpPr>
          <p:cNvPr id="34" name="Rectangle 33"/>
          <p:cNvSpPr/>
          <p:nvPr/>
        </p:nvSpPr>
        <p:spPr>
          <a:xfrm>
            <a:off x="5438273" y="2638095"/>
            <a:ext cx="3604793" cy="71400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Sustainable Development Goals (SDGs) 2015</a:t>
            </a:r>
          </a:p>
          <a:p>
            <a:pPr algn="ctr"/>
            <a:r>
              <a:rPr lang="en-US" sz="1400" dirty="0">
                <a:solidFill>
                  <a:schemeClr val="tx1"/>
                </a:solidFill>
              </a:rPr>
              <a:t>SDG 2: </a:t>
            </a:r>
            <a:r>
              <a:rPr lang="en-US" altLang="en-US" sz="1400" dirty="0">
                <a:solidFill>
                  <a:schemeClr val="tx1"/>
                </a:solidFill>
              </a:rPr>
              <a:t>End hunger and achieve food security and improved nutrition</a:t>
            </a:r>
            <a:endParaRPr lang="en-US" sz="1400" dirty="0">
              <a:solidFill>
                <a:schemeClr val="tx1"/>
              </a:solidFill>
            </a:endParaRPr>
          </a:p>
        </p:txBody>
      </p:sp>
      <p:sp>
        <p:nvSpPr>
          <p:cNvPr id="35" name="Rectangle 34"/>
          <p:cNvSpPr/>
          <p:nvPr/>
        </p:nvSpPr>
        <p:spPr>
          <a:xfrm>
            <a:off x="4610759" y="4996388"/>
            <a:ext cx="4485980" cy="954107"/>
          </a:xfrm>
          <a:prstGeom prst="rect">
            <a:avLst/>
          </a:prstGeom>
          <a:solidFill>
            <a:schemeClr val="accent6">
              <a:lumMod val="20000"/>
              <a:lumOff val="80000"/>
            </a:schemeClr>
          </a:solidFill>
        </p:spPr>
        <p:txBody>
          <a:bodyPr wrap="square">
            <a:spAutoFit/>
          </a:bodyPr>
          <a:lstStyle/>
          <a:p>
            <a:pPr algn="ctr"/>
            <a:r>
              <a:rPr lang="en-US" sz="1400" b="1" dirty="0"/>
              <a:t>New Partnership for Africa’s Development (NEPAD) &amp; </a:t>
            </a:r>
            <a:r>
              <a:rPr lang="en-US" sz="1400" b="1" dirty="0">
                <a:cs typeface="Arial" panose="020B0604020202020204" pitchFamily="34" charset="0"/>
              </a:rPr>
              <a:t>Comprehensive Africa Agriculture Development Program (CAADP 2002)</a:t>
            </a:r>
          </a:p>
          <a:p>
            <a:pPr algn="ctr"/>
            <a:r>
              <a:rPr lang="en-US" sz="1400" dirty="0">
                <a:cs typeface="Arial" panose="020B0604020202020204" pitchFamily="34" charset="0"/>
              </a:rPr>
              <a:t>Support measures to increase incomes &amp; end poverty</a:t>
            </a:r>
          </a:p>
        </p:txBody>
      </p:sp>
      <p:sp>
        <p:nvSpPr>
          <p:cNvPr id="36" name="Rectangle 35"/>
          <p:cNvSpPr/>
          <p:nvPr/>
        </p:nvSpPr>
        <p:spPr>
          <a:xfrm>
            <a:off x="909829" y="1061028"/>
            <a:ext cx="3218187" cy="307777"/>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NATIONAL FRAMEWORKS </a:t>
            </a:r>
          </a:p>
        </p:txBody>
      </p:sp>
      <p:sp>
        <p:nvSpPr>
          <p:cNvPr id="37" name="Rectangle 36"/>
          <p:cNvSpPr/>
          <p:nvPr/>
        </p:nvSpPr>
        <p:spPr>
          <a:xfrm>
            <a:off x="4972922" y="1065182"/>
            <a:ext cx="3526086" cy="307777"/>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GLOBAL &amp; REGIONAL FRAMEWORKS </a:t>
            </a:r>
          </a:p>
        </p:txBody>
      </p:sp>
      <p:sp>
        <p:nvSpPr>
          <p:cNvPr id="39" name="Rectangle 38"/>
          <p:cNvSpPr/>
          <p:nvPr/>
        </p:nvSpPr>
        <p:spPr>
          <a:xfrm>
            <a:off x="4610759" y="3508485"/>
            <a:ext cx="4485980" cy="738664"/>
          </a:xfrm>
          <a:prstGeom prst="rect">
            <a:avLst/>
          </a:prstGeom>
          <a:solidFill>
            <a:schemeClr val="accent6">
              <a:lumMod val="20000"/>
              <a:lumOff val="80000"/>
            </a:schemeClr>
          </a:solidFill>
        </p:spPr>
        <p:txBody>
          <a:bodyPr wrap="square">
            <a:spAutoFit/>
          </a:bodyPr>
          <a:lstStyle/>
          <a:p>
            <a:pPr algn="ctr"/>
            <a:r>
              <a:rPr lang="en-US" sz="1400" b="1" dirty="0">
                <a:cs typeface="Arial" panose="020B0604020202020204" pitchFamily="34" charset="0"/>
              </a:rPr>
              <a:t>East Africa Community Food &amp; Nutrition Policy 2014</a:t>
            </a:r>
          </a:p>
          <a:p>
            <a:pPr algn="ctr"/>
            <a:r>
              <a:rPr lang="en-US" sz="1400" dirty="0"/>
              <a:t>Achieve food &amp; nutrition security in the region through appropriate policy measures</a:t>
            </a:r>
            <a:endParaRPr lang="en-US" sz="1400" dirty="0">
              <a:cs typeface="Arial" panose="020B0604020202020204" pitchFamily="34" charset="0"/>
            </a:endParaRPr>
          </a:p>
        </p:txBody>
      </p:sp>
      <p:sp>
        <p:nvSpPr>
          <p:cNvPr id="41" name="Rectangle 40"/>
          <p:cNvSpPr/>
          <p:nvPr/>
        </p:nvSpPr>
        <p:spPr>
          <a:xfrm>
            <a:off x="4557087" y="6039152"/>
            <a:ext cx="4485980" cy="523220"/>
          </a:xfrm>
          <a:prstGeom prst="rect">
            <a:avLst/>
          </a:prstGeom>
          <a:solidFill>
            <a:schemeClr val="accent6">
              <a:lumMod val="20000"/>
              <a:lumOff val="80000"/>
            </a:schemeClr>
          </a:solidFill>
        </p:spPr>
        <p:txBody>
          <a:bodyPr wrap="square">
            <a:spAutoFit/>
          </a:bodyPr>
          <a:lstStyle/>
          <a:p>
            <a:pPr algn="ctr"/>
            <a:r>
              <a:rPr lang="en-US" sz="1400" b="1" dirty="0">
                <a:cs typeface="Arial" panose="020B0604020202020204" pitchFamily="34" charset="0"/>
              </a:rPr>
              <a:t>Millennium Development Goals (MDGs) 2000–2015</a:t>
            </a:r>
          </a:p>
          <a:p>
            <a:pPr algn="ctr"/>
            <a:r>
              <a:rPr lang="en-US" sz="1400" dirty="0"/>
              <a:t>Goal 1: Reduce extreme hunger and poverty</a:t>
            </a:r>
            <a:endParaRPr lang="en-US" sz="1400" dirty="0">
              <a:cs typeface="Arial" panose="020B0604020202020204" pitchFamily="34" charset="0"/>
            </a:endParaRPr>
          </a:p>
        </p:txBody>
      </p:sp>
      <p:sp>
        <p:nvSpPr>
          <p:cNvPr id="43" name="Rectangle 42"/>
          <p:cNvSpPr/>
          <p:nvPr/>
        </p:nvSpPr>
        <p:spPr>
          <a:xfrm>
            <a:off x="554339" y="4057839"/>
            <a:ext cx="3979470" cy="411367"/>
          </a:xfrm>
          <a:prstGeom prst="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Local Government Development Planning Guidelines 2014</a:t>
            </a:r>
          </a:p>
        </p:txBody>
      </p:sp>
      <p:sp>
        <p:nvSpPr>
          <p:cNvPr id="38" name="Rectangle 37"/>
          <p:cNvSpPr/>
          <p:nvPr/>
        </p:nvSpPr>
        <p:spPr>
          <a:xfrm>
            <a:off x="619784" y="1794496"/>
            <a:ext cx="4353137" cy="593400"/>
          </a:xfrm>
          <a:prstGeom prst="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National Nutrition Planning Guidelines</a:t>
            </a:r>
          </a:p>
        </p:txBody>
      </p:sp>
      <p:sp>
        <p:nvSpPr>
          <p:cNvPr id="42" name="Rectangle 41"/>
          <p:cNvSpPr/>
          <p:nvPr/>
        </p:nvSpPr>
        <p:spPr>
          <a:xfrm>
            <a:off x="639515" y="2276509"/>
            <a:ext cx="4286199" cy="593400"/>
          </a:xfrm>
          <a:prstGeom prst="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Food and Nutrition Handbook for Extension Workers</a:t>
            </a:r>
          </a:p>
        </p:txBody>
      </p:sp>
    </p:spTree>
    <p:extLst>
      <p:ext uri="{BB962C8B-B14F-4D97-AF65-F5344CB8AC3E}">
        <p14:creationId xmlns:p14="http://schemas.microsoft.com/office/powerpoint/2010/main" val="2240926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79" y="224590"/>
            <a:ext cx="8066171" cy="802106"/>
          </a:xfrm>
        </p:spPr>
        <p:txBody>
          <a:bodyPr>
            <a:normAutofit fontScale="90000"/>
          </a:bodyPr>
          <a:lstStyle/>
          <a:p>
            <a:br>
              <a:rPr lang="en-US" b="1" dirty="0">
                <a:latin typeface="Arial" panose="020B0604020202020204" pitchFamily="34" charset="0"/>
                <a:cs typeface="Arial" panose="020B0604020202020204" pitchFamily="34" charset="0"/>
              </a:rPr>
            </a:br>
            <a:r>
              <a:rPr lang="en-US" sz="4000" b="1" dirty="0">
                <a:solidFill>
                  <a:schemeClr val="accent6">
                    <a:lumMod val="50000"/>
                  </a:schemeClr>
                </a:solidFill>
                <a:latin typeface="+mn-lt"/>
                <a:cs typeface="Arial" panose="020B0604020202020204" pitchFamily="34" charset="0"/>
              </a:rPr>
              <a:t>Outline </a:t>
            </a:r>
            <a:br>
              <a:rPr lang="en-US" dirty="0"/>
            </a:br>
            <a:endParaRPr lang="en-US" dirty="0"/>
          </a:p>
        </p:txBody>
      </p:sp>
      <p:sp>
        <p:nvSpPr>
          <p:cNvPr id="3" name="Content Placeholder 2"/>
          <p:cNvSpPr>
            <a:spLocks noGrp="1"/>
          </p:cNvSpPr>
          <p:nvPr>
            <p:ph idx="1"/>
          </p:nvPr>
        </p:nvSpPr>
        <p:spPr>
          <a:xfrm>
            <a:off x="449179" y="1026696"/>
            <a:ext cx="8694821" cy="5150267"/>
          </a:xfrm>
        </p:spPr>
        <p:txBody>
          <a:bodyPr>
            <a:normAutofit fontScale="92500"/>
          </a:bodyPr>
          <a:lstStyle/>
          <a:p>
            <a:pPr>
              <a:buFont typeface="Wingdings" panose="05000000000000000000" pitchFamily="2" charset="2"/>
              <a:buChar char="q"/>
            </a:pPr>
            <a:r>
              <a:rPr lang="en-US" dirty="0">
                <a:cs typeface="Arial" panose="020B0604020202020204" pitchFamily="34" charset="0"/>
              </a:rPr>
              <a:t>Session 1: Course Introduction</a:t>
            </a:r>
          </a:p>
          <a:p>
            <a:pPr>
              <a:buFont typeface="Wingdings" panose="05000000000000000000" pitchFamily="2" charset="2"/>
              <a:buChar char="q"/>
            </a:pPr>
            <a:r>
              <a:rPr lang="en-US" dirty="0">
                <a:cs typeface="Arial" panose="020B0604020202020204" pitchFamily="34" charset="0"/>
              </a:rPr>
              <a:t>Session 2: Introduction to the </a:t>
            </a:r>
            <a:r>
              <a:rPr lang="en-US" i="1" dirty="0">
                <a:cs typeface="Arial" panose="020B0604020202020204" pitchFamily="34" charset="0"/>
              </a:rPr>
              <a:t>Guidelines for Integrating Nutrition into Agriculture Enterprise Mixes</a:t>
            </a:r>
          </a:p>
          <a:p>
            <a:pPr>
              <a:buFont typeface="Wingdings" panose="05000000000000000000" pitchFamily="2" charset="2"/>
              <a:buChar char="q"/>
            </a:pPr>
            <a:r>
              <a:rPr lang="en-US" dirty="0">
                <a:cs typeface="Arial" panose="020B0604020202020204" pitchFamily="34" charset="0"/>
              </a:rPr>
              <a:t>Session 3: Food and Nutrition Policy Framework</a:t>
            </a:r>
          </a:p>
          <a:p>
            <a:pPr>
              <a:buFont typeface="Wingdings" panose="05000000000000000000" pitchFamily="2" charset="2"/>
              <a:buChar char="q"/>
            </a:pPr>
            <a:r>
              <a:rPr lang="en-US" dirty="0">
                <a:cs typeface="Arial" panose="020B0604020202020204" pitchFamily="34" charset="0"/>
              </a:rPr>
              <a:t>Session 4: Nutrition Situation in Uganda</a:t>
            </a:r>
          </a:p>
          <a:p>
            <a:pPr>
              <a:buFont typeface="Wingdings" panose="05000000000000000000" pitchFamily="2" charset="2"/>
              <a:buChar char="q"/>
            </a:pPr>
            <a:r>
              <a:rPr lang="en-US" dirty="0">
                <a:cs typeface="Arial" panose="020B0604020202020204" pitchFamily="34" charset="0"/>
              </a:rPr>
              <a:t>Session 5: Agricultural Zoning and Enterprise Mix Approach</a:t>
            </a:r>
          </a:p>
          <a:p>
            <a:pPr>
              <a:lnSpc>
                <a:spcPct val="100000"/>
              </a:lnSpc>
              <a:buFont typeface="Wingdings" panose="05000000000000000000" pitchFamily="2" charset="2"/>
              <a:buChar char="q"/>
            </a:pPr>
            <a:r>
              <a:rPr lang="en-US" dirty="0">
                <a:cs typeface="Arial" panose="020B0604020202020204" pitchFamily="34" charset="0"/>
              </a:rPr>
              <a:t>Session 6: Criteria/Principles for Integrating Nutrition into Agriculture Enterprise Mixes</a:t>
            </a:r>
          </a:p>
          <a:p>
            <a:pPr>
              <a:lnSpc>
                <a:spcPct val="100000"/>
              </a:lnSpc>
              <a:buFont typeface="Wingdings" panose="05000000000000000000" pitchFamily="2" charset="2"/>
              <a:buChar char="q"/>
            </a:pPr>
            <a:r>
              <a:rPr lang="en-US" dirty="0">
                <a:cs typeface="Arial" panose="020B0604020202020204" pitchFamily="34" charset="0"/>
              </a:rPr>
              <a:t>Session 7: Community Mobilization for Nutrition</a:t>
            </a:r>
          </a:p>
        </p:txBody>
      </p:sp>
      <p:sp>
        <p:nvSpPr>
          <p:cNvPr id="4" name="Slide Number Placeholder 3"/>
          <p:cNvSpPr>
            <a:spLocks noGrp="1"/>
          </p:cNvSpPr>
          <p:nvPr>
            <p:ph type="sldNum" sz="quarter" idx="12"/>
          </p:nvPr>
        </p:nvSpPr>
        <p:spPr/>
        <p:txBody>
          <a:bodyPr/>
          <a:lstStyle/>
          <a:p>
            <a:fld id="{FEA8909F-FCA6-49BC-B22A-230B9D517401}" type="slidenum">
              <a:rPr lang="en-US" smtClean="0"/>
              <a:t>2</a:t>
            </a:fld>
            <a:endParaRPr lang="en-US"/>
          </a:p>
        </p:txBody>
      </p:sp>
    </p:spTree>
    <p:extLst>
      <p:ext uri="{BB962C8B-B14F-4D97-AF65-F5344CB8AC3E}">
        <p14:creationId xmlns:p14="http://schemas.microsoft.com/office/powerpoint/2010/main" val="1671576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Uganda Policies Related to Agriculture, Food, and Nutrition Security</a:t>
            </a: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20</a:t>
            </a:fld>
            <a:endParaRPr lang="en-US"/>
          </a:p>
        </p:txBody>
      </p:sp>
      <p:pic>
        <p:nvPicPr>
          <p:cNvPr id="5" name="Picture 4" descr="Cover of the Uganda Nutrition Action Plan 2011 to 2016"/>
          <p:cNvPicPr>
            <a:picLocks noChangeAspect="1"/>
          </p:cNvPicPr>
          <p:nvPr/>
        </p:nvPicPr>
        <p:blipFill rotWithShape="1">
          <a:blip r:embed="rId2"/>
          <a:srcRect l="1936"/>
          <a:stretch/>
        </p:blipFill>
        <p:spPr>
          <a:xfrm rot="20700000">
            <a:off x="718160" y="4332924"/>
            <a:ext cx="1812546" cy="2255172"/>
          </a:xfrm>
          <a:prstGeom prst="rect">
            <a:avLst/>
          </a:prstGeom>
          <a:ln>
            <a:solidFill>
              <a:schemeClr val="tx1">
                <a:lumMod val="50000"/>
                <a:lumOff val="50000"/>
              </a:schemeClr>
            </a:solidFill>
          </a:ln>
          <a:effectLst/>
        </p:spPr>
      </p:pic>
      <p:pic>
        <p:nvPicPr>
          <p:cNvPr id="6" name="Picture 5" descr="Cover of Uganda Vision 2040"/>
          <p:cNvPicPr>
            <a:picLocks noChangeAspect="1"/>
          </p:cNvPicPr>
          <p:nvPr/>
        </p:nvPicPr>
        <p:blipFill>
          <a:blip r:embed="rId3"/>
          <a:stretch>
            <a:fillRect/>
          </a:stretch>
        </p:blipFill>
        <p:spPr>
          <a:xfrm rot="20292125">
            <a:off x="463378" y="1983765"/>
            <a:ext cx="1468225" cy="2058057"/>
          </a:xfrm>
          <a:prstGeom prst="rect">
            <a:avLst/>
          </a:prstGeom>
          <a:ln>
            <a:solidFill>
              <a:schemeClr val="tx1">
                <a:lumMod val="50000"/>
                <a:lumOff val="50000"/>
              </a:schemeClr>
            </a:solidFill>
          </a:ln>
          <a:effectLst/>
        </p:spPr>
      </p:pic>
      <p:pic>
        <p:nvPicPr>
          <p:cNvPr id="8" name="Picture 7" descr="Cover of the National Nutrition Planning Guidelines for Uganda "/>
          <p:cNvPicPr>
            <a:picLocks noChangeAspect="1"/>
          </p:cNvPicPr>
          <p:nvPr/>
        </p:nvPicPr>
        <p:blipFill>
          <a:blip r:embed="rId4"/>
          <a:stretch>
            <a:fillRect/>
          </a:stretch>
        </p:blipFill>
        <p:spPr>
          <a:xfrm rot="20683263">
            <a:off x="4817039" y="4237126"/>
            <a:ext cx="1654234" cy="2189708"/>
          </a:xfrm>
          <a:prstGeom prst="rect">
            <a:avLst/>
          </a:prstGeom>
          <a:ln>
            <a:solidFill>
              <a:schemeClr val="tx1">
                <a:lumMod val="50000"/>
                <a:lumOff val="50000"/>
              </a:schemeClr>
            </a:solidFill>
          </a:ln>
          <a:effectLst/>
        </p:spPr>
      </p:pic>
      <p:pic>
        <p:nvPicPr>
          <p:cNvPr id="9" name="Picture 8" descr="Cover of Second National Development Plan "/>
          <p:cNvPicPr>
            <a:picLocks noChangeAspect="1"/>
          </p:cNvPicPr>
          <p:nvPr/>
        </p:nvPicPr>
        <p:blipFill>
          <a:blip r:embed="rId5"/>
          <a:stretch>
            <a:fillRect/>
          </a:stretch>
        </p:blipFill>
        <p:spPr>
          <a:xfrm rot="20348916">
            <a:off x="2387593" y="1721023"/>
            <a:ext cx="1661292" cy="2113104"/>
          </a:xfrm>
          <a:prstGeom prst="rect">
            <a:avLst/>
          </a:prstGeom>
          <a:ln>
            <a:solidFill>
              <a:schemeClr val="tx1"/>
            </a:solidFill>
          </a:ln>
        </p:spPr>
      </p:pic>
      <p:pic>
        <p:nvPicPr>
          <p:cNvPr id="10" name="Picture 9" descr="Cover of Food and Nutrition Handbook "/>
          <p:cNvPicPr>
            <a:picLocks noChangeAspect="1"/>
          </p:cNvPicPr>
          <p:nvPr/>
        </p:nvPicPr>
        <p:blipFill>
          <a:blip r:embed="rId6"/>
          <a:stretch>
            <a:fillRect/>
          </a:stretch>
        </p:blipFill>
        <p:spPr>
          <a:xfrm rot="20702266">
            <a:off x="6821795" y="4190040"/>
            <a:ext cx="1795308" cy="2372318"/>
          </a:xfrm>
          <a:prstGeom prst="rect">
            <a:avLst/>
          </a:prstGeom>
          <a:ln w="3175">
            <a:solidFill>
              <a:schemeClr val="tx1"/>
            </a:solidFill>
          </a:ln>
          <a:effectLst>
            <a:outerShdw blurRad="292100" dist="139700" dir="2700000" algn="tl" rotWithShape="0">
              <a:srgbClr val="333333">
                <a:alpha val="65000"/>
              </a:srgbClr>
            </a:outerShdw>
          </a:effectLst>
        </p:spPr>
      </p:pic>
      <p:pic>
        <p:nvPicPr>
          <p:cNvPr id="13" name="Picture 12" descr="Cover of National Agriculture Policy: Ministry of Agriculture, Animal Industry and Fisheries "/>
          <p:cNvPicPr>
            <a:picLocks noChangeAspect="1"/>
          </p:cNvPicPr>
          <p:nvPr/>
        </p:nvPicPr>
        <p:blipFill>
          <a:blip r:embed="rId7"/>
          <a:stretch>
            <a:fillRect/>
          </a:stretch>
        </p:blipFill>
        <p:spPr>
          <a:xfrm rot="20310598">
            <a:off x="4519403" y="1542919"/>
            <a:ext cx="1646308" cy="2092241"/>
          </a:xfrm>
          <a:prstGeom prst="rect">
            <a:avLst/>
          </a:prstGeom>
          <a:ln>
            <a:solidFill>
              <a:schemeClr val="tx1"/>
            </a:solidFill>
          </a:ln>
        </p:spPr>
      </p:pic>
      <p:pic>
        <p:nvPicPr>
          <p:cNvPr id="14" name="Picture 13" descr="Cover of the Local Goverment Development Planning Guidelines "/>
          <p:cNvPicPr>
            <a:picLocks noChangeAspect="1"/>
          </p:cNvPicPr>
          <p:nvPr/>
        </p:nvPicPr>
        <p:blipFill>
          <a:blip r:embed="rId8"/>
          <a:stretch>
            <a:fillRect/>
          </a:stretch>
        </p:blipFill>
        <p:spPr>
          <a:xfrm rot="20731549">
            <a:off x="2846211" y="4386515"/>
            <a:ext cx="1663353" cy="2225160"/>
          </a:xfrm>
          <a:prstGeom prst="rect">
            <a:avLst/>
          </a:prstGeom>
          <a:ln>
            <a:solidFill>
              <a:schemeClr val="tx1"/>
            </a:solidFill>
          </a:ln>
        </p:spPr>
      </p:pic>
      <p:pic>
        <p:nvPicPr>
          <p:cNvPr id="15" name="Picture 14" descr="Cover of Agriculture for Food and Income Security: Development Strategy and Investment Plan "/>
          <p:cNvPicPr>
            <a:picLocks noChangeAspect="1"/>
          </p:cNvPicPr>
          <p:nvPr/>
        </p:nvPicPr>
        <p:blipFill>
          <a:blip r:embed="rId9"/>
          <a:stretch>
            <a:fillRect/>
          </a:stretch>
        </p:blipFill>
        <p:spPr>
          <a:xfrm rot="20328400">
            <a:off x="6708700" y="1322308"/>
            <a:ext cx="1842352" cy="2474112"/>
          </a:xfrm>
          <a:prstGeom prst="rect">
            <a:avLst/>
          </a:prstGeom>
          <a:ln>
            <a:solidFill>
              <a:schemeClr val="tx1"/>
            </a:solidFill>
          </a:ln>
        </p:spPr>
      </p:pic>
    </p:spTree>
    <p:extLst>
      <p:ext uri="{BB962C8B-B14F-4D97-AF65-F5344CB8AC3E}">
        <p14:creationId xmlns:p14="http://schemas.microsoft.com/office/powerpoint/2010/main" val="2576421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Food Security and Nutrition in the National Agriculture Policy 2013</a:t>
            </a:r>
            <a:endParaRPr lang="en-US" dirty="0"/>
          </a:p>
        </p:txBody>
      </p:sp>
      <p:sp>
        <p:nvSpPr>
          <p:cNvPr id="3" name="Content Placeholder 2"/>
          <p:cNvSpPr>
            <a:spLocks noGrp="1"/>
          </p:cNvSpPr>
          <p:nvPr>
            <p:ph idx="1"/>
          </p:nvPr>
        </p:nvSpPr>
        <p:spPr>
          <a:xfrm>
            <a:off x="3187700" y="1622598"/>
            <a:ext cx="5454650" cy="4733753"/>
          </a:xfrm>
        </p:spPr>
        <p:txBody>
          <a:bodyPr>
            <a:normAutofit fontScale="92500" lnSpcReduction="20000"/>
          </a:bodyPr>
          <a:lstStyle/>
          <a:p>
            <a:r>
              <a:rPr lang="en-GB" dirty="0"/>
              <a:t> Food and nutrition security are emphasized in Objective 1 of the National Agriculture Policy.</a:t>
            </a:r>
          </a:p>
          <a:p>
            <a:r>
              <a:rPr lang="en-GB" dirty="0"/>
              <a:t> Strategic policy actions:</a:t>
            </a:r>
            <a:endParaRPr lang="en-US" dirty="0"/>
          </a:p>
          <a:p>
            <a:pPr lvl="1"/>
            <a:r>
              <a:rPr lang="en-GB" dirty="0"/>
              <a:t>Promote agricultural enterprises that enable households to earn daily, periodic, and long-term income to support food purchases</a:t>
            </a:r>
          </a:p>
          <a:p>
            <a:pPr lvl="1"/>
            <a:r>
              <a:rPr lang="en-GB" dirty="0"/>
              <a:t>Promote and facilitate construction of </a:t>
            </a:r>
            <a:r>
              <a:rPr lang="en-GB" dirty="0" err="1"/>
              <a:t>agro</a:t>
            </a:r>
            <a:r>
              <a:rPr lang="en-GB" dirty="0"/>
              <a:t>-processing and storage infrastructure to improve post-harvest management</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21</a:t>
            </a:fld>
            <a:endParaRPr lang="en-US"/>
          </a:p>
        </p:txBody>
      </p:sp>
      <p:pic>
        <p:nvPicPr>
          <p:cNvPr id="5" name="Picture 4" descr="Cover of National Agriculture Policy: Ministry of Agriculture, Animal Industry and Fisheries "/>
          <p:cNvPicPr>
            <a:picLocks noChangeAspect="1"/>
          </p:cNvPicPr>
          <p:nvPr/>
        </p:nvPicPr>
        <p:blipFill>
          <a:blip r:embed="rId2"/>
          <a:stretch>
            <a:fillRect/>
          </a:stretch>
        </p:blipFill>
        <p:spPr>
          <a:xfrm>
            <a:off x="196945" y="2443769"/>
            <a:ext cx="2672864" cy="3325346"/>
          </a:xfrm>
          <a:prstGeom prst="rect">
            <a:avLst/>
          </a:prstGeom>
          <a:ln>
            <a:solidFill>
              <a:schemeClr val="tx1"/>
            </a:solidFill>
          </a:ln>
        </p:spPr>
      </p:pic>
    </p:spTree>
    <p:extLst>
      <p:ext uri="{BB962C8B-B14F-4D97-AF65-F5344CB8AC3E}">
        <p14:creationId xmlns:p14="http://schemas.microsoft.com/office/powerpoint/2010/main" val="3514969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50" y="396072"/>
            <a:ext cx="8413750" cy="802662"/>
          </a:xfrm>
        </p:spPr>
        <p:txBody>
          <a:bodyPr>
            <a:normAutofit fontScale="90000"/>
          </a:bodyPr>
          <a:lstStyle/>
          <a:p>
            <a:r>
              <a:rPr lang="en-US" dirty="0"/>
              <a:t>Food Security and Nutrition in the National Agriculture Policy 2013 </a:t>
            </a:r>
            <a:r>
              <a:rPr lang="en-US" sz="3600" dirty="0"/>
              <a:t>(continued)</a:t>
            </a:r>
            <a:endParaRPr lang="en-US" dirty="0"/>
          </a:p>
        </p:txBody>
      </p:sp>
      <p:sp>
        <p:nvSpPr>
          <p:cNvPr id="3" name="Content Placeholder 2"/>
          <p:cNvSpPr>
            <a:spLocks noGrp="1"/>
          </p:cNvSpPr>
          <p:nvPr>
            <p:ph idx="1"/>
          </p:nvPr>
        </p:nvSpPr>
        <p:spPr>
          <a:xfrm>
            <a:off x="3149600" y="1443210"/>
            <a:ext cx="5486400" cy="5033790"/>
          </a:xfrm>
        </p:spPr>
        <p:txBody>
          <a:bodyPr>
            <a:normAutofit fontScale="85000" lnSpcReduction="10000"/>
          </a:bodyPr>
          <a:lstStyle/>
          <a:p>
            <a:r>
              <a:rPr lang="en-GB" dirty="0"/>
              <a:t> Strategic policy actions (continued):</a:t>
            </a:r>
            <a:endParaRPr lang="en-US" dirty="0"/>
          </a:p>
          <a:p>
            <a:pPr lvl="1"/>
            <a:r>
              <a:rPr lang="en-GB" dirty="0"/>
              <a:t>Develop/improve food handling, marketing, and distribution systems and linkages to domestic, regional, and international markets</a:t>
            </a:r>
          </a:p>
          <a:p>
            <a:pPr lvl="1"/>
            <a:r>
              <a:rPr lang="en-GB" dirty="0"/>
              <a:t>Support establishment of a national strategic food reserve system</a:t>
            </a:r>
          </a:p>
          <a:p>
            <a:pPr lvl="1"/>
            <a:r>
              <a:rPr lang="en-GB" dirty="0"/>
              <a:t>Support development of a well-coordinated system to collect, collate, and disseminate information on agricultural production and food and nutrition security</a:t>
            </a:r>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22</a:t>
            </a:fld>
            <a:endParaRPr lang="en-US"/>
          </a:p>
        </p:txBody>
      </p:sp>
      <p:pic>
        <p:nvPicPr>
          <p:cNvPr id="5" name="Picture 4" descr="Cover of National Agriculture Policy: Ministry of Agriculture, Animal Industry and Fisheries "/>
          <p:cNvPicPr>
            <a:picLocks noChangeAspect="1"/>
          </p:cNvPicPr>
          <p:nvPr/>
        </p:nvPicPr>
        <p:blipFill>
          <a:blip r:embed="rId2"/>
          <a:stretch>
            <a:fillRect/>
          </a:stretch>
        </p:blipFill>
        <p:spPr>
          <a:xfrm>
            <a:off x="182877" y="2079956"/>
            <a:ext cx="2672864" cy="3325346"/>
          </a:xfrm>
          <a:prstGeom prst="rect">
            <a:avLst/>
          </a:prstGeom>
          <a:ln>
            <a:solidFill>
              <a:schemeClr val="tx1"/>
            </a:solidFill>
          </a:ln>
        </p:spPr>
      </p:pic>
    </p:spTree>
    <p:extLst>
      <p:ext uri="{BB962C8B-B14F-4D97-AF65-F5344CB8AC3E}">
        <p14:creationId xmlns:p14="http://schemas.microsoft.com/office/powerpoint/2010/main" val="2285926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7700" y="1443210"/>
            <a:ext cx="5327650" cy="4733753"/>
          </a:xfrm>
        </p:spPr>
        <p:txBody>
          <a:bodyPr>
            <a:normAutofit fontScale="85000" lnSpcReduction="20000"/>
          </a:bodyPr>
          <a:lstStyle/>
          <a:p>
            <a:r>
              <a:rPr lang="en-GB" dirty="0"/>
              <a:t> Strategic policy actions (continued):</a:t>
            </a:r>
            <a:endParaRPr lang="en-US" dirty="0"/>
          </a:p>
          <a:p>
            <a:pPr lvl="1"/>
            <a:r>
              <a:rPr lang="en-GB" dirty="0"/>
              <a:t>Encourage/support local governments to enact and enforce bylaws and ordinances that promote household food security and nutrition</a:t>
            </a:r>
          </a:p>
          <a:p>
            <a:pPr lvl="1"/>
            <a:r>
              <a:rPr lang="en-GB" dirty="0"/>
              <a:t>Promote production of nutritious foods, including indigenous foods, to meet household needs and for sale</a:t>
            </a:r>
          </a:p>
          <a:p>
            <a:pPr lvl="1"/>
            <a:r>
              <a:rPr lang="en-GB" dirty="0"/>
              <a:t>Promote consumption of diverse nutritious foods, including indigenous foods, at the household and community levels</a:t>
            </a:r>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23</a:t>
            </a:fld>
            <a:endParaRPr lang="en-US"/>
          </a:p>
        </p:txBody>
      </p:sp>
      <p:pic>
        <p:nvPicPr>
          <p:cNvPr id="5" name="Picture 4" descr="Cover of National Agriculture Policy: Ministry of Agriculture, Animal Industry and Fisheries "/>
          <p:cNvPicPr>
            <a:picLocks noChangeAspect="1"/>
          </p:cNvPicPr>
          <p:nvPr/>
        </p:nvPicPr>
        <p:blipFill>
          <a:blip r:embed="rId2"/>
          <a:stretch>
            <a:fillRect/>
          </a:stretch>
        </p:blipFill>
        <p:spPr>
          <a:xfrm>
            <a:off x="267284" y="2106144"/>
            <a:ext cx="2672864" cy="3325346"/>
          </a:xfrm>
          <a:prstGeom prst="rect">
            <a:avLst/>
          </a:prstGeom>
          <a:ln>
            <a:solidFill>
              <a:schemeClr val="tx1"/>
            </a:solidFill>
          </a:ln>
        </p:spPr>
      </p:pic>
      <p:sp>
        <p:nvSpPr>
          <p:cNvPr id="7" name="Title 1"/>
          <p:cNvSpPr>
            <a:spLocks noGrp="1"/>
          </p:cNvSpPr>
          <p:nvPr>
            <p:ph type="title"/>
          </p:nvPr>
        </p:nvSpPr>
        <p:spPr>
          <a:xfrm>
            <a:off x="387350" y="396072"/>
            <a:ext cx="8413750" cy="802662"/>
          </a:xfrm>
        </p:spPr>
        <p:txBody>
          <a:bodyPr>
            <a:normAutofit fontScale="90000"/>
          </a:bodyPr>
          <a:lstStyle/>
          <a:p>
            <a:r>
              <a:rPr lang="en-US" dirty="0"/>
              <a:t>Food Security and Nutrition in the National Agriculture Policy 2013 </a:t>
            </a:r>
            <a:r>
              <a:rPr lang="en-US" sz="3600" dirty="0"/>
              <a:t>(continued)</a:t>
            </a:r>
            <a:endParaRPr lang="en-US" dirty="0"/>
          </a:p>
        </p:txBody>
      </p:sp>
    </p:spTree>
    <p:extLst>
      <p:ext uri="{BB962C8B-B14F-4D97-AF65-F5344CB8AC3E}">
        <p14:creationId xmlns:p14="http://schemas.microsoft.com/office/powerpoint/2010/main" val="2028426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1443210"/>
            <a:ext cx="5314950" cy="5097290"/>
          </a:xfrm>
        </p:spPr>
        <p:txBody>
          <a:bodyPr>
            <a:normAutofit fontScale="92500" lnSpcReduction="20000"/>
          </a:bodyPr>
          <a:lstStyle/>
          <a:p>
            <a:r>
              <a:rPr lang="en-GB" dirty="0"/>
              <a:t> Strategic policy actions (continued):</a:t>
            </a:r>
            <a:endParaRPr lang="en-US" dirty="0"/>
          </a:p>
          <a:p>
            <a:pPr lvl="1"/>
            <a:r>
              <a:rPr lang="en-GB" dirty="0"/>
              <a:t>Promote appropriate technologies and practices to minimize post-harvest losses along the commodity value chain</a:t>
            </a:r>
            <a:endParaRPr lang="en-US" dirty="0"/>
          </a:p>
          <a:p>
            <a:r>
              <a:rPr lang="en-US" dirty="0"/>
              <a:t>Extension officers should consider expanded production, enhanced storage capacity, increased income to support food purchases, and improved access to key markets and information to increase household food security and nutrition</a:t>
            </a:r>
          </a:p>
        </p:txBody>
      </p:sp>
      <p:sp>
        <p:nvSpPr>
          <p:cNvPr id="4" name="Slide Number Placeholder 3"/>
          <p:cNvSpPr>
            <a:spLocks noGrp="1"/>
          </p:cNvSpPr>
          <p:nvPr>
            <p:ph type="sldNum" sz="quarter" idx="12"/>
          </p:nvPr>
        </p:nvSpPr>
        <p:spPr/>
        <p:txBody>
          <a:bodyPr/>
          <a:lstStyle/>
          <a:p>
            <a:fld id="{FEA8909F-FCA6-49BC-B22A-230B9D517401}" type="slidenum">
              <a:rPr lang="en-US" smtClean="0"/>
              <a:pPr/>
              <a:t>24</a:t>
            </a:fld>
            <a:endParaRPr lang="en-US"/>
          </a:p>
        </p:txBody>
      </p:sp>
      <p:pic>
        <p:nvPicPr>
          <p:cNvPr id="5" name="Picture 4" descr="Cover of National Agriculture Policy: Ministry of Agriculture, Animal Industry and Fisheries "/>
          <p:cNvPicPr>
            <a:picLocks noChangeAspect="1"/>
          </p:cNvPicPr>
          <p:nvPr/>
        </p:nvPicPr>
        <p:blipFill>
          <a:blip r:embed="rId2"/>
          <a:stretch>
            <a:fillRect/>
          </a:stretch>
        </p:blipFill>
        <p:spPr>
          <a:xfrm>
            <a:off x="351691" y="2443769"/>
            <a:ext cx="2672864" cy="3325346"/>
          </a:xfrm>
          <a:prstGeom prst="rect">
            <a:avLst/>
          </a:prstGeom>
          <a:ln>
            <a:solidFill>
              <a:schemeClr val="tx1"/>
            </a:solidFill>
          </a:ln>
        </p:spPr>
      </p:pic>
      <p:sp>
        <p:nvSpPr>
          <p:cNvPr id="7" name="Title 1"/>
          <p:cNvSpPr>
            <a:spLocks noGrp="1"/>
          </p:cNvSpPr>
          <p:nvPr>
            <p:ph type="title"/>
          </p:nvPr>
        </p:nvSpPr>
        <p:spPr>
          <a:xfrm>
            <a:off x="387350" y="396072"/>
            <a:ext cx="8413750" cy="802662"/>
          </a:xfrm>
        </p:spPr>
        <p:txBody>
          <a:bodyPr>
            <a:normAutofit fontScale="90000"/>
          </a:bodyPr>
          <a:lstStyle/>
          <a:p>
            <a:r>
              <a:rPr lang="en-US" dirty="0"/>
              <a:t>Food Security and Nutrition in the National Agriculture Policy 2013 </a:t>
            </a:r>
            <a:r>
              <a:rPr lang="en-US" sz="3600" dirty="0"/>
              <a:t>(continued)</a:t>
            </a:r>
            <a:endParaRPr lang="en-US" dirty="0"/>
          </a:p>
        </p:txBody>
      </p:sp>
    </p:spTree>
    <p:extLst>
      <p:ext uri="{BB962C8B-B14F-4D97-AF65-F5344CB8AC3E}">
        <p14:creationId xmlns:p14="http://schemas.microsoft.com/office/powerpoint/2010/main" val="1029884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A8909F-FCA6-49BC-B22A-230B9D517401}" type="slidenum">
              <a:rPr lang="en-US" smtClean="0"/>
              <a:t>25</a:t>
            </a:fld>
            <a:endParaRPr lang="en-US"/>
          </a:p>
        </p:txBody>
      </p:sp>
      <p:sp>
        <p:nvSpPr>
          <p:cNvPr id="5" name="Title 1"/>
          <p:cNvSpPr txBox="1">
            <a:spLocks/>
          </p:cNvSpPr>
          <p:nvPr/>
        </p:nvSpPr>
        <p:spPr>
          <a:xfrm>
            <a:off x="0" y="2644725"/>
            <a:ext cx="9144000" cy="959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accent6">
                    <a:lumMod val="50000"/>
                  </a:schemeClr>
                </a:solidFill>
                <a:latin typeface="+mn-lt"/>
                <a:ea typeface="+mj-ea"/>
                <a:cs typeface="+mj-cs"/>
              </a:defRPr>
            </a:lvl1pPr>
          </a:lstStyle>
          <a:p>
            <a:pPr algn="ctr"/>
            <a:r>
              <a:rPr lang="en-US" sz="4800">
                <a:solidFill>
                  <a:srgbClr val="2A502E"/>
                </a:solidFill>
                <a:latin typeface="Century Gothic" panose="020B0502020202020204" pitchFamily="34" charset="0"/>
              </a:rPr>
              <a:t>BREAK</a:t>
            </a:r>
            <a:endParaRPr lang="en-US" sz="4800" dirty="0">
              <a:solidFill>
                <a:srgbClr val="2A502E"/>
              </a:solidFill>
              <a:latin typeface="Century Gothic" panose="020B0502020202020204" pitchFamily="34" charset="0"/>
            </a:endParaRPr>
          </a:p>
        </p:txBody>
      </p:sp>
    </p:spTree>
    <p:extLst>
      <p:ext uri="{BB962C8B-B14F-4D97-AF65-F5344CB8AC3E}">
        <p14:creationId xmlns:p14="http://schemas.microsoft.com/office/powerpoint/2010/main" val="154918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EA8909F-FCA6-49BC-B22A-230B9D517401}" type="slidenum">
              <a:rPr lang="en-US" smtClean="0"/>
              <a:t>26</a:t>
            </a:fld>
            <a:endParaRPr lang="en-US"/>
          </a:p>
        </p:txBody>
      </p:sp>
      <p:sp>
        <p:nvSpPr>
          <p:cNvPr id="5" name="Rectangle 4"/>
          <p:cNvSpPr/>
          <p:nvPr/>
        </p:nvSpPr>
        <p:spPr>
          <a:xfrm>
            <a:off x="0" y="0"/>
            <a:ext cx="9144000" cy="6858000"/>
          </a:xfrm>
          <a:prstGeom prst="rect">
            <a:avLst/>
          </a:prstGeom>
          <a:solidFill>
            <a:srgbClr val="25B24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Title 1"/>
          <p:cNvSpPr txBox="1">
            <a:spLocks/>
          </p:cNvSpPr>
          <p:nvPr/>
        </p:nvSpPr>
        <p:spPr>
          <a:xfrm>
            <a:off x="0" y="2108282"/>
            <a:ext cx="9143999" cy="2348636"/>
          </a:xfrm>
          <a:prstGeom prst="rect">
            <a:avLst/>
          </a:prstGeom>
        </p:spPr>
        <p:txBody>
          <a:bodyPr vert="horz" lIns="457200" tIns="45720" rIns="457200" bIns="45720" rtlCol="0" anchor="ctr" anchorCtr="0">
            <a:no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sz="4400" dirty="0">
                <a:solidFill>
                  <a:schemeClr val="bg1"/>
                </a:solidFill>
                <a:latin typeface="Century Gothic" panose="020B0502020202020204" pitchFamily="34" charset="0"/>
              </a:rPr>
              <a:t>Session 4: </a:t>
            </a:r>
            <a:br>
              <a:rPr lang="en-US" sz="4400" dirty="0">
                <a:solidFill>
                  <a:schemeClr val="bg1"/>
                </a:solidFill>
                <a:latin typeface="Century Gothic" panose="020B0502020202020204" pitchFamily="34" charset="0"/>
              </a:rPr>
            </a:br>
            <a:r>
              <a:rPr lang="en-US" sz="4400" dirty="0">
                <a:solidFill>
                  <a:schemeClr val="bg1"/>
                </a:solidFill>
                <a:latin typeface="Century Gothic" panose="020B0502020202020204" pitchFamily="34" charset="0"/>
              </a:rPr>
              <a:t>THE NUTRITION SITUATION IN UGANDA</a:t>
            </a:r>
            <a:endParaRPr lang="en-US" sz="4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425334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Malnutrition </a:t>
            </a:r>
          </a:p>
        </p:txBody>
      </p:sp>
      <p:sp>
        <p:nvSpPr>
          <p:cNvPr id="3" name="Content Placeholder 2"/>
          <p:cNvSpPr>
            <a:spLocks noGrp="1"/>
          </p:cNvSpPr>
          <p:nvPr>
            <p:ph idx="1"/>
          </p:nvPr>
        </p:nvSpPr>
        <p:spPr>
          <a:xfrm>
            <a:off x="628650" y="1443210"/>
            <a:ext cx="7886700" cy="5278266"/>
          </a:xfrm>
        </p:spPr>
        <p:txBody>
          <a:bodyPr>
            <a:normAutofit fontScale="85000" lnSpcReduction="10000"/>
          </a:bodyPr>
          <a:lstStyle/>
          <a:p>
            <a:pPr>
              <a:spcAft>
                <a:spcPts val="1200"/>
              </a:spcAft>
            </a:pPr>
            <a:r>
              <a:rPr lang="en-US" b="1" dirty="0"/>
              <a:t>Malnutrition: </a:t>
            </a:r>
            <a:r>
              <a:rPr lang="en-US" dirty="0"/>
              <a:t>People are malnourished if their diet and nutritional needs are misaligned. Malnutrition includes both undernutrition and overnutrition.</a:t>
            </a:r>
          </a:p>
          <a:p>
            <a:pPr lvl="1">
              <a:spcAft>
                <a:spcPts val="1200"/>
              </a:spcAft>
            </a:pPr>
            <a:r>
              <a:rPr lang="en-US" b="1" dirty="0"/>
              <a:t>Undernutrition </a:t>
            </a:r>
            <a:r>
              <a:rPr lang="en-US" dirty="0"/>
              <a:t>occurs when there is inadequate nutrient intake and/or absorption in the body. Different forms of undernutrition can appear alone or in combination: acute malnutrition (bilateral pitting </a:t>
            </a:r>
            <a:r>
              <a:rPr lang="en-US" dirty="0" err="1"/>
              <a:t>oedema</a:t>
            </a:r>
            <a:r>
              <a:rPr lang="en-US" dirty="0"/>
              <a:t> and/or wasting), chronic malnutrition (stunting), underweight (combined form of wasting and stunting), and micronutrient deficiencies.</a:t>
            </a:r>
          </a:p>
          <a:p>
            <a:pPr lvl="1">
              <a:spcAft>
                <a:spcPts val="1200"/>
              </a:spcAft>
            </a:pPr>
            <a:r>
              <a:rPr lang="en-US" b="1" dirty="0"/>
              <a:t>Overnutrition </a:t>
            </a:r>
            <a:r>
              <a:rPr lang="en-US" dirty="0"/>
              <a:t>happens when a person’s daily energy intake consistently exceeds energy requirements. If this continues over time, a person may become overweight or obese.</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27</a:t>
            </a:fld>
            <a:endParaRPr lang="en-US"/>
          </a:p>
        </p:txBody>
      </p:sp>
    </p:spTree>
    <p:extLst>
      <p:ext uri="{BB962C8B-B14F-4D97-AF65-F5344CB8AC3E}">
        <p14:creationId xmlns:p14="http://schemas.microsoft.com/office/powerpoint/2010/main" val="790276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Session 4 Objectives</a:t>
            </a:r>
            <a:endParaRPr lang="en-US" dirty="0"/>
          </a:p>
        </p:txBody>
      </p:sp>
      <p:sp>
        <p:nvSpPr>
          <p:cNvPr id="3" name="Content Placeholder 2"/>
          <p:cNvSpPr>
            <a:spLocks noGrp="1"/>
          </p:cNvSpPr>
          <p:nvPr>
            <p:ph idx="1"/>
          </p:nvPr>
        </p:nvSpPr>
        <p:spPr/>
        <p:txBody>
          <a:bodyPr/>
          <a:lstStyle/>
          <a:p>
            <a:pPr marL="0" indent="0">
              <a:buNone/>
            </a:pPr>
            <a:r>
              <a:rPr lang="en-US"/>
              <a:t>By the end of this session, participants will be able to:</a:t>
            </a:r>
          </a:p>
          <a:p>
            <a:r>
              <a:rPr lang="en-US"/>
              <a:t>Describe the prevalence of malnutrition in different regions of Uganda</a:t>
            </a:r>
          </a:p>
          <a:p>
            <a:r>
              <a:rPr lang="en-US"/>
              <a:t>Explain the effects of malnutrition on human capital development and productivity</a:t>
            </a: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t>28</a:t>
            </a:fld>
            <a:endParaRPr lang="en-US"/>
          </a:p>
        </p:txBody>
      </p:sp>
    </p:spTree>
    <p:extLst>
      <p:ext uri="{BB962C8B-B14F-4D97-AF65-F5344CB8AC3E}">
        <p14:creationId xmlns:p14="http://schemas.microsoft.com/office/powerpoint/2010/main" val="1593210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BDA4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8150" y="365127"/>
            <a:ext cx="7886700" cy="802662"/>
          </a:xfrm>
        </p:spPr>
        <p:txBody>
          <a:bodyPr>
            <a:normAutofit/>
          </a:bodyPr>
          <a:lstStyle/>
          <a:p>
            <a:r>
              <a:rPr lang="en-US" sz="4800" dirty="0">
                <a:solidFill>
                  <a:schemeClr val="bg1"/>
                </a:solidFill>
                <a:latin typeface="Century Gothic" panose="020B0502020202020204" pitchFamily="34" charset="0"/>
              </a:rPr>
              <a:t>REFLECTION </a:t>
            </a:r>
          </a:p>
        </p:txBody>
      </p:sp>
      <p:sp>
        <p:nvSpPr>
          <p:cNvPr id="3" name="Content Placeholder 2"/>
          <p:cNvSpPr>
            <a:spLocks noGrp="1"/>
          </p:cNvSpPr>
          <p:nvPr>
            <p:ph idx="1"/>
          </p:nvPr>
        </p:nvSpPr>
        <p:spPr>
          <a:xfrm>
            <a:off x="1701800" y="1167789"/>
            <a:ext cx="7315200" cy="5553687"/>
          </a:xfrm>
        </p:spPr>
        <p:txBody>
          <a:bodyPr>
            <a:normAutofit/>
          </a:bodyPr>
          <a:lstStyle/>
          <a:p>
            <a:pPr>
              <a:spcAft>
                <a:spcPts val="1200"/>
              </a:spcAft>
            </a:pPr>
            <a:r>
              <a:rPr lang="en-US" dirty="0"/>
              <a:t> In groups of 10, discuss: </a:t>
            </a:r>
          </a:p>
          <a:p>
            <a:pPr lvl="1">
              <a:spcAft>
                <a:spcPts val="1200"/>
              </a:spcAft>
            </a:pPr>
            <a:r>
              <a:rPr lang="en-US" dirty="0"/>
              <a:t>How agriculture contributes to and/or influences the nutrition situation in Uganda? </a:t>
            </a:r>
          </a:p>
          <a:p>
            <a:pPr lvl="1"/>
            <a:r>
              <a:rPr lang="en-US" dirty="0"/>
              <a:t>What are some of the causes of poor nutrition that are attributable to agriculture?</a:t>
            </a:r>
          </a:p>
          <a:p>
            <a:pPr lvl="2"/>
            <a:r>
              <a:rPr lang="en-US" dirty="0"/>
              <a:t>Immediate causes</a:t>
            </a:r>
          </a:p>
          <a:p>
            <a:pPr lvl="2"/>
            <a:r>
              <a:rPr lang="en-US" dirty="0"/>
              <a:t>Underlying causes</a:t>
            </a:r>
          </a:p>
          <a:p>
            <a:pPr lvl="2"/>
            <a:r>
              <a:rPr lang="en-US" dirty="0"/>
              <a:t>Basic causes</a:t>
            </a:r>
          </a:p>
          <a:p>
            <a:r>
              <a:rPr lang="en-US" dirty="0"/>
              <a:t> Report back in plenary after 15 minutes.</a:t>
            </a:r>
          </a:p>
          <a:p>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29</a:t>
            </a:fld>
            <a:endParaRPr lang="en-US"/>
          </a:p>
        </p:txBody>
      </p:sp>
      <p:sp>
        <p:nvSpPr>
          <p:cNvPr id="9" name="TextBox 8"/>
          <p:cNvSpPr txBox="1"/>
          <p:nvPr/>
        </p:nvSpPr>
        <p:spPr>
          <a:xfrm>
            <a:off x="438150" y="1825627"/>
            <a:ext cx="2241550" cy="3170099"/>
          </a:xfrm>
          <a:prstGeom prst="rect">
            <a:avLst/>
          </a:prstGeom>
          <a:noFill/>
        </p:spPr>
        <p:txBody>
          <a:bodyPr wrap="square" rtlCol="0">
            <a:spAutoFit/>
          </a:bodyPr>
          <a:lstStyle/>
          <a:p>
            <a:r>
              <a:rPr lang="en-US" sz="20000"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535005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25B24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 y="2108282"/>
            <a:ext cx="9143999" cy="2348636"/>
          </a:xfrm>
        </p:spPr>
        <p:txBody>
          <a:bodyPr anchor="ctr" anchorCtr="0">
            <a:noAutofit/>
          </a:bodyPr>
          <a:lstStyle/>
          <a:p>
            <a:r>
              <a:rPr lang="en-US" sz="4400" b="1" dirty="0">
                <a:solidFill>
                  <a:schemeClr val="bg1"/>
                </a:solidFill>
                <a:latin typeface="Century Gothic" panose="020B0502020202020204" pitchFamily="34" charset="0"/>
              </a:rPr>
              <a:t>Session 1: </a:t>
            </a:r>
            <a:br>
              <a:rPr lang="en-US" sz="4400" b="1" dirty="0">
                <a:solidFill>
                  <a:schemeClr val="bg1"/>
                </a:solidFill>
                <a:latin typeface="Century Gothic" panose="020B0502020202020204" pitchFamily="34" charset="0"/>
              </a:rPr>
            </a:br>
            <a:r>
              <a:rPr lang="en-US" sz="4400" b="1" dirty="0">
                <a:solidFill>
                  <a:schemeClr val="bg1"/>
                </a:solidFill>
                <a:latin typeface="Century Gothic" panose="020B0502020202020204" pitchFamily="34" charset="0"/>
              </a:rPr>
              <a:t>COURSE INTRODUCTION  </a:t>
            </a:r>
            <a:endParaRPr lang="en-US" sz="4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3" name="Slide Number Placeholder 2"/>
          <p:cNvSpPr>
            <a:spLocks noGrp="1"/>
          </p:cNvSpPr>
          <p:nvPr>
            <p:ph type="sldNum" sz="quarter" idx="12"/>
          </p:nvPr>
        </p:nvSpPr>
        <p:spPr/>
        <p:txBody>
          <a:bodyPr/>
          <a:lstStyle/>
          <a:p>
            <a:fld id="{FEA8909F-FCA6-49BC-B22A-230B9D517401}" type="slidenum">
              <a:rPr lang="en-US" smtClean="0"/>
              <a:t>3</a:t>
            </a:fld>
            <a:endParaRPr lang="en-US"/>
          </a:p>
        </p:txBody>
      </p:sp>
    </p:spTree>
    <p:extLst>
      <p:ext uri="{BB962C8B-B14F-4D97-AF65-F5344CB8AC3E}">
        <p14:creationId xmlns:p14="http://schemas.microsoft.com/office/powerpoint/2010/main" val="981075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53450F-F2F9-436F-9000-8F4B603DDD6F}" type="slidenum">
              <a:rPr lang="en-US" smtClean="0"/>
              <a:t>30</a:t>
            </a:fld>
            <a:endParaRPr lang="en-US" dirty="0"/>
          </a:p>
        </p:txBody>
      </p:sp>
      <p:sp>
        <p:nvSpPr>
          <p:cNvPr id="6" name="Title 1"/>
          <p:cNvSpPr txBox="1">
            <a:spLocks/>
          </p:cNvSpPr>
          <p:nvPr/>
        </p:nvSpPr>
        <p:spPr>
          <a:xfrm>
            <a:off x="236221" y="346823"/>
            <a:ext cx="9022080"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6">
                    <a:lumMod val="50000"/>
                  </a:schemeClr>
                </a:solidFill>
                <a:latin typeface="+mn-lt"/>
              </a:rPr>
              <a:t>Forms of Malnutrition in Uganda: STUNTING</a:t>
            </a:r>
            <a:endParaRPr lang="sw-KE" sz="3600" b="1" dirty="0">
              <a:solidFill>
                <a:schemeClr val="accent6">
                  <a:lumMod val="50000"/>
                </a:schemeClr>
              </a:solidFill>
              <a:latin typeface="+mn-lt"/>
            </a:endParaRPr>
          </a:p>
        </p:txBody>
      </p:sp>
      <p:sp>
        <p:nvSpPr>
          <p:cNvPr id="9" name="Rectangle 8"/>
          <p:cNvSpPr/>
          <p:nvPr/>
        </p:nvSpPr>
        <p:spPr>
          <a:xfrm>
            <a:off x="1397343" y="5888926"/>
            <a:ext cx="24384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Girls of the same age</a:t>
            </a:r>
            <a:endParaRPr lang="sw-KE" b="1" dirty="0">
              <a:solidFill>
                <a:schemeClr val="tx1"/>
              </a:solidFill>
            </a:endParaRPr>
          </a:p>
        </p:txBody>
      </p:sp>
      <p:sp>
        <p:nvSpPr>
          <p:cNvPr id="10" name="Rounded Rectangle 9"/>
          <p:cNvSpPr/>
          <p:nvPr/>
        </p:nvSpPr>
        <p:spPr>
          <a:xfrm>
            <a:off x="4847573" y="2033582"/>
            <a:ext cx="3667777" cy="37117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Aft>
                <a:spcPts val="1200"/>
              </a:spcAft>
              <a:buFont typeface="Wingdings" panose="05000000000000000000" pitchFamily="2" charset="2"/>
              <a:buChar char="q"/>
            </a:pPr>
            <a:r>
              <a:rPr lang="en-US" sz="2400" dirty="0">
                <a:solidFill>
                  <a:schemeClr val="tx1"/>
                </a:solidFill>
              </a:rPr>
              <a:t>Too short for age</a:t>
            </a:r>
          </a:p>
          <a:p>
            <a:pPr marL="457200" indent="-457200">
              <a:spcAft>
                <a:spcPts val="1200"/>
              </a:spcAft>
              <a:buFont typeface="Wingdings" panose="05000000000000000000" pitchFamily="2" charset="2"/>
              <a:buChar char="q"/>
            </a:pPr>
            <a:r>
              <a:rPr lang="en-US" sz="2400" dirty="0">
                <a:solidFill>
                  <a:schemeClr val="tx1"/>
                </a:solidFill>
              </a:rPr>
              <a:t>Due to insufficient nutrient intake and/or infections over the long term </a:t>
            </a:r>
          </a:p>
          <a:p>
            <a:endParaRPr lang="sw-KE" dirty="0"/>
          </a:p>
        </p:txBody>
      </p:sp>
      <p:sp>
        <p:nvSpPr>
          <p:cNvPr id="16" name="Rounded Rectangle 15"/>
          <p:cNvSpPr/>
          <p:nvPr/>
        </p:nvSpPr>
        <p:spPr>
          <a:xfrm>
            <a:off x="738832" y="1053182"/>
            <a:ext cx="7666336" cy="8601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Almost one in three children is stunted in Uganda!</a:t>
            </a:r>
          </a:p>
          <a:p>
            <a:endParaRPr lang="sw-KE" dirty="0"/>
          </a:p>
        </p:txBody>
      </p:sp>
      <p:pic>
        <p:nvPicPr>
          <p:cNvPr id="2" name="Picture 1" descr="Cartoon Version of Children in Uganda"/>
          <p:cNvPicPr>
            <a:picLocks noChangeAspect="1"/>
          </p:cNvPicPr>
          <p:nvPr/>
        </p:nvPicPr>
        <p:blipFill>
          <a:blip r:embed="rId2"/>
          <a:stretch>
            <a:fillRect/>
          </a:stretch>
        </p:blipFill>
        <p:spPr>
          <a:xfrm>
            <a:off x="871249" y="1686427"/>
            <a:ext cx="3313931" cy="4058924"/>
          </a:xfrm>
          <a:prstGeom prst="rect">
            <a:avLst/>
          </a:prstGeom>
        </p:spPr>
      </p:pic>
    </p:spTree>
    <p:extLst>
      <p:ext uri="{BB962C8B-B14F-4D97-AF65-F5344CB8AC3E}">
        <p14:creationId xmlns:p14="http://schemas.microsoft.com/office/powerpoint/2010/main" val="592097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981" y="176464"/>
            <a:ext cx="8643538" cy="742612"/>
          </a:xfrm>
        </p:spPr>
        <p:txBody>
          <a:bodyPr>
            <a:noAutofit/>
          </a:bodyPr>
          <a:lstStyle/>
          <a:p>
            <a:r>
              <a:rPr lang="en-US" sz="3600" b="1" dirty="0">
                <a:solidFill>
                  <a:schemeClr val="accent6">
                    <a:lumMod val="50000"/>
                  </a:schemeClr>
                </a:solidFill>
                <a:latin typeface="+mn-lt"/>
              </a:rPr>
              <a:t>Forms of Malnutrition in Uganda: WASTING </a:t>
            </a:r>
            <a:endParaRPr lang="en-US" sz="3600" dirty="0">
              <a:solidFill>
                <a:schemeClr val="accent6">
                  <a:lumMod val="50000"/>
                </a:schemeClr>
              </a:solidFill>
              <a:latin typeface="+mn-lt"/>
            </a:endParaRPr>
          </a:p>
        </p:txBody>
      </p:sp>
      <p:sp>
        <p:nvSpPr>
          <p:cNvPr id="5" name="Slide Number Placeholder 4"/>
          <p:cNvSpPr>
            <a:spLocks noGrp="1"/>
          </p:cNvSpPr>
          <p:nvPr>
            <p:ph type="sldNum" sz="quarter" idx="12"/>
          </p:nvPr>
        </p:nvSpPr>
        <p:spPr/>
        <p:txBody>
          <a:bodyPr/>
          <a:lstStyle/>
          <a:p>
            <a:fld id="{0753450F-F2F9-436F-9000-8F4B603DDD6F}" type="slidenum">
              <a:rPr lang="en-US" smtClean="0"/>
              <a:t>31</a:t>
            </a:fld>
            <a:endParaRPr lang="en-US"/>
          </a:p>
        </p:txBody>
      </p:sp>
      <p:sp>
        <p:nvSpPr>
          <p:cNvPr id="6" name="Content Placeholder 2"/>
          <p:cNvSpPr txBox="1">
            <a:spLocks/>
          </p:cNvSpPr>
          <p:nvPr/>
        </p:nvSpPr>
        <p:spPr>
          <a:xfrm>
            <a:off x="272543" y="4741428"/>
            <a:ext cx="8871457" cy="154717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Too thin for height </a:t>
            </a:r>
          </a:p>
          <a:p>
            <a:r>
              <a:rPr lang="en-US" dirty="0"/>
              <a:t>Caused by acute illness or insufficient food consumption. </a:t>
            </a:r>
          </a:p>
          <a:p>
            <a:r>
              <a:rPr lang="en-US" dirty="0"/>
              <a:t>A form of acute malnutrition (moderate or severe acute malnutrition) </a:t>
            </a:r>
          </a:p>
          <a:p>
            <a:r>
              <a:rPr lang="en-US" b="1" dirty="0"/>
              <a:t>371,737 Ugandan children under 5 years are wasted (UDHS, 2011)</a:t>
            </a:r>
            <a:endParaRPr lang="sw-KE" b="1" dirty="0"/>
          </a:p>
          <a:p>
            <a:endParaRPr lang="sw-KE" dirty="0"/>
          </a:p>
        </p:txBody>
      </p:sp>
      <p:pic>
        <p:nvPicPr>
          <p:cNvPr id="13" name="Picture 12" descr="A child with Malnutrition vs a boy with Healthy Nutrition "/>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040" y="1153313"/>
            <a:ext cx="5487961" cy="3198094"/>
          </a:xfrm>
          <a:prstGeom prst="rect">
            <a:avLst/>
          </a:prstGeom>
          <a:noFill/>
        </p:spPr>
      </p:pic>
      <p:pic>
        <p:nvPicPr>
          <p:cNvPr id="3" name="Picture 2" descr="An illustration of a child suffering from wasting, also known as marasmus.&#10;&#10;Une illustration d'un enfant souffrant de gaspillage, également connu sous le nom de marasme."/>
          <p:cNvPicPr>
            <a:picLocks noChangeAspect="1"/>
          </p:cNvPicPr>
          <p:nvPr/>
        </p:nvPicPr>
        <p:blipFill>
          <a:blip r:embed="rId3"/>
          <a:stretch>
            <a:fillRect/>
          </a:stretch>
        </p:blipFill>
        <p:spPr>
          <a:xfrm>
            <a:off x="6329954" y="1284045"/>
            <a:ext cx="1756252" cy="3223269"/>
          </a:xfrm>
          <a:prstGeom prst="rect">
            <a:avLst/>
          </a:prstGeom>
        </p:spPr>
      </p:pic>
    </p:spTree>
    <p:extLst>
      <p:ext uri="{BB962C8B-B14F-4D97-AF65-F5344CB8AC3E}">
        <p14:creationId xmlns:p14="http://schemas.microsoft.com/office/powerpoint/2010/main" val="1722542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Forms of Malnutrition in Uganda: OEDEMATOUS MALNUTRITION  </a:t>
            </a:r>
          </a:p>
        </p:txBody>
      </p:sp>
      <p:sp>
        <p:nvSpPr>
          <p:cNvPr id="5" name="Slide Number Placeholder 4"/>
          <p:cNvSpPr>
            <a:spLocks noGrp="1"/>
          </p:cNvSpPr>
          <p:nvPr>
            <p:ph type="sldNum" sz="quarter" idx="12"/>
          </p:nvPr>
        </p:nvSpPr>
        <p:spPr/>
        <p:txBody>
          <a:bodyPr/>
          <a:lstStyle/>
          <a:p>
            <a:fld id="{0753450F-F2F9-436F-9000-8F4B603DDD6F}" type="slidenum">
              <a:rPr lang="en-US" smtClean="0"/>
              <a:pPr/>
              <a:t>32</a:t>
            </a:fld>
            <a:endParaRPr lang="en-US"/>
          </a:p>
        </p:txBody>
      </p:sp>
      <p:sp>
        <p:nvSpPr>
          <p:cNvPr id="6" name="Content Placeholder 2"/>
          <p:cNvSpPr txBox="1">
            <a:spLocks/>
          </p:cNvSpPr>
          <p:nvPr/>
        </p:nvSpPr>
        <p:spPr>
          <a:xfrm>
            <a:off x="355614" y="5300434"/>
            <a:ext cx="8554882" cy="12384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dirty="0"/>
              <a:t> A form of severe acute malnutrition</a:t>
            </a:r>
          </a:p>
          <a:p>
            <a:pPr>
              <a:buFont typeface="Wingdings" panose="05000000000000000000" pitchFamily="2" charset="2"/>
              <a:buChar char="q"/>
            </a:pPr>
            <a:r>
              <a:rPr lang="en-US" dirty="0"/>
              <a:t> Also called bilateral pitting </a:t>
            </a:r>
            <a:r>
              <a:rPr lang="en-US" dirty="0" err="1"/>
              <a:t>oedema</a:t>
            </a:r>
            <a:endParaRPr lang="sw-KE" dirty="0"/>
          </a:p>
        </p:txBody>
      </p:sp>
      <p:pic>
        <p:nvPicPr>
          <p:cNvPr id="4" name="Picture 3" descr="An image of a child with nutritional edema, also known as kwashiokor.&#10;&#10;Une image d'un enfant avec l'oedème nutritionnel, également connu sous le nom de kwashiokor."/>
          <p:cNvPicPr>
            <a:picLocks noChangeAspect="1"/>
          </p:cNvPicPr>
          <p:nvPr/>
        </p:nvPicPr>
        <p:blipFill>
          <a:blip r:embed="rId2"/>
          <a:stretch>
            <a:fillRect/>
          </a:stretch>
        </p:blipFill>
        <p:spPr>
          <a:xfrm>
            <a:off x="4911577" y="1360963"/>
            <a:ext cx="2575073" cy="3844554"/>
          </a:xfrm>
          <a:prstGeom prst="rect">
            <a:avLst/>
          </a:prstGeom>
        </p:spPr>
      </p:pic>
      <p:pic>
        <p:nvPicPr>
          <p:cNvPr id="11" name="Picture 10" descr="The thumbs have been removed from the feet and there are pits or indentations in the feet that show that both feet have edema, also known as bilateral pitting edema.&#10;&#10;Les pouces ont été enlevés des pieds et il ya des fosses ou des indentations dans les pieds qui montrent que les deux pieds ont un œdème, également connu sous le nom bilatéral oedème pitting."/>
          <p:cNvPicPr>
            <a:picLocks noChangeAspect="1"/>
          </p:cNvPicPr>
          <p:nvPr/>
        </p:nvPicPr>
        <p:blipFill>
          <a:blip r:embed="rId3"/>
          <a:stretch>
            <a:fillRect/>
          </a:stretch>
        </p:blipFill>
        <p:spPr>
          <a:xfrm>
            <a:off x="1099395" y="1626129"/>
            <a:ext cx="2632185" cy="3055676"/>
          </a:xfrm>
          <a:prstGeom prst="rect">
            <a:avLst/>
          </a:prstGeom>
        </p:spPr>
      </p:pic>
    </p:spTree>
    <p:extLst>
      <p:ext uri="{BB962C8B-B14F-4D97-AF65-F5344CB8AC3E}">
        <p14:creationId xmlns:p14="http://schemas.microsoft.com/office/powerpoint/2010/main" val="2199726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A8909F-FCA6-49BC-B22A-230B9D517401}" type="slidenum">
              <a:rPr lang="en-US" smtClean="0"/>
              <a:t>33</a:t>
            </a:fld>
            <a:endParaRPr lang="en-US"/>
          </a:p>
        </p:txBody>
      </p:sp>
      <p:graphicFrame>
        <p:nvGraphicFramePr>
          <p:cNvPr id="6" name="Chart 5">
            <a:extLst/>
          </p:cNvPr>
          <p:cNvGraphicFramePr>
            <a:graphicFrameLocks/>
          </p:cNvGraphicFramePr>
          <p:nvPr>
            <p:extLst>
              <p:ext uri="{D42A27DB-BD31-4B8C-83A1-F6EECF244321}">
                <p14:modId xmlns:p14="http://schemas.microsoft.com/office/powerpoint/2010/main" val="2643890357"/>
              </p:ext>
            </p:extLst>
          </p:nvPr>
        </p:nvGraphicFramePr>
        <p:xfrm>
          <a:off x="568061" y="1242684"/>
          <a:ext cx="8118739" cy="5034125"/>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p:cNvSpPr>
            <a:spLocks noGrp="1"/>
          </p:cNvSpPr>
          <p:nvPr>
            <p:ph type="title"/>
          </p:nvPr>
        </p:nvSpPr>
        <p:spPr>
          <a:xfrm>
            <a:off x="489300" y="1242684"/>
            <a:ext cx="8276260" cy="893936"/>
          </a:xfrm>
        </p:spPr>
        <p:txBody>
          <a:bodyPr>
            <a:normAutofit fontScale="90000"/>
          </a:bodyPr>
          <a:lstStyle/>
          <a:p>
            <a:r>
              <a:rPr lang="en-US" sz="3600" dirty="0"/>
              <a:t>Distribution of Stunting, Wasting, &amp; </a:t>
            </a:r>
            <a:br>
              <a:rPr lang="en-US" sz="3600" dirty="0"/>
            </a:br>
            <a:r>
              <a:rPr lang="en-US" sz="3600" dirty="0"/>
              <a:t>Underweight in Children Under 5 </a:t>
            </a:r>
            <a:br>
              <a:rPr lang="en-US" dirty="0"/>
            </a:br>
            <a:r>
              <a:rPr lang="en-US" sz="3600" dirty="0"/>
              <a:t>(UDHS 1989-2016)</a:t>
            </a:r>
            <a:br>
              <a:rPr lang="en-US" sz="3600" dirty="0"/>
            </a:br>
            <a:br>
              <a:rPr lang="en-US" dirty="0"/>
            </a:br>
            <a:br>
              <a:rPr lang="en-US" dirty="0"/>
            </a:br>
            <a:endParaRPr lang="en-US" dirty="0"/>
          </a:p>
        </p:txBody>
      </p:sp>
    </p:spTree>
    <p:extLst>
      <p:ext uri="{BB962C8B-B14F-4D97-AF65-F5344CB8AC3E}">
        <p14:creationId xmlns:p14="http://schemas.microsoft.com/office/powerpoint/2010/main" val="2029974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Anemia in Children 6–59 Months  </a:t>
            </a:r>
            <a:br>
              <a:rPr lang="en-US" sz="2000" dirty="0"/>
            </a:br>
            <a:r>
              <a:rPr lang="en-US" sz="2800" dirty="0"/>
              <a:t>(UDHS 2016)</a:t>
            </a:r>
          </a:p>
        </p:txBody>
      </p:sp>
      <p:sp>
        <p:nvSpPr>
          <p:cNvPr id="4" name="Slide Number Placeholder 3"/>
          <p:cNvSpPr>
            <a:spLocks noGrp="1"/>
          </p:cNvSpPr>
          <p:nvPr>
            <p:ph type="sldNum" sz="quarter" idx="12"/>
          </p:nvPr>
        </p:nvSpPr>
        <p:spPr/>
        <p:txBody>
          <a:bodyPr/>
          <a:lstStyle/>
          <a:p>
            <a:fld id="{FEA8909F-FCA6-49BC-B22A-230B9D517401}" type="slidenum">
              <a:rPr lang="en-US" smtClean="0"/>
              <a:t>34</a:t>
            </a:fld>
            <a:endParaRPr lang="en-US"/>
          </a:p>
        </p:txBody>
      </p:sp>
      <p:pic>
        <p:nvPicPr>
          <p:cNvPr id="8" name="Content Placeholder 7"/>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097" t="3286" r="1743" b="5337"/>
          <a:stretch/>
        </p:blipFill>
        <p:spPr>
          <a:xfrm>
            <a:off x="800100" y="1638299"/>
            <a:ext cx="7861300" cy="4457701"/>
          </a:xfrm>
          <a:prstGeom prst="rect">
            <a:avLst/>
          </a:prstGeom>
        </p:spPr>
      </p:pic>
    </p:spTree>
    <p:extLst>
      <p:ext uri="{BB962C8B-B14F-4D97-AF65-F5344CB8AC3E}">
        <p14:creationId xmlns:p14="http://schemas.microsoft.com/office/powerpoint/2010/main" val="3822941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Anemia in Women 15–49 Years </a:t>
            </a:r>
            <a:br>
              <a:rPr lang="en-US" sz="3600" dirty="0"/>
            </a:br>
            <a:r>
              <a:rPr lang="en-US" sz="2800" dirty="0"/>
              <a:t>(UDHS 2016)</a:t>
            </a:r>
          </a:p>
        </p:txBody>
      </p:sp>
      <p:sp>
        <p:nvSpPr>
          <p:cNvPr id="4" name="Slide Number Placeholder 3"/>
          <p:cNvSpPr>
            <a:spLocks noGrp="1"/>
          </p:cNvSpPr>
          <p:nvPr>
            <p:ph type="sldNum" sz="quarter" idx="12"/>
          </p:nvPr>
        </p:nvSpPr>
        <p:spPr/>
        <p:txBody>
          <a:bodyPr/>
          <a:lstStyle/>
          <a:p>
            <a:fld id="{FEA8909F-FCA6-49BC-B22A-230B9D517401}" type="slidenum">
              <a:rPr lang="en-US" smtClean="0"/>
              <a:t>35</a:t>
            </a:fld>
            <a:endParaRPr lang="en-US"/>
          </a:p>
        </p:txBody>
      </p:sp>
      <p:pic>
        <p:nvPicPr>
          <p:cNvPr id="5" name="Content Placeholder 4"/>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375" t="1698" r="585" b="8594"/>
          <a:stretch/>
        </p:blipFill>
        <p:spPr>
          <a:xfrm>
            <a:off x="444501" y="1765301"/>
            <a:ext cx="8255000" cy="4025900"/>
          </a:xfrm>
          <a:prstGeom prst="rect">
            <a:avLst/>
          </a:prstGeom>
        </p:spPr>
      </p:pic>
    </p:spTree>
    <p:extLst>
      <p:ext uri="{BB962C8B-B14F-4D97-AF65-F5344CB8AC3E}">
        <p14:creationId xmlns:p14="http://schemas.microsoft.com/office/powerpoint/2010/main" val="318531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Cost of Poor Nutrition to Uganda’s Economy</a:t>
            </a:r>
          </a:p>
        </p:txBody>
      </p:sp>
      <p:sp>
        <p:nvSpPr>
          <p:cNvPr id="3" name="Content Placeholder 2"/>
          <p:cNvSpPr>
            <a:spLocks noGrp="1"/>
          </p:cNvSpPr>
          <p:nvPr>
            <p:ph idx="1"/>
          </p:nvPr>
        </p:nvSpPr>
        <p:spPr/>
        <p:txBody>
          <a:bodyPr>
            <a:normAutofit lnSpcReduction="10000"/>
          </a:bodyPr>
          <a:lstStyle/>
          <a:p>
            <a:r>
              <a:rPr lang="en-US" dirty="0"/>
              <a:t>Poor nutrition during the first 1,000 days (pregnancy to a child’s 2nd birthday) causes irreversible cognitive and physical damage, with consequences for individuals, households, communities, and the nation</a:t>
            </a:r>
          </a:p>
          <a:p>
            <a:pPr lvl="1"/>
            <a:r>
              <a:rPr lang="en-US" dirty="0"/>
              <a:t>Malnutrition is the underlying cause of 45% of childhood deaths in Uganda (COHA, 2015)</a:t>
            </a:r>
          </a:p>
          <a:p>
            <a:pPr lvl="1"/>
            <a:r>
              <a:rPr lang="en-GB" dirty="0"/>
              <a:t>Total losses in productivity attributed to childhood malnutrition were estimated at approximately UGX 1.2 trillion-equivalent to 3.91% of Uganda’s GDP</a:t>
            </a:r>
            <a:r>
              <a:rPr lang="en-US" dirty="0"/>
              <a:t> in 2009 (COHA, 2014)</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36</a:t>
            </a:fld>
            <a:endParaRPr lang="en-US"/>
          </a:p>
        </p:txBody>
      </p:sp>
    </p:spTree>
    <p:extLst>
      <p:ext uri="{BB962C8B-B14F-4D97-AF65-F5344CB8AC3E}">
        <p14:creationId xmlns:p14="http://schemas.microsoft.com/office/powerpoint/2010/main" val="2702821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Cost of Poor Nutrition to Uganda’s Economy (continued)</a:t>
            </a:r>
          </a:p>
        </p:txBody>
      </p:sp>
      <p:sp>
        <p:nvSpPr>
          <p:cNvPr id="3" name="Content Placeholder 2"/>
          <p:cNvSpPr>
            <a:spLocks noGrp="1"/>
          </p:cNvSpPr>
          <p:nvPr>
            <p:ph idx="1"/>
          </p:nvPr>
        </p:nvSpPr>
        <p:spPr/>
        <p:txBody>
          <a:bodyPr/>
          <a:lstStyle/>
          <a:p>
            <a:r>
              <a:rPr lang="en-US" dirty="0"/>
              <a:t>Every one percent (1%) of attainable adult height lost reduces earnings by 2.4% in adulthood (GPAFSN, 2016)</a:t>
            </a:r>
          </a:p>
          <a:p>
            <a:r>
              <a:rPr lang="en-US" dirty="0"/>
              <a:t>Every dollar invested in reducing childhood stunting and wasting yields a $18 return on investment (GPAFSN, 2016)</a:t>
            </a:r>
          </a:p>
          <a:p>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37</a:t>
            </a:fld>
            <a:endParaRPr lang="en-US"/>
          </a:p>
        </p:txBody>
      </p:sp>
    </p:spTree>
    <p:extLst>
      <p:ext uri="{BB962C8B-B14F-4D97-AF65-F5344CB8AC3E}">
        <p14:creationId xmlns:p14="http://schemas.microsoft.com/office/powerpoint/2010/main" val="3077572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A8909F-FCA6-49BC-B22A-230B9D517401}" type="slidenum">
              <a:rPr lang="en-US" smtClean="0"/>
              <a:t>38</a:t>
            </a:fld>
            <a:endParaRPr lang="en-US"/>
          </a:p>
        </p:txBody>
      </p:sp>
      <p:sp>
        <p:nvSpPr>
          <p:cNvPr id="5" name="Title 1"/>
          <p:cNvSpPr>
            <a:spLocks noGrp="1"/>
          </p:cNvSpPr>
          <p:nvPr>
            <p:ph type="title"/>
          </p:nvPr>
        </p:nvSpPr>
        <p:spPr>
          <a:xfrm>
            <a:off x="0" y="2644725"/>
            <a:ext cx="9144000" cy="959169"/>
          </a:xfrm>
        </p:spPr>
        <p:txBody>
          <a:bodyPr>
            <a:normAutofit/>
          </a:bodyPr>
          <a:lstStyle/>
          <a:p>
            <a:pPr algn="ctr"/>
            <a:r>
              <a:rPr lang="en-US" sz="4800" b="1" dirty="0">
                <a:solidFill>
                  <a:srgbClr val="2A502E"/>
                </a:solidFill>
                <a:latin typeface="Century Gothic" panose="020B0502020202020204" pitchFamily="34" charset="0"/>
              </a:rPr>
              <a:t>BREAK</a:t>
            </a:r>
          </a:p>
        </p:txBody>
      </p:sp>
    </p:spTree>
    <p:extLst>
      <p:ext uri="{BB962C8B-B14F-4D97-AF65-F5344CB8AC3E}">
        <p14:creationId xmlns:p14="http://schemas.microsoft.com/office/powerpoint/2010/main" val="1507867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EA8909F-FCA6-49BC-B22A-230B9D517401}" type="slidenum">
              <a:rPr lang="en-US" smtClean="0"/>
              <a:t>39</a:t>
            </a:fld>
            <a:endParaRPr lang="en-US"/>
          </a:p>
        </p:txBody>
      </p:sp>
      <p:sp>
        <p:nvSpPr>
          <p:cNvPr id="5" name="Rectangle 4"/>
          <p:cNvSpPr/>
          <p:nvPr/>
        </p:nvSpPr>
        <p:spPr>
          <a:xfrm>
            <a:off x="0" y="0"/>
            <a:ext cx="9144000" cy="6858000"/>
          </a:xfrm>
          <a:prstGeom prst="rect">
            <a:avLst/>
          </a:prstGeom>
          <a:solidFill>
            <a:srgbClr val="25B24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itle 1"/>
          <p:cNvSpPr txBox="1">
            <a:spLocks/>
          </p:cNvSpPr>
          <p:nvPr/>
        </p:nvSpPr>
        <p:spPr>
          <a:xfrm>
            <a:off x="0" y="2108282"/>
            <a:ext cx="9143999" cy="2348636"/>
          </a:xfrm>
          <a:prstGeom prst="rect">
            <a:avLst/>
          </a:prstGeom>
        </p:spPr>
        <p:txBody>
          <a:bodyPr vert="horz" lIns="457200" tIns="45720" rIns="457200" bIns="45720" rtlCol="0" anchor="ctr" anchorCtr="0">
            <a:no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sz="4400" dirty="0">
                <a:solidFill>
                  <a:schemeClr val="bg1"/>
                </a:solidFill>
                <a:latin typeface="Century Gothic" panose="020B0502020202020204" pitchFamily="34" charset="0"/>
              </a:rPr>
              <a:t>Session 5: </a:t>
            </a:r>
            <a:br>
              <a:rPr lang="en-US" sz="4000" dirty="0">
                <a:solidFill>
                  <a:schemeClr val="bg1"/>
                </a:solidFill>
                <a:latin typeface="Century Gothic" panose="020B0502020202020204" pitchFamily="34" charset="0"/>
              </a:rPr>
            </a:br>
            <a:r>
              <a:rPr lang="en-US" sz="4000" dirty="0">
                <a:solidFill>
                  <a:schemeClr val="bg1"/>
                </a:solidFill>
                <a:latin typeface="Century Gothic" panose="020B0502020202020204" pitchFamily="34" charset="0"/>
              </a:rPr>
              <a:t>AGRICULTURE ZONING STRATEGY IN UGANDA AND THE ENTERPRISE MIX APPROACH</a:t>
            </a:r>
            <a:endParaRPr lang="en-US" sz="4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926571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095" y="204706"/>
            <a:ext cx="8098255" cy="902200"/>
          </a:xfrm>
        </p:spPr>
        <p:txBody>
          <a:bodyPr>
            <a:normAutofit/>
          </a:bodyPr>
          <a:lstStyle/>
          <a:p>
            <a:r>
              <a:rPr lang="en-US" sz="3600" b="1" dirty="0">
                <a:solidFill>
                  <a:srgbClr val="2A502E"/>
                </a:solidFill>
                <a:latin typeface="+mn-lt"/>
              </a:rPr>
              <a:t>Climate Setting: Know Your Neighbor</a:t>
            </a:r>
          </a:p>
        </p:txBody>
      </p:sp>
      <p:sp>
        <p:nvSpPr>
          <p:cNvPr id="3" name="Content Placeholder 2"/>
          <p:cNvSpPr>
            <a:spLocks noGrp="1"/>
          </p:cNvSpPr>
          <p:nvPr>
            <p:ph idx="1"/>
          </p:nvPr>
        </p:nvSpPr>
        <p:spPr>
          <a:xfrm>
            <a:off x="417095" y="1106906"/>
            <a:ext cx="8028681" cy="5614570"/>
          </a:xfrm>
        </p:spPr>
        <p:txBody>
          <a:bodyPr>
            <a:noAutofit/>
          </a:bodyPr>
          <a:lstStyle/>
          <a:p>
            <a:pPr>
              <a:buFont typeface="Wingdings" panose="05000000000000000000" pitchFamily="2" charset="2"/>
              <a:buChar char="q"/>
            </a:pPr>
            <a:r>
              <a:rPr lang="en-US" dirty="0">
                <a:cs typeface="Arial" panose="020B0604020202020204" pitchFamily="34" charset="0"/>
              </a:rPr>
              <a:t>Introduction</a:t>
            </a:r>
          </a:p>
          <a:p>
            <a:pPr lvl="1"/>
            <a:r>
              <a:rPr lang="en-US" dirty="0">
                <a:cs typeface="Arial" panose="020B0604020202020204" pitchFamily="34" charset="0"/>
              </a:rPr>
              <a:t> Names</a:t>
            </a:r>
          </a:p>
          <a:p>
            <a:pPr lvl="1"/>
            <a:r>
              <a:rPr lang="en-US" dirty="0">
                <a:cs typeface="Arial" panose="020B0604020202020204" pitchFamily="34" charset="0"/>
              </a:rPr>
              <a:t> Designation and organization</a:t>
            </a:r>
          </a:p>
          <a:p>
            <a:pPr>
              <a:buFont typeface="Wingdings" panose="05000000000000000000" pitchFamily="2" charset="2"/>
              <a:buChar char="q"/>
            </a:pPr>
            <a:r>
              <a:rPr lang="en-US" dirty="0">
                <a:cs typeface="Arial" panose="020B0604020202020204" pitchFamily="34" charset="0"/>
              </a:rPr>
              <a:t>Norms</a:t>
            </a:r>
          </a:p>
          <a:p>
            <a:pPr lvl="1"/>
            <a:r>
              <a:rPr lang="en-US" dirty="0">
                <a:cs typeface="Arial" panose="020B0604020202020204" pitchFamily="34" charset="0"/>
              </a:rPr>
              <a:t>What is permissible during the workshop/sessions (Dos)</a:t>
            </a:r>
          </a:p>
          <a:p>
            <a:pPr lvl="1"/>
            <a:r>
              <a:rPr lang="en-US" dirty="0">
                <a:cs typeface="Arial" panose="020B0604020202020204" pitchFamily="34" charset="0"/>
              </a:rPr>
              <a:t>What is not permissible (Don’ts)</a:t>
            </a:r>
          </a:p>
          <a:p>
            <a:pPr>
              <a:buFont typeface="Wingdings" panose="05000000000000000000" pitchFamily="2" charset="2"/>
              <a:buChar char="q"/>
            </a:pPr>
            <a:r>
              <a:rPr lang="en-US" dirty="0">
                <a:cs typeface="Arial" panose="020B0604020202020204" pitchFamily="34" charset="0"/>
              </a:rPr>
              <a:t>Expectations </a:t>
            </a:r>
          </a:p>
          <a:p>
            <a:pPr lvl="1"/>
            <a:r>
              <a:rPr lang="en-US" dirty="0">
                <a:cs typeface="Arial" panose="020B0604020202020204" pitchFamily="34" charset="0"/>
              </a:rPr>
              <a:t>One expectation from the orientation</a:t>
            </a:r>
          </a:p>
        </p:txBody>
      </p:sp>
      <p:sp>
        <p:nvSpPr>
          <p:cNvPr id="4" name="Slide Number Placeholder 3"/>
          <p:cNvSpPr>
            <a:spLocks noGrp="1"/>
          </p:cNvSpPr>
          <p:nvPr>
            <p:ph type="sldNum" sz="quarter" idx="12"/>
          </p:nvPr>
        </p:nvSpPr>
        <p:spPr/>
        <p:txBody>
          <a:bodyPr/>
          <a:lstStyle/>
          <a:p>
            <a:fld id="{FEA8909F-FCA6-49BC-B22A-230B9D517401}" type="slidenum">
              <a:rPr lang="en-US" smtClean="0"/>
              <a:t>4</a:t>
            </a:fld>
            <a:endParaRPr lang="en-US"/>
          </a:p>
        </p:txBody>
      </p:sp>
    </p:spTree>
    <p:extLst>
      <p:ext uri="{BB962C8B-B14F-4D97-AF65-F5344CB8AC3E}">
        <p14:creationId xmlns:p14="http://schemas.microsoft.com/office/powerpoint/2010/main" val="3006597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Objectives of Session 5 </a:t>
            </a:r>
            <a:endParaRPr lang="en-US" dirty="0"/>
          </a:p>
        </p:txBody>
      </p:sp>
      <p:sp>
        <p:nvSpPr>
          <p:cNvPr id="3" name="Content Placeholder 2"/>
          <p:cNvSpPr>
            <a:spLocks noGrp="1"/>
          </p:cNvSpPr>
          <p:nvPr>
            <p:ph idx="1"/>
          </p:nvPr>
        </p:nvSpPr>
        <p:spPr/>
        <p:txBody>
          <a:bodyPr>
            <a:normAutofit/>
          </a:bodyPr>
          <a:lstStyle/>
          <a:p>
            <a:pPr lvl="0"/>
            <a:r>
              <a:rPr lang="en-US" dirty="0"/>
              <a:t>By the end of session 5, participants will be able to:</a:t>
            </a:r>
          </a:p>
          <a:p>
            <a:pPr lvl="1"/>
            <a:r>
              <a:rPr lang="en-US" dirty="0"/>
              <a:t>Identify the different </a:t>
            </a:r>
            <a:r>
              <a:rPr lang="en-US" dirty="0" err="1"/>
              <a:t>agro</a:t>
            </a:r>
            <a:r>
              <a:rPr lang="en-US" dirty="0"/>
              <a:t>-ecological zones in Uganda</a:t>
            </a:r>
          </a:p>
          <a:p>
            <a:pPr lvl="1"/>
            <a:r>
              <a:rPr lang="en-US" dirty="0"/>
              <a:t>Explain Uganda’s agricultural zoning strategy and selected enterprises for commercial viability, by zone</a:t>
            </a:r>
          </a:p>
          <a:p>
            <a:pPr lvl="1"/>
            <a:r>
              <a:rPr lang="en-US" dirty="0"/>
              <a:t>Identify gaps in the current agricultural zoning strategy that hinder food and nutrition security</a:t>
            </a:r>
          </a:p>
          <a:p>
            <a:pPr lvl="1"/>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40</a:t>
            </a:fld>
            <a:endParaRPr lang="en-US"/>
          </a:p>
        </p:txBody>
      </p:sp>
    </p:spTree>
    <p:extLst>
      <p:ext uri="{BB962C8B-B14F-4D97-AF65-F5344CB8AC3E}">
        <p14:creationId xmlns:p14="http://schemas.microsoft.com/office/powerpoint/2010/main" val="4098846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Agricultural Zoning Strategy and Enterprise Mix Approach in Uganda</a:t>
            </a:r>
            <a:endParaRPr lang="en-US" dirty="0"/>
          </a:p>
        </p:txBody>
      </p:sp>
      <p:sp>
        <p:nvSpPr>
          <p:cNvPr id="3" name="Content Placeholder 2"/>
          <p:cNvSpPr>
            <a:spLocks noGrp="1"/>
          </p:cNvSpPr>
          <p:nvPr>
            <p:ph idx="1"/>
          </p:nvPr>
        </p:nvSpPr>
        <p:spPr/>
        <p:txBody>
          <a:bodyPr>
            <a:normAutofit fontScale="85000" lnSpcReduction="10000"/>
          </a:bodyPr>
          <a:lstStyle/>
          <a:p>
            <a:r>
              <a:rPr lang="en-US" dirty="0"/>
              <a:t>Ten agricultural zones, those with similar </a:t>
            </a:r>
            <a:r>
              <a:rPr lang="en-US" dirty="0" err="1"/>
              <a:t>agro</a:t>
            </a:r>
            <a:r>
              <a:rPr lang="en-US" dirty="0"/>
              <a:t>-ecological conditions should produce similar commodities</a:t>
            </a:r>
          </a:p>
          <a:p>
            <a:r>
              <a:rPr lang="en-US" dirty="0"/>
              <a:t>Criteria for selecting enterprises:</a:t>
            </a:r>
          </a:p>
          <a:p>
            <a:pPr lvl="1"/>
            <a:r>
              <a:rPr lang="en-US" dirty="0"/>
              <a:t>Soil, temperature, and rainfall patterns</a:t>
            </a:r>
          </a:p>
          <a:p>
            <a:pPr lvl="1"/>
            <a:r>
              <a:rPr lang="en-US" dirty="0"/>
              <a:t>Land availability</a:t>
            </a:r>
          </a:p>
          <a:p>
            <a:pPr lvl="1"/>
            <a:r>
              <a:rPr lang="en-US" dirty="0"/>
              <a:t>Farmer knowledge and skills</a:t>
            </a:r>
          </a:p>
          <a:p>
            <a:pPr lvl="1"/>
            <a:r>
              <a:rPr lang="en-US" dirty="0"/>
              <a:t>Production, processing, and marketing infrastructure</a:t>
            </a:r>
          </a:p>
          <a:p>
            <a:pPr lvl="1"/>
            <a:r>
              <a:rPr lang="en-US" dirty="0"/>
              <a:t>Availability of inputs and service providers</a:t>
            </a:r>
          </a:p>
          <a:p>
            <a:pPr lvl="1"/>
            <a:r>
              <a:rPr lang="en-US" dirty="0"/>
              <a:t>Potential for value addition </a:t>
            </a:r>
          </a:p>
          <a:p>
            <a:pPr lvl="1"/>
            <a:r>
              <a:rPr lang="en-US" dirty="0"/>
              <a:t>Market opportunities</a:t>
            </a:r>
          </a:p>
          <a:p>
            <a:pPr lvl="1"/>
            <a:r>
              <a:rPr lang="en-US" dirty="0"/>
              <a:t>Public-private partnership opportunities</a:t>
            </a:r>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41</a:t>
            </a:fld>
            <a:endParaRPr lang="en-US"/>
          </a:p>
        </p:txBody>
      </p:sp>
    </p:spTree>
    <p:extLst>
      <p:ext uri="{BB962C8B-B14F-4D97-AF65-F5344CB8AC3E}">
        <p14:creationId xmlns:p14="http://schemas.microsoft.com/office/powerpoint/2010/main" val="2599413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A8909F-FCA6-49BC-B22A-230B9D517401}" type="slidenum">
              <a:rPr lang="en-US" smtClean="0"/>
              <a:t>42</a:t>
            </a:fld>
            <a:endParaRPr lang="en-US"/>
          </a:p>
        </p:txBody>
      </p:sp>
      <p:grpSp>
        <p:nvGrpSpPr>
          <p:cNvPr id="6" name="Group 4"/>
          <p:cNvGrpSpPr>
            <a:grpSpLocks noChangeAspect="1"/>
          </p:cNvGrpSpPr>
          <p:nvPr/>
        </p:nvGrpSpPr>
        <p:grpSpPr bwMode="auto">
          <a:xfrm>
            <a:off x="539750" y="1"/>
            <a:ext cx="7884584" cy="6858000"/>
            <a:chOff x="123" y="832"/>
            <a:chExt cx="5453" cy="4270"/>
          </a:xfrm>
        </p:grpSpPr>
        <p:sp>
          <p:nvSpPr>
            <p:cNvPr id="7" name="AutoShape 3"/>
            <p:cNvSpPr>
              <a:spLocks noChangeAspect="1" noChangeArrowheads="1" noTextEdit="1"/>
            </p:cNvSpPr>
            <p:nvPr/>
          </p:nvSpPr>
          <p:spPr bwMode="auto">
            <a:xfrm>
              <a:off x="889" y="832"/>
              <a:ext cx="4314" cy="3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dirty="0"/>
            </a:p>
          </p:txBody>
        </p:sp>
        <p:pic>
          <p:nvPicPr>
            <p:cNvPr id="1029" name="Picture 5" descr="Enterprise and Agroecological Zone of Ugand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 y="832"/>
              <a:ext cx="5453" cy="4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76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229" y="108452"/>
            <a:ext cx="7886700" cy="645528"/>
          </a:xfrm>
        </p:spPr>
        <p:txBody>
          <a:bodyPr>
            <a:normAutofit/>
          </a:bodyPr>
          <a:lstStyle/>
          <a:p>
            <a:pPr algn="ctr"/>
            <a:r>
              <a:rPr lang="en-US" sz="3600" b="1" dirty="0">
                <a:solidFill>
                  <a:schemeClr val="accent6">
                    <a:lumMod val="50000"/>
                  </a:schemeClr>
                </a:solidFill>
                <a:latin typeface="+mn-lt"/>
              </a:rPr>
              <a:t>Gaps in Selection of Enterprises</a:t>
            </a:r>
          </a:p>
        </p:txBody>
      </p:sp>
      <p:sp>
        <p:nvSpPr>
          <p:cNvPr id="3" name="Content Placeholder 2"/>
          <p:cNvSpPr>
            <a:spLocks noGrp="1"/>
          </p:cNvSpPr>
          <p:nvPr>
            <p:ph idx="1"/>
          </p:nvPr>
        </p:nvSpPr>
        <p:spPr>
          <a:xfrm>
            <a:off x="264695" y="942534"/>
            <a:ext cx="8614610" cy="5915465"/>
          </a:xfrm>
        </p:spPr>
        <p:txBody>
          <a:bodyPr>
            <a:normAutofit/>
          </a:bodyPr>
          <a:lstStyle/>
          <a:p>
            <a:pPr>
              <a:buFont typeface="Wingdings" panose="05000000000000000000" pitchFamily="2" charset="2"/>
              <a:buChar char="q"/>
            </a:pPr>
            <a:r>
              <a:rPr lang="en-GB" dirty="0"/>
              <a:t>Criteria used to select regional enterprises emphasizes income growth but weak on nutrition</a:t>
            </a:r>
          </a:p>
          <a:p>
            <a:pPr>
              <a:buFont typeface="Wingdings" panose="05000000000000000000" pitchFamily="2" charset="2"/>
              <a:buChar char="q"/>
            </a:pPr>
            <a:r>
              <a:rPr lang="en-GB" dirty="0"/>
              <a:t>Consequently:</a:t>
            </a:r>
          </a:p>
          <a:p>
            <a:pPr lvl="1"/>
            <a:r>
              <a:rPr lang="en-GB" dirty="0"/>
              <a:t>Enterprises are commercially important but may or may not be nutrition sensitive</a:t>
            </a:r>
          </a:p>
          <a:p>
            <a:pPr lvl="1"/>
            <a:r>
              <a:rPr lang="en-GB" dirty="0"/>
              <a:t>Income growth (including off-farm jobs) does not necessarily lead to improved nutrition</a:t>
            </a:r>
          </a:p>
          <a:p>
            <a:pPr>
              <a:buFont typeface="Wingdings" charset="2"/>
              <a:buChar char="q"/>
            </a:pPr>
            <a:r>
              <a:rPr lang="en-GB" dirty="0"/>
              <a:t>Example: Despite impressive agricultural production, stunting rates in South Western Uganda (42%) are higher than the national average (34%)</a:t>
            </a:r>
          </a:p>
        </p:txBody>
      </p:sp>
      <p:sp>
        <p:nvSpPr>
          <p:cNvPr id="4" name="Slide Number Placeholder 3"/>
          <p:cNvSpPr>
            <a:spLocks noGrp="1"/>
          </p:cNvSpPr>
          <p:nvPr>
            <p:ph type="sldNum" sz="quarter" idx="12"/>
          </p:nvPr>
        </p:nvSpPr>
        <p:spPr/>
        <p:txBody>
          <a:bodyPr/>
          <a:lstStyle/>
          <a:p>
            <a:fld id="{FEA8909F-FCA6-49BC-B22A-230B9D517401}" type="slidenum">
              <a:rPr lang="en-US" smtClean="0"/>
              <a:t>43</a:t>
            </a:fld>
            <a:endParaRPr lang="en-US"/>
          </a:p>
        </p:txBody>
      </p:sp>
    </p:spTree>
    <p:extLst>
      <p:ext uri="{BB962C8B-B14F-4D97-AF65-F5344CB8AC3E}">
        <p14:creationId xmlns:p14="http://schemas.microsoft.com/office/powerpoint/2010/main" val="555271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Gaps in Enterprise Mix Selection Process </a:t>
            </a:r>
            <a:endParaRPr lang="en-US" dirty="0"/>
          </a:p>
        </p:txBody>
      </p:sp>
      <p:sp>
        <p:nvSpPr>
          <p:cNvPr id="3" name="Content Placeholder 2"/>
          <p:cNvSpPr>
            <a:spLocks noGrp="1"/>
          </p:cNvSpPr>
          <p:nvPr>
            <p:ph idx="1"/>
          </p:nvPr>
        </p:nvSpPr>
        <p:spPr/>
        <p:txBody>
          <a:bodyPr>
            <a:normAutofit lnSpcReduction="10000"/>
          </a:bodyPr>
          <a:lstStyle/>
          <a:p>
            <a:r>
              <a:rPr lang="en-GB" dirty="0"/>
              <a:t>Enterprise mix selection does not use a nutrition-sensitive approach to improve household welfare</a:t>
            </a:r>
          </a:p>
          <a:p>
            <a:r>
              <a:rPr lang="en-GB" dirty="0"/>
              <a:t>Extension workers and agents are not empowered to  consider nutrition in addition to income and profitability when guiding the zonal enterprise selection process</a:t>
            </a:r>
          </a:p>
          <a:p>
            <a:r>
              <a:rPr lang="en-GB" dirty="0"/>
              <a:t>Enterprise selection processes are not linked to community education on the consequences of food insecurity and malnutrition or to capacity building</a:t>
            </a:r>
          </a:p>
          <a:p>
            <a:endParaRPr lang="en-GB"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44</a:t>
            </a:fld>
            <a:endParaRPr lang="en-US"/>
          </a:p>
        </p:txBody>
      </p:sp>
    </p:spTree>
    <p:extLst>
      <p:ext uri="{BB962C8B-B14F-4D97-AF65-F5344CB8AC3E}">
        <p14:creationId xmlns:p14="http://schemas.microsoft.com/office/powerpoint/2010/main" val="2180206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Gaps in Enterprise Mix Selection Process (continued) </a:t>
            </a:r>
          </a:p>
        </p:txBody>
      </p:sp>
      <p:sp>
        <p:nvSpPr>
          <p:cNvPr id="3" name="Content Placeholder 2"/>
          <p:cNvSpPr>
            <a:spLocks noGrp="1"/>
          </p:cNvSpPr>
          <p:nvPr>
            <p:ph idx="1"/>
          </p:nvPr>
        </p:nvSpPr>
        <p:spPr/>
        <p:txBody>
          <a:bodyPr/>
          <a:lstStyle/>
          <a:p>
            <a:r>
              <a:rPr lang="en-GB"/>
              <a:t> Farmers don’t understand the grave consequences of food insecurity and malnutrition or the need for mitigation measures in the enterprise selection process </a:t>
            </a:r>
          </a:p>
          <a:p>
            <a:r>
              <a:rPr lang="en-GB"/>
              <a:t>Agriculture extension workers don’t work with community development workers and other stakeholders closely enough to ensure that opportunities for community mobilization and capacity building are not missed</a:t>
            </a: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45</a:t>
            </a:fld>
            <a:endParaRPr lang="en-US"/>
          </a:p>
        </p:txBody>
      </p:sp>
    </p:spTree>
    <p:extLst>
      <p:ext uri="{BB962C8B-B14F-4D97-AF65-F5344CB8AC3E}">
        <p14:creationId xmlns:p14="http://schemas.microsoft.com/office/powerpoint/2010/main" val="3293049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BDA46"/>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9420" y="1533025"/>
            <a:ext cx="6403880" cy="5005888"/>
          </a:xfrm>
        </p:spPr>
        <p:txBody>
          <a:bodyPr>
            <a:normAutofit/>
          </a:bodyPr>
          <a:lstStyle/>
          <a:p>
            <a:pPr>
              <a:spcAft>
                <a:spcPts val="1800"/>
              </a:spcAft>
              <a:buFont typeface="Wingdings" panose="05000000000000000000" pitchFamily="2" charset="2"/>
              <a:buChar char="q"/>
            </a:pPr>
            <a:r>
              <a:rPr lang="en-US" dirty="0"/>
              <a:t> In groups of 10, discuss: </a:t>
            </a:r>
          </a:p>
          <a:p>
            <a:pPr lvl="1">
              <a:spcAft>
                <a:spcPts val="1800"/>
              </a:spcAft>
            </a:pPr>
            <a:r>
              <a:rPr lang="en-US" dirty="0"/>
              <a:t>How can selected zonal enterprises become more nutrition sensitive? </a:t>
            </a:r>
          </a:p>
          <a:p>
            <a:pPr lvl="1">
              <a:spcAft>
                <a:spcPts val="1800"/>
              </a:spcAft>
            </a:pPr>
            <a:r>
              <a:rPr lang="en-US" dirty="0"/>
              <a:t>What are some of the challenges in adopting some of the zonal enterprises proposed by farmers/ farmer groups? </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t>46</a:t>
            </a:fld>
            <a:endParaRPr lang="en-US"/>
          </a:p>
        </p:txBody>
      </p:sp>
      <p:sp>
        <p:nvSpPr>
          <p:cNvPr id="9" name="Title 1"/>
          <p:cNvSpPr>
            <a:spLocks noGrp="1"/>
          </p:cNvSpPr>
          <p:nvPr>
            <p:ph type="title"/>
          </p:nvPr>
        </p:nvSpPr>
        <p:spPr>
          <a:xfrm>
            <a:off x="438150" y="365127"/>
            <a:ext cx="7886700" cy="802662"/>
          </a:xfrm>
        </p:spPr>
        <p:txBody>
          <a:bodyPr>
            <a:normAutofit/>
          </a:bodyPr>
          <a:lstStyle/>
          <a:p>
            <a:r>
              <a:rPr lang="en-US" sz="4800" dirty="0">
                <a:solidFill>
                  <a:schemeClr val="bg1"/>
                </a:solidFill>
                <a:latin typeface="Century Gothic" panose="020B0502020202020204" pitchFamily="34" charset="0"/>
              </a:rPr>
              <a:t>REFLECTION </a:t>
            </a:r>
          </a:p>
        </p:txBody>
      </p:sp>
      <p:sp>
        <p:nvSpPr>
          <p:cNvPr id="10" name="TextBox 9"/>
          <p:cNvSpPr txBox="1"/>
          <p:nvPr/>
        </p:nvSpPr>
        <p:spPr>
          <a:xfrm>
            <a:off x="438150" y="1825627"/>
            <a:ext cx="2241550" cy="3170099"/>
          </a:xfrm>
          <a:prstGeom prst="rect">
            <a:avLst/>
          </a:prstGeom>
          <a:noFill/>
        </p:spPr>
        <p:txBody>
          <a:bodyPr wrap="square" rtlCol="0">
            <a:spAutoFit/>
          </a:bodyPr>
          <a:lstStyle/>
          <a:p>
            <a:r>
              <a:rPr lang="en-US" sz="20000"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4189980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25B24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FEA8909F-FCA6-49BC-B22A-230B9D517401}" type="slidenum">
              <a:rPr lang="en-US" smtClean="0"/>
              <a:t>47</a:t>
            </a:fld>
            <a:endParaRPr lang="en-US"/>
          </a:p>
        </p:txBody>
      </p:sp>
      <p:sp>
        <p:nvSpPr>
          <p:cNvPr id="8" name="Title 1"/>
          <p:cNvSpPr txBox="1">
            <a:spLocks/>
          </p:cNvSpPr>
          <p:nvPr/>
        </p:nvSpPr>
        <p:spPr>
          <a:xfrm>
            <a:off x="0" y="2108282"/>
            <a:ext cx="9143999" cy="2348636"/>
          </a:xfrm>
          <a:prstGeom prst="rect">
            <a:avLst/>
          </a:prstGeom>
        </p:spPr>
        <p:txBody>
          <a:bodyPr vert="horz" lIns="457200" tIns="45720" rIns="457200" bIns="45720" rtlCol="0" anchor="ctr" anchorCtr="0">
            <a:no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sz="4400" dirty="0">
                <a:solidFill>
                  <a:schemeClr val="bg1"/>
                </a:solidFill>
                <a:latin typeface="Century Gothic" panose="020B0502020202020204" pitchFamily="34" charset="0"/>
              </a:rPr>
              <a:t>Session 6: </a:t>
            </a:r>
            <a:br>
              <a:rPr lang="en-US" sz="4000" dirty="0">
                <a:solidFill>
                  <a:schemeClr val="bg1"/>
                </a:solidFill>
                <a:latin typeface="Century Gothic" panose="020B0502020202020204" pitchFamily="34" charset="0"/>
              </a:rPr>
            </a:br>
            <a:r>
              <a:rPr lang="en-US" sz="4000" dirty="0">
                <a:solidFill>
                  <a:schemeClr val="bg1"/>
                </a:solidFill>
                <a:latin typeface="Century Gothic" panose="020B0502020202020204" pitchFamily="34" charset="0"/>
                <a:cs typeface="Arial" panose="020B0604020202020204" pitchFamily="34" charset="0"/>
              </a:rPr>
              <a:t>CRITERIA FOR INTEGRATING NUTRITION INTO AGRICULTURE ENTERPRISE MIXES</a:t>
            </a:r>
            <a:endParaRPr lang="en-US" sz="4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394779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Objectives of Session 6 </a:t>
            </a:r>
            <a:endParaRPr lang="en-US" dirty="0"/>
          </a:p>
        </p:txBody>
      </p:sp>
      <p:sp>
        <p:nvSpPr>
          <p:cNvPr id="3" name="Content Placeholder 2"/>
          <p:cNvSpPr>
            <a:spLocks noGrp="1"/>
          </p:cNvSpPr>
          <p:nvPr>
            <p:ph idx="1"/>
          </p:nvPr>
        </p:nvSpPr>
        <p:spPr/>
        <p:txBody>
          <a:bodyPr/>
          <a:lstStyle/>
          <a:p>
            <a:pPr marL="0" indent="0">
              <a:buNone/>
            </a:pPr>
            <a:r>
              <a:rPr lang="en-US" dirty="0"/>
              <a:t>By the end of the session, participants will be able to:</a:t>
            </a:r>
          </a:p>
          <a:p>
            <a:r>
              <a:rPr lang="en-US" dirty="0"/>
              <a:t>Identify the criteria for integrating nutrition into agriculture enterprise mixes</a:t>
            </a:r>
          </a:p>
          <a:p>
            <a:r>
              <a:rPr lang="en-US" dirty="0"/>
              <a:t>Explain strategies that can be adopted to achieve nutrition sensitivity for each criterion </a:t>
            </a:r>
          </a:p>
        </p:txBody>
      </p:sp>
      <p:sp>
        <p:nvSpPr>
          <p:cNvPr id="4" name="Slide Number Placeholder 3"/>
          <p:cNvSpPr>
            <a:spLocks noGrp="1"/>
          </p:cNvSpPr>
          <p:nvPr>
            <p:ph type="sldNum" sz="quarter" idx="12"/>
          </p:nvPr>
        </p:nvSpPr>
        <p:spPr/>
        <p:txBody>
          <a:bodyPr/>
          <a:lstStyle/>
          <a:p>
            <a:fld id="{FEA8909F-FCA6-49BC-B22A-230B9D517401}" type="slidenum">
              <a:rPr lang="en-US" smtClean="0"/>
              <a:pPr/>
              <a:t>48</a:t>
            </a:fld>
            <a:endParaRPr lang="en-US"/>
          </a:p>
        </p:txBody>
      </p:sp>
    </p:spTree>
    <p:extLst>
      <p:ext uri="{BB962C8B-B14F-4D97-AF65-F5344CB8AC3E}">
        <p14:creationId xmlns:p14="http://schemas.microsoft.com/office/powerpoint/2010/main" val="1446447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1718"/>
            <a:ext cx="9131472" cy="741779"/>
          </a:xfrm>
        </p:spPr>
        <p:txBody>
          <a:bodyPr>
            <a:noAutofit/>
          </a:bodyPr>
          <a:lstStyle/>
          <a:p>
            <a:r>
              <a:rPr lang="en-US" sz="3600" b="1" dirty="0">
                <a:solidFill>
                  <a:schemeClr val="accent6">
                    <a:lumMod val="50000"/>
                  </a:schemeClr>
                </a:solidFill>
                <a:latin typeface="+mn-lt"/>
                <a:cs typeface="Arial" panose="020B0604020202020204" pitchFamily="34" charset="0"/>
              </a:rPr>
              <a:t>CRITERION 1: Enterprise Mix Design Allows Regular Income Flow </a:t>
            </a:r>
          </a:p>
        </p:txBody>
      </p:sp>
      <p:sp>
        <p:nvSpPr>
          <p:cNvPr id="4" name="Slide Number Placeholder 3"/>
          <p:cNvSpPr>
            <a:spLocks noGrp="1"/>
          </p:cNvSpPr>
          <p:nvPr>
            <p:ph type="sldNum" sz="quarter" idx="12"/>
          </p:nvPr>
        </p:nvSpPr>
        <p:spPr/>
        <p:txBody>
          <a:bodyPr/>
          <a:lstStyle/>
          <a:p>
            <a:fld id="{FEA8909F-FCA6-49BC-B22A-230B9D517401}" type="slidenum">
              <a:rPr lang="en-US" smtClean="0"/>
              <a:t>49</a:t>
            </a:fld>
            <a:endParaRPr lang="en-US"/>
          </a:p>
        </p:txBody>
      </p:sp>
      <p:pic>
        <p:nvPicPr>
          <p:cNvPr id="5" name="Picture 4" descr="Food, Grain, and Animals are a major part of the Enterprise Mix" title="Gra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841" y="1590157"/>
            <a:ext cx="3048887" cy="2032592"/>
          </a:xfrm>
          <a:prstGeom prst="rect">
            <a:avLst/>
          </a:prstGeom>
        </p:spPr>
      </p:pic>
      <p:pic>
        <p:nvPicPr>
          <p:cNvPr id="9" name="Picture 8" descr="Food, Grain, and Animals are a major part of the Enterprise Mix" title="Potatoes and Tomatoe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 y="1590345"/>
            <a:ext cx="3063665" cy="2042442"/>
          </a:xfrm>
          <a:prstGeom prst="rect">
            <a:avLst/>
          </a:prstGeom>
        </p:spPr>
      </p:pic>
      <p:pic>
        <p:nvPicPr>
          <p:cNvPr id="11" name="Picture 10" descr="Food, Grain, and Animals are a major part of the Enterprise Mix" title="Fruit growing from the Ground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112" y="1590345"/>
            <a:ext cx="3048888" cy="2032592"/>
          </a:xfrm>
          <a:prstGeom prst="rect">
            <a:avLst/>
          </a:prstGeom>
        </p:spPr>
      </p:pic>
      <p:pic>
        <p:nvPicPr>
          <p:cNvPr id="13" name="Picture 12" descr="Food, Grain, and Animals are a major part of the Enterprise Mix" title="Cow"/>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8143" y="3594860"/>
            <a:ext cx="3479237" cy="2319491"/>
          </a:xfrm>
          <a:prstGeom prst="rect">
            <a:avLst/>
          </a:prstGeom>
        </p:spPr>
      </p:pic>
      <p:pic>
        <p:nvPicPr>
          <p:cNvPr id="3" name="Picture 2" descr="Food, Grain, and Animals are a major part of the Enterprise Mix" title="Livestock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 y="3594860"/>
            <a:ext cx="3080399" cy="2310300"/>
          </a:xfrm>
          <a:prstGeom prst="rect">
            <a:avLst/>
          </a:prstGeom>
        </p:spPr>
      </p:pic>
      <p:pic>
        <p:nvPicPr>
          <p:cNvPr id="8" name="Picture 7" descr="Food, Grain, and Animals are a major part of the Enterprise Mix" title="A Man with a Bananas on a Bik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6682" y="3594860"/>
            <a:ext cx="3073046" cy="2320149"/>
          </a:xfrm>
          <a:prstGeom prst="rect">
            <a:avLst/>
          </a:prstGeom>
        </p:spPr>
      </p:pic>
      <p:sp>
        <p:nvSpPr>
          <p:cNvPr id="16" name="TextBox 15"/>
          <p:cNvSpPr txBox="1"/>
          <p:nvPr/>
        </p:nvSpPr>
        <p:spPr>
          <a:xfrm>
            <a:off x="237431" y="5925464"/>
            <a:ext cx="8671547" cy="430887"/>
          </a:xfrm>
          <a:prstGeom prst="rect">
            <a:avLst/>
          </a:prstGeom>
          <a:noFill/>
        </p:spPr>
        <p:txBody>
          <a:bodyPr wrap="square" rtlCol="0">
            <a:spAutoFit/>
          </a:bodyPr>
          <a:lstStyle/>
          <a:p>
            <a:r>
              <a:rPr lang="en-US" sz="1100" dirty="0"/>
              <a:t>Photo Credits (Clockwise from top left): Jessica Scranton, FHI 360; Jessica Scranton, FHI 360; Jessica Scranton, FHI 360; Jessica Scranton, FHI 360; © 2011 Rachel </a:t>
            </a:r>
            <a:r>
              <a:rPr lang="en-US" sz="1100" dirty="0" err="1"/>
              <a:t>Steckelberg</a:t>
            </a:r>
            <a:r>
              <a:rPr lang="en-US" sz="1100" dirty="0"/>
              <a:t>, Courtesy of </a:t>
            </a:r>
            <a:r>
              <a:rPr lang="en-US" sz="1100" dirty="0" err="1"/>
              <a:t>Photoshare</a:t>
            </a:r>
            <a:r>
              <a:rPr lang="en-US" sz="1100" dirty="0"/>
              <a:t> (Uganda); © 2006 Richard </a:t>
            </a:r>
            <a:r>
              <a:rPr lang="en-US" sz="1100" dirty="0" err="1"/>
              <a:t>Niyonzima</a:t>
            </a:r>
            <a:r>
              <a:rPr lang="en-US" sz="1100" dirty="0"/>
              <a:t>, Courtesy of </a:t>
            </a:r>
            <a:r>
              <a:rPr lang="en-US" sz="1100" dirty="0" err="1"/>
              <a:t>Photoshare</a:t>
            </a:r>
            <a:r>
              <a:rPr lang="en-US" sz="1100" dirty="0"/>
              <a:t> (Uganda); Jessica Scranton, FHI 360 </a:t>
            </a:r>
          </a:p>
        </p:txBody>
      </p:sp>
    </p:spTree>
    <p:extLst>
      <p:ext uri="{BB962C8B-B14F-4D97-AF65-F5344CB8AC3E}">
        <p14:creationId xmlns:p14="http://schemas.microsoft.com/office/powerpoint/2010/main" val="1438961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838" y="998665"/>
            <a:ext cx="8340729" cy="5722811"/>
          </a:xfrm>
        </p:spPr>
        <p:txBody>
          <a:bodyPr>
            <a:normAutofit/>
          </a:bodyPr>
          <a:lstStyle/>
          <a:p>
            <a:pPr marL="0" lvl="0" indent="0">
              <a:buNone/>
            </a:pPr>
            <a:r>
              <a:rPr lang="en-US" dirty="0">
                <a:cs typeface="Arial" panose="020B0604020202020204" pitchFamily="34" charset="0"/>
              </a:rPr>
              <a:t>To disseminate the content of the </a:t>
            </a:r>
            <a:r>
              <a:rPr lang="en-US" i="1" dirty="0">
                <a:cs typeface="Arial" panose="020B0604020202020204" pitchFamily="34" charset="0"/>
              </a:rPr>
              <a:t>Guidelines for Integrating Nutrition into Agriculture Enterprise Mixes </a:t>
            </a:r>
            <a:r>
              <a:rPr lang="en-US" dirty="0">
                <a:cs typeface="Arial" panose="020B0604020202020204" pitchFamily="34" charset="0"/>
              </a:rPr>
              <a:t>and enhance participants’ understanding of the:</a:t>
            </a:r>
            <a:endParaRPr lang="en-US" strike="sngStrike" dirty="0">
              <a:cs typeface="Arial" panose="020B0604020202020204" pitchFamily="34" charset="0"/>
            </a:endParaRPr>
          </a:p>
          <a:p>
            <a:pPr marL="457200" lvl="1" indent="-393700"/>
            <a:r>
              <a:rPr lang="en-US" dirty="0">
                <a:cs typeface="Arial" panose="020B0604020202020204" pitchFamily="34" charset="0"/>
              </a:rPr>
              <a:t>Policy frameworks that inform the integration of nutrition and agriculture</a:t>
            </a:r>
          </a:p>
          <a:p>
            <a:pPr marL="457200" lvl="1" indent="-393700"/>
            <a:r>
              <a:rPr lang="en-US" dirty="0">
                <a:cs typeface="Arial" panose="020B0604020202020204" pitchFamily="34" charset="0"/>
              </a:rPr>
              <a:t>Nutrition situation in Uganda</a:t>
            </a:r>
          </a:p>
          <a:p>
            <a:pPr marL="457200" lvl="1" indent="-393700">
              <a:lnSpc>
                <a:spcPct val="100000"/>
              </a:lnSpc>
            </a:pPr>
            <a:r>
              <a:rPr lang="en-US" dirty="0">
                <a:cs typeface="Arial" panose="020B0604020202020204" pitchFamily="34" charset="0"/>
              </a:rPr>
              <a:t>Linkages between nutrition and agriculture</a:t>
            </a:r>
          </a:p>
          <a:p>
            <a:pPr marL="457200" lvl="1" indent="-393700">
              <a:lnSpc>
                <a:spcPct val="100000"/>
              </a:lnSpc>
            </a:pPr>
            <a:r>
              <a:rPr lang="en-US" dirty="0">
                <a:cs typeface="Arial" panose="020B0604020202020204" pitchFamily="34" charset="0"/>
              </a:rPr>
              <a:t>Uganda’s agricultural zoning strategy and selected enterprises for commercial viability, by zone</a:t>
            </a:r>
          </a:p>
          <a:p>
            <a:pPr marL="457200" lvl="1" indent="-393700"/>
            <a:r>
              <a:rPr lang="en-US" dirty="0">
                <a:cs typeface="Arial" panose="020B0604020202020204" pitchFamily="34" charset="0"/>
              </a:rPr>
              <a:t>Criteria for integrating nutrition into agriculture enterprise mixes</a:t>
            </a:r>
          </a:p>
          <a:p>
            <a:pPr marL="0" indent="0">
              <a:buNone/>
            </a:pP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t>5</a:t>
            </a:fld>
            <a:endParaRPr lang="en-US" dirty="0"/>
          </a:p>
        </p:txBody>
      </p:sp>
      <p:sp>
        <p:nvSpPr>
          <p:cNvPr id="8" name="Title 1"/>
          <p:cNvSpPr txBox="1">
            <a:spLocks/>
          </p:cNvSpPr>
          <p:nvPr/>
        </p:nvSpPr>
        <p:spPr>
          <a:xfrm>
            <a:off x="417095" y="204706"/>
            <a:ext cx="8098255" cy="902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accent6">
                    <a:lumMod val="50000"/>
                  </a:schemeClr>
                </a:solidFill>
                <a:latin typeface="+mn-lt"/>
                <a:ea typeface="+mj-ea"/>
                <a:cs typeface="+mj-cs"/>
              </a:defRPr>
            </a:lvl1pPr>
          </a:lstStyle>
          <a:p>
            <a:r>
              <a:rPr lang="en-US" sz="3600" dirty="0">
                <a:solidFill>
                  <a:srgbClr val="2A502E"/>
                </a:solidFill>
                <a:cs typeface="Arial" panose="020B0604020202020204" pitchFamily="34" charset="0"/>
              </a:rPr>
              <a:t>Objectives of the Orientation Workshop</a:t>
            </a:r>
            <a:endParaRPr lang="en-US" sz="3600" dirty="0">
              <a:solidFill>
                <a:srgbClr val="2A502E"/>
              </a:solidFill>
            </a:endParaRPr>
          </a:p>
        </p:txBody>
      </p:sp>
    </p:spTree>
    <p:extLst>
      <p:ext uri="{BB962C8B-B14F-4D97-AF65-F5344CB8AC3E}">
        <p14:creationId xmlns:p14="http://schemas.microsoft.com/office/powerpoint/2010/main" val="2535809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Why Emphasize Regular Income Flow?</a:t>
            </a:r>
            <a:endParaRPr lang="en-US" dirty="0"/>
          </a:p>
        </p:txBody>
      </p:sp>
      <p:sp>
        <p:nvSpPr>
          <p:cNvPr id="3" name="Content Placeholder 2"/>
          <p:cNvSpPr>
            <a:spLocks noGrp="1"/>
          </p:cNvSpPr>
          <p:nvPr>
            <p:ph idx="1"/>
          </p:nvPr>
        </p:nvSpPr>
        <p:spPr/>
        <p:txBody>
          <a:bodyPr>
            <a:normAutofit fontScale="92500" lnSpcReduction="10000"/>
          </a:bodyPr>
          <a:lstStyle/>
          <a:p>
            <a:r>
              <a:rPr lang="en-GB" dirty="0"/>
              <a:t>Poor households face difficult decisions on how to allocate their spending </a:t>
            </a:r>
          </a:p>
          <a:p>
            <a:pPr lvl="1"/>
            <a:r>
              <a:rPr lang="en-GB" dirty="0"/>
              <a:t>Prioritization of meagre income for health, education, housing, feeding, and fuel </a:t>
            </a:r>
          </a:p>
          <a:p>
            <a:r>
              <a:rPr lang="en-GB" dirty="0"/>
              <a:t>Poor households purchase and consume greater amounts of cheap, energy-dense foods that are filling, but lack nutritional quality, compared to higher income households</a:t>
            </a:r>
          </a:p>
          <a:p>
            <a:r>
              <a:rPr lang="en-GB" dirty="0"/>
              <a:t>High income from agriculture may have relatively little impact on nutrition if income flows are inconsistent</a:t>
            </a: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50</a:t>
            </a:fld>
            <a:endParaRPr lang="en-US"/>
          </a:p>
        </p:txBody>
      </p:sp>
    </p:spTree>
    <p:extLst>
      <p:ext uri="{BB962C8B-B14F-4D97-AF65-F5344CB8AC3E}">
        <p14:creationId xmlns:p14="http://schemas.microsoft.com/office/powerpoint/2010/main" val="796379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Regular Income Flow and Nutrition </a:t>
            </a:r>
            <a:endParaRPr lang="en-US" dirty="0"/>
          </a:p>
        </p:txBody>
      </p:sp>
      <p:sp>
        <p:nvSpPr>
          <p:cNvPr id="3" name="Content Placeholder 2"/>
          <p:cNvSpPr>
            <a:spLocks noGrp="1"/>
          </p:cNvSpPr>
          <p:nvPr>
            <p:ph idx="1"/>
          </p:nvPr>
        </p:nvSpPr>
        <p:spPr/>
        <p:txBody>
          <a:bodyPr/>
          <a:lstStyle/>
          <a:p>
            <a:r>
              <a:rPr lang="en-GB"/>
              <a:t>Regular income flow (weekly or monthly) can lead to improved household welfare and better nutrition outcomes if:</a:t>
            </a:r>
          </a:p>
          <a:p>
            <a:pPr lvl="1"/>
            <a:r>
              <a:rPr lang="en-GB"/>
              <a:t>Livestock and crop enterprises favour women and improve their control over household income</a:t>
            </a:r>
            <a:endParaRPr lang="en-US"/>
          </a:p>
          <a:p>
            <a:pPr lvl="1"/>
            <a:r>
              <a:rPr lang="en-GB"/>
              <a:t>Women use income to purchase nutrient-dense foods</a:t>
            </a:r>
            <a:endParaRPr lang="en-US"/>
          </a:p>
          <a:p>
            <a:pPr lvl="1"/>
            <a:r>
              <a:rPr lang="en-GB"/>
              <a:t>Households invest income in meeting their nutrition needs</a:t>
            </a: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51</a:t>
            </a:fld>
            <a:endParaRPr lang="en-US"/>
          </a:p>
        </p:txBody>
      </p:sp>
    </p:spTree>
    <p:extLst>
      <p:ext uri="{BB962C8B-B14F-4D97-AF65-F5344CB8AC3E}">
        <p14:creationId xmlns:p14="http://schemas.microsoft.com/office/powerpoint/2010/main" val="33978221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17527"/>
            <a:ext cx="7886700" cy="802662"/>
          </a:xfrm>
        </p:spPr>
        <p:txBody>
          <a:bodyPr>
            <a:noAutofit/>
          </a:bodyPr>
          <a:lstStyle/>
          <a:p>
            <a:r>
              <a:rPr lang="en-GB" sz="3600" dirty="0"/>
              <a:t>Ensuring Regular Income for Households through Enterprise Design: Livestock Production </a:t>
            </a:r>
            <a:endParaRPr lang="en-US" sz="3600" dirty="0"/>
          </a:p>
        </p:txBody>
      </p:sp>
      <p:sp>
        <p:nvSpPr>
          <p:cNvPr id="3" name="Content Placeholder 2"/>
          <p:cNvSpPr>
            <a:spLocks noGrp="1"/>
          </p:cNvSpPr>
          <p:nvPr>
            <p:ph idx="1"/>
          </p:nvPr>
        </p:nvSpPr>
        <p:spPr>
          <a:xfrm>
            <a:off x="628650" y="1767376"/>
            <a:ext cx="7886700" cy="4735024"/>
          </a:xfrm>
        </p:spPr>
        <p:txBody>
          <a:bodyPr>
            <a:normAutofit fontScale="85000" lnSpcReduction="10000"/>
          </a:bodyPr>
          <a:lstStyle/>
          <a:p>
            <a:r>
              <a:rPr lang="en-US" dirty="0"/>
              <a:t>Livestock production includes cattle, chicken, </a:t>
            </a:r>
            <a:r>
              <a:rPr lang="en-GB" dirty="0"/>
              <a:t>fish, poultry, rabbits, pigs, goats, and camels, among others </a:t>
            </a:r>
          </a:p>
          <a:p>
            <a:pPr lvl="1"/>
            <a:r>
              <a:rPr lang="en-GB" dirty="0"/>
              <a:t>Selection of the livestock enterprise depends on resources available to farmers</a:t>
            </a:r>
          </a:p>
          <a:p>
            <a:r>
              <a:rPr lang="en-GB" dirty="0"/>
              <a:t>Households engaged in dairy cow production have a year-round income source</a:t>
            </a:r>
            <a:r>
              <a:rPr lang="en-US" dirty="0"/>
              <a:t> from milk</a:t>
            </a:r>
            <a:endParaRPr lang="en-GB" dirty="0"/>
          </a:p>
          <a:p>
            <a:pPr lvl="1"/>
            <a:r>
              <a:rPr lang="en-GB" dirty="0"/>
              <a:t>70% of Uganda’s milk is sold commercially, only 30% is consumed on the farm</a:t>
            </a:r>
          </a:p>
          <a:p>
            <a:pPr lvl="1"/>
            <a:r>
              <a:rPr lang="en-GB" dirty="0"/>
              <a:t>Cross-bred cows can be managed under zero-grazing for small landholdings</a:t>
            </a:r>
          </a:p>
          <a:p>
            <a:pPr lvl="1"/>
            <a:r>
              <a:rPr lang="en-GB" dirty="0"/>
              <a:t>But exotic pure- or cross-bred cows require a relatively large investment and proper animal husbandry practices</a:t>
            </a:r>
          </a:p>
          <a:p>
            <a:endParaRPr lang="en-US" dirty="0"/>
          </a:p>
          <a:p>
            <a:endParaRPr lang="en-US" dirty="0"/>
          </a:p>
          <a:p>
            <a:endParaRPr lang="en-GB"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52</a:t>
            </a:fld>
            <a:endParaRPr lang="en-US"/>
          </a:p>
        </p:txBody>
      </p:sp>
    </p:spTree>
    <p:extLst>
      <p:ext uri="{BB962C8B-B14F-4D97-AF65-F5344CB8AC3E}">
        <p14:creationId xmlns:p14="http://schemas.microsoft.com/office/powerpoint/2010/main" val="41261860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01800"/>
            <a:ext cx="7886700" cy="4902200"/>
          </a:xfrm>
        </p:spPr>
        <p:txBody>
          <a:bodyPr>
            <a:normAutofit fontScale="92500" lnSpcReduction="20000"/>
          </a:bodyPr>
          <a:lstStyle/>
          <a:p>
            <a:r>
              <a:rPr lang="en-US" dirty="0"/>
              <a:t>Cheaper and easier livestock production options such as </a:t>
            </a:r>
            <a:r>
              <a:rPr lang="en-GB" dirty="0"/>
              <a:t>fish, poultry, rabbits, pigs, and goats</a:t>
            </a:r>
            <a:endParaRPr lang="en-US" dirty="0"/>
          </a:p>
          <a:p>
            <a:pPr lvl="1"/>
            <a:r>
              <a:rPr lang="en-GB" dirty="0"/>
              <a:t>Have higher feed conversion rates </a:t>
            </a:r>
          </a:p>
          <a:p>
            <a:pPr lvl="1"/>
            <a:r>
              <a:rPr lang="en-GB" dirty="0"/>
              <a:t>Have shorter production cycles</a:t>
            </a:r>
          </a:p>
          <a:p>
            <a:pPr lvl="1"/>
            <a:r>
              <a:rPr lang="en-GB" dirty="0"/>
              <a:t>Are easier to rear and sell</a:t>
            </a:r>
          </a:p>
          <a:p>
            <a:r>
              <a:rPr lang="en-US" dirty="0"/>
              <a:t>For example, a poultry enterprise provides</a:t>
            </a:r>
          </a:p>
          <a:p>
            <a:pPr lvl="1"/>
            <a:r>
              <a:rPr lang="en-GB" dirty="0"/>
              <a:t>A continuous supply of eggs, a high quality protein, for household consumption</a:t>
            </a:r>
          </a:p>
          <a:p>
            <a:pPr lvl="1"/>
            <a:r>
              <a:rPr lang="en-GB" dirty="0"/>
              <a:t>An almost daily income flow </a:t>
            </a:r>
          </a:p>
          <a:p>
            <a:pPr lvl="1"/>
            <a:r>
              <a:rPr lang="en-GB" dirty="0"/>
              <a:t>Manure for use as fertilizer</a:t>
            </a:r>
            <a:endParaRPr lang="en-US" dirty="0"/>
          </a:p>
          <a:p>
            <a:pPr lvl="1"/>
            <a:r>
              <a:rPr lang="en-GB" dirty="0"/>
              <a:t>Low labour input requirements give women time to engage in other household chores </a:t>
            </a:r>
          </a:p>
          <a:p>
            <a:pPr lvl="1"/>
            <a:endParaRPr lang="en-GB" dirty="0"/>
          </a:p>
          <a:p>
            <a:endParaRPr lang="en-US" dirty="0"/>
          </a:p>
          <a:p>
            <a:endParaRPr lang="en-US" dirty="0"/>
          </a:p>
          <a:p>
            <a:endParaRPr lang="en-GB"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53</a:t>
            </a:fld>
            <a:endParaRPr lang="en-US"/>
          </a:p>
        </p:txBody>
      </p:sp>
      <p:sp>
        <p:nvSpPr>
          <p:cNvPr id="10" name="Title 1"/>
          <p:cNvSpPr>
            <a:spLocks noGrp="1"/>
          </p:cNvSpPr>
          <p:nvPr>
            <p:ph type="title"/>
          </p:nvPr>
        </p:nvSpPr>
        <p:spPr>
          <a:xfrm>
            <a:off x="628650" y="517527"/>
            <a:ext cx="7886700" cy="802662"/>
          </a:xfrm>
        </p:spPr>
        <p:txBody>
          <a:bodyPr>
            <a:noAutofit/>
          </a:bodyPr>
          <a:lstStyle/>
          <a:p>
            <a:r>
              <a:rPr lang="en-GB" sz="3600" dirty="0"/>
              <a:t>Ensuring Regular Income for Households through Enterprise Design: Livestock Production (continued)</a:t>
            </a:r>
            <a:endParaRPr lang="en-US" sz="3600" dirty="0"/>
          </a:p>
        </p:txBody>
      </p:sp>
    </p:spTree>
    <p:extLst>
      <p:ext uri="{BB962C8B-B14F-4D97-AF65-F5344CB8AC3E}">
        <p14:creationId xmlns:p14="http://schemas.microsoft.com/office/powerpoint/2010/main" val="324019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81188"/>
            <a:ext cx="7886700" cy="4475163"/>
          </a:xfrm>
        </p:spPr>
        <p:txBody>
          <a:bodyPr/>
          <a:lstStyle/>
          <a:p>
            <a:r>
              <a:rPr lang="en-GB" dirty="0"/>
              <a:t> Small livestock are easy for women to own and control because of their limited monetary value</a:t>
            </a:r>
          </a:p>
          <a:p>
            <a:pPr lvl="1"/>
            <a:r>
              <a:rPr lang="en-GB" dirty="0"/>
              <a:t>Women are more likely to make decisions regarding the sale or slaughter of these small livestock</a:t>
            </a:r>
            <a:endParaRPr lang="en-US" dirty="0"/>
          </a:p>
          <a:p>
            <a:pPr lvl="1"/>
            <a:endParaRPr lang="en-GB" dirty="0"/>
          </a:p>
          <a:p>
            <a:endParaRPr lang="en-US" dirty="0"/>
          </a:p>
          <a:p>
            <a:endParaRPr lang="en-US" dirty="0"/>
          </a:p>
          <a:p>
            <a:endParaRPr lang="en-GB"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54</a:t>
            </a:fld>
            <a:endParaRPr lang="en-US"/>
          </a:p>
        </p:txBody>
      </p:sp>
      <p:sp>
        <p:nvSpPr>
          <p:cNvPr id="9" name="Title 1"/>
          <p:cNvSpPr>
            <a:spLocks noGrp="1"/>
          </p:cNvSpPr>
          <p:nvPr>
            <p:ph type="title"/>
          </p:nvPr>
        </p:nvSpPr>
        <p:spPr>
          <a:xfrm>
            <a:off x="628650" y="517527"/>
            <a:ext cx="7886700" cy="802662"/>
          </a:xfrm>
        </p:spPr>
        <p:txBody>
          <a:bodyPr>
            <a:noAutofit/>
          </a:bodyPr>
          <a:lstStyle/>
          <a:p>
            <a:r>
              <a:rPr lang="en-GB" sz="3600" dirty="0"/>
              <a:t>Ensuring Regular Income for Households through Enterprise Design: Livestock Production (continued) </a:t>
            </a:r>
            <a:endParaRPr lang="en-US" sz="3600" dirty="0"/>
          </a:p>
        </p:txBody>
      </p:sp>
    </p:spTree>
    <p:extLst>
      <p:ext uri="{BB962C8B-B14F-4D97-AF65-F5344CB8AC3E}">
        <p14:creationId xmlns:p14="http://schemas.microsoft.com/office/powerpoint/2010/main" val="5436496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47783"/>
            <a:ext cx="7886700" cy="802662"/>
          </a:xfrm>
        </p:spPr>
        <p:txBody>
          <a:bodyPr>
            <a:normAutofit fontScale="90000"/>
          </a:bodyPr>
          <a:lstStyle/>
          <a:p>
            <a:r>
              <a:rPr lang="en-GB" dirty="0"/>
              <a:t>Ensuring Regular Income for Households through Enterprise Design: Crop Enterprises</a:t>
            </a:r>
            <a:endParaRPr lang="en-US" dirty="0"/>
          </a:p>
        </p:txBody>
      </p:sp>
      <p:sp>
        <p:nvSpPr>
          <p:cNvPr id="3" name="Content Placeholder 2"/>
          <p:cNvSpPr>
            <a:spLocks noGrp="1"/>
          </p:cNvSpPr>
          <p:nvPr>
            <p:ph idx="1"/>
          </p:nvPr>
        </p:nvSpPr>
        <p:spPr>
          <a:xfrm>
            <a:off x="628650" y="1816100"/>
            <a:ext cx="5026636" cy="4749800"/>
          </a:xfrm>
        </p:spPr>
        <p:txBody>
          <a:bodyPr>
            <a:normAutofit fontScale="92500" lnSpcReduction="20000"/>
          </a:bodyPr>
          <a:lstStyle/>
          <a:p>
            <a:r>
              <a:rPr lang="en-GB" dirty="0"/>
              <a:t>Most crop enterprises are seasonal. Very few allow regular income flows, unless</a:t>
            </a:r>
          </a:p>
          <a:p>
            <a:pPr lvl="1"/>
            <a:r>
              <a:rPr lang="en-GB" dirty="0"/>
              <a:t>Planting is staggered </a:t>
            </a:r>
          </a:p>
          <a:p>
            <a:pPr lvl="1"/>
            <a:r>
              <a:rPr lang="en-GB" dirty="0"/>
              <a:t>Households have access to off-season production technology (e.g., irrigation)</a:t>
            </a:r>
          </a:p>
          <a:p>
            <a:r>
              <a:rPr lang="en-US" dirty="0"/>
              <a:t>Examples of crop enterprises with regular cash flow</a:t>
            </a:r>
          </a:p>
          <a:p>
            <a:pPr lvl="1"/>
            <a:r>
              <a:rPr lang="en-GB" dirty="0"/>
              <a:t>Banana production</a:t>
            </a:r>
          </a:p>
          <a:p>
            <a:pPr lvl="1"/>
            <a:r>
              <a:rPr lang="en-GB" dirty="0"/>
              <a:t>Mushroom growing</a:t>
            </a:r>
          </a:p>
          <a:p>
            <a:pPr lvl="1"/>
            <a:r>
              <a:rPr lang="en-GB" dirty="0"/>
              <a:t>Irrigated vegetable production</a:t>
            </a:r>
          </a:p>
          <a:p>
            <a:pPr lvl="1"/>
            <a:endParaRPr lang="en-GB" dirty="0"/>
          </a:p>
          <a:p>
            <a:endParaRPr lang="en-US" dirty="0"/>
          </a:p>
          <a:p>
            <a:endParaRPr lang="en-US" dirty="0"/>
          </a:p>
          <a:p>
            <a:endParaRPr lang="en-GB"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55</a:t>
            </a:fld>
            <a:endParaRPr lang="en-US"/>
          </a:p>
        </p:txBody>
      </p:sp>
      <p:pic>
        <p:nvPicPr>
          <p:cNvPr id="6" name="Picture 5" descr="Crops that are not grown ye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771" y="3874416"/>
            <a:ext cx="3288775" cy="2192517"/>
          </a:xfrm>
          <a:prstGeom prst="rect">
            <a:avLst/>
          </a:prstGeom>
        </p:spPr>
      </p:pic>
      <p:pic>
        <p:nvPicPr>
          <p:cNvPr id="7" name="Picture 6" descr="Grown Crops with a Man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6771" y="1371751"/>
            <a:ext cx="3288639" cy="2192426"/>
          </a:xfrm>
          <a:prstGeom prst="rect">
            <a:avLst/>
          </a:prstGeom>
        </p:spPr>
      </p:pic>
      <p:sp>
        <p:nvSpPr>
          <p:cNvPr id="8" name="TextBox 7"/>
          <p:cNvSpPr txBox="1"/>
          <p:nvPr/>
        </p:nvSpPr>
        <p:spPr>
          <a:xfrm>
            <a:off x="5655286" y="6080837"/>
            <a:ext cx="3186259" cy="261610"/>
          </a:xfrm>
          <a:prstGeom prst="rect">
            <a:avLst/>
          </a:prstGeom>
          <a:noFill/>
        </p:spPr>
        <p:txBody>
          <a:bodyPr wrap="square" rtlCol="0">
            <a:spAutoFit/>
          </a:bodyPr>
          <a:lstStyle/>
          <a:p>
            <a:r>
              <a:rPr lang="en-US" sz="1100" dirty="0"/>
              <a:t>Photo Credits: Jessica Scranton, FHI 360</a:t>
            </a:r>
          </a:p>
        </p:txBody>
      </p:sp>
    </p:spTree>
    <p:extLst>
      <p:ext uri="{BB962C8B-B14F-4D97-AF65-F5344CB8AC3E}">
        <p14:creationId xmlns:p14="http://schemas.microsoft.com/office/powerpoint/2010/main" val="33110079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87154"/>
            <a:ext cx="7886700" cy="802662"/>
          </a:xfrm>
        </p:spPr>
        <p:txBody>
          <a:bodyPr>
            <a:normAutofit fontScale="90000"/>
          </a:bodyPr>
          <a:lstStyle/>
          <a:p>
            <a:r>
              <a:rPr lang="en-GB" dirty="0"/>
              <a:t>Ensuring Regular Income for Households through Enterprise Design: Off-Farm Income</a:t>
            </a:r>
            <a:endParaRPr lang="en-US" dirty="0"/>
          </a:p>
        </p:txBody>
      </p:sp>
      <p:sp>
        <p:nvSpPr>
          <p:cNvPr id="3" name="Content Placeholder 2"/>
          <p:cNvSpPr>
            <a:spLocks noGrp="1"/>
          </p:cNvSpPr>
          <p:nvPr>
            <p:ph idx="1"/>
          </p:nvPr>
        </p:nvSpPr>
        <p:spPr>
          <a:xfrm>
            <a:off x="2857500" y="1576490"/>
            <a:ext cx="5975350" cy="4733753"/>
          </a:xfrm>
        </p:spPr>
        <p:txBody>
          <a:bodyPr>
            <a:normAutofit/>
          </a:bodyPr>
          <a:lstStyle/>
          <a:p>
            <a:r>
              <a:rPr lang="en-GB" dirty="0"/>
              <a:t>Off-farm income-generating activities are another way to promote regular income flows for farming households</a:t>
            </a:r>
          </a:p>
          <a:p>
            <a:pPr lvl="1"/>
            <a:r>
              <a:rPr lang="en-GB" dirty="0"/>
              <a:t>Provide insurance against food price hikes, hiccups in weather patterns, and poor yields</a:t>
            </a:r>
          </a:p>
          <a:p>
            <a:pPr lvl="1"/>
            <a:r>
              <a:rPr lang="en-GB" dirty="0"/>
              <a:t>Food processing, especially in rural areas, reduces household food and nutrition insecurity</a:t>
            </a:r>
          </a:p>
          <a:p>
            <a:pPr lvl="1"/>
            <a:endParaRPr lang="en-GB" dirty="0"/>
          </a:p>
          <a:p>
            <a:endParaRPr lang="en-US" dirty="0"/>
          </a:p>
          <a:p>
            <a:endParaRPr lang="en-US" dirty="0"/>
          </a:p>
          <a:p>
            <a:endParaRPr lang="en-GB"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56</a:t>
            </a:fld>
            <a:endParaRPr lang="en-US"/>
          </a:p>
        </p:txBody>
      </p:sp>
      <p:pic>
        <p:nvPicPr>
          <p:cNvPr id="3076" name="Picture 4" descr="Image result for graphics of mon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429" y="1576490"/>
            <a:ext cx="2105298" cy="1947281"/>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Image result for graphics of mon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626" y="4097119"/>
            <a:ext cx="2105298" cy="19472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209799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Generating Off-Farm Income through Food Processing and Processing</a:t>
            </a:r>
            <a:endParaRPr lang="en-US" dirty="0"/>
          </a:p>
        </p:txBody>
      </p:sp>
      <p:sp>
        <p:nvSpPr>
          <p:cNvPr id="3" name="Content Placeholder 2"/>
          <p:cNvSpPr>
            <a:spLocks noGrp="1"/>
          </p:cNvSpPr>
          <p:nvPr>
            <p:ph idx="1"/>
          </p:nvPr>
        </p:nvSpPr>
        <p:spPr/>
        <p:txBody>
          <a:bodyPr>
            <a:normAutofit fontScale="92500" lnSpcReduction="20000"/>
          </a:bodyPr>
          <a:lstStyle/>
          <a:p>
            <a:r>
              <a:rPr lang="en-GB" dirty="0"/>
              <a:t>While crop enterprises are seasonal, safe food processing and preservation </a:t>
            </a:r>
          </a:p>
          <a:p>
            <a:pPr lvl="1"/>
            <a:r>
              <a:rPr lang="en-GB" dirty="0"/>
              <a:t>Allow almost continuous marketing of products </a:t>
            </a:r>
          </a:p>
          <a:p>
            <a:pPr lvl="1"/>
            <a:r>
              <a:rPr lang="en-GB" dirty="0"/>
              <a:t>Provide income flows throughout the year</a:t>
            </a:r>
          </a:p>
          <a:p>
            <a:pPr lvl="1"/>
            <a:r>
              <a:rPr lang="en-GB" dirty="0"/>
              <a:t>Increase total household earnings</a:t>
            </a:r>
          </a:p>
          <a:p>
            <a:r>
              <a:rPr lang="en-GB" dirty="0"/>
              <a:t>Examples of household/cottage-level food processing </a:t>
            </a:r>
          </a:p>
          <a:p>
            <a:pPr lvl="1"/>
            <a:r>
              <a:rPr lang="en-GB" dirty="0"/>
              <a:t>Fruit – juices, jam, dried fruit chips, wines</a:t>
            </a:r>
          </a:p>
          <a:p>
            <a:pPr lvl="1"/>
            <a:r>
              <a:rPr lang="en-GB" dirty="0"/>
              <a:t>Vegetables – salted, pickled, or dried vegetables</a:t>
            </a:r>
          </a:p>
          <a:p>
            <a:pPr lvl="1"/>
            <a:r>
              <a:rPr lang="en-GB" dirty="0"/>
              <a:t>Animal-source foods – yoghurt, dried meat/fish, ghee, cheese, </a:t>
            </a:r>
            <a:r>
              <a:rPr lang="en-GB" dirty="0" err="1"/>
              <a:t>moya</a:t>
            </a:r>
            <a:endParaRPr lang="en-GB" dirty="0"/>
          </a:p>
          <a:p>
            <a:pPr lvl="1"/>
            <a:r>
              <a:rPr lang="en-GB" dirty="0"/>
              <a:t>Plant foods – paste from </a:t>
            </a:r>
            <a:r>
              <a:rPr lang="en-GB" dirty="0" err="1"/>
              <a:t>simsim</a:t>
            </a:r>
            <a:r>
              <a:rPr lang="en-GB" dirty="0"/>
              <a:t>, groundnuts, maize flour </a:t>
            </a:r>
          </a:p>
          <a:p>
            <a:endParaRPr lang="en-GB" dirty="0"/>
          </a:p>
          <a:p>
            <a:pPr lvl="1"/>
            <a:endParaRPr lang="en-GB" dirty="0"/>
          </a:p>
          <a:p>
            <a:endParaRPr lang="en-GB" dirty="0"/>
          </a:p>
          <a:p>
            <a:endParaRPr lang="en-GB"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57</a:t>
            </a:fld>
            <a:endParaRPr lang="en-US"/>
          </a:p>
        </p:txBody>
      </p:sp>
    </p:spTree>
    <p:extLst>
      <p:ext uri="{BB962C8B-B14F-4D97-AF65-F5344CB8AC3E}">
        <p14:creationId xmlns:p14="http://schemas.microsoft.com/office/powerpoint/2010/main" val="14963552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Generating Off-Farm Income through Food Processing and Preservation </a:t>
            </a:r>
            <a:endParaRPr lang="en-US" dirty="0"/>
          </a:p>
        </p:txBody>
      </p:sp>
      <p:sp>
        <p:nvSpPr>
          <p:cNvPr id="3" name="Content Placeholder 2"/>
          <p:cNvSpPr>
            <a:spLocks noGrp="1"/>
          </p:cNvSpPr>
          <p:nvPr>
            <p:ph idx="1"/>
          </p:nvPr>
        </p:nvSpPr>
        <p:spPr/>
        <p:txBody>
          <a:bodyPr/>
          <a:lstStyle/>
          <a:p>
            <a:r>
              <a:rPr lang="en-US" dirty="0"/>
              <a:t>Train and sensitize farmers/cottage-level food processors about good manufacturing and hygiene practices to</a:t>
            </a:r>
            <a:r>
              <a:rPr lang="en-GB" dirty="0"/>
              <a:t>: </a:t>
            </a:r>
          </a:p>
          <a:p>
            <a:pPr lvl="1"/>
            <a:r>
              <a:rPr lang="en-GB" dirty="0"/>
              <a:t>Maintain physical and nutritional wholesomeness of food products</a:t>
            </a:r>
            <a:endParaRPr lang="en-US" dirty="0"/>
          </a:p>
          <a:p>
            <a:pPr lvl="1"/>
            <a:r>
              <a:rPr lang="en-GB" dirty="0"/>
              <a:t>Eliminate spoilage by insects and prolong shelf life</a:t>
            </a:r>
            <a:endParaRPr lang="en-US" dirty="0"/>
          </a:p>
          <a:p>
            <a:pPr lvl="1"/>
            <a:r>
              <a:rPr lang="en-US" dirty="0"/>
              <a:t>Eliminate pathogenic micro-organisms such as salmonella, E.coli, and aflatoxin-producing mold</a:t>
            </a:r>
          </a:p>
          <a:p>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58</a:t>
            </a:fld>
            <a:endParaRPr lang="en-US"/>
          </a:p>
        </p:txBody>
      </p:sp>
    </p:spTree>
    <p:extLst>
      <p:ext uri="{BB962C8B-B14F-4D97-AF65-F5344CB8AC3E}">
        <p14:creationId xmlns:p14="http://schemas.microsoft.com/office/powerpoint/2010/main" val="4125598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Criteria 1: Enterprise Mix Design for Regular Income Flow—Key Messages</a:t>
            </a:r>
            <a:endParaRPr lang="en-US" dirty="0"/>
          </a:p>
        </p:txBody>
      </p:sp>
      <p:sp>
        <p:nvSpPr>
          <p:cNvPr id="3" name="Content Placeholder 2"/>
          <p:cNvSpPr>
            <a:spLocks noGrp="1"/>
          </p:cNvSpPr>
          <p:nvPr>
            <p:ph idx="1"/>
          </p:nvPr>
        </p:nvSpPr>
        <p:spPr/>
        <p:txBody>
          <a:bodyPr>
            <a:normAutofit fontScale="92500" lnSpcReduction="10000"/>
          </a:bodyPr>
          <a:lstStyle/>
          <a:p>
            <a:r>
              <a:rPr lang="en-GB" dirty="0"/>
              <a:t>Ensure that the enterprise mix design will provide regular income flows (at least weekly or monthly) to the household</a:t>
            </a:r>
          </a:p>
          <a:p>
            <a:r>
              <a:rPr lang="en-GB" dirty="0"/>
              <a:t>Focus on animal and crop enterprise mixes because they can help ensure regular income and provide a more nutrient-dense diet and manure for crop production</a:t>
            </a:r>
          </a:p>
          <a:p>
            <a:r>
              <a:rPr lang="en-US" dirty="0"/>
              <a:t>Promote household-level food processing, especially in women’s groups, to improve stable access to nutritious food and regular income flows for farming households</a:t>
            </a:r>
          </a:p>
        </p:txBody>
      </p:sp>
      <p:sp>
        <p:nvSpPr>
          <p:cNvPr id="4" name="Slide Number Placeholder 3"/>
          <p:cNvSpPr>
            <a:spLocks noGrp="1"/>
          </p:cNvSpPr>
          <p:nvPr>
            <p:ph type="sldNum" sz="quarter" idx="12"/>
          </p:nvPr>
        </p:nvSpPr>
        <p:spPr/>
        <p:txBody>
          <a:bodyPr/>
          <a:lstStyle/>
          <a:p>
            <a:fld id="{FEA8909F-FCA6-49BC-B22A-230B9D517401}" type="slidenum">
              <a:rPr lang="en-US" smtClean="0"/>
              <a:pPr/>
              <a:t>59</a:t>
            </a:fld>
            <a:endParaRPr lang="en-US"/>
          </a:p>
        </p:txBody>
      </p:sp>
    </p:spTree>
    <p:extLst>
      <p:ext uri="{BB962C8B-B14F-4D97-AF65-F5344CB8AC3E}">
        <p14:creationId xmlns:p14="http://schemas.microsoft.com/office/powerpoint/2010/main" val="3596100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4780"/>
            <a:ext cx="9144000" cy="1168519"/>
          </a:xfrm>
        </p:spPr>
        <p:txBody>
          <a:bodyPr>
            <a:normAutofit/>
          </a:bodyPr>
          <a:lstStyle/>
          <a:p>
            <a:pPr algn="ctr"/>
            <a:r>
              <a:rPr lang="en-US" sz="3600" b="1" dirty="0">
                <a:solidFill>
                  <a:srgbClr val="2A502E"/>
                </a:solidFill>
                <a:latin typeface="Century Gothic" panose="020B0502020202020204" pitchFamily="34" charset="0"/>
                <a:cs typeface="Arial" panose="020B0604020202020204" pitchFamily="34" charset="0"/>
              </a:rPr>
              <a:t>Welcome and Opening Remarks</a:t>
            </a:r>
          </a:p>
        </p:txBody>
      </p:sp>
      <p:sp>
        <p:nvSpPr>
          <p:cNvPr id="4" name="Slide Number Placeholder 3"/>
          <p:cNvSpPr>
            <a:spLocks noGrp="1"/>
          </p:cNvSpPr>
          <p:nvPr>
            <p:ph type="sldNum" sz="quarter" idx="12"/>
          </p:nvPr>
        </p:nvSpPr>
        <p:spPr/>
        <p:txBody>
          <a:bodyPr/>
          <a:lstStyle/>
          <a:p>
            <a:fld id="{FEA8909F-FCA6-49BC-B22A-230B9D517401}" type="slidenum">
              <a:rPr lang="en-US" smtClean="0"/>
              <a:t>6</a:t>
            </a:fld>
            <a:endParaRPr lang="en-US"/>
          </a:p>
        </p:txBody>
      </p:sp>
    </p:spTree>
    <p:extLst>
      <p:ext uri="{BB962C8B-B14F-4D97-AF65-F5344CB8AC3E}">
        <p14:creationId xmlns:p14="http://schemas.microsoft.com/office/powerpoint/2010/main" val="9643994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BDA46"/>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895" y="1341633"/>
            <a:ext cx="6593305" cy="5516367"/>
          </a:xfrm>
        </p:spPr>
        <p:txBody>
          <a:bodyPr>
            <a:normAutofit/>
          </a:bodyPr>
          <a:lstStyle/>
          <a:p>
            <a:pPr>
              <a:spcAft>
                <a:spcPts val="1800"/>
              </a:spcAft>
              <a:buFont typeface="Wingdings" panose="05000000000000000000" pitchFamily="2" charset="2"/>
              <a:buChar char="q"/>
            </a:pPr>
            <a:r>
              <a:rPr lang="en-US" dirty="0"/>
              <a:t> In groups of 10, discuss: </a:t>
            </a:r>
          </a:p>
          <a:p>
            <a:pPr lvl="1">
              <a:spcAft>
                <a:spcPts val="1800"/>
              </a:spcAft>
            </a:pPr>
            <a:r>
              <a:rPr lang="en-US" dirty="0"/>
              <a:t>How do farming households in your district currently ensure regular income flows?</a:t>
            </a:r>
          </a:p>
          <a:p>
            <a:pPr lvl="1">
              <a:spcAft>
                <a:spcPts val="1800"/>
              </a:spcAft>
            </a:pPr>
            <a:r>
              <a:rPr lang="en-US" dirty="0"/>
              <a:t>What challenges do farming households face in regard to ensuring regular income flows? (Give only 4 answers)</a:t>
            </a:r>
          </a:p>
          <a:p>
            <a:pPr lvl="1">
              <a:spcAft>
                <a:spcPts val="1800"/>
              </a:spcAft>
            </a:pPr>
            <a:r>
              <a:rPr lang="en-US" dirty="0"/>
              <a:t>How can these challenges be addressed?</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t>60</a:t>
            </a:fld>
            <a:endParaRPr lang="en-US"/>
          </a:p>
        </p:txBody>
      </p:sp>
      <p:sp>
        <p:nvSpPr>
          <p:cNvPr id="7" name="Title 1"/>
          <p:cNvSpPr>
            <a:spLocks noGrp="1"/>
          </p:cNvSpPr>
          <p:nvPr>
            <p:ph type="title"/>
          </p:nvPr>
        </p:nvSpPr>
        <p:spPr>
          <a:xfrm>
            <a:off x="438150" y="365127"/>
            <a:ext cx="7886700" cy="802662"/>
          </a:xfrm>
        </p:spPr>
        <p:txBody>
          <a:bodyPr>
            <a:normAutofit/>
          </a:bodyPr>
          <a:lstStyle/>
          <a:p>
            <a:r>
              <a:rPr lang="en-US" sz="4800" dirty="0">
                <a:solidFill>
                  <a:schemeClr val="bg1"/>
                </a:solidFill>
                <a:latin typeface="Century Gothic" panose="020B0502020202020204" pitchFamily="34" charset="0"/>
              </a:rPr>
              <a:t>REFLECTION </a:t>
            </a:r>
          </a:p>
        </p:txBody>
      </p:sp>
      <p:sp>
        <p:nvSpPr>
          <p:cNvPr id="8" name="TextBox 7"/>
          <p:cNvSpPr txBox="1"/>
          <p:nvPr/>
        </p:nvSpPr>
        <p:spPr>
          <a:xfrm>
            <a:off x="438150" y="1825627"/>
            <a:ext cx="2241550" cy="3170099"/>
          </a:xfrm>
          <a:prstGeom prst="rect">
            <a:avLst/>
          </a:prstGeom>
          <a:noFill/>
        </p:spPr>
        <p:txBody>
          <a:bodyPr wrap="square" rtlCol="0">
            <a:spAutoFit/>
          </a:bodyPr>
          <a:lstStyle/>
          <a:p>
            <a:r>
              <a:rPr lang="en-US" sz="20000"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1595968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A8909F-FCA6-49BC-B22A-230B9D517401}" type="slidenum">
              <a:rPr lang="en-US" smtClean="0"/>
              <a:t>61</a:t>
            </a:fld>
            <a:endParaRPr lang="en-US"/>
          </a:p>
        </p:txBody>
      </p:sp>
      <p:sp>
        <p:nvSpPr>
          <p:cNvPr id="5" name="Title 1"/>
          <p:cNvSpPr>
            <a:spLocks noGrp="1"/>
          </p:cNvSpPr>
          <p:nvPr>
            <p:ph type="title"/>
          </p:nvPr>
        </p:nvSpPr>
        <p:spPr>
          <a:xfrm>
            <a:off x="0" y="2644725"/>
            <a:ext cx="9144000" cy="959169"/>
          </a:xfrm>
        </p:spPr>
        <p:txBody>
          <a:bodyPr>
            <a:normAutofit/>
          </a:bodyPr>
          <a:lstStyle/>
          <a:p>
            <a:pPr algn="ctr"/>
            <a:r>
              <a:rPr lang="en-US" sz="4800" b="1" dirty="0">
                <a:solidFill>
                  <a:srgbClr val="2A502E"/>
                </a:solidFill>
                <a:latin typeface="Century Gothic" panose="020B0502020202020204" pitchFamily="34" charset="0"/>
              </a:rPr>
              <a:t>BREAK</a:t>
            </a:r>
          </a:p>
        </p:txBody>
      </p:sp>
    </p:spTree>
    <p:extLst>
      <p:ext uri="{BB962C8B-B14F-4D97-AF65-F5344CB8AC3E}">
        <p14:creationId xmlns:p14="http://schemas.microsoft.com/office/powerpoint/2010/main" val="42278542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76" y="295847"/>
            <a:ext cx="8863372" cy="832514"/>
          </a:xfrm>
        </p:spPr>
        <p:txBody>
          <a:bodyPr>
            <a:normAutofit fontScale="90000"/>
          </a:bodyPr>
          <a:lstStyle/>
          <a:p>
            <a:br>
              <a:rPr lang="en-US" sz="3600" b="1" dirty="0">
                <a:solidFill>
                  <a:schemeClr val="accent6">
                    <a:lumMod val="50000"/>
                  </a:schemeClr>
                </a:solidFill>
                <a:latin typeface="+mn-lt"/>
                <a:cs typeface="Arial" panose="020B0604020202020204" pitchFamily="34" charset="0"/>
              </a:rPr>
            </a:br>
            <a:r>
              <a:rPr lang="en-US" sz="4000" b="1" dirty="0">
                <a:solidFill>
                  <a:schemeClr val="accent6">
                    <a:lumMod val="50000"/>
                  </a:schemeClr>
                </a:solidFill>
                <a:latin typeface="+mn-lt"/>
                <a:cs typeface="Arial" panose="020B0604020202020204" pitchFamily="34" charset="0"/>
              </a:rPr>
              <a:t>CRITERION 2: </a:t>
            </a:r>
            <a:br>
              <a:rPr lang="en-US" sz="4000" b="1" dirty="0">
                <a:solidFill>
                  <a:schemeClr val="accent6">
                    <a:lumMod val="50000"/>
                  </a:schemeClr>
                </a:solidFill>
                <a:latin typeface="+mn-lt"/>
                <a:cs typeface="Arial" panose="020B0604020202020204" pitchFamily="34" charset="0"/>
              </a:rPr>
            </a:br>
            <a:r>
              <a:rPr lang="en-US" sz="4000" b="1" dirty="0">
                <a:solidFill>
                  <a:schemeClr val="accent6">
                    <a:lumMod val="50000"/>
                  </a:schemeClr>
                </a:solidFill>
                <a:latin typeface="+mn-lt"/>
                <a:cs typeface="Arial" panose="020B0604020202020204" pitchFamily="34" charset="0"/>
              </a:rPr>
              <a:t>Production of Nutrient-Rich Foods</a:t>
            </a:r>
            <a:br>
              <a:rPr lang="en-US" sz="3000" b="1" dirty="0"/>
            </a:br>
            <a:endParaRPr lang="en-US" sz="3000" b="1" dirty="0">
              <a:latin typeface="+mn-lt"/>
            </a:endParaRPr>
          </a:p>
        </p:txBody>
      </p:sp>
      <p:sp>
        <p:nvSpPr>
          <p:cNvPr id="4" name="Slide Number Placeholder 3"/>
          <p:cNvSpPr>
            <a:spLocks noGrp="1"/>
          </p:cNvSpPr>
          <p:nvPr>
            <p:ph type="sldNum" sz="quarter" idx="12"/>
          </p:nvPr>
        </p:nvSpPr>
        <p:spPr/>
        <p:txBody>
          <a:bodyPr/>
          <a:lstStyle/>
          <a:p>
            <a:fld id="{FEA8909F-FCA6-49BC-B22A-230B9D517401}" type="slidenum">
              <a:rPr lang="en-US" smtClean="0"/>
              <a:t>62</a:t>
            </a:fld>
            <a:endParaRPr lang="en-US"/>
          </a:p>
        </p:txBody>
      </p:sp>
      <p:sp>
        <p:nvSpPr>
          <p:cNvPr id="9" name="AutoShape 6" descr="Image result for mixed production of diverse fruits farm uganda"/>
          <p:cNvSpPr>
            <a:spLocks noChangeAspect="1" noChangeArrowheads="1"/>
          </p:cNvSpPr>
          <p:nvPr/>
        </p:nvSpPr>
        <p:spPr bwMode="auto">
          <a:xfrm>
            <a:off x="63500" y="-1365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Vegetables "/>
          <p:cNvPicPr>
            <a:picLocks noChangeAspect="1"/>
          </p:cNvPicPr>
          <p:nvPr/>
        </p:nvPicPr>
        <p:blipFill rotWithShape="1">
          <a:blip r:embed="rId2">
            <a:extLst>
              <a:ext uri="{28A0092B-C50C-407E-A947-70E740481C1C}">
                <a14:useLocalDpi xmlns:a14="http://schemas.microsoft.com/office/drawing/2010/main" val="0"/>
              </a:ext>
            </a:extLst>
          </a:blip>
          <a:srcRect t="3736" b="7920"/>
          <a:stretch/>
        </p:blipFill>
        <p:spPr>
          <a:xfrm>
            <a:off x="4419600" y="1247616"/>
            <a:ext cx="4724400" cy="5610384"/>
          </a:xfrm>
          <a:prstGeom prst="rect">
            <a:avLst/>
          </a:prstGeom>
        </p:spPr>
      </p:pic>
      <p:pic>
        <p:nvPicPr>
          <p:cNvPr id="6" name="Picture 5" descr="Livestock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7616"/>
            <a:ext cx="4924062" cy="3175274"/>
          </a:xfrm>
          <a:prstGeom prst="rect">
            <a:avLst/>
          </a:prstGeom>
        </p:spPr>
      </p:pic>
      <p:pic>
        <p:nvPicPr>
          <p:cNvPr id="10" name="Picture 9" descr="Vegetable hanging from a vin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682728"/>
            <a:ext cx="4924064" cy="3175272"/>
          </a:xfrm>
          <a:prstGeom prst="rect">
            <a:avLst/>
          </a:prstGeom>
        </p:spPr>
      </p:pic>
      <p:sp>
        <p:nvSpPr>
          <p:cNvPr id="8" name="TextBox 7"/>
          <p:cNvSpPr txBox="1"/>
          <p:nvPr/>
        </p:nvSpPr>
        <p:spPr>
          <a:xfrm>
            <a:off x="4924062" y="6579121"/>
            <a:ext cx="4703975" cy="261610"/>
          </a:xfrm>
          <a:prstGeom prst="rect">
            <a:avLst/>
          </a:prstGeom>
          <a:noFill/>
        </p:spPr>
        <p:txBody>
          <a:bodyPr wrap="square" rtlCol="0">
            <a:spAutoFit/>
          </a:bodyPr>
          <a:lstStyle/>
          <a:p>
            <a:r>
              <a:rPr lang="en-US" sz="1100" dirty="0"/>
              <a:t>Photo Credits: Jessica Scranton, FHI 360</a:t>
            </a:r>
          </a:p>
        </p:txBody>
      </p:sp>
    </p:spTree>
    <p:extLst>
      <p:ext uri="{BB962C8B-B14F-4D97-AF65-F5344CB8AC3E}">
        <p14:creationId xmlns:p14="http://schemas.microsoft.com/office/powerpoint/2010/main" val="3692231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a:br>
            <a:r>
              <a:rPr lang="en-US"/>
              <a:t>Why Emphasize Production and Consumption of Nutrient-Rich Foods</a:t>
            </a:r>
            <a:br>
              <a:rPr lang="en-US"/>
            </a:br>
            <a:endParaRPr lang="en-US" dirty="0"/>
          </a:p>
        </p:txBody>
      </p:sp>
      <p:sp>
        <p:nvSpPr>
          <p:cNvPr id="3" name="Content Placeholder 2"/>
          <p:cNvSpPr>
            <a:spLocks noGrp="1"/>
          </p:cNvSpPr>
          <p:nvPr>
            <p:ph idx="1"/>
          </p:nvPr>
        </p:nvSpPr>
        <p:spPr/>
        <p:txBody>
          <a:bodyPr>
            <a:normAutofit lnSpcReduction="10000"/>
          </a:bodyPr>
          <a:lstStyle/>
          <a:p>
            <a:r>
              <a:rPr lang="en-US" dirty="0"/>
              <a:t>Objective 1 of the National Agriculture Policy (2013) mandates that the Ministry of Agriculture, Animal Industry, and Fisheries (MAAIF) ensure household and national food and nutrition security for all Ugandans through: </a:t>
            </a:r>
          </a:p>
          <a:p>
            <a:pPr lvl="1"/>
            <a:r>
              <a:rPr lang="en-GB" dirty="0"/>
              <a:t>Promoting the production of nutritious foods, including indigenous foods, to meet household needs and for sale (to improve incomes)</a:t>
            </a:r>
          </a:p>
          <a:p>
            <a:pPr lvl="1"/>
            <a:r>
              <a:rPr lang="en-GB" dirty="0"/>
              <a:t>Promoting consumption of diversified nutritious foods, including indigenous foods, at the household and community levels</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63</a:t>
            </a:fld>
            <a:endParaRPr lang="en-US"/>
          </a:p>
        </p:txBody>
      </p:sp>
    </p:spTree>
    <p:extLst>
      <p:ext uri="{BB962C8B-B14F-4D97-AF65-F5344CB8AC3E}">
        <p14:creationId xmlns:p14="http://schemas.microsoft.com/office/powerpoint/2010/main" val="19332899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54811"/>
            <a:ext cx="7886700" cy="802662"/>
          </a:xfrm>
        </p:spPr>
        <p:txBody>
          <a:bodyPr>
            <a:normAutofit fontScale="90000"/>
          </a:bodyPr>
          <a:lstStyle/>
          <a:p>
            <a:r>
              <a:rPr lang="en-US" dirty="0"/>
              <a:t>Why Emphasize Production and Consumption of Nutrient-Rich Foods (continued)</a:t>
            </a:r>
          </a:p>
        </p:txBody>
      </p:sp>
      <p:sp>
        <p:nvSpPr>
          <p:cNvPr id="3" name="Content Placeholder 2"/>
          <p:cNvSpPr>
            <a:spLocks noGrp="1"/>
          </p:cNvSpPr>
          <p:nvPr>
            <p:ph idx="1"/>
          </p:nvPr>
        </p:nvSpPr>
        <p:spPr>
          <a:xfrm>
            <a:off x="628650" y="1622598"/>
            <a:ext cx="7886700" cy="4733753"/>
          </a:xfrm>
        </p:spPr>
        <p:txBody>
          <a:bodyPr>
            <a:normAutofit lnSpcReduction="10000"/>
          </a:bodyPr>
          <a:lstStyle/>
          <a:p>
            <a:r>
              <a:rPr lang="en-US" dirty="0"/>
              <a:t>Rural farming households often produce at least some of their food, and depend on the market to buy the remainder</a:t>
            </a:r>
          </a:p>
          <a:p>
            <a:r>
              <a:rPr lang="en-US" dirty="0"/>
              <a:t>Diets are often monotonous, consisting mainly of nutrient-poor staple foods like cassava, matooke, maize, sweet potato, Irish potatoes, and sorghum</a:t>
            </a:r>
          </a:p>
          <a:p>
            <a:r>
              <a:rPr lang="en-US" dirty="0"/>
              <a:t>Diversified household production and consumption of highly nutritious foods improves household nutrition by improving food availability and diet diversity and quality</a:t>
            </a:r>
          </a:p>
        </p:txBody>
      </p:sp>
      <p:sp>
        <p:nvSpPr>
          <p:cNvPr id="4" name="Slide Number Placeholder 3"/>
          <p:cNvSpPr>
            <a:spLocks noGrp="1"/>
          </p:cNvSpPr>
          <p:nvPr>
            <p:ph type="sldNum" sz="quarter" idx="12"/>
          </p:nvPr>
        </p:nvSpPr>
        <p:spPr/>
        <p:txBody>
          <a:bodyPr/>
          <a:lstStyle/>
          <a:p>
            <a:fld id="{FEA8909F-FCA6-49BC-B22A-230B9D517401}" type="slidenum">
              <a:rPr lang="en-US" smtClean="0"/>
              <a:pPr/>
              <a:t>64</a:t>
            </a:fld>
            <a:endParaRPr lang="en-US"/>
          </a:p>
        </p:txBody>
      </p:sp>
    </p:spTree>
    <p:extLst>
      <p:ext uri="{BB962C8B-B14F-4D97-AF65-F5344CB8AC3E}">
        <p14:creationId xmlns:p14="http://schemas.microsoft.com/office/powerpoint/2010/main" val="19144871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Examples of Nutrient-Rich Foods</a:t>
            </a:r>
            <a:endParaRPr lang="en-US" dirty="0"/>
          </a:p>
        </p:txBody>
      </p:sp>
      <p:sp>
        <p:nvSpPr>
          <p:cNvPr id="3" name="Content Placeholder 2"/>
          <p:cNvSpPr>
            <a:spLocks noGrp="1"/>
          </p:cNvSpPr>
          <p:nvPr>
            <p:ph idx="1"/>
          </p:nvPr>
        </p:nvSpPr>
        <p:spPr>
          <a:xfrm>
            <a:off x="628650" y="1443210"/>
            <a:ext cx="7886700" cy="5278266"/>
          </a:xfrm>
        </p:spPr>
        <p:txBody>
          <a:bodyPr>
            <a:normAutofit fontScale="92500" lnSpcReduction="20000"/>
          </a:bodyPr>
          <a:lstStyle/>
          <a:p>
            <a:r>
              <a:rPr lang="en-US" dirty="0"/>
              <a:t>For a commodity to be considered nutrient-rich, it must meet be one of the following:</a:t>
            </a:r>
          </a:p>
          <a:p>
            <a:pPr lvl="1"/>
            <a:r>
              <a:rPr lang="en-US" dirty="0"/>
              <a:t>Bio-fortified</a:t>
            </a:r>
          </a:p>
          <a:p>
            <a:pPr lvl="1"/>
            <a:r>
              <a:rPr lang="en-US" dirty="0"/>
              <a:t>Derived from a legume, nut, or seed (i.e., sesame seeds, sunflower seeds, pumpkin seeds, wheat germ, sprouted legume seeds)</a:t>
            </a:r>
          </a:p>
          <a:p>
            <a:pPr lvl="1"/>
            <a:r>
              <a:rPr lang="en-US" dirty="0"/>
              <a:t>An animal-source food, including dairy products (milk, yogurt, cheese), fish, eggs, organ meats, meat, flesh foods, or other miscellaneous small animal protein (e.g., grubs, insects)</a:t>
            </a:r>
          </a:p>
          <a:p>
            <a:pPr lvl="1"/>
            <a:r>
              <a:rPr lang="en-US" dirty="0"/>
              <a:t>A dark yellow or orange-fleshed root or tuber</a:t>
            </a:r>
          </a:p>
          <a:p>
            <a:pPr lvl="1"/>
            <a:r>
              <a:rPr lang="en-US" dirty="0"/>
              <a:t>A fruit or vegetable that meets the "high source” threshold for one or more micronutrients (per 100 calories and per 100 grams)</a:t>
            </a:r>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65</a:t>
            </a:fld>
            <a:endParaRPr lang="en-US"/>
          </a:p>
        </p:txBody>
      </p:sp>
    </p:spTree>
    <p:extLst>
      <p:ext uri="{BB962C8B-B14F-4D97-AF65-F5344CB8AC3E}">
        <p14:creationId xmlns:p14="http://schemas.microsoft.com/office/powerpoint/2010/main" val="31938988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439" y="516190"/>
            <a:ext cx="8041911" cy="917764"/>
          </a:xfrm>
        </p:spPr>
        <p:txBody>
          <a:bodyPr>
            <a:normAutofit fontScale="90000"/>
          </a:bodyPr>
          <a:lstStyle/>
          <a:p>
            <a:r>
              <a:rPr lang="en-US" dirty="0"/>
              <a:t>Diverse Diet in Uganda: “GO” Foods </a:t>
            </a:r>
            <a:br>
              <a:rPr lang="en-US" dirty="0"/>
            </a:br>
            <a:r>
              <a:rPr lang="en-US" sz="2700" i="1" dirty="0"/>
              <a:t>Some of the locally available, energy-giving (“GO”) Foods</a:t>
            </a:r>
            <a:br>
              <a:rPr lang="en-US" dirty="0"/>
            </a:b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t>66</a:t>
            </a:fld>
            <a:endParaRPr lang="en-US"/>
          </a:p>
        </p:txBody>
      </p:sp>
      <p:pic>
        <p:nvPicPr>
          <p:cNvPr id="5" name="Picture 4" descr="Image of Diverse Diet in Uganda: &quot;Go&quot; Foods -- Grains, Corn, and Mango"/>
          <p:cNvPicPr>
            <a:picLocks noChangeAspect="1"/>
          </p:cNvPicPr>
          <p:nvPr/>
        </p:nvPicPr>
        <p:blipFill rotWithShape="1">
          <a:blip r:embed="rId3">
            <a:extLst>
              <a:ext uri="{28A0092B-C50C-407E-A947-70E740481C1C}">
                <a14:useLocalDpi xmlns:a14="http://schemas.microsoft.com/office/drawing/2010/main" val="0"/>
              </a:ext>
            </a:extLst>
          </a:blip>
          <a:srcRect l="18144" t="7375" r="14438" b="3315"/>
          <a:stretch/>
        </p:blipFill>
        <p:spPr>
          <a:xfrm>
            <a:off x="1739901" y="1251392"/>
            <a:ext cx="5218404" cy="5104959"/>
          </a:xfrm>
          <a:prstGeom prst="rect">
            <a:avLst/>
          </a:prstGeom>
        </p:spPr>
      </p:pic>
      <p:sp>
        <p:nvSpPr>
          <p:cNvPr id="6" name="TextBox 5"/>
          <p:cNvSpPr txBox="1"/>
          <p:nvPr/>
        </p:nvSpPr>
        <p:spPr>
          <a:xfrm>
            <a:off x="1739901" y="6367464"/>
            <a:ext cx="4772416" cy="276999"/>
          </a:xfrm>
          <a:prstGeom prst="rect">
            <a:avLst/>
          </a:prstGeom>
          <a:noFill/>
        </p:spPr>
        <p:txBody>
          <a:bodyPr wrap="square" rtlCol="0">
            <a:spAutoFit/>
          </a:bodyPr>
          <a:lstStyle/>
          <a:p>
            <a:r>
              <a:rPr lang="en-US" sz="1200" dirty="0"/>
              <a:t>Iain </a:t>
            </a:r>
            <a:r>
              <a:rPr lang="en-US" sz="1200" dirty="0" err="1"/>
              <a:t>Mclellan</a:t>
            </a:r>
            <a:r>
              <a:rPr lang="en-US" sz="1200" dirty="0"/>
              <a:t>, FANTA/FHI 360 </a:t>
            </a:r>
          </a:p>
        </p:txBody>
      </p:sp>
    </p:spTree>
    <p:extLst>
      <p:ext uri="{BB962C8B-B14F-4D97-AF65-F5344CB8AC3E}">
        <p14:creationId xmlns:p14="http://schemas.microsoft.com/office/powerpoint/2010/main" val="7221141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A8909F-FCA6-49BC-B22A-230B9D517401}" type="slidenum">
              <a:rPr lang="en-US" smtClean="0"/>
              <a:t>67</a:t>
            </a:fld>
            <a:endParaRPr lang="en-US"/>
          </a:p>
        </p:txBody>
      </p:sp>
      <p:pic>
        <p:nvPicPr>
          <p:cNvPr id="6" name="Content Placeholder 5" descr="Image of Diverse Diet in Uganda: &quot;GROW&quot; Foods -- Eggs, Meet, Fish, Beans"/>
          <p:cNvPicPr>
            <a:picLocks noGrp="1" noChangeAspect="1"/>
          </p:cNvPicPr>
          <p:nvPr>
            <p:ph idx="1"/>
          </p:nvPr>
        </p:nvPicPr>
        <p:blipFill rotWithShape="1">
          <a:blip r:embed="rId3">
            <a:extLst>
              <a:ext uri="{28A0092B-C50C-407E-A947-70E740481C1C}">
                <a14:useLocalDpi xmlns:a14="http://schemas.microsoft.com/office/drawing/2010/main" val="0"/>
              </a:ext>
            </a:extLst>
          </a:blip>
          <a:srcRect l="21717" t="10987" r="15024" b="7853"/>
          <a:stretch/>
        </p:blipFill>
        <p:spPr>
          <a:xfrm>
            <a:off x="1661786" y="1234091"/>
            <a:ext cx="5323214" cy="5122260"/>
          </a:xfrm>
        </p:spPr>
      </p:pic>
      <p:sp>
        <p:nvSpPr>
          <p:cNvPr id="8" name="TextBox 7"/>
          <p:cNvSpPr txBox="1"/>
          <p:nvPr/>
        </p:nvSpPr>
        <p:spPr>
          <a:xfrm>
            <a:off x="1685534" y="6400414"/>
            <a:ext cx="4772416" cy="276999"/>
          </a:xfrm>
          <a:prstGeom prst="rect">
            <a:avLst/>
          </a:prstGeom>
          <a:noFill/>
        </p:spPr>
        <p:txBody>
          <a:bodyPr wrap="square" rtlCol="0">
            <a:spAutoFit/>
          </a:bodyPr>
          <a:lstStyle/>
          <a:p>
            <a:r>
              <a:rPr lang="en-US" sz="1200" dirty="0"/>
              <a:t>Iain </a:t>
            </a:r>
            <a:r>
              <a:rPr lang="en-US" sz="1200" dirty="0" err="1"/>
              <a:t>Mclellan</a:t>
            </a:r>
            <a:r>
              <a:rPr lang="en-US" sz="1200" dirty="0"/>
              <a:t>, FANTA/FHI 360 </a:t>
            </a:r>
          </a:p>
        </p:txBody>
      </p:sp>
      <p:sp>
        <p:nvSpPr>
          <p:cNvPr id="9" name="Title 1"/>
          <p:cNvSpPr>
            <a:spLocks noGrp="1"/>
          </p:cNvSpPr>
          <p:nvPr>
            <p:ph type="title"/>
          </p:nvPr>
        </p:nvSpPr>
        <p:spPr>
          <a:xfrm>
            <a:off x="628650" y="516199"/>
            <a:ext cx="7886700" cy="802662"/>
          </a:xfrm>
        </p:spPr>
        <p:txBody>
          <a:bodyPr>
            <a:normAutofit fontScale="90000"/>
          </a:bodyPr>
          <a:lstStyle/>
          <a:p>
            <a:r>
              <a:rPr lang="en-US" dirty="0"/>
              <a:t>Diverse Diet in Uganda: “GROW” Foods </a:t>
            </a:r>
            <a:br>
              <a:rPr lang="en-US" dirty="0"/>
            </a:br>
            <a:r>
              <a:rPr lang="en-US" sz="2700" i="1" dirty="0"/>
              <a:t>Some of the locally available, protein (“GROW”) foods</a:t>
            </a:r>
            <a:br>
              <a:rPr lang="en-US" dirty="0"/>
            </a:br>
            <a:endParaRPr lang="en-US" dirty="0"/>
          </a:p>
        </p:txBody>
      </p:sp>
    </p:spTree>
    <p:extLst>
      <p:ext uri="{BB962C8B-B14F-4D97-AF65-F5344CB8AC3E}">
        <p14:creationId xmlns:p14="http://schemas.microsoft.com/office/powerpoint/2010/main" val="7410863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A8909F-FCA6-49BC-B22A-230B9D517401}" type="slidenum">
              <a:rPr lang="en-US" smtClean="0"/>
              <a:t>68</a:t>
            </a:fld>
            <a:endParaRPr lang="en-US"/>
          </a:p>
        </p:txBody>
      </p:sp>
      <p:pic>
        <p:nvPicPr>
          <p:cNvPr id="6" name="Content Placeholder 5" descr="Image of Diverse Diet in Uganda: &quot;GLOW&quot; Foods -- Vegatables and Fruits"/>
          <p:cNvPicPr>
            <a:picLocks noGrp="1" noChangeAspect="1"/>
          </p:cNvPicPr>
          <p:nvPr>
            <p:ph idx="1"/>
          </p:nvPr>
        </p:nvPicPr>
        <p:blipFill rotWithShape="1">
          <a:blip r:embed="rId3">
            <a:extLst>
              <a:ext uri="{28A0092B-C50C-407E-A947-70E740481C1C}">
                <a14:useLocalDpi xmlns:a14="http://schemas.microsoft.com/office/drawing/2010/main" val="0"/>
              </a:ext>
            </a:extLst>
          </a:blip>
          <a:srcRect l="17831" t="2664" r="17493" b="5219"/>
          <a:stretch/>
        </p:blipFill>
        <p:spPr>
          <a:xfrm>
            <a:off x="1328281" y="1167789"/>
            <a:ext cx="4722312" cy="5044490"/>
          </a:xfrm>
        </p:spPr>
      </p:pic>
      <p:sp>
        <p:nvSpPr>
          <p:cNvPr id="7" name="TextBox 6"/>
          <p:cNvSpPr txBox="1"/>
          <p:nvPr/>
        </p:nvSpPr>
        <p:spPr>
          <a:xfrm>
            <a:off x="6244268" y="2642104"/>
            <a:ext cx="2077407" cy="1754326"/>
          </a:xfrm>
          <a:prstGeom prst="rect">
            <a:avLst/>
          </a:prstGeom>
          <a:noFill/>
        </p:spPr>
        <p:txBody>
          <a:bodyPr wrap="square" rtlCol="0">
            <a:spAutoFit/>
          </a:bodyPr>
          <a:lstStyle/>
          <a:p>
            <a:pPr marL="285750" indent="-285750">
              <a:buFont typeface="Arial" panose="020B0604020202020204" pitchFamily="34" charset="0"/>
              <a:buChar char="•"/>
            </a:pPr>
            <a:r>
              <a:rPr lang="en-US" i="1" dirty="0"/>
              <a:t>vegetables and fruits</a:t>
            </a:r>
          </a:p>
          <a:p>
            <a:pPr marL="285750" indent="-285750">
              <a:buFont typeface="Arial" panose="020B0604020202020204" pitchFamily="34" charset="0"/>
              <a:buChar char="•"/>
            </a:pPr>
            <a:r>
              <a:rPr lang="en-US" i="1" dirty="0"/>
              <a:t>rich sources of vitamins and minerals</a:t>
            </a:r>
            <a:br>
              <a:rPr lang="en-US" dirty="0"/>
            </a:br>
            <a:endParaRPr lang="en-US" dirty="0"/>
          </a:p>
        </p:txBody>
      </p:sp>
      <p:sp>
        <p:nvSpPr>
          <p:cNvPr id="8" name="TextBox 7"/>
          <p:cNvSpPr txBox="1"/>
          <p:nvPr/>
        </p:nvSpPr>
        <p:spPr>
          <a:xfrm>
            <a:off x="1474592" y="6261914"/>
            <a:ext cx="4772416" cy="276999"/>
          </a:xfrm>
          <a:prstGeom prst="rect">
            <a:avLst/>
          </a:prstGeom>
          <a:noFill/>
        </p:spPr>
        <p:txBody>
          <a:bodyPr wrap="square" rtlCol="0">
            <a:spAutoFit/>
          </a:bodyPr>
          <a:lstStyle/>
          <a:p>
            <a:r>
              <a:rPr lang="en-US" sz="1200" dirty="0"/>
              <a:t>Iain </a:t>
            </a:r>
            <a:r>
              <a:rPr lang="en-US" sz="1200" dirty="0" err="1"/>
              <a:t>Mclellan</a:t>
            </a:r>
            <a:r>
              <a:rPr lang="en-US" sz="1200" dirty="0"/>
              <a:t>, FANTA/FHI 360 </a:t>
            </a:r>
          </a:p>
        </p:txBody>
      </p:sp>
      <p:sp>
        <p:nvSpPr>
          <p:cNvPr id="9" name="Title 1"/>
          <p:cNvSpPr>
            <a:spLocks noGrp="1"/>
          </p:cNvSpPr>
          <p:nvPr>
            <p:ph type="title"/>
          </p:nvPr>
        </p:nvSpPr>
        <p:spPr>
          <a:xfrm>
            <a:off x="628650" y="505369"/>
            <a:ext cx="7886700" cy="802662"/>
          </a:xfrm>
        </p:spPr>
        <p:txBody>
          <a:bodyPr>
            <a:normAutofit fontScale="90000"/>
          </a:bodyPr>
          <a:lstStyle/>
          <a:p>
            <a:r>
              <a:rPr lang="en-US" dirty="0"/>
              <a:t>Diverse Diet in Uganda: “GLOW” Foods </a:t>
            </a:r>
            <a:br>
              <a:rPr lang="en-US" dirty="0"/>
            </a:br>
            <a:r>
              <a:rPr lang="en-US" sz="2700" i="1" dirty="0"/>
              <a:t>Some of the locally available, energy-rich (“GLOW”) foods</a:t>
            </a:r>
            <a:br>
              <a:rPr lang="en-US" dirty="0"/>
            </a:br>
            <a:endParaRPr lang="en-US" dirty="0"/>
          </a:p>
        </p:txBody>
      </p:sp>
    </p:spTree>
    <p:extLst>
      <p:ext uri="{BB962C8B-B14F-4D97-AF65-F5344CB8AC3E}">
        <p14:creationId xmlns:p14="http://schemas.microsoft.com/office/powerpoint/2010/main" val="34557436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Promote Production of Nutrient-Rich Foods</a:t>
            </a:r>
            <a:endParaRPr lang="en-US" dirty="0"/>
          </a:p>
        </p:txBody>
      </p:sp>
      <p:sp>
        <p:nvSpPr>
          <p:cNvPr id="3" name="Content Placeholder 2"/>
          <p:cNvSpPr>
            <a:spLocks noGrp="1"/>
          </p:cNvSpPr>
          <p:nvPr>
            <p:ph idx="1"/>
          </p:nvPr>
        </p:nvSpPr>
        <p:spPr/>
        <p:txBody>
          <a:bodyPr>
            <a:normAutofit/>
          </a:bodyPr>
          <a:lstStyle/>
          <a:p>
            <a:r>
              <a:rPr lang="en-US" dirty="0"/>
              <a:t>Extension workers should promote a balanced approach to enterprise mix design by encouraging production of:</a:t>
            </a:r>
          </a:p>
          <a:p>
            <a:pPr lvl="1"/>
            <a:r>
              <a:rPr lang="en-US" dirty="0"/>
              <a:t>Highly profitable traditional and non-traditional cash crops for income generation </a:t>
            </a:r>
          </a:p>
          <a:p>
            <a:pPr lvl="1"/>
            <a:r>
              <a:rPr lang="en-US" dirty="0"/>
              <a:t>Legumes</a:t>
            </a:r>
          </a:p>
          <a:p>
            <a:pPr lvl="1"/>
            <a:r>
              <a:rPr lang="en-GB" dirty="0"/>
              <a:t>Bio-fortified foods (e.g., iron-rich beans, high-protein maize, orange-fleshed sweet potatoes)</a:t>
            </a:r>
          </a:p>
          <a:p>
            <a:pPr lvl="1"/>
            <a:endParaRPr lang="en-GB" dirty="0"/>
          </a:p>
          <a:p>
            <a:pPr lvl="1"/>
            <a:endParaRPr lang="en-GB" dirty="0"/>
          </a:p>
          <a:p>
            <a:pPr lvl="1"/>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69</a:t>
            </a:fld>
            <a:endParaRPr lang="en-US"/>
          </a:p>
        </p:txBody>
      </p:sp>
    </p:spTree>
    <p:extLst>
      <p:ext uri="{BB962C8B-B14F-4D97-AF65-F5344CB8AC3E}">
        <p14:creationId xmlns:p14="http://schemas.microsoft.com/office/powerpoint/2010/main" val="3978289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EA8909F-FCA6-49BC-B22A-230B9D517401}" type="slidenum">
              <a:rPr lang="en-US" smtClean="0"/>
              <a:t>7</a:t>
            </a:fld>
            <a:endParaRPr lang="en-US"/>
          </a:p>
        </p:txBody>
      </p:sp>
      <p:sp>
        <p:nvSpPr>
          <p:cNvPr id="5" name="Rectangle 4"/>
          <p:cNvSpPr/>
          <p:nvPr/>
        </p:nvSpPr>
        <p:spPr>
          <a:xfrm>
            <a:off x="0" y="0"/>
            <a:ext cx="9144000" cy="6858000"/>
          </a:xfrm>
          <a:prstGeom prst="rect">
            <a:avLst/>
          </a:prstGeom>
          <a:solidFill>
            <a:srgbClr val="25B24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itle 1"/>
          <p:cNvSpPr txBox="1">
            <a:spLocks/>
          </p:cNvSpPr>
          <p:nvPr/>
        </p:nvSpPr>
        <p:spPr>
          <a:xfrm>
            <a:off x="1" y="2108282"/>
            <a:ext cx="9143999" cy="2348636"/>
          </a:xfrm>
          <a:prstGeom prst="rect">
            <a:avLst/>
          </a:prstGeom>
        </p:spPr>
        <p:txBody>
          <a:bodyPr vert="horz" lIns="457200" tIns="45720" rIns="457200" bIns="45720" rtlCol="0" anchor="ctr" anchorCtr="0">
            <a:no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sz="4400" dirty="0">
                <a:solidFill>
                  <a:schemeClr val="bg1"/>
                </a:solidFill>
                <a:latin typeface="Century Gothic" panose="020B0502020202020204" pitchFamily="34" charset="0"/>
              </a:rPr>
              <a:t>Session 2: </a:t>
            </a:r>
            <a:br>
              <a:rPr lang="en-US" sz="4400" dirty="0">
                <a:solidFill>
                  <a:schemeClr val="bg1"/>
                </a:solidFill>
                <a:latin typeface="Century Gothic" panose="020B0502020202020204" pitchFamily="34" charset="0"/>
              </a:rPr>
            </a:br>
            <a:r>
              <a:rPr lang="en-US" sz="4000" dirty="0">
                <a:solidFill>
                  <a:schemeClr val="bg1"/>
                </a:solidFill>
                <a:latin typeface="Century Gothic" panose="020B0502020202020204" pitchFamily="34" charset="0"/>
              </a:rPr>
              <a:t>INTRODUCTION TO THE </a:t>
            </a:r>
            <a:r>
              <a:rPr lang="en-US" sz="4000" i="1" dirty="0">
                <a:solidFill>
                  <a:schemeClr val="bg1"/>
                </a:solidFill>
                <a:latin typeface="Century Gothic" panose="020B0502020202020204" pitchFamily="34" charset="0"/>
              </a:rPr>
              <a:t>GUIDELINES FOR INTEGRATING NUTRITION INTO AGRICULTURE ENTERPRISE MIXES</a:t>
            </a:r>
            <a:endParaRPr lang="en-US" sz="4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6741522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Promote Production of Nutrient-Rich Foods (continued)</a:t>
            </a:r>
          </a:p>
        </p:txBody>
      </p:sp>
      <p:sp>
        <p:nvSpPr>
          <p:cNvPr id="3" name="Content Placeholder 2"/>
          <p:cNvSpPr>
            <a:spLocks noGrp="1"/>
          </p:cNvSpPr>
          <p:nvPr>
            <p:ph idx="1"/>
          </p:nvPr>
        </p:nvSpPr>
        <p:spPr/>
        <p:txBody>
          <a:bodyPr>
            <a:normAutofit lnSpcReduction="10000"/>
          </a:bodyPr>
          <a:lstStyle/>
          <a:p>
            <a:r>
              <a:rPr lang="en-US" dirty="0"/>
              <a:t>Extension workers should promote a balanced approach to enterprise mix design by encouraging:</a:t>
            </a:r>
          </a:p>
          <a:p>
            <a:pPr lvl="1"/>
            <a:r>
              <a:rPr lang="en-GB" dirty="0"/>
              <a:t>Fruit and vegetable gardens managed by women or the community</a:t>
            </a:r>
          </a:p>
          <a:p>
            <a:pPr lvl="1"/>
            <a:r>
              <a:rPr lang="en-US" dirty="0"/>
              <a:t>Small animal production, such as poultry, rabbits, fish, pigs, and goats</a:t>
            </a:r>
          </a:p>
          <a:p>
            <a:pPr lvl="1"/>
            <a:r>
              <a:rPr lang="en-US" dirty="0"/>
              <a:t>Large animal livestock production, especially zero-grazing for dairy cattle, where appropriate</a:t>
            </a:r>
          </a:p>
          <a:p>
            <a:pPr lvl="1"/>
            <a:r>
              <a:rPr lang="en-US" dirty="0"/>
              <a:t>Consumption of nutritious foods</a:t>
            </a:r>
          </a:p>
          <a:p>
            <a:pPr lvl="1"/>
            <a:endParaRPr lang="en-GB" dirty="0"/>
          </a:p>
          <a:p>
            <a:pPr lvl="1"/>
            <a:endParaRPr lang="en-GB" dirty="0"/>
          </a:p>
          <a:p>
            <a:pPr lvl="1"/>
            <a:endParaRPr lang="en-GB" dirty="0"/>
          </a:p>
          <a:p>
            <a:pPr lvl="1"/>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70</a:t>
            </a:fld>
            <a:endParaRPr lang="en-US"/>
          </a:p>
        </p:txBody>
      </p:sp>
    </p:spTree>
    <p:extLst>
      <p:ext uri="{BB962C8B-B14F-4D97-AF65-F5344CB8AC3E}">
        <p14:creationId xmlns:p14="http://schemas.microsoft.com/office/powerpoint/2010/main" val="1185305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Interventions that Promote a Balanced Approach</a:t>
            </a:r>
            <a:endParaRPr lang="en-US" dirty="0"/>
          </a:p>
        </p:txBody>
      </p:sp>
      <p:sp>
        <p:nvSpPr>
          <p:cNvPr id="3" name="Content Placeholder 2"/>
          <p:cNvSpPr>
            <a:spLocks noGrp="1"/>
          </p:cNvSpPr>
          <p:nvPr>
            <p:ph idx="1"/>
          </p:nvPr>
        </p:nvSpPr>
        <p:spPr/>
        <p:txBody>
          <a:bodyPr>
            <a:normAutofit fontScale="92500" lnSpcReduction="20000"/>
          </a:bodyPr>
          <a:lstStyle/>
          <a:p>
            <a:r>
              <a:rPr lang="en-GB" dirty="0"/>
              <a:t>Addition of major micronutrients such as iron and vitamin A</a:t>
            </a:r>
          </a:p>
          <a:p>
            <a:r>
              <a:rPr lang="en-GB" dirty="0"/>
              <a:t>Utilization of techniques that minimize nutrient losses during food processing and preservation</a:t>
            </a:r>
          </a:p>
          <a:p>
            <a:r>
              <a:rPr lang="en-US" dirty="0"/>
              <a:t>Safe food-handling practices throughout the entire food value chain:</a:t>
            </a:r>
          </a:p>
          <a:p>
            <a:pPr lvl="1"/>
            <a:r>
              <a:rPr lang="en-US" dirty="0"/>
              <a:t>Production</a:t>
            </a:r>
          </a:p>
          <a:p>
            <a:pPr lvl="1"/>
            <a:r>
              <a:rPr lang="en-US" dirty="0"/>
              <a:t>Food preparation</a:t>
            </a:r>
          </a:p>
          <a:p>
            <a:pPr lvl="1"/>
            <a:r>
              <a:rPr lang="en-GB" dirty="0"/>
              <a:t>Post-harvest handling and storage (↓the incidence of aflatoxins in groundnuts and maize)</a:t>
            </a:r>
          </a:p>
          <a:p>
            <a:pPr lvl="1"/>
            <a:r>
              <a:rPr lang="en-GB" dirty="0"/>
              <a:t>Integrated pest management to reduce pesticide costs and the potential for excess residues</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71</a:t>
            </a:fld>
            <a:endParaRPr lang="en-US"/>
          </a:p>
        </p:txBody>
      </p:sp>
    </p:spTree>
    <p:extLst>
      <p:ext uri="{BB962C8B-B14F-4D97-AF65-F5344CB8AC3E}">
        <p14:creationId xmlns:p14="http://schemas.microsoft.com/office/powerpoint/2010/main" val="29694218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cs typeface="Arial" panose="020B0604020202020204" pitchFamily="34" charset="0"/>
              </a:rPr>
              <a:t>Criteria 2: Production of Nutrient-Rich Foods Key Message</a:t>
            </a:r>
            <a:endParaRPr lang="en-US" dirty="0"/>
          </a:p>
        </p:txBody>
      </p:sp>
      <p:sp>
        <p:nvSpPr>
          <p:cNvPr id="3" name="Content Placeholder 2"/>
          <p:cNvSpPr>
            <a:spLocks noGrp="1"/>
          </p:cNvSpPr>
          <p:nvPr>
            <p:ph idx="1"/>
          </p:nvPr>
        </p:nvSpPr>
        <p:spPr/>
        <p:txBody>
          <a:bodyPr/>
          <a:lstStyle/>
          <a:p>
            <a:endParaRPr lang="en-US" dirty="0"/>
          </a:p>
          <a:p>
            <a:pPr marL="0" indent="0">
              <a:buNone/>
            </a:pPr>
            <a:r>
              <a:rPr lang="en-US" dirty="0"/>
              <a:t>Consider including both inexpensive livestock (for regular animal food products/by-products) and bio-fortified and indigenous nutrient-rich crop varieties in the enterprise mix design to improve household nutrition</a:t>
            </a:r>
          </a:p>
        </p:txBody>
      </p:sp>
      <p:sp>
        <p:nvSpPr>
          <p:cNvPr id="4" name="Slide Number Placeholder 3"/>
          <p:cNvSpPr>
            <a:spLocks noGrp="1"/>
          </p:cNvSpPr>
          <p:nvPr>
            <p:ph type="sldNum" sz="quarter" idx="12"/>
          </p:nvPr>
        </p:nvSpPr>
        <p:spPr/>
        <p:txBody>
          <a:bodyPr/>
          <a:lstStyle/>
          <a:p>
            <a:fld id="{FEA8909F-FCA6-49BC-B22A-230B9D517401}" type="slidenum">
              <a:rPr lang="en-US" smtClean="0"/>
              <a:pPr/>
              <a:t>72</a:t>
            </a:fld>
            <a:endParaRPr lang="en-US"/>
          </a:p>
        </p:txBody>
      </p:sp>
      <p:sp>
        <p:nvSpPr>
          <p:cNvPr id="13" name="Title 1"/>
          <p:cNvSpPr txBox="1">
            <a:spLocks/>
          </p:cNvSpPr>
          <p:nvPr/>
        </p:nvSpPr>
        <p:spPr>
          <a:xfrm>
            <a:off x="258664" y="1347177"/>
            <a:ext cx="8885336" cy="1448972"/>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3600" b="1" dirty="0">
                <a:solidFill>
                  <a:schemeClr val="accent6">
                    <a:lumMod val="50000"/>
                  </a:schemeClr>
                </a:solidFill>
                <a:latin typeface="+mn-lt"/>
                <a:cs typeface="Arial" panose="020B0604020202020204" pitchFamily="34" charset="0"/>
              </a:rPr>
            </a:br>
            <a:br>
              <a:rPr lang="en-US" sz="7100" b="1" dirty="0">
                <a:solidFill>
                  <a:schemeClr val="accent6">
                    <a:lumMod val="50000"/>
                  </a:schemeClr>
                </a:solidFill>
                <a:latin typeface="+mn-lt"/>
                <a:cs typeface="Arial" panose="020B0604020202020204" pitchFamily="34" charset="0"/>
              </a:rPr>
            </a:br>
            <a:endParaRPr lang="en-US" sz="7100" b="1" dirty="0">
              <a:solidFill>
                <a:schemeClr val="accent6">
                  <a:lumMod val="50000"/>
                </a:schemeClr>
              </a:solidFill>
              <a:latin typeface="+mn-lt"/>
              <a:cs typeface="Arial" panose="020B0604020202020204" pitchFamily="34" charset="0"/>
            </a:endParaRPr>
          </a:p>
        </p:txBody>
      </p:sp>
    </p:spTree>
    <p:extLst>
      <p:ext uri="{BB962C8B-B14F-4D97-AF65-F5344CB8AC3E}">
        <p14:creationId xmlns:p14="http://schemas.microsoft.com/office/powerpoint/2010/main" val="41458414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9BDA46"/>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8095" y="1353637"/>
            <a:ext cx="6447255" cy="5185276"/>
          </a:xfrm>
        </p:spPr>
        <p:txBody>
          <a:bodyPr>
            <a:normAutofit fontScale="92500" lnSpcReduction="10000"/>
          </a:bodyPr>
          <a:lstStyle/>
          <a:p>
            <a:pPr>
              <a:spcAft>
                <a:spcPts val="1800"/>
              </a:spcAft>
              <a:buFont typeface="Wingdings" panose="05000000000000000000" pitchFamily="2" charset="2"/>
              <a:buChar char="q"/>
            </a:pPr>
            <a:r>
              <a:rPr lang="en-US" dirty="0"/>
              <a:t>In groups of 10, discuss: </a:t>
            </a:r>
          </a:p>
          <a:p>
            <a:pPr lvl="1">
              <a:spcAft>
                <a:spcPts val="1800"/>
              </a:spcAft>
            </a:pPr>
            <a:r>
              <a:rPr lang="en-US" dirty="0"/>
              <a:t>How can plantation agriculture (tea, coffee, banana) and mono-cropping systems become more nutrition sensitive?</a:t>
            </a:r>
          </a:p>
          <a:p>
            <a:pPr lvl="1">
              <a:spcAft>
                <a:spcPts val="1800"/>
              </a:spcAft>
            </a:pPr>
            <a:r>
              <a:rPr lang="en-US" dirty="0"/>
              <a:t>What are some of the challenges around making plantation agriculture more nutrition sensitive? (Give only 4 answers)</a:t>
            </a:r>
          </a:p>
          <a:p>
            <a:pPr lvl="1"/>
            <a:r>
              <a:rPr lang="en-US" dirty="0"/>
              <a:t>What skills and competences do agriculture officers need to ensure nutrition sensitivity?  </a:t>
            </a:r>
          </a:p>
          <a:p>
            <a:pPr lvl="1"/>
            <a:endParaRPr lang="en-US"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t>73</a:t>
            </a:fld>
            <a:endParaRPr lang="en-US"/>
          </a:p>
        </p:txBody>
      </p:sp>
      <p:sp>
        <p:nvSpPr>
          <p:cNvPr id="7" name="Title 1"/>
          <p:cNvSpPr>
            <a:spLocks noGrp="1"/>
          </p:cNvSpPr>
          <p:nvPr>
            <p:ph type="title"/>
          </p:nvPr>
        </p:nvSpPr>
        <p:spPr>
          <a:xfrm>
            <a:off x="438150" y="365127"/>
            <a:ext cx="7886700" cy="802662"/>
          </a:xfrm>
        </p:spPr>
        <p:txBody>
          <a:bodyPr>
            <a:normAutofit/>
          </a:bodyPr>
          <a:lstStyle/>
          <a:p>
            <a:r>
              <a:rPr lang="en-US" sz="4800" dirty="0">
                <a:solidFill>
                  <a:schemeClr val="bg1"/>
                </a:solidFill>
                <a:latin typeface="Century Gothic" panose="020B0502020202020204" pitchFamily="34" charset="0"/>
              </a:rPr>
              <a:t>REFLECTION </a:t>
            </a:r>
          </a:p>
        </p:txBody>
      </p:sp>
      <p:sp>
        <p:nvSpPr>
          <p:cNvPr id="8" name="TextBox 7"/>
          <p:cNvSpPr txBox="1"/>
          <p:nvPr/>
        </p:nvSpPr>
        <p:spPr>
          <a:xfrm>
            <a:off x="438150" y="1825627"/>
            <a:ext cx="2241550" cy="3170099"/>
          </a:xfrm>
          <a:prstGeom prst="rect">
            <a:avLst/>
          </a:prstGeom>
          <a:noFill/>
        </p:spPr>
        <p:txBody>
          <a:bodyPr wrap="square" rtlCol="0">
            <a:spAutoFit/>
          </a:bodyPr>
          <a:lstStyle/>
          <a:p>
            <a:r>
              <a:rPr lang="en-US" sz="20000"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32220732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A8909F-FCA6-49BC-B22A-230B9D517401}" type="slidenum">
              <a:rPr lang="en-US" smtClean="0"/>
              <a:t>74</a:t>
            </a:fld>
            <a:endParaRPr lang="en-US"/>
          </a:p>
        </p:txBody>
      </p:sp>
      <p:sp>
        <p:nvSpPr>
          <p:cNvPr id="6" name="Title 1"/>
          <p:cNvSpPr>
            <a:spLocks noGrp="1"/>
          </p:cNvSpPr>
          <p:nvPr>
            <p:ph type="title"/>
          </p:nvPr>
        </p:nvSpPr>
        <p:spPr>
          <a:xfrm>
            <a:off x="0" y="2644725"/>
            <a:ext cx="9144000" cy="959169"/>
          </a:xfrm>
        </p:spPr>
        <p:txBody>
          <a:bodyPr>
            <a:normAutofit/>
          </a:bodyPr>
          <a:lstStyle/>
          <a:p>
            <a:pPr algn="ctr"/>
            <a:r>
              <a:rPr lang="en-US" sz="4800" b="1" dirty="0">
                <a:solidFill>
                  <a:srgbClr val="2A502E"/>
                </a:solidFill>
                <a:latin typeface="Century Gothic" panose="020B0502020202020204" pitchFamily="34" charset="0"/>
              </a:rPr>
              <a:t>BREAK</a:t>
            </a:r>
          </a:p>
        </p:txBody>
      </p:sp>
    </p:spTree>
    <p:extLst>
      <p:ext uri="{BB962C8B-B14F-4D97-AF65-F5344CB8AC3E}">
        <p14:creationId xmlns:p14="http://schemas.microsoft.com/office/powerpoint/2010/main" val="9964545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06400" y="365127"/>
            <a:ext cx="8356600" cy="802662"/>
          </a:xfrm>
        </p:spPr>
        <p:txBody>
          <a:bodyPr>
            <a:normAutofit fontScale="90000"/>
          </a:bodyPr>
          <a:lstStyle/>
          <a:p>
            <a:r>
              <a:rPr lang="en-US" dirty="0"/>
              <a:t>CRITERION 3: </a:t>
            </a:r>
            <a:r>
              <a:rPr lang="en-US" sz="3600" dirty="0"/>
              <a:t>Protection of the Environment and Ensuring Household Resilience</a:t>
            </a: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75</a:t>
            </a:fld>
            <a:endParaRPr lang="en-US"/>
          </a:p>
        </p:txBody>
      </p:sp>
      <p:pic>
        <p:nvPicPr>
          <p:cNvPr id="3" name="Picture 2" descr="An image of branches in the dirt."/>
          <p:cNvPicPr>
            <a:picLocks noChangeAspect="1"/>
          </p:cNvPicPr>
          <p:nvPr/>
        </p:nvPicPr>
        <p:blipFill rotWithShape="1">
          <a:blip r:embed="rId3">
            <a:extLst>
              <a:ext uri="{28A0092B-C50C-407E-A947-70E740481C1C}">
                <a14:useLocalDpi xmlns:a14="http://schemas.microsoft.com/office/drawing/2010/main" val="0"/>
              </a:ext>
            </a:extLst>
          </a:blip>
          <a:srcRect t="15542"/>
          <a:stretch/>
        </p:blipFill>
        <p:spPr>
          <a:xfrm>
            <a:off x="0" y="1409700"/>
            <a:ext cx="4586578" cy="2726125"/>
          </a:xfrm>
          <a:prstGeom prst="rect">
            <a:avLst/>
          </a:prstGeom>
        </p:spPr>
      </p:pic>
      <p:pic>
        <p:nvPicPr>
          <p:cNvPr id="5" name="Picture 4" descr="An image of cattle walking in a grassy path."/>
          <p:cNvPicPr>
            <a:picLocks noChangeAspect="1"/>
          </p:cNvPicPr>
          <p:nvPr/>
        </p:nvPicPr>
        <p:blipFill rotWithShape="1">
          <a:blip r:embed="rId4">
            <a:extLst>
              <a:ext uri="{28A0092B-C50C-407E-A947-70E740481C1C}">
                <a14:useLocalDpi xmlns:a14="http://schemas.microsoft.com/office/drawing/2010/main" val="0"/>
              </a:ext>
            </a:extLst>
          </a:blip>
          <a:srcRect t="16529"/>
          <a:stretch/>
        </p:blipFill>
        <p:spPr>
          <a:xfrm>
            <a:off x="4588462" y="1409698"/>
            <a:ext cx="4555538" cy="2533451"/>
          </a:xfrm>
          <a:prstGeom prst="rect">
            <a:avLst/>
          </a:prstGeom>
        </p:spPr>
      </p:pic>
      <p:pic>
        <p:nvPicPr>
          <p:cNvPr id="8" name="Picture 7" descr="An image of men and their bicyccles walking in the river. "/>
          <p:cNvPicPr>
            <a:picLocks noChangeAspect="1"/>
          </p:cNvPicPr>
          <p:nvPr/>
        </p:nvPicPr>
        <p:blipFill rotWithShape="1">
          <a:blip r:embed="rId5">
            <a:extLst>
              <a:ext uri="{28A0092B-C50C-407E-A947-70E740481C1C}">
                <a14:useLocalDpi xmlns:a14="http://schemas.microsoft.com/office/drawing/2010/main" val="0"/>
              </a:ext>
            </a:extLst>
          </a:blip>
          <a:srcRect t="6669"/>
          <a:stretch/>
        </p:blipFill>
        <p:spPr>
          <a:xfrm>
            <a:off x="-12527" y="3580990"/>
            <a:ext cx="4611631" cy="2715615"/>
          </a:xfrm>
          <a:prstGeom prst="rect">
            <a:avLst/>
          </a:prstGeom>
        </p:spPr>
      </p:pic>
      <p:pic>
        <p:nvPicPr>
          <p:cNvPr id="11" name="Picture 10" descr="An image of a man on a boat. "/>
          <p:cNvPicPr>
            <a:picLocks noChangeAspect="1"/>
          </p:cNvPicPr>
          <p:nvPr/>
        </p:nvPicPr>
        <p:blipFill rotWithShape="1">
          <a:blip r:embed="rId6">
            <a:extLst>
              <a:ext uri="{28A0092B-C50C-407E-A947-70E740481C1C}">
                <a14:useLocalDpi xmlns:a14="http://schemas.microsoft.com/office/drawing/2010/main" val="0"/>
              </a:ext>
            </a:extLst>
          </a:blip>
          <a:srcRect t="5298"/>
          <a:stretch/>
        </p:blipFill>
        <p:spPr>
          <a:xfrm>
            <a:off x="4599105" y="3580991"/>
            <a:ext cx="4544895" cy="2715614"/>
          </a:xfrm>
          <a:prstGeom prst="rect">
            <a:avLst/>
          </a:prstGeom>
        </p:spPr>
      </p:pic>
      <p:sp>
        <p:nvSpPr>
          <p:cNvPr id="12" name="TextBox 11"/>
          <p:cNvSpPr txBox="1"/>
          <p:nvPr/>
        </p:nvSpPr>
        <p:spPr>
          <a:xfrm>
            <a:off x="281104" y="6356351"/>
            <a:ext cx="8636000" cy="430887"/>
          </a:xfrm>
          <a:prstGeom prst="rect">
            <a:avLst/>
          </a:prstGeom>
          <a:noFill/>
        </p:spPr>
        <p:txBody>
          <a:bodyPr wrap="square" rtlCol="0">
            <a:spAutoFit/>
          </a:bodyPr>
          <a:lstStyle/>
          <a:p>
            <a:r>
              <a:rPr lang="en-US" sz="1100" dirty="0"/>
              <a:t>Photo Credits (clockwise from top left): © 2011 </a:t>
            </a:r>
            <a:r>
              <a:rPr lang="en-US" sz="1100" dirty="0" err="1"/>
              <a:t>agam</a:t>
            </a:r>
            <a:r>
              <a:rPr lang="en-US" sz="1100" dirty="0"/>
              <a:t>, Courtesy of </a:t>
            </a:r>
            <a:r>
              <a:rPr lang="en-US" sz="1100" dirty="0" err="1"/>
              <a:t>Photoshare</a:t>
            </a:r>
            <a:r>
              <a:rPr lang="en-US" sz="1100" dirty="0"/>
              <a:t> (Uganda); © 2007 Morgan </a:t>
            </a:r>
            <a:r>
              <a:rPr lang="en-US" sz="1100" dirty="0" err="1"/>
              <a:t>Mbabazi</a:t>
            </a:r>
            <a:r>
              <a:rPr lang="en-US" sz="1100" dirty="0"/>
              <a:t>, Courtesy of </a:t>
            </a:r>
            <a:r>
              <a:rPr lang="en-US" sz="1100" dirty="0" err="1"/>
              <a:t>Photoshare</a:t>
            </a:r>
            <a:r>
              <a:rPr lang="en-US" sz="1100" dirty="0"/>
              <a:t> (Uganda); © 2014 Charis McLarty, Courtesy of </a:t>
            </a:r>
            <a:r>
              <a:rPr lang="en-US" sz="1100" dirty="0" err="1"/>
              <a:t>Photoshare</a:t>
            </a:r>
            <a:r>
              <a:rPr lang="en-US" sz="1100" dirty="0"/>
              <a:t> (Chad); © 2006 Felix </a:t>
            </a:r>
            <a:r>
              <a:rPr lang="en-US" sz="1100" dirty="0" err="1"/>
              <a:t>Masi</a:t>
            </a:r>
            <a:r>
              <a:rPr lang="en-US" sz="1100" dirty="0"/>
              <a:t>, Courtesy of </a:t>
            </a:r>
            <a:r>
              <a:rPr lang="en-US" sz="1100" dirty="0" err="1"/>
              <a:t>Photoshare</a:t>
            </a:r>
            <a:r>
              <a:rPr lang="en-US" sz="1100" dirty="0"/>
              <a:t> (Kenya)</a:t>
            </a:r>
          </a:p>
        </p:txBody>
      </p:sp>
    </p:spTree>
    <p:extLst>
      <p:ext uri="{BB962C8B-B14F-4D97-AF65-F5344CB8AC3E}">
        <p14:creationId xmlns:p14="http://schemas.microsoft.com/office/powerpoint/2010/main" val="15734909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Linkages between Climate Change and Food Security and Nutrition </a:t>
            </a:r>
            <a:endParaRPr lang="en-US" dirty="0"/>
          </a:p>
        </p:txBody>
      </p:sp>
      <p:sp>
        <p:nvSpPr>
          <p:cNvPr id="3" name="Content Placeholder 2"/>
          <p:cNvSpPr>
            <a:spLocks noGrp="1"/>
          </p:cNvSpPr>
          <p:nvPr>
            <p:ph idx="1"/>
          </p:nvPr>
        </p:nvSpPr>
        <p:spPr/>
        <p:txBody>
          <a:bodyPr>
            <a:normAutofit fontScale="92500" lnSpcReduction="20000"/>
          </a:bodyPr>
          <a:lstStyle/>
          <a:p>
            <a:r>
              <a:rPr lang="en-US" dirty="0"/>
              <a:t>Climate change refers to change in average weather conditions, such as deviations from long-term average weather conditions (i.e., more or fewer extreme weather events) or changes in long-standing weather patterns that have adverse effects</a:t>
            </a:r>
          </a:p>
          <a:p>
            <a:r>
              <a:rPr lang="en-US" dirty="0"/>
              <a:t>Climate change amplifies damage to the food system by:</a:t>
            </a:r>
          </a:p>
          <a:p>
            <a:pPr lvl="1"/>
            <a:r>
              <a:rPr lang="en-US" dirty="0"/>
              <a:t>Increasing the severity and scale of natural disasters</a:t>
            </a:r>
          </a:p>
          <a:p>
            <a:pPr lvl="1"/>
            <a:r>
              <a:rPr lang="en-US" dirty="0"/>
              <a:t>Spreading crop and livestock pests and diseases into new areas </a:t>
            </a:r>
          </a:p>
          <a:p>
            <a:pPr lvl="1"/>
            <a:r>
              <a:rPr lang="en-US" dirty="0"/>
              <a:t>Increasing food price volatility due to uncertain supply amidst growing demand</a:t>
            </a:r>
          </a:p>
          <a:p>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76</a:t>
            </a:fld>
            <a:endParaRPr lang="en-US"/>
          </a:p>
        </p:txBody>
      </p:sp>
    </p:spTree>
    <p:extLst>
      <p:ext uri="{BB962C8B-B14F-4D97-AF65-F5344CB8AC3E}">
        <p14:creationId xmlns:p14="http://schemas.microsoft.com/office/powerpoint/2010/main" val="3011043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Effects of Climate Change in Uganda </a:t>
            </a:r>
            <a:endParaRPr lang="en-US" dirty="0"/>
          </a:p>
        </p:txBody>
      </p:sp>
      <p:sp>
        <p:nvSpPr>
          <p:cNvPr id="3" name="Content Placeholder 2"/>
          <p:cNvSpPr>
            <a:spLocks noGrp="1"/>
          </p:cNvSpPr>
          <p:nvPr>
            <p:ph idx="1"/>
          </p:nvPr>
        </p:nvSpPr>
        <p:spPr/>
        <p:txBody>
          <a:bodyPr>
            <a:normAutofit lnSpcReduction="10000"/>
          </a:bodyPr>
          <a:lstStyle/>
          <a:p>
            <a:r>
              <a:rPr lang="en-GB" dirty="0"/>
              <a:t>Climate change directly affects food security and nutrition in Uganda through:</a:t>
            </a:r>
          </a:p>
          <a:p>
            <a:pPr lvl="1"/>
            <a:r>
              <a:rPr lang="en-GB" dirty="0"/>
              <a:t>Reduced production of major food crops attributable to increased occurrences of drought, floods, landslides, and soil erosion </a:t>
            </a:r>
          </a:p>
          <a:p>
            <a:r>
              <a:rPr lang="en-GB" dirty="0"/>
              <a:t>Prolonged dry spells and high temperatures can reduce productivity, particularly for rain-fed production</a:t>
            </a:r>
          </a:p>
          <a:p>
            <a:r>
              <a:rPr lang="en-GB" dirty="0"/>
              <a:t>Floods can endanger people, livelihoods, and property and cause widespread crop damage</a:t>
            </a:r>
          </a:p>
          <a:p>
            <a:pPr lvl="1"/>
            <a:endParaRPr lang="en-GB" dirty="0"/>
          </a:p>
          <a:p>
            <a:pPr lvl="1"/>
            <a:endParaRPr lang="en-GB"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77</a:t>
            </a:fld>
            <a:endParaRPr lang="en-US"/>
          </a:p>
        </p:txBody>
      </p:sp>
    </p:spTree>
    <p:extLst>
      <p:ext uri="{BB962C8B-B14F-4D97-AF65-F5344CB8AC3E}">
        <p14:creationId xmlns:p14="http://schemas.microsoft.com/office/powerpoint/2010/main" val="19271352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Climate Change Hurts Farming Households</a:t>
            </a:r>
            <a:endParaRPr lang="en-US" dirty="0"/>
          </a:p>
        </p:txBody>
      </p:sp>
      <p:sp>
        <p:nvSpPr>
          <p:cNvPr id="3" name="Content Placeholder 2"/>
          <p:cNvSpPr>
            <a:spLocks noGrp="1"/>
          </p:cNvSpPr>
          <p:nvPr>
            <p:ph idx="1"/>
          </p:nvPr>
        </p:nvSpPr>
        <p:spPr/>
        <p:txBody>
          <a:bodyPr>
            <a:normAutofit fontScale="92500" lnSpcReduction="10000"/>
          </a:bodyPr>
          <a:lstStyle/>
          <a:p>
            <a:r>
              <a:rPr lang="en-GB" dirty="0"/>
              <a:t>Households with limited savings or other assets are vulnerable to external shocks (climate change and fluctuations in crop prices)</a:t>
            </a:r>
          </a:p>
          <a:p>
            <a:r>
              <a:rPr lang="en-GB" dirty="0"/>
              <a:t>For the poorest households, even small shocks can push them over the edge, requiring them to sell productive assets, forego health care, or reduce food consumption</a:t>
            </a:r>
          </a:p>
          <a:p>
            <a:pPr lvl="1"/>
            <a:r>
              <a:rPr lang="en-GB" dirty="0"/>
              <a:t>Farmers’ exposure to risk and uncertainty is aggravated by lack of information about weather, input choices, farm management practices, and market prices affecting crop production and income</a:t>
            </a:r>
          </a:p>
          <a:p>
            <a:endParaRPr lang="en-US" dirty="0"/>
          </a:p>
          <a:p>
            <a:pPr lvl="1"/>
            <a:endParaRPr lang="en-GB"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78</a:t>
            </a:fld>
            <a:endParaRPr lang="en-US"/>
          </a:p>
        </p:txBody>
      </p:sp>
    </p:spTree>
    <p:extLst>
      <p:ext uri="{BB962C8B-B14F-4D97-AF65-F5344CB8AC3E}">
        <p14:creationId xmlns:p14="http://schemas.microsoft.com/office/powerpoint/2010/main" val="24115477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Climate Change Creates Many Challenges</a:t>
            </a:r>
            <a:endParaRPr lang="en-US" dirty="0"/>
          </a:p>
        </p:txBody>
      </p:sp>
      <p:sp>
        <p:nvSpPr>
          <p:cNvPr id="3" name="Content Placeholder 2"/>
          <p:cNvSpPr>
            <a:spLocks noGrp="1"/>
          </p:cNvSpPr>
          <p:nvPr>
            <p:ph idx="1"/>
          </p:nvPr>
        </p:nvSpPr>
        <p:spPr>
          <a:xfrm>
            <a:off x="628650" y="1443210"/>
            <a:ext cx="7886700" cy="5186190"/>
          </a:xfrm>
        </p:spPr>
        <p:txBody>
          <a:bodyPr>
            <a:normAutofit fontScale="85000" lnSpcReduction="10000"/>
          </a:bodyPr>
          <a:lstStyle/>
          <a:p>
            <a:r>
              <a:rPr lang="en-US" dirty="0"/>
              <a:t>Increasing the production of staple crops is not enough to make agriculture more resilient or to improve diets </a:t>
            </a:r>
          </a:p>
          <a:p>
            <a:pPr lvl="1"/>
            <a:r>
              <a:rPr lang="en-US" dirty="0"/>
              <a:t>Nutrient-rich foods are particularly susceptible to the effects of climate change, such as drought, spread of pests and diseases, and temperature fluctuations </a:t>
            </a:r>
          </a:p>
          <a:p>
            <a:r>
              <a:rPr lang="en-GB" dirty="0"/>
              <a:t>Smallholders rely upon traditional knowledge and agricultural practices to cope with shocks and stresses  </a:t>
            </a:r>
          </a:p>
          <a:p>
            <a:pPr lvl="1"/>
            <a:r>
              <a:rPr lang="en-GB" dirty="0"/>
              <a:t>The effects of climate change erode their coping capacity, leaving smallholders more vulnerable to climatic or economic variations</a:t>
            </a:r>
          </a:p>
          <a:p>
            <a:pPr lvl="1"/>
            <a:r>
              <a:rPr lang="en-US" dirty="0"/>
              <a:t>Rising levels of carbon dioxide in the atmosphere affect human nutrition by reducing nutrient levels in key food crops </a:t>
            </a:r>
            <a:endParaRPr lang="en-GB" dirty="0"/>
          </a:p>
          <a:p>
            <a:pPr lvl="2"/>
            <a:endParaRPr lang="en-US" dirty="0"/>
          </a:p>
          <a:p>
            <a:pPr lvl="2"/>
            <a:endParaRPr lang="en-US" dirty="0"/>
          </a:p>
          <a:p>
            <a:pPr lvl="1"/>
            <a:endParaRPr lang="en-GB"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79</a:t>
            </a:fld>
            <a:endParaRPr lang="en-US"/>
          </a:p>
        </p:txBody>
      </p:sp>
    </p:spTree>
    <p:extLst>
      <p:ext uri="{BB962C8B-B14F-4D97-AF65-F5344CB8AC3E}">
        <p14:creationId xmlns:p14="http://schemas.microsoft.com/office/powerpoint/2010/main" val="387465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890" y="215567"/>
            <a:ext cx="7886700" cy="825442"/>
          </a:xfrm>
        </p:spPr>
        <p:txBody>
          <a:bodyPr>
            <a:normAutofit/>
          </a:bodyPr>
          <a:lstStyle/>
          <a:p>
            <a:r>
              <a:rPr lang="en-US" sz="3600" b="1" dirty="0">
                <a:solidFill>
                  <a:schemeClr val="accent6">
                    <a:lumMod val="50000"/>
                  </a:schemeClr>
                </a:solidFill>
                <a:latin typeface="+mn-lt"/>
                <a:cs typeface="Arial" panose="020B0604020202020204" pitchFamily="34" charset="0"/>
              </a:rPr>
              <a:t>Session 2 Objectives</a:t>
            </a:r>
          </a:p>
        </p:txBody>
      </p:sp>
      <p:sp>
        <p:nvSpPr>
          <p:cNvPr id="3" name="Content Placeholder 2"/>
          <p:cNvSpPr>
            <a:spLocks noGrp="1"/>
          </p:cNvSpPr>
          <p:nvPr>
            <p:ph idx="1"/>
          </p:nvPr>
        </p:nvSpPr>
        <p:spPr>
          <a:xfrm>
            <a:off x="267285" y="1041009"/>
            <a:ext cx="8553157" cy="5520211"/>
          </a:xfrm>
        </p:spPr>
        <p:txBody>
          <a:bodyPr>
            <a:noAutofit/>
          </a:bodyPr>
          <a:lstStyle/>
          <a:p>
            <a:pPr>
              <a:buFont typeface="Wingdings" panose="05000000000000000000" pitchFamily="2" charset="2"/>
              <a:buChar char="q"/>
            </a:pPr>
            <a:r>
              <a:rPr lang="en-US" dirty="0">
                <a:cs typeface="Arial" panose="020B0604020202020204" pitchFamily="34" charset="0"/>
              </a:rPr>
              <a:t> By the end of the session, participants will be able to:</a:t>
            </a:r>
          </a:p>
          <a:p>
            <a:pPr lvl="1"/>
            <a:r>
              <a:rPr lang="en-US" dirty="0">
                <a:cs typeface="Arial" panose="020B0604020202020204" pitchFamily="34" charset="0"/>
              </a:rPr>
              <a:t>Explain the purpose and objectives of the </a:t>
            </a:r>
            <a:r>
              <a:rPr lang="en-US" i="1" dirty="0">
                <a:cs typeface="Arial" panose="020B0604020202020204" pitchFamily="34" charset="0"/>
              </a:rPr>
              <a:t>Guidelines</a:t>
            </a:r>
          </a:p>
          <a:p>
            <a:pPr lvl="1"/>
            <a:r>
              <a:rPr lang="en-US" dirty="0">
                <a:cs typeface="Arial" panose="020B0604020202020204" pitchFamily="34" charset="0"/>
              </a:rPr>
              <a:t>List the users of the </a:t>
            </a:r>
            <a:r>
              <a:rPr lang="en-US" i="1" dirty="0">
                <a:cs typeface="Arial" panose="020B0604020202020204" pitchFamily="34" charset="0"/>
              </a:rPr>
              <a:t>Guidelines</a:t>
            </a:r>
          </a:p>
          <a:p>
            <a:pPr lvl="1"/>
            <a:r>
              <a:rPr lang="en-US" dirty="0">
                <a:cs typeface="Arial" panose="020B0604020202020204" pitchFamily="34" charset="0"/>
              </a:rPr>
              <a:t>Justify the need to integrate nutrition into agriculture enterprise mix designs</a:t>
            </a:r>
          </a:p>
          <a:p>
            <a:pPr lvl="1"/>
            <a:r>
              <a:rPr lang="en-US" dirty="0">
                <a:cs typeface="Arial" panose="020B0604020202020204" pitchFamily="34" charset="0"/>
              </a:rPr>
              <a:t>Explain the links between agriculture and nutrition</a:t>
            </a:r>
          </a:p>
        </p:txBody>
      </p:sp>
      <p:sp>
        <p:nvSpPr>
          <p:cNvPr id="4" name="Slide Number Placeholder 3"/>
          <p:cNvSpPr>
            <a:spLocks noGrp="1"/>
          </p:cNvSpPr>
          <p:nvPr>
            <p:ph type="sldNum" sz="quarter" idx="12"/>
          </p:nvPr>
        </p:nvSpPr>
        <p:spPr/>
        <p:txBody>
          <a:bodyPr/>
          <a:lstStyle/>
          <a:p>
            <a:fld id="{FEA8909F-FCA6-49BC-B22A-230B9D517401}" type="slidenum">
              <a:rPr lang="en-US" smtClean="0"/>
              <a:t>8</a:t>
            </a:fld>
            <a:endParaRPr lang="en-US"/>
          </a:p>
        </p:txBody>
      </p:sp>
    </p:spTree>
    <p:extLst>
      <p:ext uri="{BB962C8B-B14F-4D97-AF65-F5344CB8AC3E}">
        <p14:creationId xmlns:p14="http://schemas.microsoft.com/office/powerpoint/2010/main" val="34779799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Actions for Community Extension Workers</a:t>
            </a:r>
            <a:endParaRPr lang="en-US" dirty="0"/>
          </a:p>
        </p:txBody>
      </p:sp>
      <p:sp>
        <p:nvSpPr>
          <p:cNvPr id="3" name="Content Placeholder 2"/>
          <p:cNvSpPr>
            <a:spLocks noGrp="1"/>
          </p:cNvSpPr>
          <p:nvPr>
            <p:ph idx="1"/>
          </p:nvPr>
        </p:nvSpPr>
        <p:spPr/>
        <p:txBody>
          <a:bodyPr/>
          <a:lstStyle/>
          <a:p>
            <a:r>
              <a:rPr lang="en-GB" dirty="0"/>
              <a:t>Learn and promote good environmental management practices and support food and nutrition security through enterprise mix design</a:t>
            </a:r>
            <a:endParaRPr lang="en-US" dirty="0"/>
          </a:p>
          <a:p>
            <a:pPr lvl="0"/>
            <a:r>
              <a:rPr lang="en-GB" dirty="0"/>
              <a:t>Help households improve their capacity to adopt alternative inputs and practices and water management systems by increasing awareness of climate change and resilience strategies</a:t>
            </a:r>
            <a:endParaRPr lang="en-US" dirty="0"/>
          </a:p>
          <a:p>
            <a:pPr lvl="0"/>
            <a:r>
              <a:rPr lang="en-GB" dirty="0"/>
              <a:t>Facilitate the establishment of community-based early warning systems</a:t>
            </a:r>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80</a:t>
            </a:fld>
            <a:endParaRPr lang="en-US"/>
          </a:p>
        </p:txBody>
      </p:sp>
    </p:spTree>
    <p:extLst>
      <p:ext uri="{BB962C8B-B14F-4D97-AF65-F5344CB8AC3E}">
        <p14:creationId xmlns:p14="http://schemas.microsoft.com/office/powerpoint/2010/main" val="16001321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Actions for Community Level Extension</a:t>
            </a:r>
            <a:endParaRPr lang="en-US" dirty="0"/>
          </a:p>
        </p:txBody>
      </p:sp>
      <p:sp>
        <p:nvSpPr>
          <p:cNvPr id="3" name="Content Placeholder 2"/>
          <p:cNvSpPr>
            <a:spLocks noGrp="1"/>
          </p:cNvSpPr>
          <p:nvPr>
            <p:ph idx="1"/>
          </p:nvPr>
        </p:nvSpPr>
        <p:spPr/>
        <p:txBody>
          <a:bodyPr/>
          <a:lstStyle/>
          <a:p>
            <a:pPr lvl="0"/>
            <a:r>
              <a:rPr lang="en-GB" dirty="0"/>
              <a:t>Improve household access to gender-sensitive information on climate-smart agriculture and promote information and knowledge sharing in the community through public meetings and/or farmer field schools</a:t>
            </a:r>
          </a:p>
          <a:p>
            <a:pPr lvl="0"/>
            <a:r>
              <a:rPr lang="en-GB" dirty="0"/>
              <a:t>Promote nutrient-rich crop and livestock enterprises that are drought and/or disease tolerant</a:t>
            </a:r>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81</a:t>
            </a:fld>
            <a:endParaRPr lang="en-US"/>
          </a:p>
        </p:txBody>
      </p:sp>
    </p:spTree>
    <p:extLst>
      <p:ext uri="{BB962C8B-B14F-4D97-AF65-F5344CB8AC3E}">
        <p14:creationId xmlns:p14="http://schemas.microsoft.com/office/powerpoint/2010/main" val="16491615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Actions for Community Level Extension (continued)</a:t>
            </a:r>
          </a:p>
        </p:txBody>
      </p:sp>
      <p:sp>
        <p:nvSpPr>
          <p:cNvPr id="3" name="Content Placeholder 2"/>
          <p:cNvSpPr>
            <a:spLocks noGrp="1"/>
          </p:cNvSpPr>
          <p:nvPr>
            <p:ph idx="1"/>
          </p:nvPr>
        </p:nvSpPr>
        <p:spPr/>
        <p:txBody>
          <a:bodyPr>
            <a:normAutofit fontScale="92500"/>
          </a:bodyPr>
          <a:lstStyle/>
          <a:p>
            <a:pPr lvl="0"/>
            <a:r>
              <a:rPr lang="en-GB" dirty="0"/>
              <a:t>Promote crop enterprises that can benefit from water harvesting</a:t>
            </a:r>
          </a:p>
          <a:p>
            <a:pPr lvl="0"/>
            <a:r>
              <a:rPr lang="en-GB" dirty="0"/>
              <a:t>Promote livestock enterprises that minimize the risk of zoonotic diseases</a:t>
            </a:r>
          </a:p>
          <a:p>
            <a:pPr lvl="0"/>
            <a:r>
              <a:rPr lang="en-US" dirty="0"/>
              <a:t>Facilitate the design of area-specific enterprise mixes that diversify income and household food supply and minimize environmental and market risk</a:t>
            </a:r>
          </a:p>
          <a:p>
            <a:pPr lvl="1"/>
            <a:r>
              <a:rPr lang="en-US" dirty="0"/>
              <a:t>Such mixes should include nutrient-rich perennial crops and animals (e.g., dairy cattle, goats, poultry, chicken, rabbits)</a:t>
            </a:r>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82</a:t>
            </a:fld>
            <a:endParaRPr lang="en-US"/>
          </a:p>
        </p:txBody>
      </p:sp>
    </p:spTree>
    <p:extLst>
      <p:ext uri="{BB962C8B-B14F-4D97-AF65-F5344CB8AC3E}">
        <p14:creationId xmlns:p14="http://schemas.microsoft.com/office/powerpoint/2010/main" val="17999678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Policy Actions to Promote Resilience</a:t>
            </a:r>
            <a:endParaRPr lang="en-US" dirty="0"/>
          </a:p>
        </p:txBody>
      </p:sp>
      <p:sp>
        <p:nvSpPr>
          <p:cNvPr id="3" name="Content Placeholder 2"/>
          <p:cNvSpPr>
            <a:spLocks noGrp="1"/>
          </p:cNvSpPr>
          <p:nvPr>
            <p:ph idx="1"/>
          </p:nvPr>
        </p:nvSpPr>
        <p:spPr/>
        <p:txBody>
          <a:bodyPr>
            <a:normAutofit fontScale="92500" lnSpcReduction="10000"/>
          </a:bodyPr>
          <a:lstStyle/>
          <a:p>
            <a:pPr lvl="0"/>
            <a:r>
              <a:rPr lang="en-GB" dirty="0"/>
              <a:t>Improve climate-resilient agricultural practices by testing and promoting varieties that are heat and drought tolerant and suitable to particular soils</a:t>
            </a:r>
          </a:p>
          <a:p>
            <a:r>
              <a:rPr lang="en-GB" dirty="0"/>
              <a:t>Increase availability and efficient use of water for smallholder agricultural production by promoting water conservation practices and providing bulk-harvested water for animals and irrigation </a:t>
            </a:r>
          </a:p>
          <a:p>
            <a:r>
              <a:rPr lang="en-US" dirty="0"/>
              <a:t>Improve access to weather and climate information in communities to increase capacity to manage short- and long-term climate risks and reduce losses from weather-related disasters</a:t>
            </a:r>
          </a:p>
        </p:txBody>
      </p:sp>
      <p:sp>
        <p:nvSpPr>
          <p:cNvPr id="4" name="Slide Number Placeholder 3"/>
          <p:cNvSpPr>
            <a:spLocks noGrp="1"/>
          </p:cNvSpPr>
          <p:nvPr>
            <p:ph type="sldNum" sz="quarter" idx="12"/>
          </p:nvPr>
        </p:nvSpPr>
        <p:spPr/>
        <p:txBody>
          <a:bodyPr/>
          <a:lstStyle/>
          <a:p>
            <a:fld id="{FEA8909F-FCA6-49BC-B22A-230B9D517401}" type="slidenum">
              <a:rPr lang="en-US" smtClean="0"/>
              <a:pPr/>
              <a:t>83</a:t>
            </a:fld>
            <a:endParaRPr lang="en-US"/>
          </a:p>
        </p:txBody>
      </p:sp>
    </p:spTree>
    <p:extLst>
      <p:ext uri="{BB962C8B-B14F-4D97-AF65-F5344CB8AC3E}">
        <p14:creationId xmlns:p14="http://schemas.microsoft.com/office/powerpoint/2010/main" val="34312939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Policy Actions to Promote Resilience (continued)</a:t>
            </a:r>
          </a:p>
        </p:txBody>
      </p:sp>
      <p:sp>
        <p:nvSpPr>
          <p:cNvPr id="3" name="Content Placeholder 2"/>
          <p:cNvSpPr>
            <a:spLocks noGrp="1"/>
          </p:cNvSpPr>
          <p:nvPr>
            <p:ph idx="1"/>
          </p:nvPr>
        </p:nvSpPr>
        <p:spPr/>
        <p:txBody>
          <a:bodyPr>
            <a:normAutofit/>
          </a:bodyPr>
          <a:lstStyle/>
          <a:p>
            <a:r>
              <a:rPr lang="en-US" dirty="0"/>
              <a:t>Establish a food security and nutrition information system to gauge vulnerability and follow-up actions to mitigate potentially negative nutrition and food security outcomes</a:t>
            </a:r>
          </a:p>
          <a:p>
            <a:pPr lvl="0"/>
            <a:r>
              <a:rPr lang="en-GB" dirty="0"/>
              <a:t>Strengthen national agricultural market information systems to ensure correct and timely tracking of product prices and demand</a:t>
            </a:r>
          </a:p>
          <a:p>
            <a:r>
              <a:rPr lang="en-US" dirty="0"/>
              <a:t>Develop markets for domestic, regional, and if possible, international enterprises</a:t>
            </a:r>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84</a:t>
            </a:fld>
            <a:endParaRPr lang="en-US"/>
          </a:p>
        </p:txBody>
      </p:sp>
    </p:spTree>
    <p:extLst>
      <p:ext uri="{BB962C8B-B14F-4D97-AF65-F5344CB8AC3E}">
        <p14:creationId xmlns:p14="http://schemas.microsoft.com/office/powerpoint/2010/main" val="32888863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Policy Actions to Promote Resilience (continued)</a:t>
            </a:r>
          </a:p>
        </p:txBody>
      </p:sp>
      <p:sp>
        <p:nvSpPr>
          <p:cNvPr id="3" name="Content Placeholder 2"/>
          <p:cNvSpPr>
            <a:spLocks noGrp="1"/>
          </p:cNvSpPr>
          <p:nvPr>
            <p:ph idx="1"/>
          </p:nvPr>
        </p:nvSpPr>
        <p:spPr/>
        <p:txBody>
          <a:bodyPr/>
          <a:lstStyle/>
          <a:p>
            <a:r>
              <a:rPr lang="en-US" dirty="0"/>
              <a:t>Design innovative enterprise mixes with inbuilt resilience to natural and market shocks (e.g., include perennial crops and animal enterprises)</a:t>
            </a:r>
          </a:p>
          <a:p>
            <a:r>
              <a:rPr lang="en-GB" dirty="0"/>
              <a:t>Develop farmer-friendly agriculture insurance and credit facilities</a:t>
            </a:r>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85</a:t>
            </a:fld>
            <a:endParaRPr lang="en-US"/>
          </a:p>
        </p:txBody>
      </p:sp>
    </p:spTree>
    <p:extLst>
      <p:ext uri="{BB962C8B-B14F-4D97-AF65-F5344CB8AC3E}">
        <p14:creationId xmlns:p14="http://schemas.microsoft.com/office/powerpoint/2010/main" val="7910652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8650" y="640548"/>
            <a:ext cx="7886700" cy="802662"/>
          </a:xfrm>
        </p:spPr>
        <p:txBody>
          <a:bodyPr>
            <a:normAutofit fontScale="90000"/>
          </a:bodyPr>
          <a:lstStyle/>
          <a:p>
            <a:r>
              <a:rPr lang="en-US" dirty="0"/>
              <a:t>Criteria 3: Protection of the Environment and Ensuring Household Resilience—Key Message</a:t>
            </a:r>
          </a:p>
        </p:txBody>
      </p:sp>
      <p:sp>
        <p:nvSpPr>
          <p:cNvPr id="2" name="Content Placeholder 1"/>
          <p:cNvSpPr>
            <a:spLocks noGrp="1"/>
          </p:cNvSpPr>
          <p:nvPr>
            <p:ph idx="1"/>
          </p:nvPr>
        </p:nvSpPr>
        <p:spPr/>
        <p:txBody>
          <a:bodyPr/>
          <a:lstStyle/>
          <a:p>
            <a:endParaRPr lang="en-US" dirty="0"/>
          </a:p>
          <a:p>
            <a:pPr marL="0" indent="0">
              <a:buNone/>
            </a:pPr>
            <a:r>
              <a:rPr lang="en-US" dirty="0"/>
              <a:t>Promote enterprise mixes and practices that can withstand the vagaries of nature, protect against </a:t>
            </a:r>
            <a:r>
              <a:rPr lang="en-US" dirty="0" err="1"/>
              <a:t>unfavourable</a:t>
            </a:r>
            <a:r>
              <a:rPr lang="en-US" dirty="0"/>
              <a:t> market changes, and benefit from low-cost local risk mitigation innovations or solutions</a:t>
            </a:r>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86</a:t>
            </a:fld>
            <a:endParaRPr lang="en-US"/>
          </a:p>
        </p:txBody>
      </p:sp>
    </p:spTree>
    <p:extLst>
      <p:ext uri="{BB962C8B-B14F-4D97-AF65-F5344CB8AC3E}">
        <p14:creationId xmlns:p14="http://schemas.microsoft.com/office/powerpoint/2010/main" val="16963358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9BDA46"/>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4333" y="1383275"/>
            <a:ext cx="6671017" cy="5375690"/>
          </a:xfrm>
        </p:spPr>
        <p:txBody>
          <a:bodyPr>
            <a:normAutofit/>
          </a:bodyPr>
          <a:lstStyle/>
          <a:p>
            <a:pPr>
              <a:spcAft>
                <a:spcPts val="1800"/>
              </a:spcAft>
              <a:buFont typeface="Wingdings" panose="05000000000000000000" pitchFamily="2" charset="2"/>
              <a:buChar char="q"/>
            </a:pPr>
            <a:r>
              <a:rPr lang="en-US" dirty="0"/>
              <a:t> In groups of 10, discuss: </a:t>
            </a:r>
          </a:p>
          <a:p>
            <a:pPr lvl="1">
              <a:spcAft>
                <a:spcPts val="1800"/>
              </a:spcAft>
            </a:pPr>
            <a:r>
              <a:rPr lang="en-US" dirty="0"/>
              <a:t>What are some of the effects of climate change in your districts? </a:t>
            </a:r>
          </a:p>
          <a:p>
            <a:pPr lvl="1">
              <a:spcAft>
                <a:spcPts val="1800"/>
              </a:spcAft>
            </a:pPr>
            <a:r>
              <a:rPr lang="en-US" dirty="0"/>
              <a:t>How are communities coping and adapting to address climate change and weather challenges? </a:t>
            </a:r>
          </a:p>
          <a:p>
            <a:pPr lvl="1"/>
            <a:r>
              <a:rPr lang="en-US" dirty="0"/>
              <a:t>How have you as an extension officer addressed the effects of adverse weather in your community?</a:t>
            </a:r>
          </a:p>
          <a:p>
            <a:pPr lvl="1"/>
            <a:endParaRPr lang="en-US"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t>87</a:t>
            </a:fld>
            <a:endParaRPr lang="en-US"/>
          </a:p>
        </p:txBody>
      </p:sp>
      <p:sp>
        <p:nvSpPr>
          <p:cNvPr id="7" name="Title 1"/>
          <p:cNvSpPr>
            <a:spLocks noGrp="1"/>
          </p:cNvSpPr>
          <p:nvPr>
            <p:ph type="title"/>
          </p:nvPr>
        </p:nvSpPr>
        <p:spPr>
          <a:xfrm>
            <a:off x="438150" y="365127"/>
            <a:ext cx="7886700" cy="802662"/>
          </a:xfrm>
        </p:spPr>
        <p:txBody>
          <a:bodyPr>
            <a:normAutofit/>
          </a:bodyPr>
          <a:lstStyle/>
          <a:p>
            <a:r>
              <a:rPr lang="en-US" sz="4800" dirty="0">
                <a:solidFill>
                  <a:schemeClr val="bg1"/>
                </a:solidFill>
                <a:latin typeface="Century Gothic" panose="020B0502020202020204" pitchFamily="34" charset="0"/>
              </a:rPr>
              <a:t>REFLECTION </a:t>
            </a:r>
          </a:p>
        </p:txBody>
      </p:sp>
      <p:sp>
        <p:nvSpPr>
          <p:cNvPr id="8" name="TextBox 7"/>
          <p:cNvSpPr txBox="1"/>
          <p:nvPr/>
        </p:nvSpPr>
        <p:spPr>
          <a:xfrm>
            <a:off x="438150" y="1825627"/>
            <a:ext cx="2241550" cy="3170099"/>
          </a:xfrm>
          <a:prstGeom prst="rect">
            <a:avLst/>
          </a:prstGeom>
          <a:noFill/>
        </p:spPr>
        <p:txBody>
          <a:bodyPr wrap="square" rtlCol="0">
            <a:spAutoFit/>
          </a:bodyPr>
          <a:lstStyle/>
          <a:p>
            <a:r>
              <a:rPr lang="en-US" sz="20000"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28492352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664" y="359296"/>
            <a:ext cx="8637563" cy="929102"/>
          </a:xfrm>
        </p:spPr>
        <p:txBody>
          <a:bodyPr>
            <a:noAutofit/>
          </a:bodyPr>
          <a:lstStyle/>
          <a:p>
            <a:br>
              <a:rPr lang="en-US" sz="3600" b="1" dirty="0">
                <a:solidFill>
                  <a:schemeClr val="accent6">
                    <a:lumMod val="50000"/>
                  </a:schemeClr>
                </a:solidFill>
                <a:latin typeface="+mn-lt"/>
                <a:cs typeface="Arial" panose="020B0604020202020204" pitchFamily="34" charset="0"/>
              </a:rPr>
            </a:br>
            <a:r>
              <a:rPr lang="en-US" sz="3600" b="1" dirty="0">
                <a:solidFill>
                  <a:schemeClr val="accent6">
                    <a:lumMod val="50000"/>
                  </a:schemeClr>
                </a:solidFill>
                <a:latin typeface="+mn-lt"/>
                <a:cs typeface="Arial" panose="020B0604020202020204" pitchFamily="34" charset="0"/>
              </a:rPr>
              <a:t>CRITERION 4: </a:t>
            </a:r>
            <a:br>
              <a:rPr lang="en-US" sz="3600" b="1" dirty="0">
                <a:solidFill>
                  <a:schemeClr val="accent6">
                    <a:lumMod val="50000"/>
                  </a:schemeClr>
                </a:solidFill>
                <a:latin typeface="+mn-lt"/>
                <a:cs typeface="Arial" panose="020B0604020202020204" pitchFamily="34" charset="0"/>
              </a:rPr>
            </a:br>
            <a:r>
              <a:rPr lang="en-US" sz="3600" b="1" dirty="0">
                <a:solidFill>
                  <a:schemeClr val="accent6">
                    <a:lumMod val="50000"/>
                  </a:schemeClr>
                </a:solidFill>
                <a:latin typeface="+mn-lt"/>
                <a:cs typeface="Arial" panose="020B0604020202020204" pitchFamily="34" charset="0"/>
              </a:rPr>
              <a:t>Gender and Family Care Considerations</a:t>
            </a:r>
            <a:br>
              <a:rPr lang="en-US" sz="3600" b="1" dirty="0"/>
            </a:br>
            <a:endParaRPr lang="en-US" sz="3600" b="1" dirty="0">
              <a:latin typeface="+mn-lt"/>
            </a:endParaRPr>
          </a:p>
        </p:txBody>
      </p:sp>
      <p:pic>
        <p:nvPicPr>
          <p:cNvPr id="5" name="Content Placeholder 4" descr="An image of a family eating. "/>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40319" y="1480680"/>
            <a:ext cx="3452398" cy="2589298"/>
          </a:xfrm>
        </p:spPr>
      </p:pic>
      <p:sp>
        <p:nvSpPr>
          <p:cNvPr id="4" name="Slide Number Placeholder 3"/>
          <p:cNvSpPr>
            <a:spLocks noGrp="1"/>
          </p:cNvSpPr>
          <p:nvPr>
            <p:ph type="sldNum" sz="quarter" idx="12"/>
          </p:nvPr>
        </p:nvSpPr>
        <p:spPr/>
        <p:txBody>
          <a:bodyPr/>
          <a:lstStyle/>
          <a:p>
            <a:fld id="{FEA8909F-FCA6-49BC-B22A-230B9D517401}" type="slidenum">
              <a:rPr lang="en-US" smtClean="0"/>
              <a:t>88</a:t>
            </a:fld>
            <a:endParaRPr lang="en-US"/>
          </a:p>
        </p:txBody>
      </p:sp>
      <p:pic>
        <p:nvPicPr>
          <p:cNvPr id="6" name="Picture 5" descr="An image of a woman cleaning with a baby on her back. "/>
          <p:cNvPicPr>
            <a:picLocks noChangeAspect="1"/>
          </p:cNvPicPr>
          <p:nvPr/>
        </p:nvPicPr>
        <p:blipFill rotWithShape="1">
          <a:blip r:embed="rId4" cstate="print">
            <a:extLst>
              <a:ext uri="{28A0092B-C50C-407E-A947-70E740481C1C}">
                <a14:useLocalDpi xmlns:a14="http://schemas.microsoft.com/office/drawing/2010/main" val="0"/>
              </a:ext>
            </a:extLst>
          </a:blip>
          <a:srcRect t="10106" b="3355"/>
          <a:stretch/>
        </p:blipFill>
        <p:spPr>
          <a:xfrm>
            <a:off x="4457493" y="4069978"/>
            <a:ext cx="4699853" cy="3050410"/>
          </a:xfrm>
          <a:prstGeom prst="rect">
            <a:avLst/>
          </a:prstGeom>
        </p:spPr>
      </p:pic>
      <p:pic>
        <p:nvPicPr>
          <p:cNvPr id="9" name="Picture 8" descr="An image of a family eating together. "/>
          <p:cNvPicPr>
            <a:picLocks noChangeAspect="1"/>
          </p:cNvPicPr>
          <p:nvPr/>
        </p:nvPicPr>
        <p:blipFill rotWithShape="1">
          <a:blip r:embed="rId5" cstate="print">
            <a:extLst>
              <a:ext uri="{28A0092B-C50C-407E-A947-70E740481C1C}">
                <a14:useLocalDpi xmlns:a14="http://schemas.microsoft.com/office/drawing/2010/main" val="0"/>
              </a:ext>
            </a:extLst>
          </a:blip>
          <a:srcRect b="5108"/>
          <a:stretch/>
        </p:blipFill>
        <p:spPr>
          <a:xfrm>
            <a:off x="5319751" y="1448055"/>
            <a:ext cx="3837595" cy="2621924"/>
          </a:xfrm>
          <a:prstGeom prst="rect">
            <a:avLst/>
          </a:prstGeom>
        </p:spPr>
      </p:pic>
      <p:pic>
        <p:nvPicPr>
          <p:cNvPr id="11" name="Picture 10" descr="An image of a woman carrying crops.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30" y="4069978"/>
            <a:ext cx="4469448" cy="3050410"/>
          </a:xfrm>
          <a:prstGeom prst="rect">
            <a:avLst/>
          </a:prstGeom>
        </p:spPr>
      </p:pic>
      <p:pic>
        <p:nvPicPr>
          <p:cNvPr id="12" name="Picture 11" descr="An image of women holding their babies, talking and smiling."/>
          <p:cNvPicPr>
            <a:picLocks noChangeAspect="1"/>
          </p:cNvPicPr>
          <p:nvPr/>
        </p:nvPicPr>
        <p:blipFill rotWithShape="1">
          <a:blip r:embed="rId7" cstate="print">
            <a:extLst>
              <a:ext uri="{28A0092B-C50C-407E-A947-70E740481C1C}">
                <a14:useLocalDpi xmlns:a14="http://schemas.microsoft.com/office/drawing/2010/main" val="0"/>
              </a:ext>
            </a:extLst>
          </a:blip>
          <a:srcRect r="30742"/>
          <a:stretch/>
        </p:blipFill>
        <p:spPr>
          <a:xfrm>
            <a:off x="0" y="1480680"/>
            <a:ext cx="2391064" cy="2589298"/>
          </a:xfrm>
          <a:prstGeom prst="rect">
            <a:avLst/>
          </a:prstGeom>
        </p:spPr>
      </p:pic>
      <p:sp>
        <p:nvSpPr>
          <p:cNvPr id="13" name="TextBox 12"/>
          <p:cNvSpPr txBox="1"/>
          <p:nvPr/>
        </p:nvSpPr>
        <p:spPr>
          <a:xfrm>
            <a:off x="4606229" y="6827508"/>
            <a:ext cx="8457188" cy="276999"/>
          </a:xfrm>
          <a:prstGeom prst="rect">
            <a:avLst/>
          </a:prstGeom>
          <a:noFill/>
        </p:spPr>
        <p:txBody>
          <a:bodyPr wrap="square" rtlCol="0">
            <a:spAutoFit/>
          </a:bodyPr>
          <a:lstStyle/>
          <a:p>
            <a:r>
              <a:rPr lang="en-US" sz="1200" dirty="0"/>
              <a:t>Photo credits: Iain McLellan FANTA/FHI360</a:t>
            </a:r>
          </a:p>
        </p:txBody>
      </p:sp>
    </p:spTree>
    <p:extLst>
      <p:ext uri="{BB962C8B-B14F-4D97-AF65-F5344CB8AC3E}">
        <p14:creationId xmlns:p14="http://schemas.microsoft.com/office/powerpoint/2010/main" val="9811147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Understanding Gender: Test Your Knowledge</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What is the difference between Gender and Sex?</a:t>
            </a:r>
          </a:p>
          <a:p>
            <a:pPr marL="514350" indent="-514350">
              <a:buFont typeface="+mj-lt"/>
              <a:buAutoNum type="arabicPeriod"/>
            </a:pPr>
            <a:r>
              <a:rPr lang="en-US" dirty="0"/>
              <a:t>What are some of the roles and expectations  assigned to men and women in Uganda (district and tribe)?</a:t>
            </a:r>
          </a:p>
          <a:p>
            <a:pPr marL="514350" indent="-514350">
              <a:buFont typeface="+mj-lt"/>
              <a:buAutoNum type="arabicPeriod"/>
            </a:pPr>
            <a:r>
              <a:rPr lang="en-US" dirty="0"/>
              <a:t>Why is it important to use a gender lens in food security and nutrition programs?</a:t>
            </a:r>
          </a:p>
        </p:txBody>
      </p:sp>
      <p:sp>
        <p:nvSpPr>
          <p:cNvPr id="4" name="Slide Number Placeholder 3"/>
          <p:cNvSpPr>
            <a:spLocks noGrp="1"/>
          </p:cNvSpPr>
          <p:nvPr>
            <p:ph type="sldNum" sz="quarter" idx="12"/>
          </p:nvPr>
        </p:nvSpPr>
        <p:spPr/>
        <p:txBody>
          <a:bodyPr/>
          <a:lstStyle/>
          <a:p>
            <a:fld id="{FEA8909F-FCA6-49BC-B22A-230B9D517401}" type="slidenum">
              <a:rPr lang="en-US" smtClean="0"/>
              <a:pPr/>
              <a:t>89</a:t>
            </a:fld>
            <a:endParaRPr lang="en-US"/>
          </a:p>
        </p:txBody>
      </p:sp>
    </p:spTree>
    <p:extLst>
      <p:ext uri="{BB962C8B-B14F-4D97-AF65-F5344CB8AC3E}">
        <p14:creationId xmlns:p14="http://schemas.microsoft.com/office/powerpoint/2010/main" val="1210521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55" y="224450"/>
            <a:ext cx="8721969" cy="1097913"/>
          </a:xfrm>
        </p:spPr>
        <p:txBody>
          <a:bodyPr>
            <a:normAutofit fontScale="90000"/>
          </a:bodyPr>
          <a:lstStyle/>
          <a:p>
            <a:br>
              <a:rPr lang="en-US" sz="3600" b="1" dirty="0">
                <a:solidFill>
                  <a:srgbClr val="2A502E"/>
                </a:solidFill>
                <a:latin typeface="+mn-lt"/>
                <a:cs typeface="Arial" panose="020B0604020202020204" pitchFamily="34" charset="0"/>
              </a:rPr>
            </a:br>
            <a:r>
              <a:rPr lang="en-US" sz="3600" b="1" dirty="0">
                <a:solidFill>
                  <a:srgbClr val="2A502E"/>
                </a:solidFill>
                <a:latin typeface="+mn-lt"/>
                <a:cs typeface="Arial" panose="020B0604020202020204" pitchFamily="34" charset="0"/>
              </a:rPr>
              <a:t>Purpose and Objectives of the </a:t>
            </a:r>
            <a:r>
              <a:rPr lang="en-US" sz="3600" b="1" i="1" dirty="0">
                <a:solidFill>
                  <a:srgbClr val="2A502E"/>
                </a:solidFill>
                <a:latin typeface="+mn-lt"/>
                <a:cs typeface="Arial" panose="020B0604020202020204" pitchFamily="34" charset="0"/>
              </a:rPr>
              <a:t>Guidelines for Integration of Nutrition into Agriculture Enterprise Mixes</a:t>
            </a:r>
          </a:p>
        </p:txBody>
      </p:sp>
      <p:sp>
        <p:nvSpPr>
          <p:cNvPr id="3" name="Content Placeholder 2"/>
          <p:cNvSpPr>
            <a:spLocks noGrp="1"/>
          </p:cNvSpPr>
          <p:nvPr>
            <p:ph idx="1"/>
          </p:nvPr>
        </p:nvSpPr>
        <p:spPr>
          <a:xfrm>
            <a:off x="323556" y="1730326"/>
            <a:ext cx="8496888" cy="4808587"/>
          </a:xfrm>
        </p:spPr>
        <p:txBody>
          <a:bodyPr>
            <a:normAutofit lnSpcReduction="10000"/>
          </a:bodyPr>
          <a:lstStyle/>
          <a:p>
            <a:pPr lvl="0">
              <a:buFont typeface="Wingdings" panose="05000000000000000000" pitchFamily="2" charset="2"/>
              <a:buChar char="q"/>
            </a:pPr>
            <a:r>
              <a:rPr lang="en-GB" dirty="0"/>
              <a:t>Guide policymakers on the design of nutrition-sensitive policies, strategies, and guidelines</a:t>
            </a:r>
          </a:p>
          <a:p>
            <a:pPr lvl="0">
              <a:buFont typeface="Wingdings" panose="05000000000000000000" pitchFamily="2" charset="2"/>
              <a:buChar char="q"/>
            </a:pPr>
            <a:r>
              <a:rPr lang="en-GB" dirty="0"/>
              <a:t>Provide a framework for considering nutrition during the selection of agriculture enterprises, as well as promote nutrition-sensitive programs within the sector</a:t>
            </a:r>
          </a:p>
          <a:p>
            <a:pPr>
              <a:buFont typeface="Wingdings" panose="05000000000000000000" pitchFamily="2" charset="2"/>
              <a:buChar char="q"/>
            </a:pPr>
            <a:r>
              <a:rPr lang="en-GB" dirty="0"/>
              <a:t>Guide agriculture extension and community development workers and agents in selecting highly profitable and nutrition-sensitive enterprise combinations</a:t>
            </a:r>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t>9</a:t>
            </a:fld>
            <a:endParaRPr lang="en-US"/>
          </a:p>
        </p:txBody>
      </p:sp>
    </p:spTree>
    <p:extLst>
      <p:ext uri="{BB962C8B-B14F-4D97-AF65-F5344CB8AC3E}">
        <p14:creationId xmlns:p14="http://schemas.microsoft.com/office/powerpoint/2010/main" val="30697434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Understanding Gender</a:t>
            </a:r>
            <a:endParaRPr lang="en-US" dirty="0"/>
          </a:p>
        </p:txBody>
      </p:sp>
      <p:sp>
        <p:nvSpPr>
          <p:cNvPr id="3" name="Content Placeholder 2"/>
          <p:cNvSpPr>
            <a:spLocks noGrp="1"/>
          </p:cNvSpPr>
          <p:nvPr>
            <p:ph idx="1"/>
          </p:nvPr>
        </p:nvSpPr>
        <p:spPr>
          <a:xfrm>
            <a:off x="628650" y="1443210"/>
            <a:ext cx="7886700" cy="5186190"/>
          </a:xfrm>
        </p:spPr>
        <p:txBody>
          <a:bodyPr>
            <a:normAutofit fontScale="85000" lnSpcReduction="20000"/>
          </a:bodyPr>
          <a:lstStyle/>
          <a:p>
            <a:r>
              <a:rPr lang="en-GB" dirty="0"/>
              <a:t>Gender refers to the socially constructed roles, activities, and responsibilities assigned to women and men in a given culture, location, and time</a:t>
            </a:r>
          </a:p>
          <a:p>
            <a:pPr lvl="1"/>
            <a:r>
              <a:rPr lang="en-GB" dirty="0"/>
              <a:t>These roles and expectations vary among societies and  change over time</a:t>
            </a:r>
          </a:p>
          <a:p>
            <a:r>
              <a:rPr lang="en-GB" dirty="0"/>
              <a:t>Social and cultural attitudes and perceptions influence how women and men perceive themselves and their roles in society, which consequently influences agriculture and nutrition outcomes</a:t>
            </a:r>
          </a:p>
          <a:p>
            <a:pPr lvl="1"/>
            <a:r>
              <a:rPr lang="en-GB" dirty="0"/>
              <a:t>Women are responsible for productive and reproductive work</a:t>
            </a:r>
          </a:p>
          <a:p>
            <a:pPr lvl="1"/>
            <a:r>
              <a:rPr lang="en-GB" dirty="0"/>
              <a:t>Men control the assets and the decision to sell</a:t>
            </a:r>
          </a:p>
          <a:p>
            <a:pPr lvl="1"/>
            <a:r>
              <a:rPr lang="en-GB" dirty="0"/>
              <a:t>Access to agriculture financing favours men</a:t>
            </a:r>
          </a:p>
          <a:p>
            <a:pPr lvl="1"/>
            <a:r>
              <a:rPr lang="en-US" dirty="0"/>
              <a:t>Increasing household food availability and/or income can be time consuming </a:t>
            </a:r>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90</a:t>
            </a:fld>
            <a:endParaRPr lang="en-US"/>
          </a:p>
        </p:txBody>
      </p:sp>
    </p:spTree>
    <p:extLst>
      <p:ext uri="{BB962C8B-B14F-4D97-AF65-F5344CB8AC3E}">
        <p14:creationId xmlns:p14="http://schemas.microsoft.com/office/powerpoint/2010/main" val="930148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6427"/>
            <a:ext cx="7886700" cy="802662"/>
          </a:xfrm>
        </p:spPr>
        <p:txBody>
          <a:bodyPr>
            <a:normAutofit fontScale="90000"/>
          </a:bodyPr>
          <a:lstStyle/>
          <a:p>
            <a:r>
              <a:rPr lang="en-US" dirty="0"/>
              <a:t>How Can Extension Agents Create Awareness on Gender and Family Care Issues</a:t>
            </a:r>
          </a:p>
        </p:txBody>
      </p:sp>
      <p:sp>
        <p:nvSpPr>
          <p:cNvPr id="3" name="Content Placeholder 2"/>
          <p:cNvSpPr>
            <a:spLocks noGrp="1"/>
          </p:cNvSpPr>
          <p:nvPr>
            <p:ph idx="1"/>
          </p:nvPr>
        </p:nvSpPr>
        <p:spPr>
          <a:xfrm>
            <a:off x="628650" y="1816100"/>
            <a:ext cx="7886700" cy="4360863"/>
          </a:xfrm>
        </p:spPr>
        <p:txBody>
          <a:bodyPr>
            <a:normAutofit/>
          </a:bodyPr>
          <a:lstStyle/>
          <a:p>
            <a:pPr lvl="0"/>
            <a:r>
              <a:rPr lang="en-GB" dirty="0"/>
              <a:t>Men and women should both be encouraged to participate in all agricultural extension activities</a:t>
            </a:r>
          </a:p>
          <a:p>
            <a:pPr lvl="0"/>
            <a:r>
              <a:rPr lang="en-GB" dirty="0"/>
              <a:t>Men and women should both participate in all agriculture technology transfer activities</a:t>
            </a:r>
          </a:p>
          <a:p>
            <a:r>
              <a:rPr lang="en-US" dirty="0"/>
              <a:t>Communities and households should be encouraged to select enterprises mix designs that address both women’s and men’s needs, thereby limiting conflict</a:t>
            </a:r>
            <a:endParaRPr lang="en-GB" dirty="0"/>
          </a:p>
          <a:p>
            <a:endParaRPr lang="en-GB" dirty="0"/>
          </a:p>
          <a:p>
            <a:endParaRPr lang="en-GB" dirty="0"/>
          </a:p>
          <a:p>
            <a:pPr lvl="0"/>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91</a:t>
            </a:fld>
            <a:endParaRPr lang="en-US"/>
          </a:p>
        </p:txBody>
      </p:sp>
    </p:spTree>
    <p:extLst>
      <p:ext uri="{BB962C8B-B14F-4D97-AF65-F5344CB8AC3E}">
        <p14:creationId xmlns:p14="http://schemas.microsoft.com/office/powerpoint/2010/main" val="15402726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03400"/>
            <a:ext cx="7886700" cy="4373563"/>
          </a:xfrm>
        </p:spPr>
        <p:txBody>
          <a:bodyPr>
            <a:normAutofit lnSpcReduction="10000"/>
          </a:bodyPr>
          <a:lstStyle/>
          <a:p>
            <a:pPr lvl="0"/>
            <a:r>
              <a:rPr lang="en-US" dirty="0"/>
              <a:t>Encourage equal distribution of leadership roles among women and men for representation in  decision-making processes at the household/ village level and beyond</a:t>
            </a:r>
          </a:p>
          <a:p>
            <a:pPr lvl="1"/>
            <a:r>
              <a:rPr lang="en-US" dirty="0"/>
              <a:t>This ensures articulation of issues that promote food security and nutrition</a:t>
            </a:r>
          </a:p>
          <a:p>
            <a:r>
              <a:rPr lang="en-US" dirty="0"/>
              <a:t>Women should be encouraged to form or join savings and credit associations to improve their access to affordable credit and enable investment in enterprises that promote nutrition</a:t>
            </a:r>
            <a:endParaRPr lang="en-GB" dirty="0"/>
          </a:p>
          <a:p>
            <a:endParaRPr lang="en-GB" dirty="0"/>
          </a:p>
          <a:p>
            <a:pPr lvl="0"/>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92</a:t>
            </a:fld>
            <a:endParaRPr lang="en-US"/>
          </a:p>
        </p:txBody>
      </p:sp>
      <p:sp>
        <p:nvSpPr>
          <p:cNvPr id="9" name="Title 1"/>
          <p:cNvSpPr>
            <a:spLocks noGrp="1"/>
          </p:cNvSpPr>
          <p:nvPr>
            <p:ph type="title"/>
          </p:nvPr>
        </p:nvSpPr>
        <p:spPr>
          <a:xfrm>
            <a:off x="628650" y="606427"/>
            <a:ext cx="7886700" cy="802662"/>
          </a:xfrm>
        </p:spPr>
        <p:txBody>
          <a:bodyPr>
            <a:normAutofit fontScale="90000"/>
          </a:bodyPr>
          <a:lstStyle/>
          <a:p>
            <a:r>
              <a:rPr lang="en-US" dirty="0"/>
              <a:t>How Can Extension Agents Create Awareness on Gender and Family Care Issues (continued)</a:t>
            </a:r>
          </a:p>
        </p:txBody>
      </p:sp>
    </p:spTree>
    <p:extLst>
      <p:ext uri="{BB962C8B-B14F-4D97-AF65-F5344CB8AC3E}">
        <p14:creationId xmlns:p14="http://schemas.microsoft.com/office/powerpoint/2010/main" val="26830902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90700"/>
            <a:ext cx="7886700" cy="4386263"/>
          </a:xfrm>
        </p:spPr>
        <p:txBody>
          <a:bodyPr>
            <a:normAutofit fontScale="92500" lnSpcReduction="10000"/>
          </a:bodyPr>
          <a:lstStyle/>
          <a:p>
            <a:pPr lvl="0"/>
            <a:r>
              <a:rPr lang="en-US" dirty="0"/>
              <a:t>Encourage men and women to engage in discussions of their respective roles in the household division of </a:t>
            </a:r>
            <a:r>
              <a:rPr lang="en-US" dirty="0" err="1"/>
              <a:t>labour</a:t>
            </a:r>
            <a:endParaRPr lang="en-US" dirty="0"/>
          </a:p>
          <a:p>
            <a:pPr lvl="0"/>
            <a:r>
              <a:rPr lang="en-US" dirty="0"/>
              <a:t>Discussions should address the proportion of time that men and women in the household spend on:</a:t>
            </a:r>
          </a:p>
          <a:p>
            <a:pPr lvl="1"/>
            <a:r>
              <a:rPr lang="en-US" dirty="0"/>
              <a:t>Land preparation, planting, weeding, fertilizing, and harvesting</a:t>
            </a:r>
          </a:p>
          <a:p>
            <a:pPr lvl="1"/>
            <a:r>
              <a:rPr lang="en-US" dirty="0"/>
              <a:t>Food preparation (including fetching water) </a:t>
            </a:r>
          </a:p>
          <a:p>
            <a:pPr lvl="1"/>
            <a:r>
              <a:rPr lang="en-US" dirty="0"/>
              <a:t>Child care</a:t>
            </a:r>
          </a:p>
          <a:p>
            <a:pPr lvl="1"/>
            <a:r>
              <a:rPr lang="en-US" dirty="0"/>
              <a:t>Other responsibilities</a:t>
            </a:r>
            <a:endParaRPr lang="en-GB" dirty="0"/>
          </a:p>
          <a:p>
            <a:pPr lvl="0"/>
            <a:endParaRPr lang="en-US" dirty="0"/>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93</a:t>
            </a:fld>
            <a:endParaRPr lang="en-US"/>
          </a:p>
        </p:txBody>
      </p:sp>
      <p:sp>
        <p:nvSpPr>
          <p:cNvPr id="11" name="Title 1"/>
          <p:cNvSpPr>
            <a:spLocks noGrp="1"/>
          </p:cNvSpPr>
          <p:nvPr>
            <p:ph type="title"/>
          </p:nvPr>
        </p:nvSpPr>
        <p:spPr>
          <a:xfrm>
            <a:off x="628650" y="606427"/>
            <a:ext cx="7886700" cy="802662"/>
          </a:xfrm>
        </p:spPr>
        <p:txBody>
          <a:bodyPr>
            <a:normAutofit fontScale="90000"/>
          </a:bodyPr>
          <a:lstStyle/>
          <a:p>
            <a:r>
              <a:rPr lang="en-US" dirty="0"/>
              <a:t>How Can Extension Agents Create Awareness on Gender and Family Care Issues (continued)</a:t>
            </a:r>
          </a:p>
        </p:txBody>
      </p:sp>
    </p:spTree>
    <p:extLst>
      <p:ext uri="{BB962C8B-B14F-4D97-AF65-F5344CB8AC3E}">
        <p14:creationId xmlns:p14="http://schemas.microsoft.com/office/powerpoint/2010/main" val="1127586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8327"/>
            <a:ext cx="7886700" cy="802662"/>
          </a:xfrm>
        </p:spPr>
        <p:txBody>
          <a:bodyPr>
            <a:normAutofit fontScale="90000"/>
          </a:bodyPr>
          <a:lstStyle/>
          <a:p>
            <a:r>
              <a:rPr lang="en-US" dirty="0"/>
              <a:t>How Can Extension Agents Create Awareness on Gender and Family Care Issues (continued)</a:t>
            </a:r>
          </a:p>
        </p:txBody>
      </p:sp>
      <p:sp>
        <p:nvSpPr>
          <p:cNvPr id="3" name="Content Placeholder 2"/>
          <p:cNvSpPr>
            <a:spLocks noGrp="1"/>
          </p:cNvSpPr>
          <p:nvPr>
            <p:ph idx="1"/>
          </p:nvPr>
        </p:nvSpPr>
        <p:spPr>
          <a:xfrm>
            <a:off x="628650" y="1805160"/>
            <a:ext cx="7886700" cy="4733753"/>
          </a:xfrm>
        </p:spPr>
        <p:txBody>
          <a:bodyPr>
            <a:normAutofit fontScale="92500"/>
          </a:bodyPr>
          <a:lstStyle/>
          <a:p>
            <a:pPr lvl="0"/>
            <a:r>
              <a:rPr lang="en-US" dirty="0"/>
              <a:t>Sensitize households and communities on the importance of labor-saving technologies and the role that men can play to support women in managing competing priorities</a:t>
            </a:r>
          </a:p>
          <a:p>
            <a:pPr lvl="1"/>
            <a:r>
              <a:rPr lang="en-US" dirty="0"/>
              <a:t>Child care </a:t>
            </a:r>
          </a:p>
          <a:p>
            <a:pPr lvl="1"/>
            <a:r>
              <a:rPr lang="en-US" dirty="0"/>
              <a:t>Meal preparation </a:t>
            </a:r>
          </a:p>
          <a:p>
            <a:pPr lvl="1"/>
            <a:r>
              <a:rPr lang="en-US" dirty="0"/>
              <a:t>Animal care </a:t>
            </a:r>
          </a:p>
          <a:p>
            <a:pPr lvl="1"/>
            <a:r>
              <a:rPr lang="en-US" dirty="0"/>
              <a:t>Gardening </a:t>
            </a:r>
          </a:p>
          <a:p>
            <a:pPr lvl="0"/>
            <a:r>
              <a:rPr lang="en-US" dirty="0"/>
              <a:t>Technologies/interventions that save time and energy allow women to prepare safe, nutritious baby foods</a:t>
            </a:r>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94</a:t>
            </a:fld>
            <a:endParaRPr lang="en-US"/>
          </a:p>
        </p:txBody>
      </p:sp>
    </p:spTree>
    <p:extLst>
      <p:ext uri="{BB962C8B-B14F-4D97-AF65-F5344CB8AC3E}">
        <p14:creationId xmlns:p14="http://schemas.microsoft.com/office/powerpoint/2010/main" val="21053241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Technologies and Actions that Save Time and Energy </a:t>
            </a:r>
            <a:endParaRPr lang="en-US" dirty="0"/>
          </a:p>
        </p:txBody>
      </p:sp>
      <p:sp>
        <p:nvSpPr>
          <p:cNvPr id="3" name="Content Placeholder 2"/>
          <p:cNvSpPr>
            <a:spLocks noGrp="1"/>
          </p:cNvSpPr>
          <p:nvPr>
            <p:ph idx="1"/>
          </p:nvPr>
        </p:nvSpPr>
        <p:spPr/>
        <p:txBody>
          <a:bodyPr>
            <a:normAutofit fontScale="92500" lnSpcReduction="10000"/>
          </a:bodyPr>
          <a:lstStyle/>
          <a:p>
            <a:r>
              <a:rPr lang="en-US" dirty="0"/>
              <a:t>Farm technologies that reduce household </a:t>
            </a:r>
            <a:r>
              <a:rPr lang="en-US" dirty="0" err="1"/>
              <a:t>labour</a:t>
            </a:r>
            <a:r>
              <a:rPr lang="en-US" dirty="0"/>
              <a:t> requirements, such as tractors, animal traction, and herbicides to minimize tillage</a:t>
            </a:r>
          </a:p>
          <a:p>
            <a:r>
              <a:rPr lang="en-US" dirty="0"/>
              <a:t>Planting of wood lots and promotion of </a:t>
            </a:r>
            <a:r>
              <a:rPr lang="en-US" dirty="0" err="1"/>
              <a:t>agro</a:t>
            </a:r>
            <a:r>
              <a:rPr lang="en-US" dirty="0"/>
              <a:t>-forestry activities near homes</a:t>
            </a:r>
          </a:p>
          <a:p>
            <a:pPr lvl="1"/>
            <a:r>
              <a:rPr lang="en-US" dirty="0"/>
              <a:t>Increase access to biomass energy </a:t>
            </a:r>
          </a:p>
          <a:p>
            <a:pPr lvl="1"/>
            <a:r>
              <a:rPr lang="en-US" dirty="0"/>
              <a:t>Increase total farm incomes </a:t>
            </a:r>
          </a:p>
          <a:p>
            <a:pPr lvl="1"/>
            <a:r>
              <a:rPr lang="en-US" dirty="0"/>
              <a:t>Reduce </a:t>
            </a:r>
            <a:r>
              <a:rPr lang="en-US" dirty="0" err="1"/>
              <a:t>labour</a:t>
            </a:r>
            <a:r>
              <a:rPr lang="en-US" dirty="0"/>
              <a:t> costs associated with scavenging for firewood </a:t>
            </a:r>
          </a:p>
          <a:p>
            <a:pPr lvl="1"/>
            <a:r>
              <a:rPr lang="en-US" dirty="0"/>
              <a:t>Increase the resilience and sustainability of the food production system</a:t>
            </a:r>
          </a:p>
        </p:txBody>
      </p:sp>
      <p:sp>
        <p:nvSpPr>
          <p:cNvPr id="4" name="Slide Number Placeholder 3"/>
          <p:cNvSpPr>
            <a:spLocks noGrp="1"/>
          </p:cNvSpPr>
          <p:nvPr>
            <p:ph type="sldNum" sz="quarter" idx="12"/>
          </p:nvPr>
        </p:nvSpPr>
        <p:spPr/>
        <p:txBody>
          <a:bodyPr/>
          <a:lstStyle/>
          <a:p>
            <a:fld id="{FEA8909F-FCA6-49BC-B22A-230B9D517401}" type="slidenum">
              <a:rPr lang="en-US" smtClean="0"/>
              <a:pPr/>
              <a:t>95</a:t>
            </a:fld>
            <a:endParaRPr lang="en-US"/>
          </a:p>
        </p:txBody>
      </p:sp>
    </p:spTree>
    <p:extLst>
      <p:ext uri="{BB962C8B-B14F-4D97-AF65-F5344CB8AC3E}">
        <p14:creationId xmlns:p14="http://schemas.microsoft.com/office/powerpoint/2010/main" val="34045037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Technologies and Actions that Save Time and Energy (continued) </a:t>
            </a:r>
          </a:p>
        </p:txBody>
      </p:sp>
      <p:sp>
        <p:nvSpPr>
          <p:cNvPr id="3" name="Content Placeholder 2"/>
          <p:cNvSpPr>
            <a:spLocks noGrp="1"/>
          </p:cNvSpPr>
          <p:nvPr>
            <p:ph idx="1"/>
          </p:nvPr>
        </p:nvSpPr>
        <p:spPr/>
        <p:txBody>
          <a:bodyPr/>
          <a:lstStyle/>
          <a:p>
            <a:r>
              <a:rPr lang="en-US" dirty="0"/>
              <a:t>Enterprise mix designs that require relatively little </a:t>
            </a:r>
            <a:r>
              <a:rPr lang="en-US" dirty="0" err="1"/>
              <a:t>labour</a:t>
            </a:r>
            <a:r>
              <a:rPr lang="en-US" dirty="0"/>
              <a:t> or offer flexibility for child care should be selected</a:t>
            </a:r>
          </a:p>
          <a:p>
            <a:pPr lvl="1"/>
            <a:r>
              <a:rPr lang="en-US" dirty="0"/>
              <a:t>Broiler chickens are less </a:t>
            </a:r>
            <a:r>
              <a:rPr lang="en-US" dirty="0" err="1"/>
              <a:t>labour-intensive</a:t>
            </a:r>
            <a:r>
              <a:rPr lang="en-US" dirty="0"/>
              <a:t> than traditional layers </a:t>
            </a:r>
          </a:p>
          <a:p>
            <a:pPr lvl="1"/>
            <a:r>
              <a:rPr lang="en-US" dirty="0"/>
              <a:t>Some farming activities can be carried out near home, making it relatively easy for women to care for their children (e.g., household-level food processing and mushroom growing)</a:t>
            </a:r>
          </a:p>
        </p:txBody>
      </p:sp>
      <p:sp>
        <p:nvSpPr>
          <p:cNvPr id="4" name="Slide Number Placeholder 3"/>
          <p:cNvSpPr>
            <a:spLocks noGrp="1"/>
          </p:cNvSpPr>
          <p:nvPr>
            <p:ph type="sldNum" sz="quarter" idx="12"/>
          </p:nvPr>
        </p:nvSpPr>
        <p:spPr/>
        <p:txBody>
          <a:bodyPr/>
          <a:lstStyle/>
          <a:p>
            <a:fld id="{FEA8909F-FCA6-49BC-B22A-230B9D517401}" type="slidenum">
              <a:rPr lang="en-US" smtClean="0"/>
              <a:pPr/>
              <a:t>96</a:t>
            </a:fld>
            <a:endParaRPr lang="en-US"/>
          </a:p>
        </p:txBody>
      </p:sp>
    </p:spTree>
    <p:extLst>
      <p:ext uri="{BB962C8B-B14F-4D97-AF65-F5344CB8AC3E}">
        <p14:creationId xmlns:p14="http://schemas.microsoft.com/office/powerpoint/2010/main" val="6549943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Technologies and Actions that Save Time and Energy (continued)</a:t>
            </a:r>
          </a:p>
        </p:txBody>
      </p:sp>
      <p:sp>
        <p:nvSpPr>
          <p:cNvPr id="3" name="Content Placeholder 2"/>
          <p:cNvSpPr>
            <a:spLocks noGrp="1"/>
          </p:cNvSpPr>
          <p:nvPr>
            <p:ph idx="1"/>
          </p:nvPr>
        </p:nvSpPr>
        <p:spPr/>
        <p:txBody>
          <a:bodyPr/>
          <a:lstStyle/>
          <a:p>
            <a:r>
              <a:rPr lang="en-US" dirty="0" err="1"/>
              <a:t>Labour</a:t>
            </a:r>
            <a:r>
              <a:rPr lang="en-US" dirty="0"/>
              <a:t> or energy-saving technologies for food preparation</a:t>
            </a:r>
          </a:p>
          <a:p>
            <a:pPr lvl="1"/>
            <a:r>
              <a:rPr lang="en-US" dirty="0"/>
              <a:t>Low-technology water pumps </a:t>
            </a:r>
          </a:p>
          <a:p>
            <a:pPr lvl="1"/>
            <a:r>
              <a:rPr lang="en-US" dirty="0"/>
              <a:t>Eco stoves and fuel-efficient stoves</a:t>
            </a:r>
          </a:p>
          <a:p>
            <a:pPr lvl="1"/>
            <a:r>
              <a:rPr lang="en-US" dirty="0"/>
              <a:t>Low-cost solar driers for fruits and vegetables </a:t>
            </a:r>
          </a:p>
          <a:p>
            <a:pPr lvl="1"/>
            <a:r>
              <a:rPr lang="en-US" dirty="0"/>
              <a:t>Milling machines and graters</a:t>
            </a:r>
          </a:p>
          <a:p>
            <a:pPr lvl="1"/>
            <a:r>
              <a:rPr lang="en-US" dirty="0"/>
              <a:t>Rain water harvesting devices</a:t>
            </a:r>
          </a:p>
        </p:txBody>
      </p:sp>
      <p:sp>
        <p:nvSpPr>
          <p:cNvPr id="4" name="Slide Number Placeholder 3"/>
          <p:cNvSpPr>
            <a:spLocks noGrp="1"/>
          </p:cNvSpPr>
          <p:nvPr>
            <p:ph type="sldNum" sz="quarter" idx="12"/>
          </p:nvPr>
        </p:nvSpPr>
        <p:spPr/>
        <p:txBody>
          <a:bodyPr/>
          <a:lstStyle/>
          <a:p>
            <a:fld id="{FEA8909F-FCA6-49BC-B22A-230B9D517401}" type="slidenum">
              <a:rPr lang="en-US" smtClean="0"/>
              <a:pPr/>
              <a:t>97</a:t>
            </a:fld>
            <a:endParaRPr lang="en-US"/>
          </a:p>
        </p:txBody>
      </p:sp>
    </p:spTree>
    <p:extLst>
      <p:ext uri="{BB962C8B-B14F-4D97-AF65-F5344CB8AC3E}">
        <p14:creationId xmlns:p14="http://schemas.microsoft.com/office/powerpoint/2010/main" val="23966996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Technologies and Actions that Can Save Time and Energy </a:t>
            </a:r>
            <a:endParaRPr lang="en-US" dirty="0"/>
          </a:p>
        </p:txBody>
      </p:sp>
      <p:sp>
        <p:nvSpPr>
          <p:cNvPr id="3" name="Content Placeholder 2"/>
          <p:cNvSpPr>
            <a:spLocks noGrp="1"/>
          </p:cNvSpPr>
          <p:nvPr>
            <p:ph idx="1"/>
          </p:nvPr>
        </p:nvSpPr>
        <p:spPr/>
        <p:txBody>
          <a:bodyPr/>
          <a:lstStyle/>
          <a:p>
            <a:r>
              <a:rPr lang="en-US"/>
              <a:t>Links should be established with other stakeholders to promote community-based childcare centres in farming communities as part of agricultural development programs</a:t>
            </a:r>
          </a:p>
          <a:p>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98</a:t>
            </a:fld>
            <a:endParaRPr lang="en-US"/>
          </a:p>
        </p:txBody>
      </p:sp>
    </p:spTree>
    <p:extLst>
      <p:ext uri="{BB962C8B-B14F-4D97-AF65-F5344CB8AC3E}">
        <p14:creationId xmlns:p14="http://schemas.microsoft.com/office/powerpoint/2010/main" val="38926547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a:br>
            <a:r>
              <a:rPr lang="en-US"/>
              <a:t>Criteria 4: Gender and Family Care Considerations—</a:t>
            </a:r>
            <a:r>
              <a:rPr lang="en-GB"/>
              <a:t>Key Messages</a:t>
            </a:r>
            <a:br>
              <a:rPr lang="en-US"/>
            </a:br>
            <a:endParaRPr lang="en-US" dirty="0"/>
          </a:p>
        </p:txBody>
      </p:sp>
      <p:sp>
        <p:nvSpPr>
          <p:cNvPr id="3" name="Content Placeholder 2"/>
          <p:cNvSpPr>
            <a:spLocks noGrp="1"/>
          </p:cNvSpPr>
          <p:nvPr>
            <p:ph idx="1"/>
          </p:nvPr>
        </p:nvSpPr>
        <p:spPr/>
        <p:txBody>
          <a:bodyPr/>
          <a:lstStyle/>
          <a:p>
            <a:r>
              <a:rPr lang="en-GB"/>
              <a:t>Agricultural extension workers should work closely with community development workers to:</a:t>
            </a:r>
          </a:p>
          <a:p>
            <a:pPr lvl="0"/>
            <a:r>
              <a:rPr lang="en-GB"/>
              <a:t>Promote intensive community mobilization on gender and other social and cultural issues that negatively affect nutrition security</a:t>
            </a:r>
          </a:p>
          <a:p>
            <a:pPr lvl="0"/>
            <a:r>
              <a:rPr lang="en-GB"/>
              <a:t>Consider enterprises with suitable energy, time, and labour-saving technologies to reduce women’s workload</a:t>
            </a:r>
            <a:endParaRPr lang="en-US"/>
          </a:p>
          <a:p>
            <a:endParaRPr lang="en-US"/>
          </a:p>
          <a:p>
            <a:pPr lvl="0"/>
            <a:endParaRPr lang="en-US" dirty="0"/>
          </a:p>
        </p:txBody>
      </p:sp>
      <p:sp>
        <p:nvSpPr>
          <p:cNvPr id="4" name="Slide Number Placeholder 3"/>
          <p:cNvSpPr>
            <a:spLocks noGrp="1"/>
          </p:cNvSpPr>
          <p:nvPr>
            <p:ph type="sldNum" sz="quarter" idx="12"/>
          </p:nvPr>
        </p:nvSpPr>
        <p:spPr/>
        <p:txBody>
          <a:bodyPr/>
          <a:lstStyle/>
          <a:p>
            <a:fld id="{FEA8909F-FCA6-49BC-B22A-230B9D517401}" type="slidenum">
              <a:rPr lang="en-US" smtClean="0"/>
              <a:pPr/>
              <a:t>99</a:t>
            </a:fld>
            <a:endParaRPr lang="en-US"/>
          </a:p>
        </p:txBody>
      </p:sp>
    </p:spTree>
    <p:extLst>
      <p:ext uri="{BB962C8B-B14F-4D97-AF65-F5344CB8AC3E}">
        <p14:creationId xmlns:p14="http://schemas.microsoft.com/office/powerpoint/2010/main" val="6998593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6AA340712EBE643A98B5FBC0844F253" ma:contentTypeVersion="3" ma:contentTypeDescription="Create a new document." ma:contentTypeScope="" ma:versionID="fc5522d36f9a0fef70917e2dbddc4c6c">
  <xsd:schema xmlns:xsd="http://www.w3.org/2001/XMLSchema" xmlns:xs="http://www.w3.org/2001/XMLSchema" xmlns:p="http://schemas.microsoft.com/office/2006/metadata/properties" xmlns:ns3="1fa1ac1b-523b-409d-bdaa-cd82caef7ae4" targetNamespace="http://schemas.microsoft.com/office/2006/metadata/properties" ma:root="true" ma:fieldsID="6d4d583032cc82f2025d247f76bb6931" ns3:_="">
    <xsd:import namespace="1fa1ac1b-523b-409d-bdaa-cd82caef7ae4"/>
    <xsd:element name="properties">
      <xsd:complexType>
        <xsd:sequence>
          <xsd:element name="documentManagement">
            <xsd:complexType>
              <xsd:all>
                <xsd:element ref="ns3:SharedWithUsers" minOccurs="0"/>
                <xsd:element ref="ns3:SharedWithDetail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a1ac1b-523b-409d-bdaa-cd82caef7ae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5FD922-D91F-4D39-8A73-53B2AA029F99}">
  <ds:schemaRefs>
    <ds:schemaRef ds:uri="http://purl.org/dc/dcmitype/"/>
    <ds:schemaRef ds:uri="http://www.w3.org/XML/1998/namespace"/>
    <ds:schemaRef ds:uri="http://schemas.microsoft.com/office/infopath/2007/PartnerControls"/>
    <ds:schemaRef ds:uri="http://purl.org/dc/elements/1.1/"/>
    <ds:schemaRef ds:uri="1fa1ac1b-523b-409d-bdaa-cd82caef7ae4"/>
    <ds:schemaRef ds:uri="http://schemas.openxmlformats.org/package/2006/metadata/core-properties"/>
    <ds:schemaRef ds:uri="http://schemas.microsoft.com/office/2006/metadata/properties"/>
    <ds:schemaRef ds:uri="http://schemas.microsoft.com/office/2006/documentManagement/types"/>
    <ds:schemaRef ds:uri="http://purl.org/dc/terms/"/>
  </ds:schemaRefs>
</ds:datastoreItem>
</file>

<file path=customXml/itemProps2.xml><?xml version="1.0" encoding="utf-8"?>
<ds:datastoreItem xmlns:ds="http://schemas.openxmlformats.org/officeDocument/2006/customXml" ds:itemID="{96704441-44A7-4E16-89D5-09CB725B2C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a1ac1b-523b-409d-bdaa-cd82caef7a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8F697E-E24A-44B7-948F-88A027B597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13100</TotalTime>
  <Words>6951</Words>
  <Application>Microsoft Office PowerPoint</Application>
  <PresentationFormat>On-screen Show (4:3)</PresentationFormat>
  <Paragraphs>736</Paragraphs>
  <Slides>112</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112</vt:i4>
      </vt:variant>
    </vt:vector>
  </HeadingPairs>
  <TitlesOfParts>
    <vt:vector size="117" baseType="lpstr">
      <vt:lpstr>Arial</vt:lpstr>
      <vt:lpstr>Calibri</vt:lpstr>
      <vt:lpstr>Century Gothic</vt:lpstr>
      <vt:lpstr>Wingdings</vt:lpstr>
      <vt:lpstr>Office Theme</vt:lpstr>
      <vt:lpstr>         GUIDELINES FOR INTEGRATING NUTRITION INTO AGRICULTURE ENTERPRISE MIXES IN UGANDA  Sensitization/Orientation of District Production Staff </vt:lpstr>
      <vt:lpstr> Outline  </vt:lpstr>
      <vt:lpstr>Session 1:  COURSE INTRODUCTION  </vt:lpstr>
      <vt:lpstr>Climate Setting: Know Your Neighbor</vt:lpstr>
      <vt:lpstr>PowerPoint Presentation</vt:lpstr>
      <vt:lpstr>Welcome and Opening Remarks</vt:lpstr>
      <vt:lpstr>PowerPoint Presentation</vt:lpstr>
      <vt:lpstr>Session 2 Objectives</vt:lpstr>
      <vt:lpstr> Purpose and Objectives of the Guidelines for Integration of Nutrition into Agriculture Enterprise Mixes</vt:lpstr>
      <vt:lpstr>Users of the Guidelines</vt:lpstr>
      <vt:lpstr>Justification for Integrating Nutrition into Agriculture Enterprise Mix Designs</vt:lpstr>
      <vt:lpstr>Justification (continued): Agriculture and Nutrition Are Interlinked</vt:lpstr>
      <vt:lpstr>Justification (continued)</vt:lpstr>
      <vt:lpstr>More Needs to Be Done</vt:lpstr>
      <vt:lpstr>BREAK</vt:lpstr>
      <vt:lpstr>PowerPoint Presentation</vt:lpstr>
      <vt:lpstr>Session 3 Objectives</vt:lpstr>
      <vt:lpstr>Food and Nutrition Policy Frameworks  </vt:lpstr>
      <vt:lpstr>Policies Related to Agriculture, Food, and Nutrition Security</vt:lpstr>
      <vt:lpstr>Uganda Policies Related to Agriculture, Food, and Nutrition Security</vt:lpstr>
      <vt:lpstr>Food Security and Nutrition in the National Agriculture Policy 2013</vt:lpstr>
      <vt:lpstr>Food Security and Nutrition in the National Agriculture Policy 2013 (continued)</vt:lpstr>
      <vt:lpstr>Food Security and Nutrition in the National Agriculture Policy 2013 (continued)</vt:lpstr>
      <vt:lpstr>Food Security and Nutrition in the National Agriculture Policy 2013 (continued)</vt:lpstr>
      <vt:lpstr>PowerPoint Presentation</vt:lpstr>
      <vt:lpstr>PowerPoint Presentation</vt:lpstr>
      <vt:lpstr>Understanding Malnutrition </vt:lpstr>
      <vt:lpstr>Session 4 Objectives</vt:lpstr>
      <vt:lpstr>REFLECTION </vt:lpstr>
      <vt:lpstr>PowerPoint Presentation</vt:lpstr>
      <vt:lpstr>Forms of Malnutrition in Uganda: WASTING </vt:lpstr>
      <vt:lpstr>Forms of Malnutrition in Uganda: OEDEMATOUS MALNUTRITION  </vt:lpstr>
      <vt:lpstr>Distribution of Stunting, Wasting, &amp;  Underweight in Children Under 5  (UDHS 1989-2016)   </vt:lpstr>
      <vt:lpstr>Anemia in Children 6–59 Months   (UDHS 2016)</vt:lpstr>
      <vt:lpstr>Anemia in Women 15–49 Years  (UDHS 2016)</vt:lpstr>
      <vt:lpstr>Cost of Poor Nutrition to Uganda’s Economy</vt:lpstr>
      <vt:lpstr>Cost of Poor Nutrition to Uganda’s Economy (continued)</vt:lpstr>
      <vt:lpstr>BREAK</vt:lpstr>
      <vt:lpstr>PowerPoint Presentation</vt:lpstr>
      <vt:lpstr>Objectives of Session 5 </vt:lpstr>
      <vt:lpstr>Agricultural Zoning Strategy and Enterprise Mix Approach in Uganda</vt:lpstr>
      <vt:lpstr>PowerPoint Presentation</vt:lpstr>
      <vt:lpstr>Gaps in Selection of Enterprises</vt:lpstr>
      <vt:lpstr>Gaps in Enterprise Mix Selection Process </vt:lpstr>
      <vt:lpstr>Gaps in Enterprise Mix Selection Process (continued) </vt:lpstr>
      <vt:lpstr>REFLECTION </vt:lpstr>
      <vt:lpstr>PowerPoint Presentation</vt:lpstr>
      <vt:lpstr>Objectives of Session 6 </vt:lpstr>
      <vt:lpstr>CRITERION 1: Enterprise Mix Design Allows Regular Income Flow </vt:lpstr>
      <vt:lpstr>Why Emphasize Regular Income Flow?</vt:lpstr>
      <vt:lpstr>Regular Income Flow and Nutrition </vt:lpstr>
      <vt:lpstr>Ensuring Regular Income for Households through Enterprise Design: Livestock Production </vt:lpstr>
      <vt:lpstr>Ensuring Regular Income for Households through Enterprise Design: Livestock Production (continued)</vt:lpstr>
      <vt:lpstr>Ensuring Regular Income for Households through Enterprise Design: Livestock Production (continued) </vt:lpstr>
      <vt:lpstr>Ensuring Regular Income for Households through Enterprise Design: Crop Enterprises</vt:lpstr>
      <vt:lpstr>Ensuring Regular Income for Households through Enterprise Design: Off-Farm Income</vt:lpstr>
      <vt:lpstr>Generating Off-Farm Income through Food Processing and Processing</vt:lpstr>
      <vt:lpstr>Generating Off-Farm Income through Food Processing and Preservation </vt:lpstr>
      <vt:lpstr>Criteria 1: Enterprise Mix Design for Regular Income Flow—Key Messages</vt:lpstr>
      <vt:lpstr>REFLECTION </vt:lpstr>
      <vt:lpstr>BREAK</vt:lpstr>
      <vt:lpstr> CRITERION 2:  Production of Nutrient-Rich Foods </vt:lpstr>
      <vt:lpstr> Why Emphasize Production and Consumption of Nutrient-Rich Foods </vt:lpstr>
      <vt:lpstr>Why Emphasize Production and Consumption of Nutrient-Rich Foods (continued)</vt:lpstr>
      <vt:lpstr>Examples of Nutrient-Rich Foods</vt:lpstr>
      <vt:lpstr>Diverse Diet in Uganda: “GO” Foods  Some of the locally available, energy-giving (“GO”) Foods </vt:lpstr>
      <vt:lpstr>Diverse Diet in Uganda: “GROW” Foods  Some of the locally available, protein (“GROW”) foods </vt:lpstr>
      <vt:lpstr>Diverse Diet in Uganda: “GLOW” Foods  Some of the locally available, energy-rich (“GLOW”) foods </vt:lpstr>
      <vt:lpstr>Promote Production of Nutrient-Rich Foods</vt:lpstr>
      <vt:lpstr>Promote Production of Nutrient-Rich Foods (continued)</vt:lpstr>
      <vt:lpstr>Interventions that Promote a Balanced Approach</vt:lpstr>
      <vt:lpstr>Criteria 2: Production of Nutrient-Rich Foods Key Message</vt:lpstr>
      <vt:lpstr>REFLECTION </vt:lpstr>
      <vt:lpstr>BREAK</vt:lpstr>
      <vt:lpstr>CRITERION 3: Protection of the Environment and Ensuring Household Resilience</vt:lpstr>
      <vt:lpstr>Linkages between Climate Change and Food Security and Nutrition </vt:lpstr>
      <vt:lpstr>Effects of Climate Change in Uganda </vt:lpstr>
      <vt:lpstr>Climate Change Hurts Farming Households</vt:lpstr>
      <vt:lpstr>Climate Change Creates Many Challenges</vt:lpstr>
      <vt:lpstr>Actions for Community Extension Workers</vt:lpstr>
      <vt:lpstr>Actions for Community Level Extension</vt:lpstr>
      <vt:lpstr>Actions for Community Level Extension (continued)</vt:lpstr>
      <vt:lpstr>Policy Actions to Promote Resilience</vt:lpstr>
      <vt:lpstr>Policy Actions to Promote Resilience (continued)</vt:lpstr>
      <vt:lpstr>Policy Actions to Promote Resilience (continued)</vt:lpstr>
      <vt:lpstr>Criteria 3: Protection of the Environment and Ensuring Household Resilience—Key Message</vt:lpstr>
      <vt:lpstr>REFLECTION </vt:lpstr>
      <vt:lpstr> CRITERION 4:  Gender and Family Care Considerations </vt:lpstr>
      <vt:lpstr>Understanding Gender: Test Your Knowledge</vt:lpstr>
      <vt:lpstr>Understanding Gender</vt:lpstr>
      <vt:lpstr>How Can Extension Agents Create Awareness on Gender and Family Care Issues</vt:lpstr>
      <vt:lpstr>How Can Extension Agents Create Awareness on Gender and Family Care Issues (continued)</vt:lpstr>
      <vt:lpstr>How Can Extension Agents Create Awareness on Gender and Family Care Issues (continued)</vt:lpstr>
      <vt:lpstr>How Can Extension Agents Create Awareness on Gender and Family Care Issues (continued)</vt:lpstr>
      <vt:lpstr>Technologies and Actions that Save Time and Energy </vt:lpstr>
      <vt:lpstr>Technologies and Actions that Save Time and Energy (continued) </vt:lpstr>
      <vt:lpstr>Technologies and Actions that Save Time and Energy (continued)</vt:lpstr>
      <vt:lpstr>Technologies and Actions that Can Save Time and Energy </vt:lpstr>
      <vt:lpstr> Criteria 4: Gender and Family Care Considerations—Key Messages </vt:lpstr>
      <vt:lpstr>REFLECTION </vt:lpstr>
      <vt:lpstr>PowerPoint Presentation</vt:lpstr>
      <vt:lpstr> Community Mobilization and Capacity Building for Nutrition  </vt:lpstr>
      <vt:lpstr>Community Mobilization and Capacity Building for Nutrition (continued)</vt:lpstr>
      <vt:lpstr>Why Malnutrition is An Issue of Concern and Why Nutrition Matters</vt:lpstr>
      <vt:lpstr>Why Malnutrition is An Issue of Concern and Why Nutrition Matters (continued)</vt:lpstr>
      <vt:lpstr>Causes of Malnutrition</vt:lpstr>
      <vt:lpstr>Causes of Malnutrition (continued)</vt:lpstr>
      <vt:lpstr>Community Mobilization Actions that Can Improve Nutrition</vt:lpstr>
      <vt:lpstr>Community Mobilization Actions that Can Improve Nutrition (continued)</vt:lpstr>
      <vt:lpstr>Points to Remember during Community Awareness </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situation in Uganda &amp; linkage to agriculture</dc:title>
  <dc:creator>CHC9</dc:creator>
  <cp:lastModifiedBy>Heather Finegan</cp:lastModifiedBy>
  <cp:revision>880</cp:revision>
  <cp:lastPrinted>2016-09-09T07:45:50Z</cp:lastPrinted>
  <dcterms:created xsi:type="dcterms:W3CDTF">2016-06-21T11:53:18Z</dcterms:created>
  <dcterms:modified xsi:type="dcterms:W3CDTF">2017-08-04T16:15:46Z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0x010100A6AA340712EBE643A98B5FBC0844F253</vt:lpwstr>
  </property>
</Properties>
</file>