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 id="2147483663" r:id="rId3"/>
  </p:sldMasterIdLst>
  <p:notesMasterIdLst>
    <p:notesMasterId r:id="rId96"/>
  </p:notesMasterIdLst>
  <p:sldIdLst>
    <p:sldId id="366" r:id="rId4"/>
    <p:sldId id="377" r:id="rId5"/>
    <p:sldId id="368" r:id="rId6"/>
    <p:sldId id="369" r:id="rId7"/>
    <p:sldId id="370" r:id="rId8"/>
    <p:sldId id="371" r:id="rId9"/>
    <p:sldId id="378" r:id="rId10"/>
    <p:sldId id="373" r:id="rId11"/>
    <p:sldId id="374" r:id="rId12"/>
    <p:sldId id="375" r:id="rId13"/>
    <p:sldId id="379" r:id="rId14"/>
    <p:sldId id="380" r:id="rId15"/>
    <p:sldId id="381" r:id="rId16"/>
    <p:sldId id="383" r:id="rId17"/>
    <p:sldId id="384" r:id="rId18"/>
    <p:sldId id="272" r:id="rId19"/>
    <p:sldId id="273" r:id="rId20"/>
    <p:sldId id="289" r:id="rId21"/>
    <p:sldId id="287" r:id="rId22"/>
    <p:sldId id="290" r:id="rId23"/>
    <p:sldId id="291" r:id="rId24"/>
    <p:sldId id="292" r:id="rId25"/>
    <p:sldId id="288" r:id="rId26"/>
    <p:sldId id="298" r:id="rId27"/>
    <p:sldId id="293" r:id="rId28"/>
    <p:sldId id="294" r:id="rId29"/>
    <p:sldId id="295" r:id="rId30"/>
    <p:sldId id="390" r:id="rId31"/>
    <p:sldId id="297" r:id="rId32"/>
    <p:sldId id="300" r:id="rId33"/>
    <p:sldId id="301" r:id="rId34"/>
    <p:sldId id="302" r:id="rId35"/>
    <p:sldId id="303" r:id="rId36"/>
    <p:sldId id="364" r:id="rId37"/>
    <p:sldId id="305" r:id="rId38"/>
    <p:sldId id="306" r:id="rId39"/>
    <p:sldId id="307" r:id="rId40"/>
    <p:sldId id="361" r:id="rId41"/>
    <p:sldId id="309" r:id="rId42"/>
    <p:sldId id="310" r:id="rId43"/>
    <p:sldId id="315" r:id="rId44"/>
    <p:sldId id="311" r:id="rId45"/>
    <p:sldId id="312" r:id="rId46"/>
    <p:sldId id="313" r:id="rId47"/>
    <p:sldId id="314" r:id="rId48"/>
    <p:sldId id="316" r:id="rId49"/>
    <p:sldId id="317" r:id="rId50"/>
    <p:sldId id="318" r:id="rId51"/>
    <p:sldId id="319" r:id="rId52"/>
    <p:sldId id="320" r:id="rId53"/>
    <p:sldId id="321" r:id="rId54"/>
    <p:sldId id="322" r:id="rId55"/>
    <p:sldId id="323" r:id="rId56"/>
    <p:sldId id="324" r:id="rId57"/>
    <p:sldId id="325" r:id="rId58"/>
    <p:sldId id="326" r:id="rId59"/>
    <p:sldId id="385" r:id="rId60"/>
    <p:sldId id="389" r:id="rId61"/>
    <p:sldId id="386" r:id="rId62"/>
    <p:sldId id="327" r:id="rId63"/>
    <p:sldId id="328" r:id="rId64"/>
    <p:sldId id="330" r:id="rId65"/>
    <p:sldId id="365" r:id="rId66"/>
    <p:sldId id="331" r:id="rId67"/>
    <p:sldId id="332" r:id="rId68"/>
    <p:sldId id="333" r:id="rId69"/>
    <p:sldId id="334" r:id="rId70"/>
    <p:sldId id="335" r:id="rId71"/>
    <p:sldId id="336" r:id="rId72"/>
    <p:sldId id="337" r:id="rId73"/>
    <p:sldId id="338" r:id="rId74"/>
    <p:sldId id="339" r:id="rId75"/>
    <p:sldId id="340"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88" r:id="rId91"/>
    <p:sldId id="356" r:id="rId92"/>
    <p:sldId id="357" r:id="rId93"/>
    <p:sldId id="359" r:id="rId94"/>
    <p:sldId id="360" r:id="rId95"/>
  </p:sldIdLst>
  <p:sldSz cx="9144000" cy="6858000" type="screen4x3"/>
  <p:notesSz cx="7099300" cy="939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lrom" initials="RE" lastIdx="12" clrIdx="0"/>
  <p:cmAuthor id="1" name="whammond" initials="wh" lastIdx="9" clrIdx="1"/>
  <p:cmAuthor id="2" name="Alison Tumilowicz" initials="AT" lastIdx="1" clrIdx="2"/>
  <p:cmAuthor id="3" name="lpirocanac" initials="ljp" lastIdx="9" clrIdx="3"/>
  <p:cmAuthor id="4" name="Wendy Hammond" initials="WH" lastIdx="1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C0C0C0"/>
    <a:srgbClr val="000066"/>
    <a:srgbClr val="FFC60B"/>
    <a:srgbClr val="336600"/>
    <a:srgbClr val="000000"/>
    <a:srgbClr val="E88C12"/>
    <a:srgbClr val="693841"/>
    <a:srgbClr val="8C5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7" autoAdjust="0"/>
    <p:restoredTop sz="95805" autoAdjust="0"/>
  </p:normalViewPr>
  <p:slideViewPr>
    <p:cSldViewPr snapToGrid="0">
      <p:cViewPr varScale="1">
        <p:scale>
          <a:sx n="60" d="100"/>
          <a:sy n="60" d="100"/>
        </p:scale>
        <p:origin x="72" y="852"/>
      </p:cViewPr>
      <p:guideLst>
        <p:guide orient="horz" pos="624"/>
        <p:guide pos="2880"/>
      </p:guideLst>
    </p:cSldViewPr>
  </p:slideViewPr>
  <p:outlineViewPr>
    <p:cViewPr>
      <p:scale>
        <a:sx n="33" d="100"/>
        <a:sy n="33" d="100"/>
      </p:scale>
      <p:origin x="270" y="315930"/>
    </p:cViewPr>
  </p:outlineViewPr>
  <p:notesTextViewPr>
    <p:cViewPr>
      <p:scale>
        <a:sx n="50" d="100"/>
        <a:sy n="50" d="100"/>
      </p:scale>
      <p:origin x="0" y="0"/>
    </p:cViewPr>
  </p:notesTextViewPr>
  <p:sorterViewPr>
    <p:cViewPr varScale="1">
      <p:scale>
        <a:sx n="1" d="1"/>
        <a:sy n="1" d="1"/>
      </p:scale>
      <p:origin x="0" y="-20412"/>
    </p:cViewPr>
  </p:sorterViewPr>
  <p:notesViewPr>
    <p:cSldViewPr snapToGrid="0">
      <p:cViewPr varScale="1">
        <p:scale>
          <a:sx n="78" d="100"/>
          <a:sy n="78" d="100"/>
        </p:scale>
        <p:origin x="1986" y="96"/>
      </p:cViewPr>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3-12-06T16:18:12.148" idx="10">
    <p:pos x="2977" y="228"/>
    <p:text>This is a revised slide at the request of TFNC. </p:text>
  </p:cm>
</p:cmLst>
</file>

<file path=ppt/comments/comment2.xml><?xml version="1.0" encoding="utf-8"?>
<p:cmLst xmlns:a="http://schemas.openxmlformats.org/drawingml/2006/main" xmlns:r="http://schemas.openxmlformats.org/officeDocument/2006/relationships" xmlns:p="http://schemas.openxmlformats.org/presentationml/2006/main">
  <p:cm authorId="4" dt="2015-07-27T06:44:38.421" idx="13">
    <p:pos x="10" y="10"/>
    <p:text>Add a photo of a child with marasmus-kwashiorkor</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3379" tIns="46689" rIns="93379" bIns="46689" rtlCol="0"/>
          <a:lstStyle>
            <a:lvl1pPr algn="l">
              <a:defRPr sz="1200"/>
            </a:lvl1pPr>
          </a:lstStyle>
          <a:p>
            <a:endParaRPr lang="en-US" dirty="0"/>
          </a:p>
        </p:txBody>
      </p:sp>
      <p:sp>
        <p:nvSpPr>
          <p:cNvPr id="3" name="Date Placeholder 2"/>
          <p:cNvSpPr>
            <a:spLocks noGrp="1"/>
          </p:cNvSpPr>
          <p:nvPr>
            <p:ph type="dt" idx="1"/>
          </p:nvPr>
        </p:nvSpPr>
        <p:spPr>
          <a:xfrm>
            <a:off x="4021294" y="0"/>
            <a:ext cx="3076363" cy="469900"/>
          </a:xfrm>
          <a:prstGeom prst="rect">
            <a:avLst/>
          </a:prstGeom>
        </p:spPr>
        <p:txBody>
          <a:bodyPr vert="horz" lIns="93379" tIns="46689" rIns="93379" bIns="46689" rtlCol="0"/>
          <a:lstStyle>
            <a:lvl1pPr algn="r">
              <a:defRPr sz="1200"/>
            </a:lvl1pPr>
          </a:lstStyle>
          <a:p>
            <a:fld id="{8A2F3084-D795-4064-AF39-7A812EE93D3A}" type="datetimeFigureOut">
              <a:rPr lang="en-US" smtClean="0"/>
              <a:pPr/>
              <a:t>12/16/2016</a:t>
            </a:fld>
            <a:endParaRPr lang="en-US" dirty="0"/>
          </a:p>
        </p:txBody>
      </p:sp>
      <p:sp>
        <p:nvSpPr>
          <p:cNvPr id="4" name="Slide Image Placeholder 3"/>
          <p:cNvSpPr>
            <a:spLocks noGrp="1" noRot="1" noChangeAspect="1"/>
          </p:cNvSpPr>
          <p:nvPr>
            <p:ph type="sldImg" idx="2"/>
          </p:nvPr>
        </p:nvSpPr>
        <p:spPr>
          <a:xfrm>
            <a:off x="1200150" y="704850"/>
            <a:ext cx="4699000" cy="3524250"/>
          </a:xfrm>
          <a:prstGeom prst="rect">
            <a:avLst/>
          </a:prstGeom>
          <a:noFill/>
          <a:ln w="12700">
            <a:solidFill>
              <a:prstClr val="black"/>
            </a:solidFill>
          </a:ln>
        </p:spPr>
        <p:txBody>
          <a:bodyPr vert="horz" lIns="93379" tIns="46689" rIns="93379" bIns="46689" rtlCol="0" anchor="ctr"/>
          <a:lstStyle/>
          <a:p>
            <a:endParaRPr lang="en-US" dirty="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3379" tIns="46689" rIns="93379" bIns="466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26469"/>
            <a:ext cx="3076363" cy="469900"/>
          </a:xfrm>
          <a:prstGeom prst="rect">
            <a:avLst/>
          </a:prstGeom>
        </p:spPr>
        <p:txBody>
          <a:bodyPr vert="horz" lIns="93379" tIns="46689" rIns="93379" bIns="466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26469"/>
            <a:ext cx="3076363" cy="469900"/>
          </a:xfrm>
          <a:prstGeom prst="rect">
            <a:avLst/>
          </a:prstGeom>
        </p:spPr>
        <p:txBody>
          <a:bodyPr vert="horz" lIns="93379" tIns="46689" rIns="93379" bIns="46689" rtlCol="0" anchor="b"/>
          <a:lstStyle>
            <a:lvl1pPr algn="r">
              <a:defRPr sz="1200"/>
            </a:lvl1pPr>
          </a:lstStyle>
          <a:p>
            <a:fld id="{E7FB2AB4-F254-45B7-83D6-976E403766C0}" type="slidenum">
              <a:rPr lang="en-US" smtClean="0"/>
              <a:pPr/>
              <a:t>‹#›</a:t>
            </a:fld>
            <a:endParaRPr lang="en-US" dirty="0"/>
          </a:p>
        </p:txBody>
      </p:sp>
    </p:spTree>
    <p:extLst>
      <p:ext uri="{BB962C8B-B14F-4D97-AF65-F5344CB8AC3E}">
        <p14:creationId xmlns:p14="http://schemas.microsoft.com/office/powerpoint/2010/main" val="2550626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200150" y="704850"/>
            <a:ext cx="4699000" cy="3524250"/>
          </a:xfrm>
          <a:ln/>
        </p:spPr>
      </p:sp>
      <p:sp>
        <p:nvSpPr>
          <p:cNvPr id="9011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395E1E92-C8BF-4610-ACF2-5A2A782A9226}" type="slidenum">
              <a:rPr lang="en-US" smtClean="0"/>
              <a:pPr>
                <a:defRPr/>
              </a:pPr>
              <a:t>1</a:t>
            </a:fld>
            <a:endParaRPr lang="en-US" dirty="0"/>
          </a:p>
        </p:txBody>
      </p:sp>
    </p:spTree>
    <p:extLst>
      <p:ext uri="{BB962C8B-B14F-4D97-AF65-F5344CB8AC3E}">
        <p14:creationId xmlns:p14="http://schemas.microsoft.com/office/powerpoint/2010/main" val="191715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AD80DF9-E4F6-4686-A49D-F05E57FF964B}" type="slidenum">
              <a:rPr lang="en-US" smtClean="0"/>
              <a:pPr>
                <a:defRPr/>
              </a:pPr>
              <a:t>11</a:t>
            </a:fld>
            <a:endParaRPr lang="en-US" dirty="0"/>
          </a:p>
        </p:txBody>
      </p:sp>
    </p:spTree>
    <p:extLst>
      <p:ext uri="{BB962C8B-B14F-4D97-AF65-F5344CB8AC3E}">
        <p14:creationId xmlns:p14="http://schemas.microsoft.com/office/powerpoint/2010/main" val="4152916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F7966F3-355E-465F-8220-F2C91D0BF1A1}" type="slidenum">
              <a:rPr lang="en-US" smtClean="0"/>
              <a:pPr>
                <a:defRPr/>
              </a:pPr>
              <a:t>12</a:t>
            </a:fld>
            <a:endParaRPr lang="en-US" dirty="0"/>
          </a:p>
        </p:txBody>
      </p:sp>
    </p:spTree>
    <p:extLst>
      <p:ext uri="{BB962C8B-B14F-4D97-AF65-F5344CB8AC3E}">
        <p14:creationId xmlns:p14="http://schemas.microsoft.com/office/powerpoint/2010/main" val="214599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F2B84E4-824F-4694-AD47-0921456043B2}" type="slidenum">
              <a:rPr lang="en-US" smtClean="0"/>
              <a:pPr>
                <a:defRPr/>
              </a:pPr>
              <a:t>13</a:t>
            </a:fld>
            <a:endParaRPr lang="en-US" dirty="0"/>
          </a:p>
        </p:txBody>
      </p:sp>
    </p:spTree>
    <p:extLst>
      <p:ext uri="{BB962C8B-B14F-4D97-AF65-F5344CB8AC3E}">
        <p14:creationId xmlns:p14="http://schemas.microsoft.com/office/powerpoint/2010/main" val="403684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F2B84E4-824F-4694-AD47-0921456043B2}" type="slidenum">
              <a:rPr lang="en-US" smtClean="0"/>
              <a:pPr>
                <a:defRPr/>
              </a:pPr>
              <a:t>14</a:t>
            </a:fld>
            <a:endParaRPr lang="en-US" dirty="0"/>
          </a:p>
        </p:txBody>
      </p:sp>
    </p:spTree>
    <p:extLst>
      <p:ext uri="{BB962C8B-B14F-4D97-AF65-F5344CB8AC3E}">
        <p14:creationId xmlns:p14="http://schemas.microsoft.com/office/powerpoint/2010/main" val="4063178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F2B84E4-824F-4694-AD47-0921456043B2}" type="slidenum">
              <a:rPr lang="en-US" smtClean="0"/>
              <a:pPr>
                <a:defRPr/>
              </a:pPr>
              <a:t>15</a:t>
            </a:fld>
            <a:endParaRPr lang="en-US" dirty="0"/>
          </a:p>
        </p:txBody>
      </p:sp>
    </p:spTree>
    <p:extLst>
      <p:ext uri="{BB962C8B-B14F-4D97-AF65-F5344CB8AC3E}">
        <p14:creationId xmlns:p14="http://schemas.microsoft.com/office/powerpoint/2010/main" val="1752833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D3587D0-2149-4D31-AAC7-57B6F2BE1A58}" type="slidenum">
              <a:rPr lang="en-US" smtClean="0"/>
              <a:pPr>
                <a:defRPr/>
              </a:pPr>
              <a:t>16</a:t>
            </a:fld>
            <a:endParaRPr lang="en-US" dirty="0"/>
          </a:p>
        </p:txBody>
      </p:sp>
    </p:spTree>
    <p:extLst>
      <p:ext uri="{BB962C8B-B14F-4D97-AF65-F5344CB8AC3E}">
        <p14:creationId xmlns:p14="http://schemas.microsoft.com/office/powerpoint/2010/main" val="3140008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2B43EB9-5E27-4F19-9728-F5FF8D47E321}" type="slidenum">
              <a:rPr lang="en-US" smtClean="0">
                <a:ea typeface="굴림" pitchFamily="34" charset="-127"/>
              </a:rPr>
              <a:pPr/>
              <a:t>17</a:t>
            </a:fld>
            <a:endParaRPr lang="en-US" dirty="0">
              <a:ea typeface="굴림" pitchFamily="34" charset="-127"/>
            </a:endParaRPr>
          </a:p>
        </p:txBody>
      </p:sp>
      <p:sp>
        <p:nvSpPr>
          <p:cNvPr id="102403" name="Slide Image Placeholder 1"/>
          <p:cNvSpPr>
            <a:spLocks noGrp="1" noRot="1" noChangeAspect="1" noTextEdit="1"/>
          </p:cNvSpPr>
          <p:nvPr>
            <p:ph type="sldImg"/>
          </p:nvPr>
        </p:nvSpPr>
        <p:spPr>
          <a:ln/>
        </p:spPr>
      </p:sp>
      <p:sp>
        <p:nvSpPr>
          <p:cNvPr id="102404" name="Notes Placeholder 2"/>
          <p:cNvSpPr>
            <a:spLocks noGrp="1"/>
          </p:cNvSpPr>
          <p:nvPr>
            <p:ph type="body" idx="1"/>
          </p:nvPr>
        </p:nvSpPr>
        <p:spPr>
          <a:noFill/>
          <a:ln/>
        </p:spPr>
        <p:txBody>
          <a:bodyPr/>
          <a:lstStyle/>
          <a:p>
            <a:pPr eaLnBrk="1" hangingPunct="1"/>
            <a:endParaRPr lang="fr-FR" dirty="0"/>
          </a:p>
        </p:txBody>
      </p:sp>
      <p:sp>
        <p:nvSpPr>
          <p:cNvPr id="102405"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B5F98DD9-A63B-4E0A-BB33-3EEF2D93292F}" type="slidenum">
              <a:rPr lang="en-US" sz="1200"/>
              <a:pPr algn="r"/>
              <a:t>17</a:t>
            </a:fld>
            <a:endParaRPr lang="en-US" sz="1200" dirty="0"/>
          </a:p>
        </p:txBody>
      </p:sp>
    </p:spTree>
    <p:extLst>
      <p:ext uri="{BB962C8B-B14F-4D97-AF65-F5344CB8AC3E}">
        <p14:creationId xmlns:p14="http://schemas.microsoft.com/office/powerpoint/2010/main" val="2009638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8B387F1-3612-4FC8-8CD0-9EDFA7D67392}" type="slidenum">
              <a:rPr lang="en-US" smtClean="0">
                <a:ea typeface="굴림" pitchFamily="34" charset="-127"/>
              </a:rPr>
              <a:pPr/>
              <a:t>18</a:t>
            </a:fld>
            <a:endParaRPr lang="en-US" dirty="0">
              <a:ea typeface="굴림" pitchFamily="34" charset="-127"/>
            </a:endParaRPr>
          </a:p>
        </p:txBody>
      </p:sp>
      <p:sp>
        <p:nvSpPr>
          <p:cNvPr id="104451" name="Slide Image Placeholder 1"/>
          <p:cNvSpPr>
            <a:spLocks noGrp="1" noRot="1" noChangeAspect="1" noTextEdit="1"/>
          </p:cNvSpPr>
          <p:nvPr>
            <p:ph type="sldImg"/>
          </p:nvPr>
        </p:nvSpPr>
        <p:spPr>
          <a:ln/>
        </p:spPr>
      </p:sp>
      <p:sp>
        <p:nvSpPr>
          <p:cNvPr id="104452" name="Notes Placeholder 2"/>
          <p:cNvSpPr>
            <a:spLocks noGrp="1"/>
          </p:cNvSpPr>
          <p:nvPr>
            <p:ph type="body" idx="1"/>
          </p:nvPr>
        </p:nvSpPr>
        <p:spPr>
          <a:noFill/>
          <a:ln/>
        </p:spPr>
        <p:txBody>
          <a:bodyPr/>
          <a:lstStyle/>
          <a:p>
            <a:pPr eaLnBrk="1" hangingPunct="1"/>
            <a:endParaRPr lang="fr-FR" dirty="0"/>
          </a:p>
        </p:txBody>
      </p:sp>
      <p:sp>
        <p:nvSpPr>
          <p:cNvPr id="10445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F4D026DC-1351-438B-BB91-AEFC43525D46}" type="slidenum">
              <a:rPr lang="en-US" sz="1200"/>
              <a:pPr algn="r"/>
              <a:t>18</a:t>
            </a:fld>
            <a:endParaRPr lang="en-US" sz="1200" dirty="0"/>
          </a:p>
        </p:txBody>
      </p:sp>
    </p:spTree>
    <p:extLst>
      <p:ext uri="{BB962C8B-B14F-4D97-AF65-F5344CB8AC3E}">
        <p14:creationId xmlns:p14="http://schemas.microsoft.com/office/powerpoint/2010/main" val="314606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2B43EB9-5E27-4F19-9728-F5FF8D47E321}" type="slidenum">
              <a:rPr lang="en-US" smtClean="0">
                <a:ea typeface="굴림" pitchFamily="34" charset="-127"/>
              </a:rPr>
              <a:pPr/>
              <a:t>19</a:t>
            </a:fld>
            <a:endParaRPr lang="en-US" dirty="0">
              <a:ea typeface="굴림" pitchFamily="34" charset="-127"/>
            </a:endParaRPr>
          </a:p>
        </p:txBody>
      </p:sp>
      <p:sp>
        <p:nvSpPr>
          <p:cNvPr id="102403" name="Slide Image Placeholder 1"/>
          <p:cNvSpPr>
            <a:spLocks noGrp="1" noRot="1" noChangeAspect="1" noTextEdit="1"/>
          </p:cNvSpPr>
          <p:nvPr>
            <p:ph type="sldImg"/>
          </p:nvPr>
        </p:nvSpPr>
        <p:spPr>
          <a:ln/>
        </p:spPr>
      </p:sp>
      <p:sp>
        <p:nvSpPr>
          <p:cNvPr id="102404" name="Notes Placeholder 2"/>
          <p:cNvSpPr>
            <a:spLocks noGrp="1"/>
          </p:cNvSpPr>
          <p:nvPr>
            <p:ph type="body" idx="1"/>
          </p:nvPr>
        </p:nvSpPr>
        <p:spPr>
          <a:noFill/>
          <a:ln/>
        </p:spPr>
        <p:txBody>
          <a:bodyPr/>
          <a:lstStyle/>
          <a:p>
            <a:pPr eaLnBrk="1" hangingPunct="1"/>
            <a:endParaRPr lang="fr-FR" dirty="0"/>
          </a:p>
        </p:txBody>
      </p:sp>
      <p:sp>
        <p:nvSpPr>
          <p:cNvPr id="102405"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B5F98DD9-A63B-4E0A-BB33-3EEF2D93292F}" type="slidenum">
              <a:rPr lang="en-US" sz="1200"/>
              <a:pPr algn="r"/>
              <a:t>19</a:t>
            </a:fld>
            <a:endParaRPr lang="en-US" sz="1200" dirty="0"/>
          </a:p>
        </p:txBody>
      </p:sp>
    </p:spTree>
    <p:extLst>
      <p:ext uri="{BB962C8B-B14F-4D97-AF65-F5344CB8AC3E}">
        <p14:creationId xmlns:p14="http://schemas.microsoft.com/office/powerpoint/2010/main" val="63562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EA1FF99-4C72-4C5B-8FEE-B20AAFDDBDE8}" type="slidenum">
              <a:rPr lang="en-US" smtClean="0">
                <a:ea typeface="굴림" pitchFamily="34" charset="-127"/>
              </a:rPr>
              <a:pPr/>
              <a:t>20</a:t>
            </a:fld>
            <a:endParaRPr lang="en-US" dirty="0">
              <a:ea typeface="굴림" pitchFamily="34" charset="-127"/>
            </a:endParaRPr>
          </a:p>
        </p:txBody>
      </p:sp>
      <p:sp>
        <p:nvSpPr>
          <p:cNvPr id="105475" name="Slide Image Placeholder 1"/>
          <p:cNvSpPr>
            <a:spLocks noGrp="1" noRot="1" noChangeAspect="1" noTextEdit="1"/>
          </p:cNvSpPr>
          <p:nvPr>
            <p:ph type="sldImg"/>
          </p:nvPr>
        </p:nvSpPr>
        <p:spPr>
          <a:ln/>
        </p:spPr>
      </p:sp>
      <p:sp>
        <p:nvSpPr>
          <p:cNvPr id="105476" name="Notes Placeholder 2"/>
          <p:cNvSpPr>
            <a:spLocks noGrp="1"/>
          </p:cNvSpPr>
          <p:nvPr>
            <p:ph type="body" idx="1"/>
          </p:nvPr>
        </p:nvSpPr>
        <p:spPr>
          <a:noFill/>
          <a:ln/>
        </p:spPr>
        <p:txBody>
          <a:bodyPr/>
          <a:lstStyle/>
          <a:p>
            <a:pPr eaLnBrk="1" hangingPunct="1"/>
            <a:endParaRPr lang="fr-FR" dirty="0"/>
          </a:p>
        </p:txBody>
      </p:sp>
      <p:sp>
        <p:nvSpPr>
          <p:cNvPr id="105477"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72344C4C-160E-45C6-ACCE-CC2C4B2FFE91}" type="slidenum">
              <a:rPr lang="en-US" sz="1200"/>
              <a:pPr algn="r"/>
              <a:t>20</a:t>
            </a:fld>
            <a:endParaRPr lang="en-US" sz="1200" dirty="0"/>
          </a:p>
        </p:txBody>
      </p:sp>
    </p:spTree>
    <p:extLst>
      <p:ext uri="{BB962C8B-B14F-4D97-AF65-F5344CB8AC3E}">
        <p14:creationId xmlns:p14="http://schemas.microsoft.com/office/powerpoint/2010/main" val="381460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17BAE79-6402-4325-9E36-4C3BD9B84D52}" type="slidenum">
              <a:rPr lang="en-US" smtClean="0">
                <a:ea typeface="굴림" pitchFamily="34" charset="-127"/>
              </a:rPr>
              <a:pPr/>
              <a:t>3</a:t>
            </a:fld>
            <a:endParaRPr lang="en-US" dirty="0">
              <a:ea typeface="굴림" pitchFamily="34" charset="-127"/>
            </a:endParaRPr>
          </a:p>
        </p:txBody>
      </p:sp>
      <p:sp>
        <p:nvSpPr>
          <p:cNvPr id="92163" name="Rectangle 2"/>
          <p:cNvSpPr>
            <a:spLocks noGrp="1" noRot="1" noChangeAspect="1" noChangeArrowheads="1" noTextEdit="1"/>
          </p:cNvSpPr>
          <p:nvPr>
            <p:ph type="sldImg"/>
          </p:nvPr>
        </p:nvSpPr>
        <p:spPr>
          <a:xfrm>
            <a:off x="1200150" y="704850"/>
            <a:ext cx="4699000" cy="3524250"/>
          </a:xfrm>
          <a:ln/>
        </p:spPr>
      </p:sp>
      <p:sp>
        <p:nvSpPr>
          <p:cNvPr id="92164"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2387449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ED5114C3-D63E-4B63-9C92-FC47DB0B76AB}" type="slidenum">
              <a:rPr lang="en-US" smtClean="0"/>
              <a:pPr>
                <a:defRPr/>
              </a:pPr>
              <a:t>21</a:t>
            </a:fld>
            <a:endParaRPr lang="en-US" dirty="0"/>
          </a:p>
        </p:txBody>
      </p:sp>
    </p:spTree>
    <p:extLst>
      <p:ext uri="{BB962C8B-B14F-4D97-AF65-F5344CB8AC3E}">
        <p14:creationId xmlns:p14="http://schemas.microsoft.com/office/powerpoint/2010/main" val="725226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51D97CF-5F61-4DDF-B683-426840F67771}" type="slidenum">
              <a:rPr lang="en-US" smtClean="0"/>
              <a:pPr>
                <a:defRPr/>
              </a:pPr>
              <a:t>22</a:t>
            </a:fld>
            <a:endParaRPr lang="en-US" dirty="0"/>
          </a:p>
        </p:txBody>
      </p:sp>
    </p:spTree>
    <p:extLst>
      <p:ext uri="{BB962C8B-B14F-4D97-AF65-F5344CB8AC3E}">
        <p14:creationId xmlns:p14="http://schemas.microsoft.com/office/powerpoint/2010/main" val="148695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28582CE-FFF1-467C-8FC6-AB36EFD37075}" type="slidenum">
              <a:rPr lang="en-US" smtClean="0">
                <a:ea typeface="굴림" pitchFamily="34" charset="-127"/>
              </a:rPr>
              <a:pPr/>
              <a:t>23</a:t>
            </a:fld>
            <a:endParaRPr lang="en-US" dirty="0">
              <a:ea typeface="굴림" pitchFamily="34" charset="-127"/>
            </a:endParaRPr>
          </a:p>
        </p:txBody>
      </p:sp>
      <p:sp>
        <p:nvSpPr>
          <p:cNvPr id="103427" name="Slide Image Placeholder 1"/>
          <p:cNvSpPr>
            <a:spLocks noGrp="1" noRot="1" noChangeAspect="1" noTextEdit="1"/>
          </p:cNvSpPr>
          <p:nvPr>
            <p:ph type="sldImg"/>
          </p:nvPr>
        </p:nvSpPr>
        <p:spPr>
          <a:ln/>
        </p:spPr>
      </p:sp>
      <p:sp>
        <p:nvSpPr>
          <p:cNvPr id="103428"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AF3A0BB2-5FFD-4DE6-A936-73639CF0F51A}" type="slidenum">
              <a:rPr lang="en-US" sz="1200"/>
              <a:pPr algn="r"/>
              <a:t>23</a:t>
            </a:fld>
            <a:endParaRPr lang="en-US" sz="1200" dirty="0"/>
          </a:p>
        </p:txBody>
      </p:sp>
      <p:sp>
        <p:nvSpPr>
          <p:cNvPr id="103429" name="Rectangle 6"/>
          <p:cNvSpPr>
            <a:spLocks noGrp="1" noChangeArrowheads="1"/>
          </p:cNvSpPr>
          <p:nvPr>
            <p:ph type="body" idx="1"/>
          </p:nvPr>
        </p:nvSpPr>
        <p:spPr>
          <a:noFill/>
          <a:ln/>
        </p:spPr>
        <p:txBody>
          <a:bodyPr/>
          <a:lstStyle/>
          <a:p>
            <a:pPr marL="233446" indent="-233446">
              <a:spcBef>
                <a:spcPts val="1225"/>
              </a:spcBef>
              <a:buFontTx/>
              <a:buAutoNum type="arabicPeriod"/>
            </a:pPr>
            <a:r>
              <a:rPr lang="en-GB" sz="1000" dirty="0"/>
              <a:t>The link between nutrition and HIV is a vicious cycle that weakens the immune system. </a:t>
            </a:r>
          </a:p>
          <a:p>
            <a:pPr marL="233446" indent="-233446">
              <a:spcBef>
                <a:spcPts val="1225"/>
              </a:spcBef>
              <a:buFontTx/>
              <a:buAutoNum type="arabicPeriod"/>
            </a:pPr>
            <a:r>
              <a:rPr lang="en-GB" sz="1000" dirty="0"/>
              <a:t>HIV weakens the body’s natural defence against infections. </a:t>
            </a:r>
          </a:p>
          <a:p>
            <a:pPr marL="233446" indent="-233446">
              <a:spcBef>
                <a:spcPts val="1225"/>
              </a:spcBef>
              <a:buFontTx/>
              <a:buAutoNum type="arabicPeriod"/>
            </a:pPr>
            <a:r>
              <a:rPr lang="en-GB" sz="1000" dirty="0"/>
              <a:t>Frequent infections make the body weaker and lead to faster progression from HIV to AIDS. </a:t>
            </a:r>
          </a:p>
          <a:p>
            <a:pPr marL="233446" indent="-233446">
              <a:spcBef>
                <a:spcPts val="1225"/>
              </a:spcBef>
              <a:buFontTx/>
              <a:buAutoNum type="arabicPeriod"/>
            </a:pPr>
            <a:r>
              <a:rPr lang="en-GB" sz="1000" dirty="0"/>
              <a:t>HIV and frequent infections increase nutrition needs, but HIV and infections cause loss of appetite and poor absorption and utilisation of food.</a:t>
            </a:r>
            <a:endParaRPr lang="en-US" sz="1000" dirty="0"/>
          </a:p>
          <a:p>
            <a:pPr marL="233446" indent="-233446"/>
            <a:endParaRPr lang="fr-FR" dirty="0"/>
          </a:p>
        </p:txBody>
      </p:sp>
    </p:spTree>
    <p:extLst>
      <p:ext uri="{BB962C8B-B14F-4D97-AF65-F5344CB8AC3E}">
        <p14:creationId xmlns:p14="http://schemas.microsoft.com/office/powerpoint/2010/main" val="47641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D9AF9B0-2414-4B33-AA62-7BCF495419C9}" type="slidenum">
              <a:rPr lang="en-US" smtClean="0">
                <a:ea typeface="굴림" pitchFamily="34" charset="-127"/>
              </a:rPr>
              <a:pPr/>
              <a:t>24</a:t>
            </a:fld>
            <a:endParaRPr lang="en-US" dirty="0">
              <a:ea typeface="굴림" pitchFamily="34" charset="-127"/>
            </a:endParaRPr>
          </a:p>
        </p:txBody>
      </p:sp>
      <p:sp>
        <p:nvSpPr>
          <p:cNvPr id="113667" name="Slide Image Placeholder 1"/>
          <p:cNvSpPr>
            <a:spLocks noGrp="1" noRot="1" noChangeAspect="1" noTextEdit="1"/>
          </p:cNvSpPr>
          <p:nvPr>
            <p:ph type="sldImg"/>
          </p:nvPr>
        </p:nvSpPr>
        <p:spPr>
          <a:ln/>
        </p:spPr>
      </p:sp>
      <p:sp>
        <p:nvSpPr>
          <p:cNvPr id="113668" name="Notes Placeholder 2"/>
          <p:cNvSpPr>
            <a:spLocks noGrp="1"/>
          </p:cNvSpPr>
          <p:nvPr>
            <p:ph type="body" idx="1"/>
          </p:nvPr>
        </p:nvSpPr>
        <p:spPr>
          <a:noFill/>
          <a:ln/>
        </p:spPr>
        <p:txBody>
          <a:bodyPr/>
          <a:lstStyle/>
          <a:p>
            <a:pPr eaLnBrk="1" hangingPunct="1">
              <a:spcBef>
                <a:spcPct val="0"/>
              </a:spcBef>
            </a:pPr>
            <a:endParaRPr lang="fr-FR" dirty="0"/>
          </a:p>
        </p:txBody>
      </p:sp>
      <p:sp>
        <p:nvSpPr>
          <p:cNvPr id="113669"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B2A9D5FF-6282-4B06-8E84-0780FCE7DEEE}" type="slidenum">
              <a:rPr lang="en-US" sz="1200"/>
              <a:pPr algn="r"/>
              <a:t>24</a:t>
            </a:fld>
            <a:endParaRPr lang="en-US" sz="1200" dirty="0"/>
          </a:p>
        </p:txBody>
      </p:sp>
    </p:spTree>
    <p:extLst>
      <p:ext uri="{BB962C8B-B14F-4D97-AF65-F5344CB8AC3E}">
        <p14:creationId xmlns:p14="http://schemas.microsoft.com/office/powerpoint/2010/main" val="3349767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F2F86-2817-4ECF-965C-120ACC8BDA78}" type="slidenum">
              <a:rPr lang="en-US" smtClean="0"/>
              <a:pPr>
                <a:defRPr/>
              </a:pPr>
              <a:t>25</a:t>
            </a:fld>
            <a:endParaRPr lang="en-US" dirty="0"/>
          </a:p>
        </p:txBody>
      </p:sp>
    </p:spTree>
    <p:extLst>
      <p:ext uri="{BB962C8B-B14F-4D97-AF65-F5344CB8AC3E}">
        <p14:creationId xmlns:p14="http://schemas.microsoft.com/office/powerpoint/2010/main" val="55299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9FDB4BF-CAF0-47BC-A03F-13632F00A861}" type="slidenum">
              <a:rPr lang="en-US" smtClean="0">
                <a:ea typeface="굴림" pitchFamily="34" charset="-127"/>
              </a:rPr>
              <a:pPr/>
              <a:t>26</a:t>
            </a:fld>
            <a:endParaRPr lang="en-US" dirty="0">
              <a:ea typeface="굴림" pitchFamily="34" charset="-127"/>
            </a:endParaRPr>
          </a:p>
        </p:txBody>
      </p:sp>
      <p:sp>
        <p:nvSpPr>
          <p:cNvPr id="109571" name="Slide Image Placeholder 1"/>
          <p:cNvSpPr>
            <a:spLocks noGrp="1" noRot="1" noChangeAspect="1" noTextEdit="1"/>
          </p:cNvSpPr>
          <p:nvPr>
            <p:ph type="sldImg"/>
          </p:nvPr>
        </p:nvSpPr>
        <p:spPr>
          <a:ln/>
        </p:spPr>
      </p:sp>
      <p:sp>
        <p:nvSpPr>
          <p:cNvPr id="109572" name="Notes Placeholder 2"/>
          <p:cNvSpPr>
            <a:spLocks noGrp="1"/>
          </p:cNvSpPr>
          <p:nvPr>
            <p:ph type="body" idx="1"/>
          </p:nvPr>
        </p:nvSpPr>
        <p:spPr>
          <a:noFill/>
          <a:ln/>
        </p:spPr>
        <p:txBody>
          <a:bodyPr/>
          <a:lstStyle/>
          <a:p>
            <a:pPr eaLnBrk="1" hangingPunct="1"/>
            <a:endParaRPr lang="fr-FR" dirty="0"/>
          </a:p>
        </p:txBody>
      </p:sp>
      <p:sp>
        <p:nvSpPr>
          <p:cNvPr id="10957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6141DE7E-889F-4AC3-B8AE-14740599A6EB}" type="slidenum">
              <a:rPr lang="en-US" sz="1200"/>
              <a:pPr algn="r"/>
              <a:t>26</a:t>
            </a:fld>
            <a:endParaRPr lang="en-US" sz="1200" dirty="0"/>
          </a:p>
        </p:txBody>
      </p:sp>
    </p:spTree>
    <p:extLst>
      <p:ext uri="{BB962C8B-B14F-4D97-AF65-F5344CB8AC3E}">
        <p14:creationId xmlns:p14="http://schemas.microsoft.com/office/powerpoint/2010/main" val="262167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45CBB83C-5C92-4BEC-9491-668F9204FAAC}"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007414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D7553EE9-D669-4888-85E6-81D13E44FE93}" type="slidenum">
              <a:rPr lang="en-US" smtClean="0"/>
              <a:pPr>
                <a:defRPr/>
              </a:pPr>
              <a:t>28</a:t>
            </a:fld>
            <a:endParaRPr lang="en-US" dirty="0"/>
          </a:p>
        </p:txBody>
      </p:sp>
    </p:spTree>
    <p:extLst>
      <p:ext uri="{BB962C8B-B14F-4D97-AF65-F5344CB8AC3E}">
        <p14:creationId xmlns:p14="http://schemas.microsoft.com/office/powerpoint/2010/main" val="3555309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C67046C4-4E59-4D7E-BF3A-FD133C7F2CB9}" type="slidenum">
              <a:rPr lang="en-US" smtClean="0">
                <a:ea typeface="굴림" pitchFamily="34" charset="-127"/>
              </a:rPr>
              <a:pPr/>
              <a:t>29</a:t>
            </a:fld>
            <a:endParaRPr lang="en-US" dirty="0">
              <a:ea typeface="굴림" pitchFamily="34" charset="-127"/>
            </a:endParaRPr>
          </a:p>
        </p:txBody>
      </p:sp>
      <p:sp>
        <p:nvSpPr>
          <p:cNvPr id="112643" name="Slide Image Placeholder 1"/>
          <p:cNvSpPr>
            <a:spLocks noGrp="1" noRot="1" noChangeAspect="1" noTextEdit="1"/>
          </p:cNvSpPr>
          <p:nvPr>
            <p:ph type="sldImg"/>
          </p:nvPr>
        </p:nvSpPr>
        <p:spPr>
          <a:ln/>
        </p:spPr>
      </p:sp>
      <p:sp>
        <p:nvSpPr>
          <p:cNvPr id="112644" name="Notes Placeholder 2"/>
          <p:cNvSpPr>
            <a:spLocks noGrp="1"/>
          </p:cNvSpPr>
          <p:nvPr>
            <p:ph type="body" idx="1"/>
          </p:nvPr>
        </p:nvSpPr>
        <p:spPr>
          <a:noFill/>
          <a:ln/>
        </p:spPr>
        <p:txBody>
          <a:bodyPr/>
          <a:lstStyle/>
          <a:p>
            <a:pPr eaLnBrk="1" hangingPunct="1"/>
            <a:endParaRPr lang="fr-FR" dirty="0"/>
          </a:p>
        </p:txBody>
      </p:sp>
      <p:sp>
        <p:nvSpPr>
          <p:cNvPr id="112645"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AE4584BA-74C4-4588-8B30-BE81525E175F}" type="slidenum">
              <a:rPr lang="en-US" sz="1200"/>
              <a:pPr algn="r"/>
              <a:t>29</a:t>
            </a:fld>
            <a:endParaRPr lang="en-US" sz="1200" dirty="0"/>
          </a:p>
        </p:txBody>
      </p:sp>
    </p:spTree>
    <p:extLst>
      <p:ext uri="{BB962C8B-B14F-4D97-AF65-F5344CB8AC3E}">
        <p14:creationId xmlns:p14="http://schemas.microsoft.com/office/powerpoint/2010/main" val="1168545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E041080-AB6C-49E0-AC2B-E5AF1F5EBDD5}" type="slidenum">
              <a:rPr lang="en-US" smtClean="0">
                <a:ea typeface="굴림" pitchFamily="34" charset="-127"/>
              </a:rPr>
              <a:pPr/>
              <a:t>30</a:t>
            </a:fld>
            <a:endParaRPr lang="en-US" dirty="0">
              <a:ea typeface="굴림" pitchFamily="34" charset="-127"/>
            </a:endParaRPr>
          </a:p>
        </p:txBody>
      </p:sp>
      <p:sp>
        <p:nvSpPr>
          <p:cNvPr id="114691" name="Slide Image Placeholder 1"/>
          <p:cNvSpPr>
            <a:spLocks noGrp="1" noRot="1" noChangeAspect="1" noTextEdit="1"/>
          </p:cNvSpPr>
          <p:nvPr>
            <p:ph type="sldImg"/>
          </p:nvPr>
        </p:nvSpPr>
        <p:spPr>
          <a:ln/>
        </p:spPr>
      </p:sp>
      <p:sp>
        <p:nvSpPr>
          <p:cNvPr id="114692" name="Notes Placeholder 2"/>
          <p:cNvSpPr>
            <a:spLocks noGrp="1"/>
          </p:cNvSpPr>
          <p:nvPr>
            <p:ph type="body" idx="1"/>
          </p:nvPr>
        </p:nvSpPr>
        <p:spPr>
          <a:noFill/>
          <a:ln/>
        </p:spPr>
        <p:txBody>
          <a:bodyPr/>
          <a:lstStyle/>
          <a:p>
            <a:pPr eaLnBrk="1" hangingPunct="1"/>
            <a:endParaRPr lang="fr-FR" dirty="0"/>
          </a:p>
        </p:txBody>
      </p:sp>
      <p:sp>
        <p:nvSpPr>
          <p:cNvPr id="11469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B914EDBC-9ECD-4D40-981D-9FD4F9DDC71A}" type="slidenum">
              <a:rPr lang="en-US" sz="1200"/>
              <a:pPr algn="r"/>
              <a:t>30</a:t>
            </a:fld>
            <a:endParaRPr lang="en-US" sz="1200" dirty="0"/>
          </a:p>
        </p:txBody>
      </p:sp>
    </p:spTree>
    <p:extLst>
      <p:ext uri="{BB962C8B-B14F-4D97-AF65-F5344CB8AC3E}">
        <p14:creationId xmlns:p14="http://schemas.microsoft.com/office/powerpoint/2010/main" val="422412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17BAE79-6402-4325-9E36-4C3BD9B84D52}" type="slidenum">
              <a:rPr lang="en-US" smtClean="0">
                <a:ea typeface="굴림" pitchFamily="34" charset="-127"/>
              </a:rPr>
              <a:pPr/>
              <a:t>4</a:t>
            </a:fld>
            <a:endParaRPr lang="en-US" dirty="0">
              <a:ea typeface="굴림" pitchFamily="34" charset="-127"/>
            </a:endParaRPr>
          </a:p>
        </p:txBody>
      </p:sp>
      <p:sp>
        <p:nvSpPr>
          <p:cNvPr id="92163" name="Rectangle 2"/>
          <p:cNvSpPr>
            <a:spLocks noGrp="1" noRot="1" noChangeAspect="1" noChangeArrowheads="1" noTextEdit="1"/>
          </p:cNvSpPr>
          <p:nvPr>
            <p:ph type="sldImg"/>
          </p:nvPr>
        </p:nvSpPr>
        <p:spPr>
          <a:xfrm>
            <a:off x="1200150" y="704850"/>
            <a:ext cx="4699000" cy="3524250"/>
          </a:xfrm>
          <a:ln/>
        </p:spPr>
      </p:sp>
      <p:sp>
        <p:nvSpPr>
          <p:cNvPr id="92164"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4173298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190E066-7AA2-4631-AA4A-93458DDA19A7}" type="slidenum">
              <a:rPr lang="en-US" smtClean="0">
                <a:ea typeface="굴림" pitchFamily="34" charset="-127"/>
              </a:rPr>
              <a:pPr/>
              <a:t>31</a:t>
            </a:fld>
            <a:endParaRPr lang="en-US" dirty="0">
              <a:ea typeface="굴림" pitchFamily="34" charset="-127"/>
            </a:endParaRPr>
          </a:p>
        </p:txBody>
      </p:sp>
      <p:sp>
        <p:nvSpPr>
          <p:cNvPr id="115715" name="Slide Image Placeholder 1"/>
          <p:cNvSpPr>
            <a:spLocks noGrp="1" noRot="1" noChangeAspect="1" noTextEdit="1"/>
          </p:cNvSpPr>
          <p:nvPr>
            <p:ph type="sldImg"/>
          </p:nvPr>
        </p:nvSpPr>
        <p:spPr>
          <a:ln/>
        </p:spPr>
      </p:sp>
      <p:sp>
        <p:nvSpPr>
          <p:cNvPr id="115716" name="Notes Placeholder 2"/>
          <p:cNvSpPr>
            <a:spLocks noGrp="1"/>
          </p:cNvSpPr>
          <p:nvPr>
            <p:ph type="body" idx="1"/>
          </p:nvPr>
        </p:nvSpPr>
        <p:spPr>
          <a:noFill/>
          <a:ln/>
        </p:spPr>
        <p:txBody>
          <a:bodyPr/>
          <a:lstStyle/>
          <a:p>
            <a:pPr eaLnBrk="1" hangingPunct="1"/>
            <a:endParaRPr lang="fr-FR" dirty="0"/>
          </a:p>
        </p:txBody>
      </p:sp>
      <p:sp>
        <p:nvSpPr>
          <p:cNvPr id="115717"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2478B63D-8BC4-4AB2-8AD6-DEFA2106C263}" type="slidenum">
              <a:rPr lang="en-US" sz="1200"/>
              <a:pPr algn="r"/>
              <a:t>31</a:t>
            </a:fld>
            <a:endParaRPr lang="en-US" sz="1200" dirty="0"/>
          </a:p>
        </p:txBody>
      </p:sp>
    </p:spTree>
    <p:extLst>
      <p:ext uri="{BB962C8B-B14F-4D97-AF65-F5344CB8AC3E}">
        <p14:creationId xmlns:p14="http://schemas.microsoft.com/office/powerpoint/2010/main" val="182219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7CE384A-AAFF-4E2E-BB6C-D36BAFE772A4}" type="slidenum">
              <a:rPr lang="en-US" smtClean="0">
                <a:ea typeface="굴림" pitchFamily="34" charset="-127"/>
              </a:rPr>
              <a:pPr/>
              <a:t>32</a:t>
            </a:fld>
            <a:endParaRPr lang="en-US" dirty="0">
              <a:ea typeface="굴림" pitchFamily="34" charset="-127"/>
            </a:endParaRPr>
          </a:p>
        </p:txBody>
      </p:sp>
      <p:sp>
        <p:nvSpPr>
          <p:cNvPr id="116739" name="Slide Image Placeholder 1"/>
          <p:cNvSpPr>
            <a:spLocks noGrp="1" noRot="1" noChangeAspect="1" noTextEdit="1"/>
          </p:cNvSpPr>
          <p:nvPr>
            <p:ph type="sldImg"/>
          </p:nvPr>
        </p:nvSpPr>
        <p:spPr>
          <a:ln/>
        </p:spPr>
      </p:sp>
      <p:sp>
        <p:nvSpPr>
          <p:cNvPr id="116740" name="Notes Placeholder 2"/>
          <p:cNvSpPr>
            <a:spLocks noGrp="1"/>
          </p:cNvSpPr>
          <p:nvPr>
            <p:ph type="body" idx="1"/>
          </p:nvPr>
        </p:nvSpPr>
        <p:spPr>
          <a:noFill/>
          <a:ln/>
        </p:spPr>
        <p:txBody>
          <a:bodyPr/>
          <a:lstStyle/>
          <a:p>
            <a:pPr eaLnBrk="1" hangingPunct="1"/>
            <a:endParaRPr lang="fr-FR" dirty="0"/>
          </a:p>
        </p:txBody>
      </p:sp>
      <p:sp>
        <p:nvSpPr>
          <p:cNvPr id="116741"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792B6C55-6F3D-4ABB-8EEB-06A56FC13949}" type="slidenum">
              <a:rPr lang="en-US" sz="1200"/>
              <a:pPr algn="r"/>
              <a:t>32</a:t>
            </a:fld>
            <a:endParaRPr lang="en-US" sz="1200" dirty="0"/>
          </a:p>
        </p:txBody>
      </p:sp>
    </p:spTree>
    <p:extLst>
      <p:ext uri="{BB962C8B-B14F-4D97-AF65-F5344CB8AC3E}">
        <p14:creationId xmlns:p14="http://schemas.microsoft.com/office/powerpoint/2010/main" val="1829068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BFC189C-9DF5-484E-96CE-360A351392E8}" type="slidenum">
              <a:rPr lang="en-US" smtClean="0">
                <a:ea typeface="굴림" pitchFamily="34" charset="-127"/>
              </a:rPr>
              <a:pPr/>
              <a:t>33</a:t>
            </a:fld>
            <a:endParaRPr lang="en-US" dirty="0">
              <a:ea typeface="굴림" pitchFamily="34" charset="-127"/>
            </a:endParaRPr>
          </a:p>
        </p:txBody>
      </p:sp>
      <p:sp>
        <p:nvSpPr>
          <p:cNvPr id="117763" name="Slide Image Placeholder 1"/>
          <p:cNvSpPr>
            <a:spLocks noGrp="1" noRot="1" noChangeAspect="1" noTextEdit="1"/>
          </p:cNvSpPr>
          <p:nvPr>
            <p:ph type="sldImg"/>
          </p:nvPr>
        </p:nvSpPr>
        <p:spPr>
          <a:ln/>
        </p:spPr>
      </p:sp>
      <p:sp>
        <p:nvSpPr>
          <p:cNvPr id="117764" name="Notes Placeholder 2"/>
          <p:cNvSpPr>
            <a:spLocks noGrp="1"/>
          </p:cNvSpPr>
          <p:nvPr>
            <p:ph type="body" idx="1"/>
          </p:nvPr>
        </p:nvSpPr>
        <p:spPr>
          <a:noFill/>
          <a:ln/>
        </p:spPr>
        <p:txBody>
          <a:bodyPr/>
          <a:lstStyle/>
          <a:p>
            <a:pPr eaLnBrk="1" hangingPunct="1"/>
            <a:endParaRPr lang="fr-FR" dirty="0"/>
          </a:p>
        </p:txBody>
      </p:sp>
      <p:sp>
        <p:nvSpPr>
          <p:cNvPr id="117765"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25EF61EC-B33E-47B8-BA64-4E0D4CE604AB}" type="slidenum">
              <a:rPr lang="en-US" sz="1200"/>
              <a:pPr algn="r"/>
              <a:t>33</a:t>
            </a:fld>
            <a:endParaRPr lang="en-US" sz="1200" dirty="0"/>
          </a:p>
        </p:txBody>
      </p:sp>
    </p:spTree>
    <p:extLst>
      <p:ext uri="{BB962C8B-B14F-4D97-AF65-F5344CB8AC3E}">
        <p14:creationId xmlns:p14="http://schemas.microsoft.com/office/powerpoint/2010/main" val="2259238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200150" y="704850"/>
            <a:ext cx="4699000" cy="3524250"/>
          </a:xfrm>
          <a:ln/>
        </p:spPr>
      </p:sp>
      <p:sp>
        <p:nvSpPr>
          <p:cNvPr id="9421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FD9CAEAB-D0B8-4071-8EA0-D92C4189F299}" type="slidenum">
              <a:rPr lang="en-US" smtClean="0"/>
              <a:pPr>
                <a:defRPr/>
              </a:pPr>
              <a:t>34</a:t>
            </a:fld>
            <a:endParaRPr lang="en-US" dirty="0"/>
          </a:p>
        </p:txBody>
      </p:sp>
    </p:spTree>
    <p:extLst>
      <p:ext uri="{BB962C8B-B14F-4D97-AF65-F5344CB8AC3E}">
        <p14:creationId xmlns:p14="http://schemas.microsoft.com/office/powerpoint/2010/main" val="597774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617C404A-CD8A-4D25-86B4-172DE9BC4BBA}" type="slidenum">
              <a:rPr lang="en-US" smtClean="0"/>
              <a:pPr>
                <a:defRPr/>
              </a:pPr>
              <a:t>35</a:t>
            </a:fld>
            <a:endParaRPr lang="en-US" dirty="0"/>
          </a:p>
        </p:txBody>
      </p:sp>
    </p:spTree>
    <p:extLst>
      <p:ext uri="{BB962C8B-B14F-4D97-AF65-F5344CB8AC3E}">
        <p14:creationId xmlns:p14="http://schemas.microsoft.com/office/powerpoint/2010/main" val="983007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F2F7DB4-2157-418F-9DEE-7E2FB72EB0D4}" type="slidenum">
              <a:rPr lang="en-US" smtClean="0">
                <a:ea typeface="굴림" pitchFamily="34" charset="-127"/>
              </a:rPr>
              <a:pPr/>
              <a:t>36</a:t>
            </a:fld>
            <a:endParaRPr lang="en-US" dirty="0">
              <a:ea typeface="굴림" pitchFamily="34" charset="-127"/>
            </a:endParaRPr>
          </a:p>
        </p:txBody>
      </p:sp>
      <p:sp>
        <p:nvSpPr>
          <p:cNvPr id="120835" name="Slide Image Placeholder 1"/>
          <p:cNvSpPr>
            <a:spLocks noGrp="1" noRot="1" noChangeAspect="1" noTextEdit="1"/>
          </p:cNvSpPr>
          <p:nvPr>
            <p:ph type="sldImg"/>
          </p:nvPr>
        </p:nvSpPr>
        <p:spPr>
          <a:ln/>
        </p:spPr>
      </p:sp>
      <p:sp>
        <p:nvSpPr>
          <p:cNvPr id="120836" name="Notes Placeholder 2"/>
          <p:cNvSpPr>
            <a:spLocks noGrp="1"/>
          </p:cNvSpPr>
          <p:nvPr>
            <p:ph type="body" idx="1"/>
          </p:nvPr>
        </p:nvSpPr>
        <p:spPr>
          <a:noFill/>
          <a:ln/>
        </p:spPr>
        <p:txBody>
          <a:bodyPr/>
          <a:lstStyle/>
          <a:p>
            <a:pPr eaLnBrk="1" hangingPunct="1">
              <a:spcBef>
                <a:spcPct val="0"/>
              </a:spcBef>
            </a:pPr>
            <a:endParaRPr lang="fr-FR" dirty="0"/>
          </a:p>
        </p:txBody>
      </p:sp>
      <p:sp>
        <p:nvSpPr>
          <p:cNvPr id="120837"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9A25C44F-B809-42E2-B6F9-0530C9678068}" type="slidenum">
              <a:rPr lang="en-US" sz="1200">
                <a:solidFill>
                  <a:srgbClr val="000000"/>
                </a:solidFill>
                <a:cs typeface="Arial" charset="0"/>
              </a:rPr>
              <a:pPr algn="r"/>
              <a:t>36</a:t>
            </a:fld>
            <a:endParaRPr lang="en-US" sz="1200" dirty="0">
              <a:solidFill>
                <a:srgbClr val="000000"/>
              </a:solidFill>
              <a:cs typeface="Arial" charset="0"/>
            </a:endParaRPr>
          </a:p>
        </p:txBody>
      </p:sp>
    </p:spTree>
    <p:extLst>
      <p:ext uri="{BB962C8B-B14F-4D97-AF65-F5344CB8AC3E}">
        <p14:creationId xmlns:p14="http://schemas.microsoft.com/office/powerpoint/2010/main" val="3197222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E38AD62-C13B-4FB9-A17A-3AB0DFD996C7}" type="slidenum">
              <a:rPr lang="en-US" smtClean="0">
                <a:ea typeface="굴림" pitchFamily="34" charset="-127"/>
              </a:rPr>
              <a:pPr/>
              <a:t>37</a:t>
            </a:fld>
            <a:endParaRPr lang="en-US" dirty="0">
              <a:ea typeface="굴림" pitchFamily="34" charset="-127"/>
            </a:endParaRPr>
          </a:p>
        </p:txBody>
      </p:sp>
      <p:sp>
        <p:nvSpPr>
          <p:cNvPr id="121859" name="Slide Image Placeholder 1"/>
          <p:cNvSpPr>
            <a:spLocks noGrp="1" noRot="1" noChangeAspect="1" noTextEdit="1"/>
          </p:cNvSpPr>
          <p:nvPr>
            <p:ph type="sldImg"/>
          </p:nvPr>
        </p:nvSpPr>
        <p:spPr>
          <a:ln/>
        </p:spPr>
      </p:sp>
      <p:sp>
        <p:nvSpPr>
          <p:cNvPr id="121860" name="Notes Placeholder 2"/>
          <p:cNvSpPr>
            <a:spLocks noGrp="1"/>
          </p:cNvSpPr>
          <p:nvPr>
            <p:ph type="body" idx="1"/>
          </p:nvPr>
        </p:nvSpPr>
        <p:spPr>
          <a:noFill/>
          <a:ln/>
        </p:spPr>
        <p:txBody>
          <a:bodyPr/>
          <a:lstStyle/>
          <a:p>
            <a:pPr eaLnBrk="1" hangingPunct="1">
              <a:spcBef>
                <a:spcPct val="0"/>
              </a:spcBef>
            </a:pPr>
            <a:endParaRPr lang="fr-FR" dirty="0"/>
          </a:p>
        </p:txBody>
      </p:sp>
      <p:sp>
        <p:nvSpPr>
          <p:cNvPr id="121861"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1A0BA173-F6BF-4650-91F1-A7DD6506A59C}" type="slidenum">
              <a:rPr lang="en-US" sz="1200">
                <a:solidFill>
                  <a:srgbClr val="000000"/>
                </a:solidFill>
                <a:cs typeface="Arial" charset="0"/>
              </a:rPr>
              <a:pPr algn="r"/>
              <a:t>37</a:t>
            </a:fld>
            <a:endParaRPr lang="en-US" sz="1200" dirty="0">
              <a:solidFill>
                <a:srgbClr val="000000"/>
              </a:solidFill>
              <a:cs typeface="Arial" charset="0"/>
            </a:endParaRPr>
          </a:p>
        </p:txBody>
      </p:sp>
    </p:spTree>
    <p:extLst>
      <p:ext uri="{BB962C8B-B14F-4D97-AF65-F5344CB8AC3E}">
        <p14:creationId xmlns:p14="http://schemas.microsoft.com/office/powerpoint/2010/main" val="3256979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FB2AB4-F254-45B7-83D6-976E403766C0}" type="slidenum">
              <a:rPr lang="en-US" smtClean="0"/>
              <a:pPr/>
              <a:t>38</a:t>
            </a:fld>
            <a:endParaRPr lang="en-US" dirty="0"/>
          </a:p>
        </p:txBody>
      </p:sp>
    </p:spTree>
    <p:extLst>
      <p:ext uri="{BB962C8B-B14F-4D97-AF65-F5344CB8AC3E}">
        <p14:creationId xmlns:p14="http://schemas.microsoft.com/office/powerpoint/2010/main" val="3426711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218B6F9B-AD8C-45FC-A021-BEDD7511F38E}" type="slidenum">
              <a:rPr lang="en-US" smtClean="0"/>
              <a:pPr>
                <a:defRPr/>
              </a:pPr>
              <a:t>39</a:t>
            </a:fld>
            <a:endParaRPr lang="en-US" dirty="0"/>
          </a:p>
        </p:txBody>
      </p:sp>
    </p:spTree>
    <p:extLst>
      <p:ext uri="{BB962C8B-B14F-4D97-AF65-F5344CB8AC3E}">
        <p14:creationId xmlns:p14="http://schemas.microsoft.com/office/powerpoint/2010/main" val="1585416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A8174C8E-1344-4D11-AD29-2778D951FF4C}" type="slidenum">
              <a:rPr lang="en-US" smtClean="0"/>
              <a:pPr>
                <a:defRPr/>
              </a:pPr>
              <a:t>40</a:t>
            </a:fld>
            <a:endParaRPr lang="en-US" dirty="0"/>
          </a:p>
        </p:txBody>
      </p:sp>
    </p:spTree>
    <p:extLst>
      <p:ext uri="{BB962C8B-B14F-4D97-AF65-F5344CB8AC3E}">
        <p14:creationId xmlns:p14="http://schemas.microsoft.com/office/powerpoint/2010/main" val="293873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17BAE79-6402-4325-9E36-4C3BD9B84D52}" type="slidenum">
              <a:rPr lang="en-US" smtClean="0">
                <a:ea typeface="굴림" pitchFamily="34" charset="-127"/>
              </a:rPr>
              <a:pPr/>
              <a:t>5</a:t>
            </a:fld>
            <a:endParaRPr lang="en-US" dirty="0">
              <a:ea typeface="굴림" pitchFamily="34" charset="-127"/>
            </a:endParaRPr>
          </a:p>
        </p:txBody>
      </p:sp>
      <p:sp>
        <p:nvSpPr>
          <p:cNvPr id="92163" name="Rectangle 2"/>
          <p:cNvSpPr>
            <a:spLocks noGrp="1" noRot="1" noChangeAspect="1" noChangeArrowheads="1" noTextEdit="1"/>
          </p:cNvSpPr>
          <p:nvPr>
            <p:ph type="sldImg"/>
          </p:nvPr>
        </p:nvSpPr>
        <p:spPr>
          <a:xfrm>
            <a:off x="1200150" y="704850"/>
            <a:ext cx="4699000" cy="3524250"/>
          </a:xfrm>
          <a:ln/>
        </p:spPr>
      </p:sp>
      <p:sp>
        <p:nvSpPr>
          <p:cNvPr id="92164"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300510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98B19BC-7C4D-48E0-A60F-0A06C3EC046D}" type="slidenum">
              <a:rPr lang="en-US" smtClean="0">
                <a:ea typeface="굴림" pitchFamily="34" charset="-127"/>
              </a:rPr>
              <a:pPr/>
              <a:t>41</a:t>
            </a:fld>
            <a:endParaRPr lang="en-US" dirty="0">
              <a:ea typeface="굴림" pitchFamily="34" charset="-127"/>
            </a:endParaRPr>
          </a:p>
        </p:txBody>
      </p:sp>
      <p:sp>
        <p:nvSpPr>
          <p:cNvPr id="130051" name="Slide Image Placeholder 1"/>
          <p:cNvSpPr>
            <a:spLocks noGrp="1" noRot="1" noChangeAspect="1" noTextEdit="1"/>
          </p:cNvSpPr>
          <p:nvPr>
            <p:ph type="sldImg"/>
          </p:nvPr>
        </p:nvSpPr>
        <p:spPr>
          <a:ln/>
        </p:spPr>
      </p:sp>
      <p:sp>
        <p:nvSpPr>
          <p:cNvPr id="130052" name="Notes Placeholder 2"/>
          <p:cNvSpPr>
            <a:spLocks noGrp="1"/>
          </p:cNvSpPr>
          <p:nvPr>
            <p:ph type="body" idx="1"/>
          </p:nvPr>
        </p:nvSpPr>
        <p:spPr>
          <a:noFill/>
          <a:ln/>
        </p:spPr>
        <p:txBody>
          <a:bodyPr/>
          <a:lstStyle/>
          <a:p>
            <a:pPr eaLnBrk="1" hangingPunct="1">
              <a:spcBef>
                <a:spcPct val="0"/>
              </a:spcBef>
            </a:pPr>
            <a:endParaRPr lang="fr-FR" dirty="0"/>
          </a:p>
        </p:txBody>
      </p:sp>
      <p:sp>
        <p:nvSpPr>
          <p:cNvPr id="13005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E734670C-FCD5-4B25-BE23-60A625CA6908}" type="slidenum">
              <a:rPr lang="en-US" sz="1200">
                <a:solidFill>
                  <a:srgbClr val="000000"/>
                </a:solidFill>
                <a:cs typeface="Arial" charset="0"/>
              </a:rPr>
              <a:pPr algn="r"/>
              <a:t>41</a:t>
            </a:fld>
            <a:endParaRPr lang="en-US" sz="1200" dirty="0">
              <a:solidFill>
                <a:srgbClr val="000000"/>
              </a:solidFill>
              <a:cs typeface="Arial" charset="0"/>
            </a:endParaRPr>
          </a:p>
        </p:txBody>
      </p:sp>
    </p:spTree>
    <p:extLst>
      <p:ext uri="{BB962C8B-B14F-4D97-AF65-F5344CB8AC3E}">
        <p14:creationId xmlns:p14="http://schemas.microsoft.com/office/powerpoint/2010/main" val="66188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60B53F3D-8441-4007-9F6A-111AD1408FA0}" type="slidenum">
              <a:rPr lang="en-US" smtClean="0"/>
              <a:pPr>
                <a:defRPr/>
              </a:pPr>
              <a:t>42</a:t>
            </a:fld>
            <a:endParaRPr lang="en-US" dirty="0"/>
          </a:p>
        </p:txBody>
      </p:sp>
    </p:spTree>
    <p:extLst>
      <p:ext uri="{BB962C8B-B14F-4D97-AF65-F5344CB8AC3E}">
        <p14:creationId xmlns:p14="http://schemas.microsoft.com/office/powerpoint/2010/main" val="876929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D16C2-C04C-4FFB-958A-5EB1D72BF40E}" type="slidenum">
              <a:rPr lang="en-US" smtClean="0"/>
              <a:pPr>
                <a:defRPr/>
              </a:pPr>
              <a:t>43</a:t>
            </a:fld>
            <a:endParaRPr lang="en-US" dirty="0"/>
          </a:p>
        </p:txBody>
      </p:sp>
    </p:spTree>
    <p:extLst>
      <p:ext uri="{BB962C8B-B14F-4D97-AF65-F5344CB8AC3E}">
        <p14:creationId xmlns:p14="http://schemas.microsoft.com/office/powerpoint/2010/main" val="2155765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C9EC1C65-5BD7-4AB0-94BE-3C058CD709F7}" type="slidenum">
              <a:rPr lang="en-US" smtClean="0"/>
              <a:pPr>
                <a:defRPr/>
              </a:pPr>
              <a:t>44</a:t>
            </a:fld>
            <a:endParaRPr lang="en-US" dirty="0"/>
          </a:p>
        </p:txBody>
      </p:sp>
    </p:spTree>
    <p:extLst>
      <p:ext uri="{BB962C8B-B14F-4D97-AF65-F5344CB8AC3E}">
        <p14:creationId xmlns:p14="http://schemas.microsoft.com/office/powerpoint/2010/main" val="1088783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D849BE5-D1B7-4EBD-8A4A-88D1566119E8}" type="slidenum">
              <a:rPr lang="en-US" smtClean="0"/>
              <a:pPr>
                <a:defRPr/>
              </a:pPr>
              <a:t>45</a:t>
            </a:fld>
            <a:endParaRPr lang="en-US" dirty="0"/>
          </a:p>
        </p:txBody>
      </p:sp>
    </p:spTree>
    <p:extLst>
      <p:ext uri="{BB962C8B-B14F-4D97-AF65-F5344CB8AC3E}">
        <p14:creationId xmlns:p14="http://schemas.microsoft.com/office/powerpoint/2010/main" val="3063989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FC581726-A0F6-4F14-90E5-473E38FC98BE}" type="slidenum">
              <a:rPr lang="en-US" smtClean="0"/>
              <a:pPr>
                <a:defRPr/>
              </a:pPr>
              <a:t>46</a:t>
            </a:fld>
            <a:endParaRPr lang="en-US" dirty="0"/>
          </a:p>
        </p:txBody>
      </p:sp>
    </p:spTree>
    <p:extLst>
      <p:ext uri="{BB962C8B-B14F-4D97-AF65-F5344CB8AC3E}">
        <p14:creationId xmlns:p14="http://schemas.microsoft.com/office/powerpoint/2010/main" val="2396910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55451ABE-793A-4E11-9C04-C3CEF37D6AAD}" type="slidenum">
              <a:rPr lang="en-US" smtClean="0">
                <a:ea typeface="굴림" pitchFamily="34" charset="-127"/>
              </a:rPr>
              <a:pPr/>
              <a:t>47</a:t>
            </a:fld>
            <a:endParaRPr lang="en-US" dirty="0">
              <a:ea typeface="굴림" pitchFamily="34" charset="-127"/>
            </a:endParaRPr>
          </a:p>
        </p:txBody>
      </p:sp>
      <p:sp>
        <p:nvSpPr>
          <p:cNvPr id="132099" name="Slide Image Placeholder 1"/>
          <p:cNvSpPr>
            <a:spLocks noGrp="1" noRot="1" noChangeAspect="1" noTextEdit="1"/>
          </p:cNvSpPr>
          <p:nvPr>
            <p:ph type="sldImg"/>
          </p:nvPr>
        </p:nvSpPr>
        <p:spPr>
          <a:ln/>
        </p:spPr>
      </p:sp>
      <p:sp>
        <p:nvSpPr>
          <p:cNvPr id="132100" name="Notes Placeholder 2"/>
          <p:cNvSpPr>
            <a:spLocks noGrp="1"/>
          </p:cNvSpPr>
          <p:nvPr>
            <p:ph type="body" idx="1"/>
          </p:nvPr>
        </p:nvSpPr>
        <p:spPr>
          <a:noFill/>
          <a:ln/>
        </p:spPr>
        <p:txBody>
          <a:bodyPr/>
          <a:lstStyle/>
          <a:p>
            <a:pPr eaLnBrk="1" hangingPunct="1"/>
            <a:endParaRPr lang="fr-FR" dirty="0"/>
          </a:p>
        </p:txBody>
      </p:sp>
      <p:sp>
        <p:nvSpPr>
          <p:cNvPr id="132101"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97CBD318-7128-443C-B0C1-6B2262B75843}" type="slidenum">
              <a:rPr lang="en-US" sz="1200"/>
              <a:pPr algn="r"/>
              <a:t>47</a:t>
            </a:fld>
            <a:endParaRPr lang="en-US" sz="1200" dirty="0"/>
          </a:p>
        </p:txBody>
      </p:sp>
    </p:spTree>
    <p:extLst>
      <p:ext uri="{BB962C8B-B14F-4D97-AF65-F5344CB8AC3E}">
        <p14:creationId xmlns:p14="http://schemas.microsoft.com/office/powerpoint/2010/main" val="1131849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F1047380-6040-4033-B2EE-34A82561AA0A}" type="slidenum">
              <a:rPr lang="en-US" smtClean="0">
                <a:ea typeface="굴림" pitchFamily="34" charset="-127"/>
              </a:rPr>
              <a:pPr/>
              <a:t>48</a:t>
            </a:fld>
            <a:endParaRPr lang="en-US" dirty="0">
              <a:ea typeface="굴림" pitchFamily="34" charset="-127"/>
            </a:endParaRPr>
          </a:p>
        </p:txBody>
      </p:sp>
      <p:sp>
        <p:nvSpPr>
          <p:cNvPr id="133123" name="Slide Image Placeholder 1"/>
          <p:cNvSpPr>
            <a:spLocks noGrp="1" noRot="1" noChangeAspect="1" noTextEdit="1"/>
          </p:cNvSpPr>
          <p:nvPr>
            <p:ph type="sldImg"/>
          </p:nvPr>
        </p:nvSpPr>
        <p:spPr>
          <a:ln/>
        </p:spPr>
      </p:sp>
      <p:sp>
        <p:nvSpPr>
          <p:cNvPr id="133124" name="Notes Placeholder 2"/>
          <p:cNvSpPr>
            <a:spLocks noGrp="1"/>
          </p:cNvSpPr>
          <p:nvPr>
            <p:ph type="body" idx="1"/>
          </p:nvPr>
        </p:nvSpPr>
        <p:spPr>
          <a:noFill/>
          <a:ln/>
        </p:spPr>
        <p:txBody>
          <a:bodyPr/>
          <a:lstStyle/>
          <a:p>
            <a:pPr eaLnBrk="1" hangingPunct="1"/>
            <a:endParaRPr lang="fr-FR" dirty="0"/>
          </a:p>
        </p:txBody>
      </p:sp>
      <p:sp>
        <p:nvSpPr>
          <p:cNvPr id="133125"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11985391-AD2E-4C6E-994C-FDEAE1BDBA79}" type="slidenum">
              <a:rPr lang="en-US" sz="1200"/>
              <a:pPr algn="r"/>
              <a:t>48</a:t>
            </a:fld>
            <a:endParaRPr lang="en-US" sz="1200" dirty="0"/>
          </a:p>
        </p:txBody>
      </p:sp>
    </p:spTree>
    <p:extLst>
      <p:ext uri="{BB962C8B-B14F-4D97-AF65-F5344CB8AC3E}">
        <p14:creationId xmlns:p14="http://schemas.microsoft.com/office/powerpoint/2010/main" val="501935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0C7E99A3-C55D-4B1C-B38D-81EFC5D6A3FA}" type="slidenum">
              <a:rPr lang="en-US" smtClean="0">
                <a:ea typeface="굴림" pitchFamily="34" charset="-127"/>
              </a:rPr>
              <a:pPr/>
              <a:t>49</a:t>
            </a:fld>
            <a:endParaRPr lang="en-US" dirty="0">
              <a:ea typeface="굴림" pitchFamily="34" charset="-127"/>
            </a:endParaRPr>
          </a:p>
        </p:txBody>
      </p:sp>
      <p:sp>
        <p:nvSpPr>
          <p:cNvPr id="134147" name="Slide Image Placeholder 1"/>
          <p:cNvSpPr>
            <a:spLocks noGrp="1" noRot="1" noChangeAspect="1" noTextEdit="1"/>
          </p:cNvSpPr>
          <p:nvPr>
            <p:ph type="sldImg"/>
          </p:nvPr>
        </p:nvSpPr>
        <p:spPr>
          <a:ln/>
        </p:spPr>
      </p:sp>
      <p:sp>
        <p:nvSpPr>
          <p:cNvPr id="134148" name="Notes Placeholder 2"/>
          <p:cNvSpPr>
            <a:spLocks noGrp="1"/>
          </p:cNvSpPr>
          <p:nvPr>
            <p:ph type="body" idx="1"/>
          </p:nvPr>
        </p:nvSpPr>
        <p:spPr>
          <a:noFill/>
          <a:ln/>
        </p:spPr>
        <p:txBody>
          <a:bodyPr/>
          <a:lstStyle/>
          <a:p>
            <a:pPr eaLnBrk="1" hangingPunct="1"/>
            <a:endParaRPr lang="fr-FR" dirty="0"/>
          </a:p>
        </p:txBody>
      </p:sp>
      <p:sp>
        <p:nvSpPr>
          <p:cNvPr id="134149"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089D9CAC-28DE-4CB2-840D-515DBFA1DD4A}" type="slidenum">
              <a:rPr lang="en-US" sz="1200"/>
              <a:pPr algn="r"/>
              <a:t>49</a:t>
            </a:fld>
            <a:endParaRPr lang="en-US" sz="1200" dirty="0"/>
          </a:p>
        </p:txBody>
      </p:sp>
    </p:spTree>
    <p:extLst>
      <p:ext uri="{BB962C8B-B14F-4D97-AF65-F5344CB8AC3E}">
        <p14:creationId xmlns:p14="http://schemas.microsoft.com/office/powerpoint/2010/main" val="2616807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3B7147DB-6366-42AC-B079-029821E8F308}" type="slidenum">
              <a:rPr lang="en-US" smtClean="0">
                <a:ea typeface="굴림" pitchFamily="34" charset="-127"/>
              </a:rPr>
              <a:pPr/>
              <a:t>50</a:t>
            </a:fld>
            <a:endParaRPr lang="en-US" dirty="0">
              <a:ea typeface="굴림" pitchFamily="34" charset="-127"/>
            </a:endParaRPr>
          </a:p>
        </p:txBody>
      </p:sp>
      <p:sp>
        <p:nvSpPr>
          <p:cNvPr id="135171" name="Slide Image Placeholder 1"/>
          <p:cNvSpPr>
            <a:spLocks noGrp="1" noRot="1" noChangeAspect="1" noTextEdit="1"/>
          </p:cNvSpPr>
          <p:nvPr>
            <p:ph type="sldImg"/>
          </p:nvPr>
        </p:nvSpPr>
        <p:spPr>
          <a:ln/>
        </p:spPr>
      </p:sp>
      <p:sp>
        <p:nvSpPr>
          <p:cNvPr id="135172" name="Notes Placeholder 2"/>
          <p:cNvSpPr>
            <a:spLocks noGrp="1"/>
          </p:cNvSpPr>
          <p:nvPr>
            <p:ph type="body" idx="1"/>
          </p:nvPr>
        </p:nvSpPr>
        <p:spPr>
          <a:noFill/>
          <a:ln/>
        </p:spPr>
        <p:txBody>
          <a:bodyPr/>
          <a:lstStyle/>
          <a:p>
            <a:pPr eaLnBrk="1" hangingPunct="1"/>
            <a:endParaRPr lang="fr-FR" dirty="0"/>
          </a:p>
        </p:txBody>
      </p:sp>
      <p:sp>
        <p:nvSpPr>
          <p:cNvPr id="13517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E6A7E3AC-4B70-41D5-98FF-0F4CB456F85F}" type="slidenum">
              <a:rPr lang="en-US" sz="1200"/>
              <a:pPr algn="r"/>
              <a:t>50</a:t>
            </a:fld>
            <a:endParaRPr lang="en-US" sz="1200" dirty="0"/>
          </a:p>
        </p:txBody>
      </p:sp>
    </p:spTree>
    <p:extLst>
      <p:ext uri="{BB962C8B-B14F-4D97-AF65-F5344CB8AC3E}">
        <p14:creationId xmlns:p14="http://schemas.microsoft.com/office/powerpoint/2010/main" val="160922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5EE4FDE-FBE7-4EC7-8817-FA3FA7125D69}" type="slidenum">
              <a:rPr lang="en-US" smtClean="0">
                <a:ea typeface="굴림" pitchFamily="34" charset="-127"/>
              </a:rPr>
              <a:pPr/>
              <a:t>6</a:t>
            </a:fld>
            <a:endParaRPr lang="en-US" dirty="0">
              <a:ea typeface="굴림" pitchFamily="34" charset="-127"/>
            </a:endParaRPr>
          </a:p>
        </p:txBody>
      </p:sp>
      <p:sp>
        <p:nvSpPr>
          <p:cNvPr id="93187" name="Rectangle 2"/>
          <p:cNvSpPr>
            <a:spLocks noGrp="1" noRot="1" noChangeAspect="1" noChangeArrowheads="1" noTextEdit="1"/>
          </p:cNvSpPr>
          <p:nvPr>
            <p:ph type="sldImg"/>
          </p:nvPr>
        </p:nvSpPr>
        <p:spPr>
          <a:xfrm>
            <a:off x="1200150" y="704850"/>
            <a:ext cx="4699000" cy="3524250"/>
          </a:xfrm>
          <a:ln/>
        </p:spPr>
      </p:sp>
      <p:sp>
        <p:nvSpPr>
          <p:cNvPr id="93188"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1686265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94FEE226-8702-4745-9873-B2F68A7A2B30}" type="slidenum">
              <a:rPr lang="en-US" smtClean="0">
                <a:ea typeface="굴림" pitchFamily="34" charset="-127"/>
              </a:rPr>
              <a:pPr/>
              <a:t>51</a:t>
            </a:fld>
            <a:endParaRPr lang="en-US" dirty="0">
              <a:ea typeface="굴림" pitchFamily="34" charset="-127"/>
            </a:endParaRPr>
          </a:p>
        </p:txBody>
      </p:sp>
      <p:sp>
        <p:nvSpPr>
          <p:cNvPr id="136195" name="Slide Image Placeholder 1"/>
          <p:cNvSpPr>
            <a:spLocks noGrp="1" noRot="1" noChangeAspect="1" noTextEdit="1"/>
          </p:cNvSpPr>
          <p:nvPr>
            <p:ph type="sldImg"/>
          </p:nvPr>
        </p:nvSpPr>
        <p:spPr>
          <a:ln/>
        </p:spPr>
      </p:sp>
      <p:sp>
        <p:nvSpPr>
          <p:cNvPr id="136196" name="Notes Placeholder 2"/>
          <p:cNvSpPr>
            <a:spLocks noGrp="1"/>
          </p:cNvSpPr>
          <p:nvPr>
            <p:ph type="body" idx="1"/>
          </p:nvPr>
        </p:nvSpPr>
        <p:spPr>
          <a:noFill/>
          <a:ln/>
        </p:spPr>
        <p:txBody>
          <a:bodyPr/>
          <a:lstStyle/>
          <a:p>
            <a:pPr eaLnBrk="1" hangingPunct="1">
              <a:spcBef>
                <a:spcPct val="0"/>
              </a:spcBef>
            </a:pPr>
            <a:endParaRPr lang="fr-FR" dirty="0"/>
          </a:p>
        </p:txBody>
      </p:sp>
      <p:sp>
        <p:nvSpPr>
          <p:cNvPr id="136197"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DAFB417E-F2B6-41ED-BFAC-F129BC961CBD}" type="slidenum">
              <a:rPr lang="en-US" sz="1200">
                <a:solidFill>
                  <a:srgbClr val="000000"/>
                </a:solidFill>
                <a:cs typeface="Arial" charset="0"/>
              </a:rPr>
              <a:pPr algn="r"/>
              <a:t>51</a:t>
            </a:fld>
            <a:endParaRPr lang="en-US" sz="1200" dirty="0">
              <a:solidFill>
                <a:srgbClr val="000000"/>
              </a:solidFill>
              <a:cs typeface="Arial" charset="0"/>
            </a:endParaRPr>
          </a:p>
        </p:txBody>
      </p:sp>
    </p:spTree>
    <p:extLst>
      <p:ext uri="{BB962C8B-B14F-4D97-AF65-F5344CB8AC3E}">
        <p14:creationId xmlns:p14="http://schemas.microsoft.com/office/powerpoint/2010/main" val="601960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54501C77-56F3-43EF-B45D-9A2A7217937B}" type="slidenum">
              <a:rPr lang="en-US" smtClean="0">
                <a:ea typeface="굴림" pitchFamily="34" charset="-127"/>
              </a:rPr>
              <a:pPr/>
              <a:t>52</a:t>
            </a:fld>
            <a:endParaRPr lang="en-US" dirty="0">
              <a:ea typeface="굴림" pitchFamily="34" charset="-127"/>
            </a:endParaRPr>
          </a:p>
        </p:txBody>
      </p:sp>
      <p:sp>
        <p:nvSpPr>
          <p:cNvPr id="137219" name="Slide Image Placeholder 1"/>
          <p:cNvSpPr>
            <a:spLocks noGrp="1" noRot="1" noChangeAspect="1" noTextEdit="1"/>
          </p:cNvSpPr>
          <p:nvPr>
            <p:ph type="sldImg"/>
          </p:nvPr>
        </p:nvSpPr>
        <p:spPr>
          <a:ln/>
        </p:spPr>
      </p:sp>
      <p:sp>
        <p:nvSpPr>
          <p:cNvPr id="137220" name="Notes Placeholder 2"/>
          <p:cNvSpPr>
            <a:spLocks noGrp="1"/>
          </p:cNvSpPr>
          <p:nvPr>
            <p:ph type="body" idx="1"/>
          </p:nvPr>
        </p:nvSpPr>
        <p:spPr>
          <a:noFill/>
          <a:ln/>
        </p:spPr>
        <p:txBody>
          <a:bodyPr/>
          <a:lstStyle/>
          <a:p>
            <a:pPr eaLnBrk="1" hangingPunct="1">
              <a:spcBef>
                <a:spcPct val="0"/>
              </a:spcBef>
            </a:pPr>
            <a:endParaRPr lang="fr-FR" dirty="0"/>
          </a:p>
        </p:txBody>
      </p:sp>
      <p:sp>
        <p:nvSpPr>
          <p:cNvPr id="137221"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61B9E070-B305-46BF-A6C2-C05102AC0F46}" type="slidenum">
              <a:rPr lang="en-US" sz="1200">
                <a:solidFill>
                  <a:srgbClr val="000000"/>
                </a:solidFill>
                <a:cs typeface="Arial" charset="0"/>
              </a:rPr>
              <a:pPr algn="r"/>
              <a:t>52</a:t>
            </a:fld>
            <a:endParaRPr lang="en-US" sz="1200" dirty="0">
              <a:solidFill>
                <a:srgbClr val="000000"/>
              </a:solidFill>
              <a:cs typeface="Arial" charset="0"/>
            </a:endParaRPr>
          </a:p>
        </p:txBody>
      </p:sp>
    </p:spTree>
    <p:extLst>
      <p:ext uri="{BB962C8B-B14F-4D97-AF65-F5344CB8AC3E}">
        <p14:creationId xmlns:p14="http://schemas.microsoft.com/office/powerpoint/2010/main" val="3406748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50AC50FF-6BEF-462D-B153-8214F8DB792D}" type="slidenum">
              <a:rPr lang="en-US" smtClean="0"/>
              <a:pPr>
                <a:defRPr/>
              </a:pPr>
              <a:t>53</a:t>
            </a:fld>
            <a:endParaRPr lang="en-US" dirty="0"/>
          </a:p>
        </p:txBody>
      </p:sp>
    </p:spTree>
    <p:extLst>
      <p:ext uri="{BB962C8B-B14F-4D97-AF65-F5344CB8AC3E}">
        <p14:creationId xmlns:p14="http://schemas.microsoft.com/office/powerpoint/2010/main" val="563812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2F77D2EB-9581-4FBC-94C2-16531370B36B}" type="slidenum">
              <a:rPr lang="en-US" smtClean="0">
                <a:ea typeface="굴림" pitchFamily="34" charset="-127"/>
              </a:rPr>
              <a:pPr/>
              <a:t>54</a:t>
            </a:fld>
            <a:endParaRPr lang="en-US" dirty="0">
              <a:ea typeface="굴림" pitchFamily="34" charset="-127"/>
            </a:endParaRPr>
          </a:p>
        </p:txBody>
      </p:sp>
      <p:sp>
        <p:nvSpPr>
          <p:cNvPr id="139267" name="Slide Image Placeholder 1"/>
          <p:cNvSpPr>
            <a:spLocks noGrp="1" noRot="1" noChangeAspect="1" noTextEdit="1"/>
          </p:cNvSpPr>
          <p:nvPr>
            <p:ph type="sldImg"/>
          </p:nvPr>
        </p:nvSpPr>
        <p:spPr>
          <a:ln/>
        </p:spPr>
      </p:sp>
      <p:sp>
        <p:nvSpPr>
          <p:cNvPr id="139268" name="Notes Placeholder 2"/>
          <p:cNvSpPr>
            <a:spLocks noGrp="1"/>
          </p:cNvSpPr>
          <p:nvPr>
            <p:ph type="body" idx="1"/>
          </p:nvPr>
        </p:nvSpPr>
        <p:spPr>
          <a:noFill/>
          <a:ln/>
        </p:spPr>
        <p:txBody>
          <a:bodyPr/>
          <a:lstStyle/>
          <a:p>
            <a:pPr eaLnBrk="1" hangingPunct="1"/>
            <a:endParaRPr lang="fr-FR" dirty="0"/>
          </a:p>
        </p:txBody>
      </p:sp>
      <p:sp>
        <p:nvSpPr>
          <p:cNvPr id="139269"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CDB758C8-B324-4CFD-A37E-886F8C2F5897}" type="slidenum">
              <a:rPr lang="en-US" sz="1200"/>
              <a:pPr algn="r"/>
              <a:t>54</a:t>
            </a:fld>
            <a:endParaRPr lang="en-US" sz="1200" dirty="0"/>
          </a:p>
        </p:txBody>
      </p:sp>
    </p:spTree>
    <p:extLst>
      <p:ext uri="{BB962C8B-B14F-4D97-AF65-F5344CB8AC3E}">
        <p14:creationId xmlns:p14="http://schemas.microsoft.com/office/powerpoint/2010/main" val="2406679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6E53FA9-D41F-485C-A425-D8473E78D211}" type="slidenum">
              <a:rPr lang="en-US" smtClean="0">
                <a:ea typeface="굴림" pitchFamily="34" charset="-127"/>
              </a:rPr>
              <a:pPr/>
              <a:t>55</a:t>
            </a:fld>
            <a:endParaRPr lang="en-US" dirty="0">
              <a:ea typeface="굴림" pitchFamily="34" charset="-127"/>
            </a:endParaRPr>
          </a:p>
        </p:txBody>
      </p:sp>
      <p:sp>
        <p:nvSpPr>
          <p:cNvPr id="140291" name="Slide Image Placeholder 1"/>
          <p:cNvSpPr>
            <a:spLocks noGrp="1" noRot="1" noChangeAspect="1" noTextEdit="1"/>
          </p:cNvSpPr>
          <p:nvPr>
            <p:ph type="sldImg"/>
          </p:nvPr>
        </p:nvSpPr>
        <p:spPr>
          <a:ln/>
        </p:spPr>
      </p:sp>
      <p:sp>
        <p:nvSpPr>
          <p:cNvPr id="140292" name="Notes Placeholder 2"/>
          <p:cNvSpPr>
            <a:spLocks noGrp="1"/>
          </p:cNvSpPr>
          <p:nvPr>
            <p:ph type="body" idx="1"/>
          </p:nvPr>
        </p:nvSpPr>
        <p:spPr>
          <a:noFill/>
          <a:ln/>
        </p:spPr>
        <p:txBody>
          <a:bodyPr/>
          <a:lstStyle/>
          <a:p>
            <a:pPr eaLnBrk="1" hangingPunct="1"/>
            <a:endParaRPr lang="fr-FR" dirty="0"/>
          </a:p>
        </p:txBody>
      </p:sp>
      <p:sp>
        <p:nvSpPr>
          <p:cNvPr id="14029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21277BAD-EBD2-4106-9C30-42F04E2946D9}" type="slidenum">
              <a:rPr lang="en-US" sz="1200"/>
              <a:pPr algn="r"/>
              <a:t>55</a:t>
            </a:fld>
            <a:endParaRPr lang="en-US" sz="1200" dirty="0"/>
          </a:p>
        </p:txBody>
      </p:sp>
    </p:spTree>
    <p:extLst>
      <p:ext uri="{BB962C8B-B14F-4D97-AF65-F5344CB8AC3E}">
        <p14:creationId xmlns:p14="http://schemas.microsoft.com/office/powerpoint/2010/main" val="2237664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A1143D3-D2E0-4711-B712-50582A82D4AB}" type="slidenum">
              <a:rPr lang="en-US" smtClean="0"/>
              <a:pPr>
                <a:defRPr/>
              </a:pPr>
              <a:t>56</a:t>
            </a:fld>
            <a:endParaRPr lang="en-US" dirty="0"/>
          </a:p>
        </p:txBody>
      </p:sp>
    </p:spTree>
    <p:extLst>
      <p:ext uri="{BB962C8B-B14F-4D97-AF65-F5344CB8AC3E}">
        <p14:creationId xmlns:p14="http://schemas.microsoft.com/office/powerpoint/2010/main" val="2169963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6E53FA9-D41F-485C-A425-D8473E78D211}" type="slidenum">
              <a:rPr lang="en-US" smtClean="0">
                <a:ea typeface="굴림" pitchFamily="34" charset="-127"/>
              </a:rPr>
              <a:pPr/>
              <a:t>57</a:t>
            </a:fld>
            <a:endParaRPr lang="en-US" dirty="0">
              <a:ea typeface="굴림" pitchFamily="34" charset="-127"/>
            </a:endParaRPr>
          </a:p>
        </p:txBody>
      </p:sp>
      <p:sp>
        <p:nvSpPr>
          <p:cNvPr id="140291" name="Slide Image Placeholder 1"/>
          <p:cNvSpPr>
            <a:spLocks noGrp="1" noRot="1" noChangeAspect="1" noTextEdit="1"/>
          </p:cNvSpPr>
          <p:nvPr>
            <p:ph type="sldImg"/>
          </p:nvPr>
        </p:nvSpPr>
        <p:spPr>
          <a:ln/>
        </p:spPr>
      </p:sp>
      <p:sp>
        <p:nvSpPr>
          <p:cNvPr id="140292" name="Notes Placeholder 2"/>
          <p:cNvSpPr>
            <a:spLocks noGrp="1"/>
          </p:cNvSpPr>
          <p:nvPr>
            <p:ph type="body" idx="1"/>
          </p:nvPr>
        </p:nvSpPr>
        <p:spPr>
          <a:noFill/>
          <a:ln/>
        </p:spPr>
        <p:txBody>
          <a:bodyPr/>
          <a:lstStyle/>
          <a:p>
            <a:pPr eaLnBrk="1" hangingPunct="1"/>
            <a:endParaRPr lang="fr-FR" dirty="0"/>
          </a:p>
        </p:txBody>
      </p:sp>
      <p:sp>
        <p:nvSpPr>
          <p:cNvPr id="14029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21277BAD-EBD2-4106-9C30-42F04E2946D9}" type="slidenum">
              <a:rPr lang="en-US" sz="1200"/>
              <a:pPr algn="r"/>
              <a:t>57</a:t>
            </a:fld>
            <a:endParaRPr lang="en-US" sz="1200" dirty="0"/>
          </a:p>
        </p:txBody>
      </p:sp>
    </p:spTree>
    <p:extLst>
      <p:ext uri="{BB962C8B-B14F-4D97-AF65-F5344CB8AC3E}">
        <p14:creationId xmlns:p14="http://schemas.microsoft.com/office/powerpoint/2010/main" val="745425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6E53FA9-D41F-485C-A425-D8473E78D211}" type="slidenum">
              <a:rPr lang="en-US" smtClean="0">
                <a:ea typeface="굴림" pitchFamily="34" charset="-127"/>
              </a:rPr>
              <a:pPr/>
              <a:t>58</a:t>
            </a:fld>
            <a:endParaRPr lang="en-US" dirty="0">
              <a:ea typeface="굴림" pitchFamily="34" charset="-127"/>
            </a:endParaRPr>
          </a:p>
        </p:txBody>
      </p:sp>
      <p:sp>
        <p:nvSpPr>
          <p:cNvPr id="140291" name="Slide Image Placeholder 1"/>
          <p:cNvSpPr>
            <a:spLocks noGrp="1" noRot="1" noChangeAspect="1" noTextEdit="1"/>
          </p:cNvSpPr>
          <p:nvPr>
            <p:ph type="sldImg"/>
          </p:nvPr>
        </p:nvSpPr>
        <p:spPr>
          <a:ln/>
        </p:spPr>
      </p:sp>
      <p:sp>
        <p:nvSpPr>
          <p:cNvPr id="140292" name="Notes Placeholder 2"/>
          <p:cNvSpPr>
            <a:spLocks noGrp="1"/>
          </p:cNvSpPr>
          <p:nvPr>
            <p:ph type="body" idx="1"/>
          </p:nvPr>
        </p:nvSpPr>
        <p:spPr>
          <a:noFill/>
          <a:ln/>
        </p:spPr>
        <p:txBody>
          <a:bodyPr/>
          <a:lstStyle/>
          <a:p>
            <a:pPr eaLnBrk="1" hangingPunct="1"/>
            <a:endParaRPr lang="fr-FR" dirty="0"/>
          </a:p>
        </p:txBody>
      </p:sp>
      <p:sp>
        <p:nvSpPr>
          <p:cNvPr id="14029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21277BAD-EBD2-4106-9C30-42F04E2946D9}" type="slidenum">
              <a:rPr lang="en-US" sz="1200"/>
              <a:pPr algn="r"/>
              <a:t>58</a:t>
            </a:fld>
            <a:endParaRPr lang="en-US" sz="1200" dirty="0"/>
          </a:p>
        </p:txBody>
      </p:sp>
    </p:spTree>
    <p:extLst>
      <p:ext uri="{BB962C8B-B14F-4D97-AF65-F5344CB8AC3E}">
        <p14:creationId xmlns:p14="http://schemas.microsoft.com/office/powerpoint/2010/main" val="120896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A1143D3-D2E0-4711-B712-50582A82D4AB}" type="slidenum">
              <a:rPr lang="en-US" smtClean="0"/>
              <a:pPr>
                <a:defRPr/>
              </a:pPr>
              <a:t>59</a:t>
            </a:fld>
            <a:endParaRPr lang="en-US" dirty="0"/>
          </a:p>
        </p:txBody>
      </p:sp>
    </p:spTree>
    <p:extLst>
      <p:ext uri="{BB962C8B-B14F-4D97-AF65-F5344CB8AC3E}">
        <p14:creationId xmlns:p14="http://schemas.microsoft.com/office/powerpoint/2010/main" val="2838967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C3FA8EB-E143-4B6A-8D58-6CA59B88E3B3}" type="slidenum">
              <a:rPr lang="en-US" smtClean="0"/>
              <a:pPr>
                <a:defRPr/>
              </a:pPr>
              <a:t>60</a:t>
            </a:fld>
            <a:endParaRPr lang="en-US" dirty="0"/>
          </a:p>
        </p:txBody>
      </p:sp>
    </p:spTree>
    <p:extLst>
      <p:ext uri="{BB962C8B-B14F-4D97-AF65-F5344CB8AC3E}">
        <p14:creationId xmlns:p14="http://schemas.microsoft.com/office/powerpoint/2010/main" val="233532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B2AB4-F254-45B7-83D6-976E403766C0}" type="slidenum">
              <a:rPr lang="en-US" smtClean="0"/>
              <a:pPr/>
              <a:t>7</a:t>
            </a:fld>
            <a:endParaRPr lang="en-US" dirty="0"/>
          </a:p>
        </p:txBody>
      </p:sp>
    </p:spTree>
    <p:extLst>
      <p:ext uri="{BB962C8B-B14F-4D97-AF65-F5344CB8AC3E}">
        <p14:creationId xmlns:p14="http://schemas.microsoft.com/office/powerpoint/2010/main" val="303221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0B9F44CD-D1EC-4602-8167-D5C4C5F26CD4}" type="slidenum">
              <a:rPr lang="en-US" smtClean="0"/>
              <a:pPr>
                <a:defRPr/>
              </a:pPr>
              <a:t>61</a:t>
            </a:fld>
            <a:endParaRPr lang="en-US" dirty="0"/>
          </a:p>
        </p:txBody>
      </p:sp>
    </p:spTree>
    <p:extLst>
      <p:ext uri="{BB962C8B-B14F-4D97-AF65-F5344CB8AC3E}">
        <p14:creationId xmlns:p14="http://schemas.microsoft.com/office/powerpoint/2010/main" val="3459454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9350CB4-3C81-48AE-A8C1-078B9725009C}" type="slidenum">
              <a:rPr lang="en-US" smtClean="0"/>
              <a:pPr>
                <a:defRPr/>
              </a:pPr>
              <a:t>62</a:t>
            </a:fld>
            <a:endParaRPr lang="en-US" dirty="0"/>
          </a:p>
        </p:txBody>
      </p:sp>
    </p:spTree>
    <p:extLst>
      <p:ext uri="{BB962C8B-B14F-4D97-AF65-F5344CB8AC3E}">
        <p14:creationId xmlns:p14="http://schemas.microsoft.com/office/powerpoint/2010/main" val="41263559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7CE384A-AAFF-4E2E-BB6C-D36BAFE772A4}" type="slidenum">
              <a:rPr lang="en-US" smtClean="0">
                <a:ea typeface="굴림" pitchFamily="34" charset="-127"/>
              </a:rPr>
              <a:pPr/>
              <a:t>63</a:t>
            </a:fld>
            <a:endParaRPr lang="en-US" dirty="0">
              <a:ea typeface="굴림" pitchFamily="34" charset="-127"/>
            </a:endParaRPr>
          </a:p>
        </p:txBody>
      </p:sp>
      <p:sp>
        <p:nvSpPr>
          <p:cNvPr id="116739" name="Slide Image Placeholder 1"/>
          <p:cNvSpPr>
            <a:spLocks noGrp="1" noRot="1" noChangeAspect="1" noTextEdit="1"/>
          </p:cNvSpPr>
          <p:nvPr>
            <p:ph type="sldImg"/>
          </p:nvPr>
        </p:nvSpPr>
        <p:spPr>
          <a:ln/>
        </p:spPr>
      </p:sp>
      <p:sp>
        <p:nvSpPr>
          <p:cNvPr id="116740" name="Notes Placeholder 2"/>
          <p:cNvSpPr>
            <a:spLocks noGrp="1"/>
          </p:cNvSpPr>
          <p:nvPr>
            <p:ph type="body" idx="1"/>
          </p:nvPr>
        </p:nvSpPr>
        <p:spPr>
          <a:noFill/>
          <a:ln/>
        </p:spPr>
        <p:txBody>
          <a:bodyPr/>
          <a:lstStyle/>
          <a:p>
            <a:pPr eaLnBrk="1" hangingPunct="1"/>
            <a:endParaRPr lang="fr-FR" dirty="0"/>
          </a:p>
        </p:txBody>
      </p:sp>
      <p:sp>
        <p:nvSpPr>
          <p:cNvPr id="116741"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792B6C55-6F3D-4ABB-8EEB-06A56FC13949}" type="slidenum">
              <a:rPr lang="en-US" sz="1200"/>
              <a:pPr algn="r"/>
              <a:t>63</a:t>
            </a:fld>
            <a:endParaRPr lang="en-US" sz="1200" dirty="0"/>
          </a:p>
        </p:txBody>
      </p:sp>
    </p:spTree>
    <p:extLst>
      <p:ext uri="{BB962C8B-B14F-4D97-AF65-F5344CB8AC3E}">
        <p14:creationId xmlns:p14="http://schemas.microsoft.com/office/powerpoint/2010/main" val="23926431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D820F274-DDC9-456F-8468-641E823D5C7C}" type="slidenum">
              <a:rPr lang="en-US" smtClean="0"/>
              <a:pPr>
                <a:defRPr/>
              </a:pPr>
              <a:t>64</a:t>
            </a:fld>
            <a:endParaRPr lang="en-US" dirty="0"/>
          </a:p>
        </p:txBody>
      </p:sp>
    </p:spTree>
    <p:extLst>
      <p:ext uri="{BB962C8B-B14F-4D97-AF65-F5344CB8AC3E}">
        <p14:creationId xmlns:p14="http://schemas.microsoft.com/office/powerpoint/2010/main" val="388597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32EBBB19-10C3-4F88-8035-31C8A0BCC5A7}" type="slidenum">
              <a:rPr lang="en-US" smtClean="0"/>
              <a:pPr>
                <a:defRPr/>
              </a:pPr>
              <a:t>65</a:t>
            </a:fld>
            <a:endParaRPr lang="en-US" dirty="0"/>
          </a:p>
        </p:txBody>
      </p:sp>
    </p:spTree>
    <p:extLst>
      <p:ext uri="{BB962C8B-B14F-4D97-AF65-F5344CB8AC3E}">
        <p14:creationId xmlns:p14="http://schemas.microsoft.com/office/powerpoint/2010/main" val="28244734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A325F05-1676-464B-B77B-6308D45FF9B2}" type="slidenum">
              <a:rPr lang="en-US" smtClean="0">
                <a:ea typeface="굴림" pitchFamily="34" charset="-127"/>
              </a:rPr>
              <a:pPr/>
              <a:t>66</a:t>
            </a:fld>
            <a:endParaRPr lang="en-US" dirty="0">
              <a:ea typeface="굴림" pitchFamily="34" charset="-127"/>
            </a:endParaRPr>
          </a:p>
        </p:txBody>
      </p:sp>
      <p:sp>
        <p:nvSpPr>
          <p:cNvPr id="148483" name="Slide Image Placeholder 1"/>
          <p:cNvSpPr>
            <a:spLocks noGrp="1" noRot="1" noChangeAspect="1" noTextEdit="1"/>
          </p:cNvSpPr>
          <p:nvPr>
            <p:ph type="sldImg"/>
          </p:nvPr>
        </p:nvSpPr>
        <p:spPr>
          <a:ln/>
        </p:spPr>
      </p:sp>
      <p:sp>
        <p:nvSpPr>
          <p:cNvPr id="148484" name="Notes Placeholder 2"/>
          <p:cNvSpPr>
            <a:spLocks noGrp="1"/>
          </p:cNvSpPr>
          <p:nvPr>
            <p:ph type="body" idx="1"/>
          </p:nvPr>
        </p:nvSpPr>
        <p:spPr>
          <a:noFill/>
          <a:ln/>
        </p:spPr>
        <p:txBody>
          <a:bodyPr/>
          <a:lstStyle/>
          <a:p>
            <a:pPr eaLnBrk="1" hangingPunct="1">
              <a:spcBef>
                <a:spcPct val="0"/>
              </a:spcBef>
            </a:pPr>
            <a:endParaRPr lang="fr-FR" dirty="0"/>
          </a:p>
        </p:txBody>
      </p:sp>
      <p:sp>
        <p:nvSpPr>
          <p:cNvPr id="148485"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48A222E5-8C51-4D8D-B642-3874A5802B37}" type="slidenum">
              <a:rPr lang="en-US" sz="1200">
                <a:solidFill>
                  <a:srgbClr val="000000"/>
                </a:solidFill>
                <a:cs typeface="Arial" charset="0"/>
              </a:rPr>
              <a:pPr algn="r"/>
              <a:t>66</a:t>
            </a:fld>
            <a:endParaRPr lang="en-US" sz="1200" dirty="0">
              <a:solidFill>
                <a:srgbClr val="000000"/>
              </a:solidFill>
              <a:cs typeface="Arial" charset="0"/>
            </a:endParaRPr>
          </a:p>
        </p:txBody>
      </p:sp>
    </p:spTree>
    <p:extLst>
      <p:ext uri="{BB962C8B-B14F-4D97-AF65-F5344CB8AC3E}">
        <p14:creationId xmlns:p14="http://schemas.microsoft.com/office/powerpoint/2010/main" val="24906816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32C61FA-23F3-4726-BBBE-02A347F4BE31}" type="slidenum">
              <a:rPr lang="en-US" smtClean="0">
                <a:ea typeface="굴림" pitchFamily="34" charset="-127"/>
              </a:rPr>
              <a:pPr/>
              <a:t>67</a:t>
            </a:fld>
            <a:endParaRPr lang="en-US" dirty="0">
              <a:ea typeface="굴림" pitchFamily="34" charset="-127"/>
            </a:endParaRPr>
          </a:p>
        </p:txBody>
      </p:sp>
      <p:sp>
        <p:nvSpPr>
          <p:cNvPr id="149507" name="Slide Image Placeholder 1"/>
          <p:cNvSpPr>
            <a:spLocks noGrp="1" noRot="1" noChangeAspect="1" noTextEdit="1"/>
          </p:cNvSpPr>
          <p:nvPr>
            <p:ph type="sldImg"/>
          </p:nvPr>
        </p:nvSpPr>
        <p:spPr>
          <a:ln/>
        </p:spPr>
      </p:sp>
      <p:sp>
        <p:nvSpPr>
          <p:cNvPr id="149508" name="Notes Placeholder 2"/>
          <p:cNvSpPr>
            <a:spLocks noGrp="1"/>
          </p:cNvSpPr>
          <p:nvPr>
            <p:ph type="body" idx="1"/>
          </p:nvPr>
        </p:nvSpPr>
        <p:spPr>
          <a:noFill/>
          <a:ln/>
        </p:spPr>
        <p:txBody>
          <a:bodyPr/>
          <a:lstStyle/>
          <a:p>
            <a:pPr eaLnBrk="1" hangingPunct="1">
              <a:spcBef>
                <a:spcPct val="0"/>
              </a:spcBef>
            </a:pPr>
            <a:endParaRPr lang="fr-FR" dirty="0"/>
          </a:p>
        </p:txBody>
      </p:sp>
      <p:sp>
        <p:nvSpPr>
          <p:cNvPr id="149509"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E496767A-E416-4A4B-9B23-F7CA0506C2E2}" type="slidenum">
              <a:rPr lang="en-US" sz="1200">
                <a:solidFill>
                  <a:srgbClr val="000000"/>
                </a:solidFill>
                <a:cs typeface="Arial" charset="0"/>
              </a:rPr>
              <a:pPr algn="r"/>
              <a:t>67</a:t>
            </a:fld>
            <a:endParaRPr lang="en-US" sz="1200" dirty="0">
              <a:solidFill>
                <a:srgbClr val="000000"/>
              </a:solidFill>
              <a:cs typeface="Arial" charset="0"/>
            </a:endParaRPr>
          </a:p>
        </p:txBody>
      </p:sp>
    </p:spTree>
    <p:extLst>
      <p:ext uri="{BB962C8B-B14F-4D97-AF65-F5344CB8AC3E}">
        <p14:creationId xmlns:p14="http://schemas.microsoft.com/office/powerpoint/2010/main" val="16552000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EC8BBA06-01EA-4A26-9AC2-05B6C6CCFAAA}" type="slidenum">
              <a:rPr lang="en-US" smtClean="0">
                <a:ea typeface="굴림" pitchFamily="34" charset="-127"/>
              </a:rPr>
              <a:pPr/>
              <a:t>68</a:t>
            </a:fld>
            <a:endParaRPr lang="en-US" dirty="0">
              <a:ea typeface="굴림" pitchFamily="34" charset="-127"/>
            </a:endParaRPr>
          </a:p>
        </p:txBody>
      </p:sp>
      <p:sp>
        <p:nvSpPr>
          <p:cNvPr id="150531" name="Slide Image Placeholder 1"/>
          <p:cNvSpPr>
            <a:spLocks noGrp="1" noRot="1" noChangeAspect="1" noTextEdit="1"/>
          </p:cNvSpPr>
          <p:nvPr>
            <p:ph type="sldImg"/>
          </p:nvPr>
        </p:nvSpPr>
        <p:spPr>
          <a:ln/>
        </p:spPr>
      </p:sp>
      <p:sp>
        <p:nvSpPr>
          <p:cNvPr id="150532" name="Notes Placeholder 2"/>
          <p:cNvSpPr>
            <a:spLocks noGrp="1"/>
          </p:cNvSpPr>
          <p:nvPr>
            <p:ph type="body" idx="1"/>
          </p:nvPr>
        </p:nvSpPr>
        <p:spPr>
          <a:noFill/>
          <a:ln/>
        </p:spPr>
        <p:txBody>
          <a:bodyPr/>
          <a:lstStyle/>
          <a:p>
            <a:pPr eaLnBrk="1" hangingPunct="1"/>
            <a:endParaRPr lang="fr-FR" dirty="0"/>
          </a:p>
        </p:txBody>
      </p:sp>
      <p:sp>
        <p:nvSpPr>
          <p:cNvPr id="15053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03451DEF-F75D-4138-90E2-C4AA426A04BD}" type="slidenum">
              <a:rPr lang="en-US" sz="1200"/>
              <a:pPr algn="r"/>
              <a:t>68</a:t>
            </a:fld>
            <a:endParaRPr lang="en-US" sz="1200" dirty="0"/>
          </a:p>
        </p:txBody>
      </p:sp>
    </p:spTree>
    <p:extLst>
      <p:ext uri="{BB962C8B-B14F-4D97-AF65-F5344CB8AC3E}">
        <p14:creationId xmlns:p14="http://schemas.microsoft.com/office/powerpoint/2010/main" val="38622658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C2279E59-17F7-496E-AC5C-305AA76F201B}" type="slidenum">
              <a:rPr lang="en-US" smtClean="0">
                <a:ea typeface="굴림" pitchFamily="34" charset="-127"/>
              </a:rPr>
              <a:pPr/>
              <a:t>69</a:t>
            </a:fld>
            <a:endParaRPr lang="en-US" dirty="0">
              <a:ea typeface="굴림" pitchFamily="34" charset="-127"/>
            </a:endParaRPr>
          </a:p>
        </p:txBody>
      </p:sp>
      <p:sp>
        <p:nvSpPr>
          <p:cNvPr id="151555" name="Slide Image Placeholder 1"/>
          <p:cNvSpPr>
            <a:spLocks noGrp="1" noRot="1" noChangeAspect="1" noTextEdit="1"/>
          </p:cNvSpPr>
          <p:nvPr>
            <p:ph type="sldImg"/>
          </p:nvPr>
        </p:nvSpPr>
        <p:spPr>
          <a:ln/>
        </p:spPr>
      </p:sp>
      <p:sp>
        <p:nvSpPr>
          <p:cNvPr id="151556" name="Notes Placeholder 2"/>
          <p:cNvSpPr>
            <a:spLocks noGrp="1"/>
          </p:cNvSpPr>
          <p:nvPr>
            <p:ph type="body" idx="1"/>
          </p:nvPr>
        </p:nvSpPr>
        <p:spPr>
          <a:noFill/>
          <a:ln/>
        </p:spPr>
        <p:txBody>
          <a:bodyPr/>
          <a:lstStyle/>
          <a:p>
            <a:pPr eaLnBrk="1" hangingPunct="1"/>
            <a:endParaRPr lang="fr-FR" dirty="0"/>
          </a:p>
        </p:txBody>
      </p:sp>
      <p:sp>
        <p:nvSpPr>
          <p:cNvPr id="151557"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F1686E03-FA14-422D-9A20-E9A0B7EA973F}" type="slidenum">
              <a:rPr lang="en-US" sz="1200"/>
              <a:pPr algn="r"/>
              <a:t>69</a:t>
            </a:fld>
            <a:endParaRPr lang="en-US" sz="1200" dirty="0"/>
          </a:p>
        </p:txBody>
      </p:sp>
    </p:spTree>
    <p:extLst>
      <p:ext uri="{BB962C8B-B14F-4D97-AF65-F5344CB8AC3E}">
        <p14:creationId xmlns:p14="http://schemas.microsoft.com/office/powerpoint/2010/main" val="23254556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B29D1554-5FC3-4805-B890-E981EE2725A1}" type="slidenum">
              <a:rPr lang="en-US" smtClean="0">
                <a:ea typeface="굴림" pitchFamily="34" charset="-127"/>
              </a:rPr>
              <a:pPr/>
              <a:t>70</a:t>
            </a:fld>
            <a:endParaRPr lang="en-US" dirty="0">
              <a:ea typeface="굴림" pitchFamily="34" charset="-127"/>
            </a:endParaRPr>
          </a:p>
        </p:txBody>
      </p:sp>
      <p:sp>
        <p:nvSpPr>
          <p:cNvPr id="152579" name="Slide Image Placeholder 1"/>
          <p:cNvSpPr>
            <a:spLocks noGrp="1" noRot="1" noChangeAspect="1" noTextEdit="1"/>
          </p:cNvSpPr>
          <p:nvPr>
            <p:ph type="sldImg"/>
          </p:nvPr>
        </p:nvSpPr>
        <p:spPr>
          <a:ln/>
        </p:spPr>
      </p:sp>
      <p:sp>
        <p:nvSpPr>
          <p:cNvPr id="152580" name="Notes Placeholder 2"/>
          <p:cNvSpPr>
            <a:spLocks noGrp="1"/>
          </p:cNvSpPr>
          <p:nvPr>
            <p:ph type="body" idx="1"/>
          </p:nvPr>
        </p:nvSpPr>
        <p:spPr>
          <a:noFill/>
          <a:ln/>
        </p:spPr>
        <p:txBody>
          <a:bodyPr/>
          <a:lstStyle/>
          <a:p>
            <a:pPr eaLnBrk="1" hangingPunct="1"/>
            <a:endParaRPr lang="fr-FR" dirty="0"/>
          </a:p>
        </p:txBody>
      </p:sp>
      <p:sp>
        <p:nvSpPr>
          <p:cNvPr id="152581"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924D289C-28FB-4388-8BB7-EC6D3EC364AD}" type="slidenum">
              <a:rPr lang="en-US" sz="1200"/>
              <a:pPr algn="r"/>
              <a:t>70</a:t>
            </a:fld>
            <a:endParaRPr lang="en-US" sz="1200" dirty="0"/>
          </a:p>
        </p:txBody>
      </p:sp>
    </p:spTree>
    <p:extLst>
      <p:ext uri="{BB962C8B-B14F-4D97-AF65-F5344CB8AC3E}">
        <p14:creationId xmlns:p14="http://schemas.microsoft.com/office/powerpoint/2010/main" val="360603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21E2741-F397-42CF-B6C4-327E05C79022}" type="slidenum">
              <a:rPr lang="en-US" smtClean="0">
                <a:ea typeface="굴림" pitchFamily="34" charset="-127"/>
              </a:rPr>
              <a:pPr/>
              <a:t>8</a:t>
            </a:fld>
            <a:endParaRPr lang="en-US" dirty="0">
              <a:ea typeface="굴림" pitchFamily="34" charset="-127"/>
            </a:endParaRPr>
          </a:p>
        </p:txBody>
      </p:sp>
      <p:sp>
        <p:nvSpPr>
          <p:cNvPr id="95235" name="Rectangle 2"/>
          <p:cNvSpPr>
            <a:spLocks noGrp="1" noRot="1" noChangeAspect="1" noChangeArrowheads="1" noTextEdit="1"/>
          </p:cNvSpPr>
          <p:nvPr>
            <p:ph type="sldImg"/>
          </p:nvPr>
        </p:nvSpPr>
        <p:spPr>
          <a:xfrm>
            <a:off x="1200150" y="704850"/>
            <a:ext cx="4699000" cy="3524250"/>
          </a:xfrm>
          <a:ln/>
        </p:spPr>
      </p:sp>
      <p:sp>
        <p:nvSpPr>
          <p:cNvPr id="95236"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385481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42711F9-BC81-48D9-B1B8-004F1A7A3539}" type="slidenum">
              <a:rPr lang="en-US" smtClean="0">
                <a:ea typeface="굴림" pitchFamily="34" charset="-127"/>
              </a:rPr>
              <a:pPr/>
              <a:t>71</a:t>
            </a:fld>
            <a:endParaRPr lang="en-US" dirty="0">
              <a:ea typeface="굴림" pitchFamily="34" charset="-127"/>
            </a:endParaRPr>
          </a:p>
        </p:txBody>
      </p:sp>
      <p:sp>
        <p:nvSpPr>
          <p:cNvPr id="153603" name="Slide Image Placeholder 1"/>
          <p:cNvSpPr>
            <a:spLocks noGrp="1" noRot="1" noChangeAspect="1" noTextEdit="1"/>
          </p:cNvSpPr>
          <p:nvPr>
            <p:ph type="sldImg"/>
          </p:nvPr>
        </p:nvSpPr>
        <p:spPr>
          <a:ln/>
        </p:spPr>
      </p:sp>
      <p:sp>
        <p:nvSpPr>
          <p:cNvPr id="153604" name="Notes Placeholder 2"/>
          <p:cNvSpPr>
            <a:spLocks noGrp="1"/>
          </p:cNvSpPr>
          <p:nvPr>
            <p:ph type="body" idx="1"/>
          </p:nvPr>
        </p:nvSpPr>
        <p:spPr>
          <a:noFill/>
          <a:ln/>
        </p:spPr>
        <p:txBody>
          <a:bodyPr/>
          <a:lstStyle/>
          <a:p>
            <a:pPr eaLnBrk="1" hangingPunct="1"/>
            <a:endParaRPr lang="fr-FR" dirty="0"/>
          </a:p>
        </p:txBody>
      </p:sp>
      <p:sp>
        <p:nvSpPr>
          <p:cNvPr id="153605"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3133424E-53E6-4536-9C16-FB36EECD9AE0}" type="slidenum">
              <a:rPr lang="en-US" sz="1200"/>
              <a:pPr algn="r"/>
              <a:t>71</a:t>
            </a:fld>
            <a:endParaRPr lang="en-US" sz="1200" dirty="0"/>
          </a:p>
        </p:txBody>
      </p:sp>
    </p:spTree>
    <p:extLst>
      <p:ext uri="{BB962C8B-B14F-4D97-AF65-F5344CB8AC3E}">
        <p14:creationId xmlns:p14="http://schemas.microsoft.com/office/powerpoint/2010/main" val="31875341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E51E2D7-21C1-4B41-B933-02E3169DEDF4}" type="slidenum">
              <a:rPr lang="en-US" smtClean="0">
                <a:ea typeface="굴림" pitchFamily="34" charset="-127"/>
              </a:rPr>
              <a:pPr/>
              <a:t>72</a:t>
            </a:fld>
            <a:endParaRPr lang="en-US" dirty="0">
              <a:ea typeface="굴림" pitchFamily="34" charset="-127"/>
            </a:endParaRPr>
          </a:p>
        </p:txBody>
      </p:sp>
      <p:sp>
        <p:nvSpPr>
          <p:cNvPr id="154627" name="Slide Image Placeholder 1"/>
          <p:cNvSpPr>
            <a:spLocks noGrp="1" noRot="1" noChangeAspect="1" noTextEdit="1"/>
          </p:cNvSpPr>
          <p:nvPr>
            <p:ph type="sldImg"/>
          </p:nvPr>
        </p:nvSpPr>
        <p:spPr>
          <a:ln/>
        </p:spPr>
      </p:sp>
      <p:sp>
        <p:nvSpPr>
          <p:cNvPr id="154628" name="Notes Placeholder 2"/>
          <p:cNvSpPr>
            <a:spLocks noGrp="1"/>
          </p:cNvSpPr>
          <p:nvPr>
            <p:ph type="body" idx="1"/>
          </p:nvPr>
        </p:nvSpPr>
        <p:spPr>
          <a:noFill/>
          <a:ln/>
        </p:spPr>
        <p:txBody>
          <a:bodyPr/>
          <a:lstStyle/>
          <a:p>
            <a:pPr eaLnBrk="1" hangingPunct="1"/>
            <a:endParaRPr lang="fr-FR" dirty="0"/>
          </a:p>
        </p:txBody>
      </p:sp>
      <p:sp>
        <p:nvSpPr>
          <p:cNvPr id="154629"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02B17936-4BA4-4E2C-BF33-DE2B864AF089}" type="slidenum">
              <a:rPr lang="en-US" sz="1200"/>
              <a:pPr algn="r"/>
              <a:t>72</a:t>
            </a:fld>
            <a:endParaRPr lang="en-US" sz="1200" dirty="0"/>
          </a:p>
        </p:txBody>
      </p:sp>
    </p:spTree>
    <p:extLst>
      <p:ext uri="{BB962C8B-B14F-4D97-AF65-F5344CB8AC3E}">
        <p14:creationId xmlns:p14="http://schemas.microsoft.com/office/powerpoint/2010/main" val="2226952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A358573-4C77-42B9-9A8F-2FC5FC3AD77B}" type="slidenum">
              <a:rPr lang="en-US" smtClean="0">
                <a:ea typeface="굴림" pitchFamily="34" charset="-127"/>
              </a:rPr>
              <a:pPr/>
              <a:t>73</a:t>
            </a:fld>
            <a:endParaRPr lang="en-US" dirty="0">
              <a:ea typeface="굴림" pitchFamily="34" charset="-127"/>
            </a:endParaRPr>
          </a:p>
        </p:txBody>
      </p:sp>
      <p:sp>
        <p:nvSpPr>
          <p:cNvPr id="155651" name="Slide Image Placeholder 1"/>
          <p:cNvSpPr>
            <a:spLocks noGrp="1" noRot="1" noChangeAspect="1" noTextEdit="1"/>
          </p:cNvSpPr>
          <p:nvPr>
            <p:ph type="sldImg"/>
          </p:nvPr>
        </p:nvSpPr>
        <p:spPr>
          <a:ln/>
        </p:spPr>
      </p:sp>
      <p:sp>
        <p:nvSpPr>
          <p:cNvPr id="155652" name="Notes Placeholder 2"/>
          <p:cNvSpPr>
            <a:spLocks noGrp="1"/>
          </p:cNvSpPr>
          <p:nvPr>
            <p:ph type="body" idx="1"/>
          </p:nvPr>
        </p:nvSpPr>
        <p:spPr>
          <a:noFill/>
          <a:ln/>
        </p:spPr>
        <p:txBody>
          <a:bodyPr/>
          <a:lstStyle/>
          <a:p>
            <a:pPr eaLnBrk="1" hangingPunct="1"/>
            <a:endParaRPr lang="fr-FR" dirty="0"/>
          </a:p>
        </p:txBody>
      </p:sp>
      <p:sp>
        <p:nvSpPr>
          <p:cNvPr id="155653"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CCA6954E-739B-402D-BE96-9F419A87A247}" type="slidenum">
              <a:rPr lang="en-US" sz="1200"/>
              <a:pPr algn="r"/>
              <a:t>73</a:t>
            </a:fld>
            <a:endParaRPr lang="en-US" sz="1200" dirty="0"/>
          </a:p>
        </p:txBody>
      </p:sp>
    </p:spTree>
    <p:extLst>
      <p:ext uri="{BB962C8B-B14F-4D97-AF65-F5344CB8AC3E}">
        <p14:creationId xmlns:p14="http://schemas.microsoft.com/office/powerpoint/2010/main" val="2689103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69B5110B-A333-4A3B-B56A-A215702FEB3D}" type="slidenum">
              <a:rPr lang="en-US" smtClean="0"/>
              <a:pPr>
                <a:defRPr/>
              </a:pPr>
              <a:t>74</a:t>
            </a:fld>
            <a:endParaRPr lang="en-US" dirty="0"/>
          </a:p>
        </p:txBody>
      </p:sp>
    </p:spTree>
    <p:extLst>
      <p:ext uri="{BB962C8B-B14F-4D97-AF65-F5344CB8AC3E}">
        <p14:creationId xmlns:p14="http://schemas.microsoft.com/office/powerpoint/2010/main" val="23738274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69FC79C-8BE1-4DCF-A133-0F27F52C35B1}" type="slidenum">
              <a:rPr lang="en-US" smtClean="0"/>
              <a:pPr>
                <a:defRPr/>
              </a:pPr>
              <a:t>75</a:t>
            </a:fld>
            <a:endParaRPr lang="en-US" dirty="0"/>
          </a:p>
        </p:txBody>
      </p:sp>
    </p:spTree>
    <p:extLst>
      <p:ext uri="{BB962C8B-B14F-4D97-AF65-F5344CB8AC3E}">
        <p14:creationId xmlns:p14="http://schemas.microsoft.com/office/powerpoint/2010/main" val="360618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54EE4CA5-FB8E-4F7B-ABB7-1F5848305D15}" type="slidenum">
              <a:rPr lang="en-US" smtClean="0"/>
              <a:pPr>
                <a:defRPr/>
              </a:pPr>
              <a:t>76</a:t>
            </a:fld>
            <a:endParaRPr lang="en-US" dirty="0"/>
          </a:p>
        </p:txBody>
      </p:sp>
    </p:spTree>
    <p:extLst>
      <p:ext uri="{BB962C8B-B14F-4D97-AF65-F5344CB8AC3E}">
        <p14:creationId xmlns:p14="http://schemas.microsoft.com/office/powerpoint/2010/main" val="39101812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567CC4B2-A5CB-4466-AC5D-4B3492F239D0}" type="slidenum">
              <a:rPr lang="en-US" smtClean="0"/>
              <a:pPr>
                <a:defRPr/>
              </a:pPr>
              <a:t>77</a:t>
            </a:fld>
            <a:endParaRPr lang="en-US" dirty="0"/>
          </a:p>
        </p:txBody>
      </p:sp>
    </p:spTree>
    <p:extLst>
      <p:ext uri="{BB962C8B-B14F-4D97-AF65-F5344CB8AC3E}">
        <p14:creationId xmlns:p14="http://schemas.microsoft.com/office/powerpoint/2010/main" val="30762247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6AA8176F-6FC3-4265-811D-C58BEE938779}" type="slidenum">
              <a:rPr lang="en-US" smtClean="0"/>
              <a:pPr>
                <a:defRPr/>
              </a:pPr>
              <a:t>78</a:t>
            </a:fld>
            <a:endParaRPr lang="en-US" dirty="0"/>
          </a:p>
        </p:txBody>
      </p:sp>
    </p:spTree>
    <p:extLst>
      <p:ext uri="{BB962C8B-B14F-4D97-AF65-F5344CB8AC3E}">
        <p14:creationId xmlns:p14="http://schemas.microsoft.com/office/powerpoint/2010/main" val="42232263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972CB5BD-EE2B-4E27-830C-5DD7F8E382D9}" type="slidenum">
              <a:rPr lang="en-US" smtClean="0"/>
              <a:pPr>
                <a:defRPr/>
              </a:pPr>
              <a:t>79</a:t>
            </a:fld>
            <a:endParaRPr lang="en-US" dirty="0"/>
          </a:p>
        </p:txBody>
      </p:sp>
    </p:spTree>
    <p:extLst>
      <p:ext uri="{BB962C8B-B14F-4D97-AF65-F5344CB8AC3E}">
        <p14:creationId xmlns:p14="http://schemas.microsoft.com/office/powerpoint/2010/main" val="39102800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E5659CFC-3C5E-40A6-AC89-8FC33EF89DC9}" type="slidenum">
              <a:rPr lang="en-US" smtClean="0"/>
              <a:pPr>
                <a:defRPr/>
              </a:pPr>
              <a:t>80</a:t>
            </a:fld>
            <a:endParaRPr lang="en-US" dirty="0"/>
          </a:p>
        </p:txBody>
      </p:sp>
    </p:spTree>
    <p:extLst>
      <p:ext uri="{BB962C8B-B14F-4D97-AF65-F5344CB8AC3E}">
        <p14:creationId xmlns:p14="http://schemas.microsoft.com/office/powerpoint/2010/main" val="64211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CE91B1D-FBF3-4981-8119-E9313FEDE7CE}" type="slidenum">
              <a:rPr lang="en-US" smtClean="0">
                <a:ea typeface="굴림" pitchFamily="34" charset="-127"/>
              </a:rPr>
              <a:pPr/>
              <a:t>9</a:t>
            </a:fld>
            <a:endParaRPr lang="en-US" dirty="0">
              <a:ea typeface="굴림" pitchFamily="34" charset="-127"/>
            </a:endParaRPr>
          </a:p>
        </p:txBody>
      </p:sp>
      <p:sp>
        <p:nvSpPr>
          <p:cNvPr id="96259" name="Slide Image Placeholder 1"/>
          <p:cNvSpPr>
            <a:spLocks noGrp="1" noRot="1" noChangeAspect="1" noTextEdit="1"/>
          </p:cNvSpPr>
          <p:nvPr>
            <p:ph type="sldImg"/>
          </p:nvPr>
        </p:nvSpPr>
        <p:spPr>
          <a:xfrm>
            <a:off x="1200150" y="704850"/>
            <a:ext cx="4699000" cy="3524250"/>
          </a:xfrm>
          <a:ln/>
        </p:spPr>
      </p:sp>
      <p:sp>
        <p:nvSpPr>
          <p:cNvPr id="96260" name="Notes Placeholder 2"/>
          <p:cNvSpPr>
            <a:spLocks noGrp="1"/>
          </p:cNvSpPr>
          <p:nvPr>
            <p:ph type="body" idx="1"/>
          </p:nvPr>
        </p:nvSpPr>
        <p:spPr>
          <a:noFill/>
          <a:ln/>
        </p:spPr>
        <p:txBody>
          <a:bodyPr/>
          <a:lstStyle/>
          <a:p>
            <a:pPr eaLnBrk="1" hangingPunct="1"/>
            <a:endParaRPr lang="fr-FR" dirty="0"/>
          </a:p>
        </p:txBody>
      </p:sp>
      <p:sp>
        <p:nvSpPr>
          <p:cNvPr id="96261"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91F4BF09-5415-4D18-8BC7-7F705BE33A7D}" type="slidenum">
              <a:rPr lang="en-US" sz="1200"/>
              <a:pPr algn="r"/>
              <a:t>9</a:t>
            </a:fld>
            <a:endParaRPr lang="en-US" sz="1200" dirty="0"/>
          </a:p>
        </p:txBody>
      </p:sp>
    </p:spTree>
    <p:extLst>
      <p:ext uri="{BB962C8B-B14F-4D97-AF65-F5344CB8AC3E}">
        <p14:creationId xmlns:p14="http://schemas.microsoft.com/office/powerpoint/2010/main" val="1751897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25E6779B-88E1-43C9-888A-C5B8129BC4B3}" type="slidenum">
              <a:rPr lang="en-US" smtClean="0"/>
              <a:pPr>
                <a:defRPr/>
              </a:pPr>
              <a:t>81</a:t>
            </a:fld>
            <a:endParaRPr lang="en-US" dirty="0"/>
          </a:p>
        </p:txBody>
      </p:sp>
    </p:spTree>
    <p:extLst>
      <p:ext uri="{BB962C8B-B14F-4D97-AF65-F5344CB8AC3E}">
        <p14:creationId xmlns:p14="http://schemas.microsoft.com/office/powerpoint/2010/main" val="28774077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F9D4DEC5-3869-46F9-88E1-DFEE1EF1B8C7}" type="slidenum">
              <a:rPr lang="en-US" smtClean="0">
                <a:ea typeface="굴림" pitchFamily="34" charset="-127"/>
              </a:rPr>
              <a:pPr/>
              <a:t>82</a:t>
            </a:fld>
            <a:endParaRPr lang="en-US" dirty="0">
              <a:ea typeface="굴림" pitchFamily="34" charset="-127"/>
            </a:endParaRPr>
          </a:p>
        </p:txBody>
      </p:sp>
      <p:sp>
        <p:nvSpPr>
          <p:cNvPr id="164867" name="Slide Image Placeholder 1"/>
          <p:cNvSpPr>
            <a:spLocks noGrp="1" noRot="1" noChangeAspect="1" noTextEdit="1"/>
          </p:cNvSpPr>
          <p:nvPr>
            <p:ph type="sldImg"/>
          </p:nvPr>
        </p:nvSpPr>
        <p:spPr>
          <a:ln/>
        </p:spPr>
      </p:sp>
      <p:sp>
        <p:nvSpPr>
          <p:cNvPr id="164868" name="Notes Placeholder 2"/>
          <p:cNvSpPr>
            <a:spLocks noGrp="1"/>
          </p:cNvSpPr>
          <p:nvPr>
            <p:ph type="body" idx="1"/>
          </p:nvPr>
        </p:nvSpPr>
        <p:spPr>
          <a:noFill/>
          <a:ln/>
        </p:spPr>
        <p:txBody>
          <a:bodyPr/>
          <a:lstStyle/>
          <a:p>
            <a:pPr eaLnBrk="1" hangingPunct="1"/>
            <a:endParaRPr lang="fr-FR" dirty="0"/>
          </a:p>
        </p:txBody>
      </p:sp>
      <p:sp>
        <p:nvSpPr>
          <p:cNvPr id="164869" name="Slide Number Placeholder 3"/>
          <p:cNvSpPr txBox="1">
            <a:spLocks noGrp="1"/>
          </p:cNvSpPr>
          <p:nvPr/>
        </p:nvSpPr>
        <p:spPr bwMode="auto">
          <a:xfrm>
            <a:off x="4021294" y="8926469"/>
            <a:ext cx="3076363" cy="469900"/>
          </a:xfrm>
          <a:prstGeom prst="rect">
            <a:avLst/>
          </a:prstGeom>
          <a:noFill/>
          <a:ln w="9525">
            <a:noFill/>
            <a:miter lim="800000"/>
            <a:headEnd/>
            <a:tailEnd/>
          </a:ln>
        </p:spPr>
        <p:txBody>
          <a:bodyPr lIns="93379" tIns="46689" rIns="93379" bIns="46689" anchor="b"/>
          <a:lstStyle/>
          <a:p>
            <a:pPr algn="r"/>
            <a:fld id="{423F6D6D-CA66-4F5E-ABA6-651038505330}" type="slidenum">
              <a:rPr lang="en-US" sz="1200"/>
              <a:pPr algn="r"/>
              <a:t>82</a:t>
            </a:fld>
            <a:endParaRPr lang="en-US" sz="1200" dirty="0"/>
          </a:p>
        </p:txBody>
      </p:sp>
    </p:spTree>
    <p:extLst>
      <p:ext uri="{BB962C8B-B14F-4D97-AF65-F5344CB8AC3E}">
        <p14:creationId xmlns:p14="http://schemas.microsoft.com/office/powerpoint/2010/main" val="15345179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3B1DB003-6C85-4335-AC7F-BE9054BDB083}" type="slidenum">
              <a:rPr lang="en-US" smtClean="0"/>
              <a:pPr>
                <a:defRPr/>
              </a:pPr>
              <a:t>83</a:t>
            </a:fld>
            <a:endParaRPr lang="en-US" dirty="0"/>
          </a:p>
        </p:txBody>
      </p:sp>
    </p:spTree>
    <p:extLst>
      <p:ext uri="{BB962C8B-B14F-4D97-AF65-F5344CB8AC3E}">
        <p14:creationId xmlns:p14="http://schemas.microsoft.com/office/powerpoint/2010/main" val="20745831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81E4A58-2C08-407A-8E00-E5BE92D3A98F}" type="slidenum">
              <a:rPr lang="en-US" smtClean="0"/>
              <a:pPr>
                <a:defRPr/>
              </a:pPr>
              <a:t>84</a:t>
            </a:fld>
            <a:endParaRPr lang="en-US" dirty="0"/>
          </a:p>
        </p:txBody>
      </p:sp>
    </p:spTree>
    <p:extLst>
      <p:ext uri="{BB962C8B-B14F-4D97-AF65-F5344CB8AC3E}">
        <p14:creationId xmlns:p14="http://schemas.microsoft.com/office/powerpoint/2010/main" val="19832789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ED0BE40C-7E95-4443-BE25-9FC0927E5F91}" type="slidenum">
              <a:rPr lang="en-US" smtClean="0"/>
              <a:pPr>
                <a:defRPr/>
              </a:pPr>
              <a:t>85</a:t>
            </a:fld>
            <a:endParaRPr lang="en-US" dirty="0"/>
          </a:p>
        </p:txBody>
      </p:sp>
    </p:spTree>
    <p:extLst>
      <p:ext uri="{BB962C8B-B14F-4D97-AF65-F5344CB8AC3E}">
        <p14:creationId xmlns:p14="http://schemas.microsoft.com/office/powerpoint/2010/main" val="3261684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66575-F317-4F69-B393-A67FE184C92F}" type="slidenum">
              <a:rPr lang="en-US" smtClean="0"/>
              <a:pPr>
                <a:defRPr/>
              </a:pPr>
              <a:t>86</a:t>
            </a:fld>
            <a:endParaRPr lang="en-US" dirty="0"/>
          </a:p>
        </p:txBody>
      </p:sp>
    </p:spTree>
    <p:extLst>
      <p:ext uri="{BB962C8B-B14F-4D97-AF65-F5344CB8AC3E}">
        <p14:creationId xmlns:p14="http://schemas.microsoft.com/office/powerpoint/2010/main" val="30159440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520DDD9-F62B-4228-A382-F712CD99C953}" type="slidenum">
              <a:rPr lang="en-US" smtClean="0"/>
              <a:pPr>
                <a:defRPr/>
              </a:pPr>
              <a:t>87</a:t>
            </a:fld>
            <a:endParaRPr lang="en-US" dirty="0"/>
          </a:p>
        </p:txBody>
      </p:sp>
    </p:spTree>
    <p:extLst>
      <p:ext uri="{BB962C8B-B14F-4D97-AF65-F5344CB8AC3E}">
        <p14:creationId xmlns:p14="http://schemas.microsoft.com/office/powerpoint/2010/main" val="17463686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7520DDD9-F62B-4228-A382-F712CD99C953}" type="slidenum">
              <a:rPr lang="en-US" smtClean="0"/>
              <a:pPr>
                <a:defRPr/>
              </a:pPr>
              <a:t>88</a:t>
            </a:fld>
            <a:endParaRPr lang="en-US" dirty="0"/>
          </a:p>
        </p:txBody>
      </p:sp>
    </p:spTree>
    <p:extLst>
      <p:ext uri="{BB962C8B-B14F-4D97-AF65-F5344CB8AC3E}">
        <p14:creationId xmlns:p14="http://schemas.microsoft.com/office/powerpoint/2010/main" val="17463686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3A4F8-5601-4B44-A395-84CE7FC91887}" type="slidenum">
              <a:rPr lang="en-US" smtClean="0"/>
              <a:pPr>
                <a:defRPr/>
              </a:pPr>
              <a:t>89</a:t>
            </a:fld>
            <a:endParaRPr lang="en-US" dirty="0"/>
          </a:p>
        </p:txBody>
      </p:sp>
    </p:spTree>
    <p:extLst>
      <p:ext uri="{BB962C8B-B14F-4D97-AF65-F5344CB8AC3E}">
        <p14:creationId xmlns:p14="http://schemas.microsoft.com/office/powerpoint/2010/main" val="12604551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970DF86-9662-4EE6-B767-8B17160B198F}" type="slidenum">
              <a:rPr lang="en-US" smtClean="0"/>
              <a:pPr>
                <a:defRPr/>
              </a:pPr>
              <a:t>90</a:t>
            </a:fld>
            <a:endParaRPr lang="en-US" dirty="0"/>
          </a:p>
        </p:txBody>
      </p:sp>
    </p:spTree>
    <p:extLst>
      <p:ext uri="{BB962C8B-B14F-4D97-AF65-F5344CB8AC3E}">
        <p14:creationId xmlns:p14="http://schemas.microsoft.com/office/powerpoint/2010/main" val="4174657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0150" y="704850"/>
            <a:ext cx="4699000" cy="3524250"/>
          </a:xfrm>
          <a:ln/>
        </p:spPr>
      </p:sp>
      <p:sp>
        <p:nvSpPr>
          <p:cNvPr id="9728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62096624-7B53-42A9-91A3-E4FCA3CDC8BF}" type="slidenum">
              <a:rPr lang="en-US" smtClean="0"/>
              <a:pPr>
                <a:defRPr/>
              </a:pPr>
              <a:t>10</a:t>
            </a:fld>
            <a:endParaRPr lang="en-US" dirty="0"/>
          </a:p>
        </p:txBody>
      </p:sp>
    </p:spTree>
    <p:extLst>
      <p:ext uri="{BB962C8B-B14F-4D97-AF65-F5344CB8AC3E}">
        <p14:creationId xmlns:p14="http://schemas.microsoft.com/office/powerpoint/2010/main" val="18949136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EDD27FEB-7BF7-4EFE-B36F-22DC8714B1A6}" type="slidenum">
              <a:rPr lang="en-US" smtClean="0"/>
              <a:pPr>
                <a:defRPr/>
              </a:pPr>
              <a:t>91</a:t>
            </a:fld>
            <a:endParaRPr lang="en-US" dirty="0"/>
          </a:p>
        </p:txBody>
      </p:sp>
    </p:spTree>
    <p:extLst>
      <p:ext uri="{BB962C8B-B14F-4D97-AF65-F5344CB8AC3E}">
        <p14:creationId xmlns:p14="http://schemas.microsoft.com/office/powerpoint/2010/main" val="3488892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2E7F3-8046-4398-AE22-04DE7852D8B5}" type="slidenum">
              <a:rPr lang="en-US" smtClean="0"/>
              <a:pPr>
                <a:defRPr/>
              </a:pPr>
              <a:t>92</a:t>
            </a:fld>
            <a:endParaRPr lang="en-US" dirty="0"/>
          </a:p>
        </p:txBody>
      </p:sp>
    </p:spTree>
    <p:extLst>
      <p:ext uri="{BB962C8B-B14F-4D97-AF65-F5344CB8AC3E}">
        <p14:creationId xmlns:p14="http://schemas.microsoft.com/office/powerpoint/2010/main" val="109003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6"/>
            <a:ext cx="9144000" cy="1470025"/>
          </a:xfrm>
          <a:prstGeom prst="rect">
            <a:avLst/>
          </a:prstGeom>
          <a:solidFill>
            <a:srgbClr val="336600"/>
          </a:solidFill>
        </p:spPr>
        <p:txBody>
          <a:bodyPr>
            <a:normAutofit/>
          </a:bodyPr>
          <a:lstStyle>
            <a:lvl1pPr>
              <a:defRPr sz="3600">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
        <p:nvSpPr>
          <p:cNvPr id="7" name="TextBox 6"/>
          <p:cNvSpPr txBox="1"/>
          <p:nvPr userDrawn="1"/>
        </p:nvSpPr>
        <p:spPr>
          <a:xfrm>
            <a:off x="457200" y="374905"/>
            <a:ext cx="1600200" cy="584775"/>
          </a:xfrm>
          <a:prstGeom prst="rect">
            <a:avLst/>
          </a:prstGeom>
          <a:noFill/>
          <a:ln>
            <a:solidFill>
              <a:schemeClr val="bg1"/>
            </a:solidFill>
          </a:ln>
        </p:spPr>
        <p:txBody>
          <a:bodyPr wrap="square">
            <a:spAutoFit/>
          </a:bodyPr>
          <a:lstStyle/>
          <a:p>
            <a:pPr>
              <a:defRPr/>
            </a:pPr>
            <a:endParaRPr lang="en-US" sz="3200" b="1" dirty="0">
              <a:solidFill>
                <a:schemeClr val="tx1"/>
              </a:solidFill>
              <a:latin typeface="Arial" pitchFamily="34" charset="0"/>
              <a:cs typeface="Arial"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2">
    <p:bg>
      <p:bgPr>
        <a:solidFill>
          <a:schemeClr val="bg1"/>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356351"/>
            <a:ext cx="2133600" cy="365125"/>
          </a:xfrm>
          <a:prstGeom prst="rect">
            <a:avLst/>
          </a:prstGeo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356351"/>
            <a:ext cx="2895600" cy="365125"/>
          </a:xfrm>
          <a:prstGeom prst="rect">
            <a:avLst/>
          </a:prstGeom>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356351"/>
            <a:ext cx="2133600" cy="365125"/>
          </a:xfrm>
          <a:prstGeom prst="rect">
            <a:avLst/>
          </a:prstGeom>
        </p:spPr>
        <p:txBody>
          <a:bodyPr/>
          <a:lstStyle>
            <a:lvl1pPr>
              <a:defRPr/>
            </a:lvl1pPr>
          </a:lstStyle>
          <a:p>
            <a:pPr>
              <a:defRPr/>
            </a:pPr>
            <a:fld id="{718C1F58-B0D5-4EC0-BE4F-D790DDD9030F}" type="slidenum">
              <a:rPr lang="en-US"/>
              <a:pPr>
                <a:defRPr/>
              </a:pPr>
              <a:t>‹#›</a:t>
            </a:fld>
            <a:endParaRPr lang="en-US" dirty="0"/>
          </a:p>
        </p:txBody>
      </p:sp>
      <p:sp>
        <p:nvSpPr>
          <p:cNvPr id="7" name="Rectangle 6"/>
          <p:cNvSpPr/>
          <p:nvPr userDrawn="1"/>
        </p:nvSpPr>
        <p:spPr>
          <a:xfrm>
            <a:off x="0" y="0"/>
            <a:ext cx="9144000" cy="1352939"/>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C12"/>
              </a:solidFill>
            </a:endParaRPr>
          </a:p>
        </p:txBody>
      </p:sp>
      <p:sp>
        <p:nvSpPr>
          <p:cNvPr id="12" name="Title 21"/>
          <p:cNvSpPr>
            <a:spLocks noGrp="1"/>
          </p:cNvSpPr>
          <p:nvPr>
            <p:ph type="title" hasCustomPrompt="1"/>
          </p:nvPr>
        </p:nvSpPr>
        <p:spPr>
          <a:xfrm>
            <a:off x="1249262" y="130978"/>
            <a:ext cx="7481455" cy="548318"/>
          </a:xfrm>
          <a:prstGeom prst="rect">
            <a:avLst/>
          </a:prstGeom>
        </p:spPr>
        <p:txBody>
          <a:bodyPr/>
          <a:lstStyle>
            <a:lvl1pPr algn="l">
              <a:defRPr sz="4000" b="1" spc="300">
                <a:solidFill>
                  <a:srgbClr val="000066"/>
                </a:solidFill>
                <a:latin typeface="Calibri" pitchFamily="34" charset="0"/>
              </a:defRPr>
            </a:lvl1pPr>
          </a:lstStyle>
          <a:p>
            <a:r>
              <a:rPr lang="en-US" dirty="0"/>
              <a:t>CLICK TO EDIT MASTER TITLE STYLE</a:t>
            </a:r>
          </a:p>
        </p:txBody>
      </p:sp>
      <p:pic>
        <p:nvPicPr>
          <p:cNvPr id="13" name="Picture 1"/>
          <p:cNvPicPr>
            <a:picLocks noChangeAspect="1" noChangeArrowheads="1"/>
          </p:cNvPicPr>
          <p:nvPr userDrawn="1"/>
        </p:nvPicPr>
        <p:blipFill>
          <a:blip r:embed="rId3" cstate="print"/>
          <a:srcRect/>
          <a:stretch>
            <a:fillRect/>
          </a:stretch>
        </p:blipFill>
        <p:spPr bwMode="auto">
          <a:xfrm>
            <a:off x="228983" y="409575"/>
            <a:ext cx="894967" cy="51435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31913"/>
          </a:xfrm>
          <a:prstGeom prst="rect">
            <a:avLst/>
          </a:prstGeom>
          <a:solidFill>
            <a:srgbClr val="FFC000"/>
          </a:solidFill>
        </p:spPr>
        <p:txBody>
          <a:bodyPr>
            <a:normAutofit/>
          </a:bodyPr>
          <a:lstStyle>
            <a:lvl1pPr>
              <a:defRPr sz="3600" b="1" baseline="0">
                <a:solidFill>
                  <a:srgbClr val="000066"/>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normAutofit/>
          </a:bodyPr>
          <a:lstStyle>
            <a:lvl1pPr>
              <a:buClr>
                <a:srgbClr val="000066"/>
              </a:buClr>
              <a:buSzPct val="100000"/>
              <a:buFont typeface="Wingdings" pitchFamily="2" charset="2"/>
              <a:buChar char="§"/>
              <a:defRPr sz="2800">
                <a:solidFill>
                  <a:srgbClr val="000066"/>
                </a:solidFill>
                <a:latin typeface="Arial" pitchFamily="34" charset="0"/>
                <a:cs typeface="Arial" pitchFamily="34" charset="0"/>
              </a:defRPr>
            </a:lvl1pPr>
            <a:lvl2pPr>
              <a:buClr>
                <a:srgbClr val="000066"/>
              </a:buClr>
              <a:buFont typeface="Arial" pitchFamily="34" charset="0"/>
              <a:buChar char="–"/>
              <a:defRPr sz="2600">
                <a:solidFill>
                  <a:srgbClr val="000066"/>
                </a:solidFill>
                <a:latin typeface="Arial" pitchFamily="34" charset="0"/>
                <a:cs typeface="Arial" pitchFamily="34" charset="0"/>
              </a:defRPr>
            </a:lvl2pPr>
            <a:lvl3pPr>
              <a:buClr>
                <a:srgbClr val="000066"/>
              </a:buClr>
              <a:buFont typeface="Wingdings" pitchFamily="2" charset="2"/>
              <a:buChar char="Ø"/>
              <a:defRPr sz="2600">
                <a:solidFill>
                  <a:srgbClr val="000066"/>
                </a:solidFill>
                <a:latin typeface="Arial" pitchFamily="34" charset="0"/>
                <a:cs typeface="Arial" pitchFamily="34" charset="0"/>
              </a:defRPr>
            </a:lvl3pPr>
            <a:lvl4pPr>
              <a:buClr>
                <a:srgbClr val="000066"/>
              </a:buClr>
              <a:buFont typeface="Wingdings" pitchFamily="2" charset="2"/>
              <a:buChar char="Ø"/>
              <a:defRPr sz="2600">
                <a:solidFill>
                  <a:srgbClr val="000066"/>
                </a:solidFill>
                <a:latin typeface="Arial" pitchFamily="34" charset="0"/>
                <a:cs typeface="Arial" pitchFamily="34" charset="0"/>
              </a:defRPr>
            </a:lvl4pPr>
            <a:lvl5pPr>
              <a:buClr>
                <a:srgbClr val="000066"/>
              </a:buClr>
              <a:buFont typeface="Wingdings" pitchFamily="2" charset="2"/>
              <a:buChar char="Ø"/>
              <a:defRPr sz="2600">
                <a:solidFill>
                  <a:srgbClr val="000066"/>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356351"/>
            <a:ext cx="2133600" cy="365125"/>
          </a:xfrm>
          <a:prstGeom prst="rect">
            <a:avLst/>
          </a:prstGeo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356351"/>
            <a:ext cx="2895600" cy="365125"/>
          </a:xfrm>
          <a:prstGeom prst="rect">
            <a:avLst/>
          </a:prstGeom>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356351"/>
            <a:ext cx="2133600" cy="365125"/>
          </a:xfrm>
          <a:prstGeom prst="rect">
            <a:avLst/>
          </a:prstGeom>
        </p:spPr>
        <p:txBody>
          <a:bodyPr/>
          <a:lstStyle>
            <a:lvl1pPr>
              <a:defRPr/>
            </a:lvl1pPr>
          </a:lstStyle>
          <a:p>
            <a:pPr>
              <a:defRPr/>
            </a:pPr>
            <a:fld id="{718C1F58-B0D5-4EC0-BE4F-D790DDD9030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mbered Bullet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6009"/>
            <a:ext cx="8229600" cy="4525963"/>
          </a:xfrm>
          <a:prstGeom prst="rect">
            <a:avLst/>
          </a:prstGeom>
        </p:spPr>
        <p:txBody>
          <a:bodyPr>
            <a:normAutofit/>
          </a:bodyPr>
          <a:lstStyle>
            <a:lvl1pPr marL="514350" indent="-514350">
              <a:buFont typeface="Wingdings" pitchFamily="2" charset="2"/>
              <a:buNone/>
              <a:defRPr sz="2800">
                <a:latin typeface="Arial" pitchFamily="34" charset="0"/>
                <a:cs typeface="Arial" pitchFamily="34" charset="0"/>
              </a:defRPr>
            </a:lvl1pPr>
            <a:lvl2pPr>
              <a:defRPr sz="2600"/>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
        <p:nvSpPr>
          <p:cNvPr id="8" name="Rectangle 7"/>
          <p:cNvSpPr/>
          <p:nvPr userDrawn="1"/>
        </p:nvSpPr>
        <p:spPr>
          <a:xfrm>
            <a:off x="0" y="0"/>
            <a:ext cx="9144000" cy="1352939"/>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8785" name="Picture 1"/>
          <p:cNvPicPr>
            <a:picLocks noChangeAspect="1" noChangeArrowheads="1"/>
          </p:cNvPicPr>
          <p:nvPr userDrawn="1"/>
        </p:nvPicPr>
        <p:blipFill>
          <a:blip r:embed="rId2" cstate="print"/>
          <a:srcRect/>
          <a:stretch>
            <a:fillRect/>
          </a:stretch>
        </p:blipFill>
        <p:spPr bwMode="auto">
          <a:xfrm>
            <a:off x="228983" y="428625"/>
            <a:ext cx="894967" cy="514350"/>
          </a:xfrm>
          <a:prstGeom prst="rect">
            <a:avLst/>
          </a:prstGeom>
          <a:noFill/>
          <a:ln w="9525">
            <a:noFill/>
            <a:miter lim="800000"/>
            <a:headEnd/>
            <a:tailEnd/>
          </a:ln>
        </p:spPr>
      </p:pic>
      <p:sp>
        <p:nvSpPr>
          <p:cNvPr id="22" name="Title 21"/>
          <p:cNvSpPr>
            <a:spLocks noGrp="1"/>
          </p:cNvSpPr>
          <p:nvPr>
            <p:ph type="title" hasCustomPrompt="1"/>
          </p:nvPr>
        </p:nvSpPr>
        <p:spPr>
          <a:xfrm>
            <a:off x="1194672" y="109084"/>
            <a:ext cx="7481455" cy="548318"/>
          </a:xfrm>
          <a:prstGeom prst="rect">
            <a:avLst/>
          </a:prstGeom>
        </p:spPr>
        <p:txBody>
          <a:bodyPr/>
          <a:lstStyle>
            <a:lvl1pPr algn="l">
              <a:defRPr sz="4000" b="1" spc="300">
                <a:solidFill>
                  <a:srgbClr val="000066"/>
                </a:solidFill>
                <a:latin typeface="Calibri" pitchFamily="34" charset="0"/>
              </a:defRPr>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219AE3-35C9-40F5-AE61-4911C1FDB7FC}" type="datetimeFigureOut">
              <a:rPr lang="en-US" smtClean="0"/>
              <a:pPr/>
              <a:t>12/16/2016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E1E143-5374-44AC-A5A0-56006E3BF644}"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EF96B9-1EB3-4E59-9B8F-952932D6D2F7}"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31913"/>
          </a:xfrm>
          <a:solidFill>
            <a:srgbClr val="FFC000"/>
          </a:solidFill>
        </p:spPr>
        <p:txBody>
          <a:bodyPr/>
          <a:lstStyle>
            <a:lvl1pPr>
              <a:defRPr baseline="0">
                <a:solidFill>
                  <a:schemeClr val="accent4">
                    <a:lumMod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336600"/>
              </a:buClr>
              <a:buSzPct val="100000"/>
              <a:defRPr>
                <a:solidFill>
                  <a:srgbClr val="183048"/>
                </a:solidFill>
              </a:defRPr>
            </a:lvl1pPr>
            <a:lvl2pPr>
              <a:buClr>
                <a:srgbClr val="336600"/>
              </a:buClr>
              <a:defRPr/>
            </a:lvl2pPr>
            <a:lvl3pPr>
              <a:buClr>
                <a:srgbClr val="336600"/>
              </a:buClr>
              <a:defRPr/>
            </a:lvl3pPr>
            <a:lvl4pPr>
              <a:buClr>
                <a:srgbClr val="336600"/>
              </a:buClr>
              <a:defRPr/>
            </a:lvl4pPr>
            <a:lvl5pPr>
              <a:buClr>
                <a:srgbClr val="3366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777777"/>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777777"/>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18C1F58-B0D5-4EC0-BE4F-D790DDD9030F}" type="slidenum">
              <a:rPr lang="en-US">
                <a:solidFill>
                  <a:srgbClr val="777777"/>
                </a:solidFill>
              </a:rPr>
              <a:pPr>
                <a:defRPr/>
              </a:pPr>
              <a:t>‹#›</a:t>
            </a:fld>
            <a:endParaRPr lang="en-US" dirty="0">
              <a:solidFill>
                <a:srgbClr val="777777"/>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6009"/>
            <a:ext cx="8229600" cy="4525963"/>
          </a:xfrm>
          <a:prstGeom prst="rect">
            <a:avLst/>
          </a:prstGeom>
        </p:spPr>
        <p:txBody>
          <a:bodyPr>
            <a:normAutofit/>
          </a:bodyPr>
          <a:lstStyle>
            <a:lvl1pPr marL="514350" indent="-514350">
              <a:buFont typeface="Wingdings" pitchFamily="2" charset="2"/>
              <a:buChar char="Ø"/>
              <a:defRPr sz="2800">
                <a:latin typeface="Arial" pitchFamily="34" charset="0"/>
                <a:cs typeface="Arial" pitchFamily="34" charset="0"/>
              </a:defRPr>
            </a:lvl1pPr>
            <a:lvl2pPr>
              <a:defRPr sz="2600"/>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
        <p:nvSpPr>
          <p:cNvPr id="8" name="Rectangle 7"/>
          <p:cNvSpPr/>
          <p:nvPr userDrawn="1"/>
        </p:nvSpPr>
        <p:spPr>
          <a:xfrm>
            <a:off x="0" y="0"/>
            <a:ext cx="9144000" cy="1352939"/>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p:cNvSpPr>
            <a:spLocks noGrp="1"/>
          </p:cNvSpPr>
          <p:nvPr userDrawn="1">
            <p:ph type="title" hasCustomPrompt="1"/>
          </p:nvPr>
        </p:nvSpPr>
        <p:spPr>
          <a:xfrm>
            <a:off x="1221967" y="41412"/>
            <a:ext cx="7481455" cy="548318"/>
          </a:xfrm>
          <a:prstGeom prst="rect">
            <a:avLst/>
          </a:prstGeom>
        </p:spPr>
        <p:txBody>
          <a:bodyPr/>
          <a:lstStyle>
            <a:lvl1pPr algn="l">
              <a:defRPr sz="4000" b="1" spc="300">
                <a:solidFill>
                  <a:srgbClr val="000066"/>
                </a:solidFill>
                <a:latin typeface="Calibri" pitchFamily="34" charset="0"/>
              </a:defRPr>
            </a:lvl1pPr>
          </a:lstStyle>
          <a:p>
            <a:r>
              <a:rPr lang="en-US" dirty="0"/>
              <a:t>CLICK TO EDIT </a:t>
            </a:r>
            <a:br>
              <a:rPr lang="en-US" dirty="0"/>
            </a:br>
            <a:r>
              <a:rPr lang="en-US" dirty="0"/>
              <a:t>MASTER TITLE STYLE</a:t>
            </a:r>
          </a:p>
        </p:txBody>
      </p:sp>
      <p:pic>
        <p:nvPicPr>
          <p:cNvPr id="11" name="Picture 1"/>
          <p:cNvPicPr>
            <a:picLocks noChangeAspect="1" noChangeArrowheads="1"/>
          </p:cNvPicPr>
          <p:nvPr userDrawn="1"/>
        </p:nvPicPr>
        <p:blipFill>
          <a:blip r:embed="rId2" cstate="print"/>
          <a:srcRect/>
          <a:stretch>
            <a:fillRect/>
          </a:stretch>
        </p:blipFill>
        <p:spPr bwMode="auto">
          <a:xfrm>
            <a:off x="228983" y="238125"/>
            <a:ext cx="894967" cy="514350"/>
          </a:xfrm>
          <a:prstGeom prst="rect">
            <a:avLst/>
          </a:prstGeom>
          <a:noFill/>
          <a:ln w="9525">
            <a:noFill/>
            <a:miter lim="800000"/>
            <a:headEnd/>
            <a:tailEnd/>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37FE53-187F-4F6E-9088-795346094A9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144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144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70A94D-71A1-4B74-B4B7-FBF06789651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8A6940-79A4-499B-88ED-B855D167355B}"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092FAF-B02F-4467-BF19-B66B6B53004E}"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5B8D61-D4AC-4ACE-BC8F-73E23479DCA4}" type="slidenum">
              <a:rPr lang="en-US">
                <a:solidFill>
                  <a:srgbClr val="FFFFFF"/>
                </a:solidFill>
              </a:rPr>
              <a:pPr>
                <a:defRPr/>
              </a:pPr>
              <a:t>‹#›</a:t>
            </a:fld>
            <a:endParaRPr lang="en-US" dirty="0">
              <a:solidFill>
                <a:srgbClr val="FFFFFF"/>
              </a:solidFill>
            </a:endParaRPr>
          </a:p>
        </p:txBody>
      </p:sp>
      <p:sp>
        <p:nvSpPr>
          <p:cNvPr id="5" name="Title 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3CDA2E-03EF-490A-A859-2711D8CAAC2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DB7DD3-3941-47A8-B76B-67DD46F53E6C}"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75B62-D79F-4B2E-B347-C82A41F2A39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8891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8891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60657-7C33-4A99-BDB0-3A3449C64641}"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5144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144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FFF779-1183-4206-AA9C-AE295105EE1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6009"/>
            <a:ext cx="8229600" cy="4525963"/>
          </a:xfrm>
          <a:prstGeom prst="rect">
            <a:avLst/>
          </a:prstGeom>
        </p:spPr>
        <p:txBody>
          <a:bodyPr>
            <a:normAutofit/>
          </a:bodyPr>
          <a:lstStyle>
            <a:lvl1pPr marL="514350" indent="-514350">
              <a:buFont typeface="Wingdings" pitchFamily="2" charset="2"/>
              <a:buChar char="Ø"/>
              <a:defRPr sz="2600">
                <a:latin typeface="Arial" pitchFamily="34" charset="0"/>
                <a:cs typeface="Arial" pitchFamily="34" charset="0"/>
              </a:defRPr>
            </a:lvl1pPr>
            <a:lvl2pPr>
              <a:defRPr sz="2600"/>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
        <p:nvSpPr>
          <p:cNvPr id="8" name="Rectangle 7"/>
          <p:cNvSpPr/>
          <p:nvPr userDrawn="1"/>
        </p:nvSpPr>
        <p:spPr>
          <a:xfrm>
            <a:off x="0" y="0"/>
            <a:ext cx="9144000" cy="1352939"/>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p:cNvSpPr>
            <a:spLocks noGrp="1"/>
          </p:cNvSpPr>
          <p:nvPr>
            <p:ph type="title" hasCustomPrompt="1"/>
          </p:nvPr>
        </p:nvSpPr>
        <p:spPr>
          <a:xfrm>
            <a:off x="993367" y="424263"/>
            <a:ext cx="7481455" cy="548318"/>
          </a:xfrm>
          <a:prstGeom prst="rect">
            <a:avLst/>
          </a:prstGeom>
        </p:spPr>
        <p:txBody>
          <a:bodyPr/>
          <a:lstStyle>
            <a:lvl1pPr algn="l">
              <a:defRPr sz="3200" b="1" spc="300">
                <a:solidFill>
                  <a:srgbClr val="000066"/>
                </a:solidFill>
                <a:latin typeface="Calibri" pitchFamily="34" charset="0"/>
              </a:defRPr>
            </a:lvl1pPr>
          </a:lstStyle>
          <a:p>
            <a:r>
              <a:rPr lang="en-US" dirty="0"/>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5144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14475"/>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5286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22415B6-7957-4485-962E-835D0674BAA1}"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514475"/>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A798B0-5BF1-434B-91C7-3853A93967A8}"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0" y="1293541"/>
            <a:ext cx="9144000" cy="2810108"/>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hasCustomPrompt="1"/>
          </p:nvPr>
        </p:nvSpPr>
        <p:spPr>
          <a:xfrm>
            <a:off x="3334210" y="1690844"/>
            <a:ext cx="5597912" cy="1163868"/>
          </a:xfrm>
          <a:prstGeom prst="rect">
            <a:avLst/>
          </a:prstGeom>
          <a:noFill/>
        </p:spPr>
        <p:txBody>
          <a:bodyPr/>
          <a:lstStyle>
            <a:lvl1pPr algn="l">
              <a:defRPr sz="3400" b="1">
                <a:solidFill>
                  <a:srgbClr val="000066"/>
                </a:solidFill>
                <a:latin typeface="Calibri" pitchFamily="34" charset="0"/>
              </a:defRPr>
            </a:lvl1pPr>
          </a:lstStyle>
          <a:p>
            <a:r>
              <a:rPr lang="en-US" dirty="0"/>
              <a:t>Click to Edit </a:t>
            </a:r>
            <a:br>
              <a:rPr lang="en-US" dirty="0"/>
            </a:br>
            <a:r>
              <a:rPr lang="en-US" dirty="0"/>
              <a:t>Master Title Style</a:t>
            </a:r>
          </a:p>
        </p:txBody>
      </p:sp>
      <p:sp>
        <p:nvSpPr>
          <p:cNvPr id="10" name="Title 8"/>
          <p:cNvSpPr txBox="1">
            <a:spLocks/>
          </p:cNvSpPr>
          <p:nvPr userDrawn="1"/>
        </p:nvSpPr>
        <p:spPr>
          <a:xfrm>
            <a:off x="3319345" y="2824532"/>
            <a:ext cx="5597912" cy="1163868"/>
          </a:xfrm>
          <a:prstGeom prst="rect">
            <a:avLst/>
          </a:prstGeom>
        </p:spPr>
        <p:txBody>
          <a:bodyPr/>
          <a:lstStyle>
            <a:lvl1pPr algn="l">
              <a:defRPr sz="3400" b="1">
                <a:solidFill>
                  <a:schemeClr val="bg1"/>
                </a:solidFill>
                <a:latin typeface="+mn-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66"/>
                </a:solidFill>
                <a:effectLst/>
                <a:uLnTx/>
                <a:uFillTx/>
                <a:latin typeface="+mn-lt"/>
                <a:ea typeface="+mj-ea"/>
                <a:cs typeface="+mj-cs"/>
              </a:rPr>
              <a:t>Nutrition Assessment,</a:t>
            </a:r>
            <a:br>
              <a:rPr kumimoji="0" lang="en-US" sz="2800" b="0" i="0" u="none" strike="noStrike" kern="1200" cap="none" spc="0" normalizeH="0" baseline="0" noProof="0" dirty="0">
                <a:ln>
                  <a:noFill/>
                </a:ln>
                <a:solidFill>
                  <a:srgbClr val="000066"/>
                </a:solidFill>
                <a:effectLst/>
                <a:uLnTx/>
                <a:uFillTx/>
                <a:latin typeface="+mn-lt"/>
                <a:ea typeface="+mj-ea"/>
                <a:cs typeface="+mj-cs"/>
              </a:rPr>
            </a:br>
            <a:r>
              <a:rPr kumimoji="0" lang="en-US" sz="2800" b="0" i="0" u="none" strike="noStrike" kern="1200" cap="none" spc="0" normalizeH="0" baseline="0" noProof="0" dirty="0">
                <a:ln>
                  <a:noFill/>
                </a:ln>
                <a:solidFill>
                  <a:srgbClr val="000066"/>
                </a:solidFill>
                <a:effectLst/>
                <a:uLnTx/>
                <a:uFillTx/>
                <a:latin typeface="+mn-lt"/>
                <a:ea typeface="+mj-ea"/>
                <a:cs typeface="+mj-cs"/>
              </a:rPr>
              <a:t>Counselling and Support (NACS)</a:t>
            </a:r>
          </a:p>
        </p:txBody>
      </p:sp>
      <p:sp>
        <p:nvSpPr>
          <p:cNvPr id="6" name="Title 8"/>
          <p:cNvSpPr txBox="1">
            <a:spLocks/>
          </p:cNvSpPr>
          <p:nvPr userDrawn="1"/>
        </p:nvSpPr>
        <p:spPr>
          <a:xfrm>
            <a:off x="215594" y="1850677"/>
            <a:ext cx="2784084" cy="1806923"/>
          </a:xfrm>
          <a:prstGeom prst="rect">
            <a:avLst/>
          </a:prstGeom>
          <a:solidFill>
            <a:schemeClr val="tx1"/>
          </a:solidFill>
        </p:spPr>
        <p:txBody>
          <a:bodyPr/>
          <a:lstStyle>
            <a:lvl1pPr algn="l">
              <a:defRPr sz="3400" b="1">
                <a:solidFill>
                  <a:schemeClr val="bg1"/>
                </a:solidFill>
                <a:latin typeface="+mn-lt"/>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1000" b="0" i="0" u="none" strike="noStrike" kern="1200" cap="none" spc="0" normalizeH="0" baseline="0" noProof="0" dirty="0">
              <a:ln>
                <a:noFill/>
              </a:ln>
              <a:solidFill>
                <a:srgbClr val="693841"/>
              </a:solidFill>
              <a:effectLst/>
              <a:uLnTx/>
              <a:uFillTx/>
              <a:latin typeface="+mn-lt"/>
              <a:ea typeface="+mj-ea"/>
              <a:cs typeface="+mj-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293541"/>
            <a:ext cx="9144000" cy="2810108"/>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hasCustomPrompt="1"/>
          </p:nvPr>
        </p:nvSpPr>
        <p:spPr>
          <a:xfrm>
            <a:off x="3334210" y="1690844"/>
            <a:ext cx="5597912" cy="1163868"/>
          </a:xfrm>
          <a:prstGeom prst="rect">
            <a:avLst/>
          </a:prstGeom>
        </p:spPr>
        <p:txBody>
          <a:bodyPr/>
          <a:lstStyle>
            <a:lvl1pPr algn="l">
              <a:defRPr sz="3400" b="1">
                <a:solidFill>
                  <a:srgbClr val="000066"/>
                </a:solidFill>
                <a:latin typeface="+mn-lt"/>
              </a:defRPr>
            </a:lvl1pPr>
          </a:lstStyle>
          <a:p>
            <a:r>
              <a:rPr lang="en-US" dirty="0"/>
              <a:t>Click to Edit </a:t>
            </a:r>
            <a:br>
              <a:rPr lang="en-US" dirty="0"/>
            </a:br>
            <a:r>
              <a:rPr lang="en-US" dirty="0"/>
              <a:t>Master Title Style</a:t>
            </a:r>
          </a:p>
        </p:txBody>
      </p:sp>
      <p:sp>
        <p:nvSpPr>
          <p:cNvPr id="10" name="Title 8"/>
          <p:cNvSpPr txBox="1">
            <a:spLocks/>
          </p:cNvSpPr>
          <p:nvPr userDrawn="1"/>
        </p:nvSpPr>
        <p:spPr>
          <a:xfrm>
            <a:off x="3319345" y="2824532"/>
            <a:ext cx="5597912" cy="1163868"/>
          </a:xfrm>
          <a:prstGeom prst="rect">
            <a:avLst/>
          </a:prstGeom>
        </p:spPr>
        <p:txBody>
          <a:bodyPr/>
          <a:lstStyle>
            <a:lvl1pPr algn="l">
              <a:defRPr sz="3400" b="1">
                <a:solidFill>
                  <a:schemeClr val="bg1"/>
                </a:solidFill>
                <a:latin typeface="+mn-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66"/>
                </a:solidFill>
                <a:effectLst/>
                <a:uLnTx/>
                <a:uFillTx/>
                <a:latin typeface="+mn-lt"/>
                <a:ea typeface="+mj-ea"/>
                <a:cs typeface="+mj-cs"/>
              </a:rPr>
              <a:t>Nutrition Assessment,</a:t>
            </a:r>
            <a:br>
              <a:rPr kumimoji="0" lang="en-US" sz="2800" b="0" i="0" u="none" strike="noStrike" kern="1200" cap="none" spc="0" normalizeH="0" baseline="0" noProof="0" dirty="0">
                <a:ln>
                  <a:noFill/>
                </a:ln>
                <a:solidFill>
                  <a:srgbClr val="000066"/>
                </a:solidFill>
                <a:effectLst/>
                <a:uLnTx/>
                <a:uFillTx/>
                <a:latin typeface="+mn-lt"/>
                <a:ea typeface="+mj-ea"/>
                <a:cs typeface="+mj-cs"/>
              </a:rPr>
            </a:br>
            <a:r>
              <a:rPr kumimoji="0" lang="en-US" sz="2800" b="0" i="0" u="none" strike="noStrike" kern="1200" cap="none" spc="0" normalizeH="0" baseline="0" noProof="0" dirty="0">
                <a:ln>
                  <a:noFill/>
                </a:ln>
                <a:solidFill>
                  <a:srgbClr val="000066"/>
                </a:solidFill>
                <a:effectLst/>
                <a:uLnTx/>
                <a:uFillTx/>
                <a:latin typeface="+mn-lt"/>
                <a:ea typeface="+mj-ea"/>
                <a:cs typeface="+mj-cs"/>
              </a:rPr>
              <a:t>Counselling and Support (NACS)</a:t>
            </a:r>
          </a:p>
        </p:txBody>
      </p:sp>
      <p:sp>
        <p:nvSpPr>
          <p:cNvPr id="11" name="Title 8"/>
          <p:cNvSpPr txBox="1">
            <a:spLocks/>
          </p:cNvSpPr>
          <p:nvPr userDrawn="1"/>
        </p:nvSpPr>
        <p:spPr>
          <a:xfrm>
            <a:off x="215594" y="1850677"/>
            <a:ext cx="2784084" cy="1806923"/>
          </a:xfrm>
          <a:prstGeom prst="rect">
            <a:avLst/>
          </a:prstGeom>
          <a:solidFill>
            <a:schemeClr val="bg1"/>
          </a:solidFill>
        </p:spPr>
        <p:txBody>
          <a:bodyPr/>
          <a:lstStyle>
            <a:lvl1pPr algn="l">
              <a:defRPr sz="3400" b="1">
                <a:solidFill>
                  <a:schemeClr val="bg1"/>
                </a:solidFill>
                <a:latin typeface="+mn-lt"/>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0" b="0" i="0" u="none" strike="noStrike" kern="1200" cap="none" spc="0" normalizeH="0" baseline="0" noProof="0" dirty="0">
                <a:ln>
                  <a:noFill/>
                </a:ln>
                <a:solidFill>
                  <a:srgbClr val="000066"/>
                </a:solidFill>
                <a:effectLst/>
                <a:uLnTx/>
                <a:uFillTx/>
                <a:latin typeface="Calibri" pitchFamily="34" charset="0"/>
                <a:ea typeface="+mj-ea"/>
                <a:cs typeface="+mj-cs"/>
              </a:rPr>
              <a:t>1.0</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ection">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293541"/>
            <a:ext cx="9144000" cy="2810108"/>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hasCustomPrompt="1"/>
          </p:nvPr>
        </p:nvSpPr>
        <p:spPr>
          <a:xfrm>
            <a:off x="3334210" y="1690844"/>
            <a:ext cx="5597912" cy="1163868"/>
          </a:xfrm>
          <a:prstGeom prst="rect">
            <a:avLst/>
          </a:prstGeom>
        </p:spPr>
        <p:txBody>
          <a:bodyPr/>
          <a:lstStyle>
            <a:lvl1pPr algn="l">
              <a:defRPr sz="3400" b="1">
                <a:solidFill>
                  <a:srgbClr val="000066"/>
                </a:solidFill>
                <a:latin typeface="+mn-lt"/>
              </a:defRPr>
            </a:lvl1pPr>
          </a:lstStyle>
          <a:p>
            <a:r>
              <a:rPr lang="en-US" dirty="0"/>
              <a:t>CLICK TO EDIT </a:t>
            </a:r>
            <a:br>
              <a:rPr lang="en-US" dirty="0"/>
            </a:br>
            <a:r>
              <a:rPr lang="en-US" dirty="0"/>
              <a:t>MASTER TITLE STYLE</a:t>
            </a:r>
          </a:p>
        </p:txBody>
      </p:sp>
      <p:sp>
        <p:nvSpPr>
          <p:cNvPr id="10" name="Title 8"/>
          <p:cNvSpPr txBox="1">
            <a:spLocks/>
          </p:cNvSpPr>
          <p:nvPr userDrawn="1"/>
        </p:nvSpPr>
        <p:spPr>
          <a:xfrm>
            <a:off x="3319345" y="2824532"/>
            <a:ext cx="5597912" cy="1163868"/>
          </a:xfrm>
          <a:prstGeom prst="rect">
            <a:avLst/>
          </a:prstGeom>
        </p:spPr>
        <p:txBody>
          <a:bodyPr/>
          <a:lstStyle>
            <a:lvl1pPr algn="l">
              <a:defRPr sz="3400" b="1">
                <a:solidFill>
                  <a:schemeClr val="bg1"/>
                </a:solidFill>
                <a:latin typeface="+mn-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66"/>
                </a:solidFill>
                <a:effectLst/>
                <a:uLnTx/>
                <a:uFillTx/>
                <a:latin typeface="+mn-lt"/>
                <a:ea typeface="+mj-ea"/>
                <a:cs typeface="+mj-cs"/>
              </a:rPr>
              <a:t>Nutrition Assessment,</a:t>
            </a:r>
            <a:br>
              <a:rPr kumimoji="0" lang="en-US" sz="2800" b="0" i="0" u="none" strike="noStrike" kern="1200" cap="none" spc="0" normalizeH="0" baseline="0" noProof="0" dirty="0">
                <a:ln>
                  <a:noFill/>
                </a:ln>
                <a:solidFill>
                  <a:srgbClr val="000066"/>
                </a:solidFill>
                <a:effectLst/>
                <a:uLnTx/>
                <a:uFillTx/>
                <a:latin typeface="+mn-lt"/>
                <a:ea typeface="+mj-ea"/>
                <a:cs typeface="+mj-cs"/>
              </a:rPr>
            </a:br>
            <a:r>
              <a:rPr kumimoji="0" lang="en-US" sz="2800" b="0" i="0" u="none" strike="noStrike" kern="1200" cap="none" spc="0" normalizeH="0" baseline="0" noProof="0" dirty="0">
                <a:ln>
                  <a:noFill/>
                </a:ln>
                <a:solidFill>
                  <a:srgbClr val="000066"/>
                </a:solidFill>
                <a:effectLst/>
                <a:uLnTx/>
                <a:uFillTx/>
                <a:latin typeface="+mn-lt"/>
                <a:ea typeface="+mj-ea"/>
                <a:cs typeface="+mj-cs"/>
              </a:rPr>
              <a:t>Counselling and Support (NACS)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prstGeom prst="rect">
            <a:avLst/>
          </a:prstGeom>
          <a:solidFill>
            <a:srgbClr val="FFC000"/>
          </a:solidFill>
        </p:spPr>
        <p:txBody>
          <a:bodyPr>
            <a:normAutofit/>
          </a:bodyPr>
          <a:lstStyle>
            <a:lvl1pPr>
              <a:defRPr sz="3600" b="1">
                <a:solidFill>
                  <a:srgbClr val="000066"/>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normAutofit/>
          </a:bodyPr>
          <a:lstStyle>
            <a:lvl1pPr>
              <a:buFont typeface="Wingdings" pitchFamily="2" charset="2"/>
              <a:buChar char="Ø"/>
              <a:defRPr sz="2600">
                <a:latin typeface="Arial" pitchFamily="34" charset="0"/>
                <a:cs typeface="Arial" pitchFamily="34" charset="0"/>
              </a:defRPr>
            </a:lvl1pPr>
            <a:lvl2pPr>
              <a:buClr>
                <a:srgbClr val="000066"/>
              </a:buClr>
              <a:buFont typeface="Arial" pitchFamily="34" charset="0"/>
              <a:buChar char="–"/>
              <a:defRPr sz="2600">
                <a:latin typeface="Arial" pitchFamily="34" charset="0"/>
                <a:cs typeface="Arial" pitchFamily="34" charset="0"/>
              </a:defRPr>
            </a:lvl2pPr>
            <a:lvl3pPr>
              <a:buFont typeface="Wingdings" pitchFamily="2" charset="2"/>
              <a:buChar char="Ø"/>
              <a:defRPr sz="2600">
                <a:latin typeface="Arial" pitchFamily="34" charset="0"/>
                <a:cs typeface="Arial" pitchFamily="34" charset="0"/>
              </a:defRPr>
            </a:lvl3pPr>
            <a:lvl4pPr>
              <a:buFont typeface="Wingdings" pitchFamily="2" charset="2"/>
              <a:buChar char="Ø"/>
              <a:defRPr sz="2600">
                <a:latin typeface="Arial" pitchFamily="34" charset="0"/>
                <a:cs typeface="Arial" pitchFamily="34" charset="0"/>
              </a:defRPr>
            </a:lvl4pPr>
            <a:lvl5pPr>
              <a:buFont typeface="Wingdings" pitchFamily="2" charset="2"/>
              <a:buChar char="Ø"/>
              <a:defRPr sz="2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buFont typeface="Wingdings" pitchFamily="2" charset="2"/>
              <a:buChar char="Ø"/>
              <a:defRPr sz="2600">
                <a:latin typeface="Arial" pitchFamily="34" charset="0"/>
                <a:cs typeface="Arial" pitchFamily="34" charset="0"/>
              </a:defRPr>
            </a:lvl1pPr>
            <a:lvl2pPr>
              <a:defRPr sz="2600">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D3C8AFA7-93EE-4027-9F81-FA42ED7F8546}" type="datetimeFigureOut">
              <a:rPr lang="en-US" smtClean="0"/>
              <a:pPr/>
              <a:t>12/16/2016</a:t>
            </a:fld>
            <a:endParaRPr lang="en-US" dirty="0"/>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915984E2-082D-4508-AA0A-0A99F9A62EF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81" r:id="rId3"/>
    <p:sldLayoutId id="2147483680" r:id="rId4"/>
    <p:sldLayoutId id="2147483651" r:id="rId5"/>
    <p:sldLayoutId id="2147483679"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1" r:id="rId15"/>
    <p:sldLayoutId id="2147483662"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rgbClr val="8C595F">
                <a:alpha val="48000"/>
              </a:srgbClr>
            </a:gs>
            <a:gs pos="50000">
              <a:schemeClr val="bg1"/>
            </a:gs>
            <a:gs pos="100000">
              <a:schemeClr val="accent1">
                <a:tint val="23500"/>
                <a:satMod val="160000"/>
              </a:schemeClr>
            </a:gs>
          </a:gsLst>
          <a:lin ang="0" scaled="0"/>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331913"/>
          </a:xfrm>
          <a:prstGeom prst="rect">
            <a:avLst/>
          </a:prstGeom>
          <a:solidFill>
            <a:srgbClr val="3366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51447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fontAlgn="base">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defRPr>
            </a:lvl1pPr>
          </a:lstStyle>
          <a:p>
            <a:pPr fontAlgn="base">
              <a:spcBef>
                <a:spcPct val="0"/>
              </a:spcBef>
              <a:spcAft>
                <a:spcPct val="0"/>
              </a:spcAft>
              <a:defRPr/>
            </a:pPr>
            <a:fld id="{C3F0BB68-0E5E-4A04-B11F-F1F29B9433EB}" type="slidenum">
              <a:rPr lang="en-US">
                <a:solidFill>
                  <a:srgbClr val="FFFFFF"/>
                </a:solidFill>
              </a:rPr>
              <a:pPr fontAlgn="base">
                <a:spcBef>
                  <a:spcPct val="0"/>
                </a:spcBef>
                <a:spcAft>
                  <a:spcPct val="0"/>
                </a:spcAft>
                <a:defRPr/>
              </a:pPr>
              <a:t>‹#›</a:t>
            </a:fld>
            <a:endParaRPr lang="en-US"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ftr="0" dt="0"/>
  <p:txStyles>
    <p:titleStyle>
      <a:lvl1pPr algn="ctr" rtl="0" eaLnBrk="0" fontAlgn="base" hangingPunct="0">
        <a:spcBef>
          <a:spcPct val="0"/>
        </a:spcBef>
        <a:spcAft>
          <a:spcPct val="0"/>
        </a:spcAft>
        <a:defRPr sz="4000" b="1">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Arial" charset="0"/>
        </a:defRPr>
      </a:lvl2pPr>
      <a:lvl3pPr algn="ctr" rtl="0" eaLnBrk="0" fontAlgn="base" hangingPunct="0">
        <a:spcBef>
          <a:spcPct val="0"/>
        </a:spcBef>
        <a:spcAft>
          <a:spcPct val="0"/>
        </a:spcAft>
        <a:defRPr sz="4000" b="1">
          <a:solidFill>
            <a:schemeClr val="tx1"/>
          </a:solidFill>
          <a:latin typeface="Arial" charset="0"/>
        </a:defRPr>
      </a:lvl3pPr>
      <a:lvl4pPr algn="ctr" rtl="0" eaLnBrk="0" fontAlgn="base" hangingPunct="0">
        <a:spcBef>
          <a:spcPct val="0"/>
        </a:spcBef>
        <a:spcAft>
          <a:spcPct val="0"/>
        </a:spcAft>
        <a:defRPr sz="4000" b="1">
          <a:solidFill>
            <a:schemeClr val="tx1"/>
          </a:solidFill>
          <a:latin typeface="Arial" charset="0"/>
        </a:defRPr>
      </a:lvl4pPr>
      <a:lvl5pPr algn="ctr" rtl="0" eaLnBrk="0" fontAlgn="base" hangingPunct="0">
        <a:spcBef>
          <a:spcPct val="0"/>
        </a:spcBef>
        <a:spcAft>
          <a:spcPct val="0"/>
        </a:spcAft>
        <a:defRPr sz="4000" b="1">
          <a:solidFill>
            <a:schemeClr val="tx1"/>
          </a:solidFill>
          <a:latin typeface="Arial" charset="0"/>
        </a:defRPr>
      </a:lvl5pPr>
      <a:lvl6pPr marL="457200" algn="ctr" rtl="0" fontAlgn="base">
        <a:spcBef>
          <a:spcPct val="0"/>
        </a:spcBef>
        <a:spcAft>
          <a:spcPct val="0"/>
        </a:spcAft>
        <a:defRPr sz="4000" b="1">
          <a:solidFill>
            <a:srgbClr val="FFCC81"/>
          </a:solidFill>
          <a:latin typeface="Arial" charset="0"/>
        </a:defRPr>
      </a:lvl6pPr>
      <a:lvl7pPr marL="914400" algn="ctr" rtl="0" fontAlgn="base">
        <a:spcBef>
          <a:spcPct val="0"/>
        </a:spcBef>
        <a:spcAft>
          <a:spcPct val="0"/>
        </a:spcAft>
        <a:defRPr sz="4000" b="1">
          <a:solidFill>
            <a:srgbClr val="FFCC81"/>
          </a:solidFill>
          <a:latin typeface="Arial" charset="0"/>
        </a:defRPr>
      </a:lvl7pPr>
      <a:lvl8pPr marL="1371600" algn="ctr" rtl="0" fontAlgn="base">
        <a:spcBef>
          <a:spcPct val="0"/>
        </a:spcBef>
        <a:spcAft>
          <a:spcPct val="0"/>
        </a:spcAft>
        <a:defRPr sz="4000" b="1">
          <a:solidFill>
            <a:srgbClr val="FFCC81"/>
          </a:solidFill>
          <a:latin typeface="Arial" charset="0"/>
        </a:defRPr>
      </a:lvl8pPr>
      <a:lvl9pPr marL="1828800" algn="ctr" rtl="0" fontAlgn="base">
        <a:spcBef>
          <a:spcPct val="0"/>
        </a:spcBef>
        <a:spcAft>
          <a:spcPct val="0"/>
        </a:spcAft>
        <a:defRPr sz="4000" b="1">
          <a:solidFill>
            <a:srgbClr val="FFCC81"/>
          </a:solidFill>
          <a:latin typeface="Arial" charset="0"/>
        </a:defRPr>
      </a:lvl9pPr>
    </p:titleStyle>
    <p:bodyStyle>
      <a:lvl1pPr marL="342900" indent="-342900" algn="l" rtl="0" eaLnBrk="0" fontAlgn="base" hangingPunct="0">
        <a:spcBef>
          <a:spcPct val="20000"/>
        </a:spcBef>
        <a:spcAft>
          <a:spcPct val="0"/>
        </a:spcAft>
        <a:buClr>
          <a:srgbClr val="336600"/>
        </a:buClr>
        <a:buSzPct val="100000"/>
        <a:buFont typeface="Wingdings 3" pitchFamily="18" charset="2"/>
        <a:buChar char=""/>
        <a:defRPr sz="3200">
          <a:solidFill>
            <a:srgbClr val="183048"/>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gi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omments" Target="../comments/comment2.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4.png"/><Relationship Id="rId4" Type="http://schemas.openxmlformats.org/officeDocument/2006/relationships/oleObject" Target="../embeddings/oleObject2.bin"/></Relationships>
</file>

<file path=ppt/slides/_rels/slide8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829300"/>
            <a:ext cx="9144000" cy="103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 y="1183931"/>
            <a:ext cx="9144000" cy="2333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HI 360 logo"/>
          <p:cNvPicPr>
            <a:picLocks noChangeAspect="1"/>
          </p:cNvPicPr>
          <p:nvPr/>
        </p:nvPicPr>
        <p:blipFill>
          <a:blip r:embed="rId3" cstate="print"/>
          <a:stretch>
            <a:fillRect/>
          </a:stretch>
        </p:blipFill>
        <p:spPr>
          <a:xfrm>
            <a:off x="7229728" y="6031230"/>
            <a:ext cx="1333502" cy="553916"/>
          </a:xfrm>
          <a:prstGeom prst="rect">
            <a:avLst/>
          </a:prstGeom>
        </p:spPr>
      </p:pic>
      <p:pic>
        <p:nvPicPr>
          <p:cNvPr id="6" name="Picture 5" descr="USAID logo"/>
          <p:cNvPicPr>
            <a:picLocks noChangeAspect="1"/>
          </p:cNvPicPr>
          <p:nvPr/>
        </p:nvPicPr>
        <p:blipFill>
          <a:blip r:embed="rId4" cstate="print"/>
          <a:stretch>
            <a:fillRect/>
          </a:stretch>
        </p:blipFill>
        <p:spPr>
          <a:xfrm>
            <a:off x="2780785" y="6091904"/>
            <a:ext cx="1730700" cy="527971"/>
          </a:xfrm>
          <a:prstGeom prst="rect">
            <a:avLst/>
          </a:prstGeom>
        </p:spPr>
      </p:pic>
      <p:pic>
        <p:nvPicPr>
          <p:cNvPr id="9" name="Picture 2" descr="Pepfar Tanzania logo"/>
          <p:cNvPicPr>
            <a:picLocks noChangeAspect="1" noChangeArrowheads="1"/>
          </p:cNvPicPr>
          <p:nvPr/>
        </p:nvPicPr>
        <p:blipFill>
          <a:blip r:embed="rId5" cstate="print"/>
          <a:srcRect/>
          <a:stretch>
            <a:fillRect/>
          </a:stretch>
        </p:blipFill>
        <p:spPr bwMode="auto">
          <a:xfrm>
            <a:off x="1451918" y="6065279"/>
            <a:ext cx="784225" cy="603250"/>
          </a:xfrm>
          <a:prstGeom prst="rect">
            <a:avLst/>
          </a:prstGeom>
          <a:noFill/>
          <a:ln w="9525">
            <a:noFill/>
            <a:miter lim="800000"/>
            <a:headEnd/>
            <a:tailEnd/>
          </a:ln>
        </p:spPr>
      </p:pic>
      <p:sp>
        <p:nvSpPr>
          <p:cNvPr id="13" name="Title 8"/>
          <p:cNvSpPr txBox="1">
            <a:spLocks/>
          </p:cNvSpPr>
          <p:nvPr/>
        </p:nvSpPr>
        <p:spPr>
          <a:xfrm>
            <a:off x="686727" y="1583307"/>
            <a:ext cx="4054400" cy="1268430"/>
          </a:xfrm>
          <a:prstGeom prst="rect">
            <a:avLst/>
          </a:prstGeom>
        </p:spPr>
        <p:txBody>
          <a:bodyPr/>
          <a:lstStyle>
            <a:lvl1pPr algn="l">
              <a:defRPr sz="3400" b="1">
                <a:solidFill>
                  <a:schemeClr val="bg1"/>
                </a:solidFill>
                <a:latin typeface="+mn-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mn-lt"/>
                <a:ea typeface="+mj-ea"/>
                <a:cs typeface="+mj-cs"/>
              </a:rPr>
              <a:t>Nutrition Assessment,</a:t>
            </a:r>
            <a:br>
              <a:rPr kumimoji="0" lang="en-US" sz="3200" b="0" i="0" u="none" strike="noStrike" kern="1200" cap="none" spc="0" normalizeH="0" baseline="0" noProof="0" dirty="0">
                <a:ln>
                  <a:noFill/>
                </a:ln>
                <a:solidFill>
                  <a:srgbClr val="000000"/>
                </a:solidFill>
                <a:effectLst/>
                <a:uLnTx/>
                <a:uFillTx/>
                <a:latin typeface="+mn-lt"/>
                <a:ea typeface="+mj-ea"/>
                <a:cs typeface="+mj-cs"/>
              </a:rPr>
            </a:br>
            <a:r>
              <a:rPr kumimoji="0" lang="en-US" sz="3200" b="0" i="0" u="none" strike="noStrike" kern="1200" cap="none" spc="0" normalizeH="0" baseline="0" noProof="0" dirty="0">
                <a:ln>
                  <a:noFill/>
                </a:ln>
                <a:solidFill>
                  <a:srgbClr val="000000"/>
                </a:solidFill>
                <a:effectLst/>
                <a:uLnTx/>
                <a:uFillTx/>
                <a:latin typeface="+mn-lt"/>
                <a:ea typeface="+mj-ea"/>
                <a:cs typeface="+mj-cs"/>
              </a:rPr>
              <a:t>Counselling and Support (NACS)</a:t>
            </a:r>
          </a:p>
        </p:txBody>
      </p:sp>
      <p:pic>
        <p:nvPicPr>
          <p:cNvPr id="14" name="Picture 13" descr="An illustration of a woman feeding an infant while surrounded by her other two eating children."/>
          <p:cNvPicPr>
            <a:picLocks noChangeAspect="1"/>
          </p:cNvPicPr>
          <p:nvPr/>
        </p:nvPicPr>
        <p:blipFill>
          <a:blip r:embed="rId6" cstate="print"/>
          <a:stretch>
            <a:fillRect/>
          </a:stretch>
        </p:blipFill>
        <p:spPr>
          <a:xfrm>
            <a:off x="5299887" y="1109717"/>
            <a:ext cx="2902417" cy="2913048"/>
          </a:xfrm>
          <a:prstGeom prst="rect">
            <a:avLst/>
          </a:prstGeom>
        </p:spPr>
      </p:pic>
      <p:cxnSp>
        <p:nvCxnSpPr>
          <p:cNvPr id="23" name="Straight Connector 22"/>
          <p:cNvCxnSpPr/>
          <p:nvPr/>
        </p:nvCxnSpPr>
        <p:spPr>
          <a:xfrm>
            <a:off x="-1" y="1043557"/>
            <a:ext cx="9144000" cy="0"/>
          </a:xfrm>
          <a:prstGeom prst="line">
            <a:avLst/>
          </a:prstGeom>
          <a:ln w="50800">
            <a:solidFill>
              <a:srgbClr val="FFC60B"/>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 y="4105463"/>
            <a:ext cx="9144000" cy="1613743"/>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nvGrpSpPr>
          <p:cNvPr id="2" name="Group 20" descr="Tanzania Food and Nutrition Centre logo"/>
          <p:cNvGrpSpPr/>
          <p:nvPr/>
        </p:nvGrpSpPr>
        <p:grpSpPr>
          <a:xfrm>
            <a:off x="284209" y="5966856"/>
            <a:ext cx="815546" cy="791374"/>
            <a:chOff x="247138" y="5979213"/>
            <a:chExt cx="815546" cy="791374"/>
          </a:xfrm>
        </p:grpSpPr>
        <p:pic>
          <p:nvPicPr>
            <p:cNvPr id="8" name="Picture 25"/>
            <p:cNvPicPr>
              <a:picLocks noChangeAspect="1" noChangeArrowheads="1"/>
            </p:cNvPicPr>
            <p:nvPr/>
          </p:nvPicPr>
          <p:blipFill>
            <a:blip r:embed="rId7" cstate="print"/>
            <a:srcRect/>
            <a:stretch>
              <a:fillRect/>
            </a:stretch>
          </p:blipFill>
          <p:spPr bwMode="auto">
            <a:xfrm>
              <a:off x="286126" y="5979213"/>
              <a:ext cx="714771" cy="595508"/>
            </a:xfrm>
            <a:prstGeom prst="rect">
              <a:avLst/>
            </a:prstGeom>
            <a:noFill/>
            <a:ln w="9525">
              <a:noFill/>
              <a:miter lim="800000"/>
              <a:headEnd/>
              <a:tailEnd/>
            </a:ln>
          </p:spPr>
        </p:pic>
        <p:sp>
          <p:nvSpPr>
            <p:cNvPr id="20" name="TextBox 19"/>
            <p:cNvSpPr txBox="1"/>
            <p:nvPr/>
          </p:nvSpPr>
          <p:spPr>
            <a:xfrm>
              <a:off x="247138" y="6524366"/>
              <a:ext cx="815546" cy="246221"/>
            </a:xfrm>
            <a:prstGeom prst="rect">
              <a:avLst/>
            </a:prstGeom>
            <a:noFill/>
          </p:spPr>
          <p:txBody>
            <a:bodyPr wrap="square" rtlCol="0">
              <a:spAutoFit/>
            </a:bodyPr>
            <a:lstStyle/>
            <a:p>
              <a:pPr algn="ctr"/>
              <a:r>
                <a:rPr lang="en-US" sz="500" b="1" dirty="0">
                  <a:latin typeface="Arial" pitchFamily="34" charset="0"/>
                  <a:cs typeface="Arial" pitchFamily="34" charset="0"/>
                </a:rPr>
                <a:t>Tanzania Food and Nutrition Centre</a:t>
              </a:r>
              <a:endParaRPr lang="en-US" sz="500" dirty="0">
                <a:latin typeface="Arial" pitchFamily="34" charset="0"/>
                <a:cs typeface="Arial" pitchFamily="34" charset="0"/>
              </a:endParaRPr>
            </a:p>
          </p:txBody>
        </p:sp>
      </p:grpSp>
      <p:sp>
        <p:nvSpPr>
          <p:cNvPr id="12" name="Rectangle 2"/>
          <p:cNvSpPr txBox="1">
            <a:spLocks noChangeArrowheads="1"/>
          </p:cNvSpPr>
          <p:nvPr/>
        </p:nvSpPr>
        <p:spPr>
          <a:xfrm>
            <a:off x="0" y="4062532"/>
            <a:ext cx="9143999" cy="1163868"/>
          </a:xfrm>
          <a:prstGeom prst="rect">
            <a:avLst/>
          </a:prstGeom>
        </p:spPr>
        <p:txBody>
          <a:bodyPr/>
          <a:lstStyle/>
          <a:p>
            <a:pPr lvl="0" algn="ctr">
              <a:spcBef>
                <a:spcPts val="200"/>
              </a:spcBef>
            </a:pPr>
            <a:r>
              <a:rPr lang="en-US" sz="4400" b="1" dirty="0">
                <a:solidFill>
                  <a:srgbClr val="000066"/>
                </a:solidFill>
                <a:cs typeface="Arial" charset="0"/>
              </a:rPr>
              <a:t>Slides</a:t>
            </a:r>
            <a:r>
              <a:rPr lang="en-US" sz="4800" b="1" dirty="0">
                <a:solidFill>
                  <a:srgbClr val="000066"/>
                </a:solidFill>
                <a:cs typeface="Arial" charset="0"/>
              </a:rPr>
              <a:t> </a:t>
            </a:r>
          </a:p>
          <a:p>
            <a:pPr lvl="0" algn="ctr">
              <a:spcBef>
                <a:spcPct val="0"/>
              </a:spcBef>
            </a:pPr>
            <a:r>
              <a:rPr lang="en-US" sz="3600" b="1" dirty="0">
                <a:solidFill>
                  <a:srgbClr val="000066"/>
                </a:solidFill>
                <a:cs typeface="Arial" charset="0"/>
              </a:rPr>
              <a:t>for </a:t>
            </a:r>
            <a:r>
              <a:rPr lang="en-US" sz="3200" b="1" dirty="0">
                <a:solidFill>
                  <a:srgbClr val="000066"/>
                </a:solidFill>
                <a:cs typeface="Arial" charset="0"/>
              </a:rPr>
              <a:t>Training Health Facility-Based Service Providers</a:t>
            </a:r>
            <a:endParaRPr kumimoji="0" lang="en-US" sz="3200" b="1" i="0" u="none" strike="noStrike" kern="1200" cap="none" spc="0" normalizeH="0" baseline="0" noProof="0" dirty="0">
              <a:ln>
                <a:noFill/>
              </a:ln>
              <a:solidFill>
                <a:srgbClr val="000066"/>
              </a:solidFill>
              <a:effectLst/>
              <a:uLnTx/>
              <a:uFillTx/>
              <a:latin typeface="+mj-lt"/>
              <a:ea typeface="+mj-ea"/>
              <a:cs typeface="Arial" charset="0"/>
            </a:endParaRPr>
          </a:p>
        </p:txBody>
      </p:sp>
      <p:sp>
        <p:nvSpPr>
          <p:cNvPr id="22" name="TextBox 21"/>
          <p:cNvSpPr txBox="1"/>
          <p:nvPr/>
        </p:nvSpPr>
        <p:spPr>
          <a:xfrm>
            <a:off x="336756" y="476295"/>
            <a:ext cx="710451" cy="584775"/>
          </a:xfrm>
          <a:prstGeom prst="rect">
            <a:avLst/>
          </a:prstGeom>
          <a:solidFill>
            <a:srgbClr val="FFC60B"/>
          </a:solidFill>
          <a:ln>
            <a:noFill/>
          </a:ln>
        </p:spPr>
        <p:txBody>
          <a:bodyPr wrap="none">
            <a:spAutoFit/>
          </a:bodyPr>
          <a:lstStyle/>
          <a:p>
            <a:pPr algn="ctr">
              <a:defRPr/>
            </a:pPr>
            <a:r>
              <a:rPr lang="en-US" sz="3200" b="1" dirty="0">
                <a:solidFill>
                  <a:srgbClr val="000066"/>
                </a:solidFill>
                <a:latin typeface="Calibri" pitchFamily="34" charset="0"/>
                <a:cs typeface="Arial" pitchFamily="34" charset="0"/>
              </a:rPr>
              <a:t>0.1</a:t>
            </a:r>
          </a:p>
        </p:txBody>
      </p:sp>
      <p:pic>
        <p:nvPicPr>
          <p:cNvPr id="7" name="Picture 6" descr="FANTA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0968" y="6007860"/>
            <a:ext cx="1641190" cy="793242"/>
          </a:xfrm>
          <a:prstGeom prst="rect">
            <a:avLst/>
          </a:prstGeom>
        </p:spPr>
      </p:pic>
      <p:grpSp>
        <p:nvGrpSpPr>
          <p:cNvPr id="5" name="Group 4" descr="Logo of the United Republic of Tanzania, Ministry of Health, Community Development, Gender, Elderly and Children."/>
          <p:cNvGrpSpPr/>
          <p:nvPr/>
        </p:nvGrpSpPr>
        <p:grpSpPr>
          <a:xfrm>
            <a:off x="2328861" y="110847"/>
            <a:ext cx="4486275" cy="841944"/>
            <a:chOff x="2328861" y="110847"/>
            <a:chExt cx="4486275" cy="841944"/>
          </a:xfrm>
        </p:grpSpPr>
        <p:pic>
          <p:nvPicPr>
            <p:cNvPr id="3" name="Picture 2" descr="TanzaniaLogo.eps"/>
            <p:cNvPicPr>
              <a:picLocks noChangeAspect="1"/>
            </p:cNvPicPr>
            <p:nvPr/>
          </p:nvPicPr>
          <p:blipFill>
            <a:blip r:embed="rId9" cstate="print"/>
            <a:stretch>
              <a:fillRect/>
            </a:stretch>
          </p:blipFill>
          <p:spPr>
            <a:xfrm>
              <a:off x="4317206" y="290174"/>
              <a:ext cx="509589" cy="477746"/>
            </a:xfrm>
            <a:prstGeom prst="rect">
              <a:avLst/>
            </a:prstGeom>
          </p:spPr>
        </p:pic>
        <p:sp>
          <p:nvSpPr>
            <p:cNvPr id="18" name="TextBox 17"/>
            <p:cNvSpPr txBox="1"/>
            <p:nvPr/>
          </p:nvSpPr>
          <p:spPr>
            <a:xfrm>
              <a:off x="3499466" y="110847"/>
              <a:ext cx="2145068" cy="350980"/>
            </a:xfrm>
            <a:prstGeom prst="rect">
              <a:avLst/>
            </a:prstGeom>
            <a:noFill/>
          </p:spPr>
          <p:txBody>
            <a:bodyPr wrap="square" rtlCol="0">
              <a:spAutoFit/>
            </a:bodyPr>
            <a:lstStyle/>
            <a:p>
              <a:pPr algn="ctr"/>
              <a:r>
                <a:rPr lang="en-US" sz="900" dirty="0">
                  <a:cs typeface="Arial" pitchFamily="34" charset="0"/>
                </a:rPr>
                <a:t>United Republic of Tanzania</a:t>
              </a:r>
            </a:p>
          </p:txBody>
        </p:sp>
        <p:sp>
          <p:nvSpPr>
            <p:cNvPr id="21" name="TextBox 20"/>
            <p:cNvSpPr txBox="1"/>
            <p:nvPr/>
          </p:nvSpPr>
          <p:spPr>
            <a:xfrm>
              <a:off x="2328861" y="706570"/>
              <a:ext cx="4486275" cy="246221"/>
            </a:xfrm>
            <a:prstGeom prst="rect">
              <a:avLst/>
            </a:prstGeom>
            <a:noFill/>
          </p:spPr>
          <p:txBody>
            <a:bodyPr wrap="square" rtlCol="0">
              <a:spAutoFit/>
            </a:bodyPr>
            <a:lstStyle/>
            <a:p>
              <a:pPr algn="ctr">
                <a:spcBef>
                  <a:spcPts val="200"/>
                </a:spcBef>
              </a:pPr>
              <a:r>
                <a:rPr lang="en-US" sz="1000" dirty="0">
                  <a:cs typeface="Arial" pitchFamily="34" charset="0"/>
                </a:rPr>
                <a:t>Ministry of Health, Community Development, Gender, Elderly and Children</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idx="1"/>
          </p:nvPr>
        </p:nvSpPr>
        <p:spPr>
          <a:prstGeom prst="rect">
            <a:avLst/>
          </a:prstGeom>
        </p:spPr>
        <p:txBody>
          <a:bodyPr>
            <a:normAutofit/>
          </a:bodyPr>
          <a:lstStyle/>
          <a:p>
            <a:pPr marL="341313" lvl="3" indent="-341313">
              <a:lnSpc>
                <a:spcPct val="90000"/>
              </a:lnSpc>
              <a:spcAft>
                <a:spcPts val="1200"/>
              </a:spcAft>
              <a:buFont typeface="Wingdings" pitchFamily="2" charset="2"/>
              <a:buChar char="§"/>
              <a:defRPr/>
            </a:pPr>
            <a:endParaRPr lang="en-GB" sz="3000" b="1" dirty="0">
              <a:latin typeface="Calibri" pitchFamily="34" charset="0"/>
              <a:cs typeface="Arial" pitchFamily="34" charset="0"/>
            </a:endParaRPr>
          </a:p>
          <a:p>
            <a:pPr marL="341313" lvl="3" indent="-341313">
              <a:lnSpc>
                <a:spcPct val="90000"/>
              </a:lnSpc>
              <a:spcAft>
                <a:spcPts val="1200"/>
              </a:spcAft>
              <a:buFont typeface="Wingdings" pitchFamily="2" charset="2"/>
              <a:buChar char="§"/>
              <a:defRPr/>
            </a:pPr>
            <a:r>
              <a:rPr lang="en-GB" sz="3000" b="1" dirty="0">
                <a:latin typeface="Calibri" pitchFamily="34" charset="0"/>
                <a:cs typeface="Arial" pitchFamily="34" charset="0"/>
              </a:rPr>
              <a:t>Nutrition </a:t>
            </a:r>
            <a:r>
              <a:rPr lang="en-GB" sz="2800" dirty="0"/>
              <a:t>is the intake of food and drink and the chemical and physical processes that break down the food and release nutrients needed for growth, reproduction, immunity, breathing, work and health.</a:t>
            </a:r>
            <a:endParaRPr lang="fr-FR" sz="2800" dirty="0">
              <a:latin typeface="Calibri" pitchFamily="34" charset="0"/>
              <a:cs typeface="Arial" pitchFamily="34" charset="0"/>
            </a:endParaRPr>
          </a:p>
        </p:txBody>
      </p:sp>
      <p:sp>
        <p:nvSpPr>
          <p:cNvPr id="5" name="Title 4"/>
          <p:cNvSpPr>
            <a:spLocks noGrp="1"/>
          </p:cNvSpPr>
          <p:nvPr>
            <p:ph type="title"/>
          </p:nvPr>
        </p:nvSpPr>
        <p:spPr>
          <a:xfrm>
            <a:off x="1221967" y="327448"/>
            <a:ext cx="7481455" cy="548318"/>
          </a:xfrm>
        </p:spPr>
        <p:txBody>
          <a:bodyPr/>
          <a:lstStyle/>
          <a:p>
            <a:r>
              <a:rPr lang="en-US" sz="4200" b="1" spc="0" dirty="0">
                <a:cs typeface="Arial" charset="0"/>
              </a:rPr>
              <a:t>DEFINITION OF NUTRITION</a:t>
            </a:r>
            <a:endParaRPr lang="en-US" sz="4200" b="1" spc="0" dirty="0"/>
          </a:p>
        </p:txBody>
      </p:sp>
      <p:sp>
        <p:nvSpPr>
          <p:cNvPr id="6" name="TextBox 5"/>
          <p:cNvSpPr txBox="1"/>
          <p:nvPr/>
        </p:nvSpPr>
        <p:spPr>
          <a:xfrm>
            <a:off x="326011" y="401329"/>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550" y="1496009"/>
            <a:ext cx="8661438" cy="4525963"/>
          </a:xfrm>
        </p:spPr>
        <p:txBody>
          <a:bodyPr>
            <a:noAutofit/>
          </a:bodyPr>
          <a:lstStyle/>
          <a:p>
            <a:pPr marL="341313" lvl="4" indent="-341313">
              <a:spcBef>
                <a:spcPts val="600"/>
              </a:spcBef>
              <a:buClr>
                <a:srgbClr val="000066"/>
              </a:buClr>
              <a:buFont typeface="Wingdings" pitchFamily="2" charset="2"/>
              <a:buChar char="§"/>
              <a:defRPr/>
            </a:pPr>
            <a:r>
              <a:rPr lang="en-GB" sz="2800" dirty="0">
                <a:latin typeface="Calibri" pitchFamily="34" charset="0"/>
                <a:cs typeface="Arial" pitchFamily="34" charset="0"/>
              </a:rPr>
              <a:t>Ability to access and eat the right quality and quantity of food to sustain life and health</a:t>
            </a:r>
            <a:endParaRPr lang="en-US" sz="2800" dirty="0">
              <a:latin typeface="Calibri" pitchFamily="34" charset="0"/>
              <a:cs typeface="Arial" pitchFamily="34" charset="0"/>
            </a:endParaRPr>
          </a:p>
          <a:p>
            <a:pPr marL="341313" lvl="4" indent="-341313">
              <a:spcBef>
                <a:spcPts val="600"/>
              </a:spcBef>
              <a:buClr>
                <a:srgbClr val="000066"/>
              </a:buClr>
              <a:buFont typeface="Wingdings" pitchFamily="2" charset="2"/>
              <a:buChar char="§"/>
              <a:defRPr/>
            </a:pPr>
            <a:r>
              <a:rPr lang="en-GB" sz="2800" dirty="0">
                <a:latin typeface="Calibri" pitchFamily="34" charset="0"/>
                <a:cs typeface="Arial" pitchFamily="34" charset="0"/>
              </a:rPr>
              <a:t>Appetite</a:t>
            </a:r>
          </a:p>
          <a:p>
            <a:pPr marL="341313" lvl="4" indent="-341313">
              <a:spcBef>
                <a:spcPts val="600"/>
              </a:spcBef>
              <a:buClr>
                <a:srgbClr val="000066"/>
              </a:buClr>
              <a:buFont typeface="Wingdings" pitchFamily="2" charset="2"/>
              <a:buChar char="§"/>
              <a:defRPr/>
            </a:pPr>
            <a:r>
              <a:rPr lang="en-GB" sz="2800" dirty="0">
                <a:latin typeface="Calibri" pitchFamily="34" charset="0"/>
                <a:cs typeface="Arial" pitchFamily="34" charset="0"/>
              </a:rPr>
              <a:t>Ability to chew and swallow</a:t>
            </a:r>
            <a:endParaRPr lang="en-US" sz="2800" dirty="0">
              <a:latin typeface="Calibri" pitchFamily="34" charset="0"/>
              <a:cs typeface="Arial" pitchFamily="34" charset="0"/>
            </a:endParaRPr>
          </a:p>
          <a:p>
            <a:pPr marL="341313" lvl="4" indent="-341313">
              <a:spcBef>
                <a:spcPts val="600"/>
              </a:spcBef>
              <a:buClr>
                <a:srgbClr val="000066"/>
              </a:buClr>
              <a:buFont typeface="Wingdings" pitchFamily="2" charset="2"/>
              <a:buChar char="§"/>
              <a:defRPr/>
            </a:pPr>
            <a:r>
              <a:rPr lang="en-GB" sz="2800" dirty="0">
                <a:latin typeface="Calibri" pitchFamily="34" charset="0"/>
                <a:cs typeface="Arial" pitchFamily="34" charset="0"/>
              </a:rPr>
              <a:t>Ability to digest and absorb food </a:t>
            </a:r>
            <a:endParaRPr lang="en-US" sz="2800" dirty="0">
              <a:latin typeface="Calibri" pitchFamily="34" charset="0"/>
              <a:cs typeface="Arial" pitchFamily="34" charset="0"/>
            </a:endParaRPr>
          </a:p>
          <a:p>
            <a:pPr marL="341313" lvl="4" indent="-341313">
              <a:spcBef>
                <a:spcPts val="600"/>
              </a:spcBef>
              <a:buClr>
                <a:srgbClr val="000066"/>
              </a:buClr>
              <a:buFont typeface="Wingdings" pitchFamily="2" charset="2"/>
              <a:buChar char="§"/>
              <a:defRPr/>
            </a:pPr>
            <a:r>
              <a:rPr lang="en-GB" sz="2800" dirty="0">
                <a:latin typeface="Calibri" pitchFamily="34" charset="0"/>
                <a:cs typeface="Arial" pitchFamily="34" charset="0"/>
              </a:rPr>
              <a:t>Ability to use nutrients in food for cell development and growth, reproduction, immunity, breathing, work, etc.</a:t>
            </a:r>
            <a:endParaRPr lang="en-US" sz="2800" dirty="0">
              <a:latin typeface="Calibri" pitchFamily="34" charset="0"/>
              <a:cs typeface="Arial" pitchFamily="34" charset="0"/>
            </a:endParaRPr>
          </a:p>
          <a:p>
            <a:pPr marL="341313" lvl="4" indent="-341313">
              <a:spcBef>
                <a:spcPts val="600"/>
              </a:spcBef>
              <a:buClr>
                <a:srgbClr val="000066"/>
              </a:buClr>
              <a:buFont typeface="Wingdings" pitchFamily="2" charset="2"/>
              <a:buChar char="§"/>
              <a:defRPr/>
            </a:pPr>
            <a:r>
              <a:rPr lang="en-GB" sz="2800" dirty="0">
                <a:latin typeface="Calibri" pitchFamily="34" charset="0"/>
                <a:cs typeface="Arial" pitchFamily="34" charset="0"/>
              </a:rPr>
              <a:t>Ability to store different nutrients/energy in relevant parts of the body</a:t>
            </a:r>
            <a:endParaRPr lang="en-US" sz="2800" dirty="0">
              <a:latin typeface="Calibri" pitchFamily="34" charset="0"/>
              <a:cs typeface="Arial" pitchFamily="34" charset="0"/>
            </a:endParaRPr>
          </a:p>
          <a:p>
            <a:pPr marL="341313" lvl="4" indent="-341313">
              <a:spcBef>
                <a:spcPts val="600"/>
              </a:spcBef>
              <a:buClr>
                <a:srgbClr val="000066"/>
              </a:buClr>
              <a:buFont typeface="Wingdings" pitchFamily="2" charset="2"/>
              <a:buChar char="§"/>
              <a:defRPr/>
            </a:pPr>
            <a:r>
              <a:rPr lang="en-GB" sz="2800" dirty="0">
                <a:latin typeface="Calibri" pitchFamily="34" charset="0"/>
                <a:cs typeface="Arial" pitchFamily="34" charset="0"/>
              </a:rPr>
              <a:t>Ability to excrete toxins/waste</a:t>
            </a:r>
            <a:endParaRPr lang="en-US" sz="2800" dirty="0">
              <a:latin typeface="Calibri" pitchFamily="34" charset="0"/>
              <a:cs typeface="Arial" pitchFamily="34" charset="0"/>
            </a:endParaRPr>
          </a:p>
          <a:p>
            <a:pPr>
              <a:defRPr/>
            </a:pPr>
            <a:endParaRPr lang="en-US" sz="2800" dirty="0"/>
          </a:p>
        </p:txBody>
      </p:sp>
      <p:sp>
        <p:nvSpPr>
          <p:cNvPr id="5" name="Title 4"/>
          <p:cNvSpPr>
            <a:spLocks noGrp="1"/>
          </p:cNvSpPr>
          <p:nvPr>
            <p:ph type="title"/>
          </p:nvPr>
        </p:nvSpPr>
        <p:spPr>
          <a:xfrm>
            <a:off x="1221967" y="68478"/>
            <a:ext cx="7481455" cy="548318"/>
          </a:xfrm>
        </p:spPr>
        <p:txBody>
          <a:bodyPr/>
          <a:lstStyle/>
          <a:p>
            <a:r>
              <a:rPr lang="en-US" sz="4200" b="1" kern="0" spc="0" dirty="0"/>
              <a:t>CONDITIONS FOR GOOD NUTRITION</a:t>
            </a:r>
          </a:p>
        </p:txBody>
      </p:sp>
      <p:sp>
        <p:nvSpPr>
          <p:cNvPr id="7" name="TextBox 6"/>
          <p:cNvSpPr txBox="1"/>
          <p:nvPr/>
        </p:nvSpPr>
        <p:spPr>
          <a:xfrm>
            <a:off x="316486" y="405452"/>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idx="1"/>
          </p:nvPr>
        </p:nvSpPr>
        <p:spPr>
          <a:xfrm>
            <a:off x="457200" y="1659783"/>
            <a:ext cx="8229600" cy="4525963"/>
          </a:xfrm>
        </p:spPr>
        <p:txBody>
          <a:bodyPr/>
          <a:lstStyle/>
          <a:p>
            <a:pPr marL="341313" indent="-341313">
              <a:lnSpc>
                <a:spcPct val="90000"/>
              </a:lnSpc>
              <a:buFont typeface="Wingdings" pitchFamily="2" charset="2"/>
              <a:buChar char="§"/>
              <a:defRPr/>
            </a:pPr>
            <a:r>
              <a:rPr lang="en-GB" sz="3000" b="1" dirty="0">
                <a:latin typeface="Calibri" pitchFamily="34" charset="0"/>
              </a:rPr>
              <a:t>Malnutrition </a:t>
            </a:r>
            <a:r>
              <a:rPr lang="en-GB" dirty="0">
                <a:latin typeface="Calibri" pitchFamily="34" charset="0"/>
              </a:rPr>
              <a:t>occurs when food intake does not match the body’s needs. A malnourished person can have either undernutrition or overnutrition</a:t>
            </a:r>
            <a:r>
              <a:rPr lang="en-GB" sz="3000" dirty="0">
                <a:latin typeface="Calibri" pitchFamily="34" charset="0"/>
              </a:rPr>
              <a:t>.</a:t>
            </a:r>
          </a:p>
          <a:p>
            <a:pPr marL="914400" indent="-341313" eaLnBrk="1" hangingPunct="1">
              <a:spcBef>
                <a:spcPts val="1800"/>
              </a:spcBef>
              <a:buFont typeface="Calibri" pitchFamily="34" charset="0"/>
              <a:buChar char="–"/>
              <a:defRPr/>
            </a:pPr>
            <a:r>
              <a:rPr lang="en-GB" sz="3000" b="1" dirty="0">
                <a:latin typeface="Calibri" pitchFamily="34" charset="0"/>
              </a:rPr>
              <a:t>Undernutrition</a:t>
            </a:r>
            <a:r>
              <a:rPr lang="en-GB" sz="2500" dirty="0">
                <a:latin typeface="Calibri" pitchFamily="34" charset="0"/>
              </a:rPr>
              <a:t> </a:t>
            </a:r>
            <a:r>
              <a:rPr lang="en-GB" sz="2800" dirty="0">
                <a:latin typeface="Calibri" pitchFamily="34" charset="0"/>
              </a:rPr>
              <a:t>is the result of not consuming enough nutrients for </a:t>
            </a:r>
            <a:r>
              <a:rPr lang="en-GB" dirty="0">
                <a:latin typeface="Calibri" pitchFamily="34" charset="0"/>
              </a:rPr>
              <a:t>healthy growth and development</a:t>
            </a:r>
            <a:r>
              <a:rPr lang="en-GB" sz="2800" dirty="0">
                <a:latin typeface="Calibri" pitchFamily="34" charset="0"/>
              </a:rPr>
              <a:t>.</a:t>
            </a:r>
          </a:p>
          <a:p>
            <a:pPr marL="914400" indent="-341313" eaLnBrk="1" hangingPunct="1">
              <a:spcBef>
                <a:spcPts val="1800"/>
              </a:spcBef>
              <a:buFont typeface="Calibri" pitchFamily="34" charset="0"/>
              <a:buChar char="–"/>
              <a:defRPr/>
            </a:pPr>
            <a:r>
              <a:rPr lang="en-GB" sz="3000" b="1" dirty="0">
                <a:latin typeface="Calibri" pitchFamily="34" charset="0"/>
              </a:rPr>
              <a:t>Overnutrition</a:t>
            </a:r>
            <a:r>
              <a:rPr lang="en-GB" sz="2500" dirty="0">
                <a:latin typeface="Calibri" pitchFamily="34" charset="0"/>
              </a:rPr>
              <a:t> </a:t>
            </a:r>
            <a:r>
              <a:rPr lang="en-GB" sz="2800" dirty="0">
                <a:latin typeface="Calibri" pitchFamily="34" charset="0"/>
              </a:rPr>
              <a:t>is the result of consuming more nutrients than the body needs for healthy growth and development.</a:t>
            </a:r>
            <a:endParaRPr lang="en-IE" sz="2800" b="1" dirty="0">
              <a:latin typeface="Calibri" pitchFamily="34" charset="0"/>
            </a:endParaRPr>
          </a:p>
          <a:p>
            <a:pPr eaLnBrk="1" hangingPunct="1">
              <a:lnSpc>
                <a:spcPct val="80000"/>
              </a:lnSpc>
              <a:defRPr/>
            </a:pPr>
            <a:endParaRPr lang="fr-FR" sz="2600" dirty="0"/>
          </a:p>
        </p:txBody>
      </p:sp>
      <p:sp>
        <p:nvSpPr>
          <p:cNvPr id="5" name="Title 4"/>
          <p:cNvSpPr>
            <a:spLocks noGrp="1"/>
          </p:cNvSpPr>
          <p:nvPr>
            <p:ph type="title"/>
          </p:nvPr>
        </p:nvSpPr>
        <p:spPr>
          <a:xfrm>
            <a:off x="1240325" y="327448"/>
            <a:ext cx="8217575" cy="548318"/>
          </a:xfrm>
        </p:spPr>
        <p:txBody>
          <a:bodyPr/>
          <a:lstStyle/>
          <a:p>
            <a:r>
              <a:rPr lang="en-US" sz="4200" b="1" spc="0" dirty="0">
                <a:cs typeface="Arial" charset="0"/>
              </a:rPr>
              <a:t>DEFINITION OF MALNUTRITION</a:t>
            </a:r>
            <a:endParaRPr lang="en-US" sz="4200" b="1" spc="0" dirty="0"/>
          </a:p>
        </p:txBody>
      </p:sp>
      <p:sp>
        <p:nvSpPr>
          <p:cNvPr id="6" name="TextBox 5"/>
          <p:cNvSpPr txBox="1"/>
          <p:nvPr/>
        </p:nvSpPr>
        <p:spPr>
          <a:xfrm>
            <a:off x="335536" y="405452"/>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48" y="1782611"/>
            <a:ext cx="8420100" cy="4525963"/>
          </a:xfrm>
        </p:spPr>
        <p:txBody>
          <a:bodyPr>
            <a:normAutofit/>
          </a:bodyPr>
          <a:lstStyle/>
          <a:p>
            <a:pPr marL="341313" indent="-341313" eaLnBrk="1" hangingPunct="1">
              <a:spcBef>
                <a:spcPct val="35000"/>
              </a:spcBef>
              <a:buFont typeface="Wingdings" pitchFamily="2" charset="2"/>
              <a:buChar char="§"/>
              <a:defRPr/>
            </a:pPr>
            <a:r>
              <a:rPr lang="en-IE" sz="3000" b="1" dirty="0">
                <a:solidFill>
                  <a:srgbClr val="000066"/>
                </a:solidFill>
                <a:latin typeface="Calibri" pitchFamily="34" charset="0"/>
              </a:rPr>
              <a:t>Acute malnutrition </a:t>
            </a:r>
            <a:r>
              <a:rPr lang="en-IE" dirty="0">
                <a:solidFill>
                  <a:srgbClr val="000066"/>
                </a:solidFill>
                <a:latin typeface="Calibri" pitchFamily="34" charset="0"/>
              </a:rPr>
              <a:t>is caused by decreased food consumption and/or illness, resulting in wasting. </a:t>
            </a:r>
            <a:r>
              <a:rPr lang="en-IE" sz="3000" b="1" dirty="0">
                <a:solidFill>
                  <a:srgbClr val="000066"/>
                </a:solidFill>
                <a:latin typeface="Calibri" pitchFamily="34" charset="0"/>
              </a:rPr>
              <a:t>Wasting</a:t>
            </a:r>
            <a:r>
              <a:rPr lang="en-IE" dirty="0">
                <a:solidFill>
                  <a:srgbClr val="000066"/>
                </a:solidFill>
                <a:latin typeface="Calibri" pitchFamily="34" charset="0"/>
              </a:rPr>
              <a:t> is defined by low mid-upper arm circumference (MUAC) or low weight-for-height </a:t>
            </a:r>
            <a:br>
              <a:rPr lang="en-IE" dirty="0">
                <a:solidFill>
                  <a:srgbClr val="000066"/>
                </a:solidFill>
                <a:latin typeface="Calibri" pitchFamily="34" charset="0"/>
              </a:rPr>
            </a:br>
            <a:r>
              <a:rPr lang="en-IE" dirty="0">
                <a:solidFill>
                  <a:srgbClr val="000066"/>
                </a:solidFill>
                <a:latin typeface="Calibri" pitchFamily="34" charset="0"/>
              </a:rPr>
              <a:t>z-score (WHZ).</a:t>
            </a:r>
            <a:endParaRPr lang="en-IE" sz="3000" b="1" dirty="0">
              <a:solidFill>
                <a:srgbClr val="000066"/>
              </a:solidFill>
              <a:latin typeface="Calibri" pitchFamily="34" charset="0"/>
            </a:endParaRPr>
          </a:p>
          <a:p>
            <a:pPr marL="341313" indent="-341313">
              <a:spcBef>
                <a:spcPct val="35000"/>
              </a:spcBef>
              <a:buFont typeface="Wingdings" pitchFamily="2" charset="2"/>
              <a:buChar char="§"/>
              <a:defRPr/>
            </a:pPr>
            <a:r>
              <a:rPr lang="en-IE" sz="3000" b="1" dirty="0">
                <a:solidFill>
                  <a:srgbClr val="000066"/>
                </a:solidFill>
                <a:latin typeface="Calibri" pitchFamily="34" charset="0"/>
              </a:rPr>
              <a:t>Chronic malnutrition </a:t>
            </a:r>
            <a:r>
              <a:rPr lang="en-IE" dirty="0">
                <a:solidFill>
                  <a:srgbClr val="000066"/>
                </a:solidFill>
                <a:latin typeface="Calibri" pitchFamily="34" charset="0"/>
              </a:rPr>
              <a:t>is caused by prolonged or repeated episodes of </a:t>
            </a:r>
            <a:r>
              <a:rPr lang="en-IE" dirty="0" err="1">
                <a:solidFill>
                  <a:srgbClr val="000066"/>
                </a:solidFill>
                <a:latin typeface="Calibri" pitchFamily="34" charset="0"/>
              </a:rPr>
              <a:t>undernutrition</a:t>
            </a:r>
            <a:r>
              <a:rPr lang="en-IE" dirty="0">
                <a:solidFill>
                  <a:srgbClr val="000066"/>
                </a:solidFill>
                <a:latin typeface="Calibri" pitchFamily="34" charset="0"/>
              </a:rPr>
              <a:t>, resulting in stunting. </a:t>
            </a:r>
            <a:r>
              <a:rPr lang="en-IE" sz="3000" b="1" dirty="0">
                <a:solidFill>
                  <a:srgbClr val="000066"/>
                </a:solidFill>
                <a:latin typeface="Calibri" pitchFamily="34" charset="0"/>
              </a:rPr>
              <a:t>Stunting</a:t>
            </a:r>
            <a:r>
              <a:rPr lang="en-IE" dirty="0">
                <a:solidFill>
                  <a:srgbClr val="000066"/>
                </a:solidFill>
                <a:latin typeface="Calibri" pitchFamily="34" charset="0"/>
              </a:rPr>
              <a:t> is defined by low height-for-age.</a:t>
            </a:r>
            <a:endParaRPr lang="en-IE" sz="3000" b="1" dirty="0">
              <a:solidFill>
                <a:srgbClr val="000066"/>
              </a:solidFill>
              <a:latin typeface="Calibri" pitchFamily="34" charset="0"/>
            </a:endParaRPr>
          </a:p>
          <a:p>
            <a:pPr>
              <a:defRPr/>
            </a:pPr>
            <a:endParaRPr lang="en-US" sz="2600" dirty="0">
              <a:solidFill>
                <a:schemeClr val="accent4">
                  <a:lumMod val="10000"/>
                </a:schemeClr>
              </a:solidFill>
              <a:latin typeface="Arial" pitchFamily="34" charset="0"/>
              <a:cs typeface="Arial" pitchFamily="34" charset="0"/>
            </a:endParaRPr>
          </a:p>
        </p:txBody>
      </p:sp>
      <p:sp>
        <p:nvSpPr>
          <p:cNvPr id="5" name="Title 4"/>
          <p:cNvSpPr>
            <a:spLocks noGrp="1"/>
          </p:cNvSpPr>
          <p:nvPr>
            <p:ph type="title"/>
          </p:nvPr>
        </p:nvSpPr>
        <p:spPr>
          <a:xfrm>
            <a:off x="1221967" y="313800"/>
            <a:ext cx="7922033" cy="548318"/>
          </a:xfrm>
        </p:spPr>
        <p:txBody>
          <a:bodyPr/>
          <a:lstStyle/>
          <a:p>
            <a:r>
              <a:rPr lang="en-US" sz="4200" b="1" spc="0" dirty="0">
                <a:cs typeface="Arial" charset="0"/>
              </a:rPr>
              <a:t>TYPES OF MALNUTRITION (1)</a:t>
            </a:r>
            <a:endParaRPr lang="en-US" sz="4200" b="1" spc="0" dirty="0"/>
          </a:p>
        </p:txBody>
      </p:sp>
      <p:sp>
        <p:nvSpPr>
          <p:cNvPr id="6" name="TextBox 5"/>
          <p:cNvSpPr txBox="1"/>
          <p:nvPr/>
        </p:nvSpPr>
        <p:spPr>
          <a:xfrm>
            <a:off x="335536" y="391804"/>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208" y="1782611"/>
            <a:ext cx="7723857" cy="4525963"/>
          </a:xfrm>
        </p:spPr>
        <p:txBody>
          <a:bodyPr>
            <a:normAutofit/>
          </a:bodyPr>
          <a:lstStyle/>
          <a:p>
            <a:pPr marL="341313" indent="-341313" eaLnBrk="1" hangingPunct="1">
              <a:spcBef>
                <a:spcPct val="35000"/>
              </a:spcBef>
              <a:buFont typeface="Wingdings" pitchFamily="2" charset="2"/>
              <a:buChar char="§"/>
              <a:defRPr/>
            </a:pPr>
            <a:r>
              <a:rPr lang="en-IE" sz="3000" b="1" dirty="0">
                <a:solidFill>
                  <a:srgbClr val="000066"/>
                </a:solidFill>
                <a:latin typeface="Calibri" pitchFamily="34" charset="0"/>
              </a:rPr>
              <a:t>Micronutrient deficiencies </a:t>
            </a:r>
            <a:r>
              <a:rPr lang="en-IE" dirty="0">
                <a:solidFill>
                  <a:srgbClr val="000066"/>
                </a:solidFill>
                <a:latin typeface="Calibri" pitchFamily="34" charset="0"/>
              </a:rPr>
              <a:t>are a result of reduced micronutrient intake and/or absorption. The most common forms of micronutrient deficiencies are related to iron, vitamin A and iodine deficiency.</a:t>
            </a:r>
          </a:p>
          <a:p>
            <a:pPr marL="341313" indent="-341313" eaLnBrk="1" hangingPunct="1">
              <a:spcBef>
                <a:spcPct val="35000"/>
              </a:spcBef>
              <a:buFont typeface="Wingdings" pitchFamily="2" charset="2"/>
              <a:buChar char="§"/>
              <a:defRPr/>
            </a:pPr>
            <a:r>
              <a:rPr lang="en-IE" sz="3000" b="1" dirty="0">
                <a:solidFill>
                  <a:srgbClr val="000066"/>
                </a:solidFill>
                <a:latin typeface="Calibri" pitchFamily="34" charset="0"/>
              </a:rPr>
              <a:t>Overweight</a:t>
            </a:r>
          </a:p>
          <a:p>
            <a:pPr marL="341313" indent="-341313" eaLnBrk="1" hangingPunct="1">
              <a:spcBef>
                <a:spcPct val="35000"/>
              </a:spcBef>
              <a:buFont typeface="Wingdings" pitchFamily="2" charset="2"/>
              <a:buChar char="§"/>
              <a:defRPr/>
            </a:pPr>
            <a:r>
              <a:rPr lang="en-IE" sz="3000" b="1" dirty="0">
                <a:solidFill>
                  <a:srgbClr val="000066"/>
                </a:solidFill>
                <a:latin typeface="Calibri" pitchFamily="34" charset="0"/>
              </a:rPr>
              <a:t>Obesity</a:t>
            </a:r>
          </a:p>
        </p:txBody>
      </p:sp>
      <p:sp>
        <p:nvSpPr>
          <p:cNvPr id="5" name="Title 4"/>
          <p:cNvSpPr>
            <a:spLocks noGrp="1"/>
          </p:cNvSpPr>
          <p:nvPr>
            <p:ph type="title"/>
          </p:nvPr>
        </p:nvSpPr>
        <p:spPr>
          <a:xfrm>
            <a:off x="1221967" y="313800"/>
            <a:ext cx="7922033" cy="548318"/>
          </a:xfrm>
        </p:spPr>
        <p:txBody>
          <a:bodyPr/>
          <a:lstStyle/>
          <a:p>
            <a:r>
              <a:rPr lang="en-US" sz="4200" b="1" spc="0" dirty="0">
                <a:cs typeface="Arial" charset="0"/>
              </a:rPr>
              <a:t>TYPES OF MALNUTRITION (2)</a:t>
            </a:r>
            <a:endParaRPr lang="en-US" sz="4200" b="1" spc="0" dirty="0"/>
          </a:p>
        </p:txBody>
      </p:sp>
      <p:sp>
        <p:nvSpPr>
          <p:cNvPr id="6" name="TextBox 5"/>
          <p:cNvSpPr txBox="1"/>
          <p:nvPr/>
        </p:nvSpPr>
        <p:spPr>
          <a:xfrm>
            <a:off x="335536" y="391804"/>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48" y="1782611"/>
            <a:ext cx="8420100" cy="4525963"/>
          </a:xfrm>
        </p:spPr>
        <p:txBody>
          <a:bodyPr>
            <a:normAutofit/>
          </a:bodyPr>
          <a:lstStyle/>
          <a:p>
            <a:pPr marL="341313" lvl="0" indent="-341313">
              <a:spcBef>
                <a:spcPct val="35000"/>
              </a:spcBef>
              <a:defRPr/>
            </a:pPr>
            <a:r>
              <a:rPr lang="en-GB" sz="3000" b="1" dirty="0">
                <a:solidFill>
                  <a:srgbClr val="000066"/>
                </a:solidFill>
                <a:latin typeface="Calibri" pitchFamily="34" charset="0"/>
              </a:rPr>
              <a:t>Good nutrition</a:t>
            </a:r>
          </a:p>
          <a:p>
            <a:pPr marL="341313" lvl="0" indent="-341313">
              <a:spcBef>
                <a:spcPct val="35000"/>
              </a:spcBef>
              <a:buFont typeface="Wingdings" pitchFamily="2" charset="2"/>
              <a:buChar char="§"/>
              <a:defRPr/>
            </a:pPr>
            <a:r>
              <a:rPr lang="en-GB" sz="3000" dirty="0">
                <a:solidFill>
                  <a:srgbClr val="000066"/>
                </a:solidFill>
                <a:latin typeface="Calibri" pitchFamily="34" charset="0"/>
              </a:rPr>
              <a:t>Is essential for human survival, growth, cognitive and physical development and productivity</a:t>
            </a:r>
            <a:endParaRPr lang="en-US" sz="3000" dirty="0">
              <a:solidFill>
                <a:srgbClr val="000066"/>
              </a:solidFill>
              <a:latin typeface="Calibri" pitchFamily="34" charset="0"/>
            </a:endParaRPr>
          </a:p>
          <a:p>
            <a:pPr marL="341313" lvl="0" indent="-341313">
              <a:spcBef>
                <a:spcPct val="35000"/>
              </a:spcBef>
              <a:buFont typeface="Wingdings" pitchFamily="2" charset="2"/>
              <a:buChar char="§"/>
              <a:defRPr/>
            </a:pPr>
            <a:r>
              <a:rPr lang="en-GB" sz="3000" dirty="0">
                <a:solidFill>
                  <a:srgbClr val="000066"/>
                </a:solidFill>
                <a:latin typeface="Calibri" pitchFamily="34" charset="0"/>
              </a:rPr>
              <a:t>Strengthens the immune system to reduce morbidity and mortality</a:t>
            </a:r>
            <a:endParaRPr lang="en-US" sz="3000" dirty="0">
              <a:solidFill>
                <a:srgbClr val="000066"/>
              </a:solidFill>
              <a:latin typeface="Calibri" pitchFamily="34" charset="0"/>
            </a:endParaRPr>
          </a:p>
          <a:p>
            <a:pPr marL="341313" lvl="0" indent="-341313">
              <a:spcBef>
                <a:spcPct val="35000"/>
              </a:spcBef>
              <a:buFont typeface="Wingdings" pitchFamily="2" charset="2"/>
              <a:buChar char="§"/>
              <a:defRPr/>
            </a:pPr>
            <a:r>
              <a:rPr lang="en-GB" sz="3000" dirty="0">
                <a:solidFill>
                  <a:srgbClr val="000066"/>
                </a:solidFill>
                <a:latin typeface="Calibri" pitchFamily="34" charset="0"/>
              </a:rPr>
              <a:t>Improves medication adherence and effectiveness </a:t>
            </a:r>
          </a:p>
          <a:p>
            <a:pPr marL="341313" lvl="0" indent="-341313">
              <a:spcBef>
                <a:spcPct val="35000"/>
              </a:spcBef>
              <a:buFont typeface="Wingdings" pitchFamily="2" charset="2"/>
              <a:buChar char="§"/>
              <a:defRPr/>
            </a:pPr>
            <a:r>
              <a:rPr lang="en-GB" sz="3000" dirty="0">
                <a:solidFill>
                  <a:srgbClr val="000066"/>
                </a:solidFill>
                <a:latin typeface="Calibri" pitchFamily="34" charset="0"/>
              </a:rPr>
              <a:t>Builds a productive society and high quality of life</a:t>
            </a:r>
            <a:endParaRPr lang="en-US" sz="3000" dirty="0">
              <a:solidFill>
                <a:srgbClr val="000066"/>
              </a:solidFill>
              <a:latin typeface="Calibri" pitchFamily="34" charset="0"/>
            </a:endParaRPr>
          </a:p>
          <a:p>
            <a:r>
              <a:rPr lang="en-GB" sz="3200" dirty="0"/>
              <a:t> </a:t>
            </a:r>
            <a:endParaRPr lang="en-US" sz="3200" dirty="0"/>
          </a:p>
        </p:txBody>
      </p:sp>
      <p:sp>
        <p:nvSpPr>
          <p:cNvPr id="5" name="Title 4"/>
          <p:cNvSpPr>
            <a:spLocks noGrp="1"/>
          </p:cNvSpPr>
          <p:nvPr>
            <p:ph type="title"/>
          </p:nvPr>
        </p:nvSpPr>
        <p:spPr>
          <a:xfrm>
            <a:off x="1221967" y="0"/>
            <a:ext cx="7922033" cy="548318"/>
          </a:xfrm>
        </p:spPr>
        <p:txBody>
          <a:bodyPr/>
          <a:lstStyle/>
          <a:p>
            <a:r>
              <a:rPr lang="en-US" sz="4200" b="1" spc="0" dirty="0">
                <a:cs typeface="Arial" charset="0"/>
              </a:rPr>
              <a:t>IMPORTANCE OF NUTRITION FOR GOOD HEALTH</a:t>
            </a:r>
            <a:endParaRPr lang="en-US" sz="4200" b="1" spc="0" dirty="0"/>
          </a:p>
        </p:txBody>
      </p:sp>
      <p:sp>
        <p:nvSpPr>
          <p:cNvPr id="6" name="TextBox 5"/>
          <p:cNvSpPr txBox="1"/>
          <p:nvPr/>
        </p:nvSpPr>
        <p:spPr>
          <a:xfrm>
            <a:off x="335536" y="391804"/>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457200" y="1674425"/>
            <a:ext cx="8229600" cy="4525963"/>
          </a:xfrm>
        </p:spPr>
        <p:txBody>
          <a:bodyPr>
            <a:normAutofit/>
          </a:bodyPr>
          <a:lstStyle/>
          <a:p>
            <a:pPr marL="0" indent="0">
              <a:spcBef>
                <a:spcPct val="0"/>
              </a:spcBef>
              <a:buNone/>
            </a:pPr>
            <a:r>
              <a:rPr lang="en-GB" sz="2800" dirty="0">
                <a:latin typeface="Calibri" pitchFamily="34" charset="0"/>
              </a:rPr>
              <a:t>People should eat a variety of foods from all the food groups to get all the nutrients the body needs. </a:t>
            </a:r>
            <a:endParaRPr lang="en-US" sz="2800" dirty="0">
              <a:latin typeface="Calibri" pitchFamily="34" charset="0"/>
            </a:endParaRPr>
          </a:p>
          <a:p>
            <a:pPr marL="682625" indent="-458788">
              <a:spcBef>
                <a:spcPts val="900"/>
              </a:spcBef>
              <a:buFont typeface="+mj-lt"/>
              <a:buAutoNum type="arabicPeriod"/>
            </a:pPr>
            <a:r>
              <a:rPr lang="en-GB" b="1" dirty="0">
                <a:latin typeface="Calibri" pitchFamily="34" charset="0"/>
              </a:rPr>
              <a:t>Cereals, green bananas, roots and tubers </a:t>
            </a:r>
            <a:r>
              <a:rPr lang="en-GB" dirty="0">
                <a:latin typeface="Calibri" pitchFamily="34" charset="0"/>
              </a:rPr>
              <a:t>(carbohydrates for energy)</a:t>
            </a:r>
          </a:p>
          <a:p>
            <a:pPr marL="682625" indent="-458788">
              <a:spcBef>
                <a:spcPts val="900"/>
              </a:spcBef>
              <a:buFont typeface="+mj-lt"/>
              <a:buAutoNum type="arabicPeriod"/>
            </a:pPr>
            <a:r>
              <a:rPr lang="en-GB" b="1" dirty="0">
                <a:latin typeface="Calibri" pitchFamily="34" charset="0"/>
              </a:rPr>
              <a:t>Pulses, nuts and animal-source food </a:t>
            </a:r>
            <a:r>
              <a:rPr lang="en-GB" dirty="0">
                <a:latin typeface="Calibri" pitchFamily="34" charset="0"/>
              </a:rPr>
              <a:t>(protein for body building) </a:t>
            </a:r>
          </a:p>
          <a:p>
            <a:pPr marL="736600" indent="-512763">
              <a:spcBef>
                <a:spcPts val="900"/>
              </a:spcBef>
              <a:buFont typeface="+mj-lt"/>
              <a:buAutoNum type="arabicPeriod"/>
            </a:pPr>
            <a:r>
              <a:rPr lang="en-GB" b="1" dirty="0">
                <a:latin typeface="Calibri" pitchFamily="34" charset="0"/>
              </a:rPr>
              <a:t>Fruits</a:t>
            </a:r>
            <a:r>
              <a:rPr lang="en-GB" dirty="0">
                <a:latin typeface="Calibri" pitchFamily="34" charset="0"/>
              </a:rPr>
              <a:t> (vitamins and minerals for protection)</a:t>
            </a:r>
          </a:p>
          <a:p>
            <a:pPr marL="736600" indent="-512763">
              <a:spcBef>
                <a:spcPts val="900"/>
              </a:spcBef>
              <a:buFont typeface="+mj-lt"/>
              <a:buAutoNum type="arabicPeriod"/>
            </a:pPr>
            <a:r>
              <a:rPr lang="en-GB" b="1" dirty="0">
                <a:latin typeface="Calibri" pitchFamily="34" charset="0"/>
              </a:rPr>
              <a:t>Vegetables </a:t>
            </a:r>
            <a:r>
              <a:rPr lang="en-GB" dirty="0">
                <a:latin typeface="Calibri" pitchFamily="34" charset="0"/>
              </a:rPr>
              <a:t>(vitamins and minerals for protection)</a:t>
            </a:r>
          </a:p>
          <a:p>
            <a:pPr marL="736600" indent="-512763">
              <a:spcBef>
                <a:spcPts val="900"/>
              </a:spcBef>
              <a:buFont typeface="+mj-lt"/>
              <a:buAutoNum type="arabicPeriod"/>
            </a:pPr>
            <a:r>
              <a:rPr lang="en-GB" sz="2800" b="1" dirty="0">
                <a:latin typeface="Calibri" pitchFamily="34" charset="0"/>
              </a:rPr>
              <a:t>Sugar, honey, fats and oils</a:t>
            </a:r>
            <a:r>
              <a:rPr lang="en-GB" sz="2800" dirty="0">
                <a:latin typeface="Calibri" pitchFamily="34" charset="0"/>
              </a:rPr>
              <a:t> (extra energy)</a:t>
            </a:r>
          </a:p>
          <a:p>
            <a:endParaRPr lang="en-US" dirty="0"/>
          </a:p>
        </p:txBody>
      </p:sp>
      <p:sp>
        <p:nvSpPr>
          <p:cNvPr id="5" name="Title 4"/>
          <p:cNvSpPr>
            <a:spLocks noGrp="1"/>
          </p:cNvSpPr>
          <p:nvPr>
            <p:ph type="title"/>
          </p:nvPr>
        </p:nvSpPr>
        <p:spPr>
          <a:xfrm>
            <a:off x="1221967" y="313800"/>
            <a:ext cx="7481455" cy="548318"/>
          </a:xfrm>
        </p:spPr>
        <p:txBody>
          <a:bodyPr/>
          <a:lstStyle/>
          <a:p>
            <a:r>
              <a:rPr lang="en-US" sz="4200" b="1" spc="0" dirty="0">
                <a:cs typeface="Arial" charset="0"/>
              </a:rPr>
              <a:t>FOOD GROUPS</a:t>
            </a:r>
            <a:endParaRPr lang="en-US" sz="4200" b="1" spc="0" dirty="0"/>
          </a:p>
        </p:txBody>
      </p:sp>
      <p:sp>
        <p:nvSpPr>
          <p:cNvPr id="7" name="TextBox 6"/>
          <p:cNvSpPr txBox="1"/>
          <p:nvPr/>
        </p:nvSpPr>
        <p:spPr>
          <a:xfrm>
            <a:off x="204987" y="401889"/>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noGrp="1"/>
          </p:cNvGraphicFramePr>
          <p:nvPr>
            <p:ph idx="1"/>
            <p:extLst>
              <p:ext uri="{D42A27DB-BD31-4B8C-83A1-F6EECF244321}">
                <p14:modId xmlns:p14="http://schemas.microsoft.com/office/powerpoint/2010/main" val="599327659"/>
              </p:ext>
            </p:extLst>
          </p:nvPr>
        </p:nvGraphicFramePr>
        <p:xfrm>
          <a:off x="457200" y="1668817"/>
          <a:ext cx="8140890" cy="4281629"/>
        </p:xfrm>
        <a:graphic>
          <a:graphicData uri="http://schemas.openxmlformats.org/drawingml/2006/table">
            <a:tbl>
              <a:tblPr firstRow="1" bandRow="1">
                <a:tableStyleId>{5C22544A-7EE6-4342-B048-85BDC9FD1C3A}</a:tableStyleId>
              </a:tblPr>
              <a:tblGrid>
                <a:gridCol w="3104866">
                  <a:extLst>
                    <a:ext uri="{9D8B030D-6E8A-4147-A177-3AD203B41FA5}">
                      <a16:colId xmlns:a16="http://schemas.microsoft.com/office/drawing/2014/main" val="20000"/>
                    </a:ext>
                  </a:extLst>
                </a:gridCol>
                <a:gridCol w="5036024">
                  <a:extLst>
                    <a:ext uri="{9D8B030D-6E8A-4147-A177-3AD203B41FA5}">
                      <a16:colId xmlns:a16="http://schemas.microsoft.com/office/drawing/2014/main" val="20001"/>
                    </a:ext>
                  </a:extLst>
                </a:gridCol>
              </a:tblGrid>
              <a:tr h="489389">
                <a:tc>
                  <a:txBody>
                    <a:bodyPr/>
                    <a:lstStyle/>
                    <a:p>
                      <a:r>
                        <a:rPr lang="en-US" sz="2600" dirty="0"/>
                        <a:t>Group</a:t>
                      </a:r>
                    </a:p>
                  </a:txBody>
                  <a:tcPr marL="91471" marR="91471" anchor="ctr">
                    <a:solidFill>
                      <a:srgbClr val="2A547E"/>
                    </a:solidFill>
                  </a:tcPr>
                </a:tc>
                <a:tc>
                  <a:txBody>
                    <a:bodyPr/>
                    <a:lstStyle/>
                    <a:p>
                      <a:pPr marL="0" algn="ctr" defTabSz="914400" rtl="0" eaLnBrk="1" latinLnBrk="0" hangingPunct="1"/>
                      <a:r>
                        <a:rPr lang="en-US" sz="2600" kern="1200" dirty="0">
                          <a:solidFill>
                            <a:schemeClr val="bg1"/>
                          </a:solidFill>
                          <a:latin typeface="+mn-lt"/>
                          <a:ea typeface="+mn-ea"/>
                          <a:cs typeface="+mn-cs"/>
                        </a:rPr>
                        <a:t>Kilocalories</a:t>
                      </a:r>
                      <a:r>
                        <a:rPr lang="en-US" sz="2600" kern="1200" baseline="0" dirty="0">
                          <a:solidFill>
                            <a:schemeClr val="bg1"/>
                          </a:solidFill>
                          <a:latin typeface="+mn-lt"/>
                          <a:ea typeface="+mn-ea"/>
                          <a:cs typeface="+mn-cs"/>
                        </a:rPr>
                        <a:t> (kcal)/day</a:t>
                      </a:r>
                      <a:endParaRPr lang="en-US" sz="2600" kern="1200" dirty="0">
                        <a:solidFill>
                          <a:schemeClr val="bg1"/>
                        </a:solidFill>
                        <a:latin typeface="+mn-lt"/>
                        <a:ea typeface="+mn-ea"/>
                        <a:cs typeface="+mn-cs"/>
                      </a:endParaRPr>
                    </a:p>
                  </a:txBody>
                  <a:tcPr marL="91471" marR="91471" anchor="ctr">
                    <a:solidFill>
                      <a:srgbClr val="2A547E"/>
                    </a:solidFill>
                  </a:tcPr>
                </a:tc>
                <a:extLst>
                  <a:ext uri="{0D108BD9-81ED-4DB2-BD59-A6C34878D82A}">
                    <a16:rowId xmlns:a16="http://schemas.microsoft.com/office/drawing/2014/main" val="10000"/>
                  </a:ext>
                </a:extLst>
              </a:tr>
              <a:tr h="469480">
                <a:tc>
                  <a:txBody>
                    <a:bodyPr/>
                    <a:lstStyle/>
                    <a:p>
                      <a:pPr marL="63500" marR="0" indent="0">
                        <a:spcBef>
                          <a:spcPts val="600"/>
                        </a:spcBef>
                        <a:spcAft>
                          <a:spcPts val="600"/>
                        </a:spcAft>
                      </a:pPr>
                      <a:r>
                        <a:rPr lang="en-GB" sz="2600" kern="1200" dirty="0">
                          <a:solidFill>
                            <a:schemeClr val="bg1"/>
                          </a:solidFill>
                          <a:latin typeface="+mn-lt"/>
                          <a:ea typeface="+mn-ea"/>
                          <a:cs typeface="+mn-cs"/>
                        </a:rPr>
                        <a:t>6–11 months</a:t>
                      </a:r>
                      <a:endParaRPr lang="en-US" sz="2600" kern="1200" dirty="0">
                        <a:solidFill>
                          <a:schemeClr val="bg1"/>
                        </a:solidFill>
                        <a:latin typeface="+mn-lt"/>
                        <a:ea typeface="+mn-ea"/>
                        <a:cs typeface="+mn-cs"/>
                      </a:endParaRPr>
                    </a:p>
                  </a:txBody>
                  <a:tcPr marL="69874" marR="6987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bg1"/>
                          </a:solidFill>
                          <a:latin typeface="+mn-lt"/>
                          <a:ea typeface="+mn-ea"/>
                          <a:cs typeface="+mn-cs"/>
                        </a:rPr>
                        <a:t>680</a:t>
                      </a:r>
                      <a:endParaRPr lang="en-US" sz="2600" kern="1200" baseline="30000" dirty="0">
                        <a:solidFill>
                          <a:schemeClr val="bg1"/>
                        </a:solidFill>
                        <a:latin typeface="+mn-lt"/>
                        <a:ea typeface="+mn-ea"/>
                        <a:cs typeface="+mn-cs"/>
                      </a:endParaRPr>
                    </a:p>
                  </a:txBody>
                  <a:tcPr marL="69874" marR="69874" marT="0" marB="0" anchor="ctr">
                    <a:solidFill>
                      <a:srgbClr val="2A547E"/>
                    </a:solidFill>
                  </a:tcPr>
                </a:tc>
                <a:extLst>
                  <a:ext uri="{0D108BD9-81ED-4DB2-BD59-A6C34878D82A}">
                    <a16:rowId xmlns:a16="http://schemas.microsoft.com/office/drawing/2014/main" val="10001"/>
                  </a:ext>
                </a:extLst>
              </a:tr>
              <a:tr h="469480">
                <a:tc>
                  <a:txBody>
                    <a:bodyPr/>
                    <a:lstStyle/>
                    <a:p>
                      <a:pPr marL="63500" marR="0" indent="0">
                        <a:spcBef>
                          <a:spcPts val="600"/>
                        </a:spcBef>
                        <a:spcAft>
                          <a:spcPts val="600"/>
                        </a:spcAft>
                      </a:pPr>
                      <a:r>
                        <a:rPr lang="en-GB" sz="2600" kern="1200" dirty="0">
                          <a:solidFill>
                            <a:schemeClr val="bg1"/>
                          </a:solidFill>
                          <a:latin typeface="+mn-lt"/>
                          <a:ea typeface="+mn-ea"/>
                          <a:cs typeface="+mn-cs"/>
                        </a:rPr>
                        <a:t>12–23 months</a:t>
                      </a:r>
                      <a:endParaRPr lang="en-US" sz="2600" kern="1200" dirty="0">
                        <a:solidFill>
                          <a:schemeClr val="bg1"/>
                        </a:solidFill>
                        <a:latin typeface="+mn-lt"/>
                        <a:ea typeface="+mn-ea"/>
                        <a:cs typeface="+mn-cs"/>
                      </a:endParaRPr>
                    </a:p>
                  </a:txBody>
                  <a:tcPr marL="69874" marR="6987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kern="1200" dirty="0">
                          <a:solidFill>
                            <a:schemeClr val="bg1"/>
                          </a:solidFill>
                          <a:latin typeface="+mn-lt"/>
                          <a:ea typeface="+mn-ea"/>
                          <a:cs typeface="+mn-cs"/>
                        </a:rPr>
                        <a:t>900</a:t>
                      </a:r>
                    </a:p>
                  </a:txBody>
                  <a:tcPr marL="69874" marR="69874" marT="0" marB="0" anchor="ctr">
                    <a:solidFill>
                      <a:srgbClr val="2A547E"/>
                    </a:solidFill>
                  </a:tcPr>
                </a:tc>
                <a:extLst>
                  <a:ext uri="{0D108BD9-81ED-4DB2-BD59-A6C34878D82A}">
                    <a16:rowId xmlns:a16="http://schemas.microsoft.com/office/drawing/2014/main" val="10002"/>
                  </a:ext>
                </a:extLst>
              </a:tr>
              <a:tr h="469480">
                <a:tc>
                  <a:txBody>
                    <a:bodyPr/>
                    <a:lstStyle/>
                    <a:p>
                      <a:pPr marL="63500" marR="0" indent="0">
                        <a:spcBef>
                          <a:spcPts val="600"/>
                        </a:spcBef>
                        <a:spcAft>
                          <a:spcPts val="600"/>
                        </a:spcAft>
                      </a:pPr>
                      <a:r>
                        <a:rPr lang="en-GB" sz="2600" kern="1200" dirty="0">
                          <a:solidFill>
                            <a:schemeClr val="bg1"/>
                          </a:solidFill>
                          <a:latin typeface="+mn-lt"/>
                          <a:ea typeface="+mn-ea"/>
                          <a:cs typeface="+mn-cs"/>
                        </a:rPr>
                        <a:t>2–5 years</a:t>
                      </a:r>
                      <a:endParaRPr lang="en-US" sz="2600" kern="1200" dirty="0">
                        <a:solidFill>
                          <a:schemeClr val="bg1"/>
                        </a:solidFill>
                        <a:latin typeface="+mn-lt"/>
                        <a:ea typeface="+mn-ea"/>
                        <a:cs typeface="+mn-cs"/>
                      </a:endParaRPr>
                    </a:p>
                  </a:txBody>
                  <a:tcPr marL="69874" marR="6987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bg1"/>
                          </a:solidFill>
                          <a:latin typeface="+mn-lt"/>
                          <a:ea typeface="+mn-ea"/>
                          <a:cs typeface="+mn-cs"/>
                        </a:rPr>
                        <a:t>1,260</a:t>
                      </a:r>
                      <a:endParaRPr lang="en-US" sz="2600" kern="1200" dirty="0">
                        <a:solidFill>
                          <a:schemeClr val="bg1"/>
                        </a:solidFill>
                        <a:latin typeface="+mn-lt"/>
                        <a:ea typeface="+mn-ea"/>
                        <a:cs typeface="+mn-cs"/>
                      </a:endParaRPr>
                    </a:p>
                  </a:txBody>
                  <a:tcPr marL="69874" marR="69874" marT="0" marB="0" anchor="ctr">
                    <a:solidFill>
                      <a:srgbClr val="2A547E"/>
                    </a:solidFill>
                  </a:tcPr>
                </a:tc>
                <a:extLst>
                  <a:ext uri="{0D108BD9-81ED-4DB2-BD59-A6C34878D82A}">
                    <a16:rowId xmlns:a16="http://schemas.microsoft.com/office/drawing/2014/main" val="10003"/>
                  </a:ext>
                </a:extLst>
              </a:tr>
              <a:tr h="469480">
                <a:tc>
                  <a:txBody>
                    <a:bodyPr/>
                    <a:lstStyle/>
                    <a:p>
                      <a:pPr marL="63500" marR="0" indent="0">
                        <a:spcBef>
                          <a:spcPts val="600"/>
                        </a:spcBef>
                        <a:spcAft>
                          <a:spcPts val="600"/>
                        </a:spcAft>
                      </a:pPr>
                      <a:r>
                        <a:rPr lang="en-GB" sz="2600" kern="1200" dirty="0">
                          <a:solidFill>
                            <a:schemeClr val="bg1"/>
                          </a:solidFill>
                          <a:latin typeface="+mn-lt"/>
                          <a:ea typeface="+mn-ea"/>
                          <a:cs typeface="+mn-cs"/>
                        </a:rPr>
                        <a:t>6–9 years</a:t>
                      </a:r>
                      <a:endParaRPr lang="en-US" sz="2600" kern="1200" dirty="0">
                        <a:solidFill>
                          <a:schemeClr val="bg1"/>
                        </a:solidFill>
                        <a:latin typeface="+mn-lt"/>
                        <a:ea typeface="+mn-ea"/>
                        <a:cs typeface="+mn-cs"/>
                      </a:endParaRPr>
                    </a:p>
                  </a:txBody>
                  <a:tcPr marL="69874" marR="6987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bg1"/>
                          </a:solidFill>
                          <a:latin typeface="+mn-lt"/>
                          <a:ea typeface="+mn-ea"/>
                          <a:cs typeface="+mn-cs"/>
                        </a:rPr>
                        <a:t>1,650</a:t>
                      </a:r>
                      <a:endParaRPr lang="en-US" sz="2600" kern="1200" dirty="0">
                        <a:solidFill>
                          <a:schemeClr val="bg1"/>
                        </a:solidFill>
                        <a:latin typeface="+mn-lt"/>
                        <a:ea typeface="+mn-ea"/>
                        <a:cs typeface="+mn-cs"/>
                      </a:endParaRPr>
                    </a:p>
                  </a:txBody>
                  <a:tcPr marL="69874" marR="69874" marT="0" marB="0" anchor="ctr">
                    <a:solidFill>
                      <a:srgbClr val="2A547E"/>
                    </a:solidFill>
                  </a:tcPr>
                </a:tc>
                <a:extLst>
                  <a:ext uri="{0D108BD9-81ED-4DB2-BD59-A6C34878D82A}">
                    <a16:rowId xmlns:a16="http://schemas.microsoft.com/office/drawing/2014/main" val="10004"/>
                  </a:ext>
                </a:extLst>
              </a:tr>
              <a:tr h="469480">
                <a:tc>
                  <a:txBody>
                    <a:bodyPr/>
                    <a:lstStyle/>
                    <a:p>
                      <a:pPr marL="63500" marR="0" indent="0">
                        <a:spcBef>
                          <a:spcPts val="600"/>
                        </a:spcBef>
                        <a:spcAft>
                          <a:spcPts val="600"/>
                        </a:spcAft>
                      </a:pPr>
                      <a:r>
                        <a:rPr lang="en-GB" sz="2600" kern="1200" dirty="0">
                          <a:solidFill>
                            <a:schemeClr val="bg1"/>
                          </a:solidFill>
                          <a:latin typeface="+mn-lt"/>
                          <a:ea typeface="+mn-ea"/>
                          <a:cs typeface="+mn-cs"/>
                        </a:rPr>
                        <a:t>10–14 years</a:t>
                      </a:r>
                      <a:endParaRPr lang="en-US" sz="2600" kern="1200" dirty="0">
                        <a:solidFill>
                          <a:schemeClr val="bg1"/>
                        </a:solidFill>
                        <a:latin typeface="+mn-lt"/>
                        <a:ea typeface="+mn-ea"/>
                        <a:cs typeface="+mn-cs"/>
                      </a:endParaRPr>
                    </a:p>
                  </a:txBody>
                  <a:tcPr marL="69874" marR="6987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bg1"/>
                          </a:solidFill>
                          <a:latin typeface="+mn-lt"/>
                          <a:ea typeface="+mn-ea"/>
                          <a:cs typeface="+mn-cs"/>
                        </a:rPr>
                        <a:t>2,020</a:t>
                      </a:r>
                      <a:endParaRPr lang="en-US" sz="2600" kern="1200" dirty="0">
                        <a:solidFill>
                          <a:schemeClr val="bg1"/>
                        </a:solidFill>
                        <a:latin typeface="+mn-lt"/>
                        <a:ea typeface="+mn-ea"/>
                        <a:cs typeface="+mn-cs"/>
                      </a:endParaRPr>
                    </a:p>
                  </a:txBody>
                  <a:tcPr marL="69874" marR="69874" marT="0" marB="0" anchor="ctr">
                    <a:solidFill>
                      <a:srgbClr val="2A547E"/>
                    </a:solidFill>
                  </a:tcPr>
                </a:tc>
                <a:extLst>
                  <a:ext uri="{0D108BD9-81ED-4DB2-BD59-A6C34878D82A}">
                    <a16:rowId xmlns:a16="http://schemas.microsoft.com/office/drawing/2014/main" val="10005"/>
                  </a:ext>
                </a:extLst>
              </a:tr>
              <a:tr h="469480">
                <a:tc>
                  <a:txBody>
                    <a:bodyPr/>
                    <a:lstStyle/>
                    <a:p>
                      <a:pPr marL="63500" marR="0" indent="0" algn="l" defTabSz="914400" rtl="0" eaLnBrk="1" fontAlgn="auto" latinLnBrk="0" hangingPunct="1">
                        <a:lnSpc>
                          <a:spcPct val="100000"/>
                        </a:lnSpc>
                        <a:spcBef>
                          <a:spcPts val="600"/>
                        </a:spcBef>
                        <a:spcAft>
                          <a:spcPts val="600"/>
                        </a:spcAft>
                        <a:buClrTx/>
                        <a:buSzTx/>
                        <a:buFontTx/>
                        <a:buNone/>
                        <a:tabLst/>
                        <a:defRPr/>
                      </a:pPr>
                      <a:r>
                        <a:rPr lang="en-GB" sz="2600" kern="1200" dirty="0">
                          <a:solidFill>
                            <a:schemeClr val="bg1"/>
                          </a:solidFill>
                          <a:latin typeface="+mn-lt"/>
                          <a:ea typeface="+mn-ea"/>
                          <a:cs typeface="+mn-cs"/>
                        </a:rPr>
                        <a:t>15–17 years</a:t>
                      </a:r>
                      <a:endParaRPr lang="en-US" sz="2600" kern="1200" dirty="0">
                        <a:solidFill>
                          <a:schemeClr val="bg1"/>
                        </a:solidFill>
                        <a:latin typeface="+mn-lt"/>
                        <a:ea typeface="+mn-ea"/>
                        <a:cs typeface="+mn-cs"/>
                      </a:endParaRPr>
                    </a:p>
                  </a:txBody>
                  <a:tcPr marL="69874" marR="6987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bg1"/>
                          </a:solidFill>
                          <a:latin typeface="+mn-lt"/>
                          <a:ea typeface="+mn-ea"/>
                          <a:cs typeface="+mn-cs"/>
                        </a:rPr>
                        <a:t>2,800</a:t>
                      </a:r>
                      <a:endParaRPr lang="en-US" sz="2600" kern="1200" dirty="0">
                        <a:solidFill>
                          <a:schemeClr val="bg1"/>
                        </a:solidFill>
                        <a:latin typeface="+mn-lt"/>
                        <a:ea typeface="+mn-ea"/>
                        <a:cs typeface="+mn-cs"/>
                      </a:endParaRPr>
                    </a:p>
                  </a:txBody>
                  <a:tcPr marL="69874" marR="69874" marT="0" marB="0" anchor="ctr">
                    <a:solidFill>
                      <a:srgbClr val="2A547E"/>
                    </a:solidFill>
                  </a:tcPr>
                </a:tc>
                <a:extLst>
                  <a:ext uri="{0D108BD9-81ED-4DB2-BD59-A6C34878D82A}">
                    <a16:rowId xmlns:a16="http://schemas.microsoft.com/office/drawing/2014/main" val="10006"/>
                  </a:ext>
                </a:extLst>
              </a:tr>
              <a:tr h="475463">
                <a:tc>
                  <a:txBody>
                    <a:bodyPr/>
                    <a:lstStyle/>
                    <a:p>
                      <a:pPr marL="63500" marR="0" indent="0" algn="l" defTabSz="914400" rtl="0" eaLnBrk="1" fontAlgn="auto" latinLnBrk="0" hangingPunct="1">
                        <a:lnSpc>
                          <a:spcPct val="100000"/>
                        </a:lnSpc>
                        <a:spcBef>
                          <a:spcPts val="600"/>
                        </a:spcBef>
                        <a:spcAft>
                          <a:spcPts val="600"/>
                        </a:spcAft>
                        <a:buClrTx/>
                        <a:buSzTx/>
                        <a:buFontTx/>
                        <a:buNone/>
                        <a:tabLst/>
                        <a:defRPr/>
                      </a:pPr>
                      <a:r>
                        <a:rPr lang="en-US" sz="2600" kern="1200" dirty="0">
                          <a:solidFill>
                            <a:schemeClr val="bg1"/>
                          </a:solidFill>
                          <a:latin typeface="+mn-lt"/>
                          <a:ea typeface="+mn-ea"/>
                          <a:cs typeface="+mn-cs"/>
                        </a:rPr>
                        <a:t>≥ 18 years</a:t>
                      </a:r>
                    </a:p>
                  </a:txBody>
                  <a:tcPr marL="91471" marR="91471"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kern="1200" dirty="0">
                          <a:solidFill>
                            <a:schemeClr val="bg1"/>
                          </a:solidFill>
                          <a:latin typeface="+mn-lt"/>
                          <a:ea typeface="+mn-ea"/>
                          <a:cs typeface="+mn-cs"/>
                        </a:rPr>
                        <a:t>2,000–2,580</a:t>
                      </a:r>
                    </a:p>
                  </a:txBody>
                  <a:tcPr marL="91471" marR="91471" anchor="ctr">
                    <a:solidFill>
                      <a:srgbClr val="2A547E"/>
                    </a:solidFill>
                  </a:tcPr>
                </a:tc>
                <a:extLst>
                  <a:ext uri="{0D108BD9-81ED-4DB2-BD59-A6C34878D82A}">
                    <a16:rowId xmlns:a16="http://schemas.microsoft.com/office/drawing/2014/main" val="10007"/>
                  </a:ext>
                </a:extLst>
              </a:tr>
              <a:tr h="475463">
                <a:tc>
                  <a:txBody>
                    <a:bodyPr/>
                    <a:lstStyle/>
                    <a:p>
                      <a:pPr marL="63500" marR="0" indent="0" algn="l" defTabSz="914400" rtl="0" eaLnBrk="1" fontAlgn="auto" latinLnBrk="0" hangingPunct="1">
                        <a:lnSpc>
                          <a:spcPct val="100000"/>
                        </a:lnSpc>
                        <a:spcBef>
                          <a:spcPts val="600"/>
                        </a:spcBef>
                        <a:spcAft>
                          <a:spcPts val="600"/>
                        </a:spcAft>
                        <a:buClrTx/>
                        <a:buSzTx/>
                        <a:buFontTx/>
                        <a:buNone/>
                        <a:tabLst/>
                        <a:defRPr/>
                      </a:pPr>
                      <a:r>
                        <a:rPr lang="en-US" sz="2600" kern="1200" dirty="0">
                          <a:solidFill>
                            <a:schemeClr val="bg1"/>
                          </a:solidFill>
                          <a:latin typeface="+mn-lt"/>
                          <a:ea typeface="+mn-ea"/>
                          <a:cs typeface="+mn-cs"/>
                        </a:rPr>
                        <a:t>Pregnant/lactating</a:t>
                      </a:r>
                    </a:p>
                  </a:txBody>
                  <a:tcPr marL="91471" marR="91471"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kern="1200" dirty="0">
                          <a:solidFill>
                            <a:schemeClr val="bg1"/>
                          </a:solidFill>
                          <a:latin typeface="+mn-lt"/>
                          <a:ea typeface="+mn-ea"/>
                          <a:cs typeface="+mn-cs"/>
                        </a:rPr>
                        <a:t>2,460–2,570</a:t>
                      </a:r>
                    </a:p>
                  </a:txBody>
                  <a:tcPr marL="91471" marR="91471" anchor="ctr">
                    <a:solidFill>
                      <a:srgbClr val="2A547E"/>
                    </a:solidFill>
                  </a:tcPr>
                </a:tc>
                <a:extLst>
                  <a:ext uri="{0D108BD9-81ED-4DB2-BD59-A6C34878D82A}">
                    <a16:rowId xmlns:a16="http://schemas.microsoft.com/office/drawing/2014/main" val="10008"/>
                  </a:ext>
                </a:extLst>
              </a:tr>
            </a:tbl>
          </a:graphicData>
        </a:graphic>
      </p:graphicFrame>
      <p:sp>
        <p:nvSpPr>
          <p:cNvPr id="9" name="Rectangle 8"/>
          <p:cNvSpPr/>
          <p:nvPr/>
        </p:nvSpPr>
        <p:spPr>
          <a:xfrm>
            <a:off x="418770" y="6027463"/>
            <a:ext cx="8324850" cy="523220"/>
          </a:xfrm>
          <a:prstGeom prst="rect">
            <a:avLst/>
          </a:prstGeom>
        </p:spPr>
        <p:txBody>
          <a:bodyPr wrap="square">
            <a:spAutoFit/>
          </a:bodyPr>
          <a:lstStyle/>
          <a:p>
            <a:r>
              <a:rPr lang="en-GB" sz="1400" i="1" dirty="0">
                <a:solidFill>
                  <a:srgbClr val="000066"/>
                </a:solidFill>
                <a:latin typeface="Calibri" pitchFamily="34" charset="0"/>
                <a:cs typeface="Arial" pitchFamily="34" charset="0"/>
              </a:rPr>
              <a:t>Source</a:t>
            </a:r>
            <a:r>
              <a:rPr lang="en-GB" sz="1400" dirty="0">
                <a:solidFill>
                  <a:srgbClr val="000066"/>
                </a:solidFill>
                <a:latin typeface="Calibri" pitchFamily="34" charset="0"/>
                <a:cs typeface="Arial" pitchFamily="34" charset="0"/>
              </a:rPr>
              <a:t>: WHO, FAO and United Nations University (UNU). 2001. </a:t>
            </a:r>
            <a:r>
              <a:rPr lang="en-GB" sz="1400" i="1" dirty="0">
                <a:solidFill>
                  <a:srgbClr val="000066"/>
                </a:solidFill>
                <a:latin typeface="Calibri" pitchFamily="34" charset="0"/>
                <a:cs typeface="Arial" pitchFamily="34" charset="0"/>
              </a:rPr>
              <a:t>Human Energy Requirements: Report of a Joint WHO/FAO/UNU Expert  Consultation, 17–24 October, 2001. </a:t>
            </a:r>
            <a:r>
              <a:rPr lang="en-GB" sz="1400" dirty="0">
                <a:solidFill>
                  <a:srgbClr val="000066"/>
                </a:solidFill>
                <a:latin typeface="Calibri" pitchFamily="34" charset="0"/>
                <a:cs typeface="Arial" pitchFamily="34" charset="0"/>
              </a:rPr>
              <a:t>Geneva: WHO.</a:t>
            </a:r>
            <a:endParaRPr lang="en-US" sz="1400" i="1" dirty="0">
              <a:solidFill>
                <a:srgbClr val="000066"/>
              </a:solidFill>
              <a:latin typeface="Calibri" pitchFamily="34" charset="0"/>
              <a:cs typeface="Arial" pitchFamily="34" charset="0"/>
            </a:endParaRPr>
          </a:p>
        </p:txBody>
      </p:sp>
      <p:sp>
        <p:nvSpPr>
          <p:cNvPr id="6" name="Title 5"/>
          <p:cNvSpPr>
            <a:spLocks noGrp="1"/>
          </p:cNvSpPr>
          <p:nvPr>
            <p:ph type="title"/>
          </p:nvPr>
        </p:nvSpPr>
        <p:spPr>
          <a:xfrm>
            <a:off x="1132765" y="327448"/>
            <a:ext cx="8011236" cy="548318"/>
          </a:xfrm>
        </p:spPr>
        <p:txBody>
          <a:bodyPr/>
          <a:lstStyle/>
          <a:p>
            <a:r>
              <a:rPr lang="en-US" sz="4200" b="1" spc="0" dirty="0">
                <a:cs typeface="Arial" charset="0"/>
              </a:rPr>
              <a:t>DAILY ENERGY REQUIREMENTS</a:t>
            </a:r>
            <a:endParaRPr lang="en-US" sz="4200" b="1" spc="0" dirty="0"/>
          </a:p>
        </p:txBody>
      </p:sp>
      <p:sp>
        <p:nvSpPr>
          <p:cNvPr id="7" name="TextBox 6"/>
          <p:cNvSpPr txBox="1"/>
          <p:nvPr/>
        </p:nvSpPr>
        <p:spPr>
          <a:xfrm>
            <a:off x="258774" y="419385"/>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Content Placeholder 2"/>
          <p:cNvSpPr>
            <a:spLocks noGrp="1"/>
          </p:cNvSpPr>
          <p:nvPr>
            <p:ph idx="1"/>
          </p:nvPr>
        </p:nvSpPr>
        <p:spPr/>
        <p:txBody>
          <a:bodyPr>
            <a:noAutofit/>
          </a:bodyPr>
          <a:lstStyle/>
          <a:p>
            <a:pPr marL="341313" indent="-341313" eaLnBrk="1" hangingPunct="1">
              <a:spcBef>
                <a:spcPts val="0"/>
              </a:spcBef>
              <a:buFont typeface="Wingdings" pitchFamily="2" charset="2"/>
              <a:buChar char="§"/>
              <a:defRPr/>
            </a:pPr>
            <a:r>
              <a:rPr lang="en-GB" sz="2800" b="1" dirty="0">
                <a:latin typeface="Calibri" pitchFamily="34" charset="0"/>
              </a:rPr>
              <a:t>HIV-positive adult </a:t>
            </a:r>
            <a:r>
              <a:rPr lang="en-GB" sz="2800" dirty="0">
                <a:latin typeface="Calibri" pitchFamily="34" charset="0"/>
              </a:rPr>
              <a:t>in early/asymptomatic stage: </a:t>
            </a:r>
            <a:br>
              <a:rPr lang="en-GB" sz="2800" dirty="0">
                <a:latin typeface="Calibri" pitchFamily="34" charset="0"/>
              </a:rPr>
            </a:br>
            <a:r>
              <a:rPr lang="en-GB" sz="2800" dirty="0">
                <a:latin typeface="Calibri" pitchFamily="34" charset="0"/>
              </a:rPr>
              <a:t>10% more energy</a:t>
            </a:r>
            <a:endParaRPr lang="en-US" sz="2800" dirty="0">
              <a:latin typeface="Calibri" pitchFamily="34" charset="0"/>
            </a:endParaRPr>
          </a:p>
          <a:p>
            <a:pPr marL="341313" indent="-341313">
              <a:spcBef>
                <a:spcPts val="900"/>
              </a:spcBef>
              <a:buFont typeface="Wingdings" pitchFamily="2" charset="2"/>
              <a:buChar char="§"/>
              <a:defRPr/>
            </a:pPr>
            <a:r>
              <a:rPr lang="en-GB" sz="2800" b="1" dirty="0">
                <a:latin typeface="Calibri" pitchFamily="34" charset="0"/>
              </a:rPr>
              <a:t>HIV-positive adult </a:t>
            </a:r>
            <a:r>
              <a:rPr lang="en-GB" sz="2800" dirty="0">
                <a:latin typeface="Calibri" pitchFamily="34" charset="0"/>
              </a:rPr>
              <a:t>in late/symptomatic stage:</a:t>
            </a:r>
            <a:r>
              <a:rPr lang="en-US" sz="2800" dirty="0">
                <a:latin typeface="Calibri" pitchFamily="34" charset="0"/>
              </a:rPr>
              <a:t> </a:t>
            </a:r>
            <a:br>
              <a:rPr lang="en-US" sz="2800" dirty="0">
                <a:latin typeface="Calibri" pitchFamily="34" charset="0"/>
              </a:rPr>
            </a:br>
            <a:r>
              <a:rPr lang="en-GB" sz="2800" dirty="0">
                <a:latin typeface="Calibri" pitchFamily="34" charset="0"/>
              </a:rPr>
              <a:t>20% more energy</a:t>
            </a:r>
            <a:endParaRPr lang="en-US" sz="2800" dirty="0">
              <a:latin typeface="Calibri" pitchFamily="34" charset="0"/>
            </a:endParaRPr>
          </a:p>
          <a:p>
            <a:pPr marL="341313" indent="-341313">
              <a:spcBef>
                <a:spcPts val="900"/>
              </a:spcBef>
              <a:buFont typeface="Wingdings" pitchFamily="2" charset="2"/>
              <a:buChar char="§"/>
              <a:defRPr/>
            </a:pPr>
            <a:r>
              <a:rPr lang="en-GB" sz="2800" b="1" dirty="0">
                <a:latin typeface="Calibri" pitchFamily="34" charset="0"/>
              </a:rPr>
              <a:t>HIV-positive child</a:t>
            </a:r>
            <a:endParaRPr lang="en-US" sz="2800" b="1" dirty="0">
              <a:latin typeface="Calibri" pitchFamily="34" charset="0"/>
            </a:endParaRPr>
          </a:p>
          <a:p>
            <a:pPr marL="860425" lvl="1" indent="-287338" eaLnBrk="1" hangingPunct="1">
              <a:spcBef>
                <a:spcPts val="600"/>
              </a:spcBef>
              <a:defRPr/>
            </a:pPr>
            <a:r>
              <a:rPr lang="en-GB" sz="2800" dirty="0">
                <a:solidFill>
                  <a:srgbClr val="000066"/>
                </a:solidFill>
                <a:latin typeface="Calibri" pitchFamily="34" charset="0"/>
                <a:cs typeface="Arial" pitchFamily="34" charset="0"/>
              </a:rPr>
              <a:t>Asymptomatic: 10% more energy</a:t>
            </a:r>
            <a:endParaRPr lang="en-US" sz="2800" dirty="0">
              <a:solidFill>
                <a:srgbClr val="000066"/>
              </a:solidFill>
              <a:latin typeface="Calibri" pitchFamily="34" charset="0"/>
              <a:cs typeface="Arial" pitchFamily="34" charset="0"/>
            </a:endParaRPr>
          </a:p>
          <a:p>
            <a:pPr marL="860425" lvl="1" indent="-287338" eaLnBrk="1" hangingPunct="1">
              <a:spcBef>
                <a:spcPts val="600"/>
              </a:spcBef>
              <a:defRPr/>
            </a:pPr>
            <a:r>
              <a:rPr lang="en-GB" sz="2800" dirty="0">
                <a:solidFill>
                  <a:srgbClr val="000066"/>
                </a:solidFill>
                <a:latin typeface="Calibri" pitchFamily="34" charset="0"/>
                <a:cs typeface="Arial" pitchFamily="34" charset="0"/>
              </a:rPr>
              <a:t>Symptomatic: 20–30% more energy</a:t>
            </a:r>
            <a:endParaRPr lang="en-US" sz="2800" dirty="0">
              <a:solidFill>
                <a:srgbClr val="000066"/>
              </a:solidFill>
              <a:latin typeface="Calibri" pitchFamily="34" charset="0"/>
              <a:cs typeface="Arial" pitchFamily="34" charset="0"/>
            </a:endParaRPr>
          </a:p>
          <a:p>
            <a:pPr marL="860425" lvl="1" indent="-287338" eaLnBrk="1" hangingPunct="1">
              <a:spcBef>
                <a:spcPts val="600"/>
              </a:spcBef>
              <a:defRPr/>
            </a:pPr>
            <a:r>
              <a:rPr lang="en-GB" sz="2800" dirty="0">
                <a:solidFill>
                  <a:srgbClr val="000066"/>
                </a:solidFill>
                <a:latin typeface="Calibri" pitchFamily="34" charset="0"/>
                <a:cs typeface="Arial" pitchFamily="34" charset="0"/>
              </a:rPr>
              <a:t>Losing weight or acutely malnourished: </a:t>
            </a:r>
            <a:br>
              <a:rPr lang="en-GB" sz="2800" dirty="0">
                <a:solidFill>
                  <a:srgbClr val="000066"/>
                </a:solidFill>
                <a:latin typeface="Calibri" pitchFamily="34" charset="0"/>
                <a:cs typeface="Arial" pitchFamily="34" charset="0"/>
              </a:rPr>
            </a:br>
            <a:r>
              <a:rPr lang="en-GB" sz="2800" dirty="0">
                <a:solidFill>
                  <a:srgbClr val="000066"/>
                </a:solidFill>
                <a:latin typeface="Calibri" pitchFamily="34" charset="0"/>
                <a:cs typeface="Arial" pitchFamily="34" charset="0"/>
              </a:rPr>
              <a:t>50–100% more energy</a:t>
            </a:r>
          </a:p>
          <a:p>
            <a:pPr marL="0" lvl="1" indent="0" eaLnBrk="1" hangingPunct="1">
              <a:spcBef>
                <a:spcPts val="1200"/>
              </a:spcBef>
              <a:buNone/>
              <a:defRPr/>
            </a:pPr>
            <a:r>
              <a:rPr lang="en-GB" sz="1400" i="1" dirty="0">
                <a:solidFill>
                  <a:srgbClr val="000066"/>
                </a:solidFill>
                <a:latin typeface="Calibri" pitchFamily="34" charset="0"/>
                <a:cs typeface="Arial" pitchFamily="34" charset="0"/>
              </a:rPr>
              <a:t>Source</a:t>
            </a:r>
            <a:r>
              <a:rPr lang="en-GB" sz="1400" dirty="0">
                <a:solidFill>
                  <a:srgbClr val="000066"/>
                </a:solidFill>
                <a:latin typeface="Calibri" pitchFamily="34" charset="0"/>
                <a:cs typeface="Arial" pitchFamily="34" charset="0"/>
              </a:rPr>
              <a:t>: WHO. 2003. </a:t>
            </a:r>
            <a:r>
              <a:rPr lang="en-GB" sz="1400" i="1" dirty="0">
                <a:solidFill>
                  <a:srgbClr val="000066"/>
                </a:solidFill>
                <a:latin typeface="Calibri" pitchFamily="34" charset="0"/>
                <a:cs typeface="Arial" pitchFamily="34" charset="0"/>
              </a:rPr>
              <a:t>Nutrient Requirements of People Living with HIV/AIDS: Report of a Technical Consultation, Geneva, 13–15 May 2003</a:t>
            </a:r>
            <a:r>
              <a:rPr lang="en-GB" sz="1400" dirty="0">
                <a:solidFill>
                  <a:srgbClr val="000066"/>
                </a:solidFill>
                <a:latin typeface="Calibri" pitchFamily="34" charset="0"/>
                <a:cs typeface="Arial" pitchFamily="34" charset="0"/>
              </a:rPr>
              <a:t>. Geneva: WHO.</a:t>
            </a:r>
            <a:endParaRPr lang="en-US" sz="1400" dirty="0">
              <a:solidFill>
                <a:srgbClr val="000066"/>
              </a:solidFill>
              <a:latin typeface="Calibri" pitchFamily="34" charset="0"/>
              <a:cs typeface="Arial" pitchFamily="34" charset="0"/>
            </a:endParaRPr>
          </a:p>
        </p:txBody>
      </p:sp>
      <p:sp>
        <p:nvSpPr>
          <p:cNvPr id="6" name="Title 5"/>
          <p:cNvSpPr>
            <a:spLocks noGrp="1"/>
          </p:cNvSpPr>
          <p:nvPr>
            <p:ph type="title"/>
          </p:nvPr>
        </p:nvSpPr>
        <p:spPr/>
        <p:txBody>
          <a:bodyPr/>
          <a:lstStyle/>
          <a:p>
            <a:r>
              <a:rPr lang="en-US" sz="4200" b="1" spc="0" dirty="0">
                <a:cs typeface="Arial" charset="0"/>
              </a:rPr>
              <a:t>ENERGY REQUIREMENTS OF PEOPLE LIVING WITH HIV</a:t>
            </a:r>
            <a:endParaRPr lang="en-US" sz="4200" b="1" spc="0" dirty="0"/>
          </a:p>
        </p:txBody>
      </p:sp>
      <p:sp>
        <p:nvSpPr>
          <p:cNvPr id="7" name="TextBox 6"/>
          <p:cNvSpPr txBox="1"/>
          <p:nvPr/>
        </p:nvSpPr>
        <p:spPr>
          <a:xfrm>
            <a:off x="202766" y="204859"/>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noGrp="1"/>
          </p:cNvGraphicFramePr>
          <p:nvPr>
            <p:ph idx="1"/>
            <p:extLst>
              <p:ext uri="{D42A27DB-BD31-4B8C-83A1-F6EECF244321}">
                <p14:modId xmlns:p14="http://schemas.microsoft.com/office/powerpoint/2010/main" val="548744335"/>
              </p:ext>
            </p:extLst>
          </p:nvPr>
        </p:nvGraphicFramePr>
        <p:xfrm>
          <a:off x="457200" y="1363068"/>
          <a:ext cx="8229600" cy="4588835"/>
        </p:xfrm>
        <a:graphic>
          <a:graphicData uri="http://schemas.openxmlformats.org/drawingml/2006/table">
            <a:tbl>
              <a:tblPr firstRow="1" bandRow="1">
                <a:tableStyleId>{5C22544A-7EE6-4342-B048-85BDC9FD1C3A}</a:tableStyleId>
              </a:tblPr>
              <a:tblGrid>
                <a:gridCol w="3540642">
                  <a:extLst>
                    <a:ext uri="{9D8B030D-6E8A-4147-A177-3AD203B41FA5}">
                      <a16:colId xmlns:a16="http://schemas.microsoft.com/office/drawing/2014/main" val="20000"/>
                    </a:ext>
                  </a:extLst>
                </a:gridCol>
                <a:gridCol w="4688958">
                  <a:extLst>
                    <a:ext uri="{9D8B030D-6E8A-4147-A177-3AD203B41FA5}">
                      <a16:colId xmlns:a16="http://schemas.microsoft.com/office/drawing/2014/main" val="20001"/>
                    </a:ext>
                  </a:extLst>
                </a:gridCol>
              </a:tblGrid>
              <a:tr h="3978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Group</a:t>
                      </a:r>
                    </a:p>
                  </a:txBody>
                  <a:tcPr marL="112743" marR="112743"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Grams (g) per day</a:t>
                      </a:r>
                    </a:p>
                  </a:txBody>
                  <a:tcPr marL="112743" marR="112743" anchor="ctr">
                    <a:solidFill>
                      <a:srgbClr val="2A547E"/>
                    </a:solidFill>
                  </a:tcPr>
                </a:tc>
                <a:extLst>
                  <a:ext uri="{0D108BD9-81ED-4DB2-BD59-A6C34878D82A}">
                    <a16:rowId xmlns:a16="http://schemas.microsoft.com/office/drawing/2014/main" val="10000"/>
                  </a:ext>
                </a:extLst>
              </a:tr>
              <a:tr h="383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0</a:t>
                      </a:r>
                      <a:r>
                        <a:rPr lang="en-GB" sz="2400" kern="1200" dirty="0">
                          <a:solidFill>
                            <a:schemeClr val="bg1"/>
                          </a:solidFill>
                          <a:latin typeface="+mn-lt"/>
                          <a:ea typeface="+mn-ea"/>
                          <a:cs typeface="+mn-cs"/>
                        </a:rPr>
                        <a:t>–</a:t>
                      </a:r>
                      <a:r>
                        <a:rPr lang="en-US" sz="2400" kern="1200" dirty="0">
                          <a:solidFill>
                            <a:schemeClr val="bg1"/>
                          </a:solidFill>
                          <a:latin typeface="+mn-lt"/>
                          <a:ea typeface="+mn-ea"/>
                          <a:cs typeface="+mn-cs"/>
                        </a:rPr>
                        <a:t>6 months</a:t>
                      </a:r>
                    </a:p>
                  </a:txBody>
                  <a:tcPr marL="86124" marR="8612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9</a:t>
                      </a:r>
                    </a:p>
                  </a:txBody>
                  <a:tcPr marL="86124" marR="86124" marT="0" marB="0" anchor="ctr">
                    <a:solidFill>
                      <a:srgbClr val="2A547E"/>
                    </a:solidFill>
                  </a:tcPr>
                </a:tc>
                <a:extLst>
                  <a:ext uri="{0D108BD9-81ED-4DB2-BD59-A6C34878D82A}">
                    <a16:rowId xmlns:a16="http://schemas.microsoft.com/office/drawing/2014/main" val="10001"/>
                  </a:ext>
                </a:extLst>
              </a:tr>
              <a:tr h="3948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7–11 months</a:t>
                      </a:r>
                      <a:endParaRPr lang="en-US" sz="2400" kern="1200" dirty="0">
                        <a:solidFill>
                          <a:schemeClr val="bg1"/>
                        </a:solidFill>
                        <a:latin typeface="+mn-lt"/>
                        <a:ea typeface="+mn-ea"/>
                        <a:cs typeface="+mn-cs"/>
                      </a:endParaRPr>
                    </a:p>
                  </a:txBody>
                  <a:tcPr marL="86124" marR="8612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11</a:t>
                      </a:r>
                      <a:endParaRPr lang="en-US" sz="2400" kern="1200" dirty="0">
                        <a:solidFill>
                          <a:schemeClr val="bg1"/>
                        </a:solidFill>
                        <a:latin typeface="+mn-lt"/>
                        <a:ea typeface="+mn-ea"/>
                        <a:cs typeface="+mn-cs"/>
                      </a:endParaRPr>
                    </a:p>
                  </a:txBody>
                  <a:tcPr marL="86124" marR="86124" marT="0" marB="0" anchor="ctr">
                    <a:solidFill>
                      <a:srgbClr val="2A547E"/>
                    </a:solidFill>
                  </a:tcPr>
                </a:tc>
                <a:extLst>
                  <a:ext uri="{0D108BD9-81ED-4DB2-BD59-A6C34878D82A}">
                    <a16:rowId xmlns:a16="http://schemas.microsoft.com/office/drawing/2014/main" val="10002"/>
                  </a:ext>
                </a:extLst>
              </a:tr>
              <a:tr h="3874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1–3 years</a:t>
                      </a:r>
                      <a:endParaRPr lang="en-US" sz="2400" kern="1200" dirty="0">
                        <a:solidFill>
                          <a:schemeClr val="bg1"/>
                        </a:solidFill>
                        <a:latin typeface="+mn-lt"/>
                        <a:ea typeface="+mn-ea"/>
                        <a:cs typeface="+mn-cs"/>
                      </a:endParaRPr>
                    </a:p>
                  </a:txBody>
                  <a:tcPr marL="86124" marR="8612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13</a:t>
                      </a:r>
                    </a:p>
                  </a:txBody>
                  <a:tcPr marL="86124" marR="86124" marT="0" marB="0" anchor="ctr">
                    <a:solidFill>
                      <a:srgbClr val="2A547E"/>
                    </a:solidFill>
                  </a:tcPr>
                </a:tc>
                <a:extLst>
                  <a:ext uri="{0D108BD9-81ED-4DB2-BD59-A6C34878D82A}">
                    <a16:rowId xmlns:a16="http://schemas.microsoft.com/office/drawing/2014/main" val="10003"/>
                  </a:ext>
                </a:extLst>
              </a:tr>
              <a:tr h="3895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4–8 years</a:t>
                      </a:r>
                      <a:endParaRPr lang="en-US" sz="2400" kern="1200" dirty="0">
                        <a:solidFill>
                          <a:schemeClr val="bg1"/>
                        </a:solidFill>
                        <a:latin typeface="+mn-lt"/>
                        <a:ea typeface="+mn-ea"/>
                        <a:cs typeface="+mn-cs"/>
                      </a:endParaRPr>
                    </a:p>
                  </a:txBody>
                  <a:tcPr marL="86124" marR="8612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19</a:t>
                      </a:r>
                      <a:endParaRPr lang="en-US" sz="2400" kern="1200" dirty="0">
                        <a:solidFill>
                          <a:schemeClr val="bg1"/>
                        </a:solidFill>
                        <a:latin typeface="+mn-lt"/>
                        <a:ea typeface="+mn-ea"/>
                        <a:cs typeface="+mn-cs"/>
                      </a:endParaRPr>
                    </a:p>
                  </a:txBody>
                  <a:tcPr marL="86124" marR="86124" marT="0" marB="0" anchor="ctr">
                    <a:solidFill>
                      <a:srgbClr val="2A547E"/>
                    </a:solidFill>
                  </a:tcPr>
                </a:tc>
                <a:extLst>
                  <a:ext uri="{0D108BD9-81ED-4DB2-BD59-A6C34878D82A}">
                    <a16:rowId xmlns:a16="http://schemas.microsoft.com/office/drawing/2014/main" val="10004"/>
                  </a:ext>
                </a:extLst>
              </a:tr>
              <a:tr h="3821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9–13 years</a:t>
                      </a:r>
                      <a:endParaRPr lang="en-US" sz="2400" kern="1200" dirty="0">
                        <a:solidFill>
                          <a:schemeClr val="bg1"/>
                        </a:solidFill>
                        <a:latin typeface="+mn-lt"/>
                        <a:ea typeface="+mn-ea"/>
                        <a:cs typeface="+mn-cs"/>
                      </a:endParaRPr>
                    </a:p>
                  </a:txBody>
                  <a:tcPr marL="86124" marR="8612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34</a:t>
                      </a:r>
                      <a:endParaRPr lang="en-US" sz="2400" kern="1200" dirty="0">
                        <a:solidFill>
                          <a:schemeClr val="bg1"/>
                        </a:solidFill>
                        <a:latin typeface="+mn-lt"/>
                        <a:ea typeface="+mn-ea"/>
                        <a:cs typeface="+mn-cs"/>
                      </a:endParaRPr>
                    </a:p>
                  </a:txBody>
                  <a:tcPr marL="86124" marR="86124" marT="0" marB="0" anchor="ctr">
                    <a:solidFill>
                      <a:srgbClr val="2A547E"/>
                    </a:solidFill>
                  </a:tcPr>
                </a:tc>
                <a:extLst>
                  <a:ext uri="{0D108BD9-81ED-4DB2-BD59-A6C34878D82A}">
                    <a16:rowId xmlns:a16="http://schemas.microsoft.com/office/drawing/2014/main" val="10005"/>
                  </a:ext>
                </a:extLst>
              </a:tr>
              <a:tr h="3556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14–18 years</a:t>
                      </a:r>
                      <a:endParaRPr lang="en-US" sz="2400" kern="1200" dirty="0">
                        <a:solidFill>
                          <a:schemeClr val="bg1"/>
                        </a:solidFill>
                        <a:latin typeface="+mn-lt"/>
                        <a:ea typeface="+mn-ea"/>
                        <a:cs typeface="+mn-cs"/>
                      </a:endParaRPr>
                    </a:p>
                  </a:txBody>
                  <a:tcPr marL="86124" marR="86124" marT="0" marB="0"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46 (girls), 52 (boys)</a:t>
                      </a:r>
                      <a:endParaRPr lang="en-US" sz="2400" kern="1200" dirty="0">
                        <a:solidFill>
                          <a:schemeClr val="bg1"/>
                        </a:solidFill>
                        <a:latin typeface="+mn-lt"/>
                        <a:ea typeface="+mn-ea"/>
                        <a:cs typeface="+mn-cs"/>
                      </a:endParaRPr>
                    </a:p>
                  </a:txBody>
                  <a:tcPr marL="86124" marR="86124" marT="0" marB="0" anchor="ctr">
                    <a:solidFill>
                      <a:srgbClr val="2A547E"/>
                    </a:solidFill>
                  </a:tcPr>
                </a:tc>
                <a:extLst>
                  <a:ext uri="{0D108BD9-81ED-4DB2-BD59-A6C34878D82A}">
                    <a16:rowId xmlns:a16="http://schemas.microsoft.com/office/drawing/2014/main" val="10006"/>
                  </a:ext>
                </a:extLst>
              </a:tr>
              <a:tr h="3767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19–&gt; 70 years </a:t>
                      </a:r>
                      <a:endParaRPr lang="en-US" sz="2400" kern="1200" dirty="0">
                        <a:solidFill>
                          <a:schemeClr val="bg1"/>
                        </a:solidFill>
                        <a:latin typeface="+mn-lt"/>
                        <a:ea typeface="+mn-ea"/>
                        <a:cs typeface="+mn-cs"/>
                      </a:endParaRPr>
                    </a:p>
                  </a:txBody>
                  <a:tcPr marL="112743" marR="112743"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bg1"/>
                          </a:solidFill>
                          <a:latin typeface="+mn-lt"/>
                          <a:ea typeface="+mn-ea"/>
                          <a:cs typeface="+mn-cs"/>
                        </a:rPr>
                        <a:t>46 (females), 56 (males)</a:t>
                      </a:r>
                      <a:endParaRPr lang="en-US" sz="2400" kern="1200" dirty="0">
                        <a:solidFill>
                          <a:schemeClr val="bg1"/>
                        </a:solidFill>
                        <a:latin typeface="+mn-lt"/>
                        <a:ea typeface="+mn-ea"/>
                        <a:cs typeface="+mn-cs"/>
                      </a:endParaRPr>
                    </a:p>
                  </a:txBody>
                  <a:tcPr marL="86124" marR="86124" marT="0" marB="0" anchor="ctr">
                    <a:solidFill>
                      <a:srgbClr val="2A547E"/>
                    </a:solidFill>
                  </a:tcPr>
                </a:tc>
                <a:extLst>
                  <a:ext uri="{0D108BD9-81ED-4DB2-BD59-A6C34878D82A}">
                    <a16:rowId xmlns:a16="http://schemas.microsoft.com/office/drawing/2014/main" val="10007"/>
                  </a:ext>
                </a:extLst>
              </a:tr>
              <a:tr h="4000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Pregnant  14</a:t>
                      </a:r>
                      <a:r>
                        <a:rPr lang="en-GB" sz="2400" kern="1200" dirty="0">
                          <a:solidFill>
                            <a:schemeClr val="bg1"/>
                          </a:solidFill>
                          <a:latin typeface="+mn-lt"/>
                          <a:ea typeface="+mn-ea"/>
                          <a:cs typeface="+mn-cs"/>
                        </a:rPr>
                        <a:t>–50</a:t>
                      </a:r>
                      <a:r>
                        <a:rPr lang="en-GB" sz="2400" kern="1200" baseline="0" dirty="0">
                          <a:solidFill>
                            <a:schemeClr val="bg1"/>
                          </a:solidFill>
                          <a:latin typeface="+mn-lt"/>
                          <a:ea typeface="+mn-ea"/>
                          <a:cs typeface="+mn-cs"/>
                        </a:rPr>
                        <a:t> years</a:t>
                      </a:r>
                      <a:endParaRPr lang="en-US" sz="2400" kern="1200" dirty="0">
                        <a:solidFill>
                          <a:schemeClr val="bg1"/>
                        </a:solidFill>
                        <a:latin typeface="+mn-lt"/>
                        <a:ea typeface="+mn-ea"/>
                        <a:cs typeface="+mn-cs"/>
                      </a:endParaRPr>
                    </a:p>
                  </a:txBody>
                  <a:tcPr marL="112743" marR="112743"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71</a:t>
                      </a:r>
                    </a:p>
                  </a:txBody>
                  <a:tcPr marL="86124" marR="86124" marT="0" marB="0" anchor="ctr">
                    <a:solidFill>
                      <a:srgbClr val="2A547E"/>
                    </a:solidFill>
                  </a:tcPr>
                </a:tc>
                <a:extLst>
                  <a:ext uri="{0D108BD9-81ED-4DB2-BD59-A6C34878D82A}">
                    <a16:rowId xmlns:a16="http://schemas.microsoft.com/office/drawing/2014/main" val="10008"/>
                  </a:ext>
                </a:extLst>
              </a:tr>
              <a:tr h="4000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Lactating 14</a:t>
                      </a:r>
                      <a:r>
                        <a:rPr lang="en-GB" sz="2400" kern="1200" dirty="0">
                          <a:solidFill>
                            <a:schemeClr val="bg1"/>
                          </a:solidFill>
                          <a:latin typeface="+mn-lt"/>
                          <a:ea typeface="+mn-ea"/>
                          <a:cs typeface="+mn-cs"/>
                        </a:rPr>
                        <a:t>–5</a:t>
                      </a:r>
                      <a:r>
                        <a:rPr lang="en-US" sz="2400" kern="1200" dirty="0">
                          <a:solidFill>
                            <a:schemeClr val="bg1"/>
                          </a:solidFill>
                          <a:latin typeface="+mn-lt"/>
                          <a:ea typeface="+mn-ea"/>
                          <a:cs typeface="+mn-cs"/>
                        </a:rPr>
                        <a:t>0 years</a:t>
                      </a:r>
                    </a:p>
                  </a:txBody>
                  <a:tcPr marL="112743" marR="112743"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105</a:t>
                      </a:r>
                    </a:p>
                  </a:txBody>
                  <a:tcPr marL="86124" marR="86124" marT="0" marB="0" anchor="ctr">
                    <a:solidFill>
                      <a:srgbClr val="2A547E"/>
                    </a:solidFill>
                  </a:tcPr>
                </a:tc>
                <a:extLst>
                  <a:ext uri="{0D108BD9-81ED-4DB2-BD59-A6C34878D82A}">
                    <a16:rowId xmlns:a16="http://schemas.microsoft.com/office/drawing/2014/main" val="10009"/>
                  </a:ext>
                </a:extLst>
              </a:tr>
              <a:tr h="455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HIV</a:t>
                      </a:r>
                      <a:r>
                        <a:rPr lang="en-US" sz="2400" kern="1200" baseline="0" dirty="0">
                          <a:solidFill>
                            <a:schemeClr val="bg1"/>
                          </a:solidFill>
                          <a:latin typeface="+mn-lt"/>
                          <a:ea typeface="+mn-ea"/>
                          <a:cs typeface="+mn-cs"/>
                        </a:rPr>
                        <a:t> </a:t>
                      </a:r>
                      <a:r>
                        <a:rPr lang="en-US" sz="2400" kern="1200" dirty="0">
                          <a:solidFill>
                            <a:schemeClr val="bg1"/>
                          </a:solidFill>
                          <a:latin typeface="+mn-lt"/>
                          <a:ea typeface="+mn-ea"/>
                          <a:cs typeface="+mn-cs"/>
                        </a:rPr>
                        <a:t>positive</a:t>
                      </a:r>
                    </a:p>
                  </a:txBody>
                  <a:tcPr marL="112743" marR="112743" anchor="ctr">
                    <a:solidFill>
                      <a:srgbClr val="2A54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bg1"/>
                          </a:solidFill>
                          <a:latin typeface="+mn-lt"/>
                          <a:ea typeface="+mn-ea"/>
                          <a:cs typeface="+mn-cs"/>
                        </a:rPr>
                        <a:t>No additional requirement</a:t>
                      </a:r>
                    </a:p>
                  </a:txBody>
                  <a:tcPr marL="86124" marR="86124" marT="0" marB="0" anchor="ctr">
                    <a:solidFill>
                      <a:srgbClr val="2A547E"/>
                    </a:solidFill>
                  </a:tcPr>
                </a:tc>
                <a:extLst>
                  <a:ext uri="{0D108BD9-81ED-4DB2-BD59-A6C34878D82A}">
                    <a16:rowId xmlns:a16="http://schemas.microsoft.com/office/drawing/2014/main" val="10010"/>
                  </a:ext>
                </a:extLst>
              </a:tr>
            </a:tbl>
          </a:graphicData>
        </a:graphic>
      </p:graphicFrame>
      <p:sp>
        <p:nvSpPr>
          <p:cNvPr id="5" name="Rectangle 4"/>
          <p:cNvSpPr/>
          <p:nvPr/>
        </p:nvSpPr>
        <p:spPr>
          <a:xfrm>
            <a:off x="424504" y="5967393"/>
            <a:ext cx="8427396" cy="738664"/>
          </a:xfrm>
          <a:prstGeom prst="rect">
            <a:avLst/>
          </a:prstGeom>
        </p:spPr>
        <p:txBody>
          <a:bodyPr wrap="square">
            <a:spAutoFit/>
          </a:bodyPr>
          <a:lstStyle/>
          <a:p>
            <a:r>
              <a:rPr lang="en-GB" sz="1400" i="1" dirty="0">
                <a:latin typeface="Calibri" pitchFamily="34" charset="0"/>
                <a:cs typeface="Arial" pitchFamily="34" charset="0"/>
              </a:rPr>
              <a:t>Sources:</a:t>
            </a:r>
            <a:r>
              <a:rPr lang="en-GB" sz="1400" dirty="0">
                <a:latin typeface="Calibri" pitchFamily="34" charset="0"/>
                <a:cs typeface="Arial" pitchFamily="34" charset="0"/>
              </a:rPr>
              <a:t> WHO, FAO and United Nations University (UNU). 2001. </a:t>
            </a:r>
            <a:r>
              <a:rPr lang="en-GB" sz="1400" i="1" dirty="0">
                <a:latin typeface="Calibri" pitchFamily="34" charset="0"/>
                <a:cs typeface="Arial" pitchFamily="34" charset="0"/>
              </a:rPr>
              <a:t>Human Energy Requirements: Report of a Joint WHO/FAO/UNU Expert Consultation, 17–24 October, 2001. </a:t>
            </a:r>
            <a:r>
              <a:rPr lang="en-GB" sz="1400" dirty="0">
                <a:latin typeface="Calibri" pitchFamily="34" charset="0"/>
                <a:cs typeface="Arial" pitchFamily="34" charset="0"/>
              </a:rPr>
              <a:t>Geneva: WHO.</a:t>
            </a:r>
            <a:r>
              <a:rPr lang="en-GB" sz="1400" dirty="0"/>
              <a:t> U.S. Department of Agriculture. 2011. </a:t>
            </a:r>
            <a:r>
              <a:rPr lang="en-GB" sz="1400" i="1" dirty="0"/>
              <a:t>Dietary Reference Intakes (DRIs): Recommended Intakes for Individuals</a:t>
            </a:r>
            <a:r>
              <a:rPr lang="en-GB" sz="1400" dirty="0"/>
              <a:t>. Washington, DC: U.S. Government.</a:t>
            </a:r>
            <a:endParaRPr lang="en-US" sz="1400" dirty="0">
              <a:latin typeface="Calibri" pitchFamily="34" charset="0"/>
              <a:cs typeface="Arial" pitchFamily="34" charset="0"/>
            </a:endParaRPr>
          </a:p>
        </p:txBody>
      </p:sp>
      <p:sp>
        <p:nvSpPr>
          <p:cNvPr id="6" name="Title 5"/>
          <p:cNvSpPr>
            <a:spLocks noGrp="1"/>
          </p:cNvSpPr>
          <p:nvPr>
            <p:ph type="title"/>
          </p:nvPr>
        </p:nvSpPr>
        <p:spPr>
          <a:xfrm>
            <a:off x="1267485" y="327448"/>
            <a:ext cx="8149469" cy="548318"/>
          </a:xfrm>
        </p:spPr>
        <p:txBody>
          <a:bodyPr/>
          <a:lstStyle/>
          <a:p>
            <a:r>
              <a:rPr lang="en-US" sz="4200" b="1" spc="0" dirty="0">
                <a:cs typeface="Arial" charset="0"/>
              </a:rPr>
              <a:t>DAILY PROTEIN REQUIREMENTS</a:t>
            </a:r>
            <a:endParaRPr lang="en-US" sz="4200" b="1" spc="0" dirty="0"/>
          </a:p>
        </p:txBody>
      </p:sp>
      <p:sp>
        <p:nvSpPr>
          <p:cNvPr id="9" name="TextBox 8"/>
          <p:cNvSpPr txBox="1"/>
          <p:nvPr/>
        </p:nvSpPr>
        <p:spPr>
          <a:xfrm>
            <a:off x="212291" y="419100"/>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00"/>
            <a:ext cx="9144000" cy="2971800"/>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 name="Rectangle 2"/>
          <p:cNvSpPr txBox="1">
            <a:spLocks noChangeArrowheads="1"/>
          </p:cNvSpPr>
          <p:nvPr/>
        </p:nvSpPr>
        <p:spPr>
          <a:xfrm>
            <a:off x="3416300" y="1458828"/>
            <a:ext cx="5515822" cy="288457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br>
              <a:rPr kumimoji="0" lang="en-US" sz="3600" b="0" i="0" u="none" strike="noStrike" kern="1200" cap="none" spc="0" normalizeH="0" baseline="0" noProof="0" dirty="0">
                <a:ln>
                  <a:noFill/>
                </a:ln>
                <a:solidFill>
                  <a:schemeClr val="tx1"/>
                </a:solidFill>
                <a:effectLst/>
                <a:uLnTx/>
                <a:uFillTx/>
                <a:latin typeface="+mj-lt"/>
                <a:ea typeface="+mj-ea"/>
                <a:cs typeface="Arial" charset="0"/>
              </a:rPr>
            </a:br>
            <a:r>
              <a:rPr kumimoji="0" lang="en-US" sz="3600" b="1" i="0" u="none" strike="noStrike" kern="1200" cap="none" spc="0" normalizeH="0" baseline="0" noProof="0" dirty="0">
                <a:ln>
                  <a:noFill/>
                </a:ln>
                <a:solidFill>
                  <a:schemeClr val="tx1"/>
                </a:solidFill>
                <a:effectLst/>
                <a:uLnTx/>
                <a:uFillTx/>
                <a:latin typeface="+mj-lt"/>
                <a:ea typeface="+mj-ea"/>
                <a:cs typeface="Arial" charset="0"/>
              </a:rPr>
              <a:t>Introductory Session</a:t>
            </a:r>
          </a:p>
          <a:p>
            <a:pPr marL="0" marR="0" lvl="0" indent="0" defTabSz="914400" rtl="0" eaLnBrk="1" fontAlgn="auto" latinLnBrk="0" hangingPunct="1">
              <a:lnSpc>
                <a:spcPct val="100000"/>
              </a:lnSpc>
              <a:spcBef>
                <a:spcPts val="1200"/>
              </a:spcBef>
              <a:spcAft>
                <a:spcPts val="0"/>
              </a:spcAft>
              <a:buClrTx/>
              <a:buSzTx/>
              <a:buFontTx/>
              <a:buNone/>
              <a:tabLst/>
              <a:defRPr/>
            </a:pPr>
            <a:r>
              <a:rPr lang="en-US" sz="2800" dirty="0">
                <a:latin typeface="+mj-lt"/>
                <a:ea typeface="+mj-ea"/>
                <a:cs typeface="Arial" charset="0"/>
              </a:rPr>
              <a:t>Nutrition Assessment,</a:t>
            </a:r>
          </a:p>
          <a:p>
            <a:pPr marL="0" marR="0" lvl="0" indent="0" defTabSz="914400" rtl="0" eaLnBrk="1" fontAlgn="auto" latinLnBrk="0" hangingPunct="1">
              <a:lnSpc>
                <a:spcPct val="100000"/>
              </a:lnSpc>
              <a:spcBef>
                <a:spcPct val="0"/>
              </a:spcBef>
              <a:spcAft>
                <a:spcPts val="0"/>
              </a:spcAft>
              <a:buClrTx/>
              <a:buSzTx/>
              <a:buFontTx/>
              <a:buNone/>
              <a:tabLst/>
              <a:defRPr/>
            </a:pPr>
            <a:r>
              <a:rPr lang="en-US" sz="2800" dirty="0">
                <a:latin typeface="+mj-lt"/>
                <a:ea typeface="+mj-ea"/>
                <a:cs typeface="Arial" charset="0"/>
              </a:rPr>
              <a:t>Counselling and Support (NACS)</a:t>
            </a:r>
            <a:endParaRPr kumimoji="0" lang="en-US" sz="2800" b="0" i="0" u="none" strike="noStrike" kern="1200" cap="none" spc="0" normalizeH="0" baseline="0" noProof="0" dirty="0">
              <a:ln>
                <a:noFill/>
              </a:ln>
              <a:solidFill>
                <a:schemeClr val="tx1"/>
              </a:solidFill>
              <a:effectLst/>
              <a:uLnTx/>
              <a:uFillTx/>
              <a:latin typeface="+mj-lt"/>
              <a:ea typeface="+mj-ea"/>
              <a:cs typeface="Arial"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Arial" charset="0"/>
              </a:rPr>
              <a:t> </a:t>
            </a:r>
            <a:endParaRPr kumimoji="0" lang="en-US" sz="3600" b="1" i="0" u="none" strike="noStrike" kern="1200" cap="none" spc="0" normalizeH="0" baseline="0" noProof="0" dirty="0">
              <a:ln>
                <a:noFill/>
              </a:ln>
              <a:solidFill>
                <a:schemeClr val="bg1"/>
              </a:solidFill>
              <a:effectLst/>
              <a:uLnTx/>
              <a:uFillTx/>
              <a:latin typeface="+mj-lt"/>
              <a:ea typeface="+mj-ea"/>
              <a:cs typeface="Arial" charset="0"/>
            </a:endParaRPr>
          </a:p>
        </p:txBody>
      </p:sp>
      <p:sp>
        <p:nvSpPr>
          <p:cNvPr id="4" name="TextBox 3"/>
          <p:cNvSpPr txBox="1"/>
          <p:nvPr/>
        </p:nvSpPr>
        <p:spPr>
          <a:xfrm>
            <a:off x="335535" y="409575"/>
            <a:ext cx="710451" cy="584775"/>
          </a:xfrm>
          <a:prstGeom prst="rect">
            <a:avLst/>
          </a:prstGeom>
          <a:solidFill>
            <a:srgbClr val="FFC60B"/>
          </a:solidFill>
          <a:ln>
            <a:noFill/>
          </a:ln>
        </p:spPr>
        <p:txBody>
          <a:bodyPr wrap="none">
            <a:spAutoFit/>
          </a:bodyPr>
          <a:lstStyle/>
          <a:p>
            <a:pPr algn="ctr">
              <a:defRPr/>
            </a:pPr>
            <a:r>
              <a:rPr lang="en-US" sz="3200" b="1" dirty="0">
                <a:solidFill>
                  <a:srgbClr val="000066"/>
                </a:solidFill>
                <a:latin typeface="Calibri" pitchFamily="34" charset="0"/>
                <a:cs typeface="Arial" pitchFamily="34" charset="0"/>
              </a:rPr>
              <a:t>0.2</a:t>
            </a:r>
          </a:p>
        </p:txBody>
      </p:sp>
      <p:sp>
        <p:nvSpPr>
          <p:cNvPr id="6" name="TextBox 5"/>
          <p:cNvSpPr txBox="1"/>
          <p:nvPr/>
        </p:nvSpPr>
        <p:spPr>
          <a:xfrm>
            <a:off x="219075" y="1873454"/>
            <a:ext cx="2771775" cy="1785104"/>
          </a:xfrm>
          <a:prstGeom prst="rect">
            <a:avLst/>
          </a:prstGeom>
          <a:solidFill>
            <a:schemeClr val="bg1"/>
          </a:solidFill>
        </p:spPr>
        <p:txBody>
          <a:bodyPr wrap="square" rtlCol="0">
            <a:spAutoFit/>
          </a:bodyPr>
          <a:lstStyle/>
          <a:p>
            <a:pPr algn="ctr"/>
            <a:r>
              <a:rPr lang="en-US" sz="11000" dirty="0">
                <a:solidFill>
                  <a:srgbClr val="000066"/>
                </a:solidFill>
                <a:latin typeface="Calibri" pitchFamily="34" charset="0"/>
              </a:rPr>
              <a:t>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2"/>
          <p:cNvSpPr>
            <a:spLocks noGrp="1"/>
          </p:cNvSpPr>
          <p:nvPr>
            <p:ph idx="1"/>
          </p:nvPr>
        </p:nvSpPr>
        <p:spPr>
          <a:xfrm>
            <a:off x="457198" y="1496009"/>
            <a:ext cx="8686801" cy="4525963"/>
          </a:xfrm>
        </p:spPr>
        <p:txBody>
          <a:bodyPr>
            <a:normAutofit fontScale="92500"/>
          </a:bodyPr>
          <a:lstStyle/>
          <a:p>
            <a:pPr marL="341313" indent="-341313">
              <a:spcBef>
                <a:spcPts val="900"/>
              </a:spcBef>
              <a:buFont typeface="Wingdings" pitchFamily="2" charset="2"/>
              <a:buChar char="§"/>
              <a:defRPr/>
            </a:pPr>
            <a:r>
              <a:rPr lang="en-GB" b="1" dirty="0">
                <a:latin typeface="Calibri" pitchFamily="34" charset="0"/>
              </a:rPr>
              <a:t>Protein:</a:t>
            </a:r>
            <a:r>
              <a:rPr lang="en-GB" sz="2800" b="1" dirty="0">
                <a:latin typeface="Calibri" pitchFamily="34" charset="0"/>
              </a:rPr>
              <a:t> </a:t>
            </a:r>
            <a:r>
              <a:rPr lang="en-GB" sz="2800" dirty="0">
                <a:latin typeface="Calibri" pitchFamily="34" charset="0"/>
              </a:rPr>
              <a:t>Same as for HIV-negative people (12–15% of energy intake, 50–80 g/day or 1 g/kg of ideal weight)</a:t>
            </a:r>
          </a:p>
          <a:p>
            <a:pPr marL="341313" indent="-341313">
              <a:spcBef>
                <a:spcPts val="1200"/>
              </a:spcBef>
              <a:buFont typeface="Wingdings" pitchFamily="2" charset="2"/>
              <a:buChar char="§"/>
              <a:defRPr/>
            </a:pPr>
            <a:r>
              <a:rPr lang="en-GB" b="1" dirty="0">
                <a:latin typeface="Calibri" pitchFamily="34" charset="0"/>
              </a:rPr>
              <a:t>Fat: </a:t>
            </a:r>
            <a:r>
              <a:rPr lang="en-GB" dirty="0">
                <a:latin typeface="Calibri" pitchFamily="34" charset="0"/>
              </a:rPr>
              <a:t>Same as for HIV-negative people (no more than 35% of total energy needs), but people on antiretroviral therapy (ART) or with persistent diarrhoea might need to eat less fat</a:t>
            </a:r>
            <a:endParaRPr lang="en-US" dirty="0">
              <a:latin typeface="Calibri" pitchFamily="34" charset="0"/>
            </a:endParaRPr>
          </a:p>
          <a:p>
            <a:pPr marL="341313" indent="-341313">
              <a:spcBef>
                <a:spcPts val="1200"/>
              </a:spcBef>
              <a:buFont typeface="Wingdings" pitchFamily="2" charset="2"/>
              <a:buChar char="§"/>
              <a:defRPr/>
            </a:pPr>
            <a:r>
              <a:rPr lang="en-GB" b="1" dirty="0">
                <a:latin typeface="Calibri" pitchFamily="34" charset="0"/>
              </a:rPr>
              <a:t>Micronutrients: </a:t>
            </a:r>
            <a:r>
              <a:rPr lang="en-GB" sz="2800" dirty="0">
                <a:latin typeface="Calibri" pitchFamily="34" charset="0"/>
              </a:rPr>
              <a:t>Same as for HIV-negative people (1 Recommended Daily Allowance [RDA] through diet), but if diet is insufficient, HIV-positive children and pregnant/post-partum women might need multiple micronutrient supplements </a:t>
            </a:r>
          </a:p>
        </p:txBody>
      </p:sp>
      <p:sp>
        <p:nvSpPr>
          <p:cNvPr id="8" name="Title 7"/>
          <p:cNvSpPr>
            <a:spLocks noGrp="1"/>
          </p:cNvSpPr>
          <p:nvPr>
            <p:ph type="title"/>
          </p:nvPr>
        </p:nvSpPr>
        <p:spPr/>
        <p:txBody>
          <a:bodyPr/>
          <a:lstStyle/>
          <a:p>
            <a:r>
              <a:rPr lang="en-US" sz="4200" b="1" spc="0" dirty="0">
                <a:cs typeface="Arial" charset="0"/>
              </a:rPr>
              <a:t>NUTRIENT REQUIREMENTS </a:t>
            </a:r>
            <a:br>
              <a:rPr lang="en-US" sz="4200" b="1" spc="0" dirty="0">
                <a:cs typeface="Arial" charset="0"/>
              </a:rPr>
            </a:br>
            <a:r>
              <a:rPr lang="en-US" sz="4200" b="1" spc="0" dirty="0">
                <a:cs typeface="Arial" charset="0"/>
              </a:rPr>
              <a:t>OF PEOPLE LIVING WITH HIV</a:t>
            </a:r>
            <a:endParaRPr lang="en-US" sz="4200" b="1" spc="0" dirty="0"/>
          </a:p>
        </p:txBody>
      </p:sp>
      <p:sp>
        <p:nvSpPr>
          <p:cNvPr id="6" name="Rectangle 5"/>
          <p:cNvSpPr/>
          <p:nvPr/>
        </p:nvSpPr>
        <p:spPr>
          <a:xfrm>
            <a:off x="504825" y="6019800"/>
            <a:ext cx="8115300" cy="523220"/>
          </a:xfrm>
          <a:prstGeom prst="rect">
            <a:avLst/>
          </a:prstGeom>
        </p:spPr>
        <p:txBody>
          <a:bodyPr wrap="square">
            <a:spAutoFit/>
          </a:bodyPr>
          <a:lstStyle/>
          <a:p>
            <a:pPr marL="0" lvl="1" indent="0" eaLnBrk="1" hangingPunct="1">
              <a:spcBef>
                <a:spcPts val="1200"/>
              </a:spcBef>
              <a:buNone/>
              <a:defRPr/>
            </a:pPr>
            <a:r>
              <a:rPr lang="en-GB" sz="1400" i="1" dirty="0">
                <a:solidFill>
                  <a:srgbClr val="000066"/>
                </a:solidFill>
                <a:latin typeface="Calibri" pitchFamily="34" charset="0"/>
                <a:cs typeface="Arial" pitchFamily="34" charset="0"/>
              </a:rPr>
              <a:t>Source</a:t>
            </a:r>
            <a:r>
              <a:rPr lang="en-GB" sz="1400" dirty="0">
                <a:solidFill>
                  <a:srgbClr val="000066"/>
                </a:solidFill>
                <a:latin typeface="Calibri" pitchFamily="34" charset="0"/>
                <a:cs typeface="Arial" pitchFamily="34" charset="0"/>
              </a:rPr>
              <a:t>: WHO. 2003. </a:t>
            </a:r>
            <a:r>
              <a:rPr lang="en-GB" sz="1400" i="1" dirty="0">
                <a:solidFill>
                  <a:srgbClr val="000066"/>
                </a:solidFill>
                <a:latin typeface="Calibri" pitchFamily="34" charset="0"/>
                <a:cs typeface="Arial" pitchFamily="34" charset="0"/>
              </a:rPr>
              <a:t>Nutrient Requirements of People Living with HIV/AIDS: Report of a Technical Consultation, Geneva, 13–15 May 2003</a:t>
            </a:r>
            <a:r>
              <a:rPr lang="en-GB" sz="1400" dirty="0">
                <a:solidFill>
                  <a:srgbClr val="000066"/>
                </a:solidFill>
                <a:latin typeface="Calibri" pitchFamily="34" charset="0"/>
                <a:cs typeface="Arial" pitchFamily="34" charset="0"/>
              </a:rPr>
              <a:t>. Geneva: WHO.</a:t>
            </a:r>
            <a:endParaRPr lang="en-US" sz="1400" dirty="0">
              <a:solidFill>
                <a:srgbClr val="000066"/>
              </a:solidFill>
              <a:latin typeface="Calibri" pitchFamily="34" charset="0"/>
              <a:cs typeface="Arial" pitchFamily="34" charset="0"/>
            </a:endParaRPr>
          </a:p>
        </p:txBody>
      </p:sp>
      <p:sp>
        <p:nvSpPr>
          <p:cNvPr id="9" name="TextBox 8"/>
          <p:cNvSpPr txBox="1"/>
          <p:nvPr/>
        </p:nvSpPr>
        <p:spPr>
          <a:xfrm>
            <a:off x="212291" y="187088"/>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6" y="1400473"/>
            <a:ext cx="8816454" cy="4525963"/>
          </a:xfrm>
        </p:spPr>
        <p:txBody>
          <a:bodyPr>
            <a:noAutofit/>
          </a:bodyPr>
          <a:lstStyle/>
          <a:p>
            <a:pPr marL="341313" lvl="4" indent="-341313">
              <a:spcBef>
                <a:spcPts val="600"/>
              </a:spcBef>
              <a:buClr>
                <a:srgbClr val="000066"/>
              </a:buClr>
              <a:buSzPct val="100000"/>
              <a:buFont typeface="Wingdings" pitchFamily="2" charset="2"/>
              <a:buChar char="§"/>
              <a:defRPr/>
            </a:pPr>
            <a:r>
              <a:rPr lang="en-GB" sz="2800" dirty="0">
                <a:latin typeface="Calibri" pitchFamily="34" charset="0"/>
                <a:cs typeface="Arial" pitchFamily="34" charset="0"/>
              </a:rPr>
              <a:t>TB reduces appetite and increases energy expenditure, </a:t>
            </a:r>
            <a:br>
              <a:rPr lang="en-GB" sz="2800" dirty="0">
                <a:latin typeface="Calibri" pitchFamily="34" charset="0"/>
                <a:cs typeface="Arial" pitchFamily="34" charset="0"/>
              </a:rPr>
            </a:br>
            <a:r>
              <a:rPr lang="en-GB" sz="2800" dirty="0">
                <a:latin typeface="Calibri" pitchFamily="34" charset="0"/>
                <a:cs typeface="Arial" pitchFamily="34" charset="0"/>
              </a:rPr>
              <a:t>causing wasting. </a:t>
            </a:r>
          </a:p>
          <a:p>
            <a:pPr marL="341313" lvl="4" indent="-341313">
              <a:spcBef>
                <a:spcPts val="600"/>
              </a:spcBef>
              <a:buClr>
                <a:srgbClr val="000066"/>
              </a:buClr>
              <a:buSzPct val="100000"/>
              <a:buFont typeface="Wingdings" pitchFamily="2" charset="2"/>
              <a:buChar char="§"/>
              <a:defRPr/>
            </a:pPr>
            <a:r>
              <a:rPr lang="en-GB" sz="2800" dirty="0">
                <a:latin typeface="Calibri" pitchFamily="34" charset="0"/>
                <a:cs typeface="Arial" pitchFamily="34" charset="0"/>
              </a:rPr>
              <a:t>Underweight people are at risk of developing  active TB.</a:t>
            </a:r>
          </a:p>
          <a:p>
            <a:pPr marL="341313" lvl="4" indent="-341313">
              <a:spcBef>
                <a:spcPts val="600"/>
              </a:spcBef>
              <a:buClr>
                <a:srgbClr val="000066"/>
              </a:buClr>
              <a:buSzPct val="100000"/>
              <a:buFont typeface="Wingdings" pitchFamily="2" charset="2"/>
              <a:buChar char="§"/>
              <a:defRPr/>
            </a:pPr>
            <a:r>
              <a:rPr lang="en-GB" sz="2800" dirty="0">
                <a:latin typeface="Calibri" pitchFamily="34" charset="0"/>
                <a:cs typeface="Arial" pitchFamily="34" charset="0"/>
              </a:rPr>
              <a:t>Poor nutritional status may speed up progression from TB infection to TB disease.</a:t>
            </a:r>
          </a:p>
          <a:p>
            <a:pPr marL="341313" lvl="4" indent="-341313">
              <a:spcBef>
                <a:spcPts val="600"/>
              </a:spcBef>
              <a:buClr>
                <a:srgbClr val="000066"/>
              </a:buClr>
              <a:buSzPct val="100000"/>
              <a:buFont typeface="Wingdings" pitchFamily="2" charset="2"/>
              <a:buChar char="§"/>
              <a:defRPr/>
            </a:pPr>
            <a:r>
              <a:rPr lang="en-GB" sz="2800" dirty="0">
                <a:latin typeface="Calibri" pitchFamily="34" charset="0"/>
                <a:cs typeface="Arial" pitchFamily="34" charset="0"/>
              </a:rPr>
              <a:t>Protein loss in TB patients can cause nutrient malabsorption. </a:t>
            </a:r>
          </a:p>
          <a:p>
            <a:pPr marL="341313" lvl="4" indent="-341313">
              <a:spcBef>
                <a:spcPts val="600"/>
              </a:spcBef>
              <a:buClr>
                <a:srgbClr val="000066"/>
              </a:buClr>
              <a:buSzPct val="100000"/>
              <a:buFont typeface="Wingdings" pitchFamily="2" charset="2"/>
              <a:buChar char="§"/>
              <a:defRPr/>
            </a:pPr>
            <a:r>
              <a:rPr lang="en-GB" sz="2800" dirty="0">
                <a:latin typeface="Calibri" pitchFamily="34" charset="0"/>
                <a:cs typeface="Arial" pitchFamily="34" charset="0"/>
              </a:rPr>
              <a:t>Increased energy expenditure and tissue breakdown increase micronutrient needs in people with TB. </a:t>
            </a:r>
          </a:p>
          <a:p>
            <a:pPr marL="341313" lvl="4" indent="-341313">
              <a:spcBef>
                <a:spcPts val="600"/>
              </a:spcBef>
              <a:buClr>
                <a:srgbClr val="000066"/>
              </a:buClr>
              <a:buSzPct val="100000"/>
              <a:buFont typeface="Wingdings" pitchFamily="2" charset="2"/>
              <a:buChar char="§"/>
              <a:defRPr/>
            </a:pPr>
            <a:r>
              <a:rPr lang="en-GB" sz="2800" dirty="0">
                <a:latin typeface="Calibri" pitchFamily="34" charset="0"/>
                <a:cs typeface="Arial" pitchFamily="34" charset="0"/>
              </a:rPr>
              <a:t>Poor appetite makes people with TB unable to eat enough to meet their increased micronutrient needs.</a:t>
            </a:r>
          </a:p>
          <a:p>
            <a:pPr>
              <a:buClr>
                <a:srgbClr val="000066"/>
              </a:buClr>
              <a:defRPr/>
            </a:pPr>
            <a:endParaRPr lang="en-US" sz="2800" dirty="0">
              <a:solidFill>
                <a:srgbClr val="000066"/>
              </a:solidFill>
            </a:endParaRPr>
          </a:p>
        </p:txBody>
      </p:sp>
      <p:sp>
        <p:nvSpPr>
          <p:cNvPr id="6" name="Title 5"/>
          <p:cNvSpPr>
            <a:spLocks noGrp="1"/>
          </p:cNvSpPr>
          <p:nvPr>
            <p:ph type="title"/>
          </p:nvPr>
        </p:nvSpPr>
        <p:spPr>
          <a:xfrm>
            <a:off x="1221967" y="327448"/>
            <a:ext cx="7481455" cy="548318"/>
          </a:xfrm>
        </p:spPr>
        <p:txBody>
          <a:bodyPr/>
          <a:lstStyle/>
          <a:p>
            <a:r>
              <a:rPr lang="en-US" sz="4200" b="1" spc="0" dirty="0">
                <a:cs typeface="Arial" charset="0"/>
              </a:rPr>
              <a:t>NUTRITION AND TB </a:t>
            </a:r>
            <a:endParaRPr lang="en-US" sz="4200" b="1" spc="0" dirty="0"/>
          </a:p>
        </p:txBody>
      </p:sp>
      <p:sp>
        <p:nvSpPr>
          <p:cNvPr id="7" name="TextBox 6"/>
          <p:cNvSpPr txBox="1"/>
          <p:nvPr/>
        </p:nvSpPr>
        <p:spPr>
          <a:xfrm>
            <a:off x="206889" y="419100"/>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290" y="1459795"/>
            <a:ext cx="8686801" cy="4525963"/>
          </a:xfrm>
          <a:prstGeom prst="rect">
            <a:avLst/>
          </a:prstGeom>
        </p:spPr>
        <p:txBody>
          <a:bodyPr>
            <a:noAutofit/>
          </a:bodyPr>
          <a:lstStyle/>
          <a:p>
            <a:pPr marL="341313" lvl="4" indent="-341313">
              <a:spcBef>
                <a:spcPts val="600"/>
              </a:spcBef>
              <a:buClr>
                <a:srgbClr val="000066"/>
              </a:buClr>
              <a:buSzPct val="100000"/>
              <a:buFont typeface="Wingdings" pitchFamily="2" charset="2"/>
              <a:buChar char="§"/>
              <a:defRPr/>
            </a:pPr>
            <a:r>
              <a:rPr lang="en-GB" sz="2700" dirty="0">
                <a:latin typeface="Calibri" pitchFamily="34" charset="0"/>
                <a:cs typeface="Arial" pitchFamily="34" charset="0"/>
              </a:rPr>
              <a:t>In southern Africa, people without HIV have a 10% risk of TB over a lifetime. People with HIV have a 10% risk over 1 year. </a:t>
            </a:r>
            <a:endParaRPr lang="en-US" sz="2700" dirty="0">
              <a:latin typeface="Calibri" pitchFamily="34" charset="0"/>
              <a:cs typeface="Arial" pitchFamily="34" charset="0"/>
            </a:endParaRPr>
          </a:p>
          <a:p>
            <a:pPr marL="341313" lvl="4" indent="-341313">
              <a:spcBef>
                <a:spcPts val="600"/>
              </a:spcBef>
              <a:buClr>
                <a:srgbClr val="000066"/>
              </a:buClr>
              <a:buSzPct val="100000"/>
              <a:buFont typeface="Wingdings" pitchFamily="2" charset="2"/>
              <a:buChar char="§"/>
              <a:defRPr/>
            </a:pPr>
            <a:r>
              <a:rPr lang="en-GB" sz="2700" dirty="0">
                <a:latin typeface="Calibri" pitchFamily="34" charset="0"/>
                <a:cs typeface="Arial" pitchFamily="34" charset="0"/>
              </a:rPr>
              <a:t>People with HIV are more vulnerable to TB, and it is more difficult to treat TB in people with HIV. </a:t>
            </a:r>
          </a:p>
          <a:p>
            <a:pPr marL="341313" lvl="4" indent="-341313">
              <a:spcBef>
                <a:spcPts val="600"/>
              </a:spcBef>
              <a:buClr>
                <a:srgbClr val="000066"/>
              </a:buClr>
              <a:buSzPct val="100000"/>
              <a:buFont typeface="Wingdings" pitchFamily="2" charset="2"/>
              <a:buChar char="§"/>
              <a:defRPr/>
            </a:pPr>
            <a:r>
              <a:rPr lang="en-US" sz="2700" dirty="0">
                <a:latin typeface="Calibri" pitchFamily="34" charset="0"/>
                <a:cs typeface="Arial" pitchFamily="34" charset="0"/>
              </a:rPr>
              <a:t>HIV increases the risks of TB infection, latent TB becoming active and relapse after treatment.</a:t>
            </a:r>
          </a:p>
          <a:p>
            <a:pPr marL="341313" lvl="4" indent="-341313">
              <a:spcBef>
                <a:spcPts val="600"/>
              </a:spcBef>
              <a:buClr>
                <a:srgbClr val="000066"/>
              </a:buClr>
              <a:buSzPct val="100000"/>
              <a:buFont typeface="Wingdings" pitchFamily="2" charset="2"/>
              <a:buChar char="§"/>
              <a:defRPr/>
            </a:pPr>
            <a:r>
              <a:rPr lang="en-GB" sz="2700" dirty="0">
                <a:latin typeface="Calibri" pitchFamily="34" charset="0"/>
                <a:cs typeface="Arial" pitchFamily="34" charset="0"/>
              </a:rPr>
              <a:t>People with HIV are up to 50 times more likely to develop active TB than people without HIV.</a:t>
            </a:r>
            <a:endParaRPr lang="en-US" sz="2700" dirty="0">
              <a:latin typeface="Calibri" pitchFamily="34" charset="0"/>
              <a:cs typeface="Arial" pitchFamily="34" charset="0"/>
            </a:endParaRPr>
          </a:p>
          <a:p>
            <a:pPr marL="341313" lvl="4" indent="-341313">
              <a:spcBef>
                <a:spcPts val="600"/>
              </a:spcBef>
              <a:buClr>
                <a:srgbClr val="000066"/>
              </a:buClr>
              <a:buSzPct val="100000"/>
              <a:buFont typeface="Wingdings" pitchFamily="2" charset="2"/>
              <a:buChar char="§"/>
              <a:defRPr/>
            </a:pPr>
            <a:r>
              <a:rPr lang="en-GB" sz="2700" dirty="0">
                <a:latin typeface="Calibri" pitchFamily="34" charset="0"/>
                <a:cs typeface="Arial" pitchFamily="34" charset="0"/>
              </a:rPr>
              <a:t>30% of people living with HIV with TB die within 1 year of diagnosis and initial treatment. </a:t>
            </a:r>
          </a:p>
          <a:p>
            <a:pPr marL="341313" lvl="4" indent="-341313">
              <a:spcBef>
                <a:spcPts val="600"/>
              </a:spcBef>
              <a:buClr>
                <a:srgbClr val="000066"/>
              </a:buClr>
              <a:buSzPct val="100000"/>
              <a:buFont typeface="Wingdings" pitchFamily="2" charset="2"/>
              <a:buChar char="§"/>
              <a:defRPr/>
            </a:pPr>
            <a:r>
              <a:rPr lang="en-US" sz="2700" dirty="0">
                <a:latin typeface="Calibri" pitchFamily="34" charset="0"/>
                <a:cs typeface="Arial" pitchFamily="34" charset="0"/>
              </a:rPr>
              <a:t>TB speeds HIV progression and increases mortality.</a:t>
            </a:r>
          </a:p>
          <a:p>
            <a:pPr>
              <a:buFont typeface="Wingdings" pitchFamily="2" charset="2"/>
              <a:buChar char="Ø"/>
              <a:defRPr/>
            </a:pPr>
            <a:endParaRPr lang="en-US" sz="2700" dirty="0">
              <a:solidFill>
                <a:srgbClr val="000066"/>
              </a:solidFill>
              <a:cs typeface="Arial" pitchFamily="34" charset="0"/>
            </a:endParaRPr>
          </a:p>
        </p:txBody>
      </p:sp>
      <p:sp>
        <p:nvSpPr>
          <p:cNvPr id="8" name="Title 7"/>
          <p:cNvSpPr>
            <a:spLocks noGrp="1"/>
          </p:cNvSpPr>
          <p:nvPr>
            <p:ph type="title"/>
          </p:nvPr>
        </p:nvSpPr>
        <p:spPr>
          <a:xfrm>
            <a:off x="1221967" y="300152"/>
            <a:ext cx="7481455" cy="548318"/>
          </a:xfrm>
        </p:spPr>
        <p:txBody>
          <a:bodyPr/>
          <a:lstStyle/>
          <a:p>
            <a:r>
              <a:rPr lang="en-US" sz="4200" b="1" spc="0" dirty="0">
                <a:cs typeface="Arial" charset="0"/>
              </a:rPr>
              <a:t>HIV-TB CO-INFECTION</a:t>
            </a:r>
            <a:br>
              <a:rPr lang="en-US" sz="4200" b="1" spc="0" dirty="0"/>
            </a:br>
            <a:endParaRPr lang="en-US" sz="4200" b="1" spc="0" dirty="0"/>
          </a:p>
        </p:txBody>
      </p:sp>
      <p:sp>
        <p:nvSpPr>
          <p:cNvPr id="6" name="TextBox 5"/>
          <p:cNvSpPr txBox="1"/>
          <p:nvPr/>
        </p:nvSpPr>
        <p:spPr>
          <a:xfrm>
            <a:off x="212291" y="419100"/>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31133" y="27764"/>
            <a:ext cx="8012868" cy="1316942"/>
          </a:xfrm>
        </p:spPr>
        <p:txBody>
          <a:bodyPr/>
          <a:lstStyle/>
          <a:p>
            <a:r>
              <a:rPr lang="en-IE" sz="4200" b="1" spc="0" dirty="0">
                <a:cs typeface="Arial" charset="0"/>
              </a:rPr>
              <a:t>A VICIOUS CYCLE: MALNUTRITION AND </a:t>
            </a:r>
            <a:r>
              <a:rPr lang="en-IE" sz="4200" spc="0" dirty="0">
                <a:cs typeface="Arial" charset="0"/>
              </a:rPr>
              <a:t>INFECTION</a:t>
            </a:r>
            <a:endParaRPr lang="en-US" sz="4200" b="1" spc="0" dirty="0"/>
          </a:p>
        </p:txBody>
      </p:sp>
      <p:sp>
        <p:nvSpPr>
          <p:cNvPr id="8" name="TextBox 7"/>
          <p:cNvSpPr txBox="1"/>
          <p:nvPr/>
        </p:nvSpPr>
        <p:spPr>
          <a:xfrm>
            <a:off x="212291" y="201304"/>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1.17</a:t>
            </a:r>
          </a:p>
        </p:txBody>
      </p:sp>
      <p:pic>
        <p:nvPicPr>
          <p:cNvPr id="9" name="Picture 8" descr="Infographic. Poor nutrition (weight loss, muscle wasting, weakness, micronutrient deficiency) leads to Impaired Immune System (Poor ability to fight infections) which leads to Increased Vulnerability to Infections (For people with HIV, and enteric infections such as TB and flu, and thus faster progression to AIDS) , which leads to Increased Nutrition Needs (Because of malabsorption and decresed food intake). All leads to Infec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624" y="1482762"/>
            <a:ext cx="5522788" cy="52344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idx="1"/>
          </p:nvPr>
        </p:nvSpPr>
        <p:spPr>
          <a:prstGeom prst="rect">
            <a:avLst/>
          </a:prstGeom>
        </p:spPr>
        <p:txBody>
          <a:bodyPr/>
          <a:lstStyle/>
          <a:p>
            <a:pPr eaLnBrk="1" hangingPunct="1">
              <a:buFontTx/>
              <a:buNone/>
            </a:pPr>
            <a:r>
              <a:rPr lang="en-US" dirty="0"/>
              <a:t>				</a:t>
            </a:r>
            <a:r>
              <a:rPr lang="en-US" i="1" dirty="0"/>
              <a:t>	</a:t>
            </a:r>
          </a:p>
        </p:txBody>
      </p:sp>
      <p:sp>
        <p:nvSpPr>
          <p:cNvPr id="24" name="Title 23"/>
          <p:cNvSpPr>
            <a:spLocks noGrp="1"/>
          </p:cNvSpPr>
          <p:nvPr>
            <p:ph type="title"/>
          </p:nvPr>
        </p:nvSpPr>
        <p:spPr>
          <a:xfrm>
            <a:off x="1221967" y="313800"/>
            <a:ext cx="7922033" cy="548318"/>
          </a:xfrm>
        </p:spPr>
        <p:txBody>
          <a:bodyPr/>
          <a:lstStyle/>
          <a:p>
            <a:r>
              <a:rPr lang="en-US" sz="4200" spc="0" dirty="0"/>
              <a:t>NUTRITION INTERVENTIONS</a:t>
            </a:r>
          </a:p>
        </p:txBody>
      </p:sp>
      <p:grpSp>
        <p:nvGrpSpPr>
          <p:cNvPr id="2" name="Group 18" descr="Infographic. Good Nutritional status leads to stronger immune system which leads to reduced vulnerability to infection, which leads to nutritional needs met. All leads to nutrition interventions."/>
          <p:cNvGrpSpPr>
            <a:grpSpLocks noChangeAspect="1"/>
          </p:cNvGrpSpPr>
          <p:nvPr/>
        </p:nvGrpSpPr>
        <p:grpSpPr>
          <a:xfrm>
            <a:off x="592541" y="1482791"/>
            <a:ext cx="8374051" cy="5375209"/>
            <a:chOff x="152400" y="323850"/>
            <a:chExt cx="10166029" cy="6525457"/>
          </a:xfrm>
        </p:grpSpPr>
        <p:sp>
          <p:nvSpPr>
            <p:cNvPr id="29700" name="AutoShape 3"/>
            <p:cNvSpPr>
              <a:spLocks noChangeArrowheads="1"/>
            </p:cNvSpPr>
            <p:nvPr/>
          </p:nvSpPr>
          <p:spPr bwMode="auto">
            <a:xfrm rot="3204792">
              <a:off x="6188506" y="1242327"/>
              <a:ext cx="1676401"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lumMod val="75000"/>
              </a:schemeClr>
            </a:solidFill>
            <a:ln w="9525">
              <a:solidFill>
                <a:schemeClr val="tx1"/>
              </a:solidFill>
              <a:miter lim="800000"/>
              <a:headEnd/>
              <a:tailEnd/>
            </a:ln>
          </p:spPr>
          <p:txBody>
            <a:bodyPr rot="10800000" vert="eaVert" wrap="none" anchor="ctr"/>
            <a:lstStyle/>
            <a:p>
              <a:endParaRPr lang="en-US" dirty="0"/>
            </a:p>
          </p:txBody>
        </p:sp>
        <p:sp>
          <p:nvSpPr>
            <p:cNvPr id="29702" name="Text Box 5"/>
            <p:cNvSpPr txBox="1">
              <a:spLocks noChangeArrowheads="1"/>
            </p:cNvSpPr>
            <p:nvPr/>
          </p:nvSpPr>
          <p:spPr bwMode="auto">
            <a:xfrm>
              <a:off x="2597442" y="323850"/>
              <a:ext cx="3962400" cy="1307733"/>
            </a:xfrm>
            <a:prstGeom prst="rect">
              <a:avLst/>
            </a:prstGeom>
            <a:noFill/>
            <a:ln w="9525">
              <a:noFill/>
              <a:miter lim="800000"/>
              <a:headEnd/>
              <a:tailEnd/>
            </a:ln>
          </p:spPr>
          <p:txBody>
            <a:bodyPr>
              <a:spAutoFit/>
            </a:bodyPr>
            <a:lstStyle/>
            <a:p>
              <a:pPr algn="ctr">
                <a:spcBef>
                  <a:spcPts val="0"/>
                </a:spcBef>
              </a:pPr>
              <a:r>
                <a:rPr lang="en-US" sz="3200" dirty="0">
                  <a:solidFill>
                    <a:srgbClr val="000066"/>
                  </a:solidFill>
                  <a:latin typeface="+mn-lt"/>
                </a:rPr>
                <a:t>Good nutritional status</a:t>
              </a:r>
            </a:p>
          </p:txBody>
        </p:sp>
        <p:sp>
          <p:nvSpPr>
            <p:cNvPr id="29703" name="Text Box 6"/>
            <p:cNvSpPr txBox="1">
              <a:spLocks noChangeArrowheads="1"/>
            </p:cNvSpPr>
            <p:nvPr/>
          </p:nvSpPr>
          <p:spPr bwMode="auto">
            <a:xfrm>
              <a:off x="152400" y="2609849"/>
              <a:ext cx="2514599" cy="1307733"/>
            </a:xfrm>
            <a:prstGeom prst="rect">
              <a:avLst/>
            </a:prstGeom>
            <a:noFill/>
            <a:ln w="9525">
              <a:noFill/>
              <a:miter lim="800000"/>
              <a:headEnd/>
              <a:tailEnd/>
            </a:ln>
          </p:spPr>
          <p:txBody>
            <a:bodyPr>
              <a:spAutoFit/>
            </a:bodyPr>
            <a:lstStyle/>
            <a:p>
              <a:pPr algn="ctr">
                <a:spcBef>
                  <a:spcPts val="0"/>
                </a:spcBef>
              </a:pPr>
              <a:r>
                <a:rPr lang="en-US" sz="3200" dirty="0">
                  <a:solidFill>
                    <a:srgbClr val="000066"/>
                  </a:solidFill>
                  <a:latin typeface="+mn-lt"/>
                </a:rPr>
                <a:t>Nutritional needs met</a:t>
              </a:r>
            </a:p>
          </p:txBody>
        </p:sp>
        <p:sp>
          <p:nvSpPr>
            <p:cNvPr id="29704" name="Text Box 7"/>
            <p:cNvSpPr txBox="1">
              <a:spLocks noChangeArrowheads="1"/>
            </p:cNvSpPr>
            <p:nvPr/>
          </p:nvSpPr>
          <p:spPr bwMode="auto">
            <a:xfrm>
              <a:off x="6440591" y="2603003"/>
              <a:ext cx="3877838" cy="1307733"/>
            </a:xfrm>
            <a:prstGeom prst="rect">
              <a:avLst/>
            </a:prstGeom>
            <a:noFill/>
            <a:ln w="9525">
              <a:noFill/>
              <a:miter lim="800000"/>
              <a:headEnd/>
              <a:tailEnd/>
            </a:ln>
          </p:spPr>
          <p:txBody>
            <a:bodyPr wrap="square">
              <a:spAutoFit/>
            </a:bodyPr>
            <a:lstStyle/>
            <a:p>
              <a:pPr algn="ctr">
                <a:spcBef>
                  <a:spcPts val="0"/>
                </a:spcBef>
              </a:pPr>
              <a:r>
                <a:rPr lang="en-US" sz="3200" dirty="0">
                  <a:solidFill>
                    <a:srgbClr val="000066"/>
                  </a:solidFill>
                  <a:latin typeface="+mn-lt"/>
                </a:rPr>
                <a:t>Stronger</a:t>
              </a:r>
              <a:br>
                <a:rPr lang="en-US" sz="3200" dirty="0">
                  <a:solidFill>
                    <a:srgbClr val="000066"/>
                  </a:solidFill>
                  <a:latin typeface="+mn-lt"/>
                </a:rPr>
              </a:br>
              <a:r>
                <a:rPr lang="en-US" sz="3200" dirty="0">
                  <a:solidFill>
                    <a:srgbClr val="000066"/>
                  </a:solidFill>
                  <a:latin typeface="+mn-lt"/>
                </a:rPr>
                <a:t>immune system</a:t>
              </a:r>
            </a:p>
          </p:txBody>
        </p:sp>
        <p:sp>
          <p:nvSpPr>
            <p:cNvPr id="29705" name="Text Box 8"/>
            <p:cNvSpPr txBox="1">
              <a:spLocks noChangeArrowheads="1"/>
            </p:cNvSpPr>
            <p:nvPr/>
          </p:nvSpPr>
          <p:spPr bwMode="auto">
            <a:xfrm>
              <a:off x="2438400" y="4943754"/>
              <a:ext cx="4267201" cy="1905553"/>
            </a:xfrm>
            <a:prstGeom prst="rect">
              <a:avLst/>
            </a:prstGeom>
            <a:noFill/>
            <a:ln w="9525">
              <a:noFill/>
              <a:miter lim="800000"/>
              <a:headEnd/>
              <a:tailEnd/>
            </a:ln>
          </p:spPr>
          <p:txBody>
            <a:bodyPr>
              <a:spAutoFit/>
            </a:bodyPr>
            <a:lstStyle/>
            <a:p>
              <a:pPr algn="ctr">
                <a:spcBef>
                  <a:spcPts val="0"/>
                </a:spcBef>
              </a:pPr>
              <a:r>
                <a:rPr lang="en-US" sz="3200" dirty="0">
                  <a:solidFill>
                    <a:srgbClr val="000066"/>
                  </a:solidFill>
                  <a:latin typeface="+mn-lt"/>
                </a:rPr>
                <a:t>Reduced vulnerability to infection</a:t>
              </a:r>
            </a:p>
          </p:txBody>
        </p:sp>
        <p:sp>
          <p:nvSpPr>
            <p:cNvPr id="29706" name="AutoShape 9"/>
            <p:cNvSpPr>
              <a:spLocks noChangeArrowheads="1"/>
            </p:cNvSpPr>
            <p:nvPr/>
          </p:nvSpPr>
          <p:spPr bwMode="auto">
            <a:xfrm rot="8876186">
              <a:off x="6400800" y="4267200"/>
              <a:ext cx="167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lumMod val="75000"/>
              </a:schemeClr>
            </a:solidFill>
            <a:ln w="9525">
              <a:solidFill>
                <a:schemeClr val="tx1"/>
              </a:solidFill>
              <a:miter lim="800000"/>
              <a:headEnd/>
              <a:tailEnd/>
            </a:ln>
          </p:spPr>
          <p:txBody>
            <a:bodyPr rot="10800000" wrap="none" anchor="ctr"/>
            <a:lstStyle/>
            <a:p>
              <a:endParaRPr lang="en-US" dirty="0"/>
            </a:p>
          </p:txBody>
        </p:sp>
        <p:sp>
          <p:nvSpPr>
            <p:cNvPr id="29707" name="AutoShape 10"/>
            <p:cNvSpPr>
              <a:spLocks noChangeArrowheads="1"/>
            </p:cNvSpPr>
            <p:nvPr/>
          </p:nvSpPr>
          <p:spPr bwMode="auto">
            <a:xfrm rot="-1324416">
              <a:off x="1219200" y="1143000"/>
              <a:ext cx="167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lumMod val="75000"/>
              </a:schemeClr>
            </a:solidFill>
            <a:ln w="9525">
              <a:solidFill>
                <a:schemeClr val="tx1"/>
              </a:solidFill>
              <a:miter lim="800000"/>
              <a:headEnd/>
              <a:tailEnd/>
            </a:ln>
          </p:spPr>
          <p:txBody>
            <a:bodyPr wrap="none" anchor="ctr"/>
            <a:lstStyle/>
            <a:p>
              <a:endParaRPr lang="en-US" dirty="0"/>
            </a:p>
          </p:txBody>
        </p:sp>
        <p:sp>
          <p:nvSpPr>
            <p:cNvPr id="29708" name="AutoShape 11"/>
            <p:cNvSpPr>
              <a:spLocks noChangeArrowheads="1"/>
            </p:cNvSpPr>
            <p:nvPr/>
          </p:nvSpPr>
          <p:spPr bwMode="auto">
            <a:xfrm rot="-7476770">
              <a:off x="1066800" y="4114800"/>
              <a:ext cx="167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lumMod val="75000"/>
              </a:schemeClr>
            </a:solidFill>
            <a:ln w="9525">
              <a:solidFill>
                <a:schemeClr val="tx1"/>
              </a:solidFill>
              <a:miter lim="800000"/>
              <a:headEnd/>
              <a:tailEnd/>
            </a:ln>
          </p:spPr>
          <p:txBody>
            <a:bodyPr vert="eaVert" wrap="none" anchor="ctr"/>
            <a:lstStyle/>
            <a:p>
              <a:endParaRPr lang="en-US" dirty="0"/>
            </a:p>
          </p:txBody>
        </p:sp>
        <p:sp>
          <p:nvSpPr>
            <p:cNvPr id="29709" name="Line 14"/>
            <p:cNvSpPr>
              <a:spLocks noChangeShapeType="1"/>
            </p:cNvSpPr>
            <p:nvPr/>
          </p:nvSpPr>
          <p:spPr bwMode="auto">
            <a:xfrm>
              <a:off x="4572000" y="3925980"/>
              <a:ext cx="0" cy="1066800"/>
            </a:xfrm>
            <a:prstGeom prst="line">
              <a:avLst/>
            </a:prstGeom>
            <a:noFill/>
            <a:ln w="57150">
              <a:solidFill>
                <a:srgbClr val="C00000"/>
              </a:solidFill>
              <a:round/>
              <a:headEnd/>
              <a:tailEnd type="triangle" w="med" len="med"/>
            </a:ln>
          </p:spPr>
          <p:txBody>
            <a:bodyPr/>
            <a:lstStyle/>
            <a:p>
              <a:endParaRPr lang="en-US" dirty="0"/>
            </a:p>
          </p:txBody>
        </p:sp>
        <p:sp>
          <p:nvSpPr>
            <p:cNvPr id="29710" name="Line 15"/>
            <p:cNvSpPr>
              <a:spLocks noChangeShapeType="1"/>
            </p:cNvSpPr>
            <p:nvPr/>
          </p:nvSpPr>
          <p:spPr bwMode="auto">
            <a:xfrm flipH="1">
              <a:off x="2438400" y="3276600"/>
              <a:ext cx="838200" cy="0"/>
            </a:xfrm>
            <a:prstGeom prst="line">
              <a:avLst/>
            </a:prstGeom>
            <a:noFill/>
            <a:ln w="57150">
              <a:solidFill>
                <a:srgbClr val="C00000"/>
              </a:solidFill>
              <a:round/>
              <a:headEnd/>
              <a:tailEnd type="triangle" w="med" len="med"/>
            </a:ln>
          </p:spPr>
          <p:txBody>
            <a:bodyPr/>
            <a:lstStyle/>
            <a:p>
              <a:endParaRPr lang="en-US" dirty="0"/>
            </a:p>
          </p:txBody>
        </p:sp>
        <p:sp>
          <p:nvSpPr>
            <p:cNvPr id="29711" name="Line 16"/>
            <p:cNvSpPr>
              <a:spLocks noChangeShapeType="1"/>
            </p:cNvSpPr>
            <p:nvPr/>
          </p:nvSpPr>
          <p:spPr bwMode="auto">
            <a:xfrm flipV="1">
              <a:off x="4572000" y="1524000"/>
              <a:ext cx="0" cy="1219200"/>
            </a:xfrm>
            <a:prstGeom prst="line">
              <a:avLst/>
            </a:prstGeom>
            <a:noFill/>
            <a:ln w="57150">
              <a:solidFill>
                <a:srgbClr val="C00000"/>
              </a:solidFill>
              <a:round/>
              <a:headEnd/>
              <a:tailEnd type="triangle" w="med" len="med"/>
            </a:ln>
          </p:spPr>
          <p:txBody>
            <a:bodyPr/>
            <a:lstStyle/>
            <a:p>
              <a:endParaRPr lang="en-US" dirty="0"/>
            </a:p>
          </p:txBody>
        </p:sp>
        <p:sp>
          <p:nvSpPr>
            <p:cNvPr id="29712" name="Line 17"/>
            <p:cNvSpPr>
              <a:spLocks noChangeShapeType="1"/>
            </p:cNvSpPr>
            <p:nvPr/>
          </p:nvSpPr>
          <p:spPr bwMode="auto">
            <a:xfrm>
              <a:off x="5867400" y="3276600"/>
              <a:ext cx="762000" cy="0"/>
            </a:xfrm>
            <a:prstGeom prst="line">
              <a:avLst/>
            </a:prstGeom>
            <a:noFill/>
            <a:ln w="57150">
              <a:solidFill>
                <a:srgbClr val="C00000"/>
              </a:solidFill>
              <a:round/>
              <a:headEnd/>
              <a:tailEnd type="triangle" w="med" len="med"/>
            </a:ln>
          </p:spPr>
          <p:txBody>
            <a:bodyPr/>
            <a:lstStyle/>
            <a:p>
              <a:endParaRPr lang="en-US" dirty="0"/>
            </a:p>
          </p:txBody>
        </p:sp>
      </p:grpSp>
      <p:sp>
        <p:nvSpPr>
          <p:cNvPr id="20" name="TextBox 19"/>
          <p:cNvSpPr txBox="1"/>
          <p:nvPr/>
        </p:nvSpPr>
        <p:spPr>
          <a:xfrm>
            <a:off x="2934264" y="3429000"/>
            <a:ext cx="2511188" cy="1077218"/>
          </a:xfrm>
          <a:prstGeom prst="rect">
            <a:avLst/>
          </a:prstGeom>
          <a:noFill/>
        </p:spPr>
        <p:txBody>
          <a:bodyPr wrap="square" rtlCol="0">
            <a:spAutoFit/>
          </a:bodyPr>
          <a:lstStyle/>
          <a:p>
            <a:pPr algn="ctr"/>
            <a:r>
              <a:rPr lang="en-US" sz="3200" b="1" dirty="0">
                <a:solidFill>
                  <a:srgbClr val="000066"/>
                </a:solidFill>
              </a:rPr>
              <a:t>Nutrition</a:t>
            </a:r>
          </a:p>
          <a:p>
            <a:pPr algn="ctr"/>
            <a:r>
              <a:rPr lang="en-US" sz="3200" b="1" dirty="0">
                <a:solidFill>
                  <a:srgbClr val="000066"/>
                </a:solidFill>
              </a:rPr>
              <a:t>interventions</a:t>
            </a:r>
          </a:p>
        </p:txBody>
      </p:sp>
      <p:sp>
        <p:nvSpPr>
          <p:cNvPr id="21" name="TextBox 20"/>
          <p:cNvSpPr txBox="1"/>
          <p:nvPr/>
        </p:nvSpPr>
        <p:spPr>
          <a:xfrm>
            <a:off x="216414" y="391804"/>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1.18</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21967" y="14116"/>
            <a:ext cx="7922033" cy="548318"/>
          </a:xfrm>
        </p:spPr>
        <p:txBody>
          <a:bodyPr/>
          <a:lstStyle/>
          <a:p>
            <a:r>
              <a:rPr lang="en-GB" sz="4200" b="1" spc="0" dirty="0">
                <a:cs typeface="Arial" pitchFamily="34" charset="0"/>
              </a:rPr>
              <a:t>UNICEF CONCEPTUAL</a:t>
            </a:r>
            <a:r>
              <a:rPr lang="fr-FR" sz="4200" b="1" spc="0" dirty="0">
                <a:cs typeface="Arial" pitchFamily="34" charset="0"/>
              </a:rPr>
              <a:t> FRAMEWORK OF MALNUTRITION</a:t>
            </a:r>
            <a:endParaRPr lang="en-US" sz="4200" b="1" spc="0" dirty="0"/>
          </a:p>
        </p:txBody>
      </p:sp>
      <p:sp>
        <p:nvSpPr>
          <p:cNvPr id="6" name="TextBox 5"/>
          <p:cNvSpPr txBox="1"/>
          <p:nvPr/>
        </p:nvSpPr>
        <p:spPr>
          <a:xfrm>
            <a:off x="212291" y="201307"/>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1.19</a:t>
            </a:r>
          </a:p>
        </p:txBody>
      </p:sp>
      <p:sp>
        <p:nvSpPr>
          <p:cNvPr id="24672" name="Rectangle 137"/>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4673" name="Rectangle 152"/>
          <p:cNvSpPr>
            <a:spLocks noChangeArrowheads="1"/>
          </p:cNvSpPr>
          <p:nvPr/>
        </p:nvSpPr>
        <p:spPr bwMode="auto">
          <a:xfrm>
            <a:off x="0" y="4572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nvGrpSpPr>
          <p:cNvPr id="24675" name="Group 24674" descr="Infographic. Potential resources&#10;Basic Causes- political and ideological factors, then human, economic and organizational resources and how they are controlled, then inadequate education.&#10;Underlying Causes- Inadequate access to food, inadequate care for women and children, and insufficient health services and unhealthy environment.&#10;Immediate Causes- Inadequate dietary intake and disease&#10;Manifestation- malnutrition. "/>
          <p:cNvGrpSpPr/>
          <p:nvPr/>
        </p:nvGrpSpPr>
        <p:grpSpPr>
          <a:xfrm>
            <a:off x="2033816" y="1545531"/>
            <a:ext cx="5997439" cy="5123394"/>
            <a:chOff x="1611115" y="1443471"/>
            <a:chExt cx="5997439" cy="5123394"/>
          </a:xfrm>
        </p:grpSpPr>
        <p:sp>
          <p:nvSpPr>
            <p:cNvPr id="24636" name="Text Box 70"/>
            <p:cNvSpPr txBox="1">
              <a:spLocks noChangeArrowheads="1"/>
            </p:cNvSpPr>
            <p:nvPr/>
          </p:nvSpPr>
          <p:spPr bwMode="auto">
            <a:xfrm>
              <a:off x="6465439" y="1545531"/>
              <a:ext cx="1143115" cy="289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Manifestation</a:t>
              </a:r>
              <a:endParaRPr kumimoji="0" lang="en-US" sz="900" b="0" i="0" u="none" strike="noStrike" cap="none" normalizeH="0" baseline="0" dirty="0">
                <a:ln>
                  <a:noFill/>
                </a:ln>
                <a:solidFill>
                  <a:schemeClr val="tx1"/>
                </a:solidFill>
                <a:effectLst/>
                <a:latin typeface="Arial" pitchFamily="34" charset="0"/>
                <a:cs typeface="Arial" pitchFamily="34" charset="0"/>
              </a:endParaRPr>
            </a:p>
          </p:txBody>
        </p:sp>
        <p:sp>
          <p:nvSpPr>
            <p:cNvPr id="24637" name="Text Box 71"/>
            <p:cNvSpPr txBox="1">
              <a:spLocks noChangeArrowheads="1"/>
            </p:cNvSpPr>
            <p:nvPr/>
          </p:nvSpPr>
          <p:spPr bwMode="auto">
            <a:xfrm>
              <a:off x="6464839" y="2244330"/>
              <a:ext cx="1143115" cy="385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Immediate causes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4638" name="Text Box 72"/>
            <p:cNvSpPr txBox="1">
              <a:spLocks noChangeArrowheads="1"/>
            </p:cNvSpPr>
            <p:nvPr/>
          </p:nvSpPr>
          <p:spPr bwMode="auto">
            <a:xfrm>
              <a:off x="6461038" y="3208408"/>
              <a:ext cx="1143115" cy="482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Underlying causes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4613" name="AutoShape 136"/>
            <p:cNvSpPr>
              <a:spLocks noChangeShapeType="1"/>
            </p:cNvSpPr>
            <p:nvPr/>
          </p:nvSpPr>
          <p:spPr bwMode="auto">
            <a:xfrm flipV="1">
              <a:off x="3813822" y="5172848"/>
              <a:ext cx="0" cy="228017"/>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14" name="Straight Arrow Connector 66"/>
            <p:cNvSpPr>
              <a:spLocks noChangeShapeType="1"/>
            </p:cNvSpPr>
            <p:nvPr/>
          </p:nvSpPr>
          <p:spPr bwMode="auto">
            <a:xfrm flipV="1">
              <a:off x="4679941" y="5237035"/>
              <a:ext cx="130810" cy="228017"/>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615" name="Group 24"/>
            <p:cNvGrpSpPr>
              <a:grpSpLocks/>
            </p:cNvGrpSpPr>
            <p:nvPr/>
          </p:nvGrpSpPr>
          <p:grpSpPr bwMode="auto">
            <a:xfrm>
              <a:off x="3055092" y="6062040"/>
              <a:ext cx="1485900" cy="504825"/>
              <a:chOff x="0" y="0"/>
              <a:chExt cx="14859" cy="5054"/>
            </a:xfrm>
          </p:grpSpPr>
          <p:sp>
            <p:nvSpPr>
              <p:cNvPr id="24616" name="Oval 4"/>
              <p:cNvSpPr>
                <a:spLocks noChangeArrowheads="1"/>
              </p:cNvSpPr>
              <p:nvPr/>
            </p:nvSpPr>
            <p:spPr bwMode="auto">
              <a:xfrm>
                <a:off x="0" y="0"/>
                <a:ext cx="14859" cy="5054"/>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4617" name="Text Box 5"/>
              <p:cNvSpPr txBox="1">
                <a:spLocks noChangeArrowheads="1"/>
              </p:cNvSpPr>
              <p:nvPr/>
            </p:nvSpPr>
            <p:spPr bwMode="auto">
              <a:xfrm>
                <a:off x="1619" y="234"/>
                <a:ext cx="11430" cy="4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Potential resources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24620" name="Group 40"/>
            <p:cNvGrpSpPr>
              <a:grpSpLocks/>
            </p:cNvGrpSpPr>
            <p:nvPr/>
          </p:nvGrpSpPr>
          <p:grpSpPr bwMode="auto">
            <a:xfrm>
              <a:off x="2499372" y="3898496"/>
              <a:ext cx="2628900" cy="1182687"/>
              <a:chOff x="0" y="0"/>
              <a:chExt cx="26289" cy="11830"/>
            </a:xfrm>
          </p:grpSpPr>
          <p:sp>
            <p:nvSpPr>
              <p:cNvPr id="24621" name="Straight Arrow Connector 44"/>
              <p:cNvSpPr>
                <a:spLocks noChangeShapeType="1"/>
              </p:cNvSpPr>
              <p:nvPr/>
            </p:nvSpPr>
            <p:spPr bwMode="auto">
              <a:xfrm flipV="1">
                <a:off x="13201" y="0"/>
                <a:ext cx="83" cy="3429"/>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622" name="Group 116"/>
              <p:cNvGrpSpPr>
                <a:grpSpLocks/>
              </p:cNvGrpSpPr>
              <p:nvPr/>
            </p:nvGrpSpPr>
            <p:grpSpPr bwMode="auto">
              <a:xfrm>
                <a:off x="0" y="3780"/>
                <a:ext cx="26289" cy="8050"/>
                <a:chOff x="0" y="91"/>
                <a:chExt cx="26289" cy="8049"/>
              </a:xfrm>
            </p:grpSpPr>
            <p:grpSp>
              <p:nvGrpSpPr>
                <p:cNvPr id="24623" name="Group 48"/>
                <p:cNvGrpSpPr>
                  <a:grpSpLocks/>
                </p:cNvGrpSpPr>
                <p:nvPr/>
              </p:nvGrpSpPr>
              <p:grpSpPr bwMode="auto">
                <a:xfrm>
                  <a:off x="0" y="91"/>
                  <a:ext cx="26289" cy="8049"/>
                  <a:chOff x="0" y="91"/>
                  <a:chExt cx="26289" cy="8049"/>
                </a:xfrm>
              </p:grpSpPr>
              <p:sp>
                <p:nvSpPr>
                  <p:cNvPr id="24625" name="Rectangle 24"/>
                  <p:cNvSpPr>
                    <a:spLocks noChangeArrowheads="1"/>
                  </p:cNvSpPr>
                  <p:nvPr/>
                </p:nvSpPr>
                <p:spPr bwMode="auto">
                  <a:xfrm>
                    <a:off x="1143" y="91"/>
                    <a:ext cx="25146" cy="6858"/>
                  </a:xfrm>
                  <a:prstGeom prst="rect">
                    <a:avLst/>
                  </a:prstGeom>
                  <a:solidFill>
                    <a:srgbClr val="D9D9D9"/>
                  </a:solidFill>
                  <a:ln w="9525">
                    <a:solidFill>
                      <a:srgbClr val="4A7EBB"/>
                    </a:solidFill>
                    <a:miter lim="800000"/>
                    <a:headEnd/>
                    <a:tailEnd/>
                  </a:ln>
                  <a:effectLst>
                    <a:outerShdw dist="23000" dir="5400000" rotWithShape="0">
                      <a:srgbClr val="808080">
                        <a:alpha val="34998"/>
                      </a:srgbClr>
                    </a:outerShdw>
                  </a:effectLst>
                </p:spPr>
                <p:txBody>
                  <a:bodyPr vert="horz" wrap="square" lIns="91440" tIns="45720" rIns="91440" bIns="45720" numCol="1" anchor="ctr" anchorCtr="0" compatLnSpc="1">
                    <a:prstTxWarp prst="textNoShape">
                      <a:avLst/>
                    </a:prstTxWarp>
                  </a:bodyPr>
                  <a:lstStyle/>
                  <a:p>
                    <a:endParaRPr lang="en-US"/>
                  </a:p>
                </p:txBody>
              </p:sp>
              <p:grpSp>
                <p:nvGrpSpPr>
                  <p:cNvPr id="24626" name="Group 30"/>
                  <p:cNvGrpSpPr>
                    <a:grpSpLocks/>
                  </p:cNvGrpSpPr>
                  <p:nvPr/>
                </p:nvGrpSpPr>
                <p:grpSpPr bwMode="auto">
                  <a:xfrm>
                    <a:off x="0" y="730"/>
                    <a:ext cx="25717" cy="7410"/>
                    <a:chOff x="0" y="0"/>
                    <a:chExt cx="25717" cy="7410"/>
                  </a:xfrm>
                </p:grpSpPr>
                <p:sp>
                  <p:nvSpPr>
                    <p:cNvPr id="24627" name="Rectangle 28"/>
                    <p:cNvSpPr>
                      <a:spLocks noChangeArrowheads="1"/>
                    </p:cNvSpPr>
                    <p:nvPr/>
                  </p:nvSpPr>
                  <p:spPr bwMode="auto">
                    <a:xfrm>
                      <a:off x="571" y="0"/>
                      <a:ext cx="25146" cy="6858"/>
                    </a:xfrm>
                    <a:prstGeom prst="rect">
                      <a:avLst/>
                    </a:prstGeom>
                    <a:solidFill>
                      <a:srgbClr val="D9D9D9"/>
                    </a:solidFill>
                    <a:ln w="9525">
                      <a:solidFill>
                        <a:srgbClr val="4A7EBB"/>
                      </a:solidFill>
                      <a:miter lim="800000"/>
                      <a:headEnd/>
                      <a:tailEnd/>
                    </a:ln>
                    <a:effectLst>
                      <a:outerShdw dist="23000" dir="5400000" rotWithShape="0">
                        <a:srgbClr val="808080">
                          <a:alpha val="34998"/>
                        </a:srgbClr>
                      </a:outerShdw>
                    </a:effectLst>
                  </p:spPr>
                  <p:txBody>
                    <a:bodyPr vert="horz" wrap="square" lIns="91440" tIns="45720" rIns="91440" bIns="45720" numCol="1" anchor="ctr" anchorCtr="0" compatLnSpc="1">
                      <a:prstTxWarp prst="textNoShape">
                        <a:avLst/>
                      </a:prstTxWarp>
                    </a:bodyPr>
                    <a:lstStyle/>
                    <a:p>
                      <a:endParaRPr lang="en-US"/>
                    </a:p>
                  </p:txBody>
                </p:sp>
                <p:sp>
                  <p:nvSpPr>
                    <p:cNvPr id="24628" name="Rectangle 27"/>
                    <p:cNvSpPr>
                      <a:spLocks noChangeArrowheads="1"/>
                    </p:cNvSpPr>
                    <p:nvPr/>
                  </p:nvSpPr>
                  <p:spPr bwMode="auto">
                    <a:xfrm>
                      <a:off x="0" y="552"/>
                      <a:ext cx="25146" cy="6858"/>
                    </a:xfrm>
                    <a:prstGeom prst="rect">
                      <a:avLst/>
                    </a:prstGeom>
                    <a:solidFill>
                      <a:srgbClr val="D9D9D9"/>
                    </a:solidFill>
                    <a:ln w="9525">
                      <a:solidFill>
                        <a:srgbClr val="4A7EBB"/>
                      </a:solidFill>
                      <a:miter lim="800000"/>
                      <a:headEnd/>
                      <a:tailEnd/>
                    </a:ln>
                    <a:effectLst>
                      <a:outerShdw dist="23000" dir="5400000" rotWithShape="0">
                        <a:srgbClr val="808080">
                          <a:alpha val="34998"/>
                        </a:srgbClr>
                      </a:outerShdw>
                    </a:effectLst>
                  </p:spPr>
                  <p:txBody>
                    <a:bodyPr vert="horz" wrap="square" lIns="91440" tIns="45720" rIns="91440" bIns="45720" numCol="1" anchor="ctr" anchorCtr="0" compatLnSpc="1">
                      <a:prstTxWarp prst="textNoShape">
                        <a:avLst/>
                      </a:prstTxWarp>
                    </a:bodyPr>
                    <a:lstStyle/>
                    <a:p>
                      <a:endParaRPr lang="en-US"/>
                    </a:p>
                  </p:txBody>
                </p:sp>
              </p:grpSp>
            </p:grpSp>
            <p:sp>
              <p:nvSpPr>
                <p:cNvPr id="24624" name="Text Box 117"/>
                <p:cNvSpPr txBox="1">
                  <a:spLocks noChangeArrowheads="1"/>
                </p:cNvSpPr>
                <p:nvPr/>
              </p:nvSpPr>
              <p:spPr bwMode="auto">
                <a:xfrm>
                  <a:off x="247" y="1447"/>
                  <a:ext cx="25146" cy="6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Human, economic and organizational resources and how they are controlled</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sp>
          <p:nvSpPr>
            <p:cNvPr id="24629" name="Text Box 32"/>
            <p:cNvSpPr txBox="1">
              <a:spLocks noChangeArrowheads="1"/>
            </p:cNvSpPr>
            <p:nvPr/>
          </p:nvSpPr>
          <p:spPr bwMode="auto">
            <a:xfrm>
              <a:off x="2712076" y="5446945"/>
              <a:ext cx="217170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365F91"/>
                  </a:solidFill>
                  <a:effectLst/>
                  <a:latin typeface="Arial" pitchFamily="34" charset="0"/>
                  <a:ea typeface="Calibri" pitchFamily="34" charset="0"/>
                  <a:cs typeface="Times New Roman" pitchFamily="18" charset="0"/>
                </a:rPr>
                <a:t>Political and ideological factors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4639" name="Text Box 73"/>
            <p:cNvSpPr txBox="1">
              <a:spLocks noChangeArrowheads="1"/>
            </p:cNvSpPr>
            <p:nvPr/>
          </p:nvSpPr>
          <p:spPr bwMode="auto">
            <a:xfrm>
              <a:off x="6457238" y="4682506"/>
              <a:ext cx="914492" cy="385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Basic causes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4640" name="Right Bracket 77"/>
            <p:cNvSpPr>
              <a:spLocks/>
            </p:cNvSpPr>
            <p:nvPr/>
          </p:nvSpPr>
          <p:spPr bwMode="auto">
            <a:xfrm>
              <a:off x="6367129" y="3934476"/>
              <a:ext cx="98310" cy="1905899"/>
            </a:xfrm>
            <a:prstGeom prst="rightBracket">
              <a:avLst>
                <a:gd name="adj" fmla="val 8335"/>
              </a:avLst>
            </a:prstGeom>
            <a:noFill/>
            <a:ln w="9525">
              <a:solidFill>
                <a:srgbClr val="0000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641" name="Right Bracket 79"/>
            <p:cNvSpPr>
              <a:spLocks/>
            </p:cNvSpPr>
            <p:nvPr/>
          </p:nvSpPr>
          <p:spPr bwMode="auto">
            <a:xfrm>
              <a:off x="6367129" y="2878132"/>
              <a:ext cx="98310" cy="967274"/>
            </a:xfrm>
            <a:prstGeom prst="rightBracket">
              <a:avLst>
                <a:gd name="adj" fmla="val 8335"/>
              </a:avLst>
            </a:prstGeom>
            <a:noFill/>
            <a:ln w="9525">
              <a:solidFill>
                <a:srgbClr val="0000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642" name="Right Bracket 80"/>
            <p:cNvSpPr>
              <a:spLocks/>
            </p:cNvSpPr>
            <p:nvPr/>
          </p:nvSpPr>
          <p:spPr bwMode="auto">
            <a:xfrm>
              <a:off x="6367129" y="1484635"/>
              <a:ext cx="96510" cy="482446"/>
            </a:xfrm>
            <a:prstGeom prst="rightBracket">
              <a:avLst>
                <a:gd name="adj" fmla="val 8335"/>
              </a:avLst>
            </a:prstGeom>
            <a:noFill/>
            <a:ln w="9525">
              <a:solidFill>
                <a:srgbClr val="0000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643" name="Right Bracket 81"/>
            <p:cNvSpPr>
              <a:spLocks/>
            </p:cNvSpPr>
            <p:nvPr/>
          </p:nvSpPr>
          <p:spPr bwMode="auto">
            <a:xfrm>
              <a:off x="6367129" y="2047047"/>
              <a:ext cx="96510" cy="749458"/>
            </a:xfrm>
            <a:prstGeom prst="rightBracket">
              <a:avLst>
                <a:gd name="adj" fmla="val 8348"/>
              </a:avLst>
            </a:prstGeom>
            <a:noFill/>
            <a:ln w="9525">
              <a:solidFill>
                <a:srgbClr val="0000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grpSp>
          <p:nvGrpSpPr>
            <p:cNvPr id="24644" name="Group 49"/>
            <p:cNvGrpSpPr>
              <a:grpSpLocks/>
            </p:cNvGrpSpPr>
            <p:nvPr/>
          </p:nvGrpSpPr>
          <p:grpSpPr bwMode="auto">
            <a:xfrm>
              <a:off x="1611115" y="3059518"/>
              <a:ext cx="4491115" cy="785888"/>
              <a:chOff x="113" y="0"/>
              <a:chExt cx="44914" cy="8103"/>
            </a:xfrm>
          </p:grpSpPr>
          <p:grpSp>
            <p:nvGrpSpPr>
              <p:cNvPr id="24645" name="Group 13"/>
              <p:cNvGrpSpPr>
                <a:grpSpLocks/>
              </p:cNvGrpSpPr>
              <p:nvPr/>
            </p:nvGrpSpPr>
            <p:grpSpPr bwMode="auto">
              <a:xfrm>
                <a:off x="113" y="0"/>
                <a:ext cx="16002" cy="8001"/>
                <a:chOff x="97" y="0"/>
                <a:chExt cx="13716" cy="8001"/>
              </a:xfrm>
            </p:grpSpPr>
            <p:sp>
              <p:nvSpPr>
                <p:cNvPr id="24652" name="Oval 7"/>
                <p:cNvSpPr>
                  <a:spLocks noChangeArrowheads="1"/>
                </p:cNvSpPr>
                <p:nvPr/>
              </p:nvSpPr>
              <p:spPr bwMode="auto">
                <a:xfrm>
                  <a:off x="97" y="0"/>
                  <a:ext cx="13716" cy="8001"/>
                </a:xfrm>
                <a:prstGeom prst="ellipse">
                  <a:avLst/>
                </a:prstGeom>
                <a:noFill/>
                <a:ln w="9525">
                  <a:solidFill>
                    <a:srgbClr val="4A7EBB"/>
                  </a:solidFill>
                  <a:round/>
                  <a:headEnd/>
                  <a:tailEnd/>
                </a:ln>
                <a:effectLst>
                  <a:outerShdw dist="23000" dir="5400000" rotWithShape="0">
                    <a:srgbClr val="808080">
                      <a:alpha val="34998"/>
                    </a:srgbClr>
                  </a:outerShdw>
                </a:effectLst>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653" name="Text Box 8"/>
                <p:cNvSpPr txBox="1">
                  <a:spLocks noChangeArrowheads="1"/>
                </p:cNvSpPr>
                <p:nvPr/>
              </p:nvSpPr>
              <p:spPr bwMode="auto">
                <a:xfrm>
                  <a:off x="1479" y="1466"/>
                  <a:ext cx="11430" cy="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990000"/>
                      </a:solidFill>
                      <a:effectLst/>
                      <a:latin typeface="Arial" pitchFamily="34" charset="0"/>
                      <a:ea typeface="Calibri" pitchFamily="34" charset="0"/>
                      <a:cs typeface="Times New Roman" pitchFamily="18" charset="0"/>
                    </a:rPr>
                    <a:t>Inadequate access to food</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24646" name="Group 14"/>
              <p:cNvGrpSpPr>
                <a:grpSpLocks/>
              </p:cNvGrpSpPr>
              <p:nvPr/>
            </p:nvGrpSpPr>
            <p:grpSpPr bwMode="auto">
              <a:xfrm>
                <a:off x="14370" y="0"/>
                <a:ext cx="15436" cy="8001"/>
                <a:chOff x="0" y="0"/>
                <a:chExt cx="13716" cy="8001"/>
              </a:xfrm>
            </p:grpSpPr>
            <p:sp>
              <p:nvSpPr>
                <p:cNvPr id="24650" name="Oval 11"/>
                <p:cNvSpPr>
                  <a:spLocks noChangeArrowheads="1"/>
                </p:cNvSpPr>
                <p:nvPr/>
              </p:nvSpPr>
              <p:spPr bwMode="auto">
                <a:xfrm>
                  <a:off x="0" y="0"/>
                  <a:ext cx="13716" cy="8001"/>
                </a:xfrm>
                <a:prstGeom prst="ellipse">
                  <a:avLst/>
                </a:prstGeom>
                <a:noFill/>
                <a:ln w="9525">
                  <a:solidFill>
                    <a:srgbClr val="4A7EBB"/>
                  </a:solidFill>
                  <a:round/>
                  <a:headEnd/>
                  <a:tailEnd/>
                </a:ln>
                <a:effectLst>
                  <a:outerShdw dist="23000" dir="5400000" rotWithShape="0">
                    <a:srgbClr val="808080">
                      <a:alpha val="34998"/>
                    </a:srgbClr>
                  </a:outerShdw>
                </a:effectLst>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651" name="Text Box 54"/>
                <p:cNvSpPr txBox="1">
                  <a:spLocks noChangeArrowheads="1"/>
                </p:cNvSpPr>
                <p:nvPr/>
              </p:nvSpPr>
              <p:spPr bwMode="auto">
                <a:xfrm>
                  <a:off x="656" y="1254"/>
                  <a:ext cx="12421" cy="6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dirty="0">
                      <a:ln>
                        <a:noFill/>
                      </a:ln>
                      <a:solidFill>
                        <a:srgbClr val="990000"/>
                      </a:solidFill>
                      <a:effectLst/>
                      <a:latin typeface="Arial" pitchFamily="34" charset="0"/>
                      <a:ea typeface="Calibri" pitchFamily="34" charset="0"/>
                      <a:cs typeface="Times New Roman" pitchFamily="18" charset="0"/>
                    </a:rPr>
                    <a:t>Inadequate care </a:t>
                  </a:r>
                  <a:br>
                    <a:rPr kumimoji="0" lang="en-US" sz="1100" b="0" i="0" u="none" strike="noStrike" cap="none" normalizeH="0" dirty="0">
                      <a:ln>
                        <a:noFill/>
                      </a:ln>
                      <a:solidFill>
                        <a:srgbClr val="990000"/>
                      </a:solidFill>
                      <a:effectLst/>
                      <a:latin typeface="Arial" pitchFamily="34" charset="0"/>
                      <a:ea typeface="Calibri" pitchFamily="34" charset="0"/>
                      <a:cs typeface="Times New Roman" pitchFamily="18" charset="0"/>
                    </a:rPr>
                  </a:br>
                  <a:r>
                    <a:rPr kumimoji="0" lang="en-US" sz="1100" b="0" i="0" u="none" strike="noStrike" cap="none" normalizeH="0" dirty="0">
                      <a:ln>
                        <a:noFill/>
                      </a:ln>
                      <a:solidFill>
                        <a:srgbClr val="990000"/>
                      </a:solidFill>
                      <a:effectLst/>
                      <a:latin typeface="Arial" pitchFamily="34" charset="0"/>
                      <a:ea typeface="Calibri" pitchFamily="34" charset="0"/>
                      <a:cs typeface="Times New Roman" pitchFamily="18" charset="0"/>
                    </a:rPr>
                    <a:t>for children and women</a:t>
                  </a:r>
                  <a:endParaRPr kumimoji="0" lang="en-US" sz="1800" b="0" i="0" u="none" strike="noStrike" cap="none" normalizeH="0" dirty="0">
                    <a:ln>
                      <a:noFill/>
                    </a:ln>
                    <a:solidFill>
                      <a:schemeClr val="tx1"/>
                    </a:solidFill>
                    <a:effectLst/>
                    <a:latin typeface="Arial" pitchFamily="34" charset="0"/>
                    <a:cs typeface="Arial" pitchFamily="34" charset="0"/>
                  </a:endParaRPr>
                </a:p>
              </p:txBody>
            </p:sp>
          </p:grpSp>
          <p:grpSp>
            <p:nvGrpSpPr>
              <p:cNvPr id="24647" name="Group 15"/>
              <p:cNvGrpSpPr>
                <a:grpSpLocks/>
              </p:cNvGrpSpPr>
              <p:nvPr/>
            </p:nvGrpSpPr>
            <p:grpSpPr bwMode="auto">
              <a:xfrm>
                <a:off x="28278" y="0"/>
                <a:ext cx="16749" cy="8103"/>
                <a:chOff x="88" y="0"/>
                <a:chExt cx="13399" cy="8103"/>
              </a:xfrm>
            </p:grpSpPr>
            <p:sp>
              <p:nvSpPr>
                <p:cNvPr id="24648" name="Oval 16"/>
                <p:cNvSpPr>
                  <a:spLocks noChangeArrowheads="1"/>
                </p:cNvSpPr>
                <p:nvPr/>
              </p:nvSpPr>
              <p:spPr bwMode="auto">
                <a:xfrm>
                  <a:off x="88" y="0"/>
                  <a:ext cx="13196" cy="8001"/>
                </a:xfrm>
                <a:prstGeom prst="ellipse">
                  <a:avLst/>
                </a:prstGeom>
                <a:noFill/>
                <a:ln w="9525">
                  <a:solidFill>
                    <a:srgbClr val="4A7EBB"/>
                  </a:solidFill>
                  <a:round/>
                  <a:headEnd/>
                  <a:tailEnd/>
                </a:ln>
                <a:effectLst>
                  <a:outerShdw dist="23000" dir="5400000" rotWithShape="0">
                    <a:srgbClr val="808080">
                      <a:alpha val="34998"/>
                    </a:srgbClr>
                  </a:outerShdw>
                </a:effectLst>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649" name="Text Box 57"/>
                <p:cNvSpPr txBox="1">
                  <a:spLocks noChangeArrowheads="1"/>
                </p:cNvSpPr>
                <p:nvPr/>
              </p:nvSpPr>
              <p:spPr bwMode="auto">
                <a:xfrm>
                  <a:off x="577" y="1143"/>
                  <a:ext cx="12910" cy="6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990000"/>
                      </a:solidFill>
                      <a:effectLst/>
                      <a:latin typeface="Arial" pitchFamily="34" charset="0"/>
                      <a:ea typeface="Calibri" pitchFamily="34" charset="0"/>
                      <a:cs typeface="Times New Roman" pitchFamily="18" charset="0"/>
                    </a:rPr>
                    <a:t>Insufficient health services &amp; unhealthy environment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sp>
          <p:nvSpPr>
            <p:cNvPr id="24654" name="Straight Arrow Connector 59"/>
            <p:cNvSpPr>
              <a:spLocks noChangeShapeType="1"/>
            </p:cNvSpPr>
            <p:nvPr/>
          </p:nvSpPr>
          <p:spPr bwMode="auto">
            <a:xfrm rot="16200000">
              <a:off x="2223126" y="2863078"/>
              <a:ext cx="342900" cy="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55" name="Straight Arrow Connector 60"/>
            <p:cNvSpPr>
              <a:spLocks noChangeShapeType="1"/>
            </p:cNvSpPr>
            <p:nvPr/>
          </p:nvSpPr>
          <p:spPr bwMode="auto">
            <a:xfrm rot="16200000">
              <a:off x="5080626" y="2863077"/>
              <a:ext cx="342900" cy="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656" name="Group 83"/>
            <p:cNvGrpSpPr>
              <a:grpSpLocks/>
            </p:cNvGrpSpPr>
            <p:nvPr/>
          </p:nvGrpSpPr>
          <p:grpSpPr bwMode="auto">
            <a:xfrm>
              <a:off x="3084822" y="1443471"/>
              <a:ext cx="1485900" cy="547688"/>
              <a:chOff x="0" y="0"/>
              <a:chExt cx="14859" cy="5480"/>
            </a:xfrm>
          </p:grpSpPr>
          <p:sp>
            <p:nvSpPr>
              <p:cNvPr id="24657" name="Oval 1"/>
              <p:cNvSpPr>
                <a:spLocks noChangeArrowheads="1"/>
              </p:cNvSpPr>
              <p:nvPr/>
            </p:nvSpPr>
            <p:spPr bwMode="auto">
              <a:xfrm>
                <a:off x="0" y="0"/>
                <a:ext cx="14859" cy="5054"/>
              </a:xfrm>
              <a:prstGeom prst="ellipse">
                <a:avLst/>
              </a:prstGeom>
              <a:gradFill rotWithShape="1">
                <a:gsLst>
                  <a:gs pos="0">
                    <a:srgbClr val="9BC1FF"/>
                  </a:gs>
                  <a:gs pos="100000">
                    <a:srgbClr val="85AEDF"/>
                  </a:gs>
                </a:gsLst>
                <a:lin ang="5400000"/>
              </a:gradFill>
              <a:ln w="9525">
                <a:solidFill>
                  <a:srgbClr val="4A7EBB"/>
                </a:solidFill>
                <a:round/>
                <a:headEnd/>
                <a:tailEnd/>
              </a:ln>
              <a:effectLst>
                <a:outerShdw dist="23000" dir="5400000" rotWithShape="0">
                  <a:srgbClr val="808080">
                    <a:alpha val="34998"/>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4658" name="Text Box 62"/>
              <p:cNvSpPr txBox="1">
                <a:spLocks noChangeArrowheads="1"/>
              </p:cNvSpPr>
              <p:nvPr/>
            </p:nvSpPr>
            <p:spPr bwMode="auto">
              <a:xfrm>
                <a:off x="2959" y="908"/>
                <a:ext cx="11430" cy="4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Calibri" pitchFamily="34" charset="0"/>
                    <a:cs typeface="Times New Roman" pitchFamily="18" charset="0"/>
                  </a:rPr>
                  <a:t>Malnutrition</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grpSp>
          <p:nvGrpSpPr>
            <p:cNvPr id="24659" name="Group 65"/>
            <p:cNvGrpSpPr>
              <a:grpSpLocks/>
            </p:cNvGrpSpPr>
            <p:nvPr/>
          </p:nvGrpSpPr>
          <p:grpSpPr bwMode="auto">
            <a:xfrm>
              <a:off x="4563101" y="2163618"/>
              <a:ext cx="1377950" cy="431800"/>
              <a:chOff x="0" y="0"/>
              <a:chExt cx="13773" cy="4318"/>
            </a:xfrm>
          </p:grpSpPr>
          <p:sp>
            <p:nvSpPr>
              <p:cNvPr id="24660" name="Rounded Rectangle 18"/>
              <p:cNvSpPr>
                <a:spLocks noChangeArrowheads="1"/>
              </p:cNvSpPr>
              <p:nvPr/>
            </p:nvSpPr>
            <p:spPr bwMode="auto">
              <a:xfrm>
                <a:off x="0" y="0"/>
                <a:ext cx="13773" cy="4318"/>
              </a:xfrm>
              <a:prstGeom prst="roundRect">
                <a:avLst>
                  <a:gd name="adj" fmla="val 16667"/>
                </a:avLst>
              </a:prstGeom>
              <a:solidFill>
                <a:srgbClr val="DDD9C3"/>
              </a:solidFill>
              <a:ln w="9525">
                <a:solidFill>
                  <a:srgbClr val="4A7EBB"/>
                </a:solidFill>
                <a:round/>
                <a:headEnd/>
                <a:tailEnd/>
              </a:ln>
              <a:effectLst>
                <a:outerShdw dist="23000" dir="5400000" rotWithShape="0">
                  <a:srgbClr val="808080">
                    <a:alpha val="34998"/>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4661" name="Text Box 65"/>
              <p:cNvSpPr txBox="1">
                <a:spLocks noChangeArrowheads="1"/>
              </p:cNvSpPr>
              <p:nvPr/>
            </p:nvSpPr>
            <p:spPr bwMode="auto">
              <a:xfrm>
                <a:off x="1905" y="438"/>
                <a:ext cx="10287" cy="3429"/>
              </a:xfrm>
              <a:prstGeom prst="rect">
                <a:avLst/>
              </a:prstGeom>
              <a:solidFill>
                <a:srgbClr val="DDD9C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Calibri" pitchFamily="34" charset="0"/>
                    <a:cs typeface="Times New Roman" pitchFamily="18" charset="0"/>
                  </a:rPr>
                  <a:t>Disease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sp>
          <p:nvSpPr>
            <p:cNvPr id="24663" name="Straight Arrow Connector 64"/>
            <p:cNvSpPr>
              <a:spLocks noChangeShapeType="1"/>
            </p:cNvSpPr>
            <p:nvPr/>
          </p:nvSpPr>
          <p:spPr bwMode="auto">
            <a:xfrm>
              <a:off x="3239126" y="2308682"/>
              <a:ext cx="1257300" cy="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65" name="Straight Arrow Connector 71"/>
            <p:cNvSpPr>
              <a:spLocks noChangeShapeType="1"/>
            </p:cNvSpPr>
            <p:nvPr/>
          </p:nvSpPr>
          <p:spPr bwMode="auto">
            <a:xfrm rot="5400000">
              <a:off x="3463279" y="2383193"/>
              <a:ext cx="740734" cy="1588"/>
            </a:xfrm>
            <a:prstGeom prst="straightConnector1">
              <a:avLst/>
            </a:prstGeom>
            <a:noFill/>
            <a:ln w="25400">
              <a:solidFill>
                <a:srgbClr val="000000"/>
              </a:solidFill>
              <a:round/>
              <a:headEnd type="arrow" w="med" len="me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66" name="Straight Arrow Connector 63"/>
            <p:cNvSpPr>
              <a:spLocks noChangeShapeType="1"/>
            </p:cNvSpPr>
            <p:nvPr/>
          </p:nvSpPr>
          <p:spPr bwMode="auto">
            <a:xfrm rot="10800000">
              <a:off x="3202614" y="2457907"/>
              <a:ext cx="1257300" cy="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669" name="Group 68"/>
            <p:cNvGrpSpPr>
              <a:grpSpLocks/>
            </p:cNvGrpSpPr>
            <p:nvPr/>
          </p:nvGrpSpPr>
          <p:grpSpPr bwMode="auto">
            <a:xfrm>
              <a:off x="1702426" y="2168381"/>
              <a:ext cx="1377950" cy="466725"/>
              <a:chOff x="1285" y="3960"/>
              <a:chExt cx="2169" cy="736"/>
            </a:xfrm>
          </p:grpSpPr>
          <p:sp>
            <p:nvSpPr>
              <p:cNvPr id="24670" name="Rounded Rectangle 18"/>
              <p:cNvSpPr>
                <a:spLocks noChangeArrowheads="1"/>
              </p:cNvSpPr>
              <p:nvPr/>
            </p:nvSpPr>
            <p:spPr bwMode="auto">
              <a:xfrm>
                <a:off x="1285" y="3960"/>
                <a:ext cx="2169" cy="680"/>
              </a:xfrm>
              <a:prstGeom prst="roundRect">
                <a:avLst>
                  <a:gd name="adj" fmla="val 16667"/>
                </a:avLst>
              </a:prstGeom>
              <a:solidFill>
                <a:srgbClr val="DDD9C3"/>
              </a:solidFill>
              <a:ln w="9525">
                <a:solidFill>
                  <a:srgbClr val="4A7EBB"/>
                </a:solidFill>
                <a:round/>
                <a:headEnd/>
                <a:tailEnd/>
              </a:ln>
              <a:effectLst>
                <a:outerShdw dist="23000" dir="5400000" rotWithShape="0">
                  <a:srgbClr val="808080">
                    <a:alpha val="34998"/>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4671" name="Text Box 75"/>
              <p:cNvSpPr txBox="1">
                <a:spLocks noChangeArrowheads="1"/>
              </p:cNvSpPr>
              <p:nvPr/>
            </p:nvSpPr>
            <p:spPr bwMode="auto">
              <a:xfrm>
                <a:off x="1388" y="4014"/>
                <a:ext cx="1954" cy="682"/>
              </a:xfrm>
              <a:prstGeom prst="rect">
                <a:avLst/>
              </a:prstGeom>
              <a:noFill/>
              <a:ln>
                <a:noFill/>
              </a:ln>
              <a:extLst>
                <a:ext uri="{909E8E84-426E-40dd-AFC4-6F175D3DCCD1}">
                  <a14:hiddenFill xmlns="" xmlns:a14="http://schemas.microsoft.com/office/drawing/2010/main">
                    <a:solidFill>
                      <a:srgbClr val="DDD9C3"/>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Inadequate dietary</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intake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sp>
          <p:nvSpPr>
            <p:cNvPr id="130" name="Straight Arrow Connector 66"/>
            <p:cNvSpPr>
              <a:spLocks noChangeShapeType="1"/>
            </p:cNvSpPr>
            <p:nvPr/>
          </p:nvSpPr>
          <p:spPr bwMode="auto">
            <a:xfrm flipV="1">
              <a:off x="4334415" y="5837215"/>
              <a:ext cx="142783" cy="248197"/>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Straight Arrow Connector 66"/>
            <p:cNvSpPr>
              <a:spLocks noChangeShapeType="1"/>
            </p:cNvSpPr>
            <p:nvPr/>
          </p:nvSpPr>
          <p:spPr bwMode="auto">
            <a:xfrm flipH="1" flipV="1">
              <a:off x="2831292" y="5237034"/>
              <a:ext cx="139503" cy="199441"/>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Straight Arrow Connector 66"/>
            <p:cNvSpPr>
              <a:spLocks noChangeShapeType="1"/>
            </p:cNvSpPr>
            <p:nvPr/>
          </p:nvSpPr>
          <p:spPr bwMode="auto">
            <a:xfrm flipH="1" flipV="1">
              <a:off x="3202613" y="5837216"/>
              <a:ext cx="132162" cy="224824"/>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30" name="Text Box 37"/>
            <p:cNvSpPr txBox="1">
              <a:spLocks noChangeArrowheads="1"/>
            </p:cNvSpPr>
            <p:nvPr/>
          </p:nvSpPr>
          <p:spPr bwMode="auto">
            <a:xfrm>
              <a:off x="2975600" y="3934475"/>
              <a:ext cx="1769745" cy="23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365F91"/>
                  </a:solidFill>
                  <a:effectLst/>
                  <a:latin typeface="Arial" pitchFamily="34" charset="0"/>
                  <a:ea typeface="Calibri" pitchFamily="34" charset="0"/>
                  <a:cs typeface="Times New Roman" pitchFamily="18" charset="0"/>
                </a:rPr>
                <a:t>Inadequate     education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3" name="Straight Arrow Connector 66"/>
            <p:cNvSpPr>
              <a:spLocks noChangeShapeType="1"/>
            </p:cNvSpPr>
            <p:nvPr/>
          </p:nvSpPr>
          <p:spPr bwMode="auto">
            <a:xfrm flipV="1">
              <a:off x="4831620" y="3934476"/>
              <a:ext cx="154142" cy="30480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Straight Arrow Connector 66"/>
            <p:cNvSpPr>
              <a:spLocks noChangeShapeType="1"/>
            </p:cNvSpPr>
            <p:nvPr/>
          </p:nvSpPr>
          <p:spPr bwMode="auto">
            <a:xfrm flipH="1" flipV="1">
              <a:off x="2571782" y="3934476"/>
              <a:ext cx="191298" cy="312794"/>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Straight Arrow Connector 66"/>
            <p:cNvSpPr>
              <a:spLocks noChangeShapeType="1"/>
            </p:cNvSpPr>
            <p:nvPr/>
          </p:nvSpPr>
          <p:spPr bwMode="auto">
            <a:xfrm flipV="1">
              <a:off x="4173168" y="2721734"/>
              <a:ext cx="161247" cy="312794"/>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Straight Arrow Connector 66"/>
            <p:cNvSpPr>
              <a:spLocks noChangeShapeType="1"/>
            </p:cNvSpPr>
            <p:nvPr/>
          </p:nvSpPr>
          <p:spPr bwMode="auto">
            <a:xfrm flipH="1" flipV="1">
              <a:off x="3278739" y="2721734"/>
              <a:ext cx="191298" cy="312794"/>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Straight Arrow Connector 66"/>
            <p:cNvSpPr>
              <a:spLocks noChangeShapeType="1"/>
            </p:cNvSpPr>
            <p:nvPr/>
          </p:nvSpPr>
          <p:spPr bwMode="auto">
            <a:xfrm flipH="1" flipV="1">
              <a:off x="4679940" y="1957414"/>
              <a:ext cx="572135" cy="135109"/>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Straight Arrow Connector 66"/>
            <p:cNvSpPr>
              <a:spLocks noChangeShapeType="1"/>
            </p:cNvSpPr>
            <p:nvPr/>
          </p:nvSpPr>
          <p:spPr bwMode="auto">
            <a:xfrm flipV="1">
              <a:off x="2391401" y="1957414"/>
              <a:ext cx="509642" cy="156397"/>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Straight Arrow Connector 59"/>
            <p:cNvSpPr>
              <a:spLocks noChangeShapeType="1"/>
            </p:cNvSpPr>
            <p:nvPr/>
          </p:nvSpPr>
          <p:spPr bwMode="auto">
            <a:xfrm rot="16200000">
              <a:off x="3656309" y="5875113"/>
              <a:ext cx="296016" cy="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6"/>
          <p:cNvSpPr>
            <a:spLocks noGrp="1" noChangeArrowheads="1"/>
          </p:cNvSpPr>
          <p:nvPr>
            <p:ph idx="1"/>
          </p:nvPr>
        </p:nvSpPr>
        <p:spPr>
          <a:xfrm>
            <a:off x="586854" y="1442298"/>
            <a:ext cx="8557146" cy="5484822"/>
          </a:xfrm>
          <a:prstGeom prst="rect">
            <a:avLst/>
          </a:prstGeom>
        </p:spPr>
        <p:txBody>
          <a:bodyPr numCol="2">
            <a:noAutofit/>
          </a:bodyPr>
          <a:lstStyle/>
          <a:p>
            <a:pPr eaLnBrk="1" hangingPunct="1">
              <a:spcBef>
                <a:spcPts val="0"/>
              </a:spcBef>
              <a:buClr>
                <a:srgbClr val="000066"/>
              </a:buClr>
              <a:buNone/>
              <a:defRPr/>
            </a:pPr>
            <a:r>
              <a:rPr lang="en-GB" sz="3000" b="1" dirty="0">
                <a:solidFill>
                  <a:srgbClr val="000066"/>
                </a:solidFill>
                <a:latin typeface="Calibri" pitchFamily="34" charset="0"/>
                <a:cs typeface="Arial" pitchFamily="34" charset="0"/>
              </a:rPr>
              <a:t>In adults</a:t>
            </a:r>
            <a:r>
              <a:rPr lang="en-GB" sz="2500" b="1" dirty="0">
                <a:solidFill>
                  <a:srgbClr val="000066"/>
                </a:solidFill>
                <a:latin typeface="Calibri" pitchFamily="34" charset="0"/>
                <a:cs typeface="Arial" pitchFamily="34" charset="0"/>
              </a:rPr>
              <a:t>			</a:t>
            </a:r>
            <a:endParaRPr lang="en-GB" sz="2500" dirty="0">
              <a:solidFill>
                <a:srgbClr val="000066"/>
              </a:solidFill>
              <a:latin typeface="Calibri" pitchFamily="34" charset="0"/>
              <a:cs typeface="Arial" pitchFamily="34" charset="0"/>
            </a:endParaRP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Weight loss</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AIDS wasting</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Anaemia</a:t>
            </a:r>
          </a:p>
          <a:p>
            <a:pPr eaLnBrk="1" hangingPunct="1">
              <a:spcBef>
                <a:spcPts val="600"/>
              </a:spcBef>
              <a:buClr>
                <a:srgbClr val="000066"/>
              </a:buClr>
              <a:buNone/>
              <a:defRPr/>
            </a:pPr>
            <a:r>
              <a:rPr lang="en-GB" sz="3000" b="1" dirty="0">
                <a:solidFill>
                  <a:srgbClr val="000066"/>
                </a:solidFill>
                <a:latin typeface="Calibri" pitchFamily="34" charset="0"/>
                <a:cs typeface="Arial" pitchFamily="34" charset="0"/>
              </a:rPr>
              <a:t>In pregnant women</a:t>
            </a:r>
            <a:endParaRPr lang="en-GB" sz="3000" dirty="0">
              <a:solidFill>
                <a:srgbClr val="000066"/>
              </a:solidFill>
              <a:latin typeface="Calibri" pitchFamily="34" charset="0"/>
              <a:cs typeface="Arial" pitchFamily="34" charset="0"/>
            </a:endParaRP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Inadequate weight gain</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Anaemia</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Pre-term delivery</a:t>
            </a:r>
          </a:p>
          <a:p>
            <a:pPr marL="341313" lvl="4" indent="-341313">
              <a:spcBef>
                <a:spcPts val="600"/>
              </a:spcBef>
              <a:buClr>
                <a:srgbClr val="000066"/>
              </a:buClr>
              <a:buSzPct val="100000"/>
              <a:buNone/>
              <a:defRPr/>
            </a:pPr>
            <a:r>
              <a:rPr lang="en-GB" sz="3000" b="1" dirty="0">
                <a:solidFill>
                  <a:srgbClr val="000066"/>
                </a:solidFill>
                <a:latin typeface="Calibri" pitchFamily="34" charset="0"/>
                <a:cs typeface="Arial" pitchFamily="34" charset="0"/>
              </a:rPr>
              <a:t>General</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Reduced lean body mass </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Metabolic disorders</a:t>
            </a:r>
            <a:endParaRPr lang="en-GB" sz="2500" b="1" dirty="0">
              <a:solidFill>
                <a:srgbClr val="000066"/>
              </a:solidFill>
              <a:latin typeface="Calibri" pitchFamily="34" charset="0"/>
              <a:cs typeface="Arial" pitchFamily="34" charset="0"/>
            </a:endParaRPr>
          </a:p>
          <a:p>
            <a:pPr>
              <a:spcBef>
                <a:spcPts val="1200"/>
              </a:spcBef>
              <a:buClr>
                <a:srgbClr val="000066"/>
              </a:buClr>
              <a:buNone/>
              <a:defRPr/>
            </a:pPr>
            <a:r>
              <a:rPr lang="en-GB" sz="3000" b="1" dirty="0">
                <a:solidFill>
                  <a:srgbClr val="000066"/>
                </a:solidFill>
                <a:latin typeface="Calibri" pitchFamily="34" charset="0"/>
                <a:cs typeface="Arial" pitchFamily="34" charset="0"/>
              </a:rPr>
              <a:t>In children</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Growth faltering</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Slower growth rate</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Weight loss</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Stunting</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Underweight</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Wasting</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Hair colour change</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Bilateral pitting oedema</a:t>
            </a:r>
          </a:p>
          <a:p>
            <a:pPr marL="519113" lvl="4" indent="-341313">
              <a:spcBef>
                <a:spcPts val="0"/>
              </a:spcBef>
              <a:buClr>
                <a:srgbClr val="000066"/>
              </a:buClr>
              <a:buSzPct val="100000"/>
              <a:buFont typeface="Wingdings" pitchFamily="2" charset="2"/>
              <a:buChar char="§"/>
              <a:defRPr/>
            </a:pPr>
            <a:r>
              <a:rPr lang="en-GB" sz="2800" dirty="0">
                <a:latin typeface="Calibri" pitchFamily="34" charset="0"/>
                <a:cs typeface="Arial" pitchFamily="34" charset="0"/>
              </a:rPr>
              <a:t>Anaemia</a:t>
            </a:r>
          </a:p>
          <a:p>
            <a:pPr marL="341313" lvl="4" indent="-341313">
              <a:lnSpc>
                <a:spcPct val="80000"/>
              </a:lnSpc>
              <a:spcBef>
                <a:spcPts val="600"/>
              </a:spcBef>
              <a:buClr>
                <a:srgbClr val="000066"/>
              </a:buClr>
              <a:buSzPct val="100000"/>
              <a:buFont typeface="Wingdings" pitchFamily="2" charset="2"/>
              <a:buChar char="§"/>
              <a:defRPr/>
            </a:pPr>
            <a:endParaRPr lang="fr-FR" sz="2800" dirty="0">
              <a:latin typeface="Calibri" pitchFamily="34" charset="0"/>
              <a:cs typeface="Arial" pitchFamily="34" charset="0"/>
            </a:endParaRPr>
          </a:p>
        </p:txBody>
      </p:sp>
      <p:sp>
        <p:nvSpPr>
          <p:cNvPr id="6" name="Title 5"/>
          <p:cNvSpPr>
            <a:spLocks noGrp="1"/>
          </p:cNvSpPr>
          <p:nvPr>
            <p:ph type="title"/>
          </p:nvPr>
        </p:nvSpPr>
        <p:spPr>
          <a:xfrm>
            <a:off x="1221967" y="27764"/>
            <a:ext cx="7481455" cy="548318"/>
          </a:xfrm>
        </p:spPr>
        <p:txBody>
          <a:bodyPr/>
          <a:lstStyle/>
          <a:p>
            <a:r>
              <a:rPr lang="fr-FR" sz="4200" spc="0" dirty="0">
                <a:cs typeface="Arial" charset="0"/>
              </a:rPr>
              <a:t>CLINICAL FEATURES OF MALNUTRITION (1)</a:t>
            </a:r>
            <a:endParaRPr lang="en-US" sz="4200" spc="0" dirty="0">
              <a:cs typeface="Arial" charset="0"/>
            </a:endParaRPr>
          </a:p>
        </p:txBody>
      </p:sp>
      <p:sp>
        <p:nvSpPr>
          <p:cNvPr id="7" name="TextBox 6"/>
          <p:cNvSpPr txBox="1"/>
          <p:nvPr/>
        </p:nvSpPr>
        <p:spPr>
          <a:xfrm>
            <a:off x="216414" y="197184"/>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4466" y="6407797"/>
            <a:ext cx="7179860" cy="307777"/>
          </a:xfrm>
          <a:prstGeom prst="rect">
            <a:avLst/>
          </a:prstGeom>
          <a:noFill/>
        </p:spPr>
        <p:txBody>
          <a:bodyPr wrap="square" rtlCol="0">
            <a:spAutoFit/>
          </a:bodyPr>
          <a:lstStyle/>
          <a:p>
            <a:pPr algn="ctr" fontAlgn="base">
              <a:spcBef>
                <a:spcPct val="0"/>
              </a:spcBef>
              <a:spcAft>
                <a:spcPct val="0"/>
              </a:spcAft>
            </a:pPr>
            <a:r>
              <a:rPr lang="en-US" sz="1400" i="1" dirty="0">
                <a:solidFill>
                  <a:srgbClr val="000066"/>
                </a:solidFill>
                <a:latin typeface="Calibri" pitchFamily="34" charset="0"/>
                <a:cs typeface="Arial" pitchFamily="34" charset="0"/>
              </a:rPr>
              <a:t>Photos: </a:t>
            </a:r>
            <a:r>
              <a:rPr lang="en-US" sz="1400" dirty="0">
                <a:solidFill>
                  <a:srgbClr val="000066"/>
                </a:solidFill>
                <a:latin typeface="Calibri" pitchFamily="34" charset="0"/>
                <a:cs typeface="Arial" pitchFamily="34" charset="0"/>
              </a:rPr>
              <a:t>WHO. 2002. </a:t>
            </a:r>
            <a:r>
              <a:rPr lang="en-US" sz="1400" i="1" dirty="0">
                <a:solidFill>
                  <a:srgbClr val="000066"/>
                </a:solidFill>
                <a:latin typeface="Calibri" pitchFamily="34" charset="0"/>
                <a:cs typeface="Arial" pitchFamily="34" charset="0"/>
              </a:rPr>
              <a:t>Training course on the management of severe malnutrition</a:t>
            </a:r>
            <a:r>
              <a:rPr lang="en-US" sz="1400" dirty="0">
                <a:solidFill>
                  <a:srgbClr val="000066"/>
                </a:solidFill>
                <a:latin typeface="Calibri" pitchFamily="34" charset="0"/>
                <a:cs typeface="Arial" pitchFamily="34" charset="0"/>
              </a:rPr>
              <a:t>. Geneva: WHO.</a:t>
            </a:r>
          </a:p>
        </p:txBody>
      </p:sp>
      <p:grpSp>
        <p:nvGrpSpPr>
          <p:cNvPr id="2" name="Group 17" descr="An image of a child's legs with pitting oedema."/>
          <p:cNvGrpSpPr/>
          <p:nvPr/>
        </p:nvGrpSpPr>
        <p:grpSpPr>
          <a:xfrm>
            <a:off x="381000" y="1752600"/>
            <a:ext cx="8382000" cy="4699575"/>
            <a:chOff x="381000" y="1752600"/>
            <a:chExt cx="8382000" cy="4699575"/>
          </a:xfrm>
        </p:grpSpPr>
        <p:sp>
          <p:nvSpPr>
            <p:cNvPr id="9" name="TextBox 8"/>
            <p:cNvSpPr txBox="1"/>
            <p:nvPr/>
          </p:nvSpPr>
          <p:spPr>
            <a:xfrm>
              <a:off x="3263900" y="5880100"/>
              <a:ext cx="2743200" cy="338554"/>
            </a:xfrm>
            <a:prstGeom prst="rect">
              <a:avLst/>
            </a:prstGeom>
            <a:noFill/>
          </p:spPr>
          <p:txBody>
            <a:bodyPr wrap="square" rtlCol="0">
              <a:spAutoFit/>
            </a:bodyPr>
            <a:lstStyle/>
            <a:p>
              <a:pPr algn="ctr" fontAlgn="base">
                <a:spcBef>
                  <a:spcPct val="0"/>
                </a:spcBef>
                <a:spcAft>
                  <a:spcPct val="0"/>
                </a:spcAft>
              </a:pPr>
              <a:r>
                <a:rPr lang="en-US" sz="1600" b="1" dirty="0">
                  <a:solidFill>
                    <a:srgbClr val="000066"/>
                  </a:solidFill>
                </a:rPr>
                <a:t>Wasting (marasmus)</a:t>
              </a:r>
            </a:p>
          </p:txBody>
        </p:sp>
        <p:grpSp>
          <p:nvGrpSpPr>
            <p:cNvPr id="3" name="Group 15"/>
            <p:cNvGrpSpPr/>
            <p:nvPr/>
          </p:nvGrpSpPr>
          <p:grpSpPr>
            <a:xfrm>
              <a:off x="381000" y="1752600"/>
              <a:ext cx="8372856" cy="4453354"/>
              <a:chOff x="381000" y="1752600"/>
              <a:chExt cx="8372856" cy="4453354"/>
            </a:xfrm>
          </p:grpSpPr>
          <p:grpSp>
            <p:nvGrpSpPr>
              <p:cNvPr id="4" name="Group 1"/>
              <p:cNvGrpSpPr/>
              <p:nvPr/>
            </p:nvGrpSpPr>
            <p:grpSpPr>
              <a:xfrm>
                <a:off x="381001" y="1752600"/>
                <a:ext cx="8372855" cy="4145280"/>
                <a:chOff x="381001" y="1752600"/>
                <a:chExt cx="8372855" cy="4145280"/>
              </a:xfrm>
            </p:grpSpPr>
            <p:pic>
              <p:nvPicPr>
                <p:cNvPr id="12" name="Picture 11" descr="WHO_13.jpg"/>
                <p:cNvPicPr>
                  <a:picLocks noChangeAspect="1"/>
                </p:cNvPicPr>
                <p:nvPr/>
              </p:nvPicPr>
              <p:blipFill>
                <a:blip r:embed="rId3" cstate="print"/>
                <a:stretch>
                  <a:fillRect/>
                </a:stretch>
              </p:blipFill>
              <p:spPr>
                <a:xfrm>
                  <a:off x="381001" y="1752600"/>
                  <a:ext cx="2561721" cy="4142232"/>
                </a:xfrm>
                <a:prstGeom prst="rect">
                  <a:avLst/>
                </a:prstGeom>
              </p:spPr>
            </p:pic>
            <p:pic>
              <p:nvPicPr>
                <p:cNvPr id="13" name="Picture 12" descr="An image of a wasting (marasmus) child."/>
                <p:cNvPicPr>
                  <a:picLocks noChangeAspect="1"/>
                </p:cNvPicPr>
                <p:nvPr/>
              </p:nvPicPr>
              <p:blipFill>
                <a:blip r:embed="rId4" cstate="print"/>
                <a:stretch>
                  <a:fillRect/>
                </a:stretch>
              </p:blipFill>
              <p:spPr>
                <a:xfrm>
                  <a:off x="3276601" y="1752600"/>
                  <a:ext cx="2653333" cy="4142232"/>
                </a:xfrm>
                <a:prstGeom prst="rect">
                  <a:avLst/>
                </a:prstGeom>
              </p:spPr>
            </p:pic>
            <p:pic>
              <p:nvPicPr>
                <p:cNvPr id="14" name="Picture 13" descr="An image of a child with oedema and flaking skin (Kwashiokor)"/>
                <p:cNvPicPr>
                  <a:picLocks noChangeAspect="1"/>
                </p:cNvPicPr>
                <p:nvPr/>
              </p:nvPicPr>
              <p:blipFill>
                <a:blip r:embed="rId5" cstate="print"/>
                <a:stretch>
                  <a:fillRect/>
                </a:stretch>
              </p:blipFill>
              <p:spPr>
                <a:xfrm>
                  <a:off x="6248400" y="1752600"/>
                  <a:ext cx="2505456" cy="4145280"/>
                </a:xfrm>
                <a:prstGeom prst="rect">
                  <a:avLst/>
                </a:prstGeom>
              </p:spPr>
            </p:pic>
          </p:grpSp>
          <p:sp>
            <p:nvSpPr>
              <p:cNvPr id="10" name="TextBox 9"/>
              <p:cNvSpPr txBox="1"/>
              <p:nvPr/>
            </p:nvSpPr>
            <p:spPr>
              <a:xfrm>
                <a:off x="381000" y="5867400"/>
                <a:ext cx="2743200" cy="338554"/>
              </a:xfrm>
              <a:prstGeom prst="rect">
                <a:avLst/>
              </a:prstGeom>
              <a:noFill/>
            </p:spPr>
            <p:txBody>
              <a:bodyPr wrap="square" rtlCol="0">
                <a:spAutoFit/>
              </a:bodyPr>
              <a:lstStyle/>
              <a:p>
                <a:pPr algn="ctr" fontAlgn="base">
                  <a:spcBef>
                    <a:spcPct val="0"/>
                  </a:spcBef>
                  <a:spcAft>
                    <a:spcPct val="0"/>
                  </a:spcAft>
                </a:pPr>
                <a:r>
                  <a:rPr lang="en-US" sz="1600" b="1" dirty="0">
                    <a:solidFill>
                      <a:srgbClr val="000066"/>
                    </a:solidFill>
                  </a:rPr>
                  <a:t>Pitting oedema in both legs</a:t>
                </a:r>
              </a:p>
            </p:txBody>
          </p:sp>
        </p:grpSp>
        <p:sp>
          <p:nvSpPr>
            <p:cNvPr id="17" name="TextBox 16"/>
            <p:cNvSpPr txBox="1"/>
            <p:nvPr/>
          </p:nvSpPr>
          <p:spPr>
            <a:xfrm>
              <a:off x="6248400" y="5867400"/>
              <a:ext cx="2514600" cy="584775"/>
            </a:xfrm>
            <a:prstGeom prst="rect">
              <a:avLst/>
            </a:prstGeom>
            <a:noFill/>
          </p:spPr>
          <p:txBody>
            <a:bodyPr wrap="square" rtlCol="0">
              <a:spAutoFit/>
            </a:bodyPr>
            <a:lstStyle/>
            <a:p>
              <a:pPr algn="ctr" fontAlgn="base">
                <a:spcBef>
                  <a:spcPct val="0"/>
                </a:spcBef>
                <a:spcAft>
                  <a:spcPct val="0"/>
                </a:spcAft>
              </a:pPr>
              <a:r>
                <a:rPr lang="en-US" sz="1600" b="1" dirty="0">
                  <a:solidFill>
                    <a:srgbClr val="000066"/>
                  </a:solidFill>
                </a:rPr>
                <a:t>Oedema and flaking skin (kwashiorkor)</a:t>
              </a:r>
            </a:p>
          </p:txBody>
        </p:sp>
      </p:grpSp>
      <p:sp>
        <p:nvSpPr>
          <p:cNvPr id="18" name="Title 17"/>
          <p:cNvSpPr>
            <a:spLocks noGrp="1"/>
          </p:cNvSpPr>
          <p:nvPr>
            <p:ph type="title"/>
          </p:nvPr>
        </p:nvSpPr>
        <p:spPr>
          <a:xfrm>
            <a:off x="1221967" y="27764"/>
            <a:ext cx="7481455" cy="548318"/>
          </a:xfrm>
        </p:spPr>
        <p:txBody>
          <a:bodyPr/>
          <a:lstStyle/>
          <a:p>
            <a:r>
              <a:rPr lang="en-US" sz="4200" b="1" spc="0" dirty="0">
                <a:cs typeface="Arial" charset="0"/>
              </a:rPr>
              <a:t>CLINICAL FEATURES OF MALNUTRITION (2)</a:t>
            </a:r>
            <a:endParaRPr lang="en-US" sz="4200" b="1" spc="0" dirty="0"/>
          </a:p>
        </p:txBody>
      </p:sp>
      <p:sp>
        <p:nvSpPr>
          <p:cNvPr id="19" name="TextBox 18"/>
          <p:cNvSpPr txBox="1"/>
          <p:nvPr/>
        </p:nvSpPr>
        <p:spPr>
          <a:xfrm>
            <a:off x="216414" y="197184"/>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344680" y="5272340"/>
            <a:ext cx="8799320" cy="1877437"/>
          </a:xfrm>
          <a:prstGeom prst="rect">
            <a:avLst/>
          </a:prstGeom>
          <a:noFill/>
        </p:spPr>
        <p:txBody>
          <a:bodyPr wrap="square">
            <a:spAutoFit/>
          </a:bodyPr>
          <a:lstStyle/>
          <a:p>
            <a:pPr>
              <a:defRPr/>
            </a:pPr>
            <a:r>
              <a:rPr lang="en-GB" sz="2400" b="1" dirty="0">
                <a:solidFill>
                  <a:srgbClr val="000066"/>
                </a:solidFill>
                <a:latin typeface="+mj-lt"/>
              </a:rPr>
              <a:t>      </a:t>
            </a:r>
            <a:r>
              <a:rPr lang="en-GB" sz="2600" b="1" dirty="0">
                <a:solidFill>
                  <a:srgbClr val="000066"/>
                </a:solidFill>
                <a:latin typeface="+mj-lt"/>
              </a:rPr>
              <a:t>Kwashiorkor  	         Marasmus     Marasmic kwashiorkor</a:t>
            </a:r>
            <a:endParaRPr lang="en-US" sz="2600" b="1" dirty="0">
              <a:solidFill>
                <a:srgbClr val="000066"/>
              </a:solidFill>
              <a:latin typeface="+mj-lt"/>
            </a:endParaRPr>
          </a:p>
          <a:p>
            <a:pPr>
              <a:defRPr/>
            </a:pPr>
            <a:r>
              <a:rPr lang="en-GB" sz="1400" i="1" dirty="0">
                <a:solidFill>
                  <a:srgbClr val="000066"/>
                </a:solidFill>
                <a:latin typeface="Arial" pitchFamily="34" charset="0"/>
              </a:rPr>
              <a:t> </a:t>
            </a:r>
            <a:endParaRPr lang="en-US" sz="1400" dirty="0">
              <a:solidFill>
                <a:srgbClr val="000066"/>
              </a:solidFill>
              <a:latin typeface="Arial" pitchFamily="34" charset="0"/>
            </a:endParaRPr>
          </a:p>
          <a:p>
            <a:pPr marL="287338">
              <a:spcBef>
                <a:spcPts val="1200"/>
              </a:spcBef>
              <a:defRPr/>
            </a:pPr>
            <a:r>
              <a:rPr lang="en-GB" sz="1400" i="1" dirty="0">
                <a:solidFill>
                  <a:srgbClr val="000066"/>
                </a:solidFill>
                <a:latin typeface="Calibri" pitchFamily="34" charset="0"/>
              </a:rPr>
              <a:t>Sources</a:t>
            </a:r>
            <a:r>
              <a:rPr lang="en-GB" sz="1400" dirty="0">
                <a:solidFill>
                  <a:srgbClr val="000066"/>
                </a:solidFill>
                <a:latin typeface="Calibri" pitchFamily="34" charset="0"/>
              </a:rPr>
              <a:t>: University Research Co., LLC. 2009. </a:t>
            </a:r>
            <a:r>
              <a:rPr lang="en-GB" sz="1400" i="1" dirty="0">
                <a:solidFill>
                  <a:srgbClr val="000066"/>
                </a:solidFill>
                <a:latin typeface="Calibri" pitchFamily="34" charset="0"/>
              </a:rPr>
              <a:t>Comprehensive Nutrition Care for People Living with HIV/AIDS: Facility-Based Health Providers Manual</a:t>
            </a:r>
            <a:r>
              <a:rPr lang="en-GB" sz="1400" dirty="0">
                <a:solidFill>
                  <a:srgbClr val="000066"/>
                </a:solidFill>
                <a:latin typeface="Calibri" pitchFamily="34" charset="0"/>
              </a:rPr>
              <a:t>. Bethesda, MD: URC; Wikimedia</a:t>
            </a:r>
          </a:p>
          <a:p>
            <a:pPr marL="287338">
              <a:spcBef>
                <a:spcPts val="1200"/>
              </a:spcBef>
              <a:defRPr/>
            </a:pPr>
            <a:endParaRPr lang="en-US" sz="1400" dirty="0">
              <a:solidFill>
                <a:srgbClr val="000066"/>
              </a:solidFill>
              <a:latin typeface="Calibri" pitchFamily="34" charset="0"/>
            </a:endParaRPr>
          </a:p>
          <a:p>
            <a:pPr>
              <a:defRPr/>
            </a:pPr>
            <a:endParaRPr lang="en-US" sz="1400" dirty="0">
              <a:solidFill>
                <a:srgbClr val="000066"/>
              </a:solidFill>
              <a:latin typeface="Arial" pitchFamily="34" charset="0"/>
            </a:endParaRPr>
          </a:p>
        </p:txBody>
      </p:sp>
      <p:sp>
        <p:nvSpPr>
          <p:cNvPr id="8" name="Title 7"/>
          <p:cNvSpPr>
            <a:spLocks noGrp="1"/>
          </p:cNvSpPr>
          <p:nvPr>
            <p:ph type="title"/>
          </p:nvPr>
        </p:nvSpPr>
        <p:spPr/>
        <p:txBody>
          <a:bodyPr/>
          <a:lstStyle/>
          <a:p>
            <a:r>
              <a:rPr lang="en-US" sz="4200" b="1" spc="0" dirty="0"/>
              <a:t>MARASMUS AND KWASHIORKOR</a:t>
            </a:r>
          </a:p>
        </p:txBody>
      </p:sp>
      <p:sp>
        <p:nvSpPr>
          <p:cNvPr id="11" name="TextBox 10"/>
          <p:cNvSpPr txBox="1"/>
          <p:nvPr/>
        </p:nvSpPr>
        <p:spPr>
          <a:xfrm>
            <a:off x="225939" y="195334"/>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1.22</a:t>
            </a:r>
          </a:p>
        </p:txBody>
      </p:sp>
      <p:pic>
        <p:nvPicPr>
          <p:cNvPr id="6" name="Picture 5" descr="An illustration of a child with Kwashiorko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9000"/>
                    </a14:imgEffect>
                  </a14:imgLayer>
                </a14:imgProps>
              </a:ext>
            </a:extLst>
          </a:blip>
          <a:srcRect r="58226"/>
          <a:stretch/>
        </p:blipFill>
        <p:spPr>
          <a:xfrm>
            <a:off x="344680" y="1620430"/>
            <a:ext cx="2541395" cy="3517360"/>
          </a:xfrm>
          <a:prstGeom prst="rect">
            <a:avLst/>
          </a:prstGeom>
        </p:spPr>
      </p:pic>
      <p:pic>
        <p:nvPicPr>
          <p:cNvPr id="14" name="Picture 2" descr="An image of a child with Marasmic Kwashiorko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14" r="8193"/>
          <a:stretch/>
        </p:blipFill>
        <p:spPr bwMode="auto">
          <a:xfrm>
            <a:off x="6157913" y="1657308"/>
            <a:ext cx="1692691"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n illustration of a child with marasmus."/>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9000"/>
                    </a14:imgEffect>
                  </a14:imgLayer>
                </a14:imgProps>
              </a:ext>
            </a:extLst>
          </a:blip>
          <a:srcRect l="66746"/>
          <a:stretch/>
        </p:blipFill>
        <p:spPr>
          <a:xfrm>
            <a:off x="3510446" y="1607418"/>
            <a:ext cx="2023096" cy="3517360"/>
          </a:xfrm>
          <a:prstGeom prst="rect">
            <a:avLst/>
          </a:prstGeom>
        </p:spPr>
      </p:pic>
    </p:spTree>
    <p:extLst>
      <p:ext uri="{BB962C8B-B14F-4D97-AF65-F5344CB8AC3E}">
        <p14:creationId xmlns:p14="http://schemas.microsoft.com/office/powerpoint/2010/main" val="1591825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6"/>
          <p:cNvSpPr>
            <a:spLocks noGrp="1" noChangeArrowheads="1"/>
          </p:cNvSpPr>
          <p:nvPr>
            <p:ph idx="1"/>
          </p:nvPr>
        </p:nvSpPr>
        <p:spPr>
          <a:xfrm>
            <a:off x="448559" y="1451341"/>
            <a:ext cx="8153401" cy="5016758"/>
          </a:xfrm>
          <a:prstGeom prst="rect">
            <a:avLst/>
          </a:prstGeom>
        </p:spPr>
        <p:txBody>
          <a:bodyPr wrap="square">
            <a:spAutoFit/>
          </a:bodyPr>
          <a:lstStyle/>
          <a:p>
            <a:pPr marL="341313" lvl="4" indent="-341313">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Increased risk of infections</a:t>
            </a:r>
            <a:endParaRPr lang="en-US" sz="2500" dirty="0">
              <a:solidFill>
                <a:srgbClr val="000066"/>
              </a:solidFill>
              <a:latin typeface="Calibri" pitchFamily="34" charset="0"/>
              <a:cs typeface="Arial" pitchFamily="34" charset="0"/>
            </a:endParaRPr>
          </a:p>
          <a:p>
            <a:pPr marL="341313" lvl="4" indent="-341313">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Poor physical growth and brain development</a:t>
            </a:r>
            <a:endParaRPr lang="en-US" sz="2500" dirty="0">
              <a:solidFill>
                <a:srgbClr val="000066"/>
              </a:solidFill>
              <a:latin typeface="Calibri" pitchFamily="34" charset="0"/>
              <a:cs typeface="Arial" pitchFamily="34" charset="0"/>
            </a:endParaRPr>
          </a:p>
          <a:p>
            <a:pPr marL="341313" lvl="4" indent="-341313">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Weakened immunity, increased morbidity and mortality</a:t>
            </a:r>
            <a:endParaRPr lang="en-US" sz="2500" dirty="0">
              <a:solidFill>
                <a:srgbClr val="000066"/>
              </a:solidFill>
              <a:latin typeface="Calibri" pitchFamily="34" charset="0"/>
              <a:cs typeface="Arial" pitchFamily="34" charset="0"/>
            </a:endParaRPr>
          </a:p>
          <a:p>
            <a:pPr marL="341313" lvl="4" indent="-341313">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Faster disease progression in people with HIV and TB</a:t>
            </a:r>
          </a:p>
          <a:p>
            <a:pPr marL="341313" lvl="4" indent="-341313">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Increased risk of mother-to-child transmission of HIV</a:t>
            </a:r>
          </a:p>
          <a:p>
            <a:pPr marL="341313" lvl="4" indent="-341313">
              <a:spcBef>
                <a:spcPts val="600"/>
              </a:spcBef>
              <a:buClr>
                <a:srgbClr val="000066"/>
              </a:buClr>
              <a:buFont typeface="Wingdings" pitchFamily="2" charset="2"/>
              <a:buChar char="§"/>
              <a:defRPr/>
            </a:pPr>
            <a:r>
              <a:rPr lang="en-GB" sz="2500" dirty="0">
                <a:latin typeface="Calibri" pitchFamily="34" charset="0"/>
                <a:cs typeface="Arial" pitchFamily="34" charset="0"/>
              </a:rPr>
              <a:t>Reduced medication effectiveness and adherence</a:t>
            </a:r>
          </a:p>
          <a:p>
            <a:pPr marL="341313" lvl="4" indent="-341313">
              <a:spcBef>
                <a:spcPts val="600"/>
              </a:spcBef>
              <a:buClr>
                <a:srgbClr val="000066"/>
              </a:buClr>
              <a:buFont typeface="Wingdings" pitchFamily="2" charset="2"/>
              <a:buChar char="§"/>
              <a:defRPr/>
            </a:pPr>
            <a:r>
              <a:rPr lang="en-GB" sz="2500" dirty="0">
                <a:latin typeface="Calibri" pitchFamily="34" charset="0"/>
                <a:cs typeface="Arial" pitchFamily="34" charset="0"/>
              </a:rPr>
              <a:t>Increased poverty and disease</a:t>
            </a:r>
          </a:p>
          <a:p>
            <a:pPr marL="341313" lvl="4" indent="-341313">
              <a:spcBef>
                <a:spcPts val="600"/>
              </a:spcBef>
              <a:buClr>
                <a:srgbClr val="000066"/>
              </a:buClr>
              <a:buFont typeface="Wingdings" pitchFamily="2" charset="2"/>
              <a:buChar char="§"/>
              <a:defRPr/>
            </a:pPr>
            <a:r>
              <a:rPr lang="en-GB" sz="2500" dirty="0">
                <a:latin typeface="Calibri" pitchFamily="34" charset="0"/>
                <a:cs typeface="Arial" pitchFamily="34" charset="0"/>
              </a:rPr>
              <a:t>Lower educational and economic prospects</a:t>
            </a:r>
          </a:p>
          <a:p>
            <a:pPr marL="341313" lvl="4" indent="-341313">
              <a:spcBef>
                <a:spcPts val="600"/>
              </a:spcBef>
              <a:buClr>
                <a:srgbClr val="000066"/>
              </a:buClr>
              <a:buFont typeface="Wingdings" pitchFamily="2" charset="2"/>
              <a:buChar char="§"/>
              <a:defRPr/>
            </a:pPr>
            <a:r>
              <a:rPr lang="en-GB" sz="2500" dirty="0">
                <a:latin typeface="Calibri" pitchFamily="34" charset="0"/>
                <a:cs typeface="Arial" pitchFamily="34" charset="0"/>
              </a:rPr>
              <a:t>Increased health and education costs</a:t>
            </a:r>
          </a:p>
          <a:p>
            <a:pPr marL="341313" lvl="4" indent="-341313">
              <a:spcBef>
                <a:spcPts val="600"/>
              </a:spcBef>
              <a:buClr>
                <a:srgbClr val="000066"/>
              </a:buClr>
              <a:buFont typeface="Wingdings" pitchFamily="2" charset="2"/>
              <a:buChar char="§"/>
              <a:defRPr/>
            </a:pPr>
            <a:r>
              <a:rPr lang="en-GB" sz="2500" dirty="0">
                <a:latin typeface="Calibri" pitchFamily="34" charset="0"/>
                <a:cs typeface="Arial" pitchFamily="34" charset="0"/>
              </a:rPr>
              <a:t>Increased risk of chronic diseases (e.g., diabetes from overnutrition)</a:t>
            </a:r>
            <a:endParaRPr lang="fr-FR" sz="2500" dirty="0">
              <a:solidFill>
                <a:srgbClr val="000066"/>
              </a:solidFill>
              <a:latin typeface="Calibri" pitchFamily="34" charset="0"/>
              <a:cs typeface="Arial" pitchFamily="34" charset="0"/>
            </a:endParaRPr>
          </a:p>
        </p:txBody>
      </p:sp>
      <p:sp>
        <p:nvSpPr>
          <p:cNvPr id="5" name="Title 4"/>
          <p:cNvSpPr>
            <a:spLocks noGrp="1"/>
          </p:cNvSpPr>
          <p:nvPr>
            <p:ph type="title"/>
          </p:nvPr>
        </p:nvSpPr>
        <p:spPr/>
        <p:txBody>
          <a:bodyPr/>
          <a:lstStyle/>
          <a:p>
            <a:r>
              <a:rPr lang="en-GB" sz="4200" b="1" spc="0" dirty="0">
                <a:solidFill>
                  <a:srgbClr val="000066"/>
                </a:solidFill>
                <a:cs typeface="Arial" charset="0"/>
              </a:rPr>
              <a:t>CONSEQUENCES OF MALNUTRITION </a:t>
            </a:r>
            <a:endParaRPr lang="en-US" sz="4200" b="1" spc="0" dirty="0">
              <a:solidFill>
                <a:srgbClr val="000066"/>
              </a:solidFill>
            </a:endParaRPr>
          </a:p>
        </p:txBody>
      </p:sp>
      <p:sp>
        <p:nvSpPr>
          <p:cNvPr id="7" name="TextBox 6"/>
          <p:cNvSpPr txBox="1"/>
          <p:nvPr/>
        </p:nvSpPr>
        <p:spPr>
          <a:xfrm>
            <a:off x="202766" y="204858"/>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498143" y="1932737"/>
            <a:ext cx="8530302" cy="4525963"/>
          </a:xfrm>
          <a:noFill/>
        </p:spPr>
        <p:txBody>
          <a:bodyPr>
            <a:normAutofit/>
          </a:bodyPr>
          <a:lstStyle/>
          <a:p>
            <a:pPr marL="609600" indent="-609600" eaLnBrk="1" hangingPunct="1">
              <a:spcBef>
                <a:spcPts val="900"/>
              </a:spcBef>
            </a:pPr>
            <a:r>
              <a:rPr lang="en-GB" altLang="ko-KR" b="1" dirty="0">
                <a:latin typeface="Calibri" pitchFamily="34" charset="0"/>
              </a:rPr>
              <a:t>Module 1.</a:t>
            </a:r>
            <a:r>
              <a:rPr lang="en-GB" altLang="ko-KR" dirty="0">
                <a:latin typeface="Calibri" pitchFamily="34" charset="0"/>
              </a:rPr>
              <a:t> Overview of Nutrition</a:t>
            </a:r>
          </a:p>
          <a:p>
            <a:pPr marL="1597025" indent="-1597025" eaLnBrk="1" hangingPunct="1">
              <a:spcBef>
                <a:spcPts val="900"/>
              </a:spcBef>
            </a:pPr>
            <a:r>
              <a:rPr lang="en-GB" altLang="ko-KR" b="1" dirty="0">
                <a:latin typeface="Calibri" pitchFamily="34" charset="0"/>
              </a:rPr>
              <a:t>Module 2. </a:t>
            </a:r>
            <a:r>
              <a:rPr lang="en-GB" altLang="ko-KR" dirty="0">
                <a:latin typeface="Calibri" pitchFamily="34" charset="0"/>
              </a:rPr>
              <a:t>Nutrition Assessment, Classification and Care Plans</a:t>
            </a:r>
          </a:p>
          <a:p>
            <a:pPr marL="609600" indent="-609600" eaLnBrk="1" hangingPunct="1">
              <a:spcBef>
                <a:spcPts val="900"/>
              </a:spcBef>
            </a:pPr>
            <a:r>
              <a:rPr lang="en-GB" altLang="ko-KR" b="1" dirty="0">
                <a:latin typeface="Calibri" pitchFamily="34" charset="0"/>
              </a:rPr>
              <a:t>Module 3</a:t>
            </a:r>
            <a:r>
              <a:rPr lang="en-GB" altLang="ko-KR" dirty="0">
                <a:latin typeface="Calibri" pitchFamily="34" charset="0"/>
              </a:rPr>
              <a:t>. Nutrition Education, Counselling and Referral</a:t>
            </a:r>
          </a:p>
          <a:p>
            <a:pPr marL="609600" indent="-609600" eaLnBrk="1" hangingPunct="1">
              <a:spcBef>
                <a:spcPts val="900"/>
              </a:spcBef>
            </a:pPr>
            <a:r>
              <a:rPr lang="en-GB" altLang="ko-KR" b="1" dirty="0">
                <a:latin typeface="Calibri" pitchFamily="34" charset="0"/>
              </a:rPr>
              <a:t>Module 4. </a:t>
            </a:r>
            <a:r>
              <a:rPr lang="en-GB" altLang="ko-KR" dirty="0">
                <a:latin typeface="Calibri" pitchFamily="34" charset="0"/>
              </a:rPr>
              <a:t>Nutrition Support</a:t>
            </a:r>
          </a:p>
          <a:p>
            <a:pPr marL="609600" indent="-609600" eaLnBrk="1" hangingPunct="1">
              <a:spcBef>
                <a:spcPts val="900"/>
              </a:spcBef>
            </a:pPr>
            <a:r>
              <a:rPr lang="en-GB" altLang="ko-KR" b="1" dirty="0">
                <a:latin typeface="Calibri" pitchFamily="34" charset="0"/>
              </a:rPr>
              <a:t>Module 5. </a:t>
            </a:r>
            <a:r>
              <a:rPr lang="en-GB" altLang="ko-KR" dirty="0">
                <a:latin typeface="Calibri" pitchFamily="34" charset="0"/>
              </a:rPr>
              <a:t>NACS Monitoring and Reporting</a:t>
            </a:r>
          </a:p>
        </p:txBody>
      </p:sp>
      <p:sp>
        <p:nvSpPr>
          <p:cNvPr id="5" name="Title 4"/>
          <p:cNvSpPr>
            <a:spLocks noGrp="1"/>
          </p:cNvSpPr>
          <p:nvPr>
            <p:ph type="title"/>
          </p:nvPr>
        </p:nvSpPr>
        <p:spPr>
          <a:xfrm>
            <a:off x="1208319" y="313800"/>
            <a:ext cx="7481455" cy="548318"/>
          </a:xfrm>
        </p:spPr>
        <p:txBody>
          <a:bodyPr/>
          <a:lstStyle/>
          <a:p>
            <a:r>
              <a:rPr lang="en-US" sz="4200" b="1" spc="0" dirty="0"/>
              <a:t>COURSE STRUCTURE</a:t>
            </a:r>
          </a:p>
        </p:txBody>
      </p:sp>
      <p:sp>
        <p:nvSpPr>
          <p:cNvPr id="7" name="TextBox 6"/>
          <p:cNvSpPr txBox="1"/>
          <p:nvPr/>
        </p:nvSpPr>
        <p:spPr>
          <a:xfrm>
            <a:off x="335535" y="409575"/>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idx="1"/>
          </p:nvPr>
        </p:nvSpPr>
        <p:spPr>
          <a:xfrm>
            <a:off x="457200" y="1496009"/>
            <a:ext cx="8229600" cy="5516895"/>
          </a:xfrm>
          <a:prstGeom prst="rect">
            <a:avLst/>
          </a:prstGeom>
        </p:spPr>
        <p:txBody>
          <a:bodyPr wrap="square">
            <a:spAutoFit/>
          </a:bodyPr>
          <a:lstStyle/>
          <a:p>
            <a:pPr eaLnBrk="1" hangingPunct="1">
              <a:spcBef>
                <a:spcPct val="25000"/>
              </a:spcBef>
              <a:buClr>
                <a:srgbClr val="000066"/>
              </a:buClr>
              <a:buNone/>
              <a:defRPr/>
            </a:pPr>
            <a:r>
              <a:rPr lang="en-GB" sz="3000" b="1" dirty="0">
                <a:solidFill>
                  <a:srgbClr val="000066"/>
                </a:solidFill>
                <a:latin typeface="+mj-lt"/>
              </a:rPr>
              <a:t>Food</a:t>
            </a:r>
            <a:endParaRPr lang="en-GB" sz="3000" dirty="0">
              <a:solidFill>
                <a:srgbClr val="000066"/>
              </a:solidFill>
              <a:latin typeface="+mj-lt"/>
            </a:endParaRP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Eating a balanced diet using a variety of local foods</a:t>
            </a: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Optimal feeding of vulnerable groups </a:t>
            </a: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Modifying food (mashing, fermenting, germinating, dehulling, roasting)</a:t>
            </a:r>
            <a:endParaRPr lang="en-US" sz="2500" dirty="0">
              <a:solidFill>
                <a:srgbClr val="000066"/>
              </a:solidFill>
              <a:latin typeface="Calibri" pitchFamily="34" charset="0"/>
              <a:cs typeface="Arial" pitchFamily="34" charset="0"/>
            </a:endParaRP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Fortifying food (adding micronutrients to staple foods, sprinkling food with multiple micronutrient powders)</a:t>
            </a: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Improving household food production</a:t>
            </a:r>
            <a:endParaRPr lang="en-US" sz="2500" dirty="0">
              <a:solidFill>
                <a:srgbClr val="000066"/>
              </a:solidFill>
              <a:latin typeface="Calibri" pitchFamily="34" charset="0"/>
              <a:cs typeface="Arial" pitchFamily="34" charset="0"/>
            </a:endParaRP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Improving food security through economic strengthening</a:t>
            </a: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Providing food support or food aid</a:t>
            </a:r>
            <a:endParaRPr lang="en-US" sz="2500" dirty="0">
              <a:solidFill>
                <a:srgbClr val="000066"/>
              </a:solidFill>
              <a:latin typeface="Calibri" pitchFamily="34" charset="0"/>
              <a:cs typeface="Arial" pitchFamily="34" charset="0"/>
            </a:endParaRPr>
          </a:p>
          <a:p>
            <a:pPr marL="573088" lvl="4" indent="-285750">
              <a:spcBef>
                <a:spcPts val="600"/>
              </a:spcBef>
              <a:buClr>
                <a:srgbClr val="000066"/>
              </a:buClr>
              <a:buSzPct val="100000"/>
              <a:buFont typeface="Wingdings" pitchFamily="2" charset="2"/>
              <a:buChar char="§"/>
              <a:defRPr/>
            </a:pPr>
            <a:r>
              <a:rPr lang="en-GB" sz="2500" dirty="0">
                <a:solidFill>
                  <a:srgbClr val="000066"/>
                </a:solidFill>
                <a:latin typeface="Calibri" pitchFamily="34" charset="0"/>
                <a:cs typeface="Arial" pitchFamily="34" charset="0"/>
              </a:rPr>
              <a:t>Improving school feeding</a:t>
            </a:r>
            <a:endParaRPr lang="en-US" sz="2500" dirty="0">
              <a:solidFill>
                <a:srgbClr val="000066"/>
              </a:solidFill>
              <a:latin typeface="Calibri" pitchFamily="34" charset="0"/>
              <a:cs typeface="Arial" pitchFamily="34" charset="0"/>
            </a:endParaRPr>
          </a:p>
          <a:p>
            <a:pPr eaLnBrk="1" hangingPunct="1">
              <a:spcBef>
                <a:spcPct val="25000"/>
              </a:spcBef>
              <a:buClr>
                <a:srgbClr val="000066"/>
              </a:buClr>
              <a:buFont typeface="Wingdings" pitchFamily="2" charset="2"/>
              <a:buChar char="Ø"/>
              <a:defRPr/>
            </a:pPr>
            <a:endParaRPr lang="fr-FR" sz="2600" dirty="0">
              <a:solidFill>
                <a:srgbClr val="000066"/>
              </a:solidFill>
            </a:endParaRPr>
          </a:p>
        </p:txBody>
      </p:sp>
      <p:sp>
        <p:nvSpPr>
          <p:cNvPr id="5" name="Title 4"/>
          <p:cNvSpPr>
            <a:spLocks noGrp="1"/>
          </p:cNvSpPr>
          <p:nvPr>
            <p:ph type="title"/>
          </p:nvPr>
        </p:nvSpPr>
        <p:spPr>
          <a:xfrm>
            <a:off x="1285592" y="41413"/>
            <a:ext cx="7913000" cy="548318"/>
          </a:xfrm>
        </p:spPr>
        <p:txBody>
          <a:bodyPr/>
          <a:lstStyle/>
          <a:p>
            <a:r>
              <a:rPr lang="en-US" sz="4200" spc="0" dirty="0">
                <a:cs typeface="Arial" pitchFamily="34" charset="0"/>
              </a:rPr>
              <a:t>PREVENTING AND MANAGING MALNUTRITION (1)</a:t>
            </a:r>
          </a:p>
        </p:txBody>
      </p:sp>
      <p:sp>
        <p:nvSpPr>
          <p:cNvPr id="7" name="TextBox 6"/>
          <p:cNvSpPr txBox="1"/>
          <p:nvPr/>
        </p:nvSpPr>
        <p:spPr>
          <a:xfrm>
            <a:off x="225938" y="214956"/>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500606" y="1384898"/>
            <a:ext cx="8229600" cy="4525963"/>
          </a:xfrm>
          <a:prstGeom prst="rect">
            <a:avLst/>
          </a:prstGeom>
        </p:spPr>
        <p:txBody>
          <a:bodyPr/>
          <a:lstStyle/>
          <a:p>
            <a:pPr>
              <a:spcBef>
                <a:spcPct val="25000"/>
              </a:spcBef>
              <a:buClr>
                <a:srgbClr val="000066"/>
              </a:buClr>
              <a:buNone/>
              <a:defRPr/>
            </a:pPr>
            <a:r>
              <a:rPr lang="en-GB" sz="3000" b="1" dirty="0">
                <a:solidFill>
                  <a:srgbClr val="000066"/>
                </a:solidFill>
                <a:latin typeface="+mj-lt"/>
              </a:rPr>
              <a:t>Health services</a:t>
            </a:r>
          </a:p>
          <a:p>
            <a:pPr marL="573088" lvl="4" indent="-285750">
              <a:spcBef>
                <a:spcPts val="6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Integrating nutrition into routine health services</a:t>
            </a:r>
          </a:p>
          <a:p>
            <a:pPr marL="573088" lvl="4" indent="-285750">
              <a:spcBef>
                <a:spcPts val="6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Providing micronutrient supplements</a:t>
            </a:r>
          </a:p>
          <a:p>
            <a:pPr marL="573088" lvl="4" indent="-285750">
              <a:spcBef>
                <a:spcPts val="6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Treating acute malnutrition with specialised food products</a:t>
            </a:r>
          </a:p>
          <a:p>
            <a:pPr marL="573088" lvl="4" indent="-285750">
              <a:spcBef>
                <a:spcPts val="6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Deworming</a:t>
            </a:r>
          </a:p>
          <a:p>
            <a:pPr marL="573088" lvl="4" indent="-285750">
              <a:spcBef>
                <a:spcPts val="6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Providing nutrition education and counselling</a:t>
            </a:r>
          </a:p>
        </p:txBody>
      </p:sp>
      <p:sp>
        <p:nvSpPr>
          <p:cNvPr id="9" name="Title 8"/>
          <p:cNvSpPr>
            <a:spLocks noGrp="1"/>
          </p:cNvSpPr>
          <p:nvPr>
            <p:ph type="title"/>
          </p:nvPr>
        </p:nvSpPr>
        <p:spPr>
          <a:xfrm>
            <a:off x="1181023" y="27764"/>
            <a:ext cx="7922033" cy="548318"/>
          </a:xfrm>
        </p:spPr>
        <p:txBody>
          <a:bodyPr/>
          <a:lstStyle/>
          <a:p>
            <a:r>
              <a:rPr lang="en-US" sz="4000" spc="0" dirty="0">
                <a:cs typeface="Arial" pitchFamily="34" charset="0"/>
              </a:rPr>
              <a:t>PREVENTING AND MANAGING MALNUTRITION (2)</a:t>
            </a:r>
            <a:endParaRPr lang="en-US" sz="4000" spc="0" dirty="0"/>
          </a:p>
        </p:txBody>
      </p:sp>
      <p:sp>
        <p:nvSpPr>
          <p:cNvPr id="25605" name="Rectangle 3"/>
          <p:cNvSpPr>
            <a:spLocks noChangeArrowheads="1"/>
          </p:cNvSpPr>
          <p:nvPr/>
        </p:nvSpPr>
        <p:spPr bwMode="auto">
          <a:xfrm>
            <a:off x="483328" y="4873593"/>
            <a:ext cx="6111923" cy="1642659"/>
          </a:xfrm>
          <a:prstGeom prst="rect">
            <a:avLst/>
          </a:prstGeom>
          <a:noFill/>
          <a:ln w="9525">
            <a:noFill/>
            <a:miter lim="800000"/>
            <a:headEnd/>
            <a:tailEnd/>
          </a:ln>
        </p:spPr>
        <p:txBody>
          <a:bodyPr/>
          <a:lstStyle/>
          <a:p>
            <a:pPr marL="514350" indent="-514350">
              <a:spcBef>
                <a:spcPct val="25000"/>
              </a:spcBef>
              <a:buClr>
                <a:srgbClr val="000066"/>
              </a:buClr>
              <a:buSzPct val="80000"/>
              <a:defRPr/>
            </a:pPr>
            <a:r>
              <a:rPr lang="en-GB" sz="3000" b="1" dirty="0">
                <a:solidFill>
                  <a:srgbClr val="000066"/>
                </a:solidFill>
                <a:latin typeface="+mj-lt"/>
                <a:cs typeface="Arial" pitchFamily="34" charset="0"/>
              </a:rPr>
              <a:t>Behaviour change</a:t>
            </a:r>
          </a:p>
          <a:p>
            <a:pPr marL="627063" lvl="4" indent="-338138">
              <a:spcBef>
                <a:spcPts val="6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Growth monitoring and promotion</a:t>
            </a:r>
          </a:p>
          <a:p>
            <a:pPr marL="627063" lvl="4" indent="-282575">
              <a:spcBef>
                <a:spcPts val="6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Nutrition counselling and education </a:t>
            </a:r>
          </a:p>
        </p:txBody>
      </p:sp>
      <p:sp>
        <p:nvSpPr>
          <p:cNvPr id="10" name="TextBox 9"/>
          <p:cNvSpPr txBox="1"/>
          <p:nvPr/>
        </p:nvSpPr>
        <p:spPr>
          <a:xfrm>
            <a:off x="216414" y="183535"/>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Content Placeholder 2"/>
          <p:cNvSpPr>
            <a:spLocks noGrp="1"/>
          </p:cNvSpPr>
          <p:nvPr>
            <p:ph idx="1"/>
          </p:nvPr>
        </p:nvSpPr>
        <p:spPr>
          <a:xfrm>
            <a:off x="368300" y="1496009"/>
            <a:ext cx="8775700" cy="4904791"/>
          </a:xfrm>
          <a:prstGeom prst="rect">
            <a:avLst/>
          </a:prstGeom>
        </p:spPr>
        <p:txBody>
          <a:bodyPr>
            <a:noAutofit/>
          </a:bodyPr>
          <a:lstStyle/>
          <a:p>
            <a:pPr marL="406400" indent="-406400" eaLnBrk="1" hangingPunct="1">
              <a:spcBef>
                <a:spcPts val="900"/>
              </a:spcBef>
              <a:buClr>
                <a:srgbClr val="000066"/>
              </a:buClr>
              <a:buFont typeface="Wingdings 3" pitchFamily="18" charset="2"/>
              <a:buAutoNum type="arabicPeriod"/>
              <a:defRPr/>
            </a:pPr>
            <a:r>
              <a:rPr lang="en-GB" sz="2600" dirty="0">
                <a:solidFill>
                  <a:srgbClr val="000066"/>
                </a:solidFill>
                <a:latin typeface="+mn-lt"/>
              </a:rPr>
              <a:t>Get weighed regularly and have weight recorded.</a:t>
            </a:r>
          </a:p>
          <a:p>
            <a:pPr marL="406400" indent="-406400" eaLnBrk="1" hangingPunct="1">
              <a:spcBef>
                <a:spcPts val="900"/>
              </a:spcBef>
              <a:buClr>
                <a:srgbClr val="000066"/>
              </a:buClr>
              <a:buFont typeface="Wingdings 3" pitchFamily="18" charset="2"/>
              <a:buAutoNum type="arabicPeriod"/>
              <a:defRPr/>
            </a:pPr>
            <a:r>
              <a:rPr lang="en-GB" sz="2600" dirty="0">
                <a:solidFill>
                  <a:srgbClr val="000066"/>
                </a:solidFill>
                <a:latin typeface="+mn-lt"/>
              </a:rPr>
              <a:t>Eat a variety of foods and increase intake of nutritious foods.</a:t>
            </a:r>
          </a:p>
          <a:p>
            <a:pPr marL="406400" indent="-406400" eaLnBrk="1" hangingPunct="1">
              <a:spcBef>
                <a:spcPts val="900"/>
              </a:spcBef>
              <a:buClr>
                <a:srgbClr val="000066"/>
              </a:buClr>
              <a:buFont typeface="Wingdings 3" pitchFamily="18" charset="2"/>
              <a:buAutoNum type="arabicPeriod"/>
              <a:defRPr/>
            </a:pPr>
            <a:r>
              <a:rPr lang="en-GB" sz="2600" dirty="0">
                <a:solidFill>
                  <a:srgbClr val="000066"/>
                </a:solidFill>
                <a:latin typeface="+mn-lt"/>
              </a:rPr>
              <a:t>Drink plenty of boiled or treated water.</a:t>
            </a:r>
          </a:p>
          <a:p>
            <a:pPr marL="406400" indent="-406400" eaLnBrk="1" hangingPunct="1">
              <a:spcBef>
                <a:spcPts val="900"/>
              </a:spcBef>
              <a:buClr>
                <a:srgbClr val="000066"/>
              </a:buClr>
              <a:buFont typeface="Wingdings 3" pitchFamily="18" charset="2"/>
              <a:buAutoNum type="arabicPeriod"/>
              <a:defRPr/>
            </a:pPr>
            <a:r>
              <a:rPr lang="en-GB" sz="2600" spc="-50" dirty="0">
                <a:solidFill>
                  <a:srgbClr val="000066"/>
                </a:solidFill>
                <a:latin typeface="+mn-lt"/>
              </a:rPr>
              <a:t>Avoid habits that can lead to poor nutrition and poor health.</a:t>
            </a:r>
          </a:p>
          <a:p>
            <a:pPr marL="406400" indent="-406400" eaLnBrk="1" hangingPunct="1">
              <a:spcBef>
                <a:spcPts val="900"/>
              </a:spcBef>
              <a:buClr>
                <a:srgbClr val="000066"/>
              </a:buClr>
              <a:buFont typeface="Wingdings 3" pitchFamily="18" charset="2"/>
              <a:buAutoNum type="arabicPeriod" startAt="5"/>
              <a:defRPr/>
            </a:pPr>
            <a:r>
              <a:rPr lang="en-GB" sz="2600" dirty="0">
                <a:solidFill>
                  <a:srgbClr val="000066"/>
                </a:solidFill>
                <a:latin typeface="+mn-lt"/>
              </a:rPr>
              <a:t>Maintain good hygiene and sanitation.</a:t>
            </a:r>
          </a:p>
          <a:p>
            <a:pPr marL="406400" indent="-406400" eaLnBrk="1" hangingPunct="1">
              <a:spcBef>
                <a:spcPts val="900"/>
              </a:spcBef>
              <a:buClr>
                <a:srgbClr val="000066"/>
              </a:buClr>
              <a:buFont typeface="Wingdings 3" pitchFamily="18" charset="2"/>
              <a:buAutoNum type="arabicPeriod" startAt="5"/>
              <a:defRPr/>
            </a:pPr>
            <a:r>
              <a:rPr lang="en-GB" sz="2600" dirty="0">
                <a:solidFill>
                  <a:srgbClr val="000066"/>
                </a:solidFill>
                <a:latin typeface="+mn-lt"/>
              </a:rPr>
              <a:t>Get exercise as often as possible.</a:t>
            </a:r>
          </a:p>
          <a:p>
            <a:pPr marL="406400" indent="-406400" eaLnBrk="1" hangingPunct="1">
              <a:spcBef>
                <a:spcPts val="900"/>
              </a:spcBef>
              <a:buClr>
                <a:srgbClr val="000066"/>
              </a:buClr>
              <a:buFont typeface="Wingdings 3" pitchFamily="18" charset="2"/>
              <a:buAutoNum type="arabicPeriod" startAt="5"/>
              <a:defRPr/>
            </a:pPr>
            <a:r>
              <a:rPr lang="en-GB" sz="2600" dirty="0">
                <a:solidFill>
                  <a:srgbClr val="000066"/>
                </a:solidFill>
                <a:latin typeface="+mn-lt"/>
              </a:rPr>
              <a:t>Prevent and seek early treatment of infections and advice on managing symptoms through diet.</a:t>
            </a:r>
          </a:p>
          <a:p>
            <a:pPr marL="406400" indent="-406400" eaLnBrk="1" hangingPunct="1">
              <a:spcBef>
                <a:spcPts val="900"/>
              </a:spcBef>
              <a:buClr>
                <a:srgbClr val="000066"/>
              </a:buClr>
              <a:buFont typeface="Wingdings 3" pitchFamily="18" charset="2"/>
              <a:buAutoNum type="arabicPeriod" startAt="5"/>
              <a:defRPr/>
            </a:pPr>
            <a:r>
              <a:rPr lang="en-US" sz="2600" dirty="0">
                <a:solidFill>
                  <a:srgbClr val="000066"/>
                </a:solidFill>
                <a:latin typeface="+mn-lt"/>
              </a:rPr>
              <a:t>Manage medication-food interactions and medication side effects through diet.</a:t>
            </a:r>
          </a:p>
        </p:txBody>
      </p:sp>
      <p:sp>
        <p:nvSpPr>
          <p:cNvPr id="5" name="Title 4"/>
          <p:cNvSpPr>
            <a:spLocks noGrp="1"/>
          </p:cNvSpPr>
          <p:nvPr>
            <p:ph type="title"/>
          </p:nvPr>
        </p:nvSpPr>
        <p:spPr>
          <a:xfrm>
            <a:off x="1194672" y="313803"/>
            <a:ext cx="7949328" cy="627895"/>
          </a:xfrm>
        </p:spPr>
        <p:txBody>
          <a:bodyPr/>
          <a:lstStyle/>
          <a:p>
            <a:r>
              <a:rPr lang="en-US" sz="4000" spc="0" dirty="0">
                <a:cs typeface="Arial" charset="0"/>
              </a:rPr>
              <a:t>CRITICAL NUTRITION ACTIONS</a:t>
            </a:r>
            <a:endParaRPr lang="en-US" sz="4000" spc="0" dirty="0"/>
          </a:p>
        </p:txBody>
      </p:sp>
      <p:sp>
        <p:nvSpPr>
          <p:cNvPr id="7" name="TextBox 6"/>
          <p:cNvSpPr txBox="1"/>
          <p:nvPr/>
        </p:nvSpPr>
        <p:spPr>
          <a:xfrm>
            <a:off x="234184" y="392378"/>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82138" y="1770038"/>
            <a:ext cx="8132928" cy="4546600"/>
          </a:xfrm>
          <a:prstGeom prst="rect">
            <a:avLst/>
          </a:prstGeom>
          <a:noFill/>
          <a:ln w="9525">
            <a:noFill/>
            <a:miter lim="800000"/>
            <a:headEnd/>
            <a:tailEnd/>
          </a:ln>
        </p:spPr>
        <p:txBody>
          <a:bodyPr/>
          <a:lstStyle/>
          <a:p>
            <a:pPr marL="573088" lvl="4" indent="-285750">
              <a:spcBef>
                <a:spcPts val="9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Nutrition assessment</a:t>
            </a:r>
          </a:p>
          <a:p>
            <a:pPr marL="573088" lvl="4" indent="-285750">
              <a:spcBef>
                <a:spcPts val="9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Nutrition </a:t>
            </a:r>
            <a:r>
              <a:rPr lang="en-GB" sz="2800">
                <a:solidFill>
                  <a:srgbClr val="000066"/>
                </a:solidFill>
                <a:latin typeface="Calibri" pitchFamily="34" charset="0"/>
                <a:cs typeface="Arial" pitchFamily="34" charset="0"/>
              </a:rPr>
              <a:t>counselling and education </a:t>
            </a:r>
            <a:endParaRPr lang="en-GB" sz="2800" dirty="0">
              <a:solidFill>
                <a:srgbClr val="000066"/>
              </a:solidFill>
              <a:latin typeface="Calibri" pitchFamily="34" charset="0"/>
              <a:cs typeface="Arial" pitchFamily="34" charset="0"/>
            </a:endParaRPr>
          </a:p>
          <a:p>
            <a:pPr marL="573088" lvl="4" indent="-285750">
              <a:spcBef>
                <a:spcPts val="9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Demonstration of how to prepare nutritious food</a:t>
            </a:r>
          </a:p>
          <a:p>
            <a:pPr marL="573088" lvl="4" indent="-285750">
              <a:spcBef>
                <a:spcPts val="9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Prescription of specialised food products for acutely malnourished clients </a:t>
            </a:r>
          </a:p>
          <a:p>
            <a:pPr marL="573088" lvl="4" indent="-285750">
              <a:spcBef>
                <a:spcPts val="9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Micronutrient supplementation</a:t>
            </a:r>
          </a:p>
          <a:p>
            <a:pPr marL="573088" lvl="4" indent="-285750">
              <a:spcBef>
                <a:spcPts val="9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Deworming</a:t>
            </a:r>
          </a:p>
          <a:p>
            <a:pPr marL="573088" lvl="4" indent="-285750">
              <a:spcBef>
                <a:spcPts val="900"/>
              </a:spcBef>
              <a:buClr>
                <a:srgbClr val="000066"/>
              </a:buClr>
              <a:buSzPct val="100000"/>
              <a:buFont typeface="Wingdings" pitchFamily="2" charset="2"/>
              <a:buChar char="§"/>
              <a:defRPr/>
            </a:pPr>
            <a:r>
              <a:rPr lang="en-GB" sz="2800" dirty="0">
                <a:solidFill>
                  <a:srgbClr val="000066"/>
                </a:solidFill>
                <a:latin typeface="Calibri" pitchFamily="34" charset="0"/>
                <a:cs typeface="Arial" pitchFamily="34" charset="0"/>
              </a:rPr>
              <a:t>Referral to community economic strengthening, livelihood and food security services</a:t>
            </a:r>
          </a:p>
        </p:txBody>
      </p:sp>
      <p:sp>
        <p:nvSpPr>
          <p:cNvPr id="7" name="Title 6"/>
          <p:cNvSpPr>
            <a:spLocks noGrp="1"/>
          </p:cNvSpPr>
          <p:nvPr>
            <p:ph type="title"/>
          </p:nvPr>
        </p:nvSpPr>
        <p:spPr>
          <a:xfrm>
            <a:off x="1276559" y="27764"/>
            <a:ext cx="7481455" cy="548318"/>
          </a:xfrm>
        </p:spPr>
        <p:txBody>
          <a:bodyPr/>
          <a:lstStyle/>
          <a:p>
            <a:r>
              <a:rPr lang="en-US" sz="4000" spc="0" dirty="0">
                <a:cs typeface="Arial" charset="0"/>
              </a:rPr>
              <a:t>NUTRITION SERVICES IN HEALTH FACILITIES</a:t>
            </a:r>
            <a:endParaRPr lang="en-US" sz="4000" spc="0" dirty="0"/>
          </a:p>
        </p:txBody>
      </p:sp>
      <p:sp>
        <p:nvSpPr>
          <p:cNvPr id="8" name="TextBox 7"/>
          <p:cNvSpPr txBox="1"/>
          <p:nvPr/>
        </p:nvSpPr>
        <p:spPr>
          <a:xfrm>
            <a:off x="216414" y="224480"/>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02757" y="1655588"/>
            <a:ext cx="6155141" cy="1163868"/>
          </a:xfrm>
        </p:spPr>
        <p:txBody>
          <a:bodyPr/>
          <a:lstStyle/>
          <a:p>
            <a:r>
              <a:rPr lang="en-US" sz="3200" kern="1200" spc="-50" dirty="0">
                <a:cs typeface="Arial" charset="0"/>
              </a:rPr>
              <a:t>Nutrition Assessment, </a:t>
            </a:r>
            <a:br>
              <a:rPr lang="en-US" sz="3200" kern="1200" spc="-50" dirty="0">
                <a:cs typeface="Arial" charset="0"/>
              </a:rPr>
            </a:br>
            <a:r>
              <a:rPr lang="en-US" sz="3200" kern="1200" spc="-50" dirty="0">
                <a:cs typeface="Arial" charset="0"/>
              </a:rPr>
              <a:t>Classification and Care Plans</a:t>
            </a:r>
          </a:p>
        </p:txBody>
      </p:sp>
      <p:sp>
        <p:nvSpPr>
          <p:cNvPr id="9" name="TextBox 8"/>
          <p:cNvSpPr txBox="1"/>
          <p:nvPr/>
        </p:nvSpPr>
        <p:spPr>
          <a:xfrm>
            <a:off x="780176" y="2667699"/>
            <a:ext cx="505267" cy="369332"/>
          </a:xfrm>
          <a:prstGeom prst="rect">
            <a:avLst/>
          </a:prstGeom>
          <a:noFill/>
        </p:spPr>
        <p:txBody>
          <a:bodyPr wrap="none" rtlCol="0">
            <a:spAutoFit/>
          </a:bodyPr>
          <a:lstStyle/>
          <a:p>
            <a:r>
              <a:rPr lang="en-US" dirty="0"/>
              <a:t>2.1</a:t>
            </a:r>
          </a:p>
        </p:txBody>
      </p:sp>
      <p:sp>
        <p:nvSpPr>
          <p:cNvPr id="10" name="TextBox 9"/>
          <p:cNvSpPr txBox="1"/>
          <p:nvPr/>
        </p:nvSpPr>
        <p:spPr>
          <a:xfrm>
            <a:off x="219075" y="1873454"/>
            <a:ext cx="2771775" cy="1785104"/>
          </a:xfrm>
          <a:prstGeom prst="rect">
            <a:avLst/>
          </a:prstGeom>
          <a:noFill/>
        </p:spPr>
        <p:txBody>
          <a:bodyPr wrap="square" rtlCol="0">
            <a:spAutoFit/>
          </a:bodyPr>
          <a:lstStyle/>
          <a:p>
            <a:pPr algn="ctr"/>
            <a:r>
              <a:rPr lang="en-US" sz="11000" dirty="0">
                <a:solidFill>
                  <a:srgbClr val="000066"/>
                </a:solidFill>
                <a:latin typeface="Calibri" pitchFamily="34" charset="0"/>
              </a:rPr>
              <a:t>2</a:t>
            </a:r>
          </a:p>
        </p:txBody>
      </p:sp>
      <p:sp>
        <p:nvSpPr>
          <p:cNvPr id="5" name="TextBox 4"/>
          <p:cNvSpPr txBox="1"/>
          <p:nvPr/>
        </p:nvSpPr>
        <p:spPr>
          <a:xfrm>
            <a:off x="326011" y="419100"/>
            <a:ext cx="710451" cy="584775"/>
          </a:xfrm>
          <a:prstGeom prst="rect">
            <a:avLst/>
          </a:prstGeom>
          <a:solidFill>
            <a:srgbClr val="FFC000"/>
          </a:solid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p:cNvSpPr>
            <a:spLocks noGrp="1" noChangeArrowheads="1"/>
          </p:cNvSpPr>
          <p:nvPr>
            <p:ph idx="1"/>
          </p:nvPr>
        </p:nvSpPr>
        <p:spPr>
          <a:xfrm>
            <a:off x="457199" y="1496009"/>
            <a:ext cx="7813344" cy="4525963"/>
          </a:xfrm>
        </p:spPr>
        <p:txBody>
          <a:bodyPr>
            <a:noAutofit/>
          </a:bodyPr>
          <a:lstStyle/>
          <a:p>
            <a:pPr marL="514350" indent="-514350">
              <a:buClr>
                <a:srgbClr val="000066"/>
              </a:buClr>
              <a:buFont typeface="Arial" charset="0"/>
              <a:buAutoNum type="arabicPeriod"/>
              <a:defRPr/>
            </a:pPr>
            <a:r>
              <a:rPr lang="en-GB" sz="2800" dirty="0">
                <a:solidFill>
                  <a:srgbClr val="000066"/>
                </a:solidFill>
                <a:latin typeface="Calibri" pitchFamily="34" charset="0"/>
              </a:rPr>
              <a:t>Explain the importance of nutrition assessment. </a:t>
            </a:r>
          </a:p>
          <a:p>
            <a:pPr marL="514350" indent="-514350">
              <a:spcBef>
                <a:spcPts val="900"/>
              </a:spcBef>
              <a:buClr>
                <a:srgbClr val="000066"/>
              </a:buClr>
              <a:buFont typeface="Arial" charset="0"/>
              <a:buAutoNum type="arabicPeriod"/>
              <a:defRPr/>
            </a:pPr>
            <a:r>
              <a:rPr lang="en-GB" sz="2800" dirty="0">
                <a:solidFill>
                  <a:srgbClr val="000066"/>
                </a:solidFill>
                <a:latin typeface="Calibri" pitchFamily="34" charset="0"/>
              </a:rPr>
              <a:t>Take and interpret anthropometric measurements accurately. </a:t>
            </a:r>
            <a:endParaRPr lang="en-US" sz="2800" dirty="0">
              <a:solidFill>
                <a:srgbClr val="000066"/>
              </a:solidFill>
              <a:latin typeface="Calibri" pitchFamily="34" charset="0"/>
            </a:endParaRPr>
          </a:p>
          <a:p>
            <a:pPr marL="514350" indent="-514350">
              <a:spcBef>
                <a:spcPts val="900"/>
              </a:spcBef>
              <a:buClr>
                <a:srgbClr val="000066"/>
              </a:buClr>
              <a:buFont typeface="Arial" charset="0"/>
              <a:buAutoNum type="arabicPeriod"/>
              <a:defRPr/>
            </a:pPr>
            <a:r>
              <a:rPr lang="en-US" sz="2800" dirty="0">
                <a:solidFill>
                  <a:srgbClr val="000066"/>
                </a:solidFill>
                <a:latin typeface="Calibri" pitchFamily="34" charset="0"/>
              </a:rPr>
              <a:t>Do clinical, biochemical and dietary assessments.</a:t>
            </a:r>
          </a:p>
          <a:p>
            <a:pPr marL="514350" indent="-514350">
              <a:spcBef>
                <a:spcPts val="900"/>
              </a:spcBef>
              <a:buClr>
                <a:srgbClr val="000066"/>
              </a:buClr>
              <a:buFont typeface="Arial" charset="0"/>
              <a:buAutoNum type="arabicPeriod"/>
              <a:defRPr/>
            </a:pPr>
            <a:r>
              <a:rPr lang="en-GB" sz="2800" dirty="0">
                <a:solidFill>
                  <a:srgbClr val="000066"/>
                </a:solidFill>
                <a:latin typeface="Calibri" pitchFamily="34" charset="0"/>
              </a:rPr>
              <a:t>Classify nutritional status correctly based on nutrition assessment.</a:t>
            </a:r>
            <a:endParaRPr lang="en-US" sz="2800" dirty="0">
              <a:solidFill>
                <a:srgbClr val="000066"/>
              </a:solidFill>
              <a:latin typeface="Calibri" pitchFamily="34" charset="0"/>
            </a:endParaRPr>
          </a:p>
          <a:p>
            <a:pPr marL="514350" indent="-514350">
              <a:spcBef>
                <a:spcPts val="900"/>
              </a:spcBef>
              <a:buClr>
                <a:srgbClr val="000066"/>
              </a:buClr>
              <a:buFont typeface="Arial" charset="0"/>
              <a:buAutoNum type="arabicPeriod"/>
              <a:defRPr/>
            </a:pPr>
            <a:r>
              <a:rPr lang="en-GB" sz="2800" dirty="0">
                <a:solidFill>
                  <a:srgbClr val="000066"/>
                </a:solidFill>
                <a:latin typeface="Calibri" pitchFamily="34" charset="0"/>
              </a:rPr>
              <a:t>Select appropriate Nutrition Care Plans based on clients’ nutritional status.</a:t>
            </a:r>
          </a:p>
          <a:p>
            <a:pPr marL="514350" indent="-514350">
              <a:spcBef>
                <a:spcPts val="900"/>
              </a:spcBef>
              <a:buClr>
                <a:srgbClr val="000066"/>
              </a:buClr>
              <a:buFont typeface="Arial" charset="0"/>
              <a:buAutoNum type="arabicPeriod"/>
              <a:defRPr/>
            </a:pPr>
            <a:r>
              <a:rPr lang="en-GB" sz="2800" dirty="0">
                <a:solidFill>
                  <a:srgbClr val="000066"/>
                </a:solidFill>
                <a:latin typeface="Calibri" pitchFamily="34" charset="0"/>
              </a:rPr>
              <a:t>Explain the importance of recording client nutrition information.</a:t>
            </a:r>
            <a:endParaRPr lang="en-US" sz="2800" dirty="0">
              <a:solidFill>
                <a:srgbClr val="000066"/>
              </a:solidFill>
              <a:latin typeface="Calibri" pitchFamily="34" charset="0"/>
            </a:endParaRPr>
          </a:p>
        </p:txBody>
      </p:sp>
      <p:sp>
        <p:nvSpPr>
          <p:cNvPr id="5" name="Title 4"/>
          <p:cNvSpPr>
            <a:spLocks noGrp="1"/>
          </p:cNvSpPr>
          <p:nvPr>
            <p:ph type="title"/>
          </p:nvPr>
        </p:nvSpPr>
        <p:spPr>
          <a:xfrm>
            <a:off x="1208319" y="300154"/>
            <a:ext cx="7481455" cy="548318"/>
          </a:xfrm>
        </p:spPr>
        <p:txBody>
          <a:bodyPr/>
          <a:lstStyle/>
          <a:p>
            <a:r>
              <a:rPr lang="en-US" sz="4400" spc="0" dirty="0">
                <a:cs typeface="Arial" charset="0"/>
              </a:rPr>
              <a:t>LEARNING OBJECTIVES</a:t>
            </a:r>
            <a:endParaRPr lang="en-US" sz="4400" spc="0" dirty="0"/>
          </a:p>
        </p:txBody>
      </p:sp>
      <p:sp>
        <p:nvSpPr>
          <p:cNvPr id="7" name="TextBox 6"/>
          <p:cNvSpPr txBox="1"/>
          <p:nvPr/>
        </p:nvSpPr>
        <p:spPr>
          <a:xfrm>
            <a:off x="326011" y="409575"/>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Content Placeholder 2"/>
          <p:cNvSpPr>
            <a:spLocks noGrp="1"/>
          </p:cNvSpPr>
          <p:nvPr>
            <p:ph idx="1"/>
          </p:nvPr>
        </p:nvSpPr>
        <p:spPr>
          <a:xfrm>
            <a:off x="-1" y="1495723"/>
            <a:ext cx="5145205" cy="3854197"/>
          </a:xfrm>
          <a:prstGeom prst="rect">
            <a:avLst/>
          </a:prstGeom>
        </p:spPr>
        <p:txBody>
          <a:bodyPr>
            <a:noAutofit/>
          </a:bodyPr>
          <a:lstStyle/>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Identifies people at risk for malnutrition for early intervention or referral before severe malnutrition</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Detects diet habits that increase the risk of disease</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Identifies needs for nutrition education and counselling</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Identifies local food resources</a:t>
            </a:r>
          </a:p>
          <a:p>
            <a:pPr eaLnBrk="1" hangingPunct="1">
              <a:spcBef>
                <a:spcPts val="600"/>
              </a:spcBef>
              <a:buClr>
                <a:srgbClr val="000066"/>
              </a:buClr>
              <a:buFont typeface="Wingdings" pitchFamily="2" charset="2"/>
              <a:buChar char="Ø"/>
              <a:defRPr/>
            </a:pPr>
            <a:endParaRPr lang="en-US" sz="2800" dirty="0">
              <a:solidFill>
                <a:srgbClr val="000066"/>
              </a:solidFill>
              <a:latin typeface="+mn-lt"/>
            </a:endParaRPr>
          </a:p>
          <a:p>
            <a:pPr eaLnBrk="1" hangingPunct="1">
              <a:spcBef>
                <a:spcPts val="600"/>
              </a:spcBef>
              <a:buClr>
                <a:srgbClr val="000066"/>
              </a:buClr>
              <a:buFont typeface="Wingdings" pitchFamily="2" charset="2"/>
              <a:buChar char="Ø"/>
              <a:defRPr/>
            </a:pPr>
            <a:endParaRPr lang="en-US" sz="2800" dirty="0">
              <a:solidFill>
                <a:srgbClr val="000066"/>
              </a:solidFill>
              <a:latin typeface="+mn-lt"/>
            </a:endParaRPr>
          </a:p>
          <a:p>
            <a:pPr eaLnBrk="1" hangingPunct="1">
              <a:spcBef>
                <a:spcPts val="600"/>
              </a:spcBef>
              <a:buClr>
                <a:srgbClr val="000066"/>
              </a:buClr>
              <a:buFont typeface="Wingdings" pitchFamily="2" charset="2"/>
              <a:buChar char="Ø"/>
              <a:defRPr/>
            </a:pPr>
            <a:endParaRPr lang="en-GB" sz="2800" dirty="0">
              <a:solidFill>
                <a:srgbClr val="000066"/>
              </a:solidFill>
              <a:latin typeface="+mn-lt"/>
            </a:endParaRPr>
          </a:p>
          <a:p>
            <a:pPr eaLnBrk="1" hangingPunct="1">
              <a:spcBef>
                <a:spcPts val="600"/>
              </a:spcBef>
              <a:buClr>
                <a:srgbClr val="000066"/>
              </a:buClr>
              <a:buFont typeface="Wingdings" pitchFamily="2" charset="2"/>
              <a:buChar char="Ø"/>
              <a:defRPr/>
            </a:pPr>
            <a:endParaRPr lang="en-US" sz="2800" dirty="0">
              <a:solidFill>
                <a:srgbClr val="000066"/>
              </a:solidFill>
              <a:latin typeface="+mn-lt"/>
            </a:endParaRPr>
          </a:p>
        </p:txBody>
      </p:sp>
      <p:sp>
        <p:nvSpPr>
          <p:cNvPr id="9" name="Title 8"/>
          <p:cNvSpPr>
            <a:spLocks noGrp="1"/>
          </p:cNvSpPr>
          <p:nvPr>
            <p:ph type="title"/>
          </p:nvPr>
        </p:nvSpPr>
        <p:spPr>
          <a:xfrm>
            <a:off x="1221967" y="14116"/>
            <a:ext cx="7922033" cy="548318"/>
          </a:xfrm>
        </p:spPr>
        <p:txBody>
          <a:bodyPr/>
          <a:lstStyle/>
          <a:p>
            <a:r>
              <a:rPr lang="en-US" sz="4200" spc="0" dirty="0">
                <a:cs typeface="Arial" charset="0"/>
              </a:rPr>
              <a:t>IMPORTANCE OF </a:t>
            </a:r>
            <a:br>
              <a:rPr lang="en-US" sz="4200" spc="0" dirty="0">
                <a:cs typeface="Arial" charset="0"/>
              </a:rPr>
            </a:br>
            <a:r>
              <a:rPr lang="en-US" sz="4200" spc="0" dirty="0">
                <a:cs typeface="Arial" charset="0"/>
              </a:rPr>
              <a:t>NUTRITION ASSESSMENT </a:t>
            </a:r>
            <a:endParaRPr lang="en-US" sz="4200" spc="0" dirty="0"/>
          </a:p>
        </p:txBody>
      </p:sp>
      <p:grpSp>
        <p:nvGrpSpPr>
          <p:cNvPr id="3" name="Group 7" descr="An image of a man on a scale and a female nurse weighing him."/>
          <p:cNvGrpSpPr/>
          <p:nvPr/>
        </p:nvGrpSpPr>
        <p:grpSpPr>
          <a:xfrm>
            <a:off x="5334000" y="1647825"/>
            <a:ext cx="3578225" cy="4193977"/>
            <a:chOff x="5348288" y="1600200"/>
            <a:chExt cx="3578225" cy="4193977"/>
          </a:xfrm>
        </p:grpSpPr>
        <p:pic>
          <p:nvPicPr>
            <p:cNvPr id="2" name="Picture 7" descr="npo00003b"/>
            <p:cNvPicPr>
              <a:picLocks noChangeAspect="1" noChangeArrowheads="1"/>
            </p:cNvPicPr>
            <p:nvPr/>
          </p:nvPicPr>
          <p:blipFill>
            <a:blip r:embed="rId3" cstate="print"/>
            <a:srcRect/>
            <a:stretch>
              <a:fillRect/>
            </a:stretch>
          </p:blipFill>
          <p:spPr bwMode="auto">
            <a:xfrm>
              <a:off x="5348288" y="1600200"/>
              <a:ext cx="3529012" cy="3886200"/>
            </a:xfrm>
            <a:prstGeom prst="rect">
              <a:avLst/>
            </a:prstGeom>
            <a:noFill/>
            <a:ln w="9525">
              <a:noFill/>
              <a:miter lim="800000"/>
              <a:headEnd/>
              <a:tailEnd/>
            </a:ln>
          </p:spPr>
        </p:pic>
        <p:sp>
          <p:nvSpPr>
            <p:cNvPr id="6" name="Text Box 25"/>
            <p:cNvSpPr txBox="1">
              <a:spLocks noChangeArrowheads="1"/>
            </p:cNvSpPr>
            <p:nvPr/>
          </p:nvSpPr>
          <p:spPr bwMode="auto">
            <a:xfrm>
              <a:off x="5957888" y="5486400"/>
              <a:ext cx="2968625" cy="307777"/>
            </a:xfrm>
            <a:prstGeom prst="rect">
              <a:avLst/>
            </a:prstGeom>
            <a:noFill/>
            <a:ln w="9525">
              <a:noFill/>
              <a:miter lim="800000"/>
              <a:headEnd/>
              <a:tailEnd/>
            </a:ln>
          </p:spPr>
          <p:txBody>
            <a:bodyPr>
              <a:spAutoFit/>
            </a:bodyPr>
            <a:lstStyle/>
            <a:p>
              <a:pPr algn="r">
                <a:spcBef>
                  <a:spcPct val="50000"/>
                </a:spcBef>
                <a:defRPr/>
              </a:pPr>
              <a:r>
                <a:rPr lang="fr-FR" sz="1400" i="1" dirty="0">
                  <a:solidFill>
                    <a:srgbClr val="000066"/>
                  </a:solidFill>
                </a:rPr>
                <a:t>Photo: </a:t>
              </a:r>
              <a:r>
                <a:rPr lang="fr-FR" sz="1400" dirty="0">
                  <a:solidFill>
                    <a:srgbClr val="000066"/>
                  </a:solidFill>
                </a:rPr>
                <a:t>Wendy Hammond</a:t>
              </a:r>
            </a:p>
          </p:txBody>
        </p:sp>
      </p:grpSp>
      <p:sp>
        <p:nvSpPr>
          <p:cNvPr id="10" name="TextBox 9"/>
          <p:cNvSpPr txBox="1"/>
          <p:nvPr/>
        </p:nvSpPr>
        <p:spPr>
          <a:xfrm>
            <a:off x="306961" y="183533"/>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2.3</a:t>
            </a:r>
          </a:p>
        </p:txBody>
      </p:sp>
      <p:sp>
        <p:nvSpPr>
          <p:cNvPr id="8" name="Content Placeholder 2"/>
          <p:cNvSpPr txBox="1">
            <a:spLocks/>
          </p:cNvSpPr>
          <p:nvPr/>
        </p:nvSpPr>
        <p:spPr>
          <a:xfrm>
            <a:off x="0" y="5695661"/>
            <a:ext cx="9143999" cy="998563"/>
          </a:xfrm>
          <a:prstGeom prst="rect">
            <a:avLst/>
          </a:prstGeom>
        </p:spPr>
        <p:txBody>
          <a:bodyPr>
            <a:noAutofit/>
          </a:bodyPr>
          <a:lstStyle/>
          <a:p>
            <a:pPr marL="573088" marR="0" lvl="4" indent="-285750" algn="l" defTabSz="914400" rtl="0" eaLnBrk="1" fontAlgn="auto" latinLnBrk="0" hangingPunct="1">
              <a:lnSpc>
                <a:spcPct val="100000"/>
              </a:lnSpc>
              <a:spcBef>
                <a:spcPts val="600"/>
              </a:spcBef>
              <a:spcAft>
                <a:spcPts val="0"/>
              </a:spcAft>
              <a:buClr>
                <a:srgbClr val="000066"/>
              </a:buClr>
              <a:buSzPct val="100000"/>
              <a:buFont typeface="Wingdings" pitchFamily="2" charset="2"/>
              <a:buChar char="§"/>
              <a:tabLst/>
              <a:defRPr/>
            </a:pPr>
            <a:r>
              <a:rPr lang="en-US" sz="2800" dirty="0">
                <a:solidFill>
                  <a:srgbClr val="000066"/>
                </a:solidFill>
                <a:cs typeface="Arial" pitchFamily="34" charset="0"/>
              </a:rPr>
              <a:t>Tracks growth and weight trends</a:t>
            </a:r>
          </a:p>
          <a:p>
            <a:pPr marL="573088" marR="0" lvl="4" indent="-285750" algn="l" defTabSz="914400" rtl="0" eaLnBrk="1" fontAlgn="auto" latinLnBrk="0" hangingPunct="1">
              <a:lnSpc>
                <a:spcPct val="100000"/>
              </a:lnSpc>
              <a:spcBef>
                <a:spcPts val="600"/>
              </a:spcBef>
              <a:spcAft>
                <a:spcPts val="0"/>
              </a:spcAft>
              <a:buClr>
                <a:srgbClr val="000066"/>
              </a:buClr>
              <a:buSzPct val="100000"/>
              <a:buFont typeface="Wingdings" pitchFamily="2" charset="2"/>
              <a:buChar char="§"/>
              <a:tabLst/>
              <a:defRPr/>
            </a:pPr>
            <a:r>
              <a:rPr lang="en-GB" sz="2800" dirty="0">
                <a:solidFill>
                  <a:srgbClr val="000066"/>
                </a:solidFill>
                <a:cs typeface="Arial" pitchFamily="34" charset="0"/>
              </a:rPr>
              <a:t>Establishes a framework for a Nutrition Care Plan</a:t>
            </a:r>
            <a:endParaRPr lang="en-US" sz="2800" dirty="0">
              <a:solidFill>
                <a:srgbClr val="000066"/>
              </a:solidFill>
              <a:cs typeface="Arial" pitchFamily="34" charset="0"/>
            </a:endParaRPr>
          </a:p>
          <a:p>
            <a:pPr marL="514350" marR="0" lvl="0" indent="-514350" algn="l" defTabSz="914400" rtl="0" eaLnBrk="1" fontAlgn="auto" latinLnBrk="0" hangingPunct="1">
              <a:lnSpc>
                <a:spcPct val="100000"/>
              </a:lnSpc>
              <a:spcBef>
                <a:spcPts val="900"/>
              </a:spcBef>
              <a:spcAft>
                <a:spcPts val="0"/>
              </a:spcAft>
              <a:buClr>
                <a:srgbClr val="000066"/>
              </a:buClr>
              <a:buSzTx/>
              <a:buFont typeface="Wingdings" pitchFamily="2" charset="2"/>
              <a:buChar char="Ø"/>
              <a:tabLst/>
              <a:defRPr/>
            </a:pPr>
            <a:endParaRPr kumimoji="0" lang="en-US" sz="2800" b="0" i="0" u="none" strike="noStrike" kern="1200" cap="none" spc="0" normalizeH="0" baseline="0" noProof="0" dirty="0">
              <a:ln>
                <a:noFill/>
              </a:ln>
              <a:solidFill>
                <a:srgbClr val="000066"/>
              </a:solidFill>
              <a:effectLst/>
              <a:uLnTx/>
              <a:uFillTx/>
              <a:ea typeface="+mn-ea"/>
              <a:cs typeface="Arial" pitchFamily="34" charset="0"/>
            </a:endParaRPr>
          </a:p>
          <a:p>
            <a:pPr marL="514350" marR="0" lvl="0" indent="-514350" algn="l" defTabSz="914400" rtl="0" eaLnBrk="1" fontAlgn="auto" latinLnBrk="0" hangingPunct="1">
              <a:lnSpc>
                <a:spcPct val="100000"/>
              </a:lnSpc>
              <a:spcBef>
                <a:spcPts val="1800"/>
              </a:spcBef>
              <a:spcAft>
                <a:spcPts val="0"/>
              </a:spcAft>
              <a:buClr>
                <a:srgbClr val="000066"/>
              </a:buClr>
              <a:buSzTx/>
              <a:buFont typeface="Wingdings" pitchFamily="2" charset="2"/>
              <a:buChar char="Ø"/>
              <a:tabLst/>
              <a:defRPr/>
            </a:pPr>
            <a:endParaRPr kumimoji="0" lang="en-US" sz="2800" b="0" i="0" u="none" strike="noStrike" kern="1200" cap="none" spc="0" normalizeH="0" baseline="0" noProof="0" dirty="0">
              <a:ln>
                <a:noFill/>
              </a:ln>
              <a:solidFill>
                <a:srgbClr val="000066"/>
              </a:solidFill>
              <a:effectLst/>
              <a:uLnTx/>
              <a:uFillTx/>
              <a:ea typeface="+mn-ea"/>
              <a:cs typeface="Arial" pitchFamily="34" charset="0"/>
            </a:endParaRPr>
          </a:p>
          <a:p>
            <a:pPr marL="514350" marR="0" lvl="0" indent="-514350" algn="l" defTabSz="914400" rtl="0" eaLnBrk="1" fontAlgn="auto" latinLnBrk="0" hangingPunct="1">
              <a:lnSpc>
                <a:spcPct val="100000"/>
              </a:lnSpc>
              <a:spcBef>
                <a:spcPts val="1800"/>
              </a:spcBef>
              <a:spcAft>
                <a:spcPts val="0"/>
              </a:spcAft>
              <a:buClr>
                <a:srgbClr val="000066"/>
              </a:buClr>
              <a:buSzTx/>
              <a:buFont typeface="Wingdings" pitchFamily="2" charset="2"/>
              <a:buChar char="Ø"/>
              <a:tabLst/>
              <a:defRPr/>
            </a:pPr>
            <a:endParaRPr kumimoji="0" lang="en-GB" sz="2800" b="0" i="0" u="none" strike="noStrike" kern="1200" cap="none" spc="0" normalizeH="0" baseline="0" noProof="0" dirty="0">
              <a:ln>
                <a:noFill/>
              </a:ln>
              <a:solidFill>
                <a:srgbClr val="000066"/>
              </a:solidFill>
              <a:effectLst/>
              <a:uLnTx/>
              <a:uFillTx/>
              <a:ea typeface="+mn-ea"/>
              <a:cs typeface="Arial" pitchFamily="34" charset="0"/>
            </a:endParaRPr>
          </a:p>
          <a:p>
            <a:pPr marL="514350" marR="0" lvl="0" indent="-514350" algn="l" defTabSz="914400" rtl="0" eaLnBrk="1" fontAlgn="auto" latinLnBrk="0" hangingPunct="1">
              <a:lnSpc>
                <a:spcPct val="100000"/>
              </a:lnSpc>
              <a:spcBef>
                <a:spcPts val="1800"/>
              </a:spcBef>
              <a:spcAft>
                <a:spcPts val="0"/>
              </a:spcAft>
              <a:buClr>
                <a:srgbClr val="000066"/>
              </a:buClr>
              <a:buSzTx/>
              <a:buFont typeface="Wingdings" pitchFamily="2" charset="2"/>
              <a:buChar char="Ø"/>
              <a:tabLst/>
              <a:defRPr/>
            </a:pPr>
            <a:endParaRPr kumimoji="0" lang="en-US" sz="2800" b="0" i="0" u="none" strike="noStrike" kern="1200" cap="none" spc="0" normalizeH="0" baseline="0" noProof="0" dirty="0">
              <a:ln>
                <a:noFill/>
              </a:ln>
              <a:solidFill>
                <a:srgbClr val="000066"/>
              </a:solidFill>
              <a:effectLst/>
              <a:uLnTx/>
              <a:uFillTx/>
              <a:ea typeface="+mn-ea"/>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Content Placeholder 2"/>
          <p:cNvSpPr>
            <a:spLocks noGrp="1"/>
          </p:cNvSpPr>
          <p:nvPr>
            <p:ph idx="1"/>
          </p:nvPr>
        </p:nvSpPr>
        <p:spPr/>
        <p:txBody>
          <a:bodyPr>
            <a:normAutofit/>
          </a:bodyPr>
          <a:lstStyle/>
          <a:p>
            <a:pPr marL="573088" lvl="4" indent="-285750">
              <a:spcBef>
                <a:spcPts val="600"/>
              </a:spcBef>
              <a:buClr>
                <a:srgbClr val="000066"/>
              </a:buClr>
              <a:buSzPct val="100000"/>
              <a:buFont typeface="Wingdings" pitchFamily="2" charset="2"/>
              <a:buChar char="§"/>
              <a:defRPr/>
            </a:pPr>
            <a:r>
              <a:rPr lang="en-US" sz="3600" b="1" dirty="0">
                <a:solidFill>
                  <a:srgbClr val="C00000"/>
                </a:solidFill>
                <a:cs typeface="Arial" pitchFamily="34" charset="0"/>
              </a:rPr>
              <a:t>A</a:t>
            </a:r>
            <a:r>
              <a:rPr lang="en-US" sz="2800" dirty="0">
                <a:solidFill>
                  <a:srgbClr val="000066"/>
                </a:solidFill>
                <a:cs typeface="Arial" pitchFamily="34" charset="0"/>
              </a:rPr>
              <a:t>nthropometric</a:t>
            </a:r>
          </a:p>
          <a:p>
            <a:pPr marL="573088" lvl="4" indent="-285750">
              <a:spcBef>
                <a:spcPts val="600"/>
              </a:spcBef>
              <a:buClr>
                <a:srgbClr val="000066"/>
              </a:buClr>
              <a:buSzPct val="100000"/>
              <a:buFont typeface="Wingdings" pitchFamily="2" charset="2"/>
              <a:buChar char="§"/>
              <a:defRPr/>
            </a:pPr>
            <a:r>
              <a:rPr lang="en-US" sz="3600" b="1" dirty="0">
                <a:solidFill>
                  <a:srgbClr val="C00000"/>
                </a:solidFill>
                <a:cs typeface="Arial" pitchFamily="34" charset="0"/>
              </a:rPr>
              <a:t>B</a:t>
            </a:r>
            <a:r>
              <a:rPr lang="en-US" sz="2800" dirty="0">
                <a:solidFill>
                  <a:srgbClr val="000066"/>
                </a:solidFill>
                <a:cs typeface="Arial" pitchFamily="34" charset="0"/>
              </a:rPr>
              <a:t>iochemical</a:t>
            </a:r>
          </a:p>
          <a:p>
            <a:pPr marL="573088" lvl="4" indent="-285750">
              <a:spcBef>
                <a:spcPts val="600"/>
              </a:spcBef>
              <a:buClr>
                <a:srgbClr val="000066"/>
              </a:buClr>
              <a:buSzPct val="100000"/>
              <a:buFont typeface="Wingdings" pitchFamily="2" charset="2"/>
              <a:buChar char="§"/>
              <a:defRPr/>
            </a:pPr>
            <a:r>
              <a:rPr lang="en-US" sz="3600" b="1" dirty="0">
                <a:solidFill>
                  <a:srgbClr val="C00000"/>
                </a:solidFill>
                <a:cs typeface="Arial" pitchFamily="34" charset="0"/>
              </a:rPr>
              <a:t>C</a:t>
            </a:r>
            <a:r>
              <a:rPr lang="en-US" sz="2800" dirty="0">
                <a:solidFill>
                  <a:srgbClr val="000066"/>
                </a:solidFill>
                <a:cs typeface="Arial" pitchFamily="34" charset="0"/>
              </a:rPr>
              <a:t>linical</a:t>
            </a:r>
          </a:p>
          <a:p>
            <a:pPr marL="573088" lvl="4" indent="-285750">
              <a:spcBef>
                <a:spcPts val="600"/>
              </a:spcBef>
              <a:buClr>
                <a:srgbClr val="000066"/>
              </a:buClr>
              <a:buSzPct val="100000"/>
              <a:buFont typeface="Wingdings" pitchFamily="2" charset="2"/>
              <a:buChar char="§"/>
              <a:defRPr/>
            </a:pPr>
            <a:r>
              <a:rPr lang="en-US" sz="3600" b="1" dirty="0">
                <a:solidFill>
                  <a:srgbClr val="C00000"/>
                </a:solidFill>
                <a:cs typeface="Arial" pitchFamily="34" charset="0"/>
              </a:rPr>
              <a:t>D</a:t>
            </a:r>
            <a:r>
              <a:rPr lang="en-US" sz="2800" dirty="0">
                <a:solidFill>
                  <a:srgbClr val="000066"/>
                </a:solidFill>
                <a:cs typeface="Arial" pitchFamily="34" charset="0"/>
              </a:rPr>
              <a:t>ietary</a:t>
            </a:r>
          </a:p>
        </p:txBody>
      </p:sp>
      <p:sp>
        <p:nvSpPr>
          <p:cNvPr id="5" name="Title 4"/>
          <p:cNvSpPr>
            <a:spLocks noGrp="1"/>
          </p:cNvSpPr>
          <p:nvPr>
            <p:ph type="title"/>
          </p:nvPr>
        </p:nvSpPr>
        <p:spPr/>
        <p:txBody>
          <a:bodyPr/>
          <a:lstStyle/>
          <a:p>
            <a:r>
              <a:rPr lang="en-US" sz="4200" spc="0" dirty="0">
                <a:cs typeface="Arial" charset="0"/>
              </a:rPr>
              <a:t>TYPES OF NUTRITION ASSESSMENT </a:t>
            </a:r>
            <a:endParaRPr lang="en-US" sz="4200" spc="0" dirty="0"/>
          </a:p>
        </p:txBody>
      </p:sp>
      <p:sp>
        <p:nvSpPr>
          <p:cNvPr id="7" name="TextBox 6"/>
          <p:cNvSpPr txBox="1"/>
          <p:nvPr/>
        </p:nvSpPr>
        <p:spPr>
          <a:xfrm>
            <a:off x="316486" y="187088"/>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286" y="1960194"/>
            <a:ext cx="8229600" cy="4525963"/>
          </a:xfrm>
        </p:spPr>
        <p:txBody>
          <a:bodyPr>
            <a:normAutofit/>
          </a:bodyPr>
          <a:lstStyle/>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Bilateral pitting oedema</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Wasting</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Anorexia, poor appetite</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Persistent diarrhoea</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Nausea or vomiting</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Severe dehydration</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High fever (≥ 38.5</a:t>
            </a:r>
            <a:r>
              <a:rPr lang="en-US" sz="2800" baseline="30000" dirty="0">
                <a:solidFill>
                  <a:srgbClr val="000066"/>
                </a:solidFill>
                <a:cs typeface="Arial" pitchFamily="34" charset="0"/>
              </a:rPr>
              <a:t>o</a:t>
            </a:r>
            <a:r>
              <a:rPr lang="en-US" sz="2800" dirty="0">
                <a:solidFill>
                  <a:srgbClr val="000066"/>
                </a:solidFill>
                <a:cs typeface="Arial" pitchFamily="34" charset="0"/>
              </a:rPr>
              <a:t> C)</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Rapid breathing</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Convulsions</a:t>
            </a:r>
          </a:p>
          <a:p>
            <a:pPr marL="573088" lvl="4" indent="-285750">
              <a:lnSpc>
                <a:spcPct val="8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Severe anaemia</a:t>
            </a:r>
          </a:p>
          <a:p>
            <a:pPr>
              <a:lnSpc>
                <a:spcPct val="90000"/>
              </a:lnSpc>
              <a:buFont typeface="Arial" pitchFamily="34" charset="0"/>
              <a:buChar char="–"/>
            </a:pPr>
            <a:endParaRPr lang="en-US" dirty="0"/>
          </a:p>
        </p:txBody>
      </p:sp>
      <p:sp>
        <p:nvSpPr>
          <p:cNvPr id="2" name="Title 1"/>
          <p:cNvSpPr>
            <a:spLocks noGrp="1"/>
          </p:cNvSpPr>
          <p:nvPr>
            <p:ph type="title"/>
          </p:nvPr>
        </p:nvSpPr>
        <p:spPr/>
        <p:txBody>
          <a:bodyPr/>
          <a:lstStyle/>
          <a:p>
            <a:r>
              <a:rPr lang="en-US" sz="4200" spc="0" dirty="0"/>
              <a:t>CLINICAL NUTRITION ASSESSMENT</a:t>
            </a:r>
          </a:p>
        </p:txBody>
      </p:sp>
      <p:sp>
        <p:nvSpPr>
          <p:cNvPr id="4" name="Content Placeholder 3"/>
          <p:cNvSpPr>
            <a:spLocks noGrp="1"/>
          </p:cNvSpPr>
          <p:nvPr>
            <p:ph sz="half" idx="4294967295"/>
          </p:nvPr>
        </p:nvSpPr>
        <p:spPr>
          <a:xfrm>
            <a:off x="4648200" y="1971087"/>
            <a:ext cx="4495800" cy="3322638"/>
          </a:xfrm>
          <a:prstGeom prst="rect">
            <a:avLst/>
          </a:prstGeom>
        </p:spPr>
        <p:txBody>
          <a:bodyPr>
            <a:noAutofit/>
          </a:bodyPr>
          <a:lstStyle/>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Mouth sores or thrush</a:t>
            </a:r>
          </a:p>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HIV</a:t>
            </a:r>
          </a:p>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Hypothermia</a:t>
            </a:r>
          </a:p>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Hypoglycaemia </a:t>
            </a:r>
          </a:p>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Lethargy or unconsciousness</a:t>
            </a:r>
          </a:p>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Extreme weakness</a:t>
            </a:r>
          </a:p>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Opportunistic infections</a:t>
            </a:r>
          </a:p>
          <a:p>
            <a:pPr marL="573088" lvl="4" indent="-285750">
              <a:lnSpc>
                <a:spcPct val="90000"/>
              </a:lnSpc>
              <a:spcBef>
                <a:spcPts val="600"/>
              </a:spcBef>
              <a:buClr>
                <a:srgbClr val="000066"/>
              </a:buClr>
              <a:buSzPct val="100000"/>
              <a:buFont typeface="Wingdings" pitchFamily="2" charset="2"/>
              <a:buChar char="§"/>
              <a:defRPr/>
            </a:pPr>
            <a:r>
              <a:rPr lang="en-US" sz="2800" dirty="0">
                <a:solidFill>
                  <a:srgbClr val="000066"/>
                </a:solidFill>
                <a:cs typeface="Arial" pitchFamily="34" charset="0"/>
              </a:rPr>
              <a:t>Extensive skin lesions</a:t>
            </a:r>
          </a:p>
        </p:txBody>
      </p:sp>
      <p:sp>
        <p:nvSpPr>
          <p:cNvPr id="5" name="Rectangle 4"/>
          <p:cNvSpPr/>
          <p:nvPr/>
        </p:nvSpPr>
        <p:spPr>
          <a:xfrm>
            <a:off x="375313" y="1426628"/>
            <a:ext cx="5801845" cy="553998"/>
          </a:xfrm>
          <a:prstGeom prst="rect">
            <a:avLst/>
          </a:prstGeom>
        </p:spPr>
        <p:txBody>
          <a:bodyPr wrap="none">
            <a:spAutoFit/>
          </a:bodyPr>
          <a:lstStyle/>
          <a:p>
            <a:pPr>
              <a:defRPr/>
            </a:pPr>
            <a:r>
              <a:rPr lang="en-GB" sz="3000" b="1" dirty="0">
                <a:solidFill>
                  <a:srgbClr val="000066"/>
                </a:solidFill>
                <a:latin typeface="Calibri" pitchFamily="34" charset="0"/>
                <a:cs typeface="Arial" pitchFamily="34" charset="0"/>
              </a:rPr>
              <a:t>1. Check for medical complications.</a:t>
            </a:r>
          </a:p>
        </p:txBody>
      </p:sp>
      <p:sp>
        <p:nvSpPr>
          <p:cNvPr id="6" name="Rectangle 5"/>
          <p:cNvSpPr/>
          <p:nvPr/>
        </p:nvSpPr>
        <p:spPr>
          <a:xfrm>
            <a:off x="407266" y="6195144"/>
            <a:ext cx="7916783" cy="553998"/>
          </a:xfrm>
          <a:prstGeom prst="rect">
            <a:avLst/>
          </a:prstGeom>
        </p:spPr>
        <p:txBody>
          <a:bodyPr wrap="none">
            <a:spAutoFit/>
          </a:bodyPr>
          <a:lstStyle/>
          <a:p>
            <a:pPr>
              <a:defRPr/>
            </a:pPr>
            <a:r>
              <a:rPr lang="en-GB" sz="3000" b="1" dirty="0">
                <a:solidFill>
                  <a:srgbClr val="000066"/>
                </a:solidFill>
                <a:latin typeface="Calibri" pitchFamily="34" charset="0"/>
                <a:cs typeface="Arial" pitchFamily="34" charset="0"/>
              </a:rPr>
              <a:t>2. Find out what medications the client is taking.</a:t>
            </a:r>
          </a:p>
        </p:txBody>
      </p:sp>
      <p:sp>
        <p:nvSpPr>
          <p:cNvPr id="8" name="TextBox 7"/>
          <p:cNvSpPr txBox="1"/>
          <p:nvPr/>
        </p:nvSpPr>
        <p:spPr>
          <a:xfrm>
            <a:off x="330134" y="200736"/>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28724" y="1981200"/>
            <a:ext cx="7287479" cy="4525963"/>
          </a:xfrm>
          <a:prstGeom prst="rect">
            <a:avLst/>
          </a:prstGeom>
        </p:spPr>
        <p:txBody>
          <a:bodyPr/>
          <a:lstStyle/>
          <a:p>
            <a:pPr marL="0" indent="0">
              <a:buNone/>
              <a:defRPr/>
            </a:pPr>
            <a:r>
              <a:rPr lang="en-GB" sz="3000" b="1" dirty="0">
                <a:solidFill>
                  <a:srgbClr val="000066"/>
                </a:solidFill>
                <a:latin typeface="Calibri" pitchFamily="34" charset="0"/>
              </a:rPr>
              <a:t>Anthropometry</a:t>
            </a:r>
            <a:r>
              <a:rPr lang="en-GB" sz="2500" b="1" dirty="0">
                <a:solidFill>
                  <a:srgbClr val="000066"/>
                </a:solidFill>
                <a:latin typeface="Calibri" pitchFamily="34" charset="0"/>
              </a:rPr>
              <a:t> </a:t>
            </a:r>
            <a:r>
              <a:rPr lang="en-GB" sz="2800" dirty="0">
                <a:solidFill>
                  <a:srgbClr val="000066"/>
                </a:solidFill>
                <a:latin typeface="Calibri" pitchFamily="34" charset="0"/>
              </a:rPr>
              <a:t>is the measurement of the size, weight and proportions of the human body. Anthropometric measurements also can be used to assess the nutritional status of individuals and population groups. </a:t>
            </a:r>
          </a:p>
          <a:p>
            <a:pPr marL="0" indent="0">
              <a:buNone/>
              <a:defRPr/>
            </a:pPr>
            <a:br>
              <a:rPr lang="en-US" sz="2800" dirty="0">
                <a:solidFill>
                  <a:srgbClr val="000066"/>
                </a:solidFill>
              </a:rPr>
            </a:br>
            <a:endParaRPr lang="en-US" sz="2800" dirty="0">
              <a:solidFill>
                <a:srgbClr val="000066"/>
              </a:solidFill>
            </a:endParaRPr>
          </a:p>
          <a:p>
            <a:pPr marL="0" indent="0">
              <a:buNone/>
              <a:defRPr/>
            </a:pPr>
            <a:endParaRPr lang="en-US" sz="2600" dirty="0">
              <a:solidFill>
                <a:srgbClr val="000066"/>
              </a:solidFill>
            </a:endParaRPr>
          </a:p>
        </p:txBody>
      </p:sp>
      <p:sp>
        <p:nvSpPr>
          <p:cNvPr id="6" name="Title 5"/>
          <p:cNvSpPr>
            <a:spLocks noGrp="1"/>
          </p:cNvSpPr>
          <p:nvPr>
            <p:ph type="title"/>
          </p:nvPr>
        </p:nvSpPr>
        <p:spPr>
          <a:xfrm>
            <a:off x="1221967" y="281102"/>
            <a:ext cx="7481455" cy="548318"/>
          </a:xfrm>
        </p:spPr>
        <p:txBody>
          <a:bodyPr/>
          <a:lstStyle/>
          <a:p>
            <a:r>
              <a:rPr lang="en-US" sz="4200" spc="0" dirty="0">
                <a:cs typeface="Arial" charset="0"/>
              </a:rPr>
              <a:t>ANTHROPOMETRY</a:t>
            </a:r>
            <a:endParaRPr lang="en-US" sz="4200" spc="0" dirty="0"/>
          </a:p>
        </p:txBody>
      </p:sp>
      <p:sp>
        <p:nvSpPr>
          <p:cNvPr id="7" name="TextBox 6"/>
          <p:cNvSpPr txBox="1"/>
          <p:nvPr/>
        </p:nvSpPr>
        <p:spPr>
          <a:xfrm>
            <a:off x="306961" y="409575"/>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498143" y="1932737"/>
            <a:ext cx="8277367" cy="4525963"/>
          </a:xfrm>
          <a:noFill/>
        </p:spPr>
        <p:txBody>
          <a:bodyPr>
            <a:normAutofit/>
          </a:bodyPr>
          <a:lstStyle/>
          <a:p>
            <a:pPr marL="341313" lvl="0" indent="-341313">
              <a:spcBef>
                <a:spcPts val="900"/>
              </a:spcBef>
              <a:buFont typeface="Wingdings" pitchFamily="2" charset="2"/>
              <a:buChar char="§"/>
            </a:pPr>
            <a:r>
              <a:rPr lang="en-GB" altLang="ko-KR" dirty="0">
                <a:latin typeface="Calibri" pitchFamily="34" charset="0"/>
              </a:rPr>
              <a:t>Brainstorming</a:t>
            </a:r>
          </a:p>
          <a:p>
            <a:pPr marL="341313" lvl="0" indent="-341313">
              <a:spcBef>
                <a:spcPts val="900"/>
              </a:spcBef>
              <a:buFont typeface="Wingdings" pitchFamily="2" charset="2"/>
              <a:buChar char="§"/>
            </a:pPr>
            <a:r>
              <a:rPr lang="en-GB" altLang="ko-KR" dirty="0">
                <a:latin typeface="Calibri" pitchFamily="34" charset="0"/>
              </a:rPr>
              <a:t>Lecture with slides</a:t>
            </a:r>
            <a:endParaRPr lang="en-US" altLang="ko-KR" dirty="0">
              <a:latin typeface="Calibri" pitchFamily="34" charset="0"/>
            </a:endParaRPr>
          </a:p>
          <a:p>
            <a:pPr marL="341313" lvl="0" indent="-341313">
              <a:spcBef>
                <a:spcPts val="900"/>
              </a:spcBef>
              <a:buFont typeface="Wingdings" pitchFamily="2" charset="2"/>
              <a:buChar char="§"/>
            </a:pPr>
            <a:r>
              <a:rPr lang="en-GB" altLang="ko-KR" dirty="0">
                <a:latin typeface="Calibri" pitchFamily="34" charset="0"/>
              </a:rPr>
              <a:t>Discussion</a:t>
            </a:r>
            <a:endParaRPr lang="en-US" altLang="ko-KR" dirty="0">
              <a:latin typeface="Calibri" pitchFamily="34" charset="0"/>
            </a:endParaRPr>
          </a:p>
          <a:p>
            <a:pPr marL="341313" lvl="0" indent="-341313">
              <a:spcBef>
                <a:spcPts val="900"/>
              </a:spcBef>
              <a:buFont typeface="Wingdings" pitchFamily="2" charset="2"/>
              <a:buChar char="§"/>
            </a:pPr>
            <a:r>
              <a:rPr lang="en-GB" altLang="ko-KR" dirty="0">
                <a:latin typeface="Calibri" pitchFamily="34" charset="0"/>
              </a:rPr>
              <a:t>Group work</a:t>
            </a:r>
            <a:endParaRPr lang="en-US" altLang="ko-KR" dirty="0">
              <a:latin typeface="Calibri" pitchFamily="34" charset="0"/>
            </a:endParaRPr>
          </a:p>
          <a:p>
            <a:pPr marL="341313" lvl="0" indent="-341313">
              <a:spcBef>
                <a:spcPts val="900"/>
              </a:spcBef>
              <a:buFont typeface="Wingdings" pitchFamily="2" charset="2"/>
              <a:buChar char="§"/>
            </a:pPr>
            <a:r>
              <a:rPr lang="en-GB" altLang="ko-KR" dirty="0">
                <a:latin typeface="Calibri" pitchFamily="34" charset="0"/>
              </a:rPr>
              <a:t>Written exercises</a:t>
            </a:r>
          </a:p>
          <a:p>
            <a:pPr marL="341313" lvl="0" indent="-341313">
              <a:spcBef>
                <a:spcPts val="900"/>
              </a:spcBef>
              <a:buFont typeface="Wingdings" pitchFamily="2" charset="2"/>
              <a:buChar char="§"/>
            </a:pPr>
            <a:r>
              <a:rPr lang="en-GB" altLang="ko-KR" dirty="0">
                <a:latin typeface="Calibri" pitchFamily="34" charset="0"/>
              </a:rPr>
              <a:t>Site practice visit</a:t>
            </a:r>
          </a:p>
          <a:p>
            <a:pPr marL="341313" lvl="0" indent="-341313">
              <a:spcBef>
                <a:spcPts val="900"/>
              </a:spcBef>
              <a:buFont typeface="Wingdings" pitchFamily="2" charset="2"/>
              <a:buChar char="§"/>
            </a:pPr>
            <a:r>
              <a:rPr lang="en-GB" altLang="ko-KR" dirty="0">
                <a:latin typeface="Calibri" pitchFamily="34" charset="0"/>
              </a:rPr>
              <a:t>Review</a:t>
            </a:r>
          </a:p>
          <a:p>
            <a:pPr marL="341313" lvl="0" indent="-341313">
              <a:spcBef>
                <a:spcPts val="900"/>
              </a:spcBef>
              <a:buFont typeface="Wingdings" pitchFamily="2" charset="2"/>
              <a:buChar char="§"/>
            </a:pPr>
            <a:r>
              <a:rPr lang="en-GB" altLang="ko-KR" dirty="0">
                <a:latin typeface="Calibri" pitchFamily="34" charset="0"/>
              </a:rPr>
              <a:t>Test/evaluation</a:t>
            </a:r>
          </a:p>
          <a:p>
            <a:pPr lvl="0"/>
            <a:endParaRPr lang="en-US" dirty="0"/>
          </a:p>
        </p:txBody>
      </p:sp>
      <p:sp>
        <p:nvSpPr>
          <p:cNvPr id="5" name="Title 4"/>
          <p:cNvSpPr>
            <a:spLocks noGrp="1"/>
          </p:cNvSpPr>
          <p:nvPr>
            <p:ph type="title"/>
          </p:nvPr>
        </p:nvSpPr>
        <p:spPr>
          <a:xfrm>
            <a:off x="1208319" y="313800"/>
            <a:ext cx="7481455" cy="548318"/>
          </a:xfrm>
        </p:spPr>
        <p:txBody>
          <a:bodyPr/>
          <a:lstStyle/>
          <a:p>
            <a:r>
              <a:rPr lang="en-US" sz="4200" b="1" spc="0" dirty="0"/>
              <a:t>TRAINING METHODS</a:t>
            </a:r>
          </a:p>
        </p:txBody>
      </p:sp>
      <p:sp>
        <p:nvSpPr>
          <p:cNvPr id="7" name="TextBox 6"/>
          <p:cNvSpPr txBox="1"/>
          <p:nvPr/>
        </p:nvSpPr>
        <p:spPr>
          <a:xfrm>
            <a:off x="335535" y="409575"/>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973" y="1536952"/>
            <a:ext cx="8229600" cy="4525963"/>
          </a:xfrm>
        </p:spPr>
        <p:txBody>
          <a:bodyPr>
            <a:normAutofit lnSpcReduction="10000"/>
          </a:bodyPr>
          <a:lstStyle/>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Weight</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Height</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Mid-upper arm circumference (MUAC)</a:t>
            </a:r>
          </a:p>
          <a:p>
            <a:pPr>
              <a:buClr>
                <a:srgbClr val="000066"/>
              </a:buClr>
              <a:buFont typeface="Wingdings" pitchFamily="2" charset="2"/>
              <a:buChar char="Ø"/>
              <a:defRPr/>
            </a:pPr>
            <a:endParaRPr lang="en-US" sz="2500" b="1" dirty="0">
              <a:solidFill>
                <a:srgbClr val="000066"/>
              </a:solidFill>
              <a:latin typeface="Calibri" pitchFamily="34" charset="0"/>
            </a:endParaRPr>
          </a:p>
          <a:p>
            <a:pPr>
              <a:buClr>
                <a:srgbClr val="000066"/>
              </a:buClr>
              <a:buNone/>
              <a:defRPr/>
            </a:pPr>
            <a:r>
              <a:rPr lang="en-US" sz="3000" b="1" dirty="0">
                <a:solidFill>
                  <a:srgbClr val="000066"/>
                </a:solidFill>
                <a:latin typeface="Calibri" pitchFamily="34" charset="0"/>
              </a:rPr>
              <a:t> Measurements presented as indexes</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Weight-for-age z-score (WAZ)</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Weight-for-height z-score (WHZ)</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Body mass index (BMI)</a:t>
            </a:r>
          </a:p>
          <a:p>
            <a:pPr marL="5730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BMI-for-age z-score</a:t>
            </a:r>
          </a:p>
        </p:txBody>
      </p:sp>
      <p:sp>
        <p:nvSpPr>
          <p:cNvPr id="6" name="Title 5"/>
          <p:cNvSpPr>
            <a:spLocks noGrp="1"/>
          </p:cNvSpPr>
          <p:nvPr>
            <p:ph type="title"/>
          </p:nvPr>
        </p:nvSpPr>
        <p:spPr>
          <a:xfrm>
            <a:off x="1221967" y="14116"/>
            <a:ext cx="7758260" cy="548318"/>
          </a:xfrm>
        </p:spPr>
        <p:txBody>
          <a:bodyPr/>
          <a:lstStyle/>
          <a:p>
            <a:r>
              <a:rPr lang="en-US" sz="4200" spc="0" dirty="0">
                <a:cs typeface="Arial" charset="0"/>
              </a:rPr>
              <a:t>TYPES OF ANTHROPOMETRIC MEASUREMENT</a:t>
            </a:r>
            <a:endParaRPr lang="en-US" sz="4200" spc="0" dirty="0"/>
          </a:p>
        </p:txBody>
      </p:sp>
      <p:sp>
        <p:nvSpPr>
          <p:cNvPr id="7" name="TextBox 6"/>
          <p:cNvSpPr txBox="1"/>
          <p:nvPr/>
        </p:nvSpPr>
        <p:spPr>
          <a:xfrm>
            <a:off x="306961" y="197181"/>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Content Placeholder 2"/>
          <p:cNvSpPr>
            <a:spLocks noGrp="1"/>
          </p:cNvSpPr>
          <p:nvPr>
            <p:ph idx="1"/>
          </p:nvPr>
        </p:nvSpPr>
        <p:spPr>
          <a:xfrm>
            <a:off x="457200" y="1673430"/>
            <a:ext cx="8229600" cy="4525963"/>
          </a:xfrm>
        </p:spPr>
        <p:txBody>
          <a:bodyPr>
            <a:normAutofit/>
          </a:bodyPr>
          <a:lstStyle/>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Severe acute malnutrition (SAM) with no appetite or with medical complications</a:t>
            </a:r>
            <a:endParaRPr lang="en-US" sz="2800" dirty="0">
              <a:solidFill>
                <a:srgbClr val="000066"/>
              </a:solidFill>
              <a:cs typeface="Arial" pitchFamily="34" charset="0"/>
            </a:endParaRP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SAM with appetite and no medical complications</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Moderate acute malnutrition (MAM)</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Normal nutritional status</a:t>
            </a:r>
            <a:endParaRPr lang="en-US" sz="2800" dirty="0">
              <a:solidFill>
                <a:srgbClr val="000066"/>
              </a:solidFill>
              <a:cs typeface="Arial" pitchFamily="34" charset="0"/>
            </a:endParaRP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Overweight</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Obesity</a:t>
            </a:r>
            <a:endParaRPr lang="en-US" sz="2800" dirty="0">
              <a:solidFill>
                <a:srgbClr val="000066"/>
              </a:solidFill>
              <a:cs typeface="Arial" pitchFamily="34" charset="0"/>
            </a:endParaRPr>
          </a:p>
          <a:p>
            <a:pPr lvl="0">
              <a:buNone/>
            </a:pPr>
            <a:endParaRPr lang="en-GB" sz="5400" dirty="0">
              <a:solidFill>
                <a:srgbClr val="000066"/>
              </a:solidFill>
              <a:cs typeface="Arial" pitchFamily="34" charset="0"/>
            </a:endParaRPr>
          </a:p>
          <a:p>
            <a:pPr eaLnBrk="1" hangingPunct="1">
              <a:spcBef>
                <a:spcPts val="900"/>
              </a:spcBef>
              <a:spcAft>
                <a:spcPts val="1200"/>
              </a:spcAft>
              <a:buFont typeface="Wingdings 3" pitchFamily="18" charset="2"/>
              <a:buNone/>
              <a:defRPr/>
            </a:pPr>
            <a:endParaRPr lang="en-US" sz="2600" dirty="0">
              <a:latin typeface="Arial Narrow" pitchFamily="34" charset="0"/>
            </a:endParaRPr>
          </a:p>
        </p:txBody>
      </p:sp>
      <p:sp>
        <p:nvSpPr>
          <p:cNvPr id="5" name="Title 4"/>
          <p:cNvSpPr>
            <a:spLocks noGrp="1"/>
          </p:cNvSpPr>
          <p:nvPr>
            <p:ph type="title"/>
          </p:nvPr>
        </p:nvSpPr>
        <p:spPr>
          <a:xfrm>
            <a:off x="1221967" y="13648"/>
            <a:ext cx="7481455" cy="548318"/>
          </a:xfrm>
        </p:spPr>
        <p:txBody>
          <a:bodyPr/>
          <a:lstStyle/>
          <a:p>
            <a:r>
              <a:rPr lang="en-GB" sz="4200" spc="0" dirty="0">
                <a:cs typeface="Arial" charset="0"/>
              </a:rPr>
              <a:t>CLASSIFICATIONS OF </a:t>
            </a:r>
            <a:br>
              <a:rPr lang="en-GB" sz="4200" spc="0" dirty="0">
                <a:cs typeface="Arial" charset="0"/>
              </a:rPr>
            </a:br>
            <a:r>
              <a:rPr lang="en-GB" sz="4200" spc="0" dirty="0">
                <a:cs typeface="Arial" charset="0"/>
              </a:rPr>
              <a:t>NUTRITIONAL STATUS </a:t>
            </a:r>
            <a:endParaRPr lang="en-US" sz="4200" spc="0" dirty="0"/>
          </a:p>
        </p:txBody>
      </p:sp>
      <p:sp>
        <p:nvSpPr>
          <p:cNvPr id="7" name="TextBox 6"/>
          <p:cNvSpPr txBox="1"/>
          <p:nvPr/>
        </p:nvSpPr>
        <p:spPr>
          <a:xfrm>
            <a:off x="326011" y="187656"/>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326011" y="1477311"/>
            <a:ext cx="8229600" cy="4525963"/>
          </a:xfrm>
        </p:spPr>
        <p:txBody>
          <a:bodyPr>
            <a:noAutofit/>
          </a:bodyPr>
          <a:lstStyle/>
          <a:p>
            <a:pPr marL="573088" lvl="4" indent="-285750">
              <a:spcBef>
                <a:spcPts val="600"/>
              </a:spcBef>
              <a:spcAft>
                <a:spcPts val="600"/>
              </a:spcAft>
              <a:buClr>
                <a:srgbClr val="000066"/>
              </a:buClr>
              <a:buSzPct val="100000"/>
              <a:buFont typeface="Wingdings" pitchFamily="2" charset="2"/>
              <a:buChar char="§"/>
              <a:defRPr/>
            </a:pPr>
            <a:r>
              <a:rPr lang="en-GB" sz="2800" dirty="0">
                <a:solidFill>
                  <a:srgbClr val="000066"/>
                </a:solidFill>
                <a:latin typeface="+mj-lt"/>
                <a:cs typeface="Arial" pitchFamily="34" charset="0"/>
              </a:rPr>
              <a:t>Daily in inpatient care</a:t>
            </a:r>
          </a:p>
          <a:p>
            <a:pPr marL="573088" lvl="4" indent="-285750">
              <a:spcBef>
                <a:spcPts val="600"/>
              </a:spcBef>
              <a:spcAft>
                <a:spcPts val="600"/>
              </a:spcAft>
              <a:buClr>
                <a:srgbClr val="000066"/>
              </a:buClr>
              <a:buSzPct val="100000"/>
              <a:buFont typeface="Wingdings" pitchFamily="2" charset="2"/>
              <a:buChar char="§"/>
              <a:defRPr/>
            </a:pPr>
            <a:r>
              <a:rPr lang="en-GB" sz="2800" dirty="0">
                <a:solidFill>
                  <a:srgbClr val="000066"/>
                </a:solidFill>
                <a:latin typeface="+mj-lt"/>
                <a:cs typeface="Arial" pitchFamily="34" charset="0"/>
              </a:rPr>
              <a:t>Generally on each health facility visit</a:t>
            </a:r>
            <a:endParaRPr lang="en-US" sz="2800" dirty="0">
              <a:solidFill>
                <a:srgbClr val="000066"/>
              </a:solidFill>
              <a:latin typeface="+mj-lt"/>
              <a:cs typeface="Arial" pitchFamily="34" charset="0"/>
            </a:endParaRPr>
          </a:p>
          <a:p>
            <a:pPr marL="573088" lvl="4" indent="-285750">
              <a:spcBef>
                <a:spcPts val="600"/>
              </a:spcBef>
              <a:spcAft>
                <a:spcPts val="600"/>
              </a:spcAft>
              <a:buClr>
                <a:srgbClr val="000066"/>
              </a:buClr>
              <a:buSzPct val="100000"/>
              <a:buFont typeface="Wingdings" pitchFamily="2" charset="2"/>
              <a:buChar char="§"/>
              <a:defRPr/>
            </a:pPr>
            <a:r>
              <a:rPr lang="en-GB" sz="2800" dirty="0">
                <a:solidFill>
                  <a:srgbClr val="000066"/>
                </a:solidFill>
                <a:latin typeface="+mj-lt"/>
                <a:cs typeface="Arial" pitchFamily="34" charset="0"/>
              </a:rPr>
              <a:t>Children under 5: Follow routine reproductive and child health (RCH) weighing schedule</a:t>
            </a:r>
            <a:endParaRPr lang="en-US" sz="2800" dirty="0">
              <a:solidFill>
                <a:srgbClr val="000066"/>
              </a:solidFill>
              <a:latin typeface="+mj-lt"/>
              <a:cs typeface="Arial" pitchFamily="34" charset="0"/>
            </a:endParaRPr>
          </a:p>
          <a:p>
            <a:pPr marL="573088" lvl="4" indent="-285750">
              <a:spcBef>
                <a:spcPts val="600"/>
              </a:spcBef>
              <a:spcAft>
                <a:spcPts val="600"/>
              </a:spcAft>
              <a:buClr>
                <a:srgbClr val="000066"/>
              </a:buClr>
              <a:buSzPct val="100000"/>
              <a:buFont typeface="Wingdings" pitchFamily="2" charset="2"/>
              <a:buChar char="§"/>
              <a:defRPr/>
            </a:pPr>
            <a:r>
              <a:rPr lang="en-GB" sz="2800" dirty="0">
                <a:solidFill>
                  <a:srgbClr val="000066"/>
                </a:solidFill>
                <a:latin typeface="+mj-lt"/>
                <a:cs typeface="Arial" pitchFamily="34" charset="0"/>
              </a:rPr>
              <a:t>Outpatient adults:</a:t>
            </a:r>
            <a:endParaRPr lang="en-US" sz="2800" dirty="0">
              <a:solidFill>
                <a:srgbClr val="000066"/>
              </a:solidFill>
              <a:latin typeface="+mj-lt"/>
              <a:cs typeface="Arial" pitchFamily="34" charset="0"/>
            </a:endParaRPr>
          </a:p>
          <a:p>
            <a:pPr marL="968375" lvl="1" indent="-398463">
              <a:buClr>
                <a:srgbClr val="000066"/>
              </a:buClr>
            </a:pPr>
            <a:r>
              <a:rPr lang="en-GB" sz="2700" dirty="0">
                <a:solidFill>
                  <a:srgbClr val="000066"/>
                </a:solidFill>
                <a:latin typeface="+mj-lt"/>
              </a:rPr>
              <a:t>With severe acute malnutrition (SAM): Every 2 weeks</a:t>
            </a:r>
            <a:endParaRPr lang="en-US" sz="2700" dirty="0">
              <a:solidFill>
                <a:srgbClr val="000066"/>
              </a:solidFill>
              <a:latin typeface="+mj-lt"/>
            </a:endParaRPr>
          </a:p>
          <a:p>
            <a:pPr marL="968375" lvl="1" indent="-398463">
              <a:buClr>
                <a:srgbClr val="000066"/>
              </a:buClr>
            </a:pPr>
            <a:r>
              <a:rPr lang="en-GB" sz="2700" dirty="0">
                <a:solidFill>
                  <a:srgbClr val="000066"/>
                </a:solidFill>
                <a:latin typeface="+mj-lt"/>
              </a:rPr>
              <a:t>With moderate acute malnutrition (MAM): Every month</a:t>
            </a:r>
            <a:endParaRPr lang="en-US" sz="2700" dirty="0">
              <a:solidFill>
                <a:srgbClr val="000066"/>
              </a:solidFill>
              <a:latin typeface="+mj-lt"/>
            </a:endParaRPr>
          </a:p>
          <a:p>
            <a:pPr marL="968375" lvl="1" indent="-398463">
              <a:buClr>
                <a:srgbClr val="000066"/>
              </a:buClr>
            </a:pPr>
            <a:r>
              <a:rPr lang="en-GB" sz="2700" dirty="0">
                <a:solidFill>
                  <a:srgbClr val="000066"/>
                </a:solidFill>
                <a:latin typeface="+mj-lt"/>
              </a:rPr>
              <a:t>With normal nutritional status: Every 3 months</a:t>
            </a:r>
            <a:endParaRPr lang="en-US" sz="2700" dirty="0">
              <a:solidFill>
                <a:srgbClr val="000066"/>
              </a:solidFill>
              <a:latin typeface="+mj-lt"/>
            </a:endParaRPr>
          </a:p>
        </p:txBody>
      </p:sp>
      <p:sp>
        <p:nvSpPr>
          <p:cNvPr id="5" name="Title 4"/>
          <p:cNvSpPr>
            <a:spLocks noGrp="1"/>
          </p:cNvSpPr>
          <p:nvPr>
            <p:ph type="title"/>
          </p:nvPr>
        </p:nvSpPr>
        <p:spPr>
          <a:xfrm>
            <a:off x="1221967" y="27296"/>
            <a:ext cx="7481455" cy="548318"/>
          </a:xfrm>
        </p:spPr>
        <p:txBody>
          <a:bodyPr/>
          <a:lstStyle/>
          <a:p>
            <a:r>
              <a:rPr lang="en-GB" sz="4200" spc="0" dirty="0">
                <a:cs typeface="Arial" charset="0"/>
              </a:rPr>
              <a:t>HOW OFTEN SHOULD YOU </a:t>
            </a:r>
            <a:br>
              <a:rPr lang="en-GB" sz="4200" spc="0" dirty="0">
                <a:cs typeface="Arial" charset="0"/>
              </a:rPr>
            </a:br>
            <a:r>
              <a:rPr lang="en-GB" sz="4200" spc="0" dirty="0">
                <a:cs typeface="Arial" charset="0"/>
              </a:rPr>
              <a:t>WEIGH CLIENTS?</a:t>
            </a:r>
            <a:endParaRPr lang="en-US" sz="4200" spc="0" dirty="0"/>
          </a:p>
        </p:txBody>
      </p:sp>
      <p:sp>
        <p:nvSpPr>
          <p:cNvPr id="7" name="TextBox 6"/>
          <p:cNvSpPr txBox="1"/>
          <p:nvPr/>
        </p:nvSpPr>
        <p:spPr>
          <a:xfrm>
            <a:off x="326011" y="187656"/>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Grp="1" noChangeArrowheads="1"/>
          </p:cNvSpPr>
          <p:nvPr>
            <p:ph idx="1"/>
          </p:nvPr>
        </p:nvSpPr>
        <p:spPr>
          <a:xfrm>
            <a:off x="457200" y="1496009"/>
            <a:ext cx="8362950" cy="5171491"/>
          </a:xfrm>
        </p:spPr>
        <p:txBody>
          <a:bodyPr>
            <a:noAutofit/>
          </a:bodyPr>
          <a:lstStyle/>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BMI = </a:t>
            </a:r>
            <a:r>
              <a:rPr lang="en-GB" sz="2800" u="sng" dirty="0">
                <a:solidFill>
                  <a:srgbClr val="000066"/>
                </a:solidFill>
                <a:cs typeface="Arial" pitchFamily="34" charset="0"/>
              </a:rPr>
              <a:t>weight (kg)</a:t>
            </a:r>
          </a:p>
          <a:p>
            <a:pPr marL="287338" lvl="4" indent="1203325">
              <a:spcBef>
                <a:spcPts val="0"/>
              </a:spcBef>
              <a:spcAft>
                <a:spcPts val="600"/>
              </a:spcAft>
              <a:buClr>
                <a:srgbClr val="000066"/>
              </a:buClr>
              <a:buSzPct val="100000"/>
              <a:buNone/>
              <a:defRPr/>
            </a:pPr>
            <a:r>
              <a:rPr lang="en-GB" sz="2800" dirty="0">
                <a:solidFill>
                  <a:srgbClr val="000066"/>
                </a:solidFill>
                <a:cs typeface="Arial" pitchFamily="34" charset="0"/>
              </a:rPr>
              <a:t>height (m</a:t>
            </a:r>
            <a:r>
              <a:rPr lang="en-GB" sz="2800" baseline="30000" dirty="0">
                <a:solidFill>
                  <a:srgbClr val="000066"/>
                </a:solidFill>
                <a:cs typeface="Arial" pitchFamily="34" charset="0"/>
              </a:rPr>
              <a:t>2</a:t>
            </a:r>
            <a:r>
              <a:rPr lang="en-GB" sz="2800" dirty="0">
                <a:solidFill>
                  <a:srgbClr val="000066"/>
                </a:solidFill>
                <a:cs typeface="Arial" pitchFamily="34" charset="0"/>
              </a:rPr>
              <a:t>)</a:t>
            </a:r>
          </a:p>
          <a:p>
            <a:pPr marL="573088" lvl="4" indent="-285750">
              <a:spcBef>
                <a:spcPts val="1200"/>
              </a:spcBef>
              <a:spcAft>
                <a:spcPts val="600"/>
              </a:spcAft>
              <a:buClr>
                <a:srgbClr val="000066"/>
              </a:buClr>
              <a:buSzPct val="100000"/>
              <a:buFont typeface="Wingdings" pitchFamily="2" charset="2"/>
              <a:buChar char="§"/>
              <a:defRPr/>
            </a:pPr>
            <a:r>
              <a:rPr lang="en-GB" sz="2800" dirty="0">
                <a:solidFill>
                  <a:srgbClr val="000066"/>
                </a:solidFill>
                <a:cs typeface="Arial" pitchFamily="34" charset="0"/>
              </a:rPr>
              <a:t>BMI is a reliable indicator of body fatness and an inexpensive and simple way to measure adult malnutrition.</a:t>
            </a:r>
          </a:p>
          <a:p>
            <a:pPr marL="573088" lvl="4" indent="-285750">
              <a:spcBef>
                <a:spcPts val="600"/>
              </a:spcBef>
              <a:spcAft>
                <a:spcPts val="600"/>
              </a:spcAft>
              <a:buClr>
                <a:srgbClr val="000066"/>
              </a:buClr>
              <a:buSzPct val="100000"/>
              <a:buFont typeface="Wingdings" pitchFamily="2" charset="2"/>
              <a:buChar char="§"/>
              <a:defRPr/>
            </a:pPr>
            <a:r>
              <a:rPr lang="en-GB" sz="2800" dirty="0">
                <a:solidFill>
                  <a:srgbClr val="000066"/>
                </a:solidFill>
                <a:cs typeface="Arial" pitchFamily="34" charset="0"/>
              </a:rPr>
              <a:t>BMI cutoffs are not accurate in pregnant women or adults with oedema, whose weight gain is not linked to nutritional status. For these groups, use MUAC.</a:t>
            </a:r>
          </a:p>
          <a:p>
            <a:pPr marL="573088" lvl="4" indent="-285750">
              <a:spcBef>
                <a:spcPts val="600"/>
              </a:spcBef>
              <a:spcAft>
                <a:spcPts val="600"/>
              </a:spcAft>
              <a:buClr>
                <a:srgbClr val="000066"/>
              </a:buClr>
              <a:buSzPct val="100000"/>
              <a:buFont typeface="Wingdings" pitchFamily="2" charset="2"/>
              <a:buChar char="§"/>
              <a:defRPr/>
            </a:pPr>
            <a:endParaRPr lang="fr-FR" sz="2800" dirty="0">
              <a:solidFill>
                <a:srgbClr val="000066"/>
              </a:solidFill>
              <a:cs typeface="Arial" pitchFamily="34" charset="0"/>
            </a:endParaRPr>
          </a:p>
        </p:txBody>
      </p:sp>
      <p:sp>
        <p:nvSpPr>
          <p:cNvPr id="5" name="Title 4"/>
          <p:cNvSpPr>
            <a:spLocks noGrp="1"/>
          </p:cNvSpPr>
          <p:nvPr>
            <p:ph type="title"/>
          </p:nvPr>
        </p:nvSpPr>
        <p:spPr>
          <a:xfrm>
            <a:off x="1194672" y="313799"/>
            <a:ext cx="7481455" cy="548318"/>
          </a:xfrm>
        </p:spPr>
        <p:txBody>
          <a:bodyPr/>
          <a:lstStyle/>
          <a:p>
            <a:r>
              <a:rPr lang="fr-FR" sz="4200" spc="0" dirty="0">
                <a:cs typeface="Arial" charset="0"/>
              </a:rPr>
              <a:t>BODY MASS INDEX</a:t>
            </a:r>
            <a:endParaRPr lang="en-US" sz="4200" spc="0" dirty="0"/>
          </a:p>
        </p:txBody>
      </p:sp>
      <p:sp>
        <p:nvSpPr>
          <p:cNvPr id="7" name="TextBox 6"/>
          <p:cNvSpPr txBox="1"/>
          <p:nvPr/>
        </p:nvSpPr>
        <p:spPr>
          <a:xfrm>
            <a:off x="216414" y="391804"/>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3"/>
          <p:cNvSpPr>
            <a:spLocks noGrp="1" noChangeArrowheads="1"/>
          </p:cNvSpPr>
          <p:nvPr>
            <p:ph idx="1"/>
          </p:nvPr>
        </p:nvSpPr>
        <p:spPr/>
        <p:txBody>
          <a:bodyPr>
            <a:noAutofit/>
          </a:bodyPr>
          <a:lstStyle/>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Bilateral pitting oedema</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Dull, dry, thin or discoloured hair</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Dry or flaking skin</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Pallor of the palms, nails or mucous membranes</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Lack of fat under the skin</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Fissures and scars at the corner of the mouth</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Swollen gums</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Goitre</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Bitot’s spots in the eyes </a:t>
            </a:r>
            <a:endParaRPr lang="fr-FR" sz="2800" dirty="0">
              <a:solidFill>
                <a:srgbClr val="000066"/>
              </a:solidFill>
              <a:cs typeface="Arial" pitchFamily="34" charset="0"/>
            </a:endParaRPr>
          </a:p>
        </p:txBody>
      </p:sp>
      <p:sp>
        <p:nvSpPr>
          <p:cNvPr id="5" name="Title 4"/>
          <p:cNvSpPr>
            <a:spLocks noGrp="1"/>
          </p:cNvSpPr>
          <p:nvPr>
            <p:ph type="title"/>
          </p:nvPr>
        </p:nvSpPr>
        <p:spPr/>
        <p:txBody>
          <a:bodyPr/>
          <a:lstStyle/>
          <a:p>
            <a:r>
              <a:rPr lang="fr-FR" sz="4200" spc="0" dirty="0">
                <a:cs typeface="Arial" charset="0"/>
              </a:rPr>
              <a:t>PHYSICAL SIGNS</a:t>
            </a:r>
            <a:br>
              <a:rPr lang="fr-FR" sz="4200" spc="0" dirty="0">
                <a:cs typeface="Arial" charset="0"/>
              </a:rPr>
            </a:br>
            <a:r>
              <a:rPr lang="fr-FR" sz="4200" spc="0" dirty="0">
                <a:cs typeface="Arial" charset="0"/>
              </a:rPr>
              <a:t>OF MALNUTRITION</a:t>
            </a:r>
            <a:endParaRPr lang="en-US" sz="4200" spc="0" dirty="0"/>
          </a:p>
        </p:txBody>
      </p:sp>
      <p:sp>
        <p:nvSpPr>
          <p:cNvPr id="7" name="TextBox 6"/>
          <p:cNvSpPr txBox="1"/>
          <p:nvPr/>
        </p:nvSpPr>
        <p:spPr>
          <a:xfrm>
            <a:off x="230062" y="214383"/>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Grp="1" noChangeArrowheads="1"/>
          </p:cNvSpPr>
          <p:nvPr>
            <p:ph idx="1"/>
          </p:nvPr>
        </p:nvSpPr>
        <p:spPr>
          <a:xfrm>
            <a:off x="443551" y="1564248"/>
            <a:ext cx="8818163" cy="4525963"/>
          </a:xfrm>
        </p:spPr>
        <p:txBody>
          <a:bodyPr>
            <a:normAutofit/>
          </a:bodyPr>
          <a:lstStyle/>
          <a:p>
            <a:pPr marL="573088" lvl="4" indent="-285750">
              <a:lnSpc>
                <a:spcPct val="110000"/>
              </a:lnSpc>
              <a:spcBef>
                <a:spcPts val="900"/>
              </a:spcBef>
              <a:buClr>
                <a:srgbClr val="000066"/>
              </a:buClr>
              <a:buSzPct val="100000"/>
              <a:buFont typeface="Wingdings" pitchFamily="2" charset="2"/>
              <a:buChar char="§"/>
              <a:defRPr/>
            </a:pPr>
            <a:r>
              <a:rPr lang="en-GB" sz="2800" dirty="0">
                <a:solidFill>
                  <a:srgbClr val="000066"/>
                </a:solidFill>
                <a:cs typeface="Arial" pitchFamily="34" charset="0"/>
              </a:rPr>
              <a:t>Measurement of nutrient concentration in blood</a:t>
            </a:r>
            <a:endParaRPr lang="en-US" sz="2800" dirty="0">
              <a:solidFill>
                <a:srgbClr val="000066"/>
              </a:solidFill>
              <a:cs typeface="Arial" pitchFamily="34" charset="0"/>
            </a:endParaRPr>
          </a:p>
          <a:p>
            <a:pPr marL="573088" lvl="4" indent="-285750">
              <a:lnSpc>
                <a:spcPct val="110000"/>
              </a:lnSpc>
              <a:spcBef>
                <a:spcPts val="900"/>
              </a:spcBef>
              <a:buClr>
                <a:srgbClr val="000066"/>
              </a:buClr>
              <a:buSzPct val="100000"/>
              <a:buFont typeface="Wingdings" pitchFamily="2" charset="2"/>
              <a:buChar char="§"/>
              <a:defRPr/>
            </a:pPr>
            <a:r>
              <a:rPr lang="en-GB" sz="2800" dirty="0">
                <a:solidFill>
                  <a:srgbClr val="000066"/>
                </a:solidFill>
                <a:cs typeface="Arial" pitchFamily="34" charset="0"/>
              </a:rPr>
              <a:t>Measurement of urinary excretion and metabolites </a:t>
            </a:r>
            <a:br>
              <a:rPr lang="en-GB" sz="2800" dirty="0">
                <a:solidFill>
                  <a:srgbClr val="000066"/>
                </a:solidFill>
                <a:cs typeface="Arial" pitchFamily="34" charset="0"/>
              </a:rPr>
            </a:br>
            <a:r>
              <a:rPr lang="en-GB" sz="2800" dirty="0">
                <a:solidFill>
                  <a:srgbClr val="000066"/>
                </a:solidFill>
                <a:cs typeface="Arial" pitchFamily="34" charset="0"/>
              </a:rPr>
              <a:t>of nutrients</a:t>
            </a:r>
            <a:endParaRPr lang="en-US" sz="2800" dirty="0">
              <a:solidFill>
                <a:srgbClr val="000066"/>
              </a:solidFill>
              <a:cs typeface="Arial" pitchFamily="34" charset="0"/>
            </a:endParaRPr>
          </a:p>
          <a:p>
            <a:pPr marL="573088" lvl="4" indent="-285750">
              <a:lnSpc>
                <a:spcPct val="110000"/>
              </a:lnSpc>
              <a:spcBef>
                <a:spcPts val="900"/>
              </a:spcBef>
              <a:buClr>
                <a:srgbClr val="000066"/>
              </a:buClr>
              <a:buSzPct val="100000"/>
              <a:buFont typeface="Wingdings" pitchFamily="2" charset="2"/>
              <a:buChar char="§"/>
              <a:defRPr/>
            </a:pPr>
            <a:r>
              <a:rPr lang="en-GB" sz="2800" dirty="0">
                <a:solidFill>
                  <a:srgbClr val="000066"/>
                </a:solidFill>
                <a:cs typeface="Arial" pitchFamily="34" charset="0"/>
              </a:rPr>
              <a:t>Detection of abnormal metabolites in blood from a nutrient deficiency</a:t>
            </a:r>
            <a:endParaRPr lang="en-US" sz="2800" dirty="0">
              <a:solidFill>
                <a:srgbClr val="000066"/>
              </a:solidFill>
              <a:cs typeface="Arial" pitchFamily="34" charset="0"/>
            </a:endParaRPr>
          </a:p>
          <a:p>
            <a:pPr marL="573088" lvl="4" indent="-285750">
              <a:lnSpc>
                <a:spcPct val="110000"/>
              </a:lnSpc>
              <a:spcBef>
                <a:spcPts val="900"/>
              </a:spcBef>
              <a:buClr>
                <a:srgbClr val="000066"/>
              </a:buClr>
              <a:buSzPct val="100000"/>
              <a:buFont typeface="Wingdings" pitchFamily="2" charset="2"/>
              <a:buChar char="§"/>
              <a:defRPr/>
            </a:pPr>
            <a:r>
              <a:rPr lang="en-GB" sz="2800" dirty="0">
                <a:solidFill>
                  <a:srgbClr val="000066"/>
                </a:solidFill>
                <a:cs typeface="Arial" pitchFamily="34" charset="0"/>
              </a:rPr>
              <a:t>Measurement of changes in blood constituents or enzyme activities that depend on nutrient intake</a:t>
            </a:r>
            <a:endParaRPr lang="en-US" sz="2800" dirty="0">
              <a:solidFill>
                <a:srgbClr val="000066"/>
              </a:solidFill>
              <a:cs typeface="Arial" pitchFamily="34" charset="0"/>
            </a:endParaRPr>
          </a:p>
          <a:p>
            <a:pPr marL="573088" lvl="4" indent="-285750">
              <a:lnSpc>
                <a:spcPct val="110000"/>
              </a:lnSpc>
              <a:spcBef>
                <a:spcPts val="900"/>
              </a:spcBef>
              <a:buClr>
                <a:srgbClr val="000066"/>
              </a:buClr>
              <a:buSzPct val="100000"/>
              <a:buFont typeface="Wingdings" pitchFamily="2" charset="2"/>
              <a:buChar char="§"/>
              <a:defRPr/>
            </a:pPr>
            <a:r>
              <a:rPr lang="en-GB" sz="2800" dirty="0">
                <a:solidFill>
                  <a:srgbClr val="000066"/>
                </a:solidFill>
                <a:cs typeface="Arial" pitchFamily="34" charset="0"/>
              </a:rPr>
              <a:t>Measurement of ‘tissue specific’ chemical markers</a:t>
            </a:r>
            <a:endParaRPr lang="en-US" sz="2800" dirty="0">
              <a:solidFill>
                <a:srgbClr val="000066"/>
              </a:solidFill>
              <a:cs typeface="Arial" pitchFamily="34" charset="0"/>
            </a:endParaRPr>
          </a:p>
          <a:p>
            <a:pPr>
              <a:lnSpc>
                <a:spcPct val="110000"/>
              </a:lnSpc>
              <a:defRPr/>
            </a:pPr>
            <a:endParaRPr lang="en-US" sz="2600" dirty="0"/>
          </a:p>
          <a:p>
            <a:pPr>
              <a:lnSpc>
                <a:spcPct val="110000"/>
              </a:lnSpc>
              <a:buFont typeface="Wingdings 3" pitchFamily="18" charset="2"/>
              <a:buNone/>
              <a:defRPr/>
            </a:pPr>
            <a:endParaRPr lang="fr-FR" sz="2600" dirty="0"/>
          </a:p>
        </p:txBody>
      </p:sp>
      <p:sp>
        <p:nvSpPr>
          <p:cNvPr id="5" name="Title 4"/>
          <p:cNvSpPr>
            <a:spLocks noGrp="1"/>
          </p:cNvSpPr>
          <p:nvPr>
            <p:ph type="title"/>
          </p:nvPr>
        </p:nvSpPr>
        <p:spPr>
          <a:xfrm>
            <a:off x="1221967" y="41412"/>
            <a:ext cx="7481455" cy="548318"/>
          </a:xfrm>
        </p:spPr>
        <p:txBody>
          <a:bodyPr/>
          <a:lstStyle/>
          <a:p>
            <a:r>
              <a:rPr lang="en-GB" sz="4200" spc="0" dirty="0">
                <a:cs typeface="Arial" charset="0"/>
              </a:rPr>
              <a:t>BIOCHEMICAL TESTS USED IN NUTRITION ASSESSMENT</a:t>
            </a:r>
            <a:endParaRPr lang="en-US" sz="4200" spc="0" dirty="0"/>
          </a:p>
        </p:txBody>
      </p:sp>
      <p:sp>
        <p:nvSpPr>
          <p:cNvPr id="7" name="TextBox 6"/>
          <p:cNvSpPr txBox="1"/>
          <p:nvPr/>
        </p:nvSpPr>
        <p:spPr>
          <a:xfrm>
            <a:off x="212291" y="201304"/>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p:cNvSpPr>
          <p:nvPr/>
        </p:nvSpPr>
        <p:spPr bwMode="auto">
          <a:xfrm>
            <a:off x="0" y="2811"/>
            <a:ext cx="9144000" cy="1143000"/>
          </a:xfrm>
          <a:prstGeom prst="rect">
            <a:avLst/>
          </a:prstGeom>
          <a:noFill/>
          <a:ln w="9525" algn="ctr">
            <a:noFill/>
            <a:miter lim="800000"/>
            <a:headEnd/>
            <a:tailEnd/>
          </a:ln>
        </p:spPr>
        <p:txBody>
          <a:bodyPr anchor="ctr"/>
          <a:lstStyle/>
          <a:p>
            <a:pPr algn="ctr">
              <a:defRPr/>
            </a:pPr>
            <a:endParaRPr lang="en-US" sz="3600" b="1" dirty="0">
              <a:solidFill>
                <a:srgbClr val="2A547E"/>
              </a:solidFill>
              <a:latin typeface="Arial" pitchFamily="34" charset="0"/>
              <a:ea typeface="+mj-ea"/>
              <a:cs typeface="Arial" pitchFamily="34" charset="0"/>
            </a:endParaRPr>
          </a:p>
        </p:txBody>
      </p:sp>
      <p:sp>
        <p:nvSpPr>
          <p:cNvPr id="9" name="Title 8"/>
          <p:cNvSpPr>
            <a:spLocks noGrp="1"/>
          </p:cNvSpPr>
          <p:nvPr>
            <p:ph type="title"/>
          </p:nvPr>
        </p:nvSpPr>
        <p:spPr>
          <a:xfrm>
            <a:off x="1221967" y="300152"/>
            <a:ext cx="7481455" cy="548318"/>
          </a:xfrm>
        </p:spPr>
        <p:txBody>
          <a:bodyPr/>
          <a:lstStyle/>
          <a:p>
            <a:r>
              <a:rPr lang="en-US" sz="4200" spc="0" dirty="0">
                <a:cs typeface="Arial" pitchFamily="34" charset="0"/>
              </a:rPr>
              <a:t>CRITERIA FOR SAM</a:t>
            </a:r>
            <a:endParaRPr lang="en-US" sz="4200" spc="0" dirty="0"/>
          </a:p>
        </p:txBody>
      </p:sp>
      <p:sp>
        <p:nvSpPr>
          <p:cNvPr id="10" name="TextBox 9"/>
          <p:cNvSpPr txBox="1"/>
          <p:nvPr/>
        </p:nvSpPr>
        <p:spPr>
          <a:xfrm>
            <a:off x="212291" y="409575"/>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2.13</a:t>
            </a:r>
          </a:p>
        </p:txBody>
      </p:sp>
      <p:sp>
        <p:nvSpPr>
          <p:cNvPr id="6" name="Text Placeholder 2"/>
          <p:cNvSpPr txBox="1">
            <a:spLocks/>
          </p:cNvSpPr>
          <p:nvPr/>
        </p:nvSpPr>
        <p:spPr>
          <a:xfrm>
            <a:off x="304800" y="1517647"/>
            <a:ext cx="3911600" cy="4525963"/>
          </a:xfrm>
          <a:prstGeom prst="rect">
            <a:avLst/>
          </a:prstGeom>
        </p:spPr>
        <p:txBody>
          <a:bodyPr>
            <a:normAutofit fontScale="92500"/>
          </a:bodyPr>
          <a:lstStyle>
            <a:lvl1pPr marL="514350" indent="-514350" algn="l" defTabSz="914400" rtl="0" eaLnBrk="1" latinLnBrk="0" hangingPunct="1">
              <a:spcBef>
                <a:spcPct val="20000"/>
              </a:spcBef>
              <a:buFont typeface="Wingdings" pitchFamily="2" charset="2"/>
              <a:buNone/>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336600"/>
              </a:buClr>
              <a:buSzPct val="80000"/>
              <a:defRPr/>
            </a:pPr>
            <a:r>
              <a:rPr lang="en-US" sz="3000" b="1" dirty="0">
                <a:solidFill>
                  <a:srgbClr val="000066"/>
                </a:solidFill>
                <a:latin typeface="Calibri" pitchFamily="34" charset="0"/>
              </a:rPr>
              <a:t>Adolescents and adults</a:t>
            </a:r>
          </a:p>
          <a:p>
            <a:pPr marL="463550"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MUAC &lt; 18.5 cm</a:t>
            </a:r>
          </a:p>
          <a:p>
            <a:pPr marL="463550" lvl="4" indent="-285750">
              <a:spcBef>
                <a:spcPts val="9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BMI &lt; 16.0 </a:t>
            </a:r>
            <a:endParaRPr lang="en-GB" sz="2800" baseline="30000" dirty="0">
              <a:solidFill>
                <a:srgbClr val="000066"/>
              </a:solidFill>
              <a:cs typeface="Arial" pitchFamily="34" charset="0"/>
            </a:endParaRPr>
          </a:p>
          <a:p>
            <a:pPr marL="463550" lvl="4" indent="-285750">
              <a:spcBef>
                <a:spcPts val="9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weight loss &gt; 10% since the last visit </a:t>
            </a:r>
          </a:p>
          <a:p>
            <a:pPr>
              <a:spcBef>
                <a:spcPts val="900"/>
              </a:spcBef>
              <a:buClr>
                <a:srgbClr val="336600"/>
              </a:buClr>
              <a:buSzPct val="80000"/>
              <a:buFont typeface="Wingdings 3" pitchFamily="18" charset="2"/>
              <a:buNone/>
              <a:defRPr/>
            </a:pPr>
            <a:r>
              <a:rPr lang="en-GB" sz="3000" b="1" dirty="0">
                <a:solidFill>
                  <a:srgbClr val="000066"/>
                </a:solidFill>
                <a:latin typeface="Calibri" pitchFamily="34" charset="0"/>
              </a:rPr>
              <a:t>Women who are pregnant or up to 6 months post-partum  </a:t>
            </a:r>
          </a:p>
          <a:p>
            <a:pPr marL="463550"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MUAC &lt; 19.0 cm</a:t>
            </a:r>
          </a:p>
        </p:txBody>
      </p:sp>
      <p:sp>
        <p:nvSpPr>
          <p:cNvPr id="7" name="Content Placeholder 3"/>
          <p:cNvSpPr>
            <a:spLocks noGrp="1"/>
          </p:cNvSpPr>
          <p:nvPr>
            <p:ph sz="half" idx="4294967295"/>
          </p:nvPr>
        </p:nvSpPr>
        <p:spPr>
          <a:xfrm>
            <a:off x="3987792" y="1503358"/>
            <a:ext cx="5143500" cy="4525963"/>
          </a:xfrm>
          <a:prstGeom prst="rect">
            <a:avLst/>
          </a:prstGeom>
        </p:spPr>
        <p:txBody>
          <a:bodyPr/>
          <a:lstStyle/>
          <a:p>
            <a:pPr eaLnBrk="0" hangingPunct="0">
              <a:spcBef>
                <a:spcPts val="600"/>
              </a:spcBef>
              <a:buClr>
                <a:srgbClr val="336600"/>
              </a:buClr>
              <a:buNone/>
              <a:defRPr/>
            </a:pPr>
            <a:r>
              <a:rPr lang="en-US" sz="3000" b="1" dirty="0">
                <a:solidFill>
                  <a:srgbClr val="000066"/>
                </a:solidFill>
                <a:latin typeface="Calibri" pitchFamily="34" charset="0"/>
                <a:cs typeface="Arial" pitchFamily="34" charset="0"/>
              </a:rPr>
              <a:t>Children</a:t>
            </a:r>
          </a:p>
          <a:p>
            <a:pPr marL="573088" lvl="4" indent="-285750">
              <a:spcBef>
                <a:spcPts val="900"/>
              </a:spcBef>
              <a:buClr>
                <a:srgbClr val="000066"/>
              </a:buClr>
              <a:buSzPct val="100000"/>
              <a:buFont typeface="Wingdings" pitchFamily="2" charset="2"/>
              <a:buChar char="§"/>
              <a:defRPr/>
            </a:pPr>
            <a:r>
              <a:rPr lang="en-GB" sz="2800" dirty="0">
                <a:solidFill>
                  <a:srgbClr val="000066"/>
                </a:solidFill>
                <a:cs typeface="Arial" pitchFamily="34" charset="0"/>
              </a:rPr>
              <a:t>Bilateral pitting oedema</a:t>
            </a:r>
          </a:p>
          <a:p>
            <a:pPr marL="573088" lvl="4" indent="-285750">
              <a:spcBef>
                <a:spcPts val="9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severe visible wasting</a:t>
            </a:r>
          </a:p>
          <a:p>
            <a:pPr marL="573088" lvl="4" indent="-285750">
              <a:spcBef>
                <a:spcPts val="9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MUAC </a:t>
            </a:r>
          </a:p>
          <a:p>
            <a:pPr marL="804863" lvl="1" indent="-341313">
              <a:spcBef>
                <a:spcPct val="45000"/>
              </a:spcBef>
              <a:buClr>
                <a:srgbClr val="000066"/>
              </a:buClr>
              <a:defRPr/>
            </a:pPr>
            <a:r>
              <a:rPr lang="en-GB" dirty="0">
                <a:solidFill>
                  <a:srgbClr val="000066"/>
                </a:solidFill>
                <a:cs typeface="Arial" pitchFamily="34" charset="0"/>
              </a:rPr>
              <a:t>6 to 59 months: &lt; 11.5 cm  </a:t>
            </a:r>
          </a:p>
          <a:p>
            <a:pPr marL="804863" lvl="1" indent="-341313">
              <a:buClr>
                <a:srgbClr val="000066"/>
              </a:buClr>
              <a:defRPr/>
            </a:pPr>
            <a:r>
              <a:rPr lang="en-GB" dirty="0">
                <a:solidFill>
                  <a:srgbClr val="000066"/>
                </a:solidFill>
                <a:cs typeface="Arial" pitchFamily="34" charset="0"/>
              </a:rPr>
              <a:t>5 to 9 years: &lt; 13.5 cm </a:t>
            </a:r>
          </a:p>
          <a:p>
            <a:pPr marL="804863" lvl="1" indent="-341313">
              <a:buClr>
                <a:srgbClr val="000066"/>
              </a:buClr>
              <a:defRPr/>
            </a:pPr>
            <a:r>
              <a:rPr lang="en-GB" dirty="0">
                <a:solidFill>
                  <a:srgbClr val="000066"/>
                </a:solidFill>
                <a:cs typeface="Arial" pitchFamily="34" charset="0"/>
              </a:rPr>
              <a:t>10 to 14 years: &lt; 16.0 cm </a:t>
            </a:r>
            <a:endParaRPr lang="en-US" dirty="0">
              <a:solidFill>
                <a:srgbClr val="000066"/>
              </a:solidFill>
              <a:cs typeface="Arial" pitchFamily="34" charset="0"/>
            </a:endParaRPr>
          </a:p>
          <a:p>
            <a:pPr marL="573088" lvl="4" indent="-285750">
              <a:spcBef>
                <a:spcPts val="900"/>
              </a:spcBef>
              <a:buClr>
                <a:srgbClr val="000066"/>
              </a:buClr>
              <a:buSzPct val="100000"/>
              <a:buFont typeface="Wingdings" pitchFamily="2" charset="2"/>
              <a:buChar char="§"/>
              <a:defRPr/>
            </a:pPr>
            <a:r>
              <a:rPr lang="en-GB" sz="2800" b="1" dirty="0">
                <a:solidFill>
                  <a:srgbClr val="000066"/>
                </a:solidFill>
                <a:cs typeface="Arial" pitchFamily="34" charset="0"/>
              </a:rPr>
              <a:t>OR </a:t>
            </a:r>
            <a:r>
              <a:rPr lang="en-GB" sz="2800" dirty="0">
                <a:cs typeface="Arial" pitchFamily="34" charset="0"/>
              </a:rPr>
              <a:t>WHZ </a:t>
            </a:r>
            <a:r>
              <a:rPr lang="en-GB" sz="2800" b="1" dirty="0">
                <a:cs typeface="Arial" pitchFamily="34" charset="0"/>
              </a:rPr>
              <a:t>OR</a:t>
            </a:r>
            <a:r>
              <a:rPr lang="en-GB" sz="2400" b="1" dirty="0">
                <a:cs typeface="Arial" pitchFamily="34" charset="0"/>
              </a:rPr>
              <a:t> </a:t>
            </a:r>
            <a:r>
              <a:rPr lang="en-GB" sz="2800" dirty="0">
                <a:cs typeface="Arial" pitchFamily="34" charset="0"/>
              </a:rPr>
              <a:t>BMI-for-age z-score </a:t>
            </a:r>
            <a:r>
              <a:rPr lang="en-GB" sz="2800" dirty="0">
                <a:solidFill>
                  <a:srgbClr val="000066"/>
                </a:solidFill>
                <a:cs typeface="Arial" pitchFamily="34" charset="0"/>
              </a:rPr>
              <a:t>&lt; –3</a:t>
            </a:r>
          </a:p>
          <a:p>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1440" y="6064823"/>
            <a:ext cx="3207223" cy="738664"/>
          </a:xfrm>
          <a:prstGeom prst="rect">
            <a:avLst/>
          </a:prstGeom>
          <a:noFill/>
        </p:spPr>
        <p:txBody>
          <a:bodyPr wrap="square" rtlCol="0">
            <a:spAutoFit/>
          </a:bodyPr>
          <a:lstStyle/>
          <a:p>
            <a:r>
              <a:rPr lang="en-US" sz="1400" i="1" dirty="0">
                <a:solidFill>
                  <a:srgbClr val="000066"/>
                </a:solidFill>
              </a:rPr>
              <a:t>Photo: </a:t>
            </a:r>
            <a:r>
              <a:rPr lang="en-US" sz="1400" dirty="0">
                <a:solidFill>
                  <a:srgbClr val="000066"/>
                </a:solidFill>
              </a:rPr>
              <a:t>WHO. 2002. </a:t>
            </a:r>
            <a:r>
              <a:rPr lang="en-US" sz="1400" i="1" dirty="0">
                <a:solidFill>
                  <a:srgbClr val="000066"/>
                </a:solidFill>
              </a:rPr>
              <a:t>Training Course on the Management of Severe Malnutrition</a:t>
            </a:r>
            <a:r>
              <a:rPr lang="en-US" sz="1400" dirty="0">
                <a:solidFill>
                  <a:srgbClr val="000066"/>
                </a:solidFill>
              </a:rPr>
              <a:t>. Geneva: WHO.</a:t>
            </a:r>
          </a:p>
        </p:txBody>
      </p:sp>
      <p:pic>
        <p:nvPicPr>
          <p:cNvPr id="8" name="Picture 7" descr="A photo of a child with SAM laying in a hospital bed."/>
          <p:cNvPicPr>
            <a:picLocks noChangeAspect="1"/>
          </p:cNvPicPr>
          <p:nvPr/>
        </p:nvPicPr>
        <p:blipFill>
          <a:blip r:embed="rId3" cstate="print"/>
          <a:stretch>
            <a:fillRect/>
          </a:stretch>
        </p:blipFill>
        <p:spPr>
          <a:xfrm>
            <a:off x="2893325" y="1531827"/>
            <a:ext cx="3029803" cy="4431109"/>
          </a:xfrm>
          <a:prstGeom prst="rect">
            <a:avLst/>
          </a:prstGeom>
        </p:spPr>
      </p:pic>
      <p:sp>
        <p:nvSpPr>
          <p:cNvPr id="12" name="Title 11"/>
          <p:cNvSpPr>
            <a:spLocks noGrp="1"/>
          </p:cNvSpPr>
          <p:nvPr>
            <p:ph type="title"/>
          </p:nvPr>
        </p:nvSpPr>
        <p:spPr>
          <a:xfrm>
            <a:off x="1221967" y="294750"/>
            <a:ext cx="7481455" cy="548318"/>
          </a:xfrm>
        </p:spPr>
        <p:txBody>
          <a:bodyPr/>
          <a:lstStyle/>
          <a:p>
            <a:r>
              <a:rPr lang="en-US" sz="4200" spc="0" dirty="0">
                <a:cs typeface="Arial" pitchFamily="34" charset="0"/>
              </a:rPr>
              <a:t>CHILD WITH SAM (1)</a:t>
            </a:r>
            <a:endParaRPr lang="en-US" sz="4200" spc="0" dirty="0"/>
          </a:p>
        </p:txBody>
      </p:sp>
      <p:sp>
        <p:nvSpPr>
          <p:cNvPr id="13" name="TextBox 12"/>
          <p:cNvSpPr txBox="1"/>
          <p:nvPr/>
        </p:nvSpPr>
        <p:spPr>
          <a:xfrm>
            <a:off x="212291" y="409575"/>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21967" y="281102"/>
            <a:ext cx="7481455" cy="548318"/>
          </a:xfrm>
        </p:spPr>
        <p:txBody>
          <a:bodyPr/>
          <a:lstStyle/>
          <a:p>
            <a:r>
              <a:rPr lang="en-US" sz="4200" spc="0" dirty="0">
                <a:latin typeface="+mn-lt"/>
                <a:cs typeface="Arial" pitchFamily="34" charset="0"/>
              </a:rPr>
              <a:t>CHILD WITH SAM (2)</a:t>
            </a:r>
            <a:br>
              <a:rPr lang="en-US" sz="4200" b="1" spc="0" dirty="0">
                <a:latin typeface="+mn-lt"/>
                <a:cs typeface="Arial" pitchFamily="34" charset="0"/>
              </a:rPr>
            </a:br>
            <a:endParaRPr lang="en-US" sz="4200" spc="0" dirty="0">
              <a:latin typeface="+mn-lt"/>
            </a:endParaRPr>
          </a:p>
        </p:txBody>
      </p:sp>
      <p:sp>
        <p:nvSpPr>
          <p:cNvPr id="9" name="TextBox 8"/>
          <p:cNvSpPr txBox="1"/>
          <p:nvPr/>
        </p:nvSpPr>
        <p:spPr>
          <a:xfrm>
            <a:off x="202766" y="409575"/>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2.15</a:t>
            </a:r>
          </a:p>
        </p:txBody>
      </p:sp>
      <p:pic>
        <p:nvPicPr>
          <p:cNvPr id="4" name="Picture 3" descr="A photo of the feet of a child with SAM. Someone is pressing on the top of the feet with their fing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12" y="2272204"/>
            <a:ext cx="3847424" cy="2885568"/>
          </a:xfrm>
          <a:prstGeom prst="rect">
            <a:avLst/>
          </a:prstGeom>
        </p:spPr>
      </p:pic>
      <p:pic>
        <p:nvPicPr>
          <p:cNvPr id="5" name="Picture 4" descr="An image of the feet of a child with SAM. The hands have been removed from the feet and there are pits left on the feet."/>
          <p:cNvPicPr>
            <a:picLocks noChangeAspect="1"/>
          </p:cNvPicPr>
          <p:nvPr/>
        </p:nvPicPr>
        <p:blipFill rotWithShape="1">
          <a:blip r:embed="rId4">
            <a:extLst>
              <a:ext uri="{28A0092B-C50C-407E-A947-70E740481C1C}">
                <a14:useLocalDpi xmlns:a14="http://schemas.microsoft.com/office/drawing/2010/main" val="0"/>
              </a:ext>
            </a:extLst>
          </a:blip>
          <a:srcRect l="18657" t="4746" r="4732" b="8409"/>
          <a:stretch/>
        </p:blipFill>
        <p:spPr>
          <a:xfrm>
            <a:off x="4700587" y="2272204"/>
            <a:ext cx="3814764" cy="3243263"/>
          </a:xfrm>
          <a:prstGeom prst="rect">
            <a:avLst/>
          </a:prstGeom>
        </p:spPr>
      </p:pic>
      <p:sp>
        <p:nvSpPr>
          <p:cNvPr id="10" name="TextBox 9"/>
          <p:cNvSpPr txBox="1"/>
          <p:nvPr/>
        </p:nvSpPr>
        <p:spPr>
          <a:xfrm>
            <a:off x="2229782" y="5251044"/>
            <a:ext cx="3207223" cy="307777"/>
          </a:xfrm>
          <a:prstGeom prst="rect">
            <a:avLst/>
          </a:prstGeom>
          <a:noFill/>
        </p:spPr>
        <p:txBody>
          <a:bodyPr wrap="square" rtlCol="0">
            <a:spAutoFit/>
          </a:bodyPr>
          <a:lstStyle/>
          <a:p>
            <a:r>
              <a:rPr lang="en-US" sz="1400" i="1" dirty="0">
                <a:solidFill>
                  <a:srgbClr val="000066"/>
                </a:solidFill>
              </a:rPr>
              <a:t>Photos: </a:t>
            </a:r>
            <a:r>
              <a:rPr lang="en-US" sz="1400" dirty="0">
                <a:solidFill>
                  <a:srgbClr val="000066"/>
                </a:solidFill>
              </a:rPr>
              <a:t>Geno </a:t>
            </a:r>
            <a:r>
              <a:rPr lang="en-US" sz="1400" dirty="0" err="1">
                <a:solidFill>
                  <a:srgbClr val="000066"/>
                </a:solidFill>
              </a:rPr>
              <a:t>Teofilo</a:t>
            </a:r>
            <a:r>
              <a:rPr lang="en-US" sz="1400" dirty="0">
                <a:solidFill>
                  <a:srgbClr val="000066"/>
                </a:solidFill>
              </a:rPr>
              <a:t>, Oxfam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21967" y="294751"/>
            <a:ext cx="7481455" cy="548318"/>
          </a:xfrm>
        </p:spPr>
        <p:txBody>
          <a:bodyPr/>
          <a:lstStyle/>
          <a:p>
            <a:r>
              <a:rPr lang="en-US" sz="4200" spc="0" dirty="0"/>
              <a:t>ADULT WITH SAM </a:t>
            </a:r>
          </a:p>
        </p:txBody>
      </p:sp>
      <p:sp>
        <p:nvSpPr>
          <p:cNvPr id="8" name="TextBox 7"/>
          <p:cNvSpPr txBox="1"/>
          <p:nvPr/>
        </p:nvSpPr>
        <p:spPr>
          <a:xfrm>
            <a:off x="202766" y="409575"/>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2.16</a:t>
            </a:r>
          </a:p>
        </p:txBody>
      </p:sp>
      <p:sp>
        <p:nvSpPr>
          <p:cNvPr id="5" name="TextBox 4"/>
          <p:cNvSpPr txBox="1"/>
          <p:nvPr/>
        </p:nvSpPr>
        <p:spPr>
          <a:xfrm>
            <a:off x="1678782" y="6278191"/>
            <a:ext cx="5786437" cy="307777"/>
          </a:xfrm>
          <a:prstGeom prst="rect">
            <a:avLst/>
          </a:prstGeom>
          <a:noFill/>
        </p:spPr>
        <p:txBody>
          <a:bodyPr wrap="square" rtlCol="0">
            <a:spAutoFit/>
          </a:bodyPr>
          <a:lstStyle/>
          <a:p>
            <a:pPr algn="ctr"/>
            <a:r>
              <a:rPr lang="en-US" sz="1400" i="1" dirty="0">
                <a:solidFill>
                  <a:srgbClr val="000066"/>
                </a:solidFill>
              </a:rPr>
              <a:t>Photo: </a:t>
            </a:r>
            <a:r>
              <a:rPr lang="en-US" sz="1400" dirty="0">
                <a:solidFill>
                  <a:srgbClr val="000066"/>
                </a:solidFill>
              </a:rPr>
              <a:t>http://www.redpepper.co.ug/what-to-look-for-14-symptoms-of-hiv/</a:t>
            </a:r>
          </a:p>
        </p:txBody>
      </p:sp>
      <p:grpSp>
        <p:nvGrpSpPr>
          <p:cNvPr id="3" name="Group 2" descr="An image of an adult with SAM in a hospital."/>
          <p:cNvGrpSpPr/>
          <p:nvPr/>
        </p:nvGrpSpPr>
        <p:grpSpPr>
          <a:xfrm>
            <a:off x="2828926" y="1585913"/>
            <a:ext cx="3486149" cy="4635126"/>
            <a:chOff x="2057400" y="-2057400"/>
            <a:chExt cx="3043238" cy="4286250"/>
          </a:xfrm>
        </p:grpSpPr>
        <p:pic>
          <p:nvPicPr>
            <p:cNvPr id="4098" name="Picture 2" descr="An image of an adult with SAM in a hospital."/>
            <p:cNvPicPr>
              <a:picLocks noChangeAspect="1" noChangeArrowheads="1"/>
            </p:cNvPicPr>
            <p:nvPr/>
          </p:nvPicPr>
          <p:blipFill rotWithShape="1">
            <a:blip r:embed="rId3">
              <a:extLst>
                <a:ext uri="{28A0092B-C50C-407E-A947-70E740481C1C}">
                  <a14:useLocalDpi xmlns:a14="http://schemas.microsoft.com/office/drawing/2010/main" val="0"/>
                </a:ext>
              </a:extLst>
            </a:blip>
            <a:srcRect l="33278" r="13472"/>
            <a:stretch/>
          </p:blipFill>
          <p:spPr bwMode="auto">
            <a:xfrm>
              <a:off x="2057400" y="-2057400"/>
              <a:ext cx="3043238"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2489" y="-1517514"/>
              <a:ext cx="643699" cy="591903"/>
            </a:xfrm>
            <a:prstGeom prst="rect">
              <a:avLst/>
            </a:prstGeom>
            <a:solidFill>
              <a:schemeClr val="tx1">
                <a:lumMod val="50000"/>
              </a:schemeClr>
            </a:solidFill>
          </p:spPr>
          <p:txBody>
            <a:bodyPr wrap="square" rtlCol="0">
              <a:spAutoFit/>
            </a:bodyPr>
            <a:lstStyle/>
            <a:p>
              <a:endParaRPr lang="en-GB" dirty="0"/>
            </a:p>
          </p:txBody>
        </p:sp>
      </p:grpSp>
    </p:spTree>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484495" y="1755316"/>
            <a:ext cx="8277367" cy="4525963"/>
          </a:xfrm>
          <a:noFill/>
        </p:spPr>
        <p:txBody>
          <a:bodyPr>
            <a:normAutofit/>
          </a:bodyPr>
          <a:lstStyle/>
          <a:p>
            <a:pPr marL="609600" indent="-609600" eaLnBrk="1" hangingPunct="1">
              <a:spcBef>
                <a:spcPts val="900"/>
              </a:spcBef>
              <a:buFont typeface="Wingdings 3" pitchFamily="18" charset="2"/>
              <a:buAutoNum type="arabicPeriod"/>
            </a:pPr>
            <a:r>
              <a:rPr lang="en-GB" altLang="ko-KR" dirty="0">
                <a:latin typeface="Calibri" pitchFamily="34" charset="0"/>
              </a:rPr>
              <a:t>Discuss expectations and relate them to the objectives of the course.</a:t>
            </a:r>
          </a:p>
          <a:p>
            <a:pPr marL="609600" indent="-609600" eaLnBrk="1" hangingPunct="1">
              <a:spcBef>
                <a:spcPts val="900"/>
              </a:spcBef>
              <a:buFont typeface="Wingdings 3" pitchFamily="18" charset="2"/>
              <a:buAutoNum type="arabicPeriod"/>
            </a:pPr>
            <a:r>
              <a:rPr lang="en-GB" altLang="ko-KR" dirty="0">
                <a:latin typeface="Calibri" pitchFamily="34" charset="0"/>
              </a:rPr>
              <a:t>Take a pre-test.</a:t>
            </a:r>
          </a:p>
        </p:txBody>
      </p:sp>
      <p:sp>
        <p:nvSpPr>
          <p:cNvPr id="5" name="Title 4"/>
          <p:cNvSpPr>
            <a:spLocks noGrp="1"/>
          </p:cNvSpPr>
          <p:nvPr>
            <p:ph type="title"/>
          </p:nvPr>
        </p:nvSpPr>
        <p:spPr>
          <a:xfrm>
            <a:off x="1208319" y="313800"/>
            <a:ext cx="7481455" cy="548318"/>
          </a:xfrm>
        </p:spPr>
        <p:txBody>
          <a:bodyPr/>
          <a:lstStyle/>
          <a:p>
            <a:r>
              <a:rPr lang="en-US" sz="4200" b="1" spc="0" dirty="0"/>
              <a:t>LEARNING OBJECTIVES</a:t>
            </a:r>
          </a:p>
        </p:txBody>
      </p:sp>
      <p:sp>
        <p:nvSpPr>
          <p:cNvPr id="7" name="TextBox 6"/>
          <p:cNvSpPr txBox="1"/>
          <p:nvPr/>
        </p:nvSpPr>
        <p:spPr>
          <a:xfrm>
            <a:off x="335535" y="409575"/>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Content Placeholder 2"/>
          <p:cNvSpPr>
            <a:spLocks noGrp="1"/>
          </p:cNvSpPr>
          <p:nvPr>
            <p:ph idx="1"/>
          </p:nvPr>
        </p:nvSpPr>
        <p:spPr>
          <a:xfrm>
            <a:off x="218364" y="1432445"/>
            <a:ext cx="8925636" cy="4525963"/>
          </a:xfrm>
        </p:spPr>
        <p:txBody>
          <a:bodyPr>
            <a:noAutofit/>
          </a:bodyPr>
          <a:lstStyle/>
          <a:p>
            <a:pPr marL="573088" lvl="4" indent="-285750">
              <a:spcBef>
                <a:spcPts val="600"/>
              </a:spcBef>
              <a:buClr>
                <a:srgbClr val="000066"/>
              </a:buClr>
              <a:buSzPct val="100000"/>
              <a:buFont typeface="Wingdings" pitchFamily="2" charset="2"/>
              <a:buChar char="§"/>
              <a:defRPr/>
            </a:pPr>
            <a:r>
              <a:rPr lang="en-GB" dirty="0">
                <a:solidFill>
                  <a:srgbClr val="000066"/>
                </a:solidFill>
                <a:cs typeface="Arial" pitchFamily="34" charset="0"/>
              </a:rPr>
              <a:t>Routine SAM medicines</a:t>
            </a:r>
          </a:p>
          <a:p>
            <a:pPr marL="573088" lvl="4" indent="-285750">
              <a:spcBef>
                <a:spcPts val="600"/>
              </a:spcBef>
              <a:buClr>
                <a:srgbClr val="000066"/>
              </a:buClr>
              <a:buSzPct val="100000"/>
              <a:buFont typeface="Wingdings" pitchFamily="2" charset="2"/>
              <a:buChar char="§"/>
              <a:defRPr/>
            </a:pPr>
            <a:r>
              <a:rPr lang="en-GB" dirty="0">
                <a:solidFill>
                  <a:srgbClr val="000066"/>
                </a:solidFill>
                <a:cs typeface="Arial" pitchFamily="34" charset="0"/>
              </a:rPr>
              <a:t>Ready-to-use therapeutic food (RUTF) </a:t>
            </a:r>
          </a:p>
          <a:p>
            <a:pPr marL="573088" lvl="4" indent="-285750">
              <a:spcBef>
                <a:spcPts val="600"/>
              </a:spcBef>
              <a:buClr>
                <a:srgbClr val="000066"/>
              </a:buClr>
              <a:buSzPct val="100000"/>
              <a:buFont typeface="Wingdings" pitchFamily="2" charset="2"/>
              <a:buChar char="§"/>
              <a:defRPr/>
            </a:pPr>
            <a:r>
              <a:rPr lang="en-GB" dirty="0">
                <a:solidFill>
                  <a:srgbClr val="000066"/>
                </a:solidFill>
                <a:cs typeface="Arial" pitchFamily="34" charset="0"/>
              </a:rPr>
              <a:t>High-energy fortified-blended food (FBF) or ready-to-use supplementary food (RUSF)</a:t>
            </a:r>
          </a:p>
          <a:p>
            <a:pPr marL="573088" lvl="4" indent="-285750">
              <a:spcBef>
                <a:spcPts val="600"/>
              </a:spcBef>
              <a:buClr>
                <a:srgbClr val="000066"/>
              </a:buClr>
              <a:buSzPct val="100000"/>
              <a:buFont typeface="Wingdings" pitchFamily="2" charset="2"/>
              <a:buChar char="§"/>
              <a:defRPr/>
            </a:pPr>
            <a:r>
              <a:rPr lang="en-GB" dirty="0">
                <a:solidFill>
                  <a:srgbClr val="000066"/>
                </a:solidFill>
                <a:cs typeface="Arial" pitchFamily="34" charset="0"/>
              </a:rPr>
              <a:t>HIV testing and PCP prophylaxis if not on ART</a:t>
            </a:r>
          </a:p>
          <a:p>
            <a:pPr marL="573088" lvl="4" indent="-285750">
              <a:spcBef>
                <a:spcPts val="600"/>
              </a:spcBef>
              <a:buClr>
                <a:srgbClr val="000066"/>
              </a:buClr>
              <a:buSzPct val="100000"/>
              <a:buFont typeface="Wingdings" pitchFamily="2" charset="2"/>
              <a:buChar char="§"/>
              <a:defRPr/>
            </a:pPr>
            <a:r>
              <a:rPr lang="en-GB" dirty="0">
                <a:solidFill>
                  <a:srgbClr val="000066"/>
                </a:solidFill>
                <a:cs typeface="Arial" pitchFamily="34" charset="0"/>
              </a:rPr>
              <a:t>Counselling on the CNAs</a:t>
            </a:r>
          </a:p>
          <a:p>
            <a:pPr marL="573088" lvl="4" indent="-285750">
              <a:spcBef>
                <a:spcPts val="600"/>
              </a:spcBef>
              <a:buClr>
                <a:srgbClr val="000066"/>
              </a:buClr>
              <a:buSzPct val="100000"/>
              <a:buFont typeface="Wingdings" pitchFamily="2" charset="2"/>
              <a:buChar char="§"/>
              <a:defRPr/>
            </a:pPr>
            <a:r>
              <a:rPr lang="en-GB" dirty="0">
                <a:solidFill>
                  <a:srgbClr val="000066"/>
                </a:solidFill>
                <a:cs typeface="Arial" pitchFamily="34" charset="0"/>
              </a:rPr>
              <a:t>Weekly or bi-weekly monitoring (daily if inpatient)</a:t>
            </a:r>
          </a:p>
          <a:p>
            <a:pPr marL="573088" lvl="4" indent="-285750">
              <a:spcBef>
                <a:spcPts val="900"/>
              </a:spcBef>
              <a:buClr>
                <a:srgbClr val="000066"/>
              </a:buClr>
              <a:buSzPct val="100000"/>
              <a:buFont typeface="Wingdings" pitchFamily="2" charset="2"/>
              <a:buChar char="§"/>
              <a:defRPr/>
            </a:pPr>
            <a:r>
              <a:rPr lang="en-GB" dirty="0">
                <a:solidFill>
                  <a:srgbClr val="000066"/>
                </a:solidFill>
                <a:cs typeface="Arial" pitchFamily="34" charset="0"/>
              </a:rPr>
              <a:t>Appetite test, oedema assessment, weight monitoring and medical checks on each visit</a:t>
            </a:r>
          </a:p>
          <a:p>
            <a:pPr marL="573088" lvl="4" indent="-285750">
              <a:spcBef>
                <a:spcPts val="900"/>
              </a:spcBef>
              <a:buClr>
                <a:srgbClr val="000066"/>
              </a:buClr>
              <a:buSzPct val="100000"/>
              <a:buFont typeface="Wingdings" pitchFamily="2" charset="2"/>
              <a:buChar char="§"/>
              <a:defRPr/>
            </a:pPr>
            <a:r>
              <a:rPr lang="en-GB" altLang="ko-KR" dirty="0">
                <a:solidFill>
                  <a:srgbClr val="000066"/>
                </a:solidFill>
                <a:cs typeface="Arial" pitchFamily="34" charset="0"/>
              </a:rPr>
              <a:t>Referral to food security and livelihood support, home-based care, psychosocial counselling, etc. </a:t>
            </a:r>
            <a:endParaRPr lang="fr-FR" altLang="ko-KR" dirty="0">
              <a:solidFill>
                <a:srgbClr val="000066"/>
              </a:solidFill>
              <a:cs typeface="Arial" pitchFamily="34" charset="0"/>
            </a:endParaRPr>
          </a:p>
          <a:p>
            <a:pPr marL="573088" lvl="4" indent="-285750">
              <a:spcBef>
                <a:spcPts val="600"/>
              </a:spcBef>
              <a:buClr>
                <a:srgbClr val="000066"/>
              </a:buClr>
              <a:buSzPct val="100000"/>
              <a:buFont typeface="Wingdings" pitchFamily="2" charset="2"/>
              <a:buChar char="§"/>
              <a:defRPr/>
            </a:pPr>
            <a:endParaRPr lang="en-GB" dirty="0">
              <a:solidFill>
                <a:schemeClr val="bg2">
                  <a:lumMod val="10000"/>
                </a:schemeClr>
              </a:solidFill>
              <a:cs typeface="Arial" pitchFamily="34" charset="0"/>
            </a:endParaRPr>
          </a:p>
        </p:txBody>
      </p:sp>
      <p:sp>
        <p:nvSpPr>
          <p:cNvPr id="5" name="Title 4"/>
          <p:cNvSpPr>
            <a:spLocks noGrp="1"/>
          </p:cNvSpPr>
          <p:nvPr>
            <p:ph type="title"/>
          </p:nvPr>
        </p:nvSpPr>
        <p:spPr>
          <a:xfrm>
            <a:off x="1208319" y="27296"/>
            <a:ext cx="7481455" cy="548318"/>
          </a:xfrm>
        </p:spPr>
        <p:txBody>
          <a:bodyPr/>
          <a:lstStyle/>
          <a:p>
            <a:r>
              <a:rPr lang="en-US" sz="4200" spc="0" dirty="0">
                <a:cs typeface="Arial" charset="0"/>
              </a:rPr>
              <a:t>NUTRITION CARE FOR </a:t>
            </a:r>
            <a:br>
              <a:rPr lang="en-US" sz="4200" spc="0" dirty="0">
                <a:cs typeface="Arial" charset="0"/>
              </a:rPr>
            </a:br>
            <a:r>
              <a:rPr lang="en-US" sz="4200" spc="0" dirty="0">
                <a:cs typeface="Arial" charset="0"/>
              </a:rPr>
              <a:t>CLIENTS WITH SAM</a:t>
            </a:r>
            <a:endParaRPr lang="en-US" sz="4200" spc="0" dirty="0"/>
          </a:p>
        </p:txBody>
      </p:sp>
      <p:sp>
        <p:nvSpPr>
          <p:cNvPr id="7" name="TextBox 6"/>
          <p:cNvSpPr txBox="1"/>
          <p:nvPr/>
        </p:nvSpPr>
        <p:spPr>
          <a:xfrm>
            <a:off x="202766" y="201304"/>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Content Placeholder 2"/>
          <p:cNvSpPr>
            <a:spLocks noGrp="1"/>
          </p:cNvSpPr>
          <p:nvPr>
            <p:ph idx="1"/>
          </p:nvPr>
        </p:nvSpPr>
        <p:spPr>
          <a:xfrm>
            <a:off x="279779" y="1589674"/>
            <a:ext cx="8686800" cy="4525963"/>
          </a:xfrm>
        </p:spPr>
        <p:txBody>
          <a:bodyPr>
            <a:noAutofit/>
          </a:bodyPr>
          <a:lstStyle/>
          <a:p>
            <a:pPr marL="287338" lvl="4" indent="0">
              <a:spcBef>
                <a:spcPts val="600"/>
              </a:spcBef>
              <a:buClr>
                <a:srgbClr val="000066"/>
              </a:buClr>
              <a:buSzPct val="100000"/>
              <a:buNone/>
              <a:defRPr/>
            </a:pPr>
            <a:r>
              <a:rPr lang="en-GB" sz="2800" b="1" u="sng" dirty="0">
                <a:latin typeface="Calibri" pitchFamily="34" charset="0"/>
              </a:rPr>
              <a:t>ANY OF THE FOLLOWING:</a:t>
            </a:r>
          </a:p>
          <a:p>
            <a:pPr marL="573088" lvl="4" indent="-285750">
              <a:spcBef>
                <a:spcPts val="1200"/>
              </a:spcBef>
              <a:buClr>
                <a:srgbClr val="000066"/>
              </a:buClr>
              <a:buSzPct val="100000"/>
              <a:buFont typeface="Wingdings" pitchFamily="2" charset="2"/>
              <a:buChar char="§"/>
              <a:defRPr/>
            </a:pPr>
            <a:r>
              <a:rPr lang="en-GB" sz="2800" dirty="0">
                <a:solidFill>
                  <a:srgbClr val="000066"/>
                </a:solidFill>
                <a:cs typeface="Arial" pitchFamily="34" charset="0"/>
              </a:rPr>
              <a:t>No appetite (failed an appetite test)</a:t>
            </a:r>
            <a:endParaRPr lang="en-US" sz="2800" dirty="0">
              <a:solidFill>
                <a:srgbClr val="000066"/>
              </a:solidFill>
              <a:cs typeface="Arial" pitchFamily="34" charset="0"/>
            </a:endParaRP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Concurrent infections or other medical complications</a:t>
            </a:r>
            <a:endParaRPr lang="en-US" sz="2800" dirty="0">
              <a:solidFill>
                <a:srgbClr val="000066"/>
              </a:solidFill>
              <a:cs typeface="Arial" pitchFamily="34" charset="0"/>
            </a:endParaRP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In outpatient care for 2 months and no weight gain or weight loss or worsening oedema </a:t>
            </a:r>
            <a:endParaRPr lang="en-US" sz="2800" dirty="0">
              <a:solidFill>
                <a:srgbClr val="000066"/>
              </a:solidFill>
              <a:cs typeface="Arial" pitchFamily="34" charset="0"/>
            </a:endParaRP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Caregiver unable to provide homecare </a:t>
            </a: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Inability to return in 1 week for follow-up</a:t>
            </a:r>
            <a:endParaRPr lang="en-US" sz="2800" dirty="0">
              <a:solidFill>
                <a:srgbClr val="000066"/>
              </a:solidFill>
              <a:cs typeface="Arial" pitchFamily="34" charset="0"/>
            </a:endParaRPr>
          </a:p>
        </p:txBody>
      </p:sp>
      <p:sp>
        <p:nvSpPr>
          <p:cNvPr id="5" name="Title 4"/>
          <p:cNvSpPr>
            <a:spLocks noGrp="1"/>
          </p:cNvSpPr>
          <p:nvPr>
            <p:ph type="title"/>
          </p:nvPr>
        </p:nvSpPr>
        <p:spPr>
          <a:xfrm>
            <a:off x="1221967" y="27296"/>
            <a:ext cx="7481455" cy="548318"/>
          </a:xfrm>
        </p:spPr>
        <p:txBody>
          <a:bodyPr/>
          <a:lstStyle/>
          <a:p>
            <a:r>
              <a:rPr lang="en-GB" sz="4200" spc="0" dirty="0">
                <a:cs typeface="Arial" charset="0"/>
              </a:rPr>
              <a:t>CRITERIA FOR INPATIENT TREATMENT OF SAM</a:t>
            </a:r>
            <a:endParaRPr lang="en-US" sz="4200" spc="0" dirty="0"/>
          </a:p>
        </p:txBody>
      </p:sp>
      <p:sp>
        <p:nvSpPr>
          <p:cNvPr id="7" name="TextBox 6"/>
          <p:cNvSpPr txBox="1"/>
          <p:nvPr/>
        </p:nvSpPr>
        <p:spPr>
          <a:xfrm>
            <a:off x="202766" y="183533"/>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375312" y="1468716"/>
            <a:ext cx="8563972" cy="4525963"/>
          </a:xfrm>
        </p:spPr>
        <p:txBody>
          <a:bodyPr>
            <a:noAutofit/>
          </a:bodyPr>
          <a:lstStyle/>
          <a:p>
            <a:pPr eaLnBrk="1" hangingPunct="1">
              <a:spcBef>
                <a:spcPts val="1200"/>
              </a:spcBef>
              <a:buFont typeface="Wingdings 3" pitchFamily="18" charset="2"/>
              <a:buNone/>
              <a:defRPr/>
            </a:pPr>
            <a:r>
              <a:rPr lang="en-GB" b="1" u="sng" dirty="0">
                <a:latin typeface="Calibri" pitchFamily="34" charset="0"/>
              </a:rPr>
              <a:t>ALL OF THE FOLLOWING:</a:t>
            </a:r>
          </a:p>
          <a:p>
            <a:pPr marL="573088" lvl="4" indent="-285750">
              <a:spcBef>
                <a:spcPts val="1200"/>
              </a:spcBef>
              <a:buClr>
                <a:srgbClr val="000066"/>
              </a:buClr>
              <a:buSzPct val="100000"/>
              <a:buFont typeface="Wingdings" pitchFamily="2" charset="2"/>
              <a:buChar char="§"/>
              <a:defRPr/>
            </a:pPr>
            <a:r>
              <a:rPr lang="en-GB" sz="2800" dirty="0">
                <a:solidFill>
                  <a:srgbClr val="000066"/>
                </a:solidFill>
                <a:cs typeface="Arial" pitchFamily="34" charset="0"/>
              </a:rPr>
              <a:t>Appetite (passed an appetite test)</a:t>
            </a:r>
            <a:endParaRPr lang="en-US" sz="2800" dirty="0">
              <a:solidFill>
                <a:srgbClr val="000066"/>
              </a:solidFill>
              <a:cs typeface="Arial" pitchFamily="34" charset="0"/>
            </a:endParaRP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No concurrent infections or other medical complications</a:t>
            </a:r>
            <a:endParaRPr lang="en-US" sz="2800" dirty="0">
              <a:solidFill>
                <a:srgbClr val="000066"/>
              </a:solidFill>
              <a:cs typeface="Arial" pitchFamily="34" charset="0"/>
            </a:endParaRP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Caregiver willing and able to provide home care </a:t>
            </a: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Ability to return for follow-up</a:t>
            </a:r>
          </a:p>
          <a:p>
            <a:pPr marL="573088" lvl="4" indent="-285750">
              <a:spcBef>
                <a:spcPts val="600"/>
              </a:spcBef>
              <a:buClr>
                <a:srgbClr val="000066"/>
              </a:buClr>
              <a:buSzPct val="100000"/>
              <a:buFont typeface="Wingdings" pitchFamily="2" charset="2"/>
              <a:buChar char="§"/>
              <a:defRPr/>
            </a:pPr>
            <a:r>
              <a:rPr lang="en-GB" sz="2800" dirty="0">
                <a:solidFill>
                  <a:srgbClr val="000066"/>
                </a:solidFill>
                <a:cs typeface="Arial" pitchFamily="34" charset="0"/>
              </a:rPr>
              <a:t>Enough RUTF supply in stock </a:t>
            </a:r>
            <a:endParaRPr lang="en-US" sz="2800" dirty="0">
              <a:solidFill>
                <a:srgbClr val="000066"/>
              </a:solidFill>
              <a:cs typeface="Arial" pitchFamily="34" charset="0"/>
            </a:endParaRPr>
          </a:p>
        </p:txBody>
      </p:sp>
      <p:sp>
        <p:nvSpPr>
          <p:cNvPr id="7" name="Title 6"/>
          <p:cNvSpPr>
            <a:spLocks noGrp="1"/>
          </p:cNvSpPr>
          <p:nvPr>
            <p:ph type="title"/>
          </p:nvPr>
        </p:nvSpPr>
        <p:spPr>
          <a:xfrm>
            <a:off x="1221967" y="27296"/>
            <a:ext cx="7481455" cy="548318"/>
          </a:xfrm>
        </p:spPr>
        <p:txBody>
          <a:bodyPr/>
          <a:lstStyle/>
          <a:p>
            <a:r>
              <a:rPr lang="en-GB" sz="4200" spc="0" dirty="0">
                <a:cs typeface="Arial" pitchFamily="34" charset="0"/>
              </a:rPr>
              <a:t>CRITERIA FOR OUTPATIENT TREATMENT OF SAM</a:t>
            </a:r>
            <a:endParaRPr lang="en-US" sz="4200" spc="0" dirty="0"/>
          </a:p>
        </p:txBody>
      </p:sp>
      <p:sp>
        <p:nvSpPr>
          <p:cNvPr id="8" name="TextBox 7"/>
          <p:cNvSpPr txBox="1"/>
          <p:nvPr/>
        </p:nvSpPr>
        <p:spPr>
          <a:xfrm>
            <a:off x="225939" y="197181"/>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2.19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Content Placeholder 2"/>
          <p:cNvSpPr>
            <a:spLocks/>
          </p:cNvSpPr>
          <p:nvPr/>
        </p:nvSpPr>
        <p:spPr bwMode="auto">
          <a:xfrm>
            <a:off x="293748" y="1552575"/>
            <a:ext cx="8631021" cy="4953000"/>
          </a:xfrm>
          <a:prstGeom prst="rect">
            <a:avLst/>
          </a:prstGeom>
          <a:noFill/>
          <a:ln w="9525">
            <a:noFill/>
            <a:miter lim="800000"/>
            <a:headEnd/>
            <a:tailEnd/>
          </a:ln>
        </p:spPr>
        <p:txBody>
          <a:bodyPr numCol="2"/>
          <a:lstStyle/>
          <a:p>
            <a:pPr marL="342900" indent="-342900">
              <a:spcBef>
                <a:spcPct val="20000"/>
              </a:spcBef>
              <a:buClr>
                <a:srgbClr val="FFC46D"/>
              </a:buClr>
              <a:buSzPct val="80000"/>
              <a:defRPr/>
            </a:pPr>
            <a:r>
              <a:rPr lang="en-US" sz="3000" b="1" dirty="0">
                <a:solidFill>
                  <a:srgbClr val="000066"/>
                </a:solidFill>
                <a:latin typeface="Calibri" pitchFamily="34" charset="0"/>
                <a:ea typeface="+mj-ea"/>
                <a:cs typeface="Arial" pitchFamily="34" charset="0"/>
              </a:rPr>
              <a:t>Adolescents and adults</a:t>
            </a:r>
          </a:p>
          <a:p>
            <a:pPr marL="395288" lvl="4" indent="-285750">
              <a:spcBef>
                <a:spcPts val="600"/>
              </a:spcBef>
              <a:buClr>
                <a:srgbClr val="000066"/>
              </a:buClr>
              <a:buSzPct val="100000"/>
              <a:buFont typeface="Wingdings" pitchFamily="2" charset="2"/>
              <a:buChar char="§"/>
              <a:defRPr/>
            </a:pPr>
            <a:r>
              <a:rPr lang="en-GB" sz="2700" dirty="0">
                <a:solidFill>
                  <a:srgbClr val="000066"/>
                </a:solidFill>
                <a:cs typeface="Arial" pitchFamily="34" charset="0"/>
              </a:rPr>
              <a:t>MUAC ≥ 18.5 to &lt; 22.0 cm</a:t>
            </a:r>
          </a:p>
          <a:p>
            <a:pPr marL="395288" lvl="4" indent="-285750">
              <a:spcBef>
                <a:spcPts val="600"/>
              </a:spcBef>
              <a:buClr>
                <a:srgbClr val="000066"/>
              </a:buClr>
              <a:buSzPct val="100000"/>
              <a:buFont typeface="Wingdings" pitchFamily="2" charset="2"/>
              <a:buChar char="§"/>
              <a:defRPr/>
            </a:pPr>
            <a:r>
              <a:rPr lang="en-GB" sz="2700" b="1" dirty="0">
                <a:solidFill>
                  <a:srgbClr val="000066"/>
                </a:solidFill>
                <a:cs typeface="Arial" pitchFamily="34" charset="0"/>
              </a:rPr>
              <a:t>OR</a:t>
            </a:r>
            <a:r>
              <a:rPr lang="en-GB" sz="2700" dirty="0">
                <a:solidFill>
                  <a:srgbClr val="000066"/>
                </a:solidFill>
                <a:cs typeface="Arial" pitchFamily="34" charset="0"/>
              </a:rPr>
              <a:t> BMI ≥ 16.0 to &lt; 17.0</a:t>
            </a:r>
          </a:p>
          <a:p>
            <a:pPr marL="395288" lvl="4" indent="-285750">
              <a:spcBef>
                <a:spcPts val="600"/>
              </a:spcBef>
              <a:buClr>
                <a:srgbClr val="000066"/>
              </a:buClr>
              <a:buSzPct val="100000"/>
              <a:buFont typeface="Wingdings" pitchFamily="2" charset="2"/>
              <a:buChar char="§"/>
              <a:defRPr/>
            </a:pPr>
            <a:r>
              <a:rPr lang="en-GB" sz="2700" b="1" dirty="0">
                <a:solidFill>
                  <a:srgbClr val="000066"/>
                </a:solidFill>
                <a:cs typeface="Arial" pitchFamily="34" charset="0"/>
              </a:rPr>
              <a:t>OR</a:t>
            </a:r>
            <a:r>
              <a:rPr lang="en-GB" sz="2700" dirty="0">
                <a:solidFill>
                  <a:srgbClr val="000066"/>
                </a:solidFill>
                <a:cs typeface="Arial" pitchFamily="34" charset="0"/>
              </a:rPr>
              <a:t> weight loss &gt; 5% since last visit </a:t>
            </a:r>
          </a:p>
          <a:p>
            <a:pPr>
              <a:spcBef>
                <a:spcPts val="1200"/>
              </a:spcBef>
              <a:buClr>
                <a:srgbClr val="336600"/>
              </a:buClr>
              <a:buSzPct val="80000"/>
              <a:buFont typeface="Wingdings 3" pitchFamily="18" charset="2"/>
              <a:buNone/>
              <a:defRPr/>
            </a:pPr>
            <a:r>
              <a:rPr lang="en-GB" sz="3000" b="1" dirty="0">
                <a:solidFill>
                  <a:srgbClr val="000066"/>
                </a:solidFill>
                <a:latin typeface="Calibri" pitchFamily="34" charset="0"/>
                <a:ea typeface="+mj-ea"/>
                <a:cs typeface="Arial" pitchFamily="34" charset="0"/>
              </a:rPr>
              <a:t>Women who are pregnant/ up to 6 months post-partum</a:t>
            </a:r>
            <a:endParaRPr lang="en-US" sz="3000" b="1" dirty="0">
              <a:solidFill>
                <a:srgbClr val="000066"/>
              </a:solidFill>
              <a:latin typeface="Calibri" pitchFamily="34" charset="0"/>
              <a:ea typeface="+mj-ea"/>
              <a:cs typeface="Arial" pitchFamily="34" charset="0"/>
            </a:endParaRPr>
          </a:p>
          <a:p>
            <a:pPr marL="395288" lvl="4" indent="-285750">
              <a:spcBef>
                <a:spcPts val="600"/>
              </a:spcBef>
              <a:buClr>
                <a:srgbClr val="000066"/>
              </a:buClr>
              <a:buSzPct val="100000"/>
              <a:buFont typeface="Wingdings" pitchFamily="2" charset="2"/>
              <a:buChar char="§"/>
              <a:defRPr/>
            </a:pPr>
            <a:r>
              <a:rPr lang="en-GB" sz="2700" dirty="0">
                <a:solidFill>
                  <a:srgbClr val="000066"/>
                </a:solidFill>
                <a:cs typeface="Arial" pitchFamily="34" charset="0"/>
              </a:rPr>
              <a:t>MUAC ≥ 19.0 to &lt; 23.0 cm</a:t>
            </a:r>
          </a:p>
          <a:p>
            <a:pPr marL="342900" indent="-342900" eaLnBrk="0" hangingPunct="0">
              <a:buClr>
                <a:srgbClr val="336600"/>
              </a:buClr>
              <a:buSzPct val="80000"/>
              <a:defRPr/>
            </a:pPr>
            <a:r>
              <a:rPr lang="en-US" sz="3000" b="1" dirty="0">
                <a:solidFill>
                  <a:srgbClr val="000066"/>
                </a:solidFill>
                <a:latin typeface="Calibri" pitchFamily="34" charset="0"/>
                <a:cs typeface="Arial" pitchFamily="34" charset="0"/>
              </a:rPr>
              <a:t>Children</a:t>
            </a:r>
          </a:p>
          <a:p>
            <a:pPr marL="287338" lvl="4" indent="-287338">
              <a:spcBef>
                <a:spcPts val="600"/>
              </a:spcBef>
              <a:buClr>
                <a:srgbClr val="000066"/>
              </a:buClr>
              <a:buSzPct val="100000"/>
              <a:buFont typeface="Wingdings" pitchFamily="2" charset="2"/>
              <a:buChar char="§"/>
              <a:defRPr/>
            </a:pPr>
            <a:r>
              <a:rPr lang="en-GB" sz="2400" dirty="0">
                <a:solidFill>
                  <a:srgbClr val="000066"/>
                </a:solidFill>
                <a:cs typeface="Arial" pitchFamily="34" charset="0"/>
              </a:rPr>
              <a:t>Confirmed weight loss since last visit</a:t>
            </a:r>
          </a:p>
          <a:p>
            <a:pPr marL="287338" lvl="4" indent="-287338">
              <a:spcBef>
                <a:spcPts val="600"/>
              </a:spcBef>
              <a:buClr>
                <a:srgbClr val="000066"/>
              </a:buClr>
              <a:buSzPct val="100000"/>
              <a:buFont typeface="Wingdings" pitchFamily="2" charset="2"/>
              <a:buChar char="§"/>
              <a:defRPr/>
            </a:pPr>
            <a:r>
              <a:rPr lang="en-GB" sz="2700" b="1" dirty="0">
                <a:solidFill>
                  <a:srgbClr val="000066"/>
                </a:solidFill>
                <a:cs typeface="Arial" pitchFamily="34" charset="0"/>
              </a:rPr>
              <a:t>AND</a:t>
            </a:r>
            <a:r>
              <a:rPr lang="en-GB" sz="2700" dirty="0">
                <a:solidFill>
                  <a:srgbClr val="000066"/>
                </a:solidFill>
                <a:cs typeface="Arial" pitchFamily="34" charset="0"/>
              </a:rPr>
              <a:t> MUAC</a:t>
            </a:r>
            <a:endParaRPr lang="en-US" sz="2700" dirty="0">
              <a:solidFill>
                <a:srgbClr val="000066"/>
              </a:solidFill>
              <a:cs typeface="Arial" pitchFamily="34" charset="0"/>
            </a:endParaRPr>
          </a:p>
          <a:p>
            <a:pPr marL="635000" lvl="1" indent="-292100">
              <a:spcBef>
                <a:spcPts val="600"/>
              </a:spcBef>
              <a:buClr>
                <a:srgbClr val="000066"/>
              </a:buClr>
              <a:buFont typeface="Arial" pitchFamily="34" charset="0"/>
              <a:buChar char="–"/>
              <a:defRPr/>
            </a:pPr>
            <a:r>
              <a:rPr lang="en-GB" sz="2700" dirty="0">
                <a:solidFill>
                  <a:srgbClr val="000066"/>
                </a:solidFill>
                <a:latin typeface="Calibri" pitchFamily="34" charset="0"/>
                <a:cs typeface="Arial" pitchFamily="34" charset="0"/>
              </a:rPr>
              <a:t>6 to 59 months: ≥ 11.5 to </a:t>
            </a:r>
            <a:br>
              <a:rPr lang="en-GB" sz="2700" dirty="0">
                <a:solidFill>
                  <a:srgbClr val="000066"/>
                </a:solidFill>
                <a:latin typeface="Calibri" pitchFamily="34" charset="0"/>
                <a:cs typeface="Arial" pitchFamily="34" charset="0"/>
              </a:rPr>
            </a:br>
            <a:r>
              <a:rPr lang="en-GB" sz="2700" dirty="0">
                <a:solidFill>
                  <a:srgbClr val="000066"/>
                </a:solidFill>
                <a:latin typeface="Calibri" pitchFamily="34" charset="0"/>
                <a:cs typeface="Arial" pitchFamily="34" charset="0"/>
              </a:rPr>
              <a:t>&lt; 12.5 cm</a:t>
            </a:r>
            <a:endParaRPr lang="en-US" sz="2700" dirty="0">
              <a:solidFill>
                <a:srgbClr val="000066"/>
              </a:solidFill>
              <a:latin typeface="Calibri" pitchFamily="34" charset="0"/>
              <a:cs typeface="Arial" pitchFamily="34" charset="0"/>
            </a:endParaRPr>
          </a:p>
          <a:p>
            <a:pPr marL="635000" lvl="1" indent="-292100">
              <a:spcBef>
                <a:spcPts val="600"/>
              </a:spcBef>
              <a:buClr>
                <a:srgbClr val="000066"/>
              </a:buClr>
              <a:buFont typeface="Arial" pitchFamily="34" charset="0"/>
              <a:buChar char="–"/>
              <a:defRPr/>
            </a:pPr>
            <a:r>
              <a:rPr lang="en-GB" sz="2700" dirty="0">
                <a:solidFill>
                  <a:srgbClr val="000066"/>
                </a:solidFill>
                <a:latin typeface="Calibri" pitchFamily="34" charset="0"/>
                <a:cs typeface="Arial" pitchFamily="34" charset="0"/>
              </a:rPr>
              <a:t>5 to 9 years: ≥ 13.5 to </a:t>
            </a:r>
            <a:br>
              <a:rPr lang="en-GB" sz="2700" dirty="0">
                <a:solidFill>
                  <a:srgbClr val="000066"/>
                </a:solidFill>
                <a:latin typeface="Calibri" pitchFamily="34" charset="0"/>
                <a:cs typeface="Arial" pitchFamily="34" charset="0"/>
              </a:rPr>
            </a:br>
            <a:r>
              <a:rPr lang="en-GB" sz="2700" dirty="0">
                <a:solidFill>
                  <a:srgbClr val="000066"/>
                </a:solidFill>
                <a:latin typeface="Calibri" pitchFamily="34" charset="0"/>
                <a:cs typeface="Arial" pitchFamily="34" charset="0"/>
              </a:rPr>
              <a:t>&lt; 14.5 cm </a:t>
            </a:r>
            <a:endParaRPr lang="en-US" sz="2700" dirty="0">
              <a:solidFill>
                <a:srgbClr val="000066"/>
              </a:solidFill>
              <a:latin typeface="Calibri" pitchFamily="34" charset="0"/>
              <a:cs typeface="Arial" pitchFamily="34" charset="0"/>
            </a:endParaRPr>
          </a:p>
          <a:p>
            <a:pPr marL="635000" lvl="1" indent="-292100">
              <a:spcBef>
                <a:spcPts val="600"/>
              </a:spcBef>
              <a:buClr>
                <a:srgbClr val="000066"/>
              </a:buClr>
              <a:buFont typeface="Arial" pitchFamily="34" charset="0"/>
              <a:buChar char="–"/>
              <a:defRPr/>
            </a:pPr>
            <a:r>
              <a:rPr lang="en-GB" sz="2700" dirty="0">
                <a:solidFill>
                  <a:srgbClr val="000066"/>
                </a:solidFill>
                <a:latin typeface="Calibri" pitchFamily="34" charset="0"/>
                <a:cs typeface="Arial" pitchFamily="34" charset="0"/>
              </a:rPr>
              <a:t>10 to 14 years: ≥ 16.0 to </a:t>
            </a:r>
            <a:br>
              <a:rPr lang="en-GB" sz="2700" dirty="0">
                <a:solidFill>
                  <a:srgbClr val="000066"/>
                </a:solidFill>
                <a:latin typeface="Calibri" pitchFamily="34" charset="0"/>
                <a:cs typeface="Arial" pitchFamily="34" charset="0"/>
              </a:rPr>
            </a:br>
            <a:r>
              <a:rPr lang="en-GB" sz="2700" dirty="0">
                <a:solidFill>
                  <a:srgbClr val="000066"/>
                </a:solidFill>
                <a:latin typeface="Calibri" pitchFamily="34" charset="0"/>
                <a:cs typeface="Arial" pitchFamily="34" charset="0"/>
              </a:rPr>
              <a:t>&lt; 18.5 cm</a:t>
            </a:r>
            <a:r>
              <a:rPr lang="en-GB" sz="2500" dirty="0">
                <a:solidFill>
                  <a:srgbClr val="000066"/>
                </a:solidFill>
                <a:latin typeface="Calibri" pitchFamily="34" charset="0"/>
                <a:cs typeface="Arial" pitchFamily="34" charset="0"/>
              </a:rPr>
              <a:t> </a:t>
            </a:r>
            <a:endParaRPr lang="en-US" sz="2500" dirty="0">
              <a:solidFill>
                <a:srgbClr val="000066"/>
              </a:solidFill>
              <a:latin typeface="Calibri" pitchFamily="34" charset="0"/>
              <a:cs typeface="Arial" pitchFamily="34" charset="0"/>
            </a:endParaRPr>
          </a:p>
          <a:p>
            <a:pPr marL="341313" lvl="4" indent="-231775">
              <a:spcBef>
                <a:spcPts val="6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WHZ </a:t>
            </a:r>
            <a:r>
              <a:rPr lang="en-GB" sz="2800" b="1" dirty="0">
                <a:solidFill>
                  <a:srgbClr val="000066"/>
                </a:solidFill>
                <a:cs typeface="Arial" pitchFamily="34" charset="0"/>
              </a:rPr>
              <a:t>OR</a:t>
            </a:r>
            <a:r>
              <a:rPr lang="en-GB" sz="2800" dirty="0">
                <a:solidFill>
                  <a:srgbClr val="000066"/>
                </a:solidFill>
                <a:cs typeface="Arial" pitchFamily="34" charset="0"/>
              </a:rPr>
              <a:t> BMI-for-age </a:t>
            </a:r>
            <a:r>
              <a:rPr lang="en-GB" sz="2800" dirty="0"/>
              <a:t>≥ –3 to &lt; –2 </a:t>
            </a:r>
            <a:endParaRPr lang="en-GB" sz="2800" dirty="0">
              <a:solidFill>
                <a:srgbClr val="000066"/>
              </a:solidFill>
              <a:cs typeface="Arial" pitchFamily="34" charset="0"/>
            </a:endParaRPr>
          </a:p>
          <a:p>
            <a:pPr marL="342900" indent="-342900">
              <a:spcBef>
                <a:spcPct val="45000"/>
              </a:spcBef>
              <a:buClr>
                <a:srgbClr val="C00000"/>
              </a:buClr>
              <a:buSzPct val="100000"/>
              <a:defRPr/>
            </a:pPr>
            <a:endParaRPr lang="en-US" sz="2400" dirty="0">
              <a:solidFill>
                <a:srgbClr val="000066"/>
              </a:solidFill>
              <a:latin typeface="Arial" pitchFamily="34" charset="0"/>
              <a:ea typeface="+mn-ea"/>
              <a:cs typeface="Arial" pitchFamily="34" charset="0"/>
            </a:endParaRPr>
          </a:p>
          <a:p>
            <a:pPr marL="342900" indent="-342900">
              <a:spcBef>
                <a:spcPct val="20000"/>
              </a:spcBef>
              <a:buClr>
                <a:srgbClr val="FFC46D"/>
              </a:buClr>
              <a:buSzPct val="80000"/>
              <a:buFont typeface="Wingdings 3" pitchFamily="18" charset="2"/>
              <a:buChar char=""/>
              <a:defRPr/>
            </a:pPr>
            <a:endParaRPr lang="en-US" sz="2700" dirty="0">
              <a:solidFill>
                <a:srgbClr val="000066"/>
              </a:solidFill>
            </a:endParaRPr>
          </a:p>
        </p:txBody>
      </p:sp>
      <p:sp>
        <p:nvSpPr>
          <p:cNvPr id="6" name="Title 5"/>
          <p:cNvSpPr>
            <a:spLocks noGrp="1"/>
          </p:cNvSpPr>
          <p:nvPr>
            <p:ph type="title"/>
          </p:nvPr>
        </p:nvSpPr>
        <p:spPr>
          <a:xfrm>
            <a:off x="1221967" y="371475"/>
            <a:ext cx="7922033" cy="548318"/>
          </a:xfrm>
        </p:spPr>
        <p:txBody>
          <a:bodyPr/>
          <a:lstStyle/>
          <a:p>
            <a:r>
              <a:rPr lang="en-GB" sz="4200" spc="0" dirty="0">
                <a:cs typeface="Arial" pitchFamily="34" charset="0"/>
              </a:rPr>
              <a:t>CRITERIA FOR MAM</a:t>
            </a:r>
            <a:endParaRPr lang="en-US" sz="4200" spc="0" dirty="0"/>
          </a:p>
        </p:txBody>
      </p:sp>
      <p:sp>
        <p:nvSpPr>
          <p:cNvPr id="8" name="TextBox 7"/>
          <p:cNvSpPr txBox="1"/>
          <p:nvPr/>
        </p:nvSpPr>
        <p:spPr>
          <a:xfrm>
            <a:off x="212291" y="409575"/>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Content Placeholder 2"/>
          <p:cNvSpPr>
            <a:spLocks noGrp="1"/>
          </p:cNvSpPr>
          <p:nvPr>
            <p:ph idx="1"/>
          </p:nvPr>
        </p:nvSpPr>
        <p:spPr>
          <a:xfrm>
            <a:off x="388961" y="1441418"/>
            <a:ext cx="8674042" cy="4850200"/>
          </a:xfrm>
        </p:spPr>
        <p:txBody>
          <a:bodyPr>
            <a:noAutofit/>
          </a:bodyPr>
          <a:lstStyle/>
          <a:p>
            <a:pPr marL="3952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Treatment of concurrent illnesses</a:t>
            </a:r>
          </a:p>
          <a:p>
            <a:pPr marL="3952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FBF or RUSF to provide 40–60% of energy needs (slightly more for children coming from SAM treatment)</a:t>
            </a:r>
          </a:p>
          <a:p>
            <a:pPr marL="3952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HIV testing (especially children) and PCP prophylaxis if not on ART</a:t>
            </a:r>
          </a:p>
          <a:p>
            <a:pPr marL="3952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Anaemia assessment (supplementation if necessary)</a:t>
            </a:r>
          </a:p>
          <a:p>
            <a:pPr marL="3952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Deworming </a:t>
            </a:r>
          </a:p>
          <a:p>
            <a:pPr marL="3952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Counselling on the CNAs</a:t>
            </a:r>
          </a:p>
          <a:p>
            <a:pPr marL="395288" lvl="4" indent="-285750">
              <a:spcBef>
                <a:spcPts val="600"/>
              </a:spcBef>
              <a:buClr>
                <a:srgbClr val="000066"/>
              </a:buClr>
              <a:buSzPct val="100000"/>
              <a:buFont typeface="Wingdings" pitchFamily="2" charset="2"/>
              <a:buChar char="§"/>
              <a:defRPr/>
            </a:pPr>
            <a:r>
              <a:rPr lang="en-US" sz="2800" dirty="0">
                <a:solidFill>
                  <a:srgbClr val="000066"/>
                </a:solidFill>
                <a:cs typeface="Arial" pitchFamily="34" charset="0"/>
              </a:rPr>
              <a:t>Monthly follow-up</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Referral to food security and livelihood support, home-based care, psychosocial counselling, etc.</a:t>
            </a:r>
            <a:endParaRPr lang="fr-FR" altLang="ko-KR" sz="2800" dirty="0">
              <a:solidFill>
                <a:srgbClr val="000066"/>
              </a:solidFill>
              <a:cs typeface="Arial" pitchFamily="34" charset="0"/>
            </a:endParaRPr>
          </a:p>
          <a:p>
            <a:pPr eaLnBrk="1" hangingPunct="1">
              <a:defRPr/>
            </a:pPr>
            <a:endParaRPr lang="en-US" sz="2800" dirty="0"/>
          </a:p>
        </p:txBody>
      </p:sp>
      <p:sp>
        <p:nvSpPr>
          <p:cNvPr id="5" name="Title 4"/>
          <p:cNvSpPr>
            <a:spLocks noGrp="1"/>
          </p:cNvSpPr>
          <p:nvPr>
            <p:ph type="title"/>
          </p:nvPr>
        </p:nvSpPr>
        <p:spPr>
          <a:xfrm>
            <a:off x="1144781" y="27296"/>
            <a:ext cx="7999219" cy="548318"/>
          </a:xfrm>
        </p:spPr>
        <p:txBody>
          <a:bodyPr/>
          <a:lstStyle/>
          <a:p>
            <a:r>
              <a:rPr lang="en-US" sz="4200" spc="0" dirty="0">
                <a:cs typeface="Arial" charset="0"/>
              </a:rPr>
              <a:t>NUTRITION </a:t>
            </a:r>
            <a:r>
              <a:rPr lang="en-US" sz="4200" spc="0">
                <a:cs typeface="Arial" charset="0"/>
              </a:rPr>
              <a:t>CARE FOR CLIENTS WITH MAM</a:t>
            </a:r>
            <a:endParaRPr lang="en-US" sz="4200" spc="0" dirty="0"/>
          </a:p>
        </p:txBody>
      </p:sp>
      <p:sp>
        <p:nvSpPr>
          <p:cNvPr id="6" name="TextBox 5"/>
          <p:cNvSpPr txBox="1"/>
          <p:nvPr/>
        </p:nvSpPr>
        <p:spPr>
          <a:xfrm>
            <a:off x="225939" y="197181"/>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21967" y="0"/>
            <a:ext cx="7481455" cy="548318"/>
          </a:xfrm>
        </p:spPr>
        <p:txBody>
          <a:bodyPr/>
          <a:lstStyle/>
          <a:p>
            <a:r>
              <a:rPr lang="en-US" sz="4200" spc="0" dirty="0">
                <a:cs typeface="Arial" charset="0"/>
              </a:rPr>
              <a:t>CRITERIA FOR NORMAL NUTRITIONAL STATUS</a:t>
            </a:r>
            <a:endParaRPr lang="en-US" sz="4200" spc="0" dirty="0"/>
          </a:p>
        </p:txBody>
      </p:sp>
      <p:sp>
        <p:nvSpPr>
          <p:cNvPr id="7" name="TextBox 6"/>
          <p:cNvSpPr txBox="1"/>
          <p:nvPr/>
        </p:nvSpPr>
        <p:spPr>
          <a:xfrm>
            <a:off x="212291" y="177800"/>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2.22</a:t>
            </a:r>
          </a:p>
        </p:txBody>
      </p:sp>
      <p:sp>
        <p:nvSpPr>
          <p:cNvPr id="8" name="Content Placeholder 2"/>
          <p:cNvSpPr>
            <a:spLocks noGrp="1"/>
          </p:cNvSpPr>
          <p:nvPr>
            <p:ph sz="half" idx="1"/>
          </p:nvPr>
        </p:nvSpPr>
        <p:spPr>
          <a:xfrm>
            <a:off x="474132" y="1566334"/>
            <a:ext cx="4572001" cy="4525963"/>
          </a:xfrm>
        </p:spPr>
        <p:txBody>
          <a:bodyPr/>
          <a:lstStyle/>
          <a:p>
            <a:pPr>
              <a:buClr>
                <a:srgbClr val="FFC46D"/>
              </a:buClr>
              <a:buSzPct val="80000"/>
              <a:buFont typeface="Wingdings 3" pitchFamily="18" charset="2"/>
              <a:buNone/>
              <a:defRPr/>
            </a:pPr>
            <a:r>
              <a:rPr lang="en-US" sz="3000" b="1" dirty="0">
                <a:solidFill>
                  <a:srgbClr val="000066"/>
                </a:solidFill>
                <a:latin typeface="Calibri" pitchFamily="34" charset="0"/>
              </a:rPr>
              <a:t>Adults</a:t>
            </a:r>
          </a:p>
          <a:p>
            <a:pPr marL="341313" lvl="4" indent="-231775">
              <a:spcBef>
                <a:spcPts val="600"/>
              </a:spcBef>
              <a:buClr>
                <a:srgbClr val="000066"/>
              </a:buClr>
              <a:buSzPct val="100000"/>
              <a:buFont typeface="Wingdings" pitchFamily="2" charset="2"/>
              <a:buChar char="§"/>
              <a:defRPr/>
            </a:pPr>
            <a:r>
              <a:rPr lang="en-GB" sz="2800" dirty="0">
                <a:solidFill>
                  <a:srgbClr val="000066"/>
                </a:solidFill>
              </a:rPr>
              <a:t>MUAC ≥ 22.0 cm</a:t>
            </a:r>
            <a:endParaRPr lang="en-GB" sz="2500" b="1" dirty="0">
              <a:solidFill>
                <a:srgbClr val="000066"/>
              </a:solidFill>
              <a:latin typeface="Calibri" pitchFamily="34" charset="0"/>
            </a:endParaRPr>
          </a:p>
          <a:p>
            <a:pPr marL="341313" lvl="4" indent="-231775">
              <a:spcBef>
                <a:spcPts val="600"/>
              </a:spcBef>
              <a:buClr>
                <a:srgbClr val="000066"/>
              </a:buClr>
              <a:buSzPct val="100000"/>
              <a:buFont typeface="Wingdings" pitchFamily="2" charset="2"/>
              <a:buChar char="§"/>
              <a:defRPr/>
            </a:pPr>
            <a:r>
              <a:rPr lang="en-GB" sz="2800" b="1" dirty="0">
                <a:solidFill>
                  <a:srgbClr val="000066"/>
                </a:solidFill>
              </a:rPr>
              <a:t>OR</a:t>
            </a:r>
            <a:r>
              <a:rPr lang="en-GB" sz="2800" dirty="0">
                <a:solidFill>
                  <a:srgbClr val="000066"/>
                </a:solidFill>
              </a:rPr>
              <a:t> BMI ≥ 18.5 to &lt; 25.0</a:t>
            </a:r>
          </a:p>
          <a:p>
            <a:pPr marL="0" indent="0">
              <a:spcBef>
                <a:spcPts val="0"/>
              </a:spcBef>
              <a:buClr>
                <a:srgbClr val="FFC46D"/>
              </a:buClr>
              <a:buSzPct val="80000"/>
              <a:buNone/>
              <a:tabLst>
                <a:tab pos="0" algn="l"/>
              </a:tabLst>
              <a:defRPr/>
            </a:pPr>
            <a:br>
              <a:rPr lang="en-US" sz="3000" b="1" dirty="0">
                <a:solidFill>
                  <a:srgbClr val="000066"/>
                </a:solidFill>
                <a:latin typeface="Calibri" pitchFamily="34" charset="0"/>
              </a:rPr>
            </a:br>
            <a:r>
              <a:rPr lang="en-US" sz="3000" b="1" dirty="0">
                <a:solidFill>
                  <a:srgbClr val="000066"/>
                </a:solidFill>
                <a:latin typeface="Calibri" pitchFamily="34" charset="0"/>
              </a:rPr>
              <a:t>Women who are </a:t>
            </a:r>
          </a:p>
          <a:p>
            <a:pPr marL="0" indent="0">
              <a:spcBef>
                <a:spcPts val="0"/>
              </a:spcBef>
              <a:buClr>
                <a:srgbClr val="FFC46D"/>
              </a:buClr>
              <a:buSzPct val="80000"/>
              <a:buNone/>
              <a:tabLst>
                <a:tab pos="0" algn="l"/>
              </a:tabLst>
              <a:defRPr/>
            </a:pPr>
            <a:r>
              <a:rPr lang="en-US" sz="3000" b="1" dirty="0">
                <a:solidFill>
                  <a:srgbClr val="000066"/>
                </a:solidFill>
                <a:latin typeface="Calibri" pitchFamily="34" charset="0"/>
              </a:rPr>
              <a:t>pregnant or up to 6 </a:t>
            </a:r>
          </a:p>
          <a:p>
            <a:pPr marL="0" indent="0">
              <a:spcBef>
                <a:spcPts val="0"/>
              </a:spcBef>
              <a:buClr>
                <a:srgbClr val="FFC46D"/>
              </a:buClr>
              <a:buSzPct val="80000"/>
              <a:buNone/>
              <a:tabLst>
                <a:tab pos="0" algn="l"/>
              </a:tabLst>
              <a:defRPr/>
            </a:pPr>
            <a:r>
              <a:rPr lang="en-US" sz="3000" b="1" dirty="0">
                <a:solidFill>
                  <a:srgbClr val="000066"/>
                </a:solidFill>
                <a:latin typeface="Calibri" pitchFamily="34" charset="0"/>
              </a:rPr>
              <a:t>months post-partum</a:t>
            </a:r>
          </a:p>
          <a:p>
            <a:pPr marL="341313" lvl="4" indent="-231775">
              <a:spcBef>
                <a:spcPts val="600"/>
              </a:spcBef>
              <a:buClr>
                <a:srgbClr val="000066"/>
              </a:buClr>
              <a:buSzPct val="100000"/>
              <a:buFont typeface="Wingdings" pitchFamily="2" charset="2"/>
              <a:buChar char="§"/>
              <a:defRPr/>
            </a:pPr>
            <a:r>
              <a:rPr lang="en-GB" sz="2800" dirty="0">
                <a:solidFill>
                  <a:srgbClr val="000066"/>
                </a:solidFill>
              </a:rPr>
              <a:t>MUAC ≥ 23.0 cm</a:t>
            </a:r>
            <a:endParaRPr lang="en-US" sz="2800" dirty="0">
              <a:solidFill>
                <a:srgbClr val="000066"/>
              </a:solidFill>
            </a:endParaRPr>
          </a:p>
        </p:txBody>
      </p:sp>
      <p:sp>
        <p:nvSpPr>
          <p:cNvPr id="9" name="Content Placeholder 3"/>
          <p:cNvSpPr txBox="1">
            <a:spLocks/>
          </p:cNvSpPr>
          <p:nvPr/>
        </p:nvSpPr>
        <p:spPr>
          <a:xfrm>
            <a:off x="4385733" y="1515534"/>
            <a:ext cx="4758267"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46D"/>
              </a:buClr>
              <a:buSzPct val="80000"/>
              <a:buFont typeface="Arial" pitchFamily="34" charset="0"/>
              <a:buNone/>
              <a:defRPr/>
            </a:pPr>
            <a:r>
              <a:rPr lang="en-US" sz="3000" b="1" dirty="0">
                <a:solidFill>
                  <a:srgbClr val="000066"/>
                </a:solidFill>
                <a:latin typeface="Calibri" pitchFamily="34" charset="0"/>
              </a:rPr>
              <a:t>Children</a:t>
            </a:r>
          </a:p>
          <a:p>
            <a:pPr marL="341313" lvl="4" indent="-231775">
              <a:spcBef>
                <a:spcPts val="600"/>
              </a:spcBef>
              <a:buClr>
                <a:srgbClr val="000066"/>
              </a:buClr>
              <a:buSzPct val="100000"/>
              <a:buFont typeface="Wingdings" pitchFamily="2" charset="2"/>
              <a:buChar char="§"/>
              <a:defRPr/>
            </a:pPr>
            <a:r>
              <a:rPr lang="en-GB" sz="2800" dirty="0">
                <a:solidFill>
                  <a:srgbClr val="000066"/>
                </a:solidFill>
                <a:cs typeface="Arial" pitchFamily="34" charset="0"/>
              </a:rPr>
              <a:t>MUAC</a:t>
            </a:r>
            <a:endParaRPr lang="en-US" sz="2800" dirty="0">
              <a:solidFill>
                <a:srgbClr val="000066"/>
              </a:solidFill>
              <a:cs typeface="Arial" pitchFamily="34" charset="0"/>
            </a:endParaRPr>
          </a:p>
          <a:p>
            <a:pPr marL="800100" lvl="1" indent="-342900">
              <a:spcBef>
                <a:spcPts val="600"/>
              </a:spcBef>
              <a:buClr>
                <a:srgbClr val="000066"/>
              </a:buClr>
              <a:defRPr/>
            </a:pPr>
            <a:r>
              <a:rPr lang="en-GB" sz="2500" dirty="0">
                <a:solidFill>
                  <a:srgbClr val="000066"/>
                </a:solidFill>
                <a:latin typeface="Calibri" pitchFamily="34" charset="0"/>
              </a:rPr>
              <a:t>6–59 months:	≥ 12.5 cm</a:t>
            </a:r>
            <a:endParaRPr lang="en-US" sz="2500" dirty="0">
              <a:solidFill>
                <a:srgbClr val="000066"/>
              </a:solidFill>
              <a:latin typeface="Calibri" pitchFamily="34" charset="0"/>
            </a:endParaRPr>
          </a:p>
          <a:p>
            <a:pPr marL="800100" lvl="1" indent="-342900">
              <a:spcBef>
                <a:spcPts val="600"/>
              </a:spcBef>
              <a:buClr>
                <a:srgbClr val="000066"/>
              </a:buClr>
              <a:defRPr/>
            </a:pPr>
            <a:r>
              <a:rPr lang="en-GB" sz="2500" dirty="0">
                <a:solidFill>
                  <a:srgbClr val="000066"/>
                </a:solidFill>
                <a:latin typeface="Calibri" pitchFamily="34" charset="0"/>
              </a:rPr>
              <a:t>5–9 years:       	≥ 14.5 cm</a:t>
            </a:r>
            <a:endParaRPr lang="en-US" sz="2500" dirty="0">
              <a:solidFill>
                <a:srgbClr val="000066"/>
              </a:solidFill>
              <a:latin typeface="Calibri" pitchFamily="34" charset="0"/>
            </a:endParaRPr>
          </a:p>
          <a:p>
            <a:pPr marL="800100" lvl="1" indent="-342900">
              <a:spcBef>
                <a:spcPts val="600"/>
              </a:spcBef>
              <a:buClr>
                <a:srgbClr val="000066"/>
              </a:buClr>
              <a:defRPr/>
            </a:pPr>
            <a:r>
              <a:rPr lang="en-GB" sz="2500" dirty="0">
                <a:solidFill>
                  <a:srgbClr val="000066"/>
                </a:solidFill>
                <a:latin typeface="Calibri" pitchFamily="34" charset="0"/>
              </a:rPr>
              <a:t>10–14 years:  	≥ 18.5 cm </a:t>
            </a:r>
            <a:endParaRPr lang="en-US" sz="2500" dirty="0">
              <a:solidFill>
                <a:srgbClr val="000066"/>
              </a:solidFill>
              <a:latin typeface="Calibri" pitchFamily="34" charset="0"/>
            </a:endParaRPr>
          </a:p>
          <a:p>
            <a:pPr marL="341313" lvl="4" indent="-231775">
              <a:spcBef>
                <a:spcPts val="6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WHZ ≥ –2 to </a:t>
            </a:r>
            <a:r>
              <a:rPr lang="en-GB" sz="2800" dirty="0">
                <a:solidFill>
                  <a:srgbClr val="000066"/>
                </a:solidFill>
                <a:latin typeface="Calibri" pitchFamily="34" charset="0"/>
                <a:cs typeface="Arial" pitchFamily="34" charset="0"/>
              </a:rPr>
              <a:t>≥</a:t>
            </a:r>
            <a:r>
              <a:rPr lang="en-GB" sz="2800" dirty="0">
                <a:solidFill>
                  <a:srgbClr val="000066"/>
                </a:solidFill>
                <a:cs typeface="Arial" pitchFamily="34" charset="0"/>
              </a:rPr>
              <a:t> +2</a:t>
            </a:r>
          </a:p>
          <a:p>
            <a:pPr marL="341313" lvl="4" indent="-231775">
              <a:spcBef>
                <a:spcPts val="6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BMI-for-age z-score </a:t>
            </a:r>
            <a:r>
              <a:rPr lang="en-GB" sz="2800" dirty="0"/>
              <a:t>≥ –2 to ≤ +1</a:t>
            </a:r>
            <a:r>
              <a:rPr lang="en-US" sz="2800" dirty="0"/>
              <a:t> </a:t>
            </a:r>
            <a:endParaRPr lang="en-GB" sz="2800" dirty="0">
              <a:solidFill>
                <a:srgbClr val="FF0000"/>
              </a:solidFill>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3"/>
          <p:cNvSpPr>
            <a:spLocks noGrp="1" noChangeArrowheads="1"/>
          </p:cNvSpPr>
          <p:nvPr>
            <p:ph idx="1"/>
          </p:nvPr>
        </p:nvSpPr>
        <p:spPr>
          <a:xfrm>
            <a:off x="457200" y="1618839"/>
            <a:ext cx="8229600" cy="4525963"/>
          </a:xfrm>
        </p:spPr>
        <p:txBody>
          <a:bodyPr/>
          <a:lstStyle/>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Counselling to prevent infection and malnutrition</a:t>
            </a:r>
          </a:p>
          <a:p>
            <a:pPr marL="803275" lvl="2" indent="-406400" eaLnBrk="1" hangingPunct="1">
              <a:spcBef>
                <a:spcPts val="600"/>
              </a:spcBef>
              <a:buFont typeface="Arial" pitchFamily="34" charset="0"/>
              <a:buChar char="–"/>
              <a:defRPr/>
            </a:pPr>
            <a:r>
              <a:rPr lang="en-GB" altLang="ko-KR" sz="2800" kern="1200" dirty="0">
                <a:solidFill>
                  <a:srgbClr val="000066"/>
                </a:solidFill>
                <a:latin typeface="Calibri" pitchFamily="34" charset="0"/>
                <a:cs typeface="Arial" pitchFamily="34" charset="0"/>
              </a:rPr>
              <a:t>Critical Nutrition Actions</a:t>
            </a:r>
          </a:p>
          <a:p>
            <a:pPr marL="803275" lvl="2" indent="-406400" eaLnBrk="1" hangingPunct="1">
              <a:spcBef>
                <a:spcPts val="600"/>
              </a:spcBef>
              <a:buFont typeface="Arial" pitchFamily="34" charset="0"/>
              <a:buChar char="–"/>
              <a:defRPr/>
            </a:pPr>
            <a:r>
              <a:rPr lang="en-GB" altLang="ko-KR" sz="2800" kern="1200" dirty="0">
                <a:solidFill>
                  <a:srgbClr val="000066"/>
                </a:solidFill>
                <a:latin typeface="Calibri" pitchFamily="34" charset="0"/>
                <a:cs typeface="Arial" pitchFamily="34" charset="0"/>
              </a:rPr>
              <a:t>Child spacing and reproductive health</a:t>
            </a:r>
          </a:p>
          <a:p>
            <a:pPr marL="803275" lvl="2" indent="-406400" eaLnBrk="1" hangingPunct="1">
              <a:spcBef>
                <a:spcPts val="600"/>
              </a:spcBef>
              <a:buFont typeface="Arial" pitchFamily="34" charset="0"/>
              <a:buChar char="–"/>
              <a:defRPr/>
            </a:pPr>
            <a:r>
              <a:rPr lang="en-GB" altLang="ko-KR" sz="2800" kern="1200" dirty="0">
                <a:solidFill>
                  <a:srgbClr val="000066"/>
                </a:solidFill>
                <a:latin typeface="Calibri" pitchFamily="34" charset="0"/>
                <a:cs typeface="Arial" pitchFamily="34" charset="0"/>
              </a:rPr>
              <a:t>Optimal infant and young child feeding </a:t>
            </a:r>
          </a:p>
          <a:p>
            <a:pPr marL="395288" lvl="4" indent="-285750">
              <a:spcBef>
                <a:spcPts val="1200"/>
              </a:spcBef>
              <a:buClr>
                <a:srgbClr val="000066"/>
              </a:buClr>
              <a:buSzPct val="100000"/>
              <a:buFont typeface="Wingdings" pitchFamily="2" charset="2"/>
              <a:buChar char="§"/>
              <a:defRPr/>
            </a:pPr>
            <a:r>
              <a:rPr lang="en-GB" altLang="ko-KR" sz="2800" dirty="0">
                <a:solidFill>
                  <a:srgbClr val="000066"/>
                </a:solidFill>
                <a:cs typeface="Arial" pitchFamily="34" charset="0"/>
              </a:rPr>
              <a:t>Micronutrient supplementation</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Growth monitoring and promotion</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Deworming </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Malaria prevention</a:t>
            </a:r>
          </a:p>
          <a:p>
            <a:pPr marL="609600" indent="-609600" eaLnBrk="1" hangingPunct="1">
              <a:lnSpc>
                <a:spcPct val="80000"/>
              </a:lnSpc>
              <a:spcBef>
                <a:spcPct val="35000"/>
              </a:spcBef>
              <a:buClr>
                <a:srgbClr val="FFB547"/>
              </a:buClr>
              <a:buSzTx/>
              <a:buFont typeface="Wingdings 3" pitchFamily="18" charset="2"/>
              <a:buAutoNum type="arabicPeriod"/>
              <a:defRPr/>
            </a:pPr>
            <a:endParaRPr lang="fr-FR" altLang="ko-KR" sz="2700" dirty="0">
              <a:solidFill>
                <a:srgbClr val="000066"/>
              </a:solidFill>
            </a:endParaRPr>
          </a:p>
          <a:p>
            <a:pPr marL="609600" indent="-609600" eaLnBrk="1" hangingPunct="1">
              <a:lnSpc>
                <a:spcPct val="80000"/>
              </a:lnSpc>
              <a:spcBef>
                <a:spcPct val="35000"/>
              </a:spcBef>
              <a:buClr>
                <a:srgbClr val="FFB547"/>
              </a:buClr>
              <a:buFont typeface="Wingdings 3" pitchFamily="18" charset="2"/>
              <a:buNone/>
              <a:defRPr/>
            </a:pPr>
            <a:endParaRPr lang="en-US" sz="2700" dirty="0">
              <a:solidFill>
                <a:srgbClr val="000066"/>
              </a:solidFill>
            </a:endParaRPr>
          </a:p>
          <a:p>
            <a:pPr marL="609600" indent="-609600" eaLnBrk="1" hangingPunct="1">
              <a:lnSpc>
                <a:spcPct val="80000"/>
              </a:lnSpc>
              <a:spcBef>
                <a:spcPct val="35000"/>
              </a:spcBef>
              <a:buClr>
                <a:srgbClr val="FFB547"/>
              </a:buClr>
              <a:defRPr/>
            </a:pPr>
            <a:endParaRPr lang="en-US" sz="2700" dirty="0">
              <a:solidFill>
                <a:srgbClr val="000066"/>
              </a:solidFill>
            </a:endParaRPr>
          </a:p>
          <a:p>
            <a:pPr marL="609600" indent="-609600" eaLnBrk="1" hangingPunct="1">
              <a:lnSpc>
                <a:spcPct val="80000"/>
              </a:lnSpc>
              <a:spcBef>
                <a:spcPct val="35000"/>
              </a:spcBef>
              <a:defRPr/>
            </a:pPr>
            <a:endParaRPr lang="en-US" sz="2700" dirty="0">
              <a:solidFill>
                <a:srgbClr val="000066"/>
              </a:solidFill>
            </a:endParaRPr>
          </a:p>
          <a:p>
            <a:pPr marL="609600" indent="-609600" eaLnBrk="1" hangingPunct="1">
              <a:lnSpc>
                <a:spcPct val="80000"/>
              </a:lnSpc>
              <a:spcBef>
                <a:spcPct val="35000"/>
              </a:spcBef>
              <a:buFont typeface="Wingdings 3" pitchFamily="18" charset="2"/>
              <a:buNone/>
              <a:defRPr/>
            </a:pPr>
            <a:endParaRPr lang="en-US" sz="2700" dirty="0">
              <a:solidFill>
                <a:srgbClr val="000066"/>
              </a:solidFill>
            </a:endParaRPr>
          </a:p>
          <a:p>
            <a:pPr marL="609600" indent="-609600" eaLnBrk="1" hangingPunct="1">
              <a:lnSpc>
                <a:spcPct val="80000"/>
              </a:lnSpc>
              <a:spcBef>
                <a:spcPct val="35000"/>
              </a:spcBef>
              <a:defRPr/>
            </a:pPr>
            <a:endParaRPr lang="en-US" sz="2700" dirty="0">
              <a:solidFill>
                <a:srgbClr val="000066"/>
              </a:solidFill>
            </a:endParaRPr>
          </a:p>
        </p:txBody>
      </p:sp>
      <p:sp>
        <p:nvSpPr>
          <p:cNvPr id="6" name="Title 5"/>
          <p:cNvSpPr>
            <a:spLocks noGrp="1"/>
          </p:cNvSpPr>
          <p:nvPr>
            <p:ph type="title"/>
          </p:nvPr>
        </p:nvSpPr>
        <p:spPr>
          <a:xfrm>
            <a:off x="1267485" y="27296"/>
            <a:ext cx="8094877" cy="548318"/>
          </a:xfrm>
        </p:spPr>
        <p:txBody>
          <a:bodyPr/>
          <a:lstStyle/>
          <a:p>
            <a:r>
              <a:rPr lang="en-US" sz="4200" spc="0" dirty="0">
                <a:cs typeface="Arial" charset="0"/>
              </a:rPr>
              <a:t>NUTRITION CARE FOR NORMAL NUTRITIONAL STATUS</a:t>
            </a:r>
            <a:endParaRPr lang="en-US" sz="4200" spc="0" dirty="0"/>
          </a:p>
        </p:txBody>
      </p:sp>
      <p:sp>
        <p:nvSpPr>
          <p:cNvPr id="9" name="TextBox 8"/>
          <p:cNvSpPr txBox="1"/>
          <p:nvPr/>
        </p:nvSpPr>
        <p:spPr>
          <a:xfrm>
            <a:off x="225939" y="197181"/>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Content Placeholder 2"/>
          <p:cNvSpPr>
            <a:spLocks noGrp="1"/>
          </p:cNvSpPr>
          <p:nvPr>
            <p:ph idx="1"/>
          </p:nvPr>
        </p:nvSpPr>
        <p:spPr>
          <a:xfrm>
            <a:off x="429904" y="1586182"/>
            <a:ext cx="8229600" cy="4620595"/>
          </a:xfrm>
        </p:spPr>
        <p:txBody>
          <a:bodyPr numCol="2">
            <a:normAutofit/>
          </a:bodyPr>
          <a:lstStyle/>
          <a:p>
            <a:pPr>
              <a:buClr>
                <a:srgbClr val="FFC46D"/>
              </a:buClr>
              <a:buSzPct val="80000"/>
              <a:buFont typeface="Wingdings 3" pitchFamily="18" charset="2"/>
              <a:buNone/>
              <a:defRPr/>
            </a:pPr>
            <a:r>
              <a:rPr lang="en-US" sz="3000" b="1" dirty="0">
                <a:solidFill>
                  <a:srgbClr val="000066"/>
                </a:solidFill>
                <a:latin typeface="Calibri" pitchFamily="34" charset="0"/>
              </a:rPr>
              <a:t>Adults </a:t>
            </a:r>
            <a:endParaRPr lang="en-US" sz="3000" b="1" kern="1200" dirty="0">
              <a:solidFill>
                <a:srgbClr val="000066"/>
              </a:solidFill>
              <a:latin typeface="Calibri" pitchFamily="34" charset="0"/>
              <a:ea typeface="+mj-ea"/>
            </a:endParaRPr>
          </a:p>
          <a:p>
            <a:pPr marL="341313" lvl="4" indent="-231775">
              <a:spcBef>
                <a:spcPts val="600"/>
              </a:spcBef>
              <a:buClr>
                <a:srgbClr val="000066"/>
              </a:buClr>
              <a:buSzPct val="100000"/>
              <a:buFont typeface="Wingdings" pitchFamily="2" charset="2"/>
              <a:buChar char="§"/>
              <a:defRPr/>
            </a:pPr>
            <a:r>
              <a:rPr lang="en-GB" sz="2800" dirty="0">
                <a:solidFill>
                  <a:srgbClr val="000066"/>
                </a:solidFill>
                <a:cs typeface="Arial" pitchFamily="34" charset="0"/>
              </a:rPr>
              <a:t>BMI </a:t>
            </a:r>
            <a:r>
              <a:rPr lang="en-US" sz="2800" dirty="0"/>
              <a:t>≥ 25.0 to &lt; 30.0</a:t>
            </a:r>
            <a:br>
              <a:rPr lang="en-US" sz="3000" b="1" dirty="0">
                <a:solidFill>
                  <a:srgbClr val="000066"/>
                </a:solidFill>
                <a:latin typeface="Calibri" pitchFamily="34" charset="0"/>
              </a:rPr>
            </a:br>
            <a:endParaRPr lang="en-US" sz="3000" b="1" dirty="0">
              <a:solidFill>
                <a:srgbClr val="000066"/>
              </a:solidFill>
              <a:latin typeface="Calibri" pitchFamily="34" charset="0"/>
            </a:endParaRPr>
          </a:p>
          <a:p>
            <a:pPr marL="0" indent="0">
              <a:buClr>
                <a:srgbClr val="FFC46D"/>
              </a:buClr>
              <a:buSzPct val="80000"/>
              <a:buNone/>
              <a:defRPr/>
            </a:pPr>
            <a:r>
              <a:rPr lang="en-US" sz="3000" b="1" dirty="0">
                <a:solidFill>
                  <a:srgbClr val="000066"/>
                </a:solidFill>
                <a:latin typeface="Calibri" pitchFamily="34" charset="0"/>
              </a:rPr>
              <a:t>Children and adolescents 5–17 years</a:t>
            </a:r>
          </a:p>
          <a:p>
            <a:pPr marL="228600" indent="-109538">
              <a:buClr>
                <a:schemeClr val="tx2">
                  <a:lumMod val="50000"/>
                </a:schemeClr>
              </a:buClr>
              <a:buSzPct val="100000"/>
              <a:buFont typeface="Wingdings" panose="05000000000000000000" pitchFamily="2" charset="2"/>
              <a:buChar char="§"/>
              <a:defRPr/>
            </a:pPr>
            <a:r>
              <a:rPr lang="en-GB" dirty="0">
                <a:solidFill>
                  <a:srgbClr val="000066"/>
                </a:solidFill>
                <a:latin typeface="+mn-lt"/>
              </a:rPr>
              <a:t> BMI-for-age z-score </a:t>
            </a:r>
            <a:r>
              <a:rPr lang="en-US" dirty="0">
                <a:solidFill>
                  <a:srgbClr val="000066"/>
                </a:solidFill>
                <a:latin typeface="+mn-lt"/>
              </a:rPr>
              <a:t>&gt; +1 to ≤ +2</a:t>
            </a:r>
          </a:p>
          <a:p>
            <a:pPr>
              <a:buClr>
                <a:srgbClr val="FFC46D"/>
              </a:buClr>
              <a:buSzPct val="80000"/>
              <a:buNone/>
              <a:defRPr/>
            </a:pPr>
            <a:endParaRPr lang="en-US" sz="3000" b="1" dirty="0">
              <a:solidFill>
                <a:srgbClr val="000066"/>
              </a:solidFill>
              <a:latin typeface="Calibri" pitchFamily="34" charset="0"/>
            </a:endParaRPr>
          </a:p>
          <a:p>
            <a:pPr>
              <a:buClr>
                <a:srgbClr val="FFC46D"/>
              </a:buClr>
              <a:buSzPct val="80000"/>
              <a:buNone/>
              <a:defRPr/>
            </a:pPr>
            <a:endParaRPr lang="en-US" sz="3000" b="1" dirty="0">
              <a:solidFill>
                <a:srgbClr val="000066"/>
              </a:solidFill>
              <a:latin typeface="Calibri" pitchFamily="34" charset="0"/>
            </a:endParaRPr>
          </a:p>
          <a:p>
            <a:pPr>
              <a:buClr>
                <a:srgbClr val="FFC46D"/>
              </a:buClr>
              <a:buSzPct val="80000"/>
              <a:buNone/>
              <a:defRPr/>
            </a:pPr>
            <a:r>
              <a:rPr lang="en-US" sz="3000" b="1" dirty="0">
                <a:solidFill>
                  <a:srgbClr val="000066"/>
                </a:solidFill>
                <a:latin typeface="Calibri" pitchFamily="34" charset="0"/>
              </a:rPr>
              <a:t>Children 6–59 months</a:t>
            </a:r>
          </a:p>
          <a:p>
            <a:pPr marL="341313" lvl="4" indent="-231775">
              <a:spcBef>
                <a:spcPts val="600"/>
              </a:spcBef>
              <a:buClr>
                <a:srgbClr val="000066"/>
              </a:buClr>
              <a:buSzPct val="100000"/>
              <a:buFont typeface="Wingdings" pitchFamily="2" charset="2"/>
              <a:buChar char="§"/>
              <a:defRPr/>
            </a:pPr>
            <a:r>
              <a:rPr lang="en-GB" sz="2800" dirty="0">
                <a:solidFill>
                  <a:srgbClr val="000066"/>
                </a:solidFill>
                <a:cs typeface="Arial" pitchFamily="34" charset="0"/>
              </a:rPr>
              <a:t>MUAC: &gt; 21 cm</a:t>
            </a:r>
            <a:endParaRPr lang="en-US" sz="2800" dirty="0">
              <a:solidFill>
                <a:srgbClr val="000066"/>
              </a:solidFill>
              <a:cs typeface="Arial" pitchFamily="34" charset="0"/>
            </a:endParaRPr>
          </a:p>
          <a:p>
            <a:pPr marL="341313" lvl="4" indent="-231775">
              <a:spcBef>
                <a:spcPts val="600"/>
              </a:spcBef>
              <a:buClr>
                <a:srgbClr val="000066"/>
              </a:buClr>
              <a:buSzPct val="100000"/>
              <a:buFont typeface="Wingdings" pitchFamily="2" charset="2"/>
              <a:buChar char="§"/>
              <a:defRPr/>
            </a:pPr>
            <a:r>
              <a:rPr lang="en-GB" sz="2800" b="1" dirty="0">
                <a:solidFill>
                  <a:srgbClr val="000066"/>
                </a:solidFill>
                <a:cs typeface="Arial" pitchFamily="34" charset="0"/>
              </a:rPr>
              <a:t>OR</a:t>
            </a:r>
            <a:r>
              <a:rPr lang="en-GB" sz="2800" dirty="0">
                <a:solidFill>
                  <a:srgbClr val="000066"/>
                </a:solidFill>
                <a:cs typeface="Arial" pitchFamily="34" charset="0"/>
              </a:rPr>
              <a:t> WHZ &gt; +</a:t>
            </a:r>
            <a:r>
              <a:rPr lang="en-US" sz="2800" dirty="0"/>
              <a:t>2 to ≤ +3</a:t>
            </a:r>
            <a:endParaRPr lang="en-GB" sz="2800" dirty="0">
              <a:solidFill>
                <a:srgbClr val="000066"/>
              </a:solidFill>
              <a:cs typeface="Arial" pitchFamily="34" charset="0"/>
            </a:endParaRPr>
          </a:p>
        </p:txBody>
      </p:sp>
      <p:sp>
        <p:nvSpPr>
          <p:cNvPr id="6" name="Title 5"/>
          <p:cNvSpPr>
            <a:spLocks noGrp="1"/>
          </p:cNvSpPr>
          <p:nvPr>
            <p:ph type="title"/>
          </p:nvPr>
        </p:nvSpPr>
        <p:spPr>
          <a:xfrm>
            <a:off x="1178049" y="228600"/>
            <a:ext cx="7481455" cy="548318"/>
          </a:xfrm>
        </p:spPr>
        <p:txBody>
          <a:bodyPr/>
          <a:lstStyle/>
          <a:p>
            <a:r>
              <a:rPr lang="en-US" sz="4200" spc="0" dirty="0">
                <a:cs typeface="Arial" charset="0"/>
              </a:rPr>
              <a:t>CRITERIA FOR OVERWEIGHT</a:t>
            </a:r>
            <a:endParaRPr lang="en-US" sz="4200" spc="0" dirty="0"/>
          </a:p>
        </p:txBody>
      </p:sp>
      <p:sp>
        <p:nvSpPr>
          <p:cNvPr id="7" name="TextBox 6"/>
          <p:cNvSpPr txBox="1"/>
          <p:nvPr/>
        </p:nvSpPr>
        <p:spPr>
          <a:xfrm>
            <a:off x="259207" y="228600"/>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2.24</a:t>
            </a:r>
          </a:p>
        </p:txBody>
      </p:sp>
    </p:spTree>
    <p:extLst>
      <p:ext uri="{BB962C8B-B14F-4D97-AF65-F5344CB8AC3E}">
        <p14:creationId xmlns:p14="http://schemas.microsoft.com/office/powerpoint/2010/main" val="4282755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Content Placeholder 2"/>
          <p:cNvSpPr>
            <a:spLocks noGrp="1"/>
          </p:cNvSpPr>
          <p:nvPr>
            <p:ph idx="1"/>
          </p:nvPr>
        </p:nvSpPr>
        <p:spPr>
          <a:xfrm>
            <a:off x="422028" y="1586182"/>
            <a:ext cx="8993496" cy="4620595"/>
          </a:xfrm>
        </p:spPr>
        <p:txBody>
          <a:bodyPr numCol="2">
            <a:normAutofit/>
          </a:bodyPr>
          <a:lstStyle/>
          <a:p>
            <a:pPr marL="0" indent="0">
              <a:buClr>
                <a:srgbClr val="FFC46D"/>
              </a:buClr>
              <a:buSzPct val="80000"/>
              <a:buFont typeface="Wingdings 3" pitchFamily="18" charset="2"/>
              <a:buNone/>
              <a:defRPr/>
            </a:pPr>
            <a:r>
              <a:rPr lang="en-US" sz="3000" b="1" dirty="0">
                <a:solidFill>
                  <a:srgbClr val="000066"/>
                </a:solidFill>
                <a:latin typeface="Calibri" pitchFamily="34" charset="0"/>
              </a:rPr>
              <a:t>Adults (non-pregnant/</a:t>
            </a:r>
          </a:p>
          <a:p>
            <a:pPr marL="0" indent="0">
              <a:spcBef>
                <a:spcPts val="0"/>
              </a:spcBef>
              <a:buClr>
                <a:srgbClr val="FFC46D"/>
              </a:buClr>
              <a:buSzPct val="80000"/>
              <a:buFont typeface="Wingdings 3" pitchFamily="18" charset="2"/>
              <a:buNone/>
              <a:defRPr/>
            </a:pPr>
            <a:r>
              <a:rPr lang="en-US" sz="3000" b="1" dirty="0">
                <a:solidFill>
                  <a:srgbClr val="000066"/>
                </a:solidFill>
                <a:latin typeface="Calibri" pitchFamily="34" charset="0"/>
              </a:rPr>
              <a:t>post-partum)</a:t>
            </a:r>
            <a:endParaRPr lang="en-US" sz="3000" b="1" kern="1200" dirty="0">
              <a:solidFill>
                <a:srgbClr val="000066"/>
              </a:solidFill>
              <a:latin typeface="Calibri" pitchFamily="34" charset="0"/>
              <a:ea typeface="+mj-ea"/>
            </a:endParaRPr>
          </a:p>
          <a:p>
            <a:pPr marL="341313" lvl="4" indent="-231775">
              <a:spcBef>
                <a:spcPts val="600"/>
              </a:spcBef>
              <a:buClr>
                <a:srgbClr val="000066"/>
              </a:buClr>
              <a:buSzPct val="100000"/>
              <a:buFont typeface="Wingdings" pitchFamily="2" charset="2"/>
              <a:buChar char="§"/>
              <a:defRPr/>
            </a:pPr>
            <a:r>
              <a:rPr lang="en-GB" sz="2800" dirty="0">
                <a:solidFill>
                  <a:srgbClr val="000066"/>
                </a:solidFill>
                <a:cs typeface="Arial" pitchFamily="34" charset="0"/>
              </a:rPr>
              <a:t>BMI </a:t>
            </a:r>
            <a:r>
              <a:rPr lang="en-US" sz="2800" dirty="0"/>
              <a:t>≥ 30.0</a:t>
            </a:r>
            <a:endParaRPr lang="en-US" sz="3000" b="1" dirty="0">
              <a:solidFill>
                <a:srgbClr val="000066"/>
              </a:solidFill>
              <a:latin typeface="Calibri" pitchFamily="34" charset="0"/>
            </a:endParaRPr>
          </a:p>
          <a:p>
            <a:pPr marL="0" indent="0">
              <a:buClr>
                <a:srgbClr val="FFC46D"/>
              </a:buClr>
              <a:buSzPct val="80000"/>
              <a:buNone/>
              <a:defRPr/>
            </a:pPr>
            <a:endParaRPr lang="en-US" sz="3000" b="1" dirty="0">
              <a:solidFill>
                <a:srgbClr val="000066"/>
              </a:solidFill>
              <a:latin typeface="Calibri" pitchFamily="34" charset="0"/>
            </a:endParaRPr>
          </a:p>
          <a:p>
            <a:pPr marL="0" indent="0">
              <a:buClr>
                <a:srgbClr val="FFC46D"/>
              </a:buClr>
              <a:buSzPct val="80000"/>
              <a:buNone/>
              <a:defRPr/>
            </a:pPr>
            <a:r>
              <a:rPr lang="en-US" sz="3000" b="1" dirty="0">
                <a:solidFill>
                  <a:srgbClr val="000066"/>
                </a:solidFill>
                <a:latin typeface="Calibri" pitchFamily="34" charset="0"/>
              </a:rPr>
              <a:t>Children and adolescents 5–17 years</a:t>
            </a:r>
          </a:p>
          <a:p>
            <a:pPr marL="228600" indent="-109538">
              <a:buClr>
                <a:schemeClr val="tx2">
                  <a:lumMod val="50000"/>
                </a:schemeClr>
              </a:buClr>
              <a:buSzPct val="100000"/>
              <a:buFont typeface="Wingdings" panose="05000000000000000000" pitchFamily="2" charset="2"/>
              <a:buChar char="§"/>
              <a:defRPr/>
            </a:pPr>
            <a:r>
              <a:rPr lang="en-GB" dirty="0">
                <a:solidFill>
                  <a:srgbClr val="000066"/>
                </a:solidFill>
                <a:latin typeface="+mn-lt"/>
              </a:rPr>
              <a:t> BMI-for-age z-score </a:t>
            </a:r>
            <a:r>
              <a:rPr lang="en-US" dirty="0">
                <a:solidFill>
                  <a:srgbClr val="000066"/>
                </a:solidFill>
                <a:latin typeface="+mn-lt"/>
              </a:rPr>
              <a:t>&gt; +2</a:t>
            </a:r>
          </a:p>
          <a:p>
            <a:pPr>
              <a:buClr>
                <a:srgbClr val="FFC46D"/>
              </a:buClr>
              <a:buSzPct val="80000"/>
              <a:buNone/>
              <a:defRPr/>
            </a:pPr>
            <a:endParaRPr lang="en-US" sz="3000" b="1" dirty="0">
              <a:solidFill>
                <a:srgbClr val="000066"/>
              </a:solidFill>
              <a:latin typeface="Calibri" pitchFamily="34" charset="0"/>
            </a:endParaRPr>
          </a:p>
          <a:p>
            <a:pPr>
              <a:buClr>
                <a:srgbClr val="FFC46D"/>
              </a:buClr>
              <a:buSzPct val="80000"/>
              <a:buNone/>
              <a:defRPr/>
            </a:pPr>
            <a:r>
              <a:rPr lang="en-US" sz="3000" b="1" dirty="0">
                <a:solidFill>
                  <a:srgbClr val="000066"/>
                </a:solidFill>
                <a:latin typeface="Calibri" pitchFamily="34" charset="0"/>
              </a:rPr>
              <a:t>Children 6–59 months</a:t>
            </a:r>
          </a:p>
          <a:p>
            <a:pPr marL="341313" lvl="4" indent="-231775">
              <a:spcBef>
                <a:spcPts val="600"/>
              </a:spcBef>
              <a:buClr>
                <a:srgbClr val="000066"/>
              </a:buClr>
              <a:buSzPct val="100000"/>
              <a:buFont typeface="Wingdings" pitchFamily="2" charset="2"/>
              <a:buChar char="§"/>
              <a:defRPr/>
            </a:pPr>
            <a:r>
              <a:rPr lang="en-GB" sz="2800" dirty="0">
                <a:solidFill>
                  <a:srgbClr val="000066"/>
                </a:solidFill>
                <a:cs typeface="Arial" pitchFamily="34" charset="0"/>
              </a:rPr>
              <a:t>WHZ </a:t>
            </a:r>
            <a:r>
              <a:rPr lang="en-US" sz="2800" dirty="0"/>
              <a:t>+3</a:t>
            </a:r>
            <a:endParaRPr lang="en-GB" sz="2800" dirty="0">
              <a:solidFill>
                <a:srgbClr val="000066"/>
              </a:solidFill>
              <a:cs typeface="Arial" pitchFamily="34" charset="0"/>
            </a:endParaRPr>
          </a:p>
        </p:txBody>
      </p:sp>
      <p:sp>
        <p:nvSpPr>
          <p:cNvPr id="6" name="Title 5"/>
          <p:cNvSpPr>
            <a:spLocks noGrp="1"/>
          </p:cNvSpPr>
          <p:nvPr>
            <p:ph type="title"/>
          </p:nvPr>
        </p:nvSpPr>
        <p:spPr>
          <a:xfrm>
            <a:off x="1178049" y="228600"/>
            <a:ext cx="7481455" cy="548318"/>
          </a:xfrm>
        </p:spPr>
        <p:txBody>
          <a:bodyPr/>
          <a:lstStyle/>
          <a:p>
            <a:r>
              <a:rPr lang="en-US" sz="4200" spc="0" dirty="0">
                <a:cs typeface="Arial" charset="0"/>
              </a:rPr>
              <a:t>CRITERIA FOR OBESITY</a:t>
            </a:r>
            <a:endParaRPr lang="en-US" sz="4200" spc="0" dirty="0"/>
          </a:p>
        </p:txBody>
      </p:sp>
      <p:sp>
        <p:nvSpPr>
          <p:cNvPr id="7" name="TextBox 6"/>
          <p:cNvSpPr txBox="1"/>
          <p:nvPr/>
        </p:nvSpPr>
        <p:spPr>
          <a:xfrm>
            <a:off x="259207" y="228600"/>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2.25</a:t>
            </a:r>
          </a:p>
        </p:txBody>
      </p:sp>
    </p:spTree>
    <p:extLst>
      <p:ext uri="{BB962C8B-B14F-4D97-AF65-F5344CB8AC3E}">
        <p14:creationId xmlns:p14="http://schemas.microsoft.com/office/powerpoint/2010/main" val="807242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3"/>
          <p:cNvSpPr>
            <a:spLocks noGrp="1" noChangeArrowheads="1"/>
          </p:cNvSpPr>
          <p:nvPr>
            <p:ph idx="1"/>
          </p:nvPr>
        </p:nvSpPr>
        <p:spPr>
          <a:xfrm>
            <a:off x="358360" y="1662039"/>
            <a:ext cx="8142513" cy="4525963"/>
          </a:xfrm>
        </p:spPr>
        <p:txBody>
          <a:bodyPr>
            <a:noAutofit/>
          </a:bodyPr>
          <a:lstStyle/>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Medical assessment to rule out diabetes or high cholesterol</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Counselling to eat more fruits and vegetables, fewer fried and sugary foods and to drink water instead of juice or soda</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Counselling to get at least 1 hour of exercise a day</a:t>
            </a:r>
          </a:p>
          <a:p>
            <a:pPr marL="395288" lvl="4" indent="-285750">
              <a:spcBef>
                <a:spcPts val="600"/>
              </a:spcBef>
              <a:buClr>
                <a:srgbClr val="000066"/>
              </a:buClr>
              <a:buSzPct val="100000"/>
              <a:buFont typeface="Wingdings" pitchFamily="2" charset="2"/>
              <a:buChar char="§"/>
              <a:defRPr/>
            </a:pPr>
            <a:endParaRPr lang="en-GB" altLang="ko-KR" sz="2800" dirty="0">
              <a:solidFill>
                <a:srgbClr val="000066"/>
              </a:solidFill>
              <a:cs typeface="Arial" pitchFamily="34" charset="0"/>
            </a:endParaRPr>
          </a:p>
          <a:p>
            <a:pPr marL="609600" indent="-609600" eaLnBrk="1" hangingPunct="1">
              <a:lnSpc>
                <a:spcPct val="80000"/>
              </a:lnSpc>
              <a:spcBef>
                <a:spcPts val="600"/>
              </a:spcBef>
              <a:buClr>
                <a:srgbClr val="FFB547"/>
              </a:buClr>
              <a:buSzTx/>
              <a:buFont typeface="Wingdings 3" pitchFamily="18" charset="2"/>
              <a:buAutoNum type="arabicPeriod"/>
              <a:defRPr/>
            </a:pPr>
            <a:endParaRPr lang="fr-FR" altLang="ko-KR" dirty="0">
              <a:solidFill>
                <a:srgbClr val="000066"/>
              </a:solidFill>
              <a:latin typeface="+mn-lt"/>
            </a:endParaRPr>
          </a:p>
          <a:p>
            <a:pPr marL="609600" indent="-609600" eaLnBrk="1" hangingPunct="1">
              <a:lnSpc>
                <a:spcPct val="80000"/>
              </a:lnSpc>
              <a:spcBef>
                <a:spcPts val="600"/>
              </a:spcBef>
              <a:buClr>
                <a:srgbClr val="FFB547"/>
              </a:buClr>
              <a:buFont typeface="Wingdings 3" pitchFamily="18" charset="2"/>
              <a:buNone/>
              <a:defRPr/>
            </a:pPr>
            <a:endParaRPr lang="en-US" dirty="0">
              <a:solidFill>
                <a:srgbClr val="000066"/>
              </a:solidFill>
              <a:latin typeface="+mn-lt"/>
            </a:endParaRPr>
          </a:p>
          <a:p>
            <a:pPr marL="609600" indent="-609600" eaLnBrk="1" hangingPunct="1">
              <a:lnSpc>
                <a:spcPct val="80000"/>
              </a:lnSpc>
              <a:spcBef>
                <a:spcPts val="600"/>
              </a:spcBef>
              <a:buClr>
                <a:srgbClr val="FFB547"/>
              </a:buClr>
              <a:defRPr/>
            </a:pPr>
            <a:endParaRPr lang="en-US" dirty="0">
              <a:solidFill>
                <a:srgbClr val="000066"/>
              </a:solidFill>
              <a:latin typeface="+mn-lt"/>
            </a:endParaRPr>
          </a:p>
          <a:p>
            <a:pPr marL="609600" indent="-609600" eaLnBrk="1" hangingPunct="1">
              <a:lnSpc>
                <a:spcPct val="80000"/>
              </a:lnSpc>
              <a:spcBef>
                <a:spcPts val="600"/>
              </a:spcBef>
              <a:defRPr/>
            </a:pPr>
            <a:endParaRPr lang="en-US" dirty="0">
              <a:solidFill>
                <a:srgbClr val="000066"/>
              </a:solidFill>
              <a:latin typeface="+mn-lt"/>
            </a:endParaRPr>
          </a:p>
          <a:p>
            <a:pPr marL="609600" indent="-609600" eaLnBrk="1" hangingPunct="1">
              <a:lnSpc>
                <a:spcPct val="80000"/>
              </a:lnSpc>
              <a:spcBef>
                <a:spcPts val="600"/>
              </a:spcBef>
              <a:buFont typeface="Wingdings 3" pitchFamily="18" charset="2"/>
              <a:buNone/>
              <a:defRPr/>
            </a:pPr>
            <a:endParaRPr lang="en-US" dirty="0">
              <a:solidFill>
                <a:srgbClr val="000066"/>
              </a:solidFill>
              <a:latin typeface="+mn-lt"/>
            </a:endParaRPr>
          </a:p>
          <a:p>
            <a:pPr marL="609600" indent="-609600" eaLnBrk="1" hangingPunct="1">
              <a:lnSpc>
                <a:spcPct val="80000"/>
              </a:lnSpc>
              <a:spcBef>
                <a:spcPts val="600"/>
              </a:spcBef>
              <a:defRPr/>
            </a:pPr>
            <a:endParaRPr lang="en-US" dirty="0">
              <a:solidFill>
                <a:srgbClr val="000066"/>
              </a:solidFill>
              <a:latin typeface="+mn-lt"/>
            </a:endParaRPr>
          </a:p>
        </p:txBody>
      </p:sp>
      <p:sp>
        <p:nvSpPr>
          <p:cNvPr id="6" name="Title 5"/>
          <p:cNvSpPr>
            <a:spLocks noGrp="1"/>
          </p:cNvSpPr>
          <p:nvPr>
            <p:ph type="title"/>
          </p:nvPr>
        </p:nvSpPr>
        <p:spPr>
          <a:xfrm>
            <a:off x="1267485" y="27296"/>
            <a:ext cx="8094877" cy="548318"/>
          </a:xfrm>
        </p:spPr>
        <p:txBody>
          <a:bodyPr/>
          <a:lstStyle/>
          <a:p>
            <a:r>
              <a:rPr lang="en-US" sz="4200" spc="0" dirty="0">
                <a:cs typeface="Arial" charset="0"/>
              </a:rPr>
              <a:t>NUTRITION CARE FOR OVERWEIGHT AND OBESITY</a:t>
            </a:r>
            <a:endParaRPr lang="en-US" sz="4200" spc="0" dirty="0"/>
          </a:p>
        </p:txBody>
      </p:sp>
      <p:sp>
        <p:nvSpPr>
          <p:cNvPr id="9" name="TextBox 8"/>
          <p:cNvSpPr txBox="1"/>
          <p:nvPr/>
        </p:nvSpPr>
        <p:spPr>
          <a:xfrm>
            <a:off x="225939" y="197181"/>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2.26</a:t>
            </a:r>
          </a:p>
        </p:txBody>
      </p:sp>
    </p:spTree>
    <p:extLst>
      <p:ext uri="{BB962C8B-B14F-4D97-AF65-F5344CB8AC3E}">
        <p14:creationId xmlns:p14="http://schemas.microsoft.com/office/powerpoint/2010/main" val="315501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457200" y="1455065"/>
            <a:ext cx="8686800" cy="4525963"/>
          </a:xfrm>
          <a:noFill/>
        </p:spPr>
        <p:txBody>
          <a:bodyPr>
            <a:noAutofit/>
          </a:bodyPr>
          <a:lstStyle/>
          <a:p>
            <a:pPr marL="514350" indent="-514350">
              <a:spcBef>
                <a:spcPts val="600"/>
              </a:spcBef>
              <a:buFont typeface="Arial" charset="0"/>
              <a:buAutoNum type="arabicPeriod"/>
            </a:pPr>
            <a:r>
              <a:rPr lang="en-GB" sz="2800" dirty="0">
                <a:latin typeface="Calibri" pitchFamily="34" charset="0"/>
              </a:rPr>
              <a:t>Advocate for and discuss the role of nutrition in care </a:t>
            </a:r>
            <a:br>
              <a:rPr lang="en-GB" sz="2800" dirty="0">
                <a:latin typeface="Calibri" pitchFamily="34" charset="0"/>
              </a:rPr>
            </a:br>
            <a:r>
              <a:rPr lang="en-GB" sz="2800" dirty="0">
                <a:latin typeface="Calibri" pitchFamily="34" charset="0"/>
              </a:rPr>
              <a:t>and treatment.</a:t>
            </a:r>
            <a:endParaRPr lang="en-US" sz="2800" dirty="0">
              <a:latin typeface="Calibri" pitchFamily="34" charset="0"/>
            </a:endParaRPr>
          </a:p>
          <a:p>
            <a:pPr marL="514350" indent="-514350">
              <a:spcBef>
                <a:spcPts val="600"/>
              </a:spcBef>
              <a:buFont typeface="Arial" charset="0"/>
              <a:buAutoNum type="arabicPeriod"/>
            </a:pPr>
            <a:r>
              <a:rPr lang="en-GB" sz="2800" dirty="0">
                <a:latin typeface="Calibri" pitchFamily="34" charset="0"/>
              </a:rPr>
              <a:t>Assess the nutritional status of clients.</a:t>
            </a:r>
            <a:endParaRPr lang="en-US" sz="2800" dirty="0">
              <a:latin typeface="Calibri" pitchFamily="34" charset="0"/>
            </a:endParaRPr>
          </a:p>
          <a:p>
            <a:pPr marL="514350" indent="-514350">
              <a:spcBef>
                <a:spcPts val="600"/>
              </a:spcBef>
              <a:buFont typeface="Arial" charset="0"/>
              <a:buAutoNum type="arabicPeriod"/>
            </a:pPr>
            <a:r>
              <a:rPr lang="en-GB" sz="2800" dirty="0">
                <a:latin typeface="Calibri" pitchFamily="34" charset="0"/>
              </a:rPr>
              <a:t>Select appropriate Nutrition Care Plans for clients.</a:t>
            </a:r>
            <a:endParaRPr lang="en-US" sz="2800" dirty="0">
              <a:latin typeface="Calibri" pitchFamily="34" charset="0"/>
            </a:endParaRPr>
          </a:p>
          <a:p>
            <a:pPr marL="514350" indent="-514350">
              <a:spcBef>
                <a:spcPts val="600"/>
              </a:spcBef>
              <a:buFont typeface="Arial" charset="0"/>
              <a:buAutoNum type="arabicPeriod"/>
            </a:pPr>
            <a:r>
              <a:rPr lang="en-GB" sz="2800" dirty="0">
                <a:latin typeface="Calibri" pitchFamily="34" charset="0"/>
              </a:rPr>
              <a:t>Counsel clients on nutrition.</a:t>
            </a:r>
            <a:endParaRPr lang="en-US" sz="2800" dirty="0">
              <a:latin typeface="Calibri" pitchFamily="34" charset="0"/>
            </a:endParaRPr>
          </a:p>
          <a:p>
            <a:pPr marL="514350" indent="-514350">
              <a:spcBef>
                <a:spcPts val="600"/>
              </a:spcBef>
              <a:buFont typeface="Arial" charset="0"/>
              <a:buAutoNum type="arabicPeriod"/>
            </a:pPr>
            <a:r>
              <a:rPr lang="en-GB" sz="2800" dirty="0">
                <a:latin typeface="Calibri" pitchFamily="34" charset="0"/>
              </a:rPr>
              <a:t>Communicate the Critical Nutrition Actions (CNAs).</a:t>
            </a:r>
            <a:endParaRPr lang="en-US" sz="2800" dirty="0">
              <a:latin typeface="Calibri" pitchFamily="34" charset="0"/>
            </a:endParaRPr>
          </a:p>
          <a:p>
            <a:pPr marL="514350" indent="-514350">
              <a:spcBef>
                <a:spcPts val="600"/>
              </a:spcBef>
              <a:buFont typeface="Arial" charset="0"/>
              <a:buAutoNum type="arabicPeriod"/>
            </a:pPr>
            <a:r>
              <a:rPr lang="en-GB" sz="2800" dirty="0">
                <a:latin typeface="Calibri" pitchFamily="34" charset="0"/>
              </a:rPr>
              <a:t>Prescribe and monitor specialised food products for acutely malnourished clients.</a:t>
            </a:r>
            <a:endParaRPr lang="en-US" sz="2800" dirty="0">
              <a:latin typeface="Calibri" pitchFamily="34" charset="0"/>
            </a:endParaRPr>
          </a:p>
          <a:p>
            <a:pPr marL="514350" indent="-514350">
              <a:spcBef>
                <a:spcPts val="600"/>
              </a:spcBef>
              <a:buFont typeface="Arial" charset="0"/>
              <a:buAutoNum type="arabicPeriod"/>
            </a:pPr>
            <a:r>
              <a:rPr lang="en-GB" sz="2800" dirty="0">
                <a:latin typeface="Calibri" pitchFamily="34" charset="0"/>
              </a:rPr>
              <a:t>Manage NACS services in the workplace.</a:t>
            </a:r>
            <a:endParaRPr lang="en-US" sz="2800" dirty="0">
              <a:latin typeface="Calibri" pitchFamily="34" charset="0"/>
            </a:endParaRPr>
          </a:p>
          <a:p>
            <a:pPr marL="514350" indent="-514350">
              <a:spcBef>
                <a:spcPts val="600"/>
              </a:spcBef>
              <a:buFont typeface="Arial" charset="0"/>
              <a:buAutoNum type="arabicPeriod"/>
            </a:pPr>
            <a:r>
              <a:rPr lang="en-GB" sz="2800" dirty="0">
                <a:latin typeface="Calibri" pitchFamily="34" charset="0"/>
              </a:rPr>
              <a:t>Collect information to monitor and report on </a:t>
            </a:r>
            <a:br>
              <a:rPr lang="en-GB" sz="2800" dirty="0">
                <a:latin typeface="Calibri" pitchFamily="34" charset="0"/>
              </a:rPr>
            </a:br>
            <a:r>
              <a:rPr lang="en-GB" sz="2800" dirty="0">
                <a:latin typeface="Calibri" pitchFamily="34" charset="0"/>
              </a:rPr>
              <a:t>NACS services.</a:t>
            </a:r>
            <a:endParaRPr lang="en-US" sz="2800" dirty="0">
              <a:latin typeface="Calibri" pitchFamily="34" charset="0"/>
            </a:endParaRPr>
          </a:p>
        </p:txBody>
      </p:sp>
      <p:sp>
        <p:nvSpPr>
          <p:cNvPr id="9219" name="Rectangle 2"/>
          <p:cNvSpPr>
            <a:spLocks noGrp="1" noChangeArrowheads="1"/>
          </p:cNvSpPr>
          <p:nvPr>
            <p:ph type="title"/>
          </p:nvPr>
        </p:nvSpPr>
        <p:spPr>
          <a:xfrm>
            <a:off x="1221967" y="327448"/>
            <a:ext cx="7481455" cy="548318"/>
          </a:xfrm>
          <a:prstGeom prst="rect">
            <a:avLst/>
          </a:prstGeom>
        </p:spPr>
        <p:txBody>
          <a:bodyPr/>
          <a:lstStyle/>
          <a:p>
            <a:pPr eaLnBrk="1" hangingPunct="1">
              <a:defRPr/>
            </a:pPr>
            <a:r>
              <a:rPr lang="en-US" sz="4200" b="1" spc="0" dirty="0">
                <a:cs typeface="Arial" charset="0"/>
              </a:rPr>
              <a:t>COURSE OBJECTIVES</a:t>
            </a:r>
          </a:p>
        </p:txBody>
      </p:sp>
      <p:sp>
        <p:nvSpPr>
          <p:cNvPr id="4" name="TextBox 3"/>
          <p:cNvSpPr txBox="1"/>
          <p:nvPr/>
        </p:nvSpPr>
        <p:spPr>
          <a:xfrm>
            <a:off x="326011" y="419100"/>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3343706" y="1581660"/>
            <a:ext cx="5459104" cy="1163868"/>
          </a:xfrm>
        </p:spPr>
        <p:txBody>
          <a:bodyPr/>
          <a:lstStyle/>
          <a:p>
            <a:pPr eaLnBrk="1" hangingPunct="1"/>
            <a:r>
              <a:rPr lang="en-US" sz="3600" dirty="0">
                <a:cs typeface="Arial" charset="0"/>
              </a:rPr>
              <a:t>Nutrition Education, Counselling and Referral</a:t>
            </a:r>
            <a:endParaRPr lang="en-US" sz="3600" b="0" dirty="0">
              <a:cs typeface="Arial" charset="0"/>
            </a:endParaRPr>
          </a:p>
        </p:txBody>
      </p:sp>
      <p:sp>
        <p:nvSpPr>
          <p:cNvPr id="8" name="TextBox 7"/>
          <p:cNvSpPr txBox="1"/>
          <p:nvPr/>
        </p:nvSpPr>
        <p:spPr>
          <a:xfrm>
            <a:off x="219075" y="1873454"/>
            <a:ext cx="2771775" cy="1785104"/>
          </a:xfrm>
          <a:prstGeom prst="rect">
            <a:avLst/>
          </a:prstGeom>
          <a:noFill/>
        </p:spPr>
        <p:txBody>
          <a:bodyPr wrap="square" rtlCol="0">
            <a:spAutoFit/>
          </a:bodyPr>
          <a:lstStyle/>
          <a:p>
            <a:pPr algn="ctr"/>
            <a:r>
              <a:rPr lang="en-US" sz="11000" dirty="0">
                <a:solidFill>
                  <a:srgbClr val="000066"/>
                </a:solidFill>
                <a:latin typeface="Calibri" pitchFamily="34" charset="0"/>
              </a:rPr>
              <a:t>3</a:t>
            </a:r>
          </a:p>
        </p:txBody>
      </p:sp>
      <p:sp>
        <p:nvSpPr>
          <p:cNvPr id="4" name="TextBox 3"/>
          <p:cNvSpPr txBox="1"/>
          <p:nvPr/>
        </p:nvSpPr>
        <p:spPr>
          <a:xfrm>
            <a:off x="326011" y="419100"/>
            <a:ext cx="710451" cy="584775"/>
          </a:xfrm>
          <a:prstGeom prst="rect">
            <a:avLst/>
          </a:prstGeom>
          <a:solidFill>
            <a:srgbClr val="FFC000"/>
          </a:solid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Content Placeholder 4"/>
          <p:cNvSpPr>
            <a:spLocks noGrp="1"/>
          </p:cNvSpPr>
          <p:nvPr>
            <p:ph idx="1"/>
          </p:nvPr>
        </p:nvSpPr>
        <p:spPr>
          <a:xfrm>
            <a:off x="457200" y="1496009"/>
            <a:ext cx="8229600" cy="4986678"/>
          </a:xfrm>
        </p:spPr>
        <p:txBody>
          <a:bodyPr>
            <a:normAutofit fontScale="77500" lnSpcReduction="20000"/>
          </a:bodyPr>
          <a:lstStyle/>
          <a:p>
            <a:pPr marL="514350" indent="-514350">
              <a:lnSpc>
                <a:spcPct val="120000"/>
              </a:lnSpc>
              <a:spcBef>
                <a:spcPts val="600"/>
              </a:spcBef>
              <a:buClr>
                <a:srgbClr val="000066"/>
              </a:buClr>
              <a:buFont typeface="+mj-lt"/>
              <a:buAutoNum type="arabicPeriod"/>
              <a:defRPr/>
            </a:pPr>
            <a:r>
              <a:rPr lang="en-GB" sz="3600" dirty="0">
                <a:solidFill>
                  <a:srgbClr val="000066"/>
                </a:solidFill>
                <a:latin typeface="Calibri" pitchFamily="34" charset="0"/>
              </a:rPr>
              <a:t>Define counselling.</a:t>
            </a:r>
            <a:endParaRPr lang="en-US" sz="3600" dirty="0">
              <a:solidFill>
                <a:srgbClr val="000066"/>
              </a:solidFill>
              <a:latin typeface="Calibri" pitchFamily="34" charset="0"/>
            </a:endParaRPr>
          </a:p>
          <a:p>
            <a:pPr marL="514350" indent="-514350">
              <a:lnSpc>
                <a:spcPct val="120000"/>
              </a:lnSpc>
              <a:spcBef>
                <a:spcPts val="600"/>
              </a:spcBef>
              <a:buClr>
                <a:srgbClr val="000066"/>
              </a:buClr>
              <a:buFont typeface="+mj-lt"/>
              <a:buAutoNum type="arabicPeriod"/>
              <a:defRPr/>
            </a:pPr>
            <a:r>
              <a:rPr lang="en-GB" sz="3600" dirty="0">
                <a:solidFill>
                  <a:srgbClr val="000066"/>
                </a:solidFill>
                <a:latin typeface="Calibri" pitchFamily="34" charset="0"/>
              </a:rPr>
              <a:t>List the skills needed for effective counselling.</a:t>
            </a:r>
            <a:endParaRPr lang="en-US" sz="3600" dirty="0">
              <a:solidFill>
                <a:srgbClr val="000066"/>
              </a:solidFill>
              <a:latin typeface="Calibri" pitchFamily="34" charset="0"/>
            </a:endParaRPr>
          </a:p>
          <a:p>
            <a:pPr marL="514350" indent="-514350">
              <a:lnSpc>
                <a:spcPct val="120000"/>
              </a:lnSpc>
              <a:spcBef>
                <a:spcPts val="600"/>
              </a:spcBef>
              <a:buClr>
                <a:srgbClr val="000066"/>
              </a:buClr>
              <a:buFont typeface="+mj-lt"/>
              <a:buAutoNum type="arabicPeriod"/>
              <a:defRPr/>
            </a:pPr>
            <a:r>
              <a:rPr lang="en-GB" sz="3600" dirty="0">
                <a:solidFill>
                  <a:srgbClr val="000066"/>
                </a:solidFill>
                <a:latin typeface="Calibri" pitchFamily="34" charset="0"/>
              </a:rPr>
              <a:t>List considerations for planning a counselling session.</a:t>
            </a:r>
            <a:endParaRPr lang="en-US" sz="3600" dirty="0">
              <a:solidFill>
                <a:srgbClr val="000066"/>
              </a:solidFill>
              <a:latin typeface="Calibri" pitchFamily="34" charset="0"/>
            </a:endParaRPr>
          </a:p>
          <a:p>
            <a:pPr marL="514350" indent="-514350">
              <a:lnSpc>
                <a:spcPct val="120000"/>
              </a:lnSpc>
              <a:spcBef>
                <a:spcPts val="600"/>
              </a:spcBef>
              <a:buClr>
                <a:srgbClr val="000066"/>
              </a:buClr>
              <a:buFont typeface="+mj-lt"/>
              <a:buAutoNum type="arabicPeriod"/>
              <a:defRPr/>
            </a:pPr>
            <a:r>
              <a:rPr lang="en-GB" sz="3600" dirty="0">
                <a:solidFill>
                  <a:srgbClr val="000066"/>
                </a:solidFill>
                <a:latin typeface="Calibri" pitchFamily="34" charset="0"/>
              </a:rPr>
              <a:t>Counsel using the GATHER approach. </a:t>
            </a:r>
            <a:endParaRPr lang="en-US" sz="3600" dirty="0">
              <a:solidFill>
                <a:srgbClr val="000066"/>
              </a:solidFill>
              <a:latin typeface="Calibri" pitchFamily="34" charset="0"/>
            </a:endParaRPr>
          </a:p>
          <a:p>
            <a:pPr marL="514350" indent="-514350">
              <a:lnSpc>
                <a:spcPct val="120000"/>
              </a:lnSpc>
              <a:spcBef>
                <a:spcPts val="600"/>
              </a:spcBef>
              <a:buClr>
                <a:srgbClr val="000066"/>
              </a:buClr>
              <a:buFont typeface="+mj-lt"/>
              <a:buAutoNum type="arabicPeriod"/>
              <a:defRPr/>
            </a:pPr>
            <a:r>
              <a:rPr lang="en-GB" sz="3600" dirty="0">
                <a:solidFill>
                  <a:srgbClr val="000066"/>
                </a:solidFill>
                <a:latin typeface="Calibri" pitchFamily="34" charset="0"/>
              </a:rPr>
              <a:t>Recognise challenges in nutrition counselling and how to address them.</a:t>
            </a:r>
          </a:p>
          <a:p>
            <a:pPr marL="514350" indent="-514350">
              <a:lnSpc>
                <a:spcPct val="120000"/>
              </a:lnSpc>
              <a:spcBef>
                <a:spcPts val="600"/>
              </a:spcBef>
              <a:buClr>
                <a:srgbClr val="000066"/>
              </a:buClr>
              <a:buFont typeface="+mj-lt"/>
              <a:buAutoNum type="arabicPeriod"/>
              <a:defRPr/>
            </a:pPr>
            <a:r>
              <a:rPr lang="en-GB" sz="3600" dirty="0">
                <a:solidFill>
                  <a:srgbClr val="000066"/>
                </a:solidFill>
                <a:latin typeface="Calibri" pitchFamily="34" charset="0"/>
              </a:rPr>
              <a:t>Counsel on the Critical Nutrition Actions (CNAs).</a:t>
            </a:r>
            <a:endParaRPr lang="en-US" sz="3600" dirty="0">
              <a:solidFill>
                <a:srgbClr val="000066"/>
              </a:solidFill>
              <a:latin typeface="Calibri" pitchFamily="34" charset="0"/>
            </a:endParaRPr>
          </a:p>
          <a:p>
            <a:pPr marL="514350" indent="-514350">
              <a:lnSpc>
                <a:spcPct val="120000"/>
              </a:lnSpc>
              <a:spcBef>
                <a:spcPts val="600"/>
              </a:spcBef>
              <a:buClr>
                <a:srgbClr val="000066"/>
              </a:buClr>
              <a:buFont typeface="+mj-lt"/>
              <a:buAutoNum type="arabicPeriod"/>
              <a:defRPr/>
            </a:pPr>
            <a:r>
              <a:rPr lang="en-GB" sz="3600" dirty="0">
                <a:solidFill>
                  <a:srgbClr val="000066"/>
                </a:solidFill>
                <a:latin typeface="Calibri" pitchFamily="34" charset="0"/>
              </a:rPr>
              <a:t>Refer clients to other clinical services and </a:t>
            </a:r>
            <a:br>
              <a:rPr lang="en-GB" sz="3600" dirty="0">
                <a:solidFill>
                  <a:srgbClr val="000066"/>
                </a:solidFill>
                <a:latin typeface="Calibri" pitchFamily="34" charset="0"/>
              </a:rPr>
            </a:br>
            <a:r>
              <a:rPr lang="en-GB" sz="3600" dirty="0">
                <a:solidFill>
                  <a:srgbClr val="000066"/>
                </a:solidFill>
                <a:latin typeface="Calibri" pitchFamily="34" charset="0"/>
              </a:rPr>
              <a:t>community programmes.</a:t>
            </a:r>
            <a:endParaRPr lang="en-US" sz="3600" dirty="0">
              <a:solidFill>
                <a:srgbClr val="000066"/>
              </a:solidFill>
              <a:latin typeface="Calibri" pitchFamily="34" charset="0"/>
            </a:endParaRPr>
          </a:p>
          <a:p>
            <a:pPr marL="514350" indent="-514350">
              <a:buClr>
                <a:srgbClr val="000066"/>
              </a:buClr>
              <a:buFont typeface="+mj-lt"/>
              <a:buAutoNum type="arabicPeriod"/>
              <a:defRPr/>
            </a:pPr>
            <a:endParaRPr lang="en-US" sz="2800" dirty="0">
              <a:solidFill>
                <a:srgbClr val="000066"/>
              </a:solidFill>
            </a:endParaRPr>
          </a:p>
        </p:txBody>
      </p:sp>
      <p:sp>
        <p:nvSpPr>
          <p:cNvPr id="8" name="Title 7"/>
          <p:cNvSpPr>
            <a:spLocks noGrp="1"/>
          </p:cNvSpPr>
          <p:nvPr>
            <p:ph type="title"/>
          </p:nvPr>
        </p:nvSpPr>
        <p:spPr>
          <a:xfrm>
            <a:off x="1221967" y="313801"/>
            <a:ext cx="7481455" cy="548318"/>
          </a:xfrm>
        </p:spPr>
        <p:txBody>
          <a:bodyPr/>
          <a:lstStyle/>
          <a:p>
            <a:r>
              <a:rPr lang="en-US" sz="4200" spc="0" dirty="0"/>
              <a:t>LEARNING OBJECTIVES</a:t>
            </a:r>
          </a:p>
        </p:txBody>
      </p:sp>
      <p:sp>
        <p:nvSpPr>
          <p:cNvPr id="9" name="TextBox 8"/>
          <p:cNvSpPr txBox="1"/>
          <p:nvPr/>
        </p:nvSpPr>
        <p:spPr>
          <a:xfrm>
            <a:off x="316486" y="409575"/>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Content Placeholder 4"/>
          <p:cNvSpPr>
            <a:spLocks noGrp="1"/>
          </p:cNvSpPr>
          <p:nvPr>
            <p:ph idx="1"/>
          </p:nvPr>
        </p:nvSpPr>
        <p:spPr>
          <a:xfrm>
            <a:off x="416257" y="1700725"/>
            <a:ext cx="8229600" cy="4525963"/>
          </a:xfrm>
        </p:spPr>
        <p:txBody>
          <a:bodyPr>
            <a:normAutofit/>
          </a:bodyPr>
          <a:lstStyle/>
          <a:p>
            <a:pPr marL="395288" lvl="4" indent="-285750">
              <a:spcBef>
                <a:spcPts val="900"/>
              </a:spcBef>
              <a:buClr>
                <a:srgbClr val="000066"/>
              </a:buClr>
              <a:buSzPct val="100000"/>
              <a:buFont typeface="Wingdings" pitchFamily="2" charset="2"/>
              <a:buChar char="§"/>
              <a:defRPr/>
            </a:pPr>
            <a:r>
              <a:rPr lang="en-GB" altLang="ko-KR" sz="2800" b="1" dirty="0">
                <a:solidFill>
                  <a:srgbClr val="000066"/>
                </a:solidFill>
                <a:cs typeface="Arial" pitchFamily="34" charset="0"/>
              </a:rPr>
              <a:t>Giving advice </a:t>
            </a:r>
            <a:r>
              <a:rPr lang="en-GB" altLang="ko-KR" sz="2800" dirty="0">
                <a:solidFill>
                  <a:srgbClr val="000066"/>
                </a:solidFill>
                <a:cs typeface="Arial" pitchFamily="34" charset="0"/>
              </a:rPr>
              <a:t>is directive.</a:t>
            </a:r>
          </a:p>
          <a:p>
            <a:pPr marL="395288" lvl="4" indent="-285750">
              <a:spcBef>
                <a:spcPts val="1200"/>
              </a:spcBef>
              <a:buClr>
                <a:srgbClr val="000066"/>
              </a:buClr>
              <a:buSzPct val="100000"/>
              <a:buFont typeface="Wingdings" pitchFamily="2" charset="2"/>
              <a:buChar char="§"/>
              <a:defRPr/>
            </a:pPr>
            <a:r>
              <a:rPr lang="en-GB" altLang="ko-KR" sz="2800" b="1" dirty="0">
                <a:solidFill>
                  <a:srgbClr val="000066"/>
                </a:solidFill>
                <a:cs typeface="Arial" pitchFamily="34" charset="0"/>
              </a:rPr>
              <a:t>Educating</a:t>
            </a:r>
            <a:r>
              <a:rPr lang="en-GB" altLang="ko-KR" sz="2800" dirty="0">
                <a:solidFill>
                  <a:srgbClr val="000066"/>
                </a:solidFill>
                <a:cs typeface="Arial" pitchFamily="34" charset="0"/>
              </a:rPr>
              <a:t> is conveying information from an expert to a group of people. </a:t>
            </a:r>
          </a:p>
          <a:p>
            <a:pPr marL="395288" lvl="4" indent="-285750">
              <a:spcBef>
                <a:spcPts val="1200"/>
              </a:spcBef>
              <a:buClr>
                <a:srgbClr val="000066"/>
              </a:buClr>
              <a:buSzPct val="100000"/>
              <a:buFont typeface="Wingdings" pitchFamily="2" charset="2"/>
              <a:buChar char="§"/>
              <a:defRPr/>
            </a:pPr>
            <a:r>
              <a:rPr lang="en-GB" altLang="ko-KR" sz="2800" b="1" dirty="0">
                <a:solidFill>
                  <a:srgbClr val="000066"/>
                </a:solidFill>
                <a:cs typeface="Arial" pitchFamily="34" charset="0"/>
              </a:rPr>
              <a:t>Counselling</a:t>
            </a:r>
            <a:r>
              <a:rPr lang="en-GB" altLang="ko-KR" sz="2800" dirty="0">
                <a:solidFill>
                  <a:srgbClr val="000066"/>
                </a:solidFill>
                <a:cs typeface="Arial" pitchFamily="34" charset="0"/>
              </a:rPr>
              <a:t> is non-directive, non-judgemental, dynamic, empathetic, interpersonal communication to help someone use information to make a choice or solve a problem.</a:t>
            </a:r>
            <a:endParaRPr lang="en-US" altLang="ko-KR" sz="2800" dirty="0">
              <a:solidFill>
                <a:srgbClr val="000066"/>
              </a:solidFill>
              <a:cs typeface="Arial" pitchFamily="34" charset="0"/>
            </a:endParaRPr>
          </a:p>
          <a:p>
            <a:pPr>
              <a:buClr>
                <a:srgbClr val="000066"/>
              </a:buClr>
              <a:defRPr/>
            </a:pPr>
            <a:endParaRPr lang="en-US" dirty="0">
              <a:solidFill>
                <a:srgbClr val="000066"/>
              </a:solidFill>
            </a:endParaRPr>
          </a:p>
        </p:txBody>
      </p:sp>
      <p:sp>
        <p:nvSpPr>
          <p:cNvPr id="5" name="Title 4"/>
          <p:cNvSpPr>
            <a:spLocks noGrp="1"/>
          </p:cNvSpPr>
          <p:nvPr>
            <p:ph type="title"/>
          </p:nvPr>
        </p:nvSpPr>
        <p:spPr>
          <a:xfrm>
            <a:off x="1221967" y="27296"/>
            <a:ext cx="7922033" cy="548318"/>
          </a:xfrm>
        </p:spPr>
        <p:txBody>
          <a:bodyPr/>
          <a:lstStyle/>
          <a:p>
            <a:r>
              <a:rPr lang="en-US" sz="4200" spc="0" dirty="0">
                <a:cs typeface="Arial" charset="0"/>
              </a:rPr>
              <a:t>COUNSELLING VS. EDUCATION</a:t>
            </a:r>
            <a:br>
              <a:rPr lang="en-US" sz="4200" spc="0" dirty="0">
                <a:cs typeface="Arial" charset="0"/>
              </a:rPr>
            </a:br>
            <a:r>
              <a:rPr lang="en-US" sz="4200" spc="0" dirty="0">
                <a:cs typeface="Arial" charset="0"/>
              </a:rPr>
              <a:t>AND ADVICE </a:t>
            </a:r>
            <a:endParaRPr lang="en-US" sz="4200" spc="0" dirty="0"/>
          </a:p>
        </p:txBody>
      </p:sp>
      <p:sp>
        <p:nvSpPr>
          <p:cNvPr id="7" name="TextBox 6"/>
          <p:cNvSpPr txBox="1"/>
          <p:nvPr/>
        </p:nvSpPr>
        <p:spPr>
          <a:xfrm>
            <a:off x="306961" y="197181"/>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Content Placeholder 2"/>
          <p:cNvSpPr>
            <a:spLocks noGrp="1"/>
          </p:cNvSpPr>
          <p:nvPr>
            <p:ph idx="1"/>
          </p:nvPr>
        </p:nvSpPr>
        <p:spPr>
          <a:xfrm>
            <a:off x="368300" y="1496009"/>
            <a:ext cx="8775700" cy="4525963"/>
          </a:xfrm>
          <a:prstGeom prst="rect">
            <a:avLst/>
          </a:prstGeom>
        </p:spPr>
        <p:txBody>
          <a:bodyPr>
            <a:noAutofit/>
          </a:bodyPr>
          <a:lstStyle/>
          <a:p>
            <a:pPr marL="406400" indent="-406400" eaLnBrk="1" hangingPunct="1">
              <a:spcBef>
                <a:spcPts val="900"/>
              </a:spcBef>
              <a:buClr>
                <a:srgbClr val="000066"/>
              </a:buClr>
              <a:buFont typeface="Wingdings 3" pitchFamily="18" charset="2"/>
              <a:buAutoNum type="arabicPeriod"/>
              <a:defRPr/>
            </a:pPr>
            <a:r>
              <a:rPr lang="en-GB" sz="2600" dirty="0">
                <a:solidFill>
                  <a:srgbClr val="000066"/>
                </a:solidFill>
                <a:latin typeface="+mn-lt"/>
              </a:rPr>
              <a:t>Get weighed regularly and have weight recorded.</a:t>
            </a:r>
          </a:p>
          <a:p>
            <a:pPr marL="406400" indent="-406400" eaLnBrk="1" hangingPunct="1">
              <a:spcBef>
                <a:spcPts val="900"/>
              </a:spcBef>
              <a:buClr>
                <a:srgbClr val="000066"/>
              </a:buClr>
              <a:buFont typeface="Wingdings 3" pitchFamily="18" charset="2"/>
              <a:buAutoNum type="arabicPeriod"/>
              <a:defRPr/>
            </a:pPr>
            <a:r>
              <a:rPr lang="en-GB" sz="2600" dirty="0">
                <a:solidFill>
                  <a:srgbClr val="000066"/>
                </a:solidFill>
                <a:latin typeface="+mn-lt"/>
              </a:rPr>
              <a:t>Eat a variety of foods and increase intake of nutritious foods.</a:t>
            </a:r>
          </a:p>
          <a:p>
            <a:pPr marL="406400" indent="-406400" eaLnBrk="1" hangingPunct="1">
              <a:spcBef>
                <a:spcPts val="900"/>
              </a:spcBef>
              <a:buClr>
                <a:srgbClr val="000066"/>
              </a:buClr>
              <a:buFont typeface="Wingdings 3" pitchFamily="18" charset="2"/>
              <a:buAutoNum type="arabicPeriod"/>
              <a:defRPr/>
            </a:pPr>
            <a:r>
              <a:rPr lang="en-GB" sz="2600" dirty="0">
                <a:solidFill>
                  <a:srgbClr val="000066"/>
                </a:solidFill>
                <a:latin typeface="+mn-lt"/>
              </a:rPr>
              <a:t>Drink plenty of boiled or treated water.</a:t>
            </a:r>
          </a:p>
          <a:p>
            <a:pPr marL="406400" indent="-406400" eaLnBrk="1" hangingPunct="1">
              <a:spcBef>
                <a:spcPts val="900"/>
              </a:spcBef>
              <a:buClr>
                <a:srgbClr val="000066"/>
              </a:buClr>
              <a:buFont typeface="Wingdings 3" pitchFamily="18" charset="2"/>
              <a:buAutoNum type="arabicPeriod"/>
              <a:defRPr/>
            </a:pPr>
            <a:r>
              <a:rPr lang="en-GB" sz="2600" spc="-50" dirty="0">
                <a:solidFill>
                  <a:srgbClr val="000066"/>
                </a:solidFill>
                <a:latin typeface="+mn-lt"/>
              </a:rPr>
              <a:t>Avoid habits that can lead to poor nutrition and poor health.</a:t>
            </a:r>
          </a:p>
          <a:p>
            <a:pPr marL="406400" indent="-406400" eaLnBrk="1" hangingPunct="1">
              <a:spcBef>
                <a:spcPts val="900"/>
              </a:spcBef>
              <a:buClr>
                <a:srgbClr val="000066"/>
              </a:buClr>
              <a:buFont typeface="Wingdings 3" pitchFamily="18" charset="2"/>
              <a:buAutoNum type="arabicPeriod" startAt="5"/>
              <a:defRPr/>
            </a:pPr>
            <a:r>
              <a:rPr lang="en-GB" sz="2600" dirty="0">
                <a:solidFill>
                  <a:srgbClr val="000066"/>
                </a:solidFill>
                <a:latin typeface="+mn-lt"/>
              </a:rPr>
              <a:t>Maintain good hygiene and sanitation.</a:t>
            </a:r>
          </a:p>
          <a:p>
            <a:pPr marL="406400" indent="-406400" eaLnBrk="1" hangingPunct="1">
              <a:spcBef>
                <a:spcPts val="900"/>
              </a:spcBef>
              <a:buClr>
                <a:srgbClr val="000066"/>
              </a:buClr>
              <a:buFont typeface="Wingdings 3" pitchFamily="18" charset="2"/>
              <a:buAutoNum type="arabicPeriod" startAt="5"/>
              <a:defRPr/>
            </a:pPr>
            <a:r>
              <a:rPr lang="en-GB" sz="2600" dirty="0">
                <a:solidFill>
                  <a:srgbClr val="000066"/>
                </a:solidFill>
                <a:latin typeface="+mn-lt"/>
              </a:rPr>
              <a:t>Get exercise as often as possible.</a:t>
            </a:r>
          </a:p>
          <a:p>
            <a:pPr marL="406400" indent="-406400" eaLnBrk="1" hangingPunct="1">
              <a:spcBef>
                <a:spcPts val="900"/>
              </a:spcBef>
              <a:buClr>
                <a:srgbClr val="000066"/>
              </a:buClr>
              <a:buFont typeface="Wingdings 3" pitchFamily="18" charset="2"/>
              <a:buAutoNum type="arabicPeriod" startAt="5"/>
              <a:defRPr/>
            </a:pPr>
            <a:r>
              <a:rPr lang="en-GB" sz="2600" dirty="0">
                <a:solidFill>
                  <a:srgbClr val="000066"/>
                </a:solidFill>
                <a:latin typeface="+mn-lt"/>
              </a:rPr>
              <a:t>Prevent and seek early treatment of infections and advice on managing symptoms through diet.</a:t>
            </a:r>
          </a:p>
          <a:p>
            <a:pPr marL="406400" indent="-406400" eaLnBrk="1" hangingPunct="1">
              <a:spcBef>
                <a:spcPts val="900"/>
              </a:spcBef>
              <a:buClr>
                <a:srgbClr val="000066"/>
              </a:buClr>
              <a:buFont typeface="Wingdings 3" pitchFamily="18" charset="2"/>
              <a:buAutoNum type="arabicPeriod" startAt="5"/>
              <a:defRPr/>
            </a:pPr>
            <a:r>
              <a:rPr lang="en-US" sz="2600" dirty="0">
                <a:solidFill>
                  <a:srgbClr val="000066"/>
                </a:solidFill>
                <a:latin typeface="+mn-lt"/>
              </a:rPr>
              <a:t>Manage medication-food interactions and medication side effects through diet.</a:t>
            </a:r>
          </a:p>
        </p:txBody>
      </p:sp>
      <p:sp>
        <p:nvSpPr>
          <p:cNvPr id="5" name="Title 4"/>
          <p:cNvSpPr>
            <a:spLocks noGrp="1"/>
          </p:cNvSpPr>
          <p:nvPr>
            <p:ph type="title"/>
          </p:nvPr>
        </p:nvSpPr>
        <p:spPr>
          <a:xfrm>
            <a:off x="1194672" y="313803"/>
            <a:ext cx="7949328" cy="627895"/>
          </a:xfrm>
        </p:spPr>
        <p:txBody>
          <a:bodyPr/>
          <a:lstStyle/>
          <a:p>
            <a:r>
              <a:rPr lang="en-US" sz="4200" spc="0" dirty="0">
                <a:cs typeface="Arial" charset="0"/>
              </a:rPr>
              <a:t>CRITICAL NUTRITION ACTIONS</a:t>
            </a:r>
            <a:endParaRPr lang="en-US" sz="4200" spc="0" dirty="0"/>
          </a:p>
        </p:txBody>
      </p:sp>
      <p:sp>
        <p:nvSpPr>
          <p:cNvPr id="7" name="TextBox 6"/>
          <p:cNvSpPr txBox="1"/>
          <p:nvPr/>
        </p:nvSpPr>
        <p:spPr>
          <a:xfrm>
            <a:off x="234184" y="392378"/>
            <a:ext cx="71045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3.4</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3"/>
          <p:cNvSpPr>
            <a:spLocks noGrp="1" noChangeArrowheads="1"/>
          </p:cNvSpPr>
          <p:nvPr>
            <p:ph idx="1"/>
          </p:nvPr>
        </p:nvSpPr>
        <p:spPr/>
        <p:txBody>
          <a:bodyPr>
            <a:noAutofit/>
          </a:bodyPr>
          <a:lstStyle/>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Using helpful non-verbal communication</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Showing interest</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Showing empathy</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Asking open-ended questions</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Reflecting back what the client says</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Avoiding judgement</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Praising what a client does correctly</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Giving a little relevant information at a time</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Using simple language</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Giving practical suggestions, not commands</a:t>
            </a:r>
            <a:endParaRPr lang="en-US" sz="2800" dirty="0">
              <a:solidFill>
                <a:srgbClr val="000066"/>
              </a:solidFill>
              <a:cs typeface="Arial" pitchFamily="34" charset="0"/>
            </a:endParaRPr>
          </a:p>
        </p:txBody>
      </p:sp>
      <p:sp>
        <p:nvSpPr>
          <p:cNvPr id="5" name="Title 4"/>
          <p:cNvSpPr>
            <a:spLocks noGrp="1"/>
          </p:cNvSpPr>
          <p:nvPr>
            <p:ph type="title"/>
          </p:nvPr>
        </p:nvSpPr>
        <p:spPr>
          <a:xfrm>
            <a:off x="1221967" y="27764"/>
            <a:ext cx="7481455" cy="548318"/>
          </a:xfrm>
        </p:spPr>
        <p:txBody>
          <a:bodyPr/>
          <a:lstStyle/>
          <a:p>
            <a:r>
              <a:rPr lang="en-US" sz="4200" spc="0" dirty="0">
                <a:cs typeface="Arial" charset="0"/>
              </a:rPr>
              <a:t>SKILLS</a:t>
            </a:r>
            <a:r>
              <a:rPr lang="en-US" sz="4200" spc="0" dirty="0"/>
              <a:t> THAT FACILITATE COUNSELLING </a:t>
            </a:r>
          </a:p>
        </p:txBody>
      </p:sp>
      <p:sp>
        <p:nvSpPr>
          <p:cNvPr id="7" name="TextBox 6"/>
          <p:cNvSpPr txBox="1"/>
          <p:nvPr/>
        </p:nvSpPr>
        <p:spPr>
          <a:xfrm>
            <a:off x="311084" y="218503"/>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1266824" y="1562684"/>
            <a:ext cx="7419975" cy="4525963"/>
          </a:xfrm>
        </p:spPr>
        <p:txBody>
          <a:bodyPr>
            <a:normAutofit/>
          </a:bodyPr>
          <a:lstStyle/>
          <a:p>
            <a:pPr eaLnBrk="1" hangingPunct="1">
              <a:lnSpc>
                <a:spcPct val="95000"/>
              </a:lnSpc>
              <a:spcBef>
                <a:spcPct val="40000"/>
              </a:spcBef>
              <a:buFont typeface="Wingdings 3" pitchFamily="18" charset="2"/>
              <a:buNone/>
            </a:pPr>
            <a:r>
              <a:rPr lang="en-GB" altLang="ko-KR" sz="3600" b="1" dirty="0">
                <a:solidFill>
                  <a:srgbClr val="000066"/>
                </a:solidFill>
                <a:latin typeface="Calibri" pitchFamily="34" charset="0"/>
              </a:rPr>
              <a:t>G</a:t>
            </a:r>
            <a:r>
              <a:rPr lang="en-GB" altLang="ko-KR" sz="3200" dirty="0">
                <a:solidFill>
                  <a:srgbClr val="000066"/>
                </a:solidFill>
                <a:latin typeface="Calibri" pitchFamily="34" charset="0"/>
              </a:rPr>
              <a:t> </a:t>
            </a:r>
            <a:r>
              <a:rPr lang="en-GB" altLang="ko-KR" dirty="0">
                <a:solidFill>
                  <a:srgbClr val="000066"/>
                </a:solidFill>
                <a:latin typeface="Calibri" pitchFamily="34" charset="0"/>
              </a:rPr>
              <a:t>– Greet</a:t>
            </a:r>
          </a:p>
          <a:p>
            <a:pPr eaLnBrk="1" hangingPunct="1">
              <a:lnSpc>
                <a:spcPct val="95000"/>
              </a:lnSpc>
              <a:spcBef>
                <a:spcPct val="40000"/>
              </a:spcBef>
              <a:buFont typeface="Wingdings 3" pitchFamily="18" charset="2"/>
              <a:buNone/>
            </a:pPr>
            <a:r>
              <a:rPr lang="en-GB" altLang="ko-KR" sz="3600" b="1" dirty="0">
                <a:solidFill>
                  <a:srgbClr val="000066"/>
                </a:solidFill>
                <a:latin typeface="Calibri" pitchFamily="34" charset="0"/>
              </a:rPr>
              <a:t>A</a:t>
            </a:r>
            <a:r>
              <a:rPr lang="en-GB" altLang="ko-KR" sz="3200" dirty="0">
                <a:solidFill>
                  <a:srgbClr val="000066"/>
                </a:solidFill>
                <a:latin typeface="Calibri" pitchFamily="34" charset="0"/>
              </a:rPr>
              <a:t> </a:t>
            </a:r>
            <a:r>
              <a:rPr lang="en-GB" altLang="ko-KR" dirty="0">
                <a:solidFill>
                  <a:srgbClr val="000066"/>
                </a:solidFill>
                <a:latin typeface="Calibri" pitchFamily="34" charset="0"/>
              </a:rPr>
              <a:t>– Ask</a:t>
            </a:r>
          </a:p>
          <a:p>
            <a:pPr eaLnBrk="1" hangingPunct="1">
              <a:lnSpc>
                <a:spcPct val="95000"/>
              </a:lnSpc>
              <a:spcBef>
                <a:spcPct val="40000"/>
              </a:spcBef>
              <a:buFont typeface="Wingdings 3" pitchFamily="18" charset="2"/>
              <a:buNone/>
            </a:pPr>
            <a:r>
              <a:rPr lang="en-GB" altLang="ko-KR" sz="3600" b="1" dirty="0">
                <a:solidFill>
                  <a:srgbClr val="000066"/>
                </a:solidFill>
                <a:latin typeface="Calibri" pitchFamily="34" charset="0"/>
              </a:rPr>
              <a:t>T</a:t>
            </a:r>
            <a:r>
              <a:rPr lang="en-GB" altLang="ko-KR" sz="3200" dirty="0">
                <a:solidFill>
                  <a:srgbClr val="000066"/>
                </a:solidFill>
                <a:latin typeface="Calibri" pitchFamily="34" charset="0"/>
              </a:rPr>
              <a:t> </a:t>
            </a:r>
            <a:r>
              <a:rPr lang="en-GB" altLang="ko-KR" dirty="0">
                <a:solidFill>
                  <a:srgbClr val="000066"/>
                </a:solidFill>
                <a:latin typeface="Calibri" pitchFamily="34" charset="0"/>
              </a:rPr>
              <a:t>– Tell</a:t>
            </a:r>
          </a:p>
          <a:p>
            <a:pPr eaLnBrk="1" hangingPunct="1">
              <a:lnSpc>
                <a:spcPct val="95000"/>
              </a:lnSpc>
              <a:spcBef>
                <a:spcPct val="40000"/>
              </a:spcBef>
              <a:buFont typeface="Wingdings 3" pitchFamily="18" charset="2"/>
              <a:buNone/>
            </a:pPr>
            <a:r>
              <a:rPr lang="en-GB" altLang="ko-KR" sz="3600" b="1" dirty="0">
                <a:solidFill>
                  <a:srgbClr val="000066"/>
                </a:solidFill>
                <a:latin typeface="Calibri" pitchFamily="34" charset="0"/>
              </a:rPr>
              <a:t>H</a:t>
            </a:r>
            <a:r>
              <a:rPr lang="en-GB" altLang="ko-KR" sz="3200" dirty="0">
                <a:solidFill>
                  <a:srgbClr val="000066"/>
                </a:solidFill>
                <a:latin typeface="Calibri" pitchFamily="34" charset="0"/>
              </a:rPr>
              <a:t> </a:t>
            </a:r>
            <a:r>
              <a:rPr lang="en-GB" altLang="ko-KR" dirty="0">
                <a:solidFill>
                  <a:srgbClr val="000066"/>
                </a:solidFill>
                <a:latin typeface="Calibri" pitchFamily="34" charset="0"/>
              </a:rPr>
              <a:t>– Help </a:t>
            </a:r>
          </a:p>
          <a:p>
            <a:pPr eaLnBrk="1" hangingPunct="1">
              <a:lnSpc>
                <a:spcPct val="95000"/>
              </a:lnSpc>
              <a:spcBef>
                <a:spcPct val="40000"/>
              </a:spcBef>
              <a:buFont typeface="Wingdings 3" pitchFamily="18" charset="2"/>
              <a:buNone/>
            </a:pPr>
            <a:r>
              <a:rPr lang="en-GB" altLang="ko-KR" sz="3600" b="1" dirty="0">
                <a:solidFill>
                  <a:srgbClr val="000066"/>
                </a:solidFill>
                <a:latin typeface="Calibri" pitchFamily="34" charset="0"/>
              </a:rPr>
              <a:t>E</a:t>
            </a:r>
            <a:r>
              <a:rPr lang="en-GB" altLang="ko-KR" sz="3200" dirty="0">
                <a:solidFill>
                  <a:srgbClr val="000066"/>
                </a:solidFill>
                <a:latin typeface="Calibri" pitchFamily="34" charset="0"/>
              </a:rPr>
              <a:t> </a:t>
            </a:r>
            <a:r>
              <a:rPr lang="en-GB" altLang="ko-KR" dirty="0">
                <a:solidFill>
                  <a:srgbClr val="000066"/>
                </a:solidFill>
                <a:latin typeface="Calibri" pitchFamily="34" charset="0"/>
              </a:rPr>
              <a:t>– Explain </a:t>
            </a:r>
          </a:p>
          <a:p>
            <a:pPr eaLnBrk="1" hangingPunct="1">
              <a:lnSpc>
                <a:spcPct val="95000"/>
              </a:lnSpc>
              <a:spcBef>
                <a:spcPct val="40000"/>
              </a:spcBef>
              <a:buFont typeface="Wingdings 3" pitchFamily="18" charset="2"/>
              <a:buNone/>
            </a:pPr>
            <a:r>
              <a:rPr lang="en-GB" altLang="ko-KR" sz="3600" b="1" dirty="0">
                <a:solidFill>
                  <a:srgbClr val="000066"/>
                </a:solidFill>
                <a:latin typeface="Calibri" pitchFamily="34" charset="0"/>
              </a:rPr>
              <a:t>R</a:t>
            </a:r>
            <a:r>
              <a:rPr lang="en-GB" altLang="ko-KR" sz="3200" dirty="0">
                <a:solidFill>
                  <a:srgbClr val="000066"/>
                </a:solidFill>
                <a:latin typeface="Calibri" pitchFamily="34" charset="0"/>
              </a:rPr>
              <a:t> </a:t>
            </a:r>
            <a:r>
              <a:rPr lang="en-GB" altLang="ko-KR" dirty="0">
                <a:solidFill>
                  <a:srgbClr val="000066"/>
                </a:solidFill>
                <a:latin typeface="Calibri" pitchFamily="34" charset="0"/>
              </a:rPr>
              <a:t>– Reassure/Return date</a:t>
            </a:r>
            <a:endParaRPr lang="fr-FR" dirty="0">
              <a:solidFill>
                <a:srgbClr val="000066"/>
              </a:solidFill>
              <a:latin typeface="Calibri" pitchFamily="34" charset="0"/>
            </a:endParaRPr>
          </a:p>
        </p:txBody>
      </p:sp>
      <p:sp>
        <p:nvSpPr>
          <p:cNvPr id="5" name="Title 4"/>
          <p:cNvSpPr>
            <a:spLocks noGrp="1"/>
          </p:cNvSpPr>
          <p:nvPr>
            <p:ph type="title"/>
          </p:nvPr>
        </p:nvSpPr>
        <p:spPr>
          <a:xfrm>
            <a:off x="1221967" y="327448"/>
            <a:ext cx="7703669" cy="548318"/>
          </a:xfrm>
        </p:spPr>
        <p:txBody>
          <a:bodyPr/>
          <a:lstStyle/>
          <a:p>
            <a:r>
              <a:rPr lang="en-US" sz="4200" spc="0" dirty="0">
                <a:cs typeface="Arial" charset="0"/>
              </a:rPr>
              <a:t>GATHER COUNSELLING STEPS</a:t>
            </a:r>
            <a:endParaRPr lang="en-US" sz="4200" spc="0" dirty="0"/>
          </a:p>
        </p:txBody>
      </p:sp>
      <p:sp>
        <p:nvSpPr>
          <p:cNvPr id="7" name="TextBox 6"/>
          <p:cNvSpPr txBox="1"/>
          <p:nvPr/>
        </p:nvSpPr>
        <p:spPr>
          <a:xfrm>
            <a:off x="297436" y="358776"/>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Content Placeholder 2"/>
          <p:cNvSpPr>
            <a:spLocks noGrp="1"/>
          </p:cNvSpPr>
          <p:nvPr>
            <p:ph idx="1"/>
          </p:nvPr>
        </p:nvSpPr>
        <p:spPr>
          <a:xfrm>
            <a:off x="457200" y="1618839"/>
            <a:ext cx="8229600" cy="4525963"/>
          </a:xfrm>
        </p:spPr>
        <p:txBody>
          <a:bodyPr>
            <a:noAutofit/>
          </a:bodyPr>
          <a:lstStyle/>
          <a:p>
            <a:pPr marL="514350" indent="-514350" eaLnBrk="1" hangingPunct="1">
              <a:spcBef>
                <a:spcPts val="600"/>
              </a:spcBef>
              <a:buClr>
                <a:srgbClr val="000066"/>
              </a:buClr>
              <a:buFont typeface="+mj-lt"/>
              <a:buAutoNum type="arabicPeriod"/>
              <a:defRPr/>
            </a:pPr>
            <a:r>
              <a:rPr lang="en-US" sz="2800" dirty="0">
                <a:solidFill>
                  <a:srgbClr val="000066"/>
                </a:solidFill>
                <a:latin typeface="Calibri" pitchFamily="34" charset="0"/>
              </a:rPr>
              <a:t>Inability to find or buy nutritious foods</a:t>
            </a:r>
          </a:p>
          <a:p>
            <a:pPr marL="514350" indent="-514350" eaLnBrk="1" hangingPunct="1">
              <a:spcBef>
                <a:spcPts val="600"/>
              </a:spcBef>
              <a:buClr>
                <a:srgbClr val="000066"/>
              </a:buClr>
              <a:buFont typeface="+mj-lt"/>
              <a:buAutoNum type="arabicPeriod"/>
              <a:defRPr/>
            </a:pPr>
            <a:r>
              <a:rPr lang="en-GB" dirty="0">
                <a:solidFill>
                  <a:srgbClr val="000066"/>
                </a:solidFill>
                <a:latin typeface="Calibri" pitchFamily="34" charset="0"/>
              </a:rPr>
              <a:t>Feeling that nutrition is not important compared to other problems</a:t>
            </a:r>
          </a:p>
          <a:p>
            <a:pPr marL="514350" indent="-514350" eaLnBrk="1" hangingPunct="1">
              <a:spcBef>
                <a:spcPts val="600"/>
              </a:spcBef>
              <a:buClr>
                <a:srgbClr val="000066"/>
              </a:buClr>
              <a:buFont typeface="+mj-lt"/>
              <a:buAutoNum type="arabicPeriod"/>
              <a:defRPr/>
            </a:pPr>
            <a:r>
              <a:rPr lang="en-GB" sz="2800" dirty="0">
                <a:solidFill>
                  <a:srgbClr val="000066"/>
                </a:solidFill>
                <a:latin typeface="Calibri" pitchFamily="34" charset="0"/>
              </a:rPr>
              <a:t>Inexperienced counsellors </a:t>
            </a:r>
          </a:p>
          <a:p>
            <a:pPr marL="514350" indent="-514350" eaLnBrk="1" hangingPunct="1">
              <a:spcBef>
                <a:spcPts val="600"/>
              </a:spcBef>
              <a:buClr>
                <a:srgbClr val="000066"/>
              </a:buClr>
              <a:buFont typeface="+mj-lt"/>
              <a:buAutoNum type="arabicPeriod"/>
              <a:defRPr/>
            </a:pPr>
            <a:r>
              <a:rPr lang="en-GB" sz="2800" dirty="0">
                <a:solidFill>
                  <a:srgbClr val="000066"/>
                </a:solidFill>
                <a:latin typeface="Calibri" pitchFamily="34" charset="0"/>
              </a:rPr>
              <a:t>Stigma related to HIV</a:t>
            </a:r>
            <a:endParaRPr lang="en-US" sz="2800" dirty="0">
              <a:solidFill>
                <a:srgbClr val="000066"/>
              </a:solidFill>
              <a:latin typeface="Calibri" pitchFamily="34" charset="0"/>
            </a:endParaRPr>
          </a:p>
          <a:p>
            <a:pPr marL="514350" indent="-514350" eaLnBrk="1" hangingPunct="1">
              <a:spcBef>
                <a:spcPts val="600"/>
              </a:spcBef>
              <a:buClr>
                <a:srgbClr val="000066"/>
              </a:buClr>
              <a:buFont typeface="+mj-lt"/>
              <a:buAutoNum type="arabicPeriod"/>
              <a:defRPr/>
            </a:pPr>
            <a:r>
              <a:rPr lang="en-GB" dirty="0">
                <a:solidFill>
                  <a:srgbClr val="000066"/>
                </a:solidFill>
                <a:latin typeface="Calibri" pitchFamily="34" charset="0"/>
              </a:rPr>
              <a:t>Belief that illness is caused by supernatural forces</a:t>
            </a:r>
          </a:p>
        </p:txBody>
      </p:sp>
      <p:sp>
        <p:nvSpPr>
          <p:cNvPr id="5" name="Title 4"/>
          <p:cNvSpPr>
            <a:spLocks noGrp="1"/>
          </p:cNvSpPr>
          <p:nvPr>
            <p:ph type="title"/>
          </p:nvPr>
        </p:nvSpPr>
        <p:spPr>
          <a:xfrm>
            <a:off x="1221967" y="13648"/>
            <a:ext cx="7922033" cy="548318"/>
          </a:xfrm>
        </p:spPr>
        <p:txBody>
          <a:bodyPr/>
          <a:lstStyle/>
          <a:p>
            <a:r>
              <a:rPr lang="en-GB" sz="4200" spc="0" dirty="0">
                <a:cs typeface="Arial" charset="0"/>
              </a:rPr>
              <a:t>CHALLENGES IN COUNSELLING </a:t>
            </a:r>
            <a:br>
              <a:rPr lang="en-GB" sz="4200" spc="0" dirty="0">
                <a:cs typeface="Arial" charset="0"/>
              </a:rPr>
            </a:br>
            <a:r>
              <a:rPr lang="en-GB" sz="4200" spc="0" dirty="0">
                <a:cs typeface="Arial" charset="0"/>
              </a:rPr>
              <a:t>ON NUTRITION</a:t>
            </a:r>
            <a:endParaRPr lang="en-US" sz="4200" spc="0" dirty="0"/>
          </a:p>
        </p:txBody>
      </p:sp>
      <p:sp>
        <p:nvSpPr>
          <p:cNvPr id="7" name="TextBox 6"/>
          <p:cNvSpPr txBox="1"/>
          <p:nvPr/>
        </p:nvSpPr>
        <p:spPr>
          <a:xfrm>
            <a:off x="297436" y="197181"/>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Content Placeholder 2"/>
          <p:cNvSpPr>
            <a:spLocks noGrp="1"/>
          </p:cNvSpPr>
          <p:nvPr>
            <p:ph idx="1"/>
          </p:nvPr>
        </p:nvSpPr>
        <p:spPr>
          <a:xfrm>
            <a:off x="457200" y="1660169"/>
            <a:ext cx="8391525" cy="5485816"/>
          </a:xfrm>
        </p:spPr>
        <p:txBody>
          <a:bodyPr>
            <a:noAutofit/>
          </a:bodyPr>
          <a:lstStyle/>
          <a:p>
            <a:pPr marL="514350" indent="-514350">
              <a:spcBef>
                <a:spcPts val="300"/>
              </a:spcBef>
              <a:buClr>
                <a:srgbClr val="000066"/>
              </a:buClr>
              <a:buFont typeface="+mj-lt"/>
              <a:buAutoNum type="arabicPeriod"/>
              <a:defRPr/>
            </a:pPr>
            <a:r>
              <a:rPr lang="en-GB" dirty="0">
                <a:solidFill>
                  <a:srgbClr val="000066"/>
                </a:solidFill>
                <a:latin typeface="+mj-lt"/>
              </a:rPr>
              <a:t>Refer clients to food or economic support.</a:t>
            </a:r>
          </a:p>
          <a:p>
            <a:pPr marL="514350" indent="-514350">
              <a:spcBef>
                <a:spcPts val="300"/>
              </a:spcBef>
              <a:buClr>
                <a:srgbClr val="000066"/>
              </a:buClr>
              <a:buFont typeface="+mj-lt"/>
              <a:buAutoNum type="arabicPeriod"/>
              <a:defRPr/>
            </a:pPr>
            <a:r>
              <a:rPr lang="en-GB" dirty="0">
                <a:solidFill>
                  <a:srgbClr val="000066"/>
                </a:solidFill>
                <a:latin typeface="+mj-lt"/>
              </a:rPr>
              <a:t>Counsel on the importance of nutrition to prevent and recover from illness, perform better at school and work and help medicines work effectively.</a:t>
            </a:r>
          </a:p>
          <a:p>
            <a:pPr marL="514350" indent="-514350">
              <a:spcBef>
                <a:spcPts val="300"/>
              </a:spcBef>
              <a:buClr>
                <a:srgbClr val="000066"/>
              </a:buClr>
              <a:buFont typeface="+mj-lt"/>
              <a:buAutoNum type="arabicPeriod"/>
              <a:defRPr/>
            </a:pPr>
            <a:r>
              <a:rPr lang="en-GB" dirty="0">
                <a:solidFill>
                  <a:srgbClr val="000066"/>
                </a:solidFill>
                <a:latin typeface="+mj-lt"/>
              </a:rPr>
              <a:t>Learn more about nutrition and counselling methods.</a:t>
            </a:r>
            <a:endParaRPr lang="en-US" dirty="0">
              <a:solidFill>
                <a:srgbClr val="000066"/>
              </a:solidFill>
              <a:latin typeface="+mj-lt"/>
            </a:endParaRPr>
          </a:p>
          <a:p>
            <a:pPr marL="514350" indent="-514350">
              <a:spcBef>
                <a:spcPts val="600"/>
              </a:spcBef>
              <a:buClr>
                <a:srgbClr val="000066"/>
              </a:buClr>
              <a:buFont typeface="+mj-lt"/>
              <a:buAutoNum type="arabicPeriod"/>
              <a:defRPr/>
            </a:pPr>
            <a:r>
              <a:rPr lang="en-US" dirty="0">
                <a:solidFill>
                  <a:srgbClr val="000066"/>
                </a:solidFill>
                <a:latin typeface="+mj-lt"/>
              </a:rPr>
              <a:t>Counsel people living with HIV in private and assure them that their information will be kept confidential.</a:t>
            </a:r>
          </a:p>
          <a:p>
            <a:pPr marL="514350" indent="-514350">
              <a:spcBef>
                <a:spcPts val="600"/>
              </a:spcBef>
              <a:buClr>
                <a:srgbClr val="000066"/>
              </a:buClr>
              <a:buFont typeface="+mj-lt"/>
              <a:buAutoNum type="arabicPeriod"/>
              <a:defRPr/>
            </a:pPr>
            <a:r>
              <a:rPr lang="en-US" dirty="0">
                <a:solidFill>
                  <a:srgbClr val="000066"/>
                </a:solidFill>
                <a:latin typeface="+mj-lt"/>
              </a:rPr>
              <a:t>Show evidence of improvement from nutrition interventions.</a:t>
            </a:r>
          </a:p>
          <a:p>
            <a:pPr eaLnBrk="1" hangingPunct="1">
              <a:spcBef>
                <a:spcPts val="300"/>
              </a:spcBef>
              <a:buClr>
                <a:srgbClr val="000066"/>
              </a:buClr>
              <a:buFont typeface="Wingdings 3" pitchFamily="18" charset="2"/>
              <a:buNone/>
              <a:defRPr/>
            </a:pPr>
            <a:endParaRPr lang="en-US" dirty="0">
              <a:solidFill>
                <a:srgbClr val="000066"/>
              </a:solidFill>
              <a:latin typeface="+mj-lt"/>
            </a:endParaRPr>
          </a:p>
          <a:p>
            <a:pPr eaLnBrk="1" hangingPunct="1">
              <a:spcBef>
                <a:spcPts val="300"/>
              </a:spcBef>
              <a:buClr>
                <a:srgbClr val="000066"/>
              </a:buClr>
              <a:buFont typeface="Wingdings 3" pitchFamily="18" charset="2"/>
              <a:buNone/>
              <a:defRPr/>
            </a:pPr>
            <a:endParaRPr lang="en-US" dirty="0">
              <a:solidFill>
                <a:srgbClr val="000066"/>
              </a:solidFill>
              <a:latin typeface="+mj-lt"/>
            </a:endParaRPr>
          </a:p>
        </p:txBody>
      </p:sp>
      <p:sp>
        <p:nvSpPr>
          <p:cNvPr id="5" name="Title 4"/>
          <p:cNvSpPr>
            <a:spLocks noGrp="1"/>
          </p:cNvSpPr>
          <p:nvPr>
            <p:ph type="title"/>
          </p:nvPr>
        </p:nvSpPr>
        <p:spPr>
          <a:xfrm>
            <a:off x="1221967" y="27296"/>
            <a:ext cx="7481455" cy="548318"/>
          </a:xfrm>
        </p:spPr>
        <p:txBody>
          <a:bodyPr/>
          <a:lstStyle/>
          <a:p>
            <a:r>
              <a:rPr lang="en-GB" sz="4200" spc="0" dirty="0">
                <a:cs typeface="Arial" charset="0"/>
              </a:rPr>
              <a:t>ADDRESSING COUNSELLING CHALLENGES</a:t>
            </a:r>
            <a:endParaRPr lang="en-US" sz="4200" spc="0" dirty="0"/>
          </a:p>
        </p:txBody>
      </p:sp>
      <p:sp>
        <p:nvSpPr>
          <p:cNvPr id="7" name="TextBox 6"/>
          <p:cNvSpPr txBox="1"/>
          <p:nvPr/>
        </p:nvSpPr>
        <p:spPr>
          <a:xfrm>
            <a:off x="316486" y="201304"/>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3.8</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Content Placeholder 2"/>
          <p:cNvSpPr>
            <a:spLocks noGrp="1"/>
          </p:cNvSpPr>
          <p:nvPr>
            <p:ph idx="1"/>
          </p:nvPr>
        </p:nvSpPr>
        <p:spPr>
          <a:xfrm>
            <a:off x="457200" y="1673430"/>
            <a:ext cx="8229600" cy="4525963"/>
          </a:xfrm>
        </p:spPr>
        <p:txBody>
          <a:bodyPr>
            <a:noAutofit/>
          </a:bodyPr>
          <a:lstStyle/>
          <a:p>
            <a:pPr marL="395288" lvl="4" indent="-285750">
              <a:spcBef>
                <a:spcPts val="1200"/>
              </a:spcBef>
              <a:buClr>
                <a:srgbClr val="000066"/>
              </a:buClr>
              <a:buSzPct val="100000"/>
              <a:buFont typeface="Wingdings" pitchFamily="2" charset="2"/>
              <a:buChar char="§"/>
              <a:defRPr/>
            </a:pPr>
            <a:r>
              <a:rPr lang="en-GB" altLang="ko-KR" sz="2900" dirty="0">
                <a:solidFill>
                  <a:srgbClr val="000066"/>
                </a:solidFill>
                <a:cs typeface="Arial" pitchFamily="34" charset="0"/>
              </a:rPr>
              <a:t>Food- and water-borne illness can decrease appetite and nutrient absorption, lower resistance to infections and increase the body’s need for nutrients to fight infection. </a:t>
            </a:r>
          </a:p>
          <a:p>
            <a:pPr marL="395288" lvl="4" indent="-285750">
              <a:spcBef>
                <a:spcPts val="1200"/>
              </a:spcBef>
              <a:buClr>
                <a:srgbClr val="000066"/>
              </a:buClr>
              <a:buSzPct val="100000"/>
              <a:buFont typeface="Wingdings" pitchFamily="2" charset="2"/>
              <a:buChar char="§"/>
              <a:defRPr/>
            </a:pPr>
            <a:r>
              <a:rPr lang="en-GB" altLang="ko-KR" sz="2900" dirty="0">
                <a:solidFill>
                  <a:srgbClr val="000066"/>
                </a:solidFill>
                <a:cs typeface="Arial" pitchFamily="34" charset="0"/>
              </a:rPr>
              <a:t>People living with HIV are at high risk of infection, have more severe symptoms of food- and water-borne illnesses and can have a hard time recovering from diarrhoea.</a:t>
            </a:r>
          </a:p>
          <a:p>
            <a:pPr marL="395288" lvl="4" indent="-285750">
              <a:spcBef>
                <a:spcPts val="1200"/>
              </a:spcBef>
              <a:buClr>
                <a:srgbClr val="000066"/>
              </a:buClr>
              <a:buSzPct val="100000"/>
              <a:buFont typeface="Wingdings" pitchFamily="2" charset="2"/>
              <a:buChar char="§"/>
              <a:defRPr/>
            </a:pPr>
            <a:r>
              <a:rPr lang="en-US" altLang="ko-KR" sz="2900" dirty="0">
                <a:solidFill>
                  <a:srgbClr val="000066"/>
                </a:solidFill>
                <a:cs typeface="Arial" pitchFamily="34" charset="0"/>
              </a:rPr>
              <a:t>Good sanitation and hygiene can prevent infections that cause malnutrition.</a:t>
            </a:r>
          </a:p>
        </p:txBody>
      </p:sp>
      <p:sp>
        <p:nvSpPr>
          <p:cNvPr id="5" name="Title 4"/>
          <p:cNvSpPr>
            <a:spLocks noGrp="1"/>
          </p:cNvSpPr>
          <p:nvPr>
            <p:ph type="title"/>
          </p:nvPr>
        </p:nvSpPr>
        <p:spPr>
          <a:xfrm>
            <a:off x="1221967" y="41412"/>
            <a:ext cx="7481455" cy="548318"/>
          </a:xfrm>
        </p:spPr>
        <p:txBody>
          <a:bodyPr/>
          <a:lstStyle/>
          <a:p>
            <a:r>
              <a:rPr lang="en-US" sz="4200" spc="0" dirty="0">
                <a:cs typeface="Arial" charset="0"/>
              </a:rPr>
              <a:t>THE IMPORTANCE OF SAFE FOOD AND WATER</a:t>
            </a:r>
            <a:endParaRPr lang="en-US" sz="4200" spc="0" dirty="0"/>
          </a:p>
        </p:txBody>
      </p:sp>
      <p:sp>
        <p:nvSpPr>
          <p:cNvPr id="7" name="TextBox 6"/>
          <p:cNvSpPr txBox="1"/>
          <p:nvPr/>
        </p:nvSpPr>
        <p:spPr>
          <a:xfrm>
            <a:off x="316486" y="164153"/>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31132" y="378728"/>
            <a:ext cx="8012868" cy="548318"/>
          </a:xfrm>
        </p:spPr>
        <p:txBody>
          <a:bodyPr/>
          <a:lstStyle/>
          <a:p>
            <a:r>
              <a:rPr lang="en-GB" sz="4200" spc="0" dirty="0">
                <a:cs typeface="Arial" charset="0"/>
              </a:rPr>
              <a:t>MEDICATION-FOOD INTERACTIONS</a:t>
            </a:r>
            <a:endParaRPr lang="en-US" sz="4200" spc="0" dirty="0"/>
          </a:p>
        </p:txBody>
      </p:sp>
      <p:sp>
        <p:nvSpPr>
          <p:cNvPr id="51204" name="Content Placeholder 2"/>
          <p:cNvSpPr>
            <a:spLocks noGrp="1"/>
          </p:cNvSpPr>
          <p:nvPr>
            <p:ph idx="4294967295"/>
          </p:nvPr>
        </p:nvSpPr>
        <p:spPr>
          <a:xfrm>
            <a:off x="457200" y="1604607"/>
            <a:ext cx="8686800" cy="4525963"/>
          </a:xfrm>
          <a:prstGeom prst="rect">
            <a:avLst/>
          </a:prstGeom>
        </p:spPr>
        <p:txBody>
          <a:bodyPr>
            <a:normAutofit/>
          </a:bodyPr>
          <a:lstStyle/>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Medication side effects can reduce appetite, nutrient absorption </a:t>
            </a:r>
            <a:r>
              <a:rPr lang="en-GB" altLang="ko-KR" sz="2800">
                <a:solidFill>
                  <a:srgbClr val="000066"/>
                </a:solidFill>
                <a:cs typeface="Arial" pitchFamily="34" charset="0"/>
              </a:rPr>
              <a:t>and medication adherence</a:t>
            </a:r>
            <a:r>
              <a:rPr lang="en-GB" altLang="ko-KR" sz="2800" dirty="0">
                <a:solidFill>
                  <a:srgbClr val="000066"/>
                </a:solidFill>
                <a:cs typeface="Arial" pitchFamily="34" charset="0"/>
              </a:rPr>
              <a:t>.</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Some foods can reduce the effectiveness of medications.</a:t>
            </a:r>
            <a:endParaRPr lang="en-US" altLang="ko-KR" sz="2800" dirty="0">
              <a:solidFill>
                <a:srgbClr val="000066"/>
              </a:solidFill>
              <a:cs typeface="Arial" pitchFamily="34" charset="0"/>
            </a:endParaRP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Antiretroviral therapy (ART) can cause changes in body composition (haemoglobin, lipodystrophy, fat redistribution).</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Long-time use of ART can result in diabetes, hypertension, osteoporosis or dental problems.</a:t>
            </a:r>
            <a:endParaRPr lang="en-US" altLang="ko-KR" sz="2800" dirty="0">
              <a:solidFill>
                <a:srgbClr val="000066"/>
              </a:solidFill>
              <a:cs typeface="Arial" pitchFamily="34" charset="0"/>
            </a:endParaRPr>
          </a:p>
        </p:txBody>
      </p:sp>
      <p:sp>
        <p:nvSpPr>
          <p:cNvPr id="7" name="TextBox 6"/>
          <p:cNvSpPr txBox="1"/>
          <p:nvPr/>
        </p:nvSpPr>
        <p:spPr>
          <a:xfrm>
            <a:off x="212291" y="378728"/>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3.10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00"/>
            <a:ext cx="9144000" cy="2971800"/>
          </a:xfrm>
          <a:prstGeom prst="rect">
            <a:avLst/>
          </a:prstGeom>
          <a:solidFill>
            <a:srgbClr val="FFC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 name="Rectangle 2"/>
          <p:cNvSpPr txBox="1">
            <a:spLocks noChangeArrowheads="1"/>
          </p:cNvSpPr>
          <p:nvPr/>
        </p:nvSpPr>
        <p:spPr>
          <a:xfrm>
            <a:off x="3416300" y="1458828"/>
            <a:ext cx="5515822" cy="288457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br>
              <a:rPr kumimoji="0" lang="en-US" sz="3600" b="0" i="0" u="none" strike="noStrike" kern="1200" cap="none" spc="0" normalizeH="0" baseline="0" noProof="0" dirty="0">
                <a:ln>
                  <a:noFill/>
                </a:ln>
                <a:solidFill>
                  <a:schemeClr val="tx1"/>
                </a:solidFill>
                <a:effectLst/>
                <a:uLnTx/>
                <a:uFillTx/>
                <a:latin typeface="+mj-lt"/>
                <a:ea typeface="+mj-ea"/>
                <a:cs typeface="Arial" charset="0"/>
              </a:rPr>
            </a:br>
            <a:r>
              <a:rPr kumimoji="0" lang="en-US" sz="3600" b="1" i="0" u="none" strike="noStrike" kern="1200" cap="none" spc="0" normalizeH="0" baseline="0" noProof="0" dirty="0">
                <a:ln>
                  <a:noFill/>
                </a:ln>
                <a:solidFill>
                  <a:schemeClr val="tx1"/>
                </a:solidFill>
                <a:effectLst/>
                <a:uLnTx/>
                <a:uFillTx/>
                <a:latin typeface="+mj-lt"/>
                <a:ea typeface="+mj-ea"/>
                <a:cs typeface="Arial" charset="0"/>
              </a:rPr>
              <a:t>Overview of Nutrition</a:t>
            </a:r>
          </a:p>
          <a:p>
            <a:pPr marL="0" marR="0" lvl="0" indent="0" defTabSz="914400" rtl="0" eaLnBrk="1" fontAlgn="auto" latinLnBrk="0" hangingPunct="1">
              <a:lnSpc>
                <a:spcPct val="100000"/>
              </a:lnSpc>
              <a:spcBef>
                <a:spcPts val="1200"/>
              </a:spcBef>
              <a:spcAft>
                <a:spcPts val="0"/>
              </a:spcAft>
              <a:buClrTx/>
              <a:buSzTx/>
              <a:buFontTx/>
              <a:buNone/>
              <a:tabLst/>
              <a:defRPr/>
            </a:pPr>
            <a:r>
              <a:rPr lang="en-US" sz="2800" dirty="0">
                <a:latin typeface="+mj-lt"/>
                <a:ea typeface="+mj-ea"/>
                <a:cs typeface="Arial" charset="0"/>
              </a:rPr>
              <a:t>Nutrition Assessment,</a:t>
            </a:r>
          </a:p>
          <a:p>
            <a:pPr marL="0" marR="0" lvl="0" indent="0" defTabSz="914400" rtl="0" eaLnBrk="1" fontAlgn="auto" latinLnBrk="0" hangingPunct="1">
              <a:lnSpc>
                <a:spcPct val="100000"/>
              </a:lnSpc>
              <a:spcBef>
                <a:spcPct val="0"/>
              </a:spcBef>
              <a:spcAft>
                <a:spcPts val="0"/>
              </a:spcAft>
              <a:buClrTx/>
              <a:buSzTx/>
              <a:buFontTx/>
              <a:buNone/>
              <a:tabLst/>
              <a:defRPr/>
            </a:pPr>
            <a:r>
              <a:rPr lang="en-US" sz="2800" dirty="0">
                <a:latin typeface="+mj-lt"/>
                <a:ea typeface="+mj-ea"/>
                <a:cs typeface="Arial" charset="0"/>
              </a:rPr>
              <a:t>Counselling and Support (NACS)</a:t>
            </a:r>
            <a:endParaRPr kumimoji="0" lang="en-US" sz="2800" b="0" i="0" u="none" strike="noStrike" kern="1200" cap="none" spc="0" normalizeH="0" baseline="0" noProof="0" dirty="0">
              <a:ln>
                <a:noFill/>
              </a:ln>
              <a:solidFill>
                <a:schemeClr val="tx1"/>
              </a:solidFill>
              <a:effectLst/>
              <a:uLnTx/>
              <a:uFillTx/>
              <a:latin typeface="+mj-lt"/>
              <a:ea typeface="+mj-ea"/>
              <a:cs typeface="Arial"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Arial" charset="0"/>
              </a:rPr>
              <a:t> </a:t>
            </a:r>
            <a:endParaRPr kumimoji="0" lang="en-US" sz="3600" b="1" i="0" u="none" strike="noStrike" kern="1200" cap="none" spc="0" normalizeH="0" baseline="0" noProof="0" dirty="0">
              <a:ln>
                <a:noFill/>
              </a:ln>
              <a:solidFill>
                <a:schemeClr val="bg1"/>
              </a:solidFill>
              <a:effectLst/>
              <a:uLnTx/>
              <a:uFillTx/>
              <a:latin typeface="+mj-lt"/>
              <a:ea typeface="+mj-ea"/>
              <a:cs typeface="Arial" charset="0"/>
            </a:endParaRPr>
          </a:p>
        </p:txBody>
      </p:sp>
      <p:sp>
        <p:nvSpPr>
          <p:cNvPr id="4" name="TextBox 3"/>
          <p:cNvSpPr txBox="1"/>
          <p:nvPr/>
        </p:nvSpPr>
        <p:spPr>
          <a:xfrm>
            <a:off x="335535" y="409575"/>
            <a:ext cx="710451" cy="584775"/>
          </a:xfrm>
          <a:prstGeom prst="rect">
            <a:avLst/>
          </a:prstGeom>
          <a:solidFill>
            <a:srgbClr val="FFC60B"/>
          </a:solid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1.1</a:t>
            </a:r>
          </a:p>
        </p:txBody>
      </p:sp>
      <p:sp>
        <p:nvSpPr>
          <p:cNvPr id="6" name="TextBox 5"/>
          <p:cNvSpPr txBox="1"/>
          <p:nvPr/>
        </p:nvSpPr>
        <p:spPr>
          <a:xfrm>
            <a:off x="219075" y="1873454"/>
            <a:ext cx="2771775" cy="1785104"/>
          </a:xfrm>
          <a:prstGeom prst="rect">
            <a:avLst/>
          </a:prstGeom>
          <a:solidFill>
            <a:schemeClr val="bg1"/>
          </a:solidFill>
        </p:spPr>
        <p:txBody>
          <a:bodyPr wrap="square" rtlCol="0">
            <a:spAutoFit/>
          </a:bodyPr>
          <a:lstStyle/>
          <a:p>
            <a:pPr algn="ctr"/>
            <a:r>
              <a:rPr lang="en-US" sz="11000" dirty="0">
                <a:solidFill>
                  <a:srgbClr val="000066"/>
                </a:solidFill>
                <a:latin typeface="Calibri" pitchFamily="34" charset="0"/>
              </a:rPr>
              <a:t>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4"/>
          <p:cNvSpPr>
            <a:spLocks noChangeArrowheads="1"/>
          </p:cNvSpPr>
          <p:nvPr/>
        </p:nvSpPr>
        <p:spPr bwMode="auto">
          <a:xfrm>
            <a:off x="533400" y="1600200"/>
            <a:ext cx="3200400" cy="4038600"/>
          </a:xfrm>
          <a:prstGeom prst="rect">
            <a:avLst/>
          </a:prstGeom>
          <a:noFill/>
          <a:ln w="25400" algn="ctr">
            <a:noFill/>
            <a:miter lim="800000"/>
            <a:headEnd/>
            <a:tailEnd/>
          </a:ln>
        </p:spPr>
        <p:txBody>
          <a:bodyPr anchor="ctr"/>
          <a:lstStyle/>
          <a:p>
            <a:pPr algn="ctr"/>
            <a:endParaRPr lang="fr-FR" dirty="0">
              <a:solidFill>
                <a:srgbClr val="FFFFFF"/>
              </a:solidFill>
              <a:latin typeface="Calibri" pitchFamily="34" charset="0"/>
            </a:endParaRPr>
          </a:p>
        </p:txBody>
      </p:sp>
      <p:sp>
        <p:nvSpPr>
          <p:cNvPr id="67591" name="Text Box 8"/>
          <p:cNvSpPr txBox="1">
            <a:spLocks noChangeArrowheads="1"/>
          </p:cNvSpPr>
          <p:nvPr/>
        </p:nvSpPr>
        <p:spPr bwMode="auto">
          <a:xfrm>
            <a:off x="533400" y="1600200"/>
            <a:ext cx="1828800" cy="579438"/>
          </a:xfrm>
          <a:prstGeom prst="rect">
            <a:avLst/>
          </a:prstGeom>
          <a:noFill/>
          <a:ln w="9525">
            <a:noFill/>
            <a:miter lim="800000"/>
            <a:headEnd/>
            <a:tailEnd/>
          </a:ln>
        </p:spPr>
        <p:txBody>
          <a:bodyPr>
            <a:spAutoFit/>
          </a:bodyPr>
          <a:lstStyle/>
          <a:p>
            <a:pPr>
              <a:spcBef>
                <a:spcPct val="50000"/>
              </a:spcBef>
            </a:pPr>
            <a:endParaRPr lang="fr-FR" dirty="0"/>
          </a:p>
        </p:txBody>
      </p:sp>
      <p:sp>
        <p:nvSpPr>
          <p:cNvPr id="67592" name="Text Box 16"/>
          <p:cNvSpPr txBox="1">
            <a:spLocks noChangeArrowheads="1"/>
          </p:cNvSpPr>
          <p:nvPr/>
        </p:nvSpPr>
        <p:spPr bwMode="auto">
          <a:xfrm>
            <a:off x="514350" y="4667250"/>
            <a:ext cx="2667000" cy="307777"/>
          </a:xfrm>
          <a:prstGeom prst="rect">
            <a:avLst/>
          </a:prstGeom>
          <a:noFill/>
          <a:ln w="9525">
            <a:noFill/>
            <a:miter lim="800000"/>
            <a:headEnd/>
            <a:tailEnd/>
          </a:ln>
        </p:spPr>
        <p:txBody>
          <a:bodyPr wrap="square">
            <a:spAutoFit/>
          </a:bodyPr>
          <a:lstStyle/>
          <a:p>
            <a:pPr>
              <a:spcBef>
                <a:spcPct val="50000"/>
              </a:spcBef>
              <a:defRPr/>
            </a:pPr>
            <a:r>
              <a:rPr lang="fr-FR" sz="1400" i="1" dirty="0">
                <a:solidFill>
                  <a:srgbClr val="000066"/>
                </a:solidFill>
              </a:rPr>
              <a:t>Photo</a:t>
            </a:r>
            <a:r>
              <a:rPr lang="en-US" sz="1400" dirty="0">
                <a:solidFill>
                  <a:srgbClr val="000066"/>
                </a:solidFill>
              </a:rPr>
              <a:t>: positivenation.co.uk</a:t>
            </a:r>
            <a:endParaRPr lang="fr-FR" sz="1400" dirty="0">
              <a:solidFill>
                <a:srgbClr val="000066"/>
              </a:solidFill>
            </a:endParaRPr>
          </a:p>
        </p:txBody>
      </p:sp>
      <p:pic>
        <p:nvPicPr>
          <p:cNvPr id="67597" name="Picture 31" descr="A photo of an African potato"/>
          <p:cNvPicPr>
            <a:picLocks noChangeAspect="1" noChangeArrowheads="1"/>
          </p:cNvPicPr>
          <p:nvPr/>
        </p:nvPicPr>
        <p:blipFill>
          <a:blip r:embed="rId3" cstate="print"/>
          <a:srcRect/>
          <a:stretch>
            <a:fillRect/>
          </a:stretch>
        </p:blipFill>
        <p:spPr bwMode="auto">
          <a:xfrm>
            <a:off x="609600" y="1524000"/>
            <a:ext cx="2590800" cy="3152775"/>
          </a:xfrm>
          <a:prstGeom prst="rect">
            <a:avLst/>
          </a:prstGeom>
          <a:noFill/>
          <a:ln w="9525">
            <a:noFill/>
            <a:miter lim="800000"/>
            <a:headEnd/>
            <a:tailEnd/>
          </a:ln>
        </p:spPr>
      </p:pic>
      <p:sp>
        <p:nvSpPr>
          <p:cNvPr id="23567" name="Text Box 32"/>
          <p:cNvSpPr txBox="1">
            <a:spLocks noChangeArrowheads="1"/>
          </p:cNvSpPr>
          <p:nvPr/>
        </p:nvSpPr>
        <p:spPr bwMode="auto">
          <a:xfrm>
            <a:off x="327025" y="4881563"/>
            <a:ext cx="3683000" cy="1816100"/>
          </a:xfrm>
          <a:prstGeom prst="rect">
            <a:avLst/>
          </a:prstGeom>
          <a:noFill/>
          <a:ln w="9525">
            <a:noFill/>
            <a:miter lim="800000"/>
            <a:headEnd/>
            <a:tailEnd/>
          </a:ln>
        </p:spPr>
        <p:txBody>
          <a:bodyPr wrap="square">
            <a:spAutoFit/>
          </a:bodyPr>
          <a:lstStyle/>
          <a:p>
            <a:pPr>
              <a:spcBef>
                <a:spcPct val="50000"/>
              </a:spcBef>
              <a:defRPr/>
            </a:pPr>
            <a:r>
              <a:rPr lang="en-US" sz="2800" dirty="0">
                <a:solidFill>
                  <a:srgbClr val="000066"/>
                </a:solidFill>
                <a:latin typeface="Calibri" pitchFamily="34" charset="0"/>
                <a:cs typeface="Arial" pitchFamily="34" charset="0"/>
              </a:rPr>
              <a:t>False claims that a compound called Rooperol in the African potato can fight HIV</a:t>
            </a:r>
            <a:endParaRPr lang="en-US" sz="2800" dirty="0">
              <a:solidFill>
                <a:srgbClr val="000066"/>
              </a:solidFill>
              <a:latin typeface="Arial" pitchFamily="34" charset="0"/>
              <a:cs typeface="Arial" pitchFamily="34" charset="0"/>
            </a:endParaRPr>
          </a:p>
        </p:txBody>
      </p:sp>
      <p:sp>
        <p:nvSpPr>
          <p:cNvPr id="23564" name="Text Box 37"/>
          <p:cNvSpPr txBox="1">
            <a:spLocks noChangeArrowheads="1"/>
          </p:cNvSpPr>
          <p:nvPr/>
        </p:nvSpPr>
        <p:spPr bwMode="auto">
          <a:xfrm>
            <a:off x="3568036" y="1961257"/>
            <a:ext cx="2915104" cy="1384995"/>
          </a:xfrm>
          <a:prstGeom prst="rect">
            <a:avLst/>
          </a:prstGeom>
          <a:noFill/>
          <a:ln w="9525">
            <a:noFill/>
            <a:miter lim="800000"/>
            <a:headEnd/>
            <a:tailEnd/>
          </a:ln>
        </p:spPr>
        <p:txBody>
          <a:bodyPr wrap="square">
            <a:spAutoFit/>
          </a:bodyPr>
          <a:lstStyle/>
          <a:p>
            <a:pPr>
              <a:spcBef>
                <a:spcPct val="50000"/>
              </a:spcBef>
              <a:defRPr/>
            </a:pPr>
            <a:r>
              <a:rPr lang="fr-FR" sz="2800" dirty="0">
                <a:solidFill>
                  <a:srgbClr val="000066"/>
                </a:solidFill>
                <a:latin typeface="Calibri" pitchFamily="34" charset="0"/>
                <a:cs typeface="Arial" pitchFamily="34" charset="0"/>
              </a:rPr>
              <a:t>Nutrition supplements sold as HIV treatment</a:t>
            </a:r>
          </a:p>
        </p:txBody>
      </p:sp>
      <p:pic>
        <p:nvPicPr>
          <p:cNvPr id="67596" name="Picture 38" descr="White capsules."/>
          <p:cNvPicPr>
            <a:picLocks noChangeAspect="1" noChangeArrowheads="1"/>
          </p:cNvPicPr>
          <p:nvPr/>
        </p:nvPicPr>
        <p:blipFill>
          <a:blip r:embed="rId4" cstate="print"/>
          <a:srcRect/>
          <a:stretch>
            <a:fillRect/>
          </a:stretch>
        </p:blipFill>
        <p:spPr bwMode="auto">
          <a:xfrm>
            <a:off x="6434461" y="1524000"/>
            <a:ext cx="2009227" cy="1554480"/>
          </a:xfrm>
          <a:prstGeom prst="rect">
            <a:avLst/>
          </a:prstGeom>
          <a:noFill/>
          <a:ln w="9525">
            <a:noFill/>
            <a:miter lim="800000"/>
            <a:headEnd/>
            <a:tailEnd/>
          </a:ln>
        </p:spPr>
      </p:pic>
      <p:sp>
        <p:nvSpPr>
          <p:cNvPr id="18" name="Rectangle 17"/>
          <p:cNvSpPr/>
          <p:nvPr/>
        </p:nvSpPr>
        <p:spPr>
          <a:xfrm>
            <a:off x="6362700" y="3067050"/>
            <a:ext cx="2209800" cy="307777"/>
          </a:xfrm>
          <a:prstGeom prst="rect">
            <a:avLst/>
          </a:prstGeom>
        </p:spPr>
        <p:txBody>
          <a:bodyPr wrap="square">
            <a:spAutoFit/>
          </a:bodyPr>
          <a:lstStyle/>
          <a:p>
            <a:pPr>
              <a:defRPr/>
            </a:pPr>
            <a:r>
              <a:rPr lang="fr-FR" sz="1400" i="1" dirty="0">
                <a:solidFill>
                  <a:srgbClr val="000066"/>
                </a:solidFill>
              </a:rPr>
              <a:t>Photo</a:t>
            </a:r>
            <a:r>
              <a:rPr lang="fr-FR" sz="1400" dirty="0">
                <a:solidFill>
                  <a:srgbClr val="000066"/>
                </a:solidFill>
              </a:rPr>
              <a:t>: wb3.indo-work.com</a:t>
            </a:r>
          </a:p>
        </p:txBody>
      </p:sp>
      <p:sp>
        <p:nvSpPr>
          <p:cNvPr id="17" name="Title 16"/>
          <p:cNvSpPr>
            <a:spLocks noGrp="1"/>
          </p:cNvSpPr>
          <p:nvPr>
            <p:ph type="title"/>
          </p:nvPr>
        </p:nvSpPr>
        <p:spPr>
          <a:xfrm>
            <a:off x="1258253" y="54427"/>
            <a:ext cx="7481455" cy="548318"/>
          </a:xfrm>
        </p:spPr>
        <p:txBody>
          <a:bodyPr/>
          <a:lstStyle/>
          <a:p>
            <a:r>
              <a:rPr lang="fr-FR" sz="4200" spc="0" dirty="0">
                <a:cs typeface="Arial" charset="0"/>
              </a:rPr>
              <a:t>FALSE ADVERTISING OF HIV CURES</a:t>
            </a:r>
            <a:endParaRPr lang="en-US" sz="4200" spc="0" dirty="0"/>
          </a:p>
        </p:txBody>
      </p:sp>
      <p:sp>
        <p:nvSpPr>
          <p:cNvPr id="19" name="TextBox 18"/>
          <p:cNvSpPr txBox="1"/>
          <p:nvPr/>
        </p:nvSpPr>
        <p:spPr>
          <a:xfrm>
            <a:off x="221816" y="219075"/>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3.11</a:t>
            </a:r>
          </a:p>
        </p:txBody>
      </p:sp>
      <p:pic>
        <p:nvPicPr>
          <p:cNvPr id="5126" name="Picture 6" descr="An image of bottles of nutrition supplements,  falsely advertised as HIV cures."/>
          <p:cNvPicPr>
            <a:picLocks noChangeAspect="1" noChangeArrowheads="1"/>
          </p:cNvPicPr>
          <p:nvPr/>
        </p:nvPicPr>
        <p:blipFill rotWithShape="1">
          <a:blip r:embed="rId5">
            <a:extLst>
              <a:ext uri="{28A0092B-C50C-407E-A947-70E740481C1C}">
                <a14:useLocalDpi xmlns:a14="http://schemas.microsoft.com/office/drawing/2010/main" val="0"/>
              </a:ext>
            </a:extLst>
          </a:blip>
          <a:srcRect l="16209" b="5966"/>
          <a:stretch/>
        </p:blipFill>
        <p:spPr bwMode="auto">
          <a:xfrm>
            <a:off x="4852779" y="3522927"/>
            <a:ext cx="3562564" cy="299855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rot="16200000">
            <a:off x="3558642" y="5353146"/>
            <a:ext cx="2209800" cy="307777"/>
          </a:xfrm>
          <a:prstGeom prst="rect">
            <a:avLst/>
          </a:prstGeom>
        </p:spPr>
        <p:txBody>
          <a:bodyPr wrap="square">
            <a:spAutoFit/>
          </a:bodyPr>
          <a:lstStyle/>
          <a:p>
            <a:pPr>
              <a:defRPr/>
            </a:pPr>
            <a:r>
              <a:rPr lang="fr-FR" sz="1400" i="1" dirty="0">
                <a:solidFill>
                  <a:srgbClr val="000066"/>
                </a:solidFill>
              </a:rPr>
              <a:t>Photo</a:t>
            </a:r>
            <a:r>
              <a:rPr lang="fr-FR" sz="1400" dirty="0">
                <a:solidFill>
                  <a:srgbClr val="000066"/>
                </a:solidFill>
              </a:rPr>
              <a:t>: Avert.org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a:xfrm>
            <a:off x="457200" y="1673430"/>
            <a:ext cx="8229600" cy="4525963"/>
          </a:xfrm>
        </p:spPr>
        <p:txBody>
          <a:bodyPr>
            <a:noAutofit/>
          </a:bodyPr>
          <a:lstStyle/>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rPr>
              <a:t>Find malnourished people early and refer them for treatment before they develop serious complications.</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rPr>
              <a:t>Increase awareness of the importance of nutrition and the causes, signs and treatment of malnutrition.</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rPr>
              <a:t>Increase awareness of available nutrition services.</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rPr>
              <a:t>Increase coverage and follow-up of clients.</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rPr>
              <a:t>Link prevention and treatment of malnutrition.</a:t>
            </a:r>
          </a:p>
        </p:txBody>
      </p:sp>
      <p:sp>
        <p:nvSpPr>
          <p:cNvPr id="5" name="Title 4"/>
          <p:cNvSpPr>
            <a:spLocks noGrp="1"/>
          </p:cNvSpPr>
          <p:nvPr>
            <p:ph type="title"/>
          </p:nvPr>
        </p:nvSpPr>
        <p:spPr>
          <a:xfrm>
            <a:off x="1221967" y="14116"/>
            <a:ext cx="7481455" cy="548318"/>
          </a:xfrm>
        </p:spPr>
        <p:txBody>
          <a:bodyPr/>
          <a:lstStyle/>
          <a:p>
            <a:r>
              <a:rPr lang="en-US" sz="4200" spc="0" dirty="0">
                <a:cs typeface="Arial" charset="0"/>
              </a:rPr>
              <a:t>AIMS OF COMMUNITY OUTREACH </a:t>
            </a:r>
            <a:endParaRPr lang="en-US" sz="4200" spc="0" dirty="0"/>
          </a:p>
        </p:txBody>
      </p:sp>
      <p:sp>
        <p:nvSpPr>
          <p:cNvPr id="7" name="TextBox 6"/>
          <p:cNvSpPr txBox="1"/>
          <p:nvPr/>
        </p:nvSpPr>
        <p:spPr>
          <a:xfrm>
            <a:off x="221816" y="204855"/>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5"/>
          <p:cNvSpPr>
            <a:spLocks noGrp="1"/>
          </p:cNvSpPr>
          <p:nvPr>
            <p:ph idx="1"/>
          </p:nvPr>
        </p:nvSpPr>
        <p:spPr>
          <a:xfrm>
            <a:off x="457200" y="1568581"/>
            <a:ext cx="8523514" cy="4525963"/>
          </a:xfrm>
        </p:spPr>
        <p:txBody>
          <a:bodyPr>
            <a:noAutofit/>
          </a:bodyPr>
          <a:lstStyle/>
          <a:p>
            <a:pPr marL="395288" lvl="4" indent="-285750">
              <a:spcBef>
                <a:spcPts val="600"/>
              </a:spcBef>
              <a:buClr>
                <a:srgbClr val="000066"/>
              </a:buClr>
              <a:buSzPct val="100000"/>
              <a:buFont typeface="Wingdings" pitchFamily="2" charset="2"/>
              <a:buChar char="§"/>
              <a:defRPr/>
            </a:pPr>
            <a:r>
              <a:rPr lang="en-GB" altLang="ko-KR" sz="2800" b="1" dirty="0">
                <a:solidFill>
                  <a:srgbClr val="000066"/>
                </a:solidFill>
                <a:cs typeface="Arial" pitchFamily="34" charset="0"/>
              </a:rPr>
              <a:t>Home-based care (HBC) and most vulnerable children (MVC) services:</a:t>
            </a:r>
            <a:r>
              <a:rPr lang="en-GB" altLang="ko-KR" sz="2800" dirty="0">
                <a:solidFill>
                  <a:srgbClr val="000066"/>
                </a:solidFill>
                <a:cs typeface="Arial" pitchFamily="34" charset="0"/>
              </a:rPr>
              <a:t> Measure MUAC to screen for malnutrition, refer malnourished people to health facilities and counsel people on the CNAs.</a:t>
            </a:r>
            <a:endParaRPr lang="en-US" altLang="ko-KR" sz="2800" dirty="0">
              <a:solidFill>
                <a:srgbClr val="000066"/>
              </a:solidFill>
              <a:cs typeface="Arial" pitchFamily="34" charset="0"/>
            </a:endParaRPr>
          </a:p>
          <a:p>
            <a:pPr marL="395288" lvl="4" indent="-285750">
              <a:spcBef>
                <a:spcPts val="600"/>
              </a:spcBef>
              <a:buClr>
                <a:srgbClr val="000066"/>
              </a:buClr>
              <a:buSzPct val="100000"/>
              <a:buFont typeface="Wingdings" pitchFamily="2" charset="2"/>
              <a:buChar char="§"/>
              <a:defRPr/>
            </a:pPr>
            <a:r>
              <a:rPr lang="en-GB" altLang="ko-KR" sz="2800" b="1" dirty="0">
                <a:solidFill>
                  <a:srgbClr val="000066"/>
                </a:solidFill>
                <a:cs typeface="Arial" pitchFamily="34" charset="0"/>
              </a:rPr>
              <a:t>Local leaders: </a:t>
            </a:r>
            <a:r>
              <a:rPr lang="en-GB" altLang="ko-KR" sz="2800" dirty="0">
                <a:solidFill>
                  <a:srgbClr val="000066"/>
                </a:solidFill>
                <a:cs typeface="Arial" pitchFamily="34" charset="0"/>
              </a:rPr>
              <a:t>Mobilise communities to seek NACS services.</a:t>
            </a:r>
            <a:endParaRPr lang="en-US" altLang="ko-KR" sz="2800" dirty="0">
              <a:solidFill>
                <a:srgbClr val="000066"/>
              </a:solidFill>
              <a:cs typeface="Arial" pitchFamily="34" charset="0"/>
            </a:endParaRPr>
          </a:p>
          <a:p>
            <a:pPr marL="395288" lvl="4" indent="-285750">
              <a:spcBef>
                <a:spcPts val="600"/>
              </a:spcBef>
              <a:buClr>
                <a:srgbClr val="000066"/>
              </a:buClr>
              <a:buSzPct val="100000"/>
              <a:buFont typeface="Wingdings" pitchFamily="2" charset="2"/>
              <a:buChar char="§"/>
              <a:defRPr/>
            </a:pPr>
            <a:r>
              <a:rPr lang="en-GB" altLang="ko-KR" sz="2800" b="1" dirty="0">
                <a:solidFill>
                  <a:srgbClr val="000066"/>
                </a:solidFill>
                <a:cs typeface="Arial" pitchFamily="34" charset="0"/>
              </a:rPr>
              <a:t>Networks and support groups for people living with HIV:</a:t>
            </a:r>
            <a:r>
              <a:rPr lang="en-GB" altLang="ko-KR" sz="2800" dirty="0">
                <a:solidFill>
                  <a:srgbClr val="000066"/>
                </a:solidFill>
                <a:cs typeface="Arial" pitchFamily="34" charset="0"/>
              </a:rPr>
              <a:t> Encourage members to practice the CNAs, measure MUAC and refer members to NACS services. </a:t>
            </a:r>
            <a:endParaRPr lang="en-US" altLang="ko-KR" sz="2800" dirty="0">
              <a:solidFill>
                <a:srgbClr val="000066"/>
              </a:solidFill>
              <a:cs typeface="Arial" pitchFamily="34" charset="0"/>
            </a:endParaRPr>
          </a:p>
          <a:p>
            <a:pPr marL="395288" lvl="4" indent="-285750">
              <a:spcBef>
                <a:spcPts val="600"/>
              </a:spcBef>
              <a:buClr>
                <a:srgbClr val="000066"/>
              </a:buClr>
              <a:buSzPct val="100000"/>
              <a:buFont typeface="Wingdings" pitchFamily="2" charset="2"/>
              <a:buChar char="§"/>
              <a:defRPr/>
            </a:pPr>
            <a:r>
              <a:rPr lang="en-GB" altLang="ko-KR" sz="2800" b="1" dirty="0">
                <a:solidFill>
                  <a:srgbClr val="000066"/>
                </a:solidFill>
                <a:cs typeface="Arial" pitchFamily="34" charset="0"/>
              </a:rPr>
              <a:t>Local media: </a:t>
            </a:r>
            <a:r>
              <a:rPr lang="en-GB" altLang="ko-KR" sz="2800" dirty="0">
                <a:solidFill>
                  <a:srgbClr val="000066"/>
                </a:solidFill>
                <a:cs typeface="Arial" pitchFamily="34" charset="0"/>
              </a:rPr>
              <a:t>Inform communities of NACS services and entry and exit criteria.</a:t>
            </a:r>
            <a:endParaRPr lang="en-US" altLang="ko-KR" sz="2800" dirty="0">
              <a:solidFill>
                <a:srgbClr val="000066"/>
              </a:solidFill>
              <a:cs typeface="Arial" pitchFamily="34" charset="0"/>
            </a:endParaRPr>
          </a:p>
        </p:txBody>
      </p:sp>
      <p:sp>
        <p:nvSpPr>
          <p:cNvPr id="5" name="Title 4"/>
          <p:cNvSpPr>
            <a:spLocks noGrp="1"/>
          </p:cNvSpPr>
          <p:nvPr>
            <p:ph type="title"/>
          </p:nvPr>
        </p:nvSpPr>
        <p:spPr>
          <a:xfrm>
            <a:off x="1194672" y="27296"/>
            <a:ext cx="7481455" cy="548318"/>
          </a:xfrm>
        </p:spPr>
        <p:txBody>
          <a:bodyPr/>
          <a:lstStyle/>
          <a:p>
            <a:r>
              <a:rPr lang="en-US" sz="4200" spc="0" dirty="0">
                <a:cs typeface="Arial" charset="0"/>
              </a:rPr>
              <a:t>CHANNELS OF </a:t>
            </a:r>
            <a:br>
              <a:rPr lang="en-US" sz="4200" spc="0" dirty="0">
                <a:cs typeface="Arial" charset="0"/>
              </a:rPr>
            </a:br>
            <a:r>
              <a:rPr lang="en-US" sz="4200" spc="0" dirty="0">
                <a:cs typeface="Arial" charset="0"/>
              </a:rPr>
              <a:t>COMMUNITY OUTREACH</a:t>
            </a:r>
            <a:endParaRPr lang="en-US" sz="4200" spc="0" dirty="0"/>
          </a:p>
        </p:txBody>
      </p:sp>
      <p:sp>
        <p:nvSpPr>
          <p:cNvPr id="7" name="TextBox 6"/>
          <p:cNvSpPr txBox="1"/>
          <p:nvPr/>
        </p:nvSpPr>
        <p:spPr>
          <a:xfrm>
            <a:off x="206889" y="214952"/>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3.13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0848" y="1673430"/>
            <a:ext cx="8673152" cy="4525963"/>
          </a:xfrm>
        </p:spPr>
        <p:txBody>
          <a:bodyPr>
            <a:normAutofit/>
          </a:bodyPr>
          <a:lstStyle/>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rPr>
              <a:t>Growth monitoring and promotion</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sym typeface="Wingdings" pitchFamily="2" charset="2"/>
              </a:rPr>
              <a:t>MUAC measurement during home visits</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sym typeface="Wingdings" pitchFamily="2" charset="2"/>
              </a:rPr>
              <a:t>MUAC measurement in meetings with MVC as they come for other services</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sym typeface="Wingdings" pitchFamily="2" charset="2"/>
              </a:rPr>
              <a:t>MUAC measurement as part of home-based care</a:t>
            </a:r>
          </a:p>
          <a:p>
            <a:pPr marL="395288" lvl="4" indent="-285750">
              <a:spcBef>
                <a:spcPts val="900"/>
              </a:spcBef>
              <a:buClr>
                <a:srgbClr val="000066"/>
              </a:buClr>
              <a:buSzPct val="100000"/>
              <a:buFont typeface="Wingdings" pitchFamily="2" charset="2"/>
              <a:buChar char="§"/>
              <a:defRPr/>
            </a:pPr>
            <a:r>
              <a:rPr lang="en-US" altLang="ko-KR" sz="2900" dirty="0">
                <a:solidFill>
                  <a:srgbClr val="000066"/>
                </a:solidFill>
                <a:cs typeface="Arial" pitchFamily="34" charset="0"/>
                <a:sym typeface="Wingdings" pitchFamily="2" charset="2"/>
              </a:rPr>
              <a:t>MUAC measurement in support group meetings</a:t>
            </a:r>
            <a:endParaRPr lang="en-US" altLang="ko-KR" sz="2900" dirty="0">
              <a:solidFill>
                <a:srgbClr val="000066"/>
              </a:solidFill>
              <a:cs typeface="Arial" pitchFamily="34" charset="0"/>
            </a:endParaRPr>
          </a:p>
        </p:txBody>
      </p:sp>
      <p:sp>
        <p:nvSpPr>
          <p:cNvPr id="6" name="Title 5"/>
          <p:cNvSpPr>
            <a:spLocks noGrp="1"/>
          </p:cNvSpPr>
          <p:nvPr>
            <p:ph type="title"/>
          </p:nvPr>
        </p:nvSpPr>
        <p:spPr>
          <a:xfrm>
            <a:off x="1221967" y="27296"/>
            <a:ext cx="7481455" cy="548318"/>
          </a:xfrm>
        </p:spPr>
        <p:txBody>
          <a:bodyPr/>
          <a:lstStyle/>
          <a:p>
            <a:r>
              <a:rPr lang="en-GB" sz="4200" spc="0" dirty="0">
                <a:cs typeface="Arial" charset="0"/>
              </a:rPr>
              <a:t>COMMUNITY CASE-FINDING OF SAM</a:t>
            </a:r>
            <a:endParaRPr lang="en-US" sz="4200" spc="0" dirty="0"/>
          </a:p>
        </p:txBody>
      </p:sp>
      <p:sp>
        <p:nvSpPr>
          <p:cNvPr id="8" name="TextBox 7"/>
          <p:cNvSpPr txBox="1"/>
          <p:nvPr/>
        </p:nvSpPr>
        <p:spPr>
          <a:xfrm>
            <a:off x="225939" y="130287"/>
            <a:ext cx="918841"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3.14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3"/>
          <p:cNvSpPr>
            <a:spLocks noGrp="1" noChangeArrowheads="1"/>
          </p:cNvSpPr>
          <p:nvPr>
            <p:ph idx="1"/>
          </p:nvPr>
        </p:nvSpPr>
        <p:spPr>
          <a:xfrm>
            <a:off x="457200" y="1564248"/>
            <a:ext cx="8229600" cy="4863848"/>
          </a:xfrm>
        </p:spPr>
        <p:txBody>
          <a:bodyPr>
            <a:noAutofit/>
          </a:bodyPr>
          <a:lstStyle/>
          <a:p>
            <a:pPr marL="519113" lvl="4" indent="-409575">
              <a:spcBef>
                <a:spcPts val="600"/>
              </a:spcBef>
              <a:buClr>
                <a:srgbClr val="000066"/>
              </a:buClr>
              <a:buSzPct val="100000"/>
              <a:buFont typeface="Wingdings" pitchFamily="2" charset="2"/>
              <a:buChar char="§"/>
              <a:defRPr/>
            </a:pPr>
            <a:r>
              <a:rPr lang="en-GB" altLang="ko-KR" sz="2800" dirty="0">
                <a:solidFill>
                  <a:srgbClr val="000066"/>
                </a:solidFill>
                <a:latin typeface="+mj-lt"/>
                <a:cs typeface="Arial" pitchFamily="34" charset="0"/>
              </a:rPr>
              <a:t>MUAC measurement</a:t>
            </a:r>
          </a:p>
          <a:p>
            <a:pPr marL="519113" lvl="4" indent="-409575">
              <a:spcBef>
                <a:spcPts val="600"/>
              </a:spcBef>
              <a:buClr>
                <a:srgbClr val="000066"/>
              </a:buClr>
              <a:buSzPct val="100000"/>
              <a:buFont typeface="Wingdings" pitchFamily="2" charset="2"/>
              <a:buChar char="§"/>
              <a:defRPr/>
            </a:pPr>
            <a:r>
              <a:rPr lang="en-GB" altLang="ko-KR" sz="2800" dirty="0">
                <a:solidFill>
                  <a:srgbClr val="000066"/>
                </a:solidFill>
                <a:latin typeface="+mj-lt"/>
                <a:cs typeface="Arial" pitchFamily="34" charset="0"/>
              </a:rPr>
              <a:t>Dietary assessment</a:t>
            </a:r>
          </a:p>
          <a:p>
            <a:pPr marL="519113" lvl="4" indent="-409575">
              <a:spcBef>
                <a:spcPts val="600"/>
              </a:spcBef>
              <a:buClr>
                <a:srgbClr val="000066"/>
              </a:buClr>
              <a:buSzPct val="100000"/>
              <a:buFont typeface="Wingdings" pitchFamily="2" charset="2"/>
              <a:buChar char="§"/>
              <a:defRPr/>
            </a:pPr>
            <a:r>
              <a:rPr lang="en-GB" altLang="ko-KR" sz="2800" dirty="0">
                <a:solidFill>
                  <a:srgbClr val="000066"/>
                </a:solidFill>
                <a:latin typeface="+mj-lt"/>
                <a:cs typeface="Arial" pitchFamily="34" charset="0"/>
              </a:rPr>
              <a:t>Assessment of food availability and use</a:t>
            </a:r>
          </a:p>
          <a:p>
            <a:pPr marL="519113" lvl="4" indent="-409575">
              <a:spcBef>
                <a:spcPts val="600"/>
              </a:spcBef>
              <a:buClr>
                <a:srgbClr val="000066"/>
              </a:buClr>
              <a:buSzPct val="100000"/>
              <a:buFont typeface="Wingdings" pitchFamily="2" charset="2"/>
              <a:buChar char="§"/>
              <a:defRPr/>
            </a:pPr>
            <a:r>
              <a:rPr lang="en-GB" altLang="ko-KR" sz="2800" dirty="0">
                <a:solidFill>
                  <a:srgbClr val="000066"/>
                </a:solidFill>
                <a:latin typeface="+mj-lt"/>
                <a:cs typeface="Arial" pitchFamily="34" charset="0"/>
              </a:rPr>
              <a:t>Demonstration to caregivers of how to prepare locally available foods to make nutritious meals</a:t>
            </a:r>
          </a:p>
          <a:p>
            <a:pPr marL="519113" lvl="4" indent="-409575">
              <a:spcBef>
                <a:spcPts val="600"/>
              </a:spcBef>
              <a:buClr>
                <a:srgbClr val="000066"/>
              </a:buClr>
              <a:buSzPct val="100000"/>
              <a:buFont typeface="Wingdings" pitchFamily="2" charset="2"/>
              <a:buChar char="§"/>
              <a:defRPr/>
            </a:pPr>
            <a:r>
              <a:rPr lang="en-GB" altLang="ko-KR" sz="2800" dirty="0">
                <a:solidFill>
                  <a:srgbClr val="000066"/>
                </a:solidFill>
                <a:latin typeface="+mj-lt"/>
                <a:cs typeface="Arial" pitchFamily="34" charset="0"/>
              </a:rPr>
              <a:t>Demonstration to caregivers of how to prepare and feed specialised food products</a:t>
            </a:r>
          </a:p>
          <a:p>
            <a:pPr marL="519113" lvl="4" indent="-409575">
              <a:spcBef>
                <a:spcPts val="600"/>
              </a:spcBef>
              <a:buClr>
                <a:srgbClr val="000066"/>
              </a:buClr>
              <a:buSzPct val="100000"/>
              <a:buFont typeface="Wingdings" pitchFamily="2" charset="2"/>
              <a:buChar char="§"/>
              <a:defRPr/>
            </a:pPr>
            <a:r>
              <a:rPr lang="en-GB" altLang="ko-KR" sz="2800" dirty="0">
                <a:solidFill>
                  <a:srgbClr val="000066"/>
                </a:solidFill>
                <a:latin typeface="+mj-lt"/>
                <a:cs typeface="Arial" pitchFamily="34" charset="0"/>
              </a:rPr>
              <a:t>School feeding </a:t>
            </a:r>
          </a:p>
          <a:p>
            <a:pPr marL="519113" lvl="4" indent="-409575">
              <a:spcBef>
                <a:spcPts val="600"/>
              </a:spcBef>
              <a:buClr>
                <a:srgbClr val="000066"/>
              </a:buClr>
              <a:buSzPct val="100000"/>
              <a:buFont typeface="Wingdings" pitchFamily="2" charset="2"/>
              <a:buChar char="§"/>
              <a:defRPr/>
            </a:pPr>
            <a:r>
              <a:rPr lang="en-GB" altLang="ko-KR" sz="2800" dirty="0">
                <a:solidFill>
                  <a:srgbClr val="000066"/>
                </a:solidFill>
                <a:latin typeface="+mj-lt"/>
                <a:cs typeface="Arial" pitchFamily="34" charset="0"/>
              </a:rPr>
              <a:t>School gardens </a:t>
            </a:r>
          </a:p>
          <a:p>
            <a:pPr marL="609600" indent="-609600" eaLnBrk="1" hangingPunct="1">
              <a:spcBef>
                <a:spcPts val="600"/>
              </a:spcBef>
              <a:buClr>
                <a:srgbClr val="000066"/>
              </a:buClr>
              <a:defRPr/>
            </a:pPr>
            <a:endParaRPr lang="en-GB" sz="2800" dirty="0">
              <a:solidFill>
                <a:srgbClr val="000066"/>
              </a:solidFill>
              <a:latin typeface="+mj-lt"/>
            </a:endParaRPr>
          </a:p>
          <a:p>
            <a:pPr marL="609600" indent="-609600" eaLnBrk="1" hangingPunct="1">
              <a:spcBef>
                <a:spcPts val="600"/>
              </a:spcBef>
              <a:buClr>
                <a:srgbClr val="000066"/>
              </a:buClr>
              <a:defRPr/>
            </a:pPr>
            <a:endParaRPr lang="en-US" sz="2800" dirty="0">
              <a:solidFill>
                <a:srgbClr val="000066"/>
              </a:solidFill>
              <a:latin typeface="+mj-lt"/>
            </a:endParaRPr>
          </a:p>
        </p:txBody>
      </p:sp>
      <p:sp>
        <p:nvSpPr>
          <p:cNvPr id="5" name="Title 4"/>
          <p:cNvSpPr>
            <a:spLocks noGrp="1"/>
          </p:cNvSpPr>
          <p:nvPr>
            <p:ph type="title"/>
          </p:nvPr>
        </p:nvSpPr>
        <p:spPr>
          <a:xfrm>
            <a:off x="1221967" y="41412"/>
            <a:ext cx="8226833" cy="548318"/>
          </a:xfrm>
        </p:spPr>
        <p:txBody>
          <a:bodyPr/>
          <a:lstStyle/>
          <a:p>
            <a:r>
              <a:rPr lang="en-US" sz="4200" spc="0" dirty="0">
                <a:cs typeface="Arial" charset="0"/>
              </a:rPr>
              <a:t>NUTRITION SERVICES IN HOME-BASED CARE AND CARE OF MVC</a:t>
            </a:r>
            <a:endParaRPr lang="en-US" sz="4200" spc="0" dirty="0"/>
          </a:p>
        </p:txBody>
      </p:sp>
      <p:sp>
        <p:nvSpPr>
          <p:cNvPr id="7" name="TextBox 6"/>
          <p:cNvSpPr txBox="1"/>
          <p:nvPr/>
        </p:nvSpPr>
        <p:spPr>
          <a:xfrm>
            <a:off x="239050" y="147218"/>
            <a:ext cx="918240" cy="584776"/>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3.15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3302759" y="1636254"/>
            <a:ext cx="5841242" cy="1163868"/>
          </a:xfrm>
        </p:spPr>
        <p:txBody>
          <a:bodyPr/>
          <a:lstStyle/>
          <a:p>
            <a:pPr eaLnBrk="1" hangingPunct="1"/>
            <a:r>
              <a:rPr lang="en-US" sz="3600" dirty="0">
                <a:cs typeface="Arial" charset="0"/>
              </a:rPr>
              <a:t>Nutrition Support</a:t>
            </a:r>
            <a:endParaRPr lang="en-US" sz="3600" b="0" dirty="0">
              <a:cs typeface="Arial" charset="0"/>
            </a:endParaRPr>
          </a:p>
        </p:txBody>
      </p:sp>
      <p:sp>
        <p:nvSpPr>
          <p:cNvPr id="8" name="TextBox 7"/>
          <p:cNvSpPr txBox="1"/>
          <p:nvPr/>
        </p:nvSpPr>
        <p:spPr>
          <a:xfrm>
            <a:off x="219075" y="1873454"/>
            <a:ext cx="2771775" cy="1785104"/>
          </a:xfrm>
          <a:prstGeom prst="rect">
            <a:avLst/>
          </a:prstGeom>
          <a:noFill/>
        </p:spPr>
        <p:txBody>
          <a:bodyPr wrap="square" rtlCol="0">
            <a:spAutoFit/>
          </a:bodyPr>
          <a:lstStyle/>
          <a:p>
            <a:pPr algn="ctr"/>
            <a:r>
              <a:rPr lang="en-US" sz="11000" dirty="0">
                <a:solidFill>
                  <a:srgbClr val="000066"/>
                </a:solidFill>
                <a:latin typeface="Calibri" pitchFamily="34" charset="0"/>
              </a:rPr>
              <a:t>4</a:t>
            </a:r>
          </a:p>
        </p:txBody>
      </p:sp>
      <p:sp>
        <p:nvSpPr>
          <p:cNvPr id="4" name="TextBox 3"/>
          <p:cNvSpPr txBox="1"/>
          <p:nvPr/>
        </p:nvSpPr>
        <p:spPr>
          <a:xfrm>
            <a:off x="326011" y="419100"/>
            <a:ext cx="710451" cy="584775"/>
          </a:xfrm>
          <a:prstGeom prst="rect">
            <a:avLst/>
          </a:prstGeom>
          <a:solidFill>
            <a:srgbClr val="FFC000"/>
          </a:solid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p:cNvSpPr>
            <a:spLocks noGrp="1" noChangeArrowheads="1"/>
          </p:cNvSpPr>
          <p:nvPr>
            <p:ph idx="1"/>
          </p:nvPr>
        </p:nvSpPr>
        <p:spPr>
          <a:xfrm>
            <a:off x="457200" y="1591544"/>
            <a:ext cx="8229600" cy="4525963"/>
          </a:xfrm>
        </p:spPr>
        <p:txBody>
          <a:bodyPr>
            <a:normAutofit/>
          </a:bodyPr>
          <a:lstStyle/>
          <a:p>
            <a:pPr marL="514350" indent="-514350">
              <a:buClr>
                <a:srgbClr val="000066"/>
              </a:buClr>
              <a:buFont typeface="+mj-lt"/>
              <a:buAutoNum type="arabicPeriod"/>
              <a:defRPr/>
            </a:pPr>
            <a:r>
              <a:rPr lang="en-GB" sz="2800" dirty="0">
                <a:solidFill>
                  <a:srgbClr val="000066"/>
                </a:solidFill>
                <a:latin typeface="+mj-lt"/>
              </a:rPr>
              <a:t>Explain why it is important to treat acute malnutrition.</a:t>
            </a:r>
            <a:endParaRPr lang="en-US" sz="2800" dirty="0">
              <a:solidFill>
                <a:srgbClr val="000066"/>
              </a:solidFill>
              <a:latin typeface="+mj-lt"/>
            </a:endParaRPr>
          </a:p>
          <a:p>
            <a:pPr marL="514350" indent="-514350">
              <a:buClr>
                <a:srgbClr val="000066"/>
              </a:buClr>
              <a:buFont typeface="+mj-lt"/>
              <a:buAutoNum type="arabicPeriod"/>
              <a:defRPr/>
            </a:pPr>
            <a:r>
              <a:rPr lang="en-GB" sz="2800" dirty="0">
                <a:solidFill>
                  <a:srgbClr val="000066"/>
                </a:solidFill>
                <a:latin typeface="+mj-lt"/>
              </a:rPr>
              <a:t>Describe the purpose and types of specialised food products.</a:t>
            </a:r>
            <a:endParaRPr lang="en-US" sz="2800" dirty="0">
              <a:solidFill>
                <a:srgbClr val="000066"/>
              </a:solidFill>
              <a:latin typeface="+mj-lt"/>
            </a:endParaRPr>
          </a:p>
          <a:p>
            <a:pPr marL="514350" indent="-514350">
              <a:buClr>
                <a:srgbClr val="000066"/>
              </a:buClr>
              <a:buFont typeface="+mj-lt"/>
              <a:buAutoNum type="arabicPeriod"/>
              <a:defRPr/>
            </a:pPr>
            <a:r>
              <a:rPr lang="en-GB" sz="2800" dirty="0">
                <a:solidFill>
                  <a:srgbClr val="000066"/>
                </a:solidFill>
                <a:latin typeface="+mj-lt"/>
              </a:rPr>
              <a:t>List entry and exit criteria for treatment with specialised food products.</a:t>
            </a:r>
            <a:endParaRPr lang="en-US" sz="2800" dirty="0">
              <a:solidFill>
                <a:srgbClr val="000066"/>
              </a:solidFill>
              <a:latin typeface="+mj-lt"/>
            </a:endParaRPr>
          </a:p>
          <a:p>
            <a:pPr marL="514350" indent="-514350">
              <a:buClr>
                <a:srgbClr val="000066"/>
              </a:buClr>
              <a:buFont typeface="+mj-lt"/>
              <a:buAutoNum type="arabicPeriod"/>
              <a:defRPr/>
            </a:pPr>
            <a:r>
              <a:rPr lang="en-GB" sz="2800" dirty="0">
                <a:solidFill>
                  <a:srgbClr val="000066"/>
                </a:solidFill>
                <a:latin typeface="+mj-lt"/>
              </a:rPr>
              <a:t>Correctly complete specialised food product forms and registers.</a:t>
            </a:r>
            <a:endParaRPr lang="en-US" sz="2800" dirty="0">
              <a:solidFill>
                <a:srgbClr val="000066"/>
              </a:solidFill>
              <a:latin typeface="+mj-lt"/>
            </a:endParaRPr>
          </a:p>
          <a:p>
            <a:pPr marL="514350" indent="-514350">
              <a:buClr>
                <a:srgbClr val="000066"/>
              </a:buClr>
              <a:buFont typeface="+mj-lt"/>
              <a:buAutoNum type="arabicPeriod"/>
              <a:defRPr/>
            </a:pPr>
            <a:r>
              <a:rPr lang="en-GB" sz="2800" dirty="0">
                <a:solidFill>
                  <a:srgbClr val="000066"/>
                </a:solidFill>
                <a:latin typeface="+mj-lt"/>
              </a:rPr>
              <a:t>M</a:t>
            </a:r>
            <a:r>
              <a:rPr lang="en-GB" dirty="0">
                <a:solidFill>
                  <a:srgbClr val="000066"/>
                </a:solidFill>
                <a:latin typeface="+mj-lt"/>
              </a:rPr>
              <a:t>anage</a:t>
            </a:r>
            <a:r>
              <a:rPr lang="en-GB" sz="2800" dirty="0">
                <a:solidFill>
                  <a:srgbClr val="000066"/>
                </a:solidFill>
                <a:latin typeface="+mj-lt"/>
              </a:rPr>
              <a:t> specialised food products.</a:t>
            </a:r>
            <a:endParaRPr lang="en-US" sz="2800" dirty="0">
              <a:solidFill>
                <a:srgbClr val="000066"/>
              </a:solidFill>
              <a:latin typeface="+mj-lt"/>
            </a:endParaRPr>
          </a:p>
          <a:p>
            <a:pPr marL="609600" indent="-609600" eaLnBrk="1" hangingPunct="1">
              <a:spcBef>
                <a:spcPct val="35000"/>
              </a:spcBef>
              <a:buClr>
                <a:srgbClr val="000066"/>
              </a:buClr>
              <a:buSzTx/>
              <a:buFont typeface="+mj-lt"/>
              <a:buAutoNum type="arabicPeriod"/>
              <a:defRPr/>
            </a:pPr>
            <a:endParaRPr lang="en-US" sz="2800" dirty="0">
              <a:solidFill>
                <a:srgbClr val="000066"/>
              </a:solidFill>
              <a:latin typeface="+mj-lt"/>
            </a:endParaRPr>
          </a:p>
          <a:p>
            <a:pPr marL="609600" indent="-609600" eaLnBrk="1" hangingPunct="1">
              <a:spcBef>
                <a:spcPct val="35000"/>
              </a:spcBef>
              <a:buClr>
                <a:srgbClr val="000066"/>
              </a:buClr>
              <a:buFont typeface="+mj-lt"/>
              <a:buAutoNum type="arabicPeriod"/>
              <a:defRPr/>
            </a:pPr>
            <a:endParaRPr lang="en-US" sz="2800" dirty="0">
              <a:solidFill>
                <a:srgbClr val="000066"/>
              </a:solidFill>
              <a:latin typeface="+mj-lt"/>
            </a:endParaRPr>
          </a:p>
          <a:p>
            <a:pPr marL="609600" indent="-609600" eaLnBrk="1" hangingPunct="1">
              <a:spcBef>
                <a:spcPct val="35000"/>
              </a:spcBef>
              <a:buClr>
                <a:srgbClr val="000066"/>
              </a:buClr>
              <a:buFont typeface="+mj-lt"/>
              <a:buAutoNum type="arabicPeriod"/>
              <a:defRPr/>
            </a:pPr>
            <a:endParaRPr lang="en-US" sz="2800" dirty="0">
              <a:solidFill>
                <a:srgbClr val="000066"/>
              </a:solidFill>
              <a:latin typeface="+mj-lt"/>
            </a:endParaRPr>
          </a:p>
          <a:p>
            <a:pPr marL="609600" indent="-609600" eaLnBrk="1" hangingPunct="1">
              <a:spcBef>
                <a:spcPct val="35000"/>
              </a:spcBef>
              <a:buClr>
                <a:srgbClr val="000066"/>
              </a:buClr>
              <a:buFont typeface="+mj-lt"/>
              <a:buAutoNum type="arabicPeriod"/>
              <a:defRPr/>
            </a:pPr>
            <a:endParaRPr lang="en-US" sz="2800" dirty="0">
              <a:solidFill>
                <a:srgbClr val="000066"/>
              </a:solidFill>
              <a:latin typeface="+mj-lt"/>
            </a:endParaRPr>
          </a:p>
        </p:txBody>
      </p:sp>
      <p:sp>
        <p:nvSpPr>
          <p:cNvPr id="5" name="Title 4"/>
          <p:cNvSpPr>
            <a:spLocks noGrp="1"/>
          </p:cNvSpPr>
          <p:nvPr>
            <p:ph type="title"/>
          </p:nvPr>
        </p:nvSpPr>
        <p:spPr>
          <a:xfrm>
            <a:off x="1194672" y="341100"/>
            <a:ext cx="7481455" cy="548318"/>
          </a:xfrm>
        </p:spPr>
        <p:txBody>
          <a:bodyPr/>
          <a:lstStyle/>
          <a:p>
            <a:r>
              <a:rPr lang="en-US" sz="4200" spc="0" dirty="0">
                <a:cs typeface="Arial" charset="0"/>
              </a:rPr>
              <a:t>LEARNING OBJECTIVES</a:t>
            </a:r>
            <a:endParaRPr lang="en-US" sz="4200" spc="0" dirty="0"/>
          </a:p>
        </p:txBody>
      </p:sp>
      <p:sp>
        <p:nvSpPr>
          <p:cNvPr id="7" name="TextBox 6"/>
          <p:cNvSpPr txBox="1"/>
          <p:nvPr/>
        </p:nvSpPr>
        <p:spPr>
          <a:xfrm>
            <a:off x="316486" y="405452"/>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a:bodyPr>
          <a:lstStyle/>
          <a:p>
            <a:pPr>
              <a:spcBef>
                <a:spcPts val="600"/>
              </a:spcBef>
              <a:buClr>
                <a:srgbClr val="000066"/>
              </a:buClr>
              <a:buSzTx/>
              <a:buFont typeface="+mj-lt"/>
              <a:buAutoNum type="arabicPeriod"/>
              <a:defRPr/>
            </a:pPr>
            <a:r>
              <a:rPr lang="en-GB" sz="2800" dirty="0">
                <a:solidFill>
                  <a:srgbClr val="000066"/>
                </a:solidFill>
                <a:latin typeface="+mj-lt"/>
              </a:rPr>
              <a:t>Nutrition assessment</a:t>
            </a:r>
          </a:p>
          <a:p>
            <a:pPr>
              <a:spcBef>
                <a:spcPts val="600"/>
              </a:spcBef>
              <a:buClr>
                <a:srgbClr val="000066"/>
              </a:buClr>
              <a:buSzTx/>
              <a:buFont typeface="+mj-lt"/>
              <a:buAutoNum type="arabicPeriod"/>
              <a:defRPr/>
            </a:pPr>
            <a:r>
              <a:rPr lang="en-GB" sz="2800" dirty="0">
                <a:solidFill>
                  <a:srgbClr val="000066"/>
                </a:solidFill>
                <a:latin typeface="+mj-lt"/>
              </a:rPr>
              <a:t>Nutrition counselling and education</a:t>
            </a:r>
          </a:p>
          <a:p>
            <a:pPr>
              <a:spcBef>
                <a:spcPts val="600"/>
              </a:spcBef>
              <a:buClr>
                <a:srgbClr val="000066"/>
              </a:buClr>
              <a:buSzTx/>
              <a:buFont typeface="+mj-lt"/>
              <a:buAutoNum type="arabicPeriod"/>
              <a:defRPr/>
            </a:pPr>
            <a:r>
              <a:rPr lang="en-GB" dirty="0">
                <a:solidFill>
                  <a:srgbClr val="000066"/>
                </a:solidFill>
                <a:latin typeface="+mj-lt"/>
              </a:rPr>
              <a:t>Nutrition Care Plans</a:t>
            </a:r>
            <a:endParaRPr lang="en-GB" sz="2800" dirty="0">
              <a:solidFill>
                <a:srgbClr val="000066"/>
              </a:solidFill>
              <a:latin typeface="+mj-lt"/>
            </a:endParaRPr>
          </a:p>
          <a:p>
            <a:pPr>
              <a:spcBef>
                <a:spcPts val="600"/>
              </a:spcBef>
              <a:buClr>
                <a:srgbClr val="000066"/>
              </a:buClr>
              <a:buSzTx/>
              <a:buFont typeface="+mj-lt"/>
              <a:buAutoNum type="arabicPeriod"/>
              <a:defRPr/>
            </a:pPr>
            <a:r>
              <a:rPr lang="en-GB" sz="2800" dirty="0">
                <a:solidFill>
                  <a:srgbClr val="000066"/>
                </a:solidFill>
                <a:latin typeface="+mj-lt"/>
              </a:rPr>
              <a:t>Prescription of specialised food products for malnourished clients</a:t>
            </a:r>
          </a:p>
          <a:p>
            <a:pPr>
              <a:spcBef>
                <a:spcPts val="600"/>
              </a:spcBef>
              <a:buClr>
                <a:srgbClr val="000066"/>
              </a:buClr>
              <a:buSzTx/>
              <a:buFont typeface="+mj-lt"/>
              <a:buAutoNum type="arabicPeriod"/>
              <a:defRPr/>
            </a:pPr>
            <a:r>
              <a:rPr lang="en-GB" sz="2800" dirty="0">
                <a:solidFill>
                  <a:srgbClr val="000066"/>
                </a:solidFill>
                <a:latin typeface="+mj-lt"/>
              </a:rPr>
              <a:t>Micronutrient supplementation</a:t>
            </a:r>
          </a:p>
          <a:p>
            <a:pPr>
              <a:spcBef>
                <a:spcPts val="600"/>
              </a:spcBef>
              <a:buClr>
                <a:srgbClr val="000066"/>
              </a:buClr>
              <a:buSzTx/>
              <a:buFont typeface="+mj-lt"/>
              <a:buAutoNum type="arabicPeriod"/>
              <a:defRPr/>
            </a:pPr>
            <a:r>
              <a:rPr lang="en-GB" sz="2800" dirty="0">
                <a:solidFill>
                  <a:srgbClr val="000066"/>
                </a:solidFill>
                <a:latin typeface="+mj-lt"/>
              </a:rPr>
              <a:t>Referral to other needed clinical and community services support</a:t>
            </a:r>
          </a:p>
        </p:txBody>
      </p:sp>
      <p:sp>
        <p:nvSpPr>
          <p:cNvPr id="5" name="Title 4"/>
          <p:cNvSpPr>
            <a:spLocks noGrp="1"/>
          </p:cNvSpPr>
          <p:nvPr>
            <p:ph type="title"/>
          </p:nvPr>
        </p:nvSpPr>
        <p:spPr>
          <a:xfrm>
            <a:off x="1221967" y="313801"/>
            <a:ext cx="7481455" cy="548318"/>
          </a:xfrm>
        </p:spPr>
        <p:txBody>
          <a:bodyPr/>
          <a:lstStyle/>
          <a:p>
            <a:r>
              <a:rPr lang="fr-FR" sz="4200" spc="0" dirty="0">
                <a:cs typeface="Arial" charset="0"/>
              </a:rPr>
              <a:t>COMPONENTS OF NACS</a:t>
            </a:r>
            <a:endParaRPr lang="en-US" sz="4200" spc="0" dirty="0"/>
          </a:p>
        </p:txBody>
      </p:sp>
      <p:sp>
        <p:nvSpPr>
          <p:cNvPr id="7" name="TextBox 6"/>
          <p:cNvSpPr txBox="1"/>
          <p:nvPr/>
        </p:nvSpPr>
        <p:spPr>
          <a:xfrm>
            <a:off x="333420" y="354651"/>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3"/>
          <p:cNvSpPr>
            <a:spLocks noGrp="1" noChangeArrowheads="1"/>
          </p:cNvSpPr>
          <p:nvPr>
            <p:ph idx="1"/>
          </p:nvPr>
        </p:nvSpPr>
        <p:spPr/>
        <p:txBody>
          <a:bodyPr>
            <a:noAutofit/>
          </a:bodyPr>
          <a:lstStyle/>
          <a:p>
            <a:pPr marL="395288" lvl="4" indent="-285750">
              <a:lnSpc>
                <a:spcPct val="110000"/>
              </a:lnSpc>
              <a:spcBef>
                <a:spcPts val="600"/>
              </a:spcBef>
              <a:buClr>
                <a:srgbClr val="000066"/>
              </a:buClr>
              <a:buSzPct val="100000"/>
              <a:buFont typeface="Wingdings" pitchFamily="2" charset="2"/>
              <a:buChar char="§"/>
              <a:defRPr/>
            </a:pPr>
            <a:r>
              <a:rPr lang="en-GB" altLang="ko-KR" sz="2700" dirty="0">
                <a:solidFill>
                  <a:srgbClr val="000066"/>
                </a:solidFill>
                <a:cs typeface="Arial" pitchFamily="34" charset="0"/>
              </a:rPr>
              <a:t>All malnourished clients in </a:t>
            </a:r>
            <a:r>
              <a:rPr lang="en-GB" sz="2700" dirty="0"/>
              <a:t>reproductive and child health (RCH) clinics, under 5 clinics</a:t>
            </a:r>
            <a:r>
              <a:rPr lang="en-US" sz="2700" dirty="0"/>
              <a:t>, and outpatient care</a:t>
            </a:r>
            <a:endParaRPr lang="en-GB" altLang="ko-KR" sz="2700" dirty="0">
              <a:solidFill>
                <a:srgbClr val="000066"/>
              </a:solidFill>
              <a:cs typeface="Arial" pitchFamily="34" charset="0"/>
            </a:endParaRPr>
          </a:p>
          <a:p>
            <a:pPr marL="395288" lvl="4" indent="-285750">
              <a:spcBef>
                <a:spcPts val="600"/>
              </a:spcBef>
              <a:buClr>
                <a:srgbClr val="000066"/>
              </a:buClr>
              <a:buSzPct val="100000"/>
              <a:buFont typeface="Wingdings" pitchFamily="2" charset="2"/>
              <a:buChar char="§"/>
              <a:defRPr/>
            </a:pPr>
            <a:r>
              <a:rPr lang="en-GB" altLang="ko-KR" sz="2700" dirty="0">
                <a:solidFill>
                  <a:srgbClr val="000066"/>
                </a:solidFill>
                <a:cs typeface="Arial" pitchFamily="34" charset="0"/>
              </a:rPr>
              <a:t>For people living with HIV:</a:t>
            </a:r>
          </a:p>
          <a:p>
            <a:pPr marL="863600" lvl="1" indent="-406400" eaLnBrk="1" hangingPunct="1">
              <a:spcBef>
                <a:spcPct val="35000"/>
              </a:spcBef>
              <a:buFont typeface="Arial" pitchFamily="34" charset="0"/>
              <a:buChar char="–"/>
              <a:defRPr/>
            </a:pPr>
            <a:r>
              <a:rPr lang="en-GB" dirty="0">
                <a:solidFill>
                  <a:srgbClr val="000066"/>
                </a:solidFill>
                <a:latin typeface="Calibri" pitchFamily="34" charset="0"/>
              </a:rPr>
              <a:t>All HIV-positive adults and adolescents in care </a:t>
            </a:r>
            <a:br>
              <a:rPr lang="en-GB" dirty="0">
                <a:solidFill>
                  <a:srgbClr val="000066"/>
                </a:solidFill>
                <a:latin typeface="Calibri" pitchFamily="34" charset="0"/>
              </a:rPr>
            </a:br>
            <a:r>
              <a:rPr lang="en-GB" dirty="0">
                <a:solidFill>
                  <a:srgbClr val="000066"/>
                </a:solidFill>
                <a:latin typeface="Calibri" pitchFamily="34" charset="0"/>
              </a:rPr>
              <a:t>and treatment</a:t>
            </a:r>
            <a:endParaRPr lang="en-US" dirty="0">
              <a:solidFill>
                <a:srgbClr val="000066"/>
              </a:solidFill>
              <a:latin typeface="Calibri" pitchFamily="34" charset="0"/>
            </a:endParaRPr>
          </a:p>
          <a:p>
            <a:pPr marL="863600" lvl="1" indent="-406400" eaLnBrk="1" hangingPunct="1">
              <a:spcBef>
                <a:spcPct val="35000"/>
              </a:spcBef>
              <a:buFont typeface="Arial" pitchFamily="34" charset="0"/>
              <a:buChar char="–"/>
              <a:defRPr/>
            </a:pPr>
            <a:r>
              <a:rPr lang="en-GB" dirty="0">
                <a:solidFill>
                  <a:srgbClr val="000066"/>
                </a:solidFill>
                <a:latin typeface="Calibri" pitchFamily="34" charset="0"/>
              </a:rPr>
              <a:t>Women who are pregnant or up to 6 months post-partum in prevention of mother-to-child transmission of HIV (PMTCT) programmes</a:t>
            </a:r>
          </a:p>
          <a:p>
            <a:pPr marL="863600" lvl="1" indent="-406400" eaLnBrk="1" hangingPunct="1">
              <a:spcBef>
                <a:spcPct val="35000"/>
              </a:spcBef>
              <a:buFont typeface="Arial" pitchFamily="34" charset="0"/>
              <a:buChar char="–"/>
              <a:defRPr/>
            </a:pPr>
            <a:r>
              <a:rPr lang="en-GB" dirty="0">
                <a:solidFill>
                  <a:srgbClr val="000066"/>
                </a:solidFill>
                <a:latin typeface="Calibri" pitchFamily="34" charset="0"/>
              </a:rPr>
              <a:t>All HIV-exposed children 0–14 years of age, including children of HIV-positive women</a:t>
            </a:r>
            <a:endParaRPr lang="en-US" dirty="0">
              <a:solidFill>
                <a:srgbClr val="000066"/>
              </a:solidFill>
              <a:latin typeface="Calibri" pitchFamily="34" charset="0"/>
            </a:endParaRPr>
          </a:p>
          <a:p>
            <a:pPr marL="863600" lvl="1" indent="-406400" eaLnBrk="1" hangingPunct="1">
              <a:spcBef>
                <a:spcPct val="35000"/>
              </a:spcBef>
              <a:buClr>
                <a:srgbClr val="C00000"/>
              </a:buClr>
              <a:buFontTx/>
              <a:buNone/>
              <a:defRPr/>
            </a:pPr>
            <a:endParaRPr lang="en-GB" sz="2700" dirty="0">
              <a:solidFill>
                <a:schemeClr val="tx2">
                  <a:lumMod val="10000"/>
                </a:schemeClr>
              </a:solidFill>
            </a:endParaRPr>
          </a:p>
          <a:p>
            <a:pPr marL="533400" indent="-533400" eaLnBrk="1" hangingPunct="1">
              <a:spcBef>
                <a:spcPct val="45000"/>
              </a:spcBef>
              <a:buSzTx/>
              <a:buFont typeface="Wingdings 3" pitchFamily="18" charset="2"/>
              <a:buAutoNum type="arabicPeriod"/>
              <a:defRPr/>
            </a:pPr>
            <a:endParaRPr lang="en-GB" sz="2700" dirty="0"/>
          </a:p>
        </p:txBody>
      </p:sp>
      <p:sp>
        <p:nvSpPr>
          <p:cNvPr id="5" name="Title 4"/>
          <p:cNvSpPr>
            <a:spLocks noGrp="1"/>
          </p:cNvSpPr>
          <p:nvPr>
            <p:ph type="title"/>
          </p:nvPr>
        </p:nvSpPr>
        <p:spPr>
          <a:xfrm>
            <a:off x="1221967" y="341096"/>
            <a:ext cx="7481455" cy="548318"/>
          </a:xfrm>
        </p:spPr>
        <p:txBody>
          <a:bodyPr/>
          <a:lstStyle/>
          <a:p>
            <a:r>
              <a:rPr lang="fr-FR" sz="4200" spc="0" dirty="0">
                <a:cs typeface="Arial" charset="0"/>
              </a:rPr>
              <a:t>TARGET GROUPS FOR NACS</a:t>
            </a:r>
            <a:endParaRPr lang="en-US" sz="4200" spc="0" dirty="0"/>
          </a:p>
        </p:txBody>
      </p:sp>
      <p:sp>
        <p:nvSpPr>
          <p:cNvPr id="7" name="TextBox 6"/>
          <p:cNvSpPr txBox="1"/>
          <p:nvPr/>
        </p:nvSpPr>
        <p:spPr>
          <a:xfrm>
            <a:off x="316486" y="354653"/>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a:bodyPr>
          <a:lstStyle/>
          <a:p>
            <a:pPr>
              <a:spcBef>
                <a:spcPts val="900"/>
              </a:spcBef>
              <a:buClr>
                <a:srgbClr val="000066"/>
              </a:buClr>
              <a:buFont typeface="+mj-lt"/>
              <a:buAutoNum type="arabicPeriod"/>
              <a:defRPr/>
            </a:pPr>
            <a:r>
              <a:rPr lang="en-GB" sz="2800" dirty="0">
                <a:solidFill>
                  <a:srgbClr val="000066"/>
                </a:solidFill>
                <a:latin typeface="Calibri" pitchFamily="34" charset="0"/>
              </a:rPr>
              <a:t>Provide nutrition education in the waiting area.</a:t>
            </a:r>
            <a:endParaRPr lang="en-US" sz="2800" dirty="0">
              <a:solidFill>
                <a:srgbClr val="000066"/>
              </a:solidFill>
              <a:latin typeface="Calibri" pitchFamily="34" charset="0"/>
            </a:endParaRPr>
          </a:p>
          <a:p>
            <a:pPr>
              <a:spcBef>
                <a:spcPts val="900"/>
              </a:spcBef>
              <a:buClr>
                <a:srgbClr val="000066"/>
              </a:buClr>
              <a:buFont typeface="+mj-lt"/>
              <a:buAutoNum type="arabicPeriod"/>
              <a:defRPr/>
            </a:pPr>
            <a:r>
              <a:rPr lang="en-GB" sz="2800" dirty="0">
                <a:solidFill>
                  <a:srgbClr val="000066"/>
                </a:solidFill>
                <a:latin typeface="Calibri" pitchFamily="34" charset="0"/>
              </a:rPr>
              <a:t>Assess and classify nutritional status.</a:t>
            </a:r>
            <a:endParaRPr lang="en-US" sz="2800" dirty="0">
              <a:solidFill>
                <a:srgbClr val="000066"/>
              </a:solidFill>
              <a:latin typeface="Calibri" pitchFamily="34" charset="0"/>
            </a:endParaRPr>
          </a:p>
          <a:p>
            <a:pPr>
              <a:spcBef>
                <a:spcPts val="900"/>
              </a:spcBef>
              <a:buClr>
                <a:srgbClr val="000066"/>
              </a:buClr>
              <a:buFont typeface="+mj-lt"/>
              <a:buAutoNum type="arabicPeriod"/>
              <a:defRPr/>
            </a:pPr>
            <a:r>
              <a:rPr lang="en-GB" sz="2800" dirty="0">
                <a:solidFill>
                  <a:srgbClr val="000066"/>
                </a:solidFill>
                <a:latin typeface="Calibri" pitchFamily="34" charset="0"/>
              </a:rPr>
              <a:t>Counsel clients and/or caregivers based on the clients’ nutritional status.</a:t>
            </a:r>
            <a:endParaRPr lang="en-US" sz="2800" dirty="0">
              <a:solidFill>
                <a:srgbClr val="000066"/>
              </a:solidFill>
              <a:latin typeface="Calibri" pitchFamily="34" charset="0"/>
            </a:endParaRPr>
          </a:p>
          <a:p>
            <a:pPr>
              <a:spcBef>
                <a:spcPts val="900"/>
              </a:spcBef>
              <a:buClr>
                <a:srgbClr val="000066"/>
              </a:buClr>
              <a:buFont typeface="+mj-lt"/>
              <a:buAutoNum type="arabicPeriod"/>
              <a:defRPr/>
            </a:pPr>
            <a:r>
              <a:rPr lang="en-GB" sz="2800" dirty="0">
                <a:solidFill>
                  <a:srgbClr val="000066"/>
                </a:solidFill>
                <a:latin typeface="Calibri" pitchFamily="34" charset="0"/>
              </a:rPr>
              <a:t>Prescribe specialised food products </a:t>
            </a:r>
            <a:r>
              <a:rPr lang="en-GB" dirty="0">
                <a:solidFill>
                  <a:srgbClr val="000066"/>
                </a:solidFill>
                <a:latin typeface="Calibri" pitchFamily="34" charset="0"/>
              </a:rPr>
              <a:t>for acutely malnourished clients </a:t>
            </a:r>
            <a:r>
              <a:rPr lang="en-GB" sz="2800" dirty="0">
                <a:solidFill>
                  <a:srgbClr val="000066"/>
                </a:solidFill>
                <a:latin typeface="Calibri" pitchFamily="34" charset="0"/>
              </a:rPr>
              <a:t>and counsel on their use.</a:t>
            </a:r>
            <a:endParaRPr lang="en-US" sz="2800" dirty="0">
              <a:solidFill>
                <a:srgbClr val="000066"/>
              </a:solidFill>
              <a:latin typeface="Calibri" pitchFamily="34" charset="0"/>
            </a:endParaRPr>
          </a:p>
          <a:p>
            <a:pPr>
              <a:spcBef>
                <a:spcPts val="900"/>
              </a:spcBef>
              <a:buClr>
                <a:srgbClr val="000066"/>
              </a:buClr>
              <a:buFont typeface="+mj-lt"/>
              <a:buAutoNum type="arabicPeriod"/>
              <a:defRPr/>
            </a:pPr>
            <a:r>
              <a:rPr lang="en-GB" dirty="0">
                <a:solidFill>
                  <a:srgbClr val="000066"/>
                </a:solidFill>
                <a:latin typeface="Calibri" pitchFamily="34" charset="0"/>
              </a:rPr>
              <a:t>Continue m</a:t>
            </a:r>
            <a:r>
              <a:rPr lang="en-GB" sz="2800" dirty="0">
                <a:solidFill>
                  <a:srgbClr val="000066"/>
                </a:solidFill>
                <a:latin typeface="Calibri" pitchFamily="34" charset="0"/>
              </a:rPr>
              <a:t>onitoring clients’ nutritional status and counselling clients on follow-up visits.</a:t>
            </a:r>
            <a:endParaRPr lang="en-US" sz="2800" dirty="0">
              <a:solidFill>
                <a:srgbClr val="000066"/>
              </a:solidFill>
              <a:latin typeface="Calibri" pitchFamily="34" charset="0"/>
            </a:endParaRPr>
          </a:p>
        </p:txBody>
      </p:sp>
      <p:sp>
        <p:nvSpPr>
          <p:cNvPr id="5" name="Title 4"/>
          <p:cNvSpPr>
            <a:spLocks noGrp="1"/>
          </p:cNvSpPr>
          <p:nvPr>
            <p:ph type="title"/>
          </p:nvPr>
        </p:nvSpPr>
        <p:spPr>
          <a:xfrm>
            <a:off x="1221967" y="327449"/>
            <a:ext cx="7481455" cy="548318"/>
          </a:xfrm>
        </p:spPr>
        <p:txBody>
          <a:bodyPr/>
          <a:lstStyle/>
          <a:p>
            <a:r>
              <a:rPr lang="fr-FR" sz="4200" spc="0" dirty="0">
                <a:cs typeface="Arial" charset="0"/>
              </a:rPr>
              <a:t>NACS STEPS</a:t>
            </a:r>
            <a:endParaRPr lang="en-US" sz="4200" spc="0" dirty="0"/>
          </a:p>
        </p:txBody>
      </p:sp>
      <p:sp>
        <p:nvSpPr>
          <p:cNvPr id="7" name="TextBox 6"/>
          <p:cNvSpPr txBox="1"/>
          <p:nvPr/>
        </p:nvSpPr>
        <p:spPr>
          <a:xfrm>
            <a:off x="316486" y="358776"/>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457199" y="1454779"/>
            <a:ext cx="8448676" cy="4525963"/>
          </a:xfrm>
          <a:noFill/>
        </p:spPr>
        <p:txBody>
          <a:bodyPr>
            <a:noAutofit/>
          </a:bodyPr>
          <a:lstStyle/>
          <a:p>
            <a:pPr>
              <a:spcBef>
                <a:spcPts val="600"/>
              </a:spcBef>
              <a:buFont typeface="Arial" charset="0"/>
              <a:buAutoNum type="arabicPeriod"/>
            </a:pPr>
            <a:r>
              <a:rPr lang="en-GB" sz="2800" dirty="0">
                <a:latin typeface="Calibri" pitchFamily="34" charset="0"/>
              </a:rPr>
              <a:t>Define basic nutrition terms.</a:t>
            </a:r>
            <a:endParaRPr lang="en-US" sz="2800" dirty="0">
              <a:latin typeface="Calibri" pitchFamily="34" charset="0"/>
            </a:endParaRPr>
          </a:p>
          <a:p>
            <a:pPr>
              <a:spcBef>
                <a:spcPts val="600"/>
              </a:spcBef>
              <a:buFont typeface="Arial" charset="0"/>
              <a:buAutoNum type="arabicPeriod"/>
            </a:pPr>
            <a:r>
              <a:rPr lang="en-GB" sz="2800" dirty="0">
                <a:latin typeface="Calibri" pitchFamily="34" charset="0"/>
              </a:rPr>
              <a:t>Explain the importance of nutrition for good health.</a:t>
            </a:r>
            <a:endParaRPr lang="en-US" sz="2800" dirty="0">
              <a:latin typeface="Calibri" pitchFamily="34" charset="0"/>
            </a:endParaRPr>
          </a:p>
          <a:p>
            <a:pPr>
              <a:spcBef>
                <a:spcPts val="600"/>
              </a:spcBef>
              <a:buFont typeface="Arial" charset="0"/>
              <a:buAutoNum type="arabicPeriod"/>
            </a:pPr>
            <a:r>
              <a:rPr lang="en-GB" sz="2800" dirty="0">
                <a:latin typeface="Calibri" pitchFamily="34" charset="0"/>
              </a:rPr>
              <a:t>Explain human nutrient needs. </a:t>
            </a:r>
            <a:endParaRPr lang="en-US" sz="2800" dirty="0">
              <a:latin typeface="Calibri" pitchFamily="34" charset="0"/>
            </a:endParaRPr>
          </a:p>
          <a:p>
            <a:pPr>
              <a:spcBef>
                <a:spcPts val="600"/>
              </a:spcBef>
              <a:buFont typeface="Arial" charset="0"/>
              <a:buAutoNum type="arabicPeriod"/>
            </a:pPr>
            <a:r>
              <a:rPr lang="en-GB" sz="2800" dirty="0">
                <a:latin typeface="Calibri" pitchFamily="34" charset="0"/>
              </a:rPr>
              <a:t>Explain the additional nutritional requirements of people living with HIV.</a:t>
            </a:r>
            <a:endParaRPr lang="en-US" sz="2800" dirty="0">
              <a:latin typeface="Calibri" pitchFamily="34" charset="0"/>
            </a:endParaRPr>
          </a:p>
          <a:p>
            <a:pPr>
              <a:spcBef>
                <a:spcPts val="600"/>
              </a:spcBef>
              <a:buFont typeface="Arial" charset="0"/>
              <a:buAutoNum type="arabicPeriod"/>
            </a:pPr>
            <a:r>
              <a:rPr lang="en-GB" sz="2800" dirty="0">
                <a:latin typeface="Calibri" pitchFamily="34" charset="0"/>
              </a:rPr>
              <a:t>Describe the interaction between HIV and nutrition.</a:t>
            </a:r>
            <a:endParaRPr lang="en-US" sz="2800" dirty="0">
              <a:latin typeface="Calibri" pitchFamily="34" charset="0"/>
            </a:endParaRPr>
          </a:p>
          <a:p>
            <a:pPr>
              <a:spcBef>
                <a:spcPts val="600"/>
              </a:spcBef>
              <a:buFont typeface="Arial" charset="0"/>
              <a:buAutoNum type="arabicPeriod"/>
            </a:pPr>
            <a:r>
              <a:rPr lang="en-GB" sz="2800" dirty="0">
                <a:latin typeface="Calibri" pitchFamily="34" charset="0"/>
              </a:rPr>
              <a:t>Describe the interaction between tuberculosis (TB) and HIV.</a:t>
            </a:r>
            <a:endParaRPr lang="en-US" sz="2800" dirty="0">
              <a:latin typeface="Calibri" pitchFamily="34" charset="0"/>
            </a:endParaRPr>
          </a:p>
          <a:p>
            <a:pPr>
              <a:spcBef>
                <a:spcPts val="600"/>
              </a:spcBef>
              <a:buFont typeface="Arial" charset="0"/>
              <a:buAutoNum type="arabicPeriod"/>
            </a:pPr>
            <a:r>
              <a:rPr lang="en-GB" sz="2800" dirty="0">
                <a:latin typeface="Calibri" pitchFamily="34" charset="0"/>
              </a:rPr>
              <a:t>Describe the causes, features and consequences </a:t>
            </a:r>
            <a:br>
              <a:rPr lang="en-GB" sz="2800" dirty="0">
                <a:latin typeface="Calibri" pitchFamily="34" charset="0"/>
              </a:rPr>
            </a:br>
            <a:r>
              <a:rPr lang="en-GB" sz="2800" dirty="0">
                <a:latin typeface="Calibri" pitchFamily="34" charset="0"/>
              </a:rPr>
              <a:t>of malnutrition.</a:t>
            </a:r>
            <a:endParaRPr lang="en-US" sz="2800" dirty="0">
              <a:latin typeface="Calibri" pitchFamily="34" charset="0"/>
            </a:endParaRPr>
          </a:p>
          <a:p>
            <a:pPr>
              <a:spcBef>
                <a:spcPts val="600"/>
              </a:spcBef>
              <a:buFont typeface="Arial" charset="0"/>
              <a:buAutoNum type="arabicPeriod"/>
            </a:pPr>
            <a:r>
              <a:rPr lang="en-GB" sz="2800" dirty="0">
                <a:latin typeface="Calibri" pitchFamily="34" charset="0"/>
              </a:rPr>
              <a:t>Describe the Critical Nutrition Actions (CNAs).</a:t>
            </a:r>
            <a:endParaRPr lang="en-US" sz="2800" dirty="0">
              <a:latin typeface="Calibri" pitchFamily="34" charset="0"/>
            </a:endParaRPr>
          </a:p>
        </p:txBody>
      </p:sp>
      <p:sp>
        <p:nvSpPr>
          <p:cNvPr id="6" name="Title 5"/>
          <p:cNvSpPr>
            <a:spLocks noGrp="1"/>
          </p:cNvSpPr>
          <p:nvPr>
            <p:ph type="title"/>
          </p:nvPr>
        </p:nvSpPr>
        <p:spPr>
          <a:xfrm>
            <a:off x="1221967" y="327448"/>
            <a:ext cx="7481455" cy="548318"/>
          </a:xfrm>
        </p:spPr>
        <p:txBody>
          <a:bodyPr/>
          <a:lstStyle/>
          <a:p>
            <a:r>
              <a:rPr lang="en-US" sz="4200" b="1" spc="0" dirty="0"/>
              <a:t>LEARNING OBJECTIVES</a:t>
            </a:r>
          </a:p>
        </p:txBody>
      </p:sp>
      <p:sp>
        <p:nvSpPr>
          <p:cNvPr id="7" name="TextBox 6"/>
          <p:cNvSpPr txBox="1"/>
          <p:nvPr/>
        </p:nvSpPr>
        <p:spPr>
          <a:xfrm>
            <a:off x="326011" y="419100"/>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1.2</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443552" y="1632487"/>
            <a:ext cx="8229600" cy="4525963"/>
          </a:xfrm>
        </p:spPr>
        <p:txBody>
          <a:bodyPr>
            <a:normAutofit/>
          </a:bodyPr>
          <a:lstStyle/>
          <a:p>
            <a:pPr marL="395288" lvl="4" indent="-285750">
              <a:spcBef>
                <a:spcPts val="1200"/>
              </a:spcBef>
              <a:buClr>
                <a:srgbClr val="000066"/>
              </a:buClr>
              <a:buSzPct val="100000"/>
              <a:buFont typeface="Wingdings" pitchFamily="2" charset="2"/>
              <a:buChar char="§"/>
              <a:defRPr/>
            </a:pPr>
            <a:r>
              <a:rPr lang="en-GB" altLang="ko-KR" sz="2800" dirty="0">
                <a:solidFill>
                  <a:srgbClr val="000066"/>
                </a:solidFill>
                <a:cs typeface="Arial" pitchFamily="34" charset="0"/>
              </a:rPr>
              <a:t>Nutritionally dense fortified products used to treat </a:t>
            </a:r>
            <a:br>
              <a:rPr lang="en-GB" altLang="ko-KR" sz="2800" dirty="0">
                <a:solidFill>
                  <a:srgbClr val="000066"/>
                </a:solidFill>
                <a:cs typeface="Arial" pitchFamily="34" charset="0"/>
              </a:rPr>
            </a:br>
            <a:r>
              <a:rPr lang="en-GB" altLang="ko-KR" sz="2800" dirty="0">
                <a:solidFill>
                  <a:srgbClr val="000066"/>
                </a:solidFill>
                <a:cs typeface="Arial" pitchFamily="34" charset="0"/>
              </a:rPr>
              <a:t>acute malnutrition</a:t>
            </a:r>
          </a:p>
          <a:p>
            <a:pPr marL="395288" lvl="4" indent="-285750">
              <a:spcBef>
                <a:spcPts val="1200"/>
              </a:spcBef>
              <a:buClr>
                <a:srgbClr val="000066"/>
              </a:buClr>
              <a:buSzPct val="100000"/>
              <a:buFont typeface="Wingdings" pitchFamily="2" charset="2"/>
              <a:buChar char="§"/>
              <a:defRPr/>
            </a:pPr>
            <a:r>
              <a:rPr lang="en-GB" altLang="ko-KR" sz="2800" dirty="0">
                <a:solidFill>
                  <a:srgbClr val="000066"/>
                </a:solidFill>
                <a:cs typeface="Arial" pitchFamily="34" charset="0"/>
              </a:rPr>
              <a:t>Prescribed as medicine in clinic services based on strict criteria for a limited time</a:t>
            </a:r>
          </a:p>
          <a:p>
            <a:pPr marL="395288" lvl="4" indent="-285750">
              <a:spcBef>
                <a:spcPts val="1200"/>
              </a:spcBef>
              <a:buClr>
                <a:srgbClr val="000066"/>
              </a:buClr>
              <a:buSzPct val="100000"/>
              <a:buFont typeface="Wingdings" pitchFamily="2" charset="2"/>
              <a:buChar char="§"/>
              <a:defRPr/>
            </a:pPr>
            <a:r>
              <a:rPr lang="en-GB" altLang="ko-KR" sz="2800" dirty="0">
                <a:solidFill>
                  <a:srgbClr val="000066"/>
                </a:solidFill>
                <a:cs typeface="Arial" pitchFamily="34" charset="0"/>
              </a:rPr>
              <a:t>Individual take-home rations to help the malnourished client recover</a:t>
            </a:r>
          </a:p>
          <a:p>
            <a:pPr marL="395288" lvl="4" indent="-285750">
              <a:spcBef>
                <a:spcPts val="1200"/>
              </a:spcBef>
              <a:buClr>
                <a:srgbClr val="000066"/>
              </a:buClr>
              <a:buSzPct val="100000"/>
              <a:buFont typeface="Wingdings" pitchFamily="2" charset="2"/>
              <a:buChar char="§"/>
              <a:defRPr/>
            </a:pPr>
            <a:r>
              <a:rPr lang="en-GB" altLang="ko-KR" sz="2800" dirty="0">
                <a:solidFill>
                  <a:srgbClr val="000066"/>
                </a:solidFill>
                <a:cs typeface="Arial" pitchFamily="34" charset="0"/>
              </a:rPr>
              <a:t>Not to be shared with other family members</a:t>
            </a:r>
          </a:p>
        </p:txBody>
      </p:sp>
      <p:sp>
        <p:nvSpPr>
          <p:cNvPr id="5" name="Title 4"/>
          <p:cNvSpPr>
            <a:spLocks noGrp="1"/>
          </p:cNvSpPr>
          <p:nvPr>
            <p:ph type="title"/>
          </p:nvPr>
        </p:nvSpPr>
        <p:spPr>
          <a:xfrm>
            <a:off x="1221967" y="313802"/>
            <a:ext cx="7922033" cy="548318"/>
          </a:xfrm>
        </p:spPr>
        <p:txBody>
          <a:bodyPr/>
          <a:lstStyle/>
          <a:p>
            <a:r>
              <a:rPr lang="fr-FR" sz="4200" spc="0" dirty="0">
                <a:cs typeface="Arial" charset="0"/>
              </a:rPr>
              <a:t>SPECIALISED FOOD PRODUCTS</a:t>
            </a:r>
            <a:endParaRPr lang="en-US" sz="4200" spc="0" dirty="0"/>
          </a:p>
        </p:txBody>
      </p:sp>
      <p:sp>
        <p:nvSpPr>
          <p:cNvPr id="7" name="TextBox 6"/>
          <p:cNvSpPr txBox="1"/>
          <p:nvPr/>
        </p:nvSpPr>
        <p:spPr>
          <a:xfrm>
            <a:off x="316486" y="358776"/>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4.6</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Autofit/>
          </a:bodyPr>
          <a:lstStyle/>
          <a:p>
            <a:pPr>
              <a:spcBef>
                <a:spcPts val="600"/>
              </a:spcBef>
              <a:buClr>
                <a:srgbClr val="000066"/>
              </a:buClr>
              <a:buSzTx/>
              <a:buFont typeface="+mj-lt"/>
              <a:buAutoNum type="arabicPeriod"/>
              <a:defRPr/>
            </a:pPr>
            <a:r>
              <a:rPr lang="en-GB" sz="2800" dirty="0">
                <a:solidFill>
                  <a:srgbClr val="000066"/>
                </a:solidFill>
                <a:latin typeface="Calibri" pitchFamily="34" charset="0"/>
              </a:rPr>
              <a:t>Prevent and treat acute malnutrition.</a:t>
            </a:r>
          </a:p>
          <a:p>
            <a:pPr>
              <a:spcBef>
                <a:spcPts val="600"/>
              </a:spcBef>
              <a:buClr>
                <a:srgbClr val="000066"/>
              </a:buClr>
              <a:buSzTx/>
              <a:buFont typeface="+mj-lt"/>
              <a:buAutoNum type="arabicPeriod"/>
              <a:defRPr/>
            </a:pPr>
            <a:r>
              <a:rPr lang="en-GB" sz="2800" dirty="0">
                <a:solidFill>
                  <a:srgbClr val="000066"/>
                </a:solidFill>
                <a:latin typeface="Calibri" pitchFamily="34" charset="0"/>
              </a:rPr>
              <a:t>Improve medication effectiveness and adherence.</a:t>
            </a:r>
          </a:p>
          <a:p>
            <a:pPr>
              <a:spcBef>
                <a:spcPts val="600"/>
              </a:spcBef>
              <a:buClr>
                <a:srgbClr val="000066"/>
              </a:buClr>
              <a:buSzTx/>
              <a:buFont typeface="+mj-lt"/>
              <a:buAutoNum type="arabicPeriod"/>
              <a:defRPr/>
            </a:pPr>
            <a:r>
              <a:rPr lang="en-GB" sz="2800" dirty="0">
                <a:solidFill>
                  <a:srgbClr val="000066"/>
                </a:solidFill>
                <a:latin typeface="Calibri" pitchFamily="34" charset="0"/>
              </a:rPr>
              <a:t>Improve the efficacy of ART or TB treatment and help manage side effects.</a:t>
            </a:r>
          </a:p>
          <a:p>
            <a:pPr>
              <a:spcBef>
                <a:spcPts val="600"/>
              </a:spcBef>
              <a:buClr>
                <a:srgbClr val="000066"/>
              </a:buClr>
              <a:buSzTx/>
              <a:buFont typeface="+mj-lt"/>
              <a:buAutoNum type="arabicPeriod"/>
              <a:defRPr/>
            </a:pPr>
            <a:r>
              <a:rPr lang="en-GB" sz="2800" dirty="0">
                <a:solidFill>
                  <a:srgbClr val="000066"/>
                </a:solidFill>
                <a:latin typeface="Calibri" pitchFamily="34" charset="0"/>
              </a:rPr>
              <a:t>Improve birth outcomes and promote infant and </a:t>
            </a:r>
            <a:br>
              <a:rPr lang="en-GB" sz="2800" dirty="0">
                <a:solidFill>
                  <a:srgbClr val="000066"/>
                </a:solidFill>
                <a:latin typeface="Calibri" pitchFamily="34" charset="0"/>
              </a:rPr>
            </a:br>
            <a:r>
              <a:rPr lang="en-GB" sz="2800" dirty="0">
                <a:solidFill>
                  <a:srgbClr val="000066"/>
                </a:solidFill>
                <a:latin typeface="Calibri" pitchFamily="34" charset="0"/>
              </a:rPr>
              <a:t>child survival.</a:t>
            </a:r>
          </a:p>
          <a:p>
            <a:pPr>
              <a:spcBef>
                <a:spcPts val="600"/>
              </a:spcBef>
              <a:buClr>
                <a:srgbClr val="000066"/>
              </a:buClr>
              <a:buSzTx/>
              <a:buFont typeface="+mj-lt"/>
              <a:buAutoNum type="arabicPeriod"/>
              <a:defRPr/>
            </a:pPr>
            <a:r>
              <a:rPr lang="en-GB" sz="2800" dirty="0">
                <a:solidFill>
                  <a:srgbClr val="000066"/>
                </a:solidFill>
                <a:latin typeface="Calibri" pitchFamily="34" charset="0"/>
              </a:rPr>
              <a:t>Provide continuity of care.</a:t>
            </a:r>
          </a:p>
          <a:p>
            <a:pPr>
              <a:spcBef>
                <a:spcPts val="600"/>
              </a:spcBef>
              <a:buClr>
                <a:srgbClr val="000066"/>
              </a:buClr>
              <a:buSzTx/>
              <a:buFont typeface="+mj-lt"/>
              <a:buAutoNum type="arabicPeriod"/>
              <a:defRPr/>
            </a:pPr>
            <a:r>
              <a:rPr lang="en-GB" sz="2800" dirty="0">
                <a:solidFill>
                  <a:srgbClr val="000066"/>
                </a:solidFill>
                <a:latin typeface="Calibri" pitchFamily="34" charset="0"/>
              </a:rPr>
              <a:t>Improve functioning and quality of life.</a:t>
            </a:r>
            <a:endParaRPr lang="fr-FR" sz="2800" dirty="0">
              <a:solidFill>
                <a:srgbClr val="000066"/>
              </a:solidFill>
              <a:latin typeface="Calibri" pitchFamily="34" charset="0"/>
            </a:endParaRPr>
          </a:p>
        </p:txBody>
      </p:sp>
      <p:sp>
        <p:nvSpPr>
          <p:cNvPr id="5" name="Title 4"/>
          <p:cNvSpPr>
            <a:spLocks noGrp="1"/>
          </p:cNvSpPr>
          <p:nvPr>
            <p:ph type="title"/>
          </p:nvPr>
        </p:nvSpPr>
        <p:spPr>
          <a:xfrm>
            <a:off x="1221967" y="55060"/>
            <a:ext cx="7481455" cy="548318"/>
          </a:xfrm>
        </p:spPr>
        <p:txBody>
          <a:bodyPr/>
          <a:lstStyle/>
          <a:p>
            <a:r>
              <a:rPr lang="fr-FR" sz="4200" spc="0" dirty="0">
                <a:cs typeface="Arial" charset="0"/>
              </a:rPr>
              <a:t>PURPOSE OF SPECIALISED </a:t>
            </a:r>
            <a:br>
              <a:rPr lang="fr-FR" sz="4200" spc="0" dirty="0">
                <a:cs typeface="Arial" charset="0"/>
              </a:rPr>
            </a:br>
            <a:r>
              <a:rPr lang="fr-FR" sz="4200" spc="0" dirty="0">
                <a:cs typeface="Arial" charset="0"/>
              </a:rPr>
              <a:t>FOOD PRODUCTS</a:t>
            </a:r>
            <a:endParaRPr lang="en-US" sz="4200" spc="0" dirty="0"/>
          </a:p>
        </p:txBody>
      </p:sp>
      <p:sp>
        <p:nvSpPr>
          <p:cNvPr id="7" name="TextBox 6"/>
          <p:cNvSpPr txBox="1"/>
          <p:nvPr/>
        </p:nvSpPr>
        <p:spPr>
          <a:xfrm>
            <a:off x="316486" y="167438"/>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365789" y="1490323"/>
            <a:ext cx="5200650" cy="5074251"/>
          </a:xfrm>
        </p:spPr>
        <p:txBody>
          <a:bodyPr>
            <a:normAutofit lnSpcReduction="10000"/>
          </a:bodyPr>
          <a:lstStyle/>
          <a:p>
            <a:pPr marL="395288" lvl="4" indent="-285750">
              <a:spcBef>
                <a:spcPts val="1200"/>
              </a:spcBef>
              <a:buClr>
                <a:srgbClr val="000066"/>
              </a:buClr>
              <a:buSzPct val="100000"/>
              <a:buFont typeface="Wingdings" pitchFamily="2" charset="2"/>
              <a:buChar char="§"/>
              <a:defRPr/>
            </a:pPr>
            <a:r>
              <a:rPr lang="en-GB" altLang="ko-KR" sz="2800" dirty="0">
                <a:solidFill>
                  <a:srgbClr val="000066"/>
                </a:solidFill>
                <a:cs typeface="Arial" pitchFamily="34" charset="0"/>
              </a:rPr>
              <a:t>Therapeutic foods (except </a:t>
            </a:r>
            <a:br>
              <a:rPr lang="en-GB" altLang="ko-KR" sz="2800" dirty="0">
                <a:solidFill>
                  <a:srgbClr val="000066"/>
                </a:solidFill>
                <a:cs typeface="Arial" pitchFamily="34" charset="0"/>
              </a:rPr>
            </a:br>
            <a:r>
              <a:rPr lang="en-GB" altLang="ko-KR" sz="2800" dirty="0">
                <a:solidFill>
                  <a:srgbClr val="000066"/>
                </a:solidFill>
                <a:cs typeface="Arial" pitchFamily="34" charset="0"/>
              </a:rPr>
              <a:t>for F-75 and F-100) and supplementary foods are not appropriate or nutritionally adequate for infants under </a:t>
            </a:r>
            <a:br>
              <a:rPr lang="en-GB" altLang="ko-KR" sz="2800" dirty="0">
                <a:solidFill>
                  <a:srgbClr val="000066"/>
                </a:solidFill>
                <a:cs typeface="Arial" pitchFamily="34" charset="0"/>
              </a:rPr>
            </a:br>
            <a:r>
              <a:rPr lang="en-GB" altLang="ko-KR" sz="2800" dirty="0">
                <a:solidFill>
                  <a:srgbClr val="000066"/>
                </a:solidFill>
                <a:cs typeface="Arial" pitchFamily="34" charset="0"/>
              </a:rPr>
              <a:t>6 months of age. </a:t>
            </a:r>
          </a:p>
          <a:p>
            <a:pPr marL="395288" lvl="4" indent="-285750">
              <a:spcBef>
                <a:spcPts val="1200"/>
              </a:spcBef>
              <a:buClr>
                <a:srgbClr val="000066"/>
              </a:buClr>
              <a:buSzPct val="100000"/>
              <a:buFont typeface="Wingdings" pitchFamily="2" charset="2"/>
              <a:buChar char="§"/>
              <a:defRPr/>
            </a:pPr>
            <a:r>
              <a:rPr lang="en-GB" altLang="ko-KR" sz="2800" dirty="0">
                <a:solidFill>
                  <a:srgbClr val="000066"/>
                </a:solidFill>
                <a:cs typeface="Arial" pitchFamily="34" charset="0"/>
              </a:rPr>
              <a:t>Children this age should </a:t>
            </a:r>
            <a:br>
              <a:rPr lang="en-GB" altLang="ko-KR" sz="2800" dirty="0">
                <a:solidFill>
                  <a:srgbClr val="000066"/>
                </a:solidFill>
                <a:cs typeface="Arial" pitchFamily="34" charset="0"/>
              </a:rPr>
            </a:br>
            <a:r>
              <a:rPr lang="en-GB" altLang="ko-KR" sz="2800" dirty="0">
                <a:solidFill>
                  <a:srgbClr val="000066"/>
                </a:solidFill>
                <a:cs typeface="Arial" pitchFamily="34" charset="0"/>
              </a:rPr>
              <a:t>receive only breast milk (or replacement milk if it can be provided safely),</a:t>
            </a:r>
            <a:r>
              <a:rPr lang="en-US" altLang="ko-KR" sz="2800" dirty="0">
                <a:solidFill>
                  <a:srgbClr val="000066"/>
                </a:solidFill>
                <a:cs typeface="Arial" pitchFamily="34" charset="0"/>
              </a:rPr>
              <a:t> unless they are in inpatient treatment </a:t>
            </a:r>
            <a:br>
              <a:rPr lang="en-US" altLang="ko-KR" sz="2800" dirty="0">
                <a:solidFill>
                  <a:srgbClr val="000066"/>
                </a:solidFill>
                <a:cs typeface="Arial" pitchFamily="34" charset="0"/>
              </a:rPr>
            </a:br>
            <a:r>
              <a:rPr lang="en-US" altLang="ko-KR" sz="2800" dirty="0">
                <a:solidFill>
                  <a:srgbClr val="000066"/>
                </a:solidFill>
                <a:cs typeface="Arial" pitchFamily="34" charset="0"/>
              </a:rPr>
              <a:t>for SAM</a:t>
            </a:r>
            <a:r>
              <a:rPr lang="en-GB" altLang="ko-KR" sz="2800" dirty="0">
                <a:solidFill>
                  <a:srgbClr val="000066"/>
                </a:solidFill>
                <a:cs typeface="Arial" pitchFamily="34" charset="0"/>
              </a:rPr>
              <a:t>. </a:t>
            </a:r>
          </a:p>
        </p:txBody>
      </p:sp>
      <p:sp>
        <p:nvSpPr>
          <p:cNvPr id="8" name="Title 7"/>
          <p:cNvSpPr>
            <a:spLocks noGrp="1"/>
          </p:cNvSpPr>
          <p:nvPr>
            <p:ph type="title"/>
          </p:nvPr>
        </p:nvSpPr>
        <p:spPr>
          <a:xfrm>
            <a:off x="1208319" y="0"/>
            <a:ext cx="7935681" cy="548318"/>
          </a:xfrm>
        </p:spPr>
        <p:txBody>
          <a:bodyPr/>
          <a:lstStyle/>
          <a:p>
            <a:r>
              <a:rPr lang="en-US" sz="4200" spc="0" dirty="0">
                <a:cs typeface="Arial" charset="0"/>
              </a:rPr>
              <a:t>WARNING: SPECIALISED FOOD PRODUCTS AND INFANTS</a:t>
            </a:r>
          </a:p>
        </p:txBody>
      </p:sp>
      <p:graphicFrame>
        <p:nvGraphicFramePr>
          <p:cNvPr id="2050" name="Object 10" descr="A photo of a woman breastfeeding her child."/>
          <p:cNvGraphicFramePr>
            <a:graphicFrameLocks noChangeAspect="1"/>
          </p:cNvGraphicFramePr>
          <p:nvPr>
            <p:extLst>
              <p:ext uri="{D42A27DB-BD31-4B8C-83A1-F6EECF244321}">
                <p14:modId xmlns:p14="http://schemas.microsoft.com/office/powerpoint/2010/main" val="1852294770"/>
              </p:ext>
            </p:extLst>
          </p:nvPr>
        </p:nvGraphicFramePr>
        <p:xfrm>
          <a:off x="5715000" y="1685925"/>
          <a:ext cx="2934855" cy="3571305"/>
        </p:xfrm>
        <a:graphic>
          <a:graphicData uri="http://schemas.openxmlformats.org/presentationml/2006/ole">
            <mc:AlternateContent xmlns:mc="http://schemas.openxmlformats.org/markup-compatibility/2006">
              <mc:Choice xmlns:v="urn:schemas-microsoft-com:vml" Requires="v">
                <p:oleObj spid="_x0000_s2244" name="Photo Editor Photo" r:id="rId4" imgW="1838095" imgH="2029108" progId="">
                  <p:embed/>
                </p:oleObj>
              </mc:Choice>
              <mc:Fallback>
                <p:oleObj name="Photo Editor Photo" r:id="rId4" imgW="1838095" imgH="2029108" progId="">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r="4980" b="5554"/>
                      <a:stretch>
                        <a:fillRect/>
                      </a:stretch>
                    </p:blipFill>
                    <p:spPr bwMode="auto">
                      <a:xfrm>
                        <a:off x="5715000" y="1685925"/>
                        <a:ext cx="2934855" cy="35713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2055" name="Text Box 11"/>
          <p:cNvSpPr txBox="1">
            <a:spLocks noChangeArrowheads="1"/>
          </p:cNvSpPr>
          <p:nvPr/>
        </p:nvSpPr>
        <p:spPr bwMode="auto">
          <a:xfrm>
            <a:off x="5656569" y="5253677"/>
            <a:ext cx="2926080" cy="307777"/>
          </a:xfrm>
          <a:prstGeom prst="rect">
            <a:avLst/>
          </a:prstGeom>
          <a:noFill/>
          <a:ln w="9525">
            <a:noFill/>
            <a:miter lim="800000"/>
            <a:headEnd/>
            <a:tailEnd/>
          </a:ln>
        </p:spPr>
        <p:txBody>
          <a:bodyPr>
            <a:spAutoFit/>
          </a:bodyPr>
          <a:lstStyle/>
          <a:p>
            <a:pPr>
              <a:spcBef>
                <a:spcPct val="50000"/>
              </a:spcBef>
            </a:pPr>
            <a:r>
              <a:rPr lang="fr-FR" sz="1400" i="1" dirty="0">
                <a:solidFill>
                  <a:srgbClr val="000066"/>
                </a:solidFill>
              </a:rPr>
              <a:t>Photo:</a:t>
            </a:r>
            <a:r>
              <a:rPr lang="fr-FR" sz="1400" dirty="0">
                <a:solidFill>
                  <a:srgbClr val="000066"/>
                </a:solidFill>
              </a:rPr>
              <a:t> Quality Assurance Project</a:t>
            </a:r>
          </a:p>
        </p:txBody>
      </p:sp>
      <p:sp>
        <p:nvSpPr>
          <p:cNvPr id="9" name="TextBox 8"/>
          <p:cNvSpPr txBox="1"/>
          <p:nvPr/>
        </p:nvSpPr>
        <p:spPr>
          <a:xfrm>
            <a:off x="297436" y="146382"/>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Rectangle 3"/>
          <p:cNvSpPr>
            <a:spLocks noGrp="1" noChangeArrowheads="1"/>
          </p:cNvSpPr>
          <p:nvPr>
            <p:ph idx="1"/>
          </p:nvPr>
        </p:nvSpPr>
        <p:spPr>
          <a:xfrm>
            <a:off x="252483" y="1509656"/>
            <a:ext cx="5588758" cy="4525963"/>
          </a:xfrm>
        </p:spPr>
        <p:txBody>
          <a:bodyPr>
            <a:noAutofit/>
          </a:bodyPr>
          <a:lstStyle/>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Food support aims to increase food security, providing household food rations that often consist of staple foods.</a:t>
            </a:r>
          </a:p>
          <a:p>
            <a:pPr marL="395288" lvl="4" indent="-285750">
              <a:spcBef>
                <a:spcPts val="1800"/>
              </a:spcBef>
              <a:buClr>
                <a:srgbClr val="000066"/>
              </a:buClr>
              <a:buSzPct val="100000"/>
              <a:buFont typeface="Wingdings" pitchFamily="2" charset="2"/>
              <a:buChar char="§"/>
              <a:defRPr/>
            </a:pPr>
            <a:r>
              <a:rPr lang="en-GB" altLang="ko-KR" sz="2800" dirty="0">
                <a:solidFill>
                  <a:srgbClr val="000066"/>
                </a:solidFill>
                <a:cs typeface="Arial" pitchFamily="34" charset="0"/>
              </a:rPr>
              <a:t>Specialised food products are prescribed as medicine to treat acute malnutrition or supplement the diets of people with clinical malnutrition identified through nutrition, health or vulnerability assessments.</a:t>
            </a:r>
          </a:p>
        </p:txBody>
      </p:sp>
      <p:sp>
        <p:nvSpPr>
          <p:cNvPr id="12" name="Title 11"/>
          <p:cNvSpPr>
            <a:spLocks noGrp="1"/>
          </p:cNvSpPr>
          <p:nvPr>
            <p:ph type="title"/>
          </p:nvPr>
        </p:nvSpPr>
        <p:spPr>
          <a:xfrm>
            <a:off x="1167378" y="27296"/>
            <a:ext cx="8072158" cy="548318"/>
          </a:xfrm>
        </p:spPr>
        <p:txBody>
          <a:bodyPr/>
          <a:lstStyle/>
          <a:p>
            <a:pPr>
              <a:spcBef>
                <a:spcPts val="600"/>
              </a:spcBef>
            </a:pPr>
            <a:r>
              <a:rPr lang="fr-FR" sz="4200" spc="0" dirty="0">
                <a:cs typeface="Arial" charset="0"/>
              </a:rPr>
              <a:t>SPECIALISED FOOD PRODUCTS VS. OTHER FOOD SUPPORT</a:t>
            </a:r>
            <a:endParaRPr lang="en-US" sz="4200" spc="0" dirty="0"/>
          </a:p>
        </p:txBody>
      </p:sp>
      <p:grpSp>
        <p:nvGrpSpPr>
          <p:cNvPr id="2" name="Group 12" descr="An image of a man carrying a WFP bag on a bike. An image of a child opening a bag of food with his teeth and smiling."/>
          <p:cNvGrpSpPr>
            <a:grpSpLocks/>
          </p:cNvGrpSpPr>
          <p:nvPr/>
        </p:nvGrpSpPr>
        <p:grpSpPr bwMode="auto">
          <a:xfrm>
            <a:off x="5922962" y="1364777"/>
            <a:ext cx="2947988" cy="5451925"/>
            <a:chOff x="6102351" y="1566863"/>
            <a:chExt cx="2947988" cy="5434013"/>
          </a:xfrm>
        </p:grpSpPr>
        <p:grpSp>
          <p:nvGrpSpPr>
            <p:cNvPr id="3" name="Group 18"/>
            <p:cNvGrpSpPr>
              <a:grpSpLocks/>
            </p:cNvGrpSpPr>
            <p:nvPr/>
          </p:nvGrpSpPr>
          <p:grpSpPr bwMode="auto">
            <a:xfrm>
              <a:off x="6740526" y="1566863"/>
              <a:ext cx="2309813" cy="3343275"/>
              <a:chOff x="4102" y="1227"/>
              <a:chExt cx="1455" cy="2106"/>
            </a:xfrm>
          </p:grpSpPr>
          <p:graphicFrame>
            <p:nvGraphicFramePr>
              <p:cNvPr id="3075" name="Object 19"/>
              <p:cNvGraphicFramePr>
                <a:graphicFrameLocks noChangeAspect="1"/>
              </p:cNvGraphicFramePr>
              <p:nvPr/>
            </p:nvGraphicFramePr>
            <p:xfrm>
              <a:off x="4102" y="1227"/>
              <a:ext cx="1422" cy="1905"/>
            </p:xfrm>
            <a:graphic>
              <a:graphicData uri="http://schemas.openxmlformats.org/presentationml/2006/ole">
                <mc:AlternateContent xmlns:mc="http://schemas.openxmlformats.org/markup-compatibility/2006">
                  <mc:Choice xmlns:v="urn:schemas-microsoft-com:vml" Requires="v">
                    <p:oleObj spid="_x0000_s3456" name="Photo Editor Photo" r:id="rId4" imgW="2857899" imgH="3828571" progId="">
                      <p:embed/>
                    </p:oleObj>
                  </mc:Choice>
                  <mc:Fallback>
                    <p:oleObj name="Photo Editor Photo" r:id="rId4" imgW="2857899" imgH="3828571" progId="">
                      <p:embed/>
                      <p:pic>
                        <p:nvPicPr>
                          <p:cNvPr id="0"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2" y="1227"/>
                            <a:ext cx="1422" cy="1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3083" name="Text Box 20"/>
              <p:cNvSpPr txBox="1">
                <a:spLocks noChangeArrowheads="1"/>
              </p:cNvSpPr>
              <p:nvPr/>
            </p:nvSpPr>
            <p:spPr bwMode="auto">
              <a:xfrm>
                <a:off x="4940" y="3159"/>
                <a:ext cx="617" cy="174"/>
              </a:xfrm>
              <a:prstGeom prst="rect">
                <a:avLst/>
              </a:prstGeom>
              <a:noFill/>
              <a:ln w="9525">
                <a:noFill/>
                <a:miter lim="800000"/>
                <a:headEnd/>
                <a:tailEnd/>
              </a:ln>
            </p:spPr>
            <p:txBody>
              <a:bodyPr wrap="square">
                <a:spAutoFit/>
              </a:bodyPr>
              <a:lstStyle/>
              <a:p>
                <a:pPr>
                  <a:spcBef>
                    <a:spcPct val="50000"/>
                  </a:spcBef>
                </a:pPr>
                <a:r>
                  <a:rPr lang="fr-FR" sz="1200" i="1" dirty="0">
                    <a:solidFill>
                      <a:srgbClr val="000066"/>
                    </a:solidFill>
                  </a:rPr>
                  <a:t>Photo: </a:t>
                </a:r>
                <a:r>
                  <a:rPr lang="fr-FR" sz="1200" dirty="0">
                    <a:solidFill>
                      <a:srgbClr val="000066"/>
                    </a:solidFill>
                  </a:rPr>
                  <a:t>WFP</a:t>
                </a:r>
              </a:p>
            </p:txBody>
          </p:sp>
        </p:grpSp>
        <p:grpSp>
          <p:nvGrpSpPr>
            <p:cNvPr id="4" name="Group 21"/>
            <p:cNvGrpSpPr>
              <a:grpSpLocks/>
            </p:cNvGrpSpPr>
            <p:nvPr/>
          </p:nvGrpSpPr>
          <p:grpSpPr bwMode="auto">
            <a:xfrm>
              <a:off x="6102351" y="3868738"/>
              <a:ext cx="2133600" cy="3132138"/>
              <a:chOff x="3484" y="2485"/>
              <a:chExt cx="1344" cy="1973"/>
            </a:xfrm>
          </p:grpSpPr>
          <p:graphicFrame>
            <p:nvGraphicFramePr>
              <p:cNvPr id="3074" name="Object 22"/>
              <p:cNvGraphicFramePr>
                <a:graphicFrameLocks noChangeAspect="1"/>
              </p:cNvGraphicFramePr>
              <p:nvPr/>
            </p:nvGraphicFramePr>
            <p:xfrm>
              <a:off x="3524" y="2485"/>
              <a:ext cx="1204" cy="1810"/>
            </p:xfrm>
            <a:graphic>
              <a:graphicData uri="http://schemas.openxmlformats.org/presentationml/2006/ole">
                <mc:AlternateContent xmlns:mc="http://schemas.openxmlformats.org/markup-compatibility/2006">
                  <mc:Choice xmlns:v="urn:schemas-microsoft-com:vml" Requires="v">
                    <p:oleObj spid="_x0000_s3457" name="Photo Editor Photo" r:id="rId6" imgW="5714286" imgH="8590476" progId="">
                      <p:embed/>
                    </p:oleObj>
                  </mc:Choice>
                  <mc:Fallback>
                    <p:oleObj name="Photo Editor Photo" r:id="rId6" imgW="5714286" imgH="8590476" progId="">
                      <p:embed/>
                      <p:pic>
                        <p:nvPicPr>
                          <p:cNvPr id="0"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 y="2485"/>
                            <a:ext cx="1204" cy="18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3082" name="Text Box 23"/>
              <p:cNvSpPr txBox="1">
                <a:spLocks noChangeArrowheads="1"/>
              </p:cNvSpPr>
              <p:nvPr/>
            </p:nvSpPr>
            <p:spPr bwMode="auto">
              <a:xfrm>
                <a:off x="3484" y="4284"/>
                <a:ext cx="1344" cy="174"/>
              </a:xfrm>
              <a:prstGeom prst="rect">
                <a:avLst/>
              </a:prstGeom>
              <a:noFill/>
              <a:ln w="9525">
                <a:noFill/>
                <a:miter lim="800000"/>
                <a:headEnd/>
                <a:tailEnd/>
              </a:ln>
            </p:spPr>
            <p:txBody>
              <a:bodyPr>
                <a:spAutoFit/>
              </a:bodyPr>
              <a:lstStyle/>
              <a:p>
                <a:pPr>
                  <a:spcBef>
                    <a:spcPct val="50000"/>
                  </a:spcBef>
                </a:pPr>
                <a:r>
                  <a:rPr lang="fr-FR" sz="1200" i="1" dirty="0">
                    <a:solidFill>
                      <a:srgbClr val="000066"/>
                    </a:solidFill>
                  </a:rPr>
                  <a:t>Photo: </a:t>
                </a:r>
                <a:r>
                  <a:rPr lang="fr-FR" sz="1200" dirty="0">
                    <a:solidFill>
                      <a:srgbClr val="000066"/>
                    </a:solidFill>
                  </a:rPr>
                  <a:t>Julie Pudlowski</a:t>
                </a:r>
              </a:p>
            </p:txBody>
          </p:sp>
        </p:grpSp>
      </p:grpSp>
      <p:sp>
        <p:nvSpPr>
          <p:cNvPr id="14" name="TextBox 13"/>
          <p:cNvSpPr txBox="1"/>
          <p:nvPr/>
        </p:nvSpPr>
        <p:spPr>
          <a:xfrm>
            <a:off x="311084" y="150505"/>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8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3"/>
          <p:cNvSpPr>
            <a:spLocks noGrp="1" noChangeArrowheads="1"/>
          </p:cNvSpPr>
          <p:nvPr>
            <p:ph idx="1"/>
          </p:nvPr>
        </p:nvSpPr>
        <p:spPr>
          <a:xfrm>
            <a:off x="457200" y="1550600"/>
            <a:ext cx="8229600" cy="4525963"/>
          </a:xfrm>
        </p:spPr>
        <p:txBody>
          <a:bodyPr>
            <a:noAutofit/>
          </a:bodyPr>
          <a:lstStyle/>
          <a:p>
            <a:pPr marL="395288" lvl="4" indent="-395288">
              <a:spcBef>
                <a:spcPct val="40000"/>
              </a:spcBef>
              <a:spcAft>
                <a:spcPts val="1200"/>
              </a:spcAft>
              <a:buClr>
                <a:srgbClr val="000066"/>
              </a:buClr>
              <a:buSzPct val="100000"/>
              <a:buNone/>
              <a:defRPr/>
            </a:pPr>
            <a:r>
              <a:rPr lang="en-GB" altLang="ko-KR" sz="3000" b="1" dirty="0">
                <a:solidFill>
                  <a:srgbClr val="000066"/>
                </a:solidFill>
                <a:cs typeface="Arial" pitchFamily="34" charset="0"/>
              </a:rPr>
              <a:t>Therapeutic food</a:t>
            </a:r>
          </a:p>
          <a:p>
            <a:pPr marL="395288" lvl="4" indent="-285750">
              <a:spcBef>
                <a:spcPts val="600"/>
              </a:spcBef>
              <a:buClr>
                <a:srgbClr val="000066"/>
              </a:buClr>
              <a:buSzPct val="100000"/>
              <a:buFont typeface="Wingdings" pitchFamily="2" charset="2"/>
              <a:buChar char="§"/>
              <a:defRPr/>
            </a:pPr>
            <a:r>
              <a:rPr lang="en-GB" altLang="ko-KR" sz="2800" dirty="0">
                <a:solidFill>
                  <a:srgbClr val="000066"/>
                </a:solidFill>
                <a:cs typeface="Arial" pitchFamily="34" charset="0"/>
              </a:rPr>
              <a:t>F-75 and F-100 therapeutic milks for inpatient treatment of SAM</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Plumpy’nut® in 92 g packets that </a:t>
            </a:r>
          </a:p>
          <a:p>
            <a:pPr marL="395288" lvl="4" indent="0">
              <a:spcBef>
                <a:spcPts val="0"/>
              </a:spcBef>
              <a:buClr>
                <a:srgbClr val="000066"/>
              </a:buClr>
              <a:buSzPct val="100000"/>
              <a:buNone/>
              <a:defRPr/>
            </a:pPr>
            <a:r>
              <a:rPr lang="en-GB" altLang="ko-KR" sz="2800" dirty="0">
                <a:solidFill>
                  <a:srgbClr val="000066"/>
                </a:solidFill>
                <a:cs typeface="Arial" pitchFamily="34" charset="0"/>
              </a:rPr>
              <a:t>provide 500 kilocalories each (or 543 </a:t>
            </a:r>
          </a:p>
          <a:p>
            <a:pPr marL="395288" lvl="4" indent="0">
              <a:spcBef>
                <a:spcPts val="0"/>
              </a:spcBef>
              <a:buClr>
                <a:srgbClr val="000066"/>
              </a:buClr>
              <a:buSzPct val="100000"/>
              <a:buNone/>
              <a:defRPr/>
            </a:pPr>
            <a:r>
              <a:rPr lang="en-GB" altLang="ko-KR" sz="2800" dirty="0">
                <a:solidFill>
                  <a:srgbClr val="000066"/>
                </a:solidFill>
                <a:cs typeface="Arial" pitchFamily="34" charset="0"/>
              </a:rPr>
              <a:t>kilocalories per 100 g of Plumpy’nut®) </a:t>
            </a:r>
          </a:p>
          <a:p>
            <a:pPr marL="395288" lvl="4" indent="0">
              <a:spcBef>
                <a:spcPts val="0"/>
              </a:spcBef>
              <a:buClr>
                <a:srgbClr val="000066"/>
              </a:buClr>
              <a:buSzPct val="100000"/>
              <a:buNone/>
              <a:defRPr/>
            </a:pPr>
            <a:r>
              <a:rPr lang="en-GB" altLang="ko-KR" sz="2800" dirty="0">
                <a:solidFill>
                  <a:srgbClr val="000066"/>
                </a:solidFill>
                <a:cs typeface="Arial" pitchFamily="34" charset="0"/>
              </a:rPr>
              <a:t>for inpatient and outpatient treatment of SAM</a:t>
            </a:r>
          </a:p>
          <a:p>
            <a:pPr marL="395288" lvl="4" indent="-395288">
              <a:spcBef>
                <a:spcPct val="40000"/>
              </a:spcBef>
              <a:spcAft>
                <a:spcPts val="1200"/>
              </a:spcAft>
              <a:buClr>
                <a:srgbClr val="000066"/>
              </a:buClr>
              <a:buSzPct val="100000"/>
              <a:buNone/>
              <a:defRPr/>
            </a:pPr>
            <a:r>
              <a:rPr lang="en-GB" altLang="ko-KR" sz="3000" b="1" dirty="0">
                <a:solidFill>
                  <a:srgbClr val="000066"/>
                </a:solidFill>
                <a:cs typeface="Arial" pitchFamily="34" charset="0"/>
              </a:rPr>
              <a:t>Supplementary food</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FBF or RUSF to treat SAM and MAM</a:t>
            </a:r>
            <a:endParaRPr lang="en-US" altLang="ko-KR" sz="2800" dirty="0">
              <a:solidFill>
                <a:srgbClr val="000066"/>
              </a:solidFill>
              <a:cs typeface="Arial" pitchFamily="34" charset="0"/>
            </a:endParaRPr>
          </a:p>
          <a:p>
            <a:pPr marL="395288" lvl="4" indent="-285750">
              <a:spcBef>
                <a:spcPct val="40000"/>
              </a:spcBef>
              <a:buClr>
                <a:srgbClr val="000066"/>
              </a:buClr>
              <a:buSzPct val="100000"/>
              <a:buFont typeface="Wingdings" pitchFamily="2" charset="2"/>
              <a:buChar char="§"/>
              <a:defRPr/>
            </a:pPr>
            <a:endParaRPr lang="en-US" altLang="ko-KR" sz="2800" dirty="0">
              <a:solidFill>
                <a:schemeClr val="bg2">
                  <a:lumMod val="10000"/>
                </a:schemeClr>
              </a:solidFill>
              <a:cs typeface="Arial" pitchFamily="34" charset="0"/>
            </a:endParaRPr>
          </a:p>
          <a:p>
            <a:pPr marL="395288" lvl="4" indent="-285750">
              <a:spcBef>
                <a:spcPct val="40000"/>
              </a:spcBef>
              <a:buClr>
                <a:srgbClr val="000066"/>
              </a:buClr>
              <a:buSzPct val="100000"/>
              <a:buFont typeface="Wingdings" pitchFamily="2" charset="2"/>
              <a:buChar char="§"/>
              <a:defRPr/>
            </a:pPr>
            <a:endParaRPr lang="en-US" altLang="ko-KR" sz="2800" dirty="0">
              <a:solidFill>
                <a:schemeClr val="bg2">
                  <a:lumMod val="10000"/>
                </a:schemeClr>
              </a:solidFill>
              <a:cs typeface="Arial" pitchFamily="34" charset="0"/>
            </a:endParaRPr>
          </a:p>
        </p:txBody>
      </p:sp>
      <p:sp>
        <p:nvSpPr>
          <p:cNvPr id="6" name="Title 5"/>
          <p:cNvSpPr>
            <a:spLocks noGrp="1"/>
          </p:cNvSpPr>
          <p:nvPr>
            <p:ph type="title"/>
          </p:nvPr>
        </p:nvSpPr>
        <p:spPr>
          <a:xfrm>
            <a:off x="1221967" y="27764"/>
            <a:ext cx="7922033" cy="548318"/>
          </a:xfrm>
        </p:spPr>
        <p:txBody>
          <a:bodyPr/>
          <a:lstStyle/>
          <a:p>
            <a:r>
              <a:rPr lang="en-US" sz="4200" spc="0" dirty="0">
                <a:cs typeface="Arial" charset="0"/>
              </a:rPr>
              <a:t>TYPES OF SPECIALISED FOOD PRODUCTS</a:t>
            </a:r>
            <a:endParaRPr lang="en-US" sz="4200" spc="0" dirty="0"/>
          </a:p>
        </p:txBody>
      </p:sp>
      <p:pic>
        <p:nvPicPr>
          <p:cNvPr id="79877" name="Picture 5" descr="An image of a plumpy nut bar."/>
          <p:cNvPicPr>
            <a:picLocks noChangeAspect="1" noChangeArrowheads="1"/>
          </p:cNvPicPr>
          <p:nvPr/>
        </p:nvPicPr>
        <p:blipFill>
          <a:blip r:embed="rId3" cstate="print"/>
          <a:srcRect/>
          <a:stretch>
            <a:fillRect/>
          </a:stretch>
        </p:blipFill>
        <p:spPr bwMode="auto">
          <a:xfrm rot="1837969">
            <a:off x="6791240" y="3493894"/>
            <a:ext cx="2063886" cy="1089548"/>
          </a:xfrm>
          <a:prstGeom prst="rect">
            <a:avLst/>
          </a:prstGeom>
          <a:noFill/>
          <a:ln w="9525">
            <a:noFill/>
            <a:miter lim="800000"/>
            <a:headEnd/>
            <a:tailEnd/>
          </a:ln>
        </p:spPr>
      </p:pic>
      <p:sp>
        <p:nvSpPr>
          <p:cNvPr id="8" name="TextBox 7"/>
          <p:cNvSpPr txBox="1"/>
          <p:nvPr/>
        </p:nvSpPr>
        <p:spPr>
          <a:xfrm>
            <a:off x="212291" y="197181"/>
            <a:ext cx="91884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4.10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idx="1"/>
          </p:nvPr>
        </p:nvSpPr>
        <p:spPr>
          <a:xfrm>
            <a:off x="431799" y="1473629"/>
            <a:ext cx="8521701" cy="4822904"/>
          </a:xfrm>
        </p:spPr>
        <p:txBody>
          <a:bodyPr>
            <a:noAutofit/>
          </a:bodyPr>
          <a:lstStyle/>
          <a:p>
            <a:pPr marL="514350" lvl="1" indent="-514350">
              <a:spcBef>
                <a:spcPts val="600"/>
              </a:spcBef>
              <a:buClr>
                <a:srgbClr val="000066"/>
              </a:buClr>
              <a:buFont typeface="+mj-lt"/>
              <a:buAutoNum type="arabicPeriod"/>
              <a:defRPr/>
            </a:pPr>
            <a:r>
              <a:rPr lang="en-GB" sz="2800" dirty="0">
                <a:solidFill>
                  <a:srgbClr val="000066"/>
                </a:solidFill>
                <a:latin typeface="+mj-lt"/>
                <a:cs typeface="Arial" pitchFamily="34" charset="0"/>
              </a:rPr>
              <a:t>Classify nutritional status.</a:t>
            </a:r>
          </a:p>
          <a:p>
            <a:pPr marL="514350" lvl="1" indent="-514350">
              <a:spcBef>
                <a:spcPts val="600"/>
              </a:spcBef>
              <a:buClr>
                <a:srgbClr val="000066"/>
              </a:buClr>
              <a:buFont typeface="+mj-lt"/>
              <a:buAutoNum type="arabicPeriod"/>
              <a:defRPr/>
            </a:pPr>
            <a:r>
              <a:rPr lang="en-GB" sz="2800" dirty="0">
                <a:solidFill>
                  <a:srgbClr val="000066"/>
                </a:solidFill>
                <a:latin typeface="+mj-lt"/>
                <a:cs typeface="Arial" pitchFamily="34" charset="0"/>
              </a:rPr>
              <a:t>Do a medical assessment.</a:t>
            </a:r>
          </a:p>
          <a:p>
            <a:pPr marL="514350" lvl="1" indent="-514350">
              <a:spcBef>
                <a:spcPts val="600"/>
              </a:spcBef>
              <a:buClr>
                <a:srgbClr val="000066"/>
              </a:buClr>
              <a:buFont typeface="+mj-lt"/>
              <a:buAutoNum type="arabicPeriod"/>
              <a:defRPr/>
            </a:pPr>
            <a:r>
              <a:rPr lang="en-GB" sz="2800" dirty="0">
                <a:solidFill>
                  <a:srgbClr val="000066"/>
                </a:solidFill>
                <a:latin typeface="+mj-lt"/>
                <a:cs typeface="Arial" pitchFamily="34" charset="0"/>
              </a:rPr>
              <a:t>Decide whether to treat the client as an outpatient or refer to inpatient care.</a:t>
            </a:r>
          </a:p>
          <a:p>
            <a:pPr marL="514350" lvl="1" indent="-514350">
              <a:spcBef>
                <a:spcPts val="600"/>
              </a:spcBef>
              <a:buClr>
                <a:srgbClr val="000066"/>
              </a:buClr>
              <a:buFont typeface="+mj-lt"/>
              <a:buAutoNum type="arabicPeriod"/>
              <a:defRPr/>
            </a:pPr>
            <a:r>
              <a:rPr lang="en-GB" sz="2800" dirty="0">
                <a:solidFill>
                  <a:srgbClr val="000066"/>
                </a:solidFill>
                <a:latin typeface="+mj-lt"/>
                <a:cs typeface="Arial" pitchFamily="34" charset="0"/>
              </a:rPr>
              <a:t>Prescribe specialised food products as needed.</a:t>
            </a:r>
          </a:p>
          <a:p>
            <a:pPr marL="514350" lvl="1" indent="-514350">
              <a:spcBef>
                <a:spcPts val="600"/>
              </a:spcBef>
              <a:buClr>
                <a:srgbClr val="000066"/>
              </a:buClr>
              <a:buFont typeface="+mj-lt"/>
              <a:buAutoNum type="arabicPeriod"/>
              <a:defRPr/>
            </a:pPr>
            <a:r>
              <a:rPr lang="en-GB" sz="2800" dirty="0">
                <a:solidFill>
                  <a:srgbClr val="000066"/>
                </a:solidFill>
                <a:latin typeface="+mj-lt"/>
                <a:cs typeface="Arial" pitchFamily="34" charset="0"/>
              </a:rPr>
              <a:t>Counsel on how to use the specialised food products.</a:t>
            </a:r>
            <a:endParaRPr lang="en-US" sz="2800" dirty="0">
              <a:solidFill>
                <a:srgbClr val="000066"/>
              </a:solidFill>
              <a:latin typeface="+mj-lt"/>
              <a:cs typeface="Arial" pitchFamily="34" charset="0"/>
            </a:endParaRPr>
          </a:p>
          <a:p>
            <a:pPr marL="514350" lvl="1" indent="-514350">
              <a:spcBef>
                <a:spcPts val="600"/>
              </a:spcBef>
              <a:buClr>
                <a:srgbClr val="000066"/>
              </a:buClr>
              <a:buFont typeface="+mj-lt"/>
              <a:buAutoNum type="arabicPeriod"/>
              <a:defRPr/>
            </a:pPr>
            <a:r>
              <a:rPr lang="en-GB" sz="2800" dirty="0">
                <a:solidFill>
                  <a:srgbClr val="000066"/>
                </a:solidFill>
                <a:latin typeface="+mj-lt"/>
                <a:cs typeface="Arial" pitchFamily="34" charset="0"/>
              </a:rPr>
              <a:t>Record all specialised food products given to the client.</a:t>
            </a:r>
            <a:endParaRPr lang="en-US" sz="2800" dirty="0">
              <a:solidFill>
                <a:srgbClr val="000066"/>
              </a:solidFill>
              <a:latin typeface="+mj-lt"/>
              <a:cs typeface="Arial" pitchFamily="34" charset="0"/>
            </a:endParaRPr>
          </a:p>
          <a:p>
            <a:pPr marL="514350" lvl="1" indent="-514350">
              <a:spcBef>
                <a:spcPts val="600"/>
              </a:spcBef>
              <a:buClr>
                <a:srgbClr val="000066"/>
              </a:buClr>
              <a:buFont typeface="+mj-lt"/>
              <a:buAutoNum type="arabicPeriod"/>
              <a:defRPr/>
            </a:pPr>
            <a:r>
              <a:rPr lang="en-GB" sz="2800" dirty="0">
                <a:solidFill>
                  <a:srgbClr val="000066"/>
                </a:solidFill>
                <a:latin typeface="+mj-lt"/>
                <a:cs typeface="Arial" pitchFamily="34" charset="0"/>
              </a:rPr>
              <a:t>Exit the client when the target weight, MUAC or BMI is reached.</a:t>
            </a:r>
            <a:endParaRPr lang="en-US" sz="2800" dirty="0">
              <a:solidFill>
                <a:srgbClr val="000066"/>
              </a:solidFill>
              <a:latin typeface="+mj-lt"/>
              <a:cs typeface="Arial" pitchFamily="34" charset="0"/>
            </a:endParaRPr>
          </a:p>
          <a:p>
            <a:pPr marL="457200" lvl="1" indent="-457200" eaLnBrk="1" hangingPunct="1">
              <a:spcBef>
                <a:spcPts val="600"/>
              </a:spcBef>
              <a:buClr>
                <a:srgbClr val="000066"/>
              </a:buClr>
              <a:buFont typeface="Wingdings 3" pitchFamily="18" charset="2"/>
              <a:buAutoNum type="arabicPeriod"/>
            </a:pPr>
            <a:endParaRPr lang="en-US" sz="2800" dirty="0">
              <a:solidFill>
                <a:srgbClr val="000066"/>
              </a:solidFill>
              <a:latin typeface="+mj-lt"/>
            </a:endParaRPr>
          </a:p>
          <a:p>
            <a:pPr marL="533400" indent="-533400" eaLnBrk="1" hangingPunct="1">
              <a:spcBef>
                <a:spcPts val="600"/>
              </a:spcBef>
              <a:buClr>
                <a:srgbClr val="000066"/>
              </a:buClr>
              <a:buSzTx/>
              <a:buFont typeface="Wingdings 3" pitchFamily="18" charset="2"/>
              <a:buAutoNum type="arabicPeriod"/>
            </a:pPr>
            <a:endParaRPr lang="en-US" sz="2800" dirty="0">
              <a:solidFill>
                <a:srgbClr val="000066"/>
              </a:solidFill>
              <a:latin typeface="+mj-lt"/>
            </a:endParaRPr>
          </a:p>
        </p:txBody>
      </p:sp>
      <p:sp>
        <p:nvSpPr>
          <p:cNvPr id="6" name="Title 5"/>
          <p:cNvSpPr>
            <a:spLocks noGrp="1"/>
          </p:cNvSpPr>
          <p:nvPr>
            <p:ph type="title"/>
          </p:nvPr>
        </p:nvSpPr>
        <p:spPr>
          <a:xfrm>
            <a:off x="1249378" y="54592"/>
            <a:ext cx="8058396" cy="548318"/>
          </a:xfrm>
        </p:spPr>
        <p:txBody>
          <a:bodyPr/>
          <a:lstStyle/>
          <a:p>
            <a:r>
              <a:rPr lang="en-US" sz="4000" spc="0" dirty="0"/>
              <a:t>PRESCRIBING AND MONITORING SPECIALISED FOOD PRODUCTS</a:t>
            </a:r>
          </a:p>
        </p:txBody>
      </p:sp>
      <p:sp>
        <p:nvSpPr>
          <p:cNvPr id="7" name="TextBox 6"/>
          <p:cNvSpPr txBox="1"/>
          <p:nvPr/>
        </p:nvSpPr>
        <p:spPr>
          <a:xfrm>
            <a:off x="229879" y="197181"/>
            <a:ext cx="918841" cy="584775"/>
          </a:xfrm>
          <a:prstGeom prst="rect">
            <a:avLst/>
          </a:prstGeom>
          <a:noFill/>
          <a:ln>
            <a:noFill/>
          </a:ln>
        </p:spPr>
        <p:txBody>
          <a:bodyPr wrap="none">
            <a:spAutoFit/>
          </a:bodyPr>
          <a:lstStyle/>
          <a:p>
            <a:pPr>
              <a:defRPr/>
            </a:pPr>
            <a:r>
              <a:rPr lang="en-US" sz="3200" b="1" dirty="0">
                <a:solidFill>
                  <a:srgbClr val="000066"/>
                </a:solidFill>
                <a:latin typeface="Calibri" pitchFamily="34" charset="0"/>
                <a:cs typeface="Arial" pitchFamily="34" charset="0"/>
              </a:rPr>
              <a:t>4.11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3334210" y="1649900"/>
            <a:ext cx="5597912" cy="1163868"/>
          </a:xfrm>
        </p:spPr>
        <p:txBody>
          <a:bodyPr/>
          <a:lstStyle/>
          <a:p>
            <a:pPr eaLnBrk="1" hangingPunct="1"/>
            <a:r>
              <a:rPr lang="en-US" sz="3600" dirty="0">
                <a:cs typeface="Arial" charset="0"/>
              </a:rPr>
              <a:t>NACS Monitoring and Reporting</a:t>
            </a:r>
            <a:endParaRPr lang="en-US" sz="3600" b="0" dirty="0">
              <a:cs typeface="Arial" charset="0"/>
            </a:endParaRPr>
          </a:p>
        </p:txBody>
      </p:sp>
      <p:sp>
        <p:nvSpPr>
          <p:cNvPr id="8" name="TextBox 7"/>
          <p:cNvSpPr txBox="1"/>
          <p:nvPr/>
        </p:nvSpPr>
        <p:spPr>
          <a:xfrm>
            <a:off x="219075" y="1873454"/>
            <a:ext cx="2771775" cy="1785104"/>
          </a:xfrm>
          <a:prstGeom prst="rect">
            <a:avLst/>
          </a:prstGeom>
          <a:noFill/>
        </p:spPr>
        <p:txBody>
          <a:bodyPr wrap="square" rtlCol="0">
            <a:spAutoFit/>
          </a:bodyPr>
          <a:lstStyle/>
          <a:p>
            <a:pPr algn="ctr"/>
            <a:r>
              <a:rPr lang="en-US" sz="11000" dirty="0">
                <a:solidFill>
                  <a:srgbClr val="000066"/>
                </a:solidFill>
                <a:latin typeface="Calibri" pitchFamily="34" charset="0"/>
              </a:rPr>
              <a:t>5</a:t>
            </a:r>
          </a:p>
        </p:txBody>
      </p:sp>
      <p:sp>
        <p:nvSpPr>
          <p:cNvPr id="4" name="TextBox 3"/>
          <p:cNvSpPr txBox="1"/>
          <p:nvPr/>
        </p:nvSpPr>
        <p:spPr>
          <a:xfrm>
            <a:off x="326011" y="419100"/>
            <a:ext cx="710451" cy="584775"/>
          </a:xfrm>
          <a:prstGeom prst="rect">
            <a:avLst/>
          </a:prstGeom>
          <a:solidFill>
            <a:srgbClr val="FFC000"/>
          </a:solidFill>
          <a:ln>
            <a:noFill/>
          </a:ln>
        </p:spPr>
        <p:txBody>
          <a:bodyPr wrap="none">
            <a:spAutoFit/>
          </a:bodyPr>
          <a:lstStyle/>
          <a:p>
            <a:pPr algn="ctr">
              <a:defRPr/>
            </a:pPr>
            <a:r>
              <a:rPr lang="en-US" sz="3200" b="1" dirty="0">
                <a:solidFill>
                  <a:srgbClr val="000066"/>
                </a:solidFill>
                <a:latin typeface="Calibri" pitchFamily="34" charset="0"/>
                <a:cs typeface="Arial" pitchFamily="34" charset="0"/>
              </a:rPr>
              <a:t>5.1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457200" y="1496009"/>
            <a:ext cx="7963469" cy="4525963"/>
          </a:xfrm>
        </p:spPr>
        <p:txBody>
          <a:bodyPr>
            <a:noAutofit/>
          </a:bodyPr>
          <a:lstStyle/>
          <a:p>
            <a:pPr marL="514350" indent="-514350">
              <a:spcBef>
                <a:spcPts val="900"/>
              </a:spcBef>
              <a:buClr>
                <a:srgbClr val="000066"/>
              </a:buClr>
              <a:buFont typeface="Arial" charset="0"/>
              <a:buAutoNum type="arabicPeriod"/>
            </a:pPr>
            <a:r>
              <a:rPr lang="en-GB" sz="2800" dirty="0">
                <a:solidFill>
                  <a:srgbClr val="000066"/>
                </a:solidFill>
                <a:latin typeface="Calibri" pitchFamily="34" charset="0"/>
              </a:rPr>
              <a:t>Explain the purpose of collecting NACS data.</a:t>
            </a:r>
            <a:endParaRPr lang="en-US" sz="2800" dirty="0">
              <a:solidFill>
                <a:srgbClr val="000066"/>
              </a:solidFill>
              <a:latin typeface="Calibri" pitchFamily="34" charset="0"/>
            </a:endParaRPr>
          </a:p>
          <a:p>
            <a:pPr marL="514350" indent="-514350">
              <a:spcBef>
                <a:spcPts val="900"/>
              </a:spcBef>
              <a:buClr>
                <a:srgbClr val="000066"/>
              </a:buClr>
              <a:buFont typeface="Arial" charset="0"/>
              <a:buAutoNum type="arabicPeriod"/>
            </a:pPr>
            <a:r>
              <a:rPr lang="en-GB" sz="2800" dirty="0">
                <a:solidFill>
                  <a:srgbClr val="000066"/>
                </a:solidFill>
                <a:latin typeface="Calibri" pitchFamily="34" charset="0"/>
              </a:rPr>
              <a:t>Complete NACS data collection forms accurately.</a:t>
            </a:r>
          </a:p>
          <a:p>
            <a:pPr marL="514350" indent="-514350">
              <a:spcBef>
                <a:spcPts val="900"/>
              </a:spcBef>
              <a:buClr>
                <a:srgbClr val="000066"/>
              </a:buClr>
              <a:buFont typeface="Arial" charset="0"/>
              <a:buAutoNum type="arabicPeriod"/>
            </a:pPr>
            <a:r>
              <a:rPr lang="en-GB" dirty="0">
                <a:solidFill>
                  <a:srgbClr val="000066"/>
                </a:solidFill>
                <a:latin typeface="Calibri" pitchFamily="34" charset="0"/>
              </a:rPr>
              <a:t>List requirements for quality NACS services.</a:t>
            </a:r>
            <a:endParaRPr lang="en-US" sz="2800" dirty="0">
              <a:solidFill>
                <a:srgbClr val="000066"/>
              </a:solidFill>
              <a:latin typeface="Calibri" pitchFamily="34" charset="0"/>
            </a:endParaRPr>
          </a:p>
          <a:p>
            <a:pPr marL="514350" indent="-514350">
              <a:spcBef>
                <a:spcPts val="900"/>
              </a:spcBef>
              <a:buClr>
                <a:srgbClr val="000066"/>
              </a:buClr>
              <a:buFont typeface="Arial" charset="0"/>
              <a:buAutoNum type="arabicPeriod"/>
            </a:pPr>
            <a:r>
              <a:rPr lang="en-GB" sz="2800" dirty="0">
                <a:solidFill>
                  <a:srgbClr val="000066"/>
                </a:solidFill>
                <a:latin typeface="Calibri" pitchFamily="34" charset="0"/>
              </a:rPr>
              <a:t>Assess the quality of NACS services in </a:t>
            </a:r>
            <a:br>
              <a:rPr lang="en-GB" sz="2800" dirty="0">
                <a:solidFill>
                  <a:srgbClr val="000066"/>
                </a:solidFill>
                <a:latin typeface="Calibri" pitchFamily="34" charset="0"/>
              </a:rPr>
            </a:br>
            <a:r>
              <a:rPr lang="en-GB" dirty="0">
                <a:solidFill>
                  <a:srgbClr val="000066"/>
                </a:solidFill>
                <a:latin typeface="Calibri" pitchFamily="34" charset="0"/>
              </a:rPr>
              <a:t>the workplace</a:t>
            </a:r>
            <a:r>
              <a:rPr lang="en-GB" sz="2800" dirty="0">
                <a:solidFill>
                  <a:srgbClr val="000066"/>
                </a:solidFill>
                <a:latin typeface="Calibri" pitchFamily="34" charset="0"/>
              </a:rPr>
              <a:t>.</a:t>
            </a:r>
            <a:endParaRPr lang="en-US" sz="2800" dirty="0">
              <a:solidFill>
                <a:srgbClr val="000066"/>
              </a:solidFill>
              <a:latin typeface="Calibri" pitchFamily="34" charset="0"/>
            </a:endParaRPr>
          </a:p>
          <a:p>
            <a:pPr marL="514350" indent="-514350">
              <a:spcBef>
                <a:spcPts val="900"/>
              </a:spcBef>
              <a:buClr>
                <a:srgbClr val="000066"/>
              </a:buClr>
              <a:buFont typeface="Arial" charset="0"/>
              <a:buAutoNum type="arabicPeriod"/>
            </a:pPr>
            <a:r>
              <a:rPr lang="en-GB" sz="2800" dirty="0">
                <a:solidFill>
                  <a:srgbClr val="000066"/>
                </a:solidFill>
                <a:latin typeface="Calibri" pitchFamily="34" charset="0"/>
              </a:rPr>
              <a:t>Discuss NACS client flow and integration </a:t>
            </a:r>
            <a:br>
              <a:rPr lang="en-GB" sz="2800" dirty="0">
                <a:solidFill>
                  <a:srgbClr val="000066"/>
                </a:solidFill>
                <a:latin typeface="Calibri" pitchFamily="34" charset="0"/>
              </a:rPr>
            </a:br>
            <a:r>
              <a:rPr lang="en-GB" sz="2800" dirty="0">
                <a:solidFill>
                  <a:srgbClr val="000066"/>
                </a:solidFill>
                <a:latin typeface="Calibri" pitchFamily="34" charset="0"/>
              </a:rPr>
              <a:t>of services.</a:t>
            </a:r>
          </a:p>
          <a:p>
            <a:pPr marL="514350" indent="-514350">
              <a:spcBef>
                <a:spcPts val="900"/>
              </a:spcBef>
              <a:buClr>
                <a:srgbClr val="000066"/>
              </a:buClr>
              <a:buFont typeface="Arial" charset="0"/>
              <a:buAutoNum type="arabicPeriod"/>
            </a:pPr>
            <a:r>
              <a:rPr lang="en-GB" sz="2800" dirty="0">
                <a:solidFill>
                  <a:srgbClr val="000066"/>
                </a:solidFill>
                <a:latin typeface="Calibri" pitchFamily="34" charset="0"/>
              </a:rPr>
              <a:t>Practise nutrition assessment, counselling and NACS data collection in a health facility.</a:t>
            </a:r>
            <a:endParaRPr lang="en-US" sz="2800" dirty="0">
              <a:solidFill>
                <a:srgbClr val="000066"/>
              </a:solidFill>
              <a:latin typeface="Calibri" pitchFamily="34" charset="0"/>
            </a:endParaRPr>
          </a:p>
        </p:txBody>
      </p:sp>
      <p:sp>
        <p:nvSpPr>
          <p:cNvPr id="6" name="Title 5"/>
          <p:cNvSpPr>
            <a:spLocks noGrp="1"/>
          </p:cNvSpPr>
          <p:nvPr>
            <p:ph type="title"/>
          </p:nvPr>
        </p:nvSpPr>
        <p:spPr>
          <a:xfrm>
            <a:off x="1221967" y="327448"/>
            <a:ext cx="7481455" cy="548318"/>
          </a:xfrm>
        </p:spPr>
        <p:txBody>
          <a:bodyPr/>
          <a:lstStyle/>
          <a:p>
            <a:r>
              <a:rPr lang="en-US" sz="4200" spc="0" dirty="0"/>
              <a:t>LEARNING OBJECTIVES</a:t>
            </a:r>
          </a:p>
        </p:txBody>
      </p:sp>
      <p:sp>
        <p:nvSpPr>
          <p:cNvPr id="7" name="TextBox 6"/>
          <p:cNvSpPr txBox="1"/>
          <p:nvPr/>
        </p:nvSpPr>
        <p:spPr>
          <a:xfrm>
            <a:off x="325129" y="362059"/>
            <a:ext cx="710451" cy="584775"/>
          </a:xfrm>
          <a:prstGeom prst="rect">
            <a:avLst/>
          </a:prstGeom>
          <a:noFill/>
          <a:ln>
            <a:noFill/>
          </a:ln>
        </p:spPr>
        <p:txBody>
          <a:bodyPr wrap="none">
            <a:spAutoFit/>
          </a:bodyPr>
          <a:lstStyle/>
          <a:p>
            <a:pPr>
              <a:defRPr/>
            </a:pPr>
            <a:r>
              <a:rPr lang="en-US" sz="3200" b="1" dirty="0">
                <a:solidFill>
                  <a:srgbClr val="000066"/>
                </a:solidFill>
                <a:latin typeface="Calibri" pitchFamily="34" charset="0"/>
                <a:cs typeface="Arial" pitchFamily="34" charset="0"/>
              </a:rPr>
              <a:t>5.2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457200" y="1614543"/>
            <a:ext cx="8331200" cy="4525963"/>
          </a:xfrm>
        </p:spPr>
        <p:txBody>
          <a:bodyPr>
            <a:noAutofit/>
          </a:bodyPr>
          <a:lstStyle/>
          <a:p>
            <a:pPr marL="0" indent="0">
              <a:spcBef>
                <a:spcPts val="900"/>
              </a:spcBef>
              <a:buClr>
                <a:srgbClr val="000066"/>
              </a:buClr>
            </a:pPr>
            <a:r>
              <a:rPr lang="en-GB" sz="2800" b="1" dirty="0">
                <a:solidFill>
                  <a:srgbClr val="000066"/>
                </a:solidFill>
                <a:latin typeface="Calibri" pitchFamily="34" charset="0"/>
              </a:rPr>
              <a:t>Monitoring: </a:t>
            </a:r>
            <a:r>
              <a:rPr lang="en-GB" dirty="0">
                <a:solidFill>
                  <a:srgbClr val="000066"/>
                </a:solidFill>
                <a:latin typeface="Calibri" pitchFamily="34" charset="0"/>
              </a:rPr>
              <a:t>Regularly and systematically collecting information</a:t>
            </a:r>
            <a:endParaRPr lang="en-US" sz="2800" dirty="0">
              <a:solidFill>
                <a:srgbClr val="000066"/>
              </a:solidFill>
              <a:latin typeface="Calibri" pitchFamily="34" charset="0"/>
            </a:endParaRPr>
          </a:p>
          <a:p>
            <a:pPr marL="0" indent="0">
              <a:spcBef>
                <a:spcPts val="900"/>
              </a:spcBef>
              <a:buClr>
                <a:srgbClr val="000066"/>
              </a:buClr>
            </a:pPr>
            <a:r>
              <a:rPr lang="en-GB" sz="2800" b="1" dirty="0">
                <a:solidFill>
                  <a:srgbClr val="000066"/>
                </a:solidFill>
                <a:latin typeface="Calibri" pitchFamily="34" charset="0"/>
              </a:rPr>
              <a:t>Evaluation: </a:t>
            </a:r>
            <a:r>
              <a:rPr lang="en-GB" sz="2800" dirty="0">
                <a:solidFill>
                  <a:srgbClr val="000066"/>
                </a:solidFill>
                <a:latin typeface="Calibri" pitchFamily="34" charset="0"/>
              </a:rPr>
              <a:t>Systematic and objective evaluation of the relevance, effectiveness, outcomes and impact of activities compared with specified objectives</a:t>
            </a:r>
          </a:p>
          <a:p>
            <a:pPr marL="0" indent="0">
              <a:spcBef>
                <a:spcPts val="900"/>
              </a:spcBef>
              <a:buClr>
                <a:srgbClr val="000066"/>
              </a:buClr>
            </a:pPr>
            <a:r>
              <a:rPr lang="en-GB" sz="2800" b="1" dirty="0">
                <a:solidFill>
                  <a:srgbClr val="000066"/>
                </a:solidFill>
                <a:latin typeface="Calibri" pitchFamily="34" charset="0"/>
              </a:rPr>
              <a:t>Indicator: </a:t>
            </a:r>
            <a:r>
              <a:rPr lang="en-GB" sz="2800" dirty="0">
                <a:solidFill>
                  <a:srgbClr val="000066"/>
                </a:solidFill>
                <a:latin typeface="Calibri" pitchFamily="34" charset="0"/>
              </a:rPr>
              <a:t>A measurable signal that shows the status of something or a change in something</a:t>
            </a:r>
          </a:p>
          <a:p>
            <a:pPr marL="0" indent="0">
              <a:spcBef>
                <a:spcPts val="900"/>
              </a:spcBef>
              <a:buClr>
                <a:srgbClr val="000066"/>
              </a:buClr>
            </a:pPr>
            <a:r>
              <a:rPr lang="en-GB" sz="2800" b="1" dirty="0">
                <a:solidFill>
                  <a:srgbClr val="000066"/>
                </a:solidFill>
                <a:latin typeface="Calibri" pitchFamily="34" charset="0"/>
              </a:rPr>
              <a:t>Numerator: </a:t>
            </a:r>
            <a:r>
              <a:rPr lang="en-GB" sz="2800" dirty="0">
                <a:solidFill>
                  <a:srgbClr val="000066"/>
                </a:solidFill>
                <a:latin typeface="Calibri" pitchFamily="34" charset="0"/>
              </a:rPr>
              <a:t>The number above the line in a fraction</a:t>
            </a:r>
          </a:p>
          <a:p>
            <a:pPr marL="0" indent="0">
              <a:spcBef>
                <a:spcPts val="900"/>
              </a:spcBef>
              <a:buClr>
                <a:srgbClr val="000066"/>
              </a:buClr>
            </a:pPr>
            <a:r>
              <a:rPr lang="en-GB" sz="2800" b="1" dirty="0">
                <a:solidFill>
                  <a:srgbClr val="000066"/>
                </a:solidFill>
                <a:latin typeface="Calibri" pitchFamily="34" charset="0"/>
              </a:rPr>
              <a:t>Denominator: </a:t>
            </a:r>
            <a:r>
              <a:rPr lang="en-GB" sz="2800" dirty="0">
                <a:solidFill>
                  <a:srgbClr val="000066"/>
                </a:solidFill>
                <a:latin typeface="Calibri" pitchFamily="34" charset="0"/>
              </a:rPr>
              <a:t>The number below the line in a fraction</a:t>
            </a:r>
            <a:endParaRPr lang="en-US" sz="2800" dirty="0">
              <a:solidFill>
                <a:srgbClr val="000066"/>
              </a:solidFill>
              <a:latin typeface="Calibri" pitchFamily="34" charset="0"/>
            </a:endParaRPr>
          </a:p>
        </p:txBody>
      </p:sp>
      <p:sp>
        <p:nvSpPr>
          <p:cNvPr id="6" name="Title 5"/>
          <p:cNvSpPr>
            <a:spLocks noGrp="1"/>
          </p:cNvSpPr>
          <p:nvPr>
            <p:ph type="title"/>
          </p:nvPr>
        </p:nvSpPr>
        <p:spPr>
          <a:xfrm>
            <a:off x="1221967" y="327448"/>
            <a:ext cx="7481455" cy="548318"/>
          </a:xfrm>
        </p:spPr>
        <p:txBody>
          <a:bodyPr/>
          <a:lstStyle/>
          <a:p>
            <a:r>
              <a:rPr lang="en-US" sz="4200" spc="0" dirty="0"/>
              <a:t>M&amp;E TERMS</a:t>
            </a:r>
          </a:p>
        </p:txBody>
      </p:sp>
      <p:sp>
        <p:nvSpPr>
          <p:cNvPr id="7" name="TextBox 6"/>
          <p:cNvSpPr txBox="1"/>
          <p:nvPr/>
        </p:nvSpPr>
        <p:spPr>
          <a:xfrm>
            <a:off x="325129" y="362059"/>
            <a:ext cx="710251" cy="584776"/>
          </a:xfrm>
          <a:prstGeom prst="rect">
            <a:avLst/>
          </a:prstGeom>
          <a:noFill/>
          <a:ln>
            <a:noFill/>
          </a:ln>
        </p:spPr>
        <p:txBody>
          <a:bodyPr wrap="none">
            <a:spAutoFit/>
          </a:bodyPr>
          <a:lstStyle/>
          <a:p>
            <a:pPr>
              <a:defRPr/>
            </a:pPr>
            <a:r>
              <a:rPr lang="en-US" sz="3200" b="1" dirty="0">
                <a:solidFill>
                  <a:srgbClr val="000066"/>
                </a:solidFill>
                <a:latin typeface="Calibri" pitchFamily="34" charset="0"/>
                <a:cs typeface="Arial" pitchFamily="34" charset="0"/>
              </a:rPr>
              <a:t>5.3</a:t>
            </a:r>
          </a:p>
        </p:txBody>
      </p:sp>
    </p:spTree>
    <p:extLst>
      <p:ext uri="{BB962C8B-B14F-4D97-AF65-F5344CB8AC3E}">
        <p14:creationId xmlns:p14="http://schemas.microsoft.com/office/powerpoint/2010/main" val="34201029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3"/>
          <p:cNvSpPr>
            <a:spLocks noGrp="1" noChangeArrowheads="1"/>
          </p:cNvSpPr>
          <p:nvPr>
            <p:ph idx="1"/>
          </p:nvPr>
        </p:nvSpPr>
        <p:spPr>
          <a:xfrm>
            <a:off x="457200" y="1604866"/>
            <a:ext cx="8229600" cy="4525963"/>
          </a:xfrm>
          <a:prstGeom prst="rect">
            <a:avLst/>
          </a:prstGeom>
        </p:spPr>
        <p:txBody>
          <a:bodyPr/>
          <a:lstStyle/>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Client management and follow-up</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Advocacy for support for nutrition services</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Decision making</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Resource allocation</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Stock monitoring</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Evaluation of the impact of services</a:t>
            </a:r>
          </a:p>
          <a:p>
            <a:pPr marL="395288" lvl="4" indent="-285750">
              <a:spcBef>
                <a:spcPts val="900"/>
              </a:spcBef>
              <a:buClr>
                <a:srgbClr val="000066"/>
              </a:buClr>
              <a:buSzPct val="100000"/>
              <a:buFont typeface="Wingdings" pitchFamily="2" charset="2"/>
              <a:buChar char="§"/>
              <a:defRPr/>
            </a:pPr>
            <a:r>
              <a:rPr lang="en-GB" altLang="ko-KR" sz="2800" dirty="0">
                <a:solidFill>
                  <a:srgbClr val="000066"/>
                </a:solidFill>
                <a:cs typeface="Arial" pitchFamily="34" charset="0"/>
              </a:rPr>
              <a:t>Continuous quality improvement of NACS services</a:t>
            </a:r>
            <a:endParaRPr lang="fr-FR" altLang="ko-KR" sz="2800" dirty="0">
              <a:solidFill>
                <a:srgbClr val="000066"/>
              </a:solidFill>
              <a:cs typeface="Arial" pitchFamily="34" charset="0"/>
            </a:endParaRPr>
          </a:p>
          <a:p>
            <a:pPr marL="609600" indent="-609600" eaLnBrk="1" hangingPunct="1">
              <a:spcBef>
                <a:spcPts val="900"/>
              </a:spcBef>
              <a:buClr>
                <a:srgbClr val="FFB547"/>
              </a:buClr>
              <a:buSzPct val="125000"/>
              <a:buFont typeface="Wingdings 3" pitchFamily="18" charset="2"/>
              <a:buNone/>
              <a:defRPr/>
            </a:pPr>
            <a:endParaRPr lang="en-US" sz="2800" dirty="0"/>
          </a:p>
          <a:p>
            <a:pPr marL="609600" indent="-609600" eaLnBrk="1" hangingPunct="1">
              <a:spcBef>
                <a:spcPts val="900"/>
              </a:spcBef>
              <a:buClr>
                <a:srgbClr val="FFB547"/>
              </a:buClr>
              <a:defRPr/>
            </a:pPr>
            <a:endParaRPr lang="en-US" sz="2800" dirty="0"/>
          </a:p>
          <a:p>
            <a:pPr marL="609600" indent="-609600" eaLnBrk="1" hangingPunct="1">
              <a:spcBef>
                <a:spcPts val="900"/>
              </a:spcBef>
              <a:defRPr/>
            </a:pPr>
            <a:endParaRPr lang="en-US" sz="2800" dirty="0"/>
          </a:p>
          <a:p>
            <a:pPr marL="609600" indent="-609600" eaLnBrk="1" hangingPunct="1">
              <a:spcBef>
                <a:spcPts val="900"/>
              </a:spcBef>
              <a:buFont typeface="Wingdings 3" pitchFamily="18" charset="2"/>
              <a:buNone/>
              <a:defRPr/>
            </a:pPr>
            <a:endParaRPr lang="en-US" sz="2800" dirty="0"/>
          </a:p>
          <a:p>
            <a:pPr marL="609600" indent="-609600" eaLnBrk="1" hangingPunct="1">
              <a:spcBef>
                <a:spcPts val="900"/>
              </a:spcBef>
              <a:defRPr/>
            </a:pPr>
            <a:endParaRPr lang="en-US" sz="2800" dirty="0"/>
          </a:p>
        </p:txBody>
      </p:sp>
      <p:sp>
        <p:nvSpPr>
          <p:cNvPr id="5" name="Title 4"/>
          <p:cNvSpPr>
            <a:spLocks noGrp="1"/>
          </p:cNvSpPr>
          <p:nvPr>
            <p:ph type="title"/>
          </p:nvPr>
        </p:nvSpPr>
        <p:spPr>
          <a:xfrm>
            <a:off x="1221967" y="27764"/>
            <a:ext cx="7481455" cy="548318"/>
          </a:xfrm>
        </p:spPr>
        <p:txBody>
          <a:bodyPr/>
          <a:lstStyle/>
          <a:p>
            <a:r>
              <a:rPr lang="en-US" sz="4200" spc="0" dirty="0">
                <a:cs typeface="Arial" charset="0"/>
              </a:rPr>
              <a:t>PURPOSE OF RECORDING NACS DATA</a:t>
            </a:r>
            <a:endParaRPr lang="en-US" sz="4200" spc="0" dirty="0"/>
          </a:p>
        </p:txBody>
      </p:sp>
      <p:sp>
        <p:nvSpPr>
          <p:cNvPr id="7" name="TextBox 6"/>
          <p:cNvSpPr txBox="1"/>
          <p:nvPr/>
        </p:nvSpPr>
        <p:spPr>
          <a:xfrm>
            <a:off x="338777" y="187922"/>
            <a:ext cx="710451" cy="584776"/>
          </a:xfrm>
          <a:prstGeom prst="rect">
            <a:avLst/>
          </a:prstGeom>
          <a:noFill/>
          <a:ln>
            <a:noFill/>
          </a:ln>
        </p:spPr>
        <p:txBody>
          <a:bodyPr wrap="none">
            <a:spAutoFit/>
          </a:bodyPr>
          <a:lstStyle/>
          <a:p>
            <a:pPr>
              <a:defRPr/>
            </a:pPr>
            <a:r>
              <a:rPr lang="en-US" sz="3200" b="1" dirty="0">
                <a:solidFill>
                  <a:srgbClr val="000066"/>
                </a:solidFill>
                <a:latin typeface="Calibri" pitchFamily="34" charset="0"/>
                <a:cs typeface="Arial" pitchFamily="34" charset="0"/>
              </a:rPr>
              <a:t>5.4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2"/>
          <p:cNvSpPr>
            <a:spLocks noGrp="1"/>
          </p:cNvSpPr>
          <p:nvPr>
            <p:ph idx="1"/>
          </p:nvPr>
        </p:nvSpPr>
        <p:spPr>
          <a:xfrm>
            <a:off x="457200" y="1414121"/>
            <a:ext cx="8515350" cy="4525963"/>
          </a:xfrm>
        </p:spPr>
        <p:txBody>
          <a:bodyPr>
            <a:noAutofit/>
          </a:bodyPr>
          <a:lstStyle/>
          <a:p>
            <a:pPr marL="341313" lvl="3" indent="-341313">
              <a:spcBef>
                <a:spcPts val="900"/>
              </a:spcBef>
              <a:buFont typeface="Wingdings" pitchFamily="2" charset="2"/>
              <a:buChar char="§"/>
              <a:defRPr/>
            </a:pPr>
            <a:r>
              <a:rPr lang="en-GB" sz="3000" b="1" dirty="0">
                <a:latin typeface="Calibri" pitchFamily="34" charset="0"/>
                <a:cs typeface="Arial" pitchFamily="34" charset="0"/>
              </a:rPr>
              <a:t>Food </a:t>
            </a:r>
            <a:r>
              <a:rPr lang="en-GB" sz="2800" dirty="0">
                <a:latin typeface="Calibri" pitchFamily="34" charset="0"/>
                <a:cs typeface="Arial" pitchFamily="34" charset="0"/>
              </a:rPr>
              <a:t>is anything edible that provides the body </a:t>
            </a:r>
            <a:br>
              <a:rPr lang="en-GB" sz="2800" dirty="0">
                <a:latin typeface="Calibri" pitchFamily="34" charset="0"/>
                <a:cs typeface="Arial" pitchFamily="34" charset="0"/>
              </a:rPr>
            </a:br>
            <a:r>
              <a:rPr lang="en-GB" sz="2800" dirty="0">
                <a:latin typeface="Calibri" pitchFamily="34" charset="0"/>
                <a:cs typeface="Arial" pitchFamily="34" charset="0"/>
              </a:rPr>
              <a:t>with nutrients. </a:t>
            </a:r>
          </a:p>
          <a:p>
            <a:pPr marL="341313" lvl="3" indent="-341313">
              <a:spcBef>
                <a:spcPts val="900"/>
              </a:spcBef>
              <a:buFont typeface="Wingdings" pitchFamily="2" charset="2"/>
              <a:buChar char="§"/>
              <a:defRPr/>
            </a:pPr>
            <a:r>
              <a:rPr lang="en-GB" sz="3000" b="1" dirty="0">
                <a:latin typeface="Calibri" pitchFamily="34" charset="0"/>
                <a:cs typeface="Arial" pitchFamily="34" charset="0"/>
              </a:rPr>
              <a:t>Nutrients </a:t>
            </a:r>
            <a:r>
              <a:rPr lang="en-GB" sz="2800" dirty="0">
                <a:latin typeface="Calibri" pitchFamily="34" charset="0"/>
                <a:cs typeface="Arial" pitchFamily="34" charset="0"/>
              </a:rPr>
              <a:t>are chemical substances in food that are released during digestion and provide energy to maintain, repair or build body tissues. Nutrients include </a:t>
            </a:r>
            <a:r>
              <a:rPr lang="en-GB" sz="2800" b="1" dirty="0">
                <a:latin typeface="Calibri" pitchFamily="34" charset="0"/>
                <a:cs typeface="Arial" pitchFamily="34" charset="0"/>
              </a:rPr>
              <a:t>macronutrients and micronutrients</a:t>
            </a:r>
            <a:r>
              <a:rPr lang="en-GB" sz="2800" dirty="0">
                <a:latin typeface="Calibri" pitchFamily="34" charset="0"/>
                <a:cs typeface="Arial" pitchFamily="34" charset="0"/>
              </a:rPr>
              <a:t>.</a:t>
            </a:r>
          </a:p>
          <a:p>
            <a:pPr marL="682625" lvl="4" indent="-396875">
              <a:spcBef>
                <a:spcPts val="900"/>
              </a:spcBef>
              <a:buClr>
                <a:srgbClr val="000066"/>
              </a:buClr>
              <a:buFont typeface="Calibri" pitchFamily="34" charset="0"/>
              <a:buChar char="–"/>
              <a:defRPr/>
            </a:pPr>
            <a:r>
              <a:rPr lang="en-GB" sz="3000" b="1" dirty="0">
                <a:latin typeface="Calibri" pitchFamily="34" charset="0"/>
                <a:cs typeface="Arial" pitchFamily="34" charset="0"/>
              </a:rPr>
              <a:t>Macronutrients </a:t>
            </a:r>
            <a:r>
              <a:rPr lang="en-GB" sz="2800" dirty="0">
                <a:latin typeface="Calibri" pitchFamily="34" charset="0"/>
                <a:cs typeface="Arial" pitchFamily="34" charset="0"/>
              </a:rPr>
              <a:t>include carbohydrates, protein and fat (needed in large amounts).</a:t>
            </a:r>
          </a:p>
          <a:p>
            <a:pPr marL="682625" lvl="4" indent="-396875">
              <a:spcBef>
                <a:spcPts val="900"/>
              </a:spcBef>
              <a:buClr>
                <a:srgbClr val="000066"/>
              </a:buClr>
              <a:buFont typeface="Calibri" pitchFamily="34" charset="0"/>
              <a:buChar char="–"/>
              <a:defRPr/>
            </a:pPr>
            <a:r>
              <a:rPr lang="en-GB" sz="3000" b="1" dirty="0">
                <a:latin typeface="Calibri" pitchFamily="34" charset="0"/>
                <a:cs typeface="Arial" pitchFamily="34" charset="0"/>
              </a:rPr>
              <a:t>Micronutrients </a:t>
            </a:r>
            <a:r>
              <a:rPr lang="en-GB" sz="2800" dirty="0">
                <a:latin typeface="Calibri" pitchFamily="34" charset="0"/>
                <a:cs typeface="Arial" pitchFamily="34" charset="0"/>
              </a:rPr>
              <a:t>include vitamins and minerals (needed only in small amounts).</a:t>
            </a:r>
            <a:r>
              <a:rPr lang="en-GB" sz="2800" b="1" dirty="0">
                <a:latin typeface="Calibri" pitchFamily="34" charset="0"/>
                <a:cs typeface="Arial" pitchFamily="34" charset="0"/>
              </a:rPr>
              <a:t>	</a:t>
            </a:r>
            <a:endParaRPr lang="en-US" sz="2800" b="1" dirty="0">
              <a:latin typeface="Calibri" pitchFamily="34" charset="0"/>
              <a:cs typeface="Arial" pitchFamily="34" charset="0"/>
            </a:endParaRPr>
          </a:p>
        </p:txBody>
      </p:sp>
      <p:sp>
        <p:nvSpPr>
          <p:cNvPr id="6" name="Title 5"/>
          <p:cNvSpPr>
            <a:spLocks noGrp="1"/>
          </p:cNvSpPr>
          <p:nvPr>
            <p:ph type="title"/>
          </p:nvPr>
        </p:nvSpPr>
        <p:spPr>
          <a:xfrm>
            <a:off x="1221967" y="327448"/>
            <a:ext cx="7481455" cy="548318"/>
          </a:xfrm>
        </p:spPr>
        <p:txBody>
          <a:bodyPr/>
          <a:lstStyle/>
          <a:p>
            <a:r>
              <a:rPr lang="en-US" sz="4200" b="1" spc="0" dirty="0">
                <a:cs typeface="Arial" charset="0"/>
              </a:rPr>
              <a:t>DEFINITION OF FOOD</a:t>
            </a:r>
            <a:endParaRPr lang="en-US" sz="4200" b="1" spc="0" dirty="0"/>
          </a:p>
        </p:txBody>
      </p:sp>
      <p:sp>
        <p:nvSpPr>
          <p:cNvPr id="7" name="TextBox 6"/>
          <p:cNvSpPr txBox="1"/>
          <p:nvPr/>
        </p:nvSpPr>
        <p:spPr>
          <a:xfrm>
            <a:off x="326011" y="419100"/>
            <a:ext cx="710452" cy="584775"/>
          </a:xfrm>
          <a:prstGeom prst="rect">
            <a:avLst/>
          </a:prstGeom>
          <a:noFill/>
          <a:ln>
            <a:noFill/>
          </a:ln>
        </p:spPr>
        <p:txBody>
          <a:bodyPr wrap="none">
            <a:spAutoFit/>
          </a:bodyPr>
          <a:lstStyle/>
          <a:p>
            <a:pPr algn="ctr">
              <a:defRPr/>
            </a:pPr>
            <a:r>
              <a:rPr lang="en-US" sz="3200" b="1" dirty="0">
                <a:solidFill>
                  <a:srgbClr val="000066"/>
                </a:solidFill>
                <a:latin typeface="Calibri" pitchFamily="34" charset="0"/>
                <a:cs typeface="Arial" pitchFamily="34" charset="0"/>
              </a:rPr>
              <a:t>1.3</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654" y="1508776"/>
            <a:ext cx="8606146" cy="5159080"/>
          </a:xfrm>
        </p:spPr>
        <p:txBody>
          <a:bodyPr>
            <a:noAutofit/>
          </a:bodyPr>
          <a:lstStyle/>
          <a:p>
            <a:pPr>
              <a:spcBef>
                <a:spcPts val="1200"/>
              </a:spcBef>
              <a:buClr>
                <a:srgbClr val="000066"/>
              </a:buClr>
              <a:buFont typeface="+mj-lt"/>
              <a:buAutoNum type="arabicPeriod"/>
              <a:defRPr/>
            </a:pPr>
            <a:r>
              <a:rPr lang="en-US" sz="2700" dirty="0">
                <a:solidFill>
                  <a:srgbClr val="000066"/>
                </a:solidFill>
                <a:latin typeface="Calibri" pitchFamily="34" charset="0"/>
              </a:rPr>
              <a:t># and % of clients that received nutrition assessment</a:t>
            </a:r>
          </a:p>
          <a:p>
            <a:pPr>
              <a:spcBef>
                <a:spcPts val="400"/>
              </a:spcBef>
              <a:buClr>
                <a:srgbClr val="000066"/>
              </a:buClr>
              <a:buFont typeface="+mj-lt"/>
              <a:buAutoNum type="arabicPeriod"/>
              <a:defRPr/>
            </a:pPr>
            <a:r>
              <a:rPr lang="en-US" sz="2700" dirty="0">
                <a:solidFill>
                  <a:srgbClr val="000066"/>
                </a:solidFill>
                <a:latin typeface="Calibri" pitchFamily="34" charset="0"/>
              </a:rPr>
              <a:t># and % of clients that received nutrition </a:t>
            </a:r>
            <a:r>
              <a:rPr lang="en-GB" sz="2700" dirty="0">
                <a:solidFill>
                  <a:srgbClr val="000066"/>
                </a:solidFill>
                <a:latin typeface="Calibri" pitchFamily="34" charset="0"/>
              </a:rPr>
              <a:t>counselling</a:t>
            </a:r>
            <a:endParaRPr lang="en-US" sz="2700" dirty="0">
              <a:solidFill>
                <a:srgbClr val="000066"/>
              </a:solidFill>
              <a:latin typeface="Calibri" pitchFamily="34" charset="0"/>
            </a:endParaRPr>
          </a:p>
          <a:p>
            <a:pPr>
              <a:spcBef>
                <a:spcPts val="400"/>
              </a:spcBef>
              <a:buClr>
                <a:srgbClr val="000066"/>
              </a:buClr>
              <a:buFont typeface="+mj-lt"/>
              <a:buAutoNum type="arabicPeriod"/>
              <a:defRPr/>
            </a:pPr>
            <a:r>
              <a:rPr lang="en-US" sz="2700" dirty="0">
                <a:solidFill>
                  <a:srgbClr val="000066"/>
                </a:solidFill>
                <a:latin typeface="Calibri" pitchFamily="34" charset="0"/>
              </a:rPr>
              <a:t># and % of clients that were identified as malnourished </a:t>
            </a:r>
            <a:r>
              <a:rPr lang="en-GB" sz="2700" dirty="0">
                <a:solidFill>
                  <a:srgbClr val="000066"/>
                </a:solidFill>
                <a:latin typeface="Calibri" pitchFamily="34" charset="0"/>
              </a:rPr>
              <a:t>(disaggregated by SAM, MAM or overweight/obese)</a:t>
            </a:r>
          </a:p>
          <a:p>
            <a:pPr>
              <a:spcBef>
                <a:spcPts val="400"/>
              </a:spcBef>
              <a:buClr>
                <a:srgbClr val="000066"/>
              </a:buClr>
              <a:buFont typeface="+mj-lt"/>
              <a:buAutoNum type="arabicPeriod"/>
              <a:defRPr/>
            </a:pPr>
            <a:r>
              <a:rPr lang="en-US" sz="2700" dirty="0">
                <a:solidFill>
                  <a:srgbClr val="000066"/>
                </a:solidFill>
                <a:latin typeface="Calibri" pitchFamily="34" charset="0"/>
              </a:rPr>
              <a:t># and % of clients &gt; 6−12 months of age with acute malnutrition </a:t>
            </a:r>
          </a:p>
          <a:p>
            <a:pPr>
              <a:spcBef>
                <a:spcPts val="400"/>
              </a:spcBef>
              <a:buClr>
                <a:srgbClr val="000066"/>
              </a:buClr>
              <a:buFont typeface="+mj-lt"/>
              <a:buAutoNum type="arabicPeriod"/>
              <a:defRPr/>
            </a:pPr>
            <a:r>
              <a:rPr lang="en-GB" sz="2700" dirty="0">
                <a:solidFill>
                  <a:srgbClr val="000066"/>
                </a:solidFill>
                <a:latin typeface="Calibri" pitchFamily="34" charset="0"/>
              </a:rPr>
              <a:t># and % of malnourished clients that received specialised food products</a:t>
            </a:r>
          </a:p>
          <a:p>
            <a:pPr>
              <a:spcBef>
                <a:spcPts val="400"/>
              </a:spcBef>
              <a:buClr>
                <a:srgbClr val="000066"/>
              </a:buClr>
              <a:buFont typeface="+mj-lt"/>
              <a:buAutoNum type="arabicPeriod"/>
              <a:defRPr/>
            </a:pPr>
            <a:r>
              <a:rPr lang="en-GB" sz="2700" dirty="0">
                <a:solidFill>
                  <a:srgbClr val="000066"/>
                </a:solidFill>
                <a:latin typeface="Calibri" pitchFamily="34" charset="0"/>
              </a:rPr>
              <a:t># and % of clients that transitioned from SAM to MAM</a:t>
            </a:r>
          </a:p>
          <a:p>
            <a:pPr>
              <a:spcBef>
                <a:spcPts val="400"/>
              </a:spcBef>
              <a:buClr>
                <a:srgbClr val="000066"/>
              </a:buClr>
              <a:buFont typeface="+mj-lt"/>
              <a:buAutoNum type="arabicPeriod"/>
              <a:defRPr/>
            </a:pPr>
            <a:r>
              <a:rPr lang="en-GB" sz="2700" dirty="0">
                <a:solidFill>
                  <a:srgbClr val="000066"/>
                </a:solidFill>
                <a:latin typeface="Calibri" pitchFamily="34" charset="0"/>
              </a:rPr>
              <a:t># and % of clients who graduated from SAM or MAM to normal nutritional status</a:t>
            </a:r>
          </a:p>
          <a:p>
            <a:pPr>
              <a:spcBef>
                <a:spcPts val="400"/>
              </a:spcBef>
              <a:buClr>
                <a:srgbClr val="000066"/>
              </a:buClr>
              <a:buFont typeface="+mj-lt"/>
              <a:buAutoNum type="arabicPeriod"/>
              <a:defRPr/>
            </a:pPr>
            <a:endParaRPr lang="en-GB" sz="2700" dirty="0">
              <a:solidFill>
                <a:srgbClr val="000066"/>
              </a:solidFill>
              <a:latin typeface="Calibri" pitchFamily="34" charset="0"/>
            </a:endParaRPr>
          </a:p>
          <a:p>
            <a:pPr>
              <a:spcBef>
                <a:spcPts val="1200"/>
              </a:spcBef>
              <a:buClr>
                <a:srgbClr val="000066"/>
              </a:buClr>
              <a:buFont typeface="+mj-lt"/>
              <a:buAutoNum type="arabicPeriod"/>
              <a:defRPr/>
            </a:pPr>
            <a:endParaRPr lang="en-US" sz="2700" dirty="0">
              <a:solidFill>
                <a:srgbClr val="000066"/>
              </a:solidFill>
              <a:latin typeface="Calibri" pitchFamily="34" charset="0"/>
            </a:endParaRPr>
          </a:p>
          <a:p>
            <a:pPr marL="514350" indent="-514350">
              <a:buClr>
                <a:srgbClr val="000066"/>
              </a:buClr>
              <a:buFont typeface="Wingdings 3" pitchFamily="18" charset="2"/>
              <a:buNone/>
              <a:defRPr/>
            </a:pPr>
            <a:endParaRPr lang="en-US" sz="2700" dirty="0">
              <a:solidFill>
                <a:srgbClr val="000066"/>
              </a:solidFill>
            </a:endParaRPr>
          </a:p>
        </p:txBody>
      </p:sp>
      <p:sp>
        <p:nvSpPr>
          <p:cNvPr id="5" name="Title 4"/>
          <p:cNvSpPr>
            <a:spLocks noGrp="1"/>
          </p:cNvSpPr>
          <p:nvPr>
            <p:ph type="title"/>
          </p:nvPr>
        </p:nvSpPr>
        <p:spPr>
          <a:xfrm>
            <a:off x="1262911" y="313800"/>
            <a:ext cx="7481455" cy="548318"/>
          </a:xfrm>
        </p:spPr>
        <p:txBody>
          <a:bodyPr/>
          <a:lstStyle/>
          <a:p>
            <a:r>
              <a:rPr lang="en-US" sz="4200" spc="0" dirty="0">
                <a:cs typeface="Arial" charset="0"/>
              </a:rPr>
              <a:t>NACS INDICATORS</a:t>
            </a:r>
            <a:endParaRPr lang="en-US" sz="4200" spc="0" dirty="0"/>
          </a:p>
        </p:txBody>
      </p:sp>
      <p:sp>
        <p:nvSpPr>
          <p:cNvPr id="7" name="TextBox 6"/>
          <p:cNvSpPr txBox="1"/>
          <p:nvPr/>
        </p:nvSpPr>
        <p:spPr>
          <a:xfrm>
            <a:off x="334654" y="399213"/>
            <a:ext cx="710251" cy="584776"/>
          </a:xfrm>
          <a:prstGeom prst="rect">
            <a:avLst/>
          </a:prstGeom>
          <a:noFill/>
          <a:ln>
            <a:noFill/>
          </a:ln>
        </p:spPr>
        <p:txBody>
          <a:bodyPr wrap="none">
            <a:spAutoFit/>
          </a:bodyPr>
          <a:lstStyle/>
          <a:p>
            <a:pPr>
              <a:defRPr/>
            </a:pPr>
            <a:r>
              <a:rPr lang="en-US" sz="3200" b="1" dirty="0">
                <a:solidFill>
                  <a:srgbClr val="000066"/>
                </a:solidFill>
                <a:latin typeface="Calibri" pitchFamily="34" charset="0"/>
                <a:cs typeface="Arial" pitchFamily="34" charset="0"/>
              </a:rPr>
              <a:t>5.5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144" y="1700725"/>
            <a:ext cx="8229600" cy="4525963"/>
          </a:xfrm>
        </p:spPr>
        <p:txBody>
          <a:bodyPr>
            <a:normAutofit/>
          </a:bodyPr>
          <a:lstStyle/>
          <a:p>
            <a:pPr>
              <a:buClr>
                <a:srgbClr val="000066"/>
              </a:buClr>
              <a:buFont typeface="+mj-lt"/>
              <a:buAutoNum type="arabicPeriod"/>
              <a:defRPr/>
            </a:pPr>
            <a:r>
              <a:rPr lang="en-GB" sz="2800" dirty="0">
                <a:solidFill>
                  <a:srgbClr val="000066"/>
                </a:solidFill>
                <a:latin typeface="Calibri" pitchFamily="34" charset="0"/>
              </a:rPr>
              <a:t>Collecting data takes a lot of time.</a:t>
            </a:r>
            <a:endParaRPr lang="en-US" sz="2800" dirty="0">
              <a:solidFill>
                <a:srgbClr val="000066"/>
              </a:solidFill>
              <a:latin typeface="Calibri" pitchFamily="34" charset="0"/>
            </a:endParaRPr>
          </a:p>
          <a:p>
            <a:pPr>
              <a:spcBef>
                <a:spcPts val="1200"/>
              </a:spcBef>
              <a:buClr>
                <a:srgbClr val="000066"/>
              </a:buClr>
              <a:buFont typeface="+mj-lt"/>
              <a:buAutoNum type="arabicPeriod"/>
              <a:defRPr/>
            </a:pPr>
            <a:r>
              <a:rPr lang="en-GB" sz="2800" dirty="0">
                <a:solidFill>
                  <a:srgbClr val="000066"/>
                </a:solidFill>
                <a:latin typeface="Calibri" pitchFamily="34" charset="0"/>
              </a:rPr>
              <a:t>Poor data could be useless for decision making. </a:t>
            </a:r>
            <a:endParaRPr lang="en-US" sz="2800" dirty="0">
              <a:solidFill>
                <a:srgbClr val="000066"/>
              </a:solidFill>
              <a:latin typeface="Calibri" pitchFamily="34" charset="0"/>
            </a:endParaRPr>
          </a:p>
          <a:p>
            <a:pPr marL="514350" indent="-514350">
              <a:spcBef>
                <a:spcPts val="1200"/>
              </a:spcBef>
              <a:buClr>
                <a:srgbClr val="000066"/>
              </a:buClr>
              <a:buFont typeface="+mj-lt"/>
              <a:buAutoNum type="arabicPeriod"/>
              <a:defRPr/>
            </a:pPr>
            <a:r>
              <a:rPr lang="en-GB" sz="2800" dirty="0">
                <a:solidFill>
                  <a:srgbClr val="000066"/>
                </a:solidFill>
                <a:latin typeface="Calibri" pitchFamily="34" charset="0"/>
              </a:rPr>
              <a:t>Higher levels may not give feedback on reports.</a:t>
            </a:r>
          </a:p>
          <a:p>
            <a:pPr marL="514350" indent="-514350">
              <a:spcBef>
                <a:spcPts val="1200"/>
              </a:spcBef>
              <a:buClr>
                <a:srgbClr val="000066"/>
              </a:buClr>
              <a:buFont typeface="+mj-lt"/>
              <a:buAutoNum type="arabicPeriod"/>
              <a:defRPr/>
            </a:pPr>
            <a:r>
              <a:rPr lang="en-GB" sz="2800" dirty="0">
                <a:solidFill>
                  <a:srgbClr val="000066"/>
                </a:solidFill>
                <a:latin typeface="Calibri" pitchFamily="34" charset="0"/>
              </a:rPr>
              <a:t>Clients might be registered in more than one facility.</a:t>
            </a:r>
          </a:p>
          <a:p>
            <a:pPr marL="514350" indent="-514350">
              <a:spcBef>
                <a:spcPts val="1200"/>
              </a:spcBef>
              <a:buClr>
                <a:srgbClr val="000066"/>
              </a:buClr>
              <a:buFont typeface="+mj-lt"/>
              <a:buAutoNum type="arabicPeriod"/>
              <a:defRPr/>
            </a:pPr>
            <a:r>
              <a:rPr lang="en-GB" sz="2800" dirty="0">
                <a:solidFill>
                  <a:srgbClr val="000066"/>
                </a:solidFill>
                <a:latin typeface="Calibri" pitchFamily="34" charset="0"/>
              </a:rPr>
              <a:t>Clients might be lost to follow-up.</a:t>
            </a:r>
          </a:p>
          <a:p>
            <a:pPr marL="514350" indent="-514350">
              <a:spcBef>
                <a:spcPts val="1200"/>
              </a:spcBef>
              <a:buClr>
                <a:srgbClr val="000066"/>
              </a:buClr>
              <a:buFont typeface="+mj-lt"/>
              <a:buAutoNum type="arabicPeriod"/>
              <a:defRPr/>
            </a:pPr>
            <a:r>
              <a:rPr lang="en-GB" sz="2800" dirty="0">
                <a:solidFill>
                  <a:srgbClr val="000066"/>
                </a:solidFill>
                <a:latin typeface="Calibri" pitchFamily="34" charset="0"/>
              </a:rPr>
              <a:t>Clients might not attend the clinic regularly.</a:t>
            </a:r>
            <a:endParaRPr lang="en-US" sz="2800" dirty="0">
              <a:solidFill>
                <a:srgbClr val="000066"/>
              </a:solidFill>
              <a:latin typeface="Calibri" pitchFamily="34" charset="0"/>
            </a:endParaRPr>
          </a:p>
        </p:txBody>
      </p:sp>
      <p:sp>
        <p:nvSpPr>
          <p:cNvPr id="5" name="Title 4"/>
          <p:cNvSpPr>
            <a:spLocks noGrp="1"/>
          </p:cNvSpPr>
          <p:nvPr>
            <p:ph type="title"/>
          </p:nvPr>
        </p:nvSpPr>
        <p:spPr>
          <a:xfrm>
            <a:off x="1331149" y="0"/>
            <a:ext cx="7812851" cy="548318"/>
          </a:xfrm>
        </p:spPr>
        <p:txBody>
          <a:bodyPr/>
          <a:lstStyle/>
          <a:p>
            <a:r>
              <a:rPr lang="en-US" sz="4200" spc="0" dirty="0">
                <a:cs typeface="Arial" charset="0"/>
              </a:rPr>
              <a:t>CHALLENGES IN COLLECTING AND RECORDING DATA</a:t>
            </a:r>
          </a:p>
        </p:txBody>
      </p:sp>
      <p:sp>
        <p:nvSpPr>
          <p:cNvPr id="7" name="TextBox 6"/>
          <p:cNvSpPr txBox="1"/>
          <p:nvPr/>
        </p:nvSpPr>
        <p:spPr>
          <a:xfrm>
            <a:off x="334654" y="201304"/>
            <a:ext cx="710451" cy="584775"/>
          </a:xfrm>
          <a:prstGeom prst="rect">
            <a:avLst/>
          </a:prstGeom>
          <a:noFill/>
          <a:ln>
            <a:noFill/>
          </a:ln>
        </p:spPr>
        <p:txBody>
          <a:bodyPr wrap="none">
            <a:spAutoFit/>
          </a:bodyPr>
          <a:lstStyle/>
          <a:p>
            <a:pPr>
              <a:defRPr/>
            </a:pPr>
            <a:r>
              <a:rPr lang="en-US" sz="3200" b="1" dirty="0">
                <a:solidFill>
                  <a:srgbClr val="000066"/>
                </a:solidFill>
                <a:latin typeface="Calibri" pitchFamily="34" charset="0"/>
                <a:cs typeface="Arial" pitchFamily="34" charset="0"/>
              </a:rPr>
              <a:t>5.6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p:cNvSpPr>
            <a:spLocks noGrp="1"/>
          </p:cNvSpPr>
          <p:nvPr>
            <p:ph idx="1"/>
          </p:nvPr>
        </p:nvSpPr>
        <p:spPr>
          <a:xfrm>
            <a:off x="457199" y="1547849"/>
            <a:ext cx="8562605" cy="4525963"/>
          </a:xfrm>
        </p:spPr>
        <p:txBody>
          <a:bodyPr>
            <a:noAutofit/>
          </a:bodyPr>
          <a:lstStyle/>
          <a:p>
            <a:pPr marL="514350" indent="-514350">
              <a:spcBef>
                <a:spcPts val="600"/>
              </a:spcBef>
              <a:buClr>
                <a:srgbClr val="000066"/>
              </a:buClr>
              <a:buFont typeface="Arial" charset="0"/>
              <a:buAutoNum type="arabicPeriod"/>
            </a:pPr>
            <a:r>
              <a:rPr lang="en-GB" sz="2800" dirty="0">
                <a:solidFill>
                  <a:srgbClr val="000066"/>
                </a:solidFill>
                <a:latin typeface="Calibri" pitchFamily="34" charset="0"/>
              </a:rPr>
              <a:t>Fill out forms regularly to become familiar with them.</a:t>
            </a:r>
            <a:endParaRPr lang="en-US" sz="2800" dirty="0">
              <a:solidFill>
                <a:srgbClr val="000066"/>
              </a:solidFill>
              <a:latin typeface="Calibri" pitchFamily="34" charset="0"/>
            </a:endParaRPr>
          </a:p>
          <a:p>
            <a:pPr marL="514350" indent="-514350">
              <a:spcBef>
                <a:spcPts val="600"/>
              </a:spcBef>
              <a:buClr>
                <a:srgbClr val="000066"/>
              </a:buClr>
              <a:buFont typeface="Arial" charset="0"/>
              <a:buAutoNum type="arabicPeriod"/>
            </a:pPr>
            <a:r>
              <a:rPr lang="en-GB" sz="2800" dirty="0">
                <a:solidFill>
                  <a:srgbClr val="000066"/>
                </a:solidFill>
                <a:latin typeface="Calibri" pitchFamily="34" charset="0"/>
              </a:rPr>
              <a:t>Collect and record data as accurately as possible.</a:t>
            </a:r>
            <a:endParaRPr lang="en-US" sz="2800" dirty="0">
              <a:solidFill>
                <a:srgbClr val="000066"/>
              </a:solidFill>
              <a:latin typeface="Calibri" pitchFamily="34" charset="0"/>
            </a:endParaRPr>
          </a:p>
          <a:p>
            <a:pPr marL="514350" indent="-514350">
              <a:spcBef>
                <a:spcPts val="600"/>
              </a:spcBef>
              <a:buClr>
                <a:srgbClr val="000066"/>
              </a:buClr>
              <a:buFont typeface="Arial" charset="0"/>
              <a:buAutoNum type="arabicPeriod"/>
            </a:pPr>
            <a:r>
              <a:rPr lang="en-GB" sz="2800" dirty="0">
                <a:solidFill>
                  <a:srgbClr val="000066"/>
                </a:solidFill>
                <a:latin typeface="Calibri" pitchFamily="34" charset="0"/>
              </a:rPr>
              <a:t>Ask </a:t>
            </a:r>
            <a:r>
              <a:rPr lang="en-GB" dirty="0">
                <a:solidFill>
                  <a:srgbClr val="000066"/>
                </a:solidFill>
                <a:latin typeface="Calibri" pitchFamily="34" charset="0"/>
              </a:rPr>
              <a:t>the site in-charge to c</a:t>
            </a:r>
            <a:r>
              <a:rPr lang="en-GB" sz="2800" dirty="0">
                <a:solidFill>
                  <a:srgbClr val="000066"/>
                </a:solidFill>
                <a:latin typeface="Calibri" pitchFamily="34" charset="0"/>
              </a:rPr>
              <a:t>oordinate with TFNC for feedback on reports.</a:t>
            </a:r>
            <a:endParaRPr lang="en-US" sz="2800" dirty="0">
              <a:solidFill>
                <a:srgbClr val="000066"/>
              </a:solidFill>
              <a:latin typeface="Calibri" pitchFamily="34" charset="0"/>
            </a:endParaRPr>
          </a:p>
          <a:p>
            <a:pPr marL="514350" indent="-514350">
              <a:spcBef>
                <a:spcPts val="600"/>
              </a:spcBef>
              <a:buClr>
                <a:srgbClr val="000066"/>
              </a:buClr>
              <a:buFont typeface="Arial" charset="0"/>
              <a:buAutoNum type="arabicPeriod"/>
            </a:pPr>
            <a:r>
              <a:rPr lang="en-GB" dirty="0">
                <a:solidFill>
                  <a:srgbClr val="000066"/>
                </a:solidFill>
                <a:latin typeface="Calibri" pitchFamily="34" charset="0"/>
              </a:rPr>
              <a:t>Write</a:t>
            </a:r>
            <a:r>
              <a:rPr lang="en-GB" sz="2800" dirty="0">
                <a:solidFill>
                  <a:srgbClr val="000066"/>
                </a:solidFill>
                <a:latin typeface="Calibri" pitchFamily="34" charset="0"/>
              </a:rPr>
              <a:t> client identification numbers on all forms. </a:t>
            </a:r>
            <a:endParaRPr lang="en-US" sz="2800" dirty="0">
              <a:solidFill>
                <a:srgbClr val="000066"/>
              </a:solidFill>
              <a:latin typeface="Calibri" pitchFamily="34" charset="0"/>
            </a:endParaRPr>
          </a:p>
          <a:p>
            <a:pPr marL="514350" indent="-514350">
              <a:spcBef>
                <a:spcPts val="600"/>
              </a:spcBef>
              <a:buClr>
                <a:srgbClr val="000066"/>
              </a:buClr>
              <a:buFont typeface="Arial" charset="0"/>
              <a:buAutoNum type="arabicPeriod"/>
            </a:pPr>
            <a:r>
              <a:rPr lang="en-GB" sz="2800" dirty="0">
                <a:solidFill>
                  <a:srgbClr val="000066"/>
                </a:solidFill>
                <a:latin typeface="Calibri" pitchFamily="34" charset="0"/>
              </a:rPr>
              <a:t>Ask community health workers to make home visits </a:t>
            </a:r>
            <a:br>
              <a:rPr lang="en-GB" sz="2800" dirty="0">
                <a:solidFill>
                  <a:srgbClr val="000066"/>
                </a:solidFill>
                <a:latin typeface="Calibri" pitchFamily="34" charset="0"/>
              </a:rPr>
            </a:br>
            <a:r>
              <a:rPr lang="en-GB" sz="2800" dirty="0">
                <a:solidFill>
                  <a:srgbClr val="000066"/>
                </a:solidFill>
                <a:latin typeface="Calibri" pitchFamily="34" charset="0"/>
              </a:rPr>
              <a:t>to defaulting clients to collect missing information.</a:t>
            </a:r>
            <a:endParaRPr lang="en-US" sz="2800" dirty="0">
              <a:solidFill>
                <a:srgbClr val="000066"/>
              </a:solidFill>
              <a:latin typeface="Calibri" pitchFamily="34" charset="0"/>
            </a:endParaRPr>
          </a:p>
          <a:p>
            <a:pPr marL="514350" indent="-514350">
              <a:spcBef>
                <a:spcPts val="600"/>
              </a:spcBef>
              <a:buClr>
                <a:srgbClr val="000066"/>
              </a:buClr>
              <a:buFont typeface="Arial" charset="0"/>
              <a:buAutoNum type="arabicPeriod"/>
            </a:pPr>
            <a:r>
              <a:rPr lang="en-GB" sz="2800" dirty="0">
                <a:solidFill>
                  <a:srgbClr val="000066"/>
                </a:solidFill>
                <a:latin typeface="Calibri" pitchFamily="34" charset="0"/>
              </a:rPr>
              <a:t>Counsel clients on the importance of regular follow-up visits.</a:t>
            </a:r>
            <a:endParaRPr lang="en-US" sz="2800" dirty="0">
              <a:solidFill>
                <a:srgbClr val="000066"/>
              </a:solidFill>
              <a:latin typeface="Calibri" pitchFamily="34" charset="0"/>
            </a:endParaRPr>
          </a:p>
        </p:txBody>
      </p:sp>
      <p:sp>
        <p:nvSpPr>
          <p:cNvPr id="5" name="Title 4"/>
          <p:cNvSpPr>
            <a:spLocks noGrp="1"/>
          </p:cNvSpPr>
          <p:nvPr>
            <p:ph type="title"/>
          </p:nvPr>
        </p:nvSpPr>
        <p:spPr>
          <a:xfrm>
            <a:off x="1221967" y="14116"/>
            <a:ext cx="7481455" cy="548318"/>
          </a:xfrm>
        </p:spPr>
        <p:txBody>
          <a:bodyPr/>
          <a:lstStyle/>
          <a:p>
            <a:r>
              <a:rPr lang="en-US" sz="4200" spc="0" dirty="0">
                <a:cs typeface="Arial" charset="0"/>
              </a:rPr>
              <a:t>ADDRESSING NACS DATA COLLECTION CHALLENGES</a:t>
            </a:r>
            <a:endParaRPr lang="en-US" sz="4200" spc="0" dirty="0"/>
          </a:p>
        </p:txBody>
      </p:sp>
      <p:sp>
        <p:nvSpPr>
          <p:cNvPr id="6" name="TextBox 5"/>
          <p:cNvSpPr txBox="1"/>
          <p:nvPr/>
        </p:nvSpPr>
        <p:spPr>
          <a:xfrm>
            <a:off x="344179" y="204855"/>
            <a:ext cx="710451" cy="584775"/>
          </a:xfrm>
          <a:prstGeom prst="rect">
            <a:avLst/>
          </a:prstGeom>
          <a:noFill/>
          <a:ln>
            <a:noFill/>
          </a:ln>
        </p:spPr>
        <p:txBody>
          <a:bodyPr wrap="none">
            <a:spAutoFit/>
          </a:bodyPr>
          <a:lstStyle/>
          <a:p>
            <a:pPr>
              <a:defRPr/>
            </a:pPr>
            <a:r>
              <a:rPr lang="en-US" sz="3200" b="1" dirty="0">
                <a:solidFill>
                  <a:srgbClr val="000066"/>
                </a:solidFill>
                <a:latin typeface="Calibri" pitchFamily="34" charset="0"/>
                <a:cs typeface="Arial" pitchFamily="34" charset="0"/>
              </a:rPr>
              <a:t>5.7</a:t>
            </a:r>
          </a:p>
        </p:txBody>
      </p:sp>
    </p:spTree>
  </p:cSld>
  <p:clrMapOvr>
    <a:masterClrMapping/>
  </p:clrMapOvr>
</p:sld>
</file>

<file path=ppt/theme/theme1.xml><?xml version="1.0" encoding="utf-8"?>
<a:theme xmlns:a="http://schemas.openxmlformats.org/drawingml/2006/main" name="Office Theme">
  <a:themeElements>
    <a:clrScheme name="text color">
      <a:dk1>
        <a:srgbClr val="000066"/>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Default Design">
      <a:majorFont>
        <a:latin typeface="Arial"/>
        <a:ea typeface=""/>
        <a:cs typeface=""/>
      </a:majorFont>
      <a:minorFont>
        <a:latin typeface="Arial"/>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themeOverride>
</file>

<file path=ppt/theme/themeOverride2.xml><?xml version="1.0" encoding="utf-8"?>
<a:themeOverride xmlns:a="http://schemas.openxmlformats.org/drawingml/2006/main">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themeOverride>
</file>

<file path=ppt/theme/themeOverride3.xml><?xml version="1.0" encoding="utf-8"?>
<a:themeOverride xmlns:a="http://schemas.openxmlformats.org/drawingml/2006/main">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themeOverride>
</file>

<file path=docProps/app.xml><?xml version="1.0" encoding="utf-8"?>
<Properties xmlns="http://schemas.openxmlformats.org/officeDocument/2006/extended-properties" xmlns:vt="http://schemas.openxmlformats.org/officeDocument/2006/docPropsVTypes">
  <Template/>
  <TotalTime>6770</TotalTime>
  <Words>4294</Words>
  <Application>Microsoft Office PowerPoint</Application>
  <PresentationFormat>On-screen Show (4:3)</PresentationFormat>
  <Paragraphs>921</Paragraphs>
  <Slides>92</Slides>
  <Notes>91</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92</vt:i4>
      </vt:variant>
    </vt:vector>
  </HeadingPairs>
  <TitlesOfParts>
    <vt:vector size="104" baseType="lpstr">
      <vt:lpstr>굴림</vt:lpstr>
      <vt:lpstr>맑은 고딕</vt:lpstr>
      <vt:lpstr>Arial</vt:lpstr>
      <vt:lpstr>Arial Narrow</vt:lpstr>
      <vt:lpstr>Calibri</vt:lpstr>
      <vt:lpstr>Times New Roman</vt:lpstr>
      <vt:lpstr>Wingdings</vt:lpstr>
      <vt:lpstr>Wingdings 3</vt:lpstr>
      <vt:lpstr>Office Theme</vt:lpstr>
      <vt:lpstr>cover</vt:lpstr>
      <vt:lpstr>Default Design</vt:lpstr>
      <vt:lpstr>Photo Editor Photo</vt:lpstr>
      <vt:lpstr>PowerPoint Presentation</vt:lpstr>
      <vt:lpstr>PowerPoint Presentation</vt:lpstr>
      <vt:lpstr>COURSE STRUCTURE</vt:lpstr>
      <vt:lpstr>TRAINING METHODS</vt:lpstr>
      <vt:lpstr>LEARNING OBJECTIVES</vt:lpstr>
      <vt:lpstr>COURSE OBJECTIVES</vt:lpstr>
      <vt:lpstr>PowerPoint Presentation</vt:lpstr>
      <vt:lpstr>LEARNING OBJECTIVES</vt:lpstr>
      <vt:lpstr>DEFINITION OF FOOD</vt:lpstr>
      <vt:lpstr>DEFINITION OF NUTRITION</vt:lpstr>
      <vt:lpstr>CONDITIONS FOR GOOD NUTRITION</vt:lpstr>
      <vt:lpstr>DEFINITION OF MALNUTRITION</vt:lpstr>
      <vt:lpstr>TYPES OF MALNUTRITION (1)</vt:lpstr>
      <vt:lpstr>TYPES OF MALNUTRITION (2)</vt:lpstr>
      <vt:lpstr>IMPORTANCE OF NUTRITION FOR GOOD HEALTH</vt:lpstr>
      <vt:lpstr>FOOD GROUPS</vt:lpstr>
      <vt:lpstr>DAILY ENERGY REQUIREMENTS</vt:lpstr>
      <vt:lpstr>ENERGY REQUIREMENTS OF PEOPLE LIVING WITH HIV</vt:lpstr>
      <vt:lpstr>DAILY PROTEIN REQUIREMENTS</vt:lpstr>
      <vt:lpstr>NUTRIENT REQUIREMENTS  OF PEOPLE LIVING WITH HIV</vt:lpstr>
      <vt:lpstr>NUTRITION AND TB </vt:lpstr>
      <vt:lpstr>HIV-TB CO-INFECTION </vt:lpstr>
      <vt:lpstr>A VICIOUS CYCLE: MALNUTRITION AND INFECTION</vt:lpstr>
      <vt:lpstr>NUTRITION INTERVENTIONS</vt:lpstr>
      <vt:lpstr>UNICEF CONCEPTUAL FRAMEWORK OF MALNUTRITION</vt:lpstr>
      <vt:lpstr>CLINICAL FEATURES OF MALNUTRITION (1)</vt:lpstr>
      <vt:lpstr>CLINICAL FEATURES OF MALNUTRITION (2)</vt:lpstr>
      <vt:lpstr>MARASMUS AND KWASHIORKOR</vt:lpstr>
      <vt:lpstr>CONSEQUENCES OF MALNUTRITION </vt:lpstr>
      <vt:lpstr>PREVENTING AND MANAGING MALNUTRITION (1)</vt:lpstr>
      <vt:lpstr>PREVENTING AND MANAGING MALNUTRITION (2)</vt:lpstr>
      <vt:lpstr>CRITICAL NUTRITION ACTIONS</vt:lpstr>
      <vt:lpstr>NUTRITION SERVICES IN HEALTH FACILITIES</vt:lpstr>
      <vt:lpstr>Nutrition Assessment,  Classification and Care Plans</vt:lpstr>
      <vt:lpstr>LEARNING OBJECTIVES</vt:lpstr>
      <vt:lpstr>IMPORTANCE OF  NUTRITION ASSESSMENT </vt:lpstr>
      <vt:lpstr>TYPES OF NUTRITION ASSESSMENT </vt:lpstr>
      <vt:lpstr>CLINICAL NUTRITION ASSESSMENT</vt:lpstr>
      <vt:lpstr>ANTHROPOMETRY</vt:lpstr>
      <vt:lpstr>TYPES OF ANTHROPOMETRIC MEASUREMENT</vt:lpstr>
      <vt:lpstr>CLASSIFICATIONS OF  NUTRITIONAL STATUS </vt:lpstr>
      <vt:lpstr>HOW OFTEN SHOULD YOU  WEIGH CLIENTS?</vt:lpstr>
      <vt:lpstr>BODY MASS INDEX</vt:lpstr>
      <vt:lpstr>PHYSICAL SIGNS OF MALNUTRITION</vt:lpstr>
      <vt:lpstr>BIOCHEMICAL TESTS USED IN NUTRITION ASSESSMENT</vt:lpstr>
      <vt:lpstr>CRITERIA FOR SAM</vt:lpstr>
      <vt:lpstr>CHILD WITH SAM (1)</vt:lpstr>
      <vt:lpstr>CHILD WITH SAM (2) </vt:lpstr>
      <vt:lpstr>ADULT WITH SAM </vt:lpstr>
      <vt:lpstr>NUTRITION CARE FOR  CLIENTS WITH SAM</vt:lpstr>
      <vt:lpstr>CRITERIA FOR INPATIENT TREATMENT OF SAM</vt:lpstr>
      <vt:lpstr>CRITERIA FOR OUTPATIENT TREATMENT OF SAM</vt:lpstr>
      <vt:lpstr>CRITERIA FOR MAM</vt:lpstr>
      <vt:lpstr>NUTRITION CARE FOR CLIENTS WITH MAM</vt:lpstr>
      <vt:lpstr>CRITERIA FOR NORMAL NUTRITIONAL STATUS</vt:lpstr>
      <vt:lpstr>NUTRITION CARE FOR NORMAL NUTRITIONAL STATUS</vt:lpstr>
      <vt:lpstr>CRITERIA FOR OVERWEIGHT</vt:lpstr>
      <vt:lpstr>CRITERIA FOR OBESITY</vt:lpstr>
      <vt:lpstr>NUTRITION CARE FOR OVERWEIGHT AND OBESITY</vt:lpstr>
      <vt:lpstr>Nutrition Education, Counselling and Referral</vt:lpstr>
      <vt:lpstr>LEARNING OBJECTIVES</vt:lpstr>
      <vt:lpstr>COUNSELLING VS. EDUCATION AND ADVICE </vt:lpstr>
      <vt:lpstr>CRITICAL NUTRITION ACTIONS</vt:lpstr>
      <vt:lpstr>SKILLS THAT FACILITATE COUNSELLING </vt:lpstr>
      <vt:lpstr>GATHER COUNSELLING STEPS</vt:lpstr>
      <vt:lpstr>CHALLENGES IN COUNSELLING  ON NUTRITION</vt:lpstr>
      <vt:lpstr>ADDRESSING COUNSELLING CHALLENGES</vt:lpstr>
      <vt:lpstr>THE IMPORTANCE OF SAFE FOOD AND WATER</vt:lpstr>
      <vt:lpstr>MEDICATION-FOOD INTERACTIONS</vt:lpstr>
      <vt:lpstr>FALSE ADVERTISING OF HIV CURES</vt:lpstr>
      <vt:lpstr>AIMS OF COMMUNITY OUTREACH </vt:lpstr>
      <vt:lpstr>CHANNELS OF  COMMUNITY OUTREACH</vt:lpstr>
      <vt:lpstr>COMMUNITY CASE-FINDING OF SAM</vt:lpstr>
      <vt:lpstr>NUTRITION SERVICES IN HOME-BASED CARE AND CARE OF MVC</vt:lpstr>
      <vt:lpstr>Nutrition Support</vt:lpstr>
      <vt:lpstr>LEARNING OBJECTIVES</vt:lpstr>
      <vt:lpstr>COMPONENTS OF NACS</vt:lpstr>
      <vt:lpstr>TARGET GROUPS FOR NACS</vt:lpstr>
      <vt:lpstr>NACS STEPS</vt:lpstr>
      <vt:lpstr>SPECIALISED FOOD PRODUCTS</vt:lpstr>
      <vt:lpstr>PURPOSE OF SPECIALISED  FOOD PRODUCTS</vt:lpstr>
      <vt:lpstr>WARNING: SPECIALISED FOOD PRODUCTS AND INFANTS</vt:lpstr>
      <vt:lpstr>SPECIALISED FOOD PRODUCTS VS. OTHER FOOD SUPPORT</vt:lpstr>
      <vt:lpstr>TYPES OF SPECIALISED FOOD PRODUCTS</vt:lpstr>
      <vt:lpstr>PRESCRIBING AND MONITORING SPECIALISED FOOD PRODUCTS</vt:lpstr>
      <vt:lpstr>NACS Monitoring and Reporting</vt:lpstr>
      <vt:lpstr>LEARNING OBJECTIVES</vt:lpstr>
      <vt:lpstr>M&amp;E TERMS</vt:lpstr>
      <vt:lpstr>PURPOSE OF RECORDING NACS DATA</vt:lpstr>
      <vt:lpstr>NACS INDICATORS</vt:lpstr>
      <vt:lpstr>CHALLENGES IN COLLECTING AND RECORDING DATA</vt:lpstr>
      <vt:lpstr>ADDRESSING NACS DATA COLLECTION CHALLENGES</vt:lpstr>
    </vt:vector>
  </TitlesOfParts>
  <Company>AED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Assessment, Counselling and Support (NACS)- Slides for Training Health Facility-Based Service Providers</dc:title>
  <dc:creator>FANTA;USAID;FHI 360</dc:creator>
  <cp:lastModifiedBy>Jenn Loving</cp:lastModifiedBy>
  <cp:revision>548</cp:revision>
  <dcterms:created xsi:type="dcterms:W3CDTF">2011-08-03T14:03:51Z</dcterms:created>
  <dcterms:modified xsi:type="dcterms:W3CDTF">2016-12-16T16:54:03Z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398073705</vt:i4>
  </property>
  <property fmtid="{D5CDD505-2E9C-101B-9397-08002B2CF9AE}" pid="3" name="_NewReviewCycle">
    <vt:lpwstr/>
  </property>
  <property fmtid="{D5CDD505-2E9C-101B-9397-08002B2CF9AE}" pid="4" name="_EmailSubject">
    <vt:lpwstr>Email 4 of 5 for Tanzania NACS materials</vt:lpwstr>
  </property>
  <property fmtid="{D5CDD505-2E9C-101B-9397-08002B2CF9AE}" pid="5" name="_AuthorEmail">
    <vt:lpwstr>whammond@fhi360.org</vt:lpwstr>
  </property>
  <property fmtid="{D5CDD505-2E9C-101B-9397-08002B2CF9AE}" pid="6" name="_AuthorEmailDisplayName">
    <vt:lpwstr>Wendy Hammond</vt:lpwstr>
  </property>
</Properties>
</file>