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358" r:id="rId2"/>
    <p:sldId id="405" r:id="rId3"/>
    <p:sldId id="402" r:id="rId4"/>
    <p:sldId id="386" r:id="rId5"/>
    <p:sldId id="393" r:id="rId6"/>
    <p:sldId id="378" r:id="rId7"/>
    <p:sldId id="395" r:id="rId8"/>
    <p:sldId id="387" r:id="rId9"/>
    <p:sldId id="396" r:id="rId10"/>
    <p:sldId id="406" r:id="rId11"/>
    <p:sldId id="400" r:id="rId12"/>
    <p:sldId id="401" r:id="rId13"/>
    <p:sldId id="379" r:id="rId14"/>
    <p:sldId id="381" r:id="rId15"/>
    <p:sldId id="382" r:id="rId16"/>
    <p:sldId id="388" r:id="rId17"/>
    <p:sldId id="390" r:id="rId18"/>
    <p:sldId id="403" r:id="rId19"/>
    <p:sldId id="380" r:id="rId20"/>
    <p:sldId id="398" r:id="rId21"/>
  </p:sldIdLst>
  <p:sldSz cx="9144000" cy="51847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3">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E5"/>
    <a:srgbClr val="CFCDC9"/>
    <a:srgbClr val="BA0C2F"/>
    <a:srgbClr val="FFFFFF"/>
    <a:srgbClr val="6C6463"/>
    <a:srgbClr val="651D32"/>
    <a:srgbClr val="002F6C"/>
    <a:srgbClr val="0067B9"/>
    <a:srgbClr val="A7C6E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15" autoAdjust="0"/>
    <p:restoredTop sz="99841" autoAdjust="0"/>
  </p:normalViewPr>
  <p:slideViewPr>
    <p:cSldViewPr snapToGrid="0" snapToObjects="1">
      <p:cViewPr varScale="1">
        <p:scale>
          <a:sx n="111" d="100"/>
          <a:sy n="111" d="100"/>
        </p:scale>
        <p:origin x="126" y="222"/>
      </p:cViewPr>
      <p:guideLst>
        <p:guide orient="horz" pos="1633"/>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12/14/2017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12/14/2017</a:t>
            </a:fld>
            <a:endParaRPr lang="en-US"/>
          </a:p>
        </p:txBody>
      </p:sp>
      <p:sp>
        <p:nvSpPr>
          <p:cNvPr id="4" name="Slide Image Placeholder 3"/>
          <p:cNvSpPr>
            <a:spLocks noGrp="1" noRot="1" noChangeAspect="1"/>
          </p:cNvSpPr>
          <p:nvPr>
            <p:ph type="sldImg" idx="2"/>
          </p:nvPr>
        </p:nvSpPr>
        <p:spPr>
          <a:xfrm>
            <a:off x="404813" y="685800"/>
            <a:ext cx="60483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A7E8B718-0F0D-4E60-8BE5-C70FFB3445A6}"/>
              </a:ext>
            </a:extLst>
          </p:cNvPr>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defTabSz="9080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defTabSz="9080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defTabSz="9080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defTabSz="9080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defTabSz="9080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90805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90805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90805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90805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FD8D9DB0-B1D9-4CDA-9173-07858EBCC4B9}" type="slidenum">
              <a:rPr lang="en-US" altLang="en-US">
                <a:solidFill>
                  <a:schemeClr val="tx1"/>
                </a:solidFill>
                <a:ea typeface="ＭＳ Ｐゴシック" panose="020B0600070205080204" pitchFamily="34" charset="-128"/>
              </a:rPr>
              <a:pPr>
                <a:spcBef>
                  <a:spcPct val="0"/>
                </a:spcBef>
                <a:buClrTx/>
                <a:buFontTx/>
                <a:buNone/>
              </a:pPr>
              <a:t>2</a:t>
            </a:fld>
            <a:endParaRPr lang="en-US" altLang="en-US">
              <a:solidFill>
                <a:schemeClr val="tx1"/>
              </a:solidFill>
              <a:ea typeface="ＭＳ Ｐゴシック" panose="020B0600070205080204" pitchFamily="34" charset="-128"/>
            </a:endParaRPr>
          </a:p>
        </p:txBody>
      </p:sp>
      <p:sp>
        <p:nvSpPr>
          <p:cNvPr id="7171" name="Rectangle 2">
            <a:extLst>
              <a:ext uri="{FF2B5EF4-FFF2-40B4-BE49-F238E27FC236}">
                <a16:creationId xmlns:a16="http://schemas.microsoft.com/office/drawing/2014/main" id="{C0982847-9509-4CE6-BBBD-89B14F29AD9F}"/>
              </a:ext>
            </a:extLst>
          </p:cNvPr>
          <p:cNvSpPr>
            <a:spLocks noGrp="1" noRot="1" noChangeAspect="1" noChangeArrowheads="1" noTextEdit="1"/>
          </p:cNvSpPr>
          <p:nvPr>
            <p:ph type="sldImg"/>
          </p:nvPr>
        </p:nvSpPr>
        <p:spPr>
          <a:xfrm>
            <a:off x="382588" y="704850"/>
            <a:ext cx="6124575" cy="3473450"/>
          </a:xfrm>
        </p:spPr>
      </p:sp>
      <p:sp>
        <p:nvSpPr>
          <p:cNvPr id="24580" name="Rectangle 3">
            <a:extLst>
              <a:ext uri="{FF2B5EF4-FFF2-40B4-BE49-F238E27FC236}">
                <a16:creationId xmlns:a16="http://schemas.microsoft.com/office/drawing/2014/main" id="{9CDCEB3B-764C-458E-970D-A8987D5105E4}"/>
              </a:ext>
            </a:extLst>
          </p:cNvPr>
          <p:cNvSpPr>
            <a:spLocks noGrp="1" noChangeArrowheads="1"/>
          </p:cNvSpPr>
          <p:nvPr>
            <p:ph type="body" idx="1"/>
          </p:nvPr>
        </p:nvSpPr>
        <p:spPr>
          <a:xfrm>
            <a:off x="917575" y="4416425"/>
            <a:ext cx="5189538" cy="4346575"/>
          </a:xfrm>
          <a:extLst>
            <a:ext uri="{91240B29-F687-4F45-9708-019B960494DF}">
              <a14:hiddenLine xmlns:a14="http://schemas.microsoft.com/office/drawing/2010/main" w="9525">
                <a:solidFill>
                  <a:srgbClr val="000000"/>
                </a:solidFill>
                <a:miter lim="800000"/>
                <a:headEnd/>
                <a:tailEnd/>
              </a14:hiddenLine>
            </a:ext>
          </a:extLst>
        </p:spPr>
        <p:txBody>
          <a:bodyPr/>
          <a:lstStyle/>
          <a:p>
            <a:pPr lvl="1">
              <a:defRPr/>
            </a:pPr>
            <a:r>
              <a:rPr lang="en-US" dirty="0"/>
              <a:t>FFP’s M&amp;E vision is to achieve improved effectiveness of FFP programs and use program evidence to tell FFP’s story.  To achieve this vision, FFP’s M&amp;E goal is increased use of data in decision making.</a:t>
            </a:r>
          </a:p>
          <a:p>
            <a:pPr lvl="1">
              <a:defRPr/>
            </a:pPr>
            <a:endParaRPr lang="en-US" dirty="0"/>
          </a:p>
          <a:p>
            <a:pPr lvl="1">
              <a:defRPr/>
            </a:pPr>
            <a:r>
              <a:rPr lang="en-US" dirty="0"/>
              <a:t>This goal would be achieved through three strategic objectives:</a:t>
            </a:r>
          </a:p>
          <a:p>
            <a:pPr marL="800100" lvl="1" indent="-342900">
              <a:buFontTx/>
              <a:buAutoNum type="alphaLcParenR"/>
              <a:defRPr/>
            </a:pPr>
            <a:r>
              <a:rPr lang="en-US" dirty="0"/>
              <a:t>Improved policy and guidance for FFP and partners </a:t>
            </a:r>
          </a:p>
          <a:p>
            <a:pPr marL="800100" lvl="1" indent="-342900">
              <a:buFontTx/>
              <a:buAutoNum type="alphaLcParenR"/>
              <a:defRPr/>
            </a:pPr>
            <a:r>
              <a:rPr lang="en-US" dirty="0"/>
              <a:t>Increased M&amp;E capacity of FFP and partners, and</a:t>
            </a:r>
          </a:p>
          <a:p>
            <a:pPr marL="800100" lvl="1" indent="-342900">
              <a:buFontTx/>
              <a:buAutoNum type="alphaLcParenR"/>
              <a:defRPr/>
            </a:pPr>
            <a:r>
              <a:rPr lang="en-US" dirty="0"/>
              <a:t>Increased integration of learning into planning and management</a:t>
            </a:r>
          </a:p>
          <a:p>
            <a:pPr marL="800100" lvl="1" indent="-342900">
              <a:buFontTx/>
              <a:buAutoNum type="alphaLcParenR"/>
              <a:defRPr/>
            </a:pPr>
            <a:endParaRPr lang="en-US" dirty="0"/>
          </a:p>
          <a:p>
            <a:pPr lvl="1">
              <a:defRPr/>
            </a:pPr>
            <a:r>
              <a:rPr lang="en-US" dirty="0"/>
              <a:t>To achieve these strategic objectives, the M&amp;E team has identified three broad sets of priority activities in its work plan. </a:t>
            </a:r>
          </a:p>
          <a:p>
            <a:pPr marL="800100" lvl="1" indent="-342900">
              <a:buFontTx/>
              <a:buAutoNum type="alphaLcParenR"/>
              <a:defRPr/>
            </a:pPr>
            <a:r>
              <a:rPr lang="en-US" dirty="0"/>
              <a:t>Improving emergency program monitoring and reporting; </a:t>
            </a:r>
          </a:p>
          <a:p>
            <a:pPr marL="800100" lvl="1" indent="-342900">
              <a:buFontTx/>
              <a:buAutoNum type="alphaLcParenR"/>
              <a:defRPr/>
            </a:pPr>
            <a:r>
              <a:rPr lang="en-US" dirty="0"/>
              <a:t>Building FFP M&amp;E capacity with improved guidance and tools; and </a:t>
            </a:r>
          </a:p>
          <a:p>
            <a:pPr marL="800100" lvl="1" indent="-342900">
              <a:buFontTx/>
              <a:buAutoNum type="alphaLcParenR"/>
              <a:defRPr/>
            </a:pPr>
            <a:r>
              <a:rPr lang="en-US" dirty="0"/>
              <a:t>Integrating learning into activity planning and management </a:t>
            </a:r>
          </a:p>
          <a:p>
            <a:pPr lvl="1">
              <a:defRPr/>
            </a:pPr>
            <a:endParaRPr lang="en-US" dirty="0"/>
          </a:p>
          <a:p>
            <a:pPr lvl="1">
              <a:defRPr/>
            </a:pPr>
            <a:r>
              <a:rPr lang="en-US" dirty="0"/>
              <a:t>Each one of the three priority activities  contributes to several strategic objectives.   </a:t>
            </a:r>
          </a:p>
          <a:p>
            <a:pPr>
              <a:defRPr/>
            </a:pPr>
            <a:endParaRPr lang="en-US" sz="1400" dirty="0"/>
          </a:p>
          <a:p>
            <a:pPr>
              <a:defRPr/>
            </a:pPr>
            <a:endParaRPr lang="en-US" sz="1400" dirty="0"/>
          </a:p>
          <a:p>
            <a:pPr>
              <a:defRPr/>
            </a:pPr>
            <a:endParaRPr lang="en-US" dirty="0"/>
          </a:p>
        </p:txBody>
      </p:sp>
    </p:spTree>
    <p:extLst>
      <p:ext uri="{BB962C8B-B14F-4D97-AF65-F5344CB8AC3E}">
        <p14:creationId xmlns:p14="http://schemas.microsoft.com/office/powerpoint/2010/main" val="330063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fld id="{C3CA9088-C61B-47A2-ADD8-5D467E443C2D}" type="slidenum">
              <a:rPr lang="en-US" altLang="en-US">
                <a:solidFill>
                  <a:srgbClr val="000000"/>
                </a:solidFill>
                <a:latin typeface="Times New Roman" panose="02020603050405020304" pitchFamily="18" charset="0"/>
              </a:rPr>
              <a:pPr eaLnBrk="1" hangingPunct="1"/>
              <a:t>4</a:t>
            </a:fld>
            <a:endParaRPr lang="en-US" altLang="en-US">
              <a:solidFill>
                <a:srgbClr val="000000"/>
              </a:solidFill>
              <a:latin typeface="Times New Roman" panose="02020603050405020304" pitchFamily="18" charset="0"/>
            </a:endParaRPr>
          </a:p>
        </p:txBody>
      </p:sp>
      <p:sp>
        <p:nvSpPr>
          <p:cNvPr id="15363" name="Text Box 1"/>
          <p:cNvSpPr txBox="1">
            <a:spLocks noChangeArrowheads="1"/>
          </p:cNvSpPr>
          <p:nvPr/>
        </p:nvSpPr>
        <p:spPr bwMode="auto">
          <a:xfrm>
            <a:off x="3884613" y="8831263"/>
            <a:ext cx="2973387" cy="46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720" tIns="45360" rIns="90720" bIns="4536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buClrTx/>
              <a:buFontTx/>
              <a:buNone/>
            </a:pPr>
            <a:fld id="{30963CDB-0330-4899-9CE8-EAAFFCC21486}" type="slidenum">
              <a:rPr lang="en-US" altLang="en-US" sz="1200">
                <a:solidFill>
                  <a:srgbClr val="000000"/>
                </a:solidFill>
                <a:latin typeface="Times New Roman" panose="02020603050405020304" pitchFamily="18" charset="0"/>
              </a:rPr>
              <a:pPr algn="r" eaLnBrk="1" hangingPunct="1">
                <a:buClrTx/>
                <a:buFontTx/>
                <a:buNone/>
              </a:pPr>
              <a:t>4</a:t>
            </a:fld>
            <a:endParaRPr lang="en-US" altLang="en-US" sz="1200">
              <a:solidFill>
                <a:srgbClr val="000000"/>
              </a:solidFill>
              <a:latin typeface="Times New Roman" panose="02020603050405020304" pitchFamily="18" charset="0"/>
            </a:endParaRPr>
          </a:p>
        </p:txBody>
      </p:sp>
      <p:sp>
        <p:nvSpPr>
          <p:cNvPr id="15364" name="Rectangle 2"/>
          <p:cNvSpPr txBox="1">
            <a:spLocks noGrp="1" noRot="1" noChangeAspect="1" noChangeArrowheads="1" noTextEdit="1"/>
          </p:cNvSpPr>
          <p:nvPr>
            <p:ph type="sldImg"/>
          </p:nvPr>
        </p:nvSpPr>
        <p:spPr>
          <a:xfrm>
            <a:off x="371475" y="704850"/>
            <a:ext cx="6122988" cy="34734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5" name="Text Box 3"/>
          <p:cNvSpPr txBox="1">
            <a:spLocks noGrp="1" noChangeArrowheads="1"/>
          </p:cNvSpPr>
          <p:nvPr>
            <p:ph type="body" idx="1"/>
          </p:nvPr>
        </p:nvSpPr>
        <p:spPr>
          <a:xfrm>
            <a:off x="914400" y="4416425"/>
            <a:ext cx="5029200" cy="41846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720" tIns="45360" rIns="90720" bIns="45360"/>
          <a:lstStyle/>
          <a:p>
            <a:pPr marL="619125" lvl="1" indent="-161925">
              <a:spcBef>
                <a:spcPct val="0"/>
              </a:spcBef>
              <a:buFont typeface="Times New Roman" panose="02020603050405020304" pitchFamily="18" charset="0"/>
              <a:buChar char="•"/>
              <a:tabLst>
                <a:tab pos="619125" algn="l"/>
                <a:tab pos="1076325" algn="l"/>
                <a:tab pos="1533525" algn="l"/>
                <a:tab pos="1990725" algn="l"/>
                <a:tab pos="2447925" algn="l"/>
                <a:tab pos="2905125" algn="l"/>
                <a:tab pos="3362325" algn="l"/>
                <a:tab pos="3819525" algn="l"/>
                <a:tab pos="4276725" algn="l"/>
                <a:tab pos="4733925" algn="l"/>
                <a:tab pos="5191125" algn="l"/>
                <a:tab pos="5648325" algn="l"/>
                <a:tab pos="6105525" algn="l"/>
                <a:tab pos="6562725" algn="l"/>
                <a:tab pos="7019925" algn="l"/>
                <a:tab pos="7477125" algn="l"/>
                <a:tab pos="7934325" algn="l"/>
                <a:tab pos="8391525" algn="l"/>
                <a:tab pos="8848725" algn="l"/>
                <a:tab pos="9305925" algn="l"/>
                <a:tab pos="9763125" algn="l"/>
              </a:tabLst>
            </a:pPr>
            <a:r>
              <a:rPr lang="en-US" altLang="en-US">
                <a:latin typeface="Times New Roman" panose="02020603050405020304" pitchFamily="18" charset="0"/>
                <a:ea typeface="Microsoft YaHei" panose="020B0503020204020204" pitchFamily="34" charset="-122"/>
              </a:rPr>
              <a:t>The M&amp;E team is developing an M&amp;E Policy &amp; Guidance document for emergency programs (discussed in the next slide).</a:t>
            </a:r>
          </a:p>
          <a:p>
            <a:pPr marL="619125" lvl="1" indent="-161925">
              <a:spcBef>
                <a:spcPct val="0"/>
              </a:spcBef>
              <a:buFont typeface="Times New Roman" panose="02020603050405020304" pitchFamily="18" charset="0"/>
              <a:buChar char="•"/>
              <a:tabLst>
                <a:tab pos="619125" algn="l"/>
                <a:tab pos="1076325" algn="l"/>
                <a:tab pos="1533525" algn="l"/>
                <a:tab pos="1990725" algn="l"/>
                <a:tab pos="2447925" algn="l"/>
                <a:tab pos="2905125" algn="l"/>
                <a:tab pos="3362325" algn="l"/>
                <a:tab pos="3819525" algn="l"/>
                <a:tab pos="4276725" algn="l"/>
                <a:tab pos="4733925" algn="l"/>
                <a:tab pos="5191125" algn="l"/>
                <a:tab pos="5648325" algn="l"/>
                <a:tab pos="6105525" algn="l"/>
                <a:tab pos="6562725" algn="l"/>
                <a:tab pos="7019925" algn="l"/>
                <a:tab pos="7477125" algn="l"/>
                <a:tab pos="7934325" algn="l"/>
                <a:tab pos="8391525" algn="l"/>
                <a:tab pos="8848725" algn="l"/>
                <a:tab pos="9305925" algn="l"/>
                <a:tab pos="9763125" algn="l"/>
              </a:tabLst>
            </a:pPr>
            <a:r>
              <a:rPr lang="en-US" altLang="en-US">
                <a:latin typeface="Times New Roman" panose="02020603050405020304" pitchFamily="18" charset="0"/>
                <a:ea typeface="Microsoft YaHei" panose="020B0503020204020204" pitchFamily="34" charset="-122"/>
              </a:rPr>
              <a:t>M&amp;E team members will contribute to required revisions and updates to the APS for emergency programs.</a:t>
            </a:r>
          </a:p>
          <a:p>
            <a:pPr marL="619125" lvl="1" indent="-161925">
              <a:spcBef>
                <a:spcPct val="0"/>
              </a:spcBef>
              <a:buFont typeface="Times New Roman" panose="02020603050405020304" pitchFamily="18" charset="0"/>
              <a:buChar char="•"/>
              <a:tabLst>
                <a:tab pos="619125" algn="l"/>
                <a:tab pos="1076325" algn="l"/>
                <a:tab pos="1533525" algn="l"/>
                <a:tab pos="1990725" algn="l"/>
                <a:tab pos="2447925" algn="l"/>
                <a:tab pos="2905125" algn="l"/>
                <a:tab pos="3362325" algn="l"/>
                <a:tab pos="3819525" algn="l"/>
                <a:tab pos="4276725" algn="l"/>
                <a:tab pos="4733925" algn="l"/>
                <a:tab pos="5191125" algn="l"/>
                <a:tab pos="5648325" algn="l"/>
                <a:tab pos="6105525" algn="l"/>
                <a:tab pos="6562725" algn="l"/>
                <a:tab pos="7019925" algn="l"/>
                <a:tab pos="7477125" algn="l"/>
                <a:tab pos="7934325" algn="l"/>
                <a:tab pos="8391525" algn="l"/>
                <a:tab pos="8848725" algn="l"/>
                <a:tab pos="9305925" algn="l"/>
                <a:tab pos="9763125" algn="l"/>
              </a:tabLst>
            </a:pPr>
            <a:r>
              <a:rPr lang="en-US" altLang="en-US">
                <a:latin typeface="Times New Roman" panose="02020603050405020304" pitchFamily="18" charset="0"/>
                <a:ea typeface="Microsoft YaHei" panose="020B0503020204020204" pitchFamily="34" charset="-122"/>
              </a:rPr>
              <a:t>The M&amp;E specialists in the three Africa Regional FFP Offices are in close communication with WFP Regional M&amp;E Advisors.  In addition, the M&amp;E team provided comments and recommendations on WFP’s Strategic and Results Framework.  These recommendations related to WFP’s indicators, methods for data collection, and alignment of indicators with results and objectives in the WFP framework. </a:t>
            </a:r>
          </a:p>
          <a:p>
            <a:pPr marL="619125" lvl="1" indent="-161925">
              <a:spcBef>
                <a:spcPct val="0"/>
              </a:spcBef>
              <a:buFont typeface="Times New Roman" panose="02020603050405020304" pitchFamily="18" charset="0"/>
              <a:buChar char="•"/>
              <a:tabLst>
                <a:tab pos="619125" algn="l"/>
                <a:tab pos="1076325" algn="l"/>
                <a:tab pos="1533525" algn="l"/>
                <a:tab pos="1990725" algn="l"/>
                <a:tab pos="2447925" algn="l"/>
                <a:tab pos="2905125" algn="l"/>
                <a:tab pos="3362325" algn="l"/>
                <a:tab pos="3819525" algn="l"/>
                <a:tab pos="4276725" algn="l"/>
                <a:tab pos="4733925" algn="l"/>
                <a:tab pos="5191125" algn="l"/>
                <a:tab pos="5648325" algn="l"/>
                <a:tab pos="6105525" algn="l"/>
                <a:tab pos="6562725" algn="l"/>
                <a:tab pos="7019925" algn="l"/>
                <a:tab pos="7477125" algn="l"/>
                <a:tab pos="7934325" algn="l"/>
                <a:tab pos="8391525" algn="l"/>
                <a:tab pos="8848725" algn="l"/>
                <a:tab pos="9305925" algn="l"/>
                <a:tab pos="9763125" algn="l"/>
              </a:tabLst>
            </a:pPr>
            <a:r>
              <a:rPr lang="en-US" altLang="en-US">
                <a:latin typeface="Times New Roman" panose="02020603050405020304" pitchFamily="18" charset="0"/>
                <a:ea typeface="Microsoft YaHei" panose="020B0503020204020204" pitchFamily="34" charset="-122"/>
              </a:rPr>
              <a:t>The M&amp;E team can provide technical input and an M&amp;E perspective on TEC reviews of emergency program applications.</a:t>
            </a:r>
          </a:p>
          <a:p>
            <a:pPr marL="619125" lvl="1" indent="-161925">
              <a:spcBef>
                <a:spcPct val="0"/>
              </a:spcBef>
              <a:buFont typeface="Times New Roman" panose="02020603050405020304" pitchFamily="18" charset="0"/>
              <a:buChar char="•"/>
              <a:tabLst>
                <a:tab pos="619125" algn="l"/>
                <a:tab pos="1076325" algn="l"/>
                <a:tab pos="1533525" algn="l"/>
                <a:tab pos="1990725" algn="l"/>
                <a:tab pos="2447925" algn="l"/>
                <a:tab pos="2905125" algn="l"/>
                <a:tab pos="3362325" algn="l"/>
                <a:tab pos="3819525" algn="l"/>
                <a:tab pos="4276725" algn="l"/>
                <a:tab pos="4733925" algn="l"/>
                <a:tab pos="5191125" algn="l"/>
                <a:tab pos="5648325" algn="l"/>
                <a:tab pos="6105525" algn="l"/>
                <a:tab pos="6562725" algn="l"/>
                <a:tab pos="7019925" algn="l"/>
                <a:tab pos="7477125" algn="l"/>
                <a:tab pos="7934325" algn="l"/>
                <a:tab pos="8391525" algn="l"/>
                <a:tab pos="8848725" algn="l"/>
                <a:tab pos="9305925" algn="l"/>
                <a:tab pos="9763125" algn="l"/>
              </a:tabLst>
            </a:pPr>
            <a:r>
              <a:rPr lang="en-US" altLang="en-US">
                <a:latin typeface="Times New Roman" panose="02020603050405020304" pitchFamily="18" charset="0"/>
                <a:ea typeface="Microsoft YaHei" panose="020B0503020204020204" pitchFamily="34" charset="-122"/>
              </a:rPr>
              <a:t>On an as-needed basis, the M&amp;E team can contribute technical expertise, guidance, etc. on emergency needs assessments.</a:t>
            </a:r>
          </a:p>
          <a:p>
            <a:pPr marL="619125" lvl="1" indent="-161925">
              <a:spcBef>
                <a:spcPct val="0"/>
              </a:spcBef>
              <a:buFont typeface="Times New Roman" panose="02020603050405020304" pitchFamily="18" charset="0"/>
              <a:buChar char="•"/>
              <a:tabLst>
                <a:tab pos="619125" algn="l"/>
                <a:tab pos="1076325" algn="l"/>
                <a:tab pos="1533525" algn="l"/>
                <a:tab pos="1990725" algn="l"/>
                <a:tab pos="2447925" algn="l"/>
                <a:tab pos="2905125" algn="l"/>
                <a:tab pos="3362325" algn="l"/>
                <a:tab pos="3819525" algn="l"/>
                <a:tab pos="4276725" algn="l"/>
                <a:tab pos="4733925" algn="l"/>
                <a:tab pos="5191125" algn="l"/>
                <a:tab pos="5648325" algn="l"/>
                <a:tab pos="6105525" algn="l"/>
                <a:tab pos="6562725" algn="l"/>
                <a:tab pos="7019925" algn="l"/>
                <a:tab pos="7477125" algn="l"/>
                <a:tab pos="7934325" algn="l"/>
                <a:tab pos="8391525" algn="l"/>
                <a:tab pos="8848725" algn="l"/>
                <a:tab pos="9305925" algn="l"/>
                <a:tab pos="9763125" algn="l"/>
              </a:tabLst>
            </a:pPr>
            <a:r>
              <a:rPr lang="en-US" altLang="en-US">
                <a:latin typeface="Times New Roman" panose="02020603050405020304" pitchFamily="18" charset="0"/>
                <a:ea typeface="Microsoft YaHei" panose="020B0503020204020204" pitchFamily="34" charset="-122"/>
              </a:rPr>
              <a:t>M&amp;E team members can help improve the results of evaluations by providing technical input on the content, design, and review of SOWs for evaluations. There are a number of evaluation study designs that are effective for emergency program evaluations and learning.  Guidance and example SOWs will be included as annexes in the forthcoming policy and guidance document.</a:t>
            </a:r>
          </a:p>
          <a:p>
            <a:pPr>
              <a:spcBef>
                <a:spcPts val="450"/>
              </a:spcBef>
              <a:buClrTx/>
              <a:buFontTx/>
              <a:buNone/>
              <a:tabLst>
                <a:tab pos="619125" algn="l"/>
                <a:tab pos="1076325" algn="l"/>
                <a:tab pos="1533525" algn="l"/>
                <a:tab pos="1990725" algn="l"/>
                <a:tab pos="2447925" algn="l"/>
                <a:tab pos="2905125" algn="l"/>
                <a:tab pos="3362325" algn="l"/>
                <a:tab pos="3819525" algn="l"/>
                <a:tab pos="4276725" algn="l"/>
                <a:tab pos="4733925" algn="l"/>
                <a:tab pos="5191125" algn="l"/>
                <a:tab pos="5648325" algn="l"/>
                <a:tab pos="6105525" algn="l"/>
                <a:tab pos="6562725" algn="l"/>
                <a:tab pos="7019925" algn="l"/>
                <a:tab pos="7477125" algn="l"/>
                <a:tab pos="7934325" algn="l"/>
                <a:tab pos="8391525" algn="l"/>
                <a:tab pos="8848725" algn="l"/>
                <a:tab pos="9305925" algn="l"/>
                <a:tab pos="9763125" algn="l"/>
              </a:tabLst>
            </a:pPr>
            <a:endParaRPr lang="en-US" altLang="en-US">
              <a:latin typeface="Times New Roman" panose="02020603050405020304" pitchFamily="18" charset="0"/>
              <a:ea typeface="Microsoft YaHei" panose="020B0503020204020204" pitchFamily="34" charset="-122"/>
            </a:endParaRPr>
          </a:p>
        </p:txBody>
      </p:sp>
    </p:spTree>
    <p:extLst>
      <p:ext uri="{BB962C8B-B14F-4D97-AF65-F5344CB8AC3E}">
        <p14:creationId xmlns:p14="http://schemas.microsoft.com/office/powerpoint/2010/main" val="3028818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9"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53988"/>
            <a:ext cx="8839199" cy="4876800"/>
          </a:xfrm>
          <a:prstGeom prst="rect">
            <a:avLst/>
          </a:prstGeom>
        </p:spPr>
      </p:pic>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40C00456-721A-A94C-800A-D5E7EE91C160}" type="datetime1">
              <a:rPr lang="en-US" smtClean="0"/>
              <a:pPr/>
              <a:t>12/14/2017</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a:outerShdw blurRad="254000" dir="2700000" algn="tl" rotWithShape="0">
              <a:srgbClr val="000000">
                <a:alpha val="20000"/>
              </a:srgbClr>
            </a:outerShdw>
          </a:effectLst>
        </p:spPr>
        <p:txBody>
          <a:bodyPr anchor="b" anchorCtr="0">
            <a:normAutofit/>
          </a:bodyPr>
          <a:lstStyle>
            <a:lvl1pPr>
              <a:defRPr sz="24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6"/>
            <a:ext cx="3429000" cy="1209781"/>
          </a:xfrm>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pic>
        <p:nvPicPr>
          <p:cNvPr id="16" name="Picture 15" descr="USAID_Logo_White_v02.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83805" y="569937"/>
            <a:ext cx="1371600" cy="410902"/>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88307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12/14/2017</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239252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12/14/2017</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7"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207058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12/14/2017</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922565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12/14/2017</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348010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12/14/2017</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450899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12/14/2017</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482703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12/14/2017</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120831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53987"/>
            <a:ext cx="8839201" cy="4876800"/>
          </a:xfrm>
          <a:prstGeom prst="rect">
            <a:avLst/>
          </a:prstGeom>
        </p:spPr>
      </p:pic>
      <p:sp>
        <p:nvSpPr>
          <p:cNvPr id="5" name="Text Placeholder 4"/>
          <p:cNvSpPr>
            <a:spLocks noGrp="1"/>
          </p:cNvSpPr>
          <p:nvPr>
            <p:ph type="body" sz="quarter" idx="12" hasCustomPrompt="1"/>
          </p:nvPr>
        </p:nvSpPr>
        <p:spPr>
          <a:xfrm rot="16200000">
            <a:off x="78623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6"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3F4168E2-91C5-9646-9F53-5B4E70AF759D}" type="datetime1">
              <a:rPr lang="en-US" smtClean="0"/>
              <a:pPr/>
              <a:t>12/14/2017</a:t>
            </a:fld>
            <a:endParaRPr lang="en-US"/>
          </a:p>
        </p:txBody>
      </p:sp>
      <p:sp>
        <p:nvSpPr>
          <p:cNvPr id="8"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12" name="Picture 11" descr="USAID_Logo_White_v02.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83805" y="4344987"/>
            <a:ext cx="1371600" cy="410902"/>
          </a:xfrm>
          <a:prstGeom prst="rect">
            <a:avLst/>
          </a:prstGeom>
          <a:effectLst/>
        </p:spPr>
      </p:pic>
      <p:sp>
        <p:nvSpPr>
          <p:cNvPr id="15" name="Subtitle 2"/>
          <p:cNvSpPr>
            <a:spLocks noGrp="1"/>
          </p:cNvSpPr>
          <p:nvPr>
            <p:ph type="subTitle" idx="1" hasCustomPrompt="1"/>
          </p:nvPr>
        </p:nvSpPr>
        <p:spPr>
          <a:xfrm>
            <a:off x="685800" y="3135206"/>
            <a:ext cx="3429000" cy="1209781"/>
          </a:xfrm>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8" name="Straight Connector 17"/>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85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ver - Full Red">
    <p:bg>
      <p:bgPr>
        <a:solidFill>
          <a:srgbClr val="002F6C"/>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12/14/2017</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11" name="Picture 10"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3805" y="569937"/>
            <a:ext cx="1371600" cy="410902"/>
          </a:xfrm>
          <a:prstGeom prst="rect">
            <a:avLst/>
          </a:prstGeom>
          <a:effectLst/>
        </p:spPr>
      </p:pic>
      <p:sp>
        <p:nvSpPr>
          <p:cNvPr id="12" name="Title 1"/>
          <p:cNvSpPr>
            <a:spLocks noGrp="1"/>
          </p:cNvSpPr>
          <p:nvPr>
            <p:ph type="ctrTitle" hasCustomPrompt="1"/>
          </p:nvPr>
        </p:nvSpPr>
        <p:spPr>
          <a:xfrm>
            <a:off x="685800" y="1601787"/>
            <a:ext cx="3886200" cy="1209781"/>
          </a:xfrm>
          <a:effectLst/>
        </p:spPr>
        <p:txBody>
          <a:bodyPr anchor="b" anchorCtr="0">
            <a:normAutofit/>
          </a:bodyPr>
          <a:lstStyle>
            <a:lvl1pPr>
              <a:defRPr sz="24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6632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ivider - Full Red">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534987"/>
            <a:ext cx="5486400" cy="461665"/>
          </a:xfrm>
        </p:spPr>
        <p:txBody>
          <a:bodyPr wrap="square" anchor="t" anchorCtr="0">
            <a:spAutoFit/>
          </a:bodyPr>
          <a:lstStyle>
            <a:lvl1pPr>
              <a:defRPr sz="24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152400" y="4844639"/>
            <a:ext cx="2133600" cy="186148"/>
          </a:xfrm>
        </p:spPr>
        <p:txBody>
          <a:bodyPr/>
          <a:lstStyle>
            <a:lvl1pPr>
              <a:defRPr>
                <a:solidFill>
                  <a:srgbClr val="FFFFFF"/>
                </a:solidFill>
              </a:defRPr>
            </a:lvl1pPr>
          </a:lstStyle>
          <a:p>
            <a:fld id="{C3349C05-927F-3348-96DF-9086CF2761D6}" type="datetime1">
              <a:rPr lang="en-US" smtClean="0"/>
              <a:t>12/14/2017</a:t>
            </a:fld>
            <a:endParaRPr lang="en-US"/>
          </a:p>
        </p:txBody>
      </p:sp>
      <p:sp>
        <p:nvSpPr>
          <p:cNvPr id="4" name="Footer Placeholder 3"/>
          <p:cNvSpPr>
            <a:spLocks noGrp="1"/>
          </p:cNvSpPr>
          <p:nvPr>
            <p:ph type="ftr" sz="quarter" idx="11"/>
          </p:nvPr>
        </p:nvSpPr>
        <p:spPr>
          <a:xfrm>
            <a:off x="3124200" y="4844639"/>
            <a:ext cx="2895600" cy="186148"/>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6858000" y="4844639"/>
            <a:ext cx="2133600" cy="186148"/>
          </a:xfrm>
        </p:spPr>
        <p:txBody>
          <a:bodyPr/>
          <a:lstStyle>
            <a:lvl1pPr>
              <a:defRPr>
                <a:solidFill>
                  <a:srgbClr val="FFFFFF"/>
                </a:solidFill>
              </a:defRPr>
            </a:lvl1pPr>
          </a:lstStyle>
          <a:p>
            <a:fld id="{42782948-4DBE-204D-AB9E-B65E067054AE}" type="slidenum">
              <a:rPr lang="en-US" smtClean="0"/>
              <a:pPr/>
              <a:t>‹#›</a:t>
            </a:fld>
            <a:endParaRPr lang="en-US"/>
          </a:p>
        </p:txBody>
      </p:sp>
      <p:pic>
        <p:nvPicPr>
          <p:cNvPr id="9" name="Picture 8"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3805" y="4344987"/>
            <a:ext cx="1371600" cy="410902"/>
          </a:xfrm>
          <a:prstGeom prst="rect">
            <a:avLst/>
          </a:prstGeom>
          <a:effectLst/>
        </p:spPr>
      </p:pic>
      <p:cxnSp>
        <p:nvCxnSpPr>
          <p:cNvPr id="13" name="Straight Connector 12"/>
          <p:cNvCxnSpPr/>
          <p:nvPr userDrawn="1"/>
        </p:nvCxnSpPr>
        <p:spPr>
          <a:xfrm>
            <a:off x="746760" y="687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146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12/14/2017</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11" name="Picture 10"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3805" y="569937"/>
            <a:ext cx="1371600" cy="410902"/>
          </a:xfrm>
          <a:prstGeom prst="rect">
            <a:avLst/>
          </a:prstGeom>
          <a:effectLst/>
        </p:spPr>
      </p:pic>
      <p:sp>
        <p:nvSpPr>
          <p:cNvPr id="12" name="Title 1"/>
          <p:cNvSpPr>
            <a:spLocks noGrp="1"/>
          </p:cNvSpPr>
          <p:nvPr>
            <p:ph type="ctrTitle" hasCustomPrompt="1"/>
          </p:nvPr>
        </p:nvSpPr>
        <p:spPr>
          <a:xfrm>
            <a:off x="685800" y="1601787"/>
            <a:ext cx="3886200" cy="1209781"/>
          </a:xfrm>
          <a:effectLst/>
        </p:spPr>
        <p:txBody>
          <a:bodyPr anchor="b" anchorCtr="0">
            <a:normAutofit/>
          </a:bodyPr>
          <a:lstStyle>
            <a:lvl1pPr>
              <a:defRPr sz="24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277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12/14/2017</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13"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4254325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12/14/2017</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4121407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12/14/2017</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563192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12/14/2017</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072358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12/14/2017</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2053309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12/14/2017</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534227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12/14/2017</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7"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7062974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12/14/2017</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8948454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12/14/2017</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9560763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12/14/2017</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875182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534987"/>
            <a:ext cx="5486400" cy="461665"/>
          </a:xfrm>
        </p:spPr>
        <p:txBody>
          <a:bodyPr wrap="square" anchor="t" anchorCtr="0">
            <a:spAutoFit/>
          </a:bodyPr>
          <a:lstStyle>
            <a:lvl1pPr>
              <a:defRPr sz="24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152400" y="4844639"/>
            <a:ext cx="2133600" cy="186148"/>
          </a:xfrm>
        </p:spPr>
        <p:txBody>
          <a:bodyPr/>
          <a:lstStyle>
            <a:lvl1pPr>
              <a:defRPr>
                <a:solidFill>
                  <a:srgbClr val="FFFFFF"/>
                </a:solidFill>
              </a:defRPr>
            </a:lvl1pPr>
          </a:lstStyle>
          <a:p>
            <a:fld id="{C3349C05-927F-3348-96DF-9086CF2761D6}" type="datetime1">
              <a:rPr lang="en-US" smtClean="0"/>
              <a:t>12/14/2017</a:t>
            </a:fld>
            <a:endParaRPr lang="en-US"/>
          </a:p>
        </p:txBody>
      </p:sp>
      <p:sp>
        <p:nvSpPr>
          <p:cNvPr id="4" name="Footer Placeholder 3"/>
          <p:cNvSpPr>
            <a:spLocks noGrp="1"/>
          </p:cNvSpPr>
          <p:nvPr>
            <p:ph type="ftr" sz="quarter" idx="11"/>
          </p:nvPr>
        </p:nvSpPr>
        <p:spPr>
          <a:xfrm>
            <a:off x="3124200" y="4844639"/>
            <a:ext cx="2895600" cy="186148"/>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6858000" y="4844639"/>
            <a:ext cx="2133600" cy="186148"/>
          </a:xfrm>
        </p:spPr>
        <p:txBody>
          <a:bodyPr/>
          <a:lstStyle>
            <a:lvl1pPr>
              <a:defRPr>
                <a:solidFill>
                  <a:srgbClr val="FFFFFF"/>
                </a:solidFill>
              </a:defRPr>
            </a:lvl1pPr>
          </a:lstStyle>
          <a:p>
            <a:fld id="{42782948-4DBE-204D-AB9E-B65E067054AE}" type="slidenum">
              <a:rPr lang="en-US" smtClean="0"/>
              <a:pPr/>
              <a:t>‹#›</a:t>
            </a:fld>
            <a:endParaRPr lang="en-US"/>
          </a:p>
        </p:txBody>
      </p:sp>
      <p:pic>
        <p:nvPicPr>
          <p:cNvPr id="9" name="Picture 8"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3805" y="4344987"/>
            <a:ext cx="1371600" cy="410902"/>
          </a:xfrm>
          <a:prstGeom prst="rect">
            <a:avLst/>
          </a:prstGeom>
          <a:effectLst/>
        </p:spPr>
      </p:pic>
      <p:cxnSp>
        <p:nvCxnSpPr>
          <p:cNvPr id="13" name="Straight Connector 12"/>
          <p:cNvCxnSpPr/>
          <p:nvPr userDrawn="1"/>
        </p:nvCxnSpPr>
        <p:spPr>
          <a:xfrm>
            <a:off x="746760" y="687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9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12/14/2017</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8268523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12/14/2017</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7282969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40C6193-CF6F-482F-9F0C-2ACF7E54DA00}" type="slidenum">
              <a:rPr lang="en-US" altLang="en-US"/>
              <a:pPr>
                <a:defRPr/>
              </a:pPr>
              <a:t>‹#›</a:t>
            </a:fld>
            <a:endParaRPr lang="en-US" altLang="en-US"/>
          </a:p>
        </p:txBody>
      </p:sp>
    </p:spTree>
    <p:extLst>
      <p:ext uri="{BB962C8B-B14F-4D97-AF65-F5344CB8AC3E}">
        <p14:creationId xmlns:p14="http://schemas.microsoft.com/office/powerpoint/2010/main" val="36223960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3EC3A50E-74F7-4748-81ED-924F60505931}" type="slidenum">
              <a:rPr lang="en-US" altLang="en-US"/>
              <a:pPr>
                <a:defRPr/>
              </a:pPr>
              <a:t>‹#›</a:t>
            </a:fld>
            <a:endParaRPr lang="en-US" altLang="en-US"/>
          </a:p>
        </p:txBody>
      </p:sp>
    </p:spTree>
    <p:extLst>
      <p:ext uri="{BB962C8B-B14F-4D97-AF65-F5344CB8AC3E}">
        <p14:creationId xmlns:p14="http://schemas.microsoft.com/office/powerpoint/2010/main" val="3001935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12/14/2017</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13" name="Text Placeholder 2"/>
          <p:cNvSpPr>
            <a:spLocks noGrp="1"/>
          </p:cNvSpPr>
          <p:nvPr>
            <p:ph idx="1"/>
          </p:nvPr>
        </p:nvSpPr>
        <p:spPr>
          <a:xfrm>
            <a:off x="685800" y="1296987"/>
            <a:ext cx="7772400" cy="3200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1609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7772400"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12/14/2017</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98604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12/14/2017</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3782065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12/14/2017</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90966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12/14/2017</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470141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12/14/2017</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21"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560114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685800" y="1296987"/>
            <a:ext cx="7772400" cy="3200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152400" y="4864207"/>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C017F59-29DA-6F48-B92A-5AD511CC2D63}" type="datetime1">
              <a:rPr lang="en-US" smtClean="0"/>
              <a:pPr/>
              <a:t>12/14/2017</a:t>
            </a:fld>
            <a:endParaRPr lang="en-US"/>
          </a:p>
        </p:txBody>
      </p:sp>
      <p:sp>
        <p:nvSpPr>
          <p:cNvPr id="5" name="Footer Placeholder 4"/>
          <p:cNvSpPr>
            <a:spLocks noGrp="1"/>
          </p:cNvSpPr>
          <p:nvPr>
            <p:ph type="ftr" sz="quarter" idx="3"/>
          </p:nvPr>
        </p:nvSpPr>
        <p:spPr>
          <a:xfrm>
            <a:off x="3124200" y="4864207"/>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6" name="Slide Number Placeholder 5"/>
          <p:cNvSpPr>
            <a:spLocks noGrp="1"/>
          </p:cNvSpPr>
          <p:nvPr>
            <p:ph type="sldNum" sz="quarter" idx="4"/>
          </p:nvPr>
        </p:nvSpPr>
        <p:spPr>
          <a:xfrm>
            <a:off x="6858000" y="4864207"/>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4" name="Frame 13"/>
          <p:cNvSpPr/>
          <p:nvPr/>
        </p:nvSpPr>
        <p:spPr>
          <a:xfrm>
            <a:off x="0" y="0"/>
            <a:ext cx="9144000" cy="5189384"/>
          </a:xfrm>
          <a:prstGeom prst="frame">
            <a:avLst>
              <a:gd name="adj1" fmla="val 2963"/>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solidFill>
                <a:srgbClr val="FFFFFF"/>
              </a:solidFill>
              <a:latin typeface="Gill Sans MT"/>
              <a:cs typeface="Gill Sans MT"/>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674" r:id="rId2"/>
    <p:sldLayoutId id="2147483654" r:id="rId3"/>
    <p:sldLayoutId id="2147483708" r:id="rId4"/>
    <p:sldLayoutId id="2147483709" r:id="rId5"/>
    <p:sldLayoutId id="2147483758" r:id="rId6"/>
    <p:sldLayoutId id="2147483710" r:id="rId7"/>
    <p:sldLayoutId id="2147483711" r:id="rId8"/>
    <p:sldLayoutId id="2147483712" r:id="rId9"/>
    <p:sldLayoutId id="2147483714" r:id="rId10"/>
    <p:sldLayoutId id="2147483738" r:id="rId11"/>
    <p:sldLayoutId id="2147483739" r:id="rId12"/>
    <p:sldLayoutId id="2147483740" r:id="rId13"/>
    <p:sldLayoutId id="2147483741" r:id="rId14"/>
    <p:sldLayoutId id="2147483742" r:id="rId15"/>
    <p:sldLayoutId id="2147483743" r:id="rId16"/>
    <p:sldLayoutId id="2147483696" r:id="rId17"/>
    <p:sldLayoutId id="2147483744" r:id="rId18"/>
    <p:sldLayoutId id="2147483745" r:id="rId19"/>
    <p:sldLayoutId id="2147483746" r:id="rId20"/>
    <p:sldLayoutId id="2147483747" r:id="rId21"/>
    <p:sldLayoutId id="2147483748" r:id="rId22"/>
    <p:sldLayoutId id="2147483749" r:id="rId23"/>
    <p:sldLayoutId id="2147483750" r:id="rId24"/>
    <p:sldLayoutId id="2147483751" r:id="rId25"/>
    <p:sldLayoutId id="2147483752" r:id="rId26"/>
    <p:sldLayoutId id="2147483753" r:id="rId27"/>
    <p:sldLayoutId id="2147483754" r:id="rId28"/>
    <p:sldLayoutId id="2147483755" r:id="rId29"/>
    <p:sldLayoutId id="2147483756" r:id="rId30"/>
    <p:sldLayoutId id="2147483757" r:id="rId31"/>
    <p:sldLayoutId id="2147483759" r:id="rId32"/>
    <p:sldLayoutId id="2147483760" r:id="rId33"/>
  </p:sldLayoutIdLst>
  <p:hf hdr="0"/>
  <p:txStyles>
    <p:titleStyle>
      <a:lvl1pPr algn="l" defTabSz="457200" rtl="0" eaLnBrk="1" latinLnBrk="0" hangingPunct="1">
        <a:spcBef>
          <a:spcPct val="0"/>
        </a:spcBef>
        <a:buNone/>
        <a:defRPr sz="24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32.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hyperlink" Target="https://www.usaid.gov/what-we-do/agriculture-and-food-security/food-assistance/resources/united-states-international-food" TargetMode="External"/><Relationship Id="rId2" Type="http://schemas.openxmlformats.org/officeDocument/2006/relationships/notesSlide" Target="../notesSlides/notesSlide2.xml"/><Relationship Id="rId1" Type="http://schemas.openxmlformats.org/officeDocument/2006/relationships/slideLayout" Target="../slideLayouts/slideLayout33.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oman carrying bag of USAID supplies on her head" title="woman carrying bag of USAID supplies on her head">
            <a:extLst>
              <a:ext uri="{FF2B5EF4-FFF2-40B4-BE49-F238E27FC236}">
                <a16:creationId xmlns:a16="http://schemas.microsoft.com/office/drawing/2014/main" id="{0383B025-9419-4554-B139-C81A8454B432}"/>
              </a:ext>
            </a:extLst>
          </p:cNvPr>
          <p:cNvPicPr>
            <a:picLocks noChangeAspect="1"/>
          </p:cNvPicPr>
          <p:nvPr/>
        </p:nvPicPr>
        <p:blipFill>
          <a:blip r:embed="rId2">
            <a:lum bright="70000" contrast="-70000"/>
          </a:blip>
          <a:stretch>
            <a:fillRect/>
          </a:stretch>
        </p:blipFill>
        <p:spPr>
          <a:xfrm>
            <a:off x="173112" y="178231"/>
            <a:ext cx="8847788" cy="4943960"/>
          </a:xfrm>
          <a:prstGeom prst="rect">
            <a:avLst/>
          </a:prstGeom>
          <a:effectLst>
            <a:outerShdw blurRad="12700" dist="50800" dir="5400000" algn="ctr" rotWithShape="0">
              <a:srgbClr val="000000">
                <a:alpha val="43137"/>
              </a:srgbClr>
            </a:outerShdw>
          </a:effectLst>
        </p:spPr>
      </p:pic>
      <p:sp>
        <p:nvSpPr>
          <p:cNvPr id="4" name="Date Placeholder 3"/>
          <p:cNvSpPr>
            <a:spLocks noGrp="1"/>
          </p:cNvSpPr>
          <p:nvPr>
            <p:ph type="dt" sz="half" idx="2"/>
          </p:nvPr>
        </p:nvSpPr>
        <p:spPr/>
        <p:txBody>
          <a:bodyPr/>
          <a:lstStyle/>
          <a:p>
            <a:fld id="{193355D5-F1DA-0F48-9E7E-0A3FEBF9FF84}" type="datetime1">
              <a:rPr lang="en-US" smtClean="0"/>
              <a:pPr/>
              <a:t>12/14/2017</a:t>
            </a:fld>
            <a:endParaRPr lang="en-US"/>
          </a:p>
        </p:txBody>
      </p:sp>
      <p:sp>
        <p:nvSpPr>
          <p:cNvPr id="5" name="Footer Placeholder 4"/>
          <p:cNvSpPr>
            <a:spLocks noGrp="1"/>
          </p:cNvSpPr>
          <p:nvPr>
            <p:ph type="ftr" sz="quarter" idx="3"/>
          </p:nvPr>
        </p:nvSpPr>
        <p:spPr/>
        <p:txBody>
          <a:bodyPr/>
          <a:lstStyle/>
          <a:p>
            <a:r>
              <a:rPr lang="en-US"/>
              <a:t>FOOTER GOES HERE</a:t>
            </a:r>
          </a:p>
        </p:txBody>
      </p:sp>
      <p:sp>
        <p:nvSpPr>
          <p:cNvPr id="6" name="Slide Number Placeholder 5"/>
          <p:cNvSpPr>
            <a:spLocks noGrp="1"/>
          </p:cNvSpPr>
          <p:nvPr>
            <p:ph type="sldNum" sz="quarter" idx="4"/>
          </p:nvPr>
        </p:nvSpPr>
        <p:spPr/>
        <p:txBody>
          <a:bodyPr/>
          <a:lstStyle/>
          <a:p>
            <a:fld id="{42782948-4DBE-204D-AB9E-B65E067054AE}" type="slidenum">
              <a:rPr lang="en-US" smtClean="0"/>
              <a:pPr/>
              <a:t>1</a:t>
            </a:fld>
            <a:endParaRPr lang="en-US"/>
          </a:p>
        </p:txBody>
      </p:sp>
      <p:sp>
        <p:nvSpPr>
          <p:cNvPr id="10" name="Title 4"/>
          <p:cNvSpPr txBox="1">
            <a:spLocks/>
          </p:cNvSpPr>
          <p:nvPr/>
        </p:nvSpPr>
        <p:spPr>
          <a:xfrm>
            <a:off x="1004951" y="1899173"/>
            <a:ext cx="7184110" cy="707886"/>
          </a:xfrm>
          <a:prstGeom prst="rect">
            <a:avLst/>
          </a:prstGeom>
        </p:spPr>
        <p:txBody>
          <a:bodyPr vert="horz" wrap="square" lIns="91440" tIns="45720" rIns="91440" bIns="45720" rtlCol="0" anchor="b" anchorCtr="0">
            <a:spAutoFit/>
          </a:bodyPr>
          <a:lstStyle>
            <a:lvl1pPr algn="l" defTabSz="457200" rtl="0" eaLnBrk="1" latinLnBrk="0" hangingPunct="1">
              <a:spcBef>
                <a:spcPct val="0"/>
              </a:spcBef>
              <a:buNone/>
              <a:defRPr sz="2400" b="0" i="0" kern="1200">
                <a:solidFill>
                  <a:srgbClr val="BA0C2F"/>
                </a:solidFill>
                <a:latin typeface="Gill Sans MT"/>
                <a:ea typeface="+mj-ea"/>
                <a:cs typeface="Gill Sans MT"/>
              </a:defRPr>
            </a:lvl1pPr>
          </a:lstStyle>
          <a:p>
            <a:pPr algn="ctr"/>
            <a:r>
              <a:rPr lang="en-US" altLang="en-US" sz="4000" b="1" dirty="0">
                <a:solidFill>
                  <a:srgbClr val="C5000B"/>
                </a:solidFill>
              </a:rPr>
              <a:t>Use of Data in FFP</a:t>
            </a:r>
          </a:p>
        </p:txBody>
      </p:sp>
      <p:sp>
        <p:nvSpPr>
          <p:cNvPr id="11" name="Subtitle 5"/>
          <p:cNvSpPr txBox="1">
            <a:spLocks/>
          </p:cNvSpPr>
          <p:nvPr/>
        </p:nvSpPr>
        <p:spPr>
          <a:xfrm>
            <a:off x="1123627" y="3432875"/>
            <a:ext cx="7477931" cy="999639"/>
          </a:xfrm>
          <a:prstGeom prst="rect">
            <a:avLst/>
          </a:prstGeom>
        </p:spPr>
        <p:txBody>
          <a:bodyPr vert="horz" lIns="91440" tIns="45720" rIns="91440" bIns="45720" rtlCol="0">
            <a:noAutofit/>
          </a:bodyPr>
          <a:lstStyle>
            <a:lvl1pPr marL="230188"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FFFFFF"/>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dirty="0">
                <a:solidFill>
                  <a:srgbClr val="C00000"/>
                </a:solidFill>
              </a:rPr>
              <a:t>Data Use Webinar</a:t>
            </a:r>
          </a:p>
          <a:p>
            <a:pPr marL="0" indent="0" algn="ctr">
              <a:buNone/>
            </a:pPr>
            <a:r>
              <a:rPr lang="en-US" sz="2000" dirty="0">
                <a:solidFill>
                  <a:srgbClr val="C00000"/>
                </a:solidFill>
              </a:rPr>
              <a:t>Arif Rashid, FFP M&amp;E Team Lead</a:t>
            </a:r>
          </a:p>
        </p:txBody>
      </p:sp>
      <p:pic>
        <p:nvPicPr>
          <p:cNvPr id="12" name="Picture 6" descr="USAID logo" title="USAID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028" y="412268"/>
            <a:ext cx="1854972" cy="551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9636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FFP Annual Report 2016</a:t>
            </a:r>
          </a:p>
        </p:txBody>
      </p:sp>
      <p:sp>
        <p:nvSpPr>
          <p:cNvPr id="3" name="Content Placeholder 2"/>
          <p:cNvSpPr>
            <a:spLocks noGrp="1"/>
          </p:cNvSpPr>
          <p:nvPr>
            <p:ph idx="1"/>
          </p:nvPr>
        </p:nvSpPr>
        <p:spPr>
          <a:xfrm>
            <a:off x="685800" y="1296987"/>
            <a:ext cx="3244303" cy="3200400"/>
          </a:xfrm>
        </p:spPr>
        <p:txBody>
          <a:bodyPr>
            <a:normAutofit/>
          </a:bodyPr>
          <a:lstStyle/>
          <a:p>
            <a:pPr marL="0" indent="0">
              <a:buNone/>
            </a:pPr>
            <a:r>
              <a:rPr lang="en-US" dirty="0">
                <a:solidFill>
                  <a:schemeClr val="tx1"/>
                </a:solidFill>
              </a:rPr>
              <a:t>Audience: FFP Staff, and other stakeholders</a:t>
            </a:r>
          </a:p>
          <a:p>
            <a:pPr marL="0" indent="0">
              <a:buNone/>
            </a:pPr>
            <a:r>
              <a:rPr lang="en-US" dirty="0"/>
              <a:t>This Year-in-Review Annual Report is a new publication for FFP. It aims to provide the reader with highlights and trends from a number of our development projects and emergency responses, drawing on data reported by FFP partners and analysis. </a:t>
            </a:r>
            <a:endParaRPr lang="en-US" dirty="0">
              <a:solidFill>
                <a:schemeClr val="tx1"/>
              </a:solidFill>
            </a:endParaRP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40C6193-CF6F-482F-9F0C-2ACF7E54DA00}" type="slidenum">
              <a:rPr lang="en-US" altLang="en-US" smtClean="0"/>
              <a:pPr>
                <a:defRPr/>
              </a:pPr>
              <a:t>10</a:t>
            </a:fld>
            <a:endParaRPr lang="en-US" altLang="en-US"/>
          </a:p>
        </p:txBody>
      </p:sp>
      <p:pic>
        <p:nvPicPr>
          <p:cNvPr id="7" name="Picture 6" descr="cover of Food for Peace report: 2016 Food For Peace Year in Review" title="cover of Food for Peace report"/>
          <p:cNvPicPr>
            <a:picLocks noChangeAspect="1"/>
          </p:cNvPicPr>
          <p:nvPr/>
        </p:nvPicPr>
        <p:blipFill>
          <a:blip r:embed="rId2"/>
          <a:stretch>
            <a:fillRect/>
          </a:stretch>
        </p:blipFill>
        <p:spPr>
          <a:xfrm>
            <a:off x="5383455" y="500420"/>
            <a:ext cx="2795916" cy="3622136"/>
          </a:xfrm>
          <a:prstGeom prst="rect">
            <a:avLst/>
          </a:prstGeom>
        </p:spPr>
      </p:pic>
    </p:spTree>
    <p:extLst>
      <p:ext uri="{BB962C8B-B14F-4D97-AF65-F5344CB8AC3E}">
        <p14:creationId xmlns:p14="http://schemas.microsoft.com/office/powerpoint/2010/main" val="1727331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banner for USAID impact blog featuring women holding public demonstration" title="banner for USAID impact blog">
            <a:extLst>
              <a:ext uri="{FF2B5EF4-FFF2-40B4-BE49-F238E27FC236}">
                <a16:creationId xmlns:a16="http://schemas.microsoft.com/office/drawing/2014/main" id="{737CE84A-E4F1-48A7-92B5-4BD0FF1EDE22}"/>
              </a:ext>
            </a:extLst>
          </p:cNvPr>
          <p:cNvPicPr>
            <a:picLocks noGrp="1" noChangeAspect="1"/>
          </p:cNvPicPr>
          <p:nvPr>
            <p:ph idx="1"/>
          </p:nvPr>
        </p:nvPicPr>
        <p:blipFill>
          <a:blip r:embed="rId2"/>
          <a:stretch>
            <a:fillRect/>
          </a:stretch>
        </p:blipFill>
        <p:spPr>
          <a:xfrm>
            <a:off x="457881" y="3881237"/>
            <a:ext cx="7772400" cy="1154418"/>
          </a:xfrm>
          <a:prstGeom prst="rect">
            <a:avLst/>
          </a:prstGeom>
        </p:spPr>
      </p:pic>
      <p:sp>
        <p:nvSpPr>
          <p:cNvPr id="6" name="Slide Number Placeholder 5">
            <a:extLst>
              <a:ext uri="{FF2B5EF4-FFF2-40B4-BE49-F238E27FC236}">
                <a16:creationId xmlns:a16="http://schemas.microsoft.com/office/drawing/2014/main" id="{15B50935-125B-450D-B9C4-E6A8981DE1BC}"/>
              </a:ext>
            </a:extLst>
          </p:cNvPr>
          <p:cNvSpPr>
            <a:spLocks noGrp="1"/>
          </p:cNvSpPr>
          <p:nvPr>
            <p:ph type="sldNum" sz="quarter" idx="12"/>
          </p:nvPr>
        </p:nvSpPr>
        <p:spPr/>
        <p:txBody>
          <a:bodyPr/>
          <a:lstStyle/>
          <a:p>
            <a:pPr>
              <a:defRPr/>
            </a:pPr>
            <a:fld id="{840C6193-CF6F-482F-9F0C-2ACF7E54DA00}" type="slidenum">
              <a:rPr lang="en-US" altLang="en-US" smtClean="0"/>
              <a:pPr>
                <a:defRPr/>
              </a:pPr>
              <a:t>11</a:t>
            </a:fld>
            <a:endParaRPr lang="en-US" altLang="en-US"/>
          </a:p>
        </p:txBody>
      </p:sp>
      <p:sp>
        <p:nvSpPr>
          <p:cNvPr id="7" name="Title 1">
            <a:extLst>
              <a:ext uri="{FF2B5EF4-FFF2-40B4-BE49-F238E27FC236}">
                <a16:creationId xmlns:a16="http://schemas.microsoft.com/office/drawing/2014/main" id="{C0FFC468-3C32-421A-BE9E-9A99C70B69C7}"/>
              </a:ext>
            </a:extLst>
          </p:cNvPr>
          <p:cNvSpPr>
            <a:spLocks noGrp="1"/>
          </p:cNvSpPr>
          <p:nvPr>
            <p:ph type="title"/>
          </p:nvPr>
        </p:nvSpPr>
        <p:spPr>
          <a:xfrm>
            <a:off x="457881" y="488120"/>
            <a:ext cx="4601299" cy="464614"/>
          </a:xfrm>
        </p:spPr>
        <p:txBody>
          <a:bodyPr/>
          <a:lstStyle/>
          <a:p>
            <a:r>
              <a:rPr lang="en-US" sz="2419" b="1" dirty="0"/>
              <a:t>USAID Blogs</a:t>
            </a:r>
          </a:p>
        </p:txBody>
      </p:sp>
      <p:pic>
        <p:nvPicPr>
          <p:cNvPr id="9" name="Picture 8" descr="photo of smiling woman holding mobile phone" title="photo of smiling woman holding mobile phone">
            <a:extLst>
              <a:ext uri="{FF2B5EF4-FFF2-40B4-BE49-F238E27FC236}">
                <a16:creationId xmlns:a16="http://schemas.microsoft.com/office/drawing/2014/main" id="{AC969900-E6B7-427A-9C7A-990274152C67}"/>
              </a:ext>
            </a:extLst>
          </p:cNvPr>
          <p:cNvPicPr>
            <a:picLocks noChangeAspect="1"/>
          </p:cNvPicPr>
          <p:nvPr/>
        </p:nvPicPr>
        <p:blipFill>
          <a:blip r:embed="rId3"/>
          <a:stretch>
            <a:fillRect/>
          </a:stretch>
        </p:blipFill>
        <p:spPr>
          <a:xfrm>
            <a:off x="5276537" y="159142"/>
            <a:ext cx="3818419" cy="2549912"/>
          </a:xfrm>
          <a:prstGeom prst="rect">
            <a:avLst/>
          </a:prstGeom>
        </p:spPr>
      </p:pic>
      <p:pic>
        <p:nvPicPr>
          <p:cNvPr id="11" name="Picture 10" descr="photo of smiling woman holding greens" title="photo of smiling woman holding greens">
            <a:extLst>
              <a:ext uri="{FF2B5EF4-FFF2-40B4-BE49-F238E27FC236}">
                <a16:creationId xmlns:a16="http://schemas.microsoft.com/office/drawing/2014/main" id="{8FEED48F-5828-4021-986F-D1AA036A8D63}"/>
              </a:ext>
            </a:extLst>
          </p:cNvPr>
          <p:cNvPicPr>
            <a:picLocks noChangeAspect="1"/>
          </p:cNvPicPr>
          <p:nvPr/>
        </p:nvPicPr>
        <p:blipFill>
          <a:blip r:embed="rId4"/>
          <a:stretch>
            <a:fillRect/>
          </a:stretch>
        </p:blipFill>
        <p:spPr>
          <a:xfrm>
            <a:off x="1618938" y="1167474"/>
            <a:ext cx="4004583" cy="2699063"/>
          </a:xfrm>
          <a:prstGeom prst="rect">
            <a:avLst/>
          </a:prstGeom>
        </p:spPr>
      </p:pic>
    </p:spTree>
    <p:extLst>
      <p:ext uri="{BB962C8B-B14F-4D97-AF65-F5344CB8AC3E}">
        <p14:creationId xmlns:p14="http://schemas.microsoft.com/office/powerpoint/2010/main" val="3250655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47032"/>
            <a:ext cx="7772400" cy="3200400"/>
          </a:xfrm>
        </p:spPr>
        <p:txBody>
          <a:bodyPr>
            <a:noAutofit/>
          </a:bodyPr>
          <a:lstStyle/>
          <a:p>
            <a:pPr marL="0" indent="0" algn="ctr">
              <a:buNone/>
            </a:pPr>
            <a:endParaRPr lang="en-US" sz="4400" dirty="0">
              <a:solidFill>
                <a:srgbClr val="FF0000"/>
              </a:solidFill>
            </a:endParaRPr>
          </a:p>
          <a:p>
            <a:pPr marL="0" indent="0" algn="ctr">
              <a:buNone/>
            </a:pPr>
            <a:r>
              <a:rPr lang="en-US" sz="4400" dirty="0">
                <a:solidFill>
                  <a:srgbClr val="C00000"/>
                </a:solidFill>
              </a:rPr>
              <a:t>Use Of Data For Program Quality Improvement </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40C6193-CF6F-482F-9F0C-2ACF7E54DA00}" type="slidenum">
              <a:rPr lang="en-US" altLang="en-US" smtClean="0"/>
              <a:pPr>
                <a:defRPr/>
              </a:pPr>
              <a:t>12</a:t>
            </a:fld>
            <a:endParaRPr lang="en-US" altLang="en-US"/>
          </a:p>
        </p:txBody>
      </p:sp>
    </p:spTree>
    <p:extLst>
      <p:ext uri="{BB962C8B-B14F-4D97-AF65-F5344CB8AC3E}">
        <p14:creationId xmlns:p14="http://schemas.microsoft.com/office/powerpoint/2010/main" val="2460641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6987"/>
            <a:ext cx="2739452" cy="2877774"/>
          </a:xfrm>
        </p:spPr>
        <p:txBody>
          <a:bodyPr>
            <a:noAutofit/>
          </a:bodyPr>
          <a:lstStyle/>
          <a:p>
            <a:pPr marL="0" indent="0">
              <a:buNone/>
            </a:pPr>
            <a:r>
              <a:rPr lang="en-US" sz="2000" dirty="0">
                <a:solidFill>
                  <a:schemeClr val="tx1"/>
                </a:solidFill>
              </a:rPr>
              <a:t>Audience:  FFP</a:t>
            </a:r>
          </a:p>
          <a:p>
            <a:pPr marL="0" indent="0">
              <a:buNone/>
            </a:pPr>
            <a:endParaRPr lang="en-US" sz="2000" dirty="0">
              <a:solidFill>
                <a:schemeClr val="tx1"/>
              </a:solidFill>
            </a:endParaRPr>
          </a:p>
          <a:p>
            <a:pPr marL="0" indent="0">
              <a:buNone/>
            </a:pPr>
            <a:r>
              <a:rPr lang="en-US" sz="2000" dirty="0">
                <a:solidFill>
                  <a:schemeClr val="tx1"/>
                </a:solidFill>
              </a:rPr>
              <a:t>A summary of annual results reports submitted by the development projects</a:t>
            </a:r>
            <a:endParaRPr lang="en-US" sz="1700" dirty="0">
              <a:solidFill>
                <a:schemeClr val="tx1"/>
              </a:solidFill>
            </a:endParaRPr>
          </a:p>
        </p:txBody>
      </p:sp>
      <p:sp>
        <p:nvSpPr>
          <p:cNvPr id="6" name="Title 1"/>
          <p:cNvSpPr>
            <a:spLocks noGrp="1"/>
          </p:cNvSpPr>
          <p:nvPr>
            <p:ph type="title"/>
          </p:nvPr>
        </p:nvSpPr>
        <p:spPr>
          <a:xfrm>
            <a:off x="922576" y="344667"/>
            <a:ext cx="2892421" cy="464614"/>
          </a:xfrm>
        </p:spPr>
        <p:txBody>
          <a:bodyPr/>
          <a:lstStyle/>
          <a:p>
            <a:r>
              <a:rPr lang="en-US" sz="2419" b="1" dirty="0"/>
              <a:t>ARR Highlights</a:t>
            </a:r>
          </a:p>
        </p:txBody>
      </p:sp>
      <p:pic>
        <p:nvPicPr>
          <p:cNvPr id="4" name="Picture 3" descr="table of contents" title="table of contents">
            <a:extLst>
              <a:ext uri="{FF2B5EF4-FFF2-40B4-BE49-F238E27FC236}">
                <a16:creationId xmlns:a16="http://schemas.microsoft.com/office/drawing/2014/main" id="{D567F508-F905-4768-AE92-0536DB4BE4C3}"/>
              </a:ext>
            </a:extLst>
          </p:cNvPr>
          <p:cNvPicPr>
            <a:picLocks noChangeAspect="1"/>
          </p:cNvPicPr>
          <p:nvPr/>
        </p:nvPicPr>
        <p:blipFill>
          <a:blip r:embed="rId2"/>
          <a:stretch>
            <a:fillRect/>
          </a:stretch>
        </p:blipFill>
        <p:spPr>
          <a:xfrm>
            <a:off x="3321640" y="1115135"/>
            <a:ext cx="2936409" cy="3831619"/>
          </a:xfrm>
          <a:prstGeom prst="rect">
            <a:avLst/>
          </a:prstGeom>
        </p:spPr>
      </p:pic>
      <p:pic>
        <p:nvPicPr>
          <p:cNvPr id="5" name="Picture 4" descr="cover page of Highlights from FY 2016 Annual Results Reports" title="cover page of Highlights from FY 2016 Annual Results Reports">
            <a:extLst>
              <a:ext uri="{FF2B5EF4-FFF2-40B4-BE49-F238E27FC236}">
                <a16:creationId xmlns:a16="http://schemas.microsoft.com/office/drawing/2014/main" id="{18CA976C-83BB-41E2-AEFF-0BFBD4556EEC}"/>
              </a:ext>
            </a:extLst>
          </p:cNvPr>
          <p:cNvPicPr>
            <a:picLocks noChangeAspect="1"/>
          </p:cNvPicPr>
          <p:nvPr/>
        </p:nvPicPr>
        <p:blipFill>
          <a:blip r:embed="rId3"/>
          <a:stretch>
            <a:fillRect/>
          </a:stretch>
        </p:blipFill>
        <p:spPr>
          <a:xfrm>
            <a:off x="5834260" y="231951"/>
            <a:ext cx="3059629" cy="3942810"/>
          </a:xfrm>
          <a:prstGeom prst="rect">
            <a:avLst/>
          </a:prstGeom>
        </p:spPr>
      </p:pic>
    </p:spTree>
    <p:extLst>
      <p:ext uri="{BB962C8B-B14F-4D97-AF65-F5344CB8AC3E}">
        <p14:creationId xmlns:p14="http://schemas.microsoft.com/office/powerpoint/2010/main" val="1120738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9676" y="1386590"/>
            <a:ext cx="3267727" cy="3648396"/>
          </a:xfrm>
        </p:spPr>
        <p:txBody>
          <a:bodyPr>
            <a:noAutofit/>
          </a:bodyPr>
          <a:lstStyle/>
          <a:p>
            <a:pPr marL="0" indent="0">
              <a:buNone/>
            </a:pPr>
            <a:r>
              <a:rPr lang="en-US" sz="1700" dirty="0">
                <a:solidFill>
                  <a:schemeClr val="tx1"/>
                </a:solidFill>
              </a:rPr>
              <a:t>Audience: FFP West Africa Region</a:t>
            </a:r>
          </a:p>
          <a:p>
            <a:pPr marL="345643" indent="-345643">
              <a:buFont typeface="Arial" panose="020B0604020202020204" pitchFamily="34" charset="0"/>
              <a:buChar char="•"/>
            </a:pPr>
            <a:endParaRPr lang="en-US" sz="1700" dirty="0">
              <a:solidFill>
                <a:schemeClr val="tx1"/>
              </a:solidFill>
            </a:endParaRPr>
          </a:p>
          <a:p>
            <a:pPr marL="345643" indent="-345643">
              <a:buFont typeface="Arial" panose="020B0604020202020204" pitchFamily="34" charset="0"/>
              <a:buChar char="•"/>
            </a:pPr>
            <a:r>
              <a:rPr lang="en-US" sz="1700" dirty="0">
                <a:solidFill>
                  <a:schemeClr val="tx1"/>
                </a:solidFill>
              </a:rPr>
              <a:t>West Africa Regional Office annually produce a report on the performance of EFSP </a:t>
            </a:r>
          </a:p>
        </p:txBody>
      </p:sp>
      <p:sp>
        <p:nvSpPr>
          <p:cNvPr id="6" name="Title 1"/>
          <p:cNvSpPr>
            <a:spLocks noGrp="1"/>
          </p:cNvSpPr>
          <p:nvPr>
            <p:ph type="title"/>
          </p:nvPr>
        </p:nvSpPr>
        <p:spPr>
          <a:xfrm>
            <a:off x="817645" y="200418"/>
            <a:ext cx="4526349" cy="1065202"/>
          </a:xfrm>
        </p:spPr>
        <p:txBody>
          <a:bodyPr/>
          <a:lstStyle/>
          <a:p>
            <a:r>
              <a:rPr lang="en-US" sz="2419" b="1" dirty="0"/>
              <a:t>Annual EFSP Progress in West Africa</a:t>
            </a:r>
          </a:p>
        </p:txBody>
      </p:sp>
      <p:pic>
        <p:nvPicPr>
          <p:cNvPr id="2" name="Picture 1" descr="page from report" title="page from report">
            <a:extLst>
              <a:ext uri="{FF2B5EF4-FFF2-40B4-BE49-F238E27FC236}">
                <a16:creationId xmlns:a16="http://schemas.microsoft.com/office/drawing/2014/main" id="{C5316CC6-852C-4329-AEB7-8B2E24A80F73}"/>
              </a:ext>
            </a:extLst>
          </p:cNvPr>
          <p:cNvPicPr>
            <a:picLocks noChangeAspect="1"/>
          </p:cNvPicPr>
          <p:nvPr/>
        </p:nvPicPr>
        <p:blipFill>
          <a:blip r:embed="rId2"/>
          <a:stretch>
            <a:fillRect/>
          </a:stretch>
        </p:blipFill>
        <p:spPr>
          <a:xfrm>
            <a:off x="5426438" y="733019"/>
            <a:ext cx="3252867" cy="4206996"/>
          </a:xfrm>
          <a:prstGeom prst="rect">
            <a:avLst/>
          </a:prstGeom>
        </p:spPr>
      </p:pic>
    </p:spTree>
    <p:extLst>
      <p:ext uri="{BB962C8B-B14F-4D97-AF65-F5344CB8AC3E}">
        <p14:creationId xmlns:p14="http://schemas.microsoft.com/office/powerpoint/2010/main" val="3950426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6429" y="1581462"/>
            <a:ext cx="2803794" cy="3113827"/>
          </a:xfrm>
        </p:spPr>
        <p:txBody>
          <a:bodyPr>
            <a:normAutofit/>
          </a:bodyPr>
          <a:lstStyle/>
          <a:p>
            <a:pPr marL="345643" indent="-345643">
              <a:spcBef>
                <a:spcPts val="600"/>
              </a:spcBef>
              <a:spcAft>
                <a:spcPts val="600"/>
              </a:spcAft>
              <a:buFont typeface="Arial" panose="020B0604020202020204" pitchFamily="34" charset="0"/>
              <a:buChar char="•"/>
            </a:pPr>
            <a:r>
              <a:rPr lang="en-US" sz="1700" dirty="0">
                <a:solidFill>
                  <a:schemeClr val="tx1"/>
                </a:solidFill>
              </a:rPr>
              <a:t>Annual Monitoring Data are used to inform MTR and to review projects </a:t>
            </a:r>
            <a:r>
              <a:rPr lang="en-US" sz="1700" dirty="0" err="1">
                <a:solidFill>
                  <a:schemeClr val="tx1"/>
                </a:solidFill>
              </a:rPr>
              <a:t>ToC</a:t>
            </a:r>
            <a:r>
              <a:rPr lang="en-US" sz="1700" dirty="0">
                <a:solidFill>
                  <a:schemeClr val="tx1"/>
                </a:solidFill>
              </a:rPr>
              <a:t> </a:t>
            </a:r>
          </a:p>
        </p:txBody>
      </p:sp>
      <p:sp>
        <p:nvSpPr>
          <p:cNvPr id="6" name="Title 1"/>
          <p:cNvSpPr>
            <a:spLocks noGrp="1"/>
          </p:cNvSpPr>
          <p:nvPr>
            <p:ph type="title"/>
          </p:nvPr>
        </p:nvSpPr>
        <p:spPr>
          <a:xfrm>
            <a:off x="613962" y="340616"/>
            <a:ext cx="6912580" cy="464614"/>
          </a:xfrm>
        </p:spPr>
        <p:txBody>
          <a:bodyPr/>
          <a:lstStyle/>
          <a:p>
            <a:r>
              <a:rPr lang="en-US" sz="2419" b="1" dirty="0"/>
              <a:t>Mid Term Evaluations</a:t>
            </a:r>
          </a:p>
        </p:txBody>
      </p:sp>
      <p:graphicFrame>
        <p:nvGraphicFramePr>
          <p:cNvPr id="2" name="Table 1">
            <a:extLst>
              <a:ext uri="{FF2B5EF4-FFF2-40B4-BE49-F238E27FC236}">
                <a16:creationId xmlns:a16="http://schemas.microsoft.com/office/drawing/2014/main" id="{330E925A-E25F-484C-90E2-58A998766A14}"/>
              </a:ext>
            </a:extLst>
          </p:cNvPr>
          <p:cNvGraphicFramePr>
            <a:graphicFrameLocks noGrp="1"/>
          </p:cNvGraphicFramePr>
          <p:nvPr>
            <p:extLst>
              <p:ext uri="{D42A27DB-BD31-4B8C-83A1-F6EECF244321}">
                <p14:modId xmlns:p14="http://schemas.microsoft.com/office/powerpoint/2010/main" val="686644621"/>
              </p:ext>
            </p:extLst>
          </p:nvPr>
        </p:nvGraphicFramePr>
        <p:xfrm>
          <a:off x="3867462" y="779488"/>
          <a:ext cx="4804769" cy="3976369"/>
        </p:xfrm>
        <a:graphic>
          <a:graphicData uri="http://schemas.openxmlformats.org/drawingml/2006/table">
            <a:tbl>
              <a:tblPr firstRow="1" firstCol="1" bandRow="1">
                <a:tableStyleId>{5C22544A-7EE6-4342-B048-85BDC9FD1C3A}</a:tableStyleId>
              </a:tblPr>
              <a:tblGrid>
                <a:gridCol w="1794959">
                  <a:extLst>
                    <a:ext uri="{9D8B030D-6E8A-4147-A177-3AD203B41FA5}">
                      <a16:colId xmlns:a16="http://schemas.microsoft.com/office/drawing/2014/main" val="1071897077"/>
                    </a:ext>
                  </a:extLst>
                </a:gridCol>
                <a:gridCol w="655710">
                  <a:extLst>
                    <a:ext uri="{9D8B030D-6E8A-4147-A177-3AD203B41FA5}">
                      <a16:colId xmlns:a16="http://schemas.microsoft.com/office/drawing/2014/main" val="4174078771"/>
                    </a:ext>
                  </a:extLst>
                </a:gridCol>
                <a:gridCol w="532764">
                  <a:extLst>
                    <a:ext uri="{9D8B030D-6E8A-4147-A177-3AD203B41FA5}">
                      <a16:colId xmlns:a16="http://schemas.microsoft.com/office/drawing/2014/main" val="3389958400"/>
                    </a:ext>
                  </a:extLst>
                </a:gridCol>
                <a:gridCol w="491783">
                  <a:extLst>
                    <a:ext uri="{9D8B030D-6E8A-4147-A177-3AD203B41FA5}">
                      <a16:colId xmlns:a16="http://schemas.microsoft.com/office/drawing/2014/main" val="290677752"/>
                    </a:ext>
                  </a:extLst>
                </a:gridCol>
                <a:gridCol w="532764">
                  <a:extLst>
                    <a:ext uri="{9D8B030D-6E8A-4147-A177-3AD203B41FA5}">
                      <a16:colId xmlns:a16="http://schemas.microsoft.com/office/drawing/2014/main" val="4230616714"/>
                    </a:ext>
                  </a:extLst>
                </a:gridCol>
                <a:gridCol w="796789">
                  <a:extLst>
                    <a:ext uri="{9D8B030D-6E8A-4147-A177-3AD203B41FA5}">
                      <a16:colId xmlns:a16="http://schemas.microsoft.com/office/drawing/2014/main" val="3373618686"/>
                    </a:ext>
                  </a:extLst>
                </a:gridCol>
              </a:tblGrid>
              <a:tr h="300647">
                <a:tc gridSpan="6">
                  <a:txBody>
                    <a:bodyPr/>
                    <a:lstStyle/>
                    <a:p>
                      <a:pPr marL="0" marR="0">
                        <a:lnSpc>
                          <a:spcPct val="115000"/>
                        </a:lnSpc>
                        <a:spcBef>
                          <a:spcPts val="0"/>
                        </a:spcBef>
                        <a:spcAft>
                          <a:spcPts val="0"/>
                        </a:spcAft>
                      </a:pPr>
                      <a:r>
                        <a:rPr lang="en-US" sz="1100" dirty="0">
                          <a:effectLst/>
                        </a:rPr>
                        <a:t>Table 1: Self-Reported Production Data for Selected Crops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nSpc>
                          <a:spcPct val="115000"/>
                        </a:lnSpc>
                      </a:pPr>
                      <a:endParaRPr lang="en-US" sz="1000" dirty="0">
                        <a:effectLst/>
                        <a:latin typeface="Calibri" panose="020F0502020204030204" pitchFamily="34" charset="0"/>
                        <a:cs typeface="Times New Roman" panose="02020603050405020304" pitchFamily="18" charset="0"/>
                      </a:endParaRPr>
                    </a:p>
                  </a:txBody>
                  <a:tcPr marL="64151" marR="64151" marT="8910" marB="8910" anchor="b"/>
                </a:tc>
                <a:tc hMerge="1">
                  <a:txBody>
                    <a:bodyPr/>
                    <a:lstStyle/>
                    <a:p>
                      <a:pPr>
                        <a:lnSpc>
                          <a:spcPct val="115000"/>
                        </a:lnSpc>
                      </a:pPr>
                      <a:endParaRPr lang="en-US" sz="1000" dirty="0">
                        <a:effectLst/>
                        <a:latin typeface="Calibri" panose="020F0502020204030204" pitchFamily="34" charset="0"/>
                        <a:cs typeface="Times New Roman" panose="02020603050405020304" pitchFamily="18" charset="0"/>
                      </a:endParaRPr>
                    </a:p>
                  </a:txBody>
                  <a:tcPr marL="64151" marR="64151" marT="8910" marB="8910" anchor="b"/>
                </a:tc>
                <a:extLst>
                  <a:ext uri="{0D108BD9-81ED-4DB2-BD59-A6C34878D82A}">
                    <a16:rowId xmlns:a16="http://schemas.microsoft.com/office/drawing/2014/main" val="9898212"/>
                  </a:ext>
                </a:extLst>
              </a:tr>
              <a:tr h="307160">
                <a:tc>
                  <a:txBody>
                    <a:bodyPr/>
                    <a:lstStyle/>
                    <a:p>
                      <a:pPr marL="0" marR="0">
                        <a:lnSpc>
                          <a:spcPct val="115000"/>
                        </a:lnSpc>
                        <a:spcBef>
                          <a:spcPts val="0"/>
                        </a:spcBef>
                        <a:spcAft>
                          <a:spcPts val="0"/>
                        </a:spcAft>
                      </a:pPr>
                      <a:r>
                        <a:rPr lang="en-US" sz="900" dirty="0">
                          <a:effectLst/>
                        </a:rPr>
                        <a:t>Selected crops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tc>
                <a:tc>
                  <a:txBody>
                    <a:bodyPr/>
                    <a:lstStyle/>
                    <a:p>
                      <a:pPr marL="0" marR="0">
                        <a:lnSpc>
                          <a:spcPct val="115000"/>
                        </a:lnSpc>
                        <a:spcBef>
                          <a:spcPts val="0"/>
                        </a:spcBef>
                        <a:spcAft>
                          <a:spcPts val="0"/>
                        </a:spcAft>
                      </a:pPr>
                      <a:r>
                        <a:rPr lang="en-US" sz="900" dirty="0">
                          <a:effectLst/>
                        </a:rPr>
                        <a:t>Beans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tc>
                <a:tc>
                  <a:txBody>
                    <a:bodyPr/>
                    <a:lstStyle/>
                    <a:p>
                      <a:pPr marL="0" marR="0">
                        <a:lnSpc>
                          <a:spcPct val="115000"/>
                        </a:lnSpc>
                        <a:spcBef>
                          <a:spcPts val="0"/>
                        </a:spcBef>
                        <a:spcAft>
                          <a:spcPts val="0"/>
                        </a:spcAft>
                      </a:pPr>
                      <a:r>
                        <a:rPr lang="en-US" sz="900">
                          <a:effectLst/>
                        </a:rPr>
                        <a:t>Cassava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tc>
                <a:tc>
                  <a:txBody>
                    <a:bodyPr/>
                    <a:lstStyle/>
                    <a:p>
                      <a:pPr marL="0" marR="0">
                        <a:lnSpc>
                          <a:spcPct val="115000"/>
                        </a:lnSpc>
                        <a:spcBef>
                          <a:spcPts val="0"/>
                        </a:spcBef>
                        <a:spcAft>
                          <a:spcPts val="0"/>
                        </a:spcAft>
                      </a:pPr>
                      <a:r>
                        <a:rPr lang="en-US" sz="900">
                          <a:effectLst/>
                        </a:rPr>
                        <a:t>Maize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tc>
                <a:tc>
                  <a:txBody>
                    <a:bodyPr/>
                    <a:lstStyle/>
                    <a:p>
                      <a:pPr marL="0" marR="0">
                        <a:lnSpc>
                          <a:spcPct val="115000"/>
                        </a:lnSpc>
                        <a:spcBef>
                          <a:spcPts val="0"/>
                        </a:spcBef>
                        <a:spcAft>
                          <a:spcPts val="0"/>
                        </a:spcAft>
                      </a:pPr>
                      <a:r>
                        <a:rPr lang="en-US" sz="900">
                          <a:effectLst/>
                        </a:rPr>
                        <a:t>Rice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tc>
                <a:tc>
                  <a:txBody>
                    <a:bodyPr/>
                    <a:lstStyle/>
                    <a:p>
                      <a:pPr marL="0" marR="0">
                        <a:lnSpc>
                          <a:spcPct val="115000"/>
                        </a:lnSpc>
                        <a:spcBef>
                          <a:spcPts val="0"/>
                        </a:spcBef>
                        <a:spcAft>
                          <a:spcPts val="0"/>
                        </a:spcAft>
                      </a:pPr>
                      <a:r>
                        <a:rPr lang="en-US" sz="900">
                          <a:effectLst/>
                        </a:rPr>
                        <a:t>Vegetables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tc>
                <a:extLst>
                  <a:ext uri="{0D108BD9-81ED-4DB2-BD59-A6C34878D82A}">
                    <a16:rowId xmlns:a16="http://schemas.microsoft.com/office/drawing/2014/main" val="2645151960"/>
                  </a:ext>
                </a:extLst>
              </a:tr>
              <a:tr h="161010">
                <a:tc>
                  <a:txBody>
                    <a:bodyPr/>
                    <a:lstStyle/>
                    <a:p>
                      <a:pPr marL="0" marR="0">
                        <a:lnSpc>
                          <a:spcPct val="115000"/>
                        </a:lnSpc>
                        <a:spcBef>
                          <a:spcPts val="0"/>
                        </a:spcBef>
                        <a:spcAft>
                          <a:spcPts val="0"/>
                        </a:spcAft>
                      </a:pPr>
                      <a:r>
                        <a:rPr lang="en-US" sz="900" dirty="0">
                          <a:effectLst/>
                        </a:rPr>
                        <a:t>Area planted (Ha)</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tc>
                <a:tc>
                  <a:txBody>
                    <a:bodyPr/>
                    <a:lstStyle/>
                    <a:p>
                      <a:pPr marL="0" marR="0" algn="r">
                        <a:lnSpc>
                          <a:spcPct val="115000"/>
                        </a:lnSpc>
                        <a:spcBef>
                          <a:spcPts val="0"/>
                        </a:spcBef>
                        <a:spcAft>
                          <a:spcPts val="0"/>
                        </a:spcAft>
                      </a:pPr>
                      <a:r>
                        <a:rPr lang="en-US" sz="900" dirty="0">
                          <a:effectLst/>
                        </a:rPr>
                        <a:t>6360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tc>
                <a:tc>
                  <a:txBody>
                    <a:bodyPr/>
                    <a:lstStyle/>
                    <a:p>
                      <a:pPr marL="0" marR="0" algn="r">
                        <a:lnSpc>
                          <a:spcPct val="115000"/>
                        </a:lnSpc>
                        <a:spcBef>
                          <a:spcPts val="0"/>
                        </a:spcBef>
                        <a:spcAft>
                          <a:spcPts val="0"/>
                        </a:spcAft>
                      </a:pPr>
                      <a:r>
                        <a:rPr lang="en-US" sz="900">
                          <a:effectLst/>
                        </a:rPr>
                        <a:t>4621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tc>
                <a:tc>
                  <a:txBody>
                    <a:bodyPr/>
                    <a:lstStyle/>
                    <a:p>
                      <a:pPr marL="0" marR="0" algn="r">
                        <a:lnSpc>
                          <a:spcPct val="115000"/>
                        </a:lnSpc>
                        <a:spcBef>
                          <a:spcPts val="0"/>
                        </a:spcBef>
                        <a:spcAft>
                          <a:spcPts val="0"/>
                        </a:spcAft>
                      </a:pPr>
                      <a:r>
                        <a:rPr lang="en-US" sz="900">
                          <a:effectLst/>
                        </a:rPr>
                        <a:t>4720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tc>
                <a:tc>
                  <a:txBody>
                    <a:bodyPr/>
                    <a:lstStyle/>
                    <a:p>
                      <a:pPr marL="0" marR="0" algn="r">
                        <a:lnSpc>
                          <a:spcPct val="115000"/>
                        </a:lnSpc>
                        <a:spcBef>
                          <a:spcPts val="0"/>
                        </a:spcBef>
                        <a:spcAft>
                          <a:spcPts val="0"/>
                        </a:spcAft>
                      </a:pPr>
                      <a:r>
                        <a:rPr lang="en-US" sz="900">
                          <a:effectLst/>
                        </a:rPr>
                        <a:t>4212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tc>
                <a:tc>
                  <a:txBody>
                    <a:bodyPr/>
                    <a:lstStyle/>
                    <a:p>
                      <a:pPr marL="0" marR="0" algn="r">
                        <a:lnSpc>
                          <a:spcPct val="115000"/>
                        </a:lnSpc>
                        <a:spcBef>
                          <a:spcPts val="0"/>
                        </a:spcBef>
                        <a:spcAft>
                          <a:spcPts val="0"/>
                        </a:spcAft>
                      </a:pPr>
                      <a:r>
                        <a:rPr lang="en-US" sz="900">
                          <a:effectLst/>
                        </a:rPr>
                        <a:t>712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tc>
                <a:extLst>
                  <a:ext uri="{0D108BD9-81ED-4DB2-BD59-A6C34878D82A}">
                    <a16:rowId xmlns:a16="http://schemas.microsoft.com/office/drawing/2014/main" val="3411888222"/>
                  </a:ext>
                </a:extLst>
              </a:tr>
              <a:tr h="300647">
                <a:tc>
                  <a:txBody>
                    <a:bodyPr/>
                    <a:lstStyle/>
                    <a:p>
                      <a:pPr marL="0" marR="0">
                        <a:lnSpc>
                          <a:spcPct val="115000"/>
                        </a:lnSpc>
                        <a:spcBef>
                          <a:spcPts val="0"/>
                        </a:spcBef>
                        <a:spcAft>
                          <a:spcPts val="0"/>
                        </a:spcAft>
                      </a:pPr>
                      <a:r>
                        <a:rPr lang="en-US" sz="900" dirty="0">
                          <a:effectLst/>
                        </a:rPr>
                        <a:t>Production (MT)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tc>
                <a:tc>
                  <a:txBody>
                    <a:bodyPr/>
                    <a:lstStyle/>
                    <a:p>
                      <a:pPr marL="0" marR="0" algn="r">
                        <a:lnSpc>
                          <a:spcPct val="115000"/>
                        </a:lnSpc>
                        <a:spcBef>
                          <a:spcPts val="0"/>
                        </a:spcBef>
                        <a:spcAft>
                          <a:spcPts val="0"/>
                        </a:spcAft>
                      </a:pPr>
                      <a:r>
                        <a:rPr lang="en-US" sz="900" dirty="0">
                          <a:effectLst/>
                        </a:rPr>
                        <a:t>2805.081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tc>
                <a:tc>
                  <a:txBody>
                    <a:bodyPr/>
                    <a:lstStyle/>
                    <a:p>
                      <a:pPr marL="0" marR="0" algn="r">
                        <a:lnSpc>
                          <a:spcPct val="115000"/>
                        </a:lnSpc>
                        <a:spcBef>
                          <a:spcPts val="0"/>
                        </a:spcBef>
                        <a:spcAft>
                          <a:spcPts val="0"/>
                        </a:spcAft>
                      </a:pPr>
                      <a:r>
                        <a:rPr lang="en-US" sz="900" dirty="0">
                          <a:effectLst/>
                        </a:rPr>
                        <a:t>6760.42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tc>
                <a:tc>
                  <a:txBody>
                    <a:bodyPr/>
                    <a:lstStyle/>
                    <a:p>
                      <a:pPr marL="0" marR="0" algn="r">
                        <a:lnSpc>
                          <a:spcPct val="115000"/>
                        </a:lnSpc>
                        <a:spcBef>
                          <a:spcPts val="0"/>
                        </a:spcBef>
                        <a:spcAft>
                          <a:spcPts val="0"/>
                        </a:spcAft>
                      </a:pPr>
                      <a:r>
                        <a:rPr lang="en-US" sz="900" dirty="0">
                          <a:effectLst/>
                        </a:rPr>
                        <a:t>2786.2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tc>
                <a:tc>
                  <a:txBody>
                    <a:bodyPr/>
                    <a:lstStyle/>
                    <a:p>
                      <a:pPr marL="0" marR="0" algn="r">
                        <a:lnSpc>
                          <a:spcPct val="115000"/>
                        </a:lnSpc>
                        <a:spcBef>
                          <a:spcPts val="0"/>
                        </a:spcBef>
                        <a:spcAft>
                          <a:spcPts val="0"/>
                        </a:spcAft>
                      </a:pPr>
                      <a:r>
                        <a:rPr lang="en-US" sz="900">
                          <a:effectLst/>
                        </a:rPr>
                        <a:t>5030.99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tc>
                <a:tc>
                  <a:txBody>
                    <a:bodyPr/>
                    <a:lstStyle/>
                    <a:p>
                      <a:pPr marL="0" marR="0" algn="r">
                        <a:lnSpc>
                          <a:spcPct val="115000"/>
                        </a:lnSpc>
                        <a:spcBef>
                          <a:spcPts val="0"/>
                        </a:spcBef>
                        <a:spcAft>
                          <a:spcPts val="0"/>
                        </a:spcAft>
                      </a:pPr>
                      <a:r>
                        <a:rPr lang="en-US" sz="900" dirty="0">
                          <a:effectLst/>
                        </a:rPr>
                        <a:t>1891.60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tc>
                <a:extLst>
                  <a:ext uri="{0D108BD9-81ED-4DB2-BD59-A6C34878D82A}">
                    <a16:rowId xmlns:a16="http://schemas.microsoft.com/office/drawing/2014/main" val="4213375382"/>
                  </a:ext>
                </a:extLst>
              </a:tr>
              <a:tr h="161010">
                <a:tc>
                  <a:txBody>
                    <a:bodyPr/>
                    <a:lstStyle/>
                    <a:p>
                      <a:pPr marL="0" marR="0">
                        <a:lnSpc>
                          <a:spcPct val="115000"/>
                        </a:lnSpc>
                        <a:spcBef>
                          <a:spcPts val="0"/>
                        </a:spcBef>
                        <a:spcAft>
                          <a:spcPts val="0"/>
                        </a:spcAft>
                      </a:pPr>
                      <a:r>
                        <a:rPr lang="en-US" sz="900" dirty="0">
                          <a:effectLst/>
                        </a:rPr>
                        <a:t>Yield (MT/Hectare)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tc>
                <a:tc>
                  <a:txBody>
                    <a:bodyPr/>
                    <a:lstStyle/>
                    <a:p>
                      <a:pPr marL="0" marR="0" algn="r">
                        <a:lnSpc>
                          <a:spcPct val="115000"/>
                        </a:lnSpc>
                        <a:spcBef>
                          <a:spcPts val="0"/>
                        </a:spcBef>
                        <a:spcAft>
                          <a:spcPts val="0"/>
                        </a:spcAft>
                      </a:pPr>
                      <a:r>
                        <a:rPr lang="en-US" sz="900" dirty="0">
                          <a:effectLst/>
                        </a:rPr>
                        <a:t>0.44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solidFill>
                      <a:srgbClr val="FFFF00"/>
                    </a:solidFill>
                  </a:tcPr>
                </a:tc>
                <a:tc>
                  <a:txBody>
                    <a:bodyPr/>
                    <a:lstStyle/>
                    <a:p>
                      <a:pPr marL="0" marR="0" algn="r">
                        <a:lnSpc>
                          <a:spcPct val="115000"/>
                        </a:lnSpc>
                        <a:spcBef>
                          <a:spcPts val="0"/>
                        </a:spcBef>
                        <a:spcAft>
                          <a:spcPts val="0"/>
                        </a:spcAft>
                      </a:pPr>
                      <a:r>
                        <a:rPr lang="en-US" sz="900" dirty="0">
                          <a:effectLst/>
                        </a:rPr>
                        <a:t>1.46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solidFill>
                      <a:srgbClr val="FFFF00"/>
                    </a:solidFill>
                  </a:tcPr>
                </a:tc>
                <a:tc>
                  <a:txBody>
                    <a:bodyPr/>
                    <a:lstStyle/>
                    <a:p>
                      <a:pPr marL="0" marR="0" algn="r">
                        <a:lnSpc>
                          <a:spcPct val="115000"/>
                        </a:lnSpc>
                        <a:spcBef>
                          <a:spcPts val="0"/>
                        </a:spcBef>
                        <a:spcAft>
                          <a:spcPts val="0"/>
                        </a:spcAft>
                      </a:pPr>
                      <a:r>
                        <a:rPr lang="en-US" sz="900" dirty="0">
                          <a:effectLst/>
                        </a:rPr>
                        <a:t>0.59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solidFill>
                      <a:srgbClr val="FFFF00"/>
                    </a:solidFill>
                  </a:tcPr>
                </a:tc>
                <a:tc>
                  <a:txBody>
                    <a:bodyPr/>
                    <a:lstStyle/>
                    <a:p>
                      <a:pPr marL="0" marR="0" algn="r">
                        <a:lnSpc>
                          <a:spcPct val="115000"/>
                        </a:lnSpc>
                        <a:spcBef>
                          <a:spcPts val="0"/>
                        </a:spcBef>
                        <a:spcAft>
                          <a:spcPts val="0"/>
                        </a:spcAft>
                      </a:pPr>
                      <a:r>
                        <a:rPr lang="en-US" sz="900" dirty="0">
                          <a:effectLst/>
                        </a:rPr>
                        <a:t>1.19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solidFill>
                      <a:srgbClr val="FFFF00"/>
                    </a:solidFill>
                  </a:tcPr>
                </a:tc>
                <a:tc>
                  <a:txBody>
                    <a:bodyPr/>
                    <a:lstStyle/>
                    <a:p>
                      <a:pPr marL="0" marR="0" algn="r">
                        <a:lnSpc>
                          <a:spcPct val="115000"/>
                        </a:lnSpc>
                        <a:spcBef>
                          <a:spcPts val="0"/>
                        </a:spcBef>
                        <a:spcAft>
                          <a:spcPts val="0"/>
                        </a:spcAft>
                      </a:pPr>
                      <a:r>
                        <a:rPr lang="en-US" sz="900" dirty="0">
                          <a:effectLst/>
                        </a:rPr>
                        <a:t>2.66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solidFill>
                      <a:srgbClr val="FFFF00"/>
                    </a:solidFill>
                  </a:tcPr>
                </a:tc>
                <a:extLst>
                  <a:ext uri="{0D108BD9-81ED-4DB2-BD59-A6C34878D82A}">
                    <a16:rowId xmlns:a16="http://schemas.microsoft.com/office/drawing/2014/main" val="1856542859"/>
                  </a:ext>
                </a:extLst>
              </a:tr>
              <a:tr h="300647">
                <a:tc>
                  <a:txBody>
                    <a:bodyPr/>
                    <a:lstStyle/>
                    <a:p>
                      <a:pPr marL="0" marR="0">
                        <a:lnSpc>
                          <a:spcPct val="115000"/>
                        </a:lnSpc>
                        <a:spcBef>
                          <a:spcPts val="0"/>
                        </a:spcBef>
                        <a:spcAft>
                          <a:spcPts val="0"/>
                        </a:spcAft>
                      </a:pPr>
                      <a:r>
                        <a:rPr lang="en-US" sz="900" dirty="0">
                          <a:effectLst/>
                        </a:rPr>
                        <a:t>Value (USD)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tc>
                <a:tc>
                  <a:txBody>
                    <a:bodyPr/>
                    <a:lstStyle/>
                    <a:p>
                      <a:pPr marL="0" marR="0" algn="r">
                        <a:lnSpc>
                          <a:spcPct val="115000"/>
                        </a:lnSpc>
                        <a:spcBef>
                          <a:spcPts val="0"/>
                        </a:spcBef>
                        <a:spcAft>
                          <a:spcPts val="0"/>
                        </a:spcAft>
                      </a:pPr>
                      <a:r>
                        <a:rPr lang="en-US" sz="900" dirty="0">
                          <a:effectLst/>
                        </a:rPr>
                        <a:t>641712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tc>
                <a:tc>
                  <a:txBody>
                    <a:bodyPr/>
                    <a:lstStyle/>
                    <a:p>
                      <a:pPr marL="0" marR="0" algn="r">
                        <a:lnSpc>
                          <a:spcPct val="115000"/>
                        </a:lnSpc>
                        <a:spcBef>
                          <a:spcPts val="0"/>
                        </a:spcBef>
                        <a:spcAft>
                          <a:spcPts val="0"/>
                        </a:spcAft>
                      </a:pPr>
                      <a:r>
                        <a:rPr lang="en-US" sz="900" dirty="0">
                          <a:effectLst/>
                        </a:rPr>
                        <a:t>236103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tc>
                <a:tc>
                  <a:txBody>
                    <a:bodyPr/>
                    <a:lstStyle/>
                    <a:p>
                      <a:pPr marL="0" marR="0" algn="r">
                        <a:lnSpc>
                          <a:spcPct val="115000"/>
                        </a:lnSpc>
                        <a:spcBef>
                          <a:spcPts val="0"/>
                        </a:spcBef>
                        <a:spcAft>
                          <a:spcPts val="0"/>
                        </a:spcAft>
                      </a:pPr>
                      <a:r>
                        <a:rPr lang="en-US" sz="900" dirty="0">
                          <a:effectLst/>
                        </a:rPr>
                        <a:t>320978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tc>
                <a:tc>
                  <a:txBody>
                    <a:bodyPr/>
                    <a:lstStyle/>
                    <a:p>
                      <a:pPr marL="0" marR="0" algn="r">
                        <a:lnSpc>
                          <a:spcPct val="115000"/>
                        </a:lnSpc>
                        <a:spcBef>
                          <a:spcPts val="0"/>
                        </a:spcBef>
                        <a:spcAft>
                          <a:spcPts val="0"/>
                        </a:spcAft>
                      </a:pPr>
                      <a:r>
                        <a:rPr lang="en-US" sz="900" dirty="0">
                          <a:effectLst/>
                        </a:rPr>
                        <a:t>1230150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tc>
                <a:tc>
                  <a:txBody>
                    <a:bodyPr/>
                    <a:lstStyle/>
                    <a:p>
                      <a:pPr marL="0" marR="0" algn="r">
                        <a:lnSpc>
                          <a:spcPct val="115000"/>
                        </a:lnSpc>
                        <a:spcBef>
                          <a:spcPts val="0"/>
                        </a:spcBef>
                        <a:spcAft>
                          <a:spcPts val="0"/>
                        </a:spcAft>
                      </a:pPr>
                      <a:r>
                        <a:rPr lang="en-US" sz="900" dirty="0">
                          <a:effectLst/>
                        </a:rPr>
                        <a:t>143701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tc>
                <a:extLst>
                  <a:ext uri="{0D108BD9-81ED-4DB2-BD59-A6C34878D82A}">
                    <a16:rowId xmlns:a16="http://schemas.microsoft.com/office/drawing/2014/main" val="295473512"/>
                  </a:ext>
                </a:extLst>
              </a:tr>
              <a:tr h="300647">
                <a:tc>
                  <a:txBody>
                    <a:bodyPr/>
                    <a:lstStyle/>
                    <a:p>
                      <a:pPr marL="0" marR="0">
                        <a:lnSpc>
                          <a:spcPct val="115000"/>
                        </a:lnSpc>
                        <a:spcBef>
                          <a:spcPts val="0"/>
                        </a:spcBef>
                        <a:spcAft>
                          <a:spcPts val="0"/>
                        </a:spcAft>
                      </a:pPr>
                      <a:r>
                        <a:rPr lang="en-US" sz="900" dirty="0">
                          <a:effectLst/>
                        </a:rPr>
                        <a:t>Price (USD/MT)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tc>
                <a:tc>
                  <a:txBody>
                    <a:bodyPr/>
                    <a:lstStyle/>
                    <a:p>
                      <a:pPr marL="0" marR="0" algn="r">
                        <a:lnSpc>
                          <a:spcPct val="115000"/>
                        </a:lnSpc>
                        <a:spcBef>
                          <a:spcPts val="0"/>
                        </a:spcBef>
                        <a:spcAft>
                          <a:spcPts val="0"/>
                        </a:spcAft>
                      </a:pPr>
                      <a:r>
                        <a:rPr lang="en-US" sz="900">
                          <a:effectLst/>
                        </a:rPr>
                        <a:t>383.52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tc>
                <a:tc>
                  <a:txBody>
                    <a:bodyPr/>
                    <a:lstStyle/>
                    <a:p>
                      <a:pPr marL="0" marR="0" algn="r">
                        <a:lnSpc>
                          <a:spcPct val="115000"/>
                        </a:lnSpc>
                        <a:spcBef>
                          <a:spcPts val="0"/>
                        </a:spcBef>
                        <a:spcAft>
                          <a:spcPts val="0"/>
                        </a:spcAft>
                      </a:pPr>
                      <a:r>
                        <a:rPr lang="en-US" sz="900" dirty="0">
                          <a:effectLst/>
                        </a:rPr>
                        <a:t>105.58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tc>
                <a:tc>
                  <a:txBody>
                    <a:bodyPr/>
                    <a:lstStyle/>
                    <a:p>
                      <a:pPr marL="0" marR="0" algn="r">
                        <a:lnSpc>
                          <a:spcPct val="115000"/>
                        </a:lnSpc>
                        <a:spcBef>
                          <a:spcPts val="0"/>
                        </a:spcBef>
                        <a:spcAft>
                          <a:spcPts val="0"/>
                        </a:spcAft>
                      </a:pPr>
                      <a:r>
                        <a:rPr lang="en-US" sz="900">
                          <a:effectLst/>
                        </a:rPr>
                        <a:t>191.69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tc>
                <a:tc>
                  <a:txBody>
                    <a:bodyPr/>
                    <a:lstStyle/>
                    <a:p>
                      <a:pPr marL="0" marR="0" algn="r">
                        <a:lnSpc>
                          <a:spcPct val="115000"/>
                        </a:lnSpc>
                        <a:spcBef>
                          <a:spcPts val="0"/>
                        </a:spcBef>
                        <a:spcAft>
                          <a:spcPts val="0"/>
                        </a:spcAft>
                      </a:pPr>
                      <a:r>
                        <a:rPr lang="en-US" sz="900" dirty="0">
                          <a:effectLst/>
                        </a:rPr>
                        <a:t>498.04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tc>
                <a:tc>
                  <a:txBody>
                    <a:bodyPr/>
                    <a:lstStyle/>
                    <a:p>
                      <a:pPr marL="0" marR="0" algn="r">
                        <a:lnSpc>
                          <a:spcPct val="115000"/>
                        </a:lnSpc>
                        <a:spcBef>
                          <a:spcPts val="0"/>
                        </a:spcBef>
                        <a:spcAft>
                          <a:spcPts val="0"/>
                        </a:spcAft>
                      </a:pPr>
                      <a:r>
                        <a:rPr lang="en-US" sz="900" dirty="0">
                          <a:effectLst/>
                        </a:rPr>
                        <a:t>91.41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tc>
                <a:extLst>
                  <a:ext uri="{0D108BD9-81ED-4DB2-BD59-A6C34878D82A}">
                    <a16:rowId xmlns:a16="http://schemas.microsoft.com/office/drawing/2014/main" val="1662597722"/>
                  </a:ext>
                </a:extLst>
              </a:tr>
              <a:tr h="300647">
                <a:tc>
                  <a:txBody>
                    <a:bodyPr/>
                    <a:lstStyle/>
                    <a:p>
                      <a:pPr marL="0" marR="0">
                        <a:lnSpc>
                          <a:spcPct val="115000"/>
                        </a:lnSpc>
                        <a:spcBef>
                          <a:spcPts val="0"/>
                        </a:spcBef>
                        <a:spcAft>
                          <a:spcPts val="0"/>
                        </a:spcAft>
                      </a:pPr>
                      <a:r>
                        <a:rPr lang="en-US" sz="900" dirty="0">
                          <a:effectLst/>
                        </a:rPr>
                        <a:t>Sold (MT)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tc>
                <a:tc>
                  <a:txBody>
                    <a:bodyPr/>
                    <a:lstStyle/>
                    <a:p>
                      <a:pPr marL="0" marR="0" algn="r">
                        <a:lnSpc>
                          <a:spcPct val="115000"/>
                        </a:lnSpc>
                        <a:spcBef>
                          <a:spcPts val="0"/>
                        </a:spcBef>
                        <a:spcAft>
                          <a:spcPts val="0"/>
                        </a:spcAft>
                      </a:pPr>
                      <a:r>
                        <a:rPr lang="en-US" sz="900">
                          <a:effectLst/>
                        </a:rPr>
                        <a:t>1673.22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tc>
                <a:tc>
                  <a:txBody>
                    <a:bodyPr/>
                    <a:lstStyle/>
                    <a:p>
                      <a:pPr marL="0" marR="0" algn="r">
                        <a:lnSpc>
                          <a:spcPct val="115000"/>
                        </a:lnSpc>
                        <a:spcBef>
                          <a:spcPts val="0"/>
                        </a:spcBef>
                        <a:spcAft>
                          <a:spcPts val="0"/>
                        </a:spcAft>
                      </a:pPr>
                      <a:r>
                        <a:rPr lang="en-US" sz="900" dirty="0">
                          <a:effectLst/>
                        </a:rPr>
                        <a:t>2236.29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tc>
                <a:tc>
                  <a:txBody>
                    <a:bodyPr/>
                    <a:lstStyle/>
                    <a:p>
                      <a:pPr marL="0" marR="0" algn="r">
                        <a:lnSpc>
                          <a:spcPct val="115000"/>
                        </a:lnSpc>
                        <a:spcBef>
                          <a:spcPts val="0"/>
                        </a:spcBef>
                        <a:spcAft>
                          <a:spcPts val="0"/>
                        </a:spcAft>
                      </a:pPr>
                      <a:r>
                        <a:rPr lang="en-US" sz="900" dirty="0">
                          <a:effectLst/>
                        </a:rPr>
                        <a:t>1674.43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tc>
                <a:tc>
                  <a:txBody>
                    <a:bodyPr/>
                    <a:lstStyle/>
                    <a:p>
                      <a:pPr marL="0" marR="0" algn="r">
                        <a:lnSpc>
                          <a:spcPct val="115000"/>
                        </a:lnSpc>
                        <a:spcBef>
                          <a:spcPts val="0"/>
                        </a:spcBef>
                        <a:spcAft>
                          <a:spcPts val="0"/>
                        </a:spcAft>
                      </a:pPr>
                      <a:r>
                        <a:rPr lang="en-US" sz="900" dirty="0">
                          <a:effectLst/>
                        </a:rPr>
                        <a:t>2470.00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tc>
                <a:tc>
                  <a:txBody>
                    <a:bodyPr/>
                    <a:lstStyle/>
                    <a:p>
                      <a:pPr marL="0" marR="0" algn="r">
                        <a:lnSpc>
                          <a:spcPct val="115000"/>
                        </a:lnSpc>
                        <a:spcBef>
                          <a:spcPts val="0"/>
                        </a:spcBef>
                        <a:spcAft>
                          <a:spcPts val="0"/>
                        </a:spcAft>
                      </a:pPr>
                      <a:r>
                        <a:rPr lang="en-US" sz="900" dirty="0">
                          <a:effectLst/>
                        </a:rPr>
                        <a:t>1571.98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tc>
                <a:extLst>
                  <a:ext uri="{0D108BD9-81ED-4DB2-BD59-A6C34878D82A}">
                    <a16:rowId xmlns:a16="http://schemas.microsoft.com/office/drawing/2014/main" val="1043943973"/>
                  </a:ext>
                </a:extLst>
              </a:tr>
              <a:tr h="300647">
                <a:tc>
                  <a:txBody>
                    <a:bodyPr/>
                    <a:lstStyle/>
                    <a:p>
                      <a:pPr marL="0" marR="0">
                        <a:lnSpc>
                          <a:spcPct val="115000"/>
                        </a:lnSpc>
                        <a:spcBef>
                          <a:spcPts val="0"/>
                        </a:spcBef>
                        <a:spcAft>
                          <a:spcPts val="0"/>
                        </a:spcAft>
                      </a:pPr>
                      <a:r>
                        <a:rPr lang="en-US" sz="900" dirty="0">
                          <a:effectLst/>
                        </a:rPr>
                        <a:t>Input cost (USD)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tc>
                <a:tc>
                  <a:txBody>
                    <a:bodyPr/>
                    <a:lstStyle/>
                    <a:p>
                      <a:pPr marL="0" marR="0" algn="r">
                        <a:lnSpc>
                          <a:spcPct val="115000"/>
                        </a:lnSpc>
                        <a:spcBef>
                          <a:spcPts val="0"/>
                        </a:spcBef>
                        <a:spcAft>
                          <a:spcPts val="0"/>
                        </a:spcAft>
                      </a:pPr>
                      <a:r>
                        <a:rPr lang="en-US" sz="900" dirty="0">
                          <a:effectLst/>
                        </a:rPr>
                        <a:t>159910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tc>
                <a:tc>
                  <a:txBody>
                    <a:bodyPr/>
                    <a:lstStyle/>
                    <a:p>
                      <a:pPr marL="0" marR="0" algn="r">
                        <a:lnSpc>
                          <a:spcPct val="115000"/>
                        </a:lnSpc>
                        <a:spcBef>
                          <a:spcPts val="0"/>
                        </a:spcBef>
                        <a:spcAft>
                          <a:spcPts val="0"/>
                        </a:spcAft>
                      </a:pPr>
                      <a:r>
                        <a:rPr lang="en-US" sz="900">
                          <a:effectLst/>
                        </a:rPr>
                        <a:t>77460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tc>
                <a:tc>
                  <a:txBody>
                    <a:bodyPr/>
                    <a:lstStyle/>
                    <a:p>
                      <a:pPr marL="0" marR="0" algn="r">
                        <a:lnSpc>
                          <a:spcPct val="115000"/>
                        </a:lnSpc>
                        <a:spcBef>
                          <a:spcPts val="0"/>
                        </a:spcBef>
                        <a:spcAft>
                          <a:spcPts val="0"/>
                        </a:spcAft>
                      </a:pPr>
                      <a:r>
                        <a:rPr lang="en-US" sz="900">
                          <a:effectLst/>
                        </a:rPr>
                        <a:t>78577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tc>
                <a:tc>
                  <a:txBody>
                    <a:bodyPr/>
                    <a:lstStyle/>
                    <a:p>
                      <a:pPr marL="0" marR="0" algn="r">
                        <a:lnSpc>
                          <a:spcPct val="115000"/>
                        </a:lnSpc>
                        <a:spcBef>
                          <a:spcPts val="0"/>
                        </a:spcBef>
                        <a:spcAft>
                          <a:spcPts val="0"/>
                        </a:spcAft>
                      </a:pPr>
                      <a:r>
                        <a:rPr lang="en-US" sz="900" dirty="0">
                          <a:effectLst/>
                        </a:rPr>
                        <a:t>308723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tc>
                <a:tc>
                  <a:txBody>
                    <a:bodyPr/>
                    <a:lstStyle/>
                    <a:p>
                      <a:pPr marL="0" marR="0" algn="r">
                        <a:lnSpc>
                          <a:spcPct val="115000"/>
                        </a:lnSpc>
                        <a:spcBef>
                          <a:spcPts val="0"/>
                        </a:spcBef>
                        <a:spcAft>
                          <a:spcPts val="0"/>
                        </a:spcAft>
                      </a:pPr>
                      <a:r>
                        <a:rPr lang="en-US" sz="900" dirty="0">
                          <a:effectLst/>
                        </a:rPr>
                        <a:t>15953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tc>
                <a:extLst>
                  <a:ext uri="{0D108BD9-81ED-4DB2-BD59-A6C34878D82A}">
                    <a16:rowId xmlns:a16="http://schemas.microsoft.com/office/drawing/2014/main" val="4042562248"/>
                  </a:ext>
                </a:extLst>
              </a:tr>
              <a:tr h="300647">
                <a:tc>
                  <a:txBody>
                    <a:bodyPr/>
                    <a:lstStyle/>
                    <a:p>
                      <a:pPr marL="0" marR="0">
                        <a:lnSpc>
                          <a:spcPct val="115000"/>
                        </a:lnSpc>
                        <a:spcBef>
                          <a:spcPts val="0"/>
                        </a:spcBef>
                        <a:spcAft>
                          <a:spcPts val="0"/>
                        </a:spcAft>
                      </a:pPr>
                      <a:r>
                        <a:rPr lang="en-US" sz="900" dirty="0">
                          <a:effectLst/>
                        </a:rPr>
                        <a:t>Gross income per MT (USD)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tc>
                <a:tc>
                  <a:txBody>
                    <a:bodyPr/>
                    <a:lstStyle/>
                    <a:p>
                      <a:pPr marL="0" marR="0" algn="r">
                        <a:lnSpc>
                          <a:spcPct val="115000"/>
                        </a:lnSpc>
                        <a:spcBef>
                          <a:spcPts val="0"/>
                        </a:spcBef>
                        <a:spcAft>
                          <a:spcPts val="0"/>
                        </a:spcAft>
                      </a:pPr>
                      <a:r>
                        <a:rPr lang="en-US" sz="900">
                          <a:effectLst/>
                        </a:rPr>
                        <a:t>287.95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tc>
                <a:tc>
                  <a:txBody>
                    <a:bodyPr/>
                    <a:lstStyle/>
                    <a:p>
                      <a:pPr marL="0" marR="0" algn="r">
                        <a:lnSpc>
                          <a:spcPct val="115000"/>
                        </a:lnSpc>
                        <a:spcBef>
                          <a:spcPts val="0"/>
                        </a:spcBef>
                        <a:spcAft>
                          <a:spcPts val="0"/>
                        </a:spcAft>
                      </a:pPr>
                      <a:r>
                        <a:rPr lang="en-US" sz="900" dirty="0">
                          <a:effectLst/>
                        </a:rPr>
                        <a:t>70.94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tc>
                <a:tc>
                  <a:txBody>
                    <a:bodyPr/>
                    <a:lstStyle/>
                    <a:p>
                      <a:pPr marL="0" marR="0" algn="r">
                        <a:lnSpc>
                          <a:spcPct val="115000"/>
                        </a:lnSpc>
                        <a:spcBef>
                          <a:spcPts val="0"/>
                        </a:spcBef>
                        <a:spcAft>
                          <a:spcPts val="0"/>
                        </a:spcAft>
                      </a:pPr>
                      <a:r>
                        <a:rPr lang="en-US" sz="900">
                          <a:effectLst/>
                        </a:rPr>
                        <a:t>144.77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tc>
                <a:tc>
                  <a:txBody>
                    <a:bodyPr/>
                    <a:lstStyle/>
                    <a:p>
                      <a:pPr marL="0" marR="0" algn="r">
                        <a:lnSpc>
                          <a:spcPct val="115000"/>
                        </a:lnSpc>
                        <a:spcBef>
                          <a:spcPts val="0"/>
                        </a:spcBef>
                        <a:spcAft>
                          <a:spcPts val="0"/>
                        </a:spcAft>
                      </a:pPr>
                      <a:r>
                        <a:rPr lang="en-US" sz="900" dirty="0">
                          <a:effectLst/>
                        </a:rPr>
                        <a:t>373.05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tc>
                <a:tc>
                  <a:txBody>
                    <a:bodyPr/>
                    <a:lstStyle/>
                    <a:p>
                      <a:pPr marL="0" marR="0" algn="r">
                        <a:lnSpc>
                          <a:spcPct val="115000"/>
                        </a:lnSpc>
                        <a:spcBef>
                          <a:spcPts val="0"/>
                        </a:spcBef>
                        <a:spcAft>
                          <a:spcPts val="0"/>
                        </a:spcAft>
                      </a:pPr>
                      <a:r>
                        <a:rPr lang="en-US" sz="900" dirty="0">
                          <a:effectLst/>
                        </a:rPr>
                        <a:t>81.27</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tc>
                <a:extLst>
                  <a:ext uri="{0D108BD9-81ED-4DB2-BD59-A6C34878D82A}">
                    <a16:rowId xmlns:a16="http://schemas.microsoft.com/office/drawing/2014/main" val="3115369073"/>
                  </a:ext>
                </a:extLst>
              </a:tr>
              <a:tr h="307160">
                <a:tc>
                  <a:txBody>
                    <a:bodyPr/>
                    <a:lstStyle/>
                    <a:p>
                      <a:pPr marL="0" marR="0">
                        <a:lnSpc>
                          <a:spcPct val="115000"/>
                        </a:lnSpc>
                        <a:spcBef>
                          <a:spcPts val="0"/>
                        </a:spcBef>
                        <a:spcAft>
                          <a:spcPts val="0"/>
                        </a:spcAft>
                      </a:pPr>
                      <a:r>
                        <a:rPr lang="en-US" sz="900" dirty="0">
                          <a:effectLst/>
                        </a:rPr>
                        <a:t>Gross income per farmer (USD)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tc>
                <a:tc>
                  <a:txBody>
                    <a:bodyPr/>
                    <a:lstStyle/>
                    <a:p>
                      <a:pPr marL="0" marR="0" algn="r">
                        <a:lnSpc>
                          <a:spcPct val="115000"/>
                        </a:lnSpc>
                        <a:spcBef>
                          <a:spcPts val="0"/>
                        </a:spcBef>
                        <a:spcAft>
                          <a:spcPts val="0"/>
                        </a:spcAft>
                      </a:pPr>
                      <a:r>
                        <a:rPr lang="en-US" sz="900" dirty="0">
                          <a:effectLst/>
                          <a:highlight>
                            <a:srgbClr val="FFFF00"/>
                          </a:highlight>
                        </a:rPr>
                        <a:t>88.67</a:t>
                      </a:r>
                      <a:endParaRPr lang="en-US" sz="9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solidFill>
                      <a:srgbClr val="FFFF00"/>
                    </a:solidFill>
                  </a:tcPr>
                </a:tc>
                <a:tc>
                  <a:txBody>
                    <a:bodyPr/>
                    <a:lstStyle/>
                    <a:p>
                      <a:pPr marL="0" marR="0" algn="r">
                        <a:lnSpc>
                          <a:spcPct val="115000"/>
                        </a:lnSpc>
                        <a:spcBef>
                          <a:spcPts val="0"/>
                        </a:spcBef>
                        <a:spcAft>
                          <a:spcPts val="0"/>
                        </a:spcAft>
                      </a:pPr>
                      <a:r>
                        <a:rPr lang="en-US" sz="900" dirty="0">
                          <a:effectLst/>
                          <a:highlight>
                            <a:srgbClr val="FFFF00"/>
                          </a:highlight>
                        </a:rPr>
                        <a:t>72.11</a:t>
                      </a:r>
                      <a:endParaRPr lang="en-US" sz="9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solidFill>
                      <a:srgbClr val="FFFF00"/>
                    </a:solidFill>
                  </a:tcPr>
                </a:tc>
                <a:tc>
                  <a:txBody>
                    <a:bodyPr/>
                    <a:lstStyle/>
                    <a:p>
                      <a:pPr marL="0" marR="0" algn="r">
                        <a:lnSpc>
                          <a:spcPct val="115000"/>
                        </a:lnSpc>
                        <a:spcBef>
                          <a:spcPts val="0"/>
                        </a:spcBef>
                        <a:spcAft>
                          <a:spcPts val="0"/>
                        </a:spcAft>
                      </a:pPr>
                      <a:r>
                        <a:rPr lang="en-US" sz="900" dirty="0">
                          <a:effectLst/>
                          <a:highlight>
                            <a:srgbClr val="FFFF00"/>
                          </a:highlight>
                        </a:rPr>
                        <a:t>100.48</a:t>
                      </a:r>
                      <a:endParaRPr lang="en-US" sz="9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solidFill>
                      <a:srgbClr val="FFFF00"/>
                    </a:solidFill>
                  </a:tcPr>
                </a:tc>
                <a:tc>
                  <a:txBody>
                    <a:bodyPr/>
                    <a:lstStyle/>
                    <a:p>
                      <a:pPr marL="0" marR="0" algn="r">
                        <a:lnSpc>
                          <a:spcPct val="115000"/>
                        </a:lnSpc>
                        <a:spcBef>
                          <a:spcPts val="0"/>
                        </a:spcBef>
                        <a:spcAft>
                          <a:spcPts val="0"/>
                        </a:spcAft>
                      </a:pPr>
                      <a:r>
                        <a:rPr lang="en-US" sz="900" dirty="0">
                          <a:effectLst/>
                          <a:highlight>
                            <a:srgbClr val="FFFF00"/>
                          </a:highlight>
                        </a:rPr>
                        <a:t>304.58</a:t>
                      </a:r>
                      <a:endParaRPr lang="en-US" sz="9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solidFill>
                      <a:srgbClr val="FFFF00"/>
                    </a:solidFill>
                  </a:tcPr>
                </a:tc>
                <a:tc>
                  <a:txBody>
                    <a:bodyPr/>
                    <a:lstStyle/>
                    <a:p>
                      <a:pPr marL="0" marR="0" algn="r">
                        <a:lnSpc>
                          <a:spcPct val="115000"/>
                        </a:lnSpc>
                        <a:spcBef>
                          <a:spcPts val="0"/>
                        </a:spcBef>
                        <a:spcAft>
                          <a:spcPts val="0"/>
                        </a:spcAft>
                      </a:pPr>
                      <a:r>
                        <a:rPr lang="en-US" sz="900" dirty="0">
                          <a:effectLst/>
                          <a:highlight>
                            <a:srgbClr val="FFFF00"/>
                          </a:highlight>
                        </a:rPr>
                        <a:t>59.33</a:t>
                      </a:r>
                      <a:endParaRPr lang="en-US" sz="9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solidFill>
                      <a:srgbClr val="FFFF00"/>
                    </a:solidFill>
                  </a:tcPr>
                </a:tc>
                <a:extLst>
                  <a:ext uri="{0D108BD9-81ED-4DB2-BD59-A6C34878D82A}">
                    <a16:rowId xmlns:a16="http://schemas.microsoft.com/office/drawing/2014/main" val="1417108551"/>
                  </a:ext>
                </a:extLst>
              </a:tr>
              <a:tr h="300647">
                <a:tc>
                  <a:txBody>
                    <a:bodyPr/>
                    <a:lstStyle/>
                    <a:p>
                      <a:pPr marL="0" marR="0">
                        <a:lnSpc>
                          <a:spcPct val="115000"/>
                        </a:lnSpc>
                        <a:spcBef>
                          <a:spcPts val="0"/>
                        </a:spcBef>
                        <a:spcAft>
                          <a:spcPts val="0"/>
                        </a:spcAft>
                      </a:pPr>
                      <a:r>
                        <a:rPr lang="en-US" sz="900" dirty="0">
                          <a:effectLst/>
                        </a:rPr>
                        <a:t>Number of farmers cultivated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tc>
                <a:tc>
                  <a:txBody>
                    <a:bodyPr/>
                    <a:lstStyle/>
                    <a:p>
                      <a:pPr marL="0" marR="0" algn="r">
                        <a:lnSpc>
                          <a:spcPct val="115000"/>
                        </a:lnSpc>
                        <a:spcBef>
                          <a:spcPts val="0"/>
                        </a:spcBef>
                        <a:spcAft>
                          <a:spcPts val="0"/>
                        </a:spcAft>
                      </a:pPr>
                      <a:r>
                        <a:rPr lang="en-US" sz="900" dirty="0">
                          <a:effectLst/>
                        </a:rPr>
                        <a:t>9109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tc>
                <a:tc>
                  <a:txBody>
                    <a:bodyPr/>
                    <a:lstStyle/>
                    <a:p>
                      <a:pPr marL="0" marR="0" algn="r">
                        <a:lnSpc>
                          <a:spcPct val="115000"/>
                        </a:lnSpc>
                        <a:spcBef>
                          <a:spcPts val="0"/>
                        </a:spcBef>
                        <a:spcAft>
                          <a:spcPts val="0"/>
                        </a:spcAft>
                      </a:pPr>
                      <a:r>
                        <a:rPr lang="en-US" sz="900">
                          <a:effectLst/>
                        </a:rPr>
                        <a:t>6651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tc>
                <a:tc>
                  <a:txBody>
                    <a:bodyPr/>
                    <a:lstStyle/>
                    <a:p>
                      <a:pPr marL="0" marR="0" algn="r">
                        <a:lnSpc>
                          <a:spcPct val="115000"/>
                        </a:lnSpc>
                        <a:spcBef>
                          <a:spcPts val="0"/>
                        </a:spcBef>
                        <a:spcAft>
                          <a:spcPts val="0"/>
                        </a:spcAft>
                      </a:pPr>
                      <a:r>
                        <a:rPr lang="en-US" sz="900">
                          <a:effectLst/>
                        </a:rPr>
                        <a:t>4014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tc>
                <a:tc>
                  <a:txBody>
                    <a:bodyPr/>
                    <a:lstStyle/>
                    <a:p>
                      <a:pPr marL="0" marR="0" algn="r">
                        <a:lnSpc>
                          <a:spcPct val="115000"/>
                        </a:lnSpc>
                        <a:spcBef>
                          <a:spcPts val="0"/>
                        </a:spcBef>
                        <a:spcAft>
                          <a:spcPts val="0"/>
                        </a:spcAft>
                      </a:pPr>
                      <a:r>
                        <a:rPr lang="en-US" sz="900">
                          <a:effectLst/>
                        </a:rPr>
                        <a:t>6162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tc>
                <a:tc>
                  <a:txBody>
                    <a:bodyPr/>
                    <a:lstStyle/>
                    <a:p>
                      <a:pPr marL="0" marR="0" algn="r">
                        <a:lnSpc>
                          <a:spcPct val="115000"/>
                        </a:lnSpc>
                        <a:spcBef>
                          <a:spcPts val="0"/>
                        </a:spcBef>
                        <a:spcAft>
                          <a:spcPts val="0"/>
                        </a:spcAft>
                      </a:pPr>
                      <a:r>
                        <a:rPr lang="en-US" sz="900" dirty="0">
                          <a:effectLst/>
                        </a:rPr>
                        <a:t>2591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tc>
                <a:extLst>
                  <a:ext uri="{0D108BD9-81ED-4DB2-BD59-A6C34878D82A}">
                    <a16:rowId xmlns:a16="http://schemas.microsoft.com/office/drawing/2014/main" val="2325796561"/>
                  </a:ext>
                </a:extLst>
              </a:tr>
              <a:tr h="336390">
                <a:tc>
                  <a:txBody>
                    <a:bodyPr/>
                    <a:lstStyle/>
                    <a:p>
                      <a:pPr marL="0" marR="0">
                        <a:lnSpc>
                          <a:spcPct val="115000"/>
                        </a:lnSpc>
                        <a:spcBef>
                          <a:spcPts val="0"/>
                        </a:spcBef>
                        <a:spcAft>
                          <a:spcPts val="0"/>
                        </a:spcAft>
                      </a:pPr>
                      <a:r>
                        <a:rPr lang="en-US" sz="900" dirty="0">
                          <a:effectLst/>
                        </a:rPr>
                        <a:t>Average area per farmer (Ha)</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tc>
                <a:tc>
                  <a:txBody>
                    <a:bodyPr/>
                    <a:lstStyle/>
                    <a:p>
                      <a:pPr marL="0" marR="0" algn="r">
                        <a:lnSpc>
                          <a:spcPct val="115000"/>
                        </a:lnSpc>
                        <a:spcBef>
                          <a:spcPts val="0"/>
                        </a:spcBef>
                        <a:spcAft>
                          <a:spcPts val="0"/>
                        </a:spcAft>
                      </a:pPr>
                      <a:r>
                        <a:rPr lang="en-US" sz="900" dirty="0">
                          <a:effectLst/>
                        </a:rPr>
                        <a:t>0.698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solidFill>
                      <a:srgbClr val="FFFF00"/>
                    </a:solidFill>
                  </a:tcPr>
                </a:tc>
                <a:tc>
                  <a:txBody>
                    <a:bodyPr/>
                    <a:lstStyle/>
                    <a:p>
                      <a:pPr marL="0" marR="0" algn="r">
                        <a:lnSpc>
                          <a:spcPct val="115000"/>
                        </a:lnSpc>
                        <a:spcBef>
                          <a:spcPts val="0"/>
                        </a:spcBef>
                        <a:spcAft>
                          <a:spcPts val="0"/>
                        </a:spcAft>
                      </a:pPr>
                      <a:r>
                        <a:rPr lang="en-US" sz="900" dirty="0">
                          <a:effectLst/>
                        </a:rPr>
                        <a:t>0.694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solidFill>
                      <a:srgbClr val="FFFF00"/>
                    </a:solidFill>
                  </a:tcPr>
                </a:tc>
                <a:tc>
                  <a:txBody>
                    <a:bodyPr/>
                    <a:lstStyle/>
                    <a:p>
                      <a:pPr marL="0" marR="0" algn="r">
                        <a:lnSpc>
                          <a:spcPct val="115000"/>
                        </a:lnSpc>
                        <a:spcBef>
                          <a:spcPts val="0"/>
                        </a:spcBef>
                        <a:spcAft>
                          <a:spcPts val="0"/>
                        </a:spcAft>
                      </a:pPr>
                      <a:r>
                        <a:rPr lang="en-US" sz="900" dirty="0">
                          <a:effectLst/>
                        </a:rPr>
                        <a:t>1.175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solidFill>
                      <a:srgbClr val="FFFF00"/>
                    </a:solidFill>
                  </a:tcPr>
                </a:tc>
                <a:tc>
                  <a:txBody>
                    <a:bodyPr/>
                    <a:lstStyle/>
                    <a:p>
                      <a:pPr marL="0" marR="0" algn="r">
                        <a:lnSpc>
                          <a:spcPct val="115000"/>
                        </a:lnSpc>
                        <a:spcBef>
                          <a:spcPts val="0"/>
                        </a:spcBef>
                        <a:spcAft>
                          <a:spcPts val="0"/>
                        </a:spcAft>
                      </a:pPr>
                      <a:r>
                        <a:rPr lang="en-US" sz="900" dirty="0">
                          <a:effectLst/>
                        </a:rPr>
                        <a:t>0.683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solidFill>
                      <a:srgbClr val="FFFF00"/>
                    </a:solidFill>
                  </a:tcPr>
                </a:tc>
                <a:tc>
                  <a:txBody>
                    <a:bodyPr/>
                    <a:lstStyle/>
                    <a:p>
                      <a:pPr marL="0" marR="0" algn="r">
                        <a:lnSpc>
                          <a:spcPct val="115000"/>
                        </a:lnSpc>
                        <a:spcBef>
                          <a:spcPts val="0"/>
                        </a:spcBef>
                        <a:spcAft>
                          <a:spcPts val="0"/>
                        </a:spcAft>
                      </a:pPr>
                      <a:r>
                        <a:rPr lang="en-US" sz="900" dirty="0">
                          <a:effectLst/>
                        </a:rPr>
                        <a:t>0.274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solidFill>
                      <a:srgbClr val="FFFF00"/>
                    </a:solidFill>
                  </a:tcPr>
                </a:tc>
                <a:extLst>
                  <a:ext uri="{0D108BD9-81ED-4DB2-BD59-A6C34878D82A}">
                    <a16:rowId xmlns:a16="http://schemas.microsoft.com/office/drawing/2014/main" val="3527724136"/>
                  </a:ext>
                </a:extLst>
              </a:tr>
              <a:tr h="175625">
                <a:tc>
                  <a:txBody>
                    <a:bodyPr/>
                    <a:lstStyle/>
                    <a:p>
                      <a:pPr marL="0" marR="0">
                        <a:lnSpc>
                          <a:spcPct val="115000"/>
                        </a:lnSpc>
                        <a:spcBef>
                          <a:spcPts val="0"/>
                        </a:spcBef>
                        <a:spcAft>
                          <a:spcPts val="0"/>
                        </a:spcAft>
                      </a:pPr>
                      <a:r>
                        <a:rPr lang="en-US" sz="1100" dirty="0">
                          <a:effectLst/>
                        </a:rPr>
                        <a:t>Source: 2016 SAPQ</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51" marR="64151" marT="8910" marB="8910" anchor="ctr"/>
                </a:tc>
                <a:tc>
                  <a:txBody>
                    <a:bodyPr/>
                    <a:lstStyle/>
                    <a:p>
                      <a:pPr>
                        <a:lnSpc>
                          <a:spcPct val="115000"/>
                        </a:lnSpc>
                      </a:pPr>
                      <a:endParaRPr lang="en-US" sz="1000" dirty="0">
                        <a:effectLst/>
                        <a:latin typeface="Calibri" panose="020F0502020204030204" pitchFamily="34" charset="0"/>
                        <a:cs typeface="Times New Roman" panose="02020603050405020304" pitchFamily="18" charset="0"/>
                      </a:endParaRPr>
                    </a:p>
                  </a:txBody>
                  <a:tcPr marL="64151" marR="64151" marT="8910" marB="8910" anchor="b"/>
                </a:tc>
                <a:tc>
                  <a:txBody>
                    <a:bodyPr/>
                    <a:lstStyle/>
                    <a:p>
                      <a:pPr>
                        <a:lnSpc>
                          <a:spcPct val="115000"/>
                        </a:lnSpc>
                      </a:pPr>
                      <a:endParaRPr lang="en-US" sz="1000">
                        <a:effectLst/>
                        <a:latin typeface="Calibri" panose="020F0502020204030204" pitchFamily="34" charset="0"/>
                        <a:cs typeface="Times New Roman" panose="02020603050405020304" pitchFamily="18" charset="0"/>
                      </a:endParaRPr>
                    </a:p>
                  </a:txBody>
                  <a:tcPr marL="64151" marR="64151" marT="8910" marB="8910" anchor="b"/>
                </a:tc>
                <a:tc>
                  <a:txBody>
                    <a:bodyPr/>
                    <a:lstStyle/>
                    <a:p>
                      <a:pPr>
                        <a:lnSpc>
                          <a:spcPct val="115000"/>
                        </a:lnSpc>
                      </a:pPr>
                      <a:endParaRPr lang="en-US" sz="1000">
                        <a:effectLst/>
                        <a:latin typeface="Calibri" panose="020F0502020204030204" pitchFamily="34" charset="0"/>
                        <a:cs typeface="Times New Roman" panose="02020603050405020304" pitchFamily="18" charset="0"/>
                      </a:endParaRPr>
                    </a:p>
                  </a:txBody>
                  <a:tcPr marL="64151" marR="64151" marT="8910" marB="8910" anchor="b"/>
                </a:tc>
                <a:tc>
                  <a:txBody>
                    <a:bodyPr/>
                    <a:lstStyle/>
                    <a:p>
                      <a:pPr>
                        <a:lnSpc>
                          <a:spcPct val="115000"/>
                        </a:lnSpc>
                      </a:pPr>
                      <a:endParaRPr lang="en-US" sz="1000">
                        <a:effectLst/>
                        <a:latin typeface="Calibri" panose="020F0502020204030204" pitchFamily="34" charset="0"/>
                        <a:cs typeface="Times New Roman" panose="02020603050405020304" pitchFamily="18" charset="0"/>
                      </a:endParaRPr>
                    </a:p>
                  </a:txBody>
                  <a:tcPr marL="64151" marR="64151" marT="8910" marB="8910" anchor="b"/>
                </a:tc>
                <a:tc>
                  <a:txBody>
                    <a:bodyPr/>
                    <a:lstStyle/>
                    <a:p>
                      <a:pPr>
                        <a:lnSpc>
                          <a:spcPct val="115000"/>
                        </a:lnSpc>
                      </a:pPr>
                      <a:endParaRPr lang="en-US" sz="1000" dirty="0">
                        <a:effectLst/>
                        <a:latin typeface="Calibri" panose="020F0502020204030204" pitchFamily="34" charset="0"/>
                        <a:cs typeface="Times New Roman" panose="02020603050405020304" pitchFamily="18" charset="0"/>
                      </a:endParaRPr>
                    </a:p>
                  </a:txBody>
                  <a:tcPr marL="64151" marR="64151" marT="8910" marB="8910" anchor="b"/>
                </a:tc>
                <a:extLst>
                  <a:ext uri="{0D108BD9-81ED-4DB2-BD59-A6C34878D82A}">
                    <a16:rowId xmlns:a16="http://schemas.microsoft.com/office/drawing/2014/main" val="4233567071"/>
                  </a:ext>
                </a:extLst>
              </a:tr>
            </a:tbl>
          </a:graphicData>
        </a:graphic>
      </p:graphicFrame>
    </p:spTree>
    <p:extLst>
      <p:ext uri="{BB962C8B-B14F-4D97-AF65-F5344CB8AC3E}">
        <p14:creationId xmlns:p14="http://schemas.microsoft.com/office/powerpoint/2010/main" val="2902241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EF340-DE1E-4905-8DEF-55EC36536E55}"/>
              </a:ext>
            </a:extLst>
          </p:cNvPr>
          <p:cNvSpPr>
            <a:spLocks noGrp="1"/>
          </p:cNvSpPr>
          <p:nvPr>
            <p:ph type="title"/>
          </p:nvPr>
        </p:nvSpPr>
        <p:spPr>
          <a:xfrm>
            <a:off x="541116" y="347256"/>
            <a:ext cx="7772400" cy="461665"/>
          </a:xfrm>
        </p:spPr>
        <p:txBody>
          <a:bodyPr/>
          <a:lstStyle/>
          <a:p>
            <a:r>
              <a:rPr lang="en-US" b="1" dirty="0"/>
              <a:t>FFP Use of ARR Data</a:t>
            </a:r>
          </a:p>
        </p:txBody>
      </p:sp>
      <p:sp>
        <p:nvSpPr>
          <p:cNvPr id="3" name="Content Placeholder 2">
            <a:extLst>
              <a:ext uri="{FF2B5EF4-FFF2-40B4-BE49-F238E27FC236}">
                <a16:creationId xmlns:a16="http://schemas.microsoft.com/office/drawing/2014/main" id="{D1A2930F-832F-4FD4-9FAD-3AA1F65FE0B9}"/>
              </a:ext>
            </a:extLst>
          </p:cNvPr>
          <p:cNvSpPr>
            <a:spLocks noGrp="1"/>
          </p:cNvSpPr>
          <p:nvPr>
            <p:ph idx="1"/>
          </p:nvPr>
        </p:nvSpPr>
        <p:spPr>
          <a:xfrm>
            <a:off x="685800" y="1296987"/>
            <a:ext cx="3741516" cy="1540799"/>
          </a:xfrm>
        </p:spPr>
        <p:txBody>
          <a:bodyPr/>
          <a:lstStyle/>
          <a:p>
            <a:r>
              <a:rPr lang="en-US" dirty="0">
                <a:solidFill>
                  <a:schemeClr val="tx1"/>
                </a:solidFill>
              </a:rPr>
              <a:t>CBOs and the Mission use Annual Monitoring Data to measure activity performance</a:t>
            </a:r>
          </a:p>
          <a:p>
            <a:r>
              <a:rPr lang="en-US" dirty="0">
                <a:solidFill>
                  <a:schemeClr val="tx1"/>
                </a:solidFill>
              </a:rPr>
              <a:t>FFP Technical team uses ARR data to inform their annual TA plan. </a:t>
            </a:r>
          </a:p>
        </p:txBody>
      </p:sp>
      <p:sp>
        <p:nvSpPr>
          <p:cNvPr id="4" name="Date Placeholder 3">
            <a:extLst>
              <a:ext uri="{FF2B5EF4-FFF2-40B4-BE49-F238E27FC236}">
                <a16:creationId xmlns:a16="http://schemas.microsoft.com/office/drawing/2014/main" id="{C4C7CDD4-AFA9-4FAA-B153-B077D61AA6FA}"/>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09A8A706-A07C-4E9E-B356-03CBEC5BBEA8}"/>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23D53FFA-EBDA-430D-81AB-11FA95144A3A}"/>
              </a:ext>
            </a:extLst>
          </p:cNvPr>
          <p:cNvSpPr>
            <a:spLocks noGrp="1"/>
          </p:cNvSpPr>
          <p:nvPr>
            <p:ph type="sldNum" sz="quarter" idx="12"/>
          </p:nvPr>
        </p:nvSpPr>
        <p:spPr/>
        <p:txBody>
          <a:bodyPr/>
          <a:lstStyle/>
          <a:p>
            <a:pPr>
              <a:defRPr/>
            </a:pPr>
            <a:fld id="{840C6193-CF6F-482F-9F0C-2ACF7E54DA00}" type="slidenum">
              <a:rPr lang="en-US" altLang="en-US" smtClean="0"/>
              <a:pPr>
                <a:defRPr/>
              </a:pPr>
              <a:t>16</a:t>
            </a:fld>
            <a:endParaRPr lang="en-US" altLang="en-US"/>
          </a:p>
        </p:txBody>
      </p:sp>
      <p:pic>
        <p:nvPicPr>
          <p:cNvPr id="2050" name="Picture 2" descr="bar chart of FY15 DFAPs WASH Sectoral Breakdown across all Programs: showing number of discrete WASH activities by country" title="bar chart of FY15 DFAPs WASH Sectoral Breakdown across all Progr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3750" y="682922"/>
            <a:ext cx="3262035" cy="2050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descr="bar chart showing FY15 DFAPs Partner-specific breakdown of Agriculture &amp; Livelihoods: showing number of WASH activites in FY 15 by nation" title="bar chart showing FY15 DFAPs Partner-specific breakdown of Agriculture &amp; Livelihoo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911033"/>
            <a:ext cx="8835330" cy="213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028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104" y="452089"/>
            <a:ext cx="7772400" cy="461665"/>
          </a:xfrm>
        </p:spPr>
        <p:txBody>
          <a:bodyPr/>
          <a:lstStyle/>
          <a:p>
            <a:r>
              <a:rPr lang="en-US" dirty="0"/>
              <a:t>Data Utilization – Example from Zimbabwe  - ENSURE</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40C6193-CF6F-482F-9F0C-2ACF7E54DA00}" type="slidenum">
              <a:rPr lang="en-US" altLang="en-US" smtClean="0"/>
              <a:pPr>
                <a:defRPr/>
              </a:pPr>
              <a:t>17</a:t>
            </a:fld>
            <a:endParaRPr lang="en-US" altLang="en-US"/>
          </a:p>
        </p:txBody>
      </p:sp>
      <p:sp>
        <p:nvSpPr>
          <p:cNvPr id="9" name="Rectangle 8"/>
          <p:cNvSpPr/>
          <p:nvPr/>
        </p:nvSpPr>
        <p:spPr>
          <a:xfrm>
            <a:off x="491925" y="3953857"/>
            <a:ext cx="7702952" cy="861774"/>
          </a:xfrm>
          <a:prstGeom prst="rect">
            <a:avLst/>
          </a:prstGeom>
        </p:spPr>
        <p:txBody>
          <a:bodyPr wrap="square">
            <a:spAutoFit/>
          </a:bodyPr>
          <a:lstStyle/>
          <a:p>
            <a:r>
              <a:rPr lang="en-US" sz="1400" b="1" u="sng" dirty="0"/>
              <a:t>Observations:</a:t>
            </a:r>
            <a:endParaRPr lang="en-US" sz="1400" dirty="0"/>
          </a:p>
          <a:p>
            <a:pPr marL="171450" lvl="0" indent="-171450">
              <a:buFont typeface="Arial" panose="020B0604020202020204" pitchFamily="34" charset="0"/>
              <a:buChar char="•"/>
            </a:pPr>
            <a:r>
              <a:rPr lang="en-US" sz="1200" i="1" dirty="0"/>
              <a:t>Despite having a considerable greater ratio of land to cultivate nuts, men make less profit on average with this crop</a:t>
            </a:r>
            <a:endParaRPr lang="en-US" sz="1200" dirty="0"/>
          </a:p>
          <a:p>
            <a:pPr marL="171450" lvl="0" indent="-171450">
              <a:buFont typeface="Arial" panose="020B0604020202020204" pitchFamily="34" charset="0"/>
              <a:buChar char="•"/>
            </a:pPr>
            <a:r>
              <a:rPr lang="en-US" sz="1200" i="1" dirty="0"/>
              <a:t>Despite receiving relatively more group support, chicken is less profitable relative to other crops on average.</a:t>
            </a:r>
            <a:endParaRPr lang="en-US" sz="1200" dirty="0"/>
          </a:p>
          <a:p>
            <a:pPr marL="171450" lvl="0" indent="-171450">
              <a:buFont typeface="Arial" panose="020B0604020202020204" pitchFamily="34" charset="0"/>
              <a:buChar char="•"/>
            </a:pPr>
            <a:r>
              <a:rPr lang="en-US" sz="1200" i="1" dirty="0"/>
              <a:t>Women make a greater ratio of profit than men on average in all commodities except for beans and goats.</a:t>
            </a:r>
            <a:endParaRPr lang="en-US" sz="1200" dirty="0"/>
          </a:p>
        </p:txBody>
      </p:sp>
      <p:pic>
        <p:nvPicPr>
          <p:cNvPr id="10" name="Picture 9" descr="bar charts showing gross income per farmer by gender and average area per farmer by gender for various agricultural products" title="bar charts showing gross income per farmer by gender and average area per farmer by gender for various agricultural products">
            <a:extLst>
              <a:ext uri="{FF2B5EF4-FFF2-40B4-BE49-F238E27FC236}">
                <a16:creationId xmlns:a16="http://schemas.microsoft.com/office/drawing/2014/main" id="{D8DBF659-FE7C-41CD-835A-62E771D28BC3}"/>
              </a:ext>
            </a:extLst>
          </p:cNvPr>
          <p:cNvPicPr>
            <a:picLocks noChangeAspect="1"/>
          </p:cNvPicPr>
          <p:nvPr/>
        </p:nvPicPr>
        <p:blipFill>
          <a:blip r:embed="rId2"/>
          <a:stretch>
            <a:fillRect/>
          </a:stretch>
        </p:blipFill>
        <p:spPr>
          <a:xfrm>
            <a:off x="1428750" y="982662"/>
            <a:ext cx="6286500" cy="2990850"/>
          </a:xfrm>
          <a:prstGeom prst="rect">
            <a:avLst/>
          </a:prstGeom>
        </p:spPr>
      </p:pic>
    </p:spTree>
    <p:extLst>
      <p:ext uri="{BB962C8B-B14F-4D97-AF65-F5344CB8AC3E}">
        <p14:creationId xmlns:p14="http://schemas.microsoft.com/office/powerpoint/2010/main" val="3836200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47032"/>
            <a:ext cx="7772400" cy="3200400"/>
          </a:xfrm>
        </p:spPr>
        <p:txBody>
          <a:bodyPr>
            <a:noAutofit/>
          </a:bodyPr>
          <a:lstStyle/>
          <a:p>
            <a:pPr marL="0" indent="0" algn="ctr">
              <a:buNone/>
            </a:pPr>
            <a:endParaRPr lang="en-US" sz="4400" dirty="0">
              <a:solidFill>
                <a:srgbClr val="FF0000"/>
              </a:solidFill>
            </a:endParaRPr>
          </a:p>
          <a:p>
            <a:pPr marL="0" indent="0" algn="ctr">
              <a:buNone/>
            </a:pPr>
            <a:r>
              <a:rPr lang="en-US" sz="4400">
                <a:solidFill>
                  <a:srgbClr val="C00000"/>
                </a:solidFill>
              </a:rPr>
              <a:t>FFP Policy/ </a:t>
            </a:r>
            <a:r>
              <a:rPr lang="en-US" sz="4400" dirty="0">
                <a:solidFill>
                  <a:srgbClr val="C00000"/>
                </a:solidFill>
              </a:rPr>
              <a:t>Guidance Change Based on Evidence</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40C6193-CF6F-482F-9F0C-2ACF7E54DA00}" type="slidenum">
              <a:rPr lang="en-US" altLang="en-US" smtClean="0"/>
              <a:pPr>
                <a:defRPr/>
              </a:pPr>
              <a:t>18</a:t>
            </a:fld>
            <a:endParaRPr lang="en-US" altLang="en-US"/>
          </a:p>
        </p:txBody>
      </p:sp>
    </p:spTree>
    <p:extLst>
      <p:ext uri="{BB962C8B-B14F-4D97-AF65-F5344CB8AC3E}">
        <p14:creationId xmlns:p14="http://schemas.microsoft.com/office/powerpoint/2010/main" val="1756753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0415" y="959003"/>
            <a:ext cx="5315232" cy="3722956"/>
          </a:xfrm>
        </p:spPr>
        <p:txBody>
          <a:bodyPr>
            <a:noAutofit/>
          </a:bodyPr>
          <a:lstStyle/>
          <a:p>
            <a:pPr>
              <a:spcBef>
                <a:spcPts val="600"/>
              </a:spcBef>
            </a:pPr>
            <a:r>
              <a:rPr lang="en-US" sz="1400" i="1" dirty="0">
                <a:solidFill>
                  <a:schemeClr val="tx1"/>
                </a:solidFill>
              </a:rPr>
              <a:t>USAID/FFP </a:t>
            </a:r>
            <a:r>
              <a:rPr lang="en-US" sz="1400" dirty="0">
                <a:solidFill>
                  <a:schemeClr val="tx1"/>
                </a:solidFill>
              </a:rPr>
              <a:t>should strengthen monitoring by USAID and Awardees. 	</a:t>
            </a:r>
          </a:p>
          <a:p>
            <a:pPr>
              <a:spcBef>
                <a:spcPts val="600"/>
              </a:spcBef>
            </a:pPr>
            <a:r>
              <a:rPr lang="en-US" sz="1400" i="1" dirty="0">
                <a:solidFill>
                  <a:schemeClr val="tx1"/>
                </a:solidFill>
              </a:rPr>
              <a:t>USAID/FFP </a:t>
            </a:r>
            <a:r>
              <a:rPr lang="en-US" sz="1400" dirty="0">
                <a:solidFill>
                  <a:schemeClr val="tx1"/>
                </a:solidFill>
              </a:rPr>
              <a:t>should support experimentation to develop better models for mid-term evaluations. 	</a:t>
            </a:r>
          </a:p>
          <a:p>
            <a:pPr>
              <a:spcBef>
                <a:spcPts val="600"/>
              </a:spcBef>
            </a:pPr>
            <a:r>
              <a:rPr lang="en-US" sz="1400" i="1" dirty="0">
                <a:solidFill>
                  <a:schemeClr val="tx1"/>
                </a:solidFill>
              </a:rPr>
              <a:t>USAID/FFP </a:t>
            </a:r>
            <a:r>
              <a:rPr lang="en-US" sz="1400" dirty="0">
                <a:solidFill>
                  <a:schemeClr val="tx1"/>
                </a:solidFill>
              </a:rPr>
              <a:t>should conduct USAID-led program reviews to complement mid-term evaluations done by Awardees. Ensure that the reviews are done by qualified teams. 	</a:t>
            </a:r>
          </a:p>
          <a:p>
            <a:pPr>
              <a:spcBef>
                <a:spcPts val="600"/>
              </a:spcBef>
            </a:pPr>
            <a:r>
              <a:rPr lang="en-US" sz="1400" i="1" dirty="0">
                <a:solidFill>
                  <a:schemeClr val="tx1"/>
                </a:solidFill>
              </a:rPr>
              <a:t>USAID/FFP </a:t>
            </a:r>
            <a:r>
              <a:rPr lang="en-US" sz="1400" dirty="0">
                <a:solidFill>
                  <a:schemeClr val="tx1"/>
                </a:solidFill>
              </a:rPr>
              <a:t>should have the baseline and final evaluation surveys and qualitative final evaluations done independently by professional organizations, centrally contracted by USAID/FFP. 	</a:t>
            </a:r>
          </a:p>
          <a:p>
            <a:pPr>
              <a:spcBef>
                <a:spcPts val="600"/>
              </a:spcBef>
            </a:pPr>
            <a:r>
              <a:rPr lang="en-US" sz="1400" i="1" dirty="0">
                <a:solidFill>
                  <a:schemeClr val="tx1"/>
                </a:solidFill>
              </a:rPr>
              <a:t>USAID/FFP </a:t>
            </a:r>
            <a:r>
              <a:rPr lang="en-US" sz="1400" dirty="0">
                <a:solidFill>
                  <a:schemeClr val="tx1"/>
                </a:solidFill>
              </a:rPr>
              <a:t>should enforce the requirement that Awardees post project reports and evaluations to the DEC, starting with requesting immediate submission to the DEC of the final evaluations.</a:t>
            </a:r>
          </a:p>
          <a:p>
            <a:pPr marL="0" indent="0">
              <a:spcBef>
                <a:spcPts val="600"/>
              </a:spcBef>
              <a:buNone/>
            </a:pPr>
            <a:r>
              <a:rPr lang="en-US" sz="1400" dirty="0"/>
              <a:t>	</a:t>
            </a:r>
          </a:p>
          <a:p>
            <a:pPr marL="0" indent="0">
              <a:spcBef>
                <a:spcPts val="600"/>
              </a:spcBef>
              <a:buNone/>
            </a:pPr>
            <a:r>
              <a:rPr lang="en-US" dirty="0"/>
              <a:t>	</a:t>
            </a:r>
          </a:p>
          <a:p>
            <a:endParaRPr lang="en-US" dirty="0"/>
          </a:p>
          <a:p>
            <a:pPr marL="345643" indent="-345643">
              <a:buFont typeface="Arial" panose="020B0604020202020204" pitchFamily="34" charset="0"/>
              <a:buChar char="•"/>
            </a:pPr>
            <a:endParaRPr lang="en-US" dirty="0">
              <a:solidFill>
                <a:schemeClr val="tx1"/>
              </a:solidFill>
            </a:endParaRPr>
          </a:p>
          <a:p>
            <a:pPr marL="345643" indent="-345643">
              <a:buFont typeface="Arial" panose="020B0604020202020204" pitchFamily="34" charset="0"/>
              <a:buChar char="•"/>
            </a:pPr>
            <a:endParaRPr lang="en-US" sz="1600" dirty="0">
              <a:solidFill>
                <a:schemeClr val="tx1"/>
              </a:solidFill>
            </a:endParaRPr>
          </a:p>
        </p:txBody>
      </p:sp>
      <p:sp>
        <p:nvSpPr>
          <p:cNvPr id="6" name="Title 1"/>
          <p:cNvSpPr>
            <a:spLocks noGrp="1"/>
          </p:cNvSpPr>
          <p:nvPr>
            <p:ph type="title"/>
          </p:nvPr>
        </p:nvSpPr>
        <p:spPr>
          <a:xfrm>
            <a:off x="480349" y="300942"/>
            <a:ext cx="7650866" cy="474308"/>
          </a:xfrm>
        </p:spPr>
        <p:txBody>
          <a:bodyPr/>
          <a:lstStyle/>
          <a:p>
            <a:r>
              <a:rPr lang="en-US" sz="2419" b="1" dirty="0"/>
              <a:t>FFP Policy Changes Based on Evidence (FAFSA 2)</a:t>
            </a:r>
          </a:p>
        </p:txBody>
      </p:sp>
      <p:pic>
        <p:nvPicPr>
          <p:cNvPr id="1026" name="Picture 2" descr="cover of Second Food Aid and Food Security Assessment (FAFSA-2) Summary" title="cover of Second Food Aid and Food Security Assessment (FAFSA-2) Summ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9503" y="873888"/>
            <a:ext cx="2833540" cy="3663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6273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94E67994-051C-4A13-81CC-8B3F661FF848}"/>
              </a:ext>
            </a:extLst>
          </p:cNvPr>
          <p:cNvSpPr/>
          <p:nvPr/>
        </p:nvSpPr>
        <p:spPr bwMode="auto">
          <a:xfrm>
            <a:off x="5319008" y="799157"/>
            <a:ext cx="2366754" cy="884533"/>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wrap="none"/>
          <a:lstStyle/>
          <a:p>
            <a:pPr eaLnBrk="1" hangingPunct="1">
              <a:buClr>
                <a:srgbClr val="000000"/>
              </a:buClr>
              <a:buSzPct val="100000"/>
              <a:buFont typeface="Times New Roman" panose="02020603050405020304" pitchFamily="18" charset="0"/>
              <a:buNone/>
              <a:defRPr/>
            </a:pPr>
            <a:endParaRPr lang="en-US" sz="1361">
              <a:solidFill>
                <a:schemeClr val="tx1"/>
              </a:solidFill>
            </a:endParaRPr>
          </a:p>
        </p:txBody>
      </p:sp>
      <p:sp>
        <p:nvSpPr>
          <p:cNvPr id="2" name="Rounded Rectangle 1">
            <a:extLst>
              <a:ext uri="{FF2B5EF4-FFF2-40B4-BE49-F238E27FC236}">
                <a16:creationId xmlns:a16="http://schemas.microsoft.com/office/drawing/2014/main" id="{E4882F92-AB6E-403A-BFD0-969C273F8C6C}"/>
              </a:ext>
            </a:extLst>
          </p:cNvPr>
          <p:cNvSpPr/>
          <p:nvPr/>
        </p:nvSpPr>
        <p:spPr bwMode="auto">
          <a:xfrm>
            <a:off x="1345918" y="770227"/>
            <a:ext cx="2419562" cy="884533"/>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wrap="none"/>
          <a:lstStyle/>
          <a:p>
            <a:pPr eaLnBrk="1" hangingPunct="1">
              <a:buClr>
                <a:srgbClr val="000000"/>
              </a:buClr>
              <a:buSzPct val="100000"/>
              <a:buFont typeface="Times New Roman" panose="02020603050405020304" pitchFamily="18" charset="0"/>
              <a:buNone/>
              <a:defRPr/>
            </a:pPr>
            <a:endParaRPr lang="en-US" sz="1361">
              <a:solidFill>
                <a:schemeClr val="tx1"/>
              </a:solidFill>
            </a:endParaRPr>
          </a:p>
        </p:txBody>
      </p:sp>
      <p:sp>
        <p:nvSpPr>
          <p:cNvPr id="6148" name="Rectangle 2">
            <a:extLst>
              <a:ext uri="{FF2B5EF4-FFF2-40B4-BE49-F238E27FC236}">
                <a16:creationId xmlns:a16="http://schemas.microsoft.com/office/drawing/2014/main" id="{F5891D49-A5B4-4F6A-9CC6-4F24122A8FAE}"/>
              </a:ext>
            </a:extLst>
          </p:cNvPr>
          <p:cNvSpPr>
            <a:spLocks noGrp="1" noChangeArrowheads="1"/>
          </p:cNvSpPr>
          <p:nvPr>
            <p:ph type="title" idx="4294967295"/>
          </p:nvPr>
        </p:nvSpPr>
        <p:spPr>
          <a:xfrm>
            <a:off x="3247002" y="193390"/>
            <a:ext cx="3859777" cy="440142"/>
          </a:xfrm>
        </p:spPr>
        <p:txBody>
          <a:bodyPr vert="horz" lIns="68405" tIns="33602" rIns="68405" bIns="33602" rtlCol="0" anchor="ctr" anchorCtr="0">
            <a:spAutoFit/>
          </a:bodyPr>
          <a:lstStyle/>
          <a:p>
            <a:pPr eaLnBrk="1" hangingPunct="1"/>
            <a:r>
              <a:rPr lang="en-US" altLang="en-US" sz="2419" dirty="0"/>
              <a:t>FFP M&amp;E Vision</a:t>
            </a:r>
          </a:p>
        </p:txBody>
      </p:sp>
      <p:sp>
        <p:nvSpPr>
          <p:cNvPr id="6149" name="Rectangle 4">
            <a:extLst>
              <a:ext uri="{FF2B5EF4-FFF2-40B4-BE49-F238E27FC236}">
                <a16:creationId xmlns:a16="http://schemas.microsoft.com/office/drawing/2014/main" id="{A0126094-5105-416B-85BE-9FB60CD340C8}"/>
              </a:ext>
            </a:extLst>
          </p:cNvPr>
          <p:cNvSpPr>
            <a:spLocks noGrp="1" noChangeArrowheads="1"/>
          </p:cNvSpPr>
          <p:nvPr>
            <p:ph sz="half" idx="4294967295"/>
          </p:nvPr>
        </p:nvSpPr>
        <p:spPr>
          <a:xfrm>
            <a:off x="1288309" y="1209781"/>
            <a:ext cx="5876078" cy="3425312"/>
          </a:xfrm>
        </p:spPr>
        <p:txBody>
          <a:bodyPr/>
          <a:lstStyle/>
          <a:p>
            <a:pPr marL="0" indent="0"/>
            <a:endParaRPr lang="en-US" altLang="en-US" sz="1966" dirty="0"/>
          </a:p>
          <a:p>
            <a:pPr marL="345643" lvl="1" indent="0">
              <a:buNone/>
            </a:pPr>
            <a:endParaRPr lang="en-US" altLang="en-US" sz="2117" b="1" dirty="0"/>
          </a:p>
        </p:txBody>
      </p:sp>
      <p:sp>
        <p:nvSpPr>
          <p:cNvPr id="4" name="Oval 3">
            <a:extLst>
              <a:ext uri="{FF2B5EF4-FFF2-40B4-BE49-F238E27FC236}">
                <a16:creationId xmlns:a16="http://schemas.microsoft.com/office/drawing/2014/main" id="{6310B154-1771-4EBB-8223-245639F056ED}"/>
              </a:ext>
            </a:extLst>
          </p:cNvPr>
          <p:cNvSpPr/>
          <p:nvPr/>
        </p:nvSpPr>
        <p:spPr>
          <a:xfrm>
            <a:off x="5802782" y="3121523"/>
            <a:ext cx="2089513" cy="97934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buClr>
                <a:srgbClr val="000000"/>
              </a:buClr>
              <a:buSzPct val="100000"/>
              <a:buFont typeface="Times New Roman" panose="02020603050405020304" pitchFamily="18" charset="0"/>
              <a:buNone/>
              <a:defRPr/>
            </a:pPr>
            <a:endParaRPr lang="en-US" sz="1361"/>
          </a:p>
        </p:txBody>
      </p:sp>
      <p:sp>
        <p:nvSpPr>
          <p:cNvPr id="5" name="Oval 4">
            <a:extLst>
              <a:ext uri="{FF2B5EF4-FFF2-40B4-BE49-F238E27FC236}">
                <a16:creationId xmlns:a16="http://schemas.microsoft.com/office/drawing/2014/main" id="{4060760F-CFF7-4BDC-B1B7-40D902E5652B}"/>
              </a:ext>
            </a:extLst>
          </p:cNvPr>
          <p:cNvSpPr/>
          <p:nvPr/>
        </p:nvSpPr>
        <p:spPr>
          <a:xfrm>
            <a:off x="3502641" y="3130998"/>
            <a:ext cx="2205930" cy="97934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buClr>
                <a:srgbClr val="000000"/>
              </a:buClr>
              <a:buSzPct val="100000"/>
              <a:buFont typeface="Times New Roman" panose="02020603050405020304" pitchFamily="18" charset="0"/>
              <a:buNone/>
              <a:defRPr/>
            </a:pPr>
            <a:endParaRPr lang="en-US" sz="1361"/>
          </a:p>
        </p:txBody>
      </p:sp>
      <p:sp>
        <p:nvSpPr>
          <p:cNvPr id="6" name="Oval 5">
            <a:extLst>
              <a:ext uri="{FF2B5EF4-FFF2-40B4-BE49-F238E27FC236}">
                <a16:creationId xmlns:a16="http://schemas.microsoft.com/office/drawing/2014/main" id="{E0847709-66AD-473F-88DA-9DD61B7A831B}"/>
              </a:ext>
            </a:extLst>
          </p:cNvPr>
          <p:cNvSpPr/>
          <p:nvPr/>
        </p:nvSpPr>
        <p:spPr>
          <a:xfrm>
            <a:off x="1461135" y="3091393"/>
            <a:ext cx="1901084" cy="97934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buClr>
                <a:srgbClr val="000000"/>
              </a:buClr>
              <a:buSzPct val="100000"/>
              <a:buFont typeface="Times New Roman" panose="02020603050405020304" pitchFamily="18" charset="0"/>
              <a:buNone/>
              <a:defRPr/>
            </a:pPr>
            <a:endParaRPr lang="en-US" sz="1361"/>
          </a:p>
        </p:txBody>
      </p:sp>
      <p:sp>
        <p:nvSpPr>
          <p:cNvPr id="6153" name="Shape 81">
            <a:extLst>
              <a:ext uri="{FF2B5EF4-FFF2-40B4-BE49-F238E27FC236}">
                <a16:creationId xmlns:a16="http://schemas.microsoft.com/office/drawing/2014/main" id="{DC9069A3-E20A-4F9E-8D3B-417E765B61CD}"/>
              </a:ext>
            </a:extLst>
          </p:cNvPr>
          <p:cNvSpPr txBox="1">
            <a:spLocks noChangeArrowheads="1"/>
          </p:cNvSpPr>
          <p:nvPr/>
        </p:nvSpPr>
        <p:spPr bwMode="auto">
          <a:xfrm>
            <a:off x="1345918" y="3271420"/>
            <a:ext cx="2105115" cy="626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119" tIns="34550" rIns="69119" bIns="34550"/>
          <a:lstStyle>
            <a:lvl1pPr>
              <a:spcBef>
                <a:spcPts val="750"/>
              </a:spcBef>
              <a:buClr>
                <a:srgbClr val="000000"/>
              </a:buClr>
              <a:buSzPct val="100000"/>
              <a:buFont typeface="Times New Roman" panose="02020603050405020304" pitchFamily="18" charset="0"/>
              <a:defRPr sz="30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defRPr sz="2600">
                <a:solidFill>
                  <a:srgbClr val="000000"/>
                </a:solidFill>
                <a:latin typeface="Arial" panose="020B0604020202020204" pitchFamily="34" charset="0"/>
                <a:ea typeface="Microsoft YaHei" panose="020B0503020204020204" pitchFamily="34" charset="-122"/>
              </a:defRPr>
            </a:lvl2pPr>
            <a:lvl3pPr>
              <a:spcBef>
                <a:spcPts val="550"/>
              </a:spcBef>
              <a:buClr>
                <a:srgbClr val="000000"/>
              </a:buClr>
              <a:buSzPct val="100000"/>
              <a:buFont typeface="Times New Roman" panose="02020603050405020304" pitchFamily="18" charset="0"/>
              <a:defRPr sz="22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SzPct val="25000"/>
              <a:buFontTx/>
              <a:buNone/>
            </a:pPr>
            <a:r>
              <a:rPr lang="en-US" altLang="en-US" sz="1512">
                <a:latin typeface="Calibri" panose="020F0502020204030204" pitchFamily="34" charset="0"/>
                <a:ea typeface="ＭＳ Ｐゴシック" panose="020B0600070205080204" pitchFamily="34" charset="-128"/>
                <a:sym typeface="Calibri" panose="020F0502020204030204" pitchFamily="34" charset="0"/>
              </a:rPr>
              <a:t>Improved policy and guidance for </a:t>
            </a:r>
            <a:r>
              <a:rPr lang="en-US" altLang="en-US" sz="1512" i="1">
                <a:latin typeface="Calibri" panose="020F0502020204030204" pitchFamily="34" charset="0"/>
                <a:ea typeface="ＭＳ Ｐゴシック" panose="020B0600070205080204" pitchFamily="34" charset="-128"/>
                <a:sym typeface="Calibri" panose="020F0502020204030204" pitchFamily="34" charset="0"/>
              </a:rPr>
              <a:t>FFP and partners</a:t>
            </a:r>
          </a:p>
        </p:txBody>
      </p:sp>
      <p:sp>
        <p:nvSpPr>
          <p:cNvPr id="6154" name="Shape 83">
            <a:extLst>
              <a:ext uri="{FF2B5EF4-FFF2-40B4-BE49-F238E27FC236}">
                <a16:creationId xmlns:a16="http://schemas.microsoft.com/office/drawing/2014/main" id="{668EF12C-AB9C-4CE0-BCFE-6F7B537560B9}"/>
              </a:ext>
            </a:extLst>
          </p:cNvPr>
          <p:cNvSpPr txBox="1">
            <a:spLocks noChangeArrowheads="1"/>
          </p:cNvSpPr>
          <p:nvPr/>
        </p:nvSpPr>
        <p:spPr bwMode="auto">
          <a:xfrm>
            <a:off x="6150237" y="3144005"/>
            <a:ext cx="1721057" cy="697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119" tIns="34550" rIns="69119" bIns="34550"/>
          <a:lstStyle>
            <a:lvl1pPr>
              <a:spcBef>
                <a:spcPts val="750"/>
              </a:spcBef>
              <a:buClr>
                <a:srgbClr val="000000"/>
              </a:buClr>
              <a:buSzPct val="100000"/>
              <a:buFont typeface="Times New Roman" panose="02020603050405020304" pitchFamily="18" charset="0"/>
              <a:defRPr sz="30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defRPr sz="2600">
                <a:solidFill>
                  <a:srgbClr val="000000"/>
                </a:solidFill>
                <a:latin typeface="Arial" panose="020B0604020202020204" pitchFamily="34" charset="0"/>
                <a:ea typeface="Microsoft YaHei" panose="020B0503020204020204" pitchFamily="34" charset="-122"/>
              </a:defRPr>
            </a:lvl2pPr>
            <a:lvl3pPr>
              <a:spcBef>
                <a:spcPts val="550"/>
              </a:spcBef>
              <a:buClr>
                <a:srgbClr val="000000"/>
              </a:buClr>
              <a:buSzPct val="100000"/>
              <a:buFont typeface="Times New Roman" panose="02020603050405020304" pitchFamily="18" charset="0"/>
              <a:defRPr sz="22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SzPct val="25000"/>
              <a:buFontTx/>
              <a:buNone/>
            </a:pPr>
            <a:endParaRPr lang="en-US" altLang="en-US" sz="2117">
              <a:latin typeface="Calibri" panose="020F0502020204030204" pitchFamily="34" charset="0"/>
              <a:ea typeface="ＭＳ Ｐゴシック" panose="020B0600070205080204" pitchFamily="34" charset="-128"/>
              <a:sym typeface="Calibri" panose="020F0502020204030204" pitchFamily="34" charset="0"/>
            </a:endParaRPr>
          </a:p>
        </p:txBody>
      </p:sp>
      <p:sp>
        <p:nvSpPr>
          <p:cNvPr id="6155" name="Shape 84">
            <a:extLst>
              <a:ext uri="{FF2B5EF4-FFF2-40B4-BE49-F238E27FC236}">
                <a16:creationId xmlns:a16="http://schemas.microsoft.com/office/drawing/2014/main" id="{3A19C82D-959F-4E17-B250-DB3DFC660385}"/>
              </a:ext>
            </a:extLst>
          </p:cNvPr>
          <p:cNvSpPr txBox="1">
            <a:spLocks noChangeArrowheads="1"/>
          </p:cNvSpPr>
          <p:nvPr/>
        </p:nvSpPr>
        <p:spPr bwMode="auto">
          <a:xfrm>
            <a:off x="1374722" y="902132"/>
            <a:ext cx="2361953" cy="488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119" tIns="34550" rIns="69119" bIns="34550"/>
          <a:lstStyle>
            <a:lvl1pPr>
              <a:spcBef>
                <a:spcPts val="750"/>
              </a:spcBef>
              <a:buClr>
                <a:srgbClr val="000000"/>
              </a:buClr>
              <a:buSzPct val="100000"/>
              <a:buFont typeface="Times New Roman" panose="02020603050405020304" pitchFamily="18" charset="0"/>
              <a:defRPr sz="30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defRPr sz="2600">
                <a:solidFill>
                  <a:srgbClr val="000000"/>
                </a:solidFill>
                <a:latin typeface="Arial" panose="020B0604020202020204" pitchFamily="34" charset="0"/>
                <a:ea typeface="Microsoft YaHei" panose="020B0503020204020204" pitchFamily="34" charset="-122"/>
              </a:defRPr>
            </a:lvl2pPr>
            <a:lvl3pPr>
              <a:spcBef>
                <a:spcPts val="550"/>
              </a:spcBef>
              <a:buClr>
                <a:srgbClr val="000000"/>
              </a:buClr>
              <a:buSzPct val="100000"/>
              <a:buFont typeface="Times New Roman" panose="02020603050405020304" pitchFamily="18" charset="0"/>
              <a:defRPr sz="22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SzPct val="25000"/>
              <a:buFontTx/>
              <a:buNone/>
            </a:pPr>
            <a:r>
              <a:rPr lang="en-US" altLang="en-US" sz="1814" dirty="0">
                <a:latin typeface="Calibri" panose="020F0502020204030204" pitchFamily="34" charset="0"/>
                <a:ea typeface="ＭＳ Ｐゴシック" panose="020B0600070205080204" pitchFamily="34" charset="-128"/>
                <a:sym typeface="Calibri" panose="020F0502020204030204" pitchFamily="34" charset="0"/>
              </a:rPr>
              <a:t>Improved effectiveness of FFP programs</a:t>
            </a:r>
          </a:p>
        </p:txBody>
      </p:sp>
      <p:sp>
        <p:nvSpPr>
          <p:cNvPr id="6156" name="Shape 85">
            <a:extLst>
              <a:ext uri="{FF2B5EF4-FFF2-40B4-BE49-F238E27FC236}">
                <a16:creationId xmlns:a16="http://schemas.microsoft.com/office/drawing/2014/main" id="{0329BCB3-FB83-46FF-BBE9-011B2151144C}"/>
              </a:ext>
            </a:extLst>
          </p:cNvPr>
          <p:cNvSpPr txBox="1">
            <a:spLocks noChangeArrowheads="1"/>
          </p:cNvSpPr>
          <p:nvPr/>
        </p:nvSpPr>
        <p:spPr bwMode="auto">
          <a:xfrm>
            <a:off x="5340761" y="759126"/>
            <a:ext cx="2366754" cy="858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119" tIns="34550" rIns="69119" bIns="34550"/>
          <a:lstStyle>
            <a:lvl1pPr>
              <a:spcBef>
                <a:spcPts val="750"/>
              </a:spcBef>
              <a:buClr>
                <a:srgbClr val="000000"/>
              </a:buClr>
              <a:buSzPct val="100000"/>
              <a:buFont typeface="Times New Roman" panose="02020603050405020304" pitchFamily="18" charset="0"/>
              <a:defRPr sz="30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defRPr sz="2600">
                <a:solidFill>
                  <a:srgbClr val="000000"/>
                </a:solidFill>
                <a:latin typeface="Arial" panose="020B0604020202020204" pitchFamily="34" charset="0"/>
                <a:ea typeface="Microsoft YaHei" panose="020B0503020204020204" pitchFamily="34" charset="-122"/>
              </a:defRPr>
            </a:lvl2pPr>
            <a:lvl3pPr>
              <a:spcBef>
                <a:spcPts val="550"/>
              </a:spcBef>
              <a:buClr>
                <a:srgbClr val="000000"/>
              </a:buClr>
              <a:buSzPct val="100000"/>
              <a:buFont typeface="Times New Roman" panose="02020603050405020304" pitchFamily="18" charset="0"/>
              <a:defRPr sz="22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SzPct val="25000"/>
              <a:buFontTx/>
              <a:buNone/>
            </a:pPr>
            <a:r>
              <a:rPr lang="en-US" altLang="en-US" sz="1814" dirty="0">
                <a:latin typeface="Calibri" panose="020F0502020204030204" pitchFamily="34" charset="0"/>
                <a:ea typeface="ＭＳ Ｐゴシック" panose="020B0600070205080204" pitchFamily="34" charset="-128"/>
                <a:sym typeface="Calibri" panose="020F0502020204030204" pitchFamily="34" charset="0"/>
              </a:rPr>
              <a:t>Using program evidence to tell FFP’s story</a:t>
            </a:r>
          </a:p>
        </p:txBody>
      </p:sp>
      <p:cxnSp>
        <p:nvCxnSpPr>
          <p:cNvPr id="6157" name="Shape 88">
            <a:extLst>
              <a:ext uri="{FF2B5EF4-FFF2-40B4-BE49-F238E27FC236}">
                <a16:creationId xmlns:a16="http://schemas.microsoft.com/office/drawing/2014/main" id="{90C680A6-F312-42AB-8937-26355BA325D7}"/>
              </a:ext>
            </a:extLst>
          </p:cNvPr>
          <p:cNvCxnSpPr>
            <a:cxnSpLocks noChangeShapeType="1"/>
          </p:cNvCxnSpPr>
          <p:nvPr/>
        </p:nvCxnSpPr>
        <p:spPr bwMode="auto">
          <a:xfrm flipV="1">
            <a:off x="4572000" y="2538275"/>
            <a:ext cx="8721" cy="541735"/>
          </a:xfrm>
          <a:prstGeom prst="straightConnector1">
            <a:avLst/>
          </a:prstGeom>
          <a:noFill/>
          <a:ln w="101600">
            <a:solidFill>
              <a:schemeClr val="tx2"/>
            </a:solidFill>
            <a:round/>
            <a:headEnd/>
            <a:tailEnd type="stealth" w="lg" len="lg"/>
          </a:ln>
          <a:extLst>
            <a:ext uri="{909E8E84-426E-40DD-AFC4-6F175D3DCCD1}">
              <a14:hiddenFill xmlns:a14="http://schemas.microsoft.com/office/drawing/2010/main">
                <a:noFill/>
              </a14:hiddenFill>
            </a:ext>
          </a:extLst>
        </p:spPr>
      </p:cxnSp>
      <p:cxnSp>
        <p:nvCxnSpPr>
          <p:cNvPr id="6158" name="Shape 89">
            <a:extLst>
              <a:ext uri="{FF2B5EF4-FFF2-40B4-BE49-F238E27FC236}">
                <a16:creationId xmlns:a16="http://schemas.microsoft.com/office/drawing/2014/main" id="{D0D715DE-CF4A-4379-AB52-D8A73C36BD80}"/>
              </a:ext>
            </a:extLst>
          </p:cNvPr>
          <p:cNvCxnSpPr>
            <a:cxnSpLocks noChangeShapeType="1"/>
          </p:cNvCxnSpPr>
          <p:nvPr/>
        </p:nvCxnSpPr>
        <p:spPr bwMode="auto">
          <a:xfrm flipH="1" flipV="1">
            <a:off x="5575188" y="2562083"/>
            <a:ext cx="518314" cy="437368"/>
          </a:xfrm>
          <a:prstGeom prst="straightConnector1">
            <a:avLst/>
          </a:prstGeom>
          <a:noFill/>
          <a:ln w="101600">
            <a:solidFill>
              <a:schemeClr val="tx2"/>
            </a:solidFill>
            <a:round/>
            <a:headEnd/>
            <a:tailEnd type="stealth" w="lg" len="lg"/>
          </a:ln>
          <a:extLst>
            <a:ext uri="{909E8E84-426E-40DD-AFC4-6F175D3DCCD1}">
              <a14:hiddenFill xmlns:a14="http://schemas.microsoft.com/office/drawing/2010/main">
                <a:noFill/>
              </a14:hiddenFill>
            </a:ext>
          </a:extLst>
        </p:spPr>
      </p:cxnSp>
      <p:cxnSp>
        <p:nvCxnSpPr>
          <p:cNvPr id="6159" name="Shape 90">
            <a:extLst>
              <a:ext uri="{FF2B5EF4-FFF2-40B4-BE49-F238E27FC236}">
                <a16:creationId xmlns:a16="http://schemas.microsoft.com/office/drawing/2014/main" id="{0B98F3E8-D257-46C7-AFD6-AD541A0783A5}"/>
              </a:ext>
            </a:extLst>
          </p:cNvPr>
          <p:cNvCxnSpPr>
            <a:cxnSpLocks noChangeShapeType="1"/>
          </p:cNvCxnSpPr>
          <p:nvPr/>
        </p:nvCxnSpPr>
        <p:spPr bwMode="auto">
          <a:xfrm flipV="1">
            <a:off x="2971194" y="2553574"/>
            <a:ext cx="551616" cy="409862"/>
          </a:xfrm>
          <a:prstGeom prst="straightConnector1">
            <a:avLst/>
          </a:prstGeom>
          <a:noFill/>
          <a:ln w="101600">
            <a:solidFill>
              <a:schemeClr val="tx2"/>
            </a:solidFill>
            <a:round/>
            <a:headEnd/>
            <a:tailEnd type="stealth" w="lg" len="lg"/>
          </a:ln>
          <a:extLst>
            <a:ext uri="{909E8E84-426E-40DD-AFC4-6F175D3DCCD1}">
              <a14:hiddenFill xmlns:a14="http://schemas.microsoft.com/office/drawing/2010/main">
                <a:noFill/>
              </a14:hiddenFill>
            </a:ext>
          </a:extLst>
        </p:spPr>
      </p:cxnSp>
      <p:cxnSp>
        <p:nvCxnSpPr>
          <p:cNvPr id="6160" name="Shape 91">
            <a:extLst>
              <a:ext uri="{FF2B5EF4-FFF2-40B4-BE49-F238E27FC236}">
                <a16:creationId xmlns:a16="http://schemas.microsoft.com/office/drawing/2014/main" id="{A0F1B409-064A-42CF-83A9-22412E0E95C1}"/>
              </a:ext>
            </a:extLst>
          </p:cNvPr>
          <p:cNvCxnSpPr>
            <a:cxnSpLocks noChangeShapeType="1"/>
          </p:cNvCxnSpPr>
          <p:nvPr/>
        </p:nvCxnSpPr>
        <p:spPr bwMode="auto">
          <a:xfrm flipV="1">
            <a:off x="4986356" y="1648922"/>
            <a:ext cx="361900" cy="427659"/>
          </a:xfrm>
          <a:prstGeom prst="straightConnector1">
            <a:avLst/>
          </a:prstGeom>
          <a:noFill/>
          <a:ln w="101600">
            <a:solidFill>
              <a:schemeClr val="tx2"/>
            </a:solidFill>
            <a:round/>
            <a:headEnd/>
            <a:tailEnd type="stealth" w="lg" len="lg"/>
          </a:ln>
          <a:extLst>
            <a:ext uri="{909E8E84-426E-40DD-AFC4-6F175D3DCCD1}">
              <a14:hiddenFill xmlns:a14="http://schemas.microsoft.com/office/drawing/2010/main">
                <a:noFill/>
              </a14:hiddenFill>
            </a:ext>
          </a:extLst>
        </p:spPr>
      </p:cxnSp>
      <p:sp>
        <p:nvSpPr>
          <p:cNvPr id="17" name="Rectangle 16">
            <a:extLst>
              <a:ext uri="{FF2B5EF4-FFF2-40B4-BE49-F238E27FC236}">
                <a16:creationId xmlns:a16="http://schemas.microsoft.com/office/drawing/2014/main" id="{AA668217-3FE7-4EAD-9D00-1E1E9CCB216B}"/>
              </a:ext>
            </a:extLst>
          </p:cNvPr>
          <p:cNvSpPr/>
          <p:nvPr/>
        </p:nvSpPr>
        <p:spPr>
          <a:xfrm>
            <a:off x="1154244" y="2041347"/>
            <a:ext cx="6977920" cy="523220"/>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buClr>
                <a:srgbClr val="000000"/>
              </a:buClr>
              <a:buSzPct val="100000"/>
              <a:buFont typeface="Times New Roman" panose="02020603050405020304" pitchFamily="18" charset="0"/>
              <a:buNone/>
              <a:defRPr/>
            </a:pPr>
            <a:r>
              <a:rPr lang="en-US" sz="2800" b="1" spc="38"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a:ea typeface="Calibri"/>
                <a:cs typeface="Calibri"/>
                <a:sym typeface="Calibri"/>
              </a:rPr>
              <a:t>Increased use of data in decision making</a:t>
            </a:r>
            <a:endParaRPr lang="en-US" sz="2800" b="1" spc="38"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endParaRPr>
          </a:p>
        </p:txBody>
      </p:sp>
      <p:sp>
        <p:nvSpPr>
          <p:cNvPr id="6162" name="Shape 83">
            <a:extLst>
              <a:ext uri="{FF2B5EF4-FFF2-40B4-BE49-F238E27FC236}">
                <a16:creationId xmlns:a16="http://schemas.microsoft.com/office/drawing/2014/main" id="{EE19F57F-4245-4C3B-899F-EE7C3E47E7A4}"/>
              </a:ext>
            </a:extLst>
          </p:cNvPr>
          <p:cNvSpPr txBox="1">
            <a:spLocks noChangeArrowheads="1"/>
          </p:cNvSpPr>
          <p:nvPr/>
        </p:nvSpPr>
        <p:spPr bwMode="auto">
          <a:xfrm>
            <a:off x="3608960" y="3313426"/>
            <a:ext cx="2019902" cy="804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119" tIns="34550" rIns="69119" bIns="34550"/>
          <a:lstStyle>
            <a:lvl1pPr>
              <a:spcBef>
                <a:spcPts val="750"/>
              </a:spcBef>
              <a:buClr>
                <a:srgbClr val="000000"/>
              </a:buClr>
              <a:buSzPct val="100000"/>
              <a:buFont typeface="Times New Roman" panose="02020603050405020304" pitchFamily="18" charset="0"/>
              <a:defRPr sz="30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defRPr sz="2600">
                <a:solidFill>
                  <a:srgbClr val="000000"/>
                </a:solidFill>
                <a:latin typeface="Arial" panose="020B0604020202020204" pitchFamily="34" charset="0"/>
                <a:ea typeface="Microsoft YaHei" panose="020B0503020204020204" pitchFamily="34" charset="-122"/>
              </a:defRPr>
            </a:lvl2pPr>
            <a:lvl3pPr>
              <a:spcBef>
                <a:spcPts val="550"/>
              </a:spcBef>
              <a:buClr>
                <a:srgbClr val="000000"/>
              </a:buClr>
              <a:buSzPct val="100000"/>
              <a:buFont typeface="Times New Roman" panose="02020603050405020304" pitchFamily="18" charset="0"/>
              <a:defRPr sz="22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SzPct val="25000"/>
              <a:buFontTx/>
              <a:buNone/>
            </a:pPr>
            <a:r>
              <a:rPr lang="en-US" altLang="en-US" sz="1512" dirty="0">
                <a:latin typeface="Calibri" panose="020F0502020204030204" pitchFamily="34" charset="0"/>
                <a:ea typeface="ＭＳ Ｐゴシック" panose="020B0600070205080204" pitchFamily="34" charset="-128"/>
                <a:sym typeface="Calibri" panose="020F0502020204030204" pitchFamily="34" charset="0"/>
              </a:rPr>
              <a:t>Increased M&amp;E capacity of </a:t>
            </a:r>
            <a:r>
              <a:rPr lang="en-US" altLang="en-US" sz="1512" i="1" dirty="0">
                <a:latin typeface="Calibri" panose="020F0502020204030204" pitchFamily="34" charset="0"/>
                <a:ea typeface="ＭＳ Ｐゴシック" panose="020B0600070205080204" pitchFamily="34" charset="-128"/>
                <a:sym typeface="Calibri" panose="020F0502020204030204" pitchFamily="34" charset="0"/>
              </a:rPr>
              <a:t>FFP and partners</a:t>
            </a:r>
          </a:p>
        </p:txBody>
      </p:sp>
      <p:sp>
        <p:nvSpPr>
          <p:cNvPr id="6163" name="Shape 83">
            <a:extLst>
              <a:ext uri="{FF2B5EF4-FFF2-40B4-BE49-F238E27FC236}">
                <a16:creationId xmlns:a16="http://schemas.microsoft.com/office/drawing/2014/main" id="{22E6DDE9-CEE2-4E86-B48D-9924F762E686}"/>
              </a:ext>
            </a:extLst>
          </p:cNvPr>
          <p:cNvSpPr txBox="1">
            <a:spLocks noChangeArrowheads="1"/>
          </p:cNvSpPr>
          <p:nvPr/>
        </p:nvSpPr>
        <p:spPr bwMode="auto">
          <a:xfrm>
            <a:off x="5781781" y="3285894"/>
            <a:ext cx="2089513" cy="698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119" tIns="34550" rIns="69119" bIns="34550"/>
          <a:lstStyle>
            <a:lvl1pPr>
              <a:spcBef>
                <a:spcPts val="750"/>
              </a:spcBef>
              <a:buClr>
                <a:srgbClr val="000000"/>
              </a:buClr>
              <a:buSzPct val="100000"/>
              <a:buFont typeface="Times New Roman" panose="02020603050405020304" pitchFamily="18" charset="0"/>
              <a:defRPr sz="3000">
                <a:solidFill>
                  <a:srgbClr val="000000"/>
                </a:solidFill>
                <a:latin typeface="Arial" panose="020B0604020202020204" pitchFamily="34" charset="0"/>
                <a:ea typeface="Microsoft YaHei" panose="020B0503020204020204" pitchFamily="34" charset="-122"/>
              </a:defRPr>
            </a:lvl1pPr>
            <a:lvl2pPr>
              <a:spcBef>
                <a:spcPts val="650"/>
              </a:spcBef>
              <a:buClr>
                <a:srgbClr val="000000"/>
              </a:buClr>
              <a:buSzPct val="100000"/>
              <a:buFont typeface="Times New Roman" panose="02020603050405020304" pitchFamily="18" charset="0"/>
              <a:defRPr sz="2600">
                <a:solidFill>
                  <a:srgbClr val="000000"/>
                </a:solidFill>
                <a:latin typeface="Arial" panose="020B0604020202020204" pitchFamily="34" charset="0"/>
                <a:ea typeface="Microsoft YaHei" panose="020B0503020204020204" pitchFamily="34" charset="-122"/>
              </a:defRPr>
            </a:lvl2pPr>
            <a:lvl3pPr>
              <a:spcBef>
                <a:spcPts val="550"/>
              </a:spcBef>
              <a:buClr>
                <a:srgbClr val="000000"/>
              </a:buClr>
              <a:buSzPct val="100000"/>
              <a:buFont typeface="Times New Roman" panose="02020603050405020304" pitchFamily="18" charset="0"/>
              <a:defRPr sz="22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hangingPunct="1">
              <a:spcBef>
                <a:spcPct val="0"/>
              </a:spcBef>
              <a:buSzPct val="25000"/>
              <a:buFontTx/>
              <a:buNone/>
            </a:pPr>
            <a:r>
              <a:rPr lang="en-US" altLang="en-US" sz="1512" dirty="0">
                <a:latin typeface="Calibri" panose="020F0502020204030204" pitchFamily="34" charset="0"/>
                <a:ea typeface="ＭＳ Ｐゴシック" panose="020B0600070205080204" pitchFamily="34" charset="-128"/>
                <a:sym typeface="Calibri" panose="020F0502020204030204" pitchFamily="34" charset="0"/>
              </a:rPr>
              <a:t>Increased integration of learning into planning and management</a:t>
            </a:r>
          </a:p>
        </p:txBody>
      </p:sp>
      <p:graphicFrame>
        <p:nvGraphicFramePr>
          <p:cNvPr id="20" name="Table 19">
            <a:extLst>
              <a:ext uri="{FF2B5EF4-FFF2-40B4-BE49-F238E27FC236}">
                <a16:creationId xmlns:a16="http://schemas.microsoft.com/office/drawing/2014/main" id="{7EA88175-EAB8-4D03-8221-987B8EE67A03}"/>
              </a:ext>
            </a:extLst>
          </p:cNvPr>
          <p:cNvGraphicFramePr>
            <a:graphicFrameLocks noGrp="1"/>
          </p:cNvGraphicFramePr>
          <p:nvPr>
            <p:extLst/>
          </p:nvPr>
        </p:nvGraphicFramePr>
        <p:xfrm>
          <a:off x="1671167" y="4148769"/>
          <a:ext cx="6126915" cy="709210"/>
        </p:xfrm>
        <a:graphic>
          <a:graphicData uri="http://schemas.openxmlformats.org/drawingml/2006/table">
            <a:tbl>
              <a:tblPr firstRow="1" bandRow="1">
                <a:tableStyleId>{5C22544A-7EE6-4342-B048-85BDC9FD1C3A}</a:tableStyleId>
              </a:tblPr>
              <a:tblGrid>
                <a:gridCol w="2042305">
                  <a:extLst>
                    <a:ext uri="{9D8B030D-6E8A-4147-A177-3AD203B41FA5}">
                      <a16:colId xmlns:a16="http://schemas.microsoft.com/office/drawing/2014/main" val="20000"/>
                    </a:ext>
                  </a:extLst>
                </a:gridCol>
                <a:gridCol w="2042305">
                  <a:extLst>
                    <a:ext uri="{9D8B030D-6E8A-4147-A177-3AD203B41FA5}">
                      <a16:colId xmlns:a16="http://schemas.microsoft.com/office/drawing/2014/main" val="20001"/>
                    </a:ext>
                  </a:extLst>
                </a:gridCol>
                <a:gridCol w="2042305">
                  <a:extLst>
                    <a:ext uri="{9D8B030D-6E8A-4147-A177-3AD203B41FA5}">
                      <a16:colId xmlns:a16="http://schemas.microsoft.com/office/drawing/2014/main" val="20002"/>
                    </a:ext>
                  </a:extLst>
                </a:gridCol>
              </a:tblGrid>
              <a:tr h="691303">
                <a:tc>
                  <a:txBody>
                    <a:bodyPr/>
                    <a:lstStyle/>
                    <a:p>
                      <a:r>
                        <a:rPr lang="en-US" sz="1400" b="0" i="0" dirty="0">
                          <a:solidFill>
                            <a:schemeClr val="tx1"/>
                          </a:solidFill>
                        </a:rPr>
                        <a:t>Improving emergency partners’ program monitoring and reporting </a:t>
                      </a:r>
                    </a:p>
                  </a:txBody>
                  <a:tcPr marL="69130" marR="69130" marT="34565" marB="34565">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i="0" kern="1200" dirty="0">
                          <a:solidFill>
                            <a:schemeClr val="tx1"/>
                          </a:solidFill>
                          <a:effectLst/>
                          <a:latin typeface="+mn-lt"/>
                          <a:ea typeface="+mn-ea"/>
                          <a:cs typeface="+mn-cs"/>
                        </a:rPr>
                        <a:t>Building FFP M&amp;E capacity with improved guidance &amp; tools </a:t>
                      </a:r>
                      <a:endParaRPr lang="en-US" sz="1400" b="0" i="0" dirty="0">
                        <a:solidFill>
                          <a:schemeClr val="tx1"/>
                        </a:solidFill>
                      </a:endParaRPr>
                    </a:p>
                  </a:txBody>
                  <a:tcPr marL="69130" marR="69130" marT="34565" marB="34565">
                    <a:solidFill>
                      <a:schemeClr val="accent2">
                        <a:lumMod val="40000"/>
                        <a:lumOff val="60000"/>
                      </a:schemeClr>
                    </a:solidFill>
                  </a:tcPr>
                </a:tc>
                <a:tc>
                  <a:txBody>
                    <a:bodyPr/>
                    <a:lstStyle/>
                    <a:p>
                      <a:r>
                        <a:rPr kumimoji="0" lang="en-US" sz="1400" b="0" kern="1200" dirty="0">
                          <a:solidFill>
                            <a:schemeClr val="tx1"/>
                          </a:solidFill>
                          <a:effectLst/>
                          <a:latin typeface="+mn-lt"/>
                          <a:ea typeface="+mn-ea"/>
                          <a:cs typeface="+mn-cs"/>
                        </a:rPr>
                        <a:t>Integrating learning into activity planning &amp; management</a:t>
                      </a:r>
                      <a:endParaRPr lang="en-US" sz="1400" b="0" dirty="0">
                        <a:solidFill>
                          <a:schemeClr val="tx1"/>
                        </a:solidFill>
                      </a:endParaRPr>
                    </a:p>
                  </a:txBody>
                  <a:tcPr marL="69130" marR="69130" marT="34565" marB="34565">
                    <a:solidFill>
                      <a:schemeClr val="accent2">
                        <a:lumMod val="40000"/>
                        <a:lumOff val="60000"/>
                      </a:schemeClr>
                    </a:solidFill>
                  </a:tcPr>
                </a:tc>
                <a:extLst>
                  <a:ext uri="{0D108BD9-81ED-4DB2-BD59-A6C34878D82A}">
                    <a16:rowId xmlns:a16="http://schemas.microsoft.com/office/drawing/2014/main" val="10000"/>
                  </a:ext>
                </a:extLst>
              </a:tr>
            </a:tbl>
          </a:graphicData>
        </a:graphic>
      </p:graphicFrame>
      <p:cxnSp>
        <p:nvCxnSpPr>
          <p:cNvPr id="6174" name="Shape 91">
            <a:extLst>
              <a:ext uri="{FF2B5EF4-FFF2-40B4-BE49-F238E27FC236}">
                <a16:creationId xmlns:a16="http://schemas.microsoft.com/office/drawing/2014/main" id="{E9F04B1F-E62D-4E23-A4D3-F84314C97031}"/>
              </a:ext>
            </a:extLst>
          </p:cNvPr>
          <p:cNvCxnSpPr>
            <a:cxnSpLocks noChangeShapeType="1"/>
          </p:cNvCxnSpPr>
          <p:nvPr/>
        </p:nvCxnSpPr>
        <p:spPr bwMode="auto">
          <a:xfrm flipH="1" flipV="1">
            <a:off x="3695078" y="1648922"/>
            <a:ext cx="425240" cy="445660"/>
          </a:xfrm>
          <a:prstGeom prst="straightConnector1">
            <a:avLst/>
          </a:prstGeom>
          <a:noFill/>
          <a:ln w="101600">
            <a:solidFill>
              <a:schemeClr val="tx2"/>
            </a:solidFill>
            <a:round/>
            <a:headEnd/>
            <a:tailEnd type="stealth" w="lg" len="lg"/>
          </a:ln>
          <a:extLst>
            <a:ext uri="{909E8E84-426E-40DD-AFC4-6F175D3DCCD1}">
              <a14:hiddenFill xmlns:a14="http://schemas.microsoft.com/office/drawing/2010/main">
                <a:noFill/>
              </a14:hiddenFill>
            </a:ext>
          </a:extLst>
        </p:spPr>
      </p:cxnSp>
      <p:sp>
        <p:nvSpPr>
          <p:cNvPr id="24" name="Date Placeholder 3">
            <a:extLst>
              <a:ext uri="{FF2B5EF4-FFF2-40B4-BE49-F238E27FC236}">
                <a16:creationId xmlns:a16="http://schemas.microsoft.com/office/drawing/2014/main" id="{73820022-E39F-4BDE-9C04-63E90AA966EA}"/>
              </a:ext>
            </a:extLst>
          </p:cNvPr>
          <p:cNvSpPr>
            <a:spLocks noGrp="1"/>
          </p:cNvSpPr>
          <p:nvPr>
            <p:ph type="dt" sz="half" idx="10"/>
          </p:nvPr>
        </p:nvSpPr>
        <p:spPr>
          <a:xfrm>
            <a:off x="152400" y="4864207"/>
            <a:ext cx="2133600" cy="186148"/>
          </a:xfrm>
        </p:spPr>
        <p:txBody>
          <a:bodyPr/>
          <a:lstStyle/>
          <a:p>
            <a:pPr>
              <a:defRPr/>
            </a:pPr>
            <a:r>
              <a:rPr lang="en-US" altLang="en-US" dirty="0"/>
              <a:t>11/8/2017</a:t>
            </a:r>
          </a:p>
        </p:txBody>
      </p:sp>
      <p:sp>
        <p:nvSpPr>
          <p:cNvPr id="25" name="Footer Placeholder 4">
            <a:extLst>
              <a:ext uri="{FF2B5EF4-FFF2-40B4-BE49-F238E27FC236}">
                <a16:creationId xmlns:a16="http://schemas.microsoft.com/office/drawing/2014/main" id="{7767AD93-367E-47C9-857A-7DF69BDC737F}"/>
              </a:ext>
            </a:extLst>
          </p:cNvPr>
          <p:cNvSpPr>
            <a:spLocks noGrp="1"/>
          </p:cNvSpPr>
          <p:nvPr>
            <p:ph type="ftr" sz="quarter" idx="11"/>
          </p:nvPr>
        </p:nvSpPr>
        <p:spPr>
          <a:xfrm>
            <a:off x="3124200" y="4864207"/>
            <a:ext cx="2895600" cy="186148"/>
          </a:xfrm>
        </p:spPr>
        <p:txBody>
          <a:bodyPr/>
          <a:lstStyle/>
          <a:p>
            <a:pPr>
              <a:defRPr/>
            </a:pPr>
            <a:r>
              <a:rPr lang="en-US" altLang="en-US" dirty="0"/>
              <a:t>FFP M&amp;E Presentation</a:t>
            </a:r>
          </a:p>
        </p:txBody>
      </p:sp>
    </p:spTree>
    <p:extLst>
      <p:ext uri="{BB962C8B-B14F-4D97-AF65-F5344CB8AC3E}">
        <p14:creationId xmlns:p14="http://schemas.microsoft.com/office/powerpoint/2010/main" val="159101574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0414" y="959003"/>
            <a:ext cx="7699615" cy="3722956"/>
          </a:xfrm>
        </p:spPr>
        <p:txBody>
          <a:bodyPr>
            <a:noAutofit/>
          </a:bodyPr>
          <a:lstStyle/>
          <a:p>
            <a:pPr>
              <a:spcBef>
                <a:spcPts val="600"/>
              </a:spcBef>
            </a:pPr>
            <a:r>
              <a:rPr lang="en-US" dirty="0">
                <a:solidFill>
                  <a:schemeClr val="tx1"/>
                </a:solidFill>
              </a:rPr>
              <a:t>FFP Initiated developing the Refine and Implement Approach based on an analysis of 2013 final evaluation reports of its development programs that showed no changes in stunting in 4 out of 5 programs.</a:t>
            </a:r>
          </a:p>
          <a:p>
            <a:pPr>
              <a:spcBef>
                <a:spcPts val="600"/>
              </a:spcBef>
            </a:pPr>
            <a:r>
              <a:rPr lang="en-US" dirty="0">
                <a:solidFill>
                  <a:schemeClr val="tx1"/>
                </a:solidFill>
              </a:rPr>
              <a:t>FFP added gender integration as an evaluation criteria in FY 2015 based on an assessment carried out by FANTA in 2011.</a:t>
            </a:r>
          </a:p>
          <a:p>
            <a:pPr>
              <a:spcBef>
                <a:spcPts val="600"/>
              </a:spcBef>
            </a:pPr>
            <a:r>
              <a:rPr lang="en-US" dirty="0">
                <a:solidFill>
                  <a:schemeClr val="tx1"/>
                </a:solidFill>
              </a:rPr>
              <a:t>FFP added a robust sustainability strategy as an evaluation criteria in FY 2016 based on the findings from a number of midterm and final evaluations.</a:t>
            </a:r>
          </a:p>
          <a:p>
            <a:pPr>
              <a:spcBef>
                <a:spcPts val="600"/>
              </a:spcBef>
            </a:pPr>
            <a:r>
              <a:rPr lang="en-US" dirty="0">
                <a:solidFill>
                  <a:schemeClr val="tx1"/>
                </a:solidFill>
              </a:rPr>
              <a:t>ARR guidance is revised on an annual basis based on the evidence from the previous years.</a:t>
            </a:r>
          </a:p>
          <a:p>
            <a:pPr marL="0" indent="0">
              <a:spcBef>
                <a:spcPts val="600"/>
              </a:spcBef>
              <a:buNone/>
            </a:pPr>
            <a:r>
              <a:rPr lang="en-US" dirty="0"/>
              <a:t> 	</a:t>
            </a:r>
          </a:p>
          <a:p>
            <a:pPr marL="0" indent="0">
              <a:buNone/>
            </a:pPr>
            <a:r>
              <a:rPr lang="en-US" dirty="0"/>
              <a:t>	</a:t>
            </a:r>
          </a:p>
          <a:p>
            <a:endParaRPr lang="en-US" dirty="0"/>
          </a:p>
          <a:p>
            <a:pPr marL="345643" indent="-345643">
              <a:buFont typeface="Arial" panose="020B0604020202020204" pitchFamily="34" charset="0"/>
              <a:buChar char="•"/>
            </a:pPr>
            <a:endParaRPr lang="en-US" dirty="0">
              <a:solidFill>
                <a:schemeClr val="tx1"/>
              </a:solidFill>
            </a:endParaRPr>
          </a:p>
          <a:p>
            <a:pPr marL="345643" indent="-345643">
              <a:buFont typeface="Arial" panose="020B0604020202020204" pitchFamily="34" charset="0"/>
              <a:buChar char="•"/>
            </a:pPr>
            <a:endParaRPr lang="en-US" sz="1600" dirty="0">
              <a:solidFill>
                <a:schemeClr val="tx1"/>
              </a:solidFill>
            </a:endParaRPr>
          </a:p>
        </p:txBody>
      </p:sp>
      <p:sp>
        <p:nvSpPr>
          <p:cNvPr id="6" name="Title 1"/>
          <p:cNvSpPr>
            <a:spLocks noGrp="1"/>
          </p:cNvSpPr>
          <p:nvPr>
            <p:ph type="title"/>
          </p:nvPr>
        </p:nvSpPr>
        <p:spPr>
          <a:xfrm>
            <a:off x="480349" y="310636"/>
            <a:ext cx="7650866" cy="464614"/>
          </a:xfrm>
        </p:spPr>
        <p:txBody>
          <a:bodyPr/>
          <a:lstStyle/>
          <a:p>
            <a:r>
              <a:rPr lang="en-US" sz="2419" b="1" dirty="0"/>
              <a:t>FFP Policy Changes Based on the Evidence </a:t>
            </a:r>
          </a:p>
        </p:txBody>
      </p:sp>
    </p:spTree>
    <p:extLst>
      <p:ext uri="{BB962C8B-B14F-4D97-AF65-F5344CB8AC3E}">
        <p14:creationId xmlns:p14="http://schemas.microsoft.com/office/powerpoint/2010/main" val="963521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47032"/>
            <a:ext cx="7772400" cy="3200400"/>
          </a:xfrm>
        </p:spPr>
        <p:txBody>
          <a:bodyPr>
            <a:noAutofit/>
          </a:bodyPr>
          <a:lstStyle/>
          <a:p>
            <a:pPr marL="0" indent="0" algn="ctr">
              <a:buNone/>
            </a:pPr>
            <a:endParaRPr lang="en-US" sz="4400" dirty="0">
              <a:solidFill>
                <a:srgbClr val="FF0000"/>
              </a:solidFill>
            </a:endParaRPr>
          </a:p>
          <a:p>
            <a:pPr marL="0" indent="0" algn="ctr">
              <a:buNone/>
            </a:pPr>
            <a:r>
              <a:rPr lang="en-US" sz="4400" dirty="0">
                <a:solidFill>
                  <a:srgbClr val="C00000"/>
                </a:solidFill>
              </a:rPr>
              <a:t>Use Of Data For Telling Our Story </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40C6193-CF6F-482F-9F0C-2ACF7E54DA00}" type="slidenum">
              <a:rPr lang="en-US" altLang="en-US" smtClean="0"/>
              <a:pPr>
                <a:defRPr/>
              </a:pPr>
              <a:t>3</a:t>
            </a:fld>
            <a:endParaRPr lang="en-US" altLang="en-US"/>
          </a:p>
        </p:txBody>
      </p:sp>
    </p:spTree>
    <p:extLst>
      <p:ext uri="{BB962C8B-B14F-4D97-AF65-F5344CB8AC3E}">
        <p14:creationId xmlns:p14="http://schemas.microsoft.com/office/powerpoint/2010/main" val="2631037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1"/>
          <p:cNvSpPr>
            <a:spLocks noGrp="1"/>
          </p:cNvSpPr>
          <p:nvPr>
            <p:ph type="sldNum" sz="quarter" idx="10"/>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tabLst>
                <a:tab pos="0" algn="l"/>
                <a:tab pos="345643" algn="l"/>
                <a:tab pos="691286" algn="l"/>
                <a:tab pos="1036930" algn="l"/>
                <a:tab pos="1382573" algn="l"/>
                <a:tab pos="1728216" algn="l"/>
                <a:tab pos="2073859" algn="l"/>
                <a:tab pos="2419502" algn="l"/>
                <a:tab pos="2765146" algn="l"/>
                <a:tab pos="3110789" algn="l"/>
                <a:tab pos="3456432" algn="l"/>
                <a:tab pos="3802075" algn="l"/>
                <a:tab pos="4147718" algn="l"/>
                <a:tab pos="4493362" algn="l"/>
                <a:tab pos="4839005" algn="l"/>
                <a:tab pos="5184648" algn="l"/>
                <a:tab pos="5530291" algn="l"/>
                <a:tab pos="5875934" algn="l"/>
                <a:tab pos="6221578" algn="l"/>
                <a:tab pos="6567221" algn="l"/>
                <a:tab pos="6912864"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345643" algn="l"/>
                <a:tab pos="691286" algn="l"/>
                <a:tab pos="1036930" algn="l"/>
                <a:tab pos="1382573" algn="l"/>
                <a:tab pos="1728216" algn="l"/>
                <a:tab pos="2073859" algn="l"/>
                <a:tab pos="2419502" algn="l"/>
                <a:tab pos="2765146" algn="l"/>
                <a:tab pos="3110789" algn="l"/>
                <a:tab pos="3456432" algn="l"/>
                <a:tab pos="3802075" algn="l"/>
                <a:tab pos="4147718" algn="l"/>
                <a:tab pos="4493362" algn="l"/>
                <a:tab pos="4839005" algn="l"/>
                <a:tab pos="5184648" algn="l"/>
                <a:tab pos="5530291" algn="l"/>
                <a:tab pos="5875934" algn="l"/>
                <a:tab pos="6221578" algn="l"/>
                <a:tab pos="6567221" algn="l"/>
                <a:tab pos="6912864"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345643" algn="l"/>
                <a:tab pos="691286" algn="l"/>
                <a:tab pos="1036930" algn="l"/>
                <a:tab pos="1382573" algn="l"/>
                <a:tab pos="1728216" algn="l"/>
                <a:tab pos="2073859" algn="l"/>
                <a:tab pos="2419502" algn="l"/>
                <a:tab pos="2765146" algn="l"/>
                <a:tab pos="3110789" algn="l"/>
                <a:tab pos="3456432" algn="l"/>
                <a:tab pos="3802075" algn="l"/>
                <a:tab pos="4147718" algn="l"/>
                <a:tab pos="4493362" algn="l"/>
                <a:tab pos="4839005" algn="l"/>
                <a:tab pos="5184648" algn="l"/>
                <a:tab pos="5530291" algn="l"/>
                <a:tab pos="5875934" algn="l"/>
                <a:tab pos="6221578" algn="l"/>
                <a:tab pos="6567221" algn="l"/>
                <a:tab pos="6912864"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345643" algn="l"/>
                <a:tab pos="691286" algn="l"/>
                <a:tab pos="1036930" algn="l"/>
                <a:tab pos="1382573" algn="l"/>
                <a:tab pos="1728216" algn="l"/>
                <a:tab pos="2073859" algn="l"/>
                <a:tab pos="2419502" algn="l"/>
                <a:tab pos="2765146" algn="l"/>
                <a:tab pos="3110789" algn="l"/>
                <a:tab pos="3456432" algn="l"/>
                <a:tab pos="3802075" algn="l"/>
                <a:tab pos="4147718" algn="l"/>
                <a:tab pos="4493362" algn="l"/>
                <a:tab pos="4839005" algn="l"/>
                <a:tab pos="5184648" algn="l"/>
                <a:tab pos="5530291" algn="l"/>
                <a:tab pos="5875934" algn="l"/>
                <a:tab pos="6221578" algn="l"/>
                <a:tab pos="6567221" algn="l"/>
                <a:tab pos="6912864"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345643" algn="l"/>
                <a:tab pos="691286" algn="l"/>
                <a:tab pos="1036930" algn="l"/>
                <a:tab pos="1382573" algn="l"/>
                <a:tab pos="1728216" algn="l"/>
                <a:tab pos="2073859" algn="l"/>
                <a:tab pos="2419502" algn="l"/>
                <a:tab pos="2765146" algn="l"/>
                <a:tab pos="3110789" algn="l"/>
                <a:tab pos="3456432" algn="l"/>
                <a:tab pos="3802075" algn="l"/>
                <a:tab pos="4147718" algn="l"/>
                <a:tab pos="4493362" algn="l"/>
                <a:tab pos="4839005" algn="l"/>
                <a:tab pos="5184648" algn="l"/>
                <a:tab pos="5530291" algn="l"/>
                <a:tab pos="5875934" algn="l"/>
                <a:tab pos="6221578" algn="l"/>
                <a:tab pos="6567221" algn="l"/>
                <a:tab pos="6912864" algn="l"/>
              </a:tabLst>
              <a:defRPr>
                <a:solidFill>
                  <a:schemeClr val="bg1"/>
                </a:solidFill>
                <a:latin typeface="Arial" panose="020B0604020202020204" pitchFamily="34" charset="0"/>
                <a:ea typeface="Microsoft YaHei" panose="020B0503020204020204" pitchFamily="34" charset="-122"/>
              </a:defRPr>
            </a:lvl5pPr>
            <a:lvl6pPr marL="1901038" indent="-172822" defTabSz="345643" eaLnBrk="0" fontAlgn="base" hangingPunct="0">
              <a:spcBef>
                <a:spcPct val="0"/>
              </a:spcBef>
              <a:spcAft>
                <a:spcPct val="0"/>
              </a:spcAft>
              <a:buClr>
                <a:srgbClr val="000000"/>
              </a:buClr>
              <a:buSzPct val="100000"/>
              <a:buFont typeface="Times New Roman" panose="02020603050405020304" pitchFamily="18" charset="0"/>
              <a:tabLst>
                <a:tab pos="0" algn="l"/>
                <a:tab pos="345643" algn="l"/>
                <a:tab pos="691286" algn="l"/>
                <a:tab pos="1036930" algn="l"/>
                <a:tab pos="1382573" algn="l"/>
                <a:tab pos="1728216" algn="l"/>
                <a:tab pos="2073859" algn="l"/>
                <a:tab pos="2419502" algn="l"/>
                <a:tab pos="2765146" algn="l"/>
                <a:tab pos="3110789" algn="l"/>
                <a:tab pos="3456432" algn="l"/>
                <a:tab pos="3802075" algn="l"/>
                <a:tab pos="4147718" algn="l"/>
                <a:tab pos="4493362" algn="l"/>
                <a:tab pos="4839005" algn="l"/>
                <a:tab pos="5184648" algn="l"/>
                <a:tab pos="5530291" algn="l"/>
                <a:tab pos="5875934" algn="l"/>
                <a:tab pos="6221578" algn="l"/>
                <a:tab pos="6567221" algn="l"/>
                <a:tab pos="6912864" algn="l"/>
              </a:tabLst>
              <a:defRPr>
                <a:solidFill>
                  <a:schemeClr val="bg1"/>
                </a:solidFill>
                <a:latin typeface="Arial" panose="020B0604020202020204" pitchFamily="34" charset="0"/>
                <a:ea typeface="Microsoft YaHei" panose="020B0503020204020204" pitchFamily="34" charset="-122"/>
              </a:defRPr>
            </a:lvl6pPr>
            <a:lvl7pPr marL="2246681" indent="-172822" defTabSz="345643" eaLnBrk="0" fontAlgn="base" hangingPunct="0">
              <a:spcBef>
                <a:spcPct val="0"/>
              </a:spcBef>
              <a:spcAft>
                <a:spcPct val="0"/>
              </a:spcAft>
              <a:buClr>
                <a:srgbClr val="000000"/>
              </a:buClr>
              <a:buSzPct val="100000"/>
              <a:buFont typeface="Times New Roman" panose="02020603050405020304" pitchFamily="18" charset="0"/>
              <a:tabLst>
                <a:tab pos="0" algn="l"/>
                <a:tab pos="345643" algn="l"/>
                <a:tab pos="691286" algn="l"/>
                <a:tab pos="1036930" algn="l"/>
                <a:tab pos="1382573" algn="l"/>
                <a:tab pos="1728216" algn="l"/>
                <a:tab pos="2073859" algn="l"/>
                <a:tab pos="2419502" algn="l"/>
                <a:tab pos="2765146" algn="l"/>
                <a:tab pos="3110789" algn="l"/>
                <a:tab pos="3456432" algn="l"/>
                <a:tab pos="3802075" algn="l"/>
                <a:tab pos="4147718" algn="l"/>
                <a:tab pos="4493362" algn="l"/>
                <a:tab pos="4839005" algn="l"/>
                <a:tab pos="5184648" algn="l"/>
                <a:tab pos="5530291" algn="l"/>
                <a:tab pos="5875934" algn="l"/>
                <a:tab pos="6221578" algn="l"/>
                <a:tab pos="6567221" algn="l"/>
                <a:tab pos="6912864" algn="l"/>
              </a:tabLst>
              <a:defRPr>
                <a:solidFill>
                  <a:schemeClr val="bg1"/>
                </a:solidFill>
                <a:latin typeface="Arial" panose="020B0604020202020204" pitchFamily="34" charset="0"/>
                <a:ea typeface="Microsoft YaHei" panose="020B0503020204020204" pitchFamily="34" charset="-122"/>
              </a:defRPr>
            </a:lvl7pPr>
            <a:lvl8pPr marL="2592324" indent="-172822" defTabSz="345643" eaLnBrk="0" fontAlgn="base" hangingPunct="0">
              <a:spcBef>
                <a:spcPct val="0"/>
              </a:spcBef>
              <a:spcAft>
                <a:spcPct val="0"/>
              </a:spcAft>
              <a:buClr>
                <a:srgbClr val="000000"/>
              </a:buClr>
              <a:buSzPct val="100000"/>
              <a:buFont typeface="Times New Roman" panose="02020603050405020304" pitchFamily="18" charset="0"/>
              <a:tabLst>
                <a:tab pos="0" algn="l"/>
                <a:tab pos="345643" algn="l"/>
                <a:tab pos="691286" algn="l"/>
                <a:tab pos="1036930" algn="l"/>
                <a:tab pos="1382573" algn="l"/>
                <a:tab pos="1728216" algn="l"/>
                <a:tab pos="2073859" algn="l"/>
                <a:tab pos="2419502" algn="l"/>
                <a:tab pos="2765146" algn="l"/>
                <a:tab pos="3110789" algn="l"/>
                <a:tab pos="3456432" algn="l"/>
                <a:tab pos="3802075" algn="l"/>
                <a:tab pos="4147718" algn="l"/>
                <a:tab pos="4493362" algn="l"/>
                <a:tab pos="4839005" algn="l"/>
                <a:tab pos="5184648" algn="l"/>
                <a:tab pos="5530291" algn="l"/>
                <a:tab pos="5875934" algn="l"/>
                <a:tab pos="6221578" algn="l"/>
                <a:tab pos="6567221" algn="l"/>
                <a:tab pos="6912864" algn="l"/>
              </a:tabLst>
              <a:defRPr>
                <a:solidFill>
                  <a:schemeClr val="bg1"/>
                </a:solidFill>
                <a:latin typeface="Arial" panose="020B0604020202020204" pitchFamily="34" charset="0"/>
                <a:ea typeface="Microsoft YaHei" panose="020B0503020204020204" pitchFamily="34" charset="-122"/>
              </a:defRPr>
            </a:lvl8pPr>
            <a:lvl9pPr marL="2937967" indent="-172822" defTabSz="345643" eaLnBrk="0" fontAlgn="base" hangingPunct="0">
              <a:spcBef>
                <a:spcPct val="0"/>
              </a:spcBef>
              <a:spcAft>
                <a:spcPct val="0"/>
              </a:spcAft>
              <a:buClr>
                <a:srgbClr val="000000"/>
              </a:buClr>
              <a:buSzPct val="100000"/>
              <a:buFont typeface="Times New Roman" panose="02020603050405020304" pitchFamily="18" charset="0"/>
              <a:tabLst>
                <a:tab pos="0" algn="l"/>
                <a:tab pos="345643" algn="l"/>
                <a:tab pos="691286" algn="l"/>
                <a:tab pos="1036930" algn="l"/>
                <a:tab pos="1382573" algn="l"/>
                <a:tab pos="1728216" algn="l"/>
                <a:tab pos="2073859" algn="l"/>
                <a:tab pos="2419502" algn="l"/>
                <a:tab pos="2765146" algn="l"/>
                <a:tab pos="3110789" algn="l"/>
                <a:tab pos="3456432" algn="l"/>
                <a:tab pos="3802075" algn="l"/>
                <a:tab pos="4147718" algn="l"/>
                <a:tab pos="4493362" algn="l"/>
                <a:tab pos="4839005" algn="l"/>
                <a:tab pos="5184648" algn="l"/>
                <a:tab pos="5530291" algn="l"/>
                <a:tab pos="5875934" algn="l"/>
                <a:tab pos="6221578" algn="l"/>
                <a:tab pos="6567221" algn="l"/>
                <a:tab pos="6912864" algn="l"/>
              </a:tabLst>
              <a:defRPr>
                <a:solidFill>
                  <a:schemeClr val="bg1"/>
                </a:solidFill>
                <a:latin typeface="Arial" panose="020B0604020202020204" pitchFamily="34" charset="0"/>
                <a:ea typeface="Microsoft YaHei" panose="020B0503020204020204" pitchFamily="34" charset="-122"/>
              </a:defRPr>
            </a:lvl9pPr>
          </a:lstStyle>
          <a:p>
            <a:pPr eaLnBrk="1" hangingPunct="1"/>
            <a:fld id="{51AA1E45-09F9-4CA8-8FB6-2B073F53844A}" type="slidenum">
              <a:rPr lang="en-US" altLang="en-US">
                <a:solidFill>
                  <a:srgbClr val="000000"/>
                </a:solidFill>
              </a:rPr>
              <a:pPr eaLnBrk="1" hangingPunct="1"/>
              <a:t>4</a:t>
            </a:fld>
            <a:endParaRPr lang="en-US" altLang="en-US">
              <a:solidFill>
                <a:srgbClr val="000000"/>
              </a:solidFill>
            </a:endParaRPr>
          </a:p>
        </p:txBody>
      </p:sp>
      <p:sp>
        <p:nvSpPr>
          <p:cNvPr id="4099" name="Text Box 1"/>
          <p:cNvSpPr txBox="1">
            <a:spLocks noChangeArrowheads="1"/>
          </p:cNvSpPr>
          <p:nvPr/>
        </p:nvSpPr>
        <p:spPr bwMode="auto">
          <a:xfrm>
            <a:off x="697043" y="127338"/>
            <a:ext cx="4227226" cy="8269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8314" tIns="33477" rIns="68314" bIns="33477"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US" altLang="en-US" sz="2419" b="1" dirty="0">
                <a:solidFill>
                  <a:srgbClr val="B90523"/>
                </a:solidFill>
              </a:rPr>
              <a:t>International Food Assistance Report (IFAR)</a:t>
            </a:r>
          </a:p>
        </p:txBody>
      </p:sp>
      <p:sp>
        <p:nvSpPr>
          <p:cNvPr id="5122" name="Text Box 2"/>
          <p:cNvSpPr txBox="1">
            <a:spLocks noChangeArrowheads="1"/>
          </p:cNvSpPr>
          <p:nvPr/>
        </p:nvSpPr>
        <p:spPr bwMode="auto">
          <a:xfrm>
            <a:off x="547265" y="1089531"/>
            <a:ext cx="4510872" cy="36293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211138" indent="-211138">
              <a:tabLst>
                <a:tab pos="211138"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3538" algn="l"/>
                <a:tab pos="8440738" algn="l"/>
                <a:tab pos="8897938" algn="l"/>
                <a:tab pos="9355138" algn="l"/>
              </a:tabLst>
              <a:defRPr>
                <a:solidFill>
                  <a:srgbClr val="000000"/>
                </a:solidFill>
                <a:latin typeface="Arial" charset="0"/>
                <a:ea typeface="Microsoft YaHei" charset="-122"/>
              </a:defRPr>
            </a:lvl1pPr>
            <a:lvl2pPr>
              <a:tabLst>
                <a:tab pos="211138"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3538" algn="l"/>
                <a:tab pos="8440738" algn="l"/>
                <a:tab pos="8897938" algn="l"/>
                <a:tab pos="9355138" algn="l"/>
              </a:tabLst>
              <a:defRPr>
                <a:solidFill>
                  <a:srgbClr val="000000"/>
                </a:solidFill>
                <a:latin typeface="Arial" charset="0"/>
                <a:ea typeface="Microsoft YaHei" charset="-122"/>
              </a:defRPr>
            </a:lvl2pPr>
            <a:lvl3pPr>
              <a:tabLst>
                <a:tab pos="211138"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3538" algn="l"/>
                <a:tab pos="8440738" algn="l"/>
                <a:tab pos="8897938" algn="l"/>
                <a:tab pos="9355138" algn="l"/>
              </a:tabLst>
              <a:defRPr>
                <a:solidFill>
                  <a:srgbClr val="000000"/>
                </a:solidFill>
                <a:latin typeface="Arial" charset="0"/>
                <a:ea typeface="Microsoft YaHei" charset="-122"/>
              </a:defRPr>
            </a:lvl3pPr>
            <a:lvl4pPr>
              <a:tabLst>
                <a:tab pos="211138"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3538" algn="l"/>
                <a:tab pos="8440738" algn="l"/>
                <a:tab pos="8897938" algn="l"/>
                <a:tab pos="9355138" algn="l"/>
              </a:tabLst>
              <a:defRPr>
                <a:solidFill>
                  <a:srgbClr val="000000"/>
                </a:solidFill>
                <a:latin typeface="Arial" charset="0"/>
                <a:ea typeface="Microsoft YaHei" charset="-122"/>
              </a:defRPr>
            </a:lvl4pPr>
            <a:lvl5pPr>
              <a:tabLst>
                <a:tab pos="211138"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3538" algn="l"/>
                <a:tab pos="8440738" algn="l"/>
                <a:tab pos="8897938" algn="l"/>
                <a:tab pos="9355138"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211138"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3538" algn="l"/>
                <a:tab pos="8440738" algn="l"/>
                <a:tab pos="8897938" algn="l"/>
                <a:tab pos="9355138"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211138"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3538" algn="l"/>
                <a:tab pos="8440738" algn="l"/>
                <a:tab pos="8897938" algn="l"/>
                <a:tab pos="9355138"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211138"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3538" algn="l"/>
                <a:tab pos="8440738" algn="l"/>
                <a:tab pos="8897938" algn="l"/>
                <a:tab pos="9355138"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211138"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3538" algn="l"/>
                <a:tab pos="8440738" algn="l"/>
                <a:tab pos="8897938" algn="l"/>
                <a:tab pos="9355138" algn="l"/>
              </a:tabLst>
              <a:defRPr>
                <a:solidFill>
                  <a:srgbClr val="000000"/>
                </a:solidFill>
                <a:latin typeface="Arial" charset="0"/>
                <a:ea typeface="Microsoft YaHei" charset="-122"/>
              </a:defRPr>
            </a:lvl9pPr>
          </a:lstStyle>
          <a:p>
            <a:pPr marL="0" indent="0">
              <a:lnSpc>
                <a:spcPct val="105000"/>
              </a:lnSpc>
              <a:spcBef>
                <a:spcPts val="879"/>
              </a:spcBef>
              <a:spcAft>
                <a:spcPts val="879"/>
              </a:spcAft>
              <a:defRPr/>
            </a:pPr>
            <a:r>
              <a:rPr lang="en-US" sz="1966" dirty="0"/>
              <a:t>Primary Audience: Congress</a:t>
            </a:r>
          </a:p>
          <a:p>
            <a:pPr marL="0" indent="0">
              <a:lnSpc>
                <a:spcPct val="105000"/>
              </a:lnSpc>
              <a:spcBef>
                <a:spcPts val="879"/>
              </a:spcBef>
              <a:spcAft>
                <a:spcPts val="879"/>
              </a:spcAft>
              <a:defRPr/>
            </a:pPr>
            <a:r>
              <a:rPr lang="en-US" sz="1966" dirty="0">
                <a:solidFill>
                  <a:schemeClr val="accent6"/>
                </a:solidFill>
                <a:hlinkClick r:id="rId3"/>
              </a:rPr>
              <a:t>https://www.usaid.gov/what-we-do/agriculture-and-food-security/food-assistance/resources/united-states-international-food</a:t>
            </a:r>
            <a:endParaRPr lang="en-US" sz="1966" dirty="0">
              <a:solidFill>
                <a:schemeClr val="accent6"/>
              </a:solidFill>
            </a:endParaRPr>
          </a:p>
        </p:txBody>
      </p:sp>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914112" rIns="914112" bIns="914112" numCol="1" anchor="ctr" anchorCtr="0" compatLnSpc="1">
            <a:prstTxWarp prst="textNoShape">
              <a:avLst/>
            </a:prstTxWarp>
            <a:spAutoFit/>
          </a:bodyPr>
          <a:lstStyle/>
          <a:p>
            <a:endParaRPr lang="en-US"/>
          </a:p>
        </p:txBody>
      </p:sp>
      <p:sp>
        <p:nvSpPr>
          <p:cNvPr id="5" name="Rectangle 7"/>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Gill Sans MT" pitchFamily="34" charset="0"/>
                <a:ea typeface="Times New Roman" pitchFamily="18" charset="0"/>
                <a:cs typeface="Times New Roman" pitchFamily="18" charset="0"/>
              </a:rPr>
            </a:b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2" name="Picture 1" descr="cover of USAID and USDA report: U.S. International Food Assistance Report FY 2015" title="cover of USAID and USDA report">
            <a:extLst>
              <a:ext uri="{FF2B5EF4-FFF2-40B4-BE49-F238E27FC236}">
                <a16:creationId xmlns:a16="http://schemas.microsoft.com/office/drawing/2014/main" id="{43C8301C-2E7D-4D2D-BE84-74EA465E65AD}"/>
              </a:ext>
            </a:extLst>
          </p:cNvPr>
          <p:cNvPicPr>
            <a:picLocks noChangeAspect="1"/>
          </p:cNvPicPr>
          <p:nvPr/>
        </p:nvPicPr>
        <p:blipFill>
          <a:blip r:embed="rId4"/>
          <a:stretch>
            <a:fillRect/>
          </a:stretch>
        </p:blipFill>
        <p:spPr>
          <a:xfrm>
            <a:off x="5539554" y="457200"/>
            <a:ext cx="2989161" cy="3881633"/>
          </a:xfrm>
          <a:prstGeom prst="rect">
            <a:avLst/>
          </a:prstGeom>
        </p:spPr>
      </p:pic>
    </p:spTree>
    <p:extLst>
      <p:ext uri="{BB962C8B-B14F-4D97-AF65-F5344CB8AC3E}">
        <p14:creationId xmlns:p14="http://schemas.microsoft.com/office/powerpoint/2010/main" val="2387450209"/>
      </p:ext>
    </p:extLst>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EC3A50E-74F7-4748-81ED-924F60505931}" type="slidenum">
              <a:rPr lang="en-US" altLang="en-US" smtClean="0"/>
              <a:pPr>
                <a:defRPr/>
              </a:pPr>
              <a:t>5</a:t>
            </a:fld>
            <a:endParaRPr lang="en-US" altLang="en-US"/>
          </a:p>
        </p:txBody>
      </p:sp>
      <p:graphicFrame>
        <p:nvGraphicFramePr>
          <p:cNvPr id="5" name="Table 4"/>
          <p:cNvGraphicFramePr>
            <a:graphicFrameLocks noGrp="1"/>
          </p:cNvGraphicFramePr>
          <p:nvPr>
            <p:extLst>
              <p:ext uri="{D42A27DB-BD31-4B8C-83A1-F6EECF244321}">
                <p14:modId xmlns:p14="http://schemas.microsoft.com/office/powerpoint/2010/main" val="3143851124"/>
              </p:ext>
            </p:extLst>
          </p:nvPr>
        </p:nvGraphicFramePr>
        <p:xfrm>
          <a:off x="428263" y="592821"/>
          <a:ext cx="8281685" cy="4175760"/>
        </p:xfrm>
        <a:graphic>
          <a:graphicData uri="http://schemas.openxmlformats.org/drawingml/2006/table">
            <a:tbl>
              <a:tblPr firstRow="1" bandRow="1">
                <a:tableStyleId>{5C22544A-7EE6-4342-B048-85BDC9FD1C3A}</a:tableStyleId>
              </a:tblPr>
              <a:tblGrid>
                <a:gridCol w="8281685">
                  <a:extLst>
                    <a:ext uri="{9D8B030D-6E8A-4147-A177-3AD203B41FA5}">
                      <a16:colId xmlns:a16="http://schemas.microsoft.com/office/drawing/2014/main" val="20000"/>
                    </a:ext>
                  </a:extLst>
                </a:gridCol>
              </a:tblGrid>
              <a:tr h="245379">
                <a:tc>
                  <a:txBody>
                    <a:bodyPr/>
                    <a:lstStyle/>
                    <a:p>
                      <a:r>
                        <a:rPr lang="en-US" altLang="en-US" sz="1400" b="1" dirty="0">
                          <a:solidFill>
                            <a:srgbClr val="B90523"/>
                          </a:solidFill>
                        </a:rPr>
                        <a:t>Selected Indicators Reported </a:t>
                      </a:r>
                      <a:endParaRPr lang="en-US" sz="1400" dirty="0"/>
                    </a:p>
                  </a:txBody>
                  <a:tcPr/>
                </a:tc>
                <a:extLst>
                  <a:ext uri="{0D108BD9-81ED-4DB2-BD59-A6C34878D82A}">
                    <a16:rowId xmlns:a16="http://schemas.microsoft.com/office/drawing/2014/main" val="10000"/>
                  </a:ext>
                </a:extLst>
              </a:tr>
              <a:tr h="0">
                <a:tc>
                  <a:txBody>
                    <a:bodyPr/>
                    <a:lstStyle/>
                    <a:p>
                      <a:r>
                        <a:rPr lang="en-US" sz="1100" dirty="0"/>
                        <a:t>3.1.9(1): Number of people trained in child health and nutrition through USG-supported programs </a:t>
                      </a:r>
                    </a:p>
                  </a:txBody>
                  <a:tcPr/>
                </a:tc>
                <a:extLst>
                  <a:ext uri="{0D108BD9-81ED-4DB2-BD59-A6C34878D82A}">
                    <a16:rowId xmlns:a16="http://schemas.microsoft.com/office/drawing/2014/main" val="10001"/>
                  </a:ext>
                </a:extLst>
              </a:tr>
              <a:tr h="0">
                <a:tc>
                  <a:txBody>
                    <a:bodyPr/>
                    <a:lstStyle/>
                    <a:p>
                      <a:r>
                        <a:rPr lang="en-US" sz="1100" dirty="0"/>
                        <a:t>3.1.9 (15): Number of children under five reached by USG-supported nutrition programs </a:t>
                      </a:r>
                    </a:p>
                  </a:txBody>
                  <a:tcPr/>
                </a:tc>
                <a:extLst>
                  <a:ext uri="{0D108BD9-81ED-4DB2-BD59-A6C34878D82A}">
                    <a16:rowId xmlns:a16="http://schemas.microsoft.com/office/drawing/2014/main" val="10002"/>
                  </a:ext>
                </a:extLst>
              </a:tr>
              <a:tr h="0">
                <a:tc>
                  <a:txBody>
                    <a:bodyPr/>
                    <a:lstStyle/>
                    <a:p>
                      <a:r>
                        <a:rPr lang="en-US" sz="1100" dirty="0"/>
                        <a:t>3.3.3(15): Number of USG social assistance beneficiaries participating in productive safety nets </a:t>
                      </a:r>
                    </a:p>
                  </a:txBody>
                  <a:tcPr/>
                </a:tc>
                <a:extLst>
                  <a:ext uri="{0D108BD9-81ED-4DB2-BD59-A6C34878D82A}">
                    <a16:rowId xmlns:a16="http://schemas.microsoft.com/office/drawing/2014/main" val="10003"/>
                  </a:ext>
                </a:extLst>
              </a:tr>
              <a:tr h="0">
                <a:tc>
                  <a:txBody>
                    <a:bodyPr/>
                    <a:lstStyle/>
                    <a:p>
                      <a:r>
                        <a:rPr lang="en-US" sz="1100" dirty="0"/>
                        <a:t>4.5.2(2): Number of hectares under improved technologies or management practices as a result of USG assistance</a:t>
                      </a:r>
                    </a:p>
                  </a:txBody>
                  <a:tcPr/>
                </a:tc>
                <a:extLst>
                  <a:ext uri="{0D108BD9-81ED-4DB2-BD59-A6C34878D82A}">
                    <a16:rowId xmlns:a16="http://schemas.microsoft.com/office/drawing/2014/main" val="10004"/>
                  </a:ext>
                </a:extLst>
              </a:tr>
              <a:tr h="0">
                <a:tc>
                  <a:txBody>
                    <a:bodyPr/>
                    <a:lstStyle/>
                    <a:p>
                      <a:r>
                        <a:rPr lang="en-US" sz="1100" dirty="0"/>
                        <a:t>4.5.2(5): Number of farmers and others who have applied new technologies or management practices as a result of USG assistance </a:t>
                      </a:r>
                    </a:p>
                  </a:txBody>
                  <a:tcPr/>
                </a:tc>
                <a:extLst>
                  <a:ext uri="{0D108BD9-81ED-4DB2-BD59-A6C34878D82A}">
                    <a16:rowId xmlns:a16="http://schemas.microsoft.com/office/drawing/2014/main" val="10005"/>
                  </a:ext>
                </a:extLst>
              </a:tr>
              <a:tr h="0">
                <a:tc>
                  <a:txBody>
                    <a:bodyPr/>
                    <a:lstStyle/>
                    <a:p>
                      <a:r>
                        <a:rPr lang="en-US" sz="1100" dirty="0"/>
                        <a:t>4.5.2(7): Number of individuals who have received USG supported short-term agricultural sector productivity or food security training</a:t>
                      </a:r>
                    </a:p>
                  </a:txBody>
                  <a:tcPr/>
                </a:tc>
                <a:extLst>
                  <a:ext uri="{0D108BD9-81ED-4DB2-BD59-A6C34878D82A}">
                    <a16:rowId xmlns:a16="http://schemas.microsoft.com/office/drawing/2014/main" val="10006"/>
                  </a:ext>
                </a:extLst>
              </a:tr>
              <a:tr h="0">
                <a:tc>
                  <a:txBody>
                    <a:bodyPr/>
                    <a:lstStyle/>
                    <a:p>
                      <a:r>
                        <a:rPr lang="en-US" sz="1100" dirty="0"/>
                        <a:t>4.5.2(11): Number of food security private enterprises (for profit), producers organizations, water users associations, women's groups, trade and business associations, and community-based organizations (CBOs) receiving USG assistance </a:t>
                      </a:r>
                    </a:p>
                  </a:txBody>
                  <a:tcPr/>
                </a:tc>
                <a:extLst>
                  <a:ext uri="{0D108BD9-81ED-4DB2-BD59-A6C34878D82A}">
                    <a16:rowId xmlns:a16="http://schemas.microsoft.com/office/drawing/2014/main" val="10007"/>
                  </a:ext>
                </a:extLst>
              </a:tr>
              <a:tr h="0">
                <a:tc>
                  <a:txBody>
                    <a:bodyPr/>
                    <a:lstStyle/>
                    <a:p>
                      <a:r>
                        <a:rPr lang="en-US" sz="1100" dirty="0"/>
                        <a:t>4.5.2(13): Number of rural households benefiting directly from USG interventions</a:t>
                      </a:r>
                    </a:p>
                  </a:txBody>
                  <a:tcPr/>
                </a:tc>
                <a:extLst>
                  <a:ext uri="{0D108BD9-81ED-4DB2-BD59-A6C34878D82A}">
                    <a16:rowId xmlns:a16="http://schemas.microsoft.com/office/drawing/2014/main" val="10008"/>
                  </a:ext>
                </a:extLst>
              </a:tr>
              <a:tr h="0">
                <a:tc>
                  <a:txBody>
                    <a:bodyPr/>
                    <a:lstStyle/>
                    <a:p>
                      <a:r>
                        <a:rPr lang="en-US" sz="1100" dirty="0"/>
                        <a:t>4.5.2(14): Number of vulnerable households benefiting directly from USG assistance</a:t>
                      </a:r>
                    </a:p>
                  </a:txBody>
                  <a:tcPr/>
                </a:tc>
                <a:extLst>
                  <a:ext uri="{0D108BD9-81ED-4DB2-BD59-A6C34878D82A}">
                    <a16:rowId xmlns:a16="http://schemas.microsoft.com/office/drawing/2014/main" val="10009"/>
                  </a:ext>
                </a:extLst>
              </a:tr>
              <a:tr h="0">
                <a:tc>
                  <a:txBody>
                    <a:bodyPr/>
                    <a:lstStyle/>
                    <a:p>
                      <a:r>
                        <a:rPr lang="en-US" sz="1100" dirty="0"/>
                        <a:t>4.5.2(27): Number of members of producer organizations and community based organizations receiving USG assistance</a:t>
                      </a:r>
                    </a:p>
                  </a:txBody>
                  <a:tcPr/>
                </a:tc>
                <a:extLst>
                  <a:ext uri="{0D108BD9-81ED-4DB2-BD59-A6C34878D82A}">
                    <a16:rowId xmlns:a16="http://schemas.microsoft.com/office/drawing/2014/main" val="10010"/>
                  </a:ext>
                </a:extLst>
              </a:tr>
              <a:tr h="0">
                <a:tc>
                  <a:txBody>
                    <a:bodyPr/>
                    <a:lstStyle/>
                    <a:p>
                      <a:r>
                        <a:rPr lang="en-US" sz="1100" dirty="0"/>
                        <a:t>4.5.2(29): Value of Agricultural and Rural Loans</a:t>
                      </a:r>
                    </a:p>
                  </a:txBody>
                  <a:tcPr/>
                </a:tc>
                <a:extLst>
                  <a:ext uri="{0D108BD9-81ED-4DB2-BD59-A6C34878D82A}">
                    <a16:rowId xmlns:a16="http://schemas.microsoft.com/office/drawing/2014/main" val="10011"/>
                  </a:ext>
                </a:extLst>
              </a:tr>
              <a:tr h="0">
                <a:tc>
                  <a:txBody>
                    <a:bodyPr/>
                    <a:lstStyle/>
                    <a:p>
                      <a:r>
                        <a:rPr lang="en-US" sz="1100" dirty="0"/>
                        <a:t>4.5.2(42): Number of food security private enterprises (for profit), producers organizations, water users associations, women's groups, trade and business associations, and community-based organizations (CBOs) that applied improved technologies or management practices as a result of USG assistance </a:t>
                      </a:r>
                    </a:p>
                  </a:txBody>
                  <a:tcPr/>
                </a:tc>
                <a:extLst>
                  <a:ext uri="{0D108BD9-81ED-4DB2-BD59-A6C34878D82A}">
                    <a16:rowId xmlns:a16="http://schemas.microsoft.com/office/drawing/2014/main" val="10012"/>
                  </a:ext>
                </a:extLst>
              </a:tr>
              <a:tr h="0">
                <a:tc>
                  <a:txBody>
                    <a:bodyPr/>
                    <a:lstStyle/>
                    <a:p>
                      <a:r>
                        <a:rPr lang="en-US" sz="1100" dirty="0"/>
                        <a:t>4.5.1(17): Kilometers of roads improved or constructed </a:t>
                      </a:r>
                    </a:p>
                  </a:txBody>
                  <a:tcPr/>
                </a:tc>
                <a:extLst>
                  <a:ext uri="{0D108BD9-81ED-4DB2-BD59-A6C34878D82A}">
                    <a16:rowId xmlns:a16="http://schemas.microsoft.com/office/drawing/2014/main" val="10013"/>
                  </a:ext>
                </a:extLst>
              </a:tr>
            </a:tbl>
          </a:graphicData>
        </a:graphic>
      </p:graphicFrame>
      <p:sp>
        <p:nvSpPr>
          <p:cNvPr id="6" name="Text Box 1"/>
          <p:cNvSpPr txBox="1">
            <a:spLocks noChangeArrowheads="1"/>
          </p:cNvSpPr>
          <p:nvPr/>
        </p:nvSpPr>
        <p:spPr bwMode="auto">
          <a:xfrm>
            <a:off x="428264" y="127338"/>
            <a:ext cx="8281684" cy="5893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8314" tIns="33477" rIns="68314" bIns="33477"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r>
              <a:rPr lang="en-US" altLang="en-US" sz="2419" b="1" dirty="0">
                <a:solidFill>
                  <a:srgbClr val="B90523"/>
                </a:solidFill>
              </a:rPr>
              <a:t>International Food Assistance Report 2015</a:t>
            </a:r>
          </a:p>
        </p:txBody>
      </p:sp>
    </p:spTree>
    <p:extLst>
      <p:ext uri="{BB962C8B-B14F-4D97-AF65-F5344CB8AC3E}">
        <p14:creationId xmlns:p14="http://schemas.microsoft.com/office/powerpoint/2010/main" val="2033051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8420" y="1296987"/>
            <a:ext cx="2711823" cy="3200400"/>
          </a:xfrm>
        </p:spPr>
        <p:txBody>
          <a:bodyPr>
            <a:normAutofit/>
          </a:bodyPr>
          <a:lstStyle/>
          <a:p>
            <a:pPr marL="0" indent="0">
              <a:spcBef>
                <a:spcPts val="600"/>
              </a:spcBef>
              <a:spcAft>
                <a:spcPts val="600"/>
              </a:spcAft>
              <a:buNone/>
            </a:pPr>
            <a:r>
              <a:rPr lang="en-US" sz="1700" dirty="0">
                <a:solidFill>
                  <a:schemeClr val="tx1"/>
                </a:solidFill>
              </a:rPr>
              <a:t>Audience: Congress, USG, and other stakeholders</a:t>
            </a:r>
          </a:p>
          <a:p>
            <a:pPr marL="345643" indent="-345643">
              <a:spcBef>
                <a:spcPts val="600"/>
              </a:spcBef>
              <a:spcAft>
                <a:spcPts val="600"/>
              </a:spcAft>
              <a:buFont typeface="Arial" panose="020B0604020202020204" pitchFamily="34" charset="0"/>
              <a:buChar char="•"/>
            </a:pPr>
            <a:r>
              <a:rPr lang="en-US" sz="1700" dirty="0">
                <a:solidFill>
                  <a:schemeClr val="tx1"/>
                </a:solidFill>
              </a:rPr>
              <a:t>https://www.usaid.gov/news-information/press-releases/oct-13-2016-us-unveils-new-impacts-against-global-poverty-and-malnutrition</a:t>
            </a:r>
            <a:endParaRPr lang="en-US" sz="1600" dirty="0">
              <a:solidFill>
                <a:schemeClr val="tx1"/>
              </a:solidFill>
            </a:endParaRPr>
          </a:p>
        </p:txBody>
      </p:sp>
      <p:sp>
        <p:nvSpPr>
          <p:cNvPr id="6" name="Title 1"/>
          <p:cNvSpPr>
            <a:spLocks noGrp="1"/>
          </p:cNvSpPr>
          <p:nvPr>
            <p:ph type="title"/>
          </p:nvPr>
        </p:nvSpPr>
        <p:spPr>
          <a:xfrm>
            <a:off x="375435" y="357708"/>
            <a:ext cx="4601299" cy="826516"/>
          </a:xfrm>
        </p:spPr>
        <p:txBody>
          <a:bodyPr/>
          <a:lstStyle/>
          <a:p>
            <a:r>
              <a:rPr lang="en-US" sz="2419" b="1" dirty="0"/>
              <a:t>Feed the Future Annual Progress Report</a:t>
            </a:r>
          </a:p>
        </p:txBody>
      </p:sp>
      <p:pic>
        <p:nvPicPr>
          <p:cNvPr id="2" name="Picture 1" descr="cover of Feed the Future report: 2016 progress report - Growing Prosperity for a Food-Secure Future" title="cover of Feed the Future report">
            <a:extLst>
              <a:ext uri="{FF2B5EF4-FFF2-40B4-BE49-F238E27FC236}">
                <a16:creationId xmlns:a16="http://schemas.microsoft.com/office/drawing/2014/main" id="{8B9158A3-88E7-4014-9A21-B0E093271156}"/>
              </a:ext>
            </a:extLst>
          </p:cNvPr>
          <p:cNvPicPr>
            <a:picLocks noChangeAspect="1"/>
          </p:cNvPicPr>
          <p:nvPr/>
        </p:nvPicPr>
        <p:blipFill>
          <a:blip r:embed="rId2"/>
          <a:stretch>
            <a:fillRect/>
          </a:stretch>
        </p:blipFill>
        <p:spPr>
          <a:xfrm>
            <a:off x="5067364" y="357708"/>
            <a:ext cx="3462040" cy="4455997"/>
          </a:xfrm>
          <a:prstGeom prst="rect">
            <a:avLst/>
          </a:prstGeom>
        </p:spPr>
      </p:pic>
    </p:spTree>
    <p:extLst>
      <p:ext uri="{BB962C8B-B14F-4D97-AF65-F5344CB8AC3E}">
        <p14:creationId xmlns:p14="http://schemas.microsoft.com/office/powerpoint/2010/main" val="77060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EC3A50E-74F7-4748-81ED-924F60505931}" type="slidenum">
              <a:rPr lang="en-US" altLang="en-US" smtClean="0"/>
              <a:pPr>
                <a:defRPr/>
              </a:pPr>
              <a:t>7</a:t>
            </a:fld>
            <a:endParaRPr lang="en-US" altLang="en-US"/>
          </a:p>
        </p:txBody>
      </p:sp>
      <p:graphicFrame>
        <p:nvGraphicFramePr>
          <p:cNvPr id="5" name="Table 4"/>
          <p:cNvGraphicFramePr>
            <a:graphicFrameLocks noGrp="1"/>
          </p:cNvGraphicFramePr>
          <p:nvPr>
            <p:extLst>
              <p:ext uri="{D42A27DB-BD31-4B8C-83A1-F6EECF244321}">
                <p14:modId xmlns:p14="http://schemas.microsoft.com/office/powerpoint/2010/main" val="2803774072"/>
              </p:ext>
            </p:extLst>
          </p:nvPr>
        </p:nvGraphicFramePr>
        <p:xfrm>
          <a:off x="358814" y="1289593"/>
          <a:ext cx="8281685" cy="2870200"/>
        </p:xfrm>
        <a:graphic>
          <a:graphicData uri="http://schemas.openxmlformats.org/drawingml/2006/table">
            <a:tbl>
              <a:tblPr firstRow="1" bandRow="1">
                <a:tableStyleId>{5C22544A-7EE6-4342-B048-85BDC9FD1C3A}</a:tableStyleId>
              </a:tblPr>
              <a:tblGrid>
                <a:gridCol w="8281685">
                  <a:extLst>
                    <a:ext uri="{9D8B030D-6E8A-4147-A177-3AD203B41FA5}">
                      <a16:colId xmlns:a16="http://schemas.microsoft.com/office/drawing/2014/main" val="20000"/>
                    </a:ext>
                  </a:extLst>
                </a:gridCol>
              </a:tblGrid>
              <a:tr h="370840">
                <a:tc>
                  <a:txBody>
                    <a:bodyPr/>
                    <a:lstStyle/>
                    <a:p>
                      <a:r>
                        <a:rPr lang="en-US" altLang="en-US" sz="1800" b="1" dirty="0">
                          <a:solidFill>
                            <a:srgbClr val="B90523"/>
                          </a:solidFill>
                        </a:rPr>
                        <a:t>Selected Indicators Reported that Include FFP Data</a:t>
                      </a:r>
                      <a:endParaRPr lang="en-US" dirty="0"/>
                    </a:p>
                  </a:txBody>
                  <a:tcPr/>
                </a:tc>
                <a:extLst>
                  <a:ext uri="{0D108BD9-81ED-4DB2-BD59-A6C34878D82A}">
                    <a16:rowId xmlns:a16="http://schemas.microsoft.com/office/drawing/2014/main" val="10000"/>
                  </a:ext>
                </a:extLst>
              </a:tr>
              <a:tr h="0">
                <a:tc>
                  <a:txBody>
                    <a:bodyPr/>
                    <a:lstStyle/>
                    <a:p>
                      <a:r>
                        <a:rPr lang="en-US" sz="1100" dirty="0"/>
                        <a:t>Farmers and others who have applied improved technologies or management practices as a result of U.S. Government assistance </a:t>
                      </a:r>
                    </a:p>
                  </a:txBody>
                  <a:tcPr/>
                </a:tc>
                <a:extLst>
                  <a:ext uri="{0D108BD9-81ED-4DB2-BD59-A6C34878D82A}">
                    <a16:rowId xmlns:a16="http://schemas.microsoft.com/office/drawing/2014/main" val="10001"/>
                  </a:ext>
                </a:extLst>
              </a:tr>
              <a:tr h="0">
                <a:tc>
                  <a:txBody>
                    <a:bodyPr/>
                    <a:lstStyle/>
                    <a:p>
                      <a:r>
                        <a:rPr lang="en-US" sz="1100" dirty="0"/>
                        <a:t>Hectares tended with improved technologies or management practices as a result of U.S. Government assistance </a:t>
                      </a:r>
                    </a:p>
                  </a:txBody>
                  <a:tcPr/>
                </a:tc>
                <a:extLst>
                  <a:ext uri="{0D108BD9-81ED-4DB2-BD59-A6C34878D82A}">
                    <a16:rowId xmlns:a16="http://schemas.microsoft.com/office/drawing/2014/main" val="10002"/>
                  </a:ext>
                </a:extLst>
              </a:tr>
              <a:tr h="0">
                <a:tc>
                  <a:txBody>
                    <a:bodyPr/>
                    <a:lstStyle/>
                    <a:p>
                      <a:r>
                        <a:rPr lang="en-US" sz="1100" dirty="0"/>
                        <a:t>Individuals who have received U.S. Government-supported long-term agriculture sector productivity or food security training </a:t>
                      </a:r>
                    </a:p>
                  </a:txBody>
                  <a:tcPr/>
                </a:tc>
                <a:extLst>
                  <a:ext uri="{0D108BD9-81ED-4DB2-BD59-A6C34878D82A}">
                    <a16:rowId xmlns:a16="http://schemas.microsoft.com/office/drawing/2014/main" val="10003"/>
                  </a:ext>
                </a:extLst>
              </a:tr>
              <a:tr h="0">
                <a:tc>
                  <a:txBody>
                    <a:bodyPr/>
                    <a:lstStyle/>
                    <a:p>
                      <a:r>
                        <a:rPr lang="en-US" sz="1100" dirty="0"/>
                        <a:t>Children under 5 reached by U.S. Government-supported nutrition programs</a:t>
                      </a:r>
                    </a:p>
                  </a:txBody>
                  <a:tcPr/>
                </a:tc>
                <a:extLst>
                  <a:ext uri="{0D108BD9-81ED-4DB2-BD59-A6C34878D82A}">
                    <a16:rowId xmlns:a16="http://schemas.microsoft.com/office/drawing/2014/main" val="10004"/>
                  </a:ext>
                </a:extLst>
              </a:tr>
              <a:tr h="0">
                <a:tc>
                  <a:txBody>
                    <a:bodyPr/>
                    <a:lstStyle/>
                    <a:p>
                      <a:r>
                        <a:rPr lang="en-US" sz="1100" dirty="0"/>
                        <a:t>People trained in child health and nutrition through U.S. Government supported programs </a:t>
                      </a:r>
                    </a:p>
                  </a:txBody>
                  <a:tcPr/>
                </a:tc>
                <a:extLst>
                  <a:ext uri="{0D108BD9-81ED-4DB2-BD59-A6C34878D82A}">
                    <a16:rowId xmlns:a16="http://schemas.microsoft.com/office/drawing/2014/main" val="10005"/>
                  </a:ext>
                </a:extLst>
              </a:tr>
              <a:tr h="0">
                <a:tc>
                  <a:txBody>
                    <a:bodyPr/>
                    <a:lstStyle/>
                    <a:p>
                      <a:r>
                        <a:rPr lang="en-US" sz="1100" dirty="0"/>
                        <a:t>Value of incremental sales (collected at farm level) attributed to Feed the Future (USD)</a:t>
                      </a:r>
                    </a:p>
                  </a:txBody>
                  <a:tcPr/>
                </a:tc>
                <a:extLst>
                  <a:ext uri="{0D108BD9-81ED-4DB2-BD59-A6C34878D82A}">
                    <a16:rowId xmlns:a16="http://schemas.microsoft.com/office/drawing/2014/main" val="10006"/>
                  </a:ext>
                </a:extLst>
              </a:tr>
              <a:tr h="0">
                <a:tc>
                  <a:txBody>
                    <a:bodyPr/>
                    <a:lstStyle/>
                    <a:p>
                      <a:r>
                        <a:rPr lang="en-US" sz="1100" dirty="0"/>
                        <a:t>Food security private enterprises (for-profit), producers organizations, water users associations, women’s groups, trade and business associations and community-based organizations receiving U.S. Government assistance </a:t>
                      </a:r>
                    </a:p>
                  </a:txBody>
                  <a:tcPr/>
                </a:tc>
                <a:extLst>
                  <a:ext uri="{0D108BD9-81ED-4DB2-BD59-A6C34878D82A}">
                    <a16:rowId xmlns:a16="http://schemas.microsoft.com/office/drawing/2014/main" val="10007"/>
                  </a:ext>
                </a:extLst>
              </a:tr>
              <a:tr h="0">
                <a:tc>
                  <a:txBody>
                    <a:bodyPr/>
                    <a:lstStyle/>
                    <a:p>
                      <a:r>
                        <a:rPr lang="en-US" sz="1100" dirty="0"/>
                        <a:t>Number of micro-, small-, and medium-sized enterprises, including farmers, receiving U.S. Government assistance to access loans </a:t>
                      </a:r>
                    </a:p>
                  </a:txBody>
                  <a:tcPr/>
                </a:tc>
                <a:extLst>
                  <a:ext uri="{0D108BD9-81ED-4DB2-BD59-A6C34878D82A}">
                    <a16:rowId xmlns:a16="http://schemas.microsoft.com/office/drawing/2014/main" val="10008"/>
                  </a:ext>
                </a:extLst>
              </a:tr>
              <a:tr h="0">
                <a:tc>
                  <a:txBody>
                    <a:bodyPr/>
                    <a:lstStyle/>
                    <a:p>
                      <a:r>
                        <a:rPr lang="en-US" sz="1100" dirty="0"/>
                        <a:t>Value of agricultural and rural loans (USD) </a:t>
                      </a:r>
                    </a:p>
                  </a:txBody>
                  <a:tcPr/>
                </a:tc>
                <a:extLst>
                  <a:ext uri="{0D108BD9-81ED-4DB2-BD59-A6C34878D82A}">
                    <a16:rowId xmlns:a16="http://schemas.microsoft.com/office/drawing/2014/main" val="10009"/>
                  </a:ext>
                </a:extLst>
              </a:tr>
            </a:tbl>
          </a:graphicData>
        </a:graphic>
      </p:graphicFrame>
      <p:sp>
        <p:nvSpPr>
          <p:cNvPr id="6" name="Text Box 1"/>
          <p:cNvSpPr txBox="1">
            <a:spLocks noChangeArrowheads="1"/>
          </p:cNvSpPr>
          <p:nvPr/>
        </p:nvSpPr>
        <p:spPr bwMode="auto">
          <a:xfrm>
            <a:off x="428264" y="266234"/>
            <a:ext cx="8281684" cy="5893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8314" tIns="33477" rIns="68314" bIns="33477"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US" altLang="en-US" sz="2400" b="1" dirty="0">
                <a:solidFill>
                  <a:srgbClr val="B90523"/>
                </a:solidFill>
              </a:rPr>
              <a:t>Feed the Future Progress Report 2016</a:t>
            </a:r>
          </a:p>
        </p:txBody>
      </p:sp>
    </p:spTree>
    <p:extLst>
      <p:ext uri="{BB962C8B-B14F-4D97-AF65-F5344CB8AC3E}">
        <p14:creationId xmlns:p14="http://schemas.microsoft.com/office/powerpoint/2010/main" val="4115965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0415" y="1941226"/>
            <a:ext cx="3609198" cy="3159306"/>
          </a:xfrm>
        </p:spPr>
        <p:txBody>
          <a:bodyPr>
            <a:noAutofit/>
          </a:bodyPr>
          <a:lstStyle/>
          <a:p>
            <a:pPr marL="0" indent="0">
              <a:buNone/>
            </a:pPr>
            <a:r>
              <a:rPr lang="en-US" dirty="0">
                <a:solidFill>
                  <a:schemeClr val="tx1"/>
                </a:solidFill>
              </a:rPr>
              <a:t>Audience – USG and Congress</a:t>
            </a:r>
          </a:p>
          <a:p>
            <a:pPr marL="345643" indent="-345643">
              <a:buFont typeface="Arial" panose="020B0604020202020204" pitchFamily="34" charset="0"/>
              <a:buChar char="•"/>
            </a:pPr>
            <a:r>
              <a:rPr lang="en-US" dirty="0">
                <a:solidFill>
                  <a:schemeClr val="tx1"/>
                </a:solidFill>
              </a:rPr>
              <a:t>The Annual Performance Report presents a detailed assessment of Agency performance against annual targets for a representative set of foreign assistance indicators.</a:t>
            </a:r>
            <a:endParaRPr lang="en-US" sz="1600" dirty="0">
              <a:solidFill>
                <a:schemeClr val="tx1"/>
              </a:solidFill>
            </a:endParaRPr>
          </a:p>
          <a:p>
            <a:pPr marL="345643" indent="-345643">
              <a:buFont typeface="Arial" panose="020B0604020202020204" pitchFamily="34" charset="0"/>
              <a:buChar char="•"/>
            </a:pPr>
            <a:r>
              <a:rPr lang="en-US" dirty="0">
                <a:solidFill>
                  <a:schemeClr val="tx1"/>
                </a:solidFill>
              </a:rPr>
              <a:t>https://www.usaid.gov/results-and-data/progress-data/annual-performance-report</a:t>
            </a:r>
            <a:endParaRPr lang="en-US" sz="1600" dirty="0">
              <a:solidFill>
                <a:schemeClr val="tx1"/>
              </a:solidFill>
            </a:endParaRPr>
          </a:p>
        </p:txBody>
      </p:sp>
      <p:sp>
        <p:nvSpPr>
          <p:cNvPr id="6" name="Title 1"/>
          <p:cNvSpPr>
            <a:spLocks noGrp="1"/>
          </p:cNvSpPr>
          <p:nvPr>
            <p:ph type="title"/>
          </p:nvPr>
        </p:nvSpPr>
        <p:spPr>
          <a:xfrm>
            <a:off x="640513" y="194874"/>
            <a:ext cx="5123205" cy="1581459"/>
          </a:xfrm>
        </p:spPr>
        <p:txBody>
          <a:bodyPr/>
          <a:lstStyle/>
          <a:p>
            <a:r>
              <a:rPr lang="en-US" sz="2419" b="1" dirty="0"/>
              <a:t>Department of State  and USAID Annual Performance Report also known as Performance Plan and Report (PPR)</a:t>
            </a:r>
          </a:p>
        </p:txBody>
      </p:sp>
      <p:pic>
        <p:nvPicPr>
          <p:cNvPr id="2" name="Picture 1" descr="cover of USAID report: FY 2016 Annual Performance Report" title="cover of USAID report">
            <a:extLst>
              <a:ext uri="{FF2B5EF4-FFF2-40B4-BE49-F238E27FC236}">
                <a16:creationId xmlns:a16="http://schemas.microsoft.com/office/drawing/2014/main" id="{16A2B0F1-17F4-4B22-BAE3-56EE64ADF96B}"/>
              </a:ext>
            </a:extLst>
          </p:cNvPr>
          <p:cNvPicPr>
            <a:picLocks noChangeAspect="1"/>
          </p:cNvPicPr>
          <p:nvPr/>
        </p:nvPicPr>
        <p:blipFill>
          <a:blip r:embed="rId2"/>
          <a:stretch>
            <a:fillRect/>
          </a:stretch>
        </p:blipFill>
        <p:spPr>
          <a:xfrm>
            <a:off x="5598826" y="820488"/>
            <a:ext cx="3202531" cy="4122698"/>
          </a:xfrm>
          <a:prstGeom prst="rect">
            <a:avLst/>
          </a:prstGeom>
        </p:spPr>
      </p:pic>
    </p:spTree>
    <p:extLst>
      <p:ext uri="{BB962C8B-B14F-4D97-AF65-F5344CB8AC3E}">
        <p14:creationId xmlns:p14="http://schemas.microsoft.com/office/powerpoint/2010/main" val="1516418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EC3A50E-74F7-4748-81ED-924F60505931}" type="slidenum">
              <a:rPr lang="en-US" altLang="en-US" smtClean="0"/>
              <a:pPr>
                <a:defRPr/>
              </a:pPr>
              <a:t>9</a:t>
            </a:fld>
            <a:endParaRPr lang="en-US" altLang="en-US"/>
          </a:p>
        </p:txBody>
      </p:sp>
      <p:graphicFrame>
        <p:nvGraphicFramePr>
          <p:cNvPr id="5" name="Table 4"/>
          <p:cNvGraphicFramePr>
            <a:graphicFrameLocks noGrp="1"/>
          </p:cNvGraphicFramePr>
          <p:nvPr>
            <p:extLst>
              <p:ext uri="{D42A27DB-BD31-4B8C-83A1-F6EECF244321}">
                <p14:modId xmlns:p14="http://schemas.microsoft.com/office/powerpoint/2010/main" val="1574113709"/>
              </p:ext>
            </p:extLst>
          </p:nvPr>
        </p:nvGraphicFramePr>
        <p:xfrm>
          <a:off x="358814" y="965743"/>
          <a:ext cx="8281685" cy="3556000"/>
        </p:xfrm>
        <a:graphic>
          <a:graphicData uri="http://schemas.openxmlformats.org/drawingml/2006/table">
            <a:tbl>
              <a:tblPr firstRow="1" bandRow="1">
                <a:tableStyleId>{5C22544A-7EE6-4342-B048-85BDC9FD1C3A}</a:tableStyleId>
              </a:tblPr>
              <a:tblGrid>
                <a:gridCol w="8281685">
                  <a:extLst>
                    <a:ext uri="{9D8B030D-6E8A-4147-A177-3AD203B41FA5}">
                      <a16:colId xmlns:a16="http://schemas.microsoft.com/office/drawing/2014/main" val="20000"/>
                    </a:ext>
                  </a:extLst>
                </a:gridCol>
              </a:tblGrid>
              <a:tr h="370840">
                <a:tc>
                  <a:txBody>
                    <a:bodyPr/>
                    <a:lstStyle/>
                    <a:p>
                      <a:r>
                        <a:rPr lang="en-US" altLang="en-US" sz="1800" b="1" dirty="0">
                          <a:solidFill>
                            <a:srgbClr val="B90523"/>
                          </a:solidFill>
                        </a:rPr>
                        <a:t>Selected Indicators Reported that Include FFP Data</a:t>
                      </a:r>
                      <a:endParaRPr lang="en-US" dirty="0"/>
                    </a:p>
                  </a:txBody>
                  <a:tcPr/>
                </a:tc>
                <a:extLst>
                  <a:ext uri="{0D108BD9-81ED-4DB2-BD59-A6C34878D82A}">
                    <a16:rowId xmlns:a16="http://schemas.microsoft.com/office/drawing/2014/main" val="10000"/>
                  </a:ext>
                </a:extLst>
              </a:tr>
              <a:tr h="0">
                <a:tc>
                  <a:txBody>
                    <a:bodyPr/>
                    <a:lstStyle/>
                    <a:p>
                      <a:r>
                        <a:rPr lang="en-US" sz="1100" dirty="0"/>
                        <a:t>Number of farmers and others who have applied new technologies or management practices as a result of U.S. Government assistance</a:t>
                      </a:r>
                    </a:p>
                  </a:txBody>
                  <a:tcPr/>
                </a:tc>
                <a:extLst>
                  <a:ext uri="{0D108BD9-81ED-4DB2-BD59-A6C34878D82A}">
                    <a16:rowId xmlns:a16="http://schemas.microsoft.com/office/drawing/2014/main" val="10001"/>
                  </a:ext>
                </a:extLst>
              </a:tr>
              <a:tr h="0">
                <a:tc>
                  <a:txBody>
                    <a:bodyPr/>
                    <a:lstStyle/>
                    <a:p>
                      <a:r>
                        <a:rPr lang="en-US" sz="1100" dirty="0"/>
                        <a:t>Percentage of operating units using at least one Gender Empowerment and Female Equality indicator in their Foreign Assistance Performance Plan and Report (PPR)</a:t>
                      </a:r>
                    </a:p>
                  </a:txBody>
                  <a:tcPr/>
                </a:tc>
                <a:extLst>
                  <a:ext uri="{0D108BD9-81ED-4DB2-BD59-A6C34878D82A}">
                    <a16:rowId xmlns:a16="http://schemas.microsoft.com/office/drawing/2014/main" val="10002"/>
                  </a:ext>
                </a:extLst>
              </a:tr>
              <a:tr h="0">
                <a:tc>
                  <a:txBody>
                    <a:bodyPr/>
                    <a:lstStyle/>
                    <a:p>
                      <a:r>
                        <a:rPr lang="en-US" sz="1100" dirty="0"/>
                        <a:t>Number of sex-disaggregated indicators where reporting demonstrating improvements toward equality in gender integration for food security programming</a:t>
                      </a:r>
                    </a:p>
                  </a:txBody>
                  <a:tcPr/>
                </a:tc>
                <a:extLst>
                  <a:ext uri="{0D108BD9-81ED-4DB2-BD59-A6C34878D82A}">
                    <a16:rowId xmlns:a16="http://schemas.microsoft.com/office/drawing/2014/main" val="10003"/>
                  </a:ext>
                </a:extLst>
              </a:tr>
              <a:tr h="0">
                <a:tc>
                  <a:txBody>
                    <a:bodyPr/>
                    <a:lstStyle/>
                    <a:p>
                      <a:r>
                        <a:rPr lang="en-US" sz="1100" dirty="0"/>
                        <a:t>Number of people trained in disaster preparedness as a result of U.S. assistance</a:t>
                      </a:r>
                    </a:p>
                  </a:txBody>
                  <a:tcPr/>
                </a:tc>
                <a:extLst>
                  <a:ext uri="{0D108BD9-81ED-4DB2-BD59-A6C34878D82A}">
                    <a16:rowId xmlns:a16="http://schemas.microsoft.com/office/drawing/2014/main" val="10004"/>
                  </a:ext>
                </a:extLst>
              </a:tr>
              <a:tr h="0">
                <a:tc>
                  <a:txBody>
                    <a:bodyPr/>
                    <a:lstStyle/>
                    <a:p>
                      <a:r>
                        <a:rPr lang="en-US" sz="1100" dirty="0"/>
                        <a:t>Number of communities and stakeholders involved in the development of plans, policies, and strategies related to hazard risk reduction</a:t>
                      </a:r>
                    </a:p>
                  </a:txBody>
                  <a:tcPr/>
                </a:tc>
                <a:extLst>
                  <a:ext uri="{0D108BD9-81ED-4DB2-BD59-A6C34878D82A}">
                    <a16:rowId xmlns:a16="http://schemas.microsoft.com/office/drawing/2014/main" val="10005"/>
                  </a:ext>
                </a:extLst>
              </a:tr>
              <a:tr h="0">
                <a:tc>
                  <a:txBody>
                    <a:bodyPr/>
                    <a:lstStyle/>
                    <a:p>
                      <a:r>
                        <a:rPr lang="en-US" sz="1100" dirty="0"/>
                        <a:t>Prevalence of stunted children under five years of age</a:t>
                      </a:r>
                    </a:p>
                  </a:txBody>
                  <a:tcPr/>
                </a:tc>
                <a:extLst>
                  <a:ext uri="{0D108BD9-81ED-4DB2-BD59-A6C34878D82A}">
                    <a16:rowId xmlns:a16="http://schemas.microsoft.com/office/drawing/2014/main" val="10006"/>
                  </a:ext>
                </a:extLst>
              </a:tr>
              <a:tr h="0">
                <a:tc>
                  <a:txBody>
                    <a:bodyPr/>
                    <a:lstStyle/>
                    <a:p>
                      <a:r>
                        <a:rPr lang="en-US" sz="1100" dirty="0"/>
                        <a:t>Number of people gaining access to basic sanitation services as a result of USG assistance</a:t>
                      </a:r>
                    </a:p>
                  </a:txBody>
                  <a:tcPr/>
                </a:tc>
                <a:extLst>
                  <a:ext uri="{0D108BD9-81ED-4DB2-BD59-A6C34878D82A}">
                    <a16:rowId xmlns:a16="http://schemas.microsoft.com/office/drawing/2014/main" val="10007"/>
                  </a:ext>
                </a:extLst>
              </a:tr>
              <a:tr h="0">
                <a:tc>
                  <a:txBody>
                    <a:bodyPr/>
                    <a:lstStyle/>
                    <a:p>
                      <a:r>
                        <a:rPr lang="en-US" sz="1100" dirty="0"/>
                        <a:t>Number of people gaining access to basic drinking water services as a result of USG assistance</a:t>
                      </a:r>
                    </a:p>
                  </a:txBody>
                  <a:tcPr/>
                </a:tc>
                <a:extLst>
                  <a:ext uri="{0D108BD9-81ED-4DB2-BD59-A6C34878D82A}">
                    <a16:rowId xmlns:a16="http://schemas.microsoft.com/office/drawing/2014/main" val="10008"/>
                  </a:ext>
                </a:extLst>
              </a:tr>
              <a:tr h="0">
                <a:tc>
                  <a:txBody>
                    <a:bodyPr/>
                    <a:lstStyle/>
                    <a:p>
                      <a:r>
                        <a:rPr lang="en-US" sz="1100" dirty="0"/>
                        <a:t>Percent of USAID-funded evaluations that are published online</a:t>
                      </a:r>
                    </a:p>
                  </a:txBody>
                  <a:tcPr/>
                </a:tc>
                <a:extLst>
                  <a:ext uri="{0D108BD9-81ED-4DB2-BD59-A6C34878D82A}">
                    <a16:rowId xmlns:a16="http://schemas.microsoft.com/office/drawing/2014/main" val="10009"/>
                  </a:ext>
                </a:extLst>
              </a:tr>
              <a:tr h="0">
                <a:tc>
                  <a:txBody>
                    <a:bodyPr/>
                    <a:lstStyle/>
                    <a:p>
                      <a:r>
                        <a:rPr lang="en-US" sz="1100" dirty="0"/>
                        <a:t>Number of data sets added to USAID.gov/data</a:t>
                      </a:r>
                    </a:p>
                  </a:txBody>
                  <a:tcPr/>
                </a:tc>
                <a:extLst>
                  <a:ext uri="{0D108BD9-81ED-4DB2-BD59-A6C34878D82A}">
                    <a16:rowId xmlns:a16="http://schemas.microsoft.com/office/drawing/2014/main" val="10010"/>
                  </a:ext>
                </a:extLst>
              </a:tr>
              <a:tr h="0">
                <a:tc>
                  <a:txBody>
                    <a:bodyPr/>
                    <a:lstStyle/>
                    <a:p>
                      <a:endParaRPr lang="en-US" sz="1100" dirty="0"/>
                    </a:p>
                  </a:txBody>
                  <a:tcPr/>
                </a:tc>
                <a:extLst>
                  <a:ext uri="{0D108BD9-81ED-4DB2-BD59-A6C34878D82A}">
                    <a16:rowId xmlns:a16="http://schemas.microsoft.com/office/drawing/2014/main" val="10011"/>
                  </a:ext>
                </a:extLst>
              </a:tr>
            </a:tbl>
          </a:graphicData>
        </a:graphic>
      </p:graphicFrame>
      <p:sp>
        <p:nvSpPr>
          <p:cNvPr id="6" name="Text Box 1"/>
          <p:cNvSpPr txBox="1">
            <a:spLocks noChangeArrowheads="1"/>
          </p:cNvSpPr>
          <p:nvPr/>
        </p:nvSpPr>
        <p:spPr bwMode="auto">
          <a:xfrm>
            <a:off x="428264" y="266234"/>
            <a:ext cx="8281684" cy="5893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8314" tIns="33477" rIns="68314" bIns="33477"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US" sz="2400" b="1" dirty="0">
                <a:solidFill>
                  <a:srgbClr val="C00000"/>
                </a:solidFill>
              </a:rPr>
              <a:t>Department of State  and USAID Annual Performance Report 2016</a:t>
            </a:r>
            <a:endParaRPr lang="en-US" altLang="en-US" sz="2400" b="1" dirty="0">
              <a:solidFill>
                <a:srgbClr val="C00000"/>
              </a:solidFill>
            </a:endParaRPr>
          </a:p>
        </p:txBody>
      </p:sp>
    </p:spTree>
    <p:extLst>
      <p:ext uri="{BB962C8B-B14F-4D97-AF65-F5344CB8AC3E}">
        <p14:creationId xmlns:p14="http://schemas.microsoft.com/office/powerpoint/2010/main" val="465574089"/>
      </p:ext>
    </p:extLst>
  </p:cSld>
  <p:clrMapOvr>
    <a:masterClrMapping/>
  </p:clrMapOvr>
</p:sld>
</file>

<file path=ppt/theme/theme1.xml><?xml version="1.0" encoding="utf-8"?>
<a:theme xmlns:a="http://schemas.openxmlformats.org/drawingml/2006/main" name="16.9-Template_4.29.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16.9-Template_4.29.2016</Template>
  <TotalTime>8874</TotalTime>
  <Words>1576</Words>
  <Application>Microsoft Office PowerPoint</Application>
  <PresentationFormat>Custom</PresentationFormat>
  <Paragraphs>220</Paragraphs>
  <Slides>20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Microsoft YaHei</vt:lpstr>
      <vt:lpstr>ＭＳ Ｐゴシック</vt:lpstr>
      <vt:lpstr>Arial</vt:lpstr>
      <vt:lpstr>Calibri</vt:lpstr>
      <vt:lpstr>Gill Sans MT</vt:lpstr>
      <vt:lpstr>Times New Roman</vt:lpstr>
      <vt:lpstr>16.9-Template_4.29.2016</vt:lpstr>
      <vt:lpstr>PowerPoint Presentation</vt:lpstr>
      <vt:lpstr>FFP M&amp;E Vision</vt:lpstr>
      <vt:lpstr>PowerPoint Presentation</vt:lpstr>
      <vt:lpstr>PowerPoint Presentation</vt:lpstr>
      <vt:lpstr>PowerPoint Presentation</vt:lpstr>
      <vt:lpstr>Feed the Future Annual Progress Report</vt:lpstr>
      <vt:lpstr>PowerPoint Presentation</vt:lpstr>
      <vt:lpstr>Department of State  and USAID Annual Performance Report also known as Performance Plan and Report (PPR)</vt:lpstr>
      <vt:lpstr>PowerPoint Presentation</vt:lpstr>
      <vt:lpstr>FFP Annual Report 2016</vt:lpstr>
      <vt:lpstr>USAID Blogs</vt:lpstr>
      <vt:lpstr>PowerPoint Presentation</vt:lpstr>
      <vt:lpstr>ARR Highlights</vt:lpstr>
      <vt:lpstr>Annual EFSP Progress in West Africa</vt:lpstr>
      <vt:lpstr>Mid Term Evaluations</vt:lpstr>
      <vt:lpstr>FFP Use of ARR Data</vt:lpstr>
      <vt:lpstr>Data Utilization – Example from Zimbabwe  - ENSURE</vt:lpstr>
      <vt:lpstr>PowerPoint Presentation</vt:lpstr>
      <vt:lpstr>FFP Policy Changes Based on Evidence (FAFSA 2)</vt:lpstr>
      <vt:lpstr>FFP Policy Changes Based on the Evidence </vt:lpstr>
    </vt:vector>
  </TitlesOfParts>
  <Company>USAID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Data in FFP</dc:title>
  <dc:creator>USAID</dc:creator>
  <cp:lastModifiedBy>Stacy Moore</cp:lastModifiedBy>
  <cp:revision>91</cp:revision>
  <dcterms:created xsi:type="dcterms:W3CDTF">2016-05-03T19:58:32Z</dcterms:created>
  <dcterms:modified xsi:type="dcterms:W3CDTF">2017-12-14T20:08:22Z</dcterms:modified>
</cp:coreProperties>
</file>