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00" r:id="rId4"/>
    <p:sldMasterId id="2147483687" r:id="rId5"/>
  </p:sldMasterIdLst>
  <p:notesMasterIdLst>
    <p:notesMasterId r:id="rId46"/>
  </p:notesMasterIdLst>
  <p:handoutMasterIdLst>
    <p:handoutMasterId r:id="rId47"/>
  </p:handoutMasterIdLst>
  <p:sldIdLst>
    <p:sldId id="318" r:id="rId6"/>
    <p:sldId id="336" r:id="rId7"/>
    <p:sldId id="322" r:id="rId8"/>
    <p:sldId id="337" r:id="rId9"/>
    <p:sldId id="339" r:id="rId10"/>
    <p:sldId id="348" r:id="rId11"/>
    <p:sldId id="349" r:id="rId12"/>
    <p:sldId id="326" r:id="rId13"/>
    <p:sldId id="327" r:id="rId14"/>
    <p:sldId id="329" r:id="rId15"/>
    <p:sldId id="350" r:id="rId16"/>
    <p:sldId id="351" r:id="rId17"/>
    <p:sldId id="352" r:id="rId18"/>
    <p:sldId id="330" r:id="rId19"/>
    <p:sldId id="344" r:id="rId20"/>
    <p:sldId id="332" r:id="rId21"/>
    <p:sldId id="353" r:id="rId22"/>
    <p:sldId id="354" r:id="rId23"/>
    <p:sldId id="333" r:id="rId24"/>
    <p:sldId id="345" r:id="rId25"/>
    <p:sldId id="346" r:id="rId26"/>
    <p:sldId id="347" r:id="rId27"/>
    <p:sldId id="356" r:id="rId28"/>
    <p:sldId id="355" r:id="rId29"/>
    <p:sldId id="357" r:id="rId30"/>
    <p:sldId id="360" r:id="rId31"/>
    <p:sldId id="358" r:id="rId32"/>
    <p:sldId id="359" r:id="rId33"/>
    <p:sldId id="361" r:id="rId34"/>
    <p:sldId id="362" r:id="rId35"/>
    <p:sldId id="363" r:id="rId36"/>
    <p:sldId id="364" r:id="rId37"/>
    <p:sldId id="365" r:id="rId38"/>
    <p:sldId id="366" r:id="rId39"/>
    <p:sldId id="367" r:id="rId40"/>
    <p:sldId id="373" r:id="rId41"/>
    <p:sldId id="374" r:id="rId42"/>
    <p:sldId id="370" r:id="rId43"/>
    <p:sldId id="371" r:id="rId44"/>
    <p:sldId id="372" r:id="rId4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ica Woldt" initials="M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7CA8"/>
    <a:srgbClr val="0099CC"/>
    <a:srgbClr val="FF6600"/>
    <a:srgbClr val="CC3300"/>
    <a:srgbClr val="996633"/>
    <a:srgbClr val="1B42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96187" autoAdjust="0"/>
  </p:normalViewPr>
  <p:slideViewPr>
    <p:cSldViewPr>
      <p:cViewPr varScale="1">
        <p:scale>
          <a:sx n="56" d="100"/>
          <a:sy n="56" d="100"/>
        </p:scale>
        <p:origin x="58" y="2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284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commentAuthors" Target="commentAuthors.xml"/><Relationship Id="rId8" Type="http://schemas.openxmlformats.org/officeDocument/2006/relationships/slide" Target="slides/slide3.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50A5F1AE-364D-4DE6-8260-7675F9B29A10}" type="datetimeFigureOut">
              <a:rPr lang="en-US"/>
              <a:pPr>
                <a:defRPr/>
              </a:pPr>
              <a:t>8/9/2017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8EEE5E76-D11B-4ECE-BFA5-048FD844E060}" type="slidenum">
              <a:rPr lang="en-US" altLang="pt-PT"/>
              <a:pPr>
                <a:defRPr/>
              </a:pPr>
              <a:t>‹#›</a:t>
            </a:fld>
            <a:endParaRPr lang="en-US" altLang="pt-PT"/>
          </a:p>
        </p:txBody>
      </p:sp>
    </p:spTree>
    <p:extLst>
      <p:ext uri="{BB962C8B-B14F-4D97-AF65-F5344CB8AC3E}">
        <p14:creationId xmlns:p14="http://schemas.microsoft.com/office/powerpoint/2010/main" val="2070959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245560EB-54D9-4905-B047-B5914A052F88}" type="datetimeFigureOut">
              <a:rPr lang="en-US"/>
              <a:pPr>
                <a:defRPr/>
              </a:pPr>
              <a:t>8/9/2017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41D262B-E28C-40F4-8832-86D4E7DDEAA4}" type="slidenum">
              <a:rPr lang="en-US" altLang="pt-PT"/>
              <a:pPr>
                <a:defRPr/>
              </a:pPr>
              <a:t>‹#›</a:t>
            </a:fld>
            <a:endParaRPr lang="en-US" altLang="pt-PT"/>
          </a:p>
        </p:txBody>
      </p:sp>
    </p:spTree>
    <p:extLst>
      <p:ext uri="{BB962C8B-B14F-4D97-AF65-F5344CB8AC3E}">
        <p14:creationId xmlns:p14="http://schemas.microsoft.com/office/powerpoint/2010/main" val="1259506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918C522-0559-43C7-8F63-33349E464DF2}" type="slidenum">
              <a:rPr lang="en-US" altLang="pt-PT" smtClean="0">
                <a:latin typeface="Calibri" panose="020F0502020204030204" pitchFamily="34" charset="0"/>
              </a:rPr>
              <a:pPr/>
              <a:t>1</a:t>
            </a:fld>
            <a:endParaRPr lang="en-US" altLang="pt-PT">
              <a:latin typeface="Calibri" panose="020F0502020204030204" pitchFamily="34" charset="0"/>
            </a:endParaRPr>
          </a:p>
        </p:txBody>
      </p:sp>
    </p:spTree>
    <p:extLst>
      <p:ext uri="{BB962C8B-B14F-4D97-AF65-F5344CB8AC3E}">
        <p14:creationId xmlns:p14="http://schemas.microsoft.com/office/powerpoint/2010/main" val="9144175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pt-PT" altLang="pt-PT"/>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370BA37-4AB3-4337-A774-E7DC5B797C62}" type="slidenum">
              <a:rPr lang="en-US" altLang="pt-PT" smtClean="0">
                <a:latin typeface="Calibri" panose="020F0502020204030204" pitchFamily="34" charset="0"/>
              </a:rPr>
              <a:pPr/>
              <a:t>15</a:t>
            </a:fld>
            <a:endParaRPr lang="en-US" altLang="pt-PT">
              <a:latin typeface="Calibri" panose="020F0502020204030204" pitchFamily="34" charset="0"/>
            </a:endParaRPr>
          </a:p>
        </p:txBody>
      </p:sp>
    </p:spTree>
    <p:extLst>
      <p:ext uri="{BB962C8B-B14F-4D97-AF65-F5344CB8AC3E}">
        <p14:creationId xmlns:p14="http://schemas.microsoft.com/office/powerpoint/2010/main" val="3395030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pt-PT" altLang="pt-PT"/>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68F063-C310-4867-818A-1E0C4F021B30}" type="slidenum">
              <a:rPr lang="en-US" altLang="pt-PT" smtClean="0">
                <a:latin typeface="Calibri" panose="020F0502020204030204" pitchFamily="34" charset="0"/>
              </a:rPr>
              <a:pPr/>
              <a:t>16</a:t>
            </a:fld>
            <a:endParaRPr lang="en-US" altLang="pt-PT">
              <a:latin typeface="Calibri" panose="020F0502020204030204" pitchFamily="34" charset="0"/>
            </a:endParaRPr>
          </a:p>
        </p:txBody>
      </p:sp>
    </p:spTree>
    <p:extLst>
      <p:ext uri="{BB962C8B-B14F-4D97-AF65-F5344CB8AC3E}">
        <p14:creationId xmlns:p14="http://schemas.microsoft.com/office/powerpoint/2010/main" val="1993785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pt-PT" altLang="pt-PT"/>
              <a:t>Tópico obrigatório – 10 minutos</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F89AF96-6D0D-42B9-AEE6-74EE18DF63AB}" type="slidenum">
              <a:rPr lang="en-US" altLang="pt-PT" smtClean="0">
                <a:latin typeface="Calibri" panose="020F0502020204030204" pitchFamily="34" charset="0"/>
              </a:rPr>
              <a:pPr/>
              <a:t>19</a:t>
            </a:fld>
            <a:endParaRPr lang="en-US" altLang="pt-PT">
              <a:latin typeface="Calibri" panose="020F0502020204030204" pitchFamily="34" charset="0"/>
            </a:endParaRPr>
          </a:p>
        </p:txBody>
      </p:sp>
    </p:spTree>
    <p:extLst>
      <p:ext uri="{BB962C8B-B14F-4D97-AF65-F5344CB8AC3E}">
        <p14:creationId xmlns:p14="http://schemas.microsoft.com/office/powerpoint/2010/main" val="3417430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pt-PT" altLang="pt-PT"/>
              <a:t>Tópico obrigatório – 25 minutos</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C9DC845-0A66-4FBB-BA60-2E8355267C73}" type="slidenum">
              <a:rPr lang="en-US" altLang="pt-PT" smtClean="0">
                <a:latin typeface="Calibri" panose="020F0502020204030204" pitchFamily="34" charset="0"/>
              </a:rPr>
              <a:pPr/>
              <a:t>21</a:t>
            </a:fld>
            <a:endParaRPr lang="en-US" altLang="pt-PT">
              <a:latin typeface="Calibri" panose="020F0502020204030204" pitchFamily="34" charset="0"/>
            </a:endParaRPr>
          </a:p>
        </p:txBody>
      </p:sp>
    </p:spTree>
    <p:extLst>
      <p:ext uri="{BB962C8B-B14F-4D97-AF65-F5344CB8AC3E}">
        <p14:creationId xmlns:p14="http://schemas.microsoft.com/office/powerpoint/2010/main" val="3726808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pt-PT" altLang="pt-PT"/>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DCE91C5-F30C-4BCD-98EE-A0DEA89765FF}" type="slidenum">
              <a:rPr lang="en-US" altLang="pt-PT" smtClean="0">
                <a:latin typeface="Calibri" panose="020F0502020204030204" pitchFamily="34" charset="0"/>
              </a:rPr>
              <a:pPr/>
              <a:t>22</a:t>
            </a:fld>
            <a:endParaRPr lang="en-US" altLang="pt-PT">
              <a:latin typeface="Calibri" panose="020F0502020204030204" pitchFamily="34" charset="0"/>
            </a:endParaRPr>
          </a:p>
        </p:txBody>
      </p:sp>
    </p:spTree>
    <p:extLst>
      <p:ext uri="{BB962C8B-B14F-4D97-AF65-F5344CB8AC3E}">
        <p14:creationId xmlns:p14="http://schemas.microsoft.com/office/powerpoint/2010/main" val="29253151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ltLang="pt-PT"/>
          </a:p>
        </p:txBody>
      </p:sp>
      <p:sp>
        <p:nvSpPr>
          <p:cNvPr id="51204"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024229A-A568-4FBA-81E4-D30AF74C5DB6}" type="slidenum">
              <a:rPr lang="en-US" altLang="pt-PT" smtClean="0">
                <a:latin typeface="Calibri" panose="020F0502020204030204" pitchFamily="34" charset="0"/>
              </a:rPr>
              <a:pPr/>
              <a:t>25</a:t>
            </a:fld>
            <a:endParaRPr lang="en-US" altLang="pt-PT">
              <a:latin typeface="Calibri" panose="020F0502020204030204" pitchFamily="34" charset="0"/>
            </a:endParaRPr>
          </a:p>
        </p:txBody>
      </p:sp>
    </p:spTree>
    <p:extLst>
      <p:ext uri="{BB962C8B-B14F-4D97-AF65-F5344CB8AC3E}">
        <p14:creationId xmlns:p14="http://schemas.microsoft.com/office/powerpoint/2010/main" val="1406740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8190FE0-DC57-4099-9039-98FEB342AC8A}" type="slidenum">
              <a:rPr lang="en-US" altLang="pt-PT" smtClean="0">
                <a:latin typeface="Calibri" panose="020F0502020204030204" pitchFamily="34" charset="0"/>
              </a:rPr>
              <a:pPr/>
              <a:t>28</a:t>
            </a:fld>
            <a:endParaRPr lang="en-US" altLang="pt-PT">
              <a:latin typeface="Calibri" panose="020F0502020204030204" pitchFamily="34" charset="0"/>
            </a:endParaRPr>
          </a:p>
        </p:txBody>
      </p:sp>
    </p:spTree>
    <p:extLst>
      <p:ext uri="{BB962C8B-B14F-4D97-AF65-F5344CB8AC3E}">
        <p14:creationId xmlns:p14="http://schemas.microsoft.com/office/powerpoint/2010/main" val="31233611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t-PT" altLang="en-US"/>
              <a:t>a) Calcule a quantidade de ATPU necessária para cada distrito, sabendo que, a quantidade estimada para o tratamento completo de cada paciente é de 136 saquetas, e cada caixa de ATPU tem 150 saquetas de ATPU</a:t>
            </a:r>
            <a:endParaRPr lang="en-US" altLang="en-US"/>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9C6333E-3803-4A7F-ACA5-46696C0528E3}" type="slidenum">
              <a:rPr lang="en-US" altLang="pt-PT" smtClean="0">
                <a:latin typeface="Calibri" panose="020F0502020204030204" pitchFamily="34" charset="0"/>
              </a:rPr>
              <a:pPr/>
              <a:t>29</a:t>
            </a:fld>
            <a:endParaRPr lang="en-US" altLang="pt-PT">
              <a:latin typeface="Calibri" panose="020F0502020204030204" pitchFamily="34" charset="0"/>
            </a:endParaRPr>
          </a:p>
        </p:txBody>
      </p:sp>
    </p:spTree>
    <p:extLst>
      <p:ext uri="{BB962C8B-B14F-4D97-AF65-F5344CB8AC3E}">
        <p14:creationId xmlns:p14="http://schemas.microsoft.com/office/powerpoint/2010/main" val="959932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514350" indent="-514350">
              <a:buFont typeface="+mj-lt"/>
              <a:buAutoNum type="alphaLcParenR" startAt="2"/>
              <a:defRPr/>
            </a:pPr>
            <a:r>
              <a:rPr lang="pt-PT" dirty="0"/>
              <a:t>Calcule a quantidade que cada distrito irá receber por trimestre.</a:t>
            </a:r>
          </a:p>
          <a:p>
            <a:pPr marL="514350" indent="-514350">
              <a:buFont typeface="+mj-lt"/>
              <a:buAutoNum type="alphaLcParenR" startAt="2"/>
              <a:defRPr/>
            </a:pPr>
            <a:r>
              <a:rPr lang="pt-PT" dirty="0"/>
              <a:t>Calcule a quantidade de caixas de ATPU que a província irá distribuir por trimestre.</a:t>
            </a:r>
          </a:p>
          <a:p>
            <a:pPr marL="514350" indent="-514350">
              <a:buFont typeface="+mj-lt"/>
              <a:buAutoNum type="alphaLcParenR" startAt="2"/>
              <a:defRPr/>
            </a:pPr>
            <a:r>
              <a:rPr lang="pt-PT" dirty="0"/>
              <a:t>Calcule as proporções do produto total (caixas de ATPU) distribuído por trimestre.</a:t>
            </a:r>
          </a:p>
          <a:p>
            <a:pPr marL="514350" indent="-514350">
              <a:buFont typeface="+mj-lt"/>
              <a:buAutoNum type="alphaLcParenR" startAt="2"/>
              <a:defRPr/>
            </a:pPr>
            <a:r>
              <a:rPr lang="pt-PT" dirty="0"/>
              <a:t>Em que trimestres houve mais e menos necessidades? Houve mais necesidades nos trimestres de I e IV, e menos no trimestre II.</a:t>
            </a:r>
          </a:p>
          <a:p>
            <a:pPr>
              <a:defRPr/>
            </a:pPr>
            <a:endParaRPr lang="en-US" dirty="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6EBFB0-1E33-4BC9-AF86-FEBAC9B547CA}" type="slidenum">
              <a:rPr lang="en-US" altLang="pt-PT" smtClean="0">
                <a:latin typeface="Calibri" panose="020F0502020204030204" pitchFamily="34" charset="0"/>
              </a:rPr>
              <a:pPr/>
              <a:t>30</a:t>
            </a:fld>
            <a:endParaRPr lang="en-US" altLang="pt-PT">
              <a:latin typeface="Calibri" panose="020F0502020204030204" pitchFamily="34" charset="0"/>
            </a:endParaRPr>
          </a:p>
        </p:txBody>
      </p:sp>
    </p:spTree>
    <p:extLst>
      <p:ext uri="{BB962C8B-B14F-4D97-AF65-F5344CB8AC3E}">
        <p14:creationId xmlns:p14="http://schemas.microsoft.com/office/powerpoint/2010/main" val="85798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t-PT" altLang="pt-PT"/>
              <a:t>Tópico obrigatório – 25 minutos</a:t>
            </a:r>
          </a:p>
          <a:p>
            <a:endParaRPr lang="pt-PT" altLang="pt-PT"/>
          </a:p>
        </p:txBody>
      </p:sp>
      <p:sp>
        <p:nvSpPr>
          <p:cNvPr id="61444"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799F632-D693-422E-9EC9-4416A29256EE}" type="slidenum">
              <a:rPr lang="en-US" altLang="pt-PT" smtClean="0">
                <a:latin typeface="Calibri" panose="020F0502020204030204" pitchFamily="34" charset="0"/>
              </a:rPr>
              <a:pPr/>
              <a:t>31</a:t>
            </a:fld>
            <a:endParaRPr lang="en-US" altLang="pt-PT">
              <a:latin typeface="Calibri" panose="020F0502020204030204" pitchFamily="34" charset="0"/>
            </a:endParaRPr>
          </a:p>
        </p:txBody>
      </p:sp>
    </p:spTree>
    <p:extLst>
      <p:ext uri="{BB962C8B-B14F-4D97-AF65-F5344CB8AC3E}">
        <p14:creationId xmlns:p14="http://schemas.microsoft.com/office/powerpoint/2010/main" val="4154133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41D262B-E28C-40F4-8832-86D4E7DDEAA4}" type="slidenum">
              <a:rPr lang="en-US" altLang="pt-PT" smtClean="0"/>
              <a:pPr>
                <a:defRPr/>
              </a:pPr>
              <a:t>2</a:t>
            </a:fld>
            <a:endParaRPr lang="en-US" altLang="pt-PT"/>
          </a:p>
        </p:txBody>
      </p:sp>
    </p:spTree>
    <p:extLst>
      <p:ext uri="{BB962C8B-B14F-4D97-AF65-F5344CB8AC3E}">
        <p14:creationId xmlns:p14="http://schemas.microsoft.com/office/powerpoint/2010/main" val="15231074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t-PT" altLang="pt-PT"/>
              <a:t>Regista dados de consumo</a:t>
            </a:r>
          </a:p>
        </p:txBody>
      </p:sp>
      <p:sp>
        <p:nvSpPr>
          <p:cNvPr id="63492"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CE6A19-DA8E-4174-A5EE-84EA133D54D9}" type="slidenum">
              <a:rPr lang="en-US" altLang="pt-PT" smtClean="0">
                <a:latin typeface="Calibri" panose="020F0502020204030204" pitchFamily="34" charset="0"/>
              </a:rPr>
              <a:pPr/>
              <a:t>32</a:t>
            </a:fld>
            <a:endParaRPr lang="en-US" altLang="pt-PT">
              <a:latin typeface="Calibri" panose="020F0502020204030204" pitchFamily="34" charset="0"/>
            </a:endParaRPr>
          </a:p>
        </p:txBody>
      </p:sp>
    </p:spTree>
    <p:extLst>
      <p:ext uri="{BB962C8B-B14F-4D97-AF65-F5344CB8AC3E}">
        <p14:creationId xmlns:p14="http://schemas.microsoft.com/office/powerpoint/2010/main" val="36742934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t-PT" altLang="pt-PT"/>
              <a:t>Para controlo das quantidades dispensadas durante o dia</a:t>
            </a:r>
          </a:p>
        </p:txBody>
      </p:sp>
      <p:sp>
        <p:nvSpPr>
          <p:cNvPr id="65540"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E8E2DC-24AF-4A70-BDC1-8914F79F95DF}" type="slidenum">
              <a:rPr lang="en-US" altLang="pt-PT" smtClean="0">
                <a:latin typeface="Calibri" panose="020F0502020204030204" pitchFamily="34" charset="0"/>
              </a:rPr>
              <a:pPr/>
              <a:t>33</a:t>
            </a:fld>
            <a:endParaRPr lang="en-US" altLang="pt-PT">
              <a:latin typeface="Calibri" panose="020F0502020204030204" pitchFamily="34" charset="0"/>
            </a:endParaRPr>
          </a:p>
        </p:txBody>
      </p:sp>
    </p:spTree>
    <p:extLst>
      <p:ext uri="{BB962C8B-B14F-4D97-AF65-F5344CB8AC3E}">
        <p14:creationId xmlns:p14="http://schemas.microsoft.com/office/powerpoint/2010/main" val="35757419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t-PT" altLang="pt-PT" b="1"/>
              <a:t>Ficha de registo diário de receitas de produtos nutricionais terapêuticos</a:t>
            </a:r>
            <a:endParaRPr lang="pt-PT" altLang="pt-PT"/>
          </a:p>
          <a:p>
            <a:endParaRPr lang="pt-PT" altLang="pt-PT"/>
          </a:p>
        </p:txBody>
      </p:sp>
      <p:sp>
        <p:nvSpPr>
          <p:cNvPr id="69636"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5E328F3-C333-4A25-87AB-94E0C3739335}" type="slidenum">
              <a:rPr lang="en-US" altLang="pt-PT" smtClean="0">
                <a:latin typeface="Calibri" panose="020F0502020204030204" pitchFamily="34" charset="0"/>
              </a:rPr>
              <a:pPr/>
              <a:t>36</a:t>
            </a:fld>
            <a:endParaRPr lang="en-US" altLang="pt-PT">
              <a:latin typeface="Calibri" panose="020F0502020204030204" pitchFamily="34" charset="0"/>
            </a:endParaRPr>
          </a:p>
        </p:txBody>
      </p:sp>
    </p:spTree>
    <p:extLst>
      <p:ext uri="{BB962C8B-B14F-4D97-AF65-F5344CB8AC3E}">
        <p14:creationId xmlns:p14="http://schemas.microsoft.com/office/powerpoint/2010/main" val="30479430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t-PT" altLang="pt-PT" b="1"/>
              <a:t>Ficha de controlo diário  de stock </a:t>
            </a:r>
            <a:endParaRPr lang="pt-PT" altLang="pt-PT"/>
          </a:p>
          <a:p>
            <a:endParaRPr lang="pt-PT" altLang="pt-PT"/>
          </a:p>
        </p:txBody>
      </p:sp>
      <p:sp>
        <p:nvSpPr>
          <p:cNvPr id="71684"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65D5444-3B08-4BF2-8DCC-E21B3CD62D3C}" type="slidenum">
              <a:rPr lang="en-US" altLang="pt-PT" smtClean="0">
                <a:latin typeface="Calibri" panose="020F0502020204030204" pitchFamily="34" charset="0"/>
              </a:rPr>
              <a:pPr/>
              <a:t>37</a:t>
            </a:fld>
            <a:endParaRPr lang="en-US" altLang="pt-PT">
              <a:latin typeface="Calibri" panose="020F0502020204030204" pitchFamily="34" charset="0"/>
            </a:endParaRPr>
          </a:p>
        </p:txBody>
      </p:sp>
    </p:spTree>
    <p:extLst>
      <p:ext uri="{BB962C8B-B14F-4D97-AF65-F5344CB8AC3E}">
        <p14:creationId xmlns:p14="http://schemas.microsoft.com/office/powerpoint/2010/main" val="4871087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r>
              <a:rPr lang="pt-PT" altLang="en-US" sz="2400"/>
              <a:t>Com os dados da ficha de controlo de stock, preencha a ficha de resumo mensal que será enviada para o distrito.</a:t>
            </a:r>
          </a:p>
          <a:p>
            <a:endParaRPr lang="en-US" altLang="en-US"/>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A7FBA87-7412-4561-9517-2CAC49FAF271}" type="slidenum">
              <a:rPr lang="en-US" altLang="pt-PT" smtClean="0">
                <a:latin typeface="Calibri" panose="020F0502020204030204" pitchFamily="34" charset="0"/>
              </a:rPr>
              <a:pPr/>
              <a:t>38</a:t>
            </a:fld>
            <a:endParaRPr lang="en-US" altLang="pt-PT">
              <a:latin typeface="Calibri" panose="020F0502020204030204" pitchFamily="34" charset="0"/>
            </a:endParaRPr>
          </a:p>
        </p:txBody>
      </p:sp>
    </p:spTree>
    <p:extLst>
      <p:ext uri="{BB962C8B-B14F-4D97-AF65-F5344CB8AC3E}">
        <p14:creationId xmlns:p14="http://schemas.microsoft.com/office/powerpoint/2010/main" val="12594146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B22B0D-ABE9-4A90-9AA9-A59D7D444113}" type="slidenum">
              <a:rPr lang="en-US" altLang="pt-PT" smtClean="0">
                <a:latin typeface="Calibri" panose="020F0502020204030204" pitchFamily="34" charset="0"/>
              </a:rPr>
              <a:pPr/>
              <a:t>39</a:t>
            </a:fld>
            <a:endParaRPr lang="en-US" altLang="pt-PT">
              <a:latin typeface="Calibri" panose="020F0502020204030204" pitchFamily="34" charset="0"/>
            </a:endParaRPr>
          </a:p>
        </p:txBody>
      </p:sp>
    </p:spTree>
    <p:extLst>
      <p:ext uri="{BB962C8B-B14F-4D97-AF65-F5344CB8AC3E}">
        <p14:creationId xmlns:p14="http://schemas.microsoft.com/office/powerpoint/2010/main" val="7745448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t-PT" altLang="pt-PT"/>
              <a:t>Tópico obrigatório – 10 minutos</a:t>
            </a:r>
          </a:p>
          <a:p>
            <a:endParaRPr lang="pt-PT" altLang="pt-PT"/>
          </a:p>
        </p:txBody>
      </p:sp>
      <p:sp>
        <p:nvSpPr>
          <p:cNvPr id="77828"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C94EA48-2072-4528-A845-4EAF397C7E0C}" type="slidenum">
              <a:rPr lang="en-US" altLang="pt-PT" smtClean="0">
                <a:latin typeface="Calibri" panose="020F0502020204030204" pitchFamily="34" charset="0"/>
              </a:rPr>
              <a:pPr/>
              <a:t>40</a:t>
            </a:fld>
            <a:endParaRPr lang="en-US" altLang="pt-PT">
              <a:latin typeface="Calibri" panose="020F0502020204030204" pitchFamily="34" charset="0"/>
            </a:endParaRPr>
          </a:p>
        </p:txBody>
      </p:sp>
    </p:spTree>
    <p:extLst>
      <p:ext uri="{BB962C8B-B14F-4D97-AF65-F5344CB8AC3E}">
        <p14:creationId xmlns:p14="http://schemas.microsoft.com/office/powerpoint/2010/main" val="2695150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pt-PT" altLang="pt-PT"/>
              <a:t>Tópico obrigatório – 15 minutos</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B3AE4AB-5E48-4813-AE91-EE9338885522}" type="slidenum">
              <a:rPr lang="en-US" altLang="pt-PT" smtClean="0">
                <a:latin typeface="Calibri" panose="020F0502020204030204" pitchFamily="34" charset="0"/>
              </a:rPr>
              <a:pPr/>
              <a:t>3</a:t>
            </a:fld>
            <a:endParaRPr lang="en-US" altLang="pt-PT">
              <a:latin typeface="Calibri" panose="020F0502020204030204" pitchFamily="34" charset="0"/>
            </a:endParaRPr>
          </a:p>
        </p:txBody>
      </p:sp>
    </p:spTree>
    <p:extLst>
      <p:ext uri="{BB962C8B-B14F-4D97-AF65-F5344CB8AC3E}">
        <p14:creationId xmlns:p14="http://schemas.microsoft.com/office/powerpoint/2010/main" val="1437939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t-PT" altLang="pt-PT"/>
              <a:t>Tópico obrigatório – 15 minutos</a:t>
            </a:r>
          </a:p>
          <a:p>
            <a:endParaRPr lang="pt-PT" altLang="pt-PT"/>
          </a:p>
        </p:txBody>
      </p:sp>
      <p:sp>
        <p:nvSpPr>
          <p:cNvPr id="19460"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FAE87BC-7D8C-4E8E-9A09-59C156FC8F3B}" type="slidenum">
              <a:rPr lang="en-US" altLang="pt-PT" smtClean="0">
                <a:latin typeface="Calibri" panose="020F0502020204030204" pitchFamily="34" charset="0"/>
              </a:rPr>
              <a:pPr/>
              <a:t>5</a:t>
            </a:fld>
            <a:endParaRPr lang="en-US" altLang="pt-PT">
              <a:latin typeface="Calibri" panose="020F0502020204030204" pitchFamily="34" charset="0"/>
            </a:endParaRPr>
          </a:p>
        </p:txBody>
      </p:sp>
    </p:spTree>
    <p:extLst>
      <p:ext uri="{BB962C8B-B14F-4D97-AF65-F5344CB8AC3E}">
        <p14:creationId xmlns:p14="http://schemas.microsoft.com/office/powerpoint/2010/main" val="2890967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ltLang="pt-PT"/>
          </a:p>
        </p:txBody>
      </p:sp>
      <p:sp>
        <p:nvSpPr>
          <p:cNvPr id="22532"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3206B9A-B89A-419F-B010-425B6E51D042}" type="slidenum">
              <a:rPr lang="en-US" altLang="pt-PT" smtClean="0">
                <a:latin typeface="Calibri" panose="020F0502020204030204" pitchFamily="34" charset="0"/>
              </a:rPr>
              <a:pPr/>
              <a:t>7</a:t>
            </a:fld>
            <a:endParaRPr lang="en-US" altLang="pt-PT">
              <a:latin typeface="Calibri" panose="020F0502020204030204" pitchFamily="34" charset="0"/>
            </a:endParaRPr>
          </a:p>
        </p:txBody>
      </p:sp>
    </p:spTree>
    <p:extLst>
      <p:ext uri="{BB962C8B-B14F-4D97-AF65-F5344CB8AC3E}">
        <p14:creationId xmlns:p14="http://schemas.microsoft.com/office/powerpoint/2010/main" val="3165691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pt-PT" altLang="pt-PT"/>
              <a:t>Para mais informações, refira aos participantes para o Texto de Apoio 10.2.1</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31F25E2-446C-42CC-9424-65DC60C1BFC4}" type="slidenum">
              <a:rPr lang="en-US" altLang="pt-PT" smtClean="0">
                <a:latin typeface="Calibri" panose="020F0502020204030204" pitchFamily="34" charset="0"/>
              </a:rPr>
              <a:pPr/>
              <a:t>8</a:t>
            </a:fld>
            <a:endParaRPr lang="en-US" altLang="pt-PT">
              <a:latin typeface="Calibri" panose="020F0502020204030204" pitchFamily="34" charset="0"/>
            </a:endParaRPr>
          </a:p>
        </p:txBody>
      </p:sp>
    </p:spTree>
    <p:extLst>
      <p:ext uri="{BB962C8B-B14F-4D97-AF65-F5344CB8AC3E}">
        <p14:creationId xmlns:p14="http://schemas.microsoft.com/office/powerpoint/2010/main" val="3619939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t-PT" altLang="pt-PT"/>
              <a:t>Tópico obrigatório – 20 minutos</a:t>
            </a:r>
          </a:p>
          <a:p>
            <a:endParaRPr lang="pt-PT" altLang="pt-PT"/>
          </a:p>
        </p:txBody>
      </p:sp>
      <p:sp>
        <p:nvSpPr>
          <p:cNvPr id="26628"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566D012-FFA7-4679-9D80-2FEDA0BF47DA}" type="slidenum">
              <a:rPr lang="en-US" altLang="pt-PT" smtClean="0">
                <a:latin typeface="Calibri" panose="020F0502020204030204" pitchFamily="34" charset="0"/>
              </a:rPr>
              <a:pPr/>
              <a:t>9</a:t>
            </a:fld>
            <a:endParaRPr lang="en-US" altLang="pt-PT">
              <a:latin typeface="Calibri" panose="020F0502020204030204" pitchFamily="34" charset="0"/>
            </a:endParaRPr>
          </a:p>
        </p:txBody>
      </p:sp>
    </p:spTree>
    <p:extLst>
      <p:ext uri="{BB962C8B-B14F-4D97-AF65-F5344CB8AC3E}">
        <p14:creationId xmlns:p14="http://schemas.microsoft.com/office/powerpoint/2010/main" val="3883793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pt-PT" altLang="pt-PT"/>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39D94F0-8564-4B82-8ED3-D12171E666DC}" type="slidenum">
              <a:rPr lang="en-US" altLang="pt-PT" smtClean="0">
                <a:latin typeface="Calibri" panose="020F0502020204030204" pitchFamily="34" charset="0"/>
              </a:rPr>
              <a:pPr/>
              <a:t>10</a:t>
            </a:fld>
            <a:endParaRPr lang="en-US" altLang="pt-PT">
              <a:latin typeface="Calibri" panose="020F0502020204030204" pitchFamily="34" charset="0"/>
            </a:endParaRPr>
          </a:p>
        </p:txBody>
      </p:sp>
    </p:spTree>
    <p:extLst>
      <p:ext uri="{BB962C8B-B14F-4D97-AF65-F5344CB8AC3E}">
        <p14:creationId xmlns:p14="http://schemas.microsoft.com/office/powerpoint/2010/main" val="1082097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t-PT" altLang="pt-PT"/>
              <a:t>Tópico obrigatório – 15 minutos</a:t>
            </a:r>
          </a:p>
          <a:p>
            <a:endParaRPr lang="pt-PT" altLang="pt-PT"/>
          </a:p>
        </p:txBody>
      </p:sp>
      <p:sp>
        <p:nvSpPr>
          <p:cNvPr id="33796"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C1730A-038D-43B4-978C-D26261F56DD4}" type="slidenum">
              <a:rPr lang="en-US" altLang="pt-PT" smtClean="0">
                <a:latin typeface="Calibri" panose="020F0502020204030204" pitchFamily="34" charset="0"/>
              </a:rPr>
              <a:pPr/>
              <a:t>14</a:t>
            </a:fld>
            <a:endParaRPr lang="en-US" altLang="pt-PT">
              <a:latin typeface="Calibri" panose="020F0502020204030204" pitchFamily="34" charset="0"/>
            </a:endParaRPr>
          </a:p>
        </p:txBody>
      </p:sp>
    </p:spTree>
    <p:extLst>
      <p:ext uri="{BB962C8B-B14F-4D97-AF65-F5344CB8AC3E}">
        <p14:creationId xmlns:p14="http://schemas.microsoft.com/office/powerpoint/2010/main" val="27538685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cstate="print">
            <a:lum/>
          </a:blip>
          <a:srcRect/>
          <a:stretch>
            <a:fillRect l="-10000" r="-10000"/>
          </a:stretch>
        </a:blipFill>
        <a:effectLst/>
      </p:bgPr>
    </p:bg>
    <p:spTree>
      <p:nvGrpSpPr>
        <p:cNvPr id="1" name=""/>
        <p:cNvGrpSpPr/>
        <p:nvPr/>
      </p:nvGrpSpPr>
      <p:grpSpPr>
        <a:xfrm>
          <a:off x="0" y="0"/>
          <a:ext cx="0" cy="0"/>
          <a:chOff x="0" y="0"/>
          <a:chExt cx="0" cy="0"/>
        </a:xfrm>
      </p:grpSpPr>
      <p:cxnSp>
        <p:nvCxnSpPr>
          <p:cNvPr id="6" name="Straight Connector 6"/>
          <p:cNvCxnSpPr/>
          <p:nvPr/>
        </p:nvCxnSpPr>
        <p:spPr>
          <a:xfrm>
            <a:off x="1219200" y="3124200"/>
            <a:ext cx="7169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7" descr="FANTA-2 whiteband.png"/>
          <p:cNvPicPr>
            <a:picLocks noChangeAspect="1"/>
          </p:cNvPicPr>
          <p:nvPr/>
        </p:nvPicPr>
        <p:blipFill>
          <a:blip r:embed="rId3"/>
          <a:srcRect/>
          <a:stretch>
            <a:fillRect/>
          </a:stretch>
        </p:blipFill>
        <p:spPr bwMode="auto">
          <a:xfrm>
            <a:off x="0" y="6169025"/>
            <a:ext cx="9144000" cy="688975"/>
          </a:xfrm>
          <a:prstGeom prst="rect">
            <a:avLst/>
          </a:prstGeom>
          <a:noFill/>
          <a:ln w="9525">
            <a:noFill/>
            <a:miter lim="800000"/>
            <a:headEnd/>
            <a:tailEnd/>
          </a:ln>
        </p:spPr>
      </p:pic>
      <p:sp>
        <p:nvSpPr>
          <p:cNvPr id="8" name="TextBox 8"/>
          <p:cNvSpPr txBox="1">
            <a:spLocks noChangeArrowheads="1"/>
          </p:cNvSpPr>
          <p:nvPr/>
        </p:nvSpPr>
        <p:spPr bwMode="auto">
          <a:xfrm>
            <a:off x="1066800" y="4953000"/>
            <a:ext cx="7321550"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defRPr/>
            </a:pPr>
            <a:r>
              <a:rPr lang="en-US" altLang="en-US" sz="1300">
                <a:solidFill>
                  <a:srgbClr val="FFFFFF"/>
                </a:solidFill>
              </a:rPr>
              <a:t>Food and Nutrition Technical Assistance III Project (FANTA)</a:t>
            </a:r>
          </a:p>
          <a:p>
            <a:pPr>
              <a:defRPr/>
            </a:pPr>
            <a:r>
              <a:rPr lang="en-US" altLang="en-US" sz="1300">
                <a:solidFill>
                  <a:srgbClr val="FFFFFF"/>
                </a:solidFill>
              </a:rPr>
              <a:t>FHI 360   1825 Connecticut Avenue, NW   Washington, DC 20009</a:t>
            </a:r>
          </a:p>
          <a:p>
            <a:pPr>
              <a:defRPr/>
            </a:pPr>
            <a:r>
              <a:rPr lang="en-US" altLang="en-US" sz="1300">
                <a:solidFill>
                  <a:srgbClr val="FFFFFF"/>
                </a:solidFill>
              </a:rPr>
              <a:t>Tel: 202-884-8000   Fax: 202-884-8432   Email: fantamail@fhi360.org   Website: www.fantaproject.org </a:t>
            </a:r>
          </a:p>
          <a:p>
            <a:pPr>
              <a:defRPr/>
            </a:pPr>
            <a:endParaRPr lang="en-US" altLang="en-US">
              <a:solidFill>
                <a:srgbClr val="000000"/>
              </a:solidFill>
            </a:endParaRPr>
          </a:p>
        </p:txBody>
      </p:sp>
      <p:pic>
        <p:nvPicPr>
          <p:cNvPr id="9" name="Picture 9"/>
          <p:cNvPicPr>
            <a:picLocks noChangeAspect="1"/>
          </p:cNvPicPr>
          <p:nvPr/>
        </p:nvPicPr>
        <p:blipFill>
          <a:blip r:embed="rId4"/>
          <a:srcRect t="2" b="56721"/>
          <a:stretch>
            <a:fillRect/>
          </a:stretch>
        </p:blipFill>
        <p:spPr bwMode="auto">
          <a:xfrm>
            <a:off x="228600" y="6307138"/>
            <a:ext cx="1711325" cy="374650"/>
          </a:xfrm>
          <a:prstGeom prst="rect">
            <a:avLst/>
          </a:prstGeom>
          <a:noFill/>
          <a:ln w="9525">
            <a:noFill/>
            <a:miter lim="800000"/>
            <a:headEnd/>
            <a:tailEnd/>
          </a:ln>
        </p:spPr>
      </p:pic>
      <p:pic>
        <p:nvPicPr>
          <p:cNvPr id="10" name="Picture 8" descr="Horizontal_RGB_600.gif"/>
          <p:cNvPicPr>
            <a:picLocks noChangeAspect="1"/>
          </p:cNvPicPr>
          <p:nvPr/>
        </p:nvPicPr>
        <p:blipFill>
          <a:blip r:embed="rId5"/>
          <a:srcRect/>
          <a:stretch>
            <a:fillRect/>
          </a:stretch>
        </p:blipFill>
        <p:spPr bwMode="auto">
          <a:xfrm>
            <a:off x="7239000" y="6272213"/>
            <a:ext cx="1755775" cy="536575"/>
          </a:xfrm>
          <a:prstGeom prst="rect">
            <a:avLst/>
          </a:prstGeom>
          <a:noFill/>
          <a:ln w="9525">
            <a:noFill/>
            <a:miter lim="800000"/>
            <a:headEnd/>
            <a:tailEnd/>
          </a:ln>
        </p:spPr>
      </p:pic>
      <p:pic>
        <p:nvPicPr>
          <p:cNvPr id="11" name="Picture 9" descr="FHI360 Logo_horizonal.png"/>
          <p:cNvPicPr>
            <a:picLocks noChangeAspect="1"/>
          </p:cNvPicPr>
          <p:nvPr/>
        </p:nvPicPr>
        <p:blipFill>
          <a:blip r:embed="rId6"/>
          <a:srcRect/>
          <a:stretch>
            <a:fillRect/>
          </a:stretch>
        </p:blipFill>
        <p:spPr bwMode="auto">
          <a:xfrm>
            <a:off x="5803900" y="6318250"/>
            <a:ext cx="1066800" cy="444500"/>
          </a:xfrm>
          <a:prstGeom prst="rect">
            <a:avLst/>
          </a:prstGeom>
          <a:noFill/>
          <a:ln w="9525">
            <a:noFill/>
            <a:miter lim="800000"/>
            <a:headEnd/>
            <a:tailEnd/>
          </a:ln>
        </p:spPr>
      </p:pic>
      <p:sp>
        <p:nvSpPr>
          <p:cNvPr id="2" name="Title 1"/>
          <p:cNvSpPr>
            <a:spLocks noGrp="1"/>
          </p:cNvSpPr>
          <p:nvPr>
            <p:ph type="ctrTitle"/>
          </p:nvPr>
        </p:nvSpPr>
        <p:spPr>
          <a:xfrm>
            <a:off x="1219200" y="1219200"/>
            <a:ext cx="7124698" cy="2057400"/>
          </a:xfrm>
        </p:spPr>
        <p:txBody>
          <a:bodyPr>
            <a:normAutofit/>
          </a:bodyPr>
          <a:lstStyle>
            <a:lvl1pPr marL="0" indent="0" algn="l">
              <a:defRPr sz="3000" cap="all"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219200" y="3276600"/>
            <a:ext cx="7124698" cy="277368"/>
          </a:xfrm>
        </p:spPr>
        <p:txBody>
          <a:bodyPr>
            <a:noAutofit/>
          </a:bodyPr>
          <a:lstStyle>
            <a:lvl1pPr marL="0" indent="0" algn="l">
              <a:buNone/>
              <a:defRPr sz="1800">
                <a:solidFill>
                  <a:srgbClr val="1B4298"/>
                </a:solidFill>
                <a:latin typeface="+mn-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6" name="Content Placeholder 15"/>
          <p:cNvSpPr>
            <a:spLocks noGrp="1"/>
          </p:cNvSpPr>
          <p:nvPr>
            <p:ph sz="quarter" idx="10"/>
          </p:nvPr>
        </p:nvSpPr>
        <p:spPr>
          <a:xfrm>
            <a:off x="1219200" y="3581400"/>
            <a:ext cx="6400800" cy="277368"/>
          </a:xfrm>
        </p:spPr>
        <p:txBody>
          <a:bodyPr>
            <a:noAutofit/>
          </a:bodyPr>
          <a:lstStyle>
            <a:lvl1pPr>
              <a:buNone/>
              <a:defRPr sz="1800">
                <a:solidFill>
                  <a:srgbClr val="1B4298"/>
                </a:solidFill>
                <a:latin typeface="+mn-lt"/>
                <a:cs typeface="Arial" pitchFamily="34" charset="0"/>
              </a:defRPr>
            </a:lvl1pPr>
          </a:lstStyle>
          <a:p>
            <a:pPr lvl="0"/>
            <a:r>
              <a:rPr lang="en-US"/>
              <a:t>Click to edit Master text styles</a:t>
            </a:r>
          </a:p>
        </p:txBody>
      </p:sp>
      <p:sp>
        <p:nvSpPr>
          <p:cNvPr id="17" name="Content Placeholder 15"/>
          <p:cNvSpPr>
            <a:spLocks noGrp="1"/>
          </p:cNvSpPr>
          <p:nvPr>
            <p:ph sz="quarter" idx="11"/>
          </p:nvPr>
        </p:nvSpPr>
        <p:spPr>
          <a:xfrm>
            <a:off x="1219200" y="3886200"/>
            <a:ext cx="6019800" cy="304800"/>
          </a:xfrm>
        </p:spPr>
        <p:txBody>
          <a:bodyPr>
            <a:noAutofit/>
          </a:bodyPr>
          <a:lstStyle>
            <a:lvl1pPr>
              <a:buNone/>
              <a:defRPr sz="1800">
                <a:solidFill>
                  <a:srgbClr val="1B4298"/>
                </a:solidFill>
                <a:latin typeface="+mn-lt"/>
                <a:cs typeface="Arial" pitchFamily="34" charset="0"/>
              </a:defRPr>
            </a:lvl1pPr>
          </a:lstStyle>
          <a:p>
            <a:pPr lvl="0"/>
            <a:r>
              <a:rPr lang="en-US" dirty="0"/>
              <a:t>Click to edit Master text styles</a:t>
            </a:r>
          </a:p>
          <a:p>
            <a:pPr lvl="1"/>
            <a:r>
              <a:rPr lang="en-US" dirty="0"/>
              <a:t>Second level</a:t>
            </a:r>
          </a:p>
        </p:txBody>
      </p:sp>
      <p:pic>
        <p:nvPicPr>
          <p:cNvPr id="12" name="Picture 20"/>
          <p:cNvPicPr>
            <a:picLocks noChangeAspect="1"/>
          </p:cNvPicPr>
          <p:nvPr userDrawn="1"/>
        </p:nvPicPr>
        <p:blipFill>
          <a:blip r:embed="rId7">
            <a:extLst>
              <a:ext uri="{28A0092B-C50C-407E-A947-70E740481C1C}">
                <a14:useLocalDpi xmlns:a14="http://schemas.microsoft.com/office/drawing/2010/main" val="0"/>
              </a:ext>
            </a:extLst>
          </a:blip>
          <a:srcRect b="22667"/>
          <a:stretch>
            <a:fillRect/>
          </a:stretch>
        </p:blipFill>
        <p:spPr bwMode="auto">
          <a:xfrm>
            <a:off x="4017963" y="228600"/>
            <a:ext cx="1108075" cy="77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1"/>
          <p:cNvSpPr txBox="1">
            <a:spLocks noChangeArrowheads="1"/>
          </p:cNvSpPr>
          <p:nvPr userDrawn="1"/>
        </p:nvSpPr>
        <p:spPr bwMode="auto">
          <a:xfrm>
            <a:off x="3941763" y="942975"/>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Myriad Pro" panose="020B0503030403020204" pitchFamily="34" charset="0"/>
              </a:defRPr>
            </a:lvl1pPr>
            <a:lvl2pPr marL="742950" indent="-285750">
              <a:spcBef>
                <a:spcPct val="20000"/>
              </a:spcBef>
              <a:buFont typeface="Arial" panose="020B0604020202020204" pitchFamily="34" charset="0"/>
              <a:buChar char="–"/>
              <a:defRPr sz="2200">
                <a:solidFill>
                  <a:schemeClr val="tx1"/>
                </a:solidFill>
                <a:latin typeface="Myriad Pro" panose="020B0503030403020204" pitchFamily="34" charset="0"/>
              </a:defRPr>
            </a:lvl2pPr>
            <a:lvl3pPr marL="1143000" indent="-228600">
              <a:spcBef>
                <a:spcPct val="20000"/>
              </a:spcBef>
              <a:buFont typeface="Arial" panose="020B0604020202020204" pitchFamily="34" charset="0"/>
              <a:buChar char="•"/>
              <a:defRPr>
                <a:solidFill>
                  <a:srgbClr val="1B4298"/>
                </a:solidFill>
                <a:latin typeface="Myriad Pro" panose="020B0503030403020204" pitchFamily="34" charset="0"/>
              </a:defRPr>
            </a:lvl3pPr>
            <a:lvl4pPr marL="1600200" indent="-228600">
              <a:spcBef>
                <a:spcPct val="20000"/>
              </a:spcBef>
              <a:buFont typeface="Arial" panose="020B0604020202020204" pitchFamily="34" charset="0"/>
              <a:buChar char="–"/>
              <a:defRPr>
                <a:solidFill>
                  <a:srgbClr val="1B4298"/>
                </a:solidFill>
                <a:latin typeface="Myriad Pro" panose="020B0503030403020204" pitchFamily="34" charset="0"/>
              </a:defRPr>
            </a:lvl4pPr>
            <a:lvl5pPr marL="2057400" indent="-228600">
              <a:spcBef>
                <a:spcPct val="20000"/>
              </a:spcBef>
              <a:buFont typeface="Arial" panose="020B0604020202020204" pitchFamily="34" charset="0"/>
              <a:buChar char="»"/>
              <a:defRPr>
                <a:solidFill>
                  <a:srgbClr val="1B4298"/>
                </a:solidFill>
                <a:latin typeface="Myriad Pro" panose="020B0503030403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9pPr>
          </a:lstStyle>
          <a:p>
            <a:pPr algn="ctr" eaLnBrk="1" hangingPunct="1">
              <a:spcBef>
                <a:spcPct val="0"/>
              </a:spcBef>
              <a:buClrTx/>
              <a:buFontTx/>
              <a:buNone/>
            </a:pPr>
            <a:r>
              <a:rPr lang="pt-BR" altLang="pt-PT" sz="600" dirty="0">
                <a:solidFill>
                  <a:prstClr val="black"/>
                </a:solidFill>
                <a:latin typeface="Century Gothic" panose="020B0502020202020204" pitchFamily="34" charset="0"/>
                <a:cs typeface="Arial" charset="0"/>
              </a:rPr>
              <a:t>REPÚBLICA DE MOÇAMBIQUE</a:t>
            </a:r>
          </a:p>
          <a:p>
            <a:pPr algn="ctr" eaLnBrk="1" hangingPunct="1">
              <a:spcBef>
                <a:spcPct val="0"/>
              </a:spcBef>
              <a:buClrTx/>
              <a:buFontTx/>
              <a:buNone/>
            </a:pPr>
            <a:r>
              <a:rPr lang="pt-BR" altLang="pt-PT" sz="600" dirty="0">
                <a:solidFill>
                  <a:prstClr val="black"/>
                </a:solidFill>
                <a:latin typeface="Century Gothic" panose="020B0502020202020204" pitchFamily="34" charset="0"/>
                <a:cs typeface="Arial" charset="0"/>
              </a:rPr>
              <a:t>Ministério de Saúde</a:t>
            </a:r>
            <a:endParaRPr lang="en-US" altLang="pt-PT" sz="600" dirty="0">
              <a:solidFill>
                <a:prstClr val="black"/>
              </a:solidFill>
              <a:latin typeface="Century Gothic" panose="020B0502020202020204" pitchFamily="34" charset="0"/>
              <a:cs typeface="Arial" charset="0"/>
            </a:endParaRPr>
          </a:p>
        </p:txBody>
      </p:sp>
    </p:spTree>
    <p:extLst>
      <p:ext uri="{BB962C8B-B14F-4D97-AF65-F5344CB8AC3E}">
        <p14:creationId xmlns:p14="http://schemas.microsoft.com/office/powerpoint/2010/main" val="3344121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55775A-3388-489A-A76C-4998AA7AF009}" type="slidenum">
              <a:rPr lang="en-US" altLang="pt-PT"/>
              <a:pPr>
                <a:defRPr/>
              </a:pPr>
              <a:t>‹#›</a:t>
            </a:fld>
            <a:endParaRPr lang="en-US" altLang="pt-PT"/>
          </a:p>
        </p:txBody>
      </p:sp>
    </p:spTree>
    <p:extLst>
      <p:ext uri="{BB962C8B-B14F-4D97-AF65-F5344CB8AC3E}">
        <p14:creationId xmlns:p14="http://schemas.microsoft.com/office/powerpoint/2010/main" val="382628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DA1DA6-7E61-4FD9-BE75-C52D60D691F7}" type="slidenum">
              <a:rPr lang="en-US" altLang="pt-PT"/>
              <a:pPr>
                <a:defRPr/>
              </a:pPr>
              <a:t>‹#›</a:t>
            </a:fld>
            <a:endParaRPr lang="en-US" altLang="pt-PT"/>
          </a:p>
        </p:txBody>
      </p:sp>
    </p:spTree>
    <p:extLst>
      <p:ext uri="{BB962C8B-B14F-4D97-AF65-F5344CB8AC3E}">
        <p14:creationId xmlns:p14="http://schemas.microsoft.com/office/powerpoint/2010/main" val="1667583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D10F49-C097-439B-A2C3-6913592832D0}" type="slidenum">
              <a:rPr lang="en-US" altLang="pt-PT"/>
              <a:pPr>
                <a:defRPr/>
              </a:pPr>
              <a:t>‹#›</a:t>
            </a:fld>
            <a:endParaRPr lang="en-US" altLang="pt-PT"/>
          </a:p>
        </p:txBody>
      </p:sp>
    </p:spTree>
    <p:extLst>
      <p:ext uri="{BB962C8B-B14F-4D97-AF65-F5344CB8AC3E}">
        <p14:creationId xmlns:p14="http://schemas.microsoft.com/office/powerpoint/2010/main" val="456951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09DA2AD-0F46-4242-9528-14F01E230462}" type="slidenum">
              <a:rPr lang="en-US" altLang="pt-PT"/>
              <a:pPr>
                <a:defRPr/>
              </a:pPr>
              <a:t>‹#›</a:t>
            </a:fld>
            <a:endParaRPr lang="en-US" altLang="pt-PT"/>
          </a:p>
        </p:txBody>
      </p:sp>
    </p:spTree>
    <p:extLst>
      <p:ext uri="{BB962C8B-B14F-4D97-AF65-F5344CB8AC3E}">
        <p14:creationId xmlns:p14="http://schemas.microsoft.com/office/powerpoint/2010/main" val="3717389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5E9FA8F-D847-4B89-AF8D-53B7195D9B86}" type="slidenum">
              <a:rPr lang="en-US" altLang="pt-PT"/>
              <a:pPr>
                <a:defRPr/>
              </a:pPr>
              <a:t>‹#›</a:t>
            </a:fld>
            <a:endParaRPr lang="en-US" altLang="pt-PT"/>
          </a:p>
        </p:txBody>
      </p:sp>
    </p:spTree>
    <p:extLst>
      <p:ext uri="{BB962C8B-B14F-4D97-AF65-F5344CB8AC3E}">
        <p14:creationId xmlns:p14="http://schemas.microsoft.com/office/powerpoint/2010/main" val="2222028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A0BE7EE-40D0-4C18-AAA8-FE09062A1FCC}" type="slidenum">
              <a:rPr lang="en-US" altLang="pt-PT"/>
              <a:pPr>
                <a:defRPr/>
              </a:pPr>
              <a:t>‹#›</a:t>
            </a:fld>
            <a:endParaRPr lang="en-US" altLang="pt-PT"/>
          </a:p>
        </p:txBody>
      </p:sp>
    </p:spTree>
    <p:extLst>
      <p:ext uri="{BB962C8B-B14F-4D97-AF65-F5344CB8AC3E}">
        <p14:creationId xmlns:p14="http://schemas.microsoft.com/office/powerpoint/2010/main" val="1258509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90FFF0E-A0F4-455E-BD49-211972791E9D}" type="slidenum">
              <a:rPr lang="en-US" altLang="pt-PT"/>
              <a:pPr>
                <a:defRPr/>
              </a:pPr>
              <a:t>‹#›</a:t>
            </a:fld>
            <a:endParaRPr lang="en-US" altLang="pt-PT"/>
          </a:p>
        </p:txBody>
      </p:sp>
    </p:spTree>
    <p:extLst>
      <p:ext uri="{BB962C8B-B14F-4D97-AF65-F5344CB8AC3E}">
        <p14:creationId xmlns:p14="http://schemas.microsoft.com/office/powerpoint/2010/main" val="1480744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FB9F46-D354-4185-ADCB-90EBCFA7C048}" type="slidenum">
              <a:rPr lang="en-US" altLang="pt-PT"/>
              <a:pPr>
                <a:defRPr/>
              </a:pPr>
              <a:t>‹#›</a:t>
            </a:fld>
            <a:endParaRPr lang="en-US" altLang="pt-PT"/>
          </a:p>
        </p:txBody>
      </p:sp>
    </p:spTree>
    <p:extLst>
      <p:ext uri="{BB962C8B-B14F-4D97-AF65-F5344CB8AC3E}">
        <p14:creationId xmlns:p14="http://schemas.microsoft.com/office/powerpoint/2010/main" val="12812800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876A61C-54DC-4CCB-8591-AD067E7AC394}" type="slidenum">
              <a:rPr lang="en-US" altLang="pt-PT"/>
              <a:pPr>
                <a:defRPr/>
              </a:pPr>
              <a:t>‹#›</a:t>
            </a:fld>
            <a:endParaRPr lang="en-US" altLang="pt-PT"/>
          </a:p>
        </p:txBody>
      </p:sp>
    </p:spTree>
    <p:extLst>
      <p:ext uri="{BB962C8B-B14F-4D97-AF65-F5344CB8AC3E}">
        <p14:creationId xmlns:p14="http://schemas.microsoft.com/office/powerpoint/2010/main" val="27414687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073ADF-3A23-4B3D-A05C-747CFBA7F25B}" type="slidenum">
              <a:rPr lang="en-US" altLang="pt-PT"/>
              <a:pPr>
                <a:defRPr/>
              </a:pPr>
              <a:t>‹#›</a:t>
            </a:fld>
            <a:endParaRPr lang="en-US" altLang="pt-PT"/>
          </a:p>
        </p:txBody>
      </p:sp>
    </p:spTree>
    <p:extLst>
      <p:ext uri="{BB962C8B-B14F-4D97-AF65-F5344CB8AC3E}">
        <p14:creationId xmlns:p14="http://schemas.microsoft.com/office/powerpoint/2010/main" val="643923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6"/>
          <p:cNvSpPr/>
          <p:nvPr/>
        </p:nvSpPr>
        <p:spPr>
          <a:xfrm>
            <a:off x="0" y="6667500"/>
            <a:ext cx="9144000" cy="190500"/>
          </a:xfrm>
          <a:prstGeom prst="rect">
            <a:avLst/>
          </a:prstGeom>
          <a:pattFill prst="dashHorz">
            <a:fgClr>
              <a:schemeClr val="bg2">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7"/>
          <p:cNvSpPr/>
          <p:nvPr/>
        </p:nvSpPr>
        <p:spPr>
          <a:xfrm>
            <a:off x="7727950" y="0"/>
            <a:ext cx="1416050" cy="1276350"/>
          </a:xfrm>
          <a:prstGeom prst="rect">
            <a:avLst/>
          </a:prstGeom>
          <a:pattFill prst="pct50">
            <a:fgClr>
              <a:schemeClr val="bg2">
                <a:lumMod val="50000"/>
              </a:schemeClr>
            </a:fgClr>
            <a:bgClr>
              <a:schemeClr val="bg1"/>
            </a:bgClr>
          </a:patt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rgbClr val="EEECE1">
                    <a:lumMod val="25000"/>
                  </a:srgbClr>
                </a:solidFill>
              </a:rPr>
              <a:t>10</a:t>
            </a:r>
          </a:p>
          <a:p>
            <a:pPr algn="ctr">
              <a:defRPr/>
            </a:pPr>
            <a:r>
              <a:rPr lang="en-US" sz="2000" b="1" dirty="0">
                <a:solidFill>
                  <a:srgbClr val="EEECE1">
                    <a:lumMod val="25000"/>
                  </a:srgbClr>
                </a:solidFill>
              </a:rPr>
              <a:t>M</a:t>
            </a:r>
            <a:r>
              <a:rPr lang="pt-PT" altLang="en-US" sz="2000" b="1" dirty="0">
                <a:solidFill>
                  <a:srgbClr val="EEECE1">
                    <a:lumMod val="25000"/>
                  </a:srgbClr>
                </a:solidFill>
              </a:rPr>
              <a:t>ó</a:t>
            </a:r>
            <a:r>
              <a:rPr lang="en-US" sz="2000" b="1" dirty="0" err="1">
                <a:solidFill>
                  <a:srgbClr val="EEECE1">
                    <a:lumMod val="25000"/>
                  </a:srgbClr>
                </a:solidFill>
              </a:rPr>
              <a:t>dulo</a:t>
            </a:r>
            <a:endParaRPr lang="en-US" sz="2000" b="1" dirty="0">
              <a:solidFill>
                <a:srgbClr val="EEECE1">
                  <a:lumMod val="25000"/>
                </a:srgbClr>
              </a:solidFill>
            </a:endParaRPr>
          </a:p>
        </p:txBody>
      </p:sp>
      <p:sp>
        <p:nvSpPr>
          <p:cNvPr id="6" name="Rectangle 8"/>
          <p:cNvSpPr/>
          <p:nvPr/>
        </p:nvSpPr>
        <p:spPr>
          <a:xfrm>
            <a:off x="-19050" y="1276350"/>
            <a:ext cx="9163050" cy="19050"/>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dirty="0">
              <a:solidFill>
                <a:srgbClr val="996633"/>
              </a:solidFill>
              <a:cs typeface="Calibri" pitchFamily="34" charset="0"/>
            </a:endParaRPr>
          </a:p>
        </p:txBody>
      </p:sp>
      <p:sp>
        <p:nvSpPr>
          <p:cNvPr id="8" name="Rectangle 10"/>
          <p:cNvSpPr/>
          <p:nvPr/>
        </p:nvSpPr>
        <p:spPr>
          <a:xfrm>
            <a:off x="0" y="6667500"/>
            <a:ext cx="9144000" cy="190500"/>
          </a:xfrm>
          <a:prstGeom prst="rect">
            <a:avLst/>
          </a:prstGeom>
          <a:pattFill prst="dashHorz">
            <a:fgClr>
              <a:srgbClr val="0099C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9" name="Text Placeholder 12"/>
          <p:cNvSpPr txBox="1">
            <a:spLocks/>
          </p:cNvSpPr>
          <p:nvPr/>
        </p:nvSpPr>
        <p:spPr>
          <a:xfrm>
            <a:off x="4735513" y="6446838"/>
            <a:ext cx="3700462" cy="182562"/>
          </a:xfrm>
          <a:prstGeom prst="rect">
            <a:avLst/>
          </a:prstGeom>
        </p:spPr>
        <p:txBody>
          <a:bodyPr wrap="none" anchor="ctr"/>
          <a:lstStyle>
            <a:lvl1pPr marL="0" indent="0" algn="l" defTabSz="914400" rtl="0" eaLnBrk="1" latinLnBrk="0" hangingPunct="1">
              <a:spcBef>
                <a:spcPct val="20000"/>
              </a:spcBef>
              <a:buClr>
                <a:schemeClr val="accent1"/>
              </a:buClr>
              <a:buFontTx/>
              <a:buNone/>
              <a:defRPr sz="1200" kern="1200" baseline="0">
                <a:solidFill>
                  <a:schemeClr val="accent6">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Clr>
                <a:srgbClr val="4F81BD"/>
              </a:buClr>
              <a:defRPr/>
            </a:pPr>
            <a:r>
              <a:rPr lang="pt-BR" sz="1000" dirty="0">
                <a:solidFill>
                  <a:srgbClr val="0099CC"/>
                </a:solidFill>
              </a:rPr>
              <a:t>Tratamento e Reabilitação Nutricional para Adolescentes e Adultos</a:t>
            </a:r>
            <a:endParaRPr lang="en-US" sz="1000" dirty="0">
              <a:solidFill>
                <a:srgbClr val="0099CC"/>
              </a:solidFill>
            </a:endParaRPr>
          </a:p>
        </p:txBody>
      </p:sp>
      <p:sp>
        <p:nvSpPr>
          <p:cNvPr id="2" name="Title 1"/>
          <p:cNvSpPr>
            <a:spLocks noGrp="1"/>
          </p:cNvSpPr>
          <p:nvPr>
            <p:ph type="title"/>
          </p:nvPr>
        </p:nvSpPr>
        <p:spPr>
          <a:xfrm>
            <a:off x="0" y="0"/>
            <a:ext cx="7848600" cy="1417638"/>
          </a:xfrm>
        </p:spPr>
        <p:txBody>
          <a:bodyPr lIns="457200">
            <a:normAutofit/>
          </a:bodyPr>
          <a:lstStyle>
            <a:lvl1pPr algn="l">
              <a:defRPr sz="3200" b="1">
                <a:solidFill>
                  <a:srgbClr val="0099CC"/>
                </a:solidFill>
                <a:latin typeface="+mn-lt"/>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buClr>
                <a:srgbClr val="0099CC"/>
              </a:buClr>
              <a:defRPr sz="2800">
                <a:latin typeface="+mn-lt"/>
                <a:cs typeface="Arial" panose="020B0604020202020204" pitchFamily="34" charset="0"/>
              </a:defRPr>
            </a:lvl1pPr>
            <a:lvl2pPr>
              <a:defRPr sz="2800">
                <a:latin typeface="+mn-lt"/>
                <a:cs typeface="Arial" panose="020B0604020202020204" pitchFamily="34" charset="0"/>
              </a:defRPr>
            </a:lvl2pPr>
            <a:lvl3pPr>
              <a:defRPr sz="2800">
                <a:solidFill>
                  <a:srgbClr val="0099CC"/>
                </a:solidFill>
                <a:latin typeface="+mn-lt"/>
                <a:cs typeface="Arial" panose="020B0604020202020204" pitchFamily="34" charset="0"/>
              </a:defRPr>
            </a:lvl3pPr>
            <a:lvl4pPr>
              <a:defRPr sz="2800">
                <a:solidFill>
                  <a:srgbClr val="0099CC"/>
                </a:solidFill>
                <a:latin typeface="+mn-lt"/>
                <a:cs typeface="Arial" panose="020B0604020202020204" pitchFamily="34" charset="0"/>
              </a:defRPr>
            </a:lvl4pPr>
            <a:lvl5pPr>
              <a:defRPr sz="2800">
                <a:solidFill>
                  <a:srgbClr val="0099CC"/>
                </a:solidFill>
                <a:latin typeface="+mn-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p:txBody>
      </p:sp>
      <p:sp>
        <p:nvSpPr>
          <p:cNvPr id="10" name="Slide Number Placeholder 5"/>
          <p:cNvSpPr>
            <a:spLocks noGrp="1"/>
          </p:cNvSpPr>
          <p:nvPr>
            <p:ph type="sldNum" sz="quarter" idx="10"/>
          </p:nvPr>
        </p:nvSpPr>
        <p:spPr>
          <a:xfrm>
            <a:off x="8472488" y="6403975"/>
            <a:ext cx="457200" cy="228600"/>
          </a:xfrm>
        </p:spPr>
        <p:txBody>
          <a:bodyPr/>
          <a:lstStyle>
            <a:lvl1pPr>
              <a:defRPr b="1">
                <a:solidFill>
                  <a:srgbClr val="0099CC"/>
                </a:solidFill>
                <a:latin typeface="+mn-lt"/>
              </a:defRPr>
            </a:lvl1pPr>
          </a:lstStyle>
          <a:p>
            <a:pPr>
              <a:defRPr/>
            </a:pPr>
            <a:fld id="{080AEDDF-9DC8-438E-9C7C-68B8D7802985}" type="slidenum">
              <a:rPr lang="pt-PT" altLang="en-US" smtClean="0"/>
              <a:pPr>
                <a:defRPr/>
              </a:pPr>
              <a:t>‹#›</a:t>
            </a:fld>
            <a:endParaRPr lang="pt-PT" altLang="en-US" dirty="0"/>
          </a:p>
        </p:txBody>
      </p:sp>
      <p:sp>
        <p:nvSpPr>
          <p:cNvPr id="11" name="Footer Placeholder 1"/>
          <p:cNvSpPr txBox="1">
            <a:spLocks/>
          </p:cNvSpPr>
          <p:nvPr userDrawn="1"/>
        </p:nvSpPr>
        <p:spPr>
          <a:xfrm>
            <a:off x="762000" y="6446838"/>
            <a:ext cx="3948113" cy="182562"/>
          </a:xfrm>
          <a:prstGeom prst="rect">
            <a:avLst/>
          </a:prstGeom>
        </p:spPr>
        <p:txBody>
          <a:bodyPr wrap="none" anchor="ctr"/>
          <a:lstStyle>
            <a:defPPr>
              <a:defRPr lang="pt-PT"/>
            </a:defPPr>
            <a:lvl1pPr algn="ctr" rtl="0" eaLnBrk="0" fontAlgn="base" hangingPunct="0">
              <a:spcBef>
                <a:spcPct val="0"/>
              </a:spcBef>
              <a:spcAft>
                <a:spcPct val="0"/>
              </a:spcAft>
              <a:defRPr sz="1200" kern="1200">
                <a:solidFill>
                  <a:srgbClr val="996633"/>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l">
              <a:defRPr/>
            </a:pPr>
            <a:r>
              <a:rPr lang="pt-PT" sz="1000" b="1" dirty="0">
                <a:solidFill>
                  <a:prstClr val="black"/>
                </a:solidFill>
                <a:latin typeface="Calibri"/>
              </a:rPr>
              <a:t>Módulo 10: </a:t>
            </a:r>
            <a:r>
              <a:rPr lang="pt-PT" sz="1000" dirty="0">
                <a:solidFill>
                  <a:prstClr val="black"/>
                </a:solidFill>
                <a:latin typeface="Calibri"/>
              </a:rPr>
              <a:t>Planificação e Logística</a:t>
            </a:r>
            <a:endParaRPr lang="en-US" sz="1000" dirty="0">
              <a:solidFill>
                <a:prstClr val="black"/>
              </a:solidFill>
              <a:latin typeface="Calibri"/>
            </a:endParaRPr>
          </a:p>
        </p:txBody>
      </p:sp>
    </p:spTree>
    <p:extLst>
      <p:ext uri="{BB962C8B-B14F-4D97-AF65-F5344CB8AC3E}">
        <p14:creationId xmlns:p14="http://schemas.microsoft.com/office/powerpoint/2010/main" val="41976422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E8780C-60BD-4BCE-82AE-4CCCA435D1F9}" type="slidenum">
              <a:rPr lang="en-US" altLang="pt-PT"/>
              <a:pPr>
                <a:defRPr/>
              </a:pPr>
              <a:t>‹#›</a:t>
            </a:fld>
            <a:endParaRPr lang="en-US" altLang="pt-PT"/>
          </a:p>
        </p:txBody>
      </p:sp>
    </p:spTree>
    <p:extLst>
      <p:ext uri="{BB962C8B-B14F-4D97-AF65-F5344CB8AC3E}">
        <p14:creationId xmlns:p14="http://schemas.microsoft.com/office/powerpoint/2010/main" val="227760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endParaRPr lang="pt-PT">
              <a:solidFill>
                <a:prstClr val="black">
                  <a:tint val="75000"/>
                </a:prstClr>
              </a:solidFill>
            </a:endParaRPr>
          </a:p>
        </p:txBody>
      </p:sp>
      <p:sp>
        <p:nvSpPr>
          <p:cNvPr id="4" name="Slide Number Placeholder 3"/>
          <p:cNvSpPr>
            <a:spLocks noGrp="1"/>
          </p:cNvSpPr>
          <p:nvPr>
            <p:ph type="sldNum" sz="quarter" idx="11"/>
          </p:nvPr>
        </p:nvSpPr>
        <p:spPr/>
        <p:txBody>
          <a:bodyPr/>
          <a:lstStyle/>
          <a:p>
            <a:pPr>
              <a:defRPr/>
            </a:pPr>
            <a:fld id="{2C596EFF-233B-4CA8-A482-F1422D06D5F4}" type="slidenum">
              <a:rPr lang="pt-PT" altLang="en-US" smtClean="0">
                <a:solidFill>
                  <a:prstClr val="black">
                    <a:tint val="75000"/>
                  </a:prstClr>
                </a:solidFill>
              </a:rPr>
              <a:pPr>
                <a:defRPr/>
              </a:pPr>
              <a:t>‹#›</a:t>
            </a:fld>
            <a:endParaRPr lang="pt-PT" altLang="en-US">
              <a:solidFill>
                <a:prstClr val="black">
                  <a:tint val="75000"/>
                </a:prstClr>
              </a:solidFill>
            </a:endParaRPr>
          </a:p>
        </p:txBody>
      </p:sp>
      <p:pic>
        <p:nvPicPr>
          <p:cNvPr id="5" name="Picture 20"/>
          <p:cNvPicPr>
            <a:picLocks noChangeAspect="1"/>
          </p:cNvPicPr>
          <p:nvPr userDrawn="1"/>
        </p:nvPicPr>
        <p:blipFill>
          <a:blip r:embed="rId2">
            <a:extLst>
              <a:ext uri="{28A0092B-C50C-407E-A947-70E740481C1C}">
                <a14:useLocalDpi xmlns:a14="http://schemas.microsoft.com/office/drawing/2010/main" val="0"/>
              </a:ext>
            </a:extLst>
          </a:blip>
          <a:srcRect b="22667"/>
          <a:stretch>
            <a:fillRect/>
          </a:stretch>
        </p:blipFill>
        <p:spPr bwMode="auto">
          <a:xfrm>
            <a:off x="4017963" y="228600"/>
            <a:ext cx="1108075" cy="77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21"/>
          <p:cNvSpPr txBox="1">
            <a:spLocks noChangeArrowheads="1"/>
          </p:cNvSpPr>
          <p:nvPr userDrawn="1"/>
        </p:nvSpPr>
        <p:spPr bwMode="auto">
          <a:xfrm>
            <a:off x="3941763" y="942975"/>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Myriad Pro" panose="020B0503030403020204" pitchFamily="34" charset="0"/>
              </a:defRPr>
            </a:lvl1pPr>
            <a:lvl2pPr marL="742950" indent="-285750">
              <a:spcBef>
                <a:spcPct val="20000"/>
              </a:spcBef>
              <a:buFont typeface="Arial" panose="020B0604020202020204" pitchFamily="34" charset="0"/>
              <a:buChar char="–"/>
              <a:defRPr sz="2200">
                <a:solidFill>
                  <a:schemeClr val="tx1"/>
                </a:solidFill>
                <a:latin typeface="Myriad Pro" panose="020B0503030403020204" pitchFamily="34" charset="0"/>
              </a:defRPr>
            </a:lvl2pPr>
            <a:lvl3pPr marL="1143000" indent="-228600">
              <a:spcBef>
                <a:spcPct val="20000"/>
              </a:spcBef>
              <a:buFont typeface="Arial" panose="020B0604020202020204" pitchFamily="34" charset="0"/>
              <a:buChar char="•"/>
              <a:defRPr>
                <a:solidFill>
                  <a:srgbClr val="1B4298"/>
                </a:solidFill>
                <a:latin typeface="Myriad Pro" panose="020B0503030403020204" pitchFamily="34" charset="0"/>
              </a:defRPr>
            </a:lvl3pPr>
            <a:lvl4pPr marL="1600200" indent="-228600">
              <a:spcBef>
                <a:spcPct val="20000"/>
              </a:spcBef>
              <a:buFont typeface="Arial" panose="020B0604020202020204" pitchFamily="34" charset="0"/>
              <a:buChar char="–"/>
              <a:defRPr>
                <a:solidFill>
                  <a:srgbClr val="1B4298"/>
                </a:solidFill>
                <a:latin typeface="Myriad Pro" panose="020B0503030403020204" pitchFamily="34" charset="0"/>
              </a:defRPr>
            </a:lvl4pPr>
            <a:lvl5pPr marL="2057400" indent="-228600">
              <a:spcBef>
                <a:spcPct val="20000"/>
              </a:spcBef>
              <a:buFont typeface="Arial" panose="020B0604020202020204" pitchFamily="34" charset="0"/>
              <a:buChar char="»"/>
              <a:defRPr>
                <a:solidFill>
                  <a:srgbClr val="1B4298"/>
                </a:solidFill>
                <a:latin typeface="Myriad Pro" panose="020B0503030403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9pPr>
          </a:lstStyle>
          <a:p>
            <a:pPr algn="ctr" eaLnBrk="1" hangingPunct="1">
              <a:spcBef>
                <a:spcPct val="0"/>
              </a:spcBef>
              <a:buClrTx/>
              <a:buFontTx/>
              <a:buNone/>
            </a:pPr>
            <a:r>
              <a:rPr lang="pt-BR" altLang="pt-PT" sz="600" dirty="0">
                <a:solidFill>
                  <a:prstClr val="black"/>
                </a:solidFill>
                <a:latin typeface="Century Gothic" panose="020B0502020202020204" pitchFamily="34" charset="0"/>
                <a:cs typeface="Arial" charset="0"/>
              </a:rPr>
              <a:t>REPÚBLICA DE MOÇAMBIQUE</a:t>
            </a:r>
          </a:p>
          <a:p>
            <a:pPr algn="ctr" eaLnBrk="1" hangingPunct="1">
              <a:spcBef>
                <a:spcPct val="0"/>
              </a:spcBef>
              <a:buClrTx/>
              <a:buFontTx/>
              <a:buNone/>
            </a:pPr>
            <a:r>
              <a:rPr lang="pt-BR" altLang="pt-PT" sz="600" dirty="0">
                <a:solidFill>
                  <a:prstClr val="black"/>
                </a:solidFill>
                <a:latin typeface="Century Gothic" panose="020B0502020202020204" pitchFamily="34" charset="0"/>
                <a:cs typeface="Arial" charset="0"/>
              </a:rPr>
              <a:t>Ministério de Saúde</a:t>
            </a:r>
            <a:endParaRPr lang="en-US" altLang="pt-PT" sz="600" dirty="0">
              <a:solidFill>
                <a:prstClr val="black"/>
              </a:solidFill>
              <a:latin typeface="Century Gothic" panose="020B0502020202020204" pitchFamily="34" charset="0"/>
              <a:cs typeface="Arial" charset="0"/>
            </a:endParaRPr>
          </a:p>
        </p:txBody>
      </p:sp>
      <p:sp>
        <p:nvSpPr>
          <p:cNvPr id="7" name="Rectangle 6"/>
          <p:cNvSpPr/>
          <p:nvPr userDrawn="1"/>
        </p:nvSpPr>
        <p:spPr>
          <a:xfrm>
            <a:off x="0" y="1275736"/>
            <a:ext cx="9144000" cy="1468438"/>
          </a:xfrm>
          <a:prstGeom prst="rect">
            <a:avLst/>
          </a:prstGeom>
          <a:solidFill>
            <a:srgbClr val="0099CC"/>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4400" anchor="ctr"/>
          <a:lstStyle/>
          <a:p>
            <a:pPr>
              <a:spcBef>
                <a:spcPts val="0"/>
              </a:spcBef>
              <a:defRPr/>
            </a:pPr>
            <a:endParaRPr lang="pt-BR" sz="2400" dirty="0">
              <a:solidFill>
                <a:srgbClr val="996633"/>
              </a:solidFill>
            </a:endParaRPr>
          </a:p>
        </p:txBody>
      </p:sp>
      <p:sp>
        <p:nvSpPr>
          <p:cNvPr id="8" name="Rectangle 7"/>
          <p:cNvSpPr/>
          <p:nvPr userDrawn="1"/>
        </p:nvSpPr>
        <p:spPr>
          <a:xfrm>
            <a:off x="0" y="2627313"/>
            <a:ext cx="9144000" cy="136525"/>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dirty="0">
              <a:solidFill>
                <a:srgbClr val="996633"/>
              </a:solidFill>
              <a:cs typeface="Calibri" pitchFamily="34" charset="0"/>
            </a:endParaRPr>
          </a:p>
        </p:txBody>
      </p:sp>
      <p:sp>
        <p:nvSpPr>
          <p:cNvPr id="9" name="Rectangle 8"/>
          <p:cNvSpPr/>
          <p:nvPr userDrawn="1"/>
        </p:nvSpPr>
        <p:spPr>
          <a:xfrm>
            <a:off x="0" y="2763838"/>
            <a:ext cx="9144000" cy="3865562"/>
          </a:xfrm>
          <a:prstGeom prst="rect">
            <a:avLst/>
          </a:prstGeom>
          <a:gradFill>
            <a:gsLst>
              <a:gs pos="0">
                <a:srgbClr val="E1F7FF"/>
              </a:gs>
              <a:gs pos="80000">
                <a:schemeClr val="bg1"/>
              </a:gs>
              <a:gs pos="100000">
                <a:schemeClr val="bg1"/>
              </a:gs>
            </a:gsLst>
            <a:lin ang="540000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lIns="914400" tIns="457200" rIns="914400"/>
          <a:lstStyle/>
          <a:p>
            <a:pPr eaLnBrk="1" hangingPunct="1">
              <a:spcBef>
                <a:spcPts val="1200"/>
              </a:spcBef>
              <a:defRPr/>
            </a:pPr>
            <a:endParaRPr lang="pt-BR" sz="2400" dirty="0">
              <a:solidFill>
                <a:srgbClr val="996633"/>
              </a:solidFill>
            </a:endParaRPr>
          </a:p>
          <a:p>
            <a:pPr eaLnBrk="1" hangingPunct="1">
              <a:lnSpc>
                <a:spcPct val="115000"/>
              </a:lnSpc>
              <a:spcBef>
                <a:spcPts val="0"/>
              </a:spcBef>
              <a:spcAft>
                <a:spcPts val="1000"/>
              </a:spcAft>
              <a:defRPr/>
            </a:pPr>
            <a:r>
              <a:rPr lang="pt-PT" sz="2800" dirty="0">
                <a:solidFill>
                  <a:prstClr val="white"/>
                </a:solidFill>
                <a:latin typeface="Arial" pitchFamily="34" charset="0"/>
                <a:ea typeface="Calibri"/>
                <a:cs typeface="Arial" pitchFamily="34" charset="0"/>
              </a:rPr>
              <a:t> </a:t>
            </a:r>
            <a:endParaRPr lang="en-US" sz="2800" dirty="0">
              <a:solidFill>
                <a:prstClr val="white"/>
              </a:solidFill>
              <a:latin typeface="Arial" pitchFamily="34" charset="0"/>
              <a:ea typeface="Calibri"/>
              <a:cs typeface="Arial" pitchFamily="34" charset="0"/>
            </a:endParaRPr>
          </a:p>
          <a:p>
            <a:pPr eaLnBrk="1" hangingPunct="1">
              <a:spcBef>
                <a:spcPts val="1200"/>
              </a:spcBef>
              <a:defRPr/>
            </a:pPr>
            <a:endParaRPr lang="pt-BR" sz="2400" dirty="0">
              <a:solidFill>
                <a:srgbClr val="996633"/>
              </a:solidFill>
            </a:endParaRPr>
          </a:p>
          <a:p>
            <a:pPr eaLnBrk="1" hangingPunct="1">
              <a:spcBef>
                <a:spcPts val="1200"/>
              </a:spcBef>
              <a:defRPr/>
            </a:pPr>
            <a:endParaRPr lang="pt-BR" sz="2400" dirty="0">
              <a:solidFill>
                <a:srgbClr val="996633"/>
              </a:solidFill>
            </a:endParaRPr>
          </a:p>
        </p:txBody>
      </p:sp>
      <p:sp>
        <p:nvSpPr>
          <p:cNvPr id="10" name="Rectangle 10"/>
          <p:cNvSpPr/>
          <p:nvPr userDrawn="1"/>
        </p:nvSpPr>
        <p:spPr>
          <a:xfrm>
            <a:off x="0" y="6667500"/>
            <a:ext cx="9144000" cy="190500"/>
          </a:xfrm>
          <a:prstGeom prst="rect">
            <a:avLst/>
          </a:prstGeom>
          <a:pattFill prst="dashHorz">
            <a:fgClr>
              <a:srgbClr val="0099C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6" name="Text Placeholder 15"/>
          <p:cNvSpPr>
            <a:spLocks noGrp="1"/>
          </p:cNvSpPr>
          <p:nvPr>
            <p:ph type="body" sz="quarter" idx="12" hasCustomPrompt="1"/>
          </p:nvPr>
        </p:nvSpPr>
        <p:spPr>
          <a:xfrm>
            <a:off x="300038" y="1576388"/>
            <a:ext cx="7761287" cy="962025"/>
          </a:xfrm>
        </p:spPr>
        <p:txBody>
          <a:bodyPr/>
          <a:lstStyle>
            <a:lvl1pPr marL="0" indent="0" eaLnBrk="0" hangingPunct="0">
              <a:spcBef>
                <a:spcPts val="0"/>
              </a:spcBef>
              <a:buNone/>
              <a:defRPr sz="2400" baseline="0">
                <a:solidFill>
                  <a:srgbClr val="FFFFFF"/>
                </a:solidFill>
              </a:defRPr>
            </a:lvl1pPr>
          </a:lstStyle>
          <a:p>
            <a:pPr eaLnBrk="0" hangingPunct="0">
              <a:spcBef>
                <a:spcPts val="0"/>
              </a:spcBef>
              <a:defRPr/>
            </a:pPr>
            <a:r>
              <a:rPr lang="en-US" dirty="0"/>
              <a:t>MASTER TEXT</a:t>
            </a:r>
          </a:p>
        </p:txBody>
      </p:sp>
      <p:sp>
        <p:nvSpPr>
          <p:cNvPr id="18" name="Text Placeholder 17"/>
          <p:cNvSpPr>
            <a:spLocks noGrp="1"/>
          </p:cNvSpPr>
          <p:nvPr>
            <p:ph type="body" sz="quarter" idx="13"/>
          </p:nvPr>
        </p:nvSpPr>
        <p:spPr>
          <a:xfrm>
            <a:off x="1106488" y="3670300"/>
            <a:ext cx="7051675" cy="22256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99726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endParaRPr lang="pt-PT">
              <a:solidFill>
                <a:prstClr val="black">
                  <a:tint val="75000"/>
                </a:prstClr>
              </a:solidFill>
            </a:endParaRPr>
          </a:p>
        </p:txBody>
      </p:sp>
      <p:sp>
        <p:nvSpPr>
          <p:cNvPr id="4" name="Slide Number Placeholder 5"/>
          <p:cNvSpPr>
            <a:spLocks noGrp="1"/>
          </p:cNvSpPr>
          <p:nvPr>
            <p:ph type="sldNum" sz="quarter" idx="11"/>
          </p:nvPr>
        </p:nvSpPr>
        <p:spPr/>
        <p:txBody>
          <a:bodyPr/>
          <a:lstStyle>
            <a:lvl1pPr>
              <a:defRPr/>
            </a:lvl1pPr>
          </a:lstStyle>
          <a:p>
            <a:pPr>
              <a:defRPr/>
            </a:pPr>
            <a:fld id="{CA0BD06B-9D86-4AFF-A66B-20887992FBAD}" type="slidenum">
              <a:rPr lang="pt-PT" altLang="en-US">
                <a:solidFill>
                  <a:prstClr val="black">
                    <a:tint val="75000"/>
                  </a:prstClr>
                </a:solidFill>
              </a:rPr>
              <a:pPr>
                <a:defRPr/>
              </a:pPr>
              <a:t>‹#›</a:t>
            </a:fld>
            <a:endParaRPr lang="pt-PT" altLang="en-US">
              <a:solidFill>
                <a:prstClr val="black">
                  <a:tint val="75000"/>
                </a:prstClr>
              </a:solidFill>
            </a:endParaRPr>
          </a:p>
        </p:txBody>
      </p:sp>
      <p:sp>
        <p:nvSpPr>
          <p:cNvPr id="5" name="Rectangle 7"/>
          <p:cNvSpPr/>
          <p:nvPr userDrawn="1"/>
        </p:nvSpPr>
        <p:spPr>
          <a:xfrm>
            <a:off x="7727950" y="0"/>
            <a:ext cx="1416050" cy="1276350"/>
          </a:xfrm>
          <a:prstGeom prst="rect">
            <a:avLst/>
          </a:prstGeom>
          <a:pattFill prst="pct50">
            <a:fgClr>
              <a:schemeClr val="bg2">
                <a:lumMod val="50000"/>
              </a:schemeClr>
            </a:fgClr>
            <a:bgClr>
              <a:schemeClr val="bg1"/>
            </a:bgClr>
          </a:patt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rgbClr val="EEECE1">
                    <a:lumMod val="25000"/>
                  </a:srgbClr>
                </a:solidFill>
              </a:rPr>
              <a:t>10</a:t>
            </a:r>
          </a:p>
          <a:p>
            <a:pPr algn="ctr">
              <a:defRPr/>
            </a:pPr>
            <a:r>
              <a:rPr lang="en-US" sz="2000" b="1" dirty="0">
                <a:solidFill>
                  <a:srgbClr val="EEECE1">
                    <a:lumMod val="25000"/>
                  </a:srgbClr>
                </a:solidFill>
              </a:rPr>
              <a:t>M</a:t>
            </a:r>
            <a:r>
              <a:rPr lang="pt-PT" altLang="en-US" sz="2000" b="1" dirty="0">
                <a:solidFill>
                  <a:srgbClr val="EEECE1">
                    <a:lumMod val="25000"/>
                  </a:srgbClr>
                </a:solidFill>
              </a:rPr>
              <a:t>ó</a:t>
            </a:r>
            <a:r>
              <a:rPr lang="en-US" sz="2000" b="1" dirty="0" err="1">
                <a:solidFill>
                  <a:srgbClr val="EEECE1">
                    <a:lumMod val="25000"/>
                  </a:srgbClr>
                </a:solidFill>
              </a:rPr>
              <a:t>dulo</a:t>
            </a:r>
            <a:endParaRPr lang="en-US" sz="2000" b="1" dirty="0">
              <a:solidFill>
                <a:srgbClr val="EEECE1">
                  <a:lumMod val="25000"/>
                </a:srgbClr>
              </a:solidFill>
            </a:endParaRPr>
          </a:p>
        </p:txBody>
      </p:sp>
    </p:spTree>
    <p:extLst>
      <p:ext uri="{BB962C8B-B14F-4D97-AF65-F5344CB8AC3E}">
        <p14:creationId xmlns:p14="http://schemas.microsoft.com/office/powerpoint/2010/main" val="508428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55625" y="249238"/>
            <a:ext cx="7772400" cy="1104900"/>
          </a:xfrm>
        </p:spPr>
        <p:txBody>
          <a:bodyPr/>
          <a:lstStyle/>
          <a:p>
            <a:r>
              <a:rPr lang="en-US"/>
              <a:t>Click to edit Master title style</a:t>
            </a:r>
          </a:p>
        </p:txBody>
      </p:sp>
      <p:sp>
        <p:nvSpPr>
          <p:cNvPr id="3" name="Chart Placeholder 2"/>
          <p:cNvSpPr>
            <a:spLocks noGrp="1"/>
          </p:cNvSpPr>
          <p:nvPr>
            <p:ph type="chart" idx="1"/>
          </p:nvPr>
        </p:nvSpPr>
        <p:spPr>
          <a:xfrm>
            <a:off x="1035050" y="1676400"/>
            <a:ext cx="7727950" cy="4114800"/>
          </a:xfrm>
        </p:spPr>
        <p:txBody>
          <a:bodyPr rtlCol="0">
            <a:normAutofit/>
          </a:bodyPr>
          <a:lstStyle/>
          <a:p>
            <a:pPr lvl="0"/>
            <a:r>
              <a:rPr lang="en-US" noProof="0"/>
              <a:t>Click icon to add chart</a:t>
            </a:r>
          </a:p>
        </p:txBody>
      </p:sp>
      <p:sp>
        <p:nvSpPr>
          <p:cNvPr id="4" name="Rectangle 5"/>
          <p:cNvSpPr>
            <a:spLocks noGrp="1" noChangeArrowheads="1"/>
          </p:cNvSpPr>
          <p:nvPr>
            <p:ph type="dt" sz="half" idx="10"/>
          </p:nvPr>
        </p:nvSpPr>
        <p:spPr>
          <a:xfrm>
            <a:off x="381000" y="6172200"/>
            <a:ext cx="1905000" cy="457200"/>
          </a:xfrm>
          <a:prstGeom prst="rect">
            <a:avLst/>
          </a:prstGeom>
        </p:spPr>
        <p:txBody>
          <a:bodyPr/>
          <a:lstStyle>
            <a:lvl1pPr eaLnBrk="0" hangingPunct="0">
              <a:defRPr>
                <a:latin typeface="Arial" charset="0"/>
                <a:cs typeface="Arial" charset="0"/>
              </a:defRPr>
            </a:lvl1pPr>
          </a:lstStyle>
          <a:p>
            <a:pPr>
              <a:defRPr/>
            </a:pPr>
            <a:endParaRPr lang="pt-PT">
              <a:solidFill>
                <a:prstClr val="black"/>
              </a:solidFill>
            </a:endParaRPr>
          </a:p>
        </p:txBody>
      </p:sp>
      <p:sp>
        <p:nvSpPr>
          <p:cNvPr id="5" name="Rectangle 6"/>
          <p:cNvSpPr>
            <a:spLocks noGrp="1" noChangeArrowheads="1"/>
          </p:cNvSpPr>
          <p:nvPr>
            <p:ph type="ftr" sz="quarter" idx="11"/>
          </p:nvPr>
        </p:nvSpPr>
        <p:spPr/>
        <p:txBody>
          <a:bodyPr/>
          <a:lstStyle>
            <a:lvl1pPr>
              <a:defRPr/>
            </a:lvl1pPr>
          </a:lstStyle>
          <a:p>
            <a:pPr>
              <a:defRPr/>
            </a:pPr>
            <a:endParaRPr lang="pt-PT">
              <a:solidFill>
                <a:prstClr val="black">
                  <a:tint val="75000"/>
                </a:prstClr>
              </a:solidFill>
            </a:endParaRPr>
          </a:p>
        </p:txBody>
      </p:sp>
      <p:sp>
        <p:nvSpPr>
          <p:cNvPr id="6" name="Rectangle 7"/>
          <p:cNvSpPr>
            <a:spLocks noGrp="1" noChangeArrowheads="1"/>
          </p:cNvSpPr>
          <p:nvPr>
            <p:ph type="sldNum" sz="quarter" idx="12"/>
          </p:nvPr>
        </p:nvSpPr>
        <p:spPr/>
        <p:txBody>
          <a:bodyPr/>
          <a:lstStyle>
            <a:lvl1pPr>
              <a:defRPr/>
            </a:lvl1pPr>
          </a:lstStyle>
          <a:p>
            <a:pPr>
              <a:defRPr/>
            </a:pPr>
            <a:fld id="{2F2DBE1E-EB4B-4E56-BFB9-F77C4085B91C}" type="slidenum">
              <a:rPr lang="pt-PT" altLang="en-US">
                <a:solidFill>
                  <a:prstClr val="black">
                    <a:tint val="75000"/>
                  </a:prstClr>
                </a:solidFill>
              </a:rPr>
              <a:pPr>
                <a:defRPr/>
              </a:pPr>
              <a:t>‹#›</a:t>
            </a:fld>
            <a:endParaRPr lang="pt-PT" altLang="en-US">
              <a:solidFill>
                <a:prstClr val="black">
                  <a:tint val="75000"/>
                </a:prstClr>
              </a:solidFill>
            </a:endParaRPr>
          </a:p>
        </p:txBody>
      </p:sp>
    </p:spTree>
    <p:extLst>
      <p:ext uri="{BB962C8B-B14F-4D97-AF65-F5344CB8AC3E}">
        <p14:creationId xmlns:p14="http://schemas.microsoft.com/office/powerpoint/2010/main" val="4134995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5625" y="249238"/>
            <a:ext cx="7772400" cy="1104900"/>
          </a:xfrm>
        </p:spPr>
        <p:txBody>
          <a:bodyPr/>
          <a:lstStyle/>
          <a:p>
            <a:r>
              <a:rPr lang="en-US"/>
              <a:t>Click to edit Master title style</a:t>
            </a:r>
          </a:p>
        </p:txBody>
      </p:sp>
      <p:sp>
        <p:nvSpPr>
          <p:cNvPr id="3" name="Text Placeholder 2"/>
          <p:cNvSpPr>
            <a:spLocks noGrp="1"/>
          </p:cNvSpPr>
          <p:nvPr>
            <p:ph type="body" sz="half" idx="1"/>
          </p:nvPr>
        </p:nvSpPr>
        <p:spPr>
          <a:xfrm>
            <a:off x="1035050" y="1676400"/>
            <a:ext cx="3787775"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75225" y="1676400"/>
            <a:ext cx="3787775"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xfrm>
            <a:off x="381000" y="6172200"/>
            <a:ext cx="1905000" cy="457200"/>
          </a:xfrm>
          <a:prstGeom prst="rect">
            <a:avLst/>
          </a:prstGeom>
        </p:spPr>
        <p:txBody>
          <a:bodyPr/>
          <a:lstStyle>
            <a:lvl1pPr eaLnBrk="0" hangingPunct="0">
              <a:defRPr>
                <a:latin typeface="Arial" charset="0"/>
                <a:cs typeface="Arial" charset="0"/>
              </a:defRPr>
            </a:lvl1pPr>
          </a:lstStyle>
          <a:p>
            <a:pPr>
              <a:defRPr/>
            </a:pPr>
            <a:endParaRPr lang="pt-PT">
              <a:solidFill>
                <a:prstClr val="black"/>
              </a:solidFill>
            </a:endParaRPr>
          </a:p>
        </p:txBody>
      </p:sp>
      <p:sp>
        <p:nvSpPr>
          <p:cNvPr id="6" name="Rectangle 6"/>
          <p:cNvSpPr>
            <a:spLocks noGrp="1" noChangeArrowheads="1"/>
          </p:cNvSpPr>
          <p:nvPr>
            <p:ph type="ftr" sz="quarter" idx="11"/>
          </p:nvPr>
        </p:nvSpPr>
        <p:spPr/>
        <p:txBody>
          <a:bodyPr/>
          <a:lstStyle>
            <a:lvl1pPr>
              <a:defRPr/>
            </a:lvl1pPr>
          </a:lstStyle>
          <a:p>
            <a:pPr>
              <a:defRPr/>
            </a:pPr>
            <a:endParaRPr lang="pt-PT">
              <a:solidFill>
                <a:prstClr val="black">
                  <a:tint val="75000"/>
                </a:prstClr>
              </a:solidFill>
            </a:endParaRPr>
          </a:p>
        </p:txBody>
      </p:sp>
      <p:sp>
        <p:nvSpPr>
          <p:cNvPr id="7" name="Rectangle 7"/>
          <p:cNvSpPr>
            <a:spLocks noGrp="1" noChangeArrowheads="1"/>
          </p:cNvSpPr>
          <p:nvPr>
            <p:ph type="sldNum" sz="quarter" idx="12"/>
          </p:nvPr>
        </p:nvSpPr>
        <p:spPr/>
        <p:txBody>
          <a:bodyPr/>
          <a:lstStyle>
            <a:lvl1pPr>
              <a:defRPr/>
            </a:lvl1pPr>
          </a:lstStyle>
          <a:p>
            <a:pPr>
              <a:defRPr/>
            </a:pPr>
            <a:fld id="{838622D2-6001-4A15-9A56-BC8E31ECB924}" type="slidenum">
              <a:rPr lang="pt-PT" altLang="en-US">
                <a:solidFill>
                  <a:prstClr val="black">
                    <a:tint val="75000"/>
                  </a:prstClr>
                </a:solidFill>
              </a:rPr>
              <a:pPr>
                <a:defRPr/>
              </a:pPr>
              <a:t>‹#›</a:t>
            </a:fld>
            <a:endParaRPr lang="pt-PT" altLang="en-US">
              <a:solidFill>
                <a:prstClr val="black">
                  <a:tint val="75000"/>
                </a:prstClr>
              </a:solidFill>
            </a:endParaRPr>
          </a:p>
        </p:txBody>
      </p:sp>
    </p:spTree>
    <p:extLst>
      <p:ext uri="{BB962C8B-B14F-4D97-AF65-F5344CB8AC3E}">
        <p14:creationId xmlns:p14="http://schemas.microsoft.com/office/powerpoint/2010/main" val="606907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55625" y="249238"/>
            <a:ext cx="7772400" cy="1104900"/>
          </a:xfrm>
        </p:spPr>
        <p:txBody>
          <a:bodyPr/>
          <a:lstStyle/>
          <a:p>
            <a:r>
              <a:rPr lang="en-US"/>
              <a:t>Click to edit Master title style</a:t>
            </a:r>
          </a:p>
        </p:txBody>
      </p:sp>
      <p:sp>
        <p:nvSpPr>
          <p:cNvPr id="3" name="Table Placeholder 2"/>
          <p:cNvSpPr>
            <a:spLocks noGrp="1"/>
          </p:cNvSpPr>
          <p:nvPr>
            <p:ph type="tbl" idx="1"/>
          </p:nvPr>
        </p:nvSpPr>
        <p:spPr>
          <a:xfrm>
            <a:off x="1035050" y="1676400"/>
            <a:ext cx="7727950" cy="4114800"/>
          </a:xfrm>
        </p:spPr>
        <p:txBody>
          <a:bodyPr rtlCol="0">
            <a:normAutofit/>
          </a:bodyPr>
          <a:lstStyle/>
          <a:p>
            <a:pPr lvl="0"/>
            <a:r>
              <a:rPr lang="en-US" noProof="0"/>
              <a:t>Click icon to add table</a:t>
            </a:r>
          </a:p>
        </p:txBody>
      </p:sp>
      <p:sp>
        <p:nvSpPr>
          <p:cNvPr id="4" name="Rectangle 5"/>
          <p:cNvSpPr>
            <a:spLocks noGrp="1" noChangeArrowheads="1"/>
          </p:cNvSpPr>
          <p:nvPr>
            <p:ph type="dt" sz="half" idx="10"/>
          </p:nvPr>
        </p:nvSpPr>
        <p:spPr>
          <a:xfrm>
            <a:off x="381000" y="6172200"/>
            <a:ext cx="1905000" cy="457200"/>
          </a:xfrm>
          <a:prstGeom prst="rect">
            <a:avLst/>
          </a:prstGeom>
        </p:spPr>
        <p:txBody>
          <a:bodyPr/>
          <a:lstStyle>
            <a:lvl1pPr eaLnBrk="0" hangingPunct="0">
              <a:defRPr>
                <a:latin typeface="Arial" charset="0"/>
                <a:cs typeface="Arial" charset="0"/>
              </a:defRPr>
            </a:lvl1pPr>
          </a:lstStyle>
          <a:p>
            <a:pPr>
              <a:defRPr/>
            </a:pPr>
            <a:endParaRPr lang="pt-PT">
              <a:solidFill>
                <a:prstClr val="black"/>
              </a:solidFill>
            </a:endParaRPr>
          </a:p>
        </p:txBody>
      </p:sp>
      <p:sp>
        <p:nvSpPr>
          <p:cNvPr id="5" name="Rectangle 6"/>
          <p:cNvSpPr>
            <a:spLocks noGrp="1" noChangeArrowheads="1"/>
          </p:cNvSpPr>
          <p:nvPr>
            <p:ph type="ftr" sz="quarter" idx="11"/>
          </p:nvPr>
        </p:nvSpPr>
        <p:spPr/>
        <p:txBody>
          <a:bodyPr/>
          <a:lstStyle>
            <a:lvl1pPr>
              <a:defRPr/>
            </a:lvl1pPr>
          </a:lstStyle>
          <a:p>
            <a:pPr>
              <a:defRPr/>
            </a:pPr>
            <a:endParaRPr lang="pt-PT">
              <a:solidFill>
                <a:prstClr val="black">
                  <a:tint val="75000"/>
                </a:prstClr>
              </a:solidFill>
            </a:endParaRPr>
          </a:p>
        </p:txBody>
      </p:sp>
      <p:sp>
        <p:nvSpPr>
          <p:cNvPr id="6" name="Rectangle 7"/>
          <p:cNvSpPr>
            <a:spLocks noGrp="1" noChangeArrowheads="1"/>
          </p:cNvSpPr>
          <p:nvPr>
            <p:ph type="sldNum" sz="quarter" idx="12"/>
          </p:nvPr>
        </p:nvSpPr>
        <p:spPr/>
        <p:txBody>
          <a:bodyPr/>
          <a:lstStyle>
            <a:lvl1pPr>
              <a:defRPr/>
            </a:lvl1pPr>
          </a:lstStyle>
          <a:p>
            <a:pPr>
              <a:defRPr/>
            </a:pPr>
            <a:fld id="{F111EA35-D6B9-40BD-9470-0304E598203C}" type="slidenum">
              <a:rPr lang="pt-PT" altLang="en-US">
                <a:solidFill>
                  <a:prstClr val="black">
                    <a:tint val="75000"/>
                  </a:prstClr>
                </a:solidFill>
              </a:rPr>
              <a:pPr>
                <a:defRPr/>
              </a:pPr>
              <a:t>‹#›</a:t>
            </a:fld>
            <a:endParaRPr lang="pt-PT" altLang="en-US">
              <a:solidFill>
                <a:prstClr val="black">
                  <a:tint val="75000"/>
                </a:prstClr>
              </a:solidFill>
            </a:endParaRPr>
          </a:p>
        </p:txBody>
      </p:sp>
    </p:spTree>
    <p:extLst>
      <p:ext uri="{BB962C8B-B14F-4D97-AF65-F5344CB8AC3E}">
        <p14:creationId xmlns:p14="http://schemas.microsoft.com/office/powerpoint/2010/main" val="2838717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eaLnBrk="0" hangingPunct="0">
              <a:defRPr>
                <a:latin typeface="Arial" charset="0"/>
                <a:cs typeface="Arial" charset="0"/>
              </a:defRPr>
            </a:lvl1pPr>
          </a:lstStyle>
          <a:p>
            <a:pPr>
              <a:defRPr/>
            </a:pPr>
            <a:endParaRPr lang="pt-PT">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pt-PT">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AAFA939-A72E-437C-A353-E67BB5F0F809}" type="slidenum">
              <a:rPr lang="pt-PT" altLang="en-US">
                <a:solidFill>
                  <a:prstClr val="black">
                    <a:tint val="75000"/>
                  </a:prstClr>
                </a:solidFill>
              </a:rPr>
              <a:pPr>
                <a:defRPr/>
              </a:pPr>
              <a:t>‹#›</a:t>
            </a:fld>
            <a:endParaRPr lang="pt-PT" altLang="en-US">
              <a:solidFill>
                <a:prstClr val="black">
                  <a:tint val="75000"/>
                </a:prstClr>
              </a:solidFill>
            </a:endParaRPr>
          </a:p>
        </p:txBody>
      </p:sp>
    </p:spTree>
    <p:extLst>
      <p:ext uri="{BB962C8B-B14F-4D97-AF65-F5344CB8AC3E}">
        <p14:creationId xmlns:p14="http://schemas.microsoft.com/office/powerpoint/2010/main" val="2481385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a:xfrm>
            <a:off x="628650" y="6356350"/>
            <a:ext cx="2057400" cy="365125"/>
          </a:xfrm>
          <a:prstGeom prst="rect">
            <a:avLst/>
          </a:prstGeom>
        </p:spPr>
        <p:txBody>
          <a:bodyPr/>
          <a:lstStyle>
            <a:lvl1pPr eaLnBrk="0" hangingPunct="0">
              <a:defRPr>
                <a:latin typeface="Arial" charset="0"/>
                <a:cs typeface="Arial" charset="0"/>
              </a:defRPr>
            </a:lvl1pPr>
          </a:lstStyle>
          <a:p>
            <a:pPr>
              <a:defRPr/>
            </a:pPr>
            <a:endParaRPr lang="pt-PT">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pt-PT">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FA4F63-36C2-4980-8613-E4B8057E45A5}" type="slidenum">
              <a:rPr lang="pt-PT" altLang="en-US">
                <a:solidFill>
                  <a:prstClr val="black">
                    <a:tint val="75000"/>
                  </a:prstClr>
                </a:solidFill>
              </a:rPr>
              <a:pPr>
                <a:defRPr/>
              </a:pPr>
              <a:t>‹#›</a:t>
            </a:fld>
            <a:endParaRPr lang="pt-PT" altLang="en-US">
              <a:solidFill>
                <a:prstClr val="black">
                  <a:tint val="75000"/>
                </a:prstClr>
              </a:solidFill>
            </a:endParaRPr>
          </a:p>
        </p:txBody>
      </p:sp>
    </p:spTree>
    <p:extLst>
      <p:ext uri="{BB962C8B-B14F-4D97-AF65-F5344CB8AC3E}">
        <p14:creationId xmlns:p14="http://schemas.microsoft.com/office/powerpoint/2010/main" val="1061311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42" name="Title Placeholder 1"/>
          <p:cNvSpPr>
            <a:spLocks noGrp="1"/>
          </p:cNvSpPr>
          <p:nvPr>
            <p:ph type="title"/>
          </p:nvPr>
        </p:nvSpPr>
        <p:spPr bwMode="auto">
          <a:xfrm>
            <a:off x="457200" y="0"/>
            <a:ext cx="8229600" cy="14176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4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Arial" charset="0"/>
                <a:cs typeface="Arial" charset="0"/>
              </a:defRPr>
            </a:lvl1pPr>
          </a:lstStyle>
          <a:p>
            <a:pPr>
              <a:defRPr/>
            </a:pPr>
            <a:endParaRPr lang="pt-PT">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a:solidFill>
                  <a:schemeClr val="tx1">
                    <a:tint val="75000"/>
                  </a:schemeClr>
                </a:solidFill>
                <a:latin typeface="Arial" charset="0"/>
                <a:cs typeface="Arial" charset="0"/>
              </a:defRPr>
            </a:lvl1pPr>
          </a:lstStyle>
          <a:p>
            <a:pPr>
              <a:defRPr/>
            </a:pPr>
            <a:fld id="{2C596EFF-233B-4CA8-A482-F1422D06D5F4}" type="slidenum">
              <a:rPr lang="pt-PT" altLang="en-US">
                <a:solidFill>
                  <a:prstClr val="black">
                    <a:tint val="75000"/>
                  </a:prstClr>
                </a:solidFill>
              </a:rPr>
              <a:pPr>
                <a:defRPr/>
              </a:pPr>
              <a:t>‹#›</a:t>
            </a:fld>
            <a:endParaRPr lang="pt-PT" altLang="en-US">
              <a:solidFill>
                <a:prstClr val="black">
                  <a:tint val="75000"/>
                </a:prstClr>
              </a:solidFill>
            </a:endParaRPr>
          </a:p>
        </p:txBody>
      </p:sp>
      <p:sp>
        <p:nvSpPr>
          <p:cNvPr id="9" name="Rectangle 8"/>
          <p:cNvSpPr/>
          <p:nvPr userDrawn="1"/>
        </p:nvSpPr>
        <p:spPr>
          <a:xfrm>
            <a:off x="-19050" y="1276350"/>
            <a:ext cx="9163050" cy="19050"/>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dirty="0">
              <a:solidFill>
                <a:srgbClr val="996633"/>
              </a:solidFill>
              <a:cs typeface="Calibri" pitchFamily="34" charset="0"/>
            </a:endParaRPr>
          </a:p>
        </p:txBody>
      </p:sp>
      <p:sp>
        <p:nvSpPr>
          <p:cNvPr id="10" name="Rectangle 7"/>
          <p:cNvSpPr/>
          <p:nvPr userDrawn="1"/>
        </p:nvSpPr>
        <p:spPr>
          <a:xfrm>
            <a:off x="7727950" y="0"/>
            <a:ext cx="1416050" cy="1276350"/>
          </a:xfrm>
          <a:prstGeom prst="rect">
            <a:avLst/>
          </a:prstGeom>
          <a:pattFill prst="pct50">
            <a:fgClr>
              <a:schemeClr val="bg2">
                <a:lumMod val="50000"/>
              </a:schemeClr>
            </a:fgClr>
            <a:bgClr>
              <a:schemeClr val="bg1"/>
            </a:bgClr>
          </a:patt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rgbClr val="EEECE1">
                    <a:lumMod val="25000"/>
                  </a:srgbClr>
                </a:solidFill>
              </a:rPr>
              <a:t>10</a:t>
            </a:r>
          </a:p>
          <a:p>
            <a:pPr algn="ctr">
              <a:defRPr/>
            </a:pPr>
            <a:r>
              <a:rPr lang="en-US" sz="2000" b="1" dirty="0">
                <a:solidFill>
                  <a:srgbClr val="EEECE1">
                    <a:lumMod val="25000"/>
                  </a:srgbClr>
                </a:solidFill>
              </a:rPr>
              <a:t>M</a:t>
            </a:r>
            <a:r>
              <a:rPr lang="pt-PT" altLang="en-US" sz="2000" b="1" dirty="0">
                <a:solidFill>
                  <a:srgbClr val="EEECE1">
                    <a:lumMod val="25000"/>
                  </a:srgbClr>
                </a:solidFill>
              </a:rPr>
              <a:t>ó</a:t>
            </a:r>
            <a:r>
              <a:rPr lang="en-US" sz="2000" b="1" dirty="0" err="1">
                <a:solidFill>
                  <a:srgbClr val="EEECE1">
                    <a:lumMod val="25000"/>
                  </a:srgbClr>
                </a:solidFill>
              </a:rPr>
              <a:t>dulo</a:t>
            </a:r>
            <a:endParaRPr lang="en-US" sz="2000" b="1" dirty="0">
              <a:solidFill>
                <a:srgbClr val="EEECE1">
                  <a:lumMod val="25000"/>
                </a:srgbClr>
              </a:solidFill>
            </a:endParaRPr>
          </a:p>
        </p:txBody>
      </p:sp>
    </p:spTree>
    <p:extLst>
      <p:ext uri="{BB962C8B-B14F-4D97-AF65-F5344CB8AC3E}">
        <p14:creationId xmlns:p14="http://schemas.microsoft.com/office/powerpoint/2010/main" val="1456071402"/>
      </p:ext>
    </p:extLst>
  </p:cSld>
  <p:clrMap bg1="lt1" tx1="dk1" bg2="lt2" tx2="dk2" accent1="accent1" accent2="accent2" accent3="accent3" accent4="accent4" accent5="accent5" accent6="accent6" hlink="hlink" folHlink="folHlink"/>
  <p:sldLayoutIdLst>
    <p:sldLayoutId id="2147484301" r:id="rId1"/>
    <p:sldLayoutId id="2147484302" r:id="rId2"/>
    <p:sldLayoutId id="2147484303" r:id="rId3"/>
    <p:sldLayoutId id="2147484304" r:id="rId4"/>
    <p:sldLayoutId id="2147484305" r:id="rId5"/>
    <p:sldLayoutId id="2147484306" r:id="rId6"/>
    <p:sldLayoutId id="2147484307" r:id="rId7"/>
    <p:sldLayoutId id="2147484308" r:id="rId8"/>
    <p:sldLayoutId id="2147484309" r:id="rId9"/>
  </p:sldLayoutIdLst>
  <p:hf hdr="0" ftr="0" dt="0"/>
  <p:txStyles>
    <p:titleStyle>
      <a:lvl1pPr algn="l" rtl="0" eaLnBrk="0" fontAlgn="base" hangingPunct="0">
        <a:spcBef>
          <a:spcPct val="0"/>
        </a:spcBef>
        <a:spcAft>
          <a:spcPct val="0"/>
        </a:spcAft>
        <a:defRPr sz="3200" b="1" kern="1200">
          <a:solidFill>
            <a:srgbClr val="0099CC"/>
          </a:solidFill>
          <a:latin typeface="+mn-lt"/>
          <a:ea typeface="+mj-ea"/>
          <a:cs typeface="Arial" pitchFamily="34" charset="0"/>
        </a:defRPr>
      </a:lvl1pPr>
      <a:lvl2pPr algn="ctr" rtl="0" eaLnBrk="0" fontAlgn="base" hangingPunct="0">
        <a:spcBef>
          <a:spcPct val="0"/>
        </a:spcBef>
        <a:spcAft>
          <a:spcPct val="0"/>
        </a:spcAft>
        <a:defRPr sz="3200">
          <a:solidFill>
            <a:srgbClr val="1B4298"/>
          </a:solidFill>
          <a:latin typeface="Calibri" pitchFamily="34" charset="0"/>
          <a:cs typeface="Arial" pitchFamily="34" charset="0"/>
        </a:defRPr>
      </a:lvl2pPr>
      <a:lvl3pPr algn="ctr" rtl="0" eaLnBrk="0" fontAlgn="base" hangingPunct="0">
        <a:spcBef>
          <a:spcPct val="0"/>
        </a:spcBef>
        <a:spcAft>
          <a:spcPct val="0"/>
        </a:spcAft>
        <a:defRPr sz="3200">
          <a:solidFill>
            <a:srgbClr val="1B4298"/>
          </a:solidFill>
          <a:latin typeface="Calibri" pitchFamily="34" charset="0"/>
          <a:cs typeface="Arial" pitchFamily="34" charset="0"/>
        </a:defRPr>
      </a:lvl3pPr>
      <a:lvl4pPr algn="ctr" rtl="0" eaLnBrk="0" fontAlgn="base" hangingPunct="0">
        <a:spcBef>
          <a:spcPct val="0"/>
        </a:spcBef>
        <a:spcAft>
          <a:spcPct val="0"/>
        </a:spcAft>
        <a:defRPr sz="3200">
          <a:solidFill>
            <a:srgbClr val="1B4298"/>
          </a:solidFill>
          <a:latin typeface="Calibri" pitchFamily="34" charset="0"/>
          <a:cs typeface="Arial" pitchFamily="34" charset="0"/>
        </a:defRPr>
      </a:lvl4pPr>
      <a:lvl5pPr algn="ctr" rtl="0" eaLnBrk="0" fontAlgn="base" hangingPunct="0">
        <a:spcBef>
          <a:spcPct val="0"/>
        </a:spcBef>
        <a:spcAft>
          <a:spcPct val="0"/>
        </a:spcAft>
        <a:defRPr sz="3200">
          <a:solidFill>
            <a:srgbClr val="1B4298"/>
          </a:solidFill>
          <a:latin typeface="Calibri" pitchFamily="34" charset="0"/>
          <a:cs typeface="Arial" pitchFamily="34" charset="0"/>
        </a:defRPr>
      </a:lvl5pPr>
      <a:lvl6pPr marL="457200" algn="ctr" rtl="0" fontAlgn="base">
        <a:spcBef>
          <a:spcPct val="0"/>
        </a:spcBef>
        <a:spcAft>
          <a:spcPct val="0"/>
        </a:spcAft>
        <a:defRPr sz="3200">
          <a:solidFill>
            <a:srgbClr val="1B4298"/>
          </a:solidFill>
          <a:latin typeface="Calibri" pitchFamily="34" charset="0"/>
          <a:cs typeface="Arial" pitchFamily="34" charset="0"/>
        </a:defRPr>
      </a:lvl6pPr>
      <a:lvl7pPr marL="914400" algn="ctr" rtl="0" fontAlgn="base">
        <a:spcBef>
          <a:spcPct val="0"/>
        </a:spcBef>
        <a:spcAft>
          <a:spcPct val="0"/>
        </a:spcAft>
        <a:defRPr sz="3200">
          <a:solidFill>
            <a:srgbClr val="1B4298"/>
          </a:solidFill>
          <a:latin typeface="Calibri" pitchFamily="34" charset="0"/>
          <a:cs typeface="Arial" pitchFamily="34" charset="0"/>
        </a:defRPr>
      </a:lvl7pPr>
      <a:lvl8pPr marL="1371600" algn="ctr" rtl="0" fontAlgn="base">
        <a:spcBef>
          <a:spcPct val="0"/>
        </a:spcBef>
        <a:spcAft>
          <a:spcPct val="0"/>
        </a:spcAft>
        <a:defRPr sz="3200">
          <a:solidFill>
            <a:srgbClr val="1B4298"/>
          </a:solidFill>
          <a:latin typeface="Calibri" pitchFamily="34" charset="0"/>
          <a:cs typeface="Arial" pitchFamily="34" charset="0"/>
        </a:defRPr>
      </a:lvl8pPr>
      <a:lvl9pPr marL="1828800" algn="ctr" rtl="0" fontAlgn="base">
        <a:spcBef>
          <a:spcPct val="0"/>
        </a:spcBef>
        <a:spcAft>
          <a:spcPct val="0"/>
        </a:spcAft>
        <a:defRPr sz="3200">
          <a:solidFill>
            <a:srgbClr val="1B4298"/>
          </a:solidFill>
          <a:latin typeface="Calibri" pitchFamily="34" charset="0"/>
          <a:cs typeface="Arial" pitchFamily="34" charset="0"/>
        </a:defRPr>
      </a:lvl9pPr>
    </p:titleStyle>
    <p:bodyStyle>
      <a:lvl1pPr marL="342900" indent="-342900" algn="l" rtl="0" eaLnBrk="0" fontAlgn="base" hangingPunct="0">
        <a:spcBef>
          <a:spcPts val="0"/>
        </a:spcBef>
        <a:spcAft>
          <a:spcPts val="1000"/>
        </a:spcAft>
        <a:buClr>
          <a:schemeClr val="accent1"/>
        </a:buClr>
        <a:buFont typeface="Arial" charset="0"/>
        <a:buChar char="•"/>
        <a:defRPr sz="2800" kern="1200">
          <a:solidFill>
            <a:srgbClr val="0099CC"/>
          </a:solidFill>
          <a:latin typeface="+mn-lt"/>
          <a:ea typeface="+mn-ea"/>
          <a:cs typeface="+mn-cs"/>
        </a:defRPr>
      </a:lvl1pPr>
      <a:lvl2pPr marL="742950" indent="-285750" algn="l" rtl="0" eaLnBrk="0" fontAlgn="base" hangingPunct="0">
        <a:spcBef>
          <a:spcPts val="0"/>
        </a:spcBef>
        <a:spcAft>
          <a:spcPts val="100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ts val="0"/>
        </a:spcBef>
        <a:spcAft>
          <a:spcPts val="1000"/>
        </a:spcAft>
        <a:buFont typeface="Arial" charset="0"/>
        <a:buChar char="•"/>
        <a:defRPr sz="2800" kern="1200">
          <a:solidFill>
            <a:srgbClr val="0099CC"/>
          </a:solidFill>
          <a:latin typeface="+mn-lt"/>
          <a:ea typeface="+mn-ea"/>
          <a:cs typeface="+mn-cs"/>
        </a:defRPr>
      </a:lvl3pPr>
      <a:lvl4pPr marL="1600200" indent="-228600" algn="l" rtl="0" eaLnBrk="0" fontAlgn="base" hangingPunct="0">
        <a:spcBef>
          <a:spcPts val="0"/>
        </a:spcBef>
        <a:spcAft>
          <a:spcPts val="1000"/>
        </a:spcAft>
        <a:buFont typeface="Arial" charset="0"/>
        <a:buChar char="–"/>
        <a:defRPr sz="2800" kern="1200">
          <a:solidFill>
            <a:srgbClr val="0099CC"/>
          </a:solidFill>
          <a:latin typeface="+mn-lt"/>
          <a:ea typeface="+mn-ea"/>
          <a:cs typeface="+mn-cs"/>
        </a:defRPr>
      </a:lvl4pPr>
      <a:lvl5pPr marL="2057400" indent="-228600" algn="l" rtl="0" eaLnBrk="0" fontAlgn="base" hangingPunct="0">
        <a:spcBef>
          <a:spcPts val="0"/>
        </a:spcBef>
        <a:spcAft>
          <a:spcPts val="1000"/>
        </a:spcAft>
        <a:buFont typeface="Arial" charset="0"/>
        <a:buChar char="»"/>
        <a:defRPr sz="2800" kern="1200">
          <a:solidFill>
            <a:srgbClr val="0099C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324600"/>
            <a:ext cx="9144000" cy="533400"/>
          </a:xfrm>
          <a:prstGeom prst="rect">
            <a:avLst/>
          </a:prstGeom>
          <a:gradFill>
            <a:gsLst>
              <a:gs pos="28000">
                <a:schemeClr val="accent6">
                  <a:lumMod val="75000"/>
                  <a:alpha val="93000"/>
                </a:schemeClr>
              </a:gs>
              <a:gs pos="57000">
                <a:srgbClr val="FFC000"/>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7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pt-PT"/>
              <a:t>Click to edit Master title style</a:t>
            </a:r>
          </a:p>
        </p:txBody>
      </p:sp>
      <p:sp>
        <p:nvSpPr>
          <p:cNvPr id="307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PT"/>
              <a:t>Click to edit Master text styles</a:t>
            </a:r>
          </a:p>
          <a:p>
            <a:pPr lvl="1"/>
            <a:r>
              <a:rPr lang="en-US" altLang="pt-PT"/>
              <a:t>Second level</a:t>
            </a:r>
          </a:p>
          <a:p>
            <a:pPr lvl="2"/>
            <a:r>
              <a:rPr lang="en-US" altLang="pt-PT"/>
              <a:t>Third level</a:t>
            </a:r>
          </a:p>
          <a:p>
            <a:pPr lvl="3"/>
            <a:r>
              <a:rPr lang="en-US" altLang="pt-PT"/>
              <a:t>Fourth level</a:t>
            </a:r>
          </a:p>
          <a:p>
            <a:pPr lvl="4"/>
            <a:r>
              <a:rPr lang="en-US" altLang="pt-PT"/>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6BB55D8-8770-4137-888A-472D5EAEA901}" type="slidenum">
              <a:rPr lang="en-US" altLang="pt-PT"/>
              <a:pPr>
                <a:defRPr/>
              </a:pPr>
              <a:t>‹#›</a:t>
            </a:fld>
            <a:endParaRPr lang="en-US" altLang="pt-PT"/>
          </a:p>
        </p:txBody>
      </p:sp>
    </p:spTree>
  </p:cSld>
  <p:clrMap bg1="lt1" tx1="dk1" bg2="lt2" tx2="dk2" accent1="accent1" accent2="accent2" accent3="accent3" accent4="accent4" accent5="accent5" accent6="accent6" hlink="hlink" folHlink="folHlink"/>
  <p:sldLayoutIdLst>
    <p:sldLayoutId id="2147484284" r:id="rId1"/>
    <p:sldLayoutId id="2147484285" r:id="rId2"/>
    <p:sldLayoutId id="2147484286" r:id="rId3"/>
    <p:sldLayoutId id="2147484287" r:id="rId4"/>
    <p:sldLayoutId id="2147484288" r:id="rId5"/>
    <p:sldLayoutId id="2147484289" r:id="rId6"/>
    <p:sldLayoutId id="2147484290" r:id="rId7"/>
    <p:sldLayoutId id="2147484291" r:id="rId8"/>
    <p:sldLayoutId id="2147484292" r:id="rId9"/>
    <p:sldLayoutId id="2147484293" r:id="rId10"/>
    <p:sldLayoutId id="214748429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0" descr="Republica de Mocambique Ministerio de saude logo&#10;"/>
          <p:cNvPicPr>
            <a:picLocks noChangeAspect="1"/>
          </p:cNvPicPr>
          <p:nvPr/>
        </p:nvPicPr>
        <p:blipFill>
          <a:blip r:embed="rId3">
            <a:extLst>
              <a:ext uri="{28A0092B-C50C-407E-A947-70E740481C1C}">
                <a14:useLocalDpi xmlns:a14="http://schemas.microsoft.com/office/drawing/2010/main" val="0"/>
              </a:ext>
            </a:extLst>
          </a:blip>
          <a:srcRect b="22667"/>
          <a:stretch>
            <a:fillRect/>
          </a:stretch>
        </p:blipFill>
        <p:spPr bwMode="auto">
          <a:xfrm>
            <a:off x="4017963" y="228600"/>
            <a:ext cx="1108075" cy="77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Box 21"/>
          <p:cNvSpPr txBox="1">
            <a:spLocks noChangeArrowheads="1"/>
          </p:cNvSpPr>
          <p:nvPr/>
        </p:nvSpPr>
        <p:spPr bwMode="auto">
          <a:xfrm>
            <a:off x="3941763" y="942975"/>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Myriad Pro" panose="020B0503030403020204" pitchFamily="34" charset="0"/>
              </a:defRPr>
            </a:lvl1pPr>
            <a:lvl2pPr marL="742950" indent="-285750">
              <a:spcBef>
                <a:spcPct val="20000"/>
              </a:spcBef>
              <a:buFont typeface="Arial" panose="020B0604020202020204" pitchFamily="34" charset="0"/>
              <a:buChar char="–"/>
              <a:defRPr sz="2200">
                <a:solidFill>
                  <a:schemeClr val="tx1"/>
                </a:solidFill>
                <a:latin typeface="Myriad Pro" panose="020B0503030403020204" pitchFamily="34" charset="0"/>
              </a:defRPr>
            </a:lvl2pPr>
            <a:lvl3pPr marL="1143000" indent="-228600">
              <a:spcBef>
                <a:spcPct val="20000"/>
              </a:spcBef>
              <a:buFont typeface="Arial" panose="020B0604020202020204" pitchFamily="34" charset="0"/>
              <a:buChar char="•"/>
              <a:defRPr>
                <a:solidFill>
                  <a:srgbClr val="1B4298"/>
                </a:solidFill>
                <a:latin typeface="Myriad Pro" panose="020B0503030403020204" pitchFamily="34" charset="0"/>
              </a:defRPr>
            </a:lvl3pPr>
            <a:lvl4pPr marL="1600200" indent="-228600">
              <a:spcBef>
                <a:spcPct val="20000"/>
              </a:spcBef>
              <a:buFont typeface="Arial" panose="020B0604020202020204" pitchFamily="34" charset="0"/>
              <a:buChar char="–"/>
              <a:defRPr>
                <a:solidFill>
                  <a:srgbClr val="1B4298"/>
                </a:solidFill>
                <a:latin typeface="Myriad Pro" panose="020B0503030403020204" pitchFamily="34" charset="0"/>
              </a:defRPr>
            </a:lvl4pPr>
            <a:lvl5pPr marL="2057400" indent="-228600">
              <a:spcBef>
                <a:spcPct val="20000"/>
              </a:spcBef>
              <a:buFont typeface="Arial" panose="020B0604020202020204" pitchFamily="34" charset="0"/>
              <a:buChar char="»"/>
              <a:defRPr>
                <a:solidFill>
                  <a:srgbClr val="1B4298"/>
                </a:solidFill>
                <a:latin typeface="Myriad Pro" panose="020B0503030403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9pPr>
          </a:lstStyle>
          <a:p>
            <a:pPr algn="ctr" eaLnBrk="1" hangingPunct="1">
              <a:spcBef>
                <a:spcPct val="0"/>
              </a:spcBef>
              <a:buClrTx/>
              <a:buFontTx/>
              <a:buNone/>
            </a:pPr>
            <a:r>
              <a:rPr lang="pt-BR" altLang="pt-PT" sz="600">
                <a:latin typeface="Century Gothic" panose="020B0502020202020204" pitchFamily="34" charset="0"/>
              </a:rPr>
              <a:t>REPÚBLICA DE MOÇAMBIQUE</a:t>
            </a:r>
          </a:p>
          <a:p>
            <a:pPr algn="ctr" eaLnBrk="1" hangingPunct="1">
              <a:spcBef>
                <a:spcPct val="0"/>
              </a:spcBef>
              <a:buClrTx/>
              <a:buFontTx/>
              <a:buNone/>
            </a:pPr>
            <a:r>
              <a:rPr lang="pt-BR" altLang="pt-PT" sz="600">
                <a:latin typeface="Century Gothic" panose="020B0502020202020204" pitchFamily="34" charset="0"/>
              </a:rPr>
              <a:t>Ministério de Saúde</a:t>
            </a:r>
            <a:endParaRPr lang="en-US" altLang="pt-PT" sz="600">
              <a:latin typeface="Century Gothic" panose="020B0502020202020204" pitchFamily="34" charset="0"/>
            </a:endParaRPr>
          </a:p>
        </p:txBody>
      </p:sp>
      <p:sp>
        <p:nvSpPr>
          <p:cNvPr id="12" name="Rectangle 11"/>
          <p:cNvSpPr/>
          <p:nvPr/>
        </p:nvSpPr>
        <p:spPr>
          <a:xfrm>
            <a:off x="0" y="1275736"/>
            <a:ext cx="9144000" cy="1468438"/>
          </a:xfrm>
          <a:prstGeom prst="rect">
            <a:avLst/>
          </a:prstGeom>
          <a:solidFill>
            <a:srgbClr val="0099CC"/>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4400" anchor="ctr"/>
          <a:lstStyle/>
          <a:p>
            <a:pPr eaLnBrk="0" hangingPunct="0">
              <a:spcBef>
                <a:spcPts val="0"/>
              </a:spcBef>
              <a:defRPr/>
            </a:pPr>
            <a:r>
              <a:rPr lang="pt-BR" sz="2400" dirty="0">
                <a:solidFill>
                  <a:schemeClr val="bg1"/>
                </a:solidFill>
                <a:cs typeface="Arial" pitchFamily="34" charset="0"/>
              </a:rPr>
              <a:t>TRATAMENTO E REABILITAÇÃO NUTRICIONAL </a:t>
            </a:r>
          </a:p>
          <a:p>
            <a:pPr eaLnBrk="0" hangingPunct="0">
              <a:spcBef>
                <a:spcPts val="0"/>
              </a:spcBef>
              <a:defRPr/>
            </a:pPr>
            <a:r>
              <a:rPr lang="pt-BR" sz="2400" dirty="0">
                <a:solidFill>
                  <a:schemeClr val="bg1"/>
                </a:solidFill>
                <a:cs typeface="Arial" pitchFamily="34" charset="0"/>
              </a:rPr>
              <a:t>VOLUMEN II: ADOLESCENTES E ADULTOS</a:t>
            </a:r>
            <a:r>
              <a:rPr lang="pt-BR" sz="2400" dirty="0">
                <a:solidFill>
                  <a:srgbClr val="996633"/>
                </a:solidFill>
              </a:rPr>
              <a:t>                                    </a:t>
            </a:r>
          </a:p>
        </p:txBody>
      </p:sp>
      <p:sp>
        <p:nvSpPr>
          <p:cNvPr id="13" name="Rectangle 12"/>
          <p:cNvSpPr/>
          <p:nvPr/>
        </p:nvSpPr>
        <p:spPr>
          <a:xfrm>
            <a:off x="0" y="2627313"/>
            <a:ext cx="9144000" cy="136525"/>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dirty="0">
              <a:solidFill>
                <a:srgbClr val="996633"/>
              </a:solidFill>
              <a:cs typeface="Calibri" pitchFamily="34" charset="0"/>
            </a:endParaRPr>
          </a:p>
        </p:txBody>
      </p:sp>
      <p:sp>
        <p:nvSpPr>
          <p:cNvPr id="14" name="Rectangle 13"/>
          <p:cNvSpPr/>
          <p:nvPr/>
        </p:nvSpPr>
        <p:spPr>
          <a:xfrm>
            <a:off x="0" y="2763838"/>
            <a:ext cx="9144000" cy="3865562"/>
          </a:xfrm>
          <a:prstGeom prst="rect">
            <a:avLst/>
          </a:prstGeom>
          <a:gradFill>
            <a:gsLst>
              <a:gs pos="0">
                <a:srgbClr val="E1F7FF"/>
              </a:gs>
              <a:gs pos="80000">
                <a:schemeClr val="bg1"/>
              </a:gs>
              <a:gs pos="100000">
                <a:schemeClr val="bg1"/>
              </a:gs>
            </a:gsLst>
            <a:lin ang="540000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lIns="914400" tIns="457200" rIns="914400"/>
          <a:lstStyle/>
          <a:p>
            <a:pPr eaLnBrk="0" hangingPunct="0">
              <a:spcBef>
                <a:spcPts val="1200"/>
              </a:spcBef>
              <a:defRPr/>
            </a:pPr>
            <a:endParaRPr lang="pt-BR" sz="3200" dirty="0">
              <a:solidFill>
                <a:srgbClr val="0099CC"/>
              </a:solidFill>
            </a:endParaRPr>
          </a:p>
          <a:p>
            <a:pPr>
              <a:lnSpc>
                <a:spcPct val="115000"/>
              </a:lnSpc>
              <a:spcBef>
                <a:spcPts val="0"/>
              </a:spcBef>
              <a:spcAft>
                <a:spcPts val="1000"/>
              </a:spcAft>
              <a:defRPr/>
            </a:pPr>
            <a:r>
              <a:rPr lang="pt-PT" sz="3200" b="1" dirty="0">
                <a:solidFill>
                  <a:srgbClr val="0099CC"/>
                </a:solidFill>
              </a:rPr>
              <a:t>Planificação e Logística</a:t>
            </a:r>
            <a:r>
              <a:rPr lang="pt-PT" sz="3200" dirty="0">
                <a:solidFill>
                  <a:srgbClr val="0099CC"/>
                </a:solidFill>
                <a:ea typeface="Calibri"/>
                <a:cs typeface="Arial" pitchFamily="34" charset="0"/>
              </a:rPr>
              <a:t> </a:t>
            </a:r>
            <a:endParaRPr lang="en-US" sz="3200" dirty="0">
              <a:solidFill>
                <a:srgbClr val="0099CC"/>
              </a:solidFill>
              <a:ea typeface="Calibri"/>
              <a:cs typeface="Arial" pitchFamily="34" charset="0"/>
            </a:endParaRPr>
          </a:p>
          <a:p>
            <a:pPr eaLnBrk="0" hangingPunct="0">
              <a:spcBef>
                <a:spcPts val="1200"/>
              </a:spcBef>
              <a:defRPr/>
            </a:pPr>
            <a:endParaRPr lang="pt-BR" sz="2400" dirty="0">
              <a:solidFill>
                <a:srgbClr val="996633"/>
              </a:solidFill>
            </a:endParaRPr>
          </a:p>
          <a:p>
            <a:pPr eaLnBrk="0" hangingPunct="0">
              <a:spcBef>
                <a:spcPts val="1200"/>
              </a:spcBef>
              <a:defRPr/>
            </a:pPr>
            <a:endParaRPr lang="pt-BR" sz="2400" dirty="0">
              <a:solidFill>
                <a:srgbClr val="99663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err="1"/>
              <a:t>Ciclo</a:t>
            </a:r>
            <a:r>
              <a:rPr lang="en-US" dirty="0"/>
              <a:t> </a:t>
            </a:r>
            <a:r>
              <a:rPr lang="en-US" dirty="0" err="1"/>
              <a:t>logístico</a:t>
            </a:r>
            <a:r>
              <a:rPr lang="en-US" dirty="0"/>
              <a:t> e </a:t>
            </a:r>
            <a:r>
              <a:rPr lang="en-US" dirty="0" err="1"/>
              <a:t>suas</a:t>
            </a:r>
            <a:r>
              <a:rPr lang="en-US" dirty="0"/>
              <a:t> </a:t>
            </a:r>
            <a:r>
              <a:rPr lang="en-US" dirty="0" err="1"/>
              <a:t>actividades</a:t>
            </a:r>
            <a:r>
              <a:rPr lang="en-US" dirty="0"/>
              <a:t> </a:t>
            </a:r>
            <a:endParaRPr lang="pt-PT" dirty="0"/>
          </a:p>
        </p:txBody>
      </p:sp>
      <p:sp>
        <p:nvSpPr>
          <p:cNvPr id="3" name="Content Placeholder 2"/>
          <p:cNvSpPr>
            <a:spLocks noGrp="1"/>
          </p:cNvSpPr>
          <p:nvPr>
            <p:ph idx="1"/>
          </p:nvPr>
        </p:nvSpPr>
        <p:spPr/>
        <p:txBody>
          <a:bodyPr>
            <a:normAutofit/>
          </a:bodyPr>
          <a:lstStyle/>
          <a:p>
            <a:pPr marL="514350" indent="-514350" eaLnBrk="1" hangingPunct="1">
              <a:buFont typeface="+mj-lt"/>
              <a:buAutoNum type="arabicPeriod"/>
              <a:defRPr/>
            </a:pPr>
            <a:r>
              <a:rPr lang="pt-PT" sz="2600" b="1" dirty="0">
                <a:solidFill>
                  <a:schemeClr val="tx1"/>
                </a:solidFill>
              </a:rPr>
              <a:t>Servir os clientes/doentes</a:t>
            </a:r>
            <a:r>
              <a:rPr lang="pt-PT" sz="2600" dirty="0">
                <a:solidFill>
                  <a:schemeClr val="tx1"/>
                </a:solidFill>
              </a:rPr>
              <a:t>:</a:t>
            </a:r>
            <a:r>
              <a:rPr lang="pt-PT" sz="2600" b="1" dirty="0">
                <a:solidFill>
                  <a:schemeClr val="tx1"/>
                </a:solidFill>
              </a:rPr>
              <a:t> </a:t>
            </a:r>
            <a:r>
              <a:rPr lang="pt-PT" sz="2600" dirty="0">
                <a:solidFill>
                  <a:schemeClr val="tx1"/>
                </a:solidFill>
              </a:rPr>
              <a:t>meta final de qualquer cadeia de abastecimento ou do ciclo logístico é servir os clientes. Para que o PRN seja implementado sem sobressaltos é necessário que a sua cadeia de abastecimento esteja focalizado no doente. </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10</a:t>
            </a:fld>
            <a:endParaRPr lang="pt-PT"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en-US" dirty="0" err="1"/>
              <a:t>Ciclo</a:t>
            </a:r>
            <a:r>
              <a:rPr lang="en-US" dirty="0"/>
              <a:t> </a:t>
            </a:r>
            <a:r>
              <a:rPr lang="en-US" dirty="0" err="1"/>
              <a:t>logístico</a:t>
            </a:r>
            <a:r>
              <a:rPr lang="en-US" dirty="0"/>
              <a:t> e </a:t>
            </a:r>
            <a:r>
              <a:rPr lang="en-US" dirty="0" err="1"/>
              <a:t>suas</a:t>
            </a:r>
            <a:r>
              <a:rPr lang="en-US" dirty="0"/>
              <a:t> </a:t>
            </a:r>
            <a:r>
              <a:rPr lang="en-US" dirty="0" err="1"/>
              <a:t>actividades</a:t>
            </a:r>
            <a:r>
              <a:rPr lang="en-US" dirty="0"/>
              <a:t> </a:t>
            </a:r>
            <a:endParaRPr lang="pt-PT" dirty="0"/>
          </a:p>
        </p:txBody>
      </p:sp>
      <p:sp>
        <p:nvSpPr>
          <p:cNvPr id="3" name="Espaço Reservado para Conteúdo 2"/>
          <p:cNvSpPr>
            <a:spLocks noGrp="1"/>
          </p:cNvSpPr>
          <p:nvPr>
            <p:ph idx="1"/>
          </p:nvPr>
        </p:nvSpPr>
        <p:spPr/>
        <p:txBody>
          <a:bodyPr>
            <a:normAutofit/>
          </a:bodyPr>
          <a:lstStyle/>
          <a:p>
            <a:pPr marL="514350" indent="-514350">
              <a:buFont typeface="+mj-lt"/>
              <a:buAutoNum type="arabicPeriod" startAt="2"/>
              <a:defRPr/>
            </a:pPr>
            <a:r>
              <a:rPr lang="pt-PT" sz="2600" b="1" dirty="0">
                <a:solidFill>
                  <a:schemeClr val="tx1"/>
                </a:solidFill>
              </a:rPr>
              <a:t>Selecção de produtos</a:t>
            </a:r>
            <a:r>
              <a:rPr lang="pt-PT" sz="2600" dirty="0">
                <a:solidFill>
                  <a:schemeClr val="tx1"/>
                </a:solidFill>
              </a:rPr>
              <a:t>: Qualquer cadeia de abastecimento necessita de identificar os produtos que irá entregar através do seu canal de entrega. Os produtos usados no tratamento da desnutrição em Moçambique, ainda não constam da lista dos medicamentos essenciais. Contudo, existem orientações nacionais que devem ser seguidas na </a:t>
            </a:r>
            <a:r>
              <a:rPr lang="pt-PT" sz="2600" dirty="0" err="1">
                <a:solidFill>
                  <a:schemeClr val="tx1"/>
                </a:solidFill>
              </a:rPr>
              <a:t>selecção</a:t>
            </a:r>
            <a:r>
              <a:rPr lang="pt-PT" sz="2600" dirty="0">
                <a:solidFill>
                  <a:schemeClr val="tx1"/>
                </a:solidFill>
              </a:rPr>
              <a:t> destes.</a:t>
            </a:r>
          </a:p>
          <a:p>
            <a:pPr marL="514350" indent="-514350">
              <a:buFont typeface="+mj-lt"/>
              <a:buAutoNum type="arabicPeriod" startAt="2"/>
              <a:defRPr/>
            </a:pPr>
            <a:endParaRPr lang="pt-PT" sz="2600" dirty="0">
              <a:solidFill>
                <a:schemeClr val="tx1"/>
              </a:solidFill>
            </a:endParaRP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11</a:t>
            </a:fld>
            <a:endParaRPr lang="pt-PT"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en-US" dirty="0" err="1"/>
              <a:t>Ciclo</a:t>
            </a:r>
            <a:r>
              <a:rPr lang="en-US" dirty="0"/>
              <a:t> </a:t>
            </a:r>
            <a:r>
              <a:rPr lang="en-US" dirty="0" err="1"/>
              <a:t>logístico</a:t>
            </a:r>
            <a:r>
              <a:rPr lang="en-US" dirty="0"/>
              <a:t> e </a:t>
            </a:r>
            <a:r>
              <a:rPr lang="en-US" dirty="0" err="1"/>
              <a:t>suas</a:t>
            </a:r>
            <a:r>
              <a:rPr lang="en-US" dirty="0"/>
              <a:t> </a:t>
            </a:r>
            <a:r>
              <a:rPr lang="en-US" dirty="0" err="1"/>
              <a:t>actividades</a:t>
            </a:r>
            <a:r>
              <a:rPr lang="en-US" dirty="0"/>
              <a:t> </a:t>
            </a:r>
            <a:endParaRPr lang="pt-PT" dirty="0"/>
          </a:p>
        </p:txBody>
      </p:sp>
      <p:sp>
        <p:nvSpPr>
          <p:cNvPr id="3" name="Espaço Reservado para Conteúdo 2"/>
          <p:cNvSpPr>
            <a:spLocks noGrp="1"/>
          </p:cNvSpPr>
          <p:nvPr>
            <p:ph idx="1"/>
          </p:nvPr>
        </p:nvSpPr>
        <p:spPr/>
        <p:txBody>
          <a:bodyPr>
            <a:normAutofit/>
          </a:bodyPr>
          <a:lstStyle/>
          <a:p>
            <a:pPr marL="514350" indent="-514350">
              <a:buFont typeface="+mj-lt"/>
              <a:buAutoNum type="arabicPeriod" startAt="3"/>
              <a:defRPr/>
            </a:pPr>
            <a:r>
              <a:rPr lang="pt-PT" sz="2600" b="1" dirty="0">
                <a:solidFill>
                  <a:schemeClr val="tx1"/>
                </a:solidFill>
              </a:rPr>
              <a:t>Previsão e </a:t>
            </a:r>
            <a:r>
              <a:rPr lang="pt-PT" sz="2600" b="1" dirty="0" err="1">
                <a:solidFill>
                  <a:schemeClr val="tx1"/>
                </a:solidFill>
              </a:rPr>
              <a:t>procurement</a:t>
            </a:r>
            <a:r>
              <a:rPr lang="pt-PT" sz="2600" dirty="0">
                <a:solidFill>
                  <a:schemeClr val="tx1"/>
                </a:solidFill>
              </a:rPr>
              <a:t>:</a:t>
            </a:r>
            <a:r>
              <a:rPr lang="pt-PT" sz="2600" b="1" dirty="0">
                <a:solidFill>
                  <a:schemeClr val="tx1"/>
                </a:solidFill>
              </a:rPr>
              <a:t> </a:t>
            </a:r>
            <a:r>
              <a:rPr lang="pt-PT" sz="2600" dirty="0">
                <a:solidFill>
                  <a:schemeClr val="tx1"/>
                </a:solidFill>
              </a:rPr>
              <a:t>A estimativa das quantidades de produtos permite aos gestores de programas planificarem os orçamentos e o processo de procurement. Contudo, para o PRN, não existem dados para quantificar as necessidades destes, sendo este um dos desafios da implementação do programa. </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12</a:t>
            </a:fld>
            <a:endParaRPr lang="pt-PT"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en-US" dirty="0" err="1"/>
              <a:t>Ciclo</a:t>
            </a:r>
            <a:r>
              <a:rPr lang="en-US" dirty="0"/>
              <a:t> </a:t>
            </a:r>
            <a:r>
              <a:rPr lang="en-US" dirty="0" err="1"/>
              <a:t>logístico</a:t>
            </a:r>
            <a:r>
              <a:rPr lang="en-US" dirty="0"/>
              <a:t> e </a:t>
            </a:r>
            <a:r>
              <a:rPr lang="en-US" dirty="0" err="1"/>
              <a:t>suas</a:t>
            </a:r>
            <a:r>
              <a:rPr lang="en-US" dirty="0"/>
              <a:t> </a:t>
            </a:r>
            <a:r>
              <a:rPr lang="en-US" dirty="0" err="1"/>
              <a:t>actividades</a:t>
            </a:r>
            <a:r>
              <a:rPr lang="en-US" dirty="0"/>
              <a:t> </a:t>
            </a:r>
            <a:endParaRPr lang="pt-PT" dirty="0"/>
          </a:p>
        </p:txBody>
      </p:sp>
      <p:sp>
        <p:nvSpPr>
          <p:cNvPr id="3" name="Espaço Reservado para Conteúdo 2"/>
          <p:cNvSpPr>
            <a:spLocks noGrp="1"/>
          </p:cNvSpPr>
          <p:nvPr>
            <p:ph idx="1"/>
          </p:nvPr>
        </p:nvSpPr>
        <p:spPr/>
        <p:txBody>
          <a:bodyPr>
            <a:normAutofit/>
          </a:bodyPr>
          <a:lstStyle/>
          <a:p>
            <a:pPr marL="514350" indent="-514350">
              <a:buFont typeface="+mj-lt"/>
              <a:buAutoNum type="arabicPeriod" startAt="4"/>
              <a:defRPr/>
            </a:pPr>
            <a:r>
              <a:rPr lang="pt-PT" sz="2600" b="1" dirty="0">
                <a:solidFill>
                  <a:schemeClr val="tx1"/>
                </a:solidFill>
              </a:rPr>
              <a:t>Distribuição</a:t>
            </a:r>
            <a:r>
              <a:rPr lang="pt-PT" sz="2600" dirty="0">
                <a:solidFill>
                  <a:schemeClr val="tx1"/>
                </a:solidFill>
              </a:rPr>
              <a:t>:</a:t>
            </a:r>
            <a:r>
              <a:rPr lang="pt-PT" sz="2600" b="1" dirty="0">
                <a:solidFill>
                  <a:schemeClr val="tx1"/>
                </a:solidFill>
              </a:rPr>
              <a:t> </a:t>
            </a:r>
            <a:r>
              <a:rPr lang="pt-PT" sz="2600" dirty="0">
                <a:solidFill>
                  <a:schemeClr val="tx1"/>
                </a:solidFill>
              </a:rPr>
              <a:t>A distribuição inclui a armazenagem, gestão de existências, transporte, e re-encomendar. Estas funções são importantes para garantir a entrega dos produtos até às unidades sanitárias e por último aos consumidores.</a:t>
            </a:r>
          </a:p>
          <a:p>
            <a:pPr>
              <a:defRPr/>
            </a:pPr>
            <a:endParaRPr lang="pt-PT" sz="2600" dirty="0">
              <a:solidFill>
                <a:schemeClr val="tx1"/>
              </a:solidFill>
            </a:endParaRP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13</a:t>
            </a:fld>
            <a:endParaRPr lang="pt-PT"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a:t>Tópico 10.4 Importância das funções logísticas</a:t>
            </a:r>
          </a:p>
        </p:txBody>
      </p:sp>
      <p:sp>
        <p:nvSpPr>
          <p:cNvPr id="3" name="Content Placeholder 2"/>
          <p:cNvSpPr>
            <a:spLocks noGrp="1"/>
          </p:cNvSpPr>
          <p:nvPr>
            <p:ph idx="1"/>
          </p:nvPr>
        </p:nvSpPr>
        <p:spPr/>
        <p:txBody>
          <a:bodyPr>
            <a:normAutofit/>
          </a:bodyPr>
          <a:lstStyle/>
          <a:p>
            <a:pPr marL="0" indent="0">
              <a:buFont typeface="Arial" panose="020B0604020202020204" pitchFamily="34" charset="0"/>
              <a:buNone/>
              <a:defRPr/>
            </a:pPr>
            <a:r>
              <a:rPr lang="pt-PT" sz="2600" b="1" dirty="0"/>
              <a:t>Objectivos da aprendizagem</a:t>
            </a:r>
            <a:endParaRPr lang="pt-PT" sz="2600" dirty="0"/>
          </a:p>
          <a:p>
            <a:pPr>
              <a:defRPr/>
            </a:pPr>
            <a:r>
              <a:rPr lang="pt-PT" sz="2600" dirty="0">
                <a:solidFill>
                  <a:schemeClr val="tx1"/>
                </a:solidFill>
              </a:rPr>
              <a:t>Conhecer a importância de todas as funções logísticas</a:t>
            </a:r>
          </a:p>
          <a:p>
            <a:pPr marL="0" indent="0">
              <a:buFont typeface="Arial" panose="020B0604020202020204" pitchFamily="34" charset="0"/>
              <a:buNone/>
              <a:defRPr/>
            </a:pPr>
            <a:endParaRPr lang="pt-PT" sz="1400" b="1" dirty="0"/>
          </a:p>
          <a:p>
            <a:pPr marL="0" indent="0">
              <a:buFont typeface="Arial" panose="020B0604020202020204" pitchFamily="34" charset="0"/>
              <a:buNone/>
              <a:defRPr/>
            </a:pPr>
            <a:r>
              <a:rPr lang="pt-PT" sz="2600" b="1" dirty="0"/>
              <a:t>Textos de Apoio</a:t>
            </a:r>
            <a:endParaRPr lang="pt-PT" sz="2600" dirty="0"/>
          </a:p>
          <a:p>
            <a:pPr>
              <a:defRPr/>
            </a:pPr>
            <a:r>
              <a:rPr lang="pt-PT" sz="2600" dirty="0">
                <a:solidFill>
                  <a:schemeClr val="tx1"/>
                </a:solidFill>
              </a:rPr>
              <a:t>Texto de Apoio 10.4 A Importância das funções logísticas</a:t>
            </a:r>
          </a:p>
          <a:p>
            <a:pPr eaLnBrk="1" hangingPunct="1">
              <a:defRPr/>
            </a:pPr>
            <a:endParaRPr lang="pt-PT" sz="2600" dirty="0"/>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14</a:t>
            </a:fld>
            <a:endParaRPr lang="pt-PT"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pt-PT" dirty="0"/>
              <a:t>Tópico 10.4 Importância das funções logísticas</a:t>
            </a:r>
          </a:p>
        </p:txBody>
      </p:sp>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15</a:t>
            </a:fld>
            <a:endParaRPr lang="pt-PT" altLang="en-US" dirty="0"/>
          </a:p>
        </p:txBody>
      </p:sp>
      <p:graphicFrame>
        <p:nvGraphicFramePr>
          <p:cNvPr id="3" name="Table 2"/>
          <p:cNvGraphicFramePr>
            <a:graphicFrameLocks noGrp="1"/>
          </p:cNvGraphicFramePr>
          <p:nvPr>
            <p:extLst>
              <p:ext uri="{D42A27DB-BD31-4B8C-83A1-F6EECF244321}">
                <p14:modId xmlns:p14="http://schemas.microsoft.com/office/powerpoint/2010/main" val="2083492934"/>
              </p:ext>
            </p:extLst>
          </p:nvPr>
        </p:nvGraphicFramePr>
        <p:xfrm>
          <a:off x="457200" y="1600200"/>
          <a:ext cx="8229600" cy="4199280"/>
        </p:xfrm>
        <a:graphic>
          <a:graphicData uri="http://schemas.openxmlformats.org/drawingml/2006/table">
            <a:tbl>
              <a:tblPr firstRow="1" firstCol="1" bandRow="1"/>
              <a:tblGrid>
                <a:gridCol w="1718800">
                  <a:extLst>
                    <a:ext uri="{9D8B030D-6E8A-4147-A177-3AD203B41FA5}">
                      <a16:colId xmlns:a16="http://schemas.microsoft.com/office/drawing/2014/main" val="20000"/>
                    </a:ext>
                  </a:extLst>
                </a:gridCol>
                <a:gridCol w="201500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561000">
                <a:tc>
                  <a:txBody>
                    <a:bodyPr/>
                    <a:lstStyle/>
                    <a:p>
                      <a:pPr marL="0" marR="0" algn="l">
                        <a:spcBef>
                          <a:spcPts val="0"/>
                        </a:spcBef>
                        <a:spcAft>
                          <a:spcPts val="0"/>
                        </a:spcAft>
                      </a:pPr>
                      <a:r>
                        <a:rPr lang="pt-PT" sz="1800" b="1" i="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Função Logística</a:t>
                      </a:r>
                      <a:endParaRPr lang="en-US" sz="1800" b="1" dirty="0">
                        <a:solidFill>
                          <a:schemeClr val="bg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l">
                        <a:spcBef>
                          <a:spcPts val="0"/>
                        </a:spcBef>
                        <a:spcAft>
                          <a:spcPts val="0"/>
                        </a:spcAft>
                      </a:pPr>
                      <a:r>
                        <a:rPr lang="pt-PT" sz="1800" b="1" i="0">
                          <a:solidFill>
                            <a:schemeClr val="bg1"/>
                          </a:solidFill>
                          <a:effectLst/>
                          <a:latin typeface="Calibri" panose="020F0502020204030204" pitchFamily="34" charset="0"/>
                          <a:ea typeface="Times New Roman" panose="02020603050405020304" pitchFamily="18" charset="0"/>
                          <a:cs typeface="Arial" panose="020B0604020202020204" pitchFamily="34" charset="0"/>
                        </a:rPr>
                        <a:t>Importância</a:t>
                      </a:r>
                      <a:endParaRPr lang="en-US" sz="1800" b="1">
                        <a:solidFill>
                          <a:schemeClr val="bg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l">
                        <a:spcBef>
                          <a:spcPts val="0"/>
                        </a:spcBef>
                        <a:spcAft>
                          <a:spcPts val="0"/>
                        </a:spcAft>
                      </a:pPr>
                      <a:r>
                        <a:rPr lang="pt-PT" sz="1800" b="1" i="0">
                          <a:solidFill>
                            <a:schemeClr val="bg1"/>
                          </a:solidFill>
                          <a:effectLst/>
                          <a:latin typeface="Calibri" panose="020F0502020204030204" pitchFamily="34" charset="0"/>
                          <a:ea typeface="Times New Roman" panose="02020603050405020304" pitchFamily="18" charset="0"/>
                          <a:cs typeface="Arial" panose="020B0604020202020204" pitchFamily="34" charset="0"/>
                        </a:rPr>
                        <a:t>Causa de Atraso</a:t>
                      </a:r>
                      <a:endParaRPr lang="en-US" sz="1800" b="1">
                        <a:solidFill>
                          <a:schemeClr val="bg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l">
                        <a:spcBef>
                          <a:spcPts val="0"/>
                        </a:spcBef>
                        <a:spcAft>
                          <a:spcPts val="0"/>
                        </a:spcAft>
                      </a:pPr>
                      <a:r>
                        <a:rPr lang="pt-PT" sz="1800" b="1" i="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Estratégias</a:t>
                      </a:r>
                      <a:endParaRPr lang="en-US" sz="1800" b="1" dirty="0">
                        <a:solidFill>
                          <a:schemeClr val="bg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1089000">
                <a:tc>
                  <a:txBody>
                    <a:bodyPr/>
                    <a:lstStyle/>
                    <a:p>
                      <a:pPr marL="0" marR="0" algn="l">
                        <a:spcBef>
                          <a:spcPts val="0"/>
                        </a:spcBef>
                        <a:spcAft>
                          <a:spcPts val="0"/>
                        </a:spcAft>
                      </a:pPr>
                      <a:r>
                        <a:rPr lang="pt-PT" sz="1800" b="0" i="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Selecção do produto</a:t>
                      </a:r>
                      <a:endParaRPr lang="en-US" sz="1800" b="1"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spcBef>
                          <a:spcPts val="0"/>
                        </a:spcBef>
                        <a:spcAft>
                          <a:spcPts val="0"/>
                        </a:spcAft>
                      </a:pPr>
                      <a:r>
                        <a:rPr lang="pt-PT" sz="1800" b="0" i="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Especifica os produtos que precisam ser adquiridos</a:t>
                      </a:r>
                      <a:endParaRPr lang="en-US" sz="1800" b="1"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spcBef>
                          <a:spcPts val="0"/>
                        </a:spcBef>
                        <a:spcAft>
                          <a:spcPts val="0"/>
                        </a:spcAft>
                      </a:pPr>
                      <a:r>
                        <a:rPr lang="pt-PT" sz="1800" b="0" i="0">
                          <a:solidFill>
                            <a:schemeClr val="tx1"/>
                          </a:solidFill>
                          <a:effectLst/>
                          <a:latin typeface="Calibri" panose="020F0502020204030204" pitchFamily="34" charset="0"/>
                          <a:ea typeface="Times New Roman" panose="02020603050405020304" pitchFamily="18" charset="0"/>
                          <a:cs typeface="Arial" panose="020B0604020202020204" pitchFamily="34" charset="0"/>
                        </a:rPr>
                        <a:t>Falta de protocolos, directrizes, ou políticas</a:t>
                      </a:r>
                      <a:endParaRPr lang="en-US" sz="1800" b="1">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pt-PT" sz="1800" b="0" i="0">
                          <a:solidFill>
                            <a:schemeClr val="tx1"/>
                          </a:solidFill>
                          <a:effectLst/>
                          <a:latin typeface="Calibri" panose="020F0502020204030204" pitchFamily="34" charset="0"/>
                          <a:ea typeface="Times New Roman" panose="02020603050405020304" pitchFamily="18" charset="0"/>
                          <a:cs typeface="Arial" panose="020B0604020202020204" pitchFamily="34" charset="0"/>
                        </a:rPr>
                        <a:t>clínicas</a:t>
                      </a:r>
                      <a:endParaRPr lang="en-US" sz="1800" b="1">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spcBef>
                          <a:spcPts val="0"/>
                        </a:spcBef>
                        <a:spcAft>
                          <a:spcPts val="0"/>
                        </a:spcAft>
                      </a:pPr>
                      <a:r>
                        <a:rPr lang="pt-PT" sz="1800" b="0" i="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Utilizar as directrizes da OMS para desenvolver protocolos</a:t>
                      </a:r>
                      <a:endParaRPr lang="en-US" sz="1800" b="1"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1"/>
                  </a:ext>
                </a:extLst>
              </a:tr>
              <a:tr h="2541000">
                <a:tc>
                  <a:txBody>
                    <a:bodyPr/>
                    <a:lstStyle/>
                    <a:p>
                      <a:pPr marL="0" marR="0" algn="l">
                        <a:spcBef>
                          <a:spcPts val="0"/>
                        </a:spcBef>
                        <a:spcAft>
                          <a:spcPts val="0"/>
                        </a:spcAft>
                      </a:pPr>
                      <a:r>
                        <a:rPr lang="pt-PT" sz="1800" b="0" i="0">
                          <a:solidFill>
                            <a:schemeClr val="tx1"/>
                          </a:solidFill>
                          <a:effectLst/>
                          <a:latin typeface="Calibri" panose="020F0502020204030204" pitchFamily="34" charset="0"/>
                          <a:ea typeface="Times New Roman" panose="02020603050405020304" pitchFamily="18" charset="0"/>
                          <a:cs typeface="Arial" panose="020B0604020202020204" pitchFamily="34" charset="0"/>
                        </a:rPr>
                        <a:t>Previsão</a:t>
                      </a:r>
                      <a:endParaRPr lang="en-US" sz="1800" b="1">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0" marR="0" algn="l">
                        <a:spcBef>
                          <a:spcPts val="0"/>
                        </a:spcBef>
                        <a:spcAft>
                          <a:spcPts val="0"/>
                        </a:spcAft>
                      </a:pPr>
                      <a:r>
                        <a:rPr lang="pt-PT" sz="1800" b="0" i="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Projecta a procura a</a:t>
                      </a:r>
                      <a:endParaRPr lang="en-US" sz="1800" b="1"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pt-PT" sz="1800" b="0" i="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curto, médio, e longo</a:t>
                      </a:r>
                      <a:endParaRPr lang="en-US" sz="1800" b="1"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pt-PT" sz="1800" b="0" i="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prazos</a:t>
                      </a:r>
                      <a:endParaRPr lang="en-US" sz="1800" b="1"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0" marR="0" algn="l">
                        <a:lnSpc>
                          <a:spcPct val="105000"/>
                        </a:lnSpc>
                        <a:spcBef>
                          <a:spcPts val="0"/>
                        </a:spcBef>
                        <a:spcAft>
                          <a:spcPts val="1000"/>
                        </a:spcAft>
                      </a:pPr>
                      <a:r>
                        <a:rPr lang="pt-PT"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Falta de dados quanto aos padrões de consumo e/ou níveis de existências no país</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0" marR="0" algn="l">
                        <a:spcBef>
                          <a:spcPts val="0"/>
                        </a:spcBef>
                        <a:spcAft>
                          <a:spcPts val="0"/>
                        </a:spcAft>
                      </a:pPr>
                      <a:r>
                        <a:rPr lang="pt-PT" sz="1800" b="0" i="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Desenvolver previsões com base na informação disponível tendo em conta o número de casos a serem tratados e a cobertura dos serviços</a:t>
                      </a:r>
                      <a:endParaRPr lang="en-US" sz="1800" b="1"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AFEAFF"/>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pt-PT" dirty="0"/>
              <a:t>Tópico 10.4 Importância das funções logísticas</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16</a:t>
            </a:fld>
            <a:endParaRPr lang="pt-PT" altLang="en-US" dirty="0"/>
          </a:p>
        </p:txBody>
      </p:sp>
      <p:graphicFrame>
        <p:nvGraphicFramePr>
          <p:cNvPr id="3" name="Table 2"/>
          <p:cNvGraphicFramePr>
            <a:graphicFrameLocks noGrp="1"/>
          </p:cNvGraphicFramePr>
          <p:nvPr>
            <p:extLst>
              <p:ext uri="{D42A27DB-BD31-4B8C-83A1-F6EECF244321}">
                <p14:modId xmlns:p14="http://schemas.microsoft.com/office/powerpoint/2010/main" val="935588645"/>
              </p:ext>
            </p:extLst>
          </p:nvPr>
        </p:nvGraphicFramePr>
        <p:xfrm>
          <a:off x="457200" y="1447800"/>
          <a:ext cx="8229600" cy="5241695"/>
        </p:xfrm>
        <a:graphic>
          <a:graphicData uri="http://schemas.openxmlformats.org/drawingml/2006/table">
            <a:tbl>
              <a:tblPr firstRow="1" firstCol="1" bandRow="1"/>
              <a:tblGrid>
                <a:gridCol w="1718800">
                  <a:extLst>
                    <a:ext uri="{9D8B030D-6E8A-4147-A177-3AD203B41FA5}">
                      <a16:colId xmlns:a16="http://schemas.microsoft.com/office/drawing/2014/main" val="20000"/>
                    </a:ext>
                  </a:extLst>
                </a:gridCol>
                <a:gridCol w="18626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468527">
                <a:tc>
                  <a:txBody>
                    <a:bodyPr/>
                    <a:lstStyle/>
                    <a:p>
                      <a:pPr marL="0" marR="0" algn="l">
                        <a:spcBef>
                          <a:spcPts val="0"/>
                        </a:spcBef>
                        <a:spcAft>
                          <a:spcPts val="0"/>
                        </a:spcAft>
                      </a:pPr>
                      <a:r>
                        <a:rPr lang="pt-PT" sz="1800" b="1" i="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Função Logística</a:t>
                      </a:r>
                      <a:endParaRPr lang="en-US" sz="1800" b="1" dirty="0">
                        <a:solidFill>
                          <a:schemeClr val="bg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l">
                        <a:spcBef>
                          <a:spcPts val="0"/>
                        </a:spcBef>
                        <a:spcAft>
                          <a:spcPts val="0"/>
                        </a:spcAft>
                      </a:pPr>
                      <a:r>
                        <a:rPr lang="pt-PT" sz="1800" b="1" i="0">
                          <a:solidFill>
                            <a:schemeClr val="bg1"/>
                          </a:solidFill>
                          <a:effectLst/>
                          <a:latin typeface="Calibri" panose="020F0502020204030204" pitchFamily="34" charset="0"/>
                          <a:ea typeface="Times New Roman" panose="02020603050405020304" pitchFamily="18" charset="0"/>
                          <a:cs typeface="Arial" panose="020B0604020202020204" pitchFamily="34" charset="0"/>
                        </a:rPr>
                        <a:t>Importância</a:t>
                      </a:r>
                      <a:endParaRPr lang="en-US" sz="1800" b="1">
                        <a:solidFill>
                          <a:schemeClr val="bg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l">
                        <a:spcBef>
                          <a:spcPts val="0"/>
                        </a:spcBef>
                        <a:spcAft>
                          <a:spcPts val="0"/>
                        </a:spcAft>
                      </a:pPr>
                      <a:r>
                        <a:rPr lang="pt-PT" sz="1800" b="1" i="0">
                          <a:solidFill>
                            <a:schemeClr val="bg1"/>
                          </a:solidFill>
                          <a:effectLst/>
                          <a:latin typeface="Calibri" panose="020F0502020204030204" pitchFamily="34" charset="0"/>
                          <a:ea typeface="Times New Roman" panose="02020603050405020304" pitchFamily="18" charset="0"/>
                          <a:cs typeface="Arial" panose="020B0604020202020204" pitchFamily="34" charset="0"/>
                        </a:rPr>
                        <a:t>Causa de Atraso</a:t>
                      </a:r>
                      <a:endParaRPr lang="en-US" sz="1800" b="1">
                        <a:solidFill>
                          <a:schemeClr val="bg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l">
                        <a:spcBef>
                          <a:spcPts val="0"/>
                        </a:spcBef>
                        <a:spcAft>
                          <a:spcPts val="0"/>
                        </a:spcAft>
                      </a:pPr>
                      <a:r>
                        <a:rPr lang="pt-PT" sz="1800" b="1" i="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Estratégias</a:t>
                      </a:r>
                      <a:endParaRPr lang="en-US" sz="1800" b="1" dirty="0">
                        <a:solidFill>
                          <a:schemeClr val="bg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2425314">
                <a:tc>
                  <a:txBody>
                    <a:bodyPr/>
                    <a:lstStyle/>
                    <a:p>
                      <a:pPr marL="0" marR="0" algn="l">
                        <a:lnSpc>
                          <a:spcPct val="105000"/>
                        </a:lnSpc>
                        <a:spcBef>
                          <a:spcPts val="0"/>
                        </a:spcBef>
                        <a:spcAft>
                          <a:spcPts val="1000"/>
                        </a:spcAft>
                      </a:pPr>
                      <a:r>
                        <a:rPr lang="pt-PT" sz="1800">
                          <a:effectLst/>
                          <a:latin typeface="+mn-lt"/>
                          <a:ea typeface="Times New Roman" panose="02020603050405020304" pitchFamily="18" charset="0"/>
                          <a:cs typeface="Times New Roman" panose="02020603050405020304" pitchFamily="18" charset="0"/>
                        </a:rPr>
                        <a:t>Procurement</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5000"/>
                        </a:lnSpc>
                        <a:spcBef>
                          <a:spcPts val="0"/>
                        </a:spcBef>
                        <a:spcAft>
                          <a:spcPts val="1000"/>
                        </a:spcAft>
                      </a:pPr>
                      <a:r>
                        <a:rPr lang="pt-PT" sz="1800">
                          <a:effectLst/>
                          <a:latin typeface="+mn-lt"/>
                          <a:ea typeface="Times New Roman" panose="02020603050405020304" pitchFamily="18" charset="0"/>
                          <a:cs typeface="Times New Roman" panose="02020603050405020304" pitchFamily="18" charset="0"/>
                        </a:rPr>
                        <a:t>Permite que os produtos sejam adquiridos</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285750" marR="0" indent="-285750" algn="l">
                        <a:spcBef>
                          <a:spcPts val="0"/>
                        </a:spcBef>
                        <a:spcAft>
                          <a:spcPts val="0"/>
                        </a:spcAft>
                        <a:buFont typeface="Arial" panose="020B0604020202020204" pitchFamily="34" charset="0"/>
                        <a:buChar char="•"/>
                      </a:pPr>
                      <a:r>
                        <a:rPr lang="pt-PT" sz="1800" b="0" dirty="0">
                          <a:effectLst/>
                          <a:latin typeface="+mn-lt"/>
                          <a:ea typeface="Times New Roman" panose="02020603050405020304" pitchFamily="18" charset="0"/>
                          <a:cs typeface="Times New Roman" panose="02020603050405020304" pitchFamily="18" charset="0"/>
                        </a:rPr>
                        <a:t>Especificações incorretos dos produtos</a:t>
                      </a:r>
                      <a:endParaRPr lang="en-US" sz="1800" b="1" dirty="0">
                        <a:effectLst/>
                        <a:latin typeface="+mn-lt"/>
                        <a:ea typeface="Times New Roman" panose="02020603050405020304" pitchFamily="18" charset="0"/>
                        <a:cs typeface="Times New Roman" panose="02020603050405020304" pitchFamily="18" charset="0"/>
                      </a:endParaRPr>
                    </a:p>
                    <a:p>
                      <a:pPr marL="285750" marR="0" indent="-285750" algn="l">
                        <a:spcBef>
                          <a:spcPts val="0"/>
                        </a:spcBef>
                        <a:spcAft>
                          <a:spcPts val="0"/>
                        </a:spcAft>
                        <a:buFont typeface="Arial" panose="020B0604020202020204" pitchFamily="34" charset="0"/>
                        <a:buChar char="•"/>
                      </a:pPr>
                      <a:r>
                        <a:rPr lang="pt-PT" sz="1800" b="0" dirty="0">
                          <a:effectLst/>
                          <a:latin typeface="+mn-lt"/>
                          <a:ea typeface="Times New Roman" panose="02020603050405020304" pitchFamily="18" charset="0"/>
                          <a:cs typeface="Times New Roman" panose="02020603050405020304" pitchFamily="18" charset="0"/>
                        </a:rPr>
                        <a:t>Previsões mal feitas</a:t>
                      </a:r>
                      <a:endParaRPr lang="en-US" sz="1800" b="1" dirty="0">
                        <a:effectLst/>
                        <a:latin typeface="+mn-lt"/>
                        <a:ea typeface="Times New Roman" panose="02020603050405020304" pitchFamily="18" charset="0"/>
                        <a:cs typeface="Times New Roman" panose="02020603050405020304" pitchFamily="18" charset="0"/>
                      </a:endParaRPr>
                    </a:p>
                    <a:p>
                      <a:pPr marL="285750" marR="0" indent="-285750" algn="l">
                        <a:spcBef>
                          <a:spcPts val="0"/>
                        </a:spcBef>
                        <a:spcAft>
                          <a:spcPts val="0"/>
                        </a:spcAft>
                        <a:buFont typeface="Arial" panose="020B0604020202020204" pitchFamily="34" charset="0"/>
                        <a:buChar char="•"/>
                      </a:pPr>
                      <a:r>
                        <a:rPr lang="pt-PT" sz="1800" b="0" dirty="0">
                          <a:effectLst/>
                          <a:latin typeface="+mn-lt"/>
                          <a:ea typeface="Times New Roman" panose="02020603050405020304" pitchFamily="18" charset="0"/>
                          <a:cs typeface="Times New Roman" panose="02020603050405020304" pitchFamily="18" charset="0"/>
                        </a:rPr>
                        <a:t>Falta de procedimentos de procurement ou pouco claros </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285750" marR="0" indent="-285750" algn="l">
                        <a:spcBef>
                          <a:spcPts val="0"/>
                        </a:spcBef>
                        <a:spcAft>
                          <a:spcPts val="0"/>
                        </a:spcAft>
                        <a:buFont typeface="Arial" panose="020B0604020202020204" pitchFamily="34" charset="0"/>
                        <a:buChar char="•"/>
                      </a:pPr>
                      <a:r>
                        <a:rPr lang="pt-PT" sz="1800" b="0" i="0" dirty="0">
                          <a:effectLst/>
                          <a:latin typeface="+mn-lt"/>
                          <a:ea typeface="Times New Roman" panose="02020603050405020304" pitchFamily="18" charset="0"/>
                          <a:cs typeface="Arial" panose="020B0604020202020204" pitchFamily="34" charset="0"/>
                        </a:rPr>
                        <a:t>Utilizar os fornecedores pré-qualificados pela OMS/MISAU</a:t>
                      </a:r>
                      <a:endParaRPr lang="en-US" sz="1800" b="1" dirty="0">
                        <a:effectLst/>
                        <a:latin typeface="+mn-lt"/>
                        <a:ea typeface="Times New Roman" panose="02020603050405020304" pitchFamily="18" charset="0"/>
                        <a:cs typeface="Times New Roman" panose="02020603050405020304" pitchFamily="18" charset="0"/>
                      </a:endParaRPr>
                    </a:p>
                    <a:p>
                      <a:pPr marL="285750" marR="0" indent="-285750" algn="l">
                        <a:spcBef>
                          <a:spcPts val="0"/>
                        </a:spcBef>
                        <a:spcAft>
                          <a:spcPts val="0"/>
                        </a:spcAft>
                        <a:buFont typeface="Arial" panose="020B0604020202020204" pitchFamily="34" charset="0"/>
                        <a:buChar char="•"/>
                      </a:pPr>
                      <a:r>
                        <a:rPr lang="pt-PT" sz="1800" b="0" i="0" dirty="0">
                          <a:effectLst/>
                          <a:latin typeface="+mn-lt"/>
                          <a:ea typeface="Times New Roman" panose="02020603050405020304" pitchFamily="18" charset="0"/>
                          <a:cs typeface="Arial" panose="020B0604020202020204" pitchFamily="34" charset="0"/>
                        </a:rPr>
                        <a:t>Usar opções flexíveis de aquisição</a:t>
                      </a:r>
                      <a:endParaRPr lang="en-US" sz="1800" b="1" dirty="0">
                        <a:effectLst/>
                        <a:latin typeface="+mn-lt"/>
                        <a:ea typeface="Times New Roman" panose="02020603050405020304" pitchFamily="18" charset="0"/>
                        <a:cs typeface="Times New Roman" panose="02020603050405020304" pitchFamily="18" charset="0"/>
                      </a:endParaRPr>
                    </a:p>
                    <a:p>
                      <a:pPr marL="285750" marR="0" indent="-285750" algn="l">
                        <a:spcBef>
                          <a:spcPts val="0"/>
                        </a:spcBef>
                        <a:spcAft>
                          <a:spcPts val="0"/>
                        </a:spcAft>
                        <a:buFont typeface="Arial" panose="020B0604020202020204" pitchFamily="34" charset="0"/>
                        <a:buChar char="•"/>
                      </a:pPr>
                      <a:r>
                        <a:rPr lang="pt-PT" sz="1800" b="0" i="0" dirty="0">
                          <a:effectLst/>
                          <a:latin typeface="+mn-lt"/>
                          <a:ea typeface="Times New Roman" panose="02020603050405020304" pitchFamily="18" charset="0"/>
                          <a:cs typeface="Arial" panose="020B0604020202020204" pitchFamily="34" charset="0"/>
                        </a:rPr>
                        <a:t>Melhorar os processos de procurement</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1"/>
                  </a:ext>
                </a:extLst>
              </a:tr>
              <a:tr h="1909935">
                <a:tc>
                  <a:txBody>
                    <a:bodyPr/>
                    <a:lstStyle/>
                    <a:p>
                      <a:pPr marL="0" marR="0" algn="l">
                        <a:lnSpc>
                          <a:spcPct val="105000"/>
                        </a:lnSpc>
                        <a:spcBef>
                          <a:spcPts val="0"/>
                        </a:spcBef>
                        <a:spcAft>
                          <a:spcPts val="1000"/>
                        </a:spcAft>
                      </a:pPr>
                      <a:r>
                        <a:rPr lang="pt-PT" sz="1800">
                          <a:effectLst/>
                          <a:latin typeface="+mn-lt"/>
                          <a:ea typeface="Times New Roman" panose="02020603050405020304" pitchFamily="18" charset="0"/>
                          <a:cs typeface="Times New Roman" panose="02020603050405020304" pitchFamily="18" charset="0"/>
                        </a:rPr>
                        <a:t>Armazenagem</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0" marR="0" algn="l">
                        <a:lnSpc>
                          <a:spcPct val="105000"/>
                        </a:lnSpc>
                        <a:spcBef>
                          <a:spcPts val="0"/>
                        </a:spcBef>
                        <a:spcAft>
                          <a:spcPts val="1000"/>
                        </a:spcAft>
                      </a:pPr>
                      <a:r>
                        <a:rPr lang="pt-PT" sz="1800">
                          <a:effectLst/>
                          <a:latin typeface="+mn-lt"/>
                          <a:ea typeface="Times New Roman" panose="02020603050405020304" pitchFamily="18" charset="0"/>
                          <a:cs typeface="Times New Roman" panose="02020603050405020304" pitchFamily="18" charset="0"/>
                        </a:rPr>
                        <a:t>Armazena os produtos de acordo com as directrizes de forma a assegurar que a vida útil do produto é bem mantida</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285750" marR="0" indent="-285750" algn="l">
                        <a:spcBef>
                          <a:spcPts val="0"/>
                        </a:spcBef>
                        <a:spcAft>
                          <a:spcPts val="0"/>
                        </a:spcAft>
                        <a:buFont typeface="Arial" panose="020B0604020202020204" pitchFamily="34" charset="0"/>
                        <a:buChar char="•"/>
                      </a:pPr>
                      <a:r>
                        <a:rPr lang="pt-PT" sz="1800" b="0" dirty="0">
                          <a:effectLst/>
                          <a:latin typeface="+mn-lt"/>
                          <a:ea typeface="Times New Roman" panose="02020603050405020304" pitchFamily="18" charset="0"/>
                          <a:cs typeface="Times New Roman" panose="02020603050405020304" pitchFamily="18" charset="0"/>
                        </a:rPr>
                        <a:t>Falta de regras de armazenamento</a:t>
                      </a:r>
                      <a:endParaRPr lang="en-US" sz="1800" b="1" dirty="0">
                        <a:effectLst/>
                        <a:latin typeface="+mn-lt"/>
                        <a:ea typeface="Times New Roman" panose="02020603050405020304" pitchFamily="18" charset="0"/>
                        <a:cs typeface="Times New Roman" panose="02020603050405020304" pitchFamily="18" charset="0"/>
                      </a:endParaRPr>
                    </a:p>
                    <a:p>
                      <a:pPr marL="285750" marR="0" indent="-285750" algn="l">
                        <a:spcBef>
                          <a:spcPts val="0"/>
                        </a:spcBef>
                        <a:spcAft>
                          <a:spcPts val="0"/>
                        </a:spcAft>
                        <a:buFont typeface="Arial" panose="020B0604020202020204" pitchFamily="34" charset="0"/>
                        <a:buChar char="•"/>
                      </a:pPr>
                      <a:r>
                        <a:rPr lang="pt-PT" sz="1800" b="0" dirty="0">
                          <a:effectLst/>
                          <a:latin typeface="+mn-lt"/>
                          <a:ea typeface="Times New Roman" panose="02020603050405020304" pitchFamily="18" charset="0"/>
                          <a:cs typeface="Times New Roman" panose="02020603050405020304" pitchFamily="18" charset="0"/>
                        </a:rPr>
                        <a:t>Falta de comunicação entre o procurement e o armazém</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285750" marR="0" indent="-285750" algn="l">
                        <a:spcBef>
                          <a:spcPts val="0"/>
                        </a:spcBef>
                        <a:spcAft>
                          <a:spcPts val="0"/>
                        </a:spcAft>
                        <a:buFont typeface="Arial" panose="020B0604020202020204" pitchFamily="34" charset="0"/>
                        <a:buChar char="•"/>
                      </a:pPr>
                      <a:r>
                        <a:rPr lang="pt-PT" sz="1800" b="0" dirty="0">
                          <a:effectLst/>
                          <a:latin typeface="+mn-lt"/>
                          <a:ea typeface="Times New Roman" panose="02020603050405020304" pitchFamily="18" charset="0"/>
                          <a:cs typeface="Times New Roman" panose="02020603050405020304" pitchFamily="18" charset="0"/>
                        </a:rPr>
                        <a:t>Desenvolver regras de armazenagem</a:t>
                      </a:r>
                      <a:endParaRPr lang="en-US" sz="1800" b="1" dirty="0">
                        <a:effectLst/>
                        <a:latin typeface="+mn-lt"/>
                        <a:ea typeface="Times New Roman" panose="02020603050405020304" pitchFamily="18" charset="0"/>
                        <a:cs typeface="Times New Roman" panose="02020603050405020304" pitchFamily="18" charset="0"/>
                      </a:endParaRPr>
                    </a:p>
                    <a:p>
                      <a:pPr marL="285750" marR="0" indent="-285750" algn="l">
                        <a:spcBef>
                          <a:spcPts val="0"/>
                        </a:spcBef>
                        <a:spcAft>
                          <a:spcPts val="0"/>
                        </a:spcAft>
                        <a:buFont typeface="Arial" panose="020B0604020202020204" pitchFamily="34" charset="0"/>
                        <a:buChar char="•"/>
                      </a:pPr>
                      <a:r>
                        <a:rPr lang="pt-PT" sz="1800" b="0" dirty="0">
                          <a:effectLst/>
                          <a:latin typeface="+mn-lt"/>
                          <a:ea typeface="Times New Roman" panose="02020603050405020304" pitchFamily="18" charset="0"/>
                          <a:cs typeface="Times New Roman" panose="02020603050405020304" pitchFamily="18" charset="0"/>
                        </a:rPr>
                        <a:t>Melhorar a comunicação entre procurement e logística</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AFEAFF"/>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PT" dirty="0"/>
              <a:t>Tópico 10.4 Importância das funções logísticas</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17</a:t>
            </a:fld>
            <a:endParaRPr lang="pt-PT" altLang="en-US" dirty="0"/>
          </a:p>
        </p:txBody>
      </p:sp>
      <p:graphicFrame>
        <p:nvGraphicFramePr>
          <p:cNvPr id="3" name="Table 2"/>
          <p:cNvGraphicFramePr>
            <a:graphicFrameLocks noGrp="1"/>
          </p:cNvGraphicFramePr>
          <p:nvPr>
            <p:extLst>
              <p:ext uri="{D42A27DB-BD31-4B8C-83A1-F6EECF244321}">
                <p14:modId xmlns:p14="http://schemas.microsoft.com/office/powerpoint/2010/main" val="534909014"/>
              </p:ext>
            </p:extLst>
          </p:nvPr>
        </p:nvGraphicFramePr>
        <p:xfrm>
          <a:off x="457200" y="1545028"/>
          <a:ext cx="8229600" cy="2364540"/>
        </p:xfrm>
        <a:graphic>
          <a:graphicData uri="http://schemas.openxmlformats.org/drawingml/2006/table">
            <a:tbl>
              <a:tblPr firstRow="1" firstCol="1" bandRow="1"/>
              <a:tblGrid>
                <a:gridCol w="1718800">
                  <a:extLst>
                    <a:ext uri="{9D8B030D-6E8A-4147-A177-3AD203B41FA5}">
                      <a16:colId xmlns:a16="http://schemas.microsoft.com/office/drawing/2014/main" val="20000"/>
                    </a:ext>
                  </a:extLst>
                </a:gridCol>
                <a:gridCol w="2137084">
                  <a:extLst>
                    <a:ext uri="{9D8B030D-6E8A-4147-A177-3AD203B41FA5}">
                      <a16:colId xmlns:a16="http://schemas.microsoft.com/office/drawing/2014/main" val="20001"/>
                    </a:ext>
                  </a:extLst>
                </a:gridCol>
                <a:gridCol w="2137084">
                  <a:extLst>
                    <a:ext uri="{9D8B030D-6E8A-4147-A177-3AD203B41FA5}">
                      <a16:colId xmlns:a16="http://schemas.microsoft.com/office/drawing/2014/main" val="20002"/>
                    </a:ext>
                  </a:extLst>
                </a:gridCol>
                <a:gridCol w="2236632">
                  <a:extLst>
                    <a:ext uri="{9D8B030D-6E8A-4147-A177-3AD203B41FA5}">
                      <a16:colId xmlns:a16="http://schemas.microsoft.com/office/drawing/2014/main" val="20003"/>
                    </a:ext>
                  </a:extLst>
                </a:gridCol>
              </a:tblGrid>
              <a:tr h="348288">
                <a:tc>
                  <a:txBody>
                    <a:bodyPr/>
                    <a:lstStyle/>
                    <a:p>
                      <a:pPr marL="0" marR="0" algn="l">
                        <a:spcBef>
                          <a:spcPts val="0"/>
                        </a:spcBef>
                        <a:spcAft>
                          <a:spcPts val="0"/>
                        </a:spcAft>
                      </a:pPr>
                      <a:r>
                        <a:rPr lang="pt-PT" sz="1800" b="1" i="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Função Logística</a:t>
                      </a:r>
                      <a:endParaRPr lang="en-US" sz="1800" b="1" dirty="0">
                        <a:solidFill>
                          <a:schemeClr val="bg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l">
                        <a:spcBef>
                          <a:spcPts val="0"/>
                        </a:spcBef>
                        <a:spcAft>
                          <a:spcPts val="0"/>
                        </a:spcAft>
                      </a:pPr>
                      <a:r>
                        <a:rPr lang="pt-PT" sz="1800" b="1" i="0">
                          <a:solidFill>
                            <a:schemeClr val="bg1"/>
                          </a:solidFill>
                          <a:effectLst/>
                          <a:latin typeface="Calibri" panose="020F0502020204030204" pitchFamily="34" charset="0"/>
                          <a:ea typeface="Times New Roman" panose="02020603050405020304" pitchFamily="18" charset="0"/>
                          <a:cs typeface="Arial" panose="020B0604020202020204" pitchFamily="34" charset="0"/>
                        </a:rPr>
                        <a:t>Importância</a:t>
                      </a:r>
                      <a:endParaRPr lang="en-US" sz="1800" b="1">
                        <a:solidFill>
                          <a:schemeClr val="bg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l">
                        <a:spcBef>
                          <a:spcPts val="0"/>
                        </a:spcBef>
                        <a:spcAft>
                          <a:spcPts val="0"/>
                        </a:spcAft>
                      </a:pPr>
                      <a:r>
                        <a:rPr lang="pt-PT" sz="1800" b="1" i="0">
                          <a:solidFill>
                            <a:schemeClr val="bg1"/>
                          </a:solidFill>
                          <a:effectLst/>
                          <a:latin typeface="Calibri" panose="020F0502020204030204" pitchFamily="34" charset="0"/>
                          <a:ea typeface="Times New Roman" panose="02020603050405020304" pitchFamily="18" charset="0"/>
                          <a:cs typeface="Arial" panose="020B0604020202020204" pitchFamily="34" charset="0"/>
                        </a:rPr>
                        <a:t>Causa de Atraso</a:t>
                      </a:r>
                      <a:endParaRPr lang="en-US" sz="1800" b="1">
                        <a:solidFill>
                          <a:schemeClr val="bg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l">
                        <a:spcBef>
                          <a:spcPts val="0"/>
                        </a:spcBef>
                        <a:spcAft>
                          <a:spcPts val="0"/>
                        </a:spcAft>
                      </a:pPr>
                      <a:r>
                        <a:rPr lang="pt-PT" sz="1800" b="1" i="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Estratégias</a:t>
                      </a:r>
                      <a:endParaRPr lang="en-US" sz="1800" b="1" dirty="0">
                        <a:solidFill>
                          <a:schemeClr val="bg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880623">
                <a:tc>
                  <a:txBody>
                    <a:bodyPr/>
                    <a:lstStyle/>
                    <a:p>
                      <a:pPr marL="0" marR="0" algn="l">
                        <a:lnSpc>
                          <a:spcPct val="105000"/>
                        </a:lnSpc>
                        <a:spcBef>
                          <a:spcPts val="0"/>
                        </a:spcBef>
                        <a:spcAft>
                          <a:spcPts val="1000"/>
                        </a:spcAft>
                      </a:pP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Gestão do Inventário</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l">
                        <a:lnSpc>
                          <a:spcPct val="105000"/>
                        </a:lnSpc>
                        <a:spcBef>
                          <a:spcPts val="0"/>
                        </a:spcBef>
                        <a:spcAft>
                          <a:spcPts val="1000"/>
                        </a:spcAft>
                      </a:pP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5000"/>
                        </a:lnSpc>
                        <a:spcBef>
                          <a:spcPts val="0"/>
                        </a:spcBef>
                        <a:spcAft>
                          <a:spcPts val="1000"/>
                        </a:spcAft>
                      </a:pP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Permite aos gestores de programa saber os níveis de existências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spcBef>
                          <a:spcPts val="0"/>
                        </a:spcBef>
                        <a:spcAft>
                          <a:spcPts val="0"/>
                        </a:spcAft>
                      </a:pPr>
                      <a:r>
                        <a:rPr lang="pt-PT" sz="1800" b="0">
                          <a:effectLst/>
                          <a:latin typeface="Calibri" panose="020F0502020204030204" pitchFamily="34" charset="0"/>
                          <a:ea typeface="Times New Roman" panose="02020603050405020304" pitchFamily="18" charset="0"/>
                          <a:cs typeface="Times New Roman" panose="02020603050405020304" pitchFamily="18" charset="0"/>
                        </a:rPr>
                        <a:t>Falta de instrumentos de recolha de dados</a:t>
                      </a:r>
                      <a:endParaRPr lang="en-US" sz="1800" b="1">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spcBef>
                          <a:spcPts val="0"/>
                        </a:spcBef>
                        <a:spcAft>
                          <a:spcPts val="0"/>
                        </a:spcAft>
                      </a:pPr>
                      <a:r>
                        <a:rPr lang="pt-PT" sz="1800" b="0" dirty="0">
                          <a:effectLst/>
                          <a:latin typeface="Calibri" panose="020F0502020204030204" pitchFamily="34" charset="0"/>
                          <a:ea typeface="Times New Roman" panose="02020603050405020304" pitchFamily="18" charset="0"/>
                          <a:cs typeface="Times New Roman" panose="02020603050405020304" pitchFamily="18" charset="0"/>
                        </a:rPr>
                        <a:t>Desenvolver instrumento de recolha de dados </a:t>
                      </a:r>
                      <a:endParaRPr lang="en-US" sz="18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1"/>
                  </a:ext>
                </a:extLst>
              </a:tr>
              <a:tr h="676089">
                <a:tc>
                  <a:txBody>
                    <a:bodyPr/>
                    <a:lstStyle/>
                    <a:p>
                      <a:pPr marL="0" marR="0" algn="l">
                        <a:lnSpc>
                          <a:spcPct val="105000"/>
                        </a:lnSpc>
                        <a:spcBef>
                          <a:spcPts val="0"/>
                        </a:spcBef>
                        <a:spcAft>
                          <a:spcPts val="100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Transporte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0" marR="0" algn="l">
                        <a:lnSpc>
                          <a:spcPct val="105000"/>
                        </a:lnSpc>
                        <a:spcBef>
                          <a:spcPts val="0"/>
                        </a:spcBef>
                        <a:spcAft>
                          <a:spcPts val="100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Transporta os produtos ao seu destino</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0" marR="0" algn="l">
                        <a:spcBef>
                          <a:spcPts val="0"/>
                        </a:spcBef>
                        <a:spcAft>
                          <a:spcPts val="0"/>
                        </a:spcAft>
                      </a:pPr>
                      <a:r>
                        <a:rPr lang="pt-PT" sz="1800" b="0">
                          <a:effectLst/>
                          <a:latin typeface="Calibri" panose="020F0502020204030204" pitchFamily="34" charset="0"/>
                          <a:ea typeface="Times New Roman" panose="02020603050405020304" pitchFamily="18" charset="0"/>
                          <a:cs typeface="Times New Roman" panose="02020603050405020304" pitchFamily="18" charset="0"/>
                        </a:rPr>
                        <a:t>Falta de transporte</a:t>
                      </a:r>
                      <a:endParaRPr lang="en-US" sz="1800" b="1">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0" marR="0" algn="l">
                        <a:spcBef>
                          <a:spcPts val="0"/>
                        </a:spcBef>
                        <a:spcAft>
                          <a:spcPts val="0"/>
                        </a:spcAft>
                      </a:pPr>
                      <a:r>
                        <a:rPr lang="pt-PT" sz="1800" b="0" dirty="0">
                          <a:effectLst/>
                          <a:latin typeface="Calibri" panose="020F0502020204030204" pitchFamily="34" charset="0"/>
                          <a:ea typeface="Times New Roman" panose="02020603050405020304" pitchFamily="18" charset="0"/>
                          <a:cs typeface="Times New Roman" panose="02020603050405020304" pitchFamily="18" charset="0"/>
                        </a:rPr>
                        <a:t>Desenvolver um plano de gestão de transportes</a:t>
                      </a:r>
                      <a:endParaRPr lang="en-US" sz="18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AFEAFF"/>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PT" dirty="0"/>
              <a:t>Tópico 10.4 Importância das funções logísticas</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18</a:t>
            </a:fld>
            <a:endParaRPr lang="pt-PT" altLang="en-US" dirty="0"/>
          </a:p>
        </p:txBody>
      </p:sp>
      <p:graphicFrame>
        <p:nvGraphicFramePr>
          <p:cNvPr id="3" name="Table 2"/>
          <p:cNvGraphicFramePr>
            <a:graphicFrameLocks noGrp="1"/>
          </p:cNvGraphicFramePr>
          <p:nvPr>
            <p:extLst>
              <p:ext uri="{D42A27DB-BD31-4B8C-83A1-F6EECF244321}">
                <p14:modId xmlns:p14="http://schemas.microsoft.com/office/powerpoint/2010/main" val="3203337036"/>
              </p:ext>
            </p:extLst>
          </p:nvPr>
        </p:nvGraphicFramePr>
        <p:xfrm>
          <a:off x="380999" y="1600200"/>
          <a:ext cx="8382001" cy="2439888"/>
        </p:xfrm>
        <a:graphic>
          <a:graphicData uri="http://schemas.openxmlformats.org/drawingml/2006/table">
            <a:tbl>
              <a:tblPr firstRow="1" firstCol="1" bandRow="1"/>
              <a:tblGrid>
                <a:gridCol w="1750630">
                  <a:extLst>
                    <a:ext uri="{9D8B030D-6E8A-4147-A177-3AD203B41FA5}">
                      <a16:colId xmlns:a16="http://schemas.microsoft.com/office/drawing/2014/main" val="20000"/>
                    </a:ext>
                  </a:extLst>
                </a:gridCol>
                <a:gridCol w="2176660">
                  <a:extLst>
                    <a:ext uri="{9D8B030D-6E8A-4147-A177-3AD203B41FA5}">
                      <a16:colId xmlns:a16="http://schemas.microsoft.com/office/drawing/2014/main" val="20001"/>
                    </a:ext>
                  </a:extLst>
                </a:gridCol>
                <a:gridCol w="2176660">
                  <a:extLst>
                    <a:ext uri="{9D8B030D-6E8A-4147-A177-3AD203B41FA5}">
                      <a16:colId xmlns:a16="http://schemas.microsoft.com/office/drawing/2014/main" val="20002"/>
                    </a:ext>
                  </a:extLst>
                </a:gridCol>
                <a:gridCol w="2278051">
                  <a:extLst>
                    <a:ext uri="{9D8B030D-6E8A-4147-A177-3AD203B41FA5}">
                      <a16:colId xmlns:a16="http://schemas.microsoft.com/office/drawing/2014/main" val="20003"/>
                    </a:ext>
                  </a:extLst>
                </a:gridCol>
              </a:tblGrid>
              <a:tr h="423636">
                <a:tc>
                  <a:txBody>
                    <a:bodyPr/>
                    <a:lstStyle/>
                    <a:p>
                      <a:pPr marL="0" marR="0" algn="l">
                        <a:spcBef>
                          <a:spcPts val="0"/>
                        </a:spcBef>
                        <a:spcAft>
                          <a:spcPts val="0"/>
                        </a:spcAft>
                      </a:pPr>
                      <a:r>
                        <a:rPr lang="pt-PT" sz="1800" b="1" i="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Função Logística</a:t>
                      </a:r>
                      <a:endParaRPr lang="en-US" sz="1800" b="1" dirty="0">
                        <a:solidFill>
                          <a:schemeClr val="bg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l">
                        <a:spcBef>
                          <a:spcPts val="0"/>
                        </a:spcBef>
                        <a:spcAft>
                          <a:spcPts val="0"/>
                        </a:spcAft>
                      </a:pPr>
                      <a:r>
                        <a:rPr lang="pt-PT" sz="1800" b="1" i="0">
                          <a:solidFill>
                            <a:schemeClr val="bg1"/>
                          </a:solidFill>
                          <a:effectLst/>
                          <a:latin typeface="Calibri" panose="020F0502020204030204" pitchFamily="34" charset="0"/>
                          <a:ea typeface="Times New Roman" panose="02020603050405020304" pitchFamily="18" charset="0"/>
                          <a:cs typeface="Arial" panose="020B0604020202020204" pitchFamily="34" charset="0"/>
                        </a:rPr>
                        <a:t>Importância</a:t>
                      </a:r>
                      <a:endParaRPr lang="en-US" sz="1800" b="1">
                        <a:solidFill>
                          <a:schemeClr val="bg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l">
                        <a:spcBef>
                          <a:spcPts val="0"/>
                        </a:spcBef>
                        <a:spcAft>
                          <a:spcPts val="0"/>
                        </a:spcAft>
                      </a:pPr>
                      <a:r>
                        <a:rPr lang="pt-PT" sz="1800" b="1" i="0">
                          <a:solidFill>
                            <a:schemeClr val="bg1"/>
                          </a:solidFill>
                          <a:effectLst/>
                          <a:latin typeface="Calibri" panose="020F0502020204030204" pitchFamily="34" charset="0"/>
                          <a:ea typeface="Times New Roman" panose="02020603050405020304" pitchFamily="18" charset="0"/>
                          <a:cs typeface="Arial" panose="020B0604020202020204" pitchFamily="34" charset="0"/>
                        </a:rPr>
                        <a:t>Causa de Atraso</a:t>
                      </a:r>
                      <a:endParaRPr lang="en-US" sz="1800" b="1">
                        <a:solidFill>
                          <a:schemeClr val="bg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l">
                        <a:spcBef>
                          <a:spcPts val="0"/>
                        </a:spcBef>
                        <a:spcAft>
                          <a:spcPts val="0"/>
                        </a:spcAft>
                      </a:pPr>
                      <a:r>
                        <a:rPr lang="pt-PT" sz="1800" b="1" i="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Estratégias</a:t>
                      </a:r>
                      <a:endParaRPr lang="en-US" sz="1800" b="1" dirty="0">
                        <a:solidFill>
                          <a:schemeClr val="bg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1151294">
                <a:tc>
                  <a:txBody>
                    <a:bodyPr/>
                    <a:lstStyle/>
                    <a:p>
                      <a:pPr marL="0" marR="0" algn="l">
                        <a:lnSpc>
                          <a:spcPct val="105000"/>
                        </a:lnSpc>
                        <a:spcBef>
                          <a:spcPts val="0"/>
                        </a:spcBef>
                        <a:spcAft>
                          <a:spcPts val="1000"/>
                        </a:spcAft>
                      </a:pP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Reabastecimento</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5000"/>
                        </a:lnSpc>
                        <a:spcBef>
                          <a:spcPts val="0"/>
                        </a:spcBef>
                        <a:spcAft>
                          <a:spcPts val="100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Permite aos prestadores de serviços conseguir reabastecimentos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spcBef>
                          <a:spcPts val="0"/>
                        </a:spcBef>
                        <a:spcAft>
                          <a:spcPts val="0"/>
                        </a:spcAft>
                      </a:pPr>
                      <a:r>
                        <a:rPr lang="pt-PT" sz="1800" b="0">
                          <a:effectLst/>
                          <a:latin typeface="Calibri" panose="020F0502020204030204" pitchFamily="34" charset="0"/>
                          <a:ea typeface="Times New Roman" panose="02020603050405020304" pitchFamily="18" charset="0"/>
                          <a:cs typeface="Times New Roman" panose="02020603050405020304" pitchFamily="18" charset="0"/>
                        </a:rPr>
                        <a:t>Falta de controlo de inventários</a:t>
                      </a:r>
                      <a:endParaRPr lang="en-US" sz="1800" b="1">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spcBef>
                          <a:spcPts val="0"/>
                        </a:spcBef>
                        <a:spcAft>
                          <a:spcPts val="0"/>
                        </a:spcAft>
                      </a:pPr>
                      <a:r>
                        <a:rPr lang="pt-PT" sz="1800" b="0" dirty="0">
                          <a:effectLst/>
                          <a:latin typeface="Calibri" panose="020F0502020204030204" pitchFamily="34" charset="0"/>
                          <a:ea typeface="Times New Roman" panose="02020603050405020304" pitchFamily="18" charset="0"/>
                          <a:cs typeface="Times New Roman" panose="02020603050405020304" pitchFamily="18" charset="0"/>
                        </a:rPr>
                        <a:t>Definir o nível de stock de segurança para o reabastecimento </a:t>
                      </a:r>
                      <a:endParaRPr lang="en-US" sz="18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1"/>
                  </a:ext>
                </a:extLst>
              </a:tr>
              <a:tr h="863470">
                <a:tc>
                  <a:txBody>
                    <a:bodyPr/>
                    <a:lstStyle/>
                    <a:p>
                      <a:pPr marL="0" marR="0" algn="l">
                        <a:lnSpc>
                          <a:spcPct val="105000"/>
                        </a:lnSpc>
                        <a:spcBef>
                          <a:spcPts val="0"/>
                        </a:spcBef>
                        <a:spcAft>
                          <a:spcPts val="100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Serviço aos Clientes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0" marR="0" algn="l">
                        <a:lnSpc>
                          <a:spcPct val="105000"/>
                        </a:lnSpc>
                        <a:spcBef>
                          <a:spcPts val="0"/>
                        </a:spcBef>
                        <a:spcAft>
                          <a:spcPts val="100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Serve os pacientes e melhora os resultados da saúde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0" marR="0" algn="l">
                        <a:spcBef>
                          <a:spcPts val="0"/>
                        </a:spcBef>
                        <a:spcAft>
                          <a:spcPts val="0"/>
                        </a:spcAft>
                      </a:pPr>
                      <a:r>
                        <a:rPr lang="pt-PT" sz="1800" b="0">
                          <a:effectLst/>
                          <a:latin typeface="Calibri" panose="020F0502020204030204" pitchFamily="34" charset="0"/>
                          <a:ea typeface="Times New Roman" panose="02020603050405020304" pitchFamily="18" charset="0"/>
                          <a:cs typeface="Times New Roman" panose="02020603050405020304" pitchFamily="18" charset="0"/>
                        </a:rPr>
                        <a:t>Falta de disponibilidade de produtos</a:t>
                      </a:r>
                      <a:endParaRPr lang="en-US" sz="1800" b="1">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0" marR="0" algn="l">
                        <a:spcBef>
                          <a:spcPts val="0"/>
                        </a:spcBef>
                        <a:spcAft>
                          <a:spcPts val="0"/>
                        </a:spcAft>
                      </a:pPr>
                      <a:r>
                        <a:rPr lang="pt-PT" sz="1800" b="0" dirty="0">
                          <a:effectLst/>
                          <a:latin typeface="Calibri" panose="020F0502020204030204" pitchFamily="34" charset="0"/>
                          <a:ea typeface="Times New Roman" panose="02020603050405020304" pitchFamily="18" charset="0"/>
                          <a:cs typeface="Times New Roman" panose="02020603050405020304" pitchFamily="18" charset="0"/>
                        </a:rPr>
                        <a:t>Monitorar as rupturas de stocks nas unidades sanitárias</a:t>
                      </a:r>
                      <a:r>
                        <a:rPr lang="pt-PT" sz="1800" b="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US" sz="18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AFEAFF"/>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a:t>Tópico 10.5 Abastecimento</a:t>
            </a:r>
          </a:p>
        </p:txBody>
      </p:sp>
      <p:sp>
        <p:nvSpPr>
          <p:cNvPr id="3" name="Content Placeholder 2"/>
          <p:cNvSpPr>
            <a:spLocks noGrp="1"/>
          </p:cNvSpPr>
          <p:nvPr>
            <p:ph idx="1"/>
          </p:nvPr>
        </p:nvSpPr>
        <p:spPr/>
        <p:txBody>
          <a:bodyPr>
            <a:normAutofit fontScale="92500"/>
          </a:bodyPr>
          <a:lstStyle/>
          <a:p>
            <a:pPr marL="0" indent="0">
              <a:lnSpc>
                <a:spcPct val="110000"/>
              </a:lnSpc>
              <a:buFont typeface="Arial" panose="020B0604020202020204" pitchFamily="34" charset="0"/>
              <a:buNone/>
              <a:defRPr/>
            </a:pPr>
            <a:r>
              <a:rPr lang="pt-PT" b="1" dirty="0"/>
              <a:t>Objectivos da aprendizagem</a:t>
            </a:r>
            <a:endParaRPr lang="pt-PT" dirty="0"/>
          </a:p>
          <a:p>
            <a:pPr>
              <a:lnSpc>
                <a:spcPct val="110000"/>
              </a:lnSpc>
              <a:defRPr/>
            </a:pPr>
            <a:r>
              <a:rPr lang="pt-PT" dirty="0">
                <a:solidFill>
                  <a:schemeClr val="tx1"/>
                </a:solidFill>
              </a:rPr>
              <a:t>Conhecer o significado de abastecimento completo vs abastecimento não completo</a:t>
            </a:r>
          </a:p>
          <a:p>
            <a:pPr>
              <a:lnSpc>
                <a:spcPct val="110000"/>
              </a:lnSpc>
              <a:defRPr/>
            </a:pPr>
            <a:r>
              <a:rPr lang="pt-PT" dirty="0">
                <a:solidFill>
                  <a:schemeClr val="tx1"/>
                </a:solidFill>
              </a:rPr>
              <a:t>Identificar as vantagens de abastecimento completo  para o paciente e saber quais são os requisitos para que um item seja considerado de abastecimento completo</a:t>
            </a:r>
          </a:p>
          <a:p>
            <a:pPr marL="0" indent="0">
              <a:lnSpc>
                <a:spcPct val="110000"/>
              </a:lnSpc>
              <a:buFont typeface="Arial" panose="020B0604020202020204" pitchFamily="34" charset="0"/>
              <a:buNone/>
              <a:defRPr/>
            </a:pPr>
            <a:r>
              <a:rPr lang="pt-PT" b="1" dirty="0"/>
              <a:t>Textos de Apoio </a:t>
            </a:r>
            <a:endParaRPr lang="pt-PT" dirty="0"/>
          </a:p>
          <a:p>
            <a:pPr>
              <a:lnSpc>
                <a:spcPct val="110000"/>
              </a:lnSpc>
              <a:defRPr/>
            </a:pPr>
            <a:r>
              <a:rPr lang="pt-PT" dirty="0">
                <a:solidFill>
                  <a:schemeClr val="tx1"/>
                </a:solidFill>
              </a:rPr>
              <a:t>Texto de Apoio 10.5 Abastecimento completo vs abastecimento não completo</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19</a:t>
            </a:fld>
            <a:endParaRPr lang="pt-PT"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pt-PT" dirty="0"/>
              <a:t>Tópicos</a:t>
            </a:r>
          </a:p>
        </p:txBody>
      </p:sp>
      <p:sp>
        <p:nvSpPr>
          <p:cNvPr id="3" name="Content Placeholder 2"/>
          <p:cNvSpPr>
            <a:spLocks noGrp="1"/>
          </p:cNvSpPr>
          <p:nvPr>
            <p:ph idx="1"/>
          </p:nvPr>
        </p:nvSpPr>
        <p:spPr/>
        <p:txBody>
          <a:bodyPr>
            <a:normAutofit/>
          </a:bodyPr>
          <a:lstStyle/>
          <a:p>
            <a:pPr eaLnBrk="1" fontAlgn="auto" hangingPunct="1">
              <a:buFont typeface="Calibri Light" pitchFamily="34" charset="0"/>
              <a:buAutoNum type="arabicPeriod"/>
              <a:defRPr/>
            </a:pPr>
            <a:r>
              <a:rPr lang="pt-PT" sz="2600" dirty="0">
                <a:solidFill>
                  <a:schemeClr val="tx1"/>
                </a:solidFill>
              </a:rPr>
              <a:t>Cadeia de abastecimento</a:t>
            </a:r>
          </a:p>
          <a:p>
            <a:pPr eaLnBrk="1" fontAlgn="auto" hangingPunct="1">
              <a:buFont typeface="Calibri Light" pitchFamily="34" charset="0"/>
              <a:buAutoNum type="arabicPeriod"/>
              <a:defRPr/>
            </a:pPr>
            <a:r>
              <a:rPr lang="pt-PT" sz="2600" dirty="0">
                <a:solidFill>
                  <a:schemeClr val="tx1"/>
                </a:solidFill>
              </a:rPr>
              <a:t>Logística</a:t>
            </a:r>
          </a:p>
          <a:p>
            <a:pPr eaLnBrk="1" fontAlgn="auto" hangingPunct="1">
              <a:buFont typeface="Calibri Light" pitchFamily="34" charset="0"/>
              <a:buAutoNum type="arabicPeriod"/>
              <a:defRPr/>
            </a:pPr>
            <a:r>
              <a:rPr lang="pt-PT" sz="2600" dirty="0">
                <a:solidFill>
                  <a:schemeClr val="tx1"/>
                </a:solidFill>
              </a:rPr>
              <a:t>Ciclo logístico</a:t>
            </a:r>
          </a:p>
          <a:p>
            <a:pPr eaLnBrk="1" fontAlgn="auto" hangingPunct="1">
              <a:buFont typeface="Calibri Light" pitchFamily="34" charset="0"/>
              <a:buAutoNum type="arabicPeriod"/>
              <a:defRPr/>
            </a:pPr>
            <a:r>
              <a:rPr lang="pt-PT" sz="2600" dirty="0">
                <a:solidFill>
                  <a:schemeClr val="tx1"/>
                </a:solidFill>
              </a:rPr>
              <a:t>A importância das funções logísticas</a:t>
            </a:r>
          </a:p>
          <a:p>
            <a:pPr eaLnBrk="1" fontAlgn="auto" hangingPunct="1">
              <a:buFont typeface="Calibri Light" pitchFamily="34" charset="0"/>
              <a:buAutoNum type="arabicPeriod"/>
              <a:defRPr/>
            </a:pPr>
            <a:r>
              <a:rPr lang="pt-PT" sz="2600" dirty="0">
                <a:solidFill>
                  <a:schemeClr val="tx1"/>
                </a:solidFill>
              </a:rPr>
              <a:t>Abastecimento</a:t>
            </a:r>
          </a:p>
          <a:p>
            <a:pPr eaLnBrk="1" fontAlgn="auto" hangingPunct="1">
              <a:buFont typeface="Calibri Light" pitchFamily="34" charset="0"/>
              <a:buAutoNum type="arabicPeriod"/>
              <a:defRPr/>
            </a:pPr>
            <a:r>
              <a:rPr lang="pt-PT" sz="2600" dirty="0">
                <a:solidFill>
                  <a:schemeClr val="tx1"/>
                </a:solidFill>
              </a:rPr>
              <a:t>Previsão dos productos</a:t>
            </a:r>
          </a:p>
          <a:p>
            <a:pPr eaLnBrk="1" fontAlgn="auto" hangingPunct="1">
              <a:buFont typeface="Calibri Light" pitchFamily="34" charset="0"/>
              <a:buAutoNum type="arabicPeriod"/>
              <a:defRPr/>
            </a:pPr>
            <a:r>
              <a:rPr lang="pt-PT" sz="2600" dirty="0">
                <a:solidFill>
                  <a:schemeClr val="tx1"/>
                </a:solidFill>
              </a:rPr>
              <a:t>Gestão dos productos terapêuticos</a:t>
            </a:r>
          </a:p>
          <a:p>
            <a:pPr eaLnBrk="1" fontAlgn="auto" hangingPunct="1">
              <a:buFont typeface="Calibri Light" pitchFamily="34" charset="0"/>
              <a:buAutoNum type="arabicPeriod"/>
              <a:defRPr/>
            </a:pPr>
            <a:r>
              <a:rPr lang="pt-PT" sz="2600" dirty="0">
                <a:solidFill>
                  <a:schemeClr val="tx1"/>
                </a:solidFill>
              </a:rPr>
              <a:t>Revisão do módulo </a:t>
            </a:r>
          </a:p>
          <a:p>
            <a:pPr eaLnBrk="1" fontAlgn="auto" hangingPunct="1">
              <a:spcAft>
                <a:spcPts val="0"/>
              </a:spcAft>
              <a:buFont typeface="Calibri Light" pitchFamily="34" charset="0"/>
              <a:buAutoNum type="arabicPeriod"/>
              <a:defRPr/>
            </a:pPr>
            <a:endParaRPr lang="pt-PT" sz="2600" dirty="0">
              <a:solidFill>
                <a:schemeClr val="tx1"/>
              </a:solidFill>
            </a:endParaRP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2</a:t>
            </a:fld>
            <a:endParaRPr lang="pt-PT"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err="1"/>
              <a:t>Abastecimento</a:t>
            </a:r>
            <a:r>
              <a:rPr lang="en-US" dirty="0"/>
              <a:t> </a:t>
            </a:r>
            <a:r>
              <a:rPr lang="en-US" dirty="0" err="1"/>
              <a:t>completo</a:t>
            </a:r>
            <a:r>
              <a:rPr lang="en-US" dirty="0"/>
              <a:t> vs </a:t>
            </a:r>
            <a:r>
              <a:rPr lang="en-US" dirty="0" err="1"/>
              <a:t>abastecimento</a:t>
            </a:r>
            <a:r>
              <a:rPr lang="en-US" dirty="0"/>
              <a:t> </a:t>
            </a:r>
            <a:r>
              <a:rPr lang="en-US" dirty="0" err="1"/>
              <a:t>não</a:t>
            </a:r>
            <a:r>
              <a:rPr lang="en-US" dirty="0"/>
              <a:t> </a:t>
            </a:r>
            <a:r>
              <a:rPr lang="en-US" dirty="0" err="1"/>
              <a:t>completo</a:t>
            </a:r>
            <a:endParaRPr lang="pt-PT" dirty="0"/>
          </a:p>
        </p:txBody>
      </p:sp>
      <p:sp>
        <p:nvSpPr>
          <p:cNvPr id="3" name="Content Placeholder 2"/>
          <p:cNvSpPr>
            <a:spLocks noGrp="1"/>
          </p:cNvSpPr>
          <p:nvPr>
            <p:ph idx="1"/>
          </p:nvPr>
        </p:nvSpPr>
        <p:spPr/>
        <p:txBody>
          <a:bodyPr>
            <a:normAutofit/>
          </a:bodyPr>
          <a:lstStyle/>
          <a:p>
            <a:pPr>
              <a:defRPr/>
            </a:pPr>
            <a:r>
              <a:rPr lang="pt-PT" sz="2600" dirty="0">
                <a:solidFill>
                  <a:schemeClr val="tx1"/>
                </a:solidFill>
              </a:rPr>
              <a:t>Um produto é categorizado como um item de abastecimento completo quando existe um empenhamento político e programático de forma a garantir que o canal de fornecimento está “repleto” em todas as alturas. </a:t>
            </a:r>
          </a:p>
          <a:p>
            <a:pPr>
              <a:defRPr/>
            </a:pPr>
            <a:r>
              <a:rPr lang="pt-PT" sz="2600" dirty="0">
                <a:solidFill>
                  <a:schemeClr val="tx1"/>
                </a:solidFill>
              </a:rPr>
              <a:t>Para o PRN, ainda não se aplica o conceito de abastecimento completo, visto que, várias vezes se registam rupturas de stock dos várias produtos utilizados na reabilitação nutricional.</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20</a:t>
            </a:fld>
            <a:endParaRPr lang="pt-PT"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a:t>Tópico 10.6 Previsão dos produtos</a:t>
            </a:r>
          </a:p>
        </p:txBody>
      </p:sp>
      <p:sp>
        <p:nvSpPr>
          <p:cNvPr id="3" name="Content Placeholder 2"/>
          <p:cNvSpPr>
            <a:spLocks noGrp="1"/>
          </p:cNvSpPr>
          <p:nvPr>
            <p:ph idx="1"/>
          </p:nvPr>
        </p:nvSpPr>
        <p:spPr/>
        <p:txBody>
          <a:bodyPr>
            <a:normAutofit/>
          </a:bodyPr>
          <a:lstStyle/>
          <a:p>
            <a:pPr marL="0" indent="0">
              <a:buFont typeface="Arial" panose="020B0604020202020204" pitchFamily="34" charset="0"/>
              <a:buNone/>
              <a:defRPr/>
            </a:pPr>
            <a:r>
              <a:rPr lang="pt-PT" sz="2600" b="1" dirty="0"/>
              <a:t>Objectivos da aprendizagem</a:t>
            </a:r>
            <a:endParaRPr lang="pt-PT" sz="2600" dirty="0"/>
          </a:p>
          <a:p>
            <a:pPr>
              <a:defRPr/>
            </a:pPr>
            <a:r>
              <a:rPr lang="pt-PT" sz="2600" dirty="0">
                <a:solidFill>
                  <a:schemeClr val="tx1"/>
                </a:solidFill>
              </a:rPr>
              <a:t>Identificar os elementos necessários para que se faça uma boa previsão dos produtos necessários para o consumo dos pacientes</a:t>
            </a:r>
          </a:p>
          <a:p>
            <a:pPr>
              <a:defRPr/>
            </a:pPr>
            <a:r>
              <a:rPr lang="pt-PT" sz="2600" dirty="0">
                <a:solidFill>
                  <a:schemeClr val="tx1"/>
                </a:solidFill>
              </a:rPr>
              <a:t>Conhecer os vários métodos usados na previsão dos produtos</a:t>
            </a:r>
          </a:p>
          <a:p>
            <a:pPr marL="0" indent="0">
              <a:buFont typeface="Arial" panose="020B0604020202020204" pitchFamily="34" charset="0"/>
              <a:buNone/>
              <a:defRPr/>
            </a:pPr>
            <a:r>
              <a:rPr lang="pt-PT" sz="2600" b="1" dirty="0"/>
              <a:t>Textos de Apoio</a:t>
            </a:r>
            <a:endParaRPr lang="pt-PT" sz="2600" dirty="0"/>
          </a:p>
          <a:p>
            <a:pPr>
              <a:defRPr/>
            </a:pPr>
            <a:r>
              <a:rPr lang="pt-PT" sz="2600" dirty="0">
                <a:solidFill>
                  <a:schemeClr val="tx1"/>
                </a:solidFill>
              </a:rPr>
              <a:t>Texto de Apoio 10.6</a:t>
            </a:r>
            <a:r>
              <a:rPr lang="pt-PT" sz="2600" b="1" dirty="0">
                <a:solidFill>
                  <a:schemeClr val="tx1"/>
                </a:solidFill>
              </a:rPr>
              <a:t> </a:t>
            </a:r>
            <a:r>
              <a:rPr lang="pt-PT" sz="2600" dirty="0">
                <a:solidFill>
                  <a:schemeClr val="tx1"/>
                </a:solidFill>
              </a:rPr>
              <a:t>Metodologia de previsão dos produtos usados na reabilitação nutricional </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21</a:t>
            </a:fld>
            <a:endParaRPr lang="pt-PT"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err="1"/>
              <a:t>Metodologia</a:t>
            </a:r>
            <a:r>
              <a:rPr lang="en-US" dirty="0"/>
              <a:t> de </a:t>
            </a:r>
            <a:r>
              <a:rPr lang="en-US" dirty="0" err="1"/>
              <a:t>previsão</a:t>
            </a:r>
            <a:r>
              <a:rPr lang="en-US" dirty="0"/>
              <a:t> dos </a:t>
            </a:r>
            <a:r>
              <a:rPr lang="en-US" dirty="0" err="1"/>
              <a:t>produtos</a:t>
            </a:r>
            <a:r>
              <a:rPr lang="en-US" dirty="0"/>
              <a:t> </a:t>
            </a:r>
            <a:r>
              <a:rPr lang="en-US" dirty="0" err="1"/>
              <a:t>usados</a:t>
            </a:r>
            <a:r>
              <a:rPr lang="en-US" dirty="0"/>
              <a:t> </a:t>
            </a:r>
            <a:r>
              <a:rPr lang="en-US" dirty="0" err="1"/>
              <a:t>na</a:t>
            </a:r>
            <a:r>
              <a:rPr lang="en-US" dirty="0"/>
              <a:t> </a:t>
            </a:r>
            <a:r>
              <a:rPr lang="en-US" dirty="0" err="1"/>
              <a:t>reabilitação</a:t>
            </a:r>
            <a:r>
              <a:rPr lang="en-US" dirty="0"/>
              <a:t> </a:t>
            </a:r>
            <a:r>
              <a:rPr lang="en-US" dirty="0" err="1"/>
              <a:t>nutricional</a:t>
            </a:r>
            <a:endParaRPr lang="pt-PT" dirty="0"/>
          </a:p>
        </p:txBody>
      </p:sp>
      <p:sp>
        <p:nvSpPr>
          <p:cNvPr id="3" name="Content Placeholder 2"/>
          <p:cNvSpPr>
            <a:spLocks noGrp="1"/>
          </p:cNvSpPr>
          <p:nvPr>
            <p:ph idx="1"/>
          </p:nvPr>
        </p:nvSpPr>
        <p:spPr/>
        <p:txBody>
          <a:bodyPr>
            <a:normAutofit/>
          </a:bodyPr>
          <a:lstStyle/>
          <a:p>
            <a:pPr marL="514350" indent="-514350">
              <a:buFont typeface="+mj-lt"/>
              <a:buAutoNum type="arabicPeriod"/>
              <a:defRPr/>
            </a:pPr>
            <a:r>
              <a:rPr lang="pt-PT" sz="2600" b="1" dirty="0">
                <a:solidFill>
                  <a:schemeClr val="tx1"/>
                </a:solidFill>
              </a:rPr>
              <a:t>Previsão baseada no consumo - </a:t>
            </a:r>
            <a:r>
              <a:rPr lang="pt-PT" sz="2600" dirty="0">
                <a:solidFill>
                  <a:schemeClr val="tx1"/>
                </a:solidFill>
              </a:rPr>
              <a:t>Dados de consumo de boa qualidade resultam em previsões mais precisas que reflectem aos níveis de consumo. Para o caso do PRN, ainda está longe de ter previsões baseadas no consumo, isto por várias razões, entre elas, as constantes rupturas de stocks, e o uso irracional dos produtos que não reflectem o nível de consumo.</a:t>
            </a:r>
          </a:p>
          <a:p>
            <a:pPr eaLnBrk="1" hangingPunct="1">
              <a:defRPr/>
            </a:pPr>
            <a:endParaRPr lang="pt-PT" sz="2600" dirty="0">
              <a:solidFill>
                <a:schemeClr val="tx1"/>
              </a:solidFill>
            </a:endParaRP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22</a:t>
            </a:fld>
            <a:endParaRPr lang="pt-PT"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en-US" dirty="0" err="1"/>
              <a:t>Metodologia</a:t>
            </a:r>
            <a:r>
              <a:rPr lang="en-US" dirty="0"/>
              <a:t> de </a:t>
            </a:r>
            <a:r>
              <a:rPr lang="en-US" dirty="0" err="1"/>
              <a:t>previsão</a:t>
            </a:r>
            <a:r>
              <a:rPr lang="en-US" dirty="0"/>
              <a:t> dos </a:t>
            </a:r>
            <a:r>
              <a:rPr lang="en-US" dirty="0" err="1"/>
              <a:t>produtos</a:t>
            </a:r>
            <a:r>
              <a:rPr lang="en-US" dirty="0"/>
              <a:t> </a:t>
            </a:r>
            <a:r>
              <a:rPr lang="en-US" dirty="0" err="1"/>
              <a:t>usados</a:t>
            </a:r>
            <a:r>
              <a:rPr lang="en-US" dirty="0"/>
              <a:t> </a:t>
            </a:r>
            <a:r>
              <a:rPr lang="en-US" dirty="0" err="1"/>
              <a:t>na</a:t>
            </a:r>
            <a:r>
              <a:rPr lang="en-US" dirty="0"/>
              <a:t> </a:t>
            </a:r>
            <a:r>
              <a:rPr lang="en-US" dirty="0" err="1"/>
              <a:t>reabilitação</a:t>
            </a:r>
            <a:r>
              <a:rPr lang="en-US" dirty="0"/>
              <a:t> </a:t>
            </a:r>
            <a:r>
              <a:rPr lang="en-US" dirty="0" err="1"/>
              <a:t>nutricional</a:t>
            </a:r>
            <a:endParaRPr lang="pt-PT" dirty="0"/>
          </a:p>
        </p:txBody>
      </p:sp>
      <p:sp>
        <p:nvSpPr>
          <p:cNvPr id="3" name="Espaço Reservado para Conteúdo 2"/>
          <p:cNvSpPr>
            <a:spLocks noGrp="1"/>
          </p:cNvSpPr>
          <p:nvPr>
            <p:ph idx="1"/>
          </p:nvPr>
        </p:nvSpPr>
        <p:spPr/>
        <p:txBody>
          <a:bodyPr>
            <a:normAutofit/>
          </a:bodyPr>
          <a:lstStyle/>
          <a:p>
            <a:pPr marL="514350" indent="-514350">
              <a:buFont typeface="+mj-lt"/>
              <a:buAutoNum type="arabicPeriod" startAt="2"/>
              <a:defRPr/>
            </a:pPr>
            <a:r>
              <a:rPr lang="pt-PT" sz="2600" b="1" dirty="0">
                <a:solidFill>
                  <a:schemeClr val="tx1"/>
                </a:solidFill>
              </a:rPr>
              <a:t>Previsão baseada na morbilidade </a:t>
            </a:r>
            <a:r>
              <a:rPr lang="pt-PT" sz="2600" dirty="0">
                <a:solidFill>
                  <a:schemeClr val="tx1"/>
                </a:solidFill>
              </a:rPr>
              <a:t>- Este método é o mais utilizado para novos programas para os quais não existem dados de consumo nos quais basear as previsões. Este método assume o uso racional de medicamentos com base em directrizes padrão para tratamento.</a:t>
            </a:r>
          </a:p>
          <a:p>
            <a:pPr>
              <a:defRPr/>
            </a:pPr>
            <a:endParaRPr lang="pt-PT" sz="2600" dirty="0">
              <a:solidFill>
                <a:schemeClr val="tx1"/>
              </a:solidFill>
            </a:endParaRP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23</a:t>
            </a:fld>
            <a:endParaRPr lang="pt-PT"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en-US" dirty="0" err="1"/>
              <a:t>Metodologia</a:t>
            </a:r>
            <a:r>
              <a:rPr lang="en-US" dirty="0"/>
              <a:t> de </a:t>
            </a:r>
            <a:r>
              <a:rPr lang="en-US" dirty="0" err="1"/>
              <a:t>previsão</a:t>
            </a:r>
            <a:r>
              <a:rPr lang="en-US" dirty="0"/>
              <a:t> dos </a:t>
            </a:r>
            <a:r>
              <a:rPr lang="en-US" dirty="0" err="1"/>
              <a:t>produtos</a:t>
            </a:r>
            <a:r>
              <a:rPr lang="en-US" dirty="0"/>
              <a:t> </a:t>
            </a:r>
            <a:r>
              <a:rPr lang="en-US" dirty="0" err="1"/>
              <a:t>usados</a:t>
            </a:r>
            <a:r>
              <a:rPr lang="en-US" dirty="0"/>
              <a:t> </a:t>
            </a:r>
            <a:r>
              <a:rPr lang="en-US" dirty="0" err="1"/>
              <a:t>na</a:t>
            </a:r>
            <a:r>
              <a:rPr lang="en-US" dirty="0"/>
              <a:t> </a:t>
            </a:r>
            <a:r>
              <a:rPr lang="en-US" dirty="0" err="1"/>
              <a:t>reabilitação</a:t>
            </a:r>
            <a:r>
              <a:rPr lang="en-US" dirty="0"/>
              <a:t> </a:t>
            </a:r>
            <a:r>
              <a:rPr lang="en-US" dirty="0" err="1"/>
              <a:t>nutricional</a:t>
            </a:r>
            <a:endParaRPr lang="pt-PT" dirty="0"/>
          </a:p>
        </p:txBody>
      </p:sp>
      <p:sp>
        <p:nvSpPr>
          <p:cNvPr id="3" name="Espaço Reservado para Conteúdo 2"/>
          <p:cNvSpPr>
            <a:spLocks noGrp="1"/>
          </p:cNvSpPr>
          <p:nvPr>
            <p:ph idx="1"/>
          </p:nvPr>
        </p:nvSpPr>
        <p:spPr/>
        <p:txBody>
          <a:bodyPr>
            <a:normAutofit/>
          </a:bodyPr>
          <a:lstStyle/>
          <a:p>
            <a:pPr marL="514350" indent="-514350">
              <a:buFont typeface="+mj-lt"/>
              <a:buAutoNum type="arabicPeriod" startAt="3"/>
              <a:defRPr/>
            </a:pPr>
            <a:r>
              <a:rPr lang="pt-PT" sz="2600" b="1" dirty="0">
                <a:solidFill>
                  <a:schemeClr val="tx1"/>
                </a:solidFill>
              </a:rPr>
              <a:t>Previsão ajustada baseada no consumo - </a:t>
            </a:r>
            <a:r>
              <a:rPr lang="pt-PT" sz="2600" dirty="0">
                <a:solidFill>
                  <a:schemeClr val="tx1"/>
                </a:solidFill>
              </a:rPr>
              <a:t>Este método é utilizado quando nem os dados logísticos nem os dados de morbilidade são fiáveis. Extrapolar dados de consumo de boa qualidade de uma região ou país com sistemas mais fortes para os perfis populacionais e de serviço da área alvo para avaliar a procura aí esperada são, os elementos básicos do método ajustado de previsão baseado no consumo.</a:t>
            </a:r>
          </a:p>
          <a:p>
            <a:pPr>
              <a:defRPr/>
            </a:pPr>
            <a:endParaRPr lang="pt-PT" sz="2600" dirty="0">
              <a:solidFill>
                <a:schemeClr val="tx1"/>
              </a:solidFill>
            </a:endParaRP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24</a:t>
            </a:fld>
            <a:endParaRPr lang="pt-PT"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PT" dirty="0"/>
              <a:t>Exercício nº 1: previsão e distribuição de ATPU - dados</a:t>
            </a:r>
          </a:p>
        </p:txBody>
      </p:sp>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25</a:t>
            </a:fld>
            <a:endParaRPr lang="pt-PT" altLang="en-US" dirty="0"/>
          </a:p>
        </p:txBody>
      </p:sp>
      <p:graphicFrame>
        <p:nvGraphicFramePr>
          <p:cNvPr id="3" name="Table 2"/>
          <p:cNvGraphicFramePr>
            <a:graphicFrameLocks noGrp="1"/>
          </p:cNvGraphicFramePr>
          <p:nvPr>
            <p:extLst>
              <p:ext uri="{D42A27DB-BD31-4B8C-83A1-F6EECF244321}">
                <p14:modId xmlns:p14="http://schemas.microsoft.com/office/powerpoint/2010/main" val="2933745460"/>
              </p:ext>
            </p:extLst>
          </p:nvPr>
        </p:nvGraphicFramePr>
        <p:xfrm>
          <a:off x="1066800" y="1828800"/>
          <a:ext cx="7086600" cy="4036287"/>
        </p:xfrm>
        <a:graphic>
          <a:graphicData uri="http://schemas.openxmlformats.org/drawingml/2006/table">
            <a:tbl>
              <a:tblPr firstRow="1" firstCol="1" bandRow="1"/>
              <a:tblGrid>
                <a:gridCol w="518532">
                  <a:extLst>
                    <a:ext uri="{9D8B030D-6E8A-4147-A177-3AD203B41FA5}">
                      <a16:colId xmlns:a16="http://schemas.microsoft.com/office/drawing/2014/main" val="20000"/>
                    </a:ext>
                  </a:extLst>
                </a:gridCol>
                <a:gridCol w="3456878">
                  <a:extLst>
                    <a:ext uri="{9D8B030D-6E8A-4147-A177-3AD203B41FA5}">
                      <a16:colId xmlns:a16="http://schemas.microsoft.com/office/drawing/2014/main" val="20001"/>
                    </a:ext>
                  </a:extLst>
                </a:gridCol>
                <a:gridCol w="3111190">
                  <a:extLst>
                    <a:ext uri="{9D8B030D-6E8A-4147-A177-3AD203B41FA5}">
                      <a16:colId xmlns:a16="http://schemas.microsoft.com/office/drawing/2014/main" val="20002"/>
                    </a:ext>
                  </a:extLst>
                </a:gridCol>
              </a:tblGrid>
              <a:tr h="609600">
                <a:tc>
                  <a:txBody>
                    <a:bodyPr/>
                    <a:lstStyle/>
                    <a:p>
                      <a:pPr marL="0" marR="0" algn="l">
                        <a:lnSpc>
                          <a:spcPct val="105000"/>
                        </a:lnSpc>
                        <a:spcBef>
                          <a:spcPts val="0"/>
                        </a:spcBef>
                        <a:spcAft>
                          <a:spcPts val="1000"/>
                        </a:spcAft>
                      </a:pPr>
                      <a:r>
                        <a:rPr lang="pt-PT"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l">
                        <a:lnSpc>
                          <a:spcPct val="105000"/>
                        </a:lnSpc>
                        <a:spcBef>
                          <a:spcPts val="0"/>
                        </a:spcBef>
                        <a:spcAft>
                          <a:spcPts val="1000"/>
                        </a:spcAft>
                      </a:pPr>
                      <a:r>
                        <a:rPr lang="pt-PT" sz="1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Distrito</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l">
                        <a:lnSpc>
                          <a:spcPct val="105000"/>
                        </a:lnSpc>
                        <a:spcBef>
                          <a:spcPts val="0"/>
                        </a:spcBef>
                        <a:spcAft>
                          <a:spcPts val="1000"/>
                        </a:spcAft>
                      </a:pPr>
                      <a:r>
                        <a:rPr lang="pt-PT" sz="1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Número de doentes previstos com DAG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380743">
                <a:tc>
                  <a:txBody>
                    <a:bodyPr/>
                    <a:lstStyle/>
                    <a:p>
                      <a:pPr marL="0" marR="0" algn="l">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just">
                        <a:lnSpc>
                          <a:spcPct val="105000"/>
                        </a:lnSpc>
                        <a:spcBef>
                          <a:spcPts val="0"/>
                        </a:spcBef>
                        <a:spcAft>
                          <a:spcPts val="1000"/>
                        </a:spcAft>
                      </a:pPr>
                      <a:r>
                        <a:rPr lang="pt-PT" sz="1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Boane</a:t>
                      </a: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5000"/>
                        </a:lnSpc>
                        <a:spcBef>
                          <a:spcPts val="0"/>
                        </a:spcBef>
                        <a:spcAft>
                          <a:spcPts val="1000"/>
                        </a:spcAft>
                      </a:pP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300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1"/>
                  </a:ext>
                </a:extLst>
              </a:tr>
              <a:tr h="380743">
                <a:tc>
                  <a:txBody>
                    <a:bodyPr/>
                    <a:lstStyle/>
                    <a:p>
                      <a:pPr marL="0" marR="0" algn="l">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just">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Magude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5000"/>
                        </a:lnSpc>
                        <a:spcBef>
                          <a:spcPts val="0"/>
                        </a:spcBef>
                        <a:spcAft>
                          <a:spcPts val="1000"/>
                        </a:spcAft>
                      </a:pP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200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2"/>
                  </a:ext>
                </a:extLst>
              </a:tr>
              <a:tr h="380743">
                <a:tc>
                  <a:txBody>
                    <a:bodyPr/>
                    <a:lstStyle/>
                    <a:p>
                      <a:pPr marL="0" marR="0" algn="l">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just">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Manhiça</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5000"/>
                        </a:lnSpc>
                        <a:spcBef>
                          <a:spcPts val="0"/>
                        </a:spcBef>
                        <a:spcAft>
                          <a:spcPts val="1000"/>
                        </a:spcAft>
                      </a:pP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150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3"/>
                  </a:ext>
                </a:extLst>
              </a:tr>
              <a:tr h="380743">
                <a:tc>
                  <a:txBody>
                    <a:bodyPr/>
                    <a:lstStyle/>
                    <a:p>
                      <a:pPr marL="0" marR="0" algn="l">
                        <a:lnSpc>
                          <a:spcPct val="105000"/>
                        </a:lnSpc>
                        <a:spcBef>
                          <a:spcPts val="0"/>
                        </a:spcBef>
                        <a:spcAft>
                          <a:spcPts val="1000"/>
                        </a:spcAft>
                      </a:pPr>
                      <a:r>
                        <a:rPr lang="pt-P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just">
                        <a:lnSpc>
                          <a:spcPct val="105000"/>
                        </a:lnSpc>
                        <a:spcBef>
                          <a:spcPts val="0"/>
                        </a:spcBef>
                        <a:spcAft>
                          <a:spcPts val="100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Marracuene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5000"/>
                        </a:lnSpc>
                        <a:spcBef>
                          <a:spcPts val="0"/>
                        </a:spcBef>
                        <a:spcAft>
                          <a:spcPts val="1000"/>
                        </a:spcAft>
                      </a:pP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300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4"/>
                  </a:ext>
                </a:extLst>
              </a:tr>
              <a:tr h="380743">
                <a:tc>
                  <a:txBody>
                    <a:bodyPr/>
                    <a:lstStyle/>
                    <a:p>
                      <a:pPr marL="0" marR="0" algn="l">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just">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Matola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5000"/>
                        </a:lnSpc>
                        <a:spcBef>
                          <a:spcPts val="0"/>
                        </a:spcBef>
                        <a:spcAft>
                          <a:spcPts val="1000"/>
                        </a:spcAft>
                      </a:pP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500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5"/>
                  </a:ext>
                </a:extLst>
              </a:tr>
              <a:tr h="380743">
                <a:tc>
                  <a:txBody>
                    <a:bodyPr/>
                    <a:lstStyle/>
                    <a:p>
                      <a:pPr marL="0" marR="0" algn="l">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just">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Matutíne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5000"/>
                        </a:lnSpc>
                        <a:spcBef>
                          <a:spcPts val="0"/>
                        </a:spcBef>
                        <a:spcAft>
                          <a:spcPts val="1000"/>
                        </a:spcAft>
                      </a:pP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300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6"/>
                  </a:ext>
                </a:extLst>
              </a:tr>
              <a:tr h="380743">
                <a:tc>
                  <a:txBody>
                    <a:bodyPr/>
                    <a:lstStyle/>
                    <a:p>
                      <a:pPr marL="0" marR="0" algn="l">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just">
                        <a:lnSpc>
                          <a:spcPct val="105000"/>
                        </a:lnSpc>
                        <a:spcBef>
                          <a:spcPts val="0"/>
                        </a:spcBef>
                        <a:spcAft>
                          <a:spcPts val="100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Moamba</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5000"/>
                        </a:lnSpc>
                        <a:spcBef>
                          <a:spcPts val="0"/>
                        </a:spcBef>
                        <a:spcAft>
                          <a:spcPts val="1000"/>
                        </a:spcAft>
                      </a:pP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450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7"/>
                  </a:ext>
                </a:extLst>
              </a:tr>
              <a:tr h="380743">
                <a:tc>
                  <a:txBody>
                    <a:bodyPr/>
                    <a:lstStyle/>
                    <a:p>
                      <a:pPr marL="0" marR="0" algn="l">
                        <a:lnSpc>
                          <a:spcPct val="105000"/>
                        </a:lnSpc>
                        <a:spcBef>
                          <a:spcPts val="0"/>
                        </a:spcBef>
                        <a:spcAft>
                          <a:spcPts val="1000"/>
                        </a:spcAft>
                      </a:pPr>
                      <a:r>
                        <a:rPr lang="pt-P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just">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Namaacha</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5000"/>
                        </a:lnSpc>
                        <a:spcBef>
                          <a:spcPts val="0"/>
                        </a:spcBef>
                        <a:spcAft>
                          <a:spcPts val="1000"/>
                        </a:spcAft>
                      </a:pP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250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8"/>
                  </a:ext>
                </a:extLst>
              </a:tr>
              <a:tr h="380743">
                <a:tc gridSpan="2">
                  <a:txBody>
                    <a:bodyPr/>
                    <a:lstStyle/>
                    <a:p>
                      <a:pPr marL="0" marR="0" algn="r">
                        <a:lnSpc>
                          <a:spcPct val="105000"/>
                        </a:lnSpc>
                        <a:spcBef>
                          <a:spcPts val="0"/>
                        </a:spcBef>
                        <a:spcAft>
                          <a:spcPts val="1000"/>
                        </a:spcAft>
                      </a:pPr>
                      <a:r>
                        <a:rPr lang="pt-PT"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hMerge="1">
                  <a:txBody>
                    <a:bodyPr/>
                    <a:lstStyle/>
                    <a:p>
                      <a:endParaRPr lang="en-US"/>
                    </a:p>
                  </a:txBody>
                  <a:tcPr/>
                </a:tc>
                <a:tc>
                  <a:txBody>
                    <a:bodyPr/>
                    <a:lstStyle/>
                    <a:p>
                      <a:pPr marL="0" marR="0" algn="l">
                        <a:lnSpc>
                          <a:spcPct val="105000"/>
                        </a:lnSpc>
                        <a:spcBef>
                          <a:spcPts val="0"/>
                        </a:spcBef>
                        <a:spcAft>
                          <a:spcPts val="1000"/>
                        </a:spcAft>
                      </a:pPr>
                      <a:r>
                        <a:rPr lang="pt-PT" sz="1800" dirty="0">
                          <a:effectLst/>
                          <a:latin typeface="Calibri" panose="020F0502020204030204" pitchFamily="34" charset="0"/>
                          <a:ea typeface="Times New Roman" panose="02020603050405020304" pitchFamily="18" charset="0"/>
                          <a:cs typeface="Calibri" panose="020F0502020204030204" pitchFamily="34" charset="0"/>
                        </a:rPr>
                        <a:t>2.450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D5F4FF"/>
                    </a:solid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PT" dirty="0"/>
              <a:t>Exercício nº 1: previsão e distribuição de ATPU - pergunta</a:t>
            </a:r>
          </a:p>
        </p:txBody>
      </p:sp>
      <p:sp>
        <p:nvSpPr>
          <p:cNvPr id="3" name="Espaço Reservado para Conteúdo 2"/>
          <p:cNvSpPr>
            <a:spLocks noGrp="1"/>
          </p:cNvSpPr>
          <p:nvPr>
            <p:ph idx="1"/>
          </p:nvPr>
        </p:nvSpPr>
        <p:spPr/>
        <p:txBody>
          <a:bodyPr>
            <a:normAutofit/>
          </a:bodyPr>
          <a:lstStyle/>
          <a:p>
            <a:pPr marL="514350" indent="-514350">
              <a:buFont typeface="+mj-lt"/>
              <a:buAutoNum type="alphaLcParenR"/>
              <a:defRPr/>
            </a:pPr>
            <a:r>
              <a:rPr lang="pt-PT" sz="2600" dirty="0">
                <a:solidFill>
                  <a:schemeClr val="tx1"/>
                </a:solidFill>
              </a:rPr>
              <a:t>Calcule a quantidade de ATPU necessária para cada distrito, sabendo que,  a quantidade estimada para o tratamento completo de cada paciente é de 136 saquetas, e cada caixa de ATPU tem 150 saquetas de ATPU.</a:t>
            </a:r>
          </a:p>
          <a:p>
            <a:pPr>
              <a:defRPr/>
            </a:pPr>
            <a:endParaRPr lang="pt-PT" sz="2600" dirty="0">
              <a:solidFill>
                <a:schemeClr val="tx1"/>
              </a:solidFill>
            </a:endParaRP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26</a:t>
            </a:fld>
            <a:endParaRPr lang="pt-PT"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PT" dirty="0"/>
              <a:t>Exercício nº 1: previsão e distribuição de ATPU - dados</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27</a:t>
            </a:fld>
            <a:endParaRPr lang="pt-PT" altLang="en-US" dirty="0"/>
          </a:p>
        </p:txBody>
      </p:sp>
      <p:graphicFrame>
        <p:nvGraphicFramePr>
          <p:cNvPr id="6" name="Table 5"/>
          <p:cNvGraphicFramePr>
            <a:graphicFrameLocks noGrp="1"/>
          </p:cNvGraphicFramePr>
          <p:nvPr>
            <p:extLst>
              <p:ext uri="{D42A27DB-BD31-4B8C-83A1-F6EECF244321}">
                <p14:modId xmlns:p14="http://schemas.microsoft.com/office/powerpoint/2010/main" val="2298861946"/>
              </p:ext>
            </p:extLst>
          </p:nvPr>
        </p:nvGraphicFramePr>
        <p:xfrm>
          <a:off x="457200" y="1600199"/>
          <a:ext cx="8229600" cy="4114800"/>
        </p:xfrm>
        <a:graphic>
          <a:graphicData uri="http://schemas.openxmlformats.org/drawingml/2006/table">
            <a:tbl>
              <a:tblPr firstRow="1" firstCol="1" bandRow="1"/>
              <a:tblGrid>
                <a:gridCol w="1034321">
                  <a:extLst>
                    <a:ext uri="{9D8B030D-6E8A-4147-A177-3AD203B41FA5}">
                      <a16:colId xmlns:a16="http://schemas.microsoft.com/office/drawing/2014/main" val="20000"/>
                    </a:ext>
                  </a:extLst>
                </a:gridCol>
                <a:gridCol w="1893624">
                  <a:extLst>
                    <a:ext uri="{9D8B030D-6E8A-4147-A177-3AD203B41FA5}">
                      <a16:colId xmlns:a16="http://schemas.microsoft.com/office/drawing/2014/main" val="20001"/>
                    </a:ext>
                  </a:extLst>
                </a:gridCol>
                <a:gridCol w="1034321">
                  <a:extLst>
                    <a:ext uri="{9D8B030D-6E8A-4147-A177-3AD203B41FA5}">
                      <a16:colId xmlns:a16="http://schemas.microsoft.com/office/drawing/2014/main" val="20002"/>
                    </a:ext>
                  </a:extLst>
                </a:gridCol>
                <a:gridCol w="1093877">
                  <a:extLst>
                    <a:ext uri="{9D8B030D-6E8A-4147-A177-3AD203B41FA5}">
                      <a16:colId xmlns:a16="http://schemas.microsoft.com/office/drawing/2014/main" val="20003"/>
                    </a:ext>
                  </a:extLst>
                </a:gridCol>
                <a:gridCol w="1165586">
                  <a:extLst>
                    <a:ext uri="{9D8B030D-6E8A-4147-A177-3AD203B41FA5}">
                      <a16:colId xmlns:a16="http://schemas.microsoft.com/office/drawing/2014/main" val="20004"/>
                    </a:ext>
                  </a:extLst>
                </a:gridCol>
                <a:gridCol w="1165586">
                  <a:extLst>
                    <a:ext uri="{9D8B030D-6E8A-4147-A177-3AD203B41FA5}">
                      <a16:colId xmlns:a16="http://schemas.microsoft.com/office/drawing/2014/main" val="20005"/>
                    </a:ext>
                  </a:extLst>
                </a:gridCol>
                <a:gridCol w="842285">
                  <a:extLst>
                    <a:ext uri="{9D8B030D-6E8A-4147-A177-3AD203B41FA5}">
                      <a16:colId xmlns:a16="http://schemas.microsoft.com/office/drawing/2014/main" val="20006"/>
                    </a:ext>
                  </a:extLst>
                </a:gridCol>
              </a:tblGrid>
              <a:tr h="369048">
                <a:tc rowSpan="2">
                  <a:txBody>
                    <a:bodyPr/>
                    <a:lstStyle/>
                    <a:p>
                      <a:pPr marL="0" marR="0" algn="ctr">
                        <a:lnSpc>
                          <a:spcPct val="105000"/>
                        </a:lnSpc>
                        <a:spcBef>
                          <a:spcPts val="0"/>
                        </a:spcBef>
                        <a:spcAft>
                          <a:spcPts val="1000"/>
                        </a:spcAft>
                      </a:pPr>
                      <a:r>
                        <a:rPr lang="pt-PT"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rowSpan="2">
                  <a:txBody>
                    <a:bodyPr/>
                    <a:lstStyle/>
                    <a:p>
                      <a:pPr marL="0" marR="0" algn="ctr">
                        <a:lnSpc>
                          <a:spcPct val="105000"/>
                        </a:lnSpc>
                        <a:spcBef>
                          <a:spcPts val="0"/>
                        </a:spcBef>
                        <a:spcAft>
                          <a:spcPts val="1000"/>
                        </a:spcAft>
                      </a:pPr>
                      <a:r>
                        <a:rPr lang="pt-PT" sz="1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Distrito</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gridSpan="4">
                  <a:txBody>
                    <a:bodyPr/>
                    <a:lstStyle/>
                    <a:p>
                      <a:pPr marL="0" marR="0" algn="ctr">
                        <a:lnSpc>
                          <a:spcPct val="105000"/>
                        </a:lnSpc>
                        <a:spcBef>
                          <a:spcPts val="0"/>
                        </a:spcBef>
                        <a:spcAft>
                          <a:spcPts val="1000"/>
                        </a:spcAft>
                      </a:pPr>
                      <a:r>
                        <a:rPr lang="pt-PT" sz="1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Número</a:t>
                      </a:r>
                      <a:r>
                        <a:rPr lang="pt-PT" sz="1800" b="1" baseline="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de </a:t>
                      </a:r>
                      <a:r>
                        <a:rPr lang="pt-PT" sz="1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casos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ct val="105000"/>
                        </a:lnSpc>
                        <a:spcBef>
                          <a:spcPts val="0"/>
                        </a:spcBef>
                        <a:spcAft>
                          <a:spcPts val="1000"/>
                        </a:spcAft>
                      </a:pPr>
                      <a:r>
                        <a:rPr lang="pt-PT" sz="1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Total</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369048">
                <a:tc vMerge="1">
                  <a:txBody>
                    <a:bodyPr/>
                    <a:lstStyle/>
                    <a:p>
                      <a:endParaRPr lang="en-US"/>
                    </a:p>
                  </a:txBody>
                  <a:tcPr/>
                </a:tc>
                <a:tc vMerge="1">
                  <a:txBody>
                    <a:bodyPr/>
                    <a:lstStyle/>
                    <a:p>
                      <a:endParaRPr lang="en-US"/>
                    </a:p>
                  </a:txBody>
                  <a:tcPr/>
                </a:tc>
                <a:tc>
                  <a:txBody>
                    <a:bodyPr/>
                    <a:lstStyle/>
                    <a:p>
                      <a:pPr marL="0" marR="0" algn="ctr">
                        <a:lnSpc>
                          <a:spcPct val="105000"/>
                        </a:lnSpc>
                        <a:spcBef>
                          <a:spcPts val="0"/>
                        </a:spcBef>
                        <a:spcAft>
                          <a:spcPts val="1000"/>
                        </a:spcAft>
                      </a:pPr>
                      <a:r>
                        <a:rPr lang="pt-PT"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a:t>
                      </a:r>
                      <a:endParaRPr lang="en-US"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1000"/>
                        </a:spcAft>
                      </a:pPr>
                      <a:r>
                        <a:rPr lang="pt-PT" sz="1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II</a:t>
                      </a:r>
                      <a:endParaRPr lang="en-US"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1000"/>
                        </a:spcAft>
                      </a:pPr>
                      <a:r>
                        <a:rPr lang="pt-PT" sz="1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III</a:t>
                      </a:r>
                      <a:endParaRPr lang="en-US"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1000"/>
                        </a:spcAft>
                      </a:pPr>
                      <a:r>
                        <a:rPr lang="pt-PT" sz="1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IV</a:t>
                      </a:r>
                      <a:endParaRPr lang="en-US"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CA8"/>
                    </a:solidFill>
                  </a:tcPr>
                </a:tc>
                <a:tc vMerge="1">
                  <a:txBody>
                    <a:bodyPr/>
                    <a:lstStyle/>
                    <a:p>
                      <a:endParaRPr lang="en-US"/>
                    </a:p>
                  </a:txBody>
                  <a:tcPr/>
                </a:tc>
                <a:extLst>
                  <a:ext uri="{0D108BD9-81ED-4DB2-BD59-A6C34878D82A}">
                    <a16:rowId xmlns:a16="http://schemas.microsoft.com/office/drawing/2014/main" val="10001"/>
                  </a:ext>
                </a:extLst>
              </a:tr>
              <a:tr h="338182">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just">
                        <a:lnSpc>
                          <a:spcPct val="105000"/>
                        </a:lnSpc>
                        <a:spcBef>
                          <a:spcPts val="0"/>
                        </a:spcBef>
                        <a:spcAft>
                          <a:spcPts val="1000"/>
                        </a:spcAft>
                      </a:pPr>
                      <a:r>
                        <a:rPr lang="pt-PT" sz="1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Boane</a:t>
                      </a: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2"/>
                  </a:ext>
                </a:extLst>
              </a:tr>
              <a:tr h="338182">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just">
                        <a:lnSpc>
                          <a:spcPct val="105000"/>
                        </a:lnSpc>
                        <a:spcBef>
                          <a:spcPts val="0"/>
                        </a:spcBef>
                        <a:spcAft>
                          <a:spcPts val="100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Magude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3"/>
                  </a:ext>
                </a:extLst>
              </a:tr>
              <a:tr h="338182">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just">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Manhiça</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4"/>
                  </a:ext>
                </a:extLst>
              </a:tr>
              <a:tr h="338182">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just">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Marracuene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5"/>
                  </a:ext>
                </a:extLst>
              </a:tr>
              <a:tr h="338182">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just">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Matola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6"/>
                  </a:ext>
                </a:extLst>
              </a:tr>
              <a:tr h="338182">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just">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Matutíne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7"/>
                  </a:ext>
                </a:extLst>
              </a:tr>
              <a:tr h="338182">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just">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Moamba</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8"/>
                  </a:ext>
                </a:extLst>
              </a:tr>
              <a:tr h="338182">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just">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Namaacha</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9"/>
                  </a:ext>
                </a:extLst>
              </a:tr>
              <a:tr h="671248">
                <a:tc gridSpan="2">
                  <a:txBody>
                    <a:bodyPr/>
                    <a:lstStyle/>
                    <a:p>
                      <a:pPr marL="0" marR="0" algn="r">
                        <a:lnSpc>
                          <a:spcPct val="105000"/>
                        </a:lnSpc>
                        <a:spcBef>
                          <a:spcPts val="0"/>
                        </a:spcBef>
                        <a:spcAft>
                          <a:spcPts val="1000"/>
                        </a:spcAft>
                      </a:pPr>
                      <a:r>
                        <a:rPr lang="pt-PT"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hMerge="1">
                  <a:txBody>
                    <a:bodyPr/>
                    <a:lstStyle/>
                    <a:p>
                      <a:endParaRPr lang="en-US"/>
                    </a:p>
                  </a:txBody>
                  <a:tcPr/>
                </a:tc>
                <a:tc>
                  <a:txBody>
                    <a:bodyPr/>
                    <a:lstStyle/>
                    <a:p>
                      <a:pPr marL="0" marR="0" algn="r">
                        <a:lnSpc>
                          <a:spcPct val="105000"/>
                        </a:lnSpc>
                        <a:spcBef>
                          <a:spcPts val="0"/>
                        </a:spcBef>
                        <a:spcAft>
                          <a:spcPts val="1000"/>
                        </a:spcAft>
                      </a:pPr>
                      <a:r>
                        <a:rPr lang="pt-PT"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905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0" marR="0" algn="r">
                        <a:lnSpc>
                          <a:spcPct val="105000"/>
                        </a:lnSpc>
                        <a:spcBef>
                          <a:spcPts val="0"/>
                        </a:spcBef>
                        <a:spcAft>
                          <a:spcPts val="1000"/>
                        </a:spcAft>
                      </a:pPr>
                      <a:r>
                        <a:rPr lang="pt-PT"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0" marR="0" algn="r">
                        <a:lnSpc>
                          <a:spcPct val="105000"/>
                        </a:lnSpc>
                        <a:spcBef>
                          <a:spcPts val="0"/>
                        </a:spcBef>
                        <a:spcAft>
                          <a:spcPts val="1000"/>
                        </a:spcAft>
                      </a:pPr>
                      <a:r>
                        <a:rPr lang="pt-PT"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0" marR="0" algn="r">
                        <a:lnSpc>
                          <a:spcPct val="105000"/>
                        </a:lnSpc>
                        <a:spcBef>
                          <a:spcPts val="0"/>
                        </a:spcBef>
                        <a:spcAft>
                          <a:spcPts val="1000"/>
                        </a:spcAft>
                      </a:pPr>
                      <a:r>
                        <a:rPr lang="pt-PT"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740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0" marR="0" algn="r">
                        <a:lnSpc>
                          <a:spcPct val="105000"/>
                        </a:lnSpc>
                        <a:spcBef>
                          <a:spcPts val="0"/>
                        </a:spcBef>
                        <a:spcAft>
                          <a:spcPts val="1000"/>
                        </a:spcAft>
                      </a:pPr>
                      <a:r>
                        <a:rPr lang="pt-PT"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2.450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AFEAFF"/>
                    </a:solid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PT" dirty="0"/>
              <a:t>Exercício prático nº 1: previsão e distribuição de ATPU – pergunta</a:t>
            </a:r>
          </a:p>
        </p:txBody>
      </p:sp>
      <p:sp>
        <p:nvSpPr>
          <p:cNvPr id="3" name="Espaço Reservado para Conteúdo 2"/>
          <p:cNvSpPr>
            <a:spLocks noGrp="1"/>
          </p:cNvSpPr>
          <p:nvPr>
            <p:ph idx="1"/>
          </p:nvPr>
        </p:nvSpPr>
        <p:spPr/>
        <p:txBody>
          <a:bodyPr>
            <a:normAutofit/>
          </a:bodyPr>
          <a:lstStyle/>
          <a:p>
            <a:pPr marL="514350" indent="-514350">
              <a:buFont typeface="+mj-lt"/>
              <a:buAutoNum type="alphaLcParenR" startAt="2"/>
              <a:defRPr/>
            </a:pPr>
            <a:r>
              <a:rPr lang="pt-PT" sz="2600" dirty="0">
                <a:solidFill>
                  <a:schemeClr val="tx1"/>
                </a:solidFill>
              </a:rPr>
              <a:t>Calcule a quantidade de caixas de ATPU que cada distrito irá receber por trimestre.</a:t>
            </a:r>
          </a:p>
          <a:p>
            <a:pPr marL="514350" indent="-514350">
              <a:buFont typeface="+mj-lt"/>
              <a:buAutoNum type="alphaLcParenR" startAt="2"/>
              <a:defRPr/>
            </a:pPr>
            <a:r>
              <a:rPr lang="pt-PT" sz="2600" dirty="0">
                <a:solidFill>
                  <a:schemeClr val="tx1"/>
                </a:solidFill>
              </a:rPr>
              <a:t>Calcule a quantidade de caixas de ATPU que a província irá distribuir por trimestre.</a:t>
            </a:r>
          </a:p>
          <a:p>
            <a:pPr marL="514350" indent="-514350">
              <a:buFont typeface="+mj-lt"/>
              <a:buAutoNum type="alphaLcParenR" startAt="2"/>
              <a:defRPr/>
            </a:pPr>
            <a:r>
              <a:rPr lang="pt-PT" sz="2600" dirty="0">
                <a:solidFill>
                  <a:schemeClr val="tx1"/>
                </a:solidFill>
              </a:rPr>
              <a:t>Calcule as proporções do produto total (caixas de ATPU) distribuído por trimestre.</a:t>
            </a:r>
          </a:p>
          <a:p>
            <a:pPr marL="514350" indent="-514350">
              <a:buFont typeface="+mj-lt"/>
              <a:buAutoNum type="alphaLcParenR" startAt="2"/>
              <a:defRPr/>
            </a:pPr>
            <a:r>
              <a:rPr lang="pt-PT" sz="2600" dirty="0">
                <a:solidFill>
                  <a:schemeClr val="tx1"/>
                </a:solidFill>
              </a:rPr>
              <a:t>Em que trimestres houve mais e menos  necessidades?</a:t>
            </a:r>
          </a:p>
          <a:p>
            <a:pPr>
              <a:defRPr/>
            </a:pPr>
            <a:endParaRPr lang="pt-PT" sz="2600" dirty="0">
              <a:solidFill>
                <a:schemeClr val="tx1"/>
              </a:solidFill>
            </a:endParaRP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28</a:t>
            </a:fld>
            <a:endParaRPr lang="pt-PT"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PT" dirty="0"/>
              <a:t>Exercício prático nº 1: previsão e distribuição de ATPU – respostas</a:t>
            </a:r>
          </a:p>
        </p:txBody>
      </p:sp>
      <p:sp>
        <p:nvSpPr>
          <p:cNvPr id="3" name="TextBox 2"/>
          <p:cNvSpPr txBox="1"/>
          <p:nvPr/>
        </p:nvSpPr>
        <p:spPr>
          <a:xfrm>
            <a:off x="419100" y="1295400"/>
            <a:ext cx="3505200" cy="461962"/>
          </a:xfrm>
          <a:prstGeom prst="rect">
            <a:avLst/>
          </a:prstGeom>
          <a:noFill/>
        </p:spPr>
        <p:txBody>
          <a:bodyPr>
            <a:spAutoFit/>
          </a:bodyPr>
          <a:lstStyle/>
          <a:p>
            <a:pPr>
              <a:defRPr/>
            </a:pPr>
            <a:r>
              <a:rPr lang="pt-PT" sz="2400" dirty="0">
                <a:latin typeface="+mn-lt"/>
              </a:rPr>
              <a:t>Resposta a pergunta a)</a:t>
            </a:r>
          </a:p>
        </p:txBody>
      </p:sp>
      <p:sp>
        <p:nvSpPr>
          <p:cNvPr id="6" name="Slide Number Placeholder 5"/>
          <p:cNvSpPr>
            <a:spLocks noGrp="1"/>
          </p:cNvSpPr>
          <p:nvPr>
            <p:ph type="sldNum" sz="quarter" idx="10"/>
          </p:nvPr>
        </p:nvSpPr>
        <p:spPr/>
        <p:txBody>
          <a:bodyPr/>
          <a:lstStyle/>
          <a:p>
            <a:pPr>
              <a:defRPr/>
            </a:pPr>
            <a:fld id="{080AEDDF-9DC8-438E-9C7C-68B8D7802985}" type="slidenum">
              <a:rPr lang="pt-PT" altLang="en-US" smtClean="0"/>
              <a:pPr>
                <a:defRPr/>
              </a:pPr>
              <a:t>29</a:t>
            </a:fld>
            <a:endParaRPr lang="pt-PT" altLang="en-US" dirty="0"/>
          </a:p>
        </p:txBody>
      </p:sp>
      <p:graphicFrame>
        <p:nvGraphicFramePr>
          <p:cNvPr id="5" name="Table 4"/>
          <p:cNvGraphicFramePr>
            <a:graphicFrameLocks noGrp="1"/>
          </p:cNvGraphicFramePr>
          <p:nvPr>
            <p:extLst>
              <p:ext uri="{D42A27DB-BD31-4B8C-83A1-F6EECF244321}">
                <p14:modId xmlns:p14="http://schemas.microsoft.com/office/powerpoint/2010/main" val="2362256603"/>
              </p:ext>
            </p:extLst>
          </p:nvPr>
        </p:nvGraphicFramePr>
        <p:xfrm>
          <a:off x="419099" y="1757362"/>
          <a:ext cx="8267701" cy="4491034"/>
        </p:xfrm>
        <a:graphic>
          <a:graphicData uri="http://schemas.openxmlformats.org/drawingml/2006/table">
            <a:tbl>
              <a:tblPr firstRow="1" firstCol="1" bandRow="1"/>
              <a:tblGrid>
                <a:gridCol w="665217">
                  <a:extLst>
                    <a:ext uri="{9D8B030D-6E8A-4147-A177-3AD203B41FA5}">
                      <a16:colId xmlns:a16="http://schemas.microsoft.com/office/drawing/2014/main" val="20000"/>
                    </a:ext>
                  </a:extLst>
                </a:gridCol>
                <a:gridCol w="2375776">
                  <a:extLst>
                    <a:ext uri="{9D8B030D-6E8A-4147-A177-3AD203B41FA5}">
                      <a16:colId xmlns:a16="http://schemas.microsoft.com/office/drawing/2014/main" val="20001"/>
                    </a:ext>
                  </a:extLst>
                </a:gridCol>
                <a:gridCol w="1995652">
                  <a:extLst>
                    <a:ext uri="{9D8B030D-6E8A-4147-A177-3AD203B41FA5}">
                      <a16:colId xmlns:a16="http://schemas.microsoft.com/office/drawing/2014/main" val="20002"/>
                    </a:ext>
                  </a:extLst>
                </a:gridCol>
                <a:gridCol w="1425466">
                  <a:extLst>
                    <a:ext uri="{9D8B030D-6E8A-4147-A177-3AD203B41FA5}">
                      <a16:colId xmlns:a16="http://schemas.microsoft.com/office/drawing/2014/main" val="20003"/>
                    </a:ext>
                  </a:extLst>
                </a:gridCol>
                <a:gridCol w="1805590">
                  <a:extLst>
                    <a:ext uri="{9D8B030D-6E8A-4147-A177-3AD203B41FA5}">
                      <a16:colId xmlns:a16="http://schemas.microsoft.com/office/drawing/2014/main" val="20004"/>
                    </a:ext>
                  </a:extLst>
                </a:gridCol>
              </a:tblGrid>
              <a:tr h="1411900">
                <a:tc>
                  <a:txBody>
                    <a:bodyPr/>
                    <a:lstStyle/>
                    <a:p>
                      <a:pPr marL="0" marR="0" algn="ctr">
                        <a:lnSpc>
                          <a:spcPct val="105000"/>
                        </a:lnSpc>
                        <a:spcBef>
                          <a:spcPts val="0"/>
                        </a:spcBef>
                        <a:spcAft>
                          <a:spcPts val="1000"/>
                        </a:spcAft>
                      </a:pPr>
                      <a:r>
                        <a:rPr lang="pt-PT" sz="1800" b="1" dirty="0">
                          <a:solidFill>
                            <a:srgbClr val="FFFFFF"/>
                          </a:solidFill>
                          <a:effectLst/>
                          <a:latin typeface="+mn-lt"/>
                          <a:ea typeface="Times New Roman" panose="02020603050405020304" pitchFamily="18" charset="0"/>
                          <a:cs typeface="Calibri" panose="020F0502020204030204" pitchFamily="34" charset="0"/>
                        </a:rPr>
                        <a:t>#</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1000"/>
                        </a:spcAft>
                      </a:pPr>
                      <a:r>
                        <a:rPr lang="pt-PT" sz="1800" b="1" dirty="0">
                          <a:solidFill>
                            <a:srgbClr val="FFFFFF"/>
                          </a:solidFill>
                          <a:effectLst/>
                          <a:latin typeface="+mn-lt"/>
                          <a:ea typeface="Times New Roman" panose="02020603050405020304" pitchFamily="18" charset="0"/>
                          <a:cs typeface="Times New Roman" panose="02020603050405020304" pitchFamily="18" charset="0"/>
                        </a:rPr>
                        <a:t>Distrito</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1000"/>
                        </a:spcAft>
                      </a:pPr>
                      <a:r>
                        <a:rPr lang="pt-PT" sz="1800" b="1" dirty="0">
                          <a:solidFill>
                            <a:srgbClr val="FFFFFF"/>
                          </a:solidFill>
                          <a:effectLst/>
                          <a:latin typeface="+mn-lt"/>
                          <a:ea typeface="Times New Roman" panose="02020603050405020304" pitchFamily="18" charset="0"/>
                          <a:cs typeface="Times New Roman" panose="02020603050405020304" pitchFamily="18" charset="0"/>
                        </a:rPr>
                        <a:t>Número de doentes previstos com DAG</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1000"/>
                        </a:spcAft>
                      </a:pPr>
                      <a:r>
                        <a:rPr lang="pt-PT" sz="1800" b="1">
                          <a:solidFill>
                            <a:srgbClr val="FFFFFF"/>
                          </a:solidFill>
                          <a:effectLst/>
                          <a:latin typeface="+mn-lt"/>
                          <a:ea typeface="Times New Roman" panose="02020603050405020304" pitchFamily="18" charset="0"/>
                          <a:cs typeface="Times New Roman" panose="02020603050405020304" pitchFamily="18" charset="0"/>
                        </a:rPr>
                        <a:t>Saquetas de ATPU</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1000"/>
                        </a:spcAft>
                      </a:pPr>
                      <a:r>
                        <a:rPr lang="pt-PT" sz="1800" b="1">
                          <a:solidFill>
                            <a:srgbClr val="FFFFFF"/>
                          </a:solidFill>
                          <a:effectLst/>
                          <a:latin typeface="+mn-lt"/>
                          <a:ea typeface="Times New Roman" panose="02020603050405020304" pitchFamily="18" charset="0"/>
                          <a:cs typeface="Times New Roman" panose="02020603050405020304" pitchFamily="18" charset="0"/>
                        </a:rPr>
                        <a:t>Caixas de ATPU </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342126">
                <a:tc>
                  <a:txBody>
                    <a:bodyPr/>
                    <a:lstStyle/>
                    <a:p>
                      <a:pPr marL="0" marR="0" algn="r">
                        <a:lnSpc>
                          <a:spcPct val="105000"/>
                        </a:lnSpc>
                        <a:spcBef>
                          <a:spcPts val="0"/>
                        </a:spcBef>
                        <a:spcAft>
                          <a:spcPts val="1000"/>
                        </a:spcAft>
                      </a:pPr>
                      <a:r>
                        <a:rPr lang="pt-PT" sz="1800">
                          <a:solidFill>
                            <a:srgbClr val="000000"/>
                          </a:solidFill>
                          <a:effectLst/>
                          <a:latin typeface="+mn-lt"/>
                          <a:ea typeface="Times New Roman" panose="02020603050405020304" pitchFamily="18" charset="0"/>
                          <a:cs typeface="Calibri" panose="020F0502020204030204" pitchFamily="34" charset="0"/>
                        </a:rPr>
                        <a:t>1</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just">
                        <a:lnSpc>
                          <a:spcPct val="105000"/>
                        </a:lnSpc>
                        <a:spcBef>
                          <a:spcPts val="0"/>
                        </a:spcBef>
                        <a:spcAft>
                          <a:spcPts val="1000"/>
                        </a:spcAft>
                      </a:pPr>
                      <a:r>
                        <a:rPr lang="pt-PT" sz="1800" dirty="0" err="1">
                          <a:solidFill>
                            <a:srgbClr val="000000"/>
                          </a:solidFill>
                          <a:effectLst/>
                          <a:latin typeface="+mn-lt"/>
                          <a:ea typeface="Times New Roman" panose="02020603050405020304" pitchFamily="18" charset="0"/>
                          <a:cs typeface="Times New Roman" panose="02020603050405020304" pitchFamily="18" charset="0"/>
                        </a:rPr>
                        <a:t>Boane</a:t>
                      </a:r>
                      <a:r>
                        <a:rPr lang="pt-PT" sz="1800" dirty="0">
                          <a:solidFill>
                            <a:srgbClr val="000000"/>
                          </a:solidFill>
                          <a:effectLst/>
                          <a:latin typeface="+mn-lt"/>
                          <a:ea typeface="Times New Roman" panose="02020603050405020304" pitchFamily="18" charset="0"/>
                          <a:cs typeface="Times New Roman" panose="02020603050405020304" pitchFamily="18" charset="0"/>
                        </a:rPr>
                        <a:t> </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dirty="0">
                          <a:effectLst/>
                          <a:latin typeface="+mn-lt"/>
                          <a:ea typeface="Times New Roman" panose="02020603050405020304" pitchFamily="18" charset="0"/>
                          <a:cs typeface="Times New Roman" panose="02020603050405020304" pitchFamily="18" charset="0"/>
                        </a:rPr>
                        <a:t>300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lvl1pPr eaLnBrk="0" hangingPunct="0">
                        <a:spcBef>
                          <a:spcPct val="20000"/>
                        </a:spcBef>
                        <a:buClr>
                          <a:schemeClr val="accent1"/>
                        </a:buClr>
                        <a:buFont typeface="Arial" pitchFamily="34" charset="0"/>
                        <a:defRPr sz="2000">
                          <a:solidFill>
                            <a:schemeClr val="tx1"/>
                          </a:solidFill>
                          <a:latin typeface="Myriad Pro"/>
                        </a:defRPr>
                      </a:lvl1pPr>
                      <a:lvl2pPr marL="742950" indent="-285750" eaLnBrk="0" hangingPunct="0">
                        <a:spcBef>
                          <a:spcPct val="20000"/>
                        </a:spcBef>
                        <a:buFont typeface="Arial" pitchFamily="34" charset="0"/>
                        <a:defRPr sz="2000">
                          <a:solidFill>
                            <a:schemeClr val="tx1"/>
                          </a:solidFill>
                          <a:latin typeface="Myriad Pro"/>
                        </a:defRPr>
                      </a:lvl2pPr>
                      <a:lvl3pPr marL="1143000" indent="-228600" eaLnBrk="0" hangingPunct="0">
                        <a:spcBef>
                          <a:spcPct val="20000"/>
                        </a:spcBef>
                        <a:buFont typeface="Arial" pitchFamily="34" charset="0"/>
                        <a:defRPr sz="1600">
                          <a:solidFill>
                            <a:srgbClr val="1B4298"/>
                          </a:solidFill>
                          <a:latin typeface="Myriad Pro"/>
                        </a:defRPr>
                      </a:lvl3pPr>
                      <a:lvl4pPr marL="1600200" indent="-228600" eaLnBrk="0" hangingPunct="0">
                        <a:spcBef>
                          <a:spcPct val="20000"/>
                        </a:spcBef>
                        <a:buFont typeface="Arial" pitchFamily="34" charset="0"/>
                        <a:defRPr sz="1600">
                          <a:solidFill>
                            <a:srgbClr val="1B4298"/>
                          </a:solidFill>
                          <a:latin typeface="Myriad Pro"/>
                        </a:defRPr>
                      </a:lvl4pPr>
                      <a:lvl5pPr marL="2057400" indent="-228600" eaLnBrk="0" hangingPunct="0">
                        <a:spcBef>
                          <a:spcPct val="20000"/>
                        </a:spcBef>
                        <a:buFont typeface="Arial" pitchFamily="34" charset="0"/>
                        <a:defRPr sz="1600">
                          <a:solidFill>
                            <a:srgbClr val="1B4298"/>
                          </a:solidFill>
                          <a:latin typeface="Myriad Pro"/>
                        </a:defRPr>
                      </a:lvl5pPr>
                      <a:lvl6pPr marL="2514600" indent="-228600" eaLnBrk="0" fontAlgn="base" hangingPunct="0">
                        <a:spcBef>
                          <a:spcPct val="20000"/>
                        </a:spcBef>
                        <a:spcAft>
                          <a:spcPct val="0"/>
                        </a:spcAft>
                        <a:buFont typeface="Arial" pitchFamily="34" charset="0"/>
                        <a:defRPr sz="1600">
                          <a:solidFill>
                            <a:srgbClr val="1B4298"/>
                          </a:solidFill>
                          <a:latin typeface="Myriad Pro"/>
                        </a:defRPr>
                      </a:lvl6pPr>
                      <a:lvl7pPr marL="2971800" indent="-228600" eaLnBrk="0" fontAlgn="base" hangingPunct="0">
                        <a:spcBef>
                          <a:spcPct val="20000"/>
                        </a:spcBef>
                        <a:spcAft>
                          <a:spcPct val="0"/>
                        </a:spcAft>
                        <a:buFont typeface="Arial" pitchFamily="34" charset="0"/>
                        <a:defRPr sz="1600">
                          <a:solidFill>
                            <a:srgbClr val="1B4298"/>
                          </a:solidFill>
                          <a:latin typeface="Myriad Pro"/>
                        </a:defRPr>
                      </a:lvl7pPr>
                      <a:lvl8pPr marL="3429000" indent="-228600" eaLnBrk="0" fontAlgn="base" hangingPunct="0">
                        <a:spcBef>
                          <a:spcPct val="20000"/>
                        </a:spcBef>
                        <a:spcAft>
                          <a:spcPct val="0"/>
                        </a:spcAft>
                        <a:buFont typeface="Arial" pitchFamily="34" charset="0"/>
                        <a:defRPr sz="1600">
                          <a:solidFill>
                            <a:srgbClr val="1B4298"/>
                          </a:solidFill>
                          <a:latin typeface="Myriad Pro"/>
                        </a:defRPr>
                      </a:lvl8pPr>
                      <a:lvl9pPr marL="3886200" indent="-228600" eaLnBrk="0" fontAlgn="base" hangingPunct="0">
                        <a:spcBef>
                          <a:spcPct val="20000"/>
                        </a:spcBef>
                        <a:spcAft>
                          <a:spcPct val="0"/>
                        </a:spcAft>
                        <a:buFont typeface="Arial" pitchFamily="34" charset="0"/>
                        <a:defRPr sz="1600">
                          <a:solidFill>
                            <a:srgbClr val="1B4298"/>
                          </a:solidFill>
                          <a:latin typeface="Myriad Pro"/>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pt-PT" altLang="pt-PT" sz="1800" b="0" i="0" u="none" strike="noStrike" cap="none" normalizeH="0" baseline="0" dirty="0">
                          <a:ln>
                            <a:noFill/>
                          </a:ln>
                          <a:solidFill>
                            <a:srgbClr val="000000"/>
                          </a:solidFill>
                          <a:effectLst/>
                          <a:latin typeface="+mn-lt"/>
                          <a:cs typeface="Times New Roman" pitchFamily="18" charset="0"/>
                        </a:rPr>
                        <a:t>40.800</a:t>
                      </a:r>
                    </a:p>
                  </a:txBody>
                  <a:tcPr marL="46608" marR="46608"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lvl1pPr eaLnBrk="0" hangingPunct="0">
                        <a:spcBef>
                          <a:spcPct val="20000"/>
                        </a:spcBef>
                        <a:buClr>
                          <a:schemeClr val="accent1"/>
                        </a:buClr>
                        <a:buFont typeface="Arial" pitchFamily="34" charset="0"/>
                        <a:defRPr sz="2000">
                          <a:solidFill>
                            <a:schemeClr val="tx1"/>
                          </a:solidFill>
                          <a:latin typeface="Myriad Pro"/>
                        </a:defRPr>
                      </a:lvl1pPr>
                      <a:lvl2pPr marL="742950" indent="-285750" eaLnBrk="0" hangingPunct="0">
                        <a:spcBef>
                          <a:spcPct val="20000"/>
                        </a:spcBef>
                        <a:buFont typeface="Arial" pitchFamily="34" charset="0"/>
                        <a:defRPr sz="2000">
                          <a:solidFill>
                            <a:schemeClr val="tx1"/>
                          </a:solidFill>
                          <a:latin typeface="Myriad Pro"/>
                        </a:defRPr>
                      </a:lvl2pPr>
                      <a:lvl3pPr marL="1143000" indent="-228600" eaLnBrk="0" hangingPunct="0">
                        <a:spcBef>
                          <a:spcPct val="20000"/>
                        </a:spcBef>
                        <a:buFont typeface="Arial" pitchFamily="34" charset="0"/>
                        <a:defRPr sz="1600">
                          <a:solidFill>
                            <a:srgbClr val="1B4298"/>
                          </a:solidFill>
                          <a:latin typeface="Myriad Pro"/>
                        </a:defRPr>
                      </a:lvl3pPr>
                      <a:lvl4pPr marL="1600200" indent="-228600" eaLnBrk="0" hangingPunct="0">
                        <a:spcBef>
                          <a:spcPct val="20000"/>
                        </a:spcBef>
                        <a:buFont typeface="Arial" pitchFamily="34" charset="0"/>
                        <a:defRPr sz="1600">
                          <a:solidFill>
                            <a:srgbClr val="1B4298"/>
                          </a:solidFill>
                          <a:latin typeface="Myriad Pro"/>
                        </a:defRPr>
                      </a:lvl4pPr>
                      <a:lvl5pPr marL="2057400" indent="-228600" eaLnBrk="0" hangingPunct="0">
                        <a:spcBef>
                          <a:spcPct val="20000"/>
                        </a:spcBef>
                        <a:buFont typeface="Arial" pitchFamily="34" charset="0"/>
                        <a:defRPr sz="1600">
                          <a:solidFill>
                            <a:srgbClr val="1B4298"/>
                          </a:solidFill>
                          <a:latin typeface="Myriad Pro"/>
                        </a:defRPr>
                      </a:lvl5pPr>
                      <a:lvl6pPr marL="2514600" indent="-228600" eaLnBrk="0" fontAlgn="base" hangingPunct="0">
                        <a:spcBef>
                          <a:spcPct val="20000"/>
                        </a:spcBef>
                        <a:spcAft>
                          <a:spcPct val="0"/>
                        </a:spcAft>
                        <a:buFont typeface="Arial" pitchFamily="34" charset="0"/>
                        <a:defRPr sz="1600">
                          <a:solidFill>
                            <a:srgbClr val="1B4298"/>
                          </a:solidFill>
                          <a:latin typeface="Myriad Pro"/>
                        </a:defRPr>
                      </a:lvl6pPr>
                      <a:lvl7pPr marL="2971800" indent="-228600" eaLnBrk="0" fontAlgn="base" hangingPunct="0">
                        <a:spcBef>
                          <a:spcPct val="20000"/>
                        </a:spcBef>
                        <a:spcAft>
                          <a:spcPct val="0"/>
                        </a:spcAft>
                        <a:buFont typeface="Arial" pitchFamily="34" charset="0"/>
                        <a:defRPr sz="1600">
                          <a:solidFill>
                            <a:srgbClr val="1B4298"/>
                          </a:solidFill>
                          <a:latin typeface="Myriad Pro"/>
                        </a:defRPr>
                      </a:lvl7pPr>
                      <a:lvl8pPr marL="3429000" indent="-228600" eaLnBrk="0" fontAlgn="base" hangingPunct="0">
                        <a:spcBef>
                          <a:spcPct val="20000"/>
                        </a:spcBef>
                        <a:spcAft>
                          <a:spcPct val="0"/>
                        </a:spcAft>
                        <a:buFont typeface="Arial" pitchFamily="34" charset="0"/>
                        <a:defRPr sz="1600">
                          <a:solidFill>
                            <a:srgbClr val="1B4298"/>
                          </a:solidFill>
                          <a:latin typeface="Myriad Pro"/>
                        </a:defRPr>
                      </a:lvl8pPr>
                      <a:lvl9pPr marL="3886200" indent="-228600" eaLnBrk="0" fontAlgn="base" hangingPunct="0">
                        <a:spcBef>
                          <a:spcPct val="20000"/>
                        </a:spcBef>
                        <a:spcAft>
                          <a:spcPct val="0"/>
                        </a:spcAft>
                        <a:buFont typeface="Arial" pitchFamily="34" charset="0"/>
                        <a:defRPr sz="1600">
                          <a:solidFill>
                            <a:srgbClr val="1B4298"/>
                          </a:solidFill>
                          <a:latin typeface="Myriad Pro"/>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pt-PT" altLang="pt-PT" sz="1800" b="1" i="0" u="none" strike="noStrike" cap="none" normalizeH="0" baseline="0" dirty="0">
                          <a:ln>
                            <a:noFill/>
                          </a:ln>
                          <a:solidFill>
                            <a:srgbClr val="000000"/>
                          </a:solidFill>
                          <a:effectLst/>
                          <a:latin typeface="+mn-lt"/>
                          <a:cs typeface="Times New Roman" pitchFamily="18" charset="0"/>
                        </a:rPr>
                        <a:t>272</a:t>
                      </a:r>
                      <a:endParaRPr kumimoji="0" lang="pt-PT" altLang="pt-PT" sz="1800" b="0" i="0" u="none" strike="noStrike" cap="none" normalizeH="0" baseline="0" dirty="0">
                        <a:ln>
                          <a:noFill/>
                        </a:ln>
                        <a:solidFill>
                          <a:srgbClr val="000000"/>
                        </a:solidFill>
                        <a:effectLst/>
                        <a:latin typeface="+mn-lt"/>
                        <a:cs typeface="Times New Roman" pitchFamily="18" charset="0"/>
                      </a:endParaRPr>
                    </a:p>
                  </a:txBody>
                  <a:tcPr marL="46608" marR="46608" marT="0" marB="0" anchor="ct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1"/>
                  </a:ext>
                </a:extLst>
              </a:tr>
              <a:tr h="342126">
                <a:tc>
                  <a:txBody>
                    <a:bodyPr/>
                    <a:lstStyle/>
                    <a:p>
                      <a:pPr marL="0" marR="0" algn="r">
                        <a:lnSpc>
                          <a:spcPct val="105000"/>
                        </a:lnSpc>
                        <a:spcBef>
                          <a:spcPts val="0"/>
                        </a:spcBef>
                        <a:spcAft>
                          <a:spcPts val="1000"/>
                        </a:spcAft>
                      </a:pPr>
                      <a:r>
                        <a:rPr lang="pt-PT" sz="1800">
                          <a:solidFill>
                            <a:srgbClr val="000000"/>
                          </a:solidFill>
                          <a:effectLst/>
                          <a:latin typeface="+mn-lt"/>
                          <a:ea typeface="Times New Roman" panose="02020603050405020304" pitchFamily="18" charset="0"/>
                          <a:cs typeface="Calibri" panose="020F0502020204030204" pitchFamily="34" charset="0"/>
                        </a:rPr>
                        <a:t>2</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just">
                        <a:lnSpc>
                          <a:spcPct val="105000"/>
                        </a:lnSpc>
                        <a:spcBef>
                          <a:spcPts val="0"/>
                        </a:spcBef>
                        <a:spcAft>
                          <a:spcPts val="1000"/>
                        </a:spcAft>
                      </a:pPr>
                      <a:r>
                        <a:rPr lang="pt-PT" sz="1800" dirty="0">
                          <a:solidFill>
                            <a:srgbClr val="000000"/>
                          </a:solidFill>
                          <a:effectLst/>
                          <a:latin typeface="+mn-lt"/>
                          <a:ea typeface="Times New Roman" panose="02020603050405020304" pitchFamily="18" charset="0"/>
                          <a:cs typeface="Times New Roman" panose="02020603050405020304" pitchFamily="18" charset="0"/>
                        </a:rPr>
                        <a:t>Magude</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a:effectLst/>
                          <a:latin typeface="+mn-lt"/>
                          <a:ea typeface="Times New Roman" panose="02020603050405020304" pitchFamily="18" charset="0"/>
                          <a:cs typeface="Times New Roman" panose="02020603050405020304" pitchFamily="18" charset="0"/>
                        </a:rPr>
                        <a:t>200</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lvl1pPr eaLnBrk="0" hangingPunct="0">
                        <a:spcBef>
                          <a:spcPct val="20000"/>
                        </a:spcBef>
                        <a:buClr>
                          <a:schemeClr val="accent1"/>
                        </a:buClr>
                        <a:buFont typeface="Arial" pitchFamily="34" charset="0"/>
                        <a:defRPr sz="2000">
                          <a:solidFill>
                            <a:schemeClr val="tx1"/>
                          </a:solidFill>
                          <a:latin typeface="Myriad Pro"/>
                        </a:defRPr>
                      </a:lvl1pPr>
                      <a:lvl2pPr marL="742950" indent="-285750" eaLnBrk="0" hangingPunct="0">
                        <a:spcBef>
                          <a:spcPct val="20000"/>
                        </a:spcBef>
                        <a:buFont typeface="Arial" pitchFamily="34" charset="0"/>
                        <a:defRPr sz="2000">
                          <a:solidFill>
                            <a:schemeClr val="tx1"/>
                          </a:solidFill>
                          <a:latin typeface="Myriad Pro"/>
                        </a:defRPr>
                      </a:lvl2pPr>
                      <a:lvl3pPr marL="1143000" indent="-228600" eaLnBrk="0" hangingPunct="0">
                        <a:spcBef>
                          <a:spcPct val="20000"/>
                        </a:spcBef>
                        <a:buFont typeface="Arial" pitchFamily="34" charset="0"/>
                        <a:defRPr sz="1600">
                          <a:solidFill>
                            <a:srgbClr val="1B4298"/>
                          </a:solidFill>
                          <a:latin typeface="Myriad Pro"/>
                        </a:defRPr>
                      </a:lvl3pPr>
                      <a:lvl4pPr marL="1600200" indent="-228600" eaLnBrk="0" hangingPunct="0">
                        <a:spcBef>
                          <a:spcPct val="20000"/>
                        </a:spcBef>
                        <a:buFont typeface="Arial" pitchFamily="34" charset="0"/>
                        <a:defRPr sz="1600">
                          <a:solidFill>
                            <a:srgbClr val="1B4298"/>
                          </a:solidFill>
                          <a:latin typeface="Myriad Pro"/>
                        </a:defRPr>
                      </a:lvl4pPr>
                      <a:lvl5pPr marL="2057400" indent="-228600" eaLnBrk="0" hangingPunct="0">
                        <a:spcBef>
                          <a:spcPct val="20000"/>
                        </a:spcBef>
                        <a:buFont typeface="Arial" pitchFamily="34" charset="0"/>
                        <a:defRPr sz="1600">
                          <a:solidFill>
                            <a:srgbClr val="1B4298"/>
                          </a:solidFill>
                          <a:latin typeface="Myriad Pro"/>
                        </a:defRPr>
                      </a:lvl5pPr>
                      <a:lvl6pPr marL="2514600" indent="-228600" eaLnBrk="0" fontAlgn="base" hangingPunct="0">
                        <a:spcBef>
                          <a:spcPct val="20000"/>
                        </a:spcBef>
                        <a:spcAft>
                          <a:spcPct val="0"/>
                        </a:spcAft>
                        <a:buFont typeface="Arial" pitchFamily="34" charset="0"/>
                        <a:defRPr sz="1600">
                          <a:solidFill>
                            <a:srgbClr val="1B4298"/>
                          </a:solidFill>
                          <a:latin typeface="Myriad Pro"/>
                        </a:defRPr>
                      </a:lvl6pPr>
                      <a:lvl7pPr marL="2971800" indent="-228600" eaLnBrk="0" fontAlgn="base" hangingPunct="0">
                        <a:spcBef>
                          <a:spcPct val="20000"/>
                        </a:spcBef>
                        <a:spcAft>
                          <a:spcPct val="0"/>
                        </a:spcAft>
                        <a:buFont typeface="Arial" pitchFamily="34" charset="0"/>
                        <a:defRPr sz="1600">
                          <a:solidFill>
                            <a:srgbClr val="1B4298"/>
                          </a:solidFill>
                          <a:latin typeface="Myriad Pro"/>
                        </a:defRPr>
                      </a:lvl7pPr>
                      <a:lvl8pPr marL="3429000" indent="-228600" eaLnBrk="0" fontAlgn="base" hangingPunct="0">
                        <a:spcBef>
                          <a:spcPct val="20000"/>
                        </a:spcBef>
                        <a:spcAft>
                          <a:spcPct val="0"/>
                        </a:spcAft>
                        <a:buFont typeface="Arial" pitchFamily="34" charset="0"/>
                        <a:defRPr sz="1600">
                          <a:solidFill>
                            <a:srgbClr val="1B4298"/>
                          </a:solidFill>
                          <a:latin typeface="Myriad Pro"/>
                        </a:defRPr>
                      </a:lvl8pPr>
                      <a:lvl9pPr marL="3886200" indent="-228600" eaLnBrk="0" fontAlgn="base" hangingPunct="0">
                        <a:spcBef>
                          <a:spcPct val="20000"/>
                        </a:spcBef>
                        <a:spcAft>
                          <a:spcPct val="0"/>
                        </a:spcAft>
                        <a:buFont typeface="Arial" pitchFamily="34" charset="0"/>
                        <a:defRPr sz="1600">
                          <a:solidFill>
                            <a:srgbClr val="1B4298"/>
                          </a:solidFill>
                          <a:latin typeface="Myriad Pro"/>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pt-PT" altLang="pt-PT" sz="1800" b="0" i="0" u="none" strike="noStrike" cap="none" normalizeH="0" baseline="0" dirty="0">
                          <a:ln>
                            <a:noFill/>
                          </a:ln>
                          <a:solidFill>
                            <a:srgbClr val="000000"/>
                          </a:solidFill>
                          <a:effectLst/>
                          <a:latin typeface="+mn-lt"/>
                          <a:cs typeface="Times New Roman" pitchFamily="18" charset="0"/>
                        </a:rPr>
                        <a:t>27.200</a:t>
                      </a:r>
                    </a:p>
                  </a:txBody>
                  <a:tcPr marL="46608" marR="46608"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lvl1pPr eaLnBrk="0" hangingPunct="0">
                        <a:spcBef>
                          <a:spcPct val="20000"/>
                        </a:spcBef>
                        <a:buClr>
                          <a:schemeClr val="accent1"/>
                        </a:buClr>
                        <a:buFont typeface="Arial" pitchFamily="34" charset="0"/>
                        <a:defRPr sz="2000">
                          <a:solidFill>
                            <a:schemeClr val="tx1"/>
                          </a:solidFill>
                          <a:latin typeface="Myriad Pro"/>
                        </a:defRPr>
                      </a:lvl1pPr>
                      <a:lvl2pPr marL="742950" indent="-285750" eaLnBrk="0" hangingPunct="0">
                        <a:spcBef>
                          <a:spcPct val="20000"/>
                        </a:spcBef>
                        <a:buFont typeface="Arial" pitchFamily="34" charset="0"/>
                        <a:defRPr sz="2000">
                          <a:solidFill>
                            <a:schemeClr val="tx1"/>
                          </a:solidFill>
                          <a:latin typeface="Myriad Pro"/>
                        </a:defRPr>
                      </a:lvl2pPr>
                      <a:lvl3pPr marL="1143000" indent="-228600" eaLnBrk="0" hangingPunct="0">
                        <a:spcBef>
                          <a:spcPct val="20000"/>
                        </a:spcBef>
                        <a:buFont typeface="Arial" pitchFamily="34" charset="0"/>
                        <a:defRPr sz="1600">
                          <a:solidFill>
                            <a:srgbClr val="1B4298"/>
                          </a:solidFill>
                          <a:latin typeface="Myriad Pro"/>
                        </a:defRPr>
                      </a:lvl3pPr>
                      <a:lvl4pPr marL="1600200" indent="-228600" eaLnBrk="0" hangingPunct="0">
                        <a:spcBef>
                          <a:spcPct val="20000"/>
                        </a:spcBef>
                        <a:buFont typeface="Arial" pitchFamily="34" charset="0"/>
                        <a:defRPr sz="1600">
                          <a:solidFill>
                            <a:srgbClr val="1B4298"/>
                          </a:solidFill>
                          <a:latin typeface="Myriad Pro"/>
                        </a:defRPr>
                      </a:lvl4pPr>
                      <a:lvl5pPr marL="2057400" indent="-228600" eaLnBrk="0" hangingPunct="0">
                        <a:spcBef>
                          <a:spcPct val="20000"/>
                        </a:spcBef>
                        <a:buFont typeface="Arial" pitchFamily="34" charset="0"/>
                        <a:defRPr sz="1600">
                          <a:solidFill>
                            <a:srgbClr val="1B4298"/>
                          </a:solidFill>
                          <a:latin typeface="Myriad Pro"/>
                        </a:defRPr>
                      </a:lvl5pPr>
                      <a:lvl6pPr marL="2514600" indent="-228600" eaLnBrk="0" fontAlgn="base" hangingPunct="0">
                        <a:spcBef>
                          <a:spcPct val="20000"/>
                        </a:spcBef>
                        <a:spcAft>
                          <a:spcPct val="0"/>
                        </a:spcAft>
                        <a:buFont typeface="Arial" pitchFamily="34" charset="0"/>
                        <a:defRPr sz="1600">
                          <a:solidFill>
                            <a:srgbClr val="1B4298"/>
                          </a:solidFill>
                          <a:latin typeface="Myriad Pro"/>
                        </a:defRPr>
                      </a:lvl6pPr>
                      <a:lvl7pPr marL="2971800" indent="-228600" eaLnBrk="0" fontAlgn="base" hangingPunct="0">
                        <a:spcBef>
                          <a:spcPct val="20000"/>
                        </a:spcBef>
                        <a:spcAft>
                          <a:spcPct val="0"/>
                        </a:spcAft>
                        <a:buFont typeface="Arial" pitchFamily="34" charset="0"/>
                        <a:defRPr sz="1600">
                          <a:solidFill>
                            <a:srgbClr val="1B4298"/>
                          </a:solidFill>
                          <a:latin typeface="Myriad Pro"/>
                        </a:defRPr>
                      </a:lvl7pPr>
                      <a:lvl8pPr marL="3429000" indent="-228600" eaLnBrk="0" fontAlgn="base" hangingPunct="0">
                        <a:spcBef>
                          <a:spcPct val="20000"/>
                        </a:spcBef>
                        <a:spcAft>
                          <a:spcPct val="0"/>
                        </a:spcAft>
                        <a:buFont typeface="Arial" pitchFamily="34" charset="0"/>
                        <a:defRPr sz="1600">
                          <a:solidFill>
                            <a:srgbClr val="1B4298"/>
                          </a:solidFill>
                          <a:latin typeface="Myriad Pro"/>
                        </a:defRPr>
                      </a:lvl8pPr>
                      <a:lvl9pPr marL="3886200" indent="-228600" eaLnBrk="0" fontAlgn="base" hangingPunct="0">
                        <a:spcBef>
                          <a:spcPct val="20000"/>
                        </a:spcBef>
                        <a:spcAft>
                          <a:spcPct val="0"/>
                        </a:spcAft>
                        <a:buFont typeface="Arial" pitchFamily="34" charset="0"/>
                        <a:defRPr sz="1600">
                          <a:solidFill>
                            <a:srgbClr val="1B4298"/>
                          </a:solidFill>
                          <a:latin typeface="Myriad Pro"/>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pt-PT" altLang="pt-PT" sz="1800" b="1" i="0" u="none" strike="noStrike" cap="none" normalizeH="0" baseline="0" dirty="0">
                          <a:ln>
                            <a:noFill/>
                          </a:ln>
                          <a:solidFill>
                            <a:srgbClr val="000000"/>
                          </a:solidFill>
                          <a:effectLst/>
                          <a:latin typeface="+mn-lt"/>
                          <a:cs typeface="Times New Roman" pitchFamily="18" charset="0"/>
                        </a:rPr>
                        <a:t>182</a:t>
                      </a:r>
                      <a:endParaRPr kumimoji="0" lang="pt-PT" altLang="pt-PT" sz="1800" b="0" i="0" u="none" strike="noStrike" cap="none" normalizeH="0" baseline="0" dirty="0">
                        <a:ln>
                          <a:noFill/>
                        </a:ln>
                        <a:solidFill>
                          <a:srgbClr val="000000"/>
                        </a:solidFill>
                        <a:effectLst/>
                        <a:latin typeface="+mn-lt"/>
                        <a:cs typeface="Times New Roman" pitchFamily="18" charset="0"/>
                      </a:endParaRPr>
                    </a:p>
                  </a:txBody>
                  <a:tcPr marL="46608" marR="46608" marT="0" marB="0" anchor="ct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2"/>
                  </a:ext>
                </a:extLst>
              </a:tr>
              <a:tr h="342126">
                <a:tc>
                  <a:txBody>
                    <a:bodyPr/>
                    <a:lstStyle/>
                    <a:p>
                      <a:pPr marL="0" marR="0" algn="r">
                        <a:lnSpc>
                          <a:spcPct val="105000"/>
                        </a:lnSpc>
                        <a:spcBef>
                          <a:spcPts val="0"/>
                        </a:spcBef>
                        <a:spcAft>
                          <a:spcPts val="1000"/>
                        </a:spcAft>
                      </a:pPr>
                      <a:r>
                        <a:rPr lang="pt-PT" sz="1800">
                          <a:solidFill>
                            <a:srgbClr val="000000"/>
                          </a:solidFill>
                          <a:effectLst/>
                          <a:latin typeface="+mn-lt"/>
                          <a:ea typeface="Times New Roman" panose="02020603050405020304" pitchFamily="18" charset="0"/>
                          <a:cs typeface="Calibri" panose="020F0502020204030204" pitchFamily="34" charset="0"/>
                        </a:rPr>
                        <a:t>3</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just">
                        <a:lnSpc>
                          <a:spcPct val="105000"/>
                        </a:lnSpc>
                        <a:spcBef>
                          <a:spcPts val="0"/>
                        </a:spcBef>
                        <a:spcAft>
                          <a:spcPts val="1000"/>
                        </a:spcAft>
                      </a:pPr>
                      <a:r>
                        <a:rPr lang="pt-PT" sz="1800" dirty="0">
                          <a:solidFill>
                            <a:srgbClr val="000000"/>
                          </a:solidFill>
                          <a:effectLst/>
                          <a:latin typeface="+mn-lt"/>
                          <a:ea typeface="Times New Roman" panose="02020603050405020304" pitchFamily="18" charset="0"/>
                          <a:cs typeface="Times New Roman" panose="02020603050405020304" pitchFamily="18" charset="0"/>
                        </a:rPr>
                        <a:t>Manhiça</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a:effectLst/>
                          <a:latin typeface="+mn-lt"/>
                          <a:ea typeface="Times New Roman" panose="02020603050405020304" pitchFamily="18" charset="0"/>
                          <a:cs typeface="Times New Roman" panose="02020603050405020304" pitchFamily="18" charset="0"/>
                        </a:rPr>
                        <a:t>150</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lvl1pPr eaLnBrk="0" hangingPunct="0">
                        <a:spcBef>
                          <a:spcPct val="20000"/>
                        </a:spcBef>
                        <a:buClr>
                          <a:schemeClr val="accent1"/>
                        </a:buClr>
                        <a:buFont typeface="Arial" pitchFamily="34" charset="0"/>
                        <a:defRPr sz="2000">
                          <a:solidFill>
                            <a:schemeClr val="tx1"/>
                          </a:solidFill>
                          <a:latin typeface="Myriad Pro"/>
                        </a:defRPr>
                      </a:lvl1pPr>
                      <a:lvl2pPr marL="742950" indent="-285750" eaLnBrk="0" hangingPunct="0">
                        <a:spcBef>
                          <a:spcPct val="20000"/>
                        </a:spcBef>
                        <a:buFont typeface="Arial" pitchFamily="34" charset="0"/>
                        <a:defRPr sz="2000">
                          <a:solidFill>
                            <a:schemeClr val="tx1"/>
                          </a:solidFill>
                          <a:latin typeface="Myriad Pro"/>
                        </a:defRPr>
                      </a:lvl2pPr>
                      <a:lvl3pPr marL="1143000" indent="-228600" eaLnBrk="0" hangingPunct="0">
                        <a:spcBef>
                          <a:spcPct val="20000"/>
                        </a:spcBef>
                        <a:buFont typeface="Arial" pitchFamily="34" charset="0"/>
                        <a:defRPr sz="1600">
                          <a:solidFill>
                            <a:srgbClr val="1B4298"/>
                          </a:solidFill>
                          <a:latin typeface="Myriad Pro"/>
                        </a:defRPr>
                      </a:lvl3pPr>
                      <a:lvl4pPr marL="1600200" indent="-228600" eaLnBrk="0" hangingPunct="0">
                        <a:spcBef>
                          <a:spcPct val="20000"/>
                        </a:spcBef>
                        <a:buFont typeface="Arial" pitchFamily="34" charset="0"/>
                        <a:defRPr sz="1600">
                          <a:solidFill>
                            <a:srgbClr val="1B4298"/>
                          </a:solidFill>
                          <a:latin typeface="Myriad Pro"/>
                        </a:defRPr>
                      </a:lvl4pPr>
                      <a:lvl5pPr marL="2057400" indent="-228600" eaLnBrk="0" hangingPunct="0">
                        <a:spcBef>
                          <a:spcPct val="20000"/>
                        </a:spcBef>
                        <a:buFont typeface="Arial" pitchFamily="34" charset="0"/>
                        <a:defRPr sz="1600">
                          <a:solidFill>
                            <a:srgbClr val="1B4298"/>
                          </a:solidFill>
                          <a:latin typeface="Myriad Pro"/>
                        </a:defRPr>
                      </a:lvl5pPr>
                      <a:lvl6pPr marL="2514600" indent="-228600" eaLnBrk="0" fontAlgn="base" hangingPunct="0">
                        <a:spcBef>
                          <a:spcPct val="20000"/>
                        </a:spcBef>
                        <a:spcAft>
                          <a:spcPct val="0"/>
                        </a:spcAft>
                        <a:buFont typeface="Arial" pitchFamily="34" charset="0"/>
                        <a:defRPr sz="1600">
                          <a:solidFill>
                            <a:srgbClr val="1B4298"/>
                          </a:solidFill>
                          <a:latin typeface="Myriad Pro"/>
                        </a:defRPr>
                      </a:lvl6pPr>
                      <a:lvl7pPr marL="2971800" indent="-228600" eaLnBrk="0" fontAlgn="base" hangingPunct="0">
                        <a:spcBef>
                          <a:spcPct val="20000"/>
                        </a:spcBef>
                        <a:spcAft>
                          <a:spcPct val="0"/>
                        </a:spcAft>
                        <a:buFont typeface="Arial" pitchFamily="34" charset="0"/>
                        <a:defRPr sz="1600">
                          <a:solidFill>
                            <a:srgbClr val="1B4298"/>
                          </a:solidFill>
                          <a:latin typeface="Myriad Pro"/>
                        </a:defRPr>
                      </a:lvl7pPr>
                      <a:lvl8pPr marL="3429000" indent="-228600" eaLnBrk="0" fontAlgn="base" hangingPunct="0">
                        <a:spcBef>
                          <a:spcPct val="20000"/>
                        </a:spcBef>
                        <a:spcAft>
                          <a:spcPct val="0"/>
                        </a:spcAft>
                        <a:buFont typeface="Arial" pitchFamily="34" charset="0"/>
                        <a:defRPr sz="1600">
                          <a:solidFill>
                            <a:srgbClr val="1B4298"/>
                          </a:solidFill>
                          <a:latin typeface="Myriad Pro"/>
                        </a:defRPr>
                      </a:lvl8pPr>
                      <a:lvl9pPr marL="3886200" indent="-228600" eaLnBrk="0" fontAlgn="base" hangingPunct="0">
                        <a:spcBef>
                          <a:spcPct val="20000"/>
                        </a:spcBef>
                        <a:spcAft>
                          <a:spcPct val="0"/>
                        </a:spcAft>
                        <a:buFont typeface="Arial" pitchFamily="34" charset="0"/>
                        <a:defRPr sz="1600">
                          <a:solidFill>
                            <a:srgbClr val="1B4298"/>
                          </a:solidFill>
                          <a:latin typeface="Myriad Pro"/>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pt-PT" altLang="pt-PT" sz="1800" b="0" i="0" u="none" strike="noStrike" cap="none" normalizeH="0" baseline="0" dirty="0">
                          <a:ln>
                            <a:noFill/>
                          </a:ln>
                          <a:solidFill>
                            <a:srgbClr val="000000"/>
                          </a:solidFill>
                          <a:effectLst/>
                          <a:latin typeface="+mn-lt"/>
                          <a:cs typeface="Times New Roman" pitchFamily="18" charset="0"/>
                        </a:rPr>
                        <a:t>20.400</a:t>
                      </a:r>
                    </a:p>
                  </a:txBody>
                  <a:tcPr marL="46608" marR="46608"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lvl1pPr eaLnBrk="0" hangingPunct="0">
                        <a:spcBef>
                          <a:spcPct val="20000"/>
                        </a:spcBef>
                        <a:buClr>
                          <a:schemeClr val="accent1"/>
                        </a:buClr>
                        <a:buFont typeface="Arial" pitchFamily="34" charset="0"/>
                        <a:defRPr sz="2000">
                          <a:solidFill>
                            <a:schemeClr val="tx1"/>
                          </a:solidFill>
                          <a:latin typeface="Myriad Pro"/>
                        </a:defRPr>
                      </a:lvl1pPr>
                      <a:lvl2pPr marL="742950" indent="-285750" eaLnBrk="0" hangingPunct="0">
                        <a:spcBef>
                          <a:spcPct val="20000"/>
                        </a:spcBef>
                        <a:buFont typeface="Arial" pitchFamily="34" charset="0"/>
                        <a:defRPr sz="2000">
                          <a:solidFill>
                            <a:schemeClr val="tx1"/>
                          </a:solidFill>
                          <a:latin typeface="Myriad Pro"/>
                        </a:defRPr>
                      </a:lvl2pPr>
                      <a:lvl3pPr marL="1143000" indent="-228600" eaLnBrk="0" hangingPunct="0">
                        <a:spcBef>
                          <a:spcPct val="20000"/>
                        </a:spcBef>
                        <a:buFont typeface="Arial" pitchFamily="34" charset="0"/>
                        <a:defRPr sz="1600">
                          <a:solidFill>
                            <a:srgbClr val="1B4298"/>
                          </a:solidFill>
                          <a:latin typeface="Myriad Pro"/>
                        </a:defRPr>
                      </a:lvl3pPr>
                      <a:lvl4pPr marL="1600200" indent="-228600" eaLnBrk="0" hangingPunct="0">
                        <a:spcBef>
                          <a:spcPct val="20000"/>
                        </a:spcBef>
                        <a:buFont typeface="Arial" pitchFamily="34" charset="0"/>
                        <a:defRPr sz="1600">
                          <a:solidFill>
                            <a:srgbClr val="1B4298"/>
                          </a:solidFill>
                          <a:latin typeface="Myriad Pro"/>
                        </a:defRPr>
                      </a:lvl4pPr>
                      <a:lvl5pPr marL="2057400" indent="-228600" eaLnBrk="0" hangingPunct="0">
                        <a:spcBef>
                          <a:spcPct val="20000"/>
                        </a:spcBef>
                        <a:buFont typeface="Arial" pitchFamily="34" charset="0"/>
                        <a:defRPr sz="1600">
                          <a:solidFill>
                            <a:srgbClr val="1B4298"/>
                          </a:solidFill>
                          <a:latin typeface="Myriad Pro"/>
                        </a:defRPr>
                      </a:lvl5pPr>
                      <a:lvl6pPr marL="2514600" indent="-228600" eaLnBrk="0" fontAlgn="base" hangingPunct="0">
                        <a:spcBef>
                          <a:spcPct val="20000"/>
                        </a:spcBef>
                        <a:spcAft>
                          <a:spcPct val="0"/>
                        </a:spcAft>
                        <a:buFont typeface="Arial" pitchFamily="34" charset="0"/>
                        <a:defRPr sz="1600">
                          <a:solidFill>
                            <a:srgbClr val="1B4298"/>
                          </a:solidFill>
                          <a:latin typeface="Myriad Pro"/>
                        </a:defRPr>
                      </a:lvl6pPr>
                      <a:lvl7pPr marL="2971800" indent="-228600" eaLnBrk="0" fontAlgn="base" hangingPunct="0">
                        <a:spcBef>
                          <a:spcPct val="20000"/>
                        </a:spcBef>
                        <a:spcAft>
                          <a:spcPct val="0"/>
                        </a:spcAft>
                        <a:buFont typeface="Arial" pitchFamily="34" charset="0"/>
                        <a:defRPr sz="1600">
                          <a:solidFill>
                            <a:srgbClr val="1B4298"/>
                          </a:solidFill>
                          <a:latin typeface="Myriad Pro"/>
                        </a:defRPr>
                      </a:lvl7pPr>
                      <a:lvl8pPr marL="3429000" indent="-228600" eaLnBrk="0" fontAlgn="base" hangingPunct="0">
                        <a:spcBef>
                          <a:spcPct val="20000"/>
                        </a:spcBef>
                        <a:spcAft>
                          <a:spcPct val="0"/>
                        </a:spcAft>
                        <a:buFont typeface="Arial" pitchFamily="34" charset="0"/>
                        <a:defRPr sz="1600">
                          <a:solidFill>
                            <a:srgbClr val="1B4298"/>
                          </a:solidFill>
                          <a:latin typeface="Myriad Pro"/>
                        </a:defRPr>
                      </a:lvl8pPr>
                      <a:lvl9pPr marL="3886200" indent="-228600" eaLnBrk="0" fontAlgn="base" hangingPunct="0">
                        <a:spcBef>
                          <a:spcPct val="20000"/>
                        </a:spcBef>
                        <a:spcAft>
                          <a:spcPct val="0"/>
                        </a:spcAft>
                        <a:buFont typeface="Arial" pitchFamily="34" charset="0"/>
                        <a:defRPr sz="1600">
                          <a:solidFill>
                            <a:srgbClr val="1B4298"/>
                          </a:solidFill>
                          <a:latin typeface="Myriad Pro"/>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pt-PT" altLang="pt-PT" sz="1800" b="1" i="0" u="none" strike="noStrike" cap="none" normalizeH="0" baseline="0" dirty="0">
                          <a:ln>
                            <a:noFill/>
                          </a:ln>
                          <a:solidFill>
                            <a:srgbClr val="000000"/>
                          </a:solidFill>
                          <a:effectLst/>
                          <a:latin typeface="+mn-lt"/>
                          <a:cs typeface="Times New Roman" pitchFamily="18" charset="0"/>
                        </a:rPr>
                        <a:t>136</a:t>
                      </a:r>
                      <a:endParaRPr kumimoji="0" lang="pt-PT" altLang="pt-PT" sz="1800" b="0" i="0" u="none" strike="noStrike" cap="none" normalizeH="0" baseline="0" dirty="0">
                        <a:ln>
                          <a:noFill/>
                        </a:ln>
                        <a:solidFill>
                          <a:srgbClr val="000000"/>
                        </a:solidFill>
                        <a:effectLst/>
                        <a:latin typeface="+mn-lt"/>
                        <a:cs typeface="Times New Roman" pitchFamily="18" charset="0"/>
                      </a:endParaRPr>
                    </a:p>
                  </a:txBody>
                  <a:tcPr marL="46608" marR="46608" marT="0" marB="0" anchor="ct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3"/>
                  </a:ext>
                </a:extLst>
              </a:tr>
              <a:tr h="342126">
                <a:tc>
                  <a:txBody>
                    <a:bodyPr/>
                    <a:lstStyle/>
                    <a:p>
                      <a:pPr marL="0" marR="0" algn="r">
                        <a:lnSpc>
                          <a:spcPct val="105000"/>
                        </a:lnSpc>
                        <a:spcBef>
                          <a:spcPts val="0"/>
                        </a:spcBef>
                        <a:spcAft>
                          <a:spcPts val="1000"/>
                        </a:spcAft>
                      </a:pPr>
                      <a:r>
                        <a:rPr lang="pt-PT" sz="1800">
                          <a:solidFill>
                            <a:srgbClr val="000000"/>
                          </a:solidFill>
                          <a:effectLst/>
                          <a:latin typeface="+mn-lt"/>
                          <a:ea typeface="Times New Roman" panose="02020603050405020304" pitchFamily="18" charset="0"/>
                          <a:cs typeface="Calibri" panose="020F0502020204030204" pitchFamily="34" charset="0"/>
                        </a:rPr>
                        <a:t>4</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just">
                        <a:lnSpc>
                          <a:spcPct val="105000"/>
                        </a:lnSpc>
                        <a:spcBef>
                          <a:spcPts val="0"/>
                        </a:spcBef>
                        <a:spcAft>
                          <a:spcPts val="1000"/>
                        </a:spcAft>
                      </a:pPr>
                      <a:r>
                        <a:rPr lang="pt-PT" sz="1800">
                          <a:solidFill>
                            <a:srgbClr val="000000"/>
                          </a:solidFill>
                          <a:effectLst/>
                          <a:latin typeface="+mn-lt"/>
                          <a:ea typeface="Times New Roman" panose="02020603050405020304" pitchFamily="18" charset="0"/>
                          <a:cs typeface="Times New Roman" panose="02020603050405020304" pitchFamily="18" charset="0"/>
                        </a:rPr>
                        <a:t>Marracuene</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dirty="0">
                          <a:effectLst/>
                          <a:latin typeface="+mn-lt"/>
                          <a:ea typeface="Times New Roman" panose="02020603050405020304" pitchFamily="18" charset="0"/>
                          <a:cs typeface="Times New Roman" panose="02020603050405020304" pitchFamily="18" charset="0"/>
                        </a:rPr>
                        <a:t>300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lvl1pPr eaLnBrk="0" hangingPunct="0">
                        <a:spcBef>
                          <a:spcPct val="20000"/>
                        </a:spcBef>
                        <a:buClr>
                          <a:schemeClr val="accent1"/>
                        </a:buClr>
                        <a:buFont typeface="Arial" pitchFamily="34" charset="0"/>
                        <a:defRPr sz="2000">
                          <a:solidFill>
                            <a:schemeClr val="tx1"/>
                          </a:solidFill>
                          <a:latin typeface="Myriad Pro"/>
                        </a:defRPr>
                      </a:lvl1pPr>
                      <a:lvl2pPr marL="742950" indent="-285750" eaLnBrk="0" hangingPunct="0">
                        <a:spcBef>
                          <a:spcPct val="20000"/>
                        </a:spcBef>
                        <a:buFont typeface="Arial" pitchFamily="34" charset="0"/>
                        <a:defRPr sz="2000">
                          <a:solidFill>
                            <a:schemeClr val="tx1"/>
                          </a:solidFill>
                          <a:latin typeface="Myriad Pro"/>
                        </a:defRPr>
                      </a:lvl2pPr>
                      <a:lvl3pPr marL="1143000" indent="-228600" eaLnBrk="0" hangingPunct="0">
                        <a:spcBef>
                          <a:spcPct val="20000"/>
                        </a:spcBef>
                        <a:buFont typeface="Arial" pitchFamily="34" charset="0"/>
                        <a:defRPr sz="1600">
                          <a:solidFill>
                            <a:srgbClr val="1B4298"/>
                          </a:solidFill>
                          <a:latin typeface="Myriad Pro"/>
                        </a:defRPr>
                      </a:lvl3pPr>
                      <a:lvl4pPr marL="1600200" indent="-228600" eaLnBrk="0" hangingPunct="0">
                        <a:spcBef>
                          <a:spcPct val="20000"/>
                        </a:spcBef>
                        <a:buFont typeface="Arial" pitchFamily="34" charset="0"/>
                        <a:defRPr sz="1600">
                          <a:solidFill>
                            <a:srgbClr val="1B4298"/>
                          </a:solidFill>
                          <a:latin typeface="Myriad Pro"/>
                        </a:defRPr>
                      </a:lvl4pPr>
                      <a:lvl5pPr marL="2057400" indent="-228600" eaLnBrk="0" hangingPunct="0">
                        <a:spcBef>
                          <a:spcPct val="20000"/>
                        </a:spcBef>
                        <a:buFont typeface="Arial" pitchFamily="34" charset="0"/>
                        <a:defRPr sz="1600">
                          <a:solidFill>
                            <a:srgbClr val="1B4298"/>
                          </a:solidFill>
                          <a:latin typeface="Myriad Pro"/>
                        </a:defRPr>
                      </a:lvl5pPr>
                      <a:lvl6pPr marL="2514600" indent="-228600" eaLnBrk="0" fontAlgn="base" hangingPunct="0">
                        <a:spcBef>
                          <a:spcPct val="20000"/>
                        </a:spcBef>
                        <a:spcAft>
                          <a:spcPct val="0"/>
                        </a:spcAft>
                        <a:buFont typeface="Arial" pitchFamily="34" charset="0"/>
                        <a:defRPr sz="1600">
                          <a:solidFill>
                            <a:srgbClr val="1B4298"/>
                          </a:solidFill>
                          <a:latin typeface="Myriad Pro"/>
                        </a:defRPr>
                      </a:lvl6pPr>
                      <a:lvl7pPr marL="2971800" indent="-228600" eaLnBrk="0" fontAlgn="base" hangingPunct="0">
                        <a:spcBef>
                          <a:spcPct val="20000"/>
                        </a:spcBef>
                        <a:spcAft>
                          <a:spcPct val="0"/>
                        </a:spcAft>
                        <a:buFont typeface="Arial" pitchFamily="34" charset="0"/>
                        <a:defRPr sz="1600">
                          <a:solidFill>
                            <a:srgbClr val="1B4298"/>
                          </a:solidFill>
                          <a:latin typeface="Myriad Pro"/>
                        </a:defRPr>
                      </a:lvl7pPr>
                      <a:lvl8pPr marL="3429000" indent="-228600" eaLnBrk="0" fontAlgn="base" hangingPunct="0">
                        <a:spcBef>
                          <a:spcPct val="20000"/>
                        </a:spcBef>
                        <a:spcAft>
                          <a:spcPct val="0"/>
                        </a:spcAft>
                        <a:buFont typeface="Arial" pitchFamily="34" charset="0"/>
                        <a:defRPr sz="1600">
                          <a:solidFill>
                            <a:srgbClr val="1B4298"/>
                          </a:solidFill>
                          <a:latin typeface="Myriad Pro"/>
                        </a:defRPr>
                      </a:lvl8pPr>
                      <a:lvl9pPr marL="3886200" indent="-228600" eaLnBrk="0" fontAlgn="base" hangingPunct="0">
                        <a:spcBef>
                          <a:spcPct val="20000"/>
                        </a:spcBef>
                        <a:spcAft>
                          <a:spcPct val="0"/>
                        </a:spcAft>
                        <a:buFont typeface="Arial" pitchFamily="34" charset="0"/>
                        <a:defRPr sz="1600">
                          <a:solidFill>
                            <a:srgbClr val="1B4298"/>
                          </a:solidFill>
                          <a:latin typeface="Myriad Pro"/>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pt-PT" altLang="pt-PT" sz="1800" b="0" i="0" u="none" strike="noStrike" cap="none" normalizeH="0" baseline="0" dirty="0">
                          <a:ln>
                            <a:noFill/>
                          </a:ln>
                          <a:solidFill>
                            <a:srgbClr val="000000"/>
                          </a:solidFill>
                          <a:effectLst/>
                          <a:latin typeface="+mn-lt"/>
                          <a:cs typeface="Times New Roman" pitchFamily="18" charset="0"/>
                        </a:rPr>
                        <a:t>40.800</a:t>
                      </a:r>
                    </a:p>
                  </a:txBody>
                  <a:tcPr marL="46608" marR="46608"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lvl1pPr eaLnBrk="0" hangingPunct="0">
                        <a:spcBef>
                          <a:spcPct val="20000"/>
                        </a:spcBef>
                        <a:buClr>
                          <a:schemeClr val="accent1"/>
                        </a:buClr>
                        <a:buFont typeface="Arial" pitchFamily="34" charset="0"/>
                        <a:defRPr sz="2000">
                          <a:solidFill>
                            <a:schemeClr val="tx1"/>
                          </a:solidFill>
                          <a:latin typeface="Myriad Pro"/>
                        </a:defRPr>
                      </a:lvl1pPr>
                      <a:lvl2pPr marL="742950" indent="-285750" eaLnBrk="0" hangingPunct="0">
                        <a:spcBef>
                          <a:spcPct val="20000"/>
                        </a:spcBef>
                        <a:buFont typeface="Arial" pitchFamily="34" charset="0"/>
                        <a:defRPr sz="2000">
                          <a:solidFill>
                            <a:schemeClr val="tx1"/>
                          </a:solidFill>
                          <a:latin typeface="Myriad Pro"/>
                        </a:defRPr>
                      </a:lvl2pPr>
                      <a:lvl3pPr marL="1143000" indent="-228600" eaLnBrk="0" hangingPunct="0">
                        <a:spcBef>
                          <a:spcPct val="20000"/>
                        </a:spcBef>
                        <a:buFont typeface="Arial" pitchFamily="34" charset="0"/>
                        <a:defRPr sz="1600">
                          <a:solidFill>
                            <a:srgbClr val="1B4298"/>
                          </a:solidFill>
                          <a:latin typeface="Myriad Pro"/>
                        </a:defRPr>
                      </a:lvl3pPr>
                      <a:lvl4pPr marL="1600200" indent="-228600" eaLnBrk="0" hangingPunct="0">
                        <a:spcBef>
                          <a:spcPct val="20000"/>
                        </a:spcBef>
                        <a:buFont typeface="Arial" pitchFamily="34" charset="0"/>
                        <a:defRPr sz="1600">
                          <a:solidFill>
                            <a:srgbClr val="1B4298"/>
                          </a:solidFill>
                          <a:latin typeface="Myriad Pro"/>
                        </a:defRPr>
                      </a:lvl4pPr>
                      <a:lvl5pPr marL="2057400" indent="-228600" eaLnBrk="0" hangingPunct="0">
                        <a:spcBef>
                          <a:spcPct val="20000"/>
                        </a:spcBef>
                        <a:buFont typeface="Arial" pitchFamily="34" charset="0"/>
                        <a:defRPr sz="1600">
                          <a:solidFill>
                            <a:srgbClr val="1B4298"/>
                          </a:solidFill>
                          <a:latin typeface="Myriad Pro"/>
                        </a:defRPr>
                      </a:lvl5pPr>
                      <a:lvl6pPr marL="2514600" indent="-228600" eaLnBrk="0" fontAlgn="base" hangingPunct="0">
                        <a:spcBef>
                          <a:spcPct val="20000"/>
                        </a:spcBef>
                        <a:spcAft>
                          <a:spcPct val="0"/>
                        </a:spcAft>
                        <a:buFont typeface="Arial" pitchFamily="34" charset="0"/>
                        <a:defRPr sz="1600">
                          <a:solidFill>
                            <a:srgbClr val="1B4298"/>
                          </a:solidFill>
                          <a:latin typeface="Myriad Pro"/>
                        </a:defRPr>
                      </a:lvl6pPr>
                      <a:lvl7pPr marL="2971800" indent="-228600" eaLnBrk="0" fontAlgn="base" hangingPunct="0">
                        <a:spcBef>
                          <a:spcPct val="20000"/>
                        </a:spcBef>
                        <a:spcAft>
                          <a:spcPct val="0"/>
                        </a:spcAft>
                        <a:buFont typeface="Arial" pitchFamily="34" charset="0"/>
                        <a:defRPr sz="1600">
                          <a:solidFill>
                            <a:srgbClr val="1B4298"/>
                          </a:solidFill>
                          <a:latin typeface="Myriad Pro"/>
                        </a:defRPr>
                      </a:lvl7pPr>
                      <a:lvl8pPr marL="3429000" indent="-228600" eaLnBrk="0" fontAlgn="base" hangingPunct="0">
                        <a:spcBef>
                          <a:spcPct val="20000"/>
                        </a:spcBef>
                        <a:spcAft>
                          <a:spcPct val="0"/>
                        </a:spcAft>
                        <a:buFont typeface="Arial" pitchFamily="34" charset="0"/>
                        <a:defRPr sz="1600">
                          <a:solidFill>
                            <a:srgbClr val="1B4298"/>
                          </a:solidFill>
                          <a:latin typeface="Myriad Pro"/>
                        </a:defRPr>
                      </a:lvl8pPr>
                      <a:lvl9pPr marL="3886200" indent="-228600" eaLnBrk="0" fontAlgn="base" hangingPunct="0">
                        <a:spcBef>
                          <a:spcPct val="20000"/>
                        </a:spcBef>
                        <a:spcAft>
                          <a:spcPct val="0"/>
                        </a:spcAft>
                        <a:buFont typeface="Arial" pitchFamily="34" charset="0"/>
                        <a:defRPr sz="1600">
                          <a:solidFill>
                            <a:srgbClr val="1B4298"/>
                          </a:solidFill>
                          <a:latin typeface="Myriad Pro"/>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pt-PT" altLang="pt-PT" sz="1800" b="1" i="0" u="none" strike="noStrike" cap="none" normalizeH="0" baseline="0" dirty="0">
                          <a:ln>
                            <a:noFill/>
                          </a:ln>
                          <a:solidFill>
                            <a:srgbClr val="000000"/>
                          </a:solidFill>
                          <a:effectLst/>
                          <a:latin typeface="+mn-lt"/>
                          <a:cs typeface="Times New Roman" pitchFamily="18" charset="0"/>
                        </a:rPr>
                        <a:t>272</a:t>
                      </a:r>
                      <a:endParaRPr kumimoji="0" lang="pt-PT" altLang="pt-PT" sz="1800" b="0" i="0" u="none" strike="noStrike" cap="none" normalizeH="0" baseline="0" dirty="0">
                        <a:ln>
                          <a:noFill/>
                        </a:ln>
                        <a:solidFill>
                          <a:srgbClr val="000000"/>
                        </a:solidFill>
                        <a:effectLst/>
                        <a:latin typeface="+mn-lt"/>
                        <a:cs typeface="Times New Roman" pitchFamily="18" charset="0"/>
                      </a:endParaRPr>
                    </a:p>
                  </a:txBody>
                  <a:tcPr marL="46608" marR="46608" marT="0" marB="0" anchor="ct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4"/>
                  </a:ext>
                </a:extLst>
              </a:tr>
              <a:tr h="342126">
                <a:tc>
                  <a:txBody>
                    <a:bodyPr/>
                    <a:lstStyle/>
                    <a:p>
                      <a:pPr marL="0" marR="0" algn="r">
                        <a:lnSpc>
                          <a:spcPct val="105000"/>
                        </a:lnSpc>
                        <a:spcBef>
                          <a:spcPts val="0"/>
                        </a:spcBef>
                        <a:spcAft>
                          <a:spcPts val="1000"/>
                        </a:spcAft>
                      </a:pPr>
                      <a:r>
                        <a:rPr lang="pt-PT" sz="1800">
                          <a:solidFill>
                            <a:srgbClr val="000000"/>
                          </a:solidFill>
                          <a:effectLst/>
                          <a:latin typeface="+mn-lt"/>
                          <a:ea typeface="Times New Roman" panose="02020603050405020304" pitchFamily="18" charset="0"/>
                          <a:cs typeface="Calibri" panose="020F0502020204030204" pitchFamily="34" charset="0"/>
                        </a:rPr>
                        <a:t>5</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just">
                        <a:lnSpc>
                          <a:spcPct val="105000"/>
                        </a:lnSpc>
                        <a:spcBef>
                          <a:spcPts val="0"/>
                        </a:spcBef>
                        <a:spcAft>
                          <a:spcPts val="1000"/>
                        </a:spcAft>
                      </a:pPr>
                      <a:r>
                        <a:rPr lang="pt-PT" sz="1800">
                          <a:solidFill>
                            <a:srgbClr val="000000"/>
                          </a:solidFill>
                          <a:effectLst/>
                          <a:latin typeface="+mn-lt"/>
                          <a:ea typeface="Times New Roman" panose="02020603050405020304" pitchFamily="18" charset="0"/>
                          <a:cs typeface="Times New Roman" panose="02020603050405020304" pitchFamily="18" charset="0"/>
                        </a:rPr>
                        <a:t>Matola </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dirty="0">
                          <a:effectLst/>
                          <a:latin typeface="+mn-lt"/>
                          <a:ea typeface="Times New Roman" panose="02020603050405020304" pitchFamily="18" charset="0"/>
                          <a:cs typeface="Times New Roman" panose="02020603050405020304" pitchFamily="18" charset="0"/>
                        </a:rPr>
                        <a:t>500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lvl1pPr eaLnBrk="0" hangingPunct="0">
                        <a:spcBef>
                          <a:spcPct val="20000"/>
                        </a:spcBef>
                        <a:buClr>
                          <a:schemeClr val="accent1"/>
                        </a:buClr>
                        <a:buFont typeface="Arial" pitchFamily="34" charset="0"/>
                        <a:defRPr sz="2000">
                          <a:solidFill>
                            <a:schemeClr val="tx1"/>
                          </a:solidFill>
                          <a:latin typeface="Myriad Pro"/>
                        </a:defRPr>
                      </a:lvl1pPr>
                      <a:lvl2pPr marL="742950" indent="-285750" eaLnBrk="0" hangingPunct="0">
                        <a:spcBef>
                          <a:spcPct val="20000"/>
                        </a:spcBef>
                        <a:buFont typeface="Arial" pitchFamily="34" charset="0"/>
                        <a:defRPr sz="2000">
                          <a:solidFill>
                            <a:schemeClr val="tx1"/>
                          </a:solidFill>
                          <a:latin typeface="Myriad Pro"/>
                        </a:defRPr>
                      </a:lvl2pPr>
                      <a:lvl3pPr marL="1143000" indent="-228600" eaLnBrk="0" hangingPunct="0">
                        <a:spcBef>
                          <a:spcPct val="20000"/>
                        </a:spcBef>
                        <a:buFont typeface="Arial" pitchFamily="34" charset="0"/>
                        <a:defRPr sz="1600">
                          <a:solidFill>
                            <a:srgbClr val="1B4298"/>
                          </a:solidFill>
                          <a:latin typeface="Myriad Pro"/>
                        </a:defRPr>
                      </a:lvl3pPr>
                      <a:lvl4pPr marL="1600200" indent="-228600" eaLnBrk="0" hangingPunct="0">
                        <a:spcBef>
                          <a:spcPct val="20000"/>
                        </a:spcBef>
                        <a:buFont typeface="Arial" pitchFamily="34" charset="0"/>
                        <a:defRPr sz="1600">
                          <a:solidFill>
                            <a:srgbClr val="1B4298"/>
                          </a:solidFill>
                          <a:latin typeface="Myriad Pro"/>
                        </a:defRPr>
                      </a:lvl4pPr>
                      <a:lvl5pPr marL="2057400" indent="-228600" eaLnBrk="0" hangingPunct="0">
                        <a:spcBef>
                          <a:spcPct val="20000"/>
                        </a:spcBef>
                        <a:buFont typeface="Arial" pitchFamily="34" charset="0"/>
                        <a:defRPr sz="1600">
                          <a:solidFill>
                            <a:srgbClr val="1B4298"/>
                          </a:solidFill>
                          <a:latin typeface="Myriad Pro"/>
                        </a:defRPr>
                      </a:lvl5pPr>
                      <a:lvl6pPr marL="2514600" indent="-228600" eaLnBrk="0" fontAlgn="base" hangingPunct="0">
                        <a:spcBef>
                          <a:spcPct val="20000"/>
                        </a:spcBef>
                        <a:spcAft>
                          <a:spcPct val="0"/>
                        </a:spcAft>
                        <a:buFont typeface="Arial" pitchFamily="34" charset="0"/>
                        <a:defRPr sz="1600">
                          <a:solidFill>
                            <a:srgbClr val="1B4298"/>
                          </a:solidFill>
                          <a:latin typeface="Myriad Pro"/>
                        </a:defRPr>
                      </a:lvl6pPr>
                      <a:lvl7pPr marL="2971800" indent="-228600" eaLnBrk="0" fontAlgn="base" hangingPunct="0">
                        <a:spcBef>
                          <a:spcPct val="20000"/>
                        </a:spcBef>
                        <a:spcAft>
                          <a:spcPct val="0"/>
                        </a:spcAft>
                        <a:buFont typeface="Arial" pitchFamily="34" charset="0"/>
                        <a:defRPr sz="1600">
                          <a:solidFill>
                            <a:srgbClr val="1B4298"/>
                          </a:solidFill>
                          <a:latin typeface="Myriad Pro"/>
                        </a:defRPr>
                      </a:lvl7pPr>
                      <a:lvl8pPr marL="3429000" indent="-228600" eaLnBrk="0" fontAlgn="base" hangingPunct="0">
                        <a:spcBef>
                          <a:spcPct val="20000"/>
                        </a:spcBef>
                        <a:spcAft>
                          <a:spcPct val="0"/>
                        </a:spcAft>
                        <a:buFont typeface="Arial" pitchFamily="34" charset="0"/>
                        <a:defRPr sz="1600">
                          <a:solidFill>
                            <a:srgbClr val="1B4298"/>
                          </a:solidFill>
                          <a:latin typeface="Myriad Pro"/>
                        </a:defRPr>
                      </a:lvl8pPr>
                      <a:lvl9pPr marL="3886200" indent="-228600" eaLnBrk="0" fontAlgn="base" hangingPunct="0">
                        <a:spcBef>
                          <a:spcPct val="20000"/>
                        </a:spcBef>
                        <a:spcAft>
                          <a:spcPct val="0"/>
                        </a:spcAft>
                        <a:buFont typeface="Arial" pitchFamily="34" charset="0"/>
                        <a:defRPr sz="1600">
                          <a:solidFill>
                            <a:srgbClr val="1B4298"/>
                          </a:solidFill>
                          <a:latin typeface="Myriad Pro"/>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pt-PT" altLang="pt-PT" sz="1800" b="0" i="0" u="none" strike="noStrike" cap="none" normalizeH="0" baseline="0" dirty="0">
                          <a:ln>
                            <a:noFill/>
                          </a:ln>
                          <a:solidFill>
                            <a:srgbClr val="000000"/>
                          </a:solidFill>
                          <a:effectLst/>
                          <a:latin typeface="+mn-lt"/>
                          <a:cs typeface="Times New Roman" pitchFamily="18" charset="0"/>
                        </a:rPr>
                        <a:t>68.000</a:t>
                      </a:r>
                    </a:p>
                  </a:txBody>
                  <a:tcPr marL="46608" marR="46608"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lvl1pPr eaLnBrk="0" hangingPunct="0">
                        <a:spcBef>
                          <a:spcPct val="20000"/>
                        </a:spcBef>
                        <a:buClr>
                          <a:schemeClr val="accent1"/>
                        </a:buClr>
                        <a:buFont typeface="Arial" pitchFamily="34" charset="0"/>
                        <a:defRPr sz="2000">
                          <a:solidFill>
                            <a:schemeClr val="tx1"/>
                          </a:solidFill>
                          <a:latin typeface="Myriad Pro"/>
                        </a:defRPr>
                      </a:lvl1pPr>
                      <a:lvl2pPr marL="742950" indent="-285750" eaLnBrk="0" hangingPunct="0">
                        <a:spcBef>
                          <a:spcPct val="20000"/>
                        </a:spcBef>
                        <a:buFont typeface="Arial" pitchFamily="34" charset="0"/>
                        <a:defRPr sz="2000">
                          <a:solidFill>
                            <a:schemeClr val="tx1"/>
                          </a:solidFill>
                          <a:latin typeface="Myriad Pro"/>
                        </a:defRPr>
                      </a:lvl2pPr>
                      <a:lvl3pPr marL="1143000" indent="-228600" eaLnBrk="0" hangingPunct="0">
                        <a:spcBef>
                          <a:spcPct val="20000"/>
                        </a:spcBef>
                        <a:buFont typeface="Arial" pitchFamily="34" charset="0"/>
                        <a:defRPr sz="1600">
                          <a:solidFill>
                            <a:srgbClr val="1B4298"/>
                          </a:solidFill>
                          <a:latin typeface="Myriad Pro"/>
                        </a:defRPr>
                      </a:lvl3pPr>
                      <a:lvl4pPr marL="1600200" indent="-228600" eaLnBrk="0" hangingPunct="0">
                        <a:spcBef>
                          <a:spcPct val="20000"/>
                        </a:spcBef>
                        <a:buFont typeface="Arial" pitchFamily="34" charset="0"/>
                        <a:defRPr sz="1600">
                          <a:solidFill>
                            <a:srgbClr val="1B4298"/>
                          </a:solidFill>
                          <a:latin typeface="Myriad Pro"/>
                        </a:defRPr>
                      </a:lvl4pPr>
                      <a:lvl5pPr marL="2057400" indent="-228600" eaLnBrk="0" hangingPunct="0">
                        <a:spcBef>
                          <a:spcPct val="20000"/>
                        </a:spcBef>
                        <a:buFont typeface="Arial" pitchFamily="34" charset="0"/>
                        <a:defRPr sz="1600">
                          <a:solidFill>
                            <a:srgbClr val="1B4298"/>
                          </a:solidFill>
                          <a:latin typeface="Myriad Pro"/>
                        </a:defRPr>
                      </a:lvl5pPr>
                      <a:lvl6pPr marL="2514600" indent="-228600" eaLnBrk="0" fontAlgn="base" hangingPunct="0">
                        <a:spcBef>
                          <a:spcPct val="20000"/>
                        </a:spcBef>
                        <a:spcAft>
                          <a:spcPct val="0"/>
                        </a:spcAft>
                        <a:buFont typeface="Arial" pitchFamily="34" charset="0"/>
                        <a:defRPr sz="1600">
                          <a:solidFill>
                            <a:srgbClr val="1B4298"/>
                          </a:solidFill>
                          <a:latin typeface="Myriad Pro"/>
                        </a:defRPr>
                      </a:lvl6pPr>
                      <a:lvl7pPr marL="2971800" indent="-228600" eaLnBrk="0" fontAlgn="base" hangingPunct="0">
                        <a:spcBef>
                          <a:spcPct val="20000"/>
                        </a:spcBef>
                        <a:spcAft>
                          <a:spcPct val="0"/>
                        </a:spcAft>
                        <a:buFont typeface="Arial" pitchFamily="34" charset="0"/>
                        <a:defRPr sz="1600">
                          <a:solidFill>
                            <a:srgbClr val="1B4298"/>
                          </a:solidFill>
                          <a:latin typeface="Myriad Pro"/>
                        </a:defRPr>
                      </a:lvl7pPr>
                      <a:lvl8pPr marL="3429000" indent="-228600" eaLnBrk="0" fontAlgn="base" hangingPunct="0">
                        <a:spcBef>
                          <a:spcPct val="20000"/>
                        </a:spcBef>
                        <a:spcAft>
                          <a:spcPct val="0"/>
                        </a:spcAft>
                        <a:buFont typeface="Arial" pitchFamily="34" charset="0"/>
                        <a:defRPr sz="1600">
                          <a:solidFill>
                            <a:srgbClr val="1B4298"/>
                          </a:solidFill>
                          <a:latin typeface="Myriad Pro"/>
                        </a:defRPr>
                      </a:lvl8pPr>
                      <a:lvl9pPr marL="3886200" indent="-228600" eaLnBrk="0" fontAlgn="base" hangingPunct="0">
                        <a:spcBef>
                          <a:spcPct val="20000"/>
                        </a:spcBef>
                        <a:spcAft>
                          <a:spcPct val="0"/>
                        </a:spcAft>
                        <a:buFont typeface="Arial" pitchFamily="34" charset="0"/>
                        <a:defRPr sz="1600">
                          <a:solidFill>
                            <a:srgbClr val="1B4298"/>
                          </a:solidFill>
                          <a:latin typeface="Myriad Pro"/>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pt-PT" altLang="pt-PT" sz="1800" b="1" i="0" u="none" strike="noStrike" cap="none" normalizeH="0" baseline="0" dirty="0">
                          <a:ln>
                            <a:noFill/>
                          </a:ln>
                          <a:solidFill>
                            <a:srgbClr val="000000"/>
                          </a:solidFill>
                          <a:effectLst/>
                          <a:latin typeface="+mn-lt"/>
                          <a:cs typeface="Times New Roman" pitchFamily="18" charset="0"/>
                        </a:rPr>
                        <a:t>454</a:t>
                      </a:r>
                      <a:endParaRPr kumimoji="0" lang="pt-PT" altLang="pt-PT" sz="1800" b="0" i="0" u="none" strike="noStrike" cap="none" normalizeH="0" baseline="0" dirty="0">
                        <a:ln>
                          <a:noFill/>
                        </a:ln>
                        <a:solidFill>
                          <a:srgbClr val="000000"/>
                        </a:solidFill>
                        <a:effectLst/>
                        <a:latin typeface="+mn-lt"/>
                        <a:cs typeface="Times New Roman" pitchFamily="18" charset="0"/>
                      </a:endParaRPr>
                    </a:p>
                  </a:txBody>
                  <a:tcPr marL="46608" marR="46608" marT="0" marB="0" anchor="ct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5"/>
                  </a:ext>
                </a:extLst>
              </a:tr>
              <a:tr h="342126">
                <a:tc>
                  <a:txBody>
                    <a:bodyPr/>
                    <a:lstStyle/>
                    <a:p>
                      <a:pPr marL="0" marR="0" algn="r">
                        <a:lnSpc>
                          <a:spcPct val="105000"/>
                        </a:lnSpc>
                        <a:spcBef>
                          <a:spcPts val="0"/>
                        </a:spcBef>
                        <a:spcAft>
                          <a:spcPts val="1000"/>
                        </a:spcAft>
                      </a:pPr>
                      <a:r>
                        <a:rPr lang="pt-PT" sz="1800">
                          <a:solidFill>
                            <a:srgbClr val="000000"/>
                          </a:solidFill>
                          <a:effectLst/>
                          <a:latin typeface="+mn-lt"/>
                          <a:ea typeface="Times New Roman" panose="02020603050405020304" pitchFamily="18" charset="0"/>
                          <a:cs typeface="Calibri" panose="020F0502020204030204" pitchFamily="34" charset="0"/>
                        </a:rPr>
                        <a:t>6</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just">
                        <a:lnSpc>
                          <a:spcPct val="105000"/>
                        </a:lnSpc>
                        <a:spcBef>
                          <a:spcPts val="0"/>
                        </a:spcBef>
                        <a:spcAft>
                          <a:spcPts val="1000"/>
                        </a:spcAft>
                      </a:pPr>
                      <a:r>
                        <a:rPr lang="pt-PT" sz="1800">
                          <a:solidFill>
                            <a:srgbClr val="000000"/>
                          </a:solidFill>
                          <a:effectLst/>
                          <a:latin typeface="+mn-lt"/>
                          <a:ea typeface="Times New Roman" panose="02020603050405020304" pitchFamily="18" charset="0"/>
                          <a:cs typeface="Times New Roman" panose="02020603050405020304" pitchFamily="18" charset="0"/>
                        </a:rPr>
                        <a:t>Matutíne</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a:effectLst/>
                          <a:latin typeface="+mn-lt"/>
                          <a:ea typeface="Times New Roman" panose="02020603050405020304" pitchFamily="18" charset="0"/>
                          <a:cs typeface="Times New Roman" panose="02020603050405020304" pitchFamily="18" charset="0"/>
                        </a:rPr>
                        <a:t>300</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lvl1pPr eaLnBrk="0" hangingPunct="0">
                        <a:spcBef>
                          <a:spcPct val="20000"/>
                        </a:spcBef>
                        <a:buClr>
                          <a:schemeClr val="accent1"/>
                        </a:buClr>
                        <a:buFont typeface="Arial" pitchFamily="34" charset="0"/>
                        <a:defRPr sz="2000">
                          <a:solidFill>
                            <a:schemeClr val="tx1"/>
                          </a:solidFill>
                          <a:latin typeface="Myriad Pro"/>
                        </a:defRPr>
                      </a:lvl1pPr>
                      <a:lvl2pPr marL="742950" indent="-285750" eaLnBrk="0" hangingPunct="0">
                        <a:spcBef>
                          <a:spcPct val="20000"/>
                        </a:spcBef>
                        <a:buFont typeface="Arial" pitchFamily="34" charset="0"/>
                        <a:defRPr sz="2000">
                          <a:solidFill>
                            <a:schemeClr val="tx1"/>
                          </a:solidFill>
                          <a:latin typeface="Myriad Pro"/>
                        </a:defRPr>
                      </a:lvl2pPr>
                      <a:lvl3pPr marL="1143000" indent="-228600" eaLnBrk="0" hangingPunct="0">
                        <a:spcBef>
                          <a:spcPct val="20000"/>
                        </a:spcBef>
                        <a:buFont typeface="Arial" pitchFamily="34" charset="0"/>
                        <a:defRPr sz="1600">
                          <a:solidFill>
                            <a:srgbClr val="1B4298"/>
                          </a:solidFill>
                          <a:latin typeface="Myriad Pro"/>
                        </a:defRPr>
                      </a:lvl3pPr>
                      <a:lvl4pPr marL="1600200" indent="-228600" eaLnBrk="0" hangingPunct="0">
                        <a:spcBef>
                          <a:spcPct val="20000"/>
                        </a:spcBef>
                        <a:buFont typeface="Arial" pitchFamily="34" charset="0"/>
                        <a:defRPr sz="1600">
                          <a:solidFill>
                            <a:srgbClr val="1B4298"/>
                          </a:solidFill>
                          <a:latin typeface="Myriad Pro"/>
                        </a:defRPr>
                      </a:lvl4pPr>
                      <a:lvl5pPr marL="2057400" indent="-228600" eaLnBrk="0" hangingPunct="0">
                        <a:spcBef>
                          <a:spcPct val="20000"/>
                        </a:spcBef>
                        <a:buFont typeface="Arial" pitchFamily="34" charset="0"/>
                        <a:defRPr sz="1600">
                          <a:solidFill>
                            <a:srgbClr val="1B4298"/>
                          </a:solidFill>
                          <a:latin typeface="Myriad Pro"/>
                        </a:defRPr>
                      </a:lvl5pPr>
                      <a:lvl6pPr marL="2514600" indent="-228600" eaLnBrk="0" fontAlgn="base" hangingPunct="0">
                        <a:spcBef>
                          <a:spcPct val="20000"/>
                        </a:spcBef>
                        <a:spcAft>
                          <a:spcPct val="0"/>
                        </a:spcAft>
                        <a:buFont typeface="Arial" pitchFamily="34" charset="0"/>
                        <a:defRPr sz="1600">
                          <a:solidFill>
                            <a:srgbClr val="1B4298"/>
                          </a:solidFill>
                          <a:latin typeface="Myriad Pro"/>
                        </a:defRPr>
                      </a:lvl6pPr>
                      <a:lvl7pPr marL="2971800" indent="-228600" eaLnBrk="0" fontAlgn="base" hangingPunct="0">
                        <a:spcBef>
                          <a:spcPct val="20000"/>
                        </a:spcBef>
                        <a:spcAft>
                          <a:spcPct val="0"/>
                        </a:spcAft>
                        <a:buFont typeface="Arial" pitchFamily="34" charset="0"/>
                        <a:defRPr sz="1600">
                          <a:solidFill>
                            <a:srgbClr val="1B4298"/>
                          </a:solidFill>
                          <a:latin typeface="Myriad Pro"/>
                        </a:defRPr>
                      </a:lvl7pPr>
                      <a:lvl8pPr marL="3429000" indent="-228600" eaLnBrk="0" fontAlgn="base" hangingPunct="0">
                        <a:spcBef>
                          <a:spcPct val="20000"/>
                        </a:spcBef>
                        <a:spcAft>
                          <a:spcPct val="0"/>
                        </a:spcAft>
                        <a:buFont typeface="Arial" pitchFamily="34" charset="0"/>
                        <a:defRPr sz="1600">
                          <a:solidFill>
                            <a:srgbClr val="1B4298"/>
                          </a:solidFill>
                          <a:latin typeface="Myriad Pro"/>
                        </a:defRPr>
                      </a:lvl8pPr>
                      <a:lvl9pPr marL="3886200" indent="-228600" eaLnBrk="0" fontAlgn="base" hangingPunct="0">
                        <a:spcBef>
                          <a:spcPct val="20000"/>
                        </a:spcBef>
                        <a:spcAft>
                          <a:spcPct val="0"/>
                        </a:spcAft>
                        <a:buFont typeface="Arial" pitchFamily="34" charset="0"/>
                        <a:defRPr sz="1600">
                          <a:solidFill>
                            <a:srgbClr val="1B4298"/>
                          </a:solidFill>
                          <a:latin typeface="Myriad Pro"/>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pt-PT" altLang="pt-PT" sz="1800" b="0" i="0" u="none" strike="noStrike" cap="none" normalizeH="0" baseline="0" dirty="0">
                          <a:ln>
                            <a:noFill/>
                          </a:ln>
                          <a:solidFill>
                            <a:srgbClr val="000000"/>
                          </a:solidFill>
                          <a:effectLst/>
                          <a:latin typeface="+mn-lt"/>
                          <a:cs typeface="Times New Roman" pitchFamily="18" charset="0"/>
                        </a:rPr>
                        <a:t>40.800</a:t>
                      </a:r>
                    </a:p>
                  </a:txBody>
                  <a:tcPr marL="46608" marR="46608"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lvl1pPr eaLnBrk="0" hangingPunct="0">
                        <a:spcBef>
                          <a:spcPct val="20000"/>
                        </a:spcBef>
                        <a:buClr>
                          <a:schemeClr val="accent1"/>
                        </a:buClr>
                        <a:buFont typeface="Arial" pitchFamily="34" charset="0"/>
                        <a:defRPr sz="2000">
                          <a:solidFill>
                            <a:schemeClr val="tx1"/>
                          </a:solidFill>
                          <a:latin typeface="Myriad Pro"/>
                        </a:defRPr>
                      </a:lvl1pPr>
                      <a:lvl2pPr marL="742950" indent="-285750" eaLnBrk="0" hangingPunct="0">
                        <a:spcBef>
                          <a:spcPct val="20000"/>
                        </a:spcBef>
                        <a:buFont typeface="Arial" pitchFamily="34" charset="0"/>
                        <a:defRPr sz="2000">
                          <a:solidFill>
                            <a:schemeClr val="tx1"/>
                          </a:solidFill>
                          <a:latin typeface="Myriad Pro"/>
                        </a:defRPr>
                      </a:lvl2pPr>
                      <a:lvl3pPr marL="1143000" indent="-228600" eaLnBrk="0" hangingPunct="0">
                        <a:spcBef>
                          <a:spcPct val="20000"/>
                        </a:spcBef>
                        <a:buFont typeface="Arial" pitchFamily="34" charset="0"/>
                        <a:defRPr sz="1600">
                          <a:solidFill>
                            <a:srgbClr val="1B4298"/>
                          </a:solidFill>
                          <a:latin typeface="Myriad Pro"/>
                        </a:defRPr>
                      </a:lvl3pPr>
                      <a:lvl4pPr marL="1600200" indent="-228600" eaLnBrk="0" hangingPunct="0">
                        <a:spcBef>
                          <a:spcPct val="20000"/>
                        </a:spcBef>
                        <a:buFont typeface="Arial" pitchFamily="34" charset="0"/>
                        <a:defRPr sz="1600">
                          <a:solidFill>
                            <a:srgbClr val="1B4298"/>
                          </a:solidFill>
                          <a:latin typeface="Myriad Pro"/>
                        </a:defRPr>
                      </a:lvl4pPr>
                      <a:lvl5pPr marL="2057400" indent="-228600" eaLnBrk="0" hangingPunct="0">
                        <a:spcBef>
                          <a:spcPct val="20000"/>
                        </a:spcBef>
                        <a:buFont typeface="Arial" pitchFamily="34" charset="0"/>
                        <a:defRPr sz="1600">
                          <a:solidFill>
                            <a:srgbClr val="1B4298"/>
                          </a:solidFill>
                          <a:latin typeface="Myriad Pro"/>
                        </a:defRPr>
                      </a:lvl5pPr>
                      <a:lvl6pPr marL="2514600" indent="-228600" eaLnBrk="0" fontAlgn="base" hangingPunct="0">
                        <a:spcBef>
                          <a:spcPct val="20000"/>
                        </a:spcBef>
                        <a:spcAft>
                          <a:spcPct val="0"/>
                        </a:spcAft>
                        <a:buFont typeface="Arial" pitchFamily="34" charset="0"/>
                        <a:defRPr sz="1600">
                          <a:solidFill>
                            <a:srgbClr val="1B4298"/>
                          </a:solidFill>
                          <a:latin typeface="Myriad Pro"/>
                        </a:defRPr>
                      </a:lvl6pPr>
                      <a:lvl7pPr marL="2971800" indent="-228600" eaLnBrk="0" fontAlgn="base" hangingPunct="0">
                        <a:spcBef>
                          <a:spcPct val="20000"/>
                        </a:spcBef>
                        <a:spcAft>
                          <a:spcPct val="0"/>
                        </a:spcAft>
                        <a:buFont typeface="Arial" pitchFamily="34" charset="0"/>
                        <a:defRPr sz="1600">
                          <a:solidFill>
                            <a:srgbClr val="1B4298"/>
                          </a:solidFill>
                          <a:latin typeface="Myriad Pro"/>
                        </a:defRPr>
                      </a:lvl7pPr>
                      <a:lvl8pPr marL="3429000" indent="-228600" eaLnBrk="0" fontAlgn="base" hangingPunct="0">
                        <a:spcBef>
                          <a:spcPct val="20000"/>
                        </a:spcBef>
                        <a:spcAft>
                          <a:spcPct val="0"/>
                        </a:spcAft>
                        <a:buFont typeface="Arial" pitchFamily="34" charset="0"/>
                        <a:defRPr sz="1600">
                          <a:solidFill>
                            <a:srgbClr val="1B4298"/>
                          </a:solidFill>
                          <a:latin typeface="Myriad Pro"/>
                        </a:defRPr>
                      </a:lvl8pPr>
                      <a:lvl9pPr marL="3886200" indent="-228600" eaLnBrk="0" fontAlgn="base" hangingPunct="0">
                        <a:spcBef>
                          <a:spcPct val="20000"/>
                        </a:spcBef>
                        <a:spcAft>
                          <a:spcPct val="0"/>
                        </a:spcAft>
                        <a:buFont typeface="Arial" pitchFamily="34" charset="0"/>
                        <a:defRPr sz="1600">
                          <a:solidFill>
                            <a:srgbClr val="1B4298"/>
                          </a:solidFill>
                          <a:latin typeface="Myriad Pro"/>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pt-PT" altLang="pt-PT" sz="1800" b="1" i="0" u="none" strike="noStrike" cap="none" normalizeH="0" baseline="0" dirty="0">
                          <a:ln>
                            <a:noFill/>
                          </a:ln>
                          <a:solidFill>
                            <a:srgbClr val="000000"/>
                          </a:solidFill>
                          <a:effectLst/>
                          <a:latin typeface="+mn-lt"/>
                          <a:cs typeface="Times New Roman" pitchFamily="18" charset="0"/>
                        </a:rPr>
                        <a:t>272</a:t>
                      </a:r>
                      <a:endParaRPr kumimoji="0" lang="pt-PT" altLang="pt-PT" sz="1800" b="0" i="0" u="none" strike="noStrike" cap="none" normalizeH="0" baseline="0" dirty="0">
                        <a:ln>
                          <a:noFill/>
                        </a:ln>
                        <a:solidFill>
                          <a:srgbClr val="000000"/>
                        </a:solidFill>
                        <a:effectLst/>
                        <a:latin typeface="+mn-lt"/>
                        <a:cs typeface="Times New Roman" pitchFamily="18" charset="0"/>
                      </a:endParaRPr>
                    </a:p>
                  </a:txBody>
                  <a:tcPr marL="46608" marR="46608" marT="0" marB="0" anchor="ct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6"/>
                  </a:ext>
                </a:extLst>
              </a:tr>
              <a:tr h="342126">
                <a:tc>
                  <a:txBody>
                    <a:bodyPr/>
                    <a:lstStyle/>
                    <a:p>
                      <a:pPr marL="0" marR="0" algn="r">
                        <a:lnSpc>
                          <a:spcPct val="105000"/>
                        </a:lnSpc>
                        <a:spcBef>
                          <a:spcPts val="0"/>
                        </a:spcBef>
                        <a:spcAft>
                          <a:spcPts val="1000"/>
                        </a:spcAft>
                      </a:pPr>
                      <a:r>
                        <a:rPr lang="pt-PT" sz="1800">
                          <a:solidFill>
                            <a:srgbClr val="000000"/>
                          </a:solidFill>
                          <a:effectLst/>
                          <a:latin typeface="+mn-lt"/>
                          <a:ea typeface="Times New Roman" panose="02020603050405020304" pitchFamily="18" charset="0"/>
                          <a:cs typeface="Calibri" panose="020F0502020204030204" pitchFamily="34" charset="0"/>
                        </a:rPr>
                        <a:t>7</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just">
                        <a:lnSpc>
                          <a:spcPct val="105000"/>
                        </a:lnSpc>
                        <a:spcBef>
                          <a:spcPts val="0"/>
                        </a:spcBef>
                        <a:spcAft>
                          <a:spcPts val="1000"/>
                        </a:spcAft>
                      </a:pPr>
                      <a:r>
                        <a:rPr lang="pt-PT" sz="1800">
                          <a:solidFill>
                            <a:srgbClr val="000000"/>
                          </a:solidFill>
                          <a:effectLst/>
                          <a:latin typeface="+mn-lt"/>
                          <a:ea typeface="Times New Roman" panose="02020603050405020304" pitchFamily="18" charset="0"/>
                          <a:cs typeface="Times New Roman" panose="02020603050405020304" pitchFamily="18" charset="0"/>
                        </a:rPr>
                        <a:t>Moamba</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r">
                        <a:lnSpc>
                          <a:spcPct val="105000"/>
                        </a:lnSpc>
                        <a:spcBef>
                          <a:spcPts val="0"/>
                        </a:spcBef>
                        <a:spcAft>
                          <a:spcPts val="1000"/>
                        </a:spcAft>
                      </a:pPr>
                      <a:r>
                        <a:rPr lang="pt-PT" sz="1800">
                          <a:effectLst/>
                          <a:latin typeface="+mn-lt"/>
                          <a:ea typeface="Times New Roman" panose="02020603050405020304" pitchFamily="18" charset="0"/>
                          <a:cs typeface="Times New Roman" panose="02020603050405020304" pitchFamily="18" charset="0"/>
                        </a:rPr>
                        <a:t>450</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lvl1pPr eaLnBrk="0" hangingPunct="0">
                        <a:spcBef>
                          <a:spcPct val="20000"/>
                        </a:spcBef>
                        <a:buClr>
                          <a:schemeClr val="accent1"/>
                        </a:buClr>
                        <a:buFont typeface="Arial" pitchFamily="34" charset="0"/>
                        <a:defRPr sz="2000">
                          <a:solidFill>
                            <a:schemeClr val="tx1"/>
                          </a:solidFill>
                          <a:latin typeface="Myriad Pro"/>
                        </a:defRPr>
                      </a:lvl1pPr>
                      <a:lvl2pPr marL="742950" indent="-285750" eaLnBrk="0" hangingPunct="0">
                        <a:spcBef>
                          <a:spcPct val="20000"/>
                        </a:spcBef>
                        <a:buFont typeface="Arial" pitchFamily="34" charset="0"/>
                        <a:defRPr sz="2000">
                          <a:solidFill>
                            <a:schemeClr val="tx1"/>
                          </a:solidFill>
                          <a:latin typeface="Myriad Pro"/>
                        </a:defRPr>
                      </a:lvl2pPr>
                      <a:lvl3pPr marL="1143000" indent="-228600" eaLnBrk="0" hangingPunct="0">
                        <a:spcBef>
                          <a:spcPct val="20000"/>
                        </a:spcBef>
                        <a:buFont typeface="Arial" pitchFamily="34" charset="0"/>
                        <a:defRPr sz="1600">
                          <a:solidFill>
                            <a:srgbClr val="1B4298"/>
                          </a:solidFill>
                          <a:latin typeface="Myriad Pro"/>
                        </a:defRPr>
                      </a:lvl3pPr>
                      <a:lvl4pPr marL="1600200" indent="-228600" eaLnBrk="0" hangingPunct="0">
                        <a:spcBef>
                          <a:spcPct val="20000"/>
                        </a:spcBef>
                        <a:buFont typeface="Arial" pitchFamily="34" charset="0"/>
                        <a:defRPr sz="1600">
                          <a:solidFill>
                            <a:srgbClr val="1B4298"/>
                          </a:solidFill>
                          <a:latin typeface="Myriad Pro"/>
                        </a:defRPr>
                      </a:lvl4pPr>
                      <a:lvl5pPr marL="2057400" indent="-228600" eaLnBrk="0" hangingPunct="0">
                        <a:spcBef>
                          <a:spcPct val="20000"/>
                        </a:spcBef>
                        <a:buFont typeface="Arial" pitchFamily="34" charset="0"/>
                        <a:defRPr sz="1600">
                          <a:solidFill>
                            <a:srgbClr val="1B4298"/>
                          </a:solidFill>
                          <a:latin typeface="Myriad Pro"/>
                        </a:defRPr>
                      </a:lvl5pPr>
                      <a:lvl6pPr marL="2514600" indent="-228600" eaLnBrk="0" fontAlgn="base" hangingPunct="0">
                        <a:spcBef>
                          <a:spcPct val="20000"/>
                        </a:spcBef>
                        <a:spcAft>
                          <a:spcPct val="0"/>
                        </a:spcAft>
                        <a:buFont typeface="Arial" pitchFamily="34" charset="0"/>
                        <a:defRPr sz="1600">
                          <a:solidFill>
                            <a:srgbClr val="1B4298"/>
                          </a:solidFill>
                          <a:latin typeface="Myriad Pro"/>
                        </a:defRPr>
                      </a:lvl6pPr>
                      <a:lvl7pPr marL="2971800" indent="-228600" eaLnBrk="0" fontAlgn="base" hangingPunct="0">
                        <a:spcBef>
                          <a:spcPct val="20000"/>
                        </a:spcBef>
                        <a:spcAft>
                          <a:spcPct val="0"/>
                        </a:spcAft>
                        <a:buFont typeface="Arial" pitchFamily="34" charset="0"/>
                        <a:defRPr sz="1600">
                          <a:solidFill>
                            <a:srgbClr val="1B4298"/>
                          </a:solidFill>
                          <a:latin typeface="Myriad Pro"/>
                        </a:defRPr>
                      </a:lvl7pPr>
                      <a:lvl8pPr marL="3429000" indent="-228600" eaLnBrk="0" fontAlgn="base" hangingPunct="0">
                        <a:spcBef>
                          <a:spcPct val="20000"/>
                        </a:spcBef>
                        <a:spcAft>
                          <a:spcPct val="0"/>
                        </a:spcAft>
                        <a:buFont typeface="Arial" pitchFamily="34" charset="0"/>
                        <a:defRPr sz="1600">
                          <a:solidFill>
                            <a:srgbClr val="1B4298"/>
                          </a:solidFill>
                          <a:latin typeface="Myriad Pro"/>
                        </a:defRPr>
                      </a:lvl8pPr>
                      <a:lvl9pPr marL="3886200" indent="-228600" eaLnBrk="0" fontAlgn="base" hangingPunct="0">
                        <a:spcBef>
                          <a:spcPct val="20000"/>
                        </a:spcBef>
                        <a:spcAft>
                          <a:spcPct val="0"/>
                        </a:spcAft>
                        <a:buFont typeface="Arial" pitchFamily="34" charset="0"/>
                        <a:defRPr sz="1600">
                          <a:solidFill>
                            <a:srgbClr val="1B4298"/>
                          </a:solidFill>
                          <a:latin typeface="Myriad Pro"/>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pt-PT" altLang="pt-PT" sz="1800" b="0" i="0" u="none" strike="noStrike" cap="none" normalizeH="0" baseline="0" dirty="0">
                          <a:ln>
                            <a:noFill/>
                          </a:ln>
                          <a:solidFill>
                            <a:srgbClr val="000000"/>
                          </a:solidFill>
                          <a:effectLst/>
                          <a:latin typeface="+mn-lt"/>
                          <a:cs typeface="Times New Roman" pitchFamily="18" charset="0"/>
                        </a:rPr>
                        <a:t>61.200</a:t>
                      </a:r>
                    </a:p>
                  </a:txBody>
                  <a:tcPr marL="46608" marR="46608"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lvl1pPr eaLnBrk="0" hangingPunct="0">
                        <a:spcBef>
                          <a:spcPct val="20000"/>
                        </a:spcBef>
                        <a:buClr>
                          <a:schemeClr val="accent1"/>
                        </a:buClr>
                        <a:buFont typeface="Arial" pitchFamily="34" charset="0"/>
                        <a:defRPr sz="2000">
                          <a:solidFill>
                            <a:schemeClr val="tx1"/>
                          </a:solidFill>
                          <a:latin typeface="Myriad Pro"/>
                        </a:defRPr>
                      </a:lvl1pPr>
                      <a:lvl2pPr marL="742950" indent="-285750" eaLnBrk="0" hangingPunct="0">
                        <a:spcBef>
                          <a:spcPct val="20000"/>
                        </a:spcBef>
                        <a:buFont typeface="Arial" pitchFamily="34" charset="0"/>
                        <a:defRPr sz="2000">
                          <a:solidFill>
                            <a:schemeClr val="tx1"/>
                          </a:solidFill>
                          <a:latin typeface="Myriad Pro"/>
                        </a:defRPr>
                      </a:lvl2pPr>
                      <a:lvl3pPr marL="1143000" indent="-228600" eaLnBrk="0" hangingPunct="0">
                        <a:spcBef>
                          <a:spcPct val="20000"/>
                        </a:spcBef>
                        <a:buFont typeface="Arial" pitchFamily="34" charset="0"/>
                        <a:defRPr sz="1600">
                          <a:solidFill>
                            <a:srgbClr val="1B4298"/>
                          </a:solidFill>
                          <a:latin typeface="Myriad Pro"/>
                        </a:defRPr>
                      </a:lvl3pPr>
                      <a:lvl4pPr marL="1600200" indent="-228600" eaLnBrk="0" hangingPunct="0">
                        <a:spcBef>
                          <a:spcPct val="20000"/>
                        </a:spcBef>
                        <a:buFont typeface="Arial" pitchFamily="34" charset="0"/>
                        <a:defRPr sz="1600">
                          <a:solidFill>
                            <a:srgbClr val="1B4298"/>
                          </a:solidFill>
                          <a:latin typeface="Myriad Pro"/>
                        </a:defRPr>
                      </a:lvl4pPr>
                      <a:lvl5pPr marL="2057400" indent="-228600" eaLnBrk="0" hangingPunct="0">
                        <a:spcBef>
                          <a:spcPct val="20000"/>
                        </a:spcBef>
                        <a:buFont typeface="Arial" pitchFamily="34" charset="0"/>
                        <a:defRPr sz="1600">
                          <a:solidFill>
                            <a:srgbClr val="1B4298"/>
                          </a:solidFill>
                          <a:latin typeface="Myriad Pro"/>
                        </a:defRPr>
                      </a:lvl5pPr>
                      <a:lvl6pPr marL="2514600" indent="-228600" eaLnBrk="0" fontAlgn="base" hangingPunct="0">
                        <a:spcBef>
                          <a:spcPct val="20000"/>
                        </a:spcBef>
                        <a:spcAft>
                          <a:spcPct val="0"/>
                        </a:spcAft>
                        <a:buFont typeface="Arial" pitchFamily="34" charset="0"/>
                        <a:defRPr sz="1600">
                          <a:solidFill>
                            <a:srgbClr val="1B4298"/>
                          </a:solidFill>
                          <a:latin typeface="Myriad Pro"/>
                        </a:defRPr>
                      </a:lvl6pPr>
                      <a:lvl7pPr marL="2971800" indent="-228600" eaLnBrk="0" fontAlgn="base" hangingPunct="0">
                        <a:spcBef>
                          <a:spcPct val="20000"/>
                        </a:spcBef>
                        <a:spcAft>
                          <a:spcPct val="0"/>
                        </a:spcAft>
                        <a:buFont typeface="Arial" pitchFamily="34" charset="0"/>
                        <a:defRPr sz="1600">
                          <a:solidFill>
                            <a:srgbClr val="1B4298"/>
                          </a:solidFill>
                          <a:latin typeface="Myriad Pro"/>
                        </a:defRPr>
                      </a:lvl7pPr>
                      <a:lvl8pPr marL="3429000" indent="-228600" eaLnBrk="0" fontAlgn="base" hangingPunct="0">
                        <a:spcBef>
                          <a:spcPct val="20000"/>
                        </a:spcBef>
                        <a:spcAft>
                          <a:spcPct val="0"/>
                        </a:spcAft>
                        <a:buFont typeface="Arial" pitchFamily="34" charset="0"/>
                        <a:defRPr sz="1600">
                          <a:solidFill>
                            <a:srgbClr val="1B4298"/>
                          </a:solidFill>
                          <a:latin typeface="Myriad Pro"/>
                        </a:defRPr>
                      </a:lvl8pPr>
                      <a:lvl9pPr marL="3886200" indent="-228600" eaLnBrk="0" fontAlgn="base" hangingPunct="0">
                        <a:spcBef>
                          <a:spcPct val="20000"/>
                        </a:spcBef>
                        <a:spcAft>
                          <a:spcPct val="0"/>
                        </a:spcAft>
                        <a:buFont typeface="Arial" pitchFamily="34" charset="0"/>
                        <a:defRPr sz="1600">
                          <a:solidFill>
                            <a:srgbClr val="1B4298"/>
                          </a:solidFill>
                          <a:latin typeface="Myriad Pro"/>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pt-PT" altLang="pt-PT" sz="1800" b="1" i="0" u="none" strike="noStrike" cap="none" normalizeH="0" baseline="0" dirty="0">
                          <a:ln>
                            <a:noFill/>
                          </a:ln>
                          <a:solidFill>
                            <a:srgbClr val="000000"/>
                          </a:solidFill>
                          <a:effectLst/>
                          <a:latin typeface="+mn-lt"/>
                          <a:cs typeface="Times New Roman" pitchFamily="18" charset="0"/>
                        </a:rPr>
                        <a:t>408</a:t>
                      </a:r>
                      <a:endParaRPr kumimoji="0" lang="pt-PT" altLang="pt-PT" sz="1800" b="0" i="0" u="none" strike="noStrike" cap="none" normalizeH="0" baseline="0" dirty="0">
                        <a:ln>
                          <a:noFill/>
                        </a:ln>
                        <a:solidFill>
                          <a:srgbClr val="000000"/>
                        </a:solidFill>
                        <a:effectLst/>
                        <a:latin typeface="+mn-lt"/>
                        <a:cs typeface="Times New Roman" pitchFamily="18" charset="0"/>
                      </a:endParaRPr>
                    </a:p>
                  </a:txBody>
                  <a:tcPr marL="46608" marR="46608" marT="0" marB="0" anchor="ct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7"/>
                  </a:ext>
                </a:extLst>
              </a:tr>
              <a:tr h="342126">
                <a:tc>
                  <a:txBody>
                    <a:bodyPr/>
                    <a:lstStyle/>
                    <a:p>
                      <a:pPr marL="0" marR="0" algn="r">
                        <a:lnSpc>
                          <a:spcPct val="105000"/>
                        </a:lnSpc>
                        <a:spcBef>
                          <a:spcPts val="0"/>
                        </a:spcBef>
                        <a:spcAft>
                          <a:spcPts val="1000"/>
                        </a:spcAft>
                      </a:pPr>
                      <a:r>
                        <a:rPr lang="pt-PT" sz="1800">
                          <a:solidFill>
                            <a:srgbClr val="000000"/>
                          </a:solidFill>
                          <a:effectLst/>
                          <a:latin typeface="+mn-lt"/>
                          <a:ea typeface="Times New Roman" panose="02020603050405020304" pitchFamily="18" charset="0"/>
                          <a:cs typeface="Calibri" panose="020F0502020204030204" pitchFamily="34" charset="0"/>
                        </a:rPr>
                        <a:t>8</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just">
                        <a:lnSpc>
                          <a:spcPct val="105000"/>
                        </a:lnSpc>
                        <a:spcBef>
                          <a:spcPts val="0"/>
                        </a:spcBef>
                        <a:spcAft>
                          <a:spcPts val="1000"/>
                        </a:spcAft>
                      </a:pPr>
                      <a:r>
                        <a:rPr lang="pt-PT" sz="1800">
                          <a:solidFill>
                            <a:srgbClr val="000000"/>
                          </a:solidFill>
                          <a:effectLst/>
                          <a:latin typeface="+mn-lt"/>
                          <a:ea typeface="Times New Roman" panose="02020603050405020304" pitchFamily="18" charset="0"/>
                          <a:cs typeface="Times New Roman" panose="02020603050405020304" pitchFamily="18" charset="0"/>
                        </a:rPr>
                        <a:t>Namaacha</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r">
                        <a:lnSpc>
                          <a:spcPct val="105000"/>
                        </a:lnSpc>
                        <a:spcBef>
                          <a:spcPts val="0"/>
                        </a:spcBef>
                        <a:spcAft>
                          <a:spcPts val="1000"/>
                        </a:spcAft>
                      </a:pPr>
                      <a:r>
                        <a:rPr lang="pt-PT" sz="1800">
                          <a:effectLst/>
                          <a:latin typeface="+mn-lt"/>
                          <a:ea typeface="Times New Roman" panose="02020603050405020304" pitchFamily="18" charset="0"/>
                          <a:cs typeface="Times New Roman" panose="02020603050405020304" pitchFamily="18" charset="0"/>
                        </a:rPr>
                        <a:t>250</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lvl1pPr eaLnBrk="0" hangingPunct="0">
                        <a:spcBef>
                          <a:spcPct val="20000"/>
                        </a:spcBef>
                        <a:buClr>
                          <a:schemeClr val="accent1"/>
                        </a:buClr>
                        <a:buFont typeface="Arial" pitchFamily="34" charset="0"/>
                        <a:defRPr sz="2000">
                          <a:solidFill>
                            <a:schemeClr val="tx1"/>
                          </a:solidFill>
                          <a:latin typeface="Myriad Pro"/>
                        </a:defRPr>
                      </a:lvl1pPr>
                      <a:lvl2pPr marL="742950" indent="-285750" eaLnBrk="0" hangingPunct="0">
                        <a:spcBef>
                          <a:spcPct val="20000"/>
                        </a:spcBef>
                        <a:buFont typeface="Arial" pitchFamily="34" charset="0"/>
                        <a:defRPr sz="2000">
                          <a:solidFill>
                            <a:schemeClr val="tx1"/>
                          </a:solidFill>
                          <a:latin typeface="Myriad Pro"/>
                        </a:defRPr>
                      </a:lvl2pPr>
                      <a:lvl3pPr marL="1143000" indent="-228600" eaLnBrk="0" hangingPunct="0">
                        <a:spcBef>
                          <a:spcPct val="20000"/>
                        </a:spcBef>
                        <a:buFont typeface="Arial" pitchFamily="34" charset="0"/>
                        <a:defRPr sz="1600">
                          <a:solidFill>
                            <a:srgbClr val="1B4298"/>
                          </a:solidFill>
                          <a:latin typeface="Myriad Pro"/>
                        </a:defRPr>
                      </a:lvl3pPr>
                      <a:lvl4pPr marL="1600200" indent="-228600" eaLnBrk="0" hangingPunct="0">
                        <a:spcBef>
                          <a:spcPct val="20000"/>
                        </a:spcBef>
                        <a:buFont typeface="Arial" pitchFamily="34" charset="0"/>
                        <a:defRPr sz="1600">
                          <a:solidFill>
                            <a:srgbClr val="1B4298"/>
                          </a:solidFill>
                          <a:latin typeface="Myriad Pro"/>
                        </a:defRPr>
                      </a:lvl4pPr>
                      <a:lvl5pPr marL="2057400" indent="-228600" eaLnBrk="0" hangingPunct="0">
                        <a:spcBef>
                          <a:spcPct val="20000"/>
                        </a:spcBef>
                        <a:buFont typeface="Arial" pitchFamily="34" charset="0"/>
                        <a:defRPr sz="1600">
                          <a:solidFill>
                            <a:srgbClr val="1B4298"/>
                          </a:solidFill>
                          <a:latin typeface="Myriad Pro"/>
                        </a:defRPr>
                      </a:lvl5pPr>
                      <a:lvl6pPr marL="2514600" indent="-228600" eaLnBrk="0" fontAlgn="base" hangingPunct="0">
                        <a:spcBef>
                          <a:spcPct val="20000"/>
                        </a:spcBef>
                        <a:spcAft>
                          <a:spcPct val="0"/>
                        </a:spcAft>
                        <a:buFont typeface="Arial" pitchFamily="34" charset="0"/>
                        <a:defRPr sz="1600">
                          <a:solidFill>
                            <a:srgbClr val="1B4298"/>
                          </a:solidFill>
                          <a:latin typeface="Myriad Pro"/>
                        </a:defRPr>
                      </a:lvl6pPr>
                      <a:lvl7pPr marL="2971800" indent="-228600" eaLnBrk="0" fontAlgn="base" hangingPunct="0">
                        <a:spcBef>
                          <a:spcPct val="20000"/>
                        </a:spcBef>
                        <a:spcAft>
                          <a:spcPct val="0"/>
                        </a:spcAft>
                        <a:buFont typeface="Arial" pitchFamily="34" charset="0"/>
                        <a:defRPr sz="1600">
                          <a:solidFill>
                            <a:srgbClr val="1B4298"/>
                          </a:solidFill>
                          <a:latin typeface="Myriad Pro"/>
                        </a:defRPr>
                      </a:lvl7pPr>
                      <a:lvl8pPr marL="3429000" indent="-228600" eaLnBrk="0" fontAlgn="base" hangingPunct="0">
                        <a:spcBef>
                          <a:spcPct val="20000"/>
                        </a:spcBef>
                        <a:spcAft>
                          <a:spcPct val="0"/>
                        </a:spcAft>
                        <a:buFont typeface="Arial" pitchFamily="34" charset="0"/>
                        <a:defRPr sz="1600">
                          <a:solidFill>
                            <a:srgbClr val="1B4298"/>
                          </a:solidFill>
                          <a:latin typeface="Myriad Pro"/>
                        </a:defRPr>
                      </a:lvl8pPr>
                      <a:lvl9pPr marL="3886200" indent="-228600" eaLnBrk="0" fontAlgn="base" hangingPunct="0">
                        <a:spcBef>
                          <a:spcPct val="20000"/>
                        </a:spcBef>
                        <a:spcAft>
                          <a:spcPct val="0"/>
                        </a:spcAft>
                        <a:buFont typeface="Arial" pitchFamily="34" charset="0"/>
                        <a:defRPr sz="1600">
                          <a:solidFill>
                            <a:srgbClr val="1B4298"/>
                          </a:solidFill>
                          <a:latin typeface="Myriad Pro"/>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pt-PT" altLang="pt-PT" sz="1800" b="0" i="0" u="none" strike="noStrike" cap="none" normalizeH="0" baseline="0" dirty="0">
                          <a:ln>
                            <a:noFill/>
                          </a:ln>
                          <a:solidFill>
                            <a:srgbClr val="000000"/>
                          </a:solidFill>
                          <a:effectLst/>
                          <a:latin typeface="+mn-lt"/>
                          <a:cs typeface="Times New Roman" pitchFamily="18" charset="0"/>
                        </a:rPr>
                        <a:t>34.000</a:t>
                      </a:r>
                    </a:p>
                  </a:txBody>
                  <a:tcPr marL="46608" marR="46608"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lvl1pPr eaLnBrk="0" hangingPunct="0">
                        <a:spcBef>
                          <a:spcPct val="20000"/>
                        </a:spcBef>
                        <a:buClr>
                          <a:schemeClr val="accent1"/>
                        </a:buClr>
                        <a:buFont typeface="Arial" pitchFamily="34" charset="0"/>
                        <a:defRPr sz="2000">
                          <a:solidFill>
                            <a:schemeClr val="tx1"/>
                          </a:solidFill>
                          <a:latin typeface="Myriad Pro"/>
                        </a:defRPr>
                      </a:lvl1pPr>
                      <a:lvl2pPr marL="742950" indent="-285750" eaLnBrk="0" hangingPunct="0">
                        <a:spcBef>
                          <a:spcPct val="20000"/>
                        </a:spcBef>
                        <a:buFont typeface="Arial" pitchFamily="34" charset="0"/>
                        <a:defRPr sz="2000">
                          <a:solidFill>
                            <a:schemeClr val="tx1"/>
                          </a:solidFill>
                          <a:latin typeface="Myriad Pro"/>
                        </a:defRPr>
                      </a:lvl2pPr>
                      <a:lvl3pPr marL="1143000" indent="-228600" eaLnBrk="0" hangingPunct="0">
                        <a:spcBef>
                          <a:spcPct val="20000"/>
                        </a:spcBef>
                        <a:buFont typeface="Arial" pitchFamily="34" charset="0"/>
                        <a:defRPr sz="1600">
                          <a:solidFill>
                            <a:srgbClr val="1B4298"/>
                          </a:solidFill>
                          <a:latin typeface="Myriad Pro"/>
                        </a:defRPr>
                      </a:lvl3pPr>
                      <a:lvl4pPr marL="1600200" indent="-228600" eaLnBrk="0" hangingPunct="0">
                        <a:spcBef>
                          <a:spcPct val="20000"/>
                        </a:spcBef>
                        <a:buFont typeface="Arial" pitchFamily="34" charset="0"/>
                        <a:defRPr sz="1600">
                          <a:solidFill>
                            <a:srgbClr val="1B4298"/>
                          </a:solidFill>
                          <a:latin typeface="Myriad Pro"/>
                        </a:defRPr>
                      </a:lvl4pPr>
                      <a:lvl5pPr marL="2057400" indent="-228600" eaLnBrk="0" hangingPunct="0">
                        <a:spcBef>
                          <a:spcPct val="20000"/>
                        </a:spcBef>
                        <a:buFont typeface="Arial" pitchFamily="34" charset="0"/>
                        <a:defRPr sz="1600">
                          <a:solidFill>
                            <a:srgbClr val="1B4298"/>
                          </a:solidFill>
                          <a:latin typeface="Myriad Pro"/>
                        </a:defRPr>
                      </a:lvl5pPr>
                      <a:lvl6pPr marL="2514600" indent="-228600" eaLnBrk="0" fontAlgn="base" hangingPunct="0">
                        <a:spcBef>
                          <a:spcPct val="20000"/>
                        </a:spcBef>
                        <a:spcAft>
                          <a:spcPct val="0"/>
                        </a:spcAft>
                        <a:buFont typeface="Arial" pitchFamily="34" charset="0"/>
                        <a:defRPr sz="1600">
                          <a:solidFill>
                            <a:srgbClr val="1B4298"/>
                          </a:solidFill>
                          <a:latin typeface="Myriad Pro"/>
                        </a:defRPr>
                      </a:lvl6pPr>
                      <a:lvl7pPr marL="2971800" indent="-228600" eaLnBrk="0" fontAlgn="base" hangingPunct="0">
                        <a:spcBef>
                          <a:spcPct val="20000"/>
                        </a:spcBef>
                        <a:spcAft>
                          <a:spcPct val="0"/>
                        </a:spcAft>
                        <a:buFont typeface="Arial" pitchFamily="34" charset="0"/>
                        <a:defRPr sz="1600">
                          <a:solidFill>
                            <a:srgbClr val="1B4298"/>
                          </a:solidFill>
                          <a:latin typeface="Myriad Pro"/>
                        </a:defRPr>
                      </a:lvl7pPr>
                      <a:lvl8pPr marL="3429000" indent="-228600" eaLnBrk="0" fontAlgn="base" hangingPunct="0">
                        <a:spcBef>
                          <a:spcPct val="20000"/>
                        </a:spcBef>
                        <a:spcAft>
                          <a:spcPct val="0"/>
                        </a:spcAft>
                        <a:buFont typeface="Arial" pitchFamily="34" charset="0"/>
                        <a:defRPr sz="1600">
                          <a:solidFill>
                            <a:srgbClr val="1B4298"/>
                          </a:solidFill>
                          <a:latin typeface="Myriad Pro"/>
                        </a:defRPr>
                      </a:lvl8pPr>
                      <a:lvl9pPr marL="3886200" indent="-228600" eaLnBrk="0" fontAlgn="base" hangingPunct="0">
                        <a:spcBef>
                          <a:spcPct val="20000"/>
                        </a:spcBef>
                        <a:spcAft>
                          <a:spcPct val="0"/>
                        </a:spcAft>
                        <a:buFont typeface="Arial" pitchFamily="34" charset="0"/>
                        <a:defRPr sz="1600">
                          <a:solidFill>
                            <a:srgbClr val="1B4298"/>
                          </a:solidFill>
                          <a:latin typeface="Myriad Pro"/>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pt-PT" altLang="pt-PT" sz="1800" b="1" i="0" u="none" strike="noStrike" cap="none" normalizeH="0" baseline="0" dirty="0">
                          <a:ln>
                            <a:noFill/>
                          </a:ln>
                          <a:solidFill>
                            <a:srgbClr val="000000"/>
                          </a:solidFill>
                          <a:effectLst/>
                          <a:latin typeface="+mn-lt"/>
                          <a:cs typeface="Times New Roman" pitchFamily="18" charset="0"/>
                        </a:rPr>
                        <a:t>227</a:t>
                      </a:r>
                      <a:endParaRPr kumimoji="0" lang="pt-PT" altLang="pt-PT" sz="1800" b="0" i="0" u="none" strike="noStrike" cap="none" normalizeH="0" baseline="0" dirty="0">
                        <a:ln>
                          <a:noFill/>
                        </a:ln>
                        <a:solidFill>
                          <a:srgbClr val="000000"/>
                        </a:solidFill>
                        <a:effectLst/>
                        <a:latin typeface="+mn-lt"/>
                        <a:cs typeface="Times New Roman" pitchFamily="18" charset="0"/>
                      </a:endParaRPr>
                    </a:p>
                  </a:txBody>
                  <a:tcPr marL="46608" marR="46608" marT="0" marB="0" anchor="ct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8"/>
                  </a:ext>
                </a:extLst>
              </a:tr>
              <a:tr h="342126">
                <a:tc gridSpan="2">
                  <a:txBody>
                    <a:bodyPr/>
                    <a:lstStyle/>
                    <a:p>
                      <a:pPr marL="0" marR="0" algn="r">
                        <a:lnSpc>
                          <a:spcPct val="105000"/>
                        </a:lnSpc>
                        <a:spcBef>
                          <a:spcPts val="0"/>
                        </a:spcBef>
                        <a:spcAft>
                          <a:spcPts val="1000"/>
                        </a:spcAft>
                      </a:pPr>
                      <a:r>
                        <a:rPr lang="pt-PT" sz="1800" b="1">
                          <a:solidFill>
                            <a:srgbClr val="000000"/>
                          </a:solidFill>
                          <a:effectLst/>
                          <a:latin typeface="+mn-lt"/>
                          <a:ea typeface="Times New Roman" panose="02020603050405020304" pitchFamily="18" charset="0"/>
                          <a:cs typeface="Calibri" panose="020F0502020204030204" pitchFamily="34" charset="0"/>
                        </a:rPr>
                        <a:t>Total</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hMerge="1">
                  <a:txBody>
                    <a:bodyPr/>
                    <a:lstStyle/>
                    <a:p>
                      <a:endParaRPr lang="en-US"/>
                    </a:p>
                  </a:txBody>
                  <a:tcPr/>
                </a:tc>
                <a:tc>
                  <a:txBody>
                    <a:bodyPr/>
                    <a:lstStyle/>
                    <a:p>
                      <a:pPr marL="0" marR="0" algn="r">
                        <a:lnSpc>
                          <a:spcPct val="105000"/>
                        </a:lnSpc>
                        <a:spcBef>
                          <a:spcPts val="0"/>
                        </a:spcBef>
                        <a:spcAft>
                          <a:spcPts val="1000"/>
                        </a:spcAft>
                      </a:pPr>
                      <a:r>
                        <a:rPr lang="pt-PT" sz="1800" b="1">
                          <a:effectLst/>
                          <a:latin typeface="+mn-lt"/>
                          <a:ea typeface="Times New Roman" panose="02020603050405020304" pitchFamily="18" charset="0"/>
                          <a:cs typeface="Times New Roman" panose="02020603050405020304" pitchFamily="18" charset="0"/>
                        </a:rPr>
                        <a:t>2.450</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lvl1pPr eaLnBrk="0" hangingPunct="0">
                        <a:spcBef>
                          <a:spcPct val="20000"/>
                        </a:spcBef>
                        <a:buClr>
                          <a:schemeClr val="accent1"/>
                        </a:buClr>
                        <a:buFont typeface="Arial" pitchFamily="34" charset="0"/>
                        <a:defRPr sz="2000">
                          <a:solidFill>
                            <a:schemeClr val="tx1"/>
                          </a:solidFill>
                          <a:latin typeface="Myriad Pro"/>
                        </a:defRPr>
                      </a:lvl1pPr>
                      <a:lvl2pPr marL="742950" indent="-285750" eaLnBrk="0" hangingPunct="0">
                        <a:spcBef>
                          <a:spcPct val="20000"/>
                        </a:spcBef>
                        <a:buFont typeface="Arial" pitchFamily="34" charset="0"/>
                        <a:defRPr sz="2000">
                          <a:solidFill>
                            <a:schemeClr val="tx1"/>
                          </a:solidFill>
                          <a:latin typeface="Myriad Pro"/>
                        </a:defRPr>
                      </a:lvl2pPr>
                      <a:lvl3pPr marL="1143000" indent="-228600" eaLnBrk="0" hangingPunct="0">
                        <a:spcBef>
                          <a:spcPct val="20000"/>
                        </a:spcBef>
                        <a:buFont typeface="Arial" pitchFamily="34" charset="0"/>
                        <a:defRPr sz="1600">
                          <a:solidFill>
                            <a:srgbClr val="1B4298"/>
                          </a:solidFill>
                          <a:latin typeface="Myriad Pro"/>
                        </a:defRPr>
                      </a:lvl3pPr>
                      <a:lvl4pPr marL="1600200" indent="-228600" eaLnBrk="0" hangingPunct="0">
                        <a:spcBef>
                          <a:spcPct val="20000"/>
                        </a:spcBef>
                        <a:buFont typeface="Arial" pitchFamily="34" charset="0"/>
                        <a:defRPr sz="1600">
                          <a:solidFill>
                            <a:srgbClr val="1B4298"/>
                          </a:solidFill>
                          <a:latin typeface="Myriad Pro"/>
                        </a:defRPr>
                      </a:lvl4pPr>
                      <a:lvl5pPr marL="2057400" indent="-228600" eaLnBrk="0" hangingPunct="0">
                        <a:spcBef>
                          <a:spcPct val="20000"/>
                        </a:spcBef>
                        <a:buFont typeface="Arial" pitchFamily="34" charset="0"/>
                        <a:defRPr sz="1600">
                          <a:solidFill>
                            <a:srgbClr val="1B4298"/>
                          </a:solidFill>
                          <a:latin typeface="Myriad Pro"/>
                        </a:defRPr>
                      </a:lvl5pPr>
                      <a:lvl6pPr marL="2514600" indent="-228600" eaLnBrk="0" fontAlgn="base" hangingPunct="0">
                        <a:spcBef>
                          <a:spcPct val="20000"/>
                        </a:spcBef>
                        <a:spcAft>
                          <a:spcPct val="0"/>
                        </a:spcAft>
                        <a:buFont typeface="Arial" pitchFamily="34" charset="0"/>
                        <a:defRPr sz="1600">
                          <a:solidFill>
                            <a:srgbClr val="1B4298"/>
                          </a:solidFill>
                          <a:latin typeface="Myriad Pro"/>
                        </a:defRPr>
                      </a:lvl6pPr>
                      <a:lvl7pPr marL="2971800" indent="-228600" eaLnBrk="0" fontAlgn="base" hangingPunct="0">
                        <a:spcBef>
                          <a:spcPct val="20000"/>
                        </a:spcBef>
                        <a:spcAft>
                          <a:spcPct val="0"/>
                        </a:spcAft>
                        <a:buFont typeface="Arial" pitchFamily="34" charset="0"/>
                        <a:defRPr sz="1600">
                          <a:solidFill>
                            <a:srgbClr val="1B4298"/>
                          </a:solidFill>
                          <a:latin typeface="Myriad Pro"/>
                        </a:defRPr>
                      </a:lvl7pPr>
                      <a:lvl8pPr marL="3429000" indent="-228600" eaLnBrk="0" fontAlgn="base" hangingPunct="0">
                        <a:spcBef>
                          <a:spcPct val="20000"/>
                        </a:spcBef>
                        <a:spcAft>
                          <a:spcPct val="0"/>
                        </a:spcAft>
                        <a:buFont typeface="Arial" pitchFamily="34" charset="0"/>
                        <a:defRPr sz="1600">
                          <a:solidFill>
                            <a:srgbClr val="1B4298"/>
                          </a:solidFill>
                          <a:latin typeface="Myriad Pro"/>
                        </a:defRPr>
                      </a:lvl8pPr>
                      <a:lvl9pPr marL="3886200" indent="-228600" eaLnBrk="0" fontAlgn="base" hangingPunct="0">
                        <a:spcBef>
                          <a:spcPct val="20000"/>
                        </a:spcBef>
                        <a:spcAft>
                          <a:spcPct val="0"/>
                        </a:spcAft>
                        <a:buFont typeface="Arial" pitchFamily="34" charset="0"/>
                        <a:defRPr sz="1600">
                          <a:solidFill>
                            <a:srgbClr val="1B4298"/>
                          </a:solidFill>
                          <a:latin typeface="Myriad Pro"/>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pt-PT" altLang="pt-PT" sz="1800" b="0" i="0" u="none" strike="noStrike" cap="none" normalizeH="0" baseline="0" dirty="0">
                          <a:ln>
                            <a:noFill/>
                          </a:ln>
                          <a:solidFill>
                            <a:srgbClr val="000000"/>
                          </a:solidFill>
                          <a:effectLst/>
                          <a:latin typeface="+mn-lt"/>
                          <a:cs typeface="Times New Roman" pitchFamily="18" charset="0"/>
                        </a:rPr>
                        <a:t>333.200</a:t>
                      </a:r>
                    </a:p>
                  </a:txBody>
                  <a:tcPr marL="46608" marR="46608"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lvl1pPr eaLnBrk="0" hangingPunct="0">
                        <a:spcBef>
                          <a:spcPct val="20000"/>
                        </a:spcBef>
                        <a:buClr>
                          <a:schemeClr val="accent1"/>
                        </a:buClr>
                        <a:buFont typeface="Arial" pitchFamily="34" charset="0"/>
                        <a:defRPr sz="2000">
                          <a:solidFill>
                            <a:schemeClr val="tx1"/>
                          </a:solidFill>
                          <a:latin typeface="Myriad Pro"/>
                        </a:defRPr>
                      </a:lvl1pPr>
                      <a:lvl2pPr marL="742950" indent="-285750" eaLnBrk="0" hangingPunct="0">
                        <a:spcBef>
                          <a:spcPct val="20000"/>
                        </a:spcBef>
                        <a:buFont typeface="Arial" pitchFamily="34" charset="0"/>
                        <a:defRPr sz="2000">
                          <a:solidFill>
                            <a:schemeClr val="tx1"/>
                          </a:solidFill>
                          <a:latin typeface="Myriad Pro"/>
                        </a:defRPr>
                      </a:lvl2pPr>
                      <a:lvl3pPr marL="1143000" indent="-228600" eaLnBrk="0" hangingPunct="0">
                        <a:spcBef>
                          <a:spcPct val="20000"/>
                        </a:spcBef>
                        <a:buFont typeface="Arial" pitchFamily="34" charset="0"/>
                        <a:defRPr sz="1600">
                          <a:solidFill>
                            <a:srgbClr val="1B4298"/>
                          </a:solidFill>
                          <a:latin typeface="Myriad Pro"/>
                        </a:defRPr>
                      </a:lvl3pPr>
                      <a:lvl4pPr marL="1600200" indent="-228600" eaLnBrk="0" hangingPunct="0">
                        <a:spcBef>
                          <a:spcPct val="20000"/>
                        </a:spcBef>
                        <a:buFont typeface="Arial" pitchFamily="34" charset="0"/>
                        <a:defRPr sz="1600">
                          <a:solidFill>
                            <a:srgbClr val="1B4298"/>
                          </a:solidFill>
                          <a:latin typeface="Myriad Pro"/>
                        </a:defRPr>
                      </a:lvl4pPr>
                      <a:lvl5pPr marL="2057400" indent="-228600" eaLnBrk="0" hangingPunct="0">
                        <a:spcBef>
                          <a:spcPct val="20000"/>
                        </a:spcBef>
                        <a:buFont typeface="Arial" pitchFamily="34" charset="0"/>
                        <a:defRPr sz="1600">
                          <a:solidFill>
                            <a:srgbClr val="1B4298"/>
                          </a:solidFill>
                          <a:latin typeface="Myriad Pro"/>
                        </a:defRPr>
                      </a:lvl5pPr>
                      <a:lvl6pPr marL="2514600" indent="-228600" eaLnBrk="0" fontAlgn="base" hangingPunct="0">
                        <a:spcBef>
                          <a:spcPct val="20000"/>
                        </a:spcBef>
                        <a:spcAft>
                          <a:spcPct val="0"/>
                        </a:spcAft>
                        <a:buFont typeface="Arial" pitchFamily="34" charset="0"/>
                        <a:defRPr sz="1600">
                          <a:solidFill>
                            <a:srgbClr val="1B4298"/>
                          </a:solidFill>
                          <a:latin typeface="Myriad Pro"/>
                        </a:defRPr>
                      </a:lvl6pPr>
                      <a:lvl7pPr marL="2971800" indent="-228600" eaLnBrk="0" fontAlgn="base" hangingPunct="0">
                        <a:spcBef>
                          <a:spcPct val="20000"/>
                        </a:spcBef>
                        <a:spcAft>
                          <a:spcPct val="0"/>
                        </a:spcAft>
                        <a:buFont typeface="Arial" pitchFamily="34" charset="0"/>
                        <a:defRPr sz="1600">
                          <a:solidFill>
                            <a:srgbClr val="1B4298"/>
                          </a:solidFill>
                          <a:latin typeface="Myriad Pro"/>
                        </a:defRPr>
                      </a:lvl7pPr>
                      <a:lvl8pPr marL="3429000" indent="-228600" eaLnBrk="0" fontAlgn="base" hangingPunct="0">
                        <a:spcBef>
                          <a:spcPct val="20000"/>
                        </a:spcBef>
                        <a:spcAft>
                          <a:spcPct val="0"/>
                        </a:spcAft>
                        <a:buFont typeface="Arial" pitchFamily="34" charset="0"/>
                        <a:defRPr sz="1600">
                          <a:solidFill>
                            <a:srgbClr val="1B4298"/>
                          </a:solidFill>
                          <a:latin typeface="Myriad Pro"/>
                        </a:defRPr>
                      </a:lvl8pPr>
                      <a:lvl9pPr marL="3886200" indent="-228600" eaLnBrk="0" fontAlgn="base" hangingPunct="0">
                        <a:spcBef>
                          <a:spcPct val="20000"/>
                        </a:spcBef>
                        <a:spcAft>
                          <a:spcPct val="0"/>
                        </a:spcAft>
                        <a:buFont typeface="Arial" pitchFamily="34" charset="0"/>
                        <a:defRPr sz="1600">
                          <a:solidFill>
                            <a:srgbClr val="1B4298"/>
                          </a:solidFill>
                          <a:latin typeface="Myriad Pro"/>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pt-PT" altLang="pt-PT" sz="1800" b="1" i="0" u="none" strike="noStrike" cap="none" normalizeH="0" baseline="0" dirty="0">
                          <a:ln>
                            <a:noFill/>
                          </a:ln>
                          <a:solidFill>
                            <a:srgbClr val="000000"/>
                          </a:solidFill>
                          <a:effectLst/>
                          <a:latin typeface="+mn-lt"/>
                          <a:cs typeface="Times New Roman" pitchFamily="18" charset="0"/>
                        </a:rPr>
                        <a:t>2.223</a:t>
                      </a:r>
                      <a:endParaRPr kumimoji="0" lang="pt-PT" altLang="pt-PT" sz="1800" b="0" i="0" u="none" strike="noStrike" cap="none" normalizeH="0" baseline="0" dirty="0">
                        <a:ln>
                          <a:noFill/>
                        </a:ln>
                        <a:solidFill>
                          <a:srgbClr val="000000"/>
                        </a:solidFill>
                        <a:effectLst/>
                        <a:latin typeface="+mn-lt"/>
                        <a:cs typeface="Times New Roman" pitchFamily="18" charset="0"/>
                      </a:endParaRPr>
                    </a:p>
                  </a:txBody>
                  <a:tcPr marL="46608" marR="46608" marT="0" marB="0" anchor="ct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D5F4FF"/>
                    </a:solid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a:t>Tópico 10.1 Cadeia de abastecimento</a:t>
            </a:r>
          </a:p>
        </p:txBody>
      </p:sp>
      <p:sp>
        <p:nvSpPr>
          <p:cNvPr id="3" name="Content Placeholder 2"/>
          <p:cNvSpPr>
            <a:spLocks noGrp="1"/>
          </p:cNvSpPr>
          <p:nvPr>
            <p:ph idx="1"/>
          </p:nvPr>
        </p:nvSpPr>
        <p:spPr/>
        <p:txBody>
          <a:bodyPr>
            <a:normAutofit/>
          </a:bodyPr>
          <a:lstStyle/>
          <a:p>
            <a:pPr marL="0" indent="0" eaLnBrk="1" hangingPunct="1">
              <a:buFont typeface="Arial" panose="020B0604020202020204" pitchFamily="34" charset="0"/>
              <a:buNone/>
              <a:defRPr/>
            </a:pPr>
            <a:r>
              <a:rPr lang="pt-PT" sz="2600" b="1" dirty="0"/>
              <a:t>Objectivos da Aprendizagem</a:t>
            </a:r>
            <a:endParaRPr lang="pt-PT" sz="2600" dirty="0"/>
          </a:p>
          <a:p>
            <a:pPr>
              <a:defRPr/>
            </a:pPr>
            <a:r>
              <a:rPr lang="pt-PT" sz="2600" dirty="0">
                <a:solidFill>
                  <a:schemeClr val="tx1"/>
                </a:solidFill>
              </a:rPr>
              <a:t>Conhecer a cadeia de abastecimento e os principais elementos que nela intervêm  </a:t>
            </a:r>
          </a:p>
          <a:p>
            <a:pPr marL="0" indent="0" eaLnBrk="1" hangingPunct="1">
              <a:buFont typeface="Arial" panose="020B0604020202020204" pitchFamily="34" charset="0"/>
              <a:buNone/>
              <a:defRPr/>
            </a:pPr>
            <a:endParaRPr lang="pt-PT" sz="1400" b="1" dirty="0"/>
          </a:p>
          <a:p>
            <a:pPr marL="0" indent="0" eaLnBrk="1" hangingPunct="1">
              <a:buFont typeface="Arial" panose="020B0604020202020204" pitchFamily="34" charset="0"/>
              <a:buNone/>
              <a:defRPr/>
            </a:pPr>
            <a:r>
              <a:rPr lang="pt-PT" sz="2600" b="1" dirty="0"/>
              <a:t>Textos de Apoio</a:t>
            </a:r>
            <a:r>
              <a:rPr lang="pt-PT" sz="2600" dirty="0"/>
              <a:t> </a:t>
            </a:r>
          </a:p>
          <a:p>
            <a:pPr>
              <a:defRPr/>
            </a:pPr>
            <a:r>
              <a:rPr lang="pt-PT" sz="2600" dirty="0">
                <a:solidFill>
                  <a:schemeClr val="tx1"/>
                </a:solidFill>
              </a:rPr>
              <a:t>Texto de Apoio 10.1 Cadeia de abastecimento</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3</a:t>
            </a:fld>
            <a:endParaRPr lang="pt-PT"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PT" dirty="0"/>
              <a:t>Exercício prático nº 1: previsão e distribuição de ATPU – respostas</a:t>
            </a:r>
          </a:p>
        </p:txBody>
      </p:sp>
      <p:sp>
        <p:nvSpPr>
          <p:cNvPr id="5" name="TextBox 4"/>
          <p:cNvSpPr txBox="1"/>
          <p:nvPr/>
        </p:nvSpPr>
        <p:spPr>
          <a:xfrm>
            <a:off x="457200" y="1295400"/>
            <a:ext cx="4495800" cy="461962"/>
          </a:xfrm>
          <a:prstGeom prst="rect">
            <a:avLst/>
          </a:prstGeom>
          <a:noFill/>
        </p:spPr>
        <p:txBody>
          <a:bodyPr>
            <a:spAutoFit/>
          </a:bodyPr>
          <a:lstStyle/>
          <a:p>
            <a:pPr>
              <a:defRPr/>
            </a:pPr>
            <a:r>
              <a:rPr lang="pt-PT" sz="2400" dirty="0">
                <a:latin typeface="+mn-lt"/>
              </a:rPr>
              <a:t>Respostas as perguntas b) – e)</a:t>
            </a:r>
          </a:p>
        </p:txBody>
      </p:sp>
      <p:sp>
        <p:nvSpPr>
          <p:cNvPr id="6" name="Slide Number Placeholder 5"/>
          <p:cNvSpPr>
            <a:spLocks noGrp="1"/>
          </p:cNvSpPr>
          <p:nvPr>
            <p:ph type="sldNum" sz="quarter" idx="10"/>
          </p:nvPr>
        </p:nvSpPr>
        <p:spPr/>
        <p:txBody>
          <a:bodyPr/>
          <a:lstStyle/>
          <a:p>
            <a:pPr>
              <a:defRPr/>
            </a:pPr>
            <a:fld id="{080AEDDF-9DC8-438E-9C7C-68B8D7802985}" type="slidenum">
              <a:rPr lang="pt-PT" altLang="en-US" smtClean="0"/>
              <a:pPr>
                <a:defRPr/>
              </a:pPr>
              <a:t>30</a:t>
            </a:fld>
            <a:endParaRPr lang="pt-PT" altLang="en-US" dirty="0"/>
          </a:p>
        </p:txBody>
      </p:sp>
      <p:graphicFrame>
        <p:nvGraphicFramePr>
          <p:cNvPr id="3" name="Table 2"/>
          <p:cNvGraphicFramePr>
            <a:graphicFrameLocks noGrp="1"/>
          </p:cNvGraphicFramePr>
          <p:nvPr>
            <p:extLst>
              <p:ext uri="{D42A27DB-BD31-4B8C-83A1-F6EECF244321}">
                <p14:modId xmlns:p14="http://schemas.microsoft.com/office/powerpoint/2010/main" val="91561565"/>
              </p:ext>
            </p:extLst>
          </p:nvPr>
        </p:nvGraphicFramePr>
        <p:xfrm>
          <a:off x="457199" y="1757362"/>
          <a:ext cx="8229601" cy="4495800"/>
        </p:xfrm>
        <a:graphic>
          <a:graphicData uri="http://schemas.openxmlformats.org/drawingml/2006/table">
            <a:tbl>
              <a:tblPr firstRow="1" firstCol="1" bandRow="1"/>
              <a:tblGrid>
                <a:gridCol w="1068149">
                  <a:extLst>
                    <a:ext uri="{9D8B030D-6E8A-4147-A177-3AD203B41FA5}">
                      <a16:colId xmlns:a16="http://schemas.microsoft.com/office/drawing/2014/main" val="20000"/>
                    </a:ext>
                  </a:extLst>
                </a:gridCol>
                <a:gridCol w="2257677">
                  <a:extLst>
                    <a:ext uri="{9D8B030D-6E8A-4147-A177-3AD203B41FA5}">
                      <a16:colId xmlns:a16="http://schemas.microsoft.com/office/drawing/2014/main" val="20001"/>
                    </a:ext>
                  </a:extLst>
                </a:gridCol>
                <a:gridCol w="1068149">
                  <a:extLst>
                    <a:ext uri="{9D8B030D-6E8A-4147-A177-3AD203B41FA5}">
                      <a16:colId xmlns:a16="http://schemas.microsoft.com/office/drawing/2014/main" val="20002"/>
                    </a:ext>
                  </a:extLst>
                </a:gridCol>
                <a:gridCol w="1068149">
                  <a:extLst>
                    <a:ext uri="{9D8B030D-6E8A-4147-A177-3AD203B41FA5}">
                      <a16:colId xmlns:a16="http://schemas.microsoft.com/office/drawing/2014/main" val="20003"/>
                    </a:ext>
                  </a:extLst>
                </a:gridCol>
                <a:gridCol w="849664">
                  <a:extLst>
                    <a:ext uri="{9D8B030D-6E8A-4147-A177-3AD203B41FA5}">
                      <a16:colId xmlns:a16="http://schemas.microsoft.com/office/drawing/2014/main" val="20004"/>
                    </a:ext>
                  </a:extLst>
                </a:gridCol>
                <a:gridCol w="849664">
                  <a:extLst>
                    <a:ext uri="{9D8B030D-6E8A-4147-A177-3AD203B41FA5}">
                      <a16:colId xmlns:a16="http://schemas.microsoft.com/office/drawing/2014/main" val="20005"/>
                    </a:ext>
                  </a:extLst>
                </a:gridCol>
                <a:gridCol w="1068149">
                  <a:extLst>
                    <a:ext uri="{9D8B030D-6E8A-4147-A177-3AD203B41FA5}">
                      <a16:colId xmlns:a16="http://schemas.microsoft.com/office/drawing/2014/main" val="20006"/>
                    </a:ext>
                  </a:extLst>
                </a:gridCol>
              </a:tblGrid>
              <a:tr h="374650">
                <a:tc rowSpan="2">
                  <a:txBody>
                    <a:bodyPr/>
                    <a:lstStyle/>
                    <a:p>
                      <a:pPr marL="0" marR="0" algn="ctr">
                        <a:lnSpc>
                          <a:spcPct val="107000"/>
                        </a:lnSpc>
                        <a:spcBef>
                          <a:spcPts val="0"/>
                        </a:spcBef>
                        <a:spcAft>
                          <a:spcPts val="0"/>
                        </a:spcAft>
                      </a:pPr>
                      <a:r>
                        <a:rPr lang="pt-PT" sz="1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rowSpan="2">
                  <a:txBody>
                    <a:bodyPr/>
                    <a:lstStyle/>
                    <a:p>
                      <a:pPr marL="0" marR="0" algn="ctr">
                        <a:lnSpc>
                          <a:spcPct val="107000"/>
                        </a:lnSpc>
                        <a:spcBef>
                          <a:spcPts val="0"/>
                        </a:spcBef>
                        <a:spcAft>
                          <a:spcPts val="0"/>
                        </a:spcAft>
                      </a:pPr>
                      <a:r>
                        <a:rPr lang="pt-PT" sz="1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Distrito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gridSpan="4">
                  <a:txBody>
                    <a:bodyPr/>
                    <a:lstStyle/>
                    <a:p>
                      <a:pPr marL="0" marR="0" algn="l">
                        <a:lnSpc>
                          <a:spcPct val="107000"/>
                        </a:lnSpc>
                        <a:spcBef>
                          <a:spcPts val="0"/>
                        </a:spcBef>
                        <a:spcAft>
                          <a:spcPts val="0"/>
                        </a:spcAft>
                      </a:pPr>
                      <a:r>
                        <a:rPr lang="pt-PT"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Quantidade</a:t>
                      </a:r>
                      <a:r>
                        <a:rPr lang="pt-PT" sz="1800" b="1" baseline="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de Caixas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ct val="107000"/>
                        </a:lnSpc>
                        <a:spcBef>
                          <a:spcPts val="0"/>
                        </a:spcBef>
                        <a:spcAft>
                          <a:spcPts val="0"/>
                        </a:spcAft>
                      </a:pPr>
                      <a:r>
                        <a:rPr lang="pt-PT" sz="1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Total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374650">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pt-PT"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7000"/>
                        </a:lnSpc>
                        <a:spcBef>
                          <a:spcPts val="0"/>
                        </a:spcBef>
                        <a:spcAft>
                          <a:spcPts val="0"/>
                        </a:spcAft>
                      </a:pPr>
                      <a:r>
                        <a:rPr lang="pt-PT"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II</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7000"/>
                        </a:lnSpc>
                        <a:spcBef>
                          <a:spcPts val="0"/>
                        </a:spcBef>
                        <a:spcAft>
                          <a:spcPts val="0"/>
                        </a:spcAft>
                      </a:pPr>
                      <a:r>
                        <a:rPr lang="pt-PT"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III</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7000"/>
                        </a:lnSpc>
                        <a:spcBef>
                          <a:spcPts val="0"/>
                        </a:spcBef>
                        <a:spcAft>
                          <a:spcPts val="0"/>
                        </a:spcAft>
                      </a:pPr>
                      <a:r>
                        <a:rPr lang="pt-PT"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IV</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CA8"/>
                    </a:solidFill>
                  </a:tcPr>
                </a:tc>
                <a:tc vMerge="1">
                  <a:txBody>
                    <a:bodyPr/>
                    <a:lstStyle/>
                    <a:p>
                      <a:endParaRPr lang="en-US"/>
                    </a:p>
                  </a:txBody>
                  <a:tcPr/>
                </a:tc>
                <a:extLst>
                  <a:ext uri="{0D108BD9-81ED-4DB2-BD59-A6C34878D82A}">
                    <a16:rowId xmlns:a16="http://schemas.microsoft.com/office/drawing/2014/main" val="10001"/>
                  </a:ext>
                </a:extLst>
              </a:tr>
              <a:tr h="374650">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dirty="0" err="1">
                          <a:effectLst/>
                          <a:latin typeface="Calibri" panose="020F0502020204030204" pitchFamily="34" charset="0"/>
                          <a:ea typeface="Times New Roman" panose="02020603050405020304" pitchFamily="18" charset="0"/>
                          <a:cs typeface="Times New Roman" panose="02020603050405020304" pitchFamily="18" charset="0"/>
                        </a:rPr>
                        <a:t>Boane</a:t>
                      </a: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91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45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45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91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b="1">
                          <a:effectLst/>
                          <a:latin typeface="Calibri" panose="020F0502020204030204" pitchFamily="34" charset="0"/>
                          <a:ea typeface="Times New Roman" panose="02020603050405020304" pitchFamily="18" charset="0"/>
                          <a:cs typeface="Times New Roman" panose="02020603050405020304" pitchFamily="18" charset="0"/>
                        </a:rPr>
                        <a:t>272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2"/>
                  </a:ext>
                </a:extLst>
              </a:tr>
              <a:tr h="374650">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Magude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68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68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b="1">
                          <a:effectLst/>
                          <a:latin typeface="Calibri" panose="020F0502020204030204" pitchFamily="34" charset="0"/>
                          <a:ea typeface="Times New Roman" panose="02020603050405020304" pitchFamily="18" charset="0"/>
                          <a:cs typeface="Times New Roman" panose="02020603050405020304" pitchFamily="18" charset="0"/>
                        </a:rPr>
                        <a:t>181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3"/>
                  </a:ext>
                </a:extLst>
              </a:tr>
              <a:tr h="374650">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Manhiça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45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36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b="1">
                          <a:effectLst/>
                          <a:latin typeface="Calibri" panose="020F0502020204030204" pitchFamily="34" charset="0"/>
                          <a:ea typeface="Times New Roman" panose="02020603050405020304" pitchFamily="18" charset="0"/>
                          <a:cs typeface="Times New Roman" panose="02020603050405020304" pitchFamily="18" charset="0"/>
                        </a:rPr>
                        <a:t>136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4"/>
                  </a:ext>
                </a:extLst>
              </a:tr>
              <a:tr h="374650">
                <a:tc>
                  <a:txBody>
                    <a:bodyPr/>
                    <a:lstStyle/>
                    <a:p>
                      <a:pPr marL="0" marR="0" algn="l">
                        <a:lnSpc>
                          <a:spcPct val="107000"/>
                        </a:lnSpc>
                        <a:spcBef>
                          <a:spcPts val="0"/>
                        </a:spcBef>
                        <a:spcAft>
                          <a:spcPts val="0"/>
                        </a:spcAft>
                      </a:pP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Marracuene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91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45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45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91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b="1" dirty="0">
                          <a:effectLst/>
                          <a:latin typeface="Calibri" panose="020F0502020204030204" pitchFamily="34" charset="0"/>
                          <a:ea typeface="Times New Roman" panose="02020603050405020304" pitchFamily="18" charset="0"/>
                          <a:cs typeface="Times New Roman" panose="02020603050405020304" pitchFamily="18" charset="0"/>
                        </a:rPr>
                        <a:t>272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5"/>
                  </a:ext>
                </a:extLst>
              </a:tr>
              <a:tr h="374650">
                <a:tc>
                  <a:txBody>
                    <a:bodyPr/>
                    <a:lstStyle/>
                    <a:p>
                      <a:pPr marL="0" marR="0" algn="l">
                        <a:lnSpc>
                          <a:spcPct val="107000"/>
                        </a:lnSpc>
                        <a:spcBef>
                          <a:spcPts val="0"/>
                        </a:spcBef>
                        <a:spcAft>
                          <a:spcPts val="0"/>
                        </a:spcAft>
                      </a:pP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Matola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181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45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91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136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b="1">
                          <a:effectLst/>
                          <a:latin typeface="Calibri" panose="020F0502020204030204" pitchFamily="34" charset="0"/>
                          <a:ea typeface="Times New Roman" panose="02020603050405020304" pitchFamily="18" charset="0"/>
                          <a:cs typeface="Times New Roman" panose="02020603050405020304" pitchFamily="18" charset="0"/>
                        </a:rPr>
                        <a:t>453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6"/>
                  </a:ext>
                </a:extLst>
              </a:tr>
              <a:tr h="374650">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Matutíne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91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45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45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91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b="1">
                          <a:effectLst/>
                          <a:latin typeface="Calibri" panose="020F0502020204030204" pitchFamily="34" charset="0"/>
                          <a:ea typeface="Times New Roman" panose="02020603050405020304" pitchFamily="18" charset="0"/>
                          <a:cs typeface="Times New Roman" panose="02020603050405020304" pitchFamily="18" charset="0"/>
                        </a:rPr>
                        <a:t>272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7"/>
                  </a:ext>
                </a:extLst>
              </a:tr>
              <a:tr h="374650">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Moamba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181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45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91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91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b="1">
                          <a:effectLst/>
                          <a:latin typeface="Calibri" panose="020F0502020204030204" pitchFamily="34" charset="0"/>
                          <a:ea typeface="Times New Roman" panose="02020603050405020304" pitchFamily="18" charset="0"/>
                          <a:cs typeface="Times New Roman" panose="02020603050405020304" pitchFamily="18" charset="0"/>
                        </a:rPr>
                        <a:t>408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8"/>
                  </a:ext>
                </a:extLst>
              </a:tr>
              <a:tr h="374650">
                <a:tc>
                  <a:txBody>
                    <a:bodyPr/>
                    <a:lstStyle/>
                    <a:p>
                      <a:pPr marL="0" marR="0" algn="l">
                        <a:lnSpc>
                          <a:spcPct val="107000"/>
                        </a:lnSpc>
                        <a:spcBef>
                          <a:spcPts val="0"/>
                        </a:spcBef>
                        <a:spcAft>
                          <a:spcPts val="0"/>
                        </a:spcAft>
                      </a:pP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Namaacha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73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45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41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68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b="1">
                          <a:effectLst/>
                          <a:latin typeface="Calibri" panose="020F0502020204030204" pitchFamily="34" charset="0"/>
                          <a:ea typeface="Times New Roman" panose="02020603050405020304" pitchFamily="18" charset="0"/>
                          <a:cs typeface="Times New Roman" panose="02020603050405020304" pitchFamily="18" charset="0"/>
                        </a:rPr>
                        <a:t>227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9"/>
                  </a:ext>
                </a:extLst>
              </a:tr>
              <a:tr h="374650">
                <a:tc gridSpan="2">
                  <a:txBody>
                    <a:bodyPr/>
                    <a:lstStyle/>
                    <a:p>
                      <a:pPr marL="0" marR="0" algn="l">
                        <a:lnSpc>
                          <a:spcPct val="107000"/>
                        </a:lnSpc>
                        <a:spcBef>
                          <a:spcPts val="0"/>
                        </a:spcBef>
                        <a:spcAft>
                          <a:spcPts val="0"/>
                        </a:spcAft>
                      </a:pPr>
                      <a:r>
                        <a:rPr lang="pt-PT" sz="1800" b="1">
                          <a:effectLst/>
                          <a:latin typeface="Calibri" panose="020F0502020204030204" pitchFamily="34" charset="0"/>
                          <a:ea typeface="Times New Roman" panose="02020603050405020304" pitchFamily="18" charset="0"/>
                          <a:cs typeface="Times New Roman" panose="02020603050405020304" pitchFamily="18" charset="0"/>
                        </a:rPr>
                        <a:t>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hMerge="1">
                  <a:txBody>
                    <a:bodyPr/>
                    <a:lstStyle/>
                    <a:p>
                      <a:endParaRPr lang="en-US"/>
                    </a:p>
                  </a:txBody>
                  <a:tcPr/>
                </a:tc>
                <a:tc>
                  <a:txBody>
                    <a:bodyPr/>
                    <a:lstStyle/>
                    <a:p>
                      <a:pPr marL="0" marR="0" algn="l">
                        <a:lnSpc>
                          <a:spcPct val="107000"/>
                        </a:lnSpc>
                        <a:spcBef>
                          <a:spcPts val="0"/>
                        </a:spcBef>
                        <a:spcAft>
                          <a:spcPts val="0"/>
                        </a:spcAft>
                      </a:pPr>
                      <a:r>
                        <a:rPr lang="pt-PT" sz="1800" b="1">
                          <a:effectLst/>
                          <a:latin typeface="Calibri" panose="020F0502020204030204" pitchFamily="34" charset="0"/>
                          <a:ea typeface="Times New Roman" panose="02020603050405020304" pitchFamily="18" charset="0"/>
                          <a:cs typeface="Times New Roman" panose="02020603050405020304" pitchFamily="18" charset="0"/>
                        </a:rPr>
                        <a:t>821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b="1">
                          <a:effectLst/>
                          <a:latin typeface="Calibri" panose="020F0502020204030204" pitchFamily="34" charset="0"/>
                          <a:ea typeface="Times New Roman" panose="02020603050405020304" pitchFamily="18" charset="0"/>
                          <a:cs typeface="Times New Roman" panose="02020603050405020304" pitchFamily="18" charset="0"/>
                        </a:rPr>
                        <a:t>322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b="1">
                          <a:effectLst/>
                          <a:latin typeface="Calibri" panose="020F0502020204030204" pitchFamily="34" charset="0"/>
                          <a:ea typeface="Times New Roman" panose="02020603050405020304" pitchFamily="18" charset="0"/>
                          <a:cs typeface="Times New Roman" panose="02020603050405020304" pitchFamily="18" charset="0"/>
                        </a:rPr>
                        <a:t>408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b="1">
                          <a:effectLst/>
                          <a:latin typeface="Calibri" panose="020F0502020204030204" pitchFamily="34" charset="0"/>
                          <a:ea typeface="Times New Roman" panose="02020603050405020304" pitchFamily="18" charset="0"/>
                          <a:cs typeface="Times New Roman" panose="02020603050405020304" pitchFamily="18" charset="0"/>
                        </a:rPr>
                        <a:t>671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b="1">
                          <a:effectLst/>
                          <a:latin typeface="Calibri" panose="020F0502020204030204" pitchFamily="34" charset="0"/>
                          <a:ea typeface="Times New Roman" panose="02020603050405020304" pitchFamily="18" charset="0"/>
                          <a:cs typeface="Times New Roman" panose="02020603050405020304" pitchFamily="18" charset="0"/>
                        </a:rPr>
                        <a:t>2.271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10"/>
                  </a:ext>
                </a:extLst>
              </a:tr>
              <a:tr h="374650">
                <a:tc gridSpan="2">
                  <a:txBody>
                    <a:bodyPr/>
                    <a:lstStyle/>
                    <a:p>
                      <a:pPr marL="0" marR="0" algn="l">
                        <a:lnSpc>
                          <a:spcPct val="107000"/>
                        </a:lnSpc>
                        <a:spcBef>
                          <a:spcPts val="0"/>
                        </a:spcBef>
                        <a:spcAft>
                          <a:spcPts val="0"/>
                        </a:spcAft>
                      </a:pP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hMerge="1">
                  <a:txBody>
                    <a:bodyPr/>
                    <a:lstStyle/>
                    <a:p>
                      <a:endParaRPr lang="en-US"/>
                    </a:p>
                  </a:txBody>
                  <a:tcPr/>
                </a:tc>
                <a:tc>
                  <a:txBody>
                    <a:bodyPr/>
                    <a:lstStyle/>
                    <a:p>
                      <a:pPr marL="0" marR="0" algn="l">
                        <a:lnSpc>
                          <a:spcPct val="107000"/>
                        </a:lnSpc>
                        <a:spcBef>
                          <a:spcPts val="0"/>
                        </a:spcBef>
                        <a:spcAft>
                          <a:spcPts val="0"/>
                        </a:spcAft>
                      </a:pPr>
                      <a:r>
                        <a:rPr lang="pt-PT" sz="1800" b="1">
                          <a:effectLst/>
                          <a:latin typeface="Calibri" panose="020F0502020204030204" pitchFamily="34" charset="0"/>
                          <a:ea typeface="Times New Roman" panose="02020603050405020304" pitchFamily="18" charset="0"/>
                          <a:cs typeface="Times New Roman" panose="02020603050405020304" pitchFamily="18" charset="0"/>
                        </a:rPr>
                        <a:t>37%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l">
                        <a:lnSpc>
                          <a:spcPct val="107000"/>
                        </a:lnSpc>
                        <a:spcBef>
                          <a:spcPts val="0"/>
                        </a:spcBef>
                        <a:spcAft>
                          <a:spcPts val="0"/>
                        </a:spcAft>
                      </a:pPr>
                      <a:r>
                        <a:rPr lang="pt-PT" sz="1800" b="1">
                          <a:effectLst/>
                          <a:latin typeface="Calibri" panose="020F0502020204030204" pitchFamily="34" charset="0"/>
                          <a:ea typeface="Times New Roman" panose="02020603050405020304" pitchFamily="18" charset="0"/>
                          <a:cs typeface="Times New Roman" panose="02020603050405020304" pitchFamily="18" charset="0"/>
                        </a:rPr>
                        <a:t>15%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l">
                        <a:lnSpc>
                          <a:spcPct val="107000"/>
                        </a:lnSpc>
                        <a:spcBef>
                          <a:spcPts val="0"/>
                        </a:spcBef>
                        <a:spcAft>
                          <a:spcPts val="0"/>
                        </a:spcAft>
                      </a:pPr>
                      <a:r>
                        <a:rPr lang="pt-PT" sz="1800" b="1">
                          <a:effectLst/>
                          <a:latin typeface="Calibri" panose="020F0502020204030204" pitchFamily="34" charset="0"/>
                          <a:ea typeface="Times New Roman" panose="02020603050405020304" pitchFamily="18" charset="0"/>
                          <a:cs typeface="Times New Roman" panose="02020603050405020304" pitchFamily="18" charset="0"/>
                        </a:rPr>
                        <a:t>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l">
                        <a:lnSpc>
                          <a:spcPct val="107000"/>
                        </a:lnSpc>
                        <a:spcBef>
                          <a:spcPts val="0"/>
                        </a:spcBef>
                        <a:spcAft>
                          <a:spcPts val="0"/>
                        </a:spcAft>
                      </a:pPr>
                      <a:r>
                        <a:rPr lang="pt-PT" sz="1800" b="1">
                          <a:effectLst/>
                          <a:latin typeface="Calibri" panose="020F0502020204030204" pitchFamily="34" charset="0"/>
                          <a:ea typeface="Times New Roman" panose="02020603050405020304" pitchFamily="18" charset="0"/>
                          <a:cs typeface="Times New Roman" panose="02020603050405020304" pitchFamily="18" charset="0"/>
                        </a:rPr>
                        <a: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l">
                        <a:lnSpc>
                          <a:spcPct val="107000"/>
                        </a:lnSpc>
                        <a:spcBef>
                          <a:spcPts val="0"/>
                        </a:spcBef>
                        <a:spcAft>
                          <a:spcPts val="0"/>
                        </a:spcAft>
                      </a:pPr>
                      <a:r>
                        <a:rPr lang="pt-PT" sz="1800" b="1" dirty="0">
                          <a:effectLst/>
                          <a:latin typeface="Calibri" panose="020F0502020204030204" pitchFamily="34" charset="0"/>
                          <a:ea typeface="Times New Roman" panose="02020603050405020304" pitchFamily="18" charset="0"/>
                          <a:cs typeface="Times New Roman" panose="02020603050405020304" pitchFamily="18" charset="0"/>
                        </a:rPr>
                        <a:t>100%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D5F4FF"/>
                    </a:solidFill>
                  </a:tcPr>
                </a:tc>
                <a:extLst>
                  <a:ext uri="{0D108BD9-81ED-4DB2-BD59-A6C34878D82A}">
                    <a16:rowId xmlns:a16="http://schemas.microsoft.com/office/drawing/2014/main" val="10011"/>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PT" dirty="0"/>
              <a:t>Tópico 10.7 Gestão dos produtos </a:t>
            </a:r>
            <a:r>
              <a:rPr lang="en-US" dirty="0" err="1"/>
              <a:t>nutricionais</a:t>
            </a:r>
            <a:r>
              <a:rPr lang="en-US" dirty="0"/>
              <a:t> </a:t>
            </a:r>
            <a:r>
              <a:rPr lang="pt-PT" dirty="0"/>
              <a:t>terapêuticos</a:t>
            </a:r>
          </a:p>
        </p:txBody>
      </p:sp>
      <p:sp>
        <p:nvSpPr>
          <p:cNvPr id="3" name="Espaço Reservado para Conteúdo 2"/>
          <p:cNvSpPr>
            <a:spLocks noGrp="1"/>
          </p:cNvSpPr>
          <p:nvPr>
            <p:ph idx="1"/>
          </p:nvPr>
        </p:nvSpPr>
        <p:spPr/>
        <p:txBody>
          <a:bodyPr>
            <a:normAutofit/>
          </a:bodyPr>
          <a:lstStyle/>
          <a:p>
            <a:pPr marL="0" indent="0">
              <a:buFont typeface="Arial" panose="020B0604020202020204" pitchFamily="34" charset="0"/>
              <a:buNone/>
              <a:defRPr/>
            </a:pPr>
            <a:r>
              <a:rPr lang="pt-PT" sz="2600" b="1" dirty="0"/>
              <a:t>Objectivos da aprendizagem: </a:t>
            </a:r>
            <a:endParaRPr lang="pt-PT" sz="2600" dirty="0"/>
          </a:p>
          <a:p>
            <a:pPr>
              <a:defRPr/>
            </a:pPr>
            <a:r>
              <a:rPr lang="pt-PT" sz="2600" dirty="0">
                <a:solidFill>
                  <a:schemeClr val="tx1"/>
                </a:solidFill>
              </a:rPr>
              <a:t>Utilizar correctamente os instrumentos de recolha de dados disponíveis</a:t>
            </a:r>
          </a:p>
          <a:p>
            <a:pPr>
              <a:defRPr/>
            </a:pPr>
            <a:r>
              <a:rPr lang="pt-PT" sz="2600" dirty="0">
                <a:solidFill>
                  <a:schemeClr val="tx1"/>
                </a:solidFill>
              </a:rPr>
              <a:t>Efectuar requisições com stock mínimo de segurança </a:t>
            </a:r>
          </a:p>
          <a:p>
            <a:pPr marL="0" indent="0">
              <a:buFont typeface="Arial" panose="020B0604020202020204" pitchFamily="34" charset="0"/>
              <a:buNone/>
              <a:defRPr/>
            </a:pPr>
            <a:r>
              <a:rPr lang="pt-PT" sz="2600" b="1" dirty="0"/>
              <a:t>Textos de Apoio:</a:t>
            </a:r>
            <a:endParaRPr lang="pt-PT" sz="2600" dirty="0"/>
          </a:p>
          <a:p>
            <a:pPr>
              <a:defRPr/>
            </a:pPr>
            <a:r>
              <a:rPr lang="pt-PT" sz="2600" dirty="0">
                <a:solidFill>
                  <a:schemeClr val="tx1"/>
                </a:solidFill>
              </a:rPr>
              <a:t>Textos de Apoio 10.7 Gestão corrente dos produtos nutricionais terapêuticos para o tratamento da desnutrição aguda</a:t>
            </a:r>
          </a:p>
          <a:p>
            <a:pPr>
              <a:defRPr/>
            </a:pPr>
            <a:endParaRPr lang="pt-PT" sz="2600" dirty="0"/>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31</a:t>
            </a:fld>
            <a:endParaRPr lang="pt-PT"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PT" dirty="0"/>
              <a:t>Ficha de Registo Diário De Receitas De Produtos Nutricionais Terapêuticos</a:t>
            </a:r>
          </a:p>
        </p:txBody>
      </p:sp>
      <p:pic>
        <p:nvPicPr>
          <p:cNvPr id="62468" name="Content Placeholder 5"/>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604911" y="1600200"/>
            <a:ext cx="7934177" cy="4525963"/>
          </a:xfrm>
        </p:spPr>
      </p:pic>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32</a:t>
            </a:fld>
            <a:endParaRPr lang="pt-PT"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PT" dirty="0"/>
              <a:t>Ficha De Controlo Diário De Stock</a:t>
            </a:r>
          </a:p>
        </p:txBody>
      </p:sp>
      <p:pic>
        <p:nvPicPr>
          <p:cNvPr id="64515" name="Picture 6"/>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2527503" y="1600200"/>
            <a:ext cx="4088994" cy="4525963"/>
          </a:xfrm>
        </p:spPr>
      </p:pic>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33</a:t>
            </a:fld>
            <a:endParaRPr lang="pt-PT"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PT" dirty="0"/>
              <a:t>Exercício nº 2: Controlo diário do stock - caso</a:t>
            </a:r>
          </a:p>
        </p:txBody>
      </p:sp>
      <p:sp>
        <p:nvSpPr>
          <p:cNvPr id="3" name="Espaço Reservado para Conteúdo 2"/>
          <p:cNvSpPr>
            <a:spLocks noGrp="1"/>
          </p:cNvSpPr>
          <p:nvPr>
            <p:ph idx="1"/>
          </p:nvPr>
        </p:nvSpPr>
        <p:spPr/>
        <p:txBody>
          <a:bodyPr>
            <a:noAutofit/>
          </a:bodyPr>
          <a:lstStyle/>
          <a:p>
            <a:pPr>
              <a:defRPr/>
            </a:pPr>
            <a:r>
              <a:rPr lang="pt-PT" sz="2400" dirty="0">
                <a:solidFill>
                  <a:schemeClr val="tx1"/>
                </a:solidFill>
              </a:rPr>
              <a:t>O Centro de Saúde da Matola I, no Distrito da Matola, Província de Maputo, recebeu do depósito distrital da Matola,  50 caixas de ATPU para o mês de Abril de 2013. Na altura da recepção tinha na sua Farmácia, 10 caixas remanescentes do mês anterior. </a:t>
            </a:r>
          </a:p>
          <a:p>
            <a:pPr>
              <a:defRPr/>
            </a:pPr>
            <a:r>
              <a:rPr lang="pt-PT" sz="2400" dirty="0">
                <a:solidFill>
                  <a:schemeClr val="tx1"/>
                </a:solidFill>
              </a:rPr>
              <a:t>No primeiro dia do mês de Abril, a Farmácia recebeu 5 receitas que totalizavam 100 saquetas receitadas, distribuídas de forma equitativa e igualmente dispensadas aos pacientes. No segundo dia do mesmo mês, recebeu 3 receitas com 45 saquetas no total, as quais foram </a:t>
            </a:r>
            <a:r>
              <a:rPr lang="pt-BR" sz="2400" dirty="0">
                <a:solidFill>
                  <a:schemeClr val="tx1"/>
                </a:solidFill>
              </a:rPr>
              <a:t>dispensadas de forma equitativa e </a:t>
            </a:r>
            <a:r>
              <a:rPr lang="pt-PT" sz="2400" dirty="0">
                <a:solidFill>
                  <a:schemeClr val="tx1"/>
                </a:solidFill>
              </a:rPr>
              <a:t>íntegralmente satisfeitas.</a:t>
            </a:r>
          </a:p>
          <a:p>
            <a:pPr marL="0" indent="0">
              <a:buFont typeface="Arial" panose="020B0604020202020204" pitchFamily="34" charset="0"/>
              <a:buNone/>
              <a:defRPr/>
            </a:pPr>
            <a:r>
              <a:rPr lang="pt-PT" sz="2400" dirty="0">
                <a:solidFill>
                  <a:schemeClr val="tx1"/>
                </a:solidFill>
              </a:rPr>
              <a:t>   </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34</a:t>
            </a:fld>
            <a:endParaRPr lang="pt-PT"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PT" dirty="0"/>
              <a:t>Exercício prático nº 2: Controlo diário do stock - perguntas</a:t>
            </a:r>
          </a:p>
        </p:txBody>
      </p:sp>
      <p:sp>
        <p:nvSpPr>
          <p:cNvPr id="3" name="Espaço Reservado para Conteúdo 2"/>
          <p:cNvSpPr>
            <a:spLocks noGrp="1"/>
          </p:cNvSpPr>
          <p:nvPr>
            <p:ph idx="1"/>
          </p:nvPr>
        </p:nvSpPr>
        <p:spPr>
          <a:xfrm>
            <a:off x="457200" y="1524000"/>
            <a:ext cx="8229600" cy="4602163"/>
          </a:xfrm>
        </p:spPr>
        <p:txBody>
          <a:bodyPr>
            <a:noAutofit/>
          </a:bodyPr>
          <a:lstStyle/>
          <a:p>
            <a:pPr marL="347663" lvl="1" indent="-338138">
              <a:spcAft>
                <a:spcPts val="600"/>
              </a:spcAft>
              <a:buFont typeface="+mj-lt"/>
              <a:buAutoNum type="alphaLcParenR"/>
              <a:defRPr/>
            </a:pPr>
            <a:r>
              <a:rPr lang="pt-PT" sz="2100" dirty="0"/>
              <a:t>Com base nos dados acima expostos, preencha a ficha de registo diário de receitas.</a:t>
            </a:r>
          </a:p>
          <a:p>
            <a:pPr marL="347663" lvl="1" indent="-338138">
              <a:spcAft>
                <a:spcPts val="600"/>
              </a:spcAft>
              <a:buFont typeface="+mj-lt"/>
              <a:buAutoNum type="alphaLcParenR"/>
              <a:defRPr/>
            </a:pPr>
            <a:r>
              <a:rPr lang="pt-PT" sz="2100" dirty="0"/>
              <a:t>Após o preenchimento da ficha de registo diário de receitas, preencha a ficha de controlo diário de stock.</a:t>
            </a:r>
          </a:p>
          <a:p>
            <a:pPr marL="347663" lvl="1" indent="-338138">
              <a:spcAft>
                <a:spcPts val="600"/>
              </a:spcAft>
              <a:buFont typeface="+mj-lt"/>
              <a:buAutoNum type="alphaLcParenR"/>
              <a:defRPr/>
            </a:pPr>
            <a:r>
              <a:rPr lang="pt-PT" sz="2100" dirty="0"/>
              <a:t>Quantas receitas a unidade sanitária recebeu e que quantidade de ATPU foi destinada aos pacientes?</a:t>
            </a:r>
          </a:p>
          <a:p>
            <a:pPr marL="347663" lvl="1" indent="-338138">
              <a:spcAft>
                <a:spcPts val="600"/>
              </a:spcAft>
              <a:buFont typeface="+mj-lt"/>
              <a:buAutoNum type="alphaLcParenR"/>
              <a:defRPr/>
            </a:pPr>
            <a:r>
              <a:rPr lang="pt-PT" sz="2100" dirty="0"/>
              <a:t>Com que quantidade a unidade sanitária restou?</a:t>
            </a:r>
          </a:p>
          <a:p>
            <a:pPr marL="347663" lvl="1" indent="-338138">
              <a:spcAft>
                <a:spcPts val="600"/>
              </a:spcAft>
              <a:buFont typeface="+mj-lt"/>
              <a:buAutoNum type="alphaLcParenR"/>
              <a:defRPr/>
            </a:pPr>
            <a:r>
              <a:rPr lang="pt-PT" sz="2100" dirty="0"/>
              <a:t>Com os dados da ficha de controlo de stock, preencha </a:t>
            </a:r>
            <a:r>
              <a:rPr lang="pt-BR" sz="2100" dirty="0"/>
              <a:t>a coluna “Caixas de ATPU” na </a:t>
            </a:r>
            <a:r>
              <a:rPr lang="pt-PT" sz="2100" dirty="0"/>
              <a:t>ficha de resumo mensal que será enviada para o distrito.</a:t>
            </a:r>
          </a:p>
          <a:p>
            <a:pPr marL="347663" lvl="1" indent="-338138">
              <a:spcAft>
                <a:spcPts val="600"/>
              </a:spcAft>
              <a:buFont typeface="+mj-lt"/>
              <a:buAutoNum type="alphaLcParenR"/>
              <a:defRPr/>
            </a:pPr>
            <a:r>
              <a:rPr lang="pt-BR" sz="2100" dirty="0"/>
              <a:t>Considerando-se que, o stock de segurança para efectuar a próxima requisição é de 20%, com que stock esta unidade sanitária deve efectuar a próxima requisição?</a:t>
            </a:r>
            <a:endParaRPr lang="pt-PT" sz="2100" dirty="0"/>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35</a:t>
            </a:fld>
            <a:endParaRPr lang="pt-PT"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descr="Exercício prático nº 2: Controlo diário do stock - respostas"/>
          <p:cNvSpPr>
            <a:spLocks noGrp="1"/>
          </p:cNvSpPr>
          <p:nvPr>
            <p:ph type="title"/>
          </p:nvPr>
        </p:nvSpPr>
        <p:spPr/>
        <p:txBody>
          <a:bodyPr/>
          <a:lstStyle/>
          <a:p>
            <a:pPr>
              <a:defRPr/>
            </a:pPr>
            <a:r>
              <a:rPr lang="pt-PT" dirty="0"/>
              <a:t>Exercício prático nº 2: Controlo diário do stock - respostas</a:t>
            </a:r>
          </a:p>
        </p:txBody>
      </p:sp>
      <p:graphicFrame>
        <p:nvGraphicFramePr>
          <p:cNvPr id="4" name="Espaço Reservado para Conteúdo 3"/>
          <p:cNvGraphicFramePr>
            <a:graphicFrameLocks noGrp="1"/>
          </p:cNvGraphicFramePr>
          <p:nvPr>
            <p:ph idx="1"/>
          </p:nvPr>
        </p:nvGraphicFramePr>
        <p:xfrm>
          <a:off x="457200" y="1600200"/>
          <a:ext cx="8229596" cy="4572000"/>
        </p:xfrm>
        <a:graphic>
          <a:graphicData uri="http://schemas.openxmlformats.org/drawingml/2006/table">
            <a:tbl>
              <a:tblPr firstRow="1" firstCol="1" bandRow="1"/>
              <a:tblGrid>
                <a:gridCol w="1671864">
                  <a:extLst>
                    <a:ext uri="{9D8B030D-6E8A-4147-A177-3AD203B41FA5}">
                      <a16:colId xmlns:a16="http://schemas.microsoft.com/office/drawing/2014/main" val="20000"/>
                    </a:ext>
                  </a:extLst>
                </a:gridCol>
                <a:gridCol w="1232805">
                  <a:extLst>
                    <a:ext uri="{9D8B030D-6E8A-4147-A177-3AD203B41FA5}">
                      <a16:colId xmlns:a16="http://schemas.microsoft.com/office/drawing/2014/main" val="20001"/>
                    </a:ext>
                  </a:extLst>
                </a:gridCol>
                <a:gridCol w="851806">
                  <a:extLst>
                    <a:ext uri="{9D8B030D-6E8A-4147-A177-3AD203B41FA5}">
                      <a16:colId xmlns:a16="http://schemas.microsoft.com/office/drawing/2014/main" val="20002"/>
                    </a:ext>
                  </a:extLst>
                </a:gridCol>
                <a:gridCol w="973364">
                  <a:extLst>
                    <a:ext uri="{9D8B030D-6E8A-4147-A177-3AD203B41FA5}">
                      <a16:colId xmlns:a16="http://schemas.microsoft.com/office/drawing/2014/main" val="20003"/>
                    </a:ext>
                  </a:extLst>
                </a:gridCol>
                <a:gridCol w="928007">
                  <a:extLst>
                    <a:ext uri="{9D8B030D-6E8A-4147-A177-3AD203B41FA5}">
                      <a16:colId xmlns:a16="http://schemas.microsoft.com/office/drawing/2014/main" val="20004"/>
                    </a:ext>
                  </a:extLst>
                </a:gridCol>
                <a:gridCol w="1671864">
                  <a:extLst>
                    <a:ext uri="{9D8B030D-6E8A-4147-A177-3AD203B41FA5}">
                      <a16:colId xmlns:a16="http://schemas.microsoft.com/office/drawing/2014/main" val="20005"/>
                    </a:ext>
                  </a:extLst>
                </a:gridCol>
                <a:gridCol w="899886">
                  <a:extLst>
                    <a:ext uri="{9D8B030D-6E8A-4147-A177-3AD203B41FA5}">
                      <a16:colId xmlns:a16="http://schemas.microsoft.com/office/drawing/2014/main" val="20006"/>
                    </a:ext>
                  </a:extLst>
                </a:gridCol>
              </a:tblGrid>
              <a:tr h="238125">
                <a:tc gridSpan="4">
                  <a:txBody>
                    <a:bodyPr/>
                    <a:lstStyle/>
                    <a:p>
                      <a:pPr>
                        <a:spcAft>
                          <a:spcPts val="0"/>
                        </a:spcAft>
                      </a:pPr>
                      <a:r>
                        <a:rPr lang="pt-PT" sz="2000" b="1" dirty="0">
                          <a:solidFill>
                            <a:srgbClr val="000000"/>
                          </a:solidFill>
                          <a:effectLst/>
                          <a:latin typeface="+mn-lt"/>
                          <a:ea typeface="Times New Roman"/>
                        </a:rPr>
                        <a:t>Nome do produto: ATPU</a:t>
                      </a:r>
                      <a:endParaRPr lang="pt-PT" sz="2000" dirty="0">
                        <a:solidFill>
                          <a:srgbClr val="000000"/>
                        </a:solidFill>
                        <a:effectLst/>
                        <a:latin typeface="+mn-lt"/>
                        <a:ea typeface="Times New Roman"/>
                      </a:endParaRPr>
                    </a:p>
                  </a:txBody>
                  <a:tcPr marL="46608" marR="46608"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pt-PT"/>
                    </a:p>
                  </a:txBody>
                  <a:tcPr/>
                </a:tc>
                <a:tc hMerge="1">
                  <a:txBody>
                    <a:bodyPr/>
                    <a:lstStyle/>
                    <a:p>
                      <a:endParaRPr lang="pt-PT"/>
                    </a:p>
                  </a:txBody>
                  <a:tcPr/>
                </a:tc>
                <a:tc hMerge="1">
                  <a:txBody>
                    <a:bodyPr/>
                    <a:lstStyle/>
                    <a:p>
                      <a:endParaRPr lang="pt-PT"/>
                    </a:p>
                  </a:txBody>
                  <a:tcPr/>
                </a:tc>
                <a:tc>
                  <a:txBody>
                    <a:bodyPr/>
                    <a:lstStyle/>
                    <a:p>
                      <a:endParaRPr lang="pt-PT" sz="2000">
                        <a:effectLst/>
                        <a:latin typeface="+mn-lt"/>
                      </a:endParaRPr>
                    </a:p>
                  </a:txBody>
                  <a:tcPr marL="46608" marR="4660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pt-PT" sz="2000">
                        <a:effectLst/>
                        <a:latin typeface="+mn-lt"/>
                      </a:endParaRPr>
                    </a:p>
                  </a:txBody>
                  <a:tcPr marL="46608" marR="4660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pt-PT" sz="2000">
                        <a:effectLst/>
                        <a:latin typeface="+mn-lt"/>
                      </a:endParaRPr>
                    </a:p>
                  </a:txBody>
                  <a:tcPr marL="46608" marR="46608"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5750">
                <a:tc>
                  <a:txBody>
                    <a:bodyPr/>
                    <a:lstStyle/>
                    <a:p>
                      <a:pPr algn="ctr">
                        <a:spcAft>
                          <a:spcPts val="0"/>
                        </a:spcAft>
                      </a:pPr>
                      <a:r>
                        <a:rPr lang="pt-PT" sz="2000" b="1" dirty="0">
                          <a:solidFill>
                            <a:srgbClr val="000000"/>
                          </a:solidFill>
                          <a:effectLst/>
                          <a:latin typeface="+mn-lt"/>
                          <a:ea typeface="Times New Roman"/>
                        </a:rPr>
                        <a:t>Data</a:t>
                      </a:r>
                      <a:endParaRPr lang="pt-PT" sz="2000" dirty="0">
                        <a:solidFill>
                          <a:srgbClr val="000000"/>
                        </a:solidFill>
                        <a:effectLst/>
                        <a:latin typeface="+mn-lt"/>
                        <a:ea typeface="Times New Roman"/>
                      </a:endParaRPr>
                    </a:p>
                  </a:txBody>
                  <a:tcPr marL="46608" marR="46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pt-PT" sz="2000" b="1" dirty="0">
                          <a:solidFill>
                            <a:srgbClr val="000000"/>
                          </a:solidFill>
                          <a:effectLst/>
                          <a:latin typeface="+mn-lt"/>
                          <a:ea typeface="Times New Roman"/>
                        </a:rPr>
                        <a:t>Nº da receita</a:t>
                      </a:r>
                      <a:endParaRPr lang="pt-PT" sz="2000" dirty="0">
                        <a:solidFill>
                          <a:srgbClr val="000000"/>
                        </a:solidFill>
                        <a:effectLst/>
                        <a:latin typeface="+mn-lt"/>
                        <a:ea typeface="Times New Roman"/>
                      </a:endParaRPr>
                    </a:p>
                  </a:txBody>
                  <a:tcPr marL="46608" marR="46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pt-PT" sz="2000" b="1">
                          <a:solidFill>
                            <a:srgbClr val="000000"/>
                          </a:solidFill>
                          <a:effectLst/>
                          <a:latin typeface="+mn-lt"/>
                          <a:ea typeface="Times New Roman"/>
                        </a:rPr>
                        <a:t>Nome do Paciente</a:t>
                      </a:r>
                      <a:endParaRPr lang="pt-PT" sz="2000">
                        <a:solidFill>
                          <a:srgbClr val="000000"/>
                        </a:solidFill>
                        <a:effectLst/>
                        <a:latin typeface="+mn-lt"/>
                        <a:ea typeface="Times New Roman"/>
                      </a:endParaRPr>
                    </a:p>
                  </a:txBody>
                  <a:tcPr marL="46608" marR="46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pt-PT" sz="2000" b="1">
                          <a:solidFill>
                            <a:srgbClr val="000000"/>
                          </a:solidFill>
                          <a:effectLst/>
                          <a:latin typeface="+mn-lt"/>
                          <a:ea typeface="Times New Roman"/>
                        </a:rPr>
                        <a:t>Quatidade receitada</a:t>
                      </a:r>
                      <a:endParaRPr lang="pt-PT" sz="2000">
                        <a:solidFill>
                          <a:srgbClr val="000000"/>
                        </a:solidFill>
                        <a:effectLst/>
                        <a:latin typeface="+mn-lt"/>
                        <a:ea typeface="Times New Roman"/>
                      </a:endParaRPr>
                    </a:p>
                  </a:txBody>
                  <a:tcPr marL="46608" marR="46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pt-PT" sz="2000" b="1">
                          <a:solidFill>
                            <a:srgbClr val="000000"/>
                          </a:solidFill>
                          <a:effectLst/>
                          <a:latin typeface="+mn-lt"/>
                          <a:ea typeface="Times New Roman"/>
                        </a:rPr>
                        <a:t>Quantidade dispensada</a:t>
                      </a:r>
                      <a:endParaRPr lang="pt-PT" sz="2000">
                        <a:solidFill>
                          <a:srgbClr val="000000"/>
                        </a:solidFill>
                        <a:effectLst/>
                        <a:latin typeface="+mn-lt"/>
                        <a:ea typeface="Times New Roman"/>
                      </a:endParaRPr>
                    </a:p>
                  </a:txBody>
                  <a:tcPr marL="46608" marR="46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pt-PT" sz="2000" b="1">
                          <a:solidFill>
                            <a:srgbClr val="000000"/>
                          </a:solidFill>
                          <a:effectLst/>
                          <a:latin typeface="+mn-lt"/>
                          <a:ea typeface="Times New Roman"/>
                        </a:rPr>
                        <a:t>Razão da alteração da quantidade </a:t>
                      </a:r>
                      <a:r>
                        <a:rPr lang="pt-PT" sz="2000">
                          <a:solidFill>
                            <a:srgbClr val="000000"/>
                          </a:solidFill>
                          <a:effectLst/>
                          <a:latin typeface="+mn-lt"/>
                          <a:ea typeface="Times New Roman"/>
                        </a:rPr>
                        <a:t>(se for o caso)</a:t>
                      </a:r>
                    </a:p>
                  </a:txBody>
                  <a:tcPr marL="46608" marR="46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pt-PT" sz="2000" b="1" dirty="0">
                          <a:solidFill>
                            <a:srgbClr val="000000"/>
                          </a:solidFill>
                          <a:effectLst/>
                          <a:latin typeface="+mn-lt"/>
                          <a:ea typeface="Times New Roman"/>
                        </a:rPr>
                        <a:t>Observações</a:t>
                      </a:r>
                      <a:endParaRPr lang="pt-PT" sz="2000" dirty="0">
                        <a:solidFill>
                          <a:srgbClr val="000000"/>
                        </a:solidFill>
                        <a:effectLst/>
                        <a:latin typeface="+mn-lt"/>
                        <a:ea typeface="Times New Roman"/>
                      </a:endParaRPr>
                    </a:p>
                  </a:txBody>
                  <a:tcPr marL="46608" marR="46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142875">
                <a:tc>
                  <a:txBody>
                    <a:bodyPr/>
                    <a:lstStyle/>
                    <a:p>
                      <a:pPr>
                        <a:spcAft>
                          <a:spcPts val="0"/>
                        </a:spcAft>
                      </a:pPr>
                      <a:r>
                        <a:rPr lang="pt-PT" sz="2000">
                          <a:solidFill>
                            <a:srgbClr val="000000"/>
                          </a:solidFill>
                          <a:effectLst/>
                          <a:latin typeface="+mn-lt"/>
                          <a:ea typeface="Times New Roman"/>
                        </a:rPr>
                        <a:t>01-04-2013</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r">
                        <a:spcAft>
                          <a:spcPts val="0"/>
                        </a:spcAft>
                      </a:pPr>
                      <a:r>
                        <a:rPr lang="pt-PT" sz="2000">
                          <a:solidFill>
                            <a:srgbClr val="000000"/>
                          </a:solidFill>
                          <a:effectLst/>
                          <a:latin typeface="+mn-lt"/>
                          <a:ea typeface="Times New Roman"/>
                        </a:rPr>
                        <a:t>1</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20</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20</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3025">
                <a:tc>
                  <a:txBody>
                    <a:bodyPr/>
                    <a:lstStyle/>
                    <a:p>
                      <a:pPr>
                        <a:spcAft>
                          <a:spcPts val="0"/>
                        </a:spcAft>
                      </a:pPr>
                      <a:r>
                        <a:rPr lang="pt-PT" sz="2000">
                          <a:solidFill>
                            <a:srgbClr val="000000"/>
                          </a:solidFill>
                          <a:effectLst/>
                          <a:latin typeface="+mn-lt"/>
                          <a:ea typeface="Times New Roman"/>
                        </a:rPr>
                        <a:t>01-04-2013</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r">
                        <a:spcAft>
                          <a:spcPts val="0"/>
                        </a:spcAft>
                      </a:pPr>
                      <a:r>
                        <a:rPr lang="pt-PT" sz="2000">
                          <a:solidFill>
                            <a:srgbClr val="000000"/>
                          </a:solidFill>
                          <a:effectLst/>
                          <a:latin typeface="+mn-lt"/>
                          <a:ea typeface="Times New Roman"/>
                        </a:rPr>
                        <a:t>2</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20</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20</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7625">
                <a:tc>
                  <a:txBody>
                    <a:bodyPr/>
                    <a:lstStyle/>
                    <a:p>
                      <a:pPr>
                        <a:spcAft>
                          <a:spcPts val="0"/>
                        </a:spcAft>
                      </a:pPr>
                      <a:r>
                        <a:rPr lang="pt-PT" sz="2000">
                          <a:solidFill>
                            <a:srgbClr val="000000"/>
                          </a:solidFill>
                          <a:effectLst/>
                          <a:latin typeface="+mn-lt"/>
                          <a:ea typeface="Times New Roman"/>
                        </a:rPr>
                        <a:t>01-04-2013</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r">
                        <a:spcAft>
                          <a:spcPts val="0"/>
                        </a:spcAft>
                      </a:pPr>
                      <a:r>
                        <a:rPr lang="pt-PT" sz="2000">
                          <a:solidFill>
                            <a:srgbClr val="000000"/>
                          </a:solidFill>
                          <a:effectLst/>
                          <a:latin typeface="+mn-lt"/>
                          <a:ea typeface="Times New Roman"/>
                        </a:rPr>
                        <a:t>3</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20</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20</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4450">
                <a:tc>
                  <a:txBody>
                    <a:bodyPr/>
                    <a:lstStyle/>
                    <a:p>
                      <a:pPr>
                        <a:spcAft>
                          <a:spcPts val="0"/>
                        </a:spcAft>
                      </a:pPr>
                      <a:r>
                        <a:rPr lang="pt-PT" sz="2000">
                          <a:solidFill>
                            <a:srgbClr val="000000"/>
                          </a:solidFill>
                          <a:effectLst/>
                          <a:latin typeface="+mn-lt"/>
                          <a:ea typeface="Times New Roman"/>
                        </a:rPr>
                        <a:t>01-04-2013</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r">
                        <a:spcAft>
                          <a:spcPts val="0"/>
                        </a:spcAft>
                      </a:pPr>
                      <a:r>
                        <a:rPr lang="pt-PT" sz="2000">
                          <a:solidFill>
                            <a:srgbClr val="000000"/>
                          </a:solidFill>
                          <a:effectLst/>
                          <a:latin typeface="+mn-lt"/>
                          <a:ea typeface="Times New Roman"/>
                        </a:rPr>
                        <a:t>4</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20</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20</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8740">
                <a:tc>
                  <a:txBody>
                    <a:bodyPr/>
                    <a:lstStyle/>
                    <a:p>
                      <a:pPr>
                        <a:spcAft>
                          <a:spcPts val="0"/>
                        </a:spcAft>
                      </a:pPr>
                      <a:r>
                        <a:rPr lang="pt-PT" sz="2000">
                          <a:solidFill>
                            <a:srgbClr val="000000"/>
                          </a:solidFill>
                          <a:effectLst/>
                          <a:latin typeface="+mn-lt"/>
                          <a:ea typeface="Times New Roman"/>
                        </a:rPr>
                        <a:t>01-04-2013</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r">
                        <a:spcAft>
                          <a:spcPts val="0"/>
                        </a:spcAft>
                      </a:pPr>
                      <a:r>
                        <a:rPr lang="pt-PT" sz="2000">
                          <a:solidFill>
                            <a:srgbClr val="000000"/>
                          </a:solidFill>
                          <a:effectLst/>
                          <a:latin typeface="+mn-lt"/>
                          <a:ea typeface="Times New Roman"/>
                        </a:rPr>
                        <a:t>5</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20</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20</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PT" sz="2000" dirty="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4450">
                <a:tc gridSpan="3">
                  <a:txBody>
                    <a:bodyPr/>
                    <a:lstStyle/>
                    <a:p>
                      <a:pPr algn="ct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hMerge="1">
                  <a:txBody>
                    <a:bodyPr/>
                    <a:lstStyle/>
                    <a:p>
                      <a:endParaRPr lang="pt-PT"/>
                    </a:p>
                  </a:txBody>
                  <a:tcPr/>
                </a:tc>
                <a:tc hMerge="1">
                  <a:txBody>
                    <a:bodyPr/>
                    <a:lstStyle/>
                    <a:p>
                      <a:endParaRPr lang="pt-PT"/>
                    </a:p>
                  </a:txBody>
                  <a:tcPr/>
                </a:tc>
                <a:tc>
                  <a:txBody>
                    <a:bodyPr/>
                    <a:lstStyle/>
                    <a:p>
                      <a:pPr algn="r">
                        <a:spcAft>
                          <a:spcPts val="0"/>
                        </a:spcAft>
                      </a:pPr>
                      <a:r>
                        <a:rPr lang="pt-PT" sz="2000" b="1">
                          <a:solidFill>
                            <a:srgbClr val="000000"/>
                          </a:solidFill>
                          <a:effectLst/>
                          <a:latin typeface="+mn-lt"/>
                          <a:ea typeface="Times New Roman"/>
                        </a:rPr>
                        <a:t>100</a:t>
                      </a:r>
                      <a:endParaRPr lang="pt-PT" sz="2000">
                        <a:solidFill>
                          <a:srgbClr val="000000"/>
                        </a:solidFill>
                        <a:effectLst/>
                        <a:latin typeface="+mn-lt"/>
                        <a:ea typeface="Times New Roman"/>
                      </a:endParaRP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b="1">
                          <a:solidFill>
                            <a:srgbClr val="000000"/>
                          </a:solidFill>
                          <a:effectLst/>
                          <a:latin typeface="+mn-lt"/>
                          <a:ea typeface="Times New Roman"/>
                        </a:rPr>
                        <a:t>100</a:t>
                      </a:r>
                      <a:endParaRPr lang="pt-PT" sz="2000">
                        <a:solidFill>
                          <a:srgbClr val="000000"/>
                        </a:solidFill>
                        <a:effectLst/>
                        <a:latin typeface="+mn-lt"/>
                        <a:ea typeface="Times New Roman"/>
                      </a:endParaRP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99695">
                <a:tc>
                  <a:txBody>
                    <a:bodyPr/>
                    <a:lstStyle/>
                    <a:p>
                      <a:pPr>
                        <a:spcAft>
                          <a:spcPts val="0"/>
                        </a:spcAft>
                      </a:pPr>
                      <a:r>
                        <a:rPr lang="pt-PT" sz="2000">
                          <a:solidFill>
                            <a:srgbClr val="000000"/>
                          </a:solidFill>
                          <a:effectLst/>
                          <a:latin typeface="+mn-lt"/>
                          <a:ea typeface="Times New Roman"/>
                        </a:rPr>
                        <a:t>02-04-2013</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spcAft>
                          <a:spcPts val="0"/>
                        </a:spcAft>
                      </a:pPr>
                      <a:r>
                        <a:rPr lang="pt-PT" sz="2000">
                          <a:solidFill>
                            <a:srgbClr val="000000"/>
                          </a:solidFill>
                          <a:effectLst/>
                          <a:latin typeface="+mn-lt"/>
                          <a:ea typeface="Times New Roman"/>
                        </a:rPr>
                        <a:t>6</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15</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15</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65405">
                <a:tc>
                  <a:txBody>
                    <a:bodyPr/>
                    <a:lstStyle/>
                    <a:p>
                      <a:pPr>
                        <a:spcAft>
                          <a:spcPts val="0"/>
                        </a:spcAft>
                      </a:pPr>
                      <a:r>
                        <a:rPr lang="pt-PT" sz="2000">
                          <a:solidFill>
                            <a:srgbClr val="000000"/>
                          </a:solidFill>
                          <a:effectLst/>
                          <a:latin typeface="+mn-lt"/>
                          <a:ea typeface="Times New Roman"/>
                        </a:rPr>
                        <a:t>02-04-2013</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spcAft>
                          <a:spcPts val="0"/>
                        </a:spcAft>
                      </a:pPr>
                      <a:r>
                        <a:rPr lang="pt-PT" sz="2000">
                          <a:solidFill>
                            <a:srgbClr val="000000"/>
                          </a:solidFill>
                          <a:effectLst/>
                          <a:latin typeface="+mn-lt"/>
                          <a:ea typeface="Times New Roman"/>
                        </a:rPr>
                        <a:t>7</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15</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15</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4450">
                <a:tc>
                  <a:txBody>
                    <a:bodyPr/>
                    <a:lstStyle/>
                    <a:p>
                      <a:pPr>
                        <a:spcAft>
                          <a:spcPts val="0"/>
                        </a:spcAft>
                      </a:pPr>
                      <a:r>
                        <a:rPr lang="pt-PT" sz="2000">
                          <a:solidFill>
                            <a:srgbClr val="000000"/>
                          </a:solidFill>
                          <a:effectLst/>
                          <a:latin typeface="+mn-lt"/>
                          <a:ea typeface="Times New Roman"/>
                        </a:rPr>
                        <a:t>02-04-2013</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spcAft>
                          <a:spcPts val="0"/>
                        </a:spcAft>
                      </a:pPr>
                      <a:r>
                        <a:rPr lang="pt-PT" sz="2000">
                          <a:solidFill>
                            <a:srgbClr val="000000"/>
                          </a:solidFill>
                          <a:effectLst/>
                          <a:latin typeface="+mn-lt"/>
                          <a:ea typeface="Times New Roman"/>
                        </a:rPr>
                        <a:t>8</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15</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15</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44450">
                <a:tc gridSpan="3">
                  <a:txBody>
                    <a:bodyPr/>
                    <a:lstStyle/>
                    <a:p>
                      <a:pPr algn="ct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hMerge="1">
                  <a:txBody>
                    <a:bodyPr/>
                    <a:lstStyle/>
                    <a:p>
                      <a:endParaRPr lang="pt-PT"/>
                    </a:p>
                  </a:txBody>
                  <a:tcPr/>
                </a:tc>
                <a:tc hMerge="1">
                  <a:txBody>
                    <a:bodyPr/>
                    <a:lstStyle/>
                    <a:p>
                      <a:endParaRPr lang="pt-PT"/>
                    </a:p>
                  </a:txBody>
                  <a:tcPr/>
                </a:tc>
                <a:tc>
                  <a:txBody>
                    <a:bodyPr/>
                    <a:lstStyle/>
                    <a:p>
                      <a:pPr algn="r">
                        <a:spcAft>
                          <a:spcPts val="0"/>
                        </a:spcAft>
                      </a:pPr>
                      <a:r>
                        <a:rPr lang="pt-PT" sz="2000" b="1">
                          <a:solidFill>
                            <a:srgbClr val="000000"/>
                          </a:solidFill>
                          <a:effectLst/>
                          <a:latin typeface="+mn-lt"/>
                          <a:ea typeface="Times New Roman"/>
                        </a:rPr>
                        <a:t>45</a:t>
                      </a:r>
                      <a:endParaRPr lang="pt-PT" sz="2000">
                        <a:solidFill>
                          <a:srgbClr val="000000"/>
                        </a:solidFill>
                        <a:effectLst/>
                        <a:latin typeface="+mn-lt"/>
                        <a:ea typeface="Times New Roman"/>
                      </a:endParaRP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b="1">
                          <a:solidFill>
                            <a:srgbClr val="000000"/>
                          </a:solidFill>
                          <a:effectLst/>
                          <a:latin typeface="+mn-lt"/>
                          <a:ea typeface="Times New Roman"/>
                        </a:rPr>
                        <a:t>45</a:t>
                      </a:r>
                      <a:endParaRPr lang="pt-PT" sz="2000">
                        <a:solidFill>
                          <a:srgbClr val="000000"/>
                        </a:solidFill>
                        <a:effectLst/>
                        <a:latin typeface="+mn-lt"/>
                        <a:ea typeface="Times New Roman"/>
                      </a:endParaRP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PT" sz="200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PT" sz="2000" dirty="0">
                          <a:solidFill>
                            <a:srgbClr val="000000"/>
                          </a:solidFill>
                          <a:effectLst/>
                          <a:latin typeface="+mn-lt"/>
                          <a:ea typeface="Times New Roman"/>
                        </a:rPr>
                        <a:t> </a:t>
                      </a:r>
                    </a:p>
                  </a:txBody>
                  <a:tcPr marL="46608" marR="466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36</a:t>
            </a:fld>
            <a:endParaRPr lang="pt-PT" altLang="en-US" dirty="0"/>
          </a:p>
        </p:txBody>
      </p:sp>
    </p:spTree>
    <p:extLst>
      <p:ext uri="{BB962C8B-B14F-4D97-AF65-F5344CB8AC3E}">
        <p14:creationId xmlns:p14="http://schemas.microsoft.com/office/powerpoint/2010/main" val="32944839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PT" dirty="0"/>
              <a:t>Exercício prático nº 2: Controlo diário do stock - respostas</a:t>
            </a:r>
          </a:p>
        </p:txBody>
      </p:sp>
      <p:graphicFrame>
        <p:nvGraphicFramePr>
          <p:cNvPr id="4" name="Espaço Reservado para Conteúdo 3"/>
          <p:cNvGraphicFramePr>
            <a:graphicFrameLocks noGrp="1"/>
          </p:cNvGraphicFramePr>
          <p:nvPr>
            <p:ph idx="1"/>
          </p:nvPr>
        </p:nvGraphicFramePr>
        <p:xfrm>
          <a:off x="457200" y="1600200"/>
          <a:ext cx="8229601" cy="1828800"/>
        </p:xfrm>
        <a:graphic>
          <a:graphicData uri="http://schemas.openxmlformats.org/drawingml/2006/table">
            <a:tbl>
              <a:tblPr firstRow="1" firstCol="1" bandRow="1"/>
              <a:tblGrid>
                <a:gridCol w="435284">
                  <a:extLst>
                    <a:ext uri="{9D8B030D-6E8A-4147-A177-3AD203B41FA5}">
                      <a16:colId xmlns:a16="http://schemas.microsoft.com/office/drawing/2014/main" val="20000"/>
                    </a:ext>
                  </a:extLst>
                </a:gridCol>
                <a:gridCol w="1450949">
                  <a:extLst>
                    <a:ext uri="{9D8B030D-6E8A-4147-A177-3AD203B41FA5}">
                      <a16:colId xmlns:a16="http://schemas.microsoft.com/office/drawing/2014/main" val="20001"/>
                    </a:ext>
                  </a:extLst>
                </a:gridCol>
                <a:gridCol w="1841799">
                  <a:extLst>
                    <a:ext uri="{9D8B030D-6E8A-4147-A177-3AD203B41FA5}">
                      <a16:colId xmlns:a16="http://schemas.microsoft.com/office/drawing/2014/main" val="20002"/>
                    </a:ext>
                  </a:extLst>
                </a:gridCol>
                <a:gridCol w="1545260">
                  <a:extLst>
                    <a:ext uri="{9D8B030D-6E8A-4147-A177-3AD203B41FA5}">
                      <a16:colId xmlns:a16="http://schemas.microsoft.com/office/drawing/2014/main" val="20003"/>
                    </a:ext>
                  </a:extLst>
                </a:gridCol>
                <a:gridCol w="1285904">
                  <a:extLst>
                    <a:ext uri="{9D8B030D-6E8A-4147-A177-3AD203B41FA5}">
                      <a16:colId xmlns:a16="http://schemas.microsoft.com/office/drawing/2014/main" val="20004"/>
                    </a:ext>
                  </a:extLst>
                </a:gridCol>
                <a:gridCol w="1670405">
                  <a:extLst>
                    <a:ext uri="{9D8B030D-6E8A-4147-A177-3AD203B41FA5}">
                      <a16:colId xmlns:a16="http://schemas.microsoft.com/office/drawing/2014/main" val="20005"/>
                    </a:ext>
                  </a:extLst>
                </a:gridCol>
              </a:tblGrid>
              <a:tr h="209550">
                <a:tc gridSpan="6">
                  <a:txBody>
                    <a:bodyPr/>
                    <a:lstStyle/>
                    <a:p>
                      <a:pPr>
                        <a:spcAft>
                          <a:spcPts val="0"/>
                        </a:spcAft>
                      </a:pPr>
                      <a:r>
                        <a:rPr lang="pt-PT" sz="2000" b="1" dirty="0">
                          <a:solidFill>
                            <a:srgbClr val="000000"/>
                          </a:solidFill>
                          <a:effectLst/>
                          <a:latin typeface="+mn-lt"/>
                          <a:ea typeface="Times New Roman"/>
                        </a:rPr>
                        <a:t>Nome do produto:  ATPU                                                                 Mês/Ano:_______________________________</a:t>
                      </a:r>
                      <a:endParaRPr lang="pt-PT" sz="2000" dirty="0">
                        <a:solidFill>
                          <a:srgbClr val="000000"/>
                        </a:solidFill>
                        <a:effectLst/>
                        <a:latin typeface="+mn-lt"/>
                        <a:ea typeface="Times New Roman"/>
                      </a:endParaRPr>
                    </a:p>
                  </a:txBody>
                  <a:tcPr marL="47531" marR="47531"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pt-PT"/>
                    </a:p>
                  </a:txBody>
                  <a:tcPr/>
                </a:tc>
                <a:tc hMerge="1">
                  <a:txBody>
                    <a:bodyPr/>
                    <a:lstStyle/>
                    <a:p>
                      <a:endParaRPr lang="pt-PT"/>
                    </a:p>
                  </a:txBody>
                  <a:tcPr/>
                </a:tc>
                <a:tc hMerge="1">
                  <a:txBody>
                    <a:bodyPr/>
                    <a:lstStyle/>
                    <a:p>
                      <a:endParaRPr lang="pt-PT"/>
                    </a:p>
                  </a:txBody>
                  <a:tcPr/>
                </a:tc>
                <a:tc hMerge="1">
                  <a:txBody>
                    <a:bodyPr/>
                    <a:lstStyle/>
                    <a:p>
                      <a:endParaRPr lang="pt-PT"/>
                    </a:p>
                  </a:txBody>
                  <a:tcPr/>
                </a:tc>
                <a:tc hMerge="1">
                  <a:txBody>
                    <a:bodyPr/>
                    <a:lstStyle/>
                    <a:p>
                      <a:endParaRPr lang="pt-PT"/>
                    </a:p>
                  </a:txBody>
                  <a:tcPr/>
                </a:tc>
                <a:extLst>
                  <a:ext uri="{0D108BD9-81ED-4DB2-BD59-A6C34878D82A}">
                    <a16:rowId xmlns:a16="http://schemas.microsoft.com/office/drawing/2014/main" val="10000"/>
                  </a:ext>
                </a:extLst>
              </a:tr>
              <a:tr h="285750">
                <a:tc>
                  <a:txBody>
                    <a:bodyPr/>
                    <a:lstStyle/>
                    <a:p>
                      <a:pPr algn="ctr">
                        <a:spcAft>
                          <a:spcPts val="0"/>
                        </a:spcAft>
                      </a:pPr>
                      <a:r>
                        <a:rPr lang="pt-PT" sz="2000" b="1" dirty="0">
                          <a:solidFill>
                            <a:srgbClr val="000000"/>
                          </a:solidFill>
                          <a:effectLst/>
                          <a:latin typeface="+mn-lt"/>
                          <a:ea typeface="Times New Roman"/>
                        </a:rPr>
                        <a:t>data</a:t>
                      </a:r>
                      <a:endParaRPr lang="pt-PT" sz="2000" dirty="0">
                        <a:solidFill>
                          <a:srgbClr val="000000"/>
                        </a:solidFill>
                        <a:effectLst/>
                        <a:latin typeface="+mn-lt"/>
                        <a:ea typeface="Times New Roman"/>
                      </a:endParaRPr>
                    </a:p>
                  </a:txBody>
                  <a:tcPr marL="47531" marR="47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pt-PT" sz="2000" b="1" dirty="0">
                          <a:solidFill>
                            <a:srgbClr val="000000"/>
                          </a:solidFill>
                          <a:effectLst/>
                          <a:latin typeface="+mn-lt"/>
                          <a:ea typeface="Times New Roman"/>
                        </a:rPr>
                        <a:t>Stock inicial </a:t>
                      </a:r>
                      <a:endParaRPr lang="pt-PT" sz="2000" dirty="0">
                        <a:solidFill>
                          <a:srgbClr val="000000"/>
                        </a:solidFill>
                        <a:effectLst/>
                        <a:latin typeface="+mn-lt"/>
                        <a:ea typeface="Times New Roman"/>
                      </a:endParaRPr>
                    </a:p>
                  </a:txBody>
                  <a:tcPr marL="47531" marR="47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pt-PT" sz="2000" b="1" dirty="0">
                          <a:solidFill>
                            <a:srgbClr val="000000"/>
                          </a:solidFill>
                          <a:effectLst/>
                          <a:latin typeface="+mn-lt"/>
                          <a:ea typeface="Times New Roman"/>
                        </a:rPr>
                        <a:t>Quantidade recebida</a:t>
                      </a:r>
                      <a:endParaRPr lang="pt-PT" sz="2000" dirty="0">
                        <a:solidFill>
                          <a:srgbClr val="000000"/>
                        </a:solidFill>
                        <a:effectLst/>
                        <a:latin typeface="+mn-lt"/>
                        <a:ea typeface="Times New Roman"/>
                      </a:endParaRPr>
                    </a:p>
                  </a:txBody>
                  <a:tcPr marL="47531" marR="47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pt-PT" sz="2000" b="1">
                          <a:solidFill>
                            <a:srgbClr val="000000"/>
                          </a:solidFill>
                          <a:effectLst/>
                          <a:latin typeface="+mn-lt"/>
                          <a:ea typeface="Times New Roman"/>
                        </a:rPr>
                        <a:t>Quantidade consumida </a:t>
                      </a:r>
                      <a:endParaRPr lang="pt-PT" sz="2000">
                        <a:solidFill>
                          <a:srgbClr val="000000"/>
                        </a:solidFill>
                        <a:effectLst/>
                        <a:latin typeface="+mn-lt"/>
                        <a:ea typeface="Times New Roman"/>
                      </a:endParaRPr>
                    </a:p>
                  </a:txBody>
                  <a:tcPr marL="47531" marR="47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pt-PT" sz="2000" b="1">
                          <a:solidFill>
                            <a:srgbClr val="000000"/>
                          </a:solidFill>
                          <a:effectLst/>
                          <a:latin typeface="+mn-lt"/>
                          <a:ea typeface="Times New Roman"/>
                        </a:rPr>
                        <a:t>Quantidade perdida</a:t>
                      </a:r>
                      <a:endParaRPr lang="pt-PT" sz="2000">
                        <a:solidFill>
                          <a:srgbClr val="000000"/>
                        </a:solidFill>
                        <a:effectLst/>
                        <a:latin typeface="+mn-lt"/>
                        <a:ea typeface="Times New Roman"/>
                      </a:endParaRPr>
                    </a:p>
                  </a:txBody>
                  <a:tcPr marL="47531" marR="47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pt-PT" sz="2000" b="1">
                          <a:solidFill>
                            <a:srgbClr val="000000"/>
                          </a:solidFill>
                          <a:effectLst/>
                          <a:latin typeface="+mn-lt"/>
                          <a:ea typeface="Times New Roman"/>
                        </a:rPr>
                        <a:t>Stock final no fim do dia </a:t>
                      </a:r>
                      <a:endParaRPr lang="pt-PT" sz="2000">
                        <a:solidFill>
                          <a:srgbClr val="000000"/>
                        </a:solidFill>
                        <a:effectLst/>
                        <a:latin typeface="+mn-lt"/>
                        <a:ea typeface="Times New Roman"/>
                      </a:endParaRPr>
                    </a:p>
                  </a:txBody>
                  <a:tcPr marL="47531" marR="47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276225">
                <a:tc>
                  <a:txBody>
                    <a:bodyPr/>
                    <a:lstStyle/>
                    <a:p>
                      <a:pPr algn="ctr">
                        <a:spcAft>
                          <a:spcPts val="0"/>
                        </a:spcAft>
                      </a:pPr>
                      <a:r>
                        <a:rPr lang="pt-PT" sz="2000" b="1">
                          <a:solidFill>
                            <a:srgbClr val="000000"/>
                          </a:solidFill>
                          <a:effectLst/>
                          <a:latin typeface="+mn-lt"/>
                          <a:ea typeface="Times New Roman"/>
                        </a:rPr>
                        <a:t>1</a:t>
                      </a:r>
                      <a:endParaRPr lang="pt-PT" sz="2000">
                        <a:solidFill>
                          <a:srgbClr val="000000"/>
                        </a:solidFill>
                        <a:effectLst/>
                        <a:latin typeface="+mn-lt"/>
                        <a:ea typeface="Times New Roman"/>
                      </a:endParaRPr>
                    </a:p>
                  </a:txBody>
                  <a:tcPr marL="47531" marR="47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1.500</a:t>
                      </a:r>
                    </a:p>
                  </a:txBody>
                  <a:tcPr marL="47531" marR="475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7.500</a:t>
                      </a:r>
                    </a:p>
                  </a:txBody>
                  <a:tcPr marL="47531" marR="475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100</a:t>
                      </a:r>
                    </a:p>
                  </a:txBody>
                  <a:tcPr marL="47531" marR="475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0</a:t>
                      </a:r>
                    </a:p>
                  </a:txBody>
                  <a:tcPr marL="47531" marR="475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8.900</a:t>
                      </a:r>
                    </a:p>
                  </a:txBody>
                  <a:tcPr marL="47531" marR="475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76225">
                <a:tc>
                  <a:txBody>
                    <a:bodyPr/>
                    <a:lstStyle/>
                    <a:p>
                      <a:pPr algn="ctr">
                        <a:spcAft>
                          <a:spcPts val="0"/>
                        </a:spcAft>
                      </a:pPr>
                      <a:r>
                        <a:rPr lang="pt-PT" sz="2000" b="1">
                          <a:solidFill>
                            <a:srgbClr val="000000"/>
                          </a:solidFill>
                          <a:effectLst/>
                          <a:latin typeface="+mn-lt"/>
                          <a:ea typeface="Times New Roman"/>
                        </a:rPr>
                        <a:t>2</a:t>
                      </a:r>
                      <a:endParaRPr lang="pt-PT" sz="2000">
                        <a:solidFill>
                          <a:srgbClr val="000000"/>
                        </a:solidFill>
                        <a:effectLst/>
                        <a:latin typeface="+mn-lt"/>
                        <a:ea typeface="Times New Roman"/>
                      </a:endParaRPr>
                    </a:p>
                  </a:txBody>
                  <a:tcPr marL="47531" marR="47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8.900</a:t>
                      </a:r>
                    </a:p>
                  </a:txBody>
                  <a:tcPr marL="47531" marR="475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0</a:t>
                      </a:r>
                    </a:p>
                  </a:txBody>
                  <a:tcPr marL="47531" marR="475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45</a:t>
                      </a:r>
                    </a:p>
                  </a:txBody>
                  <a:tcPr marL="47531" marR="475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a:solidFill>
                            <a:srgbClr val="000000"/>
                          </a:solidFill>
                          <a:effectLst/>
                          <a:latin typeface="+mn-lt"/>
                          <a:ea typeface="Times New Roman"/>
                        </a:rPr>
                        <a:t>0</a:t>
                      </a:r>
                    </a:p>
                  </a:txBody>
                  <a:tcPr marL="47531" marR="475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pt-PT" sz="2000" dirty="0">
                          <a:solidFill>
                            <a:srgbClr val="000000"/>
                          </a:solidFill>
                          <a:effectLst/>
                          <a:latin typeface="+mn-lt"/>
                          <a:ea typeface="Times New Roman"/>
                        </a:rPr>
                        <a:t>8.855</a:t>
                      </a:r>
                    </a:p>
                  </a:txBody>
                  <a:tcPr marL="47531" marR="475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37</a:t>
            </a:fld>
            <a:endParaRPr lang="pt-PT" altLang="en-US" dirty="0"/>
          </a:p>
        </p:txBody>
      </p:sp>
    </p:spTree>
    <p:extLst>
      <p:ext uri="{BB962C8B-B14F-4D97-AF65-F5344CB8AC3E}">
        <p14:creationId xmlns:p14="http://schemas.microsoft.com/office/powerpoint/2010/main" val="35141934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PT" dirty="0"/>
              <a:t>Exercício prático nº 2: Controlo diário do stock - respostas</a:t>
            </a:r>
          </a:p>
        </p:txBody>
      </p:sp>
      <p:sp>
        <p:nvSpPr>
          <p:cNvPr id="3" name="Espaço Reservado para Conteúdo 2"/>
          <p:cNvSpPr>
            <a:spLocks noGrp="1"/>
          </p:cNvSpPr>
          <p:nvPr>
            <p:ph idx="1"/>
          </p:nvPr>
        </p:nvSpPr>
        <p:spPr/>
        <p:txBody>
          <a:bodyPr/>
          <a:lstStyle/>
          <a:p>
            <a:pPr marL="514350" indent="-514350">
              <a:buFont typeface="+mj-lt"/>
              <a:buAutoNum type="alphaLcParenR" startAt="3"/>
              <a:defRPr/>
            </a:pPr>
            <a:r>
              <a:rPr lang="pt-PT" sz="2400" dirty="0">
                <a:solidFill>
                  <a:schemeClr val="tx1"/>
                </a:solidFill>
              </a:rPr>
              <a:t>8 receitas foram aviadas; (100 + 45) = 145 saquetas.</a:t>
            </a:r>
          </a:p>
          <a:p>
            <a:pPr marL="514350" indent="-514350">
              <a:buFont typeface="+mj-lt"/>
              <a:buAutoNum type="alphaLcParenR" startAt="3"/>
              <a:defRPr/>
            </a:pPr>
            <a:r>
              <a:rPr lang="pt-PT" sz="2400" dirty="0">
                <a:solidFill>
                  <a:schemeClr val="tx1"/>
                </a:solidFill>
              </a:rPr>
              <a:t>Restaram 8.855 saquetas de ATPU.</a:t>
            </a:r>
          </a:p>
          <a:p>
            <a:pPr marL="514350" indent="-514350">
              <a:buFont typeface="+mj-lt"/>
              <a:buAutoNum type="alphaLcParenR" startAt="3"/>
              <a:defRPr/>
            </a:pPr>
            <a:r>
              <a:rPr lang="pt-PT" sz="2400" dirty="0">
                <a:solidFill>
                  <a:schemeClr val="tx1"/>
                </a:solidFill>
              </a:rPr>
              <a:t>Preenchimento do Relatório Mensal:</a:t>
            </a:r>
          </a:p>
          <a:p>
            <a:pPr marL="514350" indent="-514350">
              <a:buFont typeface="+mj-lt"/>
              <a:buAutoNum type="alphaLcParenR" startAt="3"/>
              <a:defRPr/>
            </a:pPr>
            <a:endParaRPr lang="pt-PT" dirty="0"/>
          </a:p>
          <a:p>
            <a:pPr marL="514350" indent="-514350">
              <a:buFont typeface="+mj-lt"/>
              <a:buAutoNum type="alphaLcParenR" startAt="3"/>
              <a:defRPr/>
            </a:pPr>
            <a:endParaRPr lang="pt-PT" dirty="0"/>
          </a:p>
          <a:p>
            <a:pPr marL="514350" indent="-514350">
              <a:buFont typeface="+mj-lt"/>
              <a:buAutoNum type="alphaLcParenR" startAt="3"/>
              <a:defRPr/>
            </a:pPr>
            <a:endParaRPr lang="pt-PT" dirty="0"/>
          </a:p>
          <a:p>
            <a:pPr marL="514350" indent="-514350">
              <a:buFont typeface="+mj-lt"/>
              <a:buAutoNum type="alphaLcParenR" startAt="3"/>
              <a:defRPr/>
            </a:pPr>
            <a:endParaRPr lang="pt-PT" dirty="0"/>
          </a:p>
          <a:p>
            <a:pPr marL="514350" indent="-514350">
              <a:buFont typeface="+mj-lt"/>
              <a:buAutoNum type="alphaLcParenR" startAt="3"/>
              <a:defRPr/>
            </a:pPr>
            <a:endParaRPr lang="pt-PT" dirty="0"/>
          </a:p>
          <a:p>
            <a:pPr marL="514350" indent="-514350">
              <a:buFont typeface="+mj-lt"/>
              <a:buAutoNum type="alphaLcParenR" startAt="3"/>
              <a:defRPr/>
            </a:pPr>
            <a:endParaRPr lang="pt-PT" dirty="0"/>
          </a:p>
          <a:p>
            <a:pPr>
              <a:defRPr/>
            </a:pPr>
            <a:endParaRPr lang="pt-PT" dirty="0"/>
          </a:p>
        </p:txBody>
      </p:sp>
      <p:sp>
        <p:nvSpPr>
          <p:cNvPr id="6" name="Slide Number Placeholder 5"/>
          <p:cNvSpPr>
            <a:spLocks noGrp="1"/>
          </p:cNvSpPr>
          <p:nvPr>
            <p:ph type="sldNum" sz="quarter" idx="10"/>
          </p:nvPr>
        </p:nvSpPr>
        <p:spPr/>
        <p:txBody>
          <a:bodyPr/>
          <a:lstStyle/>
          <a:p>
            <a:pPr>
              <a:defRPr/>
            </a:pPr>
            <a:fld id="{080AEDDF-9DC8-438E-9C7C-68B8D7802985}" type="slidenum">
              <a:rPr lang="pt-PT" altLang="en-US" smtClean="0"/>
              <a:pPr>
                <a:defRPr/>
              </a:pPr>
              <a:t>38</a:t>
            </a:fld>
            <a:endParaRPr lang="pt-PT" altLang="en-US" dirty="0"/>
          </a:p>
        </p:txBody>
      </p:sp>
      <p:graphicFrame>
        <p:nvGraphicFramePr>
          <p:cNvPr id="5" name="Table 4"/>
          <p:cNvGraphicFramePr>
            <a:graphicFrameLocks noGrp="1"/>
          </p:cNvGraphicFramePr>
          <p:nvPr>
            <p:extLst>
              <p:ext uri="{D42A27DB-BD31-4B8C-83A1-F6EECF244321}">
                <p14:modId xmlns:p14="http://schemas.microsoft.com/office/powerpoint/2010/main" val="574821237"/>
              </p:ext>
            </p:extLst>
          </p:nvPr>
        </p:nvGraphicFramePr>
        <p:xfrm>
          <a:off x="685800" y="3218815"/>
          <a:ext cx="7696202" cy="3216656"/>
        </p:xfrm>
        <a:graphic>
          <a:graphicData uri="http://schemas.openxmlformats.org/drawingml/2006/table">
            <a:tbl>
              <a:tblPr firstRow="1" firstCol="1" bandRow="1"/>
              <a:tblGrid>
                <a:gridCol w="2696202">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tblGrid>
              <a:tr h="868680">
                <a:tc>
                  <a:txBody>
                    <a:bodyPr/>
                    <a:lstStyle/>
                    <a:p>
                      <a:pPr marL="0" marR="0" algn="l">
                        <a:lnSpc>
                          <a:spcPct val="107000"/>
                        </a:lnSpc>
                        <a:spcBef>
                          <a:spcPts val="0"/>
                        </a:spcBef>
                        <a:spcAft>
                          <a:spcPts val="0"/>
                        </a:spcAft>
                      </a:pPr>
                      <a:r>
                        <a:rPr lang="pt-PT" sz="1800" b="1" dirty="0">
                          <a:solidFill>
                            <a:srgbClr val="FFFFFF"/>
                          </a:solidFill>
                          <a:effectLst/>
                          <a:latin typeface="+mn-lt"/>
                          <a:ea typeface="Times New Roman" panose="02020603050405020304" pitchFamily="18" charset="0"/>
                          <a:cs typeface="Times New Roman" panose="02020603050405020304" pitchFamily="18" charset="0"/>
                        </a:rPr>
                        <a:t>Quantidade de produtos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7000"/>
                        </a:lnSpc>
                        <a:spcBef>
                          <a:spcPts val="0"/>
                        </a:spcBef>
                        <a:spcAft>
                          <a:spcPts val="0"/>
                        </a:spcAft>
                      </a:pPr>
                      <a:r>
                        <a:rPr lang="pt-PT" sz="1800" b="1" dirty="0">
                          <a:solidFill>
                            <a:srgbClr val="FFFFFF"/>
                          </a:solidFill>
                          <a:effectLst/>
                          <a:latin typeface="+mn-lt"/>
                          <a:ea typeface="Times New Roman" panose="02020603050405020304" pitchFamily="18" charset="0"/>
                          <a:cs typeface="Times New Roman" panose="02020603050405020304" pitchFamily="18" charset="0"/>
                        </a:rPr>
                        <a:t>Pacotes de F75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7000"/>
                        </a:lnSpc>
                        <a:spcBef>
                          <a:spcPts val="0"/>
                        </a:spcBef>
                        <a:spcAft>
                          <a:spcPts val="0"/>
                        </a:spcAft>
                      </a:pPr>
                      <a:r>
                        <a:rPr lang="pt-PT" sz="1800" b="1" dirty="0">
                          <a:solidFill>
                            <a:srgbClr val="FFFFFF"/>
                          </a:solidFill>
                          <a:effectLst/>
                          <a:latin typeface="+mn-lt"/>
                          <a:ea typeface="Times New Roman" panose="02020603050405020304" pitchFamily="18" charset="0"/>
                          <a:cs typeface="Times New Roman" panose="02020603050405020304" pitchFamily="18" charset="0"/>
                        </a:rPr>
                        <a:t>Pacotes de F100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7000"/>
                        </a:lnSpc>
                        <a:spcBef>
                          <a:spcPts val="0"/>
                        </a:spcBef>
                        <a:spcAft>
                          <a:spcPts val="0"/>
                        </a:spcAft>
                      </a:pPr>
                      <a:r>
                        <a:rPr lang="pt-PT" sz="1800" b="1" dirty="0">
                          <a:solidFill>
                            <a:srgbClr val="FFFFFF"/>
                          </a:solidFill>
                          <a:effectLst/>
                          <a:latin typeface="+mn-lt"/>
                          <a:ea typeface="Times New Roman" panose="02020603050405020304" pitchFamily="18" charset="0"/>
                          <a:cs typeface="Times New Roman" panose="02020603050405020304" pitchFamily="18" charset="0"/>
                        </a:rPr>
                        <a:t>Saquetas de ReSoMal</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7000"/>
                        </a:lnSpc>
                        <a:spcBef>
                          <a:spcPts val="0"/>
                        </a:spcBef>
                        <a:spcAft>
                          <a:spcPts val="0"/>
                        </a:spcAft>
                      </a:pPr>
                      <a:r>
                        <a:rPr lang="pt-PT" sz="1800" b="1" dirty="0">
                          <a:solidFill>
                            <a:srgbClr val="FFFFFF"/>
                          </a:solidFill>
                          <a:effectLst/>
                          <a:latin typeface="+mn-lt"/>
                          <a:ea typeface="Times New Roman" panose="02020603050405020304" pitchFamily="18" charset="0"/>
                          <a:cs typeface="Times New Roman" panose="02020603050405020304" pitchFamily="18" charset="0"/>
                        </a:rPr>
                        <a:t>Saquetas de ATPU</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7000"/>
                        </a:lnSpc>
                        <a:spcBef>
                          <a:spcPts val="0"/>
                        </a:spcBef>
                        <a:spcAft>
                          <a:spcPts val="0"/>
                        </a:spcAft>
                      </a:pPr>
                      <a:r>
                        <a:rPr lang="pt-PT" sz="1800" b="1" dirty="0">
                          <a:solidFill>
                            <a:srgbClr val="FFFFFF"/>
                          </a:solidFill>
                          <a:effectLst/>
                          <a:latin typeface="+mn-lt"/>
                          <a:ea typeface="Times New Roman" panose="02020603050405020304" pitchFamily="18" charset="0"/>
                          <a:cs typeface="Times New Roman" panose="02020603050405020304" pitchFamily="18" charset="0"/>
                        </a:rPr>
                        <a:t>Sacos de MAE</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289560">
                <a:tc>
                  <a:txBody>
                    <a:bodyPr/>
                    <a:lstStyle/>
                    <a:p>
                      <a:pPr marL="0" marR="0" algn="l">
                        <a:lnSpc>
                          <a:spcPct val="107000"/>
                        </a:lnSpc>
                        <a:spcBef>
                          <a:spcPts val="0"/>
                        </a:spcBef>
                        <a:spcAft>
                          <a:spcPts val="0"/>
                        </a:spcAft>
                      </a:pPr>
                      <a:r>
                        <a:rPr lang="pt-PT" sz="1800" dirty="0">
                          <a:effectLst/>
                          <a:latin typeface="+mn-lt"/>
                          <a:ea typeface="Times New Roman" panose="02020603050405020304" pitchFamily="18" charset="0"/>
                          <a:cs typeface="Times New Roman" panose="02020603050405020304" pitchFamily="18" charset="0"/>
                        </a:rPr>
                        <a:t>a. Stock inicial</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mn-lt"/>
                          <a:ea typeface="Times New Roman" panose="02020603050405020304" pitchFamily="18" charset="0"/>
                          <a:cs typeface="Times New Roman" panose="02020603050405020304" pitchFamily="18" charset="0"/>
                        </a:rPr>
                        <a:t> </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mn-lt"/>
                          <a:ea typeface="Times New Roman" panose="02020603050405020304" pitchFamily="18" charset="0"/>
                          <a:cs typeface="Times New Roman" panose="02020603050405020304" pitchFamily="18" charset="0"/>
                        </a:rPr>
                        <a:t> </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mn-lt"/>
                          <a:ea typeface="Times New Roman" panose="02020603050405020304" pitchFamily="18" charset="0"/>
                          <a:cs typeface="Times New Roman" panose="02020603050405020304" pitchFamily="18" charset="0"/>
                        </a:rPr>
                        <a:t> </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mn-lt"/>
                          <a:ea typeface="Times New Roman" panose="02020603050405020304" pitchFamily="18" charset="0"/>
                          <a:cs typeface="Times New Roman" panose="02020603050405020304" pitchFamily="18" charset="0"/>
                        </a:rPr>
                        <a:t>1.500</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dirty="0">
                          <a:effectLst/>
                          <a:latin typeface="+mn-lt"/>
                          <a:ea typeface="Times New Roman" panose="02020603050405020304" pitchFamily="18" charset="0"/>
                          <a:cs typeface="Times New Roman" panose="02020603050405020304" pitchFamily="18" charset="0"/>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1"/>
                  </a:ext>
                </a:extLst>
              </a:tr>
              <a:tr h="579120">
                <a:tc>
                  <a:txBody>
                    <a:bodyPr/>
                    <a:lstStyle/>
                    <a:p>
                      <a:pPr marL="0" marR="0" algn="l">
                        <a:lnSpc>
                          <a:spcPct val="107000"/>
                        </a:lnSpc>
                        <a:spcBef>
                          <a:spcPts val="0"/>
                        </a:spcBef>
                        <a:spcAft>
                          <a:spcPts val="0"/>
                        </a:spcAft>
                      </a:pPr>
                      <a:r>
                        <a:rPr lang="pt-PT" sz="1800" dirty="0">
                          <a:effectLst/>
                          <a:latin typeface="+mn-lt"/>
                          <a:ea typeface="Times New Roman" panose="02020603050405020304" pitchFamily="18" charset="0"/>
                          <a:cs typeface="Times New Roman" panose="02020603050405020304" pitchFamily="18" charset="0"/>
                        </a:rPr>
                        <a:t>b. Quantidade recebida neste mês</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dirty="0">
                          <a:effectLst/>
                          <a:latin typeface="+mn-lt"/>
                          <a:ea typeface="Times New Roman" panose="02020603050405020304" pitchFamily="18" charset="0"/>
                          <a:cs typeface="Times New Roman" panose="02020603050405020304" pitchFamily="18" charset="0"/>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a:effectLst/>
                          <a:latin typeface="+mn-lt"/>
                          <a:ea typeface="Times New Roman" panose="02020603050405020304" pitchFamily="18" charset="0"/>
                          <a:cs typeface="Times New Roman" panose="02020603050405020304" pitchFamily="18" charset="0"/>
                        </a:rPr>
                        <a:t> </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a:effectLst/>
                          <a:latin typeface="+mn-lt"/>
                          <a:ea typeface="Times New Roman" panose="02020603050405020304" pitchFamily="18" charset="0"/>
                          <a:cs typeface="Times New Roman" panose="02020603050405020304" pitchFamily="18" charset="0"/>
                        </a:rPr>
                        <a:t> </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a:effectLst/>
                          <a:latin typeface="+mn-lt"/>
                          <a:ea typeface="Times New Roman" panose="02020603050405020304" pitchFamily="18" charset="0"/>
                          <a:cs typeface="Times New Roman" panose="02020603050405020304" pitchFamily="18" charset="0"/>
                        </a:rPr>
                        <a:t>7.500</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dirty="0">
                          <a:effectLst/>
                          <a:latin typeface="+mn-lt"/>
                          <a:ea typeface="Times New Roman" panose="02020603050405020304" pitchFamily="18" charset="0"/>
                          <a:cs typeface="Times New Roman" panose="02020603050405020304" pitchFamily="18" charset="0"/>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2"/>
                  </a:ext>
                </a:extLst>
              </a:tr>
              <a:tr h="579120">
                <a:tc>
                  <a:txBody>
                    <a:bodyPr/>
                    <a:lstStyle/>
                    <a:p>
                      <a:pPr marL="0" marR="0" algn="l">
                        <a:lnSpc>
                          <a:spcPct val="107000"/>
                        </a:lnSpc>
                        <a:spcBef>
                          <a:spcPts val="0"/>
                        </a:spcBef>
                        <a:spcAft>
                          <a:spcPts val="0"/>
                        </a:spcAft>
                      </a:pPr>
                      <a:r>
                        <a:rPr lang="pt-PT" sz="1800" dirty="0">
                          <a:effectLst/>
                          <a:latin typeface="+mn-lt"/>
                          <a:ea typeface="Times New Roman" panose="02020603050405020304" pitchFamily="18" charset="0"/>
                          <a:cs typeface="Times New Roman" panose="02020603050405020304" pitchFamily="18" charset="0"/>
                        </a:rPr>
                        <a:t>c. Quantidade consumida neste mês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mn-lt"/>
                          <a:ea typeface="Times New Roman" panose="02020603050405020304" pitchFamily="18" charset="0"/>
                          <a:cs typeface="Times New Roman" panose="02020603050405020304" pitchFamily="18" charset="0"/>
                        </a:rPr>
                        <a:t> </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dirty="0">
                          <a:effectLst/>
                          <a:latin typeface="+mn-lt"/>
                          <a:ea typeface="Times New Roman" panose="02020603050405020304" pitchFamily="18" charset="0"/>
                          <a:cs typeface="Times New Roman" panose="02020603050405020304" pitchFamily="18" charset="0"/>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dirty="0">
                          <a:effectLst/>
                          <a:latin typeface="+mn-lt"/>
                          <a:ea typeface="Times New Roman" panose="02020603050405020304" pitchFamily="18" charset="0"/>
                          <a:cs typeface="Times New Roman" panose="02020603050405020304" pitchFamily="18" charset="0"/>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a:effectLst/>
                          <a:latin typeface="+mn-lt"/>
                          <a:ea typeface="Times New Roman" panose="02020603050405020304" pitchFamily="18" charset="0"/>
                          <a:cs typeface="Times New Roman" panose="02020603050405020304" pitchFamily="18" charset="0"/>
                        </a:rPr>
                        <a:t>145</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7000"/>
                        </a:lnSpc>
                        <a:spcBef>
                          <a:spcPts val="0"/>
                        </a:spcBef>
                        <a:spcAft>
                          <a:spcPts val="0"/>
                        </a:spcAft>
                      </a:pPr>
                      <a:r>
                        <a:rPr lang="pt-PT" sz="1800" dirty="0">
                          <a:effectLst/>
                          <a:latin typeface="+mn-lt"/>
                          <a:ea typeface="Times New Roman" panose="02020603050405020304" pitchFamily="18" charset="0"/>
                          <a:cs typeface="Times New Roman" panose="02020603050405020304" pitchFamily="18" charset="0"/>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3"/>
                  </a:ext>
                </a:extLst>
              </a:tr>
              <a:tr h="289560">
                <a:tc>
                  <a:txBody>
                    <a:bodyPr/>
                    <a:lstStyle/>
                    <a:p>
                      <a:pPr marL="0" marR="0" algn="l">
                        <a:lnSpc>
                          <a:spcPct val="107000"/>
                        </a:lnSpc>
                        <a:spcBef>
                          <a:spcPts val="0"/>
                        </a:spcBef>
                        <a:spcAft>
                          <a:spcPts val="0"/>
                        </a:spcAft>
                      </a:pPr>
                      <a:r>
                        <a:rPr lang="pt-PT" sz="1800" dirty="0">
                          <a:effectLst/>
                          <a:latin typeface="+mn-lt"/>
                          <a:ea typeface="Times New Roman" panose="02020603050405020304" pitchFamily="18" charset="0"/>
                          <a:cs typeface="Times New Roman" panose="02020603050405020304" pitchFamily="18" charset="0"/>
                        </a:rPr>
                        <a:t>d. Quantidade perdida</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dirty="0">
                          <a:effectLst/>
                          <a:latin typeface="+mn-lt"/>
                          <a:ea typeface="Times New Roman" panose="02020603050405020304" pitchFamily="18" charset="0"/>
                          <a:cs typeface="Times New Roman" panose="02020603050405020304" pitchFamily="18" charset="0"/>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dirty="0">
                          <a:effectLst/>
                          <a:latin typeface="+mn-lt"/>
                          <a:ea typeface="Times New Roman" panose="02020603050405020304" pitchFamily="18" charset="0"/>
                          <a:cs typeface="Times New Roman" panose="02020603050405020304" pitchFamily="18" charset="0"/>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dirty="0">
                          <a:effectLst/>
                          <a:latin typeface="+mn-lt"/>
                          <a:ea typeface="Times New Roman" panose="02020603050405020304" pitchFamily="18" charset="0"/>
                          <a:cs typeface="Times New Roman" panose="02020603050405020304" pitchFamily="18" charset="0"/>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dirty="0">
                          <a:effectLst/>
                          <a:latin typeface="+mn-lt"/>
                          <a:ea typeface="Times New Roman" panose="02020603050405020304" pitchFamily="18" charset="0"/>
                          <a:cs typeface="Times New Roman" panose="02020603050405020304" pitchFamily="18" charset="0"/>
                        </a:rPr>
                        <a:t>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7000"/>
                        </a:lnSpc>
                        <a:spcBef>
                          <a:spcPts val="0"/>
                        </a:spcBef>
                        <a:spcAft>
                          <a:spcPts val="0"/>
                        </a:spcAft>
                      </a:pPr>
                      <a:r>
                        <a:rPr lang="pt-PT" sz="1800" dirty="0">
                          <a:effectLst/>
                          <a:latin typeface="+mn-lt"/>
                          <a:ea typeface="Times New Roman" panose="02020603050405020304" pitchFamily="18" charset="0"/>
                          <a:cs typeface="Times New Roman" panose="02020603050405020304" pitchFamily="18" charset="0"/>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4"/>
                  </a:ext>
                </a:extLst>
              </a:tr>
              <a:tr h="579120">
                <a:tc>
                  <a:txBody>
                    <a:bodyPr/>
                    <a:lstStyle/>
                    <a:p>
                      <a:pPr marL="0" marR="0" algn="l">
                        <a:lnSpc>
                          <a:spcPct val="107000"/>
                        </a:lnSpc>
                        <a:spcBef>
                          <a:spcPts val="0"/>
                        </a:spcBef>
                        <a:spcAft>
                          <a:spcPts val="0"/>
                        </a:spcAft>
                      </a:pPr>
                      <a:r>
                        <a:rPr lang="pt-PT" sz="1800" dirty="0">
                          <a:effectLst/>
                          <a:latin typeface="+mn-lt"/>
                          <a:ea typeface="Times New Roman" panose="02020603050405020304" pitchFamily="18" charset="0"/>
                          <a:cs typeface="Times New Roman" panose="02020603050405020304" pitchFamily="18" charset="0"/>
                        </a:rPr>
                        <a:t>e. Stock final no fim do mês =(a+b)-(c+d)</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l">
                        <a:lnSpc>
                          <a:spcPct val="107000"/>
                        </a:lnSpc>
                        <a:spcBef>
                          <a:spcPts val="0"/>
                        </a:spcBef>
                        <a:spcAft>
                          <a:spcPts val="0"/>
                        </a:spcAft>
                      </a:pPr>
                      <a:r>
                        <a:rPr lang="pt-PT" sz="1800" dirty="0">
                          <a:effectLst/>
                          <a:latin typeface="+mn-lt"/>
                          <a:ea typeface="Times New Roman" panose="02020603050405020304" pitchFamily="18" charset="0"/>
                          <a:cs typeface="Times New Roman" panose="02020603050405020304" pitchFamily="18" charset="0"/>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l">
                        <a:lnSpc>
                          <a:spcPct val="107000"/>
                        </a:lnSpc>
                        <a:spcBef>
                          <a:spcPts val="0"/>
                        </a:spcBef>
                        <a:spcAft>
                          <a:spcPts val="0"/>
                        </a:spcAft>
                      </a:pPr>
                      <a:r>
                        <a:rPr lang="pt-PT" sz="1800">
                          <a:effectLst/>
                          <a:latin typeface="+mn-lt"/>
                          <a:ea typeface="Times New Roman" panose="02020603050405020304" pitchFamily="18" charset="0"/>
                          <a:cs typeface="Times New Roman" panose="02020603050405020304" pitchFamily="18" charset="0"/>
                        </a:rPr>
                        <a:t> </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l">
                        <a:lnSpc>
                          <a:spcPct val="107000"/>
                        </a:lnSpc>
                        <a:spcBef>
                          <a:spcPts val="0"/>
                        </a:spcBef>
                        <a:spcAft>
                          <a:spcPts val="0"/>
                        </a:spcAft>
                      </a:pPr>
                      <a:r>
                        <a:rPr lang="pt-PT" sz="1800" dirty="0">
                          <a:effectLst/>
                          <a:latin typeface="+mn-lt"/>
                          <a:ea typeface="Times New Roman" panose="02020603050405020304" pitchFamily="18" charset="0"/>
                          <a:cs typeface="Times New Roman" panose="02020603050405020304" pitchFamily="18" charset="0"/>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l">
                        <a:lnSpc>
                          <a:spcPct val="107000"/>
                        </a:lnSpc>
                        <a:spcBef>
                          <a:spcPts val="0"/>
                        </a:spcBef>
                        <a:spcAft>
                          <a:spcPts val="0"/>
                        </a:spcAft>
                      </a:pPr>
                      <a:r>
                        <a:rPr lang="pt-PT" sz="1800" b="1" dirty="0">
                          <a:effectLst/>
                          <a:latin typeface="+mn-lt"/>
                          <a:ea typeface="Times New Roman" panose="02020603050405020304" pitchFamily="18" charset="0"/>
                          <a:cs typeface="Times New Roman" panose="02020603050405020304" pitchFamily="18" charset="0"/>
                        </a:rPr>
                        <a:t>8.855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l">
                        <a:lnSpc>
                          <a:spcPct val="107000"/>
                        </a:lnSpc>
                        <a:spcBef>
                          <a:spcPts val="0"/>
                        </a:spcBef>
                        <a:spcAft>
                          <a:spcPts val="0"/>
                        </a:spcAft>
                      </a:pPr>
                      <a:r>
                        <a:rPr lang="pt-PT" sz="1800" dirty="0">
                          <a:effectLst/>
                          <a:latin typeface="+mn-lt"/>
                          <a:ea typeface="Times New Roman" panose="02020603050405020304" pitchFamily="18" charset="0"/>
                          <a:cs typeface="Times New Roman" panose="02020603050405020304" pitchFamily="18" charset="0"/>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D5F4FF"/>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PT" dirty="0"/>
              <a:t>Exercício prático nº 2: Controlo diário do stock - respostas</a:t>
            </a:r>
          </a:p>
        </p:txBody>
      </p:sp>
      <p:sp>
        <p:nvSpPr>
          <p:cNvPr id="3" name="Espaço Reservado para Conteúdo 2"/>
          <p:cNvSpPr>
            <a:spLocks noGrp="1"/>
          </p:cNvSpPr>
          <p:nvPr>
            <p:ph idx="1"/>
          </p:nvPr>
        </p:nvSpPr>
        <p:spPr/>
        <p:txBody>
          <a:bodyPr/>
          <a:lstStyle/>
          <a:p>
            <a:pPr marL="0" indent="0">
              <a:buFont typeface="Arial" panose="020B0604020202020204" pitchFamily="34" charset="0"/>
              <a:buNone/>
              <a:defRPr/>
            </a:pPr>
            <a:r>
              <a:rPr lang="pt-PT" sz="2600" dirty="0"/>
              <a:t>f)</a:t>
            </a:r>
          </a:p>
          <a:p>
            <a:pPr marL="0" indent="0">
              <a:buFont typeface="Arial" panose="020B0604020202020204" pitchFamily="34" charset="0"/>
              <a:buNone/>
              <a:defRPr/>
            </a:pPr>
            <a:r>
              <a:rPr lang="pt-PT" sz="2600" dirty="0">
                <a:solidFill>
                  <a:schemeClr val="tx1"/>
                </a:solidFill>
              </a:rPr>
              <a:t>(1.500 + 7.500) x (1 - 0.8) = 1.800 saquetas ou </a:t>
            </a:r>
          </a:p>
          <a:p>
            <a:pPr marL="0" indent="0">
              <a:buFont typeface="Arial" panose="020B0604020202020204" pitchFamily="34" charset="0"/>
              <a:buNone/>
              <a:defRPr/>
            </a:pPr>
            <a:r>
              <a:rPr lang="pt-PT" sz="2600" dirty="0">
                <a:solidFill>
                  <a:schemeClr val="tx1"/>
                </a:solidFill>
              </a:rPr>
              <a:t>(1.500 + 7.500) * 0,2 = 1.800</a:t>
            </a:r>
          </a:p>
          <a:p>
            <a:pPr>
              <a:defRPr/>
            </a:pPr>
            <a:endParaRPr lang="pt-PT" dirty="0"/>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39</a:t>
            </a:fld>
            <a:endParaRPr lang="pt-PT"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err="1"/>
              <a:t>Cadeia</a:t>
            </a:r>
            <a:r>
              <a:rPr lang="en-US" dirty="0"/>
              <a:t> de </a:t>
            </a:r>
            <a:r>
              <a:rPr lang="en-US" dirty="0" err="1"/>
              <a:t>abastecimento</a:t>
            </a:r>
            <a:endParaRPr lang="pt-PT" dirty="0"/>
          </a:p>
        </p:txBody>
      </p:sp>
      <p:sp>
        <p:nvSpPr>
          <p:cNvPr id="3" name="Content Placeholder 2"/>
          <p:cNvSpPr>
            <a:spLocks noGrp="1"/>
          </p:cNvSpPr>
          <p:nvPr>
            <p:ph idx="1"/>
          </p:nvPr>
        </p:nvSpPr>
        <p:spPr/>
        <p:txBody>
          <a:bodyPr>
            <a:normAutofit fontScale="92500"/>
          </a:bodyPr>
          <a:lstStyle/>
          <a:p>
            <a:pPr eaLnBrk="1" hangingPunct="1">
              <a:defRPr/>
            </a:pPr>
            <a:r>
              <a:rPr lang="pt-PT" dirty="0">
                <a:solidFill>
                  <a:schemeClr val="tx1"/>
                </a:solidFill>
              </a:rPr>
              <a:t>Descreve as ligações e as inter-relações entre as muitas organizações, pessoas, recursos, e procedimentos envolvidos na disponibilização dos produtos aos clientes. </a:t>
            </a:r>
          </a:p>
          <a:p>
            <a:pPr eaLnBrk="1" hangingPunct="1">
              <a:defRPr/>
            </a:pPr>
            <a:r>
              <a:rPr lang="pt-PT" dirty="0">
                <a:solidFill>
                  <a:schemeClr val="tx1"/>
                </a:solidFill>
              </a:rPr>
              <a:t>Inclui: parceiros da manufacturação, transporte, armazenagem, e prestação de serviços. </a:t>
            </a:r>
          </a:p>
          <a:p>
            <a:pPr eaLnBrk="1" hangingPunct="1">
              <a:defRPr/>
            </a:pPr>
            <a:r>
              <a:rPr lang="pt-PT" dirty="0">
                <a:solidFill>
                  <a:schemeClr val="tx1"/>
                </a:solidFill>
              </a:rPr>
              <a:t>Um ingrediente chave de uma cadeia de abastecimento bem-sucedida é o facto dos parceiros estarem centrados na melhoria da </a:t>
            </a:r>
            <a:r>
              <a:rPr lang="pt-PT" b="1" i="1" dirty="0">
                <a:solidFill>
                  <a:schemeClr val="tx1"/>
                </a:solidFill>
              </a:rPr>
              <a:t>coordenação</a:t>
            </a:r>
            <a:r>
              <a:rPr lang="pt-PT" dirty="0">
                <a:solidFill>
                  <a:schemeClr val="tx1"/>
                </a:solidFill>
              </a:rPr>
              <a:t>, </a:t>
            </a:r>
            <a:r>
              <a:rPr lang="pt-PT" b="1" i="1" dirty="0">
                <a:solidFill>
                  <a:schemeClr val="tx1"/>
                </a:solidFill>
              </a:rPr>
              <a:t>partilha de informação, </a:t>
            </a:r>
            <a:r>
              <a:rPr lang="pt-PT" dirty="0">
                <a:solidFill>
                  <a:schemeClr val="tx1"/>
                </a:solidFill>
              </a:rPr>
              <a:t>e </a:t>
            </a:r>
            <a:r>
              <a:rPr lang="pt-PT" b="1" i="1" dirty="0">
                <a:solidFill>
                  <a:schemeClr val="tx1"/>
                </a:solidFill>
              </a:rPr>
              <a:t>serviço aos consumidores finais</a:t>
            </a:r>
            <a:r>
              <a:rPr lang="pt-PT" dirty="0">
                <a:solidFill>
                  <a:schemeClr val="tx1"/>
                </a:solidFill>
              </a:rPr>
              <a:t>.</a:t>
            </a:r>
          </a:p>
          <a:p>
            <a:pPr eaLnBrk="1" hangingPunct="1">
              <a:defRPr/>
            </a:pPr>
            <a:endParaRPr lang="pt-PT" dirty="0">
              <a:solidFill>
                <a:schemeClr val="tx1"/>
              </a:solidFill>
            </a:endParaRP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4</a:t>
            </a:fld>
            <a:endParaRPr lang="pt-PT"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PT" dirty="0"/>
              <a:t>Tópico 10.8 Revisão do módulo</a:t>
            </a:r>
          </a:p>
        </p:txBody>
      </p:sp>
      <p:sp>
        <p:nvSpPr>
          <p:cNvPr id="3" name="Espaço Reservado para Conteúdo 2"/>
          <p:cNvSpPr>
            <a:spLocks noGrp="1"/>
          </p:cNvSpPr>
          <p:nvPr>
            <p:ph idx="1"/>
          </p:nvPr>
        </p:nvSpPr>
        <p:spPr/>
        <p:txBody>
          <a:bodyPr>
            <a:normAutofit/>
          </a:bodyPr>
          <a:lstStyle/>
          <a:p>
            <a:pPr>
              <a:defRPr/>
            </a:pPr>
            <a:r>
              <a:rPr lang="pt-PT" sz="2600" dirty="0">
                <a:solidFill>
                  <a:schemeClr val="tx1"/>
                </a:solidFill>
              </a:rPr>
              <a:t>Dúvidas sobre os tópicos que foram abordados neste módulo?</a:t>
            </a:r>
            <a:endParaRPr lang="en-US" sz="2600" dirty="0">
              <a:solidFill>
                <a:schemeClr val="tx1"/>
              </a:solidFill>
            </a:endParaRPr>
          </a:p>
          <a:p>
            <a:pPr>
              <a:defRPr/>
            </a:pPr>
            <a:r>
              <a:rPr lang="pt-PT" sz="2600" dirty="0">
                <a:solidFill>
                  <a:schemeClr val="tx1"/>
                </a:solidFill>
              </a:rPr>
              <a:t>Que tópicos foram abordados neste módulo e cual é o conteúdo de cada tópico?</a:t>
            </a:r>
            <a:endParaRPr lang="en-US" sz="2600" dirty="0">
              <a:solidFill>
                <a:schemeClr val="tx1"/>
              </a:solidFill>
            </a:endParaRPr>
          </a:p>
          <a:p>
            <a:pPr>
              <a:defRPr/>
            </a:pPr>
            <a:endParaRPr lang="pt-PT" sz="2600" dirty="0">
              <a:solidFill>
                <a:schemeClr val="tx1"/>
              </a:solidFill>
            </a:endParaRP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40</a:t>
            </a:fld>
            <a:endParaRPr lang="pt-PT"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a:t>Tópico 10.2 Logística</a:t>
            </a:r>
          </a:p>
        </p:txBody>
      </p:sp>
      <p:sp>
        <p:nvSpPr>
          <p:cNvPr id="3" name="Content Placeholder 2"/>
          <p:cNvSpPr>
            <a:spLocks noGrp="1"/>
          </p:cNvSpPr>
          <p:nvPr>
            <p:ph idx="1"/>
          </p:nvPr>
        </p:nvSpPr>
        <p:spPr/>
        <p:txBody>
          <a:bodyPr>
            <a:normAutofit/>
          </a:bodyPr>
          <a:lstStyle/>
          <a:p>
            <a:pPr marL="0" indent="0">
              <a:buFont typeface="Arial" panose="020B0604020202020204" pitchFamily="34" charset="0"/>
              <a:buNone/>
              <a:defRPr/>
            </a:pPr>
            <a:r>
              <a:rPr lang="pt-PT" sz="2600" b="1" dirty="0"/>
              <a:t>Objectivos da aprendizagem </a:t>
            </a:r>
            <a:endParaRPr lang="pt-PT" sz="2600" dirty="0"/>
          </a:p>
          <a:p>
            <a:pPr>
              <a:defRPr/>
            </a:pPr>
            <a:r>
              <a:rPr lang="pt-PT" sz="2600" dirty="0">
                <a:solidFill>
                  <a:schemeClr val="tx1"/>
                </a:solidFill>
              </a:rPr>
              <a:t>Saber o que é logística e estabelecer uma relação entre a logística e a cadeia de abastecimento </a:t>
            </a:r>
          </a:p>
          <a:p>
            <a:pPr marL="0" indent="0">
              <a:buFont typeface="Arial" panose="020B0604020202020204" pitchFamily="34" charset="0"/>
              <a:buNone/>
              <a:defRPr/>
            </a:pPr>
            <a:endParaRPr lang="pt-PT" sz="1400" b="1" dirty="0"/>
          </a:p>
          <a:p>
            <a:pPr marL="0" indent="0">
              <a:buFont typeface="Arial" panose="020B0604020202020204" pitchFamily="34" charset="0"/>
              <a:buNone/>
              <a:defRPr/>
            </a:pPr>
            <a:r>
              <a:rPr lang="pt-PT" sz="2600" b="1" dirty="0"/>
              <a:t>Textos de Apoio</a:t>
            </a:r>
            <a:endParaRPr lang="pt-PT" sz="2600" dirty="0"/>
          </a:p>
          <a:p>
            <a:pPr>
              <a:defRPr/>
            </a:pPr>
            <a:r>
              <a:rPr lang="pt-PT" sz="2600" dirty="0">
                <a:solidFill>
                  <a:schemeClr val="tx1"/>
                </a:solidFill>
              </a:rPr>
              <a:t>Texto de Apoio 10.2 Logística</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5</a:t>
            </a:fld>
            <a:endParaRPr lang="pt-PT"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PT" dirty="0"/>
              <a:t>Logística</a:t>
            </a:r>
          </a:p>
        </p:txBody>
      </p:sp>
      <p:sp>
        <p:nvSpPr>
          <p:cNvPr id="3" name="Espaço Reservado para Conteúdo 2"/>
          <p:cNvSpPr>
            <a:spLocks noGrp="1"/>
          </p:cNvSpPr>
          <p:nvPr>
            <p:ph idx="1"/>
          </p:nvPr>
        </p:nvSpPr>
        <p:spPr/>
        <p:txBody>
          <a:bodyPr>
            <a:normAutofit/>
          </a:bodyPr>
          <a:lstStyle/>
          <a:p>
            <a:pPr>
              <a:defRPr/>
            </a:pPr>
            <a:r>
              <a:rPr lang="pt-PT" sz="2600" dirty="0">
                <a:solidFill>
                  <a:schemeClr val="tx1"/>
                </a:solidFill>
              </a:rPr>
              <a:t>Logística refere-se às funções específicas que cada um dos participantes da cadeia de abastecimento deve levar a cabo até que os produtos cheguem aos clientes, e gerir dados.</a:t>
            </a:r>
          </a:p>
          <a:p>
            <a:pPr>
              <a:defRPr/>
            </a:pPr>
            <a:r>
              <a:rPr lang="pt-PT" sz="2600" dirty="0">
                <a:solidFill>
                  <a:schemeClr val="tx1"/>
                </a:solidFill>
              </a:rPr>
              <a:t>Portanto, uma falha num dos elementos que faz parte da cadeia de abastecimento implicará interrupção de todo o sistema logístico, prejudicando deste modo o consumidor final que é o doente. </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6</a:t>
            </a:fld>
            <a:endParaRPr lang="pt-PT"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PT" i="1" dirty="0"/>
              <a:t>“Seis certos” </a:t>
            </a:r>
            <a:r>
              <a:rPr lang="pt-PT" dirty="0"/>
              <a:t>de um efectivo sistema logístico </a:t>
            </a:r>
          </a:p>
        </p:txBody>
      </p:sp>
      <p:sp>
        <p:nvSpPr>
          <p:cNvPr id="3" name="Espaço Reservado para Conteúdo 2"/>
          <p:cNvSpPr>
            <a:spLocks noGrp="1"/>
          </p:cNvSpPr>
          <p:nvPr>
            <p:ph idx="1"/>
          </p:nvPr>
        </p:nvSpPr>
        <p:spPr/>
        <p:txBody>
          <a:bodyPr>
            <a:normAutofit fontScale="92500"/>
          </a:bodyPr>
          <a:lstStyle/>
          <a:p>
            <a:pPr>
              <a:lnSpc>
                <a:spcPct val="110000"/>
              </a:lnSpc>
              <a:defRPr/>
            </a:pPr>
            <a:r>
              <a:rPr lang="pt-PT" dirty="0">
                <a:solidFill>
                  <a:schemeClr val="tx1"/>
                </a:solidFill>
              </a:rPr>
              <a:t>Fazer o procurement </a:t>
            </a:r>
            <a:r>
              <a:rPr lang="pt-PT" b="1" u="sng" dirty="0">
                <a:solidFill>
                  <a:schemeClr val="tx1"/>
                </a:solidFill>
              </a:rPr>
              <a:t>dos produtos certos</a:t>
            </a:r>
            <a:r>
              <a:rPr lang="pt-PT" dirty="0">
                <a:solidFill>
                  <a:schemeClr val="tx1"/>
                </a:solidFill>
              </a:rPr>
              <a:t>,</a:t>
            </a:r>
          </a:p>
          <a:p>
            <a:pPr>
              <a:lnSpc>
                <a:spcPct val="110000"/>
              </a:lnSpc>
              <a:defRPr/>
            </a:pPr>
            <a:r>
              <a:rPr lang="pt-PT" dirty="0">
                <a:solidFill>
                  <a:schemeClr val="tx1"/>
                </a:solidFill>
              </a:rPr>
              <a:t>nas </a:t>
            </a:r>
            <a:r>
              <a:rPr lang="pt-PT" b="1" u="sng" dirty="0">
                <a:solidFill>
                  <a:schemeClr val="tx1"/>
                </a:solidFill>
              </a:rPr>
              <a:t>quantidades certas</a:t>
            </a:r>
            <a:r>
              <a:rPr lang="pt-PT" dirty="0">
                <a:solidFill>
                  <a:schemeClr val="tx1"/>
                </a:solidFill>
              </a:rPr>
              <a:t>,</a:t>
            </a:r>
          </a:p>
          <a:p>
            <a:pPr>
              <a:lnSpc>
                <a:spcPct val="110000"/>
              </a:lnSpc>
              <a:defRPr/>
            </a:pPr>
            <a:r>
              <a:rPr lang="pt-PT" dirty="0">
                <a:solidFill>
                  <a:schemeClr val="tx1"/>
                </a:solidFill>
              </a:rPr>
              <a:t>nas </a:t>
            </a:r>
            <a:r>
              <a:rPr lang="pt-PT" b="1" u="sng" dirty="0">
                <a:solidFill>
                  <a:schemeClr val="tx1"/>
                </a:solidFill>
              </a:rPr>
              <a:t>condições certas</a:t>
            </a:r>
            <a:r>
              <a:rPr lang="pt-PT" dirty="0">
                <a:solidFill>
                  <a:schemeClr val="tx1"/>
                </a:solidFill>
              </a:rPr>
              <a:t>,</a:t>
            </a:r>
          </a:p>
          <a:p>
            <a:pPr>
              <a:lnSpc>
                <a:spcPct val="110000"/>
              </a:lnSpc>
              <a:defRPr/>
            </a:pPr>
            <a:r>
              <a:rPr lang="pt-PT" dirty="0">
                <a:solidFill>
                  <a:schemeClr val="tx1"/>
                </a:solidFill>
              </a:rPr>
              <a:t>entregues no </a:t>
            </a:r>
            <a:r>
              <a:rPr lang="pt-PT" b="1" u="sng" dirty="0">
                <a:solidFill>
                  <a:schemeClr val="tx1"/>
                </a:solidFill>
              </a:rPr>
              <a:t>local certo</a:t>
            </a:r>
            <a:r>
              <a:rPr lang="pt-PT" dirty="0">
                <a:solidFill>
                  <a:schemeClr val="tx1"/>
                </a:solidFill>
              </a:rPr>
              <a:t>,</a:t>
            </a:r>
          </a:p>
          <a:p>
            <a:pPr>
              <a:lnSpc>
                <a:spcPct val="110000"/>
              </a:lnSpc>
              <a:defRPr/>
            </a:pPr>
            <a:r>
              <a:rPr lang="pt-PT" dirty="0">
                <a:solidFill>
                  <a:schemeClr val="tx1"/>
                </a:solidFill>
              </a:rPr>
              <a:t>na </a:t>
            </a:r>
            <a:r>
              <a:rPr lang="pt-PT" b="1" u="sng" dirty="0">
                <a:solidFill>
                  <a:schemeClr val="tx1"/>
                </a:solidFill>
              </a:rPr>
              <a:t>altura certa</a:t>
            </a:r>
            <a:r>
              <a:rPr lang="pt-PT" dirty="0">
                <a:solidFill>
                  <a:schemeClr val="tx1"/>
                </a:solidFill>
              </a:rPr>
              <a:t>, e</a:t>
            </a:r>
          </a:p>
          <a:p>
            <a:pPr>
              <a:lnSpc>
                <a:spcPct val="110000"/>
              </a:lnSpc>
              <a:defRPr/>
            </a:pPr>
            <a:r>
              <a:rPr lang="pt-PT" dirty="0">
                <a:solidFill>
                  <a:schemeClr val="tx1"/>
                </a:solidFill>
              </a:rPr>
              <a:t>ao </a:t>
            </a:r>
            <a:r>
              <a:rPr lang="pt-PT" b="1" u="sng" dirty="0">
                <a:solidFill>
                  <a:schemeClr val="tx1"/>
                </a:solidFill>
              </a:rPr>
              <a:t>custo certo</a:t>
            </a:r>
            <a:r>
              <a:rPr lang="pt-PT" dirty="0">
                <a:solidFill>
                  <a:schemeClr val="tx1"/>
                </a:solidFill>
              </a:rPr>
              <a:t>. </a:t>
            </a:r>
          </a:p>
          <a:p>
            <a:pPr>
              <a:lnSpc>
                <a:spcPct val="110000"/>
              </a:lnSpc>
              <a:defRPr/>
            </a:pPr>
            <a:r>
              <a:rPr lang="pt-PT" dirty="0">
                <a:solidFill>
                  <a:schemeClr val="tx1"/>
                </a:solidFill>
              </a:rPr>
              <a:t>Adicionalmente, o Programa de Reabilitação Nutricional deve entregar o produto ao </a:t>
            </a:r>
            <a:r>
              <a:rPr lang="pt-PT" b="1" u="sng" dirty="0">
                <a:solidFill>
                  <a:schemeClr val="tx1"/>
                </a:solidFill>
              </a:rPr>
              <a:t>beneficiário certo</a:t>
            </a:r>
            <a:r>
              <a:rPr lang="pt-PT" dirty="0">
                <a:solidFill>
                  <a:schemeClr val="tx1"/>
                </a:solidFill>
              </a:rPr>
              <a:t>.</a:t>
            </a:r>
          </a:p>
          <a:p>
            <a:pPr>
              <a:defRPr/>
            </a:pPr>
            <a:endParaRPr lang="pt-PT" dirty="0">
              <a:solidFill>
                <a:schemeClr val="tx1"/>
              </a:solidFill>
            </a:endParaRP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7</a:t>
            </a:fld>
            <a:endParaRPr lang="pt-PT"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defRPr/>
            </a:pPr>
            <a:r>
              <a:rPr lang="pt-PT" dirty="0"/>
              <a:t>Objectivos do sistema logístico do PRN</a:t>
            </a:r>
          </a:p>
        </p:txBody>
      </p:sp>
      <p:sp>
        <p:nvSpPr>
          <p:cNvPr id="10" name="Content Placeholder 9"/>
          <p:cNvSpPr>
            <a:spLocks noGrp="1"/>
          </p:cNvSpPr>
          <p:nvPr>
            <p:ph idx="1"/>
          </p:nvPr>
        </p:nvSpPr>
        <p:spPr/>
        <p:txBody>
          <a:bodyPr>
            <a:normAutofit/>
          </a:bodyPr>
          <a:lstStyle/>
          <a:p>
            <a:pPr>
              <a:defRPr/>
            </a:pPr>
            <a:r>
              <a:rPr lang="pt-BR" sz="2600" dirty="0">
                <a:solidFill>
                  <a:schemeClr val="tx1"/>
                </a:solidFill>
              </a:rPr>
              <a:t>Fazer a previsão das necessidades dos produtos nutricionais</a:t>
            </a:r>
            <a:r>
              <a:rPr lang="pt-BR" sz="2400" dirty="0"/>
              <a:t> </a:t>
            </a:r>
            <a:r>
              <a:rPr lang="pt-BR" sz="2600" dirty="0">
                <a:solidFill>
                  <a:schemeClr val="tx1"/>
                </a:solidFill>
              </a:rPr>
              <a:t>terapêuticos</a:t>
            </a:r>
            <a:endParaRPr lang="pt-PT" sz="2600" dirty="0">
              <a:solidFill>
                <a:schemeClr val="tx1"/>
              </a:solidFill>
            </a:endParaRPr>
          </a:p>
          <a:p>
            <a:pPr>
              <a:defRPr/>
            </a:pPr>
            <a:r>
              <a:rPr lang="pt-BR" sz="2600" dirty="0">
                <a:solidFill>
                  <a:schemeClr val="tx1"/>
                </a:solidFill>
              </a:rPr>
              <a:t>Coordenar o processo de procura, aquisição, e distribuição dos produtos às unidades sanitárias</a:t>
            </a:r>
            <a:endParaRPr lang="pt-PT" sz="2600" dirty="0">
              <a:solidFill>
                <a:schemeClr val="tx1"/>
              </a:solidFill>
            </a:endParaRPr>
          </a:p>
          <a:p>
            <a:pPr>
              <a:defRPr/>
            </a:pPr>
            <a:r>
              <a:rPr lang="pt-BR" sz="2600" dirty="0">
                <a:solidFill>
                  <a:schemeClr val="tx1"/>
                </a:solidFill>
              </a:rPr>
              <a:t>Gerir os inventários dos produtos</a:t>
            </a:r>
          </a:p>
          <a:p>
            <a:pPr>
              <a:defRPr/>
            </a:pPr>
            <a:r>
              <a:rPr lang="pt-BR" sz="2600" u="sng" dirty="0">
                <a:solidFill>
                  <a:schemeClr val="tx1"/>
                </a:solidFill>
              </a:rPr>
              <a:t>Sectores envolvidos</a:t>
            </a:r>
            <a:r>
              <a:rPr lang="pt-BR" sz="2600" dirty="0">
                <a:solidFill>
                  <a:schemeClr val="tx1"/>
                </a:solidFill>
              </a:rPr>
              <a:t>: Unidades Sanitárias, SDSMAS, DPS, MISAU</a:t>
            </a:r>
            <a:endParaRPr lang="pt-PT" sz="2600" dirty="0">
              <a:solidFill>
                <a:schemeClr val="tx1"/>
              </a:solidFill>
            </a:endParaRPr>
          </a:p>
        </p:txBody>
      </p:sp>
      <p:sp>
        <p:nvSpPr>
          <p:cNvPr id="3" name="Slide Number Placeholder 2"/>
          <p:cNvSpPr>
            <a:spLocks noGrp="1"/>
          </p:cNvSpPr>
          <p:nvPr>
            <p:ph type="sldNum" sz="quarter" idx="10"/>
          </p:nvPr>
        </p:nvSpPr>
        <p:spPr/>
        <p:txBody>
          <a:bodyPr/>
          <a:lstStyle/>
          <a:p>
            <a:pPr>
              <a:defRPr/>
            </a:pPr>
            <a:fld id="{080AEDDF-9DC8-438E-9C7C-68B8D7802985}" type="slidenum">
              <a:rPr lang="pt-PT" altLang="en-US" smtClean="0"/>
              <a:pPr>
                <a:defRPr/>
              </a:pPr>
              <a:t>8</a:t>
            </a:fld>
            <a:endParaRPr lang="pt-PT"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a:t>Tópico 10.3 Ciclo logístico</a:t>
            </a:r>
          </a:p>
        </p:txBody>
      </p:sp>
      <p:sp>
        <p:nvSpPr>
          <p:cNvPr id="3" name="Content Placeholder 2"/>
          <p:cNvSpPr>
            <a:spLocks noGrp="1"/>
          </p:cNvSpPr>
          <p:nvPr>
            <p:ph idx="1"/>
          </p:nvPr>
        </p:nvSpPr>
        <p:spPr/>
        <p:txBody>
          <a:bodyPr>
            <a:normAutofit/>
          </a:bodyPr>
          <a:lstStyle/>
          <a:p>
            <a:pPr marL="0" indent="0">
              <a:buFont typeface="Arial" panose="020B0604020202020204" pitchFamily="34" charset="0"/>
              <a:buNone/>
              <a:defRPr/>
            </a:pPr>
            <a:r>
              <a:rPr lang="pt-PT" sz="2600" b="1" dirty="0"/>
              <a:t>Objectivos da aprendizagem</a:t>
            </a:r>
            <a:endParaRPr lang="pt-PT" sz="2600" dirty="0"/>
          </a:p>
          <a:p>
            <a:pPr>
              <a:defRPr/>
            </a:pPr>
            <a:r>
              <a:rPr lang="pt-PT" sz="2600" dirty="0">
                <a:solidFill>
                  <a:schemeClr val="tx1"/>
                </a:solidFill>
              </a:rPr>
              <a:t>Conhecer o ciclo logístico e as suas respectivas actividades </a:t>
            </a:r>
          </a:p>
          <a:p>
            <a:pPr marL="0" indent="0">
              <a:buFont typeface="Arial" panose="020B0604020202020204" pitchFamily="34" charset="0"/>
              <a:buNone/>
              <a:defRPr/>
            </a:pPr>
            <a:endParaRPr lang="pt-PT" sz="1300" b="1" dirty="0"/>
          </a:p>
          <a:p>
            <a:pPr marL="0" indent="0">
              <a:buFont typeface="Arial" panose="020B0604020202020204" pitchFamily="34" charset="0"/>
              <a:buNone/>
              <a:defRPr/>
            </a:pPr>
            <a:r>
              <a:rPr lang="pt-PT" sz="2600" b="1" dirty="0"/>
              <a:t>Textos de Apoio</a:t>
            </a:r>
            <a:endParaRPr lang="pt-PT" sz="2600" dirty="0"/>
          </a:p>
          <a:p>
            <a:pPr>
              <a:defRPr/>
            </a:pPr>
            <a:r>
              <a:rPr lang="pt-PT" sz="2600" dirty="0">
                <a:solidFill>
                  <a:schemeClr val="tx1"/>
                </a:solidFill>
              </a:rPr>
              <a:t>Texto de Apoio 10.3 Ciclo logístico e suas actividades</a:t>
            </a:r>
          </a:p>
          <a:p>
            <a:pPr eaLnBrk="1" hangingPunct="1">
              <a:defRPr/>
            </a:pPr>
            <a:endParaRPr lang="pt-PT" sz="2600" dirty="0"/>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9</a:t>
            </a:fld>
            <a:endParaRPr lang="pt-PT" altLang="en-US" dirty="0"/>
          </a:p>
        </p:txBody>
      </p:sp>
    </p:spTree>
  </p:cSld>
  <p:clrMapOvr>
    <a:masterClrMapping/>
  </p:clrMapOvr>
</p:sld>
</file>

<file path=ppt/theme/theme1.xml><?xml version="1.0" encoding="utf-8"?>
<a:theme xmlns:a="http://schemas.openxmlformats.org/drawingml/2006/main" name="3_FANTA-2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037E9E921359A4E87AF4B29E5DB9F62" ma:contentTypeVersion="0" ma:contentTypeDescription="Create a new document." ma:contentTypeScope="" ma:versionID="4115640392a0e8aac599826dc6eda815">
  <xsd:schema xmlns:xsd="http://www.w3.org/2001/XMLSchema" xmlns:xs="http://www.w3.org/2001/XMLSchema" xmlns:p="http://schemas.microsoft.com/office/2006/metadata/properties" targetNamespace="http://schemas.microsoft.com/office/2006/metadata/properties" ma:root="true" ma:fieldsID="d15787acf22db4e4c0ac8b858fca640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18D5AD6-D400-45E9-90F1-9DD056FC5AEC}">
  <ds:schemaRefs>
    <ds:schemaRef ds:uri="http://schemas.microsoft.com/sharepoint/v3/contenttype/forms"/>
  </ds:schemaRefs>
</ds:datastoreItem>
</file>

<file path=customXml/itemProps2.xml><?xml version="1.0" encoding="utf-8"?>
<ds:datastoreItem xmlns:ds="http://schemas.openxmlformats.org/officeDocument/2006/customXml" ds:itemID="{C1B10D9D-4EF4-46A6-AB7E-9B10370D45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212762B-14D4-4878-8703-0587B73095B7}">
  <ds:schemaRefs>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5424</TotalTime>
  <Words>2549</Words>
  <Application>Microsoft Office PowerPoint</Application>
  <PresentationFormat>On-screen Show (4:3)</PresentationFormat>
  <Paragraphs>637</Paragraphs>
  <Slides>40</Slides>
  <Notes>26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40</vt:i4>
      </vt:variant>
    </vt:vector>
  </HeadingPairs>
  <TitlesOfParts>
    <vt:vector size="48" baseType="lpstr">
      <vt:lpstr>Arial</vt:lpstr>
      <vt:lpstr>Calibri</vt:lpstr>
      <vt:lpstr>Calibri Light</vt:lpstr>
      <vt:lpstr>Century Gothic</vt:lpstr>
      <vt:lpstr>Tahoma</vt:lpstr>
      <vt:lpstr>Times New Roman</vt:lpstr>
      <vt:lpstr>3_FANTA-2 blue</vt:lpstr>
      <vt:lpstr>1_Custom Design</vt:lpstr>
      <vt:lpstr>PowerPoint Presentation</vt:lpstr>
      <vt:lpstr>Tópicos</vt:lpstr>
      <vt:lpstr>Tópico 10.1 Cadeia de abastecimento</vt:lpstr>
      <vt:lpstr>Cadeia de abastecimento</vt:lpstr>
      <vt:lpstr>Tópico 10.2 Logística</vt:lpstr>
      <vt:lpstr>Logística</vt:lpstr>
      <vt:lpstr>“Seis certos” de um efectivo sistema logístico </vt:lpstr>
      <vt:lpstr>Objectivos do sistema logístico do PRN</vt:lpstr>
      <vt:lpstr>Tópico 10.3 Ciclo logístico</vt:lpstr>
      <vt:lpstr>Ciclo logístico e suas actividades </vt:lpstr>
      <vt:lpstr>Ciclo logístico e suas actividades </vt:lpstr>
      <vt:lpstr>Ciclo logístico e suas actividades </vt:lpstr>
      <vt:lpstr>Ciclo logístico e suas actividades </vt:lpstr>
      <vt:lpstr>Tópico 10.4 Importância das funções logísticas</vt:lpstr>
      <vt:lpstr>Tópico 10.4 Importância das funções logísticas</vt:lpstr>
      <vt:lpstr>Tópico 10.4 Importância das funções logísticas</vt:lpstr>
      <vt:lpstr>Tópico 10.4 Importância das funções logísticas</vt:lpstr>
      <vt:lpstr>Tópico 10.4 Importância das funções logísticas</vt:lpstr>
      <vt:lpstr>Tópico 10.5 Abastecimento</vt:lpstr>
      <vt:lpstr>Abastecimento completo vs abastecimento não completo</vt:lpstr>
      <vt:lpstr>Tópico 10.6 Previsão dos produtos</vt:lpstr>
      <vt:lpstr>Metodologia de previsão dos produtos usados na reabilitação nutricional</vt:lpstr>
      <vt:lpstr>Metodologia de previsão dos produtos usados na reabilitação nutricional</vt:lpstr>
      <vt:lpstr>Metodologia de previsão dos produtos usados na reabilitação nutricional</vt:lpstr>
      <vt:lpstr>Exercício nº 1: previsão e distribuição de ATPU - dados</vt:lpstr>
      <vt:lpstr>Exercício nº 1: previsão e distribuição de ATPU - pergunta</vt:lpstr>
      <vt:lpstr>Exercício nº 1: previsão e distribuição de ATPU - dados</vt:lpstr>
      <vt:lpstr>Exercício prático nº 1: previsão e distribuição de ATPU – pergunta</vt:lpstr>
      <vt:lpstr>Exercício prático nº 1: previsão e distribuição de ATPU – respostas</vt:lpstr>
      <vt:lpstr>Exercício prático nº 1: previsão e distribuição de ATPU – respostas</vt:lpstr>
      <vt:lpstr>Tópico 10.7 Gestão dos produtos nutricionais terapêuticos</vt:lpstr>
      <vt:lpstr>Ficha de Registo Diário De Receitas De Produtos Nutricionais Terapêuticos</vt:lpstr>
      <vt:lpstr>Ficha De Controlo Diário De Stock</vt:lpstr>
      <vt:lpstr>Exercício nº 2: Controlo diário do stock - caso</vt:lpstr>
      <vt:lpstr>Exercício prático nº 2: Controlo diário do stock - perguntas</vt:lpstr>
      <vt:lpstr>Exercício prático nº 2: Controlo diário do stock - respostas</vt:lpstr>
      <vt:lpstr>Exercício prático nº 2: Controlo diário do stock - respostas</vt:lpstr>
      <vt:lpstr>Exercício prático nº 2: Controlo diário do stock - respostas</vt:lpstr>
      <vt:lpstr>Exercício prático nº 2: Controlo diário do stock - respostas</vt:lpstr>
      <vt:lpstr>Tópico 10.8 Revisão do módulo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4: Anemia (Iron Deficiency), Maternal and Perinatal – Number of Deaths/Lives Saved  PROFILES Workshop</dc:title>
  <dc:creator>Lesley Oot</dc:creator>
  <cp:lastModifiedBy>Jenn Loving</cp:lastModifiedBy>
  <cp:revision>214</cp:revision>
  <dcterms:created xsi:type="dcterms:W3CDTF">2013-08-14T15:09:06Z</dcterms:created>
  <dcterms:modified xsi:type="dcterms:W3CDTF">2017-08-09T16:52:48Z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0x0101005037E9E921359A4E87AF4B29E5DB9F62</vt:lpwstr>
  </property>
  <property fmtid="{D5CDD505-2E9C-101B-9397-08002B2CF9AE}" pid="3" name="_NewReviewCycle">
    <vt:lpwstr/>
  </property>
</Properties>
</file>