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3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 descr="FHI 360 logo" title="FHI 360 logo"/>
          <p:cNvSpPr/>
          <p:nvPr/>
        </p:nvSpPr>
        <p:spPr>
          <a:xfrm>
            <a:off x="0" y="380999"/>
            <a:ext cx="9144000" cy="647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2233" y="2572638"/>
            <a:ext cx="6939533" cy="135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6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6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6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92122"/>
            <a:ext cx="9144000" cy="5865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684" y="33909"/>
            <a:ext cx="788863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C6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15314"/>
            <a:ext cx="8072119" cy="423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USING </a:t>
            </a:r>
            <a:r>
              <a:rPr spc="-140" dirty="0"/>
              <a:t>DATA </a:t>
            </a:r>
            <a:r>
              <a:rPr spc="-25" dirty="0"/>
              <a:t>FOR </a:t>
            </a:r>
            <a:r>
              <a:rPr spc="-30" dirty="0"/>
              <a:t>PROGRAM</a:t>
            </a:r>
            <a:r>
              <a:rPr spc="-150" dirty="0"/>
              <a:t> </a:t>
            </a:r>
            <a:r>
              <a:rPr spc="-35" dirty="0"/>
              <a:t>IMPROVEMENT</a:t>
            </a:r>
          </a:p>
          <a:p>
            <a:pPr marL="205104" marR="5080">
              <a:lnSpc>
                <a:spcPct val="100000"/>
              </a:lnSpc>
            </a:pPr>
            <a:r>
              <a:rPr spc="-30" dirty="0"/>
              <a:t>[Strengthening </a:t>
            </a:r>
            <a:r>
              <a:rPr spc="-40" dirty="0"/>
              <a:t>Integrated </a:t>
            </a:r>
            <a:r>
              <a:rPr spc="-25" dirty="0"/>
              <a:t>Delivery </a:t>
            </a:r>
            <a:r>
              <a:rPr spc="-10" dirty="0"/>
              <a:t>of</a:t>
            </a:r>
            <a:r>
              <a:rPr spc="-135" dirty="0"/>
              <a:t> </a:t>
            </a:r>
            <a:r>
              <a:rPr spc="-50" dirty="0"/>
              <a:t>HIV/AIDs  </a:t>
            </a:r>
            <a:r>
              <a:rPr spc="-15" dirty="0"/>
              <a:t>Services</a:t>
            </a:r>
            <a:r>
              <a:rPr spc="-80" dirty="0"/>
              <a:t> </a:t>
            </a:r>
            <a:r>
              <a:rPr spc="-20" dirty="0"/>
              <a:t>(SIDHAS)]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4891" y="4073397"/>
            <a:ext cx="208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FFP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Webinar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47268"/>
            <a:ext cx="70173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TX_New </a:t>
            </a:r>
            <a:r>
              <a:rPr spc="-10" dirty="0"/>
              <a:t>Projections- </a:t>
            </a:r>
            <a:r>
              <a:rPr sz="2000" i="1" spc="-5" dirty="0">
                <a:latin typeface="Calibri"/>
                <a:cs typeface="Calibri"/>
              </a:rPr>
              <a:t>optimizing facility level</a:t>
            </a:r>
            <a:r>
              <a:rPr sz="2000" i="1" spc="8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performance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3076" y="1435608"/>
            <a:ext cx="0" cy="3528060"/>
          </a:xfrm>
          <a:custGeom>
            <a:avLst/>
            <a:gdLst/>
            <a:ahLst/>
            <a:cxnLst/>
            <a:rect l="l" t="t" r="r" b="b"/>
            <a:pathLst>
              <a:path h="3528060">
                <a:moveTo>
                  <a:pt x="0" y="0"/>
                </a:moveTo>
                <a:lnTo>
                  <a:pt x="0" y="352805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4696" y="1435608"/>
            <a:ext cx="0" cy="3528060"/>
          </a:xfrm>
          <a:custGeom>
            <a:avLst/>
            <a:gdLst/>
            <a:ahLst/>
            <a:cxnLst/>
            <a:rect l="l" t="t" r="r" b="b"/>
            <a:pathLst>
              <a:path h="3528060">
                <a:moveTo>
                  <a:pt x="0" y="0"/>
                </a:moveTo>
                <a:lnTo>
                  <a:pt x="0" y="352805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4791" y="1435608"/>
            <a:ext cx="0" cy="3528060"/>
          </a:xfrm>
          <a:custGeom>
            <a:avLst/>
            <a:gdLst/>
            <a:ahLst/>
            <a:cxnLst/>
            <a:rect l="l" t="t" r="r" b="b"/>
            <a:pathLst>
              <a:path h="3528060">
                <a:moveTo>
                  <a:pt x="0" y="0"/>
                </a:moveTo>
                <a:lnTo>
                  <a:pt x="0" y="352805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6411" y="1435608"/>
            <a:ext cx="0" cy="3528060"/>
          </a:xfrm>
          <a:custGeom>
            <a:avLst/>
            <a:gdLst/>
            <a:ahLst/>
            <a:cxnLst/>
            <a:rect l="l" t="t" r="r" b="b"/>
            <a:pathLst>
              <a:path h="3528060">
                <a:moveTo>
                  <a:pt x="0" y="0"/>
                </a:moveTo>
                <a:lnTo>
                  <a:pt x="0" y="352805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36507" y="1435608"/>
            <a:ext cx="0" cy="3528060"/>
          </a:xfrm>
          <a:custGeom>
            <a:avLst/>
            <a:gdLst/>
            <a:ahLst/>
            <a:cxnLst/>
            <a:rect l="l" t="t" r="r" b="b"/>
            <a:pathLst>
              <a:path h="3528060">
                <a:moveTo>
                  <a:pt x="0" y="0"/>
                </a:moveTo>
                <a:lnTo>
                  <a:pt x="0" y="352805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2980" y="2293620"/>
            <a:ext cx="1529333" cy="2515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10155" y="2293620"/>
            <a:ext cx="5165598" cy="2515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678423" y="2293620"/>
            <a:ext cx="2960370" cy="2515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2980" y="1435608"/>
            <a:ext cx="0" cy="3528060"/>
          </a:xfrm>
          <a:custGeom>
            <a:avLst/>
            <a:gdLst/>
            <a:ahLst/>
            <a:cxnLst/>
            <a:rect l="l" t="t" r="r" b="b"/>
            <a:pathLst>
              <a:path h="3528060">
                <a:moveTo>
                  <a:pt x="0" y="3528059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8900" y="4449317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2291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9872" y="3743325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1197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4048" y="3037459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1181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1675" y="2331211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1,197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78173" y="4449317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6,391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7826" y="3743325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4,320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3794" y="3037459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5,626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7554" y="2331211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3,658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5558" y="4449317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CEADA"/>
                </a:solidFill>
                <a:latin typeface="Calibri"/>
                <a:cs typeface="Calibri"/>
              </a:rPr>
              <a:t>5,459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83983" y="3743325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CEADA"/>
                </a:solidFill>
                <a:latin typeface="Calibri"/>
                <a:cs typeface="Calibri"/>
              </a:rPr>
              <a:t>3,107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05827" y="3037459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CEADA"/>
                </a:solidFill>
                <a:latin typeface="Calibri"/>
                <a:cs typeface="Calibri"/>
              </a:rPr>
              <a:t>1,964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31683" y="2331211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CEADA"/>
                </a:solidFill>
                <a:latin typeface="Calibri"/>
                <a:cs typeface="Calibri"/>
              </a:rPr>
              <a:t>1,147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9157" y="5086858"/>
            <a:ext cx="30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68030" y="5086858"/>
            <a:ext cx="539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6872" y="4297171"/>
            <a:ext cx="556895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1750" marR="5080" indent="-19685">
              <a:lnSpc>
                <a:spcPct val="101699"/>
              </a:lnSpc>
              <a:spcBef>
                <a:spcPts val="60"/>
              </a:spcBef>
            </a:pPr>
            <a:r>
              <a:rPr sz="1800" b="1" dirty="0">
                <a:latin typeface="Calibri"/>
                <a:cs typeface="Calibri"/>
              </a:rPr>
              <a:t>Akwa  Ibom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0647" y="3590925"/>
            <a:ext cx="532765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1590" marR="5080" indent="-9525">
              <a:lnSpc>
                <a:spcPct val="101800"/>
              </a:lnSpc>
              <a:spcBef>
                <a:spcPts val="60"/>
              </a:spcBef>
            </a:pPr>
            <a:r>
              <a:rPr sz="1800" b="1" spc="-5" dirty="0">
                <a:latin typeface="Calibri"/>
                <a:cs typeface="Calibri"/>
              </a:rPr>
              <a:t>Cross  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iv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6263" y="3024632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7800" y="2318765"/>
            <a:ext cx="606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iv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35963" y="5573267"/>
            <a:ext cx="118109" cy="118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5963" y="5797296"/>
            <a:ext cx="118109" cy="118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35963" y="6021323"/>
            <a:ext cx="118109" cy="118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89380" y="4956859"/>
            <a:ext cx="6137275" cy="123698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925194">
              <a:lnSpc>
                <a:spcPct val="100000"/>
              </a:lnSpc>
              <a:spcBef>
                <a:spcPts val="1120"/>
              </a:spcBef>
              <a:tabLst>
                <a:tab pos="2456180" algn="l"/>
                <a:tab pos="3987165" algn="l"/>
                <a:tab pos="5518150" algn="l"/>
              </a:tabLst>
            </a:pPr>
            <a:r>
              <a:rPr sz="1800" b="1" spc="-5" dirty="0">
                <a:latin typeface="Calibri"/>
                <a:cs typeface="Calibri"/>
              </a:rPr>
              <a:t>20%	40%	60%	80%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45"/>
              </a:lnSpc>
              <a:spcBef>
                <a:spcPts val="905"/>
              </a:spcBef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At current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rate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60"/>
              </a:lnSpc>
              <a:spcBef>
                <a:spcPts val="114"/>
              </a:spcBef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With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additional bump from 80%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PITC and demand creation over 5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months 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Deficit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2772" y="1647431"/>
            <a:ext cx="6485382" cy="6621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80008" y="1764538"/>
            <a:ext cx="2051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Efficiencies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03364" y="1478280"/>
            <a:ext cx="1885950" cy="1006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465314" y="1753870"/>
            <a:ext cx="495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????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94703" y="399288"/>
            <a:ext cx="2639568" cy="1412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78395" y="583691"/>
            <a:ext cx="1522476" cy="1109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41947" y="423672"/>
            <a:ext cx="2550160" cy="1323340"/>
          </a:xfrm>
          <a:custGeom>
            <a:avLst/>
            <a:gdLst/>
            <a:ahLst/>
            <a:cxnLst/>
            <a:rect l="l" t="t" r="r" b="b"/>
            <a:pathLst>
              <a:path w="2550159" h="1323339">
                <a:moveTo>
                  <a:pt x="1699768" y="992124"/>
                </a:moveTo>
                <a:lnTo>
                  <a:pt x="849883" y="992124"/>
                </a:lnTo>
                <a:lnTo>
                  <a:pt x="1274826" y="1322831"/>
                </a:lnTo>
                <a:lnTo>
                  <a:pt x="1699768" y="992124"/>
                </a:lnTo>
                <a:close/>
              </a:path>
              <a:path w="2550159" h="1323339">
                <a:moveTo>
                  <a:pt x="2549652" y="330707"/>
                </a:moveTo>
                <a:lnTo>
                  <a:pt x="0" y="330707"/>
                </a:lnTo>
                <a:lnTo>
                  <a:pt x="424942" y="661415"/>
                </a:lnTo>
                <a:lnTo>
                  <a:pt x="0" y="992124"/>
                </a:lnTo>
                <a:lnTo>
                  <a:pt x="2549652" y="992124"/>
                </a:lnTo>
                <a:lnTo>
                  <a:pt x="2124709" y="661415"/>
                </a:lnTo>
                <a:lnTo>
                  <a:pt x="2549652" y="330707"/>
                </a:lnTo>
                <a:close/>
              </a:path>
              <a:path w="2550159" h="1323339">
                <a:moveTo>
                  <a:pt x="1274826" y="0"/>
                </a:moveTo>
                <a:lnTo>
                  <a:pt x="849883" y="330707"/>
                </a:lnTo>
                <a:lnTo>
                  <a:pt x="1699768" y="330707"/>
                </a:lnTo>
                <a:lnTo>
                  <a:pt x="127482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41947" y="423672"/>
            <a:ext cx="2550160" cy="1323340"/>
          </a:xfrm>
          <a:custGeom>
            <a:avLst/>
            <a:gdLst/>
            <a:ahLst/>
            <a:cxnLst/>
            <a:rect l="l" t="t" r="r" b="b"/>
            <a:pathLst>
              <a:path w="2550159" h="1323339">
                <a:moveTo>
                  <a:pt x="0" y="330707"/>
                </a:moveTo>
                <a:lnTo>
                  <a:pt x="849883" y="330707"/>
                </a:lnTo>
                <a:lnTo>
                  <a:pt x="1274826" y="0"/>
                </a:lnTo>
                <a:lnTo>
                  <a:pt x="1699768" y="330707"/>
                </a:lnTo>
                <a:lnTo>
                  <a:pt x="2549652" y="330707"/>
                </a:lnTo>
                <a:lnTo>
                  <a:pt x="2124709" y="661415"/>
                </a:lnTo>
                <a:lnTo>
                  <a:pt x="2549652" y="992124"/>
                </a:lnTo>
                <a:lnTo>
                  <a:pt x="1699768" y="992124"/>
                </a:lnTo>
                <a:lnTo>
                  <a:pt x="1274826" y="1322831"/>
                </a:lnTo>
                <a:lnTo>
                  <a:pt x="849883" y="992124"/>
                </a:lnTo>
                <a:lnTo>
                  <a:pt x="0" y="992124"/>
                </a:lnTo>
                <a:lnTo>
                  <a:pt x="424942" y="661415"/>
                </a:lnTo>
                <a:lnTo>
                  <a:pt x="0" y="330707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146797" y="645921"/>
            <a:ext cx="1143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Additional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ons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0053" y="247268"/>
            <a:ext cx="2686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5C6E79"/>
                </a:solidFill>
                <a:latin typeface="Calibri"/>
                <a:cs typeface="Calibri"/>
              </a:rPr>
              <a:t>Proposed</a:t>
            </a:r>
            <a:r>
              <a:rPr sz="2800" b="1" spc="-55" dirty="0">
                <a:solidFill>
                  <a:srgbClr val="5C6E7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5C6E79"/>
                </a:solidFill>
                <a:latin typeface="Calibri"/>
                <a:cs typeface="Calibri"/>
              </a:rPr>
              <a:t>strategy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" y="2667761"/>
            <a:ext cx="2548255" cy="1784985"/>
          </a:xfrm>
          <a:custGeom>
            <a:avLst/>
            <a:gdLst/>
            <a:ahLst/>
            <a:cxnLst/>
            <a:rect l="l" t="t" r="r" b="b"/>
            <a:pathLst>
              <a:path w="2548255" h="1784985">
                <a:moveTo>
                  <a:pt x="1274064" y="0"/>
                </a:moveTo>
                <a:lnTo>
                  <a:pt x="1217312" y="869"/>
                </a:lnTo>
                <a:lnTo>
                  <a:pt x="1161196" y="3453"/>
                </a:lnTo>
                <a:lnTo>
                  <a:pt x="1105767" y="7716"/>
                </a:lnTo>
                <a:lnTo>
                  <a:pt x="1051078" y="13621"/>
                </a:lnTo>
                <a:lnTo>
                  <a:pt x="997180" y="21132"/>
                </a:lnTo>
                <a:lnTo>
                  <a:pt x="944125" y="30213"/>
                </a:lnTo>
                <a:lnTo>
                  <a:pt x="891964" y="40827"/>
                </a:lnTo>
                <a:lnTo>
                  <a:pt x="840750" y="52938"/>
                </a:lnTo>
                <a:lnTo>
                  <a:pt x="790533" y="66510"/>
                </a:lnTo>
                <a:lnTo>
                  <a:pt x="741367" y="81507"/>
                </a:lnTo>
                <a:lnTo>
                  <a:pt x="693303" y="97892"/>
                </a:lnTo>
                <a:lnTo>
                  <a:pt x="646392" y="115628"/>
                </a:lnTo>
                <a:lnTo>
                  <a:pt x="600686" y="134681"/>
                </a:lnTo>
                <a:lnTo>
                  <a:pt x="556238" y="155013"/>
                </a:lnTo>
                <a:lnTo>
                  <a:pt x="513098" y="176588"/>
                </a:lnTo>
                <a:lnTo>
                  <a:pt x="471319" y="199369"/>
                </a:lnTo>
                <a:lnTo>
                  <a:pt x="430953" y="223322"/>
                </a:lnTo>
                <a:lnTo>
                  <a:pt x="392051" y="248408"/>
                </a:lnTo>
                <a:lnTo>
                  <a:pt x="354665" y="274593"/>
                </a:lnTo>
                <a:lnTo>
                  <a:pt x="318847" y="301839"/>
                </a:lnTo>
                <a:lnTo>
                  <a:pt x="284648" y="330111"/>
                </a:lnTo>
                <a:lnTo>
                  <a:pt x="252121" y="359371"/>
                </a:lnTo>
                <a:lnTo>
                  <a:pt x="221317" y="389585"/>
                </a:lnTo>
                <a:lnTo>
                  <a:pt x="192288" y="420715"/>
                </a:lnTo>
                <a:lnTo>
                  <a:pt x="165086" y="452725"/>
                </a:lnTo>
                <a:lnTo>
                  <a:pt x="139762" y="485579"/>
                </a:lnTo>
                <a:lnTo>
                  <a:pt x="116369" y="519241"/>
                </a:lnTo>
                <a:lnTo>
                  <a:pt x="94958" y="553675"/>
                </a:lnTo>
                <a:lnTo>
                  <a:pt x="75581" y="588843"/>
                </a:lnTo>
                <a:lnTo>
                  <a:pt x="58289" y="624711"/>
                </a:lnTo>
                <a:lnTo>
                  <a:pt x="43135" y="661241"/>
                </a:lnTo>
                <a:lnTo>
                  <a:pt x="30171" y="698397"/>
                </a:lnTo>
                <a:lnTo>
                  <a:pt x="19447" y="736143"/>
                </a:lnTo>
                <a:lnTo>
                  <a:pt x="11017" y="774443"/>
                </a:lnTo>
                <a:lnTo>
                  <a:pt x="4930" y="813260"/>
                </a:lnTo>
                <a:lnTo>
                  <a:pt x="1241" y="852558"/>
                </a:lnTo>
                <a:lnTo>
                  <a:pt x="0" y="892301"/>
                </a:lnTo>
                <a:lnTo>
                  <a:pt x="1241" y="932045"/>
                </a:lnTo>
                <a:lnTo>
                  <a:pt x="4930" y="971343"/>
                </a:lnTo>
                <a:lnTo>
                  <a:pt x="11017" y="1010160"/>
                </a:lnTo>
                <a:lnTo>
                  <a:pt x="19447" y="1048460"/>
                </a:lnTo>
                <a:lnTo>
                  <a:pt x="30171" y="1086206"/>
                </a:lnTo>
                <a:lnTo>
                  <a:pt x="43135" y="1123362"/>
                </a:lnTo>
                <a:lnTo>
                  <a:pt x="58289" y="1159892"/>
                </a:lnTo>
                <a:lnTo>
                  <a:pt x="75581" y="1195760"/>
                </a:lnTo>
                <a:lnTo>
                  <a:pt x="94958" y="1230928"/>
                </a:lnTo>
                <a:lnTo>
                  <a:pt x="116369" y="1265362"/>
                </a:lnTo>
                <a:lnTo>
                  <a:pt x="139762" y="1299024"/>
                </a:lnTo>
                <a:lnTo>
                  <a:pt x="165086" y="1331878"/>
                </a:lnTo>
                <a:lnTo>
                  <a:pt x="192288" y="1363888"/>
                </a:lnTo>
                <a:lnTo>
                  <a:pt x="221317" y="1395018"/>
                </a:lnTo>
                <a:lnTo>
                  <a:pt x="252121" y="1425232"/>
                </a:lnTo>
                <a:lnTo>
                  <a:pt x="284648" y="1454492"/>
                </a:lnTo>
                <a:lnTo>
                  <a:pt x="318847" y="1482764"/>
                </a:lnTo>
                <a:lnTo>
                  <a:pt x="354665" y="1510010"/>
                </a:lnTo>
                <a:lnTo>
                  <a:pt x="392051" y="1536195"/>
                </a:lnTo>
                <a:lnTo>
                  <a:pt x="430953" y="1561281"/>
                </a:lnTo>
                <a:lnTo>
                  <a:pt x="471319" y="1585234"/>
                </a:lnTo>
                <a:lnTo>
                  <a:pt x="513098" y="1608015"/>
                </a:lnTo>
                <a:lnTo>
                  <a:pt x="556238" y="1629590"/>
                </a:lnTo>
                <a:lnTo>
                  <a:pt x="600686" y="1649922"/>
                </a:lnTo>
                <a:lnTo>
                  <a:pt x="646392" y="1668975"/>
                </a:lnTo>
                <a:lnTo>
                  <a:pt x="693303" y="1686711"/>
                </a:lnTo>
                <a:lnTo>
                  <a:pt x="741367" y="1703096"/>
                </a:lnTo>
                <a:lnTo>
                  <a:pt x="790533" y="1718093"/>
                </a:lnTo>
                <a:lnTo>
                  <a:pt x="840750" y="1731665"/>
                </a:lnTo>
                <a:lnTo>
                  <a:pt x="891964" y="1743776"/>
                </a:lnTo>
                <a:lnTo>
                  <a:pt x="944125" y="1754390"/>
                </a:lnTo>
                <a:lnTo>
                  <a:pt x="997180" y="1763471"/>
                </a:lnTo>
                <a:lnTo>
                  <a:pt x="1051078" y="1770982"/>
                </a:lnTo>
                <a:lnTo>
                  <a:pt x="1105767" y="1776887"/>
                </a:lnTo>
                <a:lnTo>
                  <a:pt x="1161196" y="1781150"/>
                </a:lnTo>
                <a:lnTo>
                  <a:pt x="1217312" y="1783734"/>
                </a:lnTo>
                <a:lnTo>
                  <a:pt x="1274064" y="1784604"/>
                </a:lnTo>
                <a:lnTo>
                  <a:pt x="1330820" y="1783734"/>
                </a:lnTo>
                <a:lnTo>
                  <a:pt x="1386940" y="1781150"/>
                </a:lnTo>
                <a:lnTo>
                  <a:pt x="1442373" y="1776887"/>
                </a:lnTo>
                <a:lnTo>
                  <a:pt x="1497065" y="1770982"/>
                </a:lnTo>
                <a:lnTo>
                  <a:pt x="1550966" y="1763471"/>
                </a:lnTo>
                <a:lnTo>
                  <a:pt x="1604024" y="1754390"/>
                </a:lnTo>
                <a:lnTo>
                  <a:pt x="1656187" y="1743776"/>
                </a:lnTo>
                <a:lnTo>
                  <a:pt x="1707403" y="1731665"/>
                </a:lnTo>
                <a:lnTo>
                  <a:pt x="1757620" y="1718093"/>
                </a:lnTo>
                <a:lnTo>
                  <a:pt x="1806787" y="1703096"/>
                </a:lnTo>
                <a:lnTo>
                  <a:pt x="1854852" y="1686711"/>
                </a:lnTo>
                <a:lnTo>
                  <a:pt x="1901763" y="1668975"/>
                </a:lnTo>
                <a:lnTo>
                  <a:pt x="1947469" y="1649922"/>
                </a:lnTo>
                <a:lnTo>
                  <a:pt x="1991917" y="1629590"/>
                </a:lnTo>
                <a:lnTo>
                  <a:pt x="2035056" y="1608015"/>
                </a:lnTo>
                <a:lnTo>
                  <a:pt x="2076834" y="1585234"/>
                </a:lnTo>
                <a:lnTo>
                  <a:pt x="2117200" y="1561281"/>
                </a:lnTo>
                <a:lnTo>
                  <a:pt x="2156100" y="1536195"/>
                </a:lnTo>
                <a:lnTo>
                  <a:pt x="2193485" y="1510010"/>
                </a:lnTo>
                <a:lnTo>
                  <a:pt x="2229302" y="1482764"/>
                </a:lnTo>
                <a:lnTo>
                  <a:pt x="2263499" y="1454492"/>
                </a:lnTo>
                <a:lnTo>
                  <a:pt x="2296025" y="1425232"/>
                </a:lnTo>
                <a:lnTo>
                  <a:pt x="2326827" y="1395018"/>
                </a:lnTo>
                <a:lnTo>
                  <a:pt x="2355854" y="1363888"/>
                </a:lnTo>
                <a:lnTo>
                  <a:pt x="2383055" y="1331878"/>
                </a:lnTo>
                <a:lnTo>
                  <a:pt x="2408376" y="1299024"/>
                </a:lnTo>
                <a:lnTo>
                  <a:pt x="2431768" y="1265362"/>
                </a:lnTo>
                <a:lnTo>
                  <a:pt x="2453178" y="1230928"/>
                </a:lnTo>
                <a:lnTo>
                  <a:pt x="2472553" y="1195760"/>
                </a:lnTo>
                <a:lnTo>
                  <a:pt x="2489843" y="1159892"/>
                </a:lnTo>
                <a:lnTo>
                  <a:pt x="2504996" y="1123362"/>
                </a:lnTo>
                <a:lnTo>
                  <a:pt x="2517959" y="1086206"/>
                </a:lnTo>
                <a:lnTo>
                  <a:pt x="2528682" y="1048460"/>
                </a:lnTo>
                <a:lnTo>
                  <a:pt x="2537112" y="1010160"/>
                </a:lnTo>
                <a:lnTo>
                  <a:pt x="2543197" y="971343"/>
                </a:lnTo>
                <a:lnTo>
                  <a:pt x="2546886" y="932045"/>
                </a:lnTo>
                <a:lnTo>
                  <a:pt x="2548128" y="892301"/>
                </a:lnTo>
                <a:lnTo>
                  <a:pt x="2546886" y="852558"/>
                </a:lnTo>
                <a:lnTo>
                  <a:pt x="2543197" y="813260"/>
                </a:lnTo>
                <a:lnTo>
                  <a:pt x="2537112" y="774443"/>
                </a:lnTo>
                <a:lnTo>
                  <a:pt x="2528682" y="736143"/>
                </a:lnTo>
                <a:lnTo>
                  <a:pt x="2517959" y="698397"/>
                </a:lnTo>
                <a:lnTo>
                  <a:pt x="2504996" y="661241"/>
                </a:lnTo>
                <a:lnTo>
                  <a:pt x="2489843" y="624711"/>
                </a:lnTo>
                <a:lnTo>
                  <a:pt x="2472553" y="588843"/>
                </a:lnTo>
                <a:lnTo>
                  <a:pt x="2453178" y="553675"/>
                </a:lnTo>
                <a:lnTo>
                  <a:pt x="2431768" y="519241"/>
                </a:lnTo>
                <a:lnTo>
                  <a:pt x="2408376" y="485579"/>
                </a:lnTo>
                <a:lnTo>
                  <a:pt x="2383055" y="452725"/>
                </a:lnTo>
                <a:lnTo>
                  <a:pt x="2355854" y="420715"/>
                </a:lnTo>
                <a:lnTo>
                  <a:pt x="2326827" y="389585"/>
                </a:lnTo>
                <a:lnTo>
                  <a:pt x="2296025" y="359371"/>
                </a:lnTo>
                <a:lnTo>
                  <a:pt x="2263499" y="330111"/>
                </a:lnTo>
                <a:lnTo>
                  <a:pt x="2229302" y="301839"/>
                </a:lnTo>
                <a:lnTo>
                  <a:pt x="2193485" y="274593"/>
                </a:lnTo>
                <a:lnTo>
                  <a:pt x="2156100" y="248408"/>
                </a:lnTo>
                <a:lnTo>
                  <a:pt x="2117200" y="223322"/>
                </a:lnTo>
                <a:lnTo>
                  <a:pt x="2076834" y="199369"/>
                </a:lnTo>
                <a:lnTo>
                  <a:pt x="2035056" y="176588"/>
                </a:lnTo>
                <a:lnTo>
                  <a:pt x="1991917" y="155013"/>
                </a:lnTo>
                <a:lnTo>
                  <a:pt x="1947469" y="134681"/>
                </a:lnTo>
                <a:lnTo>
                  <a:pt x="1901763" y="115628"/>
                </a:lnTo>
                <a:lnTo>
                  <a:pt x="1854852" y="97892"/>
                </a:lnTo>
                <a:lnTo>
                  <a:pt x="1806787" y="81507"/>
                </a:lnTo>
                <a:lnTo>
                  <a:pt x="1757620" y="66510"/>
                </a:lnTo>
                <a:lnTo>
                  <a:pt x="1707403" y="52938"/>
                </a:lnTo>
                <a:lnTo>
                  <a:pt x="1656187" y="40827"/>
                </a:lnTo>
                <a:lnTo>
                  <a:pt x="1604024" y="30213"/>
                </a:lnTo>
                <a:lnTo>
                  <a:pt x="1550966" y="21132"/>
                </a:lnTo>
                <a:lnTo>
                  <a:pt x="1497065" y="13621"/>
                </a:lnTo>
                <a:lnTo>
                  <a:pt x="1442373" y="7716"/>
                </a:lnTo>
                <a:lnTo>
                  <a:pt x="1386940" y="3453"/>
                </a:lnTo>
                <a:lnTo>
                  <a:pt x="1330820" y="869"/>
                </a:lnTo>
                <a:lnTo>
                  <a:pt x="12740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" y="2667761"/>
            <a:ext cx="2548255" cy="1784985"/>
          </a:xfrm>
          <a:custGeom>
            <a:avLst/>
            <a:gdLst/>
            <a:ahLst/>
            <a:cxnLst/>
            <a:rect l="l" t="t" r="r" b="b"/>
            <a:pathLst>
              <a:path w="2548255" h="1784985">
                <a:moveTo>
                  <a:pt x="0" y="892301"/>
                </a:moveTo>
                <a:lnTo>
                  <a:pt x="1241" y="852558"/>
                </a:lnTo>
                <a:lnTo>
                  <a:pt x="4930" y="813260"/>
                </a:lnTo>
                <a:lnTo>
                  <a:pt x="11017" y="774443"/>
                </a:lnTo>
                <a:lnTo>
                  <a:pt x="19447" y="736143"/>
                </a:lnTo>
                <a:lnTo>
                  <a:pt x="30171" y="698397"/>
                </a:lnTo>
                <a:lnTo>
                  <a:pt x="43135" y="661241"/>
                </a:lnTo>
                <a:lnTo>
                  <a:pt x="58289" y="624711"/>
                </a:lnTo>
                <a:lnTo>
                  <a:pt x="75581" y="588843"/>
                </a:lnTo>
                <a:lnTo>
                  <a:pt x="94958" y="553675"/>
                </a:lnTo>
                <a:lnTo>
                  <a:pt x="116369" y="519241"/>
                </a:lnTo>
                <a:lnTo>
                  <a:pt x="139762" y="485579"/>
                </a:lnTo>
                <a:lnTo>
                  <a:pt x="165086" y="452725"/>
                </a:lnTo>
                <a:lnTo>
                  <a:pt x="192288" y="420715"/>
                </a:lnTo>
                <a:lnTo>
                  <a:pt x="221317" y="389585"/>
                </a:lnTo>
                <a:lnTo>
                  <a:pt x="252121" y="359371"/>
                </a:lnTo>
                <a:lnTo>
                  <a:pt x="284648" y="330111"/>
                </a:lnTo>
                <a:lnTo>
                  <a:pt x="318847" y="301839"/>
                </a:lnTo>
                <a:lnTo>
                  <a:pt x="354665" y="274593"/>
                </a:lnTo>
                <a:lnTo>
                  <a:pt x="392051" y="248408"/>
                </a:lnTo>
                <a:lnTo>
                  <a:pt x="430953" y="223322"/>
                </a:lnTo>
                <a:lnTo>
                  <a:pt x="471319" y="199369"/>
                </a:lnTo>
                <a:lnTo>
                  <a:pt x="513098" y="176588"/>
                </a:lnTo>
                <a:lnTo>
                  <a:pt x="556238" y="155013"/>
                </a:lnTo>
                <a:lnTo>
                  <a:pt x="600686" y="134681"/>
                </a:lnTo>
                <a:lnTo>
                  <a:pt x="646392" y="115628"/>
                </a:lnTo>
                <a:lnTo>
                  <a:pt x="693303" y="97892"/>
                </a:lnTo>
                <a:lnTo>
                  <a:pt x="741367" y="81507"/>
                </a:lnTo>
                <a:lnTo>
                  <a:pt x="790533" y="66510"/>
                </a:lnTo>
                <a:lnTo>
                  <a:pt x="840750" y="52938"/>
                </a:lnTo>
                <a:lnTo>
                  <a:pt x="891964" y="40827"/>
                </a:lnTo>
                <a:lnTo>
                  <a:pt x="944125" y="30213"/>
                </a:lnTo>
                <a:lnTo>
                  <a:pt x="997180" y="21132"/>
                </a:lnTo>
                <a:lnTo>
                  <a:pt x="1051078" y="13621"/>
                </a:lnTo>
                <a:lnTo>
                  <a:pt x="1105767" y="7716"/>
                </a:lnTo>
                <a:lnTo>
                  <a:pt x="1161196" y="3453"/>
                </a:lnTo>
                <a:lnTo>
                  <a:pt x="1217312" y="869"/>
                </a:lnTo>
                <a:lnTo>
                  <a:pt x="1274064" y="0"/>
                </a:lnTo>
                <a:lnTo>
                  <a:pt x="1330820" y="869"/>
                </a:lnTo>
                <a:lnTo>
                  <a:pt x="1386940" y="3453"/>
                </a:lnTo>
                <a:lnTo>
                  <a:pt x="1442373" y="7716"/>
                </a:lnTo>
                <a:lnTo>
                  <a:pt x="1497065" y="13621"/>
                </a:lnTo>
                <a:lnTo>
                  <a:pt x="1550966" y="21132"/>
                </a:lnTo>
                <a:lnTo>
                  <a:pt x="1604024" y="30213"/>
                </a:lnTo>
                <a:lnTo>
                  <a:pt x="1656187" y="40827"/>
                </a:lnTo>
                <a:lnTo>
                  <a:pt x="1707403" y="52938"/>
                </a:lnTo>
                <a:lnTo>
                  <a:pt x="1757620" y="66510"/>
                </a:lnTo>
                <a:lnTo>
                  <a:pt x="1806787" y="81507"/>
                </a:lnTo>
                <a:lnTo>
                  <a:pt x="1854852" y="97892"/>
                </a:lnTo>
                <a:lnTo>
                  <a:pt x="1901763" y="115628"/>
                </a:lnTo>
                <a:lnTo>
                  <a:pt x="1947469" y="134681"/>
                </a:lnTo>
                <a:lnTo>
                  <a:pt x="1991917" y="155013"/>
                </a:lnTo>
                <a:lnTo>
                  <a:pt x="2035056" y="176588"/>
                </a:lnTo>
                <a:lnTo>
                  <a:pt x="2076834" y="199369"/>
                </a:lnTo>
                <a:lnTo>
                  <a:pt x="2117200" y="223322"/>
                </a:lnTo>
                <a:lnTo>
                  <a:pt x="2156100" y="248408"/>
                </a:lnTo>
                <a:lnTo>
                  <a:pt x="2193485" y="274593"/>
                </a:lnTo>
                <a:lnTo>
                  <a:pt x="2229302" y="301839"/>
                </a:lnTo>
                <a:lnTo>
                  <a:pt x="2263499" y="330111"/>
                </a:lnTo>
                <a:lnTo>
                  <a:pt x="2296025" y="359371"/>
                </a:lnTo>
                <a:lnTo>
                  <a:pt x="2326827" y="389585"/>
                </a:lnTo>
                <a:lnTo>
                  <a:pt x="2355854" y="420715"/>
                </a:lnTo>
                <a:lnTo>
                  <a:pt x="2383055" y="452725"/>
                </a:lnTo>
                <a:lnTo>
                  <a:pt x="2408376" y="485579"/>
                </a:lnTo>
                <a:lnTo>
                  <a:pt x="2431768" y="519241"/>
                </a:lnTo>
                <a:lnTo>
                  <a:pt x="2453178" y="553675"/>
                </a:lnTo>
                <a:lnTo>
                  <a:pt x="2472553" y="588843"/>
                </a:lnTo>
                <a:lnTo>
                  <a:pt x="2489843" y="624711"/>
                </a:lnTo>
                <a:lnTo>
                  <a:pt x="2504996" y="661241"/>
                </a:lnTo>
                <a:lnTo>
                  <a:pt x="2517959" y="698397"/>
                </a:lnTo>
                <a:lnTo>
                  <a:pt x="2528682" y="736143"/>
                </a:lnTo>
                <a:lnTo>
                  <a:pt x="2537112" y="774443"/>
                </a:lnTo>
                <a:lnTo>
                  <a:pt x="2543197" y="813260"/>
                </a:lnTo>
                <a:lnTo>
                  <a:pt x="2546886" y="852558"/>
                </a:lnTo>
                <a:lnTo>
                  <a:pt x="2548128" y="892301"/>
                </a:lnTo>
                <a:lnTo>
                  <a:pt x="2546886" y="932045"/>
                </a:lnTo>
                <a:lnTo>
                  <a:pt x="2543197" y="971343"/>
                </a:lnTo>
                <a:lnTo>
                  <a:pt x="2537112" y="1010160"/>
                </a:lnTo>
                <a:lnTo>
                  <a:pt x="2528682" y="1048460"/>
                </a:lnTo>
                <a:lnTo>
                  <a:pt x="2517959" y="1086206"/>
                </a:lnTo>
                <a:lnTo>
                  <a:pt x="2504996" y="1123362"/>
                </a:lnTo>
                <a:lnTo>
                  <a:pt x="2489843" y="1159892"/>
                </a:lnTo>
                <a:lnTo>
                  <a:pt x="2472553" y="1195760"/>
                </a:lnTo>
                <a:lnTo>
                  <a:pt x="2453178" y="1230928"/>
                </a:lnTo>
                <a:lnTo>
                  <a:pt x="2431768" y="1265362"/>
                </a:lnTo>
                <a:lnTo>
                  <a:pt x="2408376" y="1299024"/>
                </a:lnTo>
                <a:lnTo>
                  <a:pt x="2383055" y="1331878"/>
                </a:lnTo>
                <a:lnTo>
                  <a:pt x="2355854" y="1363888"/>
                </a:lnTo>
                <a:lnTo>
                  <a:pt x="2326827" y="1395018"/>
                </a:lnTo>
                <a:lnTo>
                  <a:pt x="2296025" y="1425232"/>
                </a:lnTo>
                <a:lnTo>
                  <a:pt x="2263499" y="1454492"/>
                </a:lnTo>
                <a:lnTo>
                  <a:pt x="2229302" y="1482764"/>
                </a:lnTo>
                <a:lnTo>
                  <a:pt x="2193485" y="1510010"/>
                </a:lnTo>
                <a:lnTo>
                  <a:pt x="2156100" y="1536195"/>
                </a:lnTo>
                <a:lnTo>
                  <a:pt x="2117200" y="1561281"/>
                </a:lnTo>
                <a:lnTo>
                  <a:pt x="2076834" y="1585234"/>
                </a:lnTo>
                <a:lnTo>
                  <a:pt x="2035056" y="1608015"/>
                </a:lnTo>
                <a:lnTo>
                  <a:pt x="1991917" y="1629590"/>
                </a:lnTo>
                <a:lnTo>
                  <a:pt x="1947469" y="1649922"/>
                </a:lnTo>
                <a:lnTo>
                  <a:pt x="1901763" y="1668975"/>
                </a:lnTo>
                <a:lnTo>
                  <a:pt x="1854852" y="1686711"/>
                </a:lnTo>
                <a:lnTo>
                  <a:pt x="1806787" y="1703096"/>
                </a:lnTo>
                <a:lnTo>
                  <a:pt x="1757620" y="1718093"/>
                </a:lnTo>
                <a:lnTo>
                  <a:pt x="1707403" y="1731665"/>
                </a:lnTo>
                <a:lnTo>
                  <a:pt x="1656187" y="1743776"/>
                </a:lnTo>
                <a:lnTo>
                  <a:pt x="1604024" y="1754390"/>
                </a:lnTo>
                <a:lnTo>
                  <a:pt x="1550966" y="1763471"/>
                </a:lnTo>
                <a:lnTo>
                  <a:pt x="1497065" y="1770982"/>
                </a:lnTo>
                <a:lnTo>
                  <a:pt x="1442373" y="1776887"/>
                </a:lnTo>
                <a:lnTo>
                  <a:pt x="1386940" y="1781150"/>
                </a:lnTo>
                <a:lnTo>
                  <a:pt x="1330820" y="1783734"/>
                </a:lnTo>
                <a:lnTo>
                  <a:pt x="1274064" y="1784604"/>
                </a:lnTo>
                <a:lnTo>
                  <a:pt x="1217312" y="1783734"/>
                </a:lnTo>
                <a:lnTo>
                  <a:pt x="1161196" y="1781150"/>
                </a:lnTo>
                <a:lnTo>
                  <a:pt x="1105767" y="1776887"/>
                </a:lnTo>
                <a:lnTo>
                  <a:pt x="1051078" y="1770982"/>
                </a:lnTo>
                <a:lnTo>
                  <a:pt x="997180" y="1763471"/>
                </a:lnTo>
                <a:lnTo>
                  <a:pt x="944125" y="1754390"/>
                </a:lnTo>
                <a:lnTo>
                  <a:pt x="891964" y="1743776"/>
                </a:lnTo>
                <a:lnTo>
                  <a:pt x="840750" y="1731665"/>
                </a:lnTo>
                <a:lnTo>
                  <a:pt x="790533" y="1718093"/>
                </a:lnTo>
                <a:lnTo>
                  <a:pt x="741367" y="1703096"/>
                </a:lnTo>
                <a:lnTo>
                  <a:pt x="693303" y="1686711"/>
                </a:lnTo>
                <a:lnTo>
                  <a:pt x="646392" y="1668975"/>
                </a:lnTo>
                <a:lnTo>
                  <a:pt x="600686" y="1649922"/>
                </a:lnTo>
                <a:lnTo>
                  <a:pt x="556238" y="1629590"/>
                </a:lnTo>
                <a:lnTo>
                  <a:pt x="513098" y="1608015"/>
                </a:lnTo>
                <a:lnTo>
                  <a:pt x="471319" y="1585234"/>
                </a:lnTo>
                <a:lnTo>
                  <a:pt x="430953" y="1561281"/>
                </a:lnTo>
                <a:lnTo>
                  <a:pt x="392051" y="1536195"/>
                </a:lnTo>
                <a:lnTo>
                  <a:pt x="354665" y="1510010"/>
                </a:lnTo>
                <a:lnTo>
                  <a:pt x="318847" y="1482764"/>
                </a:lnTo>
                <a:lnTo>
                  <a:pt x="284648" y="1454492"/>
                </a:lnTo>
                <a:lnTo>
                  <a:pt x="252121" y="1425232"/>
                </a:lnTo>
                <a:lnTo>
                  <a:pt x="221317" y="1395018"/>
                </a:lnTo>
                <a:lnTo>
                  <a:pt x="192288" y="1363888"/>
                </a:lnTo>
                <a:lnTo>
                  <a:pt x="165086" y="1331878"/>
                </a:lnTo>
                <a:lnTo>
                  <a:pt x="139762" y="1299024"/>
                </a:lnTo>
                <a:lnTo>
                  <a:pt x="116369" y="1265362"/>
                </a:lnTo>
                <a:lnTo>
                  <a:pt x="94958" y="1230928"/>
                </a:lnTo>
                <a:lnTo>
                  <a:pt x="75581" y="1195760"/>
                </a:lnTo>
                <a:lnTo>
                  <a:pt x="58289" y="1159892"/>
                </a:lnTo>
                <a:lnTo>
                  <a:pt x="43135" y="1123362"/>
                </a:lnTo>
                <a:lnTo>
                  <a:pt x="30171" y="1086206"/>
                </a:lnTo>
                <a:lnTo>
                  <a:pt x="19447" y="1048460"/>
                </a:lnTo>
                <a:lnTo>
                  <a:pt x="11017" y="1010160"/>
                </a:lnTo>
                <a:lnTo>
                  <a:pt x="4930" y="971343"/>
                </a:lnTo>
                <a:lnTo>
                  <a:pt x="1241" y="932045"/>
                </a:lnTo>
                <a:lnTo>
                  <a:pt x="0" y="89230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235" y="2760979"/>
            <a:ext cx="1726564" cy="15570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93090" marR="149860" indent="-376555">
              <a:lnSpc>
                <a:spcPct val="93900"/>
              </a:lnSpc>
              <a:spcBef>
                <a:spcPts val="21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Facility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200" b="1" i="1" spc="-5" dirty="0">
                <a:solidFill>
                  <a:srgbClr val="FFFFFF"/>
                </a:solidFill>
                <a:latin typeface="Calibri"/>
                <a:cs typeface="Calibri"/>
              </a:rPr>
              <a:t>Increased  Efficiency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Routine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testing of all</a:t>
            </a:r>
            <a:r>
              <a:rPr sz="105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endParaRPr sz="1050" dirty="0">
              <a:latin typeface="Calibri"/>
              <a:cs typeface="Calibri"/>
            </a:endParaRPr>
          </a:p>
          <a:p>
            <a:pPr marL="12700" marR="5080">
              <a:lnSpc>
                <a:spcPts val="1150"/>
              </a:lnSpc>
              <a:spcBef>
                <a:spcPts val="480"/>
              </a:spcBef>
            </a:pP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Escort Services to </a:t>
            </a: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close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cascade  gap</a:t>
            </a:r>
            <a:endParaRPr sz="1050" dirty="0">
              <a:latin typeface="Calibri"/>
              <a:cs typeface="Calibri"/>
            </a:endParaRPr>
          </a:p>
          <a:p>
            <a:pPr marL="12700" marR="73660">
              <a:lnSpc>
                <a:spcPts val="1150"/>
              </a:lnSpc>
              <a:spcBef>
                <a:spcPts val="459"/>
              </a:spcBef>
            </a:pP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Scale </a:t>
            </a: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up Nurse led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initiation </a:t>
            </a: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high burden</a:t>
            </a:r>
            <a:r>
              <a:rPr sz="105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Weekly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cascade</a:t>
            </a:r>
            <a:r>
              <a:rPr sz="105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3783" y="3596259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0781"/>
                </a:lnTo>
              </a:path>
            </a:pathLst>
          </a:custGeom>
          <a:ln w="7391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8467" y="3559302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631" y="0"/>
                </a:lnTo>
              </a:path>
            </a:pathLst>
          </a:custGeom>
          <a:ln w="73913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3783" y="3361563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0782"/>
                </a:lnTo>
              </a:path>
            </a:pathLst>
          </a:custGeom>
          <a:ln w="7391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7154" y="2509266"/>
            <a:ext cx="2705100" cy="2101850"/>
          </a:xfrm>
          <a:custGeom>
            <a:avLst/>
            <a:gdLst/>
            <a:ahLst/>
            <a:cxnLst/>
            <a:rect l="l" t="t" r="r" b="b"/>
            <a:pathLst>
              <a:path w="2705100" h="2101850">
                <a:moveTo>
                  <a:pt x="1352549" y="0"/>
                </a:moveTo>
                <a:lnTo>
                  <a:pt x="1298149" y="834"/>
                </a:lnTo>
                <a:lnTo>
                  <a:pt x="1244294" y="3316"/>
                </a:lnTo>
                <a:lnTo>
                  <a:pt x="1191025" y="7414"/>
                </a:lnTo>
                <a:lnTo>
                  <a:pt x="1138382" y="13097"/>
                </a:lnTo>
                <a:lnTo>
                  <a:pt x="1086406" y="20334"/>
                </a:lnTo>
                <a:lnTo>
                  <a:pt x="1035136" y="29092"/>
                </a:lnTo>
                <a:lnTo>
                  <a:pt x="984614" y="39342"/>
                </a:lnTo>
                <a:lnTo>
                  <a:pt x="934880" y="51051"/>
                </a:lnTo>
                <a:lnTo>
                  <a:pt x="885974" y="64188"/>
                </a:lnTo>
                <a:lnTo>
                  <a:pt x="837936" y="78721"/>
                </a:lnTo>
                <a:lnTo>
                  <a:pt x="790807" y="94620"/>
                </a:lnTo>
                <a:lnTo>
                  <a:pt x="744628" y="111853"/>
                </a:lnTo>
                <a:lnTo>
                  <a:pt x="699439" y="130388"/>
                </a:lnTo>
                <a:lnTo>
                  <a:pt x="655279" y="150194"/>
                </a:lnTo>
                <a:lnTo>
                  <a:pt x="612191" y="171241"/>
                </a:lnTo>
                <a:lnTo>
                  <a:pt x="570213" y="193495"/>
                </a:lnTo>
                <a:lnTo>
                  <a:pt x="529386" y="216926"/>
                </a:lnTo>
                <a:lnTo>
                  <a:pt x="489752" y="241503"/>
                </a:lnTo>
                <a:lnTo>
                  <a:pt x="451349" y="267195"/>
                </a:lnTo>
                <a:lnTo>
                  <a:pt x="414219" y="293969"/>
                </a:lnTo>
                <a:lnTo>
                  <a:pt x="378402" y="321795"/>
                </a:lnTo>
                <a:lnTo>
                  <a:pt x="343939" y="350640"/>
                </a:lnTo>
                <a:lnTo>
                  <a:pt x="310869" y="380475"/>
                </a:lnTo>
                <a:lnTo>
                  <a:pt x="279233" y="411267"/>
                </a:lnTo>
                <a:lnTo>
                  <a:pt x="249072" y="442984"/>
                </a:lnTo>
                <a:lnTo>
                  <a:pt x="220426" y="475597"/>
                </a:lnTo>
                <a:lnTo>
                  <a:pt x="193335" y="509072"/>
                </a:lnTo>
                <a:lnTo>
                  <a:pt x="167840" y="543380"/>
                </a:lnTo>
                <a:lnTo>
                  <a:pt x="143981" y="578488"/>
                </a:lnTo>
                <a:lnTo>
                  <a:pt x="121799" y="614365"/>
                </a:lnTo>
                <a:lnTo>
                  <a:pt x="101333" y="650979"/>
                </a:lnTo>
                <a:lnTo>
                  <a:pt x="82625" y="688300"/>
                </a:lnTo>
                <a:lnTo>
                  <a:pt x="65715" y="726296"/>
                </a:lnTo>
                <a:lnTo>
                  <a:pt x="50643" y="764936"/>
                </a:lnTo>
                <a:lnTo>
                  <a:pt x="37449" y="804188"/>
                </a:lnTo>
                <a:lnTo>
                  <a:pt x="26175" y="844020"/>
                </a:lnTo>
                <a:lnTo>
                  <a:pt x="16859" y="884402"/>
                </a:lnTo>
                <a:lnTo>
                  <a:pt x="9544" y="925303"/>
                </a:lnTo>
                <a:lnTo>
                  <a:pt x="4268" y="966689"/>
                </a:lnTo>
                <a:lnTo>
                  <a:pt x="1073" y="1008531"/>
                </a:lnTo>
                <a:lnTo>
                  <a:pt x="0" y="1050798"/>
                </a:lnTo>
                <a:lnTo>
                  <a:pt x="1073" y="1093064"/>
                </a:lnTo>
                <a:lnTo>
                  <a:pt x="4268" y="1134906"/>
                </a:lnTo>
                <a:lnTo>
                  <a:pt x="9544" y="1176292"/>
                </a:lnTo>
                <a:lnTo>
                  <a:pt x="16859" y="1217193"/>
                </a:lnTo>
                <a:lnTo>
                  <a:pt x="26175" y="1257575"/>
                </a:lnTo>
                <a:lnTo>
                  <a:pt x="37449" y="1297407"/>
                </a:lnTo>
                <a:lnTo>
                  <a:pt x="50643" y="1336659"/>
                </a:lnTo>
                <a:lnTo>
                  <a:pt x="65715" y="1375299"/>
                </a:lnTo>
                <a:lnTo>
                  <a:pt x="82625" y="1413295"/>
                </a:lnTo>
                <a:lnTo>
                  <a:pt x="101333" y="1450616"/>
                </a:lnTo>
                <a:lnTo>
                  <a:pt x="121799" y="1487230"/>
                </a:lnTo>
                <a:lnTo>
                  <a:pt x="143981" y="1523107"/>
                </a:lnTo>
                <a:lnTo>
                  <a:pt x="167840" y="1558215"/>
                </a:lnTo>
                <a:lnTo>
                  <a:pt x="193335" y="1592523"/>
                </a:lnTo>
                <a:lnTo>
                  <a:pt x="220426" y="1625998"/>
                </a:lnTo>
                <a:lnTo>
                  <a:pt x="249072" y="1658611"/>
                </a:lnTo>
                <a:lnTo>
                  <a:pt x="279233" y="1690328"/>
                </a:lnTo>
                <a:lnTo>
                  <a:pt x="310869" y="1721120"/>
                </a:lnTo>
                <a:lnTo>
                  <a:pt x="343939" y="1750955"/>
                </a:lnTo>
                <a:lnTo>
                  <a:pt x="378402" y="1779800"/>
                </a:lnTo>
                <a:lnTo>
                  <a:pt x="414219" y="1807626"/>
                </a:lnTo>
                <a:lnTo>
                  <a:pt x="451349" y="1834400"/>
                </a:lnTo>
                <a:lnTo>
                  <a:pt x="489752" y="1860092"/>
                </a:lnTo>
                <a:lnTo>
                  <a:pt x="529386" y="1884669"/>
                </a:lnTo>
                <a:lnTo>
                  <a:pt x="570213" y="1908100"/>
                </a:lnTo>
                <a:lnTo>
                  <a:pt x="612191" y="1930354"/>
                </a:lnTo>
                <a:lnTo>
                  <a:pt x="655279" y="1951401"/>
                </a:lnTo>
                <a:lnTo>
                  <a:pt x="699439" y="1971207"/>
                </a:lnTo>
                <a:lnTo>
                  <a:pt x="744628" y="1989742"/>
                </a:lnTo>
                <a:lnTo>
                  <a:pt x="790807" y="2006975"/>
                </a:lnTo>
                <a:lnTo>
                  <a:pt x="837936" y="2022874"/>
                </a:lnTo>
                <a:lnTo>
                  <a:pt x="885974" y="2037407"/>
                </a:lnTo>
                <a:lnTo>
                  <a:pt x="934880" y="2050544"/>
                </a:lnTo>
                <a:lnTo>
                  <a:pt x="984614" y="2062253"/>
                </a:lnTo>
                <a:lnTo>
                  <a:pt x="1035136" y="2072503"/>
                </a:lnTo>
                <a:lnTo>
                  <a:pt x="1086406" y="2081261"/>
                </a:lnTo>
                <a:lnTo>
                  <a:pt x="1138382" y="2088498"/>
                </a:lnTo>
                <a:lnTo>
                  <a:pt x="1191025" y="2094181"/>
                </a:lnTo>
                <a:lnTo>
                  <a:pt x="1244294" y="2098279"/>
                </a:lnTo>
                <a:lnTo>
                  <a:pt x="1298149" y="2100761"/>
                </a:lnTo>
                <a:lnTo>
                  <a:pt x="1352549" y="2101596"/>
                </a:lnTo>
                <a:lnTo>
                  <a:pt x="1406950" y="2100761"/>
                </a:lnTo>
                <a:lnTo>
                  <a:pt x="1460805" y="2098279"/>
                </a:lnTo>
                <a:lnTo>
                  <a:pt x="1514074" y="2094181"/>
                </a:lnTo>
                <a:lnTo>
                  <a:pt x="1566717" y="2088498"/>
                </a:lnTo>
                <a:lnTo>
                  <a:pt x="1618693" y="2081261"/>
                </a:lnTo>
                <a:lnTo>
                  <a:pt x="1669963" y="2072503"/>
                </a:lnTo>
                <a:lnTo>
                  <a:pt x="1720485" y="2062253"/>
                </a:lnTo>
                <a:lnTo>
                  <a:pt x="1770219" y="2050544"/>
                </a:lnTo>
                <a:lnTo>
                  <a:pt x="1819125" y="2037407"/>
                </a:lnTo>
                <a:lnTo>
                  <a:pt x="1867163" y="2022874"/>
                </a:lnTo>
                <a:lnTo>
                  <a:pt x="1914292" y="2006975"/>
                </a:lnTo>
                <a:lnTo>
                  <a:pt x="1960471" y="1989742"/>
                </a:lnTo>
                <a:lnTo>
                  <a:pt x="2005660" y="1971207"/>
                </a:lnTo>
                <a:lnTo>
                  <a:pt x="2049820" y="1951401"/>
                </a:lnTo>
                <a:lnTo>
                  <a:pt x="2092908" y="1930354"/>
                </a:lnTo>
                <a:lnTo>
                  <a:pt x="2134886" y="1908100"/>
                </a:lnTo>
                <a:lnTo>
                  <a:pt x="2175713" y="1884669"/>
                </a:lnTo>
                <a:lnTo>
                  <a:pt x="2215347" y="1860092"/>
                </a:lnTo>
                <a:lnTo>
                  <a:pt x="2253750" y="1834400"/>
                </a:lnTo>
                <a:lnTo>
                  <a:pt x="2290880" y="1807626"/>
                </a:lnTo>
                <a:lnTo>
                  <a:pt x="2326697" y="1779800"/>
                </a:lnTo>
                <a:lnTo>
                  <a:pt x="2361160" y="1750955"/>
                </a:lnTo>
                <a:lnTo>
                  <a:pt x="2394230" y="1721120"/>
                </a:lnTo>
                <a:lnTo>
                  <a:pt x="2425866" y="1690328"/>
                </a:lnTo>
                <a:lnTo>
                  <a:pt x="2456027" y="1658611"/>
                </a:lnTo>
                <a:lnTo>
                  <a:pt x="2484673" y="1625998"/>
                </a:lnTo>
                <a:lnTo>
                  <a:pt x="2511764" y="1592523"/>
                </a:lnTo>
                <a:lnTo>
                  <a:pt x="2537259" y="1558215"/>
                </a:lnTo>
                <a:lnTo>
                  <a:pt x="2561118" y="1523107"/>
                </a:lnTo>
                <a:lnTo>
                  <a:pt x="2583300" y="1487230"/>
                </a:lnTo>
                <a:lnTo>
                  <a:pt x="2603766" y="1450616"/>
                </a:lnTo>
                <a:lnTo>
                  <a:pt x="2622474" y="1413295"/>
                </a:lnTo>
                <a:lnTo>
                  <a:pt x="2639384" y="1375299"/>
                </a:lnTo>
                <a:lnTo>
                  <a:pt x="2654456" y="1336659"/>
                </a:lnTo>
                <a:lnTo>
                  <a:pt x="2667650" y="1297407"/>
                </a:lnTo>
                <a:lnTo>
                  <a:pt x="2678924" y="1257575"/>
                </a:lnTo>
                <a:lnTo>
                  <a:pt x="2688240" y="1217193"/>
                </a:lnTo>
                <a:lnTo>
                  <a:pt x="2695555" y="1176292"/>
                </a:lnTo>
                <a:lnTo>
                  <a:pt x="2700831" y="1134906"/>
                </a:lnTo>
                <a:lnTo>
                  <a:pt x="2704026" y="1093064"/>
                </a:lnTo>
                <a:lnTo>
                  <a:pt x="2705099" y="1050798"/>
                </a:lnTo>
                <a:lnTo>
                  <a:pt x="2704026" y="1008531"/>
                </a:lnTo>
                <a:lnTo>
                  <a:pt x="2700831" y="966689"/>
                </a:lnTo>
                <a:lnTo>
                  <a:pt x="2695555" y="925303"/>
                </a:lnTo>
                <a:lnTo>
                  <a:pt x="2688240" y="884402"/>
                </a:lnTo>
                <a:lnTo>
                  <a:pt x="2678924" y="844020"/>
                </a:lnTo>
                <a:lnTo>
                  <a:pt x="2667650" y="804188"/>
                </a:lnTo>
                <a:lnTo>
                  <a:pt x="2654456" y="764936"/>
                </a:lnTo>
                <a:lnTo>
                  <a:pt x="2639384" y="726296"/>
                </a:lnTo>
                <a:lnTo>
                  <a:pt x="2622474" y="688300"/>
                </a:lnTo>
                <a:lnTo>
                  <a:pt x="2603766" y="650979"/>
                </a:lnTo>
                <a:lnTo>
                  <a:pt x="2583300" y="614365"/>
                </a:lnTo>
                <a:lnTo>
                  <a:pt x="2561118" y="578488"/>
                </a:lnTo>
                <a:lnTo>
                  <a:pt x="2537259" y="543380"/>
                </a:lnTo>
                <a:lnTo>
                  <a:pt x="2511764" y="509072"/>
                </a:lnTo>
                <a:lnTo>
                  <a:pt x="2484673" y="475597"/>
                </a:lnTo>
                <a:lnTo>
                  <a:pt x="2456027" y="442984"/>
                </a:lnTo>
                <a:lnTo>
                  <a:pt x="2425866" y="411267"/>
                </a:lnTo>
                <a:lnTo>
                  <a:pt x="2394230" y="380475"/>
                </a:lnTo>
                <a:lnTo>
                  <a:pt x="2361160" y="350640"/>
                </a:lnTo>
                <a:lnTo>
                  <a:pt x="2326697" y="321795"/>
                </a:lnTo>
                <a:lnTo>
                  <a:pt x="2290880" y="293969"/>
                </a:lnTo>
                <a:lnTo>
                  <a:pt x="2253750" y="267195"/>
                </a:lnTo>
                <a:lnTo>
                  <a:pt x="2215347" y="241503"/>
                </a:lnTo>
                <a:lnTo>
                  <a:pt x="2175713" y="216926"/>
                </a:lnTo>
                <a:lnTo>
                  <a:pt x="2134886" y="193495"/>
                </a:lnTo>
                <a:lnTo>
                  <a:pt x="2092908" y="171241"/>
                </a:lnTo>
                <a:lnTo>
                  <a:pt x="2049820" y="150194"/>
                </a:lnTo>
                <a:lnTo>
                  <a:pt x="2005660" y="130388"/>
                </a:lnTo>
                <a:lnTo>
                  <a:pt x="1960471" y="111853"/>
                </a:lnTo>
                <a:lnTo>
                  <a:pt x="1914292" y="94620"/>
                </a:lnTo>
                <a:lnTo>
                  <a:pt x="1867163" y="78721"/>
                </a:lnTo>
                <a:lnTo>
                  <a:pt x="1819125" y="64188"/>
                </a:lnTo>
                <a:lnTo>
                  <a:pt x="1770219" y="51051"/>
                </a:lnTo>
                <a:lnTo>
                  <a:pt x="1720485" y="39342"/>
                </a:lnTo>
                <a:lnTo>
                  <a:pt x="1669963" y="29092"/>
                </a:lnTo>
                <a:lnTo>
                  <a:pt x="1618693" y="20334"/>
                </a:lnTo>
                <a:lnTo>
                  <a:pt x="1566717" y="13097"/>
                </a:lnTo>
                <a:lnTo>
                  <a:pt x="1514074" y="7414"/>
                </a:lnTo>
                <a:lnTo>
                  <a:pt x="1460805" y="3316"/>
                </a:lnTo>
                <a:lnTo>
                  <a:pt x="1406950" y="834"/>
                </a:lnTo>
                <a:lnTo>
                  <a:pt x="1352549" y="0"/>
                </a:lnTo>
                <a:close/>
              </a:path>
            </a:pathLst>
          </a:custGeom>
          <a:solidFill>
            <a:srgbClr val="BC9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7154" y="2509266"/>
            <a:ext cx="2705100" cy="2101850"/>
          </a:xfrm>
          <a:custGeom>
            <a:avLst/>
            <a:gdLst/>
            <a:ahLst/>
            <a:cxnLst/>
            <a:rect l="l" t="t" r="r" b="b"/>
            <a:pathLst>
              <a:path w="2705100" h="2101850">
                <a:moveTo>
                  <a:pt x="0" y="1050798"/>
                </a:moveTo>
                <a:lnTo>
                  <a:pt x="1073" y="1008531"/>
                </a:lnTo>
                <a:lnTo>
                  <a:pt x="4268" y="966689"/>
                </a:lnTo>
                <a:lnTo>
                  <a:pt x="9544" y="925303"/>
                </a:lnTo>
                <a:lnTo>
                  <a:pt x="16859" y="884402"/>
                </a:lnTo>
                <a:lnTo>
                  <a:pt x="26175" y="844020"/>
                </a:lnTo>
                <a:lnTo>
                  <a:pt x="37449" y="804188"/>
                </a:lnTo>
                <a:lnTo>
                  <a:pt x="50643" y="764936"/>
                </a:lnTo>
                <a:lnTo>
                  <a:pt x="65715" y="726296"/>
                </a:lnTo>
                <a:lnTo>
                  <a:pt x="82625" y="688300"/>
                </a:lnTo>
                <a:lnTo>
                  <a:pt x="101333" y="650979"/>
                </a:lnTo>
                <a:lnTo>
                  <a:pt x="121799" y="614365"/>
                </a:lnTo>
                <a:lnTo>
                  <a:pt x="143981" y="578488"/>
                </a:lnTo>
                <a:lnTo>
                  <a:pt x="167840" y="543380"/>
                </a:lnTo>
                <a:lnTo>
                  <a:pt x="193335" y="509072"/>
                </a:lnTo>
                <a:lnTo>
                  <a:pt x="220426" y="475597"/>
                </a:lnTo>
                <a:lnTo>
                  <a:pt x="249072" y="442984"/>
                </a:lnTo>
                <a:lnTo>
                  <a:pt x="279233" y="411267"/>
                </a:lnTo>
                <a:lnTo>
                  <a:pt x="310869" y="380475"/>
                </a:lnTo>
                <a:lnTo>
                  <a:pt x="343939" y="350640"/>
                </a:lnTo>
                <a:lnTo>
                  <a:pt x="378402" y="321795"/>
                </a:lnTo>
                <a:lnTo>
                  <a:pt x="414219" y="293969"/>
                </a:lnTo>
                <a:lnTo>
                  <a:pt x="451349" y="267195"/>
                </a:lnTo>
                <a:lnTo>
                  <a:pt x="489752" y="241503"/>
                </a:lnTo>
                <a:lnTo>
                  <a:pt x="529386" y="216926"/>
                </a:lnTo>
                <a:lnTo>
                  <a:pt x="570213" y="193495"/>
                </a:lnTo>
                <a:lnTo>
                  <a:pt x="612191" y="171241"/>
                </a:lnTo>
                <a:lnTo>
                  <a:pt x="655279" y="150194"/>
                </a:lnTo>
                <a:lnTo>
                  <a:pt x="699439" y="130388"/>
                </a:lnTo>
                <a:lnTo>
                  <a:pt x="744628" y="111853"/>
                </a:lnTo>
                <a:lnTo>
                  <a:pt x="790807" y="94620"/>
                </a:lnTo>
                <a:lnTo>
                  <a:pt x="837936" y="78721"/>
                </a:lnTo>
                <a:lnTo>
                  <a:pt x="885974" y="64188"/>
                </a:lnTo>
                <a:lnTo>
                  <a:pt x="934880" y="51051"/>
                </a:lnTo>
                <a:lnTo>
                  <a:pt x="984614" y="39342"/>
                </a:lnTo>
                <a:lnTo>
                  <a:pt x="1035136" y="29092"/>
                </a:lnTo>
                <a:lnTo>
                  <a:pt x="1086406" y="20334"/>
                </a:lnTo>
                <a:lnTo>
                  <a:pt x="1138382" y="13097"/>
                </a:lnTo>
                <a:lnTo>
                  <a:pt x="1191025" y="7414"/>
                </a:lnTo>
                <a:lnTo>
                  <a:pt x="1244294" y="3316"/>
                </a:lnTo>
                <a:lnTo>
                  <a:pt x="1298149" y="834"/>
                </a:lnTo>
                <a:lnTo>
                  <a:pt x="1352549" y="0"/>
                </a:lnTo>
                <a:lnTo>
                  <a:pt x="1406950" y="834"/>
                </a:lnTo>
                <a:lnTo>
                  <a:pt x="1460805" y="3316"/>
                </a:lnTo>
                <a:lnTo>
                  <a:pt x="1514074" y="7414"/>
                </a:lnTo>
                <a:lnTo>
                  <a:pt x="1566717" y="13097"/>
                </a:lnTo>
                <a:lnTo>
                  <a:pt x="1618693" y="20334"/>
                </a:lnTo>
                <a:lnTo>
                  <a:pt x="1669963" y="29092"/>
                </a:lnTo>
                <a:lnTo>
                  <a:pt x="1720485" y="39342"/>
                </a:lnTo>
                <a:lnTo>
                  <a:pt x="1770219" y="51051"/>
                </a:lnTo>
                <a:lnTo>
                  <a:pt x="1819125" y="64188"/>
                </a:lnTo>
                <a:lnTo>
                  <a:pt x="1867163" y="78721"/>
                </a:lnTo>
                <a:lnTo>
                  <a:pt x="1914292" y="94620"/>
                </a:lnTo>
                <a:lnTo>
                  <a:pt x="1960471" y="111853"/>
                </a:lnTo>
                <a:lnTo>
                  <a:pt x="2005660" y="130388"/>
                </a:lnTo>
                <a:lnTo>
                  <a:pt x="2049820" y="150194"/>
                </a:lnTo>
                <a:lnTo>
                  <a:pt x="2092908" y="171241"/>
                </a:lnTo>
                <a:lnTo>
                  <a:pt x="2134886" y="193495"/>
                </a:lnTo>
                <a:lnTo>
                  <a:pt x="2175713" y="216926"/>
                </a:lnTo>
                <a:lnTo>
                  <a:pt x="2215347" y="241503"/>
                </a:lnTo>
                <a:lnTo>
                  <a:pt x="2253750" y="267195"/>
                </a:lnTo>
                <a:lnTo>
                  <a:pt x="2290880" y="293969"/>
                </a:lnTo>
                <a:lnTo>
                  <a:pt x="2326697" y="321795"/>
                </a:lnTo>
                <a:lnTo>
                  <a:pt x="2361160" y="350640"/>
                </a:lnTo>
                <a:lnTo>
                  <a:pt x="2394230" y="380475"/>
                </a:lnTo>
                <a:lnTo>
                  <a:pt x="2425866" y="411267"/>
                </a:lnTo>
                <a:lnTo>
                  <a:pt x="2456027" y="442984"/>
                </a:lnTo>
                <a:lnTo>
                  <a:pt x="2484673" y="475597"/>
                </a:lnTo>
                <a:lnTo>
                  <a:pt x="2511764" y="509072"/>
                </a:lnTo>
                <a:lnTo>
                  <a:pt x="2537259" y="543380"/>
                </a:lnTo>
                <a:lnTo>
                  <a:pt x="2561118" y="578488"/>
                </a:lnTo>
                <a:lnTo>
                  <a:pt x="2583300" y="614365"/>
                </a:lnTo>
                <a:lnTo>
                  <a:pt x="2603766" y="650979"/>
                </a:lnTo>
                <a:lnTo>
                  <a:pt x="2622474" y="688300"/>
                </a:lnTo>
                <a:lnTo>
                  <a:pt x="2639384" y="726296"/>
                </a:lnTo>
                <a:lnTo>
                  <a:pt x="2654456" y="764936"/>
                </a:lnTo>
                <a:lnTo>
                  <a:pt x="2667650" y="804188"/>
                </a:lnTo>
                <a:lnTo>
                  <a:pt x="2678924" y="844020"/>
                </a:lnTo>
                <a:lnTo>
                  <a:pt x="2688240" y="884402"/>
                </a:lnTo>
                <a:lnTo>
                  <a:pt x="2695555" y="925303"/>
                </a:lnTo>
                <a:lnTo>
                  <a:pt x="2700831" y="966689"/>
                </a:lnTo>
                <a:lnTo>
                  <a:pt x="2704026" y="1008531"/>
                </a:lnTo>
                <a:lnTo>
                  <a:pt x="2705099" y="1050798"/>
                </a:lnTo>
                <a:lnTo>
                  <a:pt x="2704026" y="1093064"/>
                </a:lnTo>
                <a:lnTo>
                  <a:pt x="2700831" y="1134906"/>
                </a:lnTo>
                <a:lnTo>
                  <a:pt x="2695555" y="1176292"/>
                </a:lnTo>
                <a:lnTo>
                  <a:pt x="2688240" y="1217193"/>
                </a:lnTo>
                <a:lnTo>
                  <a:pt x="2678924" y="1257575"/>
                </a:lnTo>
                <a:lnTo>
                  <a:pt x="2667650" y="1297407"/>
                </a:lnTo>
                <a:lnTo>
                  <a:pt x="2654456" y="1336659"/>
                </a:lnTo>
                <a:lnTo>
                  <a:pt x="2639384" y="1375299"/>
                </a:lnTo>
                <a:lnTo>
                  <a:pt x="2622474" y="1413295"/>
                </a:lnTo>
                <a:lnTo>
                  <a:pt x="2603766" y="1450616"/>
                </a:lnTo>
                <a:lnTo>
                  <a:pt x="2583300" y="1487230"/>
                </a:lnTo>
                <a:lnTo>
                  <a:pt x="2561118" y="1523107"/>
                </a:lnTo>
                <a:lnTo>
                  <a:pt x="2537259" y="1558215"/>
                </a:lnTo>
                <a:lnTo>
                  <a:pt x="2511764" y="1592523"/>
                </a:lnTo>
                <a:lnTo>
                  <a:pt x="2484673" y="1625998"/>
                </a:lnTo>
                <a:lnTo>
                  <a:pt x="2456027" y="1658611"/>
                </a:lnTo>
                <a:lnTo>
                  <a:pt x="2425866" y="1690328"/>
                </a:lnTo>
                <a:lnTo>
                  <a:pt x="2394230" y="1721120"/>
                </a:lnTo>
                <a:lnTo>
                  <a:pt x="2361160" y="1750955"/>
                </a:lnTo>
                <a:lnTo>
                  <a:pt x="2326697" y="1779800"/>
                </a:lnTo>
                <a:lnTo>
                  <a:pt x="2290880" y="1807626"/>
                </a:lnTo>
                <a:lnTo>
                  <a:pt x="2253750" y="1834400"/>
                </a:lnTo>
                <a:lnTo>
                  <a:pt x="2215347" y="1860092"/>
                </a:lnTo>
                <a:lnTo>
                  <a:pt x="2175713" y="1884669"/>
                </a:lnTo>
                <a:lnTo>
                  <a:pt x="2134886" y="1908100"/>
                </a:lnTo>
                <a:lnTo>
                  <a:pt x="2092908" y="1930354"/>
                </a:lnTo>
                <a:lnTo>
                  <a:pt x="2049820" y="1951401"/>
                </a:lnTo>
                <a:lnTo>
                  <a:pt x="2005660" y="1971207"/>
                </a:lnTo>
                <a:lnTo>
                  <a:pt x="1960471" y="1989742"/>
                </a:lnTo>
                <a:lnTo>
                  <a:pt x="1914292" y="2006975"/>
                </a:lnTo>
                <a:lnTo>
                  <a:pt x="1867163" y="2022874"/>
                </a:lnTo>
                <a:lnTo>
                  <a:pt x="1819125" y="2037407"/>
                </a:lnTo>
                <a:lnTo>
                  <a:pt x="1770219" y="2050544"/>
                </a:lnTo>
                <a:lnTo>
                  <a:pt x="1720485" y="2062253"/>
                </a:lnTo>
                <a:lnTo>
                  <a:pt x="1669963" y="2072503"/>
                </a:lnTo>
                <a:lnTo>
                  <a:pt x="1618693" y="2081261"/>
                </a:lnTo>
                <a:lnTo>
                  <a:pt x="1566717" y="2088498"/>
                </a:lnTo>
                <a:lnTo>
                  <a:pt x="1514074" y="2094181"/>
                </a:lnTo>
                <a:lnTo>
                  <a:pt x="1460805" y="2098279"/>
                </a:lnTo>
                <a:lnTo>
                  <a:pt x="1406950" y="2100761"/>
                </a:lnTo>
                <a:lnTo>
                  <a:pt x="1352549" y="2101596"/>
                </a:lnTo>
                <a:lnTo>
                  <a:pt x="1298149" y="2100761"/>
                </a:lnTo>
                <a:lnTo>
                  <a:pt x="1244294" y="2098279"/>
                </a:lnTo>
                <a:lnTo>
                  <a:pt x="1191025" y="2094181"/>
                </a:lnTo>
                <a:lnTo>
                  <a:pt x="1138382" y="2088498"/>
                </a:lnTo>
                <a:lnTo>
                  <a:pt x="1086406" y="2081261"/>
                </a:lnTo>
                <a:lnTo>
                  <a:pt x="1035136" y="2072503"/>
                </a:lnTo>
                <a:lnTo>
                  <a:pt x="984614" y="2062253"/>
                </a:lnTo>
                <a:lnTo>
                  <a:pt x="934880" y="2050544"/>
                </a:lnTo>
                <a:lnTo>
                  <a:pt x="885974" y="2037407"/>
                </a:lnTo>
                <a:lnTo>
                  <a:pt x="837936" y="2022874"/>
                </a:lnTo>
                <a:lnTo>
                  <a:pt x="790807" y="2006975"/>
                </a:lnTo>
                <a:lnTo>
                  <a:pt x="744628" y="1989742"/>
                </a:lnTo>
                <a:lnTo>
                  <a:pt x="699439" y="1971207"/>
                </a:lnTo>
                <a:lnTo>
                  <a:pt x="655279" y="1951401"/>
                </a:lnTo>
                <a:lnTo>
                  <a:pt x="612191" y="1930354"/>
                </a:lnTo>
                <a:lnTo>
                  <a:pt x="570213" y="1908100"/>
                </a:lnTo>
                <a:lnTo>
                  <a:pt x="529386" y="1884669"/>
                </a:lnTo>
                <a:lnTo>
                  <a:pt x="489752" y="1860092"/>
                </a:lnTo>
                <a:lnTo>
                  <a:pt x="451349" y="1834400"/>
                </a:lnTo>
                <a:lnTo>
                  <a:pt x="414219" y="1807626"/>
                </a:lnTo>
                <a:lnTo>
                  <a:pt x="378402" y="1779800"/>
                </a:lnTo>
                <a:lnTo>
                  <a:pt x="343939" y="1750955"/>
                </a:lnTo>
                <a:lnTo>
                  <a:pt x="310869" y="1721120"/>
                </a:lnTo>
                <a:lnTo>
                  <a:pt x="279233" y="1690328"/>
                </a:lnTo>
                <a:lnTo>
                  <a:pt x="249072" y="1658611"/>
                </a:lnTo>
                <a:lnTo>
                  <a:pt x="220426" y="1625998"/>
                </a:lnTo>
                <a:lnTo>
                  <a:pt x="193335" y="1592523"/>
                </a:lnTo>
                <a:lnTo>
                  <a:pt x="167840" y="1558215"/>
                </a:lnTo>
                <a:lnTo>
                  <a:pt x="143981" y="1523107"/>
                </a:lnTo>
                <a:lnTo>
                  <a:pt x="121799" y="1487230"/>
                </a:lnTo>
                <a:lnTo>
                  <a:pt x="101333" y="1450616"/>
                </a:lnTo>
                <a:lnTo>
                  <a:pt x="82625" y="1413295"/>
                </a:lnTo>
                <a:lnTo>
                  <a:pt x="65715" y="1375299"/>
                </a:lnTo>
                <a:lnTo>
                  <a:pt x="50643" y="1336659"/>
                </a:lnTo>
                <a:lnTo>
                  <a:pt x="37449" y="1297407"/>
                </a:lnTo>
                <a:lnTo>
                  <a:pt x="26175" y="1257575"/>
                </a:lnTo>
                <a:lnTo>
                  <a:pt x="16859" y="1217193"/>
                </a:lnTo>
                <a:lnTo>
                  <a:pt x="9544" y="1176292"/>
                </a:lnTo>
                <a:lnTo>
                  <a:pt x="4268" y="1134906"/>
                </a:lnTo>
                <a:lnTo>
                  <a:pt x="1073" y="1093064"/>
                </a:lnTo>
                <a:lnTo>
                  <a:pt x="0" y="105079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55238" y="2448963"/>
            <a:ext cx="1764664" cy="199199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130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endParaRPr sz="1800">
              <a:latin typeface="Calibri"/>
              <a:cs typeface="Calibri"/>
            </a:endParaRPr>
          </a:p>
          <a:p>
            <a:pPr marL="12700" marR="387985">
              <a:lnSpc>
                <a:spcPts val="1160"/>
              </a:lnSpc>
              <a:spcBef>
                <a:spcPts val="835"/>
              </a:spcBef>
            </a:pP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Expanded outreaches to  </a:t>
            </a: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‘normalize’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HIV testing</a:t>
            </a:r>
            <a:r>
              <a:rPr sz="105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1050">
              <a:latin typeface="Calibri"/>
              <a:cs typeface="Calibri"/>
            </a:endParaRPr>
          </a:p>
          <a:p>
            <a:pPr marL="12700" marR="121285">
              <a:lnSpc>
                <a:spcPts val="1150"/>
              </a:lnSpc>
              <a:spcBef>
                <a:spcPts val="5"/>
              </a:spcBef>
            </a:pP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community settings </a:t>
            </a: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e.g.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TBAs,  riverine</a:t>
            </a:r>
            <a:r>
              <a:rPr sz="105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ts val="1150"/>
              </a:lnSpc>
              <a:spcBef>
                <a:spcPts val="459"/>
              </a:spcBef>
            </a:pP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Conduct community HIV testing,  CD4 analysis, </a:t>
            </a: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1050" i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initiation</a:t>
            </a:r>
            <a:endParaRPr sz="1050">
              <a:latin typeface="Calibri"/>
              <a:cs typeface="Calibri"/>
            </a:endParaRPr>
          </a:p>
          <a:p>
            <a:pPr marL="12700" marR="40640">
              <a:lnSpc>
                <a:spcPct val="91900"/>
              </a:lnSpc>
              <a:spcBef>
                <a:spcPts val="420"/>
              </a:spcBef>
            </a:pP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Transition </a:t>
            </a: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initiated clients to  the nearest site </a:t>
            </a: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(Hub/spoke) 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within </a:t>
            </a:r>
            <a:r>
              <a:rPr sz="1050" i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5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35547" y="3498786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596" y="0"/>
                </a:lnTo>
              </a:path>
            </a:pathLst>
          </a:custGeom>
          <a:ln w="8064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5547" y="361981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596" y="0"/>
                </a:lnTo>
              </a:path>
            </a:pathLst>
          </a:custGeom>
          <a:ln w="80644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961" y="2577845"/>
            <a:ext cx="2458720" cy="1964689"/>
          </a:xfrm>
          <a:custGeom>
            <a:avLst/>
            <a:gdLst/>
            <a:ahLst/>
            <a:cxnLst/>
            <a:rect l="l" t="t" r="r" b="b"/>
            <a:pathLst>
              <a:path w="2458720" h="1964689">
                <a:moveTo>
                  <a:pt x="1229106" y="0"/>
                </a:moveTo>
                <a:lnTo>
                  <a:pt x="1175790" y="907"/>
                </a:lnTo>
                <a:lnTo>
                  <a:pt x="1123054" y="3605"/>
                </a:lnTo>
                <a:lnTo>
                  <a:pt x="1070944" y="8057"/>
                </a:lnTo>
                <a:lnTo>
                  <a:pt x="1019507" y="14226"/>
                </a:lnTo>
                <a:lnTo>
                  <a:pt x="968788" y="22074"/>
                </a:lnTo>
                <a:lnTo>
                  <a:pt x="918834" y="31566"/>
                </a:lnTo>
                <a:lnTo>
                  <a:pt x="869691" y="42664"/>
                </a:lnTo>
                <a:lnTo>
                  <a:pt x="821405" y="55331"/>
                </a:lnTo>
                <a:lnTo>
                  <a:pt x="774021" y="69531"/>
                </a:lnTo>
                <a:lnTo>
                  <a:pt x="727587" y="85226"/>
                </a:lnTo>
                <a:lnTo>
                  <a:pt x="682148" y="102380"/>
                </a:lnTo>
                <a:lnTo>
                  <a:pt x="637750" y="120956"/>
                </a:lnTo>
                <a:lnTo>
                  <a:pt x="594440" y="140917"/>
                </a:lnTo>
                <a:lnTo>
                  <a:pt x="552263" y="162226"/>
                </a:lnTo>
                <a:lnTo>
                  <a:pt x="511266" y="184846"/>
                </a:lnTo>
                <a:lnTo>
                  <a:pt x="471495" y="208741"/>
                </a:lnTo>
                <a:lnTo>
                  <a:pt x="432995" y="233873"/>
                </a:lnTo>
                <a:lnTo>
                  <a:pt x="395814" y="260206"/>
                </a:lnTo>
                <a:lnTo>
                  <a:pt x="359997" y="287702"/>
                </a:lnTo>
                <a:lnTo>
                  <a:pt x="325590" y="316326"/>
                </a:lnTo>
                <a:lnTo>
                  <a:pt x="292640" y="346039"/>
                </a:lnTo>
                <a:lnTo>
                  <a:pt x="261192" y="376806"/>
                </a:lnTo>
                <a:lnTo>
                  <a:pt x="231292" y="408589"/>
                </a:lnTo>
                <a:lnTo>
                  <a:pt x="202988" y="441351"/>
                </a:lnTo>
                <a:lnTo>
                  <a:pt x="176324" y="475056"/>
                </a:lnTo>
                <a:lnTo>
                  <a:pt x="151347" y="509667"/>
                </a:lnTo>
                <a:lnTo>
                  <a:pt x="128104" y="545146"/>
                </a:lnTo>
                <a:lnTo>
                  <a:pt x="106640" y="581458"/>
                </a:lnTo>
                <a:lnTo>
                  <a:pt x="87001" y="618564"/>
                </a:lnTo>
                <a:lnTo>
                  <a:pt x="69233" y="656429"/>
                </a:lnTo>
                <a:lnTo>
                  <a:pt x="53383" y="695015"/>
                </a:lnTo>
                <a:lnTo>
                  <a:pt x="39497" y="734285"/>
                </a:lnTo>
                <a:lnTo>
                  <a:pt x="27620" y="774203"/>
                </a:lnTo>
                <a:lnTo>
                  <a:pt x="17800" y="814732"/>
                </a:lnTo>
                <a:lnTo>
                  <a:pt x="10081" y="855835"/>
                </a:lnTo>
                <a:lnTo>
                  <a:pt x="4511" y="897475"/>
                </a:lnTo>
                <a:lnTo>
                  <a:pt x="1135" y="939614"/>
                </a:lnTo>
                <a:lnTo>
                  <a:pt x="0" y="982217"/>
                </a:lnTo>
                <a:lnTo>
                  <a:pt x="1135" y="1024821"/>
                </a:lnTo>
                <a:lnTo>
                  <a:pt x="4511" y="1066960"/>
                </a:lnTo>
                <a:lnTo>
                  <a:pt x="10081" y="1108600"/>
                </a:lnTo>
                <a:lnTo>
                  <a:pt x="17800" y="1149703"/>
                </a:lnTo>
                <a:lnTo>
                  <a:pt x="27620" y="1190232"/>
                </a:lnTo>
                <a:lnTo>
                  <a:pt x="39497" y="1230150"/>
                </a:lnTo>
                <a:lnTo>
                  <a:pt x="53383" y="1269420"/>
                </a:lnTo>
                <a:lnTo>
                  <a:pt x="69233" y="1308006"/>
                </a:lnTo>
                <a:lnTo>
                  <a:pt x="87001" y="1345871"/>
                </a:lnTo>
                <a:lnTo>
                  <a:pt x="106640" y="1382977"/>
                </a:lnTo>
                <a:lnTo>
                  <a:pt x="128104" y="1419289"/>
                </a:lnTo>
                <a:lnTo>
                  <a:pt x="151347" y="1454768"/>
                </a:lnTo>
                <a:lnTo>
                  <a:pt x="176324" y="1489379"/>
                </a:lnTo>
                <a:lnTo>
                  <a:pt x="202988" y="1523084"/>
                </a:lnTo>
                <a:lnTo>
                  <a:pt x="231292" y="1555846"/>
                </a:lnTo>
                <a:lnTo>
                  <a:pt x="261192" y="1587629"/>
                </a:lnTo>
                <a:lnTo>
                  <a:pt x="292640" y="1618396"/>
                </a:lnTo>
                <a:lnTo>
                  <a:pt x="325590" y="1648109"/>
                </a:lnTo>
                <a:lnTo>
                  <a:pt x="359997" y="1676733"/>
                </a:lnTo>
                <a:lnTo>
                  <a:pt x="395814" y="1704229"/>
                </a:lnTo>
                <a:lnTo>
                  <a:pt x="432995" y="1730562"/>
                </a:lnTo>
                <a:lnTo>
                  <a:pt x="471495" y="1755694"/>
                </a:lnTo>
                <a:lnTo>
                  <a:pt x="511266" y="1779589"/>
                </a:lnTo>
                <a:lnTo>
                  <a:pt x="552263" y="1802209"/>
                </a:lnTo>
                <a:lnTo>
                  <a:pt x="594440" y="1823518"/>
                </a:lnTo>
                <a:lnTo>
                  <a:pt x="637750" y="1843479"/>
                </a:lnTo>
                <a:lnTo>
                  <a:pt x="682148" y="1862055"/>
                </a:lnTo>
                <a:lnTo>
                  <a:pt x="727587" y="1879209"/>
                </a:lnTo>
                <a:lnTo>
                  <a:pt x="774021" y="1894904"/>
                </a:lnTo>
                <a:lnTo>
                  <a:pt x="821405" y="1909104"/>
                </a:lnTo>
                <a:lnTo>
                  <a:pt x="869691" y="1921771"/>
                </a:lnTo>
                <a:lnTo>
                  <a:pt x="918834" y="1932869"/>
                </a:lnTo>
                <a:lnTo>
                  <a:pt x="968788" y="1942361"/>
                </a:lnTo>
                <a:lnTo>
                  <a:pt x="1019507" y="1950209"/>
                </a:lnTo>
                <a:lnTo>
                  <a:pt x="1070944" y="1956378"/>
                </a:lnTo>
                <a:lnTo>
                  <a:pt x="1123054" y="1960830"/>
                </a:lnTo>
                <a:lnTo>
                  <a:pt x="1175790" y="1963528"/>
                </a:lnTo>
                <a:lnTo>
                  <a:pt x="1229106" y="1964435"/>
                </a:lnTo>
                <a:lnTo>
                  <a:pt x="1282421" y="1963528"/>
                </a:lnTo>
                <a:lnTo>
                  <a:pt x="1335157" y="1960830"/>
                </a:lnTo>
                <a:lnTo>
                  <a:pt x="1387267" y="1956378"/>
                </a:lnTo>
                <a:lnTo>
                  <a:pt x="1438704" y="1950209"/>
                </a:lnTo>
                <a:lnTo>
                  <a:pt x="1489423" y="1942361"/>
                </a:lnTo>
                <a:lnTo>
                  <a:pt x="1539377" y="1932869"/>
                </a:lnTo>
                <a:lnTo>
                  <a:pt x="1588520" y="1921771"/>
                </a:lnTo>
                <a:lnTo>
                  <a:pt x="1636806" y="1909104"/>
                </a:lnTo>
                <a:lnTo>
                  <a:pt x="1684190" y="1894904"/>
                </a:lnTo>
                <a:lnTo>
                  <a:pt x="1730624" y="1879209"/>
                </a:lnTo>
                <a:lnTo>
                  <a:pt x="1776063" y="1862055"/>
                </a:lnTo>
                <a:lnTo>
                  <a:pt x="1820461" y="1843479"/>
                </a:lnTo>
                <a:lnTo>
                  <a:pt x="1863771" y="1823518"/>
                </a:lnTo>
                <a:lnTo>
                  <a:pt x="1905948" y="1802209"/>
                </a:lnTo>
                <a:lnTo>
                  <a:pt x="1946945" y="1779589"/>
                </a:lnTo>
                <a:lnTo>
                  <a:pt x="1986716" y="1755694"/>
                </a:lnTo>
                <a:lnTo>
                  <a:pt x="2025216" y="1730562"/>
                </a:lnTo>
                <a:lnTo>
                  <a:pt x="2062397" y="1704229"/>
                </a:lnTo>
                <a:lnTo>
                  <a:pt x="2098214" y="1676733"/>
                </a:lnTo>
                <a:lnTo>
                  <a:pt x="2132621" y="1648109"/>
                </a:lnTo>
                <a:lnTo>
                  <a:pt x="2165571" y="1618396"/>
                </a:lnTo>
                <a:lnTo>
                  <a:pt x="2197019" y="1587629"/>
                </a:lnTo>
                <a:lnTo>
                  <a:pt x="2226919" y="1555846"/>
                </a:lnTo>
                <a:lnTo>
                  <a:pt x="2255223" y="1523084"/>
                </a:lnTo>
                <a:lnTo>
                  <a:pt x="2281887" y="1489379"/>
                </a:lnTo>
                <a:lnTo>
                  <a:pt x="2306864" y="1454768"/>
                </a:lnTo>
                <a:lnTo>
                  <a:pt x="2330107" y="1419289"/>
                </a:lnTo>
                <a:lnTo>
                  <a:pt x="2351571" y="1382977"/>
                </a:lnTo>
                <a:lnTo>
                  <a:pt x="2371210" y="1345871"/>
                </a:lnTo>
                <a:lnTo>
                  <a:pt x="2388978" y="1308006"/>
                </a:lnTo>
                <a:lnTo>
                  <a:pt x="2404828" y="1269420"/>
                </a:lnTo>
                <a:lnTo>
                  <a:pt x="2418714" y="1230150"/>
                </a:lnTo>
                <a:lnTo>
                  <a:pt x="2430591" y="1190232"/>
                </a:lnTo>
                <a:lnTo>
                  <a:pt x="2440411" y="1149703"/>
                </a:lnTo>
                <a:lnTo>
                  <a:pt x="2448130" y="1108600"/>
                </a:lnTo>
                <a:lnTo>
                  <a:pt x="2453700" y="1066960"/>
                </a:lnTo>
                <a:lnTo>
                  <a:pt x="2457076" y="1024821"/>
                </a:lnTo>
                <a:lnTo>
                  <a:pt x="2458212" y="982217"/>
                </a:lnTo>
                <a:lnTo>
                  <a:pt x="2457076" y="939614"/>
                </a:lnTo>
                <a:lnTo>
                  <a:pt x="2453700" y="897475"/>
                </a:lnTo>
                <a:lnTo>
                  <a:pt x="2448130" y="855835"/>
                </a:lnTo>
                <a:lnTo>
                  <a:pt x="2440411" y="814732"/>
                </a:lnTo>
                <a:lnTo>
                  <a:pt x="2430591" y="774203"/>
                </a:lnTo>
                <a:lnTo>
                  <a:pt x="2418714" y="734285"/>
                </a:lnTo>
                <a:lnTo>
                  <a:pt x="2404828" y="695015"/>
                </a:lnTo>
                <a:lnTo>
                  <a:pt x="2388978" y="656429"/>
                </a:lnTo>
                <a:lnTo>
                  <a:pt x="2371210" y="618564"/>
                </a:lnTo>
                <a:lnTo>
                  <a:pt x="2351571" y="581458"/>
                </a:lnTo>
                <a:lnTo>
                  <a:pt x="2330107" y="545146"/>
                </a:lnTo>
                <a:lnTo>
                  <a:pt x="2306864" y="509667"/>
                </a:lnTo>
                <a:lnTo>
                  <a:pt x="2281887" y="475056"/>
                </a:lnTo>
                <a:lnTo>
                  <a:pt x="2255223" y="441351"/>
                </a:lnTo>
                <a:lnTo>
                  <a:pt x="2226919" y="408589"/>
                </a:lnTo>
                <a:lnTo>
                  <a:pt x="2197019" y="376806"/>
                </a:lnTo>
                <a:lnTo>
                  <a:pt x="2165571" y="346039"/>
                </a:lnTo>
                <a:lnTo>
                  <a:pt x="2132621" y="316326"/>
                </a:lnTo>
                <a:lnTo>
                  <a:pt x="2098214" y="287702"/>
                </a:lnTo>
                <a:lnTo>
                  <a:pt x="2062397" y="260206"/>
                </a:lnTo>
                <a:lnTo>
                  <a:pt x="2025216" y="233873"/>
                </a:lnTo>
                <a:lnTo>
                  <a:pt x="1986716" y="208741"/>
                </a:lnTo>
                <a:lnTo>
                  <a:pt x="1946945" y="184846"/>
                </a:lnTo>
                <a:lnTo>
                  <a:pt x="1905948" y="162226"/>
                </a:lnTo>
                <a:lnTo>
                  <a:pt x="1863771" y="140917"/>
                </a:lnTo>
                <a:lnTo>
                  <a:pt x="1820461" y="120956"/>
                </a:lnTo>
                <a:lnTo>
                  <a:pt x="1776063" y="102380"/>
                </a:lnTo>
                <a:lnTo>
                  <a:pt x="1730624" y="85226"/>
                </a:lnTo>
                <a:lnTo>
                  <a:pt x="1684190" y="69531"/>
                </a:lnTo>
                <a:lnTo>
                  <a:pt x="1636806" y="55331"/>
                </a:lnTo>
                <a:lnTo>
                  <a:pt x="1588520" y="42664"/>
                </a:lnTo>
                <a:lnTo>
                  <a:pt x="1539377" y="31566"/>
                </a:lnTo>
                <a:lnTo>
                  <a:pt x="1489423" y="22074"/>
                </a:lnTo>
                <a:lnTo>
                  <a:pt x="1438704" y="14226"/>
                </a:lnTo>
                <a:lnTo>
                  <a:pt x="1387267" y="8057"/>
                </a:lnTo>
                <a:lnTo>
                  <a:pt x="1335157" y="3605"/>
                </a:lnTo>
                <a:lnTo>
                  <a:pt x="1282421" y="907"/>
                </a:lnTo>
                <a:lnTo>
                  <a:pt x="122910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53961" y="2577845"/>
            <a:ext cx="2458720" cy="1964689"/>
          </a:xfrm>
          <a:custGeom>
            <a:avLst/>
            <a:gdLst/>
            <a:ahLst/>
            <a:cxnLst/>
            <a:rect l="l" t="t" r="r" b="b"/>
            <a:pathLst>
              <a:path w="2458720" h="1964689">
                <a:moveTo>
                  <a:pt x="0" y="982217"/>
                </a:moveTo>
                <a:lnTo>
                  <a:pt x="1135" y="939614"/>
                </a:lnTo>
                <a:lnTo>
                  <a:pt x="4511" y="897475"/>
                </a:lnTo>
                <a:lnTo>
                  <a:pt x="10081" y="855835"/>
                </a:lnTo>
                <a:lnTo>
                  <a:pt x="17800" y="814732"/>
                </a:lnTo>
                <a:lnTo>
                  <a:pt x="27620" y="774203"/>
                </a:lnTo>
                <a:lnTo>
                  <a:pt x="39497" y="734285"/>
                </a:lnTo>
                <a:lnTo>
                  <a:pt x="53383" y="695015"/>
                </a:lnTo>
                <a:lnTo>
                  <a:pt x="69233" y="656429"/>
                </a:lnTo>
                <a:lnTo>
                  <a:pt x="87001" y="618564"/>
                </a:lnTo>
                <a:lnTo>
                  <a:pt x="106640" y="581458"/>
                </a:lnTo>
                <a:lnTo>
                  <a:pt x="128104" y="545146"/>
                </a:lnTo>
                <a:lnTo>
                  <a:pt x="151347" y="509667"/>
                </a:lnTo>
                <a:lnTo>
                  <a:pt x="176324" y="475056"/>
                </a:lnTo>
                <a:lnTo>
                  <a:pt x="202988" y="441351"/>
                </a:lnTo>
                <a:lnTo>
                  <a:pt x="231292" y="408589"/>
                </a:lnTo>
                <a:lnTo>
                  <a:pt x="261192" y="376806"/>
                </a:lnTo>
                <a:lnTo>
                  <a:pt x="292640" y="346039"/>
                </a:lnTo>
                <a:lnTo>
                  <a:pt x="325590" y="316326"/>
                </a:lnTo>
                <a:lnTo>
                  <a:pt x="359997" y="287702"/>
                </a:lnTo>
                <a:lnTo>
                  <a:pt x="395814" y="260206"/>
                </a:lnTo>
                <a:lnTo>
                  <a:pt x="432995" y="233873"/>
                </a:lnTo>
                <a:lnTo>
                  <a:pt x="471495" y="208741"/>
                </a:lnTo>
                <a:lnTo>
                  <a:pt x="511266" y="184846"/>
                </a:lnTo>
                <a:lnTo>
                  <a:pt x="552263" y="162226"/>
                </a:lnTo>
                <a:lnTo>
                  <a:pt x="594440" y="140917"/>
                </a:lnTo>
                <a:lnTo>
                  <a:pt x="637750" y="120956"/>
                </a:lnTo>
                <a:lnTo>
                  <a:pt x="682148" y="102380"/>
                </a:lnTo>
                <a:lnTo>
                  <a:pt x="727587" y="85226"/>
                </a:lnTo>
                <a:lnTo>
                  <a:pt x="774021" y="69531"/>
                </a:lnTo>
                <a:lnTo>
                  <a:pt x="821405" y="55331"/>
                </a:lnTo>
                <a:lnTo>
                  <a:pt x="869691" y="42664"/>
                </a:lnTo>
                <a:lnTo>
                  <a:pt x="918834" y="31566"/>
                </a:lnTo>
                <a:lnTo>
                  <a:pt x="968788" y="22074"/>
                </a:lnTo>
                <a:lnTo>
                  <a:pt x="1019507" y="14226"/>
                </a:lnTo>
                <a:lnTo>
                  <a:pt x="1070944" y="8057"/>
                </a:lnTo>
                <a:lnTo>
                  <a:pt x="1123054" y="3605"/>
                </a:lnTo>
                <a:lnTo>
                  <a:pt x="1175790" y="907"/>
                </a:lnTo>
                <a:lnTo>
                  <a:pt x="1229106" y="0"/>
                </a:lnTo>
                <a:lnTo>
                  <a:pt x="1282421" y="907"/>
                </a:lnTo>
                <a:lnTo>
                  <a:pt x="1335157" y="3605"/>
                </a:lnTo>
                <a:lnTo>
                  <a:pt x="1387267" y="8057"/>
                </a:lnTo>
                <a:lnTo>
                  <a:pt x="1438704" y="14226"/>
                </a:lnTo>
                <a:lnTo>
                  <a:pt x="1489423" y="22074"/>
                </a:lnTo>
                <a:lnTo>
                  <a:pt x="1539377" y="31566"/>
                </a:lnTo>
                <a:lnTo>
                  <a:pt x="1588520" y="42664"/>
                </a:lnTo>
                <a:lnTo>
                  <a:pt x="1636806" y="55331"/>
                </a:lnTo>
                <a:lnTo>
                  <a:pt x="1684190" y="69531"/>
                </a:lnTo>
                <a:lnTo>
                  <a:pt x="1730624" y="85226"/>
                </a:lnTo>
                <a:lnTo>
                  <a:pt x="1776063" y="102380"/>
                </a:lnTo>
                <a:lnTo>
                  <a:pt x="1820461" y="120956"/>
                </a:lnTo>
                <a:lnTo>
                  <a:pt x="1863771" y="140917"/>
                </a:lnTo>
                <a:lnTo>
                  <a:pt x="1905948" y="162226"/>
                </a:lnTo>
                <a:lnTo>
                  <a:pt x="1946945" y="184846"/>
                </a:lnTo>
                <a:lnTo>
                  <a:pt x="1986716" y="208741"/>
                </a:lnTo>
                <a:lnTo>
                  <a:pt x="2025216" y="233873"/>
                </a:lnTo>
                <a:lnTo>
                  <a:pt x="2062397" y="260206"/>
                </a:lnTo>
                <a:lnTo>
                  <a:pt x="2098214" y="287702"/>
                </a:lnTo>
                <a:lnTo>
                  <a:pt x="2132621" y="316326"/>
                </a:lnTo>
                <a:lnTo>
                  <a:pt x="2165571" y="346039"/>
                </a:lnTo>
                <a:lnTo>
                  <a:pt x="2197019" y="376806"/>
                </a:lnTo>
                <a:lnTo>
                  <a:pt x="2226919" y="408589"/>
                </a:lnTo>
                <a:lnTo>
                  <a:pt x="2255223" y="441351"/>
                </a:lnTo>
                <a:lnTo>
                  <a:pt x="2281887" y="475056"/>
                </a:lnTo>
                <a:lnTo>
                  <a:pt x="2306864" y="509667"/>
                </a:lnTo>
                <a:lnTo>
                  <a:pt x="2330107" y="545146"/>
                </a:lnTo>
                <a:lnTo>
                  <a:pt x="2351571" y="581458"/>
                </a:lnTo>
                <a:lnTo>
                  <a:pt x="2371210" y="618564"/>
                </a:lnTo>
                <a:lnTo>
                  <a:pt x="2388978" y="656429"/>
                </a:lnTo>
                <a:lnTo>
                  <a:pt x="2404828" y="695015"/>
                </a:lnTo>
                <a:lnTo>
                  <a:pt x="2418714" y="734285"/>
                </a:lnTo>
                <a:lnTo>
                  <a:pt x="2430591" y="774203"/>
                </a:lnTo>
                <a:lnTo>
                  <a:pt x="2440411" y="814732"/>
                </a:lnTo>
                <a:lnTo>
                  <a:pt x="2448130" y="855835"/>
                </a:lnTo>
                <a:lnTo>
                  <a:pt x="2453700" y="897475"/>
                </a:lnTo>
                <a:lnTo>
                  <a:pt x="2457076" y="939614"/>
                </a:lnTo>
                <a:lnTo>
                  <a:pt x="2458212" y="982217"/>
                </a:lnTo>
                <a:lnTo>
                  <a:pt x="2457076" y="1024821"/>
                </a:lnTo>
                <a:lnTo>
                  <a:pt x="2453700" y="1066960"/>
                </a:lnTo>
                <a:lnTo>
                  <a:pt x="2448130" y="1108600"/>
                </a:lnTo>
                <a:lnTo>
                  <a:pt x="2440411" y="1149703"/>
                </a:lnTo>
                <a:lnTo>
                  <a:pt x="2430591" y="1190232"/>
                </a:lnTo>
                <a:lnTo>
                  <a:pt x="2418714" y="1230150"/>
                </a:lnTo>
                <a:lnTo>
                  <a:pt x="2404828" y="1269420"/>
                </a:lnTo>
                <a:lnTo>
                  <a:pt x="2388978" y="1308006"/>
                </a:lnTo>
                <a:lnTo>
                  <a:pt x="2371210" y="1345871"/>
                </a:lnTo>
                <a:lnTo>
                  <a:pt x="2351571" y="1382977"/>
                </a:lnTo>
                <a:lnTo>
                  <a:pt x="2330107" y="1419289"/>
                </a:lnTo>
                <a:lnTo>
                  <a:pt x="2306864" y="1454768"/>
                </a:lnTo>
                <a:lnTo>
                  <a:pt x="2281887" y="1489379"/>
                </a:lnTo>
                <a:lnTo>
                  <a:pt x="2255223" y="1523084"/>
                </a:lnTo>
                <a:lnTo>
                  <a:pt x="2226919" y="1555846"/>
                </a:lnTo>
                <a:lnTo>
                  <a:pt x="2197019" y="1587629"/>
                </a:lnTo>
                <a:lnTo>
                  <a:pt x="2165571" y="1618396"/>
                </a:lnTo>
                <a:lnTo>
                  <a:pt x="2132621" y="1648109"/>
                </a:lnTo>
                <a:lnTo>
                  <a:pt x="2098214" y="1676733"/>
                </a:lnTo>
                <a:lnTo>
                  <a:pt x="2062397" y="1704229"/>
                </a:lnTo>
                <a:lnTo>
                  <a:pt x="2025216" y="1730562"/>
                </a:lnTo>
                <a:lnTo>
                  <a:pt x="1986716" y="1755694"/>
                </a:lnTo>
                <a:lnTo>
                  <a:pt x="1946945" y="1779589"/>
                </a:lnTo>
                <a:lnTo>
                  <a:pt x="1905948" y="1802209"/>
                </a:lnTo>
                <a:lnTo>
                  <a:pt x="1863771" y="1823518"/>
                </a:lnTo>
                <a:lnTo>
                  <a:pt x="1820461" y="1843479"/>
                </a:lnTo>
                <a:lnTo>
                  <a:pt x="1776063" y="1862055"/>
                </a:lnTo>
                <a:lnTo>
                  <a:pt x="1730624" y="1879209"/>
                </a:lnTo>
                <a:lnTo>
                  <a:pt x="1684190" y="1894904"/>
                </a:lnTo>
                <a:lnTo>
                  <a:pt x="1636806" y="1909104"/>
                </a:lnTo>
                <a:lnTo>
                  <a:pt x="1588520" y="1921771"/>
                </a:lnTo>
                <a:lnTo>
                  <a:pt x="1539377" y="1932869"/>
                </a:lnTo>
                <a:lnTo>
                  <a:pt x="1489423" y="1942361"/>
                </a:lnTo>
                <a:lnTo>
                  <a:pt x="1438704" y="1950209"/>
                </a:lnTo>
                <a:lnTo>
                  <a:pt x="1387267" y="1956378"/>
                </a:lnTo>
                <a:lnTo>
                  <a:pt x="1335157" y="1960830"/>
                </a:lnTo>
                <a:lnTo>
                  <a:pt x="1282421" y="1963528"/>
                </a:lnTo>
                <a:lnTo>
                  <a:pt x="1229106" y="1964435"/>
                </a:lnTo>
                <a:lnTo>
                  <a:pt x="1175790" y="1963528"/>
                </a:lnTo>
                <a:lnTo>
                  <a:pt x="1123054" y="1960830"/>
                </a:lnTo>
                <a:lnTo>
                  <a:pt x="1070944" y="1956378"/>
                </a:lnTo>
                <a:lnTo>
                  <a:pt x="1019507" y="1950209"/>
                </a:lnTo>
                <a:lnTo>
                  <a:pt x="968788" y="1942361"/>
                </a:lnTo>
                <a:lnTo>
                  <a:pt x="918834" y="1932869"/>
                </a:lnTo>
                <a:lnTo>
                  <a:pt x="869691" y="1921771"/>
                </a:lnTo>
                <a:lnTo>
                  <a:pt x="821405" y="1909104"/>
                </a:lnTo>
                <a:lnTo>
                  <a:pt x="774021" y="1894904"/>
                </a:lnTo>
                <a:lnTo>
                  <a:pt x="727587" y="1879209"/>
                </a:lnTo>
                <a:lnTo>
                  <a:pt x="682148" y="1862055"/>
                </a:lnTo>
                <a:lnTo>
                  <a:pt x="637750" y="1843479"/>
                </a:lnTo>
                <a:lnTo>
                  <a:pt x="594440" y="1823518"/>
                </a:lnTo>
                <a:lnTo>
                  <a:pt x="552263" y="1802209"/>
                </a:lnTo>
                <a:lnTo>
                  <a:pt x="511266" y="1779589"/>
                </a:lnTo>
                <a:lnTo>
                  <a:pt x="471495" y="1755694"/>
                </a:lnTo>
                <a:lnTo>
                  <a:pt x="432995" y="1730562"/>
                </a:lnTo>
                <a:lnTo>
                  <a:pt x="395814" y="1704229"/>
                </a:lnTo>
                <a:lnTo>
                  <a:pt x="359997" y="1676733"/>
                </a:lnTo>
                <a:lnTo>
                  <a:pt x="325590" y="1648109"/>
                </a:lnTo>
                <a:lnTo>
                  <a:pt x="292640" y="1618396"/>
                </a:lnTo>
                <a:lnTo>
                  <a:pt x="261192" y="1587629"/>
                </a:lnTo>
                <a:lnTo>
                  <a:pt x="231292" y="1555846"/>
                </a:lnTo>
                <a:lnTo>
                  <a:pt x="202988" y="1523084"/>
                </a:lnTo>
                <a:lnTo>
                  <a:pt x="176324" y="1489379"/>
                </a:lnTo>
                <a:lnTo>
                  <a:pt x="151347" y="1454768"/>
                </a:lnTo>
                <a:lnTo>
                  <a:pt x="128104" y="1419289"/>
                </a:lnTo>
                <a:lnTo>
                  <a:pt x="106640" y="1382977"/>
                </a:lnTo>
                <a:lnTo>
                  <a:pt x="87001" y="1345871"/>
                </a:lnTo>
                <a:lnTo>
                  <a:pt x="69233" y="1308006"/>
                </a:lnTo>
                <a:lnTo>
                  <a:pt x="53383" y="1269420"/>
                </a:lnTo>
                <a:lnTo>
                  <a:pt x="39497" y="1230150"/>
                </a:lnTo>
                <a:lnTo>
                  <a:pt x="27620" y="1190232"/>
                </a:lnTo>
                <a:lnTo>
                  <a:pt x="17800" y="1149703"/>
                </a:lnTo>
                <a:lnTo>
                  <a:pt x="10081" y="1108600"/>
                </a:lnTo>
                <a:lnTo>
                  <a:pt x="4511" y="1066960"/>
                </a:lnTo>
                <a:lnTo>
                  <a:pt x="1135" y="1024821"/>
                </a:lnTo>
                <a:lnTo>
                  <a:pt x="0" y="98221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50405" y="2821635"/>
            <a:ext cx="146558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175"/>
              </a:lnSpc>
              <a:spcBef>
                <a:spcPts val="100"/>
              </a:spcBef>
            </a:pPr>
            <a:r>
              <a:rPr sz="4500" spc="-3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5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ts val="5175"/>
              </a:lnSpc>
            </a:pPr>
            <a:r>
              <a:rPr sz="4500" spc="-10" dirty="0">
                <a:solidFill>
                  <a:srgbClr val="FFFFFF"/>
                </a:solidFill>
                <a:latin typeface="Calibri"/>
                <a:cs typeface="Calibri"/>
              </a:rPr>
              <a:t>Met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85" y="256159"/>
            <a:ext cx="8279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Population </a:t>
            </a:r>
            <a:r>
              <a:rPr spc="-5" dirty="0"/>
              <a:t>based </a:t>
            </a:r>
            <a:r>
              <a:rPr spc="-15" dirty="0"/>
              <a:t>surveys </a:t>
            </a:r>
            <a:r>
              <a:rPr spc="-5" dirty="0"/>
              <a:t>support community</a:t>
            </a:r>
            <a:r>
              <a:rPr spc="105" dirty="0"/>
              <a:t> </a:t>
            </a:r>
            <a:r>
              <a:rPr spc="-25" dirty="0"/>
              <a:t>strategies</a:t>
            </a:r>
          </a:p>
        </p:txBody>
      </p:sp>
      <p:sp>
        <p:nvSpPr>
          <p:cNvPr id="3" name="object 3" descr="map of ART comprehensive sites and PMTCT standalone sites" title="map of ART comprehensive sites and PMTCT standalone sites"/>
          <p:cNvSpPr/>
          <p:nvPr/>
        </p:nvSpPr>
        <p:spPr>
          <a:xfrm>
            <a:off x="0" y="2014727"/>
            <a:ext cx="4693920" cy="3316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73929" y="1356890"/>
            <a:ext cx="4187825" cy="47053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libri"/>
                <a:cs typeface="Calibri"/>
              </a:rPr>
              <a:t>Comprehensive </a:t>
            </a:r>
            <a:r>
              <a:rPr sz="1600" b="1" spc="-5" dirty="0">
                <a:latin typeface="Calibri"/>
                <a:cs typeface="Calibri"/>
              </a:rPr>
              <a:t>knowledge of HIV is less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than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85"/>
              </a:spcBef>
            </a:pPr>
            <a:r>
              <a:rPr sz="1600" b="1" spc="-15" dirty="0"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libri"/>
                <a:cs typeface="Calibri"/>
              </a:rPr>
              <a:t>Over 60% </a:t>
            </a:r>
            <a:r>
              <a:rPr sz="1600" b="1" spc="-5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persons never </a:t>
            </a:r>
            <a:r>
              <a:rPr sz="1600" b="1" spc="-20" dirty="0">
                <a:latin typeface="Calibri"/>
                <a:cs typeface="Calibri"/>
              </a:rPr>
              <a:t>tested </a:t>
            </a:r>
            <a:r>
              <a:rPr sz="1600" b="1" spc="-15" dirty="0">
                <a:latin typeface="Calibri"/>
                <a:cs typeface="Calibri"/>
              </a:rPr>
              <a:t>for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HIV</a:t>
            </a:r>
            <a:endParaRPr sz="1600">
              <a:latin typeface="Calibri"/>
              <a:cs typeface="Calibri"/>
            </a:endParaRPr>
          </a:p>
          <a:p>
            <a:pPr marL="355600" marR="126364" indent="-342900" algn="just">
              <a:lnSpc>
                <a:spcPct val="120000"/>
              </a:lnSpc>
              <a:spcBef>
                <a:spcPts val="600"/>
              </a:spcBef>
              <a:buClr>
                <a:srgbClr val="AEBC20"/>
              </a:buClr>
              <a:buFont typeface="Arial"/>
              <a:buChar char="•"/>
              <a:tabLst>
                <a:tab pos="355600" algn="l"/>
              </a:tabLst>
            </a:pPr>
            <a:r>
              <a:rPr sz="1600" b="1" spc="-10" dirty="0">
                <a:latin typeface="Calibri"/>
                <a:cs typeface="Calibri"/>
              </a:rPr>
              <a:t>Only 56% </a:t>
            </a:r>
            <a:r>
              <a:rPr sz="1600" b="1" spc="-15" dirty="0">
                <a:latin typeface="Calibri"/>
                <a:cs typeface="Calibri"/>
              </a:rPr>
              <a:t>reported </a:t>
            </a:r>
            <a:r>
              <a:rPr sz="1600" b="1" spc="-5" dirty="0">
                <a:latin typeface="Calibri"/>
                <a:cs typeface="Calibri"/>
              </a:rPr>
              <a:t>home </a:t>
            </a:r>
            <a:r>
              <a:rPr sz="1600" b="1" spc="-10" dirty="0">
                <a:latin typeface="Calibri"/>
                <a:cs typeface="Calibri"/>
              </a:rPr>
              <a:t>delivery </a:t>
            </a:r>
            <a:r>
              <a:rPr sz="1600" b="1" i="1" spc="-10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54.7% </a:t>
            </a:r>
            <a:r>
              <a:rPr sz="1600" b="1" spc="-5" dirty="0">
                <a:latin typeface="Calibri"/>
                <a:cs typeface="Calibri"/>
              </a:rPr>
              <a:t>of  </a:t>
            </a:r>
            <a:r>
              <a:rPr sz="1600" b="1" spc="-15" dirty="0">
                <a:latin typeface="Calibri"/>
                <a:cs typeface="Calibri"/>
              </a:rPr>
              <a:t>pregnant </a:t>
            </a:r>
            <a:r>
              <a:rPr sz="1600" b="1" spc="-10" dirty="0">
                <a:latin typeface="Calibri"/>
                <a:cs typeface="Calibri"/>
              </a:rPr>
              <a:t>women would not go to </a:t>
            </a:r>
            <a:r>
              <a:rPr sz="1600" b="1" spc="-5" dirty="0">
                <a:latin typeface="Calibri"/>
                <a:cs typeface="Calibri"/>
              </a:rPr>
              <a:t>HF </a:t>
            </a:r>
            <a:r>
              <a:rPr sz="1600" b="1" spc="-10" dirty="0">
                <a:latin typeface="Calibri"/>
                <a:cs typeface="Calibri"/>
              </a:rPr>
              <a:t>due  to Poor attitude </a:t>
            </a:r>
            <a:r>
              <a:rPr sz="1600" b="1" spc="-5" dirty="0">
                <a:latin typeface="Calibri"/>
                <a:cs typeface="Calibri"/>
              </a:rPr>
              <a:t>of health </a:t>
            </a:r>
            <a:r>
              <a:rPr sz="1600" b="1" spc="-20" dirty="0">
                <a:latin typeface="Calibri"/>
                <a:cs typeface="Calibri"/>
              </a:rPr>
              <a:t>workers </a:t>
            </a:r>
            <a:r>
              <a:rPr sz="1600" b="1" spc="-10" dirty="0">
                <a:latin typeface="Calibri"/>
                <a:cs typeface="Calibri"/>
              </a:rPr>
              <a:t>(</a:t>
            </a:r>
            <a:r>
              <a:rPr sz="1600" b="1" i="1" spc="-10" dirty="0">
                <a:latin typeface="Calibri"/>
                <a:cs typeface="Calibri"/>
              </a:rPr>
              <a:t>NDHS,  2013)</a:t>
            </a:r>
            <a:endParaRPr sz="1600">
              <a:latin typeface="Calibri"/>
              <a:cs typeface="Calibri"/>
            </a:endParaRPr>
          </a:p>
          <a:p>
            <a:pPr marL="355600" marR="450850" indent="-342900" algn="just">
              <a:lnSpc>
                <a:spcPct val="120100"/>
              </a:lnSpc>
              <a:spcBef>
                <a:spcPts val="1195"/>
              </a:spcBef>
              <a:buClr>
                <a:srgbClr val="AEBC20"/>
              </a:buClr>
              <a:buFont typeface="Arial"/>
              <a:buChar char="•"/>
              <a:tabLst>
                <a:tab pos="401320" algn="l"/>
              </a:tabLst>
            </a:pPr>
            <a:r>
              <a:rPr sz="1600" b="1" spc="-10" dirty="0">
                <a:latin typeface="Calibri"/>
                <a:cs typeface="Calibri"/>
              </a:rPr>
              <a:t>Poor Knowledge </a:t>
            </a:r>
            <a:r>
              <a:rPr sz="1600" b="1" spc="-5" dirty="0">
                <a:latin typeface="Calibri"/>
                <a:cs typeface="Calibri"/>
              </a:rPr>
              <a:t>among TBAs on issues  </a:t>
            </a:r>
            <a:r>
              <a:rPr sz="1600" b="1" spc="-10" dirty="0">
                <a:latin typeface="Calibri"/>
                <a:cs typeface="Calibri"/>
              </a:rPr>
              <a:t>relating to reproductive </a:t>
            </a:r>
            <a:r>
              <a:rPr sz="1600" b="1" spc="-5" dirty="0">
                <a:latin typeface="Calibri"/>
                <a:cs typeface="Calibri"/>
              </a:rPr>
              <a:t>health, </a:t>
            </a:r>
            <a:r>
              <a:rPr sz="1600" b="1" spc="-10" dirty="0">
                <a:latin typeface="Calibri"/>
                <a:cs typeface="Calibri"/>
              </a:rPr>
              <a:t>STIs </a:t>
            </a:r>
            <a:r>
              <a:rPr sz="1600" b="1" spc="-5" dirty="0">
                <a:latin typeface="Calibri"/>
                <a:cs typeface="Calibri"/>
              </a:rPr>
              <a:t>and  </a:t>
            </a:r>
            <a:r>
              <a:rPr sz="1600" b="1" spc="-25" dirty="0">
                <a:latin typeface="Calibri"/>
                <a:cs typeface="Calibri"/>
              </a:rPr>
              <a:t>HIV/AIDS</a:t>
            </a:r>
            <a:endParaRPr sz="1600">
              <a:latin typeface="Calibri"/>
              <a:cs typeface="Calibri"/>
            </a:endParaRPr>
          </a:p>
          <a:p>
            <a:pPr marL="355600" marR="226060" indent="-342900">
              <a:lnSpc>
                <a:spcPct val="120000"/>
              </a:lnSpc>
              <a:spcBef>
                <a:spcPts val="1200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  <a:tab pos="2154555" algn="l"/>
              </a:tabLst>
            </a:pPr>
            <a:r>
              <a:rPr sz="1600" b="1" spc="-10" dirty="0">
                <a:latin typeface="Calibri"/>
                <a:cs typeface="Calibri"/>
              </a:rPr>
              <a:t>Fear </a:t>
            </a:r>
            <a:r>
              <a:rPr sz="1600" b="1" spc="-5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disclosure, </a:t>
            </a:r>
            <a:r>
              <a:rPr sz="1600" b="1" spc="-15" dirty="0">
                <a:latin typeface="Calibri"/>
                <a:cs typeface="Calibri"/>
              </a:rPr>
              <a:t>persistent </a:t>
            </a:r>
            <a:r>
              <a:rPr sz="1600" b="1" spc="-25" dirty="0">
                <a:latin typeface="Calibri"/>
                <a:cs typeface="Calibri"/>
              </a:rPr>
              <a:t>HIV/AIDS  </a:t>
            </a:r>
            <a:r>
              <a:rPr sz="1600" b="1" spc="-15" dirty="0">
                <a:latin typeface="Calibri"/>
                <a:cs typeface="Calibri"/>
              </a:rPr>
              <a:t>related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stigma </a:t>
            </a:r>
            <a:r>
              <a:rPr sz="1600" b="1" spc="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and	discrimination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(NACA  </a:t>
            </a:r>
            <a:r>
              <a:rPr sz="1600" b="1" spc="-15" dirty="0">
                <a:latin typeface="Calibri"/>
                <a:cs typeface="Calibri"/>
              </a:rPr>
              <a:t>2010)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EBC20"/>
              </a:buClr>
              <a:buFont typeface="Arial"/>
              <a:buChar char="•"/>
            </a:pPr>
            <a:endParaRPr sz="1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libri"/>
                <a:cs typeface="Calibri"/>
              </a:rPr>
              <a:t>Strong misconception </a:t>
            </a:r>
            <a:r>
              <a:rPr sz="1600" b="1" spc="-5" dirty="0">
                <a:latin typeface="Calibri"/>
                <a:cs typeface="Calibri"/>
              </a:rPr>
              <a:t>–such as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witchcraft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780" y="0"/>
            <a:ext cx="68789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Making efficient </a:t>
            </a:r>
            <a:r>
              <a:rPr spc="-5" dirty="0"/>
              <a:t>use of</a:t>
            </a:r>
            <a:r>
              <a:rPr spc="55" dirty="0"/>
              <a:t> </a:t>
            </a:r>
            <a:r>
              <a:rPr spc="-15" dirty="0"/>
              <a:t>resources</a:t>
            </a:r>
          </a:p>
          <a:p>
            <a:pPr algn="ctr">
              <a:lnSpc>
                <a:spcPct val="100000"/>
              </a:lnSpc>
              <a:tabLst>
                <a:tab pos="1004569" algn="l"/>
              </a:tabLst>
            </a:pPr>
            <a:r>
              <a:rPr b="0" spc="-5" dirty="0">
                <a:latin typeface="Calibri"/>
                <a:cs typeface="Calibri"/>
              </a:rPr>
              <a:t>W</a:t>
            </a:r>
            <a:r>
              <a:rPr sz="2400" b="0" i="1" spc="-5" dirty="0">
                <a:latin typeface="Calibri"/>
                <a:cs typeface="Calibri"/>
              </a:rPr>
              <a:t>here	do </a:t>
            </a:r>
            <a:r>
              <a:rPr sz="2400" b="0" i="1" dirty="0">
                <a:latin typeface="Calibri"/>
                <a:cs typeface="Calibri"/>
              </a:rPr>
              <a:t>we </a:t>
            </a:r>
            <a:r>
              <a:rPr sz="2400" b="0" i="1" spc="-5" dirty="0">
                <a:latin typeface="Calibri"/>
                <a:cs typeface="Calibri"/>
              </a:rPr>
              <a:t>implement </a:t>
            </a:r>
            <a:r>
              <a:rPr sz="2400" b="0" i="1" dirty="0">
                <a:latin typeface="Calibri"/>
                <a:cs typeface="Calibri"/>
              </a:rPr>
              <a:t>the </a:t>
            </a:r>
            <a:r>
              <a:rPr sz="2400" b="0" i="1" spc="-10" dirty="0">
                <a:latin typeface="Calibri"/>
                <a:cs typeface="Calibri"/>
              </a:rPr>
              <a:t>community </a:t>
            </a:r>
            <a:r>
              <a:rPr sz="2400" b="0" i="1" spc="-20" dirty="0">
                <a:latin typeface="Calibri"/>
                <a:cs typeface="Calibri"/>
              </a:rPr>
              <a:t>ART</a:t>
            </a:r>
            <a:r>
              <a:rPr sz="2400" b="0" i="1" dirty="0">
                <a:latin typeface="Calibri"/>
                <a:cs typeface="Calibri"/>
              </a:rPr>
              <a:t> </a:t>
            </a:r>
            <a:r>
              <a:rPr sz="2400" b="0" i="1" spc="-10" dirty="0">
                <a:latin typeface="Calibri"/>
                <a:cs typeface="Calibri"/>
              </a:rPr>
              <a:t>strategy?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" y="1166825"/>
            <a:ext cx="1489075" cy="724535"/>
          </a:xfrm>
          <a:custGeom>
            <a:avLst/>
            <a:gdLst/>
            <a:ahLst/>
            <a:cxnLst/>
            <a:rect l="l" t="t" r="r" b="b"/>
            <a:pathLst>
              <a:path w="1489075" h="724535">
                <a:moveTo>
                  <a:pt x="0" y="723950"/>
                </a:moveTo>
                <a:lnTo>
                  <a:pt x="1488948" y="723950"/>
                </a:lnTo>
                <a:lnTo>
                  <a:pt x="1488948" y="0"/>
                </a:lnTo>
                <a:lnTo>
                  <a:pt x="0" y="0"/>
                </a:lnTo>
                <a:lnTo>
                  <a:pt x="0" y="7239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6097" y="1166825"/>
            <a:ext cx="2903220" cy="724535"/>
          </a:xfrm>
          <a:custGeom>
            <a:avLst/>
            <a:gdLst/>
            <a:ahLst/>
            <a:cxnLst/>
            <a:rect l="l" t="t" r="r" b="b"/>
            <a:pathLst>
              <a:path w="2903220" h="724535">
                <a:moveTo>
                  <a:pt x="0" y="723950"/>
                </a:moveTo>
                <a:lnTo>
                  <a:pt x="2903092" y="723950"/>
                </a:lnTo>
                <a:lnTo>
                  <a:pt x="2903092" y="0"/>
                </a:lnTo>
                <a:lnTo>
                  <a:pt x="0" y="0"/>
                </a:lnTo>
                <a:lnTo>
                  <a:pt x="0" y="7239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9190" y="1166825"/>
            <a:ext cx="1174115" cy="724535"/>
          </a:xfrm>
          <a:custGeom>
            <a:avLst/>
            <a:gdLst/>
            <a:ahLst/>
            <a:cxnLst/>
            <a:rect l="l" t="t" r="r" b="b"/>
            <a:pathLst>
              <a:path w="1174114" h="724535">
                <a:moveTo>
                  <a:pt x="0" y="723950"/>
                </a:moveTo>
                <a:lnTo>
                  <a:pt x="1173708" y="723950"/>
                </a:lnTo>
                <a:lnTo>
                  <a:pt x="1173708" y="0"/>
                </a:lnTo>
                <a:lnTo>
                  <a:pt x="0" y="0"/>
                </a:lnTo>
                <a:lnTo>
                  <a:pt x="0" y="7239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2925" y="1166825"/>
            <a:ext cx="1236345" cy="724535"/>
          </a:xfrm>
          <a:custGeom>
            <a:avLst/>
            <a:gdLst/>
            <a:ahLst/>
            <a:cxnLst/>
            <a:rect l="l" t="t" r="r" b="b"/>
            <a:pathLst>
              <a:path w="1236345" h="724535">
                <a:moveTo>
                  <a:pt x="0" y="723950"/>
                </a:moveTo>
                <a:lnTo>
                  <a:pt x="1236014" y="723950"/>
                </a:lnTo>
                <a:lnTo>
                  <a:pt x="1236014" y="0"/>
                </a:lnTo>
                <a:lnTo>
                  <a:pt x="0" y="0"/>
                </a:lnTo>
                <a:lnTo>
                  <a:pt x="0" y="7239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889" y="1166825"/>
            <a:ext cx="1143000" cy="724535"/>
          </a:xfrm>
          <a:custGeom>
            <a:avLst/>
            <a:gdLst/>
            <a:ahLst/>
            <a:cxnLst/>
            <a:rect l="l" t="t" r="r" b="b"/>
            <a:pathLst>
              <a:path w="1143000" h="724535">
                <a:moveTo>
                  <a:pt x="0" y="723950"/>
                </a:moveTo>
                <a:lnTo>
                  <a:pt x="1142555" y="723950"/>
                </a:lnTo>
                <a:lnTo>
                  <a:pt x="1142555" y="0"/>
                </a:lnTo>
                <a:lnTo>
                  <a:pt x="0" y="0"/>
                </a:lnTo>
                <a:lnTo>
                  <a:pt x="0" y="7239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507" y="1166825"/>
            <a:ext cx="1143000" cy="724535"/>
          </a:xfrm>
          <a:custGeom>
            <a:avLst/>
            <a:gdLst/>
            <a:ahLst/>
            <a:cxnLst/>
            <a:rect l="l" t="t" r="r" b="b"/>
            <a:pathLst>
              <a:path w="1143000" h="724535">
                <a:moveTo>
                  <a:pt x="0" y="723950"/>
                </a:moveTo>
                <a:lnTo>
                  <a:pt x="1142555" y="723950"/>
                </a:lnTo>
                <a:lnTo>
                  <a:pt x="1142555" y="0"/>
                </a:lnTo>
                <a:lnTo>
                  <a:pt x="0" y="0"/>
                </a:lnTo>
                <a:lnTo>
                  <a:pt x="0" y="72395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" y="1890763"/>
            <a:ext cx="1489075" cy="241935"/>
          </a:xfrm>
          <a:custGeom>
            <a:avLst/>
            <a:gdLst/>
            <a:ahLst/>
            <a:cxnLst/>
            <a:rect l="l" t="t" r="r" b="b"/>
            <a:pathLst>
              <a:path w="1489075" h="241935">
                <a:moveTo>
                  <a:pt x="0" y="241312"/>
                </a:moveTo>
                <a:lnTo>
                  <a:pt x="1488948" y="241312"/>
                </a:lnTo>
                <a:lnTo>
                  <a:pt x="148894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6097" y="1890763"/>
            <a:ext cx="2903220" cy="241935"/>
          </a:xfrm>
          <a:custGeom>
            <a:avLst/>
            <a:gdLst/>
            <a:ahLst/>
            <a:cxnLst/>
            <a:rect l="l" t="t" r="r" b="b"/>
            <a:pathLst>
              <a:path w="2903220" h="241935">
                <a:moveTo>
                  <a:pt x="0" y="241312"/>
                </a:moveTo>
                <a:lnTo>
                  <a:pt x="2903092" y="241312"/>
                </a:lnTo>
                <a:lnTo>
                  <a:pt x="2903092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9190" y="1890763"/>
            <a:ext cx="1174115" cy="241935"/>
          </a:xfrm>
          <a:custGeom>
            <a:avLst/>
            <a:gdLst/>
            <a:ahLst/>
            <a:cxnLst/>
            <a:rect l="l" t="t" r="r" b="b"/>
            <a:pathLst>
              <a:path w="1174114" h="241935">
                <a:moveTo>
                  <a:pt x="0" y="241312"/>
                </a:moveTo>
                <a:lnTo>
                  <a:pt x="1173708" y="241312"/>
                </a:lnTo>
                <a:lnTo>
                  <a:pt x="117370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2925" y="1890763"/>
            <a:ext cx="1236345" cy="241935"/>
          </a:xfrm>
          <a:custGeom>
            <a:avLst/>
            <a:gdLst/>
            <a:ahLst/>
            <a:cxnLst/>
            <a:rect l="l" t="t" r="r" b="b"/>
            <a:pathLst>
              <a:path w="1236345" h="241935">
                <a:moveTo>
                  <a:pt x="0" y="241312"/>
                </a:moveTo>
                <a:lnTo>
                  <a:pt x="1236014" y="241312"/>
                </a:lnTo>
                <a:lnTo>
                  <a:pt x="1236014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889" y="1890763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1507" y="1890763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" y="2132063"/>
            <a:ext cx="1489075" cy="241935"/>
          </a:xfrm>
          <a:custGeom>
            <a:avLst/>
            <a:gdLst/>
            <a:ahLst/>
            <a:cxnLst/>
            <a:rect l="l" t="t" r="r" b="b"/>
            <a:pathLst>
              <a:path w="1489075" h="241935">
                <a:moveTo>
                  <a:pt x="0" y="241312"/>
                </a:moveTo>
                <a:lnTo>
                  <a:pt x="1488948" y="241312"/>
                </a:lnTo>
                <a:lnTo>
                  <a:pt x="148894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6097" y="2132063"/>
            <a:ext cx="2903220" cy="241935"/>
          </a:xfrm>
          <a:custGeom>
            <a:avLst/>
            <a:gdLst/>
            <a:ahLst/>
            <a:cxnLst/>
            <a:rect l="l" t="t" r="r" b="b"/>
            <a:pathLst>
              <a:path w="2903220" h="241935">
                <a:moveTo>
                  <a:pt x="0" y="241312"/>
                </a:moveTo>
                <a:lnTo>
                  <a:pt x="2903092" y="241312"/>
                </a:lnTo>
                <a:lnTo>
                  <a:pt x="2903092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9190" y="2132063"/>
            <a:ext cx="1174115" cy="241935"/>
          </a:xfrm>
          <a:custGeom>
            <a:avLst/>
            <a:gdLst/>
            <a:ahLst/>
            <a:cxnLst/>
            <a:rect l="l" t="t" r="r" b="b"/>
            <a:pathLst>
              <a:path w="1174114" h="241935">
                <a:moveTo>
                  <a:pt x="0" y="241312"/>
                </a:moveTo>
                <a:lnTo>
                  <a:pt x="1173708" y="241312"/>
                </a:lnTo>
                <a:lnTo>
                  <a:pt x="117370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22925" y="2132063"/>
            <a:ext cx="1236345" cy="241935"/>
          </a:xfrm>
          <a:custGeom>
            <a:avLst/>
            <a:gdLst/>
            <a:ahLst/>
            <a:cxnLst/>
            <a:rect l="l" t="t" r="r" b="b"/>
            <a:pathLst>
              <a:path w="1236345" h="241935">
                <a:moveTo>
                  <a:pt x="0" y="241312"/>
                </a:moveTo>
                <a:lnTo>
                  <a:pt x="1236014" y="241312"/>
                </a:lnTo>
                <a:lnTo>
                  <a:pt x="1236014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8889" y="2132063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507" y="2132063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50" y="2373363"/>
            <a:ext cx="1489075" cy="241935"/>
          </a:xfrm>
          <a:custGeom>
            <a:avLst/>
            <a:gdLst/>
            <a:ahLst/>
            <a:cxnLst/>
            <a:rect l="l" t="t" r="r" b="b"/>
            <a:pathLst>
              <a:path w="1489075" h="241935">
                <a:moveTo>
                  <a:pt x="0" y="241312"/>
                </a:moveTo>
                <a:lnTo>
                  <a:pt x="1488948" y="241312"/>
                </a:lnTo>
                <a:lnTo>
                  <a:pt x="148894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6097" y="2373363"/>
            <a:ext cx="2903220" cy="241935"/>
          </a:xfrm>
          <a:custGeom>
            <a:avLst/>
            <a:gdLst/>
            <a:ahLst/>
            <a:cxnLst/>
            <a:rect l="l" t="t" r="r" b="b"/>
            <a:pathLst>
              <a:path w="2903220" h="241935">
                <a:moveTo>
                  <a:pt x="0" y="241312"/>
                </a:moveTo>
                <a:lnTo>
                  <a:pt x="2903092" y="241312"/>
                </a:lnTo>
                <a:lnTo>
                  <a:pt x="2903092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9190" y="2373363"/>
            <a:ext cx="1174115" cy="241935"/>
          </a:xfrm>
          <a:custGeom>
            <a:avLst/>
            <a:gdLst/>
            <a:ahLst/>
            <a:cxnLst/>
            <a:rect l="l" t="t" r="r" b="b"/>
            <a:pathLst>
              <a:path w="1174114" h="241935">
                <a:moveTo>
                  <a:pt x="0" y="241312"/>
                </a:moveTo>
                <a:lnTo>
                  <a:pt x="1173708" y="241312"/>
                </a:lnTo>
                <a:lnTo>
                  <a:pt x="117370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2925" y="2373363"/>
            <a:ext cx="1236345" cy="241935"/>
          </a:xfrm>
          <a:custGeom>
            <a:avLst/>
            <a:gdLst/>
            <a:ahLst/>
            <a:cxnLst/>
            <a:rect l="l" t="t" r="r" b="b"/>
            <a:pathLst>
              <a:path w="1236345" h="241935">
                <a:moveTo>
                  <a:pt x="0" y="241312"/>
                </a:moveTo>
                <a:lnTo>
                  <a:pt x="1236014" y="241312"/>
                </a:lnTo>
                <a:lnTo>
                  <a:pt x="1236014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889" y="2373363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01507" y="2373363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50" y="2614663"/>
            <a:ext cx="1489075" cy="241935"/>
          </a:xfrm>
          <a:custGeom>
            <a:avLst/>
            <a:gdLst/>
            <a:ahLst/>
            <a:cxnLst/>
            <a:rect l="l" t="t" r="r" b="b"/>
            <a:pathLst>
              <a:path w="1489075" h="241935">
                <a:moveTo>
                  <a:pt x="0" y="241312"/>
                </a:moveTo>
                <a:lnTo>
                  <a:pt x="1488948" y="241312"/>
                </a:lnTo>
                <a:lnTo>
                  <a:pt x="148894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46097" y="2614663"/>
            <a:ext cx="2903220" cy="241935"/>
          </a:xfrm>
          <a:custGeom>
            <a:avLst/>
            <a:gdLst/>
            <a:ahLst/>
            <a:cxnLst/>
            <a:rect l="l" t="t" r="r" b="b"/>
            <a:pathLst>
              <a:path w="2903220" h="241935">
                <a:moveTo>
                  <a:pt x="0" y="241312"/>
                </a:moveTo>
                <a:lnTo>
                  <a:pt x="2903092" y="241312"/>
                </a:lnTo>
                <a:lnTo>
                  <a:pt x="2903092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9190" y="2614663"/>
            <a:ext cx="1174115" cy="241935"/>
          </a:xfrm>
          <a:custGeom>
            <a:avLst/>
            <a:gdLst/>
            <a:ahLst/>
            <a:cxnLst/>
            <a:rect l="l" t="t" r="r" b="b"/>
            <a:pathLst>
              <a:path w="1174114" h="241935">
                <a:moveTo>
                  <a:pt x="0" y="241312"/>
                </a:moveTo>
                <a:lnTo>
                  <a:pt x="1173708" y="241312"/>
                </a:lnTo>
                <a:lnTo>
                  <a:pt x="117370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22925" y="2614663"/>
            <a:ext cx="1236345" cy="241935"/>
          </a:xfrm>
          <a:custGeom>
            <a:avLst/>
            <a:gdLst/>
            <a:ahLst/>
            <a:cxnLst/>
            <a:rect l="l" t="t" r="r" b="b"/>
            <a:pathLst>
              <a:path w="1236345" h="241935">
                <a:moveTo>
                  <a:pt x="0" y="241312"/>
                </a:moveTo>
                <a:lnTo>
                  <a:pt x="1236014" y="241312"/>
                </a:lnTo>
                <a:lnTo>
                  <a:pt x="1236014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8889" y="2614663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1507" y="2614663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50" y="2856090"/>
            <a:ext cx="1489075" cy="241935"/>
          </a:xfrm>
          <a:custGeom>
            <a:avLst/>
            <a:gdLst/>
            <a:ahLst/>
            <a:cxnLst/>
            <a:rect l="l" t="t" r="r" b="b"/>
            <a:pathLst>
              <a:path w="1489075" h="241935">
                <a:moveTo>
                  <a:pt x="0" y="241312"/>
                </a:moveTo>
                <a:lnTo>
                  <a:pt x="1488948" y="241312"/>
                </a:lnTo>
                <a:lnTo>
                  <a:pt x="148894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46097" y="2856090"/>
            <a:ext cx="2903220" cy="241935"/>
          </a:xfrm>
          <a:custGeom>
            <a:avLst/>
            <a:gdLst/>
            <a:ahLst/>
            <a:cxnLst/>
            <a:rect l="l" t="t" r="r" b="b"/>
            <a:pathLst>
              <a:path w="2903220" h="241935">
                <a:moveTo>
                  <a:pt x="0" y="241312"/>
                </a:moveTo>
                <a:lnTo>
                  <a:pt x="2903092" y="241312"/>
                </a:lnTo>
                <a:lnTo>
                  <a:pt x="2903092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49190" y="2856090"/>
            <a:ext cx="1174115" cy="241935"/>
          </a:xfrm>
          <a:custGeom>
            <a:avLst/>
            <a:gdLst/>
            <a:ahLst/>
            <a:cxnLst/>
            <a:rect l="l" t="t" r="r" b="b"/>
            <a:pathLst>
              <a:path w="1174114" h="241935">
                <a:moveTo>
                  <a:pt x="0" y="241312"/>
                </a:moveTo>
                <a:lnTo>
                  <a:pt x="1173708" y="241312"/>
                </a:lnTo>
                <a:lnTo>
                  <a:pt x="117370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2925" y="2856090"/>
            <a:ext cx="1236345" cy="241935"/>
          </a:xfrm>
          <a:custGeom>
            <a:avLst/>
            <a:gdLst/>
            <a:ahLst/>
            <a:cxnLst/>
            <a:rect l="l" t="t" r="r" b="b"/>
            <a:pathLst>
              <a:path w="1236345" h="241935">
                <a:moveTo>
                  <a:pt x="0" y="241312"/>
                </a:moveTo>
                <a:lnTo>
                  <a:pt x="1236014" y="241312"/>
                </a:lnTo>
                <a:lnTo>
                  <a:pt x="1236014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58889" y="2856090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01507" y="2856090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" y="3097390"/>
            <a:ext cx="1489075" cy="241935"/>
          </a:xfrm>
          <a:custGeom>
            <a:avLst/>
            <a:gdLst/>
            <a:ahLst/>
            <a:cxnLst/>
            <a:rect l="l" t="t" r="r" b="b"/>
            <a:pathLst>
              <a:path w="1489075" h="241935">
                <a:moveTo>
                  <a:pt x="0" y="241312"/>
                </a:moveTo>
                <a:lnTo>
                  <a:pt x="1488948" y="241312"/>
                </a:lnTo>
                <a:lnTo>
                  <a:pt x="148894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46097" y="3097390"/>
            <a:ext cx="2903220" cy="241935"/>
          </a:xfrm>
          <a:custGeom>
            <a:avLst/>
            <a:gdLst/>
            <a:ahLst/>
            <a:cxnLst/>
            <a:rect l="l" t="t" r="r" b="b"/>
            <a:pathLst>
              <a:path w="2903220" h="241935">
                <a:moveTo>
                  <a:pt x="0" y="241312"/>
                </a:moveTo>
                <a:lnTo>
                  <a:pt x="2903092" y="241312"/>
                </a:lnTo>
                <a:lnTo>
                  <a:pt x="2903092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49190" y="3097390"/>
            <a:ext cx="1174115" cy="241935"/>
          </a:xfrm>
          <a:custGeom>
            <a:avLst/>
            <a:gdLst/>
            <a:ahLst/>
            <a:cxnLst/>
            <a:rect l="l" t="t" r="r" b="b"/>
            <a:pathLst>
              <a:path w="1174114" h="241935">
                <a:moveTo>
                  <a:pt x="0" y="241312"/>
                </a:moveTo>
                <a:lnTo>
                  <a:pt x="1173708" y="241312"/>
                </a:lnTo>
                <a:lnTo>
                  <a:pt x="117370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22925" y="3097390"/>
            <a:ext cx="1236345" cy="241935"/>
          </a:xfrm>
          <a:custGeom>
            <a:avLst/>
            <a:gdLst/>
            <a:ahLst/>
            <a:cxnLst/>
            <a:rect l="l" t="t" r="r" b="b"/>
            <a:pathLst>
              <a:path w="1236345" h="241935">
                <a:moveTo>
                  <a:pt x="0" y="241312"/>
                </a:moveTo>
                <a:lnTo>
                  <a:pt x="1236014" y="241312"/>
                </a:lnTo>
                <a:lnTo>
                  <a:pt x="1236014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58889" y="3097390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01507" y="3097390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50" y="3338690"/>
            <a:ext cx="1489075" cy="241935"/>
          </a:xfrm>
          <a:custGeom>
            <a:avLst/>
            <a:gdLst/>
            <a:ahLst/>
            <a:cxnLst/>
            <a:rect l="l" t="t" r="r" b="b"/>
            <a:pathLst>
              <a:path w="1489075" h="241935">
                <a:moveTo>
                  <a:pt x="0" y="241312"/>
                </a:moveTo>
                <a:lnTo>
                  <a:pt x="1488948" y="241312"/>
                </a:lnTo>
                <a:lnTo>
                  <a:pt x="148894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46097" y="3338690"/>
            <a:ext cx="2903220" cy="241935"/>
          </a:xfrm>
          <a:custGeom>
            <a:avLst/>
            <a:gdLst/>
            <a:ahLst/>
            <a:cxnLst/>
            <a:rect l="l" t="t" r="r" b="b"/>
            <a:pathLst>
              <a:path w="2903220" h="241935">
                <a:moveTo>
                  <a:pt x="0" y="241312"/>
                </a:moveTo>
                <a:lnTo>
                  <a:pt x="2903092" y="241312"/>
                </a:lnTo>
                <a:lnTo>
                  <a:pt x="2903092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49190" y="3338690"/>
            <a:ext cx="1174115" cy="241935"/>
          </a:xfrm>
          <a:custGeom>
            <a:avLst/>
            <a:gdLst/>
            <a:ahLst/>
            <a:cxnLst/>
            <a:rect l="l" t="t" r="r" b="b"/>
            <a:pathLst>
              <a:path w="1174114" h="241935">
                <a:moveTo>
                  <a:pt x="0" y="241312"/>
                </a:moveTo>
                <a:lnTo>
                  <a:pt x="1173708" y="241312"/>
                </a:lnTo>
                <a:lnTo>
                  <a:pt x="117370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22925" y="3338690"/>
            <a:ext cx="1236345" cy="241935"/>
          </a:xfrm>
          <a:custGeom>
            <a:avLst/>
            <a:gdLst/>
            <a:ahLst/>
            <a:cxnLst/>
            <a:rect l="l" t="t" r="r" b="b"/>
            <a:pathLst>
              <a:path w="1236345" h="241935">
                <a:moveTo>
                  <a:pt x="0" y="241312"/>
                </a:moveTo>
                <a:lnTo>
                  <a:pt x="1236014" y="241312"/>
                </a:lnTo>
                <a:lnTo>
                  <a:pt x="1236014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58889" y="3338690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507" y="3338690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50" y="3579990"/>
            <a:ext cx="1489075" cy="241935"/>
          </a:xfrm>
          <a:custGeom>
            <a:avLst/>
            <a:gdLst/>
            <a:ahLst/>
            <a:cxnLst/>
            <a:rect l="l" t="t" r="r" b="b"/>
            <a:pathLst>
              <a:path w="1489075" h="241935">
                <a:moveTo>
                  <a:pt x="0" y="241312"/>
                </a:moveTo>
                <a:lnTo>
                  <a:pt x="1488948" y="241312"/>
                </a:lnTo>
                <a:lnTo>
                  <a:pt x="148894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46097" y="3579990"/>
            <a:ext cx="2903220" cy="241935"/>
          </a:xfrm>
          <a:custGeom>
            <a:avLst/>
            <a:gdLst/>
            <a:ahLst/>
            <a:cxnLst/>
            <a:rect l="l" t="t" r="r" b="b"/>
            <a:pathLst>
              <a:path w="2903220" h="241935">
                <a:moveTo>
                  <a:pt x="0" y="241312"/>
                </a:moveTo>
                <a:lnTo>
                  <a:pt x="2903092" y="241312"/>
                </a:lnTo>
                <a:lnTo>
                  <a:pt x="2903092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49190" y="3579990"/>
            <a:ext cx="1174115" cy="241935"/>
          </a:xfrm>
          <a:custGeom>
            <a:avLst/>
            <a:gdLst/>
            <a:ahLst/>
            <a:cxnLst/>
            <a:rect l="l" t="t" r="r" b="b"/>
            <a:pathLst>
              <a:path w="1174114" h="241935">
                <a:moveTo>
                  <a:pt x="0" y="241312"/>
                </a:moveTo>
                <a:lnTo>
                  <a:pt x="1173708" y="241312"/>
                </a:lnTo>
                <a:lnTo>
                  <a:pt x="1173708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22925" y="3579990"/>
            <a:ext cx="1236345" cy="241935"/>
          </a:xfrm>
          <a:custGeom>
            <a:avLst/>
            <a:gdLst/>
            <a:ahLst/>
            <a:cxnLst/>
            <a:rect l="l" t="t" r="r" b="b"/>
            <a:pathLst>
              <a:path w="1236345" h="241935">
                <a:moveTo>
                  <a:pt x="0" y="241312"/>
                </a:moveTo>
                <a:lnTo>
                  <a:pt x="1236014" y="241312"/>
                </a:lnTo>
                <a:lnTo>
                  <a:pt x="1236014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58889" y="3579990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01507" y="3579990"/>
            <a:ext cx="1143000" cy="241935"/>
          </a:xfrm>
          <a:custGeom>
            <a:avLst/>
            <a:gdLst/>
            <a:ahLst/>
            <a:cxnLst/>
            <a:rect l="l" t="t" r="r" b="b"/>
            <a:pathLst>
              <a:path w="1143000" h="241935">
                <a:moveTo>
                  <a:pt x="0" y="241312"/>
                </a:moveTo>
                <a:lnTo>
                  <a:pt x="1142555" y="241312"/>
                </a:lnTo>
                <a:lnTo>
                  <a:pt x="1142555" y="0"/>
                </a:lnTo>
                <a:lnTo>
                  <a:pt x="0" y="0"/>
                </a:lnTo>
                <a:lnTo>
                  <a:pt x="0" y="2413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53975" y="1163700"/>
          <a:ext cx="9088753" cy="478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State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Area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Positivity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R="51435" algn="ctr">
                        <a:lnSpc>
                          <a:spcPct val="100000"/>
                        </a:lnSpc>
                      </a:pPr>
                      <a:r>
                        <a:rPr sz="2000" b="1" spc="-3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2000" b="1" spc="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HIV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Burden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30480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2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effort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Akwa-Ibom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Oron 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18.4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87,209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16,069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Akwa-Ibom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Esit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Eket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63,358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9,930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Rivers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ri Ahoada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East 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166,324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21,398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Rivers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Bonny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Local Government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214,983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27,489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ak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Akwa-Ibom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ak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Ikot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Ekpene Local Government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141,408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16,797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Akwa-Ibom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Okobo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102,753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12,169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Rivers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Gokana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233,813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26,741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Akwa-Ibom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Mbo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102,173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11,546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Akwa-Ibom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2959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ak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Eastern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Obolo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  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59,970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2,110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Cross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River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cr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Ikom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163,691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5,466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Cross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River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cr Akamkpa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149,705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4,906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Cross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River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Obudu 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161,457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5,171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ak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Akwa-Ibom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ak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Obot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Akara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Local Government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147,286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4,686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Cross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River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cr Akpabuyo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 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650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272,262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50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8,369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Rivers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Andoni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217,924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6,573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Lagos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Agege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461,743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11,734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5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10667" y="1770888"/>
            <a:ext cx="9038844" cy="2034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57910" y="1795272"/>
            <a:ext cx="8949055" cy="1945005"/>
          </a:xfrm>
          <a:custGeom>
            <a:avLst/>
            <a:gdLst/>
            <a:ahLst/>
            <a:cxnLst/>
            <a:rect l="l" t="t" r="r" b="b"/>
            <a:pathLst>
              <a:path w="8949055" h="1945004">
                <a:moveTo>
                  <a:pt x="4474465" y="0"/>
                </a:moveTo>
                <a:lnTo>
                  <a:pt x="4548458" y="130"/>
                </a:lnTo>
                <a:lnTo>
                  <a:pt x="4622161" y="519"/>
                </a:lnTo>
                <a:lnTo>
                  <a:pt x="4695565" y="1166"/>
                </a:lnTo>
                <a:lnTo>
                  <a:pt x="4768661" y="2068"/>
                </a:lnTo>
                <a:lnTo>
                  <a:pt x="4841439" y="3223"/>
                </a:lnTo>
                <a:lnTo>
                  <a:pt x="4913890" y="4629"/>
                </a:lnTo>
                <a:lnTo>
                  <a:pt x="4986005" y="6285"/>
                </a:lnTo>
                <a:lnTo>
                  <a:pt x="5057775" y="8187"/>
                </a:lnTo>
                <a:lnTo>
                  <a:pt x="5129191" y="10335"/>
                </a:lnTo>
                <a:lnTo>
                  <a:pt x="5200243" y="12726"/>
                </a:lnTo>
                <a:lnTo>
                  <a:pt x="5270922" y="15359"/>
                </a:lnTo>
                <a:lnTo>
                  <a:pt x="5341219" y="18230"/>
                </a:lnTo>
                <a:lnTo>
                  <a:pt x="5411125" y="21339"/>
                </a:lnTo>
                <a:lnTo>
                  <a:pt x="5480631" y="24683"/>
                </a:lnTo>
                <a:lnTo>
                  <a:pt x="5549726" y="28260"/>
                </a:lnTo>
                <a:lnTo>
                  <a:pt x="5618403" y="32068"/>
                </a:lnTo>
                <a:lnTo>
                  <a:pt x="5686652" y="36105"/>
                </a:lnTo>
                <a:lnTo>
                  <a:pt x="5754463" y="40370"/>
                </a:lnTo>
                <a:lnTo>
                  <a:pt x="5821828" y="44859"/>
                </a:lnTo>
                <a:lnTo>
                  <a:pt x="5888737" y="49572"/>
                </a:lnTo>
                <a:lnTo>
                  <a:pt x="5955181" y="54506"/>
                </a:lnTo>
                <a:lnTo>
                  <a:pt x="6021151" y="59659"/>
                </a:lnTo>
                <a:lnTo>
                  <a:pt x="6086637" y="65030"/>
                </a:lnTo>
                <a:lnTo>
                  <a:pt x="6151631" y="70615"/>
                </a:lnTo>
                <a:lnTo>
                  <a:pt x="6216123" y="76414"/>
                </a:lnTo>
                <a:lnTo>
                  <a:pt x="6280104" y="82424"/>
                </a:lnTo>
                <a:lnTo>
                  <a:pt x="6343565" y="88643"/>
                </a:lnTo>
                <a:lnTo>
                  <a:pt x="6406496" y="95069"/>
                </a:lnTo>
                <a:lnTo>
                  <a:pt x="6468888" y="101700"/>
                </a:lnTo>
                <a:lnTo>
                  <a:pt x="6530733" y="108534"/>
                </a:lnTo>
                <a:lnTo>
                  <a:pt x="6592021" y="115570"/>
                </a:lnTo>
                <a:lnTo>
                  <a:pt x="6652742" y="122804"/>
                </a:lnTo>
                <a:lnTo>
                  <a:pt x="6712888" y="130236"/>
                </a:lnTo>
                <a:lnTo>
                  <a:pt x="6772449" y="137863"/>
                </a:lnTo>
                <a:lnTo>
                  <a:pt x="6831416" y="145683"/>
                </a:lnTo>
                <a:lnTo>
                  <a:pt x="6889780" y="153694"/>
                </a:lnTo>
                <a:lnTo>
                  <a:pt x="6947532" y="161894"/>
                </a:lnTo>
                <a:lnTo>
                  <a:pt x="7004661" y="170282"/>
                </a:lnTo>
                <a:lnTo>
                  <a:pt x="7061161" y="178854"/>
                </a:lnTo>
                <a:lnTo>
                  <a:pt x="7117020" y="187610"/>
                </a:lnTo>
                <a:lnTo>
                  <a:pt x="7172230" y="196547"/>
                </a:lnTo>
                <a:lnTo>
                  <a:pt x="7226781" y="205663"/>
                </a:lnTo>
                <a:lnTo>
                  <a:pt x="7280665" y="214956"/>
                </a:lnTo>
                <a:lnTo>
                  <a:pt x="7333872" y="224424"/>
                </a:lnTo>
                <a:lnTo>
                  <a:pt x="7386393" y="234065"/>
                </a:lnTo>
                <a:lnTo>
                  <a:pt x="7438219" y="243877"/>
                </a:lnTo>
                <a:lnTo>
                  <a:pt x="7489340" y="253858"/>
                </a:lnTo>
                <a:lnTo>
                  <a:pt x="7539747" y="264007"/>
                </a:lnTo>
                <a:lnTo>
                  <a:pt x="7589432" y="274320"/>
                </a:lnTo>
                <a:lnTo>
                  <a:pt x="7638384" y="284797"/>
                </a:lnTo>
                <a:lnTo>
                  <a:pt x="7686595" y="295435"/>
                </a:lnTo>
                <a:lnTo>
                  <a:pt x="7734055" y="306232"/>
                </a:lnTo>
                <a:lnTo>
                  <a:pt x="7780756" y="317185"/>
                </a:lnTo>
                <a:lnTo>
                  <a:pt x="7826688" y="328294"/>
                </a:lnTo>
                <a:lnTo>
                  <a:pt x="7871841" y="339556"/>
                </a:lnTo>
                <a:lnTo>
                  <a:pt x="7916207" y="350970"/>
                </a:lnTo>
                <a:lnTo>
                  <a:pt x="7959777" y="362532"/>
                </a:lnTo>
                <a:lnTo>
                  <a:pt x="8002540" y="374241"/>
                </a:lnTo>
                <a:lnTo>
                  <a:pt x="8044489" y="386095"/>
                </a:lnTo>
                <a:lnTo>
                  <a:pt x="8085613" y="398093"/>
                </a:lnTo>
                <a:lnTo>
                  <a:pt x="8125904" y="410231"/>
                </a:lnTo>
                <a:lnTo>
                  <a:pt x="8165352" y="422509"/>
                </a:lnTo>
                <a:lnTo>
                  <a:pt x="8203948" y="434923"/>
                </a:lnTo>
                <a:lnTo>
                  <a:pt x="8241684" y="447473"/>
                </a:lnTo>
                <a:lnTo>
                  <a:pt x="8278548" y="460155"/>
                </a:lnTo>
                <a:lnTo>
                  <a:pt x="8314534" y="472969"/>
                </a:lnTo>
                <a:lnTo>
                  <a:pt x="8383829" y="498982"/>
                </a:lnTo>
                <a:lnTo>
                  <a:pt x="8449495" y="525495"/>
                </a:lnTo>
                <a:lnTo>
                  <a:pt x="8511459" y="552491"/>
                </a:lnTo>
                <a:lnTo>
                  <a:pt x="8569647" y="579956"/>
                </a:lnTo>
                <a:lnTo>
                  <a:pt x="8623985" y="607874"/>
                </a:lnTo>
                <a:lnTo>
                  <a:pt x="8674399" y="636227"/>
                </a:lnTo>
                <a:lnTo>
                  <a:pt x="8720816" y="665000"/>
                </a:lnTo>
                <a:lnTo>
                  <a:pt x="8763163" y="694177"/>
                </a:lnTo>
                <a:lnTo>
                  <a:pt x="8801365" y="723743"/>
                </a:lnTo>
                <a:lnTo>
                  <a:pt x="8835348" y="753680"/>
                </a:lnTo>
                <a:lnTo>
                  <a:pt x="8865040" y="783973"/>
                </a:lnTo>
                <a:lnTo>
                  <a:pt x="8890365" y="814606"/>
                </a:lnTo>
                <a:lnTo>
                  <a:pt x="8920007" y="861159"/>
                </a:lnTo>
                <a:lnTo>
                  <a:pt x="8939411" y="908386"/>
                </a:lnTo>
                <a:lnTo>
                  <a:pt x="8948329" y="956234"/>
                </a:lnTo>
                <a:lnTo>
                  <a:pt x="8948929" y="972312"/>
                </a:lnTo>
                <a:lnTo>
                  <a:pt x="8948329" y="988389"/>
                </a:lnTo>
                <a:lnTo>
                  <a:pt x="8939411" y="1036237"/>
                </a:lnTo>
                <a:lnTo>
                  <a:pt x="8920007" y="1083464"/>
                </a:lnTo>
                <a:lnTo>
                  <a:pt x="8890365" y="1130017"/>
                </a:lnTo>
                <a:lnTo>
                  <a:pt x="8865040" y="1160650"/>
                </a:lnTo>
                <a:lnTo>
                  <a:pt x="8835348" y="1190943"/>
                </a:lnTo>
                <a:lnTo>
                  <a:pt x="8801365" y="1220880"/>
                </a:lnTo>
                <a:lnTo>
                  <a:pt x="8763163" y="1250446"/>
                </a:lnTo>
                <a:lnTo>
                  <a:pt x="8720816" y="1279623"/>
                </a:lnTo>
                <a:lnTo>
                  <a:pt x="8674399" y="1308396"/>
                </a:lnTo>
                <a:lnTo>
                  <a:pt x="8623985" y="1336749"/>
                </a:lnTo>
                <a:lnTo>
                  <a:pt x="8569647" y="1364667"/>
                </a:lnTo>
                <a:lnTo>
                  <a:pt x="8511459" y="1392132"/>
                </a:lnTo>
                <a:lnTo>
                  <a:pt x="8449495" y="1419128"/>
                </a:lnTo>
                <a:lnTo>
                  <a:pt x="8383829" y="1445641"/>
                </a:lnTo>
                <a:lnTo>
                  <a:pt x="8314534" y="1471654"/>
                </a:lnTo>
                <a:lnTo>
                  <a:pt x="8278548" y="1484468"/>
                </a:lnTo>
                <a:lnTo>
                  <a:pt x="8241684" y="1497150"/>
                </a:lnTo>
                <a:lnTo>
                  <a:pt x="8203948" y="1509700"/>
                </a:lnTo>
                <a:lnTo>
                  <a:pt x="8165352" y="1522114"/>
                </a:lnTo>
                <a:lnTo>
                  <a:pt x="8125904" y="1534392"/>
                </a:lnTo>
                <a:lnTo>
                  <a:pt x="8085613" y="1546530"/>
                </a:lnTo>
                <a:lnTo>
                  <a:pt x="8044489" y="1558528"/>
                </a:lnTo>
                <a:lnTo>
                  <a:pt x="8002540" y="1570382"/>
                </a:lnTo>
                <a:lnTo>
                  <a:pt x="7959777" y="1582091"/>
                </a:lnTo>
                <a:lnTo>
                  <a:pt x="7916207" y="1593653"/>
                </a:lnTo>
                <a:lnTo>
                  <a:pt x="7871841" y="1605067"/>
                </a:lnTo>
                <a:lnTo>
                  <a:pt x="7826688" y="1616329"/>
                </a:lnTo>
                <a:lnTo>
                  <a:pt x="7780756" y="1627438"/>
                </a:lnTo>
                <a:lnTo>
                  <a:pt x="7734055" y="1638391"/>
                </a:lnTo>
                <a:lnTo>
                  <a:pt x="7686595" y="1649188"/>
                </a:lnTo>
                <a:lnTo>
                  <a:pt x="7638384" y="1659826"/>
                </a:lnTo>
                <a:lnTo>
                  <a:pt x="7589432" y="1670303"/>
                </a:lnTo>
                <a:lnTo>
                  <a:pt x="7539747" y="1680616"/>
                </a:lnTo>
                <a:lnTo>
                  <a:pt x="7489340" y="1690765"/>
                </a:lnTo>
                <a:lnTo>
                  <a:pt x="7438219" y="1700746"/>
                </a:lnTo>
                <a:lnTo>
                  <a:pt x="7386393" y="1710558"/>
                </a:lnTo>
                <a:lnTo>
                  <a:pt x="7333872" y="1720199"/>
                </a:lnTo>
                <a:lnTo>
                  <a:pt x="7280665" y="1729667"/>
                </a:lnTo>
                <a:lnTo>
                  <a:pt x="7226781" y="1738960"/>
                </a:lnTo>
                <a:lnTo>
                  <a:pt x="7172230" y="1748076"/>
                </a:lnTo>
                <a:lnTo>
                  <a:pt x="7117020" y="1757013"/>
                </a:lnTo>
                <a:lnTo>
                  <a:pt x="7061161" y="1765769"/>
                </a:lnTo>
                <a:lnTo>
                  <a:pt x="7004661" y="1774341"/>
                </a:lnTo>
                <a:lnTo>
                  <a:pt x="6947532" y="1782729"/>
                </a:lnTo>
                <a:lnTo>
                  <a:pt x="6889780" y="1790929"/>
                </a:lnTo>
                <a:lnTo>
                  <a:pt x="6831416" y="1798940"/>
                </a:lnTo>
                <a:lnTo>
                  <a:pt x="6772449" y="1806760"/>
                </a:lnTo>
                <a:lnTo>
                  <a:pt x="6712888" y="1814387"/>
                </a:lnTo>
                <a:lnTo>
                  <a:pt x="6652742" y="1821819"/>
                </a:lnTo>
                <a:lnTo>
                  <a:pt x="6592021" y="1829053"/>
                </a:lnTo>
                <a:lnTo>
                  <a:pt x="6530733" y="1836089"/>
                </a:lnTo>
                <a:lnTo>
                  <a:pt x="6468888" y="1842923"/>
                </a:lnTo>
                <a:lnTo>
                  <a:pt x="6406496" y="1849554"/>
                </a:lnTo>
                <a:lnTo>
                  <a:pt x="6343565" y="1855980"/>
                </a:lnTo>
                <a:lnTo>
                  <a:pt x="6280104" y="1862199"/>
                </a:lnTo>
                <a:lnTo>
                  <a:pt x="6216123" y="1868209"/>
                </a:lnTo>
                <a:lnTo>
                  <a:pt x="6151631" y="1874008"/>
                </a:lnTo>
                <a:lnTo>
                  <a:pt x="6086637" y="1879593"/>
                </a:lnTo>
                <a:lnTo>
                  <a:pt x="6021151" y="1884964"/>
                </a:lnTo>
                <a:lnTo>
                  <a:pt x="5955181" y="1890117"/>
                </a:lnTo>
                <a:lnTo>
                  <a:pt x="5888737" y="1895051"/>
                </a:lnTo>
                <a:lnTo>
                  <a:pt x="5821828" y="1899764"/>
                </a:lnTo>
                <a:lnTo>
                  <a:pt x="5754463" y="1904253"/>
                </a:lnTo>
                <a:lnTo>
                  <a:pt x="5686652" y="1908518"/>
                </a:lnTo>
                <a:lnTo>
                  <a:pt x="5618403" y="1912555"/>
                </a:lnTo>
                <a:lnTo>
                  <a:pt x="5549726" y="1916363"/>
                </a:lnTo>
                <a:lnTo>
                  <a:pt x="5480631" y="1919940"/>
                </a:lnTo>
                <a:lnTo>
                  <a:pt x="5411125" y="1923284"/>
                </a:lnTo>
                <a:lnTo>
                  <a:pt x="5341219" y="1926393"/>
                </a:lnTo>
                <a:lnTo>
                  <a:pt x="5270922" y="1929264"/>
                </a:lnTo>
                <a:lnTo>
                  <a:pt x="5200243" y="1931897"/>
                </a:lnTo>
                <a:lnTo>
                  <a:pt x="5129191" y="1934288"/>
                </a:lnTo>
                <a:lnTo>
                  <a:pt x="5057775" y="1936436"/>
                </a:lnTo>
                <a:lnTo>
                  <a:pt x="4986005" y="1938338"/>
                </a:lnTo>
                <a:lnTo>
                  <a:pt x="4913890" y="1939994"/>
                </a:lnTo>
                <a:lnTo>
                  <a:pt x="4841439" y="1941400"/>
                </a:lnTo>
                <a:lnTo>
                  <a:pt x="4768661" y="1942555"/>
                </a:lnTo>
                <a:lnTo>
                  <a:pt x="4695565" y="1943457"/>
                </a:lnTo>
                <a:lnTo>
                  <a:pt x="4622161" y="1944104"/>
                </a:lnTo>
                <a:lnTo>
                  <a:pt x="4548458" y="1944493"/>
                </a:lnTo>
                <a:lnTo>
                  <a:pt x="4474465" y="1944623"/>
                </a:lnTo>
                <a:lnTo>
                  <a:pt x="4400472" y="1944493"/>
                </a:lnTo>
                <a:lnTo>
                  <a:pt x="4326769" y="1944104"/>
                </a:lnTo>
                <a:lnTo>
                  <a:pt x="4253365" y="1943457"/>
                </a:lnTo>
                <a:lnTo>
                  <a:pt x="4180269" y="1942555"/>
                </a:lnTo>
                <a:lnTo>
                  <a:pt x="4107491" y="1941400"/>
                </a:lnTo>
                <a:lnTo>
                  <a:pt x="4035040" y="1939994"/>
                </a:lnTo>
                <a:lnTo>
                  <a:pt x="3962924" y="1938338"/>
                </a:lnTo>
                <a:lnTo>
                  <a:pt x="3891154" y="1936436"/>
                </a:lnTo>
                <a:lnTo>
                  <a:pt x="3819738" y="1934288"/>
                </a:lnTo>
                <a:lnTo>
                  <a:pt x="3748686" y="1931897"/>
                </a:lnTo>
                <a:lnTo>
                  <a:pt x="3678007" y="1929264"/>
                </a:lnTo>
                <a:lnTo>
                  <a:pt x="3607710" y="1926393"/>
                </a:lnTo>
                <a:lnTo>
                  <a:pt x="3537804" y="1923284"/>
                </a:lnTo>
                <a:lnTo>
                  <a:pt x="3468299" y="1919940"/>
                </a:lnTo>
                <a:lnTo>
                  <a:pt x="3399203" y="1916363"/>
                </a:lnTo>
                <a:lnTo>
                  <a:pt x="3330526" y="1912555"/>
                </a:lnTo>
                <a:lnTo>
                  <a:pt x="3262278" y="1908518"/>
                </a:lnTo>
                <a:lnTo>
                  <a:pt x="3194466" y="1904253"/>
                </a:lnTo>
                <a:lnTo>
                  <a:pt x="3127102" y="1899764"/>
                </a:lnTo>
                <a:lnTo>
                  <a:pt x="3060193" y="1895051"/>
                </a:lnTo>
                <a:lnTo>
                  <a:pt x="2993749" y="1890117"/>
                </a:lnTo>
                <a:lnTo>
                  <a:pt x="2927779" y="1884964"/>
                </a:lnTo>
                <a:lnTo>
                  <a:pt x="2862292" y="1879593"/>
                </a:lnTo>
                <a:lnTo>
                  <a:pt x="2797298" y="1874008"/>
                </a:lnTo>
                <a:lnTo>
                  <a:pt x="2732806" y="1868209"/>
                </a:lnTo>
                <a:lnTo>
                  <a:pt x="2668825" y="1862199"/>
                </a:lnTo>
                <a:lnTo>
                  <a:pt x="2605365" y="1855980"/>
                </a:lnTo>
                <a:lnTo>
                  <a:pt x="2542433" y="1849554"/>
                </a:lnTo>
                <a:lnTo>
                  <a:pt x="2480041" y="1842923"/>
                </a:lnTo>
                <a:lnTo>
                  <a:pt x="2418196" y="1836089"/>
                </a:lnTo>
                <a:lnTo>
                  <a:pt x="2356908" y="1829053"/>
                </a:lnTo>
                <a:lnTo>
                  <a:pt x="2296187" y="1821819"/>
                </a:lnTo>
                <a:lnTo>
                  <a:pt x="2236041" y="1814387"/>
                </a:lnTo>
                <a:lnTo>
                  <a:pt x="2176480" y="1806760"/>
                </a:lnTo>
                <a:lnTo>
                  <a:pt x="2117513" y="1798940"/>
                </a:lnTo>
                <a:lnTo>
                  <a:pt x="2059149" y="1790929"/>
                </a:lnTo>
                <a:lnTo>
                  <a:pt x="2001398" y="1782729"/>
                </a:lnTo>
                <a:lnTo>
                  <a:pt x="1944268" y="1774341"/>
                </a:lnTo>
                <a:lnTo>
                  <a:pt x="1887768" y="1765769"/>
                </a:lnTo>
                <a:lnTo>
                  <a:pt x="1831909" y="1757013"/>
                </a:lnTo>
                <a:lnTo>
                  <a:pt x="1776699" y="1748076"/>
                </a:lnTo>
                <a:lnTo>
                  <a:pt x="1722148" y="1738960"/>
                </a:lnTo>
                <a:lnTo>
                  <a:pt x="1668264" y="1729667"/>
                </a:lnTo>
                <a:lnTo>
                  <a:pt x="1615057" y="1720199"/>
                </a:lnTo>
                <a:lnTo>
                  <a:pt x="1562536" y="1710558"/>
                </a:lnTo>
                <a:lnTo>
                  <a:pt x="1510710" y="1700746"/>
                </a:lnTo>
                <a:lnTo>
                  <a:pt x="1459589" y="1690765"/>
                </a:lnTo>
                <a:lnTo>
                  <a:pt x="1409182" y="1680616"/>
                </a:lnTo>
                <a:lnTo>
                  <a:pt x="1359497" y="1670303"/>
                </a:lnTo>
                <a:lnTo>
                  <a:pt x="1310545" y="1659826"/>
                </a:lnTo>
                <a:lnTo>
                  <a:pt x="1262334" y="1649188"/>
                </a:lnTo>
                <a:lnTo>
                  <a:pt x="1214873" y="1638391"/>
                </a:lnTo>
                <a:lnTo>
                  <a:pt x="1168173" y="1627438"/>
                </a:lnTo>
                <a:lnTo>
                  <a:pt x="1122241" y="1616329"/>
                </a:lnTo>
                <a:lnTo>
                  <a:pt x="1077088" y="1605067"/>
                </a:lnTo>
                <a:lnTo>
                  <a:pt x="1032721" y="1593653"/>
                </a:lnTo>
                <a:lnTo>
                  <a:pt x="989152" y="1582091"/>
                </a:lnTo>
                <a:lnTo>
                  <a:pt x="946388" y="1570382"/>
                </a:lnTo>
                <a:lnTo>
                  <a:pt x="904440" y="1558528"/>
                </a:lnTo>
                <a:lnTo>
                  <a:pt x="863315" y="1546530"/>
                </a:lnTo>
                <a:lnTo>
                  <a:pt x="823025" y="1534392"/>
                </a:lnTo>
                <a:lnTo>
                  <a:pt x="783576" y="1522114"/>
                </a:lnTo>
                <a:lnTo>
                  <a:pt x="744980" y="1509700"/>
                </a:lnTo>
                <a:lnTo>
                  <a:pt x="707245" y="1497150"/>
                </a:lnTo>
                <a:lnTo>
                  <a:pt x="670380" y="1484468"/>
                </a:lnTo>
                <a:lnTo>
                  <a:pt x="634395" y="1471654"/>
                </a:lnTo>
                <a:lnTo>
                  <a:pt x="565100" y="1445641"/>
                </a:lnTo>
                <a:lnTo>
                  <a:pt x="499434" y="1419128"/>
                </a:lnTo>
                <a:lnTo>
                  <a:pt x="437470" y="1392132"/>
                </a:lnTo>
                <a:lnTo>
                  <a:pt x="379282" y="1364667"/>
                </a:lnTo>
                <a:lnTo>
                  <a:pt x="324944" y="1336749"/>
                </a:lnTo>
                <a:lnTo>
                  <a:pt x="274529" y="1308396"/>
                </a:lnTo>
                <a:lnTo>
                  <a:pt x="228112" y="1279623"/>
                </a:lnTo>
                <a:lnTo>
                  <a:pt x="185766" y="1250446"/>
                </a:lnTo>
                <a:lnTo>
                  <a:pt x="147564" y="1220880"/>
                </a:lnTo>
                <a:lnTo>
                  <a:pt x="113580" y="1190943"/>
                </a:lnTo>
                <a:lnTo>
                  <a:pt x="83889" y="1160650"/>
                </a:lnTo>
                <a:lnTo>
                  <a:pt x="58563" y="1130017"/>
                </a:lnTo>
                <a:lnTo>
                  <a:pt x="28921" y="1083464"/>
                </a:lnTo>
                <a:lnTo>
                  <a:pt x="9517" y="1036237"/>
                </a:lnTo>
                <a:lnTo>
                  <a:pt x="599" y="988389"/>
                </a:lnTo>
                <a:lnTo>
                  <a:pt x="0" y="972312"/>
                </a:lnTo>
                <a:lnTo>
                  <a:pt x="599" y="956234"/>
                </a:lnTo>
                <a:lnTo>
                  <a:pt x="9517" y="908386"/>
                </a:lnTo>
                <a:lnTo>
                  <a:pt x="28921" y="861159"/>
                </a:lnTo>
                <a:lnTo>
                  <a:pt x="58563" y="814606"/>
                </a:lnTo>
                <a:lnTo>
                  <a:pt x="83889" y="783973"/>
                </a:lnTo>
                <a:lnTo>
                  <a:pt x="113580" y="753680"/>
                </a:lnTo>
                <a:lnTo>
                  <a:pt x="147564" y="723743"/>
                </a:lnTo>
                <a:lnTo>
                  <a:pt x="185766" y="694177"/>
                </a:lnTo>
                <a:lnTo>
                  <a:pt x="228112" y="665000"/>
                </a:lnTo>
                <a:lnTo>
                  <a:pt x="274529" y="636227"/>
                </a:lnTo>
                <a:lnTo>
                  <a:pt x="324944" y="607874"/>
                </a:lnTo>
                <a:lnTo>
                  <a:pt x="379282" y="579956"/>
                </a:lnTo>
                <a:lnTo>
                  <a:pt x="437470" y="552491"/>
                </a:lnTo>
                <a:lnTo>
                  <a:pt x="499434" y="525495"/>
                </a:lnTo>
                <a:lnTo>
                  <a:pt x="565100" y="498982"/>
                </a:lnTo>
                <a:lnTo>
                  <a:pt x="634395" y="472969"/>
                </a:lnTo>
                <a:lnTo>
                  <a:pt x="670380" y="460155"/>
                </a:lnTo>
                <a:lnTo>
                  <a:pt x="707245" y="447473"/>
                </a:lnTo>
                <a:lnTo>
                  <a:pt x="744980" y="434923"/>
                </a:lnTo>
                <a:lnTo>
                  <a:pt x="783576" y="422509"/>
                </a:lnTo>
                <a:lnTo>
                  <a:pt x="823025" y="410231"/>
                </a:lnTo>
                <a:lnTo>
                  <a:pt x="863315" y="398093"/>
                </a:lnTo>
                <a:lnTo>
                  <a:pt x="904440" y="386095"/>
                </a:lnTo>
                <a:lnTo>
                  <a:pt x="946388" y="374241"/>
                </a:lnTo>
                <a:lnTo>
                  <a:pt x="989152" y="362532"/>
                </a:lnTo>
                <a:lnTo>
                  <a:pt x="1032721" y="350970"/>
                </a:lnTo>
                <a:lnTo>
                  <a:pt x="1077088" y="339556"/>
                </a:lnTo>
                <a:lnTo>
                  <a:pt x="1122241" y="328294"/>
                </a:lnTo>
                <a:lnTo>
                  <a:pt x="1168173" y="317185"/>
                </a:lnTo>
                <a:lnTo>
                  <a:pt x="1214873" y="306232"/>
                </a:lnTo>
                <a:lnTo>
                  <a:pt x="1262334" y="295435"/>
                </a:lnTo>
                <a:lnTo>
                  <a:pt x="1310545" y="284797"/>
                </a:lnTo>
                <a:lnTo>
                  <a:pt x="1359497" y="274320"/>
                </a:lnTo>
                <a:lnTo>
                  <a:pt x="1409182" y="264007"/>
                </a:lnTo>
                <a:lnTo>
                  <a:pt x="1459589" y="253858"/>
                </a:lnTo>
                <a:lnTo>
                  <a:pt x="1510710" y="243877"/>
                </a:lnTo>
                <a:lnTo>
                  <a:pt x="1562536" y="234065"/>
                </a:lnTo>
                <a:lnTo>
                  <a:pt x="1615057" y="224424"/>
                </a:lnTo>
                <a:lnTo>
                  <a:pt x="1668264" y="214956"/>
                </a:lnTo>
                <a:lnTo>
                  <a:pt x="1722148" y="205663"/>
                </a:lnTo>
                <a:lnTo>
                  <a:pt x="1776699" y="196547"/>
                </a:lnTo>
                <a:lnTo>
                  <a:pt x="1831909" y="187610"/>
                </a:lnTo>
                <a:lnTo>
                  <a:pt x="1887768" y="178854"/>
                </a:lnTo>
                <a:lnTo>
                  <a:pt x="1944268" y="170282"/>
                </a:lnTo>
                <a:lnTo>
                  <a:pt x="2001398" y="161894"/>
                </a:lnTo>
                <a:lnTo>
                  <a:pt x="2059149" y="153694"/>
                </a:lnTo>
                <a:lnTo>
                  <a:pt x="2117513" y="145683"/>
                </a:lnTo>
                <a:lnTo>
                  <a:pt x="2176480" y="137863"/>
                </a:lnTo>
                <a:lnTo>
                  <a:pt x="2236041" y="130236"/>
                </a:lnTo>
                <a:lnTo>
                  <a:pt x="2296187" y="122804"/>
                </a:lnTo>
                <a:lnTo>
                  <a:pt x="2356908" y="115570"/>
                </a:lnTo>
                <a:lnTo>
                  <a:pt x="2418196" y="108534"/>
                </a:lnTo>
                <a:lnTo>
                  <a:pt x="2480041" y="101700"/>
                </a:lnTo>
                <a:lnTo>
                  <a:pt x="2542433" y="95069"/>
                </a:lnTo>
                <a:lnTo>
                  <a:pt x="2605365" y="88643"/>
                </a:lnTo>
                <a:lnTo>
                  <a:pt x="2668825" y="82424"/>
                </a:lnTo>
                <a:lnTo>
                  <a:pt x="2732806" y="76414"/>
                </a:lnTo>
                <a:lnTo>
                  <a:pt x="2797298" y="70615"/>
                </a:lnTo>
                <a:lnTo>
                  <a:pt x="2862292" y="65030"/>
                </a:lnTo>
                <a:lnTo>
                  <a:pt x="2927779" y="59659"/>
                </a:lnTo>
                <a:lnTo>
                  <a:pt x="2993749" y="54506"/>
                </a:lnTo>
                <a:lnTo>
                  <a:pt x="3060193" y="49572"/>
                </a:lnTo>
                <a:lnTo>
                  <a:pt x="3127102" y="44859"/>
                </a:lnTo>
                <a:lnTo>
                  <a:pt x="3194466" y="40370"/>
                </a:lnTo>
                <a:lnTo>
                  <a:pt x="3262278" y="36105"/>
                </a:lnTo>
                <a:lnTo>
                  <a:pt x="3330526" y="32068"/>
                </a:lnTo>
                <a:lnTo>
                  <a:pt x="3399203" y="28260"/>
                </a:lnTo>
                <a:lnTo>
                  <a:pt x="3468299" y="24683"/>
                </a:lnTo>
                <a:lnTo>
                  <a:pt x="3537804" y="21339"/>
                </a:lnTo>
                <a:lnTo>
                  <a:pt x="3607710" y="18230"/>
                </a:lnTo>
                <a:lnTo>
                  <a:pt x="3678007" y="15359"/>
                </a:lnTo>
                <a:lnTo>
                  <a:pt x="3748686" y="12726"/>
                </a:lnTo>
                <a:lnTo>
                  <a:pt x="3819738" y="10335"/>
                </a:lnTo>
                <a:lnTo>
                  <a:pt x="3891154" y="8187"/>
                </a:lnTo>
                <a:lnTo>
                  <a:pt x="3962924" y="6285"/>
                </a:lnTo>
                <a:lnTo>
                  <a:pt x="4035040" y="4629"/>
                </a:lnTo>
                <a:lnTo>
                  <a:pt x="4107491" y="3223"/>
                </a:lnTo>
                <a:lnTo>
                  <a:pt x="4180269" y="2068"/>
                </a:lnTo>
                <a:lnTo>
                  <a:pt x="4253365" y="1166"/>
                </a:lnTo>
                <a:lnTo>
                  <a:pt x="4326769" y="519"/>
                </a:lnTo>
                <a:lnTo>
                  <a:pt x="4400472" y="130"/>
                </a:lnTo>
                <a:lnTo>
                  <a:pt x="4474465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36042" y="5924499"/>
            <a:ext cx="625983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*</a:t>
            </a:r>
            <a:r>
              <a:rPr sz="1200" b="1" spc="-5" dirty="0">
                <a:latin typeface="Arial"/>
                <a:cs typeface="Arial"/>
              </a:rPr>
              <a:t>positivity based </a:t>
            </a:r>
            <a:r>
              <a:rPr sz="1200" b="1" dirty="0">
                <a:latin typeface="Arial"/>
                <a:cs typeface="Arial"/>
              </a:rPr>
              <a:t>on </a:t>
            </a:r>
            <a:r>
              <a:rPr sz="1200" b="1" spc="-5" dirty="0">
                <a:latin typeface="Arial"/>
                <a:cs typeface="Arial"/>
              </a:rPr>
              <a:t>programme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spc="-5" dirty="0">
                <a:latin typeface="Arial"/>
                <a:cs typeface="Arial"/>
              </a:rPr>
              <a:t>**level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5" dirty="0">
                <a:latin typeface="Arial"/>
                <a:cs typeface="Arial"/>
              </a:rPr>
              <a:t>effort refers </a:t>
            </a:r>
            <a:r>
              <a:rPr sz="1200" b="1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the number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5" dirty="0">
                <a:latin typeface="Arial"/>
                <a:cs typeface="Arial"/>
              </a:rPr>
              <a:t>persons to test in order </a:t>
            </a:r>
            <a:r>
              <a:rPr sz="1200" b="1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identify </a:t>
            </a:r>
            <a:r>
              <a:rPr sz="1200" b="1" dirty="0">
                <a:latin typeface="Arial"/>
                <a:cs typeface="Arial"/>
              </a:rPr>
              <a:t>one</a:t>
            </a:r>
            <a:r>
              <a:rPr sz="1200" b="1" spc="1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positive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2166" y="94868"/>
            <a:ext cx="3254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SIDHAS priority</a:t>
            </a:r>
            <a:r>
              <a:rPr spc="-15" dirty="0"/>
              <a:t> </a:t>
            </a:r>
            <a:r>
              <a:rPr spc="-25" dirty="0"/>
              <a:t>states</a:t>
            </a:r>
          </a:p>
        </p:txBody>
      </p:sp>
      <p:sp>
        <p:nvSpPr>
          <p:cNvPr id="3" name="object 3" descr="map of ART comprehensive site and PMTCT standalone sites" title="map of ART comprehensive site and PMTCT standalone sites"/>
          <p:cNvSpPr/>
          <p:nvPr/>
        </p:nvSpPr>
        <p:spPr>
          <a:xfrm>
            <a:off x="0" y="1423416"/>
            <a:ext cx="4645152" cy="5021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440" y="404757"/>
            <a:ext cx="7345045" cy="96710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24915">
              <a:lnSpc>
                <a:spcPct val="100000"/>
              </a:lnSpc>
              <a:spcBef>
                <a:spcPts val="1070"/>
              </a:spcBef>
            </a:pPr>
            <a:r>
              <a:rPr sz="2000" b="1" i="1" spc="-20" dirty="0">
                <a:solidFill>
                  <a:srgbClr val="5C6E79"/>
                </a:solidFill>
                <a:latin typeface="Calibri"/>
                <a:cs typeface="Calibri"/>
              </a:rPr>
              <a:t>LGA </a:t>
            </a:r>
            <a:r>
              <a:rPr sz="2000" b="1" i="1" dirty="0">
                <a:solidFill>
                  <a:srgbClr val="5C6E79"/>
                </a:solidFill>
                <a:latin typeface="Calibri"/>
                <a:cs typeface="Calibri"/>
              </a:rPr>
              <a:t>HIV burden and </a:t>
            </a:r>
            <a:r>
              <a:rPr sz="2000" b="1" i="1" spc="-20" dirty="0">
                <a:solidFill>
                  <a:srgbClr val="5C6E79"/>
                </a:solidFill>
                <a:latin typeface="Calibri"/>
                <a:cs typeface="Calibri"/>
              </a:rPr>
              <a:t>LGAs </a:t>
            </a:r>
            <a:r>
              <a:rPr sz="2000" b="1" i="1" spc="-5" dirty="0">
                <a:solidFill>
                  <a:srgbClr val="5C6E79"/>
                </a:solidFill>
                <a:latin typeface="Calibri"/>
                <a:cs typeface="Calibri"/>
              </a:rPr>
              <a:t>for </a:t>
            </a:r>
            <a:r>
              <a:rPr sz="2000" b="1" i="1" spc="-10" dirty="0">
                <a:solidFill>
                  <a:srgbClr val="5C6E79"/>
                </a:solidFill>
                <a:latin typeface="Calibri"/>
                <a:cs typeface="Calibri"/>
              </a:rPr>
              <a:t>community </a:t>
            </a:r>
            <a:r>
              <a:rPr sz="2000" b="1" i="1" spc="-15" dirty="0">
                <a:solidFill>
                  <a:srgbClr val="5C6E79"/>
                </a:solidFill>
                <a:latin typeface="Calibri"/>
                <a:cs typeface="Calibri"/>
              </a:rPr>
              <a:t>ART</a:t>
            </a:r>
            <a:r>
              <a:rPr sz="2000" b="1" i="1" spc="-35" dirty="0">
                <a:solidFill>
                  <a:srgbClr val="5C6E79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5C6E79"/>
                </a:solidFill>
                <a:latin typeface="Calibri"/>
                <a:cs typeface="Calibri"/>
              </a:rPr>
              <a:t>intervention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  <a:tabLst>
                <a:tab pos="4537710" algn="l"/>
              </a:tabLst>
            </a:pPr>
            <a:r>
              <a:rPr sz="2400" b="1" spc="-5" dirty="0">
                <a:latin typeface="Calibri"/>
                <a:cs typeface="Calibri"/>
              </a:rPr>
              <a:t>Akwa-Ibom	</a:t>
            </a:r>
            <a:r>
              <a:rPr sz="2400" b="1" spc="-10" dirty="0">
                <a:latin typeface="Calibri"/>
                <a:cs typeface="Calibri"/>
              </a:rPr>
              <a:t>Cross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River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map of ART comprehensive site and PMTCT standalone sites" title="map of ART comprehensive site and PMTCT standalone sites"/>
          <p:cNvSpPr/>
          <p:nvPr/>
        </p:nvSpPr>
        <p:spPr>
          <a:xfrm>
            <a:off x="4517135" y="1423416"/>
            <a:ext cx="4626863" cy="5021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531" y="33909"/>
            <a:ext cx="81419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 Scale-up </a:t>
            </a:r>
            <a:r>
              <a:rPr spc="-20" dirty="0"/>
              <a:t>LGAs, </a:t>
            </a:r>
            <a:r>
              <a:rPr spc="-15" dirty="0"/>
              <a:t>where </a:t>
            </a:r>
            <a:r>
              <a:rPr spc="-5" dirty="0"/>
              <a:t>do </a:t>
            </a:r>
            <a:r>
              <a:rPr spc="-15" dirty="0"/>
              <a:t>we </a:t>
            </a:r>
            <a:r>
              <a:rPr spc="-20" dirty="0"/>
              <a:t>concentrate</a:t>
            </a:r>
            <a:r>
              <a:rPr spc="140" dirty="0"/>
              <a:t> </a:t>
            </a:r>
            <a:r>
              <a:rPr spc="-5" dirty="0"/>
              <a:t>community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outreach </a:t>
            </a:r>
            <a:r>
              <a:rPr spc="-5" dirty="0"/>
              <a:t>activities </a:t>
            </a:r>
            <a:r>
              <a:rPr spc="-20" dirty="0"/>
              <a:t>for greater</a:t>
            </a:r>
            <a:r>
              <a:rPr spc="114" dirty="0"/>
              <a:t> </a:t>
            </a:r>
            <a:r>
              <a:rPr spc="-10" dirty="0"/>
              <a:t>efficiency?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3565" y="1241805"/>
            <a:ext cx="3858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GIS mapping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identify community  hotspots </a:t>
            </a:r>
            <a:r>
              <a:rPr sz="1800" b="1" spc="-10" dirty="0">
                <a:latin typeface="Calibri"/>
                <a:cs typeface="Calibri"/>
              </a:rPr>
              <a:t>for </a:t>
            </a:r>
            <a:r>
              <a:rPr sz="1800" b="1" spc="-15" dirty="0">
                <a:latin typeface="Calibri"/>
                <a:cs typeface="Calibri"/>
              </a:rPr>
              <a:t>targeted </a:t>
            </a:r>
            <a:r>
              <a:rPr sz="1800" b="1" spc="-5" dirty="0">
                <a:latin typeface="Calibri"/>
                <a:cs typeface="Calibri"/>
              </a:rPr>
              <a:t>community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testing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0125" y="1227582"/>
            <a:ext cx="35261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Improvements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30" dirty="0">
                <a:latin typeface="Calibri"/>
                <a:cs typeface="Calibri"/>
              </a:rPr>
              <a:t>Testing </a:t>
            </a:r>
            <a:r>
              <a:rPr sz="1800" b="1" spc="-10" dirty="0">
                <a:latin typeface="Calibri"/>
                <a:cs typeface="Calibri"/>
              </a:rPr>
              <a:t>Efficiency </a:t>
            </a:r>
            <a:r>
              <a:rPr sz="1800" b="1" dirty="0">
                <a:latin typeface="Calibri"/>
                <a:cs typeface="Calibri"/>
              </a:rPr>
              <a:t>in  </a:t>
            </a:r>
            <a:r>
              <a:rPr sz="1800" b="1" spc="-15" dirty="0">
                <a:latin typeface="Calibri"/>
                <a:cs typeface="Calibri"/>
              </a:rPr>
              <a:t>Obio/Akpor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LGA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map showing positivity rate from HTC in general population" title="map showing positivity rate from HTC in general population"/>
          <p:cNvSpPr/>
          <p:nvPr/>
        </p:nvSpPr>
        <p:spPr>
          <a:xfrm>
            <a:off x="457200" y="2174784"/>
            <a:ext cx="3992575" cy="393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294" y="2164842"/>
            <a:ext cx="4060190" cy="3971925"/>
          </a:xfrm>
          <a:custGeom>
            <a:avLst/>
            <a:gdLst/>
            <a:ahLst/>
            <a:cxnLst/>
            <a:rect l="l" t="t" r="r" b="b"/>
            <a:pathLst>
              <a:path w="4060190" h="3971925">
                <a:moveTo>
                  <a:pt x="0" y="3971544"/>
                </a:moveTo>
                <a:lnTo>
                  <a:pt x="4059935" y="3971544"/>
                </a:lnTo>
                <a:lnTo>
                  <a:pt x="4059935" y="0"/>
                </a:lnTo>
                <a:lnTo>
                  <a:pt x="0" y="0"/>
                </a:lnTo>
                <a:lnTo>
                  <a:pt x="0" y="397154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bar graph and line chart showing number of individuals tested, identified as positive and testing yield" title="bar graph and line chart showing number of individuals tested, identified as positive and testing yield"/>
          <p:cNvSpPr/>
          <p:nvPr/>
        </p:nvSpPr>
        <p:spPr>
          <a:xfrm>
            <a:off x="4594859" y="2124455"/>
            <a:ext cx="4142232" cy="4052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911" y="321944"/>
            <a:ext cx="3879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Adamawa </a:t>
            </a:r>
            <a:r>
              <a:rPr spc="-5" dirty="0"/>
              <a:t>security</a:t>
            </a:r>
            <a:r>
              <a:rPr spc="0" dirty="0"/>
              <a:t> </a:t>
            </a:r>
            <a:r>
              <a:rPr spc="-15" dirty="0"/>
              <a:t>update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3565" y="1015365"/>
            <a:ext cx="1267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May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2015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1015365"/>
            <a:ext cx="1162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Feb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2016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map showing medium, high, and extreme LGA risk" title="map showing medium, high, and extreme LGA risk"/>
          <p:cNvSpPr/>
          <p:nvPr/>
        </p:nvSpPr>
        <p:spPr>
          <a:xfrm>
            <a:off x="204215" y="1719072"/>
            <a:ext cx="4440936" cy="440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map showing low, medium, high, and extreme LGA risk" title="map showing low, medium, high, and extreme LGA risk"/>
          <p:cNvSpPr/>
          <p:nvPr/>
        </p:nvSpPr>
        <p:spPr>
          <a:xfrm>
            <a:off x="4849367" y="1554480"/>
            <a:ext cx="4294631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979" y="256159"/>
            <a:ext cx="5372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 facilitates </a:t>
            </a:r>
            <a:r>
              <a:rPr spc="-20" dirty="0"/>
              <a:t>data </a:t>
            </a:r>
            <a:r>
              <a:rPr spc="-5" dirty="0"/>
              <a:t>use in</a:t>
            </a:r>
            <a:r>
              <a:rPr spc="75" dirty="0"/>
              <a:t> </a:t>
            </a:r>
            <a:r>
              <a:rPr spc="-5" dirty="0"/>
              <a:t>SIDHAS?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58011"/>
            <a:ext cx="8964295" cy="50012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Internal Systems/Processes that </a:t>
            </a:r>
            <a:r>
              <a:rPr sz="2000" b="1" dirty="0">
                <a:latin typeface="Calibri"/>
                <a:cs typeface="Calibri"/>
              </a:rPr>
              <a:t>demand </a:t>
            </a:r>
            <a:r>
              <a:rPr sz="2000" b="1" spc="-10" dirty="0">
                <a:latin typeface="Calibri"/>
                <a:cs typeface="Calibri"/>
              </a:rPr>
              <a:t>data, </a:t>
            </a:r>
            <a:r>
              <a:rPr sz="2000" b="1" spc="-15" dirty="0">
                <a:latin typeface="Calibri"/>
                <a:cs typeface="Calibri"/>
              </a:rPr>
              <a:t>at </a:t>
            </a:r>
            <a:r>
              <a:rPr sz="2000" b="1" spc="-5" dirty="0">
                <a:latin typeface="Calibri"/>
                <a:cs typeface="Calibri"/>
              </a:rPr>
              <a:t>all </a:t>
            </a:r>
            <a:r>
              <a:rPr sz="2000" b="1" spc="-10" dirty="0">
                <a:latin typeface="Calibri"/>
                <a:cs typeface="Calibri"/>
              </a:rPr>
              <a:t>levels </a:t>
            </a:r>
            <a:r>
              <a:rPr sz="2000" b="1" dirty="0">
                <a:latin typeface="Calibri"/>
                <a:cs typeface="Calibri"/>
              </a:rPr>
              <a:t>of the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project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Country </a:t>
            </a:r>
            <a:r>
              <a:rPr sz="2000" spc="-10" dirty="0">
                <a:latin typeface="Calibri"/>
                <a:cs typeface="Calibri"/>
              </a:rPr>
              <a:t>Office </a:t>
            </a:r>
            <a:r>
              <a:rPr sz="2000" dirty="0">
                <a:latin typeface="Calibri"/>
                <a:cs typeface="Calibri"/>
              </a:rPr>
              <a:t>Senior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Country Office </a:t>
            </a:r>
            <a:r>
              <a:rPr sz="2000" spc="-20" dirty="0">
                <a:latin typeface="Calibri"/>
                <a:cs typeface="Calibri"/>
              </a:rPr>
              <a:t>state </a:t>
            </a:r>
            <a:r>
              <a:rPr sz="2000" spc="-5" dirty="0">
                <a:latin typeface="Calibri"/>
                <a:cs typeface="Calibri"/>
              </a:rPr>
              <a:t>support team, </a:t>
            </a:r>
            <a:r>
              <a:rPr sz="2000" dirty="0">
                <a:latin typeface="Calibri"/>
                <a:cs typeface="Calibri"/>
              </a:rPr>
              <a:t>both </a:t>
            </a:r>
            <a:r>
              <a:rPr sz="2000" spc="-5" dirty="0">
                <a:latin typeface="Calibri"/>
                <a:cs typeface="Calibri"/>
              </a:rPr>
              <a:t>technical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programmes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State </a:t>
            </a:r>
            <a:r>
              <a:rPr sz="2000" spc="-10" dirty="0">
                <a:latin typeface="Calibri"/>
                <a:cs typeface="Calibri"/>
              </a:rPr>
              <a:t>Programme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Managers</a:t>
            </a:r>
            <a:endParaRPr sz="2000">
              <a:latin typeface="Calibri"/>
              <a:cs typeface="Calibri"/>
            </a:endParaRPr>
          </a:p>
          <a:p>
            <a:pPr marL="756285" indent="-342900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Site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owners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Simple, </a:t>
            </a:r>
            <a:r>
              <a:rPr sz="2000" b="1" spc="-20" dirty="0">
                <a:latin typeface="Calibri"/>
                <a:cs typeface="Calibri"/>
              </a:rPr>
              <a:t>Easy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Use </a:t>
            </a:r>
            <a:r>
              <a:rPr sz="2000" b="1" spc="-35" dirty="0">
                <a:latin typeface="Calibri"/>
                <a:cs typeface="Calibri"/>
              </a:rPr>
              <a:t>Tools </a:t>
            </a:r>
            <a:r>
              <a:rPr sz="2000" b="1" spc="-15" dirty="0">
                <a:latin typeface="Calibri"/>
                <a:cs typeface="Calibri"/>
              </a:rPr>
              <a:t>for Data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DHIS 2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25" dirty="0">
                <a:latin typeface="Calibri"/>
                <a:cs typeface="Calibri"/>
              </a:rPr>
              <a:t>visualizer,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dashboards</a:t>
            </a:r>
            <a:endParaRPr sz="20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Primary </a:t>
            </a:r>
            <a:r>
              <a:rPr sz="2000" spc="-10" dirty="0">
                <a:latin typeface="Calibri"/>
                <a:cs typeface="Calibri"/>
              </a:rPr>
              <a:t>Healthcare </a:t>
            </a:r>
            <a:r>
              <a:rPr sz="2000" spc="-15" dirty="0">
                <a:latin typeface="Calibri"/>
                <a:cs typeface="Calibri"/>
              </a:rPr>
              <a:t>Centers </a:t>
            </a:r>
            <a:r>
              <a:rPr sz="2000" spc="-5" dirty="0">
                <a:latin typeface="Calibri"/>
                <a:cs typeface="Calibri"/>
              </a:rPr>
              <a:t>(PHCs)- using </a:t>
            </a:r>
            <a:r>
              <a:rPr sz="2000" spc="-10" dirty="0">
                <a:latin typeface="Calibri"/>
                <a:cs typeface="Calibri"/>
              </a:rPr>
              <a:t>cardboards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display performance  </a:t>
            </a:r>
            <a:r>
              <a:rPr sz="2000" dirty="0">
                <a:latin typeface="Calibri"/>
                <a:cs typeface="Calibri"/>
              </a:rPr>
              <a:t>charts</a:t>
            </a:r>
            <a:endParaRPr sz="2000">
              <a:latin typeface="Calibri"/>
              <a:cs typeface="Calibri"/>
            </a:endParaRPr>
          </a:p>
          <a:p>
            <a:pPr marL="525780">
              <a:lnSpc>
                <a:spcPct val="100000"/>
              </a:lnSpc>
              <a:spcBef>
                <a:spcPts val="520"/>
              </a:spcBef>
            </a:pPr>
            <a:r>
              <a:rPr sz="2200" b="1" spc="-5" dirty="0">
                <a:latin typeface="Calibri"/>
                <a:cs typeface="Calibri"/>
              </a:rPr>
              <a:t>Capacity Building </a:t>
            </a:r>
            <a:r>
              <a:rPr sz="2200" b="1" spc="-20" dirty="0">
                <a:latin typeface="Calibri"/>
                <a:cs typeface="Calibri"/>
              </a:rPr>
              <a:t>for data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analysis</a:t>
            </a:r>
            <a:endParaRPr sz="2200">
              <a:latin typeface="Calibri"/>
              <a:cs typeface="Calibri"/>
            </a:endParaRPr>
          </a:p>
          <a:p>
            <a:pPr marL="756285" marR="796925" lvl="1" indent="-286385">
              <a:lnSpc>
                <a:spcPct val="100000"/>
              </a:lnSpc>
              <a:spcBef>
                <a:spcPts val="49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5" dirty="0">
                <a:latin typeface="Calibri"/>
                <a:cs typeface="Calibri"/>
              </a:rPr>
              <a:t>analysis </a:t>
            </a:r>
            <a:r>
              <a:rPr sz="2000" dirty="0">
                <a:latin typeface="Calibri"/>
                <a:cs typeface="Calibri"/>
              </a:rPr>
              <a:t>module included in the M&amp;E </a:t>
            </a:r>
            <a:r>
              <a:rPr sz="2000" spc="-5" dirty="0">
                <a:latin typeface="Calibri"/>
                <a:cs typeface="Calibri"/>
              </a:rPr>
              <a:t>training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site level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sub  national </a:t>
            </a:r>
            <a:r>
              <a:rPr sz="2000" spc="-10" dirty="0">
                <a:latin typeface="Calibri"/>
                <a:cs typeface="Calibri"/>
              </a:rPr>
              <a:t>level </a:t>
            </a:r>
            <a:r>
              <a:rPr sz="2000" dirty="0">
                <a:latin typeface="Calibri"/>
                <a:cs typeface="Calibri"/>
              </a:rPr>
              <a:t>M&amp;E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Officers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Periodic </a:t>
            </a:r>
            <a:r>
              <a:rPr sz="2000" spc="-5" dirty="0">
                <a:latin typeface="Calibri"/>
                <a:cs typeface="Calibri"/>
              </a:rPr>
              <a:t>internal capacity </a:t>
            </a:r>
            <a:r>
              <a:rPr sz="2000" dirty="0">
                <a:latin typeface="Calibri"/>
                <a:cs typeface="Calibri"/>
              </a:rPr>
              <a:t>building </a:t>
            </a:r>
            <a:r>
              <a:rPr sz="2000" spc="-10" dirty="0">
                <a:latin typeface="Calibri"/>
                <a:cs typeface="Calibri"/>
              </a:rPr>
              <a:t>events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internal technical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programme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staff </a:t>
            </a:r>
            <a:r>
              <a:rPr sz="2000" spc="-5" dirty="0">
                <a:latin typeface="Calibri"/>
                <a:cs typeface="Calibri"/>
              </a:rPr>
              <a:t>(Supportive </a:t>
            </a:r>
            <a:r>
              <a:rPr sz="2000" dirty="0">
                <a:latin typeface="Calibri"/>
                <a:cs typeface="Calibri"/>
              </a:rPr>
              <a:t>Supervisory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Visits)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9151" y="240614"/>
            <a:ext cx="3471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 </a:t>
            </a:r>
            <a:r>
              <a:rPr spc="-10" dirty="0"/>
              <a:t>challenges </a:t>
            </a:r>
            <a:r>
              <a:rPr spc="-25" dirty="0"/>
              <a:t>exist</a:t>
            </a:r>
            <a:r>
              <a:rPr spc="35" dirty="0"/>
              <a:t> </a:t>
            </a:r>
            <a:r>
              <a:rPr spc="-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15314"/>
            <a:ext cx="8043545" cy="423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72795" indent="-342900">
              <a:lnSpc>
                <a:spcPct val="100000"/>
              </a:lnSpc>
              <a:spcBef>
                <a:spcPts val="100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  <a:tab pos="4425315" algn="l"/>
              </a:tabLst>
            </a:pPr>
            <a:r>
              <a:rPr sz="2400" b="1" dirty="0">
                <a:latin typeface="Calibri"/>
                <a:cs typeface="Calibri"/>
              </a:rPr>
              <a:t>Low Human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Resource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capacity-	</a:t>
            </a:r>
            <a:r>
              <a:rPr sz="2400" b="1" spc="-5" dirty="0">
                <a:latin typeface="Calibri"/>
                <a:cs typeface="Calibri"/>
              </a:rPr>
              <a:t>particularly </a:t>
            </a:r>
            <a:r>
              <a:rPr sz="2400" b="1" spc="-15" dirty="0">
                <a:latin typeface="Calibri"/>
                <a:cs typeface="Calibri"/>
              </a:rPr>
              <a:t>at </a:t>
            </a:r>
            <a:r>
              <a:rPr sz="2400" b="1" spc="-5" dirty="0">
                <a:latin typeface="Calibri"/>
                <a:cs typeface="Calibri"/>
              </a:rPr>
              <a:t>primary  health </a:t>
            </a:r>
            <a:r>
              <a:rPr sz="2400" b="1" spc="-10" dirty="0">
                <a:latin typeface="Calibri"/>
                <a:cs typeface="Calibri"/>
              </a:rPr>
              <a:t>care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level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5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PHCs </a:t>
            </a:r>
            <a:r>
              <a:rPr sz="2000" spc="-10" dirty="0">
                <a:latin typeface="Calibri"/>
                <a:cs typeface="Calibri"/>
              </a:rPr>
              <a:t>constitute </a:t>
            </a:r>
            <a:r>
              <a:rPr sz="2000" dirty="0">
                <a:latin typeface="Calibri"/>
                <a:cs typeface="Calibri"/>
              </a:rPr>
              <a:t>65% of </a:t>
            </a:r>
            <a:r>
              <a:rPr sz="2000" spc="-5" dirty="0">
                <a:latin typeface="Calibri"/>
                <a:cs typeface="Calibri"/>
              </a:rPr>
              <a:t>SIDHAS supported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sites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Mostly </a:t>
            </a:r>
            <a:r>
              <a:rPr sz="2000" spc="-15" dirty="0">
                <a:latin typeface="Calibri"/>
                <a:cs typeface="Calibri"/>
              </a:rPr>
              <a:t>understaffed, </a:t>
            </a:r>
            <a:r>
              <a:rPr sz="2000" dirty="0">
                <a:latin typeface="Calibri"/>
                <a:cs typeface="Calibri"/>
              </a:rPr>
              <a:t>(1-2 </a:t>
            </a:r>
            <a:r>
              <a:rPr sz="2000" spc="-10" dirty="0">
                <a:latin typeface="Calibri"/>
                <a:cs typeface="Calibri"/>
              </a:rPr>
              <a:t>Nurse/midwife </a:t>
            </a:r>
            <a:r>
              <a:rPr sz="2000" spc="-5" dirty="0">
                <a:latin typeface="Calibri"/>
                <a:cs typeface="Calibri"/>
              </a:rPr>
              <a:t>or Community Health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worker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Lower </a:t>
            </a:r>
            <a:r>
              <a:rPr sz="2000" spc="-5" dirty="0">
                <a:latin typeface="Calibri"/>
                <a:cs typeface="Calibri"/>
              </a:rPr>
              <a:t>technical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capacity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–"/>
            </a:pPr>
            <a:endParaRPr sz="2950">
              <a:latin typeface="Times New Roman"/>
              <a:cs typeface="Times New Roman"/>
            </a:endParaRPr>
          </a:p>
          <a:p>
            <a:pPr marL="355600" marR="116839" indent="-342900">
              <a:lnSpc>
                <a:spcPct val="100000"/>
              </a:lnSpc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Differences between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GoN </a:t>
            </a:r>
            <a:r>
              <a:rPr sz="2400" b="1" dirty="0">
                <a:latin typeface="Calibri"/>
                <a:cs typeface="Calibri"/>
              </a:rPr>
              <a:t>HIV </a:t>
            </a:r>
            <a:r>
              <a:rPr sz="2400" b="1" spc="-5" dirty="0">
                <a:latin typeface="Calibri"/>
                <a:cs typeface="Calibri"/>
              </a:rPr>
              <a:t>quality </a:t>
            </a:r>
            <a:r>
              <a:rPr sz="2400" b="1" spc="-15" dirty="0">
                <a:latin typeface="Calibri"/>
                <a:cs typeface="Calibri"/>
              </a:rPr>
              <a:t>indicators </a:t>
            </a:r>
            <a:r>
              <a:rPr sz="2400" b="1" dirty="0">
                <a:latin typeface="Calibri"/>
                <a:cs typeface="Calibri"/>
              </a:rPr>
              <a:t>and the  </a:t>
            </a:r>
            <a:r>
              <a:rPr sz="2400" b="1" spc="-15" dirty="0">
                <a:latin typeface="Calibri"/>
                <a:cs typeface="Calibri"/>
              </a:rPr>
              <a:t>indicators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5" dirty="0">
                <a:latin typeface="Calibri"/>
                <a:cs typeface="Calibri"/>
              </a:rPr>
              <a:t>interest to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donor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5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Introduction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MER </a:t>
            </a:r>
            <a:r>
              <a:rPr sz="2200" spc="-15" dirty="0">
                <a:latin typeface="Calibri"/>
                <a:cs typeface="Calibri"/>
              </a:rPr>
              <a:t>indicators- </a:t>
            </a:r>
            <a:r>
              <a:rPr sz="2200" spc="-10" dirty="0">
                <a:latin typeface="Calibri"/>
                <a:cs typeface="Calibri"/>
              </a:rPr>
              <a:t>particularly </a:t>
            </a:r>
            <a:r>
              <a:rPr sz="2200" spc="-15" dirty="0">
                <a:latin typeface="Calibri"/>
                <a:cs typeface="Calibri"/>
              </a:rPr>
              <a:t>care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indicators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20" dirty="0">
                <a:latin typeface="Calibri"/>
                <a:cs typeface="Calibri"/>
              </a:rPr>
              <a:t>Different data </a:t>
            </a:r>
            <a:r>
              <a:rPr sz="2200" spc="-10" dirty="0">
                <a:latin typeface="Calibri"/>
                <a:cs typeface="Calibri"/>
              </a:rPr>
              <a:t>use products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GoN </a:t>
            </a:r>
            <a:r>
              <a:rPr sz="2200" spc="-10" dirty="0">
                <a:latin typeface="Calibri"/>
                <a:cs typeface="Calibri"/>
              </a:rPr>
              <a:t>and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donors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Facility </a:t>
            </a:r>
            <a:r>
              <a:rPr sz="2200" spc="-5" dirty="0">
                <a:latin typeface="Calibri"/>
                <a:cs typeface="Calibri"/>
              </a:rPr>
              <a:t>runs </a:t>
            </a:r>
            <a:r>
              <a:rPr sz="2200" spc="-10" dirty="0">
                <a:latin typeface="Calibri"/>
                <a:cs typeface="Calibri"/>
              </a:rPr>
              <a:t>charts </a:t>
            </a:r>
            <a:r>
              <a:rPr sz="2200" spc="-5" dirty="0">
                <a:latin typeface="Calibri"/>
                <a:cs typeface="Calibri"/>
              </a:rPr>
              <a:t>only </a:t>
            </a:r>
            <a:r>
              <a:rPr sz="2200" spc="-15" dirty="0">
                <a:latin typeface="Calibri"/>
                <a:cs typeface="Calibri"/>
              </a:rPr>
              <a:t>updated </a:t>
            </a:r>
            <a:r>
              <a:rPr sz="2200" spc="-5" dirty="0">
                <a:latin typeface="Calibri"/>
                <a:cs typeface="Calibri"/>
              </a:rPr>
              <a:t>with GoN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indicators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1986" y="3196209"/>
            <a:ext cx="2418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Thank</a:t>
            </a:r>
            <a:r>
              <a:rPr sz="4400" b="1" spc="-85" dirty="0">
                <a:latin typeface="Calibri"/>
                <a:cs typeface="Calibri"/>
              </a:rPr>
              <a:t> </a:t>
            </a:r>
            <a:r>
              <a:rPr sz="4400" b="1" spc="-120" dirty="0">
                <a:latin typeface="Calibri"/>
                <a:cs typeface="Calibri"/>
              </a:rPr>
              <a:t>You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628" y="247268"/>
            <a:ext cx="1773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46809"/>
            <a:ext cx="4009390" cy="490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900" indent="-342900">
              <a:lnSpc>
                <a:spcPct val="100000"/>
              </a:lnSpc>
              <a:spcBef>
                <a:spcPts val="100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Strengthening </a:t>
            </a:r>
            <a:r>
              <a:rPr sz="1800" spc="-15" dirty="0">
                <a:latin typeface="Calibri"/>
                <a:cs typeface="Calibri"/>
              </a:rPr>
              <a:t>Integrated </a:t>
            </a:r>
            <a:r>
              <a:rPr sz="1800" spc="-5" dirty="0">
                <a:latin typeface="Calibri"/>
                <a:cs typeface="Calibri"/>
              </a:rPr>
              <a:t>Delivery of  </a:t>
            </a:r>
            <a:r>
              <a:rPr sz="1800" spc="-25" dirty="0">
                <a:latin typeface="Calibri"/>
                <a:cs typeface="Calibri"/>
              </a:rPr>
              <a:t>HIV/AIDS </a:t>
            </a:r>
            <a:r>
              <a:rPr sz="1800" spc="-5" dirty="0">
                <a:latin typeface="Calibri"/>
                <a:cs typeface="Calibri"/>
              </a:rPr>
              <a:t>Services (SIDHAS) is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seven-  </a:t>
            </a:r>
            <a:r>
              <a:rPr sz="1800" spc="-10" dirty="0">
                <a:latin typeface="Calibri"/>
                <a:cs typeface="Calibri"/>
              </a:rPr>
              <a:t>year </a:t>
            </a:r>
            <a:r>
              <a:rPr sz="1800" spc="-20" dirty="0">
                <a:latin typeface="Calibri"/>
                <a:cs typeface="Calibri"/>
              </a:rPr>
              <a:t>PEPFAR </a:t>
            </a:r>
            <a:r>
              <a:rPr sz="1800" spc="-5" dirty="0">
                <a:latin typeface="Calibri"/>
                <a:cs typeface="Calibri"/>
              </a:rPr>
              <a:t>funded </a:t>
            </a:r>
            <a:r>
              <a:rPr sz="1800" spc="-10" dirty="0">
                <a:latin typeface="Calibri"/>
                <a:cs typeface="Calibri"/>
              </a:rPr>
              <a:t>project </a:t>
            </a:r>
            <a:r>
              <a:rPr sz="1800" spc="-5" dirty="0">
                <a:latin typeface="Calibri"/>
                <a:cs typeface="Calibri"/>
              </a:rPr>
              <a:t>designed 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build </a:t>
            </a:r>
            <a:r>
              <a:rPr sz="1800" spc="-10" dirty="0">
                <a:latin typeface="Calibri"/>
                <a:cs typeface="Calibri"/>
              </a:rPr>
              <a:t>local </a:t>
            </a:r>
            <a:r>
              <a:rPr sz="1800" spc="-5" dirty="0">
                <a:latin typeface="Calibri"/>
                <a:cs typeface="Calibri"/>
              </a:rPr>
              <a:t>capacity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delivery  of </a:t>
            </a:r>
            <a:r>
              <a:rPr sz="1800" spc="-10" dirty="0">
                <a:latin typeface="Calibri"/>
                <a:cs typeface="Calibri"/>
              </a:rPr>
              <a:t>sustainable, </a:t>
            </a:r>
            <a:r>
              <a:rPr sz="1800" spc="-15" dirty="0">
                <a:latin typeface="Calibri"/>
                <a:cs typeface="Calibri"/>
              </a:rPr>
              <a:t>high-quality, integrated  </a:t>
            </a:r>
            <a:r>
              <a:rPr sz="1800" spc="-10" dirty="0">
                <a:latin typeface="Calibri"/>
                <a:cs typeface="Calibri"/>
              </a:rPr>
              <a:t>comprehensive </a:t>
            </a:r>
            <a:r>
              <a:rPr sz="1800" spc="-25" dirty="0">
                <a:latin typeface="Calibri"/>
                <a:cs typeface="Calibri"/>
              </a:rPr>
              <a:t>HIV/AIDS </a:t>
            </a:r>
            <a:r>
              <a:rPr sz="1800" spc="-10" dirty="0">
                <a:latin typeface="Calibri"/>
                <a:cs typeface="Calibri"/>
              </a:rPr>
              <a:t>prevention,  treatment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care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EBC20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marR="170180" indent="-342900">
              <a:lnSpc>
                <a:spcPct val="100000"/>
              </a:lnSpc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SIDHAS is implemented in  </a:t>
            </a:r>
            <a:r>
              <a:rPr sz="1800" spc="-10" dirty="0">
                <a:latin typeface="Calibri"/>
                <a:cs typeface="Calibri"/>
              </a:rPr>
              <a:t>collaboration </a:t>
            </a:r>
            <a:r>
              <a:rPr sz="1800" spc="-5" dirty="0">
                <a:latin typeface="Calibri"/>
                <a:cs typeface="Calibri"/>
              </a:rPr>
              <a:t>with Government of  Nigeria (GoN) HIV </a:t>
            </a:r>
            <a:r>
              <a:rPr sz="1800" spc="-20" dirty="0">
                <a:latin typeface="Calibri"/>
                <a:cs typeface="Calibri"/>
              </a:rPr>
              <a:t>State </a:t>
            </a:r>
            <a:r>
              <a:rPr sz="1800" dirty="0">
                <a:latin typeface="Calibri"/>
                <a:cs typeface="Calibri"/>
              </a:rPr>
              <a:t>Management  </a:t>
            </a:r>
            <a:r>
              <a:rPr sz="1800" spc="-35" dirty="0">
                <a:latin typeface="Calibri"/>
                <a:cs typeface="Calibri"/>
              </a:rPr>
              <a:t>Teams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13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AEBC20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SIDHAS </a:t>
            </a:r>
            <a:r>
              <a:rPr sz="1800" spc="-10" dirty="0">
                <a:latin typeface="Calibri"/>
                <a:cs typeface="Calibri"/>
              </a:rPr>
              <a:t>currently </a:t>
            </a:r>
            <a:r>
              <a:rPr sz="1800" spc="-5" dirty="0">
                <a:latin typeface="Calibri"/>
                <a:cs typeface="Calibri"/>
              </a:rPr>
              <a:t>being implemented  </a:t>
            </a:r>
            <a:r>
              <a:rPr sz="1800" spc="-10" dirty="0">
                <a:latin typeface="Calibri"/>
                <a:cs typeface="Calibri"/>
              </a:rPr>
              <a:t>through </a:t>
            </a:r>
            <a:r>
              <a:rPr sz="1800" dirty="0">
                <a:latin typeface="Calibri"/>
                <a:cs typeface="Calibri"/>
              </a:rPr>
              <a:t>368 </a:t>
            </a:r>
            <a:r>
              <a:rPr sz="1800" spc="-10" dirty="0">
                <a:latin typeface="Calibri"/>
                <a:cs typeface="Calibri"/>
              </a:rPr>
              <a:t>Comprehensive ART sites,  </a:t>
            </a:r>
            <a:r>
              <a:rPr sz="1800" dirty="0">
                <a:latin typeface="Calibri"/>
                <a:cs typeface="Calibri"/>
              </a:rPr>
              <a:t>381 </a:t>
            </a:r>
            <a:r>
              <a:rPr sz="1800" spc="-10" dirty="0">
                <a:latin typeface="Calibri"/>
                <a:cs typeface="Calibri"/>
              </a:rPr>
              <a:t>PMTCT standalone sites </a:t>
            </a:r>
            <a:r>
              <a:rPr sz="1800" dirty="0">
                <a:latin typeface="Calibri"/>
                <a:cs typeface="Calibri"/>
              </a:rPr>
              <a:t>and 32  </a:t>
            </a:r>
            <a:r>
              <a:rPr sz="1800" spc="-5" dirty="0">
                <a:latin typeface="Calibri"/>
                <a:cs typeface="Calibri"/>
              </a:rPr>
              <a:t>Community Based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Organizations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district map of Nigeria" title="district map of Nigeria"/>
          <p:cNvSpPr/>
          <p:nvPr/>
        </p:nvSpPr>
        <p:spPr>
          <a:xfrm>
            <a:off x="4393691" y="1101744"/>
            <a:ext cx="4691188" cy="523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24" y="2420360"/>
            <a:ext cx="406400" cy="3395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-5" dirty="0">
                <a:latin typeface="Calibri"/>
                <a:cs typeface="Calibri"/>
              </a:rPr>
              <a:t>Implementing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Agency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791" y="1696211"/>
            <a:ext cx="2095500" cy="4544695"/>
          </a:xfrm>
          <a:custGeom>
            <a:avLst/>
            <a:gdLst/>
            <a:ahLst/>
            <a:cxnLst/>
            <a:rect l="l" t="t" r="r" b="b"/>
            <a:pathLst>
              <a:path w="2095500" h="4544695">
                <a:moveTo>
                  <a:pt x="0" y="4544568"/>
                </a:moveTo>
                <a:lnTo>
                  <a:pt x="2095500" y="4544568"/>
                </a:lnTo>
                <a:lnTo>
                  <a:pt x="2095500" y="0"/>
                </a:lnTo>
                <a:lnTo>
                  <a:pt x="0" y="0"/>
                </a:lnTo>
                <a:lnTo>
                  <a:pt x="0" y="454456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791" y="1696211"/>
            <a:ext cx="2095500" cy="4544695"/>
          </a:xfrm>
          <a:custGeom>
            <a:avLst/>
            <a:gdLst/>
            <a:ahLst/>
            <a:cxnLst/>
            <a:rect l="l" t="t" r="r" b="b"/>
            <a:pathLst>
              <a:path w="2095500" h="4544695">
                <a:moveTo>
                  <a:pt x="0" y="4544568"/>
                </a:moveTo>
                <a:lnTo>
                  <a:pt x="2095500" y="4544568"/>
                </a:lnTo>
                <a:lnTo>
                  <a:pt x="2095500" y="0"/>
                </a:lnTo>
                <a:lnTo>
                  <a:pt x="0" y="0"/>
                </a:lnTo>
                <a:lnTo>
                  <a:pt x="0" y="4544568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3696" y="2021839"/>
            <a:ext cx="1790700" cy="276161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785" marR="5080" indent="-172085">
              <a:lnSpc>
                <a:spcPct val="91500"/>
              </a:lnSpc>
              <a:spcBef>
                <a:spcPts val="259"/>
              </a:spcBef>
              <a:buChar char="•"/>
              <a:tabLst>
                <a:tab pos="1854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Data Review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Meetings, Health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Team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Meetings,  Continuous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Quality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Improvement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Runs  Charts</a:t>
            </a:r>
            <a:endParaRPr sz="1600">
              <a:latin typeface="Calibri"/>
              <a:cs typeface="Calibri"/>
            </a:endParaRPr>
          </a:p>
          <a:p>
            <a:pPr marL="184785" marR="19050" indent="-172085">
              <a:lnSpc>
                <a:spcPct val="91600"/>
              </a:lnSpc>
              <a:spcBef>
                <a:spcPts val="290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HIV Service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providers,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Medical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Records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Officers,  Facility  Management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696" y="5035118"/>
            <a:ext cx="1624330" cy="7162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785" marR="5080" indent="-172085">
              <a:lnSpc>
                <a:spcPct val="91600"/>
              </a:lnSpc>
              <a:spcBef>
                <a:spcPts val="259"/>
              </a:spcBef>
              <a:buChar char="•"/>
              <a:tabLst>
                <a:tab pos="1854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Excel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Charts,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PPT,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Runs Charts ,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Cardboards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696" y="6003442"/>
            <a:ext cx="897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photo of someone writing on whiteboard" title="photo of someone writing on whiteboard"/>
          <p:cNvSpPr/>
          <p:nvPr/>
        </p:nvSpPr>
        <p:spPr>
          <a:xfrm>
            <a:off x="163068" y="1179575"/>
            <a:ext cx="842772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068" y="1179575"/>
            <a:ext cx="843280" cy="841375"/>
          </a:xfrm>
          <a:custGeom>
            <a:avLst/>
            <a:gdLst/>
            <a:ahLst/>
            <a:cxnLst/>
            <a:rect l="l" t="t" r="r" b="b"/>
            <a:pathLst>
              <a:path w="843280" h="841375">
                <a:moveTo>
                  <a:pt x="0" y="841248"/>
                </a:moveTo>
                <a:lnTo>
                  <a:pt x="842772" y="841248"/>
                </a:lnTo>
                <a:lnTo>
                  <a:pt x="842772" y="0"/>
                </a:lnTo>
                <a:lnTo>
                  <a:pt x="0" y="0"/>
                </a:lnTo>
                <a:lnTo>
                  <a:pt x="0" y="84124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80232" y="2186184"/>
            <a:ext cx="406400" cy="2835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-5" dirty="0">
                <a:latin typeface="Calibri"/>
                <a:cs typeface="Calibri"/>
              </a:rPr>
              <a:t>Sub-National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level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81044" y="1659635"/>
            <a:ext cx="2095500" cy="4585970"/>
          </a:xfrm>
          <a:custGeom>
            <a:avLst/>
            <a:gdLst/>
            <a:ahLst/>
            <a:cxnLst/>
            <a:rect l="l" t="t" r="r" b="b"/>
            <a:pathLst>
              <a:path w="2095500" h="4585970">
                <a:moveTo>
                  <a:pt x="0" y="4585716"/>
                </a:moveTo>
                <a:lnTo>
                  <a:pt x="2095500" y="4585716"/>
                </a:lnTo>
                <a:lnTo>
                  <a:pt x="2095500" y="0"/>
                </a:lnTo>
                <a:lnTo>
                  <a:pt x="0" y="0"/>
                </a:lnTo>
                <a:lnTo>
                  <a:pt x="0" y="4585716"/>
                </a:lnTo>
                <a:close/>
              </a:path>
            </a:pathLst>
          </a:custGeom>
          <a:solidFill>
            <a:srgbClr val="C48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1044" y="1659635"/>
            <a:ext cx="2095500" cy="4585970"/>
          </a:xfrm>
          <a:custGeom>
            <a:avLst/>
            <a:gdLst/>
            <a:ahLst/>
            <a:cxnLst/>
            <a:rect l="l" t="t" r="r" b="b"/>
            <a:pathLst>
              <a:path w="2095500" h="4585970">
                <a:moveTo>
                  <a:pt x="0" y="4585716"/>
                </a:moveTo>
                <a:lnTo>
                  <a:pt x="2095500" y="4585716"/>
                </a:lnTo>
                <a:lnTo>
                  <a:pt x="2095500" y="0"/>
                </a:lnTo>
                <a:lnTo>
                  <a:pt x="0" y="0"/>
                </a:lnTo>
                <a:lnTo>
                  <a:pt x="0" y="458571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83278" y="1985010"/>
            <a:ext cx="1830070" cy="138493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785" marR="5080" indent="-172085">
              <a:lnSpc>
                <a:spcPct val="91500"/>
              </a:lnSpc>
              <a:spcBef>
                <a:spcPts val="259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Data  Review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Meetings,  Quarterly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Programme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Review,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HIV Bulletins,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Factsheets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3278" y="3622294"/>
            <a:ext cx="1791970" cy="11620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785" marR="5080" indent="-172085">
              <a:lnSpc>
                <a:spcPct val="916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SIDHAS  Implementation 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Team,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Stakeholders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local  government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3278" y="5035422"/>
            <a:ext cx="173228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785" marR="5080" indent="-172085">
              <a:lnSpc>
                <a:spcPct val="916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DHIS,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Excel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Charts,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point,  bulletins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3278" y="6003442"/>
            <a:ext cx="1765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Monthly,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Quarterly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 descr="chart" title="chart"/>
          <p:cNvSpPr/>
          <p:nvPr/>
        </p:nvSpPr>
        <p:spPr>
          <a:xfrm>
            <a:off x="3122676" y="1165860"/>
            <a:ext cx="1056131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2676" y="1165860"/>
            <a:ext cx="1056640" cy="841375"/>
          </a:xfrm>
          <a:custGeom>
            <a:avLst/>
            <a:gdLst/>
            <a:ahLst/>
            <a:cxnLst/>
            <a:rect l="l" t="t" r="r" b="b"/>
            <a:pathLst>
              <a:path w="1056639" h="841375">
                <a:moveTo>
                  <a:pt x="0" y="841248"/>
                </a:moveTo>
                <a:lnTo>
                  <a:pt x="1056131" y="841248"/>
                </a:lnTo>
                <a:lnTo>
                  <a:pt x="1056131" y="0"/>
                </a:lnTo>
                <a:lnTo>
                  <a:pt x="0" y="0"/>
                </a:lnTo>
                <a:lnTo>
                  <a:pt x="0" y="84124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32169" y="2188875"/>
            <a:ext cx="406400" cy="3490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-5" dirty="0">
                <a:latin typeface="Calibri"/>
                <a:cs typeface="Calibri"/>
              </a:rPr>
              <a:t>SIDHAS </a:t>
            </a:r>
            <a:r>
              <a:rPr sz="3000" spc="-10" dirty="0">
                <a:latin typeface="Calibri"/>
                <a:cs typeface="Calibri"/>
              </a:rPr>
              <a:t>Country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Office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33616" y="1828800"/>
            <a:ext cx="2095500" cy="4247515"/>
          </a:xfrm>
          <a:custGeom>
            <a:avLst/>
            <a:gdLst/>
            <a:ahLst/>
            <a:cxnLst/>
            <a:rect l="l" t="t" r="r" b="b"/>
            <a:pathLst>
              <a:path w="2095500" h="4247515">
                <a:moveTo>
                  <a:pt x="0" y="4247388"/>
                </a:moveTo>
                <a:lnTo>
                  <a:pt x="2095500" y="4247388"/>
                </a:lnTo>
                <a:lnTo>
                  <a:pt x="2095500" y="0"/>
                </a:lnTo>
                <a:lnTo>
                  <a:pt x="0" y="0"/>
                </a:lnTo>
                <a:lnTo>
                  <a:pt x="0" y="4247388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3616" y="1828800"/>
            <a:ext cx="2095500" cy="4247515"/>
          </a:xfrm>
          <a:custGeom>
            <a:avLst/>
            <a:gdLst/>
            <a:ahLst/>
            <a:cxnLst/>
            <a:rect l="l" t="t" r="r" b="b"/>
            <a:pathLst>
              <a:path w="2095500" h="4247515">
                <a:moveTo>
                  <a:pt x="0" y="4247388"/>
                </a:moveTo>
                <a:lnTo>
                  <a:pt x="2095500" y="4247388"/>
                </a:lnTo>
                <a:lnTo>
                  <a:pt x="2095500" y="0"/>
                </a:lnTo>
                <a:lnTo>
                  <a:pt x="0" y="0"/>
                </a:lnTo>
                <a:lnTo>
                  <a:pt x="0" y="424738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35216" y="2154427"/>
            <a:ext cx="1878964" cy="395160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785" marR="156210" indent="-172085">
              <a:lnSpc>
                <a:spcPct val="91500"/>
              </a:lnSpc>
              <a:spcBef>
                <a:spcPts val="259"/>
              </a:spcBef>
              <a:buChar char="•"/>
              <a:tabLst>
                <a:tab pos="1854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Technical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Team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Meeting,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Programme  Performance  Review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Meetings,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Inside Nigeria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Blog</a:t>
            </a:r>
            <a:endParaRPr sz="1600">
              <a:latin typeface="Calibri"/>
              <a:cs typeface="Calibri"/>
            </a:endParaRPr>
          </a:p>
          <a:p>
            <a:pPr marL="184785" marR="5080" indent="-172085">
              <a:lnSpc>
                <a:spcPct val="91500"/>
              </a:lnSpc>
              <a:spcBef>
                <a:spcPts val="29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SIDHAS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technical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team,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Senior  Management,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State  Programme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Managers,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SIDHAS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consortium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endParaRPr sz="1600">
              <a:latin typeface="Calibri"/>
              <a:cs typeface="Calibri"/>
            </a:endParaRPr>
          </a:p>
          <a:p>
            <a:pPr marL="184785" marR="66040" indent="-172085">
              <a:lnSpc>
                <a:spcPct val="91500"/>
              </a:lnSpc>
              <a:spcBef>
                <a:spcPts val="29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DHIS,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Excel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Charts,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point,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Power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BI, Inside Nigeria  Blog</a:t>
            </a:r>
            <a:endParaRPr sz="1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Weekly,</a:t>
            </a:r>
            <a:r>
              <a:rPr sz="16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Monthly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 descr="webpage" title="webpage"/>
          <p:cNvSpPr/>
          <p:nvPr/>
        </p:nvSpPr>
        <p:spPr>
          <a:xfrm>
            <a:off x="6412991" y="1274063"/>
            <a:ext cx="841247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12991" y="12740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841375" h="841375">
                <a:moveTo>
                  <a:pt x="0" y="841248"/>
                </a:moveTo>
                <a:lnTo>
                  <a:pt x="841247" y="841248"/>
                </a:lnTo>
                <a:lnTo>
                  <a:pt x="841247" y="0"/>
                </a:lnTo>
                <a:lnTo>
                  <a:pt x="0" y="0"/>
                </a:lnTo>
                <a:lnTo>
                  <a:pt x="0" y="84124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0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 </a:t>
            </a:r>
            <a:r>
              <a:rPr spc="-10" dirty="0"/>
              <a:t>is </a:t>
            </a:r>
            <a:r>
              <a:rPr spc="-20" dirty="0"/>
              <a:t>data </a:t>
            </a:r>
            <a:r>
              <a:rPr spc="-5" dirty="0"/>
              <a:t>used on the SIDHAS </a:t>
            </a:r>
            <a:r>
              <a:rPr spc="-10" dirty="0"/>
              <a:t>project </a:t>
            </a:r>
            <a:r>
              <a:rPr spc="-20" dirty="0"/>
              <a:t>for</a:t>
            </a:r>
            <a:r>
              <a:rPr spc="150" dirty="0"/>
              <a:t> </a:t>
            </a:r>
            <a:r>
              <a:rPr spc="-20" dirty="0"/>
              <a:t>program</a:t>
            </a:r>
          </a:p>
          <a:p>
            <a:pPr marL="168275" algn="ctr">
              <a:lnSpc>
                <a:spcPct val="100000"/>
              </a:lnSpc>
            </a:pPr>
            <a:r>
              <a:rPr spc="-15" dirty="0"/>
              <a:t>improvement?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480" y="2827781"/>
            <a:ext cx="4571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85" dirty="0"/>
              <a:t>DATA </a:t>
            </a:r>
            <a:r>
              <a:rPr sz="4000" spc="-10" dirty="0"/>
              <a:t>USE</a:t>
            </a:r>
            <a:r>
              <a:rPr sz="4000" spc="125" dirty="0"/>
              <a:t> </a:t>
            </a:r>
            <a:r>
              <a:rPr sz="4000" spc="-5" dirty="0"/>
              <a:t>SCENARIOS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Closing </a:t>
            </a:r>
            <a:r>
              <a:rPr spc="-5" dirty="0"/>
              <a:t>the </a:t>
            </a:r>
            <a:r>
              <a:rPr spc="-25" dirty="0"/>
              <a:t>gap </a:t>
            </a:r>
            <a:r>
              <a:rPr spc="-5" dirty="0"/>
              <a:t>in </a:t>
            </a:r>
            <a:r>
              <a:rPr spc="-15" dirty="0"/>
              <a:t>ARV prophylaxis </a:t>
            </a:r>
            <a:r>
              <a:rPr spc="-25" dirty="0"/>
              <a:t>uptake </a:t>
            </a:r>
            <a:r>
              <a:rPr spc="-5" dirty="0"/>
              <a:t>in</a:t>
            </a:r>
            <a:r>
              <a:rPr spc="229" dirty="0"/>
              <a:t> </a:t>
            </a:r>
            <a:r>
              <a:rPr spc="-20" dirty="0"/>
              <a:t>Federal</a:t>
            </a:r>
          </a:p>
          <a:p>
            <a:pPr marL="8255" algn="ctr">
              <a:lnSpc>
                <a:spcPct val="100000"/>
              </a:lnSpc>
            </a:pPr>
            <a:r>
              <a:rPr spc="-10" dirty="0"/>
              <a:t>Medical </a:t>
            </a:r>
            <a:r>
              <a:rPr spc="-15" dirty="0"/>
              <a:t>Centre </a:t>
            </a:r>
            <a:r>
              <a:rPr spc="-5" dirty="0"/>
              <a:t>(FMC)</a:t>
            </a:r>
            <a:r>
              <a:rPr spc="75" dirty="0"/>
              <a:t> </a:t>
            </a:r>
            <a:r>
              <a:rPr spc="-45" dirty="0"/>
              <a:t>Yenagoa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516" y="1231138"/>
            <a:ext cx="7828915" cy="4709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FMC </a:t>
            </a:r>
            <a:r>
              <a:rPr sz="2000" spc="-25" dirty="0">
                <a:latin typeface="Calibri"/>
                <a:cs typeface="Calibri"/>
              </a:rPr>
              <a:t>Yenogoa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Comprehensive ART </a:t>
            </a:r>
            <a:r>
              <a:rPr sz="2000" spc="-10" dirty="0">
                <a:latin typeface="Calibri"/>
                <a:cs typeface="Calibri"/>
              </a:rPr>
              <a:t>site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20" dirty="0">
                <a:latin typeface="Calibri"/>
                <a:cs typeface="Calibri"/>
              </a:rPr>
              <a:t>Yenagoa, </a:t>
            </a:r>
            <a:r>
              <a:rPr sz="2000" spc="-10" dirty="0">
                <a:latin typeface="Calibri"/>
                <a:cs typeface="Calibri"/>
              </a:rPr>
              <a:t>Bayelsa </a:t>
            </a:r>
            <a:r>
              <a:rPr sz="2000" spc="-20" dirty="0">
                <a:latin typeface="Calibri"/>
                <a:cs typeface="Calibri"/>
              </a:rPr>
              <a:t>state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First </a:t>
            </a:r>
            <a:r>
              <a:rPr sz="2000" spc="-25" dirty="0">
                <a:latin typeface="Calibri"/>
                <a:cs typeface="Calibri"/>
              </a:rPr>
              <a:t>quarter, </a:t>
            </a:r>
            <a:r>
              <a:rPr sz="2000" spc="-5" dirty="0">
                <a:latin typeface="Calibri"/>
                <a:cs typeface="Calibri"/>
              </a:rPr>
              <a:t>FY </a:t>
            </a:r>
            <a:r>
              <a:rPr sz="2000" dirty="0">
                <a:latin typeface="Calibri"/>
                <a:cs typeface="Calibri"/>
              </a:rPr>
              <a:t>13, a </a:t>
            </a:r>
            <a:r>
              <a:rPr sz="2000" spc="-10" dirty="0">
                <a:latin typeface="Calibri"/>
                <a:cs typeface="Calibri"/>
              </a:rPr>
              <a:t>significant gap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20" dirty="0">
                <a:latin typeface="Calibri"/>
                <a:cs typeface="Calibri"/>
              </a:rPr>
              <a:t>uptake </a:t>
            </a:r>
            <a:r>
              <a:rPr sz="2000" spc="-5" dirty="0">
                <a:latin typeface="Calibri"/>
                <a:cs typeface="Calibri"/>
              </a:rPr>
              <a:t>of ARV </a:t>
            </a:r>
            <a:r>
              <a:rPr sz="2000" spc="-15" dirty="0">
                <a:latin typeface="Calibri"/>
                <a:cs typeface="Calibri"/>
              </a:rPr>
              <a:t>prophylaxis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PMTCT was </a:t>
            </a:r>
            <a:r>
              <a:rPr sz="2000" spc="-5" dirty="0">
                <a:latin typeface="Calibri"/>
                <a:cs typeface="Calibri"/>
              </a:rPr>
              <a:t>observed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349250" indent="-342900">
              <a:lnSpc>
                <a:spcPct val="100000"/>
              </a:lnSpc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&lt;60% of HIV </a:t>
            </a:r>
            <a:r>
              <a:rPr sz="2000" spc="-10" dirty="0">
                <a:latin typeface="Calibri"/>
                <a:cs typeface="Calibri"/>
              </a:rPr>
              <a:t>positive pregnant women </a:t>
            </a:r>
            <a:r>
              <a:rPr sz="2000" spc="-5" dirty="0">
                <a:latin typeface="Calibri"/>
                <a:cs typeface="Calibri"/>
              </a:rPr>
              <a:t>identified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5" dirty="0">
                <a:latin typeface="Calibri"/>
                <a:cs typeface="Calibri"/>
              </a:rPr>
              <a:t>quarter </a:t>
            </a:r>
            <a:r>
              <a:rPr sz="2000" spc="-15" dirty="0">
                <a:latin typeface="Calibri"/>
                <a:cs typeface="Calibri"/>
              </a:rPr>
              <a:t>were  </a:t>
            </a:r>
            <a:r>
              <a:rPr sz="2000" spc="-10" dirty="0">
                <a:latin typeface="Calibri"/>
                <a:cs typeface="Calibri"/>
              </a:rPr>
              <a:t>provided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form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prophylaxis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PMTCT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55600" marR="16510" indent="-342900">
              <a:lnSpc>
                <a:spcPct val="100000"/>
              </a:lnSpc>
              <a:spcBef>
                <a:spcPts val="5"/>
              </a:spcBef>
              <a:buClr>
                <a:srgbClr val="AEBC2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Presenting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5" dirty="0">
                <a:latin typeface="Calibri"/>
                <a:cs typeface="Calibri"/>
              </a:rPr>
              <a:t>using </a:t>
            </a:r>
            <a:r>
              <a:rPr sz="2000" spc="-10" dirty="0">
                <a:latin typeface="Calibri"/>
                <a:cs typeface="Calibri"/>
              </a:rPr>
              <a:t>standard PMTCT </a:t>
            </a:r>
            <a:r>
              <a:rPr sz="2000" spc="-5" dirty="0">
                <a:latin typeface="Calibri"/>
                <a:cs typeface="Calibri"/>
              </a:rPr>
              <a:t>cascade charts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facility  management during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Health Management </a:t>
            </a:r>
            <a:r>
              <a:rPr sz="2000" spc="-45" dirty="0">
                <a:latin typeface="Calibri"/>
                <a:cs typeface="Calibri"/>
              </a:rPr>
              <a:t>Team </a:t>
            </a:r>
            <a:r>
              <a:rPr sz="2000" dirty="0">
                <a:latin typeface="Calibri"/>
                <a:cs typeface="Calibri"/>
              </a:rPr>
              <a:t>Meeting, </a:t>
            </a:r>
            <a:r>
              <a:rPr sz="2000" spc="-10" dirty="0">
                <a:latin typeface="Calibri"/>
                <a:cs typeface="Calibri"/>
              </a:rPr>
              <a:t>resulted </a:t>
            </a:r>
            <a:r>
              <a:rPr sz="2000" dirty="0">
                <a:latin typeface="Calibri"/>
                <a:cs typeface="Calibri"/>
              </a:rPr>
              <a:t>in  the </a:t>
            </a:r>
            <a:r>
              <a:rPr sz="2000" spc="-5" dirty="0">
                <a:latin typeface="Calibri"/>
                <a:cs typeface="Calibri"/>
              </a:rPr>
              <a:t>facility </a:t>
            </a:r>
            <a:r>
              <a:rPr sz="2000" dirty="0">
                <a:latin typeface="Calibri"/>
                <a:cs typeface="Calibri"/>
              </a:rPr>
              <a:t>conducting an inquiry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developing </a:t>
            </a:r>
            <a:r>
              <a:rPr sz="2000" spc="-15" dirty="0">
                <a:latin typeface="Calibri"/>
                <a:cs typeface="Calibri"/>
              </a:rPr>
              <a:t>strategies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close the  </a:t>
            </a:r>
            <a:r>
              <a:rPr sz="2000" spc="-15" dirty="0">
                <a:latin typeface="Calibri"/>
                <a:cs typeface="Calibri"/>
              </a:rPr>
              <a:t>gap.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Increasing CD4 </a:t>
            </a:r>
            <a:r>
              <a:rPr sz="2000" spc="-10" dirty="0">
                <a:latin typeface="Calibri"/>
                <a:cs typeface="Calibri"/>
              </a:rPr>
              <a:t>testing</a:t>
            </a:r>
            <a:r>
              <a:rPr sz="2000" spc="-15" dirty="0">
                <a:latin typeface="Calibri"/>
                <a:cs typeface="Calibri"/>
              </a:rPr>
              <a:t> days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Clr>
                <a:srgbClr val="AEBC20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Calibri"/>
                <a:cs typeface="Calibri"/>
              </a:rPr>
              <a:t>Locating </a:t>
            </a:r>
            <a:r>
              <a:rPr sz="1800" b="1" dirty="0">
                <a:latin typeface="Calibri"/>
                <a:cs typeface="Calibri"/>
              </a:rPr>
              <a:t>an </a:t>
            </a:r>
            <a:r>
              <a:rPr sz="1800" b="1" spc="-5" dirty="0">
                <a:latin typeface="Calibri"/>
                <a:cs typeface="Calibri"/>
              </a:rPr>
              <a:t>annex </a:t>
            </a:r>
            <a:r>
              <a:rPr sz="1800" b="1" dirty="0">
                <a:latin typeface="Calibri"/>
                <a:cs typeface="Calibri"/>
              </a:rPr>
              <a:t>of the pharmacy in the </a:t>
            </a:r>
            <a:r>
              <a:rPr sz="1800" b="1" spc="-5" dirty="0">
                <a:latin typeface="Calibri"/>
                <a:cs typeface="Calibri"/>
              </a:rPr>
              <a:t>O&amp;G </a:t>
            </a:r>
            <a:r>
              <a:rPr sz="1800" b="1" dirty="0">
                <a:latin typeface="Calibri"/>
                <a:cs typeface="Calibri"/>
              </a:rPr>
              <a:t>unit on ANC</a:t>
            </a:r>
            <a:r>
              <a:rPr sz="1800" b="1" spc="-15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922" y="247268"/>
            <a:ext cx="6962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ARV </a:t>
            </a:r>
            <a:r>
              <a:rPr spc="-15" dirty="0"/>
              <a:t>Prophylaxis </a:t>
            </a:r>
            <a:r>
              <a:rPr spc="-25" dirty="0"/>
              <a:t>Uptake </a:t>
            </a:r>
            <a:r>
              <a:rPr spc="-5" dirty="0"/>
              <a:t>in FMC </a:t>
            </a:r>
            <a:r>
              <a:rPr spc="-40" dirty="0"/>
              <a:t>Yenagoa- </a:t>
            </a:r>
            <a:r>
              <a:rPr spc="-5" dirty="0"/>
              <a:t>FY</a:t>
            </a:r>
            <a:r>
              <a:rPr spc="204" dirty="0"/>
              <a:t> </a:t>
            </a:r>
            <a:r>
              <a:rPr spc="-5" dirty="0"/>
              <a:t>13</a:t>
            </a:r>
          </a:p>
        </p:txBody>
      </p:sp>
      <p:sp>
        <p:nvSpPr>
          <p:cNvPr id="3" name="object 3" descr="bar chart showing number of HIV positive pregnant women in identified (PMTCT_ARV D) decreasing over FY13, and number of HIV positive pregnant women who received antiretroviral to reduce MTCT (PMTCT_ARV N) going from 52% in Q1 to 65% in Q2 to 83% in Q3 to 93% in Q4." title="bar chart showing number of HIV positive pregnant women in various categories"/>
          <p:cNvSpPr/>
          <p:nvPr/>
        </p:nvSpPr>
        <p:spPr>
          <a:xfrm>
            <a:off x="153923" y="1051560"/>
            <a:ext cx="8990076" cy="539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827778" y="2540888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83%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570" y="3204159"/>
            <a:ext cx="3352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3255" y="3223641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93%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Making </a:t>
            </a:r>
            <a:r>
              <a:rPr spc="-5" dirty="0"/>
              <a:t>the </a:t>
            </a:r>
            <a:r>
              <a:rPr spc="-10" dirty="0"/>
              <a:t>case </a:t>
            </a:r>
            <a:r>
              <a:rPr spc="-15" dirty="0"/>
              <a:t>for </a:t>
            </a:r>
            <a:r>
              <a:rPr spc="-5" dirty="0"/>
              <a:t>the community </a:t>
            </a:r>
            <a:r>
              <a:rPr spc="-15" dirty="0"/>
              <a:t>ART</a:t>
            </a:r>
            <a:r>
              <a:rPr spc="65" dirty="0"/>
              <a:t> </a:t>
            </a:r>
            <a:r>
              <a:rPr spc="-25" dirty="0"/>
              <a:t>strategy</a:t>
            </a: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000" b="0" i="1" spc="-10" dirty="0">
                <a:latin typeface="Calibri"/>
                <a:cs typeface="Calibri"/>
              </a:rPr>
              <a:t>Excerpts </a:t>
            </a:r>
            <a:r>
              <a:rPr sz="2000" b="0" i="1" spc="-5" dirty="0">
                <a:latin typeface="Calibri"/>
                <a:cs typeface="Calibri"/>
              </a:rPr>
              <a:t>from </a:t>
            </a:r>
            <a:r>
              <a:rPr sz="2000" b="0" i="1" dirty="0">
                <a:latin typeface="Calibri"/>
                <a:cs typeface="Calibri"/>
              </a:rPr>
              <a:t>SIDHAS </a:t>
            </a:r>
            <a:r>
              <a:rPr sz="2000" b="0" i="1" spc="-15" dirty="0">
                <a:latin typeface="Calibri"/>
                <a:cs typeface="Calibri"/>
              </a:rPr>
              <a:t>Weekly </a:t>
            </a:r>
            <a:r>
              <a:rPr sz="2000" b="0" i="1" spc="-25" dirty="0">
                <a:latin typeface="Calibri"/>
                <a:cs typeface="Calibri"/>
              </a:rPr>
              <a:t>Technical </a:t>
            </a:r>
            <a:r>
              <a:rPr sz="2000" b="0" i="1" spc="-10" dirty="0">
                <a:latin typeface="Calibri"/>
                <a:cs typeface="Calibri"/>
              </a:rPr>
              <a:t>Review</a:t>
            </a:r>
            <a:r>
              <a:rPr sz="2000" b="0" i="1" spc="-40" dirty="0">
                <a:latin typeface="Calibri"/>
                <a:cs typeface="Calibri"/>
              </a:rPr>
              <a:t> </a:t>
            </a:r>
            <a:r>
              <a:rPr sz="2000" b="0" i="1" spc="-5" dirty="0">
                <a:latin typeface="Calibri"/>
                <a:cs typeface="Calibri"/>
              </a:rPr>
              <a:t>Meetings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663" y="1150112"/>
            <a:ext cx="864362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1590" indent="-342900">
              <a:lnSpc>
                <a:spcPct val="100000"/>
              </a:lnSpc>
              <a:spcBef>
                <a:spcPts val="105"/>
              </a:spcBef>
              <a:buClr>
                <a:srgbClr val="AEBC2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Nigeria has identified </a:t>
            </a:r>
            <a:r>
              <a:rPr sz="2000" dirty="0">
                <a:latin typeface="Calibri"/>
                <a:cs typeface="Calibri"/>
              </a:rPr>
              <a:t>12 </a:t>
            </a:r>
            <a:r>
              <a:rPr sz="2000" spc="-20" dirty="0">
                <a:latin typeface="Calibri"/>
                <a:cs typeface="Calibri"/>
              </a:rPr>
              <a:t>states </a:t>
            </a:r>
            <a:r>
              <a:rPr sz="2000" spc="-5" dirty="0">
                <a:latin typeface="Calibri"/>
                <a:cs typeface="Calibri"/>
              </a:rPr>
              <a:t>plus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FCT </a:t>
            </a:r>
            <a:r>
              <a:rPr sz="2000" dirty="0">
                <a:latin typeface="Calibri"/>
                <a:cs typeface="Calibri"/>
              </a:rPr>
              <a:t>(12+1 </a:t>
            </a:r>
            <a:r>
              <a:rPr sz="2000" spc="-5" dirty="0">
                <a:latin typeface="Calibri"/>
                <a:cs typeface="Calibri"/>
              </a:rPr>
              <a:t>priority </a:t>
            </a:r>
            <a:r>
              <a:rPr sz="2000" spc="-15" dirty="0">
                <a:latin typeface="Calibri"/>
                <a:cs typeface="Calibri"/>
              </a:rPr>
              <a:t>states)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5" dirty="0">
                <a:latin typeface="Calibri"/>
                <a:cs typeface="Calibri"/>
              </a:rPr>
              <a:t>account 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70%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5" dirty="0">
                <a:latin typeface="Calibri"/>
                <a:cs typeface="Calibri"/>
              </a:rPr>
              <a:t>HIV/AIDS </a:t>
            </a:r>
            <a:r>
              <a:rPr sz="2000" spc="-10" dirty="0">
                <a:latin typeface="Calibri"/>
                <a:cs typeface="Calibri"/>
              </a:rPr>
              <a:t>burden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Nigeria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increased </a:t>
            </a:r>
            <a:r>
              <a:rPr sz="2000" spc="-25" dirty="0">
                <a:latin typeface="Calibri"/>
                <a:cs typeface="Calibri"/>
              </a:rPr>
              <a:t>HIV/AIDS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focus.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EBC2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AEBC2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FHI </a:t>
            </a:r>
            <a:r>
              <a:rPr sz="2000" dirty="0">
                <a:latin typeface="Calibri"/>
                <a:cs typeface="Calibri"/>
              </a:rPr>
              <a:t>360 </a:t>
            </a:r>
            <a:r>
              <a:rPr sz="2000" spc="-5" dirty="0">
                <a:latin typeface="Calibri"/>
                <a:cs typeface="Calibri"/>
              </a:rPr>
              <a:t>through SIDHAS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lead </a:t>
            </a:r>
            <a:r>
              <a:rPr sz="2000" dirty="0">
                <a:latin typeface="Calibri"/>
                <a:cs typeface="Calibri"/>
              </a:rPr>
              <a:t>IP in 8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EBC2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422909" indent="-342900">
              <a:lnSpc>
                <a:spcPct val="100000"/>
              </a:lnSpc>
              <a:buClr>
                <a:srgbClr val="AEBC2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20" dirty="0">
                <a:latin typeface="Calibri"/>
                <a:cs typeface="Calibri"/>
              </a:rPr>
              <a:t>PEPFAR </a:t>
            </a:r>
            <a:r>
              <a:rPr sz="2000" spc="-5" dirty="0">
                <a:latin typeface="Calibri"/>
                <a:cs typeface="Calibri"/>
              </a:rPr>
              <a:t>identified </a:t>
            </a:r>
            <a:r>
              <a:rPr sz="2000" dirty="0">
                <a:latin typeface="Calibri"/>
                <a:cs typeface="Calibri"/>
              </a:rPr>
              <a:t>8 </a:t>
            </a:r>
            <a:r>
              <a:rPr sz="2000" spc="-15" dirty="0">
                <a:latin typeface="Calibri"/>
                <a:cs typeface="Calibri"/>
              </a:rPr>
              <a:t>states </a:t>
            </a:r>
            <a:r>
              <a:rPr sz="2000" spc="-5" dirty="0">
                <a:latin typeface="Calibri"/>
                <a:cs typeface="Calibri"/>
              </a:rPr>
              <a:t>(constituting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dirty="0">
                <a:latin typeface="Calibri"/>
                <a:cs typeface="Calibri"/>
              </a:rPr>
              <a:t>than 50% of the </a:t>
            </a:r>
            <a:r>
              <a:rPr sz="2000" spc="-5" dirty="0">
                <a:latin typeface="Calibri"/>
                <a:cs typeface="Calibri"/>
              </a:rPr>
              <a:t>National need  according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UN </a:t>
            </a:r>
            <a:r>
              <a:rPr sz="2000" spc="-5" dirty="0">
                <a:latin typeface="Calibri"/>
                <a:cs typeface="Calibri"/>
              </a:rPr>
              <a:t>spectrum </a:t>
            </a:r>
            <a:r>
              <a:rPr sz="2000" spc="-10" dirty="0">
                <a:latin typeface="Calibri"/>
                <a:cs typeface="Calibri"/>
              </a:rPr>
              <a:t>data) </a:t>
            </a:r>
            <a:r>
              <a:rPr sz="2000" spc="-5" dirty="0">
                <a:latin typeface="Calibri"/>
                <a:cs typeface="Calibri"/>
              </a:rPr>
              <a:t>where she will support scale-up of  </a:t>
            </a:r>
            <a:r>
              <a:rPr sz="2000" spc="-10" dirty="0">
                <a:latin typeface="Calibri"/>
                <a:cs typeface="Calibri"/>
              </a:rPr>
              <a:t>treatment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PMTCT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services.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EBC2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AEBC2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20" dirty="0">
                <a:latin typeface="Calibri"/>
                <a:cs typeface="Calibri"/>
              </a:rPr>
              <a:t>PEPFAR </a:t>
            </a:r>
            <a:r>
              <a:rPr sz="2000" spc="-5" dirty="0">
                <a:latin typeface="Calibri"/>
                <a:cs typeface="Calibri"/>
              </a:rPr>
              <a:t>has </a:t>
            </a:r>
            <a:r>
              <a:rPr sz="2000" dirty="0">
                <a:latin typeface="Calibri"/>
                <a:cs typeface="Calibri"/>
              </a:rPr>
              <a:t>also </a:t>
            </a:r>
            <a:r>
              <a:rPr sz="2000" spc="-5" dirty="0">
                <a:latin typeface="Calibri"/>
                <a:cs typeface="Calibri"/>
              </a:rPr>
              <a:t>adopted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tiered approach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supporting ART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10" dirty="0">
                <a:latin typeface="Calibri"/>
                <a:cs typeface="Calibri"/>
              </a:rPr>
              <a:t>PMTCT </a:t>
            </a:r>
            <a:r>
              <a:rPr sz="2000" dirty="0">
                <a:latin typeface="Calibri"/>
                <a:cs typeface="Calibri"/>
              </a:rPr>
              <a:t>services  in </a:t>
            </a:r>
            <a:r>
              <a:rPr sz="2000" spc="-5" dirty="0">
                <a:latin typeface="Calibri"/>
                <a:cs typeface="Calibri"/>
              </a:rPr>
              <a:t>Nigeria; FHI </a:t>
            </a:r>
            <a:r>
              <a:rPr sz="2000" dirty="0">
                <a:latin typeface="Calibri"/>
                <a:cs typeface="Calibri"/>
              </a:rPr>
              <a:t>360 is </a:t>
            </a:r>
            <a:r>
              <a:rPr sz="2000" spc="-5" dirty="0">
                <a:latin typeface="Calibri"/>
                <a:cs typeface="Calibri"/>
              </a:rPr>
              <a:t>supporting </a:t>
            </a:r>
            <a:r>
              <a:rPr sz="2000" spc="-20" dirty="0">
                <a:latin typeface="Calibri"/>
                <a:cs typeface="Calibri"/>
              </a:rPr>
              <a:t>PEPFAR </a:t>
            </a:r>
            <a:r>
              <a:rPr sz="2000" spc="-5" dirty="0">
                <a:latin typeface="Calibri"/>
                <a:cs typeface="Calibri"/>
              </a:rPr>
              <a:t>plans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increase clients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5" dirty="0">
                <a:latin typeface="Calibri"/>
                <a:cs typeface="Calibri"/>
              </a:rPr>
              <a:t>on  </a:t>
            </a:r>
            <a:r>
              <a:rPr sz="2000" spc="-10" dirty="0">
                <a:latin typeface="Calibri"/>
                <a:cs typeface="Calibri"/>
              </a:rPr>
              <a:t>treatment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50% in tier I </a:t>
            </a:r>
            <a:r>
              <a:rPr sz="2000" spc="-20" dirty="0">
                <a:latin typeface="Calibri"/>
                <a:cs typeface="Calibri"/>
              </a:rPr>
              <a:t>states </a:t>
            </a:r>
            <a:r>
              <a:rPr sz="2000" dirty="0">
                <a:latin typeface="Calibri"/>
                <a:cs typeface="Calibri"/>
              </a:rPr>
              <a:t>and 15% in tier II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end </a:t>
            </a:r>
            <a:r>
              <a:rPr sz="2000" spc="-5" dirty="0">
                <a:latin typeface="Calibri"/>
                <a:cs typeface="Calibri"/>
              </a:rPr>
              <a:t>of FY</a:t>
            </a:r>
            <a:r>
              <a:rPr sz="2000" dirty="0">
                <a:latin typeface="Calibri"/>
                <a:cs typeface="Calibri"/>
              </a:rPr>
              <a:t> 15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EBC2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AEBC2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10" dirty="0">
                <a:latin typeface="Calibri"/>
                <a:cs typeface="Calibri"/>
              </a:rPr>
              <a:t>result </a:t>
            </a:r>
            <a:r>
              <a:rPr sz="2000" dirty="0">
                <a:latin typeface="Calibri"/>
                <a:cs typeface="Calibri"/>
              </a:rPr>
              <a:t>ambitious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25" dirty="0">
                <a:latin typeface="Calibri"/>
                <a:cs typeface="Calibri"/>
              </a:rPr>
              <a:t>Treatment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10" dirty="0">
                <a:latin typeface="Calibri"/>
                <a:cs typeface="Calibri"/>
              </a:rPr>
              <a:t>PMTCT targets </a:t>
            </a:r>
            <a:r>
              <a:rPr sz="2000" spc="-15" dirty="0">
                <a:latin typeface="Calibri"/>
                <a:cs typeface="Calibri"/>
              </a:rPr>
              <a:t>were  </a:t>
            </a:r>
            <a:r>
              <a:rPr sz="2000" dirty="0">
                <a:latin typeface="Calibri"/>
                <a:cs typeface="Calibri"/>
              </a:rPr>
              <a:t>assigned in </a:t>
            </a:r>
            <a:r>
              <a:rPr sz="2000" spc="-5" dirty="0">
                <a:latin typeface="Calibri"/>
                <a:cs typeface="Calibri"/>
              </a:rPr>
              <a:t>FY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322" y="247268"/>
            <a:ext cx="8096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The challenge </a:t>
            </a:r>
            <a:r>
              <a:rPr spc="-5" dirty="0"/>
              <a:t>- SIDHAS </a:t>
            </a:r>
            <a:r>
              <a:rPr spc="-10" dirty="0"/>
              <a:t>performance </a:t>
            </a:r>
            <a:r>
              <a:rPr spc="-15" dirty="0"/>
              <a:t>at Month </a:t>
            </a:r>
            <a:r>
              <a:rPr spc="-5" dirty="0"/>
              <a:t>5, FY</a:t>
            </a:r>
            <a:r>
              <a:rPr spc="229" dirty="0"/>
              <a:t> </a:t>
            </a:r>
            <a:r>
              <a:rPr spc="-5" dirty="0"/>
              <a:t>15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28700"/>
            <a:ext cx="1078230" cy="1890395"/>
          </a:xfrm>
          <a:custGeom>
            <a:avLst/>
            <a:gdLst/>
            <a:ahLst/>
            <a:cxnLst/>
            <a:rect l="l" t="t" r="r" b="b"/>
            <a:pathLst>
              <a:path w="1078230" h="1890395">
                <a:moveTo>
                  <a:pt x="0" y="1890014"/>
                </a:moveTo>
                <a:lnTo>
                  <a:pt x="1078153" y="1890014"/>
                </a:lnTo>
                <a:lnTo>
                  <a:pt x="1078153" y="0"/>
                </a:lnTo>
                <a:lnTo>
                  <a:pt x="0" y="0"/>
                </a:lnTo>
                <a:lnTo>
                  <a:pt x="0" y="189001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8153" y="1028661"/>
            <a:ext cx="2538730" cy="924560"/>
          </a:xfrm>
          <a:custGeom>
            <a:avLst/>
            <a:gdLst/>
            <a:ahLst/>
            <a:cxnLst/>
            <a:rect l="l" t="t" r="r" b="b"/>
            <a:pathLst>
              <a:path w="2538729" h="924560">
                <a:moveTo>
                  <a:pt x="0" y="924090"/>
                </a:moveTo>
                <a:lnTo>
                  <a:pt x="2538222" y="924090"/>
                </a:lnTo>
                <a:lnTo>
                  <a:pt x="2538222" y="0"/>
                </a:lnTo>
                <a:lnTo>
                  <a:pt x="0" y="0"/>
                </a:lnTo>
                <a:lnTo>
                  <a:pt x="0" y="92409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6325" y="1028661"/>
            <a:ext cx="2712720" cy="924560"/>
          </a:xfrm>
          <a:custGeom>
            <a:avLst/>
            <a:gdLst/>
            <a:ahLst/>
            <a:cxnLst/>
            <a:rect l="l" t="t" r="r" b="b"/>
            <a:pathLst>
              <a:path w="2712720" h="924560">
                <a:moveTo>
                  <a:pt x="0" y="924090"/>
                </a:moveTo>
                <a:lnTo>
                  <a:pt x="2712212" y="924090"/>
                </a:lnTo>
                <a:lnTo>
                  <a:pt x="2712212" y="0"/>
                </a:lnTo>
                <a:lnTo>
                  <a:pt x="0" y="0"/>
                </a:lnTo>
                <a:lnTo>
                  <a:pt x="0" y="92409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8536" y="1028661"/>
            <a:ext cx="2712720" cy="924560"/>
          </a:xfrm>
          <a:custGeom>
            <a:avLst/>
            <a:gdLst/>
            <a:ahLst/>
            <a:cxnLst/>
            <a:rect l="l" t="t" r="r" b="b"/>
            <a:pathLst>
              <a:path w="2712720" h="924560">
                <a:moveTo>
                  <a:pt x="0" y="924090"/>
                </a:moveTo>
                <a:lnTo>
                  <a:pt x="2712212" y="924090"/>
                </a:lnTo>
                <a:lnTo>
                  <a:pt x="2712212" y="0"/>
                </a:lnTo>
                <a:lnTo>
                  <a:pt x="0" y="0"/>
                </a:lnTo>
                <a:lnTo>
                  <a:pt x="0" y="92409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8153" y="1952764"/>
            <a:ext cx="730250" cy="985519"/>
          </a:xfrm>
          <a:custGeom>
            <a:avLst/>
            <a:gdLst/>
            <a:ahLst/>
            <a:cxnLst/>
            <a:rect l="l" t="t" r="r" b="b"/>
            <a:pathLst>
              <a:path w="730250" h="985519">
                <a:moveTo>
                  <a:pt x="0" y="984999"/>
                </a:moveTo>
                <a:lnTo>
                  <a:pt x="730008" y="984999"/>
                </a:lnTo>
                <a:lnTo>
                  <a:pt x="730008" y="0"/>
                </a:lnTo>
                <a:lnTo>
                  <a:pt x="0" y="0"/>
                </a:lnTo>
                <a:lnTo>
                  <a:pt x="0" y="98499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8098" y="1952764"/>
            <a:ext cx="904240" cy="985519"/>
          </a:xfrm>
          <a:custGeom>
            <a:avLst/>
            <a:gdLst/>
            <a:ahLst/>
            <a:cxnLst/>
            <a:rect l="l" t="t" r="r" b="b"/>
            <a:pathLst>
              <a:path w="904239" h="985519">
                <a:moveTo>
                  <a:pt x="0" y="984999"/>
                </a:moveTo>
                <a:lnTo>
                  <a:pt x="904074" y="984999"/>
                </a:lnTo>
                <a:lnTo>
                  <a:pt x="904074" y="0"/>
                </a:lnTo>
                <a:lnTo>
                  <a:pt x="0" y="0"/>
                </a:lnTo>
                <a:lnTo>
                  <a:pt x="0" y="98499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2211" y="1952764"/>
            <a:ext cx="904240" cy="985519"/>
          </a:xfrm>
          <a:custGeom>
            <a:avLst/>
            <a:gdLst/>
            <a:ahLst/>
            <a:cxnLst/>
            <a:rect l="l" t="t" r="r" b="b"/>
            <a:pathLst>
              <a:path w="904239" h="985519">
                <a:moveTo>
                  <a:pt x="0" y="984999"/>
                </a:moveTo>
                <a:lnTo>
                  <a:pt x="904074" y="984999"/>
                </a:lnTo>
                <a:lnTo>
                  <a:pt x="904074" y="0"/>
                </a:lnTo>
                <a:lnTo>
                  <a:pt x="0" y="0"/>
                </a:lnTo>
                <a:lnTo>
                  <a:pt x="0" y="98499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6325" y="1952764"/>
            <a:ext cx="904240" cy="985519"/>
          </a:xfrm>
          <a:custGeom>
            <a:avLst/>
            <a:gdLst/>
            <a:ahLst/>
            <a:cxnLst/>
            <a:rect l="l" t="t" r="r" b="b"/>
            <a:pathLst>
              <a:path w="904239" h="985519">
                <a:moveTo>
                  <a:pt x="0" y="984999"/>
                </a:moveTo>
                <a:lnTo>
                  <a:pt x="904074" y="984999"/>
                </a:lnTo>
                <a:lnTo>
                  <a:pt x="904074" y="0"/>
                </a:lnTo>
                <a:lnTo>
                  <a:pt x="0" y="0"/>
                </a:lnTo>
                <a:lnTo>
                  <a:pt x="0" y="98499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0438" y="1952764"/>
            <a:ext cx="904240" cy="985519"/>
          </a:xfrm>
          <a:custGeom>
            <a:avLst/>
            <a:gdLst/>
            <a:ahLst/>
            <a:cxnLst/>
            <a:rect l="l" t="t" r="r" b="b"/>
            <a:pathLst>
              <a:path w="904239" h="985519">
                <a:moveTo>
                  <a:pt x="0" y="984999"/>
                </a:moveTo>
                <a:lnTo>
                  <a:pt x="904074" y="984999"/>
                </a:lnTo>
                <a:lnTo>
                  <a:pt x="904074" y="0"/>
                </a:lnTo>
                <a:lnTo>
                  <a:pt x="0" y="0"/>
                </a:lnTo>
                <a:lnTo>
                  <a:pt x="0" y="98499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4423" y="1952764"/>
            <a:ext cx="904240" cy="985519"/>
          </a:xfrm>
          <a:custGeom>
            <a:avLst/>
            <a:gdLst/>
            <a:ahLst/>
            <a:cxnLst/>
            <a:rect l="l" t="t" r="r" b="b"/>
            <a:pathLst>
              <a:path w="904239" h="985519">
                <a:moveTo>
                  <a:pt x="0" y="984999"/>
                </a:moveTo>
                <a:lnTo>
                  <a:pt x="904074" y="984999"/>
                </a:lnTo>
                <a:lnTo>
                  <a:pt x="904074" y="0"/>
                </a:lnTo>
                <a:lnTo>
                  <a:pt x="0" y="0"/>
                </a:lnTo>
                <a:lnTo>
                  <a:pt x="0" y="98499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8536" y="1952764"/>
            <a:ext cx="904240" cy="985519"/>
          </a:xfrm>
          <a:custGeom>
            <a:avLst/>
            <a:gdLst/>
            <a:ahLst/>
            <a:cxnLst/>
            <a:rect l="l" t="t" r="r" b="b"/>
            <a:pathLst>
              <a:path w="904240" h="985519">
                <a:moveTo>
                  <a:pt x="0" y="984999"/>
                </a:moveTo>
                <a:lnTo>
                  <a:pt x="904087" y="984999"/>
                </a:lnTo>
                <a:lnTo>
                  <a:pt x="904087" y="0"/>
                </a:lnTo>
                <a:lnTo>
                  <a:pt x="0" y="0"/>
                </a:lnTo>
                <a:lnTo>
                  <a:pt x="0" y="98499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2650" y="1952764"/>
            <a:ext cx="904240" cy="985519"/>
          </a:xfrm>
          <a:custGeom>
            <a:avLst/>
            <a:gdLst/>
            <a:ahLst/>
            <a:cxnLst/>
            <a:rect l="l" t="t" r="r" b="b"/>
            <a:pathLst>
              <a:path w="904240" h="985519">
                <a:moveTo>
                  <a:pt x="0" y="984999"/>
                </a:moveTo>
                <a:lnTo>
                  <a:pt x="904074" y="984999"/>
                </a:lnTo>
                <a:lnTo>
                  <a:pt x="904074" y="0"/>
                </a:lnTo>
                <a:lnTo>
                  <a:pt x="0" y="0"/>
                </a:lnTo>
                <a:lnTo>
                  <a:pt x="0" y="98499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36763" y="1952764"/>
            <a:ext cx="904240" cy="985519"/>
          </a:xfrm>
          <a:custGeom>
            <a:avLst/>
            <a:gdLst/>
            <a:ahLst/>
            <a:cxnLst/>
            <a:rect l="l" t="t" r="r" b="b"/>
            <a:pathLst>
              <a:path w="904240" h="985519">
                <a:moveTo>
                  <a:pt x="0" y="984999"/>
                </a:moveTo>
                <a:lnTo>
                  <a:pt x="904087" y="984999"/>
                </a:lnTo>
                <a:lnTo>
                  <a:pt x="904087" y="0"/>
                </a:lnTo>
                <a:lnTo>
                  <a:pt x="0" y="0"/>
                </a:lnTo>
                <a:lnTo>
                  <a:pt x="0" y="98499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85544"/>
            <a:ext cx="1078992" cy="677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7467" y="1548383"/>
            <a:ext cx="983742" cy="576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9364" y="1548383"/>
            <a:ext cx="1847088" cy="576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0835" y="1243583"/>
            <a:ext cx="2688336" cy="576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7723" y="1548383"/>
            <a:ext cx="2196846" cy="576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0256" y="938783"/>
            <a:ext cx="2212086" cy="5768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7040" y="1243583"/>
            <a:ext cx="1860042" cy="576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6791" y="1548383"/>
            <a:ext cx="2722625" cy="5768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4232" y="2139695"/>
            <a:ext cx="464057" cy="4549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31975" y="2139695"/>
            <a:ext cx="477012" cy="4549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7467" y="2383535"/>
            <a:ext cx="695706" cy="4549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1139" y="2383535"/>
            <a:ext cx="307847" cy="4549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11095" y="1895855"/>
            <a:ext cx="464057" cy="4549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8839" y="1895855"/>
            <a:ext cx="476262" cy="4549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7464" y="2139695"/>
            <a:ext cx="905256" cy="4549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62327" y="2383535"/>
            <a:ext cx="858774" cy="4549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46148" y="2627376"/>
            <a:ext cx="642365" cy="4549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38272" y="2237244"/>
            <a:ext cx="468629" cy="511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20084" y="2139695"/>
            <a:ext cx="464058" cy="4549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57828" y="2139695"/>
            <a:ext cx="525005" cy="4549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85032" y="2383535"/>
            <a:ext cx="713993" cy="45491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26991" y="2383535"/>
            <a:ext cx="386334" cy="4549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23815" y="1895855"/>
            <a:ext cx="464058" cy="45491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61559" y="1895855"/>
            <a:ext cx="476262" cy="4549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20184" y="2139695"/>
            <a:ext cx="905256" cy="45491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5047" y="2383535"/>
            <a:ext cx="858774" cy="45491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58867" y="2627376"/>
            <a:ext cx="642365" cy="45491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9467" y="2237244"/>
            <a:ext cx="468629" cy="5112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31279" y="2139695"/>
            <a:ext cx="464057" cy="45491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9023" y="2139695"/>
            <a:ext cx="525005" cy="45491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96228" y="2383535"/>
            <a:ext cx="713994" cy="45491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8188" y="2383535"/>
            <a:ext cx="386333" cy="4549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35011" y="1895855"/>
            <a:ext cx="464057" cy="4549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72756" y="1895855"/>
            <a:ext cx="476262" cy="45491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31380" y="2139695"/>
            <a:ext cx="906779" cy="45491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86243" y="2383535"/>
            <a:ext cx="858774" cy="45491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70064" y="2627376"/>
            <a:ext cx="642366" cy="45491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62188" y="2374404"/>
            <a:ext cx="468629" cy="51128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-6399" y="938783"/>
          <a:ext cx="9042396" cy="576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535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9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Newly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started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Pregnant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women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known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HIV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74625" marR="156210" indent="1270" algn="ctr">
                        <a:lnSpc>
                          <a:spcPts val="2400"/>
                        </a:lnSpc>
                        <a:spcBef>
                          <a:spcPts val="4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Pregnant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women 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receiving ARV  prophylaxis for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PMTCT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Calibri"/>
                          <a:cs typeface="Calibri"/>
                        </a:rPr>
                        <a:t>Target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9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53975" marR="330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Achi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em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ent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date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Calibri"/>
                          <a:cs typeface="Calibri"/>
                        </a:rPr>
                        <a:t>Target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9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3975" marR="330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Achi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em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ent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Calibri"/>
                          <a:cs typeface="Calibri"/>
                        </a:rPr>
                        <a:t>Target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9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3975" marR="336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Achi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em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ent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805">
                <a:tc>
                  <a:txBody>
                    <a:bodyPr/>
                    <a:lstStyle/>
                    <a:p>
                      <a:pPr marL="206375">
                        <a:lnSpc>
                          <a:spcPts val="2750"/>
                        </a:lnSpc>
                        <a:spcBef>
                          <a:spcPts val="32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Akwa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24790">
                        <a:lnSpc>
                          <a:spcPts val="275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Ibom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14,141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2,291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57,615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19,244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33%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4,644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1,221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215">
                <a:tc>
                  <a:txBody>
                    <a:bodyPr/>
                    <a:lstStyle/>
                    <a:p>
                      <a:pPr marL="229235" marR="194310" indent="-17145">
                        <a:lnSpc>
                          <a:spcPts val="2620"/>
                        </a:lnSpc>
                        <a:spcBef>
                          <a:spcPts val="5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River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5,611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1,197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21%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100,464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18,021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3,676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486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13%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Lagos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8,772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1,181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102,542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30,049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29%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2,571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0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Rivers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3,936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1,197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109,111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14,957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2,834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601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21%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object 55"/>
          <p:cNvSpPr/>
          <p:nvPr/>
        </p:nvSpPr>
        <p:spPr>
          <a:xfrm>
            <a:off x="2668523" y="2540507"/>
            <a:ext cx="922007" cy="397764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715767" y="2564892"/>
            <a:ext cx="832485" cy="3888104"/>
          </a:xfrm>
          <a:custGeom>
            <a:avLst/>
            <a:gdLst/>
            <a:ahLst/>
            <a:cxnLst/>
            <a:rect l="l" t="t" r="r" b="b"/>
            <a:pathLst>
              <a:path w="832485" h="3888104">
                <a:moveTo>
                  <a:pt x="0" y="1943862"/>
                </a:moveTo>
                <a:lnTo>
                  <a:pt x="300" y="1869302"/>
                </a:lnTo>
                <a:lnTo>
                  <a:pt x="1194" y="1795452"/>
                </a:lnTo>
                <a:lnTo>
                  <a:pt x="2672" y="1722363"/>
                </a:lnTo>
                <a:lnTo>
                  <a:pt x="4721" y="1650084"/>
                </a:lnTo>
                <a:lnTo>
                  <a:pt x="7332" y="1578665"/>
                </a:lnTo>
                <a:lnTo>
                  <a:pt x="10494" y="1508158"/>
                </a:lnTo>
                <a:lnTo>
                  <a:pt x="14195" y="1438612"/>
                </a:lnTo>
                <a:lnTo>
                  <a:pt x="18426" y="1370078"/>
                </a:lnTo>
                <a:lnTo>
                  <a:pt x="23175" y="1302606"/>
                </a:lnTo>
                <a:lnTo>
                  <a:pt x="28431" y="1236246"/>
                </a:lnTo>
                <a:lnTo>
                  <a:pt x="34184" y="1171050"/>
                </a:lnTo>
                <a:lnTo>
                  <a:pt x="40423" y="1107066"/>
                </a:lnTo>
                <a:lnTo>
                  <a:pt x="47138" y="1044346"/>
                </a:lnTo>
                <a:lnTo>
                  <a:pt x="54317" y="982940"/>
                </a:lnTo>
                <a:lnTo>
                  <a:pt x="61949" y="922899"/>
                </a:lnTo>
                <a:lnTo>
                  <a:pt x="70024" y="864271"/>
                </a:lnTo>
                <a:lnTo>
                  <a:pt x="78531" y="807109"/>
                </a:lnTo>
                <a:lnTo>
                  <a:pt x="87460" y="751462"/>
                </a:lnTo>
                <a:lnTo>
                  <a:pt x="96799" y="697380"/>
                </a:lnTo>
                <a:lnTo>
                  <a:pt x="106538" y="644915"/>
                </a:lnTo>
                <a:lnTo>
                  <a:pt x="116666" y="594115"/>
                </a:lnTo>
                <a:lnTo>
                  <a:pt x="127171" y="545033"/>
                </a:lnTo>
                <a:lnTo>
                  <a:pt x="138045" y="497717"/>
                </a:lnTo>
                <a:lnTo>
                  <a:pt x="149274" y="452219"/>
                </a:lnTo>
                <a:lnTo>
                  <a:pt x="160850" y="408588"/>
                </a:lnTo>
                <a:lnTo>
                  <a:pt x="172761" y="366875"/>
                </a:lnTo>
                <a:lnTo>
                  <a:pt x="184995" y="327131"/>
                </a:lnTo>
                <a:lnTo>
                  <a:pt x="197544" y="289405"/>
                </a:lnTo>
                <a:lnTo>
                  <a:pt x="223538" y="220212"/>
                </a:lnTo>
                <a:lnTo>
                  <a:pt x="250656" y="159697"/>
                </a:lnTo>
                <a:lnTo>
                  <a:pt x="278812" y="108264"/>
                </a:lnTo>
                <a:lnTo>
                  <a:pt x="307921" y="66315"/>
                </a:lnTo>
                <a:lnTo>
                  <a:pt x="337895" y="34253"/>
                </a:lnTo>
                <a:lnTo>
                  <a:pt x="384291" y="5581"/>
                </a:lnTo>
                <a:lnTo>
                  <a:pt x="416051" y="0"/>
                </a:lnTo>
                <a:lnTo>
                  <a:pt x="432008" y="1403"/>
                </a:lnTo>
                <a:lnTo>
                  <a:pt x="478923" y="22056"/>
                </a:lnTo>
                <a:lnTo>
                  <a:pt x="509298" y="49023"/>
                </a:lnTo>
                <a:lnTo>
                  <a:pt x="538850" y="86078"/>
                </a:lnTo>
                <a:lnTo>
                  <a:pt x="567493" y="132820"/>
                </a:lnTo>
                <a:lnTo>
                  <a:pt x="595141" y="188844"/>
                </a:lnTo>
                <a:lnTo>
                  <a:pt x="621708" y="253749"/>
                </a:lnTo>
                <a:lnTo>
                  <a:pt x="647108" y="327131"/>
                </a:lnTo>
                <a:lnTo>
                  <a:pt x="659342" y="366875"/>
                </a:lnTo>
                <a:lnTo>
                  <a:pt x="671253" y="408588"/>
                </a:lnTo>
                <a:lnTo>
                  <a:pt x="682829" y="452219"/>
                </a:lnTo>
                <a:lnTo>
                  <a:pt x="694058" y="497717"/>
                </a:lnTo>
                <a:lnTo>
                  <a:pt x="704932" y="545033"/>
                </a:lnTo>
                <a:lnTo>
                  <a:pt x="715437" y="594115"/>
                </a:lnTo>
                <a:lnTo>
                  <a:pt x="725565" y="644915"/>
                </a:lnTo>
                <a:lnTo>
                  <a:pt x="735304" y="697380"/>
                </a:lnTo>
                <a:lnTo>
                  <a:pt x="744643" y="751462"/>
                </a:lnTo>
                <a:lnTo>
                  <a:pt x="753572" y="807109"/>
                </a:lnTo>
                <a:lnTo>
                  <a:pt x="762079" y="864271"/>
                </a:lnTo>
                <a:lnTo>
                  <a:pt x="770154" y="922899"/>
                </a:lnTo>
                <a:lnTo>
                  <a:pt x="777786" y="982940"/>
                </a:lnTo>
                <a:lnTo>
                  <a:pt x="784965" y="1044346"/>
                </a:lnTo>
                <a:lnTo>
                  <a:pt x="791680" y="1107066"/>
                </a:lnTo>
                <a:lnTo>
                  <a:pt x="797919" y="1171050"/>
                </a:lnTo>
                <a:lnTo>
                  <a:pt x="803672" y="1236246"/>
                </a:lnTo>
                <a:lnTo>
                  <a:pt x="808928" y="1302606"/>
                </a:lnTo>
                <a:lnTo>
                  <a:pt x="813677" y="1370078"/>
                </a:lnTo>
                <a:lnTo>
                  <a:pt x="817908" y="1438612"/>
                </a:lnTo>
                <a:lnTo>
                  <a:pt x="821609" y="1508158"/>
                </a:lnTo>
                <a:lnTo>
                  <a:pt x="824771" y="1578665"/>
                </a:lnTo>
                <a:lnTo>
                  <a:pt x="827382" y="1650084"/>
                </a:lnTo>
                <a:lnTo>
                  <a:pt x="829431" y="1722363"/>
                </a:lnTo>
                <a:lnTo>
                  <a:pt x="830909" y="1795452"/>
                </a:lnTo>
                <a:lnTo>
                  <a:pt x="831803" y="1869302"/>
                </a:lnTo>
                <a:lnTo>
                  <a:pt x="832104" y="1943862"/>
                </a:lnTo>
                <a:lnTo>
                  <a:pt x="831803" y="2018421"/>
                </a:lnTo>
                <a:lnTo>
                  <a:pt x="830909" y="2092271"/>
                </a:lnTo>
                <a:lnTo>
                  <a:pt x="829431" y="2165360"/>
                </a:lnTo>
                <a:lnTo>
                  <a:pt x="827382" y="2237639"/>
                </a:lnTo>
                <a:lnTo>
                  <a:pt x="824771" y="2309058"/>
                </a:lnTo>
                <a:lnTo>
                  <a:pt x="821609" y="2379565"/>
                </a:lnTo>
                <a:lnTo>
                  <a:pt x="817908" y="2449111"/>
                </a:lnTo>
                <a:lnTo>
                  <a:pt x="813677" y="2517645"/>
                </a:lnTo>
                <a:lnTo>
                  <a:pt x="808928" y="2585117"/>
                </a:lnTo>
                <a:lnTo>
                  <a:pt x="803672" y="2651477"/>
                </a:lnTo>
                <a:lnTo>
                  <a:pt x="797919" y="2716673"/>
                </a:lnTo>
                <a:lnTo>
                  <a:pt x="791680" y="2780657"/>
                </a:lnTo>
                <a:lnTo>
                  <a:pt x="784965" y="2843377"/>
                </a:lnTo>
                <a:lnTo>
                  <a:pt x="777786" y="2904783"/>
                </a:lnTo>
                <a:lnTo>
                  <a:pt x="770154" y="2964824"/>
                </a:lnTo>
                <a:lnTo>
                  <a:pt x="762079" y="3023452"/>
                </a:lnTo>
                <a:lnTo>
                  <a:pt x="753572" y="3080614"/>
                </a:lnTo>
                <a:lnTo>
                  <a:pt x="744643" y="3136261"/>
                </a:lnTo>
                <a:lnTo>
                  <a:pt x="735304" y="3190343"/>
                </a:lnTo>
                <a:lnTo>
                  <a:pt x="725565" y="3242808"/>
                </a:lnTo>
                <a:lnTo>
                  <a:pt x="715437" y="3293608"/>
                </a:lnTo>
                <a:lnTo>
                  <a:pt x="704932" y="3342690"/>
                </a:lnTo>
                <a:lnTo>
                  <a:pt x="694058" y="3390006"/>
                </a:lnTo>
                <a:lnTo>
                  <a:pt x="682829" y="3435504"/>
                </a:lnTo>
                <a:lnTo>
                  <a:pt x="671253" y="3479135"/>
                </a:lnTo>
                <a:lnTo>
                  <a:pt x="659342" y="3520848"/>
                </a:lnTo>
                <a:lnTo>
                  <a:pt x="647108" y="3560592"/>
                </a:lnTo>
                <a:lnTo>
                  <a:pt x="634559" y="3598318"/>
                </a:lnTo>
                <a:lnTo>
                  <a:pt x="608565" y="3667511"/>
                </a:lnTo>
                <a:lnTo>
                  <a:pt x="581447" y="3728026"/>
                </a:lnTo>
                <a:lnTo>
                  <a:pt x="553291" y="3779459"/>
                </a:lnTo>
                <a:lnTo>
                  <a:pt x="524182" y="3821408"/>
                </a:lnTo>
                <a:lnTo>
                  <a:pt x="494208" y="3853470"/>
                </a:lnTo>
                <a:lnTo>
                  <a:pt x="447812" y="3882142"/>
                </a:lnTo>
                <a:lnTo>
                  <a:pt x="416051" y="3887724"/>
                </a:lnTo>
                <a:lnTo>
                  <a:pt x="400095" y="3886320"/>
                </a:lnTo>
                <a:lnTo>
                  <a:pt x="353180" y="3865667"/>
                </a:lnTo>
                <a:lnTo>
                  <a:pt x="322805" y="3838700"/>
                </a:lnTo>
                <a:lnTo>
                  <a:pt x="293253" y="3801645"/>
                </a:lnTo>
                <a:lnTo>
                  <a:pt x="264610" y="3754903"/>
                </a:lnTo>
                <a:lnTo>
                  <a:pt x="236962" y="3698879"/>
                </a:lnTo>
                <a:lnTo>
                  <a:pt x="210395" y="3633974"/>
                </a:lnTo>
                <a:lnTo>
                  <a:pt x="184995" y="3560592"/>
                </a:lnTo>
                <a:lnTo>
                  <a:pt x="172761" y="3520848"/>
                </a:lnTo>
                <a:lnTo>
                  <a:pt x="160850" y="3479135"/>
                </a:lnTo>
                <a:lnTo>
                  <a:pt x="149274" y="3435504"/>
                </a:lnTo>
                <a:lnTo>
                  <a:pt x="138045" y="3390006"/>
                </a:lnTo>
                <a:lnTo>
                  <a:pt x="127171" y="3342690"/>
                </a:lnTo>
                <a:lnTo>
                  <a:pt x="116666" y="3293608"/>
                </a:lnTo>
                <a:lnTo>
                  <a:pt x="106538" y="3242808"/>
                </a:lnTo>
                <a:lnTo>
                  <a:pt x="96799" y="3190343"/>
                </a:lnTo>
                <a:lnTo>
                  <a:pt x="87460" y="3136261"/>
                </a:lnTo>
                <a:lnTo>
                  <a:pt x="78531" y="3080614"/>
                </a:lnTo>
                <a:lnTo>
                  <a:pt x="70024" y="3023452"/>
                </a:lnTo>
                <a:lnTo>
                  <a:pt x="61949" y="2964824"/>
                </a:lnTo>
                <a:lnTo>
                  <a:pt x="54317" y="2904783"/>
                </a:lnTo>
                <a:lnTo>
                  <a:pt x="47138" y="2843377"/>
                </a:lnTo>
                <a:lnTo>
                  <a:pt x="40423" y="2780657"/>
                </a:lnTo>
                <a:lnTo>
                  <a:pt x="34184" y="2716673"/>
                </a:lnTo>
                <a:lnTo>
                  <a:pt x="28431" y="2651477"/>
                </a:lnTo>
                <a:lnTo>
                  <a:pt x="23175" y="2585117"/>
                </a:lnTo>
                <a:lnTo>
                  <a:pt x="18426" y="2517645"/>
                </a:lnTo>
                <a:lnTo>
                  <a:pt x="14195" y="2449111"/>
                </a:lnTo>
                <a:lnTo>
                  <a:pt x="10494" y="2379565"/>
                </a:lnTo>
                <a:lnTo>
                  <a:pt x="7332" y="2309058"/>
                </a:lnTo>
                <a:lnTo>
                  <a:pt x="4721" y="2237639"/>
                </a:lnTo>
                <a:lnTo>
                  <a:pt x="2672" y="2165360"/>
                </a:lnTo>
                <a:lnTo>
                  <a:pt x="1194" y="2092271"/>
                </a:lnTo>
                <a:lnTo>
                  <a:pt x="300" y="2018421"/>
                </a:lnTo>
                <a:lnTo>
                  <a:pt x="0" y="1943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1055" y="2540507"/>
            <a:ext cx="922007" cy="397764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48300" y="2564892"/>
            <a:ext cx="832485" cy="3888104"/>
          </a:xfrm>
          <a:custGeom>
            <a:avLst/>
            <a:gdLst/>
            <a:ahLst/>
            <a:cxnLst/>
            <a:rect l="l" t="t" r="r" b="b"/>
            <a:pathLst>
              <a:path w="832485" h="3888104">
                <a:moveTo>
                  <a:pt x="0" y="1943862"/>
                </a:moveTo>
                <a:lnTo>
                  <a:pt x="300" y="1869302"/>
                </a:lnTo>
                <a:lnTo>
                  <a:pt x="1194" y="1795452"/>
                </a:lnTo>
                <a:lnTo>
                  <a:pt x="2672" y="1722363"/>
                </a:lnTo>
                <a:lnTo>
                  <a:pt x="4721" y="1650084"/>
                </a:lnTo>
                <a:lnTo>
                  <a:pt x="7332" y="1578665"/>
                </a:lnTo>
                <a:lnTo>
                  <a:pt x="10494" y="1508158"/>
                </a:lnTo>
                <a:lnTo>
                  <a:pt x="14195" y="1438612"/>
                </a:lnTo>
                <a:lnTo>
                  <a:pt x="18426" y="1370078"/>
                </a:lnTo>
                <a:lnTo>
                  <a:pt x="23175" y="1302606"/>
                </a:lnTo>
                <a:lnTo>
                  <a:pt x="28431" y="1236246"/>
                </a:lnTo>
                <a:lnTo>
                  <a:pt x="34184" y="1171050"/>
                </a:lnTo>
                <a:lnTo>
                  <a:pt x="40423" y="1107066"/>
                </a:lnTo>
                <a:lnTo>
                  <a:pt x="47138" y="1044346"/>
                </a:lnTo>
                <a:lnTo>
                  <a:pt x="54317" y="982940"/>
                </a:lnTo>
                <a:lnTo>
                  <a:pt x="61949" y="922899"/>
                </a:lnTo>
                <a:lnTo>
                  <a:pt x="70024" y="864271"/>
                </a:lnTo>
                <a:lnTo>
                  <a:pt x="78531" y="807109"/>
                </a:lnTo>
                <a:lnTo>
                  <a:pt x="87460" y="751462"/>
                </a:lnTo>
                <a:lnTo>
                  <a:pt x="96799" y="697380"/>
                </a:lnTo>
                <a:lnTo>
                  <a:pt x="106538" y="644915"/>
                </a:lnTo>
                <a:lnTo>
                  <a:pt x="116666" y="594115"/>
                </a:lnTo>
                <a:lnTo>
                  <a:pt x="127171" y="545033"/>
                </a:lnTo>
                <a:lnTo>
                  <a:pt x="138045" y="497717"/>
                </a:lnTo>
                <a:lnTo>
                  <a:pt x="149274" y="452219"/>
                </a:lnTo>
                <a:lnTo>
                  <a:pt x="160850" y="408588"/>
                </a:lnTo>
                <a:lnTo>
                  <a:pt x="172761" y="366875"/>
                </a:lnTo>
                <a:lnTo>
                  <a:pt x="184995" y="327131"/>
                </a:lnTo>
                <a:lnTo>
                  <a:pt x="197544" y="289405"/>
                </a:lnTo>
                <a:lnTo>
                  <a:pt x="223538" y="220212"/>
                </a:lnTo>
                <a:lnTo>
                  <a:pt x="250656" y="159697"/>
                </a:lnTo>
                <a:lnTo>
                  <a:pt x="278812" y="108264"/>
                </a:lnTo>
                <a:lnTo>
                  <a:pt x="307921" y="66315"/>
                </a:lnTo>
                <a:lnTo>
                  <a:pt x="337895" y="34253"/>
                </a:lnTo>
                <a:lnTo>
                  <a:pt x="384291" y="5581"/>
                </a:lnTo>
                <a:lnTo>
                  <a:pt x="416051" y="0"/>
                </a:lnTo>
                <a:lnTo>
                  <a:pt x="432008" y="1403"/>
                </a:lnTo>
                <a:lnTo>
                  <a:pt x="478923" y="22056"/>
                </a:lnTo>
                <a:lnTo>
                  <a:pt x="509298" y="49023"/>
                </a:lnTo>
                <a:lnTo>
                  <a:pt x="538850" y="86078"/>
                </a:lnTo>
                <a:lnTo>
                  <a:pt x="567493" y="132820"/>
                </a:lnTo>
                <a:lnTo>
                  <a:pt x="595141" y="188844"/>
                </a:lnTo>
                <a:lnTo>
                  <a:pt x="621708" y="253749"/>
                </a:lnTo>
                <a:lnTo>
                  <a:pt x="647108" y="327131"/>
                </a:lnTo>
                <a:lnTo>
                  <a:pt x="659342" y="366875"/>
                </a:lnTo>
                <a:lnTo>
                  <a:pt x="671253" y="408588"/>
                </a:lnTo>
                <a:lnTo>
                  <a:pt x="682829" y="452219"/>
                </a:lnTo>
                <a:lnTo>
                  <a:pt x="694058" y="497717"/>
                </a:lnTo>
                <a:lnTo>
                  <a:pt x="704932" y="545033"/>
                </a:lnTo>
                <a:lnTo>
                  <a:pt x="715437" y="594115"/>
                </a:lnTo>
                <a:lnTo>
                  <a:pt x="725565" y="644915"/>
                </a:lnTo>
                <a:lnTo>
                  <a:pt x="735304" y="697380"/>
                </a:lnTo>
                <a:lnTo>
                  <a:pt x="744643" y="751462"/>
                </a:lnTo>
                <a:lnTo>
                  <a:pt x="753572" y="807109"/>
                </a:lnTo>
                <a:lnTo>
                  <a:pt x="762079" y="864271"/>
                </a:lnTo>
                <a:lnTo>
                  <a:pt x="770154" y="922899"/>
                </a:lnTo>
                <a:lnTo>
                  <a:pt x="777786" y="982940"/>
                </a:lnTo>
                <a:lnTo>
                  <a:pt x="784965" y="1044346"/>
                </a:lnTo>
                <a:lnTo>
                  <a:pt x="791680" y="1107066"/>
                </a:lnTo>
                <a:lnTo>
                  <a:pt x="797919" y="1171050"/>
                </a:lnTo>
                <a:lnTo>
                  <a:pt x="803672" y="1236246"/>
                </a:lnTo>
                <a:lnTo>
                  <a:pt x="808928" y="1302606"/>
                </a:lnTo>
                <a:lnTo>
                  <a:pt x="813677" y="1370078"/>
                </a:lnTo>
                <a:lnTo>
                  <a:pt x="817908" y="1438612"/>
                </a:lnTo>
                <a:lnTo>
                  <a:pt x="821609" y="1508158"/>
                </a:lnTo>
                <a:lnTo>
                  <a:pt x="824771" y="1578665"/>
                </a:lnTo>
                <a:lnTo>
                  <a:pt x="827382" y="1650084"/>
                </a:lnTo>
                <a:lnTo>
                  <a:pt x="829431" y="1722363"/>
                </a:lnTo>
                <a:lnTo>
                  <a:pt x="830909" y="1795452"/>
                </a:lnTo>
                <a:lnTo>
                  <a:pt x="831803" y="1869302"/>
                </a:lnTo>
                <a:lnTo>
                  <a:pt x="832103" y="1943862"/>
                </a:lnTo>
                <a:lnTo>
                  <a:pt x="831803" y="2018421"/>
                </a:lnTo>
                <a:lnTo>
                  <a:pt x="830909" y="2092271"/>
                </a:lnTo>
                <a:lnTo>
                  <a:pt x="829431" y="2165360"/>
                </a:lnTo>
                <a:lnTo>
                  <a:pt x="827382" y="2237639"/>
                </a:lnTo>
                <a:lnTo>
                  <a:pt x="824771" y="2309058"/>
                </a:lnTo>
                <a:lnTo>
                  <a:pt x="821609" y="2379565"/>
                </a:lnTo>
                <a:lnTo>
                  <a:pt x="817908" y="2449111"/>
                </a:lnTo>
                <a:lnTo>
                  <a:pt x="813677" y="2517645"/>
                </a:lnTo>
                <a:lnTo>
                  <a:pt x="808928" y="2585117"/>
                </a:lnTo>
                <a:lnTo>
                  <a:pt x="803672" y="2651477"/>
                </a:lnTo>
                <a:lnTo>
                  <a:pt x="797919" y="2716673"/>
                </a:lnTo>
                <a:lnTo>
                  <a:pt x="791680" y="2780657"/>
                </a:lnTo>
                <a:lnTo>
                  <a:pt x="784965" y="2843377"/>
                </a:lnTo>
                <a:lnTo>
                  <a:pt x="777786" y="2904783"/>
                </a:lnTo>
                <a:lnTo>
                  <a:pt x="770154" y="2964824"/>
                </a:lnTo>
                <a:lnTo>
                  <a:pt x="762079" y="3023452"/>
                </a:lnTo>
                <a:lnTo>
                  <a:pt x="753572" y="3080614"/>
                </a:lnTo>
                <a:lnTo>
                  <a:pt x="744643" y="3136261"/>
                </a:lnTo>
                <a:lnTo>
                  <a:pt x="735304" y="3190343"/>
                </a:lnTo>
                <a:lnTo>
                  <a:pt x="725565" y="3242808"/>
                </a:lnTo>
                <a:lnTo>
                  <a:pt x="715437" y="3293608"/>
                </a:lnTo>
                <a:lnTo>
                  <a:pt x="704932" y="3342690"/>
                </a:lnTo>
                <a:lnTo>
                  <a:pt x="694058" y="3390006"/>
                </a:lnTo>
                <a:lnTo>
                  <a:pt x="682829" y="3435504"/>
                </a:lnTo>
                <a:lnTo>
                  <a:pt x="671253" y="3479135"/>
                </a:lnTo>
                <a:lnTo>
                  <a:pt x="659342" y="3520848"/>
                </a:lnTo>
                <a:lnTo>
                  <a:pt x="647108" y="3560592"/>
                </a:lnTo>
                <a:lnTo>
                  <a:pt x="634559" y="3598318"/>
                </a:lnTo>
                <a:lnTo>
                  <a:pt x="608565" y="3667511"/>
                </a:lnTo>
                <a:lnTo>
                  <a:pt x="581447" y="3728026"/>
                </a:lnTo>
                <a:lnTo>
                  <a:pt x="553291" y="3779459"/>
                </a:lnTo>
                <a:lnTo>
                  <a:pt x="524182" y="3821408"/>
                </a:lnTo>
                <a:lnTo>
                  <a:pt x="494208" y="3853470"/>
                </a:lnTo>
                <a:lnTo>
                  <a:pt x="447812" y="3882142"/>
                </a:lnTo>
                <a:lnTo>
                  <a:pt x="416051" y="3887724"/>
                </a:lnTo>
                <a:lnTo>
                  <a:pt x="400095" y="3886320"/>
                </a:lnTo>
                <a:lnTo>
                  <a:pt x="353180" y="3865667"/>
                </a:lnTo>
                <a:lnTo>
                  <a:pt x="322805" y="3838700"/>
                </a:lnTo>
                <a:lnTo>
                  <a:pt x="293253" y="3801645"/>
                </a:lnTo>
                <a:lnTo>
                  <a:pt x="264610" y="3754903"/>
                </a:lnTo>
                <a:lnTo>
                  <a:pt x="236962" y="3698879"/>
                </a:lnTo>
                <a:lnTo>
                  <a:pt x="210395" y="3633974"/>
                </a:lnTo>
                <a:lnTo>
                  <a:pt x="184995" y="3560592"/>
                </a:lnTo>
                <a:lnTo>
                  <a:pt x="172761" y="3520848"/>
                </a:lnTo>
                <a:lnTo>
                  <a:pt x="160850" y="3479135"/>
                </a:lnTo>
                <a:lnTo>
                  <a:pt x="149274" y="3435504"/>
                </a:lnTo>
                <a:lnTo>
                  <a:pt x="138045" y="3390006"/>
                </a:lnTo>
                <a:lnTo>
                  <a:pt x="127171" y="3342690"/>
                </a:lnTo>
                <a:lnTo>
                  <a:pt x="116666" y="3293608"/>
                </a:lnTo>
                <a:lnTo>
                  <a:pt x="106538" y="3242808"/>
                </a:lnTo>
                <a:lnTo>
                  <a:pt x="96799" y="3190343"/>
                </a:lnTo>
                <a:lnTo>
                  <a:pt x="87460" y="3136261"/>
                </a:lnTo>
                <a:lnTo>
                  <a:pt x="78531" y="3080614"/>
                </a:lnTo>
                <a:lnTo>
                  <a:pt x="70024" y="3023452"/>
                </a:lnTo>
                <a:lnTo>
                  <a:pt x="61949" y="2964824"/>
                </a:lnTo>
                <a:lnTo>
                  <a:pt x="54317" y="2904783"/>
                </a:lnTo>
                <a:lnTo>
                  <a:pt x="47138" y="2843377"/>
                </a:lnTo>
                <a:lnTo>
                  <a:pt x="40423" y="2780657"/>
                </a:lnTo>
                <a:lnTo>
                  <a:pt x="34184" y="2716673"/>
                </a:lnTo>
                <a:lnTo>
                  <a:pt x="28431" y="2651477"/>
                </a:lnTo>
                <a:lnTo>
                  <a:pt x="23175" y="2585117"/>
                </a:lnTo>
                <a:lnTo>
                  <a:pt x="18426" y="2517645"/>
                </a:lnTo>
                <a:lnTo>
                  <a:pt x="14195" y="2449111"/>
                </a:lnTo>
                <a:lnTo>
                  <a:pt x="10494" y="2379565"/>
                </a:lnTo>
                <a:lnTo>
                  <a:pt x="7332" y="2309058"/>
                </a:lnTo>
                <a:lnTo>
                  <a:pt x="4721" y="2237639"/>
                </a:lnTo>
                <a:lnTo>
                  <a:pt x="2672" y="2165360"/>
                </a:lnTo>
                <a:lnTo>
                  <a:pt x="1194" y="2092271"/>
                </a:lnTo>
                <a:lnTo>
                  <a:pt x="300" y="2018421"/>
                </a:lnTo>
                <a:lnTo>
                  <a:pt x="0" y="1943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61019" y="2540507"/>
            <a:ext cx="922007" cy="397764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08264" y="2564892"/>
            <a:ext cx="832485" cy="3888104"/>
          </a:xfrm>
          <a:custGeom>
            <a:avLst/>
            <a:gdLst/>
            <a:ahLst/>
            <a:cxnLst/>
            <a:rect l="l" t="t" r="r" b="b"/>
            <a:pathLst>
              <a:path w="832484" h="3888104">
                <a:moveTo>
                  <a:pt x="0" y="1943862"/>
                </a:moveTo>
                <a:lnTo>
                  <a:pt x="300" y="1869302"/>
                </a:lnTo>
                <a:lnTo>
                  <a:pt x="1194" y="1795452"/>
                </a:lnTo>
                <a:lnTo>
                  <a:pt x="2672" y="1722363"/>
                </a:lnTo>
                <a:lnTo>
                  <a:pt x="4721" y="1650084"/>
                </a:lnTo>
                <a:lnTo>
                  <a:pt x="7332" y="1578665"/>
                </a:lnTo>
                <a:lnTo>
                  <a:pt x="10494" y="1508158"/>
                </a:lnTo>
                <a:lnTo>
                  <a:pt x="14195" y="1438612"/>
                </a:lnTo>
                <a:lnTo>
                  <a:pt x="18426" y="1370078"/>
                </a:lnTo>
                <a:lnTo>
                  <a:pt x="23175" y="1302606"/>
                </a:lnTo>
                <a:lnTo>
                  <a:pt x="28431" y="1236246"/>
                </a:lnTo>
                <a:lnTo>
                  <a:pt x="34184" y="1171050"/>
                </a:lnTo>
                <a:lnTo>
                  <a:pt x="40423" y="1107066"/>
                </a:lnTo>
                <a:lnTo>
                  <a:pt x="47138" y="1044346"/>
                </a:lnTo>
                <a:lnTo>
                  <a:pt x="54317" y="982940"/>
                </a:lnTo>
                <a:lnTo>
                  <a:pt x="61949" y="922899"/>
                </a:lnTo>
                <a:lnTo>
                  <a:pt x="70024" y="864271"/>
                </a:lnTo>
                <a:lnTo>
                  <a:pt x="78531" y="807109"/>
                </a:lnTo>
                <a:lnTo>
                  <a:pt x="87460" y="751462"/>
                </a:lnTo>
                <a:lnTo>
                  <a:pt x="96799" y="697380"/>
                </a:lnTo>
                <a:lnTo>
                  <a:pt x="106538" y="644915"/>
                </a:lnTo>
                <a:lnTo>
                  <a:pt x="116666" y="594115"/>
                </a:lnTo>
                <a:lnTo>
                  <a:pt x="127171" y="545033"/>
                </a:lnTo>
                <a:lnTo>
                  <a:pt x="138045" y="497717"/>
                </a:lnTo>
                <a:lnTo>
                  <a:pt x="149274" y="452219"/>
                </a:lnTo>
                <a:lnTo>
                  <a:pt x="160850" y="408588"/>
                </a:lnTo>
                <a:lnTo>
                  <a:pt x="172761" y="366875"/>
                </a:lnTo>
                <a:lnTo>
                  <a:pt x="184995" y="327131"/>
                </a:lnTo>
                <a:lnTo>
                  <a:pt x="197544" y="289405"/>
                </a:lnTo>
                <a:lnTo>
                  <a:pt x="223538" y="220212"/>
                </a:lnTo>
                <a:lnTo>
                  <a:pt x="250656" y="159697"/>
                </a:lnTo>
                <a:lnTo>
                  <a:pt x="278812" y="108264"/>
                </a:lnTo>
                <a:lnTo>
                  <a:pt x="307921" y="66315"/>
                </a:lnTo>
                <a:lnTo>
                  <a:pt x="337895" y="34253"/>
                </a:lnTo>
                <a:lnTo>
                  <a:pt x="384291" y="5581"/>
                </a:lnTo>
                <a:lnTo>
                  <a:pt x="416051" y="0"/>
                </a:lnTo>
                <a:lnTo>
                  <a:pt x="432008" y="1403"/>
                </a:lnTo>
                <a:lnTo>
                  <a:pt x="478923" y="22056"/>
                </a:lnTo>
                <a:lnTo>
                  <a:pt x="509298" y="49023"/>
                </a:lnTo>
                <a:lnTo>
                  <a:pt x="538850" y="86078"/>
                </a:lnTo>
                <a:lnTo>
                  <a:pt x="567493" y="132820"/>
                </a:lnTo>
                <a:lnTo>
                  <a:pt x="595141" y="188844"/>
                </a:lnTo>
                <a:lnTo>
                  <a:pt x="621708" y="253749"/>
                </a:lnTo>
                <a:lnTo>
                  <a:pt x="647108" y="327131"/>
                </a:lnTo>
                <a:lnTo>
                  <a:pt x="659342" y="366875"/>
                </a:lnTo>
                <a:lnTo>
                  <a:pt x="671253" y="408588"/>
                </a:lnTo>
                <a:lnTo>
                  <a:pt x="682829" y="452219"/>
                </a:lnTo>
                <a:lnTo>
                  <a:pt x="694058" y="497717"/>
                </a:lnTo>
                <a:lnTo>
                  <a:pt x="704932" y="545033"/>
                </a:lnTo>
                <a:lnTo>
                  <a:pt x="715437" y="594115"/>
                </a:lnTo>
                <a:lnTo>
                  <a:pt x="725565" y="644915"/>
                </a:lnTo>
                <a:lnTo>
                  <a:pt x="735304" y="697380"/>
                </a:lnTo>
                <a:lnTo>
                  <a:pt x="744643" y="751462"/>
                </a:lnTo>
                <a:lnTo>
                  <a:pt x="753572" y="807109"/>
                </a:lnTo>
                <a:lnTo>
                  <a:pt x="762079" y="864271"/>
                </a:lnTo>
                <a:lnTo>
                  <a:pt x="770154" y="922899"/>
                </a:lnTo>
                <a:lnTo>
                  <a:pt x="777786" y="982940"/>
                </a:lnTo>
                <a:lnTo>
                  <a:pt x="784965" y="1044346"/>
                </a:lnTo>
                <a:lnTo>
                  <a:pt x="791680" y="1107066"/>
                </a:lnTo>
                <a:lnTo>
                  <a:pt x="797919" y="1171050"/>
                </a:lnTo>
                <a:lnTo>
                  <a:pt x="803672" y="1236246"/>
                </a:lnTo>
                <a:lnTo>
                  <a:pt x="808928" y="1302606"/>
                </a:lnTo>
                <a:lnTo>
                  <a:pt x="813677" y="1370078"/>
                </a:lnTo>
                <a:lnTo>
                  <a:pt x="817908" y="1438612"/>
                </a:lnTo>
                <a:lnTo>
                  <a:pt x="821609" y="1508158"/>
                </a:lnTo>
                <a:lnTo>
                  <a:pt x="824771" y="1578665"/>
                </a:lnTo>
                <a:lnTo>
                  <a:pt x="827382" y="1650084"/>
                </a:lnTo>
                <a:lnTo>
                  <a:pt x="829431" y="1722363"/>
                </a:lnTo>
                <a:lnTo>
                  <a:pt x="830909" y="1795452"/>
                </a:lnTo>
                <a:lnTo>
                  <a:pt x="831803" y="1869302"/>
                </a:lnTo>
                <a:lnTo>
                  <a:pt x="832103" y="1943862"/>
                </a:lnTo>
                <a:lnTo>
                  <a:pt x="831803" y="2018421"/>
                </a:lnTo>
                <a:lnTo>
                  <a:pt x="830909" y="2092271"/>
                </a:lnTo>
                <a:lnTo>
                  <a:pt x="829431" y="2165360"/>
                </a:lnTo>
                <a:lnTo>
                  <a:pt x="827382" y="2237639"/>
                </a:lnTo>
                <a:lnTo>
                  <a:pt x="824771" y="2309058"/>
                </a:lnTo>
                <a:lnTo>
                  <a:pt x="821609" y="2379565"/>
                </a:lnTo>
                <a:lnTo>
                  <a:pt x="817908" y="2449111"/>
                </a:lnTo>
                <a:lnTo>
                  <a:pt x="813677" y="2517645"/>
                </a:lnTo>
                <a:lnTo>
                  <a:pt x="808928" y="2585117"/>
                </a:lnTo>
                <a:lnTo>
                  <a:pt x="803672" y="2651477"/>
                </a:lnTo>
                <a:lnTo>
                  <a:pt x="797919" y="2716673"/>
                </a:lnTo>
                <a:lnTo>
                  <a:pt x="791680" y="2780657"/>
                </a:lnTo>
                <a:lnTo>
                  <a:pt x="784965" y="2843377"/>
                </a:lnTo>
                <a:lnTo>
                  <a:pt x="777786" y="2904783"/>
                </a:lnTo>
                <a:lnTo>
                  <a:pt x="770154" y="2964824"/>
                </a:lnTo>
                <a:lnTo>
                  <a:pt x="762079" y="3023452"/>
                </a:lnTo>
                <a:lnTo>
                  <a:pt x="753572" y="3080614"/>
                </a:lnTo>
                <a:lnTo>
                  <a:pt x="744643" y="3136261"/>
                </a:lnTo>
                <a:lnTo>
                  <a:pt x="735304" y="3190343"/>
                </a:lnTo>
                <a:lnTo>
                  <a:pt x="725565" y="3242808"/>
                </a:lnTo>
                <a:lnTo>
                  <a:pt x="715437" y="3293608"/>
                </a:lnTo>
                <a:lnTo>
                  <a:pt x="704932" y="3342690"/>
                </a:lnTo>
                <a:lnTo>
                  <a:pt x="694058" y="3390006"/>
                </a:lnTo>
                <a:lnTo>
                  <a:pt x="682829" y="3435504"/>
                </a:lnTo>
                <a:lnTo>
                  <a:pt x="671253" y="3479135"/>
                </a:lnTo>
                <a:lnTo>
                  <a:pt x="659342" y="3520848"/>
                </a:lnTo>
                <a:lnTo>
                  <a:pt x="647108" y="3560592"/>
                </a:lnTo>
                <a:lnTo>
                  <a:pt x="634559" y="3598318"/>
                </a:lnTo>
                <a:lnTo>
                  <a:pt x="608565" y="3667511"/>
                </a:lnTo>
                <a:lnTo>
                  <a:pt x="581447" y="3728026"/>
                </a:lnTo>
                <a:lnTo>
                  <a:pt x="553291" y="3779459"/>
                </a:lnTo>
                <a:lnTo>
                  <a:pt x="524182" y="3821408"/>
                </a:lnTo>
                <a:lnTo>
                  <a:pt x="494208" y="3853470"/>
                </a:lnTo>
                <a:lnTo>
                  <a:pt x="447812" y="3882142"/>
                </a:lnTo>
                <a:lnTo>
                  <a:pt x="416051" y="3887724"/>
                </a:lnTo>
                <a:lnTo>
                  <a:pt x="400095" y="3886320"/>
                </a:lnTo>
                <a:lnTo>
                  <a:pt x="353180" y="3865667"/>
                </a:lnTo>
                <a:lnTo>
                  <a:pt x="322805" y="3838700"/>
                </a:lnTo>
                <a:lnTo>
                  <a:pt x="293253" y="3801645"/>
                </a:lnTo>
                <a:lnTo>
                  <a:pt x="264610" y="3754903"/>
                </a:lnTo>
                <a:lnTo>
                  <a:pt x="236962" y="3698879"/>
                </a:lnTo>
                <a:lnTo>
                  <a:pt x="210395" y="3633974"/>
                </a:lnTo>
                <a:lnTo>
                  <a:pt x="184995" y="3560592"/>
                </a:lnTo>
                <a:lnTo>
                  <a:pt x="172761" y="3520848"/>
                </a:lnTo>
                <a:lnTo>
                  <a:pt x="160850" y="3479135"/>
                </a:lnTo>
                <a:lnTo>
                  <a:pt x="149274" y="3435504"/>
                </a:lnTo>
                <a:lnTo>
                  <a:pt x="138045" y="3390006"/>
                </a:lnTo>
                <a:lnTo>
                  <a:pt x="127171" y="3342690"/>
                </a:lnTo>
                <a:lnTo>
                  <a:pt x="116666" y="3293608"/>
                </a:lnTo>
                <a:lnTo>
                  <a:pt x="106538" y="3242808"/>
                </a:lnTo>
                <a:lnTo>
                  <a:pt x="96799" y="3190343"/>
                </a:lnTo>
                <a:lnTo>
                  <a:pt x="87460" y="3136261"/>
                </a:lnTo>
                <a:lnTo>
                  <a:pt x="78531" y="3080614"/>
                </a:lnTo>
                <a:lnTo>
                  <a:pt x="70024" y="3023452"/>
                </a:lnTo>
                <a:lnTo>
                  <a:pt x="61949" y="2964824"/>
                </a:lnTo>
                <a:lnTo>
                  <a:pt x="54317" y="2904783"/>
                </a:lnTo>
                <a:lnTo>
                  <a:pt x="47138" y="2843377"/>
                </a:lnTo>
                <a:lnTo>
                  <a:pt x="40423" y="2780657"/>
                </a:lnTo>
                <a:lnTo>
                  <a:pt x="34184" y="2716673"/>
                </a:lnTo>
                <a:lnTo>
                  <a:pt x="28431" y="2651477"/>
                </a:lnTo>
                <a:lnTo>
                  <a:pt x="23175" y="2585117"/>
                </a:lnTo>
                <a:lnTo>
                  <a:pt x="18426" y="2517645"/>
                </a:lnTo>
                <a:lnTo>
                  <a:pt x="14195" y="2449111"/>
                </a:lnTo>
                <a:lnTo>
                  <a:pt x="10494" y="2379565"/>
                </a:lnTo>
                <a:lnTo>
                  <a:pt x="7332" y="2309058"/>
                </a:lnTo>
                <a:lnTo>
                  <a:pt x="4721" y="2237639"/>
                </a:lnTo>
                <a:lnTo>
                  <a:pt x="2672" y="2165360"/>
                </a:lnTo>
                <a:lnTo>
                  <a:pt x="1194" y="2092271"/>
                </a:lnTo>
                <a:lnTo>
                  <a:pt x="300" y="2018421"/>
                </a:lnTo>
                <a:lnTo>
                  <a:pt x="0" y="1943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42" y="157937"/>
            <a:ext cx="445960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TX_New </a:t>
            </a:r>
            <a:r>
              <a:rPr spc="-5" dirty="0"/>
              <a:t>Projections-</a:t>
            </a:r>
            <a:r>
              <a:rPr spc="10" dirty="0"/>
              <a:t> </a:t>
            </a:r>
            <a:r>
              <a:rPr sz="2000" i="1" spc="-5" dirty="0">
                <a:latin typeface="Calibri"/>
                <a:cs typeface="Calibri"/>
              </a:rPr>
              <a:t>maintaining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i="1" spc="-5" dirty="0">
                <a:latin typeface="Calibri"/>
                <a:cs typeface="Calibri"/>
              </a:rPr>
              <a:t>current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rate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3495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5683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6347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8535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1388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2052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2716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4904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35568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0"/>
                </a:moveTo>
                <a:lnTo>
                  <a:pt x="0" y="4291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1308" y="1545336"/>
            <a:ext cx="1480566" cy="3818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6479" y="1545336"/>
            <a:ext cx="2556510" cy="3818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715511" y="1545336"/>
            <a:ext cx="5022342" cy="3818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2832" y="1310639"/>
            <a:ext cx="0" cy="4291965"/>
          </a:xfrm>
          <a:custGeom>
            <a:avLst/>
            <a:gdLst/>
            <a:ahLst/>
            <a:cxnLst/>
            <a:rect l="l" t="t" r="r" b="b"/>
            <a:pathLst>
              <a:path h="4291965">
                <a:moveTo>
                  <a:pt x="0" y="4291584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49729" y="4903723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2,291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3750" y="3830269"/>
            <a:ext cx="549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1,197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48130" y="2757678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1,181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8414" y="1684782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1,197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91052" y="4903723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3,207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98445" y="3830269"/>
            <a:ext cx="549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1,676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45994" y="2757678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1,653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62858" y="1684782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1,676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7853" y="4903723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8,643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91225" y="3830269"/>
            <a:ext cx="549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5,752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54395" y="2757678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5,937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30720" y="1684782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3,129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28280" y="5694070"/>
            <a:ext cx="3352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90%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24747" y="5694070"/>
            <a:ext cx="4248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303" y="4909565"/>
            <a:ext cx="981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Akwa</a:t>
            </a:r>
            <a:r>
              <a:rPr sz="16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Ibom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382" y="3836670"/>
            <a:ext cx="955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Cross</a:t>
            </a:r>
            <a:r>
              <a:rPr sz="1600" b="1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River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8716" y="2763392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Lagos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5434" y="1690497"/>
            <a:ext cx="541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Rivers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86967" y="6123432"/>
            <a:ext cx="131825" cy="133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61415" y="5610021"/>
            <a:ext cx="3394710" cy="70612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765"/>
              </a:spcBef>
              <a:tabLst>
                <a:tab pos="847725" algn="l"/>
                <a:tab pos="1588770" algn="l"/>
                <a:tab pos="2330450" algn="l"/>
                <a:tab pos="3072130" algn="l"/>
              </a:tabLst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Achieved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in 1st 5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months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8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FY15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91228" y="6123432"/>
            <a:ext cx="133350" cy="133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666869" y="5610021"/>
            <a:ext cx="2755265" cy="70612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765"/>
              </a:spcBef>
              <a:tabLst>
                <a:tab pos="949325" algn="l"/>
                <a:tab pos="1691005" algn="l"/>
                <a:tab pos="2432685" algn="l"/>
              </a:tabLst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End of FY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15 at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current</a:t>
            </a:r>
            <a:r>
              <a:rPr sz="18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rate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68183" y="6123432"/>
            <a:ext cx="133350" cy="133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744459" y="6015939"/>
            <a:ext cx="627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Def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15995" y="906767"/>
            <a:ext cx="1866900" cy="560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71622" y="942594"/>
            <a:ext cx="1760220" cy="466725"/>
          </a:xfrm>
          <a:custGeom>
            <a:avLst/>
            <a:gdLst/>
            <a:ahLst/>
            <a:cxnLst/>
            <a:rect l="l" t="t" r="r" b="b"/>
            <a:pathLst>
              <a:path w="1760220" h="466725">
                <a:moveTo>
                  <a:pt x="0" y="466343"/>
                </a:moveTo>
                <a:lnTo>
                  <a:pt x="1981" y="392643"/>
                </a:lnTo>
                <a:lnTo>
                  <a:pt x="7498" y="328635"/>
                </a:lnTo>
                <a:lnTo>
                  <a:pt x="15910" y="278160"/>
                </a:lnTo>
                <a:lnTo>
                  <a:pt x="38861" y="233171"/>
                </a:lnTo>
                <a:lnTo>
                  <a:pt x="841248" y="233171"/>
                </a:lnTo>
                <a:lnTo>
                  <a:pt x="853531" y="221284"/>
                </a:lnTo>
                <a:lnTo>
                  <a:pt x="864199" y="188183"/>
                </a:lnTo>
                <a:lnTo>
                  <a:pt x="872611" y="137708"/>
                </a:lnTo>
                <a:lnTo>
                  <a:pt x="878128" y="73700"/>
                </a:lnTo>
                <a:lnTo>
                  <a:pt x="880110" y="0"/>
                </a:lnTo>
                <a:lnTo>
                  <a:pt x="882091" y="73700"/>
                </a:lnTo>
                <a:lnTo>
                  <a:pt x="887608" y="137708"/>
                </a:lnTo>
                <a:lnTo>
                  <a:pt x="896020" y="188183"/>
                </a:lnTo>
                <a:lnTo>
                  <a:pt x="906688" y="221284"/>
                </a:lnTo>
                <a:lnTo>
                  <a:pt x="918972" y="233171"/>
                </a:lnTo>
                <a:lnTo>
                  <a:pt x="1721357" y="233171"/>
                </a:lnTo>
                <a:lnTo>
                  <a:pt x="1733641" y="245059"/>
                </a:lnTo>
                <a:lnTo>
                  <a:pt x="1744309" y="278160"/>
                </a:lnTo>
                <a:lnTo>
                  <a:pt x="1752721" y="328635"/>
                </a:lnTo>
                <a:lnTo>
                  <a:pt x="1758238" y="392643"/>
                </a:lnTo>
                <a:lnTo>
                  <a:pt x="1760219" y="466343"/>
                </a:lnTo>
              </a:path>
            </a:pathLst>
          </a:custGeom>
          <a:ln w="25908">
            <a:solidFill>
              <a:srgbClr val="938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6215" y="906767"/>
            <a:ext cx="3915155" cy="5608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31841" y="942594"/>
            <a:ext cx="3808729" cy="466725"/>
          </a:xfrm>
          <a:custGeom>
            <a:avLst/>
            <a:gdLst/>
            <a:ahLst/>
            <a:cxnLst/>
            <a:rect l="l" t="t" r="r" b="b"/>
            <a:pathLst>
              <a:path w="3808729" h="466725">
                <a:moveTo>
                  <a:pt x="0" y="466343"/>
                </a:moveTo>
                <a:lnTo>
                  <a:pt x="1981" y="392643"/>
                </a:lnTo>
                <a:lnTo>
                  <a:pt x="7498" y="328635"/>
                </a:lnTo>
                <a:lnTo>
                  <a:pt x="15910" y="278160"/>
                </a:lnTo>
                <a:lnTo>
                  <a:pt x="38862" y="233171"/>
                </a:lnTo>
                <a:lnTo>
                  <a:pt x="1865376" y="233171"/>
                </a:lnTo>
                <a:lnTo>
                  <a:pt x="1877659" y="221284"/>
                </a:lnTo>
                <a:lnTo>
                  <a:pt x="1888327" y="188183"/>
                </a:lnTo>
                <a:lnTo>
                  <a:pt x="1896739" y="137708"/>
                </a:lnTo>
                <a:lnTo>
                  <a:pt x="1902256" y="73700"/>
                </a:lnTo>
                <a:lnTo>
                  <a:pt x="1904238" y="0"/>
                </a:lnTo>
                <a:lnTo>
                  <a:pt x="1906219" y="73700"/>
                </a:lnTo>
                <a:lnTo>
                  <a:pt x="1911736" y="137708"/>
                </a:lnTo>
                <a:lnTo>
                  <a:pt x="1920148" y="188183"/>
                </a:lnTo>
                <a:lnTo>
                  <a:pt x="1930816" y="221284"/>
                </a:lnTo>
                <a:lnTo>
                  <a:pt x="1943100" y="233171"/>
                </a:lnTo>
                <a:lnTo>
                  <a:pt x="3769614" y="233171"/>
                </a:lnTo>
                <a:lnTo>
                  <a:pt x="3781897" y="245059"/>
                </a:lnTo>
                <a:lnTo>
                  <a:pt x="3792565" y="278160"/>
                </a:lnTo>
                <a:lnTo>
                  <a:pt x="3800977" y="328635"/>
                </a:lnTo>
                <a:lnTo>
                  <a:pt x="3806494" y="392643"/>
                </a:lnTo>
                <a:lnTo>
                  <a:pt x="3808476" y="466343"/>
                </a:lnTo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39996" y="220992"/>
            <a:ext cx="2735579" cy="995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95900" y="158483"/>
            <a:ext cx="1958340" cy="8351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87366" y="245363"/>
            <a:ext cx="2646045" cy="904875"/>
          </a:xfrm>
          <a:custGeom>
            <a:avLst/>
            <a:gdLst/>
            <a:ahLst/>
            <a:cxnLst/>
            <a:rect l="l" t="t" r="r" b="b"/>
            <a:pathLst>
              <a:path w="2646045" h="904875">
                <a:moveTo>
                  <a:pt x="1530731" y="554735"/>
                </a:moveTo>
                <a:lnTo>
                  <a:pt x="1052957" y="554735"/>
                </a:lnTo>
                <a:lnTo>
                  <a:pt x="0" y="904747"/>
                </a:lnTo>
                <a:lnTo>
                  <a:pt x="1530731" y="554735"/>
                </a:lnTo>
                <a:close/>
              </a:path>
              <a:path w="2646045" h="904875">
                <a:moveTo>
                  <a:pt x="2553081" y="0"/>
                </a:moveTo>
                <a:lnTo>
                  <a:pt x="826897" y="0"/>
                </a:lnTo>
                <a:lnTo>
                  <a:pt x="790912" y="7266"/>
                </a:lnTo>
                <a:lnTo>
                  <a:pt x="761523" y="27082"/>
                </a:lnTo>
                <a:lnTo>
                  <a:pt x="741707" y="56471"/>
                </a:lnTo>
                <a:lnTo>
                  <a:pt x="734441" y="92455"/>
                </a:lnTo>
                <a:lnTo>
                  <a:pt x="734441" y="462279"/>
                </a:lnTo>
                <a:lnTo>
                  <a:pt x="741707" y="498264"/>
                </a:lnTo>
                <a:lnTo>
                  <a:pt x="761523" y="527653"/>
                </a:lnTo>
                <a:lnTo>
                  <a:pt x="790912" y="547469"/>
                </a:lnTo>
                <a:lnTo>
                  <a:pt x="826897" y="554735"/>
                </a:lnTo>
                <a:lnTo>
                  <a:pt x="2553081" y="554735"/>
                </a:lnTo>
                <a:lnTo>
                  <a:pt x="2589065" y="547469"/>
                </a:lnTo>
                <a:lnTo>
                  <a:pt x="2618454" y="527653"/>
                </a:lnTo>
                <a:lnTo>
                  <a:pt x="2638270" y="498264"/>
                </a:lnTo>
                <a:lnTo>
                  <a:pt x="2645537" y="462279"/>
                </a:lnTo>
                <a:lnTo>
                  <a:pt x="2645537" y="92455"/>
                </a:lnTo>
                <a:lnTo>
                  <a:pt x="2638270" y="56471"/>
                </a:lnTo>
                <a:lnTo>
                  <a:pt x="2618454" y="27082"/>
                </a:lnTo>
                <a:lnTo>
                  <a:pt x="2589065" y="7266"/>
                </a:lnTo>
                <a:lnTo>
                  <a:pt x="2553081" y="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87366" y="245363"/>
            <a:ext cx="2646045" cy="904875"/>
          </a:xfrm>
          <a:custGeom>
            <a:avLst/>
            <a:gdLst/>
            <a:ahLst/>
            <a:cxnLst/>
            <a:rect l="l" t="t" r="r" b="b"/>
            <a:pathLst>
              <a:path w="2646045" h="904875">
                <a:moveTo>
                  <a:pt x="734441" y="92455"/>
                </a:moveTo>
                <a:lnTo>
                  <a:pt x="741707" y="56471"/>
                </a:lnTo>
                <a:lnTo>
                  <a:pt x="761523" y="27082"/>
                </a:lnTo>
                <a:lnTo>
                  <a:pt x="790912" y="7266"/>
                </a:lnTo>
                <a:lnTo>
                  <a:pt x="826897" y="0"/>
                </a:lnTo>
                <a:lnTo>
                  <a:pt x="1052957" y="0"/>
                </a:lnTo>
                <a:lnTo>
                  <a:pt x="1530731" y="0"/>
                </a:lnTo>
                <a:lnTo>
                  <a:pt x="2553081" y="0"/>
                </a:lnTo>
                <a:lnTo>
                  <a:pt x="2589065" y="7266"/>
                </a:lnTo>
                <a:lnTo>
                  <a:pt x="2618454" y="27082"/>
                </a:lnTo>
                <a:lnTo>
                  <a:pt x="2638270" y="56471"/>
                </a:lnTo>
                <a:lnTo>
                  <a:pt x="2645537" y="92455"/>
                </a:lnTo>
                <a:lnTo>
                  <a:pt x="2645537" y="323595"/>
                </a:lnTo>
                <a:lnTo>
                  <a:pt x="2645537" y="462279"/>
                </a:lnTo>
                <a:lnTo>
                  <a:pt x="2638270" y="498264"/>
                </a:lnTo>
                <a:lnTo>
                  <a:pt x="2618454" y="527653"/>
                </a:lnTo>
                <a:lnTo>
                  <a:pt x="2589065" y="547469"/>
                </a:lnTo>
                <a:lnTo>
                  <a:pt x="2553081" y="554735"/>
                </a:lnTo>
                <a:lnTo>
                  <a:pt x="1530731" y="554735"/>
                </a:lnTo>
                <a:lnTo>
                  <a:pt x="0" y="904747"/>
                </a:lnTo>
                <a:lnTo>
                  <a:pt x="1052957" y="554735"/>
                </a:lnTo>
                <a:lnTo>
                  <a:pt x="826897" y="554735"/>
                </a:lnTo>
                <a:lnTo>
                  <a:pt x="790912" y="547469"/>
                </a:lnTo>
                <a:lnTo>
                  <a:pt x="761523" y="527653"/>
                </a:lnTo>
                <a:lnTo>
                  <a:pt x="741707" y="498264"/>
                </a:lnTo>
                <a:lnTo>
                  <a:pt x="734441" y="462279"/>
                </a:lnTo>
                <a:lnTo>
                  <a:pt x="734441" y="323595"/>
                </a:lnTo>
                <a:lnTo>
                  <a:pt x="734441" y="92455"/>
                </a:lnTo>
                <a:close/>
              </a:path>
            </a:pathLst>
          </a:custGeom>
          <a:ln w="9143">
            <a:solidFill>
              <a:srgbClr val="938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463666" y="221107"/>
            <a:ext cx="16281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3570" marR="5080" indent="-6115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current 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55535" y="220979"/>
            <a:ext cx="2188464" cy="10195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14616" y="391655"/>
            <a:ext cx="1929383" cy="560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03415" y="245363"/>
            <a:ext cx="2140585" cy="929640"/>
          </a:xfrm>
          <a:custGeom>
            <a:avLst/>
            <a:gdLst/>
            <a:ahLst/>
            <a:cxnLst/>
            <a:rect l="l" t="t" r="r" b="b"/>
            <a:pathLst>
              <a:path w="2140584" h="929640">
                <a:moveTo>
                  <a:pt x="1025778" y="746759"/>
                </a:moveTo>
                <a:lnTo>
                  <a:pt x="548004" y="746759"/>
                </a:lnTo>
                <a:lnTo>
                  <a:pt x="0" y="929131"/>
                </a:lnTo>
                <a:lnTo>
                  <a:pt x="1025778" y="746759"/>
                </a:lnTo>
                <a:close/>
              </a:path>
              <a:path w="2140584" h="929640">
                <a:moveTo>
                  <a:pt x="2016125" y="0"/>
                </a:moveTo>
                <a:lnTo>
                  <a:pt x="353949" y="0"/>
                </a:lnTo>
                <a:lnTo>
                  <a:pt x="305516" y="9784"/>
                </a:lnTo>
                <a:lnTo>
                  <a:pt x="265953" y="36464"/>
                </a:lnTo>
                <a:lnTo>
                  <a:pt x="239273" y="76027"/>
                </a:lnTo>
                <a:lnTo>
                  <a:pt x="229488" y="124459"/>
                </a:lnTo>
                <a:lnTo>
                  <a:pt x="229488" y="622299"/>
                </a:lnTo>
                <a:lnTo>
                  <a:pt x="239273" y="670732"/>
                </a:lnTo>
                <a:lnTo>
                  <a:pt x="265953" y="710295"/>
                </a:lnTo>
                <a:lnTo>
                  <a:pt x="305516" y="736975"/>
                </a:lnTo>
                <a:lnTo>
                  <a:pt x="353949" y="746759"/>
                </a:lnTo>
                <a:lnTo>
                  <a:pt x="2016125" y="746759"/>
                </a:lnTo>
                <a:lnTo>
                  <a:pt x="2064557" y="736975"/>
                </a:lnTo>
                <a:lnTo>
                  <a:pt x="2104120" y="710295"/>
                </a:lnTo>
                <a:lnTo>
                  <a:pt x="2130800" y="670732"/>
                </a:lnTo>
                <a:lnTo>
                  <a:pt x="2140584" y="622299"/>
                </a:lnTo>
                <a:lnTo>
                  <a:pt x="2140584" y="124459"/>
                </a:lnTo>
                <a:lnTo>
                  <a:pt x="2130800" y="76027"/>
                </a:lnTo>
                <a:lnTo>
                  <a:pt x="2104120" y="36464"/>
                </a:lnTo>
                <a:lnTo>
                  <a:pt x="2064557" y="9784"/>
                </a:lnTo>
                <a:lnTo>
                  <a:pt x="2016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03415" y="245363"/>
            <a:ext cx="2140585" cy="929640"/>
          </a:xfrm>
          <a:custGeom>
            <a:avLst/>
            <a:gdLst/>
            <a:ahLst/>
            <a:cxnLst/>
            <a:rect l="l" t="t" r="r" b="b"/>
            <a:pathLst>
              <a:path w="2140584" h="929640">
                <a:moveTo>
                  <a:pt x="229488" y="124459"/>
                </a:moveTo>
                <a:lnTo>
                  <a:pt x="239273" y="76027"/>
                </a:lnTo>
                <a:lnTo>
                  <a:pt x="265953" y="36464"/>
                </a:lnTo>
                <a:lnTo>
                  <a:pt x="305516" y="9784"/>
                </a:lnTo>
                <a:lnTo>
                  <a:pt x="353949" y="0"/>
                </a:lnTo>
                <a:lnTo>
                  <a:pt x="548004" y="0"/>
                </a:lnTo>
                <a:lnTo>
                  <a:pt x="1025778" y="0"/>
                </a:lnTo>
                <a:lnTo>
                  <a:pt x="2016125" y="0"/>
                </a:lnTo>
                <a:lnTo>
                  <a:pt x="2064557" y="9784"/>
                </a:lnTo>
                <a:lnTo>
                  <a:pt x="2104120" y="36464"/>
                </a:lnTo>
                <a:lnTo>
                  <a:pt x="2130800" y="76027"/>
                </a:lnTo>
                <a:lnTo>
                  <a:pt x="2140584" y="124459"/>
                </a:lnTo>
                <a:lnTo>
                  <a:pt x="2140584" y="435609"/>
                </a:lnTo>
                <a:lnTo>
                  <a:pt x="2140584" y="622299"/>
                </a:lnTo>
                <a:lnTo>
                  <a:pt x="2130800" y="670732"/>
                </a:lnTo>
                <a:lnTo>
                  <a:pt x="2104120" y="710295"/>
                </a:lnTo>
                <a:lnTo>
                  <a:pt x="2064557" y="736975"/>
                </a:lnTo>
                <a:lnTo>
                  <a:pt x="2016125" y="746759"/>
                </a:lnTo>
                <a:lnTo>
                  <a:pt x="1025778" y="746759"/>
                </a:lnTo>
                <a:lnTo>
                  <a:pt x="0" y="929131"/>
                </a:lnTo>
                <a:lnTo>
                  <a:pt x="548004" y="746759"/>
                </a:lnTo>
                <a:lnTo>
                  <a:pt x="353949" y="746759"/>
                </a:lnTo>
                <a:lnTo>
                  <a:pt x="305516" y="736975"/>
                </a:lnTo>
                <a:lnTo>
                  <a:pt x="265953" y="710295"/>
                </a:lnTo>
                <a:lnTo>
                  <a:pt x="239273" y="670732"/>
                </a:lnTo>
                <a:lnTo>
                  <a:pt x="229488" y="622299"/>
                </a:lnTo>
                <a:lnTo>
                  <a:pt x="229488" y="435609"/>
                </a:lnTo>
                <a:lnTo>
                  <a:pt x="229488" y="124459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83271" y="454278"/>
            <a:ext cx="1610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Deficits still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exist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1291</Words>
  <Application>Microsoft Office PowerPoint</Application>
  <PresentationFormat>On-screen Show (4:3)</PresentationFormat>
  <Paragraphs>390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USING DATA FOR PROGRAM IMPROVEMENT [Strengthening Integrated Delivery of HIV/AIDs  Services (SIDHAS)]</vt:lpstr>
      <vt:lpstr>Background</vt:lpstr>
      <vt:lpstr>How is data used on the SIDHAS project for program improvement?</vt:lpstr>
      <vt:lpstr>DATA USE SCENARIOS</vt:lpstr>
      <vt:lpstr>Closing the gap in ARV prophylaxis uptake in Federal Medical Centre (FMC) Yenagoa</vt:lpstr>
      <vt:lpstr>ARV Prophylaxis Uptake in FMC Yenagoa- FY 13</vt:lpstr>
      <vt:lpstr>Making the case for the community ART strategy Excerpts from SIDHAS Weekly Technical Review Meetings</vt:lpstr>
      <vt:lpstr>The challenge - SIDHAS performance at Month 5, FY 15</vt:lpstr>
      <vt:lpstr>TX_New Projections- maintaining current rate</vt:lpstr>
      <vt:lpstr>TX_New Projections- optimizing facility level performance</vt:lpstr>
      <vt:lpstr>PowerPoint Presentation</vt:lpstr>
      <vt:lpstr>Population based surveys support community strategies</vt:lpstr>
      <vt:lpstr>Making efficient use of resources Where do we implement the community ART strategy?</vt:lpstr>
      <vt:lpstr>SIDHAS priority states</vt:lpstr>
      <vt:lpstr>In Scale-up LGAs, where do we concentrate community outreach activities for greater efficiency?</vt:lpstr>
      <vt:lpstr>Adamawa security update</vt:lpstr>
      <vt:lpstr>What facilitates data use in SIDHAS?</vt:lpstr>
      <vt:lpstr>What challenges exist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FOR PROGRAM IMPROVEMENT [Strengthening Integrated Delivery of HIV/AIDs  Services (SIDHAS)]</dc:title>
  <dc:creator>Efrat Levush</dc:creator>
  <cp:lastModifiedBy>Stacy Moore</cp:lastModifiedBy>
  <cp:revision>4</cp:revision>
  <dcterms:created xsi:type="dcterms:W3CDTF">2017-11-27T17:59:36Z</dcterms:created>
  <dcterms:modified xsi:type="dcterms:W3CDTF">2017-12-14T19:57:52Z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2017-11-27T00:00:00Z</vt:filetime>
  </property>
</Properties>
</file>