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3"/>
  </p:notesMasterIdLst>
  <p:sldIdLst>
    <p:sldId id="292" r:id="rId5"/>
    <p:sldId id="257" r:id="rId6"/>
    <p:sldId id="299" r:id="rId7"/>
    <p:sldId id="285" r:id="rId8"/>
    <p:sldId id="286" r:id="rId9"/>
    <p:sldId id="287" r:id="rId10"/>
    <p:sldId id="288" r:id="rId11"/>
    <p:sldId id="300" r:id="rId12"/>
    <p:sldId id="280" r:id="rId13"/>
    <p:sldId id="282" r:id="rId14"/>
    <p:sldId id="258" r:id="rId15"/>
    <p:sldId id="279" r:id="rId16"/>
    <p:sldId id="260" r:id="rId17"/>
    <p:sldId id="269" r:id="rId18"/>
    <p:sldId id="275" r:id="rId19"/>
    <p:sldId id="272" r:id="rId20"/>
    <p:sldId id="273" r:id="rId21"/>
    <p:sldId id="29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a Pedolsky" initials="AP" lastIdx="1" clrIdx="0">
    <p:extLst>
      <p:ext uri="{19B8F6BF-5375-455C-9EA6-DF929625EA0E}">
        <p15:presenceInfo xmlns:p15="http://schemas.microsoft.com/office/powerpoint/2012/main" userId="S-1-5-21-3003367119-45151493-406046460-43311" providerId="AD"/>
      </p:ext>
    </p:extLst>
  </p:cmAuthor>
  <p:cmAuthor id="2" name="Jaden Bendabenda" initials="JB" lastIdx="1" clrIdx="1">
    <p:extLst>
      <p:ext uri="{19B8F6BF-5375-455C-9EA6-DF929625EA0E}">
        <p15:presenceInfo xmlns:p15="http://schemas.microsoft.com/office/powerpoint/2012/main" userId="S-1-5-21-3003367119-45151493-406046460-449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82"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5FA3C0-8DAE-4B0A-9B18-275DE70620C5}" type="doc">
      <dgm:prSet loTypeId="urn:microsoft.com/office/officeart/2005/8/layout/hierarchy1" loCatId="hierarchy" qsTypeId="urn:microsoft.com/office/officeart/2005/8/quickstyle/simple1" qsCatId="simple" csTypeId="urn:microsoft.com/office/officeart/2005/8/colors/accent4_1" csCatId="accent4" phldr="1"/>
      <dgm:spPr/>
      <dgm:t>
        <a:bodyPr/>
        <a:lstStyle/>
        <a:p>
          <a:endParaRPr lang="en-US"/>
        </a:p>
      </dgm:t>
    </dgm:pt>
    <dgm:pt modelId="{63D13D6A-8ABC-4B91-AA6A-DC1DF9EDFEFE}">
      <dgm:prSet phldrT="[Text]" custT="1"/>
      <dgm:spPr/>
      <dgm:t>
        <a:bodyPr/>
        <a:lstStyle/>
        <a:p>
          <a:r>
            <a:rPr lang="en-US" sz="1400" b="1" dirty="0"/>
            <a:t>SCREENING</a:t>
          </a:r>
        </a:p>
        <a:p>
          <a:r>
            <a:rPr lang="en-US" sz="1400" b="1" dirty="0"/>
            <a:t>Community/Health Facility</a:t>
          </a:r>
        </a:p>
      </dgm:t>
      <dgm:extLst>
        <a:ext uri="{E40237B7-FDA0-4F09-8148-C483321AD2D9}">
          <dgm14:cNvPr xmlns:dgm14="http://schemas.microsoft.com/office/drawing/2010/diagram" id="0" name="" descr="SCREENING&#10;Community/Health Facility&#10;"/>
        </a:ext>
      </dgm:extLst>
    </dgm:pt>
    <dgm:pt modelId="{60FEBBE8-6AD3-415D-ACB3-EC594F300B76}" type="parTrans" cxnId="{F8CAB5CA-784D-4BCC-9ED5-8C9569688B7F}">
      <dgm:prSet/>
      <dgm:spPr/>
      <dgm:t>
        <a:bodyPr/>
        <a:lstStyle/>
        <a:p>
          <a:endParaRPr lang="en-US" sz="1400"/>
        </a:p>
      </dgm:t>
    </dgm:pt>
    <dgm:pt modelId="{322FCF47-0909-4F1E-9116-E227DDC9F4C2}" type="sibTrans" cxnId="{F8CAB5CA-784D-4BCC-9ED5-8C9569688B7F}">
      <dgm:prSet/>
      <dgm:spPr/>
      <dgm:t>
        <a:bodyPr/>
        <a:lstStyle/>
        <a:p>
          <a:endParaRPr lang="en-US" sz="1400"/>
        </a:p>
      </dgm:t>
    </dgm:pt>
    <dgm:pt modelId="{3491897D-6EDB-49A1-ACE9-85A44F25A76A}">
      <dgm:prSet phldrT="[Text]" custT="1"/>
      <dgm:spPr/>
      <dgm:t>
        <a:bodyPr/>
        <a:lstStyle/>
        <a:p>
          <a:pPr>
            <a:lnSpc>
              <a:spcPct val="100000"/>
            </a:lnSpc>
            <a:spcAft>
              <a:spcPts val="0"/>
            </a:spcAft>
          </a:pPr>
          <a:r>
            <a:rPr lang="en-US" sz="1400" b="1" dirty="0"/>
            <a:t>No wasting/No </a:t>
          </a:r>
          <a:r>
            <a:rPr lang="en-US" sz="1400" b="1" dirty="0" err="1"/>
            <a:t>Oedema</a:t>
          </a:r>
          <a:endParaRPr lang="en-US" sz="1400" b="1" dirty="0"/>
        </a:p>
        <a:p>
          <a:pPr>
            <a:lnSpc>
              <a:spcPct val="100000"/>
            </a:lnSpc>
            <a:spcAft>
              <a:spcPts val="0"/>
            </a:spcAft>
          </a:pPr>
          <a:r>
            <a:rPr lang="en-US" sz="1400" b="1" dirty="0"/>
            <a:t>=</a:t>
          </a:r>
        </a:p>
        <a:p>
          <a:pPr>
            <a:lnSpc>
              <a:spcPct val="100000"/>
            </a:lnSpc>
            <a:spcAft>
              <a:spcPts val="0"/>
            </a:spcAft>
          </a:pPr>
          <a:r>
            <a:rPr lang="en-US" sz="1400" b="1" i="1" dirty="0"/>
            <a:t>No acute Malnutrition </a:t>
          </a:r>
        </a:p>
      </dgm:t>
      <dgm:extLst>
        <a:ext uri="{E40237B7-FDA0-4F09-8148-C483321AD2D9}">
          <dgm14:cNvPr xmlns:dgm14="http://schemas.microsoft.com/office/drawing/2010/diagram" id="0" name="" descr="No wasting/No Oedema&#10;(No acute Malnutrition &#10;"/>
        </a:ext>
      </dgm:extLst>
    </dgm:pt>
    <dgm:pt modelId="{65F95E33-A9F9-48F3-ADB4-0867942FCC4B}" type="parTrans" cxnId="{849B4AD1-C2CD-4BCB-8613-34D2FF4E642A}">
      <dgm:prSet/>
      <dgm:spPr/>
      <dgm:t>
        <a:bodyPr/>
        <a:lstStyle/>
        <a:p>
          <a:endParaRPr lang="en-US" sz="1400"/>
        </a:p>
      </dgm:t>
    </dgm:pt>
    <dgm:pt modelId="{7A8C68E6-D29A-402D-A71A-48319EFA5C3B}" type="sibTrans" cxnId="{849B4AD1-C2CD-4BCB-8613-34D2FF4E642A}">
      <dgm:prSet/>
      <dgm:spPr/>
      <dgm:t>
        <a:bodyPr/>
        <a:lstStyle/>
        <a:p>
          <a:endParaRPr lang="en-US" sz="1400"/>
        </a:p>
      </dgm:t>
    </dgm:pt>
    <dgm:pt modelId="{7955F006-F5FC-47D4-AB74-F489ED0E93AF}">
      <dgm:prSet phldrT="[Text]" custT="1"/>
      <dgm:spPr/>
      <dgm:t>
        <a:bodyPr/>
        <a:lstStyle/>
        <a:p>
          <a:r>
            <a:rPr lang="en-US" sz="1400" b="1" dirty="0"/>
            <a:t>Home</a:t>
          </a:r>
        </a:p>
      </dgm:t>
      <dgm:extLst>
        <a:ext uri="{E40237B7-FDA0-4F09-8148-C483321AD2D9}">
          <dgm14:cNvPr xmlns:dgm14="http://schemas.microsoft.com/office/drawing/2010/diagram" id="0" name="" descr="Home&#10;"/>
        </a:ext>
      </dgm:extLst>
    </dgm:pt>
    <dgm:pt modelId="{C03028B9-6F8C-41B5-8B33-9BB81B8EFB51}" type="parTrans" cxnId="{347734EE-45F7-45FF-8A1A-3B9DAAA9A281}">
      <dgm:prSet/>
      <dgm:spPr/>
      <dgm:t>
        <a:bodyPr/>
        <a:lstStyle/>
        <a:p>
          <a:endParaRPr lang="en-US" sz="1400"/>
        </a:p>
      </dgm:t>
    </dgm:pt>
    <dgm:pt modelId="{473CE020-A3D2-44C0-9641-9763D1401B18}" type="sibTrans" cxnId="{347734EE-45F7-45FF-8A1A-3B9DAAA9A281}">
      <dgm:prSet/>
      <dgm:spPr/>
      <dgm:t>
        <a:bodyPr/>
        <a:lstStyle/>
        <a:p>
          <a:endParaRPr lang="en-US" sz="1400"/>
        </a:p>
      </dgm:t>
    </dgm:pt>
    <dgm:pt modelId="{E212986C-6968-4389-BB17-E2B993621C88}">
      <dgm:prSet phldrT="[Text]" custT="1"/>
      <dgm:spPr/>
      <dgm:t>
        <a:bodyPr/>
        <a:lstStyle/>
        <a:p>
          <a:pPr>
            <a:lnSpc>
              <a:spcPct val="100000"/>
            </a:lnSpc>
            <a:spcAft>
              <a:spcPts val="0"/>
            </a:spcAft>
          </a:pPr>
          <a:r>
            <a:rPr lang="en-US" sz="1400" b="1" dirty="0"/>
            <a:t>WHZ &lt; -3.0</a:t>
          </a:r>
        </a:p>
        <a:p>
          <a:pPr>
            <a:lnSpc>
              <a:spcPct val="100000"/>
            </a:lnSpc>
            <a:spcAft>
              <a:spcPts val="0"/>
            </a:spcAft>
          </a:pPr>
          <a:r>
            <a:rPr lang="en-US" sz="1400" b="1" dirty="0"/>
            <a:t>Bilateral Pitting </a:t>
          </a:r>
          <a:r>
            <a:rPr lang="en-US" sz="1400" b="1" dirty="0" err="1"/>
            <a:t>Oedema</a:t>
          </a:r>
          <a:endParaRPr lang="en-US" sz="1400" b="1" dirty="0"/>
        </a:p>
        <a:p>
          <a:pPr>
            <a:lnSpc>
              <a:spcPct val="100000"/>
            </a:lnSpc>
            <a:spcAft>
              <a:spcPts val="0"/>
            </a:spcAft>
          </a:pPr>
          <a:r>
            <a:rPr lang="en-US" sz="1400" b="1" dirty="0"/>
            <a:t>MUAC&lt;11.5cm </a:t>
          </a:r>
        </a:p>
        <a:p>
          <a:pPr>
            <a:lnSpc>
              <a:spcPct val="100000"/>
            </a:lnSpc>
            <a:spcAft>
              <a:spcPts val="0"/>
            </a:spcAft>
          </a:pPr>
          <a:r>
            <a:rPr lang="en-US" sz="1400" b="1" dirty="0"/>
            <a:t>=</a:t>
          </a:r>
        </a:p>
        <a:p>
          <a:pPr>
            <a:lnSpc>
              <a:spcPct val="100000"/>
            </a:lnSpc>
            <a:spcAft>
              <a:spcPts val="0"/>
            </a:spcAft>
          </a:pPr>
          <a:r>
            <a:rPr lang="en-US" sz="1400" b="1" i="1" dirty="0"/>
            <a:t>SAM without Medical Complications</a:t>
          </a:r>
        </a:p>
        <a:p>
          <a:pPr>
            <a:lnSpc>
              <a:spcPct val="100000"/>
            </a:lnSpc>
            <a:spcAft>
              <a:spcPts val="0"/>
            </a:spcAft>
          </a:pPr>
          <a:r>
            <a:rPr lang="en-US" sz="1400" b="1" i="1" dirty="0"/>
            <a:t>Good Appetite</a:t>
          </a:r>
        </a:p>
      </dgm:t>
      <dgm:extLst>
        <a:ext uri="{E40237B7-FDA0-4F09-8148-C483321AD2D9}">
          <dgm14:cNvPr xmlns:dgm14="http://schemas.microsoft.com/office/drawing/2010/diagram" id="0" name="" descr="WHZ &lt; -3.0&#10;Bilateral Pitting Oedema&#10;MUAC&lt;11.5cm &#10;SAM without Medical Complications&#10;Good Appetite&#10;"/>
        </a:ext>
      </dgm:extLst>
    </dgm:pt>
    <dgm:pt modelId="{030350DD-EC16-4314-A840-F6E57C2846D8}" type="parTrans" cxnId="{74F0E667-FBBB-43DF-A43A-FFC3F3CA2567}">
      <dgm:prSet/>
      <dgm:spPr/>
      <dgm:t>
        <a:bodyPr/>
        <a:lstStyle/>
        <a:p>
          <a:endParaRPr lang="en-US" sz="1400"/>
        </a:p>
      </dgm:t>
    </dgm:pt>
    <dgm:pt modelId="{A40B2A48-A9EE-4152-AB08-143B1E39D6FA}" type="sibTrans" cxnId="{74F0E667-FBBB-43DF-A43A-FFC3F3CA2567}">
      <dgm:prSet/>
      <dgm:spPr/>
      <dgm:t>
        <a:bodyPr/>
        <a:lstStyle/>
        <a:p>
          <a:endParaRPr lang="en-US" sz="1400"/>
        </a:p>
      </dgm:t>
    </dgm:pt>
    <dgm:pt modelId="{343E5808-78CF-43C2-88C8-3D5131AC86B1}">
      <dgm:prSet phldrT="[Text]" custT="1"/>
      <dgm:spPr/>
      <dgm:t>
        <a:bodyPr/>
        <a:lstStyle/>
        <a:p>
          <a:r>
            <a:rPr lang="en-US" sz="1400" b="1" dirty="0"/>
            <a:t>OTP</a:t>
          </a:r>
        </a:p>
      </dgm:t>
      <dgm:extLst>
        <a:ext uri="{E40237B7-FDA0-4F09-8148-C483321AD2D9}">
          <dgm14:cNvPr xmlns:dgm14="http://schemas.microsoft.com/office/drawing/2010/diagram" id="0" name="" descr="OTP&#10;"/>
        </a:ext>
      </dgm:extLst>
    </dgm:pt>
    <dgm:pt modelId="{2ADCBA30-E6E5-4BA8-9A9F-FEC947381913}" type="parTrans" cxnId="{FA422FC9-F29F-4456-90FB-5C142C0A6022}">
      <dgm:prSet/>
      <dgm:spPr/>
      <dgm:t>
        <a:bodyPr/>
        <a:lstStyle/>
        <a:p>
          <a:endParaRPr lang="en-US" sz="1400"/>
        </a:p>
      </dgm:t>
    </dgm:pt>
    <dgm:pt modelId="{6E0E9017-520F-420C-9EEC-AE573B799D42}" type="sibTrans" cxnId="{FA422FC9-F29F-4456-90FB-5C142C0A6022}">
      <dgm:prSet/>
      <dgm:spPr/>
      <dgm:t>
        <a:bodyPr/>
        <a:lstStyle/>
        <a:p>
          <a:endParaRPr lang="en-US" sz="1400"/>
        </a:p>
      </dgm:t>
    </dgm:pt>
    <dgm:pt modelId="{C9F7DB34-4557-4F50-95EE-D0AB5001415A}">
      <dgm:prSet custT="1"/>
      <dgm:spPr/>
      <dgm:t>
        <a:bodyPr/>
        <a:lstStyle/>
        <a:p>
          <a:pPr>
            <a:lnSpc>
              <a:spcPct val="100000"/>
            </a:lnSpc>
            <a:spcAft>
              <a:spcPts val="0"/>
            </a:spcAft>
          </a:pPr>
          <a:r>
            <a:rPr lang="en-US" sz="1400" b="1" dirty="0"/>
            <a:t>WHZ&gt; -3.0 &lt; -2.0</a:t>
          </a:r>
        </a:p>
        <a:p>
          <a:pPr>
            <a:lnSpc>
              <a:spcPct val="100000"/>
            </a:lnSpc>
            <a:spcAft>
              <a:spcPts val="0"/>
            </a:spcAft>
          </a:pPr>
          <a:r>
            <a:rPr lang="en-US" sz="1400" b="1" dirty="0"/>
            <a:t>MUAC 11.5 - 12.5cm</a:t>
          </a:r>
        </a:p>
        <a:p>
          <a:pPr>
            <a:lnSpc>
              <a:spcPct val="100000"/>
            </a:lnSpc>
            <a:spcAft>
              <a:spcPts val="0"/>
            </a:spcAft>
          </a:pPr>
          <a:r>
            <a:rPr lang="en-US" sz="1400" b="1" dirty="0"/>
            <a:t>PLM &lt;22cm</a:t>
          </a:r>
        </a:p>
        <a:p>
          <a:pPr>
            <a:lnSpc>
              <a:spcPct val="100000"/>
            </a:lnSpc>
            <a:spcAft>
              <a:spcPts val="0"/>
            </a:spcAft>
          </a:pPr>
          <a:r>
            <a:rPr lang="en-US" sz="1400" b="1" dirty="0"/>
            <a:t>=</a:t>
          </a:r>
        </a:p>
        <a:p>
          <a:pPr>
            <a:lnSpc>
              <a:spcPct val="100000"/>
            </a:lnSpc>
            <a:spcAft>
              <a:spcPts val="0"/>
            </a:spcAft>
          </a:pPr>
          <a:r>
            <a:rPr lang="en-US" sz="1400" b="1" i="1" dirty="0"/>
            <a:t>Moderate </a:t>
          </a:r>
          <a:r>
            <a:rPr lang="en-US" sz="1400" b="1" i="1"/>
            <a:t>Acute Malnutrition (MAM)</a:t>
          </a:r>
          <a:endParaRPr lang="en-US" sz="1400" b="1" i="1" dirty="0"/>
        </a:p>
        <a:p>
          <a:pPr>
            <a:lnSpc>
              <a:spcPct val="100000"/>
            </a:lnSpc>
            <a:spcAft>
              <a:spcPts val="0"/>
            </a:spcAft>
          </a:pPr>
          <a:endParaRPr lang="en-US" sz="1400" b="1" dirty="0"/>
        </a:p>
      </dgm:t>
      <dgm:extLst>
        <a:ext uri="{E40237B7-FDA0-4F09-8148-C483321AD2D9}">
          <dgm14:cNvPr xmlns:dgm14="http://schemas.microsoft.com/office/drawing/2010/diagram" id="0" name="" descr="WHZ&gt; -3.0 &lt; -2.0&#10;MUAC 11.5 - 12.5cm&#10;PLM &lt;22cm&#10;MAM"/>
        </a:ext>
      </dgm:extLst>
    </dgm:pt>
    <dgm:pt modelId="{F913F577-27E0-47E0-BF89-4E0AFB5CD4B0}" type="parTrans" cxnId="{DFD04C7B-B63B-4F79-A862-695E0EF95A3E}">
      <dgm:prSet/>
      <dgm:spPr/>
      <dgm:t>
        <a:bodyPr/>
        <a:lstStyle/>
        <a:p>
          <a:endParaRPr lang="en-US" sz="1400"/>
        </a:p>
      </dgm:t>
    </dgm:pt>
    <dgm:pt modelId="{6D96A795-6006-4875-98AE-32E2EF6F61B3}" type="sibTrans" cxnId="{DFD04C7B-B63B-4F79-A862-695E0EF95A3E}">
      <dgm:prSet/>
      <dgm:spPr/>
      <dgm:t>
        <a:bodyPr/>
        <a:lstStyle/>
        <a:p>
          <a:endParaRPr lang="en-US" sz="1400"/>
        </a:p>
      </dgm:t>
    </dgm:pt>
    <dgm:pt modelId="{5531D5B8-AB09-4702-B80E-9CEB2D01FC4B}">
      <dgm:prSet custT="1"/>
      <dgm:spPr/>
      <dgm:t>
        <a:bodyPr/>
        <a:lstStyle/>
        <a:p>
          <a:r>
            <a:rPr lang="en-US" sz="1400" b="1" dirty="0"/>
            <a:t>SFP</a:t>
          </a:r>
        </a:p>
      </dgm:t>
      <dgm:extLst>
        <a:ext uri="{E40237B7-FDA0-4F09-8148-C483321AD2D9}">
          <dgm14:cNvPr xmlns:dgm14="http://schemas.microsoft.com/office/drawing/2010/diagram" id="0" name="" descr="SFP&#10;"/>
        </a:ext>
      </dgm:extLst>
    </dgm:pt>
    <dgm:pt modelId="{B3561EC7-D743-4C56-AEA0-B5E4FFF49A9E}" type="parTrans" cxnId="{475E02A7-70C7-4341-A446-B97C1A223C28}">
      <dgm:prSet/>
      <dgm:spPr/>
      <dgm:t>
        <a:bodyPr/>
        <a:lstStyle/>
        <a:p>
          <a:endParaRPr lang="en-US" sz="1400"/>
        </a:p>
      </dgm:t>
    </dgm:pt>
    <dgm:pt modelId="{1AF86D79-1E23-4E94-AD4A-90C89B570BE7}" type="sibTrans" cxnId="{475E02A7-70C7-4341-A446-B97C1A223C28}">
      <dgm:prSet/>
      <dgm:spPr/>
      <dgm:t>
        <a:bodyPr/>
        <a:lstStyle/>
        <a:p>
          <a:endParaRPr lang="en-US" sz="1400"/>
        </a:p>
      </dgm:t>
    </dgm:pt>
    <dgm:pt modelId="{08A7033E-C1B9-4A25-9074-20388A2F4BED}">
      <dgm:prSet custT="1"/>
      <dgm:spPr/>
      <dgm:t>
        <a:bodyPr/>
        <a:lstStyle/>
        <a:p>
          <a:pPr>
            <a:lnSpc>
              <a:spcPct val="100000"/>
            </a:lnSpc>
            <a:spcAft>
              <a:spcPts val="0"/>
            </a:spcAft>
          </a:pPr>
          <a:r>
            <a:rPr lang="en-US" sz="1400" b="1" dirty="0"/>
            <a:t>WHZ &lt;-3.0</a:t>
          </a:r>
        </a:p>
        <a:p>
          <a:pPr>
            <a:lnSpc>
              <a:spcPct val="100000"/>
            </a:lnSpc>
            <a:spcAft>
              <a:spcPts val="0"/>
            </a:spcAft>
          </a:pPr>
          <a:r>
            <a:rPr lang="en-US" sz="1400" b="1" dirty="0"/>
            <a:t>Bilateral Pitting </a:t>
          </a:r>
          <a:r>
            <a:rPr lang="en-US" sz="1400" b="1" dirty="0" err="1"/>
            <a:t>Oedema</a:t>
          </a:r>
          <a:endParaRPr lang="en-US" sz="1400" b="1" dirty="0"/>
        </a:p>
        <a:p>
          <a:pPr>
            <a:lnSpc>
              <a:spcPct val="100000"/>
            </a:lnSpc>
            <a:spcAft>
              <a:spcPts val="0"/>
            </a:spcAft>
          </a:pPr>
          <a:r>
            <a:rPr lang="en-US" sz="1400" b="1" dirty="0"/>
            <a:t>MUAC&lt;11.5cm </a:t>
          </a:r>
        </a:p>
        <a:p>
          <a:pPr>
            <a:lnSpc>
              <a:spcPct val="100000"/>
            </a:lnSpc>
            <a:spcAft>
              <a:spcPts val="0"/>
            </a:spcAft>
          </a:pPr>
          <a:r>
            <a:rPr lang="en-US" sz="1400" b="1" dirty="0"/>
            <a:t>=</a:t>
          </a:r>
        </a:p>
        <a:p>
          <a:pPr>
            <a:lnSpc>
              <a:spcPct val="100000"/>
            </a:lnSpc>
            <a:spcAft>
              <a:spcPts val="0"/>
            </a:spcAft>
          </a:pPr>
          <a:r>
            <a:rPr lang="en-US" sz="1400" b="1" i="1" dirty="0"/>
            <a:t>SAM with Medical Complications or No Appetite</a:t>
          </a:r>
        </a:p>
      </dgm:t>
      <dgm:extLst>
        <a:ext uri="{E40237B7-FDA0-4F09-8148-C483321AD2D9}">
          <dgm14:cNvPr xmlns:dgm14="http://schemas.microsoft.com/office/drawing/2010/diagram" id="0" name="" descr="WHZ &lt;-3.0&#10;Bilateral Pitting Oedema&#10;MUAC&lt;11.5cm &#10;SAM with Medical Complications or No Appetite&#10;"/>
        </a:ext>
      </dgm:extLst>
    </dgm:pt>
    <dgm:pt modelId="{9697DC93-DB16-4816-BA41-B8FCB096B446}" type="parTrans" cxnId="{B6CB5EE9-B274-48EF-A57E-56548A5C4EB4}">
      <dgm:prSet/>
      <dgm:spPr/>
      <dgm:t>
        <a:bodyPr/>
        <a:lstStyle/>
        <a:p>
          <a:endParaRPr lang="en-US" sz="1400"/>
        </a:p>
      </dgm:t>
    </dgm:pt>
    <dgm:pt modelId="{079CC266-C647-47ED-8103-E881CF77B7E1}" type="sibTrans" cxnId="{B6CB5EE9-B274-48EF-A57E-56548A5C4EB4}">
      <dgm:prSet/>
      <dgm:spPr/>
      <dgm:t>
        <a:bodyPr/>
        <a:lstStyle/>
        <a:p>
          <a:endParaRPr lang="en-US" sz="1400"/>
        </a:p>
      </dgm:t>
    </dgm:pt>
    <dgm:pt modelId="{C702732D-7782-402E-AEB1-69CE73E13CEA}">
      <dgm:prSet custT="1"/>
      <dgm:spPr/>
      <dgm:t>
        <a:bodyPr/>
        <a:lstStyle/>
        <a:p>
          <a:r>
            <a:rPr lang="en-US" sz="1400" b="1" dirty="0"/>
            <a:t>NRU/ Inpatient Care</a:t>
          </a:r>
        </a:p>
      </dgm:t>
      <dgm:extLst>
        <a:ext uri="{E40237B7-FDA0-4F09-8148-C483321AD2D9}">
          <dgm14:cNvPr xmlns:dgm14="http://schemas.microsoft.com/office/drawing/2010/diagram" id="0" name="" descr="NRU/ Inpatient Care&#10;"/>
        </a:ext>
      </dgm:extLst>
    </dgm:pt>
    <dgm:pt modelId="{DB0BEA9C-667D-4AEA-8341-DD82940E960D}" type="parTrans" cxnId="{EC711984-5EE8-4EC1-A5CF-2E1D52D696C0}">
      <dgm:prSet/>
      <dgm:spPr/>
      <dgm:t>
        <a:bodyPr/>
        <a:lstStyle/>
        <a:p>
          <a:endParaRPr lang="en-US" sz="1400"/>
        </a:p>
      </dgm:t>
    </dgm:pt>
    <dgm:pt modelId="{8B774DEC-AB90-47E1-BD25-D476DBE864AD}" type="sibTrans" cxnId="{EC711984-5EE8-4EC1-A5CF-2E1D52D696C0}">
      <dgm:prSet/>
      <dgm:spPr/>
      <dgm:t>
        <a:bodyPr/>
        <a:lstStyle/>
        <a:p>
          <a:endParaRPr lang="en-US" sz="1400"/>
        </a:p>
      </dgm:t>
    </dgm:pt>
    <dgm:pt modelId="{3E364C9F-8228-4B41-ADE5-89EE22DADCF8}" type="pres">
      <dgm:prSet presAssocID="{BC5FA3C0-8DAE-4B0A-9B18-275DE70620C5}" presName="hierChild1" presStyleCnt="0">
        <dgm:presLayoutVars>
          <dgm:chPref val="1"/>
          <dgm:dir/>
          <dgm:animOne val="branch"/>
          <dgm:animLvl val="lvl"/>
          <dgm:resizeHandles/>
        </dgm:presLayoutVars>
      </dgm:prSet>
      <dgm:spPr/>
    </dgm:pt>
    <dgm:pt modelId="{B469D0A5-EF1F-4434-ADA7-5CAD9DBE0BE9}" type="pres">
      <dgm:prSet presAssocID="{63D13D6A-8ABC-4B91-AA6A-DC1DF9EDFEFE}" presName="hierRoot1" presStyleCnt="0"/>
      <dgm:spPr/>
    </dgm:pt>
    <dgm:pt modelId="{3DE811A0-C403-4863-AF62-64063D4479A9}" type="pres">
      <dgm:prSet presAssocID="{63D13D6A-8ABC-4B91-AA6A-DC1DF9EDFEFE}" presName="composite" presStyleCnt="0"/>
      <dgm:spPr/>
    </dgm:pt>
    <dgm:pt modelId="{D77FDA6F-2261-4A18-A6F2-E84EB09B4BAC}" type="pres">
      <dgm:prSet presAssocID="{63D13D6A-8ABC-4B91-AA6A-DC1DF9EDFEFE}" presName="background" presStyleLbl="node0" presStyleIdx="0" presStyleCnt="1"/>
      <dgm:spPr/>
    </dgm:pt>
    <dgm:pt modelId="{6896699A-65F7-4B2D-ABE0-8F0E3705374F}" type="pres">
      <dgm:prSet presAssocID="{63D13D6A-8ABC-4B91-AA6A-DC1DF9EDFEFE}" presName="text" presStyleLbl="fgAcc0" presStyleIdx="0" presStyleCnt="1" custScaleX="245351" custScaleY="92745">
        <dgm:presLayoutVars>
          <dgm:chPref val="3"/>
        </dgm:presLayoutVars>
      </dgm:prSet>
      <dgm:spPr/>
    </dgm:pt>
    <dgm:pt modelId="{B2E7C4F3-8EBE-41C5-B472-8564C17A7987}" type="pres">
      <dgm:prSet presAssocID="{63D13D6A-8ABC-4B91-AA6A-DC1DF9EDFEFE}" presName="hierChild2" presStyleCnt="0"/>
      <dgm:spPr/>
    </dgm:pt>
    <dgm:pt modelId="{B50338E7-7F40-4D49-AD63-D66F50C37A5B}" type="pres">
      <dgm:prSet presAssocID="{65F95E33-A9F9-48F3-ADB4-0867942FCC4B}" presName="Name10" presStyleLbl="parChTrans1D2" presStyleIdx="0" presStyleCnt="4"/>
      <dgm:spPr/>
    </dgm:pt>
    <dgm:pt modelId="{0F0F1B48-4D06-44B7-BCB8-0612066891E3}" type="pres">
      <dgm:prSet presAssocID="{3491897D-6EDB-49A1-ACE9-85A44F25A76A}" presName="hierRoot2" presStyleCnt="0"/>
      <dgm:spPr/>
    </dgm:pt>
    <dgm:pt modelId="{CEB62DAA-63A5-44D4-B74F-764474270378}" type="pres">
      <dgm:prSet presAssocID="{3491897D-6EDB-49A1-ACE9-85A44F25A76A}" presName="composite2" presStyleCnt="0"/>
      <dgm:spPr/>
    </dgm:pt>
    <dgm:pt modelId="{C573025D-DA7D-4592-85E6-4DBC48982993}" type="pres">
      <dgm:prSet presAssocID="{3491897D-6EDB-49A1-ACE9-85A44F25A76A}" presName="background2" presStyleLbl="node2" presStyleIdx="0" presStyleCnt="4"/>
      <dgm:spPr/>
    </dgm:pt>
    <dgm:pt modelId="{E9D2FC94-171F-4918-AADA-AAE79EE0A7E0}" type="pres">
      <dgm:prSet presAssocID="{3491897D-6EDB-49A1-ACE9-85A44F25A76A}" presName="text2" presStyleLbl="fgAcc2" presStyleIdx="0" presStyleCnt="4" custScaleX="140882" custScaleY="181191">
        <dgm:presLayoutVars>
          <dgm:chPref val="3"/>
        </dgm:presLayoutVars>
      </dgm:prSet>
      <dgm:spPr/>
    </dgm:pt>
    <dgm:pt modelId="{648A6591-D482-4388-AC51-B4267A0B3CB6}" type="pres">
      <dgm:prSet presAssocID="{3491897D-6EDB-49A1-ACE9-85A44F25A76A}" presName="hierChild3" presStyleCnt="0"/>
      <dgm:spPr/>
    </dgm:pt>
    <dgm:pt modelId="{EE428142-3F1A-469A-A216-9ED7770EC461}" type="pres">
      <dgm:prSet presAssocID="{C03028B9-6F8C-41B5-8B33-9BB81B8EFB51}" presName="Name17" presStyleLbl="parChTrans1D3" presStyleIdx="0" presStyleCnt="4"/>
      <dgm:spPr/>
    </dgm:pt>
    <dgm:pt modelId="{1B173311-73F1-4778-A021-0CB5AA848849}" type="pres">
      <dgm:prSet presAssocID="{7955F006-F5FC-47D4-AB74-F489ED0E93AF}" presName="hierRoot3" presStyleCnt="0"/>
      <dgm:spPr/>
    </dgm:pt>
    <dgm:pt modelId="{F635DACC-EFED-4234-86DA-32105C2F4F4A}" type="pres">
      <dgm:prSet presAssocID="{7955F006-F5FC-47D4-AB74-F489ED0E93AF}" presName="composite3" presStyleCnt="0"/>
      <dgm:spPr/>
    </dgm:pt>
    <dgm:pt modelId="{633E106F-118B-4785-BFE1-CE09F64912DC}" type="pres">
      <dgm:prSet presAssocID="{7955F006-F5FC-47D4-AB74-F489ED0E93AF}" presName="background3" presStyleLbl="node3" presStyleIdx="0" presStyleCnt="4"/>
      <dgm:spPr/>
    </dgm:pt>
    <dgm:pt modelId="{21CE822F-E363-4A7B-8E61-E96DBE47E2D7}" type="pres">
      <dgm:prSet presAssocID="{7955F006-F5FC-47D4-AB74-F489ED0E93AF}" presName="text3" presStyleLbl="fgAcc3" presStyleIdx="0" presStyleCnt="4" custScaleX="122654" custScaleY="71774">
        <dgm:presLayoutVars>
          <dgm:chPref val="3"/>
        </dgm:presLayoutVars>
      </dgm:prSet>
      <dgm:spPr/>
    </dgm:pt>
    <dgm:pt modelId="{04E11B51-4F11-4ED5-A5B3-8EEE9EEA7E59}" type="pres">
      <dgm:prSet presAssocID="{7955F006-F5FC-47D4-AB74-F489ED0E93AF}" presName="hierChild4" presStyleCnt="0"/>
      <dgm:spPr/>
    </dgm:pt>
    <dgm:pt modelId="{847296FB-F9C2-4262-8D61-705A0E912B59}" type="pres">
      <dgm:prSet presAssocID="{F913F577-27E0-47E0-BF89-4E0AFB5CD4B0}" presName="Name10" presStyleLbl="parChTrans1D2" presStyleIdx="1" presStyleCnt="4"/>
      <dgm:spPr/>
    </dgm:pt>
    <dgm:pt modelId="{24309C11-3A6C-4DF0-82D5-195EB989904A}" type="pres">
      <dgm:prSet presAssocID="{C9F7DB34-4557-4F50-95EE-D0AB5001415A}" presName="hierRoot2" presStyleCnt="0"/>
      <dgm:spPr/>
    </dgm:pt>
    <dgm:pt modelId="{FB9B64D9-B164-412B-8F3A-8FD46DA877DF}" type="pres">
      <dgm:prSet presAssocID="{C9F7DB34-4557-4F50-95EE-D0AB5001415A}" presName="composite2" presStyleCnt="0"/>
      <dgm:spPr/>
    </dgm:pt>
    <dgm:pt modelId="{5BA2F31E-73CA-4F20-A44D-D42942A16269}" type="pres">
      <dgm:prSet presAssocID="{C9F7DB34-4557-4F50-95EE-D0AB5001415A}" presName="background2" presStyleLbl="node2" presStyleIdx="1" presStyleCnt="4"/>
      <dgm:spPr/>
    </dgm:pt>
    <dgm:pt modelId="{FA52E398-09BB-4A79-B2E9-D91D04FEA303}" type="pres">
      <dgm:prSet presAssocID="{C9F7DB34-4557-4F50-95EE-D0AB5001415A}" presName="text2" presStyleLbl="fgAcc2" presStyleIdx="1" presStyleCnt="4" custScaleX="140882" custScaleY="181191">
        <dgm:presLayoutVars>
          <dgm:chPref val="3"/>
        </dgm:presLayoutVars>
      </dgm:prSet>
      <dgm:spPr/>
    </dgm:pt>
    <dgm:pt modelId="{156A5B9E-D15A-4025-B2DD-826AF1B9E1CC}" type="pres">
      <dgm:prSet presAssocID="{C9F7DB34-4557-4F50-95EE-D0AB5001415A}" presName="hierChild3" presStyleCnt="0"/>
      <dgm:spPr/>
    </dgm:pt>
    <dgm:pt modelId="{F9693FD3-1C66-4B76-B4D0-5218123E2734}" type="pres">
      <dgm:prSet presAssocID="{B3561EC7-D743-4C56-AEA0-B5E4FFF49A9E}" presName="Name17" presStyleLbl="parChTrans1D3" presStyleIdx="1" presStyleCnt="4"/>
      <dgm:spPr/>
    </dgm:pt>
    <dgm:pt modelId="{0FC426B4-AD8A-42AB-945E-32A86F96CE42}" type="pres">
      <dgm:prSet presAssocID="{5531D5B8-AB09-4702-B80E-9CEB2D01FC4B}" presName="hierRoot3" presStyleCnt="0"/>
      <dgm:spPr/>
    </dgm:pt>
    <dgm:pt modelId="{972CFE71-3B3F-462A-A453-7B827FAB1D03}" type="pres">
      <dgm:prSet presAssocID="{5531D5B8-AB09-4702-B80E-9CEB2D01FC4B}" presName="composite3" presStyleCnt="0"/>
      <dgm:spPr/>
    </dgm:pt>
    <dgm:pt modelId="{A22FA7C1-1BD8-4209-B682-EDCAC12375DB}" type="pres">
      <dgm:prSet presAssocID="{5531D5B8-AB09-4702-B80E-9CEB2D01FC4B}" presName="background3" presStyleLbl="node3" presStyleIdx="1" presStyleCnt="4"/>
      <dgm:spPr/>
    </dgm:pt>
    <dgm:pt modelId="{6CB8FBB4-80CE-4690-80C3-9C2F01FF06C3}" type="pres">
      <dgm:prSet presAssocID="{5531D5B8-AB09-4702-B80E-9CEB2D01FC4B}" presName="text3" presStyleLbl="fgAcc3" presStyleIdx="1" presStyleCnt="4" custScaleX="122654" custScaleY="71774">
        <dgm:presLayoutVars>
          <dgm:chPref val="3"/>
        </dgm:presLayoutVars>
      </dgm:prSet>
      <dgm:spPr/>
    </dgm:pt>
    <dgm:pt modelId="{185C3210-5761-4B63-963F-3E27496BAF3B}" type="pres">
      <dgm:prSet presAssocID="{5531D5B8-AB09-4702-B80E-9CEB2D01FC4B}" presName="hierChild4" presStyleCnt="0"/>
      <dgm:spPr/>
    </dgm:pt>
    <dgm:pt modelId="{8A458C51-4937-4EB4-ACFA-1B0F40099C65}" type="pres">
      <dgm:prSet presAssocID="{030350DD-EC16-4314-A840-F6E57C2846D8}" presName="Name10" presStyleLbl="parChTrans1D2" presStyleIdx="2" presStyleCnt="4"/>
      <dgm:spPr/>
    </dgm:pt>
    <dgm:pt modelId="{CE63655D-8CCA-4932-AE7B-FF07BDE80BCF}" type="pres">
      <dgm:prSet presAssocID="{E212986C-6968-4389-BB17-E2B993621C88}" presName="hierRoot2" presStyleCnt="0"/>
      <dgm:spPr/>
    </dgm:pt>
    <dgm:pt modelId="{A27341E7-9775-44CE-BF5F-A3B6F9B604A3}" type="pres">
      <dgm:prSet presAssocID="{E212986C-6968-4389-BB17-E2B993621C88}" presName="composite2" presStyleCnt="0"/>
      <dgm:spPr/>
    </dgm:pt>
    <dgm:pt modelId="{06742437-F1D6-49B7-9699-0BB4D2DC450E}" type="pres">
      <dgm:prSet presAssocID="{E212986C-6968-4389-BB17-E2B993621C88}" presName="background2" presStyleLbl="node2" presStyleIdx="2" presStyleCnt="4"/>
      <dgm:spPr/>
    </dgm:pt>
    <dgm:pt modelId="{7A859872-B49D-4A76-9129-021697064825}" type="pres">
      <dgm:prSet presAssocID="{E212986C-6968-4389-BB17-E2B993621C88}" presName="text2" presStyleLbl="fgAcc2" presStyleIdx="2" presStyleCnt="4" custScaleX="140882" custScaleY="181191">
        <dgm:presLayoutVars>
          <dgm:chPref val="3"/>
        </dgm:presLayoutVars>
      </dgm:prSet>
      <dgm:spPr/>
    </dgm:pt>
    <dgm:pt modelId="{30F9B86E-E22D-4CDC-9F86-B1285C9602B1}" type="pres">
      <dgm:prSet presAssocID="{E212986C-6968-4389-BB17-E2B993621C88}" presName="hierChild3" presStyleCnt="0"/>
      <dgm:spPr/>
    </dgm:pt>
    <dgm:pt modelId="{4B2D0B06-ABD6-4B67-9063-4FD8E4969B29}" type="pres">
      <dgm:prSet presAssocID="{2ADCBA30-E6E5-4BA8-9A9F-FEC947381913}" presName="Name17" presStyleLbl="parChTrans1D3" presStyleIdx="2" presStyleCnt="4"/>
      <dgm:spPr/>
    </dgm:pt>
    <dgm:pt modelId="{8799FF72-9CC8-4714-972A-730D6EEC4E19}" type="pres">
      <dgm:prSet presAssocID="{343E5808-78CF-43C2-88C8-3D5131AC86B1}" presName="hierRoot3" presStyleCnt="0"/>
      <dgm:spPr/>
    </dgm:pt>
    <dgm:pt modelId="{386014E6-4DDD-4C04-8D87-5F6DDA9AEEFC}" type="pres">
      <dgm:prSet presAssocID="{343E5808-78CF-43C2-88C8-3D5131AC86B1}" presName="composite3" presStyleCnt="0"/>
      <dgm:spPr/>
    </dgm:pt>
    <dgm:pt modelId="{C07FD5B1-1E43-4E7E-AE3D-034850CBCE0A}" type="pres">
      <dgm:prSet presAssocID="{343E5808-78CF-43C2-88C8-3D5131AC86B1}" presName="background3" presStyleLbl="node3" presStyleIdx="2" presStyleCnt="4"/>
      <dgm:spPr/>
    </dgm:pt>
    <dgm:pt modelId="{9C4363E2-D2E2-475E-B103-91352C7CE2A1}" type="pres">
      <dgm:prSet presAssocID="{343E5808-78CF-43C2-88C8-3D5131AC86B1}" presName="text3" presStyleLbl="fgAcc3" presStyleIdx="2" presStyleCnt="4" custScaleX="122654" custScaleY="71774">
        <dgm:presLayoutVars>
          <dgm:chPref val="3"/>
        </dgm:presLayoutVars>
      </dgm:prSet>
      <dgm:spPr/>
    </dgm:pt>
    <dgm:pt modelId="{D137332D-804F-442B-9654-1CC629088DE0}" type="pres">
      <dgm:prSet presAssocID="{343E5808-78CF-43C2-88C8-3D5131AC86B1}" presName="hierChild4" presStyleCnt="0"/>
      <dgm:spPr/>
    </dgm:pt>
    <dgm:pt modelId="{3A961FAA-58CE-466C-A98A-9FF09C81B7C4}" type="pres">
      <dgm:prSet presAssocID="{9697DC93-DB16-4816-BA41-B8FCB096B446}" presName="Name10" presStyleLbl="parChTrans1D2" presStyleIdx="3" presStyleCnt="4"/>
      <dgm:spPr/>
    </dgm:pt>
    <dgm:pt modelId="{3B4C79E7-BDBE-4CC8-8B36-4472858A303A}" type="pres">
      <dgm:prSet presAssocID="{08A7033E-C1B9-4A25-9074-20388A2F4BED}" presName="hierRoot2" presStyleCnt="0"/>
      <dgm:spPr/>
    </dgm:pt>
    <dgm:pt modelId="{178C1886-9503-41FF-B31D-449CC8D7728A}" type="pres">
      <dgm:prSet presAssocID="{08A7033E-C1B9-4A25-9074-20388A2F4BED}" presName="composite2" presStyleCnt="0"/>
      <dgm:spPr/>
    </dgm:pt>
    <dgm:pt modelId="{FA117836-3ABC-4FF1-BA87-73EA45E83E51}" type="pres">
      <dgm:prSet presAssocID="{08A7033E-C1B9-4A25-9074-20388A2F4BED}" presName="background2" presStyleLbl="node2" presStyleIdx="3" presStyleCnt="4"/>
      <dgm:spPr/>
    </dgm:pt>
    <dgm:pt modelId="{79A82438-5AFA-4496-8F9E-17FFF4EC486B}" type="pres">
      <dgm:prSet presAssocID="{08A7033E-C1B9-4A25-9074-20388A2F4BED}" presName="text2" presStyleLbl="fgAcc2" presStyleIdx="3" presStyleCnt="4" custScaleX="140882" custScaleY="181191">
        <dgm:presLayoutVars>
          <dgm:chPref val="3"/>
        </dgm:presLayoutVars>
      </dgm:prSet>
      <dgm:spPr/>
    </dgm:pt>
    <dgm:pt modelId="{CB523B65-2BDE-4A24-9EF1-D91130E603BE}" type="pres">
      <dgm:prSet presAssocID="{08A7033E-C1B9-4A25-9074-20388A2F4BED}" presName="hierChild3" presStyleCnt="0"/>
      <dgm:spPr/>
    </dgm:pt>
    <dgm:pt modelId="{20849CE2-B8EC-4D87-9FEF-65E29F74D18F}" type="pres">
      <dgm:prSet presAssocID="{DB0BEA9C-667D-4AEA-8341-DD82940E960D}" presName="Name17" presStyleLbl="parChTrans1D3" presStyleIdx="3" presStyleCnt="4"/>
      <dgm:spPr/>
    </dgm:pt>
    <dgm:pt modelId="{83A5114B-F39D-4F7E-9C84-30C3FDDEF77C}" type="pres">
      <dgm:prSet presAssocID="{C702732D-7782-402E-AEB1-69CE73E13CEA}" presName="hierRoot3" presStyleCnt="0"/>
      <dgm:spPr/>
    </dgm:pt>
    <dgm:pt modelId="{0153A79E-3B86-4BE0-A7CC-85552758AE41}" type="pres">
      <dgm:prSet presAssocID="{C702732D-7782-402E-AEB1-69CE73E13CEA}" presName="composite3" presStyleCnt="0"/>
      <dgm:spPr/>
    </dgm:pt>
    <dgm:pt modelId="{36826407-07EC-4410-950A-F2281AA9652D}" type="pres">
      <dgm:prSet presAssocID="{C702732D-7782-402E-AEB1-69CE73E13CEA}" presName="background3" presStyleLbl="node3" presStyleIdx="3" presStyleCnt="4"/>
      <dgm:spPr/>
    </dgm:pt>
    <dgm:pt modelId="{55442DE7-9D44-4C35-B5D7-FDB008F9966A}" type="pres">
      <dgm:prSet presAssocID="{C702732D-7782-402E-AEB1-69CE73E13CEA}" presName="text3" presStyleLbl="fgAcc3" presStyleIdx="3" presStyleCnt="4" custScaleX="122654" custScaleY="71774">
        <dgm:presLayoutVars>
          <dgm:chPref val="3"/>
        </dgm:presLayoutVars>
      </dgm:prSet>
      <dgm:spPr/>
    </dgm:pt>
    <dgm:pt modelId="{74495195-7F7F-4C54-AF0C-0DD8A33DE5E8}" type="pres">
      <dgm:prSet presAssocID="{C702732D-7782-402E-AEB1-69CE73E13CEA}" presName="hierChild4" presStyleCnt="0"/>
      <dgm:spPr/>
    </dgm:pt>
  </dgm:ptLst>
  <dgm:cxnLst>
    <dgm:cxn modelId="{37F0D201-00B1-4628-8040-E4636F70C90B}" type="presOf" srcId="{DB0BEA9C-667D-4AEA-8341-DD82940E960D}" destId="{20849CE2-B8EC-4D87-9FEF-65E29F74D18F}" srcOrd="0" destOrd="0" presId="urn:microsoft.com/office/officeart/2005/8/layout/hierarchy1"/>
    <dgm:cxn modelId="{8B72EF07-7105-4314-9488-358CE6FB73D1}" type="presOf" srcId="{9697DC93-DB16-4816-BA41-B8FCB096B446}" destId="{3A961FAA-58CE-466C-A98A-9FF09C81B7C4}" srcOrd="0" destOrd="0" presId="urn:microsoft.com/office/officeart/2005/8/layout/hierarchy1"/>
    <dgm:cxn modelId="{6D86D70B-F44C-456A-9215-863C6D1CB722}" type="presOf" srcId="{5531D5B8-AB09-4702-B80E-9CEB2D01FC4B}" destId="{6CB8FBB4-80CE-4690-80C3-9C2F01FF06C3}" srcOrd="0" destOrd="0" presId="urn:microsoft.com/office/officeart/2005/8/layout/hierarchy1"/>
    <dgm:cxn modelId="{67109D1C-CC78-4374-8612-67FD04AE7825}" type="presOf" srcId="{B3561EC7-D743-4C56-AEA0-B5E4FFF49A9E}" destId="{F9693FD3-1C66-4B76-B4D0-5218123E2734}" srcOrd="0" destOrd="0" presId="urn:microsoft.com/office/officeart/2005/8/layout/hierarchy1"/>
    <dgm:cxn modelId="{60946B1F-4175-416C-BA45-D3676364C8B4}" type="presOf" srcId="{C03028B9-6F8C-41B5-8B33-9BB81B8EFB51}" destId="{EE428142-3F1A-469A-A216-9ED7770EC461}" srcOrd="0" destOrd="0" presId="urn:microsoft.com/office/officeart/2005/8/layout/hierarchy1"/>
    <dgm:cxn modelId="{46C7FA3E-B849-4E16-AA84-F5DDA53F931C}" type="presOf" srcId="{08A7033E-C1B9-4A25-9074-20388A2F4BED}" destId="{79A82438-5AFA-4496-8F9E-17FFF4EC486B}" srcOrd="0" destOrd="0" presId="urn:microsoft.com/office/officeart/2005/8/layout/hierarchy1"/>
    <dgm:cxn modelId="{D82AD65B-2556-4388-90C5-53A9B7CD503E}" type="presOf" srcId="{63D13D6A-8ABC-4B91-AA6A-DC1DF9EDFEFE}" destId="{6896699A-65F7-4B2D-ABE0-8F0E3705374F}" srcOrd="0" destOrd="0" presId="urn:microsoft.com/office/officeart/2005/8/layout/hierarchy1"/>
    <dgm:cxn modelId="{0774E55C-A465-459C-BA06-7C4205C5AFEC}" type="presOf" srcId="{BC5FA3C0-8DAE-4B0A-9B18-275DE70620C5}" destId="{3E364C9F-8228-4B41-ADE5-89EE22DADCF8}" srcOrd="0" destOrd="0" presId="urn:microsoft.com/office/officeart/2005/8/layout/hierarchy1"/>
    <dgm:cxn modelId="{86DCC061-2C07-4B21-9C09-9B3F32A23412}" type="presOf" srcId="{F913F577-27E0-47E0-BF89-4E0AFB5CD4B0}" destId="{847296FB-F9C2-4262-8D61-705A0E912B59}" srcOrd="0" destOrd="0" presId="urn:microsoft.com/office/officeart/2005/8/layout/hierarchy1"/>
    <dgm:cxn modelId="{098D2144-F1E4-489B-9F54-35FAB841FF35}" type="presOf" srcId="{C9F7DB34-4557-4F50-95EE-D0AB5001415A}" destId="{FA52E398-09BB-4A79-B2E9-D91D04FEA303}" srcOrd="0" destOrd="0" presId="urn:microsoft.com/office/officeart/2005/8/layout/hierarchy1"/>
    <dgm:cxn modelId="{74F0E667-FBBB-43DF-A43A-FFC3F3CA2567}" srcId="{63D13D6A-8ABC-4B91-AA6A-DC1DF9EDFEFE}" destId="{E212986C-6968-4389-BB17-E2B993621C88}" srcOrd="2" destOrd="0" parTransId="{030350DD-EC16-4314-A840-F6E57C2846D8}" sibTransId="{A40B2A48-A9EE-4152-AB08-143B1E39D6FA}"/>
    <dgm:cxn modelId="{7B3FB571-109D-401B-9518-E7AEB0ABD305}" type="presOf" srcId="{3491897D-6EDB-49A1-ACE9-85A44F25A76A}" destId="{E9D2FC94-171F-4918-AADA-AAE79EE0A7E0}" srcOrd="0" destOrd="0" presId="urn:microsoft.com/office/officeart/2005/8/layout/hierarchy1"/>
    <dgm:cxn modelId="{8FE1C751-669B-437C-81F6-3CDAB509C474}" type="presOf" srcId="{7955F006-F5FC-47D4-AB74-F489ED0E93AF}" destId="{21CE822F-E363-4A7B-8E61-E96DBE47E2D7}" srcOrd="0" destOrd="0" presId="urn:microsoft.com/office/officeart/2005/8/layout/hierarchy1"/>
    <dgm:cxn modelId="{DFD04C7B-B63B-4F79-A862-695E0EF95A3E}" srcId="{63D13D6A-8ABC-4B91-AA6A-DC1DF9EDFEFE}" destId="{C9F7DB34-4557-4F50-95EE-D0AB5001415A}" srcOrd="1" destOrd="0" parTransId="{F913F577-27E0-47E0-BF89-4E0AFB5CD4B0}" sibTransId="{6D96A795-6006-4875-98AE-32E2EF6F61B3}"/>
    <dgm:cxn modelId="{EC711984-5EE8-4EC1-A5CF-2E1D52D696C0}" srcId="{08A7033E-C1B9-4A25-9074-20388A2F4BED}" destId="{C702732D-7782-402E-AEB1-69CE73E13CEA}" srcOrd="0" destOrd="0" parTransId="{DB0BEA9C-667D-4AEA-8341-DD82940E960D}" sibTransId="{8B774DEC-AB90-47E1-BD25-D476DBE864AD}"/>
    <dgm:cxn modelId="{475E02A7-70C7-4341-A446-B97C1A223C28}" srcId="{C9F7DB34-4557-4F50-95EE-D0AB5001415A}" destId="{5531D5B8-AB09-4702-B80E-9CEB2D01FC4B}" srcOrd="0" destOrd="0" parTransId="{B3561EC7-D743-4C56-AEA0-B5E4FFF49A9E}" sibTransId="{1AF86D79-1E23-4E94-AD4A-90C89B570BE7}"/>
    <dgm:cxn modelId="{3B5AFAA7-3BD0-482E-BF3A-4A59D375BB08}" type="presOf" srcId="{65F95E33-A9F9-48F3-ADB4-0867942FCC4B}" destId="{B50338E7-7F40-4D49-AD63-D66F50C37A5B}" srcOrd="0" destOrd="0" presId="urn:microsoft.com/office/officeart/2005/8/layout/hierarchy1"/>
    <dgm:cxn modelId="{8F2780A8-40B2-434F-BD63-5CE7D89F3916}" type="presOf" srcId="{030350DD-EC16-4314-A840-F6E57C2846D8}" destId="{8A458C51-4937-4EB4-ACFA-1B0F40099C65}" srcOrd="0" destOrd="0" presId="urn:microsoft.com/office/officeart/2005/8/layout/hierarchy1"/>
    <dgm:cxn modelId="{C5BE16BD-572B-45B2-ACDF-5089474DD398}" type="presOf" srcId="{343E5808-78CF-43C2-88C8-3D5131AC86B1}" destId="{9C4363E2-D2E2-475E-B103-91352C7CE2A1}" srcOrd="0" destOrd="0" presId="urn:microsoft.com/office/officeart/2005/8/layout/hierarchy1"/>
    <dgm:cxn modelId="{FA422FC9-F29F-4456-90FB-5C142C0A6022}" srcId="{E212986C-6968-4389-BB17-E2B993621C88}" destId="{343E5808-78CF-43C2-88C8-3D5131AC86B1}" srcOrd="0" destOrd="0" parTransId="{2ADCBA30-E6E5-4BA8-9A9F-FEC947381913}" sibTransId="{6E0E9017-520F-420C-9EEC-AE573B799D42}"/>
    <dgm:cxn modelId="{F8CAB5CA-784D-4BCC-9ED5-8C9569688B7F}" srcId="{BC5FA3C0-8DAE-4B0A-9B18-275DE70620C5}" destId="{63D13D6A-8ABC-4B91-AA6A-DC1DF9EDFEFE}" srcOrd="0" destOrd="0" parTransId="{60FEBBE8-6AD3-415D-ACB3-EC594F300B76}" sibTransId="{322FCF47-0909-4F1E-9116-E227DDC9F4C2}"/>
    <dgm:cxn modelId="{849B4AD1-C2CD-4BCB-8613-34D2FF4E642A}" srcId="{63D13D6A-8ABC-4B91-AA6A-DC1DF9EDFEFE}" destId="{3491897D-6EDB-49A1-ACE9-85A44F25A76A}" srcOrd="0" destOrd="0" parTransId="{65F95E33-A9F9-48F3-ADB4-0867942FCC4B}" sibTransId="{7A8C68E6-D29A-402D-A71A-48319EFA5C3B}"/>
    <dgm:cxn modelId="{B7C30DDF-8ED1-4E59-A397-C52C75FF3CAC}" type="presOf" srcId="{C702732D-7782-402E-AEB1-69CE73E13CEA}" destId="{55442DE7-9D44-4C35-B5D7-FDB008F9966A}" srcOrd="0" destOrd="0" presId="urn:microsoft.com/office/officeart/2005/8/layout/hierarchy1"/>
    <dgm:cxn modelId="{B6CB5EE9-B274-48EF-A57E-56548A5C4EB4}" srcId="{63D13D6A-8ABC-4B91-AA6A-DC1DF9EDFEFE}" destId="{08A7033E-C1B9-4A25-9074-20388A2F4BED}" srcOrd="3" destOrd="0" parTransId="{9697DC93-DB16-4816-BA41-B8FCB096B446}" sibTransId="{079CC266-C647-47ED-8103-E881CF77B7E1}"/>
    <dgm:cxn modelId="{347734EE-45F7-45FF-8A1A-3B9DAAA9A281}" srcId="{3491897D-6EDB-49A1-ACE9-85A44F25A76A}" destId="{7955F006-F5FC-47D4-AB74-F489ED0E93AF}" srcOrd="0" destOrd="0" parTransId="{C03028B9-6F8C-41B5-8B33-9BB81B8EFB51}" sibTransId="{473CE020-A3D2-44C0-9641-9763D1401B18}"/>
    <dgm:cxn modelId="{FE008DF9-6BE5-4C5C-B875-D1D48B53EF05}" type="presOf" srcId="{2ADCBA30-E6E5-4BA8-9A9F-FEC947381913}" destId="{4B2D0B06-ABD6-4B67-9063-4FD8E4969B29}" srcOrd="0" destOrd="0" presId="urn:microsoft.com/office/officeart/2005/8/layout/hierarchy1"/>
    <dgm:cxn modelId="{C07036FA-5E21-4A13-A600-92D1348D01C9}" type="presOf" srcId="{E212986C-6968-4389-BB17-E2B993621C88}" destId="{7A859872-B49D-4A76-9129-021697064825}" srcOrd="0" destOrd="0" presId="urn:microsoft.com/office/officeart/2005/8/layout/hierarchy1"/>
    <dgm:cxn modelId="{1D4A4E9C-65F6-434E-B93F-6DB5325C42F7}" type="presParOf" srcId="{3E364C9F-8228-4B41-ADE5-89EE22DADCF8}" destId="{B469D0A5-EF1F-4434-ADA7-5CAD9DBE0BE9}" srcOrd="0" destOrd="0" presId="urn:microsoft.com/office/officeart/2005/8/layout/hierarchy1"/>
    <dgm:cxn modelId="{32A006F9-1B47-483B-A9CC-2CB1B5915146}" type="presParOf" srcId="{B469D0A5-EF1F-4434-ADA7-5CAD9DBE0BE9}" destId="{3DE811A0-C403-4863-AF62-64063D4479A9}" srcOrd="0" destOrd="0" presId="urn:microsoft.com/office/officeart/2005/8/layout/hierarchy1"/>
    <dgm:cxn modelId="{4CB7ADB3-7D82-4BF1-ABCD-CB557909DB2C}" type="presParOf" srcId="{3DE811A0-C403-4863-AF62-64063D4479A9}" destId="{D77FDA6F-2261-4A18-A6F2-E84EB09B4BAC}" srcOrd="0" destOrd="0" presId="urn:microsoft.com/office/officeart/2005/8/layout/hierarchy1"/>
    <dgm:cxn modelId="{426B3D91-A091-4950-A5C4-1CC397F2E54C}" type="presParOf" srcId="{3DE811A0-C403-4863-AF62-64063D4479A9}" destId="{6896699A-65F7-4B2D-ABE0-8F0E3705374F}" srcOrd="1" destOrd="0" presId="urn:microsoft.com/office/officeart/2005/8/layout/hierarchy1"/>
    <dgm:cxn modelId="{2414339F-F95A-4D9D-92E1-7FCA74E7EDE1}" type="presParOf" srcId="{B469D0A5-EF1F-4434-ADA7-5CAD9DBE0BE9}" destId="{B2E7C4F3-8EBE-41C5-B472-8564C17A7987}" srcOrd="1" destOrd="0" presId="urn:microsoft.com/office/officeart/2005/8/layout/hierarchy1"/>
    <dgm:cxn modelId="{16098B62-62BF-43BA-AA8A-106ED3DD884C}" type="presParOf" srcId="{B2E7C4F3-8EBE-41C5-B472-8564C17A7987}" destId="{B50338E7-7F40-4D49-AD63-D66F50C37A5B}" srcOrd="0" destOrd="0" presId="urn:microsoft.com/office/officeart/2005/8/layout/hierarchy1"/>
    <dgm:cxn modelId="{5CED704E-4143-476C-B23C-B2765FFB2994}" type="presParOf" srcId="{B2E7C4F3-8EBE-41C5-B472-8564C17A7987}" destId="{0F0F1B48-4D06-44B7-BCB8-0612066891E3}" srcOrd="1" destOrd="0" presId="urn:microsoft.com/office/officeart/2005/8/layout/hierarchy1"/>
    <dgm:cxn modelId="{54D3FE49-130C-47BB-9DBF-CEC348150FC8}" type="presParOf" srcId="{0F0F1B48-4D06-44B7-BCB8-0612066891E3}" destId="{CEB62DAA-63A5-44D4-B74F-764474270378}" srcOrd="0" destOrd="0" presId="urn:microsoft.com/office/officeart/2005/8/layout/hierarchy1"/>
    <dgm:cxn modelId="{39D87E64-4329-4AB8-8F8E-52DB8BC5A6AC}" type="presParOf" srcId="{CEB62DAA-63A5-44D4-B74F-764474270378}" destId="{C573025D-DA7D-4592-85E6-4DBC48982993}" srcOrd="0" destOrd="0" presId="urn:microsoft.com/office/officeart/2005/8/layout/hierarchy1"/>
    <dgm:cxn modelId="{7999B497-8D26-4357-BD1F-84464DE5916B}" type="presParOf" srcId="{CEB62DAA-63A5-44D4-B74F-764474270378}" destId="{E9D2FC94-171F-4918-AADA-AAE79EE0A7E0}" srcOrd="1" destOrd="0" presId="urn:microsoft.com/office/officeart/2005/8/layout/hierarchy1"/>
    <dgm:cxn modelId="{06125F27-1CE2-48B8-884B-9E34B13CADB1}" type="presParOf" srcId="{0F0F1B48-4D06-44B7-BCB8-0612066891E3}" destId="{648A6591-D482-4388-AC51-B4267A0B3CB6}" srcOrd="1" destOrd="0" presId="urn:microsoft.com/office/officeart/2005/8/layout/hierarchy1"/>
    <dgm:cxn modelId="{411EF874-C976-4AC5-AA6A-8BD39B6B59AB}" type="presParOf" srcId="{648A6591-D482-4388-AC51-B4267A0B3CB6}" destId="{EE428142-3F1A-469A-A216-9ED7770EC461}" srcOrd="0" destOrd="0" presId="urn:microsoft.com/office/officeart/2005/8/layout/hierarchy1"/>
    <dgm:cxn modelId="{B5545BB0-EC47-4467-A5BB-8D641E75CF0C}" type="presParOf" srcId="{648A6591-D482-4388-AC51-B4267A0B3CB6}" destId="{1B173311-73F1-4778-A021-0CB5AA848849}" srcOrd="1" destOrd="0" presId="urn:microsoft.com/office/officeart/2005/8/layout/hierarchy1"/>
    <dgm:cxn modelId="{B33E6169-2131-44D4-9E76-955268EA9F9F}" type="presParOf" srcId="{1B173311-73F1-4778-A021-0CB5AA848849}" destId="{F635DACC-EFED-4234-86DA-32105C2F4F4A}" srcOrd="0" destOrd="0" presId="urn:microsoft.com/office/officeart/2005/8/layout/hierarchy1"/>
    <dgm:cxn modelId="{AEA31541-E138-4637-8B60-F00B00E853BD}" type="presParOf" srcId="{F635DACC-EFED-4234-86DA-32105C2F4F4A}" destId="{633E106F-118B-4785-BFE1-CE09F64912DC}" srcOrd="0" destOrd="0" presId="urn:microsoft.com/office/officeart/2005/8/layout/hierarchy1"/>
    <dgm:cxn modelId="{7CC43D54-11E1-4326-BAC2-30F489A50CBA}" type="presParOf" srcId="{F635DACC-EFED-4234-86DA-32105C2F4F4A}" destId="{21CE822F-E363-4A7B-8E61-E96DBE47E2D7}" srcOrd="1" destOrd="0" presId="urn:microsoft.com/office/officeart/2005/8/layout/hierarchy1"/>
    <dgm:cxn modelId="{96733AD5-78EA-4AAC-B952-2F1B12EF6C5C}" type="presParOf" srcId="{1B173311-73F1-4778-A021-0CB5AA848849}" destId="{04E11B51-4F11-4ED5-A5B3-8EEE9EEA7E59}" srcOrd="1" destOrd="0" presId="urn:microsoft.com/office/officeart/2005/8/layout/hierarchy1"/>
    <dgm:cxn modelId="{91693C6D-AFE2-4803-AB1A-455792C5D3D7}" type="presParOf" srcId="{B2E7C4F3-8EBE-41C5-B472-8564C17A7987}" destId="{847296FB-F9C2-4262-8D61-705A0E912B59}" srcOrd="2" destOrd="0" presId="urn:microsoft.com/office/officeart/2005/8/layout/hierarchy1"/>
    <dgm:cxn modelId="{4F5BAE08-3335-4CD7-B187-D68E5B0E4BDF}" type="presParOf" srcId="{B2E7C4F3-8EBE-41C5-B472-8564C17A7987}" destId="{24309C11-3A6C-4DF0-82D5-195EB989904A}" srcOrd="3" destOrd="0" presId="urn:microsoft.com/office/officeart/2005/8/layout/hierarchy1"/>
    <dgm:cxn modelId="{6AE89EB7-79C5-45FC-B6B6-57E71F01F86C}" type="presParOf" srcId="{24309C11-3A6C-4DF0-82D5-195EB989904A}" destId="{FB9B64D9-B164-412B-8F3A-8FD46DA877DF}" srcOrd="0" destOrd="0" presId="urn:microsoft.com/office/officeart/2005/8/layout/hierarchy1"/>
    <dgm:cxn modelId="{6036DB9C-628E-4627-8D31-9EBF1EBB7FF1}" type="presParOf" srcId="{FB9B64D9-B164-412B-8F3A-8FD46DA877DF}" destId="{5BA2F31E-73CA-4F20-A44D-D42942A16269}" srcOrd="0" destOrd="0" presId="urn:microsoft.com/office/officeart/2005/8/layout/hierarchy1"/>
    <dgm:cxn modelId="{6125C29A-FBEB-49DE-8CDE-3527FFE126BC}" type="presParOf" srcId="{FB9B64D9-B164-412B-8F3A-8FD46DA877DF}" destId="{FA52E398-09BB-4A79-B2E9-D91D04FEA303}" srcOrd="1" destOrd="0" presId="urn:microsoft.com/office/officeart/2005/8/layout/hierarchy1"/>
    <dgm:cxn modelId="{4D42C1CD-FF68-408F-B97F-7580AED5703D}" type="presParOf" srcId="{24309C11-3A6C-4DF0-82D5-195EB989904A}" destId="{156A5B9E-D15A-4025-B2DD-826AF1B9E1CC}" srcOrd="1" destOrd="0" presId="urn:microsoft.com/office/officeart/2005/8/layout/hierarchy1"/>
    <dgm:cxn modelId="{78576504-9D77-40D0-BFFE-32F0BDCB66CD}" type="presParOf" srcId="{156A5B9E-D15A-4025-B2DD-826AF1B9E1CC}" destId="{F9693FD3-1C66-4B76-B4D0-5218123E2734}" srcOrd="0" destOrd="0" presId="urn:microsoft.com/office/officeart/2005/8/layout/hierarchy1"/>
    <dgm:cxn modelId="{B984B422-4D7A-4FE2-B6C8-E8D3D0393836}" type="presParOf" srcId="{156A5B9E-D15A-4025-B2DD-826AF1B9E1CC}" destId="{0FC426B4-AD8A-42AB-945E-32A86F96CE42}" srcOrd="1" destOrd="0" presId="urn:microsoft.com/office/officeart/2005/8/layout/hierarchy1"/>
    <dgm:cxn modelId="{668BA657-48A0-46EE-B4F8-447D1970BBC2}" type="presParOf" srcId="{0FC426B4-AD8A-42AB-945E-32A86F96CE42}" destId="{972CFE71-3B3F-462A-A453-7B827FAB1D03}" srcOrd="0" destOrd="0" presId="urn:microsoft.com/office/officeart/2005/8/layout/hierarchy1"/>
    <dgm:cxn modelId="{6BDDD4D2-979D-4C81-8EBC-87F1093FA033}" type="presParOf" srcId="{972CFE71-3B3F-462A-A453-7B827FAB1D03}" destId="{A22FA7C1-1BD8-4209-B682-EDCAC12375DB}" srcOrd="0" destOrd="0" presId="urn:microsoft.com/office/officeart/2005/8/layout/hierarchy1"/>
    <dgm:cxn modelId="{34008A2E-19FD-4477-ABBE-FB07037820ED}" type="presParOf" srcId="{972CFE71-3B3F-462A-A453-7B827FAB1D03}" destId="{6CB8FBB4-80CE-4690-80C3-9C2F01FF06C3}" srcOrd="1" destOrd="0" presId="urn:microsoft.com/office/officeart/2005/8/layout/hierarchy1"/>
    <dgm:cxn modelId="{201F12B8-F939-4C6A-ACF4-23F8E8F397B0}" type="presParOf" srcId="{0FC426B4-AD8A-42AB-945E-32A86F96CE42}" destId="{185C3210-5761-4B63-963F-3E27496BAF3B}" srcOrd="1" destOrd="0" presId="urn:microsoft.com/office/officeart/2005/8/layout/hierarchy1"/>
    <dgm:cxn modelId="{6426AFC3-3D59-4F5A-AD92-D34248CEA401}" type="presParOf" srcId="{B2E7C4F3-8EBE-41C5-B472-8564C17A7987}" destId="{8A458C51-4937-4EB4-ACFA-1B0F40099C65}" srcOrd="4" destOrd="0" presId="urn:microsoft.com/office/officeart/2005/8/layout/hierarchy1"/>
    <dgm:cxn modelId="{82D51AFB-D9F7-49E4-BB2A-E7A50635603F}" type="presParOf" srcId="{B2E7C4F3-8EBE-41C5-B472-8564C17A7987}" destId="{CE63655D-8CCA-4932-AE7B-FF07BDE80BCF}" srcOrd="5" destOrd="0" presId="urn:microsoft.com/office/officeart/2005/8/layout/hierarchy1"/>
    <dgm:cxn modelId="{5979751D-A39E-424A-ABE2-0DB429A39E40}" type="presParOf" srcId="{CE63655D-8CCA-4932-AE7B-FF07BDE80BCF}" destId="{A27341E7-9775-44CE-BF5F-A3B6F9B604A3}" srcOrd="0" destOrd="0" presId="urn:microsoft.com/office/officeart/2005/8/layout/hierarchy1"/>
    <dgm:cxn modelId="{A4BB0597-2F84-4D88-868D-E61D9A17B517}" type="presParOf" srcId="{A27341E7-9775-44CE-BF5F-A3B6F9B604A3}" destId="{06742437-F1D6-49B7-9699-0BB4D2DC450E}" srcOrd="0" destOrd="0" presId="urn:microsoft.com/office/officeart/2005/8/layout/hierarchy1"/>
    <dgm:cxn modelId="{A402AA7C-D50D-4549-BD81-B26AD01A9487}" type="presParOf" srcId="{A27341E7-9775-44CE-BF5F-A3B6F9B604A3}" destId="{7A859872-B49D-4A76-9129-021697064825}" srcOrd="1" destOrd="0" presId="urn:microsoft.com/office/officeart/2005/8/layout/hierarchy1"/>
    <dgm:cxn modelId="{98CA0A5A-0276-4095-A4E5-C9E24300C2F6}" type="presParOf" srcId="{CE63655D-8CCA-4932-AE7B-FF07BDE80BCF}" destId="{30F9B86E-E22D-4CDC-9F86-B1285C9602B1}" srcOrd="1" destOrd="0" presId="urn:microsoft.com/office/officeart/2005/8/layout/hierarchy1"/>
    <dgm:cxn modelId="{89C06935-B51B-4232-9BB5-07249F700214}" type="presParOf" srcId="{30F9B86E-E22D-4CDC-9F86-B1285C9602B1}" destId="{4B2D0B06-ABD6-4B67-9063-4FD8E4969B29}" srcOrd="0" destOrd="0" presId="urn:microsoft.com/office/officeart/2005/8/layout/hierarchy1"/>
    <dgm:cxn modelId="{84B3AB8E-F539-4BC1-8E23-FE8A6ADF9457}" type="presParOf" srcId="{30F9B86E-E22D-4CDC-9F86-B1285C9602B1}" destId="{8799FF72-9CC8-4714-972A-730D6EEC4E19}" srcOrd="1" destOrd="0" presId="urn:microsoft.com/office/officeart/2005/8/layout/hierarchy1"/>
    <dgm:cxn modelId="{EDA83654-A506-4C15-AB37-57C4649A8724}" type="presParOf" srcId="{8799FF72-9CC8-4714-972A-730D6EEC4E19}" destId="{386014E6-4DDD-4C04-8D87-5F6DDA9AEEFC}" srcOrd="0" destOrd="0" presId="urn:microsoft.com/office/officeart/2005/8/layout/hierarchy1"/>
    <dgm:cxn modelId="{DECB0575-7EB3-402B-9D74-95D940BD1E06}" type="presParOf" srcId="{386014E6-4DDD-4C04-8D87-5F6DDA9AEEFC}" destId="{C07FD5B1-1E43-4E7E-AE3D-034850CBCE0A}" srcOrd="0" destOrd="0" presId="urn:microsoft.com/office/officeart/2005/8/layout/hierarchy1"/>
    <dgm:cxn modelId="{85FCC906-F0DC-4AD1-BE3A-655D63DD2C1E}" type="presParOf" srcId="{386014E6-4DDD-4C04-8D87-5F6DDA9AEEFC}" destId="{9C4363E2-D2E2-475E-B103-91352C7CE2A1}" srcOrd="1" destOrd="0" presId="urn:microsoft.com/office/officeart/2005/8/layout/hierarchy1"/>
    <dgm:cxn modelId="{E227C0A5-7566-4467-88B3-9F207463D5AD}" type="presParOf" srcId="{8799FF72-9CC8-4714-972A-730D6EEC4E19}" destId="{D137332D-804F-442B-9654-1CC629088DE0}" srcOrd="1" destOrd="0" presId="urn:microsoft.com/office/officeart/2005/8/layout/hierarchy1"/>
    <dgm:cxn modelId="{1031678D-59F6-4E77-9393-DF9072BDE428}" type="presParOf" srcId="{B2E7C4F3-8EBE-41C5-B472-8564C17A7987}" destId="{3A961FAA-58CE-466C-A98A-9FF09C81B7C4}" srcOrd="6" destOrd="0" presId="urn:microsoft.com/office/officeart/2005/8/layout/hierarchy1"/>
    <dgm:cxn modelId="{17C19C81-91D6-4F5E-B27B-B70D2CA5D9C2}" type="presParOf" srcId="{B2E7C4F3-8EBE-41C5-B472-8564C17A7987}" destId="{3B4C79E7-BDBE-4CC8-8B36-4472858A303A}" srcOrd="7" destOrd="0" presId="urn:microsoft.com/office/officeart/2005/8/layout/hierarchy1"/>
    <dgm:cxn modelId="{DAA95FE6-1D40-4DC7-9594-365088A70AFC}" type="presParOf" srcId="{3B4C79E7-BDBE-4CC8-8B36-4472858A303A}" destId="{178C1886-9503-41FF-B31D-449CC8D7728A}" srcOrd="0" destOrd="0" presId="urn:microsoft.com/office/officeart/2005/8/layout/hierarchy1"/>
    <dgm:cxn modelId="{FF290EEE-C893-4E02-8058-EB12ACFF78F1}" type="presParOf" srcId="{178C1886-9503-41FF-B31D-449CC8D7728A}" destId="{FA117836-3ABC-4FF1-BA87-73EA45E83E51}" srcOrd="0" destOrd="0" presId="urn:microsoft.com/office/officeart/2005/8/layout/hierarchy1"/>
    <dgm:cxn modelId="{5324333B-8AA7-4DA2-96F7-74B4D619422D}" type="presParOf" srcId="{178C1886-9503-41FF-B31D-449CC8D7728A}" destId="{79A82438-5AFA-4496-8F9E-17FFF4EC486B}" srcOrd="1" destOrd="0" presId="urn:microsoft.com/office/officeart/2005/8/layout/hierarchy1"/>
    <dgm:cxn modelId="{0BF53716-26B4-4F82-B489-1A733A4A83AA}" type="presParOf" srcId="{3B4C79E7-BDBE-4CC8-8B36-4472858A303A}" destId="{CB523B65-2BDE-4A24-9EF1-D91130E603BE}" srcOrd="1" destOrd="0" presId="urn:microsoft.com/office/officeart/2005/8/layout/hierarchy1"/>
    <dgm:cxn modelId="{B6896365-DC5A-4B53-B35A-7099811DF05B}" type="presParOf" srcId="{CB523B65-2BDE-4A24-9EF1-D91130E603BE}" destId="{20849CE2-B8EC-4D87-9FEF-65E29F74D18F}" srcOrd="0" destOrd="0" presId="urn:microsoft.com/office/officeart/2005/8/layout/hierarchy1"/>
    <dgm:cxn modelId="{CBEF8AC5-740F-41CE-BB76-0328E2D797D4}" type="presParOf" srcId="{CB523B65-2BDE-4A24-9EF1-D91130E603BE}" destId="{83A5114B-F39D-4F7E-9C84-30C3FDDEF77C}" srcOrd="1" destOrd="0" presId="urn:microsoft.com/office/officeart/2005/8/layout/hierarchy1"/>
    <dgm:cxn modelId="{421F9AD6-FB06-44FB-9BC6-9352E7E57864}" type="presParOf" srcId="{83A5114B-F39D-4F7E-9C84-30C3FDDEF77C}" destId="{0153A79E-3B86-4BE0-A7CC-85552758AE41}" srcOrd="0" destOrd="0" presId="urn:microsoft.com/office/officeart/2005/8/layout/hierarchy1"/>
    <dgm:cxn modelId="{E61B1DD5-E61F-4B1E-8330-B772B8A3C17D}" type="presParOf" srcId="{0153A79E-3B86-4BE0-A7CC-85552758AE41}" destId="{36826407-07EC-4410-950A-F2281AA9652D}" srcOrd="0" destOrd="0" presId="urn:microsoft.com/office/officeart/2005/8/layout/hierarchy1"/>
    <dgm:cxn modelId="{89954A35-A3C5-4A75-A1CC-8B88BD87F87C}" type="presParOf" srcId="{0153A79E-3B86-4BE0-A7CC-85552758AE41}" destId="{55442DE7-9D44-4C35-B5D7-FDB008F9966A}" srcOrd="1" destOrd="0" presId="urn:microsoft.com/office/officeart/2005/8/layout/hierarchy1"/>
    <dgm:cxn modelId="{7E9E67FA-11E6-4E0E-BC78-ABF64E1B5407}" type="presParOf" srcId="{83A5114B-F39D-4F7E-9C84-30C3FDDEF77C}" destId="{74495195-7F7F-4C54-AF0C-0DD8A33DE5E8}"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849CE2-B8EC-4D87-9FEF-65E29F74D18F}">
      <dsp:nvSpPr>
        <dsp:cNvPr id="0" name=""/>
        <dsp:cNvSpPr/>
      </dsp:nvSpPr>
      <dsp:spPr>
        <a:xfrm>
          <a:off x="7932290" y="4502620"/>
          <a:ext cx="91440" cy="414294"/>
        </a:xfrm>
        <a:custGeom>
          <a:avLst/>
          <a:gdLst/>
          <a:ahLst/>
          <a:cxnLst/>
          <a:rect l="0" t="0" r="0" b="0"/>
          <a:pathLst>
            <a:path>
              <a:moveTo>
                <a:pt x="45720" y="0"/>
              </a:moveTo>
              <a:lnTo>
                <a:pt x="45720" y="414294"/>
              </a:lnTo>
            </a:path>
          </a:pathLst>
        </a:custGeom>
        <a:no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A961FAA-58CE-466C-A98A-9FF09C81B7C4}">
      <dsp:nvSpPr>
        <dsp:cNvPr id="0" name=""/>
        <dsp:cNvSpPr/>
      </dsp:nvSpPr>
      <dsp:spPr>
        <a:xfrm>
          <a:off x="4492860" y="2449339"/>
          <a:ext cx="3485150" cy="414294"/>
        </a:xfrm>
        <a:custGeom>
          <a:avLst/>
          <a:gdLst/>
          <a:ahLst/>
          <a:cxnLst/>
          <a:rect l="0" t="0" r="0" b="0"/>
          <a:pathLst>
            <a:path>
              <a:moveTo>
                <a:pt x="0" y="0"/>
              </a:moveTo>
              <a:lnTo>
                <a:pt x="0" y="282329"/>
              </a:lnTo>
              <a:lnTo>
                <a:pt x="3485150" y="282329"/>
              </a:lnTo>
              <a:lnTo>
                <a:pt x="3485150" y="414294"/>
              </a:lnTo>
            </a:path>
          </a:pathLst>
        </a:custGeom>
        <a:noFill/>
        <a:ln w="12700" cap="flat" cmpd="sng" algn="ctr">
          <a:solidFill>
            <a:schemeClr val="accent4">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B2D0B06-ABD6-4B67-9063-4FD8E4969B29}">
      <dsp:nvSpPr>
        <dsp:cNvPr id="0" name=""/>
        <dsp:cNvSpPr/>
      </dsp:nvSpPr>
      <dsp:spPr>
        <a:xfrm>
          <a:off x="5608857" y="4502620"/>
          <a:ext cx="91440" cy="414294"/>
        </a:xfrm>
        <a:custGeom>
          <a:avLst/>
          <a:gdLst/>
          <a:ahLst/>
          <a:cxnLst/>
          <a:rect l="0" t="0" r="0" b="0"/>
          <a:pathLst>
            <a:path>
              <a:moveTo>
                <a:pt x="45720" y="0"/>
              </a:moveTo>
              <a:lnTo>
                <a:pt x="45720" y="414294"/>
              </a:lnTo>
            </a:path>
          </a:pathLst>
        </a:custGeom>
        <a:no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A458C51-4937-4EB4-ACFA-1B0F40099C65}">
      <dsp:nvSpPr>
        <dsp:cNvPr id="0" name=""/>
        <dsp:cNvSpPr/>
      </dsp:nvSpPr>
      <dsp:spPr>
        <a:xfrm>
          <a:off x="4492860" y="2449339"/>
          <a:ext cx="1161716" cy="414294"/>
        </a:xfrm>
        <a:custGeom>
          <a:avLst/>
          <a:gdLst/>
          <a:ahLst/>
          <a:cxnLst/>
          <a:rect l="0" t="0" r="0" b="0"/>
          <a:pathLst>
            <a:path>
              <a:moveTo>
                <a:pt x="0" y="0"/>
              </a:moveTo>
              <a:lnTo>
                <a:pt x="0" y="282329"/>
              </a:lnTo>
              <a:lnTo>
                <a:pt x="1161716" y="282329"/>
              </a:lnTo>
              <a:lnTo>
                <a:pt x="1161716" y="414294"/>
              </a:lnTo>
            </a:path>
          </a:pathLst>
        </a:custGeom>
        <a:noFill/>
        <a:ln w="12700" cap="flat" cmpd="sng" algn="ctr">
          <a:solidFill>
            <a:schemeClr val="accent4">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9693FD3-1C66-4B76-B4D0-5218123E2734}">
      <dsp:nvSpPr>
        <dsp:cNvPr id="0" name=""/>
        <dsp:cNvSpPr/>
      </dsp:nvSpPr>
      <dsp:spPr>
        <a:xfrm>
          <a:off x="3285423" y="4502620"/>
          <a:ext cx="91440" cy="414294"/>
        </a:xfrm>
        <a:custGeom>
          <a:avLst/>
          <a:gdLst/>
          <a:ahLst/>
          <a:cxnLst/>
          <a:rect l="0" t="0" r="0" b="0"/>
          <a:pathLst>
            <a:path>
              <a:moveTo>
                <a:pt x="45720" y="0"/>
              </a:moveTo>
              <a:lnTo>
                <a:pt x="45720" y="414294"/>
              </a:lnTo>
            </a:path>
          </a:pathLst>
        </a:custGeom>
        <a:no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47296FB-F9C2-4262-8D61-705A0E912B59}">
      <dsp:nvSpPr>
        <dsp:cNvPr id="0" name=""/>
        <dsp:cNvSpPr/>
      </dsp:nvSpPr>
      <dsp:spPr>
        <a:xfrm>
          <a:off x="3331143" y="2449339"/>
          <a:ext cx="1161716" cy="414294"/>
        </a:xfrm>
        <a:custGeom>
          <a:avLst/>
          <a:gdLst/>
          <a:ahLst/>
          <a:cxnLst/>
          <a:rect l="0" t="0" r="0" b="0"/>
          <a:pathLst>
            <a:path>
              <a:moveTo>
                <a:pt x="1161716" y="0"/>
              </a:moveTo>
              <a:lnTo>
                <a:pt x="1161716" y="282329"/>
              </a:lnTo>
              <a:lnTo>
                <a:pt x="0" y="282329"/>
              </a:lnTo>
              <a:lnTo>
                <a:pt x="0" y="414294"/>
              </a:lnTo>
            </a:path>
          </a:pathLst>
        </a:custGeom>
        <a:noFill/>
        <a:ln w="12700" cap="flat" cmpd="sng" algn="ctr">
          <a:solidFill>
            <a:schemeClr val="accent4">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E428142-3F1A-469A-A216-9ED7770EC461}">
      <dsp:nvSpPr>
        <dsp:cNvPr id="0" name=""/>
        <dsp:cNvSpPr/>
      </dsp:nvSpPr>
      <dsp:spPr>
        <a:xfrm>
          <a:off x="961990" y="4502620"/>
          <a:ext cx="91440" cy="414294"/>
        </a:xfrm>
        <a:custGeom>
          <a:avLst/>
          <a:gdLst/>
          <a:ahLst/>
          <a:cxnLst/>
          <a:rect l="0" t="0" r="0" b="0"/>
          <a:pathLst>
            <a:path>
              <a:moveTo>
                <a:pt x="45720" y="0"/>
              </a:moveTo>
              <a:lnTo>
                <a:pt x="45720" y="414294"/>
              </a:lnTo>
            </a:path>
          </a:pathLst>
        </a:custGeom>
        <a:no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50338E7-7F40-4D49-AD63-D66F50C37A5B}">
      <dsp:nvSpPr>
        <dsp:cNvPr id="0" name=""/>
        <dsp:cNvSpPr/>
      </dsp:nvSpPr>
      <dsp:spPr>
        <a:xfrm>
          <a:off x="1007710" y="2449339"/>
          <a:ext cx="3485150" cy="414294"/>
        </a:xfrm>
        <a:custGeom>
          <a:avLst/>
          <a:gdLst/>
          <a:ahLst/>
          <a:cxnLst/>
          <a:rect l="0" t="0" r="0" b="0"/>
          <a:pathLst>
            <a:path>
              <a:moveTo>
                <a:pt x="3485150" y="0"/>
              </a:moveTo>
              <a:lnTo>
                <a:pt x="3485150" y="282329"/>
              </a:lnTo>
              <a:lnTo>
                <a:pt x="0" y="282329"/>
              </a:lnTo>
              <a:lnTo>
                <a:pt x="0" y="414294"/>
              </a:lnTo>
            </a:path>
          </a:pathLst>
        </a:custGeom>
        <a:noFill/>
        <a:ln w="12700" cap="flat" cmpd="sng" algn="ctr">
          <a:solidFill>
            <a:schemeClr val="accent4">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77FDA6F-2261-4A18-A6F2-E84EB09B4BAC}">
      <dsp:nvSpPr>
        <dsp:cNvPr id="0" name=""/>
        <dsp:cNvSpPr/>
      </dsp:nvSpPr>
      <dsp:spPr>
        <a:xfrm>
          <a:off x="2745337" y="1610402"/>
          <a:ext cx="3495045" cy="838936"/>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896699A-65F7-4B2D-ABE0-8F0E3705374F}">
      <dsp:nvSpPr>
        <dsp:cNvPr id="0" name=""/>
        <dsp:cNvSpPr/>
      </dsp:nvSpPr>
      <dsp:spPr>
        <a:xfrm>
          <a:off x="2903616" y="1760767"/>
          <a:ext cx="3495045" cy="838936"/>
        </a:xfrm>
        <a:prstGeom prst="roundRect">
          <a:avLst>
            <a:gd name="adj" fmla="val 10000"/>
          </a:avLst>
        </a:prstGeom>
        <a:solidFill>
          <a:schemeClr val="accent4">
            <a:alpha val="90000"/>
            <a:tint val="4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SCREENING</a:t>
          </a:r>
        </a:p>
        <a:p>
          <a:pPr marL="0" lvl="0" indent="0" algn="ctr" defTabSz="622300">
            <a:lnSpc>
              <a:spcPct val="90000"/>
            </a:lnSpc>
            <a:spcBef>
              <a:spcPct val="0"/>
            </a:spcBef>
            <a:spcAft>
              <a:spcPct val="35000"/>
            </a:spcAft>
            <a:buNone/>
          </a:pPr>
          <a:r>
            <a:rPr lang="en-US" sz="1400" b="1" kern="1200" dirty="0"/>
            <a:t>Community/Health Facility</a:t>
          </a:r>
        </a:p>
      </dsp:txBody>
      <dsp:txXfrm>
        <a:off x="2928188" y="1785339"/>
        <a:ext cx="3445901" cy="789792"/>
      </dsp:txXfrm>
    </dsp:sp>
    <dsp:sp modelId="{C573025D-DA7D-4592-85E6-4DBC48982993}">
      <dsp:nvSpPr>
        <dsp:cNvPr id="0" name=""/>
        <dsp:cNvSpPr/>
      </dsp:nvSpPr>
      <dsp:spPr>
        <a:xfrm>
          <a:off x="4272" y="2863633"/>
          <a:ext cx="2006875" cy="1638986"/>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9D2FC94-171F-4918-AADA-AAE79EE0A7E0}">
      <dsp:nvSpPr>
        <dsp:cNvPr id="0" name=""/>
        <dsp:cNvSpPr/>
      </dsp:nvSpPr>
      <dsp:spPr>
        <a:xfrm>
          <a:off x="162551" y="3013998"/>
          <a:ext cx="2006875" cy="1638986"/>
        </a:xfrm>
        <a:prstGeom prst="roundRect">
          <a:avLst>
            <a:gd name="adj" fmla="val 10000"/>
          </a:avLst>
        </a:prstGeom>
        <a:solidFill>
          <a:schemeClr val="accent4">
            <a:alpha val="90000"/>
            <a:tint val="4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100000"/>
            </a:lnSpc>
            <a:spcBef>
              <a:spcPct val="0"/>
            </a:spcBef>
            <a:spcAft>
              <a:spcPts val="0"/>
            </a:spcAft>
            <a:buNone/>
          </a:pPr>
          <a:r>
            <a:rPr lang="en-US" sz="1400" b="1" kern="1200" dirty="0"/>
            <a:t>No wasting/No </a:t>
          </a:r>
          <a:r>
            <a:rPr lang="en-US" sz="1400" b="1" kern="1200" dirty="0" err="1"/>
            <a:t>Oedema</a:t>
          </a:r>
          <a:endParaRPr lang="en-US" sz="1400" b="1" kern="1200" dirty="0"/>
        </a:p>
        <a:p>
          <a:pPr marL="0" lvl="0" indent="0" algn="ctr" defTabSz="622300">
            <a:lnSpc>
              <a:spcPct val="100000"/>
            </a:lnSpc>
            <a:spcBef>
              <a:spcPct val="0"/>
            </a:spcBef>
            <a:spcAft>
              <a:spcPts val="0"/>
            </a:spcAft>
            <a:buNone/>
          </a:pPr>
          <a:r>
            <a:rPr lang="en-US" sz="1400" b="1" kern="1200" dirty="0"/>
            <a:t>=</a:t>
          </a:r>
        </a:p>
        <a:p>
          <a:pPr marL="0" lvl="0" indent="0" algn="ctr" defTabSz="622300">
            <a:lnSpc>
              <a:spcPct val="100000"/>
            </a:lnSpc>
            <a:spcBef>
              <a:spcPct val="0"/>
            </a:spcBef>
            <a:spcAft>
              <a:spcPts val="0"/>
            </a:spcAft>
            <a:buNone/>
          </a:pPr>
          <a:r>
            <a:rPr lang="en-US" sz="1400" b="1" i="1" kern="1200" dirty="0"/>
            <a:t>No acute Malnutrition </a:t>
          </a:r>
        </a:p>
      </dsp:txBody>
      <dsp:txXfrm>
        <a:off x="210555" y="3062002"/>
        <a:ext cx="1910867" cy="1542978"/>
      </dsp:txXfrm>
    </dsp:sp>
    <dsp:sp modelId="{633E106F-118B-4785-BFE1-CE09F64912DC}">
      <dsp:nvSpPr>
        <dsp:cNvPr id="0" name=""/>
        <dsp:cNvSpPr/>
      </dsp:nvSpPr>
      <dsp:spPr>
        <a:xfrm>
          <a:off x="134102" y="4916914"/>
          <a:ext cx="1747216" cy="649240"/>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CE822F-E363-4A7B-8E61-E96DBE47E2D7}">
      <dsp:nvSpPr>
        <dsp:cNvPr id="0" name=""/>
        <dsp:cNvSpPr/>
      </dsp:nvSpPr>
      <dsp:spPr>
        <a:xfrm>
          <a:off x="292381" y="5067279"/>
          <a:ext cx="1747216" cy="649240"/>
        </a:xfrm>
        <a:prstGeom prst="roundRect">
          <a:avLst>
            <a:gd name="adj" fmla="val 10000"/>
          </a:avLst>
        </a:prstGeom>
        <a:solidFill>
          <a:schemeClr val="accent4">
            <a:alpha val="90000"/>
            <a:tint val="4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Home</a:t>
          </a:r>
        </a:p>
      </dsp:txBody>
      <dsp:txXfrm>
        <a:off x="311397" y="5086295"/>
        <a:ext cx="1709184" cy="611208"/>
      </dsp:txXfrm>
    </dsp:sp>
    <dsp:sp modelId="{5BA2F31E-73CA-4F20-A44D-D42942A16269}">
      <dsp:nvSpPr>
        <dsp:cNvPr id="0" name=""/>
        <dsp:cNvSpPr/>
      </dsp:nvSpPr>
      <dsp:spPr>
        <a:xfrm>
          <a:off x="2327706" y="2863633"/>
          <a:ext cx="2006875" cy="1638986"/>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A52E398-09BB-4A79-B2E9-D91D04FEA303}">
      <dsp:nvSpPr>
        <dsp:cNvPr id="0" name=""/>
        <dsp:cNvSpPr/>
      </dsp:nvSpPr>
      <dsp:spPr>
        <a:xfrm>
          <a:off x="2485984" y="3013998"/>
          <a:ext cx="2006875" cy="1638986"/>
        </a:xfrm>
        <a:prstGeom prst="roundRect">
          <a:avLst>
            <a:gd name="adj" fmla="val 10000"/>
          </a:avLst>
        </a:prstGeom>
        <a:solidFill>
          <a:schemeClr val="accent4">
            <a:alpha val="90000"/>
            <a:tint val="4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100000"/>
            </a:lnSpc>
            <a:spcBef>
              <a:spcPct val="0"/>
            </a:spcBef>
            <a:spcAft>
              <a:spcPts val="0"/>
            </a:spcAft>
            <a:buNone/>
          </a:pPr>
          <a:r>
            <a:rPr lang="en-US" sz="1400" b="1" kern="1200" dirty="0"/>
            <a:t>WHZ&gt; -3.0 &lt; -2.0</a:t>
          </a:r>
        </a:p>
        <a:p>
          <a:pPr marL="0" lvl="0" indent="0" algn="ctr" defTabSz="622300">
            <a:lnSpc>
              <a:spcPct val="100000"/>
            </a:lnSpc>
            <a:spcBef>
              <a:spcPct val="0"/>
            </a:spcBef>
            <a:spcAft>
              <a:spcPts val="0"/>
            </a:spcAft>
            <a:buNone/>
          </a:pPr>
          <a:r>
            <a:rPr lang="en-US" sz="1400" b="1" kern="1200" dirty="0"/>
            <a:t>MUAC 11.5 - 12.5cm</a:t>
          </a:r>
        </a:p>
        <a:p>
          <a:pPr marL="0" lvl="0" indent="0" algn="ctr" defTabSz="622300">
            <a:lnSpc>
              <a:spcPct val="100000"/>
            </a:lnSpc>
            <a:spcBef>
              <a:spcPct val="0"/>
            </a:spcBef>
            <a:spcAft>
              <a:spcPts val="0"/>
            </a:spcAft>
            <a:buNone/>
          </a:pPr>
          <a:r>
            <a:rPr lang="en-US" sz="1400" b="1" kern="1200" dirty="0"/>
            <a:t>PLM &lt;22cm</a:t>
          </a:r>
        </a:p>
        <a:p>
          <a:pPr marL="0" lvl="0" indent="0" algn="ctr" defTabSz="622300">
            <a:lnSpc>
              <a:spcPct val="100000"/>
            </a:lnSpc>
            <a:spcBef>
              <a:spcPct val="0"/>
            </a:spcBef>
            <a:spcAft>
              <a:spcPts val="0"/>
            </a:spcAft>
            <a:buNone/>
          </a:pPr>
          <a:r>
            <a:rPr lang="en-US" sz="1400" b="1" kern="1200" dirty="0"/>
            <a:t>=</a:t>
          </a:r>
        </a:p>
        <a:p>
          <a:pPr marL="0" lvl="0" indent="0" algn="ctr" defTabSz="622300">
            <a:lnSpc>
              <a:spcPct val="100000"/>
            </a:lnSpc>
            <a:spcBef>
              <a:spcPct val="0"/>
            </a:spcBef>
            <a:spcAft>
              <a:spcPts val="0"/>
            </a:spcAft>
            <a:buNone/>
          </a:pPr>
          <a:r>
            <a:rPr lang="en-US" sz="1400" b="1" i="1" kern="1200" dirty="0"/>
            <a:t>Moderate </a:t>
          </a:r>
          <a:r>
            <a:rPr lang="en-US" sz="1400" b="1" i="1" kern="1200"/>
            <a:t>Acute Malnutrition (MAM)</a:t>
          </a:r>
          <a:endParaRPr lang="en-US" sz="1400" b="1" i="1" kern="1200" dirty="0"/>
        </a:p>
        <a:p>
          <a:pPr marL="0" lvl="0" indent="0" algn="ctr" defTabSz="622300">
            <a:lnSpc>
              <a:spcPct val="100000"/>
            </a:lnSpc>
            <a:spcBef>
              <a:spcPct val="0"/>
            </a:spcBef>
            <a:spcAft>
              <a:spcPts val="0"/>
            </a:spcAft>
            <a:buNone/>
          </a:pPr>
          <a:endParaRPr lang="en-US" sz="1400" b="1" kern="1200" dirty="0"/>
        </a:p>
      </dsp:txBody>
      <dsp:txXfrm>
        <a:off x="2533988" y="3062002"/>
        <a:ext cx="1910867" cy="1542978"/>
      </dsp:txXfrm>
    </dsp:sp>
    <dsp:sp modelId="{A22FA7C1-1BD8-4209-B682-EDCAC12375DB}">
      <dsp:nvSpPr>
        <dsp:cNvPr id="0" name=""/>
        <dsp:cNvSpPr/>
      </dsp:nvSpPr>
      <dsp:spPr>
        <a:xfrm>
          <a:off x="2457535" y="4916914"/>
          <a:ext cx="1747216" cy="649240"/>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CB8FBB4-80CE-4690-80C3-9C2F01FF06C3}">
      <dsp:nvSpPr>
        <dsp:cNvPr id="0" name=""/>
        <dsp:cNvSpPr/>
      </dsp:nvSpPr>
      <dsp:spPr>
        <a:xfrm>
          <a:off x="2615814" y="5067279"/>
          <a:ext cx="1747216" cy="649240"/>
        </a:xfrm>
        <a:prstGeom prst="roundRect">
          <a:avLst>
            <a:gd name="adj" fmla="val 10000"/>
          </a:avLst>
        </a:prstGeom>
        <a:solidFill>
          <a:schemeClr val="accent4">
            <a:alpha val="90000"/>
            <a:tint val="4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SFP</a:t>
          </a:r>
        </a:p>
      </dsp:txBody>
      <dsp:txXfrm>
        <a:off x="2634830" y="5086295"/>
        <a:ext cx="1709184" cy="611208"/>
      </dsp:txXfrm>
    </dsp:sp>
    <dsp:sp modelId="{06742437-F1D6-49B7-9699-0BB4D2DC450E}">
      <dsp:nvSpPr>
        <dsp:cNvPr id="0" name=""/>
        <dsp:cNvSpPr/>
      </dsp:nvSpPr>
      <dsp:spPr>
        <a:xfrm>
          <a:off x="4651139" y="2863633"/>
          <a:ext cx="2006875" cy="1638986"/>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A859872-B49D-4A76-9129-021697064825}">
      <dsp:nvSpPr>
        <dsp:cNvPr id="0" name=""/>
        <dsp:cNvSpPr/>
      </dsp:nvSpPr>
      <dsp:spPr>
        <a:xfrm>
          <a:off x="4809418" y="3013998"/>
          <a:ext cx="2006875" cy="1638986"/>
        </a:xfrm>
        <a:prstGeom prst="roundRect">
          <a:avLst>
            <a:gd name="adj" fmla="val 10000"/>
          </a:avLst>
        </a:prstGeom>
        <a:solidFill>
          <a:schemeClr val="accent4">
            <a:alpha val="90000"/>
            <a:tint val="4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100000"/>
            </a:lnSpc>
            <a:spcBef>
              <a:spcPct val="0"/>
            </a:spcBef>
            <a:spcAft>
              <a:spcPts val="0"/>
            </a:spcAft>
            <a:buNone/>
          </a:pPr>
          <a:r>
            <a:rPr lang="en-US" sz="1400" b="1" kern="1200" dirty="0"/>
            <a:t>WHZ &lt; -3.0</a:t>
          </a:r>
        </a:p>
        <a:p>
          <a:pPr marL="0" lvl="0" indent="0" algn="ctr" defTabSz="622300">
            <a:lnSpc>
              <a:spcPct val="100000"/>
            </a:lnSpc>
            <a:spcBef>
              <a:spcPct val="0"/>
            </a:spcBef>
            <a:spcAft>
              <a:spcPts val="0"/>
            </a:spcAft>
            <a:buNone/>
          </a:pPr>
          <a:r>
            <a:rPr lang="en-US" sz="1400" b="1" kern="1200" dirty="0"/>
            <a:t>Bilateral Pitting </a:t>
          </a:r>
          <a:r>
            <a:rPr lang="en-US" sz="1400" b="1" kern="1200" dirty="0" err="1"/>
            <a:t>Oedema</a:t>
          </a:r>
          <a:endParaRPr lang="en-US" sz="1400" b="1" kern="1200" dirty="0"/>
        </a:p>
        <a:p>
          <a:pPr marL="0" lvl="0" indent="0" algn="ctr" defTabSz="622300">
            <a:lnSpc>
              <a:spcPct val="100000"/>
            </a:lnSpc>
            <a:spcBef>
              <a:spcPct val="0"/>
            </a:spcBef>
            <a:spcAft>
              <a:spcPts val="0"/>
            </a:spcAft>
            <a:buNone/>
          </a:pPr>
          <a:r>
            <a:rPr lang="en-US" sz="1400" b="1" kern="1200" dirty="0"/>
            <a:t>MUAC&lt;11.5cm </a:t>
          </a:r>
        </a:p>
        <a:p>
          <a:pPr marL="0" lvl="0" indent="0" algn="ctr" defTabSz="622300">
            <a:lnSpc>
              <a:spcPct val="100000"/>
            </a:lnSpc>
            <a:spcBef>
              <a:spcPct val="0"/>
            </a:spcBef>
            <a:spcAft>
              <a:spcPts val="0"/>
            </a:spcAft>
            <a:buNone/>
          </a:pPr>
          <a:r>
            <a:rPr lang="en-US" sz="1400" b="1" kern="1200" dirty="0"/>
            <a:t>=</a:t>
          </a:r>
        </a:p>
        <a:p>
          <a:pPr marL="0" lvl="0" indent="0" algn="ctr" defTabSz="622300">
            <a:lnSpc>
              <a:spcPct val="100000"/>
            </a:lnSpc>
            <a:spcBef>
              <a:spcPct val="0"/>
            </a:spcBef>
            <a:spcAft>
              <a:spcPts val="0"/>
            </a:spcAft>
            <a:buNone/>
          </a:pPr>
          <a:r>
            <a:rPr lang="en-US" sz="1400" b="1" i="1" kern="1200" dirty="0"/>
            <a:t>SAM without Medical Complications</a:t>
          </a:r>
        </a:p>
        <a:p>
          <a:pPr marL="0" lvl="0" indent="0" algn="ctr" defTabSz="622300">
            <a:lnSpc>
              <a:spcPct val="100000"/>
            </a:lnSpc>
            <a:spcBef>
              <a:spcPct val="0"/>
            </a:spcBef>
            <a:spcAft>
              <a:spcPts val="0"/>
            </a:spcAft>
            <a:buNone/>
          </a:pPr>
          <a:r>
            <a:rPr lang="en-US" sz="1400" b="1" i="1" kern="1200" dirty="0"/>
            <a:t>Good Appetite</a:t>
          </a:r>
        </a:p>
      </dsp:txBody>
      <dsp:txXfrm>
        <a:off x="4857422" y="3062002"/>
        <a:ext cx="1910867" cy="1542978"/>
      </dsp:txXfrm>
    </dsp:sp>
    <dsp:sp modelId="{C07FD5B1-1E43-4E7E-AE3D-034850CBCE0A}">
      <dsp:nvSpPr>
        <dsp:cNvPr id="0" name=""/>
        <dsp:cNvSpPr/>
      </dsp:nvSpPr>
      <dsp:spPr>
        <a:xfrm>
          <a:off x="4780969" y="4916914"/>
          <a:ext cx="1747216" cy="649240"/>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4363E2-D2E2-475E-B103-91352C7CE2A1}">
      <dsp:nvSpPr>
        <dsp:cNvPr id="0" name=""/>
        <dsp:cNvSpPr/>
      </dsp:nvSpPr>
      <dsp:spPr>
        <a:xfrm>
          <a:off x="4939247" y="5067279"/>
          <a:ext cx="1747216" cy="649240"/>
        </a:xfrm>
        <a:prstGeom prst="roundRect">
          <a:avLst>
            <a:gd name="adj" fmla="val 10000"/>
          </a:avLst>
        </a:prstGeom>
        <a:solidFill>
          <a:schemeClr val="accent4">
            <a:alpha val="90000"/>
            <a:tint val="4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OTP</a:t>
          </a:r>
        </a:p>
      </dsp:txBody>
      <dsp:txXfrm>
        <a:off x="4958263" y="5086295"/>
        <a:ext cx="1709184" cy="611208"/>
      </dsp:txXfrm>
    </dsp:sp>
    <dsp:sp modelId="{FA117836-3ABC-4FF1-BA87-73EA45E83E51}">
      <dsp:nvSpPr>
        <dsp:cNvPr id="0" name=""/>
        <dsp:cNvSpPr/>
      </dsp:nvSpPr>
      <dsp:spPr>
        <a:xfrm>
          <a:off x="6974572" y="2863633"/>
          <a:ext cx="2006875" cy="1638986"/>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9A82438-5AFA-4496-8F9E-17FFF4EC486B}">
      <dsp:nvSpPr>
        <dsp:cNvPr id="0" name=""/>
        <dsp:cNvSpPr/>
      </dsp:nvSpPr>
      <dsp:spPr>
        <a:xfrm>
          <a:off x="7132851" y="3013998"/>
          <a:ext cx="2006875" cy="1638986"/>
        </a:xfrm>
        <a:prstGeom prst="roundRect">
          <a:avLst>
            <a:gd name="adj" fmla="val 10000"/>
          </a:avLst>
        </a:prstGeom>
        <a:solidFill>
          <a:schemeClr val="accent4">
            <a:alpha val="90000"/>
            <a:tint val="4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100000"/>
            </a:lnSpc>
            <a:spcBef>
              <a:spcPct val="0"/>
            </a:spcBef>
            <a:spcAft>
              <a:spcPts val="0"/>
            </a:spcAft>
            <a:buNone/>
          </a:pPr>
          <a:r>
            <a:rPr lang="en-US" sz="1400" b="1" kern="1200" dirty="0"/>
            <a:t>WHZ &lt;-3.0</a:t>
          </a:r>
        </a:p>
        <a:p>
          <a:pPr marL="0" lvl="0" indent="0" algn="ctr" defTabSz="622300">
            <a:lnSpc>
              <a:spcPct val="100000"/>
            </a:lnSpc>
            <a:spcBef>
              <a:spcPct val="0"/>
            </a:spcBef>
            <a:spcAft>
              <a:spcPts val="0"/>
            </a:spcAft>
            <a:buNone/>
          </a:pPr>
          <a:r>
            <a:rPr lang="en-US" sz="1400" b="1" kern="1200" dirty="0"/>
            <a:t>Bilateral Pitting </a:t>
          </a:r>
          <a:r>
            <a:rPr lang="en-US" sz="1400" b="1" kern="1200" dirty="0" err="1"/>
            <a:t>Oedema</a:t>
          </a:r>
          <a:endParaRPr lang="en-US" sz="1400" b="1" kern="1200" dirty="0"/>
        </a:p>
        <a:p>
          <a:pPr marL="0" lvl="0" indent="0" algn="ctr" defTabSz="622300">
            <a:lnSpc>
              <a:spcPct val="100000"/>
            </a:lnSpc>
            <a:spcBef>
              <a:spcPct val="0"/>
            </a:spcBef>
            <a:spcAft>
              <a:spcPts val="0"/>
            </a:spcAft>
            <a:buNone/>
          </a:pPr>
          <a:r>
            <a:rPr lang="en-US" sz="1400" b="1" kern="1200" dirty="0"/>
            <a:t>MUAC&lt;11.5cm </a:t>
          </a:r>
        </a:p>
        <a:p>
          <a:pPr marL="0" lvl="0" indent="0" algn="ctr" defTabSz="622300">
            <a:lnSpc>
              <a:spcPct val="100000"/>
            </a:lnSpc>
            <a:spcBef>
              <a:spcPct val="0"/>
            </a:spcBef>
            <a:spcAft>
              <a:spcPts val="0"/>
            </a:spcAft>
            <a:buNone/>
          </a:pPr>
          <a:r>
            <a:rPr lang="en-US" sz="1400" b="1" kern="1200" dirty="0"/>
            <a:t>=</a:t>
          </a:r>
        </a:p>
        <a:p>
          <a:pPr marL="0" lvl="0" indent="0" algn="ctr" defTabSz="622300">
            <a:lnSpc>
              <a:spcPct val="100000"/>
            </a:lnSpc>
            <a:spcBef>
              <a:spcPct val="0"/>
            </a:spcBef>
            <a:spcAft>
              <a:spcPts val="0"/>
            </a:spcAft>
            <a:buNone/>
          </a:pPr>
          <a:r>
            <a:rPr lang="en-US" sz="1400" b="1" i="1" kern="1200" dirty="0"/>
            <a:t>SAM with Medical Complications or No Appetite</a:t>
          </a:r>
        </a:p>
      </dsp:txBody>
      <dsp:txXfrm>
        <a:off x="7180855" y="3062002"/>
        <a:ext cx="1910867" cy="1542978"/>
      </dsp:txXfrm>
    </dsp:sp>
    <dsp:sp modelId="{36826407-07EC-4410-950A-F2281AA9652D}">
      <dsp:nvSpPr>
        <dsp:cNvPr id="0" name=""/>
        <dsp:cNvSpPr/>
      </dsp:nvSpPr>
      <dsp:spPr>
        <a:xfrm>
          <a:off x="7104402" y="4916914"/>
          <a:ext cx="1747216" cy="649240"/>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5442DE7-9D44-4C35-B5D7-FDB008F9966A}">
      <dsp:nvSpPr>
        <dsp:cNvPr id="0" name=""/>
        <dsp:cNvSpPr/>
      </dsp:nvSpPr>
      <dsp:spPr>
        <a:xfrm>
          <a:off x="7262681" y="5067279"/>
          <a:ext cx="1747216" cy="649240"/>
        </a:xfrm>
        <a:prstGeom prst="roundRect">
          <a:avLst>
            <a:gd name="adj" fmla="val 10000"/>
          </a:avLst>
        </a:prstGeom>
        <a:solidFill>
          <a:schemeClr val="accent4">
            <a:alpha val="90000"/>
            <a:tint val="4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NRU/ Inpatient Care</a:t>
          </a:r>
        </a:p>
      </dsp:txBody>
      <dsp:txXfrm>
        <a:off x="7281697" y="5086295"/>
        <a:ext cx="1709184" cy="61120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2D3DCD-7650-430C-ABDC-BC65302D0432}" type="datetimeFigureOut">
              <a:rPr lang="en-US" smtClean="0"/>
              <a:t>12/19/2017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2B78B4-ABEC-46A6-804C-0C695A102D04}"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521755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228600" indent="-228600">
              <a:buFont typeface="+mj-lt"/>
              <a:buAutoNum type="arabicPeriod"/>
            </a:pPr>
            <a:endParaRPr lang="en-US"/>
          </a:p>
        </p:txBody>
      </p:sp>
      <p:sp>
        <p:nvSpPr>
          <p:cNvPr id="4" name="Slide Number Placeholder 3"/>
          <p:cNvSpPr>
            <a:spLocks noGrp="1"/>
          </p:cNvSpPr>
          <p:nvPr>
            <p:ph type="sldNum" sz="quarter" idx="10"/>
          </p:nvPr>
        </p:nvSpPr>
        <p:spPr/>
        <p:txBody>
          <a:bodyPr/>
          <a:lstStyle/>
          <a:p>
            <a:fld id="{7A2B78B4-ABEC-46A6-804C-0C695A102D04}" type="slidenum">
              <a:rPr lang="en-US" smtClean="0"/>
              <a:t>3</a:t>
            </a:fld>
            <a:endParaRPr lang="en-US"/>
          </a:p>
        </p:txBody>
      </p:sp>
    </p:spTree>
    <p:extLst>
      <p:ext uri="{BB962C8B-B14F-4D97-AF65-F5344CB8AC3E}">
        <p14:creationId xmlns:p14="http://schemas.microsoft.com/office/powerpoint/2010/main" val="2961160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txBox="1">
            <a:spLocks noGrp="1" noChangeArrowheads="1"/>
          </p:cNvSpPr>
          <p:nvPr/>
        </p:nvSpPr>
        <p:spPr bwMode="auto">
          <a:xfrm>
            <a:off x="4143375" y="9118600"/>
            <a:ext cx="3170238" cy="48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47" tIns="47873" rIns="95747" bIns="47873" anchor="b"/>
          <a:lstStyle>
            <a:lvl1pPr defTabSz="957263" eaLnBrk="0" hangingPunct="0">
              <a:defRPr>
                <a:solidFill>
                  <a:schemeClr val="tx1"/>
                </a:solidFill>
                <a:latin typeface="Arial" panose="020B0604020202020204" pitchFamily="34" charset="0"/>
              </a:defRPr>
            </a:lvl1pPr>
            <a:lvl2pPr marL="742950" indent="-285750" defTabSz="957263" eaLnBrk="0" hangingPunct="0">
              <a:defRPr>
                <a:solidFill>
                  <a:schemeClr val="tx1"/>
                </a:solidFill>
                <a:latin typeface="Arial" panose="020B0604020202020204" pitchFamily="34" charset="0"/>
              </a:defRPr>
            </a:lvl2pPr>
            <a:lvl3pPr marL="1143000" indent="-228600" defTabSz="957263" eaLnBrk="0" hangingPunct="0">
              <a:defRPr>
                <a:solidFill>
                  <a:schemeClr val="tx1"/>
                </a:solidFill>
                <a:latin typeface="Arial" panose="020B0604020202020204" pitchFamily="34" charset="0"/>
              </a:defRPr>
            </a:lvl3pPr>
            <a:lvl4pPr marL="1600200" indent="-228600" defTabSz="957263" eaLnBrk="0" hangingPunct="0">
              <a:defRPr>
                <a:solidFill>
                  <a:schemeClr val="tx1"/>
                </a:solidFill>
                <a:latin typeface="Arial" panose="020B0604020202020204" pitchFamily="34" charset="0"/>
              </a:defRPr>
            </a:lvl4pPr>
            <a:lvl5pPr marL="2057400" indent="-228600" defTabSz="957263" eaLnBrk="0" hangingPunct="0">
              <a:defRPr>
                <a:solidFill>
                  <a:schemeClr val="tx1"/>
                </a:solidFill>
                <a:latin typeface="Arial" panose="020B0604020202020204" pitchFamily="34" charset="0"/>
              </a:defRPr>
            </a:lvl5pPr>
            <a:lvl6pPr marL="2514600" indent="-228600" defTabSz="957263" eaLnBrk="0" fontAlgn="base" hangingPunct="0">
              <a:spcBef>
                <a:spcPct val="0"/>
              </a:spcBef>
              <a:spcAft>
                <a:spcPct val="0"/>
              </a:spcAft>
              <a:defRPr>
                <a:solidFill>
                  <a:schemeClr val="tx1"/>
                </a:solidFill>
                <a:latin typeface="Arial" panose="020B0604020202020204" pitchFamily="34" charset="0"/>
              </a:defRPr>
            </a:lvl6pPr>
            <a:lvl7pPr marL="2971800" indent="-228600" defTabSz="957263" eaLnBrk="0" fontAlgn="base" hangingPunct="0">
              <a:spcBef>
                <a:spcPct val="0"/>
              </a:spcBef>
              <a:spcAft>
                <a:spcPct val="0"/>
              </a:spcAft>
              <a:defRPr>
                <a:solidFill>
                  <a:schemeClr val="tx1"/>
                </a:solidFill>
                <a:latin typeface="Arial" panose="020B0604020202020204" pitchFamily="34" charset="0"/>
              </a:defRPr>
            </a:lvl7pPr>
            <a:lvl8pPr marL="3429000" indent="-228600" defTabSz="957263" eaLnBrk="0" fontAlgn="base" hangingPunct="0">
              <a:spcBef>
                <a:spcPct val="0"/>
              </a:spcBef>
              <a:spcAft>
                <a:spcPct val="0"/>
              </a:spcAft>
              <a:defRPr>
                <a:solidFill>
                  <a:schemeClr val="tx1"/>
                </a:solidFill>
                <a:latin typeface="Arial" panose="020B0604020202020204" pitchFamily="34" charset="0"/>
              </a:defRPr>
            </a:lvl8pPr>
            <a:lvl9pPr marL="3886200" indent="-228600" defTabSz="957263"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DF68EEEC-E7F5-4739-9CE5-87B0C0B9465F}" type="slidenum">
              <a:rPr lang="en-IE" altLang="en-US" sz="1300"/>
              <a:pPr algn="r" eaLnBrk="1" hangingPunct="1"/>
              <a:t>4</a:t>
            </a:fld>
            <a:endParaRPr lang="en-IE" altLang="en-US" sz="1300"/>
          </a:p>
        </p:txBody>
      </p:sp>
      <p:sp>
        <p:nvSpPr>
          <p:cNvPr id="81923" name="Rectangle 2"/>
          <p:cNvSpPr>
            <a:spLocks noGrp="1" noRot="1" noChangeAspect="1" noChangeArrowheads="1" noTextEdit="1"/>
          </p:cNvSpPr>
          <p:nvPr>
            <p:ph type="sldImg"/>
          </p:nvPr>
        </p:nvSpPr>
        <p:spPr>
          <a:xfrm>
            <a:off x="1371600" y="1143000"/>
            <a:ext cx="4114800" cy="3086100"/>
          </a:xfrm>
          <a:ln/>
        </p:spPr>
      </p:sp>
      <p:sp>
        <p:nvSpPr>
          <p:cNvPr id="81924" name="Rectangle 3"/>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725552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txBox="1">
            <a:spLocks noGrp="1" noChangeArrowheads="1"/>
          </p:cNvSpPr>
          <p:nvPr/>
        </p:nvSpPr>
        <p:spPr bwMode="auto">
          <a:xfrm>
            <a:off x="4143375" y="9118600"/>
            <a:ext cx="3170238" cy="48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47" tIns="47873" rIns="95747" bIns="47873" anchor="b"/>
          <a:lstStyle>
            <a:lvl1pPr defTabSz="957263" eaLnBrk="0" hangingPunct="0">
              <a:defRPr>
                <a:solidFill>
                  <a:schemeClr val="tx1"/>
                </a:solidFill>
                <a:latin typeface="Arial" panose="020B0604020202020204" pitchFamily="34" charset="0"/>
              </a:defRPr>
            </a:lvl1pPr>
            <a:lvl2pPr marL="742950" indent="-285750" defTabSz="957263" eaLnBrk="0" hangingPunct="0">
              <a:defRPr>
                <a:solidFill>
                  <a:schemeClr val="tx1"/>
                </a:solidFill>
                <a:latin typeface="Arial" panose="020B0604020202020204" pitchFamily="34" charset="0"/>
              </a:defRPr>
            </a:lvl2pPr>
            <a:lvl3pPr marL="1143000" indent="-228600" defTabSz="957263" eaLnBrk="0" hangingPunct="0">
              <a:defRPr>
                <a:solidFill>
                  <a:schemeClr val="tx1"/>
                </a:solidFill>
                <a:latin typeface="Arial" panose="020B0604020202020204" pitchFamily="34" charset="0"/>
              </a:defRPr>
            </a:lvl3pPr>
            <a:lvl4pPr marL="1600200" indent="-228600" defTabSz="957263" eaLnBrk="0" hangingPunct="0">
              <a:defRPr>
                <a:solidFill>
                  <a:schemeClr val="tx1"/>
                </a:solidFill>
                <a:latin typeface="Arial" panose="020B0604020202020204" pitchFamily="34" charset="0"/>
              </a:defRPr>
            </a:lvl4pPr>
            <a:lvl5pPr marL="2057400" indent="-228600" defTabSz="957263" eaLnBrk="0" hangingPunct="0">
              <a:defRPr>
                <a:solidFill>
                  <a:schemeClr val="tx1"/>
                </a:solidFill>
                <a:latin typeface="Arial" panose="020B0604020202020204" pitchFamily="34" charset="0"/>
              </a:defRPr>
            </a:lvl5pPr>
            <a:lvl6pPr marL="2514600" indent="-228600" defTabSz="957263" eaLnBrk="0" fontAlgn="base" hangingPunct="0">
              <a:spcBef>
                <a:spcPct val="0"/>
              </a:spcBef>
              <a:spcAft>
                <a:spcPct val="0"/>
              </a:spcAft>
              <a:defRPr>
                <a:solidFill>
                  <a:schemeClr val="tx1"/>
                </a:solidFill>
                <a:latin typeface="Arial" panose="020B0604020202020204" pitchFamily="34" charset="0"/>
              </a:defRPr>
            </a:lvl6pPr>
            <a:lvl7pPr marL="2971800" indent="-228600" defTabSz="957263" eaLnBrk="0" fontAlgn="base" hangingPunct="0">
              <a:spcBef>
                <a:spcPct val="0"/>
              </a:spcBef>
              <a:spcAft>
                <a:spcPct val="0"/>
              </a:spcAft>
              <a:defRPr>
                <a:solidFill>
                  <a:schemeClr val="tx1"/>
                </a:solidFill>
                <a:latin typeface="Arial" panose="020B0604020202020204" pitchFamily="34" charset="0"/>
              </a:defRPr>
            </a:lvl7pPr>
            <a:lvl8pPr marL="3429000" indent="-228600" defTabSz="957263" eaLnBrk="0" fontAlgn="base" hangingPunct="0">
              <a:spcBef>
                <a:spcPct val="0"/>
              </a:spcBef>
              <a:spcAft>
                <a:spcPct val="0"/>
              </a:spcAft>
              <a:defRPr>
                <a:solidFill>
                  <a:schemeClr val="tx1"/>
                </a:solidFill>
                <a:latin typeface="Arial" panose="020B0604020202020204" pitchFamily="34" charset="0"/>
              </a:defRPr>
            </a:lvl8pPr>
            <a:lvl9pPr marL="3886200" indent="-228600" defTabSz="957263"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D1593C99-A4A0-4B3B-A829-B9E9FDBCB453}" type="slidenum">
              <a:rPr lang="en-IE" altLang="en-US" sz="1300"/>
              <a:pPr algn="r" eaLnBrk="1" hangingPunct="1"/>
              <a:t>5</a:t>
            </a:fld>
            <a:endParaRPr lang="en-IE" altLang="en-US" sz="1300"/>
          </a:p>
        </p:txBody>
      </p:sp>
      <p:sp>
        <p:nvSpPr>
          <p:cNvPr id="82947" name="Rectangle 2"/>
          <p:cNvSpPr>
            <a:spLocks noGrp="1" noRot="1" noChangeAspect="1" noChangeArrowheads="1" noTextEdit="1"/>
          </p:cNvSpPr>
          <p:nvPr>
            <p:ph type="sldImg"/>
          </p:nvPr>
        </p:nvSpPr>
        <p:spPr>
          <a:xfrm>
            <a:off x="1371600" y="1143000"/>
            <a:ext cx="4114800" cy="3086100"/>
          </a:xfrm>
          <a:ln/>
        </p:spPr>
      </p:sp>
      <p:sp>
        <p:nvSpPr>
          <p:cNvPr id="82948" name="Rectangle 3"/>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5636085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a:t> </a:t>
            </a:r>
          </a:p>
          <a:p>
            <a:r>
              <a:rPr lang="en-US"/>
              <a:t>THIS HAS BEEN EFFECTED</a:t>
            </a:r>
            <a:r>
              <a:rPr lang="en-US" baseline="0"/>
              <a:t> BY DEVELOPING JOB AIDES AND KEY COMPTENCES AT EACH LEVEL FROM COMMUNITY TO TERTIARY FACILITIES.</a:t>
            </a:r>
            <a:endParaRPr lang="en-US"/>
          </a:p>
          <a:p>
            <a:endParaRPr lang="en-US"/>
          </a:p>
        </p:txBody>
      </p:sp>
      <p:sp>
        <p:nvSpPr>
          <p:cNvPr id="4" name="Slide Number Placeholder 3"/>
          <p:cNvSpPr>
            <a:spLocks noGrp="1"/>
          </p:cNvSpPr>
          <p:nvPr>
            <p:ph type="sldNum" sz="quarter" idx="10"/>
          </p:nvPr>
        </p:nvSpPr>
        <p:spPr/>
        <p:txBody>
          <a:bodyPr/>
          <a:lstStyle/>
          <a:p>
            <a:fld id="{7A2B78B4-ABEC-46A6-804C-0C695A102D04}" type="slidenum">
              <a:rPr lang="en-US" smtClean="0"/>
              <a:t>8</a:t>
            </a:fld>
            <a:endParaRPr lang="en-US"/>
          </a:p>
        </p:txBody>
      </p:sp>
    </p:spTree>
    <p:extLst>
      <p:ext uri="{BB962C8B-B14F-4D97-AF65-F5344CB8AC3E}">
        <p14:creationId xmlns:p14="http://schemas.microsoft.com/office/powerpoint/2010/main" val="37514654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A2B78B4-ABEC-46A6-804C-0C695A102D04}" type="slidenum">
              <a:rPr lang="en-US" smtClean="0"/>
              <a:t>10</a:t>
            </a:fld>
            <a:endParaRPr lang="en-US"/>
          </a:p>
        </p:txBody>
      </p:sp>
    </p:spTree>
    <p:extLst>
      <p:ext uri="{BB962C8B-B14F-4D97-AF65-F5344CB8AC3E}">
        <p14:creationId xmlns:p14="http://schemas.microsoft.com/office/powerpoint/2010/main" val="15561617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610805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010F4FD-7EC2-4AA6-B2DF-9847AE4E5F69}" type="datetimeFigureOut">
              <a:rPr lang="en-US" smtClean="0"/>
              <a:t>12/19/2017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554A83-EAE2-4309-89EB-A6C2A7AF644A}" type="slidenum">
              <a:rPr lang="en-US" smtClean="0"/>
              <a:t>‹#›</a:t>
            </a:fld>
            <a:endParaRPr lang="en-US"/>
          </a:p>
        </p:txBody>
      </p:sp>
    </p:spTree>
    <p:extLst>
      <p:ext uri="{BB962C8B-B14F-4D97-AF65-F5344CB8AC3E}">
        <p14:creationId xmlns:p14="http://schemas.microsoft.com/office/powerpoint/2010/main" val="3009467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010F4FD-7EC2-4AA6-B2DF-9847AE4E5F69}" type="datetimeFigureOut">
              <a:rPr lang="en-US" smtClean="0"/>
              <a:t>12/19/2017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554A83-EAE2-4309-89EB-A6C2A7AF644A}" type="slidenum">
              <a:rPr lang="en-US" smtClean="0"/>
              <a:t>‹#›</a:t>
            </a:fld>
            <a:endParaRPr lang="en-US"/>
          </a:p>
        </p:txBody>
      </p:sp>
    </p:spTree>
    <p:extLst>
      <p:ext uri="{BB962C8B-B14F-4D97-AF65-F5344CB8AC3E}">
        <p14:creationId xmlns:p14="http://schemas.microsoft.com/office/powerpoint/2010/main" val="3184534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010F4FD-7EC2-4AA6-B2DF-9847AE4E5F69}" type="datetimeFigureOut">
              <a:rPr lang="en-US" smtClean="0"/>
              <a:t>12/19/2017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554A83-EAE2-4309-89EB-A6C2A7AF644A}" type="slidenum">
              <a:rPr lang="en-US" smtClean="0"/>
              <a:t>‹#›</a:t>
            </a:fld>
            <a:endParaRPr lang="en-US"/>
          </a:p>
        </p:txBody>
      </p:sp>
    </p:spTree>
    <p:extLst>
      <p:ext uri="{BB962C8B-B14F-4D97-AF65-F5344CB8AC3E}">
        <p14:creationId xmlns:p14="http://schemas.microsoft.com/office/powerpoint/2010/main" val="529272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28650" y="1696598"/>
            <a:ext cx="7886700" cy="4480365"/>
          </a:xfrm>
        </p:spPr>
        <p:txBody>
          <a:bodyPr/>
          <a:lstStyle>
            <a:lvl1pPr>
              <a:lnSpc>
                <a:spcPct val="100000"/>
              </a:lnSpc>
              <a:spcBef>
                <a:spcPts val="600"/>
              </a:spcBef>
              <a:spcAft>
                <a:spcPts val="600"/>
              </a:spcAft>
              <a:defRPr/>
            </a:lvl1pPr>
            <a:lvl2pPr>
              <a:lnSpc>
                <a:spcPct val="100000"/>
              </a:lnSpc>
              <a:spcBef>
                <a:spcPts val="600"/>
              </a:spcBef>
              <a:spcAft>
                <a:spcPts val="600"/>
              </a:spcAft>
              <a:defRPr/>
            </a:lvl2pPr>
            <a:lvl3pPr>
              <a:lnSpc>
                <a:spcPct val="100000"/>
              </a:lnSpc>
              <a:spcBef>
                <a:spcPts val="600"/>
              </a:spcBef>
              <a:spcAft>
                <a:spcPts val="600"/>
              </a:spcAft>
              <a:defRPr/>
            </a:lvl3pPr>
            <a:lvl4pPr>
              <a:lnSpc>
                <a:spcPct val="100000"/>
              </a:lnSpc>
              <a:spcBef>
                <a:spcPts val="600"/>
              </a:spcBef>
              <a:spcAft>
                <a:spcPts val="600"/>
              </a:spcAft>
              <a:defRPr/>
            </a:lvl4pPr>
            <a:lvl5pPr>
              <a:lnSpc>
                <a:spcPct val="100000"/>
              </a:lnSpc>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010F4FD-7EC2-4AA6-B2DF-9847AE4E5F69}" type="datetimeFigureOut">
              <a:rPr lang="en-US" smtClean="0"/>
              <a:t>12/19/2017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554A83-EAE2-4309-89EB-A6C2A7AF644A}" type="slidenum">
              <a:rPr lang="en-US" smtClean="0"/>
              <a:t>‹#›</a:t>
            </a:fld>
            <a:endParaRPr lang="en-US"/>
          </a:p>
        </p:txBody>
      </p:sp>
    </p:spTree>
    <p:extLst>
      <p:ext uri="{BB962C8B-B14F-4D97-AF65-F5344CB8AC3E}">
        <p14:creationId xmlns:p14="http://schemas.microsoft.com/office/powerpoint/2010/main" val="2884512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010F4FD-7EC2-4AA6-B2DF-9847AE4E5F69}" type="datetimeFigureOut">
              <a:rPr lang="en-US" smtClean="0"/>
              <a:t>12/19/2017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554A83-EAE2-4309-89EB-A6C2A7AF644A}" type="slidenum">
              <a:rPr lang="en-US" smtClean="0"/>
              <a:t>‹#›</a:t>
            </a:fld>
            <a:endParaRPr lang="en-US"/>
          </a:p>
        </p:txBody>
      </p:sp>
    </p:spTree>
    <p:extLst>
      <p:ext uri="{BB962C8B-B14F-4D97-AF65-F5344CB8AC3E}">
        <p14:creationId xmlns:p14="http://schemas.microsoft.com/office/powerpoint/2010/main" val="3291613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010F4FD-7EC2-4AA6-B2DF-9847AE4E5F69}" type="datetimeFigureOut">
              <a:rPr lang="en-US" smtClean="0"/>
              <a:t>12/19/2017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554A83-EAE2-4309-89EB-A6C2A7AF644A}" type="slidenum">
              <a:rPr lang="en-US" smtClean="0"/>
              <a:t>‹#›</a:t>
            </a:fld>
            <a:endParaRPr lang="en-US"/>
          </a:p>
        </p:txBody>
      </p:sp>
    </p:spTree>
    <p:extLst>
      <p:ext uri="{BB962C8B-B14F-4D97-AF65-F5344CB8AC3E}">
        <p14:creationId xmlns:p14="http://schemas.microsoft.com/office/powerpoint/2010/main" val="1142906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010F4FD-7EC2-4AA6-B2DF-9847AE4E5F69}" type="datetimeFigureOut">
              <a:rPr lang="en-US" smtClean="0"/>
              <a:t>12/19/2017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554A83-EAE2-4309-89EB-A6C2A7AF644A}" type="slidenum">
              <a:rPr lang="en-US" smtClean="0"/>
              <a:t>‹#›</a:t>
            </a:fld>
            <a:endParaRPr lang="en-US"/>
          </a:p>
        </p:txBody>
      </p:sp>
    </p:spTree>
    <p:extLst>
      <p:ext uri="{BB962C8B-B14F-4D97-AF65-F5344CB8AC3E}">
        <p14:creationId xmlns:p14="http://schemas.microsoft.com/office/powerpoint/2010/main" val="1851950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010F4FD-7EC2-4AA6-B2DF-9847AE4E5F69}" type="datetimeFigureOut">
              <a:rPr lang="en-US" smtClean="0"/>
              <a:t>12/19/2017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554A83-EAE2-4309-89EB-A6C2A7AF644A}" type="slidenum">
              <a:rPr lang="en-US" smtClean="0"/>
              <a:t>‹#›</a:t>
            </a:fld>
            <a:endParaRPr lang="en-US"/>
          </a:p>
        </p:txBody>
      </p:sp>
    </p:spTree>
    <p:extLst>
      <p:ext uri="{BB962C8B-B14F-4D97-AF65-F5344CB8AC3E}">
        <p14:creationId xmlns:p14="http://schemas.microsoft.com/office/powerpoint/2010/main" val="285879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10F4FD-7EC2-4AA6-B2DF-9847AE4E5F69}" type="datetimeFigureOut">
              <a:rPr lang="en-US" smtClean="0"/>
              <a:t>12/19/2017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554A83-EAE2-4309-89EB-A6C2A7AF644A}" type="slidenum">
              <a:rPr lang="en-US" smtClean="0"/>
              <a:t>‹#›</a:t>
            </a:fld>
            <a:endParaRPr lang="en-US"/>
          </a:p>
        </p:txBody>
      </p:sp>
    </p:spTree>
    <p:extLst>
      <p:ext uri="{BB962C8B-B14F-4D97-AF65-F5344CB8AC3E}">
        <p14:creationId xmlns:p14="http://schemas.microsoft.com/office/powerpoint/2010/main" val="376895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010F4FD-7EC2-4AA6-B2DF-9847AE4E5F69}" type="datetimeFigureOut">
              <a:rPr lang="en-US" smtClean="0"/>
              <a:t>12/19/2017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554A83-EAE2-4309-89EB-A6C2A7AF644A}" type="slidenum">
              <a:rPr lang="en-US" smtClean="0"/>
              <a:t>‹#›</a:t>
            </a:fld>
            <a:endParaRPr lang="en-US"/>
          </a:p>
        </p:txBody>
      </p:sp>
    </p:spTree>
    <p:extLst>
      <p:ext uri="{BB962C8B-B14F-4D97-AF65-F5344CB8AC3E}">
        <p14:creationId xmlns:p14="http://schemas.microsoft.com/office/powerpoint/2010/main" val="1446732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010F4FD-7EC2-4AA6-B2DF-9847AE4E5F69}" type="datetimeFigureOut">
              <a:rPr lang="en-US" smtClean="0"/>
              <a:t>12/19/2017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554A83-EAE2-4309-89EB-A6C2A7AF644A}" type="slidenum">
              <a:rPr lang="en-US" smtClean="0"/>
              <a:t>‹#›</a:t>
            </a:fld>
            <a:endParaRPr lang="en-US"/>
          </a:p>
        </p:txBody>
      </p:sp>
    </p:spTree>
    <p:extLst>
      <p:ext uri="{BB962C8B-B14F-4D97-AF65-F5344CB8AC3E}">
        <p14:creationId xmlns:p14="http://schemas.microsoft.com/office/powerpoint/2010/main" val="2773899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7"/>
            <a:ext cx="7886700" cy="758594"/>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465374"/>
            <a:ext cx="7886700" cy="471158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10F4FD-7EC2-4AA6-B2DF-9847AE4E5F69}" type="datetimeFigureOut">
              <a:rPr lang="en-US" smtClean="0"/>
              <a:t>12/19/2017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554A83-EAE2-4309-89EB-A6C2A7AF644A}" type="slidenum">
              <a:rPr lang="en-US" smtClean="0"/>
              <a:t>‹#›</a:t>
            </a:fld>
            <a:endParaRPr lang="en-US"/>
          </a:p>
        </p:txBody>
      </p:sp>
      <p:cxnSp>
        <p:nvCxnSpPr>
          <p:cNvPr id="7" name="Straight Connector 6"/>
          <p:cNvCxnSpPr/>
          <p:nvPr userDrawn="1"/>
        </p:nvCxnSpPr>
        <p:spPr>
          <a:xfrm flipV="1">
            <a:off x="0" y="1289105"/>
            <a:ext cx="9144000" cy="10885"/>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32390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b="1"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raining Course on Inpatient Management of Severe Acute Malnutrition: Slides for Home-Craft Workers Module" title="Training Course on Inpatient Management of Severe Acute Malnutrition: Slides for Home-Craft Workers Module">
            <a:extLst>
              <a:ext uri="{FF2B5EF4-FFF2-40B4-BE49-F238E27FC236}">
                <a16:creationId xmlns:a16="http://schemas.microsoft.com/office/drawing/2014/main" id="{C0F3DFB1-799D-4D4E-BD5C-73380F96C06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3288888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Admission Criteria</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47596901"/>
              </p:ext>
            </p:extLst>
          </p:nvPr>
        </p:nvGraphicFramePr>
        <p:xfrm>
          <a:off x="294338" y="1709917"/>
          <a:ext cx="8555324" cy="4706022"/>
        </p:xfrm>
        <a:graphic>
          <a:graphicData uri="http://schemas.openxmlformats.org/drawingml/2006/table">
            <a:tbl>
              <a:tblPr firstRow="1" bandRow="1">
                <a:tableStyleId>{00A15C55-8517-42AA-B614-E9B94910E393}</a:tableStyleId>
              </a:tblPr>
              <a:tblGrid>
                <a:gridCol w="2604579">
                  <a:extLst>
                    <a:ext uri="{9D8B030D-6E8A-4147-A177-3AD203B41FA5}">
                      <a16:colId xmlns:a16="http://schemas.microsoft.com/office/drawing/2014/main" val="20000"/>
                    </a:ext>
                  </a:extLst>
                </a:gridCol>
                <a:gridCol w="2450938">
                  <a:extLst>
                    <a:ext uri="{9D8B030D-6E8A-4147-A177-3AD203B41FA5}">
                      <a16:colId xmlns:a16="http://schemas.microsoft.com/office/drawing/2014/main" val="20001"/>
                    </a:ext>
                  </a:extLst>
                </a:gridCol>
                <a:gridCol w="3499807">
                  <a:extLst>
                    <a:ext uri="{9D8B030D-6E8A-4147-A177-3AD203B41FA5}">
                      <a16:colId xmlns:a16="http://schemas.microsoft.com/office/drawing/2014/main" val="20002"/>
                    </a:ext>
                  </a:extLst>
                </a:gridCol>
              </a:tblGrid>
              <a:tr h="390477">
                <a:tc>
                  <a:txBody>
                    <a:bodyPr/>
                    <a:lstStyle/>
                    <a:p>
                      <a:r>
                        <a:rPr lang="en-US" sz="2000" dirty="0">
                          <a:solidFill>
                            <a:schemeClr val="tx1"/>
                          </a:solidFill>
                        </a:rPr>
                        <a:t>2012 Protocol</a:t>
                      </a:r>
                    </a:p>
                  </a:txBody>
                  <a:tcPr marL="68580" marR="68580" marT="34290" marB="34290"/>
                </a:tc>
                <a:tc>
                  <a:txBody>
                    <a:bodyPr/>
                    <a:lstStyle/>
                    <a:p>
                      <a:r>
                        <a:rPr lang="en-US" sz="2000" dirty="0">
                          <a:solidFill>
                            <a:schemeClr val="tx1"/>
                          </a:solidFill>
                        </a:rPr>
                        <a:t>WHO 2013 update</a:t>
                      </a:r>
                    </a:p>
                  </a:txBody>
                  <a:tcPr marL="68580" marR="68580" marT="34290" marB="34290"/>
                </a:tc>
                <a:tc>
                  <a:txBody>
                    <a:bodyPr/>
                    <a:lstStyle/>
                    <a:p>
                      <a:r>
                        <a:rPr lang="en-US" sz="2000" dirty="0">
                          <a:solidFill>
                            <a:schemeClr val="tx1"/>
                          </a:solidFill>
                        </a:rPr>
                        <a:t>Malawi</a:t>
                      </a:r>
                      <a:r>
                        <a:rPr lang="en-US" sz="2000" baseline="0" dirty="0">
                          <a:solidFill>
                            <a:schemeClr val="tx1"/>
                          </a:solidFill>
                        </a:rPr>
                        <a:t> 2016 update</a:t>
                      </a:r>
                      <a:endParaRPr lang="en-US" sz="2000" dirty="0">
                        <a:solidFill>
                          <a:schemeClr val="tx1"/>
                        </a:solidFill>
                      </a:endParaRPr>
                    </a:p>
                  </a:txBody>
                  <a:tcPr marL="68580" marR="68580" marT="34290" marB="34290"/>
                </a:tc>
                <a:extLst>
                  <a:ext uri="{0D108BD9-81ED-4DB2-BD59-A6C34878D82A}">
                    <a16:rowId xmlns:a16="http://schemas.microsoft.com/office/drawing/2014/main" val="10000"/>
                  </a:ext>
                </a:extLst>
              </a:tr>
              <a:tr h="971093">
                <a:tc>
                  <a:txBody>
                    <a:bodyPr/>
                    <a:lstStyle/>
                    <a:p>
                      <a:pPr marL="0" marR="0">
                        <a:lnSpc>
                          <a:spcPct val="107000"/>
                        </a:lnSpc>
                        <a:spcBef>
                          <a:spcPts val="0"/>
                        </a:spcBef>
                        <a:spcAft>
                          <a:spcPts val="0"/>
                        </a:spcAft>
                      </a:pPr>
                      <a:r>
                        <a:rPr lang="en-US" sz="2000" dirty="0">
                          <a:effectLst/>
                        </a:rPr>
                        <a:t>Includes older children &gt;59 </a:t>
                      </a:r>
                      <a:r>
                        <a:rPr lang="en-US" sz="2000" dirty="0" err="1">
                          <a:effectLst/>
                        </a:rPr>
                        <a:t>mo</a:t>
                      </a:r>
                      <a:r>
                        <a:rPr lang="en-US" sz="2000" dirty="0">
                          <a:effectLst/>
                        </a:rPr>
                        <a:t> and adolescents.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2000">
                          <a:effectLst/>
                        </a:rPr>
                        <a:t>Older children and adolescents not included or discussed.</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2000" dirty="0">
                          <a:effectLst/>
                        </a:rPr>
                        <a:t>The</a:t>
                      </a:r>
                      <a:r>
                        <a:rPr lang="en-US" sz="2000" baseline="0" dirty="0">
                          <a:effectLst/>
                        </a:rPr>
                        <a:t> inclusion of older children . 59 </a:t>
                      </a:r>
                      <a:r>
                        <a:rPr lang="en-US" sz="2000" baseline="0" dirty="0" err="1">
                          <a:effectLst/>
                        </a:rPr>
                        <a:t>mo</a:t>
                      </a:r>
                      <a:r>
                        <a:rPr lang="en-US" sz="2000" baseline="0" dirty="0">
                          <a:effectLst/>
                        </a:rPr>
                        <a:t> and adolescents has been retained in the revision.</a:t>
                      </a:r>
                      <a:endParaRPr lang="en-US" sz="3200" dirty="0">
                        <a:effectLst/>
                      </a:endParaRPr>
                    </a:p>
                    <a:p>
                      <a:pPr marL="0" marR="0">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1"/>
                  </a:ext>
                </a:extLst>
              </a:tr>
              <a:tr h="677531">
                <a:tc>
                  <a:txBody>
                    <a:bodyPr/>
                    <a:lstStyle/>
                    <a:p>
                      <a:pPr marL="0" marR="0">
                        <a:lnSpc>
                          <a:spcPct val="107000"/>
                        </a:lnSpc>
                        <a:spcBef>
                          <a:spcPts val="0"/>
                        </a:spcBef>
                        <a:spcAft>
                          <a:spcPts val="0"/>
                        </a:spcAft>
                      </a:pPr>
                      <a:r>
                        <a:rPr lang="en-US" sz="2000">
                          <a:effectLst/>
                        </a:rPr>
                        <a:t>Includes older children and adolescents.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2000" dirty="0">
                          <a:effectLst/>
                        </a:rPr>
                        <a:t>Excluded.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2000" dirty="0">
                          <a:effectLst/>
                        </a:rPr>
                        <a:t>Retained older children and adolescents.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2"/>
                  </a:ext>
                </a:extLst>
              </a:tr>
              <a:tr h="677531">
                <a:tc>
                  <a:txBody>
                    <a:bodyPr/>
                    <a:lstStyle/>
                    <a:p>
                      <a:pPr marL="0" marR="0">
                        <a:lnSpc>
                          <a:spcPct val="107000"/>
                        </a:lnSpc>
                        <a:spcBef>
                          <a:spcPts val="0"/>
                        </a:spcBef>
                        <a:spcAft>
                          <a:spcPts val="0"/>
                        </a:spcAft>
                      </a:pPr>
                      <a:r>
                        <a:rPr lang="en-US" sz="2000">
                          <a:effectLst/>
                        </a:rPr>
                        <a:t>Includes pregnant and lactating women.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2000">
                          <a:effectLst/>
                        </a:rPr>
                        <a:t>Excluded.</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2000" dirty="0">
                          <a:effectLst/>
                        </a:rPr>
                        <a:t>Retained pregnant and lactating women.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3"/>
                  </a:ext>
                </a:extLst>
              </a:tr>
              <a:tr h="677531">
                <a:tc>
                  <a:txBody>
                    <a:bodyPr/>
                    <a:lstStyle/>
                    <a:p>
                      <a:pPr marL="0" marR="0">
                        <a:lnSpc>
                          <a:spcPct val="107000"/>
                        </a:lnSpc>
                        <a:spcBef>
                          <a:spcPts val="0"/>
                        </a:spcBef>
                        <a:spcAft>
                          <a:spcPts val="0"/>
                        </a:spcAft>
                      </a:pPr>
                      <a:r>
                        <a:rPr lang="en-US" sz="2000">
                          <a:effectLst/>
                        </a:rPr>
                        <a:t>Did not include a section on infants</a:t>
                      </a:r>
                      <a:r>
                        <a:rPr lang="en-US" sz="2000" baseline="0">
                          <a:effectLst/>
                        </a:rPr>
                        <a:t> &lt; 6 mo.</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2000">
                          <a:effectLst/>
                        </a:rPr>
                        <a:t>A section has been added to the 2013 WHO guidelines.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2000" dirty="0">
                          <a:effectLst/>
                        </a:rPr>
                        <a:t>Section on infants &lt; 6 </a:t>
                      </a:r>
                      <a:r>
                        <a:rPr lang="en-US" sz="2000" dirty="0" err="1">
                          <a:effectLst/>
                        </a:rPr>
                        <a:t>mo</a:t>
                      </a:r>
                      <a:r>
                        <a:rPr lang="en-US" sz="2000" dirty="0">
                          <a:effectLst/>
                        </a:rPr>
                        <a:t> has been added to the new guidelines.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4"/>
                  </a:ext>
                </a:extLst>
              </a:tr>
              <a:tr h="677531">
                <a:tc>
                  <a:txBody>
                    <a:bodyPr/>
                    <a:lstStyle/>
                    <a:p>
                      <a:pPr marL="0" marR="0">
                        <a:lnSpc>
                          <a:spcPct val="107000"/>
                        </a:lnSpc>
                        <a:spcBef>
                          <a:spcPts val="0"/>
                        </a:spcBef>
                        <a:spcAft>
                          <a:spcPts val="0"/>
                        </a:spcAft>
                      </a:pPr>
                      <a:r>
                        <a:rPr lang="en-US" sz="2000">
                          <a:effectLst/>
                        </a:rPr>
                        <a:t>Include use of BMI as</a:t>
                      </a:r>
                      <a:r>
                        <a:rPr lang="en-US" sz="2000" baseline="0">
                          <a:effectLst/>
                        </a:rPr>
                        <a:t> admission criteria.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2000">
                          <a:effectLst/>
                        </a:rPr>
                        <a:t>Uses WHZ</a:t>
                      </a:r>
                      <a:r>
                        <a:rPr lang="en-US" sz="2000" baseline="0">
                          <a:effectLst/>
                        </a:rPr>
                        <a:t> &amp;</a:t>
                      </a:r>
                      <a:r>
                        <a:rPr lang="en-US" sz="2000" baseline="0" err="1">
                          <a:effectLst/>
                        </a:rPr>
                        <a:t>MUAC</a:t>
                      </a:r>
                      <a:r>
                        <a:rPr lang="en-US" sz="2000" baseline="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2000" dirty="0">
                          <a:effectLst/>
                        </a:rPr>
                        <a:t>BMI dropped</a:t>
                      </a:r>
                      <a:r>
                        <a:rPr lang="en-US" sz="2000" baseline="0" dirty="0">
                          <a:effectLst/>
                        </a:rPr>
                        <a:t> from the criteria.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072900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 HIV</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13386379"/>
              </p:ext>
            </p:extLst>
          </p:nvPr>
        </p:nvGraphicFramePr>
        <p:xfrm>
          <a:off x="221225" y="1635060"/>
          <a:ext cx="8701549" cy="4762733"/>
        </p:xfrm>
        <a:graphic>
          <a:graphicData uri="http://schemas.openxmlformats.org/drawingml/2006/table">
            <a:tbl>
              <a:tblPr firstRow="1" bandRow="1">
                <a:tableStyleId>{00A15C55-8517-42AA-B614-E9B94910E393}</a:tableStyleId>
              </a:tblPr>
              <a:tblGrid>
                <a:gridCol w="2084093">
                  <a:extLst>
                    <a:ext uri="{9D8B030D-6E8A-4147-A177-3AD203B41FA5}">
                      <a16:colId xmlns:a16="http://schemas.microsoft.com/office/drawing/2014/main" val="20000"/>
                    </a:ext>
                  </a:extLst>
                </a:gridCol>
                <a:gridCol w="3057833">
                  <a:extLst>
                    <a:ext uri="{9D8B030D-6E8A-4147-A177-3AD203B41FA5}">
                      <a16:colId xmlns:a16="http://schemas.microsoft.com/office/drawing/2014/main" val="20001"/>
                    </a:ext>
                  </a:extLst>
                </a:gridCol>
                <a:gridCol w="3559623">
                  <a:extLst>
                    <a:ext uri="{9D8B030D-6E8A-4147-A177-3AD203B41FA5}">
                      <a16:colId xmlns:a16="http://schemas.microsoft.com/office/drawing/2014/main" val="20002"/>
                    </a:ext>
                  </a:extLst>
                </a:gridCol>
              </a:tblGrid>
              <a:tr h="354082">
                <a:tc>
                  <a:txBody>
                    <a:bodyPr/>
                    <a:lstStyle/>
                    <a:p>
                      <a:r>
                        <a:rPr lang="en-US" sz="1800" dirty="0">
                          <a:solidFill>
                            <a:schemeClr val="tx1"/>
                          </a:solidFill>
                        </a:rPr>
                        <a:t>2012 Protocol</a:t>
                      </a:r>
                    </a:p>
                  </a:txBody>
                  <a:tcPr marL="68580" marR="68580" marT="34290" marB="34290"/>
                </a:tc>
                <a:tc>
                  <a:txBody>
                    <a:bodyPr/>
                    <a:lstStyle/>
                    <a:p>
                      <a:r>
                        <a:rPr lang="en-US" sz="1800" dirty="0">
                          <a:solidFill>
                            <a:schemeClr val="tx1"/>
                          </a:solidFill>
                        </a:rPr>
                        <a:t>WHO 2013 update</a:t>
                      </a:r>
                    </a:p>
                  </a:txBody>
                  <a:tcPr marL="68580" marR="68580" marT="34290" marB="34290"/>
                </a:tc>
                <a:tc>
                  <a:txBody>
                    <a:bodyPr/>
                    <a:lstStyle/>
                    <a:p>
                      <a:r>
                        <a:rPr lang="en-US" sz="1800" dirty="0">
                          <a:solidFill>
                            <a:schemeClr val="tx1"/>
                          </a:solidFill>
                        </a:rPr>
                        <a:t>Malawi</a:t>
                      </a:r>
                      <a:r>
                        <a:rPr lang="en-US" sz="1800" baseline="0" dirty="0">
                          <a:solidFill>
                            <a:schemeClr val="tx1"/>
                          </a:solidFill>
                        </a:rPr>
                        <a:t> 2016 update</a:t>
                      </a:r>
                      <a:endParaRPr lang="en-US" sz="1800" dirty="0">
                        <a:solidFill>
                          <a:schemeClr val="tx1"/>
                        </a:solidFill>
                      </a:endParaRPr>
                    </a:p>
                  </a:txBody>
                  <a:tcPr marL="68580" marR="68580" marT="34290" marB="34290"/>
                </a:tc>
                <a:extLst>
                  <a:ext uri="{0D108BD9-81ED-4DB2-BD59-A6C34878D82A}">
                    <a16:rowId xmlns:a16="http://schemas.microsoft.com/office/drawing/2014/main" val="10000"/>
                  </a:ext>
                </a:extLst>
              </a:tr>
              <a:tr h="1253883">
                <a:tc>
                  <a:txBody>
                    <a:bodyPr/>
                    <a:lstStyle/>
                    <a:p>
                      <a:r>
                        <a:rPr lang="en-US" sz="1800" kern="1200">
                          <a:effectLst/>
                        </a:rPr>
                        <a:t>Does not mention when to start ARTs in children. </a:t>
                      </a:r>
                      <a:endParaRPr lang="en-US" sz="1800"/>
                    </a:p>
                  </a:txBody>
                  <a:tcPr marL="68580" marR="68580" marT="34290" marB="34290"/>
                </a:tc>
                <a:tc>
                  <a:txBody>
                    <a:bodyPr/>
                    <a:lstStyle/>
                    <a:p>
                      <a:r>
                        <a:rPr lang="en-US" sz="1800" kern="1200">
                          <a:effectLst/>
                        </a:rPr>
                        <a:t>All HIV-infected infants and children &lt; 2 </a:t>
                      </a:r>
                      <a:r>
                        <a:rPr lang="en-US" sz="1800" kern="1200" err="1">
                          <a:effectLst/>
                        </a:rPr>
                        <a:t>yrs</a:t>
                      </a:r>
                      <a:r>
                        <a:rPr lang="en-US" sz="1800" kern="1200">
                          <a:effectLst/>
                        </a:rPr>
                        <a:t> should be initiated with ART, irrespective of clinical staging and CD4 count. </a:t>
                      </a:r>
                      <a:endParaRPr lang="en-US" sz="1800"/>
                    </a:p>
                  </a:txBody>
                  <a:tcPr marL="68580" marR="68580" marT="34290" marB="34290"/>
                </a:tc>
                <a:tc rowSpan="2">
                  <a:txBody>
                    <a:bodyPr/>
                    <a:lstStyle/>
                    <a:p>
                      <a:pPr marL="285750" indent="-285750">
                        <a:buFont typeface="Arial" panose="020B0604020202020204" pitchFamily="34" charset="0"/>
                        <a:buChar char="•"/>
                      </a:pPr>
                      <a:r>
                        <a:rPr lang="en-US" sz="1800" kern="1200">
                          <a:effectLst/>
                        </a:rPr>
                        <a:t>All HIV positive children should start on ARVs irrespective of staging and CD 4 count</a:t>
                      </a:r>
                      <a:r>
                        <a:rPr lang="en-US" sz="1800" kern="1200" baseline="0">
                          <a:effectLst/>
                        </a:rPr>
                        <a:t> </a:t>
                      </a:r>
                      <a:r>
                        <a:rPr lang="en-US" sz="1800" kern="1200">
                          <a:effectLst/>
                        </a:rPr>
                        <a:t>(2016 </a:t>
                      </a:r>
                      <a:r>
                        <a:rPr lang="en-US" sz="1800" kern="1200" baseline="0">
                          <a:effectLst/>
                        </a:rPr>
                        <a:t>Clinical HIV g</a:t>
                      </a:r>
                      <a:r>
                        <a:rPr lang="en-US" sz="1800" kern="1200">
                          <a:effectLst/>
                        </a:rPr>
                        <a:t>uidelines).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kern="1200">
                          <a:effectLst/>
                        </a:rPr>
                        <a:t>Examine all infants less than 12months of age with confirmed HIV antibodies for PSHD.</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kern="1200">
                          <a:effectLst/>
                        </a:rPr>
                        <a:t>All children &lt; 2 </a:t>
                      </a:r>
                      <a:r>
                        <a:rPr lang="en-US" sz="1800" kern="1200" err="1">
                          <a:effectLst/>
                        </a:rPr>
                        <a:t>yrs</a:t>
                      </a:r>
                      <a:r>
                        <a:rPr lang="en-US" sz="1800" kern="1200">
                          <a:effectLst/>
                        </a:rPr>
                        <a:t> who start ART should be referred for a new confirmatory DNA-PCR DBS sample. This can be collected on the day of starting ART.</a:t>
                      </a:r>
                    </a:p>
                    <a:p>
                      <a:pPr marL="285750" indent="-285750">
                        <a:buFont typeface="Arial" panose="020B0604020202020204" pitchFamily="34" charset="0"/>
                        <a:buChar char="•"/>
                      </a:pPr>
                      <a:endParaRPr lang="en-US" sz="1800"/>
                    </a:p>
                  </a:txBody>
                  <a:tcPr marL="68580" marR="68580" marT="34290" marB="34290"/>
                </a:tc>
                <a:extLst>
                  <a:ext uri="{0D108BD9-81ED-4DB2-BD59-A6C34878D82A}">
                    <a16:rowId xmlns:a16="http://schemas.microsoft.com/office/drawing/2014/main" val="10001"/>
                  </a:ext>
                </a:extLst>
              </a:tr>
              <a:tr h="2968471">
                <a:tc>
                  <a:txBody>
                    <a:bodyPr/>
                    <a:lstStyle/>
                    <a:p>
                      <a:endParaRPr lang="en-US" sz="1800"/>
                    </a:p>
                  </a:txBody>
                  <a:tcPr marL="68580" marR="68580" marT="34290" marB="34290"/>
                </a:tc>
                <a:tc>
                  <a:txBody>
                    <a:bodyPr/>
                    <a:lstStyle/>
                    <a:p>
                      <a:r>
                        <a:rPr lang="en-US" sz="1800" kern="1200" dirty="0">
                          <a:effectLst/>
                        </a:rPr>
                        <a:t>All HIV-infected children &gt; 2 </a:t>
                      </a:r>
                      <a:r>
                        <a:rPr lang="en-US" sz="1800" kern="1200" dirty="0" err="1">
                          <a:effectLst/>
                        </a:rPr>
                        <a:t>yrs</a:t>
                      </a:r>
                      <a:r>
                        <a:rPr lang="en-US" sz="1800" kern="1200" dirty="0">
                          <a:effectLst/>
                        </a:rPr>
                        <a:t> and &lt;5 </a:t>
                      </a:r>
                      <a:r>
                        <a:rPr lang="en-US" sz="1800" kern="1200" dirty="0" err="1">
                          <a:effectLst/>
                        </a:rPr>
                        <a:t>yrs</a:t>
                      </a:r>
                      <a:r>
                        <a:rPr lang="en-US" sz="1800" kern="1200" dirty="0">
                          <a:effectLst/>
                        </a:rPr>
                        <a:t> should be started on lifelong antiretroviral drug treatment based on their CD4 count (≤750 cells/mm3) or CD4 percentage (≤25%), or if they have WHO clinical staging 3 or 4 (including severe acute malnutrition).</a:t>
                      </a:r>
                      <a:endParaRPr lang="en-US" sz="1800" dirty="0"/>
                    </a:p>
                  </a:txBody>
                  <a:tcPr marL="68580" marR="68580" marT="34290" marB="34290"/>
                </a:tc>
                <a:tc vMerge="1">
                  <a:txBody>
                    <a:bodyPr/>
                    <a:lstStyle/>
                    <a:p>
                      <a:endParaRPr lang="en-US"/>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99188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HIV &amp; TB</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04742569"/>
              </p:ext>
            </p:extLst>
          </p:nvPr>
        </p:nvGraphicFramePr>
        <p:xfrm>
          <a:off x="327334" y="1555371"/>
          <a:ext cx="8489331" cy="5039487"/>
        </p:xfrm>
        <a:graphic>
          <a:graphicData uri="http://schemas.openxmlformats.org/drawingml/2006/table">
            <a:tbl>
              <a:tblPr firstRow="1" bandRow="1">
                <a:tableStyleId>{00A15C55-8517-42AA-B614-E9B94910E393}</a:tableStyleId>
              </a:tblPr>
              <a:tblGrid>
                <a:gridCol w="2584488">
                  <a:extLst>
                    <a:ext uri="{9D8B030D-6E8A-4147-A177-3AD203B41FA5}">
                      <a16:colId xmlns:a16="http://schemas.microsoft.com/office/drawing/2014/main" val="20000"/>
                    </a:ext>
                  </a:extLst>
                </a:gridCol>
                <a:gridCol w="2793519">
                  <a:extLst>
                    <a:ext uri="{9D8B030D-6E8A-4147-A177-3AD203B41FA5}">
                      <a16:colId xmlns:a16="http://schemas.microsoft.com/office/drawing/2014/main" val="20001"/>
                    </a:ext>
                  </a:extLst>
                </a:gridCol>
                <a:gridCol w="3111324">
                  <a:extLst>
                    <a:ext uri="{9D8B030D-6E8A-4147-A177-3AD203B41FA5}">
                      <a16:colId xmlns:a16="http://schemas.microsoft.com/office/drawing/2014/main" val="20002"/>
                    </a:ext>
                  </a:extLst>
                </a:gridCol>
              </a:tblGrid>
              <a:tr h="318182">
                <a:tc>
                  <a:txBody>
                    <a:bodyPr/>
                    <a:lstStyle/>
                    <a:p>
                      <a:r>
                        <a:rPr lang="en-US" sz="1800" dirty="0">
                          <a:solidFill>
                            <a:schemeClr val="tx1"/>
                          </a:solidFill>
                        </a:rPr>
                        <a:t>2012 Protocol</a:t>
                      </a:r>
                    </a:p>
                  </a:txBody>
                  <a:tcPr marL="68580" marR="68580" marT="34290" marB="34290"/>
                </a:tc>
                <a:tc>
                  <a:txBody>
                    <a:bodyPr/>
                    <a:lstStyle/>
                    <a:p>
                      <a:r>
                        <a:rPr lang="en-US" sz="1800">
                          <a:solidFill>
                            <a:schemeClr val="tx1"/>
                          </a:solidFill>
                        </a:rPr>
                        <a:t>WHO 2013 update</a:t>
                      </a:r>
                    </a:p>
                  </a:txBody>
                  <a:tcPr marL="68580" marR="68580" marT="34290" marB="34290"/>
                </a:tc>
                <a:tc>
                  <a:txBody>
                    <a:bodyPr/>
                    <a:lstStyle/>
                    <a:p>
                      <a:r>
                        <a:rPr lang="en-US" sz="1800" dirty="0">
                          <a:solidFill>
                            <a:schemeClr val="tx1"/>
                          </a:solidFill>
                        </a:rPr>
                        <a:t>Malawi</a:t>
                      </a:r>
                      <a:r>
                        <a:rPr lang="en-US" sz="1800" baseline="0" dirty="0">
                          <a:solidFill>
                            <a:schemeClr val="tx1"/>
                          </a:solidFill>
                        </a:rPr>
                        <a:t> 2016 update</a:t>
                      </a:r>
                      <a:endParaRPr lang="en-US" sz="1800" dirty="0">
                        <a:solidFill>
                          <a:schemeClr val="tx1"/>
                        </a:solidFill>
                      </a:endParaRPr>
                    </a:p>
                  </a:txBody>
                  <a:tcPr marL="68580" marR="68580" marT="34290" marB="34290"/>
                </a:tc>
                <a:extLst>
                  <a:ext uri="{0D108BD9-81ED-4DB2-BD59-A6C34878D82A}">
                    <a16:rowId xmlns:a16="http://schemas.microsoft.com/office/drawing/2014/main" val="10000"/>
                  </a:ext>
                </a:extLst>
              </a:tr>
              <a:tr h="2061012">
                <a:tc>
                  <a:txBody>
                    <a:bodyPr/>
                    <a:lstStyle/>
                    <a:p>
                      <a:pPr marL="0" marR="0">
                        <a:lnSpc>
                          <a:spcPct val="107000"/>
                        </a:lnSpc>
                        <a:spcBef>
                          <a:spcPts val="0"/>
                        </a:spcBef>
                        <a:spcAft>
                          <a:spcPts val="0"/>
                        </a:spcAft>
                      </a:pPr>
                      <a:r>
                        <a:rPr lang="en-US" sz="1600">
                          <a:effectLst/>
                        </a:rPr>
                        <a:t>Does not guide the health worker on when to suspect TB in HIV infected children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600">
                          <a:effectLst/>
                        </a:rPr>
                        <a:t>Children living with HIV who have any one of the following symptoms—poor weight gain, fever, current cough, or contact history with a TB case—may have TB and should be evaluated for TB and other conditions.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600">
                          <a:effectLst/>
                        </a:rPr>
                        <a:t>This has been added as part of the assessment for</a:t>
                      </a:r>
                      <a:r>
                        <a:rPr lang="en-US" sz="1600" baseline="0">
                          <a:effectLst/>
                        </a:rPr>
                        <a:t> treatment failure </a:t>
                      </a:r>
                      <a:r>
                        <a:rPr lang="en-US" sz="1600">
                          <a:effectLst/>
                        </a:rPr>
                        <a:t>(in conformity with the 2016 Clinical HIV guidelines).</a:t>
                      </a:r>
                      <a:endParaRPr lang="en-US" sz="2400">
                        <a:effectLst/>
                      </a:endParaRPr>
                    </a:p>
                    <a:p>
                      <a:pPr marL="0" marR="0">
                        <a:lnSpc>
                          <a:spcPct val="107000"/>
                        </a:lnSpc>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1"/>
                  </a:ext>
                </a:extLst>
              </a:tr>
              <a:tr h="2576265">
                <a:tc>
                  <a:txBody>
                    <a:bodyPr/>
                    <a:lstStyle/>
                    <a:p>
                      <a:pPr marL="0" marR="0">
                        <a:lnSpc>
                          <a:spcPct val="107000"/>
                        </a:lnSpc>
                        <a:spcBef>
                          <a:spcPts val="0"/>
                        </a:spcBef>
                        <a:spcAft>
                          <a:spcPts val="0"/>
                        </a:spcAft>
                      </a:pPr>
                      <a:r>
                        <a:rPr lang="en-US" sz="1600">
                          <a:effectLst/>
                        </a:rPr>
                        <a:t>Does not mention when to start ARTs in HIV infected children.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600">
                          <a:effectLst/>
                        </a:rPr>
                        <a:t>Children with SAM who are HIV infected and qualify for ART should be started on ART after stabilization of metabolic complications and sepsis (indicated by return of appetite and resolution of severe </a:t>
                      </a:r>
                      <a:r>
                        <a:rPr lang="en-US" sz="1600" err="1">
                          <a:effectLst/>
                        </a:rPr>
                        <a:t>oedema</a:t>
                      </a:r>
                      <a:r>
                        <a:rPr lang="en-US" sz="1600">
                          <a:effectLst/>
                        </a:rPr>
                        <a:t>). (Same ART regimens, and doses, as children with HIV without SAM.)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600" dirty="0">
                          <a:effectLst/>
                        </a:rPr>
                        <a:t>Added to guidelines in section 5.4 on in- patient treatment page 54. (In conformity with the 2016 Clinical HIV guidelines)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77779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Micronutrient Supplementation: Vitamin A</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48800280"/>
              </p:ext>
            </p:extLst>
          </p:nvPr>
        </p:nvGraphicFramePr>
        <p:xfrm>
          <a:off x="302341" y="1581128"/>
          <a:ext cx="8539317" cy="4630994"/>
        </p:xfrm>
        <a:graphic>
          <a:graphicData uri="http://schemas.openxmlformats.org/drawingml/2006/table">
            <a:tbl>
              <a:tblPr firstRow="1" bandRow="1">
                <a:tableStyleId>{00A15C55-8517-42AA-B614-E9B94910E393}</a:tableStyleId>
              </a:tblPr>
              <a:tblGrid>
                <a:gridCol w="2846439">
                  <a:extLst>
                    <a:ext uri="{9D8B030D-6E8A-4147-A177-3AD203B41FA5}">
                      <a16:colId xmlns:a16="http://schemas.microsoft.com/office/drawing/2014/main" val="20000"/>
                    </a:ext>
                  </a:extLst>
                </a:gridCol>
                <a:gridCol w="2260347">
                  <a:extLst>
                    <a:ext uri="{9D8B030D-6E8A-4147-A177-3AD203B41FA5}">
                      <a16:colId xmlns:a16="http://schemas.microsoft.com/office/drawing/2014/main" val="20001"/>
                    </a:ext>
                  </a:extLst>
                </a:gridCol>
                <a:gridCol w="3432531">
                  <a:extLst>
                    <a:ext uri="{9D8B030D-6E8A-4147-A177-3AD203B41FA5}">
                      <a16:colId xmlns:a16="http://schemas.microsoft.com/office/drawing/2014/main" val="20002"/>
                    </a:ext>
                  </a:extLst>
                </a:gridCol>
              </a:tblGrid>
              <a:tr h="367697">
                <a:tc>
                  <a:txBody>
                    <a:bodyPr/>
                    <a:lstStyle/>
                    <a:p>
                      <a:r>
                        <a:rPr lang="en-US" sz="1800" dirty="0">
                          <a:solidFill>
                            <a:schemeClr val="tx1"/>
                          </a:solidFill>
                        </a:rPr>
                        <a:t>2012 protocol</a:t>
                      </a:r>
                    </a:p>
                  </a:txBody>
                  <a:tcPr marL="68580" marR="68580" marT="34290" marB="34290"/>
                </a:tc>
                <a:tc>
                  <a:txBody>
                    <a:bodyPr/>
                    <a:lstStyle/>
                    <a:p>
                      <a:r>
                        <a:rPr lang="en-US" sz="1800">
                          <a:solidFill>
                            <a:schemeClr val="tx1"/>
                          </a:solidFill>
                        </a:rPr>
                        <a:t>WHO 2013 update</a:t>
                      </a:r>
                    </a:p>
                  </a:txBody>
                  <a:tcPr marL="68580" marR="68580" marT="34290" marB="34290"/>
                </a:tc>
                <a:tc>
                  <a:txBody>
                    <a:bodyPr/>
                    <a:lstStyle/>
                    <a:p>
                      <a:r>
                        <a:rPr lang="en-US" sz="1800" dirty="0">
                          <a:solidFill>
                            <a:schemeClr val="tx1"/>
                          </a:solidFill>
                        </a:rPr>
                        <a:t>Malawi</a:t>
                      </a:r>
                      <a:r>
                        <a:rPr lang="en-US" sz="1800" baseline="0" dirty="0">
                          <a:solidFill>
                            <a:schemeClr val="tx1"/>
                          </a:solidFill>
                        </a:rPr>
                        <a:t> 2016 update</a:t>
                      </a:r>
                      <a:endParaRPr lang="en-US" sz="1800" dirty="0">
                        <a:solidFill>
                          <a:schemeClr val="tx1"/>
                        </a:solidFill>
                      </a:endParaRPr>
                    </a:p>
                  </a:txBody>
                  <a:tcPr marL="68580" marR="68580" marT="34290" marB="34290"/>
                </a:tc>
                <a:extLst>
                  <a:ext uri="{0D108BD9-81ED-4DB2-BD59-A6C34878D82A}">
                    <a16:rowId xmlns:a16="http://schemas.microsoft.com/office/drawing/2014/main" val="10000"/>
                  </a:ext>
                </a:extLst>
              </a:tr>
              <a:tr h="4263297">
                <a:tc>
                  <a:txBody>
                    <a:bodyPr/>
                    <a:lstStyle/>
                    <a:p>
                      <a:pPr marL="0" marR="0">
                        <a:lnSpc>
                          <a:spcPct val="107000"/>
                        </a:lnSpc>
                        <a:spcBef>
                          <a:spcPts val="0"/>
                        </a:spcBef>
                        <a:spcAft>
                          <a:spcPts val="0"/>
                        </a:spcAft>
                      </a:pPr>
                      <a:r>
                        <a:rPr lang="en-US" sz="1800">
                          <a:effectLst/>
                        </a:rPr>
                        <a:t>Give high dose vitamin A on admission except in children with </a:t>
                      </a:r>
                      <a:r>
                        <a:rPr lang="en-US" sz="1800" err="1">
                          <a:effectLst/>
                        </a:rPr>
                        <a:t>oedema</a:t>
                      </a:r>
                      <a:r>
                        <a:rPr lang="en-US" sz="1800">
                          <a:effectLst/>
                        </a:rPr>
                        <a:t>—page 73 (Annex 4-2 Routine Medicines for SAM in OTP/ NRU) and page 81 (Routine Daily treatment and Prophylaxis, Vitamin A) .</a:t>
                      </a:r>
                      <a:endParaRPr lang="en-US" sz="2800">
                        <a:effectLst/>
                      </a:endParaRPr>
                    </a:p>
                    <a:p>
                      <a:pPr marL="0" marR="0">
                        <a:lnSpc>
                          <a:spcPct val="107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r>
                        <a:rPr lang="en-US" sz="1800" kern="1200">
                          <a:effectLst/>
                        </a:rPr>
                        <a:t>Give low-dose (5000 IU) vitamin A supplementation daily from the time of admission until discharge from treatment. </a:t>
                      </a:r>
                    </a:p>
                    <a:p>
                      <a:r>
                        <a:rPr lang="en-US" sz="1800" kern="1200">
                          <a:effectLst/>
                        </a:rPr>
                        <a:t> </a:t>
                      </a:r>
                      <a:endParaRPr lang="en-US" sz="1800" kern="1200">
                        <a:solidFill>
                          <a:schemeClr val="dk1"/>
                        </a:solidFill>
                        <a:effectLst/>
                        <a:latin typeface="+mn-lt"/>
                        <a:ea typeface="+mn-ea"/>
                        <a:cs typeface="+mn-cs"/>
                      </a:endParaRP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There is no clear rationale for giving a single high-dose vitamin A supplement, unless children have eye signs of vitamin A deficiency or have had measles recently.</a:t>
                      </a:r>
                      <a:endParaRPr lang="en-US" sz="1800" dirty="0"/>
                    </a:p>
                    <a:p>
                      <a:endParaRPr lang="en-US" sz="1800" kern="1200" dirty="0">
                        <a:effectLst/>
                      </a:endParaRPr>
                    </a:p>
                    <a:p>
                      <a:r>
                        <a:rPr lang="en-US" sz="1800" kern="1200" dirty="0">
                          <a:effectLst/>
                        </a:rPr>
                        <a:t>(The vitamin A intake of children who are fed therapeutic food [F-75, F-100, or ready-to use therapeutic foods] that complies with WHO specifications exceeds the recommended nutrient intake for well-nourished children and seems adequate for malnourished children.) </a:t>
                      </a:r>
                      <a:endParaRPr lang="en-US" sz="1800" dirty="0"/>
                    </a:p>
                  </a:txBody>
                  <a:tcPr marL="68580" marR="68580" marT="34290" marB="3429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345310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Micronutrient Supplementation: Vitamin A and Measles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28181103"/>
              </p:ext>
            </p:extLst>
          </p:nvPr>
        </p:nvGraphicFramePr>
        <p:xfrm>
          <a:off x="463640" y="1622738"/>
          <a:ext cx="8268236" cy="3977640"/>
        </p:xfrm>
        <a:graphic>
          <a:graphicData uri="http://schemas.openxmlformats.org/drawingml/2006/table">
            <a:tbl>
              <a:tblPr firstRow="1" bandRow="1">
                <a:tableStyleId>{00A15C55-8517-42AA-B614-E9B94910E393}</a:tableStyleId>
              </a:tblPr>
              <a:tblGrid>
                <a:gridCol w="2867566">
                  <a:extLst>
                    <a:ext uri="{9D8B030D-6E8A-4147-A177-3AD203B41FA5}">
                      <a16:colId xmlns:a16="http://schemas.microsoft.com/office/drawing/2014/main" val="20000"/>
                    </a:ext>
                  </a:extLst>
                </a:gridCol>
                <a:gridCol w="2644592">
                  <a:extLst>
                    <a:ext uri="{9D8B030D-6E8A-4147-A177-3AD203B41FA5}">
                      <a16:colId xmlns:a16="http://schemas.microsoft.com/office/drawing/2014/main" val="20001"/>
                    </a:ext>
                  </a:extLst>
                </a:gridCol>
                <a:gridCol w="2756078">
                  <a:extLst>
                    <a:ext uri="{9D8B030D-6E8A-4147-A177-3AD203B41FA5}">
                      <a16:colId xmlns:a16="http://schemas.microsoft.com/office/drawing/2014/main" val="20002"/>
                    </a:ext>
                  </a:extLst>
                </a:gridCol>
              </a:tblGrid>
              <a:tr h="317603">
                <a:tc>
                  <a:txBody>
                    <a:bodyPr/>
                    <a:lstStyle/>
                    <a:p>
                      <a:r>
                        <a:rPr lang="en-US" sz="1800" dirty="0">
                          <a:solidFill>
                            <a:schemeClr val="tx1"/>
                          </a:solidFill>
                        </a:rPr>
                        <a:t>2012 Protocol</a:t>
                      </a:r>
                    </a:p>
                  </a:txBody>
                  <a:tcPr marL="68580" marR="68580" marT="34290" marB="34290"/>
                </a:tc>
                <a:tc>
                  <a:txBody>
                    <a:bodyPr/>
                    <a:lstStyle/>
                    <a:p>
                      <a:r>
                        <a:rPr lang="en-US" sz="1800">
                          <a:solidFill>
                            <a:schemeClr val="tx1"/>
                          </a:solidFill>
                        </a:rPr>
                        <a:t>WHO 2013 update</a:t>
                      </a:r>
                    </a:p>
                  </a:txBody>
                  <a:tcPr marL="68580" marR="68580" marT="34290" marB="34290"/>
                </a:tc>
                <a:tc>
                  <a:txBody>
                    <a:bodyPr/>
                    <a:lstStyle/>
                    <a:p>
                      <a:r>
                        <a:rPr lang="en-US" sz="1800" dirty="0">
                          <a:solidFill>
                            <a:schemeClr val="tx1"/>
                          </a:solidFill>
                        </a:rPr>
                        <a:t>Malawi</a:t>
                      </a:r>
                      <a:r>
                        <a:rPr lang="en-US" sz="1800" baseline="0" dirty="0">
                          <a:solidFill>
                            <a:schemeClr val="tx1"/>
                          </a:solidFill>
                        </a:rPr>
                        <a:t> 2016 update</a:t>
                      </a:r>
                      <a:endParaRPr lang="en-US" sz="1800" dirty="0">
                        <a:solidFill>
                          <a:schemeClr val="tx1"/>
                        </a:solidFill>
                      </a:endParaRPr>
                    </a:p>
                  </a:txBody>
                  <a:tcPr marL="68580" marR="68580" marT="34290" marB="34290"/>
                </a:tc>
                <a:extLst>
                  <a:ext uri="{0D108BD9-81ED-4DB2-BD59-A6C34878D82A}">
                    <a16:rowId xmlns:a16="http://schemas.microsoft.com/office/drawing/2014/main" val="10000"/>
                  </a:ext>
                </a:extLst>
              </a:tr>
              <a:tr h="2537460">
                <a:tc>
                  <a:txBody>
                    <a:bodyPr/>
                    <a:lstStyle/>
                    <a:p>
                      <a:r>
                        <a:rPr lang="en-US" sz="1800" kern="1200">
                          <a:effectLst/>
                        </a:rPr>
                        <a:t>The section on measles on page 82  in the current Malawi </a:t>
                      </a:r>
                      <a:r>
                        <a:rPr lang="en-US" sz="1800" kern="1200" err="1">
                          <a:effectLst/>
                        </a:rPr>
                        <a:t>CMAM</a:t>
                      </a:r>
                      <a:r>
                        <a:rPr lang="en-US" sz="1800" kern="1200">
                          <a:effectLst/>
                        </a:rPr>
                        <a:t> Guidelines discusses giving measles vaccines but not high dose vitamin A </a:t>
                      </a:r>
                      <a:endParaRPr lang="en-US" sz="1800"/>
                    </a:p>
                  </a:txBody>
                  <a:tcPr marL="68580" marR="68580" marT="34290" marB="34290"/>
                </a:tc>
                <a:tc>
                  <a:txBody>
                    <a:bodyPr/>
                    <a:lstStyle/>
                    <a:p>
                      <a:r>
                        <a:rPr lang="en-US" sz="1800" kern="1200">
                          <a:effectLst/>
                        </a:rPr>
                        <a:t>A high dose (50 000 IU, 100 000 IU or 200 000 IU, depending on age) of vitamin A should be given to all children with severe acute malnutrition with recent measles on day 1, with a second and a third dose on day 2 and day 15 (or at discharge from the programme), irrespective of the type of therapeutic food they are receiving.</a:t>
                      </a:r>
                      <a:endParaRPr lang="en-US" sz="180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Added to the guidelines.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800" kern="1200"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(High-dose vitamin A supplementation reduces mortality in children with severe acute malnutrition complicated by measles-specific respiratory infections.) </a:t>
                      </a:r>
                    </a:p>
                    <a:p>
                      <a:endParaRPr lang="en-US" sz="1800" dirty="0"/>
                    </a:p>
                  </a:txBody>
                  <a:tcPr marL="68580" marR="68580" marT="34290" marB="3429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2633631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Micronutrient Supplementation: </a:t>
            </a:r>
            <a:br>
              <a:rPr lang="en-US"/>
            </a:br>
            <a:r>
              <a:rPr lang="en-US"/>
              <a:t>Zinc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97728465"/>
              </p:ext>
            </p:extLst>
          </p:nvPr>
        </p:nvGraphicFramePr>
        <p:xfrm>
          <a:off x="331839" y="1529612"/>
          <a:ext cx="8480322" cy="4572733"/>
        </p:xfrm>
        <a:graphic>
          <a:graphicData uri="http://schemas.openxmlformats.org/drawingml/2006/table">
            <a:tbl>
              <a:tblPr firstRow="1" bandRow="1">
                <a:tableStyleId>{00A15C55-8517-42AA-B614-E9B94910E393}</a:tableStyleId>
              </a:tblPr>
              <a:tblGrid>
                <a:gridCol w="2826774">
                  <a:extLst>
                    <a:ext uri="{9D8B030D-6E8A-4147-A177-3AD203B41FA5}">
                      <a16:colId xmlns:a16="http://schemas.microsoft.com/office/drawing/2014/main" val="20000"/>
                    </a:ext>
                  </a:extLst>
                </a:gridCol>
                <a:gridCol w="3421894">
                  <a:extLst>
                    <a:ext uri="{9D8B030D-6E8A-4147-A177-3AD203B41FA5}">
                      <a16:colId xmlns:a16="http://schemas.microsoft.com/office/drawing/2014/main" val="20001"/>
                    </a:ext>
                  </a:extLst>
                </a:gridCol>
                <a:gridCol w="2231654">
                  <a:extLst>
                    <a:ext uri="{9D8B030D-6E8A-4147-A177-3AD203B41FA5}">
                      <a16:colId xmlns:a16="http://schemas.microsoft.com/office/drawing/2014/main" val="20002"/>
                    </a:ext>
                  </a:extLst>
                </a:gridCol>
              </a:tblGrid>
              <a:tr h="3328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2012 Protocol</a:t>
                      </a:r>
                    </a:p>
                  </a:txBody>
                  <a:tcPr marL="68580" marR="68580" marT="34290" marB="34290"/>
                </a:tc>
                <a:tc>
                  <a:txBody>
                    <a:bodyPr/>
                    <a:lstStyle/>
                    <a:p>
                      <a:r>
                        <a:rPr lang="en-US" sz="1800">
                          <a:solidFill>
                            <a:schemeClr val="tx1"/>
                          </a:solidFill>
                        </a:rPr>
                        <a:t>WHO 2013 update</a:t>
                      </a:r>
                    </a:p>
                  </a:txBody>
                  <a:tcPr marL="68580" marR="68580" marT="34290" marB="34290"/>
                </a:tc>
                <a:tc>
                  <a:txBody>
                    <a:bodyPr/>
                    <a:lstStyle/>
                    <a:p>
                      <a:r>
                        <a:rPr lang="en-US" sz="1800" dirty="0">
                          <a:solidFill>
                            <a:schemeClr val="tx1"/>
                          </a:solidFill>
                        </a:rPr>
                        <a:t>Malawi</a:t>
                      </a:r>
                      <a:r>
                        <a:rPr lang="en-US" sz="1800" baseline="0" dirty="0">
                          <a:solidFill>
                            <a:schemeClr val="tx1"/>
                          </a:solidFill>
                        </a:rPr>
                        <a:t> 2016 update</a:t>
                      </a:r>
                      <a:endParaRPr lang="en-US" sz="1800" dirty="0">
                        <a:solidFill>
                          <a:schemeClr val="tx1"/>
                        </a:solidFill>
                      </a:endParaRPr>
                    </a:p>
                  </a:txBody>
                  <a:tcPr marL="68580" marR="68580" marT="34290" marB="34290"/>
                </a:tc>
                <a:extLst>
                  <a:ext uri="{0D108BD9-81ED-4DB2-BD59-A6C34878D82A}">
                    <a16:rowId xmlns:a16="http://schemas.microsoft.com/office/drawing/2014/main" val="10000"/>
                  </a:ext>
                </a:extLst>
              </a:tr>
              <a:tr h="4229833">
                <a:tc>
                  <a:txBody>
                    <a:bodyPr/>
                    <a:lstStyle/>
                    <a:p>
                      <a:r>
                        <a:rPr lang="en-US" sz="1800" kern="1200">
                          <a:effectLst/>
                        </a:rPr>
                        <a:t>Page 97: If clinically indicated add zinc:  0-6 months: 10 mg (1/2 tablets) daily for 10-14 days and &gt; 6months give 20 mg (1 tablet) daily for 10-14 days. Page 99:  For infants &lt; 6 months or &gt; 6 months but &lt;3kgn (breastfed), the current Malawi guideline is silent on the use of F-75 in edematous breastfed young infants. It only discusses the use of F100-D. </a:t>
                      </a:r>
                    </a:p>
                    <a:p>
                      <a:endParaRPr lang="en-US" sz="1800" kern="1200">
                        <a:solidFill>
                          <a:schemeClr val="dk1"/>
                        </a:solidFill>
                        <a:effectLst/>
                        <a:latin typeface="+mn-lt"/>
                        <a:ea typeface="+mn-ea"/>
                        <a:cs typeface="+mn-cs"/>
                      </a:endParaRPr>
                    </a:p>
                  </a:txBody>
                  <a:tcPr marL="68580" marR="68580" marT="34290" marB="34290"/>
                </a:tc>
                <a:tc>
                  <a:txBody>
                    <a:bodyPr/>
                    <a:lstStyle/>
                    <a:p>
                      <a:r>
                        <a:rPr lang="en-US" sz="1800" kern="1200">
                          <a:effectLst/>
                        </a:rPr>
                        <a:t>If children with SAM are admitted to hospital and treated with F-75 and subsequently with ready-to-use therapeutic food, they should not receive oral zinc supplements in addition to F-75 or RUTF as these therapeutic foods contain the recommended amounts of zinc for management of diarrhea</a:t>
                      </a:r>
                    </a:p>
                    <a:p>
                      <a:endParaRPr lang="en-US" sz="1800" kern="1200">
                        <a:effectLst/>
                      </a:endParaRPr>
                    </a:p>
                    <a:p>
                      <a:r>
                        <a:rPr lang="en-US" sz="1800" kern="1200">
                          <a:effectLst/>
                        </a:rPr>
                        <a:t>Recommendation 8.2 (bullet 3):</a:t>
                      </a:r>
                    </a:p>
                    <a:p>
                      <a:r>
                        <a:rPr lang="en-US" sz="1800" kern="1200">
                          <a:effectLst/>
                        </a:rPr>
                        <a:t>For infants with severe acute malnutrition and </a:t>
                      </a:r>
                      <a:r>
                        <a:rPr lang="en-US" sz="1800" kern="1200" err="1">
                          <a:effectLst/>
                        </a:rPr>
                        <a:t>oedema</a:t>
                      </a:r>
                      <a:r>
                        <a:rPr lang="en-US" sz="1800" kern="1200">
                          <a:effectLst/>
                        </a:rPr>
                        <a:t>, infant formula or F-75 should be given as a supplement to breast milk.</a:t>
                      </a:r>
                      <a:endParaRPr lang="en-US" sz="180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Added to the guideline. </a:t>
                      </a:r>
                    </a:p>
                    <a:p>
                      <a:endParaRPr lang="en-US" sz="1800" dirty="0"/>
                    </a:p>
                  </a:txBody>
                  <a:tcPr marL="68580" marR="68580" marT="34290" marB="3429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4789793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 Antibiotics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10649184"/>
              </p:ext>
            </p:extLst>
          </p:nvPr>
        </p:nvGraphicFramePr>
        <p:xfrm>
          <a:off x="319556" y="1439461"/>
          <a:ext cx="8476713" cy="4594860"/>
        </p:xfrm>
        <a:graphic>
          <a:graphicData uri="http://schemas.openxmlformats.org/drawingml/2006/table">
            <a:tbl>
              <a:tblPr firstRow="1" bandRow="1">
                <a:tableStyleId>{00A15C55-8517-42AA-B614-E9B94910E393}</a:tableStyleId>
              </a:tblPr>
              <a:tblGrid>
                <a:gridCol w="3119103">
                  <a:extLst>
                    <a:ext uri="{9D8B030D-6E8A-4147-A177-3AD203B41FA5}">
                      <a16:colId xmlns:a16="http://schemas.microsoft.com/office/drawing/2014/main" val="20000"/>
                    </a:ext>
                  </a:extLst>
                </a:gridCol>
                <a:gridCol w="2532039">
                  <a:extLst>
                    <a:ext uri="{9D8B030D-6E8A-4147-A177-3AD203B41FA5}">
                      <a16:colId xmlns:a16="http://schemas.microsoft.com/office/drawing/2014/main" val="20001"/>
                    </a:ext>
                  </a:extLst>
                </a:gridCol>
                <a:gridCol w="2825571">
                  <a:extLst>
                    <a:ext uri="{9D8B030D-6E8A-4147-A177-3AD203B41FA5}">
                      <a16:colId xmlns:a16="http://schemas.microsoft.com/office/drawing/2014/main" val="20002"/>
                    </a:ext>
                  </a:extLst>
                </a:gridCol>
              </a:tblGrid>
              <a:tr h="295504">
                <a:tc>
                  <a:txBody>
                    <a:bodyPr/>
                    <a:lstStyle/>
                    <a:p>
                      <a:r>
                        <a:rPr lang="en-US" sz="1800" dirty="0">
                          <a:solidFill>
                            <a:schemeClr val="tx1"/>
                          </a:solidFill>
                        </a:rPr>
                        <a:t>2012 Protocol</a:t>
                      </a:r>
                    </a:p>
                  </a:txBody>
                  <a:tcPr marL="68580" marR="68580" marT="34290" marB="34290"/>
                </a:tc>
                <a:tc>
                  <a:txBody>
                    <a:bodyPr/>
                    <a:lstStyle/>
                    <a:p>
                      <a:r>
                        <a:rPr lang="en-US" sz="1800" dirty="0">
                          <a:solidFill>
                            <a:schemeClr val="tx1"/>
                          </a:solidFill>
                        </a:rPr>
                        <a:t>WHO 2013 update</a:t>
                      </a:r>
                    </a:p>
                  </a:txBody>
                  <a:tcPr marL="68580" marR="68580" marT="34290" marB="34290"/>
                </a:tc>
                <a:tc>
                  <a:txBody>
                    <a:bodyPr/>
                    <a:lstStyle/>
                    <a:p>
                      <a:r>
                        <a:rPr lang="en-US" sz="1800" dirty="0">
                          <a:solidFill>
                            <a:schemeClr val="tx1"/>
                          </a:solidFill>
                        </a:rPr>
                        <a:t>Malawi</a:t>
                      </a:r>
                      <a:r>
                        <a:rPr lang="en-US" sz="1800" baseline="0" dirty="0">
                          <a:solidFill>
                            <a:schemeClr val="tx1"/>
                          </a:solidFill>
                        </a:rPr>
                        <a:t> 2016 update</a:t>
                      </a:r>
                      <a:endParaRPr lang="en-US" sz="1800" dirty="0">
                        <a:solidFill>
                          <a:schemeClr val="tx1"/>
                        </a:solidFill>
                      </a:endParaRPr>
                    </a:p>
                  </a:txBody>
                  <a:tcPr marL="68580" marR="68580" marT="34290" marB="34290"/>
                </a:tc>
                <a:extLst>
                  <a:ext uri="{0D108BD9-81ED-4DB2-BD59-A6C34878D82A}">
                    <a16:rowId xmlns:a16="http://schemas.microsoft.com/office/drawing/2014/main" val="10000"/>
                  </a:ext>
                </a:extLst>
              </a:tr>
              <a:tr h="1114131">
                <a:tc>
                  <a:txBody>
                    <a:bodyPr/>
                    <a:lstStyle/>
                    <a:p>
                      <a:r>
                        <a:rPr lang="en-US" sz="1800" kern="1200" dirty="0">
                          <a:effectLst/>
                        </a:rPr>
                        <a:t>Routine amoxicillin used in ambulatory care</a:t>
                      </a:r>
                      <a:endParaRPr lang="en-US" sz="1800" kern="1200" dirty="0">
                        <a:solidFill>
                          <a:schemeClr val="dk1"/>
                        </a:solidFill>
                        <a:effectLst/>
                        <a:latin typeface="+mn-lt"/>
                        <a:ea typeface="+mn-ea"/>
                        <a:cs typeface="+mn-cs"/>
                      </a:endParaRPr>
                    </a:p>
                  </a:txBody>
                  <a:tcPr marL="68580" marR="68580" marT="34290" marB="34290"/>
                </a:tc>
                <a:tc>
                  <a:txBody>
                    <a:bodyPr/>
                    <a:lstStyle/>
                    <a:p>
                      <a:r>
                        <a:rPr lang="en-US" sz="1800"/>
                        <a:t>Routine use of ambulatory antibiotics recommended using either Cotrimoxazole or Ampicillin</a:t>
                      </a:r>
                    </a:p>
                  </a:txBody>
                  <a:tcPr marL="68580" marR="68580" marT="34290" marB="34290"/>
                </a:tc>
                <a:tc>
                  <a:txBody>
                    <a:bodyPr/>
                    <a:lstStyle/>
                    <a:p>
                      <a:r>
                        <a:rPr lang="en-US" sz="1800"/>
                        <a:t>Retained</a:t>
                      </a:r>
                      <a:r>
                        <a:rPr lang="en-US" sz="1800" baseline="0"/>
                        <a:t> use of </a:t>
                      </a:r>
                      <a:r>
                        <a:rPr lang="en-US" sz="1800" baseline="0" err="1"/>
                        <a:t>amoxicylin</a:t>
                      </a:r>
                      <a:r>
                        <a:rPr lang="en-US" sz="1800" baseline="0"/>
                        <a:t> (CT used in HIV programme) for ambulatory care of SAM.</a:t>
                      </a:r>
                      <a:endParaRPr lang="en-US" sz="1050"/>
                    </a:p>
                  </a:txBody>
                  <a:tcPr marL="68580" marR="68580" marT="34290" marB="34290"/>
                </a:tc>
                <a:extLst>
                  <a:ext uri="{0D108BD9-81ED-4DB2-BD59-A6C34878D82A}">
                    <a16:rowId xmlns:a16="http://schemas.microsoft.com/office/drawing/2014/main" val="10001"/>
                  </a:ext>
                </a:extLst>
              </a:tr>
              <a:tr h="2308128">
                <a:tc>
                  <a:txBody>
                    <a:bodyPr/>
                    <a:lstStyle/>
                    <a:p>
                      <a:r>
                        <a:rPr lang="en-US" sz="1800" kern="1200">
                          <a:effectLst/>
                        </a:rPr>
                        <a:t>Table 16, Page 82: Give benzyl penicillin 50,000iu/kg 6 hourly IV/IM for 48 hours then oral amoxicillin 15mg/kg 8 hourly for 5 days AND if the child fails to improve within 48 hours add</a:t>
                      </a:r>
                    </a:p>
                    <a:p>
                      <a:r>
                        <a:rPr lang="en-US" sz="1800" kern="1200">
                          <a:effectLst/>
                        </a:rPr>
                        <a:t>Gentamycin 7.5mg/kg once a day IV/IM for 7 days or  </a:t>
                      </a:r>
                      <a:r>
                        <a:rPr lang="en-US" sz="1800" u="none" strike="noStrike" kern="1200" baseline="0">
                          <a:effectLst/>
                        </a:rPr>
                        <a:t>C</a:t>
                      </a:r>
                      <a:r>
                        <a:rPr lang="en-US" sz="1800" u="none" strike="noStrike" baseline="0"/>
                        <a:t>hloramphenicol 25mg/kg IM/IV 8 hourly for 5 days</a:t>
                      </a:r>
                      <a:endParaRPr lang="en-US" sz="1800" kern="1200">
                        <a:solidFill>
                          <a:srgbClr val="FF0000"/>
                        </a:solidFill>
                        <a:effectLst/>
                        <a:latin typeface="+mn-lt"/>
                        <a:ea typeface="+mn-ea"/>
                        <a:cs typeface="+mn-cs"/>
                      </a:endParaRP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a:effectLst/>
                        </a:rPr>
                        <a:t>Antibiotics for the management of complicated malnutrition has not been discussed in the 2013 WHO updates.</a:t>
                      </a:r>
                      <a:endParaRPr lang="en-US" sz="1800"/>
                    </a:p>
                    <a:p>
                      <a:endParaRPr lang="en-US" sz="1800"/>
                    </a:p>
                  </a:txBody>
                  <a:tcPr marL="68580" marR="68580" marT="34290" marB="34290"/>
                </a:tc>
                <a:tc>
                  <a:txBody>
                    <a:bodyPr/>
                    <a:lstStyle/>
                    <a:p>
                      <a:r>
                        <a:rPr lang="en-US" sz="1800" kern="1200" dirty="0">
                          <a:effectLst/>
                        </a:rPr>
                        <a:t>Give benzyl penicillin 50,000 </a:t>
                      </a:r>
                      <a:r>
                        <a:rPr lang="en-US" sz="1800" kern="1200" dirty="0" err="1">
                          <a:effectLst/>
                        </a:rPr>
                        <a:t>iu</a:t>
                      </a:r>
                      <a:r>
                        <a:rPr lang="en-US" sz="1800" kern="1200" dirty="0">
                          <a:effectLst/>
                        </a:rPr>
                        <a:t>/kg 6 hourly IV/IM for 48 hours then oral amoxicillin 25–40 mg/kg 8 hourly for 5 days PLUS  Gentamycin 7.5 mg/kg once a day IV/IM for 7 days.</a:t>
                      </a:r>
                    </a:p>
                    <a:p>
                      <a:r>
                        <a:rPr lang="en-US" sz="1800" kern="1200" dirty="0">
                          <a:effectLst/>
                        </a:rPr>
                        <a:t> </a:t>
                      </a:r>
                    </a:p>
                    <a:p>
                      <a:r>
                        <a:rPr lang="en-US" sz="1050" kern="1200" dirty="0">
                          <a:effectLst/>
                        </a:rPr>
                        <a:t>(WHO </a:t>
                      </a:r>
                      <a:r>
                        <a:rPr lang="en-US" sz="1050" kern="1200" dirty="0" err="1">
                          <a:effectLst/>
                        </a:rPr>
                        <a:t>Paediatric</a:t>
                      </a:r>
                      <a:r>
                        <a:rPr lang="en-US" sz="1050" kern="1200" dirty="0">
                          <a:effectLst/>
                        </a:rPr>
                        <a:t> Hospital Care 2013, page 207)</a:t>
                      </a:r>
                      <a:endParaRPr lang="en-US" sz="1050" dirty="0"/>
                    </a:p>
                    <a:p>
                      <a:endParaRPr lang="en-US" sz="1050" dirty="0"/>
                    </a:p>
                  </a:txBody>
                  <a:tcPr marL="68580" marR="68580" marT="34290" marB="3429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753638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Malaria Treatment</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1385435"/>
              </p:ext>
            </p:extLst>
          </p:nvPr>
        </p:nvGraphicFramePr>
        <p:xfrm>
          <a:off x="628650" y="1697038"/>
          <a:ext cx="7886700" cy="2411405"/>
        </p:xfrm>
        <a:graphic>
          <a:graphicData uri="http://schemas.openxmlformats.org/drawingml/2006/table">
            <a:tbl>
              <a:tblPr firstRow="1" bandRow="1">
                <a:tableStyleId>{00A15C55-8517-42AA-B614-E9B94910E393}</a:tableStyleId>
              </a:tblPr>
              <a:tblGrid>
                <a:gridCol w="2628900">
                  <a:extLst>
                    <a:ext uri="{9D8B030D-6E8A-4147-A177-3AD203B41FA5}">
                      <a16:colId xmlns:a16="http://schemas.microsoft.com/office/drawing/2014/main" val="20000"/>
                    </a:ext>
                  </a:extLst>
                </a:gridCol>
                <a:gridCol w="2628900">
                  <a:extLst>
                    <a:ext uri="{9D8B030D-6E8A-4147-A177-3AD203B41FA5}">
                      <a16:colId xmlns:a16="http://schemas.microsoft.com/office/drawing/2014/main" val="20001"/>
                    </a:ext>
                  </a:extLst>
                </a:gridCol>
                <a:gridCol w="2628900">
                  <a:extLst>
                    <a:ext uri="{9D8B030D-6E8A-4147-A177-3AD203B41FA5}">
                      <a16:colId xmlns:a16="http://schemas.microsoft.com/office/drawing/2014/main" val="20002"/>
                    </a:ext>
                  </a:extLst>
                </a:gridCol>
              </a:tblGrid>
              <a:tr h="4225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2012 Protocol</a:t>
                      </a:r>
                    </a:p>
                  </a:txBody>
                  <a:tcPr marL="68580" marR="68580" marT="34290" marB="34290" anchor="ctr"/>
                </a:tc>
                <a:tc>
                  <a:txBody>
                    <a:bodyPr/>
                    <a:lstStyle/>
                    <a:p>
                      <a:r>
                        <a:rPr lang="en-US" sz="1800" dirty="0">
                          <a:solidFill>
                            <a:schemeClr val="tx1"/>
                          </a:solidFill>
                        </a:rPr>
                        <a:t>WHO 2013 update</a:t>
                      </a:r>
                    </a:p>
                  </a:txBody>
                  <a:tcPr marL="68580" marR="68580" marT="34290" marB="34290" anchor="ctr"/>
                </a:tc>
                <a:tc>
                  <a:txBody>
                    <a:bodyPr/>
                    <a:lstStyle/>
                    <a:p>
                      <a:r>
                        <a:rPr lang="en-US" sz="1800" dirty="0">
                          <a:solidFill>
                            <a:schemeClr val="tx1"/>
                          </a:solidFill>
                        </a:rPr>
                        <a:t>Malawi</a:t>
                      </a:r>
                      <a:r>
                        <a:rPr lang="en-US" sz="1800" baseline="0" dirty="0">
                          <a:solidFill>
                            <a:schemeClr val="tx1"/>
                          </a:solidFill>
                        </a:rPr>
                        <a:t> 2016 update</a:t>
                      </a:r>
                      <a:endParaRPr lang="en-US" sz="1800" dirty="0">
                        <a:solidFill>
                          <a:schemeClr val="tx1"/>
                        </a:solidFill>
                      </a:endParaRPr>
                    </a:p>
                  </a:txBody>
                  <a:tcPr marL="68580" marR="68580" marT="34290" marB="34290" anchor="ctr"/>
                </a:tc>
                <a:extLst>
                  <a:ext uri="{0D108BD9-81ED-4DB2-BD59-A6C34878D82A}">
                    <a16:rowId xmlns:a16="http://schemas.microsoft.com/office/drawing/2014/main" val="10000"/>
                  </a:ext>
                </a:extLst>
              </a:tr>
              <a:tr h="1682917">
                <a:tc>
                  <a:txBody>
                    <a:bodyPr/>
                    <a:lstStyle/>
                    <a:p>
                      <a:r>
                        <a:rPr lang="en-US" sz="1800" kern="1200" dirty="0">
                          <a:effectLst/>
                        </a:rPr>
                        <a:t>Intravenous infusion of quinine should be used for severe malaria but</a:t>
                      </a:r>
                    </a:p>
                    <a:p>
                      <a:r>
                        <a:rPr lang="en-US" sz="1800" kern="1200" dirty="0">
                          <a:effectLst/>
                        </a:rPr>
                        <a:t>with caution in severe malnutrition. (page 83)</a:t>
                      </a:r>
                      <a:endParaRPr lang="en-US" sz="1800" b="0" dirty="0"/>
                    </a:p>
                  </a:txBody>
                  <a:tcPr marL="68580" marR="68580" marT="34290" marB="34290"/>
                </a:tc>
                <a:tc>
                  <a:txBody>
                    <a:bodyPr/>
                    <a:lstStyle/>
                    <a:p>
                      <a:endParaRPr lang="en-US" sz="1800" b="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err="1">
                          <a:effectLst/>
                        </a:rPr>
                        <a:t>Artesunate</a:t>
                      </a:r>
                      <a:r>
                        <a:rPr lang="en-US" sz="1800" kern="1200" dirty="0">
                          <a:effectLst/>
                        </a:rPr>
                        <a:t> should be used for the treatment of severe malaria.</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800" kern="1200"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Malawi 2013 Edition of Malarial treatment Guidelines. (page 10)</a:t>
                      </a:r>
                      <a:endParaRPr lang="en-US" sz="1800" b="0" dirty="0"/>
                    </a:p>
                  </a:txBody>
                  <a:tcPr marL="68580" marR="68580" marT="34290" marB="3429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8311803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ext Box 15"/>
          <p:cNvSpPr txBox="1">
            <a:spLocks noChangeArrowheads="1"/>
          </p:cNvSpPr>
          <p:nvPr/>
        </p:nvSpPr>
        <p:spPr bwMode="auto">
          <a:xfrm>
            <a:off x="4572000" y="857251"/>
            <a:ext cx="4572000"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spcBef>
                <a:spcPct val="50000"/>
              </a:spcBef>
              <a:buClrTx/>
              <a:buSzTx/>
              <a:buFontTx/>
              <a:buNone/>
            </a:pPr>
            <a:endParaRPr lang="en-US" altLang="en-US" sz="1350"/>
          </a:p>
        </p:txBody>
      </p:sp>
      <p:sp>
        <p:nvSpPr>
          <p:cNvPr id="2" name="Title 1"/>
          <p:cNvSpPr>
            <a:spLocks noGrp="1"/>
          </p:cNvSpPr>
          <p:nvPr>
            <p:ph type="title"/>
          </p:nvPr>
        </p:nvSpPr>
        <p:spPr>
          <a:xfrm>
            <a:off x="628650" y="3043933"/>
            <a:ext cx="7886700" cy="758594"/>
          </a:xfrm>
        </p:spPr>
        <p:txBody>
          <a:bodyPr/>
          <a:lstStyle/>
          <a:p>
            <a:pPr algn="ctr"/>
            <a:r>
              <a:rPr lang="en-US"/>
              <a:t>Thank You</a:t>
            </a:r>
          </a:p>
        </p:txBody>
      </p:sp>
    </p:spTree>
    <p:extLst>
      <p:ext uri="{BB962C8B-B14F-4D97-AF65-F5344CB8AC3E}">
        <p14:creationId xmlns:p14="http://schemas.microsoft.com/office/powerpoint/2010/main" val="2934782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a:latin typeface="+mn-lt"/>
              </a:rPr>
              <a:t>Presentation Outline</a:t>
            </a:r>
          </a:p>
        </p:txBody>
      </p:sp>
      <p:sp>
        <p:nvSpPr>
          <p:cNvPr id="3" name="Content Placeholder 2" descr="1. History of CMAM in Malawi&#10;2.Policy and Strategic Environment&#10;3.Overview of CMAM: Components and the Continuum of Care&#10;4.Updates in the 2016 CMAM Guidelines&#10;"/>
          <p:cNvSpPr>
            <a:spLocks noGrp="1"/>
          </p:cNvSpPr>
          <p:nvPr>
            <p:ph idx="1"/>
          </p:nvPr>
        </p:nvSpPr>
        <p:spPr/>
        <p:txBody>
          <a:bodyPr>
            <a:normAutofit/>
          </a:bodyPr>
          <a:lstStyle/>
          <a:p>
            <a:pPr marL="385763" indent="-385763">
              <a:buFont typeface="+mj-lt"/>
              <a:buAutoNum type="arabicPeriod"/>
            </a:pPr>
            <a:r>
              <a:rPr lang="en-US" altLang="en-US" sz="3600" dirty="0"/>
              <a:t>Overview of CMAM: Components and the Continuum of Care</a:t>
            </a:r>
          </a:p>
          <a:p>
            <a:pPr marL="385763" indent="-385763">
              <a:buFont typeface="+mj-lt"/>
              <a:buAutoNum type="arabicPeriod"/>
            </a:pPr>
            <a:endParaRPr lang="en-US" altLang="en-US" sz="3600" dirty="0"/>
          </a:p>
          <a:p>
            <a:pPr marL="385763" indent="-385763">
              <a:buFont typeface="+mj-lt"/>
              <a:buAutoNum type="arabicPeriod"/>
            </a:pPr>
            <a:r>
              <a:rPr lang="en-US" altLang="en-US" sz="3600" dirty="0"/>
              <a:t>Updates in the 2016 CMAM guidelines</a:t>
            </a:r>
          </a:p>
        </p:txBody>
      </p:sp>
    </p:spTree>
    <p:extLst>
      <p:ext uri="{BB962C8B-B14F-4D97-AF65-F5344CB8AC3E}">
        <p14:creationId xmlns:p14="http://schemas.microsoft.com/office/powerpoint/2010/main" val="2319096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CMAM Components</a:t>
            </a:r>
          </a:p>
        </p:txBody>
      </p:sp>
      <p:graphicFrame>
        <p:nvGraphicFramePr>
          <p:cNvPr id="6" name="Content Placeholder 3">
            <a:extLst>
              <a:ext uri="{FF2B5EF4-FFF2-40B4-BE49-F238E27FC236}">
                <a16:creationId xmlns:a16="http://schemas.microsoft.com/office/drawing/2014/main" id="{681CAE91-E5D9-49EF-A243-D6390740AA89}"/>
              </a:ext>
            </a:extLst>
          </p:cNvPr>
          <p:cNvGraphicFramePr>
            <a:graphicFrameLocks noGrp="1"/>
          </p:cNvGraphicFramePr>
          <p:nvPr>
            <p:ph idx="1"/>
            <p:extLst>
              <p:ext uri="{D42A27DB-BD31-4B8C-83A1-F6EECF244321}">
                <p14:modId xmlns:p14="http://schemas.microsoft.com/office/powerpoint/2010/main" val="2857824534"/>
              </p:ext>
            </p:extLst>
          </p:nvPr>
        </p:nvGraphicFramePr>
        <p:xfrm>
          <a:off x="0" y="0"/>
          <a:ext cx="9144000" cy="73269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27248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txBox="1">
            <a:spLocks noGrp="1"/>
          </p:cNvSpPr>
          <p:nvPr/>
        </p:nvSpPr>
        <p:spPr bwMode="auto">
          <a:xfrm>
            <a:off x="6057900" y="5541169"/>
            <a:ext cx="1600200"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BB8501C9-12A2-481B-9FDA-87540E05C8BD}" type="slidenum">
              <a:rPr lang="en-GB" altLang="en-US" sz="1050">
                <a:solidFill>
                  <a:schemeClr val="bg1"/>
                </a:solidFill>
              </a:rPr>
              <a:pPr algn="r" eaLnBrk="1" hangingPunct="1"/>
              <a:t>4</a:t>
            </a:fld>
            <a:endParaRPr lang="en-GB" altLang="en-US" sz="1050">
              <a:solidFill>
                <a:schemeClr val="bg1"/>
              </a:solidFill>
            </a:endParaRPr>
          </a:p>
        </p:txBody>
      </p:sp>
      <p:sp>
        <p:nvSpPr>
          <p:cNvPr id="19459" name="Rectangle 2"/>
          <p:cNvSpPr>
            <a:spLocks noGrp="1" noChangeArrowheads="1"/>
          </p:cNvSpPr>
          <p:nvPr>
            <p:ph type="title"/>
          </p:nvPr>
        </p:nvSpPr>
        <p:spPr/>
        <p:txBody>
          <a:bodyPr/>
          <a:lstStyle/>
          <a:p>
            <a:r>
              <a:rPr lang="en-IE" altLang="en-US"/>
              <a:t> Components of CMAM (1)</a:t>
            </a:r>
          </a:p>
        </p:txBody>
      </p:sp>
      <p:sp>
        <p:nvSpPr>
          <p:cNvPr id="19460" name="Rectangle 3"/>
          <p:cNvSpPr>
            <a:spLocks noGrp="1" noChangeArrowheads="1"/>
          </p:cNvSpPr>
          <p:nvPr>
            <p:ph idx="1"/>
          </p:nvPr>
        </p:nvSpPr>
        <p:spPr/>
        <p:txBody>
          <a:bodyPr>
            <a:normAutofit lnSpcReduction="10000"/>
          </a:bodyPr>
          <a:lstStyle/>
          <a:p>
            <a:pPr marL="0" indent="0">
              <a:buNone/>
            </a:pPr>
            <a:r>
              <a:rPr lang="en-IE" altLang="en-US"/>
              <a:t>1) </a:t>
            </a:r>
            <a:r>
              <a:rPr lang="en-IE" altLang="en-US" b="1"/>
              <a:t>Community Outreach</a:t>
            </a:r>
          </a:p>
          <a:p>
            <a:pPr lvl="1"/>
            <a:r>
              <a:rPr lang="en-IE" altLang="en-US"/>
              <a:t>Community assessment</a:t>
            </a:r>
          </a:p>
          <a:p>
            <a:pPr lvl="1"/>
            <a:r>
              <a:rPr lang="en-IE" altLang="en-US"/>
              <a:t>Community mobilisation and involvement</a:t>
            </a:r>
          </a:p>
          <a:p>
            <a:pPr lvl="1"/>
            <a:r>
              <a:rPr lang="en-IE" altLang="en-US"/>
              <a:t>Community outreach workers:</a:t>
            </a:r>
          </a:p>
          <a:p>
            <a:pPr lvl="2"/>
            <a:r>
              <a:rPr lang="en-IE" altLang="en-US"/>
              <a:t>Early identification and referral of children with SAM before the onset of serious complications</a:t>
            </a:r>
          </a:p>
          <a:p>
            <a:pPr lvl="2"/>
            <a:r>
              <a:rPr lang="en-IE" altLang="en-US"/>
              <a:t>Follow-up home visits for problem cases</a:t>
            </a:r>
          </a:p>
          <a:p>
            <a:pPr lvl="1"/>
            <a:r>
              <a:rPr lang="en-IE" altLang="en-US"/>
              <a:t>Community outreach to increase access and coverage</a:t>
            </a:r>
          </a:p>
        </p:txBody>
      </p:sp>
    </p:spTree>
    <p:extLst>
      <p:ext uri="{BB962C8B-B14F-4D97-AF65-F5344CB8AC3E}">
        <p14:creationId xmlns:p14="http://schemas.microsoft.com/office/powerpoint/2010/main" val="2966277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txBox="1">
            <a:spLocks noGrp="1"/>
          </p:cNvSpPr>
          <p:nvPr/>
        </p:nvSpPr>
        <p:spPr bwMode="auto">
          <a:xfrm>
            <a:off x="6057900" y="5541169"/>
            <a:ext cx="1600200"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4C8008A5-510D-4E6D-A71B-D51C4ED2B261}" type="slidenum">
              <a:rPr lang="en-GB" altLang="en-US" sz="1050">
                <a:solidFill>
                  <a:schemeClr val="bg1"/>
                </a:solidFill>
              </a:rPr>
              <a:pPr algn="r" eaLnBrk="1" hangingPunct="1"/>
              <a:t>5</a:t>
            </a:fld>
            <a:endParaRPr lang="en-GB" altLang="en-US" sz="1050">
              <a:solidFill>
                <a:schemeClr val="bg1"/>
              </a:solidFill>
            </a:endParaRPr>
          </a:p>
        </p:txBody>
      </p:sp>
      <p:sp>
        <p:nvSpPr>
          <p:cNvPr id="20483" name="Rectangle 2"/>
          <p:cNvSpPr>
            <a:spLocks noGrp="1" noChangeArrowheads="1"/>
          </p:cNvSpPr>
          <p:nvPr>
            <p:ph type="title"/>
          </p:nvPr>
        </p:nvSpPr>
        <p:spPr/>
        <p:txBody>
          <a:bodyPr/>
          <a:lstStyle/>
          <a:p>
            <a:r>
              <a:rPr lang="en-IE" altLang="en-US"/>
              <a:t>Component of CMAM (2)</a:t>
            </a:r>
          </a:p>
        </p:txBody>
      </p:sp>
      <p:sp>
        <p:nvSpPr>
          <p:cNvPr id="20484" name="Rectangle 3"/>
          <p:cNvSpPr>
            <a:spLocks noGrp="1" noChangeArrowheads="1"/>
          </p:cNvSpPr>
          <p:nvPr>
            <p:ph idx="1"/>
          </p:nvPr>
        </p:nvSpPr>
        <p:spPr>
          <a:xfrm>
            <a:off x="628650" y="1696598"/>
            <a:ext cx="7886700" cy="5161402"/>
          </a:xfrm>
        </p:spPr>
        <p:txBody>
          <a:bodyPr>
            <a:normAutofit fontScale="92500" lnSpcReduction="20000"/>
          </a:bodyPr>
          <a:lstStyle/>
          <a:p>
            <a:pPr marL="0" indent="0">
              <a:buNone/>
            </a:pPr>
            <a:r>
              <a:rPr lang="en-IE" altLang="en-US"/>
              <a:t>2) </a:t>
            </a:r>
            <a:r>
              <a:rPr lang="en-IE" altLang="en-US" b="1"/>
              <a:t>Outpatient care </a:t>
            </a:r>
            <a:r>
              <a:rPr lang="en-IE" altLang="en-US"/>
              <a:t>for children with SAM without medical complications at decentralised health facilities and at home</a:t>
            </a:r>
          </a:p>
          <a:p>
            <a:pPr lvl="1"/>
            <a:r>
              <a:rPr lang="en-IE" altLang="en-US"/>
              <a:t>Initial medical and anthropometry assessment with the start of medical treatment and nutrition rehabilitation with take home ready-to-use therapeutic food (RUTF)</a:t>
            </a:r>
          </a:p>
          <a:p>
            <a:pPr lvl="1"/>
            <a:r>
              <a:rPr lang="en-IE" altLang="en-US"/>
              <a:t>Weekly or bi-weekly medical and anthropometry assessments monitoring treatment progress</a:t>
            </a:r>
          </a:p>
          <a:p>
            <a:pPr lvl="1"/>
            <a:r>
              <a:rPr lang="en-IE" altLang="en-US"/>
              <a:t>Continued nutrition rehabilitation with RUTF at home</a:t>
            </a:r>
          </a:p>
          <a:p>
            <a:pPr marL="457200" lvl="1" indent="0">
              <a:buNone/>
            </a:pPr>
            <a:r>
              <a:rPr lang="en-IE" altLang="en-US"/>
              <a:t>ESSENTIAL:  a good referral system to inpatient care, based on Action Protocol</a:t>
            </a:r>
          </a:p>
        </p:txBody>
      </p:sp>
    </p:spTree>
    <p:extLst>
      <p:ext uri="{BB962C8B-B14F-4D97-AF65-F5344CB8AC3E}">
        <p14:creationId xmlns:p14="http://schemas.microsoft.com/office/powerpoint/2010/main" val="951511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a:lstStyle/>
          <a:p>
            <a:r>
              <a:rPr lang="en-IE" altLang="en-US"/>
              <a:t>Components of CMAM (3)</a:t>
            </a:r>
            <a:endParaRPr lang="en-US" altLang="en-US"/>
          </a:p>
        </p:txBody>
      </p:sp>
      <p:sp>
        <p:nvSpPr>
          <p:cNvPr id="21508" name="Rectangle 3"/>
          <p:cNvSpPr>
            <a:spLocks noGrp="1" noChangeArrowheads="1"/>
          </p:cNvSpPr>
          <p:nvPr>
            <p:ph idx="1"/>
          </p:nvPr>
        </p:nvSpPr>
        <p:spPr/>
        <p:txBody>
          <a:bodyPr>
            <a:normAutofit/>
          </a:bodyPr>
          <a:lstStyle/>
          <a:p>
            <a:pPr marL="0" indent="0">
              <a:buNone/>
            </a:pPr>
            <a:r>
              <a:rPr lang="en-IE" altLang="en-US"/>
              <a:t>3) </a:t>
            </a:r>
            <a:r>
              <a:rPr lang="en-IE" altLang="en-US" b="1"/>
              <a:t>Inpatient care </a:t>
            </a:r>
            <a:r>
              <a:rPr lang="en-IE" altLang="en-US"/>
              <a:t>for children with SAM with medical complications or no appetite</a:t>
            </a:r>
          </a:p>
          <a:p>
            <a:pPr lvl="1"/>
            <a:r>
              <a:rPr lang="en-IE" altLang="en-US"/>
              <a:t>Child is treated in a hospital to stabilise the medical complication</a:t>
            </a:r>
          </a:p>
          <a:p>
            <a:pPr lvl="1"/>
            <a:r>
              <a:rPr lang="en-IE" altLang="en-US"/>
              <a:t>Child resumes outpatient care when complications are resolved</a:t>
            </a:r>
          </a:p>
          <a:p>
            <a:pPr lvl="1"/>
            <a:endParaRPr lang="en-IE" altLang="en-US"/>
          </a:p>
          <a:p>
            <a:pPr marL="0" indent="0">
              <a:buNone/>
            </a:pPr>
            <a:r>
              <a:rPr lang="en-IE" altLang="en-US"/>
              <a:t>ESSENTIAL:  A good referral system to outpatient care</a:t>
            </a:r>
            <a:endParaRPr lang="en-US" altLang="en-US"/>
          </a:p>
        </p:txBody>
      </p:sp>
    </p:spTree>
    <p:extLst>
      <p:ext uri="{BB962C8B-B14F-4D97-AF65-F5344CB8AC3E}">
        <p14:creationId xmlns:p14="http://schemas.microsoft.com/office/powerpoint/2010/main" val="108352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txBox="1">
            <a:spLocks noGrp="1"/>
          </p:cNvSpPr>
          <p:nvPr/>
        </p:nvSpPr>
        <p:spPr bwMode="auto">
          <a:xfrm>
            <a:off x="6057900" y="5541169"/>
            <a:ext cx="1600200"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499CD453-38F9-49EF-8317-3F476CE3FF3F}" type="slidenum">
              <a:rPr lang="en-GB" altLang="en-US" sz="1050">
                <a:solidFill>
                  <a:schemeClr val="bg1"/>
                </a:solidFill>
              </a:rPr>
              <a:pPr algn="r" eaLnBrk="1" hangingPunct="1"/>
              <a:t>7</a:t>
            </a:fld>
            <a:endParaRPr lang="en-GB" altLang="en-US" sz="1050">
              <a:solidFill>
                <a:schemeClr val="bg1"/>
              </a:solidFill>
            </a:endParaRPr>
          </a:p>
        </p:txBody>
      </p:sp>
      <p:sp>
        <p:nvSpPr>
          <p:cNvPr id="22531" name="Rectangle 2"/>
          <p:cNvSpPr>
            <a:spLocks noGrp="1" noChangeArrowheads="1"/>
          </p:cNvSpPr>
          <p:nvPr>
            <p:ph type="title"/>
          </p:nvPr>
        </p:nvSpPr>
        <p:spPr/>
        <p:txBody>
          <a:bodyPr/>
          <a:lstStyle/>
          <a:p>
            <a:r>
              <a:rPr lang="en-IE" altLang="en-US"/>
              <a:t>Components of CMAM (4)</a:t>
            </a:r>
            <a:endParaRPr lang="en-US" altLang="en-US"/>
          </a:p>
        </p:txBody>
      </p:sp>
      <p:sp>
        <p:nvSpPr>
          <p:cNvPr id="22532" name="Rectangle 3"/>
          <p:cNvSpPr>
            <a:spLocks noGrp="1" noChangeArrowheads="1"/>
          </p:cNvSpPr>
          <p:nvPr>
            <p:ph idx="1"/>
          </p:nvPr>
        </p:nvSpPr>
        <p:spPr/>
        <p:txBody>
          <a:bodyPr/>
          <a:lstStyle/>
          <a:p>
            <a:pPr marL="0" indent="0">
              <a:buNone/>
            </a:pPr>
            <a:r>
              <a:rPr lang="en-IE" altLang="en-US" dirty="0"/>
              <a:t>4) </a:t>
            </a:r>
            <a:r>
              <a:rPr lang="en-IE" altLang="en-US" b="1" dirty="0"/>
              <a:t>Services or programmes </a:t>
            </a:r>
            <a:r>
              <a:rPr lang="en-IE" altLang="en-US" dirty="0"/>
              <a:t>for the management of moderate acute malnutrition (MAM)</a:t>
            </a:r>
          </a:p>
          <a:p>
            <a:pPr lvl="1"/>
            <a:r>
              <a:rPr lang="en-IE" altLang="en-US" dirty="0"/>
              <a:t>Supplementary Feeding</a:t>
            </a:r>
            <a:endParaRPr lang="en-US" altLang="en-US" dirty="0"/>
          </a:p>
        </p:txBody>
      </p:sp>
    </p:spTree>
    <p:extLst>
      <p:ext uri="{BB962C8B-B14F-4D97-AF65-F5344CB8AC3E}">
        <p14:creationId xmlns:p14="http://schemas.microsoft.com/office/powerpoint/2010/main" val="2173869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ounded Rectangle 26" descr="CMAM emphasis on service linkages diagram"/>
          <p:cNvSpPr/>
          <p:nvPr/>
        </p:nvSpPr>
        <p:spPr>
          <a:xfrm>
            <a:off x="759360" y="1991490"/>
            <a:ext cx="7631623" cy="3978221"/>
          </a:xfrm>
          <a:prstGeom prst="round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1"/>
          </a:p>
        </p:txBody>
      </p:sp>
      <p:sp>
        <p:nvSpPr>
          <p:cNvPr id="2" name="Title 1"/>
          <p:cNvSpPr>
            <a:spLocks noGrp="1"/>
          </p:cNvSpPr>
          <p:nvPr>
            <p:ph type="title"/>
          </p:nvPr>
        </p:nvSpPr>
        <p:spPr/>
        <p:txBody>
          <a:bodyPr>
            <a:normAutofit/>
          </a:bodyPr>
          <a:lstStyle/>
          <a:p>
            <a:r>
              <a:rPr lang="en-US" sz="3800" dirty="0"/>
              <a:t>CMAM Emphasis on Service Linkages </a:t>
            </a:r>
          </a:p>
        </p:txBody>
      </p:sp>
      <p:sp>
        <p:nvSpPr>
          <p:cNvPr id="29" name="Oval 28"/>
          <p:cNvSpPr/>
          <p:nvPr/>
        </p:nvSpPr>
        <p:spPr>
          <a:xfrm>
            <a:off x="2720470" y="2936819"/>
            <a:ext cx="3681923" cy="2342390"/>
          </a:xfrm>
          <a:prstGeom prst="ellipse">
            <a:avLst/>
          </a:prstGeom>
          <a:solidFill>
            <a:schemeClr val="accent2">
              <a:lumMod val="40000"/>
              <a:lumOff val="6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0" name="Flowchart: Connector 29" descr="In-patient care for SAM with complications&#10;"/>
          <p:cNvSpPr/>
          <p:nvPr/>
        </p:nvSpPr>
        <p:spPr>
          <a:xfrm>
            <a:off x="3407995" y="2984486"/>
            <a:ext cx="1731691" cy="728162"/>
          </a:xfrm>
          <a:prstGeom prst="flowChartConnector">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t>In-patient care for SAM with complications</a:t>
            </a:r>
          </a:p>
        </p:txBody>
      </p:sp>
      <p:sp>
        <p:nvSpPr>
          <p:cNvPr id="31" name="Flowchart: Connector 30" descr="Services &amp; programees for MAM&#10;"/>
          <p:cNvSpPr/>
          <p:nvPr/>
        </p:nvSpPr>
        <p:spPr>
          <a:xfrm>
            <a:off x="2945201" y="3616211"/>
            <a:ext cx="1354775" cy="922007"/>
          </a:xfrm>
          <a:prstGeom prst="flowChartConnector">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t>Services &amp; </a:t>
            </a:r>
            <a:r>
              <a:rPr lang="en-US" sz="1200" b="1" dirty="0" err="1"/>
              <a:t>programees</a:t>
            </a:r>
            <a:r>
              <a:rPr lang="en-US" sz="1200" b="1" dirty="0"/>
              <a:t> for MAM</a:t>
            </a:r>
          </a:p>
        </p:txBody>
      </p:sp>
      <p:sp>
        <p:nvSpPr>
          <p:cNvPr id="32" name="Flowchart: Terminator 31" descr="Outpatient care for SAM without complications&#10;"/>
          <p:cNvSpPr/>
          <p:nvPr/>
        </p:nvSpPr>
        <p:spPr>
          <a:xfrm>
            <a:off x="4195133" y="3694645"/>
            <a:ext cx="1604425" cy="661749"/>
          </a:xfrm>
          <a:prstGeom prst="flowChartTerminator">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t>Outpatient care for SAM without complications</a:t>
            </a:r>
          </a:p>
        </p:txBody>
      </p:sp>
      <p:sp>
        <p:nvSpPr>
          <p:cNvPr id="33" name="Rounded Rectangle 32" descr="LOCAL RUTF PRODUCTION&#10;"/>
          <p:cNvSpPr/>
          <p:nvPr/>
        </p:nvSpPr>
        <p:spPr>
          <a:xfrm>
            <a:off x="1154134" y="2144658"/>
            <a:ext cx="1188458" cy="485996"/>
          </a:xfrm>
          <a:prstGeom prst="roundRect">
            <a:avLst/>
          </a:prstGeom>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t>LOCAL RUTF PRODUCTION</a:t>
            </a:r>
          </a:p>
        </p:txBody>
      </p:sp>
      <p:sp>
        <p:nvSpPr>
          <p:cNvPr id="34" name="Rounded Rectangle 33" descr="IGA&#10;MICROFINANCE&#10;"/>
          <p:cNvSpPr/>
          <p:nvPr/>
        </p:nvSpPr>
        <p:spPr>
          <a:xfrm>
            <a:off x="5898961" y="2144813"/>
            <a:ext cx="1375798" cy="423334"/>
          </a:xfrm>
          <a:prstGeom prst="roundRect">
            <a:avLst/>
          </a:prstGeom>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t>IGA</a:t>
            </a:r>
          </a:p>
          <a:p>
            <a:pPr algn="ctr"/>
            <a:r>
              <a:rPr lang="en-US" sz="1200" b="1" dirty="0"/>
              <a:t>MICROFINANCE</a:t>
            </a:r>
          </a:p>
        </p:txBody>
      </p:sp>
      <p:sp>
        <p:nvSpPr>
          <p:cNvPr id="35" name="Rounded Rectangle 34" descr="AGRICUTURE SUPPORT PROGRAMMES&#10;"/>
          <p:cNvSpPr/>
          <p:nvPr/>
        </p:nvSpPr>
        <p:spPr>
          <a:xfrm>
            <a:off x="3710882" y="2105133"/>
            <a:ext cx="1713007" cy="531029"/>
          </a:xfrm>
          <a:prstGeom prst="roundRect">
            <a:avLst/>
          </a:prstGeom>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t>AGRICUTURE SUPPORT PROGRAMMES</a:t>
            </a:r>
          </a:p>
        </p:txBody>
      </p:sp>
      <p:sp>
        <p:nvSpPr>
          <p:cNvPr id="36" name="Rounded Rectangle 35" descr="IYCN / ENA / MATERNAL NUTRITION&#10;"/>
          <p:cNvSpPr/>
          <p:nvPr/>
        </p:nvSpPr>
        <p:spPr>
          <a:xfrm>
            <a:off x="1296888" y="5179069"/>
            <a:ext cx="1692016" cy="518843"/>
          </a:xfrm>
          <a:prstGeom prst="roundRect">
            <a:avLst/>
          </a:prstGeom>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t>IYCN / ENA / MATERNAL NUTRITION</a:t>
            </a:r>
          </a:p>
        </p:txBody>
      </p:sp>
      <p:sp>
        <p:nvSpPr>
          <p:cNvPr id="37" name="Rounded Rectangle 36" descr="HTC/ PMTCT&#10;ART/ TB&#10;"/>
          <p:cNvSpPr/>
          <p:nvPr/>
        </p:nvSpPr>
        <p:spPr>
          <a:xfrm>
            <a:off x="5863187" y="5150529"/>
            <a:ext cx="1188458" cy="563335"/>
          </a:xfrm>
          <a:prstGeom prst="roundRect">
            <a:avLst/>
          </a:prstGeom>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t>HTC/ PMTCT</a:t>
            </a:r>
          </a:p>
          <a:p>
            <a:pPr algn="ctr"/>
            <a:r>
              <a:rPr lang="en-US" sz="1200" b="1" dirty="0"/>
              <a:t>ART/ TB</a:t>
            </a:r>
          </a:p>
        </p:txBody>
      </p:sp>
      <p:sp>
        <p:nvSpPr>
          <p:cNvPr id="38" name="Rounded Rectangle 37" descr="MCHN&#10;U5 CLINIC&#10;"/>
          <p:cNvSpPr/>
          <p:nvPr/>
        </p:nvSpPr>
        <p:spPr>
          <a:xfrm>
            <a:off x="6742369" y="3834089"/>
            <a:ext cx="1188458" cy="522305"/>
          </a:xfrm>
          <a:prstGeom prst="roundRect">
            <a:avLst/>
          </a:prstGeom>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t>MCHN</a:t>
            </a:r>
          </a:p>
          <a:p>
            <a:pPr algn="ctr"/>
            <a:r>
              <a:rPr lang="en-US" sz="1200" b="1" dirty="0"/>
              <a:t>U5 CLINIC</a:t>
            </a:r>
          </a:p>
        </p:txBody>
      </p:sp>
      <p:sp>
        <p:nvSpPr>
          <p:cNvPr id="39" name="Rounded Rectangle 38" descr="GMP / CHD&#10;HEALTH &amp; HYGIENE PROMOTOION&#10;"/>
          <p:cNvSpPr/>
          <p:nvPr/>
        </p:nvSpPr>
        <p:spPr>
          <a:xfrm>
            <a:off x="909018" y="3786115"/>
            <a:ext cx="1514440" cy="648977"/>
          </a:xfrm>
          <a:prstGeom prst="roundRect">
            <a:avLst/>
          </a:prstGeom>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t>GMP / CHD</a:t>
            </a:r>
          </a:p>
          <a:p>
            <a:pPr algn="ctr"/>
            <a:r>
              <a:rPr lang="en-US" sz="1200" b="1" dirty="0"/>
              <a:t>HEALTH &amp; HYGIENE PROMOTOION</a:t>
            </a:r>
          </a:p>
        </p:txBody>
      </p:sp>
      <p:sp>
        <p:nvSpPr>
          <p:cNvPr id="42" name="TextBox 41" descr="COMMUNITY MOBILISATION&#10;"/>
          <p:cNvSpPr txBox="1"/>
          <p:nvPr/>
        </p:nvSpPr>
        <p:spPr>
          <a:xfrm>
            <a:off x="4330727" y="4470473"/>
            <a:ext cx="1322809" cy="507831"/>
          </a:xfrm>
          <a:prstGeom prst="rect">
            <a:avLst/>
          </a:prstGeom>
          <a:noFill/>
        </p:spPr>
        <p:txBody>
          <a:bodyPr wrap="square" rtlCol="0">
            <a:spAutoFit/>
          </a:bodyPr>
          <a:lstStyle/>
          <a:p>
            <a:r>
              <a:rPr lang="en-US" sz="1350" b="1" dirty="0"/>
              <a:t>COMMUNITY MOBILISATION</a:t>
            </a:r>
          </a:p>
        </p:txBody>
      </p:sp>
      <p:sp>
        <p:nvSpPr>
          <p:cNvPr id="43" name="TextBox 42" descr="CMAM&#10;"/>
          <p:cNvSpPr txBox="1"/>
          <p:nvPr/>
        </p:nvSpPr>
        <p:spPr>
          <a:xfrm>
            <a:off x="5091969" y="3308535"/>
            <a:ext cx="1062306" cy="415498"/>
          </a:xfrm>
          <a:prstGeom prst="rect">
            <a:avLst/>
          </a:prstGeom>
          <a:noFill/>
        </p:spPr>
        <p:txBody>
          <a:bodyPr wrap="square" rtlCol="0">
            <a:spAutoFit/>
          </a:bodyPr>
          <a:lstStyle/>
          <a:p>
            <a:r>
              <a:rPr lang="en-US" sz="2100" b="1" dirty="0"/>
              <a:t>CMAM</a:t>
            </a:r>
          </a:p>
        </p:txBody>
      </p:sp>
      <p:cxnSp>
        <p:nvCxnSpPr>
          <p:cNvPr id="45" name="Straight Arrow Connector 44"/>
          <p:cNvCxnSpPr>
            <a:stCxn id="33" idx="3"/>
            <a:endCxn id="35" idx="1"/>
          </p:cNvCxnSpPr>
          <p:nvPr/>
        </p:nvCxnSpPr>
        <p:spPr>
          <a:xfrm flipV="1">
            <a:off x="2342592" y="2370647"/>
            <a:ext cx="1368290" cy="17009"/>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35" idx="3"/>
            <a:endCxn id="34" idx="1"/>
          </p:cNvCxnSpPr>
          <p:nvPr/>
        </p:nvCxnSpPr>
        <p:spPr>
          <a:xfrm flipV="1">
            <a:off x="5423888" y="2356480"/>
            <a:ext cx="475073" cy="14168"/>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33" idx="2"/>
            <a:endCxn id="29" idx="1"/>
          </p:cNvCxnSpPr>
          <p:nvPr/>
        </p:nvCxnSpPr>
        <p:spPr>
          <a:xfrm>
            <a:off x="1748363" y="2630654"/>
            <a:ext cx="1511312" cy="649200"/>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36" idx="0"/>
            <a:endCxn id="29" idx="3"/>
          </p:cNvCxnSpPr>
          <p:nvPr/>
        </p:nvCxnSpPr>
        <p:spPr>
          <a:xfrm flipV="1">
            <a:off x="2142896" y="4936174"/>
            <a:ext cx="1116779" cy="242896"/>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6402393" y="4095240"/>
            <a:ext cx="55024" cy="1130982"/>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stCxn id="29" idx="6"/>
            <a:endCxn id="38" idx="1"/>
          </p:cNvCxnSpPr>
          <p:nvPr/>
        </p:nvCxnSpPr>
        <p:spPr>
          <a:xfrm flipV="1">
            <a:off x="6402392" y="4095241"/>
            <a:ext cx="339977" cy="12773"/>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stCxn id="39" idx="3"/>
            <a:endCxn id="29" idx="2"/>
          </p:cNvCxnSpPr>
          <p:nvPr/>
        </p:nvCxnSpPr>
        <p:spPr>
          <a:xfrm flipV="1">
            <a:off x="2423458" y="4108014"/>
            <a:ext cx="297013" cy="2590"/>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29" idx="0"/>
            <a:endCxn id="34" idx="2"/>
          </p:cNvCxnSpPr>
          <p:nvPr/>
        </p:nvCxnSpPr>
        <p:spPr>
          <a:xfrm flipV="1">
            <a:off x="4561431" y="2568147"/>
            <a:ext cx="2025429" cy="368672"/>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29" idx="0"/>
            <a:endCxn id="35" idx="2"/>
          </p:cNvCxnSpPr>
          <p:nvPr/>
        </p:nvCxnSpPr>
        <p:spPr>
          <a:xfrm flipV="1">
            <a:off x="4561432" y="2636162"/>
            <a:ext cx="5954" cy="300657"/>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a:stCxn id="39" idx="2"/>
            <a:endCxn id="36" idx="0"/>
          </p:cNvCxnSpPr>
          <p:nvPr/>
        </p:nvCxnSpPr>
        <p:spPr>
          <a:xfrm>
            <a:off x="1666238" y="4435091"/>
            <a:ext cx="476658" cy="743978"/>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a:stCxn id="36" idx="3"/>
            <a:endCxn id="37" idx="1"/>
          </p:cNvCxnSpPr>
          <p:nvPr/>
        </p:nvCxnSpPr>
        <p:spPr>
          <a:xfrm flipV="1">
            <a:off x="2988904" y="5432196"/>
            <a:ext cx="2874284" cy="6294"/>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stCxn id="37" idx="0"/>
            <a:endCxn id="38" idx="2"/>
          </p:cNvCxnSpPr>
          <p:nvPr/>
        </p:nvCxnSpPr>
        <p:spPr>
          <a:xfrm flipV="1">
            <a:off x="6457416" y="4356394"/>
            <a:ext cx="879182" cy="794135"/>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sp>
        <p:nvSpPr>
          <p:cNvPr id="106" name="Rounded Rectangle 105" descr="Services and programmes to prevent malnutrition&#10;"/>
          <p:cNvSpPr/>
          <p:nvPr/>
        </p:nvSpPr>
        <p:spPr>
          <a:xfrm>
            <a:off x="6106560" y="2749540"/>
            <a:ext cx="1890170" cy="685800"/>
          </a:xfrm>
          <a:prstGeom prst="roundRect">
            <a:avLst/>
          </a:prstGeom>
          <a:solidFill>
            <a:schemeClr val="accent4">
              <a:lumMod val="60000"/>
              <a:lumOff val="4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50" b="1" dirty="0">
                <a:solidFill>
                  <a:schemeClr val="tx1"/>
                </a:solidFill>
              </a:rPr>
              <a:t>Services and </a:t>
            </a:r>
            <a:r>
              <a:rPr lang="en-US" sz="1350" b="1" dirty="0" err="1">
                <a:solidFill>
                  <a:schemeClr val="tx1"/>
                </a:solidFill>
              </a:rPr>
              <a:t>programmes</a:t>
            </a:r>
            <a:r>
              <a:rPr lang="en-US" sz="1350" b="1" dirty="0">
                <a:solidFill>
                  <a:schemeClr val="tx1"/>
                </a:solidFill>
              </a:rPr>
              <a:t> to prevent malnutrition</a:t>
            </a:r>
          </a:p>
        </p:txBody>
      </p:sp>
    </p:spTree>
    <p:extLst>
      <p:ext uri="{BB962C8B-B14F-4D97-AF65-F5344CB8AC3E}">
        <p14:creationId xmlns:p14="http://schemas.microsoft.com/office/powerpoint/2010/main" val="2073214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Highlights of Updates in the 2016  CMAM Guidelines</a:t>
            </a:r>
          </a:p>
        </p:txBody>
      </p:sp>
      <p:sp>
        <p:nvSpPr>
          <p:cNvPr id="6" name="Content Placeholder 5"/>
          <p:cNvSpPr>
            <a:spLocks noGrp="1"/>
          </p:cNvSpPr>
          <p:nvPr>
            <p:ph idx="1"/>
          </p:nvPr>
        </p:nvSpPr>
        <p:spPr/>
        <p:txBody>
          <a:bodyPr/>
          <a:lstStyle/>
          <a:p>
            <a:pPr>
              <a:spcAft>
                <a:spcPts val="2400"/>
              </a:spcAft>
            </a:pPr>
            <a:r>
              <a:rPr lang="en-US" dirty="0"/>
              <a:t>Low coverage and poor outcomes</a:t>
            </a:r>
          </a:p>
          <a:p>
            <a:pPr>
              <a:spcAft>
                <a:spcPts val="2400"/>
              </a:spcAft>
            </a:pPr>
            <a:r>
              <a:rPr lang="en-US" dirty="0"/>
              <a:t>Limited pre-service training and orientation</a:t>
            </a:r>
          </a:p>
          <a:p>
            <a:pPr>
              <a:spcAft>
                <a:spcPts val="2400"/>
              </a:spcAft>
            </a:pPr>
            <a:r>
              <a:rPr lang="en-US" dirty="0"/>
              <a:t>Service standards and guidelines </a:t>
            </a:r>
          </a:p>
          <a:p>
            <a:r>
              <a:rPr lang="en-US" dirty="0"/>
              <a:t>Global (WHO) and national updates</a:t>
            </a:r>
          </a:p>
        </p:txBody>
      </p:sp>
    </p:spTree>
    <p:extLst>
      <p:ext uri="{BB962C8B-B14F-4D97-AF65-F5344CB8AC3E}">
        <p14:creationId xmlns:p14="http://schemas.microsoft.com/office/powerpoint/2010/main" val="331692315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97BA8C92ECEF743899DE227870321D0" ma:contentTypeVersion="4" ma:contentTypeDescription="Create a new document." ma:contentTypeScope="" ma:versionID="140007f4d44da4cc2f1af8cfc863ddb8">
  <xsd:schema xmlns:xsd="http://www.w3.org/2001/XMLSchema" xmlns:xs="http://www.w3.org/2001/XMLSchema" xmlns:p="http://schemas.microsoft.com/office/2006/metadata/properties" xmlns:ns2="03d52e17-7b35-44c1-a601-4442ca4b38df" xmlns:ns3="78589c07-1c09-49b6-b1e2-cd618fb6ceb2" targetNamespace="http://schemas.microsoft.com/office/2006/metadata/properties" ma:root="true" ma:fieldsID="867fc384a059f4d62ebfca7f7877d807" ns2:_="" ns3:_="">
    <xsd:import namespace="03d52e17-7b35-44c1-a601-4442ca4b38df"/>
    <xsd:import namespace="78589c07-1c09-49b6-b1e2-cd618fb6ceb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d52e17-7b35-44c1-a601-4442ca4b38d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8589c07-1c09-49b6-b1e2-cd618fb6ceb2"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9D6EA13-097D-436A-AAEC-A6C6E1D24256}">
  <ds:schemaRefs>
    <ds:schemaRef ds:uri="http://schemas.microsoft.com/sharepoint/v3/contenttype/forms"/>
  </ds:schemaRefs>
</ds:datastoreItem>
</file>

<file path=customXml/itemProps2.xml><?xml version="1.0" encoding="utf-8"?>
<ds:datastoreItem xmlns:ds="http://schemas.openxmlformats.org/officeDocument/2006/customXml" ds:itemID="{73CBA81A-2681-4791-9796-3E5F8AE903F5}">
  <ds:schemaRefs>
    <ds:schemaRef ds:uri="http://schemas.microsoft.com/office/2006/documentManagement/types"/>
    <ds:schemaRef ds:uri="http://purl.org/dc/terms/"/>
    <ds:schemaRef ds:uri="http://schemas.openxmlformats.org/package/2006/metadata/core-properties"/>
    <ds:schemaRef ds:uri="03d52e17-7b35-44c1-a601-4442ca4b38df"/>
    <ds:schemaRef ds:uri="http://purl.org/dc/dcmitype/"/>
    <ds:schemaRef ds:uri="http://schemas.microsoft.com/office/infopath/2007/PartnerControls"/>
    <ds:schemaRef ds:uri="http://purl.org/dc/elements/1.1/"/>
    <ds:schemaRef ds:uri="78589c07-1c09-49b6-b1e2-cd618fb6ceb2"/>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394F576D-367D-468E-AB09-BF5188A9B9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d52e17-7b35-44c1-a601-4442ca4b38df"/>
    <ds:schemaRef ds:uri="78589c07-1c09-49b6-b1e2-cd618fb6ceb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1336</TotalTime>
  <Words>1542</Words>
  <Application>Microsoft Office PowerPoint</Application>
  <PresentationFormat>On-screen Show (4:3)</PresentationFormat>
  <Paragraphs>178</Paragraphs>
  <Slides>18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Tahoma</vt:lpstr>
      <vt:lpstr>Times New Roman</vt:lpstr>
      <vt:lpstr>Office Theme</vt:lpstr>
      <vt:lpstr>PowerPoint Presentation</vt:lpstr>
      <vt:lpstr>Presentation Outline</vt:lpstr>
      <vt:lpstr>CMAM Components</vt:lpstr>
      <vt:lpstr> Components of CMAM (1)</vt:lpstr>
      <vt:lpstr>Component of CMAM (2)</vt:lpstr>
      <vt:lpstr>Components of CMAM (3)</vt:lpstr>
      <vt:lpstr>Components of CMAM (4)</vt:lpstr>
      <vt:lpstr>CMAM Emphasis on Service Linkages </vt:lpstr>
      <vt:lpstr>Highlights of Updates in the 2016  CMAM Guidelines</vt:lpstr>
      <vt:lpstr>Admission Criteria</vt:lpstr>
      <vt:lpstr> HIV</vt:lpstr>
      <vt:lpstr>HIV &amp; TB</vt:lpstr>
      <vt:lpstr>Micronutrient Supplementation: Vitamin A</vt:lpstr>
      <vt:lpstr>Micronutrient Supplementation: Vitamin A and Measles</vt:lpstr>
      <vt:lpstr>Micronutrient Supplementation:  Zinc</vt:lpstr>
      <vt:lpstr> Antibiotics</vt:lpstr>
      <vt:lpstr>Malaria Treatment</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Course on Inpatient Management of Severe Acute Malnutrition: Slides for Home-Craft Workers Module</dc:title>
  <dc:creator>Heather Finegan</dc:creator>
  <cp:lastModifiedBy>Jenn Loving</cp:lastModifiedBy>
  <cp:revision>19</cp:revision>
  <dcterms:modified xsi:type="dcterms:W3CDTF">2017-12-20T15:29:52Z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0x010100597BA8C92ECEF743899DE227870321D0</vt:lpwstr>
  </property>
</Properties>
</file>