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30"/>
  </p:notesMasterIdLst>
  <p:handoutMasterIdLst>
    <p:handoutMasterId r:id="rId31"/>
  </p:handoutMasterIdLst>
  <p:sldIdLst>
    <p:sldId id="328" r:id="rId3"/>
    <p:sldId id="332" r:id="rId4"/>
    <p:sldId id="391" r:id="rId5"/>
    <p:sldId id="377" r:id="rId6"/>
    <p:sldId id="362" r:id="rId7"/>
    <p:sldId id="364" r:id="rId8"/>
    <p:sldId id="396" r:id="rId9"/>
    <p:sldId id="363" r:id="rId10"/>
    <p:sldId id="392" r:id="rId11"/>
    <p:sldId id="357" r:id="rId12"/>
    <p:sldId id="381" r:id="rId13"/>
    <p:sldId id="365" r:id="rId14"/>
    <p:sldId id="360" r:id="rId15"/>
    <p:sldId id="361" r:id="rId16"/>
    <p:sldId id="383" r:id="rId17"/>
    <p:sldId id="367" r:id="rId18"/>
    <p:sldId id="393" r:id="rId19"/>
    <p:sldId id="382" r:id="rId20"/>
    <p:sldId id="394" r:id="rId21"/>
    <p:sldId id="335" r:id="rId22"/>
    <p:sldId id="380" r:id="rId23"/>
    <p:sldId id="347" r:id="rId24"/>
    <p:sldId id="386" r:id="rId25"/>
    <p:sldId id="395" r:id="rId26"/>
    <p:sldId id="388" r:id="rId27"/>
    <p:sldId id="390" r:id="rId28"/>
    <p:sldId id="397"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NTAIII" initials="F" lastIdx="20" clrIdx="0">
    <p:extLst/>
  </p:cmAuthor>
  <p:cmAuthor id="2" name="Lesley Oot" initials="LO" lastIdx="148" clrIdx="1"/>
  <p:cmAuthor id="3" name="E" initials="E" lastIdx="6" clrIdx="2"/>
  <p:cmAuthor id="4" name="Kavita Sethuraman" initials="" lastIdx="6" clrIdx="3"/>
  <p:cmAuthor id="5" name="Kavita Sethuraman" initials="KS" lastIdx="1" clrIdx="4">
    <p:extLst/>
  </p:cmAuthor>
  <p:cmAuthor id="10" name="Tara Kovach" initials="TK" lastIdx="1" clrIdx="5">
    <p:extLst/>
  </p:cmAuthor>
  <p:cmAuthor id="11" name="Anna Lisi" initials="AL" lastIdx="9" clrIdx="6">
    <p:extLst/>
  </p:cmAuthor>
  <p:cmAuthor id="12" name="Monica Woldt" initials="Monica" lastIdx="11" clrIdx="7">
    <p:extLst/>
  </p:cmAuthor>
  <p:cmAuthor id="13" name="FANTA" initials="FANTA" lastIdx="2" clrIdx="8">
    <p:extLst/>
  </p:cmAuthor>
  <p:cmAuthor id="14" name="Katherine Sanchez" initials="KS" lastIdx="1" clrIdx="9">
    <p:extLst/>
  </p:cmAuthor>
  <p:cmAuthor id="15" name="Katherine Sanchez" initials="KS [2]" lastIdx="1" clrIdx="10">
    <p:extLst/>
  </p:cmAuthor>
  <p:cmAuthor id="16" name="Katherine Sanchez" initials="KS [3]" lastIdx="1" clrIdx="11">
    <p:extLst/>
  </p:cmAuthor>
  <p:cmAuthor id="17" name="Katherine Sanchez" initials="KS [4]" lastIdx="1" clrIdx="12">
    <p:extLst/>
  </p:cmAuthor>
  <p:cmAuthor id="18" name="Katherine Sanchez" initials="KS [5]" lastIdx="1" clrIdx="13">
    <p:extLst/>
  </p:cmAuthor>
  <p:cmAuthor id="19" name="Katherine Sanchez" initials="KS [6]" lastIdx="1" clrIdx="14">
    <p:extLst/>
  </p:cmAuthor>
  <p:cmAuthor id="20" name="Katherine Sanchez" initials="KS [7]" lastIdx="1" clrIdx="15">
    <p:extLst/>
  </p:cmAuthor>
  <p:cmAuthor id="21" name="Katherine Sanchez" initials="KS [8]" lastIdx="1" clrIdx="16">
    <p:extLst/>
  </p:cmAuthor>
  <p:cmAuthor id="22" name="Katherine Sanchez" initials="KS [9]" lastIdx="1" clrIdx="17">
    <p:extLst/>
  </p:cmAuthor>
  <p:cmAuthor id="23" name="Katherine Sanchez" initials="KS [10]" lastIdx="1" clrIdx="18">
    <p:extLst/>
  </p:cmAuthor>
  <p:cmAuthor id="24" name="Katherine Sanchez" initials="KS [11]" lastIdx="1" clrIdx="19">
    <p:extLst/>
  </p:cmAuthor>
  <p:cmAuthor id="25" name="Katherine Sanchez" initials="KS [12]" lastIdx="1" clrIdx="20">
    <p:extLst/>
  </p:cmAuthor>
  <p:cmAuthor id="26" name="Katherine Sanchez" initials="KS [13]" lastIdx="1" clrIdx="21">
    <p:extLst/>
  </p:cmAuthor>
  <p:cmAuthor id="27" name="Katherine Sanchez" initials="KS [14]" lastIdx="1" clrIdx="22">
    <p:extLst/>
  </p:cmAuthor>
  <p:cmAuthor id="28" name="Katherine Sanchez" initials="KS [15]" lastIdx="1" clrIdx="23">
    <p:extLst/>
  </p:cmAuthor>
  <p:cmAuthor id="29" name="Katherine Sanchez" initials="KS [16]" lastIdx="1" clrIdx="24">
    <p:extLst/>
  </p:cmAuthor>
  <p:cmAuthor id="30" name="Katherine Sanchez" initials="KS [17]" lastIdx="1" clrIdx="25">
    <p:extLst/>
  </p:cmAuthor>
  <p:cmAuthor id="31" name="Katherine Sanchez" initials="KS [18]" lastIdx="1" clrIdx="26">
    <p:extLst/>
  </p:cmAuthor>
  <p:cmAuthor id="32" name="Katherine Sanchez" initials="KS [19]" lastIdx="1" clrIdx="27">
    <p:extLst/>
  </p:cmAuthor>
  <p:cmAuthor id="33" name="Katherine Sanchez" initials="KS [20]" lastIdx="1" clrIdx="28">
    <p:extLst/>
  </p:cmAuthor>
  <p:cmAuthor id="34" name="Katherine Sanchez" initials="KS [21]" lastIdx="1" clrIdx="29">
    <p:extLst/>
  </p:cmAuthor>
  <p:cmAuthor id="35" name="Katherine Sanchez" initials="KS [22]" lastIdx="1" clrIdx="30">
    <p:extLst/>
  </p:cmAuthor>
  <p:cmAuthor id="36" name="Katherine Sanchez" initials="KS [23]" lastIdx="1" clrIdx="31">
    <p:extLst/>
  </p:cmAuthor>
  <p:cmAuthor id="37" name="Katherine Sanchez" initials="KS [24]" lastIdx="1" clrIdx="32">
    <p:extLst/>
  </p:cmAuthor>
  <p:cmAuthor id="38" name="Katherine Sanchez" initials="KS [25]" lastIdx="1" clrIdx="33">
    <p:extLst/>
  </p:cmAuthor>
  <p:cmAuthor id="39" name="Katherine Sanchez" initials="KS [26]" lastIdx="1" clrIdx="34">
    <p:extLst/>
  </p:cmAuthor>
  <p:cmAuthor id="40" name="Katherine Sanchez" initials="KS [27]" lastIdx="1" clrIdx="35">
    <p:extLst/>
  </p:cmAuthor>
  <p:cmAuthor id="41" name="Katherine Sanchez" initials="KS [28]" lastIdx="1" clrIdx="36">
    <p:extLst/>
  </p:cmAuthor>
  <p:cmAuthor id="42" name="Katherine Sanchez" initials="KS [29]" lastIdx="1" clrIdx="37">
    <p:extLst/>
  </p:cmAuthor>
  <p:cmAuthor id="43" name="Katherine Sanchez" initials="KS [30]" lastIdx="1" clrIdx="38">
    <p:extLst/>
  </p:cmAuthor>
  <p:cmAuthor id="44" name="Katherine Sanchez" initials="KS [31]" lastIdx="1" clrIdx="39">
    <p:extLst/>
  </p:cmAuthor>
  <p:cmAuthor id="45" name="Katherine Sanchez" initials="KS [32]" lastIdx="1" clrIdx="40">
    <p:extLst/>
  </p:cmAuthor>
  <p:cmAuthor id="46" name="Katherine Sanchez" initials="KS [33]" lastIdx="1" clrIdx="41">
    <p:extLst/>
  </p:cmAuthor>
  <p:cmAuthor id="47" name="Katherine Sanchez" initials="KS [34]" lastIdx="1" clrIdx="42">
    <p:extLst/>
  </p:cmAuthor>
  <p:cmAuthor id="48" name="Katherine Sanchez" initials="KS [35]" lastIdx="1" clrIdx="43">
    <p:extLst/>
  </p:cmAuthor>
  <p:cmAuthor id="49" name="Katherine Sanchez" initials="KS [36]" lastIdx="1" clrIdx="44">
    <p:extLst/>
  </p:cmAuthor>
  <p:cmAuthor id="50" name="Katherine Sanchez" initials="KS [37]" lastIdx="1" clrIdx="45">
    <p:extLst/>
  </p:cmAuthor>
  <p:cmAuthor id="51" name="Katherine Sanchez" initials="KS [38]" lastIdx="1" clrIdx="46">
    <p:extLst/>
  </p:cmAuthor>
  <p:cmAuthor id="52" name="Katherine Sanchez" initials="KS [39]" lastIdx="1" clrIdx="47">
    <p:extLst/>
  </p:cmAuthor>
  <p:cmAuthor id="53" name="Katherine Sanchez" initials="KS [40]" lastIdx="1" clrIdx="48">
    <p:extLst/>
  </p:cmAuthor>
  <p:cmAuthor id="54" name="Katherine Sanchez" initials="KS [41]" lastIdx="1" clrIdx="49">
    <p:extLst/>
  </p:cmAuthor>
  <p:cmAuthor id="55" name="Katherine Sanchez" initials="KS [42]" lastIdx="1" clrIdx="50">
    <p:extLst/>
  </p:cmAuthor>
  <p:cmAuthor id="56" name="Katherine Sanchez" initials="KS [43]" lastIdx="1" clrIdx="51">
    <p:extLst/>
  </p:cmAuthor>
  <p:cmAuthor id="57" name="Katherine Sanchez" initials="KS [44]" lastIdx="1" clrIdx="52">
    <p:extLst/>
  </p:cmAuthor>
  <p:cmAuthor id="58" name="Katherine Sanchez" initials="KS [45]" lastIdx="1" clrIdx="53">
    <p:extLst/>
  </p:cmAuthor>
  <p:cmAuthor id="59" name="Katherine Sanchez" initials="KS [46]" lastIdx="1" clrIdx="54">
    <p:extLst/>
  </p:cmAuthor>
  <p:cmAuthor id="60" name="Katherine Sanchez" initials="KS [47]" lastIdx="1" clrIdx="55">
    <p:extLst/>
  </p:cmAuthor>
  <p:cmAuthor id="61" name="Katherine Sanchez" initials="KS [48]" lastIdx="1" clrIdx="56">
    <p:extLst/>
  </p:cmAuthor>
  <p:cmAuthor id="62" name="Monica Woldt" initials="MW" lastIdx="12" clrIdx="57">
    <p:extLst/>
  </p:cmAuthor>
  <p:cmAuthor id="63" name="Katherine Sanchez" initials="K" lastIdx="2" clrIdx="5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00"/>
    <a:srgbClr val="00FFFF"/>
    <a:srgbClr val="7BA4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2" autoAdjust="0"/>
    <p:restoredTop sz="71780" autoAdjust="0"/>
  </p:normalViewPr>
  <p:slideViewPr>
    <p:cSldViewPr snapToGrid="0">
      <p:cViewPr varScale="1">
        <p:scale>
          <a:sx n="55" d="100"/>
          <a:sy n="55" d="100"/>
        </p:scale>
        <p:origin x="678"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tmoore\Desktop\Guatemala%20PROFILES%20PowerPoints\costing%20table%20calculations%20for%20brief.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Desnutrición crónica</c:v>
                </c:pt>
              </c:strCache>
            </c:strRef>
          </c:tx>
          <c:spPr>
            <a:ln w="28575" cap="rnd">
              <a:solidFill>
                <a:schemeClr val="accent1"/>
              </a:solidFill>
              <a:round/>
            </a:ln>
            <a:effectLst/>
          </c:spPr>
          <c:marker>
            <c:symbol val="none"/>
          </c:marker>
          <c:dLbls>
            <c:dLbl>
              <c:idx val="4"/>
              <c:layout>
                <c:manualLayout>
                  <c:x val="-3.5706550075385902E-2"/>
                  <c:y val="-2.32909192720029E-2"/>
                </c:manualLayout>
              </c:layout>
              <c:spPr>
                <a:solidFill>
                  <a:srgbClr val="FFFF00"/>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A9-4855-AF8D-85D50ACE5D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&lt; 6 meses</c:v>
                </c:pt>
                <c:pt idx="1">
                  <c:v>6–8 meses</c:v>
                </c:pt>
                <c:pt idx="2">
                  <c:v>9–11 meses</c:v>
                </c:pt>
                <c:pt idx="3">
                  <c:v>12–17 meses</c:v>
                </c:pt>
                <c:pt idx="4">
                  <c:v>18–23 meses</c:v>
                </c:pt>
                <c:pt idx="5">
                  <c:v>24–35 meses</c:v>
                </c:pt>
                <c:pt idx="6">
                  <c:v>26–47 meses</c:v>
                </c:pt>
                <c:pt idx="7">
                  <c:v>48–59 meses</c:v>
                </c:pt>
              </c:strCache>
            </c:strRef>
          </c:cat>
          <c:val>
            <c:numRef>
              <c:f>Sheet1!$B$2:$B$9</c:f>
              <c:numCache>
                <c:formatCode>General</c:formatCode>
                <c:ptCount val="8"/>
                <c:pt idx="0">
                  <c:v>29.8</c:v>
                </c:pt>
                <c:pt idx="1">
                  <c:v>32.299999999999997</c:v>
                </c:pt>
                <c:pt idx="2">
                  <c:v>37.4</c:v>
                </c:pt>
                <c:pt idx="3">
                  <c:v>47.2</c:v>
                </c:pt>
                <c:pt idx="4">
                  <c:v>54.8</c:v>
                </c:pt>
                <c:pt idx="5">
                  <c:v>51.5</c:v>
                </c:pt>
                <c:pt idx="6">
                  <c:v>51.4</c:v>
                </c:pt>
                <c:pt idx="7">
                  <c:v>45.8</c:v>
                </c:pt>
              </c:numCache>
            </c:numRef>
          </c:val>
          <c:smooth val="0"/>
          <c:extLst>
            <c:ext xmlns:c16="http://schemas.microsoft.com/office/drawing/2014/chart" uri="{C3380CC4-5D6E-409C-BE32-E72D297353CC}">
              <c16:uniqueId val="{00000000-752D-4202-9B9F-AB0AA3D5A013}"/>
            </c:ext>
          </c:extLst>
        </c:ser>
        <c:ser>
          <c:idx val="1"/>
          <c:order val="1"/>
          <c:tx>
            <c:strRef>
              <c:f>Sheet1!$C$1</c:f>
              <c:strCache>
                <c:ptCount val="1"/>
                <c:pt idx="0">
                  <c:v>Desnutrición aguda</c:v>
                </c:pt>
              </c:strCache>
            </c:strRef>
          </c:tx>
          <c:spPr>
            <a:ln w="28575" cap="rnd">
              <a:solidFill>
                <a:schemeClr val="accent2"/>
              </a:solidFill>
              <a:round/>
            </a:ln>
            <a:effectLst/>
          </c:spPr>
          <c:marker>
            <c:symbol val="none"/>
          </c:marker>
          <c:dLbls>
            <c:dLbl>
              <c:idx val="4"/>
              <c:layout>
                <c:manualLayout>
                  <c:x val="-2.54994039442452E-2"/>
                  <c:y val="-2.58787991911144E-2"/>
                </c:manualLayout>
              </c:layout>
              <c:spPr>
                <a:solidFill>
                  <a:srgbClr val="FFFF00"/>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A9-4855-AF8D-85D50ACE5D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&lt; 6 meses</c:v>
                </c:pt>
                <c:pt idx="1">
                  <c:v>6–8 meses</c:v>
                </c:pt>
                <c:pt idx="2">
                  <c:v>9–11 meses</c:v>
                </c:pt>
                <c:pt idx="3">
                  <c:v>12–17 meses</c:v>
                </c:pt>
                <c:pt idx="4">
                  <c:v>18–23 meses</c:v>
                </c:pt>
                <c:pt idx="5">
                  <c:v>24–35 meses</c:v>
                </c:pt>
                <c:pt idx="6">
                  <c:v>26–47 meses</c:v>
                </c:pt>
                <c:pt idx="7">
                  <c:v>48–59 meses</c:v>
                </c:pt>
              </c:strCache>
            </c:strRef>
          </c:cat>
          <c:val>
            <c:numRef>
              <c:f>Sheet1!$C$2:$C$9</c:f>
              <c:numCache>
                <c:formatCode>General</c:formatCode>
                <c:ptCount val="8"/>
                <c:pt idx="0">
                  <c:v>1</c:v>
                </c:pt>
                <c:pt idx="1">
                  <c:v>0.5</c:v>
                </c:pt>
                <c:pt idx="2">
                  <c:v>1.3</c:v>
                </c:pt>
                <c:pt idx="3">
                  <c:v>0.9</c:v>
                </c:pt>
                <c:pt idx="4">
                  <c:v>1.2</c:v>
                </c:pt>
                <c:pt idx="5">
                  <c:v>0.7</c:v>
                </c:pt>
                <c:pt idx="6">
                  <c:v>0.6</c:v>
                </c:pt>
                <c:pt idx="7">
                  <c:v>0.4</c:v>
                </c:pt>
              </c:numCache>
            </c:numRef>
          </c:val>
          <c:smooth val="0"/>
          <c:extLst>
            <c:ext xmlns:c16="http://schemas.microsoft.com/office/drawing/2014/chart" uri="{C3380CC4-5D6E-409C-BE32-E72D297353CC}">
              <c16:uniqueId val="{00000001-752D-4202-9B9F-AB0AA3D5A013}"/>
            </c:ext>
          </c:extLst>
        </c:ser>
        <c:dLbls>
          <c:showLegendKey val="0"/>
          <c:showVal val="0"/>
          <c:showCatName val="0"/>
          <c:showSerName val="0"/>
          <c:showPercent val="0"/>
          <c:showBubbleSize val="0"/>
        </c:dLbls>
        <c:smooth val="0"/>
        <c:axId val="-2121623608"/>
        <c:axId val="-2121620392"/>
      </c:lineChart>
      <c:catAx>
        <c:axId val="-2121623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620392"/>
        <c:crosses val="autoZero"/>
        <c:auto val="1"/>
        <c:lblAlgn val="ctr"/>
        <c:lblOffset val="100"/>
        <c:noMultiLvlLbl val="0"/>
      </c:catAx>
      <c:valAx>
        <c:axId val="-2121620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623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ENSMI 2008–2009</c:v>
                </c:pt>
              </c:strCache>
            </c:strRef>
          </c:tx>
          <c:spPr>
            <a:solidFill>
              <a:srgbClr val="FF99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Guatemala (total)</c:v>
                </c:pt>
                <c:pt idx="1">
                  <c:v>Quintil de riqueza inferior</c:v>
                </c:pt>
                <c:pt idx="2">
                  <c:v>Quintil de riqueza segundo</c:v>
                </c:pt>
                <c:pt idx="3">
                  <c:v>Quintil de riqueza intermedio</c:v>
                </c:pt>
                <c:pt idx="4">
                  <c:v>Quintil de riqueza quarto</c:v>
                </c:pt>
                <c:pt idx="5">
                  <c:v>Quintil de riqueza superior</c:v>
                </c:pt>
              </c:strCache>
            </c:strRef>
          </c:cat>
          <c:val>
            <c:numRef>
              <c:f>Sheet1!$B$2:$B$7</c:f>
              <c:numCache>
                <c:formatCode>General</c:formatCode>
                <c:ptCount val="6"/>
                <c:pt idx="0">
                  <c:v>11.4</c:v>
                </c:pt>
                <c:pt idx="1">
                  <c:v>11.6</c:v>
                </c:pt>
                <c:pt idx="2">
                  <c:v>10.8</c:v>
                </c:pt>
                <c:pt idx="3">
                  <c:v>11.8</c:v>
                </c:pt>
                <c:pt idx="4">
                  <c:v>10.7</c:v>
                </c:pt>
                <c:pt idx="5">
                  <c:v>12.7</c:v>
                </c:pt>
              </c:numCache>
            </c:numRef>
          </c:val>
          <c:extLst>
            <c:ext xmlns:c16="http://schemas.microsoft.com/office/drawing/2014/chart" uri="{C3380CC4-5D6E-409C-BE32-E72D297353CC}">
              <c16:uniqueId val="{00000000-A0E6-4BF4-B494-EC1420733635}"/>
            </c:ext>
          </c:extLst>
        </c:ser>
        <c:ser>
          <c:idx val="1"/>
          <c:order val="1"/>
          <c:tx>
            <c:strRef>
              <c:f>Sheet1!$C$1</c:f>
              <c:strCache>
                <c:ptCount val="1"/>
                <c:pt idx="0">
                  <c:v>ENSMI 2014–2015</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Guatemala (total)</c:v>
                </c:pt>
                <c:pt idx="1">
                  <c:v>Quintil de riqueza inferior</c:v>
                </c:pt>
                <c:pt idx="2">
                  <c:v>Quintil de riqueza segundo</c:v>
                </c:pt>
                <c:pt idx="3">
                  <c:v>Quintil de riqueza intermedio</c:v>
                </c:pt>
                <c:pt idx="4">
                  <c:v>Quintil de riqueza quarto</c:v>
                </c:pt>
                <c:pt idx="5">
                  <c:v>Quintil de riqueza superior</c:v>
                </c:pt>
              </c:strCache>
            </c:strRef>
          </c:cat>
          <c:val>
            <c:numRef>
              <c:f>Sheet1!$C$2:$C$7</c:f>
              <c:numCache>
                <c:formatCode>General</c:formatCode>
                <c:ptCount val="6"/>
                <c:pt idx="0">
                  <c:v>14.6</c:v>
                </c:pt>
                <c:pt idx="1">
                  <c:v>16.100000000000001</c:v>
                </c:pt>
                <c:pt idx="2">
                  <c:v>15.6</c:v>
                </c:pt>
                <c:pt idx="3">
                  <c:v>13</c:v>
                </c:pt>
                <c:pt idx="4">
                  <c:v>13.8</c:v>
                </c:pt>
                <c:pt idx="5">
                  <c:v>13.8</c:v>
                </c:pt>
              </c:numCache>
            </c:numRef>
          </c:val>
          <c:extLst>
            <c:ext xmlns:c16="http://schemas.microsoft.com/office/drawing/2014/chart" uri="{C3380CC4-5D6E-409C-BE32-E72D297353CC}">
              <c16:uniqueId val="{00000001-A0E6-4BF4-B494-EC1420733635}"/>
            </c:ext>
          </c:extLst>
        </c:ser>
        <c:dLbls>
          <c:showLegendKey val="0"/>
          <c:showVal val="0"/>
          <c:showCatName val="0"/>
          <c:showSerName val="0"/>
          <c:showPercent val="0"/>
          <c:showBubbleSize val="0"/>
        </c:dLbls>
        <c:gapWidth val="219"/>
        <c:overlap val="-27"/>
        <c:axId val="2141629352"/>
        <c:axId val="2141632712"/>
      </c:barChart>
      <c:catAx>
        <c:axId val="2141629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1632712"/>
        <c:crosses val="autoZero"/>
        <c:auto val="1"/>
        <c:lblAlgn val="ctr"/>
        <c:lblOffset val="100"/>
        <c:noMultiLvlLbl val="0"/>
      </c:catAx>
      <c:valAx>
        <c:axId val="2141632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1629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 &lt; 5 años</c:v>
                </c:pt>
                <c:pt idx="1">
                  <c:v>6–8 meses</c:v>
                </c:pt>
                <c:pt idx="2">
                  <c:v>9–11 meses</c:v>
                </c:pt>
                <c:pt idx="3">
                  <c:v>12–17 meses</c:v>
                </c:pt>
                <c:pt idx="4">
                  <c:v>18–23 meses</c:v>
                </c:pt>
                <c:pt idx="5">
                  <c:v>24–35 meses</c:v>
                </c:pt>
              </c:strCache>
            </c:strRef>
          </c:cat>
          <c:val>
            <c:numRef>
              <c:f>Sheet1!$B$4:$B$9</c:f>
              <c:numCache>
                <c:formatCode>General</c:formatCode>
                <c:ptCount val="6"/>
                <c:pt idx="0">
                  <c:v>32.4</c:v>
                </c:pt>
                <c:pt idx="1">
                  <c:v>71.2</c:v>
                </c:pt>
                <c:pt idx="2">
                  <c:v>70.099999999999994</c:v>
                </c:pt>
                <c:pt idx="3">
                  <c:v>57.8</c:v>
                </c:pt>
                <c:pt idx="4">
                  <c:v>40.1</c:v>
                </c:pt>
                <c:pt idx="5">
                  <c:v>26.8</c:v>
                </c:pt>
              </c:numCache>
            </c:numRef>
          </c:val>
          <c:extLst>
            <c:ext xmlns:c16="http://schemas.microsoft.com/office/drawing/2014/chart" uri="{C3380CC4-5D6E-409C-BE32-E72D297353CC}">
              <c16:uniqueId val="{00000000-FB86-4608-BA8A-286B31B9FFB4}"/>
            </c:ext>
          </c:extLst>
        </c:ser>
        <c:dLbls>
          <c:showLegendKey val="0"/>
          <c:showVal val="0"/>
          <c:showCatName val="0"/>
          <c:showSerName val="0"/>
          <c:showPercent val="0"/>
          <c:showBubbleSize val="0"/>
        </c:dLbls>
        <c:gapWidth val="219"/>
        <c:overlap val="-27"/>
        <c:axId val="2143500840"/>
        <c:axId val="2144227944"/>
      </c:barChart>
      <c:catAx>
        <c:axId val="214350084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GT" noProof="0" dirty="0"/>
                  <a:t>Edad</a:t>
                </a:r>
              </a:p>
            </c:rich>
          </c:tx>
          <c:layout>
            <c:manualLayout>
              <c:xMode val="edge"/>
              <c:yMode val="edge"/>
              <c:x val="0.50911306376558008"/>
              <c:y val="0.91175472923500767"/>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4227944"/>
        <c:crosses val="autoZero"/>
        <c:auto val="1"/>
        <c:lblAlgn val="ctr"/>
        <c:lblOffset val="100"/>
        <c:noMultiLvlLbl val="0"/>
      </c:catAx>
      <c:valAx>
        <c:axId val="2144227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GT" noProof="0" dirty="0"/>
                  <a:t>Porcentaje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3500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Sheet2!$A$4:$A$8</c:f>
              <c:strCache>
                <c:ptCount val="5"/>
                <c:pt idx="0">
                  <c:v>Quintil de riqueza inferior</c:v>
                </c:pt>
                <c:pt idx="1">
                  <c:v>Quintil de riqueza segundo</c:v>
                </c:pt>
                <c:pt idx="2">
                  <c:v>Quintil de riqueza intermedio</c:v>
                </c:pt>
                <c:pt idx="3">
                  <c:v>Quintil de riqueza cuarto</c:v>
                </c:pt>
                <c:pt idx="4">
                  <c:v>Quintil de riqueza superior</c:v>
                </c:pt>
              </c:strCache>
            </c:strRef>
          </c:cat>
          <c:val>
            <c:numRef>
              <c:f>Sheet2!$B$4:$B$8</c:f>
              <c:numCache>
                <c:formatCode>General</c:formatCode>
                <c:ptCount val="5"/>
                <c:pt idx="0">
                  <c:v>37.9</c:v>
                </c:pt>
                <c:pt idx="1">
                  <c:v>34.800000000000011</c:v>
                </c:pt>
                <c:pt idx="2">
                  <c:v>32.700000000000003</c:v>
                </c:pt>
                <c:pt idx="3">
                  <c:v>27.4</c:v>
                </c:pt>
                <c:pt idx="4">
                  <c:v>23.7</c:v>
                </c:pt>
              </c:numCache>
            </c:numRef>
          </c:val>
          <c:extLst>
            <c:ext xmlns:c16="http://schemas.microsoft.com/office/drawing/2014/chart" uri="{C3380CC4-5D6E-409C-BE32-E72D297353CC}">
              <c16:uniqueId val="{00000000-089E-4802-82B3-1F1A8CBB25D5}"/>
            </c:ext>
          </c:extLst>
        </c:ser>
        <c:dLbls>
          <c:showLegendKey val="0"/>
          <c:showVal val="0"/>
          <c:showCatName val="0"/>
          <c:showSerName val="0"/>
          <c:showPercent val="0"/>
          <c:showBubbleSize val="0"/>
        </c:dLbls>
        <c:gapWidth val="219"/>
        <c:overlap val="-27"/>
        <c:axId val="2139234728"/>
        <c:axId val="2139238424"/>
      </c:barChart>
      <c:catAx>
        <c:axId val="2139234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9238424"/>
        <c:crosses val="autoZero"/>
        <c:auto val="1"/>
        <c:lblAlgn val="ctr"/>
        <c:lblOffset val="100"/>
        <c:noMultiLvlLbl val="0"/>
      </c:catAx>
      <c:valAx>
        <c:axId val="2139238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GT" noProof="0" dirty="0"/>
                  <a:t>Porcentaje</a:t>
                </a:r>
              </a:p>
            </c:rich>
          </c:tx>
          <c:layout>
            <c:manualLayout>
              <c:xMode val="edge"/>
              <c:yMode val="edge"/>
              <c:x val="1.7713365539452495E-2"/>
              <c:y val="0.3589610827749992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9234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ENSMI 2008–2009</c:v>
                </c:pt>
              </c:strCache>
            </c:strRef>
          </c:tx>
          <c:spPr>
            <a:solidFill>
              <a:srgbClr val="FF99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Anemia en embarazada</c:v>
                </c:pt>
                <c:pt idx="1">
                  <c:v>Anemia NO embarazada</c:v>
                </c:pt>
                <c:pt idx="2">
                  <c:v>Talla menor de 145 cms</c:v>
                </c:pt>
                <c:pt idx="3">
                  <c:v>Sobrepeso</c:v>
                </c:pt>
                <c:pt idx="4">
                  <c:v>Obesidad</c:v>
                </c:pt>
              </c:strCache>
            </c:strRef>
          </c:cat>
          <c:val>
            <c:numRef>
              <c:f>Sheet1!$B$2:$B$6</c:f>
              <c:numCache>
                <c:formatCode>General</c:formatCode>
                <c:ptCount val="5"/>
                <c:pt idx="0">
                  <c:v>29.1</c:v>
                </c:pt>
                <c:pt idx="1">
                  <c:v>21.4</c:v>
                </c:pt>
                <c:pt idx="2">
                  <c:v>31.2</c:v>
                </c:pt>
                <c:pt idx="3">
                  <c:v>35.1</c:v>
                </c:pt>
                <c:pt idx="4">
                  <c:v>15.4</c:v>
                </c:pt>
              </c:numCache>
            </c:numRef>
          </c:val>
          <c:extLst>
            <c:ext xmlns:c16="http://schemas.microsoft.com/office/drawing/2014/chart" uri="{C3380CC4-5D6E-409C-BE32-E72D297353CC}">
              <c16:uniqueId val="{00000000-EB41-45B0-A1A8-7249FEBA9775}"/>
            </c:ext>
          </c:extLst>
        </c:ser>
        <c:ser>
          <c:idx val="1"/>
          <c:order val="1"/>
          <c:tx>
            <c:strRef>
              <c:f>Sheet1!$C$1</c:f>
              <c:strCache>
                <c:ptCount val="1"/>
                <c:pt idx="0">
                  <c:v>ENSMI 2014–2015</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Anemia en embarazada</c:v>
                </c:pt>
                <c:pt idx="1">
                  <c:v>Anemia NO embarazada</c:v>
                </c:pt>
                <c:pt idx="2">
                  <c:v>Talla menor de 145 cms</c:v>
                </c:pt>
                <c:pt idx="3">
                  <c:v>Sobrepeso</c:v>
                </c:pt>
                <c:pt idx="4">
                  <c:v>Obesidad</c:v>
                </c:pt>
              </c:strCache>
            </c:strRef>
          </c:cat>
          <c:val>
            <c:numRef>
              <c:f>Sheet1!$C$2:$C$6</c:f>
              <c:numCache>
                <c:formatCode>0.0</c:formatCode>
                <c:ptCount val="5"/>
                <c:pt idx="0">
                  <c:v>24.2</c:v>
                </c:pt>
                <c:pt idx="1">
                  <c:v>14.5</c:v>
                </c:pt>
                <c:pt idx="2">
                  <c:v>25.3</c:v>
                </c:pt>
                <c:pt idx="3">
                  <c:v>31.9</c:v>
                </c:pt>
                <c:pt idx="4">
                  <c:v>20</c:v>
                </c:pt>
              </c:numCache>
            </c:numRef>
          </c:val>
          <c:extLst>
            <c:ext xmlns:c16="http://schemas.microsoft.com/office/drawing/2014/chart" uri="{C3380CC4-5D6E-409C-BE32-E72D297353CC}">
              <c16:uniqueId val="{00000001-EB41-45B0-A1A8-7249FEBA9775}"/>
            </c:ext>
          </c:extLst>
        </c:ser>
        <c:dLbls>
          <c:showLegendKey val="0"/>
          <c:showVal val="0"/>
          <c:showCatName val="0"/>
          <c:showSerName val="0"/>
          <c:showPercent val="0"/>
          <c:showBubbleSize val="0"/>
        </c:dLbls>
        <c:gapWidth val="219"/>
        <c:overlap val="-27"/>
        <c:axId val="2137427688"/>
        <c:axId val="2137415928"/>
      </c:barChart>
      <c:catAx>
        <c:axId val="2137427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7415928"/>
        <c:crosses val="autoZero"/>
        <c:auto val="1"/>
        <c:lblAlgn val="ctr"/>
        <c:lblOffset val="100"/>
        <c:noMultiLvlLbl val="0"/>
      </c:catAx>
      <c:valAx>
        <c:axId val="2137415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7427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Sheet2!$A$14</c:f>
              <c:strCache>
                <c:ptCount val="1"/>
                <c:pt idx="0">
                  <c:v>Financiamiento requerido para intervenciones específicas de nutrición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Sheet2!$B$13:$J$13</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Sheet2!$B$14:$J$14</c:f>
              <c:numCache>
                <c:formatCode>#,##0</c:formatCode>
                <c:ptCount val="9"/>
                <c:pt idx="0">
                  <c:v>1420</c:v>
                </c:pt>
                <c:pt idx="1">
                  <c:v>1566</c:v>
                </c:pt>
                <c:pt idx="2">
                  <c:v>1723</c:v>
                </c:pt>
                <c:pt idx="3">
                  <c:v>1893</c:v>
                </c:pt>
                <c:pt idx="4">
                  <c:v>2065</c:v>
                </c:pt>
                <c:pt idx="5">
                  <c:v>2233</c:v>
                </c:pt>
                <c:pt idx="6">
                  <c:v>2407</c:v>
                </c:pt>
                <c:pt idx="7">
                  <c:v>2619</c:v>
                </c:pt>
                <c:pt idx="8">
                  <c:v>2858</c:v>
                </c:pt>
              </c:numCache>
            </c:numRef>
          </c:val>
          <c:smooth val="0"/>
          <c:extLst>
            <c:ext xmlns:c16="http://schemas.microsoft.com/office/drawing/2014/chart" uri="{C3380CC4-5D6E-409C-BE32-E72D297353CC}">
              <c16:uniqueId val="{00000000-EC8D-407F-817E-1330DB90143F}"/>
            </c:ext>
          </c:extLst>
        </c:ser>
        <c:ser>
          <c:idx val="1"/>
          <c:order val="1"/>
          <c:tx>
            <c:strRef>
              <c:f>Sheet2!$A$15</c:f>
              <c:strCache>
                <c:ptCount val="1"/>
                <c:pt idx="0">
                  <c:v>Asignación presupuestaria proyectada actual para la nutrición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Sheet2!$B$13:$J$13</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Sheet2!$B$15:$J$15</c:f>
              <c:numCache>
                <c:formatCode>General</c:formatCode>
                <c:ptCount val="9"/>
                <c:pt idx="0">
                  <c:v>637</c:v>
                </c:pt>
                <c:pt idx="1">
                  <c:v>665</c:v>
                </c:pt>
                <c:pt idx="2">
                  <c:v>694</c:v>
                </c:pt>
                <c:pt idx="3">
                  <c:v>724</c:v>
                </c:pt>
                <c:pt idx="4">
                  <c:v>754</c:v>
                </c:pt>
                <c:pt idx="5">
                  <c:v>784</c:v>
                </c:pt>
                <c:pt idx="6">
                  <c:v>815</c:v>
                </c:pt>
                <c:pt idx="7">
                  <c:v>848</c:v>
                </c:pt>
                <c:pt idx="8">
                  <c:v>882</c:v>
                </c:pt>
              </c:numCache>
            </c:numRef>
          </c:val>
          <c:smooth val="0"/>
          <c:extLst>
            <c:ext xmlns:c16="http://schemas.microsoft.com/office/drawing/2014/chart" uri="{C3380CC4-5D6E-409C-BE32-E72D297353CC}">
              <c16:uniqueId val="{00000001-EC8D-407F-817E-1330DB90143F}"/>
            </c:ext>
          </c:extLst>
        </c:ser>
        <c:ser>
          <c:idx val="2"/>
          <c:order val="2"/>
          <c:tx>
            <c:strRef>
              <c:f>Sheet2!$A$16</c:f>
              <c:strCache>
                <c:ptCount val="1"/>
                <c:pt idx="0">
                  <c:v>Financiamiento total que se requiere para la nutrición - intervenciones específicas y vacunas y vigilancia del agua</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Sheet2!$B$13:$J$13</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Sheet2!$B$16:$J$16</c:f>
              <c:numCache>
                <c:formatCode>#,##0</c:formatCode>
                <c:ptCount val="9"/>
                <c:pt idx="0">
                  <c:v>1834</c:v>
                </c:pt>
                <c:pt idx="1">
                  <c:v>2037</c:v>
                </c:pt>
                <c:pt idx="2">
                  <c:v>2255</c:v>
                </c:pt>
                <c:pt idx="3">
                  <c:v>2495</c:v>
                </c:pt>
                <c:pt idx="4">
                  <c:v>2740</c:v>
                </c:pt>
                <c:pt idx="5">
                  <c:v>2986</c:v>
                </c:pt>
                <c:pt idx="6">
                  <c:v>3242</c:v>
                </c:pt>
                <c:pt idx="7">
                  <c:v>3538</c:v>
                </c:pt>
                <c:pt idx="8">
                  <c:v>3869</c:v>
                </c:pt>
              </c:numCache>
            </c:numRef>
          </c:val>
          <c:smooth val="0"/>
          <c:extLst>
            <c:ext xmlns:c16="http://schemas.microsoft.com/office/drawing/2014/chart" uri="{C3380CC4-5D6E-409C-BE32-E72D297353CC}">
              <c16:uniqueId val="{00000002-EC8D-407F-817E-1330DB90143F}"/>
            </c:ext>
          </c:extLst>
        </c:ser>
        <c:dLbls>
          <c:showLegendKey val="0"/>
          <c:showVal val="0"/>
          <c:showCatName val="0"/>
          <c:showSerName val="0"/>
          <c:showPercent val="0"/>
          <c:showBubbleSize val="0"/>
        </c:dLbls>
        <c:smooth val="0"/>
        <c:axId val="180138192"/>
        <c:axId val="180138584"/>
      </c:lineChart>
      <c:catAx>
        <c:axId val="1801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138584"/>
        <c:crosses val="autoZero"/>
        <c:auto val="1"/>
        <c:lblAlgn val="ctr"/>
        <c:lblOffset val="100"/>
        <c:noMultiLvlLbl val="0"/>
      </c:catAx>
      <c:valAx>
        <c:axId val="180138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138192"/>
        <c:crosses val="autoZero"/>
        <c:crossBetween val="between"/>
      </c:valAx>
      <c:spPr>
        <a:noFill/>
        <a:ln>
          <a:noFill/>
        </a:ln>
        <a:effectLst/>
      </c:spPr>
    </c:plotArea>
    <c:legend>
      <c:legendPos val="b"/>
      <c:layout>
        <c:manualLayout>
          <c:xMode val="edge"/>
          <c:yMode val="edge"/>
          <c:x val="6.0907730736556483E-2"/>
          <c:y val="0.73784845029276047"/>
          <c:w val="0.87818453852688705"/>
          <c:h val="0.2446396947329763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56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970938" y="1"/>
            <a:ext cx="3037840" cy="466568"/>
          </a:xfrm>
          <a:prstGeom prst="rect">
            <a:avLst/>
          </a:prstGeom>
        </p:spPr>
        <p:txBody>
          <a:bodyPr vert="horz" lIns="91440" tIns="45720" rIns="91440" bIns="45720" rtlCol="0"/>
          <a:lstStyle>
            <a:lvl1pPr algn="r">
              <a:defRPr sz="1200"/>
            </a:lvl1pPr>
          </a:lstStyle>
          <a:p>
            <a:fld id="{AE022E42-C5B4-4B40-81CE-E0AAE4B585C5}" type="datetimeFigureOut">
              <a:rPr lang="en-IE" smtClean="0"/>
              <a:pPr/>
              <a:t>20/10/2017</a:t>
            </a:fld>
            <a:endParaRPr lang="en-IE"/>
          </a:p>
        </p:txBody>
      </p:sp>
      <p:sp>
        <p:nvSpPr>
          <p:cNvPr id="4" name="Footer Placeholder 3"/>
          <p:cNvSpPr>
            <a:spLocks noGrp="1"/>
          </p:cNvSpPr>
          <p:nvPr>
            <p:ph type="ftr" sz="quarter" idx="2"/>
          </p:nvPr>
        </p:nvSpPr>
        <p:spPr>
          <a:xfrm>
            <a:off x="0" y="8829832"/>
            <a:ext cx="3037840" cy="466568"/>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970938" y="8829832"/>
            <a:ext cx="3037840" cy="466568"/>
          </a:xfrm>
          <a:prstGeom prst="rect">
            <a:avLst/>
          </a:prstGeom>
        </p:spPr>
        <p:txBody>
          <a:bodyPr vert="horz" lIns="91440" tIns="45720" rIns="91440" bIns="45720" rtlCol="0" anchor="b"/>
          <a:lstStyle>
            <a:lvl1pPr algn="r">
              <a:defRPr sz="1200"/>
            </a:lvl1pPr>
          </a:lstStyle>
          <a:p>
            <a:fld id="{4A8E6C96-5389-4997-ACB4-BF4214820AB9}" type="slidenum">
              <a:rPr lang="en-IE" smtClean="0"/>
              <a:pPr/>
              <a:t>‹#›</a:t>
            </a:fld>
            <a:endParaRPr lang="en-IE"/>
          </a:p>
        </p:txBody>
      </p:sp>
    </p:spTree>
    <p:extLst>
      <p:ext uri="{BB962C8B-B14F-4D97-AF65-F5344CB8AC3E}">
        <p14:creationId xmlns:p14="http://schemas.microsoft.com/office/powerpoint/2010/main" val="1298335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1440" tIns="45720" rIns="91440" bIns="45720" rtlCol="0"/>
          <a:lstStyle>
            <a:lvl1pPr algn="r">
              <a:defRPr sz="1200"/>
            </a:lvl1pPr>
          </a:lstStyle>
          <a:p>
            <a:fld id="{CAEADAD9-F2CC-4AC4-BB0D-5C6EFE576B62}" type="datetimeFigureOut">
              <a:rPr lang="en-US" smtClean="0"/>
              <a:pPr/>
              <a:t>10/20/2017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4"/>
            <a:ext cx="5608320" cy="366045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67ACA78B-C864-4D40-A553-3A1D74284735}" type="slidenum">
              <a:rPr lang="en-US" smtClean="0"/>
              <a:pPr/>
              <a:t>‹#›</a:t>
            </a:fld>
            <a:endParaRPr lang="en-US"/>
          </a:p>
        </p:txBody>
      </p:sp>
    </p:spTree>
    <p:extLst>
      <p:ext uri="{BB962C8B-B14F-4D97-AF65-F5344CB8AC3E}">
        <p14:creationId xmlns:p14="http://schemas.microsoft.com/office/powerpoint/2010/main" val="2989984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 es una plantilla. Puede ajustar el título, la fecha y los logos según sea necesario.</a:t>
            </a:r>
            <a:endParaRPr lang="en-US" dirty="0"/>
          </a:p>
        </p:txBody>
      </p:sp>
      <p:sp>
        <p:nvSpPr>
          <p:cNvPr id="4" name="Marcador de número de diapositiva 3"/>
          <p:cNvSpPr>
            <a:spLocks noGrp="1"/>
          </p:cNvSpPr>
          <p:nvPr>
            <p:ph type="sldNum" sz="quarter" idx="10"/>
          </p:nvPr>
        </p:nvSpPr>
        <p:spPr/>
        <p:txBody>
          <a:bodyPr/>
          <a:lstStyle/>
          <a:p>
            <a:fld id="{67ACA78B-C864-4D40-A553-3A1D74284735}" type="slidenum">
              <a:rPr lang="en-US" smtClean="0"/>
              <a:pPr/>
              <a:t>1</a:t>
            </a:fld>
            <a:endParaRPr lang="en-US"/>
          </a:p>
        </p:txBody>
      </p:sp>
    </p:spTree>
    <p:extLst>
      <p:ext uri="{BB962C8B-B14F-4D97-AF65-F5344CB8AC3E}">
        <p14:creationId xmlns:p14="http://schemas.microsoft.com/office/powerpoint/2010/main" val="262396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sz="1200" b="0" i="0" kern="1200" noProof="0" dirty="0">
                <a:solidFill>
                  <a:schemeClr val="tx1"/>
                </a:solidFill>
                <a:effectLst/>
                <a:latin typeface="+mn-lt"/>
                <a:ea typeface="+mn-ea"/>
                <a:cs typeface="+mn-cs"/>
              </a:rPr>
              <a:t>Puntos</a:t>
            </a:r>
            <a:r>
              <a:rPr lang="es-GT" sz="1200" b="0" i="0" kern="1200" baseline="0" noProof="0" dirty="0">
                <a:solidFill>
                  <a:schemeClr val="tx1"/>
                </a:solidFill>
                <a:effectLst/>
                <a:latin typeface="+mn-lt"/>
                <a:ea typeface="+mn-ea"/>
                <a:cs typeface="+mn-cs"/>
              </a:rPr>
              <a:t> de discusión </a:t>
            </a:r>
            <a:endParaRPr lang="es-GT" sz="1200" b="0" i="0" kern="1200" noProof="0" dirty="0">
              <a:solidFill>
                <a:schemeClr val="tx1"/>
              </a:solidFill>
              <a:effectLst/>
              <a:latin typeface="+mn-lt"/>
              <a:ea typeface="+mn-ea"/>
              <a:cs typeface="+mn-cs"/>
            </a:endParaRPr>
          </a:p>
          <a:p>
            <a:pPr marL="171450" indent="-171450">
              <a:buFont typeface="Arial" panose="020B0604020202020204" pitchFamily="34" charset="0"/>
              <a:buChar char="•"/>
            </a:pPr>
            <a:r>
              <a:rPr lang="es-ES" sz="1200" b="0" i="0" kern="1200" dirty="0">
                <a:solidFill>
                  <a:schemeClr val="tx1"/>
                </a:solidFill>
                <a:effectLst/>
                <a:latin typeface="+mn-lt"/>
                <a:ea typeface="+mn-ea"/>
                <a:cs typeface="+mn-cs"/>
              </a:rPr>
              <a:t>Al 2026, sin hacer cambios en la nutrición, más de 38,000 niños morirán por causas directamente relacionadas con el retardo del crecimiento.</a:t>
            </a:r>
            <a:r>
              <a:rPr lang="es-ES" dirty="0"/>
              <a:t> </a:t>
            </a:r>
            <a:br>
              <a:rPr lang="es-ES" dirty="0"/>
            </a:br>
            <a:endParaRPr lang="es-GT" noProof="0"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11</a:t>
            </a:fld>
            <a:endParaRPr lang="en-US"/>
          </a:p>
        </p:txBody>
      </p:sp>
    </p:spTree>
    <p:extLst>
      <p:ext uri="{BB962C8B-B14F-4D97-AF65-F5344CB8AC3E}">
        <p14:creationId xmlns:p14="http://schemas.microsoft.com/office/powerpoint/2010/main" val="2444098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Puntos de discusión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Si no hay ningún cambio o mejoramiento en</a:t>
            </a:r>
            <a:r>
              <a:rPr lang="es-ES" baseline="0" dirty="0"/>
              <a:t> el bajo peso al nacer, a</a:t>
            </a:r>
            <a:r>
              <a:rPr lang="es-ES" dirty="0"/>
              <a:t>l 2026, 30,542 niños morirán </a:t>
            </a:r>
            <a:r>
              <a:rPr lang="es-ES" baseline="0" dirty="0"/>
              <a:t>en Guatemala</a:t>
            </a:r>
            <a:r>
              <a:rPr lang="es-ES" dirty="0"/>
              <a:t> por causas</a:t>
            </a:r>
            <a:r>
              <a:rPr lang="es-ES" baseline="0" dirty="0"/>
              <a:t> directamente relacionadas con</a:t>
            </a:r>
            <a:r>
              <a:rPr lang="es-ES" dirty="0"/>
              <a:t> bajo peso al nacer. Es igual a perder el número de niños que cabrían en el Estadio Nacional Doroteo </a:t>
            </a:r>
            <a:r>
              <a:rPr lang="es-ES" dirty="0" err="1"/>
              <a:t>Guamuch</a:t>
            </a:r>
            <a:r>
              <a:rPr lang="es-ES" dirty="0"/>
              <a:t> Flores</a:t>
            </a:r>
            <a:r>
              <a:rPr lang="es-ES" baseline="0" dirty="0"/>
              <a:t>. </a:t>
            </a:r>
            <a:endParaRPr lang="es-ES" dirty="0"/>
          </a:p>
          <a:p>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12</a:t>
            </a:fld>
            <a:endParaRPr lang="en-US"/>
          </a:p>
        </p:txBody>
      </p:sp>
    </p:spTree>
    <p:extLst>
      <p:ext uri="{BB962C8B-B14F-4D97-AF65-F5344CB8AC3E}">
        <p14:creationId xmlns:p14="http://schemas.microsoft.com/office/powerpoint/2010/main" val="1904092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Puntos</a:t>
            </a:r>
            <a:r>
              <a:rPr lang="es-ES" baseline="0" dirty="0"/>
              <a:t> de discusión </a:t>
            </a:r>
            <a:endParaRPr lang="es-E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Las prácticas</a:t>
            </a:r>
            <a:r>
              <a:rPr lang="es-ES" baseline="0" dirty="0"/>
              <a:t> de lactancia materna exclusiva y lactancia materna continuada son inadecuadas en Guatemala.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aseline="0" dirty="0"/>
              <a:t>Si las prácticas de lactancia materna no cambian o mejoran, a</a:t>
            </a:r>
            <a:r>
              <a:rPr lang="es-ES" dirty="0"/>
              <a:t>l 2026, más de 70,000 niños menores de 2 años perderán la vida por prácticas inadecuadas de lactancia materna.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Ser</a:t>
            </a:r>
            <a:r>
              <a:rPr lang="es-GT" sz="1200" dirty="0">
                <a:solidFill>
                  <a:schemeClr val="tx1"/>
                </a:solidFill>
              </a:rPr>
              <a:t>í</a:t>
            </a:r>
            <a:r>
              <a:rPr lang="es-ES" dirty="0"/>
              <a:t>a</a:t>
            </a:r>
            <a:r>
              <a:rPr lang="es-ES" baseline="0" dirty="0"/>
              <a:t> igual a perder casi una escuela de 200 niños cada día por un año.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aseline="0" dirty="0"/>
              <a:t>Las intervenciones para mejorar la lactancia materna exclusiva entre los niños menores de 6 meses de edad y la lactancia materna continuada desde los 6 meses de edad hasta los 24 meses de edad y más allá son fundamentales para salvar la vida de los niños.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Información adicional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aseline="0" dirty="0"/>
              <a:t>La prevalencia de la lactancia materna exclusiva entre niños menores de 6 meses de edad es de 53,1%, según el ENSMI 2014–2015.</a:t>
            </a:r>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13</a:t>
            </a:fld>
            <a:endParaRPr lang="en-US"/>
          </a:p>
        </p:txBody>
      </p:sp>
    </p:spTree>
    <p:extLst>
      <p:ext uri="{BB962C8B-B14F-4D97-AF65-F5344CB8AC3E}">
        <p14:creationId xmlns:p14="http://schemas.microsoft.com/office/powerpoint/2010/main" val="2796424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Puntos de discusión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Los niños con retardo del crecimiento aprenden más</a:t>
            </a:r>
            <a:r>
              <a:rPr lang="es-ES" baseline="0" dirty="0"/>
              <a:t> tarde </a:t>
            </a:r>
            <a:r>
              <a:rPr lang="es-ES" dirty="0"/>
              <a:t>a sentarse, pararse y a caminar;</a:t>
            </a:r>
            <a:r>
              <a:rPr lang="es-ES" baseline="0" dirty="0"/>
              <a:t> </a:t>
            </a:r>
            <a:r>
              <a:rPr lang="es-ES" sz="1200" b="0" i="0" kern="1200" dirty="0">
                <a:solidFill>
                  <a:schemeClr val="tx1"/>
                </a:solidFill>
                <a:effectLst/>
                <a:latin typeface="+mn-lt"/>
                <a:ea typeface="+mn-ea"/>
                <a:cs typeface="+mn-cs"/>
              </a:rPr>
              <a:t>poseen menor capacidad cognitiva; presentan un menor rendimiento en la escuela, con una mayor probabilidad de repetir grados; y pierden más días de clase por enfermedad y son más susceptibles a abandonar los estudios que los niños que gozan de un buen estado nutricional.</a:t>
            </a:r>
            <a:r>
              <a:rPr lang="es-ES" dirty="0"/>
              <a:t> </a:t>
            </a:r>
            <a:br>
              <a:rPr lang="es-ES" dirty="0"/>
            </a:br>
            <a:endParaRPr lang="es-ES" dirty="0"/>
          </a:p>
          <a:p>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14</a:t>
            </a:fld>
            <a:endParaRPr lang="en-US"/>
          </a:p>
        </p:txBody>
      </p:sp>
    </p:spTree>
    <p:extLst>
      <p:ext uri="{BB962C8B-B14F-4D97-AF65-F5344CB8AC3E}">
        <p14:creationId xmlns:p14="http://schemas.microsoft.com/office/powerpoint/2010/main" val="3847604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b="0" dirty="0"/>
              <a:t>Puntos</a:t>
            </a:r>
            <a:r>
              <a:rPr lang="es-GT" b="0" baseline="0" dirty="0"/>
              <a:t> de discusión </a:t>
            </a:r>
            <a:endParaRPr lang="es-GT" b="0" dirty="0"/>
          </a:p>
          <a:p>
            <a:pPr marL="171450" indent="-171450">
              <a:buFont typeface="Arial" panose="020B0604020202020204" pitchFamily="34" charset="0"/>
              <a:buChar char="•"/>
            </a:pPr>
            <a:r>
              <a:rPr lang="es-ES" dirty="0"/>
              <a:t>Al año 2026, sin hacer cambios en el retardo del crecimiento en Guatemala, los niños van perder 33 millones de</a:t>
            </a:r>
            <a:r>
              <a:rPr lang="es-ES" baseline="0" dirty="0"/>
              <a:t> </a:t>
            </a:r>
            <a:r>
              <a:rPr lang="es-ES" dirty="0"/>
              <a:t>años equivalentes de aprendizaje en la escuela. (1 año escolar = 180 días, según</a:t>
            </a:r>
            <a:r>
              <a:rPr lang="es-ES" baseline="0" dirty="0"/>
              <a:t> </a:t>
            </a:r>
            <a:r>
              <a:rPr lang="es-ES" dirty="0"/>
              <a:t>el Ministerio</a:t>
            </a:r>
            <a:r>
              <a:rPr lang="es-ES" baseline="0" dirty="0"/>
              <a:t> de Educación, MINEDUC).  </a:t>
            </a:r>
            <a:endParaRPr lang="es-ES" dirty="0"/>
          </a:p>
          <a:p>
            <a:pPr marL="171450" indent="-171450">
              <a:buFont typeface="Arial" panose="020B0604020202020204" pitchFamily="34" charset="0"/>
              <a:buChar char="•"/>
            </a:pPr>
            <a:r>
              <a:rPr lang="es-GT" baseline="0" dirty="0"/>
              <a:t>Esto tiene grandes consecuencias en la reducción de los ingresos futuros y la pérdida de productividad. </a:t>
            </a:r>
          </a:p>
          <a:p>
            <a:pPr marL="171450" indent="-171450">
              <a:buFont typeface="Arial" panose="020B0604020202020204" pitchFamily="34" charset="0"/>
              <a:buChar char="•"/>
            </a:pPr>
            <a:r>
              <a:rPr lang="es-ES" dirty="0"/>
              <a:t>Por el contrario, si la desnutrición crónica se reduce durante el período de tiempo, las ganancias serían 3.6 millones de años equivalentes de aprendizaje en la escuela. </a:t>
            </a:r>
          </a:p>
          <a:p>
            <a:pPr marL="171450" indent="-171450">
              <a:buFont typeface="Arial" panose="020B0604020202020204" pitchFamily="34" charset="0"/>
              <a:buChar char="•"/>
            </a:pPr>
            <a:r>
              <a:rPr lang="es-ES" dirty="0"/>
              <a:t>Estas ganancias en la capacidad de aprendizaje significan que los niños que tengan 2 años de edad en 2026 ganarán, en promedio, 1.7 años equivalentes de aprendizaje en la escuela en el momento en que alcancen 12 años de edad.</a:t>
            </a:r>
          </a:p>
          <a:p>
            <a:pPr marL="171450" indent="-171450">
              <a:buFont typeface="Arial" panose="020B0604020202020204" pitchFamily="34" charset="0"/>
              <a:buChar char="•"/>
            </a:pPr>
            <a:r>
              <a:rPr lang="es-ES" dirty="0"/>
              <a:t>Esta ganancia en la capacidad de aprendizaje puede ser transformadora para los niños porque podrían aprender a un nivel más alto y avanzado tanto en la escuela como fuera de ella, y en años futuros.</a:t>
            </a:r>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15</a:t>
            </a:fld>
            <a:endParaRPr lang="en-US"/>
          </a:p>
        </p:txBody>
      </p:sp>
    </p:spTree>
    <p:extLst>
      <p:ext uri="{BB962C8B-B14F-4D97-AF65-F5344CB8AC3E}">
        <p14:creationId xmlns:p14="http://schemas.microsoft.com/office/powerpoint/2010/main" val="1485678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b="0" dirty="0"/>
              <a:t>Puntos de discusión </a:t>
            </a:r>
          </a:p>
          <a:p>
            <a:pPr marL="171450" indent="-171450">
              <a:buFont typeface="Arial" panose="020B0604020202020204" pitchFamily="34" charset="0"/>
              <a:buChar char="•"/>
            </a:pPr>
            <a:r>
              <a:rPr lang="es-GT" dirty="0"/>
              <a:t>La malnutrición debilita la productividad económica de Guatemala. La anemia por deficiencia de hierro y el retardo del crecimiento disminuyen la productividad laboral, lo que afecta la producción agrícola e industrial y retrasa el desarrollo nacional. </a:t>
            </a:r>
          </a:p>
          <a:p>
            <a:pPr marL="171450" indent="-171450">
              <a:buFont typeface="Arial" panose="020B0604020202020204" pitchFamily="34" charset="0"/>
              <a:buChar char="•"/>
            </a:pPr>
            <a:r>
              <a:rPr lang="es-GT" dirty="0"/>
              <a:t>El retardo del crecimiento en la niñez en Guatemala también está asociado con menores salarios en el futuro durante la edad adulta. </a:t>
            </a:r>
          </a:p>
          <a:p>
            <a:pPr marL="171450" indent="-171450">
              <a:buFont typeface="Arial" panose="020B0604020202020204" pitchFamily="34" charset="0"/>
              <a:buChar char="•"/>
            </a:pPr>
            <a:r>
              <a:rPr lang="es-GT" dirty="0"/>
              <a:t>En su fase adulta, un niño desnutrido ganará menos que su contraparte sana. </a:t>
            </a:r>
          </a:p>
          <a:p>
            <a:pPr marL="171450" indent="-171450">
              <a:buFont typeface="Arial" panose="020B0604020202020204" pitchFamily="34" charset="0"/>
              <a:buChar char="•"/>
            </a:pPr>
            <a:r>
              <a:rPr lang="es-GT" dirty="0"/>
              <a:t>Las pérdidas de productividad derivadas de la desnutrición crónica incluyen las pérdidas que resultarían de ningún cambio o ninguna mejora relacionado con desnutrición crónica y ningún cambio o ninguna mejora en el bajo peso al nacer.</a:t>
            </a:r>
          </a:p>
          <a:p>
            <a:endParaRPr lang="es-GT" sz="1200" b="0" dirty="0"/>
          </a:p>
          <a:p>
            <a:pPr algn="l" defTabSz="622300">
              <a:spcAft>
                <a:spcPts val="0"/>
              </a:spcAft>
            </a:pPr>
            <a:endParaRPr lang="es-GT" b="1" dirty="0"/>
          </a:p>
          <a:p>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16</a:t>
            </a:fld>
            <a:endParaRPr lang="en-US"/>
          </a:p>
        </p:txBody>
      </p:sp>
    </p:spTree>
    <p:extLst>
      <p:ext uri="{BB962C8B-B14F-4D97-AF65-F5344CB8AC3E}">
        <p14:creationId xmlns:p14="http://schemas.microsoft.com/office/powerpoint/2010/main" val="2104721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dirty="0"/>
              <a:t>Puntos de discusión </a:t>
            </a:r>
          </a:p>
          <a:p>
            <a:pPr marL="171450" indent="-171450">
              <a:buFont typeface="Arial" panose="020B0604020202020204" pitchFamily="34" charset="0"/>
              <a:buChar char="•"/>
            </a:pPr>
            <a:r>
              <a:rPr lang="es-ES" sz="1200" b="0" i="0" kern="1200" dirty="0">
                <a:solidFill>
                  <a:schemeClr val="tx1"/>
                </a:solidFill>
                <a:effectLst/>
                <a:latin typeface="+mn-lt"/>
                <a:ea typeface="+mn-ea"/>
                <a:cs typeface="+mn-cs"/>
              </a:rPr>
              <a:t>Guatemala ocupa el sexto lugar de desnutrición crónica a nivel mundial y presenta la mayor prevalencia en las Américas.</a:t>
            </a:r>
            <a:r>
              <a:rPr lang="es-ES" dirty="0"/>
              <a:t> </a:t>
            </a:r>
          </a:p>
          <a:p>
            <a:pPr marL="171450" indent="-171450">
              <a:buFont typeface="Arial" panose="020B0604020202020204" pitchFamily="34" charset="0"/>
              <a:buChar char="•"/>
            </a:pPr>
            <a:r>
              <a:rPr lang="es-ES" sz="1200" b="0" i="0" kern="1200" dirty="0">
                <a:solidFill>
                  <a:schemeClr val="tx1"/>
                </a:solidFill>
                <a:effectLst/>
                <a:latin typeface="+mn-lt"/>
                <a:ea typeface="+mn-ea"/>
                <a:cs typeface="+mn-cs"/>
              </a:rPr>
              <a:t>Casi la mitad de los niños menores de 5 años sufren de retardo del crecimiento en Guatemala, 46.5%, un porcentaje más alto, en promedio, que en África, Asia, y América Latina y el Caribe. Este porcentaje alcanza el 53% en áreas rurales, y el 58% en poblaciones indígenas.</a:t>
            </a:r>
            <a:r>
              <a:rPr lang="es-ES" dirty="0"/>
              <a:t> </a:t>
            </a:r>
            <a:br>
              <a:rPr lang="es-ES" dirty="0"/>
            </a:br>
            <a:br>
              <a:rPr lang="es-ES" dirty="0"/>
            </a:br>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18</a:t>
            </a:fld>
            <a:endParaRPr lang="en-US"/>
          </a:p>
        </p:txBody>
      </p:sp>
    </p:spTree>
    <p:extLst>
      <p:ext uri="{BB962C8B-B14F-4D97-AF65-F5344CB8AC3E}">
        <p14:creationId xmlns:p14="http://schemas.microsoft.com/office/powerpoint/2010/main" val="1429051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Puntos de discusión</a:t>
            </a:r>
          </a:p>
          <a:p>
            <a:pPr marL="171450" indent="-171450">
              <a:buFont typeface="Arial" panose="020B0604020202020204" pitchFamily="34" charset="0"/>
              <a:buChar char="•"/>
            </a:pPr>
            <a:r>
              <a:rPr lang="es-GT" dirty="0"/>
              <a:t>Guatemala</a:t>
            </a:r>
            <a:r>
              <a:rPr lang="es-GT" baseline="0" dirty="0"/>
              <a:t> es signatario de los objetivos de desarrollo sostenible (ODS), que tienen el objetivo de eliminar la malnutrición al año 2030. </a:t>
            </a:r>
          </a:p>
          <a:p>
            <a:pPr marL="171450" indent="-171450">
              <a:buFont typeface="Arial" panose="020B0604020202020204" pitchFamily="34" charset="0"/>
              <a:buChar char="•"/>
            </a:pPr>
            <a:r>
              <a:rPr lang="es-GT" dirty="0"/>
              <a:t>A este nivel de disminución actual, se va a requerir 100 años (en vez de 13) para</a:t>
            </a:r>
            <a:r>
              <a:rPr lang="es-GT" baseline="0" dirty="0"/>
              <a:t> erradicar la desnutrición crónica en Guatemala. </a:t>
            </a:r>
          </a:p>
          <a:p>
            <a:pPr marL="171450" indent="-171450">
              <a:buFont typeface="Arial" panose="020B0604020202020204" pitchFamily="34" charset="0"/>
              <a:buChar char="•"/>
            </a:pPr>
            <a:r>
              <a:rPr lang="es-GT" baseline="0" dirty="0"/>
              <a:t>¿Podemos esperar tanto tiempo?</a:t>
            </a:r>
            <a:r>
              <a:rPr lang="es-ES" baseline="0" dirty="0"/>
              <a:t> La inversión en nutrición es imprescindible para lograr mayores avances en la salud y el crecimiento económico y alcanzar los ODS y las Metas de la Asamblea Mundial de la Salud (AMS) para el </a:t>
            </a:r>
            <a:r>
              <a:rPr lang="es-GT" sz="1200" b="0" dirty="0">
                <a:solidFill>
                  <a:schemeClr val="accent1"/>
                </a:solidFill>
              </a:rPr>
              <a:t>año</a:t>
            </a:r>
            <a:r>
              <a:rPr lang="es-GT" sz="1200" b="1" dirty="0">
                <a:solidFill>
                  <a:schemeClr val="accent1"/>
                </a:solidFill>
              </a:rPr>
              <a:t> </a:t>
            </a:r>
            <a:r>
              <a:rPr lang="es-ES" baseline="0" dirty="0"/>
              <a:t>2025 asumidos por Guatemala.</a:t>
            </a:r>
          </a:p>
          <a:p>
            <a:endParaRPr lang="es-ES" baseline="0" dirty="0"/>
          </a:p>
          <a:p>
            <a:r>
              <a:rPr lang="es-GT" baseline="0" noProof="0" dirty="0"/>
              <a:t>Información adicional</a:t>
            </a:r>
          </a:p>
          <a:p>
            <a:pPr marL="171450" indent="-171450">
              <a:buFont typeface="Arial" panose="020B0604020202020204" pitchFamily="34" charset="0"/>
              <a:buChar char="•"/>
            </a:pPr>
            <a:r>
              <a:rPr lang="es-GT" baseline="0" noProof="0" dirty="0"/>
              <a:t>Metas de la Asamblea Mundial de la Salud para el 2025 son:</a:t>
            </a:r>
          </a:p>
          <a:p>
            <a:pPr marL="628650" lvl="1" indent="-171450">
              <a:buFont typeface="Arial" panose="020B0604020202020204" pitchFamily="34" charset="0"/>
              <a:buChar char="•"/>
            </a:pPr>
            <a:r>
              <a:rPr lang="es-GT" baseline="0" noProof="0" dirty="0"/>
              <a:t>40% reducción en el </a:t>
            </a:r>
            <a:r>
              <a:rPr lang="es-GT" b="0" baseline="0" noProof="0" dirty="0"/>
              <a:t>n</a:t>
            </a:r>
            <a:r>
              <a:rPr lang="es-GT" sz="1200" b="0" dirty="0">
                <a:solidFill>
                  <a:schemeClr val="accent1"/>
                </a:solidFill>
              </a:rPr>
              <a:t>ú</a:t>
            </a:r>
            <a:r>
              <a:rPr lang="es-GT" b="0" baseline="0" noProof="0" dirty="0"/>
              <a:t>m</a:t>
            </a:r>
            <a:r>
              <a:rPr lang="es-GT" baseline="0" noProof="0" dirty="0"/>
              <a:t>ero de niños menores de 5 años con desnutrición crónica </a:t>
            </a:r>
          </a:p>
          <a:p>
            <a:pPr marL="628650" lvl="1" indent="-171450">
              <a:buFont typeface="Arial" panose="020B0604020202020204" pitchFamily="34" charset="0"/>
              <a:buChar char="•"/>
            </a:pPr>
            <a:r>
              <a:rPr lang="es-GT" baseline="0" noProof="0" dirty="0"/>
              <a:t>50% reducción en anemia en las mujeres de edad fértil </a:t>
            </a:r>
          </a:p>
          <a:p>
            <a:pPr marL="628650" lvl="1" indent="-171450">
              <a:buFont typeface="Arial" panose="020B0604020202020204" pitchFamily="34" charset="0"/>
              <a:buChar char="•"/>
            </a:pPr>
            <a:r>
              <a:rPr lang="es-GT" baseline="0" noProof="0" dirty="0"/>
              <a:t>30% reducción en bajo peso al nacer </a:t>
            </a:r>
          </a:p>
          <a:p>
            <a:endParaRPr lang="es-GT" baseline="0" noProof="0" dirty="0"/>
          </a:p>
          <a:p>
            <a:endParaRPr lang="es-GT" dirty="0"/>
          </a:p>
        </p:txBody>
      </p:sp>
      <p:sp>
        <p:nvSpPr>
          <p:cNvPr id="4" name="Marcador de número de diapositiva 3"/>
          <p:cNvSpPr>
            <a:spLocks noGrp="1"/>
          </p:cNvSpPr>
          <p:nvPr>
            <p:ph type="sldNum" sz="quarter" idx="10"/>
          </p:nvPr>
        </p:nvSpPr>
        <p:spPr/>
        <p:txBody>
          <a:bodyPr/>
          <a:lstStyle/>
          <a:p>
            <a:fld id="{D5EF01D0-CEA2-4D17-8459-5173BDF62DAC}" type="slidenum">
              <a:rPr lang="en-US" smtClean="0"/>
              <a:t>20</a:t>
            </a:fld>
            <a:endParaRPr lang="en-US"/>
          </a:p>
        </p:txBody>
      </p:sp>
    </p:spTree>
    <p:extLst>
      <p:ext uri="{BB962C8B-B14F-4D97-AF65-F5344CB8AC3E}">
        <p14:creationId xmlns:p14="http://schemas.microsoft.com/office/powerpoint/2010/main" val="920950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dirty="0"/>
              <a:t>Puntos</a:t>
            </a:r>
            <a:r>
              <a:rPr lang="es-GT" baseline="0" dirty="0"/>
              <a:t> de discusión</a:t>
            </a:r>
            <a:endParaRPr lang="es-GT" dirty="0"/>
          </a:p>
          <a:p>
            <a:pPr marL="171450" indent="-171450">
              <a:buFont typeface="Arial" panose="020B0604020202020204" pitchFamily="34" charset="0"/>
              <a:buChar char="•"/>
            </a:pPr>
            <a:r>
              <a:rPr lang="es-GT" dirty="0"/>
              <a:t>El</a:t>
            </a:r>
            <a:r>
              <a:rPr lang="es-GT" baseline="0" dirty="0"/>
              <a:t> problema de la desnutrición es multi-causal, y requiere una respuesta multisectorial, con la participación de no solamente el Ministerio de Salud para la implementación de intervenciones específicas en nutrición, sino también de otros sectores, como el Ministerio de Agricultura, el Ministerio de Educación, y el Ministerio de Desarrollo Social, para la implementación de programas sensibles a la nutrición. </a:t>
            </a:r>
          </a:p>
          <a:p>
            <a:pPr marL="171450" indent="-171450">
              <a:buFont typeface="Arial" panose="020B0604020202020204" pitchFamily="34" charset="0"/>
              <a:buChar char="•"/>
            </a:pPr>
            <a:r>
              <a:rPr lang="es-GT" baseline="0" dirty="0"/>
              <a:t>También requiere que el SESAN, el Ministerio de Finanzas, y las municipalidades construyan un ambiente habilitador que fortalece un entorno que facilita, por medio de las políticas, la gobernanza, y el contexto social y económico, el mejoramiento del estado nutricional para toda la población.   </a:t>
            </a:r>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21</a:t>
            </a:fld>
            <a:endParaRPr lang="en-US"/>
          </a:p>
        </p:txBody>
      </p:sp>
    </p:spTree>
    <p:extLst>
      <p:ext uri="{BB962C8B-B14F-4D97-AF65-F5344CB8AC3E}">
        <p14:creationId xmlns:p14="http://schemas.microsoft.com/office/powerpoint/2010/main" val="3671625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dirty="0"/>
              <a:t>Puntos</a:t>
            </a:r>
            <a:r>
              <a:rPr lang="es-GT" baseline="0" dirty="0"/>
              <a:t> de discusión </a:t>
            </a:r>
          </a:p>
          <a:p>
            <a:pPr marL="171450" indent="-171450">
              <a:buFont typeface="Arial" panose="020B0604020202020204" pitchFamily="34" charset="0"/>
              <a:buChar char="•"/>
            </a:pPr>
            <a:r>
              <a:rPr lang="es-GT" dirty="0"/>
              <a:t>Algunas preguntas importantes son, ¿cuánto cuestan</a:t>
            </a:r>
            <a:r>
              <a:rPr lang="es-GT" baseline="0" dirty="0"/>
              <a:t> las intervenciones, por ejemplo, las intervenciones en salud, que son necesarias para mejorar la nutrición de la población en Guatemala? ¿Y cu</a:t>
            </a:r>
            <a:r>
              <a:rPr lang="es-GT" dirty="0"/>
              <a:t>á</a:t>
            </a:r>
            <a:r>
              <a:rPr lang="es-GT" baseline="0" dirty="0"/>
              <a:t>l es la brecha entre lo invertido ahora y lo necesario para disminuir la desnutrición? </a:t>
            </a:r>
          </a:p>
          <a:p>
            <a:pPr marL="171450" indent="-171450">
              <a:buFont typeface="Arial" panose="020B0604020202020204" pitchFamily="34" charset="0"/>
              <a:buChar char="•"/>
            </a:pPr>
            <a:r>
              <a:rPr lang="es-GT" baseline="0" dirty="0"/>
              <a:t>En 2013–2014, FANTA, con el Ministerio de Salud, Ministerio de Finanzas, e ICEFI (Instituto Centroamericano de Estudios Fiscales), hizo un estudio de costeo de intervenciones en nutrición. </a:t>
            </a:r>
          </a:p>
          <a:p>
            <a:pPr marL="171450" indent="-171450">
              <a:buFont typeface="Arial" panose="020B0604020202020204" pitchFamily="34" charset="0"/>
              <a:buChar char="•"/>
            </a:pPr>
            <a:r>
              <a:rPr lang="es-GT" baseline="0" dirty="0"/>
              <a:t>Costearon 7 intervenciones especificas de nutrición y 2 intervenciones sensibles a la nutrición. </a:t>
            </a:r>
          </a:p>
          <a:p>
            <a:pPr marL="171450" indent="-171450">
              <a:buFont typeface="Arial" panose="020B0604020202020204" pitchFamily="34" charset="0"/>
              <a:buChar char="•"/>
            </a:pPr>
            <a:r>
              <a:rPr lang="es-GT" baseline="0" dirty="0"/>
              <a:t>Se identificó una brecha significativa entre el presupuesto actual y lo necesario para ofrecer servicios de salud con la calidad y cobertura necesarias para reducir la desnutrición crónica. </a:t>
            </a:r>
          </a:p>
          <a:p>
            <a:pPr marL="171450" indent="-171450">
              <a:buFont typeface="Arial" panose="020B0604020202020204" pitchFamily="34" charset="0"/>
              <a:buChar char="•"/>
            </a:pPr>
            <a:r>
              <a:rPr lang="es-ES" baseline="0" dirty="0"/>
              <a:t>En Guatemala, el gobierno invierte solamente el 2.4% de su producto interno bruto (PIB) en la salud. Esta inversión es la más baja de toda América Latina.</a:t>
            </a:r>
          </a:p>
          <a:p>
            <a:pPr marL="171450" indent="-171450">
              <a:buFont typeface="Arial" panose="020B0604020202020204" pitchFamily="34" charset="0"/>
              <a:buChar char="•"/>
            </a:pPr>
            <a:r>
              <a:rPr lang="es-ES" baseline="0" dirty="0"/>
              <a:t>En el año 2013, el Gobierno de Guatemala invirtió Q637.2 millones en nutrición, solamente un tercio de lo requerido para proveer servicios de nutrición a nivel nacional.</a:t>
            </a:r>
          </a:p>
          <a:p>
            <a:pPr marL="171450" indent="-171450">
              <a:buFont typeface="Arial" panose="020B0604020202020204" pitchFamily="34" charset="0"/>
              <a:buChar char="•"/>
            </a:pPr>
            <a:r>
              <a:rPr lang="es-ES" sz="1200" b="0" i="0" kern="1200" dirty="0">
                <a:solidFill>
                  <a:schemeClr val="tx1"/>
                </a:solidFill>
                <a:effectLst/>
                <a:latin typeface="+mn-lt"/>
                <a:ea typeface="+mn-ea"/>
                <a:cs typeface="+mn-cs"/>
              </a:rPr>
              <a:t>Para el 2016, se estimaba que se invertiría únicamente 0.15% del PIB en la nutrición, lo cual no es suficiente. Se requeriría alrededor de 0.50% del PIB, o Q2,495 millones, para implementar las acciones esenciales en nutrición con la calidad y cobertura necesaria</a:t>
            </a:r>
            <a:r>
              <a:rPr lang="es-ES" sz="1200" b="0" i="0" kern="1200" baseline="0" dirty="0">
                <a:solidFill>
                  <a:schemeClr val="tx1"/>
                </a:solidFill>
                <a:effectLst/>
                <a:latin typeface="+mn-lt"/>
                <a:ea typeface="+mn-ea"/>
                <a:cs typeface="+mn-cs"/>
              </a:rPr>
              <a:t> para </a:t>
            </a:r>
            <a:r>
              <a:rPr lang="es-ES" sz="1200" b="0" i="0" kern="1200" dirty="0">
                <a:solidFill>
                  <a:schemeClr val="tx1"/>
                </a:solidFill>
                <a:effectLst/>
                <a:latin typeface="+mn-lt"/>
                <a:ea typeface="+mn-ea"/>
                <a:cs typeface="+mn-cs"/>
              </a:rPr>
              <a:t>mejorar los niveles de los</a:t>
            </a:r>
            <a:r>
              <a:rPr lang="es-ES" sz="1200" b="0" i="0" kern="1200" baseline="0" dirty="0">
                <a:solidFill>
                  <a:schemeClr val="tx1"/>
                </a:solidFill>
                <a:effectLst/>
                <a:latin typeface="+mn-lt"/>
                <a:ea typeface="+mn-ea"/>
                <a:cs typeface="+mn-cs"/>
              </a:rPr>
              <a:t> indicadores de </a:t>
            </a:r>
            <a:r>
              <a:rPr lang="es-ES" sz="1200" b="0" i="0" kern="1200" dirty="0">
                <a:solidFill>
                  <a:schemeClr val="tx1"/>
                </a:solidFill>
                <a:effectLst/>
                <a:latin typeface="+mn-lt"/>
                <a:ea typeface="+mn-ea"/>
                <a:cs typeface="+mn-cs"/>
              </a:rPr>
              <a:t>nutrición.</a:t>
            </a:r>
            <a:r>
              <a:rPr lang="es-ES" dirty="0"/>
              <a:t> </a:t>
            </a:r>
            <a:br>
              <a:rPr lang="es-ES" dirty="0"/>
            </a:br>
            <a:endParaRPr lang="es-ES" baseline="0" dirty="0"/>
          </a:p>
          <a:p>
            <a:pPr marL="171450" indent="-171450">
              <a:buFont typeface="Arial" panose="020B0604020202020204" pitchFamily="34" charset="0"/>
              <a:buChar char="•"/>
            </a:pPr>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22</a:t>
            </a:fld>
            <a:endParaRPr lang="en-US"/>
          </a:p>
        </p:txBody>
      </p:sp>
    </p:spTree>
    <p:extLst>
      <p:ext uri="{BB962C8B-B14F-4D97-AF65-F5344CB8AC3E}">
        <p14:creationId xmlns:p14="http://schemas.microsoft.com/office/powerpoint/2010/main" val="4262315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s-GT" noProof="0" dirty="0"/>
              <a:t>Consulte la diapositiva]</a:t>
            </a:r>
          </a:p>
        </p:txBody>
      </p:sp>
      <p:sp>
        <p:nvSpPr>
          <p:cNvPr id="4" name="Slide Number Placeholder 3"/>
          <p:cNvSpPr>
            <a:spLocks noGrp="1"/>
          </p:cNvSpPr>
          <p:nvPr>
            <p:ph type="sldNum" sz="quarter" idx="10"/>
          </p:nvPr>
        </p:nvSpPr>
        <p:spPr/>
        <p:txBody>
          <a:bodyPr/>
          <a:lstStyle/>
          <a:p>
            <a:fld id="{E3850FB8-9049-4F46-B8FE-8F2D90685117}" type="slidenum">
              <a:rPr lang="en-US" smtClean="0"/>
              <a:pPr/>
              <a:t>2</a:t>
            </a:fld>
            <a:endParaRPr lang="en-US"/>
          </a:p>
        </p:txBody>
      </p:sp>
    </p:spTree>
    <p:extLst>
      <p:ext uri="{BB962C8B-B14F-4D97-AF65-F5344CB8AC3E}">
        <p14:creationId xmlns:p14="http://schemas.microsoft.com/office/powerpoint/2010/main" val="4180684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s-GT" noProof="0" dirty="0"/>
              <a:t>Consulte la diapositiva]</a:t>
            </a:r>
          </a:p>
        </p:txBody>
      </p:sp>
      <p:sp>
        <p:nvSpPr>
          <p:cNvPr id="4" name="Slide Number Placeholder 3"/>
          <p:cNvSpPr>
            <a:spLocks noGrp="1"/>
          </p:cNvSpPr>
          <p:nvPr>
            <p:ph type="sldNum" sz="quarter" idx="10"/>
          </p:nvPr>
        </p:nvSpPr>
        <p:spPr/>
        <p:txBody>
          <a:bodyPr/>
          <a:lstStyle/>
          <a:p>
            <a:pPr>
              <a:defRPr/>
            </a:pPr>
            <a:fld id="{AC0F8797-8D26-4373-AC12-88F1F9211C00}" type="slidenum">
              <a:rPr lang="en-US" smtClean="0"/>
              <a:pPr>
                <a:defRPr/>
              </a:pPr>
              <a:t>23</a:t>
            </a:fld>
            <a:endParaRPr lang="en-US"/>
          </a:p>
        </p:txBody>
      </p:sp>
    </p:spTree>
    <p:extLst>
      <p:ext uri="{BB962C8B-B14F-4D97-AF65-F5344CB8AC3E}">
        <p14:creationId xmlns:p14="http://schemas.microsoft.com/office/powerpoint/2010/main" val="2872606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s-GT" dirty="0"/>
              <a:t>Puntos</a:t>
            </a:r>
            <a:r>
              <a:rPr lang="es-GT" baseline="0" dirty="0"/>
              <a:t> de discusión</a:t>
            </a:r>
          </a:p>
          <a:p>
            <a:pPr marL="171450" indent="-171450">
              <a:buFont typeface="Arial" panose="020B0604020202020204" pitchFamily="34" charset="0"/>
              <a:buChar char="•"/>
            </a:pPr>
            <a:r>
              <a:rPr lang="es-GT" dirty="0"/>
              <a:t>La evidencia basada en estudios</a:t>
            </a:r>
            <a:r>
              <a:rPr lang="es-GT" baseline="0" dirty="0"/>
              <a:t> nos ha mostrado que </a:t>
            </a:r>
            <a:r>
              <a:rPr lang="es-GT" dirty="0"/>
              <a:t>las</a:t>
            </a:r>
            <a:r>
              <a:rPr lang="es-GT" baseline="0" dirty="0"/>
              <a:t> intervenciones en nutrición que funcionan para prevenir la desnutrición crónica, ambos intervenciones especificas y sensibles a la nutrición. </a:t>
            </a:r>
          </a:p>
          <a:p>
            <a:pPr marL="171450" indent="-171450">
              <a:buFont typeface="Arial" panose="020B0604020202020204" pitchFamily="34" charset="0"/>
              <a:buChar char="•"/>
            </a:pPr>
            <a:r>
              <a:rPr lang="es-GT" baseline="0" dirty="0"/>
              <a:t>Ahora es tiempo para invertir en estas acciones a escala y con calidad. </a:t>
            </a:r>
          </a:p>
          <a:p>
            <a:pPr marL="171450" indent="-171450">
              <a:buFont typeface="Arial" panose="020B0604020202020204" pitchFamily="34" charset="0"/>
              <a:buChar char="•"/>
            </a:pPr>
            <a:r>
              <a:rPr lang="es-GT" baseline="0" dirty="0"/>
              <a:t>[Referir a los cambios específicos deseados para cada audiencia meta en la diapositiva.]</a:t>
            </a:r>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25</a:t>
            </a:fld>
            <a:endParaRPr lang="en-US"/>
          </a:p>
        </p:txBody>
      </p:sp>
    </p:spTree>
    <p:extLst>
      <p:ext uri="{BB962C8B-B14F-4D97-AF65-F5344CB8AC3E}">
        <p14:creationId xmlns:p14="http://schemas.microsoft.com/office/powerpoint/2010/main" val="2015042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3</a:t>
            </a:fld>
            <a:endParaRPr lang="en-US"/>
          </a:p>
        </p:txBody>
      </p:sp>
    </p:spTree>
    <p:extLst>
      <p:ext uri="{BB962C8B-B14F-4D97-AF65-F5344CB8AC3E}">
        <p14:creationId xmlns:p14="http://schemas.microsoft.com/office/powerpoint/2010/main" val="92121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dirty="0"/>
              <a:t>Puntos de discusión </a:t>
            </a:r>
          </a:p>
          <a:p>
            <a:pPr marL="171450" indent="-171450">
              <a:buFont typeface="Arial" panose="020B0604020202020204" pitchFamily="34" charset="0"/>
              <a:buChar char="•"/>
            </a:pPr>
            <a:r>
              <a:rPr lang="es-GT" dirty="0"/>
              <a:t>La desnutrición crónica empieza temprano en la vida. </a:t>
            </a:r>
          </a:p>
          <a:p>
            <a:pPr marL="171450" indent="-171450">
              <a:buFont typeface="Arial" panose="020B0604020202020204" pitchFamily="34" charset="0"/>
              <a:buChar char="•"/>
            </a:pPr>
            <a:r>
              <a:rPr lang="es-GT" dirty="0"/>
              <a:t>Casi un</a:t>
            </a:r>
            <a:r>
              <a:rPr lang="es-GT" baseline="0" dirty="0"/>
              <a:t> tercio de niños menores de 6 meses ya sufren de desnutrición crónica, que indica que la desnutrición crónica YA está afectando a los niños al nacer. El porcentaje de niños afectados por desnutrición crónica sigue aumentando a partir de los 6 meses de edad y alcanza su mayor prevalencia cuando los niños en Guatemala tienen 2 años de edad. </a:t>
            </a:r>
          </a:p>
          <a:p>
            <a:pPr marL="171450" indent="-171450">
              <a:buFont typeface="Arial" panose="020B0604020202020204" pitchFamily="34" charset="0"/>
              <a:buChar char="•"/>
            </a:pPr>
            <a:r>
              <a:rPr lang="es-GT" baseline="0" dirty="0"/>
              <a:t>El porcentaje de niños con desnutrición crónica casi duplica entre los 6 meses y los 24 meses de edad. </a:t>
            </a:r>
          </a:p>
          <a:p>
            <a:pPr marL="171450" indent="-171450">
              <a:buFont typeface="Arial" panose="020B0604020202020204" pitchFamily="34" charset="0"/>
              <a:buChar char="•"/>
            </a:pPr>
            <a:r>
              <a:rPr lang="es-GT" baseline="0" dirty="0"/>
              <a:t>En Guatemala, </a:t>
            </a:r>
            <a:r>
              <a:rPr lang="es-ES" baseline="0" dirty="0"/>
              <a:t>la desnutrición crónica es un problema severo de salud pública, pero a menudo se le presta menos atención en comparación con la malnutrición aguda, que no es un problema de salud pública en el país. </a:t>
            </a:r>
            <a:r>
              <a:rPr lang="es-GT" baseline="0" dirty="0"/>
              <a:t>   </a:t>
            </a:r>
          </a:p>
          <a:p>
            <a:pPr marL="0" indent="0">
              <a:buFont typeface="Arial" panose="020B0604020202020204" pitchFamily="34" charset="0"/>
              <a:buNone/>
            </a:pPr>
            <a:r>
              <a:rPr lang="es-GT" baseline="0" dirty="0"/>
              <a:t>    </a:t>
            </a:r>
            <a:r>
              <a:rPr lang="es-GT" dirty="0"/>
              <a:t> </a:t>
            </a:r>
          </a:p>
        </p:txBody>
      </p:sp>
      <p:sp>
        <p:nvSpPr>
          <p:cNvPr id="4" name="Slide Number Placeholder 3"/>
          <p:cNvSpPr>
            <a:spLocks noGrp="1"/>
          </p:cNvSpPr>
          <p:nvPr>
            <p:ph type="sldNum" sz="quarter" idx="10"/>
          </p:nvPr>
        </p:nvSpPr>
        <p:spPr/>
        <p:txBody>
          <a:bodyPr/>
          <a:lstStyle/>
          <a:p>
            <a:fld id="{67ACA78B-C864-4D40-A553-3A1D74284735}" type="slidenum">
              <a:rPr lang="en-US" smtClean="0"/>
              <a:pPr/>
              <a:t>4</a:t>
            </a:fld>
            <a:endParaRPr lang="en-US"/>
          </a:p>
        </p:txBody>
      </p:sp>
    </p:spTree>
    <p:extLst>
      <p:ext uri="{BB962C8B-B14F-4D97-AF65-F5344CB8AC3E}">
        <p14:creationId xmlns:p14="http://schemas.microsoft.com/office/powerpoint/2010/main" val="2618563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dirty="0"/>
              <a:t>Puntos de discusión </a:t>
            </a:r>
          </a:p>
          <a:p>
            <a:pPr marL="171450" indent="-171450">
              <a:buFont typeface="Arial" panose="020B0604020202020204" pitchFamily="34" charset="0"/>
              <a:buChar char="•"/>
            </a:pPr>
            <a:r>
              <a:rPr lang="es-GT" dirty="0"/>
              <a:t>En</a:t>
            </a:r>
            <a:r>
              <a:rPr lang="es-GT" baseline="0" dirty="0"/>
              <a:t> Guatemala, desde 2008, el bajo peso al nacer ha aumentado en todos los quintiles de riqueza.</a:t>
            </a:r>
          </a:p>
          <a:p>
            <a:pPr marL="171450" indent="-171450">
              <a:buFont typeface="Arial" panose="020B0604020202020204" pitchFamily="34" charset="0"/>
              <a:buChar char="•"/>
            </a:pPr>
            <a:r>
              <a:rPr lang="es-ES" dirty="0"/>
              <a:t>Comparados con niños con peso normal al nacer, los que nacen con bajo peso, tienen cinco veces más probabilidades de morir durante el primer mes de vida.</a:t>
            </a:r>
            <a:r>
              <a:rPr lang="en-US" dirty="0"/>
              <a:t> (Katz et al. 2013. Mortality risk in preterm and small-for-gestational-age infants in low-income and middle-income countries: a pooled country analysis (</a:t>
            </a:r>
            <a:r>
              <a:rPr lang="es-GT" noProof="0" dirty="0"/>
              <a:t>Riesgo</a:t>
            </a:r>
            <a:r>
              <a:rPr lang="es-GT" baseline="0" noProof="0" dirty="0"/>
              <a:t> de mortalidad en neonatos prematuros y </a:t>
            </a:r>
            <a:r>
              <a:rPr lang="es-ES" baseline="0" noProof="0" dirty="0"/>
              <a:t>pequeños para la edad gestacional en países de ingresos bajos y medios: un análisis de países agrupados</a:t>
            </a:r>
            <a:r>
              <a:rPr lang="en-US" dirty="0"/>
              <a:t>.)</a:t>
            </a:r>
            <a:endParaRPr lang="es-GT" dirty="0"/>
          </a:p>
          <a:p>
            <a:pPr marL="171450" indent="-171450">
              <a:buFont typeface="Arial" panose="020B0604020202020204" pitchFamily="34" charset="0"/>
              <a:buChar char="•"/>
            </a:pPr>
            <a:endParaRPr lang="es-GT" dirty="0"/>
          </a:p>
          <a:p>
            <a:pPr marL="0" indent="0">
              <a:buFont typeface="Arial" panose="020B0604020202020204" pitchFamily="34" charset="0"/>
              <a:buNone/>
            </a:pPr>
            <a:r>
              <a:rPr lang="es-GT" dirty="0"/>
              <a:t>Información</a:t>
            </a:r>
            <a:r>
              <a:rPr lang="es-GT" baseline="0" dirty="0"/>
              <a:t> adicional</a:t>
            </a:r>
            <a:endParaRPr lang="es-GT" dirty="0"/>
          </a:p>
          <a:p>
            <a:pPr marL="171450" indent="-171450">
              <a:buFont typeface="Arial" panose="020B0604020202020204" pitchFamily="34" charset="0"/>
              <a:buChar char="•"/>
            </a:pPr>
            <a:r>
              <a:rPr lang="es-GT" dirty="0"/>
              <a:t>En el ENSMI</a:t>
            </a:r>
            <a:r>
              <a:rPr lang="es-GT" baseline="0" dirty="0"/>
              <a:t> 2008-2009, menos de 0.5% de más de 9,000 madres no tenían información sobre el peso de su niño a nacer. </a:t>
            </a:r>
          </a:p>
          <a:p>
            <a:pPr marL="171450" indent="-171450">
              <a:buFont typeface="Arial" panose="020B0604020202020204" pitchFamily="34" charset="0"/>
              <a:buChar char="•"/>
            </a:pPr>
            <a:r>
              <a:rPr lang="es-GT" baseline="0" dirty="0"/>
              <a:t>En la ENSMI 2014-2015, 94% de madres tenían información sobre el peso de su niño a nacer, del carnet de salud o de otra información escrita o de la memoria de la madre.</a:t>
            </a:r>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5</a:t>
            </a:fld>
            <a:endParaRPr lang="en-US"/>
          </a:p>
        </p:txBody>
      </p:sp>
    </p:spTree>
    <p:extLst>
      <p:ext uri="{BB962C8B-B14F-4D97-AF65-F5344CB8AC3E}">
        <p14:creationId xmlns:p14="http://schemas.microsoft.com/office/powerpoint/2010/main" val="1970015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dirty="0"/>
              <a:t>Puntos de discusión</a:t>
            </a:r>
          </a:p>
          <a:p>
            <a:pPr marL="171450" indent="-171450">
              <a:buFont typeface="Arial" panose="020B0604020202020204" pitchFamily="34" charset="0"/>
              <a:buChar char="•"/>
            </a:pPr>
            <a:r>
              <a:rPr lang="es-ES" dirty="0"/>
              <a:t>La prevalencia de la anemia es alarmante, afectando al 32% de los niños menores de 5 años y más del 70% de los niños de 6 a 11 meses. </a:t>
            </a:r>
          </a:p>
        </p:txBody>
      </p:sp>
      <p:sp>
        <p:nvSpPr>
          <p:cNvPr id="4" name="Slide Number Placeholder 3"/>
          <p:cNvSpPr>
            <a:spLocks noGrp="1"/>
          </p:cNvSpPr>
          <p:nvPr>
            <p:ph type="sldNum" sz="quarter" idx="10"/>
          </p:nvPr>
        </p:nvSpPr>
        <p:spPr/>
        <p:txBody>
          <a:bodyPr/>
          <a:lstStyle/>
          <a:p>
            <a:fld id="{67ACA78B-C864-4D40-A553-3A1D74284735}" type="slidenum">
              <a:rPr lang="en-US" smtClean="0"/>
              <a:pPr/>
              <a:t>6</a:t>
            </a:fld>
            <a:endParaRPr lang="en-US"/>
          </a:p>
        </p:txBody>
      </p:sp>
    </p:spTree>
    <p:extLst>
      <p:ext uri="{BB962C8B-B14F-4D97-AF65-F5344CB8AC3E}">
        <p14:creationId xmlns:p14="http://schemas.microsoft.com/office/powerpoint/2010/main" val="3692400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dirty="0"/>
              <a:t>Puntos de discusión</a:t>
            </a:r>
          </a:p>
          <a:p>
            <a:pPr marL="171450" indent="-171450">
              <a:buFont typeface="Arial" panose="020B0604020202020204" pitchFamily="34" charset="0"/>
              <a:buChar char="•"/>
            </a:pPr>
            <a:r>
              <a:rPr lang="es-ES" dirty="0"/>
              <a:t>Como se puede ver, la anemia afecta a los niños menores de 5 años en todos los niveles socioeconómicos.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La anemia en niños pequeños aumenta el riesgo de enfermedades infecciosas. La anemia durante el embarazo se asocia con la muerte materna y neonatal y es una causa importante de bajo peso al nacer (Black et al., 2013. </a:t>
            </a:r>
            <a:r>
              <a:rPr lang="en-US" dirty="0"/>
              <a:t>Maternal and child undernutrition and overweight in low-income and middle-income countries (</a:t>
            </a:r>
            <a:r>
              <a:rPr lang="es-ES" dirty="0"/>
              <a:t>Desnutrición materno infantil y sobrepeso en los países de ingresos bajos y medios.</a:t>
            </a:r>
            <a:r>
              <a:rPr lang="en-US" sz="1200" b="0" i="1" kern="1200" dirty="0">
                <a:solidFill>
                  <a:schemeClr val="tx1"/>
                </a:solidFill>
                <a:effectLst/>
                <a:latin typeface="+mn-lt"/>
                <a:ea typeface="+mn-ea"/>
                <a:cs typeface="+mn-cs"/>
              </a:rPr>
              <a:t> The Lancet.</a:t>
            </a:r>
            <a:r>
              <a:rPr lang="en-US" sz="1200" b="0" i="0" kern="1200" dirty="0">
                <a:solidFill>
                  <a:schemeClr val="tx1"/>
                </a:solidFill>
                <a:effectLst/>
                <a:latin typeface="+mn-lt"/>
                <a:ea typeface="+mn-ea"/>
                <a:cs typeface="+mn-cs"/>
              </a:rPr>
              <a:t> 382(9890): 427–451).</a:t>
            </a:r>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endParaRPr lang="es-GT" dirty="0"/>
          </a:p>
          <a:p>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7</a:t>
            </a:fld>
            <a:endParaRPr lang="en-US"/>
          </a:p>
        </p:txBody>
      </p:sp>
    </p:spTree>
    <p:extLst>
      <p:ext uri="{BB962C8B-B14F-4D97-AF65-F5344CB8AC3E}">
        <p14:creationId xmlns:p14="http://schemas.microsoft.com/office/powerpoint/2010/main" val="4199625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GT" dirty="0"/>
              <a:t>Puntos de discusión </a:t>
            </a:r>
          </a:p>
          <a:p>
            <a:pPr marL="171450" indent="-171450">
              <a:buFont typeface="Arial" panose="020B0604020202020204" pitchFamily="34" charset="0"/>
              <a:buChar char="•"/>
            </a:pPr>
            <a:r>
              <a:rPr lang="es-ES" dirty="0"/>
              <a:t>La anemia en mujeres sigue siendo un problema de salud pública y la obesidad está aumentando en Guatemala.</a:t>
            </a:r>
            <a:endParaRPr lang="es-GT" dirty="0"/>
          </a:p>
          <a:p>
            <a:pPr marL="171450" indent="-171450">
              <a:buFont typeface="Arial" panose="020B0604020202020204" pitchFamily="34" charset="0"/>
              <a:buChar char="•"/>
            </a:pPr>
            <a:r>
              <a:rPr lang="es-GT" dirty="0"/>
              <a:t>En mujeres, la</a:t>
            </a:r>
            <a:r>
              <a:rPr lang="es-GT" baseline="0" dirty="0"/>
              <a:t> prevalencia de anemia ha bajado en los últimos años, pero sigue siendo un problema de salud pública. La anemia en mujeres embarazadas aumenta el riesgo de mortalidad materna y neonatal. </a:t>
            </a:r>
          </a:p>
          <a:p>
            <a:pPr marL="171450" indent="-171450">
              <a:buFont typeface="Arial" panose="020B0604020202020204" pitchFamily="34" charset="0"/>
              <a:buChar char="•"/>
            </a:pPr>
            <a:r>
              <a:rPr lang="es-ES" baseline="0" dirty="0"/>
              <a:t>Un cuarto de las mujeres en edad reproductiva en Guatemala tiene menos de 145 cm de altura. Una t</a:t>
            </a:r>
            <a:r>
              <a:rPr lang="es-GT" baseline="0" dirty="0"/>
              <a:t>alla menor a 145 cm en mujeres esta relacionado con un alto riesgo de complicaciones en el embarazo. </a:t>
            </a:r>
          </a:p>
          <a:p>
            <a:pPr marL="171450" indent="-171450">
              <a:buFont typeface="Arial" panose="020B0604020202020204" pitchFamily="34" charset="0"/>
              <a:buChar char="•"/>
            </a:pPr>
            <a:r>
              <a:rPr lang="es-ES" baseline="0" dirty="0"/>
              <a:t>Más de la mitad de las mujeres de 15 a 49 años de edad en Guatemala tienen sobrepeso u obesidad. </a:t>
            </a:r>
            <a:r>
              <a:rPr lang="es-GT" baseline="0" dirty="0"/>
              <a:t>El sobrepeso y la obesidad contribuyen a un aumento en el riesgo de enfermedades no transmisibles como la diabetes, hipertensión, y enfermedades cardiovasculares, que son algunas de las principales causas de muerte y enfermedad en adultos, según los registros de MSPAS.</a:t>
            </a:r>
          </a:p>
          <a:p>
            <a:pPr marL="171450" indent="-171450">
              <a:buFont typeface="Arial" panose="020B0604020202020204" pitchFamily="34" charset="0"/>
              <a:buChar char="•"/>
            </a:pPr>
            <a:r>
              <a:rPr lang="es-GT" baseline="0" dirty="0"/>
              <a:t>Según los datos de la ENSMI (p.292), en 39% de los hogares con niños con desnutrición crónica hay una madre con sobrepeso u obesidad, mostrando la doble carga de desnutrición y obesidad en al país. </a:t>
            </a:r>
          </a:p>
          <a:p>
            <a:pPr marL="171450" indent="-171450">
              <a:buFont typeface="Arial" panose="020B0604020202020204" pitchFamily="34" charset="0"/>
              <a:buChar char="•"/>
            </a:pPr>
            <a:r>
              <a:rPr lang="es-GT" baseline="0" dirty="0"/>
              <a:t>Además, una madre puede tener anemia u otras deficiencias en nutrientes y al mismo tiempo, sufrir de sobrepeso o la obesidad. El sobrepeso/la obesidad no significan “bien nutrido”.  </a:t>
            </a:r>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8</a:t>
            </a:fld>
            <a:endParaRPr lang="en-US"/>
          </a:p>
        </p:txBody>
      </p:sp>
    </p:spTree>
    <p:extLst>
      <p:ext uri="{BB962C8B-B14F-4D97-AF65-F5344CB8AC3E}">
        <p14:creationId xmlns:p14="http://schemas.microsoft.com/office/powerpoint/2010/main" val="2815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Puntos de discusión </a:t>
            </a:r>
          </a:p>
          <a:p>
            <a:pPr marL="171450" indent="-171450">
              <a:buFont typeface="Arial" panose="020B0604020202020204" pitchFamily="34" charset="0"/>
              <a:buChar char="•"/>
            </a:pPr>
            <a:r>
              <a:rPr lang="es-ES" dirty="0"/>
              <a:t>La malnutrición es la causa subyacente de hasta el 45% de las muertes de niños en Guatemala.  </a:t>
            </a:r>
          </a:p>
          <a:p>
            <a:pPr marL="171450" indent="-171450">
              <a:buFont typeface="Arial" panose="020B0604020202020204" pitchFamily="34" charset="0"/>
              <a:buChar char="•"/>
            </a:pPr>
            <a:r>
              <a:rPr lang="es-ES" dirty="0"/>
              <a:t>Los niños con malnutrición tienen más probabilidades de padecer de y morir por enfermedades prevalentes de la infancia, como diarrea y neumonía, y tienen más probabilidades de desarrollar enfermedades crónicas como las cardiovasculares en la edad adulta.</a:t>
            </a:r>
          </a:p>
          <a:p>
            <a:endParaRPr lang="es-GT" dirty="0"/>
          </a:p>
        </p:txBody>
      </p:sp>
      <p:sp>
        <p:nvSpPr>
          <p:cNvPr id="4" name="Slide Number Placeholder 3"/>
          <p:cNvSpPr>
            <a:spLocks noGrp="1"/>
          </p:cNvSpPr>
          <p:nvPr>
            <p:ph type="sldNum" sz="quarter" idx="10"/>
          </p:nvPr>
        </p:nvSpPr>
        <p:spPr/>
        <p:txBody>
          <a:bodyPr/>
          <a:lstStyle/>
          <a:p>
            <a:fld id="{67ACA78B-C864-4D40-A553-3A1D74284735}" type="slidenum">
              <a:rPr lang="en-US" smtClean="0"/>
              <a:pPr/>
              <a:t>10</a:t>
            </a:fld>
            <a:endParaRPr lang="en-US"/>
          </a:p>
        </p:txBody>
      </p:sp>
    </p:spTree>
    <p:extLst>
      <p:ext uri="{BB962C8B-B14F-4D97-AF65-F5344CB8AC3E}">
        <p14:creationId xmlns:p14="http://schemas.microsoft.com/office/powerpoint/2010/main" val="2221914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77880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GT"/>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69692EF9-AE1F-4678-8608-4B0848A62617}" type="datetimeFigureOut">
              <a:rPr lang="es-GT" smtClean="0"/>
              <a:t>20/10/2017</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D8586998-6E9C-40E7-A95F-383FD20E11C3}" type="slidenum">
              <a:rPr lang="es-GT" smtClean="0"/>
              <a:t>‹#›</a:t>
            </a:fld>
            <a:endParaRPr lang="es-GT"/>
          </a:p>
        </p:txBody>
      </p:sp>
    </p:spTree>
    <p:extLst>
      <p:ext uri="{BB962C8B-B14F-4D97-AF65-F5344CB8AC3E}">
        <p14:creationId xmlns:p14="http://schemas.microsoft.com/office/powerpoint/2010/main" val="4182769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p:cNvSpPr>
            <a:spLocks noGrp="1"/>
          </p:cNvSpPr>
          <p:nvPr>
            <p:ph type="dt" sz="half" idx="10"/>
          </p:nvPr>
        </p:nvSpPr>
        <p:spPr/>
        <p:txBody>
          <a:bodyPr/>
          <a:lstStyle/>
          <a:p>
            <a:fld id="{69692EF9-AE1F-4678-8608-4B0848A62617}" type="datetimeFigureOut">
              <a:rPr lang="es-GT" smtClean="0"/>
              <a:t>20/10/2017</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D8586998-6E9C-40E7-A95F-383FD20E11C3}" type="slidenum">
              <a:rPr lang="es-GT" smtClean="0"/>
              <a:t>‹#›</a:t>
            </a:fld>
            <a:endParaRPr lang="es-GT"/>
          </a:p>
        </p:txBody>
      </p:sp>
    </p:spTree>
    <p:extLst>
      <p:ext uri="{BB962C8B-B14F-4D97-AF65-F5344CB8AC3E}">
        <p14:creationId xmlns:p14="http://schemas.microsoft.com/office/powerpoint/2010/main" val="256343802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GT"/>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p:cNvSpPr>
            <a:spLocks noGrp="1"/>
          </p:cNvSpPr>
          <p:nvPr>
            <p:ph type="dt" sz="half" idx="10"/>
          </p:nvPr>
        </p:nvSpPr>
        <p:spPr/>
        <p:txBody>
          <a:bodyPr/>
          <a:lstStyle/>
          <a:p>
            <a:fld id="{69692EF9-AE1F-4678-8608-4B0848A62617}" type="datetimeFigureOut">
              <a:rPr lang="es-GT" smtClean="0"/>
              <a:t>20/10/2017</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D8586998-6E9C-40E7-A95F-383FD20E11C3}" type="slidenum">
              <a:rPr lang="es-GT" smtClean="0"/>
              <a:t>‹#›</a:t>
            </a:fld>
            <a:endParaRPr lang="es-GT"/>
          </a:p>
        </p:txBody>
      </p:sp>
    </p:spTree>
    <p:extLst>
      <p:ext uri="{BB962C8B-B14F-4D97-AF65-F5344CB8AC3E}">
        <p14:creationId xmlns:p14="http://schemas.microsoft.com/office/powerpoint/2010/main" val="197826087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fecha 2"/>
          <p:cNvSpPr>
            <a:spLocks noGrp="1"/>
          </p:cNvSpPr>
          <p:nvPr>
            <p:ph type="dt" sz="half" idx="10"/>
          </p:nvPr>
        </p:nvSpPr>
        <p:spPr/>
        <p:txBody>
          <a:bodyPr/>
          <a:lstStyle/>
          <a:p>
            <a:fld id="{69692EF9-AE1F-4678-8608-4B0848A62617}" type="datetimeFigureOut">
              <a:rPr lang="es-GT" smtClean="0"/>
              <a:t>20/10/2017</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D8586998-6E9C-40E7-A95F-383FD20E11C3}" type="slidenum">
              <a:rPr lang="es-GT" smtClean="0"/>
              <a:t>‹#›</a:t>
            </a:fld>
            <a:endParaRPr lang="es-GT"/>
          </a:p>
        </p:txBody>
      </p:sp>
    </p:spTree>
    <p:extLst>
      <p:ext uri="{BB962C8B-B14F-4D97-AF65-F5344CB8AC3E}">
        <p14:creationId xmlns:p14="http://schemas.microsoft.com/office/powerpoint/2010/main" val="390194065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4923052-4A7B-4960-8C47-B201BBBC7DBF}" type="datetimeFigureOut">
              <a:rPr lang="es-GT" smtClean="0"/>
              <a:t>20/10/2017</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3D2C5DCC-FE8D-4E82-AF5B-F59288D14E65}" type="slidenum">
              <a:rPr lang="es-GT" smtClean="0"/>
              <a:t>‹#›</a:t>
            </a:fld>
            <a:endParaRPr lang="es-GT"/>
          </a:p>
        </p:txBody>
      </p:sp>
    </p:spTree>
    <p:extLst>
      <p:ext uri="{BB962C8B-B14F-4D97-AF65-F5344CB8AC3E}">
        <p14:creationId xmlns:p14="http://schemas.microsoft.com/office/powerpoint/2010/main" val="2560233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GT"/>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69692EF9-AE1F-4678-8608-4B0848A62617}" type="datetimeFigureOut">
              <a:rPr lang="es-GT" smtClean="0"/>
              <a:t>20/10/2017</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D8586998-6E9C-40E7-A95F-383FD20E11C3}" type="slidenum">
              <a:rPr lang="es-GT" smtClean="0"/>
              <a:t>‹#›</a:t>
            </a:fld>
            <a:endParaRPr lang="es-GT"/>
          </a:p>
        </p:txBody>
      </p:sp>
    </p:spTree>
    <p:extLst>
      <p:ext uri="{BB962C8B-B14F-4D97-AF65-F5344CB8AC3E}">
        <p14:creationId xmlns:p14="http://schemas.microsoft.com/office/powerpoint/2010/main" val="119095190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GT"/>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GT"/>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69692EF9-AE1F-4678-8608-4B0848A62617}" type="datetimeFigureOut">
              <a:rPr lang="es-GT" smtClean="0"/>
              <a:t>20/10/2017</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D8586998-6E9C-40E7-A95F-383FD20E11C3}" type="slidenum">
              <a:rPr lang="es-GT" smtClean="0"/>
              <a:t>‹#›</a:t>
            </a:fld>
            <a:endParaRPr lang="es-GT"/>
          </a:p>
        </p:txBody>
      </p:sp>
    </p:spTree>
    <p:extLst>
      <p:ext uri="{BB962C8B-B14F-4D97-AF65-F5344CB8AC3E}">
        <p14:creationId xmlns:p14="http://schemas.microsoft.com/office/powerpoint/2010/main" val="99893499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69692EF9-AE1F-4678-8608-4B0848A62617}" type="datetimeFigureOut">
              <a:rPr lang="es-GT" smtClean="0"/>
              <a:t>20/10/2017</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D8586998-6E9C-40E7-A95F-383FD20E11C3}" type="slidenum">
              <a:rPr lang="es-GT" smtClean="0"/>
              <a:t>‹#›</a:t>
            </a:fld>
            <a:endParaRPr lang="es-GT"/>
          </a:p>
        </p:txBody>
      </p:sp>
    </p:spTree>
    <p:extLst>
      <p:ext uri="{BB962C8B-B14F-4D97-AF65-F5344CB8AC3E}">
        <p14:creationId xmlns:p14="http://schemas.microsoft.com/office/powerpoint/2010/main" val="413612079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GT"/>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69692EF9-AE1F-4678-8608-4B0848A62617}" type="datetimeFigureOut">
              <a:rPr lang="es-GT" smtClean="0"/>
              <a:t>20/10/2017</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D8586998-6E9C-40E7-A95F-383FD20E11C3}" type="slidenum">
              <a:rPr lang="es-GT" smtClean="0"/>
              <a:t>‹#›</a:t>
            </a:fld>
            <a:endParaRPr lang="es-GT"/>
          </a:p>
        </p:txBody>
      </p:sp>
    </p:spTree>
    <p:extLst>
      <p:ext uri="{BB962C8B-B14F-4D97-AF65-F5344CB8AC3E}">
        <p14:creationId xmlns:p14="http://schemas.microsoft.com/office/powerpoint/2010/main" val="404237387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80925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350">
              <a:solidFill>
                <a:prstClr val="black"/>
              </a:solidFill>
              <a:cs typeface="Arial" charset="0"/>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350">
              <a:solidFill>
                <a:prstClr val="black"/>
              </a:solidFill>
              <a:cs typeface="Arial" charset="0"/>
            </a:endParaRPr>
          </a:p>
        </p:txBody>
      </p:sp>
      <p:sp>
        <p:nvSpPr>
          <p:cNvPr id="8" name="Rectangle 7"/>
          <p:cNvSpPr>
            <a:spLocks noChangeArrowheads="1"/>
          </p:cNvSpPr>
          <p:nvPr/>
        </p:nvSpPr>
        <p:spPr bwMode="white">
          <a:xfrm>
            <a:off x="0" y="2"/>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350">
              <a:solidFill>
                <a:prstClr val="black"/>
              </a:solidFill>
              <a:cs typeface="Arial" charset="0"/>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350">
              <a:solidFill>
                <a:prstClr val="black"/>
              </a:solidFill>
              <a:cs typeface="Arial" charset="0"/>
            </a:endParaRPr>
          </a:p>
        </p:txBody>
      </p:sp>
      <p:sp>
        <p:nvSpPr>
          <p:cNvPr id="10" name="Rectangle 9"/>
          <p:cNvSpPr/>
          <p:nvPr/>
        </p:nvSpPr>
        <p:spPr>
          <a:xfrm>
            <a:off x="152400" y="609600"/>
            <a:ext cx="2743200" cy="5867400"/>
          </a:xfrm>
          <a:prstGeom prst="rect">
            <a:avLst/>
          </a:prstGeom>
          <a:solidFill>
            <a:schemeClr val="accent1">
              <a:alpha val="8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solidFill>
                <a:prstClr val="white"/>
              </a:solidFill>
            </a:endParaRPr>
          </a:p>
        </p:txBody>
      </p:sp>
      <p:sp>
        <p:nvSpPr>
          <p:cNvPr id="2" name="Title 1"/>
          <p:cNvSpPr>
            <a:spLocks noGrp="1"/>
          </p:cNvSpPr>
          <p:nvPr>
            <p:ph type="title"/>
          </p:nvPr>
        </p:nvSpPr>
        <p:spPr>
          <a:xfrm>
            <a:off x="381000" y="914400"/>
            <a:ext cx="2362200" cy="990600"/>
          </a:xfrm>
        </p:spPr>
        <p:txBody>
          <a:bodyPr>
            <a:noAutofit/>
          </a:bodyPr>
          <a:lstStyle>
            <a:lvl1pPr algn="l">
              <a:buNone/>
              <a:defRPr sz="165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750"/>
              </a:spcAft>
              <a:buNone/>
              <a:defRPr sz="1200">
                <a:solidFill>
                  <a:srgbClr val="FFFFFF"/>
                </a:solidFill>
              </a:defRPr>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4"/>
          <p:cNvSpPr>
            <a:spLocks noGrp="1"/>
          </p:cNvSpPr>
          <p:nvPr>
            <p:ph type="dt" sz="half" idx="11"/>
          </p:nvPr>
        </p:nvSpPr>
        <p:spPr>
          <a:xfrm>
            <a:off x="5791201" y="6405565"/>
            <a:ext cx="3044825" cy="365125"/>
          </a:xfrm>
          <a:prstGeom prst="rect">
            <a:avLst/>
          </a:prstGeom>
        </p:spPr>
        <p:txBody>
          <a:bodyPr/>
          <a:lstStyle>
            <a:lvl1pPr>
              <a:defRPr smtClean="0">
                <a:latin typeface="Arial" charset="0"/>
                <a:cs typeface="+mn-cs"/>
              </a:defRPr>
            </a:lvl1pPr>
          </a:lstStyle>
          <a:p>
            <a:pPr fontAlgn="base">
              <a:spcBef>
                <a:spcPct val="0"/>
              </a:spcBef>
              <a:spcAft>
                <a:spcPct val="0"/>
              </a:spcAft>
              <a:defRPr/>
            </a:pPr>
            <a:fld id="{09BFA21F-A808-4C06-A973-95D77CFBEE57}" type="datetime1">
              <a:rPr lang="en-US" smtClean="0">
                <a:solidFill>
                  <a:prstClr val="black"/>
                </a:solidFill>
              </a:rPr>
              <a:pPr fontAlgn="base">
                <a:spcBef>
                  <a:spcPct val="0"/>
                </a:spcBef>
                <a:spcAft>
                  <a:spcPct val="0"/>
                </a:spcAft>
                <a:defRPr/>
              </a:pPr>
              <a:t>10/20/2017</a:t>
            </a:fld>
            <a:endParaRPr lang="en-US">
              <a:solidFill>
                <a:prstClr val="black"/>
              </a:solidFill>
            </a:endParaRPr>
          </a:p>
        </p:txBody>
      </p:sp>
      <p:sp>
        <p:nvSpPr>
          <p:cNvPr id="18" name="Footer Placeholder 5"/>
          <p:cNvSpPr>
            <a:spLocks noGrp="1"/>
          </p:cNvSpPr>
          <p:nvPr>
            <p:ph type="ftr" sz="quarter" idx="12"/>
          </p:nvPr>
        </p:nvSpPr>
        <p:spPr>
          <a:xfrm>
            <a:off x="301626" y="6410327"/>
            <a:ext cx="3382963" cy="366713"/>
          </a:xfrm>
          <a:prstGeom prst="rect">
            <a:avLst/>
          </a:prstGeom>
        </p:spPr>
        <p:txBody>
          <a:bodyPr/>
          <a:lstStyle>
            <a:lvl1pPr>
              <a:defRPr>
                <a:latin typeface="Arial" charset="0"/>
                <a:cs typeface="+mn-cs"/>
              </a:defRPr>
            </a:lvl1pPr>
          </a:lstStyle>
          <a:p>
            <a:pPr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266288217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65243"/>
          </a:xfrm>
        </p:spPr>
        <p:txBody>
          <a:bodyPr lIns="457200"/>
          <a:lstStyle>
            <a:lvl1pPr>
              <a:defRPr>
                <a:solidFill>
                  <a:srgbClr val="454D88"/>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0753450F-F2F9-436F-9000-8F4B603DDD6F}" type="slidenum">
              <a:rPr lang="en-US" smtClean="0"/>
              <a:t>‹#›</a:t>
            </a:fld>
            <a:endParaRPr lang="en-US"/>
          </a:p>
        </p:txBody>
      </p:sp>
      <p:sp>
        <p:nvSpPr>
          <p:cNvPr id="8" name="Text Placeholder 2"/>
          <p:cNvSpPr>
            <a:spLocks noGrp="1"/>
          </p:cNvSpPr>
          <p:nvPr>
            <p:ph idx="1"/>
          </p:nvPr>
        </p:nvSpPr>
        <p:spPr>
          <a:xfrm>
            <a:off x="0" y="1465243"/>
            <a:ext cx="9144000" cy="4891108"/>
          </a:xfrm>
          <a:prstGeom prst="rect">
            <a:avLst/>
          </a:prstGeom>
        </p:spPr>
        <p:txBody>
          <a:bodyPr vert="horz" lIns="457200" tIns="45720" rIns="45720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99816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latin typeface="+mn-lt"/>
              </a:defRPr>
            </a:lvl1pPr>
          </a:lstStyle>
          <a:p>
            <a:r>
              <a:rPr lang="en-US" dirty="0"/>
              <a:t>Click to edit Master title style</a:t>
            </a:r>
          </a:p>
        </p:txBody>
      </p:sp>
      <p:sp>
        <p:nvSpPr>
          <p:cNvPr id="8" name="Content Placeholder 7"/>
          <p:cNvSpPr>
            <a:spLocks noGrp="1"/>
          </p:cNvSpPr>
          <p:nvPr>
            <p:ph sz="quarter" idx="1"/>
          </p:nvPr>
        </p:nvSpPr>
        <p:spPr>
          <a:xfrm>
            <a:off x="301752" y="1527048"/>
            <a:ext cx="8503920" cy="4572000"/>
          </a:xfrm>
        </p:spPr>
        <p:txBody>
          <a:bodyPr/>
          <a:lstStyle>
            <a:lvl1pPr>
              <a:buClr>
                <a:schemeClr val="accent1"/>
              </a:buCl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362450" y="1027115"/>
            <a:ext cx="457200" cy="441325"/>
          </a:xfrm>
          <a:prstGeom prst="rect">
            <a:avLst/>
          </a:prstGeom>
        </p:spPr>
        <p:txBody>
          <a:bodyPr/>
          <a:lstStyle>
            <a:lvl1pPr>
              <a:defRPr>
                <a:latin typeface="Arial" charset="0"/>
                <a:cs typeface="+mn-cs"/>
              </a:defRPr>
            </a:lvl1pPr>
          </a:lstStyle>
          <a:p>
            <a:pPr fontAlgn="base">
              <a:spcBef>
                <a:spcPct val="0"/>
              </a:spcBef>
              <a:spcAft>
                <a:spcPct val="0"/>
              </a:spcAft>
              <a:defRPr/>
            </a:pPr>
            <a:fld id="{38D61889-7099-493A-A368-8FA02C1D7123}" type="slidenum">
              <a:rPr lang="en-US">
                <a:solidFill>
                  <a:prstClr val="black"/>
                </a:solidFill>
              </a:rPr>
              <a:pPr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178949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6"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350">
              <a:solidFill>
                <a:prstClr val="black"/>
              </a:solidFill>
              <a:cs typeface="Arial" charset="0"/>
            </a:endParaRPr>
          </a:p>
        </p:txBody>
      </p:sp>
      <p:sp>
        <p:nvSpPr>
          <p:cNvPr id="2" name="Title 1"/>
          <p:cNvSpPr>
            <a:spLocks noGrp="1"/>
          </p:cNvSpPr>
          <p:nvPr>
            <p:ph type="title"/>
          </p:nvPr>
        </p:nvSpPr>
        <p:spPr>
          <a:xfrm>
            <a:off x="301752" y="228600"/>
            <a:ext cx="8534400" cy="758952"/>
          </a:xfrm>
          <a:prstGeom prst="rect">
            <a:avLst/>
          </a:prstGeom>
        </p:spPr>
        <p:txBody>
          <a:bodyPr/>
          <a:lstStyle>
            <a:lvl1pPr>
              <a:defRPr b="1">
                <a:solidFill>
                  <a:schemeClr val="accent1"/>
                </a:solidFill>
              </a:defRPr>
            </a:lvl1pPr>
          </a:lstStyle>
          <a:p>
            <a:r>
              <a:rPr lang="en-US" dirty="0"/>
              <a:t>Click to edit Master title style</a:t>
            </a:r>
          </a:p>
        </p:txBody>
      </p:sp>
      <p:sp>
        <p:nvSpPr>
          <p:cNvPr id="10" name="Content Placeholder 9"/>
          <p:cNvSpPr>
            <a:spLocks noGrp="1"/>
          </p:cNvSpPr>
          <p:nvPr>
            <p:ph sz="half" idx="1"/>
          </p:nvPr>
        </p:nvSpPr>
        <p:spPr>
          <a:xfrm>
            <a:off x="301752" y="1371600"/>
            <a:ext cx="4038600" cy="4681728"/>
          </a:xfrm>
          <a:prstGeom prst="rect">
            <a:avLst/>
          </a:prstGeom>
          <a:noFill/>
        </p:spPr>
        <p:txBody>
          <a:bodyPr/>
          <a:lstStyle>
            <a:lvl1pPr>
              <a:defRPr sz="187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half" idx="2"/>
          </p:nvPr>
        </p:nvSpPr>
        <p:spPr>
          <a:xfrm>
            <a:off x="4800600" y="1371600"/>
            <a:ext cx="4038600" cy="4681728"/>
          </a:xfrm>
          <a:prstGeom prst="rect">
            <a:avLst/>
          </a:prstGeom>
        </p:spPr>
        <p:txBody>
          <a:bodyPr/>
          <a:lstStyle>
            <a:lvl1pPr>
              <a:defRPr sz="187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1" y="6410327"/>
            <a:ext cx="3044825" cy="365125"/>
          </a:xfrm>
          <a:prstGeom prst="rect">
            <a:avLst/>
          </a:prstGeom>
        </p:spPr>
        <p:txBody>
          <a:bodyPr/>
          <a:lstStyle>
            <a:lvl1pPr>
              <a:defRPr smtClean="0">
                <a:latin typeface="Arial" charset="0"/>
                <a:cs typeface="+mn-cs"/>
              </a:defRPr>
            </a:lvl1pPr>
          </a:lstStyle>
          <a:p>
            <a:pPr fontAlgn="base">
              <a:spcBef>
                <a:spcPct val="0"/>
              </a:spcBef>
              <a:spcAft>
                <a:spcPct val="0"/>
              </a:spcAft>
              <a:defRPr/>
            </a:pPr>
            <a:fld id="{F5D558AE-E45B-4D76-9551-63BA281C415C}" type="datetime1">
              <a:rPr lang="en-US" smtClean="0">
                <a:solidFill>
                  <a:prstClr val="black"/>
                </a:solidFill>
              </a:rPr>
              <a:pPr fontAlgn="base">
                <a:spcBef>
                  <a:spcPct val="0"/>
                </a:spcBef>
                <a:spcAft>
                  <a:spcPct val="0"/>
                </a:spcAft>
                <a:defRPr/>
              </a:pPr>
              <a:t>10/20/2017</a:t>
            </a:fld>
            <a:endParaRPr lang="en-US">
              <a:solidFill>
                <a:prstClr val="black"/>
              </a:solidFill>
            </a:endParaRPr>
          </a:p>
        </p:txBody>
      </p:sp>
      <p:sp>
        <p:nvSpPr>
          <p:cNvPr id="7" name="Footer Placeholder 5"/>
          <p:cNvSpPr>
            <a:spLocks noGrp="1"/>
          </p:cNvSpPr>
          <p:nvPr>
            <p:ph type="ftr" sz="quarter" idx="11"/>
          </p:nvPr>
        </p:nvSpPr>
        <p:spPr>
          <a:xfrm>
            <a:off x="304800" y="6410327"/>
            <a:ext cx="3581400" cy="366713"/>
          </a:xfrm>
          <a:prstGeom prst="rect">
            <a:avLst/>
          </a:prstGeom>
        </p:spPr>
        <p:txBody>
          <a:bodyPr/>
          <a:lstStyle>
            <a:lvl1pPr>
              <a:defRPr dirty="0">
                <a:latin typeface="Arial" charset="0"/>
                <a:cs typeface="+mn-cs"/>
              </a:defRPr>
            </a:lvl1pPr>
          </a:lstStyle>
          <a:p>
            <a:pPr fontAlgn="base">
              <a:spcBef>
                <a:spcPct val="0"/>
              </a:spcBef>
              <a:spcAft>
                <a:spcPct val="0"/>
              </a:spcAft>
              <a:defRPr/>
            </a:pPr>
            <a:endParaRPr lang="en-US">
              <a:solidFill>
                <a:prstClr val="black"/>
              </a:solidFill>
            </a:endParaRPr>
          </a:p>
        </p:txBody>
      </p:sp>
      <p:sp>
        <p:nvSpPr>
          <p:cNvPr id="8" name="Slide Number Placeholder 6"/>
          <p:cNvSpPr>
            <a:spLocks noGrp="1"/>
          </p:cNvSpPr>
          <p:nvPr>
            <p:ph type="sldNum" sz="quarter" idx="12"/>
          </p:nvPr>
        </p:nvSpPr>
        <p:spPr>
          <a:xfrm>
            <a:off x="4343400" y="1039815"/>
            <a:ext cx="457200" cy="441325"/>
          </a:xfrm>
          <a:prstGeom prst="rect">
            <a:avLst/>
          </a:prstGeom>
        </p:spPr>
        <p:txBody>
          <a:bodyPr/>
          <a:lstStyle>
            <a:lvl1pPr>
              <a:defRPr>
                <a:latin typeface="Arial" charset="0"/>
                <a:cs typeface="+mn-cs"/>
              </a:defRPr>
            </a:lvl1pPr>
          </a:lstStyle>
          <a:p>
            <a:pPr fontAlgn="base">
              <a:spcBef>
                <a:spcPct val="0"/>
              </a:spcBef>
              <a:spcAft>
                <a:spcPct val="0"/>
              </a:spcAft>
              <a:defRPr/>
            </a:pPr>
            <a:fld id="{13F7DD2B-9179-45C6-95AE-F1F6A1E91938}" type="slidenum">
              <a:rPr lang="en-US">
                <a:solidFill>
                  <a:prstClr val="black"/>
                </a:solidFill>
              </a:rPr>
              <a:pPr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142731483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7494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98350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4923052-4A7B-4960-8C47-B201BBBC7DBF}" type="datetimeFigureOut">
              <a:rPr lang="es-GT" smtClean="0"/>
              <a:t>20/10/2017</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3D2C5DCC-FE8D-4E82-AF5B-F59288D14E65}" type="slidenum">
              <a:rPr lang="es-GT" smtClean="0"/>
              <a:t>‹#›</a:t>
            </a:fld>
            <a:endParaRPr lang="es-GT"/>
          </a:p>
        </p:txBody>
      </p:sp>
    </p:spTree>
    <p:extLst>
      <p:ext uri="{BB962C8B-B14F-4D97-AF65-F5344CB8AC3E}">
        <p14:creationId xmlns:p14="http://schemas.microsoft.com/office/powerpoint/2010/main" val="376421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GT"/>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s-GT"/>
          </a:p>
        </p:txBody>
      </p:sp>
      <p:sp>
        <p:nvSpPr>
          <p:cNvPr id="4" name="Marcador de fecha 3"/>
          <p:cNvSpPr>
            <a:spLocks noGrp="1"/>
          </p:cNvSpPr>
          <p:nvPr>
            <p:ph type="dt" sz="half" idx="10"/>
          </p:nvPr>
        </p:nvSpPr>
        <p:spPr/>
        <p:txBody>
          <a:bodyPr/>
          <a:lstStyle/>
          <a:p>
            <a:fld id="{69692EF9-AE1F-4678-8608-4B0848A62617}" type="datetimeFigureOut">
              <a:rPr lang="es-GT" smtClean="0"/>
              <a:t>20/10/2017</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D8586998-6E9C-40E7-A95F-383FD20E11C3}" type="slidenum">
              <a:rPr lang="es-GT" smtClean="0"/>
              <a:t>‹#›</a:t>
            </a:fld>
            <a:endParaRPr lang="es-GT"/>
          </a:p>
        </p:txBody>
      </p:sp>
    </p:spTree>
    <p:extLst>
      <p:ext uri="{BB962C8B-B14F-4D97-AF65-F5344CB8AC3E}">
        <p14:creationId xmlns:p14="http://schemas.microsoft.com/office/powerpoint/2010/main" val="73244796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69692EF9-AE1F-4678-8608-4B0848A62617}" type="datetimeFigureOut">
              <a:rPr lang="es-GT" smtClean="0"/>
              <a:t>20/10/2017</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D8586998-6E9C-40E7-A95F-383FD20E11C3}" type="slidenum">
              <a:rPr lang="es-GT" smtClean="0"/>
              <a:t>‹#›</a:t>
            </a:fld>
            <a:endParaRPr lang="es-GT"/>
          </a:p>
        </p:txBody>
      </p:sp>
    </p:spTree>
    <p:extLst>
      <p:ext uri="{BB962C8B-B14F-4D97-AF65-F5344CB8AC3E}">
        <p14:creationId xmlns:p14="http://schemas.microsoft.com/office/powerpoint/2010/main" val="40548451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9239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rtl="0" eaLnBrk="1" fontAlgn="base" hangingPunct="1">
        <a:spcBef>
          <a:spcPct val="0"/>
        </a:spcBef>
        <a:spcAft>
          <a:spcPct val="0"/>
        </a:spcAft>
        <a:defRPr sz="3300" b="1" kern="1200">
          <a:solidFill>
            <a:schemeClr val="accent1"/>
          </a:solidFill>
          <a:latin typeface="+mn-lt"/>
          <a:ea typeface="+mj-ea"/>
          <a:cs typeface="Arial" pitchFamily="34" charset="0"/>
        </a:defRPr>
      </a:lvl1pPr>
      <a:lvl2pPr algn="ctr" rtl="0" eaLnBrk="1" fontAlgn="base" hangingPunct="1">
        <a:spcBef>
          <a:spcPct val="0"/>
        </a:spcBef>
        <a:spcAft>
          <a:spcPct val="0"/>
        </a:spcAft>
        <a:defRPr sz="3300">
          <a:solidFill>
            <a:schemeClr val="tx1"/>
          </a:solidFill>
          <a:latin typeface="Arial" charset="0"/>
          <a:cs typeface="Arial" charset="0"/>
        </a:defRPr>
      </a:lvl2pPr>
      <a:lvl3pPr algn="ctr" rtl="0" eaLnBrk="1" fontAlgn="base" hangingPunct="1">
        <a:spcBef>
          <a:spcPct val="0"/>
        </a:spcBef>
        <a:spcAft>
          <a:spcPct val="0"/>
        </a:spcAft>
        <a:defRPr sz="3300">
          <a:solidFill>
            <a:schemeClr val="tx1"/>
          </a:solidFill>
          <a:latin typeface="Arial" charset="0"/>
          <a:cs typeface="Arial" charset="0"/>
        </a:defRPr>
      </a:lvl3pPr>
      <a:lvl4pPr algn="ctr" rtl="0" eaLnBrk="1" fontAlgn="base" hangingPunct="1">
        <a:spcBef>
          <a:spcPct val="0"/>
        </a:spcBef>
        <a:spcAft>
          <a:spcPct val="0"/>
        </a:spcAft>
        <a:defRPr sz="3300">
          <a:solidFill>
            <a:schemeClr val="tx1"/>
          </a:solidFill>
          <a:latin typeface="Arial" charset="0"/>
          <a:cs typeface="Arial" charset="0"/>
        </a:defRPr>
      </a:lvl4pPr>
      <a:lvl5pPr algn="ctr" rtl="0" eaLnBrk="1" fontAlgn="base" hangingPunct="1">
        <a:spcBef>
          <a:spcPct val="0"/>
        </a:spcBef>
        <a:spcAft>
          <a:spcPct val="0"/>
        </a:spcAft>
        <a:defRPr sz="3300">
          <a:solidFill>
            <a:schemeClr val="tx1"/>
          </a:solidFill>
          <a:latin typeface="Arial" charset="0"/>
          <a:cs typeface="Arial"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557213" indent="-214313" algn="l" rtl="0" eaLnBrk="1" fontAlgn="base" hangingPunct="1">
        <a:spcBef>
          <a:spcPct val="20000"/>
        </a:spcBef>
        <a:spcAft>
          <a:spcPct val="0"/>
        </a:spcAft>
        <a:buFont typeface="Arial" pitchFamily="34" charset="0"/>
        <a:buChar char="–"/>
        <a:defRPr sz="2100" kern="1200">
          <a:solidFill>
            <a:schemeClr val="tx1"/>
          </a:solidFill>
          <a:latin typeface="Arial" pitchFamily="34" charset="0"/>
          <a:ea typeface="+mn-ea"/>
          <a:cs typeface="Arial" pitchFamily="34" charset="0"/>
        </a:defRPr>
      </a:lvl2pPr>
      <a:lvl3pPr marL="857250" indent="-171450" algn="l" rtl="0" eaLnBrk="1" fontAlgn="base" hangingPunct="1">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3pPr>
      <a:lvl4pPr marL="1200150" indent="-171450" algn="l" rtl="0" eaLnBrk="1" fontAlgn="base" hangingPunct="1">
        <a:spcBef>
          <a:spcPct val="20000"/>
        </a:spcBef>
        <a:spcAft>
          <a:spcPct val="0"/>
        </a:spcAft>
        <a:buFont typeface="Arial" pitchFamily="34" charset="0"/>
        <a:buChar char="–"/>
        <a:defRPr sz="1500" kern="1200">
          <a:solidFill>
            <a:schemeClr val="tx1"/>
          </a:solidFill>
          <a:latin typeface="Arial" pitchFamily="34" charset="0"/>
          <a:ea typeface="+mn-ea"/>
          <a:cs typeface="Arial" pitchFamily="34" charset="0"/>
        </a:defRPr>
      </a:lvl4pPr>
      <a:lvl5pPr marL="1543050" indent="-171450" algn="l" rtl="0" eaLnBrk="1" fontAlgn="base" hangingPunct="1">
        <a:spcBef>
          <a:spcPct val="20000"/>
        </a:spcBef>
        <a:spcAft>
          <a:spcPct val="0"/>
        </a:spcAft>
        <a:buFont typeface="Arial" pitchFamily="34" charset="0"/>
        <a:buChar char="»"/>
        <a:defRPr sz="15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9692EF9-AE1F-4678-8608-4B0848A62617}" type="datetimeFigureOut">
              <a:rPr lang="es-GT" smtClean="0"/>
              <a:t>20/10/2017</a:t>
            </a:fld>
            <a:endParaRPr lang="es-GT"/>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586998-6E9C-40E7-A95F-383FD20E11C3}" type="slidenum">
              <a:rPr lang="es-GT" smtClean="0"/>
              <a:t>‹#›</a:t>
            </a:fld>
            <a:endParaRPr lang="es-GT"/>
          </a:p>
        </p:txBody>
      </p:sp>
    </p:spTree>
    <p:extLst>
      <p:ext uri="{BB962C8B-B14F-4D97-AF65-F5344CB8AC3E}">
        <p14:creationId xmlns:p14="http://schemas.microsoft.com/office/powerpoint/2010/main" val="34936654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G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hyperlink" Target="mailto:analuisa.guillen@sesan.gob.gt"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Slide&#10;Government of Guatemala logo, USAID logo, FANTA logo,&#10; FHI 360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1751790" y="1840769"/>
            <a:ext cx="5745892" cy="830997"/>
          </a:xfrm>
          <a:prstGeom prst="rect">
            <a:avLst/>
          </a:prstGeom>
          <a:noFill/>
        </p:spPr>
        <p:txBody>
          <a:bodyPr wrap="square" rtlCol="0">
            <a:spAutoFit/>
          </a:bodyPr>
          <a:lstStyle/>
          <a:p>
            <a:pPr algn="ctr"/>
            <a:r>
              <a:rPr lang="es-GT" sz="2400" dirty="0">
                <a:latin typeface="Trajan Pro" panose="02020502050506020301" pitchFamily="18" charset="0"/>
              </a:rPr>
              <a:t>Nutrición temprana en la vida,</a:t>
            </a:r>
          </a:p>
          <a:p>
            <a:pPr algn="ctr"/>
            <a:r>
              <a:rPr lang="es-GT" sz="2400" dirty="0">
                <a:latin typeface="Trajan Pro" panose="02020502050506020301" pitchFamily="18" charset="0"/>
              </a:rPr>
              <a:t>una inversión para el futuro:  </a:t>
            </a:r>
          </a:p>
        </p:txBody>
      </p:sp>
      <p:sp>
        <p:nvSpPr>
          <p:cNvPr id="10" name="TextBox 9"/>
          <p:cNvSpPr txBox="1"/>
          <p:nvPr/>
        </p:nvSpPr>
        <p:spPr>
          <a:xfrm>
            <a:off x="1841156" y="3490692"/>
            <a:ext cx="5498757" cy="830997"/>
          </a:xfrm>
          <a:prstGeom prst="rect">
            <a:avLst/>
          </a:prstGeom>
          <a:noFill/>
        </p:spPr>
        <p:txBody>
          <a:bodyPr wrap="square" rtlCol="0">
            <a:spAutoFit/>
          </a:bodyPr>
          <a:lstStyle/>
          <a:p>
            <a:pPr algn="ctr"/>
            <a:r>
              <a:rPr lang="es-ES" sz="2400" dirty="0">
                <a:latin typeface="Trajan Pro" panose="02020502050506020301" pitchFamily="18" charset="0"/>
              </a:rPr>
              <a:t>Abogando por una Guatemala sin la desnutrición crónica</a:t>
            </a:r>
            <a:endParaRPr lang="en-US" sz="2400" dirty="0">
              <a:latin typeface="Trajan Pro" panose="02020502050506020301" pitchFamily="18" charset="0"/>
            </a:endParaRPr>
          </a:p>
        </p:txBody>
      </p:sp>
      <p:sp>
        <p:nvSpPr>
          <p:cNvPr id="11" name="TextBox 10"/>
          <p:cNvSpPr txBox="1"/>
          <p:nvPr/>
        </p:nvSpPr>
        <p:spPr>
          <a:xfrm>
            <a:off x="2237997" y="2724886"/>
            <a:ext cx="4773478" cy="707886"/>
          </a:xfrm>
          <a:prstGeom prst="rect">
            <a:avLst/>
          </a:prstGeom>
          <a:noFill/>
        </p:spPr>
        <p:txBody>
          <a:bodyPr wrap="square" rtlCol="0">
            <a:spAutoFit/>
          </a:bodyPr>
          <a:lstStyle/>
          <a:p>
            <a:pPr algn="ctr"/>
            <a:r>
              <a:rPr lang="en-US" sz="4000" dirty="0">
                <a:latin typeface="Trajan Pro" panose="02020502050506020301" pitchFamily="18" charset="0"/>
              </a:rPr>
              <a:t>PERFILES</a:t>
            </a:r>
          </a:p>
        </p:txBody>
      </p:sp>
      <p:sp>
        <p:nvSpPr>
          <p:cNvPr id="2" name="TextBox 1"/>
          <p:cNvSpPr txBox="1"/>
          <p:nvPr/>
        </p:nvSpPr>
        <p:spPr>
          <a:xfrm>
            <a:off x="1399370" y="5140615"/>
            <a:ext cx="6382327" cy="646331"/>
          </a:xfrm>
          <a:prstGeom prst="rect">
            <a:avLst/>
          </a:prstGeom>
          <a:solidFill>
            <a:schemeClr val="accent4"/>
          </a:solidFill>
        </p:spPr>
        <p:txBody>
          <a:bodyPr wrap="square" rtlCol="0">
            <a:spAutoFit/>
          </a:bodyPr>
          <a:lstStyle/>
          <a:p>
            <a:pPr algn="ctr"/>
            <a:r>
              <a:rPr lang="es-ES" i="1" dirty="0"/>
              <a:t>Esta es una plantilla. Por favor ajustar el título, la fecha y </a:t>
            </a:r>
          </a:p>
          <a:p>
            <a:pPr algn="ctr"/>
            <a:r>
              <a:rPr lang="es-ES" i="1" dirty="0"/>
              <a:t>los logos según sea necesario.</a:t>
            </a:r>
            <a:endParaRPr lang="en-US" i="1" dirty="0"/>
          </a:p>
        </p:txBody>
      </p:sp>
      <p:sp>
        <p:nvSpPr>
          <p:cNvPr id="16" name="TextBox 15"/>
          <p:cNvSpPr txBox="1"/>
          <p:nvPr/>
        </p:nvSpPr>
        <p:spPr>
          <a:xfrm>
            <a:off x="2237997" y="4589700"/>
            <a:ext cx="4773478" cy="369332"/>
          </a:xfrm>
          <a:prstGeom prst="rect">
            <a:avLst/>
          </a:prstGeom>
          <a:noFill/>
        </p:spPr>
        <p:txBody>
          <a:bodyPr wrap="square" rtlCol="0">
            <a:spAutoFit/>
          </a:bodyPr>
          <a:lstStyle/>
          <a:p>
            <a:pPr algn="ctr"/>
            <a:r>
              <a:rPr lang="es-GT" dirty="0">
                <a:latin typeface="Trajan Pro" panose="02020502050506020301" pitchFamily="18" charset="0"/>
              </a:rPr>
              <a:t>Lugar, Fecha</a:t>
            </a:r>
          </a:p>
        </p:txBody>
      </p:sp>
    </p:spTree>
    <p:extLst>
      <p:ext uri="{BB962C8B-B14F-4D97-AF65-F5344CB8AC3E}">
        <p14:creationId xmlns:p14="http://schemas.microsoft.com/office/powerpoint/2010/main" val="4191438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79379"/>
          </a:xfrm>
        </p:spPr>
        <p:txBody>
          <a:bodyPr/>
          <a:lstStyle/>
          <a:p>
            <a:pPr algn="ctr"/>
            <a:r>
              <a:rPr lang="es-GT" b="1" dirty="0"/>
              <a:t>Impacto de la malnutrición sobre la salud</a:t>
            </a:r>
          </a:p>
        </p:txBody>
      </p:sp>
      <p:sp>
        <p:nvSpPr>
          <p:cNvPr id="3" name="Content Placeholder 2"/>
          <p:cNvSpPr>
            <a:spLocks noGrp="1"/>
          </p:cNvSpPr>
          <p:nvPr>
            <p:ph idx="1"/>
          </p:nvPr>
        </p:nvSpPr>
        <p:spPr/>
        <p:txBody>
          <a:bodyPr/>
          <a:lstStyle/>
          <a:p>
            <a:endParaRPr lang="es-GT" dirty="0"/>
          </a:p>
          <a:p>
            <a:endParaRPr lang="es-GT" dirty="0"/>
          </a:p>
        </p:txBody>
      </p:sp>
      <p:sp>
        <p:nvSpPr>
          <p:cNvPr id="4" name="Explosion: 14 Points 3"/>
          <p:cNvSpPr/>
          <p:nvPr/>
        </p:nvSpPr>
        <p:spPr>
          <a:xfrm>
            <a:off x="525036" y="1244478"/>
            <a:ext cx="4046964" cy="2651317"/>
          </a:xfrm>
          <a:prstGeom prst="irregularSeal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a:t>Hasta el </a:t>
            </a:r>
            <a:r>
              <a:rPr lang="es-GT" sz="3200" b="1" dirty="0"/>
              <a:t>45% </a:t>
            </a:r>
            <a:r>
              <a:rPr lang="es-GT" b="1" dirty="0"/>
              <a:t>de las muertes en niños &lt; 5 años</a:t>
            </a:r>
          </a:p>
        </p:txBody>
      </p:sp>
      <p:sp>
        <p:nvSpPr>
          <p:cNvPr id="5" name="Explosion: 8 Points 4"/>
          <p:cNvSpPr/>
          <p:nvPr/>
        </p:nvSpPr>
        <p:spPr>
          <a:xfrm>
            <a:off x="5147003" y="1008186"/>
            <a:ext cx="3610135" cy="3380816"/>
          </a:xfrm>
          <a:prstGeom prst="irregularSeal1">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000" dirty="0">
                <a:solidFill>
                  <a:schemeClr val="tx1"/>
                </a:solidFill>
              </a:rPr>
              <a:t>Más enfermedades como </a:t>
            </a:r>
            <a:r>
              <a:rPr lang="es-GT" sz="2800" dirty="0">
                <a:solidFill>
                  <a:schemeClr val="tx1"/>
                </a:solidFill>
              </a:rPr>
              <a:t>diarrea</a:t>
            </a:r>
            <a:r>
              <a:rPr lang="es-GT" sz="2000" dirty="0">
                <a:solidFill>
                  <a:schemeClr val="tx1"/>
                </a:solidFill>
              </a:rPr>
              <a:t> y </a:t>
            </a:r>
            <a:r>
              <a:rPr lang="es-GT" sz="2800" dirty="0">
                <a:solidFill>
                  <a:schemeClr val="tx1"/>
                </a:solidFill>
              </a:rPr>
              <a:t>neumonía</a:t>
            </a:r>
          </a:p>
        </p:txBody>
      </p:sp>
      <p:sp>
        <p:nvSpPr>
          <p:cNvPr id="6" name="Explosion: 14 Points 5"/>
          <p:cNvSpPr/>
          <p:nvPr/>
        </p:nvSpPr>
        <p:spPr>
          <a:xfrm>
            <a:off x="0" y="3039885"/>
            <a:ext cx="7125194" cy="376447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Más </a:t>
            </a:r>
            <a:r>
              <a:rPr lang="es-ES" sz="2800" dirty="0"/>
              <a:t>enfermedades crónicas </a:t>
            </a:r>
            <a:r>
              <a:rPr lang="es-ES" dirty="0"/>
              <a:t>en la edad adulta --como  </a:t>
            </a:r>
            <a:r>
              <a:rPr lang="es-ES" sz="2800" dirty="0"/>
              <a:t>enfermedades cardiovasculares</a:t>
            </a:r>
            <a:endParaRPr lang="es-GT" sz="2800" dirty="0"/>
          </a:p>
        </p:txBody>
      </p:sp>
    </p:spTree>
    <p:extLst>
      <p:ext uri="{BB962C8B-B14F-4D97-AF65-F5344CB8AC3E}">
        <p14:creationId xmlns:p14="http://schemas.microsoft.com/office/powerpoint/2010/main" val="94217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descr="Una foto de un niño guatemalteco abrazando la pared y mirando a la cámara.&#10;"/>
          <p:cNvGrpSpPr/>
          <p:nvPr/>
        </p:nvGrpSpPr>
        <p:grpSpPr>
          <a:xfrm>
            <a:off x="93784" y="0"/>
            <a:ext cx="9144001" cy="6867287"/>
            <a:chOff x="-1" y="-361474"/>
            <a:chExt cx="10080626" cy="7570708"/>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51235"/>
              <a:ext cx="9144000" cy="7560469"/>
            </a:xfrm>
            <a:prstGeom prst="rect">
              <a:avLst/>
            </a:prstGeom>
          </p:spPr>
        </p:pic>
        <p:pic>
          <p:nvPicPr>
            <p:cNvPr id="4" name="Imagen 3"/>
            <p:cNvPicPr>
              <a:picLocks noChangeAspect="1"/>
            </p:cNvPicPr>
            <p:nvPr/>
          </p:nvPicPr>
          <p:blipFill rotWithShape="1">
            <a:blip r:embed="rId4" cstate="print">
              <a:extLst>
                <a:ext uri="{28A0092B-C50C-407E-A947-70E740481C1C}">
                  <a14:useLocalDpi xmlns:a14="http://schemas.microsoft.com/office/drawing/2010/main" val="0"/>
                </a:ext>
              </a:extLst>
            </a:blip>
            <a:srcRect l="71878" t="6695"/>
            <a:stretch/>
          </p:blipFill>
          <p:spPr>
            <a:xfrm>
              <a:off x="7509164" y="-361474"/>
              <a:ext cx="2571461" cy="7570708"/>
            </a:xfrm>
            <a:prstGeom prst="rect">
              <a:avLst/>
            </a:prstGeom>
          </p:spPr>
        </p:pic>
        <p:pic>
          <p:nvPicPr>
            <p:cNvPr id="6" name="Imagen 5"/>
            <p:cNvPicPr>
              <a:picLocks noChangeAspect="1"/>
            </p:cNvPicPr>
            <p:nvPr/>
          </p:nvPicPr>
          <p:blipFill rotWithShape="1">
            <a:blip r:embed="rId5" cstate="print">
              <a:extLst>
                <a:ext uri="{28A0092B-C50C-407E-A947-70E740481C1C}">
                  <a14:useLocalDpi xmlns:a14="http://schemas.microsoft.com/office/drawing/2010/main" val="0"/>
                </a:ext>
              </a:extLst>
            </a:blip>
            <a:srcRect l="71878" t="89958"/>
            <a:stretch/>
          </p:blipFill>
          <p:spPr>
            <a:xfrm>
              <a:off x="7509164" y="6179126"/>
              <a:ext cx="2571461" cy="665037"/>
            </a:xfrm>
            <a:prstGeom prst="rect">
              <a:avLst/>
            </a:prstGeom>
          </p:spPr>
        </p:pic>
        <p:sp>
          <p:nvSpPr>
            <p:cNvPr id="7" name="Content Placeholder 2"/>
            <p:cNvSpPr txBox="1">
              <a:spLocks/>
            </p:cNvSpPr>
            <p:nvPr/>
          </p:nvSpPr>
          <p:spPr>
            <a:xfrm>
              <a:off x="6212612" y="2415995"/>
              <a:ext cx="3806825" cy="4793239"/>
            </a:xfrm>
            <a:prstGeom prst="rect">
              <a:avLst/>
            </a:prstGeom>
            <a:solidFill>
              <a:schemeClr val="bg1">
                <a:lumMod val="75000"/>
              </a:schemeClr>
            </a:solidFill>
          </p:spPr>
          <p:txBody>
            <a:bodyP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None/>
              </a:pPr>
              <a:r>
                <a:rPr lang="es-GT" sz="2540" dirty="0">
                  <a:latin typeface="Arial Black" panose="020B0A04020102020204" pitchFamily="34" charset="0"/>
                </a:rPr>
                <a:t>Al 2026, </a:t>
              </a:r>
              <a:r>
                <a:rPr lang="es-GT" sz="2540" u="sng" dirty="0">
                  <a:latin typeface="Arial Black" panose="020B0A04020102020204" pitchFamily="34" charset="0"/>
                </a:rPr>
                <a:t>si seguimos igual </a:t>
              </a:r>
              <a:r>
                <a:rPr lang="es-GT" sz="2540" dirty="0">
                  <a:latin typeface="Arial Black" panose="020B0A04020102020204" pitchFamily="34" charset="0"/>
                </a:rPr>
                <a:t>sumaremos más de</a:t>
              </a:r>
            </a:p>
            <a:p>
              <a:pPr marL="0" indent="0" algn="ctr">
                <a:buNone/>
              </a:pPr>
              <a:r>
                <a:rPr lang="es-GT" sz="2903" dirty="0">
                  <a:solidFill>
                    <a:srgbClr val="C00000"/>
                  </a:solidFill>
                  <a:latin typeface="Arial Black" panose="020B0A04020102020204" pitchFamily="34" charset="0"/>
                </a:rPr>
                <a:t>38,000 </a:t>
              </a:r>
            </a:p>
            <a:p>
              <a:pPr marL="0" indent="0" algn="ctr">
                <a:buNone/>
              </a:pPr>
              <a:r>
                <a:rPr lang="es-GT" sz="2177" dirty="0">
                  <a:solidFill>
                    <a:srgbClr val="C00000"/>
                  </a:solidFill>
                  <a:latin typeface="Arial Black" panose="020B0A04020102020204" pitchFamily="34" charset="0"/>
                </a:rPr>
                <a:t>VIDAS PERDIDAS    </a:t>
              </a:r>
              <a:r>
                <a:rPr lang="es-GT" sz="2177" dirty="0">
                  <a:solidFill>
                    <a:schemeClr val="bg1"/>
                  </a:solidFill>
                  <a:latin typeface="Arial Black" panose="020B0A04020102020204" pitchFamily="34" charset="0"/>
                </a:rPr>
                <a:t>         </a:t>
              </a:r>
              <a:r>
                <a:rPr lang="es-GT" sz="2177" dirty="0">
                  <a:latin typeface="Arial Black" panose="020B0A04020102020204" pitchFamily="34" charset="0"/>
                </a:rPr>
                <a:t>en niños menores de 5 años de edad en Guatemala </a:t>
              </a:r>
            </a:p>
          </p:txBody>
        </p:sp>
      </p:grpSp>
    </p:spTree>
    <p:extLst>
      <p:ext uri="{BB962C8B-B14F-4D97-AF65-F5344CB8AC3E}">
        <p14:creationId xmlns:p14="http://schemas.microsoft.com/office/powerpoint/2010/main" val="3891094015"/>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15" y="274638"/>
            <a:ext cx="7571766" cy="1621895"/>
          </a:xfrm>
        </p:spPr>
        <p:txBody>
          <a:bodyPr/>
          <a:lstStyle/>
          <a:p>
            <a:r>
              <a:rPr lang="es-GT" sz="3200" dirty="0"/>
              <a:t>Al 2026, más de </a:t>
            </a:r>
            <a:r>
              <a:rPr lang="es-GT" sz="4000" dirty="0">
                <a:solidFill>
                  <a:srgbClr val="FF0000"/>
                </a:solidFill>
              </a:rPr>
              <a:t>30,000 niños </a:t>
            </a:r>
            <a:r>
              <a:rPr lang="es-GT" sz="3200" dirty="0"/>
              <a:t>en Guatemala morirán por causas relacionadas con bajo peso al nacer.</a:t>
            </a:r>
          </a:p>
        </p:txBody>
      </p:sp>
      <p:pic>
        <p:nvPicPr>
          <p:cNvPr id="8" name="Picture 7" descr="Estadio nacional de Guatemala."/>
          <p:cNvPicPr>
            <a:picLocks noChangeAspect="1"/>
          </p:cNvPicPr>
          <p:nvPr/>
        </p:nvPicPr>
        <p:blipFill rotWithShape="1">
          <a:blip r:embed="rId3">
            <a:extLst>
              <a:ext uri="{28A0092B-C50C-407E-A947-70E740481C1C}">
                <a14:useLocalDpi xmlns:a14="http://schemas.microsoft.com/office/drawing/2010/main" val="0"/>
              </a:ext>
            </a:extLst>
          </a:blip>
          <a:srcRect t="12266" b="28203"/>
          <a:stretch/>
        </p:blipFill>
        <p:spPr>
          <a:xfrm>
            <a:off x="19998" y="1991129"/>
            <a:ext cx="9144000" cy="3629025"/>
          </a:xfrm>
          <a:prstGeom prst="rect">
            <a:avLst/>
          </a:prstGeom>
        </p:spPr>
      </p:pic>
      <p:sp>
        <p:nvSpPr>
          <p:cNvPr id="4" name="TextBox 3" descr="A picture of Guatemala's national stadium."/>
          <p:cNvSpPr txBox="1"/>
          <p:nvPr/>
        </p:nvSpPr>
        <p:spPr>
          <a:xfrm>
            <a:off x="3213847" y="5136776"/>
            <a:ext cx="5325035" cy="1569660"/>
          </a:xfrm>
          <a:prstGeom prst="rect">
            <a:avLst/>
          </a:prstGeom>
          <a:solidFill>
            <a:schemeClr val="tx2">
              <a:lumMod val="20000"/>
              <a:lumOff val="80000"/>
            </a:schemeClr>
          </a:solidFill>
          <a:ln>
            <a:noFill/>
          </a:ln>
        </p:spPr>
        <p:txBody>
          <a:bodyPr wrap="square" rtlCol="0">
            <a:spAutoFit/>
          </a:bodyPr>
          <a:lstStyle/>
          <a:p>
            <a:pPr algn="ctr"/>
            <a:r>
              <a:rPr lang="es-GT" sz="3200" dirty="0"/>
              <a:t>Es igual a perder el mismo número de niños que cabrían en el estadio nacional. </a:t>
            </a:r>
          </a:p>
        </p:txBody>
      </p:sp>
    </p:spTree>
    <p:extLst>
      <p:ext uri="{BB962C8B-B14F-4D97-AF65-F5344CB8AC3E}">
        <p14:creationId xmlns:p14="http://schemas.microsoft.com/office/powerpoint/2010/main" val="285690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494" y="931792"/>
            <a:ext cx="3233843" cy="5080512"/>
          </a:xfrm>
        </p:spPr>
        <p:txBody>
          <a:bodyPr>
            <a:normAutofit lnSpcReduction="10000"/>
          </a:bodyPr>
          <a:lstStyle/>
          <a:p>
            <a:pPr marL="0" indent="0" algn="ctr">
              <a:lnSpc>
                <a:spcPct val="100000"/>
              </a:lnSpc>
              <a:spcBef>
                <a:spcPts val="0"/>
              </a:spcBef>
              <a:buNone/>
            </a:pPr>
            <a:r>
              <a:rPr lang="es-GT" sz="3200" b="1" dirty="0"/>
              <a:t>Al 2026, más de </a:t>
            </a:r>
            <a:r>
              <a:rPr lang="es-GT" sz="4400" b="1" dirty="0"/>
              <a:t>70,000</a:t>
            </a:r>
            <a:r>
              <a:rPr lang="es-GT" sz="3600" b="1" dirty="0"/>
              <a:t> </a:t>
            </a:r>
            <a:r>
              <a:rPr lang="es-GT" sz="3200" b="1" dirty="0"/>
              <a:t>niños menores de 2 años morirán por causas relacionadas con las prácticas inadecuadas de la lactancia materna en Guatemala.</a:t>
            </a:r>
          </a:p>
          <a:p>
            <a:pPr marL="0" indent="0" algn="ctr">
              <a:buNone/>
            </a:pPr>
            <a:endParaRPr lang="es-GT" sz="3200" b="1" dirty="0">
              <a:solidFill>
                <a:schemeClr val="tx2"/>
              </a:solidFill>
            </a:endParaRPr>
          </a:p>
          <a:p>
            <a:pPr marL="0" indent="0" algn="ctr">
              <a:buNone/>
            </a:pPr>
            <a:endParaRPr lang="es-GT" sz="3200" b="1" dirty="0">
              <a:solidFill>
                <a:schemeClr val="tx2"/>
              </a:solidFill>
            </a:endParaRPr>
          </a:p>
          <a:p>
            <a:pPr marL="0" indent="0" algn="ctr">
              <a:buNone/>
            </a:pPr>
            <a:endParaRPr lang="es-GT" sz="3200" b="1" dirty="0">
              <a:solidFill>
                <a:schemeClr val="tx2"/>
              </a:solidFill>
            </a:endParaRPr>
          </a:p>
          <a:p>
            <a:pPr marL="0" indent="0" algn="ctr">
              <a:buNone/>
            </a:pPr>
            <a:endParaRPr lang="es-GT" sz="3200" b="1" dirty="0">
              <a:solidFill>
                <a:schemeClr val="tx2"/>
              </a:solidFill>
            </a:endParaRPr>
          </a:p>
          <a:p>
            <a:pPr marL="0" indent="0" algn="ctr">
              <a:buNone/>
            </a:pPr>
            <a:endParaRPr lang="es-GT" sz="3200" b="1" dirty="0">
              <a:solidFill>
                <a:schemeClr val="tx2"/>
              </a:solidFill>
            </a:endParaRPr>
          </a:p>
        </p:txBody>
      </p:sp>
      <p:pic>
        <p:nvPicPr>
          <p:cNvPr id="2050" name="Picture 2" descr="Resultado de imagen para escue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418" y="586255"/>
            <a:ext cx="5200650" cy="47053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uadroTexto 4"/>
          <p:cNvSpPr txBox="1"/>
          <p:nvPr/>
        </p:nvSpPr>
        <p:spPr>
          <a:xfrm>
            <a:off x="4212119" y="5291605"/>
            <a:ext cx="4406949" cy="1077218"/>
          </a:xfrm>
          <a:prstGeom prst="rect">
            <a:avLst/>
          </a:prstGeom>
          <a:noFill/>
        </p:spPr>
        <p:txBody>
          <a:bodyPr wrap="square" rtlCol="0">
            <a:spAutoFit/>
          </a:bodyPr>
          <a:lstStyle/>
          <a:p>
            <a:pPr algn="ctr"/>
            <a:r>
              <a:rPr lang="es-GT" sz="3200" b="1" dirty="0"/>
              <a:t>Casi 200 niños cada día por un año</a:t>
            </a:r>
          </a:p>
        </p:txBody>
      </p:sp>
    </p:spTree>
    <p:extLst>
      <p:ext uri="{BB962C8B-B14F-4D97-AF65-F5344CB8AC3E}">
        <p14:creationId xmlns:p14="http://schemas.microsoft.com/office/powerpoint/2010/main" val="1826638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446" y="221186"/>
            <a:ext cx="7886700" cy="1325563"/>
          </a:xfrm>
        </p:spPr>
        <p:txBody>
          <a:bodyPr/>
          <a:lstStyle/>
          <a:p>
            <a:pPr algn="ctr"/>
            <a:r>
              <a:rPr lang="es-GT" b="1" dirty="0"/>
              <a:t>El impacto de la malnutrición sobre la educación</a:t>
            </a:r>
          </a:p>
        </p:txBody>
      </p:sp>
      <p:sp>
        <p:nvSpPr>
          <p:cNvPr id="3" name="Content Placeholder 2"/>
          <p:cNvSpPr>
            <a:spLocks noGrp="1"/>
          </p:cNvSpPr>
          <p:nvPr>
            <p:ph idx="1"/>
          </p:nvPr>
        </p:nvSpPr>
        <p:spPr/>
        <p:txBody>
          <a:bodyPr/>
          <a:lstStyle/>
          <a:p>
            <a:endParaRPr lang="es-GT" dirty="0"/>
          </a:p>
          <a:p>
            <a:endParaRPr lang="es-GT" dirty="0"/>
          </a:p>
        </p:txBody>
      </p:sp>
      <p:sp>
        <p:nvSpPr>
          <p:cNvPr id="4" name="Explosion: 14 Points 3"/>
          <p:cNvSpPr/>
          <p:nvPr/>
        </p:nvSpPr>
        <p:spPr>
          <a:xfrm>
            <a:off x="928994" y="1205763"/>
            <a:ext cx="3491345" cy="2505694"/>
          </a:xfrm>
          <a:prstGeom prst="irregularSeal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400" b="1" dirty="0"/>
              <a:t>Menor capacidad cognitiva</a:t>
            </a:r>
          </a:p>
        </p:txBody>
      </p:sp>
      <p:sp>
        <p:nvSpPr>
          <p:cNvPr id="5" name="Explosion: 8 Points 4"/>
          <p:cNvSpPr/>
          <p:nvPr/>
        </p:nvSpPr>
        <p:spPr>
          <a:xfrm>
            <a:off x="4912349" y="1047801"/>
            <a:ext cx="3539797" cy="3244495"/>
          </a:xfrm>
          <a:prstGeom prst="irregularSeal1">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400" b="1" dirty="0">
                <a:solidFill>
                  <a:schemeClr val="tx1"/>
                </a:solidFill>
              </a:rPr>
              <a:t>Menor rendimiento escolar</a:t>
            </a:r>
          </a:p>
        </p:txBody>
      </p:sp>
      <p:sp>
        <p:nvSpPr>
          <p:cNvPr id="6" name="Explosion: 14 Points 5"/>
          <p:cNvSpPr/>
          <p:nvPr/>
        </p:nvSpPr>
        <p:spPr>
          <a:xfrm>
            <a:off x="331559" y="3370471"/>
            <a:ext cx="4904509" cy="316857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Mayor repetición de grados</a:t>
            </a:r>
            <a:endParaRPr lang="es-GT" sz="2800" b="1" dirty="0"/>
          </a:p>
        </p:txBody>
      </p:sp>
      <p:sp>
        <p:nvSpPr>
          <p:cNvPr id="7" name="Explosion: 8 Points 6"/>
          <p:cNvSpPr/>
          <p:nvPr/>
        </p:nvSpPr>
        <p:spPr>
          <a:xfrm>
            <a:off x="5104016" y="3573425"/>
            <a:ext cx="3539797" cy="3244495"/>
          </a:xfrm>
          <a:prstGeom prst="irregularSeal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400" b="1" dirty="0"/>
              <a:t>Mayor abandono de los estudios</a:t>
            </a:r>
          </a:p>
        </p:txBody>
      </p:sp>
    </p:spTree>
    <p:extLst>
      <p:ext uri="{BB962C8B-B14F-4D97-AF65-F5344CB8AC3E}">
        <p14:creationId xmlns:p14="http://schemas.microsoft.com/office/powerpoint/2010/main" val="115895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2" y="123476"/>
            <a:ext cx="8754534" cy="1325563"/>
          </a:xfrm>
        </p:spPr>
        <p:txBody>
          <a:bodyPr>
            <a:noAutofit/>
          </a:bodyPr>
          <a:lstStyle/>
          <a:p>
            <a:pPr algn="ctr"/>
            <a:r>
              <a:rPr lang="es-GT" sz="3200" b="1" dirty="0"/>
              <a:t>La pérdida en capital humano en aprendizaje relacionado con desnutrición crónica: 2017–2026</a:t>
            </a:r>
          </a:p>
        </p:txBody>
      </p:sp>
      <p:sp>
        <p:nvSpPr>
          <p:cNvPr id="3" name="Content Placeholder 2"/>
          <p:cNvSpPr>
            <a:spLocks noGrp="1"/>
          </p:cNvSpPr>
          <p:nvPr>
            <p:ph idx="1"/>
          </p:nvPr>
        </p:nvSpPr>
        <p:spPr>
          <a:xfrm>
            <a:off x="3952279" y="1875280"/>
            <a:ext cx="4485401" cy="4017901"/>
          </a:xfrm>
        </p:spPr>
        <p:txBody>
          <a:bodyPr>
            <a:normAutofit lnSpcReduction="10000"/>
          </a:bodyPr>
          <a:lstStyle/>
          <a:p>
            <a:pPr marL="0" lvl="0" indent="0">
              <a:buClr>
                <a:srgbClr val="194881"/>
              </a:buClr>
              <a:buNone/>
            </a:pPr>
            <a:r>
              <a:rPr lang="es-GT" sz="2800" b="1" dirty="0">
                <a:solidFill>
                  <a:prstClr val="black"/>
                </a:solidFill>
                <a:latin typeface="Calibri"/>
              </a:rPr>
              <a:t>¿Qué significa 33 millones de años equivalentes de aprendizaje en la escuela perdidos? </a:t>
            </a:r>
          </a:p>
          <a:p>
            <a:pPr marL="0" lvl="0" indent="0">
              <a:buClr>
                <a:srgbClr val="194881"/>
              </a:buClr>
              <a:buNone/>
            </a:pPr>
            <a:endParaRPr lang="es-GT" sz="1100" dirty="0">
              <a:solidFill>
                <a:prstClr val="black"/>
              </a:solidFill>
              <a:latin typeface="Calibri"/>
            </a:endParaRPr>
          </a:p>
          <a:p>
            <a:pPr marL="0" lvl="0" indent="0">
              <a:buClr>
                <a:srgbClr val="194881"/>
              </a:buClr>
              <a:buNone/>
            </a:pPr>
            <a:r>
              <a:rPr lang="es-GT" sz="2800" dirty="0">
                <a:solidFill>
                  <a:prstClr val="black"/>
                </a:solidFill>
                <a:latin typeface="Calibri"/>
              </a:rPr>
              <a:t>Los niños con desnutrición crónica alcanzan en promedio menos años de aprendizaje que los niños bien nutridos.</a:t>
            </a:r>
            <a:endParaRPr lang="es-GT" sz="2400" dirty="0">
              <a:solidFill>
                <a:srgbClr val="FF0000"/>
              </a:solidFill>
            </a:endParaRPr>
          </a:p>
          <a:p>
            <a:pPr marL="0" lvl="0" indent="0">
              <a:buClr>
                <a:srgbClr val="194881"/>
              </a:buClr>
              <a:buNone/>
            </a:pPr>
            <a:r>
              <a:rPr lang="es-GT" sz="2800" dirty="0">
                <a:solidFill>
                  <a:prstClr val="black"/>
                </a:solidFill>
                <a:latin typeface="Calibri"/>
              </a:rPr>
              <a:t>  </a:t>
            </a:r>
          </a:p>
          <a:p>
            <a:endParaRPr lang="es-GT" sz="2400" dirty="0"/>
          </a:p>
        </p:txBody>
      </p:sp>
      <p:pic>
        <p:nvPicPr>
          <p:cNvPr id="7" name="Content Placeholder 6"/>
          <p:cNvPicPr>
            <a:picLocks noGrp="1" noChangeAspect="1"/>
          </p:cNvPicPr>
          <p:nvPr>
            <p:ph sz="half" idx="4294967295"/>
          </p:nvPr>
        </p:nvPicPr>
        <p:blipFill>
          <a:blip r:embed="rId3"/>
          <a:stretch>
            <a:fillRect/>
          </a:stretch>
        </p:blipFill>
        <p:spPr>
          <a:xfrm>
            <a:off x="723842" y="1726203"/>
            <a:ext cx="2854991" cy="4081473"/>
          </a:xfrm>
          <a:prstGeom prst="rect">
            <a:avLst/>
          </a:prstGeom>
        </p:spPr>
      </p:pic>
      <p:sp>
        <p:nvSpPr>
          <p:cNvPr id="10" name="Freeform 13"/>
          <p:cNvSpPr/>
          <p:nvPr/>
        </p:nvSpPr>
        <p:spPr>
          <a:xfrm>
            <a:off x="1000892" y="2084619"/>
            <a:ext cx="2204495" cy="1799612"/>
          </a:xfrm>
          <a:custGeom>
            <a:avLst/>
            <a:gdLst>
              <a:gd name="connsiteX0" fmla="*/ 0 w 947797"/>
              <a:gd name="connsiteY0" fmla="*/ 94780 h 1121985"/>
              <a:gd name="connsiteX1" fmla="*/ 94780 w 947797"/>
              <a:gd name="connsiteY1" fmla="*/ 0 h 1121985"/>
              <a:gd name="connsiteX2" fmla="*/ 853017 w 947797"/>
              <a:gd name="connsiteY2" fmla="*/ 0 h 1121985"/>
              <a:gd name="connsiteX3" fmla="*/ 947797 w 947797"/>
              <a:gd name="connsiteY3" fmla="*/ 94780 h 1121985"/>
              <a:gd name="connsiteX4" fmla="*/ 947797 w 947797"/>
              <a:gd name="connsiteY4" fmla="*/ 1027205 h 1121985"/>
              <a:gd name="connsiteX5" fmla="*/ 853017 w 947797"/>
              <a:gd name="connsiteY5" fmla="*/ 1121985 h 1121985"/>
              <a:gd name="connsiteX6" fmla="*/ 94780 w 947797"/>
              <a:gd name="connsiteY6" fmla="*/ 1121985 h 1121985"/>
              <a:gd name="connsiteX7" fmla="*/ 0 w 947797"/>
              <a:gd name="connsiteY7" fmla="*/ 1027205 h 1121985"/>
              <a:gd name="connsiteX8" fmla="*/ 0 w 947797"/>
              <a:gd name="connsiteY8" fmla="*/ 94780 h 112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97" h="1121985">
                <a:moveTo>
                  <a:pt x="0" y="94780"/>
                </a:moveTo>
                <a:cubicBezTo>
                  <a:pt x="0" y="42434"/>
                  <a:pt x="42434" y="0"/>
                  <a:pt x="94780" y="0"/>
                </a:cubicBezTo>
                <a:lnTo>
                  <a:pt x="853017" y="0"/>
                </a:lnTo>
                <a:cubicBezTo>
                  <a:pt x="905363" y="0"/>
                  <a:pt x="947797" y="42434"/>
                  <a:pt x="947797" y="94780"/>
                </a:cubicBezTo>
                <a:lnTo>
                  <a:pt x="947797" y="1027205"/>
                </a:lnTo>
                <a:cubicBezTo>
                  <a:pt x="947797" y="1079551"/>
                  <a:pt x="905363" y="1121985"/>
                  <a:pt x="853017" y="1121985"/>
                </a:cubicBezTo>
                <a:lnTo>
                  <a:pt x="94780" y="1121985"/>
                </a:lnTo>
                <a:cubicBezTo>
                  <a:pt x="42434" y="1121985"/>
                  <a:pt x="0" y="1079551"/>
                  <a:pt x="0" y="1027205"/>
                </a:cubicBezTo>
                <a:lnTo>
                  <a:pt x="0" y="9478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80" tIns="62050" rIns="73480" bIns="62050" numCol="1" spcCol="1270" anchor="ctr" anchorCtr="0">
            <a:noAutofit/>
          </a:bodyPr>
          <a:lstStyle/>
          <a:p>
            <a:pPr lvl="0" algn="ctr" defTabSz="622300">
              <a:spcAft>
                <a:spcPts val="0"/>
              </a:spcAft>
            </a:pPr>
            <a:r>
              <a:rPr lang="es-GT" sz="2000" dirty="0">
                <a:solidFill>
                  <a:schemeClr val="bg1"/>
                </a:solidFill>
              </a:rPr>
              <a:t>Años equivalentes de aprendizaje en la escuela perdidos</a:t>
            </a:r>
          </a:p>
        </p:txBody>
      </p:sp>
      <p:sp>
        <p:nvSpPr>
          <p:cNvPr id="11" name="Freeform 14"/>
          <p:cNvSpPr/>
          <p:nvPr/>
        </p:nvSpPr>
        <p:spPr>
          <a:xfrm>
            <a:off x="1000892" y="4161395"/>
            <a:ext cx="2207648" cy="1237079"/>
          </a:xfrm>
          <a:custGeom>
            <a:avLst/>
            <a:gdLst>
              <a:gd name="connsiteX0" fmla="*/ 0 w 952810"/>
              <a:gd name="connsiteY0" fmla="*/ 95281 h 1188716"/>
              <a:gd name="connsiteX1" fmla="*/ 95281 w 952810"/>
              <a:gd name="connsiteY1" fmla="*/ 0 h 1188716"/>
              <a:gd name="connsiteX2" fmla="*/ 857529 w 952810"/>
              <a:gd name="connsiteY2" fmla="*/ 0 h 1188716"/>
              <a:gd name="connsiteX3" fmla="*/ 952810 w 952810"/>
              <a:gd name="connsiteY3" fmla="*/ 95281 h 1188716"/>
              <a:gd name="connsiteX4" fmla="*/ 952810 w 952810"/>
              <a:gd name="connsiteY4" fmla="*/ 1093435 h 1188716"/>
              <a:gd name="connsiteX5" fmla="*/ 857529 w 952810"/>
              <a:gd name="connsiteY5" fmla="*/ 1188716 h 1188716"/>
              <a:gd name="connsiteX6" fmla="*/ 95281 w 952810"/>
              <a:gd name="connsiteY6" fmla="*/ 1188716 h 1188716"/>
              <a:gd name="connsiteX7" fmla="*/ 0 w 952810"/>
              <a:gd name="connsiteY7" fmla="*/ 1093435 h 1188716"/>
              <a:gd name="connsiteX8" fmla="*/ 0 w 952810"/>
              <a:gd name="connsiteY8" fmla="*/ 95281 h 118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10" h="1188716">
                <a:moveTo>
                  <a:pt x="0" y="95281"/>
                </a:moveTo>
                <a:cubicBezTo>
                  <a:pt x="0" y="42659"/>
                  <a:pt x="42659" y="0"/>
                  <a:pt x="95281" y="0"/>
                </a:cubicBezTo>
                <a:lnTo>
                  <a:pt x="857529" y="0"/>
                </a:lnTo>
                <a:cubicBezTo>
                  <a:pt x="910151" y="0"/>
                  <a:pt x="952810" y="42659"/>
                  <a:pt x="952810" y="95281"/>
                </a:cubicBezTo>
                <a:lnTo>
                  <a:pt x="952810" y="1093435"/>
                </a:lnTo>
                <a:cubicBezTo>
                  <a:pt x="952810" y="1146057"/>
                  <a:pt x="910151" y="1188716"/>
                  <a:pt x="857529" y="1188716"/>
                </a:cubicBezTo>
                <a:lnTo>
                  <a:pt x="95281" y="1188716"/>
                </a:lnTo>
                <a:cubicBezTo>
                  <a:pt x="42659" y="1188716"/>
                  <a:pt x="0" y="1146057"/>
                  <a:pt x="0" y="1093435"/>
                </a:cubicBezTo>
                <a:lnTo>
                  <a:pt x="0" y="95281"/>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467" tIns="54577" rIns="63467" bIns="54577" numCol="1" spcCol="1270" anchor="ctr" anchorCtr="0">
            <a:noAutofit/>
          </a:bodyPr>
          <a:lstStyle/>
          <a:p>
            <a:pPr lvl="0" algn="ctr" defTabSz="622300">
              <a:lnSpc>
                <a:spcPct val="90000"/>
              </a:lnSpc>
            </a:pPr>
            <a:r>
              <a:rPr lang="en-US" b="1" dirty="0"/>
              <a:t>33</a:t>
            </a:r>
            <a:r>
              <a:rPr lang="en-US" sz="2000" dirty="0">
                <a:solidFill>
                  <a:sysClr val="window" lastClr="FFFFFF"/>
                </a:solidFill>
              </a:rPr>
              <a:t> </a:t>
            </a:r>
          </a:p>
          <a:p>
            <a:pPr lvl="0" algn="ctr" defTabSz="622300">
              <a:lnSpc>
                <a:spcPct val="90000"/>
              </a:lnSpc>
            </a:pPr>
            <a:r>
              <a:rPr lang="es-GT" sz="2000" dirty="0">
                <a:solidFill>
                  <a:sysClr val="window" lastClr="FFFFFF"/>
                </a:solidFill>
              </a:rPr>
              <a:t>millones de años  </a:t>
            </a:r>
          </a:p>
        </p:txBody>
      </p:sp>
    </p:spTree>
    <p:extLst>
      <p:ext uri="{BB962C8B-B14F-4D97-AF65-F5344CB8AC3E}">
        <p14:creationId xmlns:p14="http://schemas.microsoft.com/office/powerpoint/2010/main" val="1793136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96" y="709999"/>
            <a:ext cx="4100916" cy="5711695"/>
          </a:xfrm>
        </p:spPr>
        <p:txBody>
          <a:bodyPr>
            <a:normAutofit/>
          </a:bodyPr>
          <a:lstStyle/>
          <a:p>
            <a:pPr marL="0" indent="0" algn="ctr">
              <a:lnSpc>
                <a:spcPct val="100000"/>
              </a:lnSpc>
              <a:spcBef>
                <a:spcPts val="0"/>
              </a:spcBef>
              <a:buNone/>
            </a:pPr>
            <a:r>
              <a:rPr lang="es-GT" sz="3200" b="1" dirty="0"/>
              <a:t>Al 2026, sin esfuerzos adicionales para mejorar la nutrición, las pérdidas en productividad económica relacionadas con retardo del crecimiento</a:t>
            </a:r>
          </a:p>
          <a:p>
            <a:pPr marL="0" indent="0" algn="ctr">
              <a:lnSpc>
                <a:spcPct val="100000"/>
              </a:lnSpc>
              <a:spcBef>
                <a:spcPts val="0"/>
              </a:spcBef>
              <a:buNone/>
            </a:pPr>
            <a:r>
              <a:rPr lang="es-GT" sz="3200" b="1" dirty="0"/>
              <a:t>excederán Q146,207 millones.</a:t>
            </a:r>
          </a:p>
        </p:txBody>
      </p:sp>
      <p:pic>
        <p:nvPicPr>
          <p:cNvPr id="5" name="Picture 4" descr="Una imagen de 4 hombres en un campo guatemalteco."/>
          <p:cNvPicPr>
            <a:picLocks noChangeAspect="1"/>
          </p:cNvPicPr>
          <p:nvPr/>
        </p:nvPicPr>
        <p:blipFill>
          <a:blip r:embed="rId3"/>
          <a:stretch>
            <a:fillRect/>
          </a:stretch>
        </p:blipFill>
        <p:spPr>
          <a:xfrm>
            <a:off x="4558212" y="1745896"/>
            <a:ext cx="4443765" cy="3351037"/>
          </a:xfrm>
          <a:prstGeom prst="rect">
            <a:avLst/>
          </a:prstGeom>
        </p:spPr>
      </p:pic>
    </p:spTree>
    <p:extLst>
      <p:ext uri="{BB962C8B-B14F-4D97-AF65-F5344CB8AC3E}">
        <p14:creationId xmlns:p14="http://schemas.microsoft.com/office/powerpoint/2010/main" val="2942146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53436"/>
            <a:ext cx="7886700" cy="2852737"/>
          </a:xfrm>
        </p:spPr>
        <p:txBody>
          <a:bodyPr>
            <a:normAutofit/>
          </a:bodyPr>
          <a:lstStyle/>
          <a:p>
            <a:pPr algn="ctr"/>
            <a:r>
              <a:rPr lang="es-ES" dirty="0"/>
              <a:t>¿Cómo se posiciona Guatemala en nutrición?</a:t>
            </a:r>
            <a:r>
              <a:rPr lang="es-GT" dirty="0"/>
              <a:t> </a:t>
            </a:r>
            <a:br>
              <a:rPr lang="es-GT" dirty="0"/>
            </a:br>
            <a:br>
              <a:rPr lang="en-US" dirty="0"/>
            </a:br>
            <a:endParaRPr lang="es-GT" dirty="0"/>
          </a:p>
        </p:txBody>
      </p:sp>
      <p:sp>
        <p:nvSpPr>
          <p:cNvPr id="4" name="Slide Number Placeholder 3"/>
          <p:cNvSpPr>
            <a:spLocks noGrp="1"/>
          </p:cNvSpPr>
          <p:nvPr>
            <p:ph type="sldNum" sz="quarter" idx="12"/>
          </p:nvPr>
        </p:nvSpPr>
        <p:spPr/>
        <p:txBody>
          <a:bodyPr/>
          <a:lstStyle/>
          <a:p>
            <a:fld id="{D8586998-6E9C-40E7-A95F-383FD20E11C3}" type="slidenum">
              <a:rPr lang="es-GT" smtClean="0"/>
              <a:t>17</a:t>
            </a:fld>
            <a:endParaRPr lang="es-GT"/>
          </a:p>
        </p:txBody>
      </p:sp>
    </p:spTree>
    <p:extLst>
      <p:ext uri="{BB962C8B-B14F-4D97-AF65-F5344CB8AC3E}">
        <p14:creationId xmlns:p14="http://schemas.microsoft.com/office/powerpoint/2010/main" val="1518323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fontAlgn="base">
              <a:spcBef>
                <a:spcPct val="0"/>
              </a:spcBef>
              <a:spcAft>
                <a:spcPct val="0"/>
              </a:spcAft>
              <a:defRPr/>
            </a:pPr>
            <a:fld id="{38D61889-7099-493A-A368-8FA02C1D7123}" type="slidenum">
              <a:rPr lang="en-US" smtClean="0">
                <a:solidFill>
                  <a:prstClr val="black"/>
                </a:solidFill>
              </a:rPr>
              <a:pPr fontAlgn="base">
                <a:spcBef>
                  <a:spcPct val="0"/>
                </a:spcBef>
                <a:spcAft>
                  <a:spcPct val="0"/>
                </a:spcAft>
                <a:defRPr/>
              </a:pPr>
              <a:t>18</a:t>
            </a:fld>
            <a:endParaRPr lang="en-US">
              <a:solidFill>
                <a:prstClr val="black"/>
              </a:solidFill>
            </a:endParaRPr>
          </a:p>
        </p:txBody>
      </p:sp>
      <p:pic>
        <p:nvPicPr>
          <p:cNvPr id="7" name="Imagen 6"/>
          <p:cNvPicPr>
            <a:picLocks noChangeAspect="1"/>
          </p:cNvPicPr>
          <p:nvPr/>
        </p:nvPicPr>
        <p:blipFill rotWithShape="1">
          <a:blip r:embed="rId3"/>
          <a:srcRect t="21181" b="11054"/>
          <a:stretch/>
        </p:blipFill>
        <p:spPr>
          <a:xfrm>
            <a:off x="111210" y="732742"/>
            <a:ext cx="5757333" cy="2926080"/>
          </a:xfrm>
          <a:prstGeom prst="rect">
            <a:avLst/>
          </a:prstGeom>
        </p:spPr>
      </p:pic>
      <p:pic>
        <p:nvPicPr>
          <p:cNvPr id="8" name="Imagen 7"/>
          <p:cNvPicPr>
            <a:picLocks noChangeAspect="1"/>
          </p:cNvPicPr>
          <p:nvPr/>
        </p:nvPicPr>
        <p:blipFill rotWithShape="1">
          <a:blip r:embed="rId4"/>
          <a:srcRect t="20478" b="9897"/>
          <a:stretch/>
        </p:blipFill>
        <p:spPr>
          <a:xfrm>
            <a:off x="3474625" y="3992079"/>
            <a:ext cx="5226908" cy="2729397"/>
          </a:xfrm>
          <a:prstGeom prst="rect">
            <a:avLst/>
          </a:prstGeom>
        </p:spPr>
      </p:pic>
      <p:sp>
        <p:nvSpPr>
          <p:cNvPr id="2" name="TextBox 1"/>
          <p:cNvSpPr txBox="1"/>
          <p:nvPr/>
        </p:nvSpPr>
        <p:spPr>
          <a:xfrm>
            <a:off x="574158" y="5263116"/>
            <a:ext cx="2604977" cy="1215717"/>
          </a:xfrm>
          <a:prstGeom prst="rect">
            <a:avLst/>
          </a:prstGeom>
          <a:noFill/>
        </p:spPr>
        <p:txBody>
          <a:bodyPr wrap="square" rtlCol="0">
            <a:spAutoFit/>
          </a:bodyPr>
          <a:lstStyle/>
          <a:p>
            <a:r>
              <a:rPr lang="en-US" sz="1100" dirty="0"/>
              <a:t>Fuente: UNICEF. 2016. The State of the World’s Children 2016 Statistical Tables. </a:t>
            </a:r>
            <a:r>
              <a:rPr lang="es-GT" sz="1100" dirty="0"/>
              <a:t>Disponible en</a:t>
            </a:r>
            <a:r>
              <a:rPr lang="en-US" sz="1100" dirty="0"/>
              <a:t>: http://data.unicef.org/resources/state-worlds-children-2016-statistical-tables/</a:t>
            </a:r>
          </a:p>
          <a:p>
            <a:endParaRPr lang="en-US" dirty="0"/>
          </a:p>
        </p:txBody>
      </p:sp>
      <p:sp>
        <p:nvSpPr>
          <p:cNvPr id="6" name="TextBox 5"/>
          <p:cNvSpPr txBox="1"/>
          <p:nvPr/>
        </p:nvSpPr>
        <p:spPr>
          <a:xfrm>
            <a:off x="785173" y="150615"/>
            <a:ext cx="4619166" cy="830997"/>
          </a:xfrm>
          <a:prstGeom prst="rect">
            <a:avLst/>
          </a:prstGeom>
          <a:noFill/>
        </p:spPr>
        <p:txBody>
          <a:bodyPr wrap="square" rtlCol="0">
            <a:spAutoFit/>
          </a:bodyPr>
          <a:lstStyle/>
          <a:p>
            <a:pPr algn="ctr"/>
            <a:r>
              <a:rPr lang="es-GT" sz="2400" b="1" dirty="0">
                <a:solidFill>
                  <a:schemeClr val="accent5">
                    <a:lumMod val="75000"/>
                  </a:schemeClr>
                </a:solidFill>
              </a:rPr>
              <a:t>Guatemala ocupa el sexto lugar en desnutrición crónica </a:t>
            </a:r>
            <a:r>
              <a:rPr lang="es-GT" sz="2400" b="1" dirty="0">
                <a:solidFill>
                  <a:srgbClr val="FF0000"/>
                </a:solidFill>
              </a:rPr>
              <a:t>en el mundo</a:t>
            </a:r>
            <a:endParaRPr lang="es-GT" sz="2400" b="1" dirty="0">
              <a:solidFill>
                <a:schemeClr val="accent5">
                  <a:lumMod val="75000"/>
                </a:schemeClr>
              </a:solidFill>
            </a:endParaRPr>
          </a:p>
        </p:txBody>
      </p:sp>
      <p:sp>
        <p:nvSpPr>
          <p:cNvPr id="9" name="TextBox 8"/>
          <p:cNvSpPr txBox="1"/>
          <p:nvPr/>
        </p:nvSpPr>
        <p:spPr>
          <a:xfrm>
            <a:off x="3372883" y="3325564"/>
            <a:ext cx="5430393" cy="830997"/>
          </a:xfrm>
          <a:prstGeom prst="rect">
            <a:avLst/>
          </a:prstGeom>
          <a:noFill/>
        </p:spPr>
        <p:txBody>
          <a:bodyPr wrap="square" rtlCol="0">
            <a:spAutoFit/>
          </a:bodyPr>
          <a:lstStyle/>
          <a:p>
            <a:pPr algn="ctr"/>
            <a:r>
              <a:rPr lang="es-GT" sz="2400" b="1" dirty="0">
                <a:solidFill>
                  <a:schemeClr val="accent5">
                    <a:lumMod val="75000"/>
                  </a:schemeClr>
                </a:solidFill>
              </a:rPr>
              <a:t>Guatemala reporta la mayor prevalencia en desnutrición crónica </a:t>
            </a:r>
            <a:r>
              <a:rPr lang="es-GT" sz="2400" b="1" dirty="0">
                <a:solidFill>
                  <a:srgbClr val="FF0000"/>
                </a:solidFill>
              </a:rPr>
              <a:t>en las Américas</a:t>
            </a:r>
            <a:endParaRPr lang="es-GT" sz="2400" b="1" dirty="0">
              <a:solidFill>
                <a:schemeClr val="accent5">
                  <a:lumMod val="75000"/>
                </a:schemeClr>
              </a:solidFill>
            </a:endParaRPr>
          </a:p>
        </p:txBody>
      </p:sp>
    </p:spTree>
    <p:extLst>
      <p:ext uri="{BB962C8B-B14F-4D97-AF65-F5344CB8AC3E}">
        <p14:creationId xmlns:p14="http://schemas.microsoft.com/office/powerpoint/2010/main" val="3313077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GT" dirty="0"/>
              <a:t>¿Por qué invertir en la nutrición y por qué ahora? </a:t>
            </a:r>
            <a:br>
              <a:rPr lang="en-US" dirty="0"/>
            </a:br>
            <a:endParaRPr lang="es-GT" dirty="0"/>
          </a:p>
        </p:txBody>
      </p:sp>
      <p:sp>
        <p:nvSpPr>
          <p:cNvPr id="4" name="Slide Number Placeholder 3"/>
          <p:cNvSpPr>
            <a:spLocks noGrp="1"/>
          </p:cNvSpPr>
          <p:nvPr>
            <p:ph type="sldNum" sz="quarter" idx="12"/>
          </p:nvPr>
        </p:nvSpPr>
        <p:spPr/>
        <p:txBody>
          <a:bodyPr/>
          <a:lstStyle/>
          <a:p>
            <a:fld id="{D8586998-6E9C-40E7-A95F-383FD20E11C3}" type="slidenum">
              <a:rPr lang="es-GT" smtClean="0"/>
              <a:t>19</a:t>
            </a:fld>
            <a:endParaRPr lang="es-GT"/>
          </a:p>
        </p:txBody>
      </p:sp>
    </p:spTree>
    <p:extLst>
      <p:ext uri="{BB962C8B-B14F-4D97-AF65-F5344CB8AC3E}">
        <p14:creationId xmlns:p14="http://schemas.microsoft.com/office/powerpoint/2010/main" val="752687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48128"/>
          </a:xfrm>
        </p:spPr>
        <p:txBody>
          <a:bodyPr>
            <a:normAutofit/>
          </a:bodyPr>
          <a:lstStyle/>
          <a:p>
            <a:pPr algn="ctr"/>
            <a:r>
              <a:rPr lang="es-GT" sz="4000" dirty="0"/>
              <a:t>Resumen de la presentación </a:t>
            </a:r>
          </a:p>
        </p:txBody>
      </p:sp>
      <p:sp>
        <p:nvSpPr>
          <p:cNvPr id="3" name="Content Placeholder 2"/>
          <p:cNvSpPr>
            <a:spLocks noGrp="1"/>
          </p:cNvSpPr>
          <p:nvPr>
            <p:ph idx="1"/>
          </p:nvPr>
        </p:nvSpPr>
        <p:spPr>
          <a:xfrm>
            <a:off x="1484939" y="4387728"/>
            <a:ext cx="8596048" cy="2198423"/>
          </a:xfrm>
        </p:spPr>
        <p:txBody>
          <a:bodyPr>
            <a:normAutofit lnSpcReduction="10000"/>
          </a:bodyPr>
          <a:lstStyle/>
          <a:p>
            <a:pPr lvl="0">
              <a:lnSpc>
                <a:spcPct val="120000"/>
              </a:lnSpc>
              <a:spcBef>
                <a:spcPts val="0"/>
              </a:spcBef>
              <a:spcAft>
                <a:spcPts val="600"/>
              </a:spcAft>
            </a:pPr>
            <a:r>
              <a:rPr lang="es-GT" dirty="0"/>
              <a:t>¿Cuál es la situación de malnutrición en Guatemala?</a:t>
            </a:r>
          </a:p>
          <a:p>
            <a:pPr lvl="0">
              <a:lnSpc>
                <a:spcPct val="120000"/>
              </a:lnSpc>
              <a:spcBef>
                <a:spcPts val="0"/>
              </a:spcBef>
              <a:spcAft>
                <a:spcPts val="600"/>
              </a:spcAft>
            </a:pPr>
            <a:r>
              <a:rPr lang="es-GT" dirty="0"/>
              <a:t>¿Por qué importa la nutrición?</a:t>
            </a:r>
          </a:p>
          <a:p>
            <a:pPr lvl="0">
              <a:lnSpc>
                <a:spcPct val="120000"/>
              </a:lnSpc>
              <a:spcBef>
                <a:spcPts val="0"/>
              </a:spcBef>
              <a:spcAft>
                <a:spcPts val="600"/>
              </a:spcAft>
            </a:pPr>
            <a:r>
              <a:rPr lang="es-ES" dirty="0"/>
              <a:t>¿Cómo se posiciona Guatemala en nutrición?</a:t>
            </a:r>
            <a:r>
              <a:rPr lang="es-GT" dirty="0"/>
              <a:t> </a:t>
            </a:r>
          </a:p>
          <a:p>
            <a:pPr lvl="0">
              <a:lnSpc>
                <a:spcPct val="120000"/>
              </a:lnSpc>
              <a:spcBef>
                <a:spcPts val="0"/>
              </a:spcBef>
              <a:spcAft>
                <a:spcPts val="600"/>
              </a:spcAft>
            </a:pPr>
            <a:r>
              <a:rPr lang="es-GT" dirty="0"/>
              <a:t>¿Por qué invertir en la nutrición y por qué ahora? </a:t>
            </a:r>
          </a:p>
          <a:p>
            <a:pPr lvl="0"/>
            <a:r>
              <a:rPr lang="es-GT" dirty="0"/>
              <a:t>¿Qué es lo que usted puede hacer para mejorar la nutrición? </a:t>
            </a:r>
          </a:p>
        </p:txBody>
      </p:sp>
      <p:sp>
        <p:nvSpPr>
          <p:cNvPr id="4" name="TextBox 3"/>
          <p:cNvSpPr txBox="1"/>
          <p:nvPr/>
        </p:nvSpPr>
        <p:spPr>
          <a:xfrm rot="16200000">
            <a:off x="6032782" y="2637447"/>
            <a:ext cx="2824005" cy="230832"/>
          </a:xfrm>
          <a:prstGeom prst="rect">
            <a:avLst/>
          </a:prstGeom>
          <a:noFill/>
        </p:spPr>
        <p:txBody>
          <a:bodyPr wrap="square" rtlCol="0">
            <a:spAutoFit/>
          </a:bodyPr>
          <a:lstStyle/>
          <a:p>
            <a:r>
              <a:rPr lang="es-GT" sz="900" dirty="0"/>
              <a:t>Créditos fotográficos: Armando </a:t>
            </a:r>
            <a:r>
              <a:rPr lang="es-GT" sz="900" dirty="0" err="1"/>
              <a:t>Marcellino</a:t>
            </a:r>
            <a:r>
              <a:rPr lang="es-GT" sz="900" dirty="0"/>
              <a:t> Barreno </a:t>
            </a:r>
            <a:r>
              <a:rPr lang="es-GT" sz="900" dirty="0" err="1"/>
              <a:t>Sut</a:t>
            </a:r>
            <a:r>
              <a:rPr lang="es-GT" sz="900" dirty="0"/>
              <a:t>. </a:t>
            </a:r>
            <a:endParaRPr lang="en-US" sz="1350" dirty="0"/>
          </a:p>
        </p:txBody>
      </p:sp>
      <p:pic>
        <p:nvPicPr>
          <p:cNvPr id="7" name="Imagen 5" descr="Una foto de 7 niños haciendo fila para lavarse las man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004" y="1113905"/>
            <a:ext cx="5329989" cy="3049374"/>
          </a:xfrm>
          <a:prstGeom prst="rect">
            <a:avLst/>
          </a:prstGeom>
        </p:spPr>
      </p:pic>
    </p:spTree>
    <p:extLst>
      <p:ext uri="{BB962C8B-B14F-4D97-AF65-F5344CB8AC3E}">
        <p14:creationId xmlns:p14="http://schemas.microsoft.com/office/powerpoint/2010/main" val="502567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4819" y="300681"/>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GT" sz="3000" b="1" dirty="0"/>
              <a:t>La desnutrición crónica ha disminuido solamente 0.5 puntos porcentuales por año en las últimas 3 décadas</a:t>
            </a:r>
          </a:p>
        </p:txBody>
      </p:sp>
      <p:pic>
        <p:nvPicPr>
          <p:cNvPr id="9" name="Imagen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2189" y="1550343"/>
            <a:ext cx="7727726" cy="4791775"/>
          </a:xfrm>
          <a:prstGeom prst="rect">
            <a:avLst/>
          </a:prstGeom>
          <a:ln w="38100">
            <a:noFill/>
          </a:ln>
          <a:effectLst/>
        </p:spPr>
      </p:pic>
      <p:sp>
        <p:nvSpPr>
          <p:cNvPr id="2" name="Rectangle 1"/>
          <p:cNvSpPr/>
          <p:nvPr/>
        </p:nvSpPr>
        <p:spPr>
          <a:xfrm>
            <a:off x="1711569" y="5662246"/>
            <a:ext cx="6119446" cy="339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97380" y="5596150"/>
            <a:ext cx="6000750" cy="369332"/>
          </a:xfrm>
          <a:prstGeom prst="rect">
            <a:avLst/>
          </a:prstGeom>
          <a:noFill/>
        </p:spPr>
        <p:txBody>
          <a:bodyPr wrap="square" rtlCol="0">
            <a:spAutoFit/>
          </a:bodyPr>
          <a:lstStyle/>
          <a:p>
            <a:r>
              <a:rPr lang="en-US" dirty="0">
                <a:latin typeface="Gill Sans MT Condensed" panose="020B0506020104020203" pitchFamily="34" charset="0"/>
              </a:rPr>
              <a:t>1987	 1995     1998–1999	    2002	  2008–2009   2014–2015</a:t>
            </a:r>
          </a:p>
        </p:txBody>
      </p:sp>
      <p:sp>
        <p:nvSpPr>
          <p:cNvPr id="4" name="TextBox 3"/>
          <p:cNvSpPr txBox="1"/>
          <p:nvPr/>
        </p:nvSpPr>
        <p:spPr>
          <a:xfrm>
            <a:off x="3477952" y="1550343"/>
            <a:ext cx="2586680" cy="400110"/>
          </a:xfrm>
          <a:prstGeom prst="rect">
            <a:avLst/>
          </a:prstGeom>
          <a:solidFill>
            <a:schemeClr val="bg1"/>
          </a:solidFill>
        </p:spPr>
        <p:txBody>
          <a:bodyPr wrap="square" rtlCol="0">
            <a:spAutoFit/>
          </a:bodyPr>
          <a:lstStyle/>
          <a:p>
            <a:pPr algn="ctr"/>
            <a:r>
              <a:rPr lang="en-US" sz="2000" dirty="0"/>
              <a:t>ENSMI 2014–2015</a:t>
            </a:r>
          </a:p>
        </p:txBody>
      </p:sp>
      <p:sp>
        <p:nvSpPr>
          <p:cNvPr id="7" name="Rectangle 6">
            <a:extLst>
              <a:ext uri="{FF2B5EF4-FFF2-40B4-BE49-F238E27FC236}">
                <a16:creationId xmlns:a16="http://schemas.microsoft.com/office/drawing/2014/main" id="{D95F5F36-57BF-45C3-B1B9-B408D13B42C2}"/>
              </a:ext>
            </a:extLst>
          </p:cNvPr>
          <p:cNvSpPr/>
          <p:nvPr/>
        </p:nvSpPr>
        <p:spPr>
          <a:xfrm>
            <a:off x="629979" y="6176963"/>
            <a:ext cx="2332690" cy="230832"/>
          </a:xfrm>
          <a:prstGeom prst="rect">
            <a:avLst/>
          </a:prstGeom>
        </p:spPr>
        <p:txBody>
          <a:bodyPr wrap="none">
            <a:spAutoFit/>
          </a:bodyPr>
          <a:lstStyle/>
          <a:p>
            <a:pPr lvl="0"/>
            <a:r>
              <a:rPr lang="en-US" sz="900" dirty="0">
                <a:solidFill>
                  <a:prstClr val="black"/>
                </a:solidFill>
              </a:rPr>
              <a:t>Fuente: MSPAS et al. 2017. ENSMI 2014-2015.</a:t>
            </a:r>
          </a:p>
        </p:txBody>
      </p:sp>
    </p:spTree>
    <p:extLst>
      <p:ext uri="{BB962C8B-B14F-4D97-AF65-F5344CB8AC3E}">
        <p14:creationId xmlns:p14="http://schemas.microsoft.com/office/powerpoint/2010/main" val="2146644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683144" y="264232"/>
            <a:ext cx="7673652" cy="991171"/>
          </a:xfrm>
          <a:prstGeom prst="rect">
            <a:avLst/>
          </a:prstGeom>
          <a:solidFill>
            <a:schemeClr val="bg1"/>
          </a:solidFill>
          <a:ln>
            <a:noFill/>
          </a:ln>
        </p:spPr>
        <p:txBody>
          <a:bodyPr/>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kumimoji="0" lang="es-ES_tradnl" altLang="es-GT" b="1" dirty="0">
                <a:latin typeface="+mj-lt"/>
                <a:ea typeface="Calibri" panose="020F0502020204030204" pitchFamily="34" charset="0"/>
                <a:cs typeface="Times New Roman" panose="02020603050405020304" pitchFamily="18" charset="0"/>
              </a:rPr>
              <a:t>Beneficios de un mejoramiento de la nutrición a lo largo de la vida</a:t>
            </a:r>
            <a:br>
              <a:rPr kumimoji="0" lang="en-US" altLang="es-GT" sz="4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br>
            <a:endParaRPr kumimoji="0" lang="es-ES" altLang="es-GT" sz="4000"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3"/>
          <p:cNvGrpSpPr>
            <a:grpSpLocks/>
          </p:cNvGrpSpPr>
          <p:nvPr/>
        </p:nvGrpSpPr>
        <p:grpSpPr bwMode="auto">
          <a:xfrm>
            <a:off x="152401" y="1234890"/>
            <a:ext cx="8822266" cy="5318306"/>
            <a:chOff x="972" y="3429"/>
            <a:chExt cx="10227" cy="7778"/>
          </a:xfrm>
        </p:grpSpPr>
        <p:sp>
          <p:nvSpPr>
            <p:cNvPr id="7" name="Rectangle 4"/>
            <p:cNvSpPr>
              <a:spLocks noChangeArrowheads="1"/>
            </p:cNvSpPr>
            <p:nvPr/>
          </p:nvSpPr>
          <p:spPr bwMode="auto">
            <a:xfrm>
              <a:off x="1061" y="4724"/>
              <a:ext cx="2738" cy="6345"/>
            </a:xfrm>
            <a:prstGeom prst="rect">
              <a:avLst/>
            </a:prstGeom>
            <a:solidFill>
              <a:schemeClr val="accent5">
                <a:lumMod val="20000"/>
                <a:lumOff val="80000"/>
              </a:schemeClr>
            </a:solidFill>
            <a:ln w="28575">
              <a:solidFill>
                <a:schemeClr val="accent5"/>
              </a:solidFill>
              <a:miter lim="800000"/>
              <a:headEnd/>
              <a:tailEnd/>
            </a:ln>
          </p:spPr>
          <p:txBody>
            <a:bodyPr lIns="51435" tIns="25718" rIns="51435" bIns="25718" anchor="ctr" upright="1"/>
            <a:lstStyle/>
            <a:p>
              <a:pPr algn="ctr">
                <a:spcBef>
                  <a:spcPts val="563"/>
                </a:spcBef>
                <a:defRPr/>
              </a:pPr>
              <a:r>
                <a:rPr lang="es-ES_tradnl" b="1" dirty="0">
                  <a:latin typeface="Calibri" panose="020F0502020204030204" pitchFamily="34" charset="0"/>
                  <a:ea typeface="Calibri" panose="020F0502020204030204" pitchFamily="34" charset="0"/>
                  <a:cs typeface="Times New Roman" panose="02020603050405020304" pitchFamily="18" charset="0"/>
                </a:rPr>
                <a:t>Intervenciones y programas ESPECÍFICOS EN NUTRICIÓN</a:t>
              </a:r>
            </a:p>
            <a:p>
              <a:pPr algn="ctr">
                <a:spcBef>
                  <a:spcPts val="563"/>
                </a:spcBef>
                <a:defRPr/>
              </a:pPr>
              <a:r>
                <a:rPr kumimoji="1" lang="es-ES_tradnl" sz="2200" b="1" dirty="0">
                  <a:latin typeface="Calibri" panose="020F0502020204030204" pitchFamily="34" charset="0"/>
                  <a:ea typeface="Calibri" panose="020F0502020204030204" pitchFamily="34" charset="0"/>
                  <a:cs typeface="Times New Roman" panose="02020603050405020304" pitchFamily="18" charset="0"/>
                </a:rPr>
                <a:t>MSPAS</a:t>
              </a:r>
              <a:endParaRPr kumimoji="1" lang="en-US" sz="2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5"/>
            <p:cNvSpPr>
              <a:spLocks noChangeArrowheads="1"/>
            </p:cNvSpPr>
            <p:nvPr/>
          </p:nvSpPr>
          <p:spPr bwMode="auto">
            <a:xfrm>
              <a:off x="8556" y="4863"/>
              <a:ext cx="2643" cy="3408"/>
            </a:xfrm>
            <a:prstGeom prst="rect">
              <a:avLst/>
            </a:prstGeom>
            <a:solidFill>
              <a:schemeClr val="bg1">
                <a:lumMod val="95000"/>
              </a:schemeClr>
            </a:solidFill>
            <a:ln w="28575">
              <a:solidFill>
                <a:schemeClr val="accent3">
                  <a:lumMod val="75000"/>
                </a:schemeClr>
              </a:solidFill>
              <a:miter lim="800000"/>
              <a:headEnd/>
              <a:tailEnd/>
            </a:ln>
          </p:spPr>
          <p:txBody>
            <a:bodyPr lIns="51435" tIns="25718" rIns="51435" bIns="25718" anchor="ctr"/>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ts val="563"/>
                </a:spcBef>
                <a:buClrTx/>
                <a:buSzTx/>
                <a:buNone/>
              </a:pPr>
              <a:r>
                <a:rPr kumimoji="0" lang="es-ES_tradnl" altLang="es-GT" sz="1600" b="1" dirty="0">
                  <a:latin typeface="Calibri" panose="020F0502020204030204" pitchFamily="34" charset="0"/>
                  <a:ea typeface="Calibri" panose="020F0502020204030204" pitchFamily="34" charset="0"/>
                  <a:cs typeface="Times New Roman" panose="02020603050405020304" pitchFamily="18" charset="0"/>
                </a:rPr>
                <a:t>Programas y abordajes SENSIBLES A LA NUTRICIÓN</a:t>
              </a:r>
            </a:p>
            <a:p>
              <a:pPr algn="ctr">
                <a:spcBef>
                  <a:spcPts val="563"/>
                </a:spcBef>
                <a:buClrTx/>
                <a:buSzTx/>
                <a:buNone/>
                <a:defRPr/>
              </a:pPr>
              <a:r>
                <a:rPr lang="es-ES_tradnl" altLang="es-GT" sz="2200" b="1" dirty="0">
                  <a:latin typeface="Calibri" panose="020F0502020204030204" pitchFamily="34" charset="0"/>
                  <a:ea typeface="Calibri" panose="020F0502020204030204" pitchFamily="34" charset="0"/>
                  <a:cs typeface="Times New Roman" panose="02020603050405020304" pitchFamily="18" charset="0"/>
                </a:rPr>
                <a:t>MAGA, MINEDUC, MIDES</a:t>
              </a:r>
              <a:endParaRPr lang="en-US" altLang="es-GT" sz="2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6"/>
            <p:cNvSpPr>
              <a:spLocks noChangeArrowheads="1"/>
            </p:cNvSpPr>
            <p:nvPr/>
          </p:nvSpPr>
          <p:spPr bwMode="auto">
            <a:xfrm>
              <a:off x="8556" y="8419"/>
              <a:ext cx="2643" cy="2788"/>
            </a:xfrm>
            <a:prstGeom prst="rect">
              <a:avLst/>
            </a:prstGeom>
            <a:solidFill>
              <a:schemeClr val="accent6">
                <a:lumMod val="40000"/>
                <a:lumOff val="60000"/>
              </a:schemeClr>
            </a:solidFill>
            <a:ln w="28575">
              <a:solidFill>
                <a:schemeClr val="accent6">
                  <a:lumMod val="75000"/>
                </a:schemeClr>
              </a:solidFill>
              <a:miter lim="800000"/>
              <a:headEnd/>
              <a:tailEnd/>
            </a:ln>
          </p:spPr>
          <p:txBody>
            <a:bodyPr lIns="51435" tIns="25718" rIns="51435" bIns="25718" anchor="ctr" upright="1"/>
            <a:lstStyle/>
            <a:p>
              <a:pPr algn="ctr">
                <a:defRPr/>
              </a:pPr>
              <a:r>
                <a:rPr lang="es-ES_tradnl" sz="1600" b="1" dirty="0">
                  <a:latin typeface="Calibri" panose="020F0502020204030204" pitchFamily="34" charset="0"/>
                  <a:ea typeface="Calibri" panose="020F0502020204030204" pitchFamily="34" charset="0"/>
                  <a:cs typeface="Times New Roman" panose="02020603050405020304" pitchFamily="18" charset="0"/>
                </a:rPr>
                <a:t>Construyendo un ambiente habilitador</a:t>
              </a:r>
            </a:p>
            <a:p>
              <a:pPr algn="ctr">
                <a:spcBef>
                  <a:spcPts val="563"/>
                </a:spcBef>
                <a:defRPr/>
              </a:pPr>
              <a:r>
                <a:rPr kumimoji="1" lang="es-GT" altLang="es-GT" sz="2200" b="1" dirty="0">
                  <a:latin typeface="Calibri" panose="020F0502020204030204" pitchFamily="34" charset="0"/>
                  <a:ea typeface="Calibri" panose="020F0502020204030204" pitchFamily="34" charset="0"/>
                  <a:cs typeface="Times New Roman" panose="02020603050405020304" pitchFamily="18" charset="0"/>
                </a:rPr>
                <a:t>SESAN, MINFIN, Municipalidades</a:t>
              </a:r>
              <a:endParaRPr lang="es-ES_tradnl" sz="1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7"/>
            <p:cNvSpPr>
              <a:spLocks noChangeArrowheads="1"/>
            </p:cNvSpPr>
            <p:nvPr/>
          </p:nvSpPr>
          <p:spPr bwMode="auto">
            <a:xfrm>
              <a:off x="3990" y="9470"/>
              <a:ext cx="4090" cy="1737"/>
            </a:xfrm>
            <a:prstGeom prst="rect">
              <a:avLst/>
            </a:prstGeom>
            <a:solidFill>
              <a:schemeClr val="accent6">
                <a:lumMod val="40000"/>
                <a:lumOff val="60000"/>
              </a:schemeClr>
            </a:solidFill>
            <a:ln w="28575">
              <a:solidFill>
                <a:schemeClr val="accent6">
                  <a:lumMod val="75000"/>
                </a:schemeClr>
              </a:solidFill>
              <a:miter lim="800000"/>
              <a:headEnd/>
              <a:tailEnd/>
            </a:ln>
          </p:spPr>
          <p:txBody>
            <a:bodyPr lIns="51435" tIns="25718" rIns="51435" bIns="25718" upright="1"/>
            <a:lstStyle/>
            <a:p>
              <a:pPr algn="ctr">
                <a:defRPr/>
              </a:pPr>
              <a:r>
                <a:rPr lang="es-ES_tradnl" sz="1100" b="1" dirty="0">
                  <a:latin typeface="Calibri" panose="020F0502020204030204" pitchFamily="34" charset="0"/>
                  <a:ea typeface="Calibri" panose="020F0502020204030204" pitchFamily="34" charset="0"/>
                  <a:cs typeface="Times New Roman" panose="02020603050405020304" pitchFamily="18" charset="0"/>
                </a:rPr>
                <a:t>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ctr">
                <a:defRPr/>
              </a:pPr>
              <a:r>
                <a:rPr lang="es-ES_tradnl" sz="1200" b="1" dirty="0">
                  <a:latin typeface="Calibri" panose="020F0502020204030204" pitchFamily="34" charset="0"/>
                  <a:ea typeface="Calibri" panose="020F0502020204030204" pitchFamily="34" charset="0"/>
                  <a:cs typeface="Times New Roman" panose="02020603050405020304" pitchFamily="18" charset="0"/>
                </a:rPr>
                <a:t>Conocimiento y evidencias</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ctr">
                <a:defRPr/>
              </a:pPr>
              <a:r>
                <a:rPr lang="es-ES_tradnl" sz="1200" b="1" dirty="0">
                  <a:latin typeface="Calibri" panose="020F0502020204030204" pitchFamily="34" charset="0"/>
                  <a:ea typeface="Calibri" panose="020F0502020204030204" pitchFamily="34" charset="0"/>
                  <a:cs typeface="Times New Roman" panose="02020603050405020304" pitchFamily="18" charset="0"/>
                </a:rPr>
                <a:t>Políticas y gobernanza</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ctr">
                <a:defRPr/>
              </a:pPr>
              <a:r>
                <a:rPr lang="es-ES_tradnl" sz="1200" b="1" dirty="0">
                  <a:latin typeface="Calibri" panose="020F0502020204030204" pitchFamily="34" charset="0"/>
                  <a:ea typeface="Calibri" panose="020F0502020204030204" pitchFamily="34" charset="0"/>
                  <a:cs typeface="Times New Roman" panose="02020603050405020304" pitchFamily="18" charset="0"/>
                </a:rPr>
                <a:t>Liderazgo, capacidad y recursos financieros</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algn="ctr">
                <a:defRPr/>
              </a:pPr>
              <a:r>
                <a:rPr lang="es-ES_tradnl" sz="1200" b="1" dirty="0">
                  <a:latin typeface="Calibri" panose="020F0502020204030204" pitchFamily="34" charset="0"/>
                  <a:ea typeface="Calibri" panose="020F0502020204030204" pitchFamily="34" charset="0"/>
                  <a:cs typeface="Times New Roman" panose="02020603050405020304" pitchFamily="18" charset="0"/>
                </a:rPr>
                <a:t>Contexto social, económico, político y ambiental</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8"/>
            <p:cNvSpPr>
              <a:spLocks noChangeArrowheads="1"/>
            </p:cNvSpPr>
            <p:nvPr/>
          </p:nvSpPr>
          <p:spPr bwMode="auto">
            <a:xfrm>
              <a:off x="4084" y="7772"/>
              <a:ext cx="1235" cy="1428"/>
            </a:xfrm>
            <a:prstGeom prst="rect">
              <a:avLst/>
            </a:prstGeom>
            <a:solidFill>
              <a:schemeClr val="bg1">
                <a:lumMod val="95000"/>
              </a:schemeClr>
            </a:solidFill>
            <a:ln w="28575">
              <a:solidFill>
                <a:schemeClr val="accent3">
                  <a:lumMod val="75000"/>
                </a:schemeClr>
              </a:solidFill>
              <a:miter lim="800000"/>
              <a:headEnd/>
              <a:tailEnd/>
            </a:ln>
          </p:spPr>
          <p:txBody>
            <a:bodyPr lIns="51435" tIns="25718" rIns="51435" bIns="25718" anchor="ctr"/>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s-ES_tradnl" altLang="es-GT" sz="1200" b="1" dirty="0">
                  <a:latin typeface="Calibri" panose="020F0502020204030204" pitchFamily="34" charset="0"/>
                  <a:ea typeface="Calibri" panose="020F0502020204030204" pitchFamily="34" charset="0"/>
                  <a:cs typeface="Times New Roman" panose="02020603050405020304" pitchFamily="18" charset="0"/>
                </a:rPr>
                <a:t>Seguridad alimentaria</a:t>
              </a:r>
              <a:endParaRPr kumimoji="0" lang="en-US" altLang="es-GT" sz="1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9"/>
            <p:cNvSpPr>
              <a:spLocks noChangeArrowheads="1"/>
            </p:cNvSpPr>
            <p:nvPr/>
          </p:nvSpPr>
          <p:spPr bwMode="auto">
            <a:xfrm>
              <a:off x="5484" y="7772"/>
              <a:ext cx="1235" cy="1428"/>
            </a:xfrm>
            <a:prstGeom prst="rect">
              <a:avLst/>
            </a:prstGeom>
            <a:solidFill>
              <a:schemeClr val="bg1">
                <a:lumMod val="95000"/>
              </a:schemeClr>
            </a:solidFill>
            <a:ln w="28575">
              <a:solidFill>
                <a:schemeClr val="accent3">
                  <a:lumMod val="75000"/>
                </a:schemeClr>
              </a:solidFill>
              <a:miter lim="800000"/>
              <a:headEnd/>
              <a:tailEnd/>
            </a:ln>
          </p:spPr>
          <p:txBody>
            <a:bodyPr lIns="51435" tIns="25718" rIns="51435" bIns="25718" anchor="ctr"/>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s-ES_tradnl" altLang="es-GT" sz="1200" b="1" dirty="0">
                  <a:latin typeface="Calibri" panose="020F0502020204030204" pitchFamily="34" charset="0"/>
                  <a:ea typeface="Calibri" panose="020F0502020204030204" pitchFamily="34" charset="0"/>
                  <a:cs typeface="Times New Roman" panose="02020603050405020304" pitchFamily="18" charset="0"/>
                </a:rPr>
                <a:t>Cuidado materno infantil en el hogar y comunidad</a:t>
              </a:r>
              <a:endParaRPr kumimoji="0" lang="en-US" altLang="es-GT" sz="1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0"/>
            <p:cNvSpPr>
              <a:spLocks noChangeArrowheads="1"/>
            </p:cNvSpPr>
            <p:nvPr/>
          </p:nvSpPr>
          <p:spPr bwMode="auto">
            <a:xfrm>
              <a:off x="6844" y="7772"/>
              <a:ext cx="1236" cy="1428"/>
            </a:xfrm>
            <a:prstGeom prst="rect">
              <a:avLst/>
            </a:prstGeom>
            <a:solidFill>
              <a:schemeClr val="bg1">
                <a:lumMod val="95000"/>
              </a:schemeClr>
            </a:solidFill>
            <a:ln w="28575">
              <a:solidFill>
                <a:schemeClr val="accent3">
                  <a:lumMod val="75000"/>
                </a:schemeClr>
              </a:solidFill>
              <a:miter lim="800000"/>
              <a:headEnd/>
              <a:tailEnd/>
            </a:ln>
          </p:spPr>
          <p:txBody>
            <a:bodyPr lIns="51435" tIns="25718" rIns="51435" bIns="25718" anchor="ctr"/>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s-ES_tradnl" altLang="es-GT" sz="1200" b="1" dirty="0">
                  <a:latin typeface="Calibri" panose="020F0502020204030204" pitchFamily="34" charset="0"/>
                  <a:ea typeface="Calibri" panose="020F0502020204030204" pitchFamily="34" charset="0"/>
                  <a:cs typeface="Times New Roman" panose="02020603050405020304" pitchFamily="18" charset="0"/>
                </a:rPr>
                <a:t>Acceso a y uso de servicios de salud, agua y saneamiento</a:t>
              </a:r>
              <a:endParaRPr kumimoji="0" lang="en-US" altLang="es-GT" sz="4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1"/>
            <p:cNvSpPr>
              <a:spLocks noChangeArrowheads="1"/>
            </p:cNvSpPr>
            <p:nvPr/>
          </p:nvSpPr>
          <p:spPr bwMode="auto">
            <a:xfrm>
              <a:off x="4084" y="5962"/>
              <a:ext cx="1235" cy="1554"/>
            </a:xfrm>
            <a:prstGeom prst="rect">
              <a:avLst/>
            </a:prstGeom>
            <a:solidFill>
              <a:schemeClr val="accent5">
                <a:lumMod val="20000"/>
                <a:lumOff val="80000"/>
              </a:schemeClr>
            </a:solidFill>
            <a:ln w="28575">
              <a:solidFill>
                <a:schemeClr val="accent1"/>
              </a:solidFill>
              <a:miter lim="800000"/>
              <a:headEnd/>
              <a:tailEnd/>
            </a:ln>
          </p:spPr>
          <p:txBody>
            <a:bodyPr lIns="51435" tIns="25718" rIns="51435" bIns="25718" anchor="ctr"/>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s-ES_tradnl" altLang="es-GT" sz="1200" b="1" dirty="0">
                  <a:latin typeface="Calibri" panose="020F0502020204030204" pitchFamily="34" charset="0"/>
                  <a:ea typeface="Calibri" panose="020F0502020204030204" pitchFamily="34" charset="0"/>
                  <a:cs typeface="Times New Roman" panose="02020603050405020304" pitchFamily="18" charset="0"/>
                </a:rPr>
                <a:t>Lactancia materna</a:t>
              </a:r>
              <a:endParaRPr kumimoji="0" lang="en-US" altLang="es-GT" sz="1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2"/>
            <p:cNvSpPr>
              <a:spLocks noChangeArrowheads="1"/>
            </p:cNvSpPr>
            <p:nvPr/>
          </p:nvSpPr>
          <p:spPr bwMode="auto">
            <a:xfrm>
              <a:off x="5484" y="5949"/>
              <a:ext cx="1235" cy="1554"/>
            </a:xfrm>
            <a:prstGeom prst="rect">
              <a:avLst/>
            </a:prstGeom>
            <a:solidFill>
              <a:schemeClr val="accent5">
                <a:lumMod val="20000"/>
                <a:lumOff val="80000"/>
              </a:schemeClr>
            </a:solidFill>
            <a:ln w="28575">
              <a:solidFill>
                <a:schemeClr val="accent1"/>
              </a:solidFill>
              <a:miter lim="800000"/>
              <a:headEnd/>
              <a:tailEnd/>
            </a:ln>
          </p:spPr>
          <p:txBody>
            <a:bodyPr lIns="51435" tIns="25718" rIns="51435" bIns="25718" anchor="ctr"/>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s-GT" altLang="es-GT" sz="1200" b="1" dirty="0">
                  <a:latin typeface="Calibri" panose="020F0502020204030204" pitchFamily="34" charset="0"/>
                  <a:ea typeface="Calibri" panose="020F0502020204030204" pitchFamily="34" charset="0"/>
                  <a:cs typeface="Times New Roman" panose="02020603050405020304" pitchFamily="18" charset="0"/>
                </a:rPr>
                <a:t>Prácticas de alimentación y cuidados infantiles</a:t>
              </a:r>
              <a:endParaRPr kumimoji="0" lang="en-US" altLang="es-GT" sz="1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3"/>
            <p:cNvSpPr>
              <a:spLocks noChangeArrowheads="1"/>
            </p:cNvSpPr>
            <p:nvPr/>
          </p:nvSpPr>
          <p:spPr bwMode="auto">
            <a:xfrm>
              <a:off x="6844" y="5949"/>
              <a:ext cx="1331" cy="1554"/>
            </a:xfrm>
            <a:prstGeom prst="rect">
              <a:avLst/>
            </a:prstGeom>
            <a:solidFill>
              <a:schemeClr val="accent5">
                <a:lumMod val="20000"/>
                <a:lumOff val="80000"/>
              </a:schemeClr>
            </a:solidFill>
            <a:ln w="28575">
              <a:solidFill>
                <a:schemeClr val="accent1"/>
              </a:solidFill>
              <a:miter lim="800000"/>
              <a:headEnd/>
              <a:tailEnd/>
            </a:ln>
          </p:spPr>
          <p:txBody>
            <a:bodyPr lIns="51435" tIns="25718" rIns="51435" bIns="25718" anchor="ctr"/>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s-ES_tradnl" altLang="es-GT" sz="1200" b="1" dirty="0">
                  <a:latin typeface="Calibri" panose="020F0502020204030204" pitchFamily="34" charset="0"/>
                  <a:ea typeface="Calibri" panose="020F0502020204030204" pitchFamily="34" charset="0"/>
                  <a:cs typeface="Times New Roman" panose="02020603050405020304" pitchFamily="18" charset="0"/>
                </a:rPr>
                <a:t>Baja carga de  enfermedades infecciosas</a:t>
              </a:r>
              <a:endParaRPr kumimoji="0" lang="en-US" altLang="es-GT" sz="1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4"/>
            <p:cNvSpPr>
              <a:spLocks noChangeArrowheads="1"/>
            </p:cNvSpPr>
            <p:nvPr/>
          </p:nvSpPr>
          <p:spPr bwMode="auto">
            <a:xfrm>
              <a:off x="3990" y="4863"/>
              <a:ext cx="4090" cy="687"/>
            </a:xfrm>
            <a:prstGeom prst="rect">
              <a:avLst/>
            </a:prstGeom>
            <a:solidFill>
              <a:srgbClr val="FFFF66"/>
            </a:solidFill>
            <a:ln w="9525">
              <a:solidFill>
                <a:srgbClr val="000000"/>
              </a:solidFill>
              <a:miter lim="800000"/>
              <a:headEnd/>
              <a:tailEnd/>
            </a:ln>
          </p:spPr>
          <p:txBody>
            <a:bodyPr lIns="51435" tIns="25718" rIns="51435" bIns="25718"/>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s-ES_tradnl" altLang="es-GT" sz="1800" dirty="0">
                  <a:latin typeface="Calibri" panose="020F0502020204030204" pitchFamily="34" charset="0"/>
                  <a:ea typeface="Calibri" panose="020F0502020204030204" pitchFamily="34" charset="0"/>
                  <a:cs typeface="Times New Roman" panose="02020603050405020304" pitchFamily="18" charset="0"/>
                </a:rPr>
                <a:t>Óptimo desarrollo y nutrición</a:t>
              </a:r>
              <a:endParaRPr kumimoji="0" lang="en-US" altLang="es-GT"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5"/>
            <p:cNvSpPr>
              <a:spLocks noChangeArrowheads="1"/>
            </p:cNvSpPr>
            <p:nvPr/>
          </p:nvSpPr>
          <p:spPr bwMode="auto">
            <a:xfrm>
              <a:off x="972" y="3429"/>
              <a:ext cx="10227" cy="1131"/>
            </a:xfrm>
            <a:prstGeom prst="rect">
              <a:avLst/>
            </a:prstGeom>
            <a:solidFill>
              <a:schemeClr val="accent6"/>
            </a:solidFill>
            <a:ln w="9525">
              <a:solidFill>
                <a:srgbClr val="000000"/>
              </a:solidFill>
              <a:miter lim="800000"/>
              <a:headEnd/>
              <a:tailEnd/>
            </a:ln>
          </p:spPr>
          <p:txBody>
            <a:bodyPr lIns="51435" tIns="25718" rIns="51435" bIns="25718" upright="1"/>
            <a:lstStyle/>
            <a:p>
              <a:pPr algn="ctr">
                <a:defRPr/>
              </a:pPr>
              <a:endParaRPr lang="en-US" sz="1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151"/>
            <p:cNvSpPr txBox="1">
              <a:spLocks noChangeArrowheads="1"/>
            </p:cNvSpPr>
            <p:nvPr/>
          </p:nvSpPr>
          <p:spPr bwMode="auto">
            <a:xfrm>
              <a:off x="1048" y="3652"/>
              <a:ext cx="2025" cy="77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s-ES_tradnl" altLang="es-GT" sz="1100" b="1" dirty="0">
                  <a:latin typeface="Calibri" panose="020F0502020204030204" pitchFamily="34" charset="0"/>
                  <a:ea typeface="Calibri" panose="020F0502020204030204" pitchFamily="34" charset="0"/>
                  <a:cs typeface="Times New Roman" panose="02020603050405020304" pitchFamily="18" charset="0"/>
                </a:rPr>
                <a:t>Disminución de la mortalidad y morbilidad en la infancia</a:t>
              </a:r>
              <a:endParaRPr kumimoji="0" lang="en-US" altLang="es-GT"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152"/>
            <p:cNvSpPr txBox="1">
              <a:spLocks noChangeArrowheads="1"/>
            </p:cNvSpPr>
            <p:nvPr/>
          </p:nvSpPr>
          <p:spPr bwMode="auto">
            <a:xfrm>
              <a:off x="3122" y="3665"/>
              <a:ext cx="1803" cy="76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s-ES_tradnl" altLang="es-GT" sz="1100" b="1" dirty="0">
                  <a:latin typeface="Calibri" panose="020F0502020204030204" pitchFamily="34" charset="0"/>
                  <a:ea typeface="Calibri" panose="020F0502020204030204" pitchFamily="34" charset="0"/>
                  <a:cs typeface="Times New Roman" panose="02020603050405020304" pitchFamily="18" charset="0"/>
                </a:rPr>
                <a:t>Aumento de desarrollo cognitivo, motor y socioemocional</a:t>
              </a:r>
              <a:endParaRPr kumimoji="0" lang="en-US" altLang="es-GT"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153"/>
            <p:cNvSpPr txBox="1">
              <a:spLocks noChangeArrowheads="1"/>
            </p:cNvSpPr>
            <p:nvPr/>
          </p:nvSpPr>
          <p:spPr bwMode="auto">
            <a:xfrm>
              <a:off x="5006" y="3652"/>
              <a:ext cx="2017" cy="77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s-ES_tradnl" altLang="es-GT" sz="1100" b="1" dirty="0">
                  <a:latin typeface="Calibri" panose="020F0502020204030204" pitchFamily="34" charset="0"/>
                  <a:ea typeface="Calibri" panose="020F0502020204030204" pitchFamily="34" charset="0"/>
                  <a:cs typeface="Times New Roman" panose="02020603050405020304" pitchFamily="18" charset="0"/>
                </a:rPr>
                <a:t>Mejora en desempeño escolar y en capacidad de  aprendizaje</a:t>
              </a:r>
              <a:endParaRPr kumimoji="0" lang="en-US" altLang="es-GT"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154"/>
            <p:cNvSpPr txBox="1">
              <a:spLocks noChangeArrowheads="1"/>
            </p:cNvSpPr>
            <p:nvPr/>
          </p:nvSpPr>
          <p:spPr bwMode="auto">
            <a:xfrm>
              <a:off x="7107" y="3652"/>
              <a:ext cx="2185" cy="77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s-ES_tradnl" altLang="es-GT" sz="1100" b="1" dirty="0">
                  <a:latin typeface="Calibri" panose="020F0502020204030204" pitchFamily="34" charset="0"/>
                  <a:ea typeface="Calibri" panose="020F0502020204030204" pitchFamily="34" charset="0"/>
                  <a:cs typeface="Times New Roman" panose="02020603050405020304" pitchFamily="18" charset="0"/>
                </a:rPr>
                <a:t>Mayor estatura adulta, menor riesgo de obesidad y enfermedades crónicas</a:t>
              </a:r>
              <a:endParaRPr kumimoji="0" lang="en-US" altLang="es-GT"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155"/>
            <p:cNvSpPr txBox="1">
              <a:spLocks noChangeArrowheads="1"/>
            </p:cNvSpPr>
            <p:nvPr/>
          </p:nvSpPr>
          <p:spPr bwMode="auto">
            <a:xfrm>
              <a:off x="9338" y="3665"/>
              <a:ext cx="1736" cy="73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s-ES_tradnl" altLang="es-GT" sz="1100" b="1" dirty="0">
                  <a:latin typeface="Calibri" panose="020F0502020204030204" pitchFamily="34" charset="0"/>
                  <a:ea typeface="Calibri" panose="020F0502020204030204" pitchFamily="34" charset="0"/>
                  <a:cs typeface="Times New Roman" panose="02020603050405020304" pitchFamily="18" charset="0"/>
                </a:rPr>
                <a:t>Mejora en capacidad de   trabajo y productividad</a:t>
              </a:r>
              <a:endParaRPr kumimoji="0" lang="en-US" altLang="es-GT"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AutoShape 156"/>
            <p:cNvCxnSpPr>
              <a:cxnSpLocks noChangeShapeType="1"/>
            </p:cNvCxnSpPr>
            <p:nvPr/>
          </p:nvCxnSpPr>
          <p:spPr bwMode="auto">
            <a:xfrm flipH="1">
              <a:off x="8080" y="10224"/>
              <a:ext cx="476" cy="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25" name="AutoShape 157"/>
            <p:cNvCxnSpPr>
              <a:cxnSpLocks noChangeShapeType="1"/>
            </p:cNvCxnSpPr>
            <p:nvPr/>
          </p:nvCxnSpPr>
          <p:spPr bwMode="auto">
            <a:xfrm flipH="1">
              <a:off x="8080" y="8082"/>
              <a:ext cx="476" cy="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26" name="AutoShape 158"/>
            <p:cNvCxnSpPr>
              <a:cxnSpLocks noChangeShapeType="1"/>
            </p:cNvCxnSpPr>
            <p:nvPr/>
          </p:nvCxnSpPr>
          <p:spPr bwMode="auto">
            <a:xfrm>
              <a:off x="3709" y="6991"/>
              <a:ext cx="375" cy="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27" name="AutoShape 159"/>
            <p:cNvCxnSpPr>
              <a:cxnSpLocks noChangeShapeType="1"/>
            </p:cNvCxnSpPr>
            <p:nvPr/>
          </p:nvCxnSpPr>
          <p:spPr bwMode="auto">
            <a:xfrm flipV="1">
              <a:off x="4616" y="9200"/>
              <a:ext cx="0" cy="269"/>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28" name="AutoShape 160"/>
            <p:cNvCxnSpPr>
              <a:cxnSpLocks noChangeShapeType="1"/>
            </p:cNvCxnSpPr>
            <p:nvPr/>
          </p:nvCxnSpPr>
          <p:spPr bwMode="auto">
            <a:xfrm flipV="1">
              <a:off x="6007" y="9200"/>
              <a:ext cx="0" cy="269"/>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29" name="AutoShape 161"/>
            <p:cNvCxnSpPr>
              <a:cxnSpLocks noChangeShapeType="1"/>
            </p:cNvCxnSpPr>
            <p:nvPr/>
          </p:nvCxnSpPr>
          <p:spPr bwMode="auto">
            <a:xfrm flipV="1">
              <a:off x="7446" y="9200"/>
              <a:ext cx="0" cy="269"/>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30" name="AutoShape 162"/>
            <p:cNvCxnSpPr>
              <a:cxnSpLocks noChangeShapeType="1"/>
            </p:cNvCxnSpPr>
            <p:nvPr/>
          </p:nvCxnSpPr>
          <p:spPr bwMode="auto">
            <a:xfrm flipV="1">
              <a:off x="6117" y="7490"/>
              <a:ext cx="0" cy="269"/>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31" name="AutoShape 163"/>
            <p:cNvCxnSpPr>
              <a:cxnSpLocks noChangeShapeType="1"/>
            </p:cNvCxnSpPr>
            <p:nvPr/>
          </p:nvCxnSpPr>
          <p:spPr bwMode="auto">
            <a:xfrm flipV="1">
              <a:off x="4694" y="7490"/>
              <a:ext cx="0" cy="269"/>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32" name="AutoShape 164"/>
            <p:cNvCxnSpPr>
              <a:cxnSpLocks noChangeShapeType="1"/>
            </p:cNvCxnSpPr>
            <p:nvPr/>
          </p:nvCxnSpPr>
          <p:spPr bwMode="auto">
            <a:xfrm flipV="1">
              <a:off x="4694" y="5693"/>
              <a:ext cx="0" cy="269"/>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33" name="AutoShape 165"/>
            <p:cNvCxnSpPr>
              <a:cxnSpLocks noChangeShapeType="1"/>
            </p:cNvCxnSpPr>
            <p:nvPr/>
          </p:nvCxnSpPr>
          <p:spPr bwMode="auto">
            <a:xfrm flipV="1">
              <a:off x="7368" y="7476"/>
              <a:ext cx="0" cy="269"/>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34" name="AutoShape 166"/>
            <p:cNvCxnSpPr>
              <a:cxnSpLocks noChangeShapeType="1"/>
            </p:cNvCxnSpPr>
            <p:nvPr/>
          </p:nvCxnSpPr>
          <p:spPr bwMode="auto">
            <a:xfrm flipV="1">
              <a:off x="6117" y="5679"/>
              <a:ext cx="0" cy="27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35" name="AutoShape 167"/>
            <p:cNvCxnSpPr>
              <a:cxnSpLocks noChangeShapeType="1"/>
            </p:cNvCxnSpPr>
            <p:nvPr/>
          </p:nvCxnSpPr>
          <p:spPr bwMode="auto">
            <a:xfrm flipV="1">
              <a:off x="7446" y="5679"/>
              <a:ext cx="0" cy="27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36" name="AutoShape 168"/>
            <p:cNvCxnSpPr>
              <a:cxnSpLocks noChangeShapeType="1"/>
            </p:cNvCxnSpPr>
            <p:nvPr/>
          </p:nvCxnSpPr>
          <p:spPr bwMode="auto">
            <a:xfrm flipV="1">
              <a:off x="6117" y="4648"/>
              <a:ext cx="1" cy="202"/>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grpSp>
      <p:sp>
        <p:nvSpPr>
          <p:cNvPr id="38" name="Marcador de número de diapositiva 3"/>
          <p:cNvSpPr>
            <a:spLocks noGrp="1"/>
          </p:cNvSpPr>
          <p:nvPr>
            <p:ph type="sldNum" sz="quarter" idx="12"/>
          </p:nvPr>
        </p:nvSpPr>
        <p:spPr>
          <a:xfrm>
            <a:off x="296898" y="6452683"/>
            <a:ext cx="1767269" cy="365125"/>
          </a:xfrm>
        </p:spPr>
        <p:txBody>
          <a:bodyPr/>
          <a:lstStyle/>
          <a:p>
            <a:pPr fontAlgn="base">
              <a:spcBef>
                <a:spcPct val="0"/>
              </a:spcBef>
              <a:spcAft>
                <a:spcPct val="0"/>
              </a:spcAft>
              <a:defRPr/>
            </a:pPr>
            <a:r>
              <a:rPr lang="es-GT" dirty="0">
                <a:solidFill>
                  <a:prstClr val="black"/>
                </a:solidFill>
              </a:rPr>
              <a:t>Adaptado de Black et al 2013.</a:t>
            </a:r>
          </a:p>
        </p:txBody>
      </p:sp>
    </p:spTree>
    <p:extLst>
      <p:ext uri="{BB962C8B-B14F-4D97-AF65-F5344CB8AC3E}">
        <p14:creationId xmlns:p14="http://schemas.microsoft.com/office/powerpoint/2010/main" val="508843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760"/>
            <a:ext cx="9143999" cy="1143000"/>
          </a:xfrm>
        </p:spPr>
        <p:txBody>
          <a:bodyPr>
            <a:noAutofit/>
          </a:bodyPr>
          <a:lstStyle/>
          <a:p>
            <a:pPr algn="ctr"/>
            <a:r>
              <a:rPr lang="es-GT" sz="3200" b="1" dirty="0"/>
              <a:t>Inversión y presupuesto proyectado para la nutrición </a:t>
            </a:r>
            <a:br>
              <a:rPr lang="es-GT" sz="3200" b="1" dirty="0"/>
            </a:br>
            <a:r>
              <a:rPr lang="es-GT" sz="3200" b="1" dirty="0"/>
              <a:t>Cifras en millones de quetzales</a:t>
            </a:r>
          </a:p>
        </p:txBody>
      </p:sp>
      <p:graphicFrame>
        <p:nvGraphicFramePr>
          <p:cNvPr id="5" name="Content Placeholder 8">
            <a:extLst/>
          </p:cNvPr>
          <p:cNvGraphicFramePr>
            <a:graphicFrameLocks noGrp="1"/>
          </p:cNvGraphicFramePr>
          <p:nvPr>
            <p:ph idx="1"/>
            <p:extLst>
              <p:ext uri="{D42A27DB-BD31-4B8C-83A1-F6EECF244321}">
                <p14:modId xmlns:p14="http://schemas.microsoft.com/office/powerpoint/2010/main" val="1564017833"/>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561592" y="1099510"/>
            <a:ext cx="6020815" cy="523220"/>
          </a:xfrm>
          <a:prstGeom prst="rect">
            <a:avLst/>
          </a:prstGeom>
          <a:noFill/>
        </p:spPr>
        <p:txBody>
          <a:bodyPr wrap="none" rtlCol="0">
            <a:spAutoFit/>
          </a:bodyPr>
          <a:lstStyle/>
          <a:p>
            <a:pPr algn="ctr"/>
            <a:r>
              <a:rPr lang="es-ES" sz="1400" dirty="0"/>
              <a:t>Brecha de financiamiento a nivel nacional para las intervenciones nutricionales: </a:t>
            </a:r>
          </a:p>
          <a:p>
            <a:pPr algn="ctr"/>
            <a:r>
              <a:rPr lang="es-ES" sz="1400" dirty="0"/>
              <a:t>Presupuesto proyectado vs. financiamiento necesario por año</a:t>
            </a:r>
            <a:endParaRPr lang="en-US" sz="1400" dirty="0"/>
          </a:p>
        </p:txBody>
      </p:sp>
      <p:cxnSp>
        <p:nvCxnSpPr>
          <p:cNvPr id="6" name="Straight Arrow Connector 5"/>
          <p:cNvCxnSpPr/>
          <p:nvPr/>
        </p:nvCxnSpPr>
        <p:spPr>
          <a:xfrm flipV="1">
            <a:off x="8515350" y="2333765"/>
            <a:ext cx="0" cy="182880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7" name="Rectangle 6">
            <a:extLst>
              <a:ext uri="{FF2B5EF4-FFF2-40B4-BE49-F238E27FC236}">
                <a16:creationId xmlns:a16="http://schemas.microsoft.com/office/drawing/2014/main" id="{F73E3495-C9F0-467E-B355-F2910ACFE6CD}"/>
              </a:ext>
            </a:extLst>
          </p:cNvPr>
          <p:cNvSpPr/>
          <p:nvPr/>
        </p:nvSpPr>
        <p:spPr>
          <a:xfrm>
            <a:off x="629979" y="6176963"/>
            <a:ext cx="7685117" cy="230832"/>
          </a:xfrm>
          <a:prstGeom prst="rect">
            <a:avLst/>
          </a:prstGeom>
        </p:spPr>
        <p:txBody>
          <a:bodyPr wrap="none">
            <a:spAutoFit/>
          </a:bodyPr>
          <a:lstStyle/>
          <a:p>
            <a:pPr lvl="0"/>
            <a:r>
              <a:rPr lang="es-GT" sz="900" dirty="0">
                <a:solidFill>
                  <a:prstClr val="black"/>
                </a:solidFill>
              </a:rPr>
              <a:t>Fuente: FANTA 2017. La Malnutrición en Guatemala Frenando el desarrollo de nuestro país Una llamada a la acción para que el Gobierno invierta en nutrición</a:t>
            </a:r>
          </a:p>
        </p:txBody>
      </p:sp>
    </p:spTree>
    <p:extLst>
      <p:ext uri="{BB962C8B-B14F-4D97-AF65-F5344CB8AC3E}">
        <p14:creationId xmlns:p14="http://schemas.microsoft.com/office/powerpoint/2010/main" val="1716466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41560"/>
            <a:ext cx="7886700" cy="845836"/>
          </a:xfrm>
        </p:spPr>
        <p:txBody>
          <a:bodyPr>
            <a:normAutofit/>
          </a:bodyPr>
          <a:lstStyle/>
          <a:p>
            <a:pPr algn="ctr"/>
            <a:r>
              <a:rPr lang="es-GT" b="1" dirty="0"/>
              <a:t>Resumen</a:t>
            </a:r>
          </a:p>
        </p:txBody>
      </p:sp>
      <p:sp>
        <p:nvSpPr>
          <p:cNvPr id="7" name="Content Placeholder 6"/>
          <p:cNvSpPr>
            <a:spLocks noGrp="1"/>
          </p:cNvSpPr>
          <p:nvPr>
            <p:ph idx="1"/>
          </p:nvPr>
        </p:nvSpPr>
        <p:spPr>
          <a:xfrm>
            <a:off x="628650" y="1210963"/>
            <a:ext cx="8151668" cy="5103340"/>
          </a:xfrm>
        </p:spPr>
        <p:txBody>
          <a:bodyPr>
            <a:noAutofit/>
          </a:bodyPr>
          <a:lstStyle/>
          <a:p>
            <a:r>
              <a:rPr lang="es-ES" sz="2400" dirty="0"/>
              <a:t>La nutrición </a:t>
            </a:r>
            <a:r>
              <a:rPr lang="es-ES" sz="2400" b="1" dirty="0"/>
              <a:t>es fundamental para el desarrollo</a:t>
            </a:r>
            <a:r>
              <a:rPr lang="es-ES" sz="2400" dirty="0"/>
              <a:t> y necesario para mejorar varios resultados clave de desarrollo en Guatemala:</a:t>
            </a:r>
          </a:p>
          <a:p>
            <a:pPr lvl="1">
              <a:buFont typeface="Wingdings" pitchFamily="2" charset="2"/>
              <a:buChar char="§"/>
            </a:pPr>
            <a:r>
              <a:rPr lang="es-GT" sz="2400" b="1" dirty="0"/>
              <a:t>Salvar vidas de niños y mujeres</a:t>
            </a:r>
          </a:p>
          <a:p>
            <a:pPr lvl="1">
              <a:buFont typeface="Wingdings" pitchFamily="2" charset="2"/>
              <a:buChar char="§"/>
            </a:pPr>
            <a:r>
              <a:rPr lang="es-GT" sz="2400" b="1" dirty="0"/>
              <a:t>Mejorar el desarrollo de los niños, sus funciones cognitivas y los resultados educativos</a:t>
            </a:r>
          </a:p>
          <a:p>
            <a:pPr lvl="1">
              <a:buFont typeface="Wingdings" pitchFamily="2" charset="2"/>
              <a:buChar char="§"/>
            </a:pPr>
            <a:r>
              <a:rPr lang="es-GT" sz="2400" b="1" dirty="0"/>
              <a:t>Incrementar la productividad económica</a:t>
            </a:r>
          </a:p>
          <a:p>
            <a:pPr marL="342900" lvl="1" indent="0">
              <a:buNone/>
            </a:pPr>
            <a:endParaRPr lang="es-GT" sz="800" b="1" dirty="0"/>
          </a:p>
          <a:p>
            <a:r>
              <a:rPr lang="es-GT" sz="2400" dirty="0"/>
              <a:t>Inversión en nutrición es necesaria </a:t>
            </a:r>
            <a:r>
              <a:rPr lang="es-GT" sz="2400" b="1" dirty="0"/>
              <a:t>para alcanzar el progreso futuro </a:t>
            </a:r>
            <a:r>
              <a:rPr lang="es-GT" sz="2400" dirty="0"/>
              <a:t>de Guatemala en el marco del </a:t>
            </a:r>
            <a:r>
              <a:rPr lang="es-GT" sz="2400" dirty="0" err="1"/>
              <a:t>K´atun</a:t>
            </a:r>
            <a:r>
              <a:rPr lang="es-GT" sz="2400" dirty="0"/>
              <a:t> 32</a:t>
            </a:r>
          </a:p>
          <a:p>
            <a:endParaRPr lang="es-GT" sz="800" dirty="0"/>
          </a:p>
          <a:p>
            <a:r>
              <a:rPr lang="es-ES" sz="2400" dirty="0"/>
              <a:t>A pesar de ser una prioridad en los planes del gobierno nacional, la nutrición en Guatemala no cuenta con suficientes fondos</a:t>
            </a:r>
            <a:endParaRPr lang="en-US" sz="2400" dirty="0"/>
          </a:p>
        </p:txBody>
      </p:sp>
    </p:spTree>
    <p:extLst>
      <p:ext uri="{BB962C8B-B14F-4D97-AF65-F5344CB8AC3E}">
        <p14:creationId xmlns:p14="http://schemas.microsoft.com/office/powerpoint/2010/main" val="1429998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GT" dirty="0"/>
              <a:t>¿Qué es lo que usted puede hacer para mejorar la nutrición? </a:t>
            </a:r>
            <a:br>
              <a:rPr lang="es-GT" dirty="0"/>
            </a:br>
            <a:endParaRPr lang="es-GT" dirty="0"/>
          </a:p>
        </p:txBody>
      </p:sp>
      <p:sp>
        <p:nvSpPr>
          <p:cNvPr id="4" name="Slide Number Placeholder 3"/>
          <p:cNvSpPr>
            <a:spLocks noGrp="1"/>
          </p:cNvSpPr>
          <p:nvPr>
            <p:ph type="sldNum" sz="quarter" idx="12"/>
          </p:nvPr>
        </p:nvSpPr>
        <p:spPr/>
        <p:txBody>
          <a:bodyPr/>
          <a:lstStyle/>
          <a:p>
            <a:fld id="{D8586998-6E9C-40E7-A95F-383FD20E11C3}" type="slidenum">
              <a:rPr lang="es-GT" smtClean="0"/>
              <a:t>24</a:t>
            </a:fld>
            <a:endParaRPr lang="es-GT"/>
          </a:p>
        </p:txBody>
      </p:sp>
    </p:spTree>
    <p:extLst>
      <p:ext uri="{BB962C8B-B14F-4D97-AF65-F5344CB8AC3E}">
        <p14:creationId xmlns:p14="http://schemas.microsoft.com/office/powerpoint/2010/main" val="3721035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872" y="292898"/>
            <a:ext cx="8327857" cy="1006882"/>
          </a:xfrm>
          <a:noFill/>
        </p:spPr>
        <p:txBody>
          <a:bodyPr>
            <a:normAutofit/>
          </a:bodyPr>
          <a:lstStyle/>
          <a:p>
            <a:pPr algn="ctr"/>
            <a:r>
              <a:rPr lang="es-GT" b="1" dirty="0"/>
              <a:t>¿Qué puede hacer usted para mejorar la nutrición en Guatemala?</a:t>
            </a:r>
          </a:p>
        </p:txBody>
      </p:sp>
      <p:sp>
        <p:nvSpPr>
          <p:cNvPr id="3" name="Content Placeholder 2"/>
          <p:cNvSpPr>
            <a:spLocks noGrp="1"/>
          </p:cNvSpPr>
          <p:nvPr>
            <p:ph idx="1"/>
          </p:nvPr>
        </p:nvSpPr>
        <p:spPr>
          <a:xfrm>
            <a:off x="321872" y="1481012"/>
            <a:ext cx="8603893" cy="5021388"/>
          </a:xfrm>
        </p:spPr>
        <p:txBody>
          <a:bodyPr>
            <a:noAutofit/>
          </a:bodyPr>
          <a:lstStyle/>
          <a:p>
            <a:pPr marL="0" indent="0">
              <a:buNone/>
            </a:pPr>
            <a:r>
              <a:rPr lang="es-GT" dirty="0">
                <a:latin typeface="+mj-lt"/>
              </a:rPr>
              <a:t>[</a:t>
            </a:r>
            <a:r>
              <a:rPr lang="es-GT" b="1" dirty="0">
                <a:latin typeface="+mj-lt"/>
              </a:rPr>
              <a:t>Inserte los cambios deseados del Plan de Abogacía en Nutrición de Guatemala, dependiendo de la audiencia meta de la presentación, por ejemplo</a:t>
            </a:r>
            <a:r>
              <a:rPr lang="es-GT" dirty="0">
                <a:latin typeface="+mj-lt"/>
              </a:rPr>
              <a:t>:] </a:t>
            </a:r>
          </a:p>
          <a:p>
            <a:pPr marL="0" indent="0">
              <a:buNone/>
            </a:pPr>
            <a:r>
              <a:rPr lang="es-GT" dirty="0">
                <a:latin typeface="+mj-lt"/>
              </a:rPr>
              <a:t>En el plan operativo anual de su institución:</a:t>
            </a:r>
          </a:p>
          <a:p>
            <a:pPr marL="0" indent="0">
              <a:buNone/>
            </a:pPr>
            <a:endParaRPr lang="es-GT" sz="500" dirty="0">
              <a:latin typeface="+mj-lt"/>
            </a:endParaRPr>
          </a:p>
          <a:p>
            <a:pPr>
              <a:buFont typeface="Wingdings" panose="05000000000000000000" pitchFamily="2" charset="2"/>
              <a:buChar char="ü"/>
            </a:pPr>
            <a:r>
              <a:rPr lang="es-GT" dirty="0">
                <a:latin typeface="+mj-lt"/>
              </a:rPr>
              <a:t>Generar la estructura presupuestaria necesaria para asignar fondos específicos para la nutrición</a:t>
            </a:r>
          </a:p>
          <a:p>
            <a:pPr>
              <a:buFont typeface="Wingdings" panose="05000000000000000000" pitchFamily="2" charset="2"/>
              <a:buChar char="ü"/>
            </a:pPr>
            <a:endParaRPr lang="es-GT" sz="1200" dirty="0">
              <a:latin typeface="+mj-lt"/>
            </a:endParaRPr>
          </a:p>
          <a:p>
            <a:pPr>
              <a:buFont typeface="Wingdings" panose="05000000000000000000" pitchFamily="2" charset="2"/>
              <a:buChar char="ü"/>
            </a:pPr>
            <a:r>
              <a:rPr lang="es-GT" dirty="0">
                <a:latin typeface="+mj-lt"/>
              </a:rPr>
              <a:t>Definir el presupuesto necesario para implementar las intervenciones a favor de la nutrición en el marco de la ENPDC</a:t>
            </a:r>
          </a:p>
          <a:p>
            <a:pPr>
              <a:buFont typeface="Wingdings" panose="05000000000000000000" pitchFamily="2" charset="2"/>
              <a:buChar char="ü"/>
            </a:pPr>
            <a:endParaRPr lang="es-GT" sz="1200" dirty="0">
              <a:latin typeface="+mj-lt"/>
            </a:endParaRPr>
          </a:p>
          <a:p>
            <a:pPr>
              <a:buFont typeface="Wingdings" panose="05000000000000000000" pitchFamily="2" charset="2"/>
              <a:buChar char="ü"/>
            </a:pPr>
            <a:r>
              <a:rPr lang="es-GT" dirty="0">
                <a:latin typeface="+mj-lt"/>
              </a:rPr>
              <a:t>Incluir metas e indicadores relacionados con nutrición dentro de la planificación operativa anual institucional en el marco de “Gestión por Resultados”</a:t>
            </a:r>
          </a:p>
          <a:p>
            <a:pPr>
              <a:buFont typeface="Wingdings" panose="05000000000000000000" pitchFamily="2" charset="2"/>
              <a:buChar char="ü"/>
            </a:pPr>
            <a:endParaRPr lang="es-GT" sz="1200" dirty="0">
              <a:latin typeface="+mj-lt"/>
            </a:endParaRPr>
          </a:p>
          <a:p>
            <a:pPr>
              <a:buFont typeface="Wingdings" panose="05000000000000000000" pitchFamily="2" charset="2"/>
              <a:buChar char="ü"/>
            </a:pPr>
            <a:r>
              <a:rPr lang="es-GT" dirty="0">
                <a:latin typeface="+mj-lt"/>
              </a:rPr>
              <a:t>Monitorear el avance en la implementación de las actividades y tomar decisiones oportunas en base a los resultados</a:t>
            </a:r>
          </a:p>
        </p:txBody>
      </p:sp>
    </p:spTree>
    <p:extLst>
      <p:ext uri="{BB962C8B-B14F-4D97-AF65-F5344CB8AC3E}">
        <p14:creationId xmlns:p14="http://schemas.microsoft.com/office/powerpoint/2010/main" val="1333533811"/>
      </p:ext>
    </p:extLst>
  </p:cSld>
  <p:clrMapOvr>
    <a:masterClrMapping/>
  </p:clrMapOvr>
  <mc:AlternateContent xmlns:mc="http://schemas.openxmlformats.org/markup-compatibility/2006" xmlns:p14="http://schemas.microsoft.com/office/powerpoint/2010/main">
    <mc:Choice Requires="p14">
      <p:transition spd="med" p14:dur="700" advClick="0" advTm="40000">
        <p:fade/>
      </p:transition>
    </mc:Choice>
    <mc:Fallback xmlns="">
      <p:transition spd="med" advClick="0" advTm="40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GT" b="1" dirty="0"/>
              <a:t>Para más información, por favor contacte a:</a:t>
            </a:r>
          </a:p>
        </p:txBody>
      </p:sp>
      <p:sp>
        <p:nvSpPr>
          <p:cNvPr id="3" name="Content Placeholder 2"/>
          <p:cNvSpPr>
            <a:spLocks noGrp="1"/>
          </p:cNvSpPr>
          <p:nvPr>
            <p:ph idx="1"/>
          </p:nvPr>
        </p:nvSpPr>
        <p:spPr/>
        <p:txBody>
          <a:bodyPr>
            <a:normAutofit/>
          </a:bodyPr>
          <a:lstStyle/>
          <a:p>
            <a:pPr marL="0" indent="0">
              <a:buNone/>
            </a:pPr>
            <a:r>
              <a:rPr lang="es-GT" sz="3200" dirty="0"/>
              <a:t>Analuisa Guillen </a:t>
            </a:r>
            <a:r>
              <a:rPr lang="es-GT" sz="3200" dirty="0" err="1"/>
              <a:t>Krische</a:t>
            </a:r>
            <a:r>
              <a:rPr lang="es-GT" sz="3200" dirty="0"/>
              <a:t>, Fortalecimiento Institucional, </a:t>
            </a:r>
            <a:r>
              <a:rPr lang="es-ES" sz="3200" dirty="0"/>
              <a:t>Secretaría de Seguridad Alimentaria y Nutricional (</a:t>
            </a:r>
            <a:r>
              <a:rPr lang="es-GT" sz="3200" dirty="0"/>
              <a:t>SESAN) </a:t>
            </a:r>
            <a:r>
              <a:rPr lang="fi-FI" sz="3200" dirty="0">
                <a:hlinkClick r:id="rId2"/>
              </a:rPr>
              <a:t>analuisa.guillen@sesan.gob.gt</a:t>
            </a:r>
            <a:endParaRPr lang="fi-FI" sz="3200" dirty="0"/>
          </a:p>
          <a:p>
            <a:endParaRPr lang="en-US" sz="3200" dirty="0"/>
          </a:p>
        </p:txBody>
      </p:sp>
      <p:sp>
        <p:nvSpPr>
          <p:cNvPr id="4" name="Slide Number Placeholder 3"/>
          <p:cNvSpPr>
            <a:spLocks noGrp="1"/>
          </p:cNvSpPr>
          <p:nvPr>
            <p:ph type="sldNum" sz="quarter" idx="12"/>
          </p:nvPr>
        </p:nvSpPr>
        <p:spPr/>
        <p:txBody>
          <a:bodyPr/>
          <a:lstStyle/>
          <a:p>
            <a:fld id="{D8586998-6E9C-40E7-A95F-383FD20E11C3}" type="slidenum">
              <a:rPr lang="es-GT" smtClean="0"/>
              <a:t>26</a:t>
            </a:fld>
            <a:endParaRPr lang="es-GT"/>
          </a:p>
        </p:txBody>
      </p:sp>
    </p:spTree>
    <p:extLst>
      <p:ext uri="{BB962C8B-B14F-4D97-AF65-F5344CB8AC3E}">
        <p14:creationId xmlns:p14="http://schemas.microsoft.com/office/powerpoint/2010/main" val="2252979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USAID logo" title="USAID log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924" y="484188"/>
            <a:ext cx="3023994" cy="921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descr="FHI 360 logo" title="FHI 360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4681" y="574492"/>
            <a:ext cx="1782763" cy="741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6">
            <a:extLst>
              <a:ext uri="{FF2B5EF4-FFF2-40B4-BE49-F238E27FC236}">
                <a16:creationId xmlns:a16="http://schemas.microsoft.com/office/drawing/2014/main" id="{E8E5C67C-021F-4216-B509-F6F3140DA8B5}"/>
              </a:ext>
            </a:extLst>
          </p:cNvPr>
          <p:cNvSpPr txBox="1">
            <a:spLocks noGrp="1"/>
          </p:cNvSpPr>
          <p:nvPr>
            <p:ph idx="1"/>
          </p:nvPr>
        </p:nvSpPr>
        <p:spPr>
          <a:xfrm>
            <a:off x="1157043" y="1981058"/>
            <a:ext cx="7010401" cy="3682547"/>
          </a:xfrm>
          <a:prstGeom prst="rect">
            <a:avLst/>
          </a:prstGeom>
          <a:noFill/>
        </p:spPr>
        <p:txBody>
          <a:bodyPr wrap="square" rtlCol="0">
            <a:spAutoFit/>
          </a:bodyPr>
          <a:lstStyle/>
          <a:p>
            <a:pPr marL="0" indent="0">
              <a:buNone/>
            </a:pPr>
            <a:r>
              <a:rPr lang="es-GT" sz="1800" dirty="0"/>
              <a:t>Esta presentación es gracias al aporte generoso del pueblo de los Estados Unidos de América a través del apoyo de la Oficina de Salud, Enfermedades Infecciosas y Nutrición, Oficina para la Salud Global de la Agencia de los Estados Unidos para el Desarrollo Internacional (USAID) y USAID/Guatemala bajo los términos del Acuerdo Cooperativo No. AID-OAA-A-12-00005, a través del Proyecto de Asistencia Técnica en Alimentación y Nutrición III (FANTA), administrado por FHI 360.</a:t>
            </a:r>
          </a:p>
          <a:p>
            <a:pPr marL="0" indent="0">
              <a:buNone/>
            </a:pPr>
            <a:endParaRPr lang="en-US" sz="1800" b="1" dirty="0"/>
          </a:p>
          <a:p>
            <a:pPr marL="0" indent="0">
              <a:buNone/>
            </a:pPr>
            <a:r>
              <a:rPr lang="es-GT" sz="1800" dirty="0"/>
              <a:t>El contenido es responsabilidad de FHI 360 y no necesariamente refleja el punto de vista de USAID o del Gobierno de los Estados Unidos de América.</a:t>
            </a:r>
            <a:endParaRPr lang="en-US" sz="1800" dirty="0"/>
          </a:p>
          <a:p>
            <a:endParaRPr lang="en-US" dirty="0"/>
          </a:p>
        </p:txBody>
      </p:sp>
    </p:spTree>
    <p:extLst>
      <p:ext uri="{BB962C8B-B14F-4D97-AF65-F5344CB8AC3E}">
        <p14:creationId xmlns:p14="http://schemas.microsoft.com/office/powerpoint/2010/main" val="463619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GT" dirty="0"/>
              <a:t>¿Cuál es la situación de malnutrición en Guatemala?</a:t>
            </a:r>
            <a:br>
              <a:rPr lang="es-GT" dirty="0"/>
            </a:br>
            <a:endParaRPr lang="es-GT" dirty="0"/>
          </a:p>
        </p:txBody>
      </p:sp>
      <p:sp>
        <p:nvSpPr>
          <p:cNvPr id="4" name="Slide Number Placeholder 3"/>
          <p:cNvSpPr>
            <a:spLocks noGrp="1"/>
          </p:cNvSpPr>
          <p:nvPr>
            <p:ph type="sldNum" sz="quarter" idx="12"/>
          </p:nvPr>
        </p:nvSpPr>
        <p:spPr/>
        <p:txBody>
          <a:bodyPr/>
          <a:lstStyle/>
          <a:p>
            <a:fld id="{D8586998-6E9C-40E7-A95F-383FD20E11C3}" type="slidenum">
              <a:rPr lang="es-GT" smtClean="0"/>
              <a:t>3</a:t>
            </a:fld>
            <a:endParaRPr lang="es-GT"/>
          </a:p>
        </p:txBody>
      </p:sp>
    </p:spTree>
    <p:extLst>
      <p:ext uri="{BB962C8B-B14F-4D97-AF65-F5344CB8AC3E}">
        <p14:creationId xmlns:p14="http://schemas.microsoft.com/office/powerpoint/2010/main" val="201323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28650" y="365127"/>
            <a:ext cx="7886700" cy="944690"/>
          </a:xfrm>
        </p:spPr>
        <p:txBody>
          <a:bodyPr>
            <a:noAutofit/>
          </a:bodyPr>
          <a:lstStyle/>
          <a:p>
            <a:pPr algn="ctr"/>
            <a:r>
              <a:rPr lang="es-GT" sz="3200" b="1" dirty="0"/>
              <a:t>La desnutrición crónica afecta a casi la mitad  de los niños menores de 5 años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76305574"/>
              </p:ext>
            </p:extLst>
          </p:nvPr>
        </p:nvGraphicFramePr>
        <p:xfrm>
          <a:off x="506576" y="1423796"/>
          <a:ext cx="8504238" cy="501702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0F897533-3F3D-4EBC-9B91-285D796139D1}"/>
              </a:ext>
            </a:extLst>
          </p:cNvPr>
          <p:cNvSpPr/>
          <p:nvPr/>
        </p:nvSpPr>
        <p:spPr>
          <a:xfrm>
            <a:off x="301625" y="6440825"/>
            <a:ext cx="2375971" cy="230832"/>
          </a:xfrm>
          <a:prstGeom prst="rect">
            <a:avLst/>
          </a:prstGeom>
        </p:spPr>
        <p:txBody>
          <a:bodyPr wrap="none">
            <a:spAutoFit/>
          </a:bodyPr>
          <a:lstStyle/>
          <a:p>
            <a:pPr lvl="0"/>
            <a:r>
              <a:rPr lang="en-US" sz="900" dirty="0">
                <a:solidFill>
                  <a:prstClr val="black"/>
                </a:solidFill>
              </a:rPr>
              <a:t>Fuente: MSPAS et al. 2017. ENSMI 2014-2015.</a:t>
            </a:r>
          </a:p>
        </p:txBody>
      </p:sp>
      <p:sp>
        <p:nvSpPr>
          <p:cNvPr id="2" name="TextBox 1"/>
          <p:cNvSpPr txBox="1"/>
          <p:nvPr/>
        </p:nvSpPr>
        <p:spPr>
          <a:xfrm rot="16200000">
            <a:off x="-849258" y="2727434"/>
            <a:ext cx="2301766" cy="369332"/>
          </a:xfrm>
          <a:prstGeom prst="rect">
            <a:avLst/>
          </a:prstGeom>
          <a:noFill/>
        </p:spPr>
        <p:txBody>
          <a:bodyPr wrap="square" rtlCol="0">
            <a:spAutoFit/>
          </a:bodyPr>
          <a:lstStyle/>
          <a:p>
            <a:r>
              <a:rPr lang="es-GT" dirty="0"/>
              <a:t>Porcentaje</a:t>
            </a:r>
          </a:p>
        </p:txBody>
      </p:sp>
      <p:sp>
        <p:nvSpPr>
          <p:cNvPr id="6" name="TextBox 5">
            <a:extLst>
              <a:ext uri="{FF2B5EF4-FFF2-40B4-BE49-F238E27FC236}">
                <a16:creationId xmlns:a16="http://schemas.microsoft.com/office/drawing/2014/main" id="{6E56C80B-EF9F-4364-BAF0-5D844D9E1405}"/>
              </a:ext>
            </a:extLst>
          </p:cNvPr>
          <p:cNvSpPr txBox="1"/>
          <p:nvPr/>
        </p:nvSpPr>
        <p:spPr>
          <a:xfrm>
            <a:off x="4572000" y="6310020"/>
            <a:ext cx="2301766" cy="492443"/>
          </a:xfrm>
          <a:prstGeom prst="rect">
            <a:avLst/>
          </a:prstGeom>
          <a:solidFill>
            <a:schemeClr val="bg1"/>
          </a:solidFill>
        </p:spPr>
        <p:txBody>
          <a:bodyPr wrap="square" rtlCol="0">
            <a:spAutoFit/>
          </a:bodyPr>
          <a:lstStyle/>
          <a:p>
            <a:r>
              <a:rPr lang="es-GT" dirty="0"/>
              <a:t>Edad</a:t>
            </a:r>
          </a:p>
          <a:p>
            <a:endParaRPr lang="en-US" sz="800" dirty="0"/>
          </a:p>
        </p:txBody>
      </p:sp>
    </p:spTree>
    <p:extLst>
      <p:ext uri="{BB962C8B-B14F-4D97-AF65-F5344CB8AC3E}">
        <p14:creationId xmlns:p14="http://schemas.microsoft.com/office/powerpoint/2010/main" val="3338589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30411"/>
          </a:xfrm>
        </p:spPr>
        <p:txBody>
          <a:bodyPr>
            <a:normAutofit/>
          </a:bodyPr>
          <a:lstStyle/>
          <a:p>
            <a:pPr algn="ctr"/>
            <a:r>
              <a:rPr lang="es-ES" sz="3200" b="1" dirty="0"/>
              <a:t>El bajo peso al nacer ha aumentado y afecta a todos los niveles económicos</a:t>
            </a:r>
            <a:br>
              <a:rPr lang="es-ES" sz="3200" b="1" dirty="0"/>
            </a:br>
            <a:endParaRPr lang="es-GT" sz="3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205528"/>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B85239CB-F821-47B2-BD7E-6EF6E6ABE618}"/>
              </a:ext>
            </a:extLst>
          </p:cNvPr>
          <p:cNvSpPr/>
          <p:nvPr/>
        </p:nvSpPr>
        <p:spPr>
          <a:xfrm>
            <a:off x="457200" y="6474576"/>
            <a:ext cx="4305987" cy="230832"/>
          </a:xfrm>
          <a:prstGeom prst="rect">
            <a:avLst/>
          </a:prstGeom>
        </p:spPr>
        <p:txBody>
          <a:bodyPr wrap="none">
            <a:spAutoFit/>
          </a:bodyPr>
          <a:lstStyle/>
          <a:p>
            <a:pPr lvl="0"/>
            <a:r>
              <a:rPr lang="en-US" sz="900" dirty="0">
                <a:solidFill>
                  <a:prstClr val="black"/>
                </a:solidFill>
              </a:rPr>
              <a:t>Fuentes: MSPAS et al. 2010. ENSMI 2008-2009; MSPAS et al. 2017. ENSMI 2014-2015. </a:t>
            </a:r>
          </a:p>
        </p:txBody>
      </p:sp>
      <p:sp>
        <p:nvSpPr>
          <p:cNvPr id="5" name="TextBox 4"/>
          <p:cNvSpPr txBox="1"/>
          <p:nvPr/>
        </p:nvSpPr>
        <p:spPr>
          <a:xfrm rot="16200000">
            <a:off x="-723131" y="2727434"/>
            <a:ext cx="2301766" cy="369332"/>
          </a:xfrm>
          <a:prstGeom prst="rect">
            <a:avLst/>
          </a:prstGeom>
          <a:noFill/>
        </p:spPr>
        <p:txBody>
          <a:bodyPr wrap="square" rtlCol="0">
            <a:spAutoFit/>
          </a:bodyPr>
          <a:lstStyle/>
          <a:p>
            <a:r>
              <a:rPr lang="es-GT" dirty="0"/>
              <a:t>Porcentaje</a:t>
            </a:r>
          </a:p>
        </p:txBody>
      </p:sp>
    </p:spTree>
    <p:extLst>
      <p:ext uri="{BB962C8B-B14F-4D97-AF65-F5344CB8AC3E}">
        <p14:creationId xmlns:p14="http://schemas.microsoft.com/office/powerpoint/2010/main" val="2305129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81760"/>
          </a:xfrm>
        </p:spPr>
        <p:txBody>
          <a:bodyPr>
            <a:normAutofit/>
          </a:bodyPr>
          <a:lstStyle/>
          <a:p>
            <a:pPr algn="ctr"/>
            <a:r>
              <a:rPr lang="es-GT" sz="3200" b="1" dirty="0"/>
              <a:t>La anemia afecta a niños menores de 5 años, y aun más a niños menores de 1 año</a:t>
            </a:r>
          </a:p>
        </p:txBody>
      </p:sp>
      <p:graphicFrame>
        <p:nvGraphicFramePr>
          <p:cNvPr id="5" name="Content Placeholder 4">
            <a:extLst>
              <a:ext uri="{FF2B5EF4-FFF2-40B4-BE49-F238E27FC236}">
                <a16:creationId xmlns:a16="http://schemas.microsoft.com/office/drawing/2014/main" id="{F41A5E51-1562-4F9F-877A-70A6F269EB3C}"/>
              </a:ext>
            </a:extLst>
          </p:cNvPr>
          <p:cNvGraphicFramePr>
            <a:graphicFrameLocks noGrp="1"/>
          </p:cNvGraphicFramePr>
          <p:nvPr>
            <p:ph idx="1"/>
            <p:extLst>
              <p:ext uri="{D42A27DB-BD31-4B8C-83A1-F6EECF244321}">
                <p14:modId xmlns:p14="http://schemas.microsoft.com/office/powerpoint/2010/main" val="2178782741"/>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273A683C-1217-4F7B-8AB5-16044C54EC50}"/>
              </a:ext>
            </a:extLst>
          </p:cNvPr>
          <p:cNvSpPr/>
          <p:nvPr/>
        </p:nvSpPr>
        <p:spPr>
          <a:xfrm>
            <a:off x="628650" y="6176963"/>
            <a:ext cx="2332690" cy="230832"/>
          </a:xfrm>
          <a:prstGeom prst="rect">
            <a:avLst/>
          </a:prstGeom>
        </p:spPr>
        <p:txBody>
          <a:bodyPr wrap="none">
            <a:spAutoFit/>
          </a:bodyPr>
          <a:lstStyle/>
          <a:p>
            <a:pPr lvl="0"/>
            <a:r>
              <a:rPr lang="en-US" sz="900" dirty="0">
                <a:solidFill>
                  <a:prstClr val="black"/>
                </a:solidFill>
              </a:rPr>
              <a:t>Fuente: MSPAS et al. 2017. ENSMI 2014-2015.</a:t>
            </a:r>
          </a:p>
        </p:txBody>
      </p:sp>
      <p:sp>
        <p:nvSpPr>
          <p:cNvPr id="6" name="TextBox 5"/>
          <p:cNvSpPr txBox="1"/>
          <p:nvPr/>
        </p:nvSpPr>
        <p:spPr>
          <a:xfrm rot="16200000">
            <a:off x="-411871" y="2998298"/>
            <a:ext cx="2301766" cy="492443"/>
          </a:xfrm>
          <a:prstGeom prst="rect">
            <a:avLst/>
          </a:prstGeom>
          <a:solidFill>
            <a:schemeClr val="bg1"/>
          </a:solidFill>
        </p:spPr>
        <p:txBody>
          <a:bodyPr wrap="square" rtlCol="0">
            <a:spAutoFit/>
          </a:bodyPr>
          <a:lstStyle/>
          <a:p>
            <a:r>
              <a:rPr lang="es-GT" dirty="0"/>
              <a:t>Porcentaje</a:t>
            </a:r>
          </a:p>
          <a:p>
            <a:endParaRPr lang="en-US" sz="800" dirty="0"/>
          </a:p>
        </p:txBody>
      </p:sp>
    </p:spTree>
    <p:extLst>
      <p:ext uri="{BB962C8B-B14F-4D97-AF65-F5344CB8AC3E}">
        <p14:creationId xmlns:p14="http://schemas.microsoft.com/office/powerpoint/2010/main" val="2390030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31187"/>
          </a:xfrm>
        </p:spPr>
        <p:txBody>
          <a:bodyPr>
            <a:normAutofit/>
          </a:bodyPr>
          <a:lstStyle/>
          <a:p>
            <a:pPr algn="ctr"/>
            <a:r>
              <a:rPr lang="es-GT" sz="3200" b="1" dirty="0"/>
              <a:t>La anemia afecta a los niños menores de 5 años en todos los niveles socio-económicos</a:t>
            </a:r>
          </a:p>
        </p:txBody>
      </p:sp>
      <p:graphicFrame>
        <p:nvGraphicFramePr>
          <p:cNvPr id="5" name="Content Placeholder 4">
            <a:extLst>
              <a:ext uri="{FF2B5EF4-FFF2-40B4-BE49-F238E27FC236}">
                <a16:creationId xmlns:a16="http://schemas.microsoft.com/office/drawing/2014/main" id="{F860D613-F0BC-4325-A4B2-7D2B3713CEE1}"/>
              </a:ext>
            </a:extLst>
          </p:cNvPr>
          <p:cNvGraphicFramePr>
            <a:graphicFrameLocks noGrp="1"/>
          </p:cNvGraphicFramePr>
          <p:nvPr>
            <p:ph idx="1"/>
            <p:extLst>
              <p:ext uri="{D42A27DB-BD31-4B8C-83A1-F6EECF244321}">
                <p14:modId xmlns:p14="http://schemas.microsoft.com/office/powerpoint/2010/main" val="3829930075"/>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71D22429-78AE-4766-9795-5670CEEF4492}"/>
              </a:ext>
            </a:extLst>
          </p:cNvPr>
          <p:cNvSpPr/>
          <p:nvPr/>
        </p:nvSpPr>
        <p:spPr>
          <a:xfrm>
            <a:off x="628650" y="6176963"/>
            <a:ext cx="2375971" cy="230832"/>
          </a:xfrm>
          <a:prstGeom prst="rect">
            <a:avLst/>
          </a:prstGeom>
        </p:spPr>
        <p:txBody>
          <a:bodyPr wrap="none">
            <a:spAutoFit/>
          </a:bodyPr>
          <a:lstStyle/>
          <a:p>
            <a:pPr lvl="0"/>
            <a:r>
              <a:rPr lang="en-US" sz="900" dirty="0">
                <a:solidFill>
                  <a:prstClr val="black"/>
                </a:solidFill>
              </a:rPr>
              <a:t>Fuente: MSPAS et al. 2017. ENSMI 2014-2015.</a:t>
            </a:r>
          </a:p>
        </p:txBody>
      </p:sp>
      <p:sp>
        <p:nvSpPr>
          <p:cNvPr id="6" name="TextBox 5"/>
          <p:cNvSpPr txBox="1"/>
          <p:nvPr/>
        </p:nvSpPr>
        <p:spPr>
          <a:xfrm rot="16200000">
            <a:off x="-385912" y="2986577"/>
            <a:ext cx="2301766" cy="492443"/>
          </a:xfrm>
          <a:prstGeom prst="rect">
            <a:avLst/>
          </a:prstGeom>
          <a:solidFill>
            <a:schemeClr val="bg1"/>
          </a:solidFill>
        </p:spPr>
        <p:txBody>
          <a:bodyPr wrap="square" rtlCol="0">
            <a:spAutoFit/>
          </a:bodyPr>
          <a:lstStyle/>
          <a:p>
            <a:r>
              <a:rPr lang="es-GT" dirty="0"/>
              <a:t>Porcentaje</a:t>
            </a:r>
          </a:p>
          <a:p>
            <a:endParaRPr lang="en-US" sz="800" dirty="0"/>
          </a:p>
        </p:txBody>
      </p:sp>
    </p:spTree>
    <p:extLst>
      <p:ext uri="{BB962C8B-B14F-4D97-AF65-F5344CB8AC3E}">
        <p14:creationId xmlns:p14="http://schemas.microsoft.com/office/powerpoint/2010/main" val="1410107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916" y="321662"/>
            <a:ext cx="7824155" cy="975797"/>
          </a:xfrm>
        </p:spPr>
        <p:txBody>
          <a:bodyPr>
            <a:normAutofit/>
          </a:bodyPr>
          <a:lstStyle/>
          <a:p>
            <a:pPr algn="ctr"/>
            <a:r>
              <a:rPr lang="es-GT" sz="3200" b="1" dirty="0"/>
              <a:t>Problemas nutricionales afectando a las mujeres en Guatemala </a:t>
            </a:r>
          </a:p>
        </p:txBody>
      </p:sp>
      <p:graphicFrame>
        <p:nvGraphicFramePr>
          <p:cNvPr id="7" name="Content Placeholder 5"/>
          <p:cNvGraphicFramePr>
            <a:graphicFrameLocks/>
          </p:cNvGraphicFramePr>
          <p:nvPr>
            <p:extLst>
              <p:ext uri="{D42A27DB-BD31-4B8C-83A1-F6EECF244321}">
                <p14:modId xmlns:p14="http://schemas.microsoft.com/office/powerpoint/2010/main" val="3824476914"/>
              </p:ext>
            </p:extLst>
          </p:nvPr>
        </p:nvGraphicFramePr>
        <p:xfrm>
          <a:off x="687916" y="165798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A656668B-B8CD-452B-92CD-28D5F193705C}"/>
              </a:ext>
            </a:extLst>
          </p:cNvPr>
          <p:cNvSpPr/>
          <p:nvPr/>
        </p:nvSpPr>
        <p:spPr>
          <a:xfrm>
            <a:off x="687916" y="6369849"/>
            <a:ext cx="4283545" cy="230832"/>
          </a:xfrm>
          <a:prstGeom prst="rect">
            <a:avLst/>
          </a:prstGeom>
        </p:spPr>
        <p:txBody>
          <a:bodyPr wrap="none">
            <a:spAutoFit/>
          </a:bodyPr>
          <a:lstStyle/>
          <a:p>
            <a:pPr lvl="0"/>
            <a:r>
              <a:rPr lang="en-US" sz="900" dirty="0">
                <a:solidFill>
                  <a:prstClr val="black"/>
                </a:solidFill>
              </a:rPr>
              <a:t>Fuentes: MSPAS et al. 2010. ENSMI 2008–2009; MSPAS et al. 2017. ENSMI 2014–2015.</a:t>
            </a:r>
          </a:p>
        </p:txBody>
      </p:sp>
      <p:sp>
        <p:nvSpPr>
          <p:cNvPr id="8" name="TextBox 7"/>
          <p:cNvSpPr txBox="1"/>
          <p:nvPr/>
        </p:nvSpPr>
        <p:spPr>
          <a:xfrm rot="16200000">
            <a:off x="-723131" y="2727434"/>
            <a:ext cx="2301766" cy="369332"/>
          </a:xfrm>
          <a:prstGeom prst="rect">
            <a:avLst/>
          </a:prstGeom>
          <a:noFill/>
        </p:spPr>
        <p:txBody>
          <a:bodyPr wrap="square" rtlCol="0">
            <a:spAutoFit/>
          </a:bodyPr>
          <a:lstStyle/>
          <a:p>
            <a:r>
              <a:rPr lang="es-GT" dirty="0"/>
              <a:t>Porcentaje</a:t>
            </a:r>
          </a:p>
        </p:txBody>
      </p:sp>
    </p:spTree>
    <p:extLst>
      <p:ext uri="{BB962C8B-B14F-4D97-AF65-F5344CB8AC3E}">
        <p14:creationId xmlns:p14="http://schemas.microsoft.com/office/powerpoint/2010/main" val="346999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25533"/>
            <a:ext cx="7886700" cy="2852737"/>
          </a:xfrm>
        </p:spPr>
        <p:txBody>
          <a:bodyPr/>
          <a:lstStyle/>
          <a:p>
            <a:pPr algn="ctr"/>
            <a:r>
              <a:rPr lang="es-GT" dirty="0"/>
              <a:t>¿Por qué importa la nutrición?</a:t>
            </a:r>
            <a:br>
              <a:rPr lang="es-GT" dirty="0"/>
            </a:br>
            <a:endParaRPr lang="es-GT" dirty="0"/>
          </a:p>
        </p:txBody>
      </p:sp>
      <p:sp>
        <p:nvSpPr>
          <p:cNvPr id="4" name="Slide Number Placeholder 3"/>
          <p:cNvSpPr>
            <a:spLocks noGrp="1"/>
          </p:cNvSpPr>
          <p:nvPr>
            <p:ph type="sldNum" sz="quarter" idx="12"/>
          </p:nvPr>
        </p:nvSpPr>
        <p:spPr/>
        <p:txBody>
          <a:bodyPr/>
          <a:lstStyle/>
          <a:p>
            <a:fld id="{D8586998-6E9C-40E7-A95F-383FD20E11C3}" type="slidenum">
              <a:rPr lang="es-GT" smtClean="0"/>
              <a:t>9</a:t>
            </a:fld>
            <a:endParaRPr lang="es-GT"/>
          </a:p>
        </p:txBody>
      </p:sp>
    </p:spTree>
    <p:extLst>
      <p:ext uri="{BB962C8B-B14F-4D97-AF65-F5344CB8AC3E}">
        <p14:creationId xmlns:p14="http://schemas.microsoft.com/office/powerpoint/2010/main" val="2342664226"/>
      </p:ext>
    </p:extLst>
  </p:cSld>
  <p:clrMapOvr>
    <a:masterClrMapping/>
  </p:clrMapOvr>
</p:sld>
</file>

<file path=ppt/theme/theme1.xml><?xml version="1.0" encoding="utf-8"?>
<a:theme xmlns:a="http://schemas.openxmlformats.org/drawingml/2006/main" name="C-Change Regular Slide">
  <a:themeElements>
    <a:clrScheme name="Custom 3">
      <a:dk1>
        <a:sysClr val="windowText" lastClr="000000"/>
      </a:dk1>
      <a:lt1>
        <a:sysClr val="window" lastClr="FFFFFF"/>
      </a:lt1>
      <a:dk2>
        <a:srgbClr val="006699"/>
      </a:dk2>
      <a:lt2>
        <a:srgbClr val="EEECE1"/>
      </a:lt2>
      <a:accent1>
        <a:srgbClr val="194881"/>
      </a:accent1>
      <a:accent2>
        <a:srgbClr val="C0504D"/>
      </a:accent2>
      <a:accent3>
        <a:srgbClr val="9BBB59"/>
      </a:accent3>
      <a:accent4>
        <a:srgbClr val="8064A2"/>
      </a:accent4>
      <a:accent5>
        <a:srgbClr val="4BACC6"/>
      </a:accent5>
      <a:accent6>
        <a:srgbClr val="F79646"/>
      </a:accent6>
      <a:hlink>
        <a:srgbClr val="28B7FF"/>
      </a:hlink>
      <a:folHlink>
        <a:srgbClr val="5F0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5600</TotalTime>
  <Words>3214</Words>
  <Application>Microsoft Office PowerPoint</Application>
  <PresentationFormat>On-screen Show (4:3)</PresentationFormat>
  <Paragraphs>241</Paragraphs>
  <Slides>27</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Arial</vt:lpstr>
      <vt:lpstr>Arial Black</vt:lpstr>
      <vt:lpstr>Calibri</vt:lpstr>
      <vt:lpstr>Calibri Light</vt:lpstr>
      <vt:lpstr>Gill Sans MT Condensed</vt:lpstr>
      <vt:lpstr>Monotype Sorts</vt:lpstr>
      <vt:lpstr>Times New Roman</vt:lpstr>
      <vt:lpstr>Trajan Pro</vt:lpstr>
      <vt:lpstr>Wingdings</vt:lpstr>
      <vt:lpstr>C-Change Regular Slide</vt:lpstr>
      <vt:lpstr>Tema de Office</vt:lpstr>
      <vt:lpstr>PowerPoint Presentation</vt:lpstr>
      <vt:lpstr>Resumen de la presentación </vt:lpstr>
      <vt:lpstr>¿Cuál es la situación de malnutrición en Guatemala? </vt:lpstr>
      <vt:lpstr>La desnutrición crónica afecta a casi la mitad  de los niños menores de 5 años</vt:lpstr>
      <vt:lpstr>El bajo peso al nacer ha aumentado y afecta a todos los niveles económicos </vt:lpstr>
      <vt:lpstr>La anemia afecta a niños menores de 5 años, y aun más a niños menores de 1 año</vt:lpstr>
      <vt:lpstr>La anemia afecta a los niños menores de 5 años en todos los niveles socio-económicos</vt:lpstr>
      <vt:lpstr>Problemas nutricionales afectando a las mujeres en Guatemala </vt:lpstr>
      <vt:lpstr>¿Por qué importa la nutrición? </vt:lpstr>
      <vt:lpstr>Impacto de la malnutrición sobre la salud</vt:lpstr>
      <vt:lpstr>PowerPoint Presentation</vt:lpstr>
      <vt:lpstr>Al 2026, más de 30,000 niños en Guatemala morirán por causas relacionadas con bajo peso al nacer.</vt:lpstr>
      <vt:lpstr>PowerPoint Presentation</vt:lpstr>
      <vt:lpstr>El impacto de la malnutrición sobre la educación</vt:lpstr>
      <vt:lpstr>La pérdida en capital humano en aprendizaje relacionado con desnutrición crónica: 2017–2026</vt:lpstr>
      <vt:lpstr>PowerPoint Presentation</vt:lpstr>
      <vt:lpstr>¿Cómo se posiciona Guatemala en nutrición?   </vt:lpstr>
      <vt:lpstr>PowerPoint Presentation</vt:lpstr>
      <vt:lpstr>¿Por qué invertir en la nutrición y por qué ahora?  </vt:lpstr>
      <vt:lpstr>PowerPoint Presentation</vt:lpstr>
      <vt:lpstr>PowerPoint Presentation</vt:lpstr>
      <vt:lpstr>Inversión y presupuesto proyectado para la nutrición  Cifras en millones de quetzales</vt:lpstr>
      <vt:lpstr>Resumen</vt:lpstr>
      <vt:lpstr>¿Qué es lo que usted puede hacer para mejorar la nutrición?  </vt:lpstr>
      <vt:lpstr>¿Qué puede hacer usted para mejorar la nutrición en Guatemala?</vt:lpstr>
      <vt:lpstr>Para más información, por favor contacte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Nutrición temprana en la vida, una inversión para el futuro:  PERFILES - Abogando por una Guatemala sin la desnutrición crónica</dc:title>
  <dc:creator>FANTAIII</dc:creator>
  <cp:lastModifiedBy>Stacy Moore</cp:lastModifiedBy>
  <cp:revision>887</cp:revision>
  <cp:lastPrinted>2015-11-04T17:03:15Z</cp:lastPrinted>
  <dcterms:created xsi:type="dcterms:W3CDTF">2015-11-04T16:45:45Z</dcterms:created>
  <dcterms:modified xsi:type="dcterms:W3CDTF">2017-10-20T11:52:48Z</dcterms:modified>
</cp:coreProperties>
</file>