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47"/>
  </p:notesMasterIdLst>
  <p:handoutMasterIdLst>
    <p:handoutMasterId r:id="rId48"/>
  </p:handoutMasterIdLst>
  <p:sldIdLst>
    <p:sldId id="359" r:id="rId2"/>
    <p:sldId id="356" r:id="rId3"/>
    <p:sldId id="374" r:id="rId4"/>
    <p:sldId id="357" r:id="rId5"/>
    <p:sldId id="364" r:id="rId6"/>
    <p:sldId id="263" r:id="rId7"/>
    <p:sldId id="260" r:id="rId8"/>
    <p:sldId id="309" r:id="rId9"/>
    <p:sldId id="318" r:id="rId10"/>
    <p:sldId id="352" r:id="rId11"/>
    <p:sldId id="362" r:id="rId12"/>
    <p:sldId id="351" r:id="rId13"/>
    <p:sldId id="312" r:id="rId14"/>
    <p:sldId id="346" r:id="rId15"/>
    <p:sldId id="347" r:id="rId16"/>
    <p:sldId id="314" r:id="rId17"/>
    <p:sldId id="316" r:id="rId18"/>
    <p:sldId id="320" r:id="rId19"/>
    <p:sldId id="344" r:id="rId20"/>
    <p:sldId id="345" r:id="rId21"/>
    <p:sldId id="273" r:id="rId22"/>
    <p:sldId id="372" r:id="rId23"/>
    <p:sldId id="350" r:id="rId24"/>
    <p:sldId id="341" r:id="rId25"/>
    <p:sldId id="348" r:id="rId26"/>
    <p:sldId id="324" r:id="rId27"/>
    <p:sldId id="373" r:id="rId28"/>
    <p:sldId id="326" r:id="rId29"/>
    <p:sldId id="328" r:id="rId30"/>
    <p:sldId id="327" r:id="rId31"/>
    <p:sldId id="358" r:id="rId32"/>
    <p:sldId id="329" r:id="rId33"/>
    <p:sldId id="333" r:id="rId34"/>
    <p:sldId id="339" r:id="rId35"/>
    <p:sldId id="338" r:id="rId36"/>
    <p:sldId id="330" r:id="rId37"/>
    <p:sldId id="331" r:id="rId38"/>
    <p:sldId id="340" r:id="rId39"/>
    <p:sldId id="375" r:id="rId40"/>
    <p:sldId id="332" r:id="rId41"/>
    <p:sldId id="376" r:id="rId42"/>
    <p:sldId id="334" r:id="rId43"/>
    <p:sldId id="342" r:id="rId44"/>
    <p:sldId id="343" r:id="rId45"/>
    <p:sldId id="306" r:id="rId46"/>
  </p:sldIdLst>
  <p:sldSz cx="9144000" cy="6858000" type="screen4x3"/>
  <p:notesSz cx="7023100" cy="9309100"/>
  <p:defaultTextStyle>
    <a:defPPr>
      <a:defRPr lang="en-US"/>
    </a:defPPr>
    <a:lvl1pPr algn="ctr" defTabSz="410751"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1pPr>
    <a:lvl2pPr marL="241093" indent="80364" algn="ctr" defTabSz="410751"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2pPr>
    <a:lvl3pPr marL="482186" indent="160729" algn="ctr" defTabSz="410751"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3pPr>
    <a:lvl4pPr marL="723279" indent="241093" algn="ctr" defTabSz="410751"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4pPr>
    <a:lvl5pPr marL="964372" indent="321457" algn="ctr" defTabSz="410751"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5pPr>
    <a:lvl6pPr marL="1607287" algn="l" defTabSz="642915" rtl="0" eaLnBrk="1" latinLnBrk="0" hangingPunct="1">
      <a:defRPr sz="2500" kern="1200">
        <a:solidFill>
          <a:srgbClr val="000000"/>
        </a:solidFill>
        <a:latin typeface="Helvetica Light" charset="0"/>
        <a:ea typeface="Helvetica Light" charset="0"/>
        <a:cs typeface="Helvetica Light" charset="0"/>
        <a:sym typeface="Helvetica Light" charset="0"/>
      </a:defRPr>
    </a:lvl6pPr>
    <a:lvl7pPr marL="1928744" algn="l" defTabSz="642915" rtl="0" eaLnBrk="1" latinLnBrk="0" hangingPunct="1">
      <a:defRPr sz="2500" kern="1200">
        <a:solidFill>
          <a:srgbClr val="000000"/>
        </a:solidFill>
        <a:latin typeface="Helvetica Light" charset="0"/>
        <a:ea typeface="Helvetica Light" charset="0"/>
        <a:cs typeface="Helvetica Light" charset="0"/>
        <a:sym typeface="Helvetica Light" charset="0"/>
      </a:defRPr>
    </a:lvl7pPr>
    <a:lvl8pPr marL="2250201" algn="l" defTabSz="642915" rtl="0" eaLnBrk="1" latinLnBrk="0" hangingPunct="1">
      <a:defRPr sz="2500" kern="1200">
        <a:solidFill>
          <a:srgbClr val="000000"/>
        </a:solidFill>
        <a:latin typeface="Helvetica Light" charset="0"/>
        <a:ea typeface="Helvetica Light" charset="0"/>
        <a:cs typeface="Helvetica Light" charset="0"/>
        <a:sym typeface="Helvetica Light" charset="0"/>
      </a:defRPr>
    </a:lvl8pPr>
    <a:lvl9pPr marL="2571659" algn="l" defTabSz="642915" rtl="0" eaLnBrk="1" latinLnBrk="0" hangingPunct="1">
      <a:defRPr sz="25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Velez-Vega" initials="PV"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34"/>
    <a:srgbClr val="2C666A"/>
    <a:srgbClr val="1B4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33" autoAdjust="0"/>
  </p:normalViewPr>
  <p:slideViewPr>
    <p:cSldViewPr>
      <p:cViewPr varScale="1">
        <p:scale>
          <a:sx n="82" d="100"/>
          <a:sy n="82" d="100"/>
        </p:scale>
        <p:origin x="84" y="96"/>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202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A5E7A-185B-4208-BA27-725DCA953821}" type="doc">
      <dgm:prSet loTypeId="urn:diagrams.loki3.com/VaryingWidthList" loCatId="list" qsTypeId="urn:microsoft.com/office/officeart/2005/8/quickstyle/simple1" qsCatId="simple" csTypeId="urn:microsoft.com/office/officeart/2005/8/colors/accent1_2" csCatId="accent1" phldr="1"/>
      <dgm:spPr/>
    </dgm:pt>
    <dgm:pt modelId="{13048D48-4477-4C70-B102-C9C20662A6D8}">
      <dgm:prSet/>
      <dgm:spPr>
        <a:solidFill>
          <a:srgbClr val="FFC000"/>
        </a:solidFill>
      </dgm:spPr>
      <dgm:t>
        <a:bodyPr/>
        <a:lstStyle/>
        <a:p>
          <a:r>
            <a:rPr lang="en-US" dirty="0" smtClean="0">
              <a:solidFill>
                <a:schemeClr val="tx1"/>
              </a:solidFill>
              <a:ea typeface="Helvetica" charset="0"/>
              <a:sym typeface="Helvetica" charset="0"/>
            </a:rPr>
            <a:t>Large project and inadequate number of data collection staff</a:t>
          </a:r>
        </a:p>
      </dgm:t>
    </dgm:pt>
    <dgm:pt modelId="{AF9FC902-A813-4DDC-99EE-2B711E9955C7}" type="parTrans" cxnId="{A5820F53-DEC3-47EF-A19B-71A825BAF6D7}">
      <dgm:prSet/>
      <dgm:spPr/>
      <dgm:t>
        <a:bodyPr/>
        <a:lstStyle/>
        <a:p>
          <a:endParaRPr lang="en-US"/>
        </a:p>
      </dgm:t>
    </dgm:pt>
    <dgm:pt modelId="{A953E6F5-1D73-4C50-8DBA-16A3E6555D90}" type="sibTrans" cxnId="{A5820F53-DEC3-47EF-A19B-71A825BAF6D7}">
      <dgm:prSet/>
      <dgm:spPr/>
      <dgm:t>
        <a:bodyPr/>
        <a:lstStyle/>
        <a:p>
          <a:endParaRPr lang="en-US"/>
        </a:p>
      </dgm:t>
    </dgm:pt>
    <dgm:pt modelId="{76710B2B-CE49-4E7A-9242-443A63774081}">
      <dgm:prSet/>
      <dgm:spPr>
        <a:solidFill>
          <a:srgbClr val="92D050"/>
        </a:solidFill>
      </dgm:spPr>
      <dgm:t>
        <a:bodyPr/>
        <a:lstStyle/>
        <a:p>
          <a:r>
            <a:rPr lang="en-US" dirty="0" smtClean="0">
              <a:solidFill>
                <a:schemeClr val="tx1"/>
              </a:solidFill>
              <a:ea typeface="Helvetica" charset="0"/>
              <a:sym typeface="Helvetica" charset="0"/>
            </a:rPr>
            <a:t>Farmer estimates of key agriculture-related data (such as plot size) considered unreliable and direct measurement through visit to farmer’s plot preferred</a:t>
          </a:r>
        </a:p>
      </dgm:t>
    </dgm:pt>
    <dgm:pt modelId="{B9229F7B-7D32-4230-AE85-70DE3D08DBEC}" type="parTrans" cxnId="{8FA9FF30-A18C-43D9-9C40-645FD5B30FF2}">
      <dgm:prSet/>
      <dgm:spPr/>
      <dgm:t>
        <a:bodyPr/>
        <a:lstStyle/>
        <a:p>
          <a:endParaRPr lang="en-US"/>
        </a:p>
      </dgm:t>
    </dgm:pt>
    <dgm:pt modelId="{54EB3233-FCBC-4DDD-8ADB-A8EC47085204}" type="sibTrans" cxnId="{8FA9FF30-A18C-43D9-9C40-645FD5B30FF2}">
      <dgm:prSet/>
      <dgm:spPr/>
      <dgm:t>
        <a:bodyPr/>
        <a:lstStyle/>
        <a:p>
          <a:endParaRPr lang="en-US"/>
        </a:p>
      </dgm:t>
    </dgm:pt>
    <dgm:pt modelId="{A3621591-2B05-45E7-8F9F-E9ACCF9DF00E}">
      <dgm:prSet/>
      <dgm:spPr>
        <a:solidFill>
          <a:srgbClr val="00B0F0"/>
        </a:solidFill>
      </dgm:spPr>
      <dgm:t>
        <a:bodyPr/>
        <a:lstStyle/>
        <a:p>
          <a:r>
            <a:rPr lang="en-US" dirty="0" smtClean="0">
              <a:solidFill>
                <a:schemeClr val="tx1"/>
              </a:solidFill>
              <a:ea typeface="Helvetica" charset="0"/>
              <a:sym typeface="Helvetica" charset="0"/>
            </a:rPr>
            <a:t>Lack of direct contact between project and its beneficiary farmers</a:t>
          </a:r>
        </a:p>
      </dgm:t>
    </dgm:pt>
    <dgm:pt modelId="{574C1275-F09A-4647-A381-F9C1FB18D8F9}" type="parTrans" cxnId="{4DECC08D-C4BE-4607-A09B-F910A3D965A5}">
      <dgm:prSet/>
      <dgm:spPr/>
      <dgm:t>
        <a:bodyPr/>
        <a:lstStyle/>
        <a:p>
          <a:endParaRPr lang="en-US"/>
        </a:p>
      </dgm:t>
    </dgm:pt>
    <dgm:pt modelId="{BF870167-9881-4A5C-B4D5-5BCEA356C146}" type="sibTrans" cxnId="{4DECC08D-C4BE-4607-A09B-F910A3D965A5}">
      <dgm:prSet/>
      <dgm:spPr/>
      <dgm:t>
        <a:bodyPr/>
        <a:lstStyle/>
        <a:p>
          <a:endParaRPr lang="en-US"/>
        </a:p>
      </dgm:t>
    </dgm:pt>
    <dgm:pt modelId="{D059C087-2FEF-484D-9702-BEBE040A47DD}" type="pres">
      <dgm:prSet presAssocID="{7ABA5E7A-185B-4208-BA27-725DCA953821}" presName="Name0" presStyleCnt="0">
        <dgm:presLayoutVars>
          <dgm:resizeHandles/>
        </dgm:presLayoutVars>
      </dgm:prSet>
      <dgm:spPr/>
    </dgm:pt>
    <dgm:pt modelId="{721483F0-0EBE-496D-B570-14387766832F}" type="pres">
      <dgm:prSet presAssocID="{13048D48-4477-4C70-B102-C9C20662A6D8}" presName="text" presStyleLbl="node1" presStyleIdx="0" presStyleCnt="3">
        <dgm:presLayoutVars>
          <dgm:bulletEnabled val="1"/>
        </dgm:presLayoutVars>
      </dgm:prSet>
      <dgm:spPr/>
      <dgm:t>
        <a:bodyPr/>
        <a:lstStyle/>
        <a:p>
          <a:endParaRPr lang="en-US"/>
        </a:p>
      </dgm:t>
    </dgm:pt>
    <dgm:pt modelId="{9FC9DC88-275D-43FF-B985-8108E591A693}" type="pres">
      <dgm:prSet presAssocID="{A953E6F5-1D73-4C50-8DBA-16A3E6555D90}" presName="space" presStyleCnt="0"/>
      <dgm:spPr/>
    </dgm:pt>
    <dgm:pt modelId="{2E8C928A-D298-43D2-BD3B-F4E130EF3E92}" type="pres">
      <dgm:prSet presAssocID="{76710B2B-CE49-4E7A-9242-443A63774081}" presName="text" presStyleLbl="node1" presStyleIdx="1" presStyleCnt="3">
        <dgm:presLayoutVars>
          <dgm:bulletEnabled val="1"/>
        </dgm:presLayoutVars>
      </dgm:prSet>
      <dgm:spPr/>
      <dgm:t>
        <a:bodyPr/>
        <a:lstStyle/>
        <a:p>
          <a:endParaRPr lang="en-US"/>
        </a:p>
      </dgm:t>
    </dgm:pt>
    <dgm:pt modelId="{9DA615B0-655A-4998-BB25-5D654F96F1F5}" type="pres">
      <dgm:prSet presAssocID="{54EB3233-FCBC-4DDD-8ADB-A8EC47085204}" presName="space" presStyleCnt="0"/>
      <dgm:spPr/>
    </dgm:pt>
    <dgm:pt modelId="{AAE185E0-42B6-4CAC-8248-EC95F84D30E3}" type="pres">
      <dgm:prSet presAssocID="{A3621591-2B05-45E7-8F9F-E9ACCF9DF00E}" presName="text" presStyleLbl="node1" presStyleIdx="2" presStyleCnt="3">
        <dgm:presLayoutVars>
          <dgm:bulletEnabled val="1"/>
        </dgm:presLayoutVars>
      </dgm:prSet>
      <dgm:spPr/>
      <dgm:t>
        <a:bodyPr/>
        <a:lstStyle/>
        <a:p>
          <a:endParaRPr lang="en-US"/>
        </a:p>
      </dgm:t>
    </dgm:pt>
  </dgm:ptLst>
  <dgm:cxnLst>
    <dgm:cxn modelId="{81E3EBE4-11AA-4E1C-9F21-80F23D36D046}" type="presOf" srcId="{7ABA5E7A-185B-4208-BA27-725DCA953821}" destId="{D059C087-2FEF-484D-9702-BEBE040A47DD}" srcOrd="0" destOrd="0" presId="urn:diagrams.loki3.com/VaryingWidthList"/>
    <dgm:cxn modelId="{8FA9FF30-A18C-43D9-9C40-645FD5B30FF2}" srcId="{7ABA5E7A-185B-4208-BA27-725DCA953821}" destId="{76710B2B-CE49-4E7A-9242-443A63774081}" srcOrd="1" destOrd="0" parTransId="{B9229F7B-7D32-4230-AE85-70DE3D08DBEC}" sibTransId="{54EB3233-FCBC-4DDD-8ADB-A8EC47085204}"/>
    <dgm:cxn modelId="{A5820F53-DEC3-47EF-A19B-71A825BAF6D7}" srcId="{7ABA5E7A-185B-4208-BA27-725DCA953821}" destId="{13048D48-4477-4C70-B102-C9C20662A6D8}" srcOrd="0" destOrd="0" parTransId="{AF9FC902-A813-4DDC-99EE-2B711E9955C7}" sibTransId="{A953E6F5-1D73-4C50-8DBA-16A3E6555D90}"/>
    <dgm:cxn modelId="{4DECC08D-C4BE-4607-A09B-F910A3D965A5}" srcId="{7ABA5E7A-185B-4208-BA27-725DCA953821}" destId="{A3621591-2B05-45E7-8F9F-E9ACCF9DF00E}" srcOrd="2" destOrd="0" parTransId="{574C1275-F09A-4647-A381-F9C1FB18D8F9}" sibTransId="{BF870167-9881-4A5C-B4D5-5BCEA356C146}"/>
    <dgm:cxn modelId="{2C6BF65D-F3B9-4EF1-A6C1-1B5E60FEF01E}" type="presOf" srcId="{13048D48-4477-4C70-B102-C9C20662A6D8}" destId="{721483F0-0EBE-496D-B570-14387766832F}" srcOrd="0" destOrd="0" presId="urn:diagrams.loki3.com/VaryingWidthList"/>
    <dgm:cxn modelId="{88C54809-BDA5-4D3F-BDE7-0E3CE87C3FFA}" type="presOf" srcId="{76710B2B-CE49-4E7A-9242-443A63774081}" destId="{2E8C928A-D298-43D2-BD3B-F4E130EF3E92}" srcOrd="0" destOrd="0" presId="urn:diagrams.loki3.com/VaryingWidthList"/>
    <dgm:cxn modelId="{F8A2434A-E6C5-47DF-9657-18B171D50520}" type="presOf" srcId="{A3621591-2B05-45E7-8F9F-E9ACCF9DF00E}" destId="{AAE185E0-42B6-4CAC-8248-EC95F84D30E3}" srcOrd="0" destOrd="0" presId="urn:diagrams.loki3.com/VaryingWidthList"/>
    <dgm:cxn modelId="{B7C61980-2377-47C2-B219-692711C077AD}" type="presParOf" srcId="{D059C087-2FEF-484D-9702-BEBE040A47DD}" destId="{721483F0-0EBE-496D-B570-14387766832F}" srcOrd="0" destOrd="0" presId="urn:diagrams.loki3.com/VaryingWidthList"/>
    <dgm:cxn modelId="{CF1C7792-1AB8-4341-ADED-C3D65A9C6FDD}" type="presParOf" srcId="{D059C087-2FEF-484D-9702-BEBE040A47DD}" destId="{9FC9DC88-275D-43FF-B985-8108E591A693}" srcOrd="1" destOrd="0" presId="urn:diagrams.loki3.com/VaryingWidthList"/>
    <dgm:cxn modelId="{D6C457DF-DE6F-4B41-8790-4CB8C9BFFE43}" type="presParOf" srcId="{D059C087-2FEF-484D-9702-BEBE040A47DD}" destId="{2E8C928A-D298-43D2-BD3B-F4E130EF3E92}" srcOrd="2" destOrd="0" presId="urn:diagrams.loki3.com/VaryingWidthList"/>
    <dgm:cxn modelId="{AC5AF59A-AAAB-400D-9417-1426FF3CE0C5}" type="presParOf" srcId="{D059C087-2FEF-484D-9702-BEBE040A47DD}" destId="{9DA615B0-655A-4998-BB25-5D654F96F1F5}" srcOrd="3" destOrd="0" presId="urn:diagrams.loki3.com/VaryingWidthList"/>
    <dgm:cxn modelId="{EC0D2534-C59C-42C0-95F7-56A0BC5CEFA1}" type="presParOf" srcId="{D059C087-2FEF-484D-9702-BEBE040A47DD}" destId="{AAE185E0-42B6-4CAC-8248-EC95F84D30E3}"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6A787-55F9-4FAB-94F6-075B542FA5F3}" type="doc">
      <dgm:prSet loTypeId="urn:diagrams.loki3.com/BracketList" loCatId="officeonline" qsTypeId="urn:microsoft.com/office/officeart/2009/2/quickstyle/3d8" qsCatId="3D" csTypeId="urn:microsoft.com/office/officeart/2005/8/colors/accent1_2" csCatId="accent1" phldr="1"/>
      <dgm:spPr/>
      <dgm:t>
        <a:bodyPr/>
        <a:lstStyle/>
        <a:p>
          <a:endParaRPr lang="en-US"/>
        </a:p>
      </dgm:t>
    </dgm:pt>
    <dgm:pt modelId="{E2744DA9-7F35-4CCD-AE0E-A43FD2718B09}">
      <dgm:prSet phldrT="[Text]" custT="1"/>
      <dgm:spPr/>
      <dgm:t>
        <a:bodyPr/>
        <a:lstStyle/>
        <a:p>
          <a:r>
            <a:rPr lang="en-US" sz="2400" dirty="0" smtClean="0"/>
            <a:t>Approach 1</a:t>
          </a:r>
          <a:endParaRPr lang="en-US" sz="2800" dirty="0"/>
        </a:p>
      </dgm:t>
    </dgm:pt>
    <dgm:pt modelId="{DF098F2A-10D8-4751-8EF1-AE701531EF40}" type="parTrans" cxnId="{48428435-2B2E-421D-B6FC-9D830CBD2398}">
      <dgm:prSet/>
      <dgm:spPr/>
      <dgm:t>
        <a:bodyPr/>
        <a:lstStyle/>
        <a:p>
          <a:endParaRPr lang="en-US"/>
        </a:p>
      </dgm:t>
    </dgm:pt>
    <dgm:pt modelId="{4331CC97-F626-460F-BA25-B1CBD5358AD6}" type="sibTrans" cxnId="{48428435-2B2E-421D-B6FC-9D830CBD2398}">
      <dgm:prSet/>
      <dgm:spPr/>
      <dgm:t>
        <a:bodyPr/>
        <a:lstStyle/>
        <a:p>
          <a:endParaRPr lang="en-US"/>
        </a:p>
      </dgm:t>
    </dgm:pt>
    <dgm:pt modelId="{8F4E8203-59FD-4C09-B6FA-C6AED92A752D}">
      <dgm:prSet phldrT="[Text]"/>
      <dgm:spPr/>
      <dgm:t>
        <a:bodyPr/>
        <a:lstStyle/>
        <a:p>
          <a:r>
            <a:rPr lang="en-US" dirty="0" smtClean="0"/>
            <a:t>HOUSEHOLD SURVEY APPROACH</a:t>
          </a:r>
          <a:endParaRPr lang="en-US" dirty="0"/>
        </a:p>
      </dgm:t>
    </dgm:pt>
    <dgm:pt modelId="{80709355-A566-40DE-A92B-C4D6E3B5BBA6}" type="parTrans" cxnId="{F18AB2FC-D7CC-452C-B0EC-BC75FC703AFE}">
      <dgm:prSet/>
      <dgm:spPr/>
      <dgm:t>
        <a:bodyPr/>
        <a:lstStyle/>
        <a:p>
          <a:endParaRPr lang="en-US"/>
        </a:p>
      </dgm:t>
    </dgm:pt>
    <dgm:pt modelId="{98935379-A881-4434-866B-1EAA06B6E544}" type="sibTrans" cxnId="{F18AB2FC-D7CC-452C-B0EC-BC75FC703AFE}">
      <dgm:prSet/>
      <dgm:spPr/>
      <dgm:t>
        <a:bodyPr/>
        <a:lstStyle/>
        <a:p>
          <a:endParaRPr lang="en-US"/>
        </a:p>
      </dgm:t>
    </dgm:pt>
    <dgm:pt modelId="{68F70B44-2C89-48BD-963A-BAE115C946F9}">
      <dgm:prSet phldrT="[Text]" custT="1"/>
      <dgm:spPr/>
      <dgm:t>
        <a:bodyPr/>
        <a:lstStyle/>
        <a:p>
          <a:r>
            <a:rPr lang="en-US" sz="2400" dirty="0" smtClean="0"/>
            <a:t>Approach 2</a:t>
          </a:r>
          <a:endParaRPr lang="en-US" sz="2800" dirty="0"/>
        </a:p>
      </dgm:t>
    </dgm:pt>
    <dgm:pt modelId="{890897A5-DA2C-4251-A235-85EF473121CE}" type="parTrans" cxnId="{C8C33897-6690-4C5E-A613-DDD57A2FA993}">
      <dgm:prSet/>
      <dgm:spPr/>
      <dgm:t>
        <a:bodyPr/>
        <a:lstStyle/>
        <a:p>
          <a:endParaRPr lang="en-US"/>
        </a:p>
      </dgm:t>
    </dgm:pt>
    <dgm:pt modelId="{0D5A9347-0A40-4173-BBD3-EEF24848A19C}" type="sibTrans" cxnId="{C8C33897-6690-4C5E-A613-DDD57A2FA993}">
      <dgm:prSet/>
      <dgm:spPr/>
      <dgm:t>
        <a:bodyPr/>
        <a:lstStyle/>
        <a:p>
          <a:endParaRPr lang="en-US"/>
        </a:p>
      </dgm:t>
    </dgm:pt>
    <dgm:pt modelId="{8E4CAE66-0271-4840-A963-68233F93F64D}">
      <dgm:prSet phldrT="[Text]"/>
      <dgm:spPr/>
      <dgm:t>
        <a:bodyPr/>
        <a:lstStyle/>
        <a:p>
          <a:r>
            <a:rPr lang="en-US" dirty="0" smtClean="0"/>
            <a:t>FARMER GROUPS APPROACH</a:t>
          </a:r>
          <a:endParaRPr lang="en-US" dirty="0"/>
        </a:p>
      </dgm:t>
    </dgm:pt>
    <dgm:pt modelId="{7D1C4CF9-6887-496F-874E-EDD63C647F89}" type="parTrans" cxnId="{AB5174C8-1DAE-4070-B2B1-BC67F2FF94E3}">
      <dgm:prSet/>
      <dgm:spPr/>
      <dgm:t>
        <a:bodyPr/>
        <a:lstStyle/>
        <a:p>
          <a:endParaRPr lang="en-US"/>
        </a:p>
      </dgm:t>
    </dgm:pt>
    <dgm:pt modelId="{4089B841-991E-4004-A5A8-6D44B4AC876A}" type="sibTrans" cxnId="{AB5174C8-1DAE-4070-B2B1-BC67F2FF94E3}">
      <dgm:prSet/>
      <dgm:spPr/>
      <dgm:t>
        <a:bodyPr/>
        <a:lstStyle/>
        <a:p>
          <a:endParaRPr lang="en-US"/>
        </a:p>
      </dgm:t>
    </dgm:pt>
    <dgm:pt modelId="{D77BA991-6E98-408A-9B54-A1246F3EFC9E}" type="pres">
      <dgm:prSet presAssocID="{0F06A787-55F9-4FAB-94F6-075B542FA5F3}" presName="Name0" presStyleCnt="0">
        <dgm:presLayoutVars>
          <dgm:dir/>
          <dgm:animLvl val="lvl"/>
          <dgm:resizeHandles val="exact"/>
        </dgm:presLayoutVars>
      </dgm:prSet>
      <dgm:spPr/>
      <dgm:t>
        <a:bodyPr/>
        <a:lstStyle/>
        <a:p>
          <a:endParaRPr lang="en-US"/>
        </a:p>
      </dgm:t>
    </dgm:pt>
    <dgm:pt modelId="{80009ACE-034A-4ABA-93E2-C52A070889C9}" type="pres">
      <dgm:prSet presAssocID="{E2744DA9-7F35-4CCD-AE0E-A43FD2718B09}" presName="linNode" presStyleCnt="0"/>
      <dgm:spPr/>
    </dgm:pt>
    <dgm:pt modelId="{6AAACAF3-6A98-48EE-899B-DFC50101C2CE}" type="pres">
      <dgm:prSet presAssocID="{E2744DA9-7F35-4CCD-AE0E-A43FD2718B09}" presName="parTx" presStyleLbl="revTx" presStyleIdx="0" presStyleCnt="2">
        <dgm:presLayoutVars>
          <dgm:chMax val="1"/>
          <dgm:bulletEnabled val="1"/>
        </dgm:presLayoutVars>
      </dgm:prSet>
      <dgm:spPr/>
      <dgm:t>
        <a:bodyPr/>
        <a:lstStyle/>
        <a:p>
          <a:endParaRPr lang="en-US"/>
        </a:p>
      </dgm:t>
    </dgm:pt>
    <dgm:pt modelId="{512D3220-DD8B-4C87-AA2E-5E9B21A36C1D}" type="pres">
      <dgm:prSet presAssocID="{E2744DA9-7F35-4CCD-AE0E-A43FD2718B09}" presName="bracket" presStyleLbl="parChTrans1D1" presStyleIdx="0" presStyleCnt="2" custLinFactNeighborX="71646" custLinFactNeighborY="6636"/>
      <dgm:spPr/>
    </dgm:pt>
    <dgm:pt modelId="{A94D4606-A515-46CB-A5DA-FD01CA137FCC}" type="pres">
      <dgm:prSet presAssocID="{E2744DA9-7F35-4CCD-AE0E-A43FD2718B09}" presName="spH" presStyleCnt="0"/>
      <dgm:spPr/>
    </dgm:pt>
    <dgm:pt modelId="{E33F06CE-40E6-4405-AD42-79315B1D95C5}" type="pres">
      <dgm:prSet presAssocID="{E2744DA9-7F35-4CCD-AE0E-A43FD2718B09}" presName="desTx" presStyleLbl="node1" presStyleIdx="0" presStyleCnt="2">
        <dgm:presLayoutVars>
          <dgm:bulletEnabled val="1"/>
        </dgm:presLayoutVars>
      </dgm:prSet>
      <dgm:spPr/>
      <dgm:t>
        <a:bodyPr/>
        <a:lstStyle/>
        <a:p>
          <a:endParaRPr lang="en-US"/>
        </a:p>
      </dgm:t>
    </dgm:pt>
    <dgm:pt modelId="{012AC0A5-DC3A-4C47-93CB-509BB7583341}" type="pres">
      <dgm:prSet presAssocID="{4331CC97-F626-460F-BA25-B1CBD5358AD6}" presName="spV" presStyleCnt="0"/>
      <dgm:spPr/>
    </dgm:pt>
    <dgm:pt modelId="{880E2BA4-92A2-4A54-AA7F-B69DB39BD0AA}" type="pres">
      <dgm:prSet presAssocID="{68F70B44-2C89-48BD-963A-BAE115C946F9}" presName="linNode" presStyleCnt="0"/>
      <dgm:spPr/>
    </dgm:pt>
    <dgm:pt modelId="{725622E6-4CE0-43B6-A1AD-6A9B76AA2CE3}" type="pres">
      <dgm:prSet presAssocID="{68F70B44-2C89-48BD-963A-BAE115C946F9}" presName="parTx" presStyleLbl="revTx" presStyleIdx="1" presStyleCnt="2">
        <dgm:presLayoutVars>
          <dgm:chMax val="1"/>
          <dgm:bulletEnabled val="1"/>
        </dgm:presLayoutVars>
      </dgm:prSet>
      <dgm:spPr/>
      <dgm:t>
        <a:bodyPr/>
        <a:lstStyle/>
        <a:p>
          <a:endParaRPr lang="en-US"/>
        </a:p>
      </dgm:t>
    </dgm:pt>
    <dgm:pt modelId="{E15429BC-65C9-428F-8472-B66A4BF6BC52}" type="pres">
      <dgm:prSet presAssocID="{68F70B44-2C89-48BD-963A-BAE115C946F9}" presName="bracket" presStyleLbl="parChTrans1D1" presStyleIdx="1" presStyleCnt="2"/>
      <dgm:spPr/>
    </dgm:pt>
    <dgm:pt modelId="{DF808BB2-36B6-4B8D-83E8-B209449A6663}" type="pres">
      <dgm:prSet presAssocID="{68F70B44-2C89-48BD-963A-BAE115C946F9}" presName="spH" presStyleCnt="0"/>
      <dgm:spPr/>
    </dgm:pt>
    <dgm:pt modelId="{3FDFA7FB-1A38-403C-BDAA-802673800F0C}" type="pres">
      <dgm:prSet presAssocID="{68F70B44-2C89-48BD-963A-BAE115C946F9}" presName="desTx" presStyleLbl="node1" presStyleIdx="1" presStyleCnt="2">
        <dgm:presLayoutVars>
          <dgm:bulletEnabled val="1"/>
        </dgm:presLayoutVars>
      </dgm:prSet>
      <dgm:spPr/>
      <dgm:t>
        <a:bodyPr/>
        <a:lstStyle/>
        <a:p>
          <a:endParaRPr lang="en-US"/>
        </a:p>
      </dgm:t>
    </dgm:pt>
  </dgm:ptLst>
  <dgm:cxnLst>
    <dgm:cxn modelId="{6DA23680-557B-435C-ADAD-3B9DB44B22D5}" type="presOf" srcId="{0F06A787-55F9-4FAB-94F6-075B542FA5F3}" destId="{D77BA991-6E98-408A-9B54-A1246F3EFC9E}" srcOrd="0" destOrd="0" presId="urn:diagrams.loki3.com/BracketList"/>
    <dgm:cxn modelId="{C3186079-C107-42F6-B657-54AC0B37EE7D}" type="presOf" srcId="{8E4CAE66-0271-4840-A963-68233F93F64D}" destId="{3FDFA7FB-1A38-403C-BDAA-802673800F0C}" srcOrd="0" destOrd="0" presId="urn:diagrams.loki3.com/BracketList"/>
    <dgm:cxn modelId="{A70DE856-2A79-46D2-B802-C7E5AE391ACC}" type="presOf" srcId="{8F4E8203-59FD-4C09-B6FA-C6AED92A752D}" destId="{E33F06CE-40E6-4405-AD42-79315B1D95C5}" srcOrd="0" destOrd="0" presId="urn:diagrams.loki3.com/BracketList"/>
    <dgm:cxn modelId="{F18AB2FC-D7CC-452C-B0EC-BC75FC703AFE}" srcId="{E2744DA9-7F35-4CCD-AE0E-A43FD2718B09}" destId="{8F4E8203-59FD-4C09-B6FA-C6AED92A752D}" srcOrd="0" destOrd="0" parTransId="{80709355-A566-40DE-A92B-C4D6E3B5BBA6}" sibTransId="{98935379-A881-4434-866B-1EAA06B6E544}"/>
    <dgm:cxn modelId="{83445AAC-1301-4439-9315-E9D0EAE01567}" type="presOf" srcId="{68F70B44-2C89-48BD-963A-BAE115C946F9}" destId="{725622E6-4CE0-43B6-A1AD-6A9B76AA2CE3}" srcOrd="0" destOrd="0" presId="urn:diagrams.loki3.com/BracketList"/>
    <dgm:cxn modelId="{48428435-2B2E-421D-B6FC-9D830CBD2398}" srcId="{0F06A787-55F9-4FAB-94F6-075B542FA5F3}" destId="{E2744DA9-7F35-4CCD-AE0E-A43FD2718B09}" srcOrd="0" destOrd="0" parTransId="{DF098F2A-10D8-4751-8EF1-AE701531EF40}" sibTransId="{4331CC97-F626-460F-BA25-B1CBD5358AD6}"/>
    <dgm:cxn modelId="{C8C33897-6690-4C5E-A613-DDD57A2FA993}" srcId="{0F06A787-55F9-4FAB-94F6-075B542FA5F3}" destId="{68F70B44-2C89-48BD-963A-BAE115C946F9}" srcOrd="1" destOrd="0" parTransId="{890897A5-DA2C-4251-A235-85EF473121CE}" sibTransId="{0D5A9347-0A40-4173-BBD3-EEF24848A19C}"/>
    <dgm:cxn modelId="{EA0E641F-E2DD-4E8D-B5D5-F9D9FCCA9DBC}" type="presOf" srcId="{E2744DA9-7F35-4CCD-AE0E-A43FD2718B09}" destId="{6AAACAF3-6A98-48EE-899B-DFC50101C2CE}" srcOrd="0" destOrd="0" presId="urn:diagrams.loki3.com/BracketList"/>
    <dgm:cxn modelId="{AB5174C8-1DAE-4070-B2B1-BC67F2FF94E3}" srcId="{68F70B44-2C89-48BD-963A-BAE115C946F9}" destId="{8E4CAE66-0271-4840-A963-68233F93F64D}" srcOrd="0" destOrd="0" parTransId="{7D1C4CF9-6887-496F-874E-EDD63C647F89}" sibTransId="{4089B841-991E-4004-A5A8-6D44B4AC876A}"/>
    <dgm:cxn modelId="{9AEB5D17-F5FE-4294-86E7-F96F2E57C5E8}" type="presParOf" srcId="{D77BA991-6E98-408A-9B54-A1246F3EFC9E}" destId="{80009ACE-034A-4ABA-93E2-C52A070889C9}" srcOrd="0" destOrd="0" presId="urn:diagrams.loki3.com/BracketList"/>
    <dgm:cxn modelId="{67BB8980-2246-4F91-9C32-BF7AD565A51C}" type="presParOf" srcId="{80009ACE-034A-4ABA-93E2-C52A070889C9}" destId="{6AAACAF3-6A98-48EE-899B-DFC50101C2CE}" srcOrd="0" destOrd="0" presId="urn:diagrams.loki3.com/BracketList"/>
    <dgm:cxn modelId="{422852B8-FE12-4955-A4D4-B1D640B7C97A}" type="presParOf" srcId="{80009ACE-034A-4ABA-93E2-C52A070889C9}" destId="{512D3220-DD8B-4C87-AA2E-5E9B21A36C1D}" srcOrd="1" destOrd="0" presId="urn:diagrams.loki3.com/BracketList"/>
    <dgm:cxn modelId="{56530E23-D9D4-4904-9789-CED9969933CD}" type="presParOf" srcId="{80009ACE-034A-4ABA-93E2-C52A070889C9}" destId="{A94D4606-A515-46CB-A5DA-FD01CA137FCC}" srcOrd="2" destOrd="0" presId="urn:diagrams.loki3.com/BracketList"/>
    <dgm:cxn modelId="{A2B4C37C-C842-4558-958F-1E6D538EC208}" type="presParOf" srcId="{80009ACE-034A-4ABA-93E2-C52A070889C9}" destId="{E33F06CE-40E6-4405-AD42-79315B1D95C5}" srcOrd="3" destOrd="0" presId="urn:diagrams.loki3.com/BracketList"/>
    <dgm:cxn modelId="{531B8E5C-3DF6-40FC-A6DD-01A3BECD7A37}" type="presParOf" srcId="{D77BA991-6E98-408A-9B54-A1246F3EFC9E}" destId="{012AC0A5-DC3A-4C47-93CB-509BB7583341}" srcOrd="1" destOrd="0" presId="urn:diagrams.loki3.com/BracketList"/>
    <dgm:cxn modelId="{2DB1FBFF-F0F5-404F-B092-26BFA3E9D580}" type="presParOf" srcId="{D77BA991-6E98-408A-9B54-A1246F3EFC9E}" destId="{880E2BA4-92A2-4A54-AA7F-B69DB39BD0AA}" srcOrd="2" destOrd="0" presId="urn:diagrams.loki3.com/BracketList"/>
    <dgm:cxn modelId="{05460DCB-B324-4ECD-B951-CAAF57A6557B}" type="presParOf" srcId="{880E2BA4-92A2-4A54-AA7F-B69DB39BD0AA}" destId="{725622E6-4CE0-43B6-A1AD-6A9B76AA2CE3}" srcOrd="0" destOrd="0" presId="urn:diagrams.loki3.com/BracketList"/>
    <dgm:cxn modelId="{B1653254-FC53-4063-84F9-0BD4EA364C25}" type="presParOf" srcId="{880E2BA4-92A2-4A54-AA7F-B69DB39BD0AA}" destId="{E15429BC-65C9-428F-8472-B66A4BF6BC52}" srcOrd="1" destOrd="0" presId="urn:diagrams.loki3.com/BracketList"/>
    <dgm:cxn modelId="{A7CB6455-285F-44DD-A9B3-246968CCABA2}" type="presParOf" srcId="{880E2BA4-92A2-4A54-AA7F-B69DB39BD0AA}" destId="{DF808BB2-36B6-4B8D-83E8-B209449A6663}" srcOrd="2" destOrd="0" presId="urn:diagrams.loki3.com/BracketList"/>
    <dgm:cxn modelId="{5CB56A6A-2FDB-4A67-94DE-6C32A1372F3F}" type="presParOf" srcId="{880E2BA4-92A2-4A54-AA7F-B69DB39BD0AA}" destId="{3FDFA7FB-1A38-403C-BDAA-802673800F0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483F0-0EBE-496D-B570-14387766832F}">
      <dsp:nvSpPr>
        <dsp:cNvPr id="0" name=""/>
        <dsp:cNvSpPr/>
      </dsp:nvSpPr>
      <dsp:spPr>
        <a:xfrm>
          <a:off x="2374030" y="2465"/>
          <a:ext cx="2610000" cy="162738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a typeface="Helvetica" charset="0"/>
              <a:sym typeface="Helvetica" charset="0"/>
            </a:rPr>
            <a:t>Large project and inadequate number of data collection staff</a:t>
          </a:r>
        </a:p>
      </dsp:txBody>
      <dsp:txXfrm>
        <a:off x="2374030" y="2465"/>
        <a:ext cx="2610000" cy="1627389"/>
      </dsp:txXfrm>
    </dsp:sp>
    <dsp:sp modelId="{2E8C928A-D298-43D2-BD3B-F4E130EF3E92}">
      <dsp:nvSpPr>
        <dsp:cNvPr id="0" name=""/>
        <dsp:cNvSpPr/>
      </dsp:nvSpPr>
      <dsp:spPr>
        <a:xfrm>
          <a:off x="259030" y="1711224"/>
          <a:ext cx="6840000" cy="162738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a typeface="Helvetica" charset="0"/>
              <a:sym typeface="Helvetica" charset="0"/>
            </a:rPr>
            <a:t>Farmer estimates of key agriculture-related data (such as plot size) considered unreliable and direct measurement through visit to farmer’s plot preferred</a:t>
          </a:r>
        </a:p>
      </dsp:txBody>
      <dsp:txXfrm>
        <a:off x="259030" y="1711224"/>
        <a:ext cx="6840000" cy="1627389"/>
      </dsp:txXfrm>
    </dsp:sp>
    <dsp:sp modelId="{AAE185E0-42B6-4CAC-8248-EC95F84D30E3}">
      <dsp:nvSpPr>
        <dsp:cNvPr id="0" name=""/>
        <dsp:cNvSpPr/>
      </dsp:nvSpPr>
      <dsp:spPr>
        <a:xfrm>
          <a:off x="2059030" y="3419983"/>
          <a:ext cx="3240000" cy="162738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a typeface="Helvetica" charset="0"/>
              <a:sym typeface="Helvetica" charset="0"/>
            </a:rPr>
            <a:t>Lack of direct contact between project and its beneficiary farmers</a:t>
          </a:r>
        </a:p>
      </dsp:txBody>
      <dsp:txXfrm>
        <a:off x="2059030" y="3419983"/>
        <a:ext cx="3240000" cy="1627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ACAF3-6A98-48EE-899B-DFC50101C2CE}">
      <dsp:nvSpPr>
        <dsp:cNvPr id="0" name=""/>
        <dsp:cNvSpPr/>
      </dsp:nvSpPr>
      <dsp:spPr>
        <a:xfrm>
          <a:off x="0" y="802925"/>
          <a:ext cx="1965388" cy="83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Approach 1</a:t>
          </a:r>
          <a:endParaRPr lang="en-US" sz="2800" kern="1200" dirty="0"/>
        </a:p>
      </dsp:txBody>
      <dsp:txXfrm>
        <a:off x="0" y="802925"/>
        <a:ext cx="1965388" cy="831600"/>
      </dsp:txXfrm>
    </dsp:sp>
    <dsp:sp modelId="{512D3220-DD8B-4C87-AA2E-5E9B21A36C1D}">
      <dsp:nvSpPr>
        <dsp:cNvPr id="0" name=""/>
        <dsp:cNvSpPr/>
      </dsp:nvSpPr>
      <dsp:spPr>
        <a:xfrm>
          <a:off x="2078038" y="339726"/>
          <a:ext cx="393077" cy="20270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33F06CE-40E6-4405-AD42-79315B1D95C5}">
      <dsp:nvSpPr>
        <dsp:cNvPr id="0" name=""/>
        <dsp:cNvSpPr/>
      </dsp:nvSpPr>
      <dsp:spPr>
        <a:xfrm>
          <a:off x="2515697" y="205212"/>
          <a:ext cx="5345856" cy="20270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smtClean="0"/>
            <a:t>HOUSEHOLD SURVEY APPROACH</a:t>
          </a:r>
          <a:endParaRPr lang="en-US" sz="4200" kern="1200" dirty="0"/>
        </a:p>
      </dsp:txBody>
      <dsp:txXfrm>
        <a:off x="2515697" y="205212"/>
        <a:ext cx="5345856" cy="2027025"/>
      </dsp:txXfrm>
    </dsp:sp>
    <dsp:sp modelId="{725622E6-4CE0-43B6-A1AD-6A9B76AA2CE3}">
      <dsp:nvSpPr>
        <dsp:cNvPr id="0" name=""/>
        <dsp:cNvSpPr/>
      </dsp:nvSpPr>
      <dsp:spPr>
        <a:xfrm>
          <a:off x="0" y="2682294"/>
          <a:ext cx="1967309" cy="83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Approach 2</a:t>
          </a:r>
          <a:endParaRPr lang="en-US" sz="2800" kern="1200" dirty="0"/>
        </a:p>
      </dsp:txBody>
      <dsp:txXfrm>
        <a:off x="0" y="2682294"/>
        <a:ext cx="1967309" cy="831600"/>
      </dsp:txXfrm>
    </dsp:sp>
    <dsp:sp modelId="{E15429BC-65C9-428F-8472-B66A4BF6BC52}">
      <dsp:nvSpPr>
        <dsp:cNvPr id="0" name=""/>
        <dsp:cNvSpPr/>
      </dsp:nvSpPr>
      <dsp:spPr>
        <a:xfrm>
          <a:off x="1967309" y="2383437"/>
          <a:ext cx="393461" cy="142931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FDFA7FB-1A38-403C-BDAA-802673800F0C}">
      <dsp:nvSpPr>
        <dsp:cNvPr id="0" name=""/>
        <dsp:cNvSpPr/>
      </dsp:nvSpPr>
      <dsp:spPr>
        <a:xfrm>
          <a:off x="2518156" y="2383437"/>
          <a:ext cx="5351081" cy="14293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smtClean="0"/>
            <a:t>FARMER GROUPS APPROACH</a:t>
          </a:r>
          <a:endParaRPr lang="en-US" sz="4200" kern="1200" dirty="0"/>
        </a:p>
      </dsp:txBody>
      <dsp:txXfrm>
        <a:off x="2518156" y="2383437"/>
        <a:ext cx="5351081" cy="142931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774"/>
          </a:xfrm>
          <a:prstGeom prst="rect">
            <a:avLst/>
          </a:prstGeom>
        </p:spPr>
        <p:txBody>
          <a:bodyPr vert="horz" lIns="91440" tIns="45720" rIns="91440" bIns="45720" rtlCol="0"/>
          <a:lstStyle>
            <a:lvl1pPr algn="r">
              <a:defRPr sz="1200"/>
            </a:lvl1pPr>
          </a:lstStyle>
          <a:p>
            <a:fld id="{64C42AAB-0BFE-4012-80DC-74D74311AC43}" type="datetimeFigureOut">
              <a:rPr lang="en-US" smtClean="0"/>
              <a:pPr/>
              <a:t>5/20/2016</a:t>
            </a:fld>
            <a:endParaRPr lang="en-US"/>
          </a:p>
        </p:txBody>
      </p:sp>
      <p:sp>
        <p:nvSpPr>
          <p:cNvPr id="4" name="Footer Placeholder 3"/>
          <p:cNvSpPr>
            <a:spLocks noGrp="1"/>
          </p:cNvSpPr>
          <p:nvPr>
            <p:ph type="ftr" sz="quarter" idx="2"/>
          </p:nvPr>
        </p:nvSpPr>
        <p:spPr>
          <a:xfrm>
            <a:off x="0" y="8841737"/>
            <a:ext cx="3043343" cy="4657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7"/>
            <a:ext cx="3043343" cy="465774"/>
          </a:xfrm>
          <a:prstGeom prst="rect">
            <a:avLst/>
          </a:prstGeom>
        </p:spPr>
        <p:txBody>
          <a:bodyPr vert="horz" lIns="91440" tIns="45720" rIns="91440" bIns="45720" rtlCol="0" anchor="b"/>
          <a:lstStyle>
            <a:lvl1pPr algn="r">
              <a:defRPr sz="1200"/>
            </a:lvl1pPr>
          </a:lstStyle>
          <a:p>
            <a:fld id="{78D48BBE-BC1F-426D-B998-38F6093B670E}" type="slidenum">
              <a:rPr lang="en-US" smtClean="0"/>
              <a:pPr/>
              <a:t>‹#›</a:t>
            </a:fld>
            <a:endParaRPr lang="en-US"/>
          </a:p>
        </p:txBody>
      </p:sp>
    </p:spTree>
    <p:extLst>
      <p:ext uri="{BB962C8B-B14F-4D97-AF65-F5344CB8AC3E}">
        <p14:creationId xmlns:p14="http://schemas.microsoft.com/office/powerpoint/2010/main" val="2151999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p:cNvSpPr>
          <p:nvPr>
            <p:ph type="sldImg" idx="2"/>
          </p:nvPr>
        </p:nvSpPr>
        <p:spPr bwMode="auto">
          <a:xfrm>
            <a:off x="1184275" y="698500"/>
            <a:ext cx="4654550" cy="3490913"/>
          </a:xfrm>
          <a:prstGeom prst="rect">
            <a:avLst/>
          </a:prstGeom>
          <a:noFill/>
          <a:ln w="12700" cap="rnd">
            <a:noFill/>
            <a:round/>
            <a:headEnd/>
            <a:tailEnd/>
          </a:ln>
        </p:spPr>
      </p:sp>
      <p:sp>
        <p:nvSpPr>
          <p:cNvPr id="2050" name="Rectangle 2"/>
          <p:cNvSpPr>
            <a:spLocks noGrp="1"/>
          </p:cNvSpPr>
          <p:nvPr>
            <p:ph type="body" sz="quarter" idx="3"/>
          </p:nvPr>
        </p:nvSpPr>
        <p:spPr bwMode="auto">
          <a:xfrm>
            <a:off x="936414" y="4421823"/>
            <a:ext cx="5150273" cy="4189095"/>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sym typeface="Chalkboard SE" charset="0"/>
              </a:rPr>
              <a:t>Click to edit Master text styles</a:t>
            </a:r>
          </a:p>
          <a:p>
            <a:pPr lvl="1"/>
            <a:r>
              <a:rPr lang="en-US" noProof="0" smtClean="0">
                <a:sym typeface="Chalkboard SE" charset="0"/>
              </a:rPr>
              <a:t>Second level</a:t>
            </a:r>
          </a:p>
          <a:p>
            <a:pPr lvl="2"/>
            <a:r>
              <a:rPr lang="en-US" noProof="0" smtClean="0">
                <a:sym typeface="Chalkboard SE" charset="0"/>
              </a:rPr>
              <a:t>Third level</a:t>
            </a:r>
          </a:p>
          <a:p>
            <a:pPr lvl="3"/>
            <a:r>
              <a:rPr lang="en-US" noProof="0" smtClean="0">
                <a:sym typeface="Chalkboard SE" charset="0"/>
              </a:rPr>
              <a:t>Fourth level</a:t>
            </a:r>
          </a:p>
          <a:p>
            <a:pPr lvl="4"/>
            <a:r>
              <a:rPr lang="en-US" noProof="0" smtClean="0">
                <a:sym typeface="Chalkboard SE" charset="0"/>
              </a:rPr>
              <a:t>Fifth level</a:t>
            </a:r>
          </a:p>
        </p:txBody>
      </p:sp>
    </p:spTree>
    <p:extLst>
      <p:ext uri="{BB962C8B-B14F-4D97-AF65-F5344CB8AC3E}">
        <p14:creationId xmlns:p14="http://schemas.microsoft.com/office/powerpoint/2010/main" val="677064927"/>
      </p:ext>
    </p:extLst>
  </p:cSld>
  <p:clrMap bg1="lt1" tx1="dk1" bg2="lt2" tx2="dk2" accent1="accent1" accent2="accent2" accent3="accent3" accent4="accent4" accent5="accent5" accent6="accent6" hlink="hlink" folHlink="folHlink"/>
  <p:notesStyle>
    <a:lvl1pPr algn="l" defTabSz="321457" rtl="0" eaLnBrk="0" fontAlgn="base" hangingPunct="0">
      <a:lnSpc>
        <a:spcPts val="2461"/>
      </a:lnSpc>
      <a:spcBef>
        <a:spcPct val="0"/>
      </a:spcBef>
      <a:spcAft>
        <a:spcPct val="0"/>
      </a:spcAft>
      <a:defRPr sz="1700" kern="1200">
        <a:solidFill>
          <a:srgbClr val="572E2D"/>
        </a:solidFill>
        <a:latin typeface="Chalkboard SE" charset="0"/>
        <a:ea typeface="Chalkboard SE" charset="0"/>
        <a:cs typeface="Chalkboard SE" charset="0"/>
        <a:sym typeface="Chalkboard SE" charset="0"/>
      </a:defRPr>
    </a:lvl1pPr>
    <a:lvl2pPr marL="241093" algn="l" defTabSz="321457" rtl="0" eaLnBrk="0" fontAlgn="base" hangingPunct="0">
      <a:lnSpc>
        <a:spcPts val="2461"/>
      </a:lnSpc>
      <a:spcBef>
        <a:spcPct val="0"/>
      </a:spcBef>
      <a:spcAft>
        <a:spcPct val="0"/>
      </a:spcAft>
      <a:defRPr sz="1700" kern="1200">
        <a:solidFill>
          <a:srgbClr val="572E2D"/>
        </a:solidFill>
        <a:latin typeface="Chalkboard SE" charset="0"/>
        <a:ea typeface="Chalkboard SE" charset="0"/>
        <a:cs typeface="Chalkboard SE" charset="0"/>
        <a:sym typeface="Chalkboard SE" charset="0"/>
      </a:defRPr>
    </a:lvl2pPr>
    <a:lvl3pPr marL="482186" algn="l" defTabSz="321457" rtl="0" eaLnBrk="0" fontAlgn="base" hangingPunct="0">
      <a:lnSpc>
        <a:spcPts val="2461"/>
      </a:lnSpc>
      <a:spcBef>
        <a:spcPct val="0"/>
      </a:spcBef>
      <a:spcAft>
        <a:spcPct val="0"/>
      </a:spcAft>
      <a:defRPr sz="1700" kern="1200">
        <a:solidFill>
          <a:srgbClr val="572E2D"/>
        </a:solidFill>
        <a:latin typeface="Chalkboard SE" charset="0"/>
        <a:ea typeface="Chalkboard SE" charset="0"/>
        <a:cs typeface="Chalkboard SE" charset="0"/>
        <a:sym typeface="Chalkboard SE" charset="0"/>
      </a:defRPr>
    </a:lvl3pPr>
    <a:lvl4pPr marL="723279" algn="l" defTabSz="321457" rtl="0" eaLnBrk="0" fontAlgn="base" hangingPunct="0">
      <a:lnSpc>
        <a:spcPts val="2461"/>
      </a:lnSpc>
      <a:spcBef>
        <a:spcPct val="0"/>
      </a:spcBef>
      <a:spcAft>
        <a:spcPct val="0"/>
      </a:spcAft>
      <a:defRPr sz="1700" kern="1200">
        <a:solidFill>
          <a:srgbClr val="572E2D"/>
        </a:solidFill>
        <a:latin typeface="Chalkboard SE" charset="0"/>
        <a:ea typeface="Chalkboard SE" charset="0"/>
        <a:cs typeface="Chalkboard SE" charset="0"/>
        <a:sym typeface="Chalkboard SE" charset="0"/>
      </a:defRPr>
    </a:lvl4pPr>
    <a:lvl5pPr marL="964372" algn="l" defTabSz="321457" rtl="0" eaLnBrk="0" fontAlgn="base" hangingPunct="0">
      <a:lnSpc>
        <a:spcPts val="2461"/>
      </a:lnSpc>
      <a:spcBef>
        <a:spcPct val="0"/>
      </a:spcBef>
      <a:spcAft>
        <a:spcPct val="0"/>
      </a:spcAft>
      <a:defRPr sz="1700" kern="1200">
        <a:solidFill>
          <a:srgbClr val="572E2D"/>
        </a:solidFill>
        <a:latin typeface="Chalkboard SE" charset="0"/>
        <a:ea typeface="Chalkboard SE" charset="0"/>
        <a:cs typeface="Chalkboard SE" charset="0"/>
        <a:sym typeface="Chalkboard SE" charset="0"/>
      </a:defRPr>
    </a:lvl5pPr>
    <a:lvl6pPr marL="1607287" algn="l" defTabSz="642915" rtl="0" eaLnBrk="1" latinLnBrk="0" hangingPunct="1">
      <a:defRPr sz="800" kern="1200">
        <a:solidFill>
          <a:schemeClr val="tx1"/>
        </a:solidFill>
        <a:latin typeface="+mn-lt"/>
        <a:ea typeface="+mn-ea"/>
        <a:cs typeface="+mn-cs"/>
      </a:defRPr>
    </a:lvl6pPr>
    <a:lvl7pPr marL="1928744" algn="l" defTabSz="642915" rtl="0" eaLnBrk="1" latinLnBrk="0" hangingPunct="1">
      <a:defRPr sz="800" kern="1200">
        <a:solidFill>
          <a:schemeClr val="tx1"/>
        </a:solidFill>
        <a:latin typeface="+mn-lt"/>
        <a:ea typeface="+mn-ea"/>
        <a:cs typeface="+mn-cs"/>
      </a:defRPr>
    </a:lvl7pPr>
    <a:lvl8pPr marL="2250201" algn="l" defTabSz="642915" rtl="0" eaLnBrk="1" latinLnBrk="0" hangingPunct="1">
      <a:defRPr sz="800" kern="1200">
        <a:solidFill>
          <a:schemeClr val="tx1"/>
        </a:solidFill>
        <a:latin typeface="+mn-lt"/>
        <a:ea typeface="+mn-ea"/>
        <a:cs typeface="+mn-cs"/>
      </a:defRPr>
    </a:lvl8pPr>
    <a:lvl9pPr marL="2571659" algn="l" defTabSz="64291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a:buNone/>
            </a:pPr>
            <a:endParaRPr lang="en-US" baseline="0" dirty="0" smtClean="0"/>
          </a:p>
        </p:txBody>
      </p:sp>
    </p:spTree>
    <p:extLst>
      <p:ext uri="{BB962C8B-B14F-4D97-AF65-F5344CB8AC3E}">
        <p14:creationId xmlns:p14="http://schemas.microsoft.com/office/powerpoint/2010/main" val="137426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405390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0" indent="0" eaLnBrk="1">
              <a:buSzPct val="80000"/>
              <a:buFont typeface="Arial" panose="020B0604020202020204" pitchFamily="34" charset="0"/>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78832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820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85750" indent="-285750" eaLnBrk="1">
              <a:buSzPct val="80000"/>
              <a:buFont typeface="Arial" panose="020B0604020202020204" pitchFamily="34" charset="0"/>
              <a:buChar char="•"/>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15497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835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5181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85750" indent="-285750" eaLnBrk="1">
              <a:buSzPct val="80000"/>
              <a:buFont typeface="Arial" panose="020B0604020202020204" pitchFamily="34" charset="0"/>
              <a:buChar char="•"/>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15497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r>
              <a:rPr lang="en-US" sz="1700" b="0" kern="1200" dirty="0" smtClean="0">
                <a:solidFill>
                  <a:srgbClr val="572E2D"/>
                </a:solidFill>
                <a:latin typeface="Chalkboard SE" charset="0"/>
                <a:ea typeface="Chalkboard SE" charset="0"/>
                <a:cs typeface="Chalkboard SE" charset="0"/>
                <a:sym typeface="Chalkboard SE" charset="0"/>
              </a:rPr>
              <a:t>-</a:t>
            </a:r>
          </a:p>
        </p:txBody>
      </p:sp>
    </p:spTree>
    <p:extLst>
      <p:ext uri="{BB962C8B-B14F-4D97-AF65-F5344CB8AC3E}">
        <p14:creationId xmlns:p14="http://schemas.microsoft.com/office/powerpoint/2010/main" val="215497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15497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87631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p:sp>
      <p:sp>
        <p:nvSpPr>
          <p:cNvPr id="54275" name="Rectangle 2"/>
          <p:cNvSpPr>
            <a:spLocks noGrp="1" noChangeArrowheads="1"/>
          </p:cNvSpPr>
          <p:nvPr>
            <p:ph type="body" idx="1"/>
          </p:nvPr>
        </p:nvSpPr>
        <p:spPr>
          <a:noFill/>
          <a:ln w="9525"/>
        </p:spPr>
        <p:txBody>
          <a:bodyPr/>
          <a:lstStyle/>
          <a:p>
            <a:pPr marL="285750" lvl="0" indent="-285750">
              <a:buFont typeface="Arial" panose="020B0604020202020204" pitchFamily="34" charset="0"/>
              <a:buChar char="•"/>
            </a:pPr>
            <a:endParaRPr lang="en-US" sz="170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26670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1008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8243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17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337149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171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587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sz="1700" kern="1200" dirty="0" smtClean="0">
              <a:solidFill>
                <a:srgbClr val="572E2D"/>
              </a:solidFill>
              <a:effectLst/>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101191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670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101191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98494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p:sp>
      <p:sp>
        <p:nvSpPr>
          <p:cNvPr id="54275" name="Rectangle 2"/>
          <p:cNvSpPr>
            <a:spLocks noGrp="1" noChangeArrowheads="1"/>
          </p:cNvSpPr>
          <p:nvPr>
            <p:ph type="body" idx="1"/>
          </p:nvPr>
        </p:nvSpPr>
        <p:spPr>
          <a:noFill/>
          <a:ln w="9525"/>
        </p:spPr>
        <p:txBody>
          <a:bodyPr/>
          <a:lstStyle/>
          <a:p>
            <a:pPr marL="285750" lvl="0" indent="-285750">
              <a:buFont typeface="Arial" panose="020B0604020202020204" pitchFamily="34" charset="0"/>
              <a:buChar char="•"/>
            </a:pPr>
            <a:endParaRPr lang="en-US" sz="170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1325147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26843" lvl="1" indent="-285750">
              <a:buFont typeface="Arial" panose="020B0604020202020204" pitchFamily="34" charset="0"/>
              <a:buChar char="•"/>
            </a:pPr>
            <a:endParaRPr lang="en-US" sz="3200" kern="1200" dirty="0" smtClean="0">
              <a:solidFill>
                <a:srgbClr val="572E2D"/>
              </a:solidFill>
              <a:effectLst/>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101191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1005138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884161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364024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44856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2134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mc:AlternateContent xmlns:mc="http://schemas.openxmlformats.org/markup-compatibility/2006" xmlns:a14="http://schemas.microsoft.com/office/drawing/2010/main">
        <mc:Choice Requires="a14">
          <p:sp>
            <p:nvSpPr>
              <p:cNvPr id="61443" name="Rectangle 2"/>
              <p:cNvSpPr>
                <a:spLocks noGrp="1" noChangeArrowheads="1"/>
              </p:cNvSpPr>
              <p:nvPr>
                <p:ph type="body" idx="1"/>
              </p:nvPr>
            </p:nvSpPr>
            <p:spPr>
              <a:noFill/>
              <a:ln w="9525"/>
            </p:spPr>
            <p:txBody>
              <a:bodyPr/>
              <a:lstStyle/>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endParaRPr lang="en-US" b="0" dirty="0" smtClean="0"/>
              </a:p>
            </p:txBody>
          </p:sp>
        </mc:Choice>
        <mc:Fallback xmlns="">
          <p:sp>
            <p:nvSpPr>
              <p:cNvPr id="61443" name="Rectangle 2"/>
              <p:cNvSpPr>
                <a:spLocks noGrp="1" noChangeArrowheads="1"/>
              </p:cNvSpPr>
              <p:nvPr>
                <p:ph type="body" idx="1"/>
              </p:nvPr>
            </p:nvSpPr>
            <p:spPr>
              <a:noFill/>
              <a:ln w="9525"/>
            </p:spPr>
            <p:txBody>
              <a:bodyPr/>
              <a:lstStyle/>
              <a:p>
                <a:pPr marL="285750" indent="-285750">
                  <a:buFont typeface="Arial" panose="020B0604020202020204" pitchFamily="34" charset="0"/>
                  <a:buChar char="•"/>
                </a:pPr>
                <a:r>
                  <a:rPr lang="en-US" sz="1800" b="1" kern="1200" dirty="0" smtClean="0">
                    <a:solidFill>
                      <a:srgbClr val="572E2D"/>
                    </a:solidFill>
                    <a:effectLst/>
                    <a:latin typeface="Chalkboard SE" charset="0"/>
                    <a:ea typeface="Chalkboard SE" charset="0"/>
                    <a:cs typeface="Chalkboard SE" charset="0"/>
                    <a:sym typeface="Chalkboard SE" charset="0"/>
                  </a:rPr>
                  <a:t>ADJ_FPC:</a:t>
                </a:r>
                <a:r>
                  <a:rPr lang="en-US" sz="1800" b="1" kern="1200" baseline="0" dirty="0" smtClean="0">
                    <a:solidFill>
                      <a:srgbClr val="572E2D"/>
                    </a:solidFill>
                    <a:effectLst/>
                    <a:latin typeface="Chalkboard SE" charset="0"/>
                    <a:ea typeface="Chalkboard SE" charset="0"/>
                    <a:cs typeface="Chalkboard SE" charset="0"/>
                    <a:sym typeface="Chalkboard SE" charset="0"/>
                  </a:rPr>
                  <a:t> </a:t>
                </a:r>
                <a:r>
                  <a:rPr lang="en-US" sz="1800" kern="1200" dirty="0" smtClean="0">
                    <a:solidFill>
                      <a:srgbClr val="572E2D"/>
                    </a:solidFill>
                    <a:effectLst/>
                    <a:latin typeface="Chalkboard SE" charset="0"/>
                    <a:ea typeface="Chalkboard SE" charset="0"/>
                    <a:cs typeface="Chalkboard SE" charset="0"/>
                    <a:sym typeface="Chalkboard SE" charset="0"/>
                  </a:rPr>
                  <a:t>This adjustment is needed when the population of beneficiaries served by the project is relatively small (relative to</a:t>
                </a:r>
                <a:r>
                  <a:rPr lang="en-US" sz="1800" kern="1200" baseline="0" dirty="0" smtClean="0">
                    <a:solidFill>
                      <a:srgbClr val="572E2D"/>
                    </a:solidFill>
                    <a:effectLst/>
                    <a:latin typeface="Chalkboard SE" charset="0"/>
                    <a:ea typeface="Chalkboard SE" charset="0"/>
                    <a:cs typeface="Chalkboard SE" charset="0"/>
                    <a:sym typeface="Chalkboard SE" charset="0"/>
                  </a:rPr>
                  <a:t> the initial sample size)</a:t>
                </a:r>
                <a:r>
                  <a:rPr lang="en-US" sz="1800" kern="1200" dirty="0" smtClean="0">
                    <a:solidFill>
                      <a:srgbClr val="572E2D"/>
                    </a:solidFill>
                    <a:effectLst/>
                    <a:latin typeface="Chalkboard SE" charset="0"/>
                    <a:ea typeface="Chalkboard SE" charset="0"/>
                    <a:cs typeface="Chalkboard SE" charset="0"/>
                    <a:sym typeface="Chalkboard SE" charset="0"/>
                  </a:rPr>
                  <a:t>. </a:t>
                </a:r>
              </a:p>
              <a:p>
                <a:pPr marL="285750" indent="-285750">
                  <a:buFont typeface="Arial" panose="020B0604020202020204" pitchFamily="34" charset="0"/>
                  <a:buChar char="•"/>
                </a:pPr>
                <a:r>
                  <a:rPr lang="en-US" sz="1800" kern="1200" dirty="0" smtClean="0">
                    <a:solidFill>
                      <a:srgbClr val="572E2D"/>
                    </a:solidFill>
                    <a:effectLst/>
                    <a:latin typeface="Chalkboard SE" charset="0"/>
                    <a:ea typeface="Chalkboard SE" charset="0"/>
                    <a:cs typeface="Chalkboard SE" charset="0"/>
                    <a:sym typeface="Chalkboard SE" charset="0"/>
                  </a:rPr>
                  <a:t>In these cases, the sample size can be decreased from the initial sample size (</a:t>
                </a:r>
                <a:r>
                  <a:rPr lang="en-US" sz="1800" i="0" kern="1200">
                    <a:solidFill>
                      <a:srgbClr val="572E2D"/>
                    </a:solidFill>
                    <a:effectLst/>
                    <a:latin typeface="Chalkboard SE" charset="0"/>
                    <a:ea typeface="Chalkboard SE" charset="0"/>
                    <a:cs typeface="Chalkboard SE" charset="0"/>
                    <a:sym typeface="Chalkboard SE" charset="0"/>
                  </a:rPr>
                  <a:t>𝑛_𝑖𝑛𝑖𝑡𝑖𝑎𝑙</a:t>
                </a:r>
                <a:r>
                  <a:rPr lang="en-US" sz="1800" kern="1200" dirty="0">
                    <a:solidFill>
                      <a:srgbClr val="572E2D"/>
                    </a:solidFill>
                    <a:effectLst/>
                    <a:latin typeface="Chalkboard SE" charset="0"/>
                    <a:ea typeface="Chalkboard SE" charset="0"/>
                    <a:cs typeface="Chalkboard SE" charset="0"/>
                    <a:sym typeface="Chalkboard SE" charset="0"/>
                  </a:rPr>
                  <a:t>) because each new survey respondent adds a smaller amount of new information than when the population of beneficiaries is large</a:t>
                </a:r>
                <a:r>
                  <a:rPr lang="en-US" sz="1800" kern="1200" dirty="0" smtClean="0">
                    <a:solidFill>
                      <a:srgbClr val="572E2D"/>
                    </a:solidFill>
                    <a:effectLst/>
                    <a:latin typeface="Chalkboard SE" charset="0"/>
                    <a:ea typeface="Chalkboard SE" charset="0"/>
                    <a:cs typeface="Chalkboard SE" charset="0"/>
                    <a:sym typeface="Chalkboard SE" charset="0"/>
                  </a:rPr>
                  <a:t>.</a:t>
                </a:r>
              </a:p>
              <a:p>
                <a:pPr marL="285750" indent="-285750">
                  <a:buFont typeface="Arial" panose="020B0604020202020204" pitchFamily="34" charset="0"/>
                  <a:buChar char="•"/>
                </a:pPr>
                <a:r>
                  <a:rPr lang="en-US" sz="1800" kern="1200" dirty="0" smtClean="0">
                    <a:solidFill>
                      <a:srgbClr val="572E2D"/>
                    </a:solidFill>
                    <a:effectLst/>
                    <a:latin typeface="Chalkboard SE" charset="0"/>
                    <a:ea typeface="Chalkboard SE" charset="0"/>
                    <a:cs typeface="Chalkboard SE" charset="0"/>
                    <a:sym typeface="Chalkboard SE" charset="0"/>
                  </a:rPr>
                  <a:t>The</a:t>
                </a:r>
                <a:r>
                  <a:rPr lang="en-US" sz="1800" kern="1200" baseline="0" dirty="0" smtClean="0">
                    <a:solidFill>
                      <a:srgbClr val="572E2D"/>
                    </a:solidFill>
                    <a:effectLst/>
                    <a:latin typeface="Chalkboard SE" charset="0"/>
                    <a:ea typeface="Chalkboard SE" charset="0"/>
                    <a:cs typeface="Chalkboard SE" charset="0"/>
                    <a:sym typeface="Chalkboard SE" charset="0"/>
                  </a:rPr>
                  <a:t> adjustment in such cases is not given here, but you can read about it in the guide.</a:t>
                </a:r>
              </a:p>
              <a:p>
                <a:pPr marL="285750" indent="-285750">
                  <a:buFont typeface="Arial" panose="020B0604020202020204" pitchFamily="34" charset="0"/>
                  <a:buChar char="•"/>
                </a:pPr>
                <a:r>
                  <a:rPr lang="en-US" sz="1800" kern="1200" baseline="0" dirty="0" smtClean="0">
                    <a:solidFill>
                      <a:srgbClr val="572E2D"/>
                    </a:solidFill>
                    <a:effectLst/>
                    <a:latin typeface="Chalkboard SE" charset="0"/>
                    <a:ea typeface="Chalkboard SE" charset="0"/>
                    <a:cs typeface="Chalkboard SE" charset="0"/>
                    <a:sym typeface="Chalkboard SE" charset="0"/>
                  </a:rPr>
                  <a:t>Most of the time, it is not needed, since population sizes tend to be large relative to initial sample sizes</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b="1" kern="1200" dirty="0" smtClean="0">
                    <a:solidFill>
                      <a:srgbClr val="572E2D"/>
                    </a:solidFill>
                    <a:effectLst/>
                    <a:latin typeface="Chalkboard SE" charset="0"/>
                    <a:ea typeface="Chalkboard SE" charset="0"/>
                    <a:cs typeface="Chalkboard SE" charset="0"/>
                    <a:sym typeface="Chalkboard SE" charset="0"/>
                  </a:rPr>
                  <a:t>ADJ_DEFF:</a:t>
                </a:r>
                <a:r>
                  <a:rPr lang="en-US" sz="1700" kern="1200" dirty="0" smtClean="0">
                    <a:solidFill>
                      <a:srgbClr val="572E2D"/>
                    </a:solidFill>
                    <a:effectLst/>
                    <a:latin typeface="Chalkboard SE" charset="0"/>
                    <a:ea typeface="Chalkboard SE" charset="0"/>
                    <a:cs typeface="Chalkboard SE" charset="0"/>
                    <a:sym typeface="Chalkboard SE" charset="0"/>
                  </a:rPr>
                  <a:t> A two-stage cluster design has greater sampling error than that of the one-stage sampling design. </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This is because survey respondents within a cluster are likely to share similar characteristics in relation to some (or all) of the indicators of interest. </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When this happens, the amount of new information that each new survey respondent provides from within the same sampled cluster is less than that of a new respondent using a one-stage</a:t>
                </a:r>
                <a:r>
                  <a:rPr lang="en-US" sz="1700" kern="1200" baseline="0" dirty="0" smtClean="0">
                    <a:solidFill>
                      <a:srgbClr val="572E2D"/>
                    </a:solidFill>
                    <a:effectLst/>
                    <a:latin typeface="Chalkboard SE" charset="0"/>
                    <a:ea typeface="Chalkboard SE" charset="0"/>
                    <a:cs typeface="Chalkboard SE" charset="0"/>
                    <a:sym typeface="Chalkboard SE" charset="0"/>
                  </a:rPr>
                  <a:t> s</a:t>
                </a:r>
                <a:r>
                  <a:rPr lang="en-US" sz="1700" kern="1200" dirty="0" smtClean="0">
                    <a:solidFill>
                      <a:srgbClr val="572E2D"/>
                    </a:solidFill>
                    <a:effectLst/>
                    <a:latin typeface="Chalkboard SE" charset="0"/>
                    <a:ea typeface="Chalkboard SE" charset="0"/>
                    <a:cs typeface="Chalkboard SE" charset="0"/>
                    <a:sym typeface="Chalkboard SE" charset="0"/>
                  </a:rPr>
                  <a:t>ampling design.</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Each indicator has its own separate design effect due to clustering relating to the degree of homogeneity within the cluster in relation to that particular indicator. </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In principle, design effects can be calculated only after a survey has been conducted. </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However, they can be estimated using values form survey reports that have been conducted using the same (or similar) indicators on the same (or similar) survey population and ideally using the same sample design</a:t>
                </a: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In the event that there are no previous surveys to use as a reference, a longstanding rule of thumb is to use an estimate of </a:t>
                </a:r>
                <a:r>
                  <a:rPr lang="en-US" sz="1700" i="0" kern="1200">
                    <a:solidFill>
                      <a:srgbClr val="572E2D"/>
                    </a:solidFill>
                    <a:effectLst/>
                    <a:latin typeface="Chalkboard SE" charset="0"/>
                    <a:sym typeface="Chalkboard SE" charset="0"/>
                  </a:rPr>
                  <a:t>〖</a:t>
                </a:r>
                <a:r>
                  <a:rPr lang="en-US" sz="1700" i="0" kern="1200">
                    <a:solidFill>
                      <a:srgbClr val="572E2D"/>
                    </a:solidFill>
                    <a:effectLst/>
                    <a:latin typeface="Chalkboard SE" charset="0"/>
                    <a:ea typeface="Chalkboard SE" charset="0"/>
                    <a:cs typeface="Chalkboard SE" charset="0"/>
                    <a:sym typeface="Chalkboard SE" charset="0"/>
                  </a:rPr>
                  <a:t>𝑎𝑑𝑗〗_(𝑑𝑒𝑠𝑖𝑔𝑛 𝑒𝑓𝑓𝑒𝑐𝑡)</a:t>
                </a:r>
                <a:r>
                  <a:rPr lang="en-US" sz="1700" kern="1200" dirty="0">
                    <a:solidFill>
                      <a:srgbClr val="572E2D"/>
                    </a:solidFill>
                    <a:effectLst/>
                    <a:latin typeface="Chalkboard SE" charset="0"/>
                    <a:ea typeface="Chalkboard SE" charset="0"/>
                    <a:cs typeface="Chalkboard SE" charset="0"/>
                    <a:sym typeface="Chalkboard SE" charset="0"/>
                  </a:rPr>
                  <a:t> = 2 </a:t>
                </a:r>
                <a:endParaRPr lang="en-US" sz="1700" kern="1200" dirty="0" smtClean="0">
                  <a:solidFill>
                    <a:srgbClr val="572E2D"/>
                  </a:solidFill>
                  <a:effectLst/>
                  <a:latin typeface="Chalkboard SE" charset="0"/>
                  <a:ea typeface="Chalkboard SE" charset="0"/>
                  <a:cs typeface="Chalkboard SE" charset="0"/>
                  <a:sym typeface="Chalkboard SE" charset="0"/>
                </a:endParaRPr>
              </a:p>
              <a:p>
                <a:pPr marL="285750" indent="-285750">
                  <a:buFont typeface="Arial" panose="020B0604020202020204" pitchFamily="34" charset="0"/>
                  <a:buChar char="•"/>
                </a:pPr>
                <a:r>
                  <a:rPr lang="en-US" sz="1700" b="1" kern="1200" dirty="0" smtClean="0">
                    <a:solidFill>
                      <a:srgbClr val="572E2D"/>
                    </a:solidFill>
                    <a:effectLst/>
                    <a:latin typeface="Chalkboard SE" charset="0"/>
                    <a:sym typeface="Chalkboard SE" charset="0"/>
                  </a:rPr>
                  <a:t>ADJ_NR</a:t>
                </a:r>
                <a:r>
                  <a:rPr lang="en-US" sz="1700" b="0" kern="1200" dirty="0" smtClean="0">
                    <a:solidFill>
                      <a:srgbClr val="572E2D"/>
                    </a:solidFill>
                    <a:effectLst/>
                    <a:latin typeface="Chalkboard SE" charset="0"/>
                    <a:sym typeface="Chalkboard SE" charset="0"/>
                  </a:rPr>
                  <a:t>: </a:t>
                </a:r>
                <a:r>
                  <a:rPr lang="en-US" sz="1700" kern="1200" dirty="0" smtClean="0">
                    <a:solidFill>
                      <a:srgbClr val="572E2D"/>
                    </a:solidFill>
                    <a:effectLst/>
                    <a:latin typeface="Chalkboard SE" charset="0"/>
                    <a:ea typeface="Chalkboard SE" charset="0"/>
                    <a:cs typeface="Chalkboard SE" charset="0"/>
                    <a:sym typeface="Chalkboard SE" charset="0"/>
                  </a:rPr>
                  <a:t>In all surveys, it is expected that some percentage of individuals selected for the survey will be unreachable, unavailable, or unwilling to respond to any or all of the survey questions; this is called individual non-response. </a:t>
                </a:r>
              </a:p>
              <a:p>
                <a:pPr marL="285750" indent="-285750">
                  <a:buFont typeface="Arial" panose="020B0604020202020204" pitchFamily="34" charset="0"/>
                  <a:buChar char="•"/>
                </a:pPr>
                <a:r>
                  <a:rPr lang="en-US" sz="1700" kern="1200" dirty="0" smtClean="0">
                    <a:solidFill>
                      <a:srgbClr val="572E2D"/>
                    </a:solidFill>
                    <a:effectLst/>
                    <a:latin typeface="Chalkboard SE" charset="0"/>
                    <a:ea typeface="Chalkboard SE" charset="0"/>
                    <a:cs typeface="Chalkboard SE" charset="0"/>
                    <a:sym typeface="Chalkboard SE" charset="0"/>
                  </a:rPr>
                  <a:t>Despite the best efforts of interviewers, there is usually some residual non-response that remains, even after several attempts to complete an interview with the beneficiary selected for the sample. </a:t>
                </a:r>
              </a:p>
              <a:p>
                <a:pPr marL="285750" indent="-285750">
                  <a:buFont typeface="Arial" panose="020B0604020202020204" pitchFamily="34" charset="0"/>
                  <a:buChar char="•"/>
                </a:pPr>
                <a:r>
                  <a:rPr lang="en-US" sz="1700" kern="1200" dirty="0" smtClean="0">
                    <a:solidFill>
                      <a:srgbClr val="572E2D"/>
                    </a:solidFill>
                    <a:effectLst/>
                    <a:latin typeface="Chalkboard SE" charset="0"/>
                    <a:ea typeface="Chalkboard SE" charset="0"/>
                    <a:cs typeface="Chalkboard SE" charset="0"/>
                    <a:sym typeface="Chalkboard SE" charset="0"/>
                  </a:rPr>
                  <a:t>To ensure that the targeted number of beneficiaries actually completes interviews despite individual non-response, the initial sample size is pre-inflated by multiplying by the inverse of the expected response rate so that the resultant sample size after fieldwork is as close as possible to the targeted initial sample size.</a:t>
                </a:r>
              </a:p>
              <a:p>
                <a:pPr marL="285750" indent="-285750">
                  <a:buFont typeface="Arial" panose="020B0604020202020204" pitchFamily="34" charset="0"/>
                  <a:buChar char="•"/>
                </a:pPr>
                <a:r>
                  <a:rPr lang="en-US" sz="1700" kern="1200" dirty="0" smtClean="0">
                    <a:solidFill>
                      <a:srgbClr val="572E2D"/>
                    </a:solidFill>
                    <a:effectLst/>
                    <a:latin typeface="Chalkboard SE" charset="0"/>
                    <a:ea typeface="Chalkboard SE" charset="0"/>
                    <a:cs typeface="Chalkboard SE" charset="0"/>
                    <a:sym typeface="Chalkboard SE" charset="0"/>
                  </a:rPr>
                  <a:t>The expected response rate can be estimated using information from past survey reports drafted by other organizations conducting surveys in the same geographic area and with the same (or similar) survey population as a guide. </a:t>
                </a:r>
              </a:p>
              <a:p>
                <a:pPr marL="285750" indent="-285750">
                  <a:buFont typeface="Arial" panose="020B0604020202020204" pitchFamily="34" charset="0"/>
                  <a:buChar char="•"/>
                </a:pPr>
                <a:r>
                  <a:rPr lang="en-US" sz="1700" kern="1200" dirty="0" smtClean="0">
                    <a:solidFill>
                      <a:srgbClr val="572E2D"/>
                    </a:solidFill>
                    <a:effectLst/>
                    <a:latin typeface="Chalkboard SE" charset="0"/>
                    <a:ea typeface="Chalkboard SE" charset="0"/>
                    <a:cs typeface="Chalkboard SE" charset="0"/>
                    <a:sym typeface="Chalkboard SE" charset="0"/>
                  </a:rPr>
                  <a:t>In the absence of prior information,</a:t>
                </a:r>
                <a:r>
                  <a:rPr lang="en-US" sz="1700" kern="1200" baseline="0" dirty="0" smtClean="0">
                    <a:solidFill>
                      <a:srgbClr val="572E2D"/>
                    </a:solidFill>
                    <a:effectLst/>
                    <a:latin typeface="Chalkboard SE" charset="0"/>
                    <a:ea typeface="Chalkboard SE" charset="0"/>
                    <a:cs typeface="Chalkboard SE" charset="0"/>
                    <a:sym typeface="Chalkboard SE" charset="0"/>
                  </a:rPr>
                  <a:t> assume 5% non-response</a:t>
                </a:r>
                <a:endParaRPr lang="en-US" sz="1700" kern="1200" dirty="0" smtClean="0">
                  <a:solidFill>
                    <a:srgbClr val="572E2D"/>
                  </a:solidFill>
                  <a:effectLst/>
                  <a:latin typeface="Chalkboard SE" charset="0"/>
                  <a:ea typeface="Chalkboard SE" charset="0"/>
                  <a:cs typeface="Chalkboard SE" charset="0"/>
                  <a:sym typeface="Chalkboard SE" charset="0"/>
                </a:endParaRPr>
              </a:p>
              <a:p>
                <a:pPr marL="285750" marR="0" indent="-285750" algn="l" defTabSz="321457" rtl="0" eaLnBrk="0" fontAlgn="base" latinLnBrk="0" hangingPunct="0">
                  <a:lnSpc>
                    <a:spcPts val="2461"/>
                  </a:lnSpc>
                  <a:spcBef>
                    <a:spcPct val="0"/>
                  </a:spcBef>
                  <a:spcAft>
                    <a:spcPct val="0"/>
                  </a:spcAft>
                  <a:buClrTx/>
                  <a:buSzTx/>
                  <a:buFont typeface="Arial" panose="020B0604020202020204" pitchFamily="34" charset="0"/>
                  <a:buChar char="•"/>
                  <a:tabLst/>
                  <a:defRPr/>
                </a:pPr>
                <a:endParaRPr lang="en-US" b="0" dirty="0" smtClean="0"/>
              </a:p>
            </p:txBody>
          </p:sp>
        </mc:Fallback>
      </mc:AlternateContent>
    </p:spTree>
    <p:extLst>
      <p:ext uri="{BB962C8B-B14F-4D97-AF65-F5344CB8AC3E}">
        <p14:creationId xmlns:p14="http://schemas.microsoft.com/office/powerpoint/2010/main" val="4067749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3130094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2256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39196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p:sp>
      <p:sp>
        <p:nvSpPr>
          <p:cNvPr id="54275" name="Rectangle 2"/>
          <p:cNvSpPr>
            <a:spLocks noGrp="1" noChangeArrowheads="1"/>
          </p:cNvSpPr>
          <p:nvPr>
            <p:ph type="body" idx="1"/>
          </p:nvPr>
        </p:nvSpPr>
        <p:spPr>
          <a:noFill/>
          <a:ln w="9525"/>
        </p:spPr>
        <p:txBody>
          <a:bodyPr/>
          <a:lstStyle/>
          <a:p>
            <a:pPr marL="337084" indent="-283507" defTabSz="914145" eaLnBrk="1">
              <a:spcBef>
                <a:spcPts val="2400"/>
              </a:spcBef>
              <a:buClr>
                <a:srgbClr val="000000"/>
              </a:buClr>
              <a:buFont typeface="Helvetica-Light" charset="0"/>
              <a:buChar char="•"/>
            </a:pPr>
            <a:endParaRPr lang="en-US" sz="170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63768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p:spTree>
    <p:extLst>
      <p:ext uri="{BB962C8B-B14F-4D97-AF65-F5344CB8AC3E}">
        <p14:creationId xmlns:p14="http://schemas.microsoft.com/office/powerpoint/2010/main" val="1780504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i="0" baseline="0" dirty="0" smtClean="0"/>
          </a:p>
        </p:txBody>
      </p:sp>
    </p:spTree>
    <p:extLst>
      <p:ext uri="{BB962C8B-B14F-4D97-AF65-F5344CB8AC3E}">
        <p14:creationId xmlns:p14="http://schemas.microsoft.com/office/powerpoint/2010/main" val="3127748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mc:AlternateContent xmlns:mc="http://schemas.openxmlformats.org/markup-compatibility/2006" xmlns:a14="http://schemas.microsoft.com/office/drawing/2010/main">
        <mc:Choice Requires="a14">
          <p:sp>
            <p:nvSpPr>
              <p:cNvPr id="61443" name="Rectangle 2"/>
              <p:cNvSpPr>
                <a:spLocks noGrp="1" noChangeArrowheads="1"/>
              </p:cNvSpPr>
              <p:nvPr>
                <p:ph type="body" idx="1"/>
              </p:nvPr>
            </p:nvSpPr>
            <p:spPr>
              <a:noFill/>
              <a:ln w="9525"/>
            </p:spPr>
            <p:txBody>
              <a:bodyPr/>
              <a:lstStyle/>
              <a:p>
                <a:pPr marL="536575" lvl="1" indent="-285750" eaLnBrk="1">
                  <a:buFont typeface="Arial" panose="020B0604020202020204" pitchFamily="34" charset="0"/>
                  <a:buChar char="•"/>
                </a:pPr>
                <a:endParaRPr lang="en-US" b="0" dirty="0" smtClean="0"/>
              </a:p>
            </p:txBody>
          </p:sp>
        </mc:Choice>
        <mc:Fallback xmlns="">
          <p:sp>
            <p:nvSpPr>
              <p:cNvPr id="61443" name="Rectangle 2"/>
              <p:cNvSpPr>
                <a:spLocks noGrp="1" noChangeArrowheads="1"/>
              </p:cNvSpPr>
              <p:nvPr>
                <p:ph type="body" idx="1"/>
              </p:nvPr>
            </p:nvSpPr>
            <p:spPr>
              <a:noFill/>
              <a:ln w="9525"/>
            </p:spPr>
            <p:txBody>
              <a:bodyPr/>
              <a:lstStyle/>
              <a:p>
                <a:pPr marL="536575" marR="0" lvl="1" indent="-285750" algn="l" defTabSz="321457" rtl="0" eaLnBrk="1"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Finally, Feed the Future recommends that IPs adopt a minimum overall sample size for the survey of 525 beneficiaries. </a:t>
                </a:r>
              </a:p>
              <a:p>
                <a:pPr marL="536575" marR="0" lvl="1" indent="-285750" algn="l" defTabSz="321457" rtl="0" eaLnBrk="1" fontAlgn="base" latinLnBrk="0" hangingPunct="0">
                  <a:lnSpc>
                    <a:spcPts val="2461"/>
                  </a:lnSpc>
                  <a:spcBef>
                    <a:spcPct val="0"/>
                  </a:spcBef>
                  <a:spcAft>
                    <a:spcPct val="0"/>
                  </a:spcAft>
                  <a:buClrTx/>
                  <a:buSzTx/>
                  <a:buFont typeface="Arial" panose="020B0604020202020204" pitchFamily="34" charset="0"/>
                  <a:buChar char="•"/>
                  <a:tabLst/>
                  <a:defRPr/>
                </a:pPr>
                <a:r>
                  <a:rPr lang="en-US" sz="1700" kern="1200" dirty="0" smtClean="0">
                    <a:solidFill>
                      <a:srgbClr val="572E2D"/>
                    </a:solidFill>
                    <a:effectLst/>
                    <a:latin typeface="Chalkboard SE" charset="0"/>
                    <a:ea typeface="Chalkboard SE" charset="0"/>
                    <a:cs typeface="Chalkboard SE" charset="0"/>
                    <a:sym typeface="Chalkboard SE" charset="0"/>
                  </a:rPr>
                  <a:t>That is to say </a:t>
                </a:r>
                <a:r>
                  <a:rPr lang="en-US" sz="1700" i="0" kern="1200">
                    <a:solidFill>
                      <a:srgbClr val="572E2D"/>
                    </a:solidFill>
                    <a:effectLst/>
                    <a:latin typeface="Chalkboard SE" charset="0"/>
                    <a:ea typeface="Chalkboard SE" charset="0"/>
                    <a:cs typeface="Chalkboard SE" charset="0"/>
                    <a:sym typeface="Chalkboard SE" charset="0"/>
                  </a:rPr>
                  <a:t>𝑛_𝑓𝑖𝑛𝑎𝑙</a:t>
                </a:r>
                <a:r>
                  <a:rPr lang="en-US" sz="1700" kern="1200" dirty="0">
                    <a:solidFill>
                      <a:srgbClr val="572E2D"/>
                    </a:solidFill>
                    <a:effectLst/>
                    <a:latin typeface="Chalkboard SE" charset="0"/>
                    <a:ea typeface="Chalkboard SE" charset="0"/>
                    <a:cs typeface="Chalkboard SE" charset="0"/>
                    <a:sym typeface="Chalkboard SE" charset="0"/>
                  </a:rPr>
                  <a:t> should be 525 or more after taking into account the three adjustments to </a:t>
                </a:r>
                <a:r>
                  <a:rPr lang="en-US" sz="1700" i="0" kern="1200">
                    <a:solidFill>
                      <a:srgbClr val="572E2D"/>
                    </a:solidFill>
                    <a:effectLst/>
                    <a:latin typeface="Chalkboard SE" charset="0"/>
                    <a:ea typeface="Chalkboard SE" charset="0"/>
                    <a:cs typeface="Chalkboard SE" charset="0"/>
                    <a:sym typeface="Chalkboard SE" charset="0"/>
                  </a:rPr>
                  <a:t>𝑛_𝑖𝑛𝑖𝑡𝑖𝑎𝑙</a:t>
                </a:r>
                <a:r>
                  <a:rPr lang="en-US" sz="1700" kern="1200" dirty="0">
                    <a:solidFill>
                      <a:srgbClr val="572E2D"/>
                    </a:solidFill>
                    <a:effectLst/>
                    <a:latin typeface="Chalkboard SE" charset="0"/>
                    <a:ea typeface="Chalkboard SE" charset="0"/>
                    <a:cs typeface="Chalkboard SE" charset="0"/>
                    <a:sym typeface="Chalkboard SE" charset="0"/>
                  </a:rPr>
                  <a:t> and assuming an anticipated </a:t>
                </a:r>
                <a:r>
                  <a:rPr lang="en-US" sz="1700" kern="1200" dirty="0" smtClean="0">
                    <a:solidFill>
                      <a:srgbClr val="572E2D"/>
                    </a:solidFill>
                    <a:effectLst/>
                    <a:latin typeface="Chalkboard SE" charset="0"/>
                    <a:ea typeface="Chalkboard SE" charset="0"/>
                    <a:cs typeface="Chalkboard SE" charset="0"/>
                    <a:sym typeface="Chalkboard SE" charset="0"/>
                  </a:rPr>
                  <a:t>non-response </a:t>
                </a:r>
                <a:r>
                  <a:rPr lang="en-US" sz="1700" kern="1200" dirty="0">
                    <a:solidFill>
                      <a:srgbClr val="572E2D"/>
                    </a:solidFill>
                    <a:effectLst/>
                    <a:latin typeface="Chalkboard SE" charset="0"/>
                    <a:ea typeface="Chalkboard SE" charset="0"/>
                    <a:cs typeface="Chalkboard SE" charset="0"/>
                    <a:sym typeface="Chalkboard SE" charset="0"/>
                  </a:rPr>
                  <a:t>rate of </a:t>
                </a:r>
                <a:r>
                  <a:rPr lang="en-US" sz="1700" kern="1200" dirty="0" smtClean="0">
                    <a:solidFill>
                      <a:srgbClr val="572E2D"/>
                    </a:solidFill>
                    <a:effectLst/>
                    <a:latin typeface="Chalkboard SE" charset="0"/>
                    <a:ea typeface="Chalkboard SE" charset="0"/>
                    <a:cs typeface="Chalkboard SE" charset="0"/>
                    <a:sym typeface="Chalkboard SE" charset="0"/>
                  </a:rPr>
                  <a:t>5</a:t>
                </a:r>
                <a:r>
                  <a:rPr lang="en-US" sz="1700" kern="1200" dirty="0">
                    <a:solidFill>
                      <a:srgbClr val="572E2D"/>
                    </a:solidFill>
                    <a:effectLst/>
                    <a:latin typeface="Chalkboard SE" charset="0"/>
                    <a:ea typeface="Chalkboard SE" charset="0"/>
                    <a:cs typeface="Chalkboard SE" charset="0"/>
                    <a:sym typeface="Chalkboard SE" charset="0"/>
                  </a:rPr>
                  <a:t>%. </a:t>
                </a:r>
                <a:endParaRPr lang="en-US" sz="1700" kern="1200" dirty="0" smtClean="0">
                  <a:solidFill>
                    <a:srgbClr val="572E2D"/>
                  </a:solidFill>
                  <a:effectLst/>
                  <a:latin typeface="Chalkboard SE" charset="0"/>
                  <a:ea typeface="Chalkboard SE" charset="0"/>
                  <a:cs typeface="Chalkboard SE" charset="0"/>
                  <a:sym typeface="Chalkboard SE" charset="0"/>
                </a:endParaRPr>
              </a:p>
              <a:p>
                <a:pPr marL="536575" lvl="1" indent="-285750" eaLnBrk="1">
                  <a:buFont typeface="Arial" panose="020B0604020202020204" pitchFamily="34" charset="0"/>
                  <a:buChar char="•"/>
                </a:pPr>
                <a:endParaRPr lang="en-US" b="0" dirty="0" smtClean="0"/>
              </a:p>
            </p:txBody>
          </p:sp>
        </mc:Fallback>
      </mc:AlternateContent>
    </p:spTree>
    <p:extLst>
      <p:ext uri="{BB962C8B-B14F-4D97-AF65-F5344CB8AC3E}">
        <p14:creationId xmlns:p14="http://schemas.microsoft.com/office/powerpoint/2010/main" val="2090264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85343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0" indent="0" eaLnBrk="1">
              <a:buSzPct val="80000"/>
              <a:buFont typeface="Arial" panose="020B0604020202020204" pitchFamily="34" charset="0"/>
              <a:buNone/>
            </a:pPr>
            <a:endParaRPr lang="en-US" sz="1700" b="0" kern="1200" baseline="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395172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281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9268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56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5949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5949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p:sp>
      <p:sp>
        <p:nvSpPr>
          <p:cNvPr id="58371" name="Rectangle 2"/>
          <p:cNvSpPr>
            <a:spLocks noGrp="1" noChangeArrowheads="1"/>
          </p:cNvSpPr>
          <p:nvPr>
            <p:ph type="body" idx="1"/>
          </p:nvPr>
        </p:nvSpPr>
        <p:spPr>
          <a:noFill/>
          <a:ln w="9525"/>
        </p:spPr>
        <p:txBody>
          <a:bodyPr/>
          <a:lstStyle/>
          <a:p>
            <a:pPr marL="228600" indent="-228600" eaLnBrk="1">
              <a:buSzPct val="80000"/>
              <a:buFontTx/>
              <a:buNone/>
            </a:pPr>
            <a:endParaRPr lang="en-US" sz="1700" b="0" kern="1200" dirty="0" smtClean="0">
              <a:solidFill>
                <a:srgbClr val="572E2D"/>
              </a:solidFill>
              <a:latin typeface="Chalkboard SE" charset="0"/>
              <a:ea typeface="Chalkboard SE" charset="0"/>
              <a:cs typeface="Chalkboard SE" charset="0"/>
              <a:sym typeface="Chalkboard SE" charset="0"/>
            </a:endParaRPr>
          </a:p>
        </p:txBody>
      </p:sp>
    </p:spTree>
    <p:extLst>
      <p:ext uri="{BB962C8B-B14F-4D97-AF65-F5344CB8AC3E}">
        <p14:creationId xmlns:p14="http://schemas.microsoft.com/office/powerpoint/2010/main" val="215497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lvl1pPr>
              <a:defRPr sz="4000" b="1">
                <a:solidFill>
                  <a:srgbClr val="1B429A"/>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824" y="3886647"/>
            <a:ext cx="6400354" cy="1752451"/>
          </a:xfrm>
        </p:spPr>
        <p:txBody>
          <a:bodyPr/>
          <a:lstStyle>
            <a:lvl1pPr marL="0" indent="0" algn="ctr">
              <a:buNone/>
              <a:defRPr>
                <a:latin typeface="Arial" pitchFamily="34" charset="0"/>
                <a:cs typeface="Arial" pitchFamily="34" charset="0"/>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8800"/>
            <a:ext cx="7162800" cy="1600200"/>
          </a:xfrm>
        </p:spPr>
        <p:txBody>
          <a:bodyPr>
            <a:normAutofit/>
          </a:bodyPr>
          <a:lstStyle>
            <a:lvl1pPr marL="0" indent="0" algn="l">
              <a:defRPr sz="3000" cap="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838200" y="3456432"/>
            <a:ext cx="6400800" cy="277368"/>
          </a:xfrm>
        </p:spPr>
        <p:txBody>
          <a:bodyPr>
            <a:noAutofit/>
          </a:bodyPr>
          <a:lstStyle>
            <a:lvl1pPr marL="0" indent="0" algn="l">
              <a:buNone/>
              <a:defRPr sz="1800">
                <a:solidFill>
                  <a:srgbClr val="1B4298"/>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a:t>
            </a:r>
          </a:p>
        </p:txBody>
      </p:sp>
      <p:cxnSp>
        <p:nvCxnSpPr>
          <p:cNvPr id="13" name="Straight Connector 12"/>
          <p:cNvCxnSpPr/>
          <p:nvPr userDrawn="1"/>
        </p:nvCxnSpPr>
        <p:spPr>
          <a:xfrm>
            <a:off x="914400" y="3505200"/>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15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1B429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1B429A"/>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69" y="178594"/>
            <a:ext cx="7358063" cy="1714500"/>
          </a:xfrm>
          <a:prstGeom prst="rect">
            <a:avLst/>
          </a:prstGeom>
          <a:noFill/>
          <a:ln w="12700">
            <a:noFill/>
            <a:miter lim="0"/>
            <a:headEnd/>
            <a:tailEnd/>
          </a:ln>
        </p:spPr>
        <p:txBody>
          <a:bodyPr vert="horz" wrap="square" lIns="35717" tIns="35717" rIns="35717" bIns="35717" numCol="1" anchor="ctr" anchorCtr="0" compatLnSpc="1">
            <a:prstTxWarp prst="textNoShape">
              <a:avLst/>
            </a:prstTxWarp>
          </a:bodyPr>
          <a:lstStyle/>
          <a:p>
            <a:pPr lvl="0"/>
            <a:r>
              <a:rPr lang="en-US" dirty="0" smtClean="0">
                <a:sym typeface="Helvetica Light" charset="0"/>
              </a:rPr>
              <a:t>Click to edit Master title style</a:t>
            </a:r>
          </a:p>
        </p:txBody>
      </p:sp>
      <p:sp>
        <p:nvSpPr>
          <p:cNvPr id="1027" name="Rectangle 2"/>
          <p:cNvSpPr>
            <a:spLocks noGrp="1"/>
          </p:cNvSpPr>
          <p:nvPr>
            <p:ph type="body" idx="1"/>
          </p:nvPr>
        </p:nvSpPr>
        <p:spPr bwMode="auto">
          <a:xfrm>
            <a:off x="892969" y="1946672"/>
            <a:ext cx="7358063" cy="4018359"/>
          </a:xfrm>
          <a:prstGeom prst="rect">
            <a:avLst/>
          </a:prstGeom>
          <a:noFill/>
          <a:ln w="12700">
            <a:noFill/>
            <a:miter lim="0"/>
            <a:headEnd/>
            <a:tailEnd/>
          </a:ln>
        </p:spPr>
        <p:txBody>
          <a:bodyPr vert="horz" wrap="square" lIns="35717" tIns="35717" rIns="35717" bIns="35717" numCol="1" anchor="ctr" anchorCtr="0" compatLnSpc="1">
            <a:prstTxWarp prst="textNoShape">
              <a:avLst/>
            </a:prstTxWarp>
          </a:bodyPr>
          <a:lstStyle/>
          <a:p>
            <a:pPr lvl="0"/>
            <a:r>
              <a:rPr lang="en-US" dirty="0" smtClean="0">
                <a:sym typeface="Helvetica Light" charset="0"/>
              </a:rPr>
              <a:t>Click to edit Master text styles</a:t>
            </a:r>
          </a:p>
          <a:p>
            <a:pPr lvl="1"/>
            <a:r>
              <a:rPr lang="en-US" dirty="0" smtClean="0">
                <a:sym typeface="Helvetica Light" charset="0"/>
              </a:rPr>
              <a:t>Second level</a:t>
            </a:r>
          </a:p>
          <a:p>
            <a:pPr lvl="2"/>
            <a:r>
              <a:rPr lang="en-US" dirty="0" smtClean="0">
                <a:sym typeface="Helvetica Light" charset="0"/>
              </a:rPr>
              <a:t>Third level</a:t>
            </a:r>
          </a:p>
          <a:p>
            <a:pPr lvl="3"/>
            <a:r>
              <a:rPr lang="en-US" dirty="0" smtClean="0">
                <a:sym typeface="Helvetica Light" charset="0"/>
              </a:rPr>
              <a:t>Fourth level</a:t>
            </a:r>
          </a:p>
          <a:p>
            <a:pPr lvl="4"/>
            <a:r>
              <a:rPr lang="en-US" dirty="0"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10751" rtl="0" eaLnBrk="0" fontAlgn="base" hangingPunct="0">
        <a:spcBef>
          <a:spcPct val="0"/>
        </a:spcBef>
        <a:spcAft>
          <a:spcPct val="0"/>
        </a:spcAft>
        <a:defRPr sz="4000" b="1">
          <a:solidFill>
            <a:srgbClr val="1B429A"/>
          </a:solidFill>
          <a:latin typeface="Arial" pitchFamily="34" charset="0"/>
          <a:ea typeface="+mj-ea"/>
          <a:cs typeface="Arial" pitchFamily="34" charset="0"/>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3200">
          <a:solidFill>
            <a:schemeClr val="tx1"/>
          </a:solidFill>
          <a:latin typeface="Arial" pitchFamily="34" charset="0"/>
          <a:ea typeface="+mn-ea"/>
          <a:cs typeface="Arial" pitchFamily="34" charset="0"/>
          <a:sym typeface="Helvetica Light" charset="0"/>
        </a:defRPr>
      </a:lvl1pPr>
      <a:lvl2pPr marL="535762" indent="-267881" algn="l" defTabSz="410751" rtl="0" eaLnBrk="0" fontAlgn="base" hangingPunct="0">
        <a:spcBef>
          <a:spcPts val="2953"/>
        </a:spcBef>
        <a:spcAft>
          <a:spcPct val="0"/>
        </a:spcAft>
        <a:buSzPct val="100000"/>
        <a:buChar char="•"/>
        <a:defRPr sz="2600">
          <a:solidFill>
            <a:schemeClr val="tx1"/>
          </a:solidFill>
          <a:latin typeface="Arial" pitchFamily="34" charset="0"/>
          <a:ea typeface="+mn-ea"/>
          <a:cs typeface="Arial" pitchFamily="34" charset="0"/>
          <a:sym typeface="Helvetica Light" charset="0"/>
        </a:defRPr>
      </a:lvl2pPr>
      <a:lvl3pPr marL="803643" indent="-267881" algn="l" defTabSz="410751" rtl="0" eaLnBrk="0" fontAlgn="base" hangingPunct="0">
        <a:spcBef>
          <a:spcPts val="2953"/>
        </a:spcBef>
        <a:spcAft>
          <a:spcPct val="0"/>
        </a:spcAft>
        <a:buSzPct val="100000"/>
        <a:buChar char="•"/>
        <a:defRPr sz="2400">
          <a:solidFill>
            <a:srgbClr val="000000"/>
          </a:solidFill>
          <a:latin typeface="Arial" pitchFamily="34" charset="0"/>
          <a:ea typeface="+mn-ea"/>
          <a:cs typeface="Arial" pitchFamily="34" charset="0"/>
          <a:sym typeface="Helvetica Light" charset="0"/>
        </a:defRPr>
      </a:lvl3pPr>
      <a:lvl4pPr marL="1071524" indent="-267881" algn="l" defTabSz="410751" rtl="0" eaLnBrk="0" fontAlgn="base" hangingPunct="0">
        <a:spcBef>
          <a:spcPts val="2953"/>
        </a:spcBef>
        <a:spcAft>
          <a:spcPct val="0"/>
        </a:spcAft>
        <a:buSzPct val="100000"/>
        <a:buChar char="•"/>
        <a:defRPr sz="2200">
          <a:solidFill>
            <a:srgbClr val="000000"/>
          </a:solidFill>
          <a:latin typeface="Arial" pitchFamily="34" charset="0"/>
          <a:ea typeface="+mn-ea"/>
          <a:cs typeface="Arial" pitchFamily="34" charset="0"/>
          <a:sym typeface="Helvetica Light" charset="0"/>
        </a:defRPr>
      </a:lvl4pPr>
      <a:lvl5pPr marL="1339406" indent="-267881" algn="l" defTabSz="410751" rtl="0" eaLnBrk="0" fontAlgn="base" hangingPunct="0">
        <a:spcBef>
          <a:spcPts val="2953"/>
        </a:spcBef>
        <a:spcAft>
          <a:spcPct val="0"/>
        </a:spcAft>
        <a:buSzPct val="100000"/>
        <a:buChar char="•"/>
        <a:defRPr sz="2000">
          <a:solidFill>
            <a:srgbClr val="000000"/>
          </a:solidFill>
          <a:latin typeface="Arial" pitchFamily="34" charset="0"/>
          <a:ea typeface="+mn-ea"/>
          <a:cs typeface="Arial" pitchFamily="34" charset="0"/>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01060"/>
            <a:ext cx="8382000" cy="1323340"/>
          </a:xfrm>
        </p:spPr>
        <p:txBody>
          <a:bodyPr>
            <a:noAutofit/>
          </a:bodyPr>
          <a:lstStyle/>
          <a:p>
            <a:pPr algn="ctr">
              <a:lnSpc>
                <a:spcPct val="110000"/>
              </a:lnSpc>
            </a:pPr>
            <a:r>
              <a:rPr lang="en-US" sz="2400" cap="none" dirty="0" smtClean="0">
                <a:solidFill>
                  <a:schemeClr val="accent1">
                    <a:lumMod val="50000"/>
                  </a:schemeClr>
                </a:solidFill>
                <a:latin typeface="Segoe UI Semibold" panose="020B0702040204020203" pitchFamily="34" charset="0"/>
              </a:rPr>
              <a:t>Sampling Guide for Beneficiary-based Surveys for Select Feed The Future Agricultural Annual Monitoring Indicators </a:t>
            </a:r>
            <a:r>
              <a:rPr lang="en-US" sz="1800" cap="none" dirty="0" smtClean="0">
                <a:solidFill>
                  <a:schemeClr val="accent1">
                    <a:lumMod val="50000"/>
                  </a:schemeClr>
                </a:solidFill>
                <a:latin typeface="Segoe UI Semibold" panose="020B0702040204020203" pitchFamily="34" charset="0"/>
              </a:rPr>
              <a:t/>
            </a:r>
            <a:br>
              <a:rPr lang="en-US" sz="1800" cap="none" dirty="0" smtClean="0">
                <a:solidFill>
                  <a:schemeClr val="accent1">
                    <a:lumMod val="50000"/>
                  </a:schemeClr>
                </a:solidFill>
                <a:latin typeface="Segoe UI Semibold" panose="020B0702040204020203" pitchFamily="34" charset="0"/>
              </a:rPr>
            </a:br>
            <a:r>
              <a:rPr lang="en-US" sz="2400" cap="none" dirty="0" smtClean="0">
                <a:solidFill>
                  <a:schemeClr val="accent1">
                    <a:lumMod val="50000"/>
                  </a:schemeClr>
                </a:solidFill>
                <a:latin typeface="Segoe UI Semibold" panose="020B0702040204020203" pitchFamily="34" charset="0"/>
              </a:rPr>
              <a:t>&amp; Sample Size Calculator–May 24, 2016</a:t>
            </a:r>
            <a:endParaRPr lang="en-US" sz="2400" b="0" cap="none" dirty="0">
              <a:solidFill>
                <a:schemeClr val="accent1">
                  <a:lumMod val="50000"/>
                </a:schemeClr>
              </a:solidFill>
              <a:latin typeface="Segoe UI Semibold" panose="020B0702040204020203" pitchFamily="34" charset="0"/>
            </a:endParaRPr>
          </a:p>
        </p:txBody>
      </p:sp>
      <p:sp>
        <p:nvSpPr>
          <p:cNvPr id="4" name="Content Placeholder 3"/>
          <p:cNvSpPr>
            <a:spLocks noGrp="1"/>
          </p:cNvSpPr>
          <p:nvPr>
            <p:ph sz="quarter" idx="4294967295"/>
          </p:nvPr>
        </p:nvSpPr>
        <p:spPr>
          <a:xfrm>
            <a:off x="0" y="4953000"/>
            <a:ext cx="9144000" cy="533400"/>
          </a:xfrm>
          <a:solidFill>
            <a:srgbClr val="639729"/>
          </a:solidFill>
        </p:spPr>
        <p:txBody>
          <a:bodyPr lIns="685800" rIns="685800"/>
          <a:lstStyle/>
          <a:p>
            <a:pPr marL="0" indent="0">
              <a:spcBef>
                <a:spcPts val="0"/>
              </a:spcBef>
              <a:buNone/>
            </a:pPr>
            <a:r>
              <a:rPr lang="en-US" sz="1800" dirty="0" smtClean="0">
                <a:solidFill>
                  <a:schemeClr val="bg1"/>
                </a:solidFill>
                <a:latin typeface="Segoe UI Semilight" panose="020B0402040204020203" pitchFamily="34" charset="0"/>
                <a:cs typeface="Segoe UI Semilight" panose="020B0402040204020203" pitchFamily="34" charset="0"/>
              </a:rPr>
              <a:t>Presenters: Diana </a:t>
            </a:r>
            <a:r>
              <a:rPr lang="en-US" sz="1800" dirty="0" err="1" smtClean="0">
                <a:solidFill>
                  <a:schemeClr val="bg1"/>
                </a:solidFill>
                <a:latin typeface="Segoe UI Semilight" panose="020B0402040204020203" pitchFamily="34" charset="0"/>
                <a:cs typeface="Segoe UI Semilight" panose="020B0402040204020203" pitchFamily="34" charset="0"/>
              </a:rPr>
              <a:t>Stukel</a:t>
            </a:r>
            <a:r>
              <a:rPr lang="en-US" sz="1800" dirty="0" smtClean="0">
                <a:solidFill>
                  <a:schemeClr val="bg1"/>
                </a:solidFill>
                <a:latin typeface="Segoe UI Semilight" panose="020B0402040204020203" pitchFamily="34" charset="0"/>
                <a:cs typeface="Segoe UI Semilight" panose="020B0402040204020203" pitchFamily="34" charset="0"/>
              </a:rPr>
              <a:t>, FHI 360/FANTA and Anne </a:t>
            </a:r>
            <a:r>
              <a:rPr lang="en-US" sz="1800" dirty="0" err="1" smtClean="0">
                <a:solidFill>
                  <a:schemeClr val="bg1"/>
                </a:solidFill>
                <a:latin typeface="Segoe UI Semilight" panose="020B0402040204020203" pitchFamily="34" charset="0"/>
                <a:cs typeface="Segoe UI Semilight" panose="020B0402040204020203" pitchFamily="34" charset="0"/>
              </a:rPr>
              <a:t>Swindale</a:t>
            </a:r>
            <a:r>
              <a:rPr lang="en-US" sz="1800" dirty="0" smtClean="0">
                <a:solidFill>
                  <a:schemeClr val="bg1"/>
                </a:solidFill>
                <a:latin typeface="Segoe UI Semilight" panose="020B0402040204020203" pitchFamily="34" charset="0"/>
                <a:cs typeface="Segoe UI Semilight" panose="020B0402040204020203" pitchFamily="34" charset="0"/>
              </a:rPr>
              <a:t>, USAID/BFS</a:t>
            </a:r>
            <a:endParaRPr lang="en-US" sz="1800" dirty="0">
              <a:solidFill>
                <a:schemeClr val="bg1"/>
              </a:solidFill>
              <a:latin typeface="Segoe UI Semilight" panose="020B0402040204020203" pitchFamily="34" charset="0"/>
              <a:cs typeface="Segoe UI Semilight" panose="020B0402040204020203"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27778" b="26666"/>
          <a:stretch/>
        </p:blipFill>
        <p:spPr>
          <a:xfrm>
            <a:off x="0" y="0"/>
            <a:ext cx="9144000" cy="3124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5836440"/>
            <a:ext cx="1905000" cy="56738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5791176"/>
            <a:ext cx="1403554" cy="6793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0168" y="5839714"/>
            <a:ext cx="1152832" cy="51339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687060"/>
            <a:ext cx="3352800" cy="866140"/>
          </a:xfrm>
          <a:prstGeom prst="rect">
            <a:avLst/>
          </a:prstGeom>
        </p:spPr>
      </p:pic>
    </p:spTree>
    <p:extLst>
      <p:ext uri="{BB962C8B-B14F-4D97-AF65-F5344CB8AC3E}">
        <p14:creationId xmlns:p14="http://schemas.microsoft.com/office/powerpoint/2010/main" val="3661536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444500"/>
            <a:ext cx="8229823" cy="622300"/>
          </a:xfrm>
        </p:spPr>
        <p:txBody>
          <a:bodyPr lIns="89294" tIns="53576" rIns="89294" bIns="53576"/>
          <a:lstStyle/>
          <a:p>
            <a:pPr defTabSz="914145" eaLnBrk="1"/>
            <a:r>
              <a:rPr lang="en-US" sz="3200" dirty="0" smtClean="0">
                <a:solidFill>
                  <a:schemeClr val="accent1">
                    <a:lumMod val="50000"/>
                  </a:schemeClr>
                </a:solidFill>
              </a:rPr>
              <a:t>BBS versus Routine Monitoring?</a:t>
            </a:r>
          </a:p>
        </p:txBody>
      </p:sp>
      <p:sp>
        <p:nvSpPr>
          <p:cNvPr id="12291" name="Rectangle 2"/>
          <p:cNvSpPr>
            <a:spLocks noGrp="1" noChangeArrowheads="1"/>
          </p:cNvSpPr>
          <p:nvPr>
            <p:ph type="body" idx="1"/>
          </p:nvPr>
        </p:nvSpPr>
        <p:spPr>
          <a:xfrm>
            <a:off x="381000" y="914399"/>
            <a:ext cx="8610600" cy="5257801"/>
          </a:xfrm>
        </p:spPr>
        <p:txBody>
          <a:bodyPr lIns="89294" tIns="53576" rIns="89294" bIns="53576" anchor="t"/>
          <a:lstStyle/>
          <a:p>
            <a:pPr marL="0" indent="0" defTabSz="914145" eaLnBrk="1">
              <a:spcBef>
                <a:spcPts val="600"/>
              </a:spcBef>
              <a:buSzTx/>
              <a:buNone/>
            </a:pPr>
            <a:endParaRPr lang="en-US" sz="2400" b="1" dirty="0" smtClean="0">
              <a:solidFill>
                <a:srgbClr val="FF0000"/>
              </a:solidFill>
              <a:ea typeface="Helvetica" charset="0"/>
              <a:sym typeface="Helvetica" charset="0"/>
            </a:endParaRPr>
          </a:p>
          <a:p>
            <a:pPr marL="0" indent="0" defTabSz="914145" eaLnBrk="1">
              <a:spcBef>
                <a:spcPts val="1200"/>
              </a:spcBef>
              <a:buSzTx/>
              <a:buNone/>
            </a:pPr>
            <a:r>
              <a:rPr lang="en-US" sz="2400" b="1" dirty="0" smtClean="0">
                <a:solidFill>
                  <a:schemeClr val="accent1">
                    <a:lumMod val="75000"/>
                  </a:schemeClr>
                </a:solidFill>
                <a:ea typeface="Helvetica" charset="0"/>
                <a:sym typeface="Helvetica" charset="0"/>
              </a:rPr>
              <a:t>BBS</a:t>
            </a:r>
            <a:r>
              <a:rPr lang="en-US" sz="2400" dirty="0" smtClean="0">
                <a:solidFill>
                  <a:srgbClr val="FF0000"/>
                </a:solidFill>
                <a:ea typeface="Helvetica" charset="0"/>
                <a:sym typeface="Helvetica" charset="0"/>
              </a:rPr>
              <a:t> </a:t>
            </a:r>
            <a:r>
              <a:rPr lang="en-US" sz="2400" dirty="0" smtClean="0">
                <a:ea typeface="Helvetica" charset="0"/>
                <a:sym typeface="Helvetica" charset="0"/>
              </a:rPr>
              <a:t>data collection:</a:t>
            </a:r>
          </a:p>
          <a:p>
            <a:pPr defTabSz="914145" eaLnBrk="1">
              <a:spcBef>
                <a:spcPts val="1200"/>
              </a:spcBef>
              <a:buSzTx/>
            </a:pPr>
            <a:r>
              <a:rPr lang="en-US" sz="2000" b="1" dirty="0" smtClean="0">
                <a:solidFill>
                  <a:schemeClr val="accent1">
                    <a:lumMod val="50000"/>
                  </a:schemeClr>
                </a:solidFill>
                <a:ea typeface="Helvetica" charset="0"/>
                <a:sym typeface="Helvetica" charset="0"/>
              </a:rPr>
              <a:t>IMPLEMENTED BY: </a:t>
            </a:r>
            <a:r>
              <a:rPr lang="en-US" sz="2000" dirty="0" smtClean="0">
                <a:ea typeface="Helvetica" charset="0"/>
                <a:sym typeface="Helvetica" charset="0"/>
              </a:rPr>
              <a:t>Third party firm typically (but can also be implemented by project staff in some cases)</a:t>
            </a:r>
          </a:p>
          <a:p>
            <a:pPr defTabSz="914145" eaLnBrk="1">
              <a:spcBef>
                <a:spcPts val="1200"/>
              </a:spcBef>
              <a:buSzTx/>
            </a:pPr>
            <a:r>
              <a:rPr lang="en-US" sz="2000" b="1" dirty="0" smtClean="0">
                <a:solidFill>
                  <a:schemeClr val="accent1">
                    <a:lumMod val="50000"/>
                  </a:schemeClr>
                </a:solidFill>
                <a:ea typeface="Helvetica" charset="0"/>
                <a:sym typeface="Helvetica" charset="0"/>
              </a:rPr>
              <a:t>GENERALLY NOT LINKED WITH PROJECT IMPLEMENTATION:</a:t>
            </a:r>
            <a:r>
              <a:rPr lang="en-US" sz="2000" dirty="0" smtClean="0">
                <a:solidFill>
                  <a:schemeClr val="accent1">
                    <a:lumMod val="50000"/>
                  </a:schemeClr>
                </a:solidFill>
                <a:ea typeface="Helvetica" charset="0"/>
                <a:sym typeface="Helvetica" charset="0"/>
              </a:rPr>
              <a:t> </a:t>
            </a:r>
            <a:r>
              <a:rPr lang="en-US" sz="2000" dirty="0" smtClean="0">
                <a:ea typeface="Helvetica" charset="0"/>
                <a:sym typeface="Helvetica" charset="0"/>
              </a:rPr>
              <a:t>Data collection not linked if BBS uses household survey approach, but can be linked if surveying farmer groups </a:t>
            </a:r>
          </a:p>
          <a:p>
            <a:pPr defTabSz="914145" eaLnBrk="1">
              <a:spcBef>
                <a:spcPts val="1200"/>
              </a:spcBef>
              <a:buSzTx/>
            </a:pPr>
            <a:r>
              <a:rPr lang="en-US" sz="2000" b="1" dirty="0" smtClean="0">
                <a:solidFill>
                  <a:schemeClr val="accent1">
                    <a:lumMod val="50000"/>
                  </a:schemeClr>
                </a:solidFill>
                <a:ea typeface="Helvetica" charset="0"/>
                <a:sym typeface="Helvetica" charset="0"/>
              </a:rPr>
              <a:t>FREQUENCY OF COLLECTION: </a:t>
            </a:r>
            <a:r>
              <a:rPr lang="en-US" sz="2000" dirty="0" smtClean="0">
                <a:ea typeface="Helvetica" charset="0"/>
                <a:sym typeface="Helvetica" charset="0"/>
              </a:rPr>
              <a:t>One or more data collections during year</a:t>
            </a:r>
          </a:p>
          <a:p>
            <a:pPr defTabSz="914145" eaLnBrk="1">
              <a:spcBef>
                <a:spcPts val="1200"/>
              </a:spcBef>
              <a:buSzTx/>
            </a:pPr>
            <a:r>
              <a:rPr lang="en-US" sz="2000" b="1" dirty="0" smtClean="0">
                <a:solidFill>
                  <a:schemeClr val="accent1">
                    <a:lumMod val="50000"/>
                  </a:schemeClr>
                </a:solidFill>
                <a:ea typeface="Helvetica" charset="0"/>
                <a:sym typeface="Helvetica" charset="0"/>
              </a:rPr>
              <a:t>TARGET: </a:t>
            </a:r>
            <a:r>
              <a:rPr lang="en-US" sz="2000" dirty="0" smtClean="0">
                <a:ea typeface="Helvetica" charset="0"/>
                <a:sym typeface="Helvetica" charset="0"/>
              </a:rPr>
              <a:t>A sample of direct beneficiaries</a:t>
            </a:r>
          </a:p>
          <a:p>
            <a:pPr defTabSz="914145" eaLnBrk="1">
              <a:spcBef>
                <a:spcPts val="600"/>
              </a:spcBef>
              <a:buSzTx/>
            </a:pPr>
            <a:endParaRPr lang="en-US" sz="2800" dirty="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0571937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274588"/>
            <a:ext cx="8229823" cy="1143000"/>
          </a:xfrm>
        </p:spPr>
        <p:txBody>
          <a:bodyPr lIns="89294" tIns="53576" rIns="89294" bIns="53576"/>
          <a:lstStyle/>
          <a:p>
            <a:pPr defTabSz="914145" eaLnBrk="1"/>
            <a:r>
              <a:rPr lang="en-US" sz="3200" dirty="0" smtClean="0">
                <a:solidFill>
                  <a:schemeClr val="accent1">
                    <a:lumMod val="50000"/>
                  </a:schemeClr>
                </a:solidFill>
              </a:rPr>
              <a:t>Test Your Knowledge #1</a:t>
            </a:r>
          </a:p>
        </p:txBody>
      </p:sp>
      <p:sp>
        <p:nvSpPr>
          <p:cNvPr id="12291" name="Rectangle 2"/>
          <p:cNvSpPr>
            <a:spLocks noGrp="1" noChangeArrowheads="1"/>
          </p:cNvSpPr>
          <p:nvPr>
            <p:ph type="body" idx="1"/>
          </p:nvPr>
        </p:nvSpPr>
        <p:spPr>
          <a:xfrm>
            <a:off x="381000" y="1371600"/>
            <a:ext cx="8610600" cy="4800600"/>
          </a:xfrm>
        </p:spPr>
        <p:txBody>
          <a:bodyPr lIns="89294" tIns="53576" rIns="89294" bIns="53576" anchor="t"/>
          <a:lstStyle/>
          <a:p>
            <a:pPr marL="0" indent="0" defTabSz="914145" eaLnBrk="1">
              <a:spcBef>
                <a:spcPts val="600"/>
              </a:spcBef>
              <a:buClr>
                <a:schemeClr val="accent1">
                  <a:lumMod val="50000"/>
                </a:schemeClr>
              </a:buClr>
              <a:buSzTx/>
              <a:buNone/>
            </a:pPr>
            <a:r>
              <a:rPr lang="en-US" sz="2400" dirty="0" smtClean="0">
                <a:ea typeface="Helvetica" charset="0"/>
                <a:sym typeface="Helvetica" charset="0"/>
              </a:rPr>
              <a:t>What are the advantages of conducting a BBS over using Routine Monitoring (RM)?</a:t>
            </a:r>
            <a:r>
              <a:rPr lang="en-US" sz="2800" dirty="0" smtClean="0">
                <a:ea typeface="Helvetica" charset="0"/>
                <a:sym typeface="Helvetica" charset="0"/>
              </a:rPr>
              <a:t> </a:t>
            </a:r>
            <a:r>
              <a:rPr lang="en-US" sz="2000" dirty="0" smtClean="0">
                <a:ea typeface="Helvetica" charset="0"/>
                <a:sym typeface="Helvetica" charset="0"/>
              </a:rPr>
              <a:t>(Check all that apply)</a:t>
            </a:r>
          </a:p>
          <a:p>
            <a:pPr lvl="1" defTabSz="914145" eaLnBrk="1">
              <a:spcBef>
                <a:spcPts val="600"/>
              </a:spcBef>
              <a:buSzTx/>
              <a:buFont typeface="Wingdings" charset="2"/>
              <a:buChar char="q"/>
            </a:pPr>
            <a:r>
              <a:rPr lang="en-US" sz="2000" dirty="0" smtClean="0">
                <a:ea typeface="Helvetica" charset="0"/>
                <a:sym typeface="Helvetica" charset="0"/>
              </a:rPr>
              <a:t>Number of beneficiaries on which data collected is smaller through BBSs than through RM</a:t>
            </a:r>
          </a:p>
          <a:p>
            <a:pPr lvl="1" defTabSz="914145" eaLnBrk="1">
              <a:spcBef>
                <a:spcPts val="600"/>
              </a:spcBef>
              <a:buSzTx/>
              <a:buFont typeface="Wingdings" charset="2"/>
              <a:buChar char="q"/>
            </a:pPr>
            <a:r>
              <a:rPr lang="en-US" sz="2000" dirty="0" smtClean="0">
                <a:ea typeface="Helvetica" charset="0"/>
                <a:sym typeface="Helvetica" charset="0"/>
              </a:rPr>
              <a:t>BBSs allow for direct measurement on key data points through visit to farmers’ plots</a:t>
            </a:r>
          </a:p>
          <a:p>
            <a:pPr lvl="1" defTabSz="914145" eaLnBrk="1">
              <a:spcBef>
                <a:spcPts val="600"/>
              </a:spcBef>
              <a:buSzTx/>
              <a:buFont typeface="Wingdings" charset="2"/>
              <a:buChar char="q"/>
            </a:pPr>
            <a:r>
              <a:rPr lang="en-US" sz="2000" dirty="0" smtClean="0">
                <a:ea typeface="Helvetica" charset="0"/>
                <a:sym typeface="Helvetica" charset="0"/>
              </a:rPr>
              <a:t>BBSs do not require specialized skills in survey design and implementation</a:t>
            </a:r>
          </a:p>
          <a:p>
            <a:pPr lvl="1" defTabSz="914145" eaLnBrk="1">
              <a:spcBef>
                <a:spcPts val="600"/>
              </a:spcBef>
              <a:buSzTx/>
              <a:buFont typeface="Wingdings" charset="2"/>
              <a:buChar char="q"/>
            </a:pPr>
            <a:r>
              <a:rPr lang="en-US" sz="2000" dirty="0" smtClean="0">
                <a:ea typeface="Helvetica" charset="0"/>
                <a:sym typeface="Helvetica" charset="0"/>
              </a:rPr>
              <a:t>Data from BBSs can be fed back to project staff more frequently than data from RM</a:t>
            </a:r>
          </a:p>
          <a:p>
            <a:pPr lvl="1" defTabSz="914145" eaLnBrk="1">
              <a:spcBef>
                <a:spcPts val="600"/>
              </a:spcBef>
              <a:buSzTx/>
              <a:buFont typeface="Wingdings" charset="2"/>
              <a:buChar char="q"/>
            </a:pPr>
            <a:r>
              <a:rPr lang="en-US" sz="2000" dirty="0" smtClean="0">
                <a:ea typeface="Helvetica" charset="0"/>
                <a:sym typeface="Helvetica" charset="0"/>
              </a:rPr>
              <a:t>Data collection for BBSs can be integrated into project implementation (e.g., at same time as farmer group meetings)</a:t>
            </a: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3" name="TextBox 2"/>
          <p:cNvSpPr txBox="1"/>
          <p:nvPr/>
        </p:nvSpPr>
        <p:spPr>
          <a:xfrm>
            <a:off x="609600" y="2133600"/>
            <a:ext cx="609600" cy="523220"/>
          </a:xfrm>
          <a:prstGeom prst="rect">
            <a:avLst/>
          </a:prstGeom>
          <a:noFill/>
        </p:spPr>
        <p:txBody>
          <a:bodyPr wrap="square" rtlCol="0">
            <a:spAutoFit/>
          </a:bodyPr>
          <a:lstStyle/>
          <a:p>
            <a:r>
              <a:rPr lang="en-US" sz="2800" dirty="0" smtClean="0">
                <a:solidFill>
                  <a:srgbClr val="218734"/>
                </a:solidFill>
                <a:latin typeface="Wingdings" panose="05000000000000000000" pitchFamily="2" charset="2"/>
                <a:sym typeface="Wingdings" panose="05000000000000000000" pitchFamily="2" charset="2"/>
              </a:rPr>
              <a:t></a:t>
            </a:r>
            <a:endParaRPr lang="en-US" sz="2800" dirty="0">
              <a:solidFill>
                <a:srgbClr val="218734"/>
              </a:solidFill>
              <a:latin typeface="Wingdings" panose="05000000000000000000" pitchFamily="2" charset="2"/>
            </a:endParaRPr>
          </a:p>
        </p:txBody>
      </p:sp>
      <p:sp>
        <p:nvSpPr>
          <p:cNvPr id="7" name="TextBox 6"/>
          <p:cNvSpPr txBox="1"/>
          <p:nvPr/>
        </p:nvSpPr>
        <p:spPr>
          <a:xfrm>
            <a:off x="609600" y="2837889"/>
            <a:ext cx="609600" cy="523220"/>
          </a:xfrm>
          <a:prstGeom prst="rect">
            <a:avLst/>
          </a:prstGeom>
          <a:noFill/>
        </p:spPr>
        <p:txBody>
          <a:bodyPr wrap="square" rtlCol="0">
            <a:spAutoFit/>
          </a:bodyPr>
          <a:lstStyle/>
          <a:p>
            <a:r>
              <a:rPr lang="en-US" sz="2800" dirty="0" smtClean="0">
                <a:solidFill>
                  <a:srgbClr val="218734"/>
                </a:solidFill>
                <a:latin typeface="Wingdings" panose="05000000000000000000" pitchFamily="2" charset="2"/>
                <a:sym typeface="Wingdings" panose="05000000000000000000" pitchFamily="2" charset="2"/>
              </a:rPr>
              <a:t></a:t>
            </a:r>
            <a:endParaRPr lang="en-US" sz="2800" dirty="0">
              <a:solidFill>
                <a:srgbClr val="218734"/>
              </a:solidFill>
              <a:latin typeface="Wingdings" panose="05000000000000000000" pitchFamily="2" charset="2"/>
            </a:endParaRPr>
          </a:p>
        </p:txBody>
      </p:sp>
      <p:sp>
        <p:nvSpPr>
          <p:cNvPr id="8" name="TextBox 7"/>
          <p:cNvSpPr txBox="1"/>
          <p:nvPr/>
        </p:nvSpPr>
        <p:spPr>
          <a:xfrm>
            <a:off x="609600" y="4876800"/>
            <a:ext cx="609600" cy="523220"/>
          </a:xfrm>
          <a:prstGeom prst="rect">
            <a:avLst/>
          </a:prstGeom>
          <a:noFill/>
        </p:spPr>
        <p:txBody>
          <a:bodyPr wrap="square" rtlCol="0">
            <a:spAutoFit/>
          </a:bodyPr>
          <a:lstStyle/>
          <a:p>
            <a:r>
              <a:rPr lang="en-US" sz="2800" dirty="0" smtClean="0">
                <a:solidFill>
                  <a:srgbClr val="218734"/>
                </a:solidFill>
                <a:latin typeface="Wingdings" panose="05000000000000000000" pitchFamily="2" charset="2"/>
                <a:sym typeface="Wingdings" panose="05000000000000000000" pitchFamily="2" charset="2"/>
              </a:rPr>
              <a:t></a:t>
            </a:r>
            <a:endParaRPr lang="en-US" sz="2800" dirty="0">
              <a:solidFill>
                <a:srgbClr val="218734"/>
              </a:solidFill>
              <a:latin typeface="Wingdings" panose="05000000000000000000" pitchFamily="2" charset="2"/>
            </a:endParaRPr>
          </a:p>
        </p:txBody>
      </p:sp>
    </p:spTree>
    <p:extLst>
      <p:ext uri="{BB962C8B-B14F-4D97-AF65-F5344CB8AC3E}">
        <p14:creationId xmlns:p14="http://schemas.microsoft.com/office/powerpoint/2010/main" val="23130864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12291">
                                            <p:txEl>
                                              <p:pRg st="1" end="1"/>
                                            </p:txEl>
                                          </p:spTgt>
                                        </p:tgtEl>
                                        <p:attrNameLst>
                                          <p:attrName>style.color</p:attrName>
                                        </p:attrNameLst>
                                      </p:cBhvr>
                                      <p:to>
                                        <a:srgbClr val="008000"/>
                                      </p:to>
                                    </p:animClr>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00" fill="hold"/>
                                        <p:tgtEl>
                                          <p:spTgt spid="12291">
                                            <p:txEl>
                                              <p:pRg st="2" end="2"/>
                                            </p:txEl>
                                          </p:spTgt>
                                        </p:tgtEl>
                                        <p:attrNameLst>
                                          <p:attrName>style.color</p:attrName>
                                        </p:attrNameLst>
                                      </p:cBhvr>
                                      <p:to>
                                        <a:srgbClr val="008000"/>
                                      </p:to>
                                    </p:animClr>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12291">
                                            <p:txEl>
                                              <p:pRg st="5" end="5"/>
                                            </p:txEl>
                                          </p:spTgt>
                                        </p:tgtEl>
                                        <p:attrNameLst>
                                          <p:attrName>style.color</p:attrName>
                                        </p:attrNameLst>
                                      </p:cBhvr>
                                      <p:to>
                                        <a:srgbClr val="008000"/>
                                      </p:to>
                                    </p:animClr>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599" cy="867567"/>
          </a:xfrm>
        </p:spPr>
        <p:txBody>
          <a:bodyPr/>
          <a:lstStyle/>
          <a:p>
            <a:r>
              <a:rPr lang="en-US" sz="3200" dirty="0" smtClean="0">
                <a:solidFill>
                  <a:schemeClr val="accent1">
                    <a:lumMod val="50000"/>
                  </a:schemeClr>
                </a:solidFill>
              </a:rPr>
              <a:t>When is it appropriate to conduct a BBS?</a:t>
            </a:r>
            <a:endParaRPr lang="en-US" sz="32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045790"/>
              </p:ext>
            </p:extLst>
          </p:nvPr>
        </p:nvGraphicFramePr>
        <p:xfrm>
          <a:off x="893763" y="1198561"/>
          <a:ext cx="7358062" cy="504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571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152400"/>
            <a:ext cx="8229823" cy="914400"/>
          </a:xfrm>
        </p:spPr>
        <p:txBody>
          <a:bodyPr lIns="89294" tIns="53576" rIns="89294" bIns="53576"/>
          <a:lstStyle/>
          <a:p>
            <a:pPr defTabSz="914145" eaLnBrk="1"/>
            <a:r>
              <a:rPr lang="en-US" sz="3200" dirty="0" smtClean="0">
                <a:solidFill>
                  <a:schemeClr val="accent1">
                    <a:lumMod val="50000"/>
                  </a:schemeClr>
                </a:solidFill>
              </a:rPr>
              <a:t>What is a Sampling Frame? </a:t>
            </a:r>
          </a:p>
        </p:txBody>
      </p:sp>
      <p:sp>
        <p:nvSpPr>
          <p:cNvPr id="12291" name="Rectangle 2"/>
          <p:cNvSpPr>
            <a:spLocks noGrp="1" noChangeArrowheads="1"/>
          </p:cNvSpPr>
          <p:nvPr>
            <p:ph type="body" idx="1"/>
          </p:nvPr>
        </p:nvSpPr>
        <p:spPr>
          <a:xfrm>
            <a:off x="381000" y="1219200"/>
            <a:ext cx="8610600" cy="4806463"/>
          </a:xfrm>
        </p:spPr>
        <p:txBody>
          <a:bodyPr lIns="89294" tIns="53576" rIns="89294" bIns="53576" anchor="t"/>
          <a:lstStyle/>
          <a:p>
            <a:pPr defTabSz="914145" eaLnBrk="1">
              <a:spcBef>
                <a:spcPts val="600"/>
              </a:spcBef>
              <a:buClr>
                <a:schemeClr val="accent1">
                  <a:lumMod val="50000"/>
                </a:schemeClr>
              </a:buClr>
              <a:buSzTx/>
            </a:pPr>
            <a:r>
              <a:rPr lang="en-US" sz="2600" dirty="0" smtClean="0">
                <a:ea typeface="Helvetica" charset="0"/>
                <a:sym typeface="Helvetica" charset="0"/>
              </a:rPr>
              <a:t>Back-bone of BBSs!</a:t>
            </a:r>
          </a:p>
          <a:p>
            <a:pPr defTabSz="914145" eaLnBrk="1">
              <a:spcBef>
                <a:spcPts val="600"/>
              </a:spcBef>
              <a:buClr>
                <a:schemeClr val="accent1">
                  <a:lumMod val="50000"/>
                </a:schemeClr>
              </a:buClr>
              <a:buSzTx/>
            </a:pPr>
            <a:r>
              <a:rPr lang="en-US" sz="2600" dirty="0" smtClean="0">
                <a:ea typeface="Helvetica" charset="0"/>
                <a:sym typeface="Helvetica" charset="0"/>
              </a:rPr>
              <a:t>Comprises complete lists of units for various stages at which sampling takes place</a:t>
            </a:r>
          </a:p>
          <a:p>
            <a:pPr defTabSz="914145" eaLnBrk="1">
              <a:spcBef>
                <a:spcPts val="600"/>
              </a:spcBef>
              <a:buClr>
                <a:schemeClr val="accent1">
                  <a:lumMod val="50000"/>
                </a:schemeClr>
              </a:buClr>
              <a:buSzTx/>
            </a:pPr>
            <a:r>
              <a:rPr lang="en-US" sz="2600" dirty="0" smtClean="0">
                <a:solidFill>
                  <a:schemeClr val="accent1">
                    <a:lumMod val="50000"/>
                  </a:schemeClr>
                </a:solidFill>
                <a:ea typeface="Helvetica" charset="0"/>
                <a:sym typeface="Helvetica" charset="0"/>
              </a:rPr>
              <a:t>E.g. Two Stage Cluster Sampling Design</a:t>
            </a:r>
          </a:p>
          <a:p>
            <a:pPr lvl="1" defTabSz="914145" eaLnBrk="1">
              <a:spcBef>
                <a:spcPts val="600"/>
              </a:spcBef>
              <a:buClr>
                <a:schemeClr val="accent1">
                  <a:lumMod val="50000"/>
                </a:schemeClr>
              </a:buClr>
              <a:buSzTx/>
            </a:pPr>
            <a:r>
              <a:rPr lang="en-US" sz="2200" u="sng" dirty="0" smtClean="0">
                <a:ea typeface="Helvetica" charset="0"/>
                <a:sym typeface="Helvetica" charset="0"/>
              </a:rPr>
              <a:t>Frame 1:</a:t>
            </a:r>
            <a:r>
              <a:rPr lang="en-US" sz="2200" dirty="0" smtClean="0">
                <a:ea typeface="Helvetica" charset="0"/>
                <a:sym typeface="Helvetica" charset="0"/>
              </a:rPr>
              <a:t> Complete list of clusters (e.g., villages or farmer groups) in project implementation area</a:t>
            </a:r>
          </a:p>
          <a:p>
            <a:pPr lvl="1" defTabSz="914145" eaLnBrk="1">
              <a:spcBef>
                <a:spcPts val="600"/>
              </a:spcBef>
              <a:buClr>
                <a:schemeClr val="accent1">
                  <a:lumMod val="50000"/>
                </a:schemeClr>
              </a:buClr>
              <a:buSzTx/>
            </a:pPr>
            <a:r>
              <a:rPr lang="en-US" sz="2200" u="sng" dirty="0" smtClean="0">
                <a:ea typeface="Helvetica" charset="0"/>
                <a:sym typeface="Helvetica" charset="0"/>
              </a:rPr>
              <a:t>Frame 2:</a:t>
            </a:r>
            <a:r>
              <a:rPr lang="en-US" sz="2200" dirty="0" smtClean="0">
                <a:ea typeface="Helvetica" charset="0"/>
                <a:sym typeface="Helvetica" charset="0"/>
              </a:rPr>
              <a:t> Complete list of direct beneficiaries within each cluster</a:t>
            </a:r>
          </a:p>
          <a:p>
            <a:pPr defTabSz="914145" eaLnBrk="1">
              <a:spcBef>
                <a:spcPts val="600"/>
              </a:spcBef>
              <a:buClr>
                <a:schemeClr val="accent1">
                  <a:lumMod val="50000"/>
                </a:schemeClr>
              </a:buClr>
              <a:buSzTx/>
            </a:pPr>
            <a:r>
              <a:rPr lang="en-US" sz="2600" dirty="0" smtClean="0">
                <a:solidFill>
                  <a:schemeClr val="accent1">
                    <a:lumMod val="50000"/>
                  </a:schemeClr>
                </a:solidFill>
                <a:ea typeface="Helvetica" charset="0"/>
                <a:sym typeface="Helvetica" charset="0"/>
              </a:rPr>
              <a:t>E.g. One Stage Sampling Design</a:t>
            </a:r>
          </a:p>
          <a:p>
            <a:pPr lvl="1" defTabSz="914145" eaLnBrk="1">
              <a:spcBef>
                <a:spcPts val="600"/>
              </a:spcBef>
              <a:buClr>
                <a:schemeClr val="accent1">
                  <a:lumMod val="50000"/>
                </a:schemeClr>
              </a:buClr>
              <a:buSzTx/>
            </a:pPr>
            <a:r>
              <a:rPr lang="en-US" sz="2200" u="sng" dirty="0" smtClean="0">
                <a:ea typeface="Helvetica" charset="0"/>
                <a:sym typeface="Helvetica" charset="0"/>
              </a:rPr>
              <a:t>Frame 1:</a:t>
            </a:r>
            <a:r>
              <a:rPr lang="en-US" sz="2200" dirty="0" smtClean="0">
                <a:ea typeface="Helvetica" charset="0"/>
                <a:sym typeface="Helvetica" charset="0"/>
              </a:rPr>
              <a:t> Complete list of direct beneficiaries within project implementation area</a:t>
            </a: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346582238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226183"/>
            <a:ext cx="7358063" cy="1069217"/>
          </a:xfrm>
        </p:spPr>
        <p:txBody>
          <a:bodyPr/>
          <a:lstStyle/>
          <a:p>
            <a:r>
              <a:rPr lang="en-US" sz="3200" dirty="0" smtClean="0">
                <a:solidFill>
                  <a:schemeClr val="accent1">
                    <a:lumMod val="50000"/>
                  </a:schemeClr>
                </a:solidFill>
              </a:rPr>
              <a:t>Characteristics of a High Quality Sampling Frame </a:t>
            </a:r>
            <a:endParaRPr lang="en-US" sz="3200" dirty="0">
              <a:solidFill>
                <a:schemeClr val="accent1">
                  <a:lumMod val="50000"/>
                </a:schemeClr>
              </a:solidFill>
            </a:endParaRPr>
          </a:p>
        </p:txBody>
      </p:sp>
      <p:grpSp>
        <p:nvGrpSpPr>
          <p:cNvPr id="4" name="Group 3"/>
          <p:cNvGrpSpPr/>
          <p:nvPr/>
        </p:nvGrpSpPr>
        <p:grpSpPr>
          <a:xfrm>
            <a:off x="1219200" y="1524001"/>
            <a:ext cx="6572250" cy="3876586"/>
            <a:chOff x="838200" y="1591732"/>
            <a:chExt cx="7010400" cy="4267200"/>
          </a:xfrm>
          <a:solidFill>
            <a:schemeClr val="accent1">
              <a:lumMod val="90000"/>
            </a:schemeClr>
          </a:solidFill>
        </p:grpSpPr>
        <p:sp>
          <p:nvSpPr>
            <p:cNvPr id="5" name="Oval 4"/>
            <p:cNvSpPr/>
            <p:nvPr/>
          </p:nvSpPr>
          <p:spPr>
            <a:xfrm>
              <a:off x="838200" y="1591732"/>
              <a:ext cx="7010400" cy="42672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 name="Straight Connector 5"/>
            <p:cNvCxnSpPr/>
            <p:nvPr/>
          </p:nvCxnSpPr>
          <p:spPr>
            <a:xfrm>
              <a:off x="3733800" y="1675609"/>
              <a:ext cx="0" cy="41100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7160" y="2812485"/>
              <a:ext cx="2260598" cy="2134370"/>
            </a:xfrm>
            <a:prstGeom prst="rect">
              <a:avLst/>
            </a:prstGeom>
            <a:grpFill/>
          </p:spPr>
          <p:txBody>
            <a:bodyPr wrap="square" rtlCol="0">
              <a:spAutoFit/>
            </a:bodyPr>
            <a:lstStyle/>
            <a:p>
              <a:r>
                <a:rPr lang="en-US" sz="2000" b="1" dirty="0">
                  <a:solidFill>
                    <a:schemeClr val="tx1"/>
                  </a:solidFill>
                  <a:latin typeface="Arial" panose="020B0604020202020204" pitchFamily="34" charset="0"/>
                  <a:ea typeface="Helvetica" charset="0"/>
                  <a:cs typeface="Arial" panose="020B0604020202020204" pitchFamily="34" charset="0"/>
                  <a:sym typeface="Helvetica" charset="0"/>
                </a:rPr>
                <a:t>Comprehensive</a:t>
              </a:r>
              <a:r>
                <a:rPr lang="en-US" sz="2000" dirty="0">
                  <a:latin typeface="Arial" panose="020B0604020202020204" pitchFamily="34" charset="0"/>
                  <a:ea typeface="Helvetica" charset="0"/>
                  <a:cs typeface="Arial" panose="020B0604020202020204" pitchFamily="34" charset="0"/>
                  <a:sym typeface="Helvetica" charset="0"/>
                </a:rPr>
                <a:t> (extensive information on each entity on frame)</a:t>
              </a:r>
            </a:p>
            <a:p>
              <a:endParaRPr lang="en-US" sz="2000" dirty="0">
                <a:latin typeface="+mj-lt"/>
              </a:endParaRPr>
            </a:p>
          </p:txBody>
        </p:sp>
        <p:sp>
          <p:nvSpPr>
            <p:cNvPr id="8" name="TextBox 7"/>
            <p:cNvSpPr txBox="1"/>
            <p:nvPr/>
          </p:nvSpPr>
          <p:spPr>
            <a:xfrm>
              <a:off x="4838700" y="2286000"/>
              <a:ext cx="1943100" cy="369332"/>
            </a:xfrm>
            <a:prstGeom prst="rect">
              <a:avLst/>
            </a:prstGeom>
            <a:grpFill/>
          </p:spPr>
          <p:txBody>
            <a:bodyPr wrap="square" rtlCol="0">
              <a:spAutoFit/>
            </a:bodyPr>
            <a:lstStyle/>
            <a:p>
              <a:endParaRPr lang="en-US" dirty="0"/>
            </a:p>
          </p:txBody>
        </p:sp>
        <p:cxnSp>
          <p:nvCxnSpPr>
            <p:cNvPr id="9" name="Straight Connector 8"/>
            <p:cNvCxnSpPr/>
            <p:nvPr/>
          </p:nvCxnSpPr>
          <p:spPr>
            <a:xfrm flipH="1">
              <a:off x="3733800" y="3659714"/>
              <a:ext cx="4114800" cy="10582"/>
            </a:xfrm>
            <a:prstGeom prst="line">
              <a:avLst/>
            </a:prstGeom>
            <a:grp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810000" y="1700259"/>
            <a:ext cx="2819400" cy="1631216"/>
          </a:xfrm>
          <a:prstGeom prst="rect">
            <a:avLst/>
          </a:prstGeom>
        </p:spPr>
        <p:txBody>
          <a:bodyPr wrap="square">
            <a:spAutoFit/>
          </a:bodyPr>
          <a:lstStyle/>
          <a:p>
            <a:pPr defTabSz="914145" eaLnBrk="1">
              <a:spcBef>
                <a:spcPts val="600"/>
              </a:spcBef>
              <a:buSzTx/>
            </a:pPr>
            <a:r>
              <a:rPr lang="en-US" sz="2000" b="1" dirty="0">
                <a:solidFill>
                  <a:schemeClr val="tx1"/>
                </a:solidFill>
                <a:latin typeface="Arial" panose="020B0604020202020204" pitchFamily="34" charset="0"/>
                <a:ea typeface="Helvetica" charset="0"/>
                <a:cs typeface="Arial" panose="020B0604020202020204" pitchFamily="34" charset="0"/>
                <a:sym typeface="Helvetica" charset="0"/>
              </a:rPr>
              <a:t>Complete</a:t>
            </a:r>
            <a:r>
              <a:rPr lang="en-US" sz="2000" dirty="0">
                <a:latin typeface="Arial" panose="020B0604020202020204" pitchFamily="34" charset="0"/>
                <a:ea typeface="Helvetica" charset="0"/>
                <a:cs typeface="Arial" panose="020B0604020202020204" pitchFamily="34" charset="0"/>
                <a:sym typeface="Helvetica" charset="0"/>
              </a:rPr>
              <a:t> </a:t>
            </a:r>
            <a:r>
              <a:rPr lang="en-US" sz="2000" dirty="0" smtClean="0">
                <a:latin typeface="Arial" panose="020B0604020202020204" pitchFamily="34" charset="0"/>
                <a:ea typeface="Helvetica" charset="0"/>
                <a:cs typeface="Arial" panose="020B0604020202020204" pitchFamily="34" charset="0"/>
                <a:sym typeface="Helvetica" charset="0"/>
              </a:rPr>
              <a:t/>
            </a:r>
            <a:br>
              <a:rPr lang="en-US" sz="2000" dirty="0" smtClean="0">
                <a:latin typeface="Arial" panose="020B0604020202020204" pitchFamily="34" charset="0"/>
                <a:ea typeface="Helvetica" charset="0"/>
                <a:cs typeface="Arial" panose="020B0604020202020204" pitchFamily="34" charset="0"/>
                <a:sym typeface="Helvetica" charset="0"/>
              </a:rPr>
            </a:br>
            <a:r>
              <a:rPr lang="en-US" sz="2000" dirty="0" smtClean="0">
                <a:latin typeface="Arial" panose="020B0604020202020204" pitchFamily="34" charset="0"/>
                <a:ea typeface="Helvetica" charset="0"/>
                <a:cs typeface="Arial" panose="020B0604020202020204" pitchFamily="34" charset="0"/>
                <a:sym typeface="Helvetica" charset="0"/>
              </a:rPr>
              <a:t>(</a:t>
            </a:r>
            <a:r>
              <a:rPr lang="en-US" sz="2000" dirty="0">
                <a:latin typeface="Arial" panose="020B0604020202020204" pitchFamily="34" charset="0"/>
                <a:ea typeface="Helvetica" charset="0"/>
                <a:cs typeface="Arial" panose="020B0604020202020204" pitchFamily="34" charset="0"/>
                <a:sym typeface="Helvetica" charset="0"/>
              </a:rPr>
              <a:t>information on all relevant entities; no missing entities; no duplicates)</a:t>
            </a:r>
          </a:p>
        </p:txBody>
      </p:sp>
      <p:sp>
        <p:nvSpPr>
          <p:cNvPr id="11" name="Rectangle 10"/>
          <p:cNvSpPr/>
          <p:nvPr/>
        </p:nvSpPr>
        <p:spPr>
          <a:xfrm>
            <a:off x="3962400" y="3787914"/>
            <a:ext cx="3248026" cy="707886"/>
          </a:xfrm>
          <a:prstGeom prst="rect">
            <a:avLst/>
          </a:prstGeom>
        </p:spPr>
        <p:txBody>
          <a:bodyPr wrap="square">
            <a:spAutoFit/>
          </a:bodyPr>
          <a:lstStyle/>
          <a:p>
            <a:pPr defTabSz="914145" eaLnBrk="1">
              <a:spcBef>
                <a:spcPts val="600"/>
              </a:spcBef>
              <a:buSzTx/>
            </a:pPr>
            <a:r>
              <a:rPr lang="en-US" sz="2000" b="1" dirty="0">
                <a:solidFill>
                  <a:schemeClr val="tx1"/>
                </a:solidFill>
                <a:latin typeface="Arial" panose="020B0604020202020204" pitchFamily="34" charset="0"/>
                <a:ea typeface="Helvetica" charset="0"/>
                <a:cs typeface="Arial" panose="020B0604020202020204" pitchFamily="34" charset="0"/>
                <a:sym typeface="Helvetica" charset="0"/>
              </a:rPr>
              <a:t>Up-to-date</a:t>
            </a:r>
            <a:r>
              <a:rPr lang="en-US" sz="2000" dirty="0">
                <a:solidFill>
                  <a:schemeClr val="tx1"/>
                </a:solidFill>
                <a:latin typeface="Arial" panose="020B0604020202020204" pitchFamily="34" charset="0"/>
                <a:ea typeface="Helvetica" charset="0"/>
                <a:cs typeface="Arial" panose="020B0604020202020204" pitchFamily="34" charset="0"/>
                <a:sym typeface="Helvetica" charset="0"/>
              </a:rPr>
              <a:t> </a:t>
            </a:r>
            <a:r>
              <a:rPr lang="en-US" sz="2000" dirty="0" smtClean="0">
                <a:solidFill>
                  <a:schemeClr val="tx1"/>
                </a:solidFill>
                <a:latin typeface="Arial" panose="020B0604020202020204" pitchFamily="34" charset="0"/>
                <a:ea typeface="Helvetica" charset="0"/>
                <a:cs typeface="Arial" panose="020B0604020202020204" pitchFamily="34" charset="0"/>
                <a:sym typeface="Helvetica" charset="0"/>
              </a:rPr>
              <a:t/>
            </a:r>
            <a:br>
              <a:rPr lang="en-US" sz="2000" dirty="0" smtClean="0">
                <a:solidFill>
                  <a:schemeClr val="tx1"/>
                </a:solidFill>
                <a:latin typeface="Arial" panose="020B0604020202020204" pitchFamily="34" charset="0"/>
                <a:ea typeface="Helvetica" charset="0"/>
                <a:cs typeface="Arial" panose="020B0604020202020204" pitchFamily="34" charset="0"/>
                <a:sym typeface="Helvetica" charset="0"/>
              </a:rPr>
            </a:br>
            <a:r>
              <a:rPr lang="en-US" sz="2000" dirty="0" smtClean="0">
                <a:solidFill>
                  <a:schemeClr val="tx1"/>
                </a:solidFill>
                <a:latin typeface="Arial" panose="020B0604020202020204" pitchFamily="34" charset="0"/>
                <a:ea typeface="Helvetica" charset="0"/>
                <a:cs typeface="Arial" panose="020B0604020202020204" pitchFamily="34" charset="0"/>
                <a:sym typeface="Helvetica" charset="0"/>
              </a:rPr>
              <a:t>(</a:t>
            </a:r>
            <a:r>
              <a:rPr lang="en-US" sz="2000" dirty="0">
                <a:solidFill>
                  <a:schemeClr val="tx1"/>
                </a:solidFill>
                <a:latin typeface="Arial" panose="020B0604020202020204" pitchFamily="34" charset="0"/>
                <a:ea typeface="Helvetica" charset="0"/>
                <a:cs typeface="Arial" panose="020B0604020202020204" pitchFamily="34" charset="0"/>
                <a:sym typeface="Helvetica" charset="0"/>
              </a:rPr>
              <a:t>as current as possible)</a:t>
            </a:r>
          </a:p>
        </p:txBody>
      </p:sp>
      <p:sp>
        <p:nvSpPr>
          <p:cNvPr id="13" name="Rectangle 12"/>
          <p:cNvSpPr/>
          <p:nvPr/>
        </p:nvSpPr>
        <p:spPr bwMode="auto">
          <a:xfrm>
            <a:off x="838200" y="5726878"/>
            <a:ext cx="7467600" cy="52152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1" defTabSz="914145" eaLnBrk="1">
              <a:spcBef>
                <a:spcPts val="600"/>
              </a:spcBef>
              <a:buSzTx/>
            </a:pPr>
            <a:r>
              <a:rPr lang="en-US" sz="2000" dirty="0">
                <a:latin typeface="Arial" panose="020B0604020202020204" pitchFamily="34" charset="0"/>
                <a:ea typeface="Helvetica" charset="0"/>
                <a:cs typeface="Arial" panose="020B0604020202020204" pitchFamily="34" charset="0"/>
                <a:sym typeface="Helvetica" charset="0"/>
              </a:rPr>
              <a:t>Importance of </a:t>
            </a:r>
            <a:r>
              <a:rPr lang="en-US" sz="2000" dirty="0" smtClean="0">
                <a:latin typeface="Arial" panose="020B0604020202020204" pitchFamily="34" charset="0"/>
                <a:ea typeface="Helvetica" charset="0"/>
                <a:cs typeface="Arial" panose="020B0604020202020204" pitchFamily="34" charset="0"/>
                <a:sym typeface="Helvetica" charset="0"/>
              </a:rPr>
              <a:t>high quality beneficiary </a:t>
            </a:r>
            <a:r>
              <a:rPr lang="en-US" sz="2000" dirty="0">
                <a:latin typeface="Arial" panose="020B0604020202020204" pitchFamily="34" charset="0"/>
                <a:ea typeface="Helvetica" charset="0"/>
                <a:cs typeface="Arial" panose="020B0604020202020204" pitchFamily="34" charset="0"/>
                <a:sym typeface="Helvetica" charset="0"/>
              </a:rPr>
              <a:t>registration system!!!</a:t>
            </a:r>
          </a:p>
        </p:txBody>
      </p:sp>
    </p:spTree>
    <p:extLst>
      <p:ext uri="{BB962C8B-B14F-4D97-AF65-F5344CB8AC3E}">
        <p14:creationId xmlns:p14="http://schemas.microsoft.com/office/powerpoint/2010/main" val="1366796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177" y="457200"/>
            <a:ext cx="7358063" cy="888206"/>
          </a:xfrm>
        </p:spPr>
        <p:txBody>
          <a:bodyPr/>
          <a:lstStyle/>
          <a:p>
            <a:r>
              <a:rPr lang="en-US" sz="3200" dirty="0" smtClean="0">
                <a:solidFill>
                  <a:schemeClr val="accent1">
                    <a:lumMod val="50000"/>
                  </a:schemeClr>
                </a:solidFill>
              </a:rPr>
              <a:t>Two Suggested Approaches to BBSs</a:t>
            </a:r>
            <a:endParaRPr lang="en-US" sz="3200" dirty="0">
              <a:solidFill>
                <a:schemeClr val="accent1">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1186198"/>
              </p:ext>
            </p:extLst>
          </p:nvPr>
        </p:nvGraphicFramePr>
        <p:xfrm>
          <a:off x="893762" y="1946275"/>
          <a:ext cx="7869238" cy="401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884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152400"/>
            <a:ext cx="8229823" cy="838200"/>
          </a:xfrm>
        </p:spPr>
        <p:txBody>
          <a:bodyPr lIns="89294" tIns="53576" rIns="89294" bIns="53576"/>
          <a:lstStyle/>
          <a:p>
            <a:pPr defTabSz="914145" eaLnBrk="1"/>
            <a:r>
              <a:rPr lang="en-US" sz="3200" dirty="0" smtClean="0">
                <a:solidFill>
                  <a:schemeClr val="accent1">
                    <a:lumMod val="50000"/>
                  </a:schemeClr>
                </a:solidFill>
              </a:rPr>
              <a:t>Two Suggested Approaches to BBSs</a:t>
            </a:r>
          </a:p>
        </p:txBody>
      </p:sp>
      <p:sp>
        <p:nvSpPr>
          <p:cNvPr id="12291" name="Rectangle 2"/>
          <p:cNvSpPr>
            <a:spLocks noGrp="1" noChangeArrowheads="1"/>
          </p:cNvSpPr>
          <p:nvPr>
            <p:ph type="body" idx="1"/>
          </p:nvPr>
        </p:nvSpPr>
        <p:spPr>
          <a:xfrm>
            <a:off x="381000" y="1142999"/>
            <a:ext cx="8610600" cy="5334001"/>
          </a:xfrm>
        </p:spPr>
        <p:txBody>
          <a:bodyPr lIns="89294" tIns="53576" rIns="89294" bIns="53576" anchor="t"/>
          <a:lstStyle/>
          <a:p>
            <a:pPr marL="0" indent="0" defTabSz="914145" eaLnBrk="1">
              <a:spcBef>
                <a:spcPts val="600"/>
              </a:spcBef>
              <a:buSzTx/>
              <a:buNone/>
            </a:pPr>
            <a:r>
              <a:rPr lang="en-US" sz="2400" dirty="0" smtClean="0">
                <a:ea typeface="Helvetica" charset="0"/>
                <a:sym typeface="Helvetica" charset="0"/>
              </a:rPr>
              <a:t>Approach 1: Household Survey Approach</a:t>
            </a:r>
          </a:p>
          <a:p>
            <a:pPr lvl="1" defTabSz="914145" eaLnBrk="1">
              <a:spcBef>
                <a:spcPts val="1200"/>
              </a:spcBef>
              <a:buClr>
                <a:schemeClr val="accent1">
                  <a:lumMod val="50000"/>
                </a:schemeClr>
              </a:buClr>
              <a:buSzTx/>
            </a:pPr>
            <a:r>
              <a:rPr lang="en-US" sz="2000" dirty="0" smtClean="0">
                <a:ea typeface="Helvetica" charset="0"/>
                <a:sym typeface="Helvetica" charset="0"/>
              </a:rPr>
              <a:t>Resembles traditional household survey but on direct beneficiary population rather than entire population in project implementation area</a:t>
            </a:r>
          </a:p>
          <a:p>
            <a:pPr lvl="1" defTabSz="914145" eaLnBrk="1">
              <a:spcBef>
                <a:spcPts val="1200"/>
              </a:spcBef>
              <a:buClr>
                <a:schemeClr val="accent1">
                  <a:lumMod val="50000"/>
                </a:schemeClr>
              </a:buClr>
              <a:buSzTx/>
            </a:pPr>
            <a:r>
              <a:rPr lang="en-US" sz="2000" dirty="0" smtClean="0">
                <a:ea typeface="Helvetica" charset="0"/>
                <a:sym typeface="Helvetica" charset="0"/>
              </a:rPr>
              <a:t>Various survey design options: </a:t>
            </a:r>
          </a:p>
          <a:p>
            <a:pPr lvl="2" defTabSz="914145" eaLnBrk="1">
              <a:spcBef>
                <a:spcPts val="1200"/>
              </a:spcBef>
              <a:buClr>
                <a:schemeClr val="accent1">
                  <a:lumMod val="50000"/>
                </a:schemeClr>
              </a:buClr>
              <a:buSzTx/>
            </a:pPr>
            <a:r>
              <a:rPr lang="en-US" sz="2000" dirty="0" smtClean="0">
                <a:ea typeface="Helvetica" charset="0"/>
                <a:sym typeface="Helvetica" charset="0"/>
              </a:rPr>
              <a:t>One-stage sampling of direct beneficiaries OR</a:t>
            </a:r>
          </a:p>
          <a:p>
            <a:pPr lvl="2" defTabSz="914145" eaLnBrk="1">
              <a:spcBef>
                <a:spcPts val="1200"/>
              </a:spcBef>
              <a:buClr>
                <a:schemeClr val="accent1">
                  <a:lumMod val="50000"/>
                </a:schemeClr>
              </a:buClr>
              <a:buSzTx/>
            </a:pPr>
            <a:r>
              <a:rPr lang="en-US" sz="2000" dirty="0" smtClean="0">
                <a:ea typeface="Helvetica" charset="0"/>
                <a:sym typeface="Helvetica" charset="0"/>
              </a:rPr>
              <a:t>Two-stage sampling: first stage sampling of clusters (villages or communities) followed by second stage sampling of direct beneficiaries within sampled villages/ communities</a:t>
            </a:r>
          </a:p>
          <a:p>
            <a:pPr lvl="1" defTabSz="914145" eaLnBrk="1">
              <a:spcBef>
                <a:spcPts val="1200"/>
              </a:spcBef>
              <a:buClr>
                <a:schemeClr val="accent1">
                  <a:lumMod val="50000"/>
                </a:schemeClr>
              </a:buClr>
              <a:buSzTx/>
            </a:pPr>
            <a:r>
              <a:rPr lang="en-US" sz="2200" dirty="0" smtClean="0">
                <a:ea typeface="Helvetica" charset="0"/>
                <a:sym typeface="Helvetica" charset="0"/>
              </a:rPr>
              <a:t>Households not directly sampled as in more traditional approaches but beneficiaries interviewed at their households or individual farmer plots</a:t>
            </a:r>
          </a:p>
          <a:p>
            <a:pPr lvl="1" defTabSz="914145" eaLnBrk="1">
              <a:spcBef>
                <a:spcPts val="1200"/>
              </a:spcBef>
              <a:buClr>
                <a:schemeClr val="accent1">
                  <a:lumMod val="50000"/>
                </a:schemeClr>
              </a:buClr>
              <a:buSzTx/>
            </a:pPr>
            <a:r>
              <a:rPr lang="en-US" sz="2000" b="1" dirty="0" smtClean="0">
                <a:ea typeface="Helvetica" charset="0"/>
                <a:sym typeface="Helvetica" charset="0"/>
              </a:rPr>
              <a:t>Lot Quality Assurance Sampling (LQAS) not recommended for collecting annual monitoring data</a:t>
            </a:r>
          </a:p>
          <a:p>
            <a:pPr lvl="2" defTabSz="914145" eaLnBrk="1">
              <a:spcBef>
                <a:spcPts val="600"/>
              </a:spcBef>
              <a:buSzTx/>
            </a:pPr>
            <a:endParaRPr lang="en-US"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384559372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228600"/>
            <a:ext cx="8229823" cy="914400"/>
          </a:xfrm>
        </p:spPr>
        <p:txBody>
          <a:bodyPr lIns="89294" tIns="53576" rIns="89294" bIns="53576"/>
          <a:lstStyle/>
          <a:p>
            <a:pPr defTabSz="914145" eaLnBrk="1"/>
            <a:r>
              <a:rPr lang="en-US" sz="3200" dirty="0" smtClean="0">
                <a:solidFill>
                  <a:schemeClr val="accent1">
                    <a:lumMod val="50000"/>
                  </a:schemeClr>
                </a:solidFill>
              </a:rPr>
              <a:t>Two Suggested Approaches to BBSs</a:t>
            </a:r>
          </a:p>
        </p:txBody>
      </p:sp>
      <p:sp>
        <p:nvSpPr>
          <p:cNvPr id="12291" name="Rectangle 2"/>
          <p:cNvSpPr>
            <a:spLocks noGrp="1" noChangeArrowheads="1"/>
          </p:cNvSpPr>
          <p:nvPr>
            <p:ph type="body" idx="1"/>
          </p:nvPr>
        </p:nvSpPr>
        <p:spPr>
          <a:xfrm>
            <a:off x="381000" y="1295399"/>
            <a:ext cx="8610600" cy="5257801"/>
          </a:xfrm>
        </p:spPr>
        <p:txBody>
          <a:bodyPr lIns="89294" tIns="53576" rIns="89294" bIns="53576" anchor="t"/>
          <a:lstStyle/>
          <a:p>
            <a:pPr marL="0" indent="0" defTabSz="914145" eaLnBrk="1">
              <a:spcBef>
                <a:spcPts val="600"/>
              </a:spcBef>
              <a:buSzTx/>
              <a:buNone/>
            </a:pPr>
            <a:r>
              <a:rPr lang="en-US" sz="2400" dirty="0" smtClean="0">
                <a:ea typeface="Helvetica" charset="0"/>
                <a:sym typeface="Helvetica" charset="0"/>
              </a:rPr>
              <a:t>Approach 2: Farmer Groups (FG) Approach</a:t>
            </a:r>
          </a:p>
          <a:p>
            <a:pPr lvl="1" defTabSz="914145" eaLnBrk="1">
              <a:spcBef>
                <a:spcPts val="1200"/>
              </a:spcBef>
              <a:buClr>
                <a:schemeClr val="accent1">
                  <a:lumMod val="50000"/>
                </a:schemeClr>
              </a:buClr>
              <a:buSzTx/>
            </a:pPr>
            <a:r>
              <a:rPr lang="en-US" sz="2400" dirty="0" smtClean="0">
                <a:ea typeface="Helvetica" charset="0"/>
                <a:sym typeface="Helvetica" charset="0"/>
              </a:rPr>
              <a:t>Less traditional approach where interviewing conducted during project implementation (e.g., at a meeting of a FG during farmer field school)</a:t>
            </a:r>
          </a:p>
          <a:p>
            <a:pPr lvl="1" defTabSz="914145" eaLnBrk="1">
              <a:spcBef>
                <a:spcPts val="1200"/>
              </a:spcBef>
              <a:buClr>
                <a:schemeClr val="accent1">
                  <a:lumMod val="50000"/>
                </a:schemeClr>
              </a:buClr>
              <a:buSzTx/>
            </a:pPr>
            <a:r>
              <a:rPr lang="en-US" sz="2400" dirty="0" smtClean="0">
                <a:ea typeface="Helvetica" charset="0"/>
                <a:sym typeface="Helvetica" charset="0"/>
              </a:rPr>
              <a:t>One survey design option (Two-stage sampling): </a:t>
            </a:r>
          </a:p>
          <a:p>
            <a:pPr lvl="3" defTabSz="914145" eaLnBrk="1">
              <a:spcBef>
                <a:spcPts val="1200"/>
              </a:spcBef>
              <a:buClr>
                <a:schemeClr val="accent1">
                  <a:lumMod val="50000"/>
                </a:schemeClr>
              </a:buClr>
              <a:buSzTx/>
            </a:pPr>
            <a:r>
              <a:rPr lang="en-US" dirty="0" smtClean="0">
                <a:ea typeface="Helvetica" charset="0"/>
                <a:sym typeface="Helvetica" charset="0"/>
              </a:rPr>
              <a:t>First stage sampling of FGs (not households!) </a:t>
            </a:r>
          </a:p>
          <a:p>
            <a:pPr lvl="3" defTabSz="914145" eaLnBrk="1">
              <a:spcBef>
                <a:spcPts val="1200"/>
              </a:spcBef>
              <a:buClr>
                <a:schemeClr val="accent1">
                  <a:lumMod val="50000"/>
                </a:schemeClr>
              </a:buClr>
              <a:buSzTx/>
            </a:pPr>
            <a:r>
              <a:rPr lang="en-US" dirty="0" smtClean="0">
                <a:ea typeface="Helvetica" charset="0"/>
                <a:sym typeface="Helvetica" charset="0"/>
              </a:rPr>
              <a:t>Second stage selection of ALL (not subset of!) direct beneficiary farmers within sampled FGs</a:t>
            </a:r>
          </a:p>
          <a:p>
            <a:pPr lvl="1" defTabSz="914145" eaLnBrk="1">
              <a:spcBef>
                <a:spcPts val="1200"/>
              </a:spcBef>
              <a:buClr>
                <a:schemeClr val="accent1">
                  <a:lumMod val="50000"/>
                </a:schemeClr>
              </a:buClr>
              <a:buSzTx/>
            </a:pPr>
            <a:r>
              <a:rPr lang="en-US" sz="2400" dirty="0" smtClean="0">
                <a:ea typeface="Helvetica" charset="0"/>
                <a:sym typeface="Helvetica" charset="0"/>
              </a:rPr>
              <a:t>Farmers interviewed at next meeting of FG</a:t>
            </a:r>
          </a:p>
          <a:p>
            <a:pPr lvl="2" defTabSz="914145" eaLnBrk="1">
              <a:spcBef>
                <a:spcPts val="600"/>
              </a:spcBef>
              <a:buSzTx/>
            </a:pPr>
            <a:endParaRPr lang="en-US" sz="2800"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374064472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228600"/>
            <a:ext cx="8229823" cy="914400"/>
          </a:xfrm>
        </p:spPr>
        <p:txBody>
          <a:bodyPr lIns="89294" tIns="53576" rIns="89294" bIns="53576"/>
          <a:lstStyle/>
          <a:p>
            <a:pPr defTabSz="914145" eaLnBrk="1"/>
            <a:r>
              <a:rPr lang="en-US" sz="3200" dirty="0" smtClean="0">
                <a:solidFill>
                  <a:schemeClr val="accent1">
                    <a:lumMod val="50000"/>
                  </a:schemeClr>
                </a:solidFill>
              </a:rPr>
              <a:t>Two Suggested Approaches to BBSs</a:t>
            </a:r>
          </a:p>
        </p:txBody>
      </p:sp>
      <p:sp>
        <p:nvSpPr>
          <p:cNvPr id="12291" name="Rectangle 2"/>
          <p:cNvSpPr>
            <a:spLocks noGrp="1" noChangeArrowheads="1"/>
          </p:cNvSpPr>
          <p:nvPr>
            <p:ph type="body" idx="1"/>
          </p:nvPr>
        </p:nvSpPr>
        <p:spPr>
          <a:xfrm>
            <a:off x="485839" y="1371599"/>
            <a:ext cx="8610600" cy="5257801"/>
          </a:xfrm>
        </p:spPr>
        <p:txBody>
          <a:bodyPr lIns="89294" tIns="53576" rIns="89294" bIns="53576" anchor="t"/>
          <a:lstStyle/>
          <a:p>
            <a:pPr marL="0" indent="0" defTabSz="914145" eaLnBrk="1">
              <a:spcBef>
                <a:spcPts val="1200"/>
              </a:spcBef>
              <a:buSzTx/>
              <a:buNone/>
            </a:pPr>
            <a:r>
              <a:rPr lang="en-US" sz="2400" dirty="0" smtClean="0">
                <a:ea typeface="Helvetica" charset="0"/>
                <a:sym typeface="Helvetica" charset="0"/>
              </a:rPr>
              <a:t>Approach 2: Farmer Groups Approach</a:t>
            </a:r>
          </a:p>
          <a:p>
            <a:pPr marL="267881" lvl="1" indent="0" defTabSz="914145" eaLnBrk="1">
              <a:spcBef>
                <a:spcPts val="1200"/>
              </a:spcBef>
              <a:buSzTx/>
              <a:buNone/>
            </a:pPr>
            <a:r>
              <a:rPr lang="en-US" sz="2400" dirty="0" smtClean="0">
                <a:ea typeface="Helvetica" charset="0"/>
                <a:sym typeface="Helvetica" charset="0"/>
              </a:rPr>
              <a:t>Appropriate:</a:t>
            </a:r>
          </a:p>
          <a:p>
            <a:pPr lvl="1" defTabSz="914145" eaLnBrk="1">
              <a:spcBef>
                <a:spcPts val="1200"/>
              </a:spcBef>
              <a:buClr>
                <a:schemeClr val="accent1">
                  <a:lumMod val="50000"/>
                </a:schemeClr>
              </a:buClr>
              <a:buSzTx/>
            </a:pPr>
            <a:r>
              <a:rPr lang="en-US" sz="2400" dirty="0" smtClean="0">
                <a:ea typeface="Helvetica" charset="0"/>
                <a:sym typeface="Helvetica" charset="0"/>
              </a:rPr>
              <a:t>For projects with large number of beneficiaries and inadequate number of data collection staff</a:t>
            </a:r>
          </a:p>
          <a:p>
            <a:pPr marL="267881" lvl="1" indent="0" defTabSz="914145" eaLnBrk="1">
              <a:spcBef>
                <a:spcPts val="1200"/>
              </a:spcBef>
              <a:buSzTx/>
              <a:buNone/>
            </a:pPr>
            <a:r>
              <a:rPr lang="en-US" sz="2400" dirty="0" smtClean="0">
                <a:ea typeface="Helvetica" charset="0"/>
                <a:sym typeface="Helvetica" charset="0"/>
              </a:rPr>
              <a:t>AND </a:t>
            </a:r>
          </a:p>
          <a:p>
            <a:pPr lvl="1" defTabSz="914145" eaLnBrk="1">
              <a:spcBef>
                <a:spcPts val="1200"/>
              </a:spcBef>
              <a:buClr>
                <a:schemeClr val="accent1">
                  <a:lumMod val="50000"/>
                </a:schemeClr>
              </a:buClr>
              <a:buSzTx/>
            </a:pPr>
            <a:r>
              <a:rPr lang="en-US" sz="2400" dirty="0" smtClean="0">
                <a:ea typeface="Helvetica" charset="0"/>
                <a:sym typeface="Helvetica" charset="0"/>
              </a:rPr>
              <a:t>When direct measurement on key indicators (such as plot size) NOT deemed necessary </a:t>
            </a:r>
          </a:p>
          <a:p>
            <a:pPr marL="267881" lvl="1" indent="0" defTabSz="914145" eaLnBrk="1">
              <a:spcBef>
                <a:spcPts val="1200"/>
              </a:spcBef>
              <a:buSzTx/>
              <a:buNone/>
            </a:pPr>
            <a:r>
              <a:rPr lang="en-US" sz="2400" dirty="0" smtClean="0">
                <a:ea typeface="Helvetica" charset="0"/>
                <a:sym typeface="Helvetica" charset="0"/>
              </a:rPr>
              <a:t>AND</a:t>
            </a:r>
          </a:p>
          <a:p>
            <a:pPr lvl="1" defTabSz="914145" eaLnBrk="1">
              <a:spcBef>
                <a:spcPts val="1200"/>
              </a:spcBef>
              <a:buClr>
                <a:schemeClr val="accent1">
                  <a:lumMod val="50000"/>
                </a:schemeClr>
              </a:buClr>
              <a:buSzTx/>
            </a:pPr>
            <a:r>
              <a:rPr lang="en-US" sz="2400" dirty="0" smtClean="0">
                <a:ea typeface="Helvetica" charset="0"/>
                <a:sym typeface="Helvetica" charset="0"/>
              </a:rPr>
              <a:t>When project works with farmer groups</a:t>
            </a:r>
          </a:p>
          <a:p>
            <a:pPr marL="535762" lvl="2" indent="0" defTabSz="914145" eaLnBrk="1">
              <a:spcBef>
                <a:spcPts val="600"/>
              </a:spcBef>
              <a:buSzTx/>
              <a:buNone/>
            </a:pPr>
            <a:endParaRPr lang="en-US"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15919283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531" y="228600"/>
            <a:ext cx="8229823" cy="914400"/>
          </a:xfrm>
        </p:spPr>
        <p:txBody>
          <a:bodyPr lIns="89294" tIns="53576" rIns="89294" bIns="53576"/>
          <a:lstStyle/>
          <a:p>
            <a:pPr defTabSz="914145" eaLnBrk="1"/>
            <a:r>
              <a:rPr lang="en-US" sz="3200" dirty="0" smtClean="0">
                <a:solidFill>
                  <a:schemeClr val="accent1">
                    <a:lumMod val="50000"/>
                  </a:schemeClr>
                </a:solidFill>
              </a:rPr>
              <a:t>Two Suggested Approaches to BBSs</a:t>
            </a:r>
          </a:p>
        </p:txBody>
      </p:sp>
      <p:sp>
        <p:nvSpPr>
          <p:cNvPr id="12291" name="Rectangle 2"/>
          <p:cNvSpPr>
            <a:spLocks noGrp="1" noChangeArrowheads="1"/>
          </p:cNvSpPr>
          <p:nvPr>
            <p:ph type="body" idx="1"/>
          </p:nvPr>
        </p:nvSpPr>
        <p:spPr>
          <a:xfrm>
            <a:off x="533400" y="1447799"/>
            <a:ext cx="8343342" cy="5257801"/>
          </a:xfrm>
        </p:spPr>
        <p:txBody>
          <a:bodyPr lIns="89294" tIns="53576" rIns="89294" bIns="53576" anchor="t"/>
          <a:lstStyle/>
          <a:p>
            <a:pPr marL="0" indent="0" defTabSz="914145" eaLnBrk="1">
              <a:spcBef>
                <a:spcPts val="1200"/>
              </a:spcBef>
              <a:buSzTx/>
              <a:buNone/>
            </a:pPr>
            <a:r>
              <a:rPr lang="en-US" sz="2200" dirty="0" smtClean="0">
                <a:ea typeface="Helvetica" charset="0"/>
                <a:sym typeface="Helvetica" charset="0"/>
              </a:rPr>
              <a:t>Approach 2: Farmer Groups (FG) Approach</a:t>
            </a:r>
          </a:p>
          <a:p>
            <a:pPr lvl="1" defTabSz="914145" eaLnBrk="1">
              <a:spcBef>
                <a:spcPts val="1200"/>
              </a:spcBef>
              <a:buClr>
                <a:schemeClr val="accent1">
                  <a:lumMod val="50000"/>
                </a:schemeClr>
              </a:buClr>
              <a:buSzTx/>
            </a:pPr>
            <a:r>
              <a:rPr lang="en-US" sz="2200" dirty="0" smtClean="0">
                <a:ea typeface="Helvetica" charset="0"/>
                <a:sym typeface="Helvetica" charset="0"/>
              </a:rPr>
              <a:t>Data relating to 4 agriculture indicators are collected with reliance on farmer recall</a:t>
            </a:r>
          </a:p>
          <a:p>
            <a:pPr lvl="1" defTabSz="914145" eaLnBrk="1">
              <a:spcBef>
                <a:spcPts val="1200"/>
              </a:spcBef>
              <a:buClr>
                <a:schemeClr val="accent1">
                  <a:lumMod val="50000"/>
                </a:schemeClr>
              </a:buClr>
              <a:buSzTx/>
            </a:pPr>
            <a:r>
              <a:rPr lang="en-US" sz="2200" dirty="0" smtClean="0">
                <a:ea typeface="Helvetica" charset="0"/>
                <a:sym typeface="Helvetica" charset="0"/>
              </a:rPr>
              <a:t>No direct measurement of data (e.g., plot size) possible since no visit to farmer plot</a:t>
            </a:r>
          </a:p>
          <a:p>
            <a:pPr lvl="1" defTabSz="914145" eaLnBrk="1">
              <a:spcBef>
                <a:spcPts val="1200"/>
              </a:spcBef>
              <a:buClr>
                <a:schemeClr val="accent1">
                  <a:lumMod val="50000"/>
                </a:schemeClr>
              </a:buClr>
              <a:buSzTx/>
            </a:pPr>
            <a:r>
              <a:rPr lang="en-US" sz="2200" dirty="0" smtClean="0">
                <a:ea typeface="Helvetica" charset="0"/>
                <a:sym typeface="Helvetica" charset="0"/>
              </a:rPr>
              <a:t>Data are sample weighted to represent all project beneficiaries receiving agriculture goods, services or training</a:t>
            </a:r>
          </a:p>
          <a:p>
            <a:pPr lvl="1" defTabSz="914145" eaLnBrk="1">
              <a:spcBef>
                <a:spcPts val="1200"/>
              </a:spcBef>
              <a:buClr>
                <a:schemeClr val="accent1">
                  <a:lumMod val="50000"/>
                </a:schemeClr>
              </a:buClr>
              <a:buSzTx/>
            </a:pPr>
            <a:r>
              <a:rPr lang="en-US" sz="2200" dirty="0" smtClean="0">
                <a:ea typeface="Helvetica" charset="0"/>
                <a:sym typeface="Helvetica" charset="0"/>
              </a:rPr>
              <a:t>Less time &amp; resource intensive than Approach 1, (no need to locate, visit and take measurements at households) but may yield less accurate results</a:t>
            </a: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3919480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6531" y="152400"/>
            <a:ext cx="8229823" cy="838200"/>
          </a:xfrm>
        </p:spPr>
        <p:txBody>
          <a:bodyPr lIns="89294" tIns="53576" rIns="89294" bIns="53576"/>
          <a:lstStyle/>
          <a:p>
            <a:pPr defTabSz="914145" eaLnBrk="1"/>
            <a:r>
              <a:rPr lang="en-US" sz="3200" dirty="0" smtClean="0">
                <a:solidFill>
                  <a:schemeClr val="accent1">
                    <a:lumMod val="50000"/>
                  </a:schemeClr>
                </a:solidFill>
              </a:rPr>
              <a:t>Hosts</a:t>
            </a:r>
          </a:p>
        </p:txBody>
      </p:sp>
      <p:sp>
        <p:nvSpPr>
          <p:cNvPr id="5123" name="Rectangle 2"/>
          <p:cNvSpPr>
            <a:spLocks noGrp="1" noChangeArrowheads="1"/>
          </p:cNvSpPr>
          <p:nvPr>
            <p:ph type="body" idx="1"/>
          </p:nvPr>
        </p:nvSpPr>
        <p:spPr>
          <a:xfrm>
            <a:off x="1371600" y="1738968"/>
            <a:ext cx="3398520" cy="501848"/>
          </a:xfrm>
        </p:spPr>
        <p:txBody>
          <a:bodyPr lIns="89294" tIns="53576" rIns="89294" bIns="53576" anchor="t"/>
          <a:lstStyle/>
          <a:p>
            <a:pPr marL="53577" indent="0" defTabSz="914145" eaLnBrk="1">
              <a:spcBef>
                <a:spcPts val="2400"/>
              </a:spcBef>
              <a:buClr>
                <a:srgbClr val="000000"/>
              </a:buClr>
              <a:buNone/>
            </a:pPr>
            <a:r>
              <a:rPr lang="en-US" sz="2000" b="1" dirty="0" smtClean="0">
                <a:solidFill>
                  <a:schemeClr val="accent1">
                    <a:lumMod val="50000"/>
                  </a:schemeClr>
                </a:solidFill>
                <a:ea typeface="Helvetica" charset="0"/>
                <a:sym typeface="Helvetica" charset="0"/>
              </a:rPr>
              <a:t>Anne Swindale, Ph.D.</a:t>
            </a:r>
            <a:br>
              <a:rPr lang="en-US" sz="2000" b="1" dirty="0" smtClean="0">
                <a:solidFill>
                  <a:schemeClr val="accent1">
                    <a:lumMod val="50000"/>
                  </a:schemeClr>
                </a:solidFill>
                <a:ea typeface="Helvetica" charset="0"/>
                <a:sym typeface="Helvetica" charset="0"/>
              </a:rPr>
            </a:br>
            <a:r>
              <a:rPr lang="en-US" sz="2000" b="1" dirty="0" smtClean="0">
                <a:solidFill>
                  <a:schemeClr val="accent1">
                    <a:lumMod val="75000"/>
                  </a:schemeClr>
                </a:solidFill>
                <a:ea typeface="Helvetica" charset="0"/>
                <a:sym typeface="Helvetica" charset="0"/>
              </a:rPr>
              <a:t>Senior Program Adviser M&amp;E, USAID/ BFS</a:t>
            </a: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9" name="Rectangle 2"/>
          <p:cNvSpPr txBox="1">
            <a:spLocks noChangeArrowheads="1"/>
          </p:cNvSpPr>
          <p:nvPr/>
        </p:nvSpPr>
        <p:spPr bwMode="auto">
          <a:xfrm>
            <a:off x="5181600" y="1730276"/>
            <a:ext cx="2895600" cy="501848"/>
          </a:xfrm>
          <a:prstGeom prst="rect">
            <a:avLst/>
          </a:prstGeom>
          <a:noFill/>
          <a:ln w="12700">
            <a:noFill/>
            <a:miter lim="0"/>
            <a:headEnd/>
            <a:tailEnd/>
          </a:ln>
        </p:spPr>
        <p:txBody>
          <a:bodyPr vert="horz" wrap="square" lIns="89294" tIns="53576" rIns="89294" bIns="53576" numCol="1" anchor="t" anchorCtr="0" compatLnSpc="1">
            <a:prstTxWarp prst="textNoShape">
              <a:avLst/>
            </a:prstTxWarp>
          </a:bodyPr>
          <a:lstStyle>
            <a:lvl1pPr marL="267881" indent="-267881" algn="l" defTabSz="410751" rtl="0" eaLnBrk="0" fontAlgn="base" hangingPunct="0">
              <a:spcBef>
                <a:spcPts val="2953"/>
              </a:spcBef>
              <a:spcAft>
                <a:spcPct val="0"/>
              </a:spcAft>
              <a:buSzPct val="100000"/>
              <a:buChar char="•"/>
              <a:defRPr sz="3200">
                <a:solidFill>
                  <a:schemeClr val="tx1"/>
                </a:solidFill>
                <a:latin typeface="Arial" pitchFamily="34" charset="0"/>
                <a:ea typeface="+mn-ea"/>
                <a:cs typeface="Arial" pitchFamily="34" charset="0"/>
                <a:sym typeface="Helvetica Light" charset="0"/>
              </a:defRPr>
            </a:lvl1pPr>
            <a:lvl2pPr marL="535762" indent="-267881" algn="l" defTabSz="410751" rtl="0" eaLnBrk="0" fontAlgn="base" hangingPunct="0">
              <a:spcBef>
                <a:spcPts val="2953"/>
              </a:spcBef>
              <a:spcAft>
                <a:spcPct val="0"/>
              </a:spcAft>
              <a:buSzPct val="100000"/>
              <a:buChar char="•"/>
              <a:defRPr sz="2600">
                <a:solidFill>
                  <a:schemeClr val="tx1"/>
                </a:solidFill>
                <a:latin typeface="Arial" pitchFamily="34" charset="0"/>
                <a:ea typeface="+mn-ea"/>
                <a:cs typeface="Arial" pitchFamily="34" charset="0"/>
                <a:sym typeface="Helvetica Light" charset="0"/>
              </a:defRPr>
            </a:lvl2pPr>
            <a:lvl3pPr marL="803643" indent="-267881" algn="l" defTabSz="410751" rtl="0" eaLnBrk="0" fontAlgn="base" hangingPunct="0">
              <a:spcBef>
                <a:spcPts val="2953"/>
              </a:spcBef>
              <a:spcAft>
                <a:spcPct val="0"/>
              </a:spcAft>
              <a:buSzPct val="100000"/>
              <a:buChar char="•"/>
              <a:defRPr sz="2400">
                <a:solidFill>
                  <a:srgbClr val="000000"/>
                </a:solidFill>
                <a:latin typeface="Arial" pitchFamily="34" charset="0"/>
                <a:ea typeface="+mn-ea"/>
                <a:cs typeface="Arial" pitchFamily="34" charset="0"/>
                <a:sym typeface="Helvetica Light" charset="0"/>
              </a:defRPr>
            </a:lvl3pPr>
            <a:lvl4pPr marL="1071524" indent="-267881" algn="l" defTabSz="410751" rtl="0" eaLnBrk="0" fontAlgn="base" hangingPunct="0">
              <a:spcBef>
                <a:spcPts val="2953"/>
              </a:spcBef>
              <a:spcAft>
                <a:spcPct val="0"/>
              </a:spcAft>
              <a:buSzPct val="100000"/>
              <a:buChar char="•"/>
              <a:defRPr sz="2200">
                <a:solidFill>
                  <a:srgbClr val="000000"/>
                </a:solidFill>
                <a:latin typeface="Arial" pitchFamily="34" charset="0"/>
                <a:ea typeface="+mn-ea"/>
                <a:cs typeface="Arial" pitchFamily="34" charset="0"/>
                <a:sym typeface="Helvetica Light" charset="0"/>
              </a:defRPr>
            </a:lvl4pPr>
            <a:lvl5pPr marL="1339406" indent="-267881" algn="l" defTabSz="410751" rtl="0" eaLnBrk="0" fontAlgn="base" hangingPunct="0">
              <a:spcBef>
                <a:spcPts val="2953"/>
              </a:spcBef>
              <a:spcAft>
                <a:spcPct val="0"/>
              </a:spcAft>
              <a:buSzPct val="100000"/>
              <a:buChar char="•"/>
              <a:defRPr sz="2000">
                <a:solidFill>
                  <a:srgbClr val="000000"/>
                </a:solidFill>
                <a:latin typeface="Arial" pitchFamily="34" charset="0"/>
                <a:ea typeface="+mn-ea"/>
                <a:cs typeface="Arial" pitchFamily="34" charset="0"/>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a:lstStyle>
          <a:p>
            <a:pPr marL="53577" indent="0" defTabSz="914145" eaLnBrk="1">
              <a:spcBef>
                <a:spcPts val="2400"/>
              </a:spcBef>
              <a:buClr>
                <a:srgbClr val="000000"/>
              </a:buClr>
              <a:buFontTx/>
              <a:buNone/>
            </a:pPr>
            <a:r>
              <a:rPr lang="en-US" sz="2000" b="1" kern="0" dirty="0" smtClean="0">
                <a:solidFill>
                  <a:schemeClr val="accent1">
                    <a:lumMod val="50000"/>
                  </a:schemeClr>
                </a:solidFill>
                <a:ea typeface="Helvetica" charset="0"/>
                <a:sym typeface="Helvetica" charset="0"/>
              </a:rPr>
              <a:t>Diana Stukel, Ph.D.</a:t>
            </a:r>
            <a:r>
              <a:rPr lang="en-US" sz="2000" b="1" kern="0" dirty="0" smtClean="0">
                <a:solidFill>
                  <a:schemeClr val="accent1">
                    <a:lumMod val="75000"/>
                  </a:schemeClr>
                </a:solidFill>
                <a:ea typeface="Helvetica" charset="0"/>
                <a:sym typeface="Helvetica" charset="0"/>
              </a:rPr>
              <a:t/>
            </a:r>
            <a:br>
              <a:rPr lang="en-US" sz="2000" b="1" kern="0" dirty="0" smtClean="0">
                <a:solidFill>
                  <a:schemeClr val="accent1">
                    <a:lumMod val="75000"/>
                  </a:schemeClr>
                </a:solidFill>
                <a:ea typeface="Helvetica" charset="0"/>
                <a:sym typeface="Helvetica" charset="0"/>
              </a:rPr>
            </a:br>
            <a:r>
              <a:rPr lang="en-US" sz="2000" b="1" kern="0" dirty="0" smtClean="0">
                <a:solidFill>
                  <a:schemeClr val="accent1">
                    <a:lumMod val="75000"/>
                  </a:schemeClr>
                </a:solidFill>
                <a:ea typeface="Helvetica" charset="0"/>
                <a:sym typeface="Helvetica" charset="0"/>
              </a:rPr>
              <a:t>Scientist, Survey Methods, FHI 360/ FANTA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48000"/>
            <a:ext cx="2362200" cy="23622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68" r="10387" b="17807"/>
          <a:stretch/>
        </p:blipFill>
        <p:spPr>
          <a:xfrm>
            <a:off x="1524000" y="3048000"/>
            <a:ext cx="2362200" cy="2362200"/>
          </a:xfrm>
          <a:prstGeom prst="rect">
            <a:avLst/>
          </a:prstGeom>
        </p:spPr>
      </p:pic>
    </p:spTree>
    <p:extLst>
      <p:ext uri="{BB962C8B-B14F-4D97-AF65-F5344CB8AC3E}">
        <p14:creationId xmlns:p14="http://schemas.microsoft.com/office/powerpoint/2010/main" val="65840690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33531" y="228599"/>
            <a:ext cx="8229823" cy="914400"/>
          </a:xfrm>
        </p:spPr>
        <p:txBody>
          <a:bodyPr lIns="89294" tIns="53576" rIns="89294" bIns="53576"/>
          <a:lstStyle/>
          <a:p>
            <a:pPr defTabSz="914145" eaLnBrk="1"/>
            <a:r>
              <a:rPr lang="en-US" sz="3200" dirty="0" smtClean="0">
                <a:solidFill>
                  <a:schemeClr val="accent1">
                    <a:lumMod val="50000"/>
                  </a:schemeClr>
                </a:solidFill>
              </a:rPr>
              <a:t>Two Suggested Approaches to BBSs</a:t>
            </a:r>
          </a:p>
        </p:txBody>
      </p:sp>
      <p:sp>
        <p:nvSpPr>
          <p:cNvPr id="12291" name="Rectangle 2"/>
          <p:cNvSpPr>
            <a:spLocks noGrp="1" noChangeArrowheads="1"/>
          </p:cNvSpPr>
          <p:nvPr>
            <p:ph type="body" idx="1"/>
          </p:nvPr>
        </p:nvSpPr>
        <p:spPr>
          <a:xfrm>
            <a:off x="433531" y="1371600"/>
            <a:ext cx="8610600" cy="5257801"/>
          </a:xfrm>
        </p:spPr>
        <p:txBody>
          <a:bodyPr lIns="89294" tIns="53576" rIns="89294" bIns="53576" anchor="t"/>
          <a:lstStyle/>
          <a:p>
            <a:pPr marL="0" indent="0" defTabSz="914145" eaLnBrk="1">
              <a:spcBef>
                <a:spcPts val="600"/>
              </a:spcBef>
              <a:buSzTx/>
              <a:buNone/>
            </a:pPr>
            <a:r>
              <a:rPr lang="en-US" sz="2200" dirty="0" smtClean="0">
                <a:ea typeface="Helvetica" charset="0"/>
                <a:sym typeface="Helvetica" charset="0"/>
              </a:rPr>
              <a:t>Approach 2: Farmer Groups (FG) Approach</a:t>
            </a:r>
          </a:p>
          <a:p>
            <a:pPr marL="0" indent="0" defTabSz="914145" eaLnBrk="1">
              <a:spcBef>
                <a:spcPts val="600"/>
              </a:spcBef>
              <a:buSzTx/>
              <a:buNone/>
            </a:pPr>
            <a:r>
              <a:rPr lang="en-US" sz="2200" dirty="0" smtClean="0">
                <a:solidFill>
                  <a:schemeClr val="accent1">
                    <a:lumMod val="50000"/>
                  </a:schemeClr>
                </a:solidFill>
                <a:ea typeface="Helvetica" charset="0"/>
                <a:sym typeface="Helvetica" charset="0"/>
              </a:rPr>
              <a:t>Challenges in implementing this approach:</a:t>
            </a:r>
          </a:p>
          <a:p>
            <a:pPr lvl="1" defTabSz="914145" eaLnBrk="1">
              <a:spcBef>
                <a:spcPts val="600"/>
              </a:spcBef>
              <a:buClr>
                <a:schemeClr val="accent1">
                  <a:lumMod val="50000"/>
                </a:schemeClr>
              </a:buClr>
              <a:buSzTx/>
            </a:pPr>
            <a:r>
              <a:rPr lang="en-US" sz="2200" dirty="0" smtClean="0">
                <a:ea typeface="Helvetica" charset="0"/>
                <a:sym typeface="Helvetica" charset="0"/>
              </a:rPr>
              <a:t>Importance of maintaining frame of FGs and frame of beneficiaries within each FG</a:t>
            </a:r>
          </a:p>
          <a:p>
            <a:pPr lvl="1" defTabSz="914145" eaLnBrk="1">
              <a:spcBef>
                <a:spcPts val="600"/>
              </a:spcBef>
              <a:buClr>
                <a:schemeClr val="accent1">
                  <a:lumMod val="50000"/>
                </a:schemeClr>
              </a:buClr>
              <a:buSzTx/>
            </a:pPr>
            <a:r>
              <a:rPr lang="en-US" sz="2200" dirty="0" smtClean="0">
                <a:ea typeface="Helvetica" charset="0"/>
                <a:sym typeface="Helvetica" charset="0"/>
              </a:rPr>
              <a:t>Importance of interviewing farmers individually to avoid biased results and to uphold confidentiality protection</a:t>
            </a:r>
          </a:p>
          <a:p>
            <a:pPr lvl="1" defTabSz="914145" eaLnBrk="1">
              <a:spcBef>
                <a:spcPts val="600"/>
              </a:spcBef>
              <a:buClr>
                <a:schemeClr val="accent1">
                  <a:lumMod val="50000"/>
                </a:schemeClr>
              </a:buClr>
              <a:buSzTx/>
            </a:pPr>
            <a:r>
              <a:rPr lang="en-US" sz="2200" dirty="0" smtClean="0">
                <a:ea typeface="Helvetica" charset="0"/>
                <a:sym typeface="Helvetica" charset="0"/>
              </a:rPr>
              <a:t>Practical issues with interviewing all 15-30 farmers in a sampled FG during one session; need for dedicated meeting and sufficient number of interviewers</a:t>
            </a:r>
          </a:p>
          <a:p>
            <a:pPr lvl="1" defTabSz="914145" eaLnBrk="1">
              <a:spcBef>
                <a:spcPts val="600"/>
              </a:spcBef>
              <a:buClr>
                <a:schemeClr val="accent1">
                  <a:lumMod val="50000"/>
                </a:schemeClr>
              </a:buClr>
              <a:buSzTx/>
            </a:pPr>
            <a:r>
              <a:rPr lang="en-US" sz="2200" dirty="0" smtClean="0">
                <a:ea typeface="Helvetica" charset="0"/>
                <a:sym typeface="Helvetica" charset="0"/>
              </a:rPr>
              <a:t>Unpredictable sample size since approach reliant on farmers attending next meeting of FG</a:t>
            </a: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9760482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533400" y="228600"/>
            <a:ext cx="8305800" cy="838200"/>
          </a:xfrm>
        </p:spPr>
        <p:txBody>
          <a:bodyPr lIns="89294" tIns="53576" rIns="89294" bIns="53576"/>
          <a:lstStyle/>
          <a:p>
            <a:pPr defTabSz="914145" eaLnBrk="1"/>
            <a:r>
              <a:rPr lang="en-US" sz="3200" dirty="0" smtClean="0">
                <a:solidFill>
                  <a:schemeClr val="accent1">
                    <a:lumMod val="50000"/>
                  </a:schemeClr>
                </a:solidFill>
              </a:rPr>
              <a:t>How to Choose the Right Approach?</a:t>
            </a:r>
          </a:p>
        </p:txBody>
      </p:sp>
      <p:pic>
        <p:nvPicPr>
          <p:cNvPr id="5" name="Picture 4" descr="Figure 3 summarizes the decision-making process for deciding which of the two approaches is most appropriate for a given project." title="Figure 3 summarizes the decision-making process for deciding which of the two approaches is most appropriate for a given project."/>
          <p:cNvPicPr/>
          <p:nvPr/>
        </p:nvPicPr>
        <p:blipFill>
          <a:blip r:embed="rId3">
            <a:extLst>
              <a:ext uri="{28A0092B-C50C-407E-A947-70E740481C1C}">
                <a14:useLocalDpi xmlns:a14="http://schemas.microsoft.com/office/drawing/2010/main" val="0"/>
              </a:ext>
            </a:extLst>
          </a:blip>
          <a:stretch>
            <a:fillRect/>
          </a:stretch>
        </p:blipFill>
        <p:spPr>
          <a:xfrm>
            <a:off x="1295400" y="1233948"/>
            <a:ext cx="6324600" cy="518160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lumMod val="50000"/>
                  </a:schemeClr>
                </a:solidFill>
              </a:rPr>
              <a:t>Test Your Knowledge #2</a:t>
            </a:r>
            <a:endParaRPr lang="en-US" sz="3200" dirty="0"/>
          </a:p>
        </p:txBody>
      </p:sp>
      <p:sp>
        <p:nvSpPr>
          <p:cNvPr id="3" name="Content Placeholder 2"/>
          <p:cNvSpPr>
            <a:spLocks noGrp="1"/>
          </p:cNvSpPr>
          <p:nvPr>
            <p:ph idx="1"/>
          </p:nvPr>
        </p:nvSpPr>
        <p:spPr>
          <a:xfrm>
            <a:off x="892969" y="1828800"/>
            <a:ext cx="7358063" cy="4267200"/>
          </a:xfrm>
        </p:spPr>
        <p:txBody>
          <a:bodyPr/>
          <a:lstStyle/>
          <a:p>
            <a:pPr marL="267881" lvl="1" indent="0" defTabSz="914145" eaLnBrk="1">
              <a:spcBef>
                <a:spcPts val="600"/>
              </a:spcBef>
              <a:buSzTx/>
              <a:buNone/>
            </a:pPr>
            <a:r>
              <a:rPr lang="en-US" sz="2000" b="1" dirty="0">
                <a:solidFill>
                  <a:schemeClr val="accent1">
                    <a:lumMod val="50000"/>
                  </a:schemeClr>
                </a:solidFill>
                <a:ea typeface="Helvetica" charset="0"/>
                <a:sym typeface="Helvetica" charset="0"/>
              </a:rPr>
              <a:t>Case Study Example: </a:t>
            </a:r>
            <a:r>
              <a:rPr lang="en-US" sz="2000" dirty="0">
                <a:ea typeface="Helvetica" charset="0"/>
                <a:sym typeface="Helvetica" charset="0"/>
              </a:rPr>
              <a:t>You are implementing a </a:t>
            </a:r>
            <a:r>
              <a:rPr lang="en-US" sz="2000" b="1" dirty="0">
                <a:ea typeface="Helvetica" charset="0"/>
                <a:sym typeface="Helvetica" charset="0"/>
              </a:rPr>
              <a:t>small project </a:t>
            </a:r>
            <a:r>
              <a:rPr lang="en-US" sz="2000" dirty="0">
                <a:ea typeface="Helvetica" charset="0"/>
                <a:sym typeface="Helvetica" charset="0"/>
              </a:rPr>
              <a:t>where you work </a:t>
            </a:r>
            <a:r>
              <a:rPr lang="en-US" sz="2000" b="1" dirty="0">
                <a:ea typeface="Helvetica" charset="0"/>
                <a:sym typeface="Helvetica" charset="0"/>
              </a:rPr>
              <a:t>directly with beneficiary farmers </a:t>
            </a:r>
            <a:r>
              <a:rPr lang="en-US" sz="2000" dirty="0">
                <a:ea typeface="Helvetica" charset="0"/>
                <a:sym typeface="Helvetica" charset="0"/>
              </a:rPr>
              <a:t>on a number of agriculture-based interventions. Experience in other surveys indicates that farmers provide </a:t>
            </a:r>
            <a:r>
              <a:rPr lang="en-US" sz="2000" b="1" dirty="0">
                <a:ea typeface="Helvetica" charset="0"/>
                <a:sym typeface="Helvetica" charset="0"/>
              </a:rPr>
              <a:t>inaccurate estimates of their plot sizes</a:t>
            </a:r>
            <a:r>
              <a:rPr lang="en-US" sz="2000" dirty="0">
                <a:ea typeface="Helvetica" charset="0"/>
                <a:sym typeface="Helvetica" charset="0"/>
              </a:rPr>
              <a:t>. Project interventions currently </a:t>
            </a:r>
            <a:r>
              <a:rPr lang="en-US" sz="2000" b="1" dirty="0">
                <a:ea typeface="Helvetica" charset="0"/>
                <a:sym typeface="Helvetica" charset="0"/>
              </a:rPr>
              <a:t>do not include periodic visits to farmers’ plots</a:t>
            </a:r>
            <a:r>
              <a:rPr lang="en-US" sz="2000" dirty="0">
                <a:ea typeface="Helvetica" charset="0"/>
                <a:sym typeface="Helvetica" charset="0"/>
              </a:rPr>
              <a:t> by M&amp;E staff or agriculture extension workers. Using the flow diagram, what would be the best means of collecting annual monitoring data</a:t>
            </a:r>
            <a:r>
              <a:rPr lang="en-US" sz="2000" dirty="0" smtClean="0">
                <a:ea typeface="Helvetica" charset="0"/>
                <a:sym typeface="Helvetica" charset="0"/>
              </a:rPr>
              <a:t>? (Check one only)</a:t>
            </a:r>
          </a:p>
          <a:p>
            <a:pPr marL="822960" lvl="1" defTabSz="914145" eaLnBrk="1">
              <a:spcBef>
                <a:spcPts val="1200"/>
              </a:spcBef>
              <a:buSzTx/>
              <a:buFont typeface="Wingdings" charset="2"/>
              <a:buChar char="q"/>
            </a:pPr>
            <a:r>
              <a:rPr lang="en-US" sz="2000" dirty="0">
                <a:ea typeface="Helvetica" charset="0"/>
                <a:sym typeface="Helvetica" charset="0"/>
              </a:rPr>
              <a:t>BBS using Household Survey Approach</a:t>
            </a:r>
          </a:p>
          <a:p>
            <a:pPr marL="822960" lvl="1" defTabSz="914145" eaLnBrk="1">
              <a:spcBef>
                <a:spcPts val="600"/>
              </a:spcBef>
              <a:buSzTx/>
              <a:buFont typeface="Wingdings" charset="2"/>
              <a:buChar char="q"/>
            </a:pPr>
            <a:r>
              <a:rPr lang="en-US" sz="2000" dirty="0">
                <a:ea typeface="Helvetica" charset="0"/>
                <a:sym typeface="Helvetica" charset="0"/>
              </a:rPr>
              <a:t>BBS using Farmer Groups Approach</a:t>
            </a:r>
          </a:p>
          <a:p>
            <a:pPr marL="822960" lvl="1" defTabSz="914145" eaLnBrk="1">
              <a:spcBef>
                <a:spcPts val="600"/>
              </a:spcBef>
              <a:buSzTx/>
              <a:buFont typeface="Wingdings" charset="2"/>
              <a:buChar char="q"/>
            </a:pPr>
            <a:r>
              <a:rPr lang="en-US" sz="2000" dirty="0">
                <a:ea typeface="Helvetica" charset="0"/>
                <a:sym typeface="Helvetica" charset="0"/>
              </a:rPr>
              <a:t>Routine Monitoring (no survey)</a:t>
            </a:r>
          </a:p>
        </p:txBody>
      </p:sp>
      <p:sp>
        <p:nvSpPr>
          <p:cNvPr id="4" name="TextBox 3"/>
          <p:cNvSpPr txBox="1"/>
          <p:nvPr/>
        </p:nvSpPr>
        <p:spPr>
          <a:xfrm>
            <a:off x="1371600" y="4724400"/>
            <a:ext cx="609600" cy="523220"/>
          </a:xfrm>
          <a:prstGeom prst="rect">
            <a:avLst/>
          </a:prstGeom>
          <a:noFill/>
        </p:spPr>
        <p:txBody>
          <a:bodyPr wrap="square" rtlCol="0">
            <a:spAutoFit/>
          </a:bodyPr>
          <a:lstStyle/>
          <a:p>
            <a:r>
              <a:rPr lang="en-US" sz="2800" dirty="0" smtClean="0">
                <a:solidFill>
                  <a:srgbClr val="218734"/>
                </a:solidFill>
                <a:latin typeface="Wingdings" panose="05000000000000000000" pitchFamily="2" charset="2"/>
                <a:sym typeface="Wingdings" panose="05000000000000000000" pitchFamily="2" charset="2"/>
              </a:rPr>
              <a:t></a:t>
            </a:r>
            <a:endParaRPr lang="en-US" sz="2800" dirty="0">
              <a:solidFill>
                <a:srgbClr val="218734"/>
              </a:solidFill>
              <a:latin typeface="Wingdings" panose="05000000000000000000" pitchFamily="2" charset="2"/>
            </a:endParaRPr>
          </a:p>
        </p:txBody>
      </p:sp>
    </p:spTree>
    <p:extLst>
      <p:ext uri="{BB962C8B-B14F-4D97-AF65-F5344CB8AC3E}">
        <p14:creationId xmlns:p14="http://schemas.microsoft.com/office/powerpoint/2010/main" val="14049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008000"/>
                                      </p:to>
                                    </p:animClr>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16169" y="304800"/>
            <a:ext cx="8229823" cy="685800"/>
          </a:xfrm>
        </p:spPr>
        <p:txBody>
          <a:bodyPr lIns="89294" tIns="53576" rIns="89294" bIns="53576"/>
          <a:lstStyle/>
          <a:p>
            <a:pPr defTabSz="914145" eaLnBrk="1"/>
            <a:r>
              <a:rPr lang="en-US" sz="3200" dirty="0" smtClean="0">
                <a:solidFill>
                  <a:schemeClr val="accent1">
                    <a:lumMod val="50000"/>
                  </a:schemeClr>
                </a:solidFill>
              </a:rPr>
              <a:t>Survey Steps for Approaches 1 &amp; 2</a:t>
            </a:r>
          </a:p>
        </p:txBody>
      </p:sp>
      <p:sp>
        <p:nvSpPr>
          <p:cNvPr id="12291" name="Rectangle 2"/>
          <p:cNvSpPr>
            <a:spLocks noGrp="1" noChangeArrowheads="1"/>
          </p:cNvSpPr>
          <p:nvPr>
            <p:ph type="body" idx="1"/>
          </p:nvPr>
        </p:nvSpPr>
        <p:spPr>
          <a:xfrm>
            <a:off x="457200" y="1142999"/>
            <a:ext cx="8610600" cy="5410201"/>
          </a:xfrm>
        </p:spPr>
        <p:txBody>
          <a:bodyPr lIns="89294" tIns="53576" rIns="89294" bIns="53576" anchor="t"/>
          <a:lstStyle/>
          <a:p>
            <a:pPr marL="535762" lvl="2" indent="0" defTabSz="914145" eaLnBrk="1">
              <a:spcBef>
                <a:spcPts val="600"/>
              </a:spcBef>
              <a:buClr>
                <a:schemeClr val="accent1">
                  <a:lumMod val="50000"/>
                </a:schemeClr>
              </a:buClr>
              <a:buSzTx/>
              <a:buNone/>
            </a:pPr>
            <a:r>
              <a:rPr lang="en-US" sz="2000" dirty="0" smtClean="0">
                <a:ea typeface="Helvetica" charset="0"/>
                <a:sym typeface="Helvetica" charset="0"/>
              </a:rPr>
              <a:t>Both the Household Survey Approach and the Farmer Groups Approach entail a number of survey design steps…..</a:t>
            </a:r>
          </a:p>
          <a:p>
            <a:pPr lvl="2" defTabSz="914145" eaLnBrk="1">
              <a:spcBef>
                <a:spcPts val="600"/>
              </a:spcBef>
              <a:buSzTx/>
            </a:pPr>
            <a:endParaRPr lang="en-US" sz="2800"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pic>
        <p:nvPicPr>
          <p:cNvPr id="8" name="Picture 2" descr="https://sunsongdachshunds.files.wordpress.com/2015/01/mira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814" y="1946275"/>
            <a:ext cx="4251959" cy="4017963"/>
          </a:xfrm>
          <a:prstGeom prst="rect">
            <a:avLst/>
          </a:prstGeom>
          <a:noFill/>
          <a:ln w="12700">
            <a:noFill/>
            <a:miter lim="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5401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3394"/>
            <a:ext cx="7358063" cy="735806"/>
          </a:xfrm>
        </p:spPr>
        <p:txBody>
          <a:bodyPr/>
          <a:lstStyle/>
          <a:p>
            <a:r>
              <a:rPr lang="en-US" sz="3200" dirty="0" smtClean="0">
                <a:solidFill>
                  <a:schemeClr val="accent1">
                    <a:lumMod val="50000"/>
                  </a:schemeClr>
                </a:solidFill>
              </a:rPr>
              <a:t>Survey Design Steps for Drawing a Sample Using Approaches 1 &amp; 2</a:t>
            </a:r>
            <a:endParaRPr lang="en-US" sz="3200" dirty="0">
              <a:solidFill>
                <a:schemeClr val="accent1">
                  <a:lumMod val="50000"/>
                </a:schemeClr>
              </a:solidFill>
            </a:endParaRPr>
          </a:p>
        </p:txBody>
      </p:sp>
      <p:grpSp>
        <p:nvGrpSpPr>
          <p:cNvPr id="4" name="Group 3"/>
          <p:cNvGrpSpPr/>
          <p:nvPr/>
        </p:nvGrpSpPr>
        <p:grpSpPr>
          <a:xfrm>
            <a:off x="2450340" y="1752600"/>
            <a:ext cx="3645660" cy="4267200"/>
            <a:chOff x="685675" y="2151897"/>
            <a:chExt cx="5223393" cy="6916515"/>
          </a:xfrm>
        </p:grpSpPr>
        <p:sp>
          <p:nvSpPr>
            <p:cNvPr id="5" name="Rounded Rectangle 4"/>
            <p:cNvSpPr/>
            <p:nvPr/>
          </p:nvSpPr>
          <p:spPr>
            <a:xfrm>
              <a:off x="1114927" y="2151897"/>
              <a:ext cx="1937288" cy="100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Choose a survey design option</a:t>
              </a:r>
            </a:p>
          </p:txBody>
        </p:sp>
        <p:sp>
          <p:nvSpPr>
            <p:cNvPr id="6" name="Rounded Rectangle 5"/>
            <p:cNvSpPr/>
            <p:nvPr/>
          </p:nvSpPr>
          <p:spPr>
            <a:xfrm>
              <a:off x="1114927" y="3633674"/>
              <a:ext cx="1937288" cy="10073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Calculate the sample size</a:t>
              </a:r>
            </a:p>
          </p:txBody>
        </p:sp>
        <p:sp>
          <p:nvSpPr>
            <p:cNvPr id="7" name="Rounded Rectangle 6"/>
            <p:cNvSpPr/>
            <p:nvPr/>
          </p:nvSpPr>
          <p:spPr>
            <a:xfrm>
              <a:off x="3971779" y="4553522"/>
              <a:ext cx="1937289" cy="1231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Choose </a:t>
              </a:r>
              <a:r>
                <a:rPr lang="en-US" sz="1350" dirty="0" smtClean="0">
                  <a:solidFill>
                    <a:schemeClr val="tx1"/>
                  </a:solidFill>
                </a:rPr>
                <a:t>the number </a:t>
              </a:r>
              <a:r>
                <a:rPr lang="en-US" sz="1350" dirty="0">
                  <a:solidFill>
                    <a:schemeClr val="tx1"/>
                  </a:solidFill>
                </a:rPr>
                <a:t>of clusters to select</a:t>
              </a:r>
            </a:p>
          </p:txBody>
        </p:sp>
        <p:sp>
          <p:nvSpPr>
            <p:cNvPr id="8" name="Rounded Rectangle 7"/>
            <p:cNvSpPr/>
            <p:nvPr/>
          </p:nvSpPr>
          <p:spPr>
            <a:xfrm>
              <a:off x="3971780" y="6233118"/>
              <a:ext cx="1937288" cy="100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a sample of clusters</a:t>
              </a:r>
            </a:p>
          </p:txBody>
        </p:sp>
        <p:sp>
          <p:nvSpPr>
            <p:cNvPr id="9" name="Rounded Rectangle 8"/>
            <p:cNvSpPr/>
            <p:nvPr/>
          </p:nvSpPr>
          <p:spPr>
            <a:xfrm>
              <a:off x="1114926" y="8061022"/>
              <a:ext cx="1937288" cy="100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survey respondents</a:t>
              </a:r>
            </a:p>
          </p:txBody>
        </p:sp>
        <p:cxnSp>
          <p:nvCxnSpPr>
            <p:cNvPr id="10" name="Straight Arrow Connector 9"/>
            <p:cNvCxnSpPr>
              <a:stCxn id="5" idx="2"/>
              <a:endCxn id="6" idx="0"/>
            </p:cNvCxnSpPr>
            <p:nvPr/>
          </p:nvCxnSpPr>
          <p:spPr>
            <a:xfrm>
              <a:off x="2083571" y="3159287"/>
              <a:ext cx="0" cy="474387"/>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6" idx="2"/>
              <a:endCxn id="9" idx="0"/>
            </p:cNvCxnSpPr>
            <p:nvPr/>
          </p:nvCxnSpPr>
          <p:spPr>
            <a:xfrm flipH="1">
              <a:off x="2083570" y="4641064"/>
              <a:ext cx="1" cy="3419958"/>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2" name="Elbow Connector 11"/>
            <p:cNvCxnSpPr>
              <a:stCxn id="6" idx="3"/>
              <a:endCxn id="7" idx="0"/>
            </p:cNvCxnSpPr>
            <p:nvPr/>
          </p:nvCxnSpPr>
          <p:spPr>
            <a:xfrm>
              <a:off x="3052215" y="4137369"/>
              <a:ext cx="1888209" cy="416153"/>
            </a:xfrm>
            <a:prstGeom prst="bentConnector2">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7" idx="2"/>
              <a:endCxn id="8" idx="0"/>
            </p:cNvCxnSpPr>
            <p:nvPr/>
          </p:nvCxnSpPr>
          <p:spPr>
            <a:xfrm>
              <a:off x="4940424" y="5785354"/>
              <a:ext cx="0" cy="447764"/>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4" name="Elbow Connector 13"/>
            <p:cNvCxnSpPr>
              <a:stCxn id="8" idx="2"/>
              <a:endCxn id="9" idx="0"/>
            </p:cNvCxnSpPr>
            <p:nvPr/>
          </p:nvCxnSpPr>
          <p:spPr>
            <a:xfrm rot="5400000">
              <a:off x="3101740" y="6222338"/>
              <a:ext cx="820514" cy="2856854"/>
            </a:xfrm>
            <a:prstGeom prst="bentConnector3">
              <a:avLst>
                <a:gd name="adj1" fmla="val 50000"/>
              </a:avLst>
            </a:prstGeom>
            <a:ln>
              <a:tailEnd type="triangle" w="lg" len="med"/>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685675" y="5748295"/>
              <a:ext cx="1397895" cy="698406"/>
            </a:xfrm>
            <a:prstGeom prst="rect">
              <a:avLst/>
            </a:prstGeom>
            <a:noFill/>
          </p:spPr>
          <p:txBody>
            <a:bodyPr wrap="square" rtlCol="0">
              <a:spAutoFit/>
            </a:bodyPr>
            <a:lstStyle/>
            <a:p>
              <a:pPr algn="ctr"/>
              <a:r>
                <a:rPr lang="en-US" sz="1100" b="1" dirty="0"/>
                <a:t>One-stage </a:t>
              </a:r>
              <a:r>
                <a:rPr lang="en-US" sz="1100" b="1" dirty="0" smtClean="0"/>
                <a:t>design </a:t>
              </a:r>
              <a:endParaRPr lang="en-US" sz="1100" b="1" dirty="0"/>
            </a:p>
          </p:txBody>
        </p:sp>
        <p:sp>
          <p:nvSpPr>
            <p:cNvPr id="16" name="TextBox 15"/>
            <p:cNvSpPr txBox="1"/>
            <p:nvPr/>
          </p:nvSpPr>
          <p:spPr>
            <a:xfrm>
              <a:off x="2844800" y="3268227"/>
              <a:ext cx="2945106" cy="698406"/>
            </a:xfrm>
            <a:prstGeom prst="rect">
              <a:avLst/>
            </a:prstGeom>
            <a:noFill/>
          </p:spPr>
          <p:txBody>
            <a:bodyPr wrap="square" rtlCol="0">
              <a:spAutoFit/>
            </a:bodyPr>
            <a:lstStyle/>
            <a:p>
              <a:pPr algn="ctr"/>
              <a:r>
                <a:rPr lang="en-US" sz="1100" b="1" dirty="0"/>
                <a:t>Two-stage </a:t>
              </a:r>
              <a:r>
                <a:rPr lang="en-US" sz="1100" b="1" dirty="0" smtClean="0"/>
                <a:t>clustered</a:t>
              </a:r>
              <a:endParaRPr lang="en-US" sz="1100" b="1" dirty="0"/>
            </a:p>
            <a:p>
              <a:pPr algn="ctr"/>
              <a:r>
                <a:rPr lang="en-US" sz="1100" b="1" dirty="0" smtClean="0"/>
                <a:t>design</a:t>
              </a:r>
              <a:endParaRPr lang="en-US" sz="1100" b="1" dirty="0"/>
            </a:p>
          </p:txBody>
        </p:sp>
      </p:grpSp>
    </p:spTree>
    <p:extLst>
      <p:ext uri="{BB962C8B-B14F-4D97-AF65-F5344CB8AC3E}">
        <p14:creationId xmlns:p14="http://schemas.microsoft.com/office/powerpoint/2010/main" val="18263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lumMod val="50000"/>
                  </a:schemeClr>
                </a:solidFill>
              </a:rPr>
              <a:t>Survey Step: </a:t>
            </a:r>
            <a:br>
              <a:rPr lang="en-US" sz="3200" dirty="0" smtClean="0">
                <a:solidFill>
                  <a:schemeClr val="accent1">
                    <a:lumMod val="50000"/>
                  </a:schemeClr>
                </a:solidFill>
              </a:rPr>
            </a:br>
            <a:r>
              <a:rPr lang="en-US" sz="3200" dirty="0" smtClean="0">
                <a:solidFill>
                  <a:schemeClr val="accent1">
                    <a:lumMod val="50000"/>
                  </a:schemeClr>
                </a:solidFill>
              </a:rPr>
              <a:t>Calculate the Sample Size</a:t>
            </a:r>
            <a:endParaRPr lang="en-US" sz="3200" dirty="0">
              <a:solidFill>
                <a:schemeClr val="accent1">
                  <a:lumMod val="50000"/>
                </a:scheme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893094"/>
            <a:ext cx="4017963" cy="4017963"/>
          </a:xfrm>
          <a:prstGeom prst="rect">
            <a:avLst/>
          </a:prstGeom>
        </p:spPr>
      </p:pic>
      <p:sp>
        <p:nvSpPr>
          <p:cNvPr id="5" name="Rectangle 4"/>
          <p:cNvSpPr/>
          <p:nvPr/>
        </p:nvSpPr>
        <p:spPr>
          <a:xfrm>
            <a:off x="4419600" y="2819400"/>
            <a:ext cx="1600200" cy="477054"/>
          </a:xfrm>
          <a:prstGeom prst="rect">
            <a:avLst/>
          </a:prstGeom>
        </p:spPr>
        <p:txBody>
          <a:bodyPr wrap="square">
            <a:spAutoFit/>
          </a:bodyPr>
          <a:lstStyle/>
          <a:p>
            <a:r>
              <a:rPr lang="en-US" dirty="0"/>
              <a:t>n</a:t>
            </a:r>
            <a:r>
              <a:rPr lang="en-US" dirty="0" smtClean="0"/>
              <a:t>=</a:t>
            </a:r>
            <a:r>
              <a:rPr lang="en-US" dirty="0">
                <a:latin typeface="Times New Roman" panose="02020603050405020304" pitchFamily="18" charset="0"/>
                <a:cs typeface="Times New Roman" panose="02020603050405020304" pitchFamily="18" charset="0"/>
              </a:rPr>
              <a:t>∑</a:t>
            </a:r>
            <a:r>
              <a:rPr lang="en-US" dirty="0" smtClean="0"/>
              <a:t>µ</a:t>
            </a:r>
            <a:r>
              <a:rPr lang="el-GR" dirty="0" smtClean="0"/>
              <a:t>α</a:t>
            </a:r>
            <a:r>
              <a:rPr lang="el-GR"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4</a:t>
            </a:r>
            <a:endParaRPr lang="en-US" dirty="0"/>
          </a:p>
        </p:txBody>
      </p:sp>
    </p:spTree>
    <p:extLst>
      <p:ext uri="{BB962C8B-B14F-4D97-AF65-F5344CB8AC3E}">
        <p14:creationId xmlns:p14="http://schemas.microsoft.com/office/powerpoint/2010/main" val="1458095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457200" y="1625598"/>
            <a:ext cx="8305800" cy="4927602"/>
          </a:xfrm>
        </p:spPr>
        <p:txBody>
          <a:bodyPr lIns="89294" tIns="53576" rIns="89294" bIns="53576" anchor="t"/>
          <a:lstStyle/>
          <a:p>
            <a:pPr marL="231775" lvl="1" indent="-231775" defTabSz="914145" eaLnBrk="1">
              <a:spcBef>
                <a:spcPts val="0"/>
              </a:spcBef>
              <a:buClr>
                <a:schemeClr val="accent1">
                  <a:lumMod val="50000"/>
                </a:schemeClr>
              </a:buClr>
              <a:buFont typeface="Helvetica-Light" charset="0"/>
              <a:buChar char="•"/>
            </a:pPr>
            <a:r>
              <a:rPr lang="en-US" sz="2000" dirty="0" smtClean="0">
                <a:ea typeface="Helvetica" charset="0"/>
                <a:sym typeface="Helvetica" charset="0"/>
              </a:rPr>
              <a:t>BBSs are</a:t>
            </a:r>
            <a:r>
              <a:rPr lang="en-US" sz="2000" dirty="0" smtClean="0">
                <a:solidFill>
                  <a:srgbClr val="FF0000"/>
                </a:solidFill>
                <a:ea typeface="Helvetica" charset="0"/>
                <a:sym typeface="Helvetica" charset="0"/>
              </a:rPr>
              <a:t> </a:t>
            </a:r>
            <a:r>
              <a:rPr lang="en-US" sz="2000" dirty="0" smtClean="0">
                <a:ea typeface="Helvetica" charset="0"/>
                <a:sym typeface="Helvetica" charset="0"/>
              </a:rPr>
              <a:t>“descriptive surveys” where the </a:t>
            </a:r>
            <a:br>
              <a:rPr lang="en-US" sz="2000" dirty="0" smtClean="0">
                <a:ea typeface="Helvetica" charset="0"/>
                <a:sym typeface="Helvetica" charset="0"/>
              </a:rPr>
            </a:br>
            <a:r>
              <a:rPr lang="en-US" sz="2000" dirty="0" smtClean="0">
                <a:ea typeface="Helvetica" charset="0"/>
                <a:sym typeface="Helvetica" charset="0"/>
              </a:rPr>
              <a:t>interest is in producing estimates of indicators to provide </a:t>
            </a:r>
            <a:br>
              <a:rPr lang="en-US" sz="2000" dirty="0" smtClean="0">
                <a:ea typeface="Helvetica" charset="0"/>
                <a:sym typeface="Helvetica" charset="0"/>
              </a:rPr>
            </a:br>
            <a:r>
              <a:rPr lang="en-US" sz="2000" dirty="0" smtClean="0">
                <a:ea typeface="Helvetica" charset="0"/>
                <a:sym typeface="Helvetica" charset="0"/>
              </a:rPr>
              <a:t>snapshot of situation at a single point in time</a:t>
            </a:r>
          </a:p>
          <a:p>
            <a:pPr marL="499656" lvl="2" indent="-231775" defTabSz="914145" eaLnBrk="1">
              <a:spcBef>
                <a:spcPts val="1200"/>
              </a:spcBef>
              <a:buClr>
                <a:schemeClr val="accent1">
                  <a:lumMod val="50000"/>
                </a:schemeClr>
              </a:buClr>
              <a:buFont typeface="Helvetica-Light" charset="0"/>
              <a:buChar char="•"/>
            </a:pPr>
            <a:r>
              <a:rPr lang="en-US" sz="1800" dirty="0" smtClean="0">
                <a:ea typeface="Helvetica" charset="0"/>
                <a:sym typeface="Helvetica" charset="0"/>
              </a:rPr>
              <a:t>Aim is to achieve estimates with high “precision” (i.e., low standard errors) by controlling the sample size</a:t>
            </a:r>
          </a:p>
          <a:p>
            <a:pPr marL="499656" lvl="2" indent="-231775" defTabSz="914145" eaLnBrk="1">
              <a:spcBef>
                <a:spcPts val="1200"/>
              </a:spcBef>
              <a:buClr>
                <a:schemeClr val="accent1">
                  <a:lumMod val="50000"/>
                </a:schemeClr>
              </a:buClr>
              <a:buFont typeface="Helvetica-Light" charset="0"/>
              <a:buChar char="•"/>
            </a:pPr>
            <a:r>
              <a:rPr lang="en-US" sz="1800" dirty="0" smtClean="0">
                <a:ea typeface="Helvetica" charset="0"/>
                <a:sym typeface="Helvetica" charset="0"/>
              </a:rPr>
              <a:t>Specific sample size formula needed for </a:t>
            </a:r>
            <a:r>
              <a:rPr lang="en-US" sz="1800" u="sng" dirty="0" smtClean="0">
                <a:solidFill>
                  <a:schemeClr val="accent1">
                    <a:lumMod val="50000"/>
                  </a:schemeClr>
                </a:solidFill>
                <a:ea typeface="Helvetica" charset="0"/>
                <a:sym typeface="Helvetica" charset="0"/>
              </a:rPr>
              <a:t>“single point in time” estimates</a:t>
            </a:r>
            <a:endParaRPr lang="en-US" sz="1800" dirty="0" smtClean="0">
              <a:solidFill>
                <a:schemeClr val="accent1">
                  <a:lumMod val="50000"/>
                </a:schemeClr>
              </a:solidFill>
              <a:ea typeface="Helvetica" charset="0"/>
              <a:sym typeface="Helvetica" charset="0"/>
            </a:endParaRPr>
          </a:p>
          <a:p>
            <a:pPr marL="231775" lvl="1" indent="-231775" defTabSz="914145" eaLnBrk="1">
              <a:spcBef>
                <a:spcPts val="1200"/>
              </a:spcBef>
              <a:buClr>
                <a:schemeClr val="accent1">
                  <a:lumMod val="50000"/>
                </a:schemeClr>
              </a:buClr>
              <a:buFont typeface="Helvetica-Light" charset="0"/>
              <a:buChar char="•"/>
            </a:pPr>
            <a:r>
              <a:rPr lang="en-US" sz="2000" dirty="0" smtClean="0">
                <a:ea typeface="Helvetica" charset="0"/>
                <a:sym typeface="Helvetica" charset="0"/>
              </a:rPr>
              <a:t>Most Feed the Future agricultural annual monitoring indicators are </a:t>
            </a:r>
            <a:r>
              <a:rPr lang="en-US" sz="2000" u="sng" dirty="0" smtClean="0">
                <a:solidFill>
                  <a:schemeClr val="accent1">
                    <a:lumMod val="50000"/>
                  </a:schemeClr>
                </a:solidFill>
                <a:ea typeface="Helvetica" charset="0"/>
                <a:sym typeface="Helvetica" charset="0"/>
              </a:rPr>
              <a:t>totals</a:t>
            </a:r>
            <a:r>
              <a:rPr lang="en-US" sz="2000" dirty="0" smtClean="0">
                <a:ea typeface="Helvetica" charset="0"/>
                <a:sym typeface="Helvetica" charset="0"/>
              </a:rPr>
              <a:t> or functions of totals</a:t>
            </a:r>
            <a:endParaRPr lang="en-US" sz="2000" u="sng" dirty="0" smtClean="0">
              <a:ea typeface="Helvetica" charset="0"/>
              <a:sym typeface="Helvetica" charset="0"/>
            </a:endParaRPr>
          </a:p>
          <a:p>
            <a:pPr marL="231775" lvl="1" indent="-231775" defTabSz="914145" eaLnBrk="1">
              <a:spcBef>
                <a:spcPts val="1200"/>
              </a:spcBef>
              <a:buClr>
                <a:schemeClr val="accent1">
                  <a:lumMod val="50000"/>
                </a:schemeClr>
              </a:buClr>
              <a:buFont typeface="Helvetica-Light" charset="0"/>
              <a:buChar char="•"/>
            </a:pPr>
            <a:r>
              <a:rPr lang="en-US" sz="2000" b="1" dirty="0" smtClean="0">
                <a:ea typeface="Helvetica" charset="0"/>
                <a:sym typeface="Helvetica" charset="0"/>
              </a:rPr>
              <a:t>Use specific sample size formula for “single point in time” estimates that are totals</a:t>
            </a:r>
          </a:p>
        </p:txBody>
      </p:sp>
      <p:pic>
        <p:nvPicPr>
          <p:cNvPr id="17413" name="Picture 4" descr="image2.png"/>
          <p:cNvPicPr>
            <a:picLocks noChangeAspect="1"/>
          </p:cNvPicPr>
          <p:nvPr/>
        </p:nvPicPr>
        <p:blipFill>
          <a:blip r:embed="rId3" cstate="print"/>
          <a:srcRect/>
          <a:stretch>
            <a:fillRect/>
          </a:stretch>
        </p:blipFill>
        <p:spPr bwMode="auto">
          <a:xfrm>
            <a:off x="6172200" y="145974"/>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381000" y="431801"/>
            <a:ext cx="5867400" cy="939799"/>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159283219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lumMod val="50000"/>
                  </a:schemeClr>
                </a:solidFill>
              </a:rPr>
              <a:t>Test Your Knowledge #3</a:t>
            </a:r>
            <a:endParaRPr lang="en-US" sz="3200" dirty="0"/>
          </a:p>
        </p:txBody>
      </p:sp>
      <p:sp>
        <p:nvSpPr>
          <p:cNvPr id="5" name="Content Placeholder 2"/>
          <p:cNvSpPr txBox="1">
            <a:spLocks/>
          </p:cNvSpPr>
          <p:nvPr/>
        </p:nvSpPr>
        <p:spPr bwMode="auto">
          <a:xfrm>
            <a:off x="1295400" y="1946672"/>
            <a:ext cx="6955632" cy="4018359"/>
          </a:xfrm>
          <a:prstGeom prst="rect">
            <a:avLst/>
          </a:prstGeom>
          <a:noFill/>
          <a:ln w="12700">
            <a:noFill/>
            <a:miter lim="0"/>
            <a:headEnd/>
            <a:tailEnd/>
          </a:ln>
        </p:spPr>
        <p:txBody>
          <a:bodyPr vert="horz" wrap="square" lIns="35717" tIns="35717" rIns="35717" bIns="35717" numCol="1" anchor="ctr" anchorCtr="0" compatLnSpc="1">
            <a:prstTxWarp prst="textNoShape">
              <a:avLst/>
            </a:prstTxWarp>
          </a:bodyPr>
          <a:lstStyle>
            <a:lvl1pPr marL="267881" indent="-267881" algn="l" defTabSz="410751" rtl="0" eaLnBrk="0" fontAlgn="base" hangingPunct="0">
              <a:spcBef>
                <a:spcPts val="2953"/>
              </a:spcBef>
              <a:spcAft>
                <a:spcPct val="0"/>
              </a:spcAft>
              <a:buSzPct val="100000"/>
              <a:buChar char="•"/>
              <a:defRPr sz="3200">
                <a:solidFill>
                  <a:schemeClr val="tx1"/>
                </a:solidFill>
                <a:latin typeface="Arial" pitchFamily="34" charset="0"/>
                <a:ea typeface="+mn-ea"/>
                <a:cs typeface="Arial" pitchFamily="34" charset="0"/>
                <a:sym typeface="Helvetica Light" charset="0"/>
              </a:defRPr>
            </a:lvl1pPr>
            <a:lvl2pPr marL="535762" indent="-267881" algn="l" defTabSz="410751" rtl="0" eaLnBrk="0" fontAlgn="base" hangingPunct="0">
              <a:spcBef>
                <a:spcPts val="2953"/>
              </a:spcBef>
              <a:spcAft>
                <a:spcPct val="0"/>
              </a:spcAft>
              <a:buSzPct val="100000"/>
              <a:buChar char="•"/>
              <a:defRPr sz="2600">
                <a:solidFill>
                  <a:schemeClr val="tx1"/>
                </a:solidFill>
                <a:latin typeface="Arial" pitchFamily="34" charset="0"/>
                <a:ea typeface="+mn-ea"/>
                <a:cs typeface="Arial" pitchFamily="34" charset="0"/>
                <a:sym typeface="Helvetica Light" charset="0"/>
              </a:defRPr>
            </a:lvl2pPr>
            <a:lvl3pPr marL="803643" indent="-267881" algn="l" defTabSz="410751" rtl="0" eaLnBrk="0" fontAlgn="base" hangingPunct="0">
              <a:spcBef>
                <a:spcPts val="2953"/>
              </a:spcBef>
              <a:spcAft>
                <a:spcPct val="0"/>
              </a:spcAft>
              <a:buSzPct val="100000"/>
              <a:buChar char="•"/>
              <a:defRPr sz="2400">
                <a:solidFill>
                  <a:srgbClr val="000000"/>
                </a:solidFill>
                <a:latin typeface="Arial" pitchFamily="34" charset="0"/>
                <a:ea typeface="+mn-ea"/>
                <a:cs typeface="Arial" pitchFamily="34" charset="0"/>
                <a:sym typeface="Helvetica Light" charset="0"/>
              </a:defRPr>
            </a:lvl3pPr>
            <a:lvl4pPr marL="1071524" indent="-267881" algn="l" defTabSz="410751" rtl="0" eaLnBrk="0" fontAlgn="base" hangingPunct="0">
              <a:spcBef>
                <a:spcPts val="2953"/>
              </a:spcBef>
              <a:spcAft>
                <a:spcPct val="0"/>
              </a:spcAft>
              <a:buSzPct val="100000"/>
              <a:buChar char="•"/>
              <a:defRPr sz="2200">
                <a:solidFill>
                  <a:srgbClr val="000000"/>
                </a:solidFill>
                <a:latin typeface="Arial" pitchFamily="34" charset="0"/>
                <a:ea typeface="+mn-ea"/>
                <a:cs typeface="Arial" pitchFamily="34" charset="0"/>
                <a:sym typeface="Helvetica Light" charset="0"/>
              </a:defRPr>
            </a:lvl4pPr>
            <a:lvl5pPr marL="1339406" indent="-267881" algn="l" defTabSz="410751" rtl="0" eaLnBrk="0" fontAlgn="base" hangingPunct="0">
              <a:spcBef>
                <a:spcPts val="2953"/>
              </a:spcBef>
              <a:spcAft>
                <a:spcPct val="0"/>
              </a:spcAft>
              <a:buSzPct val="100000"/>
              <a:buChar char="•"/>
              <a:defRPr sz="2000">
                <a:solidFill>
                  <a:srgbClr val="000000"/>
                </a:solidFill>
                <a:latin typeface="Arial" pitchFamily="34" charset="0"/>
                <a:ea typeface="+mn-ea"/>
                <a:cs typeface="Arial" pitchFamily="34" charset="0"/>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a:lstStyle>
          <a:p>
            <a:pPr marL="0" indent="0">
              <a:buFontTx/>
              <a:buNone/>
            </a:pPr>
            <a:r>
              <a:rPr lang="en-US" sz="2800" kern="0" dirty="0">
                <a:ea typeface="Helvetica" charset="0"/>
                <a:sym typeface="Helvetica" charset="0"/>
              </a:rPr>
              <a:t>We do not use sample size formulas to support statistical tests of differences over time for indicators of totals. Why? (Check one only)</a:t>
            </a:r>
          </a:p>
          <a:p>
            <a:pPr marL="457200">
              <a:buFont typeface="Wingdings" panose="05000000000000000000" pitchFamily="2" charset="2"/>
              <a:buChar char="q"/>
            </a:pPr>
            <a:r>
              <a:rPr lang="en-US" sz="2400" kern="0" dirty="0" smtClean="0">
                <a:ea typeface="Helvetica" charset="0"/>
                <a:sym typeface="Helvetica" charset="0"/>
              </a:rPr>
              <a:t> A</a:t>
            </a:r>
            <a:r>
              <a:rPr lang="en-US" sz="2400" kern="0" dirty="0">
                <a:ea typeface="Helvetica" charset="0"/>
                <a:sym typeface="Helvetica" charset="0"/>
              </a:rPr>
              <a:t>) Testing for statistical differences of indicators of totals does not make sense</a:t>
            </a:r>
          </a:p>
          <a:p>
            <a:pPr marL="457200">
              <a:buFont typeface="Wingdings" panose="05000000000000000000" pitchFamily="2" charset="2"/>
              <a:buChar char="q"/>
            </a:pPr>
            <a:r>
              <a:rPr lang="en-US" sz="2400" kern="0" dirty="0" smtClean="0">
                <a:ea typeface="Helvetica" charset="0"/>
                <a:sym typeface="Helvetica" charset="0"/>
              </a:rPr>
              <a:t> B</a:t>
            </a:r>
            <a:r>
              <a:rPr lang="en-US" sz="2400" kern="0" dirty="0">
                <a:ea typeface="Helvetica" charset="0"/>
                <a:sym typeface="Helvetica" charset="0"/>
              </a:rPr>
              <a:t>) Testing differences of totals is not the main aim in the context of annual monitoring</a:t>
            </a:r>
          </a:p>
          <a:p>
            <a:endParaRPr lang="en-US" kern="0" dirty="0"/>
          </a:p>
        </p:txBody>
      </p:sp>
      <p:sp>
        <p:nvSpPr>
          <p:cNvPr id="4" name="TextBox 3"/>
          <p:cNvSpPr txBox="1"/>
          <p:nvPr/>
        </p:nvSpPr>
        <p:spPr>
          <a:xfrm>
            <a:off x="1371600" y="3505200"/>
            <a:ext cx="609600" cy="584775"/>
          </a:xfrm>
          <a:prstGeom prst="rect">
            <a:avLst/>
          </a:prstGeom>
          <a:noFill/>
        </p:spPr>
        <p:txBody>
          <a:bodyPr wrap="square" rtlCol="0">
            <a:spAutoFit/>
          </a:bodyPr>
          <a:lstStyle/>
          <a:p>
            <a:r>
              <a:rPr lang="en-US" sz="3200" dirty="0" smtClean="0">
                <a:solidFill>
                  <a:srgbClr val="218734"/>
                </a:solidFill>
                <a:latin typeface="Wingdings" panose="05000000000000000000" pitchFamily="2" charset="2"/>
                <a:sym typeface="Wingdings" panose="05000000000000000000" pitchFamily="2" charset="2"/>
              </a:rPr>
              <a:t></a:t>
            </a:r>
            <a:endParaRPr lang="en-US" sz="3200" dirty="0">
              <a:solidFill>
                <a:srgbClr val="218734"/>
              </a:solidFill>
              <a:latin typeface="Wingdings" panose="05000000000000000000" pitchFamily="2" charset="2"/>
            </a:endParaRPr>
          </a:p>
        </p:txBody>
      </p:sp>
    </p:spTree>
    <p:extLst>
      <p:ext uri="{BB962C8B-B14F-4D97-AF65-F5344CB8AC3E}">
        <p14:creationId xmlns:p14="http://schemas.microsoft.com/office/powerpoint/2010/main" val="15317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1" end="1"/>
                                            </p:txEl>
                                          </p:spTgt>
                                        </p:tgtEl>
                                        <p:attrNameLst>
                                          <p:attrName>style.color</p:attrName>
                                        </p:attrNameLst>
                                      </p:cBhvr>
                                      <p:to>
                                        <a:srgbClr val="008000"/>
                                      </p:to>
                                    </p:animClr>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381000" y="2292425"/>
            <a:ext cx="8305800" cy="4717975"/>
          </a:xfrm>
        </p:spPr>
        <p:txBody>
          <a:bodyPr lIns="89294" tIns="53576" rIns="89294" bIns="53576" anchor="t"/>
          <a:lstStyle/>
          <a:p>
            <a:pPr marL="521252" lvl="1" indent="-253371" eaLnBrk="1">
              <a:spcBef>
                <a:spcPts val="1200"/>
              </a:spcBef>
              <a:buClr>
                <a:schemeClr val="accent1">
                  <a:lumMod val="50000"/>
                </a:schemeClr>
              </a:buClr>
              <a:buFont typeface="Helvetica-Light" charset="0"/>
              <a:buChar char="•"/>
            </a:pPr>
            <a:r>
              <a:rPr lang="en-US" sz="2200" dirty="0" smtClean="0">
                <a:ea typeface="Helvetica" charset="0"/>
                <a:sym typeface="Helvetica" charset="0"/>
              </a:rPr>
              <a:t>Gross Margins (</a:t>
            </a:r>
            <a:r>
              <a:rPr lang="en-US" sz="2200" dirty="0" smtClean="0">
                <a:solidFill>
                  <a:schemeClr val="accent1">
                    <a:lumMod val="50000"/>
                  </a:schemeClr>
                </a:solidFill>
                <a:ea typeface="Helvetica" charset="0"/>
                <a:sym typeface="Helvetica" charset="0"/>
              </a:rPr>
              <a:t>function of totals</a:t>
            </a:r>
            <a:r>
              <a:rPr lang="en-US" sz="2200" dirty="0" smtClean="0">
                <a:ea typeface="Helvetica" charset="0"/>
                <a:sym typeface="Helvetica" charset="0"/>
              </a:rPr>
              <a:t>)</a:t>
            </a:r>
          </a:p>
          <a:p>
            <a:pPr marL="1057014" lvl="3" indent="-253371" eaLnBrk="1">
              <a:spcBef>
                <a:spcPts val="1200"/>
              </a:spcBef>
              <a:buClr>
                <a:schemeClr val="accent1">
                  <a:lumMod val="50000"/>
                </a:schemeClr>
              </a:buClr>
              <a:buFont typeface="Helvetica-Light" charset="0"/>
              <a:buChar char="•"/>
            </a:pPr>
            <a:r>
              <a:rPr lang="en-US" sz="2000" dirty="0" smtClean="0">
                <a:ea typeface="Helvetica" charset="0"/>
                <a:sym typeface="Helvetica" charset="0"/>
              </a:rPr>
              <a:t>Sample size formula complex, so not recommended to use Gross Margins for sample size computation</a:t>
            </a:r>
          </a:p>
          <a:p>
            <a:pPr marL="521252" lvl="1" indent="-253371" eaLnBrk="1">
              <a:spcBef>
                <a:spcPts val="1200"/>
              </a:spcBef>
              <a:buClr>
                <a:schemeClr val="accent1">
                  <a:lumMod val="50000"/>
                </a:schemeClr>
              </a:buClr>
              <a:buFont typeface="Helvetica-Light" charset="0"/>
              <a:buChar char="•"/>
            </a:pPr>
            <a:r>
              <a:rPr lang="en-US" sz="2200" dirty="0" smtClean="0">
                <a:ea typeface="Helvetica" charset="0"/>
                <a:sym typeface="Helvetica" charset="0"/>
              </a:rPr>
              <a:t>Value of Incremental Sales (</a:t>
            </a:r>
            <a:r>
              <a:rPr lang="en-US" sz="2200" dirty="0" smtClean="0">
                <a:solidFill>
                  <a:schemeClr val="accent1">
                    <a:lumMod val="50000"/>
                  </a:schemeClr>
                </a:solidFill>
                <a:ea typeface="Helvetica" charset="0"/>
                <a:sym typeface="Helvetica" charset="0"/>
              </a:rPr>
              <a:t>total – constant</a:t>
            </a:r>
            <a:r>
              <a:rPr lang="en-US" sz="2200" dirty="0" smtClean="0">
                <a:ea typeface="Helvetica" charset="0"/>
                <a:sym typeface="Helvetica" charset="0"/>
              </a:rPr>
              <a:t>)</a:t>
            </a:r>
          </a:p>
          <a:p>
            <a:pPr marL="521252" lvl="1" indent="-253371" eaLnBrk="1">
              <a:spcBef>
                <a:spcPts val="1200"/>
              </a:spcBef>
              <a:buClr>
                <a:schemeClr val="accent1">
                  <a:lumMod val="50000"/>
                </a:schemeClr>
              </a:buClr>
              <a:buFont typeface="Helvetica-Light" charset="0"/>
              <a:buChar char="•"/>
            </a:pPr>
            <a:r>
              <a:rPr lang="en-US" sz="2200" dirty="0" smtClean="0">
                <a:ea typeface="Helvetica" charset="0"/>
                <a:sym typeface="Helvetica" charset="0"/>
              </a:rPr>
              <a:t>Number of Farmers and Others who have Applied Improved Technologies (</a:t>
            </a:r>
            <a:r>
              <a:rPr lang="en-US" sz="2200" dirty="0" smtClean="0">
                <a:solidFill>
                  <a:schemeClr val="accent1">
                    <a:lumMod val="50000"/>
                  </a:schemeClr>
                </a:solidFill>
                <a:ea typeface="Helvetica" charset="0"/>
                <a:sym typeface="Helvetica" charset="0"/>
              </a:rPr>
              <a:t>total</a:t>
            </a:r>
            <a:r>
              <a:rPr lang="en-US" sz="2200" dirty="0" smtClean="0">
                <a:ea typeface="Helvetica" charset="0"/>
                <a:sym typeface="Helvetica" charset="0"/>
              </a:rPr>
              <a:t>)</a:t>
            </a:r>
          </a:p>
          <a:p>
            <a:pPr marL="521252" lvl="1" indent="-253371" eaLnBrk="1">
              <a:spcBef>
                <a:spcPts val="1200"/>
              </a:spcBef>
              <a:buClr>
                <a:schemeClr val="accent1">
                  <a:lumMod val="50000"/>
                </a:schemeClr>
              </a:buClr>
              <a:buFont typeface="Helvetica-Light" charset="0"/>
              <a:buChar char="•"/>
            </a:pPr>
            <a:r>
              <a:rPr lang="en-US" sz="2200" dirty="0" smtClean="0">
                <a:ea typeface="Helvetica" charset="0"/>
                <a:sym typeface="Helvetica" charset="0"/>
              </a:rPr>
              <a:t>Number of Hectares of Land under Improved Technologies (</a:t>
            </a:r>
            <a:r>
              <a:rPr lang="en-US" sz="2200" dirty="0" smtClean="0">
                <a:solidFill>
                  <a:schemeClr val="accent1">
                    <a:lumMod val="50000"/>
                  </a:schemeClr>
                </a:solidFill>
                <a:ea typeface="Helvetica" charset="0"/>
                <a:sym typeface="Helvetica" charset="0"/>
              </a:rPr>
              <a:t>total</a:t>
            </a:r>
            <a:r>
              <a:rPr lang="en-US" sz="2200" dirty="0" smtClean="0">
                <a:ea typeface="Helvetica" charset="0"/>
                <a:sym typeface="Helvetica" charset="0"/>
              </a:rPr>
              <a:t>)</a:t>
            </a:r>
          </a:p>
        </p:txBody>
      </p:sp>
      <p:pic>
        <p:nvPicPr>
          <p:cNvPr id="17413" name="Picture 4" descr="image2.png"/>
          <p:cNvPicPr>
            <a:picLocks noChangeAspect="1"/>
          </p:cNvPicPr>
          <p:nvPr/>
        </p:nvPicPr>
        <p:blipFill>
          <a:blip r:embed="rId3" cstate="print"/>
          <a:srcRect/>
          <a:stretch>
            <a:fillRect/>
          </a:stretch>
        </p:blipFill>
        <p:spPr bwMode="auto">
          <a:xfrm>
            <a:off x="6172200" y="152400"/>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304800" y="457200"/>
            <a:ext cx="6172200" cy="1143000"/>
          </a:xfrm>
        </p:spPr>
        <p:txBody>
          <a:bodyPr lIns="89294" tIns="53576" rIns="89294" bIns="53576"/>
          <a:lstStyle/>
          <a:p>
            <a:pPr defTabSz="914145" eaLnBrk="1"/>
            <a:r>
              <a:rPr lang="en-US" sz="3200" dirty="0" smtClean="0">
                <a:solidFill>
                  <a:schemeClr val="accent1">
                    <a:lumMod val="50000"/>
                  </a:schemeClr>
                </a:solidFill>
              </a:rPr>
              <a:t>Calculate the Sample Size:</a:t>
            </a:r>
            <a:br>
              <a:rPr lang="en-US" sz="3200" dirty="0" smtClean="0">
                <a:solidFill>
                  <a:schemeClr val="accent1">
                    <a:lumMod val="50000"/>
                  </a:schemeClr>
                </a:solidFill>
              </a:rPr>
            </a:br>
            <a:r>
              <a:rPr lang="en-US" sz="2400" dirty="0" smtClean="0">
                <a:solidFill>
                  <a:schemeClr val="accent1">
                    <a:lumMod val="50000"/>
                  </a:schemeClr>
                </a:solidFill>
              </a:rPr>
              <a:t>Four Challenging Agriculture based Annual Monitoring Indicators</a:t>
            </a:r>
          </a:p>
        </p:txBody>
      </p:sp>
    </p:spTree>
    <p:extLst>
      <p:ext uri="{BB962C8B-B14F-4D97-AF65-F5344CB8AC3E}">
        <p14:creationId xmlns:p14="http://schemas.microsoft.com/office/powerpoint/2010/main" val="2997169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2"/>
              <p:cNvSpPr>
                <a:spLocks noGrp="1" noChangeArrowheads="1"/>
              </p:cNvSpPr>
              <p:nvPr>
                <p:ph type="body" idx="1"/>
              </p:nvPr>
            </p:nvSpPr>
            <p:spPr>
              <a:xfrm>
                <a:off x="398585" y="1225626"/>
                <a:ext cx="8305800" cy="5403774"/>
              </a:xfrm>
            </p:spPr>
            <p:txBody>
              <a:bodyPr lIns="89294" tIns="53576" rIns="89294" bIns="53576" anchor="t"/>
              <a:lstStyle/>
              <a:p>
                <a:pPr marL="0" lvl="1" indent="0" defTabSz="914145" eaLnBrk="1">
                  <a:spcBef>
                    <a:spcPts val="1200"/>
                  </a:spcBef>
                  <a:buClr>
                    <a:schemeClr val="accent1">
                      <a:lumMod val="50000"/>
                    </a:schemeClr>
                  </a:buClr>
                  <a:buNone/>
                </a:pPr>
                <a:r>
                  <a:rPr lang="en-US" sz="1800" b="1" dirty="0" smtClean="0">
                    <a:ea typeface="Helvetica" charset="0"/>
                    <a:sym typeface="Helvetica" charset="0"/>
                  </a:rPr>
                  <a:t>Example: Value of Incremental Sales</a:t>
                </a:r>
                <a:endParaRPr lang="en-US" sz="1800" dirty="0">
                  <a:ea typeface="Helvetica" charset="0"/>
                  <a:sym typeface="Helvetica" charset="0"/>
                </a:endParaRPr>
              </a:p>
              <a:p>
                <a:pPr marL="0" lvl="1" indent="0" defTabSz="914145" eaLnBrk="1">
                  <a:spcBef>
                    <a:spcPts val="1200"/>
                  </a:spcBef>
                  <a:buClr>
                    <a:srgbClr val="000000"/>
                  </a:buClr>
                  <a:buNone/>
                </a:pPr>
                <a:r>
                  <a:rPr lang="en-US" sz="1800" b="0" dirty="0" smtClean="0">
                    <a:ea typeface="Helvetica" charset="0"/>
                    <a:sym typeface="Helvetica" charset="0"/>
                  </a:rPr>
                  <a:t>		</a:t>
                </a:r>
                <a14:m>
                  <m:oMath xmlns:m="http://schemas.openxmlformats.org/officeDocument/2006/math">
                    <m:r>
                      <a:rPr lang="en-US" sz="1800" b="0" i="1" smtClean="0">
                        <a:latin typeface="Cambria Math" panose="02040503050406030204" pitchFamily="18" charset="0"/>
                        <a:ea typeface="Helvetica" charset="0"/>
                        <a:sym typeface="Helvetica" charset="0"/>
                      </a:rPr>
                      <m:t>𝑉𝐼𝑆</m:t>
                    </m:r>
                    <m:r>
                      <a:rPr lang="en-US" sz="1800" b="0" i="1" smtClean="0">
                        <a:latin typeface="Cambria Math" panose="02040503050406030204" pitchFamily="18" charset="0"/>
                        <a:ea typeface="Helvetica" charset="0"/>
                        <a:sym typeface="Helvetica" charset="0"/>
                      </a:rPr>
                      <m:t>= </m:t>
                    </m:r>
                    <m:sSub>
                      <m:sSubPr>
                        <m:ctrlPr>
                          <a:rPr lang="en-US" sz="1800" b="0" i="1" smtClean="0">
                            <a:latin typeface="Cambria Math" panose="02040503050406030204" pitchFamily="18" charset="0"/>
                            <a:sym typeface="Helvetica" charset="0"/>
                          </a:rPr>
                        </m:ctrlPr>
                      </m:sSubPr>
                      <m:e>
                        <m:r>
                          <a:rPr lang="en-US" sz="1800" b="0" i="1" smtClean="0">
                            <a:latin typeface="Cambria Math" panose="02040503050406030204" pitchFamily="18" charset="0"/>
                            <a:sym typeface="Helvetica" charset="0"/>
                          </a:rPr>
                          <m:t>𝑉𝑆</m:t>
                        </m:r>
                      </m:e>
                      <m:sub>
                        <m:r>
                          <a:rPr lang="en-US" sz="1800" b="0" i="1" smtClean="0">
                            <a:latin typeface="Cambria Math" panose="02040503050406030204" pitchFamily="18" charset="0"/>
                            <a:sym typeface="Helvetica" charset="0"/>
                          </a:rPr>
                          <m:t>𝑅𝑌</m:t>
                        </m:r>
                        <m:r>
                          <a:rPr lang="en-US" sz="1800" b="0" i="1" smtClean="0">
                            <a:latin typeface="Cambria Math" panose="02040503050406030204" pitchFamily="18" charset="0"/>
                            <a:sym typeface="Helvetica" charset="0"/>
                          </a:rPr>
                          <m:t> </m:t>
                        </m:r>
                      </m:sub>
                    </m:sSub>
                    <m:r>
                      <a:rPr lang="en-US" sz="1800" b="0" i="1" smtClean="0">
                        <a:latin typeface="Cambria Math" panose="02040503050406030204" pitchFamily="18" charset="0"/>
                        <a:sym typeface="Helvetica" charset="0"/>
                      </a:rPr>
                      <m:t>−[</m:t>
                    </m:r>
                    <m:d>
                      <m:dPr>
                        <m:ctrlPr>
                          <a:rPr lang="en-US" sz="1800" b="0" i="1" smtClean="0">
                            <a:latin typeface="Cambria Math" panose="02040503050406030204" pitchFamily="18" charset="0"/>
                            <a:sym typeface="Helvetica" charset="0"/>
                          </a:rPr>
                        </m:ctrlPr>
                      </m:dPr>
                      <m:e>
                        <m:f>
                          <m:fPr>
                            <m:ctrlPr>
                              <a:rPr lang="en-US" sz="1800" b="0" i="1" smtClean="0">
                                <a:latin typeface="Cambria Math" panose="02040503050406030204" pitchFamily="18" charset="0"/>
                                <a:sym typeface="Helvetica" charset="0"/>
                              </a:rPr>
                            </m:ctrlPr>
                          </m:fPr>
                          <m:num>
                            <m:sSub>
                              <m:sSubPr>
                                <m:ctrlPr>
                                  <a:rPr lang="en-US" sz="1800" b="0" i="1" smtClean="0">
                                    <a:latin typeface="Cambria Math" panose="02040503050406030204" pitchFamily="18" charset="0"/>
                                    <a:sym typeface="Helvetica" charset="0"/>
                                  </a:rPr>
                                </m:ctrlPr>
                              </m:sSubPr>
                              <m:e>
                                <m:r>
                                  <a:rPr lang="en-US" sz="1800" b="0" i="1" smtClean="0">
                                    <a:latin typeface="Cambria Math" panose="02040503050406030204" pitchFamily="18" charset="0"/>
                                    <a:sym typeface="Helvetica" charset="0"/>
                                  </a:rPr>
                                  <m:t>𝑁</m:t>
                                </m:r>
                              </m:e>
                              <m:sub>
                                <m:r>
                                  <a:rPr lang="en-US" sz="1800" b="0" i="1" smtClean="0">
                                    <a:latin typeface="Cambria Math" panose="02040503050406030204" pitchFamily="18" charset="0"/>
                                    <a:sym typeface="Helvetica" charset="0"/>
                                  </a:rPr>
                                  <m:t>𝑅𝑌</m:t>
                                </m:r>
                              </m:sub>
                            </m:sSub>
                          </m:num>
                          <m:den>
                            <m:sSub>
                              <m:sSubPr>
                                <m:ctrlPr>
                                  <a:rPr lang="en-US" sz="1800" b="0" i="1" smtClean="0">
                                    <a:latin typeface="Cambria Math" panose="02040503050406030204" pitchFamily="18" charset="0"/>
                                    <a:sym typeface="Helvetica" charset="0"/>
                                  </a:rPr>
                                </m:ctrlPr>
                              </m:sSubPr>
                              <m:e>
                                <m:r>
                                  <a:rPr lang="en-US" sz="1800" b="0" i="1" smtClean="0">
                                    <a:latin typeface="Cambria Math" panose="02040503050406030204" pitchFamily="18" charset="0"/>
                                    <a:sym typeface="Helvetica" charset="0"/>
                                  </a:rPr>
                                  <m:t>𝑁</m:t>
                                </m:r>
                              </m:e>
                              <m:sub>
                                <m:r>
                                  <a:rPr lang="en-US" sz="1800" b="0" i="1" smtClean="0">
                                    <a:latin typeface="Cambria Math" panose="02040503050406030204" pitchFamily="18" charset="0"/>
                                    <a:sym typeface="Helvetica" charset="0"/>
                                  </a:rPr>
                                  <m:t>𝐵𝑌</m:t>
                                </m:r>
                              </m:sub>
                            </m:sSub>
                          </m:den>
                        </m:f>
                      </m:e>
                    </m:d>
                    <m:sSub>
                      <m:sSubPr>
                        <m:ctrlPr>
                          <a:rPr lang="en-US" sz="1800" b="0" i="1" smtClean="0">
                            <a:latin typeface="Cambria Math" panose="02040503050406030204" pitchFamily="18" charset="0"/>
                            <a:sym typeface="Helvetica" charset="0"/>
                          </a:rPr>
                        </m:ctrlPr>
                      </m:sSubPr>
                      <m:e>
                        <m:r>
                          <a:rPr lang="en-US" sz="1800" b="0" i="1" smtClean="0">
                            <a:latin typeface="Cambria Math" panose="02040503050406030204" pitchFamily="18" charset="0"/>
                            <a:sym typeface="Helvetica" charset="0"/>
                          </a:rPr>
                          <m:t>𝑉𝑆</m:t>
                        </m:r>
                      </m:e>
                      <m:sub>
                        <m:r>
                          <a:rPr lang="en-US" sz="1800" b="0" i="1" smtClean="0">
                            <a:latin typeface="Cambria Math" panose="02040503050406030204" pitchFamily="18" charset="0"/>
                            <a:sym typeface="Helvetica" charset="0"/>
                          </a:rPr>
                          <m:t>𝐵𝑌</m:t>
                        </m:r>
                      </m:sub>
                    </m:sSub>
                    <m:r>
                      <a:rPr lang="en-US" sz="1800" b="0" i="1" smtClean="0">
                        <a:latin typeface="Cambria Math" panose="02040503050406030204" pitchFamily="18" charset="0"/>
                        <a:sym typeface="Helvetica" charset="0"/>
                      </a:rPr>
                      <m:t>]</m:t>
                    </m:r>
                  </m:oMath>
                </a14:m>
                <a:endParaRPr lang="en-US" sz="1800" i="1" dirty="0" smtClean="0">
                  <a:ea typeface="Helvetica" charset="0"/>
                  <a:sym typeface="Helvetica" charset="0"/>
                </a:endParaRPr>
              </a:p>
              <a:p>
                <a:pPr marL="0" lvl="1" indent="0" defTabSz="914145" eaLnBrk="1">
                  <a:spcBef>
                    <a:spcPts val="1200"/>
                  </a:spcBef>
                  <a:buClr>
                    <a:srgbClr val="000000"/>
                  </a:buClr>
                  <a:buNone/>
                </a:pPr>
                <a:r>
                  <a:rPr lang="en-US" sz="1800" i="1" dirty="0" smtClean="0">
                    <a:ea typeface="Helvetica" charset="0"/>
                    <a:sym typeface="Helvetica" charset="0"/>
                  </a:rPr>
                  <a:t>where</a:t>
                </a:r>
              </a:p>
              <a:p>
                <a:pPr marL="553631" lvl="2" indent="-285750" defTabSz="914145" eaLnBrk="1">
                  <a:spcBef>
                    <a:spcPts val="1200"/>
                  </a:spcBef>
                  <a:buClr>
                    <a:schemeClr val="accent1">
                      <a:lumMod val="50000"/>
                    </a:schemeClr>
                  </a:buClr>
                </a:pPr>
                <a:r>
                  <a:rPr lang="en-US" sz="1800" i="1" dirty="0" smtClean="0">
                    <a:ea typeface="Helvetica" charset="0"/>
                    <a:sym typeface="Helvetica" charset="0"/>
                  </a:rPr>
                  <a:t>VS</a:t>
                </a:r>
                <a:r>
                  <a:rPr lang="en-US" sz="1800" i="1" baseline="-25000" dirty="0" smtClean="0">
                    <a:ea typeface="Helvetica" charset="0"/>
                    <a:sym typeface="Helvetica" charset="0"/>
                  </a:rPr>
                  <a:t>RY  </a:t>
                </a:r>
                <a:r>
                  <a:rPr lang="en-US" sz="1800" i="1" dirty="0" smtClean="0">
                    <a:ea typeface="Helvetica" charset="0"/>
                    <a:sym typeface="Helvetica" charset="0"/>
                  </a:rPr>
                  <a:t> = Value of sales for </a:t>
                </a:r>
                <a:r>
                  <a:rPr lang="en-US" sz="1800" i="1" dirty="0">
                    <a:ea typeface="Helvetica" charset="0"/>
                    <a:sym typeface="Helvetica" charset="0"/>
                  </a:rPr>
                  <a:t>r</a:t>
                </a:r>
                <a:r>
                  <a:rPr lang="en-US" sz="1800" i="1" dirty="0" smtClean="0">
                    <a:ea typeface="Helvetica" charset="0"/>
                    <a:sym typeface="Helvetica" charset="0"/>
                  </a:rPr>
                  <a:t>eporting year (</a:t>
                </a:r>
                <a:r>
                  <a:rPr lang="en-US" sz="1800" i="1" dirty="0" smtClean="0">
                    <a:solidFill>
                      <a:schemeClr val="accent1">
                        <a:lumMod val="50000"/>
                      </a:schemeClr>
                    </a:solidFill>
                    <a:ea typeface="Helvetica" charset="0"/>
                    <a:sym typeface="Helvetica" charset="0"/>
                  </a:rPr>
                  <a:t>value obtained from current BBS</a:t>
                </a:r>
                <a:r>
                  <a:rPr lang="en-US" sz="1800" i="1" dirty="0" smtClean="0">
                    <a:ea typeface="Helvetica" charset="0"/>
                    <a:sym typeface="Helvetica" charset="0"/>
                  </a:rPr>
                  <a:t>)</a:t>
                </a:r>
              </a:p>
              <a:p>
                <a:pPr marL="553631" lvl="2" indent="-285750" defTabSz="914145" eaLnBrk="1">
                  <a:spcBef>
                    <a:spcPts val="1200"/>
                  </a:spcBef>
                  <a:buClr>
                    <a:schemeClr val="accent1">
                      <a:lumMod val="50000"/>
                    </a:schemeClr>
                  </a:buClr>
                </a:pPr>
                <a:r>
                  <a:rPr lang="en-US" sz="1800" i="1" dirty="0" smtClean="0">
                    <a:ea typeface="Helvetica" charset="0"/>
                    <a:sym typeface="Helvetica" charset="0"/>
                  </a:rPr>
                  <a:t>VS</a:t>
                </a:r>
                <a:r>
                  <a:rPr lang="en-US" sz="1800" i="1" baseline="-25000" dirty="0" smtClean="0">
                    <a:ea typeface="Helvetica" charset="0"/>
                    <a:sym typeface="Helvetica" charset="0"/>
                  </a:rPr>
                  <a:t>BY</a:t>
                </a:r>
                <a:r>
                  <a:rPr lang="en-US" sz="1800" i="1" dirty="0">
                    <a:ea typeface="Helvetica" charset="0"/>
                    <a:sym typeface="Helvetica" charset="0"/>
                  </a:rPr>
                  <a:t> = Value of sales for </a:t>
                </a:r>
                <a:r>
                  <a:rPr lang="en-US" sz="1800" i="1" dirty="0" smtClean="0">
                    <a:ea typeface="Helvetica" charset="0"/>
                    <a:sym typeface="Helvetica" charset="0"/>
                  </a:rPr>
                  <a:t>base year (</a:t>
                </a:r>
                <a:r>
                  <a:rPr lang="en-US" sz="1800" i="1" dirty="0" smtClean="0">
                    <a:solidFill>
                      <a:schemeClr val="accent1">
                        <a:lumMod val="50000"/>
                      </a:schemeClr>
                    </a:solidFill>
                    <a:ea typeface="Helvetica" charset="0"/>
                    <a:sym typeface="Helvetica" charset="0"/>
                  </a:rPr>
                  <a:t>value is known from base year data collection</a:t>
                </a:r>
                <a:r>
                  <a:rPr lang="en-US" sz="1800" i="1" dirty="0" smtClean="0">
                    <a:ea typeface="Helvetica" charset="0"/>
                    <a:sym typeface="Helvetica" charset="0"/>
                  </a:rPr>
                  <a:t>)</a:t>
                </a:r>
              </a:p>
              <a:p>
                <a:pPr marL="553631" lvl="2" indent="-285750" defTabSz="914145" eaLnBrk="1">
                  <a:spcBef>
                    <a:spcPts val="1200"/>
                  </a:spcBef>
                  <a:buClr>
                    <a:schemeClr val="accent1">
                      <a:lumMod val="50000"/>
                    </a:schemeClr>
                  </a:buClr>
                </a:pPr>
                <a:r>
                  <a:rPr lang="en-US" sz="1800" i="1" dirty="0" smtClean="0">
                    <a:ea typeface="Helvetica" charset="0"/>
                    <a:sym typeface="Helvetica" charset="0"/>
                  </a:rPr>
                  <a:t>N</a:t>
                </a:r>
                <a:r>
                  <a:rPr lang="en-US" sz="1800" i="1" baseline="-25000" dirty="0" smtClean="0">
                    <a:ea typeface="Helvetica" charset="0"/>
                    <a:sym typeface="Helvetica" charset="0"/>
                  </a:rPr>
                  <a:t>RY</a:t>
                </a:r>
                <a:r>
                  <a:rPr lang="en-US" sz="1800" i="1" dirty="0">
                    <a:ea typeface="Helvetica" charset="0"/>
                    <a:sym typeface="Helvetica" charset="0"/>
                  </a:rPr>
                  <a:t> = </a:t>
                </a:r>
                <a:r>
                  <a:rPr lang="en-US" sz="1800" i="1" dirty="0" smtClean="0">
                    <a:ea typeface="Helvetica" charset="0"/>
                    <a:sym typeface="Helvetica" charset="0"/>
                  </a:rPr>
                  <a:t>Number of beneficiaries </a:t>
                </a:r>
                <a:r>
                  <a:rPr lang="en-US" sz="1800" i="1" dirty="0">
                    <a:ea typeface="Helvetica" charset="0"/>
                    <a:sym typeface="Helvetica" charset="0"/>
                  </a:rPr>
                  <a:t>for reporting </a:t>
                </a:r>
                <a:r>
                  <a:rPr lang="en-US" sz="1800" i="1" dirty="0" smtClean="0">
                    <a:ea typeface="Helvetica" charset="0"/>
                    <a:sym typeface="Helvetica" charset="0"/>
                  </a:rPr>
                  <a:t>year (</a:t>
                </a:r>
                <a:r>
                  <a:rPr lang="en-US" sz="1800" i="1" dirty="0" smtClean="0">
                    <a:solidFill>
                      <a:schemeClr val="accent1">
                        <a:lumMod val="50000"/>
                      </a:schemeClr>
                    </a:solidFill>
                    <a:ea typeface="Helvetica" charset="0"/>
                    <a:sym typeface="Helvetica" charset="0"/>
                  </a:rPr>
                  <a:t>value is known from project records</a:t>
                </a:r>
                <a:r>
                  <a:rPr lang="en-US" sz="1800" i="1" dirty="0" smtClean="0">
                    <a:ea typeface="Helvetica" charset="0"/>
                    <a:sym typeface="Helvetica" charset="0"/>
                  </a:rPr>
                  <a:t>)</a:t>
                </a:r>
              </a:p>
              <a:p>
                <a:pPr marL="553631" lvl="2" indent="-285750" defTabSz="914145" eaLnBrk="1">
                  <a:spcBef>
                    <a:spcPts val="1200"/>
                  </a:spcBef>
                  <a:buClr>
                    <a:schemeClr val="accent1">
                      <a:lumMod val="50000"/>
                    </a:schemeClr>
                  </a:buClr>
                </a:pPr>
                <a:r>
                  <a:rPr lang="en-US" sz="1800" i="1" dirty="0" smtClean="0">
                    <a:ea typeface="Helvetica" charset="0"/>
                    <a:sym typeface="Helvetica" charset="0"/>
                  </a:rPr>
                  <a:t>N</a:t>
                </a:r>
                <a:r>
                  <a:rPr lang="en-US" sz="1800" i="1" baseline="-25000" dirty="0" smtClean="0">
                    <a:ea typeface="Helvetica" charset="0"/>
                    <a:sym typeface="Helvetica" charset="0"/>
                  </a:rPr>
                  <a:t>BY</a:t>
                </a:r>
                <a:r>
                  <a:rPr lang="en-US" sz="1800" i="1" dirty="0">
                    <a:ea typeface="Helvetica" charset="0"/>
                    <a:sym typeface="Helvetica" charset="0"/>
                  </a:rPr>
                  <a:t> = </a:t>
                </a:r>
                <a:r>
                  <a:rPr lang="en-US" sz="1800" i="1" dirty="0" smtClean="0">
                    <a:ea typeface="Helvetica" charset="0"/>
                    <a:sym typeface="Helvetica" charset="0"/>
                  </a:rPr>
                  <a:t>Number of beneficiaries </a:t>
                </a:r>
                <a:r>
                  <a:rPr lang="en-US" sz="1800" i="1" dirty="0">
                    <a:ea typeface="Helvetica" charset="0"/>
                    <a:sym typeface="Helvetica" charset="0"/>
                  </a:rPr>
                  <a:t>for </a:t>
                </a:r>
                <a:r>
                  <a:rPr lang="en-US" sz="1800" i="1" dirty="0" smtClean="0">
                    <a:ea typeface="Helvetica" charset="0"/>
                    <a:sym typeface="Helvetica" charset="0"/>
                  </a:rPr>
                  <a:t>base year (</a:t>
                </a:r>
                <a:r>
                  <a:rPr lang="en-US" sz="1800" i="1" dirty="0" smtClean="0">
                    <a:solidFill>
                      <a:schemeClr val="accent1">
                        <a:lumMod val="50000"/>
                      </a:schemeClr>
                    </a:solidFill>
                    <a:ea typeface="Helvetica" charset="0"/>
                    <a:sym typeface="Helvetica" charset="0"/>
                  </a:rPr>
                  <a:t>value is known from base year project records</a:t>
                </a:r>
                <a:r>
                  <a:rPr lang="en-US" sz="1800" i="1" dirty="0" smtClean="0">
                    <a:ea typeface="Helvetica" charset="0"/>
                    <a:sym typeface="Helvetica" charset="0"/>
                  </a:rPr>
                  <a:t>)</a:t>
                </a:r>
                <a:endParaRPr lang="en-US" sz="1800" i="1" baseline="-25000" dirty="0">
                  <a:ea typeface="Helvetica" charset="0"/>
                  <a:sym typeface="Helvetica" charset="0"/>
                </a:endParaRPr>
              </a:p>
              <a:p>
                <a:pPr marL="285750" lvl="1" indent="-285750" defTabSz="914145" eaLnBrk="1">
                  <a:spcBef>
                    <a:spcPts val="1200"/>
                  </a:spcBef>
                  <a:buClr>
                    <a:schemeClr val="accent1">
                      <a:lumMod val="50000"/>
                    </a:schemeClr>
                  </a:buClr>
                </a:pPr>
                <a:r>
                  <a:rPr lang="en-US" sz="1800" dirty="0">
                    <a:ea typeface="Helvetica" charset="0"/>
                    <a:sym typeface="Helvetica" charset="0"/>
                  </a:rPr>
                  <a:t>A</a:t>
                </a:r>
                <a:r>
                  <a:rPr lang="en-US" sz="1800" dirty="0" smtClean="0">
                    <a:ea typeface="Helvetica" charset="0"/>
                    <a:sym typeface="Helvetica" charset="0"/>
                  </a:rPr>
                  <a:t>t time of BBS, all above values known constants except </a:t>
                </a:r>
                <a:r>
                  <a:rPr lang="en-US" sz="1800" i="1" dirty="0" smtClean="0">
                    <a:ea typeface="Helvetica" charset="0"/>
                    <a:sym typeface="Helvetica" charset="0"/>
                  </a:rPr>
                  <a:t>VS</a:t>
                </a:r>
                <a:r>
                  <a:rPr lang="en-US" sz="1800" i="1" baseline="-25000" dirty="0" smtClean="0">
                    <a:ea typeface="Helvetica" charset="0"/>
                    <a:sym typeface="Helvetica" charset="0"/>
                  </a:rPr>
                  <a:t>RY</a:t>
                </a:r>
                <a:endParaRPr lang="en-US" sz="1800" baseline="-25000" dirty="0" smtClean="0">
                  <a:ea typeface="Helvetica" charset="0"/>
                  <a:sym typeface="Helvetica" charset="0"/>
                </a:endParaRPr>
              </a:p>
              <a:p>
                <a:pPr marL="285750" lvl="1" indent="-285750" defTabSz="914145" eaLnBrk="1">
                  <a:spcBef>
                    <a:spcPts val="1200"/>
                  </a:spcBef>
                  <a:buClr>
                    <a:schemeClr val="accent1">
                      <a:lumMod val="50000"/>
                    </a:schemeClr>
                  </a:buClr>
                </a:pPr>
                <a:r>
                  <a:rPr lang="en-US" sz="1800" i="1" u="sng" dirty="0" smtClean="0">
                    <a:ea typeface="Helvetica" charset="0"/>
                    <a:sym typeface="Helvetica" charset="0"/>
                  </a:rPr>
                  <a:t>VIS</a:t>
                </a:r>
                <a:r>
                  <a:rPr lang="en-US" sz="1800" u="sng" dirty="0" smtClean="0">
                    <a:ea typeface="Helvetica" charset="0"/>
                    <a:sym typeface="Helvetica" charset="0"/>
                  </a:rPr>
                  <a:t> is essential a total minus a constant, i.e., a total</a:t>
                </a:r>
                <a:endParaRPr lang="en-US" sz="1800" i="1" u="sng" baseline="-25000" dirty="0">
                  <a:ea typeface="Helvetica" charset="0"/>
                  <a:sym typeface="Helvetica" charset="0"/>
                </a:endParaRPr>
              </a:p>
            </p:txBody>
          </p:sp>
        </mc:Choice>
        <mc:Fallback xmlns="">
          <p:sp>
            <p:nvSpPr>
              <p:cNvPr id="17411" name="Rectangle 2"/>
              <p:cNvSpPr>
                <a:spLocks noGrp="1" noRot="1" noChangeAspect="1" noMove="1" noResize="1" noEditPoints="1" noAdjustHandles="1" noChangeArrowheads="1" noChangeShapeType="1" noTextEdit="1"/>
              </p:cNvSpPr>
              <p:nvPr>
                <p:ph type="body" idx="1"/>
              </p:nvPr>
            </p:nvSpPr>
            <p:spPr>
              <a:xfrm>
                <a:off x="398585" y="1225626"/>
                <a:ext cx="8305800" cy="5403774"/>
              </a:xfrm>
              <a:blipFill>
                <a:blip r:embed="rId3"/>
                <a:stretch>
                  <a:fillRect l="-587" t="-451"/>
                </a:stretch>
              </a:blipFill>
            </p:spPr>
            <p:txBody>
              <a:bodyPr/>
              <a:lstStyle/>
              <a:p>
                <a:r>
                  <a:rPr lang="en-US">
                    <a:noFill/>
                  </a:rPr>
                  <a:t> </a:t>
                </a:r>
              </a:p>
            </p:txBody>
          </p:sp>
        </mc:Fallback>
      </mc:AlternateContent>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1617785" y="457200"/>
            <a:ext cx="5867400" cy="457200"/>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11006285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6531" y="152400"/>
            <a:ext cx="8229823" cy="838200"/>
          </a:xfrm>
        </p:spPr>
        <p:txBody>
          <a:bodyPr lIns="89294" tIns="53576" rIns="89294" bIns="53576"/>
          <a:lstStyle/>
          <a:p>
            <a:pPr defTabSz="914145" eaLnBrk="1"/>
            <a:r>
              <a:rPr lang="en-US" sz="3200" dirty="0" smtClean="0">
                <a:solidFill>
                  <a:schemeClr val="accent1">
                    <a:lumMod val="50000"/>
                  </a:schemeClr>
                </a:solidFill>
              </a:rPr>
              <a:t>Introduction</a:t>
            </a:r>
          </a:p>
        </p:txBody>
      </p:sp>
      <p:sp>
        <p:nvSpPr>
          <p:cNvPr id="5123" name="Rectangle 2"/>
          <p:cNvSpPr>
            <a:spLocks noGrp="1" noChangeArrowheads="1"/>
          </p:cNvSpPr>
          <p:nvPr>
            <p:ph type="body" idx="1"/>
          </p:nvPr>
        </p:nvSpPr>
        <p:spPr>
          <a:xfrm>
            <a:off x="838200" y="1189435"/>
            <a:ext cx="8229823" cy="5439965"/>
          </a:xfrm>
        </p:spPr>
        <p:txBody>
          <a:bodyPr lIns="89294" tIns="53576" rIns="89294" bIns="53576" anchor="t"/>
          <a:lstStyle/>
          <a:p>
            <a:pPr marL="53577" indent="0" defTabSz="914145" eaLnBrk="1">
              <a:spcBef>
                <a:spcPts val="2400"/>
              </a:spcBef>
              <a:buClr>
                <a:srgbClr val="000000"/>
              </a:buClr>
              <a:buNone/>
            </a:pPr>
            <a:r>
              <a:rPr lang="en-US" sz="2200" dirty="0" smtClean="0">
                <a:ea typeface="Helvetica" charset="0"/>
                <a:sym typeface="Helvetica" charset="0"/>
              </a:rPr>
              <a:t>Feed the Future (including Food for Peace (FFP)) Implementing Partners (IPs) must report annually to USAID on a set of Feed the Future annual monitoring indicators</a:t>
            </a:r>
            <a:endParaRPr lang="en-US" sz="2200" strike="sngStrike" dirty="0">
              <a:ea typeface="Helvetica" charset="0"/>
              <a:sym typeface="Helvetica" charset="0"/>
            </a:endParaRPr>
          </a:p>
          <a:p>
            <a:pPr marL="53577" indent="0" defTabSz="914145" eaLnBrk="1">
              <a:spcBef>
                <a:spcPts val="2400"/>
              </a:spcBef>
              <a:buClr>
                <a:srgbClr val="000000"/>
              </a:buClr>
              <a:buNone/>
            </a:pPr>
            <a:r>
              <a:rPr lang="en-US" sz="2200" b="1" dirty="0" smtClean="0">
                <a:solidFill>
                  <a:schemeClr val="accent1">
                    <a:lumMod val="50000"/>
                  </a:schemeClr>
                </a:solidFill>
                <a:ea typeface="Helvetica" charset="0"/>
                <a:sym typeface="Helvetica" charset="0"/>
              </a:rPr>
              <a:t>Data collection options for annual monitoring</a:t>
            </a:r>
          </a:p>
          <a:p>
            <a:pPr marL="337084" indent="-283507" defTabSz="914145" eaLnBrk="1">
              <a:spcBef>
                <a:spcPts val="2400"/>
              </a:spcBef>
              <a:buClr>
                <a:srgbClr val="000000"/>
              </a:buClr>
              <a:buFont typeface="Helvetica-Light" charset="0"/>
              <a:buChar char="•"/>
            </a:pPr>
            <a:endParaRPr lang="en-US" sz="2200"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Pentagon 6"/>
          <p:cNvSpPr/>
          <p:nvPr/>
        </p:nvSpPr>
        <p:spPr>
          <a:xfrm rot="5400000">
            <a:off x="1840671" y="4050472"/>
            <a:ext cx="2643257" cy="1600199"/>
          </a:xfrm>
          <a:prstGeom prst="homePlate">
            <a:avLst/>
          </a:prstGeom>
          <a:ln>
            <a:solidFill>
              <a:srgbClr val="00B050"/>
            </a:solidFill>
          </a:ln>
        </p:spPr>
        <p:style>
          <a:lnRef idx="3">
            <a:schemeClr val="lt1"/>
          </a:lnRef>
          <a:fillRef idx="1">
            <a:schemeClr val="accent3"/>
          </a:fillRef>
          <a:effectRef idx="1">
            <a:schemeClr val="accent3"/>
          </a:effectRef>
          <a:fontRef idx="minor">
            <a:schemeClr val="lt1"/>
          </a:fontRef>
        </p:style>
        <p:txBody>
          <a:bodyPr vert="vert270" rtlCol="0" anchor="ctr"/>
          <a:lstStyle/>
          <a:p>
            <a:r>
              <a:rPr lang="en-US" sz="1800" b="1" dirty="0" smtClean="0">
                <a:solidFill>
                  <a:schemeClr val="accent1">
                    <a:lumMod val="50000"/>
                  </a:schemeClr>
                </a:solidFill>
                <a:ea typeface="Helvetica" charset="0"/>
                <a:sym typeface="Helvetica" charset="0"/>
              </a:rPr>
              <a:t>Routine </a:t>
            </a:r>
            <a:r>
              <a:rPr lang="en-US" sz="1800" b="1" dirty="0">
                <a:solidFill>
                  <a:schemeClr val="accent1">
                    <a:lumMod val="50000"/>
                  </a:schemeClr>
                </a:solidFill>
                <a:ea typeface="Helvetica" charset="0"/>
                <a:sym typeface="Helvetica" charset="0"/>
              </a:rPr>
              <a:t>monitoring (RM) </a:t>
            </a:r>
          </a:p>
        </p:txBody>
      </p:sp>
      <p:sp>
        <p:nvSpPr>
          <p:cNvPr id="8" name="Pentagon 7"/>
          <p:cNvSpPr/>
          <p:nvPr/>
        </p:nvSpPr>
        <p:spPr>
          <a:xfrm rot="5400000">
            <a:off x="4049913" y="4050472"/>
            <a:ext cx="2643257" cy="1600199"/>
          </a:xfrm>
          <a:prstGeom prst="homePlate">
            <a:avLst/>
          </a:prstGeom>
          <a:ln>
            <a:solidFill>
              <a:srgbClr val="7030A0"/>
            </a:solidFill>
          </a:ln>
        </p:spPr>
        <p:style>
          <a:lnRef idx="3">
            <a:schemeClr val="lt1"/>
          </a:lnRef>
          <a:fillRef idx="1">
            <a:schemeClr val="accent3"/>
          </a:fillRef>
          <a:effectRef idx="1">
            <a:schemeClr val="accent3"/>
          </a:effectRef>
          <a:fontRef idx="minor">
            <a:schemeClr val="lt1"/>
          </a:fontRef>
        </p:style>
        <p:txBody>
          <a:bodyPr vert="vert270" rtlCol="0" anchor="ctr"/>
          <a:lstStyle/>
          <a:p>
            <a:r>
              <a:rPr lang="en-US" sz="1800" b="1" dirty="0">
                <a:solidFill>
                  <a:schemeClr val="accent1">
                    <a:lumMod val="50000"/>
                  </a:schemeClr>
                </a:solidFill>
                <a:ea typeface="Helvetica" charset="0"/>
                <a:sym typeface="Helvetica" charset="0"/>
              </a:rPr>
              <a:t>Beneficiary-based surveys (</a:t>
            </a:r>
            <a:r>
              <a:rPr lang="en-US" sz="1800" b="1" dirty="0" smtClean="0">
                <a:solidFill>
                  <a:schemeClr val="accent1">
                    <a:lumMod val="50000"/>
                  </a:schemeClr>
                </a:solidFill>
                <a:ea typeface="Helvetica" charset="0"/>
                <a:sym typeface="Helvetica" charset="0"/>
              </a:rPr>
              <a:t>BBSs)</a:t>
            </a:r>
            <a:endParaRPr lang="en-US" sz="1800" b="1" dirty="0">
              <a:solidFill>
                <a:schemeClr val="accent1">
                  <a:lumMod val="50000"/>
                </a:schemeClr>
              </a:solidFill>
              <a:ea typeface="Helvetica" charset="0"/>
              <a:sym typeface="Helvetica" charset="0"/>
            </a:endParaRPr>
          </a:p>
        </p:txBody>
      </p:sp>
    </p:spTree>
    <p:extLst>
      <p:ext uri="{BB962C8B-B14F-4D97-AF65-F5344CB8AC3E}">
        <p14:creationId xmlns:p14="http://schemas.microsoft.com/office/powerpoint/2010/main" val="219100071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2"/>
              <p:cNvSpPr>
                <a:spLocks noGrp="1" noChangeArrowheads="1"/>
              </p:cNvSpPr>
              <p:nvPr>
                <p:ph type="body" idx="1"/>
              </p:nvPr>
            </p:nvSpPr>
            <p:spPr>
              <a:xfrm>
                <a:off x="316523" y="1565020"/>
                <a:ext cx="8610600" cy="5334002"/>
              </a:xfrm>
            </p:spPr>
            <p:txBody>
              <a:bodyPr lIns="89294" tIns="53576" rIns="89294" bIns="53576" anchor="t"/>
              <a:lstStyle/>
              <a:p>
                <a:pPr marL="0" lvl="1" indent="0" defTabSz="914145" eaLnBrk="1">
                  <a:spcBef>
                    <a:spcPts val="0"/>
                  </a:spcBef>
                  <a:buClr>
                    <a:schemeClr val="accent1">
                      <a:lumMod val="50000"/>
                    </a:schemeClr>
                  </a:buClr>
                  <a:buNone/>
                </a:pPr>
                <a:r>
                  <a:rPr lang="en-US" sz="1800" dirty="0" smtClean="0">
                    <a:ea typeface="Helvetica" charset="0"/>
                    <a:sym typeface="Helvetica" charset="0"/>
                  </a:rPr>
                  <a:t>Sample size formula for a single point-in-time </a:t>
                </a:r>
                <a:br>
                  <a:rPr lang="en-US" sz="1800" dirty="0" smtClean="0">
                    <a:ea typeface="Helvetica" charset="0"/>
                    <a:sym typeface="Helvetica" charset="0"/>
                  </a:rPr>
                </a:br>
                <a:r>
                  <a:rPr lang="en-US" sz="1800" dirty="0" smtClean="0">
                    <a:ea typeface="Helvetica" charset="0"/>
                    <a:sym typeface="Helvetica" charset="0"/>
                  </a:rPr>
                  <a:t>estimator of a total:</a:t>
                </a:r>
                <a:endParaRPr lang="en-US" sz="1800" b="1" i="1" dirty="0" smtClean="0">
                  <a:solidFill>
                    <a:srgbClr val="FF0000"/>
                  </a:solidFill>
                  <a:latin typeface="Cambria Math" panose="02040503050406030204" pitchFamily="18" charset="0"/>
                  <a:sym typeface="Helvetica" charset="0"/>
                </a:endParaRPr>
              </a:p>
              <a:p>
                <a:pPr marL="0" lvl="1" indent="0" defTabSz="914145" eaLnBrk="1">
                  <a:spcBef>
                    <a:spcPts val="0"/>
                  </a:spcBef>
                  <a:buClr>
                    <a:srgbClr val="000000"/>
                  </a:buClr>
                  <a:buNone/>
                </a:pPr>
                <a14:m>
                  <m:oMathPara xmlns:m="http://schemas.openxmlformats.org/officeDocument/2006/math">
                    <m:oMathParaPr>
                      <m:jc m:val="centerGroup"/>
                    </m:oMathParaPr>
                    <m:oMath xmlns:m="http://schemas.openxmlformats.org/officeDocument/2006/math">
                      <m:sSub>
                        <m:sSubPr>
                          <m:ctrlPr>
                            <a:rPr lang="en-US" sz="1800" b="1" i="1" smtClean="0">
                              <a:solidFill>
                                <a:schemeClr val="accent1">
                                  <a:lumMod val="50000"/>
                                </a:schemeClr>
                              </a:solidFill>
                              <a:latin typeface="Cambria Math" panose="02040503050406030204" pitchFamily="18" charset="0"/>
                              <a:sym typeface="Helvetica" charset="0"/>
                            </a:rPr>
                          </m:ctrlPr>
                        </m:sSubPr>
                        <m:e>
                          <m:r>
                            <a:rPr lang="en-US" sz="1800" b="1" i="1" smtClean="0">
                              <a:solidFill>
                                <a:schemeClr val="accent1">
                                  <a:lumMod val="50000"/>
                                </a:schemeClr>
                              </a:solidFill>
                              <a:latin typeface="Cambria Math" panose="02040503050406030204" pitchFamily="18" charset="0"/>
                              <a:sym typeface="Helvetica" charset="0"/>
                            </a:rPr>
                            <m:t>𝒊𝒏𝒊𝒕𝒊𝒂𝒍</m:t>
                          </m:r>
                          <m:r>
                            <a:rPr lang="en-US" sz="1800" b="1" i="1" smtClean="0">
                              <a:solidFill>
                                <a:schemeClr val="accent1">
                                  <a:lumMod val="50000"/>
                                </a:schemeClr>
                              </a:solidFill>
                              <a:latin typeface="Cambria Math" panose="02040503050406030204" pitchFamily="18" charset="0"/>
                              <a:sym typeface="Helvetica" charset="0"/>
                            </a:rPr>
                            <m:t> </m:t>
                          </m:r>
                          <m:r>
                            <a:rPr lang="en-US" sz="1800" b="1" i="1" smtClean="0">
                              <a:solidFill>
                                <a:schemeClr val="accent1">
                                  <a:lumMod val="50000"/>
                                </a:schemeClr>
                              </a:solidFill>
                              <a:latin typeface="Cambria Math" panose="02040503050406030204" pitchFamily="18" charset="0"/>
                              <a:sym typeface="Helvetica" charset="0"/>
                            </a:rPr>
                            <m:t>𝒔𝒂𝒎𝒑𝒍𝒆</m:t>
                          </m:r>
                          <m:r>
                            <a:rPr lang="en-US" sz="1800" b="1" i="1" smtClean="0">
                              <a:solidFill>
                                <a:schemeClr val="accent1">
                                  <a:lumMod val="50000"/>
                                </a:schemeClr>
                              </a:solidFill>
                              <a:latin typeface="Cambria Math" panose="02040503050406030204" pitchFamily="18" charset="0"/>
                              <a:sym typeface="Helvetica" charset="0"/>
                            </a:rPr>
                            <m:t> </m:t>
                          </m:r>
                          <m:r>
                            <a:rPr lang="en-US" sz="1800" b="1" i="1" smtClean="0">
                              <a:solidFill>
                                <a:schemeClr val="accent1">
                                  <a:lumMod val="50000"/>
                                </a:schemeClr>
                              </a:solidFill>
                              <a:latin typeface="Cambria Math" panose="02040503050406030204" pitchFamily="18" charset="0"/>
                              <a:sym typeface="Helvetica" charset="0"/>
                            </a:rPr>
                            <m:t>𝒔𝒊𝒛𝒆</m:t>
                          </m:r>
                          <m:r>
                            <a:rPr lang="en-US" sz="1800" b="1" i="1" smtClean="0">
                              <a:solidFill>
                                <a:schemeClr val="accent1">
                                  <a:lumMod val="50000"/>
                                </a:schemeClr>
                              </a:solidFill>
                              <a:latin typeface="Cambria Math" panose="02040503050406030204" pitchFamily="18" charset="0"/>
                              <a:sym typeface="Helvetica" charset="0"/>
                            </a:rPr>
                            <m:t>= </m:t>
                          </m:r>
                          <m:r>
                            <a:rPr lang="en-US" sz="1800" b="1" i="1" smtClean="0">
                              <a:solidFill>
                                <a:schemeClr val="accent1">
                                  <a:lumMod val="50000"/>
                                </a:schemeClr>
                              </a:solidFill>
                              <a:latin typeface="Cambria Math" panose="02040503050406030204" pitchFamily="18" charset="0"/>
                              <a:sym typeface="Helvetica" charset="0"/>
                            </a:rPr>
                            <m:t>𝒏</m:t>
                          </m:r>
                        </m:e>
                        <m:sub>
                          <m:r>
                            <a:rPr lang="en-US" sz="1800" b="1" i="1" smtClean="0">
                              <a:solidFill>
                                <a:schemeClr val="accent1">
                                  <a:lumMod val="50000"/>
                                </a:schemeClr>
                              </a:solidFill>
                              <a:latin typeface="Cambria Math" panose="02040503050406030204" pitchFamily="18" charset="0"/>
                              <a:sym typeface="Helvetica" charset="0"/>
                            </a:rPr>
                            <m:t>𝒊𝒏𝒊𝒕𝒊𝒂𝒍</m:t>
                          </m:r>
                        </m:sub>
                      </m:sSub>
                      <m:r>
                        <a:rPr lang="en-US" sz="1800" b="1" i="1" smtClean="0">
                          <a:solidFill>
                            <a:schemeClr val="accent1">
                              <a:lumMod val="50000"/>
                            </a:schemeClr>
                          </a:solidFill>
                          <a:latin typeface="Cambria Math" panose="02040503050406030204" pitchFamily="18" charset="0"/>
                          <a:sym typeface="Helvetica" charset="0"/>
                        </a:rPr>
                        <m:t>=</m:t>
                      </m:r>
                      <m:f>
                        <m:fPr>
                          <m:ctrlPr>
                            <a:rPr lang="en-US" sz="1800" b="1" i="1" smtClean="0">
                              <a:solidFill>
                                <a:schemeClr val="accent1">
                                  <a:lumMod val="50000"/>
                                </a:schemeClr>
                              </a:solidFill>
                              <a:latin typeface="Cambria Math" panose="02040503050406030204" pitchFamily="18" charset="0"/>
                              <a:sym typeface="Helvetica" charset="0"/>
                            </a:rPr>
                          </m:ctrlPr>
                        </m:fPr>
                        <m:num>
                          <m:sSup>
                            <m:sSupPr>
                              <m:ctrlPr>
                                <a:rPr lang="en-US" sz="1800" b="1" i="1" smtClean="0">
                                  <a:solidFill>
                                    <a:schemeClr val="accent1">
                                      <a:lumMod val="50000"/>
                                    </a:schemeClr>
                                  </a:solidFill>
                                  <a:latin typeface="Cambria Math" panose="02040503050406030204" pitchFamily="18" charset="0"/>
                                  <a:sym typeface="Helvetica" charset="0"/>
                                </a:rPr>
                              </m:ctrlPr>
                            </m:sSupPr>
                            <m:e>
                              <m:r>
                                <a:rPr lang="en-US" sz="1800" b="1" i="1" smtClean="0">
                                  <a:solidFill>
                                    <a:schemeClr val="accent1">
                                      <a:lumMod val="50000"/>
                                    </a:schemeClr>
                                  </a:solidFill>
                                  <a:latin typeface="Cambria Math" panose="02040503050406030204" pitchFamily="18" charset="0"/>
                                  <a:sym typeface="Helvetica" charset="0"/>
                                </a:rPr>
                                <m:t>𝑵</m:t>
                              </m:r>
                            </m:e>
                            <m:sup>
                              <m:r>
                                <a:rPr lang="en-US" sz="1800" b="1" i="1" smtClean="0">
                                  <a:solidFill>
                                    <a:schemeClr val="accent1">
                                      <a:lumMod val="50000"/>
                                    </a:schemeClr>
                                  </a:solidFill>
                                  <a:latin typeface="Cambria Math" panose="02040503050406030204" pitchFamily="18" charset="0"/>
                                  <a:sym typeface="Helvetica" charset="0"/>
                                </a:rPr>
                                <m:t>𝟐</m:t>
                              </m:r>
                            </m:sup>
                          </m:sSup>
                          <m:r>
                            <a:rPr lang="en-US" sz="1800" b="1" i="1" smtClean="0">
                              <a:solidFill>
                                <a:schemeClr val="accent1">
                                  <a:lumMod val="50000"/>
                                </a:schemeClr>
                              </a:solidFill>
                              <a:latin typeface="Cambria Math" panose="02040503050406030204" pitchFamily="18" charset="0"/>
                              <a:sym typeface="Helvetica" charset="0"/>
                            </a:rPr>
                            <m:t>∗</m:t>
                          </m:r>
                          <m:sSup>
                            <m:sSupPr>
                              <m:ctrlPr>
                                <a:rPr lang="en-US" sz="1800" b="1" i="1" smtClean="0">
                                  <a:solidFill>
                                    <a:schemeClr val="accent1">
                                      <a:lumMod val="50000"/>
                                    </a:schemeClr>
                                  </a:solidFill>
                                  <a:latin typeface="Cambria Math" panose="02040503050406030204" pitchFamily="18" charset="0"/>
                                  <a:sym typeface="Helvetica" charset="0"/>
                                </a:rPr>
                              </m:ctrlPr>
                            </m:sSupPr>
                            <m:e>
                              <m:r>
                                <a:rPr lang="en-US" sz="1800" b="1" i="1" smtClean="0">
                                  <a:solidFill>
                                    <a:schemeClr val="accent1">
                                      <a:lumMod val="50000"/>
                                    </a:schemeClr>
                                  </a:solidFill>
                                  <a:latin typeface="Cambria Math" panose="02040503050406030204" pitchFamily="18" charset="0"/>
                                  <a:sym typeface="Helvetica" charset="0"/>
                                </a:rPr>
                                <m:t>𝒛</m:t>
                              </m:r>
                            </m:e>
                            <m:sup>
                              <m:r>
                                <a:rPr lang="en-US" sz="1800" b="1" i="1" smtClean="0">
                                  <a:solidFill>
                                    <a:schemeClr val="accent1">
                                      <a:lumMod val="50000"/>
                                    </a:schemeClr>
                                  </a:solidFill>
                                  <a:latin typeface="Cambria Math" panose="02040503050406030204" pitchFamily="18" charset="0"/>
                                  <a:sym typeface="Helvetica" charset="0"/>
                                </a:rPr>
                                <m:t>𝟐</m:t>
                              </m:r>
                            </m:sup>
                          </m:sSup>
                          <m:r>
                            <a:rPr lang="en-US" sz="1800" b="1" i="1" smtClean="0">
                              <a:solidFill>
                                <a:schemeClr val="accent1">
                                  <a:lumMod val="50000"/>
                                </a:schemeClr>
                              </a:solidFill>
                              <a:latin typeface="Cambria Math" panose="02040503050406030204" pitchFamily="18" charset="0"/>
                              <a:sym typeface="Helvetica" charset="0"/>
                            </a:rPr>
                            <m:t>∗</m:t>
                          </m:r>
                          <m:sSup>
                            <m:sSupPr>
                              <m:ctrlPr>
                                <a:rPr lang="en-US" sz="1800" b="1" i="1" smtClean="0">
                                  <a:solidFill>
                                    <a:schemeClr val="accent1">
                                      <a:lumMod val="50000"/>
                                    </a:schemeClr>
                                  </a:solidFill>
                                  <a:latin typeface="Cambria Math" panose="02040503050406030204" pitchFamily="18" charset="0"/>
                                  <a:sym typeface="Helvetica" charset="0"/>
                                </a:rPr>
                              </m:ctrlPr>
                            </m:sSupPr>
                            <m:e>
                              <m:r>
                                <a:rPr lang="en-US" sz="1800" b="1" i="1" smtClean="0">
                                  <a:solidFill>
                                    <a:schemeClr val="accent1">
                                      <a:lumMod val="50000"/>
                                    </a:schemeClr>
                                  </a:solidFill>
                                  <a:latin typeface="Cambria Math" panose="02040503050406030204" pitchFamily="18" charset="0"/>
                                  <a:sym typeface="Helvetica" charset="0"/>
                                </a:rPr>
                                <m:t>𝒔</m:t>
                              </m:r>
                            </m:e>
                            <m:sup>
                              <m:r>
                                <a:rPr lang="en-US" sz="1800" b="1" i="1" smtClean="0">
                                  <a:solidFill>
                                    <a:schemeClr val="accent1">
                                      <a:lumMod val="50000"/>
                                    </a:schemeClr>
                                  </a:solidFill>
                                  <a:latin typeface="Cambria Math" panose="02040503050406030204" pitchFamily="18" charset="0"/>
                                  <a:sym typeface="Helvetica" charset="0"/>
                                </a:rPr>
                                <m:t>𝟐</m:t>
                              </m:r>
                            </m:sup>
                          </m:sSup>
                        </m:num>
                        <m:den>
                          <m:sSup>
                            <m:sSupPr>
                              <m:ctrlPr>
                                <a:rPr lang="en-US" sz="1800" b="1" i="1" smtClean="0">
                                  <a:solidFill>
                                    <a:schemeClr val="accent1">
                                      <a:lumMod val="50000"/>
                                    </a:schemeClr>
                                  </a:solidFill>
                                  <a:latin typeface="Cambria Math" panose="02040503050406030204" pitchFamily="18" charset="0"/>
                                  <a:sym typeface="Helvetica" charset="0"/>
                                </a:rPr>
                              </m:ctrlPr>
                            </m:sSupPr>
                            <m:e>
                              <m:r>
                                <a:rPr lang="en-US" sz="1800" b="1" i="1" smtClean="0">
                                  <a:solidFill>
                                    <a:schemeClr val="accent1">
                                      <a:lumMod val="50000"/>
                                    </a:schemeClr>
                                  </a:solidFill>
                                  <a:latin typeface="Cambria Math" panose="02040503050406030204" pitchFamily="18" charset="0"/>
                                  <a:sym typeface="Helvetica" charset="0"/>
                                </a:rPr>
                                <m:t>𝑴𝑶𝑬</m:t>
                              </m:r>
                            </m:e>
                            <m:sup>
                              <m:r>
                                <a:rPr lang="en-US" sz="1800" b="1" i="1" smtClean="0">
                                  <a:solidFill>
                                    <a:schemeClr val="accent1">
                                      <a:lumMod val="50000"/>
                                    </a:schemeClr>
                                  </a:solidFill>
                                  <a:latin typeface="Cambria Math" panose="02040503050406030204" pitchFamily="18" charset="0"/>
                                  <a:sym typeface="Helvetica" charset="0"/>
                                </a:rPr>
                                <m:t>𝟐</m:t>
                              </m:r>
                            </m:sup>
                          </m:sSup>
                        </m:den>
                      </m:f>
                    </m:oMath>
                  </m:oMathPara>
                </a14:m>
                <a:endParaRPr lang="en-US" sz="1800" b="1" i="1" dirty="0" smtClean="0">
                  <a:ea typeface="Helvetica" charset="0"/>
                  <a:sym typeface="Helvetica" charset="0"/>
                </a:endParaRPr>
              </a:p>
              <a:p>
                <a:pPr marL="0" lvl="1" indent="0" defTabSz="914145" eaLnBrk="1">
                  <a:spcBef>
                    <a:spcPts val="0"/>
                  </a:spcBef>
                  <a:buClr>
                    <a:srgbClr val="000000"/>
                  </a:buClr>
                  <a:buNone/>
                </a:pPr>
                <a:r>
                  <a:rPr lang="en-US" sz="1800" dirty="0">
                    <a:ea typeface="Helvetica" charset="0"/>
                    <a:sym typeface="Helvetica" charset="0"/>
                  </a:rPr>
                  <a:t>w</a:t>
                </a:r>
                <a:r>
                  <a:rPr lang="en-US" sz="1800" dirty="0" smtClean="0">
                    <a:ea typeface="Helvetica" charset="0"/>
                    <a:sym typeface="Helvetica" charset="0"/>
                  </a:rPr>
                  <a:t>here</a:t>
                </a:r>
              </a:p>
              <a:p>
                <a:pPr marL="285750" lvl="1" indent="-285750" defTabSz="914145" eaLnBrk="1">
                  <a:spcBef>
                    <a:spcPts val="1200"/>
                  </a:spcBef>
                  <a:buClr>
                    <a:schemeClr val="accent1">
                      <a:lumMod val="50000"/>
                    </a:schemeClr>
                  </a:buClr>
                </a:pPr>
                <a:r>
                  <a:rPr lang="en-US" sz="1800" i="1" dirty="0" smtClean="0">
                    <a:ea typeface="Helvetica" charset="0"/>
                    <a:sym typeface="Helvetica" charset="0"/>
                  </a:rPr>
                  <a:t>N</a:t>
                </a:r>
                <a:r>
                  <a:rPr lang="en-US" sz="1800" dirty="0" smtClean="0">
                    <a:ea typeface="Helvetica" charset="0"/>
                    <a:sym typeface="Helvetica" charset="0"/>
                  </a:rPr>
                  <a:t> = total number of beneficiary farmers</a:t>
                </a:r>
              </a:p>
              <a:p>
                <a:pPr marL="285750" lvl="1" indent="-285750" defTabSz="914145" eaLnBrk="1">
                  <a:spcBef>
                    <a:spcPts val="1200"/>
                  </a:spcBef>
                  <a:buClr>
                    <a:schemeClr val="accent1">
                      <a:lumMod val="50000"/>
                    </a:schemeClr>
                  </a:buClr>
                </a:pPr>
                <a:r>
                  <a:rPr lang="en-US" sz="1800" i="1" dirty="0">
                    <a:ea typeface="Helvetica" charset="0"/>
                    <a:sym typeface="Helvetica" charset="0"/>
                  </a:rPr>
                  <a:t>z</a:t>
                </a:r>
                <a:r>
                  <a:rPr lang="en-US" sz="1800" dirty="0" smtClean="0">
                    <a:ea typeface="Helvetica" charset="0"/>
                    <a:sym typeface="Helvetica" charset="0"/>
                  </a:rPr>
                  <a:t>= critical value of normal distribution (typically use </a:t>
                </a:r>
                <a:r>
                  <a:rPr lang="en-US" sz="1800" i="1" dirty="0" smtClean="0">
                    <a:ea typeface="Helvetica" charset="0"/>
                    <a:sym typeface="Helvetica" charset="0"/>
                  </a:rPr>
                  <a:t>z</a:t>
                </a:r>
                <a:r>
                  <a:rPr lang="en-US" sz="1800" dirty="0" smtClean="0">
                    <a:ea typeface="Helvetica" charset="0"/>
                    <a:sym typeface="Helvetica" charset="0"/>
                  </a:rPr>
                  <a:t>= 1.96)</a:t>
                </a:r>
              </a:p>
              <a:p>
                <a:pPr marL="285750" lvl="1" indent="-285750" defTabSz="914145" eaLnBrk="1">
                  <a:spcBef>
                    <a:spcPts val="1200"/>
                  </a:spcBef>
                  <a:buClr>
                    <a:schemeClr val="accent1">
                      <a:lumMod val="50000"/>
                    </a:schemeClr>
                  </a:buClr>
                </a:pPr>
                <a:r>
                  <a:rPr lang="en-US" sz="1800" i="1" dirty="0" smtClean="0">
                    <a:ea typeface="Helvetica" charset="0"/>
                    <a:sym typeface="Helvetica" charset="0"/>
                  </a:rPr>
                  <a:t>s</a:t>
                </a:r>
                <a:r>
                  <a:rPr lang="en-US" sz="1800" dirty="0" smtClean="0">
                    <a:ea typeface="Helvetica" charset="0"/>
                    <a:sym typeface="Helvetica" charset="0"/>
                  </a:rPr>
                  <a:t>= standard deviation of the distribution of beneficiary data</a:t>
                </a:r>
              </a:p>
              <a:p>
                <a:pPr marL="553631" lvl="2" indent="-285750" defTabSz="914145" eaLnBrk="1">
                  <a:spcBef>
                    <a:spcPts val="1200"/>
                  </a:spcBef>
                  <a:buClr>
                    <a:schemeClr val="accent1">
                      <a:lumMod val="50000"/>
                    </a:schemeClr>
                  </a:buClr>
                </a:pPr>
                <a:r>
                  <a:rPr lang="en-US" sz="1600" dirty="0" smtClean="0">
                    <a:ea typeface="Helvetica" charset="0"/>
                    <a:sym typeface="Helvetica" charset="0"/>
                  </a:rPr>
                  <a:t>If no prior value available for </a:t>
                </a:r>
                <a:r>
                  <a:rPr lang="en-US" sz="1600" i="1" dirty="0" smtClean="0">
                    <a:ea typeface="Helvetica" charset="0"/>
                    <a:sym typeface="Helvetica" charset="0"/>
                  </a:rPr>
                  <a:t>s</a:t>
                </a:r>
                <a:r>
                  <a:rPr lang="en-US" sz="1600" dirty="0" smtClean="0">
                    <a:ea typeface="Helvetica" charset="0"/>
                    <a:sym typeface="Helvetica" charset="0"/>
                  </a:rPr>
                  <a:t>, use estimate: </a:t>
                </a:r>
                <a:br>
                  <a:rPr lang="en-US" sz="1600" dirty="0" smtClean="0">
                    <a:ea typeface="Helvetica" charset="0"/>
                    <a:sym typeface="Helvetica" charset="0"/>
                  </a:rPr>
                </a:br>
                <a:endParaRPr lang="en-US" sz="1600" i="1" dirty="0">
                  <a:latin typeface="Cambria Math" panose="02040503050406030204" pitchFamily="18" charset="0"/>
                  <a:sym typeface="Helvetica" charset="0"/>
                </a:endParaRPr>
              </a:p>
              <a:p>
                <a:pPr marL="267881" lvl="2" indent="0" defTabSz="914145" eaLnBrk="1">
                  <a:spcBef>
                    <a:spcPts val="1200"/>
                  </a:spcBef>
                  <a:buClr>
                    <a:srgbClr val="000000"/>
                  </a:buClr>
                  <a:buNone/>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sym typeface="Helvetica" charset="0"/>
                        </a:rPr>
                        <m:t>s</m:t>
                      </m:r>
                      <m:r>
                        <a:rPr lang="en-US" sz="1200" b="0" i="0" smtClean="0">
                          <a:latin typeface="Cambria Math" panose="02040503050406030204" pitchFamily="18" charset="0"/>
                          <a:sym typeface="Helvetica" charset="0"/>
                        </a:rPr>
                        <m:t>=</m:t>
                      </m:r>
                      <m:f>
                        <m:fPr>
                          <m:ctrlPr>
                            <a:rPr lang="en-US" sz="1200" i="1" smtClean="0">
                              <a:latin typeface="Cambria Math" panose="02040503050406030204" pitchFamily="18" charset="0"/>
                              <a:sym typeface="Helvetica" charset="0"/>
                            </a:rPr>
                          </m:ctrlPr>
                        </m:fPr>
                        <m:num>
                          <m:r>
                            <a:rPr lang="en-US" sz="1200" b="0" i="1" smtClean="0">
                              <a:latin typeface="Cambria Math" panose="02040503050406030204" pitchFamily="18" charset="0"/>
                              <a:sym typeface="Helvetica" charset="0"/>
                            </a:rPr>
                            <m:t>𝑚𝑎𝑥𝑖𝑚𝑢𝑚</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𝑣𝑎𝑙𝑢𝑒</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𝑜𝑓</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𝑖𝑛𝑑𝑖𝑐𝑎𝑡𝑜𝑟</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𝑓𝑜𝑟</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𝑖𝑛𝑑𝑖𝑣𝑖𝑑𝑢𝑎𝑙</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𝑏𝑒𝑛𝑒𝑓𝑖𝑐𝑖𝑎𝑟𝑦</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𝑚𝑖𝑛𝑖𝑚𝑢𝑚</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𝑣𝑎𝑙𝑢𝑒</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𝑜𝑓</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𝑖𝑛𝑑𝑖𝑐𝑎𝑡𝑜𝑟</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𝑓𝑜𝑟</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𝑖𝑛𝑑𝑖𝑣𝑖𝑑𝑢𝑎𝑙</m:t>
                          </m:r>
                          <m:r>
                            <a:rPr lang="en-US" sz="1200" b="0" i="1" smtClean="0">
                              <a:latin typeface="Cambria Math" panose="02040503050406030204" pitchFamily="18" charset="0"/>
                              <a:sym typeface="Helvetica" charset="0"/>
                            </a:rPr>
                            <m:t> </m:t>
                          </m:r>
                          <m:r>
                            <a:rPr lang="en-US" sz="1200" b="0" i="1" smtClean="0">
                              <a:latin typeface="Cambria Math" panose="02040503050406030204" pitchFamily="18" charset="0"/>
                              <a:sym typeface="Helvetica" charset="0"/>
                            </a:rPr>
                            <m:t>𝑏𝑒𝑛𝑒𝑓𝑖𝑐𝑖𝑎𝑟𝑦</m:t>
                          </m:r>
                        </m:num>
                        <m:den>
                          <m:r>
                            <a:rPr lang="en-US" sz="1200" b="0" i="1" smtClean="0">
                              <a:latin typeface="Cambria Math" panose="02040503050406030204" pitchFamily="18" charset="0"/>
                              <a:sym typeface="Helvetica" charset="0"/>
                            </a:rPr>
                            <m:t>6</m:t>
                          </m:r>
                        </m:den>
                      </m:f>
                    </m:oMath>
                  </m:oMathPara>
                </a14:m>
                <a:endParaRPr lang="en-US" sz="1800" dirty="0" smtClean="0">
                  <a:ea typeface="Helvetica" charset="0"/>
                  <a:sym typeface="Helvetica" charset="0"/>
                </a:endParaRPr>
              </a:p>
              <a:p>
                <a:pPr marL="285750" lvl="1" indent="-285750" defTabSz="914145" eaLnBrk="1">
                  <a:spcBef>
                    <a:spcPts val="1200"/>
                  </a:spcBef>
                  <a:buClr>
                    <a:schemeClr val="accent1">
                      <a:lumMod val="50000"/>
                    </a:schemeClr>
                  </a:buClr>
                </a:pPr>
                <a:r>
                  <a:rPr lang="en-US" sz="1800" i="1" dirty="0" smtClean="0">
                    <a:ea typeface="Helvetica" charset="0"/>
                    <a:sym typeface="Helvetica" charset="0"/>
                  </a:rPr>
                  <a:t>MOE</a:t>
                </a:r>
                <a:r>
                  <a:rPr lang="en-US" sz="1800" dirty="0" smtClean="0">
                    <a:ea typeface="Helvetica" charset="0"/>
                    <a:sym typeface="Helvetica" charset="0"/>
                  </a:rPr>
                  <a:t> = margin of error = </a:t>
                </a:r>
                <a:r>
                  <a:rPr lang="en-US" sz="1800" i="1" dirty="0" smtClean="0">
                    <a:ea typeface="Helvetica" charset="0"/>
                    <a:sym typeface="Helvetica" charset="0"/>
                  </a:rPr>
                  <a:t>p* target value of indicator</a:t>
                </a:r>
              </a:p>
              <a:p>
                <a:pPr marL="553631" lvl="2" indent="-285750" defTabSz="914145" eaLnBrk="1">
                  <a:spcBef>
                    <a:spcPts val="1200"/>
                  </a:spcBef>
                  <a:buClr>
                    <a:schemeClr val="accent1">
                      <a:lumMod val="50000"/>
                    </a:schemeClr>
                  </a:buClr>
                </a:pPr>
                <a:r>
                  <a:rPr lang="en-US" sz="1600" i="1" dirty="0" smtClean="0">
                    <a:ea typeface="Helvetica" charset="0"/>
                    <a:sym typeface="Helvetica" charset="0"/>
                  </a:rPr>
                  <a:t>p</a:t>
                </a:r>
                <a:r>
                  <a:rPr lang="en-US" sz="1600" dirty="0" smtClean="0">
                    <a:ea typeface="Helvetica" charset="0"/>
                    <a:sym typeface="Helvetica" charset="0"/>
                  </a:rPr>
                  <a:t>=acceptable percentage error; typically 0.05≤</a:t>
                </a:r>
                <a:r>
                  <a:rPr lang="en-US" sz="1600" i="1" dirty="0" smtClean="0">
                    <a:ea typeface="Helvetica" charset="0"/>
                    <a:sym typeface="Helvetica" charset="0"/>
                  </a:rPr>
                  <a:t>p</a:t>
                </a:r>
                <a:r>
                  <a:rPr lang="en-US" sz="1600" dirty="0" smtClean="0">
                    <a:ea typeface="Helvetica" charset="0"/>
                    <a:sym typeface="Helvetica" charset="0"/>
                  </a:rPr>
                  <a:t>≤0.1    </a:t>
                </a:r>
              </a:p>
              <a:p>
                <a:pPr marL="553631" lvl="2" indent="-285750" defTabSz="914145" eaLnBrk="1">
                  <a:spcBef>
                    <a:spcPts val="1200"/>
                  </a:spcBef>
                  <a:buClr>
                    <a:schemeClr val="accent1">
                      <a:lumMod val="50000"/>
                    </a:schemeClr>
                  </a:buClr>
                </a:pPr>
                <a:r>
                  <a:rPr lang="en-US" sz="1600" i="1" dirty="0" smtClean="0">
                    <a:ea typeface="Helvetica" charset="0"/>
                    <a:sym typeface="Helvetica" charset="0"/>
                  </a:rPr>
                  <a:t>p</a:t>
                </a:r>
                <a:r>
                  <a:rPr lang="en-US" sz="1600" dirty="0" smtClean="0">
                    <a:ea typeface="Helvetica" charset="0"/>
                    <a:sym typeface="Helvetica" charset="0"/>
                  </a:rPr>
                  <a:t>=0.1 recommended for annual monitoring</a:t>
                </a:r>
              </a:p>
            </p:txBody>
          </p:sp>
        </mc:Choice>
        <mc:Fallback xmlns="">
          <p:sp>
            <p:nvSpPr>
              <p:cNvPr id="17411" name="Rectangle 2"/>
              <p:cNvSpPr>
                <a:spLocks noGrp="1" noRot="1" noChangeAspect="1" noMove="1" noResize="1" noEditPoints="1" noAdjustHandles="1" noChangeArrowheads="1" noChangeShapeType="1" noTextEdit="1"/>
              </p:cNvSpPr>
              <p:nvPr>
                <p:ph type="body" idx="1"/>
              </p:nvPr>
            </p:nvSpPr>
            <p:spPr>
              <a:xfrm>
                <a:off x="316523" y="1565020"/>
                <a:ext cx="8610600" cy="5334002"/>
              </a:xfrm>
              <a:blipFill>
                <a:blip r:embed="rId3"/>
                <a:stretch>
                  <a:fillRect l="-637" t="-457"/>
                </a:stretch>
              </a:blipFill>
            </p:spPr>
            <p:txBody>
              <a:bodyPr/>
              <a:lstStyle/>
              <a:p>
                <a:r>
                  <a:rPr lang="en-US">
                    <a:noFill/>
                  </a:rPr>
                  <a:t> </a:t>
                </a:r>
              </a:p>
            </p:txBody>
          </p:sp>
        </mc:Fallback>
      </mc:AlternateContent>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457200" y="457200"/>
            <a:ext cx="5867400" cy="685800"/>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4248681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468923" y="1143000"/>
            <a:ext cx="8305800" cy="5175175"/>
          </a:xfrm>
        </p:spPr>
        <p:txBody>
          <a:bodyPr lIns="89294" tIns="53576" rIns="89294" bIns="53576" anchor="t"/>
          <a:lstStyle/>
          <a:p>
            <a:pPr marL="0" lvl="1" indent="0" defTabSz="914145" eaLnBrk="1">
              <a:spcBef>
                <a:spcPts val="0"/>
              </a:spcBef>
              <a:buClr>
                <a:srgbClr val="000000"/>
              </a:buClr>
              <a:buNone/>
            </a:pPr>
            <a:r>
              <a:rPr lang="en-US" sz="1800" dirty="0" smtClean="0">
                <a:ea typeface="Helvetica" charset="0"/>
                <a:sym typeface="Helvetica" charset="0"/>
              </a:rPr>
              <a:t>You are the M&amp;E specialist for a Feed the Future project in Burundi.  You have decided to conduct a beneficiary-based survey (BBS) to collect your agricultural annual monitoring data and </a:t>
            </a:r>
            <a:r>
              <a:rPr lang="en-US" sz="1800" u="sng" dirty="0" smtClean="0">
                <a:ea typeface="Helvetica" charset="0"/>
                <a:sym typeface="Helvetica" charset="0"/>
              </a:rPr>
              <a:t>you need to calculate the sample size for the survey</a:t>
            </a:r>
            <a:r>
              <a:rPr lang="en-US" sz="1800" dirty="0" smtClean="0">
                <a:ea typeface="Helvetica" charset="0"/>
                <a:sym typeface="Helvetica" charset="0"/>
              </a:rPr>
              <a:t>. You have decided to use a household survey approach using a two-stage clustered design. One of the indicators of interest is the Value of Incremental Sales. Here is some information on your project:</a:t>
            </a:r>
          </a:p>
          <a:p>
            <a:pPr marL="0" lvl="1" indent="0" defTabSz="914145" eaLnBrk="1">
              <a:spcBef>
                <a:spcPts val="0"/>
              </a:spcBef>
              <a:buClr>
                <a:srgbClr val="000000"/>
              </a:buClr>
              <a:buNone/>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r>
              <a:rPr lang="en-US" sz="1800" dirty="0" smtClean="0">
                <a:ea typeface="Helvetica" charset="0"/>
                <a:sym typeface="Helvetica" charset="0"/>
              </a:rPr>
              <a:t>Number of beneficiaries: 60,000 small-holder farmers</a:t>
            </a:r>
          </a:p>
          <a:p>
            <a:pPr marL="285750" lvl="1" indent="-285750" defTabSz="914145" eaLnBrk="1">
              <a:spcBef>
                <a:spcPts val="0"/>
              </a:spcBef>
              <a:buClr>
                <a:schemeClr val="accent1">
                  <a:lumMod val="50000"/>
                </a:schemeClr>
              </a:buClr>
            </a:pPr>
            <a:r>
              <a:rPr lang="en-US" sz="1800" dirty="0" smtClean="0">
                <a:ea typeface="Helvetica" charset="0"/>
                <a:sym typeface="Helvetica" charset="0"/>
              </a:rPr>
              <a:t>Expected maximum value of sales for any individual beneficiary: US$1,200</a:t>
            </a:r>
          </a:p>
          <a:p>
            <a:pPr marL="285750" lvl="1" indent="-285750" defTabSz="914145" eaLnBrk="1">
              <a:spcBef>
                <a:spcPts val="0"/>
              </a:spcBef>
              <a:buClr>
                <a:schemeClr val="accent1">
                  <a:lumMod val="50000"/>
                </a:schemeClr>
              </a:buClr>
            </a:pPr>
            <a:r>
              <a:rPr lang="en-US" sz="1800" dirty="0" smtClean="0">
                <a:ea typeface="Helvetica" charset="0"/>
                <a:sym typeface="Helvetica" charset="0"/>
              </a:rPr>
              <a:t>Target value of sales over all beneficiaries for this year: US$15,000,000 (or US$250 per beneficiary)</a:t>
            </a:r>
          </a:p>
          <a:p>
            <a:pPr marL="0" lvl="1" indent="0" defTabSz="914145" eaLnBrk="1">
              <a:spcBef>
                <a:spcPts val="0"/>
              </a:spcBef>
              <a:buClr>
                <a:srgbClr val="000000"/>
              </a:buClr>
              <a:buNone/>
            </a:pPr>
            <a:endParaRPr lang="en-US" sz="1600" dirty="0">
              <a:ea typeface="Helvetica" charset="0"/>
              <a:sym typeface="Helvetica" charset="0"/>
            </a:endParaRPr>
          </a:p>
        </p:txBody>
      </p:sp>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468923" y="457200"/>
            <a:ext cx="8153400" cy="511211"/>
          </a:xfrm>
        </p:spPr>
        <p:txBody>
          <a:bodyPr lIns="89294" tIns="53576" rIns="89294" bIns="53576"/>
          <a:lstStyle/>
          <a:p>
            <a:pPr defTabSz="914145" eaLnBrk="1"/>
            <a:r>
              <a:rPr lang="en-US" sz="3200" dirty="0" smtClean="0">
                <a:solidFill>
                  <a:schemeClr val="accent1">
                    <a:lumMod val="50000"/>
                  </a:schemeClr>
                </a:solidFill>
              </a:rPr>
              <a:t>Case Study Example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8112" r="48333" b="57444"/>
          <a:stretch/>
        </p:blipFill>
        <p:spPr>
          <a:xfrm>
            <a:off x="4953000" y="4412480"/>
            <a:ext cx="2286000" cy="18763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167" t="3750" r="12500"/>
          <a:stretch/>
        </p:blipFill>
        <p:spPr>
          <a:xfrm>
            <a:off x="1752600" y="4412481"/>
            <a:ext cx="2434442" cy="1847812"/>
          </a:xfrm>
          <a:prstGeom prst="rect">
            <a:avLst/>
          </a:prstGeom>
        </p:spPr>
      </p:pic>
    </p:spTree>
    <p:extLst>
      <p:ext uri="{BB962C8B-B14F-4D97-AF65-F5344CB8AC3E}">
        <p14:creationId xmlns:p14="http://schemas.microsoft.com/office/powerpoint/2010/main" val="74509410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609600" y="1632024"/>
            <a:ext cx="8305800" cy="4921176"/>
          </a:xfrm>
        </p:spPr>
        <p:txBody>
          <a:bodyPr lIns="89294" tIns="53576" rIns="89294" bIns="53576" anchor="t"/>
          <a:lstStyle/>
          <a:p>
            <a:pPr marL="0" lvl="1" indent="0" defTabSz="914145" eaLnBrk="1">
              <a:spcBef>
                <a:spcPts val="1200"/>
              </a:spcBef>
              <a:buClr>
                <a:schemeClr val="accent1">
                  <a:lumMod val="50000"/>
                </a:schemeClr>
              </a:buClr>
              <a:buNone/>
            </a:pPr>
            <a:r>
              <a:rPr lang="en-US" sz="2000" b="1" dirty="0" smtClean="0">
                <a:ea typeface="Helvetica" charset="0"/>
                <a:sym typeface="Helvetica" charset="0"/>
              </a:rPr>
              <a:t>Example:</a:t>
            </a:r>
            <a:r>
              <a:rPr lang="en-US" sz="2000" dirty="0" smtClean="0">
                <a:ea typeface="Helvetica" charset="0"/>
                <a:sym typeface="Helvetica" charset="0"/>
              </a:rPr>
              <a:t> </a:t>
            </a:r>
            <a:r>
              <a:rPr lang="en-US" sz="2000" dirty="0" smtClean="0">
                <a:solidFill>
                  <a:schemeClr val="accent1">
                    <a:lumMod val="50000"/>
                  </a:schemeClr>
                </a:solidFill>
                <a:ea typeface="Helvetica" charset="0"/>
                <a:sym typeface="Helvetica" charset="0"/>
              </a:rPr>
              <a:t>Value of Incremental Sales</a:t>
            </a:r>
          </a:p>
          <a:p>
            <a:pPr marL="285750" lvl="1" indent="-285750" defTabSz="914145" eaLnBrk="1">
              <a:spcBef>
                <a:spcPts val="1200"/>
              </a:spcBef>
              <a:buClr>
                <a:schemeClr val="accent1">
                  <a:lumMod val="50000"/>
                </a:schemeClr>
              </a:buClr>
            </a:pPr>
            <a:r>
              <a:rPr lang="en-US" sz="2000" b="1" i="1" dirty="0" smtClean="0">
                <a:ea typeface="Helvetica" charset="0"/>
                <a:sym typeface="Helvetica" charset="0"/>
              </a:rPr>
              <a:t>N</a:t>
            </a:r>
            <a:r>
              <a:rPr lang="en-US" sz="2000" dirty="0" smtClean="0">
                <a:ea typeface="Helvetica" charset="0"/>
                <a:sym typeface="Helvetica" charset="0"/>
              </a:rPr>
              <a:t>=60,000 small-holder beneficiary farmers</a:t>
            </a:r>
          </a:p>
          <a:p>
            <a:pPr marL="285750" lvl="1" indent="-285750" defTabSz="914145" eaLnBrk="1">
              <a:spcBef>
                <a:spcPts val="1200"/>
              </a:spcBef>
              <a:buClr>
                <a:schemeClr val="accent1">
                  <a:lumMod val="50000"/>
                </a:schemeClr>
              </a:buClr>
            </a:pPr>
            <a:r>
              <a:rPr lang="en-US" sz="2000" b="1" i="1" dirty="0" smtClean="0">
                <a:ea typeface="Helvetica" charset="0"/>
                <a:sym typeface="Helvetica" charset="0"/>
              </a:rPr>
              <a:t>z</a:t>
            </a:r>
            <a:r>
              <a:rPr lang="en-US" sz="2000" dirty="0" smtClean="0">
                <a:ea typeface="Helvetica" charset="0"/>
                <a:sym typeface="Helvetica" charset="0"/>
              </a:rPr>
              <a:t>= 1.96</a:t>
            </a:r>
          </a:p>
          <a:p>
            <a:pPr marL="285750" lvl="1" indent="-285750" defTabSz="914145" eaLnBrk="1">
              <a:spcBef>
                <a:spcPts val="1200"/>
              </a:spcBef>
              <a:buClr>
                <a:schemeClr val="accent1">
                  <a:lumMod val="50000"/>
                </a:schemeClr>
              </a:buClr>
            </a:pPr>
            <a:r>
              <a:rPr lang="en-US" sz="2000" b="1" i="1" dirty="0" smtClean="0">
                <a:ea typeface="Helvetica" charset="0"/>
                <a:sym typeface="Helvetica" charset="0"/>
              </a:rPr>
              <a:t>s</a:t>
            </a:r>
            <a:r>
              <a:rPr lang="en-US" sz="2000" dirty="0" smtClean="0">
                <a:ea typeface="Helvetica" charset="0"/>
                <a:sym typeface="Helvetica" charset="0"/>
              </a:rPr>
              <a:t>: no prior value available so must use estimate</a:t>
            </a:r>
          </a:p>
          <a:p>
            <a:pPr marL="553631" lvl="2" indent="-285750" defTabSz="914145" eaLnBrk="1">
              <a:spcBef>
                <a:spcPts val="1200"/>
              </a:spcBef>
              <a:buClr>
                <a:schemeClr val="accent1">
                  <a:lumMod val="50000"/>
                </a:schemeClr>
              </a:buClr>
            </a:pPr>
            <a:r>
              <a:rPr lang="en-US" sz="2000" dirty="0" smtClean="0">
                <a:ea typeface="Helvetica" charset="0"/>
                <a:sym typeface="Helvetica" charset="0"/>
              </a:rPr>
              <a:t>Maximum value of sales for individual beneficiary is US$1,200</a:t>
            </a:r>
          </a:p>
          <a:p>
            <a:pPr marL="553631" lvl="2" indent="-285750" defTabSz="914145" eaLnBrk="1">
              <a:spcBef>
                <a:spcPts val="1200"/>
              </a:spcBef>
              <a:buClr>
                <a:schemeClr val="accent1">
                  <a:lumMod val="50000"/>
                </a:schemeClr>
              </a:buClr>
            </a:pPr>
            <a:r>
              <a:rPr lang="en-US" sz="2000" dirty="0" smtClean="0">
                <a:ea typeface="Helvetica" charset="0"/>
                <a:sym typeface="Helvetica" charset="0"/>
              </a:rPr>
              <a:t>Minimum value of sales for individual beneficiary is US$0</a:t>
            </a:r>
          </a:p>
          <a:p>
            <a:pPr marL="553631" lvl="2" indent="-285750" defTabSz="914145" eaLnBrk="1">
              <a:spcBef>
                <a:spcPts val="1200"/>
              </a:spcBef>
              <a:buClr>
                <a:schemeClr val="accent1">
                  <a:lumMod val="50000"/>
                </a:schemeClr>
              </a:buClr>
            </a:pPr>
            <a:r>
              <a:rPr lang="en-US" sz="2000" i="1" dirty="0" smtClean="0">
                <a:ea typeface="Helvetica" charset="0"/>
                <a:sym typeface="Helvetica" charset="0"/>
              </a:rPr>
              <a:t>s</a:t>
            </a:r>
            <a:r>
              <a:rPr lang="en-US" sz="2000" dirty="0" smtClean="0">
                <a:ea typeface="Helvetica" charset="0"/>
                <a:sym typeface="Helvetica" charset="0"/>
              </a:rPr>
              <a:t> = (US$1,200 – US$0)/ 6 = US$200</a:t>
            </a:r>
          </a:p>
          <a:p>
            <a:pPr marL="267881" lvl="2" indent="0" defTabSz="914145" eaLnBrk="1">
              <a:spcBef>
                <a:spcPts val="0"/>
              </a:spcBef>
              <a:buClr>
                <a:srgbClr val="000000"/>
              </a:buClr>
              <a:buNone/>
            </a:pPr>
            <a:endParaRPr lang="en-US" sz="2000" dirty="0" smtClean="0">
              <a:ea typeface="Helvetica" charset="0"/>
              <a:sym typeface="Helvetica" charset="0"/>
            </a:endParaRPr>
          </a:p>
          <a:p>
            <a:pPr marL="0" lvl="1" indent="0" defTabSz="914145" eaLnBrk="1">
              <a:spcBef>
                <a:spcPts val="0"/>
              </a:spcBef>
              <a:buClr>
                <a:srgbClr val="000000"/>
              </a:buClr>
              <a:buNone/>
            </a:pPr>
            <a:endParaRPr lang="en-US" sz="1600" dirty="0" smtClean="0">
              <a:ea typeface="Helvetica" charset="0"/>
              <a:sym typeface="Helvetica" charset="0"/>
            </a:endParaRPr>
          </a:p>
          <a:p>
            <a:pPr marL="553631" lvl="2" indent="-285750" defTabSz="914145" eaLnBrk="1">
              <a:spcBef>
                <a:spcPts val="0"/>
              </a:spcBef>
              <a:buClr>
                <a:srgbClr val="000000"/>
              </a:buClr>
            </a:pPr>
            <a:endParaRPr lang="en-US" sz="1400" dirty="0" smtClean="0">
              <a:ea typeface="Helvetica" charset="0"/>
              <a:sym typeface="Helvetica" charset="0"/>
            </a:endParaRPr>
          </a:p>
          <a:p>
            <a:pPr marL="285750" lvl="1" indent="-285750" defTabSz="914145" eaLnBrk="1">
              <a:spcBef>
                <a:spcPts val="0"/>
              </a:spcBef>
              <a:buClr>
                <a:srgbClr val="000000"/>
              </a:buClr>
            </a:pPr>
            <a:endParaRPr lang="en-US" sz="1600" dirty="0" smtClean="0">
              <a:ea typeface="Helvetica" charset="0"/>
              <a:sym typeface="Helvetica" charset="0"/>
            </a:endParaRPr>
          </a:p>
        </p:txBody>
      </p:sp>
      <p:pic>
        <p:nvPicPr>
          <p:cNvPr id="17413" name="Picture 4" descr="image2.png"/>
          <p:cNvPicPr>
            <a:picLocks noChangeAspect="1"/>
          </p:cNvPicPr>
          <p:nvPr/>
        </p:nvPicPr>
        <p:blipFill>
          <a:blip r:embed="rId3" cstate="print"/>
          <a:srcRect/>
          <a:stretch>
            <a:fillRect/>
          </a:stretch>
        </p:blipFill>
        <p:spPr bwMode="auto">
          <a:xfrm>
            <a:off x="6172200" y="145974"/>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457200" y="389228"/>
            <a:ext cx="5867400" cy="939799"/>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304101918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2"/>
              <p:cNvSpPr>
                <a:spLocks noGrp="1" noChangeArrowheads="1"/>
              </p:cNvSpPr>
              <p:nvPr>
                <p:ph type="body" idx="1"/>
              </p:nvPr>
            </p:nvSpPr>
            <p:spPr>
              <a:xfrm>
                <a:off x="457200" y="1774654"/>
                <a:ext cx="8305800" cy="4921176"/>
              </a:xfrm>
            </p:spPr>
            <p:txBody>
              <a:bodyPr lIns="89294" tIns="53576" rIns="89294" bIns="53576" anchor="t"/>
              <a:lstStyle/>
              <a:p>
                <a:pPr marL="0" lvl="1" indent="0" defTabSz="914145" eaLnBrk="1">
                  <a:spcBef>
                    <a:spcPts val="1200"/>
                  </a:spcBef>
                  <a:buClr>
                    <a:schemeClr val="accent1">
                      <a:lumMod val="50000"/>
                    </a:schemeClr>
                  </a:buClr>
                  <a:buNone/>
                </a:pPr>
                <a:r>
                  <a:rPr lang="en-US" sz="2000" b="1" dirty="0" smtClean="0">
                    <a:ea typeface="Helvetica" charset="0"/>
                    <a:sym typeface="Helvetica" charset="0"/>
                  </a:rPr>
                  <a:t>Example:</a:t>
                </a:r>
                <a:r>
                  <a:rPr lang="en-US" sz="2000" dirty="0" smtClean="0">
                    <a:ea typeface="Helvetica" charset="0"/>
                    <a:sym typeface="Helvetica" charset="0"/>
                  </a:rPr>
                  <a:t> </a:t>
                </a:r>
                <a:r>
                  <a:rPr lang="en-US" sz="2000" dirty="0" smtClean="0">
                    <a:solidFill>
                      <a:schemeClr val="accent1">
                        <a:lumMod val="50000"/>
                      </a:schemeClr>
                    </a:solidFill>
                    <a:ea typeface="Helvetica" charset="0"/>
                    <a:sym typeface="Helvetica" charset="0"/>
                  </a:rPr>
                  <a:t>Value of Incremental Sales (continued)</a:t>
                </a:r>
              </a:p>
              <a:p>
                <a:pPr marL="285750" lvl="1" indent="-285750" defTabSz="914145" eaLnBrk="1">
                  <a:spcBef>
                    <a:spcPts val="1200"/>
                  </a:spcBef>
                  <a:buClr>
                    <a:schemeClr val="accent1">
                      <a:lumMod val="50000"/>
                    </a:schemeClr>
                  </a:buClr>
                </a:pPr>
                <a:r>
                  <a:rPr lang="en-US" sz="2000" b="1" i="1" dirty="0" smtClean="0">
                    <a:ea typeface="Helvetica" charset="0"/>
                    <a:sym typeface="Helvetica" charset="0"/>
                  </a:rPr>
                  <a:t>MOE</a:t>
                </a:r>
                <a:r>
                  <a:rPr lang="en-US" sz="2000" dirty="0" smtClean="0">
                    <a:ea typeface="Helvetica" charset="0"/>
                    <a:sym typeface="Helvetica" charset="0"/>
                  </a:rPr>
                  <a:t> </a:t>
                </a:r>
                <a:r>
                  <a:rPr lang="en-US" sz="2000" dirty="0">
                    <a:ea typeface="Helvetica" charset="0"/>
                    <a:sym typeface="Helvetica" charset="0"/>
                  </a:rPr>
                  <a:t>= margin of error = </a:t>
                </a:r>
                <a:r>
                  <a:rPr lang="en-US" sz="2000" i="1" dirty="0">
                    <a:ea typeface="Helvetica" charset="0"/>
                    <a:sym typeface="Helvetica" charset="0"/>
                  </a:rPr>
                  <a:t>p* target value of </a:t>
                </a:r>
                <a:r>
                  <a:rPr lang="en-US" sz="2000" i="1" dirty="0" smtClean="0">
                    <a:ea typeface="Helvetica" charset="0"/>
                    <a:sym typeface="Helvetica" charset="0"/>
                  </a:rPr>
                  <a:t>indicator</a:t>
                </a:r>
              </a:p>
              <a:p>
                <a:pPr marL="553631" lvl="2" indent="-285750" defTabSz="914145" eaLnBrk="1">
                  <a:spcBef>
                    <a:spcPts val="1200"/>
                  </a:spcBef>
                  <a:buClr>
                    <a:schemeClr val="accent1">
                      <a:lumMod val="50000"/>
                    </a:schemeClr>
                  </a:buClr>
                </a:pPr>
                <a:r>
                  <a:rPr lang="en-US" sz="2000" i="1" dirty="0" smtClean="0">
                    <a:ea typeface="Helvetica" charset="0"/>
                    <a:sym typeface="Helvetica" charset="0"/>
                  </a:rPr>
                  <a:t>p</a:t>
                </a:r>
                <a:r>
                  <a:rPr lang="en-US" sz="2000" dirty="0" smtClean="0">
                    <a:ea typeface="Helvetica" charset="0"/>
                    <a:sym typeface="Helvetica" charset="0"/>
                  </a:rPr>
                  <a:t>=0.1 (recommended value)</a:t>
                </a:r>
              </a:p>
              <a:p>
                <a:pPr marL="553631" lvl="2" indent="-285750" defTabSz="914145" eaLnBrk="1">
                  <a:spcBef>
                    <a:spcPts val="1200"/>
                  </a:spcBef>
                  <a:buClr>
                    <a:schemeClr val="accent1">
                      <a:lumMod val="50000"/>
                    </a:schemeClr>
                  </a:buClr>
                </a:pPr>
                <a:r>
                  <a:rPr lang="en-US" sz="2000" dirty="0" smtClean="0">
                    <a:ea typeface="Helvetica" charset="0"/>
                    <a:sym typeface="Helvetica" charset="0"/>
                  </a:rPr>
                  <a:t>Target value of indicator is US$250 for each individual beneficiary, or US$15,000,000 for N=60,000 farmers</a:t>
                </a:r>
              </a:p>
              <a:p>
                <a:pPr marL="553631" lvl="2" indent="-285750" defTabSz="914145" eaLnBrk="1">
                  <a:spcBef>
                    <a:spcPts val="1200"/>
                  </a:spcBef>
                  <a:buClr>
                    <a:schemeClr val="accent1">
                      <a:lumMod val="50000"/>
                    </a:schemeClr>
                  </a:buClr>
                </a:pPr>
                <a:r>
                  <a:rPr lang="en-US" sz="2000" dirty="0" smtClean="0">
                    <a:ea typeface="Helvetica" charset="0"/>
                    <a:sym typeface="Helvetica" charset="0"/>
                  </a:rPr>
                  <a:t>MOE = 0.1*US$15,000,000 = US$1,500,000</a:t>
                </a:r>
              </a:p>
              <a:p>
                <a:pPr marL="285750" lvl="1" indent="-285750" defTabSz="914145" eaLnBrk="1">
                  <a:spcBef>
                    <a:spcPts val="1200"/>
                  </a:spcBef>
                  <a:buClr>
                    <a:schemeClr val="accent1">
                      <a:lumMod val="50000"/>
                    </a:schemeClr>
                  </a:buClr>
                </a:pPr>
                <a14:m>
                  <m:oMath xmlns:m="http://schemas.openxmlformats.org/officeDocument/2006/math">
                    <m:sSub>
                      <m:sSubPr>
                        <m:ctrlPr>
                          <a:rPr lang="en-US" sz="2000" i="1">
                            <a:latin typeface="Cambria Math" panose="02040503050406030204" pitchFamily="18" charset="0"/>
                            <a:sym typeface="Helvetica" charset="0"/>
                          </a:rPr>
                        </m:ctrlPr>
                      </m:sSubPr>
                      <m:e>
                        <m:r>
                          <a:rPr lang="en-US" sz="2000" b="1" i="1" smtClean="0">
                            <a:solidFill>
                              <a:schemeClr val="accent1">
                                <a:lumMod val="50000"/>
                              </a:schemeClr>
                            </a:solidFill>
                            <a:latin typeface="Cambria Math" panose="02040503050406030204" pitchFamily="18" charset="0"/>
                            <a:sym typeface="Helvetica" charset="0"/>
                          </a:rPr>
                          <m:t>𝒊𝒏𝒊𝒕𝒊𝒂𝒍</m:t>
                        </m:r>
                        <m:r>
                          <a:rPr lang="en-US" sz="2000" b="1" i="1" smtClean="0">
                            <a:solidFill>
                              <a:schemeClr val="accent1">
                                <a:lumMod val="50000"/>
                              </a:schemeClr>
                            </a:solidFill>
                            <a:latin typeface="Cambria Math" panose="02040503050406030204" pitchFamily="18" charset="0"/>
                            <a:sym typeface="Helvetica" charset="0"/>
                          </a:rPr>
                          <m:t> </m:t>
                        </m:r>
                        <m:r>
                          <a:rPr lang="en-US" sz="2000" b="1" i="1" smtClean="0">
                            <a:solidFill>
                              <a:schemeClr val="accent1">
                                <a:lumMod val="50000"/>
                              </a:schemeClr>
                            </a:solidFill>
                            <a:latin typeface="Cambria Math" panose="02040503050406030204" pitchFamily="18" charset="0"/>
                            <a:sym typeface="Helvetica" charset="0"/>
                          </a:rPr>
                          <m:t>𝒔𝒂𝒎𝒑𝒍𝒆</m:t>
                        </m:r>
                        <m:r>
                          <a:rPr lang="en-US" sz="2000" b="1" i="1" smtClean="0">
                            <a:solidFill>
                              <a:schemeClr val="accent1">
                                <a:lumMod val="50000"/>
                              </a:schemeClr>
                            </a:solidFill>
                            <a:latin typeface="Cambria Math" panose="02040503050406030204" pitchFamily="18" charset="0"/>
                            <a:sym typeface="Helvetica" charset="0"/>
                          </a:rPr>
                          <m:t> </m:t>
                        </m:r>
                        <m:r>
                          <a:rPr lang="en-US" sz="2000" b="1" i="1" smtClean="0">
                            <a:solidFill>
                              <a:schemeClr val="accent1">
                                <a:lumMod val="50000"/>
                              </a:schemeClr>
                            </a:solidFill>
                            <a:latin typeface="Cambria Math" panose="02040503050406030204" pitchFamily="18" charset="0"/>
                            <a:sym typeface="Helvetica" charset="0"/>
                          </a:rPr>
                          <m:t>𝒔𝒊𝒛𝒆</m:t>
                        </m:r>
                        <m:r>
                          <a:rPr lang="en-US" sz="2000" i="1">
                            <a:latin typeface="Cambria Math" panose="02040503050406030204" pitchFamily="18" charset="0"/>
                            <a:sym typeface="Helvetica" charset="0"/>
                          </a:rPr>
                          <m:t>= </m:t>
                        </m:r>
                        <m:r>
                          <a:rPr lang="en-US" sz="2000" i="1">
                            <a:latin typeface="Cambria Math" panose="02040503050406030204" pitchFamily="18" charset="0"/>
                            <a:sym typeface="Helvetica" charset="0"/>
                          </a:rPr>
                          <m:t>𝑛</m:t>
                        </m:r>
                      </m:e>
                      <m:sub>
                        <m:r>
                          <a:rPr lang="en-US" sz="2000" i="1">
                            <a:latin typeface="Cambria Math" panose="02040503050406030204" pitchFamily="18" charset="0"/>
                            <a:sym typeface="Helvetica" charset="0"/>
                          </a:rPr>
                          <m:t>𝑖𝑛𝑖𝑡𝑖𝑎𝑙</m:t>
                        </m:r>
                      </m:sub>
                    </m:sSub>
                    <m:r>
                      <a:rPr lang="en-US" sz="2000" i="1">
                        <a:latin typeface="Cambria Math" panose="02040503050406030204" pitchFamily="18" charset="0"/>
                        <a:sym typeface="Helvetica" charset="0"/>
                      </a:rPr>
                      <m:t>=</m:t>
                    </m:r>
                    <m:f>
                      <m:fPr>
                        <m:ctrlPr>
                          <a:rPr lang="en-US" sz="2000" i="1">
                            <a:latin typeface="Cambria Math" panose="02040503050406030204" pitchFamily="18" charset="0"/>
                            <a:sym typeface="Helvetica" charset="0"/>
                          </a:rPr>
                        </m:ctrlPr>
                      </m:fPr>
                      <m:num>
                        <m:sSup>
                          <m:sSupPr>
                            <m:ctrlPr>
                              <a:rPr lang="en-US" sz="2000" i="1">
                                <a:latin typeface="Cambria Math" panose="02040503050406030204" pitchFamily="18" charset="0"/>
                                <a:sym typeface="Helvetica" charset="0"/>
                              </a:rPr>
                            </m:ctrlPr>
                          </m:sSupPr>
                          <m:e>
                            <m:r>
                              <a:rPr lang="en-US" sz="2000" i="1">
                                <a:latin typeface="Cambria Math" panose="02040503050406030204" pitchFamily="18" charset="0"/>
                                <a:sym typeface="Helvetica" charset="0"/>
                              </a:rPr>
                              <m:t>𝑁</m:t>
                            </m:r>
                          </m:e>
                          <m:sup>
                            <m:r>
                              <a:rPr lang="en-US" sz="2000" i="1">
                                <a:latin typeface="Cambria Math" panose="02040503050406030204" pitchFamily="18" charset="0"/>
                                <a:sym typeface="Helvetica" charset="0"/>
                              </a:rPr>
                              <m:t>2</m:t>
                            </m:r>
                          </m:sup>
                        </m:sSup>
                        <m:r>
                          <a:rPr lang="en-US" sz="2000" i="1">
                            <a:latin typeface="Cambria Math" panose="02040503050406030204" pitchFamily="18" charset="0"/>
                            <a:sym typeface="Helvetica" charset="0"/>
                          </a:rPr>
                          <m:t>∗</m:t>
                        </m:r>
                        <m:sSup>
                          <m:sSupPr>
                            <m:ctrlPr>
                              <a:rPr lang="en-US" sz="2000" i="1">
                                <a:latin typeface="Cambria Math" panose="02040503050406030204" pitchFamily="18" charset="0"/>
                                <a:sym typeface="Helvetica" charset="0"/>
                              </a:rPr>
                            </m:ctrlPr>
                          </m:sSupPr>
                          <m:e>
                            <m:r>
                              <a:rPr lang="en-US" sz="2000" i="1">
                                <a:latin typeface="Cambria Math" panose="02040503050406030204" pitchFamily="18" charset="0"/>
                                <a:sym typeface="Helvetica" charset="0"/>
                              </a:rPr>
                              <m:t>𝑧</m:t>
                            </m:r>
                          </m:e>
                          <m:sup>
                            <m:r>
                              <a:rPr lang="en-US" sz="2000" i="1">
                                <a:latin typeface="Cambria Math" panose="02040503050406030204" pitchFamily="18" charset="0"/>
                                <a:sym typeface="Helvetica" charset="0"/>
                              </a:rPr>
                              <m:t>2</m:t>
                            </m:r>
                          </m:sup>
                        </m:sSup>
                        <m:r>
                          <a:rPr lang="en-US" sz="2000" i="1">
                            <a:latin typeface="Cambria Math" panose="02040503050406030204" pitchFamily="18" charset="0"/>
                            <a:sym typeface="Helvetica" charset="0"/>
                          </a:rPr>
                          <m:t>∗</m:t>
                        </m:r>
                        <m:sSup>
                          <m:sSupPr>
                            <m:ctrlPr>
                              <a:rPr lang="en-US" sz="2000" i="1">
                                <a:latin typeface="Cambria Math" panose="02040503050406030204" pitchFamily="18" charset="0"/>
                                <a:sym typeface="Helvetica" charset="0"/>
                              </a:rPr>
                            </m:ctrlPr>
                          </m:sSupPr>
                          <m:e>
                            <m:r>
                              <a:rPr lang="en-US" sz="2000" i="1">
                                <a:latin typeface="Cambria Math" panose="02040503050406030204" pitchFamily="18" charset="0"/>
                                <a:sym typeface="Helvetica" charset="0"/>
                              </a:rPr>
                              <m:t>𝑠</m:t>
                            </m:r>
                          </m:e>
                          <m:sup>
                            <m:r>
                              <a:rPr lang="en-US" sz="2000" i="1">
                                <a:latin typeface="Cambria Math" panose="02040503050406030204" pitchFamily="18" charset="0"/>
                                <a:sym typeface="Helvetica" charset="0"/>
                              </a:rPr>
                              <m:t>2</m:t>
                            </m:r>
                          </m:sup>
                        </m:sSup>
                      </m:num>
                      <m:den>
                        <m:sSup>
                          <m:sSupPr>
                            <m:ctrlPr>
                              <a:rPr lang="en-US" sz="2000" i="1">
                                <a:latin typeface="Cambria Math" panose="02040503050406030204" pitchFamily="18" charset="0"/>
                                <a:sym typeface="Helvetica" charset="0"/>
                              </a:rPr>
                            </m:ctrlPr>
                          </m:sSupPr>
                          <m:e>
                            <m:r>
                              <a:rPr lang="en-US" sz="2000" i="1">
                                <a:latin typeface="Cambria Math" panose="02040503050406030204" pitchFamily="18" charset="0"/>
                                <a:sym typeface="Helvetica" charset="0"/>
                              </a:rPr>
                              <m:t>𝑀𝑂𝐸</m:t>
                            </m:r>
                          </m:e>
                          <m:sup>
                            <m:r>
                              <a:rPr lang="en-US" sz="2000" i="1">
                                <a:latin typeface="Cambria Math" panose="02040503050406030204" pitchFamily="18" charset="0"/>
                                <a:sym typeface="Helvetica" charset="0"/>
                              </a:rPr>
                              <m:t>2</m:t>
                            </m:r>
                          </m:sup>
                        </m:sSup>
                      </m:den>
                    </m:f>
                    <m:r>
                      <a:rPr lang="en-US" sz="2000" i="1">
                        <a:latin typeface="Cambria Math" panose="02040503050406030204" pitchFamily="18" charset="0"/>
                        <a:sym typeface="Helvetica" charset="0"/>
                      </a:rPr>
                      <m:t>=</m:t>
                    </m:r>
                    <m:f>
                      <m:fPr>
                        <m:ctrlPr>
                          <a:rPr lang="en-US" sz="2000" i="1">
                            <a:latin typeface="Cambria Math" panose="02040503050406030204" pitchFamily="18" charset="0"/>
                            <a:sym typeface="Helvetica" charset="0"/>
                          </a:rPr>
                        </m:ctrlPr>
                      </m:fPr>
                      <m:num>
                        <m:sSup>
                          <m:sSupPr>
                            <m:ctrlPr>
                              <a:rPr lang="en-US" sz="2000" i="1" smtClean="0">
                                <a:latin typeface="Cambria Math" panose="02040503050406030204" pitchFamily="18" charset="0"/>
                                <a:sym typeface="Helvetica" charset="0"/>
                              </a:rPr>
                            </m:ctrlPr>
                          </m:sSupPr>
                          <m:e>
                            <m:r>
                              <a:rPr lang="en-US" sz="2000" b="0" i="1" smtClean="0">
                                <a:latin typeface="Cambria Math" panose="02040503050406030204" pitchFamily="18" charset="0"/>
                                <a:sym typeface="Helvetica" charset="0"/>
                              </a:rPr>
                              <m:t>60,000</m:t>
                            </m:r>
                          </m:e>
                          <m:sup>
                            <m:r>
                              <a:rPr lang="en-US" sz="2000" i="1">
                                <a:latin typeface="Cambria Math" panose="02040503050406030204" pitchFamily="18" charset="0"/>
                                <a:sym typeface="Helvetica" charset="0"/>
                              </a:rPr>
                              <m:t>2</m:t>
                            </m:r>
                          </m:sup>
                        </m:sSup>
                        <m:r>
                          <a:rPr lang="en-US" sz="2000" i="1">
                            <a:latin typeface="Cambria Math" panose="02040503050406030204" pitchFamily="18" charset="0"/>
                            <a:sym typeface="Helvetica" charset="0"/>
                          </a:rPr>
                          <m:t>∗</m:t>
                        </m:r>
                        <m:sSup>
                          <m:sSupPr>
                            <m:ctrlPr>
                              <a:rPr lang="en-US" sz="2000" i="1">
                                <a:latin typeface="Cambria Math" panose="02040503050406030204" pitchFamily="18" charset="0"/>
                                <a:sym typeface="Helvetica" charset="0"/>
                              </a:rPr>
                            </m:ctrlPr>
                          </m:sSupPr>
                          <m:e>
                            <m:r>
                              <a:rPr lang="en-US" sz="2000" b="0" i="1" smtClean="0">
                                <a:latin typeface="Cambria Math" panose="02040503050406030204" pitchFamily="18" charset="0"/>
                                <a:sym typeface="Helvetica" charset="0"/>
                              </a:rPr>
                              <m:t>1.96</m:t>
                            </m:r>
                          </m:e>
                          <m:sup>
                            <m:r>
                              <a:rPr lang="en-US" sz="2000" i="1">
                                <a:latin typeface="Cambria Math" panose="02040503050406030204" pitchFamily="18" charset="0"/>
                                <a:sym typeface="Helvetica" charset="0"/>
                              </a:rPr>
                              <m:t>2</m:t>
                            </m:r>
                          </m:sup>
                        </m:sSup>
                        <m:r>
                          <a:rPr lang="en-US" sz="2000" i="1">
                            <a:latin typeface="Cambria Math" panose="02040503050406030204" pitchFamily="18" charset="0"/>
                            <a:sym typeface="Helvetica" charset="0"/>
                          </a:rPr>
                          <m:t>∗</m:t>
                        </m:r>
                        <m:sSup>
                          <m:sSupPr>
                            <m:ctrlPr>
                              <a:rPr lang="en-US" sz="2000" i="1">
                                <a:latin typeface="Cambria Math" panose="02040503050406030204" pitchFamily="18" charset="0"/>
                                <a:sym typeface="Helvetica" charset="0"/>
                              </a:rPr>
                            </m:ctrlPr>
                          </m:sSupPr>
                          <m:e>
                            <m:r>
                              <a:rPr lang="en-US" sz="2000" b="0" i="1" smtClean="0">
                                <a:latin typeface="Cambria Math" panose="02040503050406030204" pitchFamily="18" charset="0"/>
                                <a:sym typeface="Helvetica" charset="0"/>
                              </a:rPr>
                              <m:t>200</m:t>
                            </m:r>
                          </m:e>
                          <m:sup>
                            <m:r>
                              <a:rPr lang="en-US" sz="2000" i="1">
                                <a:latin typeface="Cambria Math" panose="02040503050406030204" pitchFamily="18" charset="0"/>
                                <a:sym typeface="Helvetica" charset="0"/>
                              </a:rPr>
                              <m:t>2</m:t>
                            </m:r>
                          </m:sup>
                        </m:sSup>
                      </m:num>
                      <m:den>
                        <m:sSup>
                          <m:sSupPr>
                            <m:ctrlPr>
                              <a:rPr lang="en-US" sz="2000" i="1">
                                <a:latin typeface="Cambria Math" panose="02040503050406030204" pitchFamily="18" charset="0"/>
                                <a:sym typeface="Helvetica" charset="0"/>
                              </a:rPr>
                            </m:ctrlPr>
                          </m:sSupPr>
                          <m:e>
                            <m:r>
                              <a:rPr lang="en-US" sz="2000" b="0" i="1" smtClean="0">
                                <a:latin typeface="Cambria Math" panose="02040503050406030204" pitchFamily="18" charset="0"/>
                                <a:sym typeface="Helvetica" charset="0"/>
                              </a:rPr>
                              <m:t>1,500,000</m:t>
                            </m:r>
                          </m:e>
                          <m:sup>
                            <m:r>
                              <a:rPr lang="en-US" sz="2000" i="1">
                                <a:latin typeface="Cambria Math" panose="02040503050406030204" pitchFamily="18" charset="0"/>
                                <a:sym typeface="Helvetica" charset="0"/>
                              </a:rPr>
                              <m:t>2</m:t>
                            </m:r>
                          </m:sup>
                        </m:sSup>
                      </m:den>
                    </m:f>
                    <m:r>
                      <a:rPr lang="en-US" sz="2000" b="0" i="1" smtClean="0">
                        <a:latin typeface="Cambria Math" panose="02040503050406030204" pitchFamily="18" charset="0"/>
                        <a:sym typeface="Helvetica" charset="0"/>
                      </a:rPr>
                      <m:t>=</m:t>
                    </m:r>
                  </m:oMath>
                </a14:m>
                <a:r>
                  <a:rPr lang="en-US" sz="2000" b="1" dirty="0" smtClean="0">
                    <a:solidFill>
                      <a:schemeClr val="accent1">
                        <a:lumMod val="50000"/>
                      </a:schemeClr>
                    </a:solidFill>
                    <a:ea typeface="Helvetica" charset="0"/>
                    <a:sym typeface="Helvetica" charset="0"/>
                  </a:rPr>
                  <a:t>246</a:t>
                </a:r>
              </a:p>
              <a:p>
                <a:pPr marL="285750" lvl="1" indent="-285750" defTabSz="914145" eaLnBrk="1">
                  <a:spcBef>
                    <a:spcPts val="0"/>
                  </a:spcBef>
                  <a:buClr>
                    <a:srgbClr val="000000"/>
                  </a:buClr>
                </a:pPr>
                <a:endParaRPr lang="en-US" sz="1600" dirty="0">
                  <a:ea typeface="Helvetica" charset="0"/>
                  <a:sym typeface="Helvetica" charset="0"/>
                </a:endParaRPr>
              </a:p>
              <a:p>
                <a:pPr marL="553631" lvl="2" indent="-285750" defTabSz="914145" eaLnBrk="1">
                  <a:spcBef>
                    <a:spcPts val="0"/>
                  </a:spcBef>
                  <a:buClr>
                    <a:srgbClr val="000000"/>
                  </a:buClr>
                </a:pPr>
                <a:endParaRPr lang="en-US" sz="1400" dirty="0" smtClean="0">
                  <a:ea typeface="Helvetica" charset="0"/>
                  <a:sym typeface="Helvetica" charset="0"/>
                </a:endParaRPr>
              </a:p>
              <a:p>
                <a:pPr marL="285750" lvl="1" indent="-285750" defTabSz="914145" eaLnBrk="1">
                  <a:spcBef>
                    <a:spcPts val="0"/>
                  </a:spcBef>
                  <a:buClr>
                    <a:srgbClr val="000000"/>
                  </a:buClr>
                </a:pPr>
                <a:endParaRPr lang="en-US" sz="1600" dirty="0" smtClean="0">
                  <a:ea typeface="Helvetica" charset="0"/>
                  <a:sym typeface="Helvetica" charset="0"/>
                </a:endParaRPr>
              </a:p>
            </p:txBody>
          </p:sp>
        </mc:Choice>
        <mc:Fallback xmlns="">
          <p:sp>
            <p:nvSpPr>
              <p:cNvPr id="17411" name="Rectangle 2"/>
              <p:cNvSpPr>
                <a:spLocks noGrp="1" noRot="1" noChangeAspect="1" noMove="1" noResize="1" noEditPoints="1" noAdjustHandles="1" noChangeArrowheads="1" noChangeShapeType="1" noTextEdit="1"/>
              </p:cNvSpPr>
              <p:nvPr>
                <p:ph type="body" idx="1"/>
              </p:nvPr>
            </p:nvSpPr>
            <p:spPr>
              <a:xfrm>
                <a:off x="457200" y="1774654"/>
                <a:ext cx="8305800" cy="4921176"/>
              </a:xfrm>
              <a:blipFill>
                <a:blip r:embed="rId3"/>
                <a:stretch>
                  <a:fillRect l="-807" t="-372" r="-147"/>
                </a:stretch>
              </a:blipFill>
            </p:spPr>
            <p:txBody>
              <a:bodyPr/>
              <a:lstStyle/>
              <a:p>
                <a:r>
                  <a:rPr lang="en-US">
                    <a:noFill/>
                  </a:rPr>
                  <a:t> </a:t>
                </a:r>
              </a:p>
            </p:txBody>
          </p:sp>
        </mc:Fallback>
      </mc:AlternateContent>
      <p:pic>
        <p:nvPicPr>
          <p:cNvPr id="17413" name="Picture 4" descr="image2.png"/>
          <p:cNvPicPr>
            <a:picLocks noChangeAspect="1"/>
          </p:cNvPicPr>
          <p:nvPr/>
        </p:nvPicPr>
        <p:blipFill>
          <a:blip r:embed="rId4" cstate="print"/>
          <a:srcRect/>
          <a:stretch>
            <a:fillRect/>
          </a:stretch>
        </p:blipFill>
        <p:spPr bwMode="auto">
          <a:xfrm>
            <a:off x="6172200" y="145974"/>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533400" y="381000"/>
            <a:ext cx="5867400" cy="939799"/>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429482712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304800"/>
            <a:ext cx="7358063" cy="431006"/>
          </a:xfrm>
        </p:spPr>
        <p:txBody>
          <a:bodyPr/>
          <a:lstStyle/>
          <a:p>
            <a:r>
              <a:rPr lang="en-US" sz="2000" dirty="0" smtClean="0">
                <a:solidFill>
                  <a:schemeClr val="accent1">
                    <a:lumMod val="50000"/>
                  </a:schemeClr>
                </a:solidFill>
              </a:rPr>
              <a:t>Screen shot from accompanying sample size calculator</a:t>
            </a:r>
            <a:endParaRPr lang="en-US" sz="20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0607358"/>
              </p:ext>
            </p:extLst>
          </p:nvPr>
        </p:nvGraphicFramePr>
        <p:xfrm>
          <a:off x="457201" y="914401"/>
          <a:ext cx="8153398" cy="5486399"/>
        </p:xfrm>
        <a:graphic>
          <a:graphicData uri="http://schemas.openxmlformats.org/drawingml/2006/table">
            <a:tbl>
              <a:tblPr>
                <a:tableStyleId>{5C22544A-7EE6-4342-B048-85BDC9FD1C3A}</a:tableStyleId>
              </a:tblPr>
              <a:tblGrid>
                <a:gridCol w="220660">
                  <a:extLst>
                    <a:ext uri="{9D8B030D-6E8A-4147-A177-3AD203B41FA5}">
                      <a16:colId xmlns:a16="http://schemas.microsoft.com/office/drawing/2014/main" val="20000"/>
                    </a:ext>
                  </a:extLst>
                </a:gridCol>
                <a:gridCol w="140670">
                  <a:extLst>
                    <a:ext uri="{9D8B030D-6E8A-4147-A177-3AD203B41FA5}">
                      <a16:colId xmlns:a16="http://schemas.microsoft.com/office/drawing/2014/main" val="20001"/>
                    </a:ext>
                  </a:extLst>
                </a:gridCol>
                <a:gridCol w="1125368">
                  <a:extLst>
                    <a:ext uri="{9D8B030D-6E8A-4147-A177-3AD203B41FA5}">
                      <a16:colId xmlns:a16="http://schemas.microsoft.com/office/drawing/2014/main" val="20002"/>
                    </a:ext>
                  </a:extLst>
                </a:gridCol>
                <a:gridCol w="852300">
                  <a:extLst>
                    <a:ext uri="{9D8B030D-6E8A-4147-A177-3AD203B41FA5}">
                      <a16:colId xmlns:a16="http://schemas.microsoft.com/office/drawing/2014/main" val="20003"/>
                    </a:ext>
                  </a:extLst>
                </a:gridCol>
                <a:gridCol w="2835485">
                  <a:extLst>
                    <a:ext uri="{9D8B030D-6E8A-4147-A177-3AD203B41FA5}">
                      <a16:colId xmlns:a16="http://schemas.microsoft.com/office/drawing/2014/main" val="20004"/>
                    </a:ext>
                  </a:extLst>
                </a:gridCol>
                <a:gridCol w="1533589">
                  <a:extLst>
                    <a:ext uri="{9D8B030D-6E8A-4147-A177-3AD203B41FA5}">
                      <a16:colId xmlns:a16="http://schemas.microsoft.com/office/drawing/2014/main" val="20005"/>
                    </a:ext>
                  </a:extLst>
                </a:gridCol>
                <a:gridCol w="1301897">
                  <a:extLst>
                    <a:ext uri="{9D8B030D-6E8A-4147-A177-3AD203B41FA5}">
                      <a16:colId xmlns:a16="http://schemas.microsoft.com/office/drawing/2014/main" val="20006"/>
                    </a:ext>
                  </a:extLst>
                </a:gridCol>
                <a:gridCol w="143429">
                  <a:extLst>
                    <a:ext uri="{9D8B030D-6E8A-4147-A177-3AD203B41FA5}">
                      <a16:colId xmlns:a16="http://schemas.microsoft.com/office/drawing/2014/main" val="20007"/>
                    </a:ext>
                  </a:extLst>
                </a:gridCol>
              </a:tblGrid>
              <a:tr h="492652">
                <a:tc>
                  <a:txBody>
                    <a:bodyPr/>
                    <a:lstStyle/>
                    <a:p>
                      <a:pPr algn="ctr" fontAlgn="ctr"/>
                      <a:endParaRPr lang="en-US" sz="12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gridSpan="7">
                  <a:txBody>
                    <a:bodyPr/>
                    <a:lstStyle/>
                    <a:p>
                      <a:pPr algn="ctr" fontAlgn="ctr"/>
                      <a:r>
                        <a:rPr lang="en-US" sz="1200" b="1" u="none" strike="noStrike" dirty="0">
                          <a:effectLst/>
                        </a:rPr>
                        <a:t>SAMPLE SIZE CALCULATOR FOR BENEFICIARY-BASED SURVEYS IN SUPPORT OF SELECT FEED THE FUTURE AGRICULTURAL ANNUAL MONITORING INDICATORS</a:t>
                      </a:r>
                      <a:endParaRPr lang="en-US" sz="12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8755">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1"/>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2"/>
                  </a:ext>
                </a:extLst>
              </a:tr>
              <a:tr h="198192">
                <a:tc gridSpan="7">
                  <a:txBody>
                    <a:bodyPr/>
                    <a:lstStyle/>
                    <a:p>
                      <a:pPr algn="r" fontAlgn="ctr"/>
                      <a:r>
                        <a:rPr lang="en-US" sz="1100" b="1" u="none" strike="noStrike" dirty="0">
                          <a:effectLst/>
                        </a:rPr>
                        <a:t>Please fill in appropriate values or select choices from the drop-down boxes provided for all cells highlighted in </a:t>
                      </a:r>
                      <a:r>
                        <a:rPr lang="en-US" sz="1100" b="1" u="none" strike="noStrike" dirty="0" smtClean="0">
                          <a:effectLst/>
                        </a:rPr>
                        <a:t>red.</a:t>
                      </a:r>
                      <a:endParaRPr lang="en-US" sz="1100" b="1" i="1"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3"/>
                  </a:ext>
                </a:extLst>
              </a:tr>
              <a:tr h="22272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endParaRPr lang="en-US" sz="1100" b="0" i="1"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4"/>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5"/>
                  </a:ext>
                </a:extLst>
              </a:tr>
              <a:tr h="377510">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t"/>
                      <a:r>
                        <a:rPr lang="en-US" sz="1100" b="1" u="none" strike="noStrike" dirty="0">
                          <a:effectLst/>
                        </a:rPr>
                        <a:t>SURVEY DESIGN OPTION</a:t>
                      </a:r>
                      <a:endParaRPr lang="en-US" sz="1100" b="1" i="0" u="none" strike="noStrike" dirty="0">
                        <a:solidFill>
                          <a:srgbClr val="000000"/>
                        </a:solidFill>
                        <a:effectLst/>
                        <a:latin typeface="Calibri" panose="020F0502020204030204" pitchFamily="34" charset="0"/>
                      </a:endParaRPr>
                    </a:p>
                  </a:txBody>
                  <a:tcPr marL="7418" marR="7418" marT="7418" marB="0">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gridSpan="4">
                  <a:txBody>
                    <a:bodyPr/>
                    <a:lstStyle/>
                    <a:p>
                      <a:pPr algn="l" fontAlgn="ctr"/>
                      <a:r>
                        <a:rPr lang="en-US" sz="1100" b="1" u="none" strike="noStrike" dirty="0" smtClean="0">
                          <a:solidFill>
                            <a:schemeClr val="accent1">
                              <a:lumMod val="25000"/>
                            </a:schemeClr>
                          </a:solidFill>
                          <a:effectLst/>
                        </a:rPr>
                        <a:t>  </a:t>
                      </a:r>
                      <a:r>
                        <a:rPr lang="en-US" sz="1100" b="1" u="none" strike="noStrike" dirty="0" smtClean="0">
                          <a:solidFill>
                            <a:srgbClr val="2C666A"/>
                          </a:solidFill>
                          <a:effectLst/>
                        </a:rPr>
                        <a:t>1 </a:t>
                      </a:r>
                      <a:r>
                        <a:rPr lang="en-US" sz="1100" b="1" u="none" strike="noStrike" dirty="0">
                          <a:solidFill>
                            <a:srgbClr val="2C666A"/>
                          </a:solidFill>
                          <a:effectLst/>
                        </a:rPr>
                        <a:t>- Two-stage cluster design with systematic selection of beneficiaries</a:t>
                      </a:r>
                      <a:endParaRPr lang="en-US" sz="1100" b="1" i="0" u="none" strike="noStrike" dirty="0">
                        <a:solidFill>
                          <a:srgbClr val="2C666A"/>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6"/>
                  </a:ext>
                </a:extLst>
              </a:tr>
              <a:tr h="474800">
                <a:tc>
                  <a:txBody>
                    <a:bodyPr/>
                    <a:lstStyle/>
                    <a:p>
                      <a:endParaRPr lang="en-US"/>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endParaRPr lang="en-US"/>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endParaRPr lang="en-US"/>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endParaRPr lang="en-US" dirty="0"/>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endParaRPr lang="en-US" dirty="0"/>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endParaRPr lang="en-US" dirty="0"/>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endParaRPr lang="en-US" dirty="0"/>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7"/>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8"/>
                  </a:ext>
                </a:extLst>
              </a:tr>
              <a:tr h="386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INDICATOR</a:t>
                      </a:r>
                      <a:endParaRPr lang="en-US" sz="11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gridSpan="4">
                  <a:txBody>
                    <a:bodyPr/>
                    <a:lstStyle/>
                    <a:p>
                      <a:pPr algn="l" fontAlgn="ctr"/>
                      <a:r>
                        <a:rPr lang="en-US" sz="1100" b="1" u="none" strike="noStrike" dirty="0" smtClean="0">
                          <a:solidFill>
                            <a:srgbClr val="2C666A"/>
                          </a:solidFill>
                          <a:effectLst/>
                        </a:rPr>
                        <a:t>  2 </a:t>
                      </a:r>
                      <a:r>
                        <a:rPr lang="en-US" sz="1100" b="1" u="none" strike="noStrike" dirty="0">
                          <a:solidFill>
                            <a:srgbClr val="2C666A"/>
                          </a:solidFill>
                          <a:effectLst/>
                        </a:rPr>
                        <a:t>- Value of incremental sales (collected at farm level) attributed to USG implementation</a:t>
                      </a:r>
                      <a:endParaRPr lang="en-US" sz="1100" b="1" i="0" u="none" strike="noStrike" dirty="0">
                        <a:solidFill>
                          <a:srgbClr val="2C666A"/>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9"/>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0"/>
                  </a:ext>
                </a:extLst>
              </a:tr>
              <a:tr h="188755">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800" b="1" i="0" u="none" strike="noStrike" dirty="0">
                        <a:solidFill>
                          <a:srgbClr val="FFFFFF"/>
                        </a:solidFill>
                        <a:effectLst/>
                        <a:latin typeface="Calibri" panose="020F0502020204030204" pitchFamily="34" charset="0"/>
                      </a:endParaRPr>
                    </a:p>
                  </a:txBody>
                  <a:tcPr marL="333800"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gridSpan="4">
                  <a:txBody>
                    <a:bodyPr/>
                    <a:lstStyle/>
                    <a:p>
                      <a:pPr algn="r" fontAlgn="ctr"/>
                      <a:endParaRPr lang="en-US" sz="8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1"/>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2"/>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3"/>
                  </a:ext>
                </a:extLst>
              </a:tr>
              <a:tr h="35845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INITIAL SAMPLE SIZE</a:t>
                      </a:r>
                      <a:endParaRPr lang="en-US" sz="11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N</a:t>
                      </a:r>
                      <a:endParaRPr lang="en-US" sz="11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Population of beneficiaries</a:t>
                      </a:r>
                      <a:endParaRPr lang="en-US" sz="11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60,000</a:t>
                      </a:r>
                      <a:r>
                        <a:rPr lang="en-US" sz="1100" b="1" u="none" strike="noStrike" dirty="0">
                          <a:solidFill>
                            <a:srgbClr val="FF0000"/>
                          </a:solidFill>
                          <a:effectLst/>
                        </a:rPr>
                        <a:t> </a:t>
                      </a:r>
                      <a:endParaRPr lang="en-US" sz="1100" b="1" i="0" u="none" strike="noStrike" dirty="0">
                        <a:solidFill>
                          <a:srgbClr val="FF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u="none" strike="noStrike" dirty="0">
                          <a:solidFill>
                            <a:srgbClr val="FF0000"/>
                          </a:solidFill>
                          <a:effectLst/>
                        </a:rPr>
                        <a:t>   </a:t>
                      </a:r>
                      <a:endParaRPr lang="en-US" sz="1100" b="0" i="0" u="none" strike="noStrike" dirty="0">
                        <a:solidFill>
                          <a:srgbClr val="FF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4"/>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5"/>
                  </a:ext>
                </a:extLst>
              </a:tr>
              <a:tr h="474800">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Estimate of standard deviation available?</a:t>
                      </a:r>
                      <a:endParaRPr lang="en-US" sz="11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FF0000"/>
                          </a:solidFill>
                          <a:effectLst/>
                        </a:rPr>
                        <a:t> </a:t>
                      </a:r>
                      <a:r>
                        <a:rPr lang="en-US" sz="1100" b="1" u="none" strike="noStrike" dirty="0">
                          <a:solidFill>
                            <a:srgbClr val="2C666A"/>
                          </a:solidFill>
                          <a:effectLst/>
                        </a:rPr>
                        <a:t>NO</a:t>
                      </a:r>
                      <a:r>
                        <a:rPr lang="en-US" sz="1100" b="1" u="none" strike="noStrike" dirty="0">
                          <a:solidFill>
                            <a:srgbClr val="FF0000"/>
                          </a:solidFill>
                          <a:effectLst/>
                        </a:rPr>
                        <a:t> </a:t>
                      </a:r>
                      <a:endParaRPr lang="en-US" sz="1100" b="1" i="0" u="none" strike="noStrike" dirty="0">
                        <a:solidFill>
                          <a:srgbClr val="FF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endParaRPr lang="en-US" sz="1100" b="0" i="0" u="none" strike="noStrike" dirty="0">
                        <a:solidFill>
                          <a:srgbClr val="FF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6"/>
                  </a:ext>
                </a:extLst>
              </a:tr>
              <a:tr h="651206">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133520"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If YES, write estimate here (in units of indicator):</a:t>
                      </a:r>
                      <a:endParaRPr lang="en-US" sz="1100" b="1" i="0" u="none" strike="noStrike" dirty="0">
                        <a:solidFill>
                          <a:srgbClr val="000000"/>
                        </a:solidFill>
                        <a:effectLst/>
                        <a:latin typeface="Calibri" panose="020F0502020204030204" pitchFamily="34" charset="0"/>
                      </a:endParaRPr>
                    </a:p>
                  </a:txBody>
                  <a:tcPr marL="133520"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endParaRPr lang="en-US" sz="900" b="1" i="0" u="none" strike="noStrike" dirty="0">
                        <a:solidFill>
                          <a:srgbClr val="FFFFFF"/>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800" b="0" i="0" u="none" strike="noStrike" dirty="0">
                        <a:solidFill>
                          <a:srgbClr val="FF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7"/>
                  </a:ext>
                </a:extLst>
              </a:tr>
              <a:tr h="183949">
                <a:tc>
                  <a:txBody>
                    <a:bodyPr/>
                    <a:lstStyle/>
                    <a:p>
                      <a:pPr algn="l" fontAlgn="ctr"/>
                      <a:endParaRPr lang="en-US" sz="900" b="0" i="0" u="none" strike="noStrike">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133520"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133520"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7418" marR="7418" marT="7418"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903843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05898"/>
              </p:ext>
            </p:extLst>
          </p:nvPr>
        </p:nvGraphicFramePr>
        <p:xfrm>
          <a:off x="609600" y="457118"/>
          <a:ext cx="8001000" cy="5943682"/>
        </p:xfrm>
        <a:graphic>
          <a:graphicData uri="http://schemas.openxmlformats.org/drawingml/2006/table">
            <a:tbl>
              <a:tblPr>
                <a:tableStyleId>{5C22544A-7EE6-4342-B048-85BDC9FD1C3A}</a:tableStyleId>
              </a:tblPr>
              <a:tblGrid>
                <a:gridCol w="144764">
                  <a:extLst>
                    <a:ext uri="{9D8B030D-6E8A-4147-A177-3AD203B41FA5}">
                      <a16:colId xmlns:a16="http://schemas.microsoft.com/office/drawing/2014/main" val="20000"/>
                    </a:ext>
                  </a:extLst>
                </a:gridCol>
                <a:gridCol w="1135842">
                  <a:extLst>
                    <a:ext uri="{9D8B030D-6E8A-4147-A177-3AD203B41FA5}">
                      <a16:colId xmlns:a16="http://schemas.microsoft.com/office/drawing/2014/main" val="20001"/>
                    </a:ext>
                  </a:extLst>
                </a:gridCol>
                <a:gridCol w="860232">
                  <a:extLst>
                    <a:ext uri="{9D8B030D-6E8A-4147-A177-3AD203B41FA5}">
                      <a16:colId xmlns:a16="http://schemas.microsoft.com/office/drawing/2014/main" val="20002"/>
                    </a:ext>
                  </a:extLst>
                </a:gridCol>
                <a:gridCol w="2856308">
                  <a:extLst>
                    <a:ext uri="{9D8B030D-6E8A-4147-A177-3AD203B41FA5}">
                      <a16:colId xmlns:a16="http://schemas.microsoft.com/office/drawing/2014/main" val="20003"/>
                    </a:ext>
                  </a:extLst>
                </a:gridCol>
                <a:gridCol w="1545078">
                  <a:extLst>
                    <a:ext uri="{9D8B030D-6E8A-4147-A177-3AD203B41FA5}">
                      <a16:colId xmlns:a16="http://schemas.microsoft.com/office/drawing/2014/main" val="20004"/>
                    </a:ext>
                  </a:extLst>
                </a:gridCol>
                <a:gridCol w="1314012">
                  <a:extLst>
                    <a:ext uri="{9D8B030D-6E8A-4147-A177-3AD203B41FA5}">
                      <a16:colId xmlns:a16="http://schemas.microsoft.com/office/drawing/2014/main" val="20005"/>
                    </a:ext>
                  </a:extLst>
                </a:gridCol>
                <a:gridCol w="144764">
                  <a:extLst>
                    <a:ext uri="{9D8B030D-6E8A-4147-A177-3AD203B41FA5}">
                      <a16:colId xmlns:a16="http://schemas.microsoft.com/office/drawing/2014/main" val="20006"/>
                    </a:ext>
                  </a:extLst>
                </a:gridCol>
              </a:tblGrid>
              <a:tr h="188833">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gridSpan="2">
                  <a:txBody>
                    <a:bodyPr/>
                    <a:lstStyle/>
                    <a:p>
                      <a:pPr algn="l" fontAlgn="ctr"/>
                      <a:r>
                        <a:rPr lang="en-US" sz="1100" b="1" u="none" strike="noStrike" dirty="0">
                          <a:effectLst/>
                        </a:rPr>
                        <a:t>If NO, provide estimates of minimum and maximum:</a:t>
                      </a:r>
                      <a:endParaRPr lang="en-US" sz="1100" b="1" i="0" u="none" strike="noStrike" dirty="0">
                        <a:solidFill>
                          <a:srgbClr val="000000"/>
                        </a:solidFill>
                        <a:effectLst/>
                        <a:latin typeface="Calibri" panose="020F0502020204030204" pitchFamily="34" charset="0"/>
                      </a:endParaRPr>
                    </a:p>
                  </a:txBody>
                  <a:tcPr marL="123616"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en-US"/>
                    </a:p>
                  </a:txBody>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0"/>
                  </a:ext>
                </a:extLst>
              </a:tr>
              <a:tr h="651475">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max</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Estimate of maximum (per beneficiary)</a:t>
                      </a:r>
                      <a:endParaRPr lang="en-US" sz="1100" b="1" i="0" u="none" strike="noStrike" dirty="0">
                        <a:solidFill>
                          <a:srgbClr val="000000"/>
                        </a:solidFill>
                        <a:effectLst/>
                        <a:latin typeface="Calibri" panose="020F0502020204030204" pitchFamily="34" charset="0"/>
                      </a:endParaRPr>
                    </a:p>
                  </a:txBody>
                  <a:tcPr marL="247231"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1,200.00 </a:t>
                      </a:r>
                      <a:endParaRPr lang="en-US" sz="11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dirty="0">
                          <a:solidFill>
                            <a:srgbClr val="FF0000"/>
                          </a:solidFill>
                          <a:effectLst/>
                        </a:rPr>
                        <a:t>   </a:t>
                      </a:r>
                      <a:endParaRPr lang="en-US" sz="7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1"/>
                  </a:ext>
                </a:extLst>
              </a:tr>
              <a:tr h="293333">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dirty="0">
                          <a:effectLst/>
                        </a:rPr>
                        <a:t> </a:t>
                      </a:r>
                      <a:endParaRPr lang="en-US" sz="7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247231"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900" b="1" u="none" strike="noStrike" dirty="0">
                          <a:effectLst/>
                        </a:rPr>
                        <a:t>                          units of currency </a:t>
                      </a:r>
                      <a:endParaRPr lang="en-US" sz="900" b="1" i="0" u="none" strike="noStrike" dirty="0">
                        <a:solidFill>
                          <a:srgbClr val="FFFFFF"/>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FFFFFF"/>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2"/>
                  </a:ext>
                </a:extLst>
              </a:tr>
              <a:tr h="632592">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min</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Estimate of minimum (per beneficiary)</a:t>
                      </a:r>
                      <a:endParaRPr lang="en-US" sz="1100" b="1" i="0" u="none" strike="noStrike" dirty="0">
                        <a:solidFill>
                          <a:srgbClr val="000000"/>
                        </a:solidFill>
                        <a:effectLst/>
                        <a:latin typeface="Calibri" panose="020F0502020204030204" pitchFamily="34" charset="0"/>
                      </a:endParaRPr>
                    </a:p>
                  </a:txBody>
                  <a:tcPr marL="247231"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0.00 </a:t>
                      </a:r>
                      <a:endParaRPr lang="en-US" sz="11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dirty="0">
                          <a:solidFill>
                            <a:srgbClr val="FF0000"/>
                          </a:solidFill>
                          <a:effectLst/>
                        </a:rPr>
                        <a:t>   </a:t>
                      </a:r>
                      <a:endParaRPr lang="en-US" sz="7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3"/>
                  </a:ext>
                </a:extLst>
              </a:tr>
              <a:tr h="321017">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900" b="1" u="none" strike="noStrike" dirty="0">
                          <a:effectLst/>
                        </a:rPr>
                        <a:t>                          units of currency </a:t>
                      </a:r>
                      <a:endParaRPr lang="en-US" sz="900" b="1" i="0" u="none" strike="noStrike" dirty="0">
                        <a:solidFill>
                          <a:srgbClr val="FFFFFF"/>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4"/>
                  </a:ext>
                </a:extLst>
              </a:tr>
              <a:tr h="755332">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s</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Standard deviation</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200.00 </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5"/>
                  </a:ext>
                </a:extLst>
              </a:tr>
              <a:tr h="16761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6"/>
                  </a:ext>
                </a:extLst>
              </a:tr>
              <a:tr h="44000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p</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Acceptable percentage error (Margin of error parameter)</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10.0%</a:t>
                      </a:r>
                      <a:endParaRPr lang="en-US" sz="11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endParaRPr lang="en-US" sz="7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7"/>
                  </a:ext>
                </a:extLst>
              </a:tr>
              <a:tr h="502925">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Target value of indicator (Margin of error parameter)</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15,000,000.00 </a:t>
                      </a:r>
                      <a:endParaRPr lang="en-US" sz="11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solidFill>
                            <a:srgbClr val="FF0000"/>
                          </a:solidFill>
                          <a:effectLst/>
                        </a:rPr>
                        <a:t>   </a:t>
                      </a:r>
                      <a:endParaRPr lang="en-US" sz="11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8"/>
                  </a:ext>
                </a:extLst>
              </a:tr>
              <a:tr h="33523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a:effectLst/>
                        </a:rPr>
                        <a:t>MOE</a:t>
                      </a:r>
                      <a:endParaRPr lang="en-US" sz="11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Margin of error</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a:t>
                      </a:r>
                      <a:r>
                        <a:rPr lang="en-US" sz="1100" b="1" u="none" strike="noStrike" dirty="0" smtClean="0">
                          <a:effectLst/>
                        </a:rPr>
                        <a:t>1,500,000 </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smtClean="0">
                          <a:effectLst/>
                        </a:rPr>
                        <a:t> </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9"/>
                  </a:ext>
                </a:extLst>
              </a:tr>
              <a:tr h="16761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dirty="0">
                          <a:effectLst/>
                        </a:rPr>
                        <a:t> </a:t>
                      </a:r>
                      <a:endParaRPr lang="en-US" sz="7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0"/>
                  </a:ext>
                </a:extLst>
              </a:tr>
              <a:tr h="44000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a:effectLst/>
                        </a:rPr>
                        <a:t>Confidence level</a:t>
                      </a:r>
                      <a:endParaRPr lang="en-US" sz="11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95%</a:t>
                      </a:r>
                      <a:endParaRPr lang="en-US" sz="11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endParaRPr lang="en-US" sz="1100" b="1" i="0" u="none" strike="noStrike" dirty="0">
                        <a:solidFill>
                          <a:srgbClr val="FF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1"/>
                  </a:ext>
                </a:extLst>
              </a:tr>
              <a:tr h="33523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a:effectLst/>
                        </a:rPr>
                        <a:t>z</a:t>
                      </a:r>
                      <a:endParaRPr lang="en-US" sz="11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a:effectLst/>
                        </a:rPr>
                        <a:t>Critical value from Normal Probability Distribution</a:t>
                      </a:r>
                      <a:endParaRPr lang="en-US" sz="11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1.96 </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2"/>
                  </a:ext>
                </a:extLst>
              </a:tr>
              <a:tr h="16761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600" b="1" u="none" strike="noStrike" dirty="0">
                          <a:effectLst/>
                        </a:rPr>
                        <a:t> </a:t>
                      </a:r>
                      <a:endParaRPr lang="en-US" sz="6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600" b="1" u="none" strike="noStrike" dirty="0">
                          <a:effectLst/>
                        </a:rPr>
                        <a:t> </a:t>
                      </a:r>
                      <a:endParaRPr lang="en-US" sz="600" b="1"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3"/>
                  </a:ext>
                </a:extLst>
              </a:tr>
              <a:tr h="377143">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900" b="1" u="none" strike="noStrike">
                          <a:effectLst/>
                        </a:rPr>
                        <a:t> </a:t>
                      </a:r>
                      <a:endParaRPr lang="en-US" sz="900" b="1"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200" b="1" u="none" strike="noStrike" dirty="0" err="1">
                          <a:solidFill>
                            <a:srgbClr val="2C666A"/>
                          </a:solidFill>
                          <a:effectLst/>
                        </a:rPr>
                        <a:t>n</a:t>
                      </a:r>
                      <a:r>
                        <a:rPr lang="en-US" sz="1200" b="1" u="none" strike="noStrike" baseline="-25000" dirty="0" err="1">
                          <a:solidFill>
                            <a:srgbClr val="2C666A"/>
                          </a:solidFill>
                          <a:effectLst/>
                        </a:rPr>
                        <a:t>initial</a:t>
                      </a:r>
                      <a:endParaRPr lang="en-US" sz="12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200" b="1" u="none" strike="noStrike" dirty="0">
                          <a:solidFill>
                            <a:srgbClr val="2C666A"/>
                          </a:solidFill>
                          <a:effectLst/>
                        </a:rPr>
                        <a:t>Initial sample size</a:t>
                      </a:r>
                      <a:endParaRPr lang="en-US" sz="12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200" b="1" u="none" strike="noStrike" dirty="0">
                          <a:solidFill>
                            <a:srgbClr val="2C666A"/>
                          </a:solidFill>
                          <a:effectLst/>
                        </a:rPr>
                        <a:t>                                      246 </a:t>
                      </a:r>
                      <a:endParaRPr lang="en-US" sz="12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200" b="1" u="none" strike="noStrike" dirty="0">
                          <a:solidFill>
                            <a:srgbClr val="2C666A"/>
                          </a:solidFill>
                          <a:effectLst/>
                        </a:rPr>
                        <a:t> </a:t>
                      </a:r>
                      <a:endParaRPr lang="en-US" sz="1200" b="1" i="0" u="none" strike="noStrike" dirty="0">
                        <a:solidFill>
                          <a:srgbClr val="2C666A"/>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4"/>
                  </a:ext>
                </a:extLst>
              </a:tr>
              <a:tr h="16761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5"/>
                  </a:ext>
                </a:extLst>
              </a:tr>
            </a:tbl>
          </a:graphicData>
        </a:graphic>
      </p:graphicFrame>
      <p:sp>
        <p:nvSpPr>
          <p:cNvPr id="5" name="TextBox 2" descr="Empty text box" title="Empty text box"/>
          <p:cNvSpPr txBox="1"/>
          <p:nvPr/>
        </p:nvSpPr>
        <p:spPr>
          <a:xfrm>
            <a:off x="7724774" y="8737599"/>
            <a:ext cx="65" cy="17222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p:spTree>
    <p:extLst>
      <p:ext uri="{BB962C8B-B14F-4D97-AF65-F5344CB8AC3E}">
        <p14:creationId xmlns:p14="http://schemas.microsoft.com/office/powerpoint/2010/main" val="2889297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2"/>
              <p:cNvSpPr>
                <a:spLocks noGrp="1" noChangeArrowheads="1"/>
              </p:cNvSpPr>
              <p:nvPr>
                <p:ph type="body" idx="1"/>
              </p:nvPr>
            </p:nvSpPr>
            <p:spPr>
              <a:xfrm>
                <a:off x="381000" y="1195753"/>
                <a:ext cx="8305800" cy="5334002"/>
              </a:xfrm>
            </p:spPr>
            <p:txBody>
              <a:bodyPr lIns="89294" tIns="53576" rIns="89294" bIns="53576" anchor="t"/>
              <a:lstStyle/>
              <a:p>
                <a:pPr marL="285750" lvl="1" indent="-285750" defTabSz="914145" eaLnBrk="1">
                  <a:spcBef>
                    <a:spcPts val="1200"/>
                  </a:spcBef>
                  <a:buClr>
                    <a:schemeClr val="accent1">
                      <a:lumMod val="50000"/>
                    </a:schemeClr>
                  </a:buClr>
                </a:pPr>
                <a:r>
                  <a:rPr lang="en-US" sz="1800" dirty="0" smtClean="0">
                    <a:ea typeface="Helvetica" charset="0"/>
                    <a:sym typeface="Helvetica" charset="0"/>
                  </a:rPr>
                  <a:t>Three adjustments to the initial sample size needed</a:t>
                </a:r>
                <a:endParaRPr lang="en-US" sz="1200" dirty="0" smtClean="0">
                  <a:ea typeface="Helvetica"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sSub>
                      <m:sSubPr>
                        <m:ctrlPr>
                          <a:rPr lang="en-US" sz="1800" b="1" i="1" smtClean="0">
                            <a:solidFill>
                              <a:schemeClr val="accent1">
                                <a:lumMod val="50000"/>
                              </a:schemeClr>
                            </a:solidFill>
                            <a:latin typeface="Cambria Math" panose="02040503050406030204" pitchFamily="18" charset="0"/>
                            <a:sym typeface="Helvetica" charset="0"/>
                          </a:rPr>
                        </m:ctrlPr>
                      </m:sSubPr>
                      <m:e>
                        <m:r>
                          <a:rPr lang="en-US" sz="1800" b="1" i="1" smtClean="0">
                            <a:solidFill>
                              <a:schemeClr val="accent1">
                                <a:lumMod val="50000"/>
                              </a:schemeClr>
                            </a:solidFill>
                            <a:latin typeface="Cambria Math" panose="02040503050406030204" pitchFamily="18" charset="0"/>
                            <a:sym typeface="Helvetica" charset="0"/>
                          </a:rPr>
                          <m:t>𝒇𝒊𝒏𝒂𝒍</m:t>
                        </m:r>
                        <m:r>
                          <a:rPr lang="en-US" sz="1800" b="1" i="1">
                            <a:solidFill>
                              <a:schemeClr val="accent1">
                                <a:lumMod val="50000"/>
                              </a:schemeClr>
                            </a:solidFill>
                            <a:latin typeface="Cambria Math" panose="02040503050406030204" pitchFamily="18" charset="0"/>
                            <a:sym typeface="Helvetica" charset="0"/>
                          </a:rPr>
                          <m:t> </m:t>
                        </m:r>
                        <m:r>
                          <a:rPr lang="en-US" sz="1800" b="1" i="1">
                            <a:solidFill>
                              <a:schemeClr val="accent1">
                                <a:lumMod val="50000"/>
                              </a:schemeClr>
                            </a:solidFill>
                            <a:latin typeface="Cambria Math" panose="02040503050406030204" pitchFamily="18" charset="0"/>
                            <a:sym typeface="Helvetica" charset="0"/>
                          </a:rPr>
                          <m:t>𝒔𝒂𝒎𝒑𝒍𝒆</m:t>
                        </m:r>
                        <m:r>
                          <a:rPr lang="en-US" sz="1800" b="1" i="1">
                            <a:solidFill>
                              <a:schemeClr val="accent1">
                                <a:lumMod val="50000"/>
                              </a:schemeClr>
                            </a:solidFill>
                            <a:latin typeface="Cambria Math" panose="02040503050406030204" pitchFamily="18" charset="0"/>
                            <a:sym typeface="Helvetica" charset="0"/>
                          </a:rPr>
                          <m:t> </m:t>
                        </m:r>
                        <m:r>
                          <a:rPr lang="en-US" sz="1800" b="1" i="1">
                            <a:solidFill>
                              <a:schemeClr val="accent1">
                                <a:lumMod val="50000"/>
                              </a:schemeClr>
                            </a:solidFill>
                            <a:latin typeface="Cambria Math" panose="02040503050406030204" pitchFamily="18" charset="0"/>
                            <a:sym typeface="Helvetica" charset="0"/>
                          </a:rPr>
                          <m:t>𝒔𝒊𝒛𝒆</m:t>
                        </m:r>
                        <m:r>
                          <a:rPr lang="en-US" sz="1800" b="1" i="1">
                            <a:solidFill>
                              <a:schemeClr val="accent1">
                                <a:lumMod val="50000"/>
                              </a:schemeClr>
                            </a:solidFill>
                            <a:latin typeface="Cambria Math" panose="02040503050406030204" pitchFamily="18" charset="0"/>
                            <a:sym typeface="Helvetica" charset="0"/>
                          </a:rPr>
                          <m:t>=</m:t>
                        </m:r>
                        <m:r>
                          <a:rPr lang="en-US" sz="1800" b="1" i="1">
                            <a:solidFill>
                              <a:schemeClr val="accent1">
                                <a:lumMod val="50000"/>
                              </a:schemeClr>
                            </a:solidFill>
                            <a:latin typeface="Cambria Math" panose="02040503050406030204" pitchFamily="18" charset="0"/>
                            <a:sym typeface="Helvetica" charset="0"/>
                          </a:rPr>
                          <m:t>𝒏</m:t>
                        </m:r>
                      </m:e>
                      <m:sub>
                        <m:r>
                          <a:rPr lang="en-US" sz="1800" b="1" i="1" smtClean="0">
                            <a:solidFill>
                              <a:schemeClr val="accent1">
                                <a:lumMod val="50000"/>
                              </a:schemeClr>
                            </a:solidFill>
                            <a:latin typeface="Cambria Math" panose="02040503050406030204" pitchFamily="18" charset="0"/>
                            <a:sym typeface="Helvetica" charset="0"/>
                          </a:rPr>
                          <m:t>𝒇𝒊𝒏𝒂𝒍</m:t>
                        </m:r>
                      </m:sub>
                    </m:sSub>
                    <m:r>
                      <a:rPr lang="en-US" sz="1800" b="1" i="1">
                        <a:solidFill>
                          <a:schemeClr val="accent1">
                            <a:lumMod val="50000"/>
                          </a:schemeClr>
                        </a:solidFill>
                        <a:latin typeface="Cambria Math" panose="02040503050406030204" pitchFamily="18" charset="0"/>
                        <a:sym typeface="Helvetica" charset="0"/>
                      </a:rPr>
                      <m:t>=</m:t>
                    </m:r>
                    <m:sSub>
                      <m:sSubPr>
                        <m:ctrlPr>
                          <a:rPr lang="en-US" sz="1800" b="1" i="1" smtClean="0">
                            <a:solidFill>
                              <a:schemeClr val="accent1">
                                <a:lumMod val="50000"/>
                              </a:schemeClr>
                            </a:solidFill>
                            <a:latin typeface="Cambria Math" panose="02040503050406030204" pitchFamily="18" charset="0"/>
                            <a:sym typeface="Helvetica" charset="0"/>
                          </a:rPr>
                        </m:ctrlPr>
                      </m:sSubPr>
                      <m:e>
                        <m:r>
                          <a:rPr lang="en-US" sz="1800" b="1" i="1" smtClean="0">
                            <a:solidFill>
                              <a:schemeClr val="accent1">
                                <a:lumMod val="50000"/>
                              </a:schemeClr>
                            </a:solidFill>
                            <a:latin typeface="Cambria Math" panose="02040503050406030204" pitchFamily="18" charset="0"/>
                            <a:sym typeface="Helvetica" charset="0"/>
                          </a:rPr>
                          <m:t>𝒏</m:t>
                        </m:r>
                      </m:e>
                      <m:sub>
                        <m:r>
                          <a:rPr lang="en-US" sz="1800" b="1" i="1" smtClean="0">
                            <a:solidFill>
                              <a:schemeClr val="accent1">
                                <a:lumMod val="50000"/>
                              </a:schemeClr>
                            </a:solidFill>
                            <a:latin typeface="Cambria Math" panose="02040503050406030204" pitchFamily="18" charset="0"/>
                            <a:sym typeface="Helvetica" charset="0"/>
                          </a:rPr>
                          <m:t>𝒊𝒏𝒊𝒕𝒊𝒂𝒍</m:t>
                        </m:r>
                      </m:sub>
                    </m:sSub>
                    <m:r>
                      <a:rPr lang="en-US" sz="1800" b="1" i="1" smtClean="0">
                        <a:solidFill>
                          <a:schemeClr val="accent1">
                            <a:lumMod val="50000"/>
                          </a:schemeClr>
                        </a:solidFill>
                        <a:latin typeface="Cambria Math" panose="02040503050406030204" pitchFamily="18" charset="0"/>
                        <a:sym typeface="Helvetica" charset="0"/>
                      </a:rPr>
                      <m:t>∗</m:t>
                    </m:r>
                    <m:r>
                      <a:rPr lang="en-US" sz="1800" b="1" i="1" smtClean="0">
                        <a:solidFill>
                          <a:schemeClr val="accent1">
                            <a:lumMod val="50000"/>
                          </a:schemeClr>
                        </a:solidFill>
                        <a:latin typeface="Cambria Math" panose="02040503050406030204" pitchFamily="18" charset="0"/>
                        <a:sym typeface="Helvetica" charset="0"/>
                      </a:rPr>
                      <m:t>𝒂𝒅𝒋</m:t>
                    </m:r>
                    <m:r>
                      <m:rPr>
                        <m:nor/>
                      </m:rPr>
                      <a:rPr lang="en-US" sz="1800" b="1" baseline="-25000" dirty="0">
                        <a:solidFill>
                          <a:schemeClr val="accent1">
                            <a:lumMod val="50000"/>
                          </a:schemeClr>
                        </a:solidFill>
                        <a:sym typeface="Helvetica" charset="0"/>
                      </a:rPr>
                      <m:t>FPC</m:t>
                    </m:r>
                    <m:r>
                      <a:rPr lang="en-US" sz="1800" b="1" i="1" smtClean="0">
                        <a:solidFill>
                          <a:schemeClr val="accent1">
                            <a:lumMod val="50000"/>
                          </a:schemeClr>
                        </a:solidFill>
                        <a:latin typeface="Cambria Math" panose="02040503050406030204" pitchFamily="18" charset="0"/>
                        <a:sym typeface="Helvetica" charset="0"/>
                      </a:rPr>
                      <m:t>∗</m:t>
                    </m:r>
                    <m:r>
                      <a:rPr lang="en-US" sz="1800" b="1" i="1">
                        <a:solidFill>
                          <a:schemeClr val="accent1">
                            <a:lumMod val="50000"/>
                          </a:schemeClr>
                        </a:solidFill>
                        <a:latin typeface="Cambria Math" panose="02040503050406030204" pitchFamily="18" charset="0"/>
                        <a:sym typeface="Helvetica" charset="0"/>
                      </a:rPr>
                      <m:t>𝒂𝒅𝒋</m:t>
                    </m:r>
                    <m:r>
                      <m:rPr>
                        <m:nor/>
                      </m:rPr>
                      <a:rPr lang="en-US" sz="1800" b="1" baseline="-25000" dirty="0">
                        <a:solidFill>
                          <a:schemeClr val="accent1">
                            <a:lumMod val="50000"/>
                          </a:schemeClr>
                        </a:solidFill>
                        <a:sym typeface="Helvetica" charset="0"/>
                      </a:rPr>
                      <m:t>DEFF</m:t>
                    </m:r>
                    <m:r>
                      <a:rPr lang="en-US" sz="1800" b="1" i="1" smtClean="0">
                        <a:solidFill>
                          <a:schemeClr val="accent1">
                            <a:lumMod val="50000"/>
                          </a:schemeClr>
                        </a:solidFill>
                        <a:latin typeface="Cambria Math" panose="02040503050406030204" pitchFamily="18" charset="0"/>
                        <a:sym typeface="Helvetica" charset="0"/>
                      </a:rPr>
                      <m:t>∗</m:t>
                    </m:r>
                  </m:oMath>
                </a14:m>
                <a:r>
                  <a:rPr lang="en-US" sz="1800" b="1" dirty="0">
                    <a:solidFill>
                      <a:schemeClr val="accent1">
                        <a:lumMod val="50000"/>
                      </a:schemeClr>
                    </a:solidFill>
                    <a:sym typeface="Helvetica" charset="0"/>
                  </a:rPr>
                  <a:t> </a:t>
                </a:r>
                <a14:m>
                  <m:oMath xmlns:m="http://schemas.openxmlformats.org/officeDocument/2006/math">
                    <m:r>
                      <a:rPr lang="en-US" sz="1800" b="1" i="1">
                        <a:solidFill>
                          <a:schemeClr val="accent1">
                            <a:lumMod val="50000"/>
                          </a:schemeClr>
                        </a:solidFill>
                        <a:latin typeface="Cambria Math" panose="02040503050406030204" pitchFamily="18" charset="0"/>
                        <a:sym typeface="Helvetica" charset="0"/>
                      </a:rPr>
                      <m:t>𝒂𝒅𝒋</m:t>
                    </m:r>
                    <m:r>
                      <a:rPr lang="en-US" sz="1800" b="1" i="1" baseline="-25000" smtClean="0">
                        <a:solidFill>
                          <a:schemeClr val="accent1">
                            <a:lumMod val="50000"/>
                          </a:schemeClr>
                        </a:solidFill>
                        <a:latin typeface="Cambria Math" panose="02040503050406030204" pitchFamily="18" charset="0"/>
                        <a:sym typeface="Helvetica" charset="0"/>
                      </a:rPr>
                      <m:t>𝑵𝑹</m:t>
                    </m:r>
                  </m:oMath>
                </a14:m>
                <a:endParaRPr lang="en-US" sz="1200" b="1" i="1" dirty="0" smtClean="0">
                  <a:solidFill>
                    <a:schemeClr val="accent1">
                      <a:lumMod val="50000"/>
                    </a:schemeClr>
                  </a:solidFill>
                  <a:latin typeface="Cambria Math" panose="02040503050406030204" pitchFamily="18"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r>
                      <a:rPr lang="en-US" sz="1800" b="1" i="1" smtClean="0">
                        <a:solidFill>
                          <a:schemeClr val="tx1"/>
                        </a:solidFill>
                        <a:latin typeface="Cambria Math" panose="02040503050406030204" pitchFamily="18" charset="0"/>
                        <a:sym typeface="Helvetica" charset="0"/>
                      </a:rPr>
                      <m:t>𝒂𝒅𝒋</m:t>
                    </m:r>
                  </m:oMath>
                </a14:m>
                <a:r>
                  <a:rPr lang="en-US" sz="1800" b="1" baseline="-25000" dirty="0" smtClean="0">
                    <a:sym typeface="Helvetica" charset="0"/>
                  </a:rPr>
                  <a:t>FPC</a:t>
                </a:r>
                <a:r>
                  <a:rPr lang="en-US" sz="1800" b="1" baseline="-25000" dirty="0" smtClean="0">
                    <a:solidFill>
                      <a:srgbClr val="FF0000"/>
                    </a:solidFill>
                    <a:sym typeface="Helvetica" charset="0"/>
                  </a:rPr>
                  <a:t> </a:t>
                </a:r>
                <a:r>
                  <a:rPr lang="en-US" sz="1800" dirty="0" smtClean="0">
                    <a:ea typeface="Helvetica" charset="0"/>
                    <a:sym typeface="Helvetica" charset="0"/>
                  </a:rPr>
                  <a:t>= </a:t>
                </a:r>
                <a:r>
                  <a:rPr lang="en-US" sz="1800" dirty="0">
                    <a:ea typeface="Helvetica" charset="0"/>
                    <a:sym typeface="Helvetica" charset="0"/>
                  </a:rPr>
                  <a:t>F</a:t>
                </a:r>
                <a:r>
                  <a:rPr lang="en-US" sz="1800" dirty="0" smtClean="0">
                    <a:ea typeface="Helvetica" charset="0"/>
                    <a:sym typeface="Helvetica" charset="0"/>
                  </a:rPr>
                  <a:t>inite Population </a:t>
                </a:r>
                <a:r>
                  <a:rPr lang="en-US" sz="1800" dirty="0">
                    <a:ea typeface="Helvetica" charset="0"/>
                    <a:sym typeface="Helvetica" charset="0"/>
                  </a:rPr>
                  <a:t>C</a:t>
                </a:r>
                <a:r>
                  <a:rPr lang="en-US" sz="1800" dirty="0" smtClean="0">
                    <a:ea typeface="Helvetica" charset="0"/>
                    <a:sym typeface="Helvetica" charset="0"/>
                  </a:rPr>
                  <a:t>orrection adjustment</a:t>
                </a:r>
              </a:p>
              <a:p>
                <a:pPr marL="553631" lvl="2" indent="-285750" defTabSz="914145" eaLnBrk="1">
                  <a:spcBef>
                    <a:spcPts val="0"/>
                  </a:spcBef>
                  <a:buClr>
                    <a:schemeClr val="accent1">
                      <a:lumMod val="50000"/>
                    </a:schemeClr>
                  </a:buClr>
                </a:pPr>
                <a:r>
                  <a:rPr lang="en-US" sz="1600" dirty="0" smtClean="0">
                    <a:ea typeface="Helvetica" charset="0"/>
                    <a:sym typeface="Helvetica" charset="0"/>
                  </a:rPr>
                  <a:t>Need for populations that are small relative to initial sample size (i.e., when </a:t>
                </a:r>
                <a14:m>
                  <m:oMath xmlns:m="http://schemas.openxmlformats.org/officeDocument/2006/math">
                    <m:sSub>
                      <m:sSubPr>
                        <m:ctrlPr>
                          <a:rPr lang="en-US" sz="1600" b="1" i="1" smtClean="0">
                            <a:solidFill>
                              <a:schemeClr val="tx1"/>
                            </a:solidFill>
                            <a:latin typeface="Cambria Math" panose="02040503050406030204" pitchFamily="18" charset="0"/>
                            <a:sym typeface="Helvetica" charset="0"/>
                          </a:rPr>
                        </m:ctrlPr>
                      </m:sSubPr>
                      <m:e>
                        <m:r>
                          <a:rPr lang="en-US" sz="1600" b="1" i="1">
                            <a:solidFill>
                              <a:schemeClr val="tx1"/>
                            </a:solidFill>
                            <a:latin typeface="Cambria Math" panose="02040503050406030204" pitchFamily="18" charset="0"/>
                            <a:sym typeface="Helvetica" charset="0"/>
                          </a:rPr>
                          <m:t>𝒏</m:t>
                        </m:r>
                      </m:e>
                      <m:sub>
                        <m:r>
                          <a:rPr lang="en-US" sz="1600" b="1" i="1">
                            <a:solidFill>
                              <a:schemeClr val="tx1"/>
                            </a:solidFill>
                            <a:latin typeface="Cambria Math" panose="02040503050406030204" pitchFamily="18" charset="0"/>
                            <a:sym typeface="Helvetica" charset="0"/>
                          </a:rPr>
                          <m:t>𝒊𝒏𝒊𝒕𝒊𝒂𝒍</m:t>
                        </m:r>
                      </m:sub>
                    </m:sSub>
                  </m:oMath>
                </a14:m>
                <a:r>
                  <a:rPr lang="en-US" sz="1600" dirty="0" smtClean="0">
                    <a:solidFill>
                      <a:schemeClr val="tx1"/>
                    </a:solidFill>
                    <a:ea typeface="Helvetica" charset="0"/>
                    <a:sym typeface="Helvetica" charset="0"/>
                  </a:rPr>
                  <a:t> &gt; </a:t>
                </a:r>
                <a14:m>
                  <m:oMath xmlns:m="http://schemas.openxmlformats.org/officeDocument/2006/math">
                    <m:r>
                      <a:rPr lang="en-US" sz="1600" b="1" i="1">
                        <a:solidFill>
                          <a:schemeClr val="tx1"/>
                        </a:solidFill>
                        <a:latin typeface="Cambria Math" panose="02040503050406030204" pitchFamily="18" charset="0"/>
                        <a:sym typeface="Helvetica" charset="0"/>
                      </a:rPr>
                      <m:t>𝟎</m:t>
                    </m:r>
                    <m:r>
                      <a:rPr lang="en-US" sz="1600" b="1" i="1">
                        <a:solidFill>
                          <a:schemeClr val="tx1"/>
                        </a:solidFill>
                        <a:latin typeface="Cambria Math" panose="02040503050406030204" pitchFamily="18" charset="0"/>
                        <a:sym typeface="Helvetica" charset="0"/>
                      </a:rPr>
                      <m:t>.</m:t>
                    </m:r>
                    <m:r>
                      <a:rPr lang="en-US" sz="1600" b="1" i="1">
                        <a:solidFill>
                          <a:schemeClr val="tx1"/>
                        </a:solidFill>
                        <a:latin typeface="Cambria Math" panose="02040503050406030204" pitchFamily="18" charset="0"/>
                        <a:sym typeface="Helvetica" charset="0"/>
                      </a:rPr>
                      <m:t>𝟎𝟓</m:t>
                    </m:r>
                    <m:r>
                      <a:rPr lang="en-US" sz="1600" b="1" i="1">
                        <a:solidFill>
                          <a:schemeClr val="tx1"/>
                        </a:solidFill>
                        <a:latin typeface="Cambria Math" panose="02040503050406030204" pitchFamily="18" charset="0"/>
                        <a:sym typeface="Helvetica" charset="0"/>
                      </a:rPr>
                      <m:t>∗</m:t>
                    </m:r>
                    <m:r>
                      <a:rPr lang="en-US" sz="1600" b="1" i="1">
                        <a:solidFill>
                          <a:schemeClr val="tx1"/>
                        </a:solidFill>
                        <a:latin typeface="Cambria Math" panose="02040503050406030204" pitchFamily="18" charset="0"/>
                        <a:sym typeface="Helvetica" charset="0"/>
                      </a:rPr>
                      <m:t>𝑵</m:t>
                    </m:r>
                    <m:r>
                      <a:rPr lang="en-US" sz="1600" b="1" i="1">
                        <a:solidFill>
                          <a:schemeClr val="tx1"/>
                        </a:solidFill>
                        <a:latin typeface="Cambria Math" panose="02040503050406030204" pitchFamily="18" charset="0"/>
                        <a:sym typeface="Helvetica" charset="0"/>
                      </a:rPr>
                      <m:t> )</m:t>
                    </m:r>
                  </m:oMath>
                </a14:m>
                <a:endParaRPr lang="en-US" sz="1600" i="1" dirty="0" smtClean="0">
                  <a:ea typeface="Helvetica" charset="0"/>
                  <a:sym typeface="Helvetica" charset="0"/>
                </a:endParaRPr>
              </a:p>
              <a:p>
                <a:pPr marL="553631" lvl="2" indent="-285750" defTabSz="914145" eaLnBrk="1">
                  <a:spcBef>
                    <a:spcPts val="0"/>
                  </a:spcBef>
                  <a:buClr>
                    <a:schemeClr val="accent1">
                      <a:lumMod val="50000"/>
                    </a:schemeClr>
                  </a:buClr>
                </a:pPr>
                <a:r>
                  <a:rPr lang="en-US" sz="1600" dirty="0" smtClean="0">
                    <a:ea typeface="Helvetica" charset="0"/>
                    <a:sym typeface="Helvetica" charset="0"/>
                  </a:rPr>
                  <a:t>Can reduce sample size somewhat in this case</a:t>
                </a:r>
              </a:p>
              <a:p>
                <a:pPr marL="553631" lvl="2" indent="-285750" defTabSz="914145" eaLnBrk="1">
                  <a:spcBef>
                    <a:spcPts val="0"/>
                  </a:spcBef>
                  <a:buClr>
                    <a:schemeClr val="accent1">
                      <a:lumMod val="50000"/>
                    </a:schemeClr>
                  </a:buClr>
                </a:pPr>
                <a:r>
                  <a:rPr lang="en-US" sz="1600" dirty="0" smtClean="0">
                    <a:ea typeface="Helvetica" charset="0"/>
                    <a:sym typeface="Helvetica" charset="0"/>
                  </a:rPr>
                  <a:t>Most often not needed and if not </a:t>
                </a:r>
                <a14:m>
                  <m:oMath xmlns:m="http://schemas.openxmlformats.org/officeDocument/2006/math">
                    <m:r>
                      <a:rPr lang="en-US" sz="1600" b="1" i="1">
                        <a:solidFill>
                          <a:schemeClr val="tx1"/>
                        </a:solidFill>
                        <a:latin typeface="Cambria Math" panose="02040503050406030204" pitchFamily="18" charset="0"/>
                        <a:sym typeface="Helvetica" charset="0"/>
                      </a:rPr>
                      <m:t>𝒂𝒅𝒋</m:t>
                    </m:r>
                  </m:oMath>
                </a14:m>
                <a:r>
                  <a:rPr lang="en-US" sz="1600" b="1" baseline="-25000" dirty="0">
                    <a:sym typeface="Helvetica" charset="0"/>
                  </a:rPr>
                  <a:t>FPC</a:t>
                </a:r>
                <a:r>
                  <a:rPr lang="en-US" sz="1600" b="1" baseline="-25000" dirty="0">
                    <a:solidFill>
                      <a:srgbClr val="FF0000"/>
                    </a:solidFill>
                    <a:sym typeface="Helvetica" charset="0"/>
                  </a:rPr>
                  <a:t> </a:t>
                </a:r>
                <a:r>
                  <a:rPr lang="en-US" sz="1600" b="1" dirty="0" smtClean="0">
                    <a:ea typeface="Helvetica" charset="0"/>
                    <a:sym typeface="Helvetica" charset="0"/>
                  </a:rPr>
                  <a:t>=1</a:t>
                </a:r>
                <a:endParaRPr lang="en-US" sz="1200" b="1" i="1" dirty="0" smtClean="0">
                  <a:latin typeface="Cambria Math" panose="02040503050406030204" pitchFamily="18"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r>
                      <a:rPr lang="en-US" sz="1800" b="1" i="1">
                        <a:latin typeface="Cambria Math" panose="02040503050406030204" pitchFamily="18" charset="0"/>
                        <a:sym typeface="Helvetica" charset="0"/>
                      </a:rPr>
                      <m:t>𝒂𝒅𝒋</m:t>
                    </m:r>
                  </m:oMath>
                </a14:m>
                <a:r>
                  <a:rPr lang="en-US" sz="1800" b="1" baseline="-25000" dirty="0" smtClean="0">
                    <a:sym typeface="Helvetica" charset="0"/>
                  </a:rPr>
                  <a:t>DEFF </a:t>
                </a:r>
                <a:r>
                  <a:rPr lang="en-US" sz="1800" dirty="0" smtClean="0">
                    <a:ea typeface="Helvetica" charset="0"/>
                    <a:sym typeface="Helvetica" charset="0"/>
                  </a:rPr>
                  <a:t>= Design </a:t>
                </a:r>
                <a:r>
                  <a:rPr lang="en-US" sz="1800" dirty="0">
                    <a:ea typeface="Helvetica" charset="0"/>
                    <a:sym typeface="Helvetica" charset="0"/>
                  </a:rPr>
                  <a:t>E</a:t>
                </a:r>
                <a:r>
                  <a:rPr lang="en-US" sz="1800" dirty="0" smtClean="0">
                    <a:ea typeface="Helvetica" charset="0"/>
                    <a:sym typeface="Helvetica" charset="0"/>
                  </a:rPr>
                  <a:t>ffect (DEFF) adjustment</a:t>
                </a:r>
              </a:p>
              <a:p>
                <a:pPr marL="553631" lvl="2" indent="-285750" defTabSz="914145" eaLnBrk="1">
                  <a:spcBef>
                    <a:spcPts val="0"/>
                  </a:spcBef>
                  <a:buClr>
                    <a:schemeClr val="accent1">
                      <a:lumMod val="50000"/>
                    </a:schemeClr>
                  </a:buClr>
                </a:pPr>
                <a:r>
                  <a:rPr lang="en-US" sz="1600" dirty="0" smtClean="0">
                    <a:ea typeface="Helvetica" charset="0"/>
                    <a:sym typeface="Helvetica" charset="0"/>
                  </a:rPr>
                  <a:t>Need for two-stage cluster designs</a:t>
                </a:r>
              </a:p>
              <a:p>
                <a:pPr marL="553631" lvl="2" indent="-285750" defTabSz="914145" eaLnBrk="1">
                  <a:spcBef>
                    <a:spcPts val="0"/>
                  </a:spcBef>
                  <a:buClr>
                    <a:schemeClr val="accent1">
                      <a:lumMod val="50000"/>
                    </a:schemeClr>
                  </a:buClr>
                </a:pPr>
                <a:r>
                  <a:rPr lang="en-US" sz="1600" dirty="0" smtClean="0">
                    <a:ea typeface="Helvetica" charset="0"/>
                    <a:sym typeface="Helvetica" charset="0"/>
                  </a:rPr>
                  <a:t>Need to increase sample size to compensate for intra-cluster correlations</a:t>
                </a:r>
              </a:p>
              <a:p>
                <a:pPr marL="553631" lvl="2" indent="-285750" defTabSz="914145" eaLnBrk="1">
                  <a:spcBef>
                    <a:spcPts val="0"/>
                  </a:spcBef>
                  <a:buClr>
                    <a:schemeClr val="accent1">
                      <a:lumMod val="50000"/>
                    </a:schemeClr>
                  </a:buClr>
                </a:pPr>
                <a:r>
                  <a:rPr lang="en-US" sz="1600" dirty="0" smtClean="0">
                    <a:ea typeface="Helvetica" charset="0"/>
                    <a:sym typeface="Helvetica" charset="0"/>
                  </a:rPr>
                  <a:t>Use value of DEFF for same or similar indicators from prior surveys</a:t>
                </a:r>
              </a:p>
              <a:p>
                <a:pPr marL="553631" lvl="2" indent="-285750" defTabSz="914145" eaLnBrk="1">
                  <a:spcBef>
                    <a:spcPts val="0"/>
                  </a:spcBef>
                  <a:buClr>
                    <a:schemeClr val="accent1">
                      <a:lumMod val="50000"/>
                    </a:schemeClr>
                  </a:buClr>
                </a:pPr>
                <a:r>
                  <a:rPr lang="en-US" sz="1600" dirty="0" smtClean="0">
                    <a:ea typeface="Helvetica" charset="0"/>
                    <a:sym typeface="Helvetica" charset="0"/>
                  </a:rPr>
                  <a:t>In absence of prior information, use </a:t>
                </a:r>
                <a14:m>
                  <m:oMath xmlns:m="http://schemas.openxmlformats.org/officeDocument/2006/math">
                    <m:r>
                      <a:rPr lang="en-US" sz="1600" b="1" i="1">
                        <a:latin typeface="Cambria Math" panose="02040503050406030204" pitchFamily="18" charset="0"/>
                        <a:sym typeface="Helvetica" charset="0"/>
                      </a:rPr>
                      <m:t>𝒂𝒅𝒋</m:t>
                    </m:r>
                  </m:oMath>
                </a14:m>
                <a:r>
                  <a:rPr lang="en-US" sz="1600" b="1" baseline="-25000" dirty="0">
                    <a:sym typeface="Helvetica" charset="0"/>
                  </a:rPr>
                  <a:t>DEFF </a:t>
                </a:r>
                <a:r>
                  <a:rPr lang="en-US" sz="1600" b="1" dirty="0" smtClean="0">
                    <a:ea typeface="Helvetica" charset="0"/>
                    <a:sym typeface="Helvetica" charset="0"/>
                  </a:rPr>
                  <a:t>=2</a:t>
                </a:r>
                <a:endParaRPr lang="en-US" sz="1200" b="1" i="1" dirty="0" smtClean="0">
                  <a:latin typeface="Cambria Math" panose="02040503050406030204" pitchFamily="18"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r>
                      <a:rPr lang="en-US" sz="1800" b="1" i="1" smtClean="0">
                        <a:latin typeface="Cambria Math" panose="02040503050406030204" pitchFamily="18" charset="0"/>
                        <a:sym typeface="Helvetica" charset="0"/>
                      </a:rPr>
                      <m:t>𝒂𝒅𝒋</m:t>
                    </m:r>
                    <m:r>
                      <a:rPr lang="en-US" sz="1800" b="1" i="1" baseline="-25000" smtClean="0">
                        <a:latin typeface="Cambria Math" panose="02040503050406030204" pitchFamily="18" charset="0"/>
                        <a:sym typeface="Helvetica" charset="0"/>
                      </a:rPr>
                      <m:t>𝑵𝑹</m:t>
                    </m:r>
                  </m:oMath>
                </a14:m>
                <a:r>
                  <a:rPr lang="en-US" sz="1800" dirty="0" smtClean="0">
                    <a:ea typeface="Helvetica" charset="0"/>
                    <a:sym typeface="Helvetica" charset="0"/>
                  </a:rPr>
                  <a:t>= Non-response adjustment</a:t>
                </a:r>
                <a:endParaRPr lang="en-US" sz="1400" b="1" baseline="-25000" dirty="0">
                  <a:solidFill>
                    <a:srgbClr val="FF0000"/>
                  </a:solidFill>
                  <a:sym typeface="Helvetica" charset="0"/>
                </a:endParaRPr>
              </a:p>
              <a:p>
                <a:pPr marL="553631" lvl="2" indent="-285750" defTabSz="914145" eaLnBrk="1">
                  <a:spcBef>
                    <a:spcPts val="0"/>
                  </a:spcBef>
                  <a:buClr>
                    <a:schemeClr val="accent1">
                      <a:lumMod val="50000"/>
                    </a:schemeClr>
                  </a:buClr>
                </a:pPr>
                <a:r>
                  <a:rPr lang="en-US" sz="1600" dirty="0" smtClean="0">
                    <a:ea typeface="Helvetica" charset="0"/>
                    <a:sym typeface="Helvetica" charset="0"/>
                  </a:rPr>
                  <a:t>Need to increase sample size to compensate for anticipated non-response at beneficiary level</a:t>
                </a:r>
              </a:p>
              <a:p>
                <a:pPr marL="553631" lvl="2" indent="-285750" defTabSz="914145" eaLnBrk="1">
                  <a:spcBef>
                    <a:spcPts val="0"/>
                  </a:spcBef>
                  <a:buClr>
                    <a:schemeClr val="accent1">
                      <a:lumMod val="50000"/>
                    </a:schemeClr>
                  </a:buClr>
                </a:pPr>
                <a:r>
                  <a:rPr lang="en-US" sz="1600" dirty="0" smtClean="0">
                    <a:sym typeface="Helvetica" charset="0"/>
                  </a:rPr>
                  <a:t>Use values from prior similar surveys in same geographic area </a:t>
                </a:r>
              </a:p>
              <a:p>
                <a:pPr marL="553631" lvl="2" indent="-285750" defTabSz="914145" eaLnBrk="1">
                  <a:spcBef>
                    <a:spcPts val="0"/>
                  </a:spcBef>
                  <a:buClr>
                    <a:schemeClr val="accent1">
                      <a:lumMod val="50000"/>
                    </a:schemeClr>
                  </a:buClr>
                </a:pPr>
                <a:r>
                  <a:rPr lang="en-US" sz="1600" dirty="0" smtClean="0">
                    <a:sym typeface="Helvetica" charset="0"/>
                  </a:rPr>
                  <a:t>In absence of prior information, assume 5% non-response or </a:t>
                </a:r>
                <a14:m>
                  <m:oMath xmlns:m="http://schemas.openxmlformats.org/officeDocument/2006/math">
                    <m:r>
                      <a:rPr lang="en-US" sz="1600" b="1" i="1">
                        <a:latin typeface="Cambria Math" panose="02040503050406030204" pitchFamily="18" charset="0"/>
                        <a:sym typeface="Helvetica" charset="0"/>
                      </a:rPr>
                      <m:t>𝒂𝒅𝒋</m:t>
                    </m:r>
                  </m:oMath>
                </a14:m>
                <a:r>
                  <a:rPr lang="en-US" sz="1600" b="1" baseline="-25000" dirty="0" smtClean="0">
                    <a:sym typeface="Helvetica" charset="0"/>
                  </a:rPr>
                  <a:t>NR </a:t>
                </a:r>
                <a:r>
                  <a:rPr lang="en-US" sz="1600" b="1" dirty="0" smtClean="0">
                    <a:ea typeface="Helvetica" charset="0"/>
                    <a:sym typeface="Helvetica" charset="0"/>
                  </a:rPr>
                  <a:t>= 1/(1-0.05)</a:t>
                </a:r>
                <a:endParaRPr lang="en-US" sz="1600" b="1" dirty="0">
                  <a:ea typeface="Helvetica" charset="0"/>
                  <a:sym typeface="Helvetica" charset="0"/>
                </a:endParaRPr>
              </a:p>
            </p:txBody>
          </p:sp>
        </mc:Choice>
        <mc:Fallback xmlns="">
          <p:sp>
            <p:nvSpPr>
              <p:cNvPr id="17411" name="Rectangle 2"/>
              <p:cNvSpPr>
                <a:spLocks noGrp="1" noRot="1" noChangeAspect="1" noMove="1" noResize="1" noEditPoints="1" noAdjustHandles="1" noChangeArrowheads="1" noChangeShapeType="1" noTextEdit="1"/>
              </p:cNvSpPr>
              <p:nvPr>
                <p:ph type="body" idx="1"/>
              </p:nvPr>
            </p:nvSpPr>
            <p:spPr>
              <a:xfrm>
                <a:off x="381000" y="1195753"/>
                <a:ext cx="8305800" cy="5334002"/>
              </a:xfrm>
              <a:blipFill>
                <a:blip r:embed="rId3"/>
                <a:stretch>
                  <a:fillRect l="-587" t="-457"/>
                </a:stretch>
              </a:blipFill>
            </p:spPr>
            <p:txBody>
              <a:bodyPr/>
              <a:lstStyle/>
              <a:p>
                <a:r>
                  <a:rPr lang="en-US">
                    <a:noFill/>
                  </a:rPr>
                  <a:t> </a:t>
                </a:r>
              </a:p>
            </p:txBody>
          </p:sp>
        </mc:Fallback>
      </mc:AlternateContent>
      <p:pic>
        <p:nvPicPr>
          <p:cNvPr id="17413" name="Picture 4" descr="image2.png"/>
          <p:cNvPicPr>
            <a:picLocks noChangeAspect="1"/>
          </p:cNvPicPr>
          <p:nvPr/>
        </p:nvPicPr>
        <p:blipFill>
          <a:blip r:embed="rId4" cstate="print"/>
          <a:srcRect/>
          <a:stretch>
            <a:fillRect/>
          </a:stretch>
        </p:blipFill>
        <p:spPr bwMode="auto">
          <a:xfrm>
            <a:off x="6629400" y="0"/>
            <a:ext cx="2209800" cy="15916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457200" y="304800"/>
            <a:ext cx="5867400" cy="685800"/>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87912603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2"/>
              <p:cNvSpPr>
                <a:spLocks noGrp="1" noChangeArrowheads="1"/>
              </p:cNvSpPr>
              <p:nvPr>
                <p:ph type="body" idx="1"/>
              </p:nvPr>
            </p:nvSpPr>
            <p:spPr>
              <a:xfrm>
                <a:off x="486508" y="1377460"/>
                <a:ext cx="8305800" cy="5334002"/>
              </a:xfrm>
            </p:spPr>
            <p:txBody>
              <a:bodyPr lIns="89294" tIns="53576" rIns="89294" bIns="53576" anchor="t"/>
              <a:lstStyle/>
              <a:p>
                <a:pPr marL="0" lvl="1" indent="0" defTabSz="914145" eaLnBrk="1">
                  <a:spcBef>
                    <a:spcPts val="1200"/>
                  </a:spcBef>
                  <a:buClr>
                    <a:srgbClr val="000000"/>
                  </a:buClr>
                  <a:buNone/>
                </a:pPr>
                <a:r>
                  <a:rPr lang="en-US" sz="1800" b="1" u="sng" dirty="0" smtClean="0">
                    <a:ea typeface="Helvetica" charset="0"/>
                    <a:sym typeface="Helvetica" charset="0"/>
                  </a:rPr>
                  <a:t>Example</a:t>
                </a:r>
                <a:r>
                  <a:rPr lang="en-US" sz="1800" b="1" dirty="0">
                    <a:ea typeface="Helvetica" charset="0"/>
                    <a:sym typeface="Helvetica" charset="0"/>
                  </a:rPr>
                  <a:t>:</a:t>
                </a:r>
                <a:r>
                  <a:rPr lang="en-US" sz="1800" dirty="0">
                    <a:ea typeface="Helvetica" charset="0"/>
                    <a:sym typeface="Helvetica" charset="0"/>
                  </a:rPr>
                  <a:t> </a:t>
                </a:r>
                <a:r>
                  <a:rPr lang="en-US" sz="1800" dirty="0">
                    <a:solidFill>
                      <a:schemeClr val="accent1">
                        <a:lumMod val="50000"/>
                      </a:schemeClr>
                    </a:solidFill>
                    <a:ea typeface="Helvetica" charset="0"/>
                    <a:sym typeface="Helvetica" charset="0"/>
                  </a:rPr>
                  <a:t>Value of Incremental </a:t>
                </a:r>
                <a:r>
                  <a:rPr lang="en-US" sz="1800" dirty="0" smtClean="0">
                    <a:solidFill>
                      <a:schemeClr val="accent1">
                        <a:lumMod val="50000"/>
                      </a:schemeClr>
                    </a:solidFill>
                    <a:ea typeface="Helvetica" charset="0"/>
                    <a:sym typeface="Helvetica" charset="0"/>
                  </a:rPr>
                  <a:t>Sales (continued)</a:t>
                </a:r>
                <a:endParaRPr lang="en-US" sz="1800" b="1" i="1" dirty="0" smtClean="0">
                  <a:solidFill>
                    <a:schemeClr val="accent1">
                      <a:lumMod val="50000"/>
                    </a:schemeClr>
                  </a:solidFill>
                  <a:latin typeface="Cambria Math" panose="02040503050406030204" pitchFamily="18"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r>
                      <a:rPr lang="en-US" sz="1800" b="1" i="1" smtClean="0">
                        <a:solidFill>
                          <a:schemeClr val="tx1"/>
                        </a:solidFill>
                        <a:latin typeface="Cambria Math" panose="02040503050406030204" pitchFamily="18" charset="0"/>
                        <a:sym typeface="Helvetica" charset="0"/>
                      </a:rPr>
                      <m:t>𝒂𝒅𝒋</m:t>
                    </m:r>
                  </m:oMath>
                </a14:m>
                <a:r>
                  <a:rPr lang="en-US" sz="1800" b="1" baseline="-25000" dirty="0" smtClean="0">
                    <a:sym typeface="Helvetica" charset="0"/>
                  </a:rPr>
                  <a:t>FPC</a:t>
                </a:r>
                <a:r>
                  <a:rPr lang="en-US" sz="1800" b="1" baseline="-25000" dirty="0" smtClean="0">
                    <a:solidFill>
                      <a:srgbClr val="FF0000"/>
                    </a:solidFill>
                    <a:sym typeface="Helvetica" charset="0"/>
                  </a:rPr>
                  <a:t> </a:t>
                </a:r>
                <a:r>
                  <a:rPr lang="en-US" sz="1800" dirty="0" smtClean="0">
                    <a:ea typeface="Helvetica" charset="0"/>
                    <a:sym typeface="Helvetica" charset="0"/>
                  </a:rPr>
                  <a:t>= Finite Population Correction adjustment</a:t>
                </a:r>
              </a:p>
              <a:p>
                <a:pPr marL="553631" lvl="2" indent="-285750" defTabSz="914145" eaLnBrk="1">
                  <a:spcBef>
                    <a:spcPts val="1200"/>
                  </a:spcBef>
                  <a:buClr>
                    <a:schemeClr val="accent1">
                      <a:lumMod val="50000"/>
                    </a:schemeClr>
                  </a:buClr>
                </a:pPr>
                <a:r>
                  <a:rPr lang="en-US" sz="1800" dirty="0" smtClean="0">
                    <a:solidFill>
                      <a:schemeClr val="tx1"/>
                    </a:solidFill>
                    <a:sym typeface="Helvetica" charset="0"/>
                  </a:rPr>
                  <a:t>Check:</a:t>
                </a:r>
                <a:r>
                  <a:rPr lang="en-US" sz="1800" b="1" dirty="0" smtClean="0">
                    <a:solidFill>
                      <a:schemeClr val="tx1"/>
                    </a:solidFill>
                    <a:sym typeface="Helvetica" charset="0"/>
                  </a:rPr>
                  <a:t> </a:t>
                </a:r>
                <a14:m>
                  <m:oMath xmlns:m="http://schemas.openxmlformats.org/officeDocument/2006/math">
                    <m:sSub>
                      <m:sSubPr>
                        <m:ctrlPr>
                          <a:rPr lang="en-US" sz="1800" b="1" i="1" smtClean="0">
                            <a:solidFill>
                              <a:schemeClr val="tx1"/>
                            </a:solidFill>
                            <a:latin typeface="Cambria Math" panose="02040503050406030204" pitchFamily="18" charset="0"/>
                            <a:sym typeface="Helvetica" charset="0"/>
                          </a:rPr>
                        </m:ctrlPr>
                      </m:sSubPr>
                      <m:e>
                        <m:r>
                          <a:rPr lang="en-US" sz="1800" b="1" i="1">
                            <a:solidFill>
                              <a:schemeClr val="tx1"/>
                            </a:solidFill>
                            <a:latin typeface="Cambria Math" panose="02040503050406030204" pitchFamily="18" charset="0"/>
                            <a:sym typeface="Helvetica" charset="0"/>
                          </a:rPr>
                          <m:t>𝒏</m:t>
                        </m:r>
                      </m:e>
                      <m:sub>
                        <m:r>
                          <a:rPr lang="en-US" sz="1800" b="1" i="1">
                            <a:solidFill>
                              <a:schemeClr val="tx1"/>
                            </a:solidFill>
                            <a:latin typeface="Cambria Math" panose="02040503050406030204" pitchFamily="18" charset="0"/>
                            <a:sym typeface="Helvetica" charset="0"/>
                          </a:rPr>
                          <m:t>𝒊𝒏𝒊𝒕𝒊𝒂𝒍</m:t>
                        </m:r>
                      </m:sub>
                    </m:sSub>
                  </m:oMath>
                </a14:m>
                <a:r>
                  <a:rPr lang="en-US" sz="1800" dirty="0" smtClean="0">
                    <a:solidFill>
                      <a:schemeClr val="tx1"/>
                    </a:solidFill>
                    <a:ea typeface="Helvetica" charset="0"/>
                    <a:sym typeface="Helvetica" charset="0"/>
                  </a:rPr>
                  <a:t> = 246  is not greater than </a:t>
                </a:r>
                <a14:m>
                  <m:oMath xmlns:m="http://schemas.openxmlformats.org/officeDocument/2006/math">
                    <m:r>
                      <a:rPr lang="en-US" sz="1800" b="1" i="1">
                        <a:solidFill>
                          <a:schemeClr val="tx1"/>
                        </a:solidFill>
                        <a:latin typeface="Cambria Math" panose="02040503050406030204" pitchFamily="18" charset="0"/>
                        <a:sym typeface="Helvetica" charset="0"/>
                      </a:rPr>
                      <m:t>𝟎</m:t>
                    </m:r>
                    <m:r>
                      <a:rPr lang="en-US" sz="1800" b="1" i="1">
                        <a:solidFill>
                          <a:schemeClr val="tx1"/>
                        </a:solidFill>
                        <a:latin typeface="Cambria Math" panose="02040503050406030204" pitchFamily="18" charset="0"/>
                        <a:sym typeface="Helvetica" charset="0"/>
                      </a:rPr>
                      <m:t>.</m:t>
                    </m:r>
                    <m:r>
                      <a:rPr lang="en-US" sz="1800" b="1" i="1">
                        <a:solidFill>
                          <a:schemeClr val="tx1"/>
                        </a:solidFill>
                        <a:latin typeface="Cambria Math" panose="02040503050406030204" pitchFamily="18" charset="0"/>
                        <a:sym typeface="Helvetica" charset="0"/>
                      </a:rPr>
                      <m:t>𝟎𝟓</m:t>
                    </m:r>
                    <m:r>
                      <a:rPr lang="en-US" sz="1800" b="1" i="1">
                        <a:solidFill>
                          <a:schemeClr val="tx1"/>
                        </a:solidFill>
                        <a:latin typeface="Cambria Math" panose="02040503050406030204" pitchFamily="18" charset="0"/>
                        <a:sym typeface="Helvetica" charset="0"/>
                      </a:rPr>
                      <m:t>∗</m:t>
                    </m:r>
                    <m:r>
                      <a:rPr lang="en-US" sz="1800" b="1" i="1">
                        <a:solidFill>
                          <a:schemeClr val="tx1"/>
                        </a:solidFill>
                        <a:latin typeface="Cambria Math" panose="02040503050406030204" pitchFamily="18" charset="0"/>
                        <a:sym typeface="Helvetica" charset="0"/>
                      </a:rPr>
                      <m:t>𝑵</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𝟎</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𝟎𝟓</m:t>
                    </m:r>
                    <m:r>
                      <a:rPr lang="en-US" sz="1800" b="1" i="1" smtClean="0">
                        <a:solidFill>
                          <a:schemeClr val="tx1"/>
                        </a:solidFill>
                        <a:latin typeface="Cambria Math" panose="02040503050406030204" pitchFamily="18" charset="0"/>
                        <a:sym typeface="Helvetica" charset="0"/>
                      </a:rPr>
                      <m:t> ∗</m:t>
                    </m:r>
                    <m:r>
                      <a:rPr lang="en-US" sz="1800" b="1" i="1" smtClean="0">
                        <a:solidFill>
                          <a:schemeClr val="tx1"/>
                        </a:solidFill>
                        <a:latin typeface="Cambria Math" panose="02040503050406030204" pitchFamily="18" charset="0"/>
                        <a:sym typeface="Helvetica" charset="0"/>
                      </a:rPr>
                      <m:t>𝟔𝟎</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𝟎𝟎𝟎</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𝟑</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𝟎𝟎𝟎</m:t>
                    </m:r>
                    <m:r>
                      <a:rPr lang="en-US" sz="1800" b="1" i="1">
                        <a:solidFill>
                          <a:schemeClr val="tx1"/>
                        </a:solidFill>
                        <a:latin typeface="Cambria Math" panose="02040503050406030204" pitchFamily="18" charset="0"/>
                        <a:sym typeface="Helvetica" charset="0"/>
                      </a:rPr>
                      <m:t> </m:t>
                    </m:r>
                  </m:oMath>
                </a14:m>
                <a:endParaRPr lang="en-US" sz="1800" i="1" dirty="0" smtClean="0">
                  <a:ea typeface="Helvetica" charset="0"/>
                  <a:sym typeface="Helvetica" charset="0"/>
                </a:endParaRPr>
              </a:p>
              <a:p>
                <a:pPr marL="553631" lvl="2" indent="-285750" defTabSz="914145" eaLnBrk="1">
                  <a:spcBef>
                    <a:spcPts val="1200"/>
                  </a:spcBef>
                  <a:buClr>
                    <a:schemeClr val="accent1">
                      <a:lumMod val="50000"/>
                    </a:schemeClr>
                  </a:buClr>
                </a:pPr>
                <a:r>
                  <a:rPr lang="en-US" sz="1800" dirty="0" smtClean="0">
                    <a:ea typeface="Helvetica" charset="0"/>
                    <a:sym typeface="Helvetica" charset="0"/>
                  </a:rPr>
                  <a:t>Adjustment not needed so </a:t>
                </a:r>
                <a14:m>
                  <m:oMath xmlns:m="http://schemas.openxmlformats.org/officeDocument/2006/math">
                    <m:r>
                      <a:rPr lang="en-US" sz="1800" b="0" i="1">
                        <a:solidFill>
                          <a:schemeClr val="tx1"/>
                        </a:solidFill>
                        <a:latin typeface="Cambria Math" panose="02040503050406030204" pitchFamily="18" charset="0"/>
                        <a:sym typeface="Helvetica" charset="0"/>
                      </a:rPr>
                      <m:t>𝑎𝑑𝑗</m:t>
                    </m:r>
                  </m:oMath>
                </a14:m>
                <a:r>
                  <a:rPr lang="en-US" sz="1800" baseline="-25000" dirty="0">
                    <a:sym typeface="Helvetica" charset="0"/>
                  </a:rPr>
                  <a:t>FPC</a:t>
                </a:r>
                <a:r>
                  <a:rPr lang="en-US" sz="1800" baseline="-25000" dirty="0">
                    <a:solidFill>
                      <a:srgbClr val="FF0000"/>
                    </a:solidFill>
                    <a:sym typeface="Helvetica" charset="0"/>
                  </a:rPr>
                  <a:t> </a:t>
                </a:r>
                <a:r>
                  <a:rPr lang="en-US" sz="1800" dirty="0" smtClean="0">
                    <a:ea typeface="Helvetica" charset="0"/>
                    <a:sym typeface="Helvetica" charset="0"/>
                  </a:rPr>
                  <a:t>=1</a:t>
                </a:r>
                <a:endParaRPr lang="en-US" sz="1800" b="1" i="1" dirty="0" smtClean="0">
                  <a:latin typeface="Cambria Math" panose="02040503050406030204" pitchFamily="18"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r>
                      <a:rPr lang="en-US" sz="1800" b="1" i="1">
                        <a:latin typeface="Cambria Math" panose="02040503050406030204" pitchFamily="18" charset="0"/>
                        <a:sym typeface="Helvetica" charset="0"/>
                      </a:rPr>
                      <m:t>𝒂𝒅𝒋</m:t>
                    </m:r>
                  </m:oMath>
                </a14:m>
                <a:r>
                  <a:rPr lang="en-US" sz="1800" b="1" baseline="-25000" dirty="0" smtClean="0">
                    <a:sym typeface="Helvetica" charset="0"/>
                  </a:rPr>
                  <a:t>DEFF </a:t>
                </a:r>
                <a:r>
                  <a:rPr lang="en-US" sz="1800" dirty="0" smtClean="0">
                    <a:ea typeface="Helvetica" charset="0"/>
                    <a:sym typeface="Helvetica" charset="0"/>
                  </a:rPr>
                  <a:t>= Design </a:t>
                </a:r>
                <a:r>
                  <a:rPr lang="en-US" sz="1800" dirty="0">
                    <a:ea typeface="Helvetica" charset="0"/>
                    <a:sym typeface="Helvetica" charset="0"/>
                  </a:rPr>
                  <a:t>E</a:t>
                </a:r>
                <a:r>
                  <a:rPr lang="en-US" sz="1800" dirty="0" smtClean="0">
                    <a:ea typeface="Helvetica" charset="0"/>
                    <a:sym typeface="Helvetica" charset="0"/>
                  </a:rPr>
                  <a:t>ffect (DEFF) adjustment</a:t>
                </a:r>
              </a:p>
              <a:p>
                <a:pPr marL="553631" lvl="2" indent="-285750" defTabSz="914145" eaLnBrk="1">
                  <a:spcBef>
                    <a:spcPts val="1200"/>
                  </a:spcBef>
                  <a:buClr>
                    <a:schemeClr val="accent1">
                      <a:lumMod val="50000"/>
                    </a:schemeClr>
                  </a:buClr>
                </a:pPr>
                <a:r>
                  <a:rPr lang="en-US" sz="1800" dirty="0" smtClean="0">
                    <a:ea typeface="Helvetica" charset="0"/>
                    <a:sym typeface="Helvetica" charset="0"/>
                  </a:rPr>
                  <a:t>Assume absence of prior information, so </a:t>
                </a:r>
                <a14:m>
                  <m:oMath xmlns:m="http://schemas.openxmlformats.org/officeDocument/2006/math">
                    <m:r>
                      <a:rPr lang="en-US" sz="1800" b="0" i="1">
                        <a:latin typeface="Cambria Math" panose="02040503050406030204" pitchFamily="18" charset="0"/>
                        <a:sym typeface="Helvetica" charset="0"/>
                      </a:rPr>
                      <m:t>𝑎𝑑𝑗</m:t>
                    </m:r>
                  </m:oMath>
                </a14:m>
                <a:r>
                  <a:rPr lang="en-US" sz="1800" baseline="-25000" dirty="0">
                    <a:sym typeface="Helvetica" charset="0"/>
                  </a:rPr>
                  <a:t>DEFF </a:t>
                </a:r>
                <a:r>
                  <a:rPr lang="en-US" sz="1800" dirty="0" smtClean="0">
                    <a:ea typeface="Helvetica" charset="0"/>
                    <a:sym typeface="Helvetica" charset="0"/>
                  </a:rPr>
                  <a:t>=2</a:t>
                </a:r>
                <a:endParaRPr lang="en-US" sz="1800" b="1" i="1" dirty="0" smtClean="0">
                  <a:latin typeface="Cambria Math" panose="02040503050406030204" pitchFamily="18"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r>
                      <a:rPr lang="en-US" sz="1800" b="1" i="1">
                        <a:latin typeface="Cambria Math" panose="02040503050406030204" pitchFamily="18" charset="0"/>
                        <a:sym typeface="Helvetica" charset="0"/>
                      </a:rPr>
                      <m:t>𝒂𝒅𝒋</m:t>
                    </m:r>
                    <m:r>
                      <a:rPr lang="en-US" sz="1800" b="1" i="1" baseline="-25000" smtClean="0">
                        <a:latin typeface="Cambria Math" panose="02040503050406030204" pitchFamily="18" charset="0"/>
                        <a:sym typeface="Helvetica" charset="0"/>
                      </a:rPr>
                      <m:t>𝑵𝑹</m:t>
                    </m:r>
                  </m:oMath>
                </a14:m>
                <a:r>
                  <a:rPr lang="en-US" sz="1800" dirty="0" smtClean="0">
                    <a:ea typeface="Helvetica" charset="0"/>
                    <a:sym typeface="Helvetica" charset="0"/>
                  </a:rPr>
                  <a:t>= Non-response adjustment</a:t>
                </a:r>
                <a:endParaRPr lang="en-US" sz="1800" b="1" baseline="-25000" dirty="0">
                  <a:solidFill>
                    <a:srgbClr val="FF0000"/>
                  </a:solidFill>
                  <a:sym typeface="Helvetica" charset="0"/>
                </a:endParaRPr>
              </a:p>
              <a:p>
                <a:pPr marL="553631" lvl="2" indent="-285750" defTabSz="914145" eaLnBrk="1">
                  <a:spcBef>
                    <a:spcPts val="1200"/>
                  </a:spcBef>
                  <a:buClr>
                    <a:schemeClr val="accent1">
                      <a:lumMod val="50000"/>
                    </a:schemeClr>
                  </a:buClr>
                </a:pPr>
                <a:r>
                  <a:rPr lang="en-US" sz="1800" dirty="0" smtClean="0">
                    <a:sym typeface="Helvetica" charset="0"/>
                  </a:rPr>
                  <a:t>Assume absence of prior information, so </a:t>
                </a:r>
                <a14:m>
                  <m:oMath xmlns:m="http://schemas.openxmlformats.org/officeDocument/2006/math">
                    <m:r>
                      <a:rPr lang="en-US" sz="1800" i="1">
                        <a:latin typeface="Cambria Math" panose="02040503050406030204" pitchFamily="18" charset="0"/>
                        <a:sym typeface="Helvetica" charset="0"/>
                      </a:rPr>
                      <m:t>𝑎𝑑𝑗</m:t>
                    </m:r>
                  </m:oMath>
                </a14:m>
                <a:r>
                  <a:rPr lang="en-US" sz="1800" baseline="-25000" dirty="0" smtClean="0">
                    <a:sym typeface="Helvetica" charset="0"/>
                  </a:rPr>
                  <a:t>NR </a:t>
                </a:r>
                <a:r>
                  <a:rPr lang="en-US" sz="1800" dirty="0" smtClean="0">
                    <a:ea typeface="Helvetica" charset="0"/>
                    <a:sym typeface="Helvetica" charset="0"/>
                  </a:rPr>
                  <a:t>= 1/(1-0.05) </a:t>
                </a:r>
                <a:endParaRPr lang="en-US" sz="1800" dirty="0">
                  <a:ea typeface="Helvetica" charset="0"/>
                  <a:sym typeface="Helvetica" charset="0"/>
                </a:endParaRPr>
              </a:p>
              <a:p>
                <a:pPr marL="285750" lvl="1" indent="-285750" defTabSz="914145" eaLnBrk="1">
                  <a:spcBef>
                    <a:spcPts val="1200"/>
                  </a:spcBef>
                  <a:buClr>
                    <a:schemeClr val="accent1">
                      <a:lumMod val="50000"/>
                    </a:schemeClr>
                  </a:buClr>
                </a:pPr>
                <a14:m>
                  <m:oMath xmlns:m="http://schemas.openxmlformats.org/officeDocument/2006/math">
                    <m:sSub>
                      <m:sSubPr>
                        <m:ctrlPr>
                          <a:rPr lang="en-US" sz="1800" b="1" i="1" smtClean="0">
                            <a:solidFill>
                              <a:schemeClr val="tx1"/>
                            </a:solidFill>
                            <a:latin typeface="Cambria Math" panose="02040503050406030204" pitchFamily="18" charset="0"/>
                            <a:sym typeface="Helvetica" charset="0"/>
                          </a:rPr>
                        </m:ctrlPr>
                      </m:sSubPr>
                      <m:e>
                        <m:r>
                          <a:rPr lang="en-US" sz="1800" b="1" i="1" smtClean="0">
                            <a:solidFill>
                              <a:schemeClr val="accent1">
                                <a:lumMod val="50000"/>
                              </a:schemeClr>
                            </a:solidFill>
                            <a:latin typeface="Cambria Math" panose="02040503050406030204" pitchFamily="18" charset="0"/>
                            <a:sym typeface="Helvetica" charset="0"/>
                          </a:rPr>
                          <m:t>𝒇𝒊𝒏𝒂𝒍</m:t>
                        </m:r>
                        <m:r>
                          <a:rPr lang="en-US" sz="1800" b="1" i="1">
                            <a:solidFill>
                              <a:schemeClr val="accent1">
                                <a:lumMod val="50000"/>
                              </a:schemeClr>
                            </a:solidFill>
                            <a:latin typeface="Cambria Math" panose="02040503050406030204" pitchFamily="18" charset="0"/>
                            <a:sym typeface="Helvetica" charset="0"/>
                          </a:rPr>
                          <m:t> </m:t>
                        </m:r>
                        <m:r>
                          <a:rPr lang="en-US" sz="1800" b="1" i="1">
                            <a:solidFill>
                              <a:schemeClr val="accent1">
                                <a:lumMod val="50000"/>
                              </a:schemeClr>
                            </a:solidFill>
                            <a:latin typeface="Cambria Math" panose="02040503050406030204" pitchFamily="18" charset="0"/>
                            <a:sym typeface="Helvetica" charset="0"/>
                          </a:rPr>
                          <m:t>𝒔𝒂𝒎𝒑𝒍𝒆</m:t>
                        </m:r>
                        <m:r>
                          <a:rPr lang="en-US" sz="1800" b="1" i="1">
                            <a:solidFill>
                              <a:schemeClr val="accent1">
                                <a:lumMod val="50000"/>
                              </a:schemeClr>
                            </a:solidFill>
                            <a:latin typeface="Cambria Math" panose="02040503050406030204" pitchFamily="18" charset="0"/>
                            <a:sym typeface="Helvetica" charset="0"/>
                          </a:rPr>
                          <m:t> </m:t>
                        </m:r>
                        <m:r>
                          <a:rPr lang="en-US" sz="1800" b="1" i="1">
                            <a:solidFill>
                              <a:schemeClr val="accent1">
                                <a:lumMod val="50000"/>
                              </a:schemeClr>
                            </a:solidFill>
                            <a:latin typeface="Cambria Math" panose="02040503050406030204" pitchFamily="18" charset="0"/>
                            <a:sym typeface="Helvetica" charset="0"/>
                          </a:rPr>
                          <m:t>𝒔𝒊𝒛𝒆</m:t>
                        </m:r>
                        <m:r>
                          <a:rPr lang="en-US" sz="1800" b="1" i="1">
                            <a:solidFill>
                              <a:schemeClr val="tx1"/>
                            </a:solidFill>
                            <a:latin typeface="Cambria Math" panose="02040503050406030204" pitchFamily="18" charset="0"/>
                            <a:sym typeface="Helvetica" charset="0"/>
                          </a:rPr>
                          <m:t>=</m:t>
                        </m:r>
                        <m:r>
                          <a:rPr lang="en-US" sz="1800" b="1" i="1">
                            <a:solidFill>
                              <a:schemeClr val="tx1"/>
                            </a:solidFill>
                            <a:latin typeface="Cambria Math" panose="02040503050406030204" pitchFamily="18" charset="0"/>
                            <a:sym typeface="Helvetica" charset="0"/>
                          </a:rPr>
                          <m:t>𝒏</m:t>
                        </m:r>
                      </m:e>
                      <m:sub>
                        <m:r>
                          <a:rPr lang="en-US" sz="1800" b="1" i="1">
                            <a:solidFill>
                              <a:schemeClr val="tx1"/>
                            </a:solidFill>
                            <a:latin typeface="Cambria Math" panose="02040503050406030204" pitchFamily="18" charset="0"/>
                            <a:sym typeface="Helvetica" charset="0"/>
                          </a:rPr>
                          <m:t>𝒇𝒊𝒏𝒂𝒍</m:t>
                        </m:r>
                      </m:sub>
                    </m:sSub>
                    <m:r>
                      <a:rPr lang="en-US" sz="1800" b="1" i="1" smtClean="0">
                        <a:solidFill>
                          <a:schemeClr val="tx1"/>
                        </a:solidFill>
                        <a:latin typeface="Cambria Math" panose="02040503050406030204" pitchFamily="18" charset="0"/>
                        <a:sym typeface="Helvetica" charset="0"/>
                      </a:rPr>
                      <m:t>=</m:t>
                    </m:r>
                    <m:sSub>
                      <m:sSubPr>
                        <m:ctrlPr>
                          <a:rPr lang="en-US" sz="1800" b="1" i="1">
                            <a:solidFill>
                              <a:schemeClr val="tx1"/>
                            </a:solidFill>
                            <a:latin typeface="Cambria Math" panose="02040503050406030204" pitchFamily="18" charset="0"/>
                            <a:sym typeface="Helvetica" charset="0"/>
                          </a:rPr>
                        </m:ctrlPr>
                      </m:sSubPr>
                      <m:e>
                        <m:r>
                          <a:rPr lang="en-US" sz="1800" b="1" i="1">
                            <a:solidFill>
                              <a:schemeClr val="tx1"/>
                            </a:solidFill>
                            <a:latin typeface="Cambria Math" panose="02040503050406030204" pitchFamily="18" charset="0"/>
                            <a:sym typeface="Helvetica" charset="0"/>
                          </a:rPr>
                          <m:t>𝒏</m:t>
                        </m:r>
                      </m:e>
                      <m:sub>
                        <m:r>
                          <a:rPr lang="en-US" sz="1800" b="1" i="1">
                            <a:solidFill>
                              <a:schemeClr val="tx1"/>
                            </a:solidFill>
                            <a:latin typeface="Cambria Math" panose="02040503050406030204" pitchFamily="18" charset="0"/>
                            <a:sym typeface="Helvetica" charset="0"/>
                          </a:rPr>
                          <m:t>𝒊𝒏𝒊𝒕𝒊𝒂𝒍</m:t>
                        </m:r>
                      </m:sub>
                    </m:sSub>
                    <m:r>
                      <a:rPr lang="en-US" sz="1800" b="1" i="1">
                        <a:solidFill>
                          <a:schemeClr val="tx1"/>
                        </a:solidFill>
                        <a:latin typeface="Cambria Math" panose="02040503050406030204" pitchFamily="18" charset="0"/>
                        <a:sym typeface="Helvetica" charset="0"/>
                      </a:rPr>
                      <m:t>∗</m:t>
                    </m:r>
                    <m:r>
                      <a:rPr lang="en-US" sz="1800" b="1" i="1">
                        <a:latin typeface="Cambria Math" panose="02040503050406030204" pitchFamily="18" charset="0"/>
                        <a:sym typeface="Helvetica" charset="0"/>
                      </a:rPr>
                      <m:t>𝒂𝒅𝒋</m:t>
                    </m:r>
                    <m:r>
                      <m:rPr>
                        <m:nor/>
                      </m:rPr>
                      <a:rPr lang="en-US" sz="1800" b="1" baseline="-25000" dirty="0">
                        <a:sym typeface="Helvetica" charset="0"/>
                      </a:rPr>
                      <m:t>FPC</m:t>
                    </m:r>
                    <m:r>
                      <a:rPr lang="en-US" sz="1800" b="1" i="1">
                        <a:solidFill>
                          <a:schemeClr val="tx1"/>
                        </a:solidFill>
                        <a:latin typeface="Cambria Math" panose="02040503050406030204" pitchFamily="18" charset="0"/>
                        <a:sym typeface="Helvetica" charset="0"/>
                      </a:rPr>
                      <m:t>∗</m:t>
                    </m:r>
                    <m:r>
                      <a:rPr lang="en-US" sz="1800" b="1" i="1">
                        <a:latin typeface="Cambria Math" panose="02040503050406030204" pitchFamily="18" charset="0"/>
                        <a:sym typeface="Helvetica" charset="0"/>
                      </a:rPr>
                      <m:t>𝒂𝒅𝒋</m:t>
                    </m:r>
                    <m:r>
                      <m:rPr>
                        <m:nor/>
                      </m:rPr>
                      <a:rPr lang="en-US" sz="1800" b="1" baseline="-25000" dirty="0">
                        <a:sym typeface="Helvetica" charset="0"/>
                      </a:rPr>
                      <m:t>DEFF</m:t>
                    </m:r>
                    <m:r>
                      <a:rPr lang="en-US" sz="1800" b="1" i="1">
                        <a:solidFill>
                          <a:schemeClr val="tx1"/>
                        </a:solidFill>
                        <a:latin typeface="Cambria Math" panose="02040503050406030204" pitchFamily="18" charset="0"/>
                        <a:sym typeface="Helvetica" charset="0"/>
                      </a:rPr>
                      <m:t>∗</m:t>
                    </m:r>
                  </m:oMath>
                </a14:m>
                <a:r>
                  <a:rPr lang="en-US" sz="1800" b="1" dirty="0">
                    <a:solidFill>
                      <a:schemeClr val="tx1"/>
                    </a:solidFill>
                    <a:sym typeface="Helvetica" charset="0"/>
                  </a:rPr>
                  <a:t> </a:t>
                </a:r>
                <a14:m>
                  <m:oMath xmlns:m="http://schemas.openxmlformats.org/officeDocument/2006/math">
                    <m:r>
                      <a:rPr lang="en-US" sz="1800" b="1" i="1">
                        <a:solidFill>
                          <a:schemeClr val="tx1"/>
                        </a:solidFill>
                        <a:latin typeface="Cambria Math" panose="02040503050406030204" pitchFamily="18" charset="0"/>
                        <a:sym typeface="Helvetica" charset="0"/>
                      </a:rPr>
                      <m:t>𝒂𝒅𝒋</m:t>
                    </m:r>
                    <m:r>
                      <a:rPr lang="en-US" sz="1800" b="1" i="1" baseline="-25000">
                        <a:solidFill>
                          <a:schemeClr val="tx1"/>
                        </a:solidFill>
                        <a:latin typeface="Cambria Math" panose="02040503050406030204" pitchFamily="18" charset="0"/>
                        <a:sym typeface="Helvetica" charset="0"/>
                      </a:rPr>
                      <m:t>𝑵𝑹</m:t>
                    </m:r>
                  </m:oMath>
                </a14:m>
                <a:endParaRPr lang="en-US" sz="1800" b="1" i="1" dirty="0" smtClean="0">
                  <a:solidFill>
                    <a:schemeClr val="tx1"/>
                  </a:solidFill>
                  <a:latin typeface="Cambria Math" panose="02040503050406030204" pitchFamily="18" charset="0"/>
                  <a:sym typeface="Helvetica" charset="0"/>
                </a:endParaRPr>
              </a:p>
              <a:p>
                <a:pPr marL="0" lvl="1" indent="0" defTabSz="914145" eaLnBrk="1">
                  <a:spcBef>
                    <a:spcPts val="1200"/>
                  </a:spcBef>
                  <a:buClr>
                    <a:srgbClr val="000000"/>
                  </a:buClr>
                  <a:buNone/>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sym typeface="Helvetica" charset="0"/>
                        </a:rPr>
                        <m:t>= </m:t>
                      </m:r>
                      <m:r>
                        <a:rPr lang="en-US" sz="1800" b="1" i="1" smtClean="0">
                          <a:solidFill>
                            <a:schemeClr val="tx1"/>
                          </a:solidFill>
                          <a:latin typeface="Cambria Math" panose="02040503050406030204" pitchFamily="18" charset="0"/>
                          <a:sym typeface="Helvetica" charset="0"/>
                        </a:rPr>
                        <m:t>𝟐𝟒𝟔</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𝟏</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𝟐</m:t>
                      </m:r>
                      <m:r>
                        <a:rPr lang="en-US" sz="1800" b="1" i="1" smtClean="0">
                          <a:solidFill>
                            <a:schemeClr val="tx1"/>
                          </a:solidFill>
                          <a:latin typeface="Cambria Math" panose="02040503050406030204" pitchFamily="18" charset="0"/>
                          <a:sym typeface="Helvetica" charset="0"/>
                        </a:rPr>
                        <m:t>∗</m:t>
                      </m:r>
                      <m:box>
                        <m:boxPr>
                          <m:ctrlPr>
                            <a:rPr lang="en-US" sz="1800" b="1" i="1" smtClean="0">
                              <a:solidFill>
                                <a:srgbClr val="FF0000"/>
                              </a:solidFill>
                              <a:latin typeface="Cambria Math" panose="02040503050406030204" pitchFamily="18" charset="0"/>
                              <a:sym typeface="Helvetica" charset="0"/>
                            </a:rPr>
                          </m:ctrlPr>
                        </m:boxPr>
                        <m:e>
                          <m:f>
                            <m:fPr>
                              <m:ctrlPr>
                                <a:rPr lang="en-US" sz="1800" b="1" i="1" smtClean="0">
                                  <a:solidFill>
                                    <a:schemeClr val="tx1"/>
                                  </a:solidFill>
                                  <a:latin typeface="Cambria Math" panose="02040503050406030204" pitchFamily="18" charset="0"/>
                                  <a:sym typeface="Helvetica" charset="0"/>
                                </a:rPr>
                              </m:ctrlPr>
                            </m:fPr>
                            <m:num>
                              <m:r>
                                <a:rPr lang="en-US" sz="1800" b="1" i="1" smtClean="0">
                                  <a:solidFill>
                                    <a:schemeClr val="tx1"/>
                                  </a:solidFill>
                                  <a:latin typeface="Cambria Math" panose="02040503050406030204" pitchFamily="18" charset="0"/>
                                  <a:sym typeface="Helvetica" charset="0"/>
                                </a:rPr>
                                <m:t>𝟏</m:t>
                              </m:r>
                            </m:num>
                            <m:den>
                              <m:r>
                                <a:rPr lang="en-US" sz="1800" b="1" i="1" smtClean="0">
                                  <a:solidFill>
                                    <a:schemeClr val="tx1"/>
                                  </a:solidFill>
                                  <a:latin typeface="Cambria Math" panose="02040503050406030204" pitchFamily="18" charset="0"/>
                                  <a:sym typeface="Helvetica" charset="0"/>
                                </a:rPr>
                                <m:t>𝟏</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𝟎</m:t>
                              </m:r>
                              <m:r>
                                <a:rPr lang="en-US" sz="1800" b="1" i="1" smtClean="0">
                                  <a:solidFill>
                                    <a:schemeClr val="tx1"/>
                                  </a:solidFill>
                                  <a:latin typeface="Cambria Math" panose="02040503050406030204" pitchFamily="18" charset="0"/>
                                  <a:sym typeface="Helvetica" charset="0"/>
                                </a:rPr>
                                <m:t>.</m:t>
                              </m:r>
                              <m:r>
                                <a:rPr lang="en-US" sz="1800" b="1" i="1" smtClean="0">
                                  <a:solidFill>
                                    <a:schemeClr val="tx1"/>
                                  </a:solidFill>
                                  <a:latin typeface="Cambria Math" panose="02040503050406030204" pitchFamily="18" charset="0"/>
                                  <a:sym typeface="Helvetica" charset="0"/>
                                </a:rPr>
                                <m:t>𝟎𝟓</m:t>
                              </m:r>
                            </m:den>
                          </m:f>
                          <m:r>
                            <a:rPr lang="en-US" sz="1800" b="1" i="1" smtClean="0">
                              <a:solidFill>
                                <a:schemeClr val="tx1"/>
                              </a:solidFill>
                              <a:latin typeface="Cambria Math" panose="02040503050406030204" pitchFamily="18" charset="0"/>
                              <a:sym typeface="Helvetica" charset="0"/>
                            </a:rPr>
                            <m:t>=</m:t>
                          </m:r>
                          <m:r>
                            <a:rPr lang="en-US" sz="1800" b="1" i="1" smtClean="0">
                              <a:solidFill>
                                <a:schemeClr val="accent1">
                                  <a:lumMod val="50000"/>
                                </a:schemeClr>
                              </a:solidFill>
                              <a:latin typeface="Cambria Math" panose="02040503050406030204" pitchFamily="18" charset="0"/>
                              <a:sym typeface="Helvetica" charset="0"/>
                            </a:rPr>
                            <m:t>𝟓𝟏𝟖</m:t>
                          </m:r>
                        </m:e>
                      </m:box>
                    </m:oMath>
                  </m:oMathPara>
                </a14:m>
                <a:endParaRPr lang="en-US" sz="1800" b="1" baseline="-25000" dirty="0">
                  <a:solidFill>
                    <a:srgbClr val="FF0000"/>
                  </a:solidFill>
                  <a:sym typeface="Helvetica" charset="0"/>
                </a:endParaRPr>
              </a:p>
              <a:p>
                <a:pPr marL="553631" lvl="2" indent="-285750" defTabSz="914145" eaLnBrk="1">
                  <a:spcBef>
                    <a:spcPts val="0"/>
                  </a:spcBef>
                  <a:buClr>
                    <a:srgbClr val="000000"/>
                  </a:buClr>
                </a:pPr>
                <a:endParaRPr lang="en-US" sz="1400" dirty="0">
                  <a:ea typeface="Helvetica" charset="0"/>
                  <a:sym typeface="Helvetica" charset="0"/>
                </a:endParaRPr>
              </a:p>
              <a:p>
                <a:pPr marL="267881" lvl="2" indent="0" defTabSz="914145" eaLnBrk="1">
                  <a:spcBef>
                    <a:spcPts val="0"/>
                  </a:spcBef>
                  <a:buClr>
                    <a:srgbClr val="000000"/>
                  </a:buClr>
                  <a:buNone/>
                </a:pPr>
                <a:endParaRPr lang="en-US" sz="1400" dirty="0" smtClean="0">
                  <a:sym typeface="Helvetica" charset="0"/>
                </a:endParaRPr>
              </a:p>
              <a:p>
                <a:pPr marL="267881" lvl="2" indent="0" defTabSz="914145" eaLnBrk="1">
                  <a:spcBef>
                    <a:spcPts val="0"/>
                  </a:spcBef>
                  <a:buClr>
                    <a:srgbClr val="000000"/>
                  </a:buClr>
                  <a:buNone/>
                </a:pPr>
                <a:endParaRPr lang="en-US" sz="1400" b="1" baseline="-25000" dirty="0">
                  <a:solidFill>
                    <a:srgbClr val="FF0000"/>
                  </a:solidFill>
                  <a:sym typeface="Helvetica" charset="0"/>
                </a:endParaRPr>
              </a:p>
            </p:txBody>
          </p:sp>
        </mc:Choice>
        <mc:Fallback xmlns="">
          <p:sp>
            <p:nvSpPr>
              <p:cNvPr id="17411" name="Rectangle 2"/>
              <p:cNvSpPr>
                <a:spLocks noGrp="1" noRot="1" noChangeAspect="1" noMove="1" noResize="1" noEditPoints="1" noAdjustHandles="1" noChangeArrowheads="1" noChangeShapeType="1" noTextEdit="1"/>
              </p:cNvSpPr>
              <p:nvPr>
                <p:ph type="body" idx="1"/>
              </p:nvPr>
            </p:nvSpPr>
            <p:spPr>
              <a:xfrm>
                <a:off x="486508" y="1377460"/>
                <a:ext cx="8305800" cy="5334002"/>
              </a:xfrm>
              <a:blipFill>
                <a:blip r:embed="rId3"/>
                <a:stretch>
                  <a:fillRect l="-661" t="-457"/>
                </a:stretch>
              </a:blipFill>
            </p:spPr>
            <p:txBody>
              <a:bodyPr/>
              <a:lstStyle/>
              <a:p>
                <a:r>
                  <a:rPr lang="en-US">
                    <a:noFill/>
                  </a:rPr>
                  <a:t> </a:t>
                </a:r>
              </a:p>
            </p:txBody>
          </p:sp>
        </mc:Fallback>
      </mc:AlternateContent>
      <p:pic>
        <p:nvPicPr>
          <p:cNvPr id="17413" name="Picture 4" descr="image2.png"/>
          <p:cNvPicPr>
            <a:picLocks noChangeAspect="1"/>
          </p:cNvPicPr>
          <p:nvPr/>
        </p:nvPicPr>
        <p:blipFill>
          <a:blip r:embed="rId4" cstate="print"/>
          <a:srcRect/>
          <a:stretch>
            <a:fillRect/>
          </a:stretch>
        </p:blipFill>
        <p:spPr bwMode="auto">
          <a:xfrm>
            <a:off x="6172200" y="145974"/>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486508" y="407094"/>
            <a:ext cx="5867400" cy="685800"/>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381274319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254794"/>
            <a:ext cx="7358063" cy="507206"/>
          </a:xfrm>
        </p:spPr>
        <p:txBody>
          <a:bodyPr/>
          <a:lstStyle/>
          <a:p>
            <a:r>
              <a:rPr lang="en-US" sz="2000" dirty="0" smtClean="0">
                <a:solidFill>
                  <a:schemeClr val="accent1">
                    <a:lumMod val="50000"/>
                  </a:schemeClr>
                </a:solidFill>
              </a:rPr>
              <a:t>Screen shot from accompanying sample size calculator</a:t>
            </a:r>
            <a:endParaRPr lang="en-US" sz="20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410734"/>
              </p:ext>
            </p:extLst>
          </p:nvPr>
        </p:nvGraphicFramePr>
        <p:xfrm>
          <a:off x="533401" y="892856"/>
          <a:ext cx="8153400" cy="5431744"/>
        </p:xfrm>
        <a:graphic>
          <a:graphicData uri="http://schemas.openxmlformats.org/drawingml/2006/table">
            <a:tbl>
              <a:tblPr>
                <a:tableStyleId>{5C22544A-7EE6-4342-B048-85BDC9FD1C3A}</a:tableStyleId>
              </a:tblPr>
              <a:tblGrid>
                <a:gridCol w="147368">
                  <a:extLst>
                    <a:ext uri="{9D8B030D-6E8A-4147-A177-3AD203B41FA5}">
                      <a16:colId xmlns:a16="http://schemas.microsoft.com/office/drawing/2014/main" val="20000"/>
                    </a:ext>
                  </a:extLst>
                </a:gridCol>
                <a:gridCol w="1156269">
                  <a:extLst>
                    <a:ext uri="{9D8B030D-6E8A-4147-A177-3AD203B41FA5}">
                      <a16:colId xmlns:a16="http://schemas.microsoft.com/office/drawing/2014/main" val="20001"/>
                    </a:ext>
                  </a:extLst>
                </a:gridCol>
                <a:gridCol w="875703">
                  <a:extLst>
                    <a:ext uri="{9D8B030D-6E8A-4147-A177-3AD203B41FA5}">
                      <a16:colId xmlns:a16="http://schemas.microsoft.com/office/drawing/2014/main" val="20002"/>
                    </a:ext>
                  </a:extLst>
                </a:gridCol>
                <a:gridCol w="4221459">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614633">
                  <a:extLst>
                    <a:ext uri="{9D8B030D-6E8A-4147-A177-3AD203B41FA5}">
                      <a16:colId xmlns:a16="http://schemas.microsoft.com/office/drawing/2014/main" val="20005"/>
                    </a:ext>
                  </a:extLst>
                </a:gridCol>
                <a:gridCol w="147368">
                  <a:extLst>
                    <a:ext uri="{9D8B030D-6E8A-4147-A177-3AD203B41FA5}">
                      <a16:colId xmlns:a16="http://schemas.microsoft.com/office/drawing/2014/main" val="20006"/>
                    </a:ext>
                  </a:extLst>
                </a:gridCol>
              </a:tblGrid>
              <a:tr h="160840">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0"/>
                  </a:ext>
                </a:extLst>
              </a:tr>
              <a:tr h="590716">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ADJUSTMENT 1</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Use adjustment 1?  (YES for all survey design options but only </a:t>
                      </a:r>
                      <a:r>
                        <a:rPr lang="en-US" sz="1100" b="1" u="none" strike="noStrike" dirty="0" smtClean="0">
                          <a:effectLst/>
                        </a:rPr>
                        <a:t>            if </a:t>
                      </a:r>
                      <a:r>
                        <a:rPr lang="en-US" sz="1100" b="1" u="none" strike="noStrike" dirty="0" err="1">
                          <a:effectLst/>
                        </a:rPr>
                        <a:t>n_</a:t>
                      </a:r>
                      <a:r>
                        <a:rPr lang="en-US" sz="1100" b="1" u="none" strike="noStrike" baseline="-25000" dirty="0" err="1">
                          <a:effectLst/>
                        </a:rPr>
                        <a:t>initial</a:t>
                      </a:r>
                      <a:r>
                        <a:rPr lang="en-US" sz="1100" b="1" u="none" strike="noStrike" dirty="0">
                          <a:effectLst/>
                        </a:rPr>
                        <a:t> /N is greater than 5%)</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NO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1"/>
                  </a:ext>
                </a:extLst>
              </a:tr>
              <a:tr h="171814">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rowSpan="3">
                  <a:txBody>
                    <a:bodyPr/>
                    <a:lstStyle/>
                    <a:p>
                      <a:pPr algn="l" fontAlgn="ctr"/>
                      <a:r>
                        <a:rPr lang="en-US" sz="1100" b="1" u="none" strike="noStrike" dirty="0">
                          <a:effectLst/>
                        </a:rPr>
                        <a:t>Finite population correction</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err="1">
                          <a:effectLst/>
                        </a:rPr>
                        <a:t>n</a:t>
                      </a:r>
                      <a:r>
                        <a:rPr lang="en-US" sz="1100" b="1" u="none" strike="noStrike" baseline="-25000" dirty="0" err="1">
                          <a:effectLst/>
                        </a:rPr>
                        <a:t>initial</a:t>
                      </a:r>
                      <a:r>
                        <a:rPr lang="en-US" sz="1100" b="1" u="none" strike="noStrike" dirty="0">
                          <a:effectLst/>
                        </a:rPr>
                        <a:t> / N</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Ratio of initial sample size to population size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0.4%</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2"/>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vMerge="1">
                  <a:txBody>
                    <a:bodyPr/>
                    <a:lstStyle/>
                    <a:p>
                      <a:endParaRPr lang="en-US"/>
                    </a:p>
                  </a:txBody>
                  <a:tcPr/>
                </a:tc>
                <a:tc>
                  <a:txBody>
                    <a:bodyPr/>
                    <a:lstStyle/>
                    <a:p>
                      <a:pPr algn="ctr" fontAlgn="ctr"/>
                      <a:r>
                        <a:rPr lang="en-US" sz="700" b="1" u="none" strike="noStrike" dirty="0">
                          <a:effectLst/>
                        </a:rPr>
                        <a:t> </a:t>
                      </a:r>
                      <a:endParaRPr lang="en-US" sz="7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3"/>
                  </a:ext>
                </a:extLst>
              </a:tr>
              <a:tr h="337157">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vMerge="1">
                  <a:txBody>
                    <a:bodyPr/>
                    <a:lstStyle/>
                    <a:p>
                      <a:endParaRPr lang="en-US"/>
                    </a:p>
                  </a:txBody>
                  <a:tcPr/>
                </a:tc>
                <a:tc>
                  <a:txBody>
                    <a:bodyPr/>
                    <a:lstStyle/>
                    <a:p>
                      <a:pPr algn="ctr" fontAlgn="ctr"/>
                      <a:r>
                        <a:rPr lang="en-US" sz="1100" b="1" u="none" strike="noStrike" dirty="0">
                          <a:effectLst/>
                        </a:rPr>
                        <a:t>n</a:t>
                      </a:r>
                      <a:r>
                        <a:rPr lang="en-US" sz="1100" b="1" u="none" strike="noStrike" baseline="-25000" dirty="0">
                          <a:effectLst/>
                        </a:rPr>
                        <a:t>adj1</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Adjusted sample size (1)</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246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4"/>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dirty="0">
                          <a:effectLst/>
                        </a:rPr>
                        <a:t> </a:t>
                      </a:r>
                      <a:endParaRPr lang="en-US" sz="7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5"/>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6"/>
                  </a:ext>
                </a:extLst>
              </a:tr>
              <a:tr h="27531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ADJUSTMENT 2</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Use adjustment 2?  (YES for survey design options 1,2 and 4)</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YES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7"/>
                  </a:ext>
                </a:extLst>
              </a:tr>
              <a:tr h="337157">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Design effect</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a:effectLst/>
                        </a:rPr>
                        <a:t>D</a:t>
                      </a:r>
                      <a:endParaRPr lang="en-US" sz="1100" b="1" i="1"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Design effect</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000" b="1" u="none" strike="noStrike" dirty="0">
                          <a:effectLst/>
                        </a:rPr>
                        <a:t>Enter value below:</a:t>
                      </a:r>
                      <a:endParaRPr lang="en-US" sz="10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000" b="1" u="none" strike="noStrike" dirty="0">
                          <a:effectLst/>
                        </a:rPr>
                        <a:t> </a:t>
                      </a:r>
                      <a:endParaRPr lang="en-US" sz="10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8"/>
                  </a:ext>
                </a:extLst>
              </a:tr>
              <a:tr h="42524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dirty="0">
                          <a:effectLst/>
                        </a:rPr>
                        <a:t> </a:t>
                      </a:r>
                      <a:endParaRPr lang="en-US" sz="7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2.00</a:t>
                      </a:r>
                      <a:endParaRPr lang="en-US" sz="11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solidFill>
                            <a:srgbClr val="FF0000"/>
                          </a:solidFill>
                          <a:effectLst/>
                        </a:rPr>
                        <a:t> </a:t>
                      </a:r>
                      <a:endParaRPr lang="en-US" sz="1100" b="1" i="0" u="none" strike="noStrike" dirty="0">
                        <a:solidFill>
                          <a:srgbClr val="FF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9"/>
                  </a:ext>
                </a:extLst>
              </a:tr>
              <a:tr h="337157">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n</a:t>
                      </a:r>
                      <a:r>
                        <a:rPr lang="en-US" sz="1100" b="1" u="none" strike="noStrike" baseline="-25000" dirty="0">
                          <a:effectLst/>
                        </a:rPr>
                        <a:t>adj2</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Adjusted sample size (2)</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492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0"/>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1"/>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2"/>
                  </a:ext>
                </a:extLst>
              </a:tr>
              <a:tr h="229976">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ADJUSTMENT 3</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Use adjustment 3?  (YES for all survey design options)</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YES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3"/>
                  </a:ext>
                </a:extLst>
              </a:tr>
              <a:tr h="54866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Non-response</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Non-response rate</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solidFill>
                            <a:srgbClr val="2C666A"/>
                          </a:solidFill>
                          <a:effectLst/>
                        </a:rPr>
                        <a:t>5.00%</a:t>
                      </a:r>
                      <a:endParaRPr lang="en-US" sz="11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dirty="0">
                          <a:solidFill>
                            <a:srgbClr val="FF0000"/>
                          </a:solidFill>
                          <a:effectLst/>
                        </a:rPr>
                        <a:t> </a:t>
                      </a:r>
                      <a:endParaRPr lang="en-US" sz="700" b="1" i="0" u="none" strike="noStrike" dirty="0">
                        <a:solidFill>
                          <a:srgbClr val="FF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4"/>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dirty="0">
                          <a:effectLst/>
                        </a:rPr>
                        <a:t> </a:t>
                      </a:r>
                      <a:endParaRPr lang="en-US" sz="7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5"/>
                  </a:ext>
                </a:extLst>
              </a:tr>
              <a:tr h="337157">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100" b="1" u="none" strike="noStrike" dirty="0">
                          <a:effectLst/>
                        </a:rPr>
                        <a:t>n</a:t>
                      </a:r>
                      <a:r>
                        <a:rPr lang="en-US" sz="1100" b="1" u="none" strike="noStrike" baseline="-25000" dirty="0">
                          <a:effectLst/>
                        </a:rPr>
                        <a:t>adj3</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Adjusted sample size (3)</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100" b="1" u="none" strike="noStrike" dirty="0">
                          <a:effectLst/>
                        </a:rPr>
                        <a:t>                                                    518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6"/>
                  </a:ext>
                </a:extLst>
              </a:tr>
              <a:tr h="160840">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7"/>
                  </a:ext>
                </a:extLst>
              </a:tr>
              <a:tr h="367218">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200" b="1" u="none" strike="noStrike" dirty="0">
                          <a:solidFill>
                            <a:srgbClr val="2C666A"/>
                          </a:solidFill>
                          <a:effectLst/>
                        </a:rPr>
                        <a:t>FINAL SAMPLE SIZE</a:t>
                      </a:r>
                      <a:endParaRPr lang="en-US" sz="12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1200" b="1" u="none" strike="noStrike" dirty="0" err="1">
                          <a:solidFill>
                            <a:srgbClr val="2C666A"/>
                          </a:solidFill>
                          <a:effectLst/>
                        </a:rPr>
                        <a:t>n</a:t>
                      </a:r>
                      <a:r>
                        <a:rPr lang="en-US" sz="1200" b="1" u="none" strike="noStrike" baseline="-25000" dirty="0" err="1">
                          <a:solidFill>
                            <a:srgbClr val="2C666A"/>
                          </a:solidFill>
                          <a:effectLst/>
                        </a:rPr>
                        <a:t>final</a:t>
                      </a:r>
                      <a:endParaRPr lang="en-US" sz="12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200" b="1" u="none" strike="noStrike" dirty="0">
                          <a:solidFill>
                            <a:srgbClr val="2C666A"/>
                          </a:solidFill>
                          <a:effectLst/>
                        </a:rPr>
                        <a:t>Final sample size</a:t>
                      </a:r>
                      <a:endParaRPr lang="en-US" sz="12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r" fontAlgn="ctr"/>
                      <a:r>
                        <a:rPr lang="en-US" sz="1200" b="1" u="none" strike="noStrike" dirty="0">
                          <a:solidFill>
                            <a:srgbClr val="2C666A"/>
                          </a:solidFill>
                          <a:effectLst/>
                        </a:rPr>
                        <a:t>                                      518 </a:t>
                      </a:r>
                      <a:endParaRPr lang="en-US" sz="12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200" b="1" u="none" strike="noStrike" dirty="0">
                          <a:solidFill>
                            <a:srgbClr val="2C666A"/>
                          </a:solidFill>
                          <a:effectLst/>
                        </a:rPr>
                        <a:t> </a:t>
                      </a:r>
                      <a:endParaRPr lang="en-US" sz="1200" b="1" i="0" u="none" strike="noStrike" dirty="0">
                        <a:solidFill>
                          <a:srgbClr val="2C666A"/>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8"/>
                  </a:ext>
                </a:extLst>
              </a:tr>
              <a:tr h="165912">
                <a:tc>
                  <a:txBody>
                    <a:bodyPr/>
                    <a:lstStyle/>
                    <a:p>
                      <a:pPr algn="l"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a:effectLst/>
                        </a:rPr>
                        <a:t> </a:t>
                      </a:r>
                      <a:endParaRPr lang="en-US" sz="8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ctr" fontAlgn="ctr"/>
                      <a:r>
                        <a:rPr lang="en-US" sz="700" b="1" u="none" strike="noStrike">
                          <a:effectLst/>
                        </a:rPr>
                        <a:t> </a:t>
                      </a:r>
                      <a:endParaRPr lang="en-US" sz="700" b="1" i="0" u="none" strike="noStrike">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561" marR="6561" marT="6561"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662734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533400" y="457200"/>
            <a:ext cx="8305800" cy="5334002"/>
          </a:xfrm>
        </p:spPr>
        <p:txBody>
          <a:bodyPr lIns="89294" tIns="53576" rIns="89294" bIns="53576" anchor="ctr" anchorCtr="0"/>
          <a:lstStyle/>
          <a:p>
            <a:pPr marL="267881" lvl="2" indent="0" defTabSz="914145" eaLnBrk="1">
              <a:spcBef>
                <a:spcPts val="0"/>
              </a:spcBef>
              <a:buClr>
                <a:srgbClr val="000000"/>
              </a:buClr>
              <a:buNone/>
            </a:pPr>
            <a:r>
              <a:rPr lang="en-US" sz="4000" b="1" dirty="0" smtClean="0">
                <a:solidFill>
                  <a:srgbClr val="2C666A"/>
                </a:solidFill>
                <a:sym typeface="Helvetica" charset="0"/>
              </a:rPr>
              <a:t>DEMONSTRATION OF </a:t>
            </a:r>
          </a:p>
          <a:p>
            <a:pPr marL="267881" lvl="2" indent="0" defTabSz="914145" eaLnBrk="1">
              <a:spcBef>
                <a:spcPts val="0"/>
              </a:spcBef>
              <a:buClr>
                <a:srgbClr val="000000"/>
              </a:buClr>
              <a:buNone/>
            </a:pPr>
            <a:r>
              <a:rPr lang="en-US" sz="4000" b="1" dirty="0" smtClean="0">
                <a:solidFill>
                  <a:srgbClr val="2C666A"/>
                </a:solidFill>
                <a:sym typeface="Helvetica" charset="0"/>
              </a:rPr>
              <a:t>EXCEL-BASED SAMPLE SIZE CALCULATOR!!</a:t>
            </a:r>
            <a:endParaRPr lang="en-US" sz="4000" b="1" baseline="-25000" dirty="0">
              <a:solidFill>
                <a:srgbClr val="2C666A"/>
              </a:solidFill>
              <a:sym typeface="Helvetica" charset="0"/>
            </a:endParaRPr>
          </a:p>
        </p:txBody>
      </p:sp>
      <p:pic>
        <p:nvPicPr>
          <p:cNvPr id="17413" name="Picture 4" descr="image2.png"/>
          <p:cNvPicPr>
            <a:picLocks noChangeAspect="1"/>
          </p:cNvPicPr>
          <p:nvPr/>
        </p:nvPicPr>
        <p:blipFill>
          <a:blip r:embed="rId3" cstate="print"/>
          <a:srcRect/>
          <a:stretch>
            <a:fillRect/>
          </a:stretch>
        </p:blipFill>
        <p:spPr bwMode="auto">
          <a:xfrm>
            <a:off x="6172200" y="145974"/>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9396220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6531" y="152400"/>
            <a:ext cx="8229823" cy="685800"/>
          </a:xfrm>
        </p:spPr>
        <p:txBody>
          <a:bodyPr lIns="89294" tIns="53576" rIns="89294" bIns="53576"/>
          <a:lstStyle/>
          <a:p>
            <a:pPr defTabSz="914145" eaLnBrk="1"/>
            <a:r>
              <a:rPr lang="en-US" sz="3200" dirty="0" smtClean="0">
                <a:solidFill>
                  <a:schemeClr val="accent1">
                    <a:lumMod val="50000"/>
                  </a:schemeClr>
                </a:solidFill>
              </a:rPr>
              <a:t>Introduction</a:t>
            </a:r>
          </a:p>
        </p:txBody>
      </p:sp>
      <p:sp>
        <p:nvSpPr>
          <p:cNvPr id="5123" name="Rectangle 2"/>
          <p:cNvSpPr>
            <a:spLocks noGrp="1" noChangeArrowheads="1"/>
          </p:cNvSpPr>
          <p:nvPr>
            <p:ph type="body" idx="1"/>
          </p:nvPr>
        </p:nvSpPr>
        <p:spPr>
          <a:xfrm>
            <a:off x="685800" y="914400"/>
            <a:ext cx="8229823" cy="5439965"/>
          </a:xfrm>
        </p:spPr>
        <p:txBody>
          <a:bodyPr lIns="89294" tIns="53576" rIns="89294" bIns="53576" anchor="t"/>
          <a:lstStyle/>
          <a:p>
            <a:pPr marL="53577" indent="0" defTabSz="914145" eaLnBrk="1">
              <a:spcBef>
                <a:spcPts val="2400"/>
              </a:spcBef>
              <a:buClr>
                <a:srgbClr val="000000"/>
              </a:buClr>
              <a:buNone/>
            </a:pPr>
            <a:r>
              <a:rPr lang="en-US" sz="2000" i="1" dirty="0" smtClean="0">
                <a:solidFill>
                  <a:schemeClr val="accent1">
                    <a:lumMod val="50000"/>
                  </a:schemeClr>
                </a:solidFill>
                <a:ea typeface="Helvetica" charset="0"/>
                <a:sym typeface="Helvetica" charset="0"/>
              </a:rPr>
              <a:t>FANTA Sampling Guide for Beneficiary-based Surveys</a:t>
            </a:r>
            <a:r>
              <a:rPr lang="en-US" sz="2000" dirty="0" smtClean="0">
                <a:solidFill>
                  <a:schemeClr val="accent1">
                    <a:lumMod val="50000"/>
                  </a:schemeClr>
                </a:solidFill>
                <a:ea typeface="Helvetica" charset="0"/>
                <a:sym typeface="Helvetica" charset="0"/>
              </a:rPr>
              <a:t> </a:t>
            </a:r>
            <a:r>
              <a:rPr lang="en-US" sz="2000" dirty="0" smtClean="0">
                <a:ea typeface="Helvetica" charset="0"/>
                <a:sym typeface="Helvetica" charset="0"/>
              </a:rPr>
              <a:t>and accompanying </a:t>
            </a:r>
            <a:r>
              <a:rPr lang="en-US" sz="2000" i="1" dirty="0" smtClean="0">
                <a:solidFill>
                  <a:schemeClr val="accent1">
                    <a:lumMod val="50000"/>
                  </a:schemeClr>
                </a:solidFill>
                <a:ea typeface="Helvetica" charset="0"/>
                <a:sym typeface="Helvetica" charset="0"/>
              </a:rPr>
              <a:t>FANTA Excel-based Sample Size Calculator </a:t>
            </a:r>
          </a:p>
          <a:p>
            <a:pPr marL="337084" indent="-283507" defTabSz="914145" eaLnBrk="1">
              <a:spcBef>
                <a:spcPts val="2400"/>
              </a:spcBef>
              <a:buClr>
                <a:srgbClr val="000000"/>
              </a:buClr>
              <a:buFont typeface="Helvetica-Light" charset="0"/>
              <a:buChar char="•"/>
            </a:pPr>
            <a:endParaRPr lang="en-US" sz="2400" dirty="0" smtClean="0">
              <a:ea typeface="Helvetica" charset="0"/>
              <a:sym typeface="Helvetica" charset="0"/>
            </a:endParaRPr>
          </a:p>
          <a:p>
            <a:pPr marL="337084" indent="-283507" defTabSz="914145" eaLnBrk="1">
              <a:spcBef>
                <a:spcPts val="2400"/>
              </a:spcBef>
              <a:buClr>
                <a:srgbClr val="000000"/>
              </a:buClr>
              <a:buFont typeface="Helvetica-Light" charset="0"/>
              <a:buChar char="•"/>
            </a:pPr>
            <a:endParaRPr lang="en-US" sz="2400"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518" y="1875235"/>
            <a:ext cx="3792682" cy="4601765"/>
          </a:xfrm>
          <a:prstGeom prst="rect">
            <a:avLst/>
          </a:prstGeom>
          <a:ln>
            <a:solidFill>
              <a:schemeClr val="accent4">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4522726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381000" y="1523998"/>
            <a:ext cx="8305800" cy="5334002"/>
          </a:xfrm>
        </p:spPr>
        <p:txBody>
          <a:bodyPr lIns="89294" tIns="53576" rIns="89294" bIns="53576" anchor="t"/>
          <a:lstStyle/>
          <a:p>
            <a:pPr marL="285750" lvl="1" indent="-285750" defTabSz="914145" eaLnBrk="1">
              <a:spcBef>
                <a:spcPts val="0"/>
              </a:spcBef>
              <a:buClr>
                <a:schemeClr val="accent1">
                  <a:lumMod val="50000"/>
                </a:schemeClr>
              </a:buClr>
            </a:pPr>
            <a:r>
              <a:rPr lang="en-US" sz="1800" dirty="0" smtClean="0">
                <a:ea typeface="Helvetica" charset="0"/>
                <a:sym typeface="Helvetica" charset="0"/>
              </a:rPr>
              <a:t>Do similar computation for other challenging agriculture </a:t>
            </a:r>
            <a:br>
              <a:rPr lang="en-US" sz="1800" dirty="0" smtClean="0">
                <a:ea typeface="Helvetica" charset="0"/>
                <a:sym typeface="Helvetica" charset="0"/>
              </a:rPr>
            </a:br>
            <a:r>
              <a:rPr lang="en-US" sz="1800" dirty="0" smtClean="0">
                <a:ea typeface="Helvetica" charset="0"/>
                <a:sym typeface="Helvetica" charset="0"/>
              </a:rPr>
              <a:t>indicators (do not use Gross Margins)</a:t>
            </a:r>
          </a:p>
          <a:p>
            <a:pPr marL="285750" lvl="1" indent="-285750" defTabSz="914145" eaLnBrk="1">
              <a:spcBef>
                <a:spcPts val="0"/>
              </a:spcBef>
              <a:buClr>
                <a:schemeClr val="accent1">
                  <a:lumMod val="50000"/>
                </a:schemeClr>
              </a:buClr>
            </a:pPr>
            <a:endParaRPr lang="en-US" sz="1800" dirty="0">
              <a:ea typeface="Helvetica" charset="0"/>
              <a:sym typeface="Helvetica" charset="0"/>
            </a:endParaRPr>
          </a:p>
          <a:p>
            <a:pPr marL="285750" lvl="1" indent="-285750" defTabSz="914145" eaLnBrk="1">
              <a:spcBef>
                <a:spcPts val="0"/>
              </a:spcBef>
              <a:buClr>
                <a:schemeClr val="accent1">
                  <a:lumMod val="50000"/>
                </a:schemeClr>
              </a:buClr>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endParaRPr lang="en-US" sz="1800" dirty="0">
              <a:ea typeface="Helvetica" charset="0"/>
              <a:sym typeface="Helvetica" charset="0"/>
            </a:endParaRPr>
          </a:p>
          <a:p>
            <a:pPr marL="285750" lvl="1" indent="-285750" defTabSz="914145" eaLnBrk="1">
              <a:spcBef>
                <a:spcPts val="0"/>
              </a:spcBef>
              <a:buClr>
                <a:schemeClr val="accent1">
                  <a:lumMod val="50000"/>
                </a:schemeClr>
              </a:buClr>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endParaRPr lang="en-US" sz="1800" dirty="0">
              <a:ea typeface="Helvetica" charset="0"/>
              <a:sym typeface="Helvetica" charset="0"/>
            </a:endParaRPr>
          </a:p>
          <a:p>
            <a:pPr marL="285750" lvl="1" indent="-285750" defTabSz="914145" eaLnBrk="1">
              <a:spcBef>
                <a:spcPts val="0"/>
              </a:spcBef>
              <a:buClr>
                <a:schemeClr val="accent1">
                  <a:lumMod val="50000"/>
                </a:schemeClr>
              </a:buClr>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endParaRPr lang="en-US" sz="1800" dirty="0">
              <a:ea typeface="Helvetica" charset="0"/>
              <a:sym typeface="Helvetica" charset="0"/>
            </a:endParaRPr>
          </a:p>
          <a:p>
            <a:pPr marL="285750" lvl="1" indent="-285750" defTabSz="914145" eaLnBrk="1">
              <a:spcBef>
                <a:spcPts val="0"/>
              </a:spcBef>
              <a:buClr>
                <a:schemeClr val="accent1">
                  <a:lumMod val="50000"/>
                </a:schemeClr>
              </a:buClr>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endParaRPr lang="en-US" sz="1800" dirty="0">
              <a:ea typeface="Helvetica" charset="0"/>
              <a:sym typeface="Helvetica" charset="0"/>
            </a:endParaRPr>
          </a:p>
          <a:p>
            <a:pPr marL="285750" lvl="1" indent="-285750" defTabSz="914145" eaLnBrk="1">
              <a:spcBef>
                <a:spcPts val="0"/>
              </a:spcBef>
              <a:buClr>
                <a:schemeClr val="accent1">
                  <a:lumMod val="50000"/>
                </a:schemeClr>
              </a:buClr>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endParaRPr lang="en-US" sz="1600" dirty="0" smtClean="0">
              <a:ea typeface="Helvetica" charset="0"/>
              <a:sym typeface="Helvetica" charset="0"/>
            </a:endParaRPr>
          </a:p>
          <a:p>
            <a:pPr marL="285750" lvl="1" indent="-285750" defTabSz="914145" eaLnBrk="1">
              <a:spcBef>
                <a:spcPts val="0"/>
              </a:spcBef>
              <a:buClr>
                <a:schemeClr val="accent1">
                  <a:lumMod val="50000"/>
                </a:schemeClr>
              </a:buClr>
            </a:pPr>
            <a:r>
              <a:rPr lang="en-US" sz="1800" dirty="0" smtClean="0">
                <a:ea typeface="Helvetica" charset="0"/>
                <a:sym typeface="Helvetica" charset="0"/>
              </a:rPr>
              <a:t>Take largest (affordable) sample size among all sample sizes computed</a:t>
            </a:r>
          </a:p>
          <a:p>
            <a:pPr marL="285750" lvl="1" indent="-285750" defTabSz="914145" eaLnBrk="1">
              <a:spcBef>
                <a:spcPts val="0"/>
              </a:spcBef>
              <a:buClr>
                <a:schemeClr val="accent1">
                  <a:lumMod val="50000"/>
                </a:schemeClr>
              </a:buClr>
            </a:pPr>
            <a:endParaRPr lang="en-US" sz="1800" dirty="0" smtClean="0">
              <a:ea typeface="Helvetica" charset="0"/>
              <a:sym typeface="Helvetica" charset="0"/>
            </a:endParaRPr>
          </a:p>
          <a:p>
            <a:pPr marL="285750" lvl="1" indent="-285750" defTabSz="914145" eaLnBrk="1">
              <a:spcBef>
                <a:spcPts val="0"/>
              </a:spcBef>
              <a:buClr>
                <a:schemeClr val="accent1">
                  <a:lumMod val="50000"/>
                </a:schemeClr>
              </a:buClr>
            </a:pPr>
            <a:r>
              <a:rPr lang="en-US" sz="1800" dirty="0" smtClean="0">
                <a:ea typeface="Helvetica" charset="0"/>
                <a:sym typeface="Helvetica" charset="0"/>
              </a:rPr>
              <a:t>”Number of Farmers and Others who have Applied Improved Technologies” is indicator with greatest sample size requirement, so overall </a:t>
            </a:r>
            <a:r>
              <a:rPr lang="en-US" sz="1800" dirty="0" smtClean="0">
                <a:solidFill>
                  <a:schemeClr val="accent1">
                    <a:lumMod val="50000"/>
                  </a:schemeClr>
                </a:solidFill>
                <a:ea typeface="Helvetica" charset="0"/>
                <a:sym typeface="Helvetica" charset="0"/>
              </a:rPr>
              <a:t>sample size for survey is 809</a:t>
            </a:r>
          </a:p>
          <a:p>
            <a:pPr marL="0" lvl="1" indent="0" defTabSz="914145" eaLnBrk="1">
              <a:spcBef>
                <a:spcPts val="0"/>
              </a:spcBef>
              <a:buClr>
                <a:srgbClr val="000000"/>
              </a:buClr>
              <a:buNone/>
            </a:pPr>
            <a:endParaRPr lang="en-US" sz="1400" dirty="0" smtClean="0">
              <a:solidFill>
                <a:srgbClr val="FF0000"/>
              </a:solidFill>
              <a:ea typeface="Helvetica" charset="0"/>
              <a:sym typeface="Helvetica" charset="0"/>
            </a:endParaRPr>
          </a:p>
          <a:p>
            <a:pPr marL="0" lvl="1" indent="0" defTabSz="914145" eaLnBrk="1">
              <a:spcBef>
                <a:spcPts val="0"/>
              </a:spcBef>
              <a:buClr>
                <a:srgbClr val="000000"/>
              </a:buClr>
              <a:buNone/>
            </a:pPr>
            <a:endParaRPr lang="en-US" sz="1600" i="1" dirty="0" smtClean="0">
              <a:solidFill>
                <a:schemeClr val="tx1"/>
              </a:solidFill>
              <a:latin typeface="Cambria Math" panose="02040503050406030204" pitchFamily="18" charset="0"/>
              <a:sym typeface="Helvetica" charset="0"/>
            </a:endParaRPr>
          </a:p>
        </p:txBody>
      </p:sp>
      <p:pic>
        <p:nvPicPr>
          <p:cNvPr id="17413" name="Picture 4" descr="image2.png"/>
          <p:cNvPicPr>
            <a:picLocks noChangeAspect="1"/>
          </p:cNvPicPr>
          <p:nvPr/>
        </p:nvPicPr>
        <p:blipFill>
          <a:blip r:embed="rId3" cstate="print"/>
          <a:srcRect/>
          <a:stretch>
            <a:fillRect/>
          </a:stretch>
        </p:blipFill>
        <p:spPr bwMode="auto">
          <a:xfrm>
            <a:off x="6172200" y="145974"/>
            <a:ext cx="2743200" cy="1975884"/>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533400" y="457200"/>
            <a:ext cx="5867400" cy="685800"/>
          </a:xfrm>
        </p:spPr>
        <p:txBody>
          <a:bodyPr lIns="89294" tIns="53576" rIns="89294" bIns="53576"/>
          <a:lstStyle/>
          <a:p>
            <a:pPr defTabSz="914145" eaLnBrk="1"/>
            <a:r>
              <a:rPr lang="en-US" sz="3200" dirty="0" smtClean="0">
                <a:solidFill>
                  <a:schemeClr val="accent1">
                    <a:lumMod val="50000"/>
                  </a:schemeClr>
                </a:solidFill>
              </a:rPr>
              <a:t>Calculate the Sample Size</a:t>
            </a:r>
          </a:p>
        </p:txBody>
      </p:sp>
      <p:graphicFrame>
        <p:nvGraphicFramePr>
          <p:cNvPr id="2" name="Table 1"/>
          <p:cNvGraphicFramePr>
            <a:graphicFrameLocks noGrp="1"/>
          </p:cNvGraphicFramePr>
          <p:nvPr>
            <p:extLst>
              <p:ext uri="{D42A27DB-BD31-4B8C-83A1-F6EECF244321}">
                <p14:modId xmlns:p14="http://schemas.microsoft.com/office/powerpoint/2010/main" val="64810861"/>
              </p:ext>
            </p:extLst>
          </p:nvPr>
        </p:nvGraphicFramePr>
        <p:xfrm>
          <a:off x="838200" y="2350770"/>
          <a:ext cx="6248400" cy="2526030"/>
        </p:xfrm>
        <a:graphic>
          <a:graphicData uri="http://schemas.openxmlformats.org/drawingml/2006/table">
            <a:tbl>
              <a:tblPr firstRow="1" bandRow="1">
                <a:tableStyleId>{5C22544A-7EE6-4342-B048-85BDC9FD1C3A}</a:tableStyleId>
              </a:tblPr>
              <a:tblGrid>
                <a:gridCol w="4022942">
                  <a:extLst>
                    <a:ext uri="{9D8B030D-6E8A-4147-A177-3AD203B41FA5}">
                      <a16:colId xmlns:a16="http://schemas.microsoft.com/office/drawing/2014/main" val="20000"/>
                    </a:ext>
                  </a:extLst>
                </a:gridCol>
                <a:gridCol w="2225458">
                  <a:extLst>
                    <a:ext uri="{9D8B030D-6E8A-4147-A177-3AD203B41FA5}">
                      <a16:colId xmlns:a16="http://schemas.microsoft.com/office/drawing/2014/main" val="20001"/>
                    </a:ext>
                  </a:extLst>
                </a:gridCol>
              </a:tblGrid>
              <a:tr h="457200">
                <a:tc>
                  <a:txBody>
                    <a:bodyPr/>
                    <a:lstStyle/>
                    <a:p>
                      <a:r>
                        <a:rPr lang="en-US" sz="1600" u="sng" dirty="0" smtClean="0">
                          <a:solidFill>
                            <a:schemeClr val="tx1"/>
                          </a:solidFill>
                        </a:rPr>
                        <a:t>INDICATOR</a:t>
                      </a:r>
                      <a:endParaRPr lang="en-US" sz="1600" u="sng" dirty="0">
                        <a:solidFill>
                          <a:schemeClr val="tx1"/>
                        </a:solidFill>
                      </a:endParaRPr>
                    </a:p>
                  </a:txBody>
                  <a:tcPr/>
                </a:tc>
                <a:tc>
                  <a:txBody>
                    <a:bodyPr/>
                    <a:lstStyle/>
                    <a:p>
                      <a:r>
                        <a:rPr lang="en-US" sz="1600" u="sng" dirty="0" smtClean="0">
                          <a:solidFill>
                            <a:schemeClr val="tx1"/>
                          </a:solidFill>
                        </a:rPr>
                        <a:t>FINAL SAMPLE SIZE</a:t>
                      </a:r>
                      <a:endParaRPr lang="en-US" sz="1600" u="sng" dirty="0">
                        <a:solidFill>
                          <a:schemeClr val="tx1"/>
                        </a:solidFill>
                      </a:endParaRPr>
                    </a:p>
                  </a:txBody>
                  <a:tcPr/>
                </a:tc>
                <a:extLst>
                  <a:ext uri="{0D108BD9-81ED-4DB2-BD59-A6C34878D82A}">
                    <a16:rowId xmlns:a16="http://schemas.microsoft.com/office/drawing/2014/main" val="10000"/>
                  </a:ext>
                </a:extLst>
              </a:tr>
              <a:tr h="563880">
                <a:tc>
                  <a:txBody>
                    <a:bodyPr/>
                    <a:lstStyle/>
                    <a:p>
                      <a:r>
                        <a:rPr lang="en-US" sz="1600" dirty="0" smtClean="0">
                          <a:ea typeface="Helvetica" charset="0"/>
                          <a:sym typeface="Helvetica" charset="0"/>
                        </a:rPr>
                        <a:t>Value of Incremental Sales </a:t>
                      </a:r>
                      <a:endParaRPr lang="en-US" sz="1600" dirty="0"/>
                    </a:p>
                  </a:txBody>
                  <a:tcPr/>
                </a:tc>
                <a:tc>
                  <a:txBody>
                    <a:bodyPr/>
                    <a:lstStyle/>
                    <a:p>
                      <a:r>
                        <a:rPr lang="en-US" sz="1600" b="1" dirty="0" smtClean="0"/>
                        <a:t>518</a:t>
                      </a:r>
                      <a:endParaRPr lang="en-US" sz="1600" b="1" dirty="0"/>
                    </a:p>
                  </a:txBody>
                  <a:tcPr/>
                </a:tc>
                <a:extLst>
                  <a:ext uri="{0D108BD9-81ED-4DB2-BD59-A6C34878D82A}">
                    <a16:rowId xmlns:a16="http://schemas.microsoft.com/office/drawing/2014/main" val="10001"/>
                  </a:ext>
                </a:extLst>
              </a:tr>
              <a:tr h="685800">
                <a:tc>
                  <a:txBody>
                    <a:bodyPr/>
                    <a:lstStyle/>
                    <a:p>
                      <a:r>
                        <a:rPr lang="en-US" sz="1600" dirty="0" smtClean="0">
                          <a:ea typeface="Helvetica" charset="0"/>
                          <a:sym typeface="Helvetica" charset="0"/>
                        </a:rPr>
                        <a:t>Number of Farmers and Others who have Applied Improved Technologies </a:t>
                      </a:r>
                      <a:endParaRPr lang="en-US" sz="1600" dirty="0"/>
                    </a:p>
                  </a:txBody>
                  <a:tcPr/>
                </a:tc>
                <a:tc>
                  <a:txBody>
                    <a:bodyPr/>
                    <a:lstStyle/>
                    <a:p>
                      <a:r>
                        <a:rPr lang="en-US" sz="1600" b="1" dirty="0" smtClean="0">
                          <a:solidFill>
                            <a:schemeClr val="accent1">
                              <a:lumMod val="50000"/>
                            </a:schemeClr>
                          </a:solidFill>
                        </a:rPr>
                        <a:t>809</a:t>
                      </a:r>
                      <a:endParaRPr lang="en-US" sz="1600" b="1" dirty="0">
                        <a:solidFill>
                          <a:schemeClr val="accent1">
                            <a:lumMod val="50000"/>
                          </a:schemeClr>
                        </a:solidFill>
                      </a:endParaRPr>
                    </a:p>
                  </a:txBody>
                  <a:tcPr/>
                </a:tc>
                <a:extLst>
                  <a:ext uri="{0D108BD9-81ED-4DB2-BD59-A6C34878D82A}">
                    <a16:rowId xmlns:a16="http://schemas.microsoft.com/office/drawing/2014/main" val="10002"/>
                  </a:ext>
                </a:extLst>
              </a:tr>
              <a:tr h="819150">
                <a:tc>
                  <a:txBody>
                    <a:bodyPr/>
                    <a:lstStyle/>
                    <a:p>
                      <a:r>
                        <a:rPr lang="en-US" sz="1600" dirty="0" smtClean="0">
                          <a:ea typeface="Helvetica" charset="0"/>
                          <a:sym typeface="Helvetica" charset="0"/>
                        </a:rPr>
                        <a:t>Number of Hectares of Land under Improved Technologies </a:t>
                      </a:r>
                      <a:endParaRPr lang="en-US" sz="1600" dirty="0"/>
                    </a:p>
                  </a:txBody>
                  <a:tcPr/>
                </a:tc>
                <a:tc>
                  <a:txBody>
                    <a:bodyPr/>
                    <a:lstStyle/>
                    <a:p>
                      <a:r>
                        <a:rPr lang="en-US" sz="1600" b="1" dirty="0" smtClean="0"/>
                        <a:t>360</a:t>
                      </a:r>
                      <a:endParaRPr lang="en-US" sz="16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0704699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52305" y="1600200"/>
            <a:ext cx="6420095" cy="4919150"/>
            <a:chOff x="-635977" y="-419820"/>
            <a:chExt cx="10331711" cy="6660243"/>
          </a:xfrm>
        </p:grpSpPr>
        <p:sp>
          <p:nvSpPr>
            <p:cNvPr id="10" name="Oval 9"/>
            <p:cNvSpPr/>
            <p:nvPr/>
          </p:nvSpPr>
          <p:spPr>
            <a:xfrm>
              <a:off x="-635977" y="-419820"/>
              <a:ext cx="10331711" cy="666024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200"/>
                </a:lnSpc>
                <a:spcBef>
                  <a:spcPts val="0"/>
                </a:spcBef>
                <a:spcAft>
                  <a:spcPts val="80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ea typeface="Times New Roman" panose="02020603050405020304" pitchFamily="18" charset="0"/>
                <a:cs typeface="Times New Roman" panose="02020603050405020304" pitchFamily="18" charset="0"/>
              </a:endParaRPr>
            </a:p>
          </p:txBody>
        </p:sp>
        <p:sp>
          <p:nvSpPr>
            <p:cNvPr id="12" name="Oval 11"/>
            <p:cNvSpPr/>
            <p:nvPr/>
          </p:nvSpPr>
          <p:spPr>
            <a:xfrm>
              <a:off x="3640203" y="1776626"/>
              <a:ext cx="5074515" cy="3835582"/>
            </a:xfrm>
            <a:prstGeom prst="ellipse">
              <a:avLst/>
            </a:prstGeom>
            <a:solidFill>
              <a:srgbClr val="7EC135">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200"/>
                </a:lnSpc>
                <a:spcBef>
                  <a:spcPts val="0"/>
                </a:spcBef>
                <a:spcAft>
                  <a:spcPts val="80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ea typeface="Times New Roman" panose="02020603050405020304" pitchFamily="18" charset="0"/>
                <a:cs typeface="Times New Roman" panose="02020603050405020304" pitchFamily="18" charset="0"/>
              </a:endParaRPr>
            </a:p>
          </p:txBody>
        </p:sp>
        <p:sp>
          <p:nvSpPr>
            <p:cNvPr id="11" name="Oval 10"/>
            <p:cNvSpPr/>
            <p:nvPr/>
          </p:nvSpPr>
          <p:spPr>
            <a:xfrm>
              <a:off x="460089" y="1776626"/>
              <a:ext cx="4998108" cy="3835580"/>
            </a:xfrm>
            <a:prstGeom prst="ellipse">
              <a:avLst/>
            </a:prstGeom>
            <a:solidFill>
              <a:srgbClr val="FFA7A7">
                <a:alpha val="52000"/>
              </a:srgbClr>
            </a:solidFill>
            <a:ln cmpd="sng">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200"/>
                </a:lnSpc>
                <a:spcBef>
                  <a:spcPts val="0"/>
                </a:spcBef>
                <a:spcAft>
                  <a:spcPts val="80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ea typeface="Times New Roman" panose="02020603050405020304" pitchFamily="18" charset="0"/>
                <a:cs typeface="Times New Roman" panose="02020603050405020304" pitchFamily="18" charset="0"/>
              </a:endParaRPr>
            </a:p>
          </p:txBody>
        </p:sp>
        <p:cxnSp>
          <p:nvCxnSpPr>
            <p:cNvPr id="22" name="Straight Arrow Connector 21"/>
            <p:cNvCxnSpPr>
              <a:endCxn id="36" idx="0"/>
            </p:cNvCxnSpPr>
            <p:nvPr/>
          </p:nvCxnSpPr>
          <p:spPr>
            <a:xfrm flipH="1">
              <a:off x="6794724" y="3751411"/>
              <a:ext cx="61558" cy="522542"/>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9" name="Rectangle 1"/>
          <p:cNvSpPr>
            <a:spLocks noGrp="1" noChangeArrowheads="1"/>
          </p:cNvSpPr>
          <p:nvPr>
            <p:ph type="title"/>
          </p:nvPr>
        </p:nvSpPr>
        <p:spPr>
          <a:xfrm>
            <a:off x="685800" y="152400"/>
            <a:ext cx="7772398" cy="1295400"/>
          </a:xfrm>
        </p:spPr>
        <p:txBody>
          <a:bodyPr/>
          <a:lstStyle/>
          <a:p>
            <a:r>
              <a:rPr lang="en-US" sz="3200" dirty="0" smtClean="0">
                <a:solidFill>
                  <a:schemeClr val="accent1">
                    <a:lumMod val="50000"/>
                  </a:schemeClr>
                </a:solidFill>
              </a:rPr>
              <a:t>Calculate the Sample Size: </a:t>
            </a:r>
            <a:r>
              <a:rPr lang="en-US" sz="2400" dirty="0" smtClean="0">
                <a:solidFill>
                  <a:schemeClr val="accent1">
                    <a:lumMod val="50000"/>
                  </a:schemeClr>
                </a:solidFill>
              </a:rPr>
              <a:t/>
            </a:r>
            <a:br>
              <a:rPr lang="en-US" sz="2400" dirty="0" smtClean="0">
                <a:solidFill>
                  <a:schemeClr val="accent1">
                    <a:lumMod val="50000"/>
                  </a:schemeClr>
                </a:solidFill>
              </a:rPr>
            </a:br>
            <a:r>
              <a:rPr lang="en-US" sz="2400" dirty="0" smtClean="0">
                <a:solidFill>
                  <a:schemeClr val="accent1">
                    <a:lumMod val="50000"/>
                  </a:schemeClr>
                </a:solidFill>
              </a:rPr>
              <a:t>Four Challenging Agriculture-based Annual Monitoring Indicators</a:t>
            </a:r>
          </a:p>
        </p:txBody>
      </p:sp>
      <p:sp>
        <p:nvSpPr>
          <p:cNvPr id="2" name="TextBox 1"/>
          <p:cNvSpPr txBox="1"/>
          <p:nvPr/>
        </p:nvSpPr>
        <p:spPr>
          <a:xfrm>
            <a:off x="3411847" y="1781810"/>
            <a:ext cx="2256581" cy="656590"/>
          </a:xfrm>
          <a:prstGeom prst="rect">
            <a:avLst/>
          </a:prstGeom>
          <a:noFill/>
        </p:spPr>
        <p:txBody>
          <a:bodyPr wrap="square" rtlCol="0">
            <a:spAutoFit/>
          </a:bodyPr>
          <a:lstStyle/>
          <a:p>
            <a:pPr marL="0" marR="0">
              <a:lnSpc>
                <a:spcPts val="1100"/>
              </a:lnSpc>
              <a:spcBef>
                <a:spcPts val="0"/>
              </a:spcBef>
              <a:spcAft>
                <a:spcPts val="0"/>
              </a:spcAft>
            </a:pPr>
            <a:r>
              <a:rPr lang="en-US" sz="1200" b="1" dirty="0">
                <a:latin typeface="Calibri" panose="020F0502020204030204" pitchFamily="34" charset="0"/>
                <a:ea typeface="Times New Roman" panose="02020603050405020304" pitchFamily="18" charset="0"/>
                <a:cs typeface="Arial" panose="020B0604020202020204" pitchFamily="34" charset="0"/>
              </a:rPr>
              <a:t># Farmers and O</a:t>
            </a:r>
            <a:r>
              <a:rPr lang="en-US" sz="1200" b="1" dirty="0" smtClean="0">
                <a:latin typeface="Calibri" panose="020F0502020204030204" pitchFamily="34" charset="0"/>
                <a:ea typeface="Times New Roman" panose="02020603050405020304" pitchFamily="18" charset="0"/>
                <a:cs typeface="Arial" panose="020B0604020202020204" pitchFamily="34" charset="0"/>
              </a:rPr>
              <a:t>thers who have Applied Improved Technologies:</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ts val="1100"/>
              </a:lnSpc>
              <a:spcBef>
                <a:spcPts val="0"/>
              </a:spcBef>
              <a:spcAft>
                <a:spcPts val="0"/>
              </a:spcAft>
            </a:pPr>
            <a:r>
              <a:rPr lang="en-US" sz="1200" dirty="0">
                <a:latin typeface="Calibri" panose="020F0502020204030204" pitchFamily="34" charset="0"/>
                <a:ea typeface="Times New Roman" panose="02020603050405020304" pitchFamily="18" charset="0"/>
                <a:cs typeface="Arial" panose="020B0604020202020204" pitchFamily="34" charset="0"/>
              </a:rPr>
              <a:t>Direct beneficiaries throughout the value </a:t>
            </a:r>
            <a:r>
              <a:rPr lang="en-US" sz="1200" dirty="0" smtClean="0">
                <a:latin typeface="Calibri" panose="020F0502020204030204" pitchFamily="34" charset="0"/>
                <a:ea typeface="Times New Roman" panose="02020603050405020304" pitchFamily="18" charset="0"/>
                <a:cs typeface="Arial" panose="020B0604020202020204" pitchFamily="34" charset="0"/>
              </a:rPr>
              <a:t>chain</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5168655" y="3642902"/>
            <a:ext cx="1474932" cy="1015663"/>
          </a:xfrm>
          <a:prstGeom prst="rect">
            <a:avLst/>
          </a:prstGeom>
          <a:noFill/>
        </p:spPr>
        <p:txBody>
          <a:bodyPr wrap="square" rtlCol="0">
            <a:spAutoFit/>
          </a:bodyPr>
          <a:lstStyle/>
          <a:p>
            <a:pPr>
              <a:lnSpc>
                <a:spcPts val="1200"/>
              </a:lnSpc>
              <a:spcBef>
                <a:spcPts val="0"/>
              </a:spcBef>
              <a:spcAft>
                <a:spcPts val="0"/>
              </a:spcAft>
            </a:pPr>
            <a:r>
              <a:rPr lang="en-US" sz="1200" b="1" dirty="0">
                <a:latin typeface="Calibri" panose="020F0502020204030204" pitchFamily="34" charset="0"/>
                <a:ea typeface="Times New Roman" panose="02020603050405020304" pitchFamily="18" charset="0"/>
                <a:cs typeface="Arial" panose="020B0604020202020204" pitchFamily="34" charset="0"/>
              </a:rPr>
              <a:t>Gross </a:t>
            </a:r>
            <a:r>
              <a:rPr lang="en-US" sz="1200" b="1" dirty="0" smtClean="0">
                <a:latin typeface="Calibri" panose="020F0502020204030204" pitchFamily="34" charset="0"/>
                <a:ea typeface="Times New Roman" panose="02020603050405020304" pitchFamily="18" charset="0"/>
                <a:cs typeface="Arial" panose="020B0604020202020204" pitchFamily="34" charset="0"/>
              </a:rPr>
              <a:t>Margins </a:t>
            </a:r>
            <a:r>
              <a:rPr lang="en-US" sz="1200" b="1" dirty="0">
                <a:latin typeface="Calibri" panose="020F0502020204030204" pitchFamily="34" charset="0"/>
                <a:ea typeface="Times New Roman" panose="02020603050405020304" pitchFamily="18" charset="0"/>
                <a:cs typeface="Arial" panose="020B0604020202020204" pitchFamily="34" charset="0"/>
              </a:rPr>
              <a:t>and </a:t>
            </a:r>
            <a:r>
              <a:rPr lang="en-US" sz="1200" b="1" dirty="0" smtClean="0">
                <a:latin typeface="Calibri" panose="020F0502020204030204" pitchFamily="34" charset="0"/>
                <a:ea typeface="Times New Roman" panose="02020603050405020304" pitchFamily="18" charset="0"/>
                <a:cs typeface="Arial" panose="020B0604020202020204" pitchFamily="34" charset="0"/>
              </a:rPr>
              <a:t>Incremental </a:t>
            </a:r>
            <a:r>
              <a:rPr lang="en-US" sz="1200" b="1" dirty="0">
                <a:latin typeface="Calibri" panose="020F0502020204030204" pitchFamily="34" charset="0"/>
                <a:ea typeface="Times New Roman" panose="02020603050405020304" pitchFamily="18" charset="0"/>
                <a:cs typeface="Arial" panose="020B0604020202020204" pitchFamily="34" charset="0"/>
              </a:rPr>
              <a:t>S</a:t>
            </a:r>
            <a:r>
              <a:rPr lang="en-US" sz="1200" b="1" dirty="0" smtClean="0">
                <a:latin typeface="Calibri" panose="020F0502020204030204" pitchFamily="34" charset="0"/>
                <a:ea typeface="Times New Roman" panose="02020603050405020304" pitchFamily="18" charset="0"/>
                <a:cs typeface="Arial" panose="020B0604020202020204" pitchFamily="34" charset="0"/>
              </a:rPr>
              <a:t>ales</a:t>
            </a:r>
            <a:r>
              <a:rPr lang="en-US" sz="1200" b="1" dirty="0">
                <a:latin typeface="Calibri" panose="020F0502020204030204" pitchFamily="34" charset="0"/>
                <a:ea typeface="Times New Roman" panose="02020603050405020304" pitchFamily="18" charset="0"/>
                <a:cs typeface="Arial" panose="020B0604020202020204" pitchFamily="34" charset="0"/>
              </a:rPr>
              <a: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0"/>
              </a:spcBef>
              <a:spcAft>
                <a:spcPts val="0"/>
              </a:spcAft>
            </a:pPr>
            <a:r>
              <a:rPr lang="en-US" sz="1200" dirty="0">
                <a:latin typeface="Calibri" panose="020F0502020204030204" pitchFamily="34" charset="0"/>
                <a:ea typeface="Times New Roman" panose="02020603050405020304" pitchFamily="18" charset="0"/>
                <a:cs typeface="Arial" panose="020B0604020202020204" pitchFamily="34" charset="0"/>
              </a:rPr>
              <a:t>Crops, animals, fish; </a:t>
            </a:r>
            <a:r>
              <a:rPr lang="en-US" sz="1200" dirty="0" smtClean="0">
                <a:latin typeface="Calibri" panose="020F0502020204030204" pitchFamily="34" charset="0"/>
                <a:ea typeface="Times New Roman" panose="02020603050405020304" pitchFamily="18" charset="0"/>
                <a:cs typeface="Arial" panose="020B0604020202020204" pitchFamily="34" charset="0"/>
              </a:rPr>
              <a:t>direct beneficiaries </a:t>
            </a:r>
            <a:r>
              <a:rPr lang="en-US" sz="1200" b="1" u="sng" dirty="0" smtClean="0">
                <a:solidFill>
                  <a:srgbClr val="2C666A"/>
                </a:solidFill>
                <a:latin typeface="Calibri" panose="020F0502020204030204" pitchFamily="34" charset="0"/>
                <a:ea typeface="Times New Roman" panose="02020603050405020304" pitchFamily="18" charset="0"/>
                <a:cs typeface="Arial" panose="020B0604020202020204" pitchFamily="34" charset="0"/>
              </a:rPr>
              <a:t>Smallholder </a:t>
            </a:r>
            <a:r>
              <a:rPr lang="en-US" sz="1200" b="1" u="sng" dirty="0">
                <a:solidFill>
                  <a:srgbClr val="2C666A"/>
                </a:solidFill>
                <a:latin typeface="Calibri" panose="020F0502020204030204" pitchFamily="34" charset="0"/>
                <a:ea typeface="Times New Roman" panose="02020603050405020304" pitchFamily="18" charset="0"/>
                <a:cs typeface="Arial" panose="020B0604020202020204" pitchFamily="34" charset="0"/>
              </a:rPr>
              <a:t>producers only</a:t>
            </a:r>
            <a:r>
              <a:rPr lang="en-US" sz="1200" dirty="0" smtClean="0">
                <a:solidFill>
                  <a:srgbClr val="2C666A"/>
                </a:solidFill>
                <a:latin typeface="Calibri" panose="020F0502020204030204" pitchFamily="34" charset="0"/>
                <a:ea typeface="Times New Roman" panose="02020603050405020304" pitchFamily="18" charset="0"/>
                <a:cs typeface="Arial" panose="020B0604020202020204" pitchFamily="34" charset="0"/>
              </a:rPr>
              <a:t>!</a:t>
            </a:r>
            <a:endParaRPr lang="en-US" sz="1200" dirty="0">
              <a:solidFill>
                <a:srgbClr val="2C666A"/>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TextBox 34"/>
          <p:cNvSpPr txBox="1"/>
          <p:nvPr/>
        </p:nvSpPr>
        <p:spPr>
          <a:xfrm>
            <a:off x="3989086" y="4459069"/>
            <a:ext cx="1165825" cy="646331"/>
          </a:xfrm>
          <a:prstGeom prst="rect">
            <a:avLst/>
          </a:prstGeom>
          <a:noFill/>
        </p:spPr>
        <p:txBody>
          <a:bodyPr wrap="square" rtlCol="0">
            <a:spAutoFit/>
          </a:bodyPr>
          <a:lstStyle/>
          <a:p>
            <a:r>
              <a:rPr lang="en-US" sz="1200" dirty="0">
                <a:latin typeface="Calibri Light" panose="020F0302020204030204" pitchFamily="34" charset="0"/>
                <a:ea typeface="Times New Roman" panose="02020603050405020304" pitchFamily="18" charset="0"/>
                <a:cs typeface="Arial" panose="020B0604020202020204" pitchFamily="34" charset="0"/>
              </a:rPr>
              <a:t>Smallholder producers of </a:t>
            </a:r>
            <a:r>
              <a:rPr lang="en-US" sz="1200" dirty="0" smtClean="0">
                <a:latin typeface="Calibri Light" panose="020F0302020204030204" pitchFamily="34" charset="0"/>
                <a:ea typeface="Times New Roman" panose="02020603050405020304" pitchFamily="18" charset="0"/>
                <a:cs typeface="Arial" panose="020B0604020202020204" pitchFamily="34" charset="0"/>
              </a:rPr>
              <a:t>crops</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TextBox 35"/>
          <p:cNvSpPr txBox="1"/>
          <p:nvPr/>
        </p:nvSpPr>
        <p:spPr>
          <a:xfrm>
            <a:off x="5351605" y="5066946"/>
            <a:ext cx="1236232" cy="646331"/>
          </a:xfrm>
          <a:prstGeom prst="rect">
            <a:avLst/>
          </a:prstGeom>
          <a:noFill/>
        </p:spPr>
        <p:txBody>
          <a:bodyPr wrap="square" rtlCol="0">
            <a:spAutoFit/>
          </a:bodyPr>
          <a:lstStyle/>
          <a:p>
            <a:r>
              <a:rPr lang="en-US" sz="1200" dirty="0">
                <a:latin typeface="Calibri Light" panose="020F0302020204030204" pitchFamily="34" charset="0"/>
                <a:ea typeface="Times New Roman" panose="02020603050405020304" pitchFamily="18" charset="0"/>
                <a:cs typeface="Arial" panose="020B0604020202020204" pitchFamily="34" charset="0"/>
              </a:rPr>
              <a:t>Smallholder producers of animals, </a:t>
            </a:r>
            <a:r>
              <a:rPr lang="en-US" sz="1200" dirty="0" smtClean="0">
                <a:latin typeface="Calibri Light" panose="020F0302020204030204" pitchFamily="34" charset="0"/>
                <a:ea typeface="Times New Roman" panose="02020603050405020304" pitchFamily="18" charset="0"/>
                <a:cs typeface="Arial" panose="020B0604020202020204" pitchFamily="34" charset="0"/>
              </a:rPr>
              <a:t>fish</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TextBox 42"/>
          <p:cNvSpPr txBox="1"/>
          <p:nvPr/>
        </p:nvSpPr>
        <p:spPr>
          <a:xfrm>
            <a:off x="2426517" y="3682671"/>
            <a:ext cx="1426022" cy="1323439"/>
          </a:xfrm>
          <a:prstGeom prst="rect">
            <a:avLst/>
          </a:prstGeom>
          <a:noFill/>
        </p:spPr>
        <p:txBody>
          <a:bodyPr wrap="square" rtlCol="0">
            <a:spAutoFit/>
          </a:bodyPr>
          <a:lstStyle/>
          <a:p>
            <a:pPr>
              <a:lnSpc>
                <a:spcPts val="1200"/>
              </a:lnSpc>
              <a:spcBef>
                <a:spcPts val="0"/>
              </a:spcBef>
              <a:spcAft>
                <a:spcPts val="0"/>
              </a:spcAft>
            </a:pPr>
            <a:r>
              <a:rPr lang="en-US" sz="1200" b="1" dirty="0">
                <a:latin typeface="Calibri" panose="020F0502020204030204" pitchFamily="34" charset="0"/>
                <a:ea typeface="Times New Roman" panose="02020603050405020304" pitchFamily="18" charset="0"/>
                <a:cs typeface="Arial" panose="020B0604020202020204" pitchFamily="34" charset="0"/>
              </a:rPr>
              <a:t># </a:t>
            </a:r>
            <a:r>
              <a:rPr lang="en-US" sz="1200" b="1" dirty="0" smtClean="0">
                <a:latin typeface="Calibri" panose="020F0502020204030204" pitchFamily="34" charset="0"/>
                <a:ea typeface="Times New Roman" panose="02020603050405020304" pitchFamily="18" charset="0"/>
                <a:cs typeface="Arial" panose="020B0604020202020204" pitchFamily="34" charset="0"/>
              </a:rPr>
              <a:t>Hectares Under Improved Technologies:</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0"/>
              </a:spcBef>
              <a:spcAft>
                <a:spcPts val="0"/>
              </a:spcAft>
            </a:pPr>
            <a:r>
              <a:rPr lang="en-US" sz="1200" dirty="0">
                <a:latin typeface="Calibri" panose="020F0502020204030204" pitchFamily="34" charset="0"/>
                <a:ea typeface="Times New Roman" panose="02020603050405020304" pitchFamily="18" charset="0"/>
                <a:cs typeface="Arial" panose="020B0604020202020204" pitchFamily="34" charset="0"/>
              </a:rPr>
              <a:t>Land-based (crop) technologies </a:t>
            </a:r>
            <a:r>
              <a:rPr lang="en-US" sz="1200" dirty="0" smtClean="0">
                <a:latin typeface="Calibri" panose="020F0502020204030204" pitchFamily="34" charset="0"/>
                <a:ea typeface="Times New Roman" panose="02020603050405020304" pitchFamily="18" charset="0"/>
                <a:cs typeface="Arial" panose="020B0604020202020204" pitchFamily="34" charset="0"/>
              </a:rPr>
              <a:t>only</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0"/>
              </a:spcBef>
              <a:spcAft>
                <a:spcPts val="0"/>
              </a:spcAft>
            </a:pPr>
            <a:r>
              <a:rPr lang="en-US" sz="1200" b="1" u="sng" dirty="0">
                <a:solidFill>
                  <a:srgbClr val="2C666A"/>
                </a:solidFill>
                <a:latin typeface="Calibri" panose="020F0502020204030204" pitchFamily="34" charset="0"/>
                <a:ea typeface="Times New Roman" panose="02020603050405020304" pitchFamily="18" charset="0"/>
                <a:cs typeface="Arial" panose="020B0604020202020204" pitchFamily="34" charset="0"/>
              </a:rPr>
              <a:t>All</a:t>
            </a:r>
            <a:r>
              <a:rPr lang="en-US" sz="1200" u="sng" dirty="0">
                <a:solidFill>
                  <a:srgbClr val="2C666A"/>
                </a:solidFill>
                <a:latin typeface="Calibri" panose="020F0502020204030204" pitchFamily="34" charset="0"/>
                <a:ea typeface="Times New Roman" panose="02020603050405020304" pitchFamily="18" charset="0"/>
                <a:cs typeface="Arial" panose="020B0604020202020204" pitchFamily="34" charset="0"/>
              </a:rPr>
              <a:t> </a:t>
            </a:r>
            <a:r>
              <a:rPr lang="en-US" sz="1200" b="1" u="sng" dirty="0">
                <a:solidFill>
                  <a:srgbClr val="2C666A"/>
                </a:solidFill>
                <a:latin typeface="Calibri" panose="020F0502020204030204" pitchFamily="34" charset="0"/>
                <a:ea typeface="Times New Roman" panose="02020603050405020304" pitchFamily="18" charset="0"/>
                <a:cs typeface="Arial" panose="020B0604020202020204" pitchFamily="34" charset="0"/>
              </a:rPr>
              <a:t>direct beneficiary </a:t>
            </a:r>
            <a:r>
              <a:rPr lang="en-US" sz="1200" b="1" u="sng" dirty="0" smtClean="0">
                <a:solidFill>
                  <a:srgbClr val="2C666A"/>
                </a:solidFill>
                <a:latin typeface="Calibri" panose="020F0502020204030204" pitchFamily="34" charset="0"/>
                <a:ea typeface="Times New Roman" panose="02020603050405020304" pitchFamily="18" charset="0"/>
                <a:cs typeface="Arial" panose="020B0604020202020204" pitchFamily="34" charset="0"/>
              </a:rPr>
              <a:t>producers</a:t>
            </a:r>
            <a:endParaRPr lang="en-US" sz="1200" dirty="0">
              <a:solidFill>
                <a:srgbClr val="2C666A"/>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TextBox 53"/>
          <p:cNvSpPr txBox="1"/>
          <p:nvPr/>
        </p:nvSpPr>
        <p:spPr>
          <a:xfrm>
            <a:off x="2863178" y="5299902"/>
            <a:ext cx="1005703" cy="461665"/>
          </a:xfrm>
          <a:prstGeom prst="rect">
            <a:avLst/>
          </a:prstGeom>
          <a:noFill/>
        </p:spPr>
        <p:txBody>
          <a:bodyPr wrap="square" rtlCol="0">
            <a:spAutoFit/>
          </a:bodyPr>
          <a:lstStyle/>
          <a:p>
            <a:r>
              <a:rPr lang="en-US" sz="1200" dirty="0">
                <a:latin typeface="Calibri Light" panose="020F0302020204030204" pitchFamily="34" charset="0"/>
                <a:ea typeface="Times New Roman" panose="02020603050405020304" pitchFamily="18" charset="0"/>
                <a:cs typeface="Arial" panose="020B0604020202020204" pitchFamily="34" charset="0"/>
              </a:rPr>
              <a:t>Larger </a:t>
            </a:r>
            <a:r>
              <a:rPr lang="en-US" sz="1200" dirty="0" smtClean="0">
                <a:latin typeface="Calibri Light" panose="020F0302020204030204" pitchFamily="34" charset="0"/>
                <a:ea typeface="Times New Roman" panose="02020603050405020304" pitchFamily="18" charset="0"/>
                <a:cs typeface="Arial" panose="020B0604020202020204" pitchFamily="34" charset="0"/>
              </a:rPr>
              <a:t>crop producers</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TextBox 58"/>
          <p:cNvSpPr txBox="1"/>
          <p:nvPr/>
        </p:nvSpPr>
        <p:spPr>
          <a:xfrm>
            <a:off x="4134577" y="2691931"/>
            <a:ext cx="811119" cy="276999"/>
          </a:xfrm>
          <a:prstGeom prst="rect">
            <a:avLst/>
          </a:prstGeom>
          <a:noFill/>
        </p:spPr>
        <p:txBody>
          <a:bodyPr wrap="none" rtlCol="0">
            <a:spAutoFit/>
          </a:bodyPr>
          <a:lstStyle/>
          <a:p>
            <a:r>
              <a:rPr lang="en-US" sz="1200" dirty="0" smtClean="0">
                <a:latin typeface="Calibri" panose="020F0502020204030204" pitchFamily="34" charset="0"/>
              </a:rPr>
              <a:t>Producers</a:t>
            </a:r>
            <a:endParaRPr lang="en-US" sz="1200" dirty="0">
              <a:latin typeface="Calibri" panose="020F0502020204030204" pitchFamily="34" charset="0"/>
            </a:endParaRPr>
          </a:p>
        </p:txBody>
      </p:sp>
      <p:cxnSp>
        <p:nvCxnSpPr>
          <p:cNvPr id="61" name="Straight Arrow Connector 60"/>
          <p:cNvCxnSpPr/>
          <p:nvPr/>
        </p:nvCxnSpPr>
        <p:spPr bwMode="auto">
          <a:xfrm>
            <a:off x="4542013" y="2417580"/>
            <a:ext cx="0" cy="319356"/>
          </a:xfrm>
          <a:prstGeom prst="straightConnector1">
            <a:avLst/>
          </a:prstGeom>
          <a:ln>
            <a:headEnd type="none" w="med" len="med"/>
            <a:tailEnd type="triangle"/>
          </a:ln>
          <a:effectLst/>
        </p:spPr>
        <p:style>
          <a:lnRef idx="2">
            <a:schemeClr val="accent4"/>
          </a:lnRef>
          <a:fillRef idx="0">
            <a:schemeClr val="accent4"/>
          </a:fillRef>
          <a:effectRef idx="1">
            <a:schemeClr val="accent4"/>
          </a:effectRef>
          <a:fontRef idx="minor">
            <a:schemeClr val="tx1"/>
          </a:fontRef>
        </p:style>
      </p:cxnSp>
      <p:cxnSp>
        <p:nvCxnSpPr>
          <p:cNvPr id="65" name="Straight Arrow Connector 64"/>
          <p:cNvCxnSpPr/>
          <p:nvPr/>
        </p:nvCxnSpPr>
        <p:spPr bwMode="auto">
          <a:xfrm>
            <a:off x="5161162" y="2344247"/>
            <a:ext cx="846811" cy="146666"/>
          </a:xfrm>
          <a:prstGeom prst="straightConnector1">
            <a:avLst/>
          </a:prstGeom>
          <a:ln>
            <a:headEnd type="none" w="med" len="med"/>
            <a:tailEnd type="triangle"/>
          </a:ln>
          <a:effectLst/>
        </p:spPr>
        <p:style>
          <a:lnRef idx="2">
            <a:schemeClr val="accent4"/>
          </a:lnRef>
          <a:fillRef idx="0">
            <a:schemeClr val="accent4"/>
          </a:fillRef>
          <a:effectRef idx="1">
            <a:schemeClr val="accent4"/>
          </a:effectRef>
          <a:fontRef idx="minor">
            <a:schemeClr val="tx1"/>
          </a:fontRef>
        </p:style>
      </p:cxnSp>
      <p:sp>
        <p:nvSpPr>
          <p:cNvPr id="68" name="TextBox 67"/>
          <p:cNvSpPr txBox="1"/>
          <p:nvPr/>
        </p:nvSpPr>
        <p:spPr>
          <a:xfrm>
            <a:off x="6007973" y="2390001"/>
            <a:ext cx="606833" cy="276999"/>
          </a:xfrm>
          <a:prstGeom prst="rect">
            <a:avLst/>
          </a:prstGeom>
          <a:noFill/>
        </p:spPr>
        <p:txBody>
          <a:bodyPr wrap="none" rtlCol="0">
            <a:spAutoFit/>
          </a:bodyPr>
          <a:lstStyle/>
          <a:p>
            <a:r>
              <a:rPr lang="en-US" sz="1200" dirty="0" smtClean="0">
                <a:latin typeface="Calibri" panose="020F0502020204030204" pitchFamily="34" charset="0"/>
              </a:rPr>
              <a:t>Others</a:t>
            </a:r>
            <a:endParaRPr lang="en-US" sz="1200" dirty="0">
              <a:latin typeface="Calibri" panose="020F0502020204030204" pitchFamily="34" charset="0"/>
            </a:endParaRPr>
          </a:p>
        </p:txBody>
      </p:sp>
      <p:cxnSp>
        <p:nvCxnSpPr>
          <p:cNvPr id="79" name="Straight Arrow Connector 78"/>
          <p:cNvCxnSpPr/>
          <p:nvPr/>
        </p:nvCxnSpPr>
        <p:spPr>
          <a:xfrm>
            <a:off x="3157899" y="5006110"/>
            <a:ext cx="113445" cy="293792"/>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983217" y="4358565"/>
            <a:ext cx="363173" cy="32244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flipH="1">
            <a:off x="4134578" y="2973017"/>
            <a:ext cx="346323" cy="307869"/>
          </a:xfrm>
          <a:prstGeom prst="straightConnector1">
            <a:avLst/>
          </a:prstGeom>
          <a:ln>
            <a:headEnd type="none" w="med" len="med"/>
            <a:tailEnd type="triangle"/>
          </a:ln>
          <a:effectLst/>
        </p:spPr>
        <p:style>
          <a:lnRef idx="2">
            <a:schemeClr val="accent4"/>
          </a:lnRef>
          <a:fillRef idx="0">
            <a:schemeClr val="accent4"/>
          </a:fillRef>
          <a:effectRef idx="1">
            <a:schemeClr val="accent4"/>
          </a:effectRef>
          <a:fontRef idx="minor">
            <a:schemeClr val="tx1"/>
          </a:fontRef>
        </p:style>
      </p:cxnSp>
      <p:cxnSp>
        <p:nvCxnSpPr>
          <p:cNvPr id="34" name="Straight Arrow Connector 33"/>
          <p:cNvCxnSpPr/>
          <p:nvPr/>
        </p:nvCxnSpPr>
        <p:spPr bwMode="auto">
          <a:xfrm>
            <a:off x="4636892" y="2968929"/>
            <a:ext cx="346324" cy="317529"/>
          </a:xfrm>
          <a:prstGeom prst="straightConnector1">
            <a:avLst/>
          </a:prstGeom>
          <a:ln>
            <a:headEnd type="none" w="med" len="med"/>
            <a:tailEnd type="triangle"/>
          </a:ln>
          <a:effectLst/>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3768542" y="4368946"/>
            <a:ext cx="399865" cy="312059"/>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058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457200" y="1248506"/>
            <a:ext cx="8305800" cy="5334002"/>
          </a:xfrm>
        </p:spPr>
        <p:txBody>
          <a:bodyPr lIns="89294" tIns="53576" rIns="89294" bIns="53576" anchor="t"/>
          <a:lstStyle/>
          <a:p>
            <a:pPr marL="0" lvl="1" indent="0" defTabSz="914145" eaLnBrk="1">
              <a:spcBef>
                <a:spcPts val="0"/>
              </a:spcBef>
              <a:buClr>
                <a:srgbClr val="000000"/>
              </a:buClr>
              <a:buNone/>
            </a:pPr>
            <a:r>
              <a:rPr lang="en-US" sz="2400" b="1" dirty="0" smtClean="0">
                <a:ea typeface="Helvetica" charset="0"/>
                <a:sym typeface="Helvetica" charset="0"/>
              </a:rPr>
              <a:t>It is recommended to use a minimum </a:t>
            </a:r>
          </a:p>
          <a:p>
            <a:pPr marL="0" lvl="1" indent="0" defTabSz="914145" eaLnBrk="1">
              <a:spcBef>
                <a:spcPts val="0"/>
              </a:spcBef>
              <a:buClr>
                <a:srgbClr val="000000"/>
              </a:buClr>
              <a:buNone/>
            </a:pPr>
            <a:r>
              <a:rPr lang="en-US" sz="2400" b="1" dirty="0" smtClean="0">
                <a:ea typeface="Helvetica" charset="0"/>
                <a:sym typeface="Helvetica" charset="0"/>
              </a:rPr>
              <a:t>sample size of 525 beneficiaries (including </a:t>
            </a:r>
          </a:p>
          <a:p>
            <a:pPr marL="0" lvl="1" indent="0" defTabSz="914145" eaLnBrk="1">
              <a:spcBef>
                <a:spcPts val="0"/>
              </a:spcBef>
              <a:buClr>
                <a:srgbClr val="000000"/>
              </a:buClr>
              <a:buNone/>
            </a:pPr>
            <a:r>
              <a:rPr lang="en-US" sz="2400" b="1" dirty="0" smtClean="0">
                <a:ea typeface="Helvetica" charset="0"/>
                <a:sym typeface="Helvetica" charset="0"/>
              </a:rPr>
              <a:t>inflation for non-response) for any BBS</a:t>
            </a:r>
          </a:p>
          <a:p>
            <a:pPr marL="0" lvl="1" indent="0" defTabSz="914145" eaLnBrk="1">
              <a:spcBef>
                <a:spcPts val="0"/>
              </a:spcBef>
              <a:buClr>
                <a:srgbClr val="000000"/>
              </a:buClr>
              <a:buNone/>
            </a:pPr>
            <a:endParaRPr lang="en-US" sz="2400" dirty="0" smtClean="0">
              <a:ea typeface="Helvetica" charset="0"/>
              <a:sym typeface="Helvetica" charset="0"/>
            </a:endParaRPr>
          </a:p>
          <a:p>
            <a:pPr marL="0" lvl="1" indent="0" defTabSz="914145" eaLnBrk="1">
              <a:spcBef>
                <a:spcPts val="0"/>
              </a:spcBef>
              <a:buClr>
                <a:srgbClr val="000000"/>
              </a:buClr>
              <a:buNone/>
            </a:pPr>
            <a:r>
              <a:rPr lang="en-US" sz="2400" dirty="0" smtClean="0">
                <a:solidFill>
                  <a:srgbClr val="2C666A"/>
                </a:solidFill>
                <a:ea typeface="Helvetica" charset="0"/>
                <a:sym typeface="Helvetica" charset="0"/>
              </a:rPr>
              <a:t>Why?</a:t>
            </a:r>
          </a:p>
          <a:p>
            <a:pPr marL="553631" lvl="2" indent="-285750" defTabSz="914145" eaLnBrk="1">
              <a:spcBef>
                <a:spcPts val="0"/>
              </a:spcBef>
              <a:buClr>
                <a:schemeClr val="accent1">
                  <a:lumMod val="50000"/>
                </a:schemeClr>
              </a:buClr>
            </a:pPr>
            <a:r>
              <a:rPr lang="en-US" sz="2200" dirty="0" smtClean="0">
                <a:ea typeface="Helvetica" charset="0"/>
                <a:sym typeface="Helvetica" charset="0"/>
              </a:rPr>
              <a:t>To ensure reasonable precision for Feed the Future required disaggregates</a:t>
            </a:r>
          </a:p>
          <a:p>
            <a:pPr marL="553631" lvl="2" indent="-285750" defTabSz="914145" eaLnBrk="1">
              <a:spcBef>
                <a:spcPts val="0"/>
              </a:spcBef>
              <a:buClr>
                <a:schemeClr val="accent1">
                  <a:lumMod val="50000"/>
                </a:schemeClr>
              </a:buClr>
            </a:pPr>
            <a:r>
              <a:rPr lang="en-US" sz="2200" dirty="0" smtClean="0">
                <a:ea typeface="Helvetica" charset="0"/>
                <a:sym typeface="Helvetica" charset="0"/>
              </a:rPr>
              <a:t>To ensure reasonable precision for any district or other sub-project geographic areas for which IPs wish to produce estimates</a:t>
            </a:r>
          </a:p>
          <a:p>
            <a:pPr marL="553631" lvl="2" indent="-285750" defTabSz="914145" eaLnBrk="1">
              <a:spcBef>
                <a:spcPts val="0"/>
              </a:spcBef>
              <a:buClr>
                <a:schemeClr val="accent1">
                  <a:lumMod val="50000"/>
                </a:schemeClr>
              </a:buClr>
            </a:pPr>
            <a:r>
              <a:rPr lang="en-US" sz="2200" dirty="0" smtClean="0">
                <a:ea typeface="Helvetica" charset="0"/>
                <a:sym typeface="Helvetica" charset="0"/>
              </a:rPr>
              <a:t>To compensate for diminished sample size due to screening out of non-small holder farmers for Gross Margins and Value of Incremental Sales indicators</a:t>
            </a:r>
          </a:p>
          <a:p>
            <a:pPr marL="553631" lvl="2" indent="-285750" defTabSz="914145" eaLnBrk="1">
              <a:spcBef>
                <a:spcPts val="0"/>
              </a:spcBef>
              <a:buClr>
                <a:schemeClr val="accent1">
                  <a:lumMod val="50000"/>
                </a:schemeClr>
              </a:buClr>
            </a:pPr>
            <a:r>
              <a:rPr lang="en-US" sz="2200" dirty="0" smtClean="0">
                <a:ea typeface="Helvetica" charset="0"/>
                <a:sym typeface="Helvetica" charset="0"/>
              </a:rPr>
              <a:t>To justify base cost of survey</a:t>
            </a:r>
            <a:endParaRPr lang="en-US" sz="1400" dirty="0" smtClean="0">
              <a:sym typeface="Helvetica" charset="0"/>
            </a:endParaRPr>
          </a:p>
          <a:p>
            <a:pPr marL="267881" lvl="2" indent="0" defTabSz="914145" eaLnBrk="1">
              <a:spcBef>
                <a:spcPts val="0"/>
              </a:spcBef>
              <a:buClr>
                <a:srgbClr val="000000"/>
              </a:buClr>
              <a:buNone/>
            </a:pPr>
            <a:endParaRPr lang="en-US" sz="1400" b="1" baseline="-25000" dirty="0">
              <a:solidFill>
                <a:srgbClr val="FF0000"/>
              </a:solidFill>
              <a:sym typeface="Helvetica" charset="0"/>
            </a:endParaRPr>
          </a:p>
        </p:txBody>
      </p:sp>
      <p:pic>
        <p:nvPicPr>
          <p:cNvPr id="17413" name="Picture 4" descr="image2.png"/>
          <p:cNvPicPr>
            <a:picLocks noChangeAspect="1"/>
          </p:cNvPicPr>
          <p:nvPr/>
        </p:nvPicPr>
        <p:blipFill>
          <a:blip r:embed="rId3" cstate="print"/>
          <a:srcRect/>
          <a:stretch>
            <a:fillRect/>
          </a:stretch>
        </p:blipFill>
        <p:spPr bwMode="auto">
          <a:xfrm>
            <a:off x="6934200" y="42155"/>
            <a:ext cx="2057400" cy="1481913"/>
          </a:xfrm>
          <a:prstGeom prst="rect">
            <a:avLst/>
          </a:prstGeom>
          <a:noFill/>
          <a:ln w="12700">
            <a:noFill/>
            <a:miter lim="0"/>
            <a:headEnd/>
            <a:tailEnd/>
          </a:ln>
        </p:spPr>
      </p:pic>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8" name="Rectangle 1"/>
          <p:cNvSpPr>
            <a:spLocks noGrp="1" noChangeArrowheads="1"/>
          </p:cNvSpPr>
          <p:nvPr>
            <p:ph type="title"/>
          </p:nvPr>
        </p:nvSpPr>
        <p:spPr>
          <a:xfrm>
            <a:off x="674077" y="411431"/>
            <a:ext cx="5867400" cy="685800"/>
          </a:xfrm>
        </p:spPr>
        <p:txBody>
          <a:bodyPr lIns="89294" tIns="53576" rIns="89294" bIns="53576"/>
          <a:lstStyle/>
          <a:p>
            <a:pPr defTabSz="914145" eaLnBrk="1"/>
            <a:r>
              <a:rPr lang="en-US" sz="3200" dirty="0" smtClean="0">
                <a:solidFill>
                  <a:schemeClr val="accent1">
                    <a:lumMod val="50000"/>
                  </a:schemeClr>
                </a:solidFill>
              </a:rPr>
              <a:t>Calculate the Sample Size</a:t>
            </a:r>
          </a:p>
        </p:txBody>
      </p:sp>
    </p:spTree>
    <p:extLst>
      <p:ext uri="{BB962C8B-B14F-4D97-AF65-F5344CB8AC3E}">
        <p14:creationId xmlns:p14="http://schemas.microsoft.com/office/powerpoint/2010/main" val="175318620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3394"/>
            <a:ext cx="7358063" cy="735806"/>
          </a:xfrm>
        </p:spPr>
        <p:txBody>
          <a:bodyPr/>
          <a:lstStyle/>
          <a:p>
            <a:r>
              <a:rPr lang="en-US" sz="3200" dirty="0" smtClean="0">
                <a:solidFill>
                  <a:schemeClr val="accent1">
                    <a:lumMod val="50000"/>
                  </a:schemeClr>
                </a:solidFill>
              </a:rPr>
              <a:t>Survey Design Steps for Drawing a Sample Using Approaches 1 &amp; 2</a:t>
            </a:r>
            <a:endParaRPr lang="en-US" sz="3200" dirty="0">
              <a:solidFill>
                <a:schemeClr val="accent1">
                  <a:lumMod val="50000"/>
                </a:schemeClr>
              </a:solidFill>
            </a:endParaRPr>
          </a:p>
        </p:txBody>
      </p:sp>
      <p:grpSp>
        <p:nvGrpSpPr>
          <p:cNvPr id="4" name="Group 3"/>
          <p:cNvGrpSpPr/>
          <p:nvPr/>
        </p:nvGrpSpPr>
        <p:grpSpPr>
          <a:xfrm>
            <a:off x="2743200" y="1752600"/>
            <a:ext cx="3645660" cy="4267200"/>
            <a:chOff x="685675" y="2151897"/>
            <a:chExt cx="5223393" cy="6916515"/>
          </a:xfrm>
        </p:grpSpPr>
        <p:sp>
          <p:nvSpPr>
            <p:cNvPr id="5" name="Rounded Rectangle 4"/>
            <p:cNvSpPr/>
            <p:nvPr/>
          </p:nvSpPr>
          <p:spPr>
            <a:xfrm>
              <a:off x="1114927" y="2151897"/>
              <a:ext cx="1937288" cy="100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Choose a survey design option</a:t>
              </a:r>
            </a:p>
          </p:txBody>
        </p:sp>
        <p:sp>
          <p:nvSpPr>
            <p:cNvPr id="6" name="Rounded Rectangle 5"/>
            <p:cNvSpPr/>
            <p:nvPr/>
          </p:nvSpPr>
          <p:spPr>
            <a:xfrm>
              <a:off x="1114927" y="3633674"/>
              <a:ext cx="1937288" cy="10073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Calculate the sample size</a:t>
              </a:r>
            </a:p>
          </p:txBody>
        </p:sp>
        <p:sp>
          <p:nvSpPr>
            <p:cNvPr id="7" name="Rounded Rectangle 6"/>
            <p:cNvSpPr/>
            <p:nvPr/>
          </p:nvSpPr>
          <p:spPr>
            <a:xfrm>
              <a:off x="3971780" y="4553522"/>
              <a:ext cx="1937288" cy="1231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Choose the number of clusters to select</a:t>
              </a:r>
            </a:p>
          </p:txBody>
        </p:sp>
        <p:sp>
          <p:nvSpPr>
            <p:cNvPr id="8" name="Rounded Rectangle 7"/>
            <p:cNvSpPr/>
            <p:nvPr/>
          </p:nvSpPr>
          <p:spPr>
            <a:xfrm>
              <a:off x="3971780" y="6233118"/>
              <a:ext cx="1937288" cy="100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a sample of clusters</a:t>
              </a:r>
            </a:p>
          </p:txBody>
        </p:sp>
        <p:sp>
          <p:nvSpPr>
            <p:cNvPr id="9" name="Rounded Rectangle 8"/>
            <p:cNvSpPr/>
            <p:nvPr/>
          </p:nvSpPr>
          <p:spPr>
            <a:xfrm>
              <a:off x="1114926" y="8061022"/>
              <a:ext cx="1937288" cy="100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survey respondents</a:t>
              </a:r>
            </a:p>
          </p:txBody>
        </p:sp>
        <p:cxnSp>
          <p:nvCxnSpPr>
            <p:cNvPr id="10" name="Straight Arrow Connector 9"/>
            <p:cNvCxnSpPr>
              <a:stCxn id="5" idx="2"/>
              <a:endCxn id="6" idx="0"/>
            </p:cNvCxnSpPr>
            <p:nvPr/>
          </p:nvCxnSpPr>
          <p:spPr>
            <a:xfrm>
              <a:off x="2083571" y="3159287"/>
              <a:ext cx="0" cy="474387"/>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6" idx="2"/>
              <a:endCxn id="9" idx="0"/>
            </p:cNvCxnSpPr>
            <p:nvPr/>
          </p:nvCxnSpPr>
          <p:spPr>
            <a:xfrm flipH="1">
              <a:off x="2083570" y="4641064"/>
              <a:ext cx="1" cy="3419958"/>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2" name="Elbow Connector 11"/>
            <p:cNvCxnSpPr>
              <a:stCxn id="6" idx="3"/>
              <a:endCxn id="7" idx="0"/>
            </p:cNvCxnSpPr>
            <p:nvPr/>
          </p:nvCxnSpPr>
          <p:spPr>
            <a:xfrm>
              <a:off x="3052215" y="4137369"/>
              <a:ext cx="1888209" cy="416153"/>
            </a:xfrm>
            <a:prstGeom prst="bentConnector2">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7" idx="2"/>
              <a:endCxn id="8" idx="0"/>
            </p:cNvCxnSpPr>
            <p:nvPr/>
          </p:nvCxnSpPr>
          <p:spPr>
            <a:xfrm>
              <a:off x="4940424" y="5785354"/>
              <a:ext cx="0" cy="447764"/>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cxnSp>
          <p:nvCxnSpPr>
            <p:cNvPr id="14" name="Elbow Connector 13"/>
            <p:cNvCxnSpPr>
              <a:stCxn id="8" idx="2"/>
              <a:endCxn id="9" idx="0"/>
            </p:cNvCxnSpPr>
            <p:nvPr/>
          </p:nvCxnSpPr>
          <p:spPr>
            <a:xfrm rot="5400000">
              <a:off x="3101740" y="6222338"/>
              <a:ext cx="820514" cy="2856854"/>
            </a:xfrm>
            <a:prstGeom prst="bentConnector3">
              <a:avLst>
                <a:gd name="adj1" fmla="val 50000"/>
              </a:avLst>
            </a:prstGeom>
            <a:ln>
              <a:tailEnd type="triangle" w="lg" len="med"/>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685675" y="5748295"/>
              <a:ext cx="1397895" cy="698406"/>
            </a:xfrm>
            <a:prstGeom prst="rect">
              <a:avLst/>
            </a:prstGeom>
            <a:noFill/>
          </p:spPr>
          <p:txBody>
            <a:bodyPr wrap="square" rtlCol="0">
              <a:spAutoFit/>
            </a:bodyPr>
            <a:lstStyle/>
            <a:p>
              <a:pPr algn="ctr"/>
              <a:r>
                <a:rPr lang="en-US" sz="1100" b="1" dirty="0"/>
                <a:t>One-stage </a:t>
              </a:r>
              <a:r>
                <a:rPr lang="en-US" sz="1100" b="1" dirty="0" smtClean="0"/>
                <a:t>design </a:t>
              </a:r>
              <a:endParaRPr lang="en-US" sz="1100" b="1" dirty="0"/>
            </a:p>
          </p:txBody>
        </p:sp>
        <p:sp>
          <p:nvSpPr>
            <p:cNvPr id="16" name="TextBox 15"/>
            <p:cNvSpPr txBox="1"/>
            <p:nvPr/>
          </p:nvSpPr>
          <p:spPr>
            <a:xfrm>
              <a:off x="2844800" y="3268227"/>
              <a:ext cx="2945106" cy="698406"/>
            </a:xfrm>
            <a:prstGeom prst="rect">
              <a:avLst/>
            </a:prstGeom>
            <a:noFill/>
          </p:spPr>
          <p:txBody>
            <a:bodyPr wrap="square" rtlCol="0">
              <a:spAutoFit/>
            </a:bodyPr>
            <a:lstStyle/>
            <a:p>
              <a:pPr algn="ctr"/>
              <a:r>
                <a:rPr lang="en-US" sz="1100" b="1" dirty="0"/>
                <a:t>Two-stage clustered</a:t>
              </a:r>
            </a:p>
            <a:p>
              <a:pPr algn="ctr"/>
              <a:r>
                <a:rPr lang="en-US" sz="1100" b="1" dirty="0" smtClean="0"/>
                <a:t>design</a:t>
              </a:r>
              <a:endParaRPr lang="en-US" sz="1100" b="1" dirty="0"/>
            </a:p>
          </p:txBody>
        </p:sp>
      </p:grpSp>
    </p:spTree>
    <p:extLst>
      <p:ext uri="{BB962C8B-B14F-4D97-AF65-F5344CB8AC3E}">
        <p14:creationId xmlns:p14="http://schemas.microsoft.com/office/powerpoint/2010/main" val="173618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6977" y="304800"/>
            <a:ext cx="8229823" cy="685800"/>
          </a:xfrm>
        </p:spPr>
        <p:txBody>
          <a:bodyPr lIns="89294" tIns="53576" rIns="89294" bIns="53576"/>
          <a:lstStyle/>
          <a:p>
            <a:pPr defTabSz="914145" eaLnBrk="1"/>
            <a:r>
              <a:rPr lang="en-US" sz="3200" dirty="0" smtClean="0">
                <a:solidFill>
                  <a:schemeClr val="accent1">
                    <a:lumMod val="50000"/>
                  </a:schemeClr>
                </a:solidFill>
              </a:rPr>
              <a:t>After data collection, analysis…</a:t>
            </a:r>
          </a:p>
        </p:txBody>
      </p:sp>
      <p:sp>
        <p:nvSpPr>
          <p:cNvPr id="12291" name="Rectangle 2"/>
          <p:cNvSpPr>
            <a:spLocks noGrp="1" noChangeArrowheads="1"/>
          </p:cNvSpPr>
          <p:nvPr>
            <p:ph type="body" idx="1"/>
          </p:nvPr>
        </p:nvSpPr>
        <p:spPr>
          <a:xfrm>
            <a:off x="266588" y="1371600"/>
            <a:ext cx="8610600" cy="5410201"/>
          </a:xfrm>
        </p:spPr>
        <p:txBody>
          <a:bodyPr lIns="89294" tIns="53576" rIns="89294" bIns="53576" anchor="t"/>
          <a:lstStyle/>
          <a:p>
            <a:pPr lvl="2" defTabSz="914145" eaLnBrk="1">
              <a:spcBef>
                <a:spcPts val="1200"/>
              </a:spcBef>
              <a:buClr>
                <a:schemeClr val="accent1">
                  <a:lumMod val="50000"/>
                </a:schemeClr>
              </a:buClr>
              <a:buSzTx/>
            </a:pPr>
            <a:r>
              <a:rPr lang="en-US" dirty="0" smtClean="0">
                <a:ea typeface="Helvetica" charset="0"/>
                <a:sym typeface="Helvetica" charset="0"/>
              </a:rPr>
              <a:t>Data entry (if not using a tablet or PDA)</a:t>
            </a:r>
          </a:p>
          <a:p>
            <a:pPr lvl="2" defTabSz="914145" eaLnBrk="1">
              <a:spcBef>
                <a:spcPts val="1200"/>
              </a:spcBef>
              <a:buClr>
                <a:schemeClr val="accent1">
                  <a:lumMod val="50000"/>
                </a:schemeClr>
              </a:buClr>
              <a:buSzTx/>
            </a:pPr>
            <a:r>
              <a:rPr lang="en-US" dirty="0" smtClean="0">
                <a:ea typeface="Helvetica" charset="0"/>
                <a:sym typeface="Helvetica" charset="0"/>
              </a:rPr>
              <a:t>Data cleaning (consistency and logic checks)</a:t>
            </a:r>
          </a:p>
          <a:p>
            <a:pPr lvl="2" defTabSz="914145" eaLnBrk="1">
              <a:spcBef>
                <a:spcPts val="1200"/>
              </a:spcBef>
              <a:buClr>
                <a:schemeClr val="accent1">
                  <a:lumMod val="50000"/>
                </a:schemeClr>
              </a:buClr>
              <a:buSzTx/>
            </a:pPr>
            <a:r>
              <a:rPr lang="en-US" dirty="0" smtClean="0">
                <a:ea typeface="Helvetica" charset="0"/>
                <a:sym typeface="Helvetica" charset="0"/>
              </a:rPr>
              <a:t>Production of </a:t>
            </a:r>
            <a:r>
              <a:rPr lang="en-US" u="sng" dirty="0" smtClean="0">
                <a:ea typeface="Helvetica" charset="0"/>
                <a:sym typeface="Helvetica" charset="0"/>
              </a:rPr>
              <a:t>sampling weights</a:t>
            </a:r>
            <a:r>
              <a:rPr lang="en-US" dirty="0" smtClean="0">
                <a:ea typeface="Helvetica" charset="0"/>
                <a:sym typeface="Helvetica" charset="0"/>
              </a:rPr>
              <a:t> to take into account:</a:t>
            </a:r>
          </a:p>
          <a:p>
            <a:pPr lvl="3" defTabSz="914145" eaLnBrk="1">
              <a:spcBef>
                <a:spcPts val="1200"/>
              </a:spcBef>
              <a:buClr>
                <a:schemeClr val="accent1">
                  <a:lumMod val="50000"/>
                </a:schemeClr>
              </a:buClr>
              <a:buSzTx/>
            </a:pPr>
            <a:r>
              <a:rPr lang="en-US" sz="2000" dirty="0" smtClean="0">
                <a:ea typeface="Helvetica" charset="0"/>
                <a:sym typeface="Helvetica" charset="0"/>
              </a:rPr>
              <a:t>Probability of selection at each stage of sampling</a:t>
            </a:r>
          </a:p>
          <a:p>
            <a:pPr lvl="3" defTabSz="914145" eaLnBrk="1">
              <a:spcBef>
                <a:spcPts val="1200"/>
              </a:spcBef>
              <a:buClr>
                <a:schemeClr val="accent1">
                  <a:lumMod val="50000"/>
                </a:schemeClr>
              </a:buClr>
              <a:buSzTx/>
            </a:pPr>
            <a:r>
              <a:rPr lang="en-US" sz="2000" dirty="0" smtClean="0">
                <a:ea typeface="Helvetica" charset="0"/>
                <a:sym typeface="Helvetica" charset="0"/>
              </a:rPr>
              <a:t>Non-response at individual beneficiary level</a:t>
            </a:r>
          </a:p>
          <a:p>
            <a:pPr lvl="2" defTabSz="914145" eaLnBrk="1">
              <a:spcBef>
                <a:spcPts val="1200"/>
              </a:spcBef>
              <a:buClr>
                <a:schemeClr val="accent1">
                  <a:lumMod val="50000"/>
                </a:schemeClr>
              </a:buClr>
              <a:buSzTx/>
            </a:pPr>
            <a:r>
              <a:rPr lang="en-US" dirty="0" smtClean="0">
                <a:ea typeface="Helvetica" charset="0"/>
                <a:sym typeface="Helvetica" charset="0"/>
              </a:rPr>
              <a:t>Production of </a:t>
            </a:r>
            <a:r>
              <a:rPr lang="en-US" u="sng" dirty="0" smtClean="0">
                <a:ea typeface="Helvetica" charset="0"/>
                <a:sym typeface="Helvetica" charset="0"/>
              </a:rPr>
              <a:t>estimates of indicators</a:t>
            </a:r>
            <a:r>
              <a:rPr lang="en-US" dirty="0" smtClean="0">
                <a:ea typeface="Helvetica" charset="0"/>
                <a:sym typeface="Helvetica" charset="0"/>
              </a:rPr>
              <a:t> (using software packages)</a:t>
            </a:r>
          </a:p>
          <a:p>
            <a:pPr lvl="2" defTabSz="914145" eaLnBrk="1">
              <a:spcBef>
                <a:spcPts val="1200"/>
              </a:spcBef>
              <a:buClr>
                <a:schemeClr val="accent1">
                  <a:lumMod val="50000"/>
                </a:schemeClr>
              </a:buClr>
              <a:buSzTx/>
            </a:pPr>
            <a:r>
              <a:rPr lang="en-US" dirty="0" smtClean="0">
                <a:ea typeface="Helvetica" charset="0"/>
                <a:sym typeface="Helvetica" charset="0"/>
              </a:rPr>
              <a:t>Production of associated </a:t>
            </a:r>
            <a:r>
              <a:rPr lang="en-US" u="sng" dirty="0" smtClean="0">
                <a:ea typeface="Helvetica" charset="0"/>
                <a:sym typeface="Helvetica" charset="0"/>
              </a:rPr>
              <a:t>confidence intervals</a:t>
            </a:r>
            <a:r>
              <a:rPr lang="en-US" dirty="0" smtClean="0">
                <a:ea typeface="Helvetica" charset="0"/>
                <a:sym typeface="Helvetica" charset="0"/>
              </a:rPr>
              <a:t> and </a:t>
            </a:r>
            <a:r>
              <a:rPr lang="en-US" u="sng" dirty="0" smtClean="0">
                <a:ea typeface="Helvetica" charset="0"/>
                <a:sym typeface="Helvetica" charset="0"/>
              </a:rPr>
              <a:t>standard errors </a:t>
            </a:r>
            <a:r>
              <a:rPr lang="en-US" dirty="0" smtClean="0">
                <a:ea typeface="Helvetica" charset="0"/>
                <a:sym typeface="Helvetica" charset="0"/>
              </a:rPr>
              <a:t>(using software packages)</a:t>
            </a:r>
          </a:p>
          <a:p>
            <a:pPr lvl="3" defTabSz="914145" eaLnBrk="1">
              <a:spcBef>
                <a:spcPts val="1200"/>
              </a:spcBef>
              <a:buSzTx/>
            </a:pPr>
            <a:endParaRPr lang="en-US" sz="2400" dirty="0" smtClean="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681942722"/>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rizontal_RGB_600.gif"/>
          <p:cNvPicPr>
            <a:picLocks noChangeAspect="1"/>
          </p:cNvPicPr>
          <p:nvPr/>
        </p:nvPicPr>
        <p:blipFill>
          <a:blip r:embed="rId3" cstate="print"/>
          <a:stretch>
            <a:fillRect/>
          </a:stretch>
        </p:blipFill>
        <p:spPr>
          <a:xfrm>
            <a:off x="914401" y="472440"/>
            <a:ext cx="2697675" cy="822960"/>
          </a:xfrm>
          <a:prstGeom prst="rect">
            <a:avLst/>
          </a:prstGeom>
        </p:spPr>
      </p:pic>
      <p:pic>
        <p:nvPicPr>
          <p:cNvPr id="7" name="Picture 6" descr="FHI360 logo_horizonal.jpg"/>
          <p:cNvPicPr>
            <a:picLocks noChangeAspect="1"/>
          </p:cNvPicPr>
          <p:nvPr/>
        </p:nvPicPr>
        <p:blipFill>
          <a:blip r:embed="rId4" cstate="print"/>
          <a:stretch>
            <a:fillRect/>
          </a:stretch>
        </p:blipFill>
        <p:spPr>
          <a:xfrm>
            <a:off x="6419088" y="484632"/>
            <a:ext cx="1783080" cy="740664"/>
          </a:xfrm>
          <a:prstGeom prst="rect">
            <a:avLst/>
          </a:prstGeom>
        </p:spPr>
      </p:pic>
      <p:sp>
        <p:nvSpPr>
          <p:cNvPr id="10" name="Content Placeholder 2"/>
          <p:cNvSpPr>
            <a:spLocks noGrp="1"/>
          </p:cNvSpPr>
          <p:nvPr>
            <p:ph idx="1"/>
          </p:nvPr>
        </p:nvSpPr>
        <p:spPr>
          <a:xfrm>
            <a:off x="1219200" y="1981201"/>
            <a:ext cx="6781800" cy="3200399"/>
          </a:xfrm>
        </p:spPr>
        <p:txBody>
          <a:bodyPr>
            <a:noAutofit/>
          </a:bodyPr>
          <a:lstStyle/>
          <a:p>
            <a:pPr marL="0" indent="0">
              <a:lnSpc>
                <a:spcPct val="110000"/>
              </a:lnSpc>
              <a:spcBef>
                <a:spcPts val="0"/>
              </a:spcBef>
              <a:buNone/>
            </a:pPr>
            <a:r>
              <a:rPr lang="en-US" sz="1700" dirty="0" smtClean="0">
                <a:latin typeface="Arial" pitchFamily="34" charset="0"/>
                <a:cs typeface="Arial" pitchFamily="34" charset="0"/>
              </a:rPr>
              <a:t>This presentation is made possible by the generous support of the American people through the support of the Office of Health, Infectious Diseases and Nutrition, Bureau for Global Health, United States Agency for International Development (USAID); the Bureau for Food Security; </a:t>
            </a:r>
            <a:r>
              <a:rPr lang="en-US" sz="1700" dirty="0" smtClean="0"/>
              <a:t>and the Office of Food for Peace, Bureau for Democracy, Conflict and Humanitarian Assistance</a:t>
            </a:r>
            <a:r>
              <a:rPr lang="en-US" sz="1800" dirty="0" smtClean="0"/>
              <a:t>, </a:t>
            </a:r>
            <a:r>
              <a:rPr lang="en-US" sz="1700" dirty="0" smtClean="0">
                <a:latin typeface="Arial" pitchFamily="34" charset="0"/>
                <a:cs typeface="Arial" pitchFamily="34" charset="0"/>
              </a:rPr>
              <a:t>under terms of Cooperative Agreement No</a:t>
            </a:r>
            <a:r>
              <a:rPr lang="en-US" sz="1700" i="1" dirty="0" smtClean="0">
                <a:latin typeface="Arial" pitchFamily="34" charset="0"/>
                <a:cs typeface="Arial" pitchFamily="34" charset="0"/>
              </a:rPr>
              <a:t>. </a:t>
            </a:r>
            <a:r>
              <a:rPr lang="en-US" sz="1700" dirty="0" smtClean="0"/>
              <a:t>AID-OAA-A-12-00005</a:t>
            </a:r>
            <a:r>
              <a:rPr lang="en-US" sz="1700" i="1" dirty="0" smtClean="0">
                <a:latin typeface="Arial" pitchFamily="34" charset="0"/>
                <a:cs typeface="Arial" pitchFamily="34" charset="0"/>
              </a:rPr>
              <a:t>,</a:t>
            </a:r>
            <a:r>
              <a:rPr lang="en-US" sz="1700" dirty="0" smtClean="0">
                <a:latin typeface="Arial" pitchFamily="34" charset="0"/>
                <a:cs typeface="Arial" pitchFamily="34" charset="0"/>
              </a:rPr>
              <a:t> through FANTA, managed by FHI 360. The contents are the responsibility of FHI 360 and do not necessarily reflect the views of USAID or the United States Government.</a:t>
            </a:r>
            <a:endParaRPr lang="en-US" sz="17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381000"/>
            <a:ext cx="7358063" cy="354806"/>
          </a:xfrm>
        </p:spPr>
        <p:txBody>
          <a:bodyPr/>
          <a:lstStyle/>
          <a:p>
            <a:r>
              <a:rPr lang="en-US" sz="3200" dirty="0" smtClean="0">
                <a:solidFill>
                  <a:schemeClr val="accent1">
                    <a:lumMod val="50000"/>
                  </a:schemeClr>
                </a:solidFill>
              </a:rPr>
              <a:t>Introduction</a:t>
            </a:r>
            <a:endParaRPr lang="en-US" sz="3200" dirty="0">
              <a:solidFill>
                <a:schemeClr val="accent1">
                  <a:lumMod val="50000"/>
                </a:schemeClr>
              </a:solidFill>
            </a:endParaRPr>
          </a:p>
        </p:txBody>
      </p:sp>
      <p:sp>
        <p:nvSpPr>
          <p:cNvPr id="3" name="Content Placeholder 2"/>
          <p:cNvSpPr>
            <a:spLocks noGrp="1"/>
          </p:cNvSpPr>
          <p:nvPr>
            <p:ph idx="1"/>
          </p:nvPr>
        </p:nvSpPr>
        <p:spPr>
          <a:xfrm>
            <a:off x="892969" y="1045369"/>
            <a:ext cx="7358063" cy="5355431"/>
          </a:xfrm>
        </p:spPr>
        <p:txBody>
          <a:bodyPr/>
          <a:lstStyle/>
          <a:p>
            <a:pPr marL="0" indent="0">
              <a:spcBef>
                <a:spcPts val="0"/>
              </a:spcBef>
              <a:buNone/>
            </a:pPr>
            <a:endParaRPr lang="en-US" sz="1800" dirty="0" smtClean="0"/>
          </a:p>
          <a:p>
            <a:pPr marL="0" indent="0">
              <a:spcBef>
                <a:spcPts val="0"/>
              </a:spcBef>
              <a:buNone/>
            </a:pPr>
            <a:r>
              <a:rPr lang="en-US" sz="1800" b="1" dirty="0" smtClean="0">
                <a:solidFill>
                  <a:schemeClr val="accent1">
                    <a:lumMod val="75000"/>
                  </a:schemeClr>
                </a:solidFill>
              </a:rPr>
              <a:t>CHAPTERS IN THE FANTA SAMPLING GUIDE FOR BBSs</a:t>
            </a:r>
          </a:p>
          <a:p>
            <a:pPr marL="0" indent="0">
              <a:spcBef>
                <a:spcPts val="0"/>
              </a:spcBef>
              <a:buNone/>
            </a:pPr>
            <a:endParaRPr lang="en-US" sz="1800" b="1" u="sng" dirty="0" smtClean="0">
              <a:solidFill>
                <a:srgbClr val="FF0000"/>
              </a:solidFill>
            </a:endParaRPr>
          </a:p>
          <a:p>
            <a:pPr marL="0" indent="0">
              <a:spcBef>
                <a:spcPts val="0"/>
              </a:spcBef>
              <a:buNone/>
            </a:pPr>
            <a:r>
              <a:rPr lang="en-US" sz="1800" dirty="0" smtClean="0"/>
              <a:t>Chapter 1 -   Purpose and background</a:t>
            </a:r>
          </a:p>
          <a:p>
            <a:pPr marL="0" indent="0">
              <a:spcBef>
                <a:spcPts val="0"/>
              </a:spcBef>
              <a:buNone/>
            </a:pPr>
            <a:r>
              <a:rPr lang="en-US" sz="1800" dirty="0" smtClean="0"/>
              <a:t>Chapter 2 -   Four selected Feed the Future annual monitoring 					  indicators</a:t>
            </a:r>
          </a:p>
          <a:p>
            <a:pPr marL="0" indent="0">
              <a:spcBef>
                <a:spcPts val="0"/>
              </a:spcBef>
              <a:buNone/>
            </a:pPr>
            <a:r>
              <a:rPr lang="en-US" sz="1800" dirty="0" smtClean="0"/>
              <a:t>Chapter 3 -   Comparison of RM and BBSs</a:t>
            </a:r>
          </a:p>
          <a:p>
            <a:pPr marL="0" indent="0">
              <a:spcBef>
                <a:spcPts val="0"/>
              </a:spcBef>
              <a:buNone/>
            </a:pPr>
            <a:r>
              <a:rPr lang="en-US" sz="1800" dirty="0" smtClean="0"/>
              <a:t>Chapter 4 -   When are BBSs appropriate?</a:t>
            </a:r>
          </a:p>
          <a:p>
            <a:pPr marL="0" indent="0">
              <a:spcBef>
                <a:spcPts val="0"/>
              </a:spcBef>
              <a:buNone/>
            </a:pPr>
            <a:r>
              <a:rPr lang="en-US" sz="1800" dirty="0" smtClean="0"/>
              <a:t>Chapter 5 -   Timing and frequency of BBS data collection</a:t>
            </a:r>
          </a:p>
          <a:p>
            <a:pPr marL="0" indent="0">
              <a:spcBef>
                <a:spcPts val="0"/>
              </a:spcBef>
              <a:buNone/>
            </a:pPr>
            <a:r>
              <a:rPr lang="en-US" sz="1800" dirty="0" smtClean="0"/>
              <a:t>Chapter 6 -   Issues to consider when outsourcing work to an external 			  contractor</a:t>
            </a:r>
          </a:p>
          <a:p>
            <a:pPr marL="0" indent="0">
              <a:spcBef>
                <a:spcPts val="0"/>
              </a:spcBef>
              <a:buNone/>
            </a:pPr>
            <a:r>
              <a:rPr lang="en-US" sz="1800" dirty="0" smtClean="0"/>
              <a:t>Chapter 7 -   Sampling frame guidance for BBSs</a:t>
            </a:r>
          </a:p>
          <a:p>
            <a:pPr marL="0" indent="0">
              <a:spcBef>
                <a:spcPts val="0"/>
              </a:spcBef>
              <a:buNone/>
            </a:pPr>
            <a:r>
              <a:rPr lang="en-US" sz="1800" dirty="0" smtClean="0"/>
              <a:t>Chapter 8 -   Overview of various approaches for collecting annual 				  monitoring data using BBSs</a:t>
            </a:r>
          </a:p>
          <a:p>
            <a:pPr marL="0" indent="0">
              <a:spcBef>
                <a:spcPts val="0"/>
              </a:spcBef>
              <a:buNone/>
            </a:pPr>
            <a:r>
              <a:rPr lang="en-US" sz="1800" dirty="0" smtClean="0"/>
              <a:t>Chapter 9 -   The Household Survey Approach (Approach 1)</a:t>
            </a:r>
          </a:p>
          <a:p>
            <a:pPr marL="0" indent="0">
              <a:spcBef>
                <a:spcPts val="0"/>
              </a:spcBef>
              <a:buNone/>
            </a:pPr>
            <a:r>
              <a:rPr lang="en-US" sz="1800" dirty="0" smtClean="0"/>
              <a:t>Chapter 10 - The Farmer Groups Approach (Approach 2)</a:t>
            </a:r>
          </a:p>
          <a:p>
            <a:pPr marL="0" indent="0">
              <a:spcBef>
                <a:spcPts val="0"/>
              </a:spcBef>
              <a:buNone/>
            </a:pPr>
            <a:r>
              <a:rPr lang="en-US" sz="1800" dirty="0" smtClean="0"/>
              <a:t>Chapter 11 - Sample weighting</a:t>
            </a:r>
          </a:p>
          <a:p>
            <a:pPr marL="0" indent="0">
              <a:spcBef>
                <a:spcPts val="0"/>
              </a:spcBef>
              <a:buNone/>
            </a:pPr>
            <a:r>
              <a:rPr lang="en-US" sz="1800" dirty="0" smtClean="0"/>
              <a:t>Chapter 12 - Producing estimates of indicators</a:t>
            </a:r>
          </a:p>
          <a:p>
            <a:pPr marL="0" indent="0">
              <a:spcBef>
                <a:spcPts val="0"/>
              </a:spcBef>
              <a:buNone/>
            </a:pPr>
            <a:r>
              <a:rPr lang="en-US" sz="1800" dirty="0" smtClean="0"/>
              <a:t>Chapter 13 - Producing confidence intervals and standard errors 					 associated with the indicators</a:t>
            </a:r>
          </a:p>
          <a:p>
            <a:endParaRPr lang="en-US" sz="1200" dirty="0"/>
          </a:p>
        </p:txBody>
      </p:sp>
    </p:spTree>
    <p:extLst>
      <p:ext uri="{BB962C8B-B14F-4D97-AF65-F5344CB8AC3E}">
        <p14:creationId xmlns:p14="http://schemas.microsoft.com/office/powerpoint/2010/main" val="280183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295400" y="304800"/>
            <a:ext cx="6400800" cy="914400"/>
          </a:xfrm>
        </p:spPr>
        <p:txBody>
          <a:bodyPr lIns="89294" tIns="53576" rIns="89294" bIns="53576"/>
          <a:lstStyle/>
          <a:p>
            <a:pPr defTabSz="914145" eaLnBrk="1"/>
            <a:r>
              <a:rPr lang="en-US" sz="3200" dirty="0" smtClean="0">
                <a:solidFill>
                  <a:schemeClr val="accent1">
                    <a:lumMod val="50000"/>
                  </a:schemeClr>
                </a:solidFill>
              </a:rPr>
              <a:t>Webinar Objectives</a:t>
            </a:r>
            <a:endParaRPr lang="en-US" sz="3200" strike="sngStrike" dirty="0" smtClean="0">
              <a:solidFill>
                <a:schemeClr val="accent1">
                  <a:lumMod val="50000"/>
                </a:schemeClr>
              </a:solidFill>
            </a:endParaRPr>
          </a:p>
        </p:txBody>
      </p:sp>
      <p:sp>
        <p:nvSpPr>
          <p:cNvPr id="8195" name="Rectangle 2"/>
          <p:cNvSpPr>
            <a:spLocks noGrp="1" noChangeArrowheads="1"/>
          </p:cNvSpPr>
          <p:nvPr>
            <p:ph type="body" idx="1"/>
          </p:nvPr>
        </p:nvSpPr>
        <p:spPr>
          <a:xfrm>
            <a:off x="339328" y="1295400"/>
            <a:ext cx="8347472" cy="4800600"/>
          </a:xfrm>
        </p:spPr>
        <p:txBody>
          <a:bodyPr lIns="89294" tIns="53576" rIns="89294" bIns="53576" anchor="t"/>
          <a:lstStyle/>
          <a:p>
            <a:pPr marL="725081" lvl="1" indent="-457200" defTabSz="914145" eaLnBrk="1">
              <a:spcBef>
                <a:spcPts val="2400"/>
              </a:spcBef>
              <a:buClr>
                <a:schemeClr val="accent1">
                  <a:lumMod val="50000"/>
                </a:schemeClr>
              </a:buClr>
              <a:buFont typeface="+mj-lt"/>
              <a:buAutoNum type="arabicPeriod"/>
            </a:pPr>
            <a:r>
              <a:rPr lang="en-US" sz="2400" dirty="0" smtClean="0">
                <a:latin typeface="Helvetica" charset="0"/>
                <a:ea typeface="Helvetica" charset="0"/>
                <a:cs typeface="Helvetica" charset="0"/>
                <a:sym typeface="Helvetica" charset="0"/>
              </a:rPr>
              <a:t>Learn under what circumstances BBSs are appropriate</a:t>
            </a:r>
          </a:p>
          <a:p>
            <a:pPr marL="725081" lvl="1" indent="-457200" defTabSz="914145" eaLnBrk="1">
              <a:spcBef>
                <a:spcPts val="2400"/>
              </a:spcBef>
              <a:buClr>
                <a:schemeClr val="accent1">
                  <a:lumMod val="50000"/>
                </a:schemeClr>
              </a:buClr>
              <a:buFont typeface="+mj-lt"/>
              <a:buAutoNum type="arabicPeriod"/>
            </a:pPr>
            <a:r>
              <a:rPr lang="en-US" sz="2400" dirty="0" smtClean="0">
                <a:latin typeface="Helvetica" charset="0"/>
                <a:ea typeface="Helvetica" charset="0"/>
                <a:cs typeface="Helvetica" charset="0"/>
                <a:sym typeface="Helvetica" charset="0"/>
              </a:rPr>
              <a:t>Discuss a few approaches and sample design elements covered in the guide</a:t>
            </a:r>
          </a:p>
          <a:p>
            <a:pPr marL="725081" lvl="1" indent="-457200" defTabSz="914145" eaLnBrk="1">
              <a:spcBef>
                <a:spcPts val="2400"/>
              </a:spcBef>
              <a:buClr>
                <a:schemeClr val="accent1">
                  <a:lumMod val="50000"/>
                </a:schemeClr>
              </a:buClr>
              <a:buFont typeface="+mj-lt"/>
              <a:buAutoNum type="arabicPeriod"/>
            </a:pPr>
            <a:r>
              <a:rPr lang="en-US" sz="2400" dirty="0" smtClean="0">
                <a:latin typeface="Helvetica" charset="0"/>
                <a:ea typeface="Helvetica" charset="0"/>
                <a:cs typeface="Helvetica" charset="0"/>
                <a:sym typeface="Helvetica" charset="0"/>
              </a:rPr>
              <a:t>Understand how to undertake a sample size calculation and observe a demonstration of the on-line Excel-based sample size calculator that accompanies the guide</a:t>
            </a:r>
          </a:p>
        </p:txBody>
      </p:sp>
      <p:sp>
        <p:nvSpPr>
          <p:cNvPr id="6"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6977" y="304800"/>
            <a:ext cx="8229823" cy="838200"/>
          </a:xfrm>
        </p:spPr>
        <p:txBody>
          <a:bodyPr lIns="89294" tIns="53576" rIns="89294" bIns="53576"/>
          <a:lstStyle/>
          <a:p>
            <a:pPr defTabSz="914145" eaLnBrk="1"/>
            <a:r>
              <a:rPr lang="en-US" sz="3200" dirty="0" smtClean="0">
                <a:solidFill>
                  <a:schemeClr val="accent1">
                    <a:lumMod val="50000"/>
                  </a:schemeClr>
                </a:solidFill>
              </a:rPr>
              <a:t>Annual Monitoring Indicators</a:t>
            </a:r>
          </a:p>
        </p:txBody>
      </p:sp>
      <p:sp>
        <p:nvSpPr>
          <p:cNvPr id="6147" name="Rectangle 2"/>
          <p:cNvSpPr>
            <a:spLocks noGrp="1" noChangeArrowheads="1"/>
          </p:cNvSpPr>
          <p:nvPr>
            <p:ph type="body" idx="1"/>
          </p:nvPr>
        </p:nvSpPr>
        <p:spPr>
          <a:xfrm>
            <a:off x="76201" y="1371599"/>
            <a:ext cx="8915399" cy="5029201"/>
          </a:xfrm>
        </p:spPr>
        <p:txBody>
          <a:bodyPr lIns="89294" tIns="53576" rIns="89294" bIns="53576" anchor="t"/>
          <a:lstStyle/>
          <a:p>
            <a:pPr marL="521252" lvl="1" indent="-253371" eaLnBrk="1">
              <a:spcBef>
                <a:spcPts val="0"/>
              </a:spcBef>
              <a:buClr>
                <a:srgbClr val="000000"/>
              </a:buClr>
              <a:buFont typeface="Helvetica-Light" charset="0"/>
              <a:buChar char="•"/>
            </a:pPr>
            <a:r>
              <a:rPr lang="en-US" sz="2100" dirty="0" smtClean="0">
                <a:ea typeface="Helvetica" charset="0"/>
                <a:sym typeface="Helvetica" charset="0"/>
              </a:rPr>
              <a:t>Annual monitoring indicators reported to Feed the Future span various sectors: </a:t>
            </a:r>
            <a:r>
              <a:rPr lang="en-US" sz="2100" u="sng" dirty="0" smtClean="0">
                <a:ea typeface="Helvetica" charset="0"/>
                <a:sym typeface="Helvetica" charset="0"/>
              </a:rPr>
              <a:t>Agriculture</a:t>
            </a:r>
            <a:r>
              <a:rPr lang="en-US" sz="2100" dirty="0" smtClean="0">
                <a:ea typeface="Helvetica" charset="0"/>
                <a:sym typeface="Helvetica" charset="0"/>
              </a:rPr>
              <a:t>, </a:t>
            </a:r>
            <a:r>
              <a:rPr lang="en-US" sz="2100" u="sng" dirty="0" smtClean="0">
                <a:ea typeface="Helvetica" charset="0"/>
                <a:sym typeface="Helvetica" charset="0"/>
              </a:rPr>
              <a:t>Maternal and Child Health and Nutrition (MCHN)</a:t>
            </a:r>
            <a:r>
              <a:rPr lang="en-US" sz="2100" dirty="0" smtClean="0">
                <a:ea typeface="Helvetica" charset="0"/>
                <a:sym typeface="Helvetica" charset="0"/>
              </a:rPr>
              <a:t>, </a:t>
            </a:r>
            <a:r>
              <a:rPr lang="en-US" sz="2100" u="sng" dirty="0" smtClean="0">
                <a:ea typeface="Helvetica" charset="0"/>
                <a:sym typeface="Helvetica" charset="0"/>
              </a:rPr>
              <a:t>Resilience</a:t>
            </a:r>
            <a:r>
              <a:rPr lang="en-US" sz="2100" dirty="0" smtClean="0">
                <a:ea typeface="Helvetica" charset="0"/>
                <a:sym typeface="Helvetica" charset="0"/>
              </a:rPr>
              <a:t> and </a:t>
            </a:r>
            <a:r>
              <a:rPr lang="en-US" sz="2100" u="sng" dirty="0" smtClean="0">
                <a:ea typeface="Helvetica" charset="0"/>
                <a:sym typeface="Helvetica" charset="0"/>
              </a:rPr>
              <a:t>Gender</a:t>
            </a:r>
            <a:r>
              <a:rPr lang="en-US" sz="2100" dirty="0" smtClean="0">
                <a:ea typeface="Helvetica" charset="0"/>
                <a:sym typeface="Helvetica" charset="0"/>
              </a:rPr>
              <a:t>.</a:t>
            </a:r>
          </a:p>
          <a:p>
            <a:pPr marL="521252" lvl="1" indent="-253371" eaLnBrk="1">
              <a:spcBef>
                <a:spcPts val="0"/>
              </a:spcBef>
              <a:buClr>
                <a:srgbClr val="000000"/>
              </a:buClr>
              <a:buFont typeface="Helvetica-Light" charset="0"/>
              <a:buChar char="•"/>
            </a:pPr>
            <a:endParaRPr lang="en-US" sz="2100" dirty="0" smtClean="0">
              <a:ea typeface="Helvetica" charset="0"/>
              <a:sym typeface="Helvetica" charset="0"/>
            </a:endParaRPr>
          </a:p>
          <a:p>
            <a:pPr marL="521252" lvl="1" indent="-253371" eaLnBrk="1">
              <a:spcBef>
                <a:spcPts val="0"/>
              </a:spcBef>
              <a:buClr>
                <a:srgbClr val="000000"/>
              </a:buClr>
              <a:buFont typeface="Helvetica-Light" charset="0"/>
              <a:buChar char="•"/>
            </a:pPr>
            <a:r>
              <a:rPr lang="en-US" sz="2100" dirty="0" smtClean="0">
                <a:ea typeface="Helvetica" charset="0"/>
                <a:sym typeface="Helvetica" charset="0"/>
              </a:rPr>
              <a:t> Different data collection mechanisms may be needed to support indicators from different sectors</a:t>
            </a:r>
          </a:p>
          <a:p>
            <a:pPr marL="521252" lvl="1" indent="-253371" eaLnBrk="1">
              <a:spcBef>
                <a:spcPts val="0"/>
              </a:spcBef>
              <a:buClr>
                <a:srgbClr val="000000"/>
              </a:buClr>
              <a:buFont typeface="Helvetica-Light" charset="0"/>
              <a:buChar char="•"/>
            </a:pPr>
            <a:endParaRPr lang="en-US" sz="2100" dirty="0" smtClean="0">
              <a:ea typeface="Helvetica" charset="0"/>
              <a:sym typeface="Helvetica" charset="0"/>
            </a:endParaRPr>
          </a:p>
          <a:p>
            <a:pPr marL="521252" lvl="1" indent="-253371" eaLnBrk="1">
              <a:spcBef>
                <a:spcPts val="0"/>
              </a:spcBef>
              <a:buClr>
                <a:srgbClr val="000000"/>
              </a:buClr>
              <a:buFont typeface="Helvetica-Light" charset="0"/>
              <a:buChar char="•"/>
            </a:pPr>
            <a:r>
              <a:rPr lang="en-US" sz="2100" dirty="0" smtClean="0">
                <a:ea typeface="Helvetica" charset="0"/>
                <a:sym typeface="Helvetica" charset="0"/>
              </a:rPr>
              <a:t>Most Feed the Future annual monitoring indicators are agriculture-based indicators, so guide focuses on data collection for these</a:t>
            </a:r>
          </a:p>
          <a:p>
            <a:pPr marL="267881" lvl="1" indent="0" eaLnBrk="1">
              <a:spcBef>
                <a:spcPts val="0"/>
              </a:spcBef>
              <a:buClr>
                <a:srgbClr val="000000"/>
              </a:buClr>
              <a:buNone/>
            </a:pPr>
            <a:endParaRPr lang="en-US" sz="2100" dirty="0" smtClean="0">
              <a:ea typeface="Helvetica" charset="0"/>
              <a:sym typeface="Helvetica" charset="0"/>
            </a:endParaRPr>
          </a:p>
          <a:p>
            <a:pPr marL="521252" lvl="1" indent="-253371" eaLnBrk="1">
              <a:spcBef>
                <a:spcPts val="0"/>
              </a:spcBef>
              <a:buClr>
                <a:srgbClr val="000000"/>
              </a:buClr>
              <a:buFont typeface="Helvetica-Light" charset="0"/>
              <a:buChar char="•"/>
            </a:pPr>
            <a:r>
              <a:rPr lang="en-US" sz="2100" dirty="0" smtClean="0">
                <a:ea typeface="Helvetica" charset="0"/>
                <a:sym typeface="Helvetica" charset="0"/>
              </a:rPr>
              <a:t>Feed the Future identified 4 agriculture-based annual monitoring indicators for which data collection is deemed particularly challenging</a:t>
            </a:r>
          </a:p>
          <a:p>
            <a:pPr marL="267881" lvl="1" indent="0" eaLnBrk="1">
              <a:spcBef>
                <a:spcPts val="0"/>
              </a:spcBef>
              <a:buClr>
                <a:srgbClr val="000000"/>
              </a:buClr>
              <a:buNone/>
            </a:pPr>
            <a:endParaRPr lang="en-US" sz="2100" dirty="0" smtClean="0">
              <a:ea typeface="Helvetica" charset="0"/>
              <a:sym typeface="Helvetica" charset="0"/>
            </a:endParaRPr>
          </a:p>
          <a:p>
            <a:pPr marL="521252" lvl="1" indent="-253371" eaLnBrk="1">
              <a:spcBef>
                <a:spcPts val="0"/>
              </a:spcBef>
              <a:buClr>
                <a:srgbClr val="000000"/>
              </a:buClr>
              <a:buFont typeface="Helvetica-Light" charset="0"/>
              <a:buChar char="•"/>
            </a:pPr>
            <a:r>
              <a:rPr lang="en-US" sz="2100" dirty="0" smtClean="0">
                <a:ea typeface="Helvetica" charset="0"/>
                <a:sym typeface="Helvetica" charset="0"/>
              </a:rPr>
              <a:t>All 4 indicators are either </a:t>
            </a:r>
            <a:r>
              <a:rPr lang="en-US" sz="2100" u="sng" dirty="0" smtClean="0">
                <a:ea typeface="Helvetica" charset="0"/>
                <a:sym typeface="Helvetica" charset="0"/>
              </a:rPr>
              <a:t>totals</a:t>
            </a:r>
            <a:r>
              <a:rPr lang="en-US" sz="2100" dirty="0" smtClean="0">
                <a:ea typeface="Helvetica" charset="0"/>
                <a:sym typeface="Helvetica" charset="0"/>
              </a:rPr>
              <a:t> or </a:t>
            </a:r>
            <a:r>
              <a:rPr lang="en-US" sz="2100" u="sng" dirty="0" smtClean="0">
                <a:ea typeface="Helvetica" charset="0"/>
                <a:sym typeface="Helvetica" charset="0"/>
              </a:rPr>
              <a:t>functions of totals </a:t>
            </a:r>
            <a:r>
              <a:rPr lang="en-US" sz="2100" dirty="0" smtClean="0">
                <a:ea typeface="Helvetica" charset="0"/>
                <a:sym typeface="Helvetica" charset="0"/>
              </a:rPr>
              <a:t>– so different considerations needed than for indicators of </a:t>
            </a:r>
            <a:r>
              <a:rPr lang="en-US" sz="2100" u="sng" dirty="0" smtClean="0">
                <a:ea typeface="Helvetica" charset="0"/>
                <a:sym typeface="Helvetica" charset="0"/>
              </a:rPr>
              <a:t>proportions</a:t>
            </a:r>
            <a:r>
              <a:rPr lang="en-US" sz="2100" dirty="0" smtClean="0">
                <a:ea typeface="Helvetica" charset="0"/>
                <a:sym typeface="Helvetica" charset="0"/>
              </a:rPr>
              <a:t> or </a:t>
            </a:r>
            <a:r>
              <a:rPr lang="en-US" sz="2100" u="sng" dirty="0" smtClean="0">
                <a:ea typeface="Helvetica" charset="0"/>
                <a:sym typeface="Helvetica" charset="0"/>
              </a:rPr>
              <a:t>means</a:t>
            </a:r>
          </a:p>
          <a:p>
            <a:pPr marL="521252" lvl="1" indent="-253371" eaLnBrk="1">
              <a:spcBef>
                <a:spcPts val="0"/>
              </a:spcBef>
              <a:buClr>
                <a:srgbClr val="000000"/>
              </a:buClr>
              <a:buFont typeface="Helvetica-Light" charset="0"/>
              <a:buChar char="•"/>
            </a:pPr>
            <a:endParaRPr lang="en-US" sz="2100" dirty="0" smtClean="0"/>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6531" y="457200"/>
            <a:ext cx="8229823" cy="1143000"/>
          </a:xfrm>
        </p:spPr>
        <p:txBody>
          <a:bodyPr lIns="89294" tIns="53576" rIns="89294" bIns="53576"/>
          <a:lstStyle/>
          <a:p>
            <a:pPr defTabSz="914145" eaLnBrk="1"/>
            <a:r>
              <a:rPr lang="en-US" sz="3200" dirty="0" smtClean="0">
                <a:solidFill>
                  <a:schemeClr val="accent1">
                    <a:lumMod val="50000"/>
                  </a:schemeClr>
                </a:solidFill>
              </a:rPr>
              <a:t>Four Challenging Agriculture-based Annual Monitoring Indicators</a:t>
            </a:r>
          </a:p>
        </p:txBody>
      </p:sp>
      <p:sp>
        <p:nvSpPr>
          <p:cNvPr id="6147" name="Rectangle 2"/>
          <p:cNvSpPr>
            <a:spLocks noGrp="1" noChangeArrowheads="1"/>
          </p:cNvSpPr>
          <p:nvPr>
            <p:ph type="body" idx="1"/>
          </p:nvPr>
        </p:nvSpPr>
        <p:spPr>
          <a:xfrm>
            <a:off x="456531" y="1981199"/>
            <a:ext cx="8229823" cy="4495801"/>
          </a:xfrm>
        </p:spPr>
        <p:txBody>
          <a:bodyPr lIns="89294" tIns="53576" rIns="89294" bIns="53576" anchor="t"/>
          <a:lstStyle/>
          <a:p>
            <a:pPr lvl="1" eaLnBrk="1">
              <a:spcBef>
                <a:spcPts val="2400"/>
              </a:spcBef>
              <a:buClr>
                <a:schemeClr val="accent1">
                  <a:lumMod val="50000"/>
                </a:schemeClr>
              </a:buClr>
              <a:buFont typeface="Arial" panose="020B0604020202020204" pitchFamily="34" charset="0"/>
              <a:buChar char="•"/>
            </a:pPr>
            <a:r>
              <a:rPr lang="en-US" sz="2400" dirty="0" smtClean="0">
                <a:ea typeface="Helvetica" charset="0"/>
                <a:sym typeface="Helvetica" charset="0"/>
              </a:rPr>
              <a:t>Gross Margins</a:t>
            </a:r>
          </a:p>
          <a:p>
            <a:pPr marL="521252" lvl="1" indent="-253371" eaLnBrk="1">
              <a:spcBef>
                <a:spcPts val="2400"/>
              </a:spcBef>
              <a:buClr>
                <a:schemeClr val="accent1">
                  <a:lumMod val="50000"/>
                </a:schemeClr>
              </a:buClr>
              <a:buFont typeface="Helvetica-Light" charset="0"/>
              <a:buChar char="•"/>
            </a:pPr>
            <a:r>
              <a:rPr lang="en-US" sz="2400" dirty="0" smtClean="0">
                <a:ea typeface="Helvetica" charset="0"/>
                <a:sym typeface="Helvetica" charset="0"/>
              </a:rPr>
              <a:t>Value of Incremental Sales</a:t>
            </a:r>
          </a:p>
          <a:p>
            <a:pPr marL="521252" lvl="1" indent="-253371" eaLnBrk="1">
              <a:spcBef>
                <a:spcPts val="2400"/>
              </a:spcBef>
              <a:buClr>
                <a:schemeClr val="accent1">
                  <a:lumMod val="50000"/>
                </a:schemeClr>
              </a:buClr>
              <a:buFont typeface="Helvetica-Light" charset="0"/>
              <a:buChar char="•"/>
            </a:pPr>
            <a:r>
              <a:rPr lang="en-US" sz="2400" dirty="0" smtClean="0">
                <a:ea typeface="Helvetica" charset="0"/>
                <a:sym typeface="Helvetica" charset="0"/>
              </a:rPr>
              <a:t>Number of Farmers and Others who have Applied Improved Technologies</a:t>
            </a:r>
          </a:p>
          <a:p>
            <a:pPr marL="521252" lvl="1" indent="-253371" eaLnBrk="1">
              <a:spcBef>
                <a:spcPts val="2400"/>
              </a:spcBef>
              <a:buClr>
                <a:schemeClr val="accent1">
                  <a:lumMod val="50000"/>
                </a:schemeClr>
              </a:buClr>
              <a:buFont typeface="Helvetica-Light" charset="0"/>
              <a:buChar char="•"/>
            </a:pPr>
            <a:r>
              <a:rPr lang="en-US" sz="2400" dirty="0" smtClean="0">
                <a:ea typeface="Helvetica" charset="0"/>
                <a:sym typeface="Helvetica" charset="0"/>
              </a:rPr>
              <a:t>Number of Hectares of Land under Improved Technologies</a:t>
            </a:r>
          </a:p>
          <a:p>
            <a:pPr marL="521252" lvl="1" indent="-253371" eaLnBrk="1">
              <a:spcBef>
                <a:spcPts val="0"/>
              </a:spcBef>
              <a:buClr>
                <a:srgbClr val="000000"/>
              </a:buClr>
              <a:buFont typeface="Helvetica-Light" charset="0"/>
              <a:buChar char="•"/>
            </a:pPr>
            <a:endParaRPr lang="en-US" sz="2400" dirty="0" smtClean="0"/>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416027173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7223" y="508977"/>
            <a:ext cx="8229823" cy="622300"/>
          </a:xfrm>
        </p:spPr>
        <p:txBody>
          <a:bodyPr lIns="89294" tIns="53576" rIns="89294" bIns="53576"/>
          <a:lstStyle/>
          <a:p>
            <a:pPr defTabSz="914145" eaLnBrk="1"/>
            <a:r>
              <a:rPr lang="en-US" sz="3200" dirty="0" smtClean="0">
                <a:solidFill>
                  <a:schemeClr val="accent1">
                    <a:lumMod val="50000"/>
                  </a:schemeClr>
                </a:solidFill>
              </a:rPr>
              <a:t>BBS versus Routine Monitoring?</a:t>
            </a:r>
          </a:p>
        </p:txBody>
      </p:sp>
      <p:sp>
        <p:nvSpPr>
          <p:cNvPr id="12291" name="Rectangle 2"/>
          <p:cNvSpPr>
            <a:spLocks noGrp="1" noChangeArrowheads="1"/>
          </p:cNvSpPr>
          <p:nvPr>
            <p:ph type="body" idx="1"/>
          </p:nvPr>
        </p:nvSpPr>
        <p:spPr>
          <a:xfrm>
            <a:off x="438946" y="1160585"/>
            <a:ext cx="8610600" cy="5562600"/>
          </a:xfrm>
        </p:spPr>
        <p:txBody>
          <a:bodyPr lIns="89294" tIns="53576" rIns="89294" bIns="53576" anchor="t"/>
          <a:lstStyle/>
          <a:p>
            <a:pPr defTabSz="914145" eaLnBrk="1">
              <a:spcBef>
                <a:spcPts val="600"/>
              </a:spcBef>
              <a:buSzTx/>
            </a:pPr>
            <a:endParaRPr lang="en-US" sz="2400" b="1" dirty="0" smtClean="0">
              <a:solidFill>
                <a:srgbClr val="FF0000"/>
              </a:solidFill>
              <a:ea typeface="Helvetica" charset="0"/>
              <a:sym typeface="Helvetica" charset="0"/>
            </a:endParaRPr>
          </a:p>
          <a:p>
            <a:pPr marL="0" indent="0" defTabSz="914145" eaLnBrk="1">
              <a:spcBef>
                <a:spcPts val="1200"/>
              </a:spcBef>
              <a:buSzTx/>
              <a:buNone/>
            </a:pPr>
            <a:r>
              <a:rPr lang="en-US" sz="2400" b="1" dirty="0" smtClean="0">
                <a:solidFill>
                  <a:schemeClr val="accent1">
                    <a:lumMod val="75000"/>
                  </a:schemeClr>
                </a:solidFill>
                <a:ea typeface="Helvetica" charset="0"/>
                <a:sym typeface="Helvetica" charset="0"/>
              </a:rPr>
              <a:t>Routine Monitoring</a:t>
            </a:r>
            <a:r>
              <a:rPr lang="en-US" sz="2400" b="1" dirty="0" smtClean="0">
                <a:solidFill>
                  <a:srgbClr val="FF0000"/>
                </a:solidFill>
                <a:ea typeface="Helvetica" charset="0"/>
                <a:sym typeface="Helvetica" charset="0"/>
              </a:rPr>
              <a:t> </a:t>
            </a:r>
            <a:r>
              <a:rPr lang="en-US" sz="2400" dirty="0" smtClean="0">
                <a:ea typeface="Helvetica" charset="0"/>
                <a:sym typeface="Helvetica" charset="0"/>
              </a:rPr>
              <a:t>data collection:</a:t>
            </a:r>
          </a:p>
          <a:p>
            <a:pPr defTabSz="914145" eaLnBrk="1">
              <a:spcBef>
                <a:spcPts val="1200"/>
              </a:spcBef>
              <a:buSzTx/>
            </a:pPr>
            <a:r>
              <a:rPr lang="en-US" sz="2000" b="1" dirty="0" smtClean="0">
                <a:solidFill>
                  <a:schemeClr val="accent1">
                    <a:lumMod val="50000"/>
                  </a:schemeClr>
                </a:solidFill>
                <a:ea typeface="Helvetica" charset="0"/>
                <a:sym typeface="Helvetica" charset="0"/>
              </a:rPr>
              <a:t>IMPLEMENTED BY: </a:t>
            </a:r>
            <a:r>
              <a:rPr lang="en-US" sz="2000" dirty="0" smtClean="0">
                <a:ea typeface="Helvetica" charset="0"/>
                <a:sym typeface="Helvetica" charset="0"/>
              </a:rPr>
              <a:t>Project staff (M&amp;E personnel or agriculture extension workers)</a:t>
            </a:r>
          </a:p>
          <a:p>
            <a:pPr defTabSz="914145" eaLnBrk="1">
              <a:spcBef>
                <a:spcPts val="1200"/>
              </a:spcBef>
              <a:buSzTx/>
            </a:pPr>
            <a:r>
              <a:rPr lang="en-US" sz="2000" b="1" dirty="0" smtClean="0">
                <a:solidFill>
                  <a:schemeClr val="accent1">
                    <a:lumMod val="50000"/>
                  </a:schemeClr>
                </a:solidFill>
                <a:ea typeface="Helvetica" charset="0"/>
                <a:sym typeface="Helvetica" charset="0"/>
              </a:rPr>
              <a:t>LINKED WITH PROJECT IMPLEMENTATION:</a:t>
            </a:r>
            <a:r>
              <a:rPr lang="en-US" sz="2000" dirty="0" smtClean="0">
                <a:solidFill>
                  <a:schemeClr val="accent1">
                    <a:lumMod val="50000"/>
                  </a:schemeClr>
                </a:solidFill>
                <a:ea typeface="Helvetica" charset="0"/>
                <a:sym typeface="Helvetica" charset="0"/>
              </a:rPr>
              <a:t> </a:t>
            </a:r>
            <a:r>
              <a:rPr lang="en-US" sz="2000" dirty="0" smtClean="0">
                <a:ea typeface="Helvetica" charset="0"/>
                <a:sym typeface="Helvetica" charset="0"/>
              </a:rPr>
              <a:t>Data collection either concurrent with project implementation (e.g., during farmer field school) or at same time as regularly scheduled visits to farmer’s plots coinciding with key points in production cycle</a:t>
            </a:r>
          </a:p>
          <a:p>
            <a:pPr defTabSz="914145" eaLnBrk="1">
              <a:spcBef>
                <a:spcPts val="1200"/>
              </a:spcBef>
              <a:buSzTx/>
            </a:pPr>
            <a:r>
              <a:rPr lang="en-US" sz="2000" b="1" dirty="0" smtClean="0">
                <a:solidFill>
                  <a:schemeClr val="accent1">
                    <a:lumMod val="50000"/>
                  </a:schemeClr>
                </a:solidFill>
                <a:ea typeface="Helvetica" charset="0"/>
                <a:sym typeface="Helvetica" charset="0"/>
              </a:rPr>
              <a:t>FREQUENCY OF COLLECTION: </a:t>
            </a:r>
            <a:r>
              <a:rPr lang="en-US" sz="2000" dirty="0" smtClean="0">
                <a:ea typeface="Helvetica" charset="0"/>
                <a:sym typeface="Helvetica" charset="0"/>
              </a:rPr>
              <a:t>On a continuous basis throughout the year</a:t>
            </a:r>
          </a:p>
          <a:p>
            <a:pPr defTabSz="914145" eaLnBrk="1">
              <a:spcBef>
                <a:spcPts val="1200"/>
              </a:spcBef>
              <a:buSzTx/>
            </a:pPr>
            <a:r>
              <a:rPr lang="en-US" sz="2000" b="1" dirty="0" smtClean="0">
                <a:solidFill>
                  <a:schemeClr val="accent1">
                    <a:lumMod val="50000"/>
                  </a:schemeClr>
                </a:solidFill>
                <a:ea typeface="Helvetica" charset="0"/>
                <a:sym typeface="Helvetica" charset="0"/>
              </a:rPr>
              <a:t>TARGET: </a:t>
            </a:r>
            <a:r>
              <a:rPr lang="en-US" sz="2000" dirty="0" smtClean="0">
                <a:ea typeface="Helvetica" charset="0"/>
                <a:sym typeface="Helvetica" charset="0"/>
              </a:rPr>
              <a:t>ALL direct beneficiaries</a:t>
            </a:r>
          </a:p>
          <a:p>
            <a:pPr marL="0" indent="0" defTabSz="914145" eaLnBrk="1">
              <a:spcBef>
                <a:spcPts val="600"/>
              </a:spcBef>
              <a:buSzTx/>
              <a:buNone/>
            </a:pPr>
            <a:endParaRPr lang="en-US" sz="2800" dirty="0">
              <a:ea typeface="Helvetica" charset="0"/>
              <a:sym typeface="Helvetica" charset="0"/>
            </a:endParaRPr>
          </a:p>
        </p:txBody>
      </p:sp>
      <p:sp>
        <p:nvSpPr>
          <p:cNvPr id="4" name="Slide Number Placeholder 3"/>
          <p:cNvSpPr txBox="1">
            <a:spLocks/>
          </p:cNvSpPr>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0E13C-971B-4FE2-A7A8-B50BEB0758D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24283460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11243</TotalTime>
  <Words>2512</Words>
  <Application>Microsoft Office PowerPoint</Application>
  <PresentationFormat>On-screen Show (4:3)</PresentationFormat>
  <Paragraphs>667</Paragraphs>
  <Slides>45</Slides>
  <Notes>45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Calibri</vt:lpstr>
      <vt:lpstr>Calibri Light</vt:lpstr>
      <vt:lpstr>Cambria Math</vt:lpstr>
      <vt:lpstr>Chalkboard SE</vt:lpstr>
      <vt:lpstr>Helvetica</vt:lpstr>
      <vt:lpstr>Helvetica Light</vt:lpstr>
      <vt:lpstr>Helvetica-Light</vt:lpstr>
      <vt:lpstr>Segoe UI Semibold</vt:lpstr>
      <vt:lpstr>Segoe UI Semilight</vt:lpstr>
      <vt:lpstr>Times New Roman</vt:lpstr>
      <vt:lpstr>Wingdings</vt:lpstr>
      <vt:lpstr>Office Theme</vt:lpstr>
      <vt:lpstr>Sampling Guide for Beneficiary-based Surveys for Select Feed The Future Agricultural Annual Monitoring Indicators  &amp; Sample Size Calculator–May 24, 2016</vt:lpstr>
      <vt:lpstr>Hosts</vt:lpstr>
      <vt:lpstr>Introduction</vt:lpstr>
      <vt:lpstr>Introduction</vt:lpstr>
      <vt:lpstr>Introduction</vt:lpstr>
      <vt:lpstr>Webinar Objectives</vt:lpstr>
      <vt:lpstr>Annual Monitoring Indicators</vt:lpstr>
      <vt:lpstr>Four Challenging Agriculture-based Annual Monitoring Indicators</vt:lpstr>
      <vt:lpstr>BBS versus Routine Monitoring?</vt:lpstr>
      <vt:lpstr>BBS versus Routine Monitoring?</vt:lpstr>
      <vt:lpstr>Test Your Knowledge #1</vt:lpstr>
      <vt:lpstr>When is it appropriate to conduct a BBS?</vt:lpstr>
      <vt:lpstr>What is a Sampling Frame? </vt:lpstr>
      <vt:lpstr>Characteristics of a High Quality Sampling Frame </vt:lpstr>
      <vt:lpstr>Two Suggested Approaches to BBSs</vt:lpstr>
      <vt:lpstr>Two Suggested Approaches to BBSs</vt:lpstr>
      <vt:lpstr>Two Suggested Approaches to BBSs</vt:lpstr>
      <vt:lpstr>Two Suggested Approaches to BBSs</vt:lpstr>
      <vt:lpstr>Two Suggested Approaches to BBSs</vt:lpstr>
      <vt:lpstr>Two Suggested Approaches to BBSs</vt:lpstr>
      <vt:lpstr>How to Choose the Right Approach?</vt:lpstr>
      <vt:lpstr>Test Your Knowledge #2</vt:lpstr>
      <vt:lpstr>Survey Steps for Approaches 1 &amp; 2</vt:lpstr>
      <vt:lpstr>Survey Design Steps for Drawing a Sample Using Approaches 1 &amp; 2</vt:lpstr>
      <vt:lpstr>Survey Step:  Calculate the Sample Size</vt:lpstr>
      <vt:lpstr>Calculate the Sample Size</vt:lpstr>
      <vt:lpstr>Test Your Knowledge #3</vt:lpstr>
      <vt:lpstr>Calculate the Sample Size: Four Challenging Agriculture based Annual Monitoring Indicators</vt:lpstr>
      <vt:lpstr>Calculate the Sample Size</vt:lpstr>
      <vt:lpstr>Calculate the Sample Size</vt:lpstr>
      <vt:lpstr>Case Study Example</vt:lpstr>
      <vt:lpstr>Calculate the Sample Size</vt:lpstr>
      <vt:lpstr>Calculate the Sample Size</vt:lpstr>
      <vt:lpstr>Screen shot from accompanying sample size calculator</vt:lpstr>
      <vt:lpstr>PowerPoint Presentation</vt:lpstr>
      <vt:lpstr>Calculate the Sample Size</vt:lpstr>
      <vt:lpstr>Calculate the Sample Size</vt:lpstr>
      <vt:lpstr>Screen shot from accompanying sample size calculator</vt:lpstr>
      <vt:lpstr>PowerPoint Presentation</vt:lpstr>
      <vt:lpstr>Calculate the Sample Size</vt:lpstr>
      <vt:lpstr>Calculate the Sample Size:  Four Challenging Agriculture-based Annual Monitoring Indicators</vt:lpstr>
      <vt:lpstr>Calculate the Sample Size</vt:lpstr>
      <vt:lpstr>Survey Design Steps for Drawing a Sample Using Approaches 1 &amp; 2</vt:lpstr>
      <vt:lpstr>After data collection,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Survey Design for Baseline Evaluations in support of USAID/FFP/TII Development Programs</dc:title>
  <dc:creator>Diana Stukel</dc:creator>
  <cp:lastModifiedBy>Stacy Moore</cp:lastModifiedBy>
  <cp:revision>874</cp:revision>
  <dcterms:modified xsi:type="dcterms:W3CDTF">2016-05-20T19:09:13Z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-217430423</vt:i4>
  </property>
  <property fmtid="{D5CDD505-2E9C-101B-9397-08002B2CF9AE}" pid="4" name="_EmailSubject">
    <vt:lpwstr>Headshot and slides to share</vt:lpwstr>
  </property>
  <property fmtid="{D5CDD505-2E9C-101B-9397-08002B2CF9AE}" pid="5" name="_AuthorEmail">
    <vt:lpwstr>dstukel@fhi360.org</vt:lpwstr>
  </property>
  <property fmtid="{D5CDD505-2E9C-101B-9397-08002B2CF9AE}" pid="6" name="_AuthorEmailDisplayName">
    <vt:lpwstr>Diana Stukel</vt:lpwstr>
  </property>
  <property fmtid="{D5CDD505-2E9C-101B-9397-08002B2CF9AE}" pid="7" name="_PreviousAdHocReviewCycleID">
    <vt:i4>-217430423</vt:i4>
  </property>
</Properties>
</file>