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5" r:id="rId3"/>
    <p:sldMasterId id="2147483707" r:id="rId4"/>
    <p:sldMasterId id="2147483722" r:id="rId5"/>
  </p:sldMasterIdLst>
  <p:notesMasterIdLst>
    <p:notesMasterId r:id="rId30"/>
  </p:notesMasterIdLst>
  <p:handoutMasterIdLst>
    <p:handoutMasterId r:id="rId31"/>
  </p:handoutMasterIdLst>
  <p:sldIdLst>
    <p:sldId id="413" r:id="rId6"/>
    <p:sldId id="394" r:id="rId7"/>
    <p:sldId id="395" r:id="rId8"/>
    <p:sldId id="409" r:id="rId9"/>
    <p:sldId id="410" r:id="rId10"/>
    <p:sldId id="397" r:id="rId11"/>
    <p:sldId id="400" r:id="rId12"/>
    <p:sldId id="402" r:id="rId13"/>
    <p:sldId id="403" r:id="rId14"/>
    <p:sldId id="407" r:id="rId15"/>
    <p:sldId id="375" r:id="rId16"/>
    <p:sldId id="368" r:id="rId17"/>
    <p:sldId id="369" r:id="rId18"/>
    <p:sldId id="382" r:id="rId19"/>
    <p:sldId id="388" r:id="rId20"/>
    <p:sldId id="380" r:id="rId21"/>
    <p:sldId id="392" r:id="rId22"/>
    <p:sldId id="386" r:id="rId23"/>
    <p:sldId id="387" r:id="rId24"/>
    <p:sldId id="406" r:id="rId25"/>
    <p:sldId id="411" r:id="rId26"/>
    <p:sldId id="412" r:id="rId27"/>
    <p:sldId id="404" r:id="rId28"/>
    <p:sldId id="36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29137"/>
    <a:srgbClr val="3333FF"/>
    <a:srgbClr val="182B84"/>
    <a:srgbClr val="E6382F"/>
    <a:srgbClr val="BB2172"/>
    <a:srgbClr val="6AB700"/>
    <a:srgbClr val="055F7D"/>
    <a:srgbClr val="E58128"/>
    <a:srgbClr val="F3B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1" autoAdjust="0"/>
  </p:normalViewPr>
  <p:slideViewPr>
    <p:cSldViewPr snapToGrid="0">
      <p:cViewPr varScale="1">
        <p:scale>
          <a:sx n="64" d="100"/>
          <a:sy n="64" d="100"/>
        </p:scale>
        <p:origin x="78" y="324"/>
      </p:cViewPr>
      <p:guideLst/>
    </p:cSldViewPr>
  </p:slideViewPr>
  <p:outlineViewPr>
    <p:cViewPr>
      <p:scale>
        <a:sx n="33" d="100"/>
        <a:sy n="33" d="100"/>
      </p:scale>
      <p:origin x="0" y="-46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4488"/>
    </p:cViewPr>
  </p:sorter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C8254-77ED-4A27-B526-16243ECB7730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018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61EF3-DA1C-4B57-A293-16AE603897EF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F5C8C-4A7C-4717-8988-B30146363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77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NNEdPro </a:t>
            </a:r>
            <a:r>
              <a:rPr lang="en-GB" sz="1200" b="0" i="0" dirty="0">
                <a:solidFill>
                  <a:srgbClr val="029137"/>
                </a:solidFill>
                <a:latin typeface="+mn-lt"/>
                <a:cs typeface="Times New Roman" panose="02020603050405020304" pitchFamily="18" charset="0"/>
              </a:rPr>
              <a:t>Global Centre for Nutrition and Health in Cambridge is 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inter-disciplinary think-tank, training academy &amp; knowledge network, anchored in Cambridge, for individuals 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interested in nutrition &amp; health improvement via education, research, evaluation or advocacy.</a:t>
            </a:r>
          </a:p>
          <a:p>
            <a:pPr algn="l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mission is to develop a critical mass of self-sustaining knowledge, skills and capacity in Nutrition and Health, within the global healthcare and public health workforce, resulting in significantly improved health practices and outcomes.</a:t>
            </a:r>
          </a:p>
          <a:p>
            <a:pPr algn="l"/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NNEdPro has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formal affiliations with six strategic partner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C8C-4A7C-4717-8988-B3014636321A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89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7010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C8C-4A7C-4717-8988-B3014636321A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62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4ED50D-FD49-4A46-A86F-8FF973EF2788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6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C8C-4A7C-4717-8988-B3014636321A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8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A5EACF-B287-4053-91C2-9F3A52C15EE7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57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C8C-4A7C-4717-8988-B3014636321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74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Ulster_University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en.wikipedia.org/wiki/Ulster_University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1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en.wikipedia.org/wiki/Ulster_University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1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en.wikipedia.org/wiki/Ulster_University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1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258612" y="3744601"/>
            <a:ext cx="9801225" cy="760414"/>
          </a:xfrm>
          <a:prstGeom prst="rect">
            <a:avLst/>
          </a:prstGeom>
        </p:spPr>
        <p:txBody>
          <a:bodyPr/>
          <a:lstStyle>
            <a:lvl1pPr algn="ctr">
              <a:defRPr cap="small" baseline="0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6431" y="4569958"/>
            <a:ext cx="3259138" cy="545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3200" cap="small" baseline="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1882869" cy="6858000"/>
            <a:chOff x="1867468" y="0"/>
            <a:chExt cx="1248514" cy="6858000"/>
          </a:xfrm>
        </p:grpSpPr>
        <p:grpSp>
          <p:nvGrpSpPr>
            <p:cNvPr id="4" name="Group 7"/>
            <p:cNvGrpSpPr>
              <a:grpSpLocks/>
            </p:cNvGrpSpPr>
            <p:nvPr userDrawn="1"/>
          </p:nvGrpSpPr>
          <p:grpSpPr bwMode="auto">
            <a:xfrm rot="5400000">
              <a:off x="-937275" y="2804743"/>
              <a:ext cx="6858000" cy="1248514"/>
              <a:chOff x="144" y="1680"/>
              <a:chExt cx="5424" cy="144"/>
            </a:xfrm>
          </p:grpSpPr>
          <p:sp>
            <p:nvSpPr>
              <p:cNvPr id="5" name="Rectangle 8"/>
              <p:cNvSpPr>
                <a:spLocks noChangeArrowheads="1"/>
              </p:cNvSpPr>
              <p:nvPr userDrawn="1"/>
            </p:nvSpPr>
            <p:spPr bwMode="auto">
              <a:xfrm>
                <a:off x="144" y="1680"/>
                <a:ext cx="1808" cy="144"/>
              </a:xfrm>
              <a:prstGeom prst="rect">
                <a:avLst/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" name="Rectangle 9"/>
              <p:cNvSpPr>
                <a:spLocks noChangeArrowheads="1"/>
              </p:cNvSpPr>
              <p:nvPr userDrawn="1"/>
            </p:nvSpPr>
            <p:spPr bwMode="auto">
              <a:xfrm>
                <a:off x="1952" y="1680"/>
                <a:ext cx="1808" cy="144"/>
              </a:xfrm>
              <a:prstGeom prst="rect">
                <a:avLst/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 userDrawn="1"/>
            </p:nvSpPr>
            <p:spPr bwMode="auto">
              <a:xfrm>
                <a:off x="3760" y="1680"/>
                <a:ext cx="1808" cy="144"/>
              </a:xfrm>
              <a:prstGeom prst="rect">
                <a:avLst/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sp>
          <p:nvSpPr>
            <p:cNvPr id="2" name="Rectangle 1"/>
            <p:cNvSpPr/>
            <p:nvPr userDrawn="1"/>
          </p:nvSpPr>
          <p:spPr>
            <a:xfrm>
              <a:off x="1867468" y="0"/>
              <a:ext cx="1248514" cy="685800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856539" y="5393398"/>
            <a:ext cx="7534740" cy="643203"/>
            <a:chOff x="412598" y="3029701"/>
            <a:chExt cx="7534740" cy="643203"/>
          </a:xfrm>
        </p:grpSpPr>
        <p:pic>
          <p:nvPicPr>
            <p:cNvPr id="22" name="Picture 2" descr="http://www.phgfoundation.org/public/templates/phg/images/cuhp_400x12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98" y="3029701"/>
              <a:ext cx="2144008" cy="643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2679349" y="3053594"/>
              <a:ext cx="2460836" cy="584010"/>
              <a:chOff x="3111846" y="3120404"/>
              <a:chExt cx="1503313" cy="356769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330"/>
              <a:stretch/>
            </p:blipFill>
            <p:spPr>
              <a:xfrm>
                <a:off x="3111846" y="3120404"/>
                <a:ext cx="313944" cy="35676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150" t="668" r="-570" b="35250"/>
              <a:stretch/>
            </p:blipFill>
            <p:spPr>
              <a:xfrm>
                <a:off x="3425790" y="3223874"/>
                <a:ext cx="744545" cy="22862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23937" r="32057" b="31068"/>
              <a:stretch/>
            </p:blipFill>
            <p:spPr>
              <a:xfrm>
                <a:off x="3425790" y="3120404"/>
                <a:ext cx="1189369" cy="160527"/>
              </a:xfrm>
              <a:prstGeom prst="rect">
                <a:avLst/>
              </a:prstGeom>
            </p:spPr>
          </p:pic>
        </p:grpSp>
        <p:pic>
          <p:nvPicPr>
            <p:cNvPr id="24" name="Picture 23" descr="BDA Logo - CMY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541" y="3099632"/>
              <a:ext cx="2693797" cy="520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 userDrawn="1"/>
        </p:nvGrpSpPr>
        <p:grpSpPr>
          <a:xfrm>
            <a:off x="2856539" y="6070714"/>
            <a:ext cx="7562145" cy="584659"/>
            <a:chOff x="317295" y="3688403"/>
            <a:chExt cx="7562145" cy="584659"/>
          </a:xfrm>
        </p:grpSpPr>
        <p:pic>
          <p:nvPicPr>
            <p:cNvPr id="29" name="Picture 2" descr="http://msfhq.com/wp-content/uploads/2010/07/University-of-Cambrid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98" y="3974283"/>
              <a:ext cx="1148020" cy="241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://upload.wikimedia.org/wikipedia/en/9/99/Ulster_University_Logo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190" y="3941541"/>
              <a:ext cx="637542" cy="331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om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389" y="3991216"/>
              <a:ext cx="2301662" cy="257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083" y="3955181"/>
              <a:ext cx="713033" cy="278432"/>
            </a:xfrm>
            <a:prstGeom prst="rect">
              <a:avLst/>
            </a:prstGeom>
          </p:spPr>
        </p:pic>
        <p:pic>
          <p:nvPicPr>
            <p:cNvPr id="33" name="Picture 2" descr="SNEB_log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439" y="3934778"/>
              <a:ext cx="1279001" cy="287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317295" y="3688403"/>
              <a:ext cx="1167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i="1" dirty="0"/>
                <a:t>In partnership 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83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30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56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013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78421-0AD5-4109-BE1E-F79B2C920A4D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46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620" y="457427"/>
            <a:ext cx="9712779" cy="75088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787979"/>
            <a:ext cx="5384800" cy="43429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787979"/>
            <a:ext cx="5384800" cy="434294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33445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+mj-lt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1404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j-lt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j-lt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0FE3C5-8D28-4836-9390-6E551B41C9EE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096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3423451" y="5677819"/>
            <a:ext cx="5345099" cy="937463"/>
            <a:chOff x="2552158" y="5412666"/>
            <a:chExt cx="6016212" cy="1055168"/>
          </a:xfrm>
        </p:grpSpPr>
        <p:pic>
          <p:nvPicPr>
            <p:cNvPr id="17" name="Picture 2" descr="http://msfhq.com/wp-content/uploads/2010/07/University-of-Cambridg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075" y="5417742"/>
              <a:ext cx="1930295" cy="405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MRC HNR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4287" y="6057266"/>
              <a:ext cx="1053788" cy="410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www.hfma.org.uk/Images/JobLogos/cuh-logo1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158" y="5412666"/>
              <a:ext cx="3875186" cy="410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BDA Logo - CMYK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555" y="6057266"/>
              <a:ext cx="2112055" cy="408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258612" y="3744601"/>
            <a:ext cx="9801225" cy="760414"/>
          </a:xfrm>
          <a:prstGeom prst="rect">
            <a:avLst/>
          </a:prstGeom>
        </p:spPr>
        <p:txBody>
          <a:bodyPr/>
          <a:lstStyle>
            <a:lvl1pPr algn="ctr">
              <a:defRPr cap="small"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6431" y="4569958"/>
            <a:ext cx="3259138" cy="545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3200" cap="small" baseline="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026" name="Picture 2" descr="http://upload.wikimedia.org/wikipedia/en/9/99/Ulster_University_Logo.pn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89" y="6250514"/>
            <a:ext cx="689359" cy="35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381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175" y="495300"/>
            <a:ext cx="9801225" cy="760414"/>
          </a:xfrm>
          <a:prstGeom prst="rect">
            <a:avLst/>
          </a:prstGeom>
        </p:spPr>
        <p:txBody>
          <a:bodyPr/>
          <a:lstStyle>
            <a:lvl1pPr>
              <a:defRPr cap="small"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3551"/>
            <a:ext cx="10972800" cy="4530725"/>
          </a:xfrm>
          <a:prstGeom prst="rect">
            <a:avLst/>
          </a:prstGeom>
        </p:spPr>
        <p:txBody>
          <a:bodyPr/>
          <a:lstStyle>
            <a:lvl1pPr>
              <a:buClr>
                <a:srgbClr val="E6382F"/>
              </a:buClr>
              <a:defRPr/>
            </a:lvl1pPr>
            <a:lvl2pPr>
              <a:buClr>
                <a:srgbClr val="029137"/>
              </a:buClr>
              <a:defRPr/>
            </a:lvl2pPr>
            <a:lvl3pPr>
              <a:buClr>
                <a:srgbClr val="182B84"/>
              </a:buClr>
              <a:defRPr/>
            </a:lvl3pPr>
            <a:lvl4pPr>
              <a:defRPr>
                <a:solidFill>
                  <a:srgbClr val="182B84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089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485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8314"/>
            <a:ext cx="9753600" cy="74136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4025"/>
            <a:ext cx="5384800" cy="44069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4025"/>
            <a:ext cx="5384800" cy="44069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42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326" y="436563"/>
            <a:ext cx="9744075" cy="763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399"/>
            <a:ext cx="5386917" cy="498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76399"/>
            <a:ext cx="5389033" cy="4984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227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474" y="447675"/>
            <a:ext cx="9686925" cy="7429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6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175" y="495300"/>
            <a:ext cx="9801225" cy="760414"/>
          </a:xfrm>
          <a:prstGeom prst="rect">
            <a:avLst/>
          </a:prstGeom>
        </p:spPr>
        <p:txBody>
          <a:bodyPr/>
          <a:lstStyle>
            <a:lvl1pPr>
              <a:defRPr cap="small"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3551"/>
            <a:ext cx="10972800" cy="4530725"/>
          </a:xfrm>
          <a:prstGeom prst="rect">
            <a:avLst/>
          </a:prstGeom>
        </p:spPr>
        <p:txBody>
          <a:bodyPr/>
          <a:lstStyle>
            <a:lvl1pPr>
              <a:buClr>
                <a:srgbClr val="E6382F"/>
              </a:buClr>
              <a:defRPr>
                <a:latin typeface="+mj-lt"/>
              </a:defRPr>
            </a:lvl1pPr>
            <a:lvl2pPr>
              <a:buClr>
                <a:srgbClr val="029137"/>
              </a:buClr>
              <a:defRPr>
                <a:latin typeface="+mj-lt"/>
              </a:defRPr>
            </a:lvl2pPr>
            <a:lvl3pPr>
              <a:buClr>
                <a:srgbClr val="182B84"/>
              </a:buClr>
              <a:defRPr>
                <a:latin typeface="+mj-lt"/>
              </a:defRPr>
            </a:lvl3pPr>
            <a:lvl4pPr>
              <a:defRPr>
                <a:solidFill>
                  <a:srgbClr val="182B84"/>
                </a:solidFill>
                <a:latin typeface="+mj-lt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060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6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425" y="273050"/>
            <a:ext cx="2744260" cy="955675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714500"/>
            <a:ext cx="6815667" cy="441166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14500"/>
            <a:ext cx="4011084" cy="4411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786843" y="273050"/>
            <a:ext cx="2744260" cy="9556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>
                <a:solidFill>
                  <a:srgbClr val="000000"/>
                </a:solidFill>
              </a:rPr>
              <a:t>Click to edit Master title style</a:t>
            </a:r>
            <a:endParaRPr lang="en-GB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06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61267" y="1477735"/>
            <a:ext cx="5675892" cy="31926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1855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070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49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78421-0AD5-4109-BE1E-F79B2C920A4D}" type="slidenum">
              <a:rPr lang="en-GB">
                <a:solidFill>
                  <a:srgbClr val="000000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84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620" y="457427"/>
            <a:ext cx="9712779" cy="7508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787979"/>
            <a:ext cx="5384800" cy="434294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787979"/>
            <a:ext cx="5384800" cy="43429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33445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Cambria" pitchFamily="18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1404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0FE3C5-8D28-4836-9390-6E551B41C9EE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5247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7EAFE-5BB8-477A-9E72-FAAC21D62664}" type="slidenum">
              <a:rPr lang="en-GB">
                <a:solidFill>
                  <a:srgbClr val="000000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00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3423451" y="5677819"/>
            <a:ext cx="5345099" cy="937463"/>
            <a:chOff x="2552158" y="5412666"/>
            <a:chExt cx="6016212" cy="1055168"/>
          </a:xfrm>
        </p:grpSpPr>
        <p:pic>
          <p:nvPicPr>
            <p:cNvPr id="17" name="Picture 2" descr="http://msfhq.com/wp-content/uploads/2010/07/University-of-Cambridg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075" y="5417742"/>
              <a:ext cx="1930295" cy="405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MRC HNR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4287" y="6057266"/>
              <a:ext cx="1053788" cy="410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www.hfma.org.uk/Images/JobLogos/cuh-logo1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158" y="5412666"/>
              <a:ext cx="3875186" cy="410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BDA Logo - CMYK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555" y="6057266"/>
              <a:ext cx="2112055" cy="408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258612" y="3744601"/>
            <a:ext cx="9801225" cy="760414"/>
          </a:xfrm>
          <a:prstGeom prst="rect">
            <a:avLst/>
          </a:prstGeom>
        </p:spPr>
        <p:txBody>
          <a:bodyPr/>
          <a:lstStyle>
            <a:lvl1pPr algn="ctr">
              <a:defRPr cap="small"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6431" y="4569958"/>
            <a:ext cx="3259138" cy="545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3200" cap="small" baseline="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026" name="Picture 2" descr="http://upload.wikimedia.org/wikipedia/en/9/99/Ulster_University_Logo.pn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89" y="6250514"/>
            <a:ext cx="689359" cy="35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845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3423451" y="5677819"/>
            <a:ext cx="5345099" cy="937463"/>
            <a:chOff x="2552158" y="5412666"/>
            <a:chExt cx="6016212" cy="1055168"/>
          </a:xfrm>
        </p:grpSpPr>
        <p:pic>
          <p:nvPicPr>
            <p:cNvPr id="17" name="Picture 2" descr="http://msfhq.com/wp-content/uploads/2010/07/University-of-Cambridg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075" y="5417742"/>
              <a:ext cx="1930295" cy="405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MRC HNR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4287" y="6057266"/>
              <a:ext cx="1053788" cy="410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www.hfma.org.uk/Images/JobLogos/cuh-logo1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158" y="5412666"/>
              <a:ext cx="3875186" cy="410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BDA Logo - CMYK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555" y="6057266"/>
              <a:ext cx="2112055" cy="408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258612" y="3744601"/>
            <a:ext cx="9801225" cy="760414"/>
          </a:xfrm>
          <a:prstGeom prst="rect">
            <a:avLst/>
          </a:prstGeom>
        </p:spPr>
        <p:txBody>
          <a:bodyPr/>
          <a:lstStyle>
            <a:lvl1pPr algn="ctr">
              <a:defRPr cap="small"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6431" y="4569958"/>
            <a:ext cx="3259138" cy="545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3200" cap="small" baseline="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026" name="Picture 2" descr="http://upload.wikimedia.org/wikipedia/en/9/99/Ulster_University_Logo.pn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89" y="6250514"/>
            <a:ext cx="689359" cy="35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17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805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58420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350000" y="1295400"/>
            <a:ext cx="5842000" cy="5257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61150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689726"/>
            <a:ext cx="3860800" cy="1682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689726"/>
            <a:ext cx="28448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5CB60-BC2C-434C-8777-2491F06A62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49151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58420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350000" y="1295400"/>
            <a:ext cx="5842000" cy="5257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61150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689726"/>
            <a:ext cx="3860800" cy="1682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689726"/>
            <a:ext cx="28448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A0D5B-4668-4886-87B7-6EDB5DC928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97625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99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34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91"/>
            </a:lvl1pPr>
            <a:lvl2pPr marL="264961" indent="0" algn="ctr">
              <a:buNone/>
              <a:defRPr sz="1159"/>
            </a:lvl2pPr>
            <a:lvl3pPr marL="529922" indent="0" algn="ctr">
              <a:buNone/>
              <a:defRPr sz="1043"/>
            </a:lvl3pPr>
            <a:lvl4pPr marL="794883" indent="0" algn="ctr">
              <a:buNone/>
              <a:defRPr sz="927"/>
            </a:lvl4pPr>
            <a:lvl5pPr marL="1059844" indent="0" algn="ctr">
              <a:buNone/>
              <a:defRPr sz="927"/>
            </a:lvl5pPr>
            <a:lvl6pPr marL="1324806" indent="0" algn="ctr">
              <a:buNone/>
              <a:defRPr sz="927"/>
            </a:lvl6pPr>
            <a:lvl7pPr marL="1589767" indent="0" algn="ctr">
              <a:buNone/>
              <a:defRPr sz="927"/>
            </a:lvl7pPr>
            <a:lvl8pPr marL="1854728" indent="0" algn="ctr">
              <a:buNone/>
              <a:defRPr sz="927"/>
            </a:lvl8pPr>
            <a:lvl9pPr marL="2119689" indent="0" algn="ctr">
              <a:buNone/>
              <a:defRPr sz="92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A758-48F7-4517-89A4-F224E178B37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90A4-161E-4E8C-B5ED-C55F354BD9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32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A758-48F7-4517-89A4-F224E178B37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90A4-161E-4E8C-B5ED-C55F354BD9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39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34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1391">
                <a:solidFill>
                  <a:schemeClr val="tx1"/>
                </a:solidFill>
              </a:defRPr>
            </a:lvl1pPr>
            <a:lvl2pPr marL="264961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2pPr>
            <a:lvl3pPr marL="529922" indent="0">
              <a:buNone/>
              <a:defRPr sz="1043">
                <a:solidFill>
                  <a:schemeClr val="tx1">
                    <a:tint val="75000"/>
                  </a:schemeClr>
                </a:solidFill>
              </a:defRPr>
            </a:lvl3pPr>
            <a:lvl4pPr marL="794883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4pPr>
            <a:lvl5pPr marL="1059844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5pPr>
            <a:lvl6pPr marL="1324806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6pPr>
            <a:lvl7pPr marL="1589767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7pPr>
            <a:lvl8pPr marL="1854728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8pPr>
            <a:lvl9pPr marL="2119689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A758-48F7-4517-89A4-F224E178B37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90A4-161E-4E8C-B5ED-C55F354BD9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59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A758-48F7-4517-89A4-F224E178B37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90A4-161E-4E8C-B5ED-C55F354BD9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57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1391" b="1"/>
            </a:lvl1pPr>
            <a:lvl2pPr marL="264961" indent="0">
              <a:buNone/>
              <a:defRPr sz="1159" b="1"/>
            </a:lvl2pPr>
            <a:lvl3pPr marL="529922" indent="0">
              <a:buNone/>
              <a:defRPr sz="1043" b="1"/>
            </a:lvl3pPr>
            <a:lvl4pPr marL="794883" indent="0">
              <a:buNone/>
              <a:defRPr sz="927" b="1"/>
            </a:lvl4pPr>
            <a:lvl5pPr marL="1059844" indent="0">
              <a:buNone/>
              <a:defRPr sz="927" b="1"/>
            </a:lvl5pPr>
            <a:lvl6pPr marL="1324806" indent="0">
              <a:buNone/>
              <a:defRPr sz="927" b="1"/>
            </a:lvl6pPr>
            <a:lvl7pPr marL="1589767" indent="0">
              <a:buNone/>
              <a:defRPr sz="927" b="1"/>
            </a:lvl7pPr>
            <a:lvl8pPr marL="1854728" indent="0">
              <a:buNone/>
              <a:defRPr sz="927" b="1"/>
            </a:lvl8pPr>
            <a:lvl9pPr marL="2119689" indent="0">
              <a:buNone/>
              <a:defRPr sz="9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1391" b="1"/>
            </a:lvl1pPr>
            <a:lvl2pPr marL="264961" indent="0">
              <a:buNone/>
              <a:defRPr sz="1159" b="1"/>
            </a:lvl2pPr>
            <a:lvl3pPr marL="529922" indent="0">
              <a:buNone/>
              <a:defRPr sz="1043" b="1"/>
            </a:lvl3pPr>
            <a:lvl4pPr marL="794883" indent="0">
              <a:buNone/>
              <a:defRPr sz="927" b="1"/>
            </a:lvl4pPr>
            <a:lvl5pPr marL="1059844" indent="0">
              <a:buNone/>
              <a:defRPr sz="927" b="1"/>
            </a:lvl5pPr>
            <a:lvl6pPr marL="1324806" indent="0">
              <a:buNone/>
              <a:defRPr sz="927" b="1"/>
            </a:lvl6pPr>
            <a:lvl7pPr marL="1589767" indent="0">
              <a:buNone/>
              <a:defRPr sz="927" b="1"/>
            </a:lvl7pPr>
            <a:lvl8pPr marL="1854728" indent="0">
              <a:buNone/>
              <a:defRPr sz="927" b="1"/>
            </a:lvl8pPr>
            <a:lvl9pPr marL="2119689" indent="0">
              <a:buNone/>
              <a:defRPr sz="9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A758-48F7-4517-89A4-F224E178B37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90A4-161E-4E8C-B5ED-C55F354BD9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50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A758-48F7-4517-89A4-F224E178B37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90A4-161E-4E8C-B5ED-C55F354BD9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7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A758-48F7-4517-89A4-F224E178B37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90A4-161E-4E8C-B5ED-C55F354BD9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2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8314"/>
            <a:ext cx="9753600" cy="74136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4025"/>
            <a:ext cx="5384800" cy="44069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4025"/>
            <a:ext cx="5384800" cy="44069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2933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18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>
              <a:defRPr sz="1854"/>
            </a:lvl1pPr>
            <a:lvl2pPr>
              <a:defRPr sz="1623"/>
            </a:lvl2pPr>
            <a:lvl3pPr>
              <a:defRPr sz="1391"/>
            </a:lvl3pPr>
            <a:lvl4pPr>
              <a:defRPr sz="1159"/>
            </a:lvl4pPr>
            <a:lvl5pPr>
              <a:defRPr sz="1159"/>
            </a:lvl5pPr>
            <a:lvl6pPr>
              <a:defRPr sz="1159"/>
            </a:lvl6pPr>
            <a:lvl7pPr>
              <a:defRPr sz="1159"/>
            </a:lvl7pPr>
            <a:lvl8pPr>
              <a:defRPr sz="1159"/>
            </a:lvl8pPr>
            <a:lvl9pPr>
              <a:defRPr sz="11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927"/>
            </a:lvl1pPr>
            <a:lvl2pPr marL="264961" indent="0">
              <a:buNone/>
              <a:defRPr sz="811"/>
            </a:lvl2pPr>
            <a:lvl3pPr marL="529922" indent="0">
              <a:buNone/>
              <a:defRPr sz="695"/>
            </a:lvl3pPr>
            <a:lvl4pPr marL="794883" indent="0">
              <a:buNone/>
              <a:defRPr sz="580"/>
            </a:lvl4pPr>
            <a:lvl5pPr marL="1059844" indent="0">
              <a:buNone/>
              <a:defRPr sz="580"/>
            </a:lvl5pPr>
            <a:lvl6pPr marL="1324806" indent="0">
              <a:buNone/>
              <a:defRPr sz="580"/>
            </a:lvl6pPr>
            <a:lvl7pPr marL="1589767" indent="0">
              <a:buNone/>
              <a:defRPr sz="580"/>
            </a:lvl7pPr>
            <a:lvl8pPr marL="1854728" indent="0">
              <a:buNone/>
              <a:defRPr sz="580"/>
            </a:lvl8pPr>
            <a:lvl9pPr marL="2119689" indent="0">
              <a:buNone/>
              <a:defRPr sz="5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A758-48F7-4517-89A4-F224E178B37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90A4-161E-4E8C-B5ED-C55F354BD9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875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18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172201" cy="4873625"/>
          </a:xfrm>
        </p:spPr>
        <p:txBody>
          <a:bodyPr anchor="t"/>
          <a:lstStyle>
            <a:lvl1pPr marL="0" indent="0">
              <a:buNone/>
              <a:defRPr sz="1854"/>
            </a:lvl1pPr>
            <a:lvl2pPr marL="264961" indent="0">
              <a:buNone/>
              <a:defRPr sz="1623"/>
            </a:lvl2pPr>
            <a:lvl3pPr marL="529922" indent="0">
              <a:buNone/>
              <a:defRPr sz="1391"/>
            </a:lvl3pPr>
            <a:lvl4pPr marL="794883" indent="0">
              <a:buNone/>
              <a:defRPr sz="1159"/>
            </a:lvl4pPr>
            <a:lvl5pPr marL="1059844" indent="0">
              <a:buNone/>
              <a:defRPr sz="1159"/>
            </a:lvl5pPr>
            <a:lvl6pPr marL="1324806" indent="0">
              <a:buNone/>
              <a:defRPr sz="1159"/>
            </a:lvl6pPr>
            <a:lvl7pPr marL="1589767" indent="0">
              <a:buNone/>
              <a:defRPr sz="1159"/>
            </a:lvl7pPr>
            <a:lvl8pPr marL="1854728" indent="0">
              <a:buNone/>
              <a:defRPr sz="1159"/>
            </a:lvl8pPr>
            <a:lvl9pPr marL="2119689" indent="0">
              <a:buNone/>
              <a:defRPr sz="115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927"/>
            </a:lvl1pPr>
            <a:lvl2pPr marL="264961" indent="0">
              <a:buNone/>
              <a:defRPr sz="811"/>
            </a:lvl2pPr>
            <a:lvl3pPr marL="529922" indent="0">
              <a:buNone/>
              <a:defRPr sz="695"/>
            </a:lvl3pPr>
            <a:lvl4pPr marL="794883" indent="0">
              <a:buNone/>
              <a:defRPr sz="580"/>
            </a:lvl4pPr>
            <a:lvl5pPr marL="1059844" indent="0">
              <a:buNone/>
              <a:defRPr sz="580"/>
            </a:lvl5pPr>
            <a:lvl6pPr marL="1324806" indent="0">
              <a:buNone/>
              <a:defRPr sz="580"/>
            </a:lvl6pPr>
            <a:lvl7pPr marL="1589767" indent="0">
              <a:buNone/>
              <a:defRPr sz="580"/>
            </a:lvl7pPr>
            <a:lvl8pPr marL="1854728" indent="0">
              <a:buNone/>
              <a:defRPr sz="580"/>
            </a:lvl8pPr>
            <a:lvl9pPr marL="2119689" indent="0">
              <a:buNone/>
              <a:defRPr sz="5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A758-48F7-4517-89A4-F224E178B37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90A4-161E-4E8C-B5ED-C55F354BD9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83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A758-48F7-4517-89A4-F224E178B37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90A4-161E-4E8C-B5ED-C55F354BD9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01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A758-48F7-4517-89A4-F224E178B37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90A4-161E-4E8C-B5ED-C55F354BD9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53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882869" y="3769157"/>
            <a:ext cx="10309131" cy="760414"/>
          </a:xfrm>
          <a:prstGeom prst="rect">
            <a:avLst/>
          </a:prstGeom>
        </p:spPr>
        <p:txBody>
          <a:bodyPr/>
          <a:lstStyle>
            <a:lvl1pPr algn="ctr">
              <a:defRPr cap="small" baseline="0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82869" y="4569958"/>
            <a:ext cx="10309131" cy="5453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GB" sz="3200" cap="small" baseline="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1882869" cy="6858000"/>
            <a:chOff x="1867468" y="0"/>
            <a:chExt cx="1248514" cy="6858000"/>
          </a:xfrm>
        </p:grpSpPr>
        <p:grpSp>
          <p:nvGrpSpPr>
            <p:cNvPr id="4" name="Group 7"/>
            <p:cNvGrpSpPr>
              <a:grpSpLocks/>
            </p:cNvGrpSpPr>
            <p:nvPr userDrawn="1"/>
          </p:nvGrpSpPr>
          <p:grpSpPr bwMode="auto">
            <a:xfrm rot="5400000">
              <a:off x="-937275" y="2804743"/>
              <a:ext cx="6858000" cy="1248514"/>
              <a:chOff x="144" y="1680"/>
              <a:chExt cx="5424" cy="144"/>
            </a:xfrm>
          </p:grpSpPr>
          <p:sp>
            <p:nvSpPr>
              <p:cNvPr id="5" name="Rectangle 8"/>
              <p:cNvSpPr>
                <a:spLocks noChangeArrowheads="1"/>
              </p:cNvSpPr>
              <p:nvPr userDrawn="1"/>
            </p:nvSpPr>
            <p:spPr bwMode="auto">
              <a:xfrm>
                <a:off x="144" y="1680"/>
                <a:ext cx="1808" cy="144"/>
              </a:xfrm>
              <a:prstGeom prst="rect">
                <a:avLst/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6" name="Rectangle 9"/>
              <p:cNvSpPr>
                <a:spLocks noChangeArrowheads="1"/>
              </p:cNvSpPr>
              <p:nvPr userDrawn="1"/>
            </p:nvSpPr>
            <p:spPr bwMode="auto">
              <a:xfrm>
                <a:off x="1952" y="1680"/>
                <a:ext cx="1808" cy="144"/>
              </a:xfrm>
              <a:prstGeom prst="rect">
                <a:avLst/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 userDrawn="1"/>
            </p:nvSpPr>
            <p:spPr bwMode="auto">
              <a:xfrm>
                <a:off x="3760" y="1680"/>
                <a:ext cx="1808" cy="144"/>
              </a:xfrm>
              <a:prstGeom prst="rect">
                <a:avLst/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latin typeface="Calibri Light"/>
                </a:endParaRPr>
              </a:p>
            </p:txBody>
          </p:sp>
        </p:grpSp>
        <p:sp>
          <p:nvSpPr>
            <p:cNvPr id="2" name="Rectangle 1"/>
            <p:cNvSpPr/>
            <p:nvPr userDrawn="1"/>
          </p:nvSpPr>
          <p:spPr>
            <a:xfrm>
              <a:off x="1867468" y="0"/>
              <a:ext cx="1248514" cy="685800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FFFFFF"/>
                </a:solidFill>
                <a:latin typeface="Calibri Light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 bwMode="auto">
          <a:xfrm rot="10800000">
            <a:off x="1882868" y="6221062"/>
            <a:ext cx="10332720" cy="47107"/>
            <a:chOff x="0" y="0"/>
            <a:chExt cx="5424" cy="144"/>
          </a:xfrm>
        </p:grpSpPr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0" y="0"/>
              <a:ext cx="1808" cy="144"/>
            </a:xfrm>
            <a:prstGeom prst="rect">
              <a:avLst/>
            </a:prstGeom>
            <a:solidFill>
              <a:srgbClr val="E6382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91">
                <a:solidFill>
                  <a:srgbClr val="000000"/>
                </a:solidFill>
                <a:latin typeface="Calibri Light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808" y="0"/>
              <a:ext cx="1808" cy="144"/>
            </a:xfrm>
            <a:prstGeom prst="rect">
              <a:avLst/>
            </a:prstGeom>
            <a:solidFill>
              <a:srgbClr val="02913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91">
                <a:solidFill>
                  <a:srgbClr val="000000"/>
                </a:solidFill>
                <a:latin typeface="Calibri Light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616" y="0"/>
              <a:ext cx="1808" cy="144"/>
            </a:xfrm>
            <a:prstGeom prst="rect">
              <a:avLst/>
            </a:prstGeom>
            <a:solidFill>
              <a:srgbClr val="182B8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91">
                <a:solidFill>
                  <a:srgbClr val="000000"/>
                </a:solidFill>
                <a:latin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945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177" y="495300"/>
            <a:ext cx="9801225" cy="760414"/>
          </a:xfrm>
          <a:prstGeom prst="rect">
            <a:avLst/>
          </a:prstGeom>
        </p:spPr>
        <p:txBody>
          <a:bodyPr/>
          <a:lstStyle>
            <a:lvl1pPr>
              <a:defRPr b="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3551"/>
            <a:ext cx="10972800" cy="4530725"/>
          </a:xfrm>
          <a:prstGeom prst="rect">
            <a:avLst/>
          </a:prstGeom>
        </p:spPr>
        <p:txBody>
          <a:bodyPr/>
          <a:lstStyle>
            <a:lvl1pPr>
              <a:buClr>
                <a:srgbClr val="E6382F"/>
              </a:buClr>
              <a:defRPr>
                <a:latin typeface="+mj-lt"/>
              </a:defRPr>
            </a:lvl1pPr>
            <a:lvl2pPr>
              <a:buClr>
                <a:srgbClr val="029137"/>
              </a:buClr>
              <a:defRPr>
                <a:latin typeface="+mj-lt"/>
              </a:defRPr>
            </a:lvl2pPr>
            <a:lvl3pPr>
              <a:buClr>
                <a:srgbClr val="182B84"/>
              </a:buClr>
              <a:defRPr>
                <a:latin typeface="+mj-lt"/>
              </a:defRPr>
            </a:lvl3pPr>
            <a:lvl4pPr>
              <a:defRPr>
                <a:solidFill>
                  <a:srgbClr val="182B84"/>
                </a:solidFill>
                <a:latin typeface="+mj-lt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2302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2141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8316"/>
            <a:ext cx="9753600" cy="741361"/>
          </a:xfrm>
          <a:prstGeom prst="rect">
            <a:avLst/>
          </a:prstGeom>
        </p:spPr>
        <p:txBody>
          <a:bodyPr/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4027"/>
            <a:ext cx="5384800" cy="44069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4027"/>
            <a:ext cx="5384800" cy="44069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9021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326" y="436565"/>
            <a:ext cx="9744075" cy="76358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1"/>
            <a:ext cx="5386917" cy="498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676399"/>
            <a:ext cx="5389033" cy="4984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149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475" y="447675"/>
            <a:ext cx="9686925" cy="742950"/>
          </a:xfrm>
          <a:prstGeom prst="rect">
            <a:avLst/>
          </a:prstGeom>
        </p:spPr>
        <p:txBody>
          <a:bodyPr/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05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326" y="436563"/>
            <a:ext cx="9744075" cy="76358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399"/>
            <a:ext cx="5386917" cy="498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76399"/>
            <a:ext cx="5389033" cy="4984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46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7606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426" y="273052"/>
            <a:ext cx="2744260" cy="955675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714500"/>
            <a:ext cx="6815667" cy="441166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14500"/>
            <a:ext cx="4011084" cy="4411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786843" y="273052"/>
            <a:ext cx="2744260" cy="9556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kern="0">
                <a:solidFill>
                  <a:srgbClr val="000000"/>
                </a:solidFill>
              </a:rPr>
              <a:t>Click to edit Master title style</a:t>
            </a:r>
            <a:endParaRPr lang="en-GB" sz="2000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997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61267" y="1477737"/>
            <a:ext cx="5675892" cy="31926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13044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810" y="277816"/>
            <a:ext cx="9700591" cy="11398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30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313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4618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5" y="301625"/>
            <a:ext cx="9751483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6685" y="1827213"/>
            <a:ext cx="4773083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05367" y="6324601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1367" y="6324601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3367" y="6324601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78421-0AD5-4109-BE1E-F79B2C920A4D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70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621" y="457429"/>
            <a:ext cx="9712779" cy="75088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787981"/>
            <a:ext cx="5384800" cy="43429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787981"/>
            <a:ext cx="5384800" cy="434294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33445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+mj-lt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1404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j-lt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9304" y="6331404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j-lt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0FE3C5-8D28-4836-9390-6E551B41C9EE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81024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669774"/>
            <a:ext cx="10972800" cy="419762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7EAFE-5BB8-477A-9E72-FAAC21D62664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194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F20583ED-94E1-4087-AA93-6FDD811B59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82BFE79-1387-461B-91AF-00A65FE38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1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474" y="447675"/>
            <a:ext cx="9686925" cy="7429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93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20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425" y="273050"/>
            <a:ext cx="2744260" cy="955675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714500"/>
            <a:ext cx="6815667" cy="441166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14500"/>
            <a:ext cx="4011084" cy="4411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786843" y="273050"/>
            <a:ext cx="2744260" cy="9556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>
                <a:latin typeface="+mj-lt"/>
              </a:rPr>
              <a:t>Click to edit Master title style</a:t>
            </a:r>
            <a:endParaRPr lang="en-GB" ker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78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61267" y="1477735"/>
            <a:ext cx="5675892" cy="31926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89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sugarnutrition.org.uk/Nutrition-Update-February-2013-NNEdPro.aspx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2.gif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hyperlink" Target="http://www.sugarnutrition.org.uk/Nutrition-Update-February-2013-NNEdPro.aspx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hyperlink" Target="http://www.sugarnutrition.org.uk/Nutrition-Update-February-2013-NNEdPro.aspx" TargetMode="Externa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3" r="6505" b="7235"/>
          <a:stretch/>
        </p:blipFill>
        <p:spPr>
          <a:xfrm>
            <a:off x="6563436" y="1281792"/>
            <a:ext cx="5625843" cy="5143501"/>
          </a:xfrm>
          <a:prstGeom prst="rect">
            <a:avLst/>
          </a:prstGeom>
        </p:spPr>
      </p:pic>
      <p:sp>
        <p:nvSpPr>
          <p:cNvPr id="71" name="Rectangle 70"/>
          <p:cNvSpPr/>
          <p:nvPr userDrawn="1"/>
        </p:nvSpPr>
        <p:spPr>
          <a:xfrm>
            <a:off x="5430862" y="0"/>
            <a:ext cx="6761138" cy="1274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7"/>
          <p:cNvGrpSpPr>
            <a:grpSpLocks/>
          </p:cNvGrpSpPr>
          <p:nvPr userDrawn="1"/>
        </p:nvGrpSpPr>
        <p:grpSpPr bwMode="auto">
          <a:xfrm>
            <a:off x="0" y="1274357"/>
            <a:ext cx="12192000" cy="48551"/>
            <a:chOff x="144" y="1680"/>
            <a:chExt cx="5424" cy="144"/>
          </a:xfrm>
          <a:solidFill>
            <a:schemeClr val="bg1">
              <a:lumMod val="85000"/>
            </a:schemeClr>
          </a:solidFill>
        </p:grpSpPr>
        <p:sp>
          <p:nvSpPr>
            <p:cNvPr id="32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226104" y="104444"/>
            <a:ext cx="1688239" cy="1688239"/>
            <a:chOff x="264887" y="771893"/>
            <a:chExt cx="1394676" cy="1394676"/>
          </a:xfrm>
        </p:grpSpPr>
        <p:sp>
          <p:nvSpPr>
            <p:cNvPr id="15" name="Oval 14"/>
            <p:cNvSpPr/>
            <p:nvPr userDrawn="1"/>
          </p:nvSpPr>
          <p:spPr>
            <a:xfrm>
              <a:off x="264887" y="771893"/>
              <a:ext cx="1394676" cy="1394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358630" y="868272"/>
              <a:ext cx="1190920" cy="1190920"/>
              <a:chOff x="4408115" y="200025"/>
              <a:chExt cx="3454177" cy="3454177"/>
            </a:xfrm>
          </p:grpSpPr>
          <p:sp>
            <p:nvSpPr>
              <p:cNvPr id="35" name="Block Arc 34"/>
              <p:cNvSpPr/>
              <p:nvPr userDrawn="1"/>
            </p:nvSpPr>
            <p:spPr>
              <a:xfrm rot="10800000">
                <a:off x="4408115" y="200025"/>
                <a:ext cx="3454174" cy="3454175"/>
              </a:xfrm>
              <a:prstGeom prst="blockArc">
                <a:avLst>
                  <a:gd name="adj1" fmla="val 12577131"/>
                  <a:gd name="adj2" fmla="val 19641041"/>
                  <a:gd name="adj3" fmla="val 4911"/>
                </a:avLst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Block Arc 35"/>
              <p:cNvSpPr/>
              <p:nvPr userDrawn="1"/>
            </p:nvSpPr>
            <p:spPr>
              <a:xfrm rot="18000000">
                <a:off x="4408115" y="200028"/>
                <a:ext cx="3454174" cy="3454174"/>
              </a:xfrm>
              <a:prstGeom prst="blockArc">
                <a:avLst>
                  <a:gd name="adj1" fmla="val 12546741"/>
                  <a:gd name="adj2" fmla="val 19720617"/>
                  <a:gd name="adj3" fmla="val 4917"/>
                </a:avLst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Block Arc 36"/>
              <p:cNvSpPr/>
              <p:nvPr userDrawn="1"/>
            </p:nvSpPr>
            <p:spPr>
              <a:xfrm rot="3600000">
                <a:off x="4408118" y="200025"/>
                <a:ext cx="3454174" cy="3454174"/>
              </a:xfrm>
              <a:prstGeom prst="blockArc">
                <a:avLst>
                  <a:gd name="adj1" fmla="val 12642820"/>
                  <a:gd name="adj2" fmla="val 19686161"/>
                  <a:gd name="adj3" fmla="val 5071"/>
                </a:avLst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pic>
          <p:nvPicPr>
            <p:cNvPr id="40" name="Picture 6" descr="http://www.sugarnutrition.org.uk/uploads/nnedprologo.gif">
              <a:hlinkClick r:id="rId16"/>
            </p:cNvPr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932" y="1205524"/>
              <a:ext cx="710588" cy="527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>
              <a:off x="834829" y="1424440"/>
              <a:ext cx="254794" cy="78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3" name="Rectangle 72"/>
          <p:cNvSpPr/>
          <p:nvPr userDrawn="1"/>
        </p:nvSpPr>
        <p:spPr>
          <a:xfrm>
            <a:off x="7785231" y="6434829"/>
            <a:ext cx="440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u="none" dirty="0">
                <a:solidFill>
                  <a:srgbClr val="182B84"/>
                </a:solidFill>
                <a:latin typeface="+mj-lt"/>
              </a:rPr>
              <a:t>www.</a:t>
            </a:r>
            <a:r>
              <a:rPr lang="en-GB" b="1" u="none" dirty="0">
                <a:solidFill>
                  <a:srgbClr val="182B84"/>
                </a:solidFill>
                <a:latin typeface="+mj-lt"/>
              </a:rPr>
              <a:t>nnedpro</a:t>
            </a:r>
            <a:r>
              <a:rPr lang="en-GB" u="none" dirty="0">
                <a:solidFill>
                  <a:srgbClr val="182B84"/>
                </a:solidFill>
                <a:latin typeface="+mj-lt"/>
              </a:rPr>
              <a:t>.org.uk</a:t>
            </a:r>
            <a:endParaRPr lang="en-GB" b="1" u="none" dirty="0">
              <a:solidFill>
                <a:srgbClr val="182B84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226104" y="97785"/>
            <a:ext cx="1688239" cy="1688239"/>
          </a:xfrm>
          <a:prstGeom prst="ellipse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3" name="Group 7"/>
          <p:cNvGrpSpPr>
            <a:grpSpLocks/>
          </p:cNvGrpSpPr>
          <p:nvPr userDrawn="1"/>
        </p:nvGrpSpPr>
        <p:grpSpPr bwMode="auto">
          <a:xfrm>
            <a:off x="0" y="6389110"/>
            <a:ext cx="12192000" cy="45719"/>
            <a:chOff x="144" y="1680"/>
            <a:chExt cx="5424" cy="144"/>
          </a:xfrm>
        </p:grpSpPr>
        <p:sp>
          <p:nvSpPr>
            <p:cNvPr id="54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rgbClr val="E6382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rgbClr val="02913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rgbClr val="182B8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386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>
          <a:solidFill>
            <a:srgbClr val="3333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3" r="6505" b="7235"/>
          <a:stretch/>
        </p:blipFill>
        <p:spPr>
          <a:xfrm>
            <a:off x="6563436" y="1281792"/>
            <a:ext cx="5625843" cy="5143501"/>
          </a:xfrm>
          <a:prstGeom prst="rect">
            <a:avLst/>
          </a:prstGeom>
        </p:spPr>
      </p:pic>
      <p:sp>
        <p:nvSpPr>
          <p:cNvPr id="71" name="Rectangle 70"/>
          <p:cNvSpPr/>
          <p:nvPr userDrawn="1"/>
        </p:nvSpPr>
        <p:spPr>
          <a:xfrm>
            <a:off x="5430862" y="0"/>
            <a:ext cx="6761138" cy="1274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31" name="Group 7"/>
          <p:cNvGrpSpPr>
            <a:grpSpLocks/>
          </p:cNvGrpSpPr>
          <p:nvPr userDrawn="1"/>
        </p:nvGrpSpPr>
        <p:grpSpPr bwMode="auto">
          <a:xfrm>
            <a:off x="0" y="1274357"/>
            <a:ext cx="12192000" cy="48551"/>
            <a:chOff x="144" y="1680"/>
            <a:chExt cx="5424" cy="144"/>
          </a:xfrm>
          <a:solidFill>
            <a:schemeClr val="bg1">
              <a:lumMod val="85000"/>
            </a:schemeClr>
          </a:solidFill>
        </p:grpSpPr>
        <p:sp>
          <p:nvSpPr>
            <p:cNvPr id="32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226104" y="104444"/>
            <a:ext cx="1688239" cy="1688239"/>
            <a:chOff x="264887" y="771893"/>
            <a:chExt cx="1394676" cy="1394676"/>
          </a:xfrm>
        </p:grpSpPr>
        <p:sp>
          <p:nvSpPr>
            <p:cNvPr id="15" name="Oval 14"/>
            <p:cNvSpPr/>
            <p:nvPr userDrawn="1"/>
          </p:nvSpPr>
          <p:spPr>
            <a:xfrm>
              <a:off x="264887" y="771893"/>
              <a:ext cx="1394676" cy="1394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358630" y="868272"/>
              <a:ext cx="1190920" cy="1190920"/>
              <a:chOff x="4408115" y="200025"/>
              <a:chExt cx="3454177" cy="3454177"/>
            </a:xfrm>
          </p:grpSpPr>
          <p:sp>
            <p:nvSpPr>
              <p:cNvPr id="35" name="Block Arc 34"/>
              <p:cNvSpPr/>
              <p:nvPr userDrawn="1"/>
            </p:nvSpPr>
            <p:spPr>
              <a:xfrm rot="10800000">
                <a:off x="4408115" y="200025"/>
                <a:ext cx="3454174" cy="3454175"/>
              </a:xfrm>
              <a:prstGeom prst="blockArc">
                <a:avLst>
                  <a:gd name="adj1" fmla="val 12577131"/>
                  <a:gd name="adj2" fmla="val 19641041"/>
                  <a:gd name="adj3" fmla="val 4911"/>
                </a:avLst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Block Arc 35"/>
              <p:cNvSpPr/>
              <p:nvPr userDrawn="1"/>
            </p:nvSpPr>
            <p:spPr>
              <a:xfrm rot="18000000">
                <a:off x="4408115" y="200028"/>
                <a:ext cx="3454174" cy="3454174"/>
              </a:xfrm>
              <a:prstGeom prst="blockArc">
                <a:avLst>
                  <a:gd name="adj1" fmla="val 12546741"/>
                  <a:gd name="adj2" fmla="val 19720617"/>
                  <a:gd name="adj3" fmla="val 4917"/>
                </a:avLst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Block Arc 36"/>
              <p:cNvSpPr/>
              <p:nvPr userDrawn="1"/>
            </p:nvSpPr>
            <p:spPr>
              <a:xfrm rot="3600000">
                <a:off x="4408118" y="200025"/>
                <a:ext cx="3454174" cy="3454174"/>
              </a:xfrm>
              <a:prstGeom prst="blockArc">
                <a:avLst>
                  <a:gd name="adj1" fmla="val 12642820"/>
                  <a:gd name="adj2" fmla="val 19686161"/>
                  <a:gd name="adj3" fmla="val 5071"/>
                </a:avLst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pic>
          <p:nvPicPr>
            <p:cNvPr id="40" name="Picture 6" descr="http://www.sugarnutrition.org.uk/uploads/nnedprologo.gif">
              <a:hlinkClick r:id="rId22"/>
            </p:cNvPr>
            <p:cNvPicPr>
              <a:picLocks noChangeAspect="1" noChangeArrowheads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932" y="1205524"/>
              <a:ext cx="710588" cy="527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>
              <a:off x="834829" y="1424440"/>
              <a:ext cx="254794" cy="78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73" name="Rectangle 72"/>
          <p:cNvSpPr/>
          <p:nvPr userDrawn="1"/>
        </p:nvSpPr>
        <p:spPr>
          <a:xfrm>
            <a:off x="7785231" y="6434829"/>
            <a:ext cx="440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rgbClr val="182B84"/>
                </a:solidFill>
              </a:rPr>
              <a:t>www.</a:t>
            </a:r>
            <a:r>
              <a:rPr lang="en-GB" b="1" dirty="0">
                <a:solidFill>
                  <a:srgbClr val="182B84"/>
                </a:solidFill>
              </a:rPr>
              <a:t>nnedpro</a:t>
            </a:r>
            <a:r>
              <a:rPr lang="en-GB" dirty="0">
                <a:solidFill>
                  <a:srgbClr val="182B84"/>
                </a:solidFill>
              </a:rPr>
              <a:t>.org.uk</a:t>
            </a:r>
            <a:endParaRPr lang="en-GB" b="1" dirty="0">
              <a:solidFill>
                <a:srgbClr val="182B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226104" y="97785"/>
            <a:ext cx="1688239" cy="1688239"/>
          </a:xfrm>
          <a:prstGeom prst="ellipse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53" name="Group 7"/>
          <p:cNvGrpSpPr>
            <a:grpSpLocks/>
          </p:cNvGrpSpPr>
          <p:nvPr userDrawn="1"/>
        </p:nvGrpSpPr>
        <p:grpSpPr bwMode="auto">
          <a:xfrm>
            <a:off x="0" y="6389110"/>
            <a:ext cx="12192000" cy="45719"/>
            <a:chOff x="144" y="1680"/>
            <a:chExt cx="5424" cy="144"/>
          </a:xfrm>
        </p:grpSpPr>
        <p:sp>
          <p:nvSpPr>
            <p:cNvPr id="54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rgbClr val="E6382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rgbClr val="02913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rgbClr val="182B8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50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>
          <a:solidFill>
            <a:srgbClr val="3333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4634"/>
            <a:fld id="{5159A758-48F7-4517-89A4-F224E178B37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94634"/>
              <a:t>5/9/2018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4634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4634"/>
            <a:fld id="{CE5890A4-161E-4E8C-B5ED-C55F354BD9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94634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1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529922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2481" indent="-132481" algn="l" defTabSz="529922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1623" kern="1200">
          <a:solidFill>
            <a:schemeClr val="tx1"/>
          </a:solidFill>
          <a:latin typeface="+mn-lt"/>
          <a:ea typeface="+mn-ea"/>
          <a:cs typeface="+mn-cs"/>
        </a:defRPr>
      </a:lvl1pPr>
      <a:lvl2pPr marL="397442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391" kern="1200">
          <a:solidFill>
            <a:schemeClr val="tx1"/>
          </a:solidFill>
          <a:latin typeface="+mn-lt"/>
          <a:ea typeface="+mn-ea"/>
          <a:cs typeface="+mn-cs"/>
        </a:defRPr>
      </a:lvl2pPr>
      <a:lvl3pPr marL="662403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159" kern="1200">
          <a:solidFill>
            <a:schemeClr val="tx1"/>
          </a:solidFill>
          <a:latin typeface="+mn-lt"/>
          <a:ea typeface="+mn-ea"/>
          <a:cs typeface="+mn-cs"/>
        </a:defRPr>
      </a:lvl3pPr>
      <a:lvl4pPr marL="927364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4pPr>
      <a:lvl5pPr marL="1192325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5pPr>
      <a:lvl6pPr marL="1457286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6pPr>
      <a:lvl7pPr marL="1722247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7pPr>
      <a:lvl8pPr marL="1987208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8pPr>
      <a:lvl9pPr marL="2252169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1pPr>
      <a:lvl2pPr marL="264961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2pPr>
      <a:lvl3pPr marL="529922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3pPr>
      <a:lvl4pPr marL="794883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4pPr>
      <a:lvl5pPr marL="1059844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5pPr>
      <a:lvl6pPr marL="1324806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6pPr>
      <a:lvl7pPr marL="1589767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7pPr>
      <a:lvl8pPr marL="1854728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8pPr>
      <a:lvl9pPr marL="2119689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3" r="6505" b="7235"/>
          <a:stretch/>
        </p:blipFill>
        <p:spPr>
          <a:xfrm>
            <a:off x="6563437" y="1281794"/>
            <a:ext cx="5625843" cy="5143501"/>
          </a:xfrm>
          <a:prstGeom prst="rect">
            <a:avLst/>
          </a:prstGeom>
        </p:spPr>
      </p:pic>
      <p:sp>
        <p:nvSpPr>
          <p:cNvPr id="71" name="Rectangle 70"/>
          <p:cNvSpPr/>
          <p:nvPr userDrawn="1"/>
        </p:nvSpPr>
        <p:spPr>
          <a:xfrm>
            <a:off x="5430861" y="2"/>
            <a:ext cx="6761139" cy="1274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FFFFFF"/>
              </a:solidFill>
            </a:endParaRPr>
          </a:p>
        </p:txBody>
      </p:sp>
      <p:grpSp>
        <p:nvGrpSpPr>
          <p:cNvPr id="31" name="Group 7"/>
          <p:cNvGrpSpPr>
            <a:grpSpLocks/>
          </p:cNvGrpSpPr>
          <p:nvPr userDrawn="1"/>
        </p:nvGrpSpPr>
        <p:grpSpPr bwMode="auto">
          <a:xfrm>
            <a:off x="0" y="1274359"/>
            <a:ext cx="12192000" cy="48551"/>
            <a:chOff x="144" y="1680"/>
            <a:chExt cx="5424" cy="144"/>
          </a:xfrm>
          <a:solidFill>
            <a:schemeClr val="bg1">
              <a:lumMod val="85000"/>
            </a:schemeClr>
          </a:solidFill>
        </p:grpSpPr>
        <p:sp>
          <p:nvSpPr>
            <p:cNvPr id="32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226105" y="227275"/>
            <a:ext cx="2400000" cy="1800000"/>
            <a:chOff x="264887" y="771893"/>
            <a:chExt cx="1394676" cy="1394676"/>
          </a:xfrm>
        </p:grpSpPr>
        <p:sp>
          <p:nvSpPr>
            <p:cNvPr id="15" name="Oval 14"/>
            <p:cNvSpPr/>
            <p:nvPr userDrawn="1"/>
          </p:nvSpPr>
          <p:spPr>
            <a:xfrm>
              <a:off x="264887" y="771893"/>
              <a:ext cx="1394676" cy="1394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FFFFFF"/>
                </a:solidFill>
              </a:endParaRPr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358630" y="868272"/>
              <a:ext cx="1190920" cy="1190920"/>
              <a:chOff x="4408115" y="200025"/>
              <a:chExt cx="3454177" cy="3454177"/>
            </a:xfrm>
          </p:grpSpPr>
          <p:sp>
            <p:nvSpPr>
              <p:cNvPr id="35" name="Block Arc 34"/>
              <p:cNvSpPr/>
              <p:nvPr userDrawn="1"/>
            </p:nvSpPr>
            <p:spPr>
              <a:xfrm rot="10800000">
                <a:off x="4408115" y="200025"/>
                <a:ext cx="3454174" cy="3454175"/>
              </a:xfrm>
              <a:prstGeom prst="blockArc">
                <a:avLst>
                  <a:gd name="adj1" fmla="val 12577131"/>
                  <a:gd name="adj2" fmla="val 19641041"/>
                  <a:gd name="adj3" fmla="val 4911"/>
                </a:avLst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Block Arc 35"/>
              <p:cNvSpPr/>
              <p:nvPr userDrawn="1"/>
            </p:nvSpPr>
            <p:spPr>
              <a:xfrm rot="18000000">
                <a:off x="4408115" y="200028"/>
                <a:ext cx="3454174" cy="3454174"/>
              </a:xfrm>
              <a:prstGeom prst="blockArc">
                <a:avLst>
                  <a:gd name="adj1" fmla="val 12546741"/>
                  <a:gd name="adj2" fmla="val 19720617"/>
                  <a:gd name="adj3" fmla="val 4917"/>
                </a:avLst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Block Arc 36"/>
              <p:cNvSpPr/>
              <p:nvPr userDrawn="1"/>
            </p:nvSpPr>
            <p:spPr>
              <a:xfrm rot="3600000">
                <a:off x="4408118" y="200025"/>
                <a:ext cx="3454174" cy="3454174"/>
              </a:xfrm>
              <a:prstGeom prst="blockArc">
                <a:avLst>
                  <a:gd name="adj1" fmla="val 12642820"/>
                  <a:gd name="adj2" fmla="val 19686161"/>
                  <a:gd name="adj3" fmla="val 5071"/>
                </a:avLst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pic>
          <p:nvPicPr>
            <p:cNvPr id="40" name="Picture 6" descr="http://www.sugarnutrition.org.uk/uploads/nnedprologo.gif">
              <a:hlinkClick r:id="rId17"/>
            </p:cNvPr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932" y="1205524"/>
              <a:ext cx="710588" cy="527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>
              <a:off x="834829" y="1424440"/>
              <a:ext cx="254794" cy="78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FFFFFF"/>
                </a:solidFill>
              </a:endParaRPr>
            </a:p>
          </p:txBody>
        </p:sp>
      </p:grpSp>
      <p:sp>
        <p:nvSpPr>
          <p:cNvPr id="73" name="Rectangle 72"/>
          <p:cNvSpPr/>
          <p:nvPr userDrawn="1"/>
        </p:nvSpPr>
        <p:spPr>
          <a:xfrm>
            <a:off x="7785231" y="6434829"/>
            <a:ext cx="440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solidFill>
                  <a:srgbClr val="182B84"/>
                </a:solidFill>
                <a:latin typeface="Calibri Light"/>
              </a:rPr>
              <a:t>www.</a:t>
            </a:r>
            <a:r>
              <a:rPr lang="en-GB" sz="1800" b="1" dirty="0">
                <a:solidFill>
                  <a:srgbClr val="182B84"/>
                </a:solidFill>
                <a:latin typeface="Calibri Light"/>
              </a:rPr>
              <a:t>nnedpro</a:t>
            </a:r>
            <a:r>
              <a:rPr lang="en-GB" sz="1800" dirty="0">
                <a:solidFill>
                  <a:srgbClr val="182B84"/>
                </a:solidFill>
                <a:latin typeface="Calibri Light"/>
              </a:rPr>
              <a:t>.org.uk</a:t>
            </a:r>
            <a:endParaRPr lang="en-GB" sz="1800" b="1" dirty="0">
              <a:solidFill>
                <a:srgbClr val="182B84"/>
              </a:solidFill>
              <a:latin typeface="Calibri Light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200165" y="300249"/>
            <a:ext cx="2400000" cy="1800000"/>
          </a:xfrm>
          <a:prstGeom prst="ellipse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FFFFFF"/>
              </a:solidFill>
            </a:endParaRPr>
          </a:p>
        </p:txBody>
      </p:sp>
      <p:grpSp>
        <p:nvGrpSpPr>
          <p:cNvPr id="53" name="Group 7"/>
          <p:cNvGrpSpPr>
            <a:grpSpLocks/>
          </p:cNvGrpSpPr>
          <p:nvPr userDrawn="1"/>
        </p:nvGrpSpPr>
        <p:grpSpPr bwMode="auto">
          <a:xfrm>
            <a:off x="0" y="6389112"/>
            <a:ext cx="12192000" cy="45719"/>
            <a:chOff x="144" y="1680"/>
            <a:chExt cx="5424" cy="144"/>
          </a:xfrm>
        </p:grpSpPr>
        <p:sp>
          <p:nvSpPr>
            <p:cNvPr id="54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rgbClr val="E6382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rgbClr val="02913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rgbClr val="182B8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31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>
          <a:solidFill>
            <a:srgbClr val="3333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583ED-94E1-4087-AA93-6FDD811B590D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BFE79-1387-461B-91AF-00A65FE38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1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garnutrition.org.uk/Nutrition-Update-February-2013-NNEdPro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0.jpeg"/><Relationship Id="rId5" Type="http://schemas.openxmlformats.org/officeDocument/2006/relationships/image" Target="../media/image59.jp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garnutrition.org.uk/Nutrition-Update-February-2013-NNEdPro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jp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CB3DC-6CA8-4A44-B18B-F912EA57088C}"/>
              </a:ext>
            </a:extLst>
          </p:cNvPr>
          <p:cNvSpPr txBox="1"/>
          <p:nvPr/>
        </p:nvSpPr>
        <p:spPr>
          <a:xfrm>
            <a:off x="1772011" y="1568825"/>
            <a:ext cx="516301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Sumantra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(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Shumone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) Ray</a:t>
            </a:r>
          </a:p>
          <a:p>
            <a:pPr defTabSz="457200"/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MBBS, DNHE, MPH, MD</a:t>
            </a:r>
            <a:b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</a:br>
            <a:endParaRPr lang="en-US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defTabSz="457200"/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Chair and Honorary Professor at the NNEdPro Global Centre for Nutrition and Health in Cambridge</a:t>
            </a:r>
          </a:p>
          <a:p>
            <a:pPr defTabSz="457200"/>
            <a:endParaRPr lang="en-US" sz="2400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defTabSz="457200"/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Governing Body Fellow of Wolfson College at the University of Cambridge </a:t>
            </a:r>
          </a:p>
        </p:txBody>
      </p:sp>
      <p:pic>
        <p:nvPicPr>
          <p:cNvPr id="3" name="Picture 2" descr="portrait of Sumantra (Shumone) Ray" title="portrait of Sumantra (Shumone) Ray">
            <a:extLst>
              <a:ext uri="{FF2B5EF4-FFF2-40B4-BE49-F238E27FC236}">
                <a16:creationId xmlns:a16="http://schemas.microsoft.com/office/drawing/2014/main" id="{8422246B-25F8-4A2D-8CEE-43EFB34B3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26" y="1568825"/>
            <a:ext cx="2806105" cy="357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lyer for Cambridge Summer School in Applied Nutrition" title="flyer for Cambridge Summer School in Applied Nutri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01066" cy="6858000"/>
          </a:xfrm>
          <a:prstGeom prst="rect">
            <a:avLst/>
          </a:prstGeom>
        </p:spPr>
      </p:pic>
      <p:pic>
        <p:nvPicPr>
          <p:cNvPr id="20" name="Picture 19" descr="flyer for International Summit on medical nutrition education and research" title="flyer for International Summit on medical nutrition education and resear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66" y="0"/>
            <a:ext cx="6064588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248328" y="2362200"/>
            <a:ext cx="5705475" cy="914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HOPE TO SEE YOU IN CAMBRIDGE THIS SUMMER!</a:t>
            </a:r>
          </a:p>
        </p:txBody>
      </p:sp>
    </p:spTree>
    <p:extLst>
      <p:ext uri="{BB962C8B-B14F-4D97-AF65-F5344CB8AC3E}">
        <p14:creationId xmlns:p14="http://schemas.microsoft.com/office/powerpoint/2010/main" val="5453871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89496" y="2843885"/>
            <a:ext cx="8002504" cy="643010"/>
          </a:xfrm>
        </p:spPr>
        <p:txBody>
          <a:bodyPr/>
          <a:lstStyle/>
          <a:p>
            <a:r>
              <a:rPr lang="en-GB" sz="2800" b="1" i="1" dirty="0">
                <a:solidFill>
                  <a:srgbClr val="FF0000"/>
                </a:solidFill>
              </a:rPr>
              <a:t>From Cambridge to Capacity Building in the City of Joy…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1064" y="296568"/>
            <a:ext cx="1783797" cy="1779871"/>
            <a:chOff x="4067175" y="3209699"/>
            <a:chExt cx="2277641" cy="2277642"/>
          </a:xfrm>
        </p:grpSpPr>
        <p:sp>
          <p:nvSpPr>
            <p:cNvPr id="7" name="Block Arc 6"/>
            <p:cNvSpPr/>
            <p:nvPr/>
          </p:nvSpPr>
          <p:spPr>
            <a:xfrm rot="10800000">
              <a:off x="4067175" y="3209700"/>
              <a:ext cx="2277640" cy="2277641"/>
            </a:xfrm>
            <a:prstGeom prst="blockArc">
              <a:avLst>
                <a:gd name="adj1" fmla="val 12577131"/>
                <a:gd name="adj2" fmla="val 19641041"/>
                <a:gd name="adj3" fmla="val 4911"/>
              </a:avLst>
            </a:prstGeom>
            <a:solidFill>
              <a:srgbClr val="182B8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18000000">
              <a:off x="4067175" y="3209701"/>
              <a:ext cx="2277640" cy="2277640"/>
            </a:xfrm>
            <a:prstGeom prst="blockArc">
              <a:avLst>
                <a:gd name="adj1" fmla="val 12546741"/>
                <a:gd name="adj2" fmla="val 19720617"/>
                <a:gd name="adj3" fmla="val 4917"/>
              </a:avLst>
            </a:prstGeom>
            <a:solidFill>
              <a:srgbClr val="E6382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 rot="3600000">
              <a:off x="4067177" y="3209699"/>
              <a:ext cx="2277639" cy="2277639"/>
            </a:xfrm>
            <a:prstGeom prst="blockArc">
              <a:avLst>
                <a:gd name="adj1" fmla="val 12642820"/>
                <a:gd name="adj2" fmla="val 19686161"/>
                <a:gd name="adj3" fmla="val 5071"/>
              </a:avLst>
            </a:prstGeom>
            <a:solidFill>
              <a:srgbClr val="02913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10" name="Picture 6" descr="http://www.sugarnutrition.org.uk/uploads/nnedprologo.gif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551" y="3788228"/>
              <a:ext cx="1534404" cy="113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 descr="photo of carriage crossing on front of white building" title="photo of carriage crossing on front of white build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93" y="1021957"/>
            <a:ext cx="3278065" cy="1715986"/>
          </a:xfrm>
          <a:prstGeom prst="rect">
            <a:avLst/>
          </a:prstGeom>
        </p:spPr>
      </p:pic>
      <p:pic>
        <p:nvPicPr>
          <p:cNvPr id="3" name="Picture 2" descr="photo of Cambridge campus" title="photo of Cambridge campus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4167" r="15497"/>
          <a:stretch/>
        </p:blipFill>
        <p:spPr>
          <a:xfrm>
            <a:off x="3569129" y="1057713"/>
            <a:ext cx="3392164" cy="168023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191387" y="191357"/>
            <a:ext cx="8473186" cy="760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5299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WHAT WE ARE DOING IN KOLKATA…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1063" y="4370522"/>
            <a:ext cx="11642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NELICO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b="1" dirty="0"/>
              <a:t>INDIA INITIATIVE </a:t>
            </a:r>
            <a:r>
              <a:rPr lang="en-GB" sz="3200" dirty="0"/>
              <a:t>= </a:t>
            </a:r>
            <a:r>
              <a:rPr lang="en-GB" sz="3200" b="1" dirty="0">
                <a:solidFill>
                  <a:srgbClr val="C00000"/>
                </a:solidFill>
              </a:rPr>
              <a:t>N</a:t>
            </a:r>
            <a:r>
              <a:rPr lang="en-GB" sz="3200" dirty="0"/>
              <a:t>UTRITION </a:t>
            </a:r>
            <a:r>
              <a:rPr lang="en-GB" sz="3200" b="1" dirty="0">
                <a:solidFill>
                  <a:srgbClr val="C00000"/>
                </a:solidFill>
              </a:rPr>
              <a:t>E</a:t>
            </a:r>
            <a:r>
              <a:rPr lang="en-GB" sz="3200" dirty="0"/>
              <a:t>DUCATION AND </a:t>
            </a:r>
            <a:r>
              <a:rPr lang="en-GB" sz="3200" b="1" dirty="0">
                <a:solidFill>
                  <a:srgbClr val="C00000"/>
                </a:solidFill>
              </a:rPr>
              <a:t>L</a:t>
            </a:r>
            <a:r>
              <a:rPr lang="en-GB" sz="3200" dirty="0"/>
              <a:t>EADERSHIP FOR </a:t>
            </a:r>
            <a:r>
              <a:rPr lang="en-GB" sz="3200" b="1" dirty="0">
                <a:solidFill>
                  <a:srgbClr val="C00000"/>
                </a:solidFill>
              </a:rPr>
              <a:t>I</a:t>
            </a:r>
            <a:r>
              <a:rPr lang="en-GB" sz="3200" dirty="0"/>
              <a:t>MPROVED </a:t>
            </a:r>
            <a:r>
              <a:rPr lang="en-GB" sz="3200" b="1" dirty="0">
                <a:solidFill>
                  <a:srgbClr val="C00000"/>
                </a:solidFill>
              </a:rPr>
              <a:t>C</a:t>
            </a:r>
            <a:r>
              <a:rPr lang="en-GB" sz="3200" dirty="0"/>
              <a:t>LINICAL AND PUBLIC HEALTH </a:t>
            </a:r>
            <a:r>
              <a:rPr lang="en-GB" sz="3200" b="1" dirty="0">
                <a:solidFill>
                  <a:srgbClr val="C00000"/>
                </a:solidFill>
              </a:rPr>
              <a:t>O</a:t>
            </a:r>
            <a:r>
              <a:rPr lang="en-GB" sz="3200" dirty="0"/>
              <a:t>UTCOMES</a:t>
            </a:r>
          </a:p>
        </p:txBody>
      </p:sp>
    </p:spTree>
    <p:extLst>
      <p:ext uri="{BB962C8B-B14F-4D97-AF65-F5344CB8AC3E}">
        <p14:creationId xmlns:p14="http://schemas.microsoft.com/office/powerpoint/2010/main" val="14675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king hands" title="shaking hand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68" y="2736512"/>
            <a:ext cx="1162051" cy="1162051"/>
          </a:xfrm>
          <a:prstGeom prst="rect">
            <a:avLst/>
          </a:prstGeom>
        </p:spPr>
      </p:pic>
      <p:pic>
        <p:nvPicPr>
          <p:cNvPr id="1026" name="Picture 2" descr="RCSG Remedy Clinic Study Group" title="RCSG Remedy Clinic Study 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65" y="3070833"/>
            <a:ext cx="1968368" cy="210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3" name="Picture 42" descr="14th world congress on public health february 11-15 2015 Kolkata India" title="14th world congress on public health february 11-15 2015 Kolkata In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44" y="400916"/>
            <a:ext cx="10370434" cy="2147412"/>
          </a:xfrm>
          <a:prstGeom prst="rect">
            <a:avLst/>
          </a:prstGeom>
        </p:spPr>
      </p:pic>
      <p:pic>
        <p:nvPicPr>
          <p:cNvPr id="44" name="Picture 2" descr="illustrated map of India" title="illustrated map of In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127" y="2581242"/>
            <a:ext cx="2901054" cy="3087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4844" y="400916"/>
            <a:ext cx="7700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Calibri Light" panose="020F0302020204030204" pitchFamily="34" charset="0"/>
              </a:rPr>
              <a:t>Feb 2014 </a:t>
            </a:r>
            <a:r>
              <a:rPr lang="en-US" sz="2800" b="1" dirty="0">
                <a:solidFill>
                  <a:schemeClr val="accent3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 Feb 2015</a:t>
            </a:r>
            <a:r>
              <a:rPr lang="en-US" sz="2800" b="1" dirty="0">
                <a:solidFill>
                  <a:schemeClr val="accent3"/>
                </a:solidFill>
                <a:latin typeface="Calibri Light" panose="020F0302020204030204" pitchFamily="34" charset="0"/>
              </a:rPr>
              <a:t> &amp; the Impact Road to India…</a:t>
            </a:r>
            <a:endParaRPr lang="en-GB" sz="2800" b="1" dirty="0">
              <a:solidFill>
                <a:schemeClr val="accent3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9329727" y="1545660"/>
            <a:ext cx="2663409" cy="3797655"/>
          </a:xfrm>
          <a:prstGeom prst="roundRect">
            <a:avLst>
              <a:gd name="adj" fmla="val 1337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ight Bracket 23"/>
          <p:cNvSpPr/>
          <p:nvPr/>
        </p:nvSpPr>
        <p:spPr>
          <a:xfrm flipH="1">
            <a:off x="9315791" y="1548551"/>
            <a:ext cx="348092" cy="3794765"/>
          </a:xfrm>
          <a:prstGeom prst="rightBracket">
            <a:avLst>
              <a:gd name="adj" fmla="val 133813"/>
            </a:avLst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20587" y="2026674"/>
            <a:ext cx="2189316" cy="2089862"/>
            <a:chOff x="7020587" y="2026674"/>
            <a:chExt cx="2189316" cy="2089862"/>
          </a:xfrm>
        </p:grpSpPr>
        <p:sp>
          <p:nvSpPr>
            <p:cNvPr id="10" name="Oval 9"/>
            <p:cNvSpPr/>
            <p:nvPr/>
          </p:nvSpPr>
          <p:spPr>
            <a:xfrm>
              <a:off x="7020587" y="2026674"/>
              <a:ext cx="2189316" cy="2089862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15138" y="2563773"/>
              <a:ext cx="14164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0000"/>
                  </a:solidFill>
                </a:rPr>
                <a:t>Remedy Clinic Study Group</a:t>
              </a:r>
            </a:p>
            <a:p>
              <a:pPr algn="ctr"/>
              <a:r>
                <a:rPr lang="en-GB" sz="1400" i="1" dirty="0">
                  <a:solidFill>
                    <a:srgbClr val="000000"/>
                  </a:solidFill>
                </a:rPr>
                <a:t>(NNEdPro Agency in India)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424816" y="1814991"/>
            <a:ext cx="2568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India Partners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</a:rPr>
              <a:t>Halo Medical Foundation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</a:rPr>
              <a:t>Srimanta </a:t>
            </a:r>
            <a:r>
              <a:rPr lang="en-GB" sz="1400" dirty="0" err="1">
                <a:solidFill>
                  <a:srgbClr val="000000"/>
                </a:solidFill>
              </a:rPr>
              <a:t>Sankara</a:t>
            </a:r>
            <a:r>
              <a:rPr lang="en-GB" sz="1400" dirty="0">
                <a:solidFill>
                  <a:srgbClr val="000000"/>
                </a:solidFill>
              </a:rPr>
              <a:t> Health Sciences University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</a:rPr>
              <a:t>All India Institute of Hygiene and Public Health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</a:rPr>
              <a:t>National Institute of Cholera and Enteric Diseases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</a:rPr>
              <a:t>Indian Institute of Management-C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</a:rPr>
              <a:t>Indian Dietetic Association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</a:rPr>
              <a:t>Independent Member(s)</a:t>
            </a:r>
          </a:p>
          <a:p>
            <a:pPr algn="ctr"/>
            <a:r>
              <a:rPr lang="en-GB" sz="1400" i="1" dirty="0">
                <a:solidFill>
                  <a:srgbClr val="000000"/>
                </a:solidFill>
              </a:rPr>
              <a:t>(Strategic and Scientific Advisory Panel to NNEdPro Network in India)</a:t>
            </a:r>
          </a:p>
        </p:txBody>
      </p:sp>
      <p:sp>
        <p:nvSpPr>
          <p:cNvPr id="34" name="Right Brace 33"/>
          <p:cNvSpPr/>
          <p:nvPr/>
        </p:nvSpPr>
        <p:spPr>
          <a:xfrm rot="5400000">
            <a:off x="6392848" y="4824100"/>
            <a:ext cx="111013" cy="1278455"/>
          </a:xfrm>
          <a:prstGeom prst="rightBrace">
            <a:avLst>
              <a:gd name="adj1" fmla="val 156247"/>
              <a:gd name="adj2" fmla="val 50000"/>
            </a:avLst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5564" y="5647082"/>
            <a:ext cx="2985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</a:rPr>
              <a:t>Advised by the British Deputy High Commission Kolkata </a:t>
            </a:r>
          </a:p>
          <a:p>
            <a:pPr algn="ctr"/>
            <a:r>
              <a:rPr lang="en-GB" sz="1400" i="1" dirty="0">
                <a:solidFill>
                  <a:srgbClr val="000000"/>
                </a:solidFill>
              </a:rPr>
              <a:t>(Knowledge Economy Advisor)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2941" y="333792"/>
            <a:ext cx="9193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alibri"/>
              </a:rPr>
              <a:t>NNEdPro – Indian Strategic Partnerships </a:t>
            </a:r>
          </a:p>
          <a:p>
            <a:pPr algn="ctr"/>
            <a:r>
              <a:rPr lang="en-GB" sz="2000" i="1" dirty="0">
                <a:solidFill>
                  <a:srgbClr val="002060"/>
                </a:solidFill>
                <a:latin typeface="Calibri"/>
              </a:rPr>
              <a:t>Established 2015</a:t>
            </a:r>
          </a:p>
        </p:txBody>
      </p:sp>
      <p:pic>
        <p:nvPicPr>
          <p:cNvPr id="5" name="Picture 4" descr="Indian and UK flag" title="Indian and UK fla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159" y="186944"/>
            <a:ext cx="1534515" cy="107720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66449" y="638166"/>
            <a:ext cx="3087772" cy="3038257"/>
            <a:chOff x="766449" y="638166"/>
            <a:chExt cx="3087772" cy="3038257"/>
          </a:xfrm>
        </p:grpSpPr>
        <p:sp>
          <p:nvSpPr>
            <p:cNvPr id="8" name="Rounded Rectangle 7"/>
            <p:cNvSpPr/>
            <p:nvPr/>
          </p:nvSpPr>
          <p:spPr>
            <a:xfrm rot="1843721">
              <a:off x="766449" y="638166"/>
              <a:ext cx="2893433" cy="2466784"/>
            </a:xfrm>
            <a:prstGeom prst="roundRect">
              <a:avLst>
                <a:gd name="adj" fmla="val 2755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3" name="Right Bracket 22"/>
            <p:cNvSpPr/>
            <p:nvPr/>
          </p:nvSpPr>
          <p:spPr>
            <a:xfrm rot="1800000">
              <a:off x="2919218" y="1233422"/>
              <a:ext cx="581380" cy="2443001"/>
            </a:xfrm>
            <a:prstGeom prst="rightBracket">
              <a:avLst>
                <a:gd name="adj" fmla="val 123327"/>
              </a:avLst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63" y="1087820"/>
              <a:ext cx="281085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0000"/>
                  </a:solidFill>
                  <a:latin typeface="Calibri"/>
                </a:rPr>
                <a:t>UK Partners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GB" sz="1400" dirty="0">
                  <a:solidFill>
                    <a:srgbClr val="000000"/>
                  </a:solidFill>
                  <a:latin typeface="Calibri"/>
                </a:rPr>
                <a:t>University of Cambridge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GB" sz="1400" dirty="0">
                  <a:solidFill>
                    <a:srgbClr val="000000"/>
                  </a:solidFill>
                  <a:latin typeface="Calibri"/>
                </a:rPr>
                <a:t>British Dietetic Association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GB" sz="1400" dirty="0">
                  <a:solidFill>
                    <a:srgbClr val="000000"/>
                  </a:solidFill>
                  <a:latin typeface="Calibri"/>
                </a:rPr>
                <a:t>Medical Research Council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GB" sz="1400" dirty="0">
                  <a:solidFill>
                    <a:srgbClr val="000000"/>
                  </a:solidFill>
                  <a:latin typeface="Calibri"/>
                </a:rPr>
                <a:t>Ulster University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GB" sz="1400" dirty="0">
                  <a:solidFill>
                    <a:srgbClr val="000000"/>
                  </a:solidFill>
                  <a:latin typeface="Calibri"/>
                </a:rPr>
                <a:t>NHS organisations</a:t>
              </a:r>
            </a:p>
          </p:txBody>
        </p:sp>
        <p:cxnSp>
          <p:nvCxnSpPr>
            <p:cNvPr id="13" name="Straight Connector 12"/>
            <p:cNvCxnSpPr>
              <a:endCxn id="23" idx="2"/>
            </p:cNvCxnSpPr>
            <p:nvPr/>
          </p:nvCxnSpPr>
          <p:spPr>
            <a:xfrm flipH="1" flipV="1">
              <a:off x="3461653" y="2600268"/>
              <a:ext cx="167372" cy="100070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6" name="Freeform 35"/>
          <p:cNvSpPr/>
          <p:nvPr/>
        </p:nvSpPr>
        <p:spPr>
          <a:xfrm>
            <a:off x="4673000" y="1320762"/>
            <a:ext cx="3460750" cy="698708"/>
          </a:xfrm>
          <a:custGeom>
            <a:avLst/>
            <a:gdLst>
              <a:gd name="connsiteX0" fmla="*/ 0 w 3460750"/>
              <a:gd name="connsiteY0" fmla="*/ 457203 h 463553"/>
              <a:gd name="connsiteX1" fmla="*/ 1657350 w 3460750"/>
              <a:gd name="connsiteY1" fmla="*/ 3 h 463553"/>
              <a:gd name="connsiteX2" fmla="*/ 3460750 w 3460750"/>
              <a:gd name="connsiteY2" fmla="*/ 463553 h 463553"/>
              <a:gd name="connsiteX0" fmla="*/ 0 w 3460750"/>
              <a:gd name="connsiteY0" fmla="*/ 692151 h 698501"/>
              <a:gd name="connsiteX1" fmla="*/ 1695450 w 3460750"/>
              <a:gd name="connsiteY1" fmla="*/ 1 h 698501"/>
              <a:gd name="connsiteX2" fmla="*/ 3460750 w 3460750"/>
              <a:gd name="connsiteY2" fmla="*/ 698501 h 698501"/>
              <a:gd name="connsiteX0" fmla="*/ 0 w 3460750"/>
              <a:gd name="connsiteY0" fmla="*/ 692758 h 699108"/>
              <a:gd name="connsiteX1" fmla="*/ 1695450 w 3460750"/>
              <a:gd name="connsiteY1" fmla="*/ 608 h 699108"/>
              <a:gd name="connsiteX2" fmla="*/ 3460750 w 3460750"/>
              <a:gd name="connsiteY2" fmla="*/ 699108 h 699108"/>
              <a:gd name="connsiteX0" fmla="*/ 15136 w 3475886"/>
              <a:gd name="connsiteY0" fmla="*/ 692782 h 699132"/>
              <a:gd name="connsiteX1" fmla="*/ 1710586 w 3475886"/>
              <a:gd name="connsiteY1" fmla="*/ 632 h 699132"/>
              <a:gd name="connsiteX2" fmla="*/ 3475886 w 3475886"/>
              <a:gd name="connsiteY2" fmla="*/ 699132 h 699132"/>
              <a:gd name="connsiteX0" fmla="*/ 15136 w 3482186"/>
              <a:gd name="connsiteY0" fmla="*/ 692782 h 699132"/>
              <a:gd name="connsiteX1" fmla="*/ 1710586 w 3482186"/>
              <a:gd name="connsiteY1" fmla="*/ 632 h 699132"/>
              <a:gd name="connsiteX2" fmla="*/ 3475886 w 3482186"/>
              <a:gd name="connsiteY2" fmla="*/ 699132 h 699132"/>
              <a:gd name="connsiteX0" fmla="*/ 0 w 3460750"/>
              <a:gd name="connsiteY0" fmla="*/ 692358 h 698708"/>
              <a:gd name="connsiteX1" fmla="*/ 1695450 w 3460750"/>
              <a:gd name="connsiteY1" fmla="*/ 208 h 698708"/>
              <a:gd name="connsiteX2" fmla="*/ 3460750 w 3460750"/>
              <a:gd name="connsiteY2" fmla="*/ 698708 h 69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0750" h="698708">
                <a:moveTo>
                  <a:pt x="0" y="692358"/>
                </a:moveTo>
                <a:cubicBezTo>
                  <a:pt x="13229" y="444179"/>
                  <a:pt x="159808" y="11850"/>
                  <a:pt x="1695450" y="208"/>
                </a:cubicBezTo>
                <a:cubicBezTo>
                  <a:pt x="3231092" y="-11434"/>
                  <a:pt x="3447521" y="469844"/>
                  <a:pt x="3460750" y="698708"/>
                </a:cubicBezTo>
              </a:path>
            </a:pathLst>
          </a:custGeom>
          <a:ln w="25400" cap="rnd">
            <a:solidFill>
              <a:schemeClr val="accent3"/>
            </a:solidFill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 rot="10800000">
            <a:off x="4633807" y="4114278"/>
            <a:ext cx="3460750" cy="525821"/>
          </a:xfrm>
          <a:custGeom>
            <a:avLst/>
            <a:gdLst>
              <a:gd name="connsiteX0" fmla="*/ 0 w 3460750"/>
              <a:gd name="connsiteY0" fmla="*/ 457203 h 463553"/>
              <a:gd name="connsiteX1" fmla="*/ 1657350 w 3460750"/>
              <a:gd name="connsiteY1" fmla="*/ 3 h 463553"/>
              <a:gd name="connsiteX2" fmla="*/ 3460750 w 3460750"/>
              <a:gd name="connsiteY2" fmla="*/ 463553 h 463553"/>
              <a:gd name="connsiteX0" fmla="*/ 0 w 3460750"/>
              <a:gd name="connsiteY0" fmla="*/ 692151 h 698501"/>
              <a:gd name="connsiteX1" fmla="*/ 1695450 w 3460750"/>
              <a:gd name="connsiteY1" fmla="*/ 1 h 698501"/>
              <a:gd name="connsiteX2" fmla="*/ 3460750 w 3460750"/>
              <a:gd name="connsiteY2" fmla="*/ 698501 h 698501"/>
              <a:gd name="connsiteX0" fmla="*/ 0 w 3460750"/>
              <a:gd name="connsiteY0" fmla="*/ 692758 h 699108"/>
              <a:gd name="connsiteX1" fmla="*/ 1695450 w 3460750"/>
              <a:gd name="connsiteY1" fmla="*/ 608 h 699108"/>
              <a:gd name="connsiteX2" fmla="*/ 3460750 w 3460750"/>
              <a:gd name="connsiteY2" fmla="*/ 699108 h 699108"/>
              <a:gd name="connsiteX0" fmla="*/ 15136 w 3475886"/>
              <a:gd name="connsiteY0" fmla="*/ 692782 h 699132"/>
              <a:gd name="connsiteX1" fmla="*/ 1710586 w 3475886"/>
              <a:gd name="connsiteY1" fmla="*/ 632 h 699132"/>
              <a:gd name="connsiteX2" fmla="*/ 3475886 w 3475886"/>
              <a:gd name="connsiteY2" fmla="*/ 699132 h 699132"/>
              <a:gd name="connsiteX0" fmla="*/ 15136 w 3482186"/>
              <a:gd name="connsiteY0" fmla="*/ 692782 h 699132"/>
              <a:gd name="connsiteX1" fmla="*/ 1710586 w 3482186"/>
              <a:gd name="connsiteY1" fmla="*/ 632 h 699132"/>
              <a:gd name="connsiteX2" fmla="*/ 3475886 w 3482186"/>
              <a:gd name="connsiteY2" fmla="*/ 699132 h 699132"/>
              <a:gd name="connsiteX0" fmla="*/ 0 w 3460750"/>
              <a:gd name="connsiteY0" fmla="*/ 692358 h 698708"/>
              <a:gd name="connsiteX1" fmla="*/ 1695450 w 3460750"/>
              <a:gd name="connsiteY1" fmla="*/ 208 h 698708"/>
              <a:gd name="connsiteX2" fmla="*/ 3460750 w 3460750"/>
              <a:gd name="connsiteY2" fmla="*/ 698708 h 69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0750" h="698708">
                <a:moveTo>
                  <a:pt x="0" y="692358"/>
                </a:moveTo>
                <a:cubicBezTo>
                  <a:pt x="13229" y="444179"/>
                  <a:pt x="159808" y="11850"/>
                  <a:pt x="1695450" y="208"/>
                </a:cubicBezTo>
                <a:cubicBezTo>
                  <a:pt x="3231092" y="-11434"/>
                  <a:pt x="3447521" y="469844"/>
                  <a:pt x="3460750" y="698708"/>
                </a:cubicBezTo>
              </a:path>
            </a:pathLst>
          </a:custGeom>
          <a:ln w="25400" cap="rnd">
            <a:solidFill>
              <a:schemeClr val="accent3"/>
            </a:solidFill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97526" y="3829519"/>
            <a:ext cx="1501658" cy="1513798"/>
            <a:chOff x="5635227" y="3829519"/>
            <a:chExt cx="1501658" cy="1513798"/>
          </a:xfrm>
        </p:grpSpPr>
        <p:sp>
          <p:nvSpPr>
            <p:cNvPr id="20" name="Oval 19"/>
            <p:cNvSpPr/>
            <p:nvPr/>
          </p:nvSpPr>
          <p:spPr>
            <a:xfrm>
              <a:off x="5635227" y="3829519"/>
              <a:ext cx="1501658" cy="1513798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24206" y="4155531"/>
              <a:ext cx="132369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0000"/>
                  </a:solidFill>
                </a:rPr>
                <a:t>Theme 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0000"/>
                  </a:solidFill>
                </a:rPr>
                <a:t>Theme 2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0000"/>
                  </a:solidFill>
                </a:rPr>
                <a:t>Theme 3</a:t>
              </a:r>
            </a:p>
          </p:txBody>
        </p:sp>
      </p:grpSp>
      <p:sp>
        <p:nvSpPr>
          <p:cNvPr id="43" name="Freeform 42"/>
          <p:cNvSpPr/>
          <p:nvPr/>
        </p:nvSpPr>
        <p:spPr>
          <a:xfrm>
            <a:off x="4260850" y="4610100"/>
            <a:ext cx="1435100" cy="495300"/>
          </a:xfrm>
          <a:custGeom>
            <a:avLst/>
            <a:gdLst>
              <a:gd name="connsiteX0" fmla="*/ 1435100 w 1435100"/>
              <a:gd name="connsiteY0" fmla="*/ 0 h 495300"/>
              <a:gd name="connsiteX1" fmla="*/ 0 w 1435100"/>
              <a:gd name="connsiteY1" fmla="*/ 495300 h 495300"/>
              <a:gd name="connsiteX0" fmla="*/ 1435100 w 1435100"/>
              <a:gd name="connsiteY0" fmla="*/ 0 h 495300"/>
              <a:gd name="connsiteX1" fmla="*/ 606425 w 1435100"/>
              <a:gd name="connsiteY1" fmla="*/ 140494 h 495300"/>
              <a:gd name="connsiteX2" fmla="*/ 0 w 1435100"/>
              <a:gd name="connsiteY2" fmla="*/ 495300 h 495300"/>
              <a:gd name="connsiteX0" fmla="*/ 1435100 w 1435100"/>
              <a:gd name="connsiteY0" fmla="*/ 0 h 495300"/>
              <a:gd name="connsiteX1" fmla="*/ 606425 w 1435100"/>
              <a:gd name="connsiteY1" fmla="*/ 140494 h 495300"/>
              <a:gd name="connsiteX2" fmla="*/ 0 w 1435100"/>
              <a:gd name="connsiteY2" fmla="*/ 495300 h 495300"/>
              <a:gd name="connsiteX0" fmla="*/ 1435100 w 1435100"/>
              <a:gd name="connsiteY0" fmla="*/ 0 h 495300"/>
              <a:gd name="connsiteX1" fmla="*/ 606425 w 1435100"/>
              <a:gd name="connsiteY1" fmla="*/ 140494 h 495300"/>
              <a:gd name="connsiteX2" fmla="*/ 0 w 1435100"/>
              <a:gd name="connsiteY2" fmla="*/ 495300 h 495300"/>
              <a:gd name="connsiteX0" fmla="*/ 1435100 w 1435100"/>
              <a:gd name="connsiteY0" fmla="*/ 0 h 495300"/>
              <a:gd name="connsiteX1" fmla="*/ 606425 w 1435100"/>
              <a:gd name="connsiteY1" fmla="*/ 140494 h 495300"/>
              <a:gd name="connsiteX2" fmla="*/ 0 w 1435100"/>
              <a:gd name="connsiteY2" fmla="*/ 495300 h 495300"/>
              <a:gd name="connsiteX0" fmla="*/ 1435100 w 1435100"/>
              <a:gd name="connsiteY0" fmla="*/ 0 h 495300"/>
              <a:gd name="connsiteX1" fmla="*/ 606425 w 1435100"/>
              <a:gd name="connsiteY1" fmla="*/ 140494 h 495300"/>
              <a:gd name="connsiteX2" fmla="*/ 0 w 1435100"/>
              <a:gd name="connsiteY2" fmla="*/ 495300 h 495300"/>
              <a:gd name="connsiteX0" fmla="*/ 1435100 w 1435100"/>
              <a:gd name="connsiteY0" fmla="*/ 0 h 495300"/>
              <a:gd name="connsiteX1" fmla="*/ 606425 w 1435100"/>
              <a:gd name="connsiteY1" fmla="*/ 140494 h 495300"/>
              <a:gd name="connsiteX2" fmla="*/ 0 w 1435100"/>
              <a:gd name="connsiteY2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00" h="495300">
                <a:moveTo>
                  <a:pt x="1435100" y="0"/>
                </a:moveTo>
                <a:cubicBezTo>
                  <a:pt x="1143000" y="32544"/>
                  <a:pt x="944299" y="41275"/>
                  <a:pt x="606425" y="140494"/>
                </a:cubicBezTo>
                <a:cubicBezTo>
                  <a:pt x="268551" y="239713"/>
                  <a:pt x="116417" y="381793"/>
                  <a:pt x="0" y="495300"/>
                </a:cubicBezTo>
              </a:path>
            </a:pathLst>
          </a:custGeom>
          <a:ln w="25400" cap="rnd">
            <a:solidFill>
              <a:schemeClr val="accent3"/>
            </a:solidFill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1334" y="4128467"/>
            <a:ext cx="4103715" cy="2102089"/>
          </a:xfrm>
          <a:prstGeom prst="roundRect">
            <a:avLst>
              <a:gd name="adj" fmla="val 1337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rgbClr val="000000"/>
                </a:solidFill>
              </a:rPr>
              <a:t>India Strategic Goals based on Core NNEdPro Themes (1. Medical Education, 2. Research Education and 3.‘NCD’ and Malnutrition Prevention)</a:t>
            </a:r>
          </a:p>
          <a:p>
            <a:endParaRPr lang="en-GB" sz="1200" i="1" dirty="0">
              <a:solidFill>
                <a:srgbClr val="000000"/>
              </a:solidFill>
            </a:endParaRPr>
          </a:p>
          <a:p>
            <a:r>
              <a:rPr lang="en-GB" sz="1200" b="1" dirty="0">
                <a:solidFill>
                  <a:srgbClr val="000000"/>
                </a:solidFill>
              </a:rPr>
              <a:t>Key Project </a:t>
            </a:r>
            <a:r>
              <a:rPr lang="en-GB" sz="1200" dirty="0">
                <a:solidFill>
                  <a:srgbClr val="000000"/>
                </a:solidFill>
              </a:rPr>
              <a:t>– ‘NELICO India’ (Nutrition Education and Leadership for Improved Clinical/Public Health Outcomes</a:t>
            </a:r>
          </a:p>
          <a:p>
            <a:endParaRPr lang="en-GB" sz="1200" dirty="0">
              <a:solidFill>
                <a:srgbClr val="000000"/>
              </a:solidFill>
            </a:endParaRPr>
          </a:p>
          <a:p>
            <a:r>
              <a:rPr lang="en-GB" sz="1200" i="1" dirty="0">
                <a:solidFill>
                  <a:srgbClr val="000000"/>
                </a:solidFill>
              </a:rPr>
              <a:t>10 NELICO India ‘Champions’ to conduct 2 projects in Kolkata by Feb 2016 with support from NNEdPro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566983" y="2026674"/>
            <a:ext cx="2194277" cy="2089862"/>
            <a:chOff x="3566983" y="2026674"/>
            <a:chExt cx="2194277" cy="2089862"/>
          </a:xfrm>
        </p:grpSpPr>
        <p:sp>
          <p:nvSpPr>
            <p:cNvPr id="4" name="Oval 3"/>
            <p:cNvSpPr/>
            <p:nvPr/>
          </p:nvSpPr>
          <p:spPr>
            <a:xfrm>
              <a:off x="3566983" y="2026674"/>
              <a:ext cx="2194277" cy="20898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861011" y="2262167"/>
              <a:ext cx="1371714" cy="1379306"/>
              <a:chOff x="3861011" y="2262167"/>
              <a:chExt cx="1371714" cy="137930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874591" y="2346994"/>
                <a:ext cx="135546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0000"/>
                    </a:solidFill>
                  </a:rPr>
                  <a:t>UK NNEdPro Group</a:t>
                </a: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861011" y="2262167"/>
                <a:ext cx="1371714" cy="1106886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924743" y="3364474"/>
                <a:ext cx="12442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200" i="1" dirty="0">
                    <a:solidFill>
                      <a:srgbClr val="000000"/>
                    </a:solidFill>
                  </a:rPr>
                  <a:t>(Cambridge Hub)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287237" y="1991441"/>
            <a:ext cx="2322236" cy="2089862"/>
            <a:chOff x="5287237" y="1991441"/>
            <a:chExt cx="2322236" cy="2089862"/>
          </a:xfrm>
        </p:grpSpPr>
        <p:sp>
          <p:nvSpPr>
            <p:cNvPr id="9" name="Oval 8"/>
            <p:cNvSpPr/>
            <p:nvPr/>
          </p:nvSpPr>
          <p:spPr>
            <a:xfrm>
              <a:off x="5287237" y="1991441"/>
              <a:ext cx="2322236" cy="208986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38507" y="2471439"/>
              <a:ext cx="14196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i="1" dirty="0">
                  <a:solidFill>
                    <a:srgbClr val="182B84"/>
                  </a:solidFill>
                </a:rPr>
                <a:t>NNEdPro Network</a:t>
              </a:r>
            </a:p>
            <a:p>
              <a:pPr algn="ctr"/>
              <a:r>
                <a:rPr lang="en-GB" sz="2400" b="1" i="1" dirty="0">
                  <a:solidFill>
                    <a:srgbClr val="182B84"/>
                  </a:solidFill>
                </a:rPr>
                <a:t>in India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136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34" y="0"/>
            <a:ext cx="8815464" cy="737419"/>
          </a:xfrm>
        </p:spPr>
        <p:txBody>
          <a:bodyPr/>
          <a:lstStyle/>
          <a:p>
            <a:r>
              <a:rPr lang="en-GB" b="1" dirty="0"/>
              <a:t>WHAT WAS DONE IN THE URBAN SLUMS?</a:t>
            </a:r>
          </a:p>
        </p:txBody>
      </p:sp>
      <p:pic>
        <p:nvPicPr>
          <p:cNvPr id="9" name="Picture 8" descr="three photos of women with children. 1. Assessed: Children's nutritional status and others' knowledge, attitudes and practices of nutrition and hunger. 2. Intervention: Conducted nutritoin workshop where mothers were taught to cook healthy and nutritious food for children. 3. Long term solution: To build a teaching kitchen in the slum to enable mothers to cook nutritious food, and be social change hub." title="three photos of women with children plus captions">
            <a:extLst>
              <a:ext uri="{FF2B5EF4-FFF2-40B4-BE49-F238E27FC236}">
                <a16:creationId xmlns:a16="http://schemas.microsoft.com/office/drawing/2014/main" id="{60EF0557-D089-4755-83FE-8F6630D7B1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19" y="604683"/>
            <a:ext cx="2781595" cy="6091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063C86-ACF3-485E-96CC-CF1D664E7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813" y="151792"/>
            <a:ext cx="5621936" cy="3435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B33AB3-AFDC-4407-A04A-33CE00729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812" y="3586794"/>
            <a:ext cx="5778761" cy="310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0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09600" y="1733551"/>
            <a:ext cx="1023389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r>
              <a:rPr lang="en-GB" dirty="0"/>
              <a:t>Improve awareness (K-A-P) of diet diversity and disease prevention</a:t>
            </a:r>
          </a:p>
          <a:p>
            <a:r>
              <a:rPr lang="en-GB" dirty="0"/>
              <a:t>Measure indicators of nutritional health</a:t>
            </a:r>
          </a:p>
          <a:p>
            <a:r>
              <a:rPr lang="en-GB" dirty="0"/>
              <a:t>Use cooking skills as a medium for education</a:t>
            </a:r>
          </a:p>
          <a:p>
            <a:r>
              <a:rPr lang="en-GB" dirty="0"/>
              <a:t>Provide resources and signposting for food security</a:t>
            </a:r>
          </a:p>
          <a:p>
            <a:r>
              <a:rPr lang="en-GB" dirty="0"/>
              <a:t>Promote social empowerment and impact preventative health</a:t>
            </a:r>
          </a:p>
        </p:txBody>
      </p:sp>
    </p:spTree>
    <p:extLst>
      <p:ext uri="{BB962C8B-B14F-4D97-AF65-F5344CB8AC3E}">
        <p14:creationId xmlns:p14="http://schemas.microsoft.com/office/powerpoint/2010/main" val="2768629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NEdPro nutrition education project in Kolkata (India) " title="NNEdPro nutrition education project in Kolkata (India) "/>
          <p:cNvPicPr>
            <a:picLocks noChangeAspect="1"/>
          </p:cNvPicPr>
          <p:nvPr/>
        </p:nvPicPr>
        <p:blipFill>
          <a:blip r:embed="rId2"/>
          <a:srcRect r="15074"/>
          <a:stretch>
            <a:fillRect/>
          </a:stretch>
        </p:blipFill>
        <p:spPr>
          <a:xfrm>
            <a:off x="1004341" y="0"/>
            <a:ext cx="5500694" cy="4857760"/>
          </a:xfrm>
          <a:prstGeom prst="rect">
            <a:avLst/>
          </a:prstGeom>
        </p:spPr>
      </p:pic>
      <p:pic>
        <p:nvPicPr>
          <p:cNvPr id="13" name="Picture 12" descr="photo of two young women studying" title="photo of two young women studyi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5035" y="0"/>
            <a:ext cx="3643306" cy="4857742"/>
          </a:xfrm>
          <a:prstGeom prst="rect">
            <a:avLst/>
          </a:prstGeom>
        </p:spPr>
      </p:pic>
      <p:pic>
        <p:nvPicPr>
          <p:cNvPr id="12" name="Picture 11" descr="Logo_NNEdP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41255" y="116995"/>
            <a:ext cx="1056632" cy="1059406"/>
          </a:xfrm>
          <a:prstGeom prst="rect">
            <a:avLst/>
          </a:prstGeom>
        </p:spPr>
      </p:pic>
      <p:pic>
        <p:nvPicPr>
          <p:cNvPr id="14" name="Picture 13" descr="crowd photo" title="crowd photo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4341" y="4143356"/>
            <a:ext cx="4821044" cy="2714644"/>
          </a:xfrm>
          <a:prstGeom prst="rect">
            <a:avLst/>
          </a:prstGeom>
        </p:spPr>
      </p:pic>
      <p:pic>
        <p:nvPicPr>
          <p:cNvPr id="15" name="Picture 14" descr="group photo" title="group photo"/>
          <p:cNvPicPr>
            <a:picLocks noChangeAspect="1"/>
          </p:cNvPicPr>
          <p:nvPr/>
        </p:nvPicPr>
        <p:blipFill rotWithShape="1">
          <a:blip r:embed="rId6" cstate="print"/>
          <a:srcRect t="17212"/>
          <a:stretch/>
        </p:blipFill>
        <p:spPr>
          <a:xfrm>
            <a:off x="5790655" y="4152275"/>
            <a:ext cx="4357686" cy="2705725"/>
          </a:xfrm>
          <a:prstGeom prst="rect">
            <a:avLst/>
          </a:prstGeom>
        </p:spPr>
      </p:pic>
      <p:pic>
        <p:nvPicPr>
          <p:cNvPr id="16" name="Picture 15" descr="NNEdPro nutrition education project in Kolkata (India) " title="NNEdPro nutrition education project in Kolkata (India) "/>
          <p:cNvPicPr>
            <a:picLocks noChangeAspect="1"/>
          </p:cNvPicPr>
          <p:nvPr/>
        </p:nvPicPr>
        <p:blipFill rotWithShape="1">
          <a:blip r:embed="rId7" cstate="print"/>
          <a:srcRect l="21150" t="20140"/>
          <a:stretch/>
        </p:blipFill>
        <p:spPr>
          <a:xfrm>
            <a:off x="5910057" y="0"/>
            <a:ext cx="2365781" cy="17970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57865" y="1720985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/>
              <a:t>Feb</a:t>
            </a:r>
          </a:p>
          <a:p>
            <a:pPr algn="ctr"/>
            <a:r>
              <a:rPr lang="en-GB" sz="4000" b="1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1283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_NNEdP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41255" y="116995"/>
            <a:ext cx="1056632" cy="10594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57865" y="1720985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/>
              <a:t>Oct</a:t>
            </a:r>
          </a:p>
          <a:p>
            <a:pPr algn="ctr"/>
            <a:r>
              <a:rPr lang="en-GB" sz="4000" b="1" dirty="0"/>
              <a:t>2017</a:t>
            </a:r>
          </a:p>
        </p:txBody>
      </p:sp>
      <p:pic>
        <p:nvPicPr>
          <p:cNvPr id="6" name="Picture 5" descr="a buffet of food" title="a buffet of foo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4" y="3894432"/>
            <a:ext cx="4445353" cy="2963568"/>
          </a:xfrm>
          <a:prstGeom prst="rect">
            <a:avLst/>
          </a:prstGeom>
        </p:spPr>
      </p:pic>
      <p:pic>
        <p:nvPicPr>
          <p:cNvPr id="18" name="Picture 17" descr="group of children lighting votives" title="group of children lighting votiv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11" y="3342807"/>
            <a:ext cx="5272790" cy="3515193"/>
          </a:xfrm>
          <a:prstGeom prst="rect">
            <a:avLst/>
          </a:prstGeom>
        </p:spPr>
      </p:pic>
      <p:pic>
        <p:nvPicPr>
          <p:cNvPr id="7" name="Picture 6" descr="assembly of people" title="assembly of people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8" b="10164"/>
          <a:stretch/>
        </p:blipFill>
        <p:spPr>
          <a:xfrm>
            <a:off x="0" y="0"/>
            <a:ext cx="10287000" cy="4137285"/>
          </a:xfrm>
          <a:prstGeom prst="rect">
            <a:avLst/>
          </a:prstGeom>
        </p:spPr>
      </p:pic>
      <p:pic>
        <p:nvPicPr>
          <p:cNvPr id="19" name="Picture 18" descr="three women raising their hands together" title="three women raising their hands together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6" t="32499" r="28177"/>
          <a:stretch/>
        </p:blipFill>
        <p:spPr>
          <a:xfrm>
            <a:off x="3512127" y="2868561"/>
            <a:ext cx="3997946" cy="39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12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Partnership Work-in-Progress…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3551"/>
            <a:ext cx="12192000" cy="4530725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NNEdPro </a:t>
            </a:r>
            <a:r>
              <a:rPr lang="en-GB" b="1" dirty="0"/>
              <a:t>&amp; RCSG </a:t>
            </a:r>
            <a:r>
              <a:rPr lang="en-GB" dirty="0"/>
              <a:t>– PLANNING &amp; LOGISTICS…</a:t>
            </a:r>
          </a:p>
          <a:p>
            <a:endParaRPr lang="en-GB" dirty="0"/>
          </a:p>
          <a:p>
            <a:r>
              <a:rPr lang="en-GB" b="1" dirty="0">
                <a:solidFill>
                  <a:srgbClr val="029137"/>
                </a:solidFill>
              </a:rPr>
              <a:t>INNER WHEEL </a:t>
            </a:r>
            <a:r>
              <a:rPr lang="en-GB" b="1" dirty="0"/>
              <a:t>&amp; ‘FRIENDS’ </a:t>
            </a:r>
            <a:r>
              <a:rPr lang="en-GB" dirty="0"/>
              <a:t>– VOLUNTARY INPUTS TO FIELDWORK BY ROTATION…</a:t>
            </a:r>
          </a:p>
          <a:p>
            <a:endParaRPr lang="en-GB" dirty="0"/>
          </a:p>
          <a:p>
            <a:r>
              <a:rPr lang="en-GB" b="1" dirty="0">
                <a:solidFill>
                  <a:srgbClr val="3333FF"/>
                </a:solidFill>
              </a:rPr>
              <a:t>LUTHERAN TRUST </a:t>
            </a:r>
            <a:r>
              <a:rPr lang="en-GB" b="1" dirty="0"/>
              <a:t>&amp; OTHER STAKEHOLDERS </a:t>
            </a:r>
            <a:r>
              <a:rPr lang="en-GB" dirty="0"/>
              <a:t>– RESOURCES, SUPPORT &amp; TECHNICAL EXPERTISE…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3400" b="1" i="1" dirty="0"/>
              <a:t>ESRC IMPACT ACCELERATION WORKSHOPS: OCT 2017 &amp; FEB 2018</a:t>
            </a:r>
            <a:endParaRPr lang="en-GB" sz="3400" b="1" i="1" dirty="0">
              <a:solidFill>
                <a:srgbClr val="0291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106" y="1360645"/>
            <a:ext cx="10394306" cy="4530725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Phase 1a TEACHING KITCHEN IN RG KAR CANAL EAST &amp; CHETLA</a:t>
            </a:r>
          </a:p>
          <a:p>
            <a:pPr marL="747713" lvl="2"/>
            <a:r>
              <a:rPr lang="en-GB" dirty="0">
                <a:solidFill>
                  <a:srgbClr val="C00000"/>
                </a:solidFill>
              </a:rPr>
              <a:t>FEB 2017 TO FEB 2018 – PLAN | RUN | MONITOR | EVALUATE</a:t>
            </a:r>
          </a:p>
          <a:p>
            <a:pPr marL="747713" lvl="2"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rgbClr val="C00000"/>
                </a:solidFill>
              </a:rPr>
              <a:t>CONTENT: RECOGNISING A TEMPLATE ‘PLATE OF GOOD HEALTH’ (WITH APPROPRIATE FOOD SWAPS) WITH A BALANCE OF MICRO- AND MACRO-NUTRIENTS FROM INEXPENSIVE, LOCALLY SOURCED FOODS PREPARED HYGIENICALLY WITH ATTENTION TO QUALITY &amp; TASTE</a:t>
            </a:r>
          </a:p>
          <a:p>
            <a:r>
              <a:rPr lang="en-GB" b="1" dirty="0">
                <a:solidFill>
                  <a:srgbClr val="000099"/>
                </a:solidFill>
              </a:rPr>
              <a:t>Phase 1b ADDING MOBILE TEACHING KITCHEN</a:t>
            </a:r>
          </a:p>
          <a:p>
            <a:pPr marL="747713" lvl="2" indent="-342900"/>
            <a:r>
              <a:rPr lang="en-GB" dirty="0">
                <a:solidFill>
                  <a:srgbClr val="000099"/>
                </a:solidFill>
              </a:rPr>
              <a:t>FOCUS INITIALLY ON NUTRITION &amp; HEALTH WITH FURTHER FOOD SWAPS TRAINING</a:t>
            </a:r>
          </a:p>
          <a:p>
            <a:pPr marL="747713" lvl="2" indent="-342900"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rgbClr val="000099"/>
                </a:solidFill>
              </a:rPr>
              <a:t>EXPAND TO OTHER DOMAINS OF PUBLIC HEALTH &amp; EXPLORE MICRO-ENTERPRISE</a:t>
            </a:r>
          </a:p>
          <a:p>
            <a:r>
              <a:rPr lang="en-GB" b="1" dirty="0">
                <a:solidFill>
                  <a:srgbClr val="029137"/>
                </a:solidFill>
              </a:rPr>
              <a:t>IMPACT ASSESSMENT | FURTHER PLANNING | Phase-2</a:t>
            </a:r>
            <a:endParaRPr lang="en-GB" dirty="0">
              <a:solidFill>
                <a:srgbClr val="029137"/>
              </a:solidFill>
            </a:endParaRPr>
          </a:p>
          <a:p>
            <a:pPr marL="747713" lvl="2"/>
            <a:r>
              <a:rPr lang="en-GB" dirty="0"/>
              <a:t>SUSTAINING, ADAPTING/SCALING UP (GCRF) &amp; ADDING FURTHER ACTION-RESEARCH</a:t>
            </a:r>
          </a:p>
          <a:p>
            <a:pPr marL="747713" lvl="2"/>
            <a:r>
              <a:rPr lang="en-GB" dirty="0"/>
              <a:t>SATELLITE PROJECT – ASHWELL SCALE VALIDATION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2435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991" y="-188194"/>
            <a:ext cx="12396961" cy="704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3" name="Group 7"/>
          <p:cNvGrpSpPr>
            <a:grpSpLocks/>
          </p:cNvGrpSpPr>
          <p:nvPr/>
        </p:nvGrpSpPr>
        <p:grpSpPr bwMode="auto">
          <a:xfrm rot="16200000" flipV="1">
            <a:off x="2100153" y="2653791"/>
            <a:ext cx="4654272" cy="52249"/>
            <a:chOff x="144" y="1680"/>
            <a:chExt cx="5424" cy="144"/>
          </a:xfrm>
          <a:solidFill>
            <a:schemeClr val="bg1">
              <a:lumMod val="85000"/>
            </a:schemeClr>
          </a:solidFill>
        </p:grpSpPr>
        <p:sp>
          <p:nvSpPr>
            <p:cNvPr id="2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1" y="2142005"/>
            <a:ext cx="4390802" cy="18572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GB" sz="2000" b="1" dirty="0">
                <a:solidFill>
                  <a:srgbClr val="192A6C"/>
                </a:solidFill>
                <a:latin typeface="Calibri"/>
                <a:cs typeface="Times New Roman" panose="02020603050405020304" pitchFamily="18" charset="0"/>
              </a:rPr>
              <a:t>The Need for Nutrition Education</a:t>
            </a:r>
            <a:r>
              <a:rPr lang="en-GB" sz="2000" dirty="0">
                <a:solidFill>
                  <a:srgbClr val="192A6C"/>
                </a:solidFill>
                <a:latin typeface="Calibri"/>
                <a:cs typeface="Times New Roman" panose="02020603050405020304" pitchFamily="18" charset="0"/>
              </a:rPr>
              <a:t>/</a:t>
            </a:r>
            <a:r>
              <a:rPr lang="en-GB" sz="2000" b="1" dirty="0">
                <a:solidFill>
                  <a:srgbClr val="192A6C"/>
                </a:solidFill>
                <a:latin typeface="Calibri"/>
                <a:cs typeface="Times New Roman" panose="02020603050405020304" pitchFamily="18" charset="0"/>
              </a:rPr>
              <a:t>Innovation Programme (NNEdPro) </a:t>
            </a:r>
          </a:p>
        </p:txBody>
      </p:sp>
      <p:grpSp>
        <p:nvGrpSpPr>
          <p:cNvPr id="28" name="Group 27" descr="NNedPro logo" title="NNedPro logo"/>
          <p:cNvGrpSpPr/>
          <p:nvPr/>
        </p:nvGrpSpPr>
        <p:grpSpPr>
          <a:xfrm>
            <a:off x="1243439" y="352779"/>
            <a:ext cx="1976969" cy="1962879"/>
            <a:chOff x="4067174" y="3209700"/>
            <a:chExt cx="2277641" cy="2277644"/>
          </a:xfrm>
        </p:grpSpPr>
        <p:sp>
          <p:nvSpPr>
            <p:cNvPr id="37" name="Block Arc 36"/>
            <p:cNvSpPr/>
            <p:nvPr/>
          </p:nvSpPr>
          <p:spPr>
            <a:xfrm rot="10800000">
              <a:off x="4067174" y="3209702"/>
              <a:ext cx="2277640" cy="2277642"/>
            </a:xfrm>
            <a:prstGeom prst="blockArc">
              <a:avLst>
                <a:gd name="adj1" fmla="val 12577131"/>
                <a:gd name="adj2" fmla="val 19641041"/>
                <a:gd name="adj3" fmla="val 4911"/>
              </a:avLst>
            </a:prstGeom>
            <a:solidFill>
              <a:srgbClr val="182B8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" name="Block Arc 37"/>
            <p:cNvSpPr/>
            <p:nvPr/>
          </p:nvSpPr>
          <p:spPr>
            <a:xfrm rot="18000000">
              <a:off x="4067174" y="3209703"/>
              <a:ext cx="2277641" cy="2277640"/>
            </a:xfrm>
            <a:prstGeom prst="blockArc">
              <a:avLst>
                <a:gd name="adj1" fmla="val 12546741"/>
                <a:gd name="adj2" fmla="val 19720617"/>
                <a:gd name="adj3" fmla="val 4917"/>
              </a:avLst>
            </a:prstGeom>
            <a:solidFill>
              <a:srgbClr val="E6382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" name="Block Arc 38"/>
            <p:cNvSpPr/>
            <p:nvPr/>
          </p:nvSpPr>
          <p:spPr>
            <a:xfrm rot="3600000">
              <a:off x="4067176" y="3209700"/>
              <a:ext cx="2277640" cy="2277639"/>
            </a:xfrm>
            <a:prstGeom prst="blockArc">
              <a:avLst>
                <a:gd name="adj1" fmla="val 12642820"/>
                <a:gd name="adj2" fmla="val 19686161"/>
                <a:gd name="adj3" fmla="val 5071"/>
              </a:avLst>
            </a:prstGeom>
            <a:solidFill>
              <a:srgbClr val="02913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0" name="Picture 6" descr="http://www.sugarnutrition.org.uk/uploads/nnedprologo.gif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551" y="3788228"/>
              <a:ext cx="1534404" cy="11388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4476068" y="119264"/>
            <a:ext cx="7913230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i="1" dirty="0">
                <a:solidFill>
                  <a:srgbClr val="FF0000"/>
                </a:solidFill>
              </a:rPr>
              <a:t>UN Decade of Action </a:t>
            </a:r>
            <a:r>
              <a:rPr lang="en-GB" sz="2200" i="1" dirty="0">
                <a:solidFill>
                  <a:srgbClr val="FF0000"/>
                </a:solidFill>
              </a:rPr>
              <a:t>on Nutrition</a:t>
            </a:r>
          </a:p>
          <a:p>
            <a:pPr algn="ctr"/>
            <a:r>
              <a:rPr lang="en-GB" sz="2000" b="1" dirty="0"/>
              <a:t>The NNEdPro Global Centre for Nutrition and Health: Mobile Teaching Kitchens in Urban Slums of India</a:t>
            </a:r>
            <a:endParaRPr lang="en-GB" sz="2000" b="1" i="1" dirty="0">
              <a:solidFill>
                <a:srgbClr val="3333FF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3046" y="3622060"/>
            <a:ext cx="4317757" cy="144654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GB" sz="2600" b="1" dirty="0">
                <a:solidFill>
                  <a:srgbClr val="02913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Global Centre for </a:t>
            </a:r>
          </a:p>
          <a:p>
            <a:pPr algn="ctr"/>
            <a:r>
              <a:rPr lang="en-GB" sz="2600" b="1" dirty="0">
                <a:solidFill>
                  <a:srgbClr val="02913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Nutrition and Health</a:t>
            </a:r>
          </a:p>
          <a:p>
            <a:pPr algn="ctr"/>
            <a:r>
              <a:rPr lang="en-GB" sz="2600" b="1" dirty="0">
                <a:solidFill>
                  <a:srgbClr val="02913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Cambridge</a:t>
            </a:r>
          </a:p>
          <a:p>
            <a:pPr algn="ctr"/>
            <a:endParaRPr lang="en-GB" sz="1000" b="1" dirty="0">
              <a:solidFill>
                <a:srgbClr val="029137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6068" y="1544569"/>
            <a:ext cx="7781315" cy="415498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GB" sz="1600" b="1" dirty="0"/>
              <a:t>Professor Sumantra </a:t>
            </a:r>
            <a:r>
              <a:rPr lang="en-GB" sz="1600" dirty="0"/>
              <a:t>(</a:t>
            </a:r>
            <a:r>
              <a:rPr lang="en-GB" sz="1600" b="1" dirty="0" err="1"/>
              <a:t>Shumone</a:t>
            </a:r>
            <a:r>
              <a:rPr lang="en-GB" sz="1600" dirty="0"/>
              <a:t>)</a:t>
            </a:r>
            <a:r>
              <a:rPr lang="en-GB" sz="1600" b="1" dirty="0"/>
              <a:t> Ray</a:t>
            </a:r>
            <a:endParaRPr lang="en-GB" sz="1600" dirty="0"/>
          </a:p>
          <a:p>
            <a:pPr algn="ctr"/>
            <a:r>
              <a:rPr lang="en-GB" sz="1600" dirty="0"/>
              <a:t>Licensed Medical Doctor and Registered Nutritionist (Public Health)</a:t>
            </a:r>
          </a:p>
          <a:p>
            <a:pPr algn="ctr"/>
            <a:r>
              <a:rPr lang="en-GB" sz="1600" dirty="0"/>
              <a:t> </a:t>
            </a:r>
          </a:p>
          <a:p>
            <a:pPr algn="ctr"/>
            <a:r>
              <a:rPr lang="en-GB" sz="1600" b="1" i="1" dirty="0"/>
              <a:t>NNEdPro Founding Chair &amp; Executive Director </a:t>
            </a:r>
            <a:endParaRPr lang="en-GB" sz="1600" dirty="0"/>
          </a:p>
          <a:p>
            <a:pPr algn="ctr"/>
            <a:r>
              <a:rPr lang="en-GB" sz="1600" b="1" i="1" dirty="0"/>
              <a:t>Governing Body Fellow, Wolfson College Cambridge</a:t>
            </a:r>
            <a:endParaRPr lang="en-GB" sz="1600" dirty="0"/>
          </a:p>
          <a:p>
            <a:pPr algn="ctr"/>
            <a:r>
              <a:rPr lang="en-GB" sz="1600" b="1" i="1" dirty="0"/>
              <a:t>Course Director in Applied Human Nutrition, University of Cambridge</a:t>
            </a:r>
            <a:endParaRPr lang="en-GB" sz="1600" dirty="0"/>
          </a:p>
          <a:p>
            <a:pPr algn="ctr"/>
            <a:r>
              <a:rPr lang="en-GB" sz="1600" b="1" i="1" dirty="0"/>
              <a:t>Co-Founder, BMJ Nutrition, Prevention and Health</a:t>
            </a:r>
            <a:endParaRPr lang="en-GB" sz="1600" dirty="0"/>
          </a:p>
          <a:p>
            <a:pPr algn="ctr"/>
            <a:r>
              <a:rPr lang="en-GB" sz="1600" dirty="0"/>
              <a:t> </a:t>
            </a:r>
          </a:p>
          <a:p>
            <a:pPr algn="ctr"/>
            <a:r>
              <a:rPr lang="en-GB" sz="1600" i="1" dirty="0"/>
              <a:t>Project Co-Lead (INDIA) &amp; Advisor (LATAM), UKRI Global Challenges (2017-21)</a:t>
            </a:r>
            <a:endParaRPr lang="en-GB" sz="1600" dirty="0"/>
          </a:p>
          <a:p>
            <a:pPr algn="ctr"/>
            <a:r>
              <a:rPr lang="en-GB" sz="1600" i="1" dirty="0"/>
              <a:t>Lead Clinician, UK National Diet &amp; Nutrition Survey (2013-18)</a:t>
            </a:r>
            <a:endParaRPr lang="en-GB" sz="1600" dirty="0"/>
          </a:p>
          <a:p>
            <a:pPr algn="ctr"/>
            <a:r>
              <a:rPr lang="en-GB" sz="1600" i="1" dirty="0"/>
              <a:t>Senior Clinician Scientist, Medical Research Council (2010-18)</a:t>
            </a:r>
            <a:endParaRPr lang="en-GB" sz="1600" dirty="0"/>
          </a:p>
          <a:p>
            <a:pPr algn="ctr"/>
            <a:r>
              <a:rPr lang="en-GB" sz="1600" i="1" dirty="0"/>
              <a:t> </a:t>
            </a:r>
            <a:endParaRPr lang="en-GB" sz="1600" dirty="0"/>
          </a:p>
          <a:p>
            <a:pPr algn="ctr"/>
            <a:r>
              <a:rPr lang="en-GB" sz="1600" i="1" dirty="0"/>
              <a:t>Visiting Professor, Imperial College London, UK</a:t>
            </a:r>
            <a:endParaRPr lang="en-GB" sz="1600" dirty="0"/>
          </a:p>
          <a:p>
            <a:pPr algn="ctr"/>
            <a:r>
              <a:rPr lang="en-GB" sz="1600" i="1" dirty="0"/>
              <a:t>Visiting Professor, Ulster University, Northern Ireland</a:t>
            </a:r>
            <a:endParaRPr lang="en-GB" sz="1600" dirty="0"/>
          </a:p>
          <a:p>
            <a:pPr algn="ctr"/>
            <a:r>
              <a:rPr lang="en-GB" sz="1600" i="1" dirty="0"/>
              <a:t>Adjunct Professor, University of Waterloo, Canada</a:t>
            </a:r>
            <a:endParaRPr lang="en-GB" sz="1600" dirty="0"/>
          </a:p>
          <a:p>
            <a:pPr algn="ctr"/>
            <a:r>
              <a:rPr lang="en-GB" sz="1600" i="1" dirty="0"/>
              <a:t>Honorary Professorial Fellow, University of Wollongong, Australia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542790" y="6174762"/>
            <a:ext cx="5687835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W: </a:t>
            </a:r>
            <a:r>
              <a:rPr lang="en-GB" b="1" dirty="0">
                <a:solidFill>
                  <a:srgbClr val="055F7D"/>
                </a:solidFill>
              </a:rPr>
              <a:t>www.nnedpro.org.uk </a:t>
            </a:r>
            <a:r>
              <a:rPr lang="en-GB" dirty="0">
                <a:solidFill>
                  <a:srgbClr val="000000"/>
                </a:solidFill>
              </a:rPr>
              <a:t>Email: </a:t>
            </a:r>
            <a:r>
              <a:rPr lang="en-GB" b="1" dirty="0">
                <a:solidFill>
                  <a:srgbClr val="055F7D"/>
                </a:solidFill>
              </a:rPr>
              <a:t>sr506@cam.ac.uk </a:t>
            </a:r>
          </a:p>
        </p:txBody>
      </p:sp>
      <p:pic>
        <p:nvPicPr>
          <p:cNvPr id="31" name="Picture 2" descr="logo for Cambridge University Health Partners" title="logo for Cambridge University Health Partn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5" y="5688733"/>
            <a:ext cx="2866433" cy="859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36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matic for a food truck" title="schematic for a food truc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930" y="209637"/>
            <a:ext cx="10402070" cy="617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59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500" y="1353370"/>
            <a:ext cx="10020300" cy="4885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determine whether ongoing transmission of learning within the community is possible and thus to provide evidence of the ongoing sustainability of this teaching kitchen model.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conduct nutrition and health status measurements for benchmark data collection on consenting participant mothers and children, including anthropometric and clinical assessment information pre-teaching kitchen intervention.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undertake demographic data collection at baseline of the children and mother participants to also include education, occupation and income information.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record dietary practice measurements at intermediate and discrete stages throughout the teaching kitchen intervention using a standardised knowledge, attitudes and practice questionnaire.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conduct post intervention nutrition and health status measurements (with a dual focus on Knowledge—based as well as Health-based outcome measures) as part of the final data collection phase to be able to conduct longitudinal analysis pre and post teaching kitchen intervention.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0100" y="276225"/>
            <a:ext cx="3994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‘BHAVISHYA SHAKTI’</a:t>
            </a:r>
          </a:p>
          <a:p>
            <a:pPr algn="ctr"/>
            <a:r>
              <a:rPr lang="en-GB" sz="2800" b="1" i="1" dirty="0">
                <a:solidFill>
                  <a:srgbClr val="FF0000"/>
                </a:solidFill>
              </a:rPr>
              <a:t>Empowering the future</a:t>
            </a:r>
          </a:p>
        </p:txBody>
      </p:sp>
    </p:spTree>
    <p:extLst>
      <p:ext uri="{BB962C8B-B14F-4D97-AF65-F5344CB8AC3E}">
        <p14:creationId xmlns:p14="http://schemas.microsoft.com/office/powerpoint/2010/main" val="2878805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 graphic showing phases of data collection" title="timeline graphic">
            <a:extLst>
              <a:ext uri="{FF2B5EF4-FFF2-40B4-BE49-F238E27FC236}">
                <a16:creationId xmlns:a16="http://schemas.microsoft.com/office/drawing/2014/main" id="{B5D0750E-6865-4834-9CEC-6EFFD0C51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58" y="605905"/>
            <a:ext cx="9753600" cy="5810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B94A6A-6EAD-4F08-9968-C67C005AE903}"/>
              </a:ext>
            </a:extLst>
          </p:cNvPr>
          <p:cNvSpPr txBox="1"/>
          <p:nvPr/>
        </p:nvSpPr>
        <p:spPr>
          <a:xfrm>
            <a:off x="2703871" y="236573"/>
            <a:ext cx="755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+mj-lt"/>
              </a:rPr>
              <a:t>Timeline, Phases &amp; Data Collection Steps to facilitate project planning</a:t>
            </a:r>
          </a:p>
        </p:txBody>
      </p:sp>
    </p:spTree>
    <p:extLst>
      <p:ext uri="{BB962C8B-B14F-4D97-AF65-F5344CB8AC3E}">
        <p14:creationId xmlns:p14="http://schemas.microsoft.com/office/powerpoint/2010/main" val="536959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ustration of someone with a key helping another person up a ladder" title="illustration of someone with a key helping another person up a lad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25" y="1829354"/>
            <a:ext cx="2276475" cy="4286250"/>
          </a:xfrm>
          <a:prstGeom prst="rect">
            <a:avLst/>
          </a:prstGeom>
        </p:spPr>
      </p:pic>
      <p:pic>
        <p:nvPicPr>
          <p:cNvPr id="3" name="Picture 2" descr="Global challenges - Let's end malnutritoin by 2030" title="Global challenges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128156" y="1829354"/>
            <a:ext cx="10097669" cy="500724"/>
          </a:xfrm>
          <a:prstGeom prst="rect">
            <a:avLst/>
          </a:prstGeom>
        </p:spPr>
      </p:pic>
      <p:pic>
        <p:nvPicPr>
          <p:cNvPr id="4" name="Picture 3" descr="GCRF Global Challenges Research Fund. Equitable access to sustainable development. Sustainable economies and societies. Human rights, good governance, and social justice" title="GCRF Global Challenges Research Fund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0" y="2600784"/>
            <a:ext cx="8607993" cy="310276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81178" y="495302"/>
            <a:ext cx="9801225" cy="76041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i="1" kern="0" dirty="0">
                <a:solidFill>
                  <a:srgbClr val="000000"/>
                </a:solidFill>
              </a:rPr>
              <a:t>Defining Next Steps and Working Together…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998322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0000"/>
                </a:solidFill>
              </a:rPr>
              <a:t>MISSING KEY: MEDICAL &amp; HEALTHCARE NUTRITION EDUCATION FOR POLICY &amp; PRACTICE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28146">
            <a:off x="10488459" y="1303552"/>
            <a:ext cx="1320326" cy="6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4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672" y="537843"/>
            <a:ext cx="9863528" cy="741361"/>
          </a:xfrm>
        </p:spPr>
        <p:txBody>
          <a:bodyPr/>
          <a:lstStyle/>
          <a:p>
            <a:r>
              <a:rPr lang="en-GB" sz="3200" b="1" i="1" dirty="0">
                <a:solidFill>
                  <a:srgbClr val="C00000"/>
                </a:solidFill>
                <a:latin typeface="Broadway" panose="04040905080B02020502" pitchFamily="82" charset="0"/>
              </a:rPr>
              <a:t>WITH GRATITUDE TO ALL CONTRIBUTORS!!!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15168" y="1418394"/>
            <a:ext cx="2254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3333FF"/>
                </a:solidFill>
              </a:rPr>
              <a:t>SR506@CAM.AC.UK</a:t>
            </a:r>
          </a:p>
        </p:txBody>
      </p:sp>
      <p:pic>
        <p:nvPicPr>
          <p:cNvPr id="3" name="Picture 2" descr="I-KANN-25: A Case study from India. Using Teaching kitchens in urban slums for nutrition education and population health" title="I-KANN-25: A Case study from Ind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6917"/>
            <a:ext cx="12192000" cy="3211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0" y="5138498"/>
            <a:ext cx="12192000" cy="585232"/>
          </a:xfrm>
          <a:prstGeom prst="rect">
            <a:avLst/>
          </a:prstGeom>
        </p:spPr>
      </p:pic>
      <p:pic>
        <p:nvPicPr>
          <p:cNvPr id="5" name="Picture 4" descr="acknowledgements" title="acknowledgements"/>
          <p:cNvPicPr>
            <a:picLocks noChangeAspect="1"/>
          </p:cNvPicPr>
          <p:nvPr/>
        </p:nvPicPr>
        <p:blipFill rotWithShape="1">
          <a:blip r:embed="rId5">
            <a:lum bright="-20000" contrast="40000"/>
          </a:blip>
          <a:srcRect r="533"/>
          <a:stretch/>
        </p:blipFill>
        <p:spPr>
          <a:xfrm>
            <a:off x="-87443" y="5603808"/>
            <a:ext cx="12366885" cy="88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8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About us…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945" y="2003800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b="1" i="1" dirty="0">
                <a:solidFill>
                  <a:srgbClr val="C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An award winning, international and interdisciplinary think-tank, training academy and knowledge network</a:t>
            </a:r>
          </a:p>
          <a:p>
            <a:pPr algn="ctr"/>
            <a:endParaRPr lang="en-GB" sz="2400" b="1" i="1" kern="0" dirty="0">
              <a:solidFill>
                <a:srgbClr val="3333FF"/>
              </a:solidFill>
              <a:latin typeface="Calibri Light" panose="020F0302020204030204"/>
            </a:endParaRPr>
          </a:p>
          <a:p>
            <a:pPr algn="ctr"/>
            <a:r>
              <a:rPr lang="en-GB" sz="2400" b="1" i="1" kern="0" dirty="0">
                <a:solidFill>
                  <a:srgbClr val="3333FF"/>
                </a:solidFill>
                <a:latin typeface="Calibri Light" panose="020F0302020204030204"/>
              </a:rPr>
              <a:t>A strategic partnership between doctors, dietitians, nutritionists, researchers, educators and other professionals</a:t>
            </a:r>
          </a:p>
          <a:p>
            <a:pPr algn="ctr"/>
            <a:endParaRPr lang="en-GB" sz="2400" b="1" i="1" dirty="0">
              <a:solidFill>
                <a:srgbClr val="C0000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rgbClr val="000099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Anchored in Cambridge (UK)</a:t>
            </a:r>
          </a:p>
          <a:p>
            <a:pPr algn="ctr"/>
            <a:endParaRPr lang="en-GB" sz="2400" b="1" i="1" dirty="0">
              <a:solidFill>
                <a:srgbClr val="C0000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rgbClr val="029137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Working without borders!!!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5663" t="13104" b="25312"/>
          <a:stretch/>
        </p:blipFill>
        <p:spPr>
          <a:xfrm>
            <a:off x="6520721" y="3204304"/>
            <a:ext cx="1421566" cy="1299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75" y="4508193"/>
            <a:ext cx="2054658" cy="6917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6067" y="5199928"/>
            <a:ext cx="31101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2017 MNI AWARD (ESPEN)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0721" y="485616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2016 Finalist</a:t>
            </a:r>
          </a:p>
        </p:txBody>
      </p:sp>
      <p:pic>
        <p:nvPicPr>
          <p:cNvPr id="4" name="Picture 3" descr="NNedPro 10 year 2008 to 2018. celebrating 10 years of nutrition education and innovation" title="NNedPro 2008 to 20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93" y="0"/>
            <a:ext cx="3124200" cy="3305175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833" y="3204304"/>
            <a:ext cx="2873682" cy="28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5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2405575" y="492371"/>
            <a:ext cx="9786425" cy="59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r>
              <a:rPr lang="en-GB" sz="54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NNEdPro</a:t>
            </a:r>
            <a:r>
              <a:rPr lang="en-GB" sz="5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Key Strategic Partners</a:t>
            </a:r>
            <a:endParaRPr sz="54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BDA The Association of UK Dietitians" title="BDA The Association of UK Dietitians">
            <a:extLst>
              <a:ext uri="{FF2B5EF4-FFF2-40B4-BE49-F238E27FC236}">
                <a16:creationId xmlns:a16="http://schemas.microsoft.com/office/drawing/2014/main" id="{F52325A5-7376-479C-940E-14585CE66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531" y="2419549"/>
            <a:ext cx="2641991" cy="487752"/>
          </a:xfrm>
          <a:prstGeom prst="rect">
            <a:avLst/>
          </a:prstGeom>
        </p:spPr>
      </p:pic>
      <p:pic>
        <p:nvPicPr>
          <p:cNvPr id="5" name="Picture 4" descr="BMJ" title="BMJ">
            <a:extLst>
              <a:ext uri="{FF2B5EF4-FFF2-40B4-BE49-F238E27FC236}">
                <a16:creationId xmlns:a16="http://schemas.microsoft.com/office/drawing/2014/main" id="{4C8EC6F3-A014-44B5-B871-3E3327653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786" y="2618113"/>
            <a:ext cx="1517522" cy="805027"/>
          </a:xfrm>
          <a:prstGeom prst="rect">
            <a:avLst/>
          </a:prstGeom>
        </p:spPr>
      </p:pic>
      <p:pic>
        <p:nvPicPr>
          <p:cNvPr id="7" name="Picture 6" descr="Cambridge Univeresity Health Partners" title="Cambridge Univeresity Health Partners">
            <a:extLst>
              <a:ext uri="{FF2B5EF4-FFF2-40B4-BE49-F238E27FC236}">
                <a16:creationId xmlns:a16="http://schemas.microsoft.com/office/drawing/2014/main" id="{4C409017-3677-4191-A366-38B677EDA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57" y="2448044"/>
            <a:ext cx="3151163" cy="419080"/>
          </a:xfrm>
          <a:prstGeom prst="rect">
            <a:avLst/>
          </a:prstGeom>
        </p:spPr>
      </p:pic>
      <p:pic>
        <p:nvPicPr>
          <p:cNvPr id="9" name="Picture 8" descr="Godan Global Open Data for Agriculture and nutrition" title="Godan Global Open Data for Agriculture and nutrition">
            <a:extLst>
              <a:ext uri="{FF2B5EF4-FFF2-40B4-BE49-F238E27FC236}">
                <a16:creationId xmlns:a16="http://schemas.microsoft.com/office/drawing/2014/main" id="{F9EA7AE7-1527-48C5-AE46-84DC8F639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5485" y="3339414"/>
            <a:ext cx="2701135" cy="1041825"/>
          </a:xfrm>
          <a:prstGeom prst="rect">
            <a:avLst/>
          </a:prstGeom>
        </p:spPr>
      </p:pic>
      <p:pic>
        <p:nvPicPr>
          <p:cNvPr id="11" name="Picture 10" descr="Imperial College London" title="Imperial College London">
            <a:extLst>
              <a:ext uri="{FF2B5EF4-FFF2-40B4-BE49-F238E27FC236}">
                <a16:creationId xmlns:a16="http://schemas.microsoft.com/office/drawing/2014/main" id="{660E9D4C-72B1-4161-8B99-ED5F4AA0C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4731" y="3911396"/>
            <a:ext cx="2264102" cy="858368"/>
          </a:xfrm>
          <a:prstGeom prst="rect">
            <a:avLst/>
          </a:prstGeom>
        </p:spPr>
      </p:pic>
      <p:pic>
        <p:nvPicPr>
          <p:cNvPr id="13" name="Picture 12" descr="LGC" title="LGC">
            <a:extLst>
              <a:ext uri="{FF2B5EF4-FFF2-40B4-BE49-F238E27FC236}">
                <a16:creationId xmlns:a16="http://schemas.microsoft.com/office/drawing/2014/main" id="{F56069CB-1F98-4212-9726-9C337A9D6D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6620" y="4836263"/>
            <a:ext cx="1549848" cy="1529366"/>
          </a:xfrm>
          <a:prstGeom prst="rect">
            <a:avLst/>
          </a:prstGeom>
        </p:spPr>
      </p:pic>
      <p:pic>
        <p:nvPicPr>
          <p:cNvPr id="15" name="Picture 14" descr="NIM Nutrition in Medicine" title="NIM Nutrition in Medicine">
            <a:extLst>
              <a:ext uri="{FF2B5EF4-FFF2-40B4-BE49-F238E27FC236}">
                <a16:creationId xmlns:a16="http://schemas.microsoft.com/office/drawing/2014/main" id="{6BE1D61C-E629-4DA9-9B47-E10E56EAE0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5165" y="3794000"/>
            <a:ext cx="1848638" cy="901589"/>
          </a:xfrm>
          <a:prstGeom prst="rect">
            <a:avLst/>
          </a:prstGeom>
        </p:spPr>
      </p:pic>
      <p:pic>
        <p:nvPicPr>
          <p:cNvPr id="17" name="Picture 16" descr="Universita Degli Studi di Parma" title="Universita Degli Studi di Parma">
            <a:extLst>
              <a:ext uri="{FF2B5EF4-FFF2-40B4-BE49-F238E27FC236}">
                <a16:creationId xmlns:a16="http://schemas.microsoft.com/office/drawing/2014/main" id="{0B6CE212-665F-4216-B0C3-2DF5E09AFA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9042" y="4843115"/>
            <a:ext cx="2753066" cy="1106692"/>
          </a:xfrm>
          <a:prstGeom prst="rect">
            <a:avLst/>
          </a:prstGeom>
        </p:spPr>
      </p:pic>
      <p:pic>
        <p:nvPicPr>
          <p:cNvPr id="21" name="Picture 20" descr="Society for Nutrition Education and Behavior" title="Society for Nutrition Education and Behavior">
            <a:extLst>
              <a:ext uri="{FF2B5EF4-FFF2-40B4-BE49-F238E27FC236}">
                <a16:creationId xmlns:a16="http://schemas.microsoft.com/office/drawing/2014/main" id="{3160738B-35DA-49F9-B48B-B9E7DB33BA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0531" y="4695589"/>
            <a:ext cx="2935873" cy="700872"/>
          </a:xfrm>
          <a:prstGeom prst="rect">
            <a:avLst/>
          </a:prstGeom>
        </p:spPr>
      </p:pic>
      <p:pic>
        <p:nvPicPr>
          <p:cNvPr id="23" name="Picture 22" descr="University of Cambridge" title="University of Cambridge">
            <a:extLst>
              <a:ext uri="{FF2B5EF4-FFF2-40B4-BE49-F238E27FC236}">
                <a16:creationId xmlns:a16="http://schemas.microsoft.com/office/drawing/2014/main" id="{A928ED31-0CE5-4A68-AF86-9A8659F3A7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1458" y="2863949"/>
            <a:ext cx="2480013" cy="615043"/>
          </a:xfrm>
          <a:prstGeom prst="rect">
            <a:avLst/>
          </a:prstGeom>
        </p:spPr>
      </p:pic>
      <p:pic>
        <p:nvPicPr>
          <p:cNvPr id="25" name="Picture 24" descr="Ulster University" title="Ulster University">
            <a:extLst>
              <a:ext uri="{FF2B5EF4-FFF2-40B4-BE49-F238E27FC236}">
                <a16:creationId xmlns:a16="http://schemas.microsoft.com/office/drawing/2014/main" id="{07292888-33B8-47FE-8195-8367E4F288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6506" y="3466340"/>
            <a:ext cx="1673023" cy="93258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022A377-B57E-4F08-8D7A-CFE5940BB772}"/>
              </a:ext>
            </a:extLst>
          </p:cNvPr>
          <p:cNvSpPr txBox="1"/>
          <p:nvPr/>
        </p:nvSpPr>
        <p:spPr>
          <a:xfrm>
            <a:off x="372357" y="1733349"/>
            <a:ext cx="341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29137"/>
                </a:solidFill>
                <a:latin typeface="Calibri" panose="020F0502020204030204" pitchFamily="34" charset="0"/>
              </a:rPr>
              <a:t>Academic Institutions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538847-58C6-45C1-BF8B-34397BF14B17}"/>
              </a:ext>
            </a:extLst>
          </p:cNvPr>
          <p:cNvSpPr txBox="1"/>
          <p:nvPr/>
        </p:nvSpPr>
        <p:spPr>
          <a:xfrm>
            <a:off x="6213010" y="1733349"/>
            <a:ext cx="3730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29137"/>
                </a:solidFill>
                <a:latin typeface="Calibri" panose="020F0502020204030204" pitchFamily="34" charset="0"/>
              </a:rPr>
              <a:t>Specialist Organisations</a:t>
            </a:r>
          </a:p>
        </p:txBody>
      </p:sp>
    </p:spTree>
    <p:extLst>
      <p:ext uri="{BB962C8B-B14F-4D97-AF65-F5344CB8AC3E}">
        <p14:creationId xmlns:p14="http://schemas.microsoft.com/office/powerpoint/2010/main" val="211233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" y="-2"/>
            <a:ext cx="12192000" cy="6387907"/>
          </a:xfrm>
          <a:prstGeom prst="rect">
            <a:avLst/>
          </a:prstGeom>
          <a:solidFill>
            <a:schemeClr val="tx1">
              <a:lumMod val="65000"/>
              <a:lumOff val="3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r">
              <a:buClr>
                <a:srgbClr val="182B84"/>
              </a:buClr>
            </a:pPr>
            <a:endParaRPr lang="en-US" b="1" i="1" dirty="0">
              <a:solidFill>
                <a:srgbClr val="029137">
                  <a:lumMod val="20000"/>
                  <a:lumOff val="80000"/>
                </a:srgb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r">
              <a:buClr>
                <a:srgbClr val="182B84"/>
              </a:buClr>
            </a:pPr>
            <a:endParaRPr lang="en-US" b="1" i="1" dirty="0">
              <a:solidFill>
                <a:srgbClr val="029137">
                  <a:lumMod val="20000"/>
                  <a:lumOff val="80000"/>
                </a:srgb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r">
              <a:buClr>
                <a:srgbClr val="182B84"/>
              </a:buClr>
            </a:pPr>
            <a:endParaRPr lang="en-US" b="1" i="1" dirty="0">
              <a:solidFill>
                <a:srgbClr val="029137">
                  <a:lumMod val="20000"/>
                  <a:lumOff val="80000"/>
                </a:srgb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r">
              <a:buClr>
                <a:srgbClr val="182B84"/>
              </a:buClr>
            </a:pPr>
            <a:endParaRPr lang="en-US" b="1" i="1" dirty="0">
              <a:solidFill>
                <a:srgbClr val="029137">
                  <a:lumMod val="20000"/>
                  <a:lumOff val="80000"/>
                </a:srgb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r">
              <a:buClr>
                <a:srgbClr val="182B84"/>
              </a:buClr>
            </a:pPr>
            <a:endParaRPr lang="en-US" b="1" i="1" dirty="0">
              <a:solidFill>
                <a:srgbClr val="029137">
                  <a:lumMod val="20000"/>
                  <a:lumOff val="80000"/>
                </a:srgb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r">
              <a:buClr>
                <a:srgbClr val="182B84"/>
              </a:buClr>
            </a:pPr>
            <a:endParaRPr lang="en-US" b="1" i="1" dirty="0">
              <a:solidFill>
                <a:srgbClr val="029137">
                  <a:lumMod val="20000"/>
                  <a:lumOff val="80000"/>
                </a:srgb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r">
              <a:buClr>
                <a:srgbClr val="182B84"/>
              </a:buClr>
            </a:pPr>
            <a:endParaRPr lang="en-US" b="1" i="1" dirty="0">
              <a:solidFill>
                <a:srgbClr val="029137">
                  <a:lumMod val="20000"/>
                  <a:lumOff val="80000"/>
                </a:srgb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r">
              <a:buClr>
                <a:srgbClr val="182B84"/>
              </a:buClr>
            </a:pPr>
            <a:endParaRPr lang="en-US" b="1" i="1" dirty="0">
              <a:solidFill>
                <a:srgbClr val="029137">
                  <a:lumMod val="20000"/>
                  <a:lumOff val="80000"/>
                </a:srgb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460752" y="4057884"/>
            <a:ext cx="273769" cy="273771"/>
            <a:chOff x="7426895" y="-1587063"/>
            <a:chExt cx="348218" cy="348219"/>
          </a:xfrm>
        </p:grpSpPr>
        <p:sp>
          <p:nvSpPr>
            <p:cNvPr id="38" name="Oval 37"/>
            <p:cNvSpPr/>
            <p:nvPr/>
          </p:nvSpPr>
          <p:spPr>
            <a:xfrm>
              <a:off x="7439466" y="-1574493"/>
              <a:ext cx="323076" cy="323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426895" y="-1587063"/>
              <a:ext cx="348218" cy="348219"/>
              <a:chOff x="7604319" y="2731534"/>
              <a:chExt cx="2203486" cy="2203491"/>
            </a:xfrm>
          </p:grpSpPr>
          <p:sp>
            <p:nvSpPr>
              <p:cNvPr id="40" name="Block Arc 39"/>
              <p:cNvSpPr/>
              <p:nvPr/>
            </p:nvSpPr>
            <p:spPr>
              <a:xfrm rot="10800000">
                <a:off x="7604319" y="2731537"/>
                <a:ext cx="2203483" cy="2203485"/>
              </a:xfrm>
              <a:prstGeom prst="blockArc">
                <a:avLst>
                  <a:gd name="adj1" fmla="val 12577131"/>
                  <a:gd name="adj2" fmla="val 19625585"/>
                  <a:gd name="adj3" fmla="val 17813"/>
                </a:avLst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41" name="Block Arc 40"/>
              <p:cNvSpPr/>
              <p:nvPr/>
            </p:nvSpPr>
            <p:spPr>
              <a:xfrm rot="18000000">
                <a:off x="7604321" y="2731541"/>
                <a:ext cx="2203482" cy="2203486"/>
              </a:xfrm>
              <a:prstGeom prst="blockArc">
                <a:avLst>
                  <a:gd name="adj1" fmla="val 12546741"/>
                  <a:gd name="adj2" fmla="val 19834969"/>
                  <a:gd name="adj3" fmla="val 17920"/>
                </a:avLst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42" name="Block Arc 41"/>
              <p:cNvSpPr/>
              <p:nvPr/>
            </p:nvSpPr>
            <p:spPr>
              <a:xfrm rot="3600000">
                <a:off x="7604321" y="2731535"/>
                <a:ext cx="2203482" cy="2203480"/>
              </a:xfrm>
              <a:prstGeom prst="blockArc">
                <a:avLst>
                  <a:gd name="adj1" fmla="val 12776935"/>
                  <a:gd name="adj2" fmla="val 19656963"/>
                  <a:gd name="adj3" fmla="val 17620"/>
                </a:avLst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</p:grpSp>
      </p:grpSp>
      <p:sp>
        <p:nvSpPr>
          <p:cNvPr id="104" name="Content Placeholder 2"/>
          <p:cNvSpPr txBox="1">
            <a:spLocks/>
          </p:cNvSpPr>
          <p:nvPr/>
        </p:nvSpPr>
        <p:spPr>
          <a:xfrm>
            <a:off x="5991089" y="269563"/>
            <a:ext cx="5978489" cy="501235"/>
          </a:xfrm>
          <a:prstGeom prst="rect">
            <a:avLst/>
          </a:prstGeom>
        </p:spPr>
        <p:txBody>
          <a:bodyPr lIns="91438" tIns="45719" rIns="91438" bIns="45719"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182B84"/>
              </a:buClr>
              <a:buNone/>
            </a:pPr>
            <a:r>
              <a:rPr lang="en-GB" sz="1900" dirty="0">
                <a:solidFill>
                  <a:srgbClr val="FFC000"/>
                </a:solidFill>
                <a:latin typeface="Calibri Light" charset="0"/>
                <a:ea typeface="Calibri Light" charset="0"/>
                <a:cs typeface="Calibri Light" charset="0"/>
              </a:rPr>
              <a:t>Prof Sumantra Ray</a:t>
            </a:r>
            <a:r>
              <a:rPr lang="en-GB" sz="1900" dirty="0">
                <a:solidFill>
                  <a:srgbClr val="7030A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GB" sz="1900" dirty="0">
                <a:solidFill>
                  <a:srgbClr val="C000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GB" sz="1900" dirty="0">
                <a:solidFill>
                  <a:srgbClr val="92D05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GB" sz="1900" dirty="0">
                <a:solidFill>
                  <a:srgbClr val="FFFF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US" sz="1900" b="1" dirty="0">
                <a:solidFill>
                  <a:srgbClr val="FF66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GB" sz="1900" dirty="0">
                <a:solidFill>
                  <a:srgbClr val="FFC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</a:p>
          <a:p>
            <a:pPr marL="0" indent="0">
              <a:spcBef>
                <a:spcPts val="0"/>
              </a:spcBef>
              <a:buClr>
                <a:srgbClr val="182B84"/>
              </a:buClr>
              <a:buNone/>
            </a:pPr>
            <a:r>
              <a:rPr lang="en-GB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NNEdPro Chair/Executive Director </a:t>
            </a:r>
            <a:r>
              <a:rPr lang="en-GB" sz="12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[Strategic Development]</a:t>
            </a:r>
          </a:p>
        </p:txBody>
      </p:sp>
      <p:sp>
        <p:nvSpPr>
          <p:cNvPr id="106" name="Content Placeholder 2"/>
          <p:cNvSpPr txBox="1">
            <a:spLocks/>
          </p:cNvSpPr>
          <p:nvPr/>
        </p:nvSpPr>
        <p:spPr>
          <a:xfrm>
            <a:off x="7489171" y="1438329"/>
            <a:ext cx="4702829" cy="501235"/>
          </a:xfrm>
          <a:prstGeom prst="rect">
            <a:avLst/>
          </a:prstGeom>
        </p:spPr>
        <p:txBody>
          <a:bodyPr lIns="91438" tIns="45719" rIns="91438" bIns="45719"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182B84"/>
              </a:buClr>
              <a:buNone/>
            </a:pPr>
            <a:r>
              <a:rPr lang="en-US" sz="1900" dirty="0">
                <a:solidFill>
                  <a:srgbClr val="FFC000"/>
                </a:solidFill>
                <a:latin typeface="Calibri Light" charset="0"/>
                <a:ea typeface="Calibri Light" charset="0"/>
                <a:cs typeface="Calibri Light" charset="0"/>
              </a:rPr>
              <a:t>Dr Minha Rajput-Ray</a:t>
            </a:r>
            <a:r>
              <a:rPr lang="en-US" sz="1900" dirty="0">
                <a:solidFill>
                  <a:srgbClr val="C000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GB" sz="1900" dirty="0">
                <a:solidFill>
                  <a:srgbClr val="FFFF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US" sz="20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endParaRPr lang="en-US" sz="1100" dirty="0">
              <a:solidFill>
                <a:srgbClr val="FFC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>
              <a:spcBef>
                <a:spcPts val="0"/>
              </a:spcBef>
              <a:buClr>
                <a:srgbClr val="182B84"/>
              </a:buClr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NNEdPro Medical Director </a:t>
            </a:r>
            <a:r>
              <a:rPr lang="en-US" sz="12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[Wellbeing &amp; Equity]</a:t>
            </a:r>
          </a:p>
        </p:txBody>
      </p:sp>
      <p:sp>
        <p:nvSpPr>
          <p:cNvPr id="107" name="Content Placeholder 2"/>
          <p:cNvSpPr txBox="1">
            <a:spLocks/>
          </p:cNvSpPr>
          <p:nvPr/>
        </p:nvSpPr>
        <p:spPr>
          <a:xfrm>
            <a:off x="7910479" y="2070463"/>
            <a:ext cx="4438787" cy="501235"/>
          </a:xfrm>
          <a:prstGeom prst="rect">
            <a:avLst/>
          </a:prstGeom>
        </p:spPr>
        <p:txBody>
          <a:bodyPr lIns="91438" tIns="45719" rIns="91438" bIns="45719"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182B84"/>
              </a:buClr>
              <a:buNone/>
            </a:pPr>
            <a:r>
              <a:rPr lang="en-US" sz="1900" dirty="0">
                <a:solidFill>
                  <a:srgbClr val="FFC000"/>
                </a:solidFill>
                <a:latin typeface="Calibri Light" charset="0"/>
                <a:ea typeface="Calibri Light" charset="0"/>
                <a:cs typeface="Calibri Light" charset="0"/>
              </a:rPr>
              <a:t>Prof </a:t>
            </a:r>
            <a:r>
              <a:rPr lang="en-US" sz="1900" dirty="0" err="1">
                <a:solidFill>
                  <a:srgbClr val="FFC000"/>
                </a:solidFill>
                <a:latin typeface="Calibri Light" charset="0"/>
                <a:ea typeface="Calibri Light" charset="0"/>
                <a:cs typeface="Calibri Light" charset="0"/>
              </a:rPr>
              <a:t>Comm</a:t>
            </a:r>
            <a:r>
              <a:rPr lang="en-US" sz="1900" dirty="0">
                <a:solidFill>
                  <a:srgbClr val="FFC000"/>
                </a:solidFill>
                <a:latin typeface="Calibri Light" charset="0"/>
                <a:ea typeface="Calibri Light" charset="0"/>
                <a:cs typeface="Calibri Light" charset="0"/>
              </a:rPr>
              <a:t> Daniele Del Rio</a:t>
            </a:r>
            <a:r>
              <a:rPr lang="en-US" sz="1900" dirty="0">
                <a:solidFill>
                  <a:srgbClr val="C000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GB" sz="1900" dirty="0">
                <a:solidFill>
                  <a:srgbClr val="FFFF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US" sz="1900" b="1" dirty="0">
                <a:solidFill>
                  <a:srgbClr val="FF66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US" sz="19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US" sz="1900" dirty="0">
                <a:solidFill>
                  <a:srgbClr val="FFC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</a:p>
          <a:p>
            <a:pPr marL="0" indent="0">
              <a:spcBef>
                <a:spcPts val="0"/>
              </a:spcBef>
              <a:buClr>
                <a:srgbClr val="182B84"/>
              </a:buClr>
              <a:buNone/>
            </a:pPr>
            <a:r>
              <a:rPr lang="en-US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NNEdPro Scientific Director </a:t>
            </a:r>
            <a:r>
              <a:rPr lang="en-US" sz="12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[Research &amp; Innovation]</a:t>
            </a: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6890406" y="872881"/>
            <a:ext cx="5301594" cy="501235"/>
          </a:xfrm>
          <a:prstGeom prst="rect">
            <a:avLst/>
          </a:prstGeom>
        </p:spPr>
        <p:txBody>
          <a:bodyPr lIns="91438" tIns="45719" rIns="91438" bIns="45719"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182B84"/>
              </a:buClr>
              <a:buNone/>
            </a:pPr>
            <a:r>
              <a:rPr lang="en-US" sz="1900" dirty="0">
                <a:solidFill>
                  <a:srgbClr val="FFC000"/>
                </a:solidFill>
                <a:latin typeface="Calibri Light" charset="0"/>
                <a:ea typeface="Calibri Light" charset="0"/>
                <a:cs typeface="Calibri Light" charset="0"/>
              </a:rPr>
              <a:t>Pauline Douglas</a:t>
            </a:r>
            <a:r>
              <a:rPr lang="en-US" sz="1900" dirty="0">
                <a:solidFill>
                  <a:srgbClr val="C000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GB" sz="1900" dirty="0">
                <a:solidFill>
                  <a:srgbClr val="FFFF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endParaRPr lang="en-US" sz="1900" dirty="0">
              <a:solidFill>
                <a:srgbClr val="FFC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>
              <a:spcBef>
                <a:spcPts val="0"/>
              </a:spcBef>
              <a:buClr>
                <a:srgbClr val="182B84"/>
              </a:buClr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NNEdPro Vice-Chair/Education Director </a:t>
            </a:r>
            <a:r>
              <a:rPr lang="en-US" sz="12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[Operational Governance]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5010024" y="1502412"/>
            <a:ext cx="273769" cy="273771"/>
            <a:chOff x="7426895" y="-1587063"/>
            <a:chExt cx="348218" cy="348219"/>
          </a:xfrm>
        </p:grpSpPr>
        <p:sp>
          <p:nvSpPr>
            <p:cNvPr id="115" name="Oval 114"/>
            <p:cNvSpPr/>
            <p:nvPr/>
          </p:nvSpPr>
          <p:spPr>
            <a:xfrm>
              <a:off x="7439466" y="-1574493"/>
              <a:ext cx="323076" cy="323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7426895" y="-1587063"/>
              <a:ext cx="348218" cy="348219"/>
              <a:chOff x="7604319" y="2731534"/>
              <a:chExt cx="2203486" cy="2203491"/>
            </a:xfrm>
          </p:grpSpPr>
          <p:sp>
            <p:nvSpPr>
              <p:cNvPr id="117" name="Block Arc 116"/>
              <p:cNvSpPr/>
              <p:nvPr/>
            </p:nvSpPr>
            <p:spPr>
              <a:xfrm rot="10800000">
                <a:off x="7604319" y="2731537"/>
                <a:ext cx="2203483" cy="2203485"/>
              </a:xfrm>
              <a:prstGeom prst="blockArc">
                <a:avLst>
                  <a:gd name="adj1" fmla="val 12577131"/>
                  <a:gd name="adj2" fmla="val 19625585"/>
                  <a:gd name="adj3" fmla="val 17813"/>
                </a:avLst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118" name="Block Arc 117"/>
              <p:cNvSpPr/>
              <p:nvPr/>
            </p:nvSpPr>
            <p:spPr>
              <a:xfrm rot="18000000">
                <a:off x="7604321" y="2731541"/>
                <a:ext cx="2203482" cy="2203486"/>
              </a:xfrm>
              <a:prstGeom prst="blockArc">
                <a:avLst>
                  <a:gd name="adj1" fmla="val 12546741"/>
                  <a:gd name="adj2" fmla="val 19834969"/>
                  <a:gd name="adj3" fmla="val 17920"/>
                </a:avLst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119" name="Block Arc 118"/>
              <p:cNvSpPr/>
              <p:nvPr/>
            </p:nvSpPr>
            <p:spPr>
              <a:xfrm rot="3600000">
                <a:off x="7604321" y="2731535"/>
                <a:ext cx="2203482" cy="2203480"/>
              </a:xfrm>
              <a:prstGeom prst="blockArc">
                <a:avLst>
                  <a:gd name="adj1" fmla="val 12776935"/>
                  <a:gd name="adj2" fmla="val 19656963"/>
                  <a:gd name="adj3" fmla="val 17620"/>
                </a:avLst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4460752" y="2022816"/>
            <a:ext cx="273769" cy="273771"/>
            <a:chOff x="7426895" y="-1587063"/>
            <a:chExt cx="348218" cy="348219"/>
          </a:xfrm>
        </p:grpSpPr>
        <p:sp>
          <p:nvSpPr>
            <p:cNvPr id="121" name="Oval 120"/>
            <p:cNvSpPr/>
            <p:nvPr/>
          </p:nvSpPr>
          <p:spPr>
            <a:xfrm>
              <a:off x="7439466" y="-1574493"/>
              <a:ext cx="323076" cy="323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7426895" y="-1587063"/>
              <a:ext cx="348218" cy="348219"/>
              <a:chOff x="7604319" y="2731534"/>
              <a:chExt cx="2203486" cy="2203491"/>
            </a:xfrm>
          </p:grpSpPr>
          <p:sp>
            <p:nvSpPr>
              <p:cNvPr id="123" name="Block Arc 122"/>
              <p:cNvSpPr/>
              <p:nvPr/>
            </p:nvSpPr>
            <p:spPr>
              <a:xfrm rot="10800000">
                <a:off x="7604319" y="2731537"/>
                <a:ext cx="2203483" cy="2203485"/>
              </a:xfrm>
              <a:prstGeom prst="blockArc">
                <a:avLst>
                  <a:gd name="adj1" fmla="val 12577131"/>
                  <a:gd name="adj2" fmla="val 19625585"/>
                  <a:gd name="adj3" fmla="val 17813"/>
                </a:avLst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124" name="Block Arc 123"/>
              <p:cNvSpPr/>
              <p:nvPr/>
            </p:nvSpPr>
            <p:spPr>
              <a:xfrm rot="18000000">
                <a:off x="7604321" y="2731541"/>
                <a:ext cx="2203482" cy="2203486"/>
              </a:xfrm>
              <a:prstGeom prst="blockArc">
                <a:avLst>
                  <a:gd name="adj1" fmla="val 12546741"/>
                  <a:gd name="adj2" fmla="val 19834969"/>
                  <a:gd name="adj3" fmla="val 17920"/>
                </a:avLst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125" name="Block Arc 124"/>
              <p:cNvSpPr/>
              <p:nvPr/>
            </p:nvSpPr>
            <p:spPr>
              <a:xfrm rot="3600000">
                <a:off x="7604321" y="2731535"/>
                <a:ext cx="2203482" cy="2203480"/>
              </a:xfrm>
              <a:prstGeom prst="blockArc">
                <a:avLst>
                  <a:gd name="adj1" fmla="val 12776935"/>
                  <a:gd name="adj2" fmla="val 19656963"/>
                  <a:gd name="adj3" fmla="val 17620"/>
                </a:avLst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7215403" y="1735029"/>
            <a:ext cx="273769" cy="273771"/>
            <a:chOff x="7426895" y="-1587063"/>
            <a:chExt cx="348218" cy="348219"/>
          </a:xfrm>
        </p:grpSpPr>
        <p:sp>
          <p:nvSpPr>
            <p:cNvPr id="142" name="Oval 141"/>
            <p:cNvSpPr/>
            <p:nvPr/>
          </p:nvSpPr>
          <p:spPr>
            <a:xfrm>
              <a:off x="7439466" y="-1574493"/>
              <a:ext cx="323076" cy="323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7426895" y="-1587063"/>
              <a:ext cx="348218" cy="348219"/>
              <a:chOff x="7604319" y="2731534"/>
              <a:chExt cx="2203486" cy="2203491"/>
            </a:xfrm>
          </p:grpSpPr>
          <p:sp>
            <p:nvSpPr>
              <p:cNvPr id="144" name="Block Arc 143"/>
              <p:cNvSpPr/>
              <p:nvPr/>
            </p:nvSpPr>
            <p:spPr>
              <a:xfrm rot="10800000">
                <a:off x="7604319" y="2731537"/>
                <a:ext cx="2203483" cy="2203485"/>
              </a:xfrm>
              <a:prstGeom prst="blockArc">
                <a:avLst>
                  <a:gd name="adj1" fmla="val 12577131"/>
                  <a:gd name="adj2" fmla="val 19625585"/>
                  <a:gd name="adj3" fmla="val 17813"/>
                </a:avLst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145" name="Block Arc 144"/>
              <p:cNvSpPr/>
              <p:nvPr/>
            </p:nvSpPr>
            <p:spPr>
              <a:xfrm rot="18000000">
                <a:off x="7604321" y="2731541"/>
                <a:ext cx="2203482" cy="2203486"/>
              </a:xfrm>
              <a:prstGeom prst="blockArc">
                <a:avLst>
                  <a:gd name="adj1" fmla="val 12546741"/>
                  <a:gd name="adj2" fmla="val 19834969"/>
                  <a:gd name="adj3" fmla="val 17920"/>
                </a:avLst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146" name="Block Arc 145"/>
              <p:cNvSpPr/>
              <p:nvPr/>
            </p:nvSpPr>
            <p:spPr>
              <a:xfrm rot="3600000">
                <a:off x="7604321" y="2731535"/>
                <a:ext cx="2203482" cy="2203480"/>
              </a:xfrm>
              <a:prstGeom prst="blockArc">
                <a:avLst>
                  <a:gd name="adj1" fmla="val 12776935"/>
                  <a:gd name="adj2" fmla="val 19656963"/>
                  <a:gd name="adj3" fmla="val 17620"/>
                </a:avLst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</p:grpSp>
      </p:grpSp>
      <p:sp>
        <p:nvSpPr>
          <p:cNvPr id="183" name="Content Placeholder 2"/>
          <p:cNvSpPr txBox="1">
            <a:spLocks/>
          </p:cNvSpPr>
          <p:nvPr/>
        </p:nvSpPr>
        <p:spPr>
          <a:xfrm>
            <a:off x="-120442" y="1438329"/>
            <a:ext cx="4328984" cy="3681397"/>
          </a:xfrm>
          <a:prstGeom prst="rect">
            <a:avLst/>
          </a:prstGeom>
        </p:spPr>
        <p:txBody>
          <a:bodyPr lIns="91438" tIns="45719" rIns="91438" bIns="45719"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182B84"/>
              </a:buClr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92D050"/>
                </a:solidFill>
                <a:latin typeface="Calibri Light" charset="0"/>
                <a:ea typeface="Calibri Light" charset="0"/>
                <a:cs typeface="Calibri Light" charset="0"/>
              </a:rPr>
              <a:t>Global Innovation Panel</a:t>
            </a:r>
            <a:endParaRPr lang="en-US" sz="1900" b="1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182B84"/>
              </a:buClr>
              <a:buNone/>
            </a:pPr>
            <a:r>
              <a:rPr lang="en-GB" sz="1600" b="1" i="1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Principal Advisor:</a:t>
            </a:r>
            <a:r>
              <a:rPr lang="en-GB" sz="1600" b="1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GB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Prof Martin Kohlmeier</a:t>
            </a:r>
            <a:r>
              <a:rPr lang="en-GB" sz="1600" dirty="0">
                <a:solidFill>
                  <a:srgbClr val="C000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GB" sz="1600" dirty="0">
                <a:solidFill>
                  <a:srgbClr val="00B0F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GB" sz="1600" b="1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endParaRPr lang="en-GB" sz="16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182B84"/>
              </a:buClr>
              <a:buFont typeface="Arial" panose="020B0604020202020204" pitchFamily="34" charset="0"/>
              <a:buNone/>
            </a:pPr>
            <a:endParaRPr lang="en-GB" sz="1000" b="1" i="1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182B84"/>
              </a:buClr>
              <a:buFont typeface="Arial" panose="020B0604020202020204" pitchFamily="34" charset="0"/>
              <a:buNone/>
            </a:pPr>
            <a:r>
              <a:rPr lang="en-GB" sz="1600" b="1" i="1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Lead: </a:t>
            </a:r>
            <a:r>
              <a:rPr lang="en-US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Celia Laur</a:t>
            </a:r>
            <a:r>
              <a:rPr lang="en-US" sz="1600" dirty="0">
                <a:solidFill>
                  <a:srgbClr val="C000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US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182B84"/>
              </a:buClr>
              <a:buFont typeface="Arial" panose="020B0604020202020204" pitchFamily="34" charset="0"/>
              <a:buNone/>
            </a:pPr>
            <a:r>
              <a:rPr lang="en-GB" sz="1600" b="1" i="1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Deputy Co-Lead: </a:t>
            </a:r>
            <a:r>
              <a:rPr lang="en-US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Dr Giuseppe Grosso</a:t>
            </a:r>
            <a:r>
              <a:rPr lang="en-US" sz="1600" b="1" dirty="0">
                <a:solidFill>
                  <a:srgbClr val="FF66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182B84"/>
              </a:buClr>
              <a:buNone/>
            </a:pPr>
            <a:r>
              <a:rPr lang="en-GB" sz="1600" b="1" i="1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Deputy Co-Lead: </a:t>
            </a:r>
            <a:r>
              <a:rPr lang="en-GB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Dr Rajna Golubic</a:t>
            </a:r>
            <a:r>
              <a:rPr lang="en-GB" sz="1600" dirty="0">
                <a:solidFill>
                  <a:srgbClr val="C000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endParaRPr lang="en-US" sz="1900" b="1" dirty="0">
              <a:solidFill>
                <a:srgbClr val="92D05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182B84"/>
              </a:buClr>
              <a:buNone/>
            </a:pPr>
            <a:r>
              <a:rPr lang="it-IT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Dr Francesca Ghelfi</a:t>
            </a:r>
            <a:r>
              <a:rPr lang="en-GB" sz="1600" dirty="0">
                <a:solidFill>
                  <a:srgbClr val="C000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endParaRPr lang="en-US" sz="11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Harrison Carter</a:t>
            </a:r>
            <a:r>
              <a:rPr lang="en-GB" sz="1600" dirty="0">
                <a:solidFill>
                  <a:srgbClr val="C000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endParaRPr lang="en-GB" sz="11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Shivani Bhat</a:t>
            </a:r>
            <a:endParaRPr lang="en-GB" sz="11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James Bradfield</a:t>
            </a:r>
            <a:endParaRPr lang="en-US" sz="11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Dr Sile </a:t>
            </a:r>
            <a:r>
              <a:rPr lang="en-GB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Griffin</a:t>
            </a:r>
            <a:r>
              <a:rPr lang="en-GB" sz="1600" b="1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endParaRPr lang="en-US" sz="11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Eden Barrett</a:t>
            </a:r>
            <a:r>
              <a:rPr lang="en-US" sz="1600" dirty="0">
                <a:solidFill>
                  <a:srgbClr val="C000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GB" sz="1600" b="1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endParaRPr lang="en-US" sz="11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1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1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182B84"/>
              </a:buClr>
              <a:buFont typeface="Arial" panose="020B0604020202020204" pitchFamily="34" charset="0"/>
              <a:buNone/>
            </a:pPr>
            <a:endParaRPr lang="en-US" sz="11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182B84"/>
              </a:buClr>
              <a:buFont typeface="Arial" panose="020B0604020202020204" pitchFamily="34" charset="0"/>
              <a:buNone/>
            </a:pPr>
            <a:endParaRPr lang="en-US" sz="16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182B84"/>
              </a:buClr>
              <a:buFont typeface="Arial" panose="020B0604020202020204" pitchFamily="34" charset="0"/>
              <a:buNone/>
            </a:pPr>
            <a:endParaRPr lang="en-GB" sz="16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182B84"/>
              </a:buClr>
              <a:buFont typeface="Arial" panose="020B0604020202020204" pitchFamily="34" charset="0"/>
              <a:buNone/>
            </a:pPr>
            <a:endParaRPr lang="en-US" sz="16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89" name="Group 188"/>
          <p:cNvGrpSpPr/>
          <p:nvPr/>
        </p:nvGrpSpPr>
        <p:grpSpPr>
          <a:xfrm>
            <a:off x="7679005" y="2417388"/>
            <a:ext cx="273769" cy="273771"/>
            <a:chOff x="7426895" y="-1587063"/>
            <a:chExt cx="348218" cy="348219"/>
          </a:xfrm>
        </p:grpSpPr>
        <p:sp>
          <p:nvSpPr>
            <p:cNvPr id="190" name="Oval 189"/>
            <p:cNvSpPr/>
            <p:nvPr/>
          </p:nvSpPr>
          <p:spPr>
            <a:xfrm>
              <a:off x="7439466" y="-1574493"/>
              <a:ext cx="323076" cy="323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7426895" y="-1587063"/>
              <a:ext cx="348218" cy="348219"/>
              <a:chOff x="7604319" y="2731534"/>
              <a:chExt cx="2203486" cy="2203491"/>
            </a:xfrm>
          </p:grpSpPr>
          <p:sp>
            <p:nvSpPr>
              <p:cNvPr id="192" name="Block Arc 191"/>
              <p:cNvSpPr/>
              <p:nvPr/>
            </p:nvSpPr>
            <p:spPr>
              <a:xfrm rot="10800000">
                <a:off x="7604319" y="2731537"/>
                <a:ext cx="2203483" cy="2203485"/>
              </a:xfrm>
              <a:prstGeom prst="blockArc">
                <a:avLst>
                  <a:gd name="adj1" fmla="val 12577131"/>
                  <a:gd name="adj2" fmla="val 19625585"/>
                  <a:gd name="adj3" fmla="val 17813"/>
                </a:avLst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193" name="Block Arc 192"/>
              <p:cNvSpPr/>
              <p:nvPr/>
            </p:nvSpPr>
            <p:spPr>
              <a:xfrm rot="18000000">
                <a:off x="7604321" y="2731541"/>
                <a:ext cx="2203482" cy="2203486"/>
              </a:xfrm>
              <a:prstGeom prst="blockArc">
                <a:avLst>
                  <a:gd name="adj1" fmla="val 12546741"/>
                  <a:gd name="adj2" fmla="val 19834969"/>
                  <a:gd name="adj3" fmla="val 17920"/>
                </a:avLst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194" name="Block Arc 193"/>
              <p:cNvSpPr/>
              <p:nvPr/>
            </p:nvSpPr>
            <p:spPr>
              <a:xfrm rot="3600000">
                <a:off x="7604321" y="2731535"/>
                <a:ext cx="2203482" cy="2203480"/>
              </a:xfrm>
              <a:prstGeom prst="blockArc">
                <a:avLst>
                  <a:gd name="adj1" fmla="val 12776935"/>
                  <a:gd name="adj2" fmla="val 19656963"/>
                  <a:gd name="adj3" fmla="val 17620"/>
                </a:avLst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019434" y="4593148"/>
            <a:ext cx="273769" cy="273771"/>
            <a:chOff x="5019433" y="4593148"/>
            <a:chExt cx="273769" cy="273770"/>
          </a:xfrm>
        </p:grpSpPr>
        <p:sp>
          <p:nvSpPr>
            <p:cNvPr id="32" name="Oval 31"/>
            <p:cNvSpPr/>
            <p:nvPr/>
          </p:nvSpPr>
          <p:spPr>
            <a:xfrm>
              <a:off x="5029318" y="4603031"/>
              <a:ext cx="254002" cy="2540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019433" y="4593148"/>
              <a:ext cx="273769" cy="273770"/>
              <a:chOff x="7604319" y="2731534"/>
              <a:chExt cx="2203486" cy="2203491"/>
            </a:xfrm>
          </p:grpSpPr>
          <p:sp>
            <p:nvSpPr>
              <p:cNvPr id="34" name="Block Arc 33"/>
              <p:cNvSpPr/>
              <p:nvPr/>
            </p:nvSpPr>
            <p:spPr>
              <a:xfrm rot="10800000">
                <a:off x="7604319" y="2731537"/>
                <a:ext cx="2203483" cy="2203485"/>
              </a:xfrm>
              <a:prstGeom prst="blockArc">
                <a:avLst>
                  <a:gd name="adj1" fmla="val 12577131"/>
                  <a:gd name="adj2" fmla="val 19625585"/>
                  <a:gd name="adj3" fmla="val 17813"/>
                </a:avLst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35" name="Block Arc 34"/>
              <p:cNvSpPr/>
              <p:nvPr/>
            </p:nvSpPr>
            <p:spPr>
              <a:xfrm rot="18000000">
                <a:off x="7604321" y="2731541"/>
                <a:ext cx="2203482" cy="2203486"/>
              </a:xfrm>
              <a:prstGeom prst="blockArc">
                <a:avLst>
                  <a:gd name="adj1" fmla="val 12546741"/>
                  <a:gd name="adj2" fmla="val 19834969"/>
                  <a:gd name="adj3" fmla="val 17920"/>
                </a:avLst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36" name="Block Arc 35"/>
              <p:cNvSpPr/>
              <p:nvPr/>
            </p:nvSpPr>
            <p:spPr>
              <a:xfrm rot="3600000">
                <a:off x="7604321" y="2731535"/>
                <a:ext cx="2203482" cy="2203480"/>
              </a:xfrm>
              <a:prstGeom prst="blockArc">
                <a:avLst>
                  <a:gd name="adj1" fmla="val 12776935"/>
                  <a:gd name="adj2" fmla="val 19656963"/>
                  <a:gd name="adj3" fmla="val 17620"/>
                </a:avLst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418061" y="281535"/>
            <a:ext cx="3485852" cy="63094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GB" b="1" dirty="0">
                <a:solidFill>
                  <a:srgbClr val="99CCFF"/>
                </a:solidFill>
                <a:latin typeface="Calibri Light" charset="0"/>
                <a:ea typeface="Calibri Light" charset="0"/>
                <a:cs typeface="Calibri Light" charset="0"/>
              </a:rPr>
              <a:t>Lord Richard Balfe of Dulwich</a:t>
            </a:r>
            <a:r>
              <a:rPr lang="en-GB" b="1" dirty="0">
                <a:solidFill>
                  <a:srgbClr val="FF00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GB" b="1" dirty="0">
                <a:solidFill>
                  <a:srgbClr val="99CCFF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GB" sz="1100" b="1" dirty="0">
                <a:solidFill>
                  <a:srgbClr val="99CCFF"/>
                </a:solidFill>
                <a:latin typeface="Calibri Light" charset="0"/>
                <a:ea typeface="Calibri Light" charset="0"/>
                <a:cs typeface="Calibri Light" charset="0"/>
              </a:rPr>
              <a:t>FRSS</a:t>
            </a:r>
            <a:endParaRPr lang="en-GB" b="1" dirty="0">
              <a:solidFill>
                <a:srgbClr val="99CC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GB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Honorary President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114" y="4381756"/>
            <a:ext cx="4845204" cy="241604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  <a:latin typeface="Calibri Light" charset="0"/>
                <a:ea typeface="Calibri Light" charset="0"/>
                <a:cs typeface="Calibri Light" charset="0"/>
              </a:rPr>
              <a:t>Key Resources Panel</a:t>
            </a:r>
          </a:p>
          <a:p>
            <a:r>
              <a:rPr lang="en-GB" sz="1600" b="1" i="1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Principal Advisor: </a:t>
            </a:r>
            <a:r>
              <a:rPr lang="en-GB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Dr Glenys Jones</a:t>
            </a:r>
            <a:r>
              <a:rPr lang="en-GB" sz="1600" b="1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endParaRPr lang="en-GB" sz="11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endParaRPr lang="en-GB" sz="1000" b="1" i="1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GB" sz="1600" b="1" i="1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Co-Lead: </a:t>
            </a:r>
            <a:r>
              <a:rPr lang="en-US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Karen Chamberlain</a:t>
            </a:r>
            <a:endParaRPr lang="en-US" sz="9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GB" sz="1600" b="1" i="1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Co-Lead: </a:t>
            </a:r>
            <a:r>
              <a:rPr lang="en-US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Ananya (Ria) Roy</a:t>
            </a:r>
            <a:endParaRPr lang="en-US" sz="9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GB" sz="1600" b="1" i="1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Deputy Co-Lead: </a:t>
            </a:r>
            <a:r>
              <a:rPr lang="en-US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Nida Ziauddeen</a:t>
            </a:r>
            <a:endParaRPr lang="en-US" sz="11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>
              <a:buClr>
                <a:srgbClr val="182B84"/>
              </a:buClr>
            </a:pPr>
            <a:r>
              <a:rPr lang="en-GB" sz="1600" b="1" i="1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Deputy Co-Lead: </a:t>
            </a:r>
            <a:r>
              <a:rPr lang="en-US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Mhairi Brown</a:t>
            </a:r>
            <a:r>
              <a:rPr lang="en-US" sz="11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</a:p>
          <a:p>
            <a:pPr>
              <a:buClr>
                <a:srgbClr val="182B84"/>
              </a:buClr>
            </a:pPr>
            <a:r>
              <a:rPr lang="en-US" sz="1600" b="1" i="1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Directors’ Assistant: </a:t>
            </a:r>
            <a:r>
              <a:rPr lang="en-US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Rachel Keane</a:t>
            </a:r>
            <a:endParaRPr lang="en-US" sz="11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r">
              <a:buClr>
                <a:srgbClr val="182B84"/>
              </a:buClr>
            </a:pPr>
            <a:endParaRPr lang="en-US" sz="11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r"/>
            <a:r>
              <a:rPr lang="en-US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3687" y="287028"/>
            <a:ext cx="2229389" cy="63094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GB" b="1" dirty="0">
                <a:solidFill>
                  <a:srgbClr val="99CCFF"/>
                </a:solidFill>
                <a:latin typeface="Calibri Light" charset="0"/>
                <a:ea typeface="Calibri Light" charset="0"/>
                <a:cs typeface="Calibri Light" charset="0"/>
              </a:rPr>
              <a:t>Lord </a:t>
            </a:r>
            <a:r>
              <a:rPr lang="en-GB" b="1" dirty="0" err="1">
                <a:solidFill>
                  <a:srgbClr val="99CCFF"/>
                </a:solidFill>
                <a:latin typeface="Calibri Light" charset="0"/>
                <a:ea typeface="Calibri Light" charset="0"/>
                <a:cs typeface="Calibri Light" charset="0"/>
              </a:rPr>
              <a:t>Diljit</a:t>
            </a:r>
            <a:r>
              <a:rPr lang="en-GB" b="1" dirty="0">
                <a:solidFill>
                  <a:srgbClr val="99CCFF"/>
                </a:solidFill>
                <a:latin typeface="Calibri Light" charset="0"/>
                <a:ea typeface="Calibri Light" charset="0"/>
                <a:cs typeface="Calibri Light" charset="0"/>
              </a:rPr>
              <a:t> Rana </a:t>
            </a:r>
            <a:r>
              <a:rPr lang="en-GB" sz="1100" b="1" dirty="0">
                <a:solidFill>
                  <a:srgbClr val="99CCFF"/>
                </a:solidFill>
                <a:latin typeface="Calibri Light" charset="0"/>
                <a:ea typeface="Calibri Light" charset="0"/>
                <a:cs typeface="Calibri Light" charset="0"/>
              </a:rPr>
              <a:t>MBE</a:t>
            </a:r>
          </a:p>
          <a:p>
            <a:r>
              <a:rPr lang="en-GB" sz="16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Honorary Global Patron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94292" y="2705945"/>
            <a:ext cx="4084769" cy="161582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GB" sz="1100" dirty="0">
                <a:solidFill>
                  <a:srgbClr val="7030A0"/>
                </a:solidFill>
                <a:latin typeface="Calibri Light" charset="0"/>
                <a:ea typeface="Calibri Light" charset="0"/>
                <a:cs typeface="Calibri Light" charset="0"/>
              </a:rPr>
              <a:t>* </a:t>
            </a:r>
            <a:r>
              <a:rPr lang="en-GB" sz="1100" i="1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Governing Body Fellow </a:t>
            </a:r>
            <a:r>
              <a:rPr lang="en-GB" sz="1100" i="1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of Wolfson College, University of Cambridge</a:t>
            </a:r>
            <a:endParaRPr lang="en-GB" sz="1100" dirty="0">
              <a:solidFill>
                <a:srgbClr val="7030A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GB" sz="1100" dirty="0">
                <a:solidFill>
                  <a:srgbClr val="C000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GB" sz="11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GB" sz="1100" i="1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Members of Colleges/Departments, University of Cambridge</a:t>
            </a:r>
          </a:p>
          <a:p>
            <a:r>
              <a:rPr lang="en-GB" sz="1100" dirty="0">
                <a:solidFill>
                  <a:srgbClr val="00B0F0"/>
                </a:solidFill>
                <a:latin typeface="Calibri Light" charset="0"/>
                <a:ea typeface="Calibri Light" charset="0"/>
                <a:cs typeface="Calibri Light" charset="0"/>
              </a:rPr>
              <a:t>* </a:t>
            </a:r>
            <a:r>
              <a:rPr lang="en-GB" sz="1100" i="1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Editor-in Chief of BMJ Nutrition, Prevention &amp; Health</a:t>
            </a:r>
          </a:p>
          <a:p>
            <a:r>
              <a:rPr lang="en-GB" sz="1100" dirty="0">
                <a:solidFill>
                  <a:srgbClr val="92D050"/>
                </a:solidFill>
                <a:latin typeface="Calibri Light" charset="0"/>
                <a:ea typeface="Calibri Light" charset="0"/>
                <a:cs typeface="Calibri Light" charset="0"/>
              </a:rPr>
              <a:t>* </a:t>
            </a:r>
            <a:r>
              <a:rPr lang="en-GB" sz="1100" i="1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Co-Chair of BMJ Nutrition, Prevention &amp; Health</a:t>
            </a:r>
            <a:r>
              <a:rPr lang="en-GB" sz="1100" dirty="0">
                <a:solidFill>
                  <a:srgbClr val="92D05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</a:p>
          <a:p>
            <a:r>
              <a:rPr lang="en-GB" sz="1100" dirty="0">
                <a:solidFill>
                  <a:srgbClr val="FFFF00"/>
                </a:solidFill>
                <a:latin typeface="Calibri Light" charset="0"/>
                <a:ea typeface="Calibri Light" charset="0"/>
                <a:cs typeface="Calibri Light" charset="0"/>
              </a:rPr>
              <a:t>* </a:t>
            </a:r>
            <a:r>
              <a:rPr lang="en-GB" sz="1100" i="1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Company Directors of ‘NNEdPro-CREATE’ &amp; Co-owners </a:t>
            </a:r>
          </a:p>
          <a:p>
            <a:r>
              <a:rPr lang="en-GB" sz="1100" i="1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   of BMJ Nutrition, Prevention &amp; Health </a:t>
            </a:r>
          </a:p>
          <a:p>
            <a:r>
              <a:rPr lang="en-US" sz="1100" b="1" dirty="0">
                <a:solidFill>
                  <a:srgbClr val="FF6600"/>
                </a:solidFill>
                <a:latin typeface="Calibri Light" charset="0"/>
                <a:ea typeface="Calibri Light" charset="0"/>
                <a:cs typeface="Calibri Light" charset="0"/>
              </a:rPr>
              <a:t>* </a:t>
            </a:r>
            <a:r>
              <a:rPr lang="en-US" sz="1100" i="1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Management Committee, </a:t>
            </a:r>
            <a:r>
              <a:rPr lang="en-GB" sz="1100" i="1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BMJ Nutrition, Prevention &amp; Health</a:t>
            </a:r>
          </a:p>
          <a:p>
            <a:r>
              <a:rPr lang="en-US" sz="11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* </a:t>
            </a:r>
            <a:r>
              <a:rPr lang="en-US" sz="1100" i="1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Defined Specialist Roles</a:t>
            </a:r>
          </a:p>
          <a:p>
            <a:endParaRPr lang="en-GB" sz="1100" i="1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4173493" y="2675435"/>
            <a:ext cx="273769" cy="273771"/>
            <a:chOff x="7426895" y="-1587063"/>
            <a:chExt cx="348218" cy="348219"/>
          </a:xfrm>
        </p:grpSpPr>
        <p:sp>
          <p:nvSpPr>
            <p:cNvPr id="127" name="Oval 126"/>
            <p:cNvSpPr/>
            <p:nvPr/>
          </p:nvSpPr>
          <p:spPr>
            <a:xfrm>
              <a:off x="7439466" y="-1574493"/>
              <a:ext cx="323076" cy="323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7426895" y="-1587063"/>
              <a:ext cx="348218" cy="348219"/>
              <a:chOff x="7604319" y="2731534"/>
              <a:chExt cx="2203486" cy="2203491"/>
            </a:xfrm>
          </p:grpSpPr>
          <p:sp>
            <p:nvSpPr>
              <p:cNvPr id="129" name="Block Arc 128"/>
              <p:cNvSpPr/>
              <p:nvPr/>
            </p:nvSpPr>
            <p:spPr>
              <a:xfrm rot="10800000">
                <a:off x="7604319" y="2731537"/>
                <a:ext cx="2203483" cy="2203485"/>
              </a:xfrm>
              <a:prstGeom prst="blockArc">
                <a:avLst>
                  <a:gd name="adj1" fmla="val 12577131"/>
                  <a:gd name="adj2" fmla="val 19625585"/>
                  <a:gd name="adj3" fmla="val 17813"/>
                </a:avLst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130" name="Block Arc 129"/>
              <p:cNvSpPr/>
              <p:nvPr/>
            </p:nvSpPr>
            <p:spPr>
              <a:xfrm rot="18000000">
                <a:off x="7604321" y="2731541"/>
                <a:ext cx="2203482" cy="2203486"/>
              </a:xfrm>
              <a:prstGeom prst="blockArc">
                <a:avLst>
                  <a:gd name="adj1" fmla="val 12546741"/>
                  <a:gd name="adj2" fmla="val 19834969"/>
                  <a:gd name="adj3" fmla="val 17920"/>
                </a:avLst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131" name="Block Arc 130"/>
              <p:cNvSpPr/>
              <p:nvPr/>
            </p:nvSpPr>
            <p:spPr>
              <a:xfrm rot="3600000">
                <a:off x="7604321" y="2731535"/>
                <a:ext cx="2203482" cy="2203480"/>
              </a:xfrm>
              <a:prstGeom prst="blockArc">
                <a:avLst>
                  <a:gd name="adj1" fmla="val 12776935"/>
                  <a:gd name="adj2" fmla="val 19656963"/>
                  <a:gd name="adj3" fmla="val 17620"/>
                </a:avLst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4173493" y="3404341"/>
            <a:ext cx="273769" cy="273771"/>
            <a:chOff x="7426895" y="-1587063"/>
            <a:chExt cx="348218" cy="348219"/>
          </a:xfrm>
        </p:grpSpPr>
        <p:sp>
          <p:nvSpPr>
            <p:cNvPr id="44" name="Oval 43"/>
            <p:cNvSpPr/>
            <p:nvPr/>
          </p:nvSpPr>
          <p:spPr>
            <a:xfrm>
              <a:off x="7439466" y="-1574493"/>
              <a:ext cx="323076" cy="323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426895" y="-1587063"/>
              <a:ext cx="348218" cy="348219"/>
              <a:chOff x="7604319" y="2731534"/>
              <a:chExt cx="2203486" cy="2203491"/>
            </a:xfrm>
          </p:grpSpPr>
          <p:sp>
            <p:nvSpPr>
              <p:cNvPr id="46" name="Block Arc 45"/>
              <p:cNvSpPr/>
              <p:nvPr/>
            </p:nvSpPr>
            <p:spPr>
              <a:xfrm rot="10800000">
                <a:off x="7604319" y="2731537"/>
                <a:ext cx="2203483" cy="2203485"/>
              </a:xfrm>
              <a:prstGeom prst="blockArc">
                <a:avLst>
                  <a:gd name="adj1" fmla="val 12577131"/>
                  <a:gd name="adj2" fmla="val 19625585"/>
                  <a:gd name="adj3" fmla="val 17813"/>
                </a:avLst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47" name="Block Arc 46"/>
              <p:cNvSpPr/>
              <p:nvPr/>
            </p:nvSpPr>
            <p:spPr>
              <a:xfrm rot="18000000">
                <a:off x="7604321" y="2731541"/>
                <a:ext cx="2203482" cy="2203486"/>
              </a:xfrm>
              <a:prstGeom prst="blockArc">
                <a:avLst>
                  <a:gd name="adj1" fmla="val 12546741"/>
                  <a:gd name="adj2" fmla="val 19834969"/>
                  <a:gd name="adj3" fmla="val 17920"/>
                </a:avLst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48" name="Block Arc 47"/>
              <p:cNvSpPr/>
              <p:nvPr/>
            </p:nvSpPr>
            <p:spPr>
              <a:xfrm rot="3600000">
                <a:off x="7604321" y="2731535"/>
                <a:ext cx="2203482" cy="2203480"/>
              </a:xfrm>
              <a:prstGeom prst="blockArc">
                <a:avLst>
                  <a:gd name="adj1" fmla="val 12776935"/>
                  <a:gd name="adj2" fmla="val 19656963"/>
                  <a:gd name="adj3" fmla="val 17620"/>
                </a:avLst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7352287" y="4698456"/>
            <a:ext cx="4731964" cy="1600438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rgbClr val="FFFFFF">
                    <a:lumMod val="85000"/>
                  </a:srgbClr>
                </a:solidFill>
              </a:rPr>
              <a:t>Other Key Members &amp; Specialist Networks &gt;200 Individuals (excluding wider regional networks)</a:t>
            </a:r>
          </a:p>
          <a:p>
            <a:endParaRPr lang="en-GB" sz="1400" i="1" dirty="0">
              <a:solidFill>
                <a:srgbClr val="00B0F0"/>
              </a:solidFill>
            </a:endParaRPr>
          </a:p>
          <a:p>
            <a:r>
              <a:rPr lang="en-GB" sz="1400" i="1" dirty="0">
                <a:solidFill>
                  <a:srgbClr val="00B0F0"/>
                </a:solidFill>
              </a:rPr>
              <a:t>Academy &amp; Alumni Networks</a:t>
            </a:r>
          </a:p>
          <a:p>
            <a:r>
              <a:rPr lang="en-GB" sz="1400" i="1" dirty="0">
                <a:solidFill>
                  <a:srgbClr val="00B0F0"/>
                </a:solidFill>
              </a:rPr>
              <a:t>Collaborators &amp; Representatives Network</a:t>
            </a:r>
          </a:p>
          <a:p>
            <a:r>
              <a:rPr lang="en-GB" sz="1400" i="1" dirty="0">
                <a:solidFill>
                  <a:srgbClr val="00B0F0"/>
                </a:solidFill>
              </a:rPr>
              <a:t>Regional Network Leadership</a:t>
            </a:r>
          </a:p>
          <a:p>
            <a:r>
              <a:rPr lang="en-GB" sz="1400" i="1" dirty="0">
                <a:solidFill>
                  <a:srgbClr val="00B0F0"/>
                </a:solidFill>
              </a:rPr>
              <a:t>Primary University Hubs: Cambridge, Imperial, Ulster, Parma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4046"/>
          <a:stretch/>
        </p:blipFill>
        <p:spPr>
          <a:xfrm>
            <a:off x="4913717" y="2388180"/>
            <a:ext cx="2335580" cy="16292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143" y="892009"/>
            <a:ext cx="6716719" cy="523220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i="1" dirty="0">
                <a:latin typeface="Calibri Light" panose="020F0302020204030204" pitchFamily="34" charset="0"/>
              </a:rPr>
              <a:t>Finance, Audit &amp; Risk Committee</a:t>
            </a:r>
            <a:r>
              <a:rPr lang="en-GB" sz="1400" i="1" dirty="0">
                <a:latin typeface="Calibri Light" panose="020F0302020204030204" pitchFamily="34" charset="0"/>
              </a:rPr>
              <a:t>: Andy Burman (Chair), Andre Laperriere &amp; Suzanne Piscopo</a:t>
            </a:r>
          </a:p>
          <a:p>
            <a:r>
              <a:rPr lang="en-GB" sz="1400" b="1" i="1" dirty="0">
                <a:latin typeface="Calibri Light" panose="020F0302020204030204" pitchFamily="34" charset="0"/>
              </a:rPr>
              <a:t>Strategic Advisory Committee</a:t>
            </a:r>
            <a:r>
              <a:rPr lang="en-GB" sz="1400" i="1" dirty="0">
                <a:latin typeface="Calibri Light" panose="020F0302020204030204" pitchFamily="34" charset="0"/>
              </a:rPr>
              <a:t>:  Representatives of Key Strategic Partners</a:t>
            </a:r>
            <a:endParaRPr lang="en-GB" sz="1400" dirty="0">
              <a:latin typeface="Calibri Light" panose="020F030202020403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727204" y="1253821"/>
            <a:ext cx="273769" cy="273771"/>
            <a:chOff x="7426895" y="-1587063"/>
            <a:chExt cx="348218" cy="348219"/>
          </a:xfrm>
        </p:grpSpPr>
        <p:sp>
          <p:nvSpPr>
            <p:cNvPr id="77" name="Oval 76"/>
            <p:cNvSpPr/>
            <p:nvPr/>
          </p:nvSpPr>
          <p:spPr>
            <a:xfrm>
              <a:off x="7439466" y="-1574493"/>
              <a:ext cx="323076" cy="323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7426895" y="-1587063"/>
              <a:ext cx="348218" cy="348219"/>
              <a:chOff x="7604319" y="2731534"/>
              <a:chExt cx="2203486" cy="2203491"/>
            </a:xfrm>
          </p:grpSpPr>
          <p:sp>
            <p:nvSpPr>
              <p:cNvPr id="79" name="Block Arc 78"/>
              <p:cNvSpPr/>
              <p:nvPr/>
            </p:nvSpPr>
            <p:spPr>
              <a:xfrm rot="10800000">
                <a:off x="7604319" y="2731537"/>
                <a:ext cx="2203483" cy="2203485"/>
              </a:xfrm>
              <a:prstGeom prst="blockArc">
                <a:avLst>
                  <a:gd name="adj1" fmla="val 12577131"/>
                  <a:gd name="adj2" fmla="val 19625585"/>
                  <a:gd name="adj3" fmla="val 17813"/>
                </a:avLst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80" name="Block Arc 79"/>
              <p:cNvSpPr/>
              <p:nvPr/>
            </p:nvSpPr>
            <p:spPr>
              <a:xfrm rot="18000000">
                <a:off x="7604321" y="2731541"/>
                <a:ext cx="2203482" cy="2203486"/>
              </a:xfrm>
              <a:prstGeom prst="blockArc">
                <a:avLst>
                  <a:gd name="adj1" fmla="val 12546741"/>
                  <a:gd name="adj2" fmla="val 19834969"/>
                  <a:gd name="adj3" fmla="val 17920"/>
                </a:avLst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81" name="Block Arc 80"/>
              <p:cNvSpPr/>
              <p:nvPr/>
            </p:nvSpPr>
            <p:spPr>
              <a:xfrm rot="3600000">
                <a:off x="7604321" y="2731535"/>
                <a:ext cx="2203482" cy="2203480"/>
              </a:xfrm>
              <a:prstGeom prst="blockArc">
                <a:avLst>
                  <a:gd name="adj1" fmla="val 12776935"/>
                  <a:gd name="adj2" fmla="val 19656963"/>
                  <a:gd name="adj3" fmla="val 17620"/>
                </a:avLst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6516432" y="1311096"/>
            <a:ext cx="273769" cy="273771"/>
            <a:chOff x="7426895" y="-1587063"/>
            <a:chExt cx="348218" cy="348219"/>
          </a:xfrm>
        </p:grpSpPr>
        <p:sp>
          <p:nvSpPr>
            <p:cNvPr id="83" name="Oval 82"/>
            <p:cNvSpPr/>
            <p:nvPr/>
          </p:nvSpPr>
          <p:spPr>
            <a:xfrm>
              <a:off x="7439466" y="-1574493"/>
              <a:ext cx="323076" cy="323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7426895" y="-1587063"/>
              <a:ext cx="348218" cy="348219"/>
              <a:chOff x="7604319" y="2731534"/>
              <a:chExt cx="2203486" cy="2203491"/>
            </a:xfrm>
          </p:grpSpPr>
          <p:sp>
            <p:nvSpPr>
              <p:cNvPr id="85" name="Block Arc 84"/>
              <p:cNvSpPr/>
              <p:nvPr/>
            </p:nvSpPr>
            <p:spPr>
              <a:xfrm rot="10800000">
                <a:off x="7604319" y="2731537"/>
                <a:ext cx="2203483" cy="2203485"/>
              </a:xfrm>
              <a:prstGeom prst="blockArc">
                <a:avLst>
                  <a:gd name="adj1" fmla="val 12577131"/>
                  <a:gd name="adj2" fmla="val 19625585"/>
                  <a:gd name="adj3" fmla="val 17813"/>
                </a:avLst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86" name="Block Arc 85"/>
              <p:cNvSpPr/>
              <p:nvPr/>
            </p:nvSpPr>
            <p:spPr>
              <a:xfrm rot="18000000">
                <a:off x="7604321" y="2731541"/>
                <a:ext cx="2203482" cy="2203486"/>
              </a:xfrm>
              <a:prstGeom prst="blockArc">
                <a:avLst>
                  <a:gd name="adj1" fmla="val 12546741"/>
                  <a:gd name="adj2" fmla="val 19834969"/>
                  <a:gd name="adj3" fmla="val 17920"/>
                </a:avLst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87" name="Block Arc 86"/>
              <p:cNvSpPr/>
              <p:nvPr/>
            </p:nvSpPr>
            <p:spPr>
              <a:xfrm rot="3600000">
                <a:off x="7604321" y="2731535"/>
                <a:ext cx="2203482" cy="2203480"/>
              </a:xfrm>
              <a:prstGeom prst="blockArc">
                <a:avLst>
                  <a:gd name="adj1" fmla="val 12776935"/>
                  <a:gd name="adj2" fmla="val 19656963"/>
                  <a:gd name="adj3" fmla="val 17620"/>
                </a:avLst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</p:grpSp>
      </p:grpSp>
      <p:pic>
        <p:nvPicPr>
          <p:cNvPr id="9" name="Picture 8" descr="NNedPro 10 year 2008 to 2018 Core people in 2018" title="NNedPro 10 year 2008 to 2018 Core people in 2018">
            <a:extLst>
              <a:ext uri="{FF2B5EF4-FFF2-40B4-BE49-F238E27FC236}">
                <a16:creationId xmlns:a16="http://schemas.microsoft.com/office/drawing/2014/main" id="{F6E4D47D-7BED-4388-9CB8-12031EA49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54" y="-68773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5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992" y="184229"/>
            <a:ext cx="9801225" cy="760414"/>
          </a:xfrm>
        </p:spPr>
        <p:txBody>
          <a:bodyPr/>
          <a:lstStyle/>
          <a:p>
            <a:r>
              <a:rPr lang="en-GB" dirty="0"/>
              <a:t>Our role in Global Challenges…</a:t>
            </a:r>
          </a:p>
        </p:txBody>
      </p:sp>
      <p:pic>
        <p:nvPicPr>
          <p:cNvPr id="4" name="Content Placeholder 3" descr="United Nations Decade of Action on Nutrition 2016-2025" title="United Nations Decade of Action on Nutrition 2016-202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8" b="20432"/>
          <a:stretch/>
        </p:blipFill>
        <p:spPr>
          <a:xfrm>
            <a:off x="1865992" y="1039441"/>
            <a:ext cx="4117087" cy="1519614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860C7F2-36E4-418D-BF38-030CB210D933}"/>
              </a:ext>
            </a:extLst>
          </p:cNvPr>
          <p:cNvGrpSpPr/>
          <p:nvPr/>
        </p:nvGrpSpPr>
        <p:grpSpPr>
          <a:xfrm>
            <a:off x="7565440" y="1734679"/>
            <a:ext cx="4487538" cy="4434207"/>
            <a:chOff x="7565440" y="1734679"/>
            <a:chExt cx="4487538" cy="443420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2F967A6-F51C-4BA7-A9C9-7D5F59DD0032}"/>
                </a:ext>
              </a:extLst>
            </p:cNvPr>
            <p:cNvSpPr/>
            <p:nvPr/>
          </p:nvSpPr>
          <p:spPr>
            <a:xfrm>
              <a:off x="10313531" y="1832661"/>
              <a:ext cx="1561468" cy="1561468"/>
            </a:xfrm>
            <a:custGeom>
              <a:avLst/>
              <a:gdLst>
                <a:gd name="connsiteX0" fmla="*/ 0 w 1561468"/>
                <a:gd name="connsiteY0" fmla="*/ 0 h 1561468"/>
                <a:gd name="connsiteX1" fmla="*/ 1561468 w 1561468"/>
                <a:gd name="connsiteY1" fmla="*/ 0 h 1561468"/>
                <a:gd name="connsiteX2" fmla="*/ 1561468 w 1561468"/>
                <a:gd name="connsiteY2" fmla="*/ 1561468 h 1561468"/>
                <a:gd name="connsiteX3" fmla="*/ 0 w 1561468"/>
                <a:gd name="connsiteY3" fmla="*/ 1561468 h 1561468"/>
                <a:gd name="connsiteX4" fmla="*/ 0 w 1561468"/>
                <a:gd name="connsiteY4" fmla="*/ 0 h 156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1468" h="1561468">
                  <a:moveTo>
                    <a:pt x="0" y="0"/>
                  </a:moveTo>
                  <a:lnTo>
                    <a:pt x="1561468" y="0"/>
                  </a:lnTo>
                  <a:lnTo>
                    <a:pt x="1561468" y="1561468"/>
                  </a:lnTo>
                  <a:lnTo>
                    <a:pt x="0" y="15614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kern="1200" dirty="0">
                  <a:latin typeface="Calibri" charset="0"/>
                  <a:ea typeface="Calibri" charset="0"/>
                  <a:cs typeface="Calibri" charset="0"/>
                </a:rPr>
                <a:t>ASSESS</a:t>
              </a:r>
              <a:r>
                <a:rPr lang="en-GB" sz="1800" b="0" kern="1200" dirty="0">
                  <a:latin typeface="Calibri" charset="0"/>
                  <a:ea typeface="Calibri" charset="0"/>
                  <a:cs typeface="Calibri" charset="0"/>
                </a:rPr>
                <a:t> and </a:t>
              </a:r>
              <a:r>
                <a:rPr lang="en-GB" sz="1800" b="1" kern="1200" dirty="0">
                  <a:latin typeface="Calibri" charset="0"/>
                  <a:ea typeface="Calibri" charset="0"/>
                  <a:cs typeface="Calibri" charset="0"/>
                </a:rPr>
                <a:t>IDENTIFY</a:t>
              </a:r>
              <a:r>
                <a:rPr lang="en-GB" sz="1800" b="0" kern="1200" dirty="0">
                  <a:latin typeface="Calibri" charset="0"/>
                  <a:ea typeface="Calibri" charset="0"/>
                  <a:cs typeface="Calibri" charset="0"/>
                </a:rPr>
                <a:t> knowledge gaps</a:t>
              </a:r>
              <a:endParaRPr lang="en-GB" sz="1800" kern="12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" name="Arrow: Circular 7">
              <a:extLst>
                <a:ext uri="{FF2B5EF4-FFF2-40B4-BE49-F238E27FC236}">
                  <a16:creationId xmlns:a16="http://schemas.microsoft.com/office/drawing/2014/main" id="{44C6FB90-9505-45B2-B12E-10EA44F450C8}"/>
                </a:ext>
              </a:extLst>
            </p:cNvPr>
            <p:cNvSpPr/>
            <p:nvPr/>
          </p:nvSpPr>
          <p:spPr>
            <a:xfrm>
              <a:off x="7565440" y="1734679"/>
              <a:ext cx="4407541" cy="4407541"/>
            </a:xfrm>
            <a:prstGeom prst="circularArrow">
              <a:avLst>
                <a:gd name="adj1" fmla="val 6908"/>
                <a:gd name="adj2" fmla="val 465848"/>
                <a:gd name="adj3" fmla="val 547328"/>
                <a:gd name="adj4" fmla="val 20586824"/>
                <a:gd name="adj5" fmla="val 806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F504582-2EC6-43CA-BFFE-5769C1BC4FF4}"/>
                </a:ext>
              </a:extLst>
            </p:cNvPr>
            <p:cNvSpPr/>
            <p:nvPr/>
          </p:nvSpPr>
          <p:spPr>
            <a:xfrm>
              <a:off x="10313531" y="4482770"/>
              <a:ext cx="1561468" cy="1561468"/>
            </a:xfrm>
            <a:custGeom>
              <a:avLst/>
              <a:gdLst>
                <a:gd name="connsiteX0" fmla="*/ 0 w 1561468"/>
                <a:gd name="connsiteY0" fmla="*/ 0 h 1561468"/>
                <a:gd name="connsiteX1" fmla="*/ 1561468 w 1561468"/>
                <a:gd name="connsiteY1" fmla="*/ 0 h 1561468"/>
                <a:gd name="connsiteX2" fmla="*/ 1561468 w 1561468"/>
                <a:gd name="connsiteY2" fmla="*/ 1561468 h 1561468"/>
                <a:gd name="connsiteX3" fmla="*/ 0 w 1561468"/>
                <a:gd name="connsiteY3" fmla="*/ 1561468 h 1561468"/>
                <a:gd name="connsiteX4" fmla="*/ 0 w 1561468"/>
                <a:gd name="connsiteY4" fmla="*/ 0 h 156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1468" h="1561468">
                  <a:moveTo>
                    <a:pt x="0" y="0"/>
                  </a:moveTo>
                  <a:lnTo>
                    <a:pt x="1561468" y="0"/>
                  </a:lnTo>
                  <a:lnTo>
                    <a:pt x="1561468" y="1561468"/>
                  </a:lnTo>
                  <a:lnTo>
                    <a:pt x="0" y="15614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kern="1200">
                  <a:latin typeface="Calibri" charset="0"/>
                  <a:ea typeface="Calibri" charset="0"/>
                  <a:cs typeface="Calibri" charset="0"/>
                </a:rPr>
                <a:t>COLLATE</a:t>
              </a:r>
              <a:r>
                <a:rPr lang="en-GB" sz="1800" b="0" kern="1200">
                  <a:latin typeface="Calibri" charset="0"/>
                  <a:ea typeface="Calibri" charset="0"/>
                  <a:cs typeface="Calibri" charset="0"/>
                </a:rPr>
                <a:t> and </a:t>
              </a:r>
              <a:r>
                <a:rPr lang="en-GB" sz="1800" b="1" kern="1200">
                  <a:latin typeface="Calibri" charset="0"/>
                  <a:ea typeface="Calibri" charset="0"/>
                  <a:cs typeface="Calibri" charset="0"/>
                </a:rPr>
                <a:t>SYNTHESIZE</a:t>
              </a:r>
              <a:r>
                <a:rPr lang="en-GB" sz="1800" b="0" kern="1200">
                  <a:latin typeface="Calibri" charset="0"/>
                  <a:ea typeface="Calibri" charset="0"/>
                  <a:cs typeface="Calibri" charset="0"/>
                </a:rPr>
                <a:t> evidence</a:t>
              </a:r>
              <a:endParaRPr lang="en-GB" sz="1800" kern="12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" name="Arrow: Circular 9">
              <a:extLst>
                <a:ext uri="{FF2B5EF4-FFF2-40B4-BE49-F238E27FC236}">
                  <a16:creationId xmlns:a16="http://schemas.microsoft.com/office/drawing/2014/main" id="{B53792B6-BD15-4C36-A391-AC9F3CA07FBC}"/>
                </a:ext>
              </a:extLst>
            </p:cNvPr>
            <p:cNvSpPr/>
            <p:nvPr/>
          </p:nvSpPr>
          <p:spPr>
            <a:xfrm>
              <a:off x="7565440" y="1734679"/>
              <a:ext cx="4407541" cy="4407541"/>
            </a:xfrm>
            <a:prstGeom prst="circularArrow">
              <a:avLst>
                <a:gd name="adj1" fmla="val 6908"/>
                <a:gd name="adj2" fmla="val 465848"/>
                <a:gd name="adj3" fmla="val 5947328"/>
                <a:gd name="adj4" fmla="val 4386824"/>
                <a:gd name="adj5" fmla="val 806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296467"/>
                <a:satOff val="0"/>
                <a:lumOff val="10000"/>
                <a:alphaOff val="0"/>
              </a:schemeClr>
            </a:fillRef>
            <a:effectRef idx="0">
              <a:schemeClr val="accent4">
                <a:hueOff val="3296467"/>
                <a:satOff val="0"/>
                <a:lumOff val="10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6328B3-C9F2-4EDB-BC2C-910A383D8A1B}"/>
                </a:ext>
              </a:extLst>
            </p:cNvPr>
            <p:cNvSpPr/>
            <p:nvPr/>
          </p:nvSpPr>
          <p:spPr>
            <a:xfrm>
              <a:off x="7663421" y="4482770"/>
              <a:ext cx="1561468" cy="1561468"/>
            </a:xfrm>
            <a:custGeom>
              <a:avLst/>
              <a:gdLst>
                <a:gd name="connsiteX0" fmla="*/ 0 w 1561468"/>
                <a:gd name="connsiteY0" fmla="*/ 0 h 1561468"/>
                <a:gd name="connsiteX1" fmla="*/ 1561468 w 1561468"/>
                <a:gd name="connsiteY1" fmla="*/ 0 h 1561468"/>
                <a:gd name="connsiteX2" fmla="*/ 1561468 w 1561468"/>
                <a:gd name="connsiteY2" fmla="*/ 1561468 h 1561468"/>
                <a:gd name="connsiteX3" fmla="*/ 0 w 1561468"/>
                <a:gd name="connsiteY3" fmla="*/ 1561468 h 1561468"/>
                <a:gd name="connsiteX4" fmla="*/ 0 w 1561468"/>
                <a:gd name="connsiteY4" fmla="*/ 0 h 156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1468" h="1561468">
                  <a:moveTo>
                    <a:pt x="0" y="0"/>
                  </a:moveTo>
                  <a:lnTo>
                    <a:pt x="1561468" y="0"/>
                  </a:lnTo>
                  <a:lnTo>
                    <a:pt x="1561468" y="1561468"/>
                  </a:lnTo>
                  <a:lnTo>
                    <a:pt x="0" y="15614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kern="1200">
                  <a:latin typeface="Calibri" charset="0"/>
                  <a:ea typeface="Calibri" charset="0"/>
                  <a:cs typeface="Calibri" charset="0"/>
                </a:rPr>
                <a:t>DEVELOP</a:t>
              </a:r>
              <a:r>
                <a:rPr lang="en-GB" sz="1800" b="0" kern="1200">
                  <a:latin typeface="Calibri" charset="0"/>
                  <a:ea typeface="Calibri" charset="0"/>
                  <a:cs typeface="Calibri" charset="0"/>
                </a:rPr>
                <a:t> and </a:t>
              </a:r>
              <a:r>
                <a:rPr lang="en-GB" sz="1800" b="1" kern="1200">
                  <a:latin typeface="Calibri" charset="0"/>
                  <a:ea typeface="Calibri" charset="0"/>
                  <a:cs typeface="Calibri" charset="0"/>
                </a:rPr>
                <a:t>DELIVER</a:t>
              </a:r>
              <a:r>
                <a:rPr lang="en-GB" sz="1800" b="0" kern="1200">
                  <a:latin typeface="Calibri" charset="0"/>
                  <a:ea typeface="Calibri" charset="0"/>
                  <a:cs typeface="Calibri" charset="0"/>
                </a:rPr>
                <a:t> education and training interventions</a:t>
              </a:r>
              <a:endParaRPr lang="en-GB" sz="1800" kern="12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" name="Arrow: Circular 11">
              <a:extLst>
                <a:ext uri="{FF2B5EF4-FFF2-40B4-BE49-F238E27FC236}">
                  <a16:creationId xmlns:a16="http://schemas.microsoft.com/office/drawing/2014/main" id="{616159BF-8E0F-4E6E-81ED-43D18086263F}"/>
                </a:ext>
              </a:extLst>
            </p:cNvPr>
            <p:cNvSpPr/>
            <p:nvPr/>
          </p:nvSpPr>
          <p:spPr>
            <a:xfrm>
              <a:off x="7645437" y="1761345"/>
              <a:ext cx="4407541" cy="4407541"/>
            </a:xfrm>
            <a:prstGeom prst="circularArrow">
              <a:avLst>
                <a:gd name="adj1" fmla="val 6908"/>
                <a:gd name="adj2" fmla="val 465848"/>
                <a:gd name="adj3" fmla="val 11347328"/>
                <a:gd name="adj4" fmla="val 9786824"/>
                <a:gd name="adj5" fmla="val 806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592933"/>
                <a:satOff val="0"/>
                <a:lumOff val="20000"/>
                <a:alphaOff val="0"/>
              </a:schemeClr>
            </a:fillRef>
            <a:effectRef idx="0">
              <a:schemeClr val="accent4">
                <a:hueOff val="6592933"/>
                <a:satOff val="0"/>
                <a:lumOff val="20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E5342B-7398-457B-83CC-E9EF096C6438}"/>
                </a:ext>
              </a:extLst>
            </p:cNvPr>
            <p:cNvSpPr/>
            <p:nvPr/>
          </p:nvSpPr>
          <p:spPr>
            <a:xfrm>
              <a:off x="7663421" y="1832661"/>
              <a:ext cx="1561468" cy="1561468"/>
            </a:xfrm>
            <a:custGeom>
              <a:avLst/>
              <a:gdLst>
                <a:gd name="connsiteX0" fmla="*/ 0 w 1561468"/>
                <a:gd name="connsiteY0" fmla="*/ 0 h 1561468"/>
                <a:gd name="connsiteX1" fmla="*/ 1561468 w 1561468"/>
                <a:gd name="connsiteY1" fmla="*/ 0 h 1561468"/>
                <a:gd name="connsiteX2" fmla="*/ 1561468 w 1561468"/>
                <a:gd name="connsiteY2" fmla="*/ 1561468 h 1561468"/>
                <a:gd name="connsiteX3" fmla="*/ 0 w 1561468"/>
                <a:gd name="connsiteY3" fmla="*/ 1561468 h 1561468"/>
                <a:gd name="connsiteX4" fmla="*/ 0 w 1561468"/>
                <a:gd name="connsiteY4" fmla="*/ 0 h 156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1468" h="1561468">
                  <a:moveTo>
                    <a:pt x="0" y="0"/>
                  </a:moveTo>
                  <a:lnTo>
                    <a:pt x="1561468" y="0"/>
                  </a:lnTo>
                  <a:lnTo>
                    <a:pt x="1561468" y="1561468"/>
                  </a:lnTo>
                  <a:lnTo>
                    <a:pt x="0" y="15614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kern="1200" dirty="0">
                  <a:latin typeface="Calibri" charset="0"/>
                  <a:ea typeface="Calibri" charset="0"/>
                  <a:cs typeface="Calibri" charset="0"/>
                </a:rPr>
                <a:t>EVALUATE</a:t>
              </a:r>
              <a:r>
                <a:rPr lang="en-GB" sz="1800" b="0" kern="1200" dirty="0">
                  <a:latin typeface="Calibri" charset="0"/>
                  <a:ea typeface="Calibri" charset="0"/>
                  <a:cs typeface="Calibri" charset="0"/>
                </a:rPr>
                <a:t> and </a:t>
              </a:r>
              <a:r>
                <a:rPr lang="en-GB" sz="1800" b="1" kern="1200" dirty="0">
                  <a:latin typeface="Calibri" charset="0"/>
                  <a:ea typeface="Calibri" charset="0"/>
                  <a:cs typeface="Calibri" charset="0"/>
                </a:rPr>
                <a:t>ASSESS</a:t>
              </a:r>
              <a:r>
                <a:rPr lang="en-GB" sz="1800" b="0" kern="1200" dirty="0">
                  <a:latin typeface="Calibri" charset="0"/>
                  <a:ea typeface="Calibri" charset="0"/>
                  <a:cs typeface="Calibri" charset="0"/>
                </a:rPr>
                <a:t> delivery methods and healthcare impact</a:t>
              </a:r>
              <a:endParaRPr lang="en-GB" sz="1800" kern="12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" name="Arrow: Circular 13">
              <a:extLst>
                <a:ext uri="{FF2B5EF4-FFF2-40B4-BE49-F238E27FC236}">
                  <a16:creationId xmlns:a16="http://schemas.microsoft.com/office/drawing/2014/main" id="{5222CD48-2CCD-4B14-AD80-C24D0279E8C2}"/>
                </a:ext>
              </a:extLst>
            </p:cNvPr>
            <p:cNvSpPr/>
            <p:nvPr/>
          </p:nvSpPr>
          <p:spPr>
            <a:xfrm>
              <a:off x="7565440" y="1734679"/>
              <a:ext cx="4407541" cy="4407541"/>
            </a:xfrm>
            <a:prstGeom prst="circularArrow">
              <a:avLst>
                <a:gd name="adj1" fmla="val 6908"/>
                <a:gd name="adj2" fmla="val 465848"/>
                <a:gd name="adj3" fmla="val 16747328"/>
                <a:gd name="adj4" fmla="val 15186824"/>
                <a:gd name="adj5" fmla="val 806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89399"/>
                <a:satOff val="0"/>
                <a:lumOff val="30000"/>
                <a:alphaOff val="0"/>
              </a:schemeClr>
            </a:fillRef>
            <a:effectRef idx="0">
              <a:schemeClr val="accent4">
                <a:hueOff val="9889399"/>
                <a:satOff val="0"/>
                <a:lumOff val="3000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7" name="Picture 6" descr="sustainable development goals" title="sustainable development goal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9055"/>
            <a:ext cx="6550702" cy="37817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953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Our Conceptual Framework </a:t>
            </a:r>
            <a:r>
              <a:rPr lang="en-US" sz="2800" b="1" dirty="0">
                <a:sym typeface="Wingdings" panose="05000000000000000000" pitchFamily="2" charset="2"/>
              </a:rPr>
              <a:t> </a:t>
            </a:r>
            <a:r>
              <a:rPr lang="en-US" sz="2800" b="1" dirty="0"/>
              <a:t>Step-ladder </a:t>
            </a:r>
            <a:r>
              <a:rPr lang="en-US" sz="2800" b="1" dirty="0">
                <a:sym typeface="Wingdings" panose="05000000000000000000" pitchFamily="2" charset="2"/>
              </a:rPr>
              <a:t>from </a:t>
            </a:r>
            <a:r>
              <a:rPr lang="en-US" sz="2800" b="1" dirty="0"/>
              <a:t>Food to Health…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5418" y="5159173"/>
            <a:ext cx="205283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en-GB" sz="1900" dirty="0">
                <a:solidFill>
                  <a:srgbClr val="FFFFFF"/>
                </a:solidFill>
              </a:rPr>
              <a:t>FOOD PRODUCTION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54595" y="4444026"/>
            <a:ext cx="2052833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en-GB" sz="19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NUTRIENT QUALITY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77189" y="3775489"/>
            <a:ext cx="2011788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en-GB" sz="1900" dirty="0">
                <a:solidFill>
                  <a:srgbClr val="FFFFFF"/>
                </a:solidFill>
              </a:rPr>
              <a:t>FOOD ENVIRONMENT</a:t>
            </a:r>
          </a:p>
        </p:txBody>
      </p:sp>
      <p:sp>
        <p:nvSpPr>
          <p:cNvPr id="11" name="Rounded Rectangle 10"/>
          <p:cNvSpPr/>
          <p:nvPr/>
        </p:nvSpPr>
        <p:spPr>
          <a:xfrm rot="20220949">
            <a:off x="3983306" y="4412006"/>
            <a:ext cx="6537658" cy="5077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en-GB" sz="1900" dirty="0">
                <a:solidFill>
                  <a:srgbClr val="FFFFFF"/>
                </a:solidFill>
              </a:rPr>
              <a:t>NUTRITIONAL KNOWLEDGE &amp; APPLICATION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71695" y="3139568"/>
            <a:ext cx="1939876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en-GB" sz="1900" dirty="0">
                <a:solidFill>
                  <a:srgbClr val="FFFFFF"/>
                </a:solidFill>
              </a:rPr>
              <a:t>DIETARY CHOICES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015517" y="2520489"/>
            <a:ext cx="1939876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en-GB" sz="19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NUTRITIONAL STATUS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700617" y="1885654"/>
            <a:ext cx="1898598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en-GB" sz="1900" dirty="0">
                <a:solidFill>
                  <a:srgbClr val="FFFFFF"/>
                </a:solidFill>
              </a:rPr>
              <a:t>HEALTH STATUS</a:t>
            </a:r>
          </a:p>
        </p:txBody>
      </p:sp>
      <p:sp>
        <p:nvSpPr>
          <p:cNvPr id="12" name="Rounded Rectangle 11"/>
          <p:cNvSpPr/>
          <p:nvPr/>
        </p:nvSpPr>
        <p:spPr>
          <a:xfrm rot="20220949">
            <a:off x="796259" y="2571572"/>
            <a:ext cx="6537658" cy="5077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en-GB" sz="1900" dirty="0">
                <a:solidFill>
                  <a:srgbClr val="FFFFFF"/>
                </a:solidFill>
              </a:rPr>
              <a:t>WIDER DETERMINANTS OF DIET, NUTRITION AND HEALTH</a:t>
            </a:r>
          </a:p>
        </p:txBody>
      </p:sp>
    </p:spTree>
    <p:extLst>
      <p:ext uri="{BB962C8B-B14F-4D97-AF65-F5344CB8AC3E}">
        <p14:creationId xmlns:p14="http://schemas.microsoft.com/office/powerpoint/2010/main" val="317267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3F2FA87-08D2-4708-B7F6-E864BF4034BB}"/>
              </a:ext>
            </a:extLst>
          </p:cNvPr>
          <p:cNvGrpSpPr/>
          <p:nvPr/>
        </p:nvGrpSpPr>
        <p:grpSpPr>
          <a:xfrm>
            <a:off x="843164" y="1111932"/>
            <a:ext cx="5565950" cy="5565950"/>
            <a:chOff x="843164" y="1111932"/>
            <a:chExt cx="5565950" cy="556595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4EF7D94-ECD9-431E-B798-68122E944E84}"/>
                </a:ext>
              </a:extLst>
            </p:cNvPr>
            <p:cNvSpPr/>
            <p:nvPr/>
          </p:nvSpPr>
          <p:spPr>
            <a:xfrm>
              <a:off x="2805276" y="3169856"/>
              <a:ext cx="1641726" cy="1450102"/>
            </a:xfrm>
            <a:custGeom>
              <a:avLst/>
              <a:gdLst>
                <a:gd name="connsiteX0" fmla="*/ 0 w 1641726"/>
                <a:gd name="connsiteY0" fmla="*/ 725051 h 1450102"/>
                <a:gd name="connsiteX1" fmla="*/ 820863 w 1641726"/>
                <a:gd name="connsiteY1" fmla="*/ 0 h 1450102"/>
                <a:gd name="connsiteX2" fmla="*/ 1641726 w 1641726"/>
                <a:gd name="connsiteY2" fmla="*/ 725051 h 1450102"/>
                <a:gd name="connsiteX3" fmla="*/ 820863 w 1641726"/>
                <a:gd name="connsiteY3" fmla="*/ 1450102 h 1450102"/>
                <a:gd name="connsiteX4" fmla="*/ 0 w 1641726"/>
                <a:gd name="connsiteY4" fmla="*/ 725051 h 145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726" h="1450102">
                  <a:moveTo>
                    <a:pt x="0" y="725051"/>
                  </a:moveTo>
                  <a:cubicBezTo>
                    <a:pt x="0" y="324616"/>
                    <a:pt x="367513" y="0"/>
                    <a:pt x="820863" y="0"/>
                  </a:cubicBezTo>
                  <a:cubicBezTo>
                    <a:pt x="1274213" y="0"/>
                    <a:pt x="1641726" y="324616"/>
                    <a:pt x="1641726" y="725051"/>
                  </a:cubicBezTo>
                  <a:cubicBezTo>
                    <a:pt x="1641726" y="1125486"/>
                    <a:pt x="1274213" y="1450102"/>
                    <a:pt x="820863" y="1450102"/>
                  </a:cubicBezTo>
                  <a:cubicBezTo>
                    <a:pt x="367513" y="1450102"/>
                    <a:pt x="0" y="1125486"/>
                    <a:pt x="0" y="725051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9635" tIns="241573" rIns="269635" bIns="241573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b="1" kern="1200" dirty="0">
                  <a:cs typeface="Times New Roman" panose="02020603050405020304" pitchFamily="18" charset="0"/>
                </a:rPr>
                <a:t>i-KANN-25 </a:t>
              </a:r>
              <a:endParaRPr lang="en-GB" sz="2300" b="1" kern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49474F2-F447-4BF5-8FF2-50E5BE20C906}"/>
                </a:ext>
              </a:extLst>
            </p:cNvPr>
            <p:cNvSpPr/>
            <p:nvPr/>
          </p:nvSpPr>
          <p:spPr>
            <a:xfrm rot="16200000">
              <a:off x="3416096" y="2546435"/>
              <a:ext cx="420085" cy="478006"/>
            </a:xfrm>
            <a:custGeom>
              <a:avLst/>
              <a:gdLst>
                <a:gd name="connsiteX0" fmla="*/ 0 w 420085"/>
                <a:gd name="connsiteY0" fmla="*/ 95601 h 478006"/>
                <a:gd name="connsiteX1" fmla="*/ 210043 w 420085"/>
                <a:gd name="connsiteY1" fmla="*/ 95601 h 478006"/>
                <a:gd name="connsiteX2" fmla="*/ 210043 w 420085"/>
                <a:gd name="connsiteY2" fmla="*/ 0 h 478006"/>
                <a:gd name="connsiteX3" fmla="*/ 420085 w 420085"/>
                <a:gd name="connsiteY3" fmla="*/ 239003 h 478006"/>
                <a:gd name="connsiteX4" fmla="*/ 210043 w 420085"/>
                <a:gd name="connsiteY4" fmla="*/ 478006 h 478006"/>
                <a:gd name="connsiteX5" fmla="*/ 210043 w 420085"/>
                <a:gd name="connsiteY5" fmla="*/ 382405 h 478006"/>
                <a:gd name="connsiteX6" fmla="*/ 0 w 420085"/>
                <a:gd name="connsiteY6" fmla="*/ 382405 h 478006"/>
                <a:gd name="connsiteX7" fmla="*/ 0 w 420085"/>
                <a:gd name="connsiteY7" fmla="*/ 95601 h 47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0085" h="478006">
                  <a:moveTo>
                    <a:pt x="0" y="95601"/>
                  </a:moveTo>
                  <a:lnTo>
                    <a:pt x="210043" y="95601"/>
                  </a:lnTo>
                  <a:lnTo>
                    <a:pt x="210043" y="0"/>
                  </a:lnTo>
                  <a:lnTo>
                    <a:pt x="420085" y="239003"/>
                  </a:lnTo>
                  <a:lnTo>
                    <a:pt x="210043" y="478006"/>
                  </a:lnTo>
                  <a:lnTo>
                    <a:pt x="210043" y="382405"/>
                  </a:lnTo>
                  <a:lnTo>
                    <a:pt x="0" y="382405"/>
                  </a:lnTo>
                  <a:lnTo>
                    <a:pt x="0" y="95601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5602" rIns="126026" bIns="95599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2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494EF2C-40C7-4B91-8B08-0CB506EE57F3}"/>
                </a:ext>
              </a:extLst>
            </p:cNvPr>
            <p:cNvSpPr/>
            <p:nvPr/>
          </p:nvSpPr>
          <p:spPr>
            <a:xfrm>
              <a:off x="2993484" y="1111932"/>
              <a:ext cx="1265310" cy="1265310"/>
            </a:xfrm>
            <a:custGeom>
              <a:avLst/>
              <a:gdLst>
                <a:gd name="connsiteX0" fmla="*/ 0 w 1265310"/>
                <a:gd name="connsiteY0" fmla="*/ 632655 h 1265310"/>
                <a:gd name="connsiteX1" fmla="*/ 632655 w 1265310"/>
                <a:gd name="connsiteY1" fmla="*/ 0 h 1265310"/>
                <a:gd name="connsiteX2" fmla="*/ 1265310 w 1265310"/>
                <a:gd name="connsiteY2" fmla="*/ 632655 h 1265310"/>
                <a:gd name="connsiteX3" fmla="*/ 632655 w 1265310"/>
                <a:gd name="connsiteY3" fmla="*/ 1265310 h 1265310"/>
                <a:gd name="connsiteX4" fmla="*/ 0 w 1265310"/>
                <a:gd name="connsiteY4" fmla="*/ 632655 h 12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310" h="1265310">
                  <a:moveTo>
                    <a:pt x="0" y="632655"/>
                  </a:moveTo>
                  <a:cubicBezTo>
                    <a:pt x="0" y="283249"/>
                    <a:pt x="283249" y="0"/>
                    <a:pt x="632655" y="0"/>
                  </a:cubicBezTo>
                  <a:cubicBezTo>
                    <a:pt x="982061" y="0"/>
                    <a:pt x="1265310" y="283249"/>
                    <a:pt x="1265310" y="632655"/>
                  </a:cubicBezTo>
                  <a:cubicBezTo>
                    <a:pt x="1265310" y="982061"/>
                    <a:pt x="982061" y="1265310"/>
                    <a:pt x="632655" y="1265310"/>
                  </a:cubicBezTo>
                  <a:cubicBezTo>
                    <a:pt x="283249" y="1265310"/>
                    <a:pt x="0" y="982061"/>
                    <a:pt x="0" y="632655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540" tIns="200540" rIns="200540" bIns="2005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/>
                <a:t>Knowledge Generating Experts</a:t>
              </a:r>
              <a:endParaRPr lang="en-GB" sz="1200" b="1" kern="12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FB0BC39-B4BB-4B6C-AD6C-26D01CE7563B}"/>
                </a:ext>
              </a:extLst>
            </p:cNvPr>
            <p:cNvSpPr/>
            <p:nvPr/>
          </p:nvSpPr>
          <p:spPr>
            <a:xfrm rot="18900000">
              <a:off x="4227954" y="2855564"/>
              <a:ext cx="397050" cy="478006"/>
            </a:xfrm>
            <a:custGeom>
              <a:avLst/>
              <a:gdLst>
                <a:gd name="connsiteX0" fmla="*/ 0 w 397050"/>
                <a:gd name="connsiteY0" fmla="*/ 95601 h 478006"/>
                <a:gd name="connsiteX1" fmla="*/ 198525 w 397050"/>
                <a:gd name="connsiteY1" fmla="*/ 95601 h 478006"/>
                <a:gd name="connsiteX2" fmla="*/ 198525 w 397050"/>
                <a:gd name="connsiteY2" fmla="*/ 0 h 478006"/>
                <a:gd name="connsiteX3" fmla="*/ 397050 w 397050"/>
                <a:gd name="connsiteY3" fmla="*/ 239003 h 478006"/>
                <a:gd name="connsiteX4" fmla="*/ 198525 w 397050"/>
                <a:gd name="connsiteY4" fmla="*/ 478006 h 478006"/>
                <a:gd name="connsiteX5" fmla="*/ 198525 w 397050"/>
                <a:gd name="connsiteY5" fmla="*/ 382405 h 478006"/>
                <a:gd name="connsiteX6" fmla="*/ 0 w 397050"/>
                <a:gd name="connsiteY6" fmla="*/ 382405 h 478006"/>
                <a:gd name="connsiteX7" fmla="*/ 0 w 397050"/>
                <a:gd name="connsiteY7" fmla="*/ 95601 h 47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050" h="478006">
                  <a:moveTo>
                    <a:pt x="0" y="95601"/>
                  </a:moveTo>
                  <a:lnTo>
                    <a:pt x="198525" y="95601"/>
                  </a:lnTo>
                  <a:lnTo>
                    <a:pt x="198525" y="0"/>
                  </a:lnTo>
                  <a:lnTo>
                    <a:pt x="397050" y="239003"/>
                  </a:lnTo>
                  <a:lnTo>
                    <a:pt x="198525" y="478006"/>
                  </a:lnTo>
                  <a:lnTo>
                    <a:pt x="198525" y="382405"/>
                  </a:lnTo>
                  <a:lnTo>
                    <a:pt x="0" y="382405"/>
                  </a:lnTo>
                  <a:lnTo>
                    <a:pt x="0" y="95601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5601" rIns="119115" bIns="9560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20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56B1576-8F0A-45A0-9A0E-764172239B5F}"/>
                </a:ext>
              </a:extLst>
            </p:cNvPr>
            <p:cNvSpPr/>
            <p:nvPr/>
          </p:nvSpPr>
          <p:spPr>
            <a:xfrm>
              <a:off x="4513990" y="1741746"/>
              <a:ext cx="1265310" cy="1265310"/>
            </a:xfrm>
            <a:custGeom>
              <a:avLst/>
              <a:gdLst>
                <a:gd name="connsiteX0" fmla="*/ 0 w 1265310"/>
                <a:gd name="connsiteY0" fmla="*/ 632655 h 1265310"/>
                <a:gd name="connsiteX1" fmla="*/ 632655 w 1265310"/>
                <a:gd name="connsiteY1" fmla="*/ 0 h 1265310"/>
                <a:gd name="connsiteX2" fmla="*/ 1265310 w 1265310"/>
                <a:gd name="connsiteY2" fmla="*/ 632655 h 1265310"/>
                <a:gd name="connsiteX3" fmla="*/ 632655 w 1265310"/>
                <a:gd name="connsiteY3" fmla="*/ 1265310 h 1265310"/>
                <a:gd name="connsiteX4" fmla="*/ 0 w 1265310"/>
                <a:gd name="connsiteY4" fmla="*/ 632655 h 12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310" h="1265310">
                  <a:moveTo>
                    <a:pt x="0" y="632655"/>
                  </a:moveTo>
                  <a:cubicBezTo>
                    <a:pt x="0" y="283249"/>
                    <a:pt x="283249" y="0"/>
                    <a:pt x="632655" y="0"/>
                  </a:cubicBezTo>
                  <a:cubicBezTo>
                    <a:pt x="982061" y="0"/>
                    <a:pt x="1265310" y="283249"/>
                    <a:pt x="1265310" y="632655"/>
                  </a:cubicBezTo>
                  <a:cubicBezTo>
                    <a:pt x="1265310" y="982061"/>
                    <a:pt x="982061" y="1265310"/>
                    <a:pt x="632655" y="1265310"/>
                  </a:cubicBezTo>
                  <a:cubicBezTo>
                    <a:pt x="283249" y="1265310"/>
                    <a:pt x="0" y="982061"/>
                    <a:pt x="0" y="632655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540" tIns="200540" rIns="200540" bIns="2005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/>
                <a:t>Key Global Research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76AA43-0578-4848-B248-E9B494AC1219}"/>
                </a:ext>
              </a:extLst>
            </p:cNvPr>
            <p:cNvSpPr/>
            <p:nvPr/>
          </p:nvSpPr>
          <p:spPr>
            <a:xfrm>
              <a:off x="4600299" y="3655904"/>
              <a:ext cx="369304" cy="478006"/>
            </a:xfrm>
            <a:custGeom>
              <a:avLst/>
              <a:gdLst>
                <a:gd name="connsiteX0" fmla="*/ 0 w 369304"/>
                <a:gd name="connsiteY0" fmla="*/ 95601 h 478006"/>
                <a:gd name="connsiteX1" fmla="*/ 184652 w 369304"/>
                <a:gd name="connsiteY1" fmla="*/ 95601 h 478006"/>
                <a:gd name="connsiteX2" fmla="*/ 184652 w 369304"/>
                <a:gd name="connsiteY2" fmla="*/ 0 h 478006"/>
                <a:gd name="connsiteX3" fmla="*/ 369304 w 369304"/>
                <a:gd name="connsiteY3" fmla="*/ 239003 h 478006"/>
                <a:gd name="connsiteX4" fmla="*/ 184652 w 369304"/>
                <a:gd name="connsiteY4" fmla="*/ 478006 h 478006"/>
                <a:gd name="connsiteX5" fmla="*/ 184652 w 369304"/>
                <a:gd name="connsiteY5" fmla="*/ 382405 h 478006"/>
                <a:gd name="connsiteX6" fmla="*/ 0 w 369304"/>
                <a:gd name="connsiteY6" fmla="*/ 382405 h 478006"/>
                <a:gd name="connsiteX7" fmla="*/ 0 w 369304"/>
                <a:gd name="connsiteY7" fmla="*/ 95601 h 47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304" h="478006">
                  <a:moveTo>
                    <a:pt x="0" y="95601"/>
                  </a:moveTo>
                  <a:lnTo>
                    <a:pt x="184652" y="95601"/>
                  </a:lnTo>
                  <a:lnTo>
                    <a:pt x="184652" y="0"/>
                  </a:lnTo>
                  <a:lnTo>
                    <a:pt x="369304" y="239003"/>
                  </a:lnTo>
                  <a:lnTo>
                    <a:pt x="184652" y="478006"/>
                  </a:lnTo>
                  <a:lnTo>
                    <a:pt x="184652" y="382405"/>
                  </a:lnTo>
                  <a:lnTo>
                    <a:pt x="0" y="382405"/>
                  </a:lnTo>
                  <a:lnTo>
                    <a:pt x="0" y="95601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5601" rIns="110791" bIns="95601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200" kern="12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7CD2D33-C2EC-475F-963C-35FFBAEE62E4}"/>
                </a:ext>
              </a:extLst>
            </p:cNvPr>
            <p:cNvSpPr/>
            <p:nvPr/>
          </p:nvSpPr>
          <p:spPr>
            <a:xfrm>
              <a:off x="5143804" y="3262252"/>
              <a:ext cx="1265310" cy="1265310"/>
            </a:xfrm>
            <a:custGeom>
              <a:avLst/>
              <a:gdLst>
                <a:gd name="connsiteX0" fmla="*/ 0 w 1265310"/>
                <a:gd name="connsiteY0" fmla="*/ 632655 h 1265310"/>
                <a:gd name="connsiteX1" fmla="*/ 632655 w 1265310"/>
                <a:gd name="connsiteY1" fmla="*/ 0 h 1265310"/>
                <a:gd name="connsiteX2" fmla="*/ 1265310 w 1265310"/>
                <a:gd name="connsiteY2" fmla="*/ 632655 h 1265310"/>
                <a:gd name="connsiteX3" fmla="*/ 632655 w 1265310"/>
                <a:gd name="connsiteY3" fmla="*/ 1265310 h 1265310"/>
                <a:gd name="connsiteX4" fmla="*/ 0 w 1265310"/>
                <a:gd name="connsiteY4" fmla="*/ 632655 h 12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310" h="1265310">
                  <a:moveTo>
                    <a:pt x="0" y="632655"/>
                  </a:moveTo>
                  <a:cubicBezTo>
                    <a:pt x="0" y="283249"/>
                    <a:pt x="283249" y="0"/>
                    <a:pt x="632655" y="0"/>
                  </a:cubicBezTo>
                  <a:cubicBezTo>
                    <a:pt x="982061" y="0"/>
                    <a:pt x="1265310" y="283249"/>
                    <a:pt x="1265310" y="632655"/>
                  </a:cubicBezTo>
                  <a:cubicBezTo>
                    <a:pt x="1265310" y="982061"/>
                    <a:pt x="982061" y="1265310"/>
                    <a:pt x="632655" y="1265310"/>
                  </a:cubicBezTo>
                  <a:cubicBezTo>
                    <a:pt x="283249" y="1265310"/>
                    <a:pt x="0" y="982061"/>
                    <a:pt x="0" y="632655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540" tIns="200540" rIns="200540" bIns="2005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/>
                <a:t>Testing Methods</a:t>
              </a:r>
              <a:endParaRPr lang="en-GB" sz="1200" b="1" kern="12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3D2D2A2-55D2-4441-B4A3-5F7EC88401D7}"/>
                </a:ext>
              </a:extLst>
            </p:cNvPr>
            <p:cNvSpPr/>
            <p:nvPr/>
          </p:nvSpPr>
          <p:spPr>
            <a:xfrm rot="2700000">
              <a:off x="4227954" y="4456244"/>
              <a:ext cx="397050" cy="478006"/>
            </a:xfrm>
            <a:custGeom>
              <a:avLst/>
              <a:gdLst>
                <a:gd name="connsiteX0" fmla="*/ 0 w 397050"/>
                <a:gd name="connsiteY0" fmla="*/ 95601 h 478006"/>
                <a:gd name="connsiteX1" fmla="*/ 198525 w 397050"/>
                <a:gd name="connsiteY1" fmla="*/ 95601 h 478006"/>
                <a:gd name="connsiteX2" fmla="*/ 198525 w 397050"/>
                <a:gd name="connsiteY2" fmla="*/ 0 h 478006"/>
                <a:gd name="connsiteX3" fmla="*/ 397050 w 397050"/>
                <a:gd name="connsiteY3" fmla="*/ 239003 h 478006"/>
                <a:gd name="connsiteX4" fmla="*/ 198525 w 397050"/>
                <a:gd name="connsiteY4" fmla="*/ 478006 h 478006"/>
                <a:gd name="connsiteX5" fmla="*/ 198525 w 397050"/>
                <a:gd name="connsiteY5" fmla="*/ 382405 h 478006"/>
                <a:gd name="connsiteX6" fmla="*/ 0 w 397050"/>
                <a:gd name="connsiteY6" fmla="*/ 382405 h 478006"/>
                <a:gd name="connsiteX7" fmla="*/ 0 w 397050"/>
                <a:gd name="connsiteY7" fmla="*/ 95601 h 47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050" h="478006">
                  <a:moveTo>
                    <a:pt x="0" y="95601"/>
                  </a:moveTo>
                  <a:lnTo>
                    <a:pt x="198525" y="95601"/>
                  </a:lnTo>
                  <a:lnTo>
                    <a:pt x="198525" y="0"/>
                  </a:lnTo>
                  <a:lnTo>
                    <a:pt x="397050" y="239003"/>
                  </a:lnTo>
                  <a:lnTo>
                    <a:pt x="198525" y="478006"/>
                  </a:lnTo>
                  <a:lnTo>
                    <a:pt x="198525" y="382405"/>
                  </a:lnTo>
                  <a:lnTo>
                    <a:pt x="0" y="382405"/>
                  </a:lnTo>
                  <a:lnTo>
                    <a:pt x="0" y="95601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5600" rIns="119115" bIns="95601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200" kern="12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99EBB4-EF00-4DDA-823F-3CB9374FFFA0}"/>
                </a:ext>
              </a:extLst>
            </p:cNvPr>
            <p:cNvSpPr/>
            <p:nvPr/>
          </p:nvSpPr>
          <p:spPr>
            <a:xfrm>
              <a:off x="4513990" y="4782758"/>
              <a:ext cx="1265310" cy="1265310"/>
            </a:xfrm>
            <a:custGeom>
              <a:avLst/>
              <a:gdLst>
                <a:gd name="connsiteX0" fmla="*/ 0 w 1265310"/>
                <a:gd name="connsiteY0" fmla="*/ 632655 h 1265310"/>
                <a:gd name="connsiteX1" fmla="*/ 632655 w 1265310"/>
                <a:gd name="connsiteY1" fmla="*/ 0 h 1265310"/>
                <a:gd name="connsiteX2" fmla="*/ 1265310 w 1265310"/>
                <a:gd name="connsiteY2" fmla="*/ 632655 h 1265310"/>
                <a:gd name="connsiteX3" fmla="*/ 632655 w 1265310"/>
                <a:gd name="connsiteY3" fmla="*/ 1265310 h 1265310"/>
                <a:gd name="connsiteX4" fmla="*/ 0 w 1265310"/>
                <a:gd name="connsiteY4" fmla="*/ 632655 h 12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310" h="1265310">
                  <a:moveTo>
                    <a:pt x="0" y="632655"/>
                  </a:moveTo>
                  <a:cubicBezTo>
                    <a:pt x="0" y="283249"/>
                    <a:pt x="283249" y="0"/>
                    <a:pt x="632655" y="0"/>
                  </a:cubicBezTo>
                  <a:cubicBezTo>
                    <a:pt x="982061" y="0"/>
                    <a:pt x="1265310" y="283249"/>
                    <a:pt x="1265310" y="632655"/>
                  </a:cubicBezTo>
                  <a:cubicBezTo>
                    <a:pt x="1265310" y="982061"/>
                    <a:pt x="982061" y="1265310"/>
                    <a:pt x="632655" y="1265310"/>
                  </a:cubicBezTo>
                  <a:cubicBezTo>
                    <a:pt x="283249" y="1265310"/>
                    <a:pt x="0" y="982061"/>
                    <a:pt x="0" y="632655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540" tIns="200540" rIns="200540" bIns="2005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/>
                <a:t>Discussions</a:t>
              </a:r>
              <a:endParaRPr lang="en-GB" sz="1200" b="1" kern="12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FF1E98-3A33-4044-9AA3-416CCE6F058D}"/>
                </a:ext>
              </a:extLst>
            </p:cNvPr>
            <p:cNvSpPr/>
            <p:nvPr/>
          </p:nvSpPr>
          <p:spPr>
            <a:xfrm rot="5400000">
              <a:off x="3416096" y="4765373"/>
              <a:ext cx="420085" cy="478006"/>
            </a:xfrm>
            <a:custGeom>
              <a:avLst/>
              <a:gdLst>
                <a:gd name="connsiteX0" fmla="*/ 0 w 420085"/>
                <a:gd name="connsiteY0" fmla="*/ 95601 h 478006"/>
                <a:gd name="connsiteX1" fmla="*/ 210043 w 420085"/>
                <a:gd name="connsiteY1" fmla="*/ 95601 h 478006"/>
                <a:gd name="connsiteX2" fmla="*/ 210043 w 420085"/>
                <a:gd name="connsiteY2" fmla="*/ 0 h 478006"/>
                <a:gd name="connsiteX3" fmla="*/ 420085 w 420085"/>
                <a:gd name="connsiteY3" fmla="*/ 239003 h 478006"/>
                <a:gd name="connsiteX4" fmla="*/ 210043 w 420085"/>
                <a:gd name="connsiteY4" fmla="*/ 478006 h 478006"/>
                <a:gd name="connsiteX5" fmla="*/ 210043 w 420085"/>
                <a:gd name="connsiteY5" fmla="*/ 382405 h 478006"/>
                <a:gd name="connsiteX6" fmla="*/ 0 w 420085"/>
                <a:gd name="connsiteY6" fmla="*/ 382405 h 478006"/>
                <a:gd name="connsiteX7" fmla="*/ 0 w 420085"/>
                <a:gd name="connsiteY7" fmla="*/ 95601 h 47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0085" h="478006">
                  <a:moveTo>
                    <a:pt x="0" y="95601"/>
                  </a:moveTo>
                  <a:lnTo>
                    <a:pt x="210043" y="95601"/>
                  </a:lnTo>
                  <a:lnTo>
                    <a:pt x="210043" y="0"/>
                  </a:lnTo>
                  <a:lnTo>
                    <a:pt x="420085" y="239003"/>
                  </a:lnTo>
                  <a:lnTo>
                    <a:pt x="210043" y="478006"/>
                  </a:lnTo>
                  <a:lnTo>
                    <a:pt x="210043" y="382405"/>
                  </a:lnTo>
                  <a:lnTo>
                    <a:pt x="0" y="382405"/>
                  </a:lnTo>
                  <a:lnTo>
                    <a:pt x="0" y="95601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5600" rIns="126025" bIns="9560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200" kern="12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E2545F-3D2E-4D36-9EC6-B8B7D10DFC7C}"/>
                </a:ext>
              </a:extLst>
            </p:cNvPr>
            <p:cNvSpPr/>
            <p:nvPr/>
          </p:nvSpPr>
          <p:spPr>
            <a:xfrm>
              <a:off x="2993484" y="5412572"/>
              <a:ext cx="1265310" cy="1265310"/>
            </a:xfrm>
            <a:custGeom>
              <a:avLst/>
              <a:gdLst>
                <a:gd name="connsiteX0" fmla="*/ 0 w 1265310"/>
                <a:gd name="connsiteY0" fmla="*/ 632655 h 1265310"/>
                <a:gd name="connsiteX1" fmla="*/ 632655 w 1265310"/>
                <a:gd name="connsiteY1" fmla="*/ 0 h 1265310"/>
                <a:gd name="connsiteX2" fmla="*/ 1265310 w 1265310"/>
                <a:gd name="connsiteY2" fmla="*/ 632655 h 1265310"/>
                <a:gd name="connsiteX3" fmla="*/ 632655 w 1265310"/>
                <a:gd name="connsiteY3" fmla="*/ 1265310 h 1265310"/>
                <a:gd name="connsiteX4" fmla="*/ 0 w 1265310"/>
                <a:gd name="connsiteY4" fmla="*/ 632655 h 12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310" h="1265310">
                  <a:moveTo>
                    <a:pt x="0" y="632655"/>
                  </a:moveTo>
                  <a:cubicBezTo>
                    <a:pt x="0" y="283249"/>
                    <a:pt x="283249" y="0"/>
                    <a:pt x="632655" y="0"/>
                  </a:cubicBezTo>
                  <a:cubicBezTo>
                    <a:pt x="982061" y="0"/>
                    <a:pt x="1265310" y="283249"/>
                    <a:pt x="1265310" y="632655"/>
                  </a:cubicBezTo>
                  <a:cubicBezTo>
                    <a:pt x="1265310" y="982061"/>
                    <a:pt x="982061" y="1265310"/>
                    <a:pt x="632655" y="1265310"/>
                  </a:cubicBezTo>
                  <a:cubicBezTo>
                    <a:pt x="283249" y="1265310"/>
                    <a:pt x="0" y="982061"/>
                    <a:pt x="0" y="632655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540" tIns="200540" rIns="200540" bIns="2005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/>
                <a:t>Policy &amp; Law</a:t>
              </a:r>
              <a:endParaRPr lang="en-GB" sz="1200" b="1" kern="12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9D4D4E2-A65E-4A1D-AB7B-0A990C222285}"/>
                </a:ext>
              </a:extLst>
            </p:cNvPr>
            <p:cNvSpPr/>
            <p:nvPr/>
          </p:nvSpPr>
          <p:spPr>
            <a:xfrm rot="18900000">
              <a:off x="2627274" y="4456243"/>
              <a:ext cx="397051" cy="478007"/>
            </a:xfrm>
            <a:custGeom>
              <a:avLst/>
              <a:gdLst>
                <a:gd name="connsiteX0" fmla="*/ 0 w 397050"/>
                <a:gd name="connsiteY0" fmla="*/ 95601 h 478006"/>
                <a:gd name="connsiteX1" fmla="*/ 198525 w 397050"/>
                <a:gd name="connsiteY1" fmla="*/ 95601 h 478006"/>
                <a:gd name="connsiteX2" fmla="*/ 198525 w 397050"/>
                <a:gd name="connsiteY2" fmla="*/ 0 h 478006"/>
                <a:gd name="connsiteX3" fmla="*/ 397050 w 397050"/>
                <a:gd name="connsiteY3" fmla="*/ 239003 h 478006"/>
                <a:gd name="connsiteX4" fmla="*/ 198525 w 397050"/>
                <a:gd name="connsiteY4" fmla="*/ 478006 h 478006"/>
                <a:gd name="connsiteX5" fmla="*/ 198525 w 397050"/>
                <a:gd name="connsiteY5" fmla="*/ 382405 h 478006"/>
                <a:gd name="connsiteX6" fmla="*/ 0 w 397050"/>
                <a:gd name="connsiteY6" fmla="*/ 382405 h 478006"/>
                <a:gd name="connsiteX7" fmla="*/ 0 w 397050"/>
                <a:gd name="connsiteY7" fmla="*/ 95601 h 47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050" h="478006">
                  <a:moveTo>
                    <a:pt x="397050" y="382405"/>
                  </a:moveTo>
                  <a:lnTo>
                    <a:pt x="198525" y="382405"/>
                  </a:lnTo>
                  <a:lnTo>
                    <a:pt x="198525" y="478006"/>
                  </a:lnTo>
                  <a:lnTo>
                    <a:pt x="0" y="239003"/>
                  </a:lnTo>
                  <a:lnTo>
                    <a:pt x="198525" y="0"/>
                  </a:lnTo>
                  <a:lnTo>
                    <a:pt x="198525" y="95601"/>
                  </a:lnTo>
                  <a:lnTo>
                    <a:pt x="397050" y="95601"/>
                  </a:lnTo>
                  <a:lnTo>
                    <a:pt x="397050" y="382405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114" tIns="95601" rIns="1" bIns="95601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200" kern="120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A4A1C89-D5E3-4BF5-99FF-6CAC876AD230}"/>
                </a:ext>
              </a:extLst>
            </p:cNvPr>
            <p:cNvSpPr/>
            <p:nvPr/>
          </p:nvSpPr>
          <p:spPr>
            <a:xfrm>
              <a:off x="1472978" y="4782758"/>
              <a:ext cx="1265310" cy="1265310"/>
            </a:xfrm>
            <a:custGeom>
              <a:avLst/>
              <a:gdLst>
                <a:gd name="connsiteX0" fmla="*/ 0 w 1265310"/>
                <a:gd name="connsiteY0" fmla="*/ 632655 h 1265310"/>
                <a:gd name="connsiteX1" fmla="*/ 632655 w 1265310"/>
                <a:gd name="connsiteY1" fmla="*/ 0 h 1265310"/>
                <a:gd name="connsiteX2" fmla="*/ 1265310 w 1265310"/>
                <a:gd name="connsiteY2" fmla="*/ 632655 h 1265310"/>
                <a:gd name="connsiteX3" fmla="*/ 632655 w 1265310"/>
                <a:gd name="connsiteY3" fmla="*/ 1265310 h 1265310"/>
                <a:gd name="connsiteX4" fmla="*/ 0 w 1265310"/>
                <a:gd name="connsiteY4" fmla="*/ 632655 h 12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310" h="1265310">
                  <a:moveTo>
                    <a:pt x="0" y="632655"/>
                  </a:moveTo>
                  <a:cubicBezTo>
                    <a:pt x="0" y="283249"/>
                    <a:pt x="283249" y="0"/>
                    <a:pt x="632655" y="0"/>
                  </a:cubicBezTo>
                  <a:cubicBezTo>
                    <a:pt x="982061" y="0"/>
                    <a:pt x="1265310" y="283249"/>
                    <a:pt x="1265310" y="632655"/>
                  </a:cubicBezTo>
                  <a:cubicBezTo>
                    <a:pt x="1265310" y="982061"/>
                    <a:pt x="982061" y="1265310"/>
                    <a:pt x="632655" y="1265310"/>
                  </a:cubicBezTo>
                  <a:cubicBezTo>
                    <a:pt x="283249" y="1265310"/>
                    <a:pt x="0" y="982061"/>
                    <a:pt x="0" y="632655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540" tIns="200540" rIns="200540" bIns="2005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/>
                <a:t>Organisations</a:t>
              </a:r>
              <a:endParaRPr lang="en-GB" sz="1200" b="1" kern="12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B2DB11F-B63E-4707-92C7-4315282E3A63}"/>
                </a:ext>
              </a:extLst>
            </p:cNvPr>
            <p:cNvSpPr/>
            <p:nvPr/>
          </p:nvSpPr>
          <p:spPr>
            <a:xfrm rot="21600000">
              <a:off x="2282675" y="3655903"/>
              <a:ext cx="369305" cy="478007"/>
            </a:xfrm>
            <a:custGeom>
              <a:avLst/>
              <a:gdLst>
                <a:gd name="connsiteX0" fmla="*/ 0 w 369304"/>
                <a:gd name="connsiteY0" fmla="*/ 95601 h 478006"/>
                <a:gd name="connsiteX1" fmla="*/ 184652 w 369304"/>
                <a:gd name="connsiteY1" fmla="*/ 95601 h 478006"/>
                <a:gd name="connsiteX2" fmla="*/ 184652 w 369304"/>
                <a:gd name="connsiteY2" fmla="*/ 0 h 478006"/>
                <a:gd name="connsiteX3" fmla="*/ 369304 w 369304"/>
                <a:gd name="connsiteY3" fmla="*/ 239003 h 478006"/>
                <a:gd name="connsiteX4" fmla="*/ 184652 w 369304"/>
                <a:gd name="connsiteY4" fmla="*/ 478006 h 478006"/>
                <a:gd name="connsiteX5" fmla="*/ 184652 w 369304"/>
                <a:gd name="connsiteY5" fmla="*/ 382405 h 478006"/>
                <a:gd name="connsiteX6" fmla="*/ 0 w 369304"/>
                <a:gd name="connsiteY6" fmla="*/ 382405 h 478006"/>
                <a:gd name="connsiteX7" fmla="*/ 0 w 369304"/>
                <a:gd name="connsiteY7" fmla="*/ 95601 h 47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304" h="478006">
                  <a:moveTo>
                    <a:pt x="369304" y="382405"/>
                  </a:moveTo>
                  <a:lnTo>
                    <a:pt x="184652" y="382405"/>
                  </a:lnTo>
                  <a:lnTo>
                    <a:pt x="184652" y="478006"/>
                  </a:lnTo>
                  <a:lnTo>
                    <a:pt x="0" y="239003"/>
                  </a:lnTo>
                  <a:lnTo>
                    <a:pt x="184652" y="0"/>
                  </a:lnTo>
                  <a:lnTo>
                    <a:pt x="184652" y="95601"/>
                  </a:lnTo>
                  <a:lnTo>
                    <a:pt x="369304" y="95601"/>
                  </a:lnTo>
                  <a:lnTo>
                    <a:pt x="369304" y="382405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791" tIns="95602" rIns="1" bIns="95601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200" kern="12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EA7F2B7-CF15-4531-8D77-042DB0823762}"/>
                </a:ext>
              </a:extLst>
            </p:cNvPr>
            <p:cNvSpPr/>
            <p:nvPr/>
          </p:nvSpPr>
          <p:spPr>
            <a:xfrm>
              <a:off x="843164" y="3262252"/>
              <a:ext cx="1265310" cy="1265310"/>
            </a:xfrm>
            <a:custGeom>
              <a:avLst/>
              <a:gdLst>
                <a:gd name="connsiteX0" fmla="*/ 0 w 1265310"/>
                <a:gd name="connsiteY0" fmla="*/ 632655 h 1265310"/>
                <a:gd name="connsiteX1" fmla="*/ 632655 w 1265310"/>
                <a:gd name="connsiteY1" fmla="*/ 0 h 1265310"/>
                <a:gd name="connsiteX2" fmla="*/ 1265310 w 1265310"/>
                <a:gd name="connsiteY2" fmla="*/ 632655 h 1265310"/>
                <a:gd name="connsiteX3" fmla="*/ 632655 w 1265310"/>
                <a:gd name="connsiteY3" fmla="*/ 1265310 h 1265310"/>
                <a:gd name="connsiteX4" fmla="*/ 0 w 1265310"/>
                <a:gd name="connsiteY4" fmla="*/ 632655 h 12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310" h="1265310">
                  <a:moveTo>
                    <a:pt x="0" y="632655"/>
                  </a:moveTo>
                  <a:cubicBezTo>
                    <a:pt x="0" y="283249"/>
                    <a:pt x="283249" y="0"/>
                    <a:pt x="632655" y="0"/>
                  </a:cubicBezTo>
                  <a:cubicBezTo>
                    <a:pt x="982061" y="0"/>
                    <a:pt x="1265310" y="283249"/>
                    <a:pt x="1265310" y="632655"/>
                  </a:cubicBezTo>
                  <a:cubicBezTo>
                    <a:pt x="1265310" y="982061"/>
                    <a:pt x="982061" y="1265310"/>
                    <a:pt x="632655" y="1265310"/>
                  </a:cubicBezTo>
                  <a:cubicBezTo>
                    <a:pt x="283249" y="1265310"/>
                    <a:pt x="0" y="982061"/>
                    <a:pt x="0" y="632655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0" tIns="205620" rIns="205620" bIns="2056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/>
                <a:t>Training</a:t>
              </a:r>
              <a:endParaRPr lang="en-GB" sz="1400" b="1" kern="12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79A2A20-93C9-41B5-B168-4288EC6433D4}"/>
                </a:ext>
              </a:extLst>
            </p:cNvPr>
            <p:cNvSpPr/>
            <p:nvPr/>
          </p:nvSpPr>
          <p:spPr>
            <a:xfrm rot="24300000">
              <a:off x="2627274" y="2855564"/>
              <a:ext cx="397051" cy="478006"/>
            </a:xfrm>
            <a:custGeom>
              <a:avLst/>
              <a:gdLst>
                <a:gd name="connsiteX0" fmla="*/ 0 w 397050"/>
                <a:gd name="connsiteY0" fmla="*/ 95601 h 478006"/>
                <a:gd name="connsiteX1" fmla="*/ 198525 w 397050"/>
                <a:gd name="connsiteY1" fmla="*/ 95601 h 478006"/>
                <a:gd name="connsiteX2" fmla="*/ 198525 w 397050"/>
                <a:gd name="connsiteY2" fmla="*/ 0 h 478006"/>
                <a:gd name="connsiteX3" fmla="*/ 397050 w 397050"/>
                <a:gd name="connsiteY3" fmla="*/ 239003 h 478006"/>
                <a:gd name="connsiteX4" fmla="*/ 198525 w 397050"/>
                <a:gd name="connsiteY4" fmla="*/ 478006 h 478006"/>
                <a:gd name="connsiteX5" fmla="*/ 198525 w 397050"/>
                <a:gd name="connsiteY5" fmla="*/ 382405 h 478006"/>
                <a:gd name="connsiteX6" fmla="*/ 0 w 397050"/>
                <a:gd name="connsiteY6" fmla="*/ 382405 h 478006"/>
                <a:gd name="connsiteX7" fmla="*/ 0 w 397050"/>
                <a:gd name="connsiteY7" fmla="*/ 95601 h 47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050" h="478006">
                  <a:moveTo>
                    <a:pt x="397050" y="382405"/>
                  </a:moveTo>
                  <a:lnTo>
                    <a:pt x="198525" y="382405"/>
                  </a:lnTo>
                  <a:lnTo>
                    <a:pt x="198525" y="478006"/>
                  </a:lnTo>
                  <a:lnTo>
                    <a:pt x="0" y="239003"/>
                  </a:lnTo>
                  <a:lnTo>
                    <a:pt x="198525" y="0"/>
                  </a:lnTo>
                  <a:lnTo>
                    <a:pt x="198525" y="95601"/>
                  </a:lnTo>
                  <a:lnTo>
                    <a:pt x="397050" y="95601"/>
                  </a:lnTo>
                  <a:lnTo>
                    <a:pt x="397050" y="382405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115" tIns="95601" rIns="0" bIns="9560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200" kern="120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BFC27F7-F319-4EA2-A428-FD5569945743}"/>
                </a:ext>
              </a:extLst>
            </p:cNvPr>
            <p:cNvSpPr/>
            <p:nvPr/>
          </p:nvSpPr>
          <p:spPr>
            <a:xfrm>
              <a:off x="1472978" y="1741746"/>
              <a:ext cx="1265310" cy="1265310"/>
            </a:xfrm>
            <a:custGeom>
              <a:avLst/>
              <a:gdLst>
                <a:gd name="connsiteX0" fmla="*/ 0 w 1265310"/>
                <a:gd name="connsiteY0" fmla="*/ 632655 h 1265310"/>
                <a:gd name="connsiteX1" fmla="*/ 632655 w 1265310"/>
                <a:gd name="connsiteY1" fmla="*/ 0 h 1265310"/>
                <a:gd name="connsiteX2" fmla="*/ 1265310 w 1265310"/>
                <a:gd name="connsiteY2" fmla="*/ 632655 h 1265310"/>
                <a:gd name="connsiteX3" fmla="*/ 632655 w 1265310"/>
                <a:gd name="connsiteY3" fmla="*/ 1265310 h 1265310"/>
                <a:gd name="connsiteX4" fmla="*/ 0 w 1265310"/>
                <a:gd name="connsiteY4" fmla="*/ 632655 h 12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310" h="1265310">
                  <a:moveTo>
                    <a:pt x="0" y="632655"/>
                  </a:moveTo>
                  <a:cubicBezTo>
                    <a:pt x="0" y="283249"/>
                    <a:pt x="283249" y="0"/>
                    <a:pt x="632655" y="0"/>
                  </a:cubicBezTo>
                  <a:cubicBezTo>
                    <a:pt x="982061" y="0"/>
                    <a:pt x="1265310" y="283249"/>
                    <a:pt x="1265310" y="632655"/>
                  </a:cubicBezTo>
                  <a:cubicBezTo>
                    <a:pt x="1265310" y="982061"/>
                    <a:pt x="982061" y="1265310"/>
                    <a:pt x="632655" y="1265310"/>
                  </a:cubicBezTo>
                  <a:cubicBezTo>
                    <a:pt x="283249" y="1265310"/>
                    <a:pt x="0" y="982061"/>
                    <a:pt x="0" y="632655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540" tIns="200540" rIns="200540" bIns="2005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/>
                <a:t>News &amp; Events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129220" y="1907560"/>
            <a:ext cx="486130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rgbClr val="182B84"/>
                </a:solidFill>
                <a:latin typeface="+mj-lt"/>
              </a:rPr>
              <a:t>Legacy Capture</a:t>
            </a:r>
          </a:p>
          <a:p>
            <a:pPr algn="ctr"/>
            <a:endParaRPr lang="en-GB" sz="1000" b="1" u="sng" dirty="0">
              <a:solidFill>
                <a:srgbClr val="182B84"/>
              </a:solidFill>
              <a:latin typeface="+mj-lt"/>
            </a:endParaRPr>
          </a:p>
          <a:p>
            <a:pPr algn="ctr"/>
            <a:r>
              <a:rPr lang="en-GB" sz="2100" b="1" i="1" dirty="0">
                <a:solidFill>
                  <a:srgbClr val="182B84"/>
                </a:solidFill>
                <a:latin typeface="+mj-lt"/>
              </a:rPr>
              <a:t>I-KANN-25</a:t>
            </a:r>
            <a:r>
              <a:rPr lang="en-GB" sz="2100" i="1" dirty="0">
                <a:solidFill>
                  <a:srgbClr val="182B84"/>
                </a:solidFill>
                <a:latin typeface="+mj-lt"/>
              </a:rPr>
              <a:t> (International Knowledge </a:t>
            </a:r>
          </a:p>
          <a:p>
            <a:pPr algn="ctr"/>
            <a:r>
              <a:rPr lang="en-GB" sz="2100" i="1" dirty="0">
                <a:solidFill>
                  <a:srgbClr val="182B84"/>
                </a:solidFill>
                <a:latin typeface="+mj-lt"/>
              </a:rPr>
              <a:t>Application Network in Nutrition 2025)</a:t>
            </a:r>
          </a:p>
          <a:p>
            <a:pPr algn="ctr"/>
            <a:endParaRPr lang="en-GB" sz="1000" i="1" dirty="0">
              <a:solidFill>
                <a:srgbClr val="182B84"/>
              </a:solidFill>
              <a:latin typeface="+mj-lt"/>
            </a:endParaRPr>
          </a:p>
          <a:p>
            <a:pPr algn="ctr"/>
            <a:r>
              <a:rPr lang="en-GB" sz="2100" i="1" dirty="0">
                <a:solidFill>
                  <a:srgbClr val="182B84"/>
                </a:solidFill>
                <a:latin typeface="+mj-lt"/>
              </a:rPr>
              <a:t>Open access online portal with bespoke e-learning + collation of openly available knowledge resources with commentary/guidance + </a:t>
            </a:r>
          </a:p>
          <a:p>
            <a:pPr algn="ctr"/>
            <a:r>
              <a:rPr lang="en-GB" sz="2100" i="1" dirty="0">
                <a:solidFill>
                  <a:srgbClr val="182B84"/>
                </a:solidFill>
                <a:latin typeface="+mj-lt"/>
              </a:rPr>
              <a:t>interactive sections for </a:t>
            </a:r>
          </a:p>
          <a:p>
            <a:pPr algn="ctr"/>
            <a:r>
              <a:rPr lang="en-GB" sz="2100" i="1" dirty="0">
                <a:solidFill>
                  <a:srgbClr val="182B84"/>
                </a:solidFill>
                <a:latin typeface="+mj-lt"/>
              </a:rPr>
              <a:t>workforce capacity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5162" y="108950"/>
            <a:ext cx="9801225" cy="760414"/>
          </a:xfrm>
        </p:spPr>
        <p:txBody>
          <a:bodyPr/>
          <a:lstStyle/>
          <a:p>
            <a:r>
              <a:rPr lang="en-GB" b="1" dirty="0"/>
              <a:t>I-KANN-25</a:t>
            </a:r>
          </a:p>
        </p:txBody>
      </p:sp>
    </p:spTree>
    <p:extLst>
      <p:ext uri="{BB962C8B-B14F-4D97-AF65-F5344CB8AC3E}">
        <p14:creationId xmlns:p14="http://schemas.microsoft.com/office/powerpoint/2010/main" val="102522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86580" y="84923"/>
            <a:ext cx="10105551" cy="1118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>
              <a:solidFill>
                <a:srgbClr val="182B84"/>
              </a:solidFill>
              <a:latin typeface="Calibri Light" panose="020F0302020204030204" pitchFamily="34" charset="0"/>
            </a:endParaRPr>
          </a:p>
          <a:p>
            <a:r>
              <a:rPr lang="en-US" sz="3200" b="1" dirty="0">
                <a:solidFill>
                  <a:srgbClr val="182B84"/>
                </a:solidFill>
                <a:latin typeface="Calibri Light" panose="020F0302020204030204" pitchFamily="34" charset="0"/>
              </a:rPr>
              <a:t>Our Growing Reach </a:t>
            </a:r>
            <a:r>
              <a:rPr lang="en-US" sz="3200" b="1" dirty="0">
                <a:solidFill>
                  <a:srgbClr val="182B84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 Local to </a:t>
            </a:r>
            <a:r>
              <a:rPr lang="en-US" sz="3200" b="1" dirty="0">
                <a:solidFill>
                  <a:srgbClr val="182B84"/>
                </a:solidFill>
                <a:latin typeface="Calibri Light" panose="020F0302020204030204" pitchFamily="34" charset="0"/>
              </a:rPr>
              <a:t>Global…</a:t>
            </a:r>
            <a:endParaRPr lang="en-US" sz="2400" b="1" dirty="0">
              <a:solidFill>
                <a:srgbClr val="182B84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13" descr="world map with certain countries and regions marked" title="world map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580" y="2238367"/>
            <a:ext cx="8325715" cy="385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926072" y="2659319"/>
            <a:ext cx="418980" cy="418980"/>
            <a:chOff x="10962935" y="2972209"/>
            <a:chExt cx="2673821" cy="2673820"/>
          </a:xfrm>
        </p:grpSpPr>
        <p:sp>
          <p:nvSpPr>
            <p:cNvPr id="51" name="Oval 50"/>
            <p:cNvSpPr/>
            <p:nvPr/>
          </p:nvSpPr>
          <p:spPr>
            <a:xfrm>
              <a:off x="11008220" y="2975817"/>
              <a:ext cx="2580855" cy="2580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0962935" y="2972209"/>
              <a:ext cx="2673821" cy="2673820"/>
              <a:chOff x="4067175" y="3209699"/>
              <a:chExt cx="2277643" cy="2277642"/>
            </a:xfrm>
          </p:grpSpPr>
          <p:sp>
            <p:nvSpPr>
              <p:cNvPr id="53" name="Block Arc 52"/>
              <p:cNvSpPr/>
              <p:nvPr userDrawn="1"/>
            </p:nvSpPr>
            <p:spPr>
              <a:xfrm rot="10800000">
                <a:off x="4067175" y="3209699"/>
                <a:ext cx="2277640" cy="2277640"/>
              </a:xfrm>
              <a:prstGeom prst="blockArc">
                <a:avLst>
                  <a:gd name="adj1" fmla="val 12577131"/>
                  <a:gd name="adj2" fmla="val 19672187"/>
                  <a:gd name="adj3" fmla="val 17451"/>
                </a:avLst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" name="Block Arc 53"/>
              <p:cNvSpPr/>
              <p:nvPr userDrawn="1"/>
            </p:nvSpPr>
            <p:spPr>
              <a:xfrm rot="18000000">
                <a:off x="4067175" y="3209701"/>
                <a:ext cx="2277640" cy="2277640"/>
              </a:xfrm>
              <a:prstGeom prst="blockArc">
                <a:avLst>
                  <a:gd name="adj1" fmla="val 12546741"/>
                  <a:gd name="adj2" fmla="val 19715481"/>
                  <a:gd name="adj3" fmla="val 17497"/>
                </a:avLst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" name="Block Arc 54"/>
              <p:cNvSpPr/>
              <p:nvPr userDrawn="1"/>
            </p:nvSpPr>
            <p:spPr>
              <a:xfrm rot="3600000">
                <a:off x="4067178" y="3209699"/>
                <a:ext cx="2277640" cy="2277641"/>
              </a:xfrm>
              <a:prstGeom prst="blockArc">
                <a:avLst>
                  <a:gd name="adj1" fmla="val 12609518"/>
                  <a:gd name="adj2" fmla="val 19686852"/>
                  <a:gd name="adj3" fmla="val 17406"/>
                </a:avLst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4501412" y="5663594"/>
            <a:ext cx="2907211" cy="2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1990" y="1442312"/>
            <a:ext cx="1183991" cy="766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UK and Ireland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09360" y="4188282"/>
            <a:ext cx="1183991" cy="438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USA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43379" y="1666210"/>
            <a:ext cx="1183991" cy="438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Canada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29835" y="4659818"/>
            <a:ext cx="974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India &amp; S Asia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02056" y="5912707"/>
            <a:ext cx="1505647" cy="438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Australia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000046" y="5288185"/>
            <a:ext cx="1219497" cy="766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New Zealand 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432411" y="4133257"/>
            <a:ext cx="0" cy="543756"/>
          </a:xfrm>
          <a:prstGeom prst="line">
            <a:avLst/>
          </a:prstGeom>
          <a:ln w="28575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01086" y="2202145"/>
            <a:ext cx="0" cy="543756"/>
          </a:xfrm>
          <a:prstGeom prst="line">
            <a:avLst/>
          </a:prstGeom>
          <a:ln w="28575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21342" y="2115563"/>
            <a:ext cx="0" cy="543756"/>
          </a:xfrm>
          <a:prstGeom prst="line">
            <a:avLst/>
          </a:prstGeom>
          <a:ln w="28575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685887" y="3165424"/>
            <a:ext cx="418980" cy="418980"/>
            <a:chOff x="10962935" y="2972209"/>
            <a:chExt cx="2673821" cy="2673820"/>
          </a:xfrm>
        </p:grpSpPr>
        <p:sp>
          <p:nvSpPr>
            <p:cNvPr id="43" name="Oval 42"/>
            <p:cNvSpPr/>
            <p:nvPr/>
          </p:nvSpPr>
          <p:spPr>
            <a:xfrm>
              <a:off x="11008220" y="2975817"/>
              <a:ext cx="2580855" cy="2580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0962935" y="2972209"/>
              <a:ext cx="2673821" cy="2673820"/>
              <a:chOff x="4067175" y="3209699"/>
              <a:chExt cx="2277643" cy="2277642"/>
            </a:xfrm>
          </p:grpSpPr>
          <p:sp>
            <p:nvSpPr>
              <p:cNvPr id="45" name="Block Arc 44"/>
              <p:cNvSpPr/>
              <p:nvPr userDrawn="1"/>
            </p:nvSpPr>
            <p:spPr>
              <a:xfrm rot="10800000">
                <a:off x="4067175" y="3209699"/>
                <a:ext cx="2277640" cy="2277640"/>
              </a:xfrm>
              <a:prstGeom prst="blockArc">
                <a:avLst>
                  <a:gd name="adj1" fmla="val 12577131"/>
                  <a:gd name="adj2" fmla="val 19672187"/>
                  <a:gd name="adj3" fmla="val 17451"/>
                </a:avLst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" name="Block Arc 45"/>
              <p:cNvSpPr/>
              <p:nvPr userDrawn="1"/>
            </p:nvSpPr>
            <p:spPr>
              <a:xfrm rot="18000000">
                <a:off x="4067175" y="3209701"/>
                <a:ext cx="2277640" cy="2277640"/>
              </a:xfrm>
              <a:prstGeom prst="blockArc">
                <a:avLst>
                  <a:gd name="adj1" fmla="val 12546741"/>
                  <a:gd name="adj2" fmla="val 19715481"/>
                  <a:gd name="adj3" fmla="val 17497"/>
                </a:avLst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" name="Block Arc 46"/>
              <p:cNvSpPr/>
              <p:nvPr userDrawn="1"/>
            </p:nvSpPr>
            <p:spPr>
              <a:xfrm rot="3600000">
                <a:off x="4067178" y="3209699"/>
                <a:ext cx="2277640" cy="2277641"/>
              </a:xfrm>
              <a:prstGeom prst="blockArc">
                <a:avLst>
                  <a:gd name="adj1" fmla="val 12609518"/>
                  <a:gd name="adj2" fmla="val 19686852"/>
                  <a:gd name="adj3" fmla="val 17406"/>
                </a:avLst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cxnSp>
        <p:nvCxnSpPr>
          <p:cNvPr id="26" name="Straight Connector 25"/>
          <p:cNvCxnSpPr/>
          <p:nvPr/>
        </p:nvCxnSpPr>
        <p:spPr>
          <a:xfrm>
            <a:off x="2895189" y="3570402"/>
            <a:ext cx="0" cy="543756"/>
          </a:xfrm>
          <a:prstGeom prst="line">
            <a:avLst/>
          </a:prstGeom>
          <a:ln w="28575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767795" y="5589600"/>
            <a:ext cx="425662" cy="0"/>
          </a:xfrm>
          <a:prstGeom prst="line">
            <a:avLst/>
          </a:prstGeom>
          <a:ln w="28575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945115" y="5380110"/>
            <a:ext cx="0" cy="543756"/>
          </a:xfrm>
          <a:prstGeom prst="line">
            <a:avLst/>
          </a:prstGeom>
          <a:ln w="28575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960736" y="2891655"/>
            <a:ext cx="266058" cy="271332"/>
          </a:xfrm>
          <a:prstGeom prst="line">
            <a:avLst/>
          </a:prstGeom>
          <a:ln w="28575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26794" y="2330625"/>
            <a:ext cx="0" cy="543756"/>
          </a:xfrm>
          <a:prstGeom prst="line">
            <a:avLst/>
          </a:prstGeom>
          <a:ln w="28575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634798" y="1715746"/>
            <a:ext cx="1183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Italy &amp; EU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415078" y="3842280"/>
            <a:ext cx="0" cy="1106692"/>
          </a:xfrm>
          <a:prstGeom prst="line">
            <a:avLst/>
          </a:prstGeom>
          <a:ln w="28575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607855" y="4955572"/>
            <a:ext cx="1784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Morocco &amp; African Region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954879" y="4406096"/>
            <a:ext cx="1660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SE Asia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8597325" y="4529848"/>
            <a:ext cx="639550" cy="4604"/>
          </a:xfrm>
          <a:prstGeom prst="line">
            <a:avLst/>
          </a:prstGeom>
          <a:ln w="28575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188301" y="2762696"/>
            <a:ext cx="418980" cy="418980"/>
            <a:chOff x="5188301" y="2762696"/>
            <a:chExt cx="418980" cy="418980"/>
          </a:xfrm>
        </p:grpSpPr>
        <p:sp>
          <p:nvSpPr>
            <p:cNvPr id="86" name="Oval 85"/>
            <p:cNvSpPr/>
            <p:nvPr/>
          </p:nvSpPr>
          <p:spPr>
            <a:xfrm>
              <a:off x="5190799" y="2769627"/>
              <a:ext cx="404413" cy="4044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188301" y="2762696"/>
              <a:ext cx="418980" cy="418980"/>
              <a:chOff x="4067175" y="3209699"/>
              <a:chExt cx="2277643" cy="2277642"/>
            </a:xfrm>
          </p:grpSpPr>
          <p:sp>
            <p:nvSpPr>
              <p:cNvPr id="48" name="Block Arc 47"/>
              <p:cNvSpPr/>
              <p:nvPr userDrawn="1"/>
            </p:nvSpPr>
            <p:spPr>
              <a:xfrm rot="10800000">
                <a:off x="4067175" y="3209699"/>
                <a:ext cx="2277640" cy="2277640"/>
              </a:xfrm>
              <a:prstGeom prst="blockArc">
                <a:avLst>
                  <a:gd name="adj1" fmla="val 12577131"/>
                  <a:gd name="adj2" fmla="val 19672187"/>
                  <a:gd name="adj3" fmla="val 17451"/>
                </a:avLst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" name="Block Arc 48"/>
              <p:cNvSpPr/>
              <p:nvPr userDrawn="1"/>
            </p:nvSpPr>
            <p:spPr>
              <a:xfrm rot="18000000">
                <a:off x="4067175" y="3209701"/>
                <a:ext cx="2277640" cy="2277640"/>
              </a:xfrm>
              <a:prstGeom prst="blockArc">
                <a:avLst>
                  <a:gd name="adj1" fmla="val 12546741"/>
                  <a:gd name="adj2" fmla="val 19715481"/>
                  <a:gd name="adj3" fmla="val 17497"/>
                </a:avLst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" name="Block Arc 49"/>
              <p:cNvSpPr/>
              <p:nvPr userDrawn="1"/>
            </p:nvSpPr>
            <p:spPr>
              <a:xfrm rot="3600000">
                <a:off x="4067178" y="3209699"/>
                <a:ext cx="2277640" cy="2277641"/>
              </a:xfrm>
              <a:prstGeom prst="blockArc">
                <a:avLst>
                  <a:gd name="adj1" fmla="val 12609518"/>
                  <a:gd name="adj2" fmla="val 19686852"/>
                  <a:gd name="adj3" fmla="val 17406"/>
                </a:avLst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588678" y="3102524"/>
            <a:ext cx="419134" cy="418980"/>
            <a:chOff x="5588678" y="3102524"/>
            <a:chExt cx="419134" cy="418980"/>
          </a:xfrm>
        </p:grpSpPr>
        <p:sp>
          <p:nvSpPr>
            <p:cNvPr id="87" name="Oval 86"/>
            <p:cNvSpPr/>
            <p:nvPr/>
          </p:nvSpPr>
          <p:spPr>
            <a:xfrm>
              <a:off x="5588678" y="3102524"/>
              <a:ext cx="404413" cy="4044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588832" y="3102524"/>
              <a:ext cx="418980" cy="418980"/>
              <a:chOff x="4067175" y="3209700"/>
              <a:chExt cx="2277643" cy="2277641"/>
            </a:xfrm>
          </p:grpSpPr>
          <p:sp>
            <p:nvSpPr>
              <p:cNvPr id="37" name="Block Arc 36"/>
              <p:cNvSpPr/>
              <p:nvPr userDrawn="1"/>
            </p:nvSpPr>
            <p:spPr>
              <a:xfrm rot="10800000">
                <a:off x="4067175" y="3209700"/>
                <a:ext cx="2277643" cy="2277641"/>
              </a:xfrm>
              <a:prstGeom prst="blockArc">
                <a:avLst>
                  <a:gd name="adj1" fmla="val 12577131"/>
                  <a:gd name="adj2" fmla="val 19672187"/>
                  <a:gd name="adj3" fmla="val 17451"/>
                </a:avLst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Block Arc 37"/>
              <p:cNvSpPr/>
              <p:nvPr userDrawn="1"/>
            </p:nvSpPr>
            <p:spPr>
              <a:xfrm rot="18000000">
                <a:off x="4067175" y="3209701"/>
                <a:ext cx="2277640" cy="2277640"/>
              </a:xfrm>
              <a:prstGeom prst="blockArc">
                <a:avLst>
                  <a:gd name="adj1" fmla="val 12546741"/>
                  <a:gd name="adj2" fmla="val 19715481"/>
                  <a:gd name="adj3" fmla="val 17497"/>
                </a:avLst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Block Arc 38"/>
              <p:cNvSpPr/>
              <p:nvPr userDrawn="1"/>
            </p:nvSpPr>
            <p:spPr>
              <a:xfrm rot="3600000">
                <a:off x="4067178" y="3209699"/>
                <a:ext cx="2277640" cy="2277641"/>
              </a:xfrm>
              <a:prstGeom prst="blockArc">
                <a:avLst>
                  <a:gd name="adj1" fmla="val 12609518"/>
                  <a:gd name="adj2" fmla="val 19686852"/>
                  <a:gd name="adj3" fmla="val 17406"/>
                </a:avLst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302509" y="3447837"/>
            <a:ext cx="418980" cy="418980"/>
            <a:chOff x="6612899" y="3521504"/>
            <a:chExt cx="418980" cy="418980"/>
          </a:xfrm>
        </p:grpSpPr>
        <p:sp>
          <p:nvSpPr>
            <p:cNvPr id="88" name="Oval 87"/>
            <p:cNvSpPr/>
            <p:nvPr/>
          </p:nvSpPr>
          <p:spPr>
            <a:xfrm>
              <a:off x="6620436" y="3523054"/>
              <a:ext cx="404413" cy="4044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612899" y="3521504"/>
              <a:ext cx="418980" cy="418980"/>
              <a:chOff x="4067175" y="3209700"/>
              <a:chExt cx="2277643" cy="2277641"/>
            </a:xfrm>
          </p:grpSpPr>
          <p:sp>
            <p:nvSpPr>
              <p:cNvPr id="40" name="Block Arc 39"/>
              <p:cNvSpPr/>
              <p:nvPr userDrawn="1"/>
            </p:nvSpPr>
            <p:spPr>
              <a:xfrm rot="10800000">
                <a:off x="4067175" y="3209700"/>
                <a:ext cx="2277643" cy="2277641"/>
              </a:xfrm>
              <a:prstGeom prst="blockArc">
                <a:avLst>
                  <a:gd name="adj1" fmla="val 12577131"/>
                  <a:gd name="adj2" fmla="val 19672187"/>
                  <a:gd name="adj3" fmla="val 17451"/>
                </a:avLst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Block Arc 40"/>
              <p:cNvSpPr/>
              <p:nvPr userDrawn="1"/>
            </p:nvSpPr>
            <p:spPr>
              <a:xfrm rot="18000000">
                <a:off x="4067175" y="3209701"/>
                <a:ext cx="2277640" cy="2277640"/>
              </a:xfrm>
              <a:prstGeom prst="blockArc">
                <a:avLst>
                  <a:gd name="adj1" fmla="val 12546741"/>
                  <a:gd name="adj2" fmla="val 19715481"/>
                  <a:gd name="adj3" fmla="val 17497"/>
                </a:avLst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" name="Block Arc 41"/>
              <p:cNvSpPr/>
              <p:nvPr userDrawn="1"/>
            </p:nvSpPr>
            <p:spPr>
              <a:xfrm rot="3600000">
                <a:off x="4067178" y="3209699"/>
                <a:ext cx="2277640" cy="2277641"/>
              </a:xfrm>
              <a:prstGeom prst="blockArc">
                <a:avLst>
                  <a:gd name="adj1" fmla="val 12609518"/>
                  <a:gd name="adj2" fmla="val 19686852"/>
                  <a:gd name="adj3" fmla="val 17406"/>
                </a:avLst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7222921" y="3739369"/>
            <a:ext cx="418980" cy="418980"/>
            <a:chOff x="7222921" y="3739369"/>
            <a:chExt cx="418980" cy="418980"/>
          </a:xfrm>
        </p:grpSpPr>
        <p:sp>
          <p:nvSpPr>
            <p:cNvPr id="90" name="Oval 89"/>
            <p:cNvSpPr/>
            <p:nvPr/>
          </p:nvSpPr>
          <p:spPr>
            <a:xfrm>
              <a:off x="7230203" y="3746037"/>
              <a:ext cx="404413" cy="4044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222921" y="3739369"/>
              <a:ext cx="418980" cy="418980"/>
              <a:chOff x="4067175" y="3209700"/>
              <a:chExt cx="2277643" cy="2277641"/>
            </a:xfrm>
          </p:grpSpPr>
          <p:sp>
            <p:nvSpPr>
              <p:cNvPr id="62" name="Block Arc 61"/>
              <p:cNvSpPr/>
              <p:nvPr userDrawn="1"/>
            </p:nvSpPr>
            <p:spPr>
              <a:xfrm rot="10800000">
                <a:off x="4067175" y="3209700"/>
                <a:ext cx="2277643" cy="2277641"/>
              </a:xfrm>
              <a:prstGeom prst="blockArc">
                <a:avLst>
                  <a:gd name="adj1" fmla="val 12577131"/>
                  <a:gd name="adj2" fmla="val 19672187"/>
                  <a:gd name="adj3" fmla="val 17451"/>
                </a:avLst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Block Arc 62"/>
              <p:cNvSpPr/>
              <p:nvPr userDrawn="1"/>
            </p:nvSpPr>
            <p:spPr>
              <a:xfrm rot="18000000">
                <a:off x="4067175" y="3209701"/>
                <a:ext cx="2277640" cy="2277640"/>
              </a:xfrm>
              <a:prstGeom prst="blockArc">
                <a:avLst>
                  <a:gd name="adj1" fmla="val 12546741"/>
                  <a:gd name="adj2" fmla="val 19715481"/>
                  <a:gd name="adj3" fmla="val 17497"/>
                </a:avLst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" name="Block Arc 63"/>
              <p:cNvSpPr/>
              <p:nvPr userDrawn="1"/>
            </p:nvSpPr>
            <p:spPr>
              <a:xfrm rot="3600000">
                <a:off x="4067178" y="3209699"/>
                <a:ext cx="2277640" cy="2277641"/>
              </a:xfrm>
              <a:prstGeom prst="blockArc">
                <a:avLst>
                  <a:gd name="adj1" fmla="val 12609518"/>
                  <a:gd name="adj2" fmla="val 19686852"/>
                  <a:gd name="adj3" fmla="val 17406"/>
                </a:avLst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8735626" y="4991047"/>
            <a:ext cx="418980" cy="418982"/>
            <a:chOff x="8735626" y="4991047"/>
            <a:chExt cx="418980" cy="418982"/>
          </a:xfrm>
        </p:grpSpPr>
        <p:sp>
          <p:nvSpPr>
            <p:cNvPr id="92" name="Oval 91"/>
            <p:cNvSpPr/>
            <p:nvPr/>
          </p:nvSpPr>
          <p:spPr>
            <a:xfrm>
              <a:off x="8742908" y="5005616"/>
              <a:ext cx="404413" cy="4044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735626" y="4991047"/>
              <a:ext cx="418980" cy="418980"/>
              <a:chOff x="4067175" y="3209699"/>
              <a:chExt cx="2277643" cy="2277642"/>
            </a:xfrm>
          </p:grpSpPr>
          <p:sp>
            <p:nvSpPr>
              <p:cNvPr id="59" name="Block Arc 58"/>
              <p:cNvSpPr/>
              <p:nvPr userDrawn="1"/>
            </p:nvSpPr>
            <p:spPr>
              <a:xfrm rot="10800000">
                <a:off x="4067175" y="3209699"/>
                <a:ext cx="2277640" cy="2277640"/>
              </a:xfrm>
              <a:prstGeom prst="blockArc">
                <a:avLst>
                  <a:gd name="adj1" fmla="val 12577131"/>
                  <a:gd name="adj2" fmla="val 19672187"/>
                  <a:gd name="adj3" fmla="val 17451"/>
                </a:avLst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Block Arc 59"/>
              <p:cNvSpPr/>
              <p:nvPr userDrawn="1"/>
            </p:nvSpPr>
            <p:spPr>
              <a:xfrm rot="18000000">
                <a:off x="4067175" y="3209701"/>
                <a:ext cx="2277640" cy="2277640"/>
              </a:xfrm>
              <a:prstGeom prst="blockArc">
                <a:avLst>
                  <a:gd name="adj1" fmla="val 12546741"/>
                  <a:gd name="adj2" fmla="val 19715481"/>
                  <a:gd name="adj3" fmla="val 17497"/>
                </a:avLst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" name="Block Arc 60"/>
              <p:cNvSpPr/>
              <p:nvPr userDrawn="1"/>
            </p:nvSpPr>
            <p:spPr>
              <a:xfrm rot="3600000">
                <a:off x="4067178" y="3209699"/>
                <a:ext cx="2277640" cy="2277641"/>
              </a:xfrm>
              <a:prstGeom prst="blockArc">
                <a:avLst>
                  <a:gd name="adj1" fmla="val 12609518"/>
                  <a:gd name="adj2" fmla="val 19686852"/>
                  <a:gd name="adj3" fmla="val 17406"/>
                </a:avLst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9348815" y="5380110"/>
            <a:ext cx="418980" cy="418980"/>
            <a:chOff x="9348815" y="5380110"/>
            <a:chExt cx="418980" cy="418980"/>
          </a:xfrm>
        </p:grpSpPr>
        <p:sp>
          <p:nvSpPr>
            <p:cNvPr id="93" name="Oval 92"/>
            <p:cNvSpPr/>
            <p:nvPr/>
          </p:nvSpPr>
          <p:spPr>
            <a:xfrm>
              <a:off x="9354336" y="5382893"/>
              <a:ext cx="404413" cy="4044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348815" y="5380110"/>
              <a:ext cx="418980" cy="418980"/>
              <a:chOff x="4067175" y="3209699"/>
              <a:chExt cx="2277643" cy="2277642"/>
            </a:xfrm>
          </p:grpSpPr>
          <p:sp>
            <p:nvSpPr>
              <p:cNvPr id="56" name="Block Arc 55"/>
              <p:cNvSpPr/>
              <p:nvPr userDrawn="1"/>
            </p:nvSpPr>
            <p:spPr>
              <a:xfrm rot="10800000">
                <a:off x="4067175" y="3209699"/>
                <a:ext cx="2277640" cy="2277640"/>
              </a:xfrm>
              <a:prstGeom prst="blockArc">
                <a:avLst>
                  <a:gd name="adj1" fmla="val 12577131"/>
                  <a:gd name="adj2" fmla="val 19672187"/>
                  <a:gd name="adj3" fmla="val 17451"/>
                </a:avLst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" name="Block Arc 56"/>
              <p:cNvSpPr/>
              <p:nvPr userDrawn="1"/>
            </p:nvSpPr>
            <p:spPr>
              <a:xfrm rot="18000000">
                <a:off x="4067175" y="3209701"/>
                <a:ext cx="2277640" cy="2277640"/>
              </a:xfrm>
              <a:prstGeom prst="blockArc">
                <a:avLst>
                  <a:gd name="adj1" fmla="val 12546741"/>
                  <a:gd name="adj2" fmla="val 19715481"/>
                  <a:gd name="adj3" fmla="val 17497"/>
                </a:avLst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" name="Block Arc 57"/>
              <p:cNvSpPr/>
              <p:nvPr userDrawn="1"/>
            </p:nvSpPr>
            <p:spPr>
              <a:xfrm rot="3600000">
                <a:off x="4067178" y="3209699"/>
                <a:ext cx="2277640" cy="2277641"/>
              </a:xfrm>
              <a:prstGeom prst="blockArc">
                <a:avLst>
                  <a:gd name="adj1" fmla="val 12609518"/>
                  <a:gd name="adj2" fmla="val 19686852"/>
                  <a:gd name="adj3" fmla="val 17406"/>
                </a:avLst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8076952" y="4369768"/>
            <a:ext cx="418980" cy="418980"/>
            <a:chOff x="8308402" y="3235335"/>
            <a:chExt cx="418980" cy="418980"/>
          </a:xfrm>
        </p:grpSpPr>
        <p:sp>
          <p:nvSpPr>
            <p:cNvPr id="91" name="Oval 90"/>
            <p:cNvSpPr/>
            <p:nvPr/>
          </p:nvSpPr>
          <p:spPr>
            <a:xfrm>
              <a:off x="8312795" y="3242617"/>
              <a:ext cx="404413" cy="4044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8308402" y="3235335"/>
              <a:ext cx="418980" cy="418980"/>
              <a:chOff x="4067175" y="3209700"/>
              <a:chExt cx="2277643" cy="2277641"/>
            </a:xfrm>
          </p:grpSpPr>
          <p:sp>
            <p:nvSpPr>
              <p:cNvPr id="76" name="Block Arc 75"/>
              <p:cNvSpPr/>
              <p:nvPr userDrawn="1"/>
            </p:nvSpPr>
            <p:spPr>
              <a:xfrm rot="10800000">
                <a:off x="4067175" y="3209700"/>
                <a:ext cx="2277643" cy="2277641"/>
              </a:xfrm>
              <a:prstGeom prst="blockArc">
                <a:avLst>
                  <a:gd name="adj1" fmla="val 12577131"/>
                  <a:gd name="adj2" fmla="val 19672187"/>
                  <a:gd name="adj3" fmla="val 17451"/>
                </a:avLst>
              </a:prstGeom>
              <a:solidFill>
                <a:srgbClr val="182B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Block Arc 76"/>
              <p:cNvSpPr/>
              <p:nvPr userDrawn="1"/>
            </p:nvSpPr>
            <p:spPr>
              <a:xfrm rot="18000000">
                <a:off x="4067175" y="3209701"/>
                <a:ext cx="2277640" cy="2277640"/>
              </a:xfrm>
              <a:prstGeom prst="blockArc">
                <a:avLst>
                  <a:gd name="adj1" fmla="val 12546741"/>
                  <a:gd name="adj2" fmla="val 19715481"/>
                  <a:gd name="adj3" fmla="val 17497"/>
                </a:avLst>
              </a:prstGeom>
              <a:solidFill>
                <a:srgbClr val="E638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" name="Block Arc 77"/>
              <p:cNvSpPr/>
              <p:nvPr userDrawn="1"/>
            </p:nvSpPr>
            <p:spPr>
              <a:xfrm rot="3600000">
                <a:off x="4067178" y="3209699"/>
                <a:ext cx="2277640" cy="2277641"/>
              </a:xfrm>
              <a:prstGeom prst="blockArc">
                <a:avLst>
                  <a:gd name="adj1" fmla="val 12609518"/>
                  <a:gd name="adj2" fmla="val 19686852"/>
                  <a:gd name="adj3" fmla="val 17406"/>
                </a:avLst>
              </a:prstGeom>
              <a:solidFill>
                <a:srgbClr val="0291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94" name="Oval 93"/>
          <p:cNvSpPr/>
          <p:nvPr/>
        </p:nvSpPr>
        <p:spPr>
          <a:xfrm>
            <a:off x="6993604" y="361116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4294967295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5890A4-161E-4E8C-B5ED-C55F354BD9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46254" y="1337774"/>
            <a:ext cx="4139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Extended reach via strategic partners:</a:t>
            </a:r>
          </a:p>
          <a:p>
            <a:pPr marL="285750" indent="-285750">
              <a:buFontTx/>
              <a:buChar char="-"/>
            </a:pPr>
            <a:r>
              <a:rPr lang="en-GB" i="1" dirty="0">
                <a:solidFill>
                  <a:srgbClr val="C00000"/>
                </a:solidFill>
              </a:rPr>
              <a:t>Cambridge based networks</a:t>
            </a:r>
          </a:p>
          <a:p>
            <a:pPr marL="285750" indent="-285750">
              <a:buFontTx/>
              <a:buChar char="-"/>
            </a:pPr>
            <a:r>
              <a:rPr lang="en-GB" i="1" dirty="0">
                <a:solidFill>
                  <a:srgbClr val="C00000"/>
                </a:solidFill>
              </a:rPr>
              <a:t>LGC Network across 21 countries</a:t>
            </a:r>
          </a:p>
          <a:p>
            <a:pPr marL="285750" indent="-285750">
              <a:buFontTx/>
              <a:buChar char="-"/>
            </a:pPr>
            <a:r>
              <a:rPr lang="en-GB" i="1" dirty="0">
                <a:solidFill>
                  <a:srgbClr val="C00000"/>
                </a:solidFill>
              </a:rPr>
              <a:t>GODAN 600+ partners worldwide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8777198" y="2873434"/>
            <a:ext cx="3191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182B84"/>
                </a:solidFill>
              </a:rPr>
              <a:t>Note: 17 countries represented </a:t>
            </a:r>
          </a:p>
          <a:p>
            <a:r>
              <a:rPr lang="en-GB" b="1" i="1" dirty="0">
                <a:solidFill>
                  <a:srgbClr val="182B84"/>
                </a:solidFill>
              </a:rPr>
              <a:t>at NNEdPro 2017 Summer </a:t>
            </a:r>
          </a:p>
          <a:p>
            <a:r>
              <a:rPr lang="en-GB" b="1" i="1" dirty="0">
                <a:solidFill>
                  <a:srgbClr val="182B84"/>
                </a:solidFill>
              </a:rPr>
              <a:t>School and Summit in </a:t>
            </a:r>
          </a:p>
          <a:p>
            <a:r>
              <a:rPr lang="en-GB" b="1" i="1" dirty="0">
                <a:solidFill>
                  <a:srgbClr val="182B84"/>
                </a:solidFill>
              </a:rPr>
              <a:t>Cambridge</a:t>
            </a:r>
            <a:endParaRPr lang="en-GB" i="1" dirty="0">
              <a:solidFill>
                <a:srgbClr val="182B84"/>
              </a:solidFill>
            </a:endParaRPr>
          </a:p>
        </p:txBody>
      </p:sp>
      <p:pic>
        <p:nvPicPr>
          <p:cNvPr id="34" name="Picture 33" descr="global innovation panel leads to innovation in nutrition education and applied nutrition research then to global knowledge exchange faculty and ultimately to population health improvement" title="cause and effect graphic">
            <a:extLst>
              <a:ext uri="{FF2B5EF4-FFF2-40B4-BE49-F238E27FC236}">
                <a16:creationId xmlns:a16="http://schemas.microsoft.com/office/drawing/2014/main" id="{2E17834D-E473-49D7-A400-D21EBA0B8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2" y="2862090"/>
            <a:ext cx="2806569" cy="37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98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layout 3">
  <a:themeElements>
    <a:clrScheme name="NNedPro">
      <a:dk1>
        <a:srgbClr val="000000"/>
      </a:dk1>
      <a:lt1>
        <a:srgbClr val="FFFFFF"/>
      </a:lt1>
      <a:dk2>
        <a:srgbClr val="7F7F7F"/>
      </a:dk2>
      <a:lt2>
        <a:srgbClr val="D8D8D8"/>
      </a:lt2>
      <a:accent1>
        <a:srgbClr val="E6382F"/>
      </a:accent1>
      <a:accent2>
        <a:srgbClr val="029137"/>
      </a:accent2>
      <a:accent3>
        <a:srgbClr val="182B84"/>
      </a:accent3>
      <a:accent4>
        <a:srgbClr val="FFC000"/>
      </a:accent4>
      <a:accent5>
        <a:srgbClr val="99CCFF"/>
      </a:accent5>
      <a:accent6>
        <a:srgbClr val="7F7F7F"/>
      </a:accent6>
      <a:hlink>
        <a:srgbClr val="FFCC00"/>
      </a:hlink>
      <a:folHlink>
        <a:srgbClr val="CC99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layout 3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layout 3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layout 3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layout 3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layout 3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layout 3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layout 3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layout 3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 layout 3">
  <a:themeElements>
    <a:clrScheme name="NNedPro">
      <a:dk1>
        <a:srgbClr val="000000"/>
      </a:dk1>
      <a:lt1>
        <a:srgbClr val="FFFFFF"/>
      </a:lt1>
      <a:dk2>
        <a:srgbClr val="7F7F7F"/>
      </a:dk2>
      <a:lt2>
        <a:srgbClr val="D8D8D8"/>
      </a:lt2>
      <a:accent1>
        <a:srgbClr val="E6382F"/>
      </a:accent1>
      <a:accent2>
        <a:srgbClr val="029137"/>
      </a:accent2>
      <a:accent3>
        <a:srgbClr val="182B84"/>
      </a:accent3>
      <a:accent4>
        <a:srgbClr val="FFC000"/>
      </a:accent4>
      <a:accent5>
        <a:srgbClr val="99CCFF"/>
      </a:accent5>
      <a:accent6>
        <a:srgbClr val="7F7F7F"/>
      </a:accent6>
      <a:hlink>
        <a:srgbClr val="FFCC00"/>
      </a:hlink>
      <a:folHlink>
        <a:srgbClr val="CC99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layout 3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layout 3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layout 3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layout 3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layout 3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layout 3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layout 3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layout 3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NNedPro">
      <a:dk1>
        <a:srgbClr val="000000"/>
      </a:dk1>
      <a:lt1>
        <a:srgbClr val="FFFFFF"/>
      </a:lt1>
      <a:dk2>
        <a:srgbClr val="7F7F7F"/>
      </a:dk2>
      <a:lt2>
        <a:srgbClr val="FFFFFF"/>
      </a:lt2>
      <a:accent1>
        <a:srgbClr val="E6382F"/>
      </a:accent1>
      <a:accent2>
        <a:srgbClr val="029137"/>
      </a:accent2>
      <a:accent3>
        <a:srgbClr val="182B84"/>
      </a:accent3>
      <a:accent4>
        <a:srgbClr val="F3BD1A"/>
      </a:accent4>
      <a:accent5>
        <a:srgbClr val="E58128"/>
      </a:accent5>
      <a:accent6>
        <a:srgbClr val="055F7D"/>
      </a:accent6>
      <a:hlink>
        <a:srgbClr val="182B84"/>
      </a:hlink>
      <a:folHlink>
        <a:srgbClr val="BB21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plate layout 3">
  <a:themeElements>
    <a:clrScheme name="NNedPro">
      <a:dk1>
        <a:srgbClr val="000000"/>
      </a:dk1>
      <a:lt1>
        <a:srgbClr val="FFFFFF"/>
      </a:lt1>
      <a:dk2>
        <a:srgbClr val="7F7F7F"/>
      </a:dk2>
      <a:lt2>
        <a:srgbClr val="D8D8D8"/>
      </a:lt2>
      <a:accent1>
        <a:srgbClr val="E6382F"/>
      </a:accent1>
      <a:accent2>
        <a:srgbClr val="029137"/>
      </a:accent2>
      <a:accent3>
        <a:srgbClr val="182B84"/>
      </a:accent3>
      <a:accent4>
        <a:srgbClr val="FFC000"/>
      </a:accent4>
      <a:accent5>
        <a:srgbClr val="99CCFF"/>
      </a:accent5>
      <a:accent6>
        <a:srgbClr val="7F7F7F"/>
      </a:accent6>
      <a:hlink>
        <a:srgbClr val="FFCC00"/>
      </a:hlink>
      <a:folHlink>
        <a:srgbClr val="CC9900"/>
      </a:folHlink>
    </a:clrScheme>
    <a:fontScheme name="Custom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layout 3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layout 3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layout 3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layout 3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layout 3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layout 3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layout 3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layout 3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8097</TotalTime>
  <Words>1234</Words>
  <Application>Microsoft Office PowerPoint</Application>
  <PresentationFormat>Widescreen</PresentationFormat>
  <Paragraphs>247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ＭＳ Ｐゴシック</vt:lpstr>
      <vt:lpstr>Arial</vt:lpstr>
      <vt:lpstr>Broadway</vt:lpstr>
      <vt:lpstr>Calibri</vt:lpstr>
      <vt:lpstr>Calibri Light</vt:lpstr>
      <vt:lpstr>Cambria</vt:lpstr>
      <vt:lpstr>Noto Sans Symbols</vt:lpstr>
      <vt:lpstr>Times New Roman</vt:lpstr>
      <vt:lpstr>Verdana</vt:lpstr>
      <vt:lpstr>Wingdings</vt:lpstr>
      <vt:lpstr>Template layout 3</vt:lpstr>
      <vt:lpstr>1_Template layout 3</vt:lpstr>
      <vt:lpstr>Office Theme</vt:lpstr>
      <vt:lpstr>2_Template layout 3</vt:lpstr>
      <vt:lpstr>1_Office Theme</vt:lpstr>
      <vt:lpstr>PowerPoint Presentation</vt:lpstr>
      <vt:lpstr>PowerPoint Presentation</vt:lpstr>
      <vt:lpstr>About us…</vt:lpstr>
      <vt:lpstr>PowerPoint Presentation</vt:lpstr>
      <vt:lpstr>PowerPoint Presentation</vt:lpstr>
      <vt:lpstr>Our role in Global Challenges…</vt:lpstr>
      <vt:lpstr>Our Conceptual Framework  Step-ladder from Food to Health…</vt:lpstr>
      <vt:lpstr>I-KANN-25</vt:lpstr>
      <vt:lpstr>PowerPoint Presentation</vt:lpstr>
      <vt:lpstr>PowerPoint Presentation</vt:lpstr>
      <vt:lpstr>From Cambridge to Capacity Building in the City of Joy…</vt:lpstr>
      <vt:lpstr>PowerPoint Presentation</vt:lpstr>
      <vt:lpstr>PowerPoint Presentation</vt:lpstr>
      <vt:lpstr>WHAT WAS DONE IN THE URBAN SLUMS?</vt:lpstr>
      <vt:lpstr>Objectives </vt:lpstr>
      <vt:lpstr>PowerPoint Presentation</vt:lpstr>
      <vt:lpstr>PowerPoint Presentation</vt:lpstr>
      <vt:lpstr>Partnership Work-in-Progress…</vt:lpstr>
      <vt:lpstr>STEPS…</vt:lpstr>
      <vt:lpstr>PowerPoint Presentation</vt:lpstr>
      <vt:lpstr>PowerPoint Presentation</vt:lpstr>
      <vt:lpstr>PowerPoint Presentation</vt:lpstr>
      <vt:lpstr>PowerPoint Presentation</vt:lpstr>
      <vt:lpstr>WITH GRATITUDE TO ALL CONTRIBUTORS!!!</vt:lpstr>
    </vt:vector>
  </TitlesOfParts>
  <Company>HNR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NNEdPro Global Centre for Nutrition and Health: Mobile Teaching Kitchens in Urban Slums of India</dc:title>
  <dc:creator>Laura Fitzpatrick</dc:creator>
  <cp:lastModifiedBy>Stacy Moore</cp:lastModifiedBy>
  <cp:revision>328</cp:revision>
  <dcterms:created xsi:type="dcterms:W3CDTF">2015-05-05T15:39:15Z</dcterms:created>
  <dcterms:modified xsi:type="dcterms:W3CDTF">2018-05-09T20:45:45Z</dcterms:modified>
</cp:coreProperties>
</file>