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22"/>
  </p:notesMasterIdLst>
  <p:handoutMasterIdLst>
    <p:handoutMasterId r:id="rId23"/>
  </p:handoutMasterIdLst>
  <p:sldIdLst>
    <p:sldId id="392" r:id="rId3"/>
    <p:sldId id="395" r:id="rId4"/>
    <p:sldId id="393" r:id="rId5"/>
    <p:sldId id="394" r:id="rId6"/>
    <p:sldId id="396" r:id="rId7"/>
    <p:sldId id="397" r:id="rId8"/>
    <p:sldId id="398" r:id="rId9"/>
    <p:sldId id="433" r:id="rId10"/>
    <p:sldId id="401" r:id="rId11"/>
    <p:sldId id="403" r:id="rId12"/>
    <p:sldId id="443" r:id="rId13"/>
    <p:sldId id="409" r:id="rId14"/>
    <p:sldId id="438" r:id="rId15"/>
    <p:sldId id="445" r:id="rId16"/>
    <p:sldId id="417" r:id="rId17"/>
    <p:sldId id="442" r:id="rId18"/>
    <p:sldId id="423" r:id="rId19"/>
    <p:sldId id="419" r:id="rId20"/>
    <p:sldId id="446" r:id="rId2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el, Marie (IFPRI)" initials="RM(" lastIdx="12" clrIdx="0">
    <p:extLst>
      <p:ext uri="{19B8F6BF-5375-455C-9EA6-DF929625EA0E}">
        <p15:presenceInfo xmlns:p15="http://schemas.microsoft.com/office/powerpoint/2012/main" userId="S-1-5-21-937917569-1289706902-922709458-1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7272B"/>
    <a:srgbClr val="FCF09A"/>
    <a:srgbClr val="FAE54C"/>
    <a:srgbClr val="E6BF5C"/>
    <a:srgbClr val="F5320B"/>
    <a:srgbClr val="DE4A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82148" autoAdjust="0"/>
  </p:normalViewPr>
  <p:slideViewPr>
    <p:cSldViewPr>
      <p:cViewPr varScale="1">
        <p:scale>
          <a:sx n="70" d="100"/>
          <a:sy n="70" d="100"/>
        </p:scale>
        <p:origin x="1070" y="43"/>
      </p:cViewPr>
      <p:guideLst>
        <p:guide orient="horz" pos="2160"/>
        <p:guide pos="2880"/>
      </p:guideLst>
    </p:cSldViewPr>
  </p:slideViewPr>
  <p:notesTextViewPr>
    <p:cViewPr>
      <p:scale>
        <a:sx n="3" d="2"/>
        <a:sy n="3" d="2"/>
      </p:scale>
      <p:origin x="0" y="0"/>
    </p:cViewPr>
  </p:notesTextViewPr>
  <p:sorterViewPr>
    <p:cViewPr>
      <p:scale>
        <a:sx n="100" d="100"/>
        <a:sy n="100" d="100"/>
      </p:scale>
      <p:origin x="0" y="-2894"/>
    </p:cViewPr>
  </p:sorterViewPr>
  <p:notesViewPr>
    <p:cSldViewPr>
      <p:cViewPr varScale="1">
        <p:scale>
          <a:sx n="69" d="100"/>
          <a:sy n="69" d="100"/>
        </p:scale>
        <p:origin x="179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0791561931989"/>
          <c:y val="4.2827334083239597E-2"/>
          <c:w val="0.8540044832357423"/>
          <c:h val="0.72941826021747291"/>
        </c:manualLayout>
      </c:layout>
      <c:lineChart>
        <c:grouping val="standard"/>
        <c:varyColors val="0"/>
        <c:ser>
          <c:idx val="0"/>
          <c:order val="0"/>
          <c:tx>
            <c:strRef>
              <c:f>stunting!$A$3</c:f>
              <c:strCache>
                <c:ptCount val="1"/>
                <c:pt idx="0">
                  <c:v>Full ration</c:v>
                </c:pt>
              </c:strCache>
            </c:strRef>
          </c:tx>
          <c:spPr>
            <a:ln w="63500" cap="rnd">
              <a:solidFill>
                <a:schemeClr val="tx1"/>
              </a:solidFill>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stunting!$B$3:$H$3</c:f>
              <c:numCache>
                <c:formatCode>General</c:formatCode>
                <c:ptCount val="7"/>
                <c:pt idx="0">
                  <c:v>14.799999999999999</c:v>
                </c:pt>
                <c:pt idx="1">
                  <c:v>18.3</c:v>
                </c:pt>
                <c:pt idx="2">
                  <c:v>22.1</c:v>
                </c:pt>
                <c:pt idx="3">
                  <c:v>28.7</c:v>
                </c:pt>
                <c:pt idx="4">
                  <c:v>37.9</c:v>
                </c:pt>
                <c:pt idx="5">
                  <c:v>53.7</c:v>
                </c:pt>
                <c:pt idx="6">
                  <c:v>49.3</c:v>
                </c:pt>
              </c:numCache>
            </c:numRef>
          </c:val>
          <c:smooth val="0"/>
        </c:ser>
        <c:ser>
          <c:idx val="1"/>
          <c:order val="1"/>
          <c:tx>
            <c:strRef>
              <c:f>stunting!$A$4</c:f>
              <c:strCache>
                <c:ptCount val="1"/>
                <c:pt idx="0">
                  <c:v>Reduced ration</c:v>
                </c:pt>
              </c:strCache>
            </c:strRef>
          </c:tx>
          <c:spPr>
            <a:ln w="63500" cap="rnd">
              <a:solidFill>
                <a:srgbClr val="00B050"/>
              </a:solidFill>
              <a:prstDash val="dash"/>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stunting!$B$4:$H$4</c:f>
              <c:numCache>
                <c:formatCode>General</c:formatCode>
                <c:ptCount val="7"/>
                <c:pt idx="0">
                  <c:v>15.299999999999999</c:v>
                </c:pt>
                <c:pt idx="1">
                  <c:v>18.7</c:v>
                </c:pt>
                <c:pt idx="2">
                  <c:v>23.7</c:v>
                </c:pt>
                <c:pt idx="3">
                  <c:v>35.5</c:v>
                </c:pt>
                <c:pt idx="4">
                  <c:v>45</c:v>
                </c:pt>
                <c:pt idx="5">
                  <c:v>61.4</c:v>
                </c:pt>
                <c:pt idx="6">
                  <c:v>59.599999999999994</c:v>
                </c:pt>
              </c:numCache>
            </c:numRef>
          </c:val>
          <c:smooth val="0"/>
        </c:ser>
        <c:ser>
          <c:idx val="2"/>
          <c:order val="2"/>
          <c:tx>
            <c:strRef>
              <c:f>stunting!$A$5</c:f>
              <c:strCache>
                <c:ptCount val="1"/>
                <c:pt idx="0">
                  <c:v>No ration</c:v>
                </c:pt>
              </c:strCache>
            </c:strRef>
          </c:tx>
          <c:spPr>
            <a:ln w="63500" cap="rnd">
              <a:solidFill>
                <a:schemeClr val="accent2">
                  <a:lumMod val="75000"/>
                </a:schemeClr>
              </a:solidFill>
              <a:prstDash val="sysDot"/>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stunting!$B$5:$H$5</c:f>
              <c:numCache>
                <c:formatCode>General</c:formatCode>
                <c:ptCount val="7"/>
                <c:pt idx="0">
                  <c:v>18.2</c:v>
                </c:pt>
                <c:pt idx="1">
                  <c:v>20</c:v>
                </c:pt>
                <c:pt idx="2">
                  <c:v>26.400000000000002</c:v>
                </c:pt>
                <c:pt idx="3">
                  <c:v>36.1</c:v>
                </c:pt>
                <c:pt idx="4">
                  <c:v>40.400000000000006</c:v>
                </c:pt>
                <c:pt idx="5">
                  <c:v>56.399999999999991</c:v>
                </c:pt>
                <c:pt idx="6">
                  <c:v>56.399999999999991</c:v>
                </c:pt>
              </c:numCache>
            </c:numRef>
          </c:val>
          <c:smooth val="0"/>
        </c:ser>
        <c:ser>
          <c:idx val="3"/>
          <c:order val="3"/>
          <c:tx>
            <c:strRef>
              <c:f>stunting!$A$6</c:f>
              <c:strCache>
                <c:ptCount val="1"/>
                <c:pt idx="0">
                  <c:v>Control</c:v>
                </c:pt>
              </c:strCache>
            </c:strRef>
          </c:tx>
          <c:spPr>
            <a:ln w="63500" cap="rnd">
              <a:solidFill>
                <a:srgbClr val="FFC000"/>
              </a:solidFill>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stunting!$B$6:$H$6</c:f>
              <c:numCache>
                <c:formatCode>General</c:formatCode>
                <c:ptCount val="7"/>
                <c:pt idx="0">
                  <c:v>19.7</c:v>
                </c:pt>
                <c:pt idx="1">
                  <c:v>21.6</c:v>
                </c:pt>
                <c:pt idx="2">
                  <c:v>27</c:v>
                </c:pt>
                <c:pt idx="3">
                  <c:v>34.700000000000003</c:v>
                </c:pt>
                <c:pt idx="4">
                  <c:v>44.6</c:v>
                </c:pt>
                <c:pt idx="5">
                  <c:v>60.1</c:v>
                </c:pt>
                <c:pt idx="6">
                  <c:v>60.8</c:v>
                </c:pt>
              </c:numCache>
            </c:numRef>
          </c:val>
          <c:smooth val="0"/>
        </c:ser>
        <c:dLbls>
          <c:showLegendKey val="0"/>
          <c:showVal val="0"/>
          <c:showCatName val="0"/>
          <c:showSerName val="0"/>
          <c:showPercent val="0"/>
          <c:showBubbleSize val="0"/>
        </c:dLbls>
        <c:smooth val="0"/>
        <c:axId val="226977128"/>
        <c:axId val="136996840"/>
      </c:lineChart>
      <c:catAx>
        <c:axId val="226977128"/>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dirty="0" smtClean="0"/>
                  <a:t>Child</a:t>
                </a:r>
                <a:r>
                  <a:rPr lang="en-US" baseline="0" dirty="0" smtClean="0"/>
                  <a:t> age, mo</a:t>
                </a:r>
                <a:endParaRPr lang="en-US"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36996840"/>
        <c:crosses val="autoZero"/>
        <c:auto val="1"/>
        <c:lblAlgn val="ctr"/>
        <c:lblOffset val="100"/>
        <c:noMultiLvlLbl val="0"/>
      </c:catAx>
      <c:valAx>
        <c:axId val="136996840"/>
        <c:scaling>
          <c:orientation val="minMax"/>
          <c:max val="6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dirty="0" smtClean="0"/>
                  <a:t>Prevalence</a:t>
                </a:r>
                <a:r>
                  <a:rPr lang="en-US" baseline="0" dirty="0" smtClean="0"/>
                  <a:t> of stunting</a:t>
                </a:r>
                <a:endParaRPr lang="en-US" dirty="0"/>
              </a:p>
            </c:rich>
          </c:tx>
          <c:layout>
            <c:manualLayout>
              <c:xMode val="edge"/>
              <c:yMode val="edge"/>
              <c:x val="1.2250056987257006E-2"/>
              <c:y val="0.2415067491563554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26977128"/>
        <c:crosses val="autoZero"/>
        <c:crossBetween val="between"/>
      </c:valAx>
      <c:spPr>
        <a:noFill/>
        <a:ln>
          <a:noFill/>
        </a:ln>
        <a:effectLst/>
      </c:spPr>
    </c:plotArea>
    <c:legend>
      <c:legendPos val="b"/>
      <c:layout>
        <c:manualLayout>
          <c:xMode val="edge"/>
          <c:yMode val="edge"/>
          <c:x val="0.11842702308335243"/>
          <c:y val="0.92439238845144356"/>
          <c:w val="0.86816743425939669"/>
          <c:h val="6.608380202474691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0791561931989"/>
          <c:y val="4.2827334083239597E-2"/>
          <c:w val="0.8540044832357423"/>
          <c:h val="0.72941826021747291"/>
        </c:manualLayout>
      </c:layout>
      <c:lineChart>
        <c:grouping val="standard"/>
        <c:varyColors val="0"/>
        <c:ser>
          <c:idx val="0"/>
          <c:order val="0"/>
          <c:tx>
            <c:strRef>
              <c:f>stunting!$A$3</c:f>
              <c:strCache>
                <c:ptCount val="1"/>
                <c:pt idx="0">
                  <c:v>Full ration</c:v>
                </c:pt>
              </c:strCache>
            </c:strRef>
          </c:tx>
          <c:spPr>
            <a:ln w="63500" cap="rnd">
              <a:solidFill>
                <a:schemeClr val="tx1"/>
              </a:solidFill>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stunting!$B$3:$H$3</c:f>
              <c:numCache>
                <c:formatCode>General</c:formatCode>
                <c:ptCount val="7"/>
                <c:pt idx="0">
                  <c:v>14.799999999999999</c:v>
                </c:pt>
                <c:pt idx="1">
                  <c:v>18.3</c:v>
                </c:pt>
                <c:pt idx="2">
                  <c:v>22.1</c:v>
                </c:pt>
                <c:pt idx="3">
                  <c:v>28.7</c:v>
                </c:pt>
                <c:pt idx="4">
                  <c:v>37.9</c:v>
                </c:pt>
                <c:pt idx="5">
                  <c:v>53.7</c:v>
                </c:pt>
                <c:pt idx="6">
                  <c:v>49.3</c:v>
                </c:pt>
              </c:numCache>
            </c:numRef>
          </c:val>
          <c:smooth val="0"/>
        </c:ser>
        <c:ser>
          <c:idx val="1"/>
          <c:order val="1"/>
          <c:tx>
            <c:strRef>
              <c:f>stunting!$A$4</c:f>
              <c:strCache>
                <c:ptCount val="1"/>
                <c:pt idx="0">
                  <c:v>Reduced ration</c:v>
                </c:pt>
              </c:strCache>
            </c:strRef>
          </c:tx>
          <c:spPr>
            <a:ln w="63500" cap="rnd">
              <a:solidFill>
                <a:srgbClr val="00B050"/>
              </a:solidFill>
              <a:prstDash val="dash"/>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stunting!$B$4:$H$4</c:f>
              <c:numCache>
                <c:formatCode>General</c:formatCode>
                <c:ptCount val="7"/>
                <c:pt idx="0">
                  <c:v>15.299999999999999</c:v>
                </c:pt>
                <c:pt idx="1">
                  <c:v>18.7</c:v>
                </c:pt>
                <c:pt idx="2">
                  <c:v>23.7</c:v>
                </c:pt>
                <c:pt idx="3">
                  <c:v>35.5</c:v>
                </c:pt>
                <c:pt idx="4">
                  <c:v>45</c:v>
                </c:pt>
                <c:pt idx="5">
                  <c:v>61.4</c:v>
                </c:pt>
                <c:pt idx="6">
                  <c:v>59.599999999999994</c:v>
                </c:pt>
              </c:numCache>
            </c:numRef>
          </c:val>
          <c:smooth val="0"/>
        </c:ser>
        <c:ser>
          <c:idx val="2"/>
          <c:order val="2"/>
          <c:tx>
            <c:strRef>
              <c:f>stunting!$A$5</c:f>
              <c:strCache>
                <c:ptCount val="1"/>
                <c:pt idx="0">
                  <c:v>No ration</c:v>
                </c:pt>
              </c:strCache>
            </c:strRef>
          </c:tx>
          <c:spPr>
            <a:ln w="63500" cap="rnd">
              <a:solidFill>
                <a:schemeClr val="accent2">
                  <a:lumMod val="75000"/>
                </a:schemeClr>
              </a:solidFill>
              <a:prstDash val="sysDot"/>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stunting!$B$5:$H$5</c:f>
              <c:numCache>
                <c:formatCode>General</c:formatCode>
                <c:ptCount val="7"/>
                <c:pt idx="0">
                  <c:v>18.2</c:v>
                </c:pt>
                <c:pt idx="1">
                  <c:v>20</c:v>
                </c:pt>
                <c:pt idx="2">
                  <c:v>26.400000000000002</c:v>
                </c:pt>
                <c:pt idx="3">
                  <c:v>36.1</c:v>
                </c:pt>
                <c:pt idx="4">
                  <c:v>40.400000000000006</c:v>
                </c:pt>
                <c:pt idx="5">
                  <c:v>56.399999999999991</c:v>
                </c:pt>
                <c:pt idx="6">
                  <c:v>56.399999999999991</c:v>
                </c:pt>
              </c:numCache>
            </c:numRef>
          </c:val>
          <c:smooth val="0"/>
        </c:ser>
        <c:ser>
          <c:idx val="3"/>
          <c:order val="3"/>
          <c:tx>
            <c:strRef>
              <c:f>stunting!$A$6</c:f>
              <c:strCache>
                <c:ptCount val="1"/>
                <c:pt idx="0">
                  <c:v>Control</c:v>
                </c:pt>
              </c:strCache>
            </c:strRef>
          </c:tx>
          <c:spPr>
            <a:ln w="63500" cap="rnd">
              <a:solidFill>
                <a:srgbClr val="FFC000"/>
              </a:solidFill>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stunting!$B$6:$H$6</c:f>
              <c:numCache>
                <c:formatCode>General</c:formatCode>
                <c:ptCount val="7"/>
                <c:pt idx="0">
                  <c:v>19.7</c:v>
                </c:pt>
                <c:pt idx="1">
                  <c:v>21.6</c:v>
                </c:pt>
                <c:pt idx="2">
                  <c:v>27</c:v>
                </c:pt>
                <c:pt idx="3">
                  <c:v>34.700000000000003</c:v>
                </c:pt>
                <c:pt idx="4">
                  <c:v>44.6</c:v>
                </c:pt>
                <c:pt idx="5">
                  <c:v>60.1</c:v>
                </c:pt>
                <c:pt idx="6">
                  <c:v>60.8</c:v>
                </c:pt>
              </c:numCache>
            </c:numRef>
          </c:val>
          <c:smooth val="0"/>
        </c:ser>
        <c:dLbls>
          <c:showLegendKey val="0"/>
          <c:showVal val="0"/>
          <c:showCatName val="0"/>
          <c:showSerName val="0"/>
          <c:showPercent val="0"/>
          <c:showBubbleSize val="0"/>
        </c:dLbls>
        <c:smooth val="0"/>
        <c:axId val="289027624"/>
        <c:axId val="289028408"/>
      </c:lineChart>
      <c:catAx>
        <c:axId val="289027624"/>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dirty="0" smtClean="0"/>
                  <a:t>Child</a:t>
                </a:r>
                <a:r>
                  <a:rPr lang="en-US" baseline="0" dirty="0" smtClean="0"/>
                  <a:t> age, mo</a:t>
                </a:r>
                <a:endParaRPr lang="en-US"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89028408"/>
        <c:crosses val="autoZero"/>
        <c:auto val="1"/>
        <c:lblAlgn val="ctr"/>
        <c:lblOffset val="100"/>
        <c:noMultiLvlLbl val="0"/>
      </c:catAx>
      <c:valAx>
        <c:axId val="289028408"/>
        <c:scaling>
          <c:orientation val="minMax"/>
          <c:max val="6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dirty="0" smtClean="0"/>
                  <a:t>Prevalence</a:t>
                </a:r>
                <a:r>
                  <a:rPr lang="en-US" baseline="0" dirty="0" smtClean="0"/>
                  <a:t> of stunting</a:t>
                </a:r>
                <a:endParaRPr lang="en-US" dirty="0"/>
              </a:p>
            </c:rich>
          </c:tx>
          <c:layout>
            <c:manualLayout>
              <c:xMode val="edge"/>
              <c:yMode val="edge"/>
              <c:x val="1.2250056987257006E-2"/>
              <c:y val="0.2415067491563554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89027624"/>
        <c:crosses val="autoZero"/>
        <c:crossBetween val="between"/>
      </c:valAx>
      <c:spPr>
        <a:noFill/>
        <a:ln>
          <a:noFill/>
        </a:ln>
        <a:effectLst/>
      </c:spPr>
    </c:plotArea>
    <c:legend>
      <c:legendPos val="b"/>
      <c:layout>
        <c:manualLayout>
          <c:xMode val="edge"/>
          <c:yMode val="edge"/>
          <c:x val="0.11842702308335243"/>
          <c:y val="0.92439238845144356"/>
          <c:w val="0.86816743425939669"/>
          <c:h val="6.608380202474691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0442305822883"/>
          <c:y val="8.5619167395742199E-2"/>
          <c:w val="0.87125631865461262"/>
          <c:h val="0.72078849518810151"/>
        </c:manualLayout>
      </c:layout>
      <c:lineChart>
        <c:grouping val="standard"/>
        <c:varyColors val="0"/>
        <c:ser>
          <c:idx val="0"/>
          <c:order val="0"/>
          <c:tx>
            <c:strRef>
              <c:f>stunting!$A$3</c:f>
              <c:strCache>
                <c:ptCount val="1"/>
                <c:pt idx="0">
                  <c:v>CSB</c:v>
                </c:pt>
              </c:strCache>
            </c:strRef>
          </c:tx>
          <c:spPr>
            <a:ln w="63500" cap="rnd">
              <a:solidFill>
                <a:sysClr val="windowText" lastClr="00000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stunting!$B$3:$H$3</c:f>
              <c:numCache>
                <c:formatCode>General</c:formatCode>
                <c:ptCount val="7"/>
                <c:pt idx="0">
                  <c:v>14.799999999999999</c:v>
                </c:pt>
                <c:pt idx="1">
                  <c:v>18.3</c:v>
                </c:pt>
                <c:pt idx="2">
                  <c:v>22.1</c:v>
                </c:pt>
                <c:pt idx="3">
                  <c:v>28.7</c:v>
                </c:pt>
                <c:pt idx="4">
                  <c:v>37.9</c:v>
                </c:pt>
                <c:pt idx="5">
                  <c:v>53.7</c:v>
                </c:pt>
                <c:pt idx="6">
                  <c:v>49.3</c:v>
                </c:pt>
              </c:numCache>
            </c:numRef>
          </c:val>
          <c:smooth val="0"/>
        </c:ser>
        <c:ser>
          <c:idx val="1"/>
          <c:order val="1"/>
          <c:tx>
            <c:strRef>
              <c:f>stunting!$A$7</c:f>
              <c:strCache>
                <c:ptCount val="1"/>
                <c:pt idx="0">
                  <c:v>LNS</c:v>
                </c:pt>
              </c:strCache>
            </c:strRef>
          </c:tx>
          <c:spPr>
            <a:ln w="63500" cap="rnd">
              <a:solidFill>
                <a:srgbClr val="00206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stunting!$B$7:$H$7</c:f>
              <c:numCache>
                <c:formatCode>General</c:formatCode>
                <c:ptCount val="7"/>
                <c:pt idx="0">
                  <c:v>17.8</c:v>
                </c:pt>
                <c:pt idx="1">
                  <c:v>18</c:v>
                </c:pt>
                <c:pt idx="2">
                  <c:v>24.9</c:v>
                </c:pt>
                <c:pt idx="3">
                  <c:v>33.4</c:v>
                </c:pt>
                <c:pt idx="4">
                  <c:v>41.3</c:v>
                </c:pt>
                <c:pt idx="5">
                  <c:v>55.900000000000006</c:v>
                </c:pt>
                <c:pt idx="6">
                  <c:v>57.099999999999994</c:v>
                </c:pt>
              </c:numCache>
            </c:numRef>
          </c:val>
          <c:smooth val="0"/>
        </c:ser>
        <c:ser>
          <c:idx val="2"/>
          <c:order val="2"/>
          <c:tx>
            <c:strRef>
              <c:f>stunting!$A$8</c:f>
              <c:strCache>
                <c:ptCount val="1"/>
                <c:pt idx="0">
                  <c:v>MNP</c:v>
                </c:pt>
              </c:strCache>
            </c:strRef>
          </c:tx>
          <c:spPr>
            <a:ln w="63500" cap="rnd">
              <a:solidFill>
                <a:srgbClr val="00B05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stunting!$B$8:$H$8</c:f>
              <c:numCache>
                <c:formatCode>General</c:formatCode>
                <c:ptCount val="7"/>
                <c:pt idx="0">
                  <c:v>15.2</c:v>
                </c:pt>
                <c:pt idx="1">
                  <c:v>17.299999999999997</c:v>
                </c:pt>
                <c:pt idx="2">
                  <c:v>21.9</c:v>
                </c:pt>
                <c:pt idx="3">
                  <c:v>28.000000000000004</c:v>
                </c:pt>
                <c:pt idx="4">
                  <c:v>38.1</c:v>
                </c:pt>
                <c:pt idx="5">
                  <c:v>56.3</c:v>
                </c:pt>
                <c:pt idx="6">
                  <c:v>53.5</c:v>
                </c:pt>
              </c:numCache>
            </c:numRef>
          </c:val>
          <c:smooth val="0"/>
        </c:ser>
        <c:ser>
          <c:idx val="3"/>
          <c:order val="3"/>
          <c:tx>
            <c:strRef>
              <c:f>stunting!$A$9</c:f>
              <c:strCache>
                <c:ptCount val="1"/>
                <c:pt idx="0">
                  <c:v>Control</c:v>
                </c:pt>
              </c:strCache>
            </c:strRef>
          </c:tx>
          <c:spPr>
            <a:ln w="63500" cap="rnd">
              <a:solidFill>
                <a:srgbClr val="FFC00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stunting!$B$9:$H$9</c:f>
              <c:numCache>
                <c:formatCode>General</c:formatCode>
                <c:ptCount val="7"/>
                <c:pt idx="0">
                  <c:v>19.7</c:v>
                </c:pt>
                <c:pt idx="1">
                  <c:v>21.6</c:v>
                </c:pt>
                <c:pt idx="2">
                  <c:v>27</c:v>
                </c:pt>
                <c:pt idx="3">
                  <c:v>34.699999999999996</c:v>
                </c:pt>
                <c:pt idx="4">
                  <c:v>44.6</c:v>
                </c:pt>
                <c:pt idx="5">
                  <c:v>60.099999999999994</c:v>
                </c:pt>
                <c:pt idx="6">
                  <c:v>60.8</c:v>
                </c:pt>
              </c:numCache>
            </c:numRef>
          </c:val>
          <c:smooth val="0"/>
        </c:ser>
        <c:dLbls>
          <c:showLegendKey val="0"/>
          <c:showVal val="0"/>
          <c:showCatName val="0"/>
          <c:showSerName val="0"/>
          <c:showPercent val="0"/>
          <c:showBubbleSize val="0"/>
        </c:dLbls>
        <c:smooth val="0"/>
        <c:axId val="226088464"/>
        <c:axId val="226088856"/>
      </c:lineChart>
      <c:catAx>
        <c:axId val="22608846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smtClean="0"/>
                  <a:t>Child</a:t>
                </a:r>
                <a:r>
                  <a:rPr lang="en-US" baseline="0" dirty="0" smtClean="0"/>
                  <a:t> a</a:t>
                </a:r>
                <a:r>
                  <a:rPr lang="en-US" dirty="0" smtClean="0"/>
                  <a:t>ge,</a:t>
                </a:r>
                <a:r>
                  <a:rPr lang="en-US" baseline="0" dirty="0" smtClean="0"/>
                  <a:t> </a:t>
                </a:r>
                <a:r>
                  <a:rPr lang="en-US" dirty="0" smtClean="0"/>
                  <a:t>mo</a:t>
                </a:r>
                <a:endParaRPr lang="en-US" dirty="0"/>
              </a:p>
            </c:rich>
          </c:tx>
          <c:layout>
            <c:manualLayout>
              <c:xMode val="edge"/>
              <c:yMode val="edge"/>
              <c:x val="0.41995054437639745"/>
              <c:y val="0.875624453193350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6088856"/>
        <c:crosses val="autoZero"/>
        <c:auto val="1"/>
        <c:lblAlgn val="ctr"/>
        <c:lblOffset val="100"/>
        <c:noMultiLvlLbl val="0"/>
      </c:catAx>
      <c:valAx>
        <c:axId val="226088856"/>
        <c:scaling>
          <c:orientation val="minMax"/>
          <c:max val="65"/>
          <c:min val="0"/>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6088464"/>
        <c:crosses val="autoZero"/>
        <c:crossBetween val="between"/>
      </c:valAx>
      <c:spPr>
        <a:noFill/>
        <a:ln>
          <a:noFill/>
        </a:ln>
        <a:effectLst/>
      </c:spPr>
    </c:plotArea>
    <c:legend>
      <c:legendPos val="b"/>
      <c:layout>
        <c:manualLayout>
          <c:xMode val="edge"/>
          <c:yMode val="edge"/>
          <c:x val="0.10009708855837465"/>
          <c:y val="0.93112222951297752"/>
          <c:w val="0.84455878779041493"/>
          <c:h val="6.42481408573928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3652182366093"/>
          <c:y val="9.2563611840186633E-2"/>
          <c:w val="0.87125631865461262"/>
          <c:h val="0.72078849518810151"/>
        </c:manualLayout>
      </c:layout>
      <c:lineChart>
        <c:grouping val="standard"/>
        <c:varyColors val="0"/>
        <c:ser>
          <c:idx val="0"/>
          <c:order val="0"/>
          <c:tx>
            <c:strRef>
              <c:f>stunting!$A$3</c:f>
              <c:strCache>
                <c:ptCount val="1"/>
                <c:pt idx="0">
                  <c:v>CSB</c:v>
                </c:pt>
              </c:strCache>
            </c:strRef>
          </c:tx>
          <c:spPr>
            <a:ln w="63500" cap="rnd">
              <a:solidFill>
                <a:sysClr val="windowText" lastClr="00000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stunting!$B$3:$H$3</c:f>
              <c:numCache>
                <c:formatCode>General</c:formatCode>
                <c:ptCount val="7"/>
                <c:pt idx="0">
                  <c:v>14.799999999999999</c:v>
                </c:pt>
                <c:pt idx="1">
                  <c:v>18.3</c:v>
                </c:pt>
                <c:pt idx="2">
                  <c:v>22.1</c:v>
                </c:pt>
                <c:pt idx="3">
                  <c:v>28.7</c:v>
                </c:pt>
                <c:pt idx="4">
                  <c:v>37.9</c:v>
                </c:pt>
                <c:pt idx="5">
                  <c:v>53.7</c:v>
                </c:pt>
                <c:pt idx="6">
                  <c:v>49.3</c:v>
                </c:pt>
              </c:numCache>
            </c:numRef>
          </c:val>
          <c:smooth val="0"/>
        </c:ser>
        <c:ser>
          <c:idx val="1"/>
          <c:order val="1"/>
          <c:tx>
            <c:strRef>
              <c:f>stunting!$A$7</c:f>
              <c:strCache>
                <c:ptCount val="1"/>
                <c:pt idx="0">
                  <c:v>LNS</c:v>
                </c:pt>
              </c:strCache>
            </c:strRef>
          </c:tx>
          <c:spPr>
            <a:ln w="63500" cap="rnd">
              <a:solidFill>
                <a:srgbClr val="00206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stunting!$B$7:$H$7</c:f>
              <c:numCache>
                <c:formatCode>General</c:formatCode>
                <c:ptCount val="7"/>
                <c:pt idx="0">
                  <c:v>17.8</c:v>
                </c:pt>
                <c:pt idx="1">
                  <c:v>18</c:v>
                </c:pt>
                <c:pt idx="2">
                  <c:v>24.9</c:v>
                </c:pt>
                <c:pt idx="3">
                  <c:v>33.4</c:v>
                </c:pt>
                <c:pt idx="4">
                  <c:v>41.3</c:v>
                </c:pt>
                <c:pt idx="5">
                  <c:v>55.900000000000006</c:v>
                </c:pt>
                <c:pt idx="6">
                  <c:v>57.099999999999994</c:v>
                </c:pt>
              </c:numCache>
            </c:numRef>
          </c:val>
          <c:smooth val="0"/>
        </c:ser>
        <c:ser>
          <c:idx val="2"/>
          <c:order val="2"/>
          <c:tx>
            <c:strRef>
              <c:f>stunting!$A$8</c:f>
              <c:strCache>
                <c:ptCount val="1"/>
                <c:pt idx="0">
                  <c:v>MNP</c:v>
                </c:pt>
              </c:strCache>
            </c:strRef>
          </c:tx>
          <c:spPr>
            <a:ln w="63500" cap="rnd">
              <a:solidFill>
                <a:srgbClr val="00B05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stunting!$B$8:$H$8</c:f>
              <c:numCache>
                <c:formatCode>General</c:formatCode>
                <c:ptCount val="7"/>
                <c:pt idx="0">
                  <c:v>15.2</c:v>
                </c:pt>
                <c:pt idx="1">
                  <c:v>17.299999999999997</c:v>
                </c:pt>
                <c:pt idx="2">
                  <c:v>21.9</c:v>
                </c:pt>
                <c:pt idx="3">
                  <c:v>28.000000000000004</c:v>
                </c:pt>
                <c:pt idx="4">
                  <c:v>38.1</c:v>
                </c:pt>
                <c:pt idx="5">
                  <c:v>56.3</c:v>
                </c:pt>
                <c:pt idx="6">
                  <c:v>53.5</c:v>
                </c:pt>
              </c:numCache>
            </c:numRef>
          </c:val>
          <c:smooth val="0"/>
        </c:ser>
        <c:ser>
          <c:idx val="3"/>
          <c:order val="3"/>
          <c:tx>
            <c:strRef>
              <c:f>stunting!$A$9</c:f>
              <c:strCache>
                <c:ptCount val="1"/>
                <c:pt idx="0">
                  <c:v>Control</c:v>
                </c:pt>
              </c:strCache>
            </c:strRef>
          </c:tx>
          <c:spPr>
            <a:ln w="63500" cap="rnd">
              <a:solidFill>
                <a:srgbClr val="FFC000"/>
              </a:solidFill>
              <a:prstDash val="solid"/>
              <a:round/>
            </a:ln>
            <a:effectLst/>
          </c:spPr>
          <c:marker>
            <c:symbol val="none"/>
          </c:marker>
          <c:cat>
            <c:numRef>
              <c:f>stunting!$B$2:$H$2</c:f>
              <c:numCache>
                <c:formatCode>General</c:formatCode>
                <c:ptCount val="7"/>
                <c:pt idx="0">
                  <c:v>1</c:v>
                </c:pt>
                <c:pt idx="1">
                  <c:v>4</c:v>
                </c:pt>
                <c:pt idx="2">
                  <c:v>6</c:v>
                </c:pt>
                <c:pt idx="3">
                  <c:v>9</c:v>
                </c:pt>
                <c:pt idx="4">
                  <c:v>12</c:v>
                </c:pt>
                <c:pt idx="5">
                  <c:v>18</c:v>
                </c:pt>
                <c:pt idx="6">
                  <c:v>24</c:v>
                </c:pt>
              </c:numCache>
            </c:numRef>
          </c:cat>
          <c:val>
            <c:numRef>
              <c:f>stunting!$B$9:$H$9</c:f>
              <c:numCache>
                <c:formatCode>General</c:formatCode>
                <c:ptCount val="7"/>
                <c:pt idx="0">
                  <c:v>19.7</c:v>
                </c:pt>
                <c:pt idx="1">
                  <c:v>21.6</c:v>
                </c:pt>
                <c:pt idx="2">
                  <c:v>27</c:v>
                </c:pt>
                <c:pt idx="3">
                  <c:v>34.699999999999996</c:v>
                </c:pt>
                <c:pt idx="4">
                  <c:v>44.6</c:v>
                </c:pt>
                <c:pt idx="5">
                  <c:v>60.099999999999994</c:v>
                </c:pt>
                <c:pt idx="6">
                  <c:v>60.8</c:v>
                </c:pt>
              </c:numCache>
            </c:numRef>
          </c:val>
          <c:smooth val="0"/>
        </c:ser>
        <c:dLbls>
          <c:showLegendKey val="0"/>
          <c:showVal val="0"/>
          <c:showCatName val="0"/>
          <c:showSerName val="0"/>
          <c:showPercent val="0"/>
          <c:showBubbleSize val="0"/>
        </c:dLbls>
        <c:smooth val="0"/>
        <c:axId val="226090032"/>
        <c:axId val="226090424"/>
      </c:lineChart>
      <c:catAx>
        <c:axId val="2260900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smtClean="0"/>
                  <a:t>Child</a:t>
                </a:r>
                <a:r>
                  <a:rPr lang="en-US" baseline="0" dirty="0" smtClean="0"/>
                  <a:t> a</a:t>
                </a:r>
                <a:r>
                  <a:rPr lang="en-US" dirty="0" smtClean="0"/>
                  <a:t>ge,</a:t>
                </a:r>
                <a:r>
                  <a:rPr lang="en-US" baseline="0" dirty="0" smtClean="0"/>
                  <a:t> </a:t>
                </a:r>
                <a:r>
                  <a:rPr lang="en-US" dirty="0" smtClean="0"/>
                  <a:t>mo</a:t>
                </a:r>
                <a:endParaRPr lang="en-US" dirty="0"/>
              </a:p>
            </c:rich>
          </c:tx>
          <c:layout>
            <c:manualLayout>
              <c:xMode val="edge"/>
              <c:yMode val="edge"/>
              <c:x val="0.41995054437639745"/>
              <c:y val="0.875624453193350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6090424"/>
        <c:crosses val="autoZero"/>
        <c:auto val="1"/>
        <c:lblAlgn val="ctr"/>
        <c:lblOffset val="100"/>
        <c:noMultiLvlLbl val="0"/>
      </c:catAx>
      <c:valAx>
        <c:axId val="226090424"/>
        <c:scaling>
          <c:orientation val="minMax"/>
          <c:max val="65"/>
          <c:min val="0"/>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6090032"/>
        <c:crosses val="autoZero"/>
        <c:crossBetween val="between"/>
      </c:valAx>
      <c:spPr>
        <a:noFill/>
        <a:ln>
          <a:noFill/>
        </a:ln>
        <a:effectLst/>
      </c:spPr>
    </c:plotArea>
    <c:legend>
      <c:legendPos val="b"/>
      <c:layout>
        <c:manualLayout>
          <c:xMode val="edge"/>
          <c:yMode val="edge"/>
          <c:x val="0.10009708855837465"/>
          <c:y val="0.93112222951297752"/>
          <c:w val="0.84455878779041493"/>
          <c:h val="6.42481408573928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0.17522</cdr:x>
      <cdr:y>0.60398</cdr:y>
    </cdr:from>
    <cdr:to>
      <cdr:x>0.22234</cdr:x>
      <cdr:y>0.69053</cdr:y>
    </cdr:to>
    <cdr:sp macro="" textlink="">
      <cdr:nvSpPr>
        <cdr:cNvPr id="2" name="TextBox 17"/>
        <cdr:cNvSpPr txBox="1"/>
      </cdr:nvSpPr>
      <cdr:spPr>
        <a:xfrm xmlns:a="http://schemas.openxmlformats.org/drawingml/2006/main">
          <a:off x="1471286" y="3221603"/>
          <a:ext cx="3956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solidFill>
                <a:schemeClr val="tx2">
                  <a:lumMod val="50000"/>
                </a:schemeClr>
              </a:solidFill>
            </a:rPr>
            <a:t>*</a:t>
          </a:r>
          <a:endParaRPr lang="en-US" sz="2400" dirty="0">
            <a:solidFill>
              <a:schemeClr val="tx2">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0.17522</cdr:x>
      <cdr:y>0.60398</cdr:y>
    </cdr:from>
    <cdr:to>
      <cdr:x>0.22234</cdr:x>
      <cdr:y>0.69053</cdr:y>
    </cdr:to>
    <cdr:sp macro="" textlink="">
      <cdr:nvSpPr>
        <cdr:cNvPr id="2" name="TextBox 17"/>
        <cdr:cNvSpPr txBox="1"/>
      </cdr:nvSpPr>
      <cdr:spPr>
        <a:xfrm xmlns:a="http://schemas.openxmlformats.org/drawingml/2006/main">
          <a:off x="1471286" y="3221603"/>
          <a:ext cx="3956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solidFill>
                <a:schemeClr val="tx2">
                  <a:lumMod val="50000"/>
                </a:schemeClr>
              </a:solidFill>
            </a:rPr>
            <a:t>*</a:t>
          </a:r>
          <a:endParaRPr lang="en-US" sz="2400" dirty="0">
            <a:solidFill>
              <a:schemeClr val="tx2">
                <a:lumMod val="50000"/>
              </a:schemeClr>
            </a:solidFill>
          </a:endParaRPr>
        </a:p>
      </cdr:txBody>
    </cdr:sp>
  </cdr:relSizeAnchor>
  <cdr:relSizeAnchor xmlns:cdr="http://schemas.openxmlformats.org/drawingml/2006/chartDrawing">
    <cdr:from>
      <cdr:x>0.13613</cdr:x>
      <cdr:y>0.50907</cdr:y>
    </cdr:from>
    <cdr:to>
      <cdr:x>0.26318</cdr:x>
      <cdr:y>0.75829</cdr:y>
    </cdr:to>
    <cdr:sp macro="" textlink="">
      <cdr:nvSpPr>
        <cdr:cNvPr id="3" name="Oval 2"/>
        <cdr:cNvSpPr/>
      </cdr:nvSpPr>
      <cdr:spPr>
        <a:xfrm xmlns:a="http://schemas.openxmlformats.org/drawingml/2006/main">
          <a:off x="1143000" y="2715399"/>
          <a:ext cx="1066800" cy="1329339"/>
        </a:xfrm>
        <a:prstGeom xmlns:a="http://schemas.openxmlformats.org/drawingml/2006/main" prst="ellipse">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0.85241</cdr:x>
      <cdr:y>0.16989</cdr:y>
    </cdr:from>
    <cdr:to>
      <cdr:x>0.97946</cdr:x>
      <cdr:y>0.39958</cdr:y>
    </cdr:to>
    <cdr:sp macro="" textlink="">
      <cdr:nvSpPr>
        <cdr:cNvPr id="4" name="Oval 3"/>
        <cdr:cNvSpPr/>
      </cdr:nvSpPr>
      <cdr:spPr>
        <a:xfrm xmlns:a="http://schemas.openxmlformats.org/drawingml/2006/main">
          <a:off x="7157357" y="906201"/>
          <a:ext cx="1066800" cy="1225168"/>
        </a:xfrm>
        <a:prstGeom xmlns:a="http://schemas.openxmlformats.org/drawingml/2006/main" prst="ellipse">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0.85185</cdr:x>
      <cdr:y>0.27901</cdr:y>
    </cdr:from>
    <cdr:to>
      <cdr:x>0.97518</cdr:x>
      <cdr:y>0.34633</cdr:y>
    </cdr:to>
    <cdr:sp macro="" textlink="">
      <cdr:nvSpPr>
        <cdr:cNvPr id="2" name="TextBox 18"/>
        <cdr:cNvSpPr txBox="1"/>
      </cdr:nvSpPr>
      <cdr:spPr>
        <a:xfrm xmlns:a="http://schemas.openxmlformats.org/drawingml/2006/main">
          <a:off x="7010400" y="1530783"/>
          <a:ext cx="101490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solidFill>
              <a:schemeClr val="tx2">
                <a:lumMod val="50000"/>
              </a:schemeClr>
            </a:solidFill>
          </a:endParaRPr>
        </a:p>
      </cdr:txBody>
    </cdr:sp>
  </cdr:relSizeAnchor>
  <cdr:relSizeAnchor xmlns:cdr="http://schemas.openxmlformats.org/drawingml/2006/chartDrawing">
    <cdr:from>
      <cdr:x>0.87037</cdr:x>
      <cdr:y>0.18938</cdr:y>
    </cdr:from>
    <cdr:to>
      <cdr:x>1</cdr:x>
      <cdr:y>0.26367</cdr:y>
    </cdr:to>
    <cdr:sp macro="" textlink="">
      <cdr:nvSpPr>
        <cdr:cNvPr id="3" name="TextBox 19"/>
        <cdr:cNvSpPr txBox="1"/>
      </cdr:nvSpPr>
      <cdr:spPr>
        <a:xfrm xmlns:a="http://schemas.openxmlformats.org/drawingml/2006/main">
          <a:off x="7162800" y="1038999"/>
          <a:ext cx="1066800" cy="4076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2000" dirty="0">
            <a:solidFill>
              <a:schemeClr val="tx2">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0.87667</cdr:x>
      <cdr:y>0.26209</cdr:y>
    </cdr:from>
    <cdr:to>
      <cdr:x>1</cdr:x>
      <cdr:y>0.32941</cdr:y>
    </cdr:to>
    <cdr:sp macro="" textlink="">
      <cdr:nvSpPr>
        <cdr:cNvPr id="2" name="TextBox 18"/>
        <cdr:cNvSpPr txBox="1"/>
      </cdr:nvSpPr>
      <cdr:spPr>
        <a:xfrm xmlns:a="http://schemas.openxmlformats.org/drawingml/2006/main">
          <a:off x="7214644" y="1437935"/>
          <a:ext cx="1014956" cy="3693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chemeClr val="tx2">
                  <a:lumMod val="50000"/>
                </a:schemeClr>
              </a:solidFill>
            </a:rPr>
            <a:t>-11.2 pp</a:t>
          </a:r>
          <a:endParaRPr lang="en-US" b="1" dirty="0">
            <a:solidFill>
              <a:schemeClr val="tx2">
                <a:lumMod val="50000"/>
              </a:schemeClr>
            </a:solidFill>
          </a:endParaRPr>
        </a:p>
      </cdr:txBody>
    </cdr:sp>
  </cdr:relSizeAnchor>
  <cdr:relSizeAnchor xmlns:cdr="http://schemas.openxmlformats.org/drawingml/2006/chartDrawing">
    <cdr:from>
      <cdr:x>0.93022</cdr:x>
      <cdr:y>0.19633</cdr:y>
    </cdr:from>
    <cdr:to>
      <cdr:x>0.98512</cdr:x>
      <cdr:y>0.27062</cdr:y>
    </cdr:to>
    <cdr:sp macro="" textlink="">
      <cdr:nvSpPr>
        <cdr:cNvPr id="3" name="TextBox 19"/>
        <cdr:cNvSpPr txBox="1"/>
      </cdr:nvSpPr>
      <cdr:spPr>
        <a:xfrm xmlns:a="http://schemas.openxmlformats.org/drawingml/2006/main">
          <a:off x="7655378" y="1077157"/>
          <a:ext cx="451758" cy="4075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2000" dirty="0">
            <a:solidFill>
              <a:schemeClr val="tx2">
                <a:lumMod val="50000"/>
              </a:schemeClr>
            </a:solidFill>
          </a:endParaRPr>
        </a:p>
      </cdr:txBody>
    </cdr:sp>
  </cdr:relSizeAnchor>
  <cdr:relSizeAnchor xmlns:cdr="http://schemas.openxmlformats.org/drawingml/2006/chartDrawing">
    <cdr:from>
      <cdr:x>0.13907</cdr:x>
      <cdr:y>0.56904</cdr:y>
    </cdr:from>
    <cdr:to>
      <cdr:x>0.30646</cdr:x>
      <cdr:y>0.80308</cdr:y>
    </cdr:to>
    <cdr:sp macro="" textlink="">
      <cdr:nvSpPr>
        <cdr:cNvPr id="4" name="Oval 3"/>
        <cdr:cNvSpPr/>
      </cdr:nvSpPr>
      <cdr:spPr>
        <a:xfrm xmlns:a="http://schemas.openxmlformats.org/drawingml/2006/main">
          <a:off x="1144524" y="3121968"/>
          <a:ext cx="1377529" cy="1284024"/>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0.81869</cdr:x>
      <cdr:y>0.10035</cdr:y>
    </cdr:from>
    <cdr:to>
      <cdr:x>1</cdr:x>
      <cdr:y>0.37329</cdr:y>
    </cdr:to>
    <cdr:sp macro="" textlink="">
      <cdr:nvSpPr>
        <cdr:cNvPr id="5" name="Oval 4"/>
        <cdr:cNvSpPr/>
      </cdr:nvSpPr>
      <cdr:spPr>
        <a:xfrm xmlns:a="http://schemas.openxmlformats.org/drawingml/2006/main">
          <a:off x="6737476" y="550560"/>
          <a:ext cx="1492124" cy="1497443"/>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0.90212</cdr:x>
      <cdr:y>0.19978</cdr:y>
    </cdr:from>
    <cdr:to>
      <cdr:x>0.9709</cdr:x>
      <cdr:y>0.25705</cdr:y>
    </cdr:to>
    <cdr:sp macro="" textlink="">
      <cdr:nvSpPr>
        <cdr:cNvPr id="6" name="TextBox 5"/>
        <cdr:cNvSpPr txBox="1"/>
      </cdr:nvSpPr>
      <cdr:spPr>
        <a:xfrm xmlns:a="http://schemas.openxmlformats.org/drawingml/2006/main">
          <a:off x="7424057" y="1096059"/>
          <a:ext cx="566057" cy="3142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solidFill>
                <a:srgbClr val="00B050"/>
              </a:solidFill>
            </a:rPr>
            <a:t>-6.7 pp</a:t>
          </a:r>
          <a:endParaRPr lang="en-US" sz="1800" b="1" dirty="0">
            <a:solidFill>
              <a:srgbClr val="00B05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65810" y="2"/>
            <a:ext cx="4028440" cy="351737"/>
          </a:xfrm>
          <a:prstGeom prst="rect">
            <a:avLst/>
          </a:prstGeom>
        </p:spPr>
        <p:txBody>
          <a:bodyPr vert="horz" lIns="92830" tIns="46415" rIns="92830" bIns="46415" rtlCol="0"/>
          <a:lstStyle>
            <a:lvl1pPr algn="r">
              <a:defRPr sz="1200"/>
            </a:lvl1pPr>
          </a:lstStyle>
          <a:p>
            <a:fld id="{7A35A8E7-4522-46F2-A53B-0DB2D142C239}" type="datetimeFigureOut">
              <a:rPr lang="en-US" smtClean="0"/>
              <a:t>10/27/2016</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4"/>
            <a:ext cx="4028440" cy="351736"/>
          </a:xfrm>
          <a:prstGeom prst="rect">
            <a:avLst/>
          </a:prstGeom>
        </p:spPr>
        <p:txBody>
          <a:bodyPr vert="horz" lIns="92830" tIns="46415" rIns="92830" bIns="46415" rtlCol="0" anchor="b"/>
          <a:lstStyle>
            <a:lvl1pPr algn="r">
              <a:defRPr sz="1200"/>
            </a:lvl1pPr>
          </a:lstStyle>
          <a:p>
            <a:fld id="{736058AA-BE75-4FFC-9E0A-EBF8E45D8508}" type="slidenum">
              <a:rPr lang="en-US" smtClean="0"/>
              <a:t>‹#›</a:t>
            </a:fld>
            <a:endParaRPr lang="en-US"/>
          </a:p>
        </p:txBody>
      </p:sp>
    </p:spTree>
    <p:extLst>
      <p:ext uri="{BB962C8B-B14F-4D97-AF65-F5344CB8AC3E}">
        <p14:creationId xmlns:p14="http://schemas.microsoft.com/office/powerpoint/2010/main" val="76150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2830" tIns="46415" rIns="92830" bIns="46415" rtlCol="0"/>
          <a:lstStyle>
            <a:lvl1pPr algn="r">
              <a:defRPr sz="1200"/>
            </a:lvl1pPr>
          </a:lstStyle>
          <a:p>
            <a:fld id="{BAF3E98D-3CED-440E-8C88-EF1E79C00938}" type="datetimeFigureOut">
              <a:rPr lang="en-US" smtClean="0"/>
              <a:t>10/27/2016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2830" tIns="46415" rIns="92830" bIns="46415" rtlCol="0" anchor="b"/>
          <a:lstStyle>
            <a:lvl1pPr algn="r">
              <a:defRPr sz="1200"/>
            </a:lvl1pPr>
          </a:lstStyle>
          <a:p>
            <a:fld id="{18C1D5B9-9EBC-4D41-92BC-4AD8278D6CF5}" type="slidenum">
              <a:rPr lang="en-US" smtClean="0"/>
              <a:t>‹#›</a:t>
            </a:fld>
            <a:endParaRPr lang="en-US"/>
          </a:p>
        </p:txBody>
      </p:sp>
    </p:spTree>
    <p:extLst>
      <p:ext uri="{BB962C8B-B14F-4D97-AF65-F5344CB8AC3E}">
        <p14:creationId xmlns:p14="http://schemas.microsoft.com/office/powerpoint/2010/main" val="92928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1D5B9-9EBC-4D41-92BC-4AD8278D6CF5}" type="slidenum">
              <a:rPr lang="en-US" smtClean="0"/>
              <a:t>1</a:t>
            </a:fld>
            <a:endParaRPr lang="en-US"/>
          </a:p>
        </p:txBody>
      </p:sp>
    </p:spTree>
    <p:extLst>
      <p:ext uri="{BB962C8B-B14F-4D97-AF65-F5344CB8AC3E}">
        <p14:creationId xmlns:p14="http://schemas.microsoft.com/office/powerpoint/2010/main" val="100657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10</a:t>
            </a:fld>
            <a:endParaRPr lang="en-US"/>
          </a:p>
        </p:txBody>
      </p:sp>
    </p:spTree>
    <p:extLst>
      <p:ext uri="{BB962C8B-B14F-4D97-AF65-F5344CB8AC3E}">
        <p14:creationId xmlns:p14="http://schemas.microsoft.com/office/powerpoint/2010/main" val="342266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11</a:t>
            </a:fld>
            <a:endParaRPr lang="en-US"/>
          </a:p>
        </p:txBody>
      </p:sp>
    </p:spTree>
    <p:extLst>
      <p:ext uri="{BB962C8B-B14F-4D97-AF65-F5344CB8AC3E}">
        <p14:creationId xmlns:p14="http://schemas.microsoft.com/office/powerpoint/2010/main" val="61199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C1D5B9-9EBC-4D41-92BC-4AD8278D6CF5}" type="slidenum">
              <a:rPr lang="en-US" smtClean="0"/>
              <a:t>12</a:t>
            </a:fld>
            <a:endParaRPr lang="en-US"/>
          </a:p>
        </p:txBody>
      </p:sp>
    </p:spTree>
    <p:extLst>
      <p:ext uri="{BB962C8B-B14F-4D97-AF65-F5344CB8AC3E}">
        <p14:creationId xmlns:p14="http://schemas.microsoft.com/office/powerpoint/2010/main" val="110489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13</a:t>
            </a:fld>
            <a:endParaRPr lang="en-US"/>
          </a:p>
        </p:txBody>
      </p:sp>
    </p:spTree>
    <p:extLst>
      <p:ext uri="{BB962C8B-B14F-4D97-AF65-F5344CB8AC3E}">
        <p14:creationId xmlns:p14="http://schemas.microsoft.com/office/powerpoint/2010/main" val="235826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14</a:t>
            </a:fld>
            <a:endParaRPr lang="en-US"/>
          </a:p>
        </p:txBody>
      </p:sp>
    </p:spTree>
    <p:extLst>
      <p:ext uri="{BB962C8B-B14F-4D97-AF65-F5344CB8AC3E}">
        <p14:creationId xmlns:p14="http://schemas.microsoft.com/office/powerpoint/2010/main" val="175239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15</a:t>
            </a:fld>
            <a:endParaRPr lang="en-US"/>
          </a:p>
        </p:txBody>
      </p:sp>
    </p:spTree>
    <p:extLst>
      <p:ext uri="{BB962C8B-B14F-4D97-AF65-F5344CB8AC3E}">
        <p14:creationId xmlns:p14="http://schemas.microsoft.com/office/powerpoint/2010/main" val="53898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1D5B9-9EBC-4D41-92BC-4AD8278D6CF5}" type="slidenum">
              <a:rPr lang="en-US" smtClean="0"/>
              <a:t>16</a:t>
            </a:fld>
            <a:endParaRPr lang="en-US"/>
          </a:p>
        </p:txBody>
      </p:sp>
    </p:spTree>
    <p:extLst>
      <p:ext uri="{BB962C8B-B14F-4D97-AF65-F5344CB8AC3E}">
        <p14:creationId xmlns:p14="http://schemas.microsoft.com/office/powerpoint/2010/main" val="334347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defRPr/>
            </a:pPr>
            <a:r>
              <a:rPr lang="en-US" sz="2600" dirty="0" smtClean="0">
                <a:cs typeface="Arial" panose="020B0604020202020204" pitchFamily="34" charset="0"/>
              </a:rPr>
              <a:t>Other bottlenecks (such as government funding for health sector, limited capacity of staff, limited access to health centers) are critical for service delivery, but beyond the scope of PM2A programs.</a:t>
            </a:r>
            <a:endParaRPr lang="en-US" sz="26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8C1D5B9-9EBC-4D41-92BC-4AD8278D6CF5}" type="slidenum">
              <a:rPr lang="en-US" smtClean="0"/>
              <a:t>17</a:t>
            </a:fld>
            <a:endParaRPr lang="en-US"/>
          </a:p>
        </p:txBody>
      </p:sp>
    </p:spTree>
    <p:extLst>
      <p:ext uri="{BB962C8B-B14F-4D97-AF65-F5344CB8AC3E}">
        <p14:creationId xmlns:p14="http://schemas.microsoft.com/office/powerpoint/2010/main" val="237751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1D5B9-9EBC-4D41-92BC-4AD8278D6CF5}" type="slidenum">
              <a:rPr lang="en-US" smtClean="0"/>
              <a:t>18</a:t>
            </a:fld>
            <a:endParaRPr lang="en-US"/>
          </a:p>
        </p:txBody>
      </p:sp>
    </p:spTree>
    <p:extLst>
      <p:ext uri="{BB962C8B-B14F-4D97-AF65-F5344CB8AC3E}">
        <p14:creationId xmlns:p14="http://schemas.microsoft.com/office/powerpoint/2010/main" val="327399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2</a:t>
            </a:fld>
            <a:endParaRPr lang="en-US"/>
          </a:p>
        </p:txBody>
      </p:sp>
    </p:spTree>
    <p:extLst>
      <p:ext uri="{BB962C8B-B14F-4D97-AF65-F5344CB8AC3E}">
        <p14:creationId xmlns:p14="http://schemas.microsoft.com/office/powerpoint/2010/main" val="37353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1D5B9-9EBC-4D41-92BC-4AD8278D6CF5}" type="slidenum">
              <a:rPr lang="en-US" smtClean="0"/>
              <a:t>3</a:t>
            </a:fld>
            <a:endParaRPr lang="en-US"/>
          </a:p>
        </p:txBody>
      </p:sp>
    </p:spTree>
    <p:extLst>
      <p:ext uri="{BB962C8B-B14F-4D97-AF65-F5344CB8AC3E}">
        <p14:creationId xmlns:p14="http://schemas.microsoft.com/office/powerpoint/2010/main" val="429474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kg rice; 4 kg beans; 1.8 kg oil – 4 kg CSB</a:t>
            </a:r>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4</a:t>
            </a:fld>
            <a:endParaRPr lang="en-US"/>
          </a:p>
        </p:txBody>
      </p:sp>
    </p:spTree>
    <p:extLst>
      <p:ext uri="{BB962C8B-B14F-4D97-AF65-F5344CB8AC3E}">
        <p14:creationId xmlns:p14="http://schemas.microsoft.com/office/powerpoint/2010/main" val="401568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5</a:t>
            </a:fld>
            <a:endParaRPr lang="en-US"/>
          </a:p>
        </p:txBody>
      </p:sp>
    </p:spTree>
    <p:extLst>
      <p:ext uri="{BB962C8B-B14F-4D97-AF65-F5344CB8AC3E}">
        <p14:creationId xmlns:p14="http://schemas.microsoft.com/office/powerpoint/2010/main" val="245347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1D5B9-9EBC-4D41-92BC-4AD8278D6CF5}" type="slidenum">
              <a:rPr lang="en-US" smtClean="0"/>
              <a:t>6</a:t>
            </a:fld>
            <a:endParaRPr lang="en-US"/>
          </a:p>
        </p:txBody>
      </p:sp>
    </p:spTree>
    <p:extLst>
      <p:ext uri="{BB962C8B-B14F-4D97-AF65-F5344CB8AC3E}">
        <p14:creationId xmlns:p14="http://schemas.microsoft.com/office/powerpoint/2010/main" val="331170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65ED157F-8E41-481B-8835-34AFA5F3BA03}" type="slidenum">
              <a:rPr lang="en-US" smtClean="0"/>
              <a:pPr/>
              <a:t>7</a:t>
            </a:fld>
            <a:endParaRPr lang="en-US"/>
          </a:p>
        </p:txBody>
      </p:sp>
    </p:spTree>
    <p:extLst>
      <p:ext uri="{BB962C8B-B14F-4D97-AF65-F5344CB8AC3E}">
        <p14:creationId xmlns:p14="http://schemas.microsoft.com/office/powerpoint/2010/main" val="31879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sz="2400" dirty="0" smtClean="0"/>
              <a:t>Food distribution and BCC participation </a:t>
            </a:r>
          </a:p>
          <a:p>
            <a:pPr lvl="1"/>
            <a:r>
              <a:rPr lang="fr-BE" sz="2400" dirty="0" err="1" smtClean="0"/>
              <a:t>Equal</a:t>
            </a:r>
            <a:r>
              <a:rPr lang="fr-BE" sz="2400" dirty="0" smtClean="0"/>
              <a:t> and </a:t>
            </a:r>
            <a:r>
              <a:rPr lang="fr-BE" sz="2400" dirty="0" err="1" smtClean="0"/>
              <a:t>generally</a:t>
            </a:r>
            <a:r>
              <a:rPr lang="fr-BE" sz="2400" dirty="0" smtClean="0"/>
              <a:t> high.</a:t>
            </a:r>
          </a:p>
          <a:p>
            <a:pPr lvl="1"/>
            <a:r>
              <a:rPr lang="fr-BE" sz="2400" dirty="0" err="1" smtClean="0"/>
              <a:t>Lowest</a:t>
            </a:r>
            <a:r>
              <a:rPr lang="fr-BE" sz="2400" dirty="0" smtClean="0"/>
              <a:t> in the no </a:t>
            </a:r>
            <a:r>
              <a:rPr lang="fr-BE" sz="2400" dirty="0" err="1" smtClean="0"/>
              <a:t>family</a:t>
            </a:r>
            <a:r>
              <a:rPr lang="fr-BE" sz="2400" dirty="0" smtClean="0"/>
              <a:t> ration arm. </a:t>
            </a:r>
          </a:p>
          <a:p>
            <a:pPr>
              <a:buFontTx/>
              <a:buNone/>
            </a:pPr>
            <a:endParaRPr lang="en-US" dirty="0"/>
          </a:p>
        </p:txBody>
      </p:sp>
      <p:sp>
        <p:nvSpPr>
          <p:cNvPr id="4" name="Slide Number Placeholder 3"/>
          <p:cNvSpPr>
            <a:spLocks noGrp="1"/>
          </p:cNvSpPr>
          <p:nvPr>
            <p:ph type="sldNum" sz="quarter" idx="10"/>
          </p:nvPr>
        </p:nvSpPr>
        <p:spPr/>
        <p:txBody>
          <a:bodyPr/>
          <a:lstStyle/>
          <a:p>
            <a:fld id="{65ED157F-8E41-481B-8835-34AFA5F3BA03}" type="slidenum">
              <a:rPr lang="en-US" smtClean="0"/>
              <a:pPr/>
              <a:t>8</a:t>
            </a:fld>
            <a:endParaRPr lang="en-US"/>
          </a:p>
        </p:txBody>
      </p:sp>
    </p:spTree>
    <p:extLst>
      <p:ext uri="{BB962C8B-B14F-4D97-AF65-F5344CB8AC3E}">
        <p14:creationId xmlns:p14="http://schemas.microsoft.com/office/powerpoint/2010/main" val="259476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C1D5B9-9EBC-4D41-92BC-4AD8278D6CF5}" type="slidenum">
              <a:rPr lang="en-US" smtClean="0"/>
              <a:t>9</a:t>
            </a:fld>
            <a:endParaRPr lang="en-US"/>
          </a:p>
        </p:txBody>
      </p:sp>
    </p:spTree>
    <p:extLst>
      <p:ext uri="{BB962C8B-B14F-4D97-AF65-F5344CB8AC3E}">
        <p14:creationId xmlns:p14="http://schemas.microsoft.com/office/powerpoint/2010/main" val="372549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70C95-19BE-4715-87CE-722CDE86C762}"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284675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70C95-19BE-4715-87CE-722CDE86C762}"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133277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70C95-19BE-4715-87CE-722CDE86C762}"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401038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66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31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02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0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73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040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0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70C95-19BE-4715-87CE-722CDE86C762}"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1710413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983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11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01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470C95-19BE-4715-87CE-722CDE86C762}"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187087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470C95-19BE-4715-87CE-722CDE86C762}"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2482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470C95-19BE-4715-87CE-722CDE86C762}"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23509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470C95-19BE-4715-87CE-722CDE86C762}"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73478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70C95-19BE-4715-87CE-722CDE86C762}"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143609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70C95-19BE-4715-87CE-722CDE86C762}"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200344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70C95-19BE-4715-87CE-722CDE86C762}"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03B02-631C-40F3-8020-008E84C25E31}" type="slidenum">
              <a:rPr lang="en-US" smtClean="0"/>
              <a:t>‹#›</a:t>
            </a:fld>
            <a:endParaRPr lang="en-US"/>
          </a:p>
        </p:txBody>
      </p:sp>
    </p:spTree>
    <p:extLst>
      <p:ext uri="{BB962C8B-B14F-4D97-AF65-F5344CB8AC3E}">
        <p14:creationId xmlns:p14="http://schemas.microsoft.com/office/powerpoint/2010/main" val="68092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70C95-19BE-4715-87CE-722CDE86C762}" type="datetimeFigureOut">
              <a:rPr lang="en-US" smtClean="0"/>
              <a:t>10/27/2016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03B02-631C-40F3-8020-008E84C25E31}" type="slidenum">
              <a:rPr lang="en-US" smtClean="0"/>
              <a:t>‹#›</a:t>
            </a:fld>
            <a:endParaRPr lang="en-US"/>
          </a:p>
        </p:txBody>
      </p:sp>
    </p:spTree>
    <p:extLst>
      <p:ext uri="{BB962C8B-B14F-4D97-AF65-F5344CB8AC3E}">
        <p14:creationId xmlns:p14="http://schemas.microsoft.com/office/powerpoint/2010/main" val="317940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5E3C3-1E07-4683-860A-5FFE6A559E87}"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601FF-E3F0-4B63-B9F0-3E3DC14F21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882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2260"/>
            <a:ext cx="9144000" cy="3003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a:lnSpc>
                <a:spcPct val="95000"/>
              </a:lnSpc>
              <a:spcAft>
                <a:spcPts val="600"/>
              </a:spcAft>
            </a:pPr>
            <a:endParaRPr lang="en-US" sz="3200" b="1" dirty="0" smtClean="0">
              <a:solidFill>
                <a:schemeClr val="tx1"/>
              </a:solidFill>
              <a:latin typeface="Calibri" panose="020F0502020204030204" pitchFamily="34" charset="0"/>
              <a:cs typeface="Calibri" panose="020F0502020204030204" pitchFamily="34" charset="0"/>
            </a:endParaRPr>
          </a:p>
          <a:p>
            <a:pPr>
              <a:lnSpc>
                <a:spcPct val="95000"/>
              </a:lnSpc>
              <a:spcAft>
                <a:spcPts val="600"/>
              </a:spcAft>
            </a:pPr>
            <a:r>
              <a:rPr lang="en-US" sz="3200" b="1" dirty="0" smtClean="0">
                <a:solidFill>
                  <a:schemeClr val="tx1"/>
                </a:solidFill>
                <a:latin typeface="Calibri" panose="020F0502020204030204" pitchFamily="34" charset="0"/>
                <a:cs typeface="Calibri" panose="020F0502020204030204" pitchFamily="34" charset="0"/>
              </a:rPr>
              <a:t>The </a:t>
            </a:r>
            <a:r>
              <a:rPr lang="en-US" sz="3200" b="1" dirty="0">
                <a:solidFill>
                  <a:schemeClr val="tx1"/>
                </a:solidFill>
                <a:latin typeface="Calibri" panose="020F0502020204030204" pitchFamily="34" charset="0"/>
                <a:cs typeface="Calibri" panose="020F0502020204030204" pitchFamily="34" charset="0"/>
              </a:rPr>
              <a:t>impact of a food-assisted integrated health and nutrition program in </a:t>
            </a:r>
            <a:r>
              <a:rPr lang="en-US" sz="3200" b="1" dirty="0" smtClean="0">
                <a:solidFill>
                  <a:schemeClr val="tx1"/>
                </a:solidFill>
                <a:latin typeface="Calibri" panose="020F0502020204030204" pitchFamily="34" charset="0"/>
                <a:cs typeface="Calibri" panose="020F0502020204030204" pitchFamily="34" charset="0"/>
              </a:rPr>
              <a:t>Guatemala on </a:t>
            </a:r>
            <a:r>
              <a:rPr lang="en-US" sz="3200" b="1" dirty="0">
                <a:solidFill>
                  <a:schemeClr val="tx1"/>
                </a:solidFill>
                <a:latin typeface="Calibri" panose="020F0502020204030204" pitchFamily="34" charset="0"/>
                <a:cs typeface="Calibri" panose="020F0502020204030204" pitchFamily="34" charset="0"/>
              </a:rPr>
              <a:t>maternal and child nutrition </a:t>
            </a:r>
            <a:r>
              <a:rPr lang="en-US" sz="3200" b="1" dirty="0" smtClean="0">
                <a:solidFill>
                  <a:schemeClr val="tx1"/>
                </a:solidFill>
                <a:latin typeface="Calibri" panose="020F0502020204030204" pitchFamily="34" charset="0"/>
                <a:cs typeface="Calibri" panose="020F0502020204030204" pitchFamily="34" charset="0"/>
              </a:rPr>
              <a:t>outcomes</a:t>
            </a:r>
            <a:r>
              <a:rPr lang="en-US" altLang="en-US" sz="3200" b="1" dirty="0" smtClean="0">
                <a:solidFill>
                  <a:schemeClr val="tx1"/>
                </a:solidFill>
                <a:latin typeface="Calibri" panose="020F0502020204030204" pitchFamily="34" charset="0"/>
                <a:cs typeface="Calibri" panose="020F0502020204030204" pitchFamily="34" charset="0"/>
              </a:rPr>
              <a:t> </a:t>
            </a:r>
          </a:p>
          <a:p>
            <a:pPr>
              <a:lnSpc>
                <a:spcPct val="95000"/>
              </a:lnSpc>
              <a:spcAft>
                <a:spcPts val="600"/>
              </a:spcAft>
            </a:pPr>
            <a:endParaRPr lang="en-US" sz="2800" b="1" dirty="0">
              <a:solidFill>
                <a:schemeClr val="tx1"/>
              </a:solidFill>
              <a:latin typeface="Calibri Light" panose="020F0302020204030204"/>
            </a:endParaRPr>
          </a:p>
          <a:p>
            <a:pPr>
              <a:lnSpc>
                <a:spcPct val="95000"/>
              </a:lnSpc>
              <a:spcAft>
                <a:spcPts val="600"/>
              </a:spcAft>
            </a:pPr>
            <a:r>
              <a:rPr lang="en-US" sz="2400" b="1" dirty="0" smtClean="0">
                <a:solidFill>
                  <a:schemeClr val="tx1"/>
                </a:solidFill>
              </a:rPr>
              <a:t>Deanna </a:t>
            </a:r>
            <a:r>
              <a:rPr lang="en-US" sz="2400" b="1" dirty="0">
                <a:solidFill>
                  <a:schemeClr val="tx1"/>
                </a:solidFill>
              </a:rPr>
              <a:t>Olney, </a:t>
            </a:r>
            <a:r>
              <a:rPr lang="en-US" sz="2400" b="1" dirty="0" err="1">
                <a:solidFill>
                  <a:schemeClr val="tx1"/>
                </a:solidFill>
              </a:rPr>
              <a:t>Jef</a:t>
            </a:r>
            <a:r>
              <a:rPr lang="en-US" sz="2400" b="1" dirty="0">
                <a:solidFill>
                  <a:schemeClr val="tx1"/>
                </a:solidFill>
              </a:rPr>
              <a:t> L Leroy, </a:t>
            </a:r>
            <a:r>
              <a:rPr lang="en-US" sz="2400" b="1" dirty="0" smtClean="0">
                <a:solidFill>
                  <a:schemeClr val="tx1"/>
                </a:solidFill>
              </a:rPr>
              <a:t>Lilia </a:t>
            </a:r>
            <a:r>
              <a:rPr lang="en-US" sz="2400" b="1" dirty="0" err="1" smtClean="0">
                <a:solidFill>
                  <a:schemeClr val="tx1"/>
                </a:solidFill>
              </a:rPr>
              <a:t>Bliznashka</a:t>
            </a:r>
            <a:r>
              <a:rPr lang="en-US" sz="2400" b="1" dirty="0" smtClean="0">
                <a:solidFill>
                  <a:schemeClr val="tx1"/>
                </a:solidFill>
              </a:rPr>
              <a:t>, Marie </a:t>
            </a:r>
            <a:r>
              <a:rPr lang="en-US" sz="2400" b="1" dirty="0" err="1" smtClean="0">
                <a:solidFill>
                  <a:schemeClr val="tx1"/>
                </a:solidFill>
              </a:rPr>
              <a:t>Ruel</a:t>
            </a:r>
            <a:r>
              <a:rPr lang="en-US" sz="2400" b="1" dirty="0" smtClean="0">
                <a:solidFill>
                  <a:schemeClr val="tx1"/>
                </a:solidFill>
              </a:rPr>
              <a:t>- IFPRI</a:t>
            </a:r>
          </a:p>
        </p:txBody>
      </p:sp>
      <p:pic>
        <p:nvPicPr>
          <p:cNvPr id="11" name="Picture 5" descr="USAID logo" title="USAID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39" y="5951005"/>
            <a:ext cx="1924700" cy="58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title="FHI 360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4339" y="5984873"/>
            <a:ext cx="1174531" cy="52305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321" y="5934071"/>
            <a:ext cx="1413930" cy="684342"/>
          </a:xfrm>
          <a:prstGeom prst="rect">
            <a:avLst/>
          </a:prstGeom>
        </p:spPr>
      </p:pic>
      <p:pic>
        <p:nvPicPr>
          <p:cNvPr id="10" name="Picture 5" descr="IFPRI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339" y="220662"/>
            <a:ext cx="2362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4320" y="220662"/>
            <a:ext cx="2114550" cy="88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4205325"/>
            <a:ext cx="9144000" cy="14927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457200" rtlCol="0" anchor="ctr"/>
          <a:lstStyle/>
          <a:p>
            <a:r>
              <a:rPr lang="en-US" sz="2200" spc="50" dirty="0" smtClean="0">
                <a:solidFill>
                  <a:schemeClr val="tx1"/>
                </a:solidFill>
                <a:latin typeface="Calibri Light" panose="020F0302020204030204"/>
              </a:rPr>
              <a:t>October 27, 2016</a:t>
            </a:r>
            <a:endParaRPr lang="en-US" sz="2200" spc="50" dirty="0">
              <a:solidFill>
                <a:schemeClr val="tx1"/>
              </a:solidFill>
              <a:latin typeface="Calibri Light" panose="020F0302020204030204"/>
            </a:endParaRPr>
          </a:p>
        </p:txBody>
      </p:sp>
      <p:cxnSp>
        <p:nvCxnSpPr>
          <p:cNvPr id="3" name="Straight Connector 2"/>
          <p:cNvCxnSpPr/>
          <p:nvPr/>
        </p:nvCxnSpPr>
        <p:spPr>
          <a:xfrm>
            <a:off x="838200" y="4572000"/>
            <a:ext cx="7470670" cy="0"/>
          </a:xfrm>
          <a:prstGeom prst="line">
            <a:avLst/>
          </a:prstGeom>
          <a:ln w="25400">
            <a:solidFill>
              <a:srgbClr val="D727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88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57200" y="10886"/>
            <a:ext cx="8153400" cy="979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Child stunting (LAZ &lt; -2) by child age and family ration size compared to control</a:t>
            </a:r>
            <a:endParaRPr lang="en-US" sz="3200" dirty="0"/>
          </a:p>
        </p:txBody>
      </p:sp>
      <p:graphicFrame>
        <p:nvGraphicFramePr>
          <p:cNvPr id="16" name="Chart 15"/>
          <p:cNvGraphicFramePr>
            <a:graphicFrameLocks/>
          </p:cNvGraphicFramePr>
          <p:nvPr>
            <p:extLst>
              <p:ext uri="{D42A27DB-BD31-4B8C-83A1-F6EECF244321}">
                <p14:modId xmlns:p14="http://schemas.microsoft.com/office/powerpoint/2010/main" val="3954076181"/>
              </p:ext>
            </p:extLst>
          </p:nvPr>
        </p:nvGraphicFramePr>
        <p:xfrm>
          <a:off x="304800" y="1216223"/>
          <a:ext cx="8396614"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728857" y="2325428"/>
            <a:ext cx="533400" cy="461665"/>
          </a:xfrm>
          <a:prstGeom prst="rect">
            <a:avLst/>
          </a:prstGeom>
          <a:noFill/>
        </p:spPr>
        <p:txBody>
          <a:bodyPr wrap="square" rtlCol="0">
            <a:spAutoFit/>
          </a:bodyPr>
          <a:lstStyle/>
          <a:p>
            <a:r>
              <a:rPr lang="en-US" sz="2400" dirty="0" smtClean="0">
                <a:solidFill>
                  <a:schemeClr val="tx2">
                    <a:lumMod val="50000"/>
                  </a:schemeClr>
                </a:solidFill>
              </a:rPr>
              <a:t>**</a:t>
            </a:r>
            <a:endParaRPr lang="en-US" sz="2400" dirty="0">
              <a:solidFill>
                <a:schemeClr val="tx2">
                  <a:lumMod val="50000"/>
                </a:schemeClr>
              </a:solidFill>
            </a:endParaRPr>
          </a:p>
        </p:txBody>
      </p:sp>
      <p:sp>
        <p:nvSpPr>
          <p:cNvPr id="17" name="TextBox 16"/>
          <p:cNvSpPr txBox="1"/>
          <p:nvPr/>
        </p:nvSpPr>
        <p:spPr>
          <a:xfrm>
            <a:off x="5867400" y="3147536"/>
            <a:ext cx="533400" cy="461665"/>
          </a:xfrm>
          <a:prstGeom prst="rect">
            <a:avLst/>
          </a:prstGeom>
          <a:noFill/>
        </p:spPr>
        <p:txBody>
          <a:bodyPr wrap="square" rtlCol="0">
            <a:spAutoFit/>
          </a:bodyPr>
          <a:lstStyle/>
          <a:p>
            <a:r>
              <a:rPr lang="en-US" sz="2400" dirty="0" smtClean="0">
                <a:solidFill>
                  <a:schemeClr val="tx2">
                    <a:lumMod val="50000"/>
                  </a:schemeClr>
                </a:solidFill>
              </a:rPr>
              <a:t>*</a:t>
            </a:r>
            <a:endParaRPr lang="en-US" sz="2400" dirty="0">
              <a:solidFill>
                <a:schemeClr val="tx2">
                  <a:lumMod val="50000"/>
                </a:schemeClr>
              </a:solidFill>
            </a:endParaRPr>
          </a:p>
        </p:txBody>
      </p:sp>
      <p:sp>
        <p:nvSpPr>
          <p:cNvPr id="19" name="TextBox 18"/>
          <p:cNvSpPr txBox="1"/>
          <p:nvPr/>
        </p:nvSpPr>
        <p:spPr>
          <a:xfrm>
            <a:off x="4724400" y="3731567"/>
            <a:ext cx="533400" cy="461665"/>
          </a:xfrm>
          <a:prstGeom prst="rect">
            <a:avLst/>
          </a:prstGeom>
          <a:noFill/>
        </p:spPr>
        <p:txBody>
          <a:bodyPr wrap="square" rtlCol="0">
            <a:spAutoFit/>
          </a:bodyPr>
          <a:lstStyle/>
          <a:p>
            <a:r>
              <a:rPr lang="en-US" sz="2400" dirty="0" smtClean="0">
                <a:solidFill>
                  <a:schemeClr val="tx2">
                    <a:lumMod val="50000"/>
                  </a:schemeClr>
                </a:solidFill>
              </a:rPr>
              <a:t>*</a:t>
            </a:r>
            <a:endParaRPr lang="en-US" sz="2400" dirty="0">
              <a:solidFill>
                <a:schemeClr val="tx2">
                  <a:lumMod val="50000"/>
                </a:schemeClr>
              </a:solidFill>
            </a:endParaRPr>
          </a:p>
        </p:txBody>
      </p:sp>
      <p:sp>
        <p:nvSpPr>
          <p:cNvPr id="20" name="TextBox 19"/>
          <p:cNvSpPr txBox="1"/>
          <p:nvPr/>
        </p:nvSpPr>
        <p:spPr>
          <a:xfrm>
            <a:off x="566057" y="6550223"/>
            <a:ext cx="7162800" cy="307777"/>
          </a:xfrm>
          <a:prstGeom prst="rect">
            <a:avLst/>
          </a:prstGeom>
          <a:noFill/>
        </p:spPr>
        <p:txBody>
          <a:bodyPr wrap="square" rtlCol="0">
            <a:spAutoFit/>
          </a:bodyPr>
          <a:lstStyle/>
          <a:p>
            <a:r>
              <a:rPr lang="en-US" sz="1400" i="1" dirty="0" smtClean="0"/>
              <a:t>* p&lt;0.05</a:t>
            </a:r>
            <a:r>
              <a:rPr lang="en-US" sz="1400" i="1" dirty="0"/>
              <a:t> , ** </a:t>
            </a:r>
            <a:r>
              <a:rPr lang="en-US" sz="1400" i="1" dirty="0" smtClean="0"/>
              <a:t>p&lt;0.01 – individual study arm compared to control arm at individual time point </a:t>
            </a:r>
            <a:endParaRPr lang="en-US" sz="1400" dirty="0"/>
          </a:p>
        </p:txBody>
      </p:sp>
    </p:spTree>
    <p:extLst>
      <p:ext uri="{BB962C8B-B14F-4D97-AF65-F5344CB8AC3E}">
        <p14:creationId xmlns:p14="http://schemas.microsoft.com/office/powerpoint/2010/main" val="3508232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57200" y="10886"/>
            <a:ext cx="8153400" cy="979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Child stunting (LAZ &lt; -2) by child age and family ration size compared to control</a:t>
            </a:r>
            <a:endParaRPr lang="en-US" sz="3200" dirty="0"/>
          </a:p>
        </p:txBody>
      </p:sp>
      <p:graphicFrame>
        <p:nvGraphicFramePr>
          <p:cNvPr id="16" name="Chart 15"/>
          <p:cNvGraphicFramePr>
            <a:graphicFrameLocks/>
          </p:cNvGraphicFramePr>
          <p:nvPr>
            <p:extLst>
              <p:ext uri="{D42A27DB-BD31-4B8C-83A1-F6EECF244321}">
                <p14:modId xmlns:p14="http://schemas.microsoft.com/office/powerpoint/2010/main" val="1029749282"/>
              </p:ext>
            </p:extLst>
          </p:nvPr>
        </p:nvGraphicFramePr>
        <p:xfrm>
          <a:off x="304800" y="1216223"/>
          <a:ext cx="8396614"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728857" y="2325428"/>
            <a:ext cx="533400" cy="461665"/>
          </a:xfrm>
          <a:prstGeom prst="rect">
            <a:avLst/>
          </a:prstGeom>
          <a:noFill/>
        </p:spPr>
        <p:txBody>
          <a:bodyPr wrap="square" rtlCol="0">
            <a:spAutoFit/>
          </a:bodyPr>
          <a:lstStyle/>
          <a:p>
            <a:r>
              <a:rPr lang="en-US" sz="2400" dirty="0" smtClean="0">
                <a:solidFill>
                  <a:schemeClr val="tx2">
                    <a:lumMod val="50000"/>
                  </a:schemeClr>
                </a:solidFill>
              </a:rPr>
              <a:t>**</a:t>
            </a:r>
            <a:endParaRPr lang="en-US" sz="2400" dirty="0">
              <a:solidFill>
                <a:schemeClr val="tx2">
                  <a:lumMod val="50000"/>
                </a:schemeClr>
              </a:solidFill>
            </a:endParaRPr>
          </a:p>
        </p:txBody>
      </p:sp>
      <p:sp>
        <p:nvSpPr>
          <p:cNvPr id="17" name="TextBox 16"/>
          <p:cNvSpPr txBox="1"/>
          <p:nvPr/>
        </p:nvSpPr>
        <p:spPr>
          <a:xfrm>
            <a:off x="5867400" y="3147536"/>
            <a:ext cx="533400" cy="461665"/>
          </a:xfrm>
          <a:prstGeom prst="rect">
            <a:avLst/>
          </a:prstGeom>
          <a:noFill/>
        </p:spPr>
        <p:txBody>
          <a:bodyPr wrap="square" rtlCol="0">
            <a:spAutoFit/>
          </a:bodyPr>
          <a:lstStyle/>
          <a:p>
            <a:r>
              <a:rPr lang="en-US" sz="2400" dirty="0" smtClean="0">
                <a:solidFill>
                  <a:schemeClr val="tx2">
                    <a:lumMod val="50000"/>
                  </a:schemeClr>
                </a:solidFill>
              </a:rPr>
              <a:t>*</a:t>
            </a:r>
            <a:endParaRPr lang="en-US" sz="2400" dirty="0">
              <a:solidFill>
                <a:schemeClr val="tx2">
                  <a:lumMod val="50000"/>
                </a:schemeClr>
              </a:solidFill>
            </a:endParaRPr>
          </a:p>
        </p:txBody>
      </p:sp>
      <p:sp>
        <p:nvSpPr>
          <p:cNvPr id="18" name="TextBox 17"/>
          <p:cNvSpPr txBox="1"/>
          <p:nvPr/>
        </p:nvSpPr>
        <p:spPr>
          <a:xfrm>
            <a:off x="1447800" y="4572000"/>
            <a:ext cx="1447800" cy="400110"/>
          </a:xfrm>
          <a:prstGeom prst="rect">
            <a:avLst/>
          </a:prstGeom>
          <a:noFill/>
        </p:spPr>
        <p:txBody>
          <a:bodyPr wrap="square" rtlCol="0">
            <a:spAutoFit/>
          </a:bodyPr>
          <a:lstStyle/>
          <a:p>
            <a:r>
              <a:rPr lang="en-US" sz="2000" dirty="0" smtClean="0">
                <a:solidFill>
                  <a:schemeClr val="tx2">
                    <a:lumMod val="50000"/>
                  </a:schemeClr>
                </a:solidFill>
              </a:rPr>
              <a:t>-4.6 pp</a:t>
            </a:r>
            <a:endParaRPr lang="en-US" sz="2000" dirty="0">
              <a:solidFill>
                <a:schemeClr val="tx2">
                  <a:lumMod val="50000"/>
                </a:schemeClr>
              </a:solidFill>
            </a:endParaRPr>
          </a:p>
        </p:txBody>
      </p:sp>
      <p:sp>
        <p:nvSpPr>
          <p:cNvPr id="19" name="TextBox 18"/>
          <p:cNvSpPr txBox="1"/>
          <p:nvPr/>
        </p:nvSpPr>
        <p:spPr>
          <a:xfrm>
            <a:off x="4724400" y="3731567"/>
            <a:ext cx="533400" cy="461665"/>
          </a:xfrm>
          <a:prstGeom prst="rect">
            <a:avLst/>
          </a:prstGeom>
          <a:noFill/>
        </p:spPr>
        <p:txBody>
          <a:bodyPr wrap="square" rtlCol="0">
            <a:spAutoFit/>
          </a:bodyPr>
          <a:lstStyle/>
          <a:p>
            <a:r>
              <a:rPr lang="en-US" sz="2400" dirty="0" smtClean="0">
                <a:solidFill>
                  <a:schemeClr val="tx2">
                    <a:lumMod val="50000"/>
                  </a:schemeClr>
                </a:solidFill>
              </a:rPr>
              <a:t>*</a:t>
            </a:r>
            <a:endParaRPr lang="en-US" sz="2400" dirty="0">
              <a:solidFill>
                <a:schemeClr val="tx2">
                  <a:lumMod val="50000"/>
                </a:schemeClr>
              </a:solidFill>
            </a:endParaRPr>
          </a:p>
        </p:txBody>
      </p:sp>
      <p:sp>
        <p:nvSpPr>
          <p:cNvPr id="20" name="TextBox 19"/>
          <p:cNvSpPr txBox="1"/>
          <p:nvPr/>
        </p:nvSpPr>
        <p:spPr>
          <a:xfrm>
            <a:off x="566057" y="6550223"/>
            <a:ext cx="7162800" cy="307777"/>
          </a:xfrm>
          <a:prstGeom prst="rect">
            <a:avLst/>
          </a:prstGeom>
          <a:noFill/>
        </p:spPr>
        <p:txBody>
          <a:bodyPr wrap="square" rtlCol="0">
            <a:spAutoFit/>
          </a:bodyPr>
          <a:lstStyle/>
          <a:p>
            <a:r>
              <a:rPr lang="en-US" sz="1400" i="1" dirty="0" smtClean="0"/>
              <a:t>* p&lt;0.05</a:t>
            </a:r>
            <a:r>
              <a:rPr lang="en-US" sz="1400" i="1" dirty="0"/>
              <a:t> , ** </a:t>
            </a:r>
            <a:r>
              <a:rPr lang="en-US" sz="1400" i="1" dirty="0" smtClean="0"/>
              <a:t>p&lt;0.01 – individual study arm compared to control arm at individual time point </a:t>
            </a:r>
            <a:endParaRPr lang="en-US" sz="1400" dirty="0"/>
          </a:p>
        </p:txBody>
      </p:sp>
      <p:sp>
        <p:nvSpPr>
          <p:cNvPr id="3" name="TextBox 2"/>
          <p:cNvSpPr txBox="1"/>
          <p:nvPr/>
        </p:nvSpPr>
        <p:spPr>
          <a:xfrm>
            <a:off x="7467600" y="2587038"/>
            <a:ext cx="1043876" cy="400110"/>
          </a:xfrm>
          <a:prstGeom prst="rect">
            <a:avLst/>
          </a:prstGeom>
          <a:noFill/>
        </p:spPr>
        <p:txBody>
          <a:bodyPr wrap="none" rtlCol="0">
            <a:spAutoFit/>
          </a:bodyPr>
          <a:lstStyle/>
          <a:p>
            <a:r>
              <a:rPr lang="en-US" sz="2000" dirty="0" smtClean="0"/>
              <a:t>-11.2 pp</a:t>
            </a:r>
            <a:endParaRPr lang="en-US" sz="2000" dirty="0"/>
          </a:p>
        </p:txBody>
      </p:sp>
    </p:spTree>
    <p:extLst>
      <p:ext uri="{BB962C8B-B14F-4D97-AF65-F5344CB8AC3E}">
        <p14:creationId xmlns:p14="http://schemas.microsoft.com/office/powerpoint/2010/main" val="3016609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pPr algn="l"/>
            <a:r>
              <a:rPr lang="en-US" sz="3200" dirty="0" smtClean="0">
                <a:cs typeface="Microsoft Sans Serif" pitchFamily="34" charset="0"/>
              </a:rPr>
              <a:t>Did the type of individual ration affect child growth outcomes?</a:t>
            </a:r>
            <a:endParaRPr lang="en-US" sz="3200" cap="none" dirty="0">
              <a:solidFill>
                <a:schemeClr val="tx1"/>
              </a:solidFill>
            </a:endParaRPr>
          </a:p>
        </p:txBody>
      </p:sp>
      <p:cxnSp>
        <p:nvCxnSpPr>
          <p:cNvPr id="5" name="Straight Connector 4"/>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pic>
        <p:nvPicPr>
          <p:cNvPr id="6" name="Picture 5" descr="C:\Documents and Settings\IFPRI Guatemala\My Documents\My Pictures\Micronutrieintes.bmp"/>
          <p:cNvPicPr/>
          <p:nvPr/>
        </p:nvPicPr>
        <p:blipFill>
          <a:blip r:embed="rId3" cstate="print"/>
          <a:srcRect l="2869" r="14139" b="15789"/>
          <a:stretch>
            <a:fillRect/>
          </a:stretch>
        </p:blipFill>
        <p:spPr bwMode="auto">
          <a:xfrm>
            <a:off x="3926393" y="1997895"/>
            <a:ext cx="4760407" cy="3336105"/>
          </a:xfrm>
          <a:prstGeom prst="rect">
            <a:avLst/>
          </a:prstGeom>
          <a:noFill/>
          <a:ln w="9525">
            <a:noFill/>
            <a:miter lim="800000"/>
            <a:headEnd/>
            <a:tailEnd/>
          </a:ln>
        </p:spPr>
      </p:pic>
      <p:pic>
        <p:nvPicPr>
          <p:cNvPr id="7" name="Picture 6" descr="C:\Documents and Settings\IFPRI Guatemala\Desktop\IO\IMG_1842.jpg"/>
          <p:cNvPicPr/>
          <p:nvPr/>
        </p:nvPicPr>
        <p:blipFill>
          <a:blip r:embed="rId4" cstate="print"/>
          <a:srcRect l="13529" t="13248" r="21896"/>
          <a:stretch>
            <a:fillRect/>
          </a:stretch>
        </p:blipFill>
        <p:spPr bwMode="auto">
          <a:xfrm>
            <a:off x="424543" y="1997895"/>
            <a:ext cx="3276600" cy="3336105"/>
          </a:xfrm>
          <a:prstGeom prst="rect">
            <a:avLst/>
          </a:prstGeom>
          <a:noFill/>
          <a:ln w="9525">
            <a:noFill/>
            <a:miter lim="800000"/>
            <a:headEnd/>
            <a:tailEnd/>
          </a:ln>
        </p:spPr>
      </p:pic>
    </p:spTree>
    <p:extLst>
      <p:ext uri="{BB962C8B-B14F-4D97-AF65-F5344CB8AC3E}">
        <p14:creationId xmlns:p14="http://schemas.microsoft.com/office/powerpoint/2010/main" val="405818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566057" y="214308"/>
            <a:ext cx="8153400" cy="97971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dirty="0" smtClean="0"/>
              <a:t>Child stunting (LAZ &lt; -2</a:t>
            </a:r>
            <a:r>
              <a:rPr lang="en-US" sz="3500" dirty="0"/>
              <a:t>) by child age and type of individual ration compared to control</a:t>
            </a:r>
          </a:p>
          <a:p>
            <a:pPr algn="l"/>
            <a:endParaRPr lang="en-US" sz="3600" dirty="0"/>
          </a:p>
        </p:txBody>
      </p:sp>
      <p:graphicFrame>
        <p:nvGraphicFramePr>
          <p:cNvPr id="12" name="Chart 11"/>
          <p:cNvGraphicFramePr>
            <a:graphicFrameLocks/>
          </p:cNvGraphicFramePr>
          <p:nvPr>
            <p:extLst>
              <p:ext uri="{D42A27DB-BD31-4B8C-83A1-F6EECF244321}">
                <p14:modId xmlns:p14="http://schemas.microsoft.com/office/powerpoint/2010/main" val="1267933458"/>
              </p:ext>
            </p:extLst>
          </p:nvPr>
        </p:nvGraphicFramePr>
        <p:xfrm>
          <a:off x="381000" y="1145232"/>
          <a:ext cx="8229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7728857" y="2599422"/>
            <a:ext cx="533400" cy="461665"/>
          </a:xfrm>
          <a:prstGeom prst="rect">
            <a:avLst/>
          </a:prstGeom>
          <a:noFill/>
        </p:spPr>
        <p:txBody>
          <a:bodyPr wrap="square" rtlCol="0">
            <a:spAutoFit/>
          </a:bodyPr>
          <a:lstStyle/>
          <a:p>
            <a:r>
              <a:rPr lang="en-US" sz="2400" dirty="0" smtClean="0"/>
              <a:t>**</a:t>
            </a:r>
            <a:endParaRPr lang="en-US" sz="2400" dirty="0"/>
          </a:p>
        </p:txBody>
      </p:sp>
      <p:sp>
        <p:nvSpPr>
          <p:cNvPr id="16" name="TextBox 15"/>
          <p:cNvSpPr txBox="1"/>
          <p:nvPr/>
        </p:nvSpPr>
        <p:spPr>
          <a:xfrm>
            <a:off x="5715000" y="3185068"/>
            <a:ext cx="533400" cy="461665"/>
          </a:xfrm>
          <a:prstGeom prst="rect">
            <a:avLst/>
          </a:prstGeom>
          <a:noFill/>
        </p:spPr>
        <p:txBody>
          <a:bodyPr wrap="square" rtlCol="0">
            <a:spAutoFit/>
          </a:bodyPr>
          <a:lstStyle/>
          <a:p>
            <a:r>
              <a:rPr lang="en-US" sz="2400" dirty="0" smtClean="0"/>
              <a:t>*</a:t>
            </a:r>
            <a:endParaRPr lang="en-US" sz="2400" dirty="0"/>
          </a:p>
        </p:txBody>
      </p:sp>
      <p:sp>
        <p:nvSpPr>
          <p:cNvPr id="17" name="TextBox 16"/>
          <p:cNvSpPr txBox="1"/>
          <p:nvPr/>
        </p:nvSpPr>
        <p:spPr>
          <a:xfrm>
            <a:off x="1525640" y="4619019"/>
            <a:ext cx="533400" cy="461665"/>
          </a:xfrm>
          <a:prstGeom prst="rect">
            <a:avLst/>
          </a:prstGeom>
          <a:noFill/>
        </p:spPr>
        <p:txBody>
          <a:bodyPr wrap="square" rtlCol="0">
            <a:spAutoFit/>
          </a:bodyPr>
          <a:lstStyle/>
          <a:p>
            <a:r>
              <a:rPr lang="en-US" sz="2400" dirty="0" smtClean="0"/>
              <a:t>*</a:t>
            </a:r>
            <a:endParaRPr lang="en-US" sz="2400" dirty="0"/>
          </a:p>
        </p:txBody>
      </p:sp>
      <p:sp>
        <p:nvSpPr>
          <p:cNvPr id="18" name="TextBox 17"/>
          <p:cNvSpPr txBox="1"/>
          <p:nvPr/>
        </p:nvSpPr>
        <p:spPr>
          <a:xfrm>
            <a:off x="4648200" y="3712422"/>
            <a:ext cx="533400" cy="461665"/>
          </a:xfrm>
          <a:prstGeom prst="rect">
            <a:avLst/>
          </a:prstGeom>
          <a:noFill/>
        </p:spPr>
        <p:txBody>
          <a:bodyPr wrap="square" rtlCol="0">
            <a:spAutoFit/>
          </a:bodyPr>
          <a:lstStyle/>
          <a:p>
            <a:r>
              <a:rPr lang="en-US" sz="2400" dirty="0" smtClean="0"/>
              <a:t>*</a:t>
            </a:r>
            <a:endParaRPr lang="en-US" sz="2400" dirty="0"/>
          </a:p>
        </p:txBody>
      </p:sp>
      <p:sp>
        <p:nvSpPr>
          <p:cNvPr id="30" name="TextBox 29"/>
          <p:cNvSpPr txBox="1"/>
          <p:nvPr/>
        </p:nvSpPr>
        <p:spPr>
          <a:xfrm>
            <a:off x="7728857" y="2222389"/>
            <a:ext cx="533400" cy="461665"/>
          </a:xfrm>
          <a:prstGeom prst="rect">
            <a:avLst/>
          </a:prstGeom>
          <a:noFill/>
        </p:spPr>
        <p:txBody>
          <a:bodyPr wrap="square" rtlCol="0">
            <a:spAutoFit/>
          </a:bodyPr>
          <a:lstStyle/>
          <a:p>
            <a:r>
              <a:rPr lang="en-US" sz="2400" b="1" dirty="0" smtClean="0">
                <a:solidFill>
                  <a:srgbClr val="00B050"/>
                </a:solidFill>
              </a:rPr>
              <a:t>*</a:t>
            </a:r>
            <a:endParaRPr lang="en-US" sz="2400" b="1" dirty="0">
              <a:solidFill>
                <a:srgbClr val="00B050"/>
              </a:solidFill>
            </a:endParaRPr>
          </a:p>
        </p:txBody>
      </p:sp>
      <p:sp>
        <p:nvSpPr>
          <p:cNvPr id="31" name="TextBox 30"/>
          <p:cNvSpPr txBox="1"/>
          <p:nvPr/>
        </p:nvSpPr>
        <p:spPr>
          <a:xfrm>
            <a:off x="5715000" y="3481589"/>
            <a:ext cx="533400" cy="461665"/>
          </a:xfrm>
          <a:prstGeom prst="rect">
            <a:avLst/>
          </a:prstGeom>
          <a:noFill/>
        </p:spPr>
        <p:txBody>
          <a:bodyPr wrap="square" rtlCol="0">
            <a:spAutoFit/>
          </a:bodyPr>
          <a:lstStyle/>
          <a:p>
            <a:r>
              <a:rPr lang="en-US" sz="2400" b="1" dirty="0" smtClean="0">
                <a:solidFill>
                  <a:srgbClr val="00B050"/>
                </a:solidFill>
              </a:rPr>
              <a:t>*</a:t>
            </a:r>
            <a:endParaRPr lang="en-US" sz="2400" b="1" dirty="0">
              <a:solidFill>
                <a:srgbClr val="00B050"/>
              </a:solidFill>
            </a:endParaRPr>
          </a:p>
        </p:txBody>
      </p:sp>
      <p:sp>
        <p:nvSpPr>
          <p:cNvPr id="32" name="TextBox 31"/>
          <p:cNvSpPr txBox="1"/>
          <p:nvPr/>
        </p:nvSpPr>
        <p:spPr>
          <a:xfrm>
            <a:off x="1525756" y="4928154"/>
            <a:ext cx="533400" cy="461665"/>
          </a:xfrm>
          <a:prstGeom prst="rect">
            <a:avLst/>
          </a:prstGeom>
          <a:noFill/>
        </p:spPr>
        <p:txBody>
          <a:bodyPr wrap="square" rtlCol="0">
            <a:spAutoFit/>
          </a:bodyPr>
          <a:lstStyle/>
          <a:p>
            <a:r>
              <a:rPr lang="en-US" sz="2400" b="1" dirty="0" smtClean="0">
                <a:solidFill>
                  <a:srgbClr val="00B050"/>
                </a:solidFill>
              </a:rPr>
              <a:t>*</a:t>
            </a:r>
            <a:endParaRPr lang="en-US" sz="2400" b="1" dirty="0">
              <a:solidFill>
                <a:srgbClr val="00B050"/>
              </a:solidFill>
            </a:endParaRPr>
          </a:p>
        </p:txBody>
      </p:sp>
      <p:sp>
        <p:nvSpPr>
          <p:cNvPr id="33" name="TextBox 32"/>
          <p:cNvSpPr txBox="1"/>
          <p:nvPr/>
        </p:nvSpPr>
        <p:spPr>
          <a:xfrm>
            <a:off x="4648200" y="3888432"/>
            <a:ext cx="533400" cy="461665"/>
          </a:xfrm>
          <a:prstGeom prst="rect">
            <a:avLst/>
          </a:prstGeom>
          <a:noFill/>
        </p:spPr>
        <p:txBody>
          <a:bodyPr wrap="square" rtlCol="0">
            <a:spAutoFit/>
          </a:bodyPr>
          <a:lstStyle/>
          <a:p>
            <a:r>
              <a:rPr lang="en-US" sz="2400" b="1" dirty="0" smtClean="0">
                <a:solidFill>
                  <a:srgbClr val="00B050"/>
                </a:solidFill>
              </a:rPr>
              <a:t>*</a:t>
            </a:r>
            <a:endParaRPr lang="en-US" sz="2400" b="1" dirty="0">
              <a:solidFill>
                <a:srgbClr val="00B050"/>
              </a:solidFill>
            </a:endParaRPr>
          </a:p>
        </p:txBody>
      </p:sp>
      <p:sp>
        <p:nvSpPr>
          <p:cNvPr id="34" name="TextBox 33"/>
          <p:cNvSpPr txBox="1"/>
          <p:nvPr/>
        </p:nvSpPr>
        <p:spPr>
          <a:xfrm>
            <a:off x="566057" y="6561109"/>
            <a:ext cx="7162800" cy="307777"/>
          </a:xfrm>
          <a:prstGeom prst="rect">
            <a:avLst/>
          </a:prstGeom>
          <a:noFill/>
        </p:spPr>
        <p:txBody>
          <a:bodyPr wrap="square" rtlCol="0">
            <a:spAutoFit/>
          </a:bodyPr>
          <a:lstStyle/>
          <a:p>
            <a:r>
              <a:rPr lang="en-US" sz="1400" i="1" dirty="0" smtClean="0"/>
              <a:t>* p&lt;0.05</a:t>
            </a:r>
            <a:r>
              <a:rPr lang="en-US" sz="1400" i="1" dirty="0"/>
              <a:t> , ** </a:t>
            </a:r>
            <a:r>
              <a:rPr lang="en-US" sz="1400" i="1" dirty="0" smtClean="0"/>
              <a:t>p&lt;0.01 – individual study arm compared to control arm at individual time point </a:t>
            </a:r>
            <a:endParaRPr lang="en-US" sz="1400" dirty="0"/>
          </a:p>
        </p:txBody>
      </p:sp>
      <p:sp>
        <p:nvSpPr>
          <p:cNvPr id="2" name="TextBox 1"/>
          <p:cNvSpPr txBox="1"/>
          <p:nvPr/>
        </p:nvSpPr>
        <p:spPr>
          <a:xfrm rot="16200000">
            <a:off x="-927927" y="3401513"/>
            <a:ext cx="2618636" cy="369332"/>
          </a:xfrm>
          <a:prstGeom prst="rect">
            <a:avLst/>
          </a:prstGeom>
          <a:noFill/>
        </p:spPr>
        <p:txBody>
          <a:bodyPr wrap="square" rtlCol="0">
            <a:spAutoFit/>
          </a:bodyPr>
          <a:lstStyle/>
          <a:p>
            <a:r>
              <a:rPr lang="en-US" dirty="0" smtClean="0"/>
              <a:t>Prevalence of stunting (%)</a:t>
            </a:r>
            <a:endParaRPr lang="en-US" dirty="0"/>
          </a:p>
        </p:txBody>
      </p:sp>
    </p:spTree>
    <p:extLst>
      <p:ext uri="{BB962C8B-B14F-4D97-AF65-F5344CB8AC3E}">
        <p14:creationId xmlns:p14="http://schemas.microsoft.com/office/powerpoint/2010/main" val="345566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566057" y="214308"/>
            <a:ext cx="8153400" cy="97971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dirty="0" smtClean="0"/>
              <a:t>Child stunting (LAZ &lt; -2</a:t>
            </a:r>
            <a:r>
              <a:rPr lang="en-US" sz="3500" dirty="0"/>
              <a:t>) by child age and type of individual ration compared to control</a:t>
            </a:r>
          </a:p>
          <a:p>
            <a:pPr algn="l"/>
            <a:endParaRPr lang="en-US" sz="3600" dirty="0"/>
          </a:p>
        </p:txBody>
      </p:sp>
      <p:graphicFrame>
        <p:nvGraphicFramePr>
          <p:cNvPr id="12" name="Chart 11"/>
          <p:cNvGraphicFramePr>
            <a:graphicFrameLocks/>
          </p:cNvGraphicFramePr>
          <p:nvPr>
            <p:extLst>
              <p:ext uri="{D42A27DB-BD31-4B8C-83A1-F6EECF244321}">
                <p14:modId xmlns:p14="http://schemas.microsoft.com/office/powerpoint/2010/main" val="2129089556"/>
              </p:ext>
            </p:extLst>
          </p:nvPr>
        </p:nvGraphicFramePr>
        <p:xfrm>
          <a:off x="196724" y="1228597"/>
          <a:ext cx="8229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7086600" y="2671625"/>
            <a:ext cx="533400" cy="461665"/>
          </a:xfrm>
          <a:prstGeom prst="rect">
            <a:avLst/>
          </a:prstGeom>
          <a:noFill/>
        </p:spPr>
        <p:txBody>
          <a:bodyPr wrap="square" rtlCol="0">
            <a:spAutoFit/>
          </a:bodyPr>
          <a:lstStyle/>
          <a:p>
            <a:r>
              <a:rPr lang="en-US" sz="2400" b="1" dirty="0" smtClean="0"/>
              <a:t>**</a:t>
            </a:r>
            <a:endParaRPr lang="en-US" sz="2400" b="1" dirty="0"/>
          </a:p>
        </p:txBody>
      </p:sp>
      <p:sp>
        <p:nvSpPr>
          <p:cNvPr id="16" name="TextBox 15"/>
          <p:cNvSpPr txBox="1"/>
          <p:nvPr/>
        </p:nvSpPr>
        <p:spPr>
          <a:xfrm>
            <a:off x="5715000" y="3185068"/>
            <a:ext cx="533400" cy="461665"/>
          </a:xfrm>
          <a:prstGeom prst="rect">
            <a:avLst/>
          </a:prstGeom>
          <a:noFill/>
        </p:spPr>
        <p:txBody>
          <a:bodyPr wrap="square" rtlCol="0">
            <a:spAutoFit/>
          </a:bodyPr>
          <a:lstStyle/>
          <a:p>
            <a:r>
              <a:rPr lang="en-US" sz="2400" dirty="0" smtClean="0"/>
              <a:t>*</a:t>
            </a:r>
            <a:endParaRPr lang="en-US" sz="2400" dirty="0"/>
          </a:p>
        </p:txBody>
      </p:sp>
      <p:sp>
        <p:nvSpPr>
          <p:cNvPr id="17" name="TextBox 16"/>
          <p:cNvSpPr txBox="1"/>
          <p:nvPr/>
        </p:nvSpPr>
        <p:spPr>
          <a:xfrm>
            <a:off x="1525640" y="4706107"/>
            <a:ext cx="533400" cy="461665"/>
          </a:xfrm>
          <a:prstGeom prst="rect">
            <a:avLst/>
          </a:prstGeom>
          <a:noFill/>
        </p:spPr>
        <p:txBody>
          <a:bodyPr wrap="square" rtlCol="0">
            <a:spAutoFit/>
          </a:bodyPr>
          <a:lstStyle/>
          <a:p>
            <a:r>
              <a:rPr lang="en-US" sz="2400" dirty="0" smtClean="0"/>
              <a:t>*</a:t>
            </a:r>
            <a:endParaRPr lang="en-US" sz="2400" dirty="0"/>
          </a:p>
        </p:txBody>
      </p:sp>
      <p:sp>
        <p:nvSpPr>
          <p:cNvPr id="18" name="TextBox 17"/>
          <p:cNvSpPr txBox="1"/>
          <p:nvPr/>
        </p:nvSpPr>
        <p:spPr>
          <a:xfrm>
            <a:off x="4648200" y="3712422"/>
            <a:ext cx="533400" cy="461665"/>
          </a:xfrm>
          <a:prstGeom prst="rect">
            <a:avLst/>
          </a:prstGeom>
          <a:noFill/>
        </p:spPr>
        <p:txBody>
          <a:bodyPr wrap="square" rtlCol="0">
            <a:spAutoFit/>
          </a:bodyPr>
          <a:lstStyle/>
          <a:p>
            <a:r>
              <a:rPr lang="en-US" sz="2400" dirty="0" smtClean="0"/>
              <a:t>*</a:t>
            </a:r>
            <a:endParaRPr lang="en-US" sz="2400" dirty="0"/>
          </a:p>
        </p:txBody>
      </p:sp>
      <p:sp>
        <p:nvSpPr>
          <p:cNvPr id="30" name="TextBox 29"/>
          <p:cNvSpPr txBox="1"/>
          <p:nvPr/>
        </p:nvSpPr>
        <p:spPr>
          <a:xfrm>
            <a:off x="7848600" y="2106973"/>
            <a:ext cx="533400" cy="461665"/>
          </a:xfrm>
          <a:prstGeom prst="rect">
            <a:avLst/>
          </a:prstGeom>
          <a:noFill/>
        </p:spPr>
        <p:txBody>
          <a:bodyPr wrap="square" rtlCol="0">
            <a:spAutoFit/>
          </a:bodyPr>
          <a:lstStyle/>
          <a:p>
            <a:r>
              <a:rPr lang="en-US" sz="2400" dirty="0" smtClean="0">
                <a:solidFill>
                  <a:srgbClr val="00B050"/>
                </a:solidFill>
              </a:rPr>
              <a:t>*</a:t>
            </a:r>
            <a:endParaRPr lang="en-US" sz="2400" dirty="0">
              <a:solidFill>
                <a:srgbClr val="00B050"/>
              </a:solidFill>
            </a:endParaRPr>
          </a:p>
        </p:txBody>
      </p:sp>
      <p:sp>
        <p:nvSpPr>
          <p:cNvPr id="31" name="TextBox 30"/>
          <p:cNvSpPr txBox="1"/>
          <p:nvPr/>
        </p:nvSpPr>
        <p:spPr>
          <a:xfrm>
            <a:off x="5715000" y="3481589"/>
            <a:ext cx="533400" cy="461665"/>
          </a:xfrm>
          <a:prstGeom prst="rect">
            <a:avLst/>
          </a:prstGeom>
          <a:noFill/>
        </p:spPr>
        <p:txBody>
          <a:bodyPr wrap="square" rtlCol="0">
            <a:spAutoFit/>
          </a:bodyPr>
          <a:lstStyle/>
          <a:p>
            <a:r>
              <a:rPr lang="en-US" sz="2400" b="1" dirty="0" smtClean="0">
                <a:solidFill>
                  <a:srgbClr val="00B050"/>
                </a:solidFill>
              </a:rPr>
              <a:t>*</a:t>
            </a:r>
            <a:endParaRPr lang="en-US" sz="2400" b="1" dirty="0">
              <a:solidFill>
                <a:srgbClr val="00B050"/>
              </a:solidFill>
            </a:endParaRPr>
          </a:p>
        </p:txBody>
      </p:sp>
      <p:sp>
        <p:nvSpPr>
          <p:cNvPr id="32" name="TextBox 31"/>
          <p:cNvSpPr txBox="1"/>
          <p:nvPr/>
        </p:nvSpPr>
        <p:spPr>
          <a:xfrm>
            <a:off x="1525756" y="5015242"/>
            <a:ext cx="533400" cy="461665"/>
          </a:xfrm>
          <a:prstGeom prst="rect">
            <a:avLst/>
          </a:prstGeom>
          <a:noFill/>
        </p:spPr>
        <p:txBody>
          <a:bodyPr wrap="square" rtlCol="0">
            <a:spAutoFit/>
          </a:bodyPr>
          <a:lstStyle/>
          <a:p>
            <a:r>
              <a:rPr lang="en-US" sz="2400" b="1" dirty="0" smtClean="0">
                <a:solidFill>
                  <a:srgbClr val="00B050"/>
                </a:solidFill>
              </a:rPr>
              <a:t>*</a:t>
            </a:r>
            <a:endParaRPr lang="en-US" sz="2400" b="1" dirty="0">
              <a:solidFill>
                <a:srgbClr val="00B050"/>
              </a:solidFill>
            </a:endParaRPr>
          </a:p>
        </p:txBody>
      </p:sp>
      <p:sp>
        <p:nvSpPr>
          <p:cNvPr id="33" name="TextBox 32"/>
          <p:cNvSpPr txBox="1"/>
          <p:nvPr/>
        </p:nvSpPr>
        <p:spPr>
          <a:xfrm>
            <a:off x="4648200" y="3888432"/>
            <a:ext cx="533400" cy="461665"/>
          </a:xfrm>
          <a:prstGeom prst="rect">
            <a:avLst/>
          </a:prstGeom>
          <a:noFill/>
        </p:spPr>
        <p:txBody>
          <a:bodyPr wrap="square" rtlCol="0">
            <a:spAutoFit/>
          </a:bodyPr>
          <a:lstStyle/>
          <a:p>
            <a:r>
              <a:rPr lang="en-US" sz="2400" b="1" dirty="0" smtClean="0">
                <a:solidFill>
                  <a:srgbClr val="00B050"/>
                </a:solidFill>
              </a:rPr>
              <a:t>*</a:t>
            </a:r>
            <a:endParaRPr lang="en-US" sz="2400" b="1" dirty="0">
              <a:solidFill>
                <a:srgbClr val="00B050"/>
              </a:solidFill>
            </a:endParaRPr>
          </a:p>
        </p:txBody>
      </p:sp>
      <p:sp>
        <p:nvSpPr>
          <p:cNvPr id="34" name="TextBox 33"/>
          <p:cNvSpPr txBox="1"/>
          <p:nvPr/>
        </p:nvSpPr>
        <p:spPr>
          <a:xfrm>
            <a:off x="566057" y="6561109"/>
            <a:ext cx="7162800" cy="307777"/>
          </a:xfrm>
          <a:prstGeom prst="rect">
            <a:avLst/>
          </a:prstGeom>
          <a:noFill/>
        </p:spPr>
        <p:txBody>
          <a:bodyPr wrap="square" rtlCol="0">
            <a:spAutoFit/>
          </a:bodyPr>
          <a:lstStyle/>
          <a:p>
            <a:r>
              <a:rPr lang="en-US" sz="1400" i="1" dirty="0" smtClean="0"/>
              <a:t>* p&lt;0.05</a:t>
            </a:r>
            <a:r>
              <a:rPr lang="en-US" sz="1400" i="1" dirty="0"/>
              <a:t> , ** </a:t>
            </a:r>
            <a:r>
              <a:rPr lang="en-US" sz="1400" i="1" dirty="0" smtClean="0"/>
              <a:t>p&lt;0.01 – individual study arm compared to control arm at individual time point </a:t>
            </a:r>
            <a:endParaRPr lang="en-US" sz="1400" dirty="0"/>
          </a:p>
        </p:txBody>
      </p:sp>
      <p:sp>
        <p:nvSpPr>
          <p:cNvPr id="2" name="TextBox 1"/>
          <p:cNvSpPr txBox="1"/>
          <p:nvPr/>
        </p:nvSpPr>
        <p:spPr>
          <a:xfrm rot="16200000">
            <a:off x="-927927" y="3401513"/>
            <a:ext cx="2618636" cy="369332"/>
          </a:xfrm>
          <a:prstGeom prst="rect">
            <a:avLst/>
          </a:prstGeom>
          <a:noFill/>
        </p:spPr>
        <p:txBody>
          <a:bodyPr wrap="square" rtlCol="0">
            <a:spAutoFit/>
          </a:bodyPr>
          <a:lstStyle/>
          <a:p>
            <a:r>
              <a:rPr lang="en-US" dirty="0" smtClean="0"/>
              <a:t>Prevalence of stunting (%)</a:t>
            </a:r>
            <a:endParaRPr lang="en-US" dirty="0"/>
          </a:p>
        </p:txBody>
      </p:sp>
      <p:sp>
        <p:nvSpPr>
          <p:cNvPr id="3" name="TextBox 2"/>
          <p:cNvSpPr txBox="1"/>
          <p:nvPr/>
        </p:nvSpPr>
        <p:spPr>
          <a:xfrm>
            <a:off x="1875277" y="4676009"/>
            <a:ext cx="843501" cy="369332"/>
          </a:xfrm>
          <a:prstGeom prst="rect">
            <a:avLst/>
          </a:prstGeom>
          <a:noFill/>
        </p:spPr>
        <p:txBody>
          <a:bodyPr wrap="none" rtlCol="0">
            <a:spAutoFit/>
          </a:bodyPr>
          <a:lstStyle/>
          <a:p>
            <a:r>
              <a:rPr lang="en-US" b="1" dirty="0" smtClean="0"/>
              <a:t>-3.9 pp</a:t>
            </a:r>
            <a:endParaRPr lang="en-US" b="1" dirty="0"/>
          </a:p>
        </p:txBody>
      </p:sp>
      <p:sp>
        <p:nvSpPr>
          <p:cNvPr id="4" name="TextBox 3"/>
          <p:cNvSpPr txBox="1"/>
          <p:nvPr/>
        </p:nvSpPr>
        <p:spPr>
          <a:xfrm>
            <a:off x="1875276" y="4973416"/>
            <a:ext cx="843501" cy="369332"/>
          </a:xfrm>
          <a:prstGeom prst="rect">
            <a:avLst/>
          </a:prstGeom>
          <a:noFill/>
        </p:spPr>
        <p:txBody>
          <a:bodyPr wrap="none" rtlCol="0">
            <a:spAutoFit/>
          </a:bodyPr>
          <a:lstStyle/>
          <a:p>
            <a:r>
              <a:rPr lang="en-US" b="1" dirty="0" smtClean="0">
                <a:solidFill>
                  <a:srgbClr val="00B050"/>
                </a:solidFill>
              </a:rPr>
              <a:t>-4.6 pp</a:t>
            </a:r>
            <a:endParaRPr lang="en-US" b="1" dirty="0">
              <a:solidFill>
                <a:srgbClr val="00B050"/>
              </a:solidFill>
            </a:endParaRPr>
          </a:p>
        </p:txBody>
      </p:sp>
    </p:spTree>
    <p:extLst>
      <p:ext uri="{BB962C8B-B14F-4D97-AF65-F5344CB8AC3E}">
        <p14:creationId xmlns:p14="http://schemas.microsoft.com/office/powerpoint/2010/main" val="3096680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noAutofit/>
          </a:bodyPr>
          <a:lstStyle/>
          <a:p>
            <a:pPr algn="l"/>
            <a:r>
              <a:rPr lang="en-US" sz="3200" dirty="0" smtClean="0"/>
              <a:t>Impact of PROCOMIDA on child wasting</a:t>
            </a:r>
            <a:r>
              <a:rPr lang="en-US" sz="3200" dirty="0"/>
              <a:t> </a:t>
            </a:r>
            <a:r>
              <a:rPr lang="en-US" sz="3200" dirty="0" smtClean="0"/>
              <a:t>and underweight</a:t>
            </a:r>
            <a:endParaRPr lang="en-US" sz="3200" dirty="0"/>
          </a:p>
        </p:txBody>
      </p:sp>
      <p:sp>
        <p:nvSpPr>
          <p:cNvPr id="3" name="Content Placeholder 2"/>
          <p:cNvSpPr>
            <a:spLocks noGrp="1"/>
          </p:cNvSpPr>
          <p:nvPr>
            <p:ph sz="half" idx="1"/>
          </p:nvPr>
        </p:nvSpPr>
        <p:spPr>
          <a:xfrm>
            <a:off x="228600" y="1143000"/>
            <a:ext cx="8305800" cy="2163763"/>
          </a:xfrm>
        </p:spPr>
        <p:txBody>
          <a:bodyPr>
            <a:normAutofit/>
          </a:bodyPr>
          <a:lstStyle/>
          <a:p>
            <a:r>
              <a:rPr lang="en-US" dirty="0" smtClean="0"/>
              <a:t>There were no significant program impacts at 24 months of age on:</a:t>
            </a:r>
          </a:p>
          <a:p>
            <a:pPr lvl="1"/>
            <a:r>
              <a:rPr lang="en-US" dirty="0"/>
              <a:t>Child underweight</a:t>
            </a:r>
          </a:p>
          <a:p>
            <a:pPr lvl="1"/>
            <a:r>
              <a:rPr lang="en-US" dirty="0" smtClean="0"/>
              <a:t>Child wasting (prevalence was very low)</a:t>
            </a:r>
          </a:p>
        </p:txBody>
      </p:sp>
      <p:cxnSp>
        <p:nvCxnSpPr>
          <p:cNvPr id="5" name="Straight Connector 4"/>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pic>
        <p:nvPicPr>
          <p:cNvPr id="6" name="Picture 2" descr="D:\Users\JLEROY\Dropbox\Enrollment analysis\Presentation help\Jef Photos\prooida dist li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95500" y="3306763"/>
            <a:ext cx="4572000" cy="325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7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06363"/>
            <a:ext cx="7886700" cy="1325563"/>
          </a:xfrm>
        </p:spPr>
        <p:txBody>
          <a:bodyPr>
            <a:normAutofit/>
          </a:bodyPr>
          <a:lstStyle/>
          <a:p>
            <a:pPr algn="l"/>
            <a:r>
              <a:rPr lang="en-US" sz="3200" dirty="0" smtClean="0"/>
              <a:t>Pathways of impact on child stunting</a:t>
            </a:r>
            <a:endParaRPr lang="en-US" sz="3200" dirty="0"/>
          </a:p>
        </p:txBody>
      </p:sp>
      <p:graphicFrame>
        <p:nvGraphicFramePr>
          <p:cNvPr id="4" name="Content Placeholder 6"/>
          <p:cNvGraphicFramePr>
            <a:graphicFrameLocks/>
          </p:cNvGraphicFramePr>
          <p:nvPr>
            <p:extLst>
              <p:ext uri="{D42A27DB-BD31-4B8C-83A1-F6EECF244321}">
                <p14:modId xmlns:p14="http://schemas.microsoft.com/office/powerpoint/2010/main" val="1882563835"/>
              </p:ext>
            </p:extLst>
          </p:nvPr>
        </p:nvGraphicFramePr>
        <p:xfrm>
          <a:off x="152400" y="1569403"/>
          <a:ext cx="8869680" cy="2731770"/>
        </p:xfrm>
        <a:graphic>
          <a:graphicData uri="http://schemas.openxmlformats.org/drawingml/2006/table">
            <a:tbl>
              <a:tblPr firstRow="1" bandRow="1">
                <a:tableStyleId>{5C22544A-7EE6-4342-B048-85BDC9FD1C3A}</a:tableStyleId>
              </a:tblPr>
              <a:tblGrid>
                <a:gridCol w="3058512"/>
                <a:gridCol w="1070478"/>
                <a:gridCol w="948138"/>
                <a:gridCol w="948138"/>
                <a:gridCol w="948138"/>
                <a:gridCol w="948138"/>
                <a:gridCol w="948138"/>
              </a:tblGrid>
              <a:tr h="228600">
                <a:tc>
                  <a:txBody>
                    <a:bodyPr/>
                    <a:lstStyle/>
                    <a:p>
                      <a:pPr algn="ctr" fontAlgn="b"/>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chemeClr val="tx1"/>
                          </a:solidFill>
                          <a:effectLst/>
                        </a:rPr>
                        <a:t>Family</a:t>
                      </a:r>
                      <a:endParaRPr lang="en-US" sz="2000" b="1" i="0" u="none" strike="noStrike" dirty="0" smtClean="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2000" b="1" u="none" strike="noStrike" dirty="0">
                          <a:solidFill>
                            <a:schemeClr val="tx1"/>
                          </a:solidFill>
                          <a:effectLst/>
                        </a:rPr>
                        <a:t>Full</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Reduced</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None</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Full</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Full</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38760">
                <a:tc>
                  <a:txBody>
                    <a:bodyPr/>
                    <a:lstStyle/>
                    <a:p>
                      <a:pPr algn="ctr" fontAlgn="b"/>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chemeClr val="tx1"/>
                          </a:solidFill>
                          <a:effectLst/>
                        </a:rPr>
                        <a:t>Individual</a:t>
                      </a:r>
                      <a:endParaRPr lang="en-US" sz="2000" b="1" i="0" u="none" strike="noStrike" dirty="0" smtClean="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1" u="none" strike="noStrike" dirty="0">
                          <a:solidFill>
                            <a:schemeClr val="tx1"/>
                          </a:solidFill>
                          <a:effectLst/>
                        </a:rPr>
                        <a:t>CSB</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CSB</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CSB</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LNS</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tx1"/>
                          </a:solidFill>
                          <a:effectLst/>
                        </a:rPr>
                        <a:t>MNP</a:t>
                      </a:r>
                      <a:endParaRPr lang="en-US" sz="2000" b="1" i="0" u="none" strike="noStrike" dirty="0">
                        <a:solidFill>
                          <a:schemeClr val="tx1"/>
                        </a:solidFill>
                        <a:effectLst/>
                        <a:latin typeface="Calibri" panose="020F050202020403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240">
                <a:tc>
                  <a:txBody>
                    <a:bodyPr/>
                    <a:lstStyle/>
                    <a:p>
                      <a:pPr algn="l"/>
                      <a:r>
                        <a:rPr lang="en-US" b="1" dirty="0" smtClean="0"/>
                        <a:t>Early initiation of breastfeeding</a:t>
                      </a:r>
                    </a:p>
                  </a:txBody>
                  <a:tcPr>
                    <a:lnT w="12700" cap="flat" cmpd="sng" algn="ctr">
                      <a:solidFill>
                        <a:schemeClr val="tx1"/>
                      </a:solidFill>
                      <a:prstDash val="solid"/>
                      <a:round/>
                      <a:headEnd type="none" w="med" len="med"/>
                      <a:tailEnd type="none" w="med" len="med"/>
                    </a:lnT>
                    <a:noFill/>
                  </a:tcPr>
                </a:tc>
                <a:tc>
                  <a:txBody>
                    <a:bodyPr/>
                    <a:lstStyle/>
                    <a:p>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b="1" dirty="0" smtClean="0"/>
                        <a:t>+</a:t>
                      </a:r>
                      <a:endParaRPr lang="en-US"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b="1" dirty="0" smtClean="0"/>
                        <a:t>+</a:t>
                      </a:r>
                      <a:endParaRPr lang="en-US"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b="1" dirty="0" smtClean="0"/>
                        <a:t>+</a:t>
                      </a:r>
                      <a:endParaRPr lang="en-US" b="1" dirty="0"/>
                    </a:p>
                  </a:txBody>
                  <a:tcPr>
                    <a:lnT w="12700" cap="flat" cmpd="sng" algn="ctr">
                      <a:solidFill>
                        <a:schemeClr val="tx1"/>
                      </a:solidFill>
                      <a:prstDash val="solid"/>
                      <a:round/>
                      <a:headEnd type="none" w="med" len="med"/>
                      <a:tailEnd type="none" w="med" len="med"/>
                    </a:lnT>
                    <a:solidFill>
                      <a:schemeClr val="bg1"/>
                    </a:solidFill>
                  </a:tcPr>
                </a:tc>
              </a:tr>
              <a:tr h="142240">
                <a:tc>
                  <a:txBody>
                    <a:bodyPr/>
                    <a:lstStyle/>
                    <a:p>
                      <a:pPr algn="l"/>
                      <a:r>
                        <a:rPr lang="en-US" b="1" dirty="0" smtClean="0"/>
                        <a:t>Exclusive breastfeeding</a:t>
                      </a:r>
                    </a:p>
                  </a:txBody>
                  <a:tcPr>
                    <a:noFill/>
                  </a:tcPr>
                </a:tc>
                <a:tc>
                  <a:txBody>
                    <a:bodyPr/>
                    <a:lstStyle/>
                    <a:p>
                      <a:endParaRPr lang="en-US" dirty="0"/>
                    </a:p>
                  </a:txBody>
                  <a:tcPr>
                    <a:noFill/>
                  </a:tcPr>
                </a:tc>
                <a:tc>
                  <a:txBody>
                    <a:bodyPr/>
                    <a:lstStyle/>
                    <a:p>
                      <a:pPr algn="ctr"/>
                      <a:r>
                        <a:rPr lang="en-US" b="1" dirty="0" smtClean="0"/>
                        <a:t>2+</a:t>
                      </a:r>
                      <a:endParaRPr lang="en-US" b="1" dirty="0"/>
                    </a:p>
                  </a:txBody>
                  <a:tcPr>
                    <a:solidFill>
                      <a:schemeClr val="bg1"/>
                    </a:solidFill>
                  </a:tcPr>
                </a:tc>
                <a:tc>
                  <a:txBody>
                    <a:bodyPr/>
                    <a:lstStyle/>
                    <a:p>
                      <a:pPr algn="ctr"/>
                      <a:r>
                        <a:rPr lang="en-US" b="1" dirty="0" smtClean="0"/>
                        <a:t>2+</a:t>
                      </a:r>
                      <a:endParaRPr lang="en-US" b="1" dirty="0"/>
                    </a:p>
                  </a:txBody>
                  <a:tcPr>
                    <a:solidFill>
                      <a:schemeClr val="bg1"/>
                    </a:solidFill>
                  </a:tcPr>
                </a:tc>
                <a:tc>
                  <a:txBody>
                    <a:bodyPr/>
                    <a:lstStyle/>
                    <a:p>
                      <a:pPr algn="ctr"/>
                      <a:r>
                        <a:rPr lang="en-US" b="1" dirty="0" smtClean="0"/>
                        <a:t>2+</a:t>
                      </a:r>
                      <a:endParaRPr lang="en-US" b="1" dirty="0"/>
                    </a:p>
                  </a:txBody>
                  <a:tcPr>
                    <a:solidFill>
                      <a:schemeClr val="bg1"/>
                    </a:solidFill>
                  </a:tcPr>
                </a:tc>
                <a:tc>
                  <a:txBody>
                    <a:bodyPr/>
                    <a:lstStyle/>
                    <a:p>
                      <a:pPr algn="ctr"/>
                      <a:r>
                        <a:rPr lang="en-US" b="1" dirty="0" smtClean="0"/>
                        <a:t>2+</a:t>
                      </a:r>
                      <a:endParaRPr lang="en-US" b="1" dirty="0"/>
                    </a:p>
                  </a:txBody>
                  <a:tcPr>
                    <a:solidFill>
                      <a:schemeClr val="bg1"/>
                    </a:solidFill>
                  </a:tcPr>
                </a:tc>
                <a:tc>
                  <a:txBody>
                    <a:bodyPr/>
                    <a:lstStyle/>
                    <a:p>
                      <a:pPr algn="ctr"/>
                      <a:r>
                        <a:rPr lang="en-US" b="1" dirty="0" smtClean="0"/>
                        <a:t>2+</a:t>
                      </a:r>
                      <a:endParaRPr lang="en-US" b="1" dirty="0"/>
                    </a:p>
                  </a:txBody>
                  <a:tcPr>
                    <a:solidFill>
                      <a:schemeClr val="bg1"/>
                    </a:solidFill>
                  </a:tcPr>
                </a:tc>
              </a:tr>
              <a:tr h="142240">
                <a:tc>
                  <a:txBody>
                    <a:bodyPr/>
                    <a:lstStyle/>
                    <a:p>
                      <a:pPr algn="l"/>
                      <a:r>
                        <a:rPr lang="en-US" b="1" dirty="0" smtClean="0"/>
                        <a:t>Child IYCF practices</a:t>
                      </a:r>
                    </a:p>
                  </a:txBody>
                  <a:tcPr>
                    <a:noFill/>
                  </a:tcPr>
                </a:tc>
                <a:tc>
                  <a:txBody>
                    <a:bodyPr/>
                    <a:lstStyle/>
                    <a:p>
                      <a:endParaRPr lang="en-US" dirty="0"/>
                    </a:p>
                  </a:txBody>
                  <a:tcPr>
                    <a:noFill/>
                  </a:tcPr>
                </a:tc>
                <a:tc>
                  <a:txBody>
                    <a:bodyPr/>
                    <a:lstStyle/>
                    <a:p>
                      <a:pPr algn="ctr"/>
                      <a:r>
                        <a:rPr lang="en-US" b="1" dirty="0" smtClean="0"/>
                        <a:t>2+</a:t>
                      </a:r>
                      <a:endParaRPr lang="en-US" b="1" dirty="0"/>
                    </a:p>
                  </a:txBody>
                  <a:tcPr>
                    <a:solidFill>
                      <a:schemeClr val="bg1"/>
                    </a:solidFill>
                  </a:tcPr>
                </a:tc>
                <a:tc>
                  <a:txBody>
                    <a:bodyPr/>
                    <a:lstStyle/>
                    <a:p>
                      <a:pPr algn="ctr"/>
                      <a:endParaRPr lang="en-US" b="1" dirty="0"/>
                    </a:p>
                  </a:txBody>
                  <a:tcPr>
                    <a:solidFill>
                      <a:schemeClr val="bg1"/>
                    </a:solidFill>
                  </a:tcPr>
                </a:tc>
                <a:tc>
                  <a:txBody>
                    <a:bodyPr/>
                    <a:lstStyle/>
                    <a:p>
                      <a:pPr algn="ctr"/>
                      <a:endParaRPr lang="en-US" b="1" dirty="0"/>
                    </a:p>
                  </a:txBody>
                  <a:tcPr>
                    <a:solidFill>
                      <a:schemeClr val="bg1"/>
                    </a:solidFill>
                  </a:tcPr>
                </a:tc>
                <a:tc>
                  <a:txBody>
                    <a:bodyPr/>
                    <a:lstStyle/>
                    <a:p>
                      <a:pPr algn="ctr"/>
                      <a:r>
                        <a:rPr lang="en-US" b="1" dirty="0" smtClean="0"/>
                        <a:t>1+</a:t>
                      </a:r>
                      <a:endParaRPr lang="en-US" b="1" dirty="0"/>
                    </a:p>
                  </a:txBody>
                  <a:tcPr>
                    <a:solidFill>
                      <a:schemeClr val="bg1"/>
                    </a:solidFill>
                  </a:tcPr>
                </a:tc>
                <a:tc>
                  <a:txBody>
                    <a:bodyPr/>
                    <a:lstStyle/>
                    <a:p>
                      <a:pPr algn="ctr"/>
                      <a:r>
                        <a:rPr lang="en-US" b="1" dirty="0" smtClean="0"/>
                        <a:t>5+</a:t>
                      </a:r>
                      <a:endParaRPr lang="en-US" b="1" dirty="0"/>
                    </a:p>
                  </a:txBody>
                  <a:tcPr>
                    <a:solidFill>
                      <a:schemeClr val="bg1"/>
                    </a:solidFill>
                  </a:tcPr>
                </a:tc>
              </a:tr>
              <a:tr h="142240">
                <a:tc>
                  <a:txBody>
                    <a:bodyPr/>
                    <a:lstStyle/>
                    <a:p>
                      <a:pPr algn="l"/>
                      <a:r>
                        <a:rPr lang="en-US" b="1" dirty="0" smtClean="0"/>
                        <a:t>Child hygiene practices</a:t>
                      </a:r>
                      <a:endParaRPr lang="en-US" b="1" dirty="0"/>
                    </a:p>
                  </a:txBody>
                  <a:tcPr>
                    <a:noFill/>
                  </a:tcPr>
                </a:tc>
                <a:tc>
                  <a:txBody>
                    <a:bodyPr/>
                    <a:lstStyle/>
                    <a:p>
                      <a:endParaRPr lang="en-US" dirty="0"/>
                    </a:p>
                  </a:txBody>
                  <a:tcPr>
                    <a:noFill/>
                  </a:tcPr>
                </a:tc>
                <a:tc>
                  <a:txBody>
                    <a:bodyPr/>
                    <a:lstStyle/>
                    <a:p>
                      <a:pPr algn="ctr"/>
                      <a:r>
                        <a:rPr lang="en-US" b="1" dirty="0" smtClean="0"/>
                        <a:t>+</a:t>
                      </a:r>
                      <a:endParaRPr lang="en-US" b="1" dirty="0"/>
                    </a:p>
                  </a:txBody>
                  <a:tcPr>
                    <a:solidFill>
                      <a:schemeClr val="bg1"/>
                    </a:solidFill>
                  </a:tcPr>
                </a:tc>
                <a:tc>
                  <a:txBody>
                    <a:bodyPr/>
                    <a:lstStyle/>
                    <a:p>
                      <a:pPr algn="ctr"/>
                      <a:r>
                        <a:rPr lang="en-US" b="1" dirty="0" smtClean="0"/>
                        <a:t>+</a:t>
                      </a:r>
                      <a:endParaRPr lang="en-US" b="1" dirty="0"/>
                    </a:p>
                  </a:txBody>
                  <a:tcPr>
                    <a:solidFill>
                      <a:schemeClr val="bg1"/>
                    </a:solidFill>
                  </a:tcPr>
                </a:tc>
                <a:tc>
                  <a:txBody>
                    <a:bodyPr/>
                    <a:lstStyle/>
                    <a:p>
                      <a:pPr algn="ctr"/>
                      <a:endParaRPr lang="en-US" b="1" dirty="0"/>
                    </a:p>
                  </a:txBody>
                  <a:tcPr>
                    <a:solidFill>
                      <a:schemeClr val="bg1"/>
                    </a:solidFill>
                  </a:tcPr>
                </a:tc>
                <a:tc>
                  <a:txBody>
                    <a:bodyPr/>
                    <a:lstStyle/>
                    <a:p>
                      <a:pPr algn="ctr"/>
                      <a:endParaRPr lang="en-US" b="1" dirty="0"/>
                    </a:p>
                  </a:txBody>
                  <a:tcPr>
                    <a:solidFill>
                      <a:schemeClr val="bg1"/>
                    </a:solidFill>
                  </a:tcPr>
                </a:tc>
                <a:tc>
                  <a:txBody>
                    <a:bodyPr/>
                    <a:lstStyle/>
                    <a:p>
                      <a:pPr algn="ctr"/>
                      <a:r>
                        <a:rPr lang="en-US" b="1" dirty="0" smtClean="0"/>
                        <a:t>+</a:t>
                      </a:r>
                      <a:endParaRPr lang="en-US" b="1" dirty="0"/>
                    </a:p>
                  </a:txBody>
                  <a:tcPr>
                    <a:solidFill>
                      <a:schemeClr val="bg1"/>
                    </a:solidFill>
                  </a:tcPr>
                </a:tc>
              </a:tr>
              <a:tr h="142240">
                <a:tc>
                  <a:txBody>
                    <a:bodyPr/>
                    <a:lstStyle/>
                    <a:p>
                      <a:pPr algn="l"/>
                      <a:r>
                        <a:rPr lang="en-US" b="1" dirty="0" smtClean="0"/>
                        <a:t>Household hygiene practices</a:t>
                      </a:r>
                      <a:endParaRPr lang="en-US" b="1" dirty="0"/>
                    </a:p>
                  </a:txBody>
                  <a:tcPr>
                    <a:lnB w="12700" cap="flat" cmpd="sng" algn="ctr">
                      <a:solidFill>
                        <a:schemeClr val="tx1"/>
                      </a:solidFill>
                      <a:prstDash val="solid"/>
                      <a:round/>
                      <a:headEnd type="none" w="med" len="med"/>
                      <a:tailEnd type="none" w="med" len="med"/>
                    </a:lnB>
                    <a:noFill/>
                  </a:tcPr>
                </a:tc>
                <a:tc>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b="1" dirty="0" smtClean="0"/>
                        <a:t>3+</a:t>
                      </a:r>
                      <a:endParaRPr lang="en-US" b="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a:t>
                      </a:r>
                      <a:endParaRPr lang="en-US" b="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a:t>
                      </a:r>
                      <a:endParaRPr lang="en-US" b="1" dirty="0"/>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4343400" y="1569403"/>
            <a:ext cx="762000" cy="26977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34350" y="1569403"/>
            <a:ext cx="762000" cy="26977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2192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5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76200"/>
            <a:ext cx="8229600" cy="1143000"/>
          </a:xfrm>
        </p:spPr>
        <p:txBody>
          <a:bodyPr>
            <a:normAutofit/>
          </a:bodyPr>
          <a:lstStyle/>
          <a:p>
            <a:pPr algn="l"/>
            <a:r>
              <a:rPr lang="en-US" sz="3200" dirty="0" smtClean="0"/>
              <a:t>Conclusions</a:t>
            </a:r>
            <a:endParaRPr lang="en-US" sz="3200" dirty="0"/>
          </a:p>
        </p:txBody>
      </p:sp>
      <p:sp>
        <p:nvSpPr>
          <p:cNvPr id="4" name="Content Placeholder 2"/>
          <p:cNvSpPr txBox="1">
            <a:spLocks noGrp="1"/>
          </p:cNvSpPr>
          <p:nvPr>
            <p:ph idx="1"/>
          </p:nvPr>
        </p:nvSpPr>
        <p:spPr>
          <a:xfrm>
            <a:off x="301171" y="1295400"/>
            <a:ext cx="8157030" cy="4953000"/>
          </a:xfrm>
          <a:prstGeom prst="rect">
            <a:avLst/>
          </a:prstGeom>
        </p:spPr>
        <p:txBody>
          <a:bodyPr lIns="91424" tIns="45712" rIns="91424" bIns="45712">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2800" b="1" dirty="0" smtClean="0">
                <a:cs typeface="Arial" panose="020B0604020202020204" pitchFamily="34" charset="0"/>
              </a:rPr>
              <a:t>PM2A WORKS: </a:t>
            </a:r>
          </a:p>
          <a:p>
            <a:pPr lvl="1">
              <a:spcBef>
                <a:spcPts val="0"/>
              </a:spcBef>
              <a:defRPr/>
            </a:pPr>
            <a:r>
              <a:rPr lang="en-US" sz="2600" dirty="0" smtClean="0">
                <a:cs typeface="Arial" panose="020B0604020202020204" pitchFamily="34" charset="0"/>
              </a:rPr>
              <a:t>1</a:t>
            </a:r>
            <a:r>
              <a:rPr lang="en-US" sz="2600" baseline="30000" dirty="0" smtClean="0">
                <a:cs typeface="Arial" panose="020B0604020202020204" pitchFamily="34" charset="0"/>
              </a:rPr>
              <a:t>st</a:t>
            </a:r>
            <a:r>
              <a:rPr lang="en-US" sz="2600" dirty="0" smtClean="0">
                <a:cs typeface="Arial" panose="020B0604020202020204" pitchFamily="34" charset="0"/>
              </a:rPr>
              <a:t> evidence that PM2A (targeting first 1000 days) reduces stunting (using RCT + control group)</a:t>
            </a:r>
          </a:p>
          <a:p>
            <a:pPr>
              <a:spcBef>
                <a:spcPts val="0"/>
              </a:spcBef>
              <a:defRPr/>
            </a:pPr>
            <a:r>
              <a:rPr lang="en-US" sz="2800" b="1" dirty="0" smtClean="0">
                <a:cs typeface="Arial" panose="020B0604020202020204" pitchFamily="34" charset="0"/>
              </a:rPr>
              <a:t>FOOD </a:t>
            </a:r>
            <a:r>
              <a:rPr lang="en-US" sz="2800" b="1" dirty="0">
                <a:cs typeface="Arial" panose="020B0604020202020204" pitchFamily="34" charset="0"/>
              </a:rPr>
              <a:t>RATIONS:</a:t>
            </a:r>
          </a:p>
          <a:p>
            <a:pPr lvl="1">
              <a:spcBef>
                <a:spcPts val="0"/>
              </a:spcBef>
              <a:defRPr/>
            </a:pPr>
            <a:r>
              <a:rPr lang="en-US" sz="2600" dirty="0">
                <a:cs typeface="Arial" panose="020B0604020202020204" pitchFamily="34" charset="0"/>
              </a:rPr>
              <a:t>L</a:t>
            </a:r>
            <a:r>
              <a:rPr lang="en-US" sz="2600" dirty="0" smtClean="0">
                <a:cs typeface="Arial" panose="020B0604020202020204" pitchFamily="34" charset="0"/>
              </a:rPr>
              <a:t>arger family ration led </a:t>
            </a:r>
            <a:r>
              <a:rPr lang="en-US" sz="2600" dirty="0">
                <a:cs typeface="Arial" panose="020B0604020202020204" pitchFamily="34" charset="0"/>
              </a:rPr>
              <a:t>to greater participation and impacts </a:t>
            </a:r>
            <a:endParaRPr lang="en-US" sz="2600" dirty="0" smtClean="0">
              <a:cs typeface="Arial" panose="020B0604020202020204" pitchFamily="34" charset="0"/>
            </a:endParaRPr>
          </a:p>
          <a:p>
            <a:pPr lvl="1">
              <a:spcBef>
                <a:spcPts val="0"/>
              </a:spcBef>
              <a:defRPr/>
            </a:pPr>
            <a:r>
              <a:rPr lang="en-US" sz="2600" dirty="0" smtClean="0">
                <a:cs typeface="Arial" panose="020B0604020202020204" pitchFamily="34" charset="0"/>
              </a:rPr>
              <a:t>With </a:t>
            </a:r>
            <a:r>
              <a:rPr lang="en-US" sz="2600" dirty="0">
                <a:cs typeface="Arial" panose="020B0604020202020204" pitchFamily="34" charset="0"/>
              </a:rPr>
              <a:t>full family ration, CSB or MNP </a:t>
            </a:r>
            <a:r>
              <a:rPr lang="en-US" sz="2600" dirty="0" smtClean="0">
                <a:cs typeface="Arial" panose="020B0604020202020204" pitchFamily="34" charset="0"/>
              </a:rPr>
              <a:t>worked to reduce stunting</a:t>
            </a:r>
          </a:p>
          <a:p>
            <a:pPr>
              <a:spcBef>
                <a:spcPts val="0"/>
              </a:spcBef>
              <a:defRPr/>
            </a:pPr>
            <a:r>
              <a:rPr lang="en-US" sz="3000" b="1" dirty="0" smtClean="0">
                <a:cs typeface="Arial" panose="020B0604020202020204" pitchFamily="34" charset="0"/>
              </a:rPr>
              <a:t>BCC:</a:t>
            </a:r>
          </a:p>
          <a:p>
            <a:pPr lvl="1">
              <a:spcBef>
                <a:spcPts val="0"/>
              </a:spcBef>
              <a:defRPr/>
            </a:pPr>
            <a:r>
              <a:rPr lang="en-US" sz="2600" dirty="0">
                <a:cs typeface="Arial" panose="020B0604020202020204" pitchFamily="34" charset="0"/>
              </a:rPr>
              <a:t>W</a:t>
            </a:r>
            <a:r>
              <a:rPr lang="en-US" sz="2600" dirty="0" smtClean="0">
                <a:cs typeface="Arial" panose="020B0604020202020204" pitchFamily="34" charset="0"/>
              </a:rPr>
              <a:t>orked to improve </a:t>
            </a:r>
            <a:r>
              <a:rPr lang="en-US" sz="2600" dirty="0">
                <a:cs typeface="Arial" panose="020B0604020202020204" pitchFamily="34" charset="0"/>
              </a:rPr>
              <a:t>knowledge and practices for several IYCF, hygiene and </a:t>
            </a:r>
            <a:r>
              <a:rPr lang="en-US" sz="2600" dirty="0" smtClean="0">
                <a:cs typeface="Arial" panose="020B0604020202020204" pitchFamily="34" charset="0"/>
              </a:rPr>
              <a:t>health practices but more improvements in this area are needed</a:t>
            </a:r>
          </a:p>
          <a:p>
            <a:pPr>
              <a:spcBef>
                <a:spcPts val="0"/>
              </a:spcBef>
              <a:defRPr/>
            </a:pPr>
            <a:r>
              <a:rPr lang="en-US" sz="3000" b="1" cap="all" dirty="0">
                <a:cs typeface="Arial" panose="020B0604020202020204" pitchFamily="34" charset="0"/>
              </a:rPr>
              <a:t>Health Services:</a:t>
            </a:r>
          </a:p>
          <a:p>
            <a:pPr lvl="1">
              <a:spcBef>
                <a:spcPts val="0"/>
              </a:spcBef>
              <a:defRPr/>
            </a:pPr>
            <a:r>
              <a:rPr lang="en-US" sz="2600" i="1" dirty="0" smtClean="0">
                <a:cs typeface="Arial" panose="020B0604020202020204" pitchFamily="34" charset="0"/>
              </a:rPr>
              <a:t>PROCOMIDA</a:t>
            </a:r>
            <a:r>
              <a:rPr lang="en-US" sz="2600" dirty="0" smtClean="0">
                <a:cs typeface="Arial" panose="020B0604020202020204" pitchFamily="34" charset="0"/>
              </a:rPr>
              <a:t> increased the </a:t>
            </a:r>
            <a:r>
              <a:rPr lang="en-US" sz="2600" dirty="0">
                <a:cs typeface="Arial" panose="020B0604020202020204" pitchFamily="34" charset="0"/>
              </a:rPr>
              <a:t>frequency </a:t>
            </a:r>
            <a:r>
              <a:rPr lang="en-US" sz="2600" dirty="0" smtClean="0">
                <a:cs typeface="Arial" panose="020B0604020202020204" pitchFamily="34" charset="0"/>
              </a:rPr>
              <a:t>of use of health services in both pregnant women and young children</a:t>
            </a:r>
            <a:endParaRPr lang="en-US" sz="2600" dirty="0">
              <a:cs typeface="Arial" panose="020B0604020202020204" pitchFamily="34" charset="0"/>
            </a:endParaRPr>
          </a:p>
          <a:p>
            <a:pPr marL="457200" lvl="1" indent="0">
              <a:spcBef>
                <a:spcPts val="0"/>
              </a:spcBef>
              <a:buNone/>
              <a:defRPr/>
            </a:pPr>
            <a:endParaRPr lang="en-US" sz="2400" dirty="0">
              <a:cs typeface="Arial" panose="020B0604020202020204" pitchFamily="34" charset="0"/>
            </a:endParaRPr>
          </a:p>
          <a:p>
            <a:pPr lvl="1">
              <a:spcBef>
                <a:spcPts val="0"/>
              </a:spcBef>
              <a:defRPr/>
            </a:pPr>
            <a:endParaRPr lang="en-US" dirty="0" smtClean="0"/>
          </a:p>
          <a:p>
            <a:pPr>
              <a:spcBef>
                <a:spcPts val="0"/>
              </a:spcBef>
              <a:defRPr/>
            </a:pPr>
            <a:endParaRPr lang="en-US" b="1" dirty="0" smtClean="0"/>
          </a:p>
          <a:p>
            <a:pPr>
              <a:spcBef>
                <a:spcPts val="0"/>
              </a:spcBef>
              <a:defRPr/>
            </a:pPr>
            <a:endParaRPr lang="en-US" dirty="0" smtClean="0"/>
          </a:p>
          <a:p>
            <a:pPr>
              <a:spcBef>
                <a:spcPts val="0"/>
              </a:spcBef>
              <a:defRPr/>
            </a:pPr>
            <a:endParaRPr lang="en-US" dirty="0" smtClean="0"/>
          </a:p>
          <a:p>
            <a:pPr marL="0" indent="0">
              <a:spcBef>
                <a:spcPts val="0"/>
              </a:spcBef>
              <a:buNone/>
              <a:defRPr/>
            </a:pPr>
            <a:endParaRPr lang="en-US" sz="2800" dirty="0"/>
          </a:p>
          <a:p>
            <a:pPr>
              <a:spcBef>
                <a:spcPts val="0"/>
              </a:spcBef>
              <a:defRPr/>
            </a:pPr>
            <a:endParaRPr lang="en-US" sz="2800" dirty="0" smtClean="0"/>
          </a:p>
        </p:txBody>
      </p:sp>
      <p:cxnSp>
        <p:nvCxnSpPr>
          <p:cNvPr id="5" name="Straight Connector 4"/>
          <p:cNvCxnSpPr/>
          <p:nvPr/>
        </p:nvCxnSpPr>
        <p:spPr>
          <a:xfrm>
            <a:off x="0" y="12192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77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Acknowledgements</a:t>
            </a:r>
            <a:endParaRPr lang="en-US" sz="3200" dirty="0"/>
          </a:p>
        </p:txBody>
      </p:sp>
      <p:sp>
        <p:nvSpPr>
          <p:cNvPr id="4" name="Content Placeholder 2"/>
          <p:cNvSpPr txBox="1">
            <a:spLocks noGrp="1"/>
          </p:cNvSpPr>
          <p:nvPr>
            <p:ph idx="1"/>
          </p:nvPr>
        </p:nvSpPr>
        <p:spPr>
          <a:prstGeom prst="rect">
            <a:avLst/>
          </a:prstGeom>
        </p:spPr>
        <p:txBody>
          <a:bodyPr lIns="91424" tIns="45712" rIns="91424" bIns="45712">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2000" dirty="0"/>
              <a:t>The research took place within the USAID FFP-funded </a:t>
            </a:r>
            <a:r>
              <a:rPr lang="en-US" sz="2000" i="1" dirty="0" smtClean="0"/>
              <a:t>PROCOMIDA</a:t>
            </a:r>
            <a:r>
              <a:rPr lang="en-US" sz="2000" dirty="0" smtClean="0"/>
              <a:t> program, implemented </a:t>
            </a:r>
            <a:r>
              <a:rPr lang="en-US" sz="2000" dirty="0"/>
              <a:t>by </a:t>
            </a:r>
            <a:r>
              <a:rPr lang="en-US" sz="2000" dirty="0" smtClean="0"/>
              <a:t>Mercy Corps. </a:t>
            </a:r>
            <a:r>
              <a:rPr lang="en-US" sz="2000" dirty="0"/>
              <a:t>We thank </a:t>
            </a:r>
            <a:r>
              <a:rPr lang="en-US" sz="2000" dirty="0" smtClean="0"/>
              <a:t>Mercy Corps for </a:t>
            </a:r>
            <a:r>
              <a:rPr lang="en-US" sz="2000" dirty="0"/>
              <a:t>overseeing and implementing the program and for their collaboration with the research teams and processes. </a:t>
            </a:r>
            <a:endParaRPr lang="en-US" sz="2000" dirty="0" smtClean="0"/>
          </a:p>
          <a:p>
            <a:pPr>
              <a:spcBef>
                <a:spcPts val="0"/>
              </a:spcBef>
              <a:defRPr/>
            </a:pPr>
            <a:r>
              <a:rPr lang="en-US" sz="2000" dirty="0"/>
              <a:t>Sources of financial support: </a:t>
            </a:r>
            <a:endParaRPr lang="en-US" sz="2000" dirty="0" smtClean="0"/>
          </a:p>
          <a:p>
            <a:pPr lvl="1">
              <a:spcBef>
                <a:spcPts val="0"/>
              </a:spcBef>
              <a:defRPr/>
            </a:pPr>
            <a:r>
              <a:rPr lang="en-US" sz="1800" dirty="0" smtClean="0"/>
              <a:t>The </a:t>
            </a:r>
            <a:r>
              <a:rPr lang="en-US" sz="1800" dirty="0"/>
              <a:t>study was made possible by the generous support of the American people through the support of the Office of Food for Peace, Bureau for Democracy, Conflict, and Humanitarian Assistance, and the Office of Health, Infectious Diseases, and Nutrition, Bureau for Global Health, U.S. Agency for International Development (USAID), under terms of Cooperative Agreement No</a:t>
            </a:r>
            <a:r>
              <a:rPr lang="en-US" sz="1800" i="1" dirty="0"/>
              <a:t>. </a:t>
            </a:r>
            <a:r>
              <a:rPr lang="en-US" sz="1800" dirty="0"/>
              <a:t>AID-OAA-A-12-00005</a:t>
            </a:r>
            <a:r>
              <a:rPr lang="en-US" sz="1800" i="1" dirty="0"/>
              <a:t>, </a:t>
            </a:r>
            <a:r>
              <a:rPr lang="en-US" sz="1800" dirty="0"/>
              <a:t>through the Food and Nutrition Technical Assistance III Project (FANTA), managed by FHI 360. </a:t>
            </a:r>
            <a:endParaRPr lang="en-US" sz="1800" dirty="0" smtClean="0"/>
          </a:p>
          <a:p>
            <a:pPr lvl="1">
              <a:spcBef>
                <a:spcPts val="0"/>
              </a:spcBef>
              <a:defRPr/>
            </a:pPr>
            <a:r>
              <a:rPr lang="en-US" sz="1800" dirty="0" smtClean="0"/>
              <a:t>This </a:t>
            </a:r>
            <a:r>
              <a:rPr lang="en-US" sz="1800" dirty="0"/>
              <a:t>study also received support from the CGIAR Research Program on Agriculture for Nutrition and Health (A4NH), led by IFPRI </a:t>
            </a:r>
            <a:endParaRPr lang="en-US" sz="1800" dirty="0" smtClean="0"/>
          </a:p>
          <a:p>
            <a:pPr>
              <a:spcBef>
                <a:spcPts val="0"/>
              </a:spcBef>
              <a:defRPr/>
            </a:pPr>
            <a:endParaRPr lang="en-US" sz="1100" dirty="0">
              <a:solidFill>
                <a:schemeClr val="tx2"/>
              </a:solidFill>
              <a:cs typeface="Arial" pitchFamily="34" charset="0"/>
            </a:endParaRPr>
          </a:p>
        </p:txBody>
      </p:sp>
      <p:cxnSp>
        <p:nvCxnSpPr>
          <p:cNvPr id="5" name="Straight Connector 4"/>
          <p:cNvCxnSpPr/>
          <p:nvPr/>
        </p:nvCxnSpPr>
        <p:spPr>
          <a:xfrm>
            <a:off x="0" y="12192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2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71" name="Group 191"/>
          <p:cNvGraphicFramePr>
            <a:graphicFrameLocks noGrp="1"/>
          </p:cNvGraphicFramePr>
          <p:nvPr/>
        </p:nvGraphicFramePr>
        <p:xfrm>
          <a:off x="304800" y="152400"/>
          <a:ext cx="8610600" cy="6439066"/>
        </p:xfrm>
        <a:graphic>
          <a:graphicData uri="http://schemas.openxmlformats.org/drawingml/2006/table">
            <a:tbl>
              <a:tblPr/>
              <a:tblGrid>
                <a:gridCol w="2362200"/>
                <a:gridCol w="914400"/>
                <a:gridCol w="1911287"/>
                <a:gridCol w="1684449"/>
                <a:gridCol w="1738264"/>
              </a:tblGrid>
              <a:tr h="3400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lang="es-GT" sz="1600" b="1" dirty="0" smtClean="0">
                          <a:solidFill>
                            <a:srgbClr val="000000"/>
                          </a:solidFill>
                        </a:rPr>
                        <a:t>Micronutrientes niños</a:t>
                      </a:r>
                      <a:endParaRPr kumimoji="0" lang="en-US" sz="1600" b="1"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charset="0"/>
                          <a:cs typeface="Times New Roman" pitchFamily="18" charset="0"/>
                        </a:rPr>
                        <a:t>Macrovital</a:t>
                      </a:r>
                      <a:endParaRPr kumimoji="0" lang="en-US" sz="1000" b="0"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charset="0"/>
                          <a:cs typeface="Times New Roman" pitchFamily="18" charset="0"/>
                        </a:rPr>
                        <a:t>CSB-PROCOMIDA</a:t>
                      </a:r>
                      <a:r>
                        <a:rPr kumimoji="0" lang="en-US" sz="1000" b="1" i="0" u="none" strike="noStrike" cap="none" normalizeH="0" baseline="0" dirty="0" smtClean="0">
                          <a:ln>
                            <a:noFill/>
                          </a:ln>
                          <a:solidFill>
                            <a:srgbClr val="000000"/>
                          </a:solidFill>
                          <a:effectLst/>
                          <a:latin typeface="Arial" charset="0"/>
                          <a:cs typeface="Times New Roman" pitchFamily="18" charset="0"/>
                        </a:rPr>
                        <a:t> (100g)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charset="0"/>
                          <a:cs typeface="Times New Roman" pitchFamily="18" charset="0"/>
                        </a:rPr>
                        <a:t>MNP-PROCOMIDA</a:t>
                      </a:r>
                      <a:endParaRPr kumimoji="0" lang="en-US" sz="1000" b="1"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charset="0"/>
                          <a:cs typeface="Times New Roman" pitchFamily="18" charset="0"/>
                        </a:rPr>
                        <a:t>LNS-PROCOMIDA</a:t>
                      </a:r>
                      <a:endParaRPr kumimoji="0" lang="en-US" sz="1000" b="0"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Iron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12.5</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17.49</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Zinc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5</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5</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8</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8</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Vitamin A (</a:t>
                      </a:r>
                      <a:r>
                        <a:rPr kumimoji="0" lang="en-US" sz="1000" b="0" i="0" u="none" strike="noStrike" cap="none" normalizeH="0" baseline="0" dirty="0" err="1" smtClean="0">
                          <a:ln>
                            <a:noFill/>
                          </a:ln>
                          <a:solidFill>
                            <a:srgbClr val="000000"/>
                          </a:solidFill>
                          <a:effectLst/>
                          <a:latin typeface="Arial" charset="0"/>
                          <a:cs typeface="Times New Roman" pitchFamily="18" charset="0"/>
                        </a:rPr>
                        <a:t>μg</a:t>
                      </a:r>
                      <a:r>
                        <a:rPr kumimoji="0" lang="en-US" sz="1000" b="0" i="0" u="none" strike="noStrike" cap="none" normalizeH="0" baseline="0" dirty="0" smtClean="0">
                          <a:ln>
                            <a:noFill/>
                          </a:ln>
                          <a:solidFill>
                            <a:srgbClr val="000000"/>
                          </a:solidFill>
                          <a:effectLst/>
                          <a:latin typeface="Arial" charset="0"/>
                          <a:cs typeface="Times New Roman" pitchFamily="18" charset="0"/>
                        </a:rPr>
                        <a:t> RE)</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300</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784</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400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400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Folic acid (μg)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30</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300</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150</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150</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C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30</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40</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30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30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Cu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0.9</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0.34</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0.34</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Calcium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831</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280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280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Phosphorous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206</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190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190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Potassium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634</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200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200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Magnesium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173.8</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40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40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Selenium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6</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Iodine (μg)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56.9</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Manganese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0.7</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1.2</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1.2</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Sodium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7.3</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B1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0.53</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0.5</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0.5</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B2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0.48</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0.5</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0.5</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Niacin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6.23</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6</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6</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Pantothenic acid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3.4</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2</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2</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B6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0.5</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0.5</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0.5</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B12 (μg)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1</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0.9</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smtClean="0">
                          <a:solidFill>
                            <a:srgbClr val="000000"/>
                          </a:solidFill>
                          <a:latin typeface="Arial"/>
                          <a:ea typeface="Times New Roman"/>
                          <a:cs typeface="Times New Roman"/>
                        </a:rPr>
                        <a:t>0.9</a:t>
                      </a:r>
                      <a:endParaRPr lang="en-US" sz="1200" dirty="0">
                        <a:solidFill>
                          <a:srgbClr val="000000"/>
                        </a:solidFill>
                        <a:latin typeface="Arial"/>
                        <a:ea typeface="Times New Roman"/>
                        <a:cs typeface="Times New Roman"/>
                      </a:endParaRP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D (IU)</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198</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200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200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E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8.7</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6</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6</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Vitamin K (μg)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30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30</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Energy (kcal)</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375.7</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118</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Protein (g)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17.2</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2.6</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Fat (g)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6.9</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9.6</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Linoleic acid (g)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4.56</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α- Linolenic acid</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0.58</a:t>
                      </a:r>
                    </a:p>
                  </a:txBody>
                  <a:tcPr marL="53009" marR="5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Fluor (mg)</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1.5</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cs typeface="Times New Roman" pitchFamily="18" charset="0"/>
                      </a:endParaRP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Times New Roman" pitchFamily="18" charset="0"/>
                        </a:rPr>
                        <a:t>-</a:t>
                      </a:r>
                    </a:p>
                  </a:txBody>
                  <a:tcPr marL="53009" marR="530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507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pPr algn="l"/>
            <a:r>
              <a:rPr lang="en-US" sz="3200" dirty="0" smtClean="0"/>
              <a:t>Research questions</a:t>
            </a:r>
            <a:endParaRPr lang="en-US" sz="3200" dirty="0"/>
          </a:p>
        </p:txBody>
      </p:sp>
      <p:sp>
        <p:nvSpPr>
          <p:cNvPr id="3" name="Content Placeholder 2"/>
          <p:cNvSpPr>
            <a:spLocks noGrp="1"/>
          </p:cNvSpPr>
          <p:nvPr>
            <p:ph idx="1"/>
          </p:nvPr>
        </p:nvSpPr>
        <p:spPr>
          <a:xfrm>
            <a:off x="533400" y="1600200"/>
            <a:ext cx="8229600" cy="4525963"/>
          </a:xfrm>
        </p:spPr>
        <p:txBody>
          <a:bodyPr>
            <a:normAutofit/>
          </a:bodyPr>
          <a:lstStyle/>
          <a:p>
            <a:pPr marL="514350" indent="-514350">
              <a:buFont typeface="+mj-lt"/>
              <a:buAutoNum type="arabicPeriod"/>
            </a:pPr>
            <a:r>
              <a:rPr lang="en-US" sz="3000" dirty="0" smtClean="0"/>
              <a:t>What was the overall </a:t>
            </a:r>
            <a:r>
              <a:rPr lang="en-US" sz="3000" u="sng" dirty="0" smtClean="0"/>
              <a:t>impact</a:t>
            </a:r>
            <a:r>
              <a:rPr lang="en-US" sz="3000" dirty="0" smtClean="0"/>
              <a:t> of PM2A?</a:t>
            </a:r>
          </a:p>
          <a:p>
            <a:pPr marL="514350" indent="-514350">
              <a:buFont typeface="+mj-lt"/>
              <a:buAutoNum type="arabicPeriod"/>
            </a:pPr>
            <a:r>
              <a:rPr lang="en-US" sz="3000" dirty="0" smtClean="0"/>
              <a:t>What was the optimal </a:t>
            </a:r>
            <a:r>
              <a:rPr lang="en-US" sz="3000" u="sng" dirty="0" smtClean="0"/>
              <a:t>size and composition</a:t>
            </a:r>
            <a:r>
              <a:rPr lang="en-US" sz="3000" dirty="0" smtClean="0"/>
              <a:t> of the food rations?</a:t>
            </a:r>
          </a:p>
          <a:p>
            <a:pPr marL="971550" lvl="1" indent="-514350">
              <a:buFont typeface="+mj-lt"/>
              <a:buAutoNum type="alphaLcParenR"/>
            </a:pPr>
            <a:r>
              <a:rPr lang="en-US" dirty="0" smtClean="0"/>
              <a:t>Did the size of the household ration </a:t>
            </a:r>
            <a:r>
              <a:rPr lang="en-US" dirty="0"/>
              <a:t>affect </a:t>
            </a:r>
            <a:r>
              <a:rPr lang="en-US" dirty="0" smtClean="0"/>
              <a:t>child growth outcomes?</a:t>
            </a:r>
            <a:endParaRPr lang="en-US" dirty="0"/>
          </a:p>
          <a:p>
            <a:pPr marL="971550" lvl="1" indent="-514350">
              <a:buFont typeface="+mj-lt"/>
              <a:buAutoNum type="alphaLcParenR"/>
            </a:pPr>
            <a:r>
              <a:rPr lang="en-US" dirty="0" smtClean="0"/>
              <a:t>Did the type of individual ration affect child growth outcomes?</a:t>
            </a:r>
          </a:p>
          <a:p>
            <a:pPr>
              <a:buNone/>
            </a:pPr>
            <a:endParaRPr lang="en-US" dirty="0"/>
          </a:p>
        </p:txBody>
      </p:sp>
      <p:cxnSp>
        <p:nvCxnSpPr>
          <p:cNvPr id="4" name="Straight Connector 3"/>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92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questconnect.org/images/guat_depar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252" y="2005667"/>
            <a:ext cx="4191000" cy="4305301"/>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4191000" y="3810000"/>
            <a:ext cx="1406867" cy="964442"/>
          </a:xfrm>
          <a:custGeom>
            <a:avLst/>
            <a:gdLst>
              <a:gd name="connsiteX0" fmla="*/ 537948 w 1406867"/>
              <a:gd name="connsiteY0" fmla="*/ 0 h 964442"/>
              <a:gd name="connsiteX1" fmla="*/ 612424 w 1406867"/>
              <a:gd name="connsiteY1" fmla="*/ 20687 h 964442"/>
              <a:gd name="connsiteX2" fmla="*/ 670350 w 1406867"/>
              <a:gd name="connsiteY2" fmla="*/ 53788 h 964442"/>
              <a:gd name="connsiteX3" fmla="*/ 724138 w 1406867"/>
              <a:gd name="connsiteY3" fmla="*/ 62063 h 964442"/>
              <a:gd name="connsiteX4" fmla="*/ 773789 w 1406867"/>
              <a:gd name="connsiteY4" fmla="*/ 74476 h 964442"/>
              <a:gd name="connsiteX5" fmla="*/ 802751 w 1406867"/>
              <a:gd name="connsiteY5" fmla="*/ 86888 h 964442"/>
              <a:gd name="connsiteX6" fmla="*/ 839989 w 1406867"/>
              <a:gd name="connsiteY6" fmla="*/ 78613 h 964442"/>
              <a:gd name="connsiteX7" fmla="*/ 877227 w 1406867"/>
              <a:gd name="connsiteY7" fmla="*/ 62063 h 964442"/>
              <a:gd name="connsiteX8" fmla="*/ 914465 w 1406867"/>
              <a:gd name="connsiteY8" fmla="*/ 78613 h 964442"/>
              <a:gd name="connsiteX9" fmla="*/ 947566 w 1406867"/>
              <a:gd name="connsiteY9" fmla="*/ 95163 h 964442"/>
              <a:gd name="connsiteX10" fmla="*/ 1026179 w 1406867"/>
              <a:gd name="connsiteY10" fmla="*/ 136539 h 964442"/>
              <a:gd name="connsiteX11" fmla="*/ 1051005 w 1406867"/>
              <a:gd name="connsiteY11" fmla="*/ 157227 h 964442"/>
              <a:gd name="connsiteX12" fmla="*/ 1096518 w 1406867"/>
              <a:gd name="connsiteY12" fmla="*/ 124126 h 964442"/>
              <a:gd name="connsiteX13" fmla="*/ 1150306 w 1406867"/>
              <a:gd name="connsiteY13" fmla="*/ 78613 h 964442"/>
              <a:gd name="connsiteX14" fmla="*/ 1204094 w 1406867"/>
              <a:gd name="connsiteY14" fmla="*/ 144814 h 964442"/>
              <a:gd name="connsiteX15" fmla="*/ 1245470 w 1406867"/>
              <a:gd name="connsiteY15" fmla="*/ 132401 h 964442"/>
              <a:gd name="connsiteX16" fmla="*/ 1299258 w 1406867"/>
              <a:gd name="connsiteY16" fmla="*/ 132401 h 964442"/>
              <a:gd name="connsiteX17" fmla="*/ 1361322 w 1406867"/>
              <a:gd name="connsiteY17" fmla="*/ 128264 h 964442"/>
              <a:gd name="connsiteX18" fmla="*/ 1357184 w 1406867"/>
              <a:gd name="connsiteY18" fmla="*/ 190327 h 964442"/>
              <a:gd name="connsiteX19" fmla="*/ 1406835 w 1406867"/>
              <a:gd name="connsiteY19" fmla="*/ 235840 h 964442"/>
              <a:gd name="connsiteX20" fmla="*/ 1348909 w 1406867"/>
              <a:gd name="connsiteY20" fmla="*/ 264803 h 964442"/>
              <a:gd name="connsiteX21" fmla="*/ 1295121 w 1406867"/>
              <a:gd name="connsiteY21" fmla="*/ 322729 h 964442"/>
              <a:gd name="connsiteX22" fmla="*/ 1237195 w 1406867"/>
              <a:gd name="connsiteY22" fmla="*/ 426168 h 964442"/>
              <a:gd name="connsiteX23" fmla="*/ 1191682 w 1406867"/>
              <a:gd name="connsiteY23" fmla="*/ 508919 h 964442"/>
              <a:gd name="connsiteX24" fmla="*/ 1183407 w 1406867"/>
              <a:gd name="connsiteY24" fmla="*/ 521332 h 964442"/>
              <a:gd name="connsiteX25" fmla="*/ 1233057 w 1406867"/>
              <a:gd name="connsiteY25" fmla="*/ 579257 h 964442"/>
              <a:gd name="connsiteX26" fmla="*/ 1195819 w 1406867"/>
              <a:gd name="connsiteY26" fmla="*/ 628908 h 964442"/>
              <a:gd name="connsiteX27" fmla="*/ 1245470 w 1406867"/>
              <a:gd name="connsiteY27" fmla="*/ 682696 h 964442"/>
              <a:gd name="connsiteX28" fmla="*/ 1204094 w 1406867"/>
              <a:gd name="connsiteY28" fmla="*/ 732347 h 964442"/>
              <a:gd name="connsiteX29" fmla="*/ 1253745 w 1406867"/>
              <a:gd name="connsiteY29" fmla="*/ 848199 h 964442"/>
              <a:gd name="connsiteX30" fmla="*/ 1212370 w 1406867"/>
              <a:gd name="connsiteY30" fmla="*/ 885437 h 964442"/>
              <a:gd name="connsiteX31" fmla="*/ 1183407 w 1406867"/>
              <a:gd name="connsiteY31" fmla="*/ 930950 h 964442"/>
              <a:gd name="connsiteX32" fmla="*/ 1146169 w 1406867"/>
              <a:gd name="connsiteY32" fmla="*/ 947500 h 964442"/>
              <a:gd name="connsiteX33" fmla="*/ 1104793 w 1406867"/>
              <a:gd name="connsiteY33" fmla="*/ 930950 h 964442"/>
              <a:gd name="connsiteX34" fmla="*/ 1059280 w 1406867"/>
              <a:gd name="connsiteY34" fmla="*/ 918537 h 964442"/>
              <a:gd name="connsiteX35" fmla="*/ 1013767 w 1406867"/>
              <a:gd name="connsiteY35" fmla="*/ 910262 h 964442"/>
              <a:gd name="connsiteX36" fmla="*/ 968254 w 1406867"/>
              <a:gd name="connsiteY36" fmla="*/ 935087 h 964442"/>
              <a:gd name="connsiteX37" fmla="*/ 939291 w 1406867"/>
              <a:gd name="connsiteY37" fmla="*/ 964050 h 964442"/>
              <a:gd name="connsiteX38" fmla="*/ 864815 w 1406867"/>
              <a:gd name="connsiteY38" fmla="*/ 947500 h 964442"/>
              <a:gd name="connsiteX39" fmla="*/ 914465 w 1406867"/>
              <a:gd name="connsiteY39" fmla="*/ 889574 h 964442"/>
              <a:gd name="connsiteX40" fmla="*/ 926878 w 1406867"/>
              <a:gd name="connsiteY40" fmla="*/ 873024 h 964442"/>
              <a:gd name="connsiteX41" fmla="*/ 873090 w 1406867"/>
              <a:gd name="connsiteY41" fmla="*/ 802686 h 964442"/>
              <a:gd name="connsiteX42" fmla="*/ 819302 w 1406867"/>
              <a:gd name="connsiteY42" fmla="*/ 823373 h 964442"/>
              <a:gd name="connsiteX43" fmla="*/ 773789 w 1406867"/>
              <a:gd name="connsiteY43" fmla="*/ 835786 h 964442"/>
              <a:gd name="connsiteX44" fmla="*/ 724138 w 1406867"/>
              <a:gd name="connsiteY44" fmla="*/ 835786 h 964442"/>
              <a:gd name="connsiteX45" fmla="*/ 666212 w 1406867"/>
              <a:gd name="connsiteY45" fmla="*/ 835786 h 964442"/>
              <a:gd name="connsiteX46" fmla="*/ 624837 w 1406867"/>
              <a:gd name="connsiteY46" fmla="*/ 831648 h 964442"/>
              <a:gd name="connsiteX47" fmla="*/ 579323 w 1406867"/>
              <a:gd name="connsiteY47" fmla="*/ 794410 h 964442"/>
              <a:gd name="connsiteX48" fmla="*/ 562773 w 1406867"/>
              <a:gd name="connsiteY48" fmla="*/ 786135 h 964442"/>
              <a:gd name="connsiteX49" fmla="*/ 533810 w 1406867"/>
              <a:gd name="connsiteY49" fmla="*/ 827511 h 964442"/>
              <a:gd name="connsiteX50" fmla="*/ 496572 w 1406867"/>
              <a:gd name="connsiteY50" fmla="*/ 844061 h 964442"/>
              <a:gd name="connsiteX51" fmla="*/ 417959 w 1406867"/>
              <a:gd name="connsiteY51" fmla="*/ 823373 h 964442"/>
              <a:gd name="connsiteX52" fmla="*/ 368308 w 1406867"/>
              <a:gd name="connsiteY52" fmla="*/ 794410 h 964442"/>
              <a:gd name="connsiteX53" fmla="*/ 318657 w 1406867"/>
              <a:gd name="connsiteY53" fmla="*/ 773723 h 964442"/>
              <a:gd name="connsiteX54" fmla="*/ 273144 w 1406867"/>
              <a:gd name="connsiteY54" fmla="*/ 748897 h 964442"/>
              <a:gd name="connsiteX55" fmla="*/ 240044 w 1406867"/>
              <a:gd name="connsiteY55" fmla="*/ 744760 h 964442"/>
              <a:gd name="connsiteX56" fmla="*/ 211081 w 1406867"/>
              <a:gd name="connsiteY56" fmla="*/ 736485 h 964442"/>
              <a:gd name="connsiteX57" fmla="*/ 190393 w 1406867"/>
              <a:gd name="connsiteY57" fmla="*/ 732347 h 964442"/>
              <a:gd name="connsiteX58" fmla="*/ 165568 w 1406867"/>
              <a:gd name="connsiteY58" fmla="*/ 732347 h 964442"/>
              <a:gd name="connsiteX59" fmla="*/ 149017 w 1406867"/>
              <a:gd name="connsiteY59" fmla="*/ 728210 h 964442"/>
              <a:gd name="connsiteX60" fmla="*/ 95229 w 1406867"/>
              <a:gd name="connsiteY60" fmla="*/ 653733 h 964442"/>
              <a:gd name="connsiteX61" fmla="*/ 169705 w 1406867"/>
              <a:gd name="connsiteY61" fmla="*/ 612358 h 964442"/>
              <a:gd name="connsiteX62" fmla="*/ 194531 w 1406867"/>
              <a:gd name="connsiteY62" fmla="*/ 575120 h 964442"/>
              <a:gd name="connsiteX63" fmla="*/ 202806 w 1406867"/>
              <a:gd name="connsiteY63" fmla="*/ 504781 h 964442"/>
              <a:gd name="connsiteX64" fmla="*/ 165568 w 1406867"/>
              <a:gd name="connsiteY64" fmla="*/ 434443 h 964442"/>
              <a:gd name="connsiteX65" fmla="*/ 107642 w 1406867"/>
              <a:gd name="connsiteY65" fmla="*/ 417893 h 964442"/>
              <a:gd name="connsiteX66" fmla="*/ 57991 w 1406867"/>
              <a:gd name="connsiteY66" fmla="*/ 397205 h 964442"/>
              <a:gd name="connsiteX67" fmla="*/ 29028 w 1406867"/>
              <a:gd name="connsiteY67" fmla="*/ 355829 h 964442"/>
              <a:gd name="connsiteX68" fmla="*/ 65 w 1406867"/>
              <a:gd name="connsiteY68" fmla="*/ 310316 h 964442"/>
              <a:gd name="connsiteX69" fmla="*/ 37303 w 1406867"/>
              <a:gd name="connsiteY69" fmla="*/ 256528 h 964442"/>
              <a:gd name="connsiteX70" fmla="*/ 82817 w 1406867"/>
              <a:gd name="connsiteY70" fmla="*/ 202740 h 964442"/>
              <a:gd name="connsiteX71" fmla="*/ 57991 w 1406867"/>
              <a:gd name="connsiteY71" fmla="*/ 136539 h 964442"/>
              <a:gd name="connsiteX72" fmla="*/ 82817 w 1406867"/>
              <a:gd name="connsiteY72" fmla="*/ 91026 h 964442"/>
              <a:gd name="connsiteX73" fmla="*/ 115917 w 1406867"/>
              <a:gd name="connsiteY73" fmla="*/ 66200 h 964442"/>
              <a:gd name="connsiteX74" fmla="*/ 165568 w 1406867"/>
              <a:gd name="connsiteY74" fmla="*/ 37238 h 964442"/>
              <a:gd name="connsiteX75" fmla="*/ 252456 w 1406867"/>
              <a:gd name="connsiteY75" fmla="*/ 82751 h 964442"/>
              <a:gd name="connsiteX76" fmla="*/ 318657 w 1406867"/>
              <a:gd name="connsiteY76" fmla="*/ 82751 h 964442"/>
              <a:gd name="connsiteX77" fmla="*/ 368308 w 1406867"/>
              <a:gd name="connsiteY77" fmla="*/ 53788 h 964442"/>
              <a:gd name="connsiteX78" fmla="*/ 401408 w 1406867"/>
              <a:gd name="connsiteY78" fmla="*/ 28962 h 964442"/>
              <a:gd name="connsiteX79" fmla="*/ 434509 w 1406867"/>
              <a:gd name="connsiteY79" fmla="*/ 4137 h 964442"/>
              <a:gd name="connsiteX80" fmla="*/ 480022 w 1406867"/>
              <a:gd name="connsiteY80" fmla="*/ 20687 h 964442"/>
              <a:gd name="connsiteX81" fmla="*/ 537948 w 1406867"/>
              <a:gd name="connsiteY81" fmla="*/ 0 h 96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06867" h="964442">
                <a:moveTo>
                  <a:pt x="537948" y="0"/>
                </a:moveTo>
                <a:cubicBezTo>
                  <a:pt x="560015" y="0"/>
                  <a:pt x="590357" y="11722"/>
                  <a:pt x="612424" y="20687"/>
                </a:cubicBezTo>
                <a:cubicBezTo>
                  <a:pt x="634491" y="29652"/>
                  <a:pt x="651731" y="46892"/>
                  <a:pt x="670350" y="53788"/>
                </a:cubicBezTo>
                <a:cubicBezTo>
                  <a:pt x="688969" y="60684"/>
                  <a:pt x="706898" y="58615"/>
                  <a:pt x="724138" y="62063"/>
                </a:cubicBezTo>
                <a:cubicBezTo>
                  <a:pt x="741378" y="65511"/>
                  <a:pt x="760687" y="70339"/>
                  <a:pt x="773789" y="74476"/>
                </a:cubicBezTo>
                <a:cubicBezTo>
                  <a:pt x="786891" y="78613"/>
                  <a:pt x="791718" y="86199"/>
                  <a:pt x="802751" y="86888"/>
                </a:cubicBezTo>
                <a:cubicBezTo>
                  <a:pt x="813784" y="87577"/>
                  <a:pt x="827576" y="82750"/>
                  <a:pt x="839989" y="78613"/>
                </a:cubicBezTo>
                <a:cubicBezTo>
                  <a:pt x="852402" y="74476"/>
                  <a:pt x="864814" y="62063"/>
                  <a:pt x="877227" y="62063"/>
                </a:cubicBezTo>
                <a:cubicBezTo>
                  <a:pt x="889640" y="62063"/>
                  <a:pt x="902742" y="73096"/>
                  <a:pt x="914465" y="78613"/>
                </a:cubicBezTo>
                <a:cubicBezTo>
                  <a:pt x="926188" y="84130"/>
                  <a:pt x="947566" y="95163"/>
                  <a:pt x="947566" y="95163"/>
                </a:cubicBezTo>
                <a:cubicBezTo>
                  <a:pt x="966185" y="104817"/>
                  <a:pt x="1008939" y="126195"/>
                  <a:pt x="1026179" y="136539"/>
                </a:cubicBezTo>
                <a:cubicBezTo>
                  <a:pt x="1043419" y="146883"/>
                  <a:pt x="1039282" y="159296"/>
                  <a:pt x="1051005" y="157227"/>
                </a:cubicBezTo>
                <a:cubicBezTo>
                  <a:pt x="1062728" y="155158"/>
                  <a:pt x="1079968" y="137228"/>
                  <a:pt x="1096518" y="124126"/>
                </a:cubicBezTo>
                <a:cubicBezTo>
                  <a:pt x="1113068" y="111024"/>
                  <a:pt x="1132377" y="75165"/>
                  <a:pt x="1150306" y="78613"/>
                </a:cubicBezTo>
                <a:cubicBezTo>
                  <a:pt x="1168235" y="82061"/>
                  <a:pt x="1188233" y="135849"/>
                  <a:pt x="1204094" y="144814"/>
                </a:cubicBezTo>
                <a:cubicBezTo>
                  <a:pt x="1219955" y="153779"/>
                  <a:pt x="1229609" y="134470"/>
                  <a:pt x="1245470" y="132401"/>
                </a:cubicBezTo>
                <a:cubicBezTo>
                  <a:pt x="1261331" y="130332"/>
                  <a:pt x="1279949" y="133091"/>
                  <a:pt x="1299258" y="132401"/>
                </a:cubicBezTo>
                <a:cubicBezTo>
                  <a:pt x="1318567" y="131711"/>
                  <a:pt x="1351668" y="118610"/>
                  <a:pt x="1361322" y="128264"/>
                </a:cubicBezTo>
                <a:cubicBezTo>
                  <a:pt x="1370976" y="137918"/>
                  <a:pt x="1349599" y="172398"/>
                  <a:pt x="1357184" y="190327"/>
                </a:cubicBezTo>
                <a:cubicBezTo>
                  <a:pt x="1364770" y="208256"/>
                  <a:pt x="1408214" y="223427"/>
                  <a:pt x="1406835" y="235840"/>
                </a:cubicBezTo>
                <a:cubicBezTo>
                  <a:pt x="1405456" y="248253"/>
                  <a:pt x="1367528" y="250322"/>
                  <a:pt x="1348909" y="264803"/>
                </a:cubicBezTo>
                <a:cubicBezTo>
                  <a:pt x="1330290" y="279284"/>
                  <a:pt x="1313740" y="295835"/>
                  <a:pt x="1295121" y="322729"/>
                </a:cubicBezTo>
                <a:cubicBezTo>
                  <a:pt x="1276502" y="349623"/>
                  <a:pt x="1254435" y="395136"/>
                  <a:pt x="1237195" y="426168"/>
                </a:cubicBezTo>
                <a:cubicBezTo>
                  <a:pt x="1219955" y="457200"/>
                  <a:pt x="1200647" y="493058"/>
                  <a:pt x="1191682" y="508919"/>
                </a:cubicBezTo>
                <a:cubicBezTo>
                  <a:pt x="1182717" y="524780"/>
                  <a:pt x="1176511" y="509609"/>
                  <a:pt x="1183407" y="521332"/>
                </a:cubicBezTo>
                <a:cubicBezTo>
                  <a:pt x="1190303" y="533055"/>
                  <a:pt x="1230988" y="561328"/>
                  <a:pt x="1233057" y="579257"/>
                </a:cubicBezTo>
                <a:cubicBezTo>
                  <a:pt x="1235126" y="597186"/>
                  <a:pt x="1193750" y="611668"/>
                  <a:pt x="1195819" y="628908"/>
                </a:cubicBezTo>
                <a:cubicBezTo>
                  <a:pt x="1197888" y="646148"/>
                  <a:pt x="1244091" y="665456"/>
                  <a:pt x="1245470" y="682696"/>
                </a:cubicBezTo>
                <a:cubicBezTo>
                  <a:pt x="1246849" y="699936"/>
                  <a:pt x="1202715" y="704763"/>
                  <a:pt x="1204094" y="732347"/>
                </a:cubicBezTo>
                <a:cubicBezTo>
                  <a:pt x="1205473" y="759931"/>
                  <a:pt x="1252366" y="822684"/>
                  <a:pt x="1253745" y="848199"/>
                </a:cubicBezTo>
                <a:cubicBezTo>
                  <a:pt x="1255124" y="873714"/>
                  <a:pt x="1224093" y="871645"/>
                  <a:pt x="1212370" y="885437"/>
                </a:cubicBezTo>
                <a:cubicBezTo>
                  <a:pt x="1200647" y="899229"/>
                  <a:pt x="1194440" y="920606"/>
                  <a:pt x="1183407" y="930950"/>
                </a:cubicBezTo>
                <a:cubicBezTo>
                  <a:pt x="1172374" y="941294"/>
                  <a:pt x="1159271" y="947500"/>
                  <a:pt x="1146169" y="947500"/>
                </a:cubicBezTo>
                <a:cubicBezTo>
                  <a:pt x="1133067" y="947500"/>
                  <a:pt x="1119274" y="935777"/>
                  <a:pt x="1104793" y="930950"/>
                </a:cubicBezTo>
                <a:cubicBezTo>
                  <a:pt x="1090312" y="926123"/>
                  <a:pt x="1074451" y="921985"/>
                  <a:pt x="1059280" y="918537"/>
                </a:cubicBezTo>
                <a:cubicBezTo>
                  <a:pt x="1044109" y="915089"/>
                  <a:pt x="1028938" y="907504"/>
                  <a:pt x="1013767" y="910262"/>
                </a:cubicBezTo>
                <a:cubicBezTo>
                  <a:pt x="998596" y="913020"/>
                  <a:pt x="980667" y="926122"/>
                  <a:pt x="968254" y="935087"/>
                </a:cubicBezTo>
                <a:cubicBezTo>
                  <a:pt x="955841" y="944052"/>
                  <a:pt x="956531" y="961981"/>
                  <a:pt x="939291" y="964050"/>
                </a:cubicBezTo>
                <a:cubicBezTo>
                  <a:pt x="922051" y="966119"/>
                  <a:pt x="868953" y="959913"/>
                  <a:pt x="864815" y="947500"/>
                </a:cubicBezTo>
                <a:cubicBezTo>
                  <a:pt x="860677" y="935087"/>
                  <a:pt x="904121" y="901987"/>
                  <a:pt x="914465" y="889574"/>
                </a:cubicBezTo>
                <a:cubicBezTo>
                  <a:pt x="924809" y="877161"/>
                  <a:pt x="933774" y="887505"/>
                  <a:pt x="926878" y="873024"/>
                </a:cubicBezTo>
                <a:cubicBezTo>
                  <a:pt x="919982" y="858543"/>
                  <a:pt x="891019" y="810961"/>
                  <a:pt x="873090" y="802686"/>
                </a:cubicBezTo>
                <a:cubicBezTo>
                  <a:pt x="855161" y="794411"/>
                  <a:pt x="835852" y="817856"/>
                  <a:pt x="819302" y="823373"/>
                </a:cubicBezTo>
                <a:cubicBezTo>
                  <a:pt x="802752" y="828890"/>
                  <a:pt x="789650" y="833717"/>
                  <a:pt x="773789" y="835786"/>
                </a:cubicBezTo>
                <a:cubicBezTo>
                  <a:pt x="757928" y="837855"/>
                  <a:pt x="724138" y="835786"/>
                  <a:pt x="724138" y="835786"/>
                </a:cubicBezTo>
                <a:cubicBezTo>
                  <a:pt x="706209" y="835786"/>
                  <a:pt x="682762" y="836476"/>
                  <a:pt x="666212" y="835786"/>
                </a:cubicBezTo>
                <a:cubicBezTo>
                  <a:pt x="649662" y="835096"/>
                  <a:pt x="639319" y="838544"/>
                  <a:pt x="624837" y="831648"/>
                </a:cubicBezTo>
                <a:cubicBezTo>
                  <a:pt x="610356" y="824752"/>
                  <a:pt x="589667" y="801995"/>
                  <a:pt x="579323" y="794410"/>
                </a:cubicBezTo>
                <a:cubicBezTo>
                  <a:pt x="568979" y="786825"/>
                  <a:pt x="570358" y="780618"/>
                  <a:pt x="562773" y="786135"/>
                </a:cubicBezTo>
                <a:cubicBezTo>
                  <a:pt x="555188" y="791652"/>
                  <a:pt x="544843" y="817857"/>
                  <a:pt x="533810" y="827511"/>
                </a:cubicBezTo>
                <a:cubicBezTo>
                  <a:pt x="522777" y="837165"/>
                  <a:pt x="515880" y="844751"/>
                  <a:pt x="496572" y="844061"/>
                </a:cubicBezTo>
                <a:cubicBezTo>
                  <a:pt x="477264" y="843371"/>
                  <a:pt x="439336" y="831648"/>
                  <a:pt x="417959" y="823373"/>
                </a:cubicBezTo>
                <a:cubicBezTo>
                  <a:pt x="396582" y="815098"/>
                  <a:pt x="384858" y="802685"/>
                  <a:pt x="368308" y="794410"/>
                </a:cubicBezTo>
                <a:cubicBezTo>
                  <a:pt x="351758" y="786135"/>
                  <a:pt x="334518" y="781308"/>
                  <a:pt x="318657" y="773723"/>
                </a:cubicBezTo>
                <a:cubicBezTo>
                  <a:pt x="302796" y="766138"/>
                  <a:pt x="286246" y="753724"/>
                  <a:pt x="273144" y="748897"/>
                </a:cubicBezTo>
                <a:cubicBezTo>
                  <a:pt x="260042" y="744070"/>
                  <a:pt x="250388" y="746829"/>
                  <a:pt x="240044" y="744760"/>
                </a:cubicBezTo>
                <a:cubicBezTo>
                  <a:pt x="229700" y="742691"/>
                  <a:pt x="219356" y="738554"/>
                  <a:pt x="211081" y="736485"/>
                </a:cubicBezTo>
                <a:cubicBezTo>
                  <a:pt x="202806" y="734416"/>
                  <a:pt x="197978" y="733037"/>
                  <a:pt x="190393" y="732347"/>
                </a:cubicBezTo>
                <a:cubicBezTo>
                  <a:pt x="182808" y="731657"/>
                  <a:pt x="172464" y="733037"/>
                  <a:pt x="165568" y="732347"/>
                </a:cubicBezTo>
                <a:cubicBezTo>
                  <a:pt x="158672" y="731657"/>
                  <a:pt x="160740" y="741312"/>
                  <a:pt x="149017" y="728210"/>
                </a:cubicBezTo>
                <a:cubicBezTo>
                  <a:pt x="137294" y="715108"/>
                  <a:pt x="91781" y="673042"/>
                  <a:pt x="95229" y="653733"/>
                </a:cubicBezTo>
                <a:cubicBezTo>
                  <a:pt x="98677" y="634424"/>
                  <a:pt x="153155" y="625460"/>
                  <a:pt x="169705" y="612358"/>
                </a:cubicBezTo>
                <a:cubicBezTo>
                  <a:pt x="186255" y="599256"/>
                  <a:pt x="189014" y="593050"/>
                  <a:pt x="194531" y="575120"/>
                </a:cubicBezTo>
                <a:cubicBezTo>
                  <a:pt x="200048" y="557190"/>
                  <a:pt x="207633" y="528227"/>
                  <a:pt x="202806" y="504781"/>
                </a:cubicBezTo>
                <a:cubicBezTo>
                  <a:pt x="197979" y="481335"/>
                  <a:pt x="181429" y="448924"/>
                  <a:pt x="165568" y="434443"/>
                </a:cubicBezTo>
                <a:cubicBezTo>
                  <a:pt x="149707" y="419962"/>
                  <a:pt x="125571" y="424099"/>
                  <a:pt x="107642" y="417893"/>
                </a:cubicBezTo>
                <a:cubicBezTo>
                  <a:pt x="89713" y="411687"/>
                  <a:pt x="71093" y="407549"/>
                  <a:pt x="57991" y="397205"/>
                </a:cubicBezTo>
                <a:cubicBezTo>
                  <a:pt x="44889" y="386861"/>
                  <a:pt x="38682" y="370311"/>
                  <a:pt x="29028" y="355829"/>
                </a:cubicBezTo>
                <a:cubicBezTo>
                  <a:pt x="19374" y="341348"/>
                  <a:pt x="-1314" y="326866"/>
                  <a:pt x="65" y="310316"/>
                </a:cubicBezTo>
                <a:cubicBezTo>
                  <a:pt x="1444" y="293766"/>
                  <a:pt x="23511" y="274457"/>
                  <a:pt x="37303" y="256528"/>
                </a:cubicBezTo>
                <a:cubicBezTo>
                  <a:pt x="51095" y="238599"/>
                  <a:pt x="79369" y="222738"/>
                  <a:pt x="82817" y="202740"/>
                </a:cubicBezTo>
                <a:cubicBezTo>
                  <a:pt x="86265" y="182742"/>
                  <a:pt x="57991" y="155158"/>
                  <a:pt x="57991" y="136539"/>
                </a:cubicBezTo>
                <a:cubicBezTo>
                  <a:pt x="57991" y="117920"/>
                  <a:pt x="73163" y="102749"/>
                  <a:pt x="82817" y="91026"/>
                </a:cubicBezTo>
                <a:cubicBezTo>
                  <a:pt x="92471" y="79303"/>
                  <a:pt x="102125" y="75165"/>
                  <a:pt x="115917" y="66200"/>
                </a:cubicBezTo>
                <a:cubicBezTo>
                  <a:pt x="129709" y="57235"/>
                  <a:pt x="142811" y="34480"/>
                  <a:pt x="165568" y="37238"/>
                </a:cubicBezTo>
                <a:cubicBezTo>
                  <a:pt x="188324" y="39997"/>
                  <a:pt x="226941" y="75166"/>
                  <a:pt x="252456" y="82751"/>
                </a:cubicBezTo>
                <a:cubicBezTo>
                  <a:pt x="277971" y="90336"/>
                  <a:pt x="299348" y="87578"/>
                  <a:pt x="318657" y="82751"/>
                </a:cubicBezTo>
                <a:cubicBezTo>
                  <a:pt x="337966" y="77924"/>
                  <a:pt x="354516" y="62753"/>
                  <a:pt x="368308" y="53788"/>
                </a:cubicBezTo>
                <a:cubicBezTo>
                  <a:pt x="382100" y="44823"/>
                  <a:pt x="401408" y="28962"/>
                  <a:pt x="401408" y="28962"/>
                </a:cubicBezTo>
                <a:cubicBezTo>
                  <a:pt x="412441" y="20687"/>
                  <a:pt x="421407" y="5516"/>
                  <a:pt x="434509" y="4137"/>
                </a:cubicBezTo>
                <a:cubicBezTo>
                  <a:pt x="447611" y="2758"/>
                  <a:pt x="466230" y="17239"/>
                  <a:pt x="480022" y="20687"/>
                </a:cubicBezTo>
                <a:cubicBezTo>
                  <a:pt x="493814" y="24135"/>
                  <a:pt x="515881" y="0"/>
                  <a:pt x="537948" y="0"/>
                </a:cubicBezTo>
                <a:close/>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28600" y="155873"/>
            <a:ext cx="82296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3200" i="1" dirty="0" smtClean="0"/>
              <a:t>PROCOMIDA – </a:t>
            </a:r>
            <a:r>
              <a:rPr lang="es-MX" sz="3200" dirty="0" err="1" smtClean="0"/>
              <a:t>Study</a:t>
            </a:r>
            <a:r>
              <a:rPr lang="es-MX" sz="3200" dirty="0" smtClean="0"/>
              <a:t> </a:t>
            </a:r>
            <a:r>
              <a:rPr lang="es-MX" sz="3200" dirty="0" err="1" smtClean="0"/>
              <a:t>area</a:t>
            </a:r>
            <a:endParaRPr lang="es-MX" sz="3200" i="1" dirty="0"/>
          </a:p>
        </p:txBody>
      </p:sp>
      <p:cxnSp>
        <p:nvCxnSpPr>
          <p:cNvPr id="11" name="Straight Connector 10"/>
          <p:cNvCxnSpPr/>
          <p:nvPr/>
        </p:nvCxnSpPr>
        <p:spPr>
          <a:xfrm>
            <a:off x="0" y="990600"/>
            <a:ext cx="8001000" cy="0"/>
          </a:xfrm>
          <a:prstGeom prst="line">
            <a:avLst/>
          </a:prstGeom>
          <a:ln>
            <a:solidFill>
              <a:srgbClr val="C00000"/>
            </a:solidFill>
          </a:ln>
          <a:effectLst/>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a:xfrm>
            <a:off x="8001000" y="6356350"/>
            <a:ext cx="2133600" cy="365125"/>
          </a:xfrm>
        </p:spPr>
        <p:txBody>
          <a:bodyPr/>
          <a:lstStyle/>
          <a:p>
            <a:fld id="{F83818DA-856A-4404-9727-6699FEAFCDBF}" type="slidenum">
              <a:rPr lang="en-US" smtClean="0"/>
              <a:pPr/>
              <a:t>3</a:t>
            </a:fld>
            <a:endParaRPr lang="en-US"/>
          </a:p>
        </p:txBody>
      </p:sp>
      <p:cxnSp>
        <p:nvCxnSpPr>
          <p:cNvPr id="7" name="Straight Arrow Connector 6"/>
          <p:cNvCxnSpPr>
            <a:stCxn id="3" idx="21"/>
          </p:cNvCxnSpPr>
          <p:nvPr/>
        </p:nvCxnSpPr>
        <p:spPr>
          <a:xfrm>
            <a:off x="5486121" y="4132729"/>
            <a:ext cx="1829079" cy="1037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29400" y="5020491"/>
            <a:ext cx="2320215" cy="461665"/>
          </a:xfrm>
          <a:prstGeom prst="rect">
            <a:avLst/>
          </a:prstGeom>
          <a:noFill/>
        </p:spPr>
        <p:txBody>
          <a:bodyPr wrap="square" rtlCol="0">
            <a:spAutoFit/>
          </a:bodyPr>
          <a:lstStyle/>
          <a:p>
            <a:pPr algn="r"/>
            <a:r>
              <a:rPr lang="en-US" sz="2400" b="1" dirty="0" smtClean="0">
                <a:cs typeface="Microsoft Sans Serif" pitchFamily="34" charset="0"/>
              </a:rPr>
              <a:t>Alta </a:t>
            </a:r>
            <a:r>
              <a:rPr lang="en-US" sz="2400" b="1" dirty="0" err="1" smtClean="0">
                <a:cs typeface="Microsoft Sans Serif" pitchFamily="34" charset="0"/>
              </a:rPr>
              <a:t>Verapaz</a:t>
            </a:r>
            <a:endParaRPr lang="en-US" sz="2400" b="1" dirty="0" smtClean="0">
              <a:cs typeface="Microsoft Sans Serif" pitchFamily="34" charset="0"/>
            </a:endParaRPr>
          </a:p>
        </p:txBody>
      </p:sp>
      <p:sp>
        <p:nvSpPr>
          <p:cNvPr id="6" name="TextBox 5"/>
          <p:cNvSpPr txBox="1"/>
          <p:nvPr/>
        </p:nvSpPr>
        <p:spPr>
          <a:xfrm>
            <a:off x="32657" y="2588657"/>
            <a:ext cx="2761129" cy="2215991"/>
          </a:xfrm>
          <a:prstGeom prst="rect">
            <a:avLst/>
          </a:prstGeom>
          <a:noFill/>
        </p:spPr>
        <p:txBody>
          <a:bodyPr wrap="square" rtlCol="0">
            <a:spAutoFit/>
          </a:bodyPr>
          <a:lstStyle/>
          <a:p>
            <a:r>
              <a:rPr lang="en-US" sz="2400" b="1" dirty="0" err="1" smtClean="0"/>
              <a:t>Undernutrition</a:t>
            </a:r>
            <a:r>
              <a:rPr lang="en-US" sz="2400" b="1" dirty="0" smtClean="0"/>
              <a:t> among children</a:t>
            </a:r>
          </a:p>
          <a:p>
            <a:pPr marL="285750" indent="-285750">
              <a:buFontTx/>
              <a:buChar char="-"/>
            </a:pPr>
            <a:r>
              <a:rPr lang="en-US" sz="2400" dirty="0" smtClean="0"/>
              <a:t>47% stunted</a:t>
            </a:r>
          </a:p>
          <a:p>
            <a:pPr marL="285750" indent="-285750">
              <a:buFontTx/>
              <a:buChar char="-"/>
            </a:pPr>
            <a:r>
              <a:rPr lang="en-US" sz="2400" dirty="0" smtClean="0"/>
              <a:t>13% underweight</a:t>
            </a:r>
          </a:p>
          <a:p>
            <a:pPr marL="285750" indent="-285750">
              <a:buFontTx/>
              <a:buChar char="-"/>
            </a:pPr>
            <a:r>
              <a:rPr lang="en-US" sz="2400" dirty="0" smtClean="0"/>
              <a:t>&lt; 1% wasted </a:t>
            </a:r>
          </a:p>
          <a:p>
            <a:endParaRPr lang="en-US" dirty="0"/>
          </a:p>
        </p:txBody>
      </p:sp>
      <p:sp>
        <p:nvSpPr>
          <p:cNvPr id="4" name="TextBox 3"/>
          <p:cNvSpPr txBox="1"/>
          <p:nvPr/>
        </p:nvSpPr>
        <p:spPr>
          <a:xfrm>
            <a:off x="1828800" y="1235631"/>
            <a:ext cx="5666167" cy="461665"/>
          </a:xfrm>
          <a:prstGeom prst="rect">
            <a:avLst/>
          </a:prstGeom>
          <a:noFill/>
        </p:spPr>
        <p:txBody>
          <a:bodyPr wrap="none" rtlCol="0">
            <a:spAutoFit/>
          </a:bodyPr>
          <a:lstStyle/>
          <a:p>
            <a:r>
              <a:rPr lang="en-US" sz="2400" b="1" dirty="0" smtClean="0">
                <a:solidFill>
                  <a:schemeClr val="tx1">
                    <a:lumMod val="50000"/>
                    <a:lumOff val="50000"/>
                  </a:schemeClr>
                </a:solidFill>
              </a:rPr>
              <a:t>Program was implemented by Mercy Corps</a:t>
            </a:r>
            <a:endParaRPr lang="en-US" sz="2400" b="1" dirty="0">
              <a:solidFill>
                <a:schemeClr val="tx1">
                  <a:lumMod val="50000"/>
                  <a:lumOff val="50000"/>
                </a:schemeClr>
              </a:solidFill>
            </a:endParaRPr>
          </a:p>
        </p:txBody>
      </p:sp>
    </p:spTree>
    <p:extLst>
      <p:ext uri="{BB962C8B-B14F-4D97-AF65-F5344CB8AC3E}">
        <p14:creationId xmlns:p14="http://schemas.microsoft.com/office/powerpoint/2010/main" val="421895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sz="half" idx="1"/>
          </p:nvPr>
        </p:nvSpPr>
        <p:spPr/>
        <p:txBody>
          <a:bodyPr>
            <a:normAutofit/>
          </a:bodyPr>
          <a:lstStyle/>
          <a:p>
            <a:r>
              <a:rPr lang="en-US" sz="3200" dirty="0" smtClean="0"/>
              <a:t>Food</a:t>
            </a:r>
          </a:p>
          <a:p>
            <a:pPr lvl="1"/>
            <a:r>
              <a:rPr lang="en-US" sz="2800" dirty="0" smtClean="0"/>
              <a:t>Family ration</a:t>
            </a:r>
          </a:p>
          <a:p>
            <a:pPr lvl="1"/>
            <a:endParaRPr lang="en-US" sz="2000" dirty="0" smtClean="0"/>
          </a:p>
          <a:p>
            <a:pPr lvl="1"/>
            <a:endParaRPr lang="en-US" sz="2000" dirty="0" smtClean="0"/>
          </a:p>
          <a:p>
            <a:pPr marL="457200" lvl="1" indent="0">
              <a:buNone/>
            </a:pPr>
            <a:endParaRPr lang="en-US" sz="2000" dirty="0"/>
          </a:p>
          <a:p>
            <a:pPr marL="457200" lvl="1" indent="0">
              <a:buNone/>
            </a:pPr>
            <a:endParaRPr lang="en-US" dirty="0"/>
          </a:p>
          <a:p>
            <a:pPr lvl="1"/>
            <a:r>
              <a:rPr lang="en-US" sz="2800" dirty="0" smtClean="0"/>
              <a:t>Individual ration</a:t>
            </a:r>
          </a:p>
          <a:p>
            <a:pPr marL="0" indent="0">
              <a:buNone/>
            </a:pPr>
            <a:endParaRPr lang="en-US" dirty="0"/>
          </a:p>
          <a:p>
            <a:pPr marL="0" indent="0">
              <a:buNone/>
            </a:pPr>
            <a:endParaRPr lang="en-US" dirty="0"/>
          </a:p>
        </p:txBody>
      </p:sp>
      <p:sp>
        <p:nvSpPr>
          <p:cNvPr id="22" name="Content Placeholder 21"/>
          <p:cNvSpPr>
            <a:spLocks noGrp="1"/>
          </p:cNvSpPr>
          <p:nvPr>
            <p:ph sz="half" idx="2"/>
          </p:nvPr>
        </p:nvSpPr>
        <p:spPr>
          <a:xfrm>
            <a:off x="4698726" y="1490221"/>
            <a:ext cx="4038600" cy="5257800"/>
          </a:xfrm>
        </p:spPr>
        <p:txBody>
          <a:bodyPr>
            <a:normAutofit/>
          </a:bodyPr>
          <a:lstStyle/>
          <a:p>
            <a:r>
              <a:rPr lang="en-US" sz="3200" dirty="0" smtClean="0"/>
              <a:t>BCC </a:t>
            </a:r>
          </a:p>
          <a:p>
            <a:endParaRPr lang="en-US" dirty="0"/>
          </a:p>
          <a:p>
            <a:endParaRPr lang="en-US" dirty="0" smtClean="0"/>
          </a:p>
          <a:p>
            <a:endParaRPr lang="en-US" dirty="0"/>
          </a:p>
          <a:p>
            <a:pPr marL="0" indent="0">
              <a:buNone/>
            </a:pPr>
            <a:endParaRPr lang="en-US" dirty="0" smtClean="0"/>
          </a:p>
          <a:p>
            <a:r>
              <a:rPr lang="en-US" sz="3200" dirty="0" smtClean="0"/>
              <a:t>Health Services</a:t>
            </a:r>
          </a:p>
          <a:p>
            <a:pPr marL="0" indent="0">
              <a:buNone/>
            </a:pPr>
            <a:endParaRPr lang="en-US" dirty="0"/>
          </a:p>
        </p:txBody>
      </p:sp>
      <p:sp>
        <p:nvSpPr>
          <p:cNvPr id="4" name="Slide Number Placeholder 3"/>
          <p:cNvSpPr>
            <a:spLocks noGrp="1"/>
          </p:cNvSpPr>
          <p:nvPr>
            <p:ph type="sldNum" sz="quarter" idx="12"/>
          </p:nvPr>
        </p:nvSpPr>
        <p:spPr/>
        <p:txBody>
          <a:bodyPr/>
          <a:lstStyle/>
          <a:p>
            <a:fld id="{F83818DA-856A-4404-9727-6699FEAFCDBF}" type="slidenum">
              <a:rPr lang="en-US" smtClean="0"/>
              <a:pPr/>
              <a:t>4</a:t>
            </a:fld>
            <a:endParaRPr lang="en-US"/>
          </a:p>
        </p:txBody>
      </p:sp>
      <p:sp>
        <p:nvSpPr>
          <p:cNvPr id="6" name="Title 1"/>
          <p:cNvSpPr txBox="1">
            <a:spLocks/>
          </p:cNvSpPr>
          <p:nvPr/>
        </p:nvSpPr>
        <p:spPr>
          <a:xfrm>
            <a:off x="381000" y="154562"/>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3200" dirty="0" err="1" smtClean="0"/>
              <a:t>Program</a:t>
            </a:r>
            <a:r>
              <a:rPr lang="es-MX" sz="3200" dirty="0" smtClean="0"/>
              <a:t> </a:t>
            </a:r>
            <a:r>
              <a:rPr lang="es-MX" sz="3200" dirty="0" err="1" smtClean="0"/>
              <a:t>components</a:t>
            </a:r>
            <a:endParaRPr lang="es-MX" sz="3200" i="1" dirty="0" smtClean="0"/>
          </a:p>
          <a:p>
            <a:endParaRPr lang="en-US" sz="3200" dirty="0"/>
          </a:p>
        </p:txBody>
      </p:sp>
      <p:cxnSp>
        <p:nvCxnSpPr>
          <p:cNvPr id="7" name="Straight Connector 6"/>
          <p:cNvCxnSpPr/>
          <p:nvPr/>
        </p:nvCxnSpPr>
        <p:spPr>
          <a:xfrm>
            <a:off x="0" y="990600"/>
            <a:ext cx="8001000" cy="0"/>
          </a:xfrm>
          <a:prstGeom prst="line">
            <a:avLst/>
          </a:prstGeom>
          <a:ln>
            <a:solidFill>
              <a:srgbClr val="C00000"/>
            </a:solidFill>
          </a:ln>
          <a:effectLst/>
        </p:spPr>
        <p:style>
          <a:lnRef idx="3">
            <a:schemeClr val="accent2"/>
          </a:lnRef>
          <a:fillRef idx="0">
            <a:schemeClr val="accent2"/>
          </a:fillRef>
          <a:effectRef idx="2">
            <a:schemeClr val="accent2"/>
          </a:effectRef>
          <a:fontRef idx="minor">
            <a:schemeClr val="tx1"/>
          </a:fontRef>
        </p:style>
      </p:cxnSp>
      <p:pic>
        <p:nvPicPr>
          <p:cNvPr id="8" name="Picture 2" descr="C:\Documents and Settings\IFPRI Guatemala\My Documents\My Pictures\racion familiar.bmp"/>
          <p:cNvPicPr>
            <a:picLocks noChangeAspect="1" noChangeArrowheads="1"/>
          </p:cNvPicPr>
          <p:nvPr/>
        </p:nvPicPr>
        <p:blipFill>
          <a:blip r:embed="rId3" cstate="print"/>
          <a:srcRect/>
          <a:stretch>
            <a:fillRect/>
          </a:stretch>
        </p:blipFill>
        <p:spPr bwMode="auto">
          <a:xfrm>
            <a:off x="1295400" y="2691010"/>
            <a:ext cx="2133600" cy="1346398"/>
          </a:xfrm>
          <a:prstGeom prst="rect">
            <a:avLst/>
          </a:prstGeom>
          <a:noFill/>
        </p:spPr>
      </p:pic>
      <p:pic>
        <p:nvPicPr>
          <p:cNvPr id="9" name="Picture 8" descr="C:\Documents and Settings\IFPRI Guatemala\Desktop\IO\IMG_1842.jpg"/>
          <p:cNvPicPr/>
          <p:nvPr/>
        </p:nvPicPr>
        <p:blipFill>
          <a:blip r:embed="rId4" cstate="print"/>
          <a:srcRect l="13529" t="13248" r="21896"/>
          <a:stretch>
            <a:fillRect/>
          </a:stretch>
        </p:blipFill>
        <p:spPr bwMode="auto">
          <a:xfrm>
            <a:off x="453637" y="5054873"/>
            <a:ext cx="1385722" cy="1633176"/>
          </a:xfrm>
          <a:prstGeom prst="rect">
            <a:avLst/>
          </a:prstGeom>
          <a:noFill/>
          <a:ln w="9525">
            <a:noFill/>
            <a:miter lim="800000"/>
            <a:headEnd/>
            <a:tailEnd/>
          </a:ln>
        </p:spPr>
      </p:pic>
      <p:grpSp>
        <p:nvGrpSpPr>
          <p:cNvPr id="2" name="Group 1"/>
          <p:cNvGrpSpPr/>
          <p:nvPr/>
        </p:nvGrpSpPr>
        <p:grpSpPr>
          <a:xfrm>
            <a:off x="1833089" y="5043063"/>
            <a:ext cx="2630054" cy="828183"/>
            <a:chOff x="5822577" y="1196999"/>
            <a:chExt cx="3280334" cy="1299883"/>
          </a:xfrm>
        </p:grpSpPr>
        <p:pic>
          <p:nvPicPr>
            <p:cNvPr id="10" name="Picture 9" descr="C:\Documents and Settings\IFPRI Guatemala\My Documents\My Pictures\Micronutrieintes.bmp"/>
            <p:cNvPicPr/>
            <p:nvPr/>
          </p:nvPicPr>
          <p:blipFill rotWithShape="1">
            <a:blip r:embed="rId5" cstate="print"/>
            <a:srcRect l="2318" t="1872" r="58281" b="57576"/>
            <a:stretch/>
          </p:blipFill>
          <p:spPr bwMode="auto">
            <a:xfrm>
              <a:off x="7413064" y="1196999"/>
              <a:ext cx="1689847" cy="1299883"/>
            </a:xfrm>
            <a:prstGeom prst="rect">
              <a:avLst/>
            </a:prstGeom>
            <a:noFill/>
            <a:ln w="9525">
              <a:noFill/>
              <a:miter lim="800000"/>
              <a:headEnd/>
              <a:tailEnd/>
            </a:ln>
          </p:spPr>
        </p:pic>
        <p:pic>
          <p:nvPicPr>
            <p:cNvPr id="11" name="Picture 10" descr="C:\Documents and Settings\IFPRI Guatemala\My Documents\My Pictures\Micronutrieintes.bmp"/>
            <p:cNvPicPr/>
            <p:nvPr/>
          </p:nvPicPr>
          <p:blipFill rotWithShape="1">
            <a:blip r:embed="rId5" cstate="print"/>
            <a:srcRect l="2869" t="41894" r="57190" b="15789"/>
            <a:stretch/>
          </p:blipFill>
          <p:spPr bwMode="auto">
            <a:xfrm>
              <a:off x="5822577" y="1197000"/>
              <a:ext cx="1640541" cy="1299882"/>
            </a:xfrm>
            <a:prstGeom prst="rect">
              <a:avLst/>
            </a:prstGeom>
            <a:noFill/>
            <a:ln w="9525">
              <a:noFill/>
              <a:miter lim="800000"/>
              <a:headEnd/>
              <a:tailEnd/>
            </a:ln>
          </p:spPr>
        </p:pic>
      </p:gr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2905" t="1042" r="1" b="-1"/>
          <a:stretch/>
        </p:blipFill>
        <p:spPr>
          <a:xfrm>
            <a:off x="5462617" y="4777912"/>
            <a:ext cx="2280754" cy="1943563"/>
          </a:xfrm>
          <a:prstGeom prst="rect">
            <a:avLst/>
          </a:prstGeom>
        </p:spPr>
      </p:pic>
      <p:pic>
        <p:nvPicPr>
          <p:cNvPr id="14" name="Picture 13" descr="L:\BCC2.JPG"/>
          <p:cNvPicPr/>
          <p:nvPr/>
        </p:nvPicPr>
        <p:blipFill>
          <a:blip r:embed="rId7" cstate="print"/>
          <a:srcRect l="21955" r="12660" b="31709"/>
          <a:stretch>
            <a:fillRect/>
          </a:stretch>
        </p:blipFill>
        <p:spPr bwMode="auto">
          <a:xfrm>
            <a:off x="5412823" y="2238718"/>
            <a:ext cx="2280754" cy="1798690"/>
          </a:xfrm>
          <a:prstGeom prst="rect">
            <a:avLst/>
          </a:prstGeom>
          <a:noFill/>
          <a:ln w="9525">
            <a:noFill/>
            <a:miter lim="800000"/>
            <a:headEnd/>
            <a:tailEnd/>
          </a:ln>
        </p:spPr>
      </p:pic>
      <p:grpSp>
        <p:nvGrpSpPr>
          <p:cNvPr id="5" name="Group 4"/>
          <p:cNvGrpSpPr/>
          <p:nvPr/>
        </p:nvGrpSpPr>
        <p:grpSpPr>
          <a:xfrm>
            <a:off x="1838558" y="5819031"/>
            <a:ext cx="2624585" cy="869182"/>
            <a:chOff x="5798138" y="2443234"/>
            <a:chExt cx="3300291" cy="1103072"/>
          </a:xfrm>
        </p:grpSpPr>
        <p:pic>
          <p:nvPicPr>
            <p:cNvPr id="16" name="Picture 15" descr="C:\Documents and Settings\IFPRI Guatemala\My Documents\My Pictures\Micronutrieintes.bmp"/>
            <p:cNvPicPr/>
            <p:nvPr/>
          </p:nvPicPr>
          <p:blipFill rotWithShape="1">
            <a:blip r:embed="rId5" cstate="print"/>
            <a:srcRect l="44448" t="-1" r="14139" b="58993"/>
            <a:stretch/>
          </p:blipFill>
          <p:spPr bwMode="auto">
            <a:xfrm>
              <a:off x="5798138" y="2469267"/>
              <a:ext cx="1692835" cy="1070365"/>
            </a:xfrm>
            <a:prstGeom prst="rect">
              <a:avLst/>
            </a:prstGeom>
            <a:noFill/>
            <a:ln w="9525">
              <a:noFill/>
              <a:miter lim="800000"/>
              <a:headEnd/>
              <a:tailEnd/>
            </a:ln>
          </p:spPr>
        </p:pic>
        <p:pic>
          <p:nvPicPr>
            <p:cNvPr id="17" name="Picture 16" descr="C:\Documents and Settings\IFPRI Guatemala\My Documents\My Pictures\Micronutrieintes.bmp"/>
            <p:cNvPicPr/>
            <p:nvPr/>
          </p:nvPicPr>
          <p:blipFill rotWithShape="1">
            <a:blip r:embed="rId5" cstate="print"/>
            <a:srcRect l="43933" t="37861" r="14139" b="15789"/>
            <a:stretch/>
          </p:blipFill>
          <p:spPr bwMode="auto">
            <a:xfrm>
              <a:off x="7495455" y="2443234"/>
              <a:ext cx="1602974" cy="1103072"/>
            </a:xfrm>
            <a:prstGeom prst="rect">
              <a:avLst/>
            </a:prstGeom>
            <a:noFill/>
            <a:ln w="9525">
              <a:noFill/>
              <a:miter lim="800000"/>
              <a:headEnd/>
              <a:tailEnd/>
            </a:ln>
          </p:spPr>
        </p:pic>
      </p:grpSp>
      <p:sp>
        <p:nvSpPr>
          <p:cNvPr id="3" name="TextBox 2"/>
          <p:cNvSpPr txBox="1"/>
          <p:nvPr/>
        </p:nvSpPr>
        <p:spPr>
          <a:xfrm>
            <a:off x="1772134" y="2847902"/>
            <a:ext cx="1180131" cy="923330"/>
          </a:xfrm>
          <a:prstGeom prst="rect">
            <a:avLst/>
          </a:prstGeom>
          <a:solidFill>
            <a:schemeClr val="bg1">
              <a:lumMod val="85000"/>
            </a:schemeClr>
          </a:solidFill>
        </p:spPr>
        <p:txBody>
          <a:bodyPr wrap="none" rtlCol="0">
            <a:spAutoFit/>
          </a:bodyPr>
          <a:lstStyle/>
          <a:p>
            <a:r>
              <a:rPr lang="en-US" dirty="0" smtClean="0"/>
              <a:t>6 kg rice</a:t>
            </a:r>
          </a:p>
          <a:p>
            <a:r>
              <a:rPr lang="en-US" dirty="0" smtClean="0"/>
              <a:t>4 kg beans</a:t>
            </a:r>
          </a:p>
          <a:p>
            <a:r>
              <a:rPr lang="en-US" dirty="0" smtClean="0"/>
              <a:t>1.85 kg oil</a:t>
            </a:r>
            <a:endParaRPr lang="en-US" dirty="0"/>
          </a:p>
        </p:txBody>
      </p:sp>
    </p:spTree>
    <p:extLst>
      <p:ext uri="{BB962C8B-B14F-4D97-AF65-F5344CB8AC3E}">
        <p14:creationId xmlns:p14="http://schemas.microsoft.com/office/powerpoint/2010/main" val="266976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2" grpId="0" build="p"/>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27011759"/>
              </p:ext>
            </p:extLst>
          </p:nvPr>
        </p:nvGraphicFramePr>
        <p:xfrm>
          <a:off x="152400" y="1174750"/>
          <a:ext cx="8893098" cy="4567103"/>
        </p:xfrm>
        <a:graphic>
          <a:graphicData uri="http://schemas.openxmlformats.org/drawingml/2006/table">
            <a:tbl>
              <a:tblPr firstRow="1" firstCol="1" bandRow="1">
                <a:effectLst/>
                <a:tableStyleId>{5C22544A-7EE6-4342-B048-85BDC9FD1C3A}</a:tableStyleId>
              </a:tblPr>
              <a:tblGrid>
                <a:gridCol w="1482183"/>
                <a:gridCol w="1794417"/>
                <a:gridCol w="1524000"/>
                <a:gridCol w="1524000"/>
                <a:gridCol w="1524000"/>
                <a:gridCol w="1044498"/>
              </a:tblGrid>
              <a:tr h="628944">
                <a:tc>
                  <a:txBody>
                    <a:bodyPr/>
                    <a:lstStyle/>
                    <a:p>
                      <a:pPr marL="0" marR="0" algn="ctr">
                        <a:lnSpc>
                          <a:spcPct val="105000"/>
                        </a:lnSpc>
                        <a:spcBef>
                          <a:spcPts val="0"/>
                        </a:spcBef>
                        <a:spcAft>
                          <a:spcPts val="0"/>
                        </a:spcAft>
                      </a:pPr>
                      <a:r>
                        <a:rPr lang="en-US" sz="180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Full</a:t>
                      </a:r>
                      <a:r>
                        <a:rPr lang="en-US" sz="1800" baseline="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 family ration + CSB</a:t>
                      </a:r>
                      <a:endParaRPr lang="en-US" sz="1800" noProof="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73025" marR="73025" marT="36830" marB="1841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80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Reduced family ration +</a:t>
                      </a:r>
                      <a:r>
                        <a:rPr lang="en-US" sz="1800" baseline="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 CSB</a:t>
                      </a:r>
                      <a:endParaRPr lang="en-US" sz="1800" noProof="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73025" marR="73025" marT="36830" marB="1841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80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No family ration + CSB</a:t>
                      </a:r>
                      <a:endParaRPr lang="en-US" sz="1800" noProof="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73025" marR="73025" marT="36830" marB="1841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80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Full family ration + LNS</a:t>
                      </a:r>
                      <a:endParaRPr lang="en-US" sz="1800" noProof="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73025" marR="73025" marT="36830" marB="1841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80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Full family</a:t>
                      </a:r>
                      <a:r>
                        <a:rPr lang="en-US" sz="1800" baseline="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 ration + MNP</a:t>
                      </a:r>
                      <a:endParaRPr lang="en-US" sz="1800" noProof="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73025" marR="73025" marT="36830" marB="1841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800" noProof="0" dirty="0" smtClean="0">
                          <a:solidFill>
                            <a:schemeClr val="tx1"/>
                          </a:solidFill>
                          <a:effectLst/>
                          <a:latin typeface="Calibri" panose="020F0502020204030204" pitchFamily="34" charset="0"/>
                          <a:ea typeface="PMingLiU" panose="02020500000000000000" pitchFamily="18" charset="-120"/>
                          <a:cs typeface="Calibri" panose="020F0502020204030204" pitchFamily="34" charset="0"/>
                        </a:rPr>
                        <a:t>Control</a:t>
                      </a:r>
                      <a:endParaRPr lang="en-US" sz="1800" noProof="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73025" marR="73025" marT="36830" marB="1841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5065">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solidFill>
                        <a:schemeClr val="tx1"/>
                      </a:solidFill>
                      <a:prstDash val="solid"/>
                      <a:round/>
                      <a:headEnd type="none" w="med" len="med"/>
                      <a:tailEnd type="none" w="med" len="med"/>
                    </a:lnT>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solidFill>
                        <a:schemeClr val="tx1"/>
                      </a:solidFill>
                      <a:prstDash val="solid"/>
                      <a:round/>
                      <a:headEnd type="none" w="med" len="med"/>
                      <a:tailEnd type="none" w="med" len="med"/>
                    </a:lnT>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solidFill>
                        <a:schemeClr val="tx1"/>
                      </a:solidFill>
                      <a:prstDash val="solid"/>
                      <a:round/>
                      <a:headEnd type="none" w="med" len="med"/>
                      <a:tailEnd type="none" w="med" len="med"/>
                    </a:lnT>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solidFill>
                        <a:schemeClr val="tx1"/>
                      </a:solidFill>
                      <a:prstDash val="solid"/>
                      <a:round/>
                      <a:headEnd type="none" w="med" len="med"/>
                      <a:tailEnd type="none" w="med" len="med"/>
                    </a:lnT>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solidFill>
                        <a:schemeClr val="tx1"/>
                      </a:solidFill>
                      <a:prstDash val="solid"/>
                      <a:round/>
                      <a:headEnd type="none" w="med" len="med"/>
                      <a:tailEnd type="none" w="med" len="med"/>
                    </a:lnT>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solidFill>
                        <a:schemeClr val="tx1"/>
                      </a:solidFill>
                      <a:prstDash val="solid"/>
                      <a:round/>
                      <a:headEnd type="none" w="med" len="med"/>
                      <a:tailEnd type="none" w="med" len="med"/>
                    </a:lnT>
                    <a:noFill/>
                  </a:tcPr>
                </a:tc>
              </a:tr>
              <a:tr h="346177">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r>
              <a:tr h="355972">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r>
              <a:tr h="346177">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r>
              <a:tr h="355972">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noFill/>
                  </a:tcPr>
                </a:tc>
              </a:tr>
              <a:tr h="346177">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B w="12700" cap="flat" cmpd="sng" algn="ctr">
                      <a:noFill/>
                      <a:prstDash val="solid"/>
                      <a:round/>
                      <a:headEnd type="none" w="med" len="med"/>
                      <a:tailEnd type="none" w="med" len="med"/>
                    </a:lnB>
                    <a:noFill/>
                  </a:tcPr>
                </a:tc>
              </a:tr>
              <a:tr h="333016">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54816">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55972">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46177">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5000"/>
                        </a:lnSpc>
                        <a:spcBef>
                          <a:spcPts val="0"/>
                        </a:spcBef>
                        <a:spcAft>
                          <a:spcPts val="0"/>
                        </a:spcAft>
                      </a:pPr>
                      <a:endParaRPr lang="en-US" sz="1800" noProof="0" dirty="0">
                        <a:solidFill>
                          <a:schemeClr val="tx1"/>
                        </a:solidFill>
                        <a:effectLst/>
                        <a:latin typeface="Times New Roman" panose="02020603050405020304" pitchFamily="18" charset="0"/>
                        <a:ea typeface="PMingLiU" panose="02020500000000000000" pitchFamily="18" charset="-120"/>
                      </a:endParaRPr>
                    </a:p>
                  </a:txBody>
                  <a:tcPr marL="73025" marR="73025" marT="36830" marB="1841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F83818DA-856A-4404-9727-6699FEAFCDBF}" type="slidenum">
              <a:rPr lang="en-US" smtClean="0"/>
              <a:pPr/>
              <a:t>5</a:t>
            </a:fld>
            <a:endParaRPr lang="en-US"/>
          </a:p>
        </p:txBody>
      </p:sp>
      <p:sp>
        <p:nvSpPr>
          <p:cNvPr id="6" name="Title 1"/>
          <p:cNvSpPr txBox="1">
            <a:spLocks/>
          </p:cNvSpPr>
          <p:nvPr/>
        </p:nvSpPr>
        <p:spPr>
          <a:xfrm>
            <a:off x="215589" y="161821"/>
            <a:ext cx="8743354" cy="938061"/>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sz="4100" dirty="0" smtClean="0"/>
              <a:t>Comparison groups</a:t>
            </a:r>
          </a:p>
          <a:p>
            <a:r>
              <a:rPr lang="en-US" sz="3200" dirty="0" smtClean="0">
                <a:solidFill>
                  <a:schemeClr val="tx1">
                    <a:lumMod val="50000"/>
                    <a:lumOff val="50000"/>
                  </a:schemeClr>
                </a:solidFill>
              </a:rPr>
              <a:t>(20 clusters and ~750 mother/child pair per group)</a:t>
            </a:r>
            <a:endParaRPr lang="en-US" sz="3200" dirty="0">
              <a:solidFill>
                <a:schemeClr val="tx1">
                  <a:lumMod val="50000"/>
                  <a:lumOff val="50000"/>
                </a:schemeClr>
              </a:solidFill>
            </a:endParaRPr>
          </a:p>
        </p:txBody>
      </p:sp>
      <p:pic>
        <p:nvPicPr>
          <p:cNvPr id="12" name="Picture 2" descr="C:\Documents and Settings\IFPRI Guatemala\My Documents\My Pictures\racion familiar.bmp"/>
          <p:cNvPicPr>
            <a:picLocks noChangeAspect="1" noChangeArrowheads="1"/>
          </p:cNvPicPr>
          <p:nvPr/>
        </p:nvPicPr>
        <p:blipFill>
          <a:blip r:embed="rId3" cstate="print"/>
          <a:srcRect/>
          <a:stretch>
            <a:fillRect/>
          </a:stretch>
        </p:blipFill>
        <p:spPr bwMode="auto">
          <a:xfrm>
            <a:off x="386021" y="1815051"/>
            <a:ext cx="1219201" cy="778044"/>
          </a:xfrm>
          <a:prstGeom prst="rect">
            <a:avLst/>
          </a:prstGeom>
          <a:noFill/>
        </p:spPr>
      </p:pic>
      <p:pic>
        <p:nvPicPr>
          <p:cNvPr id="14" name="Picture 13" descr="C:\Documents and Settings\IFPRI Guatemala\My Documents\My Pictures\Micronutrieintes.bmp"/>
          <p:cNvPicPr/>
          <p:nvPr/>
        </p:nvPicPr>
        <p:blipFill rotWithShape="1">
          <a:blip r:embed="rId4" cstate="print"/>
          <a:srcRect l="2318" t="1872" r="58281" b="57576"/>
          <a:stretch/>
        </p:blipFill>
        <p:spPr bwMode="auto">
          <a:xfrm>
            <a:off x="5155969" y="3520431"/>
            <a:ext cx="1237222" cy="771686"/>
          </a:xfrm>
          <a:prstGeom prst="rect">
            <a:avLst/>
          </a:prstGeom>
          <a:noFill/>
          <a:ln w="9525">
            <a:noFill/>
            <a:miter lim="800000"/>
            <a:headEnd/>
            <a:tailEnd/>
          </a:ln>
        </p:spPr>
      </p:pic>
      <p:pic>
        <p:nvPicPr>
          <p:cNvPr id="17" name="Picture 16" descr="C:\Documents and Settings\IFPRI Guatemala\My Documents\My Pictures\Micronutrieintes.bmp"/>
          <p:cNvPicPr/>
          <p:nvPr/>
        </p:nvPicPr>
        <p:blipFill rotWithShape="1">
          <a:blip r:embed="rId4" cstate="print"/>
          <a:srcRect l="45893" t="40250" r="15472" b="17700"/>
          <a:stretch/>
        </p:blipFill>
        <p:spPr bwMode="auto">
          <a:xfrm>
            <a:off x="6599539" y="4292117"/>
            <a:ext cx="1241742" cy="771686"/>
          </a:xfrm>
          <a:prstGeom prst="rect">
            <a:avLst/>
          </a:prstGeom>
          <a:noFill/>
          <a:ln w="9525">
            <a:noFill/>
            <a:miter lim="800000"/>
            <a:headEnd/>
            <a:tailEnd/>
          </a:ln>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b="15108"/>
          <a:stretch/>
        </p:blipFill>
        <p:spPr>
          <a:xfrm>
            <a:off x="248246" y="6029095"/>
            <a:ext cx="1219200" cy="776248"/>
          </a:xfrm>
          <a:prstGeom prst="rect">
            <a:avLst/>
          </a:prstGeom>
        </p:spPr>
      </p:pic>
      <p:pic>
        <p:nvPicPr>
          <p:cNvPr id="20" name="Picture 19" descr="L:\BCC2.JPG"/>
          <p:cNvPicPr/>
          <p:nvPr/>
        </p:nvPicPr>
        <p:blipFill>
          <a:blip r:embed="rId6" cstate="print"/>
          <a:srcRect l="21955" r="12660" b="31709"/>
          <a:stretch>
            <a:fillRect/>
          </a:stretch>
        </p:blipFill>
        <p:spPr bwMode="auto">
          <a:xfrm>
            <a:off x="372383" y="5133502"/>
            <a:ext cx="1219201" cy="800377"/>
          </a:xfrm>
          <a:prstGeom prst="rect">
            <a:avLst/>
          </a:prstGeom>
          <a:noFill/>
          <a:ln w="9525">
            <a:noFill/>
            <a:miter lim="800000"/>
            <a:headEnd/>
            <a:tailEnd/>
          </a:ln>
        </p:spPr>
      </p:pic>
      <p:pic>
        <p:nvPicPr>
          <p:cNvPr id="22" name="Picture 21" descr="L:\BCC2.JPG"/>
          <p:cNvPicPr/>
          <p:nvPr/>
        </p:nvPicPr>
        <p:blipFill>
          <a:blip r:embed="rId6" cstate="print"/>
          <a:srcRect l="21955" r="12660" b="31709"/>
          <a:stretch>
            <a:fillRect/>
          </a:stretch>
        </p:blipFill>
        <p:spPr bwMode="auto">
          <a:xfrm>
            <a:off x="1996481" y="5120943"/>
            <a:ext cx="1213488" cy="800377"/>
          </a:xfrm>
          <a:prstGeom prst="rect">
            <a:avLst/>
          </a:prstGeom>
          <a:noFill/>
          <a:ln w="9525">
            <a:noFill/>
            <a:miter lim="800000"/>
            <a:headEnd/>
            <a:tailEnd/>
          </a:ln>
        </p:spPr>
      </p:pic>
      <p:pic>
        <p:nvPicPr>
          <p:cNvPr id="23" name="Picture 22" descr="L:\BCC2.JPG"/>
          <p:cNvPicPr/>
          <p:nvPr/>
        </p:nvPicPr>
        <p:blipFill>
          <a:blip r:embed="rId6" cstate="print"/>
          <a:srcRect l="21955" r="12660" b="31709"/>
          <a:stretch>
            <a:fillRect/>
          </a:stretch>
        </p:blipFill>
        <p:spPr bwMode="auto">
          <a:xfrm>
            <a:off x="3605074" y="5120440"/>
            <a:ext cx="1219200" cy="786130"/>
          </a:xfrm>
          <a:prstGeom prst="rect">
            <a:avLst/>
          </a:prstGeom>
          <a:noFill/>
          <a:ln w="9525">
            <a:noFill/>
            <a:miter lim="800000"/>
            <a:headEnd/>
            <a:tailEnd/>
          </a:ln>
        </p:spPr>
      </p:pic>
      <p:pic>
        <p:nvPicPr>
          <p:cNvPr id="24" name="Picture 23" descr="L:\BCC2.JPG"/>
          <p:cNvPicPr/>
          <p:nvPr/>
        </p:nvPicPr>
        <p:blipFill>
          <a:blip r:embed="rId6" cstate="print"/>
          <a:srcRect l="21955" r="12660" b="31709"/>
          <a:stretch>
            <a:fillRect/>
          </a:stretch>
        </p:blipFill>
        <p:spPr bwMode="auto">
          <a:xfrm>
            <a:off x="5219379" y="5133502"/>
            <a:ext cx="1219200" cy="786130"/>
          </a:xfrm>
          <a:prstGeom prst="rect">
            <a:avLst/>
          </a:prstGeom>
          <a:noFill/>
          <a:ln w="9525">
            <a:noFill/>
            <a:miter lim="800000"/>
            <a:headEnd/>
            <a:tailEnd/>
          </a:ln>
        </p:spPr>
      </p:pic>
      <p:pic>
        <p:nvPicPr>
          <p:cNvPr id="25" name="Picture 24" descr="L:\BCC2.JPG"/>
          <p:cNvPicPr/>
          <p:nvPr/>
        </p:nvPicPr>
        <p:blipFill>
          <a:blip r:embed="rId6" cstate="print"/>
          <a:srcRect l="21955" r="12660" b="31709"/>
          <a:stretch>
            <a:fillRect/>
          </a:stretch>
        </p:blipFill>
        <p:spPr bwMode="auto">
          <a:xfrm>
            <a:off x="6667470" y="5133502"/>
            <a:ext cx="1219200" cy="786130"/>
          </a:xfrm>
          <a:prstGeom prst="rect">
            <a:avLst/>
          </a:prstGeom>
          <a:noFill/>
          <a:ln w="9525">
            <a:noFill/>
            <a:miter lim="800000"/>
            <a:headEnd/>
            <a:tailEnd/>
          </a:ln>
        </p:spPr>
      </p:pic>
      <p:pic>
        <p:nvPicPr>
          <p:cNvPr id="28" name="Picture 2" descr="C:\Documents and Settings\IFPRI Guatemala\My Documents\My Pictures\racion familiar.bmp"/>
          <p:cNvPicPr>
            <a:picLocks noChangeAspect="1" noChangeArrowheads="1"/>
          </p:cNvPicPr>
          <p:nvPr/>
        </p:nvPicPr>
        <p:blipFill rotWithShape="1">
          <a:blip r:embed="rId3" cstate="print"/>
          <a:srcRect l="1" r="2487" b="56275"/>
          <a:stretch/>
        </p:blipFill>
        <p:spPr bwMode="auto">
          <a:xfrm>
            <a:off x="1992099" y="1815051"/>
            <a:ext cx="1237221" cy="389887"/>
          </a:xfrm>
          <a:prstGeom prst="rect">
            <a:avLst/>
          </a:prstGeom>
          <a:noFill/>
        </p:spPr>
      </p:pic>
      <p:pic>
        <p:nvPicPr>
          <p:cNvPr id="29" name="Picture 28" descr="C:\Documents and Settings\IFPRI Guatemala\Desktop\IO\IMG_1842.jpg"/>
          <p:cNvPicPr/>
          <p:nvPr/>
        </p:nvPicPr>
        <p:blipFill>
          <a:blip r:embed="rId7" cstate="print"/>
          <a:srcRect l="13529" t="13248" r="21896"/>
          <a:stretch>
            <a:fillRect/>
          </a:stretch>
        </p:blipFill>
        <p:spPr bwMode="auto">
          <a:xfrm>
            <a:off x="1992099" y="2719116"/>
            <a:ext cx="1237221" cy="782593"/>
          </a:xfrm>
          <a:prstGeom prst="rect">
            <a:avLst/>
          </a:prstGeom>
          <a:noFill/>
          <a:ln w="9525">
            <a:noFill/>
            <a:miter lim="800000"/>
            <a:headEnd/>
            <a:tailEnd/>
          </a:ln>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b="15108"/>
          <a:stretch/>
        </p:blipFill>
        <p:spPr>
          <a:xfrm>
            <a:off x="1855602" y="6029095"/>
            <a:ext cx="1219200" cy="776248"/>
          </a:xfrm>
          <a:prstGeom prst="rect">
            <a:avLst/>
          </a:prstGeom>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b="15108"/>
          <a:stretch/>
        </p:blipFill>
        <p:spPr>
          <a:xfrm>
            <a:off x="3545171" y="6017393"/>
            <a:ext cx="1219200" cy="77624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b="15108"/>
          <a:stretch/>
        </p:blipFill>
        <p:spPr>
          <a:xfrm>
            <a:off x="5152527" y="6059031"/>
            <a:ext cx="1219200" cy="776248"/>
          </a:xfrm>
          <a:prstGeom prst="rect">
            <a:avLst/>
          </a:prstGeom>
        </p:spPr>
      </p:pic>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b="15108"/>
          <a:stretch/>
        </p:blipFill>
        <p:spPr>
          <a:xfrm>
            <a:off x="6599539" y="6042702"/>
            <a:ext cx="1219200" cy="776248"/>
          </a:xfrm>
          <a:prstGeom prst="rect">
            <a:avLst/>
          </a:prstGeom>
        </p:spPr>
      </p:pic>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b="15108"/>
          <a:stretch/>
        </p:blipFill>
        <p:spPr>
          <a:xfrm>
            <a:off x="7886670" y="6059031"/>
            <a:ext cx="1219200" cy="776248"/>
          </a:xfrm>
          <a:prstGeom prst="rect">
            <a:avLst/>
          </a:prstGeom>
        </p:spPr>
      </p:pic>
      <p:pic>
        <p:nvPicPr>
          <p:cNvPr id="36" name="Picture 35" descr="C:\Documents and Settings\IFPRI Guatemala\Desktop\IO\IMG_1842.jpg"/>
          <p:cNvPicPr/>
          <p:nvPr/>
        </p:nvPicPr>
        <p:blipFill>
          <a:blip r:embed="rId7" cstate="print"/>
          <a:srcRect l="13529" t="13248" r="21896"/>
          <a:stretch>
            <a:fillRect/>
          </a:stretch>
        </p:blipFill>
        <p:spPr bwMode="auto">
          <a:xfrm>
            <a:off x="368001" y="2703593"/>
            <a:ext cx="1237221" cy="782593"/>
          </a:xfrm>
          <a:prstGeom prst="rect">
            <a:avLst/>
          </a:prstGeom>
          <a:noFill/>
          <a:ln w="9525">
            <a:noFill/>
            <a:miter lim="800000"/>
            <a:headEnd/>
            <a:tailEnd/>
          </a:ln>
        </p:spPr>
      </p:pic>
      <p:pic>
        <p:nvPicPr>
          <p:cNvPr id="37" name="Picture 36" descr="C:\Documents and Settings\IFPRI Guatemala\Desktop\IO\IMG_1842.jpg"/>
          <p:cNvPicPr/>
          <p:nvPr/>
        </p:nvPicPr>
        <p:blipFill>
          <a:blip r:embed="rId7" cstate="print"/>
          <a:srcRect l="13529" t="13248" r="21896"/>
          <a:stretch>
            <a:fillRect/>
          </a:stretch>
        </p:blipFill>
        <p:spPr bwMode="auto">
          <a:xfrm>
            <a:off x="3628763" y="2724929"/>
            <a:ext cx="1237221" cy="782593"/>
          </a:xfrm>
          <a:prstGeom prst="rect">
            <a:avLst/>
          </a:prstGeom>
          <a:noFill/>
          <a:ln w="9525">
            <a:noFill/>
            <a:miter lim="800000"/>
            <a:headEnd/>
            <a:tailEnd/>
          </a:ln>
        </p:spPr>
      </p:pic>
      <p:pic>
        <p:nvPicPr>
          <p:cNvPr id="38" name="Picture 2" descr="C:\Documents and Settings\IFPRI Guatemala\My Documents\My Pictures\racion familiar.bmp"/>
          <p:cNvPicPr>
            <a:picLocks noChangeAspect="1" noChangeArrowheads="1"/>
          </p:cNvPicPr>
          <p:nvPr/>
        </p:nvPicPr>
        <p:blipFill>
          <a:blip r:embed="rId3" cstate="print"/>
          <a:srcRect/>
          <a:stretch>
            <a:fillRect/>
          </a:stretch>
        </p:blipFill>
        <p:spPr bwMode="auto">
          <a:xfrm>
            <a:off x="5173990" y="1882582"/>
            <a:ext cx="1219201" cy="778044"/>
          </a:xfrm>
          <a:prstGeom prst="rect">
            <a:avLst/>
          </a:prstGeom>
          <a:noFill/>
        </p:spPr>
      </p:pic>
      <p:pic>
        <p:nvPicPr>
          <p:cNvPr id="39" name="Picture 2" descr="C:\Documents and Settings\IFPRI Guatemala\My Documents\My Pictures\racion familiar.bmp"/>
          <p:cNvPicPr>
            <a:picLocks noChangeAspect="1" noChangeArrowheads="1"/>
          </p:cNvPicPr>
          <p:nvPr/>
        </p:nvPicPr>
        <p:blipFill>
          <a:blip r:embed="rId3" cstate="print"/>
          <a:srcRect/>
          <a:stretch>
            <a:fillRect/>
          </a:stretch>
        </p:blipFill>
        <p:spPr bwMode="auto">
          <a:xfrm>
            <a:off x="6622080" y="1866493"/>
            <a:ext cx="1219201" cy="778044"/>
          </a:xfrm>
          <a:prstGeom prst="rect">
            <a:avLst/>
          </a:prstGeom>
          <a:noFill/>
        </p:spPr>
      </p:pic>
      <p:cxnSp>
        <p:nvCxnSpPr>
          <p:cNvPr id="3" name="Straight Connector 2"/>
          <p:cNvCxnSpPr/>
          <p:nvPr/>
        </p:nvCxnSpPr>
        <p:spPr>
          <a:xfrm>
            <a:off x="4953000" y="1143000"/>
            <a:ext cx="0" cy="6720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77200" y="1143000"/>
            <a:ext cx="0" cy="6720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4546" y="205917"/>
            <a:ext cx="8229600" cy="7159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MX" sz="3200" dirty="0" smtClean="0"/>
              <a:t>Longitudinal </a:t>
            </a:r>
            <a:r>
              <a:rPr lang="es-MX" sz="3200" dirty="0" err="1" smtClean="0"/>
              <a:t>design</a:t>
            </a:r>
            <a:endParaRPr lang="es-MX" sz="3200" dirty="0">
              <a:solidFill>
                <a:srgbClr val="FF0000"/>
              </a:solidFill>
            </a:endParaRPr>
          </a:p>
        </p:txBody>
      </p:sp>
      <p:cxnSp>
        <p:nvCxnSpPr>
          <p:cNvPr id="5" name="Straight Connector 4"/>
          <p:cNvCxnSpPr/>
          <p:nvPr/>
        </p:nvCxnSpPr>
        <p:spPr>
          <a:xfrm>
            <a:off x="0" y="990600"/>
            <a:ext cx="8001000" cy="0"/>
          </a:xfrm>
          <a:prstGeom prst="line">
            <a:avLst/>
          </a:prstGeom>
          <a:ln>
            <a:solidFill>
              <a:srgbClr val="C00000"/>
            </a:solidFill>
          </a:ln>
          <a:effectLst/>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1799009" y="3025471"/>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utoShape 2" descr="data:image/jpeg;base64,/9j/4AAQSkZJRgABAQAAAQABAAD/2wCEAAkGBhMSERQSEBARFRAWEBAQEhUYFBEUERUQGBEXFxQVFxIXHCcgGBkjGhgVIC8gIycpLSwsFR4yNTAqNSYtLSkBCQoKBQUFDQUFDSkYEhgpKSkpKSkpKSkpKSkpKSkpKSkpKSkpKSkpKSkpKSkpKSkpKSkpKSkpKSkpKSkpKSkpKf/AABEIAOEA4QMBIgACEQEDEQH/xAAcAAEAAgMBAQEAAAAAAAAAAAAABggEBQcBAwL/xABLEAABAwIBBwQNCQYGAwEAAAABAAIDBBEFBgcSEyExQVFxdJEIFyI0NVJVYYGhsrPRFCMyQmJygpKxFVOTwcLSM1Rjc6LDQ4PhJP/EABQBAQAAAAAAAAAAAAAAAAAAAAD/xAAUEQEAAAAAAAAAAAAAAAAAAAAA/9oADAMBAAIRAxEAPwDuK0mUWVcVJoMIfLUyXEFPENOeQ8SG/VYOL3WAtvTKvKL5JCCxmsqZXtgpYQbGSd30QTwaBdzncA0r55LZL/JtKad+ur5rGonI2k8I4x9SJu4NHJc7UGubg+JVfdVdX8iiO6npS0zAcBJWPB7r/baB519O1bhzjeaB87+Lp56iZxPKdN5HUFLEQRTtV4V5Pp+p3xTtV4V5Pp+p3xUrRBFO1XhXk+n6nfFO1XhXk+n6nfFStEEU7VeFeT6fqd8U7VeFeT6fqd8VK0QRTtV4V5Pp+p3xTtV4V5Pp+p3xUrRBFO1XhXk+n6nfFO1XhXk+n6nfFStEEU7VeFeT6fqd8U7VeFeT6fqd8VK0QRTtV4V5Pp+p3xTtV4V5Pp+p3xUrRBFO1XhXk+n6nfFO1XhXk+n6nfFStEEU7VeFeT6fqd8U7VeFeT6fqd8VK0QRTtV4V5Pp+p3xTtV4V5Pp+p3xUrRBE+1XhgN2UmqdwdFLPC4HlvG8L8OyZrqbuqDEHytG35PW/PMPmbUtAkZs3X0gpeiCPYBlg2eQ008T6aua3SdTyEEub48Mo7maPf3Td1toCkK1GUmTUdZGGvJZKx2sgmZsmhlG57HcOFxuO4rDyRx6SXWUtWGtrqctbNbYyWNw+bqI/sPAOz6pBGzYgkaIiCH4O35XilRVO2xUd8PphwE5a19XJbg7ayO/I1ymCiea27sMhld9Od9TVPPK6Wokfc+ggehSxAREQEREBERAREQERQnOjnFbhdONANdVy6TYGHcLfSkePFFxs4k25SA3uUeV9JQM06uoZHf6LdrpHfdjbdzue1hxXOMQ7JGlabQUdRIOVzo4r8wGketcHxTFpqmV01RK+SV5u5zjcnzeYDgBsHBYiCwmG9khSONp6SojHK10coHnI7k9V10nJ7KulrmayknZKBbSAuHt+9G6zm+kKmSzsGxqalmbPTSujlabhzTw4gjc5p4g7Cguqih2bPOCzFKbTIDKmPRZURjcHEdy9v2HWNuQgjba5mKAiIgIiICIiAiIgKH5cN+TS02Jt2amVtNVHdpUM7wx2ly6EhjeOZymC02WdEJsPq4yPpUlQB97VO0T6DY+hBuNqKtHbpqfHPqXqDtmavwRRdHb7RUrUUzV+CKLo7faKlaAiIgIiICIiAiIgKpGdHKN1bidRJe8bJDTw8gijJaLc50nfjKtsVSGe+k6+/SN+W99qD5oiICIiCZ5osozSYpAb2jmeKWUcC2QgNJ5n6DvQVbBUnwnS18Wh9LXRaP3tMW9auuEHqIiAiIgIiICIiAsHHe9Z+jze7cs5YOO96z9Hm925BSpERBbjNX4Ioujt9oqVqKZq/BFF0dvtFStAREQEREBERAREQFUbOfk6aLE6iItsx0jp4eQxSEubbmOk3nYVYbOTnJjwmOMmIyzyl2rj0tBui22k5zrGwGkNltt+crn09fFlVTvY2IU+KUzTLF3WlHLESA5pdYEDS0d47kkEEguCDiCLKxLDJaeV0M8b45WGzmOFnA/zHIRsPBYqAiLMwnB5qqVsNPE6SV5s1rRc854ADiTsHFBJs0eTpq8Vp22vHE8VUp4BkZDgDzv0G/iVsVyPDvkuS1C01AM1dUG7gy3dFg+iHO3Rs0ht3kvvbbYSvN9nNp8VDxGx8U8YDnxuLT3BNg5rh9IX2HYLXHKEExREQEREBERAREQFg473rP0eb3blnLBx3vWfo83u3IKVIiILcZq/BFF0dvtFStRTNX4Ioujt9oqVoCIiAiIgIiICIiCCZ1M2n7WjiMcojqIS/QLgTG5j7aTXW2ja0EEX47NuzEzU5qThRkmnlZJUSMEXcaWrZHpBxALgC4khvAW0V0GoqmRtL5HtYwb3OcGtHO47FHarObhcZs7EaYn7LxJ7F0GZlLkZR17A2rp2PIFmv2tlZ92Ru0DzbvMubYh2NlO43grp428j445fWCxTXtuYT5Qi6pf7U7bmE+UIuqX+1BDMO7G2mab1FbPIORjGRX5yS9dJycyQpKBmhSU7IwbaTtrpH/ekddx5r2HBantuYT5Qi6pf7U7bmE+UIuqX+1BqM8GbWTFGQvpnsE8OsAa8kMex+iSNKxs4FuzgblYmZ3NZNhr5airezXSRiFsbDpBsekHOLnWsXEtbsG62/bsksWdbCnGwxCD06bR1uAC3+G43T1AvT1EMw4mORklufRJsgzUREBERAREQEREBYOO96z9Hm925Zywcd71n6PN7tyClSIiC3GavwRRdHb7RUrUUzV+CKLo7faKlaAiIgIiICIiDxzgBckADaTwsuM5wM/jYi6DCw2R4u11Q7uogeOqZ9f7x2bNgcNq1WfHOa5734dSPtE0ltU8Ha9/GEEfVb9blOzcDfjCDY4zlDU1b9ZVTyyv2203EgeZrdzR5gAtfdeIgIiICIiD26+lPUvjcHxvcx4N2uaS1wPKHDaF8kQdUyKz9VVMWx116mn2AvNvlLByh+6Tmdt+0F3/AAPHoKyFs9NK2SJ24jeDxa5p2tcOIO1UsUtzdZfy4XUh7S51O8tE8V9jmeM0cHt4H0bigtsix6CvZNEyaJwfFIxsjHDcWuFwVkICIiAiIgLBx3vWfo83u3LOWDjves/R5vduQUqREQW4zV+CKLo7faKlaimavwRRdHb7RUrQEREBERAUYzkZUfIMOnqGkCXREUP+8/uWm3HR2ut9hSdcT7JXEiI6OnB7lz553DztDWM9t6DhT3kkkkkkkknaSeJJX5REBERAREQEREBERAREQd97HXKovimoJHXMXz8H+051pG8weWn/ANhXZlVTMxiJhxim29zIZIHecPjdYfmDT6FatAREQEREBYOO96z9Hm925Zywcd71n6PN7tyClSIiC3GavwRRdHb7RUrUUzV+CKLo7faKlaAiIgIiICrz2SFVeupo/FpNM/jmeP6FYZVcz6VusxmZvCOOniH8Jrz63lBz9ERAREQEREBERAREQEREG/yBqdXidE87hWUwPMZWtP6q4ipHRVJjkZIN7HseOdrgf5K7UbwQCNxFxzHcg/SIiAiIgLBx3vWfo83u3LOWDjves/R5vduQUqREQW4zV+CKLo7faKlaimavwRRdHb7RUrQEREBERAKp9nErdbila+9x8rnaPuseWN9TQrfyyBoLjuAJPMNpVJKypMkj5Hb3vc887nEn9UHxREQEWXheFS1MrYaeN0krzZrGi5PwA3knYOK7hkzmTo6KH5VjM0bi0BzmF+hTR8gc7YZHXts2AnZZyDiOGYLPUu0aaCaV3ERse8jn0Rs9KlVLmXxeQXFEWj7csDD+Uvv6l06rz+YbSjU0NJI+NuxugyOnht9lp29bQsnBuyHoJXBs8U9Pf6xDZIxzlndf8Sg5ZPmRxdov8kDvuzU5PVpqM4vktV0vfNLPEL20nxuDCfM+2ifQVcehro5o2ywyMkicLte0hzXDzEL6yRhwIcAWkWIIuCOQjigo8is3llmOoqsOfTNFLUbSCwfMuPI6EbBztt6VX3KjJKpw+Yw1Uei7aWOG2ORvjMfxHrHEBBpkREBXMyQq9bQUkh3vpKZ55zC0n13VM1bHM/V6zBqM8RG+P8kr2D1AIJkiIgIiICwcd71n6PN7tyzlg473rP0eb3bkFKkREFuM1fgii6O32ipWopmr8EUXR2+0VK0BERAREQaTLas1WHVkl7FtHUEfe1Tg312VN1arPVWavBqrlfqYh+Kdl/8AiHKqqAsjD8PknlZDCwvlke1jGjeXE2A/+rHXdex5yMAa/EpW90S6CmuNzRslkHOe4B8z+VBPM3GbuHCqf6rqp7QZ5vXoMJ3Rg9drngBwTOjnBkxKqdouIo4nubTs2gEDZrXDi52/zAgct7IZeVDmYZWvZ9IUVSQeIOqdt9G/0KnRQeIiIJ9mlziuw6pbHK8/IZXBszTctjcdgmaOBGzStvbykBdMxrsi6ONxbTQTVFjbSJEMZ+7pAu62hV1RB3/DeyTp3OtUUU0bfGZIyW3O0himtZFh2PUTmtkZLHwc3ZNBLbY7RcLsd5iLEcoVS1uMlcqZ8PqGVFO8hzTZzbnQkjv3THji0+o2I2hB7ldktNh9U+mnHdN2scPoyRn6L2+Y+ogjgtMrFZycLixnBmYhSt+dijM7PH1Y74hdyluiTzx7PpKuqArL9j5WaeFFt/8ADq5o/QWsk/rKrQu99jVWXgrIvFmgk/Oxzf8ArCDtCIiAiIgLBx3vWfo83u3LOWDjves/R5vduQUqREQW4zV+CKLo7faKlaimavwRRdHb7RUrQEREBERByjsjKzRw6GO+19Yw/hZFIT6y1VzXbuyWrO6oogdzaiUjnMbW/o5cRQfpjSSABck2A5TwVzcmMGFJRwUzbWihZGbcXgd270u0j6VUjI6APxCjYdzqylaeYzNBVy0GPiNC2aKSF/0JI3xP+49pa71EqmuUOByUdTLTTC0kbyw8jh9V4+y4WI8xV0lDM4ebGnxVgc46qqYNGOYC/c79B7frtvfjcX2HaQQqein+LZjsVhcQynbMzg+KRhB/C8tcOpfvB8xeKTOAkhZAzi+SRm7jZjC5xPoHOg58Gk+jaea9vgvFbLIrNdSYfA+LRE0krNCokka06xvFgYbhsf2dt+JNhaumcnJltBiM9PHfVAtkivtIje0ODb8dG5bfjooIwiIg7l2OOPaTamhebtsKmMHbsNmSjm/w9nnK5LlhgvySuqaYA6Mc8jWX36u94z+UtUqzEVRZjMLRukiqIzzCIv8A1YF5n1ptHGZiPrx07/TqWt/pQc+XYOxtrLVlVF49M2T8koH/AGLj66NmErNDGI2/vIKiPqZrP+tBZ1ERAREQFg473rP0eb3blnLBx3vWfo83u3IKVIiILcZq/BFF0dvtFStRTNX4Ioujt9oqVoCIiAiIgrZ2Q1bp4oxgOyOkiafvOfI8+pzVy9TLPBWa3Gawjc2RkQ/9cTGH1gqGoNrkpVCKupJHbAyrpnnmbM0n1BXOVHQVcfIrHhW0FPUg3L4W6fmlb3Mo/OHIN2tFlZlrSYdGJKuXR0r6tgGlLIRv0WD0bTYC427VvVT7L/KR9dXzzvcS3WOjiHBsLHEMaBw2bT53E8UHZouyPoi+zqWqEfjfMk85Zp/oSuj4BlNTVsetpJ2Ss2Xse6aeR7DtafMQqYLJoMTlgfrIJpIpALBzHuY63JpNINkF062ujhjdLK9rImNLnvcQGtaOJJVSM4uU4xDEZ6lgIiLmsivsOqY0NaSOBNtK3DSWtxXKarqQBU1VRMAbgSSve0HlDSbArWICIiDoeYekL8YicN0cNRIeYxGP9XhfLPlVaeMzgbmMp4/SIWuPrcVNOx4wURRVWIS2azR1DHHYBGz5yZ3N/h7fslcfykxc1VXPUm/zs8koHI1ziWt9AsPQg1qleays1WL0TuWobH/EaY/6lFFsMn6zU1VPL+7qIJPyyNd/JBdMIiICIiAsHHe9Z+jze7cs5YOO96z9Hm925BSpERBbfNXcYVTMOx0eup3DiHRTyRn2VLFEMmXfJsQraJ2xsr/2nTb9rJbNqWjh3MwvbklCl6AiIgIixMWrNTBLKd0cMsv5WF38kFO8qq3XVtVLwkqqiQczpXEepatekrxAXZex9y3EUj8OmdZkrjLTk7hNbu4/xAAjztPFy40v3DM5jg5ji1zSHNIJDg4G4II3EHigu+qT4q208o5JZB/zKslmpzqsxCNsFQ5ra9rbEbAJwB9Ng8bxmjnGzdyzLrNBXx1krqanfPTySvkjeyziA5xdovbe4Iva+47/ADANlmqyJpa/Cq8Oha6tDnNheS7SYdQHQ6Njs7vSvy7juXJXCx271Z/MzkHNhtLIamwnne17mAg6tjWkNaSNmltcTbZtC5vnnzXyU80ldSxl1LI4yTBouYZCbuJH7snbfcCSDbZcOToiIC2mTWTstdUx00Dbve61/qsZ9Z7jwaBtPxK/eTOSlTXzCGliL3bNJ26NjfGe/c0es8ASu5ww0WS9EXOImxCVvM+Rw3NaN8cLTvPHzmwAYOdjGosKwuLCKR3zkkQY/wAYU9/nHut9aV+kOYv8y4Gs/HMblq55KiofpSyO0nHgOAaBwaBYAcAFgIC9BXiILr4NWa2nhl/eQRSfmYHfzWYoxmyrNbhNE7kpY4/4Y1f9Kk6AiIgLU5W1QioauQ7mUlS/qicbLbKIZwn65sGHN+nWTtbJa920cRElS6/C7Q1nnMiCvvaxqv3buoorW6seKOoIg0WWGAyTsjmpS1tdTPM1M4/RcSLSQv8A9ORvcnk2HgsrJrKSOsi02gslY7Vzwu2SwzD6Ubx+h4jatuo5j+SOtlFVSTGmrmtDda0BzJWD/wAc8W6RnId7dljsQSNFD25cS03c4rRyQW31ELX1FE77WkwF8V+R7fStvRZaUEwvFXUruNhNFpelpNx6Qg3KwMfw75RSzwA2MtPNCDyF8bm39a9/btN/mYP4sfxT9u03+Zg/ix/FBTGuoXwyPilYWSse5j2ne1wNiF8FanK/I7CMROnUSRNmsBrY54mSkDcHb2u/EDZajAM1OCUsgkM7Z3NILRNPA5gPA6tgaHfiuEHBsdwF1NFS6xpbLPA6qINwRE6VzIrjzhhdzPC0y6j2QlUyTEYTG9j2ihjF2ua4X182y447QuXIP3DM5jg5jnNe0hzXAkODgbggjaCOVdlyI7IJ8YbDibHSNFgKhgGtA/1I9z/vCx8xK4uiC5eBZX0da0GlqopNl9EOtIOeJ1nD0hbcgcVR5riDcGx4cq3VLltXxC0dfVtbyCebR6tKyCyOOZnMLqnF5ptU87S6Fxiv+Adx/wAVoJcz2B0I1lXK7Q3gT1DWNPMGBhdzbVxGfL7EXizsRrCOTXygdQctJNO55Lnuc5x3kklx9JQdvygz3UlHEabBKZlhcCTV6uBp8ZsWxz3ed1vSuMYti81TK6aolfJK43c5xufMBwAHADYOCw0QFtMncEdVymGMEymGeSNo2lz44nSaNuUhpA89lq1NszE7WYzSue5rWgVF3OIa0f8A5pALk+dBCiECsllZmvwitkdMKllPM4lzzFLDoPcd7nRuuLnlba+83KZJ5r8IopGzGpZUTNIcwyyw6DHDc5sbbC45XXtvFigk+bDBpKXCqWGUESCIvc072mSR0miRwI0rEcoUpWD+3ab/ADMH8WP4p+3ab/MwfxY/igzkWpqsraKIXlraVg+1PCP1dtWmfnCbN3OGU01Y/drA0w0bT9qpkAB5mBxKCQY3jcNJC6eofoxt9LnOP0WNbvc4nYAN60uSWEyukkxCsZo1U7RHHEdppqMG7Ib+OT3b/tWHBMJyRkdM2rxKVs9U3bDG0EUlMeOqYdrn/wCo7butZSlAREQEREHnFVoz099O+8ERBzRERAREQEREBERAREQEREBERAREQEREBERBMc2PfbPvt/VWui3N5h+iIg+iIiAiIg//2Q=="/>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hMSERQSEBARFRAWEBAQEhUYFBEUERUQGBEXFxQVFxIXHCcgGBkjGhgVIC8gIycpLSwsFR4yNTAqNSYtLSkBCQoKBQUFDQUFDSkYEhgpKSkpKSkpKSkpKSkpKSkpKSkpKSkpKSkpKSkpKSkpKSkpKSkpKSkpKSkpKSkpKSkpKf/AABEIAOEA4QMBIgACEQEDEQH/xAAcAAEAAgMBAQEAAAAAAAAAAAAABggEBQcBAwL/xABLEAABAwIBBwQNCQYGAwEAAAABAAIDBBEFBgcSEyExQVFxdJEIFyI0NVJVYYGhsrPRFCMyQmJygpKxFVOTwcLSM1Rjc6LDQ4PhJP/EABQBAQAAAAAAAAAAAAAAAAAAAAD/xAAUEQEAAAAAAAAAAAAAAAAAAAAA/9oADAMBAAIRAxEAPwDuK0mUWVcVJoMIfLUyXEFPENOeQ8SG/VYOL3WAtvTKvKL5JCCxmsqZXtgpYQbGSd30QTwaBdzncA0r55LZL/JtKad+ur5rGonI2k8I4x9SJu4NHJc7UGubg+JVfdVdX8iiO6npS0zAcBJWPB7r/baB519O1bhzjeaB87+Lp56iZxPKdN5HUFLEQRTtV4V5Pp+p3xTtV4V5Pp+p3xUrRBFO1XhXk+n6nfFO1XhXk+n6nfFStEEU7VeFeT6fqd8U7VeFeT6fqd8VK0QRTtV4V5Pp+p3xTtV4V5Pp+p3xUrRBFO1XhXk+n6nfFO1XhXk+n6nfFStEEU7VeFeT6fqd8U7VeFeT6fqd8VK0QRTtV4V5Pp+p3xTtV4V5Pp+p3xUrRBFO1XhXk+n6nfFO1XhXk+n6nfFStEEU7VeFeT6fqd8U7VeFeT6fqd8VK0QRTtV4V5Pp+p3xTtV4V5Pp+p3xUrRBE+1XhgN2UmqdwdFLPC4HlvG8L8OyZrqbuqDEHytG35PW/PMPmbUtAkZs3X0gpeiCPYBlg2eQ008T6aua3SdTyEEub48Mo7maPf3Td1toCkK1GUmTUdZGGvJZKx2sgmZsmhlG57HcOFxuO4rDyRx6SXWUtWGtrqctbNbYyWNw+bqI/sPAOz6pBGzYgkaIiCH4O35XilRVO2xUd8PphwE5a19XJbg7ayO/I1ymCiea27sMhld9Od9TVPPK6Wokfc+ggehSxAREQEREBERAREQERQnOjnFbhdONANdVy6TYGHcLfSkePFFxs4k25SA3uUeV9JQM06uoZHf6LdrpHfdjbdzue1hxXOMQ7JGlabQUdRIOVzo4r8wGketcHxTFpqmV01RK+SV5u5zjcnzeYDgBsHBYiCwmG9khSONp6SojHK10coHnI7k9V10nJ7KulrmayknZKBbSAuHt+9G6zm+kKmSzsGxqalmbPTSujlabhzTw4gjc5p4g7Cguqih2bPOCzFKbTIDKmPRZURjcHEdy9v2HWNuQgjba5mKAiIgIiICIiAiIgKH5cN+TS02Jt2amVtNVHdpUM7wx2ly6EhjeOZymC02WdEJsPq4yPpUlQB97VO0T6DY+hBuNqKtHbpqfHPqXqDtmavwRRdHb7RUrUUzV+CKLo7faKlaAiIgIiICIiAiIgKpGdHKN1bidRJe8bJDTw8gijJaLc50nfjKtsVSGe+k6+/SN+W99qD5oiICIiCZ5osozSYpAb2jmeKWUcC2QgNJ5n6DvQVbBUnwnS18Wh9LXRaP3tMW9auuEHqIiAiIgIiICIiAsHHe9Z+jze7cs5YOO96z9Hm925BSpERBbjNX4Ioujt9oqVqKZq/BFF0dvtFStAREQEREBERAREQFUbOfk6aLE6iItsx0jp4eQxSEubbmOk3nYVYbOTnJjwmOMmIyzyl2rj0tBui22k5zrGwGkNltt+crn09fFlVTvY2IU+KUzTLF3WlHLESA5pdYEDS0d47kkEEguCDiCLKxLDJaeV0M8b45WGzmOFnA/zHIRsPBYqAiLMwnB5qqVsNPE6SV5s1rRc854ADiTsHFBJs0eTpq8Vp22vHE8VUp4BkZDgDzv0G/iVsVyPDvkuS1C01AM1dUG7gy3dFg+iHO3Rs0ht3kvvbbYSvN9nNp8VDxGx8U8YDnxuLT3BNg5rh9IX2HYLXHKEExREQEREBERAREQFg473rP0eb3blnLBx3vWfo83u3IKVIiILcZq/BFF0dvtFStRTNX4Ioujt9oqVoCIiAiIgIiICIiCCZ1M2n7WjiMcojqIS/QLgTG5j7aTXW2ja0EEX47NuzEzU5qThRkmnlZJUSMEXcaWrZHpBxALgC4khvAW0V0GoqmRtL5HtYwb3OcGtHO47FHarObhcZs7EaYn7LxJ7F0GZlLkZR17A2rp2PIFmv2tlZ92Ru0DzbvMubYh2NlO43grp428j445fWCxTXtuYT5Qi6pf7U7bmE+UIuqX+1BDMO7G2mab1FbPIORjGRX5yS9dJycyQpKBmhSU7IwbaTtrpH/ekddx5r2HBantuYT5Qi6pf7U7bmE+UIuqX+1BqM8GbWTFGQvpnsE8OsAa8kMex+iSNKxs4FuzgblYmZ3NZNhr5airezXSRiFsbDpBsekHOLnWsXEtbsG62/bsksWdbCnGwxCD06bR1uAC3+G43T1AvT1EMw4mORklufRJsgzUREBERAREQEREBYOO96z9Hm925Zywcd71n6PN7tyClSIiC3GavwRRdHb7RUrUUzV+CKLo7faKlaAiIgIiICIiDxzgBckADaTwsuM5wM/jYi6DCw2R4u11Q7uogeOqZ9f7x2bNgcNq1WfHOa5734dSPtE0ltU8Ha9/GEEfVb9blOzcDfjCDY4zlDU1b9ZVTyyv2203EgeZrdzR5gAtfdeIgIiICIiD26+lPUvjcHxvcx4N2uaS1wPKHDaF8kQdUyKz9VVMWx116mn2AvNvlLByh+6Tmdt+0F3/AAPHoKyFs9NK2SJ24jeDxa5p2tcOIO1UsUtzdZfy4XUh7S51O8tE8V9jmeM0cHt4H0bigtsix6CvZNEyaJwfFIxsjHDcWuFwVkICIiAiIgLBx3vWfo83u3LOWDjves/R5vduQUqREQW4zV+CKLo7faKlaimavwRRdHb7RUrQEREBERAUYzkZUfIMOnqGkCXREUP+8/uWm3HR2ut9hSdcT7JXEiI6OnB7lz553DztDWM9t6DhT3kkkkkkkknaSeJJX5REBERAREQEREBERAREQd97HXKovimoJHXMXz8H+051pG8weWn/ANhXZlVTMxiJhxim29zIZIHecPjdYfmDT6FatAREQEREBYOO96z9Hm925Zywcd71n6PN7tyClSIiC3GavwRRdHb7RUrUUzV+CKLo7faKlaAiIgIiICrz2SFVeupo/FpNM/jmeP6FYZVcz6VusxmZvCOOniH8Jrz63lBz9ERAREQEREBERAREQEREG/yBqdXidE87hWUwPMZWtP6q4ipHRVJjkZIN7HseOdrgf5K7UbwQCNxFxzHcg/SIiAiIgLBx3vWfo83u3LOWDjves/R5vduQUqREQW4zV+CKLo7faKlaimavwRRdHb7RUrQEREBERAKp9nErdbila+9x8rnaPuseWN9TQrfyyBoLjuAJPMNpVJKypMkj5Hb3vc887nEn9UHxREQEWXheFS1MrYaeN0krzZrGi5PwA3knYOK7hkzmTo6KH5VjM0bi0BzmF+hTR8gc7YZHXts2AnZZyDiOGYLPUu0aaCaV3ERse8jn0Rs9KlVLmXxeQXFEWj7csDD+Uvv6l06rz+YbSjU0NJI+NuxugyOnht9lp29bQsnBuyHoJXBs8U9Pf6xDZIxzlndf8Sg5ZPmRxdov8kDvuzU5PVpqM4vktV0vfNLPEL20nxuDCfM+2ifQVcehro5o2ywyMkicLte0hzXDzEL6yRhwIcAWkWIIuCOQjigo8is3llmOoqsOfTNFLUbSCwfMuPI6EbBztt6VX3KjJKpw+Yw1Uei7aWOG2ORvjMfxHrHEBBpkREBXMyQq9bQUkh3vpKZ55zC0n13VM1bHM/V6zBqM8RG+P8kr2D1AIJkiIgIiICwcd71n6PN7tyzlg473rP0eb3bkFKkREFuM1fgii6O32ipWopmr8EUXR2+0VK0BERAREQaTLas1WHVkl7FtHUEfe1Tg312VN1arPVWavBqrlfqYh+Kdl/8AiHKqqAsjD8PknlZDCwvlke1jGjeXE2A/+rHXdex5yMAa/EpW90S6CmuNzRslkHOe4B8z+VBPM3GbuHCqf6rqp7QZ5vXoMJ3Rg9drngBwTOjnBkxKqdouIo4nubTs2gEDZrXDi52/zAgct7IZeVDmYZWvZ9IUVSQeIOqdt9G/0KnRQeIiIJ9mlziuw6pbHK8/IZXBszTctjcdgmaOBGzStvbykBdMxrsi6ONxbTQTVFjbSJEMZ+7pAu62hV1RB3/DeyTp3OtUUU0bfGZIyW3O0himtZFh2PUTmtkZLHwc3ZNBLbY7RcLsd5iLEcoVS1uMlcqZ8PqGVFO8hzTZzbnQkjv3THji0+o2I2hB7ldktNh9U+mnHdN2scPoyRn6L2+Y+ogjgtMrFZycLixnBmYhSt+dijM7PH1Y74hdyluiTzx7PpKuqArL9j5WaeFFt/8ADq5o/QWsk/rKrQu99jVWXgrIvFmgk/Oxzf8ArCDtCIiAiIgLBx3vWfo83u3LOWDjves/R5vduQUqREQW4zV+CKLo7faKlaimavwRRdHb7RUrQEREBERByjsjKzRw6GO+19Yw/hZFIT6y1VzXbuyWrO6oogdzaiUjnMbW/o5cRQfpjSSABck2A5TwVzcmMGFJRwUzbWihZGbcXgd270u0j6VUjI6APxCjYdzqylaeYzNBVy0GPiNC2aKSF/0JI3xP+49pa71EqmuUOByUdTLTTC0kbyw8jh9V4+y4WI8xV0lDM4ebGnxVgc46qqYNGOYC/c79B7frtvfjcX2HaQQqein+LZjsVhcQynbMzg+KRhB/C8tcOpfvB8xeKTOAkhZAzi+SRm7jZjC5xPoHOg58Gk+jaea9vgvFbLIrNdSYfA+LRE0krNCokka06xvFgYbhsf2dt+JNhaumcnJltBiM9PHfVAtkivtIje0ODb8dG5bfjooIwiIg7l2OOPaTamhebtsKmMHbsNmSjm/w9nnK5LlhgvySuqaYA6Mc8jWX36u94z+UtUqzEVRZjMLRukiqIzzCIv8A1YF5n1ptHGZiPrx07/TqWt/pQc+XYOxtrLVlVF49M2T8koH/AGLj66NmErNDGI2/vIKiPqZrP+tBZ1ERAREQFg473rP0eb3blnLBx3vWfo83u3IKVIiILcZq/BFF0dvtFStRTNX4Ioujt9oqVoCIiAiIgrZ2Q1bp4oxgOyOkiafvOfI8+pzVy9TLPBWa3Gawjc2RkQ/9cTGH1gqGoNrkpVCKupJHbAyrpnnmbM0n1BXOVHQVcfIrHhW0FPUg3L4W6fmlb3Mo/OHIN2tFlZlrSYdGJKuXR0r6tgGlLIRv0WD0bTYC427VvVT7L/KR9dXzzvcS3WOjiHBsLHEMaBw2bT53E8UHZouyPoi+zqWqEfjfMk85Zp/oSuj4BlNTVsetpJ2Ss2Xse6aeR7DtafMQqYLJoMTlgfrIJpIpALBzHuY63JpNINkF062ujhjdLK9rImNLnvcQGtaOJJVSM4uU4xDEZ6lgIiLmsivsOqY0NaSOBNtK3DSWtxXKarqQBU1VRMAbgSSve0HlDSbArWICIiDoeYekL8YicN0cNRIeYxGP9XhfLPlVaeMzgbmMp4/SIWuPrcVNOx4wURRVWIS2azR1DHHYBGz5yZ3N/h7fslcfykxc1VXPUm/zs8koHI1ziWt9AsPQg1qleays1WL0TuWobH/EaY/6lFFsMn6zU1VPL+7qIJPyyNd/JBdMIiICIiAsHHe9Z+jze7cs5YOO96z9Hm925BSpERBbfNXcYVTMOx0eup3DiHRTyRn2VLFEMmXfJsQraJ2xsr/2nTb9rJbNqWjh3MwvbklCl6AiIgIixMWrNTBLKd0cMsv5WF38kFO8qq3XVtVLwkqqiQczpXEepatekrxAXZex9y3EUj8OmdZkrjLTk7hNbu4/xAAjztPFy40v3DM5jg5ji1zSHNIJDg4G4II3EHigu+qT4q208o5JZB/zKslmpzqsxCNsFQ5ra9rbEbAJwB9Ng8bxmjnGzdyzLrNBXx1krqanfPTySvkjeyziA5xdovbe4Iva+47/ADANlmqyJpa/Cq8Oha6tDnNheS7SYdQHQ6Njs7vSvy7juXJXCx271Z/MzkHNhtLIamwnne17mAg6tjWkNaSNmltcTbZtC5vnnzXyU80ldSxl1LI4yTBouYZCbuJH7snbfcCSDbZcOToiIC2mTWTstdUx00Dbve61/qsZ9Z7jwaBtPxK/eTOSlTXzCGliL3bNJ26NjfGe/c0es8ASu5ww0WS9EXOImxCVvM+Rw3NaN8cLTvPHzmwAYOdjGosKwuLCKR3zkkQY/wAYU9/nHut9aV+kOYv8y4Gs/HMblq55KiofpSyO0nHgOAaBwaBYAcAFgIC9BXiILr4NWa2nhl/eQRSfmYHfzWYoxmyrNbhNE7kpY4/4Y1f9Kk6AiIgLU5W1QioauQ7mUlS/qicbLbKIZwn65sGHN+nWTtbJa920cRElS6/C7Q1nnMiCvvaxqv3buoorW6seKOoIg0WWGAyTsjmpS1tdTPM1M4/RcSLSQv8A9ORvcnk2HgsrJrKSOsi02gslY7Vzwu2SwzD6Ubx+h4jatuo5j+SOtlFVSTGmrmtDda0BzJWD/wAc8W6RnId7dljsQSNFD25cS03c4rRyQW31ELX1FE77WkwF8V+R7fStvRZaUEwvFXUruNhNFpelpNx6Qg3KwMfw75RSzwA2MtPNCDyF8bm39a9/btN/mYP4sfxT9u03+Zg/ix/FBTGuoXwyPilYWSse5j2ne1wNiF8FanK/I7CMROnUSRNmsBrY54mSkDcHb2u/EDZajAM1OCUsgkM7Z3NILRNPA5gPA6tgaHfiuEHBsdwF1NFS6xpbLPA6qINwRE6VzIrjzhhdzPC0y6j2QlUyTEYTG9j2ihjF2ua4X182y447QuXIP3DM5jg5jnNe0hzXAkODgbggjaCOVdlyI7IJ8YbDibHSNFgKhgGtA/1I9z/vCx8xK4uiC5eBZX0da0GlqopNl9EOtIOeJ1nD0hbcgcVR5riDcGx4cq3VLltXxC0dfVtbyCebR6tKyCyOOZnMLqnF5ptU87S6Fxiv+Adx/wAVoJcz2B0I1lXK7Q3gT1DWNPMGBhdzbVxGfL7EXizsRrCOTXygdQctJNO55Lnuc5x3kklx9JQdvygz3UlHEabBKZlhcCTV6uBp8ZsWxz3ed1vSuMYti81TK6aolfJK43c5xufMBwAHADYOCw0QFtMncEdVymGMEymGeSNo2lz44nSaNuUhpA89lq1NszE7WYzSue5rWgVF3OIa0f8A5pALk+dBCiECsllZmvwitkdMKllPM4lzzFLDoPcd7nRuuLnlba+83KZJ5r8IopGzGpZUTNIcwyyw6DHDc5sbbC45XXtvFigk+bDBpKXCqWGUESCIvc072mSR0miRwI0rEcoUpWD+3ab/ADMH8WP4p+3ab/MwfxY/igzkWpqsraKIXlraVg+1PCP1dtWmfnCbN3OGU01Y/drA0w0bT9qpkAB5mBxKCQY3jcNJC6eofoxt9LnOP0WNbvc4nYAN60uSWEyukkxCsZo1U7RHHEdppqMG7Ib+OT3b/tWHBMJyRkdM2rxKVs9U3bDG0EUlMeOqYdrn/wCo7butZSlAREQEREHnFVoz099O+8ERBzRERAREQEREBERAREQEREBERAREQEREBERBMc2PfbPvt/VWui3N5h+iIg+iIiAiIg//2Q=="/>
          <p:cNvSpPr>
            <a:spLocks noChangeAspect="1" noChangeArrowheads="1"/>
          </p:cNvSpPr>
          <p:nvPr/>
        </p:nvSpPr>
        <p:spPr bwMode="auto">
          <a:xfrm>
            <a:off x="307975" y="-8763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TextBox 47"/>
          <p:cNvSpPr txBox="1"/>
          <p:nvPr/>
        </p:nvSpPr>
        <p:spPr>
          <a:xfrm>
            <a:off x="364546" y="1546258"/>
            <a:ext cx="6029599" cy="523220"/>
          </a:xfrm>
          <a:prstGeom prst="rect">
            <a:avLst/>
          </a:prstGeom>
          <a:noFill/>
        </p:spPr>
        <p:txBody>
          <a:bodyPr wrap="none" rtlCol="0">
            <a:spAutoFit/>
          </a:bodyPr>
          <a:lstStyle/>
          <a:p>
            <a:r>
              <a:rPr lang="es-GT" sz="2800" dirty="0" err="1"/>
              <a:t>E</a:t>
            </a:r>
            <a:r>
              <a:rPr lang="es-GT" sz="2800" dirty="0" err="1" smtClean="0"/>
              <a:t>ach</a:t>
            </a:r>
            <a:r>
              <a:rPr lang="es-GT" sz="2800" dirty="0" smtClean="0"/>
              <a:t> </a:t>
            </a:r>
            <a:r>
              <a:rPr lang="es-GT" sz="2800" dirty="0" err="1" smtClean="0"/>
              <a:t>mother</a:t>
            </a:r>
            <a:r>
              <a:rPr lang="es-GT" sz="2800" dirty="0" smtClean="0"/>
              <a:t>/</a:t>
            </a:r>
            <a:r>
              <a:rPr lang="es-GT" sz="2800" dirty="0" err="1" smtClean="0"/>
              <a:t>child</a:t>
            </a:r>
            <a:r>
              <a:rPr lang="es-GT" sz="2800" dirty="0" smtClean="0"/>
              <a:t> </a:t>
            </a:r>
            <a:r>
              <a:rPr lang="es-GT" sz="2800" dirty="0" err="1" smtClean="0"/>
              <a:t>pair</a:t>
            </a:r>
            <a:r>
              <a:rPr lang="es-GT" sz="2800" dirty="0" smtClean="0"/>
              <a:t> </a:t>
            </a:r>
            <a:r>
              <a:rPr lang="es-GT" sz="2800" dirty="0" err="1" smtClean="0"/>
              <a:t>assessed</a:t>
            </a:r>
            <a:r>
              <a:rPr lang="es-GT" sz="2800" dirty="0" smtClean="0"/>
              <a:t> 8 times</a:t>
            </a:r>
            <a:endParaRPr lang="es-GT" sz="2800" dirty="0"/>
          </a:p>
        </p:txBody>
      </p:sp>
      <p:sp>
        <p:nvSpPr>
          <p:cNvPr id="3" name="Freeform 2"/>
          <p:cNvSpPr/>
          <p:nvPr/>
        </p:nvSpPr>
        <p:spPr>
          <a:xfrm>
            <a:off x="2368209" y="3320109"/>
            <a:ext cx="663445" cy="103843"/>
          </a:xfrm>
          <a:custGeom>
            <a:avLst/>
            <a:gdLst>
              <a:gd name="connsiteX0" fmla="*/ 31730 w 663445"/>
              <a:gd name="connsiteY0" fmla="*/ 20191 h 103843"/>
              <a:gd name="connsiteX1" fmla="*/ 121151 w 663445"/>
              <a:gd name="connsiteY1" fmla="*/ 49037 h 103843"/>
              <a:gd name="connsiteX2" fmla="*/ 259609 w 663445"/>
              <a:gd name="connsiteY2" fmla="*/ 51921 h 103843"/>
              <a:gd name="connsiteX3" fmla="*/ 337492 w 663445"/>
              <a:gd name="connsiteY3" fmla="*/ 46152 h 103843"/>
              <a:gd name="connsiteX4" fmla="*/ 383645 w 663445"/>
              <a:gd name="connsiteY4" fmla="*/ 34614 h 103843"/>
              <a:gd name="connsiteX5" fmla="*/ 418259 w 663445"/>
              <a:gd name="connsiteY5" fmla="*/ 8653 h 103843"/>
              <a:gd name="connsiteX6" fmla="*/ 660561 w 663445"/>
              <a:gd name="connsiteY6" fmla="*/ 0 h 103843"/>
              <a:gd name="connsiteX7" fmla="*/ 663445 w 663445"/>
              <a:gd name="connsiteY7" fmla="*/ 14422 h 103843"/>
              <a:gd name="connsiteX8" fmla="*/ 591332 w 663445"/>
              <a:gd name="connsiteY8" fmla="*/ 51921 h 103843"/>
              <a:gd name="connsiteX9" fmla="*/ 490373 w 663445"/>
              <a:gd name="connsiteY9" fmla="*/ 77882 h 103843"/>
              <a:gd name="connsiteX10" fmla="*/ 363453 w 663445"/>
              <a:gd name="connsiteY10" fmla="*/ 98074 h 103843"/>
              <a:gd name="connsiteX11" fmla="*/ 230764 w 663445"/>
              <a:gd name="connsiteY11" fmla="*/ 103843 h 103843"/>
              <a:gd name="connsiteX12" fmla="*/ 43269 w 663445"/>
              <a:gd name="connsiteY12" fmla="*/ 83651 h 103843"/>
              <a:gd name="connsiteX13" fmla="*/ 0 w 663445"/>
              <a:gd name="connsiteY13" fmla="*/ 69229 h 103843"/>
              <a:gd name="connsiteX14" fmla="*/ 31730 w 663445"/>
              <a:gd name="connsiteY14" fmla="*/ 20191 h 10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3445" h="103843">
                <a:moveTo>
                  <a:pt x="31730" y="20191"/>
                </a:moveTo>
                <a:lnTo>
                  <a:pt x="121151" y="49037"/>
                </a:lnTo>
                <a:lnTo>
                  <a:pt x="259609" y="51921"/>
                </a:lnTo>
                <a:lnTo>
                  <a:pt x="337492" y="46152"/>
                </a:lnTo>
                <a:lnTo>
                  <a:pt x="383645" y="34614"/>
                </a:lnTo>
                <a:lnTo>
                  <a:pt x="418259" y="8653"/>
                </a:lnTo>
                <a:lnTo>
                  <a:pt x="660561" y="0"/>
                </a:lnTo>
                <a:lnTo>
                  <a:pt x="663445" y="14422"/>
                </a:lnTo>
                <a:lnTo>
                  <a:pt x="591332" y="51921"/>
                </a:lnTo>
                <a:lnTo>
                  <a:pt x="490373" y="77882"/>
                </a:lnTo>
                <a:lnTo>
                  <a:pt x="363453" y="98074"/>
                </a:lnTo>
                <a:lnTo>
                  <a:pt x="230764" y="103843"/>
                </a:lnTo>
                <a:lnTo>
                  <a:pt x="43269" y="83651"/>
                </a:lnTo>
                <a:lnTo>
                  <a:pt x="0" y="69229"/>
                </a:lnTo>
                <a:lnTo>
                  <a:pt x="31730" y="2019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382152" y="3440779"/>
            <a:ext cx="801902" cy="135573"/>
          </a:xfrm>
          <a:custGeom>
            <a:avLst/>
            <a:gdLst>
              <a:gd name="connsiteX0" fmla="*/ 31730 w 663445"/>
              <a:gd name="connsiteY0" fmla="*/ 20191 h 103843"/>
              <a:gd name="connsiteX1" fmla="*/ 121151 w 663445"/>
              <a:gd name="connsiteY1" fmla="*/ 49037 h 103843"/>
              <a:gd name="connsiteX2" fmla="*/ 259609 w 663445"/>
              <a:gd name="connsiteY2" fmla="*/ 51921 h 103843"/>
              <a:gd name="connsiteX3" fmla="*/ 337492 w 663445"/>
              <a:gd name="connsiteY3" fmla="*/ 46152 h 103843"/>
              <a:gd name="connsiteX4" fmla="*/ 383645 w 663445"/>
              <a:gd name="connsiteY4" fmla="*/ 34614 h 103843"/>
              <a:gd name="connsiteX5" fmla="*/ 418259 w 663445"/>
              <a:gd name="connsiteY5" fmla="*/ 8653 h 103843"/>
              <a:gd name="connsiteX6" fmla="*/ 660561 w 663445"/>
              <a:gd name="connsiteY6" fmla="*/ 0 h 103843"/>
              <a:gd name="connsiteX7" fmla="*/ 663445 w 663445"/>
              <a:gd name="connsiteY7" fmla="*/ 14422 h 103843"/>
              <a:gd name="connsiteX8" fmla="*/ 591332 w 663445"/>
              <a:gd name="connsiteY8" fmla="*/ 51921 h 103843"/>
              <a:gd name="connsiteX9" fmla="*/ 490373 w 663445"/>
              <a:gd name="connsiteY9" fmla="*/ 77882 h 103843"/>
              <a:gd name="connsiteX10" fmla="*/ 363453 w 663445"/>
              <a:gd name="connsiteY10" fmla="*/ 98074 h 103843"/>
              <a:gd name="connsiteX11" fmla="*/ 230764 w 663445"/>
              <a:gd name="connsiteY11" fmla="*/ 103843 h 103843"/>
              <a:gd name="connsiteX12" fmla="*/ 43269 w 663445"/>
              <a:gd name="connsiteY12" fmla="*/ 83651 h 103843"/>
              <a:gd name="connsiteX13" fmla="*/ 0 w 663445"/>
              <a:gd name="connsiteY13" fmla="*/ 69229 h 103843"/>
              <a:gd name="connsiteX14" fmla="*/ 31730 w 663445"/>
              <a:gd name="connsiteY14" fmla="*/ 20191 h 103843"/>
              <a:gd name="connsiteX0" fmla="*/ 31730 w 663445"/>
              <a:gd name="connsiteY0" fmla="*/ 51921 h 135573"/>
              <a:gd name="connsiteX1" fmla="*/ 121151 w 663445"/>
              <a:gd name="connsiteY1" fmla="*/ 80767 h 135573"/>
              <a:gd name="connsiteX2" fmla="*/ 259609 w 663445"/>
              <a:gd name="connsiteY2" fmla="*/ 83651 h 135573"/>
              <a:gd name="connsiteX3" fmla="*/ 337492 w 663445"/>
              <a:gd name="connsiteY3" fmla="*/ 77882 h 135573"/>
              <a:gd name="connsiteX4" fmla="*/ 383645 w 663445"/>
              <a:gd name="connsiteY4" fmla="*/ 66344 h 135573"/>
              <a:gd name="connsiteX5" fmla="*/ 473066 w 663445"/>
              <a:gd name="connsiteY5" fmla="*/ 0 h 135573"/>
              <a:gd name="connsiteX6" fmla="*/ 660561 w 663445"/>
              <a:gd name="connsiteY6" fmla="*/ 31730 h 135573"/>
              <a:gd name="connsiteX7" fmla="*/ 663445 w 663445"/>
              <a:gd name="connsiteY7" fmla="*/ 46152 h 135573"/>
              <a:gd name="connsiteX8" fmla="*/ 591332 w 663445"/>
              <a:gd name="connsiteY8" fmla="*/ 83651 h 135573"/>
              <a:gd name="connsiteX9" fmla="*/ 490373 w 663445"/>
              <a:gd name="connsiteY9" fmla="*/ 109612 h 135573"/>
              <a:gd name="connsiteX10" fmla="*/ 363453 w 663445"/>
              <a:gd name="connsiteY10" fmla="*/ 129804 h 135573"/>
              <a:gd name="connsiteX11" fmla="*/ 230764 w 663445"/>
              <a:gd name="connsiteY11" fmla="*/ 135573 h 135573"/>
              <a:gd name="connsiteX12" fmla="*/ 43269 w 663445"/>
              <a:gd name="connsiteY12" fmla="*/ 115381 h 135573"/>
              <a:gd name="connsiteX13" fmla="*/ 0 w 663445"/>
              <a:gd name="connsiteY13" fmla="*/ 100959 h 135573"/>
              <a:gd name="connsiteX14" fmla="*/ 31730 w 663445"/>
              <a:gd name="connsiteY14" fmla="*/ 51921 h 135573"/>
              <a:gd name="connsiteX0" fmla="*/ 31730 w 663445"/>
              <a:gd name="connsiteY0" fmla="*/ 51921 h 135573"/>
              <a:gd name="connsiteX1" fmla="*/ 121151 w 663445"/>
              <a:gd name="connsiteY1" fmla="*/ 80767 h 135573"/>
              <a:gd name="connsiteX2" fmla="*/ 259609 w 663445"/>
              <a:gd name="connsiteY2" fmla="*/ 83651 h 135573"/>
              <a:gd name="connsiteX3" fmla="*/ 337492 w 663445"/>
              <a:gd name="connsiteY3" fmla="*/ 77882 h 135573"/>
              <a:gd name="connsiteX4" fmla="*/ 383645 w 663445"/>
              <a:gd name="connsiteY4" fmla="*/ 66344 h 135573"/>
              <a:gd name="connsiteX5" fmla="*/ 363934 w 663445"/>
              <a:gd name="connsiteY5" fmla="*/ 37979 h 135573"/>
              <a:gd name="connsiteX6" fmla="*/ 473066 w 663445"/>
              <a:gd name="connsiteY6" fmla="*/ 0 h 135573"/>
              <a:gd name="connsiteX7" fmla="*/ 660561 w 663445"/>
              <a:gd name="connsiteY7" fmla="*/ 31730 h 135573"/>
              <a:gd name="connsiteX8" fmla="*/ 663445 w 663445"/>
              <a:gd name="connsiteY8" fmla="*/ 46152 h 135573"/>
              <a:gd name="connsiteX9" fmla="*/ 591332 w 663445"/>
              <a:gd name="connsiteY9" fmla="*/ 83651 h 135573"/>
              <a:gd name="connsiteX10" fmla="*/ 490373 w 663445"/>
              <a:gd name="connsiteY10" fmla="*/ 109612 h 135573"/>
              <a:gd name="connsiteX11" fmla="*/ 363453 w 663445"/>
              <a:gd name="connsiteY11" fmla="*/ 129804 h 135573"/>
              <a:gd name="connsiteX12" fmla="*/ 230764 w 663445"/>
              <a:gd name="connsiteY12" fmla="*/ 135573 h 135573"/>
              <a:gd name="connsiteX13" fmla="*/ 43269 w 663445"/>
              <a:gd name="connsiteY13" fmla="*/ 115381 h 135573"/>
              <a:gd name="connsiteX14" fmla="*/ 0 w 663445"/>
              <a:gd name="connsiteY14" fmla="*/ 100959 h 135573"/>
              <a:gd name="connsiteX15" fmla="*/ 31730 w 663445"/>
              <a:gd name="connsiteY15" fmla="*/ 51921 h 135573"/>
              <a:gd name="connsiteX0" fmla="*/ 31730 w 663445"/>
              <a:gd name="connsiteY0" fmla="*/ 51921 h 135573"/>
              <a:gd name="connsiteX1" fmla="*/ 121151 w 663445"/>
              <a:gd name="connsiteY1" fmla="*/ 80767 h 135573"/>
              <a:gd name="connsiteX2" fmla="*/ 259609 w 663445"/>
              <a:gd name="connsiteY2" fmla="*/ 83651 h 135573"/>
              <a:gd name="connsiteX3" fmla="*/ 291339 w 663445"/>
              <a:gd name="connsiteY3" fmla="*/ 51921 h 135573"/>
              <a:gd name="connsiteX4" fmla="*/ 383645 w 663445"/>
              <a:gd name="connsiteY4" fmla="*/ 66344 h 135573"/>
              <a:gd name="connsiteX5" fmla="*/ 363934 w 663445"/>
              <a:gd name="connsiteY5" fmla="*/ 37979 h 135573"/>
              <a:gd name="connsiteX6" fmla="*/ 473066 w 663445"/>
              <a:gd name="connsiteY6" fmla="*/ 0 h 135573"/>
              <a:gd name="connsiteX7" fmla="*/ 660561 w 663445"/>
              <a:gd name="connsiteY7" fmla="*/ 31730 h 135573"/>
              <a:gd name="connsiteX8" fmla="*/ 663445 w 663445"/>
              <a:gd name="connsiteY8" fmla="*/ 46152 h 135573"/>
              <a:gd name="connsiteX9" fmla="*/ 591332 w 663445"/>
              <a:gd name="connsiteY9" fmla="*/ 83651 h 135573"/>
              <a:gd name="connsiteX10" fmla="*/ 490373 w 663445"/>
              <a:gd name="connsiteY10" fmla="*/ 109612 h 135573"/>
              <a:gd name="connsiteX11" fmla="*/ 363453 w 663445"/>
              <a:gd name="connsiteY11" fmla="*/ 129804 h 135573"/>
              <a:gd name="connsiteX12" fmla="*/ 230764 w 663445"/>
              <a:gd name="connsiteY12" fmla="*/ 135573 h 135573"/>
              <a:gd name="connsiteX13" fmla="*/ 43269 w 663445"/>
              <a:gd name="connsiteY13" fmla="*/ 115381 h 135573"/>
              <a:gd name="connsiteX14" fmla="*/ 0 w 663445"/>
              <a:gd name="connsiteY14" fmla="*/ 100959 h 135573"/>
              <a:gd name="connsiteX15" fmla="*/ 31730 w 663445"/>
              <a:gd name="connsiteY15" fmla="*/ 51921 h 135573"/>
              <a:gd name="connsiteX0" fmla="*/ 31730 w 663445"/>
              <a:gd name="connsiteY0" fmla="*/ 51921 h 135573"/>
              <a:gd name="connsiteX1" fmla="*/ 121151 w 663445"/>
              <a:gd name="connsiteY1" fmla="*/ 80767 h 135573"/>
              <a:gd name="connsiteX2" fmla="*/ 259609 w 663445"/>
              <a:gd name="connsiteY2" fmla="*/ 83651 h 135573"/>
              <a:gd name="connsiteX3" fmla="*/ 291339 w 663445"/>
              <a:gd name="connsiteY3" fmla="*/ 51921 h 135573"/>
              <a:gd name="connsiteX4" fmla="*/ 343261 w 663445"/>
              <a:gd name="connsiteY4" fmla="*/ 46152 h 135573"/>
              <a:gd name="connsiteX5" fmla="*/ 363934 w 663445"/>
              <a:gd name="connsiteY5" fmla="*/ 37979 h 135573"/>
              <a:gd name="connsiteX6" fmla="*/ 473066 w 663445"/>
              <a:gd name="connsiteY6" fmla="*/ 0 h 135573"/>
              <a:gd name="connsiteX7" fmla="*/ 660561 w 663445"/>
              <a:gd name="connsiteY7" fmla="*/ 31730 h 135573"/>
              <a:gd name="connsiteX8" fmla="*/ 663445 w 663445"/>
              <a:gd name="connsiteY8" fmla="*/ 46152 h 135573"/>
              <a:gd name="connsiteX9" fmla="*/ 591332 w 663445"/>
              <a:gd name="connsiteY9" fmla="*/ 83651 h 135573"/>
              <a:gd name="connsiteX10" fmla="*/ 490373 w 663445"/>
              <a:gd name="connsiteY10" fmla="*/ 109612 h 135573"/>
              <a:gd name="connsiteX11" fmla="*/ 363453 w 663445"/>
              <a:gd name="connsiteY11" fmla="*/ 129804 h 135573"/>
              <a:gd name="connsiteX12" fmla="*/ 230764 w 663445"/>
              <a:gd name="connsiteY12" fmla="*/ 135573 h 135573"/>
              <a:gd name="connsiteX13" fmla="*/ 43269 w 663445"/>
              <a:gd name="connsiteY13" fmla="*/ 115381 h 135573"/>
              <a:gd name="connsiteX14" fmla="*/ 0 w 663445"/>
              <a:gd name="connsiteY14" fmla="*/ 100959 h 135573"/>
              <a:gd name="connsiteX15" fmla="*/ 31730 w 663445"/>
              <a:gd name="connsiteY15" fmla="*/ 51921 h 135573"/>
              <a:gd name="connsiteX0" fmla="*/ 31730 w 663445"/>
              <a:gd name="connsiteY0" fmla="*/ 51921 h 135573"/>
              <a:gd name="connsiteX1" fmla="*/ 121151 w 663445"/>
              <a:gd name="connsiteY1" fmla="*/ 80767 h 135573"/>
              <a:gd name="connsiteX2" fmla="*/ 259609 w 663445"/>
              <a:gd name="connsiteY2" fmla="*/ 54806 h 135573"/>
              <a:gd name="connsiteX3" fmla="*/ 291339 w 663445"/>
              <a:gd name="connsiteY3" fmla="*/ 51921 h 135573"/>
              <a:gd name="connsiteX4" fmla="*/ 343261 w 663445"/>
              <a:gd name="connsiteY4" fmla="*/ 46152 h 135573"/>
              <a:gd name="connsiteX5" fmla="*/ 363934 w 663445"/>
              <a:gd name="connsiteY5" fmla="*/ 37979 h 135573"/>
              <a:gd name="connsiteX6" fmla="*/ 473066 w 663445"/>
              <a:gd name="connsiteY6" fmla="*/ 0 h 135573"/>
              <a:gd name="connsiteX7" fmla="*/ 660561 w 663445"/>
              <a:gd name="connsiteY7" fmla="*/ 31730 h 135573"/>
              <a:gd name="connsiteX8" fmla="*/ 663445 w 663445"/>
              <a:gd name="connsiteY8" fmla="*/ 46152 h 135573"/>
              <a:gd name="connsiteX9" fmla="*/ 591332 w 663445"/>
              <a:gd name="connsiteY9" fmla="*/ 83651 h 135573"/>
              <a:gd name="connsiteX10" fmla="*/ 490373 w 663445"/>
              <a:gd name="connsiteY10" fmla="*/ 109612 h 135573"/>
              <a:gd name="connsiteX11" fmla="*/ 363453 w 663445"/>
              <a:gd name="connsiteY11" fmla="*/ 129804 h 135573"/>
              <a:gd name="connsiteX12" fmla="*/ 230764 w 663445"/>
              <a:gd name="connsiteY12" fmla="*/ 135573 h 135573"/>
              <a:gd name="connsiteX13" fmla="*/ 43269 w 663445"/>
              <a:gd name="connsiteY13" fmla="*/ 115381 h 135573"/>
              <a:gd name="connsiteX14" fmla="*/ 0 w 663445"/>
              <a:gd name="connsiteY14" fmla="*/ 100959 h 135573"/>
              <a:gd name="connsiteX15" fmla="*/ 31730 w 663445"/>
              <a:gd name="connsiteY15" fmla="*/ 51921 h 135573"/>
              <a:gd name="connsiteX0" fmla="*/ 31730 w 663445"/>
              <a:gd name="connsiteY0" fmla="*/ 51921 h 135573"/>
              <a:gd name="connsiteX1" fmla="*/ 124036 w 663445"/>
              <a:gd name="connsiteY1" fmla="*/ 57691 h 135573"/>
              <a:gd name="connsiteX2" fmla="*/ 259609 w 663445"/>
              <a:gd name="connsiteY2" fmla="*/ 54806 h 135573"/>
              <a:gd name="connsiteX3" fmla="*/ 291339 w 663445"/>
              <a:gd name="connsiteY3" fmla="*/ 51921 h 135573"/>
              <a:gd name="connsiteX4" fmla="*/ 343261 w 663445"/>
              <a:gd name="connsiteY4" fmla="*/ 46152 h 135573"/>
              <a:gd name="connsiteX5" fmla="*/ 363934 w 663445"/>
              <a:gd name="connsiteY5" fmla="*/ 37979 h 135573"/>
              <a:gd name="connsiteX6" fmla="*/ 473066 w 663445"/>
              <a:gd name="connsiteY6" fmla="*/ 0 h 135573"/>
              <a:gd name="connsiteX7" fmla="*/ 660561 w 663445"/>
              <a:gd name="connsiteY7" fmla="*/ 31730 h 135573"/>
              <a:gd name="connsiteX8" fmla="*/ 663445 w 663445"/>
              <a:gd name="connsiteY8" fmla="*/ 46152 h 135573"/>
              <a:gd name="connsiteX9" fmla="*/ 591332 w 663445"/>
              <a:gd name="connsiteY9" fmla="*/ 83651 h 135573"/>
              <a:gd name="connsiteX10" fmla="*/ 490373 w 663445"/>
              <a:gd name="connsiteY10" fmla="*/ 109612 h 135573"/>
              <a:gd name="connsiteX11" fmla="*/ 363453 w 663445"/>
              <a:gd name="connsiteY11" fmla="*/ 129804 h 135573"/>
              <a:gd name="connsiteX12" fmla="*/ 230764 w 663445"/>
              <a:gd name="connsiteY12" fmla="*/ 135573 h 135573"/>
              <a:gd name="connsiteX13" fmla="*/ 43269 w 663445"/>
              <a:gd name="connsiteY13" fmla="*/ 115381 h 135573"/>
              <a:gd name="connsiteX14" fmla="*/ 0 w 663445"/>
              <a:gd name="connsiteY14" fmla="*/ 100959 h 135573"/>
              <a:gd name="connsiteX15" fmla="*/ 31730 w 663445"/>
              <a:gd name="connsiteY15" fmla="*/ 51921 h 135573"/>
              <a:gd name="connsiteX0" fmla="*/ 0 w 793249"/>
              <a:gd name="connsiteY0" fmla="*/ 43267 h 135573"/>
              <a:gd name="connsiteX1" fmla="*/ 253840 w 793249"/>
              <a:gd name="connsiteY1" fmla="*/ 57691 h 135573"/>
              <a:gd name="connsiteX2" fmla="*/ 389413 w 793249"/>
              <a:gd name="connsiteY2" fmla="*/ 54806 h 135573"/>
              <a:gd name="connsiteX3" fmla="*/ 421143 w 793249"/>
              <a:gd name="connsiteY3" fmla="*/ 51921 h 135573"/>
              <a:gd name="connsiteX4" fmla="*/ 473065 w 793249"/>
              <a:gd name="connsiteY4" fmla="*/ 46152 h 135573"/>
              <a:gd name="connsiteX5" fmla="*/ 493738 w 793249"/>
              <a:gd name="connsiteY5" fmla="*/ 37979 h 135573"/>
              <a:gd name="connsiteX6" fmla="*/ 602870 w 793249"/>
              <a:gd name="connsiteY6" fmla="*/ 0 h 135573"/>
              <a:gd name="connsiteX7" fmla="*/ 790365 w 793249"/>
              <a:gd name="connsiteY7" fmla="*/ 31730 h 135573"/>
              <a:gd name="connsiteX8" fmla="*/ 793249 w 793249"/>
              <a:gd name="connsiteY8" fmla="*/ 46152 h 135573"/>
              <a:gd name="connsiteX9" fmla="*/ 721136 w 793249"/>
              <a:gd name="connsiteY9" fmla="*/ 83651 h 135573"/>
              <a:gd name="connsiteX10" fmla="*/ 620177 w 793249"/>
              <a:gd name="connsiteY10" fmla="*/ 109612 h 135573"/>
              <a:gd name="connsiteX11" fmla="*/ 493257 w 793249"/>
              <a:gd name="connsiteY11" fmla="*/ 129804 h 135573"/>
              <a:gd name="connsiteX12" fmla="*/ 360568 w 793249"/>
              <a:gd name="connsiteY12" fmla="*/ 135573 h 135573"/>
              <a:gd name="connsiteX13" fmla="*/ 173073 w 793249"/>
              <a:gd name="connsiteY13" fmla="*/ 115381 h 135573"/>
              <a:gd name="connsiteX14" fmla="*/ 129804 w 793249"/>
              <a:gd name="connsiteY14" fmla="*/ 100959 h 135573"/>
              <a:gd name="connsiteX15" fmla="*/ 0 w 793249"/>
              <a:gd name="connsiteY15" fmla="*/ 43267 h 135573"/>
              <a:gd name="connsiteX0" fmla="*/ 0 w 801902"/>
              <a:gd name="connsiteY0" fmla="*/ 34613 h 135573"/>
              <a:gd name="connsiteX1" fmla="*/ 262493 w 801902"/>
              <a:gd name="connsiteY1" fmla="*/ 57691 h 135573"/>
              <a:gd name="connsiteX2" fmla="*/ 398066 w 801902"/>
              <a:gd name="connsiteY2" fmla="*/ 54806 h 135573"/>
              <a:gd name="connsiteX3" fmla="*/ 429796 w 801902"/>
              <a:gd name="connsiteY3" fmla="*/ 51921 h 135573"/>
              <a:gd name="connsiteX4" fmla="*/ 481718 w 801902"/>
              <a:gd name="connsiteY4" fmla="*/ 46152 h 135573"/>
              <a:gd name="connsiteX5" fmla="*/ 502391 w 801902"/>
              <a:gd name="connsiteY5" fmla="*/ 37979 h 135573"/>
              <a:gd name="connsiteX6" fmla="*/ 611523 w 801902"/>
              <a:gd name="connsiteY6" fmla="*/ 0 h 135573"/>
              <a:gd name="connsiteX7" fmla="*/ 799018 w 801902"/>
              <a:gd name="connsiteY7" fmla="*/ 31730 h 135573"/>
              <a:gd name="connsiteX8" fmla="*/ 801902 w 801902"/>
              <a:gd name="connsiteY8" fmla="*/ 46152 h 135573"/>
              <a:gd name="connsiteX9" fmla="*/ 729789 w 801902"/>
              <a:gd name="connsiteY9" fmla="*/ 83651 h 135573"/>
              <a:gd name="connsiteX10" fmla="*/ 628830 w 801902"/>
              <a:gd name="connsiteY10" fmla="*/ 109612 h 135573"/>
              <a:gd name="connsiteX11" fmla="*/ 501910 w 801902"/>
              <a:gd name="connsiteY11" fmla="*/ 129804 h 135573"/>
              <a:gd name="connsiteX12" fmla="*/ 369221 w 801902"/>
              <a:gd name="connsiteY12" fmla="*/ 135573 h 135573"/>
              <a:gd name="connsiteX13" fmla="*/ 181726 w 801902"/>
              <a:gd name="connsiteY13" fmla="*/ 115381 h 135573"/>
              <a:gd name="connsiteX14" fmla="*/ 138457 w 801902"/>
              <a:gd name="connsiteY14" fmla="*/ 100959 h 135573"/>
              <a:gd name="connsiteX15" fmla="*/ 0 w 801902"/>
              <a:gd name="connsiteY15" fmla="*/ 34613 h 135573"/>
              <a:gd name="connsiteX0" fmla="*/ 0 w 801902"/>
              <a:gd name="connsiteY0" fmla="*/ 46151 h 135573"/>
              <a:gd name="connsiteX1" fmla="*/ 262493 w 801902"/>
              <a:gd name="connsiteY1" fmla="*/ 57691 h 135573"/>
              <a:gd name="connsiteX2" fmla="*/ 398066 w 801902"/>
              <a:gd name="connsiteY2" fmla="*/ 54806 h 135573"/>
              <a:gd name="connsiteX3" fmla="*/ 429796 w 801902"/>
              <a:gd name="connsiteY3" fmla="*/ 51921 h 135573"/>
              <a:gd name="connsiteX4" fmla="*/ 481718 w 801902"/>
              <a:gd name="connsiteY4" fmla="*/ 46152 h 135573"/>
              <a:gd name="connsiteX5" fmla="*/ 502391 w 801902"/>
              <a:gd name="connsiteY5" fmla="*/ 37979 h 135573"/>
              <a:gd name="connsiteX6" fmla="*/ 611523 w 801902"/>
              <a:gd name="connsiteY6" fmla="*/ 0 h 135573"/>
              <a:gd name="connsiteX7" fmla="*/ 799018 w 801902"/>
              <a:gd name="connsiteY7" fmla="*/ 31730 h 135573"/>
              <a:gd name="connsiteX8" fmla="*/ 801902 w 801902"/>
              <a:gd name="connsiteY8" fmla="*/ 46152 h 135573"/>
              <a:gd name="connsiteX9" fmla="*/ 729789 w 801902"/>
              <a:gd name="connsiteY9" fmla="*/ 83651 h 135573"/>
              <a:gd name="connsiteX10" fmla="*/ 628830 w 801902"/>
              <a:gd name="connsiteY10" fmla="*/ 109612 h 135573"/>
              <a:gd name="connsiteX11" fmla="*/ 501910 w 801902"/>
              <a:gd name="connsiteY11" fmla="*/ 129804 h 135573"/>
              <a:gd name="connsiteX12" fmla="*/ 369221 w 801902"/>
              <a:gd name="connsiteY12" fmla="*/ 135573 h 135573"/>
              <a:gd name="connsiteX13" fmla="*/ 181726 w 801902"/>
              <a:gd name="connsiteY13" fmla="*/ 115381 h 135573"/>
              <a:gd name="connsiteX14" fmla="*/ 138457 w 801902"/>
              <a:gd name="connsiteY14" fmla="*/ 100959 h 135573"/>
              <a:gd name="connsiteX15" fmla="*/ 0 w 801902"/>
              <a:gd name="connsiteY15" fmla="*/ 46151 h 1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1902" h="135573">
                <a:moveTo>
                  <a:pt x="0" y="46151"/>
                </a:moveTo>
                <a:lnTo>
                  <a:pt x="262493" y="57691"/>
                </a:lnTo>
                <a:lnTo>
                  <a:pt x="398066" y="54806"/>
                </a:lnTo>
                <a:lnTo>
                  <a:pt x="429796" y="51921"/>
                </a:lnTo>
                <a:lnTo>
                  <a:pt x="481718" y="46152"/>
                </a:lnTo>
                <a:cubicBezTo>
                  <a:pt x="484763" y="45351"/>
                  <a:pt x="499346" y="38780"/>
                  <a:pt x="502391" y="37979"/>
                </a:cubicBezTo>
                <a:lnTo>
                  <a:pt x="611523" y="0"/>
                </a:lnTo>
                <a:lnTo>
                  <a:pt x="799018" y="31730"/>
                </a:lnTo>
                <a:lnTo>
                  <a:pt x="801902" y="46152"/>
                </a:lnTo>
                <a:lnTo>
                  <a:pt x="729789" y="83651"/>
                </a:lnTo>
                <a:lnTo>
                  <a:pt x="628830" y="109612"/>
                </a:lnTo>
                <a:lnTo>
                  <a:pt x="501910" y="129804"/>
                </a:lnTo>
                <a:lnTo>
                  <a:pt x="369221" y="135573"/>
                </a:lnTo>
                <a:lnTo>
                  <a:pt x="181726" y="115381"/>
                </a:lnTo>
                <a:lnTo>
                  <a:pt x="138457" y="100959"/>
                </a:lnTo>
                <a:lnTo>
                  <a:pt x="0" y="4615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549217" y="3206900"/>
            <a:ext cx="498370" cy="368361"/>
          </a:xfrm>
          <a:custGeom>
            <a:avLst/>
            <a:gdLst>
              <a:gd name="connsiteX0" fmla="*/ 0 w 498370"/>
              <a:gd name="connsiteY0" fmla="*/ 307690 h 368361"/>
              <a:gd name="connsiteX1" fmla="*/ 121342 w 498370"/>
              <a:gd name="connsiteY1" fmla="*/ 208016 h 368361"/>
              <a:gd name="connsiteX2" fmla="*/ 151678 w 498370"/>
              <a:gd name="connsiteY2" fmla="*/ 95341 h 368361"/>
              <a:gd name="connsiteX3" fmla="*/ 273020 w 498370"/>
              <a:gd name="connsiteY3" fmla="*/ 0 h 368361"/>
              <a:gd name="connsiteX4" fmla="*/ 485369 w 498370"/>
              <a:gd name="connsiteY4" fmla="*/ 52004 h 368361"/>
              <a:gd name="connsiteX5" fmla="*/ 498370 w 498370"/>
              <a:gd name="connsiteY5" fmla="*/ 342359 h 368361"/>
              <a:gd name="connsiteX6" fmla="*/ 212349 w 498370"/>
              <a:gd name="connsiteY6" fmla="*/ 364027 h 368361"/>
              <a:gd name="connsiteX7" fmla="*/ 52004 w 498370"/>
              <a:gd name="connsiteY7" fmla="*/ 368361 h 368361"/>
              <a:gd name="connsiteX8" fmla="*/ 0 w 498370"/>
              <a:gd name="connsiteY8" fmla="*/ 307690 h 3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70" h="368361">
                <a:moveTo>
                  <a:pt x="0" y="307690"/>
                </a:moveTo>
                <a:lnTo>
                  <a:pt x="121342" y="208016"/>
                </a:lnTo>
                <a:lnTo>
                  <a:pt x="151678" y="95341"/>
                </a:lnTo>
                <a:lnTo>
                  <a:pt x="273020" y="0"/>
                </a:lnTo>
                <a:lnTo>
                  <a:pt x="485369" y="52004"/>
                </a:lnTo>
                <a:lnTo>
                  <a:pt x="498370" y="342359"/>
                </a:lnTo>
                <a:lnTo>
                  <a:pt x="212349" y="364027"/>
                </a:lnTo>
                <a:lnTo>
                  <a:pt x="52004" y="368361"/>
                </a:lnTo>
                <a:lnTo>
                  <a:pt x="0" y="30769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234239" y="3274219"/>
            <a:ext cx="247650" cy="240506"/>
          </a:xfrm>
          <a:custGeom>
            <a:avLst/>
            <a:gdLst>
              <a:gd name="connsiteX0" fmla="*/ 0 w 264319"/>
              <a:gd name="connsiteY0" fmla="*/ 223837 h 240506"/>
              <a:gd name="connsiteX1" fmla="*/ 111919 w 264319"/>
              <a:gd name="connsiteY1" fmla="*/ 185737 h 240506"/>
              <a:gd name="connsiteX2" fmla="*/ 180975 w 264319"/>
              <a:gd name="connsiteY2" fmla="*/ 107156 h 240506"/>
              <a:gd name="connsiteX3" fmla="*/ 233362 w 264319"/>
              <a:gd name="connsiteY3" fmla="*/ 35719 h 240506"/>
              <a:gd name="connsiteX4" fmla="*/ 252412 w 264319"/>
              <a:gd name="connsiteY4" fmla="*/ 0 h 240506"/>
              <a:gd name="connsiteX5" fmla="*/ 216694 w 264319"/>
              <a:gd name="connsiteY5" fmla="*/ 71437 h 240506"/>
              <a:gd name="connsiteX6" fmla="*/ 178594 w 264319"/>
              <a:gd name="connsiteY6" fmla="*/ 135731 h 240506"/>
              <a:gd name="connsiteX7" fmla="*/ 185737 w 264319"/>
              <a:gd name="connsiteY7" fmla="*/ 173831 h 240506"/>
              <a:gd name="connsiteX8" fmla="*/ 209550 w 264319"/>
              <a:gd name="connsiteY8" fmla="*/ 216694 h 240506"/>
              <a:gd name="connsiteX9" fmla="*/ 264319 w 264319"/>
              <a:gd name="connsiteY9" fmla="*/ 240506 h 240506"/>
              <a:gd name="connsiteX10" fmla="*/ 0 w 264319"/>
              <a:gd name="connsiteY10" fmla="*/ 223837 h 240506"/>
              <a:gd name="connsiteX0" fmla="*/ 0 w 247650"/>
              <a:gd name="connsiteY0" fmla="*/ 230980 h 240506"/>
              <a:gd name="connsiteX1" fmla="*/ 95250 w 247650"/>
              <a:gd name="connsiteY1" fmla="*/ 185737 h 240506"/>
              <a:gd name="connsiteX2" fmla="*/ 164306 w 247650"/>
              <a:gd name="connsiteY2" fmla="*/ 107156 h 240506"/>
              <a:gd name="connsiteX3" fmla="*/ 216693 w 247650"/>
              <a:gd name="connsiteY3" fmla="*/ 35719 h 240506"/>
              <a:gd name="connsiteX4" fmla="*/ 235743 w 247650"/>
              <a:gd name="connsiteY4" fmla="*/ 0 h 240506"/>
              <a:gd name="connsiteX5" fmla="*/ 200025 w 247650"/>
              <a:gd name="connsiteY5" fmla="*/ 71437 h 240506"/>
              <a:gd name="connsiteX6" fmla="*/ 161925 w 247650"/>
              <a:gd name="connsiteY6" fmla="*/ 135731 h 240506"/>
              <a:gd name="connsiteX7" fmla="*/ 169068 w 247650"/>
              <a:gd name="connsiteY7" fmla="*/ 173831 h 240506"/>
              <a:gd name="connsiteX8" fmla="*/ 192881 w 247650"/>
              <a:gd name="connsiteY8" fmla="*/ 216694 h 240506"/>
              <a:gd name="connsiteX9" fmla="*/ 247650 w 247650"/>
              <a:gd name="connsiteY9" fmla="*/ 240506 h 240506"/>
              <a:gd name="connsiteX10" fmla="*/ 0 w 247650"/>
              <a:gd name="connsiteY10" fmla="*/ 230980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240506">
                <a:moveTo>
                  <a:pt x="0" y="230980"/>
                </a:moveTo>
                <a:lnTo>
                  <a:pt x="95250" y="185737"/>
                </a:lnTo>
                <a:lnTo>
                  <a:pt x="164306" y="107156"/>
                </a:lnTo>
                <a:lnTo>
                  <a:pt x="216693" y="35719"/>
                </a:lnTo>
                <a:lnTo>
                  <a:pt x="235743" y="0"/>
                </a:lnTo>
                <a:lnTo>
                  <a:pt x="200025" y="71437"/>
                </a:lnTo>
                <a:lnTo>
                  <a:pt x="161925" y="135731"/>
                </a:lnTo>
                <a:lnTo>
                  <a:pt x="169068" y="173831"/>
                </a:lnTo>
                <a:lnTo>
                  <a:pt x="192881" y="216694"/>
                </a:lnTo>
                <a:lnTo>
                  <a:pt x="247650" y="240506"/>
                </a:lnTo>
                <a:lnTo>
                  <a:pt x="0" y="23098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6394062" y="6454246"/>
            <a:ext cx="2133600" cy="365125"/>
          </a:xfrm>
        </p:spPr>
        <p:txBody>
          <a:bodyPr/>
          <a:lstStyle/>
          <a:p>
            <a:fld id="{F83818DA-856A-4404-9727-6699FEAFCDBF}" type="slidenum">
              <a:rPr lang="en-US" smtClean="0"/>
              <a:pPr/>
              <a:t>6</a:t>
            </a:fld>
            <a:endParaRPr lang="en-US"/>
          </a:p>
        </p:txBody>
      </p:sp>
      <p:grpSp>
        <p:nvGrpSpPr>
          <p:cNvPr id="13" name="Group 12"/>
          <p:cNvGrpSpPr/>
          <p:nvPr/>
        </p:nvGrpSpPr>
        <p:grpSpPr>
          <a:xfrm>
            <a:off x="333654" y="2490558"/>
            <a:ext cx="7924800" cy="2383950"/>
            <a:chOff x="533400" y="2242768"/>
            <a:chExt cx="7924800" cy="2383950"/>
          </a:xfrm>
        </p:grpSpPr>
        <p:pic>
          <p:nvPicPr>
            <p:cNvPr id="2054" name="Picture 6" descr="http://www.designofsignage.com/application/symbol/hospital/image/600x600/pregnanc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42" t="7221" r="10017" b="2359"/>
            <a:stretch/>
          </p:blipFill>
          <p:spPr bwMode="auto">
            <a:xfrm>
              <a:off x="533400" y="2359058"/>
              <a:ext cx="1043189" cy="11610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tatic6.depositphotos.com/1029662/618/v/950/depositphotos_6184268-Human-Life-Baby-Child-Student-Work-Old-Man-Dea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3" t="16796" r="46373" b="67131"/>
            <a:stretch/>
          </p:blipFill>
          <p:spPr bwMode="auto">
            <a:xfrm>
              <a:off x="1889758" y="2242768"/>
              <a:ext cx="6096000" cy="13593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33400" y="3661393"/>
              <a:ext cx="1161087" cy="369332"/>
            </a:xfrm>
            <a:prstGeom prst="rect">
              <a:avLst/>
            </a:prstGeom>
            <a:noFill/>
          </p:spPr>
          <p:txBody>
            <a:bodyPr wrap="none" rtlCol="0">
              <a:spAutoFit/>
            </a:bodyPr>
            <a:lstStyle/>
            <a:p>
              <a:r>
                <a:rPr lang="en-US" dirty="0" smtClean="0"/>
                <a:t>Pregnancy</a:t>
              </a:r>
              <a:endParaRPr lang="en-US" dirty="0"/>
            </a:p>
          </p:txBody>
        </p:sp>
        <p:sp>
          <p:nvSpPr>
            <p:cNvPr id="31" name="TextBox 30"/>
            <p:cNvSpPr txBox="1"/>
            <p:nvPr/>
          </p:nvSpPr>
          <p:spPr>
            <a:xfrm>
              <a:off x="1917584" y="3661393"/>
              <a:ext cx="538930" cy="369332"/>
            </a:xfrm>
            <a:prstGeom prst="rect">
              <a:avLst/>
            </a:prstGeom>
            <a:noFill/>
          </p:spPr>
          <p:txBody>
            <a:bodyPr wrap="none" rtlCol="0">
              <a:spAutoFit/>
            </a:bodyPr>
            <a:lstStyle/>
            <a:p>
              <a:r>
                <a:rPr lang="en-US" dirty="0" smtClean="0"/>
                <a:t>1 m</a:t>
              </a:r>
              <a:endParaRPr lang="en-US" dirty="0"/>
            </a:p>
          </p:txBody>
        </p:sp>
        <p:sp>
          <p:nvSpPr>
            <p:cNvPr id="36" name="TextBox 35"/>
            <p:cNvSpPr txBox="1"/>
            <p:nvPr/>
          </p:nvSpPr>
          <p:spPr>
            <a:xfrm>
              <a:off x="2854735" y="3661393"/>
              <a:ext cx="538930" cy="369332"/>
            </a:xfrm>
            <a:prstGeom prst="rect">
              <a:avLst/>
            </a:prstGeom>
            <a:noFill/>
          </p:spPr>
          <p:txBody>
            <a:bodyPr wrap="none" rtlCol="0">
              <a:spAutoFit/>
            </a:bodyPr>
            <a:lstStyle/>
            <a:p>
              <a:r>
                <a:rPr lang="en-US" dirty="0" smtClean="0"/>
                <a:t>4 m</a:t>
              </a:r>
              <a:endParaRPr lang="en-US" dirty="0"/>
            </a:p>
          </p:txBody>
        </p:sp>
        <p:sp>
          <p:nvSpPr>
            <p:cNvPr id="37" name="TextBox 36"/>
            <p:cNvSpPr txBox="1"/>
            <p:nvPr/>
          </p:nvSpPr>
          <p:spPr>
            <a:xfrm>
              <a:off x="3507197" y="3661393"/>
              <a:ext cx="538930" cy="369332"/>
            </a:xfrm>
            <a:prstGeom prst="rect">
              <a:avLst/>
            </a:prstGeom>
            <a:noFill/>
          </p:spPr>
          <p:txBody>
            <a:bodyPr wrap="none" rtlCol="0">
              <a:spAutoFit/>
            </a:bodyPr>
            <a:lstStyle/>
            <a:p>
              <a:r>
                <a:rPr lang="en-US" dirty="0" smtClean="0"/>
                <a:t>6 m</a:t>
              </a:r>
              <a:endParaRPr lang="en-US" dirty="0"/>
            </a:p>
          </p:txBody>
        </p:sp>
        <p:sp>
          <p:nvSpPr>
            <p:cNvPr id="39" name="TextBox 38"/>
            <p:cNvSpPr txBox="1"/>
            <p:nvPr/>
          </p:nvSpPr>
          <p:spPr>
            <a:xfrm>
              <a:off x="4323966" y="3657600"/>
              <a:ext cx="538930" cy="369332"/>
            </a:xfrm>
            <a:prstGeom prst="rect">
              <a:avLst/>
            </a:prstGeom>
            <a:noFill/>
          </p:spPr>
          <p:txBody>
            <a:bodyPr wrap="none" rtlCol="0">
              <a:spAutoFit/>
            </a:bodyPr>
            <a:lstStyle/>
            <a:p>
              <a:r>
                <a:rPr lang="en-US" dirty="0" smtClean="0"/>
                <a:t>9 m</a:t>
              </a:r>
              <a:endParaRPr lang="en-US" dirty="0"/>
            </a:p>
          </p:txBody>
        </p:sp>
        <p:sp>
          <p:nvSpPr>
            <p:cNvPr id="41" name="TextBox 40"/>
            <p:cNvSpPr txBox="1"/>
            <p:nvPr/>
          </p:nvSpPr>
          <p:spPr>
            <a:xfrm>
              <a:off x="5103656" y="3657600"/>
              <a:ext cx="655949" cy="369332"/>
            </a:xfrm>
            <a:prstGeom prst="rect">
              <a:avLst/>
            </a:prstGeom>
            <a:noFill/>
          </p:spPr>
          <p:txBody>
            <a:bodyPr wrap="none" rtlCol="0">
              <a:spAutoFit/>
            </a:bodyPr>
            <a:lstStyle/>
            <a:p>
              <a:r>
                <a:rPr lang="en-US" dirty="0" smtClean="0"/>
                <a:t>12 m</a:t>
              </a:r>
              <a:endParaRPr lang="en-US" dirty="0"/>
            </a:p>
          </p:txBody>
        </p:sp>
        <p:sp>
          <p:nvSpPr>
            <p:cNvPr id="43" name="TextBox 42"/>
            <p:cNvSpPr txBox="1"/>
            <p:nvPr/>
          </p:nvSpPr>
          <p:spPr>
            <a:xfrm>
              <a:off x="6023144" y="3657600"/>
              <a:ext cx="655949" cy="369332"/>
            </a:xfrm>
            <a:prstGeom prst="rect">
              <a:avLst/>
            </a:prstGeom>
            <a:noFill/>
          </p:spPr>
          <p:txBody>
            <a:bodyPr wrap="none" rtlCol="0">
              <a:spAutoFit/>
            </a:bodyPr>
            <a:lstStyle/>
            <a:p>
              <a:r>
                <a:rPr lang="en-US" dirty="0" smtClean="0"/>
                <a:t>18 m</a:t>
              </a:r>
              <a:endParaRPr lang="en-US" dirty="0"/>
            </a:p>
          </p:txBody>
        </p:sp>
        <p:pic>
          <p:nvPicPr>
            <p:cNvPr id="44" name="Picture 10" descr="Ifpri logo (2)"/>
            <p:cNvPicPr>
              <a:picLocks noChangeAspect="1" noChangeArrowheads="1"/>
            </p:cNvPicPr>
            <p:nvPr/>
          </p:nvPicPr>
          <p:blipFill>
            <a:blip r:embed="rId5" cstate="print"/>
            <a:srcRect/>
            <a:stretch>
              <a:fillRect/>
            </a:stretch>
          </p:blipFill>
          <p:spPr bwMode="auto">
            <a:xfrm>
              <a:off x="7285416" y="4012511"/>
              <a:ext cx="360225" cy="595985"/>
            </a:xfrm>
            <a:prstGeom prst="rect">
              <a:avLst/>
            </a:prstGeom>
            <a:noFill/>
            <a:ln w="9525">
              <a:noFill/>
              <a:miter lim="800000"/>
              <a:headEnd/>
              <a:tailEnd/>
            </a:ln>
          </p:spPr>
        </p:pic>
        <p:sp>
          <p:nvSpPr>
            <p:cNvPr id="45" name="TextBox 44"/>
            <p:cNvSpPr txBox="1"/>
            <p:nvPr/>
          </p:nvSpPr>
          <p:spPr>
            <a:xfrm>
              <a:off x="7137555" y="3643179"/>
              <a:ext cx="655949" cy="369332"/>
            </a:xfrm>
            <a:prstGeom prst="rect">
              <a:avLst/>
            </a:prstGeom>
            <a:noFill/>
          </p:spPr>
          <p:txBody>
            <a:bodyPr wrap="none" rtlCol="0">
              <a:spAutoFit/>
            </a:bodyPr>
            <a:lstStyle/>
            <a:p>
              <a:r>
                <a:rPr lang="en-US" dirty="0" smtClean="0"/>
                <a:t>24 m</a:t>
              </a:r>
              <a:endParaRPr lang="en-US" dirty="0"/>
            </a:p>
          </p:txBody>
        </p:sp>
        <p:pic>
          <p:nvPicPr>
            <p:cNvPr id="27" name="Picture 10" descr="Ifpri logo (2)"/>
            <p:cNvPicPr>
              <a:picLocks noChangeAspect="1" noChangeArrowheads="1"/>
            </p:cNvPicPr>
            <p:nvPr/>
          </p:nvPicPr>
          <p:blipFill>
            <a:blip r:embed="rId5" cstate="print"/>
            <a:srcRect/>
            <a:stretch>
              <a:fillRect/>
            </a:stretch>
          </p:blipFill>
          <p:spPr bwMode="auto">
            <a:xfrm>
              <a:off x="6171005" y="4026931"/>
              <a:ext cx="360225" cy="595993"/>
            </a:xfrm>
            <a:prstGeom prst="rect">
              <a:avLst/>
            </a:prstGeom>
            <a:noFill/>
            <a:ln w="9525">
              <a:noFill/>
              <a:miter lim="800000"/>
              <a:headEnd/>
              <a:tailEnd/>
            </a:ln>
          </p:spPr>
        </p:pic>
        <p:pic>
          <p:nvPicPr>
            <p:cNvPr id="28" name="Picture 10" descr="Ifpri logo (2)"/>
            <p:cNvPicPr>
              <a:picLocks noChangeAspect="1" noChangeArrowheads="1"/>
            </p:cNvPicPr>
            <p:nvPr/>
          </p:nvPicPr>
          <p:blipFill>
            <a:blip r:embed="rId5" cstate="print"/>
            <a:srcRect/>
            <a:stretch>
              <a:fillRect/>
            </a:stretch>
          </p:blipFill>
          <p:spPr bwMode="auto">
            <a:xfrm>
              <a:off x="5251517" y="4026930"/>
              <a:ext cx="360225" cy="595993"/>
            </a:xfrm>
            <a:prstGeom prst="rect">
              <a:avLst/>
            </a:prstGeom>
            <a:noFill/>
            <a:ln w="9525">
              <a:noFill/>
              <a:miter lim="800000"/>
              <a:headEnd/>
              <a:tailEnd/>
            </a:ln>
          </p:spPr>
        </p:pic>
        <p:pic>
          <p:nvPicPr>
            <p:cNvPr id="29" name="Picture 10" descr="Ifpri logo (2)"/>
            <p:cNvPicPr>
              <a:picLocks noChangeAspect="1" noChangeArrowheads="1"/>
            </p:cNvPicPr>
            <p:nvPr/>
          </p:nvPicPr>
          <p:blipFill>
            <a:blip r:embed="rId5" cstate="print"/>
            <a:srcRect/>
            <a:stretch>
              <a:fillRect/>
            </a:stretch>
          </p:blipFill>
          <p:spPr bwMode="auto">
            <a:xfrm>
              <a:off x="4413318" y="4026929"/>
              <a:ext cx="360225" cy="595993"/>
            </a:xfrm>
            <a:prstGeom prst="rect">
              <a:avLst/>
            </a:prstGeom>
            <a:noFill/>
            <a:ln w="9525">
              <a:noFill/>
              <a:miter lim="800000"/>
              <a:headEnd/>
              <a:tailEnd/>
            </a:ln>
          </p:spPr>
        </p:pic>
        <p:pic>
          <p:nvPicPr>
            <p:cNvPr id="34" name="Picture 10" descr="Ifpri logo (2)"/>
            <p:cNvPicPr>
              <a:picLocks noChangeAspect="1" noChangeArrowheads="1"/>
            </p:cNvPicPr>
            <p:nvPr/>
          </p:nvPicPr>
          <p:blipFill>
            <a:blip r:embed="rId5" cstate="print"/>
            <a:srcRect/>
            <a:stretch>
              <a:fillRect/>
            </a:stretch>
          </p:blipFill>
          <p:spPr bwMode="auto">
            <a:xfrm>
              <a:off x="3596549" y="4026928"/>
              <a:ext cx="360225" cy="595993"/>
            </a:xfrm>
            <a:prstGeom prst="rect">
              <a:avLst/>
            </a:prstGeom>
            <a:noFill/>
            <a:ln w="9525">
              <a:noFill/>
              <a:miter lim="800000"/>
              <a:headEnd/>
              <a:tailEnd/>
            </a:ln>
          </p:spPr>
        </p:pic>
        <p:pic>
          <p:nvPicPr>
            <p:cNvPr id="35" name="Picture 10" descr="Ifpri logo (2)"/>
            <p:cNvPicPr>
              <a:picLocks noChangeAspect="1" noChangeArrowheads="1"/>
            </p:cNvPicPr>
            <p:nvPr/>
          </p:nvPicPr>
          <p:blipFill>
            <a:blip r:embed="rId5" cstate="print"/>
            <a:srcRect/>
            <a:stretch>
              <a:fillRect/>
            </a:stretch>
          </p:blipFill>
          <p:spPr bwMode="auto">
            <a:xfrm>
              <a:off x="2006936" y="4030725"/>
              <a:ext cx="360225" cy="595993"/>
            </a:xfrm>
            <a:prstGeom prst="rect">
              <a:avLst/>
            </a:prstGeom>
            <a:noFill/>
            <a:ln w="9525">
              <a:noFill/>
              <a:miter lim="800000"/>
              <a:headEnd/>
              <a:tailEnd/>
            </a:ln>
          </p:spPr>
        </p:pic>
        <p:pic>
          <p:nvPicPr>
            <p:cNvPr id="46" name="Picture 10" descr="Ifpri logo (2)"/>
            <p:cNvPicPr>
              <a:picLocks noChangeAspect="1" noChangeArrowheads="1"/>
            </p:cNvPicPr>
            <p:nvPr/>
          </p:nvPicPr>
          <p:blipFill>
            <a:blip r:embed="rId5" cstate="print"/>
            <a:srcRect/>
            <a:stretch>
              <a:fillRect/>
            </a:stretch>
          </p:blipFill>
          <p:spPr bwMode="auto">
            <a:xfrm>
              <a:off x="2944087" y="4026927"/>
              <a:ext cx="360225" cy="595993"/>
            </a:xfrm>
            <a:prstGeom prst="rect">
              <a:avLst/>
            </a:prstGeom>
            <a:noFill/>
            <a:ln w="9525">
              <a:noFill/>
              <a:miter lim="800000"/>
              <a:headEnd/>
              <a:tailEnd/>
            </a:ln>
          </p:spPr>
        </p:pic>
        <p:pic>
          <p:nvPicPr>
            <p:cNvPr id="47" name="Picture 10" descr="Ifpri logo (2)"/>
            <p:cNvPicPr>
              <a:picLocks noChangeAspect="1" noChangeArrowheads="1"/>
            </p:cNvPicPr>
            <p:nvPr/>
          </p:nvPicPr>
          <p:blipFill>
            <a:blip r:embed="rId5" cstate="print"/>
            <a:srcRect/>
            <a:stretch>
              <a:fillRect/>
            </a:stretch>
          </p:blipFill>
          <p:spPr bwMode="auto">
            <a:xfrm>
              <a:off x="950007" y="4030725"/>
              <a:ext cx="360225" cy="595993"/>
            </a:xfrm>
            <a:prstGeom prst="rect">
              <a:avLst/>
            </a:prstGeom>
            <a:noFill/>
            <a:ln w="9525">
              <a:noFill/>
              <a:miter lim="800000"/>
              <a:headEnd/>
              <a:tailEnd/>
            </a:ln>
          </p:spPr>
        </p:pic>
        <p:sp>
          <p:nvSpPr>
            <p:cNvPr id="2" name="Freeform 1"/>
            <p:cNvSpPr/>
            <p:nvPr/>
          </p:nvSpPr>
          <p:spPr>
            <a:xfrm>
              <a:off x="4014316" y="3295859"/>
              <a:ext cx="507442" cy="238196"/>
            </a:xfrm>
            <a:custGeom>
              <a:avLst/>
              <a:gdLst>
                <a:gd name="connsiteX0" fmla="*/ 0 w 507442"/>
                <a:gd name="connsiteY0" fmla="*/ 40194 h 238196"/>
                <a:gd name="connsiteX1" fmla="*/ 0 w 507442"/>
                <a:gd name="connsiteY1" fmla="*/ 40194 h 238196"/>
                <a:gd name="connsiteX2" fmla="*/ 65315 w 507442"/>
                <a:gd name="connsiteY2" fmla="*/ 60290 h 238196"/>
                <a:gd name="connsiteX3" fmla="*/ 70339 w 507442"/>
                <a:gd name="connsiteY3" fmla="*/ 80387 h 238196"/>
                <a:gd name="connsiteX4" fmla="*/ 85411 w 507442"/>
                <a:gd name="connsiteY4" fmla="*/ 125605 h 238196"/>
                <a:gd name="connsiteX5" fmla="*/ 90436 w 507442"/>
                <a:gd name="connsiteY5" fmla="*/ 140677 h 238196"/>
                <a:gd name="connsiteX6" fmla="*/ 95460 w 507442"/>
                <a:gd name="connsiteY6" fmla="*/ 155750 h 238196"/>
                <a:gd name="connsiteX7" fmla="*/ 90436 w 507442"/>
                <a:gd name="connsiteY7" fmla="*/ 200967 h 238196"/>
                <a:gd name="connsiteX8" fmla="*/ 110532 w 507442"/>
                <a:gd name="connsiteY8" fmla="*/ 205992 h 238196"/>
                <a:gd name="connsiteX9" fmla="*/ 246185 w 507442"/>
                <a:gd name="connsiteY9" fmla="*/ 211016 h 238196"/>
                <a:gd name="connsiteX10" fmla="*/ 291403 w 507442"/>
                <a:gd name="connsiteY10" fmla="*/ 216040 h 238196"/>
                <a:gd name="connsiteX11" fmla="*/ 507442 w 507442"/>
                <a:gd name="connsiteY11" fmla="*/ 195943 h 238196"/>
                <a:gd name="connsiteX12" fmla="*/ 502418 w 507442"/>
                <a:gd name="connsiteY12" fmla="*/ 50242 h 238196"/>
                <a:gd name="connsiteX13" fmla="*/ 477297 w 507442"/>
                <a:gd name="connsiteY13" fmla="*/ 30145 h 238196"/>
                <a:gd name="connsiteX14" fmla="*/ 432080 w 507442"/>
                <a:gd name="connsiteY14" fmla="*/ 25121 h 238196"/>
                <a:gd name="connsiteX15" fmla="*/ 236137 w 507442"/>
                <a:gd name="connsiteY15" fmla="*/ 15073 h 238196"/>
                <a:gd name="connsiteX16" fmla="*/ 170822 w 507442"/>
                <a:gd name="connsiteY16" fmla="*/ 10049 h 238196"/>
                <a:gd name="connsiteX17" fmla="*/ 140677 w 507442"/>
                <a:gd name="connsiteY17" fmla="*/ 5025 h 238196"/>
                <a:gd name="connsiteX18" fmla="*/ 60291 w 507442"/>
                <a:gd name="connsiteY18" fmla="*/ 0 h 238196"/>
                <a:gd name="connsiteX19" fmla="*/ 0 w 507442"/>
                <a:gd name="connsiteY19" fmla="*/ 40194 h 23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442" h="238196">
                  <a:moveTo>
                    <a:pt x="0" y="40194"/>
                  </a:moveTo>
                  <a:lnTo>
                    <a:pt x="0" y="40194"/>
                  </a:lnTo>
                  <a:cubicBezTo>
                    <a:pt x="3067" y="40807"/>
                    <a:pt x="54804" y="44523"/>
                    <a:pt x="65315" y="60290"/>
                  </a:cubicBezTo>
                  <a:cubicBezTo>
                    <a:pt x="69145" y="66035"/>
                    <a:pt x="68355" y="73773"/>
                    <a:pt x="70339" y="80387"/>
                  </a:cubicBezTo>
                  <a:cubicBezTo>
                    <a:pt x="74904" y="95605"/>
                    <a:pt x="80387" y="110533"/>
                    <a:pt x="85411" y="125605"/>
                  </a:cubicBezTo>
                  <a:lnTo>
                    <a:pt x="90436" y="140677"/>
                  </a:lnTo>
                  <a:lnTo>
                    <a:pt x="95460" y="155750"/>
                  </a:lnTo>
                  <a:cubicBezTo>
                    <a:pt x="93785" y="170822"/>
                    <a:pt x="86079" y="186441"/>
                    <a:pt x="90436" y="200967"/>
                  </a:cubicBezTo>
                  <a:cubicBezTo>
                    <a:pt x="92420" y="207581"/>
                    <a:pt x="103641" y="205547"/>
                    <a:pt x="110532" y="205992"/>
                  </a:cubicBezTo>
                  <a:cubicBezTo>
                    <a:pt x="155687" y="208905"/>
                    <a:pt x="200967" y="209341"/>
                    <a:pt x="246185" y="211016"/>
                  </a:cubicBezTo>
                  <a:cubicBezTo>
                    <a:pt x="261258" y="212691"/>
                    <a:pt x="276238" y="216040"/>
                    <a:pt x="291403" y="216040"/>
                  </a:cubicBezTo>
                  <a:cubicBezTo>
                    <a:pt x="505996" y="216040"/>
                    <a:pt x="480299" y="277376"/>
                    <a:pt x="507442" y="195943"/>
                  </a:cubicBezTo>
                  <a:cubicBezTo>
                    <a:pt x="505767" y="147376"/>
                    <a:pt x="506954" y="98626"/>
                    <a:pt x="502418" y="50242"/>
                  </a:cubicBezTo>
                  <a:cubicBezTo>
                    <a:pt x="501146" y="36669"/>
                    <a:pt x="487824" y="31900"/>
                    <a:pt x="477297" y="30145"/>
                  </a:cubicBezTo>
                  <a:cubicBezTo>
                    <a:pt x="462338" y="27652"/>
                    <a:pt x="447152" y="26796"/>
                    <a:pt x="432080" y="25121"/>
                  </a:cubicBezTo>
                  <a:cubicBezTo>
                    <a:pt x="353742" y="5537"/>
                    <a:pt x="430372" y="23166"/>
                    <a:pt x="236137" y="15073"/>
                  </a:cubicBezTo>
                  <a:cubicBezTo>
                    <a:pt x="214320" y="14164"/>
                    <a:pt x="192594" y="11724"/>
                    <a:pt x="170822" y="10049"/>
                  </a:cubicBezTo>
                  <a:cubicBezTo>
                    <a:pt x="160774" y="8374"/>
                    <a:pt x="150822" y="5947"/>
                    <a:pt x="140677" y="5025"/>
                  </a:cubicBezTo>
                  <a:cubicBezTo>
                    <a:pt x="113940" y="2594"/>
                    <a:pt x="60291" y="0"/>
                    <a:pt x="60291" y="0"/>
                  </a:cubicBezTo>
                  <a:lnTo>
                    <a:pt x="0" y="4019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950364" y="3210064"/>
              <a:ext cx="744999" cy="361888"/>
            </a:xfrm>
            <a:custGeom>
              <a:avLst/>
              <a:gdLst>
                <a:gd name="connsiteX0" fmla="*/ 0 w 507442"/>
                <a:gd name="connsiteY0" fmla="*/ 40194 h 238196"/>
                <a:gd name="connsiteX1" fmla="*/ 0 w 507442"/>
                <a:gd name="connsiteY1" fmla="*/ 40194 h 238196"/>
                <a:gd name="connsiteX2" fmla="*/ 65315 w 507442"/>
                <a:gd name="connsiteY2" fmla="*/ 60290 h 238196"/>
                <a:gd name="connsiteX3" fmla="*/ 70339 w 507442"/>
                <a:gd name="connsiteY3" fmla="*/ 80387 h 238196"/>
                <a:gd name="connsiteX4" fmla="*/ 85411 w 507442"/>
                <a:gd name="connsiteY4" fmla="*/ 125605 h 238196"/>
                <a:gd name="connsiteX5" fmla="*/ 90436 w 507442"/>
                <a:gd name="connsiteY5" fmla="*/ 140677 h 238196"/>
                <a:gd name="connsiteX6" fmla="*/ 95460 w 507442"/>
                <a:gd name="connsiteY6" fmla="*/ 155750 h 238196"/>
                <a:gd name="connsiteX7" fmla="*/ 90436 w 507442"/>
                <a:gd name="connsiteY7" fmla="*/ 200967 h 238196"/>
                <a:gd name="connsiteX8" fmla="*/ 110532 w 507442"/>
                <a:gd name="connsiteY8" fmla="*/ 205992 h 238196"/>
                <a:gd name="connsiteX9" fmla="*/ 246185 w 507442"/>
                <a:gd name="connsiteY9" fmla="*/ 211016 h 238196"/>
                <a:gd name="connsiteX10" fmla="*/ 291403 w 507442"/>
                <a:gd name="connsiteY10" fmla="*/ 216040 h 238196"/>
                <a:gd name="connsiteX11" fmla="*/ 507442 w 507442"/>
                <a:gd name="connsiteY11" fmla="*/ 195943 h 238196"/>
                <a:gd name="connsiteX12" fmla="*/ 502418 w 507442"/>
                <a:gd name="connsiteY12" fmla="*/ 50242 h 238196"/>
                <a:gd name="connsiteX13" fmla="*/ 477297 w 507442"/>
                <a:gd name="connsiteY13" fmla="*/ 30145 h 238196"/>
                <a:gd name="connsiteX14" fmla="*/ 432080 w 507442"/>
                <a:gd name="connsiteY14" fmla="*/ 25121 h 238196"/>
                <a:gd name="connsiteX15" fmla="*/ 236137 w 507442"/>
                <a:gd name="connsiteY15" fmla="*/ 15073 h 238196"/>
                <a:gd name="connsiteX16" fmla="*/ 170822 w 507442"/>
                <a:gd name="connsiteY16" fmla="*/ 10049 h 238196"/>
                <a:gd name="connsiteX17" fmla="*/ 140677 w 507442"/>
                <a:gd name="connsiteY17" fmla="*/ 5025 h 238196"/>
                <a:gd name="connsiteX18" fmla="*/ 60291 w 507442"/>
                <a:gd name="connsiteY18" fmla="*/ 0 h 238196"/>
                <a:gd name="connsiteX19" fmla="*/ 0 w 507442"/>
                <a:gd name="connsiteY19" fmla="*/ 40194 h 238196"/>
                <a:gd name="connsiteX0" fmla="*/ 0 w 641094"/>
                <a:gd name="connsiteY0" fmla="*/ 40194 h 321547"/>
                <a:gd name="connsiteX1" fmla="*/ 0 w 641094"/>
                <a:gd name="connsiteY1" fmla="*/ 40194 h 321547"/>
                <a:gd name="connsiteX2" fmla="*/ 65315 w 641094"/>
                <a:gd name="connsiteY2" fmla="*/ 60290 h 321547"/>
                <a:gd name="connsiteX3" fmla="*/ 70339 w 641094"/>
                <a:gd name="connsiteY3" fmla="*/ 80387 h 321547"/>
                <a:gd name="connsiteX4" fmla="*/ 85411 w 641094"/>
                <a:gd name="connsiteY4" fmla="*/ 125605 h 321547"/>
                <a:gd name="connsiteX5" fmla="*/ 90436 w 641094"/>
                <a:gd name="connsiteY5" fmla="*/ 140677 h 321547"/>
                <a:gd name="connsiteX6" fmla="*/ 95460 w 641094"/>
                <a:gd name="connsiteY6" fmla="*/ 155750 h 321547"/>
                <a:gd name="connsiteX7" fmla="*/ 90436 w 641094"/>
                <a:gd name="connsiteY7" fmla="*/ 200967 h 321547"/>
                <a:gd name="connsiteX8" fmla="*/ 110532 w 641094"/>
                <a:gd name="connsiteY8" fmla="*/ 205992 h 321547"/>
                <a:gd name="connsiteX9" fmla="*/ 246185 w 641094"/>
                <a:gd name="connsiteY9" fmla="*/ 211016 h 321547"/>
                <a:gd name="connsiteX10" fmla="*/ 562709 w 641094"/>
                <a:gd name="connsiteY10" fmla="*/ 321547 h 321547"/>
                <a:gd name="connsiteX11" fmla="*/ 507442 w 641094"/>
                <a:gd name="connsiteY11" fmla="*/ 195943 h 321547"/>
                <a:gd name="connsiteX12" fmla="*/ 502418 w 641094"/>
                <a:gd name="connsiteY12" fmla="*/ 50242 h 321547"/>
                <a:gd name="connsiteX13" fmla="*/ 477297 w 641094"/>
                <a:gd name="connsiteY13" fmla="*/ 30145 h 321547"/>
                <a:gd name="connsiteX14" fmla="*/ 432080 w 641094"/>
                <a:gd name="connsiteY14" fmla="*/ 25121 h 321547"/>
                <a:gd name="connsiteX15" fmla="*/ 236137 w 641094"/>
                <a:gd name="connsiteY15" fmla="*/ 15073 h 321547"/>
                <a:gd name="connsiteX16" fmla="*/ 170822 w 641094"/>
                <a:gd name="connsiteY16" fmla="*/ 10049 h 321547"/>
                <a:gd name="connsiteX17" fmla="*/ 140677 w 641094"/>
                <a:gd name="connsiteY17" fmla="*/ 5025 h 321547"/>
                <a:gd name="connsiteX18" fmla="*/ 60291 w 641094"/>
                <a:gd name="connsiteY18" fmla="*/ 0 h 321547"/>
                <a:gd name="connsiteX19" fmla="*/ 0 w 641094"/>
                <a:gd name="connsiteY19" fmla="*/ 40194 h 321547"/>
                <a:gd name="connsiteX0" fmla="*/ 0 w 572775"/>
                <a:gd name="connsiteY0" fmla="*/ 40194 h 356894"/>
                <a:gd name="connsiteX1" fmla="*/ 0 w 572775"/>
                <a:gd name="connsiteY1" fmla="*/ 40194 h 356894"/>
                <a:gd name="connsiteX2" fmla="*/ 65315 w 572775"/>
                <a:gd name="connsiteY2" fmla="*/ 60290 h 356894"/>
                <a:gd name="connsiteX3" fmla="*/ 70339 w 572775"/>
                <a:gd name="connsiteY3" fmla="*/ 80387 h 356894"/>
                <a:gd name="connsiteX4" fmla="*/ 85411 w 572775"/>
                <a:gd name="connsiteY4" fmla="*/ 125605 h 356894"/>
                <a:gd name="connsiteX5" fmla="*/ 90436 w 572775"/>
                <a:gd name="connsiteY5" fmla="*/ 140677 h 356894"/>
                <a:gd name="connsiteX6" fmla="*/ 95460 w 572775"/>
                <a:gd name="connsiteY6" fmla="*/ 155750 h 356894"/>
                <a:gd name="connsiteX7" fmla="*/ 90436 w 572775"/>
                <a:gd name="connsiteY7" fmla="*/ 200967 h 356894"/>
                <a:gd name="connsiteX8" fmla="*/ 110532 w 572775"/>
                <a:gd name="connsiteY8" fmla="*/ 205992 h 356894"/>
                <a:gd name="connsiteX9" fmla="*/ 231113 w 572775"/>
                <a:gd name="connsiteY9" fmla="*/ 356717 h 356894"/>
                <a:gd name="connsiteX10" fmla="*/ 562709 w 572775"/>
                <a:gd name="connsiteY10" fmla="*/ 321547 h 356894"/>
                <a:gd name="connsiteX11" fmla="*/ 507442 w 572775"/>
                <a:gd name="connsiteY11" fmla="*/ 195943 h 356894"/>
                <a:gd name="connsiteX12" fmla="*/ 502418 w 572775"/>
                <a:gd name="connsiteY12" fmla="*/ 50242 h 356894"/>
                <a:gd name="connsiteX13" fmla="*/ 477297 w 572775"/>
                <a:gd name="connsiteY13" fmla="*/ 30145 h 356894"/>
                <a:gd name="connsiteX14" fmla="*/ 432080 w 572775"/>
                <a:gd name="connsiteY14" fmla="*/ 25121 h 356894"/>
                <a:gd name="connsiteX15" fmla="*/ 236137 w 572775"/>
                <a:gd name="connsiteY15" fmla="*/ 15073 h 356894"/>
                <a:gd name="connsiteX16" fmla="*/ 170822 w 572775"/>
                <a:gd name="connsiteY16" fmla="*/ 10049 h 356894"/>
                <a:gd name="connsiteX17" fmla="*/ 140677 w 572775"/>
                <a:gd name="connsiteY17" fmla="*/ 5025 h 356894"/>
                <a:gd name="connsiteX18" fmla="*/ 60291 w 572775"/>
                <a:gd name="connsiteY18" fmla="*/ 0 h 356894"/>
                <a:gd name="connsiteX19" fmla="*/ 0 w 572775"/>
                <a:gd name="connsiteY19" fmla="*/ 40194 h 356894"/>
                <a:gd name="connsiteX0" fmla="*/ 0 w 572775"/>
                <a:gd name="connsiteY0" fmla="*/ 40194 h 356894"/>
                <a:gd name="connsiteX1" fmla="*/ 0 w 572775"/>
                <a:gd name="connsiteY1" fmla="*/ 40194 h 356894"/>
                <a:gd name="connsiteX2" fmla="*/ 65315 w 572775"/>
                <a:gd name="connsiteY2" fmla="*/ 60290 h 356894"/>
                <a:gd name="connsiteX3" fmla="*/ 70339 w 572775"/>
                <a:gd name="connsiteY3" fmla="*/ 80387 h 356894"/>
                <a:gd name="connsiteX4" fmla="*/ 85411 w 572775"/>
                <a:gd name="connsiteY4" fmla="*/ 125605 h 356894"/>
                <a:gd name="connsiteX5" fmla="*/ 90436 w 572775"/>
                <a:gd name="connsiteY5" fmla="*/ 140677 h 356894"/>
                <a:gd name="connsiteX6" fmla="*/ 95460 w 572775"/>
                <a:gd name="connsiteY6" fmla="*/ 155750 h 356894"/>
                <a:gd name="connsiteX7" fmla="*/ 90436 w 572775"/>
                <a:gd name="connsiteY7" fmla="*/ 200967 h 356894"/>
                <a:gd name="connsiteX8" fmla="*/ 55266 w 572775"/>
                <a:gd name="connsiteY8" fmla="*/ 331596 h 356894"/>
                <a:gd name="connsiteX9" fmla="*/ 231113 w 572775"/>
                <a:gd name="connsiteY9" fmla="*/ 356717 h 356894"/>
                <a:gd name="connsiteX10" fmla="*/ 562709 w 572775"/>
                <a:gd name="connsiteY10" fmla="*/ 321547 h 356894"/>
                <a:gd name="connsiteX11" fmla="*/ 507442 w 572775"/>
                <a:gd name="connsiteY11" fmla="*/ 195943 h 356894"/>
                <a:gd name="connsiteX12" fmla="*/ 502418 w 572775"/>
                <a:gd name="connsiteY12" fmla="*/ 50242 h 356894"/>
                <a:gd name="connsiteX13" fmla="*/ 477297 w 572775"/>
                <a:gd name="connsiteY13" fmla="*/ 30145 h 356894"/>
                <a:gd name="connsiteX14" fmla="*/ 432080 w 572775"/>
                <a:gd name="connsiteY14" fmla="*/ 25121 h 356894"/>
                <a:gd name="connsiteX15" fmla="*/ 236137 w 572775"/>
                <a:gd name="connsiteY15" fmla="*/ 15073 h 356894"/>
                <a:gd name="connsiteX16" fmla="*/ 170822 w 572775"/>
                <a:gd name="connsiteY16" fmla="*/ 10049 h 356894"/>
                <a:gd name="connsiteX17" fmla="*/ 140677 w 572775"/>
                <a:gd name="connsiteY17" fmla="*/ 5025 h 356894"/>
                <a:gd name="connsiteX18" fmla="*/ 60291 w 572775"/>
                <a:gd name="connsiteY18" fmla="*/ 0 h 356894"/>
                <a:gd name="connsiteX19" fmla="*/ 0 w 572775"/>
                <a:gd name="connsiteY19" fmla="*/ 40194 h 356894"/>
                <a:gd name="connsiteX0" fmla="*/ 40193 w 612968"/>
                <a:gd name="connsiteY0" fmla="*/ 40194 h 361740"/>
                <a:gd name="connsiteX1" fmla="*/ 40193 w 612968"/>
                <a:gd name="connsiteY1" fmla="*/ 40194 h 361740"/>
                <a:gd name="connsiteX2" fmla="*/ 105508 w 612968"/>
                <a:gd name="connsiteY2" fmla="*/ 60290 h 361740"/>
                <a:gd name="connsiteX3" fmla="*/ 110532 w 612968"/>
                <a:gd name="connsiteY3" fmla="*/ 80387 h 361740"/>
                <a:gd name="connsiteX4" fmla="*/ 125604 w 612968"/>
                <a:gd name="connsiteY4" fmla="*/ 125605 h 361740"/>
                <a:gd name="connsiteX5" fmla="*/ 0 w 612968"/>
                <a:gd name="connsiteY5" fmla="*/ 361740 h 361740"/>
                <a:gd name="connsiteX6" fmla="*/ 135653 w 612968"/>
                <a:gd name="connsiteY6" fmla="*/ 155750 h 361740"/>
                <a:gd name="connsiteX7" fmla="*/ 130629 w 612968"/>
                <a:gd name="connsiteY7" fmla="*/ 200967 h 361740"/>
                <a:gd name="connsiteX8" fmla="*/ 95459 w 612968"/>
                <a:gd name="connsiteY8" fmla="*/ 331596 h 361740"/>
                <a:gd name="connsiteX9" fmla="*/ 271306 w 612968"/>
                <a:gd name="connsiteY9" fmla="*/ 356717 h 361740"/>
                <a:gd name="connsiteX10" fmla="*/ 602902 w 612968"/>
                <a:gd name="connsiteY10" fmla="*/ 321547 h 361740"/>
                <a:gd name="connsiteX11" fmla="*/ 547635 w 612968"/>
                <a:gd name="connsiteY11" fmla="*/ 195943 h 361740"/>
                <a:gd name="connsiteX12" fmla="*/ 542611 w 612968"/>
                <a:gd name="connsiteY12" fmla="*/ 50242 h 361740"/>
                <a:gd name="connsiteX13" fmla="*/ 517490 w 612968"/>
                <a:gd name="connsiteY13" fmla="*/ 30145 h 361740"/>
                <a:gd name="connsiteX14" fmla="*/ 472273 w 612968"/>
                <a:gd name="connsiteY14" fmla="*/ 25121 h 361740"/>
                <a:gd name="connsiteX15" fmla="*/ 276330 w 612968"/>
                <a:gd name="connsiteY15" fmla="*/ 15073 h 361740"/>
                <a:gd name="connsiteX16" fmla="*/ 211015 w 612968"/>
                <a:gd name="connsiteY16" fmla="*/ 10049 h 361740"/>
                <a:gd name="connsiteX17" fmla="*/ 180870 w 612968"/>
                <a:gd name="connsiteY17" fmla="*/ 5025 h 361740"/>
                <a:gd name="connsiteX18" fmla="*/ 100484 w 612968"/>
                <a:gd name="connsiteY18" fmla="*/ 0 h 361740"/>
                <a:gd name="connsiteX19" fmla="*/ 40193 w 612968"/>
                <a:gd name="connsiteY19" fmla="*/ 40194 h 361740"/>
                <a:gd name="connsiteX0" fmla="*/ 40193 w 612968"/>
                <a:gd name="connsiteY0" fmla="*/ 40194 h 361740"/>
                <a:gd name="connsiteX1" fmla="*/ 40193 w 612968"/>
                <a:gd name="connsiteY1" fmla="*/ 40194 h 361740"/>
                <a:gd name="connsiteX2" fmla="*/ 105508 w 612968"/>
                <a:gd name="connsiteY2" fmla="*/ 60290 h 361740"/>
                <a:gd name="connsiteX3" fmla="*/ 110532 w 612968"/>
                <a:gd name="connsiteY3" fmla="*/ 80387 h 361740"/>
                <a:gd name="connsiteX4" fmla="*/ 125604 w 612968"/>
                <a:gd name="connsiteY4" fmla="*/ 125605 h 361740"/>
                <a:gd name="connsiteX5" fmla="*/ 0 w 612968"/>
                <a:gd name="connsiteY5" fmla="*/ 361740 h 361740"/>
                <a:gd name="connsiteX6" fmla="*/ 135653 w 612968"/>
                <a:gd name="connsiteY6" fmla="*/ 155750 h 361740"/>
                <a:gd name="connsiteX7" fmla="*/ 50242 w 612968"/>
                <a:gd name="connsiteY7" fmla="*/ 316523 h 361740"/>
                <a:gd name="connsiteX8" fmla="*/ 95459 w 612968"/>
                <a:gd name="connsiteY8" fmla="*/ 331596 h 361740"/>
                <a:gd name="connsiteX9" fmla="*/ 271306 w 612968"/>
                <a:gd name="connsiteY9" fmla="*/ 356717 h 361740"/>
                <a:gd name="connsiteX10" fmla="*/ 602902 w 612968"/>
                <a:gd name="connsiteY10" fmla="*/ 321547 h 361740"/>
                <a:gd name="connsiteX11" fmla="*/ 547635 w 612968"/>
                <a:gd name="connsiteY11" fmla="*/ 195943 h 361740"/>
                <a:gd name="connsiteX12" fmla="*/ 542611 w 612968"/>
                <a:gd name="connsiteY12" fmla="*/ 50242 h 361740"/>
                <a:gd name="connsiteX13" fmla="*/ 517490 w 612968"/>
                <a:gd name="connsiteY13" fmla="*/ 30145 h 361740"/>
                <a:gd name="connsiteX14" fmla="*/ 472273 w 612968"/>
                <a:gd name="connsiteY14" fmla="*/ 25121 h 361740"/>
                <a:gd name="connsiteX15" fmla="*/ 276330 w 612968"/>
                <a:gd name="connsiteY15" fmla="*/ 15073 h 361740"/>
                <a:gd name="connsiteX16" fmla="*/ 211015 w 612968"/>
                <a:gd name="connsiteY16" fmla="*/ 10049 h 361740"/>
                <a:gd name="connsiteX17" fmla="*/ 180870 w 612968"/>
                <a:gd name="connsiteY17" fmla="*/ 5025 h 361740"/>
                <a:gd name="connsiteX18" fmla="*/ 100484 w 612968"/>
                <a:gd name="connsiteY18" fmla="*/ 0 h 361740"/>
                <a:gd name="connsiteX19" fmla="*/ 40193 w 612968"/>
                <a:gd name="connsiteY19" fmla="*/ 40194 h 361740"/>
                <a:gd name="connsiteX0" fmla="*/ 130644 w 703419"/>
                <a:gd name="connsiteY0" fmla="*/ 40194 h 361740"/>
                <a:gd name="connsiteX1" fmla="*/ 130644 w 703419"/>
                <a:gd name="connsiteY1" fmla="*/ 40194 h 361740"/>
                <a:gd name="connsiteX2" fmla="*/ 195959 w 703419"/>
                <a:gd name="connsiteY2" fmla="*/ 60290 h 361740"/>
                <a:gd name="connsiteX3" fmla="*/ 16 w 703419"/>
                <a:gd name="connsiteY3" fmla="*/ 291403 h 361740"/>
                <a:gd name="connsiteX4" fmla="*/ 216055 w 703419"/>
                <a:gd name="connsiteY4" fmla="*/ 125605 h 361740"/>
                <a:gd name="connsiteX5" fmla="*/ 90451 w 703419"/>
                <a:gd name="connsiteY5" fmla="*/ 361740 h 361740"/>
                <a:gd name="connsiteX6" fmla="*/ 226104 w 703419"/>
                <a:gd name="connsiteY6" fmla="*/ 155750 h 361740"/>
                <a:gd name="connsiteX7" fmla="*/ 140693 w 703419"/>
                <a:gd name="connsiteY7" fmla="*/ 316523 h 361740"/>
                <a:gd name="connsiteX8" fmla="*/ 185910 w 703419"/>
                <a:gd name="connsiteY8" fmla="*/ 331596 h 361740"/>
                <a:gd name="connsiteX9" fmla="*/ 361757 w 703419"/>
                <a:gd name="connsiteY9" fmla="*/ 356717 h 361740"/>
                <a:gd name="connsiteX10" fmla="*/ 693353 w 703419"/>
                <a:gd name="connsiteY10" fmla="*/ 321547 h 361740"/>
                <a:gd name="connsiteX11" fmla="*/ 638086 w 703419"/>
                <a:gd name="connsiteY11" fmla="*/ 195943 h 361740"/>
                <a:gd name="connsiteX12" fmla="*/ 633062 w 703419"/>
                <a:gd name="connsiteY12" fmla="*/ 50242 h 361740"/>
                <a:gd name="connsiteX13" fmla="*/ 607941 w 703419"/>
                <a:gd name="connsiteY13" fmla="*/ 30145 h 361740"/>
                <a:gd name="connsiteX14" fmla="*/ 562724 w 703419"/>
                <a:gd name="connsiteY14" fmla="*/ 25121 h 361740"/>
                <a:gd name="connsiteX15" fmla="*/ 366781 w 703419"/>
                <a:gd name="connsiteY15" fmla="*/ 15073 h 361740"/>
                <a:gd name="connsiteX16" fmla="*/ 301466 w 703419"/>
                <a:gd name="connsiteY16" fmla="*/ 10049 h 361740"/>
                <a:gd name="connsiteX17" fmla="*/ 271321 w 703419"/>
                <a:gd name="connsiteY17" fmla="*/ 5025 h 361740"/>
                <a:gd name="connsiteX18" fmla="*/ 190935 w 703419"/>
                <a:gd name="connsiteY18" fmla="*/ 0 h 361740"/>
                <a:gd name="connsiteX19" fmla="*/ 130644 w 703419"/>
                <a:gd name="connsiteY19" fmla="*/ 40194 h 361740"/>
                <a:gd name="connsiteX0" fmla="*/ 130644 w 703419"/>
                <a:gd name="connsiteY0" fmla="*/ 40194 h 371696"/>
                <a:gd name="connsiteX1" fmla="*/ 130644 w 703419"/>
                <a:gd name="connsiteY1" fmla="*/ 40194 h 371696"/>
                <a:gd name="connsiteX2" fmla="*/ 195959 w 703419"/>
                <a:gd name="connsiteY2" fmla="*/ 60290 h 371696"/>
                <a:gd name="connsiteX3" fmla="*/ 16 w 703419"/>
                <a:gd name="connsiteY3" fmla="*/ 291403 h 371696"/>
                <a:gd name="connsiteX4" fmla="*/ 216055 w 703419"/>
                <a:gd name="connsiteY4" fmla="*/ 125605 h 371696"/>
                <a:gd name="connsiteX5" fmla="*/ 90451 w 703419"/>
                <a:gd name="connsiteY5" fmla="*/ 361740 h 371696"/>
                <a:gd name="connsiteX6" fmla="*/ 60306 w 703419"/>
                <a:gd name="connsiteY6" fmla="*/ 326572 h 371696"/>
                <a:gd name="connsiteX7" fmla="*/ 140693 w 703419"/>
                <a:gd name="connsiteY7" fmla="*/ 316523 h 371696"/>
                <a:gd name="connsiteX8" fmla="*/ 185910 w 703419"/>
                <a:gd name="connsiteY8" fmla="*/ 331596 h 371696"/>
                <a:gd name="connsiteX9" fmla="*/ 361757 w 703419"/>
                <a:gd name="connsiteY9" fmla="*/ 356717 h 371696"/>
                <a:gd name="connsiteX10" fmla="*/ 693353 w 703419"/>
                <a:gd name="connsiteY10" fmla="*/ 321547 h 371696"/>
                <a:gd name="connsiteX11" fmla="*/ 638086 w 703419"/>
                <a:gd name="connsiteY11" fmla="*/ 195943 h 371696"/>
                <a:gd name="connsiteX12" fmla="*/ 633062 w 703419"/>
                <a:gd name="connsiteY12" fmla="*/ 50242 h 371696"/>
                <a:gd name="connsiteX13" fmla="*/ 607941 w 703419"/>
                <a:gd name="connsiteY13" fmla="*/ 30145 h 371696"/>
                <a:gd name="connsiteX14" fmla="*/ 562724 w 703419"/>
                <a:gd name="connsiteY14" fmla="*/ 25121 h 371696"/>
                <a:gd name="connsiteX15" fmla="*/ 366781 w 703419"/>
                <a:gd name="connsiteY15" fmla="*/ 15073 h 371696"/>
                <a:gd name="connsiteX16" fmla="*/ 301466 w 703419"/>
                <a:gd name="connsiteY16" fmla="*/ 10049 h 371696"/>
                <a:gd name="connsiteX17" fmla="*/ 271321 w 703419"/>
                <a:gd name="connsiteY17" fmla="*/ 5025 h 371696"/>
                <a:gd name="connsiteX18" fmla="*/ 190935 w 703419"/>
                <a:gd name="connsiteY18" fmla="*/ 0 h 371696"/>
                <a:gd name="connsiteX19" fmla="*/ 130644 w 703419"/>
                <a:gd name="connsiteY19" fmla="*/ 40194 h 371696"/>
                <a:gd name="connsiteX0" fmla="*/ 138741 w 711516"/>
                <a:gd name="connsiteY0" fmla="*/ 40194 h 361888"/>
                <a:gd name="connsiteX1" fmla="*/ 138741 w 711516"/>
                <a:gd name="connsiteY1" fmla="*/ 40194 h 361888"/>
                <a:gd name="connsiteX2" fmla="*/ 204056 w 711516"/>
                <a:gd name="connsiteY2" fmla="*/ 60290 h 361888"/>
                <a:gd name="connsiteX3" fmla="*/ 8113 w 711516"/>
                <a:gd name="connsiteY3" fmla="*/ 291403 h 361888"/>
                <a:gd name="connsiteX4" fmla="*/ 43282 w 711516"/>
                <a:gd name="connsiteY4" fmla="*/ 311499 h 361888"/>
                <a:gd name="connsiteX5" fmla="*/ 98548 w 711516"/>
                <a:gd name="connsiteY5" fmla="*/ 361740 h 361888"/>
                <a:gd name="connsiteX6" fmla="*/ 68403 w 711516"/>
                <a:gd name="connsiteY6" fmla="*/ 326572 h 361888"/>
                <a:gd name="connsiteX7" fmla="*/ 148790 w 711516"/>
                <a:gd name="connsiteY7" fmla="*/ 316523 h 361888"/>
                <a:gd name="connsiteX8" fmla="*/ 194007 w 711516"/>
                <a:gd name="connsiteY8" fmla="*/ 331596 h 361888"/>
                <a:gd name="connsiteX9" fmla="*/ 369854 w 711516"/>
                <a:gd name="connsiteY9" fmla="*/ 356717 h 361888"/>
                <a:gd name="connsiteX10" fmla="*/ 701450 w 711516"/>
                <a:gd name="connsiteY10" fmla="*/ 321547 h 361888"/>
                <a:gd name="connsiteX11" fmla="*/ 646183 w 711516"/>
                <a:gd name="connsiteY11" fmla="*/ 195943 h 361888"/>
                <a:gd name="connsiteX12" fmla="*/ 641159 w 711516"/>
                <a:gd name="connsiteY12" fmla="*/ 50242 h 361888"/>
                <a:gd name="connsiteX13" fmla="*/ 616038 w 711516"/>
                <a:gd name="connsiteY13" fmla="*/ 30145 h 361888"/>
                <a:gd name="connsiteX14" fmla="*/ 570821 w 711516"/>
                <a:gd name="connsiteY14" fmla="*/ 25121 h 361888"/>
                <a:gd name="connsiteX15" fmla="*/ 374878 w 711516"/>
                <a:gd name="connsiteY15" fmla="*/ 15073 h 361888"/>
                <a:gd name="connsiteX16" fmla="*/ 309563 w 711516"/>
                <a:gd name="connsiteY16" fmla="*/ 10049 h 361888"/>
                <a:gd name="connsiteX17" fmla="*/ 279418 w 711516"/>
                <a:gd name="connsiteY17" fmla="*/ 5025 h 361888"/>
                <a:gd name="connsiteX18" fmla="*/ 199032 w 711516"/>
                <a:gd name="connsiteY18" fmla="*/ 0 h 361888"/>
                <a:gd name="connsiteX19" fmla="*/ 138741 w 711516"/>
                <a:gd name="connsiteY19" fmla="*/ 40194 h 361888"/>
                <a:gd name="connsiteX0" fmla="*/ 138741 w 710224"/>
                <a:gd name="connsiteY0" fmla="*/ 40194 h 361888"/>
                <a:gd name="connsiteX1" fmla="*/ 138741 w 710224"/>
                <a:gd name="connsiteY1" fmla="*/ 40194 h 361888"/>
                <a:gd name="connsiteX2" fmla="*/ 204056 w 710224"/>
                <a:gd name="connsiteY2" fmla="*/ 60290 h 361888"/>
                <a:gd name="connsiteX3" fmla="*/ 8113 w 710224"/>
                <a:gd name="connsiteY3" fmla="*/ 291403 h 361888"/>
                <a:gd name="connsiteX4" fmla="*/ 43282 w 710224"/>
                <a:gd name="connsiteY4" fmla="*/ 311499 h 361888"/>
                <a:gd name="connsiteX5" fmla="*/ 98548 w 710224"/>
                <a:gd name="connsiteY5" fmla="*/ 361740 h 361888"/>
                <a:gd name="connsiteX6" fmla="*/ 68403 w 710224"/>
                <a:gd name="connsiteY6" fmla="*/ 326572 h 361888"/>
                <a:gd name="connsiteX7" fmla="*/ 148790 w 710224"/>
                <a:gd name="connsiteY7" fmla="*/ 316523 h 361888"/>
                <a:gd name="connsiteX8" fmla="*/ 194007 w 710224"/>
                <a:gd name="connsiteY8" fmla="*/ 331596 h 361888"/>
                <a:gd name="connsiteX9" fmla="*/ 369854 w 710224"/>
                <a:gd name="connsiteY9" fmla="*/ 356717 h 361888"/>
                <a:gd name="connsiteX10" fmla="*/ 701450 w 710224"/>
                <a:gd name="connsiteY10" fmla="*/ 321547 h 361888"/>
                <a:gd name="connsiteX11" fmla="*/ 634645 w 710224"/>
                <a:gd name="connsiteY11" fmla="*/ 195943 h 361888"/>
                <a:gd name="connsiteX12" fmla="*/ 641159 w 710224"/>
                <a:gd name="connsiteY12" fmla="*/ 50242 h 361888"/>
                <a:gd name="connsiteX13" fmla="*/ 616038 w 710224"/>
                <a:gd name="connsiteY13" fmla="*/ 30145 h 361888"/>
                <a:gd name="connsiteX14" fmla="*/ 570821 w 710224"/>
                <a:gd name="connsiteY14" fmla="*/ 25121 h 361888"/>
                <a:gd name="connsiteX15" fmla="*/ 374878 w 710224"/>
                <a:gd name="connsiteY15" fmla="*/ 15073 h 361888"/>
                <a:gd name="connsiteX16" fmla="*/ 309563 w 710224"/>
                <a:gd name="connsiteY16" fmla="*/ 10049 h 361888"/>
                <a:gd name="connsiteX17" fmla="*/ 279418 w 710224"/>
                <a:gd name="connsiteY17" fmla="*/ 5025 h 361888"/>
                <a:gd name="connsiteX18" fmla="*/ 199032 w 710224"/>
                <a:gd name="connsiteY18" fmla="*/ 0 h 361888"/>
                <a:gd name="connsiteX19" fmla="*/ 138741 w 710224"/>
                <a:gd name="connsiteY19" fmla="*/ 40194 h 361888"/>
                <a:gd name="connsiteX0" fmla="*/ 138741 w 734995"/>
                <a:gd name="connsiteY0" fmla="*/ 40194 h 361888"/>
                <a:gd name="connsiteX1" fmla="*/ 138741 w 734995"/>
                <a:gd name="connsiteY1" fmla="*/ 40194 h 361888"/>
                <a:gd name="connsiteX2" fmla="*/ 204056 w 734995"/>
                <a:gd name="connsiteY2" fmla="*/ 60290 h 361888"/>
                <a:gd name="connsiteX3" fmla="*/ 8113 w 734995"/>
                <a:gd name="connsiteY3" fmla="*/ 291403 h 361888"/>
                <a:gd name="connsiteX4" fmla="*/ 43282 w 734995"/>
                <a:gd name="connsiteY4" fmla="*/ 311499 h 361888"/>
                <a:gd name="connsiteX5" fmla="*/ 98548 w 734995"/>
                <a:gd name="connsiteY5" fmla="*/ 361740 h 361888"/>
                <a:gd name="connsiteX6" fmla="*/ 68403 w 734995"/>
                <a:gd name="connsiteY6" fmla="*/ 326572 h 361888"/>
                <a:gd name="connsiteX7" fmla="*/ 148790 w 734995"/>
                <a:gd name="connsiteY7" fmla="*/ 316523 h 361888"/>
                <a:gd name="connsiteX8" fmla="*/ 194007 w 734995"/>
                <a:gd name="connsiteY8" fmla="*/ 331596 h 361888"/>
                <a:gd name="connsiteX9" fmla="*/ 369854 w 734995"/>
                <a:gd name="connsiteY9" fmla="*/ 356717 h 361888"/>
                <a:gd name="connsiteX10" fmla="*/ 727411 w 734995"/>
                <a:gd name="connsiteY10" fmla="*/ 307124 h 361888"/>
                <a:gd name="connsiteX11" fmla="*/ 634645 w 734995"/>
                <a:gd name="connsiteY11" fmla="*/ 195943 h 361888"/>
                <a:gd name="connsiteX12" fmla="*/ 641159 w 734995"/>
                <a:gd name="connsiteY12" fmla="*/ 50242 h 361888"/>
                <a:gd name="connsiteX13" fmla="*/ 616038 w 734995"/>
                <a:gd name="connsiteY13" fmla="*/ 30145 h 361888"/>
                <a:gd name="connsiteX14" fmla="*/ 570821 w 734995"/>
                <a:gd name="connsiteY14" fmla="*/ 25121 h 361888"/>
                <a:gd name="connsiteX15" fmla="*/ 374878 w 734995"/>
                <a:gd name="connsiteY15" fmla="*/ 15073 h 361888"/>
                <a:gd name="connsiteX16" fmla="*/ 309563 w 734995"/>
                <a:gd name="connsiteY16" fmla="*/ 10049 h 361888"/>
                <a:gd name="connsiteX17" fmla="*/ 279418 w 734995"/>
                <a:gd name="connsiteY17" fmla="*/ 5025 h 361888"/>
                <a:gd name="connsiteX18" fmla="*/ 199032 w 734995"/>
                <a:gd name="connsiteY18" fmla="*/ 0 h 361888"/>
                <a:gd name="connsiteX19" fmla="*/ 138741 w 734995"/>
                <a:gd name="connsiteY19" fmla="*/ 40194 h 361888"/>
                <a:gd name="connsiteX0" fmla="*/ 138741 w 744999"/>
                <a:gd name="connsiteY0" fmla="*/ 40194 h 361888"/>
                <a:gd name="connsiteX1" fmla="*/ 138741 w 744999"/>
                <a:gd name="connsiteY1" fmla="*/ 40194 h 361888"/>
                <a:gd name="connsiteX2" fmla="*/ 204056 w 744999"/>
                <a:gd name="connsiteY2" fmla="*/ 60290 h 361888"/>
                <a:gd name="connsiteX3" fmla="*/ 8113 w 744999"/>
                <a:gd name="connsiteY3" fmla="*/ 291403 h 361888"/>
                <a:gd name="connsiteX4" fmla="*/ 43282 w 744999"/>
                <a:gd name="connsiteY4" fmla="*/ 311499 h 361888"/>
                <a:gd name="connsiteX5" fmla="*/ 98548 w 744999"/>
                <a:gd name="connsiteY5" fmla="*/ 361740 h 361888"/>
                <a:gd name="connsiteX6" fmla="*/ 68403 w 744999"/>
                <a:gd name="connsiteY6" fmla="*/ 326572 h 361888"/>
                <a:gd name="connsiteX7" fmla="*/ 148790 w 744999"/>
                <a:gd name="connsiteY7" fmla="*/ 316523 h 361888"/>
                <a:gd name="connsiteX8" fmla="*/ 194007 w 744999"/>
                <a:gd name="connsiteY8" fmla="*/ 331596 h 361888"/>
                <a:gd name="connsiteX9" fmla="*/ 369854 w 744999"/>
                <a:gd name="connsiteY9" fmla="*/ 356717 h 361888"/>
                <a:gd name="connsiteX10" fmla="*/ 727411 w 744999"/>
                <a:gd name="connsiteY10" fmla="*/ 307124 h 361888"/>
                <a:gd name="connsiteX11" fmla="*/ 634645 w 744999"/>
                <a:gd name="connsiteY11" fmla="*/ 195943 h 361888"/>
                <a:gd name="connsiteX12" fmla="*/ 641159 w 744999"/>
                <a:gd name="connsiteY12" fmla="*/ 50242 h 361888"/>
                <a:gd name="connsiteX13" fmla="*/ 616038 w 744999"/>
                <a:gd name="connsiteY13" fmla="*/ 30145 h 361888"/>
                <a:gd name="connsiteX14" fmla="*/ 570821 w 744999"/>
                <a:gd name="connsiteY14" fmla="*/ 25121 h 361888"/>
                <a:gd name="connsiteX15" fmla="*/ 374878 w 744999"/>
                <a:gd name="connsiteY15" fmla="*/ 15073 h 361888"/>
                <a:gd name="connsiteX16" fmla="*/ 309563 w 744999"/>
                <a:gd name="connsiteY16" fmla="*/ 10049 h 361888"/>
                <a:gd name="connsiteX17" fmla="*/ 279418 w 744999"/>
                <a:gd name="connsiteY17" fmla="*/ 5025 h 361888"/>
                <a:gd name="connsiteX18" fmla="*/ 199032 w 744999"/>
                <a:gd name="connsiteY18" fmla="*/ 0 h 361888"/>
                <a:gd name="connsiteX19" fmla="*/ 138741 w 744999"/>
                <a:gd name="connsiteY19" fmla="*/ 40194 h 3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4999" h="361888">
                  <a:moveTo>
                    <a:pt x="138741" y="40194"/>
                  </a:moveTo>
                  <a:lnTo>
                    <a:pt x="138741" y="40194"/>
                  </a:lnTo>
                  <a:cubicBezTo>
                    <a:pt x="141808" y="40807"/>
                    <a:pt x="225827" y="18422"/>
                    <a:pt x="204056" y="60290"/>
                  </a:cubicBezTo>
                  <a:cubicBezTo>
                    <a:pt x="182285" y="102158"/>
                    <a:pt x="34909" y="249535"/>
                    <a:pt x="8113" y="291403"/>
                  </a:cubicBezTo>
                  <a:cubicBezTo>
                    <a:pt x="-18683" y="333271"/>
                    <a:pt x="28210" y="299776"/>
                    <a:pt x="43282" y="311499"/>
                  </a:cubicBezTo>
                  <a:cubicBezTo>
                    <a:pt x="58354" y="323222"/>
                    <a:pt x="94361" y="359228"/>
                    <a:pt x="98548" y="361740"/>
                  </a:cubicBezTo>
                  <a:cubicBezTo>
                    <a:pt x="102735" y="364252"/>
                    <a:pt x="60029" y="334108"/>
                    <a:pt x="68403" y="326572"/>
                  </a:cubicBezTo>
                  <a:cubicBezTo>
                    <a:pt x="76777" y="319036"/>
                    <a:pt x="127856" y="315686"/>
                    <a:pt x="148790" y="316523"/>
                  </a:cubicBezTo>
                  <a:cubicBezTo>
                    <a:pt x="169724" y="317360"/>
                    <a:pt x="157163" y="324897"/>
                    <a:pt x="194007" y="331596"/>
                  </a:cubicBezTo>
                  <a:cubicBezTo>
                    <a:pt x="230851" y="338295"/>
                    <a:pt x="324636" y="355042"/>
                    <a:pt x="369854" y="356717"/>
                  </a:cubicBezTo>
                  <a:cubicBezTo>
                    <a:pt x="384927" y="358392"/>
                    <a:pt x="682045" y="331773"/>
                    <a:pt x="727411" y="307124"/>
                  </a:cubicBezTo>
                  <a:cubicBezTo>
                    <a:pt x="803273" y="265905"/>
                    <a:pt x="607502" y="277376"/>
                    <a:pt x="634645" y="195943"/>
                  </a:cubicBezTo>
                  <a:cubicBezTo>
                    <a:pt x="632970" y="147376"/>
                    <a:pt x="644260" y="77875"/>
                    <a:pt x="641159" y="50242"/>
                  </a:cubicBezTo>
                  <a:cubicBezTo>
                    <a:pt x="638058" y="22609"/>
                    <a:pt x="626565" y="31900"/>
                    <a:pt x="616038" y="30145"/>
                  </a:cubicBezTo>
                  <a:cubicBezTo>
                    <a:pt x="601079" y="27652"/>
                    <a:pt x="585893" y="26796"/>
                    <a:pt x="570821" y="25121"/>
                  </a:cubicBezTo>
                  <a:cubicBezTo>
                    <a:pt x="492483" y="5537"/>
                    <a:pt x="569113" y="23166"/>
                    <a:pt x="374878" y="15073"/>
                  </a:cubicBezTo>
                  <a:cubicBezTo>
                    <a:pt x="353061" y="14164"/>
                    <a:pt x="331335" y="11724"/>
                    <a:pt x="309563" y="10049"/>
                  </a:cubicBezTo>
                  <a:cubicBezTo>
                    <a:pt x="299515" y="8374"/>
                    <a:pt x="289563" y="5947"/>
                    <a:pt x="279418" y="5025"/>
                  </a:cubicBezTo>
                  <a:cubicBezTo>
                    <a:pt x="252681" y="2594"/>
                    <a:pt x="199032" y="0"/>
                    <a:pt x="199032" y="0"/>
                  </a:cubicBezTo>
                  <a:lnTo>
                    <a:pt x="138741" y="4019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407912" y="3243068"/>
              <a:ext cx="806777" cy="331629"/>
            </a:xfrm>
            <a:custGeom>
              <a:avLst/>
              <a:gdLst>
                <a:gd name="connsiteX0" fmla="*/ 0 w 507442"/>
                <a:gd name="connsiteY0" fmla="*/ 40194 h 238196"/>
                <a:gd name="connsiteX1" fmla="*/ 0 w 507442"/>
                <a:gd name="connsiteY1" fmla="*/ 40194 h 238196"/>
                <a:gd name="connsiteX2" fmla="*/ 65315 w 507442"/>
                <a:gd name="connsiteY2" fmla="*/ 60290 h 238196"/>
                <a:gd name="connsiteX3" fmla="*/ 70339 w 507442"/>
                <a:gd name="connsiteY3" fmla="*/ 80387 h 238196"/>
                <a:gd name="connsiteX4" fmla="*/ 85411 w 507442"/>
                <a:gd name="connsiteY4" fmla="*/ 125605 h 238196"/>
                <a:gd name="connsiteX5" fmla="*/ 90436 w 507442"/>
                <a:gd name="connsiteY5" fmla="*/ 140677 h 238196"/>
                <a:gd name="connsiteX6" fmla="*/ 95460 w 507442"/>
                <a:gd name="connsiteY6" fmla="*/ 155750 h 238196"/>
                <a:gd name="connsiteX7" fmla="*/ 90436 w 507442"/>
                <a:gd name="connsiteY7" fmla="*/ 200967 h 238196"/>
                <a:gd name="connsiteX8" fmla="*/ 110532 w 507442"/>
                <a:gd name="connsiteY8" fmla="*/ 205992 h 238196"/>
                <a:gd name="connsiteX9" fmla="*/ 246185 w 507442"/>
                <a:gd name="connsiteY9" fmla="*/ 211016 h 238196"/>
                <a:gd name="connsiteX10" fmla="*/ 291403 w 507442"/>
                <a:gd name="connsiteY10" fmla="*/ 216040 h 238196"/>
                <a:gd name="connsiteX11" fmla="*/ 507442 w 507442"/>
                <a:gd name="connsiteY11" fmla="*/ 195943 h 238196"/>
                <a:gd name="connsiteX12" fmla="*/ 502418 w 507442"/>
                <a:gd name="connsiteY12" fmla="*/ 50242 h 238196"/>
                <a:gd name="connsiteX13" fmla="*/ 477297 w 507442"/>
                <a:gd name="connsiteY13" fmla="*/ 30145 h 238196"/>
                <a:gd name="connsiteX14" fmla="*/ 432080 w 507442"/>
                <a:gd name="connsiteY14" fmla="*/ 25121 h 238196"/>
                <a:gd name="connsiteX15" fmla="*/ 236137 w 507442"/>
                <a:gd name="connsiteY15" fmla="*/ 15073 h 238196"/>
                <a:gd name="connsiteX16" fmla="*/ 170822 w 507442"/>
                <a:gd name="connsiteY16" fmla="*/ 10049 h 238196"/>
                <a:gd name="connsiteX17" fmla="*/ 140677 w 507442"/>
                <a:gd name="connsiteY17" fmla="*/ 5025 h 238196"/>
                <a:gd name="connsiteX18" fmla="*/ 60291 w 507442"/>
                <a:gd name="connsiteY18" fmla="*/ 0 h 238196"/>
                <a:gd name="connsiteX19" fmla="*/ 0 w 507442"/>
                <a:gd name="connsiteY19" fmla="*/ 40194 h 238196"/>
                <a:gd name="connsiteX0" fmla="*/ 0 w 641094"/>
                <a:gd name="connsiteY0" fmla="*/ 40194 h 321547"/>
                <a:gd name="connsiteX1" fmla="*/ 0 w 641094"/>
                <a:gd name="connsiteY1" fmla="*/ 40194 h 321547"/>
                <a:gd name="connsiteX2" fmla="*/ 65315 w 641094"/>
                <a:gd name="connsiteY2" fmla="*/ 60290 h 321547"/>
                <a:gd name="connsiteX3" fmla="*/ 70339 w 641094"/>
                <a:gd name="connsiteY3" fmla="*/ 80387 h 321547"/>
                <a:gd name="connsiteX4" fmla="*/ 85411 w 641094"/>
                <a:gd name="connsiteY4" fmla="*/ 125605 h 321547"/>
                <a:gd name="connsiteX5" fmla="*/ 90436 w 641094"/>
                <a:gd name="connsiteY5" fmla="*/ 140677 h 321547"/>
                <a:gd name="connsiteX6" fmla="*/ 95460 w 641094"/>
                <a:gd name="connsiteY6" fmla="*/ 155750 h 321547"/>
                <a:gd name="connsiteX7" fmla="*/ 90436 w 641094"/>
                <a:gd name="connsiteY7" fmla="*/ 200967 h 321547"/>
                <a:gd name="connsiteX8" fmla="*/ 110532 w 641094"/>
                <a:gd name="connsiteY8" fmla="*/ 205992 h 321547"/>
                <a:gd name="connsiteX9" fmla="*/ 246185 w 641094"/>
                <a:gd name="connsiteY9" fmla="*/ 211016 h 321547"/>
                <a:gd name="connsiteX10" fmla="*/ 562709 w 641094"/>
                <a:gd name="connsiteY10" fmla="*/ 321547 h 321547"/>
                <a:gd name="connsiteX11" fmla="*/ 507442 w 641094"/>
                <a:gd name="connsiteY11" fmla="*/ 195943 h 321547"/>
                <a:gd name="connsiteX12" fmla="*/ 502418 w 641094"/>
                <a:gd name="connsiteY12" fmla="*/ 50242 h 321547"/>
                <a:gd name="connsiteX13" fmla="*/ 477297 w 641094"/>
                <a:gd name="connsiteY13" fmla="*/ 30145 h 321547"/>
                <a:gd name="connsiteX14" fmla="*/ 432080 w 641094"/>
                <a:gd name="connsiteY14" fmla="*/ 25121 h 321547"/>
                <a:gd name="connsiteX15" fmla="*/ 236137 w 641094"/>
                <a:gd name="connsiteY15" fmla="*/ 15073 h 321547"/>
                <a:gd name="connsiteX16" fmla="*/ 170822 w 641094"/>
                <a:gd name="connsiteY16" fmla="*/ 10049 h 321547"/>
                <a:gd name="connsiteX17" fmla="*/ 140677 w 641094"/>
                <a:gd name="connsiteY17" fmla="*/ 5025 h 321547"/>
                <a:gd name="connsiteX18" fmla="*/ 60291 w 641094"/>
                <a:gd name="connsiteY18" fmla="*/ 0 h 321547"/>
                <a:gd name="connsiteX19" fmla="*/ 0 w 641094"/>
                <a:gd name="connsiteY19" fmla="*/ 40194 h 321547"/>
                <a:gd name="connsiteX0" fmla="*/ 0 w 572775"/>
                <a:gd name="connsiteY0" fmla="*/ 40194 h 356894"/>
                <a:gd name="connsiteX1" fmla="*/ 0 w 572775"/>
                <a:gd name="connsiteY1" fmla="*/ 40194 h 356894"/>
                <a:gd name="connsiteX2" fmla="*/ 65315 w 572775"/>
                <a:gd name="connsiteY2" fmla="*/ 60290 h 356894"/>
                <a:gd name="connsiteX3" fmla="*/ 70339 w 572775"/>
                <a:gd name="connsiteY3" fmla="*/ 80387 h 356894"/>
                <a:gd name="connsiteX4" fmla="*/ 85411 w 572775"/>
                <a:gd name="connsiteY4" fmla="*/ 125605 h 356894"/>
                <a:gd name="connsiteX5" fmla="*/ 90436 w 572775"/>
                <a:gd name="connsiteY5" fmla="*/ 140677 h 356894"/>
                <a:gd name="connsiteX6" fmla="*/ 95460 w 572775"/>
                <a:gd name="connsiteY6" fmla="*/ 155750 h 356894"/>
                <a:gd name="connsiteX7" fmla="*/ 90436 w 572775"/>
                <a:gd name="connsiteY7" fmla="*/ 200967 h 356894"/>
                <a:gd name="connsiteX8" fmla="*/ 110532 w 572775"/>
                <a:gd name="connsiteY8" fmla="*/ 205992 h 356894"/>
                <a:gd name="connsiteX9" fmla="*/ 231113 w 572775"/>
                <a:gd name="connsiteY9" fmla="*/ 356717 h 356894"/>
                <a:gd name="connsiteX10" fmla="*/ 562709 w 572775"/>
                <a:gd name="connsiteY10" fmla="*/ 321547 h 356894"/>
                <a:gd name="connsiteX11" fmla="*/ 507442 w 572775"/>
                <a:gd name="connsiteY11" fmla="*/ 195943 h 356894"/>
                <a:gd name="connsiteX12" fmla="*/ 502418 w 572775"/>
                <a:gd name="connsiteY12" fmla="*/ 50242 h 356894"/>
                <a:gd name="connsiteX13" fmla="*/ 477297 w 572775"/>
                <a:gd name="connsiteY13" fmla="*/ 30145 h 356894"/>
                <a:gd name="connsiteX14" fmla="*/ 432080 w 572775"/>
                <a:gd name="connsiteY14" fmla="*/ 25121 h 356894"/>
                <a:gd name="connsiteX15" fmla="*/ 236137 w 572775"/>
                <a:gd name="connsiteY15" fmla="*/ 15073 h 356894"/>
                <a:gd name="connsiteX16" fmla="*/ 170822 w 572775"/>
                <a:gd name="connsiteY16" fmla="*/ 10049 h 356894"/>
                <a:gd name="connsiteX17" fmla="*/ 140677 w 572775"/>
                <a:gd name="connsiteY17" fmla="*/ 5025 h 356894"/>
                <a:gd name="connsiteX18" fmla="*/ 60291 w 572775"/>
                <a:gd name="connsiteY18" fmla="*/ 0 h 356894"/>
                <a:gd name="connsiteX19" fmla="*/ 0 w 572775"/>
                <a:gd name="connsiteY19" fmla="*/ 40194 h 356894"/>
                <a:gd name="connsiteX0" fmla="*/ 0 w 572775"/>
                <a:gd name="connsiteY0" fmla="*/ 40194 h 356894"/>
                <a:gd name="connsiteX1" fmla="*/ 0 w 572775"/>
                <a:gd name="connsiteY1" fmla="*/ 40194 h 356894"/>
                <a:gd name="connsiteX2" fmla="*/ 65315 w 572775"/>
                <a:gd name="connsiteY2" fmla="*/ 60290 h 356894"/>
                <a:gd name="connsiteX3" fmla="*/ 70339 w 572775"/>
                <a:gd name="connsiteY3" fmla="*/ 80387 h 356894"/>
                <a:gd name="connsiteX4" fmla="*/ 85411 w 572775"/>
                <a:gd name="connsiteY4" fmla="*/ 125605 h 356894"/>
                <a:gd name="connsiteX5" fmla="*/ 90436 w 572775"/>
                <a:gd name="connsiteY5" fmla="*/ 140677 h 356894"/>
                <a:gd name="connsiteX6" fmla="*/ 95460 w 572775"/>
                <a:gd name="connsiteY6" fmla="*/ 155750 h 356894"/>
                <a:gd name="connsiteX7" fmla="*/ 90436 w 572775"/>
                <a:gd name="connsiteY7" fmla="*/ 200967 h 356894"/>
                <a:gd name="connsiteX8" fmla="*/ 55266 w 572775"/>
                <a:gd name="connsiteY8" fmla="*/ 331596 h 356894"/>
                <a:gd name="connsiteX9" fmla="*/ 231113 w 572775"/>
                <a:gd name="connsiteY9" fmla="*/ 356717 h 356894"/>
                <a:gd name="connsiteX10" fmla="*/ 562709 w 572775"/>
                <a:gd name="connsiteY10" fmla="*/ 321547 h 356894"/>
                <a:gd name="connsiteX11" fmla="*/ 507442 w 572775"/>
                <a:gd name="connsiteY11" fmla="*/ 195943 h 356894"/>
                <a:gd name="connsiteX12" fmla="*/ 502418 w 572775"/>
                <a:gd name="connsiteY12" fmla="*/ 50242 h 356894"/>
                <a:gd name="connsiteX13" fmla="*/ 477297 w 572775"/>
                <a:gd name="connsiteY13" fmla="*/ 30145 h 356894"/>
                <a:gd name="connsiteX14" fmla="*/ 432080 w 572775"/>
                <a:gd name="connsiteY14" fmla="*/ 25121 h 356894"/>
                <a:gd name="connsiteX15" fmla="*/ 236137 w 572775"/>
                <a:gd name="connsiteY15" fmla="*/ 15073 h 356894"/>
                <a:gd name="connsiteX16" fmla="*/ 170822 w 572775"/>
                <a:gd name="connsiteY16" fmla="*/ 10049 h 356894"/>
                <a:gd name="connsiteX17" fmla="*/ 140677 w 572775"/>
                <a:gd name="connsiteY17" fmla="*/ 5025 h 356894"/>
                <a:gd name="connsiteX18" fmla="*/ 60291 w 572775"/>
                <a:gd name="connsiteY18" fmla="*/ 0 h 356894"/>
                <a:gd name="connsiteX19" fmla="*/ 0 w 572775"/>
                <a:gd name="connsiteY19" fmla="*/ 40194 h 356894"/>
                <a:gd name="connsiteX0" fmla="*/ 40193 w 612968"/>
                <a:gd name="connsiteY0" fmla="*/ 40194 h 361740"/>
                <a:gd name="connsiteX1" fmla="*/ 40193 w 612968"/>
                <a:gd name="connsiteY1" fmla="*/ 40194 h 361740"/>
                <a:gd name="connsiteX2" fmla="*/ 105508 w 612968"/>
                <a:gd name="connsiteY2" fmla="*/ 60290 h 361740"/>
                <a:gd name="connsiteX3" fmla="*/ 110532 w 612968"/>
                <a:gd name="connsiteY3" fmla="*/ 80387 h 361740"/>
                <a:gd name="connsiteX4" fmla="*/ 125604 w 612968"/>
                <a:gd name="connsiteY4" fmla="*/ 125605 h 361740"/>
                <a:gd name="connsiteX5" fmla="*/ 0 w 612968"/>
                <a:gd name="connsiteY5" fmla="*/ 361740 h 361740"/>
                <a:gd name="connsiteX6" fmla="*/ 135653 w 612968"/>
                <a:gd name="connsiteY6" fmla="*/ 155750 h 361740"/>
                <a:gd name="connsiteX7" fmla="*/ 130629 w 612968"/>
                <a:gd name="connsiteY7" fmla="*/ 200967 h 361740"/>
                <a:gd name="connsiteX8" fmla="*/ 95459 w 612968"/>
                <a:gd name="connsiteY8" fmla="*/ 331596 h 361740"/>
                <a:gd name="connsiteX9" fmla="*/ 271306 w 612968"/>
                <a:gd name="connsiteY9" fmla="*/ 356717 h 361740"/>
                <a:gd name="connsiteX10" fmla="*/ 602902 w 612968"/>
                <a:gd name="connsiteY10" fmla="*/ 321547 h 361740"/>
                <a:gd name="connsiteX11" fmla="*/ 547635 w 612968"/>
                <a:gd name="connsiteY11" fmla="*/ 195943 h 361740"/>
                <a:gd name="connsiteX12" fmla="*/ 542611 w 612968"/>
                <a:gd name="connsiteY12" fmla="*/ 50242 h 361740"/>
                <a:gd name="connsiteX13" fmla="*/ 517490 w 612968"/>
                <a:gd name="connsiteY13" fmla="*/ 30145 h 361740"/>
                <a:gd name="connsiteX14" fmla="*/ 472273 w 612968"/>
                <a:gd name="connsiteY14" fmla="*/ 25121 h 361740"/>
                <a:gd name="connsiteX15" fmla="*/ 276330 w 612968"/>
                <a:gd name="connsiteY15" fmla="*/ 15073 h 361740"/>
                <a:gd name="connsiteX16" fmla="*/ 211015 w 612968"/>
                <a:gd name="connsiteY16" fmla="*/ 10049 h 361740"/>
                <a:gd name="connsiteX17" fmla="*/ 180870 w 612968"/>
                <a:gd name="connsiteY17" fmla="*/ 5025 h 361740"/>
                <a:gd name="connsiteX18" fmla="*/ 100484 w 612968"/>
                <a:gd name="connsiteY18" fmla="*/ 0 h 361740"/>
                <a:gd name="connsiteX19" fmla="*/ 40193 w 612968"/>
                <a:gd name="connsiteY19" fmla="*/ 40194 h 361740"/>
                <a:gd name="connsiteX0" fmla="*/ 40193 w 612968"/>
                <a:gd name="connsiteY0" fmla="*/ 40194 h 361740"/>
                <a:gd name="connsiteX1" fmla="*/ 40193 w 612968"/>
                <a:gd name="connsiteY1" fmla="*/ 40194 h 361740"/>
                <a:gd name="connsiteX2" fmla="*/ 105508 w 612968"/>
                <a:gd name="connsiteY2" fmla="*/ 60290 h 361740"/>
                <a:gd name="connsiteX3" fmla="*/ 110532 w 612968"/>
                <a:gd name="connsiteY3" fmla="*/ 80387 h 361740"/>
                <a:gd name="connsiteX4" fmla="*/ 125604 w 612968"/>
                <a:gd name="connsiteY4" fmla="*/ 125605 h 361740"/>
                <a:gd name="connsiteX5" fmla="*/ 0 w 612968"/>
                <a:gd name="connsiteY5" fmla="*/ 361740 h 361740"/>
                <a:gd name="connsiteX6" fmla="*/ 135653 w 612968"/>
                <a:gd name="connsiteY6" fmla="*/ 155750 h 361740"/>
                <a:gd name="connsiteX7" fmla="*/ 50242 w 612968"/>
                <a:gd name="connsiteY7" fmla="*/ 316523 h 361740"/>
                <a:gd name="connsiteX8" fmla="*/ 95459 w 612968"/>
                <a:gd name="connsiteY8" fmla="*/ 331596 h 361740"/>
                <a:gd name="connsiteX9" fmla="*/ 271306 w 612968"/>
                <a:gd name="connsiteY9" fmla="*/ 356717 h 361740"/>
                <a:gd name="connsiteX10" fmla="*/ 602902 w 612968"/>
                <a:gd name="connsiteY10" fmla="*/ 321547 h 361740"/>
                <a:gd name="connsiteX11" fmla="*/ 547635 w 612968"/>
                <a:gd name="connsiteY11" fmla="*/ 195943 h 361740"/>
                <a:gd name="connsiteX12" fmla="*/ 542611 w 612968"/>
                <a:gd name="connsiteY12" fmla="*/ 50242 h 361740"/>
                <a:gd name="connsiteX13" fmla="*/ 517490 w 612968"/>
                <a:gd name="connsiteY13" fmla="*/ 30145 h 361740"/>
                <a:gd name="connsiteX14" fmla="*/ 472273 w 612968"/>
                <a:gd name="connsiteY14" fmla="*/ 25121 h 361740"/>
                <a:gd name="connsiteX15" fmla="*/ 276330 w 612968"/>
                <a:gd name="connsiteY15" fmla="*/ 15073 h 361740"/>
                <a:gd name="connsiteX16" fmla="*/ 211015 w 612968"/>
                <a:gd name="connsiteY16" fmla="*/ 10049 h 361740"/>
                <a:gd name="connsiteX17" fmla="*/ 180870 w 612968"/>
                <a:gd name="connsiteY17" fmla="*/ 5025 h 361740"/>
                <a:gd name="connsiteX18" fmla="*/ 100484 w 612968"/>
                <a:gd name="connsiteY18" fmla="*/ 0 h 361740"/>
                <a:gd name="connsiteX19" fmla="*/ 40193 w 612968"/>
                <a:gd name="connsiteY19" fmla="*/ 40194 h 361740"/>
                <a:gd name="connsiteX0" fmla="*/ 130644 w 703419"/>
                <a:gd name="connsiteY0" fmla="*/ 40194 h 361740"/>
                <a:gd name="connsiteX1" fmla="*/ 130644 w 703419"/>
                <a:gd name="connsiteY1" fmla="*/ 40194 h 361740"/>
                <a:gd name="connsiteX2" fmla="*/ 195959 w 703419"/>
                <a:gd name="connsiteY2" fmla="*/ 60290 h 361740"/>
                <a:gd name="connsiteX3" fmla="*/ 16 w 703419"/>
                <a:gd name="connsiteY3" fmla="*/ 291403 h 361740"/>
                <a:gd name="connsiteX4" fmla="*/ 216055 w 703419"/>
                <a:gd name="connsiteY4" fmla="*/ 125605 h 361740"/>
                <a:gd name="connsiteX5" fmla="*/ 90451 w 703419"/>
                <a:gd name="connsiteY5" fmla="*/ 361740 h 361740"/>
                <a:gd name="connsiteX6" fmla="*/ 226104 w 703419"/>
                <a:gd name="connsiteY6" fmla="*/ 155750 h 361740"/>
                <a:gd name="connsiteX7" fmla="*/ 140693 w 703419"/>
                <a:gd name="connsiteY7" fmla="*/ 316523 h 361740"/>
                <a:gd name="connsiteX8" fmla="*/ 185910 w 703419"/>
                <a:gd name="connsiteY8" fmla="*/ 331596 h 361740"/>
                <a:gd name="connsiteX9" fmla="*/ 361757 w 703419"/>
                <a:gd name="connsiteY9" fmla="*/ 356717 h 361740"/>
                <a:gd name="connsiteX10" fmla="*/ 693353 w 703419"/>
                <a:gd name="connsiteY10" fmla="*/ 321547 h 361740"/>
                <a:gd name="connsiteX11" fmla="*/ 638086 w 703419"/>
                <a:gd name="connsiteY11" fmla="*/ 195943 h 361740"/>
                <a:gd name="connsiteX12" fmla="*/ 633062 w 703419"/>
                <a:gd name="connsiteY12" fmla="*/ 50242 h 361740"/>
                <a:gd name="connsiteX13" fmla="*/ 607941 w 703419"/>
                <a:gd name="connsiteY13" fmla="*/ 30145 h 361740"/>
                <a:gd name="connsiteX14" fmla="*/ 562724 w 703419"/>
                <a:gd name="connsiteY14" fmla="*/ 25121 h 361740"/>
                <a:gd name="connsiteX15" fmla="*/ 366781 w 703419"/>
                <a:gd name="connsiteY15" fmla="*/ 15073 h 361740"/>
                <a:gd name="connsiteX16" fmla="*/ 301466 w 703419"/>
                <a:gd name="connsiteY16" fmla="*/ 10049 h 361740"/>
                <a:gd name="connsiteX17" fmla="*/ 271321 w 703419"/>
                <a:gd name="connsiteY17" fmla="*/ 5025 h 361740"/>
                <a:gd name="connsiteX18" fmla="*/ 190935 w 703419"/>
                <a:gd name="connsiteY18" fmla="*/ 0 h 361740"/>
                <a:gd name="connsiteX19" fmla="*/ 130644 w 703419"/>
                <a:gd name="connsiteY19" fmla="*/ 40194 h 361740"/>
                <a:gd name="connsiteX0" fmla="*/ 130644 w 703419"/>
                <a:gd name="connsiteY0" fmla="*/ 40194 h 371696"/>
                <a:gd name="connsiteX1" fmla="*/ 130644 w 703419"/>
                <a:gd name="connsiteY1" fmla="*/ 40194 h 371696"/>
                <a:gd name="connsiteX2" fmla="*/ 195959 w 703419"/>
                <a:gd name="connsiteY2" fmla="*/ 60290 h 371696"/>
                <a:gd name="connsiteX3" fmla="*/ 16 w 703419"/>
                <a:gd name="connsiteY3" fmla="*/ 291403 h 371696"/>
                <a:gd name="connsiteX4" fmla="*/ 216055 w 703419"/>
                <a:gd name="connsiteY4" fmla="*/ 125605 h 371696"/>
                <a:gd name="connsiteX5" fmla="*/ 90451 w 703419"/>
                <a:gd name="connsiteY5" fmla="*/ 361740 h 371696"/>
                <a:gd name="connsiteX6" fmla="*/ 60306 w 703419"/>
                <a:gd name="connsiteY6" fmla="*/ 326572 h 371696"/>
                <a:gd name="connsiteX7" fmla="*/ 140693 w 703419"/>
                <a:gd name="connsiteY7" fmla="*/ 316523 h 371696"/>
                <a:gd name="connsiteX8" fmla="*/ 185910 w 703419"/>
                <a:gd name="connsiteY8" fmla="*/ 331596 h 371696"/>
                <a:gd name="connsiteX9" fmla="*/ 361757 w 703419"/>
                <a:gd name="connsiteY9" fmla="*/ 356717 h 371696"/>
                <a:gd name="connsiteX10" fmla="*/ 693353 w 703419"/>
                <a:gd name="connsiteY10" fmla="*/ 321547 h 371696"/>
                <a:gd name="connsiteX11" fmla="*/ 638086 w 703419"/>
                <a:gd name="connsiteY11" fmla="*/ 195943 h 371696"/>
                <a:gd name="connsiteX12" fmla="*/ 633062 w 703419"/>
                <a:gd name="connsiteY12" fmla="*/ 50242 h 371696"/>
                <a:gd name="connsiteX13" fmla="*/ 607941 w 703419"/>
                <a:gd name="connsiteY13" fmla="*/ 30145 h 371696"/>
                <a:gd name="connsiteX14" fmla="*/ 562724 w 703419"/>
                <a:gd name="connsiteY14" fmla="*/ 25121 h 371696"/>
                <a:gd name="connsiteX15" fmla="*/ 366781 w 703419"/>
                <a:gd name="connsiteY15" fmla="*/ 15073 h 371696"/>
                <a:gd name="connsiteX16" fmla="*/ 301466 w 703419"/>
                <a:gd name="connsiteY16" fmla="*/ 10049 h 371696"/>
                <a:gd name="connsiteX17" fmla="*/ 271321 w 703419"/>
                <a:gd name="connsiteY17" fmla="*/ 5025 h 371696"/>
                <a:gd name="connsiteX18" fmla="*/ 190935 w 703419"/>
                <a:gd name="connsiteY18" fmla="*/ 0 h 371696"/>
                <a:gd name="connsiteX19" fmla="*/ 130644 w 703419"/>
                <a:gd name="connsiteY19" fmla="*/ 40194 h 371696"/>
                <a:gd name="connsiteX0" fmla="*/ 138741 w 711516"/>
                <a:gd name="connsiteY0" fmla="*/ 40194 h 361888"/>
                <a:gd name="connsiteX1" fmla="*/ 138741 w 711516"/>
                <a:gd name="connsiteY1" fmla="*/ 40194 h 361888"/>
                <a:gd name="connsiteX2" fmla="*/ 204056 w 711516"/>
                <a:gd name="connsiteY2" fmla="*/ 60290 h 361888"/>
                <a:gd name="connsiteX3" fmla="*/ 8113 w 711516"/>
                <a:gd name="connsiteY3" fmla="*/ 291403 h 361888"/>
                <a:gd name="connsiteX4" fmla="*/ 43282 w 711516"/>
                <a:gd name="connsiteY4" fmla="*/ 311499 h 361888"/>
                <a:gd name="connsiteX5" fmla="*/ 98548 w 711516"/>
                <a:gd name="connsiteY5" fmla="*/ 361740 h 361888"/>
                <a:gd name="connsiteX6" fmla="*/ 68403 w 711516"/>
                <a:gd name="connsiteY6" fmla="*/ 326572 h 361888"/>
                <a:gd name="connsiteX7" fmla="*/ 148790 w 711516"/>
                <a:gd name="connsiteY7" fmla="*/ 316523 h 361888"/>
                <a:gd name="connsiteX8" fmla="*/ 194007 w 711516"/>
                <a:gd name="connsiteY8" fmla="*/ 331596 h 361888"/>
                <a:gd name="connsiteX9" fmla="*/ 369854 w 711516"/>
                <a:gd name="connsiteY9" fmla="*/ 356717 h 361888"/>
                <a:gd name="connsiteX10" fmla="*/ 701450 w 711516"/>
                <a:gd name="connsiteY10" fmla="*/ 321547 h 361888"/>
                <a:gd name="connsiteX11" fmla="*/ 646183 w 711516"/>
                <a:gd name="connsiteY11" fmla="*/ 195943 h 361888"/>
                <a:gd name="connsiteX12" fmla="*/ 641159 w 711516"/>
                <a:gd name="connsiteY12" fmla="*/ 50242 h 361888"/>
                <a:gd name="connsiteX13" fmla="*/ 616038 w 711516"/>
                <a:gd name="connsiteY13" fmla="*/ 30145 h 361888"/>
                <a:gd name="connsiteX14" fmla="*/ 570821 w 711516"/>
                <a:gd name="connsiteY14" fmla="*/ 25121 h 361888"/>
                <a:gd name="connsiteX15" fmla="*/ 374878 w 711516"/>
                <a:gd name="connsiteY15" fmla="*/ 15073 h 361888"/>
                <a:gd name="connsiteX16" fmla="*/ 309563 w 711516"/>
                <a:gd name="connsiteY16" fmla="*/ 10049 h 361888"/>
                <a:gd name="connsiteX17" fmla="*/ 279418 w 711516"/>
                <a:gd name="connsiteY17" fmla="*/ 5025 h 361888"/>
                <a:gd name="connsiteX18" fmla="*/ 199032 w 711516"/>
                <a:gd name="connsiteY18" fmla="*/ 0 h 361888"/>
                <a:gd name="connsiteX19" fmla="*/ 138741 w 711516"/>
                <a:gd name="connsiteY19" fmla="*/ 40194 h 361888"/>
                <a:gd name="connsiteX0" fmla="*/ 138741 w 812068"/>
                <a:gd name="connsiteY0" fmla="*/ 40194 h 361888"/>
                <a:gd name="connsiteX1" fmla="*/ 138741 w 812068"/>
                <a:gd name="connsiteY1" fmla="*/ 40194 h 361888"/>
                <a:gd name="connsiteX2" fmla="*/ 204056 w 812068"/>
                <a:gd name="connsiteY2" fmla="*/ 60290 h 361888"/>
                <a:gd name="connsiteX3" fmla="*/ 8113 w 812068"/>
                <a:gd name="connsiteY3" fmla="*/ 291403 h 361888"/>
                <a:gd name="connsiteX4" fmla="*/ 43282 w 812068"/>
                <a:gd name="connsiteY4" fmla="*/ 311499 h 361888"/>
                <a:gd name="connsiteX5" fmla="*/ 98548 w 812068"/>
                <a:gd name="connsiteY5" fmla="*/ 361740 h 361888"/>
                <a:gd name="connsiteX6" fmla="*/ 68403 w 812068"/>
                <a:gd name="connsiteY6" fmla="*/ 326572 h 361888"/>
                <a:gd name="connsiteX7" fmla="*/ 148790 w 812068"/>
                <a:gd name="connsiteY7" fmla="*/ 316523 h 361888"/>
                <a:gd name="connsiteX8" fmla="*/ 194007 w 812068"/>
                <a:gd name="connsiteY8" fmla="*/ 331596 h 361888"/>
                <a:gd name="connsiteX9" fmla="*/ 369854 w 812068"/>
                <a:gd name="connsiteY9" fmla="*/ 356717 h 361888"/>
                <a:gd name="connsiteX10" fmla="*/ 701450 w 812068"/>
                <a:gd name="connsiteY10" fmla="*/ 321547 h 361888"/>
                <a:gd name="connsiteX11" fmla="*/ 646183 w 812068"/>
                <a:gd name="connsiteY11" fmla="*/ 195943 h 361888"/>
                <a:gd name="connsiteX12" fmla="*/ 811980 w 812068"/>
                <a:gd name="connsiteY12" fmla="*/ 45218 h 361888"/>
                <a:gd name="connsiteX13" fmla="*/ 616038 w 812068"/>
                <a:gd name="connsiteY13" fmla="*/ 30145 h 361888"/>
                <a:gd name="connsiteX14" fmla="*/ 570821 w 812068"/>
                <a:gd name="connsiteY14" fmla="*/ 25121 h 361888"/>
                <a:gd name="connsiteX15" fmla="*/ 374878 w 812068"/>
                <a:gd name="connsiteY15" fmla="*/ 15073 h 361888"/>
                <a:gd name="connsiteX16" fmla="*/ 309563 w 812068"/>
                <a:gd name="connsiteY16" fmla="*/ 10049 h 361888"/>
                <a:gd name="connsiteX17" fmla="*/ 279418 w 812068"/>
                <a:gd name="connsiteY17" fmla="*/ 5025 h 361888"/>
                <a:gd name="connsiteX18" fmla="*/ 199032 w 812068"/>
                <a:gd name="connsiteY18" fmla="*/ 0 h 361888"/>
                <a:gd name="connsiteX19" fmla="*/ 138741 w 812068"/>
                <a:gd name="connsiteY19" fmla="*/ 40194 h 361888"/>
                <a:gd name="connsiteX0" fmla="*/ 138741 w 813889"/>
                <a:gd name="connsiteY0" fmla="*/ 40194 h 361888"/>
                <a:gd name="connsiteX1" fmla="*/ 138741 w 813889"/>
                <a:gd name="connsiteY1" fmla="*/ 40194 h 361888"/>
                <a:gd name="connsiteX2" fmla="*/ 204056 w 813889"/>
                <a:gd name="connsiteY2" fmla="*/ 60290 h 361888"/>
                <a:gd name="connsiteX3" fmla="*/ 8113 w 813889"/>
                <a:gd name="connsiteY3" fmla="*/ 291403 h 361888"/>
                <a:gd name="connsiteX4" fmla="*/ 43282 w 813889"/>
                <a:gd name="connsiteY4" fmla="*/ 311499 h 361888"/>
                <a:gd name="connsiteX5" fmla="*/ 98548 w 813889"/>
                <a:gd name="connsiteY5" fmla="*/ 361740 h 361888"/>
                <a:gd name="connsiteX6" fmla="*/ 68403 w 813889"/>
                <a:gd name="connsiteY6" fmla="*/ 326572 h 361888"/>
                <a:gd name="connsiteX7" fmla="*/ 148790 w 813889"/>
                <a:gd name="connsiteY7" fmla="*/ 316523 h 361888"/>
                <a:gd name="connsiteX8" fmla="*/ 194007 w 813889"/>
                <a:gd name="connsiteY8" fmla="*/ 331596 h 361888"/>
                <a:gd name="connsiteX9" fmla="*/ 369854 w 813889"/>
                <a:gd name="connsiteY9" fmla="*/ 356717 h 361888"/>
                <a:gd name="connsiteX10" fmla="*/ 701450 w 813889"/>
                <a:gd name="connsiteY10" fmla="*/ 321547 h 361888"/>
                <a:gd name="connsiteX11" fmla="*/ 721546 w 813889"/>
                <a:gd name="connsiteY11" fmla="*/ 185895 h 361888"/>
                <a:gd name="connsiteX12" fmla="*/ 811980 w 813889"/>
                <a:gd name="connsiteY12" fmla="*/ 45218 h 361888"/>
                <a:gd name="connsiteX13" fmla="*/ 616038 w 813889"/>
                <a:gd name="connsiteY13" fmla="*/ 30145 h 361888"/>
                <a:gd name="connsiteX14" fmla="*/ 570821 w 813889"/>
                <a:gd name="connsiteY14" fmla="*/ 25121 h 361888"/>
                <a:gd name="connsiteX15" fmla="*/ 374878 w 813889"/>
                <a:gd name="connsiteY15" fmla="*/ 15073 h 361888"/>
                <a:gd name="connsiteX16" fmla="*/ 309563 w 813889"/>
                <a:gd name="connsiteY16" fmla="*/ 10049 h 361888"/>
                <a:gd name="connsiteX17" fmla="*/ 279418 w 813889"/>
                <a:gd name="connsiteY17" fmla="*/ 5025 h 361888"/>
                <a:gd name="connsiteX18" fmla="*/ 199032 w 813889"/>
                <a:gd name="connsiteY18" fmla="*/ 0 h 361888"/>
                <a:gd name="connsiteX19" fmla="*/ 138741 w 813889"/>
                <a:gd name="connsiteY19" fmla="*/ 40194 h 361888"/>
                <a:gd name="connsiteX0" fmla="*/ 138741 w 813889"/>
                <a:gd name="connsiteY0" fmla="*/ 40194 h 361888"/>
                <a:gd name="connsiteX1" fmla="*/ 138741 w 813889"/>
                <a:gd name="connsiteY1" fmla="*/ 40194 h 361888"/>
                <a:gd name="connsiteX2" fmla="*/ 204056 w 813889"/>
                <a:gd name="connsiteY2" fmla="*/ 60290 h 361888"/>
                <a:gd name="connsiteX3" fmla="*/ 8113 w 813889"/>
                <a:gd name="connsiteY3" fmla="*/ 291403 h 361888"/>
                <a:gd name="connsiteX4" fmla="*/ 43282 w 813889"/>
                <a:gd name="connsiteY4" fmla="*/ 311499 h 361888"/>
                <a:gd name="connsiteX5" fmla="*/ 98548 w 813889"/>
                <a:gd name="connsiteY5" fmla="*/ 361740 h 361888"/>
                <a:gd name="connsiteX6" fmla="*/ 68403 w 813889"/>
                <a:gd name="connsiteY6" fmla="*/ 326572 h 361888"/>
                <a:gd name="connsiteX7" fmla="*/ 148790 w 813889"/>
                <a:gd name="connsiteY7" fmla="*/ 316523 h 361888"/>
                <a:gd name="connsiteX8" fmla="*/ 194007 w 813889"/>
                <a:gd name="connsiteY8" fmla="*/ 331596 h 361888"/>
                <a:gd name="connsiteX9" fmla="*/ 369854 w 813889"/>
                <a:gd name="connsiteY9" fmla="*/ 356717 h 361888"/>
                <a:gd name="connsiteX10" fmla="*/ 786861 w 813889"/>
                <a:gd name="connsiteY10" fmla="*/ 266281 h 361888"/>
                <a:gd name="connsiteX11" fmla="*/ 721546 w 813889"/>
                <a:gd name="connsiteY11" fmla="*/ 185895 h 361888"/>
                <a:gd name="connsiteX12" fmla="*/ 811980 w 813889"/>
                <a:gd name="connsiteY12" fmla="*/ 45218 h 361888"/>
                <a:gd name="connsiteX13" fmla="*/ 616038 w 813889"/>
                <a:gd name="connsiteY13" fmla="*/ 30145 h 361888"/>
                <a:gd name="connsiteX14" fmla="*/ 570821 w 813889"/>
                <a:gd name="connsiteY14" fmla="*/ 25121 h 361888"/>
                <a:gd name="connsiteX15" fmla="*/ 374878 w 813889"/>
                <a:gd name="connsiteY15" fmla="*/ 15073 h 361888"/>
                <a:gd name="connsiteX16" fmla="*/ 309563 w 813889"/>
                <a:gd name="connsiteY16" fmla="*/ 10049 h 361888"/>
                <a:gd name="connsiteX17" fmla="*/ 279418 w 813889"/>
                <a:gd name="connsiteY17" fmla="*/ 5025 h 361888"/>
                <a:gd name="connsiteX18" fmla="*/ 199032 w 813889"/>
                <a:gd name="connsiteY18" fmla="*/ 0 h 361888"/>
                <a:gd name="connsiteX19" fmla="*/ 138741 w 813889"/>
                <a:gd name="connsiteY19" fmla="*/ 40194 h 361888"/>
                <a:gd name="connsiteX0" fmla="*/ 138741 w 813889"/>
                <a:gd name="connsiteY0" fmla="*/ 40194 h 361888"/>
                <a:gd name="connsiteX1" fmla="*/ 138741 w 813889"/>
                <a:gd name="connsiteY1" fmla="*/ 40194 h 361888"/>
                <a:gd name="connsiteX2" fmla="*/ 204056 w 813889"/>
                <a:gd name="connsiteY2" fmla="*/ 60290 h 361888"/>
                <a:gd name="connsiteX3" fmla="*/ 8113 w 813889"/>
                <a:gd name="connsiteY3" fmla="*/ 291403 h 361888"/>
                <a:gd name="connsiteX4" fmla="*/ 43282 w 813889"/>
                <a:gd name="connsiteY4" fmla="*/ 311499 h 361888"/>
                <a:gd name="connsiteX5" fmla="*/ 98548 w 813889"/>
                <a:gd name="connsiteY5" fmla="*/ 361740 h 361888"/>
                <a:gd name="connsiteX6" fmla="*/ 68403 w 813889"/>
                <a:gd name="connsiteY6" fmla="*/ 326572 h 361888"/>
                <a:gd name="connsiteX7" fmla="*/ 148790 w 813889"/>
                <a:gd name="connsiteY7" fmla="*/ 316523 h 361888"/>
                <a:gd name="connsiteX8" fmla="*/ 194007 w 813889"/>
                <a:gd name="connsiteY8" fmla="*/ 331596 h 361888"/>
                <a:gd name="connsiteX9" fmla="*/ 379902 w 813889"/>
                <a:gd name="connsiteY9" fmla="*/ 311500 h 361888"/>
                <a:gd name="connsiteX10" fmla="*/ 786861 w 813889"/>
                <a:gd name="connsiteY10" fmla="*/ 266281 h 361888"/>
                <a:gd name="connsiteX11" fmla="*/ 721546 w 813889"/>
                <a:gd name="connsiteY11" fmla="*/ 185895 h 361888"/>
                <a:gd name="connsiteX12" fmla="*/ 811980 w 813889"/>
                <a:gd name="connsiteY12" fmla="*/ 45218 h 361888"/>
                <a:gd name="connsiteX13" fmla="*/ 616038 w 813889"/>
                <a:gd name="connsiteY13" fmla="*/ 30145 h 361888"/>
                <a:gd name="connsiteX14" fmla="*/ 570821 w 813889"/>
                <a:gd name="connsiteY14" fmla="*/ 25121 h 361888"/>
                <a:gd name="connsiteX15" fmla="*/ 374878 w 813889"/>
                <a:gd name="connsiteY15" fmla="*/ 15073 h 361888"/>
                <a:gd name="connsiteX16" fmla="*/ 309563 w 813889"/>
                <a:gd name="connsiteY16" fmla="*/ 10049 h 361888"/>
                <a:gd name="connsiteX17" fmla="*/ 279418 w 813889"/>
                <a:gd name="connsiteY17" fmla="*/ 5025 h 361888"/>
                <a:gd name="connsiteX18" fmla="*/ 199032 w 813889"/>
                <a:gd name="connsiteY18" fmla="*/ 0 h 361888"/>
                <a:gd name="connsiteX19" fmla="*/ 138741 w 813889"/>
                <a:gd name="connsiteY19" fmla="*/ 40194 h 361888"/>
                <a:gd name="connsiteX0" fmla="*/ 131475 w 806623"/>
                <a:gd name="connsiteY0" fmla="*/ 40194 h 361888"/>
                <a:gd name="connsiteX1" fmla="*/ 131475 w 806623"/>
                <a:gd name="connsiteY1" fmla="*/ 40194 h 361888"/>
                <a:gd name="connsiteX2" fmla="*/ 71186 w 806623"/>
                <a:gd name="connsiteY2" fmla="*/ 75363 h 361888"/>
                <a:gd name="connsiteX3" fmla="*/ 847 w 806623"/>
                <a:gd name="connsiteY3" fmla="*/ 291403 h 361888"/>
                <a:gd name="connsiteX4" fmla="*/ 36016 w 806623"/>
                <a:gd name="connsiteY4" fmla="*/ 311499 h 361888"/>
                <a:gd name="connsiteX5" fmla="*/ 91282 w 806623"/>
                <a:gd name="connsiteY5" fmla="*/ 361740 h 361888"/>
                <a:gd name="connsiteX6" fmla="*/ 61137 w 806623"/>
                <a:gd name="connsiteY6" fmla="*/ 326572 h 361888"/>
                <a:gd name="connsiteX7" fmla="*/ 141524 w 806623"/>
                <a:gd name="connsiteY7" fmla="*/ 316523 h 361888"/>
                <a:gd name="connsiteX8" fmla="*/ 186741 w 806623"/>
                <a:gd name="connsiteY8" fmla="*/ 331596 h 361888"/>
                <a:gd name="connsiteX9" fmla="*/ 372636 w 806623"/>
                <a:gd name="connsiteY9" fmla="*/ 311500 h 361888"/>
                <a:gd name="connsiteX10" fmla="*/ 779595 w 806623"/>
                <a:gd name="connsiteY10" fmla="*/ 266281 h 361888"/>
                <a:gd name="connsiteX11" fmla="*/ 714280 w 806623"/>
                <a:gd name="connsiteY11" fmla="*/ 185895 h 361888"/>
                <a:gd name="connsiteX12" fmla="*/ 804714 w 806623"/>
                <a:gd name="connsiteY12" fmla="*/ 45218 h 361888"/>
                <a:gd name="connsiteX13" fmla="*/ 608772 w 806623"/>
                <a:gd name="connsiteY13" fmla="*/ 30145 h 361888"/>
                <a:gd name="connsiteX14" fmla="*/ 563555 w 806623"/>
                <a:gd name="connsiteY14" fmla="*/ 25121 h 361888"/>
                <a:gd name="connsiteX15" fmla="*/ 367612 w 806623"/>
                <a:gd name="connsiteY15" fmla="*/ 15073 h 361888"/>
                <a:gd name="connsiteX16" fmla="*/ 302297 w 806623"/>
                <a:gd name="connsiteY16" fmla="*/ 10049 h 361888"/>
                <a:gd name="connsiteX17" fmla="*/ 272152 w 806623"/>
                <a:gd name="connsiteY17" fmla="*/ 5025 h 361888"/>
                <a:gd name="connsiteX18" fmla="*/ 191766 w 806623"/>
                <a:gd name="connsiteY18" fmla="*/ 0 h 361888"/>
                <a:gd name="connsiteX19" fmla="*/ 131475 w 806623"/>
                <a:gd name="connsiteY19" fmla="*/ 40194 h 361888"/>
                <a:gd name="connsiteX0" fmla="*/ 131629 w 806777"/>
                <a:gd name="connsiteY0" fmla="*/ 40194 h 331629"/>
                <a:gd name="connsiteX1" fmla="*/ 131629 w 806777"/>
                <a:gd name="connsiteY1" fmla="*/ 40194 h 331629"/>
                <a:gd name="connsiteX2" fmla="*/ 71340 w 806777"/>
                <a:gd name="connsiteY2" fmla="*/ 75363 h 331629"/>
                <a:gd name="connsiteX3" fmla="*/ 1001 w 806777"/>
                <a:gd name="connsiteY3" fmla="*/ 291403 h 331629"/>
                <a:gd name="connsiteX4" fmla="*/ 36170 w 806777"/>
                <a:gd name="connsiteY4" fmla="*/ 311499 h 331629"/>
                <a:gd name="connsiteX5" fmla="*/ 121581 w 806777"/>
                <a:gd name="connsiteY5" fmla="*/ 311498 h 331629"/>
                <a:gd name="connsiteX6" fmla="*/ 61291 w 806777"/>
                <a:gd name="connsiteY6" fmla="*/ 326572 h 331629"/>
                <a:gd name="connsiteX7" fmla="*/ 141678 w 806777"/>
                <a:gd name="connsiteY7" fmla="*/ 316523 h 331629"/>
                <a:gd name="connsiteX8" fmla="*/ 186895 w 806777"/>
                <a:gd name="connsiteY8" fmla="*/ 331596 h 331629"/>
                <a:gd name="connsiteX9" fmla="*/ 372790 w 806777"/>
                <a:gd name="connsiteY9" fmla="*/ 311500 h 331629"/>
                <a:gd name="connsiteX10" fmla="*/ 779749 w 806777"/>
                <a:gd name="connsiteY10" fmla="*/ 266281 h 331629"/>
                <a:gd name="connsiteX11" fmla="*/ 714434 w 806777"/>
                <a:gd name="connsiteY11" fmla="*/ 185895 h 331629"/>
                <a:gd name="connsiteX12" fmla="*/ 804868 w 806777"/>
                <a:gd name="connsiteY12" fmla="*/ 45218 h 331629"/>
                <a:gd name="connsiteX13" fmla="*/ 608926 w 806777"/>
                <a:gd name="connsiteY13" fmla="*/ 30145 h 331629"/>
                <a:gd name="connsiteX14" fmla="*/ 563709 w 806777"/>
                <a:gd name="connsiteY14" fmla="*/ 25121 h 331629"/>
                <a:gd name="connsiteX15" fmla="*/ 367766 w 806777"/>
                <a:gd name="connsiteY15" fmla="*/ 15073 h 331629"/>
                <a:gd name="connsiteX16" fmla="*/ 302451 w 806777"/>
                <a:gd name="connsiteY16" fmla="*/ 10049 h 331629"/>
                <a:gd name="connsiteX17" fmla="*/ 272306 w 806777"/>
                <a:gd name="connsiteY17" fmla="*/ 5025 h 331629"/>
                <a:gd name="connsiteX18" fmla="*/ 191920 w 806777"/>
                <a:gd name="connsiteY18" fmla="*/ 0 h 331629"/>
                <a:gd name="connsiteX19" fmla="*/ 131629 w 806777"/>
                <a:gd name="connsiteY19" fmla="*/ 40194 h 33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6777" h="331629">
                  <a:moveTo>
                    <a:pt x="131629" y="40194"/>
                  </a:moveTo>
                  <a:lnTo>
                    <a:pt x="131629" y="40194"/>
                  </a:lnTo>
                  <a:cubicBezTo>
                    <a:pt x="121581" y="46055"/>
                    <a:pt x="93111" y="33495"/>
                    <a:pt x="71340" y="75363"/>
                  </a:cubicBezTo>
                  <a:cubicBezTo>
                    <a:pt x="49569" y="117231"/>
                    <a:pt x="6863" y="252047"/>
                    <a:pt x="1001" y="291403"/>
                  </a:cubicBezTo>
                  <a:cubicBezTo>
                    <a:pt x="-4861" y="330759"/>
                    <a:pt x="16073" y="308150"/>
                    <a:pt x="36170" y="311499"/>
                  </a:cubicBezTo>
                  <a:cubicBezTo>
                    <a:pt x="56267" y="314848"/>
                    <a:pt x="117394" y="308986"/>
                    <a:pt x="121581" y="311498"/>
                  </a:cubicBezTo>
                  <a:cubicBezTo>
                    <a:pt x="125768" y="314010"/>
                    <a:pt x="57942" y="325735"/>
                    <a:pt x="61291" y="326572"/>
                  </a:cubicBezTo>
                  <a:cubicBezTo>
                    <a:pt x="64640" y="327409"/>
                    <a:pt x="120744" y="315686"/>
                    <a:pt x="141678" y="316523"/>
                  </a:cubicBezTo>
                  <a:cubicBezTo>
                    <a:pt x="162612" y="317360"/>
                    <a:pt x="148376" y="332433"/>
                    <a:pt x="186895" y="331596"/>
                  </a:cubicBezTo>
                  <a:cubicBezTo>
                    <a:pt x="225414" y="330759"/>
                    <a:pt x="327572" y="309825"/>
                    <a:pt x="372790" y="311500"/>
                  </a:cubicBezTo>
                  <a:cubicBezTo>
                    <a:pt x="387863" y="313175"/>
                    <a:pt x="722808" y="287215"/>
                    <a:pt x="779749" y="266281"/>
                  </a:cubicBezTo>
                  <a:cubicBezTo>
                    <a:pt x="836690" y="245347"/>
                    <a:pt x="687291" y="267328"/>
                    <a:pt x="714434" y="185895"/>
                  </a:cubicBezTo>
                  <a:cubicBezTo>
                    <a:pt x="712759" y="137328"/>
                    <a:pt x="822453" y="71176"/>
                    <a:pt x="804868" y="45218"/>
                  </a:cubicBezTo>
                  <a:cubicBezTo>
                    <a:pt x="787283" y="19260"/>
                    <a:pt x="649119" y="33494"/>
                    <a:pt x="608926" y="30145"/>
                  </a:cubicBezTo>
                  <a:cubicBezTo>
                    <a:pt x="568733" y="26796"/>
                    <a:pt x="578781" y="26796"/>
                    <a:pt x="563709" y="25121"/>
                  </a:cubicBezTo>
                  <a:cubicBezTo>
                    <a:pt x="485371" y="5537"/>
                    <a:pt x="562001" y="23166"/>
                    <a:pt x="367766" y="15073"/>
                  </a:cubicBezTo>
                  <a:cubicBezTo>
                    <a:pt x="345949" y="14164"/>
                    <a:pt x="324223" y="11724"/>
                    <a:pt x="302451" y="10049"/>
                  </a:cubicBezTo>
                  <a:cubicBezTo>
                    <a:pt x="292403" y="8374"/>
                    <a:pt x="282451" y="5947"/>
                    <a:pt x="272306" y="5025"/>
                  </a:cubicBezTo>
                  <a:cubicBezTo>
                    <a:pt x="245569" y="2594"/>
                    <a:pt x="191920" y="0"/>
                    <a:pt x="191920" y="0"/>
                  </a:cubicBezTo>
                  <a:lnTo>
                    <a:pt x="131629" y="4019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33400" y="3619500"/>
              <a:ext cx="792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4580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286555"/>
            <a:ext cx="7641771" cy="519091"/>
          </a:xfrm>
        </p:spPr>
        <p:txBody>
          <a:bodyPr>
            <a:noAutofit/>
          </a:bodyPr>
          <a:lstStyle/>
          <a:p>
            <a:r>
              <a:rPr lang="en-US" sz="3200" b="0" dirty="0" smtClean="0">
                <a:cs typeface="Microsoft Sans Serif" pitchFamily="34" charset="0"/>
              </a:rPr>
              <a:t>Data analysis</a:t>
            </a:r>
            <a:endParaRPr lang="en-US" sz="3200" b="0" dirty="0">
              <a:cs typeface="Microsoft Sans Serif" pitchFamily="34" charset="0"/>
            </a:endParaRPr>
          </a:p>
        </p:txBody>
      </p:sp>
      <p:sp>
        <p:nvSpPr>
          <p:cNvPr id="3" name="Text Placeholder 2"/>
          <p:cNvSpPr>
            <a:spLocks noGrp="1"/>
          </p:cNvSpPr>
          <p:nvPr>
            <p:ph type="body" sz="half" idx="2"/>
          </p:nvPr>
        </p:nvSpPr>
        <p:spPr/>
        <p:txBody>
          <a:bodyPr/>
          <a:lstStyle/>
          <a:p>
            <a:r>
              <a:rPr lang="fr-FR" dirty="0" smtClean="0">
                <a:solidFill>
                  <a:schemeClr val="bg1"/>
                </a:solidFill>
                <a:latin typeface="Microsoft Sans Serif" pitchFamily="34" charset="0"/>
                <a:cs typeface="Microsoft Sans Serif" pitchFamily="34" charset="0"/>
              </a:rPr>
              <a:t>Les pratiques d'alimentation du nourrisson et du jeune enfant</a:t>
            </a:r>
          </a:p>
        </p:txBody>
      </p:sp>
      <p:sp>
        <p:nvSpPr>
          <p:cNvPr id="7" name="Content Placeholder 2"/>
          <p:cNvSpPr>
            <a:spLocks noGrp="1"/>
          </p:cNvSpPr>
          <p:nvPr>
            <p:ph idx="1"/>
          </p:nvPr>
        </p:nvSpPr>
        <p:spPr>
          <a:xfrm>
            <a:off x="762000" y="1600200"/>
            <a:ext cx="7467600" cy="5867400"/>
          </a:xfrm>
        </p:spPr>
        <p:txBody>
          <a:bodyPr>
            <a:normAutofit/>
          </a:bodyPr>
          <a:lstStyle/>
          <a:p>
            <a:r>
              <a:rPr lang="fr-BE" sz="2800" dirty="0" err="1" smtClean="0"/>
              <a:t>We</a:t>
            </a:r>
            <a:r>
              <a:rPr lang="fr-BE" sz="2800" dirty="0" smtClean="0"/>
              <a:t> </a:t>
            </a:r>
            <a:r>
              <a:rPr lang="fr-BE" sz="2800" dirty="0" err="1" smtClean="0"/>
              <a:t>used</a:t>
            </a:r>
            <a:r>
              <a:rPr lang="fr-BE" sz="2800" dirty="0" smtClean="0"/>
              <a:t> </a:t>
            </a:r>
            <a:r>
              <a:rPr lang="fr-BE" sz="2800" dirty="0" err="1" smtClean="0"/>
              <a:t>linear</a:t>
            </a:r>
            <a:r>
              <a:rPr lang="fr-BE" sz="2800" dirty="0" smtClean="0"/>
              <a:t> mixed </a:t>
            </a:r>
            <a:r>
              <a:rPr lang="fr-BE" sz="2800" dirty="0" err="1" smtClean="0"/>
              <a:t>effects</a:t>
            </a:r>
            <a:r>
              <a:rPr lang="fr-BE" sz="2800" dirty="0" smtClean="0"/>
              <a:t> </a:t>
            </a:r>
            <a:r>
              <a:rPr lang="fr-BE" sz="2800" dirty="0" err="1" smtClean="0"/>
              <a:t>models</a:t>
            </a:r>
            <a:r>
              <a:rPr lang="fr-BE" sz="2800" dirty="0" smtClean="0"/>
              <a:t> to </a:t>
            </a:r>
            <a:r>
              <a:rPr lang="fr-BE" sz="2800" dirty="0" err="1" smtClean="0"/>
              <a:t>assess</a:t>
            </a:r>
            <a:r>
              <a:rPr lang="fr-BE" sz="2800" dirty="0" smtClean="0"/>
              <a:t> impacts.</a:t>
            </a:r>
          </a:p>
          <a:p>
            <a:r>
              <a:rPr lang="fr-BE" sz="2800" dirty="0" err="1" smtClean="0"/>
              <a:t>Models</a:t>
            </a:r>
            <a:r>
              <a:rPr lang="fr-BE" sz="2800" dirty="0" smtClean="0"/>
              <a:t> </a:t>
            </a:r>
            <a:r>
              <a:rPr lang="fr-BE" sz="2800" dirty="0" err="1" smtClean="0"/>
              <a:t>included</a:t>
            </a:r>
            <a:r>
              <a:rPr lang="fr-BE" sz="2800" dirty="0" smtClean="0"/>
              <a:t> </a:t>
            </a:r>
            <a:r>
              <a:rPr lang="fr-BE" sz="2800" dirty="0" err="1" smtClean="0"/>
              <a:t>covariates</a:t>
            </a:r>
            <a:r>
              <a:rPr lang="fr-BE" sz="2800" dirty="0" smtClean="0"/>
              <a:t>:</a:t>
            </a:r>
          </a:p>
          <a:p>
            <a:pPr lvl="1"/>
            <a:r>
              <a:rPr lang="fr-BE" sz="2400" dirty="0" smtClean="0"/>
              <a:t>HH: </a:t>
            </a:r>
            <a:r>
              <a:rPr lang="fr-BE" sz="2400" dirty="0" err="1" smtClean="0"/>
              <a:t>wealth</a:t>
            </a:r>
            <a:r>
              <a:rPr lang="fr-BE" sz="2400" dirty="0" smtClean="0"/>
              <a:t>, </a:t>
            </a:r>
            <a:r>
              <a:rPr lang="fr-BE" sz="2400" dirty="0" err="1" smtClean="0"/>
              <a:t>education</a:t>
            </a:r>
            <a:r>
              <a:rPr lang="fr-BE" sz="2400" dirty="0" smtClean="0"/>
              <a:t> of </a:t>
            </a:r>
            <a:r>
              <a:rPr lang="fr-BE" sz="2400" dirty="0" err="1" smtClean="0"/>
              <a:t>head</a:t>
            </a:r>
            <a:r>
              <a:rPr lang="fr-BE" sz="2400" dirty="0" smtClean="0"/>
              <a:t>, </a:t>
            </a:r>
            <a:r>
              <a:rPr lang="fr-BE" sz="2400" dirty="0" err="1" smtClean="0"/>
              <a:t>speak</a:t>
            </a:r>
            <a:r>
              <a:rPr lang="fr-BE" sz="2400" dirty="0" smtClean="0"/>
              <a:t> </a:t>
            </a:r>
            <a:r>
              <a:rPr lang="fr-BE" sz="2400" dirty="0" err="1" smtClean="0"/>
              <a:t>Spanish</a:t>
            </a:r>
            <a:r>
              <a:rPr lang="fr-BE" sz="2400" dirty="0" smtClean="0"/>
              <a:t>, </a:t>
            </a:r>
            <a:r>
              <a:rPr lang="fr-BE" sz="2400" dirty="0" err="1" smtClean="0"/>
              <a:t>dependency</a:t>
            </a:r>
            <a:r>
              <a:rPr lang="fr-BE" sz="2400" dirty="0" smtClean="0"/>
              <a:t> ratio</a:t>
            </a:r>
          </a:p>
          <a:p>
            <a:pPr lvl="1"/>
            <a:r>
              <a:rPr lang="fr-BE" sz="2400" dirty="0" err="1" smtClean="0"/>
              <a:t>Maternal</a:t>
            </a:r>
            <a:r>
              <a:rPr lang="fr-BE" sz="2400" dirty="0" smtClean="0"/>
              <a:t>: </a:t>
            </a:r>
            <a:r>
              <a:rPr lang="fr-BE" sz="2400" dirty="0" err="1" smtClean="0"/>
              <a:t>education</a:t>
            </a:r>
            <a:r>
              <a:rPr lang="fr-BE" sz="2400" dirty="0" smtClean="0"/>
              <a:t>, </a:t>
            </a:r>
            <a:r>
              <a:rPr lang="fr-BE" sz="2400" dirty="0" err="1" smtClean="0"/>
              <a:t>speaks</a:t>
            </a:r>
            <a:r>
              <a:rPr lang="fr-BE" sz="2400" dirty="0" smtClean="0"/>
              <a:t> </a:t>
            </a:r>
            <a:r>
              <a:rPr lang="fr-BE" sz="2400" dirty="0" err="1" smtClean="0"/>
              <a:t>Spanish</a:t>
            </a:r>
            <a:r>
              <a:rPr lang="fr-BE" sz="2400" dirty="0" smtClean="0"/>
              <a:t>, </a:t>
            </a:r>
            <a:r>
              <a:rPr lang="fr-BE" sz="2400" dirty="0" err="1" smtClean="0"/>
              <a:t>age</a:t>
            </a:r>
            <a:r>
              <a:rPr lang="fr-BE" sz="2400" dirty="0" smtClean="0"/>
              <a:t>, </a:t>
            </a:r>
            <a:r>
              <a:rPr lang="fr-BE" sz="2400" dirty="0" err="1" smtClean="0"/>
              <a:t>height</a:t>
            </a:r>
            <a:r>
              <a:rPr lang="fr-BE" sz="2400" dirty="0" smtClean="0"/>
              <a:t> (for </a:t>
            </a:r>
            <a:r>
              <a:rPr lang="fr-BE" sz="2400" dirty="0" err="1" smtClean="0"/>
              <a:t>child</a:t>
            </a:r>
            <a:r>
              <a:rPr lang="fr-BE" sz="2400" dirty="0" smtClean="0"/>
              <a:t> </a:t>
            </a:r>
            <a:r>
              <a:rPr lang="fr-BE" sz="2400" dirty="0" err="1" smtClean="0"/>
              <a:t>stunting</a:t>
            </a:r>
            <a:r>
              <a:rPr lang="fr-BE" sz="2400" dirty="0" smtClean="0"/>
              <a:t> model)</a:t>
            </a:r>
          </a:p>
          <a:p>
            <a:pPr lvl="1"/>
            <a:r>
              <a:rPr lang="fr-BE" sz="2400" dirty="0" smtClean="0"/>
              <a:t>Child: </a:t>
            </a:r>
            <a:r>
              <a:rPr lang="fr-BE" sz="2400" dirty="0" err="1" smtClean="0"/>
              <a:t>sex</a:t>
            </a:r>
            <a:r>
              <a:rPr lang="fr-BE" sz="2400" dirty="0" smtClean="0"/>
              <a:t> </a:t>
            </a:r>
          </a:p>
          <a:p>
            <a:r>
              <a:rPr lang="fr-BE" sz="2800" dirty="0" smtClean="0"/>
              <a:t>Standard </a:t>
            </a:r>
            <a:r>
              <a:rPr lang="fr-BE" sz="2800" dirty="0" err="1" smtClean="0"/>
              <a:t>errors</a:t>
            </a:r>
            <a:r>
              <a:rPr lang="fr-BE" sz="2800" dirty="0" smtClean="0"/>
              <a:t> </a:t>
            </a:r>
            <a:r>
              <a:rPr lang="fr-BE" sz="2800" dirty="0" err="1" smtClean="0"/>
              <a:t>were</a:t>
            </a:r>
            <a:r>
              <a:rPr lang="fr-BE" sz="2800" dirty="0" smtClean="0"/>
              <a:t> </a:t>
            </a:r>
            <a:r>
              <a:rPr lang="fr-BE" sz="2800" dirty="0" err="1" smtClean="0"/>
              <a:t>adjusted</a:t>
            </a:r>
            <a:r>
              <a:rPr lang="fr-BE" sz="2800" dirty="0" smtClean="0"/>
              <a:t> for </a:t>
            </a:r>
            <a:r>
              <a:rPr lang="fr-BE" sz="2800" dirty="0" err="1" smtClean="0"/>
              <a:t>clustering</a:t>
            </a:r>
            <a:r>
              <a:rPr lang="fr-BE" sz="2800" dirty="0" smtClean="0"/>
              <a:t>.</a:t>
            </a:r>
            <a:endParaRPr lang="fr-BE" sz="2800" dirty="0"/>
          </a:p>
        </p:txBody>
      </p:sp>
      <p:cxnSp>
        <p:nvCxnSpPr>
          <p:cNvPr id="5" name="Straight Connector 4"/>
          <p:cNvCxnSpPr/>
          <p:nvPr/>
        </p:nvCxnSpPr>
        <p:spPr>
          <a:xfrm>
            <a:off x="30480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274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555"/>
            <a:ext cx="7641771" cy="519091"/>
          </a:xfrm>
        </p:spPr>
        <p:txBody>
          <a:bodyPr>
            <a:noAutofit/>
          </a:bodyPr>
          <a:lstStyle/>
          <a:p>
            <a:r>
              <a:rPr lang="en-US" sz="3200" b="0" dirty="0" smtClean="0">
                <a:cs typeface="Microsoft Sans Serif" pitchFamily="34" charset="0"/>
              </a:rPr>
              <a:t>Participation in </a:t>
            </a:r>
            <a:r>
              <a:rPr lang="en-US" sz="3200" b="0" i="1" dirty="0" smtClean="0">
                <a:cs typeface="Microsoft Sans Serif" pitchFamily="34" charset="0"/>
              </a:rPr>
              <a:t>PROCOMIDA</a:t>
            </a:r>
            <a:endParaRPr lang="en-US" sz="3200" b="0" i="1" dirty="0">
              <a:cs typeface="Microsoft Sans Serif" pitchFamily="34" charset="0"/>
            </a:endParaRPr>
          </a:p>
        </p:txBody>
      </p:sp>
      <p:sp>
        <p:nvSpPr>
          <p:cNvPr id="3" name="Text Placeholder 2"/>
          <p:cNvSpPr>
            <a:spLocks noGrp="1"/>
          </p:cNvSpPr>
          <p:nvPr>
            <p:ph type="body" sz="half" idx="2"/>
          </p:nvPr>
        </p:nvSpPr>
        <p:spPr/>
        <p:txBody>
          <a:bodyPr/>
          <a:lstStyle/>
          <a:p>
            <a:r>
              <a:rPr lang="fr-FR" dirty="0" smtClean="0">
                <a:solidFill>
                  <a:schemeClr val="bg1"/>
                </a:solidFill>
                <a:latin typeface="Microsoft Sans Serif" pitchFamily="34" charset="0"/>
                <a:cs typeface="Microsoft Sans Serif" pitchFamily="34" charset="0"/>
              </a:rPr>
              <a:t>Les pratiques d'alimentation du nourrisson et du jeune enfant</a:t>
            </a:r>
          </a:p>
        </p:txBody>
      </p:sp>
      <p:sp>
        <p:nvSpPr>
          <p:cNvPr id="7" name="Content Placeholder 2"/>
          <p:cNvSpPr>
            <a:spLocks noGrp="1"/>
          </p:cNvSpPr>
          <p:nvPr>
            <p:ph idx="1"/>
          </p:nvPr>
        </p:nvSpPr>
        <p:spPr>
          <a:xfrm>
            <a:off x="228600" y="1456871"/>
            <a:ext cx="8915400" cy="4943929"/>
          </a:xfrm>
        </p:spPr>
        <p:txBody>
          <a:bodyPr>
            <a:normAutofit/>
          </a:bodyPr>
          <a:lstStyle/>
          <a:p>
            <a:endParaRPr lang="fr-BE" sz="2400" dirty="0" smtClean="0"/>
          </a:p>
          <a:p>
            <a:endParaRPr lang="fr-BE" sz="2400" dirty="0"/>
          </a:p>
          <a:p>
            <a:endParaRPr lang="fr-BE" sz="2400" dirty="0" smtClean="0"/>
          </a:p>
          <a:p>
            <a:endParaRPr lang="fr-BE" sz="2400" dirty="0"/>
          </a:p>
          <a:p>
            <a:endParaRPr lang="fr-BE" sz="2400" dirty="0" smtClean="0"/>
          </a:p>
          <a:p>
            <a:endParaRPr lang="fr-BE" sz="2400" dirty="0"/>
          </a:p>
          <a:p>
            <a:pPr marL="457200" lvl="1" indent="0">
              <a:buNone/>
            </a:pPr>
            <a:endParaRPr lang="fr-BE" sz="2400" dirty="0" smtClean="0"/>
          </a:p>
        </p:txBody>
      </p:sp>
      <p:cxnSp>
        <p:nvCxnSpPr>
          <p:cNvPr id="5" name="Straight Connector 4"/>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pic>
        <p:nvPicPr>
          <p:cNvPr id="6" name="f7_2.emf"/>
          <p:cNvPicPr/>
          <p:nvPr/>
        </p:nvPicPr>
        <p:blipFill>
          <a:blip r:embed="rId3" cstate="print">
            <a:extLst>
              <a:ext uri="{28A0092B-C50C-407E-A947-70E740481C1C}">
                <a14:useLocalDpi xmlns:a14="http://schemas.microsoft.com/office/drawing/2010/main" val="0"/>
              </a:ext>
            </a:extLst>
          </a:blip>
          <a:stretch>
            <a:fillRect/>
          </a:stretch>
        </p:blipFill>
        <p:spPr>
          <a:xfrm>
            <a:off x="304800" y="1295400"/>
            <a:ext cx="7848600" cy="5275261"/>
          </a:xfrm>
          <a:prstGeom prst="rect">
            <a:avLst/>
          </a:prstGeom>
        </p:spPr>
      </p:pic>
      <p:sp>
        <p:nvSpPr>
          <p:cNvPr id="4" name="Oval 3"/>
          <p:cNvSpPr/>
          <p:nvPr/>
        </p:nvSpPr>
        <p:spPr>
          <a:xfrm>
            <a:off x="3276600" y="2895600"/>
            <a:ext cx="31242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8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200" dirty="0" smtClean="0">
                <a:cs typeface="Microsoft Sans Serif" pitchFamily="34" charset="0"/>
              </a:rPr>
              <a:t>Did the size of the family ration affect children’s growth outcomes?</a:t>
            </a:r>
            <a:endParaRPr lang="en-US" sz="3200" cap="none" dirty="0">
              <a:solidFill>
                <a:schemeClr val="tx1"/>
              </a:solidFill>
            </a:endParaRPr>
          </a:p>
        </p:txBody>
      </p:sp>
      <p:cxnSp>
        <p:nvCxnSpPr>
          <p:cNvPr id="5" name="Straight Connector 4"/>
          <p:cNvCxnSpPr/>
          <p:nvPr/>
        </p:nvCxnSpPr>
        <p:spPr>
          <a:xfrm>
            <a:off x="0" y="990600"/>
            <a:ext cx="7239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pic>
        <p:nvPicPr>
          <p:cNvPr id="6" name="Picture 2" descr="C:\Documents and Settings\IFPRI Guatemala\My Documents\My Pictures\racion familiar.bmp"/>
          <p:cNvPicPr>
            <a:picLocks noGrp="1" noChangeAspect="1" noChangeArrowheads="1"/>
          </p:cNvPicPr>
          <p:nvPr>
            <p:ph idx="1"/>
          </p:nvPr>
        </p:nvPicPr>
        <p:blipFill>
          <a:blip r:embed="rId3" cstate="print"/>
          <a:srcRect/>
          <a:stretch>
            <a:fillRect/>
          </a:stretch>
        </p:blipFill>
        <p:spPr bwMode="auto">
          <a:xfrm>
            <a:off x="304800" y="1143000"/>
            <a:ext cx="8477839" cy="5410200"/>
          </a:xfrm>
          <a:prstGeom prst="rect">
            <a:avLst/>
          </a:prstGeom>
          <a:noFill/>
        </p:spPr>
      </p:pic>
    </p:spTree>
    <p:extLst>
      <p:ext uri="{BB962C8B-B14F-4D97-AF65-F5344CB8AC3E}">
        <p14:creationId xmlns:p14="http://schemas.microsoft.com/office/powerpoint/2010/main" val="744823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19670</TotalTime>
  <Words>1172</Words>
  <Application>Microsoft Office PowerPoint</Application>
  <PresentationFormat>On-screen Show (4:3)</PresentationFormat>
  <Paragraphs>347</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PMingLiU</vt:lpstr>
      <vt:lpstr>Arial</vt:lpstr>
      <vt:lpstr>Calibri</vt:lpstr>
      <vt:lpstr>Calibri Light</vt:lpstr>
      <vt:lpstr>Microsoft Sans Serif</vt:lpstr>
      <vt:lpstr>Times New Roman</vt:lpstr>
      <vt:lpstr>Office Theme</vt:lpstr>
      <vt:lpstr>2_Office Theme</vt:lpstr>
      <vt:lpstr>PowerPoint Presentation</vt:lpstr>
      <vt:lpstr>Research questions</vt:lpstr>
      <vt:lpstr>PowerPoint Presentation</vt:lpstr>
      <vt:lpstr>PowerPoint Presentation</vt:lpstr>
      <vt:lpstr>PowerPoint Presentation</vt:lpstr>
      <vt:lpstr>PowerPoint Presentation</vt:lpstr>
      <vt:lpstr>Data analysis</vt:lpstr>
      <vt:lpstr>Participation in PROCOMIDA</vt:lpstr>
      <vt:lpstr>Did the size of the family ration affect children’s growth outcomes?</vt:lpstr>
      <vt:lpstr>PowerPoint Presentation</vt:lpstr>
      <vt:lpstr>PowerPoint Presentation</vt:lpstr>
      <vt:lpstr>Did the type of individual ration affect child growth outcomes?</vt:lpstr>
      <vt:lpstr>PowerPoint Presentation</vt:lpstr>
      <vt:lpstr>PowerPoint Presentation</vt:lpstr>
      <vt:lpstr>Impact of PROCOMIDA on child wasting and underweight</vt:lpstr>
      <vt:lpstr>Pathways of impact on child stunting</vt:lpstr>
      <vt:lpstr>Conclusions</vt:lpstr>
      <vt:lpstr>Acknowledgements</vt:lpstr>
      <vt:lpstr>PowerPoint Presentation</vt:lpstr>
    </vt:vector>
  </TitlesOfParts>
  <Company>IFPRI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health and nutrition division  Overview of nutrition research   Jef Leroy June 4, 2012</dc:title>
  <dc:creator>Leroy, Jef (IFPRI)</dc:creator>
  <cp:lastModifiedBy>Ruel, Marie (IFPRI)</cp:lastModifiedBy>
  <cp:revision>282</cp:revision>
  <cp:lastPrinted>2016-08-24T20:21:27Z</cp:lastPrinted>
  <dcterms:created xsi:type="dcterms:W3CDTF">2012-06-01T12:45:13Z</dcterms:created>
  <dcterms:modified xsi:type="dcterms:W3CDTF">2016-10-27T14:32:22Z</dcterms:modified>
</cp:coreProperties>
</file>