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8"/>
  </p:notesMasterIdLst>
  <p:handoutMasterIdLst>
    <p:handoutMasterId r:id="rId29"/>
  </p:handoutMasterIdLst>
  <p:sldIdLst>
    <p:sldId id="341" r:id="rId3"/>
    <p:sldId id="257" r:id="rId4"/>
    <p:sldId id="300" r:id="rId5"/>
    <p:sldId id="322" r:id="rId6"/>
    <p:sldId id="301" r:id="rId7"/>
    <p:sldId id="285" r:id="rId8"/>
    <p:sldId id="294" r:id="rId9"/>
    <p:sldId id="316" r:id="rId10"/>
    <p:sldId id="292" r:id="rId11"/>
    <p:sldId id="329" r:id="rId12"/>
    <p:sldId id="330" r:id="rId13"/>
    <p:sldId id="331" r:id="rId14"/>
    <p:sldId id="332" r:id="rId15"/>
    <p:sldId id="333" r:id="rId16"/>
    <p:sldId id="334" r:id="rId17"/>
    <p:sldId id="335" r:id="rId18"/>
    <p:sldId id="336" r:id="rId19"/>
    <p:sldId id="338" r:id="rId20"/>
    <p:sldId id="339" r:id="rId21"/>
    <p:sldId id="340" r:id="rId22"/>
    <p:sldId id="299" r:id="rId23"/>
    <p:sldId id="307" r:id="rId24"/>
    <p:sldId id="326" r:id="rId25"/>
    <p:sldId id="264" r:id="rId26"/>
    <p:sldId id="328" r:id="rId27"/>
  </p:sldIdLst>
  <p:sldSz cx="9144000" cy="6858000" type="screen4x3"/>
  <p:notesSz cx="6858000" cy="90344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743">
          <p15:clr>
            <a:srgbClr val="A4A3A4"/>
          </p15:clr>
        </p15:guide>
        <p15:guide id="2" pos="5759">
          <p15:clr>
            <a:srgbClr val="A4A3A4"/>
          </p15:clr>
        </p15:guide>
      </p15:sldGuideLst>
    </p:ext>
    <p:ext uri="{2D200454-40CA-4A62-9FC3-DE9A4176ACB9}">
      <p15:notesGuideLst xmlns:p15="http://schemas.microsoft.com/office/powerpoint/2012/main">
        <p15:guide id="1" orient="horz" pos="284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FF"/>
    <a:srgbClr val="66FF66"/>
    <a:srgbClr val="66FF33"/>
    <a:srgbClr val="33CC33"/>
    <a:srgbClr val="006600"/>
    <a:srgbClr val="FF9933"/>
    <a:srgbClr val="FFCC99"/>
    <a:srgbClr val="FF7C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1" autoAdjust="0"/>
    <p:restoredTop sz="87691" autoAdjust="0"/>
  </p:normalViewPr>
  <p:slideViewPr>
    <p:cSldViewPr snapToGrid="0">
      <p:cViewPr varScale="1">
        <p:scale>
          <a:sx n="79" d="100"/>
          <a:sy n="79" d="100"/>
        </p:scale>
        <p:origin x="726" y="84"/>
      </p:cViewPr>
      <p:guideLst>
        <p:guide orient="horz" pos="1743"/>
        <p:guide pos="575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4728"/>
    </p:cViewPr>
  </p:sorterViewPr>
  <p:notesViewPr>
    <p:cSldViewPr snapToGrid="0">
      <p:cViewPr varScale="1">
        <p:scale>
          <a:sx n="76" d="100"/>
          <a:sy n="76" d="100"/>
        </p:scale>
        <p:origin x="-1944" y="-108"/>
      </p:cViewPr>
      <p:guideLst>
        <p:guide orient="horz" pos="2845"/>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24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258051" name="Rectangle 3"/>
          <p:cNvSpPr>
            <a:spLocks noGrp="1" noChangeArrowheads="1"/>
          </p:cNvSpPr>
          <p:nvPr>
            <p:ph type="dt" sz="quarter" idx="1"/>
          </p:nvPr>
        </p:nvSpPr>
        <p:spPr bwMode="auto">
          <a:xfrm>
            <a:off x="3884613" y="0"/>
            <a:ext cx="2971800" cy="4524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58052" name="Rectangle 4"/>
          <p:cNvSpPr>
            <a:spLocks noGrp="1" noChangeArrowheads="1"/>
          </p:cNvSpPr>
          <p:nvPr>
            <p:ph type="ftr" sz="quarter" idx="2"/>
          </p:nvPr>
        </p:nvSpPr>
        <p:spPr bwMode="auto">
          <a:xfrm>
            <a:off x="0" y="8580438"/>
            <a:ext cx="2971800" cy="4524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258053" name="Rectangle 5"/>
          <p:cNvSpPr>
            <a:spLocks noGrp="1" noChangeArrowheads="1"/>
          </p:cNvSpPr>
          <p:nvPr>
            <p:ph type="sldNum" sz="quarter" idx="3"/>
          </p:nvPr>
        </p:nvSpPr>
        <p:spPr bwMode="auto">
          <a:xfrm>
            <a:off x="3884613" y="8580438"/>
            <a:ext cx="2971800" cy="4524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5E038B50-847D-484E-B884-7B34119C2327}" type="slidenum">
              <a:rPr lang="en-US" altLang="en-US"/>
              <a:pPr>
                <a:defRPr/>
              </a:pPr>
              <a:t>‹#›</a:t>
            </a:fld>
            <a:endParaRPr lang="en-US" altLang="en-US"/>
          </a:p>
        </p:txBody>
      </p:sp>
    </p:spTree>
    <p:extLst>
      <p:ext uri="{BB962C8B-B14F-4D97-AF65-F5344CB8AC3E}">
        <p14:creationId xmlns:p14="http://schemas.microsoft.com/office/powerpoint/2010/main" val="268053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24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24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67588" name="Rectangle 4"/>
          <p:cNvSpPr>
            <a:spLocks noGrp="1" noRot="1" noChangeAspect="1" noChangeArrowheads="1" noTextEdit="1"/>
          </p:cNvSpPr>
          <p:nvPr>
            <p:ph type="sldImg" idx="2"/>
          </p:nvPr>
        </p:nvSpPr>
        <p:spPr bwMode="auto">
          <a:xfrm>
            <a:off x="1171575" y="677863"/>
            <a:ext cx="4516438" cy="3387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291013"/>
            <a:ext cx="5486400" cy="40655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580438"/>
            <a:ext cx="2971800" cy="4524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079" name="Rectangle 7"/>
          <p:cNvSpPr>
            <a:spLocks noGrp="1" noChangeArrowheads="1"/>
          </p:cNvSpPr>
          <p:nvPr>
            <p:ph type="sldNum" sz="quarter" idx="5"/>
          </p:nvPr>
        </p:nvSpPr>
        <p:spPr bwMode="auto">
          <a:xfrm>
            <a:off x="3884613" y="8580438"/>
            <a:ext cx="2971800" cy="4524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833F281-C1C8-485E-B9EC-4DD1B3733BBB}" type="slidenum">
              <a:rPr lang="en-US" altLang="en-US"/>
              <a:pPr>
                <a:defRPr/>
              </a:pPr>
              <a:t>‹#›</a:t>
            </a:fld>
            <a:endParaRPr lang="en-US" altLang="en-US"/>
          </a:p>
        </p:txBody>
      </p:sp>
    </p:spTree>
    <p:extLst>
      <p:ext uri="{BB962C8B-B14F-4D97-AF65-F5344CB8AC3E}">
        <p14:creationId xmlns:p14="http://schemas.microsoft.com/office/powerpoint/2010/main" val="2099512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DC6E3-78D0-49CB-9980-A84B5CEB33CA}" type="slidenum">
              <a:rPr lang="en-US"/>
              <a:pPr/>
              <a:t>2</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a:t>I am a nutrition educator and researcher at the school of medicine and the school of public health of the University of North Carolina.</a:t>
            </a:r>
          </a:p>
        </p:txBody>
      </p:sp>
    </p:spTree>
    <p:extLst>
      <p:ext uri="{BB962C8B-B14F-4D97-AF65-F5344CB8AC3E}">
        <p14:creationId xmlns:p14="http://schemas.microsoft.com/office/powerpoint/2010/main" val="54161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91A9E-C315-4746-9E7D-A9A8EBC4DB31}" type="slidenum">
              <a:rPr lang="en-US"/>
              <a:pPr/>
              <a:t>11</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89186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6F0A9-FD0D-4DCD-AB29-C2FDD6344FD0}" type="slidenum">
              <a:rPr lang="en-US"/>
              <a:pPr/>
              <a:t>12</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409386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E7353-BEB8-443D-A7B2-04D5760E75E9}" type="slidenum">
              <a:rPr lang="en-US"/>
              <a:pPr/>
              <a:t>13</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1820303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1FF2E-EE0C-4110-B760-2A9B9D37F084}" type="slidenum">
              <a:rPr lang="en-US"/>
              <a:pPr/>
              <a:t>14</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104823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EF8AE-8408-410A-A85E-06BC222FBDA8}" type="slidenum">
              <a:rPr lang="en-US"/>
              <a:pPr/>
              <a:t>15</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260125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95438-C9B9-4D6D-A6A7-CEBCC7AFBA45}" type="slidenum">
              <a:rPr lang="en-US"/>
              <a:pPr/>
              <a:t>16</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313393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AABEA-F664-4D67-A2F9-9DA7F1A95589}" type="slidenum">
              <a:rPr lang="en-US"/>
              <a:pPr/>
              <a:t>17</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287346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46167-B1AE-498D-84E6-62FD056ABF5D}" type="slidenum">
              <a:rPr lang="en-US"/>
              <a:pPr/>
              <a:t>18</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94778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766B7-E3F9-4061-A717-E5F76B7D3843}" type="slidenum">
              <a:rPr lang="en-US"/>
              <a:pPr/>
              <a:t>19</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19855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A4040-6556-4536-93FC-6A606DE3FD73}" type="slidenum">
              <a:rPr lang="en-US"/>
              <a:pPr/>
              <a:t>20</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42665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7925" y="682625"/>
            <a:ext cx="4503738" cy="3376613"/>
          </a:xfrm>
          <a:ln/>
        </p:spPr>
      </p:sp>
      <p:sp>
        <p:nvSpPr>
          <p:cNvPr id="101379" name="Rectangle 3"/>
          <p:cNvSpPr>
            <a:spLocks noGrp="1" noChangeArrowheads="1"/>
          </p:cNvSpPr>
          <p:nvPr>
            <p:ph type="body" idx="1"/>
          </p:nvPr>
        </p:nvSpPr>
        <p:spPr>
          <a:xfrm>
            <a:off x="912813" y="4290445"/>
            <a:ext cx="5029200" cy="4068285"/>
          </a:xfrm>
          <a:noFill/>
          <a:ln/>
        </p:spPr>
        <p:txBody>
          <a:bodyPr/>
          <a:lstStyle/>
          <a:p>
            <a:r>
              <a:rPr lang="en-US" sz="1200" kern="1200" dirty="0">
                <a:solidFill>
                  <a:schemeClr val="tx1"/>
                </a:solidFill>
                <a:effectLst/>
                <a:latin typeface="Arial" charset="0"/>
                <a:ea typeface="+mn-ea"/>
                <a:cs typeface="+mn-cs"/>
              </a:rPr>
              <a:t>I am interested in nutrition education because it teaches powerful tools for everyday medical practice. When physicians provide nutrition guidance their patients have fewer pregnancy complications and give birth to healthier children. Hospital stays and outcomes after expensive surgeries and other treatments are getting increasing attention because best nutrition practices actually save money. It often just takes the right words at the right time.</a:t>
            </a:r>
          </a:p>
        </p:txBody>
      </p:sp>
    </p:spTree>
    <p:extLst>
      <p:ext uri="{BB962C8B-B14F-4D97-AF65-F5344CB8AC3E}">
        <p14:creationId xmlns:p14="http://schemas.microsoft.com/office/powerpoint/2010/main" val="232670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We have found that just one hour of online instruction changes practice patterns. In one study residents learned to use effective assessment and counseling tools with their patients. Before the training session, most of these budding obstetricians rarely or never advised their pregnant patients about proper weight gain, and three months after the one-hour session most of them did so. This </a:t>
            </a:r>
            <a:r>
              <a:rPr lang="en-US" sz="1200" kern="1200">
                <a:solidFill>
                  <a:schemeClr val="tx1"/>
                </a:solidFill>
                <a:effectLst/>
                <a:latin typeface="Arial" charset="0"/>
                <a:ea typeface="+mn-ea"/>
                <a:cs typeface="+mn-cs"/>
              </a:rPr>
              <a:t>is at least </a:t>
            </a:r>
            <a:r>
              <a:rPr lang="en-US" sz="1200" kern="1200" dirty="0">
                <a:solidFill>
                  <a:schemeClr val="tx1"/>
                </a:solidFill>
                <a:effectLst/>
                <a:latin typeface="Arial" charset="0"/>
                <a:ea typeface="+mn-ea"/>
                <a:cs typeface="+mn-cs"/>
              </a:rPr>
              <a:t>a start.</a:t>
            </a:r>
          </a:p>
        </p:txBody>
      </p:sp>
      <p:sp>
        <p:nvSpPr>
          <p:cNvPr id="4" name="Slide Number Placeholder 3"/>
          <p:cNvSpPr>
            <a:spLocks noGrp="1"/>
          </p:cNvSpPr>
          <p:nvPr>
            <p:ph type="sldNum" sz="quarter" idx="10"/>
          </p:nvPr>
        </p:nvSpPr>
        <p:spPr/>
        <p:txBody>
          <a:bodyPr/>
          <a:lstStyle/>
          <a:p>
            <a:pPr>
              <a:defRPr/>
            </a:pPr>
            <a:fld id="{E833F281-C1C8-485E-B9EC-4DD1B3733BBB}" type="slidenum">
              <a:rPr lang="en-US" altLang="en-US" smtClean="0"/>
              <a:pPr>
                <a:defRPr/>
              </a:pPr>
              <a:t>21</a:t>
            </a:fld>
            <a:endParaRPr lang="en-US" altLang="en-US"/>
          </a:p>
        </p:txBody>
      </p:sp>
    </p:spTree>
    <p:extLst>
      <p:ext uri="{BB962C8B-B14F-4D97-AF65-F5344CB8AC3E}">
        <p14:creationId xmlns:p14="http://schemas.microsoft.com/office/powerpoint/2010/main" val="3138484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7925" y="682625"/>
            <a:ext cx="4503738" cy="3376613"/>
          </a:xfrm>
          <a:ln/>
        </p:spPr>
      </p:sp>
      <p:sp>
        <p:nvSpPr>
          <p:cNvPr id="101379" name="Rectangle 3"/>
          <p:cNvSpPr>
            <a:spLocks noGrp="1" noChangeArrowheads="1"/>
          </p:cNvSpPr>
          <p:nvPr>
            <p:ph type="body" idx="1"/>
          </p:nvPr>
        </p:nvSpPr>
        <p:spPr>
          <a:xfrm>
            <a:off x="912813" y="4290445"/>
            <a:ext cx="5029200" cy="4068285"/>
          </a:xfrm>
          <a:noFill/>
          <a:ln/>
        </p:spPr>
        <p:txBody>
          <a:bodyPr/>
          <a:lstStyle/>
          <a:p>
            <a:pPr marL="457200" indent="-457200" eaLnBrk="1" hangingPunct="1">
              <a:lnSpc>
                <a:spcPct val="90000"/>
              </a:lnSpc>
              <a:spcAft>
                <a:spcPts val="1200"/>
              </a:spcAft>
              <a:buClr>
                <a:srgbClr val="006600"/>
              </a:buClr>
              <a:buNone/>
            </a:pPr>
            <a:r>
              <a:rPr lang="en-US" sz="1100" b="0" kern="0" dirty="0">
                <a:latin typeface="Calibri" pitchFamily="34" charset="0"/>
              </a:rPr>
              <a:t>While not the focus of our previous work, the</a:t>
            </a:r>
            <a:r>
              <a:rPr lang="en-US" sz="1100" b="0" kern="0" baseline="0" dirty="0">
                <a:latin typeface="Calibri" pitchFamily="34" charset="0"/>
              </a:rPr>
              <a:t> NIM project has</a:t>
            </a:r>
            <a:r>
              <a:rPr lang="en-US" sz="1100" b="0" kern="0" dirty="0">
                <a:latin typeface="Calibri" pitchFamily="34" charset="0"/>
              </a:rPr>
              <a:t> a long history of collaborations with educators around</a:t>
            </a:r>
            <a:r>
              <a:rPr lang="en-US" sz="1100" b="0" kern="0" baseline="0" dirty="0">
                <a:latin typeface="Calibri" pitchFamily="34" charset="0"/>
              </a:rPr>
              <a:t> the world. The global </a:t>
            </a:r>
            <a:r>
              <a:rPr lang="en-US" sz="1100" b="0" kern="0" baseline="0" dirty="0" err="1">
                <a:latin typeface="Calibri" pitchFamily="34" charset="0"/>
              </a:rPr>
              <a:t>NNEdPro</a:t>
            </a:r>
            <a:r>
              <a:rPr lang="en-US" sz="1100" b="0" kern="0" baseline="0" dirty="0">
                <a:latin typeface="Calibri" pitchFamily="34" charset="0"/>
              </a:rPr>
              <a:t> partnership extends this reach with training projects in high-need countries such as India, Morocco and Kenya.</a:t>
            </a:r>
            <a:endParaRPr lang="en-US" sz="1100" b="0" kern="0" dirty="0">
              <a:latin typeface="Calibri" pitchFamily="34" charset="0"/>
            </a:endParaRPr>
          </a:p>
        </p:txBody>
      </p:sp>
    </p:spTree>
    <p:extLst>
      <p:ext uri="{BB962C8B-B14F-4D97-AF65-F5344CB8AC3E}">
        <p14:creationId xmlns:p14="http://schemas.microsoft.com/office/powerpoint/2010/main" val="1525671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dirty="0"/>
              <a:t>The NIM system</a:t>
            </a:r>
            <a:r>
              <a:rPr lang="en-US" baseline="0" dirty="0"/>
              <a:t> and </a:t>
            </a:r>
            <a:r>
              <a:rPr lang="en-US" dirty="0"/>
              <a:t>materials an be readily adapted to regional needs</a:t>
            </a:r>
            <a:r>
              <a:rPr lang="en-US" baseline="0" dirty="0"/>
              <a:t>.</a:t>
            </a:r>
            <a:endParaRPr lang="en-US" dirty="0"/>
          </a:p>
        </p:txBody>
      </p:sp>
    </p:spTree>
    <p:extLst>
      <p:ext uri="{BB962C8B-B14F-4D97-AF65-F5344CB8AC3E}">
        <p14:creationId xmlns:p14="http://schemas.microsoft.com/office/powerpoint/2010/main" val="180945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77925" y="682625"/>
            <a:ext cx="4503738" cy="3376613"/>
          </a:xfrm>
          <a:ln/>
        </p:spPr>
      </p:sp>
      <p:sp>
        <p:nvSpPr>
          <p:cNvPr id="133123" name="Rectangle 3"/>
          <p:cNvSpPr>
            <a:spLocks noGrp="1" noChangeArrowheads="1"/>
          </p:cNvSpPr>
          <p:nvPr>
            <p:ph type="body" idx="1"/>
          </p:nvPr>
        </p:nvSpPr>
        <p:spPr>
          <a:xfrm>
            <a:off x="912813" y="4291014"/>
            <a:ext cx="5029200"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Something needs to change, and we know how it can be done.</a:t>
            </a:r>
          </a:p>
        </p:txBody>
      </p:sp>
    </p:spTree>
    <p:extLst>
      <p:ext uri="{BB962C8B-B14F-4D97-AF65-F5344CB8AC3E}">
        <p14:creationId xmlns:p14="http://schemas.microsoft.com/office/powerpoint/2010/main" val="1175034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dirty="0"/>
              <a:t>The NIM system</a:t>
            </a:r>
            <a:r>
              <a:rPr lang="en-US" baseline="0" dirty="0"/>
              <a:t> and </a:t>
            </a:r>
            <a:r>
              <a:rPr lang="en-US" dirty="0"/>
              <a:t>materials an be readily adapted to regional needs</a:t>
            </a:r>
            <a:r>
              <a:rPr lang="en-US" baseline="0" dirty="0"/>
              <a:t>.</a:t>
            </a:r>
            <a:endParaRPr lang="en-US" dirty="0"/>
          </a:p>
        </p:txBody>
      </p:sp>
    </p:spTree>
    <p:extLst>
      <p:ext uri="{BB962C8B-B14F-4D97-AF65-F5344CB8AC3E}">
        <p14:creationId xmlns:p14="http://schemas.microsoft.com/office/powerpoint/2010/main" val="105266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7925" y="682625"/>
            <a:ext cx="4503738" cy="3376613"/>
          </a:xfrm>
          <a:ln/>
        </p:spPr>
      </p:sp>
      <p:sp>
        <p:nvSpPr>
          <p:cNvPr id="101379" name="Rectangle 3"/>
          <p:cNvSpPr>
            <a:spLocks noGrp="1" noChangeArrowheads="1"/>
          </p:cNvSpPr>
          <p:nvPr>
            <p:ph type="body" idx="1"/>
          </p:nvPr>
        </p:nvSpPr>
        <p:spPr>
          <a:xfrm>
            <a:off x="912813" y="4290445"/>
            <a:ext cx="5029200" cy="4068285"/>
          </a:xfrm>
          <a:noFill/>
          <a:ln/>
        </p:spPr>
        <p:txBody>
          <a:bodyPr/>
          <a:lstStyle/>
          <a:p>
            <a:r>
              <a:rPr lang="en-US" sz="1200" kern="1200" dirty="0">
                <a:solidFill>
                  <a:schemeClr val="tx1"/>
                </a:solidFill>
                <a:effectLst/>
                <a:latin typeface="Arial" charset="0"/>
                <a:ea typeface="+mn-ea"/>
                <a:cs typeface="+mn-cs"/>
              </a:rPr>
              <a:t>But physicians are not prepared. Many ignore nutrition altogether because they lack the necessary training.</a:t>
            </a:r>
          </a:p>
        </p:txBody>
      </p:sp>
    </p:spTree>
    <p:extLst>
      <p:ext uri="{BB962C8B-B14F-4D97-AF65-F5344CB8AC3E}">
        <p14:creationId xmlns:p14="http://schemas.microsoft.com/office/powerpoint/2010/main" val="105351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7925" y="682625"/>
            <a:ext cx="4503738" cy="3376613"/>
          </a:xfrm>
          <a:ln/>
        </p:spPr>
      </p:sp>
      <p:sp>
        <p:nvSpPr>
          <p:cNvPr id="101379" name="Rectangle 3"/>
          <p:cNvSpPr>
            <a:spLocks noGrp="1" noChangeArrowheads="1"/>
          </p:cNvSpPr>
          <p:nvPr>
            <p:ph type="body" idx="1"/>
          </p:nvPr>
        </p:nvSpPr>
        <p:spPr>
          <a:xfrm>
            <a:off x="912813" y="4290445"/>
            <a:ext cx="5029200" cy="4068285"/>
          </a:xfrm>
          <a:noFill/>
          <a:ln/>
        </p:spPr>
        <p:txBody>
          <a:bodyPr/>
          <a:lstStyle/>
          <a:p>
            <a:r>
              <a:rPr lang="en-US" sz="1200" kern="1200" dirty="0">
                <a:solidFill>
                  <a:schemeClr val="tx1"/>
                </a:solidFill>
                <a:effectLst/>
                <a:latin typeface="Arial" charset="0"/>
                <a:ea typeface="+mn-ea"/>
                <a:cs typeface="+mn-cs"/>
              </a:rPr>
              <a:t>Nutrition education is so important because it can help to prevent illness in millions of people and </a:t>
            </a:r>
            <a:r>
              <a:rPr lang="en-US" sz="1200" kern="1200" baseline="0" dirty="0">
                <a:solidFill>
                  <a:schemeClr val="tx1"/>
                </a:solidFill>
                <a:effectLst/>
                <a:latin typeface="Arial" charset="0"/>
                <a:ea typeface="+mn-ea"/>
                <a:cs typeface="+mn-cs"/>
              </a:rPr>
              <a:t>premature deaths of hundreds of thousands. And then we have to look at the staggering cost. Obesity-related costs are exploding to the point where they threaten to make the affected countries less competitive. On the other end of the spectrum, avoidable malnutrition of patients also increases costs. All of these points should make it clear that healthcare providers need to know about nutrition.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741711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7925" y="682625"/>
            <a:ext cx="4503738" cy="3376613"/>
          </a:xfrm>
          <a:ln/>
        </p:spPr>
      </p:sp>
      <p:sp>
        <p:nvSpPr>
          <p:cNvPr id="101379" name="Rectangle 3"/>
          <p:cNvSpPr>
            <a:spLocks noGrp="1" noChangeArrowheads="1"/>
          </p:cNvSpPr>
          <p:nvPr>
            <p:ph type="body" idx="1"/>
          </p:nvPr>
        </p:nvSpPr>
        <p:spPr>
          <a:xfrm>
            <a:off x="912813" y="4290445"/>
            <a:ext cx="5029200" cy="4068285"/>
          </a:xfrm>
          <a:noFill/>
          <a:ln/>
        </p:spPr>
        <p:txBody>
          <a:bodyPr/>
          <a:lstStyle/>
          <a:p>
            <a:r>
              <a:rPr lang="en-US" sz="1200" kern="1200" dirty="0">
                <a:solidFill>
                  <a:schemeClr val="tx1"/>
                </a:solidFill>
                <a:effectLst/>
                <a:latin typeface="Arial" charset="0"/>
                <a:ea typeface="+mn-ea"/>
                <a:cs typeface="+mn-cs"/>
              </a:rPr>
              <a:t>It is clear what physicians need to know about nutrition to serve their patients. First, the science, how foods work in health and disease; then best nutrition practice, recognizing nutrition problems and what to do about them; and finally getting the message across, which often means to help their patients help themselves.</a:t>
            </a:r>
          </a:p>
        </p:txBody>
      </p:sp>
    </p:spTree>
    <p:extLst>
      <p:ext uri="{BB962C8B-B14F-4D97-AF65-F5344CB8AC3E}">
        <p14:creationId xmlns:p14="http://schemas.microsoft.com/office/powerpoint/2010/main" val="138503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7925" y="682625"/>
            <a:ext cx="4503738" cy="3376613"/>
          </a:xfrm>
          <a:ln/>
        </p:spPr>
      </p:sp>
      <p:sp>
        <p:nvSpPr>
          <p:cNvPr id="101379" name="Rectangle 3"/>
          <p:cNvSpPr>
            <a:spLocks noGrp="1" noChangeArrowheads="1"/>
          </p:cNvSpPr>
          <p:nvPr>
            <p:ph type="body" idx="1"/>
          </p:nvPr>
        </p:nvSpPr>
        <p:spPr>
          <a:xfrm>
            <a:off x="912813" y="4290445"/>
            <a:ext cx="5029200" cy="4068285"/>
          </a:xfrm>
          <a:noFill/>
          <a:ln/>
        </p:spPr>
        <p:txBody>
          <a:bodyPr/>
          <a:lstStyle/>
          <a:p>
            <a:r>
              <a:rPr lang="en-US" sz="1200" kern="1200" dirty="0">
                <a:solidFill>
                  <a:schemeClr val="tx1"/>
                </a:solidFill>
                <a:effectLst/>
                <a:latin typeface="Arial" charset="0"/>
                <a:ea typeface="+mn-ea"/>
                <a:cs typeface="+mn-cs"/>
              </a:rPr>
              <a:t>A standard list of nutrition knowledge and skills was spelled out by a large expert committee of the Nutrition Academic Award Program of the National Institutes of Health. We know that it takes at least 25 to 30 hours of medical school instruction to achieve just basic nutrition competencies.</a:t>
            </a:r>
          </a:p>
        </p:txBody>
      </p:sp>
    </p:spTree>
    <p:extLst>
      <p:ext uri="{BB962C8B-B14F-4D97-AF65-F5344CB8AC3E}">
        <p14:creationId xmlns:p14="http://schemas.microsoft.com/office/powerpoint/2010/main" val="45542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dirty="0"/>
              <a:t>The NIM online materials for evidence-based instruction are used</a:t>
            </a:r>
            <a:r>
              <a:rPr lang="en-US" baseline="0" dirty="0"/>
              <a:t> by medical students at most US medical and osteopathic schools.</a:t>
            </a:r>
            <a:endParaRPr lang="en-US" dirty="0"/>
          </a:p>
        </p:txBody>
      </p:sp>
    </p:spTree>
    <p:extLst>
      <p:ext uri="{BB962C8B-B14F-4D97-AF65-F5344CB8AC3E}">
        <p14:creationId xmlns:p14="http://schemas.microsoft.com/office/powerpoint/2010/main" val="386880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online courses cover a full</a:t>
            </a:r>
            <a:r>
              <a:rPr lang="en-US" baseline="0" dirty="0"/>
              <a:t> curriculum from basic science to clinical practice, using lessons, interactions and video cases.</a:t>
            </a:r>
            <a:endParaRPr lang="en-US" dirty="0"/>
          </a:p>
        </p:txBody>
      </p:sp>
      <p:sp>
        <p:nvSpPr>
          <p:cNvPr id="4" name="Slide Number Placeholder 3"/>
          <p:cNvSpPr>
            <a:spLocks noGrp="1"/>
          </p:cNvSpPr>
          <p:nvPr>
            <p:ph type="sldNum" sz="quarter" idx="10"/>
          </p:nvPr>
        </p:nvSpPr>
        <p:spPr/>
        <p:txBody>
          <a:bodyPr/>
          <a:lstStyle/>
          <a:p>
            <a:pPr>
              <a:defRPr/>
            </a:pPr>
            <a:fld id="{E833F281-C1C8-485E-B9EC-4DD1B3733BBB}" type="slidenum">
              <a:rPr lang="en-US" altLang="en-US" smtClean="0"/>
              <a:pPr>
                <a:defRPr/>
              </a:pPr>
              <a:t>9</a:t>
            </a:fld>
            <a:endParaRPr lang="en-US" altLang="en-US"/>
          </a:p>
        </p:txBody>
      </p:sp>
    </p:spTree>
    <p:extLst>
      <p:ext uri="{BB962C8B-B14F-4D97-AF65-F5344CB8AC3E}">
        <p14:creationId xmlns:p14="http://schemas.microsoft.com/office/powerpoint/2010/main" val="217468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FC1FD-7BBE-43F9-AFE7-080FB8BEF8D9}" type="slidenum">
              <a:rPr lang="en-US"/>
              <a:pPr/>
              <a:t>10</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a:t>After this presentation you should be able to</a:t>
            </a:r>
          </a:p>
          <a:p>
            <a:endParaRPr lang="en-US"/>
          </a:p>
        </p:txBody>
      </p:sp>
    </p:spTree>
    <p:extLst>
      <p:ext uri="{BB962C8B-B14F-4D97-AF65-F5344CB8AC3E}">
        <p14:creationId xmlns:p14="http://schemas.microsoft.com/office/powerpoint/2010/main" val="228388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9539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87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81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90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4238224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0583ED-94E1-4087-AA93-6FDD811B59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2BFE79-1387-461B-91AF-00A65FE3858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4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09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5712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33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535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2123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02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141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508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5867"/>
            <a:ext cx="91440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583ED-94E1-4087-AA93-6FDD811B590D}" type="datetimeFigureOut">
              <a:rPr lang="en-US" smtClean="0"/>
              <a:t>5/9/2018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FE79-1387-461B-91AF-00A65FE38588}" type="slidenum">
              <a:rPr lang="en-US" smtClean="0"/>
              <a:t>‹#›</a:t>
            </a:fld>
            <a:endParaRPr lang="en-US"/>
          </a:p>
        </p:txBody>
      </p:sp>
    </p:spTree>
    <p:extLst>
      <p:ext uri="{BB962C8B-B14F-4D97-AF65-F5344CB8AC3E}">
        <p14:creationId xmlns:p14="http://schemas.microsoft.com/office/powerpoint/2010/main" val="421577679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CB3DC-6CA8-4A44-B18B-F912EA57088C}"/>
              </a:ext>
            </a:extLst>
          </p:cNvPr>
          <p:cNvSpPr txBox="1"/>
          <p:nvPr/>
        </p:nvSpPr>
        <p:spPr>
          <a:xfrm>
            <a:off x="903249" y="1568825"/>
            <a:ext cx="4293219" cy="32008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Martin </a:t>
            </a:r>
            <a:r>
              <a:rPr kumimoji="0" lang="en-US" sz="40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Kohlmeier</a:t>
            </a: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b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MD, PhD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Professor of Nutrition at the Medical School and the </a:t>
            </a:r>
            <a:r>
              <a:rPr kumimoji="0" lang="en-US" sz="2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Gillings</a:t>
            </a: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School of Global Public Health, University of North Carolina (UNC) at Chapel Hill</a:t>
            </a:r>
          </a:p>
        </p:txBody>
      </p:sp>
      <p:pic>
        <p:nvPicPr>
          <p:cNvPr id="3" name="Picture 2" descr="portrait of Martin Kohlmeier" title="portrait of Martin Kohlmeier">
            <a:extLst>
              <a:ext uri="{FF2B5EF4-FFF2-40B4-BE49-F238E27FC236}">
                <a16:creationId xmlns:a16="http://schemas.microsoft.com/office/drawing/2014/main" id="{D82BD2A4-577A-49CC-9E19-6198B009B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397" y="1568825"/>
            <a:ext cx="2821793" cy="3247724"/>
          </a:xfrm>
          <a:prstGeom prst="rect">
            <a:avLst/>
          </a:prstGeom>
        </p:spPr>
      </p:pic>
    </p:spTree>
    <p:extLst>
      <p:ext uri="{BB962C8B-B14F-4D97-AF65-F5344CB8AC3E}">
        <p14:creationId xmlns:p14="http://schemas.microsoft.com/office/powerpoint/2010/main" val="240364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471488" y="1214438"/>
            <a:ext cx="58356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The objective</a:t>
            </a:r>
          </a:p>
        </p:txBody>
      </p:sp>
      <p:pic>
        <p:nvPicPr>
          <p:cNvPr id="344067" name="Picture 3" descr="Objective. Topic: Refeeding Syndrome. After completing this topic, you should be able to: Outline ways to prevent and treat refeeding syndrome, and identify patients at risk. This module is intentionally kept brief and narrowly focused.It does not attempt to cover all nutritional aspects of the topic. Related content may be available in other modules." title="Objective"/>
          <p:cNvPicPr>
            <a:picLocks noChangeAspect="1" noChangeArrowheads="1"/>
          </p:cNvPicPr>
          <p:nvPr/>
        </p:nvPicPr>
        <p:blipFill>
          <a:blip r:embed="rId3" cstate="print"/>
          <a:srcRect/>
          <a:stretch>
            <a:fillRect/>
          </a:stretch>
        </p:blipFill>
        <p:spPr bwMode="auto">
          <a:xfrm>
            <a:off x="547688" y="2284413"/>
            <a:ext cx="8226425" cy="4138612"/>
          </a:xfrm>
          <a:prstGeom prst="rect">
            <a:avLst/>
          </a:prstGeom>
          <a:noFill/>
        </p:spPr>
      </p:pic>
      <p:sp>
        <p:nvSpPr>
          <p:cNvPr id="344068" name="TextBox 6"/>
          <p:cNvSpPr txBox="1">
            <a:spLocks noChangeArrowheads="1"/>
          </p:cNvSpPr>
          <p:nvPr/>
        </p:nvSpPr>
        <p:spPr bwMode="auto">
          <a:xfrm>
            <a:off x="4568825" y="584200"/>
            <a:ext cx="4575175" cy="822325"/>
          </a:xfrm>
          <a:prstGeom prst="rect">
            <a:avLst/>
          </a:prstGeom>
          <a:noFill/>
          <a:ln w="9525">
            <a:noFill/>
            <a:miter lim="800000"/>
            <a:headEnd/>
            <a:tailEnd/>
          </a:ln>
        </p:spPr>
        <p:txBody>
          <a:bodyPr>
            <a:spAutoFit/>
          </a:bodyPr>
          <a:lstStyle/>
          <a:p>
            <a:r>
              <a:rPr lang="en-US" sz="2400" b="1">
                <a:latin typeface="Calibri" pitchFamily="34" charset="0"/>
              </a:rPr>
              <a:t>3.       NIM instructional design</a:t>
            </a:r>
          </a:p>
          <a:p>
            <a:endParaRPr lang="en-US" sz="2400"/>
          </a:p>
        </p:txBody>
      </p:sp>
    </p:spTree>
    <p:extLst>
      <p:ext uri="{BB962C8B-B14F-4D97-AF65-F5344CB8AC3E}">
        <p14:creationId xmlns:p14="http://schemas.microsoft.com/office/powerpoint/2010/main" val="362525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471488" y="1214438"/>
            <a:ext cx="58356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First pass instruction</a:t>
            </a:r>
          </a:p>
        </p:txBody>
      </p:sp>
      <p:pic>
        <p:nvPicPr>
          <p:cNvPr id="346115" name="Picture 3" descr="Refeeding instructions" title="Refeeding instructions"/>
          <p:cNvPicPr>
            <a:picLocks noChangeAspect="1" noChangeArrowheads="1"/>
          </p:cNvPicPr>
          <p:nvPr/>
        </p:nvPicPr>
        <p:blipFill>
          <a:blip r:embed="rId3" cstate="print"/>
          <a:srcRect/>
          <a:stretch>
            <a:fillRect/>
          </a:stretch>
        </p:blipFill>
        <p:spPr bwMode="auto">
          <a:xfrm>
            <a:off x="104775" y="2328863"/>
            <a:ext cx="4735513" cy="2478087"/>
          </a:xfrm>
          <a:prstGeom prst="rect">
            <a:avLst/>
          </a:prstGeom>
          <a:noFill/>
        </p:spPr>
      </p:pic>
      <p:pic>
        <p:nvPicPr>
          <p:cNvPr id="346116" name="Picture 4" descr="Criteria for identifying patients at risk" title="Criteria for identifying patients at risk"/>
          <p:cNvPicPr>
            <a:picLocks noChangeAspect="1" noChangeArrowheads="1"/>
          </p:cNvPicPr>
          <p:nvPr/>
        </p:nvPicPr>
        <p:blipFill>
          <a:blip r:embed="rId4" cstate="print"/>
          <a:srcRect/>
          <a:stretch>
            <a:fillRect/>
          </a:stretch>
        </p:blipFill>
        <p:spPr bwMode="auto">
          <a:xfrm>
            <a:off x="4381500" y="2357438"/>
            <a:ext cx="4743450" cy="1690687"/>
          </a:xfrm>
          <a:prstGeom prst="rect">
            <a:avLst/>
          </a:prstGeom>
          <a:noFill/>
        </p:spPr>
      </p:pic>
      <p:pic>
        <p:nvPicPr>
          <p:cNvPr id="346117" name="Picture 5" descr="Clinical presentation" title="Clinical presentation"/>
          <p:cNvPicPr>
            <a:picLocks noChangeAspect="1" noChangeArrowheads="1"/>
          </p:cNvPicPr>
          <p:nvPr/>
        </p:nvPicPr>
        <p:blipFill>
          <a:blip r:embed="rId5" cstate="print"/>
          <a:srcRect/>
          <a:stretch>
            <a:fillRect/>
          </a:stretch>
        </p:blipFill>
        <p:spPr bwMode="auto">
          <a:xfrm>
            <a:off x="5062538" y="4329113"/>
            <a:ext cx="3482975" cy="2457450"/>
          </a:xfrm>
          <a:prstGeom prst="rect">
            <a:avLst/>
          </a:prstGeom>
          <a:noFill/>
        </p:spPr>
      </p:pic>
      <p:sp>
        <p:nvSpPr>
          <p:cNvPr id="346119" name="TextBox 6"/>
          <p:cNvSpPr txBox="1">
            <a:spLocks noChangeArrowheads="1"/>
          </p:cNvSpPr>
          <p:nvPr/>
        </p:nvSpPr>
        <p:spPr bwMode="auto">
          <a:xfrm>
            <a:off x="4568825" y="584200"/>
            <a:ext cx="4575175" cy="822325"/>
          </a:xfrm>
          <a:prstGeom prst="rect">
            <a:avLst/>
          </a:prstGeom>
          <a:noFill/>
          <a:ln w="9525">
            <a:noFill/>
            <a:miter lim="800000"/>
            <a:headEnd/>
            <a:tailEnd/>
          </a:ln>
        </p:spPr>
        <p:txBody>
          <a:bodyPr>
            <a:spAutoFit/>
          </a:bodyPr>
          <a:lstStyle/>
          <a:p>
            <a:r>
              <a:rPr lang="en-US" sz="2400" b="1">
                <a:latin typeface="Calibri" pitchFamily="34" charset="0"/>
              </a:rPr>
              <a:t>3.       NIM instructional design</a:t>
            </a:r>
          </a:p>
          <a:p>
            <a:endParaRPr lang="en-US" sz="2400"/>
          </a:p>
        </p:txBody>
      </p:sp>
    </p:spTree>
    <p:extLst>
      <p:ext uri="{BB962C8B-B14F-4D97-AF65-F5344CB8AC3E}">
        <p14:creationId xmlns:p14="http://schemas.microsoft.com/office/powerpoint/2010/main" val="198703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471488" y="1214438"/>
            <a:ext cx="58356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Reinforcing with an exercise</a:t>
            </a:r>
          </a:p>
        </p:txBody>
      </p:sp>
      <p:pic>
        <p:nvPicPr>
          <p:cNvPr id="348163" name="Picture 3" descr="Risk of refeeding syndrome. Two blank paper clipboards, one labled high risk, one labeled low risk. in the middle, it says Sort patient conditions by risk for refeeding syndrome. Post-bariatric surgery, acute cholecystitis, morbid obesity, anorexia nervosa, chronic alcoholism, renal insufficiency, renal cancer, diabetic ketoacidosis, AIDS or tuberculosis, a 3-day fast, NPO for 7 days, irritable bowel syndrome, congestive heart failure, pre-eclampsia. Check button" title="Risk of refeeding syndrome"/>
          <p:cNvPicPr>
            <a:picLocks noChangeAspect="1" noChangeArrowheads="1"/>
          </p:cNvPicPr>
          <p:nvPr/>
        </p:nvPicPr>
        <p:blipFill>
          <a:blip r:embed="rId3" cstate="print"/>
          <a:srcRect/>
          <a:stretch>
            <a:fillRect/>
          </a:stretch>
        </p:blipFill>
        <p:spPr bwMode="auto">
          <a:xfrm>
            <a:off x="114300" y="1966913"/>
            <a:ext cx="8915400" cy="4791075"/>
          </a:xfrm>
          <a:prstGeom prst="rect">
            <a:avLst/>
          </a:prstGeom>
          <a:noFill/>
        </p:spPr>
      </p:pic>
      <p:sp>
        <p:nvSpPr>
          <p:cNvPr id="348165" name="TextBox 6"/>
          <p:cNvSpPr txBox="1">
            <a:spLocks noChangeArrowheads="1"/>
          </p:cNvSpPr>
          <p:nvPr/>
        </p:nvSpPr>
        <p:spPr bwMode="auto">
          <a:xfrm>
            <a:off x="4568825" y="584200"/>
            <a:ext cx="4575175" cy="822325"/>
          </a:xfrm>
          <a:prstGeom prst="rect">
            <a:avLst/>
          </a:prstGeom>
          <a:noFill/>
          <a:ln w="9525">
            <a:noFill/>
            <a:miter lim="800000"/>
            <a:headEnd/>
            <a:tailEnd/>
          </a:ln>
        </p:spPr>
        <p:txBody>
          <a:bodyPr>
            <a:spAutoFit/>
          </a:bodyPr>
          <a:lstStyle/>
          <a:p>
            <a:r>
              <a:rPr lang="en-US" sz="2400" b="1">
                <a:latin typeface="Calibri" pitchFamily="34" charset="0"/>
              </a:rPr>
              <a:t>3.       NIM instructional design</a:t>
            </a:r>
          </a:p>
          <a:p>
            <a:endParaRPr lang="en-US" sz="2400"/>
          </a:p>
        </p:txBody>
      </p:sp>
    </p:spTree>
    <p:extLst>
      <p:ext uri="{BB962C8B-B14F-4D97-AF65-F5344CB8AC3E}">
        <p14:creationId xmlns:p14="http://schemas.microsoft.com/office/powerpoint/2010/main" val="148015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 Box 2"/>
          <p:cNvSpPr txBox="1">
            <a:spLocks noChangeArrowheads="1"/>
          </p:cNvSpPr>
          <p:nvPr/>
        </p:nvSpPr>
        <p:spPr bwMode="auto">
          <a:xfrm>
            <a:off x="471488" y="1214438"/>
            <a:ext cx="58356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Reinforcing with an exercise</a:t>
            </a:r>
          </a:p>
        </p:txBody>
      </p:sp>
      <p:pic>
        <p:nvPicPr>
          <p:cNvPr id="350211" name="Picture 3" descr="Risk of refeeding syndrome. Each Clipboard has some correct and some incorrect answers. in the center it says &quot;You got 8 out of 14&quot; and a reset button" title="Risk of refeeding syndrome"/>
          <p:cNvPicPr>
            <a:picLocks noChangeAspect="1" noChangeArrowheads="1"/>
          </p:cNvPicPr>
          <p:nvPr/>
        </p:nvPicPr>
        <p:blipFill>
          <a:blip r:embed="rId3" cstate="print"/>
          <a:srcRect/>
          <a:stretch>
            <a:fillRect/>
          </a:stretch>
        </p:blipFill>
        <p:spPr bwMode="auto">
          <a:xfrm>
            <a:off x="109538" y="1943100"/>
            <a:ext cx="8943975" cy="4819650"/>
          </a:xfrm>
          <a:prstGeom prst="rect">
            <a:avLst/>
          </a:prstGeom>
          <a:noFill/>
        </p:spPr>
      </p:pic>
      <p:sp>
        <p:nvSpPr>
          <p:cNvPr id="350213" name="TextBox 6"/>
          <p:cNvSpPr txBox="1">
            <a:spLocks noChangeArrowheads="1"/>
          </p:cNvSpPr>
          <p:nvPr/>
        </p:nvSpPr>
        <p:spPr bwMode="auto">
          <a:xfrm>
            <a:off x="4568825" y="584200"/>
            <a:ext cx="4575175" cy="822325"/>
          </a:xfrm>
          <a:prstGeom prst="rect">
            <a:avLst/>
          </a:prstGeom>
          <a:noFill/>
          <a:ln w="9525">
            <a:noFill/>
            <a:miter lim="800000"/>
            <a:headEnd/>
            <a:tailEnd/>
          </a:ln>
        </p:spPr>
        <p:txBody>
          <a:bodyPr>
            <a:spAutoFit/>
          </a:bodyPr>
          <a:lstStyle/>
          <a:p>
            <a:r>
              <a:rPr lang="en-US" sz="2400" b="1">
                <a:latin typeface="Calibri" pitchFamily="34" charset="0"/>
              </a:rPr>
              <a:t>3.       NIM instructional design</a:t>
            </a:r>
          </a:p>
          <a:p>
            <a:endParaRPr lang="en-US" sz="2400"/>
          </a:p>
        </p:txBody>
      </p:sp>
    </p:spTree>
    <p:extLst>
      <p:ext uri="{BB962C8B-B14F-4D97-AF65-F5344CB8AC3E}">
        <p14:creationId xmlns:p14="http://schemas.microsoft.com/office/powerpoint/2010/main" val="94816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471488" y="1214438"/>
            <a:ext cx="61785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Then another review, if necessary</a:t>
            </a:r>
          </a:p>
        </p:txBody>
      </p:sp>
      <p:pic>
        <p:nvPicPr>
          <p:cNvPr id="352259" name="Picture 3" descr="Refeeding Sort Exercise remediation" title="Refeeding Sort Exercise remediation"/>
          <p:cNvPicPr>
            <a:picLocks noChangeAspect="1" noChangeArrowheads="1"/>
          </p:cNvPicPr>
          <p:nvPr/>
        </p:nvPicPr>
        <p:blipFill>
          <a:blip r:embed="rId3" cstate="print"/>
          <a:srcRect/>
          <a:stretch>
            <a:fillRect/>
          </a:stretch>
        </p:blipFill>
        <p:spPr bwMode="auto">
          <a:xfrm>
            <a:off x="104775" y="1971675"/>
            <a:ext cx="8934450" cy="4800600"/>
          </a:xfrm>
          <a:prstGeom prst="rect">
            <a:avLst/>
          </a:prstGeom>
          <a:noFill/>
        </p:spPr>
      </p:pic>
      <p:sp>
        <p:nvSpPr>
          <p:cNvPr id="352260" name="TextBox 6"/>
          <p:cNvSpPr txBox="1">
            <a:spLocks noChangeArrowheads="1"/>
          </p:cNvSpPr>
          <p:nvPr/>
        </p:nvSpPr>
        <p:spPr bwMode="auto">
          <a:xfrm>
            <a:off x="4568825" y="584200"/>
            <a:ext cx="4575175" cy="822325"/>
          </a:xfrm>
          <a:prstGeom prst="rect">
            <a:avLst/>
          </a:prstGeom>
          <a:noFill/>
          <a:ln w="9525">
            <a:noFill/>
            <a:miter lim="800000"/>
            <a:headEnd/>
            <a:tailEnd/>
          </a:ln>
        </p:spPr>
        <p:txBody>
          <a:bodyPr>
            <a:spAutoFit/>
          </a:bodyPr>
          <a:lstStyle/>
          <a:p>
            <a:r>
              <a:rPr lang="en-US" sz="2400" b="1">
                <a:latin typeface="Calibri" pitchFamily="34" charset="0"/>
              </a:rPr>
              <a:t>3.       NIM instructional design</a:t>
            </a:r>
          </a:p>
          <a:p>
            <a:endParaRPr lang="en-US" sz="2400"/>
          </a:p>
        </p:txBody>
      </p:sp>
    </p:spTree>
    <p:extLst>
      <p:ext uri="{BB962C8B-B14F-4D97-AF65-F5344CB8AC3E}">
        <p14:creationId xmlns:p14="http://schemas.microsoft.com/office/powerpoint/2010/main" val="43875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471488" y="1214438"/>
            <a:ext cx="6492875"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Then another review, if necessary</a:t>
            </a:r>
          </a:p>
        </p:txBody>
      </p:sp>
      <p:pic>
        <p:nvPicPr>
          <p:cNvPr id="354307" name="Picture 3" descr="Refeeding Sort Exercise remediation2" title="Refeeding Sort Exercise remediation2"/>
          <p:cNvPicPr>
            <a:picLocks noChangeAspect="1" noChangeArrowheads="1"/>
          </p:cNvPicPr>
          <p:nvPr/>
        </p:nvPicPr>
        <p:blipFill>
          <a:blip r:embed="rId3" cstate="print"/>
          <a:srcRect/>
          <a:stretch>
            <a:fillRect/>
          </a:stretch>
        </p:blipFill>
        <p:spPr bwMode="auto">
          <a:xfrm>
            <a:off x="104775" y="1971675"/>
            <a:ext cx="8934450" cy="4838700"/>
          </a:xfrm>
          <a:prstGeom prst="rect">
            <a:avLst/>
          </a:prstGeom>
          <a:noFill/>
        </p:spPr>
      </p:pic>
      <p:sp>
        <p:nvSpPr>
          <p:cNvPr id="354308" name="TextBox 6"/>
          <p:cNvSpPr txBox="1">
            <a:spLocks noChangeArrowheads="1"/>
          </p:cNvSpPr>
          <p:nvPr/>
        </p:nvSpPr>
        <p:spPr bwMode="auto">
          <a:xfrm>
            <a:off x="4568825" y="584200"/>
            <a:ext cx="4575175" cy="822325"/>
          </a:xfrm>
          <a:prstGeom prst="rect">
            <a:avLst/>
          </a:prstGeom>
          <a:noFill/>
          <a:ln w="9525">
            <a:noFill/>
            <a:miter lim="800000"/>
            <a:headEnd/>
            <a:tailEnd/>
          </a:ln>
        </p:spPr>
        <p:txBody>
          <a:bodyPr>
            <a:spAutoFit/>
          </a:bodyPr>
          <a:lstStyle/>
          <a:p>
            <a:r>
              <a:rPr lang="en-US" sz="2400" b="1">
                <a:latin typeface="Calibri" pitchFamily="34" charset="0"/>
              </a:rPr>
              <a:t>3.       NIM instructional design</a:t>
            </a:r>
          </a:p>
          <a:p>
            <a:endParaRPr lang="en-US" sz="2400"/>
          </a:p>
        </p:txBody>
      </p:sp>
    </p:spTree>
    <p:extLst>
      <p:ext uri="{BB962C8B-B14F-4D97-AF65-F5344CB8AC3E}">
        <p14:creationId xmlns:p14="http://schemas.microsoft.com/office/powerpoint/2010/main" val="51349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471488" y="1214438"/>
            <a:ext cx="6369050" cy="519112"/>
          </a:xfrm>
          <a:prstGeom prst="rect">
            <a:avLst/>
          </a:prstGeom>
          <a:noFill/>
          <a:ln w="9525">
            <a:noFill/>
            <a:miter lim="800000"/>
            <a:headEnd/>
            <a:tailEnd/>
          </a:ln>
          <a:effectLst/>
        </p:spPr>
        <p:txBody>
          <a:bodyPr>
            <a:spAutoFit/>
          </a:bodyPr>
          <a:lstStyle/>
          <a:p>
            <a:pPr>
              <a:spcBef>
                <a:spcPct val="20000"/>
              </a:spcBef>
            </a:pPr>
            <a:r>
              <a:rPr lang="en-US" sz="2800" b="1" dirty="0">
                <a:latin typeface="Comic Sans MS" pitchFamily="66" charset="0"/>
              </a:rPr>
              <a:t>Integrating and synthesizing</a:t>
            </a:r>
          </a:p>
        </p:txBody>
      </p:sp>
      <p:pic>
        <p:nvPicPr>
          <p:cNvPr id="356355" name="Picture 3" descr="Repletion prescription" title="Repletion prescription"/>
          <p:cNvPicPr>
            <a:picLocks noChangeAspect="1" noChangeArrowheads="1"/>
          </p:cNvPicPr>
          <p:nvPr/>
        </p:nvPicPr>
        <p:blipFill>
          <a:blip r:embed="rId3" cstate="print"/>
          <a:srcRect/>
          <a:stretch>
            <a:fillRect/>
          </a:stretch>
        </p:blipFill>
        <p:spPr bwMode="auto">
          <a:xfrm>
            <a:off x="547688" y="2284413"/>
            <a:ext cx="7586662" cy="3937000"/>
          </a:xfrm>
          <a:prstGeom prst="rect">
            <a:avLst/>
          </a:prstGeom>
          <a:noFill/>
        </p:spPr>
      </p:pic>
      <p:sp>
        <p:nvSpPr>
          <p:cNvPr id="356357" name="TextBox 6"/>
          <p:cNvSpPr txBox="1">
            <a:spLocks noChangeArrowheads="1"/>
          </p:cNvSpPr>
          <p:nvPr/>
        </p:nvSpPr>
        <p:spPr bwMode="auto">
          <a:xfrm>
            <a:off x="4568825" y="584200"/>
            <a:ext cx="4575175" cy="822325"/>
          </a:xfrm>
          <a:prstGeom prst="rect">
            <a:avLst/>
          </a:prstGeom>
          <a:noFill/>
          <a:ln w="9525">
            <a:noFill/>
            <a:miter lim="800000"/>
            <a:headEnd/>
            <a:tailEnd/>
          </a:ln>
        </p:spPr>
        <p:txBody>
          <a:bodyPr>
            <a:spAutoFit/>
          </a:bodyPr>
          <a:lstStyle/>
          <a:p>
            <a:r>
              <a:rPr lang="en-US" sz="2400" b="1">
                <a:latin typeface="Calibri" pitchFamily="34" charset="0"/>
              </a:rPr>
              <a:t>3.       NIM instructional design</a:t>
            </a:r>
          </a:p>
          <a:p>
            <a:endParaRPr lang="en-US" sz="2400"/>
          </a:p>
        </p:txBody>
      </p:sp>
    </p:spTree>
    <p:extLst>
      <p:ext uri="{BB962C8B-B14F-4D97-AF65-F5344CB8AC3E}">
        <p14:creationId xmlns:p14="http://schemas.microsoft.com/office/powerpoint/2010/main" val="36960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Box 2"/>
          <p:cNvSpPr txBox="1">
            <a:spLocks noChangeArrowheads="1"/>
          </p:cNvSpPr>
          <p:nvPr/>
        </p:nvSpPr>
        <p:spPr bwMode="auto">
          <a:xfrm>
            <a:off x="471488" y="1214438"/>
            <a:ext cx="63690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If they did not get it right</a:t>
            </a:r>
          </a:p>
        </p:txBody>
      </p:sp>
      <p:pic>
        <p:nvPicPr>
          <p:cNvPr id="358403" name="Picture 3" descr="Refeeding Prescription training" title="Refeeding Prescription training"/>
          <p:cNvPicPr>
            <a:picLocks noChangeAspect="1" noChangeArrowheads="1"/>
          </p:cNvPicPr>
          <p:nvPr/>
        </p:nvPicPr>
        <p:blipFill>
          <a:blip r:embed="rId3" cstate="print"/>
          <a:srcRect/>
          <a:stretch>
            <a:fillRect/>
          </a:stretch>
        </p:blipFill>
        <p:spPr bwMode="auto">
          <a:xfrm>
            <a:off x="85725" y="1971675"/>
            <a:ext cx="8972550" cy="4800600"/>
          </a:xfrm>
          <a:prstGeom prst="rect">
            <a:avLst/>
          </a:prstGeom>
          <a:noFill/>
        </p:spPr>
      </p:pic>
    </p:spTree>
    <p:extLst>
      <p:ext uri="{BB962C8B-B14F-4D97-AF65-F5344CB8AC3E}">
        <p14:creationId xmlns:p14="http://schemas.microsoft.com/office/powerpoint/2010/main" val="3298941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2"/>
          <p:cNvSpPr txBox="1">
            <a:spLocks noChangeArrowheads="1"/>
          </p:cNvSpPr>
          <p:nvPr/>
        </p:nvSpPr>
        <p:spPr bwMode="auto">
          <a:xfrm>
            <a:off x="471488" y="1214438"/>
            <a:ext cx="63690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More prompts</a:t>
            </a:r>
          </a:p>
        </p:txBody>
      </p:sp>
      <p:pic>
        <p:nvPicPr>
          <p:cNvPr id="362499" name="Picture 3" descr="Refeeding Popquiz" title="Refeeding Popquiz"/>
          <p:cNvPicPr>
            <a:picLocks noChangeAspect="1" noChangeArrowheads="1"/>
          </p:cNvPicPr>
          <p:nvPr/>
        </p:nvPicPr>
        <p:blipFill>
          <a:blip r:embed="rId3" cstate="print"/>
          <a:srcRect/>
          <a:stretch>
            <a:fillRect/>
          </a:stretch>
        </p:blipFill>
        <p:spPr bwMode="auto">
          <a:xfrm>
            <a:off x="104775" y="1971675"/>
            <a:ext cx="8934450" cy="4800600"/>
          </a:xfrm>
          <a:prstGeom prst="rect">
            <a:avLst/>
          </a:prstGeom>
          <a:noFill/>
        </p:spPr>
      </p:pic>
    </p:spTree>
    <p:extLst>
      <p:ext uri="{BB962C8B-B14F-4D97-AF65-F5344CB8AC3E}">
        <p14:creationId xmlns:p14="http://schemas.microsoft.com/office/powerpoint/2010/main" val="354649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471488" y="1214438"/>
            <a:ext cx="63690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A final check</a:t>
            </a:r>
          </a:p>
        </p:txBody>
      </p:sp>
      <p:pic>
        <p:nvPicPr>
          <p:cNvPr id="364547" name="Picture 3" descr="exam question" title="exam question"/>
          <p:cNvPicPr>
            <a:picLocks noChangeAspect="1" noChangeArrowheads="1"/>
          </p:cNvPicPr>
          <p:nvPr/>
        </p:nvPicPr>
        <p:blipFill>
          <a:blip r:embed="rId3" cstate="print"/>
          <a:srcRect/>
          <a:stretch>
            <a:fillRect/>
          </a:stretch>
        </p:blipFill>
        <p:spPr bwMode="auto">
          <a:xfrm>
            <a:off x="547688" y="2284413"/>
            <a:ext cx="7586662" cy="3937000"/>
          </a:xfrm>
          <a:prstGeom prst="rect">
            <a:avLst/>
          </a:prstGeom>
          <a:noFill/>
        </p:spPr>
      </p:pic>
      <p:sp>
        <p:nvSpPr>
          <p:cNvPr id="364549" name="TextBox 6"/>
          <p:cNvSpPr txBox="1">
            <a:spLocks noChangeArrowheads="1"/>
          </p:cNvSpPr>
          <p:nvPr/>
        </p:nvSpPr>
        <p:spPr bwMode="auto">
          <a:xfrm>
            <a:off x="4568825" y="584200"/>
            <a:ext cx="4575175" cy="822325"/>
          </a:xfrm>
          <a:prstGeom prst="rect">
            <a:avLst/>
          </a:prstGeom>
          <a:noFill/>
          <a:ln w="9525">
            <a:noFill/>
            <a:miter lim="800000"/>
            <a:headEnd/>
            <a:tailEnd/>
          </a:ln>
        </p:spPr>
        <p:txBody>
          <a:bodyPr>
            <a:spAutoFit/>
          </a:bodyPr>
          <a:lstStyle/>
          <a:p>
            <a:r>
              <a:rPr lang="en-US" sz="2400" b="1">
                <a:latin typeface="Calibri" pitchFamily="34" charset="0"/>
              </a:rPr>
              <a:t>3.       NIM instructional design</a:t>
            </a:r>
          </a:p>
          <a:p>
            <a:endParaRPr lang="en-US" sz="2400"/>
          </a:p>
        </p:txBody>
      </p:sp>
    </p:spTree>
    <p:extLst>
      <p:ext uri="{BB962C8B-B14F-4D97-AF65-F5344CB8AC3E}">
        <p14:creationId xmlns:p14="http://schemas.microsoft.com/office/powerpoint/2010/main" val="72225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3"/>
          <p:cNvSpPr>
            <a:spLocks noChangeArrowheads="1"/>
          </p:cNvSpPr>
          <p:nvPr/>
        </p:nvSpPr>
        <p:spPr bwMode="auto">
          <a:xfrm>
            <a:off x="0" y="2503257"/>
            <a:ext cx="9144000" cy="3232150"/>
          </a:xfrm>
          <a:prstGeom prst="rect">
            <a:avLst/>
          </a:prstGeom>
          <a:noFill/>
          <a:ln w="9525">
            <a:noFill/>
            <a:miter lim="800000"/>
            <a:headEnd/>
            <a:tailEnd/>
          </a:ln>
        </p:spPr>
        <p:txBody>
          <a:bodyPr/>
          <a:lstStyle/>
          <a:p>
            <a:pPr algn="ctr">
              <a:lnSpc>
                <a:spcPct val="90000"/>
              </a:lnSpc>
              <a:spcBef>
                <a:spcPct val="20000"/>
              </a:spcBef>
            </a:pPr>
            <a:endParaRPr lang="en-US" sz="3200" dirty="0">
              <a:latin typeface="Calibri" pitchFamily="34" charset="0"/>
            </a:endParaRPr>
          </a:p>
          <a:p>
            <a:pPr algn="ctr">
              <a:lnSpc>
                <a:spcPct val="90000"/>
              </a:lnSpc>
              <a:spcBef>
                <a:spcPct val="20000"/>
              </a:spcBef>
            </a:pPr>
            <a:r>
              <a:rPr lang="en-US" sz="3600" b="1" dirty="0">
                <a:latin typeface="Calibri" pitchFamily="34" charset="0"/>
              </a:rPr>
              <a:t>Martin Kohlmeier, MD, PhD</a:t>
            </a:r>
          </a:p>
          <a:p>
            <a:pPr algn="ctr">
              <a:lnSpc>
                <a:spcPct val="90000"/>
              </a:lnSpc>
              <a:spcBef>
                <a:spcPct val="20000"/>
              </a:spcBef>
            </a:pPr>
            <a:r>
              <a:rPr lang="en-US" sz="2800" dirty="0">
                <a:latin typeface="Calibri" pitchFamily="34" charset="0"/>
              </a:rPr>
              <a:t>University of North Carolina at Chapel Hill</a:t>
            </a:r>
          </a:p>
          <a:p>
            <a:pPr algn="ctr">
              <a:lnSpc>
                <a:spcPct val="90000"/>
              </a:lnSpc>
              <a:spcBef>
                <a:spcPct val="20000"/>
              </a:spcBef>
            </a:pPr>
            <a:r>
              <a:rPr lang="en-US" sz="2800" dirty="0">
                <a:latin typeface="Calibri" pitchFamily="34" charset="0"/>
              </a:rPr>
              <a:t>School of Medicine &amp; </a:t>
            </a:r>
            <a:r>
              <a:rPr lang="en-US" sz="2800" dirty="0" err="1">
                <a:latin typeface="Calibri" pitchFamily="34" charset="0"/>
              </a:rPr>
              <a:t>Gillings</a:t>
            </a:r>
            <a:r>
              <a:rPr lang="en-US" sz="2800" dirty="0">
                <a:latin typeface="Calibri" pitchFamily="34" charset="0"/>
              </a:rPr>
              <a:t> School of Global Public Health</a:t>
            </a:r>
          </a:p>
          <a:p>
            <a:pPr algn="ctr">
              <a:lnSpc>
                <a:spcPct val="90000"/>
              </a:lnSpc>
              <a:spcBef>
                <a:spcPct val="20000"/>
              </a:spcBef>
            </a:pPr>
            <a:r>
              <a:rPr lang="en-US" sz="2800" dirty="0">
                <a:latin typeface="Calibri" pitchFamily="34" charset="0"/>
              </a:rPr>
              <a:t>and</a:t>
            </a:r>
          </a:p>
          <a:p>
            <a:pPr algn="ctr">
              <a:lnSpc>
                <a:spcPct val="90000"/>
              </a:lnSpc>
              <a:spcBef>
                <a:spcPct val="20000"/>
              </a:spcBef>
            </a:pPr>
            <a:r>
              <a:rPr lang="en-US" sz="2800" dirty="0">
                <a:latin typeface="Calibri" pitchFamily="34" charset="0"/>
              </a:rPr>
              <a:t>UNC Nutrition Research Institute, Kannapolis, NC</a:t>
            </a:r>
          </a:p>
          <a:p>
            <a:pPr algn="ctr">
              <a:lnSpc>
                <a:spcPct val="90000"/>
              </a:lnSpc>
              <a:spcBef>
                <a:spcPct val="20000"/>
              </a:spcBef>
            </a:pPr>
            <a:endParaRPr lang="en-US" sz="2800" dirty="0"/>
          </a:p>
        </p:txBody>
      </p:sp>
      <p:sp>
        <p:nvSpPr>
          <p:cNvPr id="2056" name="Text Box 5"/>
          <p:cNvSpPr txBox="1">
            <a:spLocks noChangeArrowheads="1"/>
          </p:cNvSpPr>
          <p:nvPr/>
        </p:nvSpPr>
        <p:spPr bwMode="auto">
          <a:xfrm>
            <a:off x="119742" y="1235075"/>
            <a:ext cx="8937172" cy="1938992"/>
          </a:xfrm>
          <a:prstGeom prst="rect">
            <a:avLst/>
          </a:prstGeom>
          <a:noFill/>
          <a:ln w="9525">
            <a:noFill/>
            <a:miter lim="800000"/>
            <a:headEnd/>
            <a:tailEnd/>
          </a:ln>
        </p:spPr>
        <p:txBody>
          <a:bodyPr wrap="square">
            <a:spAutoFit/>
          </a:bodyPr>
          <a:lstStyle/>
          <a:p>
            <a:pPr algn="ctr"/>
            <a:r>
              <a:rPr lang="en-US" sz="4800" b="1" dirty="0"/>
              <a:t>Medical Nutrition Education</a:t>
            </a:r>
          </a:p>
          <a:p>
            <a:pPr algn="ctr"/>
            <a:r>
              <a:rPr lang="en-US" sz="3600" b="1" dirty="0"/>
              <a:t>Path to better global health</a:t>
            </a:r>
          </a:p>
          <a:p>
            <a:pPr algn="ctr"/>
            <a:endParaRPr lang="en-US" sz="3600" b="1" dirty="0"/>
          </a:p>
        </p:txBody>
      </p:sp>
      <p:sp>
        <p:nvSpPr>
          <p:cNvPr id="4" name="Rectangle 3"/>
          <p:cNvSpPr/>
          <p:nvPr/>
        </p:nvSpPr>
        <p:spPr>
          <a:xfrm flipV="1">
            <a:off x="0" y="6192763"/>
            <a:ext cx="9144000" cy="665237"/>
          </a:xfrm>
          <a:prstGeom prst="rect">
            <a:avLst/>
          </a:prstGeom>
          <a:solidFill>
            <a:srgbClr val="4A8FC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ogo of UNC Nutrition Research Institute" title="logo of UNC Nutrition Research Institu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6192763"/>
            <a:ext cx="2108199" cy="668270"/>
          </a:xfrm>
          <a:prstGeom prst="rect">
            <a:avLst/>
          </a:prstGeom>
        </p:spPr>
      </p:pic>
      <p:sp>
        <p:nvSpPr>
          <p:cNvPr id="6" name="Rectangle 5"/>
          <p:cNvSpPr/>
          <p:nvPr/>
        </p:nvSpPr>
        <p:spPr>
          <a:xfrm>
            <a:off x="2626177" y="6263771"/>
            <a:ext cx="3924301" cy="523220"/>
          </a:xfrm>
          <a:prstGeom prst="rect">
            <a:avLst/>
          </a:prstGeom>
        </p:spPr>
        <p:txBody>
          <a:bodyPr wrap="square">
            <a:spAutoFit/>
          </a:bodyPr>
          <a:lstStyle/>
          <a:p>
            <a:r>
              <a:rPr lang="en-US" sz="2800" b="1" dirty="0">
                <a:solidFill>
                  <a:schemeClr val="bg1"/>
                </a:solidFill>
              </a:rPr>
              <a:t>mkohlmeier@unc.edu</a:t>
            </a:r>
          </a:p>
        </p:txBody>
      </p:sp>
      <p:pic>
        <p:nvPicPr>
          <p:cNvPr id="7" name="Picture 6" descr="logo of Nutrition in Medicine" title="logo of Nutrition in Medic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143" y="6189730"/>
            <a:ext cx="1411855" cy="688568"/>
          </a:xfrm>
          <a:prstGeom prst="rect">
            <a:avLst/>
          </a:prstGeom>
        </p:spPr>
      </p:pic>
    </p:spTree>
    <p:extLst>
      <p:ext uri="{BB962C8B-B14F-4D97-AF65-F5344CB8AC3E}">
        <p14:creationId xmlns:p14="http://schemas.microsoft.com/office/powerpoint/2010/main" val="140697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471488" y="1214438"/>
            <a:ext cx="6369050" cy="519112"/>
          </a:xfrm>
          <a:prstGeom prst="rect">
            <a:avLst/>
          </a:prstGeom>
          <a:noFill/>
          <a:ln w="9525">
            <a:noFill/>
            <a:miter lim="800000"/>
            <a:headEnd/>
            <a:tailEnd/>
          </a:ln>
          <a:effectLst/>
        </p:spPr>
        <p:txBody>
          <a:bodyPr>
            <a:spAutoFit/>
          </a:bodyPr>
          <a:lstStyle/>
          <a:p>
            <a:pPr>
              <a:spcBef>
                <a:spcPct val="20000"/>
              </a:spcBef>
            </a:pPr>
            <a:r>
              <a:rPr lang="en-US" sz="2800" b="1">
                <a:latin typeface="Comic Sans MS" pitchFamily="66" charset="0"/>
              </a:rPr>
              <a:t>A handy reference</a:t>
            </a:r>
          </a:p>
        </p:txBody>
      </p:sp>
      <p:pic>
        <p:nvPicPr>
          <p:cNvPr id="366595" name="Picture 3" descr="pocket guide refeeding" title="pocket guide refeeding"/>
          <p:cNvPicPr>
            <a:picLocks noChangeAspect="1" noChangeArrowheads="1"/>
          </p:cNvPicPr>
          <p:nvPr/>
        </p:nvPicPr>
        <p:blipFill>
          <a:blip r:embed="rId3" cstate="print"/>
          <a:srcRect/>
          <a:stretch>
            <a:fillRect/>
          </a:stretch>
        </p:blipFill>
        <p:spPr bwMode="auto">
          <a:xfrm>
            <a:off x="547688" y="2284413"/>
            <a:ext cx="7688262" cy="3995737"/>
          </a:xfrm>
          <a:prstGeom prst="rect">
            <a:avLst/>
          </a:prstGeom>
          <a:noFill/>
        </p:spPr>
      </p:pic>
    </p:spTree>
    <p:extLst>
      <p:ext uri="{BB962C8B-B14F-4D97-AF65-F5344CB8AC3E}">
        <p14:creationId xmlns:p14="http://schemas.microsoft.com/office/powerpoint/2010/main" val="1774273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18847800"/>
              </p:ext>
            </p:extLst>
          </p:nvPr>
        </p:nvGraphicFramePr>
        <p:xfrm>
          <a:off x="751112" y="2340438"/>
          <a:ext cx="7935686" cy="3344408"/>
        </p:xfrm>
        <a:graphic>
          <a:graphicData uri="http://schemas.openxmlformats.org/drawingml/2006/table">
            <a:tbl>
              <a:tblPr/>
              <a:tblGrid>
                <a:gridCol w="2571320">
                  <a:extLst>
                    <a:ext uri="{9D8B030D-6E8A-4147-A177-3AD203B41FA5}">
                      <a16:colId xmlns:a16="http://schemas.microsoft.com/office/drawing/2014/main" val="20000"/>
                    </a:ext>
                  </a:extLst>
                </a:gridCol>
                <a:gridCol w="1607075">
                  <a:extLst>
                    <a:ext uri="{9D8B030D-6E8A-4147-A177-3AD203B41FA5}">
                      <a16:colId xmlns:a16="http://schemas.microsoft.com/office/drawing/2014/main" val="20001"/>
                    </a:ext>
                  </a:extLst>
                </a:gridCol>
                <a:gridCol w="2048234">
                  <a:extLst>
                    <a:ext uri="{9D8B030D-6E8A-4147-A177-3AD203B41FA5}">
                      <a16:colId xmlns:a16="http://schemas.microsoft.com/office/drawing/2014/main" val="20002"/>
                    </a:ext>
                  </a:extLst>
                </a:gridCol>
                <a:gridCol w="1709057">
                  <a:extLst>
                    <a:ext uri="{9D8B030D-6E8A-4147-A177-3AD203B41FA5}">
                      <a16:colId xmlns:a16="http://schemas.microsoft.com/office/drawing/2014/main" val="20003"/>
                    </a:ext>
                  </a:extLst>
                </a:gridCol>
              </a:tblGrid>
              <a:tr h="503246">
                <a:tc>
                  <a:txBody>
                    <a:bodyPr/>
                    <a:lstStyle/>
                    <a:p>
                      <a:pPr marL="0" marR="0">
                        <a:lnSpc>
                          <a:spcPct val="150000"/>
                        </a:lnSpc>
                        <a:spcBef>
                          <a:spcPts val="0"/>
                        </a:spcBef>
                        <a:spcAft>
                          <a:spcPts val="1800"/>
                        </a:spcAft>
                      </a:pPr>
                      <a:r>
                        <a:rPr lang="en-US" sz="1800" b="1" dirty="0">
                          <a:latin typeface="Calibri"/>
                          <a:ea typeface="Calibri"/>
                          <a:cs typeface="Calibri"/>
                        </a:rPr>
                        <a:t>Clinical 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800"/>
                        </a:spcAft>
                      </a:pPr>
                      <a:r>
                        <a:rPr lang="en-US" sz="1800" b="1" dirty="0">
                          <a:latin typeface="Calibri"/>
                          <a:ea typeface="Calibri"/>
                          <a:cs typeface="Calibri"/>
                        </a:rPr>
                        <a:t>Baseline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800"/>
                        </a:spcAft>
                      </a:pPr>
                      <a:r>
                        <a:rPr lang="en-US" sz="1800" b="1" dirty="0">
                          <a:latin typeface="Calibri"/>
                          <a:ea typeface="Calibri"/>
                          <a:cs typeface="Calibri"/>
                        </a:rPr>
                        <a:t>Three months later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800"/>
                        </a:spcAft>
                      </a:pPr>
                      <a:r>
                        <a:rPr lang="en-US" sz="1800" b="1" dirty="0" err="1">
                          <a:latin typeface="Calibri"/>
                          <a:ea typeface="Calibri"/>
                          <a:cs typeface="Calibri"/>
                        </a:rPr>
                        <a:t>Stat.significance</a:t>
                      </a:r>
                      <a:endParaRPr lang="en-US" sz="1800" b="1"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545">
                <a:tc>
                  <a:txBody>
                    <a:bodyPr/>
                    <a:lstStyle/>
                    <a:p>
                      <a:pPr marL="0" marR="0">
                        <a:lnSpc>
                          <a:spcPct val="115000"/>
                        </a:lnSpc>
                        <a:spcBef>
                          <a:spcPts val="0"/>
                        </a:spcBef>
                        <a:spcAft>
                          <a:spcPts val="0"/>
                        </a:spcAft>
                      </a:pPr>
                      <a:r>
                        <a:rPr lang="en-US" sz="1800" b="0" dirty="0">
                          <a:latin typeface="Calibri"/>
                          <a:ea typeface="Calibri"/>
                          <a:cs typeface="Calibri"/>
                        </a:rPr>
                        <a:t>Address nutritional issues at new OB appointment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Calibri"/>
                        </a:rPr>
                        <a:t>57.9%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Calibri"/>
                        </a:rPr>
                        <a:t>64.5%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Calibri"/>
                        </a:rPr>
                        <a:t>0.77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6545">
                <a:tc>
                  <a:txBody>
                    <a:bodyPr/>
                    <a:lstStyle/>
                    <a:p>
                      <a:pPr marL="0" marR="0">
                        <a:lnSpc>
                          <a:spcPct val="115000"/>
                        </a:lnSpc>
                        <a:spcBef>
                          <a:spcPts val="0"/>
                        </a:spcBef>
                        <a:spcAft>
                          <a:spcPts val="0"/>
                        </a:spcAft>
                      </a:pPr>
                      <a:r>
                        <a:rPr lang="en-US" sz="1800" b="1" dirty="0">
                          <a:latin typeface="Calibri"/>
                          <a:ea typeface="Calibri"/>
                          <a:cs typeface="Calibri"/>
                        </a:rPr>
                        <a:t>Advise about gestational weight gain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latin typeface="Calibri"/>
                          <a:ea typeface="Calibri"/>
                          <a:cs typeface="Calibri"/>
                        </a:rPr>
                        <a:t>33.2%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latin typeface="Calibri"/>
                          <a:ea typeface="Calibri"/>
                          <a:cs typeface="Calibri"/>
                        </a:rPr>
                        <a:t>77.4%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Calibri"/>
                          <a:cs typeface="Calibri"/>
                        </a:rPr>
                        <a:t>0.003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9392">
                <a:tc>
                  <a:txBody>
                    <a:bodyPr/>
                    <a:lstStyle/>
                    <a:p>
                      <a:pPr marL="0" marR="0">
                        <a:lnSpc>
                          <a:spcPct val="115000"/>
                        </a:lnSpc>
                        <a:spcBef>
                          <a:spcPts val="0"/>
                        </a:spcBef>
                        <a:spcAft>
                          <a:spcPts val="0"/>
                        </a:spcAft>
                      </a:pPr>
                      <a:r>
                        <a:rPr lang="en-US" sz="1800" b="0" dirty="0">
                          <a:latin typeface="Calibri"/>
                          <a:ea typeface="Calibri"/>
                          <a:cs typeface="Calibri"/>
                        </a:rPr>
                        <a:t>Calculate BMI at OB visit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Calibri"/>
                        </a:rPr>
                        <a:t>78.4%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Calibri"/>
                        </a:rPr>
                        <a:t>93.3%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Calibri"/>
                        </a:rPr>
                        <a:t>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800" b="1" dirty="0">
                          <a:latin typeface="Calibri"/>
                          <a:ea typeface="Calibri"/>
                          <a:cs typeface="Calibri"/>
                        </a:rPr>
                        <a:t>Discuss nutritional issues during GYN visit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Calibri"/>
                          <a:cs typeface="Calibri"/>
                        </a:rPr>
                        <a:t>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Calibri"/>
                          <a:cs typeface="Calibri"/>
                        </a:rPr>
                        <a:t>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Calibri"/>
                          <a:cs typeface="Calibri"/>
                        </a:rPr>
                        <a:t>0.002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8962">
                <a:tc>
                  <a:txBody>
                    <a:bodyPr/>
                    <a:lstStyle/>
                    <a:p>
                      <a:pPr marL="0" marR="0">
                        <a:lnSpc>
                          <a:spcPct val="115000"/>
                        </a:lnSpc>
                        <a:spcBef>
                          <a:spcPts val="0"/>
                        </a:spcBef>
                        <a:spcAft>
                          <a:spcPts val="0"/>
                        </a:spcAft>
                      </a:pPr>
                      <a:r>
                        <a:rPr lang="en-US" sz="1800" b="0" dirty="0">
                          <a:latin typeface="Calibri"/>
                          <a:ea typeface="Calibri"/>
                          <a:cs typeface="Calibri"/>
                        </a:rPr>
                        <a:t>Refer to an 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Calibri"/>
                        </a:rPr>
                        <a:t>36.8%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Calibri"/>
                        </a:rPr>
                        <a:t>56.7%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a:latin typeface="Calibri"/>
                          <a:ea typeface="Calibri"/>
                          <a:cs typeface="Calibri"/>
                        </a:rPr>
                        <a:t>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TextBox 1"/>
          <p:cNvSpPr txBox="1"/>
          <p:nvPr/>
        </p:nvSpPr>
        <p:spPr>
          <a:xfrm>
            <a:off x="5116278" y="6118554"/>
            <a:ext cx="3018775" cy="369332"/>
          </a:xfrm>
          <a:prstGeom prst="rect">
            <a:avLst/>
          </a:prstGeom>
          <a:noFill/>
        </p:spPr>
        <p:txBody>
          <a:bodyPr wrap="none" rtlCol="0">
            <a:spAutoFit/>
          </a:bodyPr>
          <a:lstStyle/>
          <a:p>
            <a:r>
              <a:rPr lang="en-US" dirty="0"/>
              <a:t>Kaplan et al., </a:t>
            </a:r>
            <a:r>
              <a:rPr lang="en-US" dirty="0" err="1"/>
              <a:t>Exp</a:t>
            </a:r>
            <a:r>
              <a:rPr lang="en-US" dirty="0"/>
              <a:t> </a:t>
            </a:r>
            <a:r>
              <a:rPr lang="en-US" dirty="0" err="1"/>
              <a:t>Biol</a:t>
            </a:r>
            <a:r>
              <a:rPr lang="en-US" dirty="0"/>
              <a:t> 2013</a:t>
            </a:r>
          </a:p>
        </p:txBody>
      </p:sp>
      <p:sp>
        <p:nvSpPr>
          <p:cNvPr id="5" name="Text Box 3"/>
          <p:cNvSpPr txBox="1">
            <a:spLocks noChangeArrowheads="1"/>
          </p:cNvSpPr>
          <p:nvPr/>
        </p:nvSpPr>
        <p:spPr bwMode="auto">
          <a:xfrm>
            <a:off x="471488" y="1214438"/>
            <a:ext cx="8672512" cy="523220"/>
          </a:xfrm>
          <a:prstGeom prst="rect">
            <a:avLst/>
          </a:prstGeom>
          <a:noFill/>
          <a:ln w="9525">
            <a:noFill/>
            <a:miter lim="800000"/>
            <a:headEnd/>
            <a:tailEnd/>
          </a:ln>
          <a:effectLst/>
        </p:spPr>
        <p:txBody>
          <a:bodyPr wrap="square">
            <a:spAutoFit/>
          </a:bodyPr>
          <a:lstStyle/>
          <a:p>
            <a:pPr>
              <a:spcBef>
                <a:spcPct val="20000"/>
              </a:spcBef>
            </a:pPr>
            <a:r>
              <a:rPr lang="en-US" sz="2800" b="1" dirty="0">
                <a:latin typeface="Comic Sans MS" pitchFamily="66" charset="0"/>
              </a:rPr>
              <a:t>One hour of instruction for OB/GYN residents</a:t>
            </a:r>
          </a:p>
        </p:txBody>
      </p:sp>
    </p:spTree>
    <p:extLst>
      <p:ext uri="{BB962C8B-B14F-4D97-AF65-F5344CB8AC3E}">
        <p14:creationId xmlns:p14="http://schemas.microsoft.com/office/powerpoint/2010/main" val="2349265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17161" y="2155544"/>
            <a:ext cx="2457288" cy="4470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spcAft>
                <a:spcPts val="1200"/>
              </a:spcAft>
              <a:buClr>
                <a:srgbClr val="006600"/>
              </a:buClr>
              <a:buNone/>
            </a:pPr>
            <a:r>
              <a:rPr lang="en-US" sz="2400" b="1" kern="0" dirty="0">
                <a:latin typeface="Calibri" pitchFamily="34" charset="0"/>
              </a:rPr>
              <a:t>Trinidad</a:t>
            </a:r>
          </a:p>
          <a:p>
            <a:pPr marL="457200" indent="-457200" eaLnBrk="1" hangingPunct="1">
              <a:lnSpc>
                <a:spcPct val="90000"/>
              </a:lnSpc>
              <a:spcAft>
                <a:spcPts val="1200"/>
              </a:spcAft>
              <a:buClr>
                <a:srgbClr val="006600"/>
              </a:buClr>
              <a:buNone/>
            </a:pPr>
            <a:r>
              <a:rPr lang="en-US" sz="2400" b="1" kern="0" dirty="0">
                <a:latin typeface="Calibri" pitchFamily="34" charset="0"/>
              </a:rPr>
              <a:t>Kenya		</a:t>
            </a:r>
          </a:p>
          <a:p>
            <a:pPr marL="457200" indent="-457200" eaLnBrk="1" hangingPunct="1">
              <a:lnSpc>
                <a:spcPct val="90000"/>
              </a:lnSpc>
              <a:spcAft>
                <a:spcPts val="1200"/>
              </a:spcAft>
              <a:buClr>
                <a:srgbClr val="006600"/>
              </a:buClr>
              <a:buNone/>
            </a:pPr>
            <a:r>
              <a:rPr lang="en-US" sz="2400" b="1" kern="0" dirty="0">
                <a:latin typeface="Calibri" pitchFamily="34" charset="0"/>
              </a:rPr>
              <a:t>Egypt</a:t>
            </a:r>
          </a:p>
          <a:p>
            <a:pPr marL="457200" indent="-457200" eaLnBrk="1" hangingPunct="1">
              <a:lnSpc>
                <a:spcPct val="90000"/>
              </a:lnSpc>
              <a:spcAft>
                <a:spcPts val="1200"/>
              </a:spcAft>
              <a:buClr>
                <a:srgbClr val="006600"/>
              </a:buClr>
              <a:buNone/>
            </a:pPr>
            <a:r>
              <a:rPr lang="en-US" sz="2400" b="1" kern="0" dirty="0">
                <a:latin typeface="Calibri" pitchFamily="34" charset="0"/>
              </a:rPr>
              <a:t>Ethiopia</a:t>
            </a:r>
          </a:p>
          <a:p>
            <a:pPr marL="457200" indent="-457200" eaLnBrk="1" hangingPunct="1">
              <a:lnSpc>
                <a:spcPct val="90000"/>
              </a:lnSpc>
              <a:spcAft>
                <a:spcPts val="1200"/>
              </a:spcAft>
              <a:buClr>
                <a:srgbClr val="006600"/>
              </a:buClr>
              <a:buNone/>
            </a:pPr>
            <a:r>
              <a:rPr lang="en-US" sz="2400" b="1" kern="0" dirty="0">
                <a:latin typeface="Calibri" pitchFamily="34" charset="0"/>
              </a:rPr>
              <a:t>Ghana</a:t>
            </a:r>
          </a:p>
          <a:p>
            <a:pPr marL="457200" indent="-457200" eaLnBrk="1" hangingPunct="1">
              <a:lnSpc>
                <a:spcPct val="90000"/>
              </a:lnSpc>
              <a:spcAft>
                <a:spcPts val="1200"/>
              </a:spcAft>
              <a:buClr>
                <a:srgbClr val="006600"/>
              </a:buClr>
              <a:buNone/>
            </a:pPr>
            <a:endParaRPr lang="en-US" sz="2400" b="1" kern="0" dirty="0">
              <a:latin typeface="Calibri" pitchFamily="34" charset="0"/>
            </a:endParaRPr>
          </a:p>
          <a:p>
            <a:pPr marL="457200" indent="-457200" eaLnBrk="1" hangingPunct="1">
              <a:lnSpc>
                <a:spcPct val="90000"/>
              </a:lnSpc>
              <a:spcAft>
                <a:spcPts val="1200"/>
              </a:spcAft>
              <a:buClr>
                <a:srgbClr val="006600"/>
              </a:buClr>
              <a:buNone/>
            </a:pPr>
            <a:endParaRPr lang="en-US" sz="2400" b="1" kern="0" dirty="0">
              <a:latin typeface="Calibri" pitchFamily="34" charset="0"/>
            </a:endParaRPr>
          </a:p>
          <a:p>
            <a:pPr marL="457200" indent="-457200" eaLnBrk="1" hangingPunct="1">
              <a:lnSpc>
                <a:spcPct val="90000"/>
              </a:lnSpc>
              <a:spcAft>
                <a:spcPts val="1200"/>
              </a:spcAft>
              <a:buClr>
                <a:srgbClr val="006600"/>
              </a:buClr>
              <a:buNone/>
            </a:pPr>
            <a:endParaRPr lang="en-US" sz="2400" b="1" kern="0" dirty="0">
              <a:latin typeface="Calibri" pitchFamily="34" charset="0"/>
            </a:endParaRPr>
          </a:p>
          <a:p>
            <a:pPr marL="457200" indent="-457200" eaLnBrk="1" hangingPunct="1">
              <a:lnSpc>
                <a:spcPct val="90000"/>
              </a:lnSpc>
              <a:spcAft>
                <a:spcPts val="1200"/>
              </a:spcAft>
              <a:buClr>
                <a:srgbClr val="006600"/>
              </a:buClr>
              <a:buNone/>
            </a:pPr>
            <a:endParaRPr lang="en-US" sz="2400" b="1" kern="0" dirty="0">
              <a:latin typeface="Calibri" pitchFamily="34" charset="0"/>
            </a:endParaRPr>
          </a:p>
          <a:p>
            <a:pPr marL="457200" indent="-457200" eaLnBrk="1" hangingPunct="1">
              <a:lnSpc>
                <a:spcPct val="90000"/>
              </a:lnSpc>
              <a:buFontTx/>
              <a:buNone/>
            </a:pPr>
            <a:endParaRPr lang="en-US" sz="2400" b="1" kern="0" dirty="0">
              <a:latin typeface="Calibri" pitchFamily="34" charset="0"/>
            </a:endParaRPr>
          </a:p>
          <a:p>
            <a:pPr marL="457200" indent="-457200" eaLnBrk="1" hangingPunct="1">
              <a:lnSpc>
                <a:spcPct val="90000"/>
              </a:lnSpc>
              <a:buClr>
                <a:schemeClr val="accent2"/>
              </a:buClr>
              <a:buFontTx/>
              <a:buNone/>
            </a:pPr>
            <a:endParaRPr lang="en-US" sz="2400" b="1" kern="0" dirty="0">
              <a:latin typeface="Calibri" pitchFamily="34" charset="0"/>
            </a:endParaRPr>
          </a:p>
        </p:txBody>
      </p:sp>
      <p:sp>
        <p:nvSpPr>
          <p:cNvPr id="8" name="Text Box 3"/>
          <p:cNvSpPr txBox="1">
            <a:spLocks noChangeArrowheads="1"/>
          </p:cNvSpPr>
          <p:nvPr/>
        </p:nvSpPr>
        <p:spPr bwMode="auto">
          <a:xfrm>
            <a:off x="531448" y="1361564"/>
            <a:ext cx="8248650" cy="523220"/>
          </a:xfrm>
          <a:prstGeom prst="rect">
            <a:avLst/>
          </a:prstGeom>
          <a:noFill/>
          <a:ln w="9525">
            <a:noFill/>
            <a:miter lim="800000"/>
            <a:headEnd/>
            <a:tailEnd/>
          </a:ln>
        </p:spPr>
        <p:txBody>
          <a:bodyPr>
            <a:spAutoFit/>
          </a:bodyPr>
          <a:lstStyle/>
          <a:p>
            <a:pPr>
              <a:spcBef>
                <a:spcPct val="20000"/>
              </a:spcBef>
            </a:pPr>
            <a:r>
              <a:rPr lang="en-US" sz="2800" b="1" dirty="0">
                <a:latin typeface="Comic Sans MS" panose="030F0702030302020204" pitchFamily="66" charset="0"/>
              </a:rPr>
              <a:t>International NIM Use and Collaborations</a:t>
            </a:r>
          </a:p>
        </p:txBody>
      </p:sp>
      <p:sp>
        <p:nvSpPr>
          <p:cNvPr id="2" name="Rectangle 1"/>
          <p:cNvSpPr/>
          <p:nvPr/>
        </p:nvSpPr>
        <p:spPr>
          <a:xfrm>
            <a:off x="3680085" y="2155544"/>
            <a:ext cx="2211050" cy="2369880"/>
          </a:xfrm>
          <a:prstGeom prst="rect">
            <a:avLst/>
          </a:prstGeom>
        </p:spPr>
        <p:txBody>
          <a:bodyPr wrap="square">
            <a:spAutoFit/>
          </a:bodyPr>
          <a:lstStyle/>
          <a:p>
            <a:pPr marL="457200" indent="-457200" eaLnBrk="1" hangingPunct="1">
              <a:lnSpc>
                <a:spcPct val="90000"/>
              </a:lnSpc>
              <a:spcAft>
                <a:spcPts val="1200"/>
              </a:spcAft>
              <a:buClr>
                <a:srgbClr val="006600"/>
              </a:buClr>
              <a:buNone/>
            </a:pPr>
            <a:r>
              <a:rPr lang="en-US" sz="2400" b="1" kern="0" dirty="0">
                <a:latin typeface="Calibri" pitchFamily="34" charset="0"/>
              </a:rPr>
              <a:t>Nigeria</a:t>
            </a:r>
          </a:p>
          <a:p>
            <a:pPr marL="457200" indent="-457200" eaLnBrk="1" hangingPunct="1">
              <a:lnSpc>
                <a:spcPct val="90000"/>
              </a:lnSpc>
              <a:spcAft>
                <a:spcPts val="1200"/>
              </a:spcAft>
              <a:buClr>
                <a:srgbClr val="006600"/>
              </a:buClr>
              <a:buNone/>
            </a:pPr>
            <a:r>
              <a:rPr lang="en-US" sz="2400" b="1" kern="0" dirty="0">
                <a:latin typeface="Calibri" pitchFamily="34" charset="0"/>
              </a:rPr>
              <a:t>Malawi</a:t>
            </a:r>
          </a:p>
          <a:p>
            <a:pPr marL="457200" indent="-457200" eaLnBrk="1" hangingPunct="1">
              <a:lnSpc>
                <a:spcPct val="90000"/>
              </a:lnSpc>
              <a:spcAft>
                <a:spcPts val="1200"/>
              </a:spcAft>
              <a:buClr>
                <a:srgbClr val="006600"/>
              </a:buClr>
              <a:buNone/>
            </a:pPr>
            <a:r>
              <a:rPr lang="en-US" sz="2400" b="1" kern="0" dirty="0">
                <a:latin typeface="Calibri" pitchFamily="34" charset="0"/>
              </a:rPr>
              <a:t>India</a:t>
            </a:r>
          </a:p>
          <a:p>
            <a:pPr marL="457200" indent="-457200" eaLnBrk="1" hangingPunct="1">
              <a:lnSpc>
                <a:spcPct val="90000"/>
              </a:lnSpc>
              <a:spcAft>
                <a:spcPts val="1200"/>
              </a:spcAft>
              <a:buClr>
                <a:srgbClr val="006600"/>
              </a:buClr>
              <a:buNone/>
            </a:pPr>
            <a:r>
              <a:rPr lang="en-US" sz="2400" b="1" kern="0" dirty="0">
                <a:latin typeface="Calibri" pitchFamily="34" charset="0"/>
              </a:rPr>
              <a:t>Morocco</a:t>
            </a:r>
          </a:p>
          <a:p>
            <a:pPr marL="457200" indent="-457200" eaLnBrk="1" hangingPunct="1">
              <a:lnSpc>
                <a:spcPct val="90000"/>
              </a:lnSpc>
              <a:spcAft>
                <a:spcPts val="1200"/>
              </a:spcAft>
              <a:buClr>
                <a:srgbClr val="006600"/>
              </a:buClr>
              <a:buNone/>
            </a:pPr>
            <a:r>
              <a:rPr lang="en-US" sz="2400" b="1" kern="0" dirty="0">
                <a:latin typeface="Calibri" pitchFamily="34" charset="0"/>
              </a:rPr>
              <a:t>Philippines</a:t>
            </a:r>
          </a:p>
        </p:txBody>
      </p:sp>
    </p:spTree>
    <p:extLst>
      <p:ext uri="{BB962C8B-B14F-4D97-AF65-F5344CB8AC3E}">
        <p14:creationId xmlns:p14="http://schemas.microsoft.com/office/powerpoint/2010/main" val="2631443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idx="1"/>
          </p:nvPr>
        </p:nvSpPr>
        <p:spPr bwMode="auto">
          <a:xfrm>
            <a:off x="457200" y="2136775"/>
            <a:ext cx="8452338" cy="2075717"/>
          </a:xfrm>
          <a:noFill/>
          <a:ln>
            <a:miter lim="800000"/>
            <a:headEnd/>
            <a:tailEnd/>
          </a:ln>
        </p:spPr>
        <p:txBody>
          <a:bodyPr vert="horz" wrap="square" lIns="91440" tIns="45720" rIns="91440" bIns="45720" numCol="1" anchor="t" anchorCtr="0" compatLnSpc="1">
            <a:prstTxWarp prst="textNoShape">
              <a:avLst/>
            </a:prstTxWarp>
            <a:noAutofit/>
          </a:bodyPr>
          <a:lstStyle/>
          <a:p>
            <a:pPr>
              <a:lnSpc>
                <a:spcPct val="90000"/>
              </a:lnSpc>
              <a:spcAft>
                <a:spcPct val="30000"/>
              </a:spcAft>
              <a:buClr>
                <a:srgbClr val="006600"/>
              </a:buClr>
            </a:pPr>
            <a:r>
              <a:rPr lang="en-US" sz="2400" b="1" dirty="0">
                <a:latin typeface="Comic Sans MS" pitchFamily="66" charset="0"/>
              </a:rPr>
              <a:t>We have deep experience with online instructions</a:t>
            </a:r>
          </a:p>
          <a:p>
            <a:pPr>
              <a:lnSpc>
                <a:spcPct val="90000"/>
              </a:lnSpc>
              <a:spcAft>
                <a:spcPct val="30000"/>
              </a:spcAft>
              <a:buClr>
                <a:srgbClr val="006600"/>
              </a:buClr>
            </a:pPr>
            <a:r>
              <a:rPr lang="en-US" sz="2400" b="1" dirty="0">
                <a:latin typeface="Comic Sans MS" pitchFamily="66" charset="0"/>
              </a:rPr>
              <a:t>NIM materials readily adaptable to regional needs</a:t>
            </a:r>
          </a:p>
          <a:p>
            <a:pPr>
              <a:lnSpc>
                <a:spcPct val="90000"/>
              </a:lnSpc>
              <a:spcAft>
                <a:spcPct val="30000"/>
              </a:spcAft>
              <a:buClr>
                <a:srgbClr val="006600"/>
              </a:buClr>
            </a:pPr>
            <a:r>
              <a:rPr lang="en-US" sz="2400" b="1" dirty="0">
                <a:latin typeface="Comic Sans MS" pitchFamily="66" charset="0"/>
              </a:rPr>
              <a:t>Modules can be tailored to different skill levels</a:t>
            </a:r>
          </a:p>
          <a:p>
            <a:pPr>
              <a:lnSpc>
                <a:spcPct val="90000"/>
              </a:lnSpc>
              <a:spcAft>
                <a:spcPct val="30000"/>
              </a:spcAft>
              <a:buClr>
                <a:srgbClr val="006600"/>
              </a:buClr>
            </a:pPr>
            <a:r>
              <a:rPr lang="en-US" sz="2400" b="1" dirty="0">
                <a:latin typeface="Comic Sans MS" pitchFamily="66" charset="0"/>
              </a:rPr>
              <a:t>Delivery of instruction is specific for learners</a:t>
            </a:r>
          </a:p>
          <a:p>
            <a:pPr>
              <a:lnSpc>
                <a:spcPct val="90000"/>
              </a:lnSpc>
              <a:spcAft>
                <a:spcPct val="30000"/>
              </a:spcAft>
              <a:buClr>
                <a:srgbClr val="006600"/>
              </a:buClr>
            </a:pPr>
            <a:r>
              <a:rPr lang="en-US" sz="2400" b="1" dirty="0">
                <a:latin typeface="Comic Sans MS" pitchFamily="66" charset="0"/>
              </a:rPr>
              <a:t>Collaborations with in-country leaders are sought</a:t>
            </a:r>
          </a:p>
          <a:p>
            <a:pPr>
              <a:lnSpc>
                <a:spcPct val="90000"/>
              </a:lnSpc>
              <a:spcAft>
                <a:spcPct val="30000"/>
              </a:spcAft>
              <a:buClr>
                <a:srgbClr val="006600"/>
              </a:buClr>
            </a:pPr>
            <a:r>
              <a:rPr lang="en-US" sz="2400" b="1" dirty="0">
                <a:latin typeface="Comic Sans MS" pitchFamily="66" charset="0"/>
              </a:rPr>
              <a:t>Assessment of instructional efficacy is built-in</a:t>
            </a:r>
          </a:p>
          <a:p>
            <a:pPr>
              <a:lnSpc>
                <a:spcPct val="90000"/>
              </a:lnSpc>
              <a:spcAft>
                <a:spcPct val="30000"/>
              </a:spcAft>
              <a:buClr>
                <a:srgbClr val="006600"/>
              </a:buClr>
            </a:pPr>
            <a:r>
              <a:rPr lang="en-US" sz="2400" b="1" dirty="0">
                <a:latin typeface="Comic Sans MS" pitchFamily="66" charset="0"/>
              </a:rPr>
              <a:t>Includes later competency and practice evaluations</a:t>
            </a:r>
          </a:p>
          <a:p>
            <a:pPr>
              <a:lnSpc>
                <a:spcPct val="90000"/>
              </a:lnSpc>
              <a:spcAft>
                <a:spcPct val="30000"/>
              </a:spcAft>
              <a:buClr>
                <a:srgbClr val="006600"/>
              </a:buClr>
            </a:pPr>
            <a:endParaRPr lang="en-US" sz="2400" b="1" dirty="0">
              <a:latin typeface="Comic Sans MS" pitchFamily="66" charset="0"/>
            </a:endParaRPr>
          </a:p>
          <a:p>
            <a:pPr>
              <a:lnSpc>
                <a:spcPct val="90000"/>
              </a:lnSpc>
              <a:spcAft>
                <a:spcPct val="30000"/>
              </a:spcAft>
              <a:buClr>
                <a:srgbClr val="006600"/>
              </a:buClr>
            </a:pPr>
            <a:endParaRPr lang="en-US" sz="2400" b="1" dirty="0">
              <a:latin typeface="Comic Sans MS" pitchFamily="66" charset="0"/>
            </a:endParaRPr>
          </a:p>
          <a:p>
            <a:pPr>
              <a:lnSpc>
                <a:spcPct val="90000"/>
              </a:lnSpc>
              <a:spcAft>
                <a:spcPct val="30000"/>
              </a:spcAft>
              <a:buClr>
                <a:srgbClr val="006600"/>
              </a:buClr>
            </a:pPr>
            <a:endParaRPr lang="en-US" sz="2400" b="1" dirty="0">
              <a:latin typeface="Comic Sans MS" pitchFamily="66" charset="0"/>
            </a:endParaRPr>
          </a:p>
          <a:p>
            <a:pPr>
              <a:lnSpc>
                <a:spcPct val="90000"/>
              </a:lnSpc>
              <a:spcAft>
                <a:spcPct val="30000"/>
              </a:spcAft>
              <a:buClr>
                <a:srgbClr val="006600"/>
              </a:buClr>
            </a:pPr>
            <a:endParaRPr lang="en-US" sz="2400" b="1" dirty="0">
              <a:latin typeface="Comic Sans MS" pitchFamily="66" charset="0"/>
            </a:endParaRPr>
          </a:p>
        </p:txBody>
      </p:sp>
      <p:sp>
        <p:nvSpPr>
          <p:cNvPr id="110595" name="Text Box 3"/>
          <p:cNvSpPr txBox="1">
            <a:spLocks noChangeArrowheads="1"/>
          </p:cNvSpPr>
          <p:nvPr/>
        </p:nvSpPr>
        <p:spPr bwMode="auto">
          <a:xfrm>
            <a:off x="471488" y="1214438"/>
            <a:ext cx="7931150" cy="523220"/>
          </a:xfrm>
          <a:prstGeom prst="rect">
            <a:avLst/>
          </a:prstGeom>
          <a:noFill/>
          <a:ln w="9525">
            <a:noFill/>
            <a:miter lim="800000"/>
            <a:headEnd/>
            <a:tailEnd/>
          </a:ln>
          <a:effectLst/>
        </p:spPr>
        <p:txBody>
          <a:bodyPr>
            <a:spAutoFit/>
          </a:bodyPr>
          <a:lstStyle/>
          <a:p>
            <a:pPr>
              <a:spcBef>
                <a:spcPct val="20000"/>
              </a:spcBef>
            </a:pPr>
            <a:r>
              <a:rPr lang="en-US" sz="2800" b="1" dirty="0">
                <a:latin typeface="Comic Sans MS" pitchFamily="66" charset="0"/>
              </a:rPr>
              <a:t>Operational aspects</a:t>
            </a:r>
          </a:p>
        </p:txBody>
      </p:sp>
    </p:spTree>
    <p:extLst>
      <p:ext uri="{BB962C8B-B14F-4D97-AF65-F5344CB8AC3E}">
        <p14:creationId xmlns:p14="http://schemas.microsoft.com/office/powerpoint/2010/main" val="334300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73277"/>
            <a:ext cx="9144000" cy="461665"/>
          </a:xfrm>
          <a:prstGeom prst="rect">
            <a:avLst/>
          </a:prstGeom>
          <a:noFill/>
        </p:spPr>
        <p:txBody>
          <a:bodyPr wrap="square" rtlCol="0">
            <a:spAutoFit/>
          </a:bodyPr>
          <a:lstStyle/>
          <a:p>
            <a:pPr algn="ctr"/>
            <a:r>
              <a:rPr lang="en-US" sz="2400" b="1" dirty="0">
                <a:latin typeface="Arial" panose="020B0604020202020204" pitchFamily="34" charset="0"/>
                <a:ea typeface="Adobe Gothic Std B" pitchFamily="34" charset="-128"/>
                <a:cs typeface="Arial" panose="020B0604020202020204" pitchFamily="34" charset="0"/>
              </a:rPr>
              <a:t>We need support to help educators train health workers</a:t>
            </a:r>
          </a:p>
        </p:txBody>
      </p:sp>
      <p:pic>
        <p:nvPicPr>
          <p:cNvPr id="5" name="Picture 4" descr="photo of a classical gazebo before a campus building" title="photo of a classical gazebo before a campus buil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748"/>
            <a:ext cx="9144000" cy="2857500"/>
          </a:xfrm>
          <a:prstGeom prst="rect">
            <a:avLst/>
          </a:prstGeom>
        </p:spPr>
      </p:pic>
      <p:sp>
        <p:nvSpPr>
          <p:cNvPr id="3" name="TextBox 2"/>
          <p:cNvSpPr txBox="1"/>
          <p:nvPr/>
        </p:nvSpPr>
        <p:spPr>
          <a:xfrm>
            <a:off x="7946572" y="2555955"/>
            <a:ext cx="921406" cy="276999"/>
          </a:xfrm>
          <a:prstGeom prst="rect">
            <a:avLst/>
          </a:prstGeom>
          <a:noFill/>
        </p:spPr>
        <p:txBody>
          <a:bodyPr wrap="none" rtlCol="0">
            <a:spAutoFit/>
          </a:bodyPr>
          <a:lstStyle/>
          <a:p>
            <a:r>
              <a:rPr lang="en-US" sz="1200" b="1" dirty="0">
                <a:latin typeface="Bodoni MT" panose="02070603080606020203" pitchFamily="18" charset="0"/>
              </a:rPr>
              <a:t>Joe O’Brien</a:t>
            </a:r>
          </a:p>
        </p:txBody>
      </p:sp>
      <p:sp>
        <p:nvSpPr>
          <p:cNvPr id="6" name="Rectangle 5"/>
          <p:cNvSpPr/>
          <p:nvPr/>
        </p:nvSpPr>
        <p:spPr>
          <a:xfrm flipV="1">
            <a:off x="0" y="6192763"/>
            <a:ext cx="9144000" cy="665237"/>
          </a:xfrm>
          <a:prstGeom prst="rect">
            <a:avLst/>
          </a:prstGeom>
          <a:solidFill>
            <a:srgbClr val="4A8FC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Nutrition-Research-Institute_well-whit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6192763"/>
            <a:ext cx="2108199" cy="668270"/>
          </a:xfrm>
          <a:prstGeom prst="rect">
            <a:avLst/>
          </a:prstGeom>
        </p:spPr>
      </p:pic>
      <p:sp>
        <p:nvSpPr>
          <p:cNvPr id="8" name="Rectangle 7"/>
          <p:cNvSpPr/>
          <p:nvPr/>
        </p:nvSpPr>
        <p:spPr>
          <a:xfrm>
            <a:off x="2628900" y="6263771"/>
            <a:ext cx="4000499" cy="523220"/>
          </a:xfrm>
          <a:prstGeom prst="rect">
            <a:avLst/>
          </a:prstGeom>
        </p:spPr>
        <p:txBody>
          <a:bodyPr wrap="square">
            <a:spAutoFit/>
          </a:bodyPr>
          <a:lstStyle/>
          <a:p>
            <a:r>
              <a:rPr lang="en-US" sz="2800" b="1" dirty="0">
                <a:solidFill>
                  <a:schemeClr val="bg1"/>
                </a:solidFill>
              </a:rPr>
              <a:t>mkohlmeier@unc.edu</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2143" y="6189730"/>
            <a:ext cx="1411855" cy="688568"/>
          </a:xfrm>
          <a:prstGeom prst="rect">
            <a:avLst/>
          </a:prstGeom>
        </p:spPr>
      </p:pic>
    </p:spTree>
    <p:extLst>
      <p:ext uri="{BB962C8B-B14F-4D97-AF65-F5344CB8AC3E}">
        <p14:creationId xmlns:p14="http://schemas.microsoft.com/office/powerpoint/2010/main" val="2785288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471488" y="1214438"/>
            <a:ext cx="7931150" cy="523220"/>
          </a:xfrm>
          <a:prstGeom prst="rect">
            <a:avLst/>
          </a:prstGeom>
          <a:noFill/>
          <a:ln w="9525">
            <a:noFill/>
            <a:miter lim="800000"/>
            <a:headEnd/>
            <a:tailEnd/>
          </a:ln>
          <a:effectLst/>
        </p:spPr>
        <p:txBody>
          <a:bodyPr>
            <a:spAutoFit/>
          </a:bodyPr>
          <a:lstStyle/>
          <a:p>
            <a:pPr>
              <a:spcBef>
                <a:spcPct val="20000"/>
              </a:spcBef>
            </a:pPr>
            <a:r>
              <a:rPr lang="en-US" sz="2800" b="1" dirty="0">
                <a:latin typeface="Comic Sans MS" pitchFamily="66" charset="0"/>
              </a:rPr>
              <a:t>ASN Coordinating Center</a:t>
            </a:r>
          </a:p>
        </p:txBody>
      </p:sp>
      <p:pic>
        <p:nvPicPr>
          <p:cNvPr id="3" name="Picture 2" descr="American Society for Nutrition Excellence in Nutrition Research and Practice In partnership with NNedPro Global Centre for Nutrition and Health Advancing and implementing nutrition knowledge to improve health wellbeing and society A Coordination Center to Improve Nutrition Education and Broaden a Global Nutrition Work Force" title="American Society for Nutrition Excellence in Nutrition Research and Practice In partnership with NNedPro Global Centre for Nutrition and Health Advancing and implementing nutrition knowledge to improve health wellbeing and society A Coordination Center to Improve Nutrition Education and Broaden a Global Nutrition Work Force"/>
          <p:cNvPicPr>
            <a:picLocks noChangeAspect="1"/>
          </p:cNvPicPr>
          <p:nvPr/>
        </p:nvPicPr>
        <p:blipFill>
          <a:blip r:embed="rId3"/>
          <a:stretch>
            <a:fillRect/>
          </a:stretch>
        </p:blipFill>
        <p:spPr>
          <a:xfrm>
            <a:off x="282805" y="2141767"/>
            <a:ext cx="8800439" cy="3204936"/>
          </a:xfrm>
          <a:prstGeom prst="rect">
            <a:avLst/>
          </a:prstGeom>
        </p:spPr>
      </p:pic>
      <p:sp>
        <p:nvSpPr>
          <p:cNvPr id="4" name="Rectangle 3"/>
          <p:cNvSpPr/>
          <p:nvPr/>
        </p:nvSpPr>
        <p:spPr>
          <a:xfrm>
            <a:off x="471488" y="5750812"/>
            <a:ext cx="4572000" cy="341632"/>
          </a:xfrm>
          <a:prstGeom prst="rect">
            <a:avLst/>
          </a:prstGeom>
        </p:spPr>
        <p:txBody>
          <a:bodyPr>
            <a:spAutoFit/>
          </a:bodyPr>
          <a:lstStyle/>
          <a:p>
            <a:pPr>
              <a:lnSpc>
                <a:spcPct val="90000"/>
              </a:lnSpc>
              <a:spcAft>
                <a:spcPct val="30000"/>
              </a:spcAft>
              <a:buClr>
                <a:srgbClr val="006600"/>
              </a:buClr>
            </a:pPr>
            <a:r>
              <a:rPr lang="en-US" b="1" dirty="0">
                <a:latin typeface="Comic Sans MS" pitchFamily="66" charset="0"/>
              </a:rPr>
              <a:t>GODAN is a key strategic partner</a:t>
            </a:r>
          </a:p>
        </p:txBody>
      </p:sp>
    </p:spTree>
    <p:extLst>
      <p:ext uri="{BB962C8B-B14F-4D97-AF65-F5344CB8AC3E}">
        <p14:creationId xmlns:p14="http://schemas.microsoft.com/office/powerpoint/2010/main" val="5274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2047347"/>
            <a:ext cx="8686800" cy="4470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spcAft>
                <a:spcPts val="1200"/>
              </a:spcAft>
              <a:buClr>
                <a:srgbClr val="006600"/>
              </a:buClr>
              <a:buNone/>
            </a:pPr>
            <a:r>
              <a:rPr lang="en-US" sz="2400" b="1" kern="0" dirty="0">
                <a:latin typeface="Calibri" pitchFamily="34" charset="0"/>
              </a:rPr>
              <a:t>Pregnancy complications are fewer and newborn health is better when physicians provide nutrition guidance</a:t>
            </a:r>
          </a:p>
          <a:p>
            <a:pPr marL="457200" indent="-457200" eaLnBrk="1" hangingPunct="1">
              <a:lnSpc>
                <a:spcPct val="90000"/>
              </a:lnSpc>
              <a:spcAft>
                <a:spcPts val="1200"/>
              </a:spcAft>
              <a:buClr>
                <a:srgbClr val="006600"/>
              </a:buClr>
              <a:buNone/>
            </a:pPr>
            <a:r>
              <a:rPr lang="en-US" sz="2400" b="1" kern="0" dirty="0">
                <a:latin typeface="Calibri" pitchFamily="34" charset="0"/>
              </a:rPr>
              <a:t>Proper nutrition monitoring and timely interventions by their physicians protect development and well-being of children</a:t>
            </a:r>
          </a:p>
          <a:p>
            <a:pPr marL="457200" indent="-457200" eaLnBrk="1" hangingPunct="1">
              <a:lnSpc>
                <a:spcPct val="90000"/>
              </a:lnSpc>
              <a:spcAft>
                <a:spcPts val="1200"/>
              </a:spcAft>
              <a:buClr>
                <a:srgbClr val="006600"/>
              </a:buClr>
              <a:buNone/>
            </a:pPr>
            <a:r>
              <a:rPr lang="en-US" sz="2400" b="1" kern="0" dirty="0">
                <a:latin typeface="Calibri" pitchFamily="34" charset="0"/>
              </a:rPr>
              <a:t>Resistance against infections and recovery from infectious diseases are much better with optimal nutrition</a:t>
            </a:r>
          </a:p>
          <a:p>
            <a:pPr marL="457200" indent="-457200" eaLnBrk="1" hangingPunct="1">
              <a:lnSpc>
                <a:spcPct val="90000"/>
              </a:lnSpc>
              <a:spcAft>
                <a:spcPts val="1200"/>
              </a:spcAft>
              <a:buClr>
                <a:srgbClr val="006600"/>
              </a:buClr>
              <a:buFontTx/>
              <a:buNone/>
            </a:pPr>
            <a:r>
              <a:rPr lang="en-US" sz="2400" b="1" kern="0" dirty="0">
                <a:latin typeface="Calibri" pitchFamily="34" charset="0"/>
              </a:rPr>
              <a:t>Hospital stays are shorter and complications less common when physicians ensure nutrition assessment and support</a:t>
            </a:r>
          </a:p>
          <a:p>
            <a:pPr marL="457200" indent="-457200" eaLnBrk="1" hangingPunct="1">
              <a:lnSpc>
                <a:spcPct val="90000"/>
              </a:lnSpc>
              <a:spcAft>
                <a:spcPts val="1200"/>
              </a:spcAft>
              <a:buClr>
                <a:srgbClr val="006600"/>
              </a:buClr>
              <a:buFontTx/>
              <a:buNone/>
            </a:pPr>
            <a:r>
              <a:rPr lang="en-US" sz="2400" b="1" kern="0" dirty="0">
                <a:latin typeface="Calibri" pitchFamily="34" charset="0"/>
              </a:rPr>
              <a:t>Physicians can improve educational outcomes in children and work performance in adults with targeted nutritional information </a:t>
            </a:r>
          </a:p>
          <a:p>
            <a:pPr marL="457200" indent="-457200" eaLnBrk="1" hangingPunct="1">
              <a:lnSpc>
                <a:spcPct val="90000"/>
              </a:lnSpc>
              <a:buClr>
                <a:schemeClr val="accent2"/>
              </a:buClr>
              <a:buFontTx/>
              <a:buNone/>
            </a:pPr>
            <a:endParaRPr lang="en-US" sz="2400" b="1" kern="0" dirty="0">
              <a:latin typeface="Calibri" pitchFamily="34" charset="0"/>
            </a:endParaRPr>
          </a:p>
        </p:txBody>
      </p:sp>
      <p:sp>
        <p:nvSpPr>
          <p:cNvPr id="8" name="Text Box 3"/>
          <p:cNvSpPr txBox="1">
            <a:spLocks noChangeArrowheads="1"/>
          </p:cNvSpPr>
          <p:nvPr/>
        </p:nvSpPr>
        <p:spPr bwMode="auto">
          <a:xfrm>
            <a:off x="471488" y="1241644"/>
            <a:ext cx="8248650" cy="523220"/>
          </a:xfrm>
          <a:prstGeom prst="rect">
            <a:avLst/>
          </a:prstGeom>
          <a:noFill/>
          <a:ln w="9525">
            <a:noFill/>
            <a:miter lim="800000"/>
            <a:headEnd/>
            <a:tailEnd/>
          </a:ln>
        </p:spPr>
        <p:txBody>
          <a:bodyPr>
            <a:spAutoFit/>
          </a:bodyPr>
          <a:lstStyle/>
          <a:p>
            <a:pPr>
              <a:spcBef>
                <a:spcPct val="20000"/>
              </a:spcBef>
            </a:pPr>
            <a:r>
              <a:rPr lang="en-US" sz="2800" b="1" dirty="0">
                <a:latin typeface="Calibri" pitchFamily="34" charset="0"/>
              </a:rPr>
              <a:t>Health care is better with trained providers</a:t>
            </a:r>
          </a:p>
        </p:txBody>
      </p:sp>
    </p:spTree>
    <p:extLst>
      <p:ext uri="{BB962C8B-B14F-4D97-AF65-F5344CB8AC3E}">
        <p14:creationId xmlns:p14="http://schemas.microsoft.com/office/powerpoint/2010/main" val="197026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2035624"/>
            <a:ext cx="8686800" cy="4470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spcAft>
                <a:spcPct val="30000"/>
              </a:spcAft>
              <a:buClr>
                <a:srgbClr val="006600"/>
              </a:buClr>
              <a:buFontTx/>
              <a:buNone/>
            </a:pPr>
            <a:r>
              <a:rPr lang="en-US" sz="2400" b="1" kern="0" dirty="0">
                <a:latin typeface="Calibri" pitchFamily="34" charset="0"/>
              </a:rPr>
              <a:t>Most resident physicians (94%) know that they should provide nutrition counseling to their patients, but few (14%) feel adequately trained (Vetter et al., J Am </a:t>
            </a:r>
            <a:r>
              <a:rPr lang="en-US" sz="2400" b="1" kern="0" dirty="0" err="1">
                <a:latin typeface="Calibri" pitchFamily="34" charset="0"/>
              </a:rPr>
              <a:t>Coll</a:t>
            </a:r>
            <a:r>
              <a:rPr lang="en-US" sz="2400" b="1" kern="0" dirty="0">
                <a:latin typeface="Calibri" pitchFamily="34" charset="0"/>
              </a:rPr>
              <a:t> </a:t>
            </a:r>
            <a:r>
              <a:rPr lang="en-US" sz="2400" b="1" kern="0" dirty="0" err="1">
                <a:latin typeface="Calibri" pitchFamily="34" charset="0"/>
              </a:rPr>
              <a:t>Nutr</a:t>
            </a:r>
            <a:r>
              <a:rPr lang="en-US" sz="2400" b="1" kern="0" dirty="0">
                <a:latin typeface="Calibri" pitchFamily="34" charset="0"/>
              </a:rPr>
              <a:t> 2008) </a:t>
            </a:r>
          </a:p>
          <a:p>
            <a:pPr marL="457200" indent="-457200" eaLnBrk="1" hangingPunct="1">
              <a:lnSpc>
                <a:spcPct val="90000"/>
              </a:lnSpc>
              <a:spcBef>
                <a:spcPts val="1800"/>
              </a:spcBef>
              <a:spcAft>
                <a:spcPct val="30000"/>
              </a:spcAft>
              <a:buClr>
                <a:srgbClr val="006600"/>
              </a:buClr>
              <a:buFontTx/>
              <a:buNone/>
            </a:pPr>
            <a:r>
              <a:rPr lang="en-US" sz="2400" b="1" kern="0" dirty="0">
                <a:latin typeface="Calibri" pitchFamily="34" charset="0"/>
              </a:rPr>
              <a:t>Many internists and pediatricians (48%) feel unable to adequately counsel patients about common nutritional treatment options (Jay et al., </a:t>
            </a:r>
            <a:r>
              <a:rPr lang="sv-SE" sz="2400" b="1" dirty="0">
                <a:latin typeface="Calibri" panose="020F0502020204030204" pitchFamily="34" charset="0"/>
              </a:rPr>
              <a:t>J Gen Intern Med 2008)</a:t>
            </a:r>
            <a:endParaRPr lang="en-US" sz="2400" b="1" kern="0" dirty="0">
              <a:latin typeface="Calibri" pitchFamily="34" charset="0"/>
            </a:endParaRPr>
          </a:p>
          <a:p>
            <a:pPr marL="457200" indent="-457200" eaLnBrk="1" hangingPunct="1">
              <a:lnSpc>
                <a:spcPct val="90000"/>
              </a:lnSpc>
              <a:spcBef>
                <a:spcPts val="1800"/>
              </a:spcBef>
              <a:buNone/>
            </a:pPr>
            <a:r>
              <a:rPr lang="en-US" sz="2400" b="1" kern="0" dirty="0">
                <a:latin typeface="Calibri" pitchFamily="34" charset="0"/>
              </a:rPr>
              <a:t>Most OB/GYN (67%) fail to a</a:t>
            </a:r>
            <a:r>
              <a:rPr lang="en-US" sz="2400" b="1" dirty="0">
                <a:latin typeface="Calibri"/>
                <a:ea typeface="Calibri"/>
                <a:cs typeface="Calibri"/>
              </a:rPr>
              <a:t>dvise about pregnancy weight gain or (84%) discuss nutritional issues during GYN visit (Landsberger et al., 2013)</a:t>
            </a:r>
          </a:p>
          <a:p>
            <a:pPr marL="457200" indent="-457200" eaLnBrk="1" hangingPunct="1">
              <a:lnSpc>
                <a:spcPct val="90000"/>
              </a:lnSpc>
              <a:buFontTx/>
              <a:buNone/>
            </a:pPr>
            <a:endParaRPr lang="en-US" sz="2400" b="1" kern="0" dirty="0">
              <a:latin typeface="Calibri" pitchFamily="34" charset="0"/>
            </a:endParaRPr>
          </a:p>
          <a:p>
            <a:pPr marL="457200" indent="-457200" eaLnBrk="1" hangingPunct="1">
              <a:lnSpc>
                <a:spcPct val="90000"/>
              </a:lnSpc>
              <a:buClr>
                <a:schemeClr val="accent2"/>
              </a:buClr>
              <a:buFontTx/>
              <a:buNone/>
            </a:pPr>
            <a:endParaRPr lang="en-US" sz="2400" b="1" kern="0" dirty="0">
              <a:latin typeface="Calibri" pitchFamily="34" charset="0"/>
            </a:endParaRPr>
          </a:p>
        </p:txBody>
      </p:sp>
      <p:sp>
        <p:nvSpPr>
          <p:cNvPr id="8" name="Text Box 3"/>
          <p:cNvSpPr txBox="1">
            <a:spLocks noChangeArrowheads="1"/>
          </p:cNvSpPr>
          <p:nvPr/>
        </p:nvSpPr>
        <p:spPr bwMode="auto">
          <a:xfrm>
            <a:off x="471488" y="1241644"/>
            <a:ext cx="8248650" cy="523220"/>
          </a:xfrm>
          <a:prstGeom prst="rect">
            <a:avLst/>
          </a:prstGeom>
          <a:noFill/>
          <a:ln w="9525">
            <a:noFill/>
            <a:miter lim="800000"/>
            <a:headEnd/>
            <a:tailEnd/>
          </a:ln>
        </p:spPr>
        <p:txBody>
          <a:bodyPr>
            <a:spAutoFit/>
          </a:bodyPr>
          <a:lstStyle/>
          <a:p>
            <a:pPr>
              <a:spcBef>
                <a:spcPct val="20000"/>
              </a:spcBef>
            </a:pPr>
            <a:r>
              <a:rPr lang="en-US" sz="2800" b="1" dirty="0">
                <a:latin typeface="Calibri" pitchFamily="34" charset="0"/>
              </a:rPr>
              <a:t>Challenges are similar in US and rest of the world</a:t>
            </a:r>
          </a:p>
        </p:txBody>
      </p:sp>
    </p:spTree>
    <p:extLst>
      <p:ext uri="{BB962C8B-B14F-4D97-AF65-F5344CB8AC3E}">
        <p14:creationId xmlns:p14="http://schemas.microsoft.com/office/powerpoint/2010/main" val="145453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2035624"/>
            <a:ext cx="8599714" cy="4470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spcAft>
                <a:spcPts val="1200"/>
              </a:spcAft>
              <a:buClr>
                <a:srgbClr val="006600"/>
              </a:buClr>
              <a:buNone/>
            </a:pPr>
            <a:r>
              <a:rPr lang="en-US" sz="2400" b="1" kern="0" dirty="0">
                <a:latin typeface="Calibri" pitchFamily="34" charset="0"/>
              </a:rPr>
              <a:t>More than 600,00 premature deaths in the US are related to nutrition and inactivity</a:t>
            </a:r>
          </a:p>
          <a:p>
            <a:pPr marL="457200" indent="-457200" eaLnBrk="1" hangingPunct="1">
              <a:lnSpc>
                <a:spcPct val="90000"/>
              </a:lnSpc>
              <a:spcAft>
                <a:spcPts val="1200"/>
              </a:spcAft>
              <a:buClr>
                <a:srgbClr val="006600"/>
              </a:buClr>
              <a:buNone/>
            </a:pPr>
            <a:endParaRPr lang="en-US" sz="2400" b="1" kern="0" dirty="0">
              <a:latin typeface="Calibri" pitchFamily="34" charset="0"/>
            </a:endParaRPr>
          </a:p>
          <a:p>
            <a:pPr marL="457200" indent="-457200" eaLnBrk="1" hangingPunct="1">
              <a:lnSpc>
                <a:spcPct val="90000"/>
              </a:lnSpc>
              <a:spcAft>
                <a:spcPts val="1200"/>
              </a:spcAft>
              <a:buClr>
                <a:srgbClr val="006600"/>
              </a:buClr>
              <a:buNone/>
            </a:pPr>
            <a:r>
              <a:rPr lang="en-US" sz="2400" b="1" kern="0" dirty="0">
                <a:latin typeface="Calibri" pitchFamily="34" charset="0"/>
              </a:rPr>
              <a:t>$117 billion for obesity-related costs alone in 2000 (CDC), also in many emerging economies</a:t>
            </a:r>
          </a:p>
          <a:p>
            <a:pPr marL="457200" indent="-457200" eaLnBrk="1" hangingPunct="1">
              <a:lnSpc>
                <a:spcPct val="90000"/>
              </a:lnSpc>
              <a:spcAft>
                <a:spcPts val="1200"/>
              </a:spcAft>
              <a:buClr>
                <a:srgbClr val="006600"/>
              </a:buClr>
              <a:buNone/>
            </a:pPr>
            <a:endParaRPr lang="en-US" sz="2400" b="1" kern="0" dirty="0">
              <a:latin typeface="Calibri" pitchFamily="34" charset="0"/>
            </a:endParaRPr>
          </a:p>
          <a:p>
            <a:pPr marL="457200" indent="-457200" eaLnBrk="1" hangingPunct="1">
              <a:lnSpc>
                <a:spcPct val="90000"/>
              </a:lnSpc>
              <a:spcAft>
                <a:spcPts val="1200"/>
              </a:spcAft>
              <a:buClr>
                <a:srgbClr val="006600"/>
              </a:buClr>
              <a:buNone/>
            </a:pPr>
            <a:r>
              <a:rPr lang="en-US" sz="2400" b="1" kern="0" dirty="0">
                <a:latin typeface="Calibri" pitchFamily="34" charset="0"/>
              </a:rPr>
              <a:t>Malnourished patients have 60% higher rate of complications, longer time in intensive care, more readmissions</a:t>
            </a:r>
          </a:p>
          <a:p>
            <a:pPr marL="457200" indent="-457200" eaLnBrk="1" hangingPunct="1">
              <a:lnSpc>
                <a:spcPct val="90000"/>
              </a:lnSpc>
              <a:spcAft>
                <a:spcPts val="1200"/>
              </a:spcAft>
              <a:buClr>
                <a:srgbClr val="006600"/>
              </a:buClr>
              <a:buNone/>
            </a:pPr>
            <a:endParaRPr lang="en-US" sz="2400" b="1" kern="0" dirty="0">
              <a:latin typeface="Calibri" pitchFamily="34" charset="0"/>
            </a:endParaRPr>
          </a:p>
          <a:p>
            <a:pPr marL="457200" indent="-457200" eaLnBrk="1" hangingPunct="1">
              <a:lnSpc>
                <a:spcPct val="90000"/>
              </a:lnSpc>
              <a:spcAft>
                <a:spcPts val="1200"/>
              </a:spcAft>
              <a:buClr>
                <a:srgbClr val="006600"/>
              </a:buClr>
              <a:buNone/>
            </a:pPr>
            <a:endParaRPr lang="en-US" sz="2400" b="1" kern="0" dirty="0">
              <a:latin typeface="Calibri" pitchFamily="34" charset="0"/>
            </a:endParaRPr>
          </a:p>
          <a:p>
            <a:pPr marL="457200" indent="-457200" eaLnBrk="1" hangingPunct="1">
              <a:lnSpc>
                <a:spcPct val="90000"/>
              </a:lnSpc>
              <a:buFontTx/>
              <a:buNone/>
            </a:pPr>
            <a:endParaRPr lang="en-US" sz="2400" b="1" kern="0" dirty="0">
              <a:latin typeface="Calibri" pitchFamily="34" charset="0"/>
            </a:endParaRPr>
          </a:p>
          <a:p>
            <a:pPr marL="457200" indent="-457200" eaLnBrk="1" hangingPunct="1">
              <a:lnSpc>
                <a:spcPct val="90000"/>
              </a:lnSpc>
              <a:buClr>
                <a:schemeClr val="accent2"/>
              </a:buClr>
              <a:buFontTx/>
              <a:buNone/>
            </a:pPr>
            <a:endParaRPr lang="en-US" sz="2400" b="1" kern="0" dirty="0">
              <a:latin typeface="Calibri" pitchFamily="34" charset="0"/>
            </a:endParaRPr>
          </a:p>
        </p:txBody>
      </p:sp>
      <p:sp>
        <p:nvSpPr>
          <p:cNvPr id="8" name="Text Box 3"/>
          <p:cNvSpPr txBox="1">
            <a:spLocks noChangeArrowheads="1"/>
          </p:cNvSpPr>
          <p:nvPr/>
        </p:nvSpPr>
        <p:spPr bwMode="auto">
          <a:xfrm>
            <a:off x="471488" y="1241644"/>
            <a:ext cx="8248650" cy="523220"/>
          </a:xfrm>
          <a:prstGeom prst="rect">
            <a:avLst/>
          </a:prstGeom>
          <a:noFill/>
          <a:ln w="9525">
            <a:noFill/>
            <a:miter lim="800000"/>
            <a:headEnd/>
            <a:tailEnd/>
          </a:ln>
        </p:spPr>
        <p:txBody>
          <a:bodyPr>
            <a:spAutoFit/>
          </a:bodyPr>
          <a:lstStyle/>
          <a:p>
            <a:pPr>
              <a:spcBef>
                <a:spcPct val="20000"/>
              </a:spcBef>
            </a:pPr>
            <a:r>
              <a:rPr lang="en-US" sz="2800" b="1" dirty="0">
                <a:latin typeface="Calibri" pitchFamily="34" charset="0"/>
              </a:rPr>
              <a:t>Cost of inattention to nutrition</a:t>
            </a:r>
          </a:p>
        </p:txBody>
      </p:sp>
    </p:spTree>
    <p:extLst>
      <p:ext uri="{BB962C8B-B14F-4D97-AF65-F5344CB8AC3E}">
        <p14:creationId xmlns:p14="http://schemas.microsoft.com/office/powerpoint/2010/main" val="309081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2035624"/>
            <a:ext cx="8686800" cy="4470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spcAft>
                <a:spcPct val="30000"/>
              </a:spcAft>
              <a:buClr>
                <a:srgbClr val="006600"/>
              </a:buClr>
              <a:buFontTx/>
              <a:buNone/>
            </a:pPr>
            <a:r>
              <a:rPr lang="en-US" sz="2400" b="1" kern="0" dirty="0">
                <a:latin typeface="Calibri" pitchFamily="34" charset="0"/>
              </a:rPr>
              <a:t>1.		</a:t>
            </a:r>
            <a:r>
              <a:rPr lang="en-US" sz="2400" b="1" kern="0" dirty="0">
                <a:solidFill>
                  <a:srgbClr val="006600"/>
                </a:solidFill>
                <a:latin typeface="Calibri" pitchFamily="34" charset="0"/>
              </a:rPr>
              <a:t>The Science</a:t>
            </a:r>
          </a:p>
          <a:p>
            <a:pPr marL="457200" indent="-457200" eaLnBrk="1" hangingPunct="1">
              <a:lnSpc>
                <a:spcPct val="90000"/>
              </a:lnSpc>
              <a:spcAft>
                <a:spcPct val="30000"/>
              </a:spcAft>
              <a:buClr>
                <a:srgbClr val="006600"/>
              </a:buClr>
              <a:buFontTx/>
              <a:buNone/>
            </a:pPr>
            <a:r>
              <a:rPr lang="en-US" sz="2400" b="1" kern="0" dirty="0">
                <a:latin typeface="Calibri" pitchFamily="34" charset="0"/>
              </a:rPr>
              <a:t>	</a:t>
            </a:r>
            <a:r>
              <a:rPr lang="en-US" sz="2000" b="1" kern="0" dirty="0">
                <a:latin typeface="Calibri" pitchFamily="34" charset="0"/>
              </a:rPr>
              <a:t>They need to know how nutrients and foods work in people.</a:t>
            </a:r>
          </a:p>
          <a:p>
            <a:pPr marL="457200" indent="-457200" eaLnBrk="1" hangingPunct="1">
              <a:lnSpc>
                <a:spcPct val="90000"/>
              </a:lnSpc>
              <a:spcAft>
                <a:spcPct val="30000"/>
              </a:spcAft>
              <a:buClr>
                <a:srgbClr val="006600"/>
              </a:buClr>
              <a:buFontTx/>
              <a:buNone/>
            </a:pPr>
            <a:endParaRPr lang="en-US" sz="2000" b="1" kern="0" dirty="0">
              <a:latin typeface="Calibri" pitchFamily="34" charset="0"/>
            </a:endParaRPr>
          </a:p>
          <a:p>
            <a:pPr marL="457200" indent="-457200" eaLnBrk="1" hangingPunct="1">
              <a:lnSpc>
                <a:spcPct val="90000"/>
              </a:lnSpc>
              <a:spcAft>
                <a:spcPct val="30000"/>
              </a:spcAft>
              <a:buClr>
                <a:srgbClr val="006600"/>
              </a:buClr>
              <a:buFontTx/>
              <a:buNone/>
            </a:pPr>
            <a:r>
              <a:rPr lang="en-US" sz="2400" b="1" kern="0" dirty="0">
                <a:latin typeface="Calibri" pitchFamily="34" charset="0"/>
              </a:rPr>
              <a:t>2.		</a:t>
            </a:r>
            <a:r>
              <a:rPr lang="en-US" sz="2400" b="1" kern="0" dirty="0">
                <a:solidFill>
                  <a:srgbClr val="33CC33"/>
                </a:solidFill>
                <a:latin typeface="Calibri" pitchFamily="34" charset="0"/>
              </a:rPr>
              <a:t>Best Practice</a:t>
            </a:r>
          </a:p>
          <a:p>
            <a:pPr marL="457200" indent="-457200" eaLnBrk="1" hangingPunct="1">
              <a:lnSpc>
                <a:spcPct val="90000"/>
              </a:lnSpc>
              <a:spcAft>
                <a:spcPct val="30000"/>
              </a:spcAft>
              <a:buClr>
                <a:srgbClr val="006600"/>
              </a:buClr>
              <a:buFontTx/>
              <a:buNone/>
            </a:pPr>
            <a:r>
              <a:rPr lang="en-US" sz="2400" b="1" kern="0" dirty="0">
                <a:latin typeface="Calibri" pitchFamily="34" charset="0"/>
              </a:rPr>
              <a:t>	</a:t>
            </a:r>
            <a:r>
              <a:rPr lang="en-US" sz="2000" b="1" kern="0" dirty="0">
                <a:latin typeface="Calibri" pitchFamily="34" charset="0"/>
              </a:rPr>
              <a:t>They need to know what clinical signs to look for and what to prescribe.</a:t>
            </a:r>
          </a:p>
          <a:p>
            <a:pPr marL="457200" indent="-457200" eaLnBrk="1" hangingPunct="1">
              <a:lnSpc>
                <a:spcPct val="90000"/>
              </a:lnSpc>
              <a:spcAft>
                <a:spcPct val="30000"/>
              </a:spcAft>
              <a:buClr>
                <a:srgbClr val="006600"/>
              </a:buClr>
              <a:buFontTx/>
              <a:buNone/>
            </a:pPr>
            <a:endParaRPr lang="en-US" sz="2000" b="1" kern="0" dirty="0">
              <a:latin typeface="Calibri" pitchFamily="34" charset="0"/>
            </a:endParaRPr>
          </a:p>
          <a:p>
            <a:pPr marL="457200" indent="-457200" eaLnBrk="1" hangingPunct="1">
              <a:lnSpc>
                <a:spcPct val="90000"/>
              </a:lnSpc>
              <a:spcAft>
                <a:spcPct val="30000"/>
              </a:spcAft>
              <a:buClr>
                <a:srgbClr val="006600"/>
              </a:buClr>
              <a:buFontTx/>
              <a:buNone/>
            </a:pPr>
            <a:r>
              <a:rPr lang="en-US" sz="2400" b="1" kern="0" dirty="0">
                <a:latin typeface="Calibri" pitchFamily="34" charset="0"/>
              </a:rPr>
              <a:t>3.		</a:t>
            </a:r>
            <a:r>
              <a:rPr lang="en-US" sz="2400" b="1" kern="0" dirty="0">
                <a:solidFill>
                  <a:srgbClr val="00FF00"/>
                </a:solidFill>
                <a:latin typeface="Calibri" pitchFamily="34" charset="0"/>
              </a:rPr>
              <a:t>Effective Delivery</a:t>
            </a:r>
          </a:p>
          <a:p>
            <a:pPr marL="457200" indent="-457200" eaLnBrk="1" hangingPunct="1">
              <a:lnSpc>
                <a:spcPct val="90000"/>
              </a:lnSpc>
              <a:spcAft>
                <a:spcPct val="30000"/>
              </a:spcAft>
              <a:buClr>
                <a:srgbClr val="006600"/>
              </a:buClr>
              <a:buFontTx/>
              <a:buNone/>
            </a:pPr>
            <a:r>
              <a:rPr lang="en-US" sz="2400" b="1" kern="0" dirty="0">
                <a:latin typeface="Calibri" pitchFamily="34" charset="0"/>
              </a:rPr>
              <a:t>	</a:t>
            </a:r>
            <a:r>
              <a:rPr lang="en-US" sz="2000" b="1" kern="0" dirty="0">
                <a:latin typeface="Calibri" pitchFamily="34" charset="0"/>
              </a:rPr>
              <a:t>They need to know how to guide people through difficult changes.</a:t>
            </a:r>
          </a:p>
          <a:p>
            <a:pPr marL="457200" indent="-457200" eaLnBrk="1" hangingPunct="1">
              <a:lnSpc>
                <a:spcPct val="90000"/>
              </a:lnSpc>
              <a:buFontTx/>
              <a:buNone/>
            </a:pPr>
            <a:endParaRPr lang="en-US" sz="2400" b="1" kern="0" dirty="0">
              <a:latin typeface="Calibri" pitchFamily="34" charset="0"/>
            </a:endParaRPr>
          </a:p>
          <a:p>
            <a:pPr marL="457200" indent="-457200" eaLnBrk="1" hangingPunct="1">
              <a:lnSpc>
                <a:spcPct val="90000"/>
              </a:lnSpc>
              <a:buClr>
                <a:schemeClr val="accent2"/>
              </a:buClr>
              <a:buFontTx/>
              <a:buNone/>
            </a:pPr>
            <a:endParaRPr lang="en-US" sz="2400" b="1" kern="0" dirty="0">
              <a:latin typeface="Calibri" pitchFamily="34" charset="0"/>
            </a:endParaRPr>
          </a:p>
        </p:txBody>
      </p:sp>
      <p:sp>
        <p:nvSpPr>
          <p:cNvPr id="8" name="Text Box 3"/>
          <p:cNvSpPr txBox="1">
            <a:spLocks noChangeArrowheads="1"/>
          </p:cNvSpPr>
          <p:nvPr/>
        </p:nvSpPr>
        <p:spPr bwMode="auto">
          <a:xfrm>
            <a:off x="471488" y="1241644"/>
            <a:ext cx="8248650" cy="523220"/>
          </a:xfrm>
          <a:prstGeom prst="rect">
            <a:avLst/>
          </a:prstGeom>
          <a:noFill/>
          <a:ln w="9525">
            <a:noFill/>
            <a:miter lim="800000"/>
            <a:headEnd/>
            <a:tailEnd/>
          </a:ln>
        </p:spPr>
        <p:txBody>
          <a:bodyPr>
            <a:spAutoFit/>
          </a:bodyPr>
          <a:lstStyle/>
          <a:p>
            <a:pPr>
              <a:spcBef>
                <a:spcPct val="20000"/>
              </a:spcBef>
            </a:pPr>
            <a:r>
              <a:rPr lang="en-US" sz="2800" b="1" dirty="0">
                <a:latin typeface="Calibri" pitchFamily="34" charset="0"/>
              </a:rPr>
              <a:t>What physicians need to know about nutrition</a:t>
            </a:r>
          </a:p>
        </p:txBody>
      </p:sp>
    </p:spTree>
    <p:extLst>
      <p:ext uri="{BB962C8B-B14F-4D97-AF65-F5344CB8AC3E}">
        <p14:creationId xmlns:p14="http://schemas.microsoft.com/office/powerpoint/2010/main" val="383183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471488" y="1241644"/>
            <a:ext cx="8248650" cy="523220"/>
          </a:xfrm>
          <a:prstGeom prst="rect">
            <a:avLst/>
          </a:prstGeom>
          <a:noFill/>
          <a:ln w="9525">
            <a:noFill/>
            <a:miter lim="800000"/>
            <a:headEnd/>
            <a:tailEnd/>
          </a:ln>
        </p:spPr>
        <p:txBody>
          <a:bodyPr>
            <a:spAutoFit/>
          </a:bodyPr>
          <a:lstStyle/>
          <a:p>
            <a:pPr>
              <a:spcBef>
                <a:spcPct val="20000"/>
              </a:spcBef>
            </a:pPr>
            <a:r>
              <a:rPr lang="en-US" sz="2800" b="1" dirty="0">
                <a:latin typeface="Calibri" pitchFamily="34" charset="0"/>
              </a:rPr>
              <a:t>What physicians need to know about nutrition</a:t>
            </a:r>
          </a:p>
        </p:txBody>
      </p:sp>
      <p:pic>
        <p:nvPicPr>
          <p:cNvPr id="183299" name="Picture 3" descr="NAA Nutrition Academic Award Program. Advancing nutrition, medical education, and clinical practive" title="NAA Nutrition Academic Award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9" y="2030191"/>
            <a:ext cx="65532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3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310" y="3258916"/>
            <a:ext cx="6705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7869" y="4332905"/>
            <a:ext cx="6985438" cy="1815882"/>
          </a:xfrm>
          <a:prstGeom prst="rect">
            <a:avLst/>
          </a:prstGeom>
          <a:noFill/>
        </p:spPr>
        <p:txBody>
          <a:bodyPr wrap="none" rtlCol="0">
            <a:spAutoFit/>
          </a:bodyPr>
          <a:lstStyle/>
          <a:p>
            <a:r>
              <a:rPr lang="en-US" sz="2800" b="1" dirty="0">
                <a:latin typeface="Calibri" panose="020F0502020204030204" pitchFamily="34" charset="0"/>
              </a:rPr>
              <a:t>It takes at least </a:t>
            </a:r>
            <a:r>
              <a:rPr lang="en-US" sz="2800" b="1" dirty="0">
                <a:solidFill>
                  <a:srgbClr val="FF0000"/>
                </a:solidFill>
                <a:latin typeface="Calibri" panose="020F0502020204030204" pitchFamily="34" charset="0"/>
              </a:rPr>
              <a:t>25-30</a:t>
            </a:r>
            <a:r>
              <a:rPr lang="en-US" sz="2800" b="1" dirty="0">
                <a:latin typeface="Calibri" panose="020F0502020204030204" pitchFamily="34" charset="0"/>
              </a:rPr>
              <a:t> hours of instruction </a:t>
            </a:r>
          </a:p>
          <a:p>
            <a:r>
              <a:rPr lang="en-US" sz="2800" b="1" dirty="0">
                <a:latin typeface="Calibri" panose="020F0502020204030204" pitchFamily="34" charset="0"/>
              </a:rPr>
              <a:t>to achieve just basic nutrition competencies</a:t>
            </a:r>
          </a:p>
          <a:p>
            <a:endParaRPr lang="en-US" sz="2800" b="1" dirty="0">
              <a:latin typeface="Calibri" panose="020F0502020204030204" pitchFamily="34" charset="0"/>
            </a:endParaRPr>
          </a:p>
          <a:p>
            <a:r>
              <a:rPr lang="en-US" sz="2800" b="1" dirty="0">
                <a:latin typeface="Calibri" panose="020F0502020204030204" pitchFamily="34" charset="0"/>
              </a:rPr>
              <a:t>(that is less than 0.5% of total training hours)</a:t>
            </a:r>
          </a:p>
        </p:txBody>
      </p:sp>
    </p:spTree>
    <p:extLst>
      <p:ext uri="{BB962C8B-B14F-4D97-AF65-F5344CB8AC3E}">
        <p14:creationId xmlns:p14="http://schemas.microsoft.com/office/powerpoint/2010/main" val="207983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idx="1"/>
          </p:nvPr>
        </p:nvSpPr>
        <p:spPr bwMode="auto">
          <a:xfrm>
            <a:off x="457200" y="2695575"/>
            <a:ext cx="8265696" cy="2075717"/>
          </a:xfrm>
          <a:noFill/>
          <a:ln>
            <a:miter lim="800000"/>
            <a:headEnd/>
            <a:tailEnd/>
          </a:ln>
        </p:spPr>
        <p:txBody>
          <a:bodyPr vert="horz" wrap="square" lIns="91440" tIns="45720" rIns="91440" bIns="45720" numCol="1" anchor="t" anchorCtr="0" compatLnSpc="1">
            <a:prstTxWarp prst="textNoShape">
              <a:avLst/>
            </a:prstTxWarp>
            <a:noAutofit/>
          </a:bodyPr>
          <a:lstStyle/>
          <a:p>
            <a:pPr>
              <a:lnSpc>
                <a:spcPct val="90000"/>
              </a:lnSpc>
              <a:spcAft>
                <a:spcPct val="30000"/>
              </a:spcAft>
              <a:buClr>
                <a:srgbClr val="006600"/>
              </a:buClr>
            </a:pPr>
            <a:r>
              <a:rPr lang="en-US" sz="2400" b="1" dirty="0">
                <a:latin typeface="Comic Sans MS" pitchFamily="66" charset="0"/>
              </a:rPr>
              <a:t>Currently over 40 modules of 15-60 min length</a:t>
            </a:r>
          </a:p>
          <a:p>
            <a:pPr>
              <a:lnSpc>
                <a:spcPct val="90000"/>
              </a:lnSpc>
              <a:spcAft>
                <a:spcPct val="30000"/>
              </a:spcAft>
              <a:buClr>
                <a:srgbClr val="006600"/>
              </a:buClr>
            </a:pPr>
            <a:r>
              <a:rPr lang="en-US" sz="2400" b="1" dirty="0">
                <a:latin typeface="Comic Sans MS" pitchFamily="66" charset="0"/>
              </a:rPr>
              <a:t>Evidence-based instruction of clinical skills</a:t>
            </a:r>
          </a:p>
          <a:p>
            <a:pPr>
              <a:lnSpc>
                <a:spcPct val="90000"/>
              </a:lnSpc>
              <a:spcAft>
                <a:spcPct val="30000"/>
              </a:spcAft>
              <a:buClr>
                <a:srgbClr val="006600"/>
              </a:buClr>
            </a:pPr>
            <a:r>
              <a:rPr lang="en-US" sz="2400" b="1" dirty="0">
                <a:latin typeface="Comic Sans MS" pitchFamily="66" charset="0"/>
              </a:rPr>
              <a:t>Run on any standard desktop or laptop</a:t>
            </a:r>
          </a:p>
          <a:p>
            <a:pPr>
              <a:lnSpc>
                <a:spcPct val="90000"/>
              </a:lnSpc>
              <a:spcAft>
                <a:spcPct val="30000"/>
              </a:spcAft>
              <a:buClr>
                <a:srgbClr val="006600"/>
              </a:buClr>
            </a:pPr>
            <a:r>
              <a:rPr lang="en-US" sz="2400" b="1" dirty="0">
                <a:latin typeface="Comic Sans MS" pitchFamily="66" charset="0"/>
              </a:rPr>
              <a:t>Used by students at 149 of 180 US schools</a:t>
            </a:r>
          </a:p>
          <a:p>
            <a:pPr>
              <a:lnSpc>
                <a:spcPct val="90000"/>
              </a:lnSpc>
              <a:spcAft>
                <a:spcPct val="30000"/>
              </a:spcAft>
              <a:buClr>
                <a:srgbClr val="006600"/>
              </a:buClr>
            </a:pPr>
            <a:r>
              <a:rPr lang="en-US" sz="2400" b="1" dirty="0">
                <a:latin typeface="Comic Sans MS" pitchFamily="66" charset="0"/>
              </a:rPr>
              <a:t>Chosen by medical schools in 23 other countries</a:t>
            </a:r>
          </a:p>
          <a:p>
            <a:pPr marL="0" indent="0">
              <a:lnSpc>
                <a:spcPct val="90000"/>
              </a:lnSpc>
              <a:spcAft>
                <a:spcPct val="30000"/>
              </a:spcAft>
              <a:buClr>
                <a:srgbClr val="006600"/>
              </a:buClr>
              <a:buNone/>
            </a:pPr>
            <a:endParaRPr lang="en-US" sz="2400" b="1" dirty="0">
              <a:latin typeface="Comic Sans MS" pitchFamily="66" charset="0"/>
            </a:endParaRPr>
          </a:p>
          <a:p>
            <a:pPr>
              <a:lnSpc>
                <a:spcPct val="90000"/>
              </a:lnSpc>
              <a:spcAft>
                <a:spcPct val="30000"/>
              </a:spcAft>
              <a:buClr>
                <a:srgbClr val="006600"/>
              </a:buClr>
            </a:pPr>
            <a:r>
              <a:rPr lang="en-US" sz="2400" b="1" dirty="0">
                <a:latin typeface="Comic Sans MS" pitchFamily="66" charset="0"/>
              </a:rPr>
              <a:t>Previously funded by NCI, ODS, USDA and others</a:t>
            </a:r>
          </a:p>
          <a:p>
            <a:pPr>
              <a:lnSpc>
                <a:spcPct val="90000"/>
              </a:lnSpc>
              <a:spcAft>
                <a:spcPct val="30000"/>
              </a:spcAft>
              <a:buClr>
                <a:srgbClr val="006600"/>
              </a:buClr>
            </a:pPr>
            <a:endParaRPr lang="en-US" sz="2400" b="1" dirty="0">
              <a:latin typeface="Comic Sans MS" pitchFamily="66" charset="0"/>
            </a:endParaRPr>
          </a:p>
          <a:p>
            <a:pPr>
              <a:lnSpc>
                <a:spcPct val="90000"/>
              </a:lnSpc>
              <a:spcAft>
                <a:spcPct val="30000"/>
              </a:spcAft>
              <a:buClr>
                <a:srgbClr val="006600"/>
              </a:buClr>
            </a:pPr>
            <a:endParaRPr lang="en-US" sz="2400" b="1" dirty="0">
              <a:latin typeface="Comic Sans MS" pitchFamily="66" charset="0"/>
            </a:endParaRPr>
          </a:p>
        </p:txBody>
      </p:sp>
      <p:sp>
        <p:nvSpPr>
          <p:cNvPr id="110595" name="Text Box 3"/>
          <p:cNvSpPr txBox="1">
            <a:spLocks noChangeArrowheads="1"/>
          </p:cNvSpPr>
          <p:nvPr/>
        </p:nvSpPr>
        <p:spPr bwMode="auto">
          <a:xfrm>
            <a:off x="471488" y="1214438"/>
            <a:ext cx="7931150" cy="523220"/>
          </a:xfrm>
          <a:prstGeom prst="rect">
            <a:avLst/>
          </a:prstGeom>
          <a:noFill/>
          <a:ln w="9525">
            <a:noFill/>
            <a:miter lim="800000"/>
            <a:headEnd/>
            <a:tailEnd/>
          </a:ln>
          <a:effectLst/>
        </p:spPr>
        <p:txBody>
          <a:bodyPr>
            <a:spAutoFit/>
          </a:bodyPr>
          <a:lstStyle/>
          <a:p>
            <a:pPr>
              <a:spcBef>
                <a:spcPct val="20000"/>
              </a:spcBef>
            </a:pPr>
            <a:r>
              <a:rPr lang="en-US" sz="2800" b="1" dirty="0">
                <a:latin typeface="Comic Sans MS" pitchFamily="66" charset="0"/>
              </a:rPr>
              <a:t>NIM resources are widely available</a:t>
            </a:r>
          </a:p>
        </p:txBody>
      </p:sp>
    </p:spTree>
    <p:extLst>
      <p:ext uri="{BB962C8B-B14F-4D97-AF65-F5344CB8AC3E}">
        <p14:creationId xmlns:p14="http://schemas.microsoft.com/office/powerpoint/2010/main" val="109437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descr="exam question" title="exam question"/>
          <p:cNvPicPr>
            <a:picLocks noChangeAspect="1" noChangeArrowheads="1"/>
          </p:cNvPicPr>
          <p:nvPr/>
        </p:nvPicPr>
        <p:blipFill>
          <a:blip r:embed="rId3" cstate="print"/>
          <a:srcRect/>
          <a:stretch>
            <a:fillRect/>
          </a:stretch>
        </p:blipFill>
        <p:spPr bwMode="auto">
          <a:xfrm>
            <a:off x="5562600" y="3857625"/>
            <a:ext cx="2895600" cy="1989138"/>
          </a:xfrm>
          <a:prstGeom prst="rect">
            <a:avLst/>
          </a:prstGeom>
          <a:noFill/>
        </p:spPr>
      </p:pic>
      <p:pic>
        <p:nvPicPr>
          <p:cNvPr id="395267" name="Picture 3" descr="pop quiz" title="pop quiz"/>
          <p:cNvPicPr>
            <a:picLocks noChangeAspect="1" noChangeArrowheads="1"/>
          </p:cNvPicPr>
          <p:nvPr/>
        </p:nvPicPr>
        <p:blipFill>
          <a:blip r:embed="rId4" cstate="print"/>
          <a:srcRect/>
          <a:stretch>
            <a:fillRect/>
          </a:stretch>
        </p:blipFill>
        <p:spPr bwMode="auto">
          <a:xfrm>
            <a:off x="6172200" y="4314825"/>
            <a:ext cx="2971800" cy="2000250"/>
          </a:xfrm>
          <a:prstGeom prst="rect">
            <a:avLst/>
          </a:prstGeom>
          <a:noFill/>
        </p:spPr>
      </p:pic>
      <p:pic>
        <p:nvPicPr>
          <p:cNvPr id="395268" name="Picture 4" descr="case study" title="case study"/>
          <p:cNvPicPr>
            <a:picLocks noChangeAspect="1" noChangeArrowheads="1"/>
          </p:cNvPicPr>
          <p:nvPr/>
        </p:nvPicPr>
        <p:blipFill>
          <a:blip r:embed="rId5" cstate="print"/>
          <a:srcRect/>
          <a:stretch>
            <a:fillRect/>
          </a:stretch>
        </p:blipFill>
        <p:spPr bwMode="auto">
          <a:xfrm>
            <a:off x="152400" y="3846513"/>
            <a:ext cx="2971800" cy="2001837"/>
          </a:xfrm>
          <a:prstGeom prst="rect">
            <a:avLst/>
          </a:prstGeom>
          <a:noFill/>
        </p:spPr>
      </p:pic>
      <p:pic>
        <p:nvPicPr>
          <p:cNvPr id="395269" name="Picture 5" descr="critical thinking" title="critical thinking"/>
          <p:cNvPicPr>
            <a:picLocks noChangeAspect="1" noChangeArrowheads="1"/>
          </p:cNvPicPr>
          <p:nvPr/>
        </p:nvPicPr>
        <p:blipFill>
          <a:blip r:embed="rId6" cstate="print"/>
          <a:srcRect/>
          <a:stretch>
            <a:fillRect/>
          </a:stretch>
        </p:blipFill>
        <p:spPr bwMode="auto">
          <a:xfrm>
            <a:off x="762000" y="4379913"/>
            <a:ext cx="2971800" cy="2011362"/>
          </a:xfrm>
          <a:prstGeom prst="rect">
            <a:avLst/>
          </a:prstGeom>
          <a:noFill/>
        </p:spPr>
      </p:pic>
      <p:pic>
        <p:nvPicPr>
          <p:cNvPr id="395270" name="Picture 6" descr="video case" title="video case"/>
          <p:cNvPicPr>
            <a:picLocks noChangeAspect="1" noChangeArrowheads="1"/>
          </p:cNvPicPr>
          <p:nvPr/>
        </p:nvPicPr>
        <p:blipFill>
          <a:blip r:embed="rId7" cstate="print"/>
          <a:srcRect/>
          <a:stretch>
            <a:fillRect/>
          </a:stretch>
        </p:blipFill>
        <p:spPr bwMode="auto">
          <a:xfrm>
            <a:off x="1600200" y="4075113"/>
            <a:ext cx="2971800" cy="2019300"/>
          </a:xfrm>
          <a:prstGeom prst="rect">
            <a:avLst/>
          </a:prstGeom>
          <a:noFill/>
        </p:spPr>
      </p:pic>
      <p:sp>
        <p:nvSpPr>
          <p:cNvPr id="395271" name="Text Box 7"/>
          <p:cNvSpPr txBox="1">
            <a:spLocks noChangeArrowheads="1"/>
          </p:cNvSpPr>
          <p:nvPr/>
        </p:nvSpPr>
        <p:spPr bwMode="auto">
          <a:xfrm>
            <a:off x="5257800" y="3190875"/>
            <a:ext cx="2481263" cy="393700"/>
          </a:xfrm>
          <a:prstGeom prst="rect">
            <a:avLst/>
          </a:prstGeom>
          <a:noFill/>
          <a:ln w="9525">
            <a:noFill/>
            <a:miter lim="800000"/>
            <a:headEnd/>
            <a:tailEnd/>
          </a:ln>
          <a:effectLst/>
        </p:spPr>
        <p:txBody>
          <a:bodyPr lIns="90488" tIns="44450" rIns="90488" bIns="44450">
            <a:spAutoFit/>
          </a:bodyPr>
          <a:lstStyle/>
          <a:p>
            <a:pPr algn="ctr" eaLnBrk="0" hangingPunct="0"/>
            <a:r>
              <a:rPr lang="en-US" sz="2000">
                <a:latin typeface="Comic Sans MS" pitchFamily="66" charset="0"/>
              </a:rPr>
              <a:t>Tools</a:t>
            </a:r>
          </a:p>
        </p:txBody>
      </p:sp>
      <p:sp>
        <p:nvSpPr>
          <p:cNvPr id="395272" name="Text Box 8"/>
          <p:cNvSpPr txBox="1">
            <a:spLocks noChangeArrowheads="1"/>
          </p:cNvSpPr>
          <p:nvPr/>
        </p:nvSpPr>
        <p:spPr bwMode="auto">
          <a:xfrm>
            <a:off x="5900738" y="6391275"/>
            <a:ext cx="2481262" cy="393700"/>
          </a:xfrm>
          <a:prstGeom prst="rect">
            <a:avLst/>
          </a:prstGeom>
          <a:noFill/>
          <a:ln w="9525">
            <a:noFill/>
            <a:miter lim="800000"/>
            <a:headEnd/>
            <a:tailEnd/>
          </a:ln>
          <a:effectLst/>
        </p:spPr>
        <p:txBody>
          <a:bodyPr lIns="90488" tIns="44450" rIns="90488" bIns="44450">
            <a:spAutoFit/>
          </a:bodyPr>
          <a:lstStyle/>
          <a:p>
            <a:pPr algn="ctr" eaLnBrk="0" hangingPunct="0"/>
            <a:r>
              <a:rPr lang="en-US" sz="2000">
                <a:latin typeface="Comic Sans MS" pitchFamily="66" charset="0"/>
              </a:rPr>
              <a:t>Review questions</a:t>
            </a:r>
          </a:p>
        </p:txBody>
      </p:sp>
      <p:sp>
        <p:nvSpPr>
          <p:cNvPr id="395273" name="Text Box 9"/>
          <p:cNvSpPr txBox="1">
            <a:spLocks noChangeArrowheads="1"/>
          </p:cNvSpPr>
          <p:nvPr/>
        </p:nvSpPr>
        <p:spPr bwMode="auto">
          <a:xfrm>
            <a:off x="1219200" y="6391275"/>
            <a:ext cx="2481263" cy="393700"/>
          </a:xfrm>
          <a:prstGeom prst="rect">
            <a:avLst/>
          </a:prstGeom>
          <a:noFill/>
          <a:ln w="9525">
            <a:noFill/>
            <a:miter lim="800000"/>
            <a:headEnd/>
            <a:tailEnd/>
          </a:ln>
          <a:effectLst/>
        </p:spPr>
        <p:txBody>
          <a:bodyPr lIns="90488" tIns="44450" rIns="90488" bIns="44450">
            <a:spAutoFit/>
          </a:bodyPr>
          <a:lstStyle/>
          <a:p>
            <a:pPr algn="ctr" eaLnBrk="0" hangingPunct="0"/>
            <a:r>
              <a:rPr lang="en-US" sz="2000">
                <a:latin typeface="Comic Sans MS" pitchFamily="66" charset="0"/>
              </a:rPr>
              <a:t>Case studies</a:t>
            </a:r>
          </a:p>
        </p:txBody>
      </p:sp>
      <p:pic>
        <p:nvPicPr>
          <p:cNvPr id="395274" name="Picture 10" descr="questionnaire" title="questionnaire"/>
          <p:cNvPicPr>
            <a:picLocks noChangeAspect="1" noChangeArrowheads="1"/>
          </p:cNvPicPr>
          <p:nvPr/>
        </p:nvPicPr>
        <p:blipFill>
          <a:blip r:embed="rId8" cstate="print"/>
          <a:srcRect/>
          <a:stretch>
            <a:fillRect/>
          </a:stretch>
        </p:blipFill>
        <p:spPr bwMode="auto">
          <a:xfrm>
            <a:off x="5105400" y="1057275"/>
            <a:ext cx="2971800" cy="1995488"/>
          </a:xfrm>
          <a:prstGeom prst="rect">
            <a:avLst/>
          </a:prstGeom>
          <a:noFill/>
        </p:spPr>
      </p:pic>
      <p:pic>
        <p:nvPicPr>
          <p:cNvPr id="395275" name="Picture 11" descr="calculator" title="calculator"/>
          <p:cNvPicPr>
            <a:picLocks noChangeAspect="1" noChangeArrowheads="1"/>
          </p:cNvPicPr>
          <p:nvPr/>
        </p:nvPicPr>
        <p:blipFill>
          <a:blip r:embed="rId9" cstate="print"/>
          <a:srcRect/>
          <a:stretch>
            <a:fillRect/>
          </a:stretch>
        </p:blipFill>
        <p:spPr bwMode="auto">
          <a:xfrm>
            <a:off x="5943600" y="1201738"/>
            <a:ext cx="2895600" cy="1989137"/>
          </a:xfrm>
          <a:prstGeom prst="rect">
            <a:avLst/>
          </a:prstGeom>
          <a:noFill/>
        </p:spPr>
      </p:pic>
      <p:sp>
        <p:nvSpPr>
          <p:cNvPr id="395276" name="Text Box 12"/>
          <p:cNvSpPr txBox="1">
            <a:spLocks noChangeArrowheads="1"/>
          </p:cNvSpPr>
          <p:nvPr/>
        </p:nvSpPr>
        <p:spPr bwMode="auto">
          <a:xfrm>
            <a:off x="304800" y="3178175"/>
            <a:ext cx="2481263" cy="393700"/>
          </a:xfrm>
          <a:prstGeom prst="rect">
            <a:avLst/>
          </a:prstGeom>
          <a:noFill/>
          <a:ln w="9525">
            <a:noFill/>
            <a:miter lim="800000"/>
            <a:headEnd/>
            <a:tailEnd/>
          </a:ln>
          <a:effectLst/>
        </p:spPr>
        <p:txBody>
          <a:bodyPr lIns="90488" tIns="44450" rIns="90488" bIns="44450">
            <a:spAutoFit/>
          </a:bodyPr>
          <a:lstStyle/>
          <a:p>
            <a:pPr algn="ctr" eaLnBrk="0" hangingPunct="0"/>
            <a:r>
              <a:rPr lang="en-US" sz="2000">
                <a:latin typeface="Comic Sans MS" pitchFamily="66" charset="0"/>
              </a:rPr>
              <a:t>Lessons</a:t>
            </a:r>
          </a:p>
        </p:txBody>
      </p:sp>
      <p:pic>
        <p:nvPicPr>
          <p:cNvPr id="395277" name="Picture 13" descr="lesson page" title="lesson page"/>
          <p:cNvPicPr>
            <a:picLocks noChangeAspect="1" noChangeArrowheads="1"/>
          </p:cNvPicPr>
          <p:nvPr/>
        </p:nvPicPr>
        <p:blipFill>
          <a:blip r:embed="rId10" cstate="print"/>
          <a:srcRect/>
          <a:stretch>
            <a:fillRect/>
          </a:stretch>
        </p:blipFill>
        <p:spPr bwMode="auto">
          <a:xfrm>
            <a:off x="152400" y="1057275"/>
            <a:ext cx="2971800" cy="1990725"/>
          </a:xfrm>
          <a:prstGeom prst="rect">
            <a:avLst/>
          </a:prstGeom>
          <a:noFill/>
        </p:spPr>
      </p:pic>
      <p:pic>
        <p:nvPicPr>
          <p:cNvPr id="395278" name="Picture 14" descr="simple slide" title="simple slide"/>
          <p:cNvPicPr>
            <a:picLocks noChangeAspect="1" noChangeArrowheads="1"/>
          </p:cNvPicPr>
          <p:nvPr/>
        </p:nvPicPr>
        <p:blipFill>
          <a:blip r:embed="rId11" cstate="print"/>
          <a:srcRect/>
          <a:stretch>
            <a:fillRect/>
          </a:stretch>
        </p:blipFill>
        <p:spPr bwMode="auto">
          <a:xfrm>
            <a:off x="914400" y="1209675"/>
            <a:ext cx="2971800" cy="2022475"/>
          </a:xfrm>
          <a:prstGeom prst="rect">
            <a:avLst/>
          </a:prstGeom>
          <a:noFill/>
        </p:spPr>
      </p:pic>
    </p:spTree>
    <p:extLst>
      <p:ext uri="{BB962C8B-B14F-4D97-AF65-F5344CB8AC3E}">
        <p14:creationId xmlns:p14="http://schemas.microsoft.com/office/powerpoint/2010/main" val="2532417322"/>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59932</TotalTime>
  <Words>1242</Words>
  <Application>Microsoft Office PowerPoint</Application>
  <PresentationFormat>On-screen Show (4:3)</PresentationFormat>
  <Paragraphs>169</Paragraphs>
  <Slides>25</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Adobe Gothic Std B</vt:lpstr>
      <vt:lpstr>Arial</vt:lpstr>
      <vt:lpstr>Bodoni MT</vt:lpstr>
      <vt:lpstr>Calibri</vt:lpstr>
      <vt:lpstr>Calibri Light</vt:lpstr>
      <vt:lpstr>Comic Sans MS</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Nutrition Education</dc:title>
  <dc:creator>Kohlmeier</dc:creator>
  <cp:lastModifiedBy>Stacy Moore</cp:lastModifiedBy>
  <cp:revision>1460</cp:revision>
  <dcterms:created xsi:type="dcterms:W3CDTF">2006-04-02T13:51:35Z</dcterms:created>
  <dcterms:modified xsi:type="dcterms:W3CDTF">2018-05-09T20:06:23Z</dcterms:modified>
</cp:coreProperties>
</file>