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66" r:id="rId2"/>
    <p:sldId id="268" r:id="rId3"/>
    <p:sldId id="351" r:id="rId4"/>
    <p:sldId id="353" r:id="rId5"/>
    <p:sldId id="352" r:id="rId6"/>
    <p:sldId id="335" r:id="rId7"/>
    <p:sldId id="365" r:id="rId8"/>
    <p:sldId id="355" r:id="rId9"/>
    <p:sldId id="363" r:id="rId10"/>
    <p:sldId id="359" r:id="rId11"/>
    <p:sldId id="357" r:id="rId12"/>
    <p:sldId id="364" r:id="rId13"/>
    <p:sldId id="354" r:id="rId14"/>
    <p:sldId id="279" r:id="rId15"/>
    <p:sldId id="347" r:id="rId16"/>
    <p:sldId id="269" r:id="rId1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drea Pedolsky" initials="AP" lastIdx="4" clrIdx="6">
    <p:extLst>
      <p:ext uri="{19B8F6BF-5375-455C-9EA6-DF929625EA0E}">
        <p15:presenceInfo xmlns:p15="http://schemas.microsoft.com/office/powerpoint/2012/main" userId="S-1-5-21-3003367119-45151493-406046460-43311" providerId="AD"/>
      </p:ext>
    </p:extLst>
  </p:cmAuthor>
  <p:cmAuthor id="1" name="Tina Lloren" initials="TL" lastIdx="32" clrIdx="0">
    <p:extLst>
      <p:ext uri="{19B8F6BF-5375-455C-9EA6-DF929625EA0E}">
        <p15:presenceInfo xmlns:p15="http://schemas.microsoft.com/office/powerpoint/2012/main" userId="S-1-5-21-3003367119-45151493-406046460-40530" providerId="AD"/>
      </p:ext>
    </p:extLst>
  </p:cmAuthor>
  <p:cmAuthor id="2" name="Alice Nkoroi" initials="AN" lastIdx="2" clrIdx="1">
    <p:extLst>
      <p:ext uri="{19B8F6BF-5375-455C-9EA6-DF929625EA0E}">
        <p15:presenceInfo xmlns:p15="http://schemas.microsoft.com/office/powerpoint/2012/main" userId="S-1-5-21-1243839619-360867507-2608077863-17426" providerId="AD"/>
      </p:ext>
    </p:extLst>
  </p:cmAuthor>
  <p:cmAuthor id="3" name="Sandra Remancus" initials="SR" lastIdx="2" clrIdx="2">
    <p:extLst>
      <p:ext uri="{19B8F6BF-5375-455C-9EA6-DF929625EA0E}">
        <p15:presenceInfo xmlns:p15="http://schemas.microsoft.com/office/powerpoint/2012/main" userId="S-1-5-21-3003367119-45151493-406046460-39709" providerId="AD"/>
      </p:ext>
    </p:extLst>
  </p:cmAuthor>
  <p:cmAuthor id="4" name="Alisa Alano" initials="AA" lastIdx="5" clrIdx="3">
    <p:extLst>
      <p:ext uri="{19B8F6BF-5375-455C-9EA6-DF929625EA0E}">
        <p15:presenceInfo xmlns:p15="http://schemas.microsoft.com/office/powerpoint/2012/main" userId="S-1-5-21-3003367119-45151493-406046460-40112" providerId="AD"/>
      </p:ext>
    </p:extLst>
  </p:cmAuthor>
  <p:cmAuthor id="5" name="Taj Sheriff" initials="TS" lastIdx="4" clrIdx="4">
    <p:extLst>
      <p:ext uri="{19B8F6BF-5375-455C-9EA6-DF929625EA0E}">
        <p15:presenceInfo xmlns:p15="http://schemas.microsoft.com/office/powerpoint/2012/main" userId="S-1-5-21-3003367119-45151493-406046460-39738" providerId="AD"/>
      </p:ext>
    </p:extLst>
  </p:cmAuthor>
  <p:cmAuthor id="6" name="Aimee Rurangwa" initials="AR" lastIdx="3" clrIdx="5">
    <p:extLst>
      <p:ext uri="{19B8F6BF-5375-455C-9EA6-DF929625EA0E}">
        <p15:presenceInfo xmlns:p15="http://schemas.microsoft.com/office/powerpoint/2012/main" userId="Aimee Rurangw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F5200"/>
    <a:srgbClr val="AC770D"/>
    <a:srgbClr val="A5A5A5"/>
    <a:srgbClr val="B43500"/>
    <a:srgbClr val="F37003"/>
    <a:srgbClr val="F2AF3A"/>
    <a:srgbClr val="454D88"/>
    <a:srgbClr val="F52100"/>
    <a:srgbClr val="068681"/>
    <a:srgbClr val="FFE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74868" autoAdjust="0"/>
  </p:normalViewPr>
  <p:slideViewPr>
    <p:cSldViewPr snapToGrid="0">
      <p:cViewPr varScale="1">
        <p:scale>
          <a:sx n="67" d="100"/>
          <a:sy n="67" d="100"/>
        </p:scale>
        <p:origin x="1170" y="7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8" d="100"/>
          <a:sy n="58" d="100"/>
        </p:scale>
        <p:origin x="221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EE98545-3F38-F94B-A79E-7C5632895554}" type="datetimeFigureOut">
              <a:rPr lang="en-US" smtClean="0"/>
              <a:t>5/9/2018</a:t>
            </a:fld>
            <a:endParaRPr 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0EB125E-564C-1D4F-949B-43CBED28F9DB}" type="slidenum">
              <a:rPr lang="en-US" smtClean="0"/>
              <a:t>‹#›</a:t>
            </a:fld>
            <a:endParaRPr lang="en-US" dirty="0"/>
          </a:p>
        </p:txBody>
      </p:sp>
    </p:spTree>
    <p:extLst>
      <p:ext uri="{BB962C8B-B14F-4D97-AF65-F5344CB8AC3E}">
        <p14:creationId xmlns:p14="http://schemas.microsoft.com/office/powerpoint/2010/main" val="5986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0EB125E-564C-1D4F-949B-43CBED28F9DB}" type="slidenum">
              <a:rPr lang="en-US" smtClean="0"/>
              <a:t>2</a:t>
            </a:fld>
            <a:endParaRPr lang="en-US" dirty="0"/>
          </a:p>
        </p:txBody>
      </p:sp>
    </p:spTree>
    <p:extLst>
      <p:ext uri="{BB962C8B-B14F-4D97-AF65-F5344CB8AC3E}">
        <p14:creationId xmlns:p14="http://schemas.microsoft.com/office/powerpoint/2010/main" val="2158719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0EB125E-564C-1D4F-949B-43CBED28F9DB}" type="slidenum">
              <a:rPr lang="en-US" smtClean="0"/>
              <a:t>11</a:t>
            </a:fld>
            <a:endParaRPr lang="en-US" dirty="0"/>
          </a:p>
        </p:txBody>
      </p:sp>
    </p:spTree>
    <p:extLst>
      <p:ext uri="{BB962C8B-B14F-4D97-AF65-F5344CB8AC3E}">
        <p14:creationId xmlns:p14="http://schemas.microsoft.com/office/powerpoint/2010/main" val="1408328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0EB125E-564C-1D4F-949B-43CBED28F9DB}" type="slidenum">
              <a:rPr lang="en-US" smtClean="0"/>
              <a:t>12</a:t>
            </a:fld>
            <a:endParaRPr lang="en-US" dirty="0"/>
          </a:p>
        </p:txBody>
      </p:sp>
    </p:spTree>
    <p:extLst>
      <p:ext uri="{BB962C8B-B14F-4D97-AF65-F5344CB8AC3E}">
        <p14:creationId xmlns:p14="http://schemas.microsoft.com/office/powerpoint/2010/main" val="1653100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0EB125E-564C-1D4F-949B-43CBED28F9DB}" type="slidenum">
              <a:rPr lang="en-US" smtClean="0"/>
              <a:t>13</a:t>
            </a:fld>
            <a:endParaRPr lang="en-US" dirty="0"/>
          </a:p>
        </p:txBody>
      </p:sp>
    </p:spTree>
    <p:extLst>
      <p:ext uri="{BB962C8B-B14F-4D97-AF65-F5344CB8AC3E}">
        <p14:creationId xmlns:p14="http://schemas.microsoft.com/office/powerpoint/2010/main" val="3036160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EB125E-564C-1D4F-949B-43CBED28F9DB}" type="slidenum">
              <a:rPr lang="en-US" smtClean="0"/>
              <a:t>14</a:t>
            </a:fld>
            <a:endParaRPr lang="en-US" dirty="0"/>
          </a:p>
        </p:txBody>
      </p:sp>
    </p:spTree>
    <p:extLst>
      <p:ext uri="{BB962C8B-B14F-4D97-AF65-F5344CB8AC3E}">
        <p14:creationId xmlns:p14="http://schemas.microsoft.com/office/powerpoint/2010/main" val="1810185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0EB125E-564C-1D4F-949B-43CBED28F9DB}" type="slidenum">
              <a:rPr lang="en-US" smtClean="0"/>
              <a:t>15</a:t>
            </a:fld>
            <a:endParaRPr lang="en-US" dirty="0"/>
          </a:p>
        </p:txBody>
      </p:sp>
    </p:spTree>
    <p:extLst>
      <p:ext uri="{BB962C8B-B14F-4D97-AF65-F5344CB8AC3E}">
        <p14:creationId xmlns:p14="http://schemas.microsoft.com/office/powerpoint/2010/main" val="525889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0EB125E-564C-1D4F-949B-43CBED28F9DB}" type="slidenum">
              <a:rPr lang="en-US" smtClean="0"/>
              <a:t>16</a:t>
            </a:fld>
            <a:endParaRPr lang="en-US" dirty="0"/>
          </a:p>
        </p:txBody>
      </p:sp>
    </p:spTree>
    <p:extLst>
      <p:ext uri="{BB962C8B-B14F-4D97-AF65-F5344CB8AC3E}">
        <p14:creationId xmlns:p14="http://schemas.microsoft.com/office/powerpoint/2010/main" val="152035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B32BB7E8-90E8-416C-8C2E-ABD93E7F8537}" type="slidenum">
              <a:rPr lang="en-US" smtClean="0"/>
              <a:pPr>
                <a:defRPr/>
              </a:pPr>
              <a:t>3</a:t>
            </a:fld>
            <a:endParaRPr lang="en-US" dirty="0"/>
          </a:p>
        </p:txBody>
      </p:sp>
    </p:spTree>
    <p:extLst>
      <p:ext uri="{BB962C8B-B14F-4D97-AF65-F5344CB8AC3E}">
        <p14:creationId xmlns:p14="http://schemas.microsoft.com/office/powerpoint/2010/main" val="224916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B32BB7E8-90E8-416C-8C2E-ABD93E7F8537}" type="slidenum">
              <a:rPr lang="en-US" smtClean="0"/>
              <a:pPr>
                <a:defRPr/>
              </a:pPr>
              <a:t>4</a:t>
            </a:fld>
            <a:endParaRPr lang="en-US" dirty="0"/>
          </a:p>
        </p:txBody>
      </p:sp>
    </p:spTree>
    <p:extLst>
      <p:ext uri="{BB962C8B-B14F-4D97-AF65-F5344CB8AC3E}">
        <p14:creationId xmlns:p14="http://schemas.microsoft.com/office/powerpoint/2010/main" val="4018309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both</a:t>
            </a:r>
            <a:r>
              <a:rPr lang="en-US" baseline="0" dirty="0"/>
              <a:t> Ghana and Malawi, </a:t>
            </a:r>
            <a:r>
              <a:rPr lang="en-US" dirty="0"/>
              <a:t>FANTA</a:t>
            </a:r>
            <a:r>
              <a:rPr lang="en-US" baseline="0" dirty="0"/>
              <a:t> working in collaboration with the MOH, Nurses and Midwives Council and USAID/MCHIP to applied a competence-based approach to improve pre-service nutrition and training of nurses and midwives.  The process has four main phased I will discuss in the next slides:</a:t>
            </a:r>
          </a:p>
          <a:p>
            <a:pPr marL="685800" lvl="1" indent="-228600">
              <a:buAutoNum type="arabicPeriod"/>
            </a:pPr>
            <a:r>
              <a:rPr lang="en-US" baseline="0" dirty="0"/>
              <a:t>Planning and defining the scope</a:t>
            </a:r>
          </a:p>
          <a:p>
            <a:pPr marL="685800" lvl="1" indent="-228600">
              <a:buAutoNum type="arabicPeriod"/>
            </a:pPr>
            <a:r>
              <a:rPr lang="en-US" baseline="0" dirty="0"/>
              <a:t>Conducting a situational analysis to better understand the context and interventions needed</a:t>
            </a:r>
          </a:p>
          <a:p>
            <a:pPr marL="685800" lvl="1" indent="-228600">
              <a:buAutoNum type="arabicPeriod"/>
            </a:pPr>
            <a:r>
              <a:rPr lang="en-US" baseline="0" dirty="0"/>
              <a:t>Intervening </a:t>
            </a:r>
          </a:p>
          <a:p>
            <a:pPr marL="685800" lvl="1" indent="-228600">
              <a:buAutoNum type="arabicPeriod"/>
            </a:pPr>
            <a:r>
              <a:rPr lang="en-US" baseline="0" dirty="0"/>
              <a:t>Review and evaluation of the interventions </a:t>
            </a:r>
          </a:p>
        </p:txBody>
      </p:sp>
      <p:sp>
        <p:nvSpPr>
          <p:cNvPr id="4" name="Slide Number Placeholder 3"/>
          <p:cNvSpPr>
            <a:spLocks noGrp="1"/>
          </p:cNvSpPr>
          <p:nvPr>
            <p:ph type="sldNum" sz="quarter" idx="10"/>
          </p:nvPr>
        </p:nvSpPr>
        <p:spPr/>
        <p:txBody>
          <a:bodyPr/>
          <a:lstStyle/>
          <a:p>
            <a:pPr>
              <a:defRPr/>
            </a:pPr>
            <a:fld id="{B32BB7E8-90E8-416C-8C2E-ABD93E7F8537}" type="slidenum">
              <a:rPr lang="en-US" smtClean="0"/>
              <a:pPr>
                <a:defRPr/>
              </a:pPr>
              <a:t>5</a:t>
            </a:fld>
            <a:endParaRPr lang="en-US" dirty="0"/>
          </a:p>
        </p:txBody>
      </p:sp>
    </p:spTree>
    <p:extLst>
      <p:ext uri="{BB962C8B-B14F-4D97-AF65-F5344CB8AC3E}">
        <p14:creationId xmlns:p14="http://schemas.microsoft.com/office/powerpoint/2010/main" val="820618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The first step in planning and defining </a:t>
            </a:r>
            <a:r>
              <a:rPr lang="en-US" baseline="0" dirty="0"/>
              <a:t>the scope is to </a:t>
            </a:r>
            <a:r>
              <a:rPr lang="en-US" sz="1200" kern="1200" dirty="0">
                <a:solidFill>
                  <a:schemeClr val="tx1"/>
                </a:solidFill>
                <a:effectLst/>
                <a:latin typeface="+mn-lt"/>
                <a:ea typeface="+mn-ea"/>
                <a:cs typeface="+mn-cs"/>
              </a:rPr>
              <a:t>bring together the actors responsible for national policy and guidance development, curricula development, regulation of pre-service training and education, and employment of health care providers.  </a:t>
            </a:r>
          </a:p>
          <a:p>
            <a:pPr marL="228600" indent="-228600">
              <a:buFont typeface="+mj-lt"/>
              <a:buAutoNum type="arabicPeriod"/>
            </a:pPr>
            <a:endParaRPr lang="en-US" sz="1200" kern="1200" baseline="0" dirty="0">
              <a:solidFill>
                <a:schemeClr val="tx1"/>
              </a:solidFill>
              <a:effectLst/>
              <a:latin typeface="+mn-lt"/>
              <a:ea typeface="+mn-ea"/>
              <a:cs typeface="+mn-cs"/>
            </a:endParaRPr>
          </a:p>
          <a:p>
            <a:pPr marL="228600" indent="-228600">
              <a:buFont typeface="+mj-lt"/>
              <a:buAutoNum type="arabicPeriod"/>
            </a:pPr>
            <a:r>
              <a:rPr lang="en-US" sz="1200" kern="1200" baseline="0" dirty="0">
                <a:solidFill>
                  <a:schemeClr val="tx1"/>
                </a:solidFill>
                <a:effectLst/>
                <a:latin typeface="+mn-lt"/>
                <a:ea typeface="+mn-ea"/>
                <a:cs typeface="+mn-cs"/>
              </a:rPr>
              <a:t>Next is determining the updated national guidelines and policy priorities</a:t>
            </a:r>
            <a:r>
              <a:rPr lang="en-US" baseline="0" dirty="0"/>
              <a:t>. In both countries, the government had updated its national nutrition policies to align with global priorities such as the SUN and SDGs. </a:t>
            </a:r>
          </a:p>
          <a:p>
            <a:pPr marL="685800" lvl="1" indent="-228600">
              <a:buFont typeface="Arial" panose="020B0604020202020204" pitchFamily="34" charset="0"/>
              <a:buChar char="•"/>
            </a:pPr>
            <a:r>
              <a:rPr lang="en-US" baseline="0" dirty="0"/>
              <a:t>The governments  had adopted new global policy guidance including approaches for addressing malnutrition. For example: in Malawi, the MOH had re-established the baby friendly hospital initiatives to help improve the breastfeeding rates in the country where as in Ghana, the MOH/GHS had adopted CMAM as an approach for treating severe acute malnutrition.  Other guidance such as new breastfeeding recommendations for HIV infected mothers had also been released by WHO.</a:t>
            </a:r>
          </a:p>
          <a:p>
            <a:pPr marL="685800" lvl="1" indent="-228600">
              <a:buFont typeface="Arial" panose="020B0604020202020204" pitchFamily="34" charset="0"/>
              <a:buChar char="•"/>
            </a:pPr>
            <a:r>
              <a:rPr lang="en-US" baseline="0" dirty="0"/>
              <a:t>While the new policy guidance had been adopted at service delivery, it had not been updated in the pre-service training. </a:t>
            </a:r>
          </a:p>
          <a:p>
            <a:pPr marL="685800" lvl="1" indent="-228600">
              <a:buFont typeface="Arial" panose="020B0604020202020204" pitchFamily="34" charset="0"/>
              <a:buChar char="•"/>
            </a:pPr>
            <a:r>
              <a:rPr lang="en-US" baseline="0" dirty="0"/>
              <a:t>New graduates were not aware of the new guidance therefore needed in-service training immediately at deployment.</a:t>
            </a:r>
          </a:p>
          <a:p>
            <a:pPr marL="685800" lvl="1" indent="-228600">
              <a:buFont typeface="Arial" panose="020B0604020202020204" pitchFamily="34" charset="0"/>
              <a:buChar char="•"/>
            </a:pPr>
            <a:endParaRPr lang="en-US" baseline="0" dirty="0"/>
          </a:p>
          <a:p>
            <a:pPr marL="228600" indent="-228600">
              <a:buFont typeface="+mj-lt"/>
              <a:buAutoNum type="arabicPeriod"/>
            </a:pPr>
            <a:r>
              <a:rPr lang="en-US" baseline="0" dirty="0"/>
              <a:t>Finally, </a:t>
            </a:r>
            <a:r>
              <a:rPr lang="en-US" sz="1200" baseline="0" dirty="0">
                <a:solidFill>
                  <a:srgbClr val="002060"/>
                </a:solidFill>
              </a:rPr>
              <a:t>defined </a:t>
            </a:r>
            <a:r>
              <a:rPr lang="en-US" dirty="0"/>
              <a:t>the core nutrition competencies (knowledge, skills</a:t>
            </a:r>
            <a:r>
              <a:rPr lang="en-US" baseline="0" dirty="0"/>
              <a:t> and attitudes) that were aligned with the policy priorities. To do this, </a:t>
            </a:r>
            <a:r>
              <a:rPr lang="en-US" dirty="0"/>
              <a:t>we outlined what</a:t>
            </a:r>
            <a:r>
              <a:rPr lang="en-US" baseline="0" dirty="0"/>
              <a:t> a nurse (community health, clinical and public health) or midwife is expected to know and do.  </a:t>
            </a:r>
          </a:p>
          <a:p>
            <a:pPr marL="0" indent="0">
              <a:buFont typeface="+mj-lt"/>
              <a:buNone/>
            </a:pPr>
            <a:endParaRPr lang="en-US" baseline="0" dirty="0"/>
          </a:p>
        </p:txBody>
      </p:sp>
      <p:sp>
        <p:nvSpPr>
          <p:cNvPr id="4" name="Slide Number Placeholder 3"/>
          <p:cNvSpPr>
            <a:spLocks noGrp="1"/>
          </p:cNvSpPr>
          <p:nvPr>
            <p:ph type="sldNum" sz="quarter" idx="10"/>
          </p:nvPr>
        </p:nvSpPr>
        <p:spPr/>
        <p:txBody>
          <a:bodyPr/>
          <a:lstStyle/>
          <a:p>
            <a:fld id="{30EB125E-564C-1D4F-949B-43CBED28F9DB}" type="slidenum">
              <a:rPr lang="en-US" smtClean="0"/>
              <a:t>6</a:t>
            </a:fld>
            <a:endParaRPr lang="en-US" dirty="0"/>
          </a:p>
        </p:txBody>
      </p:sp>
    </p:spTree>
    <p:extLst>
      <p:ext uri="{BB962C8B-B14F-4D97-AF65-F5344CB8AC3E}">
        <p14:creationId xmlns:p14="http://schemas.microsoft.com/office/powerpoint/2010/main" val="88643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B32BB7E8-90E8-416C-8C2E-ABD93E7F8537}" type="slidenum">
              <a:rPr lang="en-US" smtClean="0"/>
              <a:pPr>
                <a:defRPr/>
              </a:pPr>
              <a:t>7</a:t>
            </a:fld>
            <a:endParaRPr lang="en-US" dirty="0"/>
          </a:p>
        </p:txBody>
      </p:sp>
    </p:spTree>
    <p:extLst>
      <p:ext uri="{BB962C8B-B14F-4D97-AF65-F5344CB8AC3E}">
        <p14:creationId xmlns:p14="http://schemas.microsoft.com/office/powerpoint/2010/main" val="285566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Curricula</a:t>
            </a:r>
            <a:r>
              <a:rPr lang="en-US" baseline="0" dirty="0"/>
              <a:t> review and mapping looked at all nursing and midwifery training programs; community health, public health, mental nursing, midwifery, child health nursing etc.. The objective was to compare existing training objectives and competencies against the defined competencies for each training program.   We also reviewed the courses for sequencing and how they linked with one another e.g. when the basic nutrition was taught, when nutrition is supposed to be applied during other courses e.g. pediatric nursing, child health nursing, medical nursing etc..</a:t>
            </a:r>
          </a:p>
          <a:p>
            <a:pPr marL="228600" indent="-228600">
              <a:buAutoNum type="arabicPeriod"/>
            </a:pPr>
            <a:endParaRPr lang="en-US" baseline="0" dirty="0"/>
          </a:p>
          <a:p>
            <a:pPr marL="228600" indent="-228600">
              <a:buAutoNum type="arabicPeriod"/>
            </a:pPr>
            <a:r>
              <a:rPr lang="en-US" baseline="0" dirty="0"/>
              <a:t>Assessment of pre-service teaching involved:</a:t>
            </a:r>
          </a:p>
          <a:p>
            <a:pPr marL="685800" lvl="1" indent="-228600">
              <a:buFont typeface="Arial" panose="020B0604020202020204" pitchFamily="34" charset="0"/>
              <a:buChar char="•"/>
            </a:pPr>
            <a:r>
              <a:rPr lang="en-US" baseline="0" dirty="0"/>
              <a:t>Measuring the tutors level of competence using Objective Structured Clinical Examination (OSCE)</a:t>
            </a:r>
          </a:p>
          <a:p>
            <a:pPr marL="685800" lvl="1" indent="-228600">
              <a:buFont typeface="Arial" panose="020B0604020202020204" pitchFamily="34" charset="0"/>
              <a:buChar char="•"/>
            </a:pPr>
            <a:r>
              <a:rPr lang="en-US" baseline="0" dirty="0"/>
              <a:t>Reviewing the tutors teaching notes, libraries and demonstration labs to understand if they had the needed materials and resources to teach nutrition to modern standards.</a:t>
            </a:r>
          </a:p>
          <a:p>
            <a:pPr marL="685800" lvl="1" indent="-228600">
              <a:buFont typeface="Arial" panose="020B0604020202020204" pitchFamily="34" charset="0"/>
              <a:buChar char="•"/>
            </a:pPr>
            <a:endParaRPr lang="en-US" baseline="0" dirty="0"/>
          </a:p>
          <a:p>
            <a:pPr marL="228600" lvl="0" indent="-228600">
              <a:buFont typeface="+mj-lt"/>
              <a:buAutoNum type="arabicPeriod"/>
            </a:pPr>
            <a:r>
              <a:rPr lang="en-US" baseline="0" dirty="0"/>
              <a:t>Findings from the situation assessment showed:</a:t>
            </a:r>
          </a:p>
          <a:p>
            <a:pPr marL="685800" lvl="1" indent="-228600">
              <a:buFont typeface="Arial" panose="020B0604020202020204" pitchFamily="34" charset="0"/>
              <a:buChar char="•"/>
            </a:pPr>
            <a:r>
              <a:rPr lang="en-US" baseline="0" dirty="0"/>
              <a:t>Poor performance in knowledge and skills on nutrition </a:t>
            </a:r>
          </a:p>
          <a:p>
            <a:pPr marL="685800" lvl="1" indent="-228600">
              <a:buFont typeface="Arial" panose="020B0604020202020204" pitchFamily="34" charset="0"/>
              <a:buChar char="•"/>
            </a:pPr>
            <a:r>
              <a:rPr lang="en-US" baseline="0" dirty="0"/>
              <a:t>Most of the training curricula were generally not up to date with national nutrition policy priorities</a:t>
            </a:r>
          </a:p>
          <a:p>
            <a:pPr marL="685800" lvl="1" indent="-228600">
              <a:buFont typeface="Arial" panose="020B0604020202020204" pitchFamily="34" charset="0"/>
              <a:buChar char="•"/>
            </a:pPr>
            <a:r>
              <a:rPr lang="en-US" baseline="0" dirty="0"/>
              <a:t>Lack of standardized teaching materials, this varied across the schools, mainly based on geographic location.</a:t>
            </a:r>
          </a:p>
          <a:p>
            <a:pPr marL="685800" lvl="1" indent="-228600">
              <a:buFont typeface="Arial" panose="020B0604020202020204" pitchFamily="34" charset="0"/>
              <a:buChar char="•"/>
            </a:pPr>
            <a:r>
              <a:rPr lang="en-US" baseline="0" dirty="0"/>
              <a:t>Teaching institutions lacked basic nutrition equipment and materials e.g. weighing scales, height measuring devices, MUAC tapes, BMI reference charts or wheels,  counselling materials, guidelines and protocols etc..</a:t>
            </a:r>
          </a:p>
          <a:p>
            <a:pPr marL="685800" lvl="1" indent="-228600">
              <a:buFont typeface="Arial" panose="020B0604020202020204" pitchFamily="34" charset="0"/>
              <a:buChar char="•"/>
            </a:pPr>
            <a:r>
              <a:rPr lang="en-US" baseline="0" dirty="0"/>
              <a:t>Limited practice sessions in the training </a:t>
            </a:r>
            <a:endParaRPr lang="en-IE" dirty="0"/>
          </a:p>
          <a:p>
            <a:endParaRPr lang="en-IE" dirty="0"/>
          </a:p>
        </p:txBody>
      </p:sp>
      <p:sp>
        <p:nvSpPr>
          <p:cNvPr id="4" name="Slide Number Placeholder 3"/>
          <p:cNvSpPr>
            <a:spLocks noGrp="1"/>
          </p:cNvSpPr>
          <p:nvPr>
            <p:ph type="sldNum" sz="quarter" idx="10"/>
          </p:nvPr>
        </p:nvSpPr>
        <p:spPr/>
        <p:txBody>
          <a:bodyPr/>
          <a:lstStyle/>
          <a:p>
            <a:fld id="{30EB125E-564C-1D4F-949B-43CBED28F9DB}" type="slidenum">
              <a:rPr lang="en-US" smtClean="0"/>
              <a:t>8</a:t>
            </a:fld>
            <a:endParaRPr lang="en-US" dirty="0"/>
          </a:p>
        </p:txBody>
      </p:sp>
    </p:spTree>
    <p:extLst>
      <p:ext uri="{BB962C8B-B14F-4D97-AF65-F5344CB8AC3E}">
        <p14:creationId xmlns:p14="http://schemas.microsoft.com/office/powerpoint/2010/main" val="1651050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an example of tutor’s assessment in Ghana, as you can see performance in the assessed skills was poor.</a:t>
            </a:r>
            <a:endParaRPr lang="en-IE" dirty="0"/>
          </a:p>
        </p:txBody>
      </p:sp>
      <p:sp>
        <p:nvSpPr>
          <p:cNvPr id="4" name="Slide Number Placeholder 3"/>
          <p:cNvSpPr>
            <a:spLocks noGrp="1"/>
          </p:cNvSpPr>
          <p:nvPr>
            <p:ph type="sldNum" sz="quarter" idx="10"/>
          </p:nvPr>
        </p:nvSpPr>
        <p:spPr/>
        <p:txBody>
          <a:bodyPr/>
          <a:lstStyle/>
          <a:p>
            <a:pPr>
              <a:defRPr/>
            </a:pPr>
            <a:fld id="{B32BB7E8-90E8-416C-8C2E-ABD93E7F8537}" type="slidenum">
              <a:rPr lang="en-US" smtClean="0"/>
              <a:pPr>
                <a:defRPr/>
              </a:pPr>
              <a:t>9</a:t>
            </a:fld>
            <a:endParaRPr lang="en-US" dirty="0"/>
          </a:p>
        </p:txBody>
      </p:sp>
    </p:spTree>
    <p:extLst>
      <p:ext uri="{BB962C8B-B14F-4D97-AF65-F5344CB8AC3E}">
        <p14:creationId xmlns:p14="http://schemas.microsoft.com/office/powerpoint/2010/main" val="337979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Interventions include:</a:t>
            </a:r>
          </a:p>
          <a:p>
            <a:endParaRPr lang="en-US" dirty="0"/>
          </a:p>
          <a:p>
            <a:pPr marL="628650" lvl="1" indent="-171450">
              <a:buFont typeface="Arial" panose="020B0604020202020204" pitchFamily="34" charset="0"/>
              <a:buChar char="•"/>
            </a:pPr>
            <a:r>
              <a:rPr lang="en-US" dirty="0"/>
              <a:t>Training</a:t>
            </a:r>
            <a:r>
              <a:rPr lang="en-US" baseline="0" dirty="0"/>
              <a:t> of the trainer</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Providing standardized teaching aids and resources </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Equipping institutions to facilitate practice and demonstrations</a:t>
            </a:r>
          </a:p>
          <a:p>
            <a:pPr marL="457200" lvl="1" indent="0">
              <a:buFont typeface="Arial" panose="020B0604020202020204" pitchFamily="34" charset="0"/>
              <a:buNone/>
            </a:pPr>
            <a:endParaRPr lang="en-US" baseline="0" dirty="0"/>
          </a:p>
          <a:p>
            <a:pPr marL="628650" lvl="1" indent="-171450">
              <a:buFont typeface="Arial" panose="020B0604020202020204" pitchFamily="34" charset="0"/>
              <a:buChar char="•"/>
            </a:pPr>
            <a:r>
              <a:rPr lang="en-US" baseline="0" dirty="0"/>
              <a:t>Conduct post-training support to the institutions </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Update or lobby for update of curricula to include latest content </a:t>
            </a:r>
          </a:p>
          <a:p>
            <a:endParaRPr lang="en-IE" dirty="0"/>
          </a:p>
        </p:txBody>
      </p:sp>
      <p:sp>
        <p:nvSpPr>
          <p:cNvPr id="4" name="Slide Number Placeholder 3"/>
          <p:cNvSpPr>
            <a:spLocks noGrp="1"/>
          </p:cNvSpPr>
          <p:nvPr>
            <p:ph type="sldNum" sz="quarter" idx="10"/>
          </p:nvPr>
        </p:nvSpPr>
        <p:spPr/>
        <p:txBody>
          <a:bodyPr/>
          <a:lstStyle/>
          <a:p>
            <a:fld id="{30EB125E-564C-1D4F-949B-43CBED28F9DB}" type="slidenum">
              <a:rPr lang="en-US" smtClean="0"/>
              <a:t>10</a:t>
            </a:fld>
            <a:endParaRPr lang="en-US" dirty="0"/>
          </a:p>
        </p:txBody>
      </p:sp>
    </p:spTree>
    <p:extLst>
      <p:ext uri="{BB962C8B-B14F-4D97-AF65-F5344CB8AC3E}">
        <p14:creationId xmlns:p14="http://schemas.microsoft.com/office/powerpoint/2010/main" val="129849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5/9/2018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753450F-F2F9-436F-9000-8F4B603DDD6F}" type="slidenum">
              <a:rPr lang="en-US" smtClean="0"/>
              <a:t>‹#›</a:t>
            </a:fld>
            <a:endParaRPr lang="en-US" dirty="0"/>
          </a:p>
        </p:txBody>
      </p:sp>
    </p:spTree>
    <p:extLst>
      <p:ext uri="{BB962C8B-B14F-4D97-AF65-F5344CB8AC3E}">
        <p14:creationId xmlns:p14="http://schemas.microsoft.com/office/powerpoint/2010/main" val="81466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5/9/2018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753450F-F2F9-436F-9000-8F4B603DDD6F}" type="slidenum">
              <a:rPr lang="en-US" smtClean="0"/>
              <a:t>‹#›</a:t>
            </a:fld>
            <a:endParaRPr lang="en-US" dirty="0"/>
          </a:p>
        </p:txBody>
      </p:sp>
    </p:spTree>
    <p:extLst>
      <p:ext uri="{BB962C8B-B14F-4D97-AF65-F5344CB8AC3E}">
        <p14:creationId xmlns:p14="http://schemas.microsoft.com/office/powerpoint/2010/main" val="182496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5/9/2018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753450F-F2F9-436F-9000-8F4B603DDD6F}" type="slidenum">
              <a:rPr lang="en-US" smtClean="0"/>
              <a:t>‹#›</a:t>
            </a:fld>
            <a:endParaRPr lang="en-US" dirty="0"/>
          </a:p>
        </p:txBody>
      </p:sp>
    </p:spTree>
    <p:extLst>
      <p:ext uri="{BB962C8B-B14F-4D97-AF65-F5344CB8AC3E}">
        <p14:creationId xmlns:p14="http://schemas.microsoft.com/office/powerpoint/2010/main" val="329862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5243"/>
          </a:xfrm>
        </p:spPr>
        <p:txBody>
          <a:bodyPr lIns="457200"/>
          <a:lstStyle>
            <a:lvl1pPr>
              <a:defRPr>
                <a:solidFill>
                  <a:srgbClr val="454D88"/>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0753450F-F2F9-436F-9000-8F4B603DDD6F}" type="slidenum">
              <a:rPr lang="en-US" smtClean="0"/>
              <a:t>‹#›</a:t>
            </a:fld>
            <a:endParaRPr lang="en-US" dirty="0"/>
          </a:p>
        </p:txBody>
      </p:sp>
      <p:sp>
        <p:nvSpPr>
          <p:cNvPr id="8" name="Text Placeholder 2"/>
          <p:cNvSpPr>
            <a:spLocks noGrp="1"/>
          </p:cNvSpPr>
          <p:nvPr>
            <p:ph idx="1"/>
          </p:nvPr>
        </p:nvSpPr>
        <p:spPr>
          <a:xfrm>
            <a:off x="0" y="1465243"/>
            <a:ext cx="9144000" cy="4891108"/>
          </a:xfrm>
          <a:prstGeom prst="rect">
            <a:avLst/>
          </a:prstGeom>
        </p:spPr>
        <p:txBody>
          <a:bodyPr vert="horz" lIns="457200" tIns="45720" rIns="45720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0225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5/9/2018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753450F-F2F9-436F-9000-8F4B603DDD6F}" type="slidenum">
              <a:rPr lang="en-US" smtClean="0"/>
              <a:t>‹#›</a:t>
            </a:fld>
            <a:endParaRPr lang="en-US" dirty="0"/>
          </a:p>
        </p:txBody>
      </p:sp>
    </p:spTree>
    <p:extLst>
      <p:ext uri="{BB962C8B-B14F-4D97-AF65-F5344CB8AC3E}">
        <p14:creationId xmlns:p14="http://schemas.microsoft.com/office/powerpoint/2010/main" val="176059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5/9/2018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753450F-F2F9-436F-9000-8F4B603DDD6F}" type="slidenum">
              <a:rPr lang="en-US" smtClean="0"/>
              <a:t>‹#›</a:t>
            </a:fld>
            <a:endParaRPr lang="en-US" dirty="0"/>
          </a:p>
        </p:txBody>
      </p:sp>
    </p:spTree>
    <p:extLst>
      <p:ext uri="{BB962C8B-B14F-4D97-AF65-F5344CB8AC3E}">
        <p14:creationId xmlns:p14="http://schemas.microsoft.com/office/powerpoint/2010/main" val="35228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5/9/2018</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0753450F-F2F9-436F-9000-8F4B603DDD6F}" type="slidenum">
              <a:rPr lang="en-US" smtClean="0"/>
              <a:t>‹#›</a:t>
            </a:fld>
            <a:endParaRPr lang="en-US" dirty="0"/>
          </a:p>
        </p:txBody>
      </p:sp>
    </p:spTree>
    <p:extLst>
      <p:ext uri="{BB962C8B-B14F-4D97-AF65-F5344CB8AC3E}">
        <p14:creationId xmlns:p14="http://schemas.microsoft.com/office/powerpoint/2010/main" val="404704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5/9/2018</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0753450F-F2F9-436F-9000-8F4B603DDD6F}" type="slidenum">
              <a:rPr lang="en-US" smtClean="0"/>
              <a:t>‹#›</a:t>
            </a:fld>
            <a:endParaRPr lang="en-US" dirty="0"/>
          </a:p>
        </p:txBody>
      </p:sp>
    </p:spTree>
    <p:extLst>
      <p:ext uri="{BB962C8B-B14F-4D97-AF65-F5344CB8AC3E}">
        <p14:creationId xmlns:p14="http://schemas.microsoft.com/office/powerpoint/2010/main" val="2959533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5/9/2018</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0753450F-F2F9-436F-9000-8F4B603DDD6F}" type="slidenum">
              <a:rPr lang="en-US" smtClean="0"/>
              <a:t>‹#›</a:t>
            </a:fld>
            <a:endParaRPr lang="en-US" dirty="0"/>
          </a:p>
        </p:txBody>
      </p:sp>
    </p:spTree>
    <p:extLst>
      <p:ext uri="{BB962C8B-B14F-4D97-AF65-F5344CB8AC3E}">
        <p14:creationId xmlns:p14="http://schemas.microsoft.com/office/powerpoint/2010/main" val="174603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5/9/2018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753450F-F2F9-436F-9000-8F4B603DDD6F}" type="slidenum">
              <a:rPr lang="en-US" smtClean="0"/>
              <a:t>‹#›</a:t>
            </a:fld>
            <a:endParaRPr lang="en-US" dirty="0"/>
          </a:p>
        </p:txBody>
      </p:sp>
    </p:spTree>
    <p:extLst>
      <p:ext uri="{BB962C8B-B14F-4D97-AF65-F5344CB8AC3E}">
        <p14:creationId xmlns:p14="http://schemas.microsoft.com/office/powerpoint/2010/main" val="67744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5/9/2018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753450F-F2F9-436F-9000-8F4B603DDD6F}" type="slidenum">
              <a:rPr lang="en-US" smtClean="0"/>
              <a:t>‹#›</a:t>
            </a:fld>
            <a:endParaRPr lang="en-US" dirty="0"/>
          </a:p>
        </p:txBody>
      </p:sp>
    </p:spTree>
    <p:extLst>
      <p:ext uri="{BB962C8B-B14F-4D97-AF65-F5344CB8AC3E}">
        <p14:creationId xmlns:p14="http://schemas.microsoft.com/office/powerpoint/2010/main" val="35458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465242"/>
          </a:xfrm>
          <a:prstGeom prst="rect">
            <a:avLst/>
          </a:prstGeom>
        </p:spPr>
        <p:txBody>
          <a:bodyPr vert="horz" lIns="457200" tIns="45720" rIns="45720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465243"/>
            <a:ext cx="9144000" cy="4891107"/>
          </a:xfrm>
          <a:prstGeom prst="rect">
            <a:avLst/>
          </a:prstGeom>
        </p:spPr>
        <p:txBody>
          <a:bodyPr vert="horz" lIns="457200" tIns="45720" rIns="45720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3450F-F2F9-436F-9000-8F4B603DDD6F}" type="slidenum">
              <a:rPr lang="en-US" smtClean="0"/>
              <a:t>‹#›</a:t>
            </a:fld>
            <a:endParaRPr lang="en-US" dirty="0"/>
          </a:p>
        </p:txBody>
      </p:sp>
    </p:spTree>
    <p:extLst>
      <p:ext uri="{BB962C8B-B14F-4D97-AF65-F5344CB8AC3E}">
        <p14:creationId xmlns:p14="http://schemas.microsoft.com/office/powerpoint/2010/main" val="2561090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rgbClr val="454D88"/>
          </a:solidFill>
          <a:latin typeface="+mn-lt"/>
          <a:ea typeface="+mj-ea"/>
          <a:cs typeface="+mj-cs"/>
        </a:defRPr>
      </a:lvl1pPr>
    </p:titleStyle>
    <p:bodyStyle>
      <a:lvl1pPr marL="341313" indent="-341313"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3200" kern="1200">
          <a:solidFill>
            <a:schemeClr val="tx1"/>
          </a:solidFill>
          <a:latin typeface="+mn-lt"/>
          <a:ea typeface="+mn-ea"/>
          <a:cs typeface="+mn-cs"/>
        </a:defRPr>
      </a:lvl1pPr>
      <a:lvl2pPr marL="804863" indent="-342900" algn="l" defTabSz="914400" rtl="0" eaLnBrk="1" latinLnBrk="0" hangingPunct="1">
        <a:lnSpc>
          <a:spcPct val="90000"/>
        </a:lnSpc>
        <a:spcBef>
          <a:spcPts val="0"/>
        </a:spcBef>
        <a:spcAft>
          <a:spcPts val="1200"/>
        </a:spcAft>
        <a:buClr>
          <a:srgbClr val="454D88"/>
        </a:buClr>
        <a:buFont typeface="Calibri" panose="020F050202020403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gif"/><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CB3DC-6CA8-4A44-B18B-F912EA57088C}"/>
              </a:ext>
            </a:extLst>
          </p:cNvPr>
          <p:cNvSpPr txBox="1"/>
          <p:nvPr/>
        </p:nvSpPr>
        <p:spPr>
          <a:xfrm>
            <a:off x="758284" y="1568825"/>
            <a:ext cx="4148254" cy="3200876"/>
          </a:xfrm>
          <a:prstGeom prst="rect">
            <a:avLst/>
          </a:prstGeom>
          <a:noFill/>
        </p:spPr>
        <p:txBody>
          <a:bodyPr wrap="square" rtlCol="0">
            <a:spAutoFit/>
          </a:bodyPr>
          <a:lstStyle/>
          <a:p>
            <a:r>
              <a:rPr lang="en-US" sz="4000" b="1" dirty="0">
                <a:solidFill>
                  <a:schemeClr val="accent1">
                    <a:lumMod val="50000"/>
                  </a:schemeClr>
                </a:solidFill>
              </a:rPr>
              <a:t>Alice </a:t>
            </a:r>
            <a:r>
              <a:rPr lang="en-US" sz="4000" b="1" dirty="0" err="1">
                <a:solidFill>
                  <a:schemeClr val="accent1">
                    <a:lumMod val="50000"/>
                  </a:schemeClr>
                </a:solidFill>
              </a:rPr>
              <a:t>Nkoroi</a:t>
            </a:r>
            <a:endParaRPr lang="en-US" sz="4000" b="1" dirty="0">
              <a:solidFill>
                <a:schemeClr val="accent1">
                  <a:lumMod val="50000"/>
                </a:schemeClr>
              </a:solidFill>
            </a:endParaRPr>
          </a:p>
          <a:p>
            <a:r>
              <a:rPr lang="en-US" sz="2400" b="1" dirty="0">
                <a:solidFill>
                  <a:schemeClr val="accent1">
                    <a:lumMod val="50000"/>
                  </a:schemeClr>
                </a:solidFill>
              </a:rPr>
              <a:t>BSc, MS</a:t>
            </a:r>
            <a:br>
              <a:rPr lang="en-US" sz="2400" b="1" dirty="0">
                <a:solidFill>
                  <a:schemeClr val="accent1">
                    <a:lumMod val="50000"/>
                  </a:schemeClr>
                </a:solidFill>
              </a:rPr>
            </a:br>
            <a:endParaRPr lang="en-US" dirty="0">
              <a:solidFill>
                <a:schemeClr val="accent1">
                  <a:lumMod val="50000"/>
                </a:schemeClr>
              </a:solidFill>
            </a:endParaRPr>
          </a:p>
          <a:p>
            <a:r>
              <a:rPr lang="en-US" sz="2400" dirty="0">
                <a:solidFill>
                  <a:schemeClr val="accent1">
                    <a:lumMod val="50000"/>
                  </a:schemeClr>
                </a:solidFill>
              </a:rPr>
              <a:t>Country Project Manager Food and Nutrition Technical Assistance III Project (FANTA)/ FHI 360, Ghana (2009–2013) and Malawi (2014–2017)</a:t>
            </a:r>
          </a:p>
        </p:txBody>
      </p:sp>
      <p:pic>
        <p:nvPicPr>
          <p:cNvPr id="6" name="Picture 5" descr="portrait of Alice Nkoroi" title="Alice Nkoroi">
            <a:extLst>
              <a:ext uri="{FF2B5EF4-FFF2-40B4-BE49-F238E27FC236}">
                <a16:creationId xmlns:a16="http://schemas.microsoft.com/office/drawing/2014/main" id="{4D0EBAC9-1547-4957-B1C7-3C97E44D5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302" y="1698717"/>
            <a:ext cx="2828844" cy="3366324"/>
          </a:xfrm>
          <a:prstGeom prst="rect">
            <a:avLst/>
          </a:prstGeom>
        </p:spPr>
      </p:pic>
    </p:spTree>
    <p:extLst>
      <p:ext uri="{BB962C8B-B14F-4D97-AF65-F5344CB8AC3E}">
        <p14:creationId xmlns:p14="http://schemas.microsoft.com/office/powerpoint/2010/main" val="2446777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50000"/>
                  </a:schemeClr>
                </a:solidFill>
              </a:rPr>
              <a:t>Intervene (2)</a:t>
            </a:r>
            <a:endParaRPr lang="en-IE" dirty="0">
              <a:solidFill>
                <a:schemeClr val="accent5">
                  <a:lumMod val="50000"/>
                </a:schemeClr>
              </a:solidFill>
            </a:endParaRPr>
          </a:p>
        </p:txBody>
      </p:sp>
      <p:sp>
        <p:nvSpPr>
          <p:cNvPr id="3" name="Content Placeholder 2"/>
          <p:cNvSpPr>
            <a:spLocks noGrp="1"/>
          </p:cNvSpPr>
          <p:nvPr>
            <p:ph idx="1"/>
          </p:nvPr>
        </p:nvSpPr>
        <p:spPr>
          <a:xfrm>
            <a:off x="0" y="1197428"/>
            <a:ext cx="9144000" cy="5660571"/>
          </a:xfrm>
        </p:spPr>
        <p:txBody>
          <a:bodyPr>
            <a:normAutofit/>
          </a:bodyPr>
          <a:lstStyle/>
          <a:p>
            <a:pPr lvl="0"/>
            <a:endParaRPr lang="en-US" sz="4400" dirty="0"/>
          </a:p>
          <a:p>
            <a:endParaRPr lang="en-US" sz="4000" dirty="0"/>
          </a:p>
          <a:p>
            <a:pPr lvl="0"/>
            <a:endParaRPr lang="en-US" sz="4000" dirty="0"/>
          </a:p>
          <a:p>
            <a:endParaRPr lang="en-IE" sz="4000" dirty="0"/>
          </a:p>
        </p:txBody>
      </p:sp>
      <p:cxnSp>
        <p:nvCxnSpPr>
          <p:cNvPr id="4" name="Straight Connector 3"/>
          <p:cNvCxnSpPr/>
          <p:nvPr/>
        </p:nvCxnSpPr>
        <p:spPr>
          <a:xfrm flipV="1">
            <a:off x="0" y="1143001"/>
            <a:ext cx="9144000" cy="1088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p:cNvGrpSpPr>
            <a:grpSpLocks/>
          </p:cNvGrpSpPr>
          <p:nvPr/>
        </p:nvGrpSpPr>
        <p:grpSpPr bwMode="auto">
          <a:xfrm>
            <a:off x="171478" y="1856012"/>
            <a:ext cx="1556496" cy="3151416"/>
            <a:chOff x="2900" y="589"/>
            <a:chExt cx="1555" cy="1786"/>
          </a:xfrm>
        </p:grpSpPr>
        <p:sp>
          <p:nvSpPr>
            <p:cNvPr id="21" name="Freeform 20"/>
            <p:cNvSpPr>
              <a:spLocks/>
            </p:cNvSpPr>
            <p:nvPr/>
          </p:nvSpPr>
          <p:spPr bwMode="auto">
            <a:xfrm>
              <a:off x="2900" y="589"/>
              <a:ext cx="1555" cy="1786"/>
            </a:xfrm>
            <a:custGeom>
              <a:avLst/>
              <a:gdLst>
                <a:gd name="T0" fmla="+- 0 2900 2900"/>
                <a:gd name="T1" fmla="*/ T0 w 1555"/>
                <a:gd name="T2" fmla="+- 0 2375 589"/>
                <a:gd name="T3" fmla="*/ 2375 h 1786"/>
                <a:gd name="T4" fmla="+- 0 4455 2900"/>
                <a:gd name="T5" fmla="*/ T4 w 1555"/>
                <a:gd name="T6" fmla="+- 0 2375 589"/>
                <a:gd name="T7" fmla="*/ 2375 h 1786"/>
                <a:gd name="T8" fmla="+- 0 4455 2900"/>
                <a:gd name="T9" fmla="*/ T8 w 1555"/>
                <a:gd name="T10" fmla="+- 0 589 589"/>
                <a:gd name="T11" fmla="*/ 589 h 1786"/>
                <a:gd name="T12" fmla="+- 0 2900 2900"/>
                <a:gd name="T13" fmla="*/ T12 w 1555"/>
                <a:gd name="T14" fmla="+- 0 589 589"/>
                <a:gd name="T15" fmla="*/ 589 h 1786"/>
                <a:gd name="T16" fmla="+- 0 2900 2900"/>
                <a:gd name="T17" fmla="*/ T16 w 1555"/>
                <a:gd name="T18" fmla="+- 0 2375 589"/>
                <a:gd name="T19" fmla="*/ 2375 h 1786"/>
              </a:gdLst>
              <a:ahLst/>
              <a:cxnLst>
                <a:cxn ang="0">
                  <a:pos x="T1" y="T3"/>
                </a:cxn>
                <a:cxn ang="0">
                  <a:pos x="T5" y="T7"/>
                </a:cxn>
                <a:cxn ang="0">
                  <a:pos x="T9" y="T11"/>
                </a:cxn>
                <a:cxn ang="0">
                  <a:pos x="T13" y="T15"/>
                </a:cxn>
                <a:cxn ang="0">
                  <a:pos x="T17" y="T19"/>
                </a:cxn>
              </a:cxnLst>
              <a:rect l="0" t="0" r="r" b="b"/>
              <a:pathLst>
                <a:path w="1555" h="1786">
                  <a:moveTo>
                    <a:pt x="0" y="1786"/>
                  </a:moveTo>
                  <a:lnTo>
                    <a:pt x="1555" y="1786"/>
                  </a:lnTo>
                  <a:lnTo>
                    <a:pt x="1555" y="0"/>
                  </a:lnTo>
                  <a:lnTo>
                    <a:pt x="0" y="0"/>
                  </a:lnTo>
                  <a:lnTo>
                    <a:pt x="0" y="1786"/>
                  </a:lnTo>
                </a:path>
              </a:pathLst>
            </a:custGeom>
            <a:solidFill>
              <a:srgbClr val="FECD9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2400" b="1" dirty="0"/>
                <a:t>Train the Trainer </a:t>
              </a:r>
              <a:r>
                <a:rPr lang="en-US" sz="2400" i="1" dirty="0"/>
                <a:t>(i.e., Lecturers/ Tutors)</a:t>
              </a:r>
              <a:endParaRPr lang="en-IE" sz="2400" i="1" dirty="0"/>
            </a:p>
            <a:p>
              <a:endParaRPr lang="en-IE" sz="2000" dirty="0"/>
            </a:p>
          </p:txBody>
        </p:sp>
      </p:grpSp>
      <p:grpSp>
        <p:nvGrpSpPr>
          <p:cNvPr id="9" name="Group 8"/>
          <p:cNvGrpSpPr>
            <a:grpSpLocks/>
          </p:cNvGrpSpPr>
          <p:nvPr/>
        </p:nvGrpSpPr>
        <p:grpSpPr bwMode="auto">
          <a:xfrm>
            <a:off x="1758833" y="1856012"/>
            <a:ext cx="1924889" cy="3151416"/>
            <a:chOff x="4388" y="589"/>
            <a:chExt cx="1754" cy="1786"/>
          </a:xfrm>
        </p:grpSpPr>
        <p:sp>
          <p:nvSpPr>
            <p:cNvPr id="20" name="Freeform 19"/>
            <p:cNvSpPr>
              <a:spLocks/>
            </p:cNvSpPr>
            <p:nvPr/>
          </p:nvSpPr>
          <p:spPr bwMode="auto">
            <a:xfrm>
              <a:off x="4388" y="589"/>
              <a:ext cx="1754" cy="1786"/>
            </a:xfrm>
            <a:custGeom>
              <a:avLst/>
              <a:gdLst>
                <a:gd name="T0" fmla="+- 0 4562 4562"/>
                <a:gd name="T1" fmla="*/ T0 w 1555"/>
                <a:gd name="T2" fmla="+- 0 2375 589"/>
                <a:gd name="T3" fmla="*/ 2375 h 1786"/>
                <a:gd name="T4" fmla="+- 0 6117 4562"/>
                <a:gd name="T5" fmla="*/ T4 w 1555"/>
                <a:gd name="T6" fmla="+- 0 2375 589"/>
                <a:gd name="T7" fmla="*/ 2375 h 1786"/>
                <a:gd name="T8" fmla="+- 0 6117 4562"/>
                <a:gd name="T9" fmla="*/ T8 w 1555"/>
                <a:gd name="T10" fmla="+- 0 589 589"/>
                <a:gd name="T11" fmla="*/ 589 h 1786"/>
                <a:gd name="T12" fmla="+- 0 4562 4562"/>
                <a:gd name="T13" fmla="*/ T12 w 1555"/>
                <a:gd name="T14" fmla="+- 0 589 589"/>
                <a:gd name="T15" fmla="*/ 589 h 1786"/>
                <a:gd name="T16" fmla="+- 0 4562 4562"/>
                <a:gd name="T17" fmla="*/ T16 w 1555"/>
                <a:gd name="T18" fmla="+- 0 2375 589"/>
                <a:gd name="T19" fmla="*/ 2375 h 1786"/>
              </a:gdLst>
              <a:ahLst/>
              <a:cxnLst>
                <a:cxn ang="0">
                  <a:pos x="T1" y="T3"/>
                </a:cxn>
                <a:cxn ang="0">
                  <a:pos x="T5" y="T7"/>
                </a:cxn>
                <a:cxn ang="0">
                  <a:pos x="T9" y="T11"/>
                </a:cxn>
                <a:cxn ang="0">
                  <a:pos x="T13" y="T15"/>
                </a:cxn>
                <a:cxn ang="0">
                  <a:pos x="T17" y="T19"/>
                </a:cxn>
              </a:cxnLst>
              <a:rect l="0" t="0" r="r" b="b"/>
              <a:pathLst>
                <a:path w="1555" h="1786">
                  <a:moveTo>
                    <a:pt x="0" y="1786"/>
                  </a:moveTo>
                  <a:lnTo>
                    <a:pt x="1555" y="1786"/>
                  </a:lnTo>
                  <a:lnTo>
                    <a:pt x="1555" y="0"/>
                  </a:lnTo>
                  <a:lnTo>
                    <a:pt x="0" y="0"/>
                  </a:lnTo>
                  <a:lnTo>
                    <a:pt x="0" y="1786"/>
                  </a:lnTo>
                </a:path>
              </a:pathLst>
            </a:custGeom>
            <a:solidFill>
              <a:srgbClr val="FDC3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2400" b="1" dirty="0"/>
                <a:t>Standardized Teaching Aids and Resources</a:t>
              </a:r>
              <a:endParaRPr lang="en-IE" sz="2000" dirty="0"/>
            </a:p>
          </p:txBody>
        </p:sp>
      </p:grpSp>
      <p:grpSp>
        <p:nvGrpSpPr>
          <p:cNvPr id="10" name="Group 9"/>
          <p:cNvGrpSpPr>
            <a:grpSpLocks/>
          </p:cNvGrpSpPr>
          <p:nvPr/>
        </p:nvGrpSpPr>
        <p:grpSpPr bwMode="auto">
          <a:xfrm>
            <a:off x="3786078" y="1856012"/>
            <a:ext cx="1571843" cy="3151416"/>
            <a:chOff x="6197" y="589"/>
            <a:chExt cx="1555" cy="1786"/>
          </a:xfrm>
        </p:grpSpPr>
        <p:sp>
          <p:nvSpPr>
            <p:cNvPr id="19" name="Freeform 18"/>
            <p:cNvSpPr>
              <a:spLocks/>
            </p:cNvSpPr>
            <p:nvPr/>
          </p:nvSpPr>
          <p:spPr bwMode="auto">
            <a:xfrm>
              <a:off x="6197" y="589"/>
              <a:ext cx="1555" cy="1786"/>
            </a:xfrm>
            <a:custGeom>
              <a:avLst/>
              <a:gdLst>
                <a:gd name="T0" fmla="+- 0 6224 6224"/>
                <a:gd name="T1" fmla="*/ T0 w 1555"/>
                <a:gd name="T2" fmla="+- 0 2375 589"/>
                <a:gd name="T3" fmla="*/ 2375 h 1786"/>
                <a:gd name="T4" fmla="+- 0 7779 6224"/>
                <a:gd name="T5" fmla="*/ T4 w 1555"/>
                <a:gd name="T6" fmla="+- 0 2375 589"/>
                <a:gd name="T7" fmla="*/ 2375 h 1786"/>
                <a:gd name="T8" fmla="+- 0 7779 6224"/>
                <a:gd name="T9" fmla="*/ T8 w 1555"/>
                <a:gd name="T10" fmla="+- 0 589 589"/>
                <a:gd name="T11" fmla="*/ 589 h 1786"/>
                <a:gd name="T12" fmla="+- 0 6224 6224"/>
                <a:gd name="T13" fmla="*/ T12 w 1555"/>
                <a:gd name="T14" fmla="+- 0 589 589"/>
                <a:gd name="T15" fmla="*/ 589 h 1786"/>
                <a:gd name="T16" fmla="+- 0 6224 6224"/>
                <a:gd name="T17" fmla="*/ T16 w 1555"/>
                <a:gd name="T18" fmla="+- 0 2375 589"/>
                <a:gd name="T19" fmla="*/ 2375 h 1786"/>
              </a:gdLst>
              <a:ahLst/>
              <a:cxnLst>
                <a:cxn ang="0">
                  <a:pos x="T1" y="T3"/>
                </a:cxn>
                <a:cxn ang="0">
                  <a:pos x="T5" y="T7"/>
                </a:cxn>
                <a:cxn ang="0">
                  <a:pos x="T9" y="T11"/>
                </a:cxn>
                <a:cxn ang="0">
                  <a:pos x="T13" y="T15"/>
                </a:cxn>
                <a:cxn ang="0">
                  <a:pos x="T17" y="T19"/>
                </a:cxn>
              </a:cxnLst>
              <a:rect l="0" t="0" r="r" b="b"/>
              <a:pathLst>
                <a:path w="1555" h="1786">
                  <a:moveTo>
                    <a:pt x="0" y="1786"/>
                  </a:moveTo>
                  <a:lnTo>
                    <a:pt x="1555" y="1786"/>
                  </a:lnTo>
                  <a:lnTo>
                    <a:pt x="1555" y="0"/>
                  </a:lnTo>
                  <a:lnTo>
                    <a:pt x="0" y="0"/>
                  </a:lnTo>
                  <a:lnTo>
                    <a:pt x="0" y="1786"/>
                  </a:lnTo>
                </a:path>
              </a:pathLst>
            </a:custGeom>
            <a:solidFill>
              <a:srgbClr val="FBB46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2400" b="1" dirty="0"/>
                <a:t>Equip Institution to Facilitate Practice</a:t>
              </a:r>
              <a:endParaRPr lang="en-IE" sz="2400" b="1" dirty="0"/>
            </a:p>
            <a:p>
              <a:endParaRPr lang="en-IE" sz="2000" dirty="0"/>
            </a:p>
          </p:txBody>
        </p:sp>
      </p:grpSp>
      <p:grpSp>
        <p:nvGrpSpPr>
          <p:cNvPr id="11" name="Group 10"/>
          <p:cNvGrpSpPr>
            <a:grpSpLocks/>
          </p:cNvGrpSpPr>
          <p:nvPr/>
        </p:nvGrpSpPr>
        <p:grpSpPr bwMode="auto">
          <a:xfrm>
            <a:off x="5443517" y="1856012"/>
            <a:ext cx="1801079" cy="3151416"/>
            <a:chOff x="7975" y="589"/>
            <a:chExt cx="1672" cy="1786"/>
          </a:xfrm>
        </p:grpSpPr>
        <p:sp>
          <p:nvSpPr>
            <p:cNvPr id="18" name="Freeform 17"/>
            <p:cNvSpPr>
              <a:spLocks/>
            </p:cNvSpPr>
            <p:nvPr/>
          </p:nvSpPr>
          <p:spPr bwMode="auto">
            <a:xfrm>
              <a:off x="7975" y="589"/>
              <a:ext cx="1672" cy="1786"/>
            </a:xfrm>
            <a:custGeom>
              <a:avLst/>
              <a:gdLst>
                <a:gd name="T0" fmla="+- 0 7885 7885"/>
                <a:gd name="T1" fmla="*/ T0 w 1555"/>
                <a:gd name="T2" fmla="+- 0 2375 589"/>
                <a:gd name="T3" fmla="*/ 2375 h 1786"/>
                <a:gd name="T4" fmla="+- 0 9441 7885"/>
                <a:gd name="T5" fmla="*/ T4 w 1555"/>
                <a:gd name="T6" fmla="+- 0 2375 589"/>
                <a:gd name="T7" fmla="*/ 2375 h 1786"/>
                <a:gd name="T8" fmla="+- 0 9441 7885"/>
                <a:gd name="T9" fmla="*/ T8 w 1555"/>
                <a:gd name="T10" fmla="+- 0 589 589"/>
                <a:gd name="T11" fmla="*/ 589 h 1786"/>
                <a:gd name="T12" fmla="+- 0 7885 7885"/>
                <a:gd name="T13" fmla="*/ T12 w 1555"/>
                <a:gd name="T14" fmla="+- 0 589 589"/>
                <a:gd name="T15" fmla="*/ 589 h 1786"/>
                <a:gd name="T16" fmla="+- 0 7885 7885"/>
                <a:gd name="T17" fmla="*/ T16 w 1555"/>
                <a:gd name="T18" fmla="+- 0 2375 589"/>
                <a:gd name="T19" fmla="*/ 2375 h 1786"/>
              </a:gdLst>
              <a:ahLst/>
              <a:cxnLst>
                <a:cxn ang="0">
                  <a:pos x="T1" y="T3"/>
                </a:cxn>
                <a:cxn ang="0">
                  <a:pos x="T5" y="T7"/>
                </a:cxn>
                <a:cxn ang="0">
                  <a:pos x="T9" y="T11"/>
                </a:cxn>
                <a:cxn ang="0">
                  <a:pos x="T13" y="T15"/>
                </a:cxn>
                <a:cxn ang="0">
                  <a:pos x="T17" y="T19"/>
                </a:cxn>
              </a:cxnLst>
              <a:rect l="0" t="0" r="r" b="b"/>
              <a:pathLst>
                <a:path w="1555" h="1786">
                  <a:moveTo>
                    <a:pt x="0" y="1786"/>
                  </a:moveTo>
                  <a:lnTo>
                    <a:pt x="1556" y="1786"/>
                  </a:lnTo>
                  <a:lnTo>
                    <a:pt x="1556" y="0"/>
                  </a:lnTo>
                  <a:lnTo>
                    <a:pt x="0" y="0"/>
                  </a:lnTo>
                  <a:lnTo>
                    <a:pt x="0" y="1786"/>
                  </a:lnTo>
                </a:path>
              </a:pathLst>
            </a:custGeom>
            <a:solidFill>
              <a:srgbClr val="FAA5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2400" b="1" dirty="0"/>
                <a:t>Post-Training Support to the institutions</a:t>
              </a:r>
              <a:endParaRPr lang="en-IE" sz="2400" b="1" dirty="0"/>
            </a:p>
          </p:txBody>
        </p:sp>
      </p:grpSp>
      <p:grpSp>
        <p:nvGrpSpPr>
          <p:cNvPr id="12" name="Group 11"/>
          <p:cNvGrpSpPr>
            <a:grpSpLocks/>
          </p:cNvGrpSpPr>
          <p:nvPr/>
        </p:nvGrpSpPr>
        <p:grpSpPr bwMode="auto">
          <a:xfrm>
            <a:off x="7331234" y="1856012"/>
            <a:ext cx="1593206" cy="3151416"/>
            <a:chOff x="10157" y="589"/>
            <a:chExt cx="1494" cy="1786"/>
          </a:xfrm>
        </p:grpSpPr>
        <p:sp>
          <p:nvSpPr>
            <p:cNvPr id="17" name="Freeform 16"/>
            <p:cNvSpPr>
              <a:spLocks/>
            </p:cNvSpPr>
            <p:nvPr/>
          </p:nvSpPr>
          <p:spPr bwMode="auto">
            <a:xfrm>
              <a:off x="10157" y="589"/>
              <a:ext cx="1494" cy="1786"/>
            </a:xfrm>
            <a:custGeom>
              <a:avLst/>
              <a:gdLst>
                <a:gd name="T0" fmla="+- 0 9547 9547"/>
                <a:gd name="T1" fmla="*/ T0 w 1555"/>
                <a:gd name="T2" fmla="+- 0 2375 589"/>
                <a:gd name="T3" fmla="*/ 2375 h 1786"/>
                <a:gd name="T4" fmla="+- 0 11102 9547"/>
                <a:gd name="T5" fmla="*/ T4 w 1555"/>
                <a:gd name="T6" fmla="+- 0 2375 589"/>
                <a:gd name="T7" fmla="*/ 2375 h 1786"/>
                <a:gd name="T8" fmla="+- 0 11102 9547"/>
                <a:gd name="T9" fmla="*/ T8 w 1555"/>
                <a:gd name="T10" fmla="+- 0 589 589"/>
                <a:gd name="T11" fmla="*/ 589 h 1786"/>
                <a:gd name="T12" fmla="+- 0 9547 9547"/>
                <a:gd name="T13" fmla="*/ T12 w 1555"/>
                <a:gd name="T14" fmla="+- 0 589 589"/>
                <a:gd name="T15" fmla="*/ 589 h 1786"/>
                <a:gd name="T16" fmla="+- 0 9547 9547"/>
                <a:gd name="T17" fmla="*/ T16 w 1555"/>
                <a:gd name="T18" fmla="+- 0 2375 589"/>
                <a:gd name="T19" fmla="*/ 2375 h 1786"/>
              </a:gdLst>
              <a:ahLst/>
              <a:cxnLst>
                <a:cxn ang="0">
                  <a:pos x="T1" y="T3"/>
                </a:cxn>
                <a:cxn ang="0">
                  <a:pos x="T5" y="T7"/>
                </a:cxn>
                <a:cxn ang="0">
                  <a:pos x="T9" y="T11"/>
                </a:cxn>
                <a:cxn ang="0">
                  <a:pos x="T13" y="T15"/>
                </a:cxn>
                <a:cxn ang="0">
                  <a:pos x="T17" y="T19"/>
                </a:cxn>
              </a:cxnLst>
              <a:rect l="0" t="0" r="r" b="b"/>
              <a:pathLst>
                <a:path w="1555" h="1786">
                  <a:moveTo>
                    <a:pt x="0" y="1786"/>
                  </a:moveTo>
                  <a:lnTo>
                    <a:pt x="1555" y="1786"/>
                  </a:lnTo>
                  <a:lnTo>
                    <a:pt x="1555" y="0"/>
                  </a:lnTo>
                  <a:lnTo>
                    <a:pt x="0" y="0"/>
                  </a:lnTo>
                  <a:lnTo>
                    <a:pt x="0" y="1786"/>
                  </a:lnTo>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2400" b="1" dirty="0"/>
                <a:t>Update Training Curricula </a:t>
              </a:r>
              <a:r>
                <a:rPr lang="en-US" sz="2400" i="1" dirty="0"/>
                <a:t>(or document for future updates)</a:t>
              </a:r>
              <a:endParaRPr lang="en-IE" sz="2400" i="1" dirty="0"/>
            </a:p>
          </p:txBody>
        </p:sp>
      </p:grpSp>
      <p:grpSp>
        <p:nvGrpSpPr>
          <p:cNvPr id="13" name="Group 12"/>
          <p:cNvGrpSpPr>
            <a:grpSpLocks/>
          </p:cNvGrpSpPr>
          <p:nvPr/>
        </p:nvGrpSpPr>
        <p:grpSpPr bwMode="auto">
          <a:xfrm>
            <a:off x="312657" y="4573526"/>
            <a:ext cx="8055169" cy="3346"/>
            <a:chOff x="1411" y="2212"/>
            <a:chExt cx="9322" cy="2"/>
          </a:xfrm>
        </p:grpSpPr>
        <p:sp>
          <p:nvSpPr>
            <p:cNvPr id="16" name="Freeform 15"/>
            <p:cNvSpPr>
              <a:spLocks/>
            </p:cNvSpPr>
            <p:nvPr/>
          </p:nvSpPr>
          <p:spPr bwMode="auto">
            <a:xfrm>
              <a:off x="1411" y="2212"/>
              <a:ext cx="9322" cy="2"/>
            </a:xfrm>
            <a:custGeom>
              <a:avLst/>
              <a:gdLst>
                <a:gd name="T0" fmla="+- 0 1411 1411"/>
                <a:gd name="T1" fmla="*/ T0 w 9322"/>
                <a:gd name="T2" fmla="+- 0 10733 1411"/>
                <a:gd name="T3" fmla="*/ T2 w 9322"/>
              </a:gdLst>
              <a:ahLst/>
              <a:cxnLst>
                <a:cxn ang="0">
                  <a:pos x="T1" y="0"/>
                </a:cxn>
                <a:cxn ang="0">
                  <a:pos x="T3" y="0"/>
                </a:cxn>
              </a:cxnLst>
              <a:rect l="0" t="0" r="r" b="b"/>
              <a:pathLst>
                <a:path w="9322">
                  <a:moveTo>
                    <a:pt x="0" y="0"/>
                  </a:moveTo>
                  <a:lnTo>
                    <a:pt x="9322" y="0"/>
                  </a:lnTo>
                </a:path>
              </a:pathLst>
            </a:custGeom>
            <a:noFill/>
            <a:ln w="38100">
              <a:solidFill>
                <a:srgbClr val="006594"/>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dirty="0"/>
            </a:p>
          </p:txBody>
        </p:sp>
      </p:grpSp>
      <p:grpSp>
        <p:nvGrpSpPr>
          <p:cNvPr id="14" name="Group 13"/>
          <p:cNvGrpSpPr>
            <a:grpSpLocks/>
          </p:cNvGrpSpPr>
          <p:nvPr/>
        </p:nvGrpSpPr>
        <p:grpSpPr bwMode="auto">
          <a:xfrm>
            <a:off x="8354537" y="4407891"/>
            <a:ext cx="240221" cy="337963"/>
            <a:chOff x="10623" y="2111"/>
            <a:chExt cx="278" cy="202"/>
          </a:xfrm>
        </p:grpSpPr>
        <p:sp>
          <p:nvSpPr>
            <p:cNvPr id="15" name="Freeform 14"/>
            <p:cNvSpPr>
              <a:spLocks/>
            </p:cNvSpPr>
            <p:nvPr/>
          </p:nvSpPr>
          <p:spPr bwMode="auto">
            <a:xfrm>
              <a:off x="10623" y="2111"/>
              <a:ext cx="278" cy="202"/>
            </a:xfrm>
            <a:custGeom>
              <a:avLst/>
              <a:gdLst>
                <a:gd name="T0" fmla="+- 0 10623 10623"/>
                <a:gd name="T1" fmla="*/ T0 w 278"/>
                <a:gd name="T2" fmla="+- 0 2111 2111"/>
                <a:gd name="T3" fmla="*/ 2111 h 202"/>
                <a:gd name="T4" fmla="+- 0 10623 10623"/>
                <a:gd name="T5" fmla="*/ T4 w 278"/>
                <a:gd name="T6" fmla="+- 0 2313 2111"/>
                <a:gd name="T7" fmla="*/ 2313 h 202"/>
                <a:gd name="T8" fmla="+- 0 10901 10623"/>
                <a:gd name="T9" fmla="*/ T8 w 278"/>
                <a:gd name="T10" fmla="+- 0 2212 2111"/>
                <a:gd name="T11" fmla="*/ 2212 h 202"/>
                <a:gd name="T12" fmla="+- 0 10623 10623"/>
                <a:gd name="T13" fmla="*/ T12 w 278"/>
                <a:gd name="T14" fmla="+- 0 2111 2111"/>
                <a:gd name="T15" fmla="*/ 2111 h 202"/>
              </a:gdLst>
              <a:ahLst/>
              <a:cxnLst>
                <a:cxn ang="0">
                  <a:pos x="T1" y="T3"/>
                </a:cxn>
                <a:cxn ang="0">
                  <a:pos x="T5" y="T7"/>
                </a:cxn>
                <a:cxn ang="0">
                  <a:pos x="T9" y="T11"/>
                </a:cxn>
                <a:cxn ang="0">
                  <a:pos x="T13" y="T15"/>
                </a:cxn>
              </a:cxnLst>
              <a:rect l="0" t="0" r="r" b="b"/>
              <a:pathLst>
                <a:path w="278" h="202">
                  <a:moveTo>
                    <a:pt x="0" y="0"/>
                  </a:moveTo>
                  <a:lnTo>
                    <a:pt x="0" y="202"/>
                  </a:lnTo>
                  <a:lnTo>
                    <a:pt x="278" y="101"/>
                  </a:lnTo>
                  <a:lnTo>
                    <a:pt x="0" y="0"/>
                  </a:lnTo>
                </a:path>
              </a:pathLst>
            </a:custGeom>
            <a:solidFill>
              <a:srgbClr val="00659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E" dirty="0"/>
            </a:p>
          </p:txBody>
        </p:sp>
      </p:grpSp>
    </p:spTree>
    <p:extLst>
      <p:ext uri="{BB962C8B-B14F-4D97-AF65-F5344CB8AC3E}">
        <p14:creationId xmlns:p14="http://schemas.microsoft.com/office/powerpoint/2010/main" val="104220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36" y="1306610"/>
            <a:ext cx="9144000" cy="5660571"/>
          </a:xfrm>
        </p:spPr>
        <p:txBody>
          <a:bodyPr>
            <a:normAutofit/>
          </a:bodyPr>
          <a:lstStyle/>
          <a:p>
            <a:endParaRPr lang="en-US" dirty="0"/>
          </a:p>
          <a:p>
            <a:pPr lvl="0"/>
            <a:endParaRPr lang="en-US" dirty="0"/>
          </a:p>
          <a:p>
            <a:endParaRPr lang="en-IE" dirty="0"/>
          </a:p>
        </p:txBody>
      </p:sp>
      <p:pic>
        <p:nvPicPr>
          <p:cNvPr id="7" name="Picture 6" descr="Lesson Plan" title="Lesson Plan"/>
          <p:cNvPicPr>
            <a:picLocks noChangeAspect="1"/>
          </p:cNvPicPr>
          <p:nvPr/>
        </p:nvPicPr>
        <p:blipFill rotWithShape="1">
          <a:blip r:embed="rId3"/>
          <a:srcRect l="335" t="28764"/>
          <a:stretch/>
        </p:blipFill>
        <p:spPr>
          <a:xfrm>
            <a:off x="137283" y="3062210"/>
            <a:ext cx="5363570" cy="3711556"/>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Picture 9" descr="D2.1 Postpartum Care" title="D2.1 Postpartum Care"/>
          <p:cNvPicPr>
            <a:picLocks noChangeAspect="1"/>
          </p:cNvPicPr>
          <p:nvPr/>
        </p:nvPicPr>
        <p:blipFill>
          <a:blip r:embed="rId4"/>
          <a:stretch>
            <a:fillRect/>
          </a:stretch>
        </p:blipFill>
        <p:spPr>
          <a:xfrm>
            <a:off x="3138109" y="135003"/>
            <a:ext cx="5191125" cy="315277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8" name="Picture 7" descr="Preparation suggestions" title="Preparation suggestions"/>
          <p:cNvPicPr>
            <a:picLocks noChangeAspect="1"/>
          </p:cNvPicPr>
          <p:nvPr/>
        </p:nvPicPr>
        <p:blipFill rotWithShape="1">
          <a:blip r:embed="rId5"/>
          <a:srcRect t="40776"/>
          <a:stretch/>
        </p:blipFill>
        <p:spPr>
          <a:xfrm>
            <a:off x="3857339" y="3552849"/>
            <a:ext cx="5191125" cy="2730278"/>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11" name="Title 2"/>
          <p:cNvSpPr>
            <a:spLocks noGrp="1"/>
          </p:cNvSpPr>
          <p:nvPr>
            <p:ph type="title"/>
          </p:nvPr>
        </p:nvSpPr>
        <p:spPr>
          <a:xfrm>
            <a:off x="-95536" y="313245"/>
            <a:ext cx="3551458" cy="2483894"/>
          </a:xfrm>
        </p:spPr>
        <p:txBody>
          <a:bodyPr>
            <a:noAutofit/>
          </a:bodyPr>
          <a:lstStyle/>
          <a:p>
            <a:r>
              <a:rPr lang="en-US" sz="2600" b="1" i="1" dirty="0">
                <a:solidFill>
                  <a:srgbClr val="F37003"/>
                </a:solidFill>
                <a:latin typeface="+mn-lt"/>
              </a:rPr>
              <a:t>Example from Malawi: Standardized Nutrition Teaching Aids and Resources for Nursing and Midwifery Institutions</a:t>
            </a:r>
            <a:endParaRPr lang="en-IE" sz="2600" b="1" i="1" dirty="0">
              <a:solidFill>
                <a:srgbClr val="F37003"/>
              </a:solidFill>
              <a:latin typeface="+mn-lt"/>
            </a:endParaRPr>
          </a:p>
        </p:txBody>
      </p:sp>
    </p:spTree>
    <p:extLst>
      <p:ext uri="{BB962C8B-B14F-4D97-AF65-F5344CB8AC3E}">
        <p14:creationId xmlns:p14="http://schemas.microsoft.com/office/powerpoint/2010/main" val="1427912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5">
                    <a:lumMod val="50000"/>
                  </a:schemeClr>
                </a:solidFill>
              </a:rPr>
              <a:t>Review and Evaluate the Interventions (2)</a:t>
            </a:r>
            <a:endParaRPr lang="en-IE" sz="3600" dirty="0">
              <a:solidFill>
                <a:schemeClr val="accent5">
                  <a:lumMod val="50000"/>
                </a:schemeClr>
              </a:solidFill>
            </a:endParaRPr>
          </a:p>
        </p:txBody>
      </p:sp>
      <p:sp>
        <p:nvSpPr>
          <p:cNvPr id="3" name="Content Placeholder 2"/>
          <p:cNvSpPr>
            <a:spLocks noGrp="1"/>
          </p:cNvSpPr>
          <p:nvPr>
            <p:ph idx="1"/>
          </p:nvPr>
        </p:nvSpPr>
        <p:spPr>
          <a:xfrm>
            <a:off x="0" y="1197428"/>
            <a:ext cx="9144000" cy="5660571"/>
          </a:xfrm>
        </p:spPr>
        <p:txBody>
          <a:bodyPr>
            <a:normAutofit/>
          </a:bodyPr>
          <a:lstStyle/>
          <a:p>
            <a:endParaRPr lang="en-US" dirty="0"/>
          </a:p>
          <a:p>
            <a:pPr lvl="0"/>
            <a:endParaRPr lang="en-US" dirty="0"/>
          </a:p>
          <a:p>
            <a:endParaRPr lang="en-IE" dirty="0"/>
          </a:p>
        </p:txBody>
      </p:sp>
      <p:cxnSp>
        <p:nvCxnSpPr>
          <p:cNvPr id="4" name="Straight Connector 3"/>
          <p:cNvCxnSpPr/>
          <p:nvPr/>
        </p:nvCxnSpPr>
        <p:spPr>
          <a:xfrm flipV="1">
            <a:off x="0" y="1224643"/>
            <a:ext cx="9144000" cy="1088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FECE1C6-42CA-455A-A714-203E469F66D6}"/>
              </a:ext>
            </a:extLst>
          </p:cNvPr>
          <p:cNvGrpSpPr/>
          <p:nvPr/>
        </p:nvGrpSpPr>
        <p:grpSpPr>
          <a:xfrm>
            <a:off x="493833" y="1894922"/>
            <a:ext cx="8241952" cy="4279153"/>
            <a:chOff x="493833" y="1894922"/>
            <a:chExt cx="8241952" cy="4279153"/>
          </a:xfrm>
        </p:grpSpPr>
        <p:sp>
          <p:nvSpPr>
            <p:cNvPr id="7" name="Arrow: Bent-Up 6">
              <a:extLst>
                <a:ext uri="{FF2B5EF4-FFF2-40B4-BE49-F238E27FC236}">
                  <a16:creationId xmlns:a16="http://schemas.microsoft.com/office/drawing/2014/main" id="{C9195E7C-311D-4963-AFEF-5E4618B433FB}"/>
                </a:ext>
              </a:extLst>
            </p:cNvPr>
            <p:cNvSpPr/>
            <p:nvPr/>
          </p:nvSpPr>
          <p:spPr>
            <a:xfrm rot="5400000">
              <a:off x="942448" y="3771950"/>
              <a:ext cx="1693274" cy="1927732"/>
            </a:xfrm>
            <a:prstGeom prst="bentUpArrow">
              <a:avLst>
                <a:gd name="adj1" fmla="val 32840"/>
                <a:gd name="adj2" fmla="val 25000"/>
                <a:gd name="adj3" fmla="val 35780"/>
              </a:avLst>
            </a:prstGeom>
          </p:spPr>
          <p:style>
            <a:lnRef idx="2">
              <a:schemeClr val="dk2">
                <a:shade val="80000"/>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8" name="Freeform: Shape 7">
              <a:extLst>
                <a:ext uri="{FF2B5EF4-FFF2-40B4-BE49-F238E27FC236}">
                  <a16:creationId xmlns:a16="http://schemas.microsoft.com/office/drawing/2014/main" id="{A47AC466-08B5-4FD3-8F8A-DFB04C6E7285}"/>
                </a:ext>
              </a:extLst>
            </p:cNvPr>
            <p:cNvSpPr/>
            <p:nvPr/>
          </p:nvSpPr>
          <p:spPr>
            <a:xfrm>
              <a:off x="493833" y="1894922"/>
              <a:ext cx="2850476" cy="1995241"/>
            </a:xfrm>
            <a:custGeom>
              <a:avLst/>
              <a:gdLst>
                <a:gd name="connsiteX0" fmla="*/ 0 w 2850476"/>
                <a:gd name="connsiteY0" fmla="*/ 332607 h 1995241"/>
                <a:gd name="connsiteX1" fmla="*/ 332607 w 2850476"/>
                <a:gd name="connsiteY1" fmla="*/ 0 h 1995241"/>
                <a:gd name="connsiteX2" fmla="*/ 2517869 w 2850476"/>
                <a:gd name="connsiteY2" fmla="*/ 0 h 1995241"/>
                <a:gd name="connsiteX3" fmla="*/ 2850476 w 2850476"/>
                <a:gd name="connsiteY3" fmla="*/ 332607 h 1995241"/>
                <a:gd name="connsiteX4" fmla="*/ 2850476 w 2850476"/>
                <a:gd name="connsiteY4" fmla="*/ 1662634 h 1995241"/>
                <a:gd name="connsiteX5" fmla="*/ 2517869 w 2850476"/>
                <a:gd name="connsiteY5" fmla="*/ 1995241 h 1995241"/>
                <a:gd name="connsiteX6" fmla="*/ 332607 w 2850476"/>
                <a:gd name="connsiteY6" fmla="*/ 1995241 h 1995241"/>
                <a:gd name="connsiteX7" fmla="*/ 0 w 2850476"/>
                <a:gd name="connsiteY7" fmla="*/ 1662634 h 1995241"/>
                <a:gd name="connsiteX8" fmla="*/ 0 w 2850476"/>
                <a:gd name="connsiteY8" fmla="*/ 332607 h 19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0476" h="1995241">
                  <a:moveTo>
                    <a:pt x="0" y="332607"/>
                  </a:moveTo>
                  <a:cubicBezTo>
                    <a:pt x="0" y="148913"/>
                    <a:pt x="148913" y="0"/>
                    <a:pt x="332607" y="0"/>
                  </a:cubicBezTo>
                  <a:lnTo>
                    <a:pt x="2517869" y="0"/>
                  </a:lnTo>
                  <a:cubicBezTo>
                    <a:pt x="2701563" y="0"/>
                    <a:pt x="2850476" y="148913"/>
                    <a:pt x="2850476" y="332607"/>
                  </a:cubicBezTo>
                  <a:lnTo>
                    <a:pt x="2850476" y="1662634"/>
                  </a:lnTo>
                  <a:cubicBezTo>
                    <a:pt x="2850476" y="1846328"/>
                    <a:pt x="2701563" y="1995241"/>
                    <a:pt x="2517869" y="1995241"/>
                  </a:cubicBezTo>
                  <a:lnTo>
                    <a:pt x="332607" y="1995241"/>
                  </a:lnTo>
                  <a:cubicBezTo>
                    <a:pt x="148913" y="1995241"/>
                    <a:pt x="0" y="1846328"/>
                    <a:pt x="0" y="1662634"/>
                  </a:cubicBezTo>
                  <a:lnTo>
                    <a:pt x="0" y="332607"/>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4097" tIns="204097" rIns="204097" bIns="204097" numCol="1" spcCol="1270" anchor="ctr" anchorCtr="0">
              <a:noAutofit/>
            </a:bodyPr>
            <a:lstStyle/>
            <a:p>
              <a:pPr marL="0" lvl="0" indent="0" algn="ctr" defTabSz="1244600">
                <a:lnSpc>
                  <a:spcPct val="90000"/>
                </a:lnSpc>
                <a:spcBef>
                  <a:spcPct val="0"/>
                </a:spcBef>
                <a:spcAft>
                  <a:spcPct val="35000"/>
                </a:spcAft>
                <a:buNone/>
              </a:pPr>
              <a:r>
                <a:rPr lang="en-US" sz="2800" kern="1200" dirty="0"/>
                <a:t>Post-Intervention Evaluation</a:t>
              </a:r>
              <a:endParaRPr lang="en-IE" sz="2800" kern="1200" dirty="0"/>
            </a:p>
          </p:txBody>
        </p:sp>
        <p:sp>
          <p:nvSpPr>
            <p:cNvPr id="9" name="Freeform: Shape 8">
              <a:extLst>
                <a:ext uri="{FF2B5EF4-FFF2-40B4-BE49-F238E27FC236}">
                  <a16:creationId xmlns:a16="http://schemas.microsoft.com/office/drawing/2014/main" id="{81AD2908-34CF-4F73-9F35-952D09C3586A}"/>
                </a:ext>
              </a:extLst>
            </p:cNvPr>
            <p:cNvSpPr/>
            <p:nvPr/>
          </p:nvSpPr>
          <p:spPr>
            <a:xfrm>
              <a:off x="3473965" y="2083875"/>
              <a:ext cx="4228801" cy="1612642"/>
            </a:xfrm>
            <a:custGeom>
              <a:avLst/>
              <a:gdLst>
                <a:gd name="connsiteX0" fmla="*/ 0 w 4228801"/>
                <a:gd name="connsiteY0" fmla="*/ 0 h 1612642"/>
                <a:gd name="connsiteX1" fmla="*/ 4228801 w 4228801"/>
                <a:gd name="connsiteY1" fmla="*/ 0 h 1612642"/>
                <a:gd name="connsiteX2" fmla="*/ 4228801 w 4228801"/>
                <a:gd name="connsiteY2" fmla="*/ 1612642 h 1612642"/>
                <a:gd name="connsiteX3" fmla="*/ 0 w 4228801"/>
                <a:gd name="connsiteY3" fmla="*/ 1612642 h 1612642"/>
                <a:gd name="connsiteX4" fmla="*/ 0 w 4228801"/>
                <a:gd name="connsiteY4" fmla="*/ 0 h 1612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8801" h="1612642">
                  <a:moveTo>
                    <a:pt x="0" y="0"/>
                  </a:moveTo>
                  <a:lnTo>
                    <a:pt x="4228801" y="0"/>
                  </a:lnTo>
                  <a:lnTo>
                    <a:pt x="4228801" y="1612642"/>
                  </a:lnTo>
                  <a:lnTo>
                    <a:pt x="0" y="161264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800" kern="1200" dirty="0"/>
                <a:t>Curricula and resources</a:t>
              </a:r>
              <a:endParaRPr lang="en-IE" sz="2800" kern="1200" dirty="0"/>
            </a:p>
            <a:p>
              <a:pPr marL="57150" lvl="1" indent="-57150" algn="l" defTabSz="466725">
                <a:lnSpc>
                  <a:spcPct val="90000"/>
                </a:lnSpc>
                <a:spcBef>
                  <a:spcPct val="0"/>
                </a:spcBef>
                <a:spcAft>
                  <a:spcPct val="15000"/>
                </a:spcAft>
                <a:buChar char="•"/>
              </a:pPr>
              <a:endParaRPr lang="en-IE" sz="1100" kern="1200" dirty="0"/>
            </a:p>
            <a:p>
              <a:pPr marL="228600" lvl="1" indent="-228600" algn="l" defTabSz="1066800">
                <a:lnSpc>
                  <a:spcPct val="90000"/>
                </a:lnSpc>
                <a:spcBef>
                  <a:spcPct val="0"/>
                </a:spcBef>
                <a:spcAft>
                  <a:spcPct val="15000"/>
                </a:spcAft>
                <a:buChar char="•"/>
              </a:pPr>
              <a:r>
                <a:rPr lang="en-US" sz="2800" kern="1200" dirty="0"/>
                <a:t>Trainer competence</a:t>
              </a:r>
              <a:endParaRPr lang="en-IE" sz="2800" kern="1200" dirty="0"/>
            </a:p>
            <a:p>
              <a:pPr marL="57150" lvl="1" indent="-57150" algn="l" defTabSz="466725">
                <a:lnSpc>
                  <a:spcPct val="90000"/>
                </a:lnSpc>
                <a:spcBef>
                  <a:spcPct val="0"/>
                </a:spcBef>
                <a:spcAft>
                  <a:spcPct val="15000"/>
                </a:spcAft>
                <a:buChar char="•"/>
              </a:pPr>
              <a:endParaRPr lang="en-IE" sz="1100" kern="1200" dirty="0"/>
            </a:p>
            <a:p>
              <a:pPr marL="228600" lvl="1" indent="-228600" algn="l" defTabSz="1066800">
                <a:lnSpc>
                  <a:spcPct val="90000"/>
                </a:lnSpc>
                <a:spcBef>
                  <a:spcPct val="0"/>
                </a:spcBef>
                <a:spcAft>
                  <a:spcPct val="15000"/>
                </a:spcAft>
                <a:buChar char="•"/>
              </a:pPr>
              <a:r>
                <a:rPr lang="en-US" sz="2800" kern="1200" dirty="0"/>
                <a:t>Students competence</a:t>
              </a:r>
              <a:endParaRPr lang="en-IE" sz="2400" kern="1200" dirty="0"/>
            </a:p>
          </p:txBody>
        </p:sp>
        <p:sp>
          <p:nvSpPr>
            <p:cNvPr id="10" name="Freeform: Shape 9">
              <a:extLst>
                <a:ext uri="{FF2B5EF4-FFF2-40B4-BE49-F238E27FC236}">
                  <a16:creationId xmlns:a16="http://schemas.microsoft.com/office/drawing/2014/main" id="{26422410-81DE-45BA-84CF-37276867FBF9}"/>
                </a:ext>
              </a:extLst>
            </p:cNvPr>
            <p:cNvSpPr/>
            <p:nvPr/>
          </p:nvSpPr>
          <p:spPr>
            <a:xfrm>
              <a:off x="2792409" y="4178834"/>
              <a:ext cx="2850476" cy="1995241"/>
            </a:xfrm>
            <a:custGeom>
              <a:avLst/>
              <a:gdLst>
                <a:gd name="connsiteX0" fmla="*/ 0 w 2850476"/>
                <a:gd name="connsiteY0" fmla="*/ 332607 h 1995241"/>
                <a:gd name="connsiteX1" fmla="*/ 332607 w 2850476"/>
                <a:gd name="connsiteY1" fmla="*/ 0 h 1995241"/>
                <a:gd name="connsiteX2" fmla="*/ 2517869 w 2850476"/>
                <a:gd name="connsiteY2" fmla="*/ 0 h 1995241"/>
                <a:gd name="connsiteX3" fmla="*/ 2850476 w 2850476"/>
                <a:gd name="connsiteY3" fmla="*/ 332607 h 1995241"/>
                <a:gd name="connsiteX4" fmla="*/ 2850476 w 2850476"/>
                <a:gd name="connsiteY4" fmla="*/ 1662634 h 1995241"/>
                <a:gd name="connsiteX5" fmla="*/ 2517869 w 2850476"/>
                <a:gd name="connsiteY5" fmla="*/ 1995241 h 1995241"/>
                <a:gd name="connsiteX6" fmla="*/ 332607 w 2850476"/>
                <a:gd name="connsiteY6" fmla="*/ 1995241 h 1995241"/>
                <a:gd name="connsiteX7" fmla="*/ 0 w 2850476"/>
                <a:gd name="connsiteY7" fmla="*/ 1662634 h 1995241"/>
                <a:gd name="connsiteX8" fmla="*/ 0 w 2850476"/>
                <a:gd name="connsiteY8" fmla="*/ 332607 h 19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0476" h="1995241">
                  <a:moveTo>
                    <a:pt x="0" y="332607"/>
                  </a:moveTo>
                  <a:cubicBezTo>
                    <a:pt x="0" y="148913"/>
                    <a:pt x="148913" y="0"/>
                    <a:pt x="332607" y="0"/>
                  </a:cubicBezTo>
                  <a:lnTo>
                    <a:pt x="2517869" y="0"/>
                  </a:lnTo>
                  <a:cubicBezTo>
                    <a:pt x="2701563" y="0"/>
                    <a:pt x="2850476" y="148913"/>
                    <a:pt x="2850476" y="332607"/>
                  </a:cubicBezTo>
                  <a:lnTo>
                    <a:pt x="2850476" y="1662634"/>
                  </a:lnTo>
                  <a:cubicBezTo>
                    <a:pt x="2850476" y="1846328"/>
                    <a:pt x="2701563" y="1995241"/>
                    <a:pt x="2517869" y="1995241"/>
                  </a:cubicBezTo>
                  <a:lnTo>
                    <a:pt x="332607" y="1995241"/>
                  </a:lnTo>
                  <a:cubicBezTo>
                    <a:pt x="148913" y="1995241"/>
                    <a:pt x="0" y="1846328"/>
                    <a:pt x="0" y="1662634"/>
                  </a:cubicBezTo>
                  <a:lnTo>
                    <a:pt x="0" y="332607"/>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4097" tIns="204097" rIns="204097" bIns="204097" numCol="1" spcCol="1270" anchor="ctr" anchorCtr="0">
              <a:noAutofit/>
            </a:bodyPr>
            <a:lstStyle/>
            <a:p>
              <a:pPr marL="0" lvl="0" indent="0" algn="ctr" defTabSz="1244600">
                <a:lnSpc>
                  <a:spcPct val="90000"/>
                </a:lnSpc>
                <a:spcBef>
                  <a:spcPct val="0"/>
                </a:spcBef>
                <a:spcAft>
                  <a:spcPct val="35000"/>
                </a:spcAft>
                <a:buNone/>
              </a:pPr>
              <a:r>
                <a:rPr lang="en-US" sz="2800" kern="1200" dirty="0"/>
                <a:t>Refine the Scope based on Evaluation Findings</a:t>
              </a:r>
              <a:endParaRPr lang="en-IE" sz="2800" kern="1200" dirty="0"/>
            </a:p>
          </p:txBody>
        </p:sp>
        <p:sp>
          <p:nvSpPr>
            <p:cNvPr id="11" name="Freeform: Shape 10">
              <a:extLst>
                <a:ext uri="{FF2B5EF4-FFF2-40B4-BE49-F238E27FC236}">
                  <a16:creationId xmlns:a16="http://schemas.microsoft.com/office/drawing/2014/main" id="{48377F65-FA04-49D0-877B-E60ED492CE87}"/>
                </a:ext>
              </a:extLst>
            </p:cNvPr>
            <p:cNvSpPr/>
            <p:nvPr/>
          </p:nvSpPr>
          <p:spPr>
            <a:xfrm>
              <a:off x="5795353" y="4446444"/>
              <a:ext cx="2940432" cy="1612642"/>
            </a:xfrm>
            <a:custGeom>
              <a:avLst/>
              <a:gdLst>
                <a:gd name="connsiteX0" fmla="*/ 0 w 2940432"/>
                <a:gd name="connsiteY0" fmla="*/ 0 h 1612642"/>
                <a:gd name="connsiteX1" fmla="*/ 2940432 w 2940432"/>
                <a:gd name="connsiteY1" fmla="*/ 0 h 1612642"/>
                <a:gd name="connsiteX2" fmla="*/ 2940432 w 2940432"/>
                <a:gd name="connsiteY2" fmla="*/ 1612642 h 1612642"/>
                <a:gd name="connsiteX3" fmla="*/ 0 w 2940432"/>
                <a:gd name="connsiteY3" fmla="*/ 1612642 h 1612642"/>
                <a:gd name="connsiteX4" fmla="*/ 0 w 2940432"/>
                <a:gd name="connsiteY4" fmla="*/ 0 h 1612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0432" h="1612642">
                  <a:moveTo>
                    <a:pt x="0" y="0"/>
                  </a:moveTo>
                  <a:lnTo>
                    <a:pt x="2940432" y="0"/>
                  </a:lnTo>
                  <a:lnTo>
                    <a:pt x="2940432" y="1612642"/>
                  </a:lnTo>
                  <a:lnTo>
                    <a:pt x="0" y="161264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800" kern="1200" dirty="0"/>
                <a:t>Teaching and curricula</a:t>
              </a:r>
              <a:endParaRPr lang="en-IE" sz="2800" kern="1200" dirty="0"/>
            </a:p>
            <a:p>
              <a:pPr marL="57150" lvl="1" indent="-57150" algn="l" defTabSz="488950">
                <a:lnSpc>
                  <a:spcPct val="90000"/>
                </a:lnSpc>
                <a:spcBef>
                  <a:spcPct val="0"/>
                </a:spcBef>
                <a:spcAft>
                  <a:spcPct val="15000"/>
                </a:spcAft>
                <a:buChar char="•"/>
              </a:pPr>
              <a:endParaRPr lang="en-IE" sz="1200" kern="1200" dirty="0"/>
            </a:p>
            <a:p>
              <a:pPr marL="228600" lvl="1" indent="-228600" algn="l" defTabSz="1066800">
                <a:lnSpc>
                  <a:spcPct val="90000"/>
                </a:lnSpc>
                <a:spcBef>
                  <a:spcPct val="0"/>
                </a:spcBef>
                <a:spcAft>
                  <a:spcPct val="15000"/>
                </a:spcAft>
                <a:buChar char="•"/>
              </a:pPr>
              <a:r>
                <a:rPr lang="en-US" sz="2800" kern="1200" dirty="0"/>
                <a:t>Resources and materials </a:t>
              </a:r>
              <a:endParaRPr lang="en-IE" sz="2800" kern="1200" dirty="0"/>
            </a:p>
          </p:txBody>
        </p:sp>
      </p:grpSp>
    </p:spTree>
    <p:extLst>
      <p:ext uri="{BB962C8B-B14F-4D97-AF65-F5344CB8AC3E}">
        <p14:creationId xmlns:p14="http://schemas.microsoft.com/office/powerpoint/2010/main" val="3753958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50000"/>
                  </a:schemeClr>
                </a:solidFill>
              </a:rPr>
              <a:t>3. Impact</a:t>
            </a:r>
            <a:endParaRPr lang="en-IE" dirty="0">
              <a:solidFill>
                <a:schemeClr val="accent5">
                  <a:lumMod val="50000"/>
                </a:schemeClr>
              </a:solidFill>
            </a:endParaRPr>
          </a:p>
        </p:txBody>
      </p:sp>
      <p:sp>
        <p:nvSpPr>
          <p:cNvPr id="3" name="Content Placeholder 2"/>
          <p:cNvSpPr>
            <a:spLocks noGrp="1"/>
          </p:cNvSpPr>
          <p:nvPr>
            <p:ph idx="1"/>
          </p:nvPr>
        </p:nvSpPr>
        <p:spPr>
          <a:xfrm>
            <a:off x="0" y="854440"/>
            <a:ext cx="9144000" cy="5838668"/>
          </a:xfrm>
        </p:spPr>
        <p:txBody>
          <a:bodyPr>
            <a:normAutofit fontScale="92500" lnSpcReduction="10000"/>
          </a:bodyPr>
          <a:lstStyle/>
          <a:p>
            <a:pPr lvl="0"/>
            <a:endParaRPr lang="en-US" sz="3600" dirty="0">
              <a:solidFill>
                <a:schemeClr val="accent5">
                  <a:lumMod val="50000"/>
                </a:schemeClr>
              </a:solidFill>
            </a:endParaRPr>
          </a:p>
          <a:p>
            <a:pPr lvl="0">
              <a:lnSpc>
                <a:spcPct val="110000"/>
              </a:lnSpc>
            </a:pPr>
            <a:r>
              <a:rPr lang="en-US" dirty="0">
                <a:solidFill>
                  <a:schemeClr val="accent5">
                    <a:lumMod val="50000"/>
                  </a:schemeClr>
                </a:solidFill>
              </a:rPr>
              <a:t>The core competencies requirements for service delivery were aligned with pre-service training and job descriptions.</a:t>
            </a:r>
          </a:p>
          <a:p>
            <a:pPr>
              <a:lnSpc>
                <a:spcPct val="110000"/>
              </a:lnSpc>
            </a:pPr>
            <a:r>
              <a:rPr lang="en-US" dirty="0">
                <a:solidFill>
                  <a:schemeClr val="accent5">
                    <a:lumMod val="50000"/>
                  </a:schemeClr>
                </a:solidFill>
              </a:rPr>
              <a:t>Curricula for nurses and midwives included nutrition clinical practice sessions that were previously not covered.</a:t>
            </a:r>
          </a:p>
          <a:p>
            <a:pPr lvl="0">
              <a:lnSpc>
                <a:spcPct val="110000"/>
              </a:lnSpc>
            </a:pPr>
            <a:r>
              <a:rPr lang="en-US" dirty="0">
                <a:solidFill>
                  <a:schemeClr val="accent5">
                    <a:lumMod val="50000"/>
                  </a:schemeClr>
                </a:solidFill>
              </a:rPr>
              <a:t>Pre-service training on nutrition was standardized and evidence based.</a:t>
            </a:r>
            <a:endParaRPr lang="en-US" sz="3600" dirty="0">
              <a:solidFill>
                <a:schemeClr val="accent5">
                  <a:lumMod val="50000"/>
                </a:schemeClr>
              </a:solidFill>
            </a:endParaRPr>
          </a:p>
          <a:p>
            <a:pPr lvl="0">
              <a:lnSpc>
                <a:spcPct val="110000"/>
              </a:lnSpc>
              <a:spcAft>
                <a:spcPts val="0"/>
              </a:spcAft>
            </a:pPr>
            <a:r>
              <a:rPr lang="en-US" dirty="0">
                <a:solidFill>
                  <a:schemeClr val="accent5">
                    <a:lumMod val="50000"/>
                  </a:schemeClr>
                </a:solidFill>
              </a:rPr>
              <a:t>Tutors had a solid understanding of and skills in teaching nutrition theory and practice.</a:t>
            </a:r>
          </a:p>
          <a:p>
            <a:endParaRPr lang="en-US" dirty="0">
              <a:solidFill>
                <a:schemeClr val="accent5">
                  <a:lumMod val="50000"/>
                </a:schemeClr>
              </a:solidFill>
            </a:endParaRPr>
          </a:p>
          <a:p>
            <a:pPr lvl="0"/>
            <a:endParaRPr lang="en-US" dirty="0">
              <a:solidFill>
                <a:schemeClr val="accent5">
                  <a:lumMod val="50000"/>
                </a:schemeClr>
              </a:solidFill>
            </a:endParaRPr>
          </a:p>
          <a:p>
            <a:endParaRPr lang="en-IE" dirty="0">
              <a:solidFill>
                <a:schemeClr val="accent5">
                  <a:lumMod val="50000"/>
                </a:schemeClr>
              </a:solidFill>
            </a:endParaRPr>
          </a:p>
        </p:txBody>
      </p:sp>
      <p:cxnSp>
        <p:nvCxnSpPr>
          <p:cNvPr id="4" name="Straight Connector 3"/>
          <p:cNvCxnSpPr/>
          <p:nvPr/>
        </p:nvCxnSpPr>
        <p:spPr>
          <a:xfrm flipV="1">
            <a:off x="0" y="1143001"/>
            <a:ext cx="9144000" cy="1088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06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50000"/>
                  </a:schemeClr>
                </a:solidFill>
              </a:rPr>
              <a:t>4. Lessons Learned </a:t>
            </a:r>
          </a:p>
        </p:txBody>
      </p:sp>
      <p:sp>
        <p:nvSpPr>
          <p:cNvPr id="6" name="Content Placeholder 6"/>
          <p:cNvSpPr txBox="1">
            <a:spLocks/>
          </p:cNvSpPr>
          <p:nvPr/>
        </p:nvSpPr>
        <p:spPr>
          <a:xfrm>
            <a:off x="0" y="1153886"/>
            <a:ext cx="9144000" cy="5516737"/>
          </a:xfrm>
          <a:prstGeom prst="rect">
            <a:avLst/>
          </a:prstGeom>
        </p:spPr>
        <p:txBody>
          <a:bodyPr vert="horz" lIns="457200" tIns="45720" rIns="457200" bIns="45720" rtlCol="0">
            <a:normAutofit fontScale="85000" lnSpcReduction="10000"/>
          </a:bodyPr>
          <a:lstStyle>
            <a:lvl1pPr marL="341313" indent="-341313"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3200" kern="1200">
                <a:solidFill>
                  <a:schemeClr val="tx1"/>
                </a:solidFill>
                <a:latin typeface="+mn-lt"/>
                <a:ea typeface="+mn-ea"/>
                <a:cs typeface="+mn-cs"/>
              </a:defRPr>
            </a:lvl1pPr>
            <a:lvl2pPr marL="804863" indent="-342900" algn="l" defTabSz="914400" rtl="0" eaLnBrk="1" latinLnBrk="0" hangingPunct="1">
              <a:lnSpc>
                <a:spcPct val="90000"/>
              </a:lnSpc>
              <a:spcBef>
                <a:spcPts val="0"/>
              </a:spcBef>
              <a:spcAft>
                <a:spcPts val="1200"/>
              </a:spcAft>
              <a:buClr>
                <a:srgbClr val="454D88"/>
              </a:buClr>
              <a:buFont typeface="Calibri" panose="020F050202020403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solidFill>
                  <a:schemeClr val="accent5">
                    <a:lumMod val="50000"/>
                  </a:schemeClr>
                </a:solidFill>
              </a:rPr>
              <a:t>Defining core competencies provided scope for including the national policy priorities in the pre-service training curricula.</a:t>
            </a:r>
          </a:p>
          <a:p>
            <a:pPr>
              <a:lnSpc>
                <a:spcPct val="110000"/>
              </a:lnSpc>
            </a:pPr>
            <a:r>
              <a:rPr lang="en-US" dirty="0">
                <a:solidFill>
                  <a:schemeClr val="accent5">
                    <a:lumMod val="50000"/>
                  </a:schemeClr>
                </a:solidFill>
              </a:rPr>
              <a:t>Updating pre-service training should be continuous process. This should be done alongside </a:t>
            </a:r>
            <a:r>
              <a:rPr lang="en-GB" dirty="0">
                <a:solidFill>
                  <a:schemeClr val="accent5">
                    <a:lumMod val="50000"/>
                  </a:schemeClr>
                </a:solidFill>
              </a:rPr>
              <a:t>continuous professional development while in-service.</a:t>
            </a:r>
          </a:p>
          <a:p>
            <a:pPr>
              <a:lnSpc>
                <a:spcPct val="110000"/>
              </a:lnSpc>
            </a:pPr>
            <a:r>
              <a:rPr lang="en-US" dirty="0">
                <a:solidFill>
                  <a:schemeClr val="accent5">
                    <a:lumMod val="50000"/>
                  </a:schemeClr>
                </a:solidFill>
              </a:rPr>
              <a:t>For sustainability of interventions, partnerships and collaboration should include the MOH at all levels, teaching institutions and the regulatory bodies</a:t>
            </a:r>
            <a:r>
              <a:rPr lang="en-GB" dirty="0">
                <a:solidFill>
                  <a:schemeClr val="accent5">
                    <a:lumMod val="50000"/>
                  </a:schemeClr>
                </a:solidFill>
              </a:rPr>
              <a:t>.</a:t>
            </a:r>
          </a:p>
          <a:p>
            <a:pPr>
              <a:lnSpc>
                <a:spcPct val="110000"/>
              </a:lnSpc>
              <a:spcAft>
                <a:spcPts val="0"/>
              </a:spcAft>
            </a:pPr>
            <a:r>
              <a:rPr lang="en-US" dirty="0">
                <a:solidFill>
                  <a:schemeClr val="accent5">
                    <a:lumMod val="50000"/>
                  </a:schemeClr>
                </a:solidFill>
              </a:rPr>
              <a:t>More online training and resources are needed to help mitigate problems related the teacher-student ratio and time needed to cover the course material. </a:t>
            </a:r>
          </a:p>
        </p:txBody>
      </p:sp>
      <p:cxnSp>
        <p:nvCxnSpPr>
          <p:cNvPr id="4" name="Straight Connector 3"/>
          <p:cNvCxnSpPr/>
          <p:nvPr/>
        </p:nvCxnSpPr>
        <p:spPr>
          <a:xfrm flipV="1">
            <a:off x="0" y="1143001"/>
            <a:ext cx="9144000" cy="1088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753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50000"/>
                  </a:schemeClr>
                </a:solidFill>
              </a:rPr>
              <a:t>5. Acknowledgements </a:t>
            </a:r>
          </a:p>
        </p:txBody>
      </p:sp>
      <p:pic>
        <p:nvPicPr>
          <p:cNvPr id="4" name="Picture 5" descr="USAID logo" title="USAID logo"/>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4329" y="1749038"/>
            <a:ext cx="3445060" cy="105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eal of Republic of Ghana Ministry of Health" title="seal of Republic of Ghana Ministry of Health"/>
          <p:cNvPicPr/>
          <p:nvPr/>
        </p:nvPicPr>
        <p:blipFill>
          <a:blip r:embed="rId4" cstate="print">
            <a:extLst>
              <a:ext uri="{28A0092B-C50C-407E-A947-70E740481C1C}">
                <a14:useLocalDpi xmlns:a14="http://schemas.microsoft.com/office/drawing/2010/main" val="0"/>
              </a:ext>
            </a:extLst>
          </a:blip>
          <a:stretch>
            <a:fillRect/>
          </a:stretch>
        </p:blipFill>
        <p:spPr>
          <a:xfrm>
            <a:off x="4169470" y="1254953"/>
            <a:ext cx="1477632" cy="1608606"/>
          </a:xfrm>
          <a:prstGeom prst="rect">
            <a:avLst/>
          </a:prstGeom>
        </p:spPr>
      </p:pic>
      <p:pic>
        <p:nvPicPr>
          <p:cNvPr id="6" name="Picture 5" descr="Ghana Health Service logo, Your Health Our Concern" title="Ghana Health Service logo"/>
          <p:cNvPicPr/>
          <p:nvPr/>
        </p:nvPicPr>
        <p:blipFill>
          <a:blip r:embed="rId5" cstate="print">
            <a:extLst>
              <a:ext uri="{28A0092B-C50C-407E-A947-70E740481C1C}">
                <a14:useLocalDpi xmlns:a14="http://schemas.microsoft.com/office/drawing/2010/main" val="0"/>
              </a:ext>
            </a:extLst>
          </a:blip>
          <a:stretch>
            <a:fillRect/>
          </a:stretch>
        </p:blipFill>
        <p:spPr>
          <a:xfrm>
            <a:off x="4073935" y="3223340"/>
            <a:ext cx="1477632" cy="1643613"/>
          </a:xfrm>
          <a:prstGeom prst="rect">
            <a:avLst/>
          </a:prstGeom>
        </p:spPr>
      </p:pic>
      <p:pic>
        <p:nvPicPr>
          <p:cNvPr id="7" name="Picture 6" descr="MCHIP logo" title="MCHIP logo"/>
          <p:cNvPicPr/>
          <p:nvPr/>
        </p:nvPicPr>
        <p:blipFill>
          <a:blip r:embed="rId6">
            <a:extLst>
              <a:ext uri="{28A0092B-C50C-407E-A947-70E740481C1C}">
                <a14:useLocalDpi xmlns:a14="http://schemas.microsoft.com/office/drawing/2010/main" val="0"/>
              </a:ext>
            </a:extLst>
          </a:blip>
          <a:srcRect/>
          <a:stretch>
            <a:fillRect/>
          </a:stretch>
        </p:blipFill>
        <p:spPr bwMode="auto">
          <a:xfrm>
            <a:off x="390233" y="5284341"/>
            <a:ext cx="2638589" cy="800401"/>
          </a:xfrm>
          <a:prstGeom prst="rect">
            <a:avLst/>
          </a:prstGeom>
          <a:noFill/>
          <a:ln>
            <a:noFill/>
          </a:ln>
          <a:extLst/>
        </p:spPr>
      </p:pic>
      <p:pic>
        <p:nvPicPr>
          <p:cNvPr id="8" name="Picture 7" descr="logo for Nurses and Midwives Council of Malawi" title="logo for Nurses and Midwives Council of Malawi"/>
          <p:cNvPicPr/>
          <p:nvPr/>
        </p:nvPicPr>
        <p:blipFill>
          <a:blip r:embed="rId7">
            <a:extLst>
              <a:ext uri="{28A0092B-C50C-407E-A947-70E740481C1C}">
                <a14:useLocalDpi xmlns:a14="http://schemas.microsoft.com/office/drawing/2010/main" val="0"/>
              </a:ext>
            </a:extLst>
          </a:blip>
          <a:stretch>
            <a:fillRect/>
          </a:stretch>
        </p:blipFill>
        <p:spPr>
          <a:xfrm>
            <a:off x="6722510" y="3528700"/>
            <a:ext cx="2228985" cy="1290721"/>
          </a:xfrm>
          <a:prstGeom prst="rect">
            <a:avLst/>
          </a:prstGeom>
        </p:spPr>
      </p:pic>
      <p:pic>
        <p:nvPicPr>
          <p:cNvPr id="13" name="Picture 12" descr="logo for Nursing and Midwifery Council Ghana" title="logo for Nursing and Midwifery Council Ghana"/>
          <p:cNvPicPr>
            <a:picLocks noChangeAspect="1"/>
          </p:cNvPicPr>
          <p:nvPr/>
        </p:nvPicPr>
        <p:blipFill>
          <a:blip r:embed="rId8"/>
          <a:stretch>
            <a:fillRect/>
          </a:stretch>
        </p:blipFill>
        <p:spPr>
          <a:xfrm>
            <a:off x="905228" y="3198065"/>
            <a:ext cx="1608601" cy="1694165"/>
          </a:xfrm>
          <a:prstGeom prst="rect">
            <a:avLst/>
          </a:prstGeom>
        </p:spPr>
      </p:pic>
      <p:cxnSp>
        <p:nvCxnSpPr>
          <p:cNvPr id="18" name="Straight Connector 17"/>
          <p:cNvCxnSpPr/>
          <p:nvPr/>
        </p:nvCxnSpPr>
        <p:spPr>
          <a:xfrm flipV="1">
            <a:off x="0" y="1143001"/>
            <a:ext cx="9144000" cy="1088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seal of Government of Malawi Ministry of Health" title="seal of Government of Malawi Ministry of Health"/>
          <p:cNvPicPr>
            <a:picLocks noChangeAspect="1"/>
          </p:cNvPicPr>
          <p:nvPr/>
        </p:nvPicPr>
        <p:blipFill>
          <a:blip r:embed="rId9"/>
          <a:stretch>
            <a:fillRect/>
          </a:stretch>
        </p:blipFill>
        <p:spPr>
          <a:xfrm>
            <a:off x="6942755" y="1245368"/>
            <a:ext cx="1512208" cy="1793047"/>
          </a:xfrm>
          <a:prstGeom prst="rect">
            <a:avLst/>
          </a:prstGeom>
        </p:spPr>
      </p:pic>
      <p:pic>
        <p:nvPicPr>
          <p:cNvPr id="3" name="Picture 2" descr="University of Southampton logo" title="University of Southampton logo"/>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22006" y="5320108"/>
            <a:ext cx="1888426" cy="944213"/>
          </a:xfrm>
          <a:prstGeom prst="rect">
            <a:avLst/>
          </a:prstGeom>
        </p:spPr>
      </p:pic>
      <p:pic>
        <p:nvPicPr>
          <p:cNvPr id="9" name="Picture 8" descr="logo for Tufts University" title="logo for Tufts University"/>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82137" y="5539564"/>
            <a:ext cx="2961863" cy="594841"/>
          </a:xfrm>
          <a:prstGeom prst="rect">
            <a:avLst/>
          </a:prstGeom>
        </p:spPr>
      </p:pic>
    </p:spTree>
    <p:extLst>
      <p:ext uri="{BB962C8B-B14F-4D97-AF65-F5344CB8AC3E}">
        <p14:creationId xmlns:p14="http://schemas.microsoft.com/office/powerpoint/2010/main" val="227569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USAID logo" title="USAID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924" y="484188"/>
            <a:ext cx="3023994" cy="92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HI 360 logo" title="FHI 360 logo"/>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4681" y="574492"/>
            <a:ext cx="178276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1463920" y="2215661"/>
            <a:ext cx="6286500" cy="3200400"/>
          </a:xfrm>
        </p:spPr>
        <p:txBody>
          <a:bodyPr>
            <a:normAutofit/>
          </a:bodyPr>
          <a:lstStyle/>
          <a:p>
            <a:pPr marL="0" indent="0">
              <a:lnSpc>
                <a:spcPct val="110000"/>
              </a:lnSpc>
              <a:spcBef>
                <a:spcPts val="0"/>
              </a:spcBef>
              <a:buNone/>
            </a:pPr>
            <a:r>
              <a:rPr lang="en-US" sz="1700" dirty="0">
                <a:solidFill>
                  <a:srgbClr val="454D88"/>
                </a:solidFill>
                <a:latin typeface="Calibri" pitchFamily="34" charset="0"/>
                <a:cs typeface="Calibri" pitchFamily="34" charset="0"/>
              </a:rPr>
              <a:t>This presentation is made possible by the generous support of the American people through the support of the Office of Maternal and Child Health and Nutrition, Bureau for Global Health, U.S. Agency for International Development (USAID), under terms of Cooperative Agreement No</a:t>
            </a:r>
            <a:r>
              <a:rPr lang="en-US" sz="1700" i="1" dirty="0">
                <a:solidFill>
                  <a:srgbClr val="454D88"/>
                </a:solidFill>
                <a:latin typeface="Calibri" pitchFamily="34" charset="0"/>
                <a:cs typeface="Calibri" pitchFamily="34" charset="0"/>
              </a:rPr>
              <a:t>. </a:t>
            </a:r>
            <a:r>
              <a:rPr lang="en-US" sz="1700" dirty="0">
                <a:solidFill>
                  <a:srgbClr val="454D88"/>
                </a:solidFill>
                <a:latin typeface="Calibri" pitchFamily="34" charset="0"/>
                <a:cs typeface="Calibri" pitchFamily="34" charset="0"/>
              </a:rPr>
              <a:t>AID-OAA-A-12-00005</a:t>
            </a:r>
            <a:r>
              <a:rPr lang="en-US" sz="1700" i="1" dirty="0">
                <a:solidFill>
                  <a:srgbClr val="454D88"/>
                </a:solidFill>
                <a:latin typeface="Calibri" pitchFamily="34" charset="0"/>
                <a:cs typeface="Calibri" pitchFamily="34" charset="0"/>
              </a:rPr>
              <a:t>,</a:t>
            </a:r>
            <a:r>
              <a:rPr lang="en-US" sz="1700" dirty="0">
                <a:solidFill>
                  <a:srgbClr val="454D88"/>
                </a:solidFill>
                <a:latin typeface="Calibri" pitchFamily="34" charset="0"/>
                <a:cs typeface="Calibri" pitchFamily="34" charset="0"/>
              </a:rPr>
              <a:t> through the Food and Nutrition Technical Assistance III Project (FANTA), managed by FHI 360. The contents are the responsibility of FHI 360 and do not necessarily reflect the views of USAID or the United States Government.</a:t>
            </a:r>
          </a:p>
          <a:p>
            <a:pPr marL="0" indent="0">
              <a:lnSpc>
                <a:spcPct val="110000"/>
              </a:lnSpc>
              <a:spcBef>
                <a:spcPct val="0"/>
              </a:spcBef>
              <a:buFont typeface="Arial" pitchFamily="34" charset="0"/>
              <a:buNone/>
            </a:pPr>
            <a:endParaRPr lang="en-US" sz="1700" dirty="0">
              <a:solidFill>
                <a:srgbClr val="1B4298"/>
              </a:solidFill>
              <a:latin typeface="Calibri" pitchFamily="34" charset="0"/>
              <a:cs typeface="Calibri" pitchFamily="34" charset="0"/>
            </a:endParaRPr>
          </a:p>
        </p:txBody>
      </p:sp>
    </p:spTree>
    <p:extLst>
      <p:ext uri="{BB962C8B-B14F-4D97-AF65-F5344CB8AC3E}">
        <p14:creationId xmlns:p14="http://schemas.microsoft.com/office/powerpoint/2010/main" val="46361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of mother and child in a market of fruits and vegetables in Zambia." title="Photo of mother and child in a market of fruits and vegetables in Zambia."/>
          <p:cNvPicPr>
            <a:picLocks noChangeAspect="1"/>
          </p:cNvPicPr>
          <p:nvPr/>
        </p:nvPicPr>
        <p:blipFill rotWithShape="1">
          <a:blip r:embed="rId3" cstate="print">
            <a:extLst>
              <a:ext uri="{28A0092B-C50C-407E-A947-70E740481C1C}">
                <a14:useLocalDpi xmlns:a14="http://schemas.microsoft.com/office/drawing/2010/main" val="0"/>
              </a:ext>
            </a:extLst>
          </a:blip>
          <a:srcRect t="13414" b="6097"/>
          <a:stretch/>
        </p:blipFill>
        <p:spPr>
          <a:xfrm>
            <a:off x="0" y="0"/>
            <a:ext cx="9144000" cy="4290646"/>
          </a:xfrm>
          <a:prstGeom prst="rect">
            <a:avLst/>
          </a:prstGeom>
        </p:spPr>
      </p:pic>
      <p:pic>
        <p:nvPicPr>
          <p:cNvPr id="16" name="Picture 15" descr="USAID logo" title="USAID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762" y="5917744"/>
            <a:ext cx="2250613" cy="670315"/>
          </a:xfrm>
          <a:prstGeom prst="rect">
            <a:avLst/>
          </a:prstGeom>
        </p:spPr>
      </p:pic>
      <p:pic>
        <p:nvPicPr>
          <p:cNvPr id="17" name="Picture 16" descr="FANTA logo" title="FANTA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2191" y="5890844"/>
            <a:ext cx="1544548" cy="747562"/>
          </a:xfrm>
          <a:prstGeom prst="rect">
            <a:avLst/>
          </a:prstGeom>
        </p:spPr>
      </p:pic>
      <p:pic>
        <p:nvPicPr>
          <p:cNvPr id="8" name="Picture 7" descr="FHI 360 logo" title="FHI 360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0369" y="5929467"/>
            <a:ext cx="1318141" cy="587012"/>
          </a:xfrm>
          <a:prstGeom prst="rect">
            <a:avLst/>
          </a:prstGeom>
        </p:spPr>
      </p:pic>
      <p:sp>
        <p:nvSpPr>
          <p:cNvPr id="10" name="Rectangle 9"/>
          <p:cNvSpPr/>
          <p:nvPr/>
        </p:nvSpPr>
        <p:spPr>
          <a:xfrm>
            <a:off x="0" y="3620634"/>
            <a:ext cx="9144000" cy="1963737"/>
          </a:xfrm>
          <a:prstGeom prst="rect">
            <a:avLst/>
          </a:prstGeom>
          <a:solidFill>
            <a:srgbClr val="454D8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457200" anchor="ctr"/>
          <a:lstStyle/>
          <a:p>
            <a:pPr eaLnBrk="1" fontAlgn="auto" hangingPunct="1">
              <a:lnSpc>
                <a:spcPct val="90000"/>
              </a:lnSpc>
              <a:spcBef>
                <a:spcPts val="0"/>
              </a:spcBef>
              <a:spcAft>
                <a:spcPts val="0"/>
              </a:spcAft>
              <a:defRPr/>
            </a:pPr>
            <a:r>
              <a:rPr lang="en-US" sz="2800" b="1" dirty="0"/>
              <a:t>Improving Pre-service Nutrition Education of Frontline Workers: Nurses and Midwives in Ghana and Malawi</a:t>
            </a:r>
          </a:p>
          <a:p>
            <a:pPr eaLnBrk="1" fontAlgn="auto" hangingPunct="1">
              <a:lnSpc>
                <a:spcPct val="90000"/>
              </a:lnSpc>
              <a:spcBef>
                <a:spcPts val="0"/>
              </a:spcBef>
              <a:spcAft>
                <a:spcPts val="0"/>
              </a:spcAft>
              <a:defRPr/>
            </a:pPr>
            <a:endParaRPr lang="en-US" sz="1600" b="1" dirty="0"/>
          </a:p>
          <a:p>
            <a:endParaRPr lang="en-US" sz="2000" dirty="0">
              <a:solidFill>
                <a:schemeClr val="bg1"/>
              </a:solidFill>
            </a:endParaRPr>
          </a:p>
          <a:p>
            <a:r>
              <a:rPr lang="en-US" sz="2000" dirty="0">
                <a:solidFill>
                  <a:schemeClr val="bg1"/>
                </a:solidFill>
              </a:rPr>
              <a:t>Alice Nkoroi, FANTA/FHI 360</a:t>
            </a:r>
            <a:endParaRPr lang="en-US" dirty="0">
              <a:solidFill>
                <a:schemeClr val="bg1"/>
              </a:solidFill>
            </a:endParaRPr>
          </a:p>
        </p:txBody>
      </p:sp>
    </p:spTree>
    <p:extLst>
      <p:ext uri="{BB962C8B-B14F-4D97-AF65-F5344CB8AC3E}">
        <p14:creationId xmlns:p14="http://schemas.microsoft.com/office/powerpoint/2010/main" val="250205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0761"/>
          </a:xfrm>
        </p:spPr>
        <p:txBody>
          <a:bodyPr>
            <a:normAutofit/>
          </a:bodyPr>
          <a:lstStyle/>
          <a:p>
            <a:r>
              <a:rPr lang="en-US" sz="4000" b="1" dirty="0">
                <a:solidFill>
                  <a:srgbClr val="002060"/>
                </a:solidFill>
                <a:latin typeface="+mn-lt"/>
              </a:rPr>
              <a:t>Presentation Outline </a:t>
            </a:r>
            <a:endParaRPr lang="en-IE" sz="4000" b="1" dirty="0">
              <a:solidFill>
                <a:srgbClr val="002060"/>
              </a:solidFill>
              <a:latin typeface="+mn-lt"/>
            </a:endParaRPr>
          </a:p>
        </p:txBody>
      </p:sp>
      <p:sp>
        <p:nvSpPr>
          <p:cNvPr id="4" name="Content Placeholder 3"/>
          <p:cNvSpPr>
            <a:spLocks noGrp="1"/>
          </p:cNvSpPr>
          <p:nvPr>
            <p:ph idx="1"/>
          </p:nvPr>
        </p:nvSpPr>
        <p:spPr>
          <a:xfrm>
            <a:off x="0" y="1453242"/>
            <a:ext cx="9144000" cy="5404757"/>
          </a:xfrm>
        </p:spPr>
        <p:txBody>
          <a:bodyPr>
            <a:noAutofit/>
          </a:bodyPr>
          <a:lstStyle/>
          <a:p>
            <a:pPr marL="514350" indent="-514350">
              <a:spcBef>
                <a:spcPts val="1800"/>
              </a:spcBef>
              <a:buFont typeface="+mj-lt"/>
              <a:buAutoNum type="arabicPeriod"/>
            </a:pPr>
            <a:r>
              <a:rPr lang="en-US" dirty="0">
                <a:solidFill>
                  <a:schemeClr val="accent5">
                    <a:lumMod val="50000"/>
                  </a:schemeClr>
                </a:solidFill>
              </a:rPr>
              <a:t>Context</a:t>
            </a:r>
          </a:p>
          <a:p>
            <a:pPr marL="514350" indent="-514350">
              <a:spcBef>
                <a:spcPts val="1800"/>
              </a:spcBef>
              <a:buFont typeface="+mj-lt"/>
              <a:buAutoNum type="arabicPeriod"/>
            </a:pPr>
            <a:r>
              <a:rPr lang="en-US" dirty="0">
                <a:solidFill>
                  <a:schemeClr val="accent5">
                    <a:lumMod val="50000"/>
                  </a:schemeClr>
                </a:solidFill>
              </a:rPr>
              <a:t>Approach and Process </a:t>
            </a:r>
          </a:p>
          <a:p>
            <a:pPr marL="514350" indent="-514350">
              <a:spcBef>
                <a:spcPts val="1800"/>
              </a:spcBef>
              <a:buFont typeface="+mj-lt"/>
              <a:buAutoNum type="arabicPeriod"/>
            </a:pPr>
            <a:r>
              <a:rPr lang="en-US" dirty="0">
                <a:solidFill>
                  <a:schemeClr val="accent5">
                    <a:lumMod val="50000"/>
                  </a:schemeClr>
                </a:solidFill>
              </a:rPr>
              <a:t>Impact </a:t>
            </a:r>
          </a:p>
          <a:p>
            <a:pPr marL="514350" indent="-514350">
              <a:spcBef>
                <a:spcPts val="1800"/>
              </a:spcBef>
              <a:buFont typeface="+mj-lt"/>
              <a:buAutoNum type="arabicPeriod"/>
            </a:pPr>
            <a:r>
              <a:rPr lang="en-US" dirty="0">
                <a:solidFill>
                  <a:schemeClr val="accent5">
                    <a:lumMod val="50000"/>
                  </a:schemeClr>
                </a:solidFill>
              </a:rPr>
              <a:t>Lessons Learned </a:t>
            </a:r>
          </a:p>
          <a:p>
            <a:pPr marL="514350" indent="-514350">
              <a:spcBef>
                <a:spcPts val="1800"/>
              </a:spcBef>
              <a:buFont typeface="+mj-lt"/>
              <a:buAutoNum type="arabicPeriod"/>
            </a:pPr>
            <a:r>
              <a:rPr lang="en-US" dirty="0">
                <a:solidFill>
                  <a:schemeClr val="accent5">
                    <a:lumMod val="50000"/>
                  </a:schemeClr>
                </a:solidFill>
              </a:rPr>
              <a:t>Acknowledgments  </a:t>
            </a:r>
          </a:p>
          <a:p>
            <a:pPr marL="514350" indent="-514350">
              <a:spcBef>
                <a:spcPts val="1800"/>
              </a:spcBef>
              <a:buFont typeface="+mj-lt"/>
              <a:buAutoNum type="arabicPeriod"/>
            </a:pPr>
            <a:endParaRPr lang="en-US" dirty="0">
              <a:solidFill>
                <a:schemeClr val="accent5">
                  <a:lumMod val="50000"/>
                </a:schemeClr>
              </a:solidFill>
            </a:endParaRPr>
          </a:p>
          <a:p>
            <a:pPr>
              <a:spcBef>
                <a:spcPts val="1800"/>
              </a:spcBef>
            </a:pPr>
            <a:endParaRPr lang="en-US" sz="2800" dirty="0">
              <a:solidFill>
                <a:schemeClr val="accent5">
                  <a:lumMod val="50000"/>
                </a:schemeClr>
              </a:solidFill>
            </a:endParaRPr>
          </a:p>
          <a:p>
            <a:pPr>
              <a:spcBef>
                <a:spcPts val="1800"/>
              </a:spcBef>
            </a:pPr>
            <a:endParaRPr lang="en-US" sz="2800" dirty="0">
              <a:solidFill>
                <a:schemeClr val="accent5">
                  <a:lumMod val="50000"/>
                </a:schemeClr>
              </a:solidFill>
            </a:endParaRPr>
          </a:p>
          <a:p>
            <a:pPr>
              <a:spcBef>
                <a:spcPts val="1800"/>
              </a:spcBef>
            </a:pPr>
            <a:endParaRPr lang="en-US" sz="2800" dirty="0">
              <a:solidFill>
                <a:schemeClr val="accent5">
                  <a:lumMod val="50000"/>
                </a:schemeClr>
              </a:solidFill>
            </a:endParaRPr>
          </a:p>
          <a:p>
            <a:pPr marL="0" indent="0">
              <a:spcBef>
                <a:spcPts val="1800"/>
              </a:spcBef>
              <a:buNone/>
            </a:pPr>
            <a:endParaRPr lang="en-US" sz="2800" dirty="0">
              <a:solidFill>
                <a:schemeClr val="accent5">
                  <a:lumMod val="50000"/>
                </a:schemeClr>
              </a:solidFill>
            </a:endParaRPr>
          </a:p>
          <a:p>
            <a:pPr>
              <a:spcBef>
                <a:spcPts val="1800"/>
              </a:spcBef>
            </a:pPr>
            <a:endParaRPr lang="en-US" sz="2800" dirty="0">
              <a:solidFill>
                <a:schemeClr val="accent5">
                  <a:lumMod val="50000"/>
                </a:schemeClr>
              </a:solidFill>
            </a:endParaRPr>
          </a:p>
        </p:txBody>
      </p:sp>
      <p:cxnSp>
        <p:nvCxnSpPr>
          <p:cNvPr id="5" name="Straight Connector 4"/>
          <p:cNvCxnSpPr/>
          <p:nvPr/>
        </p:nvCxnSpPr>
        <p:spPr>
          <a:xfrm flipV="1">
            <a:off x="0" y="1143001"/>
            <a:ext cx="9144000" cy="1088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38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0761"/>
          </a:xfrm>
        </p:spPr>
        <p:txBody>
          <a:bodyPr>
            <a:normAutofit/>
          </a:bodyPr>
          <a:lstStyle/>
          <a:p>
            <a:r>
              <a:rPr lang="en-US" sz="4000" b="1" dirty="0">
                <a:solidFill>
                  <a:srgbClr val="002060"/>
                </a:solidFill>
                <a:latin typeface="+mn-lt"/>
              </a:rPr>
              <a:t>1. Context</a:t>
            </a:r>
            <a:endParaRPr lang="en-IE" sz="4000" b="1" dirty="0">
              <a:solidFill>
                <a:srgbClr val="002060"/>
              </a:solidFill>
              <a:latin typeface="+mn-lt"/>
            </a:endParaRPr>
          </a:p>
        </p:txBody>
      </p:sp>
      <p:sp>
        <p:nvSpPr>
          <p:cNvPr id="4" name="Content Placeholder 3"/>
          <p:cNvSpPr>
            <a:spLocks noGrp="1"/>
          </p:cNvSpPr>
          <p:nvPr>
            <p:ph idx="1"/>
          </p:nvPr>
        </p:nvSpPr>
        <p:spPr>
          <a:xfrm>
            <a:off x="0" y="1224643"/>
            <a:ext cx="9144000" cy="5404757"/>
          </a:xfrm>
        </p:spPr>
        <p:txBody>
          <a:bodyPr>
            <a:noAutofit/>
          </a:bodyPr>
          <a:lstStyle/>
          <a:p>
            <a:pPr>
              <a:spcBef>
                <a:spcPts val="1800"/>
              </a:spcBef>
            </a:pPr>
            <a:r>
              <a:rPr lang="en-US" sz="2400" dirty="0">
                <a:solidFill>
                  <a:schemeClr val="accent5">
                    <a:lumMod val="50000"/>
                  </a:schemeClr>
                </a:solidFill>
              </a:rPr>
              <a:t>In both Ghana and Malawi, FANTA worked to improve access and quality of nutrition services. This included support to the governments to develop policies, strategies and guidelines; and build competence of health care providers and managers.  </a:t>
            </a:r>
          </a:p>
          <a:p>
            <a:pPr>
              <a:spcBef>
                <a:spcPts val="1800"/>
              </a:spcBef>
            </a:pPr>
            <a:r>
              <a:rPr lang="en-US" sz="2400" dirty="0">
                <a:solidFill>
                  <a:schemeClr val="accent5">
                    <a:lumMod val="50000"/>
                  </a:schemeClr>
                </a:solidFill>
              </a:rPr>
              <a:t>Lancet Series (2013) emphasis on capacity  development of  variety of human resource needed to scale-up priority nutrition interventions. </a:t>
            </a:r>
          </a:p>
          <a:p>
            <a:pPr>
              <a:spcBef>
                <a:spcPts val="1800"/>
              </a:spcBef>
            </a:pPr>
            <a:r>
              <a:rPr lang="en-US" sz="2400" dirty="0">
                <a:solidFill>
                  <a:schemeClr val="accent5">
                    <a:lumMod val="50000"/>
                  </a:schemeClr>
                </a:solidFill>
              </a:rPr>
              <a:t>With the limited number of nutritionist and dieticians working at the forefront, nurses and midwives play a vital role in delivering nutrition services. </a:t>
            </a:r>
          </a:p>
          <a:p>
            <a:pPr>
              <a:spcBef>
                <a:spcPts val="1800"/>
              </a:spcBef>
            </a:pPr>
            <a:r>
              <a:rPr lang="en-US" sz="2400" dirty="0">
                <a:solidFill>
                  <a:schemeClr val="accent5">
                    <a:lumMod val="50000"/>
                  </a:schemeClr>
                </a:solidFill>
              </a:rPr>
              <a:t>WHO and International council of nurses highlight on the need for competence based pre-service nutrition education. </a:t>
            </a:r>
            <a:endParaRPr lang="en-US" sz="2600" dirty="0">
              <a:solidFill>
                <a:schemeClr val="accent5">
                  <a:lumMod val="50000"/>
                </a:schemeClr>
              </a:solidFill>
            </a:endParaRPr>
          </a:p>
          <a:p>
            <a:pPr>
              <a:spcBef>
                <a:spcPts val="1800"/>
              </a:spcBef>
            </a:pPr>
            <a:endParaRPr lang="en-US" sz="2600" dirty="0">
              <a:solidFill>
                <a:schemeClr val="accent5">
                  <a:lumMod val="50000"/>
                </a:schemeClr>
              </a:solidFill>
            </a:endParaRPr>
          </a:p>
          <a:p>
            <a:pPr>
              <a:spcBef>
                <a:spcPts val="1800"/>
              </a:spcBef>
            </a:pPr>
            <a:endParaRPr lang="en-US" sz="2600" dirty="0">
              <a:solidFill>
                <a:schemeClr val="accent5">
                  <a:lumMod val="50000"/>
                </a:schemeClr>
              </a:solidFill>
            </a:endParaRPr>
          </a:p>
          <a:p>
            <a:pPr marL="0" indent="0">
              <a:spcBef>
                <a:spcPts val="1800"/>
              </a:spcBef>
              <a:buNone/>
            </a:pPr>
            <a:endParaRPr lang="en-US" sz="2600" dirty="0">
              <a:solidFill>
                <a:schemeClr val="accent5">
                  <a:lumMod val="50000"/>
                </a:schemeClr>
              </a:solidFill>
            </a:endParaRPr>
          </a:p>
          <a:p>
            <a:pPr>
              <a:spcBef>
                <a:spcPts val="1800"/>
              </a:spcBef>
            </a:pPr>
            <a:endParaRPr lang="en-US" sz="2600" dirty="0">
              <a:solidFill>
                <a:schemeClr val="accent5">
                  <a:lumMod val="50000"/>
                </a:schemeClr>
              </a:solidFill>
            </a:endParaRPr>
          </a:p>
        </p:txBody>
      </p:sp>
      <p:cxnSp>
        <p:nvCxnSpPr>
          <p:cNvPr id="5" name="Straight Connector 4"/>
          <p:cNvCxnSpPr/>
          <p:nvPr/>
        </p:nvCxnSpPr>
        <p:spPr>
          <a:xfrm flipV="1">
            <a:off x="0" y="1020762"/>
            <a:ext cx="9144000" cy="1088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40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0761"/>
          </a:xfrm>
        </p:spPr>
        <p:txBody>
          <a:bodyPr>
            <a:normAutofit/>
          </a:bodyPr>
          <a:lstStyle/>
          <a:p>
            <a:r>
              <a:rPr lang="en-US" sz="4000" b="1" dirty="0">
                <a:solidFill>
                  <a:srgbClr val="002060"/>
                </a:solidFill>
                <a:latin typeface="+mn-lt"/>
              </a:rPr>
              <a:t>2. Approach and Process</a:t>
            </a:r>
            <a:endParaRPr lang="en-IE" sz="4000" b="1" dirty="0">
              <a:solidFill>
                <a:srgbClr val="002060"/>
              </a:solidFill>
              <a:latin typeface="+mn-lt"/>
            </a:endParaRPr>
          </a:p>
        </p:txBody>
      </p:sp>
      <p:cxnSp>
        <p:nvCxnSpPr>
          <p:cNvPr id="6" name="Straight Connector 5"/>
          <p:cNvCxnSpPr/>
          <p:nvPr/>
        </p:nvCxnSpPr>
        <p:spPr>
          <a:xfrm flipV="1">
            <a:off x="0" y="1143001"/>
            <a:ext cx="9144000" cy="1088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1. Plan and define the scope. 2. Conduct situational analysis. 3. Intervene. 4. Review and evaluate the interventions." title="four-step cycle">
            <a:extLst>
              <a:ext uri="{FF2B5EF4-FFF2-40B4-BE49-F238E27FC236}">
                <a16:creationId xmlns:a16="http://schemas.microsoft.com/office/drawing/2014/main" id="{38C1302B-FD4A-478B-B939-C09128AAC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965" y="1276126"/>
            <a:ext cx="6255097" cy="5561462"/>
          </a:xfrm>
          <a:prstGeom prst="rect">
            <a:avLst/>
          </a:prstGeom>
        </p:spPr>
      </p:pic>
    </p:spTree>
    <p:extLst>
      <p:ext uri="{BB962C8B-B14F-4D97-AF65-F5344CB8AC3E}">
        <p14:creationId xmlns:p14="http://schemas.microsoft.com/office/powerpoint/2010/main" val="284543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64151"/>
          </a:xfrm>
        </p:spPr>
        <p:txBody>
          <a:bodyPr/>
          <a:lstStyle/>
          <a:p>
            <a:r>
              <a:rPr lang="en-US" dirty="0">
                <a:solidFill>
                  <a:schemeClr val="accent5">
                    <a:lumMod val="50000"/>
                  </a:schemeClr>
                </a:solidFill>
              </a:rPr>
              <a:t>Plan and Define the Scope (2)</a:t>
            </a:r>
            <a:endParaRPr lang="en-IE" dirty="0">
              <a:solidFill>
                <a:schemeClr val="accent5">
                  <a:lumMod val="50000"/>
                </a:schemeClr>
              </a:solidFill>
            </a:endParaRPr>
          </a:p>
        </p:txBody>
      </p:sp>
      <p:sp>
        <p:nvSpPr>
          <p:cNvPr id="3" name="Content Placeholder 2"/>
          <p:cNvSpPr>
            <a:spLocks noGrp="1"/>
          </p:cNvSpPr>
          <p:nvPr>
            <p:ph idx="1"/>
          </p:nvPr>
        </p:nvSpPr>
        <p:spPr>
          <a:xfrm>
            <a:off x="0" y="1197428"/>
            <a:ext cx="9144000" cy="5660571"/>
          </a:xfrm>
        </p:spPr>
        <p:txBody>
          <a:bodyPr>
            <a:normAutofit/>
          </a:bodyPr>
          <a:lstStyle/>
          <a:p>
            <a:pPr lvl="0"/>
            <a:endParaRPr lang="en-US" sz="3600" dirty="0"/>
          </a:p>
          <a:p>
            <a:pPr lvl="0"/>
            <a:endParaRPr lang="en-US" dirty="0"/>
          </a:p>
          <a:p>
            <a:endParaRPr lang="en-US" dirty="0"/>
          </a:p>
          <a:p>
            <a:pPr lvl="0"/>
            <a:endParaRPr lang="en-US" dirty="0"/>
          </a:p>
          <a:p>
            <a:endParaRPr lang="en-IE" dirty="0"/>
          </a:p>
        </p:txBody>
      </p:sp>
      <p:cxnSp>
        <p:nvCxnSpPr>
          <p:cNvPr id="4" name="Straight Connector 3"/>
          <p:cNvCxnSpPr/>
          <p:nvPr/>
        </p:nvCxnSpPr>
        <p:spPr>
          <a:xfrm flipV="1">
            <a:off x="0" y="1143001"/>
            <a:ext cx="9144000" cy="1088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A21441F7-4AAD-4D8A-BF00-A3EB2BAA2278}"/>
              </a:ext>
            </a:extLst>
          </p:cNvPr>
          <p:cNvGrpSpPr/>
          <p:nvPr/>
        </p:nvGrpSpPr>
        <p:grpSpPr>
          <a:xfrm>
            <a:off x="1356431" y="1508785"/>
            <a:ext cx="6672942" cy="4628242"/>
            <a:chOff x="1491342" y="1508785"/>
            <a:chExt cx="6672942" cy="4628242"/>
          </a:xfrm>
        </p:grpSpPr>
        <p:sp>
          <p:nvSpPr>
            <p:cNvPr id="7" name="Freeform: Shape 6">
              <a:extLst>
                <a:ext uri="{FF2B5EF4-FFF2-40B4-BE49-F238E27FC236}">
                  <a16:creationId xmlns:a16="http://schemas.microsoft.com/office/drawing/2014/main" id="{D7166310-3B4F-4983-AFFE-23D269FAA069}"/>
                </a:ext>
              </a:extLst>
            </p:cNvPr>
            <p:cNvSpPr/>
            <p:nvPr/>
          </p:nvSpPr>
          <p:spPr>
            <a:xfrm>
              <a:off x="4160519" y="1508785"/>
              <a:ext cx="4003765" cy="1446325"/>
            </a:xfrm>
            <a:custGeom>
              <a:avLst/>
              <a:gdLst>
                <a:gd name="connsiteX0" fmla="*/ 0 w 4003765"/>
                <a:gd name="connsiteY0" fmla="*/ 180791 h 1446325"/>
                <a:gd name="connsiteX1" fmla="*/ 3280603 w 4003765"/>
                <a:gd name="connsiteY1" fmla="*/ 180791 h 1446325"/>
                <a:gd name="connsiteX2" fmla="*/ 3280603 w 4003765"/>
                <a:gd name="connsiteY2" fmla="*/ 0 h 1446325"/>
                <a:gd name="connsiteX3" fmla="*/ 4003765 w 4003765"/>
                <a:gd name="connsiteY3" fmla="*/ 723163 h 1446325"/>
                <a:gd name="connsiteX4" fmla="*/ 3280603 w 4003765"/>
                <a:gd name="connsiteY4" fmla="*/ 1446325 h 1446325"/>
                <a:gd name="connsiteX5" fmla="*/ 3280603 w 4003765"/>
                <a:gd name="connsiteY5" fmla="*/ 1265534 h 1446325"/>
                <a:gd name="connsiteX6" fmla="*/ 0 w 4003765"/>
                <a:gd name="connsiteY6" fmla="*/ 1265534 h 1446325"/>
                <a:gd name="connsiteX7" fmla="*/ 0 w 4003765"/>
                <a:gd name="connsiteY7" fmla="*/ 180791 h 14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3765" h="1446325">
                  <a:moveTo>
                    <a:pt x="0" y="180791"/>
                  </a:moveTo>
                  <a:lnTo>
                    <a:pt x="3280603" y="180791"/>
                  </a:lnTo>
                  <a:lnTo>
                    <a:pt x="3280603" y="0"/>
                  </a:lnTo>
                  <a:lnTo>
                    <a:pt x="4003765" y="723163"/>
                  </a:lnTo>
                  <a:lnTo>
                    <a:pt x="3280603" y="1446325"/>
                  </a:lnTo>
                  <a:lnTo>
                    <a:pt x="3280603" y="1265534"/>
                  </a:lnTo>
                  <a:lnTo>
                    <a:pt x="0" y="1265534"/>
                  </a:lnTo>
                  <a:lnTo>
                    <a:pt x="0" y="180791"/>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 tIns="194126" rIns="555707" bIns="194126" numCol="1" spcCol="1270" anchor="t" anchorCtr="0">
              <a:noAutofit/>
            </a:bodyPr>
            <a:lstStyle/>
            <a:p>
              <a:pPr marL="165100" lvl="1" indent="0" algn="l" defTabSz="933450">
                <a:lnSpc>
                  <a:spcPct val="90000"/>
                </a:lnSpc>
                <a:spcBef>
                  <a:spcPct val="0"/>
                </a:spcBef>
                <a:spcAft>
                  <a:spcPct val="15000"/>
                </a:spcAft>
                <a:buNone/>
              </a:pPr>
              <a:r>
                <a:rPr lang="en-US" sz="2100" kern="1200" dirty="0"/>
                <a:t>With the MOH, teaching institutions, regulatory bodies and nutrition partners</a:t>
              </a:r>
              <a:endParaRPr lang="en-IE" sz="2100" kern="1200" dirty="0"/>
            </a:p>
          </p:txBody>
        </p:sp>
        <p:sp>
          <p:nvSpPr>
            <p:cNvPr id="8" name="Freeform: Shape 7">
              <a:extLst>
                <a:ext uri="{FF2B5EF4-FFF2-40B4-BE49-F238E27FC236}">
                  <a16:creationId xmlns:a16="http://schemas.microsoft.com/office/drawing/2014/main" id="{5F71EFED-6B2A-4333-A478-80C45E1EEFE9}"/>
                </a:ext>
              </a:extLst>
            </p:cNvPr>
            <p:cNvSpPr/>
            <p:nvPr/>
          </p:nvSpPr>
          <p:spPr>
            <a:xfrm>
              <a:off x="1491342" y="1508785"/>
              <a:ext cx="2669177" cy="1446325"/>
            </a:xfrm>
            <a:custGeom>
              <a:avLst/>
              <a:gdLst>
                <a:gd name="connsiteX0" fmla="*/ 0 w 2669177"/>
                <a:gd name="connsiteY0" fmla="*/ 241059 h 1446325"/>
                <a:gd name="connsiteX1" fmla="*/ 241059 w 2669177"/>
                <a:gd name="connsiteY1" fmla="*/ 0 h 1446325"/>
                <a:gd name="connsiteX2" fmla="*/ 2428118 w 2669177"/>
                <a:gd name="connsiteY2" fmla="*/ 0 h 1446325"/>
                <a:gd name="connsiteX3" fmla="*/ 2669177 w 2669177"/>
                <a:gd name="connsiteY3" fmla="*/ 241059 h 1446325"/>
                <a:gd name="connsiteX4" fmla="*/ 2669177 w 2669177"/>
                <a:gd name="connsiteY4" fmla="*/ 1205266 h 1446325"/>
                <a:gd name="connsiteX5" fmla="*/ 2428118 w 2669177"/>
                <a:gd name="connsiteY5" fmla="*/ 1446325 h 1446325"/>
                <a:gd name="connsiteX6" fmla="*/ 241059 w 2669177"/>
                <a:gd name="connsiteY6" fmla="*/ 1446325 h 1446325"/>
                <a:gd name="connsiteX7" fmla="*/ 0 w 2669177"/>
                <a:gd name="connsiteY7" fmla="*/ 1205266 h 1446325"/>
                <a:gd name="connsiteX8" fmla="*/ 0 w 2669177"/>
                <a:gd name="connsiteY8" fmla="*/ 241059 h 14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9177" h="1446325">
                  <a:moveTo>
                    <a:pt x="0" y="241059"/>
                  </a:moveTo>
                  <a:cubicBezTo>
                    <a:pt x="0" y="107926"/>
                    <a:pt x="107926" y="0"/>
                    <a:pt x="241059" y="0"/>
                  </a:cubicBezTo>
                  <a:lnTo>
                    <a:pt x="2428118" y="0"/>
                  </a:lnTo>
                  <a:cubicBezTo>
                    <a:pt x="2561251" y="0"/>
                    <a:pt x="2669177" y="107926"/>
                    <a:pt x="2669177" y="241059"/>
                  </a:cubicBezTo>
                  <a:lnTo>
                    <a:pt x="2669177" y="1205266"/>
                  </a:lnTo>
                  <a:cubicBezTo>
                    <a:pt x="2669177" y="1338399"/>
                    <a:pt x="2561251" y="1446325"/>
                    <a:pt x="2428118" y="1446325"/>
                  </a:cubicBezTo>
                  <a:lnTo>
                    <a:pt x="241059" y="1446325"/>
                  </a:lnTo>
                  <a:cubicBezTo>
                    <a:pt x="107926" y="1446325"/>
                    <a:pt x="0" y="1338399"/>
                    <a:pt x="0" y="1205266"/>
                  </a:cubicBezTo>
                  <a:lnTo>
                    <a:pt x="0" y="241059"/>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7284" tIns="123944" rIns="177284" bIns="123944" numCol="1" spcCol="1270" anchor="ctr" anchorCtr="0">
              <a:noAutofit/>
            </a:bodyPr>
            <a:lstStyle/>
            <a:p>
              <a:pPr marL="0" lvl="0" indent="0" algn="ctr" defTabSz="1244600">
                <a:lnSpc>
                  <a:spcPct val="90000"/>
                </a:lnSpc>
                <a:spcBef>
                  <a:spcPct val="0"/>
                </a:spcBef>
                <a:spcAft>
                  <a:spcPct val="35000"/>
                </a:spcAft>
                <a:buNone/>
              </a:pPr>
              <a:r>
                <a:rPr lang="en-US" sz="2800" kern="1200" dirty="0"/>
                <a:t>Stakeholder Consultation and Consensus</a:t>
              </a:r>
              <a:endParaRPr lang="en-IE" sz="2800" kern="1200" dirty="0"/>
            </a:p>
          </p:txBody>
        </p:sp>
        <p:sp>
          <p:nvSpPr>
            <p:cNvPr id="9" name="Freeform: Shape 8">
              <a:extLst>
                <a:ext uri="{FF2B5EF4-FFF2-40B4-BE49-F238E27FC236}">
                  <a16:creationId xmlns:a16="http://schemas.microsoft.com/office/drawing/2014/main" id="{39DEF193-F5C1-42F5-89B4-3E8260E186FF}"/>
                </a:ext>
              </a:extLst>
            </p:cNvPr>
            <p:cNvSpPr/>
            <p:nvPr/>
          </p:nvSpPr>
          <p:spPr>
            <a:xfrm>
              <a:off x="4160519" y="3099743"/>
              <a:ext cx="4003765" cy="1446325"/>
            </a:xfrm>
            <a:custGeom>
              <a:avLst/>
              <a:gdLst>
                <a:gd name="connsiteX0" fmla="*/ 0 w 4003765"/>
                <a:gd name="connsiteY0" fmla="*/ 180791 h 1446325"/>
                <a:gd name="connsiteX1" fmla="*/ 3280603 w 4003765"/>
                <a:gd name="connsiteY1" fmla="*/ 180791 h 1446325"/>
                <a:gd name="connsiteX2" fmla="*/ 3280603 w 4003765"/>
                <a:gd name="connsiteY2" fmla="*/ 0 h 1446325"/>
                <a:gd name="connsiteX3" fmla="*/ 4003765 w 4003765"/>
                <a:gd name="connsiteY3" fmla="*/ 723163 h 1446325"/>
                <a:gd name="connsiteX4" fmla="*/ 3280603 w 4003765"/>
                <a:gd name="connsiteY4" fmla="*/ 1446325 h 1446325"/>
                <a:gd name="connsiteX5" fmla="*/ 3280603 w 4003765"/>
                <a:gd name="connsiteY5" fmla="*/ 1265534 h 1446325"/>
                <a:gd name="connsiteX6" fmla="*/ 0 w 4003765"/>
                <a:gd name="connsiteY6" fmla="*/ 1265534 h 1446325"/>
                <a:gd name="connsiteX7" fmla="*/ 0 w 4003765"/>
                <a:gd name="connsiteY7" fmla="*/ 180791 h 14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3765" h="1446325">
                  <a:moveTo>
                    <a:pt x="0" y="180791"/>
                  </a:moveTo>
                  <a:lnTo>
                    <a:pt x="3280603" y="180791"/>
                  </a:lnTo>
                  <a:lnTo>
                    <a:pt x="3280603" y="0"/>
                  </a:lnTo>
                  <a:lnTo>
                    <a:pt x="4003765" y="723163"/>
                  </a:lnTo>
                  <a:lnTo>
                    <a:pt x="3280603" y="1446325"/>
                  </a:lnTo>
                  <a:lnTo>
                    <a:pt x="3280603" y="1265534"/>
                  </a:lnTo>
                  <a:lnTo>
                    <a:pt x="0" y="1265534"/>
                  </a:lnTo>
                  <a:lnTo>
                    <a:pt x="0" y="180791"/>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 tIns="194126" rIns="555707" bIns="194126" numCol="1" spcCol="1270" anchor="t" anchorCtr="0">
              <a:noAutofit/>
            </a:bodyPr>
            <a:lstStyle/>
            <a:p>
              <a:pPr marL="225425" lvl="1" indent="0" algn="l" defTabSz="933450">
                <a:lnSpc>
                  <a:spcPct val="90000"/>
                </a:lnSpc>
                <a:spcBef>
                  <a:spcPct val="0"/>
                </a:spcBef>
                <a:spcAft>
                  <a:spcPct val="15000"/>
                </a:spcAft>
                <a:buNone/>
              </a:pPr>
              <a:r>
                <a:rPr lang="en-US" sz="2100" kern="1200" dirty="0"/>
                <a:t>Update and alignment with national context, global guidance and standards</a:t>
              </a:r>
              <a:endParaRPr lang="en-IE" sz="2100" kern="1200" dirty="0"/>
            </a:p>
          </p:txBody>
        </p:sp>
        <p:sp>
          <p:nvSpPr>
            <p:cNvPr id="10" name="Freeform: Shape 9">
              <a:extLst>
                <a:ext uri="{FF2B5EF4-FFF2-40B4-BE49-F238E27FC236}">
                  <a16:creationId xmlns:a16="http://schemas.microsoft.com/office/drawing/2014/main" id="{EB30E634-BE7D-445E-BCF7-3F7467D5E880}"/>
                </a:ext>
              </a:extLst>
            </p:cNvPr>
            <p:cNvSpPr/>
            <p:nvPr/>
          </p:nvSpPr>
          <p:spPr>
            <a:xfrm>
              <a:off x="1491342" y="3099743"/>
              <a:ext cx="2669177" cy="1446325"/>
            </a:xfrm>
            <a:custGeom>
              <a:avLst/>
              <a:gdLst>
                <a:gd name="connsiteX0" fmla="*/ 0 w 2669177"/>
                <a:gd name="connsiteY0" fmla="*/ 241059 h 1446325"/>
                <a:gd name="connsiteX1" fmla="*/ 241059 w 2669177"/>
                <a:gd name="connsiteY1" fmla="*/ 0 h 1446325"/>
                <a:gd name="connsiteX2" fmla="*/ 2428118 w 2669177"/>
                <a:gd name="connsiteY2" fmla="*/ 0 h 1446325"/>
                <a:gd name="connsiteX3" fmla="*/ 2669177 w 2669177"/>
                <a:gd name="connsiteY3" fmla="*/ 241059 h 1446325"/>
                <a:gd name="connsiteX4" fmla="*/ 2669177 w 2669177"/>
                <a:gd name="connsiteY4" fmla="*/ 1205266 h 1446325"/>
                <a:gd name="connsiteX5" fmla="*/ 2428118 w 2669177"/>
                <a:gd name="connsiteY5" fmla="*/ 1446325 h 1446325"/>
                <a:gd name="connsiteX6" fmla="*/ 241059 w 2669177"/>
                <a:gd name="connsiteY6" fmla="*/ 1446325 h 1446325"/>
                <a:gd name="connsiteX7" fmla="*/ 0 w 2669177"/>
                <a:gd name="connsiteY7" fmla="*/ 1205266 h 1446325"/>
                <a:gd name="connsiteX8" fmla="*/ 0 w 2669177"/>
                <a:gd name="connsiteY8" fmla="*/ 241059 h 14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9177" h="1446325">
                  <a:moveTo>
                    <a:pt x="0" y="241059"/>
                  </a:moveTo>
                  <a:cubicBezTo>
                    <a:pt x="0" y="107926"/>
                    <a:pt x="107926" y="0"/>
                    <a:pt x="241059" y="0"/>
                  </a:cubicBezTo>
                  <a:lnTo>
                    <a:pt x="2428118" y="0"/>
                  </a:lnTo>
                  <a:cubicBezTo>
                    <a:pt x="2561251" y="0"/>
                    <a:pt x="2669177" y="107926"/>
                    <a:pt x="2669177" y="241059"/>
                  </a:cubicBezTo>
                  <a:lnTo>
                    <a:pt x="2669177" y="1205266"/>
                  </a:lnTo>
                  <a:cubicBezTo>
                    <a:pt x="2669177" y="1338399"/>
                    <a:pt x="2561251" y="1446325"/>
                    <a:pt x="2428118" y="1446325"/>
                  </a:cubicBezTo>
                  <a:lnTo>
                    <a:pt x="241059" y="1446325"/>
                  </a:lnTo>
                  <a:cubicBezTo>
                    <a:pt x="107926" y="1446325"/>
                    <a:pt x="0" y="1338399"/>
                    <a:pt x="0" y="1205266"/>
                  </a:cubicBezTo>
                  <a:lnTo>
                    <a:pt x="0" y="241059"/>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7284" tIns="123944" rIns="177284" bIns="123944" numCol="1" spcCol="1270" anchor="ctr" anchorCtr="0">
              <a:noAutofit/>
            </a:bodyPr>
            <a:lstStyle/>
            <a:p>
              <a:pPr marL="0" lvl="0" indent="0" algn="ctr" defTabSz="1244600">
                <a:lnSpc>
                  <a:spcPct val="90000"/>
                </a:lnSpc>
                <a:spcBef>
                  <a:spcPct val="0"/>
                </a:spcBef>
                <a:spcAft>
                  <a:spcPct val="35000"/>
                </a:spcAft>
                <a:buNone/>
              </a:pPr>
              <a:r>
                <a:rPr lang="en-US" sz="2800" kern="1200" dirty="0"/>
                <a:t>National Guidelines and Policy Priorities </a:t>
              </a:r>
              <a:endParaRPr lang="en-IE" sz="2800" kern="1200" dirty="0"/>
            </a:p>
          </p:txBody>
        </p:sp>
        <p:sp>
          <p:nvSpPr>
            <p:cNvPr id="11" name="Freeform: Shape 10">
              <a:extLst>
                <a:ext uri="{FF2B5EF4-FFF2-40B4-BE49-F238E27FC236}">
                  <a16:creationId xmlns:a16="http://schemas.microsoft.com/office/drawing/2014/main" id="{6537E3C6-1A20-4515-BDAE-A019BCC267E0}"/>
                </a:ext>
              </a:extLst>
            </p:cNvPr>
            <p:cNvSpPr/>
            <p:nvPr/>
          </p:nvSpPr>
          <p:spPr>
            <a:xfrm>
              <a:off x="4160519" y="4690702"/>
              <a:ext cx="4003765" cy="1446325"/>
            </a:xfrm>
            <a:custGeom>
              <a:avLst/>
              <a:gdLst>
                <a:gd name="connsiteX0" fmla="*/ 0 w 4003765"/>
                <a:gd name="connsiteY0" fmla="*/ 180791 h 1446325"/>
                <a:gd name="connsiteX1" fmla="*/ 3280603 w 4003765"/>
                <a:gd name="connsiteY1" fmla="*/ 180791 h 1446325"/>
                <a:gd name="connsiteX2" fmla="*/ 3280603 w 4003765"/>
                <a:gd name="connsiteY2" fmla="*/ 0 h 1446325"/>
                <a:gd name="connsiteX3" fmla="*/ 4003765 w 4003765"/>
                <a:gd name="connsiteY3" fmla="*/ 723163 h 1446325"/>
                <a:gd name="connsiteX4" fmla="*/ 3280603 w 4003765"/>
                <a:gd name="connsiteY4" fmla="*/ 1446325 h 1446325"/>
                <a:gd name="connsiteX5" fmla="*/ 3280603 w 4003765"/>
                <a:gd name="connsiteY5" fmla="*/ 1265534 h 1446325"/>
                <a:gd name="connsiteX6" fmla="*/ 0 w 4003765"/>
                <a:gd name="connsiteY6" fmla="*/ 1265534 h 1446325"/>
                <a:gd name="connsiteX7" fmla="*/ 0 w 4003765"/>
                <a:gd name="connsiteY7" fmla="*/ 180791 h 14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3765" h="1446325">
                  <a:moveTo>
                    <a:pt x="0" y="180791"/>
                  </a:moveTo>
                  <a:lnTo>
                    <a:pt x="3280603" y="180791"/>
                  </a:lnTo>
                  <a:lnTo>
                    <a:pt x="3280603" y="0"/>
                  </a:lnTo>
                  <a:lnTo>
                    <a:pt x="4003765" y="723163"/>
                  </a:lnTo>
                  <a:lnTo>
                    <a:pt x="3280603" y="1446325"/>
                  </a:lnTo>
                  <a:lnTo>
                    <a:pt x="3280603" y="1265534"/>
                  </a:lnTo>
                  <a:lnTo>
                    <a:pt x="0" y="1265534"/>
                  </a:lnTo>
                  <a:lnTo>
                    <a:pt x="0" y="180791"/>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 tIns="194126" rIns="555707" bIns="194126" numCol="1" spcCol="1270" anchor="t" anchorCtr="0">
              <a:noAutofit/>
            </a:bodyPr>
            <a:lstStyle/>
            <a:p>
              <a:pPr marL="120650" lvl="1" indent="0" algn="l" defTabSz="933450">
                <a:lnSpc>
                  <a:spcPct val="90000"/>
                </a:lnSpc>
                <a:spcBef>
                  <a:spcPct val="0"/>
                </a:spcBef>
                <a:spcAft>
                  <a:spcPct val="15000"/>
                </a:spcAft>
                <a:buNone/>
              </a:pPr>
              <a:r>
                <a:rPr lang="en-US" sz="2100" kern="1200" dirty="0"/>
                <a:t>What should a nurse or midwife  know and be able to do in nutrition</a:t>
              </a:r>
              <a:endParaRPr lang="en-IE" sz="2100" kern="1200" dirty="0"/>
            </a:p>
          </p:txBody>
        </p:sp>
        <p:sp>
          <p:nvSpPr>
            <p:cNvPr id="12" name="Freeform: Shape 11">
              <a:extLst>
                <a:ext uri="{FF2B5EF4-FFF2-40B4-BE49-F238E27FC236}">
                  <a16:creationId xmlns:a16="http://schemas.microsoft.com/office/drawing/2014/main" id="{09C2CEEE-142D-44E3-B4A1-3B688CEDDA8C}"/>
                </a:ext>
              </a:extLst>
            </p:cNvPr>
            <p:cNvSpPr/>
            <p:nvPr/>
          </p:nvSpPr>
          <p:spPr>
            <a:xfrm>
              <a:off x="1491342" y="4690702"/>
              <a:ext cx="2669177" cy="1446325"/>
            </a:xfrm>
            <a:custGeom>
              <a:avLst/>
              <a:gdLst>
                <a:gd name="connsiteX0" fmla="*/ 0 w 2669177"/>
                <a:gd name="connsiteY0" fmla="*/ 241059 h 1446325"/>
                <a:gd name="connsiteX1" fmla="*/ 241059 w 2669177"/>
                <a:gd name="connsiteY1" fmla="*/ 0 h 1446325"/>
                <a:gd name="connsiteX2" fmla="*/ 2428118 w 2669177"/>
                <a:gd name="connsiteY2" fmla="*/ 0 h 1446325"/>
                <a:gd name="connsiteX3" fmla="*/ 2669177 w 2669177"/>
                <a:gd name="connsiteY3" fmla="*/ 241059 h 1446325"/>
                <a:gd name="connsiteX4" fmla="*/ 2669177 w 2669177"/>
                <a:gd name="connsiteY4" fmla="*/ 1205266 h 1446325"/>
                <a:gd name="connsiteX5" fmla="*/ 2428118 w 2669177"/>
                <a:gd name="connsiteY5" fmla="*/ 1446325 h 1446325"/>
                <a:gd name="connsiteX6" fmla="*/ 241059 w 2669177"/>
                <a:gd name="connsiteY6" fmla="*/ 1446325 h 1446325"/>
                <a:gd name="connsiteX7" fmla="*/ 0 w 2669177"/>
                <a:gd name="connsiteY7" fmla="*/ 1205266 h 1446325"/>
                <a:gd name="connsiteX8" fmla="*/ 0 w 2669177"/>
                <a:gd name="connsiteY8" fmla="*/ 241059 h 14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9177" h="1446325">
                  <a:moveTo>
                    <a:pt x="0" y="241059"/>
                  </a:moveTo>
                  <a:cubicBezTo>
                    <a:pt x="0" y="107926"/>
                    <a:pt x="107926" y="0"/>
                    <a:pt x="241059" y="0"/>
                  </a:cubicBezTo>
                  <a:lnTo>
                    <a:pt x="2428118" y="0"/>
                  </a:lnTo>
                  <a:cubicBezTo>
                    <a:pt x="2561251" y="0"/>
                    <a:pt x="2669177" y="107926"/>
                    <a:pt x="2669177" y="241059"/>
                  </a:cubicBezTo>
                  <a:lnTo>
                    <a:pt x="2669177" y="1205266"/>
                  </a:lnTo>
                  <a:cubicBezTo>
                    <a:pt x="2669177" y="1338399"/>
                    <a:pt x="2561251" y="1446325"/>
                    <a:pt x="2428118" y="1446325"/>
                  </a:cubicBezTo>
                  <a:lnTo>
                    <a:pt x="241059" y="1446325"/>
                  </a:lnTo>
                  <a:cubicBezTo>
                    <a:pt x="107926" y="1446325"/>
                    <a:pt x="0" y="1338399"/>
                    <a:pt x="0" y="1205266"/>
                  </a:cubicBezTo>
                  <a:lnTo>
                    <a:pt x="0" y="241059"/>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7284" tIns="123944" rIns="177284" bIns="123944" numCol="1" spcCol="1270" anchor="ctr" anchorCtr="0">
              <a:noAutofit/>
            </a:bodyPr>
            <a:lstStyle/>
            <a:p>
              <a:pPr marL="0" lvl="0" indent="0" algn="ctr" defTabSz="1244600">
                <a:lnSpc>
                  <a:spcPct val="90000"/>
                </a:lnSpc>
                <a:spcBef>
                  <a:spcPct val="0"/>
                </a:spcBef>
                <a:spcAft>
                  <a:spcPct val="35000"/>
                </a:spcAft>
                <a:buNone/>
              </a:pPr>
              <a:r>
                <a:rPr lang="en-US" sz="2800" kern="1200" dirty="0"/>
                <a:t>Define the Core Nutrition Competencies </a:t>
              </a:r>
              <a:endParaRPr lang="en-IE" sz="2800" kern="1200" dirty="0"/>
            </a:p>
          </p:txBody>
        </p:sp>
      </p:grpSp>
    </p:spTree>
    <p:extLst>
      <p:ext uri="{BB962C8B-B14F-4D97-AF65-F5344CB8AC3E}">
        <p14:creationId xmlns:p14="http://schemas.microsoft.com/office/powerpoint/2010/main" val="378270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1" cy="1182688"/>
          </a:xfrm>
        </p:spPr>
        <p:txBody>
          <a:bodyPr>
            <a:noAutofit/>
          </a:bodyPr>
          <a:lstStyle/>
          <a:p>
            <a:br>
              <a:rPr lang="en-US" sz="4400" b="1" i="1" dirty="0">
                <a:solidFill>
                  <a:srgbClr val="002060"/>
                </a:solidFill>
                <a:latin typeface="+mn-lt"/>
              </a:rPr>
            </a:br>
            <a:r>
              <a:rPr lang="en-US" b="1" dirty="0">
                <a:solidFill>
                  <a:srgbClr val="002060"/>
                </a:solidFill>
                <a:latin typeface="+mn-lt"/>
              </a:rPr>
              <a:t>Example of Nutrition Competency (2)</a:t>
            </a:r>
            <a:br>
              <a:rPr lang="en-US" sz="4400" b="1" dirty="0">
                <a:solidFill>
                  <a:srgbClr val="002060"/>
                </a:solidFill>
                <a:latin typeface="+mn-lt"/>
              </a:rPr>
            </a:br>
            <a:endParaRPr lang="en-IE" sz="4400" b="1" dirty="0">
              <a:latin typeface="+mn-lt"/>
            </a:endParaRPr>
          </a:p>
        </p:txBody>
      </p:sp>
      <p:pic>
        <p:nvPicPr>
          <p:cNvPr id="6" name="Picture 5" descr="First column:Competency. 1. Demonstrates the ability to identify and diagnose a child with Severe Acute Malnutrition (SAM) with medical complications. Second column: Competency Standard. Understands the criteria for Emergency Triaging Assessment and Treatment (ETAT). Prioritizes SAM children for Emergency Triaging Assessment and Treatment (ETAT). Takes the child's medical history. Takes the child's anthropometric measurements. Examines the child for medical complications and underlying causes of SAM. Conducts routine investigations (e.g., HIV, rapid malaria test, and Hb) and explains the procedures to caregivers." title="one row of the competency table"/>
          <p:cNvPicPr>
            <a:picLocks noChangeAspect="1"/>
          </p:cNvPicPr>
          <p:nvPr/>
        </p:nvPicPr>
        <p:blipFill>
          <a:blip r:embed="rId3"/>
          <a:stretch>
            <a:fillRect/>
          </a:stretch>
        </p:blipFill>
        <p:spPr>
          <a:xfrm>
            <a:off x="99008" y="1828802"/>
            <a:ext cx="8945981" cy="2743198"/>
          </a:xfrm>
          <a:prstGeom prst="rect">
            <a:avLst/>
          </a:prstGeom>
          <a:ln>
            <a:noFill/>
          </a:ln>
          <a:effectLst>
            <a:outerShdw blurRad="292100" dist="139700" dir="2700000" algn="tl" rotWithShape="0">
              <a:srgbClr val="333333">
                <a:alpha val="65000"/>
              </a:srgbClr>
            </a:outerShdw>
          </a:effectLst>
        </p:spPr>
      </p:pic>
      <p:cxnSp>
        <p:nvCxnSpPr>
          <p:cNvPr id="4" name="Straight Connector 3">
            <a:extLst>
              <a:ext uri="{FF2B5EF4-FFF2-40B4-BE49-F238E27FC236}">
                <a16:creationId xmlns:a16="http://schemas.microsoft.com/office/drawing/2014/main" id="{B5D1CF7B-B1D0-4785-B35D-A99D71E69900}"/>
              </a:ext>
            </a:extLst>
          </p:cNvPr>
          <p:cNvCxnSpPr/>
          <p:nvPr/>
        </p:nvCxnSpPr>
        <p:spPr>
          <a:xfrm flipV="1">
            <a:off x="0" y="1143001"/>
            <a:ext cx="9144000" cy="1088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89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7429"/>
          </a:xfrm>
        </p:spPr>
        <p:txBody>
          <a:bodyPr/>
          <a:lstStyle/>
          <a:p>
            <a:r>
              <a:rPr lang="en-US" dirty="0">
                <a:solidFill>
                  <a:schemeClr val="accent5">
                    <a:lumMod val="50000"/>
                  </a:schemeClr>
                </a:solidFill>
              </a:rPr>
              <a:t>Conduct Situational Analysis (2)</a:t>
            </a:r>
            <a:endParaRPr lang="en-IE" dirty="0">
              <a:solidFill>
                <a:schemeClr val="accent5">
                  <a:lumMod val="50000"/>
                </a:schemeClr>
              </a:solidFill>
            </a:endParaRPr>
          </a:p>
        </p:txBody>
      </p:sp>
      <p:sp>
        <p:nvSpPr>
          <p:cNvPr id="3" name="Content Placeholder 2"/>
          <p:cNvSpPr>
            <a:spLocks noGrp="1"/>
          </p:cNvSpPr>
          <p:nvPr>
            <p:ph idx="1"/>
          </p:nvPr>
        </p:nvSpPr>
        <p:spPr>
          <a:xfrm>
            <a:off x="0" y="1197429"/>
            <a:ext cx="9144000" cy="5660571"/>
          </a:xfrm>
        </p:spPr>
        <p:txBody>
          <a:bodyPr>
            <a:normAutofit/>
          </a:bodyPr>
          <a:lstStyle/>
          <a:p>
            <a:pPr lvl="0"/>
            <a:endParaRPr lang="en-US" sz="3600" dirty="0"/>
          </a:p>
          <a:p>
            <a:endParaRPr lang="en-US" dirty="0"/>
          </a:p>
          <a:p>
            <a:pPr lvl="0"/>
            <a:endParaRPr lang="en-US" dirty="0"/>
          </a:p>
          <a:p>
            <a:endParaRPr lang="en-IE" dirty="0"/>
          </a:p>
        </p:txBody>
      </p:sp>
      <p:cxnSp>
        <p:nvCxnSpPr>
          <p:cNvPr id="4" name="Straight Connector 3"/>
          <p:cNvCxnSpPr/>
          <p:nvPr/>
        </p:nvCxnSpPr>
        <p:spPr>
          <a:xfrm flipV="1">
            <a:off x="0" y="1143001"/>
            <a:ext cx="9144000" cy="1088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0ADD09F-E0ED-4CFF-A0A3-E20F48DC29F6}"/>
              </a:ext>
            </a:extLst>
          </p:cNvPr>
          <p:cNvGrpSpPr/>
          <p:nvPr/>
        </p:nvGrpSpPr>
        <p:grpSpPr>
          <a:xfrm>
            <a:off x="1394150" y="1199290"/>
            <a:ext cx="6660498" cy="5522782"/>
            <a:chOff x="1394150" y="1199290"/>
            <a:chExt cx="6660498" cy="5522782"/>
          </a:xfrm>
        </p:grpSpPr>
        <p:sp>
          <p:nvSpPr>
            <p:cNvPr id="7" name="Freeform: Shape 6">
              <a:extLst>
                <a:ext uri="{FF2B5EF4-FFF2-40B4-BE49-F238E27FC236}">
                  <a16:creationId xmlns:a16="http://schemas.microsoft.com/office/drawing/2014/main" id="{923B35B6-7882-457D-A1A3-25EAC55F1ED0}"/>
                </a:ext>
              </a:extLst>
            </p:cNvPr>
            <p:cNvSpPr/>
            <p:nvPr/>
          </p:nvSpPr>
          <p:spPr>
            <a:xfrm>
              <a:off x="1394150" y="1199290"/>
              <a:ext cx="2959465" cy="1126480"/>
            </a:xfrm>
            <a:custGeom>
              <a:avLst/>
              <a:gdLst>
                <a:gd name="connsiteX0" fmla="*/ 0 w 2959465"/>
                <a:gd name="connsiteY0" fmla="*/ 112648 h 1126480"/>
                <a:gd name="connsiteX1" fmla="*/ 112648 w 2959465"/>
                <a:gd name="connsiteY1" fmla="*/ 0 h 1126480"/>
                <a:gd name="connsiteX2" fmla="*/ 2846817 w 2959465"/>
                <a:gd name="connsiteY2" fmla="*/ 0 h 1126480"/>
                <a:gd name="connsiteX3" fmla="*/ 2959465 w 2959465"/>
                <a:gd name="connsiteY3" fmla="*/ 112648 h 1126480"/>
                <a:gd name="connsiteX4" fmla="*/ 2959465 w 2959465"/>
                <a:gd name="connsiteY4" fmla="*/ 1013832 h 1126480"/>
                <a:gd name="connsiteX5" fmla="*/ 2846817 w 2959465"/>
                <a:gd name="connsiteY5" fmla="*/ 1126480 h 1126480"/>
                <a:gd name="connsiteX6" fmla="*/ 112648 w 2959465"/>
                <a:gd name="connsiteY6" fmla="*/ 1126480 h 1126480"/>
                <a:gd name="connsiteX7" fmla="*/ 0 w 2959465"/>
                <a:gd name="connsiteY7" fmla="*/ 1013832 h 1126480"/>
                <a:gd name="connsiteX8" fmla="*/ 0 w 2959465"/>
                <a:gd name="connsiteY8" fmla="*/ 112648 h 112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465" h="1126480">
                  <a:moveTo>
                    <a:pt x="0" y="112648"/>
                  </a:moveTo>
                  <a:cubicBezTo>
                    <a:pt x="0" y="50434"/>
                    <a:pt x="50434" y="0"/>
                    <a:pt x="112648" y="0"/>
                  </a:cubicBezTo>
                  <a:lnTo>
                    <a:pt x="2846817" y="0"/>
                  </a:lnTo>
                  <a:cubicBezTo>
                    <a:pt x="2909031" y="0"/>
                    <a:pt x="2959465" y="50434"/>
                    <a:pt x="2959465" y="112648"/>
                  </a:cubicBezTo>
                  <a:lnTo>
                    <a:pt x="2959465" y="1013832"/>
                  </a:lnTo>
                  <a:cubicBezTo>
                    <a:pt x="2959465" y="1076046"/>
                    <a:pt x="2909031" y="1126480"/>
                    <a:pt x="2846817" y="1126480"/>
                  </a:cubicBezTo>
                  <a:lnTo>
                    <a:pt x="112648" y="1126480"/>
                  </a:lnTo>
                  <a:cubicBezTo>
                    <a:pt x="50434" y="1126480"/>
                    <a:pt x="0" y="1076046"/>
                    <a:pt x="0" y="1013832"/>
                  </a:cubicBezTo>
                  <a:lnTo>
                    <a:pt x="0" y="112648"/>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76808" tIns="62203" rIns="76808" bIns="62203" numCol="1" spcCol="1270" anchor="ctr" anchorCtr="0">
              <a:noAutofit/>
            </a:bodyPr>
            <a:lstStyle/>
            <a:p>
              <a:pPr marL="0" lvl="0" indent="0" algn="ctr" defTabSz="1022350">
                <a:lnSpc>
                  <a:spcPct val="90000"/>
                </a:lnSpc>
                <a:spcBef>
                  <a:spcPct val="0"/>
                </a:spcBef>
                <a:spcAft>
                  <a:spcPct val="35000"/>
                </a:spcAft>
                <a:buNone/>
              </a:pPr>
              <a:r>
                <a:rPr lang="en-US" sz="2300" kern="1200" dirty="0"/>
                <a:t>Curricula Review and Mapping </a:t>
              </a:r>
              <a:endParaRPr lang="en-IE" sz="2300" kern="1200" dirty="0"/>
            </a:p>
          </p:txBody>
        </p:sp>
        <p:sp>
          <p:nvSpPr>
            <p:cNvPr id="8" name="Freeform: Shape 7">
              <a:extLst>
                <a:ext uri="{FF2B5EF4-FFF2-40B4-BE49-F238E27FC236}">
                  <a16:creationId xmlns:a16="http://schemas.microsoft.com/office/drawing/2014/main" id="{8D6BCA9D-C9A8-459E-BA48-0A9B849C3F0B}"/>
                </a:ext>
              </a:extLst>
            </p:cNvPr>
            <p:cNvSpPr/>
            <p:nvPr/>
          </p:nvSpPr>
          <p:spPr>
            <a:xfrm>
              <a:off x="1690097" y="2325770"/>
              <a:ext cx="295946" cy="844860"/>
            </a:xfrm>
            <a:custGeom>
              <a:avLst/>
              <a:gdLst/>
              <a:ahLst/>
              <a:cxnLst/>
              <a:rect l="0" t="0" r="0" b="0"/>
              <a:pathLst>
                <a:path>
                  <a:moveTo>
                    <a:pt x="0" y="0"/>
                  </a:moveTo>
                  <a:lnTo>
                    <a:pt x="0" y="844860"/>
                  </a:lnTo>
                  <a:lnTo>
                    <a:pt x="295946" y="844860"/>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E8F00F9C-1A45-46FC-AFC0-15B055B83E61}"/>
                </a:ext>
              </a:extLst>
            </p:cNvPr>
            <p:cNvSpPr/>
            <p:nvPr/>
          </p:nvSpPr>
          <p:spPr>
            <a:xfrm>
              <a:off x="1986044" y="2607390"/>
              <a:ext cx="2769428" cy="1126480"/>
            </a:xfrm>
            <a:custGeom>
              <a:avLst/>
              <a:gdLst>
                <a:gd name="connsiteX0" fmla="*/ 0 w 2769428"/>
                <a:gd name="connsiteY0" fmla="*/ 112648 h 1126480"/>
                <a:gd name="connsiteX1" fmla="*/ 112648 w 2769428"/>
                <a:gd name="connsiteY1" fmla="*/ 0 h 1126480"/>
                <a:gd name="connsiteX2" fmla="*/ 2656780 w 2769428"/>
                <a:gd name="connsiteY2" fmla="*/ 0 h 1126480"/>
                <a:gd name="connsiteX3" fmla="*/ 2769428 w 2769428"/>
                <a:gd name="connsiteY3" fmla="*/ 112648 h 1126480"/>
                <a:gd name="connsiteX4" fmla="*/ 2769428 w 2769428"/>
                <a:gd name="connsiteY4" fmla="*/ 1013832 h 1126480"/>
                <a:gd name="connsiteX5" fmla="*/ 2656780 w 2769428"/>
                <a:gd name="connsiteY5" fmla="*/ 1126480 h 1126480"/>
                <a:gd name="connsiteX6" fmla="*/ 112648 w 2769428"/>
                <a:gd name="connsiteY6" fmla="*/ 1126480 h 1126480"/>
                <a:gd name="connsiteX7" fmla="*/ 0 w 2769428"/>
                <a:gd name="connsiteY7" fmla="*/ 1013832 h 1126480"/>
                <a:gd name="connsiteX8" fmla="*/ 0 w 2769428"/>
                <a:gd name="connsiteY8" fmla="*/ 112648 h 112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9428" h="1126480">
                  <a:moveTo>
                    <a:pt x="0" y="112648"/>
                  </a:moveTo>
                  <a:cubicBezTo>
                    <a:pt x="0" y="50434"/>
                    <a:pt x="50434" y="0"/>
                    <a:pt x="112648" y="0"/>
                  </a:cubicBezTo>
                  <a:lnTo>
                    <a:pt x="2656780" y="0"/>
                  </a:lnTo>
                  <a:cubicBezTo>
                    <a:pt x="2718994" y="0"/>
                    <a:pt x="2769428" y="50434"/>
                    <a:pt x="2769428" y="112648"/>
                  </a:cubicBezTo>
                  <a:lnTo>
                    <a:pt x="2769428" y="1013832"/>
                  </a:lnTo>
                  <a:cubicBezTo>
                    <a:pt x="2769428" y="1076046"/>
                    <a:pt x="2718994" y="1126480"/>
                    <a:pt x="2656780" y="1126480"/>
                  </a:cubicBezTo>
                  <a:lnTo>
                    <a:pt x="112648" y="1126480"/>
                  </a:lnTo>
                  <a:cubicBezTo>
                    <a:pt x="50434" y="1126480"/>
                    <a:pt x="0" y="1076046"/>
                    <a:pt x="0" y="1013832"/>
                  </a:cubicBezTo>
                  <a:lnTo>
                    <a:pt x="0" y="112648"/>
                  </a:lnTo>
                  <a:close/>
                </a:path>
              </a:pathLst>
            </a:custGeom>
            <a:ln>
              <a:solidFill>
                <a:schemeClr val="accent1">
                  <a:lumMod val="75000"/>
                </a:schemeClr>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093" tIns="58393" rIns="71093" bIns="58393" numCol="1" spcCol="1270" anchor="ctr" anchorCtr="0">
              <a:noAutofit/>
            </a:bodyPr>
            <a:lstStyle/>
            <a:p>
              <a:pPr marL="0" lvl="0" indent="0" algn="ctr" defTabSz="889000">
                <a:lnSpc>
                  <a:spcPct val="90000"/>
                </a:lnSpc>
                <a:spcBef>
                  <a:spcPct val="0"/>
                </a:spcBef>
                <a:spcAft>
                  <a:spcPct val="35000"/>
                </a:spcAft>
                <a:buNone/>
              </a:pPr>
              <a:r>
                <a:rPr lang="en-US" sz="2000" kern="1200" dirty="0"/>
                <a:t>What nutrition content is taught?</a:t>
              </a:r>
              <a:endParaRPr lang="en-IE" sz="2000" kern="1200" dirty="0"/>
            </a:p>
          </p:txBody>
        </p:sp>
        <p:sp>
          <p:nvSpPr>
            <p:cNvPr id="10" name="Freeform: Shape 9">
              <a:extLst>
                <a:ext uri="{FF2B5EF4-FFF2-40B4-BE49-F238E27FC236}">
                  <a16:creationId xmlns:a16="http://schemas.microsoft.com/office/drawing/2014/main" id="{350C59F3-6E0B-4F3B-A829-B3EE2DFC226C}"/>
                </a:ext>
              </a:extLst>
            </p:cNvPr>
            <p:cNvSpPr/>
            <p:nvPr/>
          </p:nvSpPr>
          <p:spPr>
            <a:xfrm>
              <a:off x="1690097" y="2325770"/>
              <a:ext cx="295946" cy="2586860"/>
            </a:xfrm>
            <a:custGeom>
              <a:avLst/>
              <a:gdLst/>
              <a:ahLst/>
              <a:cxnLst/>
              <a:rect l="0" t="0" r="0" b="0"/>
              <a:pathLst>
                <a:path>
                  <a:moveTo>
                    <a:pt x="0" y="0"/>
                  </a:moveTo>
                  <a:lnTo>
                    <a:pt x="0" y="2586860"/>
                  </a:lnTo>
                  <a:lnTo>
                    <a:pt x="295946" y="2586860"/>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8A234FB2-6367-4994-B24E-467C3F99134F}"/>
                </a:ext>
              </a:extLst>
            </p:cNvPr>
            <p:cNvSpPr/>
            <p:nvPr/>
          </p:nvSpPr>
          <p:spPr>
            <a:xfrm>
              <a:off x="1986044" y="4015490"/>
              <a:ext cx="2769428" cy="1794279"/>
            </a:xfrm>
            <a:custGeom>
              <a:avLst/>
              <a:gdLst>
                <a:gd name="connsiteX0" fmla="*/ 0 w 2647011"/>
                <a:gd name="connsiteY0" fmla="*/ 179428 h 1794279"/>
                <a:gd name="connsiteX1" fmla="*/ 179428 w 2647011"/>
                <a:gd name="connsiteY1" fmla="*/ 0 h 1794279"/>
                <a:gd name="connsiteX2" fmla="*/ 2467583 w 2647011"/>
                <a:gd name="connsiteY2" fmla="*/ 0 h 1794279"/>
                <a:gd name="connsiteX3" fmla="*/ 2647011 w 2647011"/>
                <a:gd name="connsiteY3" fmla="*/ 179428 h 1794279"/>
                <a:gd name="connsiteX4" fmla="*/ 2647011 w 2647011"/>
                <a:gd name="connsiteY4" fmla="*/ 1614851 h 1794279"/>
                <a:gd name="connsiteX5" fmla="*/ 2467583 w 2647011"/>
                <a:gd name="connsiteY5" fmla="*/ 1794279 h 1794279"/>
                <a:gd name="connsiteX6" fmla="*/ 179428 w 2647011"/>
                <a:gd name="connsiteY6" fmla="*/ 1794279 h 1794279"/>
                <a:gd name="connsiteX7" fmla="*/ 0 w 2647011"/>
                <a:gd name="connsiteY7" fmla="*/ 1614851 h 1794279"/>
                <a:gd name="connsiteX8" fmla="*/ 0 w 2647011"/>
                <a:gd name="connsiteY8" fmla="*/ 179428 h 17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011" h="1794279">
                  <a:moveTo>
                    <a:pt x="0" y="179428"/>
                  </a:moveTo>
                  <a:cubicBezTo>
                    <a:pt x="0" y="80333"/>
                    <a:pt x="80333" y="0"/>
                    <a:pt x="179428" y="0"/>
                  </a:cubicBezTo>
                  <a:lnTo>
                    <a:pt x="2467583" y="0"/>
                  </a:lnTo>
                  <a:cubicBezTo>
                    <a:pt x="2566678" y="0"/>
                    <a:pt x="2647011" y="80333"/>
                    <a:pt x="2647011" y="179428"/>
                  </a:cubicBezTo>
                  <a:lnTo>
                    <a:pt x="2647011" y="1614851"/>
                  </a:lnTo>
                  <a:cubicBezTo>
                    <a:pt x="2647011" y="1713946"/>
                    <a:pt x="2566678" y="1794279"/>
                    <a:pt x="2467583" y="1794279"/>
                  </a:cubicBezTo>
                  <a:lnTo>
                    <a:pt x="179428" y="1794279"/>
                  </a:lnTo>
                  <a:cubicBezTo>
                    <a:pt x="80333" y="1794279"/>
                    <a:pt x="0" y="1713946"/>
                    <a:pt x="0" y="1614851"/>
                  </a:cubicBezTo>
                  <a:lnTo>
                    <a:pt x="0" y="179428"/>
                  </a:lnTo>
                  <a:close/>
                </a:path>
              </a:pathLst>
            </a:custGeom>
            <a:ln>
              <a:solidFill>
                <a:schemeClr val="accent1">
                  <a:lumMod val="75000"/>
                </a:schemeClr>
              </a:solidFill>
            </a:ln>
          </p:spPr>
          <p:style>
            <a:lnRef idx="2">
              <a:schemeClr val="accent3">
                <a:hueOff val="677650"/>
                <a:satOff val="25000"/>
                <a:lumOff val="-36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53" tIns="77953" rIns="90653" bIns="77953" numCol="1" spcCol="1270" anchor="ctr" anchorCtr="0">
              <a:noAutofit/>
            </a:bodyPr>
            <a:lstStyle/>
            <a:p>
              <a:pPr marL="0" lvl="0" indent="0" algn="ctr" defTabSz="889000">
                <a:lnSpc>
                  <a:spcPct val="90000"/>
                </a:lnSpc>
                <a:spcBef>
                  <a:spcPct val="0"/>
                </a:spcBef>
                <a:spcAft>
                  <a:spcPct val="35000"/>
                </a:spcAft>
                <a:buNone/>
              </a:pPr>
              <a:r>
                <a:rPr lang="en-US" sz="2000" kern="1200" dirty="0"/>
                <a:t>Are the core competencies and national nutrition policy priorities taught?</a:t>
              </a:r>
              <a:endParaRPr lang="en-IE" sz="2000" kern="1200" dirty="0"/>
            </a:p>
          </p:txBody>
        </p:sp>
        <p:sp>
          <p:nvSpPr>
            <p:cNvPr id="12" name="Freeform: Shape 11">
              <a:extLst>
                <a:ext uri="{FF2B5EF4-FFF2-40B4-BE49-F238E27FC236}">
                  <a16:creationId xmlns:a16="http://schemas.microsoft.com/office/drawing/2014/main" id="{183CFC19-A710-4BB1-A41A-603AC91CE877}"/>
                </a:ext>
              </a:extLst>
            </p:cNvPr>
            <p:cNvSpPr/>
            <p:nvPr/>
          </p:nvSpPr>
          <p:spPr>
            <a:xfrm>
              <a:off x="4916856" y="1199290"/>
              <a:ext cx="2867184" cy="1126480"/>
            </a:xfrm>
            <a:custGeom>
              <a:avLst/>
              <a:gdLst>
                <a:gd name="connsiteX0" fmla="*/ 0 w 2867184"/>
                <a:gd name="connsiteY0" fmla="*/ 112648 h 1126480"/>
                <a:gd name="connsiteX1" fmla="*/ 112648 w 2867184"/>
                <a:gd name="connsiteY1" fmla="*/ 0 h 1126480"/>
                <a:gd name="connsiteX2" fmla="*/ 2754536 w 2867184"/>
                <a:gd name="connsiteY2" fmla="*/ 0 h 1126480"/>
                <a:gd name="connsiteX3" fmla="*/ 2867184 w 2867184"/>
                <a:gd name="connsiteY3" fmla="*/ 112648 h 1126480"/>
                <a:gd name="connsiteX4" fmla="*/ 2867184 w 2867184"/>
                <a:gd name="connsiteY4" fmla="*/ 1013832 h 1126480"/>
                <a:gd name="connsiteX5" fmla="*/ 2754536 w 2867184"/>
                <a:gd name="connsiteY5" fmla="*/ 1126480 h 1126480"/>
                <a:gd name="connsiteX6" fmla="*/ 112648 w 2867184"/>
                <a:gd name="connsiteY6" fmla="*/ 1126480 h 1126480"/>
                <a:gd name="connsiteX7" fmla="*/ 0 w 2867184"/>
                <a:gd name="connsiteY7" fmla="*/ 1013832 h 1126480"/>
                <a:gd name="connsiteX8" fmla="*/ 0 w 2867184"/>
                <a:gd name="connsiteY8" fmla="*/ 112648 h 112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184" h="1126480">
                  <a:moveTo>
                    <a:pt x="0" y="112648"/>
                  </a:moveTo>
                  <a:cubicBezTo>
                    <a:pt x="0" y="50434"/>
                    <a:pt x="50434" y="0"/>
                    <a:pt x="112648" y="0"/>
                  </a:cubicBezTo>
                  <a:lnTo>
                    <a:pt x="2754536" y="0"/>
                  </a:lnTo>
                  <a:cubicBezTo>
                    <a:pt x="2816750" y="0"/>
                    <a:pt x="2867184" y="50434"/>
                    <a:pt x="2867184" y="112648"/>
                  </a:cubicBezTo>
                  <a:lnTo>
                    <a:pt x="2867184" y="1013832"/>
                  </a:lnTo>
                  <a:cubicBezTo>
                    <a:pt x="2867184" y="1076046"/>
                    <a:pt x="2816750" y="1126480"/>
                    <a:pt x="2754536" y="1126480"/>
                  </a:cubicBezTo>
                  <a:lnTo>
                    <a:pt x="112648" y="1126480"/>
                  </a:lnTo>
                  <a:cubicBezTo>
                    <a:pt x="50434" y="1126480"/>
                    <a:pt x="0" y="1076046"/>
                    <a:pt x="0" y="1013832"/>
                  </a:cubicBezTo>
                  <a:lnTo>
                    <a:pt x="0" y="112648"/>
                  </a:lnTo>
                  <a:close/>
                </a:path>
              </a:pathLst>
            </a:cu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76808" tIns="62203" rIns="76808" bIns="62203" numCol="1" spcCol="1270" anchor="ctr" anchorCtr="0">
              <a:noAutofit/>
            </a:bodyPr>
            <a:lstStyle/>
            <a:p>
              <a:pPr marL="0" lvl="0" indent="0" algn="ctr" defTabSz="1022350">
                <a:lnSpc>
                  <a:spcPct val="90000"/>
                </a:lnSpc>
                <a:spcBef>
                  <a:spcPct val="0"/>
                </a:spcBef>
                <a:spcAft>
                  <a:spcPct val="35000"/>
                </a:spcAft>
                <a:buNone/>
              </a:pPr>
              <a:r>
                <a:rPr lang="en-US" sz="2300" kern="1200" dirty="0"/>
                <a:t>Assessment of Teaching and Resources</a:t>
              </a:r>
              <a:endParaRPr lang="en-IE" sz="2300" kern="1200" dirty="0"/>
            </a:p>
          </p:txBody>
        </p:sp>
        <p:sp>
          <p:nvSpPr>
            <p:cNvPr id="13" name="Freeform: Shape 12">
              <a:extLst>
                <a:ext uri="{FF2B5EF4-FFF2-40B4-BE49-F238E27FC236}">
                  <a16:creationId xmlns:a16="http://schemas.microsoft.com/office/drawing/2014/main" id="{B92E7C6B-44DE-4996-AA21-AAD0BE96CC8B}"/>
                </a:ext>
              </a:extLst>
            </p:cNvPr>
            <p:cNvSpPr/>
            <p:nvPr/>
          </p:nvSpPr>
          <p:spPr>
            <a:xfrm>
              <a:off x="5203575" y="2325770"/>
              <a:ext cx="286718" cy="930861"/>
            </a:xfrm>
            <a:custGeom>
              <a:avLst/>
              <a:gdLst/>
              <a:ahLst/>
              <a:cxnLst/>
              <a:rect l="0" t="0" r="0" b="0"/>
              <a:pathLst>
                <a:path>
                  <a:moveTo>
                    <a:pt x="0" y="0"/>
                  </a:moveTo>
                  <a:lnTo>
                    <a:pt x="0" y="930861"/>
                  </a:lnTo>
                  <a:lnTo>
                    <a:pt x="286718" y="930861"/>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4B52C99D-F0EA-4512-98E3-C98C4F508A05}"/>
                </a:ext>
              </a:extLst>
            </p:cNvPr>
            <p:cNvSpPr/>
            <p:nvPr/>
          </p:nvSpPr>
          <p:spPr>
            <a:xfrm>
              <a:off x="5490293" y="2607390"/>
              <a:ext cx="2535319" cy="1298482"/>
            </a:xfrm>
            <a:custGeom>
              <a:avLst/>
              <a:gdLst>
                <a:gd name="connsiteX0" fmla="*/ 0 w 2535319"/>
                <a:gd name="connsiteY0" fmla="*/ 129848 h 1298482"/>
                <a:gd name="connsiteX1" fmla="*/ 129848 w 2535319"/>
                <a:gd name="connsiteY1" fmla="*/ 0 h 1298482"/>
                <a:gd name="connsiteX2" fmla="*/ 2405471 w 2535319"/>
                <a:gd name="connsiteY2" fmla="*/ 0 h 1298482"/>
                <a:gd name="connsiteX3" fmla="*/ 2535319 w 2535319"/>
                <a:gd name="connsiteY3" fmla="*/ 129848 h 1298482"/>
                <a:gd name="connsiteX4" fmla="*/ 2535319 w 2535319"/>
                <a:gd name="connsiteY4" fmla="*/ 1168634 h 1298482"/>
                <a:gd name="connsiteX5" fmla="*/ 2405471 w 2535319"/>
                <a:gd name="connsiteY5" fmla="*/ 1298482 h 1298482"/>
                <a:gd name="connsiteX6" fmla="*/ 129848 w 2535319"/>
                <a:gd name="connsiteY6" fmla="*/ 1298482 h 1298482"/>
                <a:gd name="connsiteX7" fmla="*/ 0 w 2535319"/>
                <a:gd name="connsiteY7" fmla="*/ 1168634 h 1298482"/>
                <a:gd name="connsiteX8" fmla="*/ 0 w 2535319"/>
                <a:gd name="connsiteY8" fmla="*/ 129848 h 129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5319" h="1298482">
                  <a:moveTo>
                    <a:pt x="0" y="129848"/>
                  </a:moveTo>
                  <a:cubicBezTo>
                    <a:pt x="0" y="58135"/>
                    <a:pt x="58135" y="0"/>
                    <a:pt x="129848" y="0"/>
                  </a:cubicBezTo>
                  <a:lnTo>
                    <a:pt x="2405471" y="0"/>
                  </a:lnTo>
                  <a:cubicBezTo>
                    <a:pt x="2477184" y="0"/>
                    <a:pt x="2535319" y="58135"/>
                    <a:pt x="2535319" y="129848"/>
                  </a:cubicBezTo>
                  <a:lnTo>
                    <a:pt x="2535319" y="1168634"/>
                  </a:lnTo>
                  <a:cubicBezTo>
                    <a:pt x="2535319" y="1240347"/>
                    <a:pt x="2477184" y="1298482"/>
                    <a:pt x="2405471" y="1298482"/>
                  </a:cubicBezTo>
                  <a:lnTo>
                    <a:pt x="129848" y="1298482"/>
                  </a:lnTo>
                  <a:cubicBezTo>
                    <a:pt x="58135" y="1298482"/>
                    <a:pt x="0" y="1240347"/>
                    <a:pt x="0" y="1168634"/>
                  </a:cubicBezTo>
                  <a:lnTo>
                    <a:pt x="0" y="129848"/>
                  </a:lnTo>
                  <a:close/>
                </a:path>
              </a:pathLst>
            </a:custGeom>
          </p:spPr>
          <p:style>
            <a:lnRef idx="2">
              <a:schemeClr val="accent3">
                <a:hueOff val="1355300"/>
                <a:satOff val="50000"/>
                <a:lumOff val="-735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131" tIns="63431" rIns="76131" bIns="63431" numCol="1" spcCol="1270" anchor="ctr" anchorCtr="0">
              <a:noAutofit/>
            </a:bodyPr>
            <a:lstStyle/>
            <a:p>
              <a:pPr marL="0" lvl="0" indent="0" algn="ctr" defTabSz="889000">
                <a:lnSpc>
                  <a:spcPct val="90000"/>
                </a:lnSpc>
                <a:spcBef>
                  <a:spcPct val="0"/>
                </a:spcBef>
                <a:spcAft>
                  <a:spcPct val="35000"/>
                </a:spcAft>
                <a:buNone/>
              </a:pPr>
              <a:r>
                <a:rPr lang="en-US" sz="2000" kern="1200" dirty="0"/>
                <a:t>What is the trainers’ (lecturers/tutors) level of competence on nutrition?</a:t>
              </a:r>
              <a:endParaRPr lang="en-IE" sz="2000" kern="1200" dirty="0"/>
            </a:p>
          </p:txBody>
        </p:sp>
        <p:sp>
          <p:nvSpPr>
            <p:cNvPr id="15" name="Freeform: Shape 14">
              <a:extLst>
                <a:ext uri="{FF2B5EF4-FFF2-40B4-BE49-F238E27FC236}">
                  <a16:creationId xmlns:a16="http://schemas.microsoft.com/office/drawing/2014/main" id="{D456D89C-9785-41BA-BA4B-8A3D15099FEE}"/>
                </a:ext>
              </a:extLst>
            </p:cNvPr>
            <p:cNvSpPr/>
            <p:nvPr/>
          </p:nvSpPr>
          <p:spPr>
            <a:xfrm>
              <a:off x="5203575" y="2325770"/>
              <a:ext cx="286718" cy="2424962"/>
            </a:xfrm>
            <a:custGeom>
              <a:avLst/>
              <a:gdLst/>
              <a:ahLst/>
              <a:cxnLst/>
              <a:rect l="0" t="0" r="0" b="0"/>
              <a:pathLst>
                <a:path>
                  <a:moveTo>
                    <a:pt x="0" y="0"/>
                  </a:moveTo>
                  <a:lnTo>
                    <a:pt x="0" y="2424962"/>
                  </a:lnTo>
                  <a:lnTo>
                    <a:pt x="286718" y="2424962"/>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0F4022CD-FE93-45D5-85E3-5DF513D284E4}"/>
                </a:ext>
              </a:extLst>
            </p:cNvPr>
            <p:cNvSpPr/>
            <p:nvPr/>
          </p:nvSpPr>
          <p:spPr>
            <a:xfrm>
              <a:off x="5490293" y="4187492"/>
              <a:ext cx="2506282" cy="1126480"/>
            </a:xfrm>
            <a:custGeom>
              <a:avLst/>
              <a:gdLst>
                <a:gd name="connsiteX0" fmla="*/ 0 w 2506282"/>
                <a:gd name="connsiteY0" fmla="*/ 112648 h 1126480"/>
                <a:gd name="connsiteX1" fmla="*/ 112648 w 2506282"/>
                <a:gd name="connsiteY1" fmla="*/ 0 h 1126480"/>
                <a:gd name="connsiteX2" fmla="*/ 2393634 w 2506282"/>
                <a:gd name="connsiteY2" fmla="*/ 0 h 1126480"/>
                <a:gd name="connsiteX3" fmla="*/ 2506282 w 2506282"/>
                <a:gd name="connsiteY3" fmla="*/ 112648 h 1126480"/>
                <a:gd name="connsiteX4" fmla="*/ 2506282 w 2506282"/>
                <a:gd name="connsiteY4" fmla="*/ 1013832 h 1126480"/>
                <a:gd name="connsiteX5" fmla="*/ 2393634 w 2506282"/>
                <a:gd name="connsiteY5" fmla="*/ 1126480 h 1126480"/>
                <a:gd name="connsiteX6" fmla="*/ 112648 w 2506282"/>
                <a:gd name="connsiteY6" fmla="*/ 1126480 h 1126480"/>
                <a:gd name="connsiteX7" fmla="*/ 0 w 2506282"/>
                <a:gd name="connsiteY7" fmla="*/ 1013832 h 1126480"/>
                <a:gd name="connsiteX8" fmla="*/ 0 w 2506282"/>
                <a:gd name="connsiteY8" fmla="*/ 112648 h 112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6282" h="1126480">
                  <a:moveTo>
                    <a:pt x="0" y="112648"/>
                  </a:moveTo>
                  <a:cubicBezTo>
                    <a:pt x="0" y="50434"/>
                    <a:pt x="50434" y="0"/>
                    <a:pt x="112648" y="0"/>
                  </a:cubicBezTo>
                  <a:lnTo>
                    <a:pt x="2393634" y="0"/>
                  </a:lnTo>
                  <a:cubicBezTo>
                    <a:pt x="2455848" y="0"/>
                    <a:pt x="2506282" y="50434"/>
                    <a:pt x="2506282" y="112648"/>
                  </a:cubicBezTo>
                  <a:lnTo>
                    <a:pt x="2506282" y="1013832"/>
                  </a:lnTo>
                  <a:cubicBezTo>
                    <a:pt x="2506282" y="1076046"/>
                    <a:pt x="2455848" y="1126480"/>
                    <a:pt x="2393634" y="1126480"/>
                  </a:cubicBezTo>
                  <a:lnTo>
                    <a:pt x="112648" y="1126480"/>
                  </a:lnTo>
                  <a:cubicBezTo>
                    <a:pt x="50434" y="1126480"/>
                    <a:pt x="0" y="1076046"/>
                    <a:pt x="0" y="1013832"/>
                  </a:cubicBezTo>
                  <a:lnTo>
                    <a:pt x="0" y="112648"/>
                  </a:lnTo>
                  <a:close/>
                </a:path>
              </a:pathLst>
            </a:custGeom>
          </p:spPr>
          <p:style>
            <a:lnRef idx="2">
              <a:schemeClr val="accent3">
                <a:hueOff val="2032949"/>
                <a:satOff val="75000"/>
                <a:lumOff val="-1102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093" tIns="58393" rIns="71093" bIns="58393" numCol="1" spcCol="1270" anchor="ctr" anchorCtr="0">
              <a:noAutofit/>
            </a:bodyPr>
            <a:lstStyle/>
            <a:p>
              <a:pPr marL="0" lvl="0" indent="0" algn="ctr" defTabSz="889000">
                <a:lnSpc>
                  <a:spcPct val="90000"/>
                </a:lnSpc>
                <a:spcBef>
                  <a:spcPct val="0"/>
                </a:spcBef>
                <a:spcAft>
                  <a:spcPct val="35000"/>
                </a:spcAft>
                <a:buNone/>
              </a:pPr>
              <a:r>
                <a:rPr lang="en-US" sz="2000" kern="1200" dirty="0"/>
                <a:t>Do the trainers have access to up-to-date teaching resources?</a:t>
              </a:r>
              <a:endParaRPr lang="en-IE" sz="2000" kern="1200" dirty="0"/>
            </a:p>
          </p:txBody>
        </p:sp>
        <p:sp>
          <p:nvSpPr>
            <p:cNvPr id="17" name="Freeform: Shape 16">
              <a:extLst>
                <a:ext uri="{FF2B5EF4-FFF2-40B4-BE49-F238E27FC236}">
                  <a16:creationId xmlns:a16="http://schemas.microsoft.com/office/drawing/2014/main" id="{93394D5B-F8FF-41C6-A038-2CD64B16C6E0}"/>
                </a:ext>
              </a:extLst>
            </p:cNvPr>
            <p:cNvSpPr/>
            <p:nvPr/>
          </p:nvSpPr>
          <p:spPr>
            <a:xfrm>
              <a:off x="5203575" y="2325770"/>
              <a:ext cx="286718" cy="3833062"/>
            </a:xfrm>
            <a:custGeom>
              <a:avLst/>
              <a:gdLst/>
              <a:ahLst/>
              <a:cxnLst/>
              <a:rect l="0" t="0" r="0" b="0"/>
              <a:pathLst>
                <a:path>
                  <a:moveTo>
                    <a:pt x="0" y="0"/>
                  </a:moveTo>
                  <a:lnTo>
                    <a:pt x="0" y="3833062"/>
                  </a:lnTo>
                  <a:lnTo>
                    <a:pt x="286718" y="3833062"/>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1415BA5A-41E7-47F2-95B8-E73380F065C1}"/>
                </a:ext>
              </a:extLst>
            </p:cNvPr>
            <p:cNvSpPr/>
            <p:nvPr/>
          </p:nvSpPr>
          <p:spPr>
            <a:xfrm>
              <a:off x="5490293" y="5595592"/>
              <a:ext cx="2564355" cy="1126480"/>
            </a:xfrm>
            <a:custGeom>
              <a:avLst/>
              <a:gdLst>
                <a:gd name="connsiteX0" fmla="*/ 0 w 2564355"/>
                <a:gd name="connsiteY0" fmla="*/ 112648 h 1126480"/>
                <a:gd name="connsiteX1" fmla="*/ 112648 w 2564355"/>
                <a:gd name="connsiteY1" fmla="*/ 0 h 1126480"/>
                <a:gd name="connsiteX2" fmla="*/ 2451707 w 2564355"/>
                <a:gd name="connsiteY2" fmla="*/ 0 h 1126480"/>
                <a:gd name="connsiteX3" fmla="*/ 2564355 w 2564355"/>
                <a:gd name="connsiteY3" fmla="*/ 112648 h 1126480"/>
                <a:gd name="connsiteX4" fmla="*/ 2564355 w 2564355"/>
                <a:gd name="connsiteY4" fmla="*/ 1013832 h 1126480"/>
                <a:gd name="connsiteX5" fmla="*/ 2451707 w 2564355"/>
                <a:gd name="connsiteY5" fmla="*/ 1126480 h 1126480"/>
                <a:gd name="connsiteX6" fmla="*/ 112648 w 2564355"/>
                <a:gd name="connsiteY6" fmla="*/ 1126480 h 1126480"/>
                <a:gd name="connsiteX7" fmla="*/ 0 w 2564355"/>
                <a:gd name="connsiteY7" fmla="*/ 1013832 h 1126480"/>
                <a:gd name="connsiteX8" fmla="*/ 0 w 2564355"/>
                <a:gd name="connsiteY8" fmla="*/ 112648 h 112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4355" h="1126480">
                  <a:moveTo>
                    <a:pt x="0" y="112648"/>
                  </a:moveTo>
                  <a:cubicBezTo>
                    <a:pt x="0" y="50434"/>
                    <a:pt x="50434" y="0"/>
                    <a:pt x="112648" y="0"/>
                  </a:cubicBezTo>
                  <a:lnTo>
                    <a:pt x="2451707" y="0"/>
                  </a:lnTo>
                  <a:cubicBezTo>
                    <a:pt x="2513921" y="0"/>
                    <a:pt x="2564355" y="50434"/>
                    <a:pt x="2564355" y="112648"/>
                  </a:cubicBezTo>
                  <a:lnTo>
                    <a:pt x="2564355" y="1013832"/>
                  </a:lnTo>
                  <a:cubicBezTo>
                    <a:pt x="2564355" y="1076046"/>
                    <a:pt x="2513921" y="1126480"/>
                    <a:pt x="2451707" y="1126480"/>
                  </a:cubicBezTo>
                  <a:lnTo>
                    <a:pt x="112648" y="1126480"/>
                  </a:lnTo>
                  <a:cubicBezTo>
                    <a:pt x="50434" y="1126480"/>
                    <a:pt x="0" y="1076046"/>
                    <a:pt x="0" y="1013832"/>
                  </a:cubicBezTo>
                  <a:lnTo>
                    <a:pt x="0" y="112648"/>
                  </a:lnTo>
                  <a:close/>
                </a:path>
              </a:pathLst>
            </a:custGeom>
          </p:spPr>
          <p:style>
            <a:lnRef idx="2">
              <a:schemeClr val="accent3">
                <a:hueOff val="2710599"/>
                <a:satOff val="100000"/>
                <a:lumOff val="-1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283" tIns="55853" rIns="67283" bIns="55853" numCol="1" spcCol="1270" anchor="ctr" anchorCtr="0">
              <a:noAutofit/>
            </a:bodyPr>
            <a:lstStyle/>
            <a:p>
              <a:pPr marL="0" lvl="0" indent="0" algn="ctr" defTabSz="800100">
                <a:lnSpc>
                  <a:spcPct val="90000"/>
                </a:lnSpc>
                <a:spcBef>
                  <a:spcPct val="0"/>
                </a:spcBef>
                <a:spcAft>
                  <a:spcPct val="35000"/>
                </a:spcAft>
                <a:buNone/>
              </a:pPr>
              <a:r>
                <a:rPr lang="en-US" sz="1800" kern="1200" dirty="0"/>
                <a:t> </a:t>
              </a:r>
              <a:r>
                <a:rPr lang="en-US" sz="2000" kern="1200" dirty="0"/>
                <a:t>Do the schools have nutrition equipment and tools?</a:t>
              </a:r>
              <a:endParaRPr lang="en-IE" sz="1800" kern="1200" dirty="0"/>
            </a:p>
          </p:txBody>
        </p:sp>
      </p:grpSp>
    </p:spTree>
    <p:extLst>
      <p:ext uri="{BB962C8B-B14F-4D97-AF65-F5344CB8AC3E}">
        <p14:creationId xmlns:p14="http://schemas.microsoft.com/office/powerpoint/2010/main" val="1487106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1" cy="1182688"/>
          </a:xfrm>
        </p:spPr>
        <p:txBody>
          <a:bodyPr>
            <a:noAutofit/>
          </a:bodyPr>
          <a:lstStyle/>
          <a:p>
            <a:br>
              <a:rPr lang="en-US" sz="4000" b="1" dirty="0">
                <a:solidFill>
                  <a:srgbClr val="002060"/>
                </a:solidFill>
                <a:latin typeface="+mn-lt"/>
              </a:rPr>
            </a:br>
            <a:r>
              <a:rPr lang="en-US" sz="3600" b="1" dirty="0">
                <a:solidFill>
                  <a:srgbClr val="002060"/>
                </a:solidFill>
                <a:latin typeface="+mn-lt"/>
              </a:rPr>
              <a:t>Example from Ghana: Assessment of Tutors Competence in Nutrition (2)</a:t>
            </a:r>
            <a:br>
              <a:rPr lang="en-US" sz="4000" b="1" dirty="0">
                <a:solidFill>
                  <a:srgbClr val="002060"/>
                </a:solidFill>
                <a:latin typeface="+mn-lt"/>
              </a:rPr>
            </a:br>
            <a:endParaRPr lang="en-IE" sz="4000" b="1" dirty="0">
              <a:latin typeface="+mn-lt"/>
            </a:endParaRPr>
          </a:p>
        </p:txBody>
      </p:sp>
      <p:cxnSp>
        <p:nvCxnSpPr>
          <p:cNvPr id="5" name="Straight Connector 4">
            <a:extLst>
              <a:ext uri="{FF2B5EF4-FFF2-40B4-BE49-F238E27FC236}">
                <a16:creationId xmlns:a16="http://schemas.microsoft.com/office/drawing/2014/main" id="{3DB5337F-53B8-401C-BE02-93830CD09480}"/>
              </a:ext>
            </a:extLst>
          </p:cNvPr>
          <p:cNvCxnSpPr/>
          <p:nvPr/>
        </p:nvCxnSpPr>
        <p:spPr>
          <a:xfrm flipV="1">
            <a:off x="0" y="1143001"/>
            <a:ext cx="9144000" cy="1088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B55DE6A7-C28D-4503-A32C-B075AC477D05}"/>
              </a:ext>
            </a:extLst>
          </p:cNvPr>
          <p:cNvGraphicFramePr>
            <a:graphicFrameLocks noGrp="1"/>
          </p:cNvGraphicFramePr>
          <p:nvPr>
            <p:extLst>
              <p:ext uri="{D42A27DB-BD31-4B8C-83A1-F6EECF244321}">
                <p14:modId xmlns:p14="http://schemas.microsoft.com/office/powerpoint/2010/main" val="3693975651"/>
              </p:ext>
            </p:extLst>
          </p:nvPr>
        </p:nvGraphicFramePr>
        <p:xfrm>
          <a:off x="434715" y="1334125"/>
          <a:ext cx="8229600" cy="5326190"/>
        </p:xfrm>
        <a:graphic>
          <a:graphicData uri="http://schemas.openxmlformats.org/drawingml/2006/table">
            <a:tbl>
              <a:tblPr firstRow="1" firstCol="1" lastRow="1" lastCol="1" bandRow="1" bandCol="1"/>
              <a:tblGrid>
                <a:gridCol w="5577840">
                  <a:extLst>
                    <a:ext uri="{9D8B030D-6E8A-4147-A177-3AD203B41FA5}">
                      <a16:colId xmlns:a16="http://schemas.microsoft.com/office/drawing/2014/main" val="1135480279"/>
                    </a:ext>
                  </a:extLst>
                </a:gridCol>
                <a:gridCol w="1188720">
                  <a:extLst>
                    <a:ext uri="{9D8B030D-6E8A-4147-A177-3AD203B41FA5}">
                      <a16:colId xmlns:a16="http://schemas.microsoft.com/office/drawing/2014/main" val="3892121690"/>
                    </a:ext>
                  </a:extLst>
                </a:gridCol>
                <a:gridCol w="1463040">
                  <a:extLst>
                    <a:ext uri="{9D8B030D-6E8A-4147-A177-3AD203B41FA5}">
                      <a16:colId xmlns:a16="http://schemas.microsoft.com/office/drawing/2014/main" val="2731175686"/>
                    </a:ext>
                  </a:extLst>
                </a:gridCol>
              </a:tblGrid>
              <a:tr h="434714">
                <a:tc>
                  <a:txBody>
                    <a:bodyPr/>
                    <a:lstStyle/>
                    <a:p>
                      <a:pPr marL="50800" marR="445770">
                        <a:lnSpc>
                          <a:spcPct val="115000"/>
                        </a:lnSpc>
                        <a:spcBef>
                          <a:spcPts val="0"/>
                        </a:spcBef>
                        <a:spcAft>
                          <a:spcPts val="0"/>
                        </a:spcAft>
                      </a:pPr>
                      <a:r>
                        <a:rPr lang="en-US" sz="1800" dirty="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231F2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8E6"/>
                    </a:solidFill>
                  </a:tcPr>
                </a:tc>
                <a:tc>
                  <a:txBody>
                    <a:bodyPr/>
                    <a:lstStyle/>
                    <a:p>
                      <a:pPr marL="0" marR="57150" algn="ctr">
                        <a:lnSpc>
                          <a:spcPct val="80000"/>
                        </a:lnSpc>
                        <a:spcBef>
                          <a:spcPts val="0"/>
                        </a:spcBef>
                        <a:spcAft>
                          <a:spcPts val="0"/>
                        </a:spcAft>
                      </a:pPr>
                      <a:r>
                        <a:rPr lang="en-US" sz="1800" b="1" dirty="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Average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57150" algn="ctr">
                        <a:lnSpc>
                          <a:spcPct val="80000"/>
                        </a:lnSpc>
                        <a:spcBef>
                          <a:spcPts val="0"/>
                        </a:spcBef>
                        <a:spcAft>
                          <a:spcPts val="0"/>
                        </a:spcAft>
                      </a:pPr>
                      <a:r>
                        <a:rPr lang="en-US" sz="1800" b="1" dirty="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Score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8E6"/>
                    </a:solidFill>
                  </a:tcPr>
                </a:tc>
                <a:tc>
                  <a:txBody>
                    <a:bodyPr/>
                    <a:lstStyle/>
                    <a:p>
                      <a:pPr marL="0" marR="0" algn="ctr">
                        <a:lnSpc>
                          <a:spcPct val="80000"/>
                        </a:lnSpc>
                        <a:spcBef>
                          <a:spcPts val="0"/>
                        </a:spcBef>
                        <a:spcAft>
                          <a:spcPts val="0"/>
                        </a:spcAft>
                      </a:pP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Classification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FFF8E6"/>
                    </a:solidFill>
                  </a:tcPr>
                </a:tc>
                <a:extLst>
                  <a:ext uri="{0D108BD9-81ED-4DB2-BD59-A6C34878D82A}">
                    <a16:rowId xmlns:a16="http://schemas.microsoft.com/office/drawing/2014/main" val="4238703282"/>
                  </a:ext>
                </a:extLst>
              </a:tr>
              <a:tr h="365639">
                <a:tc gridSpan="3">
                  <a:txBody>
                    <a:bodyPr/>
                    <a:lstStyle/>
                    <a:p>
                      <a:pPr marL="0" marR="57150">
                        <a:lnSpc>
                          <a:spcPct val="115000"/>
                        </a:lnSpc>
                        <a:spcBef>
                          <a:spcPts val="0"/>
                        </a:spcBef>
                        <a:spcAft>
                          <a:spcPts val="0"/>
                        </a:spcAft>
                      </a:pP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  Knowledge of:</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D2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0072868"/>
                  </a:ext>
                </a:extLst>
              </a:tr>
              <a:tr h="365639">
                <a:tc>
                  <a:txBody>
                    <a:bodyPr/>
                    <a:lstStyle/>
                    <a:p>
                      <a:pPr marL="50800" marR="445770">
                        <a:lnSpc>
                          <a:spcPct val="100000"/>
                        </a:lnSpc>
                        <a:spcBef>
                          <a:spcPts val="0"/>
                        </a:spcBef>
                        <a:spcAft>
                          <a:spcPts val="0"/>
                        </a:spcAft>
                      </a:pPr>
                      <a:r>
                        <a:rPr lang="en-US" sz="1800" dirty="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Prevention of micronutrient deficiencies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231F2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tc>
                  <a:txBody>
                    <a:bodyPr/>
                    <a:lstStyle/>
                    <a:p>
                      <a:pPr marL="0" marR="57150" algn="ctr">
                        <a:lnSpc>
                          <a:spcPct val="100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tc>
                  <a:txBody>
                    <a:bodyPr/>
                    <a:lstStyle/>
                    <a:p>
                      <a:pPr marL="0" marR="0" algn="ctr">
                        <a:lnSpc>
                          <a:spcPct val="100000"/>
                        </a:lnSpc>
                        <a:spcBef>
                          <a:spcPts val="0"/>
                        </a:spcBef>
                        <a:spcAft>
                          <a:spcPts val="0"/>
                        </a:spcAft>
                      </a:pPr>
                      <a:r>
                        <a:rPr lang="en-US" sz="1800" dirty="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Good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extLst>
                  <a:ext uri="{0D108BD9-81ED-4DB2-BD59-A6C34878D82A}">
                    <a16:rowId xmlns:a16="http://schemas.microsoft.com/office/drawing/2014/main" val="234751288"/>
                  </a:ext>
                </a:extLst>
              </a:tr>
              <a:tr h="415905">
                <a:tc>
                  <a:txBody>
                    <a:bodyPr/>
                    <a:lstStyle/>
                    <a:p>
                      <a:pPr marL="50800" marR="0">
                        <a:lnSpc>
                          <a:spcPct val="100000"/>
                        </a:lnSpc>
                        <a:spcBef>
                          <a:spcPts val="0"/>
                        </a:spcBef>
                        <a:spcAft>
                          <a:spcPts val="0"/>
                        </a:spcAft>
                      </a:pPr>
                      <a:r>
                        <a:rPr lang="en-US" sz="1800" dirty="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Nutrition assessment (anthropometry and clinical)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tc>
                  <a:txBody>
                    <a:bodyPr/>
                    <a:lstStyle/>
                    <a:p>
                      <a:pPr marL="0" marR="57150" algn="ctr">
                        <a:lnSpc>
                          <a:spcPct val="100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64%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tc>
                  <a:txBody>
                    <a:bodyPr/>
                    <a:lstStyle/>
                    <a:p>
                      <a:pPr marL="0" marR="0" algn="ctr">
                        <a:lnSpc>
                          <a:spcPct val="100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Average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extLst>
                  <a:ext uri="{0D108BD9-81ED-4DB2-BD59-A6C34878D82A}">
                    <a16:rowId xmlns:a16="http://schemas.microsoft.com/office/drawing/2014/main" val="118444676"/>
                  </a:ext>
                </a:extLst>
              </a:tr>
              <a:tr h="365639">
                <a:tc>
                  <a:txBody>
                    <a:bodyPr/>
                    <a:lstStyle/>
                    <a:p>
                      <a:pPr marL="50800" marR="0">
                        <a:lnSpc>
                          <a:spcPct val="100000"/>
                        </a:lnSpc>
                        <a:spcBef>
                          <a:spcPts val="0"/>
                        </a:spcBef>
                        <a:spcAft>
                          <a:spcPts val="0"/>
                        </a:spcAft>
                      </a:pPr>
                      <a:r>
                        <a:rPr lang="en-US" sz="1800" dirty="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Complementary feeding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tc>
                  <a:txBody>
                    <a:bodyPr/>
                    <a:lstStyle/>
                    <a:p>
                      <a:pPr marL="0" marR="57150" algn="ctr">
                        <a:lnSpc>
                          <a:spcPct val="100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52%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tc>
                  <a:txBody>
                    <a:bodyPr/>
                    <a:lstStyle/>
                    <a:p>
                      <a:pPr marL="0" marR="0" algn="ctr">
                        <a:lnSpc>
                          <a:spcPct val="100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Average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extLst>
                  <a:ext uri="{0D108BD9-81ED-4DB2-BD59-A6C34878D82A}">
                    <a16:rowId xmlns:a16="http://schemas.microsoft.com/office/drawing/2014/main" val="2364857643"/>
                  </a:ext>
                </a:extLst>
              </a:tr>
              <a:tr h="365639">
                <a:tc>
                  <a:txBody>
                    <a:bodyPr/>
                    <a:lstStyle/>
                    <a:p>
                      <a:pPr marL="50800" marR="0">
                        <a:lnSpc>
                          <a:spcPct val="100000"/>
                        </a:lnSpc>
                        <a:spcBef>
                          <a:spcPts val="0"/>
                        </a:spcBef>
                        <a:spcAft>
                          <a:spcPts val="0"/>
                        </a:spcAft>
                      </a:pPr>
                      <a:r>
                        <a:rPr lang="en-US" sz="1800" dirty="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Basic nutrition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tc>
                  <a:txBody>
                    <a:bodyPr/>
                    <a:lstStyle/>
                    <a:p>
                      <a:pPr marL="0" marR="57150" algn="ctr">
                        <a:lnSpc>
                          <a:spcPct val="100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tc>
                  <a:txBody>
                    <a:bodyPr/>
                    <a:lstStyle/>
                    <a:p>
                      <a:pPr marL="0" marR="0" algn="ctr">
                        <a:lnSpc>
                          <a:spcPct val="100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Average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extLst>
                  <a:ext uri="{0D108BD9-81ED-4DB2-BD59-A6C34878D82A}">
                    <a16:rowId xmlns:a16="http://schemas.microsoft.com/office/drawing/2014/main" val="2445113884"/>
                  </a:ext>
                </a:extLst>
              </a:tr>
              <a:tr h="365639">
                <a:tc>
                  <a:txBody>
                    <a:bodyPr/>
                    <a:lstStyle/>
                    <a:p>
                      <a:pPr marL="50800" marR="465455">
                        <a:lnSpc>
                          <a:spcPct val="100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Breastfeeding and lactation management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tc>
                  <a:txBody>
                    <a:bodyPr/>
                    <a:lstStyle/>
                    <a:p>
                      <a:pPr marL="0" marR="57150" algn="ctr">
                        <a:lnSpc>
                          <a:spcPct val="100000"/>
                        </a:lnSpc>
                        <a:spcBef>
                          <a:spcPts val="0"/>
                        </a:spcBef>
                        <a:spcAft>
                          <a:spcPts val="0"/>
                        </a:spcAft>
                      </a:pPr>
                      <a:r>
                        <a:rPr lang="en-US" sz="1800" dirty="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tc>
                  <a:txBody>
                    <a:bodyPr/>
                    <a:lstStyle/>
                    <a:p>
                      <a:pPr marL="0" marR="0" algn="ctr">
                        <a:lnSpc>
                          <a:spcPct val="100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Poor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extLst>
                  <a:ext uri="{0D108BD9-81ED-4DB2-BD59-A6C34878D82A}">
                    <a16:rowId xmlns:a16="http://schemas.microsoft.com/office/drawing/2014/main" val="3867139244"/>
                  </a:ext>
                </a:extLst>
              </a:tr>
              <a:tr h="365639">
                <a:tc>
                  <a:txBody>
                    <a:bodyPr/>
                    <a:lstStyle/>
                    <a:p>
                      <a:pPr marL="50800" marR="0">
                        <a:lnSpc>
                          <a:spcPct val="100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Maternal nutrition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tc>
                  <a:txBody>
                    <a:bodyPr/>
                    <a:lstStyle/>
                    <a:p>
                      <a:pPr marL="0" marR="57150" algn="ctr">
                        <a:lnSpc>
                          <a:spcPct val="100000"/>
                        </a:lnSpc>
                        <a:spcBef>
                          <a:spcPts val="0"/>
                        </a:spcBef>
                        <a:spcAft>
                          <a:spcPts val="0"/>
                        </a:spcAft>
                      </a:pPr>
                      <a:r>
                        <a:rPr lang="en-US" sz="1800" dirty="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tc>
                  <a:txBody>
                    <a:bodyPr/>
                    <a:lstStyle/>
                    <a:p>
                      <a:pPr marL="0" marR="0" algn="ctr">
                        <a:lnSpc>
                          <a:spcPct val="100000"/>
                        </a:lnSpc>
                        <a:spcBef>
                          <a:spcPts val="0"/>
                        </a:spcBef>
                        <a:spcAft>
                          <a:spcPts val="0"/>
                        </a:spcAft>
                      </a:pPr>
                      <a:r>
                        <a:rPr lang="en-US" sz="1800" dirty="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Poor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extLst>
                  <a:ext uri="{0D108BD9-81ED-4DB2-BD59-A6C34878D82A}">
                    <a16:rowId xmlns:a16="http://schemas.microsoft.com/office/drawing/2014/main" val="3640730911"/>
                  </a:ext>
                </a:extLst>
              </a:tr>
              <a:tr h="494898">
                <a:tc>
                  <a:txBody>
                    <a:bodyPr/>
                    <a:lstStyle/>
                    <a:p>
                      <a:pPr marL="50800" marR="318135">
                        <a:lnSpc>
                          <a:spcPct val="100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Inpatient care management of severe acute malnutrition with medical complications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tc>
                  <a:txBody>
                    <a:bodyPr/>
                    <a:lstStyle/>
                    <a:p>
                      <a:pPr marL="0" marR="57150" algn="ctr">
                        <a:lnSpc>
                          <a:spcPct val="100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tc>
                  <a:txBody>
                    <a:bodyPr/>
                    <a:lstStyle/>
                    <a:p>
                      <a:pPr marL="0" marR="0" algn="ctr">
                        <a:lnSpc>
                          <a:spcPct val="100000"/>
                        </a:lnSpc>
                        <a:spcBef>
                          <a:spcPts val="0"/>
                        </a:spcBef>
                        <a:spcAft>
                          <a:spcPts val="0"/>
                        </a:spcAft>
                      </a:pPr>
                      <a:r>
                        <a:rPr lang="en-US" sz="1800" dirty="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Poor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8E6"/>
                    </a:solidFill>
                  </a:tcPr>
                </a:tc>
                <a:extLst>
                  <a:ext uri="{0D108BD9-81ED-4DB2-BD59-A6C34878D82A}">
                    <a16:rowId xmlns:a16="http://schemas.microsoft.com/office/drawing/2014/main" val="970551684"/>
                  </a:ext>
                </a:extLst>
              </a:tr>
              <a:tr h="365676">
                <a:tc>
                  <a:txBody>
                    <a:bodyPr/>
                    <a:lstStyle/>
                    <a:p>
                      <a:pPr marL="50800" marR="148590">
                        <a:lnSpc>
                          <a:spcPct val="100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Outpatient care management of severe acute malnutrition without medical complications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solidFill>
                      <a:srgbClr val="FFF8E6"/>
                    </a:solidFill>
                  </a:tcPr>
                </a:tc>
                <a:tc>
                  <a:txBody>
                    <a:bodyPr/>
                    <a:lstStyle/>
                    <a:p>
                      <a:pPr marL="0" marR="57150" algn="ctr">
                        <a:lnSpc>
                          <a:spcPct val="100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solidFill>
                      <a:srgbClr val="FFF8E6"/>
                    </a:solidFill>
                  </a:tcPr>
                </a:tc>
                <a:tc>
                  <a:txBody>
                    <a:bodyPr/>
                    <a:lstStyle/>
                    <a:p>
                      <a:pPr marL="0" marR="0" algn="ctr">
                        <a:lnSpc>
                          <a:spcPct val="100000"/>
                        </a:lnSpc>
                        <a:spcBef>
                          <a:spcPts val="0"/>
                        </a:spcBef>
                        <a:spcAft>
                          <a:spcPts val="0"/>
                        </a:spcAft>
                      </a:pPr>
                      <a:r>
                        <a:rPr lang="en-US" sz="1800" dirty="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Poor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a:noFill/>
                    </a:lnB>
                    <a:solidFill>
                      <a:srgbClr val="FFF8E6"/>
                    </a:solidFill>
                  </a:tcPr>
                </a:tc>
                <a:extLst>
                  <a:ext uri="{0D108BD9-81ED-4DB2-BD59-A6C34878D82A}">
                    <a16:rowId xmlns:a16="http://schemas.microsoft.com/office/drawing/2014/main" val="1196469125"/>
                  </a:ext>
                </a:extLst>
              </a:tr>
              <a:tr h="365639">
                <a:tc gridSpan="3">
                  <a:txBody>
                    <a:bodyPr/>
                    <a:lstStyle/>
                    <a:p>
                      <a:pPr marL="0" marR="57150">
                        <a:lnSpc>
                          <a:spcPct val="115000"/>
                        </a:lnSpc>
                        <a:spcBef>
                          <a:spcPts val="0"/>
                        </a:spcBef>
                        <a:spcAft>
                          <a:spcPts val="0"/>
                        </a:spcAft>
                      </a:pP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  Skills in: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8971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1254722"/>
                  </a:ext>
                </a:extLst>
              </a:tr>
              <a:tr h="384752">
                <a:tc>
                  <a:txBody>
                    <a:bodyPr/>
                    <a:lstStyle/>
                    <a:p>
                      <a:pPr marL="50800" marR="0">
                        <a:lnSpc>
                          <a:spcPct val="115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Nutrition assessment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FFF1E2"/>
                    </a:solidFill>
                  </a:tcPr>
                </a:tc>
                <a:tc>
                  <a:txBody>
                    <a:bodyPr/>
                    <a:lstStyle/>
                    <a:p>
                      <a:pPr marL="0" marR="57150" algn="ctr">
                        <a:lnSpc>
                          <a:spcPct val="115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FFF1E2"/>
                    </a:solidFill>
                  </a:tcPr>
                </a:tc>
                <a:tc>
                  <a:txBody>
                    <a:bodyPr/>
                    <a:lstStyle/>
                    <a:p>
                      <a:pPr marL="0" marR="0" algn="ctr">
                        <a:lnSpc>
                          <a:spcPct val="115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Poor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a:noFill/>
                    </a:lnR>
                    <a:lnT>
                      <a:noFill/>
                    </a:lnT>
                    <a:lnB w="12700" cap="flat" cmpd="sng" algn="ctr">
                      <a:solidFill>
                        <a:srgbClr val="231F20"/>
                      </a:solidFill>
                      <a:prstDash val="solid"/>
                      <a:round/>
                      <a:headEnd type="none" w="med" len="med"/>
                      <a:tailEnd type="none" w="med" len="med"/>
                    </a:lnB>
                    <a:solidFill>
                      <a:srgbClr val="FFF1E2"/>
                    </a:solidFill>
                  </a:tcPr>
                </a:tc>
                <a:extLst>
                  <a:ext uri="{0D108BD9-81ED-4DB2-BD59-A6C34878D82A}">
                    <a16:rowId xmlns:a16="http://schemas.microsoft.com/office/drawing/2014/main" val="1395425940"/>
                  </a:ext>
                </a:extLst>
              </a:tr>
              <a:tr h="429868">
                <a:tc>
                  <a:txBody>
                    <a:bodyPr/>
                    <a:lstStyle/>
                    <a:p>
                      <a:pPr marL="50800" marR="146685">
                        <a:lnSpc>
                          <a:spcPct val="115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Nutrition counseling on infant and young child feeding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solidFill>
                      <a:srgbClr val="FFF1E2"/>
                    </a:solidFill>
                  </a:tcPr>
                </a:tc>
                <a:tc>
                  <a:txBody>
                    <a:bodyPr/>
                    <a:lstStyle/>
                    <a:p>
                      <a:pPr marL="0" marR="57150" algn="ctr">
                        <a:lnSpc>
                          <a:spcPct val="115000"/>
                        </a:lnSpc>
                        <a:spcBef>
                          <a:spcPts val="0"/>
                        </a:spcBef>
                        <a:spcAft>
                          <a:spcPts val="0"/>
                        </a:spcAft>
                      </a:pPr>
                      <a:r>
                        <a:rPr lang="en-US" sz="180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solidFill>
                      <a:srgbClr val="FFF1E2"/>
                    </a:solidFill>
                  </a:tcPr>
                </a:tc>
                <a:tc>
                  <a:txBody>
                    <a:bodyPr/>
                    <a:lstStyle/>
                    <a:p>
                      <a:pPr marL="0" marR="0" algn="ctr">
                        <a:lnSpc>
                          <a:spcPct val="115000"/>
                        </a:lnSpc>
                        <a:spcBef>
                          <a:spcPts val="0"/>
                        </a:spcBef>
                        <a:spcAft>
                          <a:spcPts val="0"/>
                        </a:spcAft>
                      </a:pPr>
                      <a:r>
                        <a:rPr lang="en-US" sz="1800" dirty="0">
                          <a:solidFill>
                            <a:srgbClr val="000000"/>
                          </a:solidFill>
                          <a:effectLst/>
                          <a:latin typeface="Calibri" panose="020F0502020204030204" pitchFamily="34" charset="0"/>
                          <a:ea typeface="Alright Sans Regular" panose="02000503040000020004" pitchFamily="50" charset="0"/>
                          <a:cs typeface="Alright Sans Regular" panose="02000503040000020004" pitchFamily="50" charset="0"/>
                        </a:rPr>
                        <a:t>Poor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a:noFill/>
                    </a:lnB>
                    <a:solidFill>
                      <a:srgbClr val="FFF1E2"/>
                    </a:solidFill>
                  </a:tcPr>
                </a:tc>
                <a:extLst>
                  <a:ext uri="{0D108BD9-81ED-4DB2-BD59-A6C34878D82A}">
                    <a16:rowId xmlns:a16="http://schemas.microsoft.com/office/drawing/2014/main" val="506063214"/>
                  </a:ext>
                </a:extLst>
              </a:tr>
            </a:tbl>
          </a:graphicData>
        </a:graphic>
      </p:graphicFrame>
    </p:spTree>
    <p:extLst>
      <p:ext uri="{BB962C8B-B14F-4D97-AF65-F5344CB8AC3E}">
        <p14:creationId xmlns:p14="http://schemas.microsoft.com/office/powerpoint/2010/main" val="33740649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3681</TotalTime>
  <Words>1323</Words>
  <Application>Microsoft Office PowerPoint</Application>
  <PresentationFormat>On-screen Show (4:3)</PresentationFormat>
  <Paragraphs>171</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Alright Sans Regular</vt:lpstr>
      <vt:lpstr>Arial</vt:lpstr>
      <vt:lpstr>Calibri</vt:lpstr>
      <vt:lpstr>Times New Roman</vt:lpstr>
      <vt:lpstr>Office Theme</vt:lpstr>
      <vt:lpstr>PowerPoint Presentation</vt:lpstr>
      <vt:lpstr>PowerPoint Presentation</vt:lpstr>
      <vt:lpstr>Presentation Outline </vt:lpstr>
      <vt:lpstr>1. Context</vt:lpstr>
      <vt:lpstr>2. Approach and Process</vt:lpstr>
      <vt:lpstr>Plan and Define the Scope (2)</vt:lpstr>
      <vt:lpstr> Example of Nutrition Competency (2) </vt:lpstr>
      <vt:lpstr>Conduct Situational Analysis (2)</vt:lpstr>
      <vt:lpstr> Example from Ghana: Assessment of Tutors Competence in Nutrition (2) </vt:lpstr>
      <vt:lpstr>Intervene (2)</vt:lpstr>
      <vt:lpstr>Example from Malawi: Standardized Nutrition Teaching Aids and Resources for Nursing and Midwifery Institutions</vt:lpstr>
      <vt:lpstr>Review and Evaluate the Interventions (2)</vt:lpstr>
      <vt:lpstr>3. Impact</vt:lpstr>
      <vt:lpstr>4. Lessons Learned </vt:lpstr>
      <vt:lpstr>5. Acknowledgements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Pre-service Nutrition Education of Frontline Workers: Nurses and Midwives in Ghana and Malawi</dc:title>
  <dc:creator>Heather Finegan</dc:creator>
  <cp:lastModifiedBy>Stacy Moore</cp:lastModifiedBy>
  <cp:revision>213</cp:revision>
  <cp:lastPrinted>2018-04-26T12:50:18Z</cp:lastPrinted>
  <dcterms:created xsi:type="dcterms:W3CDTF">2016-02-02T15:29:51Z</dcterms:created>
  <dcterms:modified xsi:type="dcterms:W3CDTF">2018-05-09T19:30:29Z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