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4089" r:id="rId5"/>
  </p:sldMasterIdLst>
  <p:notesMasterIdLst>
    <p:notesMasterId r:id="rId25"/>
  </p:notesMasterIdLst>
  <p:handoutMasterIdLst>
    <p:handoutMasterId r:id="rId26"/>
  </p:handoutMasterIdLst>
  <p:sldIdLst>
    <p:sldId id="318" r:id="rId6"/>
    <p:sldId id="330" r:id="rId7"/>
    <p:sldId id="322" r:id="rId8"/>
    <p:sldId id="343" r:id="rId9"/>
    <p:sldId id="331" r:id="rId10"/>
    <p:sldId id="338" r:id="rId11"/>
    <p:sldId id="339" r:id="rId12"/>
    <p:sldId id="340" r:id="rId13"/>
    <p:sldId id="341" r:id="rId14"/>
    <p:sldId id="342" r:id="rId15"/>
    <p:sldId id="332" r:id="rId16"/>
    <p:sldId id="324" r:id="rId17"/>
    <p:sldId id="333" r:id="rId18"/>
    <p:sldId id="334" r:id="rId19"/>
    <p:sldId id="335" r:id="rId20"/>
    <p:sldId id="336" r:id="rId21"/>
    <p:sldId id="337" r:id="rId22"/>
    <p:sldId id="328" r:id="rId23"/>
    <p:sldId id="32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Cope" initials="EC" lastIdx="1" clrIdx="0">
    <p:extLst>
      <p:ext uri="{19B8F6BF-5375-455C-9EA6-DF929625EA0E}">
        <p15:presenceInfo xmlns:p15="http://schemas.microsoft.com/office/powerpoint/2012/main" userId="S-1-5-21-3803739944-511804359-1636214392-36283" providerId="AD"/>
      </p:ext>
    </p:extLst>
  </p:cmAuthor>
  <p:cmAuthor id="2" name="Stélio Gilton de Helena Albino" initials="SGdHA" lastIdx="1" clrIdx="1">
    <p:extLst>
      <p:ext uri="{19B8F6BF-5375-455C-9EA6-DF929625EA0E}">
        <p15:presenceInfo xmlns:p15="http://schemas.microsoft.com/office/powerpoint/2012/main" userId="S-1-5-21-1243839619-360867507-2608077863-392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D9D9"/>
    <a:srgbClr val="0099CC"/>
    <a:srgbClr val="996633"/>
    <a:srgbClr val="1B4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8129" autoAdjust="0"/>
  </p:normalViewPr>
  <p:slideViewPr>
    <p:cSldViewPr>
      <p:cViewPr varScale="1">
        <p:scale>
          <a:sx n="58" d="100"/>
          <a:sy n="58" d="100"/>
        </p:scale>
        <p:origin x="49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8"/>
    </p:cViewPr>
  </p:sorterViewPr>
  <p:notesViewPr>
    <p:cSldViewPr>
      <p:cViewPr varScale="1">
        <p:scale>
          <a:sx n="54" d="100"/>
          <a:sy n="54" d="100"/>
        </p:scale>
        <p:origin x="-284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1274F-D804-407F-91DB-A05C2536A9B2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9900783-22E9-4849-AAEA-39217FD7AB17}">
      <dgm:prSet phldrT="[Text]" custT="1"/>
      <dgm:spPr>
        <a:xfrm rot="5400000">
          <a:off x="-161662" y="163580"/>
          <a:ext cx="1077750" cy="754425"/>
        </a:xfrm>
      </dgm:spPr>
      <dgm:t>
        <a:bodyPr/>
        <a:lstStyle/>
        <a:p>
          <a:r>
            <a:rPr lang="en-GB" sz="1000" b="1" dirty="0">
              <a:latin typeface="+mj-lt"/>
              <a:ea typeface="+mn-ea"/>
              <a:cs typeface="Arial" pitchFamily="34" charset="0"/>
            </a:rPr>
            <a:t>SDSMAS </a:t>
          </a:r>
          <a:endParaRPr lang="en-US" sz="1000" dirty="0">
            <a:latin typeface="+mj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SDSMAS"/>
        </a:ext>
      </dgm:extLst>
    </dgm:pt>
    <dgm:pt modelId="{C8DB9D89-A509-43A9-9B00-95291116A6CF}" type="parTrans" cxnId="{4B40B9E4-21DB-4657-8A29-F407B9DFA4D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F855B94-5C3E-4DDD-A4D7-4E4873852A99}" type="sibTrans" cxnId="{4B40B9E4-21DB-4657-8A29-F407B9DFA4D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21058EB-BB82-417C-89A5-FCC51DA0C84C}">
      <dgm:prSet phldrT="[Text]"/>
      <dgm:spPr>
        <a:xfrm rot="5400000">
          <a:off x="2884443" y="-2128100"/>
          <a:ext cx="700537" cy="4960574"/>
        </a:xfrm>
      </dgm:spPr>
      <dgm:t>
        <a:bodyPr/>
        <a:lstStyle/>
        <a:p>
          <a:r>
            <a:rPr lang="pt-PT" dirty="0"/>
            <a:t>Assistência na identificação dos ACSs/APEs que moram na zona alvo das intervenções nutricionais</a:t>
          </a:r>
          <a:r>
            <a:rPr lang="en-GB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</a:t>
          </a:r>
          <a:endParaRPr lang="en-US" dirty="0">
            <a:solidFill>
              <a:schemeClr val="tx1"/>
            </a:solidFill>
            <a:latin typeface="+mj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Assistência na identificação dos ACSs/APEs que moram na zona alvo das intervenções nutricionais. &#10;&#10;Formação e instrução dos ACSs e APEs.&#10;&#10;Supervisão e coordenação do trabalho dos ACSs, APEs, Lideres e PMTs. &#10;&#10;Os SDSMAS deve fazer a contrareferência dos casos a comunidade. &#10;"/>
        </a:ext>
      </dgm:extLst>
    </dgm:pt>
    <dgm:pt modelId="{CD5ABC39-F100-4D5F-A4AD-EA32259E6D1D}" type="parTrans" cxnId="{5CD58E77-5C76-4ACF-974D-5B84392EB93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30AC107-34EA-4C2F-AE4F-913A1E7160E7}" type="sibTrans" cxnId="{5CD58E77-5C76-4ACF-974D-5B84392EB93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C338189-F464-4E36-9834-F15FAA355788}">
      <dgm:prSet phldrT="[Text]" custT="1"/>
      <dgm:spPr>
        <a:xfrm rot="5400000">
          <a:off x="-161662" y="1037249"/>
          <a:ext cx="1077750" cy="754425"/>
        </a:xfrm>
      </dgm:spPr>
      <dgm:t>
        <a:bodyPr/>
        <a:lstStyle/>
        <a:p>
          <a:r>
            <a:rPr lang="en-GB" sz="900" b="1" dirty="0">
              <a:latin typeface="+mj-lt"/>
              <a:ea typeface="+mn-ea"/>
              <a:cs typeface="Arial" pitchFamily="34" charset="0"/>
            </a:rPr>
            <a:t>ACSs / </a:t>
          </a:r>
          <a:r>
            <a:rPr lang="en-GB" sz="1000" b="1" dirty="0">
              <a:latin typeface="+mj-lt"/>
              <a:ea typeface="+mn-ea"/>
              <a:cs typeface="Arial" pitchFamily="34" charset="0"/>
            </a:rPr>
            <a:t>APEs</a:t>
          </a:r>
          <a:endParaRPr lang="en-US" sz="1000" dirty="0">
            <a:latin typeface="+mj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ACSs / APEs&#10;"/>
        </a:ext>
      </dgm:extLst>
    </dgm:pt>
    <dgm:pt modelId="{2FDC1A70-E49C-4BD4-8FA4-E951E1360646}" type="parTrans" cxnId="{E3C8926F-980C-4FCE-9691-A299AA8D20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E688DF1-528C-4561-98D4-3543A4813F98}" type="sibTrans" cxnId="{E3C8926F-980C-4FCE-9691-A299AA8D20E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32E144F-621C-46BD-8398-28849649389C}">
      <dgm:prSet phldrT="[Text]"/>
      <dgm:spPr>
        <a:xfrm rot="5400000">
          <a:off x="2884443" y="-1254431"/>
          <a:ext cx="700537" cy="4960574"/>
        </a:xfrm>
      </dgm:spPr>
      <dgm:t>
        <a:bodyPr/>
        <a:lstStyle/>
        <a:p>
          <a:r>
            <a:rPr lang="en-GB" dirty="0" err="1">
              <a:latin typeface="+mj-lt"/>
              <a:ea typeface="+mn-ea"/>
              <a:cs typeface="Arial" pitchFamily="34" charset="0"/>
            </a:rPr>
            <a:t>Triagem</a:t>
          </a:r>
          <a:r>
            <a:rPr lang="en-GB" dirty="0">
              <a:latin typeface="+mj-lt"/>
              <a:ea typeface="+mn-ea"/>
              <a:cs typeface="Arial" pitchFamily="34" charset="0"/>
            </a:rPr>
            <a:t>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nutricional</a:t>
          </a:r>
          <a:r>
            <a:rPr lang="en-GB" dirty="0">
              <a:latin typeface="+mj-lt"/>
              <a:ea typeface="+mn-ea"/>
              <a:cs typeface="Arial" pitchFamily="34" charset="0"/>
            </a:rPr>
            <a:t>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através</a:t>
          </a:r>
          <a:r>
            <a:rPr lang="en-GB" dirty="0">
              <a:latin typeface="+mj-lt"/>
              <a:ea typeface="+mn-ea"/>
              <a:cs typeface="Arial" pitchFamily="34" charset="0"/>
            </a:rPr>
            <a:t> de PB e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sinais</a:t>
          </a:r>
          <a:r>
            <a:rPr lang="en-GB" dirty="0">
              <a:latin typeface="+mj-lt"/>
              <a:ea typeface="+mn-ea"/>
              <a:cs typeface="Arial" pitchFamily="34" charset="0"/>
            </a:rPr>
            <a:t>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clínicos</a:t>
          </a:r>
          <a:r>
            <a:rPr lang="en-GB" dirty="0">
              <a:latin typeface="+mj-lt"/>
              <a:ea typeface="+mn-ea"/>
              <a:cs typeface="Arial" pitchFamily="34" charset="0"/>
            </a:rPr>
            <a:t> de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desnutrição</a:t>
          </a:r>
          <a:r>
            <a:rPr lang="en-GB" dirty="0">
              <a:latin typeface="+mj-lt"/>
              <a:ea typeface="+mn-ea"/>
              <a:cs typeface="Arial" pitchFamily="34" charset="0"/>
            </a:rPr>
            <a:t> (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edema</a:t>
          </a:r>
          <a:r>
            <a:rPr lang="en-GB" dirty="0">
              <a:latin typeface="+mj-lt"/>
              <a:ea typeface="+mn-ea"/>
              <a:cs typeface="Arial" pitchFamily="34" charset="0"/>
            </a:rPr>
            <a:t>,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magreza</a:t>
          </a:r>
          <a:r>
            <a:rPr lang="en-GB" dirty="0">
              <a:latin typeface="+mj-lt"/>
              <a:ea typeface="+mn-ea"/>
              <a:cs typeface="Arial" pitchFamily="34" charset="0"/>
            </a:rPr>
            <a:t> extrema)</a:t>
          </a:r>
          <a:endParaRPr lang="en-US" dirty="0">
            <a:latin typeface="+mj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Triagem nutricional através de PB e sinais clínicos de desnutrição (edema, magreza extrema).&#10;&#10;Referência para a Unidade Sanitária.&#10;&#10;Vistas domiciliárias para seguimento de casos em tratamento.&#10;&#10;Educação nutricional e sanitária.&#10;"/>
        </a:ext>
      </dgm:extLst>
    </dgm:pt>
    <dgm:pt modelId="{272F5931-99E1-4927-B32E-2065E299EAFB}" type="parTrans" cxnId="{C87FEAB3-C5F6-4658-BAE2-7542FCF29E7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15E304B-E58A-441D-B4A4-B7F37A862FCC}" type="sibTrans" cxnId="{C87FEAB3-C5F6-4658-BAE2-7542FCF29E7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8C36EBD-E47E-4C78-BBA3-7385FB5A39F4}">
      <dgm:prSet phldrT="[Text]" custT="1"/>
      <dgm:spPr>
        <a:xfrm rot="5400000">
          <a:off x="-161662" y="1910919"/>
          <a:ext cx="1077750" cy="754425"/>
        </a:xfrm>
      </dgm:spPr>
      <dgm:t>
        <a:bodyPr/>
        <a:lstStyle/>
        <a:p>
          <a:endParaRPr lang="en-GB" sz="900" b="1" dirty="0">
            <a:latin typeface="+mj-lt"/>
            <a:ea typeface="+mn-ea"/>
            <a:cs typeface="Arial" pitchFamily="34" charset="0"/>
          </a:endParaRPr>
        </a:p>
        <a:p>
          <a:r>
            <a:rPr lang="en-GB" sz="900" b="1" dirty="0" err="1">
              <a:latin typeface="+mj-lt"/>
              <a:ea typeface="+mn-ea"/>
              <a:cs typeface="Arial" pitchFamily="34" charset="0"/>
            </a:rPr>
            <a:t>Líderes</a:t>
          </a:r>
          <a:r>
            <a:rPr lang="en-GB" sz="900" b="1" dirty="0">
              <a:latin typeface="+mj-lt"/>
              <a:ea typeface="+mn-ea"/>
              <a:cs typeface="Arial" pitchFamily="34" charset="0"/>
            </a:rPr>
            <a:t> </a:t>
          </a:r>
          <a:r>
            <a:rPr lang="en-GB" sz="900" b="1" dirty="0" err="1">
              <a:latin typeface="+mj-lt"/>
              <a:ea typeface="+mn-ea"/>
              <a:cs typeface="Arial" pitchFamily="34" charset="0"/>
            </a:rPr>
            <a:t>Comunitários</a:t>
          </a:r>
          <a:r>
            <a:rPr lang="en-GB" sz="900" b="1" dirty="0">
              <a:latin typeface="+mj-lt"/>
              <a:ea typeface="+mn-ea"/>
              <a:cs typeface="Arial" pitchFamily="34" charset="0"/>
            </a:rPr>
            <a:t> /PMTs</a:t>
          </a:r>
        </a:p>
        <a:p>
          <a:endParaRPr lang="en-US" sz="900" dirty="0">
            <a:latin typeface="+mj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Líderes Comunitários /PMTs&#10;"/>
        </a:ext>
      </dgm:extLst>
    </dgm:pt>
    <dgm:pt modelId="{65E6C7D1-D475-487B-8425-226159040B41}" type="parTrans" cxnId="{29F79125-4ABC-49BB-91E5-467BD589CBC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861F6A5-2982-45E8-AAA8-C46270F1145C}" type="sibTrans" cxnId="{29F79125-4ABC-49BB-91E5-467BD589CBC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5DB2D00-ACE6-4648-A0AB-7D62C8CD3564}">
      <dgm:prSet phldrT="[Text]"/>
      <dgm:spPr>
        <a:xfrm rot="5400000">
          <a:off x="2884259" y="-380577"/>
          <a:ext cx="700906" cy="4960574"/>
        </a:xfrm>
      </dgm:spPr>
      <dgm:t>
        <a:bodyPr/>
        <a:lstStyle/>
        <a:p>
          <a:r>
            <a:rPr lang="pt-BR">
              <a:latin typeface="+mj-lt"/>
              <a:ea typeface="+mn-ea"/>
              <a:cs typeface="Arial" pitchFamily="34" charset="0"/>
            </a:rPr>
            <a:t>Sensibilização da população sobre o PRN e seus benefícios (Líderes)</a:t>
          </a:r>
          <a:endParaRPr lang="en-US">
            <a:latin typeface="+mj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Sensibilização da população sobre o PRN e seus benefícios (Líderes).&#10;&#10;Seguimento dos doentes registados no programa ambulatório de desnutrição - investigação de casos de ausência, abandono, ou falta de resposta (Líderes).&#10;&#10;Monitoria dos ACS (Líderes ).&#10;&#10;Referência de adolescentes e adultos com características suspeitas de desnutrição (PMTs).&#10;"/>
        </a:ext>
      </dgm:extLst>
    </dgm:pt>
    <dgm:pt modelId="{87988C42-9FE6-41CB-B558-610F8384EECD}" type="parTrans" cxnId="{BC2E5729-6D95-4D23-AD49-442D1D7B89B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67B2F43-2455-4EF8-AAF8-BA0A6D09FECB}" type="sibTrans" cxnId="{BC2E5729-6D95-4D23-AD49-442D1D7B89B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333D407-DE6F-49C2-B549-9538619CF0F4}">
      <dgm:prSet/>
      <dgm:spPr>
        <a:xfrm rot="5400000">
          <a:off x="2884443" y="-2128100"/>
          <a:ext cx="700537" cy="4960574"/>
        </a:xfrm>
      </dgm:spPr>
      <dgm:t>
        <a:bodyPr/>
        <a:lstStyle/>
        <a:p>
          <a:r>
            <a:rPr lang="en-GB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Formação</a:t>
          </a:r>
          <a:r>
            <a:rPr lang="en-GB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e </a:t>
          </a:r>
          <a:r>
            <a:rPr lang="en-GB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instrução</a:t>
          </a:r>
          <a:r>
            <a:rPr lang="en-GB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dos ACSs e APEs</a:t>
          </a:r>
        </a:p>
      </dgm:t>
    </dgm:pt>
    <dgm:pt modelId="{D72CC043-D87F-46AD-930D-A527E8C85130}" type="parTrans" cxnId="{CC56CB6A-718E-4D8C-9C56-E7AB0823432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9B36339-499C-45CE-A5A4-538B899A80E2}" type="sibTrans" cxnId="{CC56CB6A-718E-4D8C-9C56-E7AB0823432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FC8AD56-34AC-496E-826E-43B7F9753F76}">
      <dgm:prSet/>
      <dgm:spPr>
        <a:xfrm rot="5400000">
          <a:off x="2884443" y="-1254431"/>
          <a:ext cx="700537" cy="4960574"/>
        </a:xfrm>
      </dgm:spPr>
      <dgm:t>
        <a:bodyPr/>
        <a:lstStyle/>
        <a:p>
          <a:r>
            <a:rPr lang="en-GB" dirty="0" err="1">
              <a:latin typeface="+mj-lt"/>
              <a:ea typeface="+mn-ea"/>
              <a:cs typeface="Arial" pitchFamily="34" charset="0"/>
            </a:rPr>
            <a:t>Referência</a:t>
          </a:r>
          <a:r>
            <a:rPr lang="en-GB" dirty="0">
              <a:latin typeface="+mj-lt"/>
              <a:ea typeface="+mn-ea"/>
              <a:cs typeface="Arial" pitchFamily="34" charset="0"/>
            </a:rPr>
            <a:t> para a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Unidade</a:t>
          </a:r>
          <a:r>
            <a:rPr lang="en-GB" dirty="0">
              <a:latin typeface="+mj-lt"/>
              <a:ea typeface="+mn-ea"/>
              <a:cs typeface="Arial" pitchFamily="34" charset="0"/>
            </a:rPr>
            <a:t>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Sanitária</a:t>
          </a:r>
          <a:endParaRPr lang="en-GB" dirty="0">
            <a:latin typeface="+mj-lt"/>
            <a:ea typeface="+mn-ea"/>
            <a:cs typeface="Arial" pitchFamily="34" charset="0"/>
          </a:endParaRPr>
        </a:p>
      </dgm:t>
    </dgm:pt>
    <dgm:pt modelId="{E80366E2-2CE2-42B4-A5B1-8EEC4575D897}" type="parTrans" cxnId="{65328C35-C642-41DB-BCD4-6AB284A7235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1581517-B6E7-4857-BB1D-4BA17C6FE503}" type="sibTrans" cxnId="{65328C35-C642-41DB-BCD4-6AB284A7235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B703170-C296-456A-95D6-07CFED50FBC6}">
      <dgm:prSet/>
      <dgm:spPr>
        <a:xfrm rot="5400000">
          <a:off x="2884443" y="-1254431"/>
          <a:ext cx="700537" cy="4960574"/>
        </a:xfrm>
      </dgm:spPr>
      <dgm:t>
        <a:bodyPr/>
        <a:lstStyle/>
        <a:p>
          <a:r>
            <a:rPr lang="en-GB">
              <a:latin typeface="+mj-lt"/>
              <a:ea typeface="+mn-ea"/>
              <a:cs typeface="Arial" pitchFamily="34" charset="0"/>
            </a:rPr>
            <a:t>Vistas domiciliárias para seguimento de casos em tratamento</a:t>
          </a:r>
        </a:p>
      </dgm:t>
    </dgm:pt>
    <dgm:pt modelId="{6FF82646-A57C-458F-A54D-E375B6137508}" type="parTrans" cxnId="{0C36D984-F928-4831-BB0E-05DDAD275BF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B1DCA50-93C1-4F87-B1CD-58C403CE580D}" type="sibTrans" cxnId="{0C36D984-F928-4831-BB0E-05DDAD275BF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5CDBC4F-4C6E-4C37-9C44-F487C844B82C}">
      <dgm:prSet/>
      <dgm:spPr>
        <a:xfrm rot="5400000">
          <a:off x="2884443" y="-1254431"/>
          <a:ext cx="700537" cy="4960574"/>
        </a:xfrm>
      </dgm:spPr>
      <dgm:t>
        <a:bodyPr/>
        <a:lstStyle/>
        <a:p>
          <a:r>
            <a:rPr lang="en-GB" dirty="0" err="1">
              <a:latin typeface="+mj-lt"/>
              <a:ea typeface="+mn-ea"/>
              <a:cs typeface="Arial" pitchFamily="34" charset="0"/>
            </a:rPr>
            <a:t>Educação</a:t>
          </a:r>
          <a:r>
            <a:rPr lang="en-GB" dirty="0">
              <a:latin typeface="+mj-lt"/>
              <a:ea typeface="+mn-ea"/>
              <a:cs typeface="Arial" pitchFamily="34" charset="0"/>
            </a:rPr>
            <a:t>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nutricional</a:t>
          </a:r>
          <a:r>
            <a:rPr lang="en-GB" dirty="0">
              <a:latin typeface="+mj-lt"/>
              <a:ea typeface="+mn-ea"/>
              <a:cs typeface="Arial" pitchFamily="34" charset="0"/>
            </a:rPr>
            <a:t> e </a:t>
          </a:r>
          <a:r>
            <a:rPr lang="en-GB" dirty="0" err="1">
              <a:latin typeface="+mj-lt"/>
              <a:ea typeface="+mn-ea"/>
              <a:cs typeface="Arial" pitchFamily="34" charset="0"/>
            </a:rPr>
            <a:t>sanitária</a:t>
          </a:r>
          <a:endParaRPr lang="en-GB" dirty="0">
            <a:latin typeface="+mj-lt"/>
            <a:ea typeface="+mn-ea"/>
            <a:cs typeface="Arial" pitchFamily="34" charset="0"/>
          </a:endParaRPr>
        </a:p>
      </dgm:t>
    </dgm:pt>
    <dgm:pt modelId="{98664F0D-BB52-4A36-BC36-465DAF2389B7}" type="parTrans" cxnId="{7C6A7F51-347B-4233-96AB-DEB8808DBF0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F118F56-16DE-4222-9BB7-D8E4CBDF4EA8}" type="sibTrans" cxnId="{7C6A7F51-347B-4233-96AB-DEB8808DBF0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695C4D7-06B8-49A4-9A78-68680BE81830}">
      <dgm:prSet/>
      <dgm:spPr>
        <a:xfrm rot="5400000">
          <a:off x="2884259" y="-380577"/>
          <a:ext cx="700906" cy="4960574"/>
        </a:xfrm>
      </dgm:spPr>
      <dgm:t>
        <a:bodyPr/>
        <a:lstStyle/>
        <a:p>
          <a:r>
            <a:rPr lang="pt-BR" dirty="0">
              <a:latin typeface="+mj-lt"/>
              <a:ea typeface="+mn-ea"/>
              <a:cs typeface="Arial" pitchFamily="34" charset="0"/>
            </a:rPr>
            <a:t>Seguimento dos doentes registados no programa ambulatório de desnutrição - investigação de casos de ausência, abandono, ou falta de resposta (Líderes)</a:t>
          </a:r>
          <a:endParaRPr lang="en-GB" dirty="0">
            <a:latin typeface="+mj-lt"/>
            <a:ea typeface="+mn-ea"/>
            <a:cs typeface="Arial" pitchFamily="34" charset="0"/>
          </a:endParaRPr>
        </a:p>
      </dgm:t>
    </dgm:pt>
    <dgm:pt modelId="{0093D1B5-2A16-4117-93D8-9ADA212DCE21}" type="parTrans" cxnId="{428D08F3-6595-4D24-B978-86EF1F8948D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E094903-E56D-4D85-910E-FF8A98BB70B8}" type="sibTrans" cxnId="{428D08F3-6595-4D24-B978-86EF1F8948D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F58FF81-EFBA-4806-81A2-A5F968571054}">
      <dgm:prSet/>
      <dgm:spPr>
        <a:xfrm rot="5400000">
          <a:off x="2884259" y="-380577"/>
          <a:ext cx="700906" cy="4960574"/>
        </a:xfrm>
      </dgm:spPr>
      <dgm:t>
        <a:bodyPr/>
        <a:lstStyle/>
        <a:p>
          <a:r>
            <a:rPr lang="en-US" dirty="0" err="1">
              <a:latin typeface="+mj-lt"/>
              <a:ea typeface="+mn-ea"/>
              <a:cs typeface="Arial" pitchFamily="34" charset="0"/>
            </a:rPr>
            <a:t>Monitoria</a:t>
          </a:r>
          <a:r>
            <a:rPr lang="en-US" dirty="0">
              <a:latin typeface="+mj-lt"/>
              <a:ea typeface="+mn-ea"/>
              <a:cs typeface="Arial" pitchFamily="34" charset="0"/>
            </a:rPr>
            <a:t> dos ACS (</a:t>
          </a:r>
          <a:r>
            <a:rPr lang="en-US" dirty="0" err="1">
              <a:latin typeface="+mj-lt"/>
              <a:ea typeface="+mn-ea"/>
              <a:cs typeface="Arial" pitchFamily="34" charset="0"/>
            </a:rPr>
            <a:t>Líderes</a:t>
          </a:r>
          <a:r>
            <a:rPr lang="en-US" dirty="0">
              <a:latin typeface="+mj-lt"/>
              <a:ea typeface="+mn-ea"/>
              <a:cs typeface="Arial" pitchFamily="34" charset="0"/>
            </a:rPr>
            <a:t> )</a:t>
          </a:r>
          <a:endParaRPr lang="en-GB" dirty="0">
            <a:latin typeface="+mj-lt"/>
            <a:ea typeface="+mn-ea"/>
            <a:cs typeface="Arial" pitchFamily="34" charset="0"/>
          </a:endParaRPr>
        </a:p>
      </dgm:t>
    </dgm:pt>
    <dgm:pt modelId="{7FF823AE-CB06-4773-93A9-44CA1EAD6D4A}" type="parTrans" cxnId="{892463CF-A002-4A28-9071-0099274776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7995764-D0F9-43F0-ABDD-EAC650A898D2}" type="sibTrans" cxnId="{892463CF-A002-4A28-9071-00992747761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A236B61-8CE8-414C-AA1C-C82D29E79D0B}">
      <dgm:prSet/>
      <dgm:spPr>
        <a:xfrm rot="5400000">
          <a:off x="2884443" y="-2128100"/>
          <a:ext cx="700537" cy="4960574"/>
        </a:xfrm>
      </dgm:spPr>
      <dgm:t>
        <a:bodyPr/>
        <a:lstStyle/>
        <a:p>
          <a:r>
            <a:rPr lang="en-US" dirty="0" err="1"/>
            <a:t>Supervisão</a:t>
          </a:r>
          <a:r>
            <a:rPr lang="en-US" dirty="0"/>
            <a:t> e </a:t>
          </a:r>
          <a:r>
            <a:rPr lang="en-US" dirty="0" err="1"/>
            <a:t>coordenação</a:t>
          </a:r>
          <a:r>
            <a:rPr lang="en-US" dirty="0"/>
            <a:t> do </a:t>
          </a:r>
          <a:r>
            <a:rPr lang="en-US" dirty="0" err="1"/>
            <a:t>trabalho</a:t>
          </a:r>
          <a:r>
            <a:rPr lang="en-US" dirty="0"/>
            <a:t> </a:t>
          </a:r>
          <a:r>
            <a:rPr lang="en-GB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dos ACSs, APEs, </a:t>
          </a:r>
          <a:r>
            <a:rPr lang="en-GB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Lideres</a:t>
          </a:r>
          <a:r>
            <a:rPr lang="en-GB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e </a:t>
          </a:r>
          <a:r>
            <a:rPr lang="en-GB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PMTs.</a:t>
          </a:r>
          <a:r>
            <a:rPr lang="en-GB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</a:t>
          </a:r>
        </a:p>
      </dgm:t>
    </dgm:pt>
    <dgm:pt modelId="{075CD928-BA7D-4D8C-879F-FF7BA695003F}" type="parTrans" cxnId="{0E80EC65-084D-49CA-8EA6-E53553F39597}">
      <dgm:prSet/>
      <dgm:spPr/>
      <dgm:t>
        <a:bodyPr/>
        <a:lstStyle/>
        <a:p>
          <a:endParaRPr lang="en-US"/>
        </a:p>
      </dgm:t>
    </dgm:pt>
    <dgm:pt modelId="{DBA8B41F-6058-4D46-A16C-AD4617B85999}" type="sibTrans" cxnId="{0E80EC65-084D-49CA-8EA6-E53553F39597}">
      <dgm:prSet/>
      <dgm:spPr/>
      <dgm:t>
        <a:bodyPr/>
        <a:lstStyle/>
        <a:p>
          <a:endParaRPr lang="en-US"/>
        </a:p>
      </dgm:t>
    </dgm:pt>
    <dgm:pt modelId="{2307333F-3445-403C-9BAA-E91702F57E0C}">
      <dgm:prSet/>
      <dgm:spPr>
        <a:xfrm rot="5400000">
          <a:off x="2884259" y="-380577"/>
          <a:ext cx="700906" cy="4960574"/>
        </a:xfrm>
      </dgm:spPr>
      <dgm:t>
        <a:bodyPr/>
        <a:lstStyle/>
        <a:p>
          <a:r>
            <a:rPr lang="pt-BR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Referência de adolescentes e adultos com características suspeitas de desnutrição (PMTs)</a:t>
          </a:r>
          <a:endParaRPr lang="en-GB" dirty="0">
            <a:latin typeface="+mj-lt"/>
            <a:ea typeface="+mn-ea"/>
            <a:cs typeface="Arial" pitchFamily="34" charset="0"/>
          </a:endParaRPr>
        </a:p>
      </dgm:t>
    </dgm:pt>
    <dgm:pt modelId="{0AB6B45B-AFD9-4E95-9386-796F6448D17D}" type="parTrans" cxnId="{01BDB4C2-D50A-40A7-AF6C-55920110A9A8}">
      <dgm:prSet/>
      <dgm:spPr/>
      <dgm:t>
        <a:bodyPr/>
        <a:lstStyle/>
        <a:p>
          <a:endParaRPr lang="en-US"/>
        </a:p>
      </dgm:t>
    </dgm:pt>
    <dgm:pt modelId="{20F93800-C784-4634-8BCA-10B02D69FC51}" type="sibTrans" cxnId="{01BDB4C2-D50A-40A7-AF6C-55920110A9A8}">
      <dgm:prSet/>
      <dgm:spPr/>
      <dgm:t>
        <a:bodyPr/>
        <a:lstStyle/>
        <a:p>
          <a:endParaRPr lang="en-US"/>
        </a:p>
      </dgm:t>
    </dgm:pt>
    <dgm:pt modelId="{E88357AF-6B2E-481D-A23D-4E8A1F0D693D}">
      <dgm:prSet/>
      <dgm:spPr>
        <a:xfrm rot="5400000">
          <a:off x="2884443" y="-2128100"/>
          <a:ext cx="700537" cy="4960574"/>
        </a:xfrm>
      </dgm:spPr>
      <dgm:t>
        <a:bodyPr/>
        <a:lstStyle/>
        <a:p>
          <a:r>
            <a:rPr lang="pt-PT" dirty="0"/>
            <a:t>Os SDSMAS deve fazer a contrareferência dos casos a comunidade </a:t>
          </a:r>
          <a:endParaRPr lang="en-GB" dirty="0">
            <a:solidFill>
              <a:schemeClr val="tx1"/>
            </a:solidFill>
            <a:latin typeface="+mj-lt"/>
            <a:ea typeface="+mn-ea"/>
            <a:cs typeface="Arial" pitchFamily="34" charset="0"/>
          </a:endParaRPr>
        </a:p>
      </dgm:t>
    </dgm:pt>
    <dgm:pt modelId="{A90DA2F2-6FC8-43E7-8A8A-2C87171022C6}" type="parTrans" cxnId="{F1CC26B3-5253-4F24-ACA3-B1EAF3FF00E3}">
      <dgm:prSet/>
      <dgm:spPr/>
      <dgm:t>
        <a:bodyPr/>
        <a:lstStyle/>
        <a:p>
          <a:endParaRPr lang="en-US"/>
        </a:p>
      </dgm:t>
    </dgm:pt>
    <dgm:pt modelId="{ABE9C9F0-077E-495F-A51D-7044C84D358E}" type="sibTrans" cxnId="{F1CC26B3-5253-4F24-ACA3-B1EAF3FF00E3}">
      <dgm:prSet/>
      <dgm:spPr/>
      <dgm:t>
        <a:bodyPr/>
        <a:lstStyle/>
        <a:p>
          <a:endParaRPr lang="en-US"/>
        </a:p>
      </dgm:t>
    </dgm:pt>
    <dgm:pt modelId="{E1FC23BB-61C1-4FDD-B54E-751CCAACA2A3}" type="pres">
      <dgm:prSet presAssocID="{0DC1274F-D804-407F-91DB-A05C2536A9B2}" presName="linearFlow" presStyleCnt="0">
        <dgm:presLayoutVars>
          <dgm:dir/>
          <dgm:animLvl val="lvl"/>
          <dgm:resizeHandles val="exact"/>
        </dgm:presLayoutVars>
      </dgm:prSet>
      <dgm:spPr/>
    </dgm:pt>
    <dgm:pt modelId="{71FAB17B-81A9-42FC-9C1D-6E08608F37DF}" type="pres">
      <dgm:prSet presAssocID="{B9900783-22E9-4849-AAEA-39217FD7AB17}" presName="composite" presStyleCnt="0"/>
      <dgm:spPr/>
    </dgm:pt>
    <dgm:pt modelId="{DEFA85B5-C037-4908-8108-F5B31A710474}" type="pres">
      <dgm:prSet presAssocID="{B9900783-22E9-4849-AAEA-39217FD7AB17}" presName="parentText" presStyleLbl="alignNode1" presStyleIdx="0" presStyleCnt="3" custLinFactNeighborX="-6126" custLinFactNeighborY="-265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0C67D7A8-55CE-461C-94F0-91F18111FBF9}" type="pres">
      <dgm:prSet presAssocID="{B9900783-22E9-4849-AAEA-39217FD7AB17}" presName="descendantText" presStyleLbl="alignAcc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</dgm:pt>
    <dgm:pt modelId="{68DDEA56-1FA8-4D6C-80E7-CF7BAFB53419}" type="pres">
      <dgm:prSet presAssocID="{DF855B94-5C3E-4DDD-A4D7-4E4873852A99}" presName="sp" presStyleCnt="0"/>
      <dgm:spPr/>
    </dgm:pt>
    <dgm:pt modelId="{EA0871E2-05FC-45E0-8169-9937125AEED0}" type="pres">
      <dgm:prSet presAssocID="{1C338189-F464-4E36-9834-F15FAA355788}" presName="composite" presStyleCnt="0"/>
      <dgm:spPr/>
    </dgm:pt>
    <dgm:pt modelId="{D08094E4-6246-40DD-8945-B43EBEA86C97}" type="pres">
      <dgm:prSet presAssocID="{1C338189-F464-4E36-9834-F15FAA355788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B80457E9-8A1A-4C2D-8943-ED11E6B88F47}" type="pres">
      <dgm:prSet presAssocID="{1C338189-F464-4E36-9834-F15FAA355788}" presName="descendantText" presStyleLbl="alignAcc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</dgm:pt>
    <dgm:pt modelId="{8D0705F1-A777-49DE-970E-23C171B95084}" type="pres">
      <dgm:prSet presAssocID="{8E688DF1-528C-4561-98D4-3543A4813F98}" presName="sp" presStyleCnt="0"/>
      <dgm:spPr/>
    </dgm:pt>
    <dgm:pt modelId="{242A4099-29F8-4260-B4F5-0D0D49DAF6B0}" type="pres">
      <dgm:prSet presAssocID="{E8C36EBD-E47E-4C78-BBA3-7385FB5A39F4}" presName="composite" presStyleCnt="0"/>
      <dgm:spPr/>
    </dgm:pt>
    <dgm:pt modelId="{58DBB07A-ACF3-4B0B-AD07-0C5C5065037E}" type="pres">
      <dgm:prSet presAssocID="{E8C36EBD-E47E-4C78-BBA3-7385FB5A39F4}" presName="parentText" presStyleLbl="alignNode1" presStyleIdx="2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3F04C8D9-F7A9-409C-97DB-A941E1BBE0F4}" type="pres">
      <dgm:prSet presAssocID="{E8C36EBD-E47E-4C78-BBA3-7385FB5A39F4}" presName="descendantText" presStyleLbl="alignAcc1" presStyleIdx="2" presStyleCnt="3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CC56CB6A-718E-4D8C-9C56-E7AB08234325}" srcId="{B9900783-22E9-4849-AAEA-39217FD7AB17}" destId="{D333D407-DE6F-49C2-B549-9538619CF0F4}" srcOrd="1" destOrd="0" parTransId="{D72CC043-D87F-46AD-930D-A527E8C85130}" sibTransId="{39B36339-499C-45CE-A5A4-538B899A80E2}"/>
    <dgm:cxn modelId="{376BC833-9735-4527-A178-ACC111A783EF}" type="presOf" srcId="{6FC8AD56-34AC-496E-826E-43B7F9753F76}" destId="{B80457E9-8A1A-4C2D-8943-ED11E6B88F47}" srcOrd="0" destOrd="1" presId="urn:microsoft.com/office/officeart/2005/8/layout/chevron2"/>
    <dgm:cxn modelId="{94914069-4A36-47D8-88A6-D2D97C3DA114}" type="presOf" srcId="{B5CDBC4F-4C6E-4C37-9C44-F487C844B82C}" destId="{B80457E9-8A1A-4C2D-8943-ED11E6B88F47}" srcOrd="0" destOrd="3" presId="urn:microsoft.com/office/officeart/2005/8/layout/chevron2"/>
    <dgm:cxn modelId="{4B40B9E4-21DB-4657-8A29-F407B9DFA4D6}" srcId="{0DC1274F-D804-407F-91DB-A05C2536A9B2}" destId="{B9900783-22E9-4849-AAEA-39217FD7AB17}" srcOrd="0" destOrd="0" parTransId="{C8DB9D89-A509-43A9-9B00-95291116A6CF}" sibTransId="{DF855B94-5C3E-4DDD-A4D7-4E4873852A99}"/>
    <dgm:cxn modelId="{0C36D984-F928-4831-BB0E-05DDAD275BF2}" srcId="{1C338189-F464-4E36-9834-F15FAA355788}" destId="{0B703170-C296-456A-95D6-07CFED50FBC6}" srcOrd="2" destOrd="0" parTransId="{6FF82646-A57C-458F-A54D-E375B6137508}" sibTransId="{8B1DCA50-93C1-4F87-B1CD-58C403CE580D}"/>
    <dgm:cxn modelId="{2DABE1D2-74D0-46E4-A5EA-D4A3129D8FCF}" type="presOf" srcId="{2307333F-3445-403C-9BAA-E91702F57E0C}" destId="{3F04C8D9-F7A9-409C-97DB-A941E1BBE0F4}" srcOrd="0" destOrd="3" presId="urn:microsoft.com/office/officeart/2005/8/layout/chevron2"/>
    <dgm:cxn modelId="{01BDB4C2-D50A-40A7-AF6C-55920110A9A8}" srcId="{E8C36EBD-E47E-4C78-BBA3-7385FB5A39F4}" destId="{2307333F-3445-403C-9BAA-E91702F57E0C}" srcOrd="3" destOrd="0" parTransId="{0AB6B45B-AFD9-4E95-9386-796F6448D17D}" sibTransId="{20F93800-C784-4634-8BCA-10B02D69FC51}"/>
    <dgm:cxn modelId="{5CD58E77-5C76-4ACF-974D-5B84392EB93B}" srcId="{B9900783-22E9-4849-AAEA-39217FD7AB17}" destId="{D21058EB-BB82-417C-89A5-FCC51DA0C84C}" srcOrd="0" destOrd="0" parTransId="{CD5ABC39-F100-4D5F-A4AD-EA32259E6D1D}" sibTransId="{030AC107-34EA-4C2F-AE4F-913A1E7160E7}"/>
    <dgm:cxn modelId="{E033B2F4-1F79-429F-A056-6D66605840A1}" type="presOf" srcId="{1A236B61-8CE8-414C-AA1C-C82D29E79D0B}" destId="{0C67D7A8-55CE-461C-94F0-91F18111FBF9}" srcOrd="0" destOrd="2" presId="urn:microsoft.com/office/officeart/2005/8/layout/chevron2"/>
    <dgm:cxn modelId="{452C4069-6C44-43D7-9CD0-4EC536C4A327}" type="presOf" srcId="{EF58FF81-EFBA-4806-81A2-A5F968571054}" destId="{3F04C8D9-F7A9-409C-97DB-A941E1BBE0F4}" srcOrd="0" destOrd="2" presId="urn:microsoft.com/office/officeart/2005/8/layout/chevron2"/>
    <dgm:cxn modelId="{B23AA327-5BF7-4995-A4E4-7296C814C496}" type="presOf" srcId="{E88357AF-6B2E-481D-A23D-4E8A1F0D693D}" destId="{0C67D7A8-55CE-461C-94F0-91F18111FBF9}" srcOrd="0" destOrd="3" presId="urn:microsoft.com/office/officeart/2005/8/layout/chevron2"/>
    <dgm:cxn modelId="{2E69F438-1DFA-41C2-8E25-FFB6300F4FAD}" type="presOf" srcId="{532E144F-621C-46BD-8398-28849649389C}" destId="{B80457E9-8A1A-4C2D-8943-ED11E6B88F47}" srcOrd="0" destOrd="0" presId="urn:microsoft.com/office/officeart/2005/8/layout/chevron2"/>
    <dgm:cxn modelId="{7C6A7F51-347B-4233-96AB-DEB8808DBF01}" srcId="{1C338189-F464-4E36-9834-F15FAA355788}" destId="{B5CDBC4F-4C6E-4C37-9C44-F487C844B82C}" srcOrd="3" destOrd="0" parTransId="{98664F0D-BB52-4A36-BC36-465DAF2389B7}" sibTransId="{BF118F56-16DE-4222-9BB7-D8E4CBDF4EA8}"/>
    <dgm:cxn modelId="{FD7BE25B-5799-4DB7-8059-A7C199F3F126}" type="presOf" srcId="{0DC1274F-D804-407F-91DB-A05C2536A9B2}" destId="{E1FC23BB-61C1-4FDD-B54E-751CCAACA2A3}" srcOrd="0" destOrd="0" presId="urn:microsoft.com/office/officeart/2005/8/layout/chevron2"/>
    <dgm:cxn modelId="{65328C35-C642-41DB-BCD4-6AB284A72355}" srcId="{1C338189-F464-4E36-9834-F15FAA355788}" destId="{6FC8AD56-34AC-496E-826E-43B7F9753F76}" srcOrd="1" destOrd="0" parTransId="{E80366E2-2CE2-42B4-A5B1-8EEC4575D897}" sibTransId="{01581517-B6E7-4857-BB1D-4BA17C6FE503}"/>
    <dgm:cxn modelId="{BC2E5729-6D95-4D23-AD49-442D1D7B89BF}" srcId="{E8C36EBD-E47E-4C78-BBA3-7385FB5A39F4}" destId="{25DB2D00-ACE6-4648-A0AB-7D62C8CD3564}" srcOrd="0" destOrd="0" parTransId="{87988C42-9FE6-41CB-B558-610F8384EECD}" sibTransId="{467B2F43-2455-4EF8-AAF8-BA0A6D09FECB}"/>
    <dgm:cxn modelId="{29DB1ECA-CA3A-46A5-9C00-5C1AE584500D}" type="presOf" srcId="{25DB2D00-ACE6-4648-A0AB-7D62C8CD3564}" destId="{3F04C8D9-F7A9-409C-97DB-A941E1BBE0F4}" srcOrd="0" destOrd="0" presId="urn:microsoft.com/office/officeart/2005/8/layout/chevron2"/>
    <dgm:cxn modelId="{01C5289F-8940-44A9-8CED-B6386DAF9EF2}" type="presOf" srcId="{1C338189-F464-4E36-9834-F15FAA355788}" destId="{D08094E4-6246-40DD-8945-B43EBEA86C97}" srcOrd="0" destOrd="0" presId="urn:microsoft.com/office/officeart/2005/8/layout/chevron2"/>
    <dgm:cxn modelId="{29F79125-4ABC-49BB-91E5-467BD589CBC2}" srcId="{0DC1274F-D804-407F-91DB-A05C2536A9B2}" destId="{E8C36EBD-E47E-4C78-BBA3-7385FB5A39F4}" srcOrd="2" destOrd="0" parTransId="{65E6C7D1-D475-487B-8425-226159040B41}" sibTransId="{C861F6A5-2982-45E8-AAA8-C46270F1145C}"/>
    <dgm:cxn modelId="{28D90990-5F54-4DE4-B811-1CB67B5D5E3B}" type="presOf" srcId="{8695C4D7-06B8-49A4-9A78-68680BE81830}" destId="{3F04C8D9-F7A9-409C-97DB-A941E1BBE0F4}" srcOrd="0" destOrd="1" presId="urn:microsoft.com/office/officeart/2005/8/layout/chevron2"/>
    <dgm:cxn modelId="{E3C8926F-980C-4FCE-9691-A299AA8D20EE}" srcId="{0DC1274F-D804-407F-91DB-A05C2536A9B2}" destId="{1C338189-F464-4E36-9834-F15FAA355788}" srcOrd="1" destOrd="0" parTransId="{2FDC1A70-E49C-4BD4-8FA4-E951E1360646}" sibTransId="{8E688DF1-528C-4561-98D4-3543A4813F98}"/>
    <dgm:cxn modelId="{4D9EF6A6-FAF7-4949-B75B-316FFC6E2ED3}" type="presOf" srcId="{D21058EB-BB82-417C-89A5-FCC51DA0C84C}" destId="{0C67D7A8-55CE-461C-94F0-91F18111FBF9}" srcOrd="0" destOrd="0" presId="urn:microsoft.com/office/officeart/2005/8/layout/chevron2"/>
    <dgm:cxn modelId="{892463CF-A002-4A28-9071-00992747761B}" srcId="{E8C36EBD-E47E-4C78-BBA3-7385FB5A39F4}" destId="{EF58FF81-EFBA-4806-81A2-A5F968571054}" srcOrd="2" destOrd="0" parTransId="{7FF823AE-CB06-4773-93A9-44CA1EAD6D4A}" sibTransId="{17995764-D0F9-43F0-ABDD-EAC650A898D2}"/>
    <dgm:cxn modelId="{9484D7DF-81F4-42F9-BD52-2F57873800A1}" type="presOf" srcId="{0B703170-C296-456A-95D6-07CFED50FBC6}" destId="{B80457E9-8A1A-4C2D-8943-ED11E6B88F47}" srcOrd="0" destOrd="2" presId="urn:microsoft.com/office/officeart/2005/8/layout/chevron2"/>
    <dgm:cxn modelId="{BC3EBE74-81B2-4098-8237-1DB88DABDEBF}" type="presOf" srcId="{E8C36EBD-E47E-4C78-BBA3-7385FB5A39F4}" destId="{58DBB07A-ACF3-4B0B-AD07-0C5C5065037E}" srcOrd="0" destOrd="0" presId="urn:microsoft.com/office/officeart/2005/8/layout/chevron2"/>
    <dgm:cxn modelId="{C87FEAB3-C5F6-4658-BAE2-7542FCF29E74}" srcId="{1C338189-F464-4E36-9834-F15FAA355788}" destId="{532E144F-621C-46BD-8398-28849649389C}" srcOrd="0" destOrd="0" parTransId="{272F5931-99E1-4927-B32E-2065E299EAFB}" sibTransId="{515E304B-E58A-441D-B4A4-B7F37A862FCC}"/>
    <dgm:cxn modelId="{F1CC26B3-5253-4F24-ACA3-B1EAF3FF00E3}" srcId="{B9900783-22E9-4849-AAEA-39217FD7AB17}" destId="{E88357AF-6B2E-481D-A23D-4E8A1F0D693D}" srcOrd="3" destOrd="0" parTransId="{A90DA2F2-6FC8-43E7-8A8A-2C87171022C6}" sibTransId="{ABE9C9F0-077E-495F-A51D-7044C84D358E}"/>
    <dgm:cxn modelId="{53145650-88D5-433A-ADD0-386EAAB1A84B}" type="presOf" srcId="{B9900783-22E9-4849-AAEA-39217FD7AB17}" destId="{DEFA85B5-C037-4908-8108-F5B31A710474}" srcOrd="0" destOrd="0" presId="urn:microsoft.com/office/officeart/2005/8/layout/chevron2"/>
    <dgm:cxn modelId="{0E80EC65-084D-49CA-8EA6-E53553F39597}" srcId="{B9900783-22E9-4849-AAEA-39217FD7AB17}" destId="{1A236B61-8CE8-414C-AA1C-C82D29E79D0B}" srcOrd="2" destOrd="0" parTransId="{075CD928-BA7D-4D8C-879F-FF7BA695003F}" sibTransId="{DBA8B41F-6058-4D46-A16C-AD4617B85999}"/>
    <dgm:cxn modelId="{7DAB8AE5-CC41-4B05-B305-314D166CD9D5}" type="presOf" srcId="{D333D407-DE6F-49C2-B549-9538619CF0F4}" destId="{0C67D7A8-55CE-461C-94F0-91F18111FBF9}" srcOrd="0" destOrd="1" presId="urn:microsoft.com/office/officeart/2005/8/layout/chevron2"/>
    <dgm:cxn modelId="{428D08F3-6595-4D24-B978-86EF1F8948DB}" srcId="{E8C36EBD-E47E-4C78-BBA3-7385FB5A39F4}" destId="{8695C4D7-06B8-49A4-9A78-68680BE81830}" srcOrd="1" destOrd="0" parTransId="{0093D1B5-2A16-4117-93D8-9ADA212DCE21}" sibTransId="{3E094903-E56D-4D85-910E-FF8A98BB70B8}"/>
    <dgm:cxn modelId="{EF2B227B-602F-49AA-8CE3-2B1F3BF7E995}" type="presParOf" srcId="{E1FC23BB-61C1-4FDD-B54E-751CCAACA2A3}" destId="{71FAB17B-81A9-42FC-9C1D-6E08608F37DF}" srcOrd="0" destOrd="0" presId="urn:microsoft.com/office/officeart/2005/8/layout/chevron2"/>
    <dgm:cxn modelId="{E6B7844D-951D-4F35-A8DE-B449089A581D}" type="presParOf" srcId="{71FAB17B-81A9-42FC-9C1D-6E08608F37DF}" destId="{DEFA85B5-C037-4908-8108-F5B31A710474}" srcOrd="0" destOrd="0" presId="urn:microsoft.com/office/officeart/2005/8/layout/chevron2"/>
    <dgm:cxn modelId="{7CFFAEF9-BDDD-406F-BDEC-E6D78ECA131A}" type="presParOf" srcId="{71FAB17B-81A9-42FC-9C1D-6E08608F37DF}" destId="{0C67D7A8-55CE-461C-94F0-91F18111FBF9}" srcOrd="1" destOrd="0" presId="urn:microsoft.com/office/officeart/2005/8/layout/chevron2"/>
    <dgm:cxn modelId="{B85CD2E2-3812-4ED5-9BA4-8B4F15A4ADFB}" type="presParOf" srcId="{E1FC23BB-61C1-4FDD-B54E-751CCAACA2A3}" destId="{68DDEA56-1FA8-4D6C-80E7-CF7BAFB53419}" srcOrd="1" destOrd="0" presId="urn:microsoft.com/office/officeart/2005/8/layout/chevron2"/>
    <dgm:cxn modelId="{8D76FC1E-5827-49FD-94EC-1162B6494000}" type="presParOf" srcId="{E1FC23BB-61C1-4FDD-B54E-751CCAACA2A3}" destId="{EA0871E2-05FC-45E0-8169-9937125AEED0}" srcOrd="2" destOrd="0" presId="urn:microsoft.com/office/officeart/2005/8/layout/chevron2"/>
    <dgm:cxn modelId="{ADC67B6F-6D72-4FCB-86E7-E2FE1DAE79C0}" type="presParOf" srcId="{EA0871E2-05FC-45E0-8169-9937125AEED0}" destId="{D08094E4-6246-40DD-8945-B43EBEA86C97}" srcOrd="0" destOrd="0" presId="urn:microsoft.com/office/officeart/2005/8/layout/chevron2"/>
    <dgm:cxn modelId="{768B6035-2E2D-4839-ACAB-C8388BEE5EEE}" type="presParOf" srcId="{EA0871E2-05FC-45E0-8169-9937125AEED0}" destId="{B80457E9-8A1A-4C2D-8943-ED11E6B88F47}" srcOrd="1" destOrd="0" presId="urn:microsoft.com/office/officeart/2005/8/layout/chevron2"/>
    <dgm:cxn modelId="{64DA0BC6-43C8-4C09-A864-2715D5F601DF}" type="presParOf" srcId="{E1FC23BB-61C1-4FDD-B54E-751CCAACA2A3}" destId="{8D0705F1-A777-49DE-970E-23C171B95084}" srcOrd="3" destOrd="0" presId="urn:microsoft.com/office/officeart/2005/8/layout/chevron2"/>
    <dgm:cxn modelId="{039762DD-F959-4DA7-B964-FDCD44545531}" type="presParOf" srcId="{E1FC23BB-61C1-4FDD-B54E-751CCAACA2A3}" destId="{242A4099-29F8-4260-B4F5-0D0D49DAF6B0}" srcOrd="4" destOrd="0" presId="urn:microsoft.com/office/officeart/2005/8/layout/chevron2"/>
    <dgm:cxn modelId="{A1A432CF-1783-4408-B96E-40A66126D3DD}" type="presParOf" srcId="{242A4099-29F8-4260-B4F5-0D0D49DAF6B0}" destId="{58DBB07A-ACF3-4B0B-AD07-0C5C5065037E}" srcOrd="0" destOrd="0" presId="urn:microsoft.com/office/officeart/2005/8/layout/chevron2"/>
    <dgm:cxn modelId="{EDEF6702-D9F8-4FC5-91F7-C0FBB62F7C66}" type="presParOf" srcId="{242A4099-29F8-4260-B4F5-0D0D49DAF6B0}" destId="{3F04C8D9-F7A9-409C-97DB-A941E1BBE0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A85B5-C037-4908-8108-F5B31A710474}">
      <dsp:nvSpPr>
        <dsp:cNvPr id="0" name=""/>
        <dsp:cNvSpPr/>
      </dsp:nvSpPr>
      <dsp:spPr>
        <a:xfrm rot="5400000">
          <a:off x="-266528" y="266528"/>
          <a:ext cx="1776854" cy="124379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atin typeface="+mj-lt"/>
              <a:ea typeface="+mn-ea"/>
              <a:cs typeface="Arial" pitchFamily="34" charset="0"/>
            </a:rPr>
            <a:t>SDSMAS </a:t>
          </a:r>
          <a:endParaRPr lang="en-US" sz="1000" kern="1200" dirty="0">
            <a:latin typeface="+mj-lt"/>
            <a:ea typeface="+mn-ea"/>
            <a:cs typeface="+mn-cs"/>
          </a:endParaRPr>
        </a:p>
      </dsp:txBody>
      <dsp:txXfrm rot="-5400000">
        <a:off x="0" y="621899"/>
        <a:ext cx="1243798" cy="533056"/>
      </dsp:txXfrm>
    </dsp:sp>
    <dsp:sp modelId="{0C67D7A8-55CE-461C-94F0-91F18111FBF9}">
      <dsp:nvSpPr>
        <dsp:cNvPr id="0" name=""/>
        <dsp:cNvSpPr/>
      </dsp:nvSpPr>
      <dsp:spPr>
        <a:xfrm rot="5400000">
          <a:off x="4052065" y="-2803559"/>
          <a:ext cx="1154955" cy="6771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 dirty="0"/>
            <a:t>Assistência na identificação dos ACSs/APEs que moram na zona alvo das intervenções nutricionais</a:t>
          </a:r>
          <a:r>
            <a:rPr lang="en-GB" sz="1300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</a:t>
          </a:r>
          <a:endParaRPr lang="en-US" sz="1300" kern="1200" dirty="0">
            <a:solidFill>
              <a:schemeClr val="tx1"/>
            </a:solidFill>
            <a:latin typeface="+mj-lt"/>
            <a:ea typeface="+mn-ea"/>
            <a:cs typeface="+mn-cs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Formação</a:t>
          </a:r>
          <a:r>
            <a:rPr lang="en-GB" sz="1300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e </a:t>
          </a:r>
          <a:r>
            <a:rPr lang="en-GB" sz="1300" kern="1200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instrução</a:t>
          </a:r>
          <a:r>
            <a:rPr lang="en-GB" sz="1300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dos ACSs e APEs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Supervisão</a:t>
          </a:r>
          <a:r>
            <a:rPr lang="en-US" sz="1300" kern="1200" dirty="0"/>
            <a:t> e </a:t>
          </a:r>
          <a:r>
            <a:rPr lang="en-US" sz="1300" kern="1200" dirty="0" err="1"/>
            <a:t>coordenação</a:t>
          </a:r>
          <a:r>
            <a:rPr lang="en-US" sz="1300" kern="1200" dirty="0"/>
            <a:t> do </a:t>
          </a:r>
          <a:r>
            <a:rPr lang="en-US" sz="1300" kern="1200" dirty="0" err="1"/>
            <a:t>trabalho</a:t>
          </a:r>
          <a:r>
            <a:rPr lang="en-US" sz="1300" kern="1200" dirty="0"/>
            <a:t> </a:t>
          </a:r>
          <a:r>
            <a:rPr lang="en-GB" sz="1300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dos ACSs, APEs, </a:t>
          </a:r>
          <a:r>
            <a:rPr lang="en-GB" sz="1300" kern="1200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Lideres</a:t>
          </a:r>
          <a:r>
            <a:rPr lang="en-GB" sz="1300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e </a:t>
          </a:r>
          <a:r>
            <a:rPr lang="en-GB" sz="1300" kern="1200" dirty="0" err="1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PMTs.</a:t>
          </a:r>
          <a:r>
            <a:rPr lang="en-GB" sz="1300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 dirty="0"/>
            <a:t>Os SDSMAS deve fazer a contrareferência dos casos a comunidade </a:t>
          </a:r>
          <a:endParaRPr lang="en-GB" sz="1300" kern="1200" dirty="0">
            <a:solidFill>
              <a:schemeClr val="tx1"/>
            </a:solidFill>
            <a:latin typeface="+mj-lt"/>
            <a:ea typeface="+mn-ea"/>
            <a:cs typeface="Arial" pitchFamily="34" charset="0"/>
          </a:endParaRPr>
        </a:p>
      </dsp:txBody>
      <dsp:txXfrm rot="-5400000">
        <a:off x="1243798" y="61088"/>
        <a:ext cx="6715109" cy="1042195"/>
      </dsp:txXfrm>
    </dsp:sp>
    <dsp:sp modelId="{D08094E4-6246-40DD-8945-B43EBEA86C97}">
      <dsp:nvSpPr>
        <dsp:cNvPr id="0" name=""/>
        <dsp:cNvSpPr/>
      </dsp:nvSpPr>
      <dsp:spPr>
        <a:xfrm rot="5400000">
          <a:off x="-266528" y="1856029"/>
          <a:ext cx="1776854" cy="124379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j-lt"/>
              <a:ea typeface="+mn-ea"/>
              <a:cs typeface="Arial" pitchFamily="34" charset="0"/>
            </a:rPr>
            <a:t>ACSs / </a:t>
          </a:r>
          <a:r>
            <a:rPr lang="en-GB" sz="1000" b="1" kern="1200" dirty="0">
              <a:latin typeface="+mj-lt"/>
              <a:ea typeface="+mn-ea"/>
              <a:cs typeface="Arial" pitchFamily="34" charset="0"/>
            </a:rPr>
            <a:t>APEs</a:t>
          </a:r>
          <a:endParaRPr lang="en-US" sz="1000" kern="1200" dirty="0">
            <a:latin typeface="+mj-lt"/>
            <a:ea typeface="+mn-ea"/>
            <a:cs typeface="+mn-cs"/>
          </a:endParaRPr>
        </a:p>
      </dsp:txBody>
      <dsp:txXfrm rot="-5400000">
        <a:off x="0" y="2211400"/>
        <a:ext cx="1243798" cy="533056"/>
      </dsp:txXfrm>
    </dsp:sp>
    <dsp:sp modelId="{B80457E9-8A1A-4C2D-8943-ED11E6B88F47}">
      <dsp:nvSpPr>
        <dsp:cNvPr id="0" name=""/>
        <dsp:cNvSpPr/>
      </dsp:nvSpPr>
      <dsp:spPr>
        <a:xfrm rot="5400000">
          <a:off x="4052065" y="-1218765"/>
          <a:ext cx="1154955" cy="6771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Triagem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nutricional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através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de PB e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sinais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clínicos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de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desnutrição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(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edema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,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magreza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extrema)</a:t>
          </a:r>
          <a:endParaRPr lang="en-US" sz="1300" kern="1200" dirty="0">
            <a:latin typeface="+mj-lt"/>
            <a:ea typeface="+mn-ea"/>
            <a:cs typeface="+mn-cs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Referência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para a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Unidade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Sanitária</a:t>
          </a:r>
          <a:endParaRPr lang="en-GB" sz="1300" kern="1200" dirty="0">
            <a:latin typeface="+mj-lt"/>
            <a:ea typeface="+mn-ea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+mj-lt"/>
              <a:ea typeface="+mn-ea"/>
              <a:cs typeface="Arial" pitchFamily="34" charset="0"/>
            </a:rPr>
            <a:t>Vistas domiciliárias para seguimento de casos em tratamento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Educação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nutricional</a:t>
          </a:r>
          <a:r>
            <a:rPr lang="en-GB" sz="1300" kern="1200" dirty="0">
              <a:latin typeface="+mj-lt"/>
              <a:ea typeface="+mn-ea"/>
              <a:cs typeface="Arial" pitchFamily="34" charset="0"/>
            </a:rPr>
            <a:t> e </a:t>
          </a:r>
          <a:r>
            <a:rPr lang="en-GB" sz="1300" kern="1200" dirty="0" err="1">
              <a:latin typeface="+mj-lt"/>
              <a:ea typeface="+mn-ea"/>
              <a:cs typeface="Arial" pitchFamily="34" charset="0"/>
            </a:rPr>
            <a:t>sanitária</a:t>
          </a:r>
          <a:endParaRPr lang="en-GB" sz="1300" kern="1200" dirty="0">
            <a:latin typeface="+mj-lt"/>
            <a:ea typeface="+mn-ea"/>
            <a:cs typeface="Arial" pitchFamily="34" charset="0"/>
          </a:endParaRPr>
        </a:p>
      </dsp:txBody>
      <dsp:txXfrm rot="-5400000">
        <a:off x="1243798" y="1645882"/>
        <a:ext cx="6715109" cy="1042195"/>
      </dsp:txXfrm>
    </dsp:sp>
    <dsp:sp modelId="{58DBB07A-ACF3-4B0B-AD07-0C5C5065037E}">
      <dsp:nvSpPr>
        <dsp:cNvPr id="0" name=""/>
        <dsp:cNvSpPr/>
      </dsp:nvSpPr>
      <dsp:spPr>
        <a:xfrm rot="5400000">
          <a:off x="-266528" y="3440823"/>
          <a:ext cx="1776854" cy="124379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 dirty="0">
            <a:latin typeface="+mj-lt"/>
            <a:ea typeface="+mn-ea"/>
            <a:cs typeface="Arial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 err="1">
              <a:latin typeface="+mj-lt"/>
              <a:ea typeface="+mn-ea"/>
              <a:cs typeface="Arial" pitchFamily="34" charset="0"/>
            </a:rPr>
            <a:t>Líderes</a:t>
          </a:r>
          <a:r>
            <a:rPr lang="en-GB" sz="900" b="1" kern="1200" dirty="0">
              <a:latin typeface="+mj-lt"/>
              <a:ea typeface="+mn-ea"/>
              <a:cs typeface="Arial" pitchFamily="34" charset="0"/>
            </a:rPr>
            <a:t> </a:t>
          </a:r>
          <a:r>
            <a:rPr lang="en-GB" sz="900" b="1" kern="1200" dirty="0" err="1">
              <a:latin typeface="+mj-lt"/>
              <a:ea typeface="+mn-ea"/>
              <a:cs typeface="Arial" pitchFamily="34" charset="0"/>
            </a:rPr>
            <a:t>Comunitários</a:t>
          </a:r>
          <a:r>
            <a:rPr lang="en-GB" sz="900" b="1" kern="1200" dirty="0">
              <a:latin typeface="+mj-lt"/>
              <a:ea typeface="+mn-ea"/>
              <a:cs typeface="Arial" pitchFamily="34" charset="0"/>
            </a:rPr>
            <a:t> /PMTs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+mj-lt"/>
            <a:ea typeface="+mn-ea"/>
            <a:cs typeface="+mn-cs"/>
          </a:endParaRPr>
        </a:p>
      </dsp:txBody>
      <dsp:txXfrm rot="-5400000">
        <a:off x="0" y="3796194"/>
        <a:ext cx="1243798" cy="533056"/>
      </dsp:txXfrm>
    </dsp:sp>
    <dsp:sp modelId="{3F04C8D9-F7A9-409C-97DB-A941E1BBE0F4}">
      <dsp:nvSpPr>
        <dsp:cNvPr id="0" name=""/>
        <dsp:cNvSpPr/>
      </dsp:nvSpPr>
      <dsp:spPr>
        <a:xfrm rot="5400000">
          <a:off x="4051761" y="366331"/>
          <a:ext cx="1155562" cy="6771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>
              <a:latin typeface="+mj-lt"/>
              <a:ea typeface="+mn-ea"/>
              <a:cs typeface="Arial" pitchFamily="34" charset="0"/>
            </a:rPr>
            <a:t>Sensibilização da população sobre o PRN e seus benefícios (Líderes)</a:t>
          </a:r>
          <a:endParaRPr lang="en-US" sz="1300" kern="1200">
            <a:latin typeface="+mj-lt"/>
            <a:ea typeface="+mn-ea"/>
            <a:cs typeface="+mn-cs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latin typeface="+mj-lt"/>
              <a:ea typeface="+mn-ea"/>
              <a:cs typeface="Arial" pitchFamily="34" charset="0"/>
            </a:rPr>
            <a:t>Seguimento dos doentes registados no programa ambulatório de desnutrição - investigação de casos de ausência, abandono, ou falta de resposta (Líderes)</a:t>
          </a:r>
          <a:endParaRPr lang="en-GB" sz="1300" kern="1200" dirty="0">
            <a:latin typeface="+mj-lt"/>
            <a:ea typeface="+mn-ea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>
              <a:latin typeface="+mj-lt"/>
              <a:ea typeface="+mn-ea"/>
              <a:cs typeface="Arial" pitchFamily="34" charset="0"/>
            </a:rPr>
            <a:t>Monitoria</a:t>
          </a:r>
          <a:r>
            <a:rPr lang="en-US" sz="1300" kern="1200" dirty="0">
              <a:latin typeface="+mj-lt"/>
              <a:ea typeface="+mn-ea"/>
              <a:cs typeface="Arial" pitchFamily="34" charset="0"/>
            </a:rPr>
            <a:t> dos ACS (</a:t>
          </a:r>
          <a:r>
            <a:rPr lang="en-US" sz="1300" kern="1200" dirty="0" err="1">
              <a:latin typeface="+mj-lt"/>
              <a:ea typeface="+mn-ea"/>
              <a:cs typeface="Arial" pitchFamily="34" charset="0"/>
            </a:rPr>
            <a:t>Líderes</a:t>
          </a:r>
          <a:r>
            <a:rPr lang="en-US" sz="1300" kern="1200" dirty="0">
              <a:latin typeface="+mj-lt"/>
              <a:ea typeface="+mn-ea"/>
              <a:cs typeface="Arial" pitchFamily="34" charset="0"/>
            </a:rPr>
            <a:t> )</a:t>
          </a:r>
          <a:endParaRPr lang="en-GB" sz="1300" kern="1200" dirty="0">
            <a:latin typeface="+mj-lt"/>
            <a:ea typeface="+mn-ea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rPr>
            <a:t>Referência de adolescentes e adultos com características suspeitas de desnutrição (PMTs)</a:t>
          </a:r>
          <a:endParaRPr lang="en-GB" sz="1300" kern="1200" dirty="0">
            <a:latin typeface="+mj-lt"/>
            <a:ea typeface="+mn-ea"/>
            <a:cs typeface="Arial" pitchFamily="34" charset="0"/>
          </a:endParaRPr>
        </a:p>
      </dsp:txBody>
      <dsp:txXfrm rot="-5400000">
        <a:off x="1243798" y="3230704"/>
        <a:ext cx="6715079" cy="1042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53A6D8-46EB-4EA6-A03F-EB591E3ED97C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08CA97-D6A5-43BF-A6A9-97252FD0E93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76578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76FB07-92A4-4EE2-AD7D-5CBE5B7D69D2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8F4F8E-0FB3-4D29-8B14-8AA08C89D911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815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8803F5-CBA1-4427-B263-3E6C05C1436F}" type="slidenum">
              <a:rPr lang="en-US" altLang="pt-PT" smtClean="0">
                <a:latin typeface="Calibri" panose="020F0502020204030204" pitchFamily="34" charset="0"/>
              </a:rPr>
              <a:pPr/>
              <a:t>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0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Tópico obrigatório – 45 minutos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D6634D-2484-460D-809C-121B7224CFD4}" type="slidenum">
              <a:rPr lang="en-US" altLang="pt-PT" smtClean="0">
                <a:latin typeface="Calibri" panose="020F0502020204030204" pitchFamily="34" charset="0"/>
              </a:rPr>
              <a:pPr/>
              <a:t>16</a:t>
            </a:fld>
            <a:endParaRPr lang="en-US" altLang="pt-P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34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15 minutos de practica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2A70DC-6F33-4968-BBE1-FE0AE8FD1D7A}" type="slidenum">
              <a:rPr lang="en-US" altLang="pt-PT" smtClean="0">
                <a:latin typeface="Calibri" panose="020F0502020204030204" pitchFamily="34" charset="0"/>
              </a:rPr>
              <a:pPr/>
              <a:t>18</a:t>
            </a:fld>
            <a:endParaRPr lang="en-US" altLang="pt-P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3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8F4F8E-0FB3-4D29-8B14-8AA08C89D911}" type="slidenum">
              <a:rPr lang="en-US" altLang="pt-PT" smtClean="0"/>
              <a:pPr>
                <a:defRPr/>
              </a:pPr>
              <a:t>2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847767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Tópico obrigatório – 40 minutos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9BF097E-D6A9-4F39-8DD0-EAA1585FAD36}" type="slidenum">
              <a:rPr lang="en-US" altLang="pt-PT" smtClean="0">
                <a:latin typeface="Calibri" panose="020F0502020204030204" pitchFamily="34" charset="0"/>
              </a:rPr>
              <a:pPr/>
              <a:t>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4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409D73-867F-42DF-AF25-0DCE98544D66}" type="slidenum">
              <a:rPr lang="en-US" altLang="pt-PT" smtClean="0">
                <a:latin typeface="Calibri" panose="020F0502020204030204" pitchFamily="34" charset="0"/>
              </a:rPr>
              <a:pPr/>
              <a:t>8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6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8F4F8E-0FB3-4D29-8B14-8AA08C89D911}" type="slidenum">
              <a:rPr lang="en-US" altLang="pt-PT" smtClean="0"/>
              <a:pPr>
                <a:defRPr/>
              </a:pPr>
              <a:t>11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8107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15 minutos para resolução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74E668-1C31-4365-AB6B-B2B7990EADF6}" type="slidenum">
              <a:rPr lang="en-US" altLang="pt-PT" smtClean="0">
                <a:latin typeface="Calibri" panose="020F0502020204030204" pitchFamily="34" charset="0"/>
              </a:rPr>
              <a:pPr/>
              <a:t>12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82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 b="1">
                <a:cs typeface="Arial" panose="020B0604020202020204" pitchFamily="34" charset="0"/>
              </a:rPr>
              <a:t>Nota Bem</a:t>
            </a:r>
            <a:r>
              <a:rPr lang="pt-PT" altLang="pt-PT">
                <a:cs typeface="Arial" panose="020B0604020202020204" pitchFamily="34" charset="0"/>
              </a:rPr>
              <a:t>: São válidas diferentes repostas, basta que estejam de </a:t>
            </a:r>
            <a:r>
              <a:rPr lang="pt-PT" altLang="pt-PT">
                <a:solidFill>
                  <a:srgbClr val="000000"/>
                </a:solidFill>
                <a:cs typeface="Arial" panose="020B0604020202020204" pitchFamily="34" charset="0"/>
              </a:rPr>
              <a:t>acordo com o conteúdo da pergunta.</a:t>
            </a:r>
            <a:r>
              <a:rPr lang="pt-PT" altLang="en-US"/>
              <a:t> Mas, no mínimo, a resposta deve incluir as respostas acima.</a:t>
            </a:r>
            <a:endParaRPr lang="pt-PT" altLang="pt-PT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/>
            <a:endParaRPr lang="pt-PT" altLang="pt-PT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E097D2-3B7C-43B8-8420-2D617DB2DA28}" type="slidenum">
              <a:rPr lang="en-US" altLang="pt-PT" smtClean="0">
                <a:latin typeface="Calibri" panose="020F0502020204030204" pitchFamily="34" charset="0"/>
              </a:rPr>
              <a:pPr/>
              <a:t>13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894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 eaLnBrk="1" hangingPunct="1"/>
            <a:r>
              <a:rPr lang="pt-PT" altLang="pt-PT" sz="2200" b="1">
                <a:solidFill>
                  <a:srgbClr val="000000"/>
                </a:solidFill>
                <a:cs typeface="Arial" panose="020B0604020202020204" pitchFamily="34" charset="0"/>
              </a:rPr>
              <a:t>Nota Bem</a:t>
            </a:r>
            <a:r>
              <a:rPr lang="pt-PT" altLang="pt-PT" sz="2200">
                <a:solidFill>
                  <a:srgbClr val="000000"/>
                </a:solidFill>
                <a:cs typeface="Arial" panose="020B0604020202020204" pitchFamily="34" charset="0"/>
              </a:rPr>
              <a:t>: São válidas diferentes repostas, basta que estejam de acordo com o conteúdo da pergunta.</a:t>
            </a:r>
            <a:r>
              <a:rPr lang="pt-PT" altLang="en-US"/>
              <a:t> Mas, no mínimo, a resposta deve incluir as respostas acima.</a:t>
            </a:r>
            <a:endParaRPr lang="pt-PT" altLang="pt-PT" sz="22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/>
            <a:endParaRPr lang="pt-PT" altLang="pt-PT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3B756B-2C3A-443E-A67A-7C45EC3980E2}" type="slidenum">
              <a:rPr lang="en-US" altLang="pt-PT" smtClean="0">
                <a:latin typeface="Calibri" panose="020F0502020204030204" pitchFamily="34" charset="0"/>
              </a:rPr>
              <a:pPr/>
              <a:t>14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04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 b="1">
                <a:solidFill>
                  <a:srgbClr val="000000"/>
                </a:solidFill>
                <a:cs typeface="Arial" panose="020B0604020202020204" pitchFamily="34" charset="0"/>
              </a:rPr>
              <a:t>Nota Bem</a:t>
            </a:r>
            <a:r>
              <a:rPr lang="pt-PT" altLang="pt-PT">
                <a:solidFill>
                  <a:srgbClr val="000000"/>
                </a:solidFill>
                <a:cs typeface="Arial" panose="020B0604020202020204" pitchFamily="34" charset="0"/>
              </a:rPr>
              <a:t>: São válidas diferentes repostas, basta que estejam de acordo com o conteúdo da pergunta.</a:t>
            </a:r>
            <a:r>
              <a:rPr lang="pt-PT" altLang="pt-PT">
                <a:cs typeface="Arial" panose="020B0604020202020204" pitchFamily="34" charset="0"/>
              </a:rPr>
              <a:t> M</a:t>
            </a:r>
            <a:r>
              <a:rPr lang="pt-PT" altLang="en-US"/>
              <a:t>as, no mínimo, a resposta deve incluir as respostas acima.</a:t>
            </a:r>
            <a:endParaRPr lang="pt-PT" altLang="pt-PT">
              <a:cs typeface="Arial" panose="020B0604020202020204" pitchFamily="34" charset="0"/>
            </a:endParaRPr>
          </a:p>
          <a:p>
            <a:pPr eaLnBrk="1" hangingPunct="1"/>
            <a:endParaRPr lang="pt-PT" altLang="pt-PT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7ED0A7-6232-4FAA-B706-4F073167BF43}" type="slidenum">
              <a:rPr lang="en-US" altLang="pt-PT" smtClean="0">
                <a:latin typeface="Calibri" panose="020F0502020204030204" pitchFamily="34" charset="0"/>
              </a:rPr>
              <a:pPr/>
              <a:t>15</a:t>
            </a:fld>
            <a:endParaRPr lang="en-US" altLang="pt-P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8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/>
          <p:nvPr userDrawn="1"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FANTA-2 whiteba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1"/>
          <p:cNvSpPr txBox="1">
            <a:spLocks noChangeArrowheads="1"/>
          </p:cNvSpPr>
          <p:nvPr userDrawn="1"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Food and Nutrition Technical Assistance III Project (FANTA)</a:t>
            </a:r>
          </a:p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FHI 360   1825 Connecticut Avenue, NW   Washington, DC 20009</a:t>
            </a:r>
          </a:p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Tel: 202-884-8000   Fax: 202-884-8432   Email: fantamail@fhi360.org   Website: www.fantaproject.org </a:t>
            </a:r>
          </a:p>
          <a:p>
            <a:pPr eaLnBrk="1" hangingPunct="1">
              <a:defRPr/>
            </a:pPr>
            <a:endParaRPr lang="en-US" altLang="pt-P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orizontal_RGB_600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FHI360 Logo_horizona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93732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A939-A72E-437C-A353-E67BB5F0F809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0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F63-36C2-4980-8613-E4B8057E45A5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1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Constantia" panose="02030602050306030303" pitchFamily="18" charset="0"/>
              </a:rPr>
              <a:t>ó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dulo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10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rgbClr val="99663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7" name="Text Placeholder 12"/>
          <p:cNvSpPr txBox="1">
            <a:spLocks/>
          </p:cNvSpPr>
          <p:nvPr userDrawn="1"/>
        </p:nvSpPr>
        <p:spPr>
          <a:xfrm>
            <a:off x="2395538" y="6446838"/>
            <a:ext cx="3700462" cy="182562"/>
          </a:xfrm>
          <a:prstGeom prst="rect">
            <a:avLst/>
          </a:prstGeom>
        </p:spPr>
        <p:txBody>
          <a:bodyPr wrap="none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Tx/>
              <a:buNone/>
              <a:defRPr sz="1200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pt-BR" sz="1000" dirty="0"/>
              <a:t>Tratamento e Reabilitação Nutricional para Adolescentes e Adultos</a:t>
            </a:r>
            <a:endParaRPr lang="en-US" sz="1000"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261938" y="6446838"/>
            <a:ext cx="4448175" cy="182562"/>
          </a:xfrm>
          <a:prstGeom prst="rect">
            <a:avLst/>
          </a:prstGeom>
        </p:spPr>
        <p:txBody>
          <a:bodyPr wrap="none" anchor="ctr"/>
          <a:lstStyle>
            <a:defPPr>
              <a:defRPr lang="pt-P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96633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pt-PT" sz="1000" b="1" dirty="0">
                <a:latin typeface="+mn-lt"/>
              </a:rPr>
              <a:t>Módulo 7: </a:t>
            </a:r>
            <a:r>
              <a:rPr lang="pt-PT" sz="1000" dirty="0">
                <a:latin typeface="+mn-lt"/>
              </a:rPr>
              <a:t>Mobilização Comunitária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6">
                  <a:lumMod val="75000"/>
                </a:schemeClr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>
            <a:lvl1pPr>
              <a:defRPr b="1">
                <a:solidFill>
                  <a:srgbClr val="996633"/>
                </a:solidFill>
              </a:defRPr>
            </a:lvl1pPr>
          </a:lstStyle>
          <a:p>
            <a:pPr>
              <a:defRPr/>
            </a:pPr>
            <a:fld id="{A8943CFD-4557-424A-80D1-A9653C6A5E01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85964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FANTA-2 whiteban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Food and Nutrition Technical Assistance III Project (FANTA)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FHI 360   1825 Connecticut Avenue, NW   Washington, DC 20009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Tel: 202-884-8000   Fax: 202-884-8432   Email: fantamail@fhi360.org   Website: www.fantaproject.org </a:t>
            </a:r>
          </a:p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orizontal_RGB_6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FHI360 Logo_horizonal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2" name="Picture 2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8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7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4735513" y="6446838"/>
            <a:ext cx="3700462" cy="182562"/>
          </a:xfrm>
          <a:prstGeom prst="rect">
            <a:avLst/>
          </a:prstGeom>
        </p:spPr>
        <p:txBody>
          <a:bodyPr wrap="none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Tx/>
              <a:buNone/>
              <a:defRPr sz="1200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defRPr/>
            </a:pPr>
            <a:r>
              <a:rPr lang="pt-BR" sz="1000" dirty="0">
                <a:solidFill>
                  <a:srgbClr val="0099CC"/>
                </a:solidFill>
              </a:rPr>
              <a:t>Tratamento e Reabilitação Nutricional para Adolescentes e Adultos</a:t>
            </a:r>
            <a:endParaRPr lang="en-US" sz="1000" dirty="0">
              <a:solidFill>
                <a:srgbClr val="0099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0099CC"/>
              </a:buCl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800">
                <a:latin typeface="+mn-lt"/>
                <a:cs typeface="Arial" panose="020B0604020202020204" pitchFamily="34" charset="0"/>
              </a:defRPr>
            </a:lvl2pPr>
            <a:lvl3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72488" y="6403975"/>
            <a:ext cx="457200" cy="228600"/>
          </a:xfrm>
        </p:spPr>
        <p:txBody>
          <a:bodyPr/>
          <a:lstStyle>
            <a:lvl1pPr>
              <a:defRPr b="1">
                <a:solidFill>
                  <a:srgbClr val="0099CC"/>
                </a:solidFill>
                <a:latin typeface="+mn-lt"/>
              </a:defRPr>
            </a:lvl1pPr>
          </a:lstStyle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‹#›</a:t>
            </a:fld>
            <a:endParaRPr lang="pt-PT" altLang="en-US" dirty="0"/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762000" y="6446838"/>
            <a:ext cx="3948113" cy="182562"/>
          </a:xfrm>
          <a:prstGeom prst="rect">
            <a:avLst/>
          </a:prstGeom>
        </p:spPr>
        <p:txBody>
          <a:bodyPr wrap="none" anchor="ctr"/>
          <a:lstStyle>
            <a:defPPr>
              <a:defRPr lang="pt-P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96633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000" b="1" dirty="0">
                <a:solidFill>
                  <a:prstClr val="black"/>
                </a:solidFill>
                <a:latin typeface="Calibri"/>
              </a:rPr>
              <a:t>Módulo 7: </a:t>
            </a:r>
            <a:r>
              <a:rPr lang="pt-PT" sz="1000" b="0" dirty="0">
                <a:solidFill>
                  <a:schemeClr val="tx1"/>
                </a:solidFill>
                <a:latin typeface="+mn-lt"/>
              </a:rPr>
              <a:t>Mobilização Comunitária</a:t>
            </a:r>
          </a:p>
        </p:txBody>
      </p:sp>
    </p:spTree>
    <p:extLst>
      <p:ext uri="{BB962C8B-B14F-4D97-AF65-F5344CB8AC3E}">
        <p14:creationId xmlns:p14="http://schemas.microsoft.com/office/powerpoint/2010/main" val="307322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596EFF-233B-4CA8-A482-F1422D06D5F4}" type="slidenum">
              <a:rPr lang="pt-PT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2800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n-US" sz="2800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0" name="Rectangle 10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0038" y="1576388"/>
            <a:ext cx="7761287" cy="962025"/>
          </a:xfrm>
        </p:spPr>
        <p:txBody>
          <a:bodyPr/>
          <a:lstStyle>
            <a:lvl1pPr marL="0" indent="0" eaLnBrk="0" hangingPunct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MASTER TEXT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06488" y="3670300"/>
            <a:ext cx="7051675" cy="2225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62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D06B-9D86-4AFF-A66B-20887992FBAD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7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7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BE1E-EB4B-4E56-BFB9-F77C4085B91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3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22D2-6001-4A15-9A56-BC8E31ECB92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7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EA35-D6B9-40BD-9470-0304E598203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2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39153A-DEE7-47C5-BA6F-61EABB562889}" type="slidenum">
              <a:rPr lang="en-US" altLang="pt-PT"/>
              <a:pPr>
                <a:defRPr/>
              </a:pPr>
              <a:t>‹#›</a:t>
            </a:fld>
            <a:endParaRPr lang="en-US" alt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B4298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596EFF-233B-4CA8-A482-F1422D06D5F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10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7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7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99CC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0"/>
        </a:spcBef>
        <a:spcAft>
          <a:spcPts val="1000"/>
        </a:spcAft>
        <a:buClr>
          <a:schemeClr val="accent1"/>
        </a:buClr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rgbClr val="0099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»"/>
        <a:defRPr sz="2800" kern="1200">
          <a:solidFill>
            <a:srgbClr val="0099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0" descr="Republica de Mocambique Ministerio de saude logo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21"/>
          <p:cNvSpPr txBox="1">
            <a:spLocks noChangeArrowheads="1"/>
          </p:cNvSpPr>
          <p:nvPr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Ministério de Saúde</a:t>
            </a:r>
            <a:endParaRPr lang="en-US" altLang="pt-PT" sz="6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Módulo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0" hangingPunct="0">
              <a:spcBef>
                <a:spcPts val="1200"/>
              </a:spcBef>
              <a:defRPr/>
            </a:pPr>
            <a:endParaRPr lang="pt-BR" sz="3200" dirty="0">
              <a:solidFill>
                <a:srgbClr val="0099CC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3200" b="1" dirty="0">
                <a:solidFill>
                  <a:srgbClr val="0099CC"/>
                </a:solidFill>
              </a:rPr>
              <a:t>Mobilização Comunitária</a:t>
            </a:r>
            <a:r>
              <a:rPr lang="pt-PT" sz="3200" dirty="0">
                <a:solidFill>
                  <a:srgbClr val="0099CC"/>
                </a:solidFill>
                <a:ea typeface="Calibri"/>
                <a:cs typeface="Arial" pitchFamily="34" charset="0"/>
              </a:rPr>
              <a:t> </a:t>
            </a:r>
            <a:endParaRPr lang="en-US" sz="3200" dirty="0">
              <a:solidFill>
                <a:srgbClr val="0099CC"/>
              </a:solidFill>
              <a:ea typeface="Calibri"/>
              <a:cs typeface="Arial" pitchFamily="34" charset="0"/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4" name="Rectangle 1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TRATAMENTO E REABILITAÇÃO NUTRICIONAL 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VOLUMEN II: ADOLESCENTES E ADULTOS</a:t>
            </a:r>
            <a:r>
              <a:rPr lang="pt-BR" sz="2400" dirty="0">
                <a:solidFill>
                  <a:srgbClr val="996633"/>
                </a:solidFill>
              </a:rPr>
              <a:t>                      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Tópico 7.1 Elementos-chave de  mobilização comunitária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b="1" dirty="0">
                <a:ea typeface="Times New Roman"/>
              </a:rPr>
              <a:t>SDSMAS</a:t>
            </a:r>
            <a:endParaRPr lang="en-US" dirty="0">
              <a:ea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Assistência na identificação dos ACSs/APEs na zona alvo das intervenções nutricionais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Formação dos ACSs/APEs</a:t>
            </a:r>
            <a:endParaRPr lang="en-US" dirty="0">
              <a:ea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Indicação dos indivíduos a quem os ACSs/APEs devem prestar visitas domiciliárias</a:t>
            </a:r>
            <a:endParaRPr lang="en-US" dirty="0">
              <a:ea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Discussão de questões/problemas da implementação do PRN com os representantes da comunidade</a:t>
            </a:r>
            <a:endParaRPr lang="en-US" dirty="0">
              <a:ea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Supervisão e coordenação do trabalho dos voluntários </a:t>
            </a:r>
            <a:endParaRPr lang="en-US" dirty="0">
              <a:ea typeface="Times New Roman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10</a:t>
            </a:fld>
            <a:endParaRPr lang="pt-PT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Elementos-chave de mobilização comunitária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11</a:t>
            </a:fld>
            <a:endParaRPr lang="pt-PT" altLang="en-US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584270"/>
              </p:ext>
            </p:extLst>
          </p:nvPr>
        </p:nvGraphicFramePr>
        <p:xfrm>
          <a:off x="457200" y="1417638"/>
          <a:ext cx="8015288" cy="495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Texto de Apoio 7.2 Exercício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D9D9D9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457200" indent="-4572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pt-PT" altLang="pt-PT" sz="2600" dirty="0">
                <a:solidFill>
                  <a:srgbClr val="000000"/>
                </a:solidFill>
                <a:latin typeface="+mn-lt"/>
              </a:rPr>
              <a:t>Qual é o papel dos líderes comunitários e</a:t>
            </a:r>
            <a:r>
              <a:rPr lang="pt-PT" altLang="pt-PT" sz="2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PT" altLang="pt-PT" sz="2600" dirty="0">
                <a:solidFill>
                  <a:srgbClr val="000000"/>
                </a:solidFill>
                <a:latin typeface="+mn-lt"/>
              </a:rPr>
              <a:t>praticantes de medicina tradicional no melhoramento do programa de reabilitação nutricional?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pt-PT" altLang="pt-PT" sz="2600" dirty="0">
                <a:solidFill>
                  <a:srgbClr val="000000"/>
                </a:solidFill>
                <a:latin typeface="+mn-lt"/>
              </a:rPr>
              <a:t>Quais são as acções cruciais que devem ser feitas na comunidade para garantir o sucesso do PRN?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pt-PT" altLang="pt-PT" sz="2600" dirty="0">
                <a:solidFill>
                  <a:srgbClr val="000000"/>
                </a:solidFill>
                <a:latin typeface="+mn-lt"/>
              </a:rPr>
              <a:t>Diga duas estratégias que os serviços de saúde devem usar para oferecer cuidados a pacientes nas zonas de difícil acesso e muito distantes das unidades sanitárias?</a:t>
            </a:r>
            <a:endParaRPr lang="pt-PT" altLang="pt-PT" sz="26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12</a:t>
            </a:fld>
            <a:endParaRPr lang="pt-PT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Respostas do Exercício do Texto de Apoio 7.2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6280"/>
          </a:xfrm>
          <a:prstGeom prst="rect">
            <a:avLst/>
          </a:prstGeom>
          <a:solidFill>
            <a:srgbClr val="D9D9D9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000"/>
              </a:spcAft>
              <a:defRPr/>
            </a:pPr>
            <a:r>
              <a:rPr lang="pt-PT" altLang="pt-PT" b="1" dirty="0">
                <a:latin typeface="+mn-lt"/>
              </a:rPr>
              <a:t>Resposta da pergunta #1: 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pt-BR" altLang="pt-PT" dirty="0">
                <a:latin typeface="+mn-lt"/>
              </a:rPr>
              <a:t>O papel dos líderes comunitários e praticantes de medicina tradicional é:</a:t>
            </a:r>
            <a:endParaRPr lang="pt-PT" altLang="pt-PT" b="1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Aft>
                <a:spcPts val="1000"/>
              </a:spcAft>
              <a:defRPr/>
            </a:pPr>
            <a:r>
              <a:rPr lang="pt-PT" altLang="pt-PT" b="1" dirty="0">
                <a:solidFill>
                  <a:srgbClr val="000000"/>
                </a:solidFill>
                <a:latin typeface="+mn-lt"/>
              </a:rPr>
              <a:t>Líderes Comunitários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dirty="0">
                <a:solidFill>
                  <a:srgbClr val="000000"/>
                </a:solidFill>
                <a:latin typeface="+mn-lt"/>
              </a:rPr>
              <a:t>Sensibilização da população sobre o Programa de Reabilitação Nutricional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dirty="0">
                <a:solidFill>
                  <a:srgbClr val="000000"/>
                </a:solidFill>
                <a:latin typeface="+mn-lt"/>
              </a:rPr>
              <a:t>Seguimento dos doentes registados no tratamento da desnutrição em ambulatório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dirty="0">
                <a:solidFill>
                  <a:srgbClr val="000000"/>
                </a:solidFill>
                <a:latin typeface="+mn-lt"/>
              </a:rPr>
              <a:t>Supervisão dos ACSs 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dirty="0">
                <a:solidFill>
                  <a:srgbClr val="000000"/>
                </a:solidFill>
                <a:latin typeface="+mn-lt"/>
              </a:rPr>
              <a:t>Promover as boas práticas de nutrição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pt-PT" altLang="pt-PT" b="1" dirty="0">
                <a:solidFill>
                  <a:srgbClr val="000000"/>
                </a:solidFill>
                <a:latin typeface="+mn-lt"/>
              </a:rPr>
              <a:t>Praticantes de Medicina Tradicional (PMTs)</a:t>
            </a:r>
            <a:endParaRPr lang="pt-PT" altLang="pt-PT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dirty="0">
                <a:solidFill>
                  <a:srgbClr val="000000"/>
                </a:solidFill>
                <a:latin typeface="+mn-lt"/>
              </a:rPr>
              <a:t>Avaliação da presença de edema, sinais de magreza, ou perda rápida de peso em adolescentes e adultos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dirty="0">
                <a:solidFill>
                  <a:srgbClr val="000000"/>
                </a:solidFill>
                <a:latin typeface="+mn-lt"/>
              </a:rPr>
              <a:t>Referência de adolescentes e adultos com características suspeitas de desnutrição para os ACSs ou APEs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13</a:t>
            </a:fld>
            <a:endParaRPr lang="pt-PT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Respostas do Texto de Apoio 7.2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3124200"/>
          </a:xfrm>
          <a:prstGeom prst="rect">
            <a:avLst/>
          </a:prstGeom>
          <a:solidFill>
            <a:srgbClr val="D9D9D9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000"/>
              </a:spcAft>
              <a:defRPr/>
            </a:pPr>
            <a:r>
              <a:rPr lang="pt-PT" altLang="pt-PT" sz="2400" b="1" dirty="0">
                <a:latin typeface="+mn-lt"/>
              </a:rPr>
              <a:t>Resposta da pergunta #2</a:t>
            </a: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: 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As acções cruciais que devem ser feitas a nível comunitário para garantir o sucesso do PRN são: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Detectar os casos de DAG e DAM o mais cedo possível através da triagem nutricional a nível comunitário 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Mobilização social, usando os meios disponíveis, para aumentar a cobertura do PRN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14</a:t>
            </a:fld>
            <a:endParaRPr lang="pt-PT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Respostas do Texto de Apoio 7.2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3200400"/>
          </a:xfrm>
          <a:prstGeom prst="rect">
            <a:avLst/>
          </a:prstGeom>
          <a:solidFill>
            <a:srgbClr val="D9D9D9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000"/>
              </a:spcAft>
              <a:defRPr/>
            </a:pPr>
            <a:r>
              <a:rPr lang="pt-PT" altLang="pt-PT" sz="2400" b="1" dirty="0">
                <a:latin typeface="+mn-lt"/>
              </a:rPr>
              <a:t>Resposta da pergunta #3</a:t>
            </a:r>
            <a:r>
              <a:rPr lang="pt-PT" altLang="pt-PT" sz="2400" dirty="0">
                <a:latin typeface="+mn-lt"/>
              </a:rPr>
              <a:t>: 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As estratégias </a:t>
            </a:r>
            <a:r>
              <a:rPr lang="pt-BR" altLang="pt-PT" sz="2400" dirty="0">
                <a:solidFill>
                  <a:srgbClr val="000000"/>
                </a:solidFill>
                <a:latin typeface="+mn-lt"/>
              </a:rPr>
              <a:t>que os serviços de saúde devem usar para oferecer cuidados a pacientes nas zonas de difícil acesso e distantes das unidades sanitárias </a:t>
            </a: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são: 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Cuidados oferecidos pelas brigadas móveis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Uso de activistas comunitários e agentes polivalentes elementares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15</a:t>
            </a:fld>
            <a:endParaRPr lang="pt-PT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7.2 Mensagens-chave durante as visitas domiciliárias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b="1" dirty="0"/>
              <a:t>Objectivos da aprendizagem</a:t>
            </a:r>
            <a:endParaRPr lang="pt-PT" dirty="0"/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Conhecer as mensagens-chave para pacientes durante as visitas domiciliárias de seguimento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b="1" dirty="0"/>
              <a:t>Textos de Apoio</a:t>
            </a:r>
            <a:endParaRPr lang="pt-PT" dirty="0"/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Texto de Apoio 7.3 Mensagens-chave durante as visitas domiciliárias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16</a:t>
            </a:fld>
            <a:endParaRPr lang="pt-PT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7.2 Mensagens-chave durante as visitas domiciliárias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pt-PT" sz="2400" dirty="0"/>
              <a:t>Veja o Texto de Apoio 7.3 Mensagens-chave durante as visitas domiciliárias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pt-PT" sz="2400" dirty="0">
                <a:solidFill>
                  <a:schemeClr val="tx1"/>
                </a:solidFill>
              </a:rPr>
              <a:t>Mensagens para adolescentes e adultos, incluindo mulheres grávidas e nos 6 meses após o parto, com desnutrição aguda grave (DAG), em tratamento da desnutrição no ambulatório (TDA)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pt-PT" sz="2400" dirty="0">
                <a:solidFill>
                  <a:schemeClr val="tx1"/>
                </a:solidFill>
              </a:rPr>
              <a:t>Mensagens para adolescentes e adultos, incluindo mulheres grávidas e nos 6 meses após o parto, com desnutrição aguda moderada (DAM), em tratamento para desnutrição no ambulatório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17</a:t>
            </a:fld>
            <a:endParaRPr lang="pt-PT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7.2 Mensagens-chave durante as visitas domiciliárias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Dramatização em grupos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18</a:t>
            </a:fld>
            <a:endParaRPr lang="pt-P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7.3 Revisão do módulo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Dúvidas?</a:t>
            </a:r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Que tópicos foram abordados neste módulo?</a:t>
            </a:r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Qual era o conteúdo de cada tópico?</a:t>
            </a:r>
          </a:p>
          <a:p>
            <a:pPr eaLnBrk="1" hangingPunct="1"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19</a:t>
            </a:fld>
            <a:endParaRPr lang="pt-PT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Elementos-chave de Mobilização Comunitária</a:t>
            </a:r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Mensagens-chave durante as visitas domiciliárias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</a:t>
            </a:fld>
            <a:endParaRPr lang="pt-PT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7.1 Elementos-chave de  mobilização comunitária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pt-PT" b="1" dirty="0"/>
              <a:t>Objectivos da Aprendizagem</a:t>
            </a:r>
            <a:endParaRPr lang="pt-PT" dirty="0"/>
          </a:p>
          <a:p>
            <a:pPr eaLnBrk="1" hangingPunct="1">
              <a:lnSpc>
                <a:spcPct val="110000"/>
              </a:lnSpc>
              <a:defRPr/>
            </a:pPr>
            <a:r>
              <a:rPr lang="pt-PT" dirty="0">
                <a:solidFill>
                  <a:schemeClr val="tx1"/>
                </a:solidFill>
              </a:rPr>
              <a:t>Conhecer os elementos-chave de Mobilização Comunitária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t-PT" dirty="0">
                <a:solidFill>
                  <a:schemeClr val="tx1"/>
                </a:solidFill>
              </a:rPr>
              <a:t>Saber diferenciar o papel e tarefas dos Activistas Comunitários de Saúde/Agentes Polivalentes Elementares; Líderes Comunitários; Praticantes de Medicina Tradicional; e Serviços Distritais de Saúde, Mulher, e Acção Social no PRN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pt-PT" b="1" dirty="0"/>
              <a:t>Textos de Apoio</a:t>
            </a:r>
            <a:r>
              <a:rPr lang="pt-PT" dirty="0"/>
              <a:t>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t-PT" dirty="0">
                <a:solidFill>
                  <a:schemeClr val="tx1"/>
                </a:solidFill>
              </a:rPr>
              <a:t>Texto de Apoio 7.1 Elementos-chave de mobilização comunitária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t-PT" dirty="0">
                <a:solidFill>
                  <a:schemeClr val="tx1"/>
                </a:solidFill>
              </a:rPr>
              <a:t>Texto de Apoio 7.2 Exercício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</a:t>
            </a:fld>
            <a:endParaRPr lang="pt-PT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Tópico 7.1 Elementos-chave de  mobilização comunitária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dirty="0">
                <a:solidFill>
                  <a:schemeClr val="tx1"/>
                </a:solidFill>
                <a:ea typeface="Times New Roman"/>
              </a:rPr>
              <a:t>Para garantir o sucesso do PRN, três acções são cruciais a nível comunitário:</a:t>
            </a:r>
            <a:endParaRPr lang="en-US" dirty="0">
              <a:solidFill>
                <a:schemeClr val="tx1"/>
              </a:solidFill>
              <a:ea typeface="Times New Roman"/>
            </a:endParaRP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  <a:ea typeface="Times New Roman"/>
                <a:cs typeface="Times New Roman"/>
              </a:rPr>
              <a:t>Detectar os casos de DAG e DAM o mais cedo possível e referir a US mais próxima. 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  <a:ea typeface="Times New Roman"/>
                <a:cs typeface="Times New Roman"/>
              </a:rPr>
              <a:t>Mobilização social, usando os meios disponíveis, para aumentar a cobertura do PRN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  <a:ea typeface="Times New Roman"/>
                <a:cs typeface="Times New Roman"/>
              </a:rPr>
              <a:t>Seguimento e  apoio  comunitário para a aderência ao tratamento e adopção de boas práticas nutricionais.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</a:t>
            </a:fld>
            <a:endParaRPr lang="pt-PT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7.1 Elementos-chave de  mobilização comunitária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2" indent="0" eaLnBrk="1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pt-PT" b="1" dirty="0"/>
              <a:t>Detecção precoce dos casos de DAG e DAM</a:t>
            </a:r>
            <a:endParaRPr lang="pt-PT" dirty="0">
              <a:ea typeface="Times New Roman"/>
            </a:endParaRPr>
          </a:p>
          <a:p>
            <a:pPr marL="0" lvl="2" indent="0" eaLnBrk="1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pt-PT" dirty="0">
                <a:solidFill>
                  <a:schemeClr val="tx1"/>
                </a:solidFill>
                <a:ea typeface="Times New Roman"/>
              </a:rPr>
              <a:t>O sucesso da integração do TDA nos programas e redes comunitárias depende da existência de:</a:t>
            </a:r>
            <a:endParaRPr lang="pt-PT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dirty="0">
                <a:solidFill>
                  <a:schemeClr val="tx1"/>
                </a:solidFill>
                <a:ea typeface="Times New Roman"/>
              </a:rPr>
              <a:t>Estruturas comunitárias fiáveis e bem estabelecidas</a:t>
            </a:r>
            <a:endParaRPr lang="en-US" dirty="0">
              <a:solidFill>
                <a:schemeClr val="tx1"/>
              </a:solidFill>
              <a:ea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dirty="0">
                <a:solidFill>
                  <a:schemeClr val="tx1"/>
                </a:solidFill>
                <a:ea typeface="Times New Roman"/>
              </a:rPr>
              <a:t>Condições razoáveis no ambiente em que os adolescentes ou adultos vivem</a:t>
            </a:r>
            <a:endParaRPr lang="en-US" dirty="0">
              <a:solidFill>
                <a:schemeClr val="tx1"/>
              </a:solidFill>
              <a:ea typeface="Times New Roman"/>
            </a:endParaRPr>
          </a:p>
          <a:p>
            <a:pPr>
              <a:lnSpc>
                <a:spcPct val="120000"/>
              </a:lnSpc>
              <a:defRPr/>
            </a:pPr>
            <a:r>
              <a:rPr lang="pt-PT" dirty="0">
                <a:solidFill>
                  <a:schemeClr val="tx1"/>
                </a:solidFill>
                <a:ea typeface="Times New Roman"/>
              </a:rPr>
              <a:t>ACS, APEs, e outros voluntários que fazem visitas regulares ao domicílio e cooperam com as unidades sanitárias</a:t>
            </a:r>
          </a:p>
          <a:p>
            <a:pPr>
              <a:defRPr/>
            </a:pPr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5</a:t>
            </a:fld>
            <a:endParaRPr lang="pt-PT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Tópico 7.1 Elementos-chave de  mobilização comunitária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eaLnBrk="1" hangingPunct="1">
              <a:buClr>
                <a:srgbClr val="F79646">
                  <a:lumMod val="75000"/>
                </a:srgbClr>
              </a:buClr>
              <a:buNone/>
              <a:defRPr/>
            </a:pPr>
            <a:r>
              <a:rPr lang="pt-PT" sz="2600" b="1" dirty="0">
                <a:ea typeface="Times New Roman"/>
                <a:cs typeface="Times New Roman"/>
              </a:rPr>
              <a:t>Mobilização social, usando os meios disponíveis, para aumentar a cobertura do PRN</a:t>
            </a:r>
            <a:endParaRPr lang="pt-PT" sz="2600" dirty="0"/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Experiências sugerem que: quando a comunidade reconhece o efeito benéfico do tratamento e reabilitação nutricional, as admissões e a cobertura do programa aumentam rapidamente.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Usando meios de comunicação claros e a boa experiência que os doentes ou famílias possam ter, gera um ciclo de “passa-a-palavra” positivo que encoraja a aderência ao PRN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6</a:t>
            </a:fld>
            <a:endParaRPr lang="pt-PT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pt-PT" dirty="0"/>
              <a:t>Tópico 7.1 Elementos-chave de  mobilização comunitária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763000" cy="4525963"/>
          </a:xfrm>
        </p:spPr>
        <p:txBody>
          <a:bodyPr>
            <a:normAutofit lnSpcReduction="10000"/>
          </a:bodyPr>
          <a:lstStyle/>
          <a:p>
            <a:pPr marL="457200" lvl="1" indent="0" algn="just">
              <a:lnSpc>
                <a:spcPct val="110000"/>
              </a:lnSpc>
              <a:spcBef>
                <a:spcPct val="0"/>
              </a:spcBef>
              <a:buClr>
                <a:srgbClr val="0099CC"/>
              </a:buClr>
              <a:buFont typeface="Arial" panose="020B0604020202020204" pitchFamily="34" charset="0"/>
              <a:buNone/>
              <a:defRPr/>
            </a:pPr>
            <a:r>
              <a:rPr lang="pt-PT" altLang="en-US" sz="2300" b="1" dirty="0">
                <a:solidFill>
                  <a:srgbClr val="0099CC"/>
                </a:solidFill>
                <a:ea typeface="Times New Roman" panose="02020603050405020304" pitchFamily="18" charset="0"/>
              </a:rPr>
              <a:t>Actividades </a:t>
            </a:r>
            <a:r>
              <a:rPr lang="en-US" altLang="en-US" sz="2300" b="1" dirty="0">
                <a:solidFill>
                  <a:srgbClr val="0099CC"/>
                </a:solidFill>
                <a:ea typeface="Times New Roman" panose="02020603050405020304" pitchFamily="18" charset="0"/>
              </a:rPr>
              <a:t>dos ACS e APEs</a:t>
            </a:r>
            <a:endParaRPr lang="pt-PT" altLang="en-US" sz="2000" dirty="0">
              <a:solidFill>
                <a:srgbClr val="0099CC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altLang="en-US" sz="2400" dirty="0">
                <a:ea typeface="Times New Roman" panose="02020603050405020304" pitchFamily="18" charset="0"/>
              </a:rPr>
              <a:t>Triagem nutricional usando o PB, e avaliação da presença de edema, sinais de magreza, ou perda rápida de peso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altLang="en-US" sz="2400" dirty="0">
                <a:ea typeface="Times New Roman" panose="02020603050405020304" pitchFamily="18" charset="0"/>
              </a:rPr>
              <a:t>Referência dos casos de desnutrição aguda para a unidade sanitária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altLang="en-US" sz="2400" dirty="0">
                <a:ea typeface="Times New Roman" panose="02020603050405020304" pitchFamily="18" charset="0"/>
              </a:rPr>
              <a:t>Visitas ao domicílio para o seguimento dos doentes em tratamento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altLang="en-US" sz="2400" dirty="0">
                <a:ea typeface="Times New Roman" panose="02020603050405020304" pitchFamily="18" charset="0"/>
              </a:rPr>
              <a:t>Educação nutricional e sanitária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altLang="en-US" sz="2400" dirty="0">
                <a:ea typeface="Times New Roman" panose="02020603050405020304" pitchFamily="18" charset="0"/>
              </a:rPr>
              <a:t>Mobilização social para promoção do programa nas comunidades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7</a:t>
            </a:fld>
            <a:endParaRPr lang="pt-PT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Tópico 7.1 Elementos-chave de  mobilização comunitária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b="1" dirty="0">
                <a:ea typeface="Times New Roman"/>
              </a:rPr>
              <a:t>Líderes Comunitários</a:t>
            </a:r>
            <a:endParaRPr lang="en-US" dirty="0">
              <a:ea typeface="Times New Roman"/>
            </a:endParaRPr>
          </a:p>
          <a:p>
            <a:pPr lvl="1"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Sensibilização da população sobre o PRN</a:t>
            </a:r>
            <a:endParaRPr lang="en-US" dirty="0">
              <a:ea typeface="Times New Roman"/>
            </a:endParaRPr>
          </a:p>
          <a:p>
            <a:pPr lvl="1"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Seguimento dos doentes registados no tratamento da desnutrição em ambulatório</a:t>
            </a:r>
            <a:endParaRPr lang="en-US" dirty="0">
              <a:ea typeface="Times New Roman"/>
            </a:endParaRPr>
          </a:p>
          <a:p>
            <a:pPr lvl="1"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Supervisão dos ACSs </a:t>
            </a:r>
            <a:endParaRPr lang="en-US" dirty="0">
              <a:ea typeface="Times New Roman"/>
            </a:endParaRPr>
          </a:p>
          <a:p>
            <a:pPr lvl="1"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Promoção das boas práticas de nutrição</a:t>
            </a:r>
            <a:endParaRPr lang="en-US" dirty="0">
              <a:ea typeface="Times New Roman"/>
            </a:endParaRPr>
          </a:p>
          <a:p>
            <a:pPr>
              <a:defRPr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8</a:t>
            </a:fld>
            <a:endParaRPr lang="pt-PT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/>
              <a:t>Tópico 7.1 Elementos-chave de  mobilização comunitária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b="1" dirty="0">
                <a:ea typeface="Times New Roman"/>
              </a:rPr>
              <a:t>Praticantes de Medicina Tradicional (</a:t>
            </a:r>
            <a:r>
              <a:rPr lang="pt-PT" b="1" dirty="0" err="1">
                <a:ea typeface="Times New Roman"/>
              </a:rPr>
              <a:t>PMTs</a:t>
            </a:r>
            <a:r>
              <a:rPr lang="pt-PT" b="1" dirty="0">
                <a:ea typeface="Times New Roman"/>
              </a:rPr>
              <a:t>)</a:t>
            </a:r>
            <a:endParaRPr lang="en-US" dirty="0">
              <a:ea typeface="Times New Roman"/>
            </a:endParaRPr>
          </a:p>
          <a:p>
            <a:pPr lvl="1"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Avaliação da presença de edema, sinais de magreza, ou perda rápida de peso em adolescentes e adultos</a:t>
            </a:r>
            <a:endParaRPr lang="en-US" dirty="0">
              <a:ea typeface="Times New Roman"/>
            </a:endParaRPr>
          </a:p>
          <a:p>
            <a:pPr lvl="1">
              <a:spcBef>
                <a:spcPts val="0"/>
              </a:spcBef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dirty="0">
                <a:ea typeface="Times New Roman"/>
              </a:rPr>
              <a:t>Referência de adolescentes e adultos com características suspeitas de desnutrição para os ACSs ou APEs ou para à unidade sanitária </a:t>
            </a:r>
            <a:endParaRPr lang="en-US" dirty="0"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9</a:t>
            </a:fld>
            <a:endParaRPr lang="pt-PT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NTA-2 or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FANTA-2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7E9E921359A4E87AF4B29E5DB9F62" ma:contentTypeVersion="0" ma:contentTypeDescription="Create a new document." ma:contentTypeScope="" ma:versionID="4115640392a0e8aac599826dc6eda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3138F3-BBBA-4690-A70F-E98907775F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75968C-956B-4937-AA91-EF9DA8B05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50C43D-9499-4572-BE8B-2A2B44930ACB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1224</Words>
  <Application>Microsoft Office PowerPoint</Application>
  <PresentationFormat>On-screen Show (4:3)</PresentationFormat>
  <Paragraphs>150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Constantia</vt:lpstr>
      <vt:lpstr>Myriad Pro</vt:lpstr>
      <vt:lpstr>Times New Roman</vt:lpstr>
      <vt:lpstr>FANTA-2 orange</vt:lpstr>
      <vt:lpstr>3_FANTA-2 blue</vt:lpstr>
      <vt:lpstr>PowerPoint Presentation</vt:lpstr>
      <vt:lpstr>Tópicos</vt:lpstr>
      <vt:lpstr>Tópico 7.1 Elementos-chave de  mobilização comunitária</vt:lpstr>
      <vt:lpstr>Tópico 7.1 Elementos-chave de  mobilização comunitária</vt:lpstr>
      <vt:lpstr>Tópico 7.1 Elementos-chave de  mobilização comunitária</vt:lpstr>
      <vt:lpstr>Tópico 7.1 Elementos-chave de  mobilização comunitária</vt:lpstr>
      <vt:lpstr>Tópico 7.1 Elementos-chave de  mobilização comunitária</vt:lpstr>
      <vt:lpstr>Tópico 7.1 Elementos-chave de  mobilização comunitária</vt:lpstr>
      <vt:lpstr>Tópico 7.1 Elementos-chave de  mobilização comunitária</vt:lpstr>
      <vt:lpstr>Tópico 7.1 Elementos-chave de  mobilização comunitária</vt:lpstr>
      <vt:lpstr>Elementos-chave de mobilização comunitária</vt:lpstr>
      <vt:lpstr>Texto de Apoio 7.2 Exercício</vt:lpstr>
      <vt:lpstr>Respostas do Exercício do Texto de Apoio 7.2</vt:lpstr>
      <vt:lpstr>Respostas do Texto de Apoio 7.2</vt:lpstr>
      <vt:lpstr>Respostas do Texto de Apoio 7.2</vt:lpstr>
      <vt:lpstr>Tópico 7.2 Mensagens-chave durante as visitas domiciliárias</vt:lpstr>
      <vt:lpstr>Tópico 7.2 Mensagens-chave durante as visitas domiciliárias</vt:lpstr>
      <vt:lpstr>Tópico 7.2 Mensagens-chave durante as visitas domiciliárias</vt:lpstr>
      <vt:lpstr>Tópico 7.3 Revisão do módulo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Anemia (Iron Deficiency), Maternal and Perinatal – Number of Deaths/Lives Saved  PROFILES Workshop</dc:title>
  <dc:creator>Lesley Oot</dc:creator>
  <cp:lastModifiedBy>Jenn Loving</cp:lastModifiedBy>
  <cp:revision>150</cp:revision>
  <dcterms:created xsi:type="dcterms:W3CDTF">2013-08-14T15:09:06Z</dcterms:created>
  <dcterms:modified xsi:type="dcterms:W3CDTF">2017-08-09T16:50:58Z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0x0101005037E9E921359A4E87AF4B29E5DB9F62</vt:lpwstr>
  </property>
  <property fmtid="{D5CDD505-2E9C-101B-9397-08002B2CF9AE}" pid="3" name="_NewReviewCycle">
    <vt:lpwstr/>
  </property>
</Properties>
</file>