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9" r:id="rId4"/>
    <p:sldMasterId id="2147483671" r:id="rId5"/>
    <p:sldMasterId id="2147483662" r:id="rId6"/>
    <p:sldMasterId id="2147483687" r:id="rId7"/>
  </p:sldMasterIdLst>
  <p:notesMasterIdLst>
    <p:notesMasterId r:id="rId37"/>
  </p:notesMasterIdLst>
  <p:handoutMasterIdLst>
    <p:handoutMasterId r:id="rId38"/>
  </p:handoutMasterIdLst>
  <p:sldIdLst>
    <p:sldId id="318" r:id="rId8"/>
    <p:sldId id="336" r:id="rId9"/>
    <p:sldId id="322" r:id="rId10"/>
    <p:sldId id="337" r:id="rId11"/>
    <p:sldId id="338" r:id="rId12"/>
    <p:sldId id="339" r:id="rId13"/>
    <p:sldId id="340" r:id="rId14"/>
    <p:sldId id="348" r:id="rId15"/>
    <p:sldId id="325" r:id="rId16"/>
    <p:sldId id="349" r:id="rId17"/>
    <p:sldId id="350" r:id="rId18"/>
    <p:sldId id="351" r:id="rId19"/>
    <p:sldId id="359" r:id="rId20"/>
    <p:sldId id="328" r:id="rId21"/>
    <p:sldId id="352" r:id="rId22"/>
    <p:sldId id="360" r:id="rId23"/>
    <p:sldId id="355" r:id="rId24"/>
    <p:sldId id="353" r:id="rId25"/>
    <p:sldId id="361" r:id="rId26"/>
    <p:sldId id="354" r:id="rId27"/>
    <p:sldId id="329" r:id="rId28"/>
    <p:sldId id="356" r:id="rId29"/>
    <p:sldId id="330" r:id="rId30"/>
    <p:sldId id="331" r:id="rId31"/>
    <p:sldId id="357" r:id="rId32"/>
    <p:sldId id="362" r:id="rId33"/>
    <p:sldId id="333" r:id="rId34"/>
    <p:sldId id="358" r:id="rId35"/>
    <p:sldId id="34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Woldt" initials="MW" lastIdx="4" clrIdx="0"/>
  <p:cmAuthor id="2" name="Emily Cope" initials="EC" lastIdx="1" clrIdx="1">
    <p:extLst>
      <p:ext uri="{19B8F6BF-5375-455C-9EA6-DF929625EA0E}">
        <p15:presenceInfo xmlns:p15="http://schemas.microsoft.com/office/powerpoint/2012/main" userId="S-1-5-21-3803739944-511804359-1636214392-36283" providerId="AD"/>
      </p:ext>
    </p:extLst>
  </p:cmAuthor>
  <p:cmAuthor id="3" name="Tina Lloren" initials="TL" lastIdx="1" clrIdx="2">
    <p:extLst>
      <p:ext uri="{19B8F6BF-5375-455C-9EA6-DF929625EA0E}">
        <p15:presenceInfo xmlns:p15="http://schemas.microsoft.com/office/powerpoint/2012/main" userId="S-1-5-21-3803739944-511804359-1636214392-32948" providerId="AD"/>
      </p:ext>
    </p:extLst>
  </p:cmAuthor>
  <p:cmAuthor id="4" name="Stélio Gilton de Helena Albino" initials="SGdHA" lastIdx="2" clrIdx="3">
    <p:extLst>
      <p:ext uri="{19B8F6BF-5375-455C-9EA6-DF929625EA0E}">
        <p15:presenceInfo xmlns:p15="http://schemas.microsoft.com/office/powerpoint/2012/main" userId="S-1-5-21-1243839619-360867507-2608077863-39290" providerId="AD"/>
      </p:ext>
    </p:extLst>
  </p:cmAuthor>
  <p:cmAuthor id="5" name="Tina Lloren" initials="TL [2]" lastIdx="1" clrIdx="4">
    <p:extLst>
      <p:ext uri="{19B8F6BF-5375-455C-9EA6-DF929625EA0E}">
        <p15:presenceInfo xmlns:p15="http://schemas.microsoft.com/office/powerpoint/2012/main" userId="Tina Llo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AFEAFF"/>
    <a:srgbClr val="996633"/>
    <a:srgbClr val="1B4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4994" autoAdjust="0"/>
  </p:normalViewPr>
  <p:slideViewPr>
    <p:cSldViewPr>
      <p:cViewPr varScale="1">
        <p:scale>
          <a:sx n="53" d="100"/>
          <a:sy n="53" d="100"/>
        </p:scale>
        <p:origin x="64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B9573F-2CFB-4BF3-8443-B0B266347E71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F23F8A-F39E-414D-AD95-9759D060EF2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4863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FF619D-F61C-4373-B6F8-869784DBF027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7F2A29-F537-41B3-ADB9-262022BA71D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703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1C5F9F-E8CD-4BFE-8A35-DB7C7B269B57}" type="slidenum">
              <a:rPr lang="en-US" altLang="pt-PT" smtClean="0">
                <a:latin typeface="Calibri" panose="020F0502020204030204" pitchFamily="34" charset="0"/>
              </a:rPr>
              <a:pPr/>
              <a:t>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54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altLang="pt-PT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A41032-BEF7-4738-98DE-B7DFADB50FA3}" type="slidenum">
              <a:rPr lang="en-US" altLang="pt-PT" smtClean="0">
                <a:latin typeface="Calibri" panose="020F0502020204030204" pitchFamily="34" charset="0"/>
              </a:rPr>
              <a:pPr/>
              <a:t>14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2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9A1A95-EB76-421C-B410-AA39DA1603A0}" type="slidenum">
              <a:rPr lang="en-US" altLang="pt-PT" smtClean="0">
                <a:latin typeface="Calibri" panose="020F0502020204030204" pitchFamily="34" charset="0"/>
              </a:rPr>
              <a:pPr/>
              <a:t>15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7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D9B3EE-5B77-45AD-BD55-2372C9C781A8}" type="slidenum">
              <a:rPr lang="en-US" altLang="pt-PT" smtClean="0">
                <a:latin typeface="Calibri" panose="020F0502020204030204" pitchFamily="34" charset="0"/>
              </a:rPr>
              <a:pPr/>
              <a:t>19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90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5CD199-D446-47E4-B08E-5031A621A8B4}" type="slidenum">
              <a:rPr lang="en-US" altLang="pt-PT" smtClean="0">
                <a:latin typeface="Calibri" panose="020F0502020204030204" pitchFamily="34" charset="0"/>
              </a:rPr>
              <a:pPr/>
              <a:t>20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63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10 minutos para resolução.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CA62E3-A6AC-4645-988B-2BFC6776C0FD}" type="slidenum">
              <a:rPr lang="en-US" altLang="pt-PT" smtClean="0">
                <a:latin typeface="Calibri" panose="020F0502020204030204" pitchFamily="34" charset="0"/>
              </a:rPr>
              <a:pPr/>
              <a:t>21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8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/>
              <a:t>Tópico obrigatório – 30 minutos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8F31A9-2895-447A-9ADA-AEE20F9AF5EC}" type="slidenum">
              <a:rPr lang="en-US" altLang="pt-PT" smtClean="0">
                <a:latin typeface="Calibri" panose="020F0502020204030204" pitchFamily="34" charset="0"/>
              </a:rPr>
              <a:pPr/>
              <a:t>23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52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Refira os participantes ao quadro 5.2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5F6CA1-5B3F-4B80-92D3-26EB114490CC}" type="slidenum">
              <a:rPr lang="en-US" altLang="pt-PT" smtClean="0">
                <a:latin typeface="Calibri" panose="020F0502020204030204" pitchFamily="34" charset="0"/>
              </a:rPr>
              <a:pPr/>
              <a:t>24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2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/>
              <a:t>Tópico obrigatório – 30 minutos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D6E4F8-626C-42F9-AB74-5432FE98359B}" type="slidenum">
              <a:rPr lang="en-US" altLang="pt-PT" smtClean="0">
                <a:latin typeface="Calibri" panose="020F0502020204030204" pitchFamily="34" charset="0"/>
              </a:rPr>
              <a:pPr/>
              <a:t>25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27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Quais são as dificuldades que têm encontrado</a:t>
            </a:r>
          </a:p>
          <a:p>
            <a:r>
              <a:rPr lang="pt-BR" altLang="en-US"/>
              <a:t>Como tem ultrapassado estas dificuldades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6B276-3B11-4ED1-83B5-9DBA18BE3CF7}" type="slidenum">
              <a:rPr lang="en-US" altLang="pt-PT" smtClean="0">
                <a:latin typeface="Calibri" panose="020F0502020204030204" pitchFamily="34" charset="0"/>
              </a:rPr>
              <a:pPr/>
              <a:t>26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37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Tópico obrigatório – 30 minutos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FBB8AB-D83B-4C70-9D51-FE0BB7C72DA8}" type="slidenum">
              <a:rPr lang="en-US" altLang="pt-PT" smtClean="0">
                <a:latin typeface="Calibri" panose="020F0502020204030204" pitchFamily="34" charset="0"/>
              </a:rPr>
              <a:pPr/>
              <a:t>27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44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Topico obrigatório – 45 minutos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E629C4-5911-4EFA-9B2E-4FB642A04B93}" type="slidenum">
              <a:rPr lang="en-US" altLang="pt-PT" smtClean="0">
                <a:latin typeface="Calibri" panose="020F0502020204030204" pitchFamily="34" charset="0"/>
              </a:rPr>
              <a:pPr/>
              <a:t>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72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Jogo.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9B3213-BA47-4B7A-95B5-0DC372B9F511}" type="slidenum">
              <a:rPr lang="en-US" altLang="pt-PT" smtClean="0">
                <a:latin typeface="Calibri" panose="020F0502020204030204" pitchFamily="34" charset="0"/>
              </a:rPr>
              <a:pPr/>
              <a:t>29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0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altLang="en-U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Este grupo de pacientes (</a:t>
            </a:r>
            <a:r>
              <a:rPr lang="pt-PT" altLang="en-US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nutricionalmente mais vulneráveis</a:t>
            </a:r>
            <a:r>
              <a:rPr lang="pt-PT" altLang="en-U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tem prioridade nos programas de reabilitação nutricional, devido às suas necessidades acrescidas em nutrientes e energia, em relação a população no geral. </a:t>
            </a: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40F2BA-5E4E-485D-B0CE-20ABCB4FD842}" type="slidenum">
              <a:rPr lang="en-US" altLang="pt-PT" smtClean="0">
                <a:latin typeface="Calibri" panose="020F0502020204030204" pitchFamily="34" charset="0"/>
              </a:rPr>
              <a:pPr/>
              <a:t>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25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F2A29-F537-41B3-ADB9-262022BA71D4}" type="slidenum">
              <a:rPr lang="en-US" altLang="pt-PT" smtClean="0"/>
              <a:pPr>
                <a:defRPr/>
              </a:pPr>
              <a:t>6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5545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F2A29-F537-41B3-ADB9-262022BA71D4}" type="slidenum">
              <a:rPr lang="en-US" altLang="pt-PT" smtClean="0"/>
              <a:pPr>
                <a:defRPr/>
              </a:pPr>
              <a:t>7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14812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PT"/>
              <a:t>ASPU é um produto especialmente formulado para o tratamento da DAM. Cada saqueta contém 92 gramas e tem 500 quilocalorias, 12,5 gramas de proteínas, e 32,9 gramas de gordura.</a:t>
            </a:r>
            <a:endParaRPr lang="pt-PT" altLang="pt-PT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794D5F-9170-4597-B320-F64B7309B87E}" type="slidenum">
              <a:rPr lang="en-US" altLang="pt-PT" smtClean="0">
                <a:latin typeface="Calibri" panose="020F0502020204030204" pitchFamily="34" charset="0"/>
              </a:rPr>
              <a:pPr/>
              <a:t>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3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>
                <a:latin typeface="Arial" panose="020B0604020202020204" pitchFamily="34" charset="0"/>
                <a:cs typeface="Arial" panose="020B0604020202020204" pitchFamily="34" charset="0"/>
              </a:rPr>
              <a:t>MAE consiste numa mistura de cereais e outros ingredientes (por exemplo: soja, leguminosas, sementes oleaginosas, leite em pó desnatado, açúcar e/ou óleo vegetal) e enriquecidos com uma pré-mistura de vitaminas e minerais. </a:t>
            </a:r>
          </a:p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4DBBFF-7A11-41F9-AC2B-F2E236A9E05F}" type="slidenum">
              <a:rPr lang="en-US" altLang="pt-PT" smtClean="0">
                <a:latin typeface="Calibri" panose="020F0502020204030204" pitchFamily="34" charset="0"/>
              </a:rPr>
              <a:pPr/>
              <a:t>11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2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/>
              <a:t>Nota: refira aos participantes para as instruções para preparação da MAE.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21B0BD-C7B3-497F-8A81-0FC9A29A1D87}" type="slidenum">
              <a:rPr lang="en-US" altLang="pt-PT" smtClean="0">
                <a:latin typeface="Calibri" panose="020F0502020204030204" pitchFamily="34" charset="0"/>
              </a:rPr>
              <a:pPr/>
              <a:t>12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7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F2A29-F537-41B3-ADB9-262022BA71D4}" type="slidenum">
              <a:rPr lang="en-US" altLang="pt-PT" smtClean="0"/>
              <a:pPr>
                <a:defRPr/>
              </a:pPr>
              <a:t>13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377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FANTA-2 whiteban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Food and Nutrition Technical Assistance III Project (FANTA)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FHI 360   1825 Connecticut Avenue, NW   Washington, DC 20009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Tel: 202-884-8000   Fax: 202-884-8432   Email: fantamail@fhi360.org   Website: www.fantaproject.org </a:t>
            </a:r>
          </a:p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orizontal_RGB_6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FHI360 Logo_horizona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0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3DB9-D41C-43C7-9E5D-1B5F24DA2DDD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167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88D2-B663-4BE6-95F9-6BF53F265D9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367917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E3F3-EA45-4F31-B044-A1EE0DA1267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41683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32AF-5EEE-4D67-BC83-733DFA57C7F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951906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60CA-99DA-48BF-9489-011A925E3095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67418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8633-7447-4BF8-9FCC-22D6BB32BA0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41185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0D17-F893-4B0A-B1F5-42DDD28A19A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84495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975B-3944-47E6-A7F6-84819DDC26D8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913720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6356D-C2A3-4128-87C3-F25D69AFAB8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352938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C189-0523-457E-B629-547266F99AB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3305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5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4735513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defRPr/>
            </a:pPr>
            <a:r>
              <a:rPr lang="pt-BR" sz="1000" dirty="0">
                <a:solidFill>
                  <a:srgbClr val="0099CC"/>
                </a:solidFill>
              </a:rPr>
              <a:t>Tratamento e Reabilitação Nutricional para Adolescentes e Adultos</a:t>
            </a:r>
            <a:endParaRPr lang="en-US" sz="1000" dirty="0">
              <a:solidFill>
                <a:srgbClr val="0099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99CC"/>
              </a:buCl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800">
                <a:latin typeface="+mn-lt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2488" y="6403975"/>
            <a:ext cx="457200" cy="228600"/>
          </a:xfrm>
        </p:spPr>
        <p:txBody>
          <a:bodyPr/>
          <a:lstStyle>
            <a:lvl1pPr>
              <a:defRPr b="1">
                <a:solidFill>
                  <a:srgbClr val="0099CC"/>
                </a:solidFill>
                <a:latin typeface="+mn-lt"/>
              </a:defRPr>
            </a:lvl1pPr>
          </a:lstStyle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‹#›</a:t>
            </a:fld>
            <a:endParaRPr lang="pt-PT" altLang="en-US" dirty="0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261938" y="6446838"/>
            <a:ext cx="4448175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t-PT" sz="1000" b="1" dirty="0">
                <a:solidFill>
                  <a:prstClr val="black"/>
                </a:solidFill>
                <a:latin typeface="Calibri"/>
              </a:rPr>
              <a:t>Módulo 5: </a:t>
            </a:r>
            <a:r>
              <a:rPr lang="pt-PT" sz="1000" b="0" dirty="0">
                <a:solidFill>
                  <a:schemeClr val="tx1"/>
                </a:solidFill>
                <a:latin typeface="+mn-lt"/>
              </a:rPr>
              <a:t>Protocolo para Doentes com Desnutrição Aguda Moderada (DAM)</a:t>
            </a:r>
            <a:endParaRPr lang="en-US" sz="1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741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C0A5-7524-44B1-9138-9A4FCE9B99B3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21144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1E5FD-F865-4E5D-92FD-8CDE59868D2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985601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E090-96EE-41CF-9228-BBFB8BEAAE7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9685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2ADB-8102-4D9A-92CC-5D7B1196E36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38294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/>
          <p:nvPr userDrawn="1"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FANTA-2 whiteba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Food and Nutrition Technical Assistance III Project (FANTA)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FHI 360   1825 Connecticut Avenue, NW   Washington, DC 20009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Tel: 202-884-8000   Fax: 202-884-8432   Email: fantamail@fhi360.org   Website: www.fantaproject.org </a:t>
            </a:r>
          </a:p>
          <a:p>
            <a:pPr eaLnBrk="1" hangingPunct="1">
              <a:defRPr/>
            </a:pPr>
            <a:endParaRPr lang="en-US" altLang="pt-P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orizontal_RGB_600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FHI360 Logo_horizona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2670977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Constantia" panose="02030602050306030303" pitchFamily="18" charset="0"/>
              </a:rPr>
              <a:t>ó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10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rgbClr val="99663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chemeClr val="accent6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8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solidFill>
                  <a:schemeClr val="accent6">
                    <a:lumMod val="75000"/>
                  </a:schemeClr>
                </a:solidFill>
                <a:latin typeface="+mn-lt"/>
              </a:defRPr>
            </a:lvl3pPr>
            <a:lvl4pPr>
              <a:defRPr sz="2800">
                <a:solidFill>
                  <a:schemeClr val="accent6">
                    <a:lumMod val="75000"/>
                  </a:schemeClr>
                </a:solidFill>
                <a:latin typeface="+mn-lt"/>
              </a:defRPr>
            </a:lvl4pPr>
            <a:lvl5pPr>
              <a:defRPr sz="2800">
                <a:solidFill>
                  <a:schemeClr val="accent6">
                    <a:lumMod val="7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110E-0511-4055-8F3E-7C7CC341AD2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58052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356350"/>
            <a:ext cx="3962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BB2A-05AA-42DE-A9AA-0879F0EED46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912740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AEDE-977B-4B5B-8BBD-000A4DD70D39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1949148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5EF5-C0AD-438E-A187-E85A1B1C592A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3981488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8860-B6AE-4288-9006-56C7C92434C2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80258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596EFF-233B-4CA8-A482-F1422D06D5F4}" type="slidenum">
              <a:rPr lang="pt-PT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28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sz="2800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0" name="Rectangle 10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0038" y="1576388"/>
            <a:ext cx="7761287" cy="962025"/>
          </a:xfrm>
        </p:spPr>
        <p:txBody>
          <a:bodyPr/>
          <a:lstStyle>
            <a:lvl1pPr marL="0" indent="0" eaLnBrk="0" hangingPunct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MASTER TEXT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06488" y="3670300"/>
            <a:ext cx="7051675" cy="2225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77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B7EE-BE29-410A-8BFE-38A2232C08E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890127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C70F-C2B8-4E60-9846-EE7A7E3CDD9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994563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0440-75B4-4EAF-8C08-9E26C07EB0C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68983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F5718-D523-4DE9-8702-A0980E93821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204032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6562-F12E-4B86-9735-3B77F8D52845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21648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551D-14E0-46DC-AB73-CCDA39CE981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320294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1840-E2EA-4552-BE24-120D8CCCCAA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919748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ABA9-4A34-4868-83F9-2CD47EB79E45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437606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710A-B3F9-43C9-B6B3-4792FC59BD3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38642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0BBB5-9029-4945-9BB2-FABD8083094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9132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D06B-9D86-4AFF-A66B-20887992FBAD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4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074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4D5A-4569-4CAA-913C-681AFBE6160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9723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BE1E-EB4B-4E56-BFB9-F77C4085B91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8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22D2-6001-4A15-9A56-BC8E31ECB92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6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EA35-D6B9-40BD-9470-0304E598203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7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939-A72E-437C-A353-E67BB5F0F809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2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F63-36C2-4980-8613-E4B8057E45A5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2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596EFF-233B-4CA8-A482-F1422D06D5F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5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9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9CC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ts val="1000"/>
        </a:spcAft>
        <a:buClr>
          <a:schemeClr val="accent1"/>
        </a:buClr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rgbClr val="0099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»"/>
        <a:defRPr sz="2800" kern="1200">
          <a:solidFill>
            <a:srgbClr val="0099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EF86D0-665B-4302-B2FD-C50E8325842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  <p:sldLayoutId id="2147484369" r:id="rId12"/>
    <p:sldLayoutId id="2147484370" r:id="rId13"/>
    <p:sldLayoutId id="214748437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068A9C-A444-4B7F-808A-E6D90B5BAC63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B4298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28000">
                <a:schemeClr val="accent6">
                  <a:lumMod val="75000"/>
                  <a:alpha val="93000"/>
                </a:schemeClr>
              </a:gs>
              <a:gs pos="57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41873E-506E-46AD-97A2-37A67BE04428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6E6E.BC831C1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0" descr="Republica de Mocambique Ministerio de saude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1"/>
          <p:cNvSpPr txBox="1">
            <a:spLocks noChangeArrowheads="1"/>
          </p:cNvSpPr>
          <p:nvPr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Ministério de Saúde</a:t>
            </a:r>
            <a:endParaRPr lang="en-US" altLang="pt-PT" sz="600"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rgbClr val="99663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Módulo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TRATAMENTO E REABILITAÇÃO NUTRICIONAL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VOLUMEN II: ADOLESCENTES E ADULTOS</a:t>
            </a:r>
            <a:r>
              <a:rPr lang="pt-BR" sz="2400" dirty="0">
                <a:solidFill>
                  <a:srgbClr val="996633"/>
                </a:solidFill>
              </a:rPr>
              <a:t>                      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0" hangingPunct="0">
              <a:spcBef>
                <a:spcPts val="1200"/>
              </a:spcBef>
              <a:defRPr/>
            </a:pPr>
            <a:endParaRPr lang="pt-BR" sz="3200" b="1" dirty="0">
              <a:solidFill>
                <a:srgbClr val="0099CC"/>
              </a:solidFill>
            </a:endParaRPr>
          </a:p>
          <a:p>
            <a:r>
              <a:rPr lang="pt-PT" sz="3200" b="1" dirty="0">
                <a:solidFill>
                  <a:srgbClr val="0099CC"/>
                </a:solidFill>
              </a:rPr>
              <a:t>Protocolo para Doentes com Desnutrição Aguda Moderada (DAM)</a:t>
            </a:r>
            <a:endParaRPr lang="en-US" sz="3200" b="1" dirty="0">
              <a:solidFill>
                <a:srgbClr val="0099CC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3200" b="1" dirty="0">
                <a:solidFill>
                  <a:srgbClr val="0099CC"/>
                </a:solidFill>
                <a:ea typeface="Calibri"/>
                <a:cs typeface="Arial" pitchFamily="34" charset="0"/>
              </a:rPr>
              <a:t> </a:t>
            </a:r>
            <a:endParaRPr lang="en-US" sz="3200" b="1" dirty="0">
              <a:solidFill>
                <a:srgbClr val="0099CC"/>
              </a:solidFill>
              <a:ea typeface="Calibri"/>
              <a:cs typeface="Arial" pitchFamily="34" charset="0"/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Quantidade de ASPU para o tratamento da desnutrição aguda moderada (DAM)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10</a:t>
            </a:fld>
            <a:endParaRPr lang="pt-PT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20864"/>
              </p:ext>
            </p:extLst>
          </p:nvPr>
        </p:nvGraphicFramePr>
        <p:xfrm>
          <a:off x="2743200" y="1981200"/>
          <a:ext cx="5805486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169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ASPU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saquetas de ASPU (92 g por saqueta)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4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Idade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24 horas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7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15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30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 15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37" descr="Uma barra de porca plumy.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5" b="7339"/>
          <a:stretch>
            <a:fillRect/>
          </a:stretch>
        </p:blipFill>
        <p:spPr bwMode="auto">
          <a:xfrm>
            <a:off x="533400" y="1981200"/>
            <a:ext cx="209410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Tratamento da desnutrição aguda moderada com MAE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MAE </a:t>
            </a:r>
            <a:r>
              <a:rPr lang="pt-PT" sz="2600" dirty="0">
                <a:solidFill>
                  <a:schemeClr val="tx1"/>
                </a:solidFill>
              </a:rPr>
              <a:t>é </a:t>
            </a: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a primeira alternativa ao tratamento da desnutrição aguda moderada, isto é, na falta de ASPU os clínicos deveram administrar a MAE, segundo os protocolos orientadores. 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</a:rPr>
              <a:t>As MAEs mais comum em Moçambique são o “CSB Plus” (CSB+) que é uma mistura de milho e soja enriquecida com vitaminas e minerais; e “CSB Plus Plus” (CSB++) é uma mistura de milho, soja, leite em pó, açucar, óleo e enriquecida com vitaminas e minerais. 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</a:rPr>
              <a:t>O CSB Plus é recomendado para adolescentes, adultos e idosos incluindo grávidas e lactantes.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11</a:t>
            </a:fld>
            <a:endParaRPr lang="pt-PT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Quantidade de MAE para o tratamento da desnutrição aguda moderada (DAM)</a:t>
            </a:r>
          </a:p>
        </p:txBody>
      </p:sp>
      <p:sp>
        <p:nvSpPr>
          <p:cNvPr id="28689" name="Rectangle 2"/>
          <p:cNvSpPr>
            <a:spLocks noChangeArrowheads="1"/>
          </p:cNvSpPr>
          <p:nvPr/>
        </p:nvSpPr>
        <p:spPr bwMode="auto">
          <a:xfrm>
            <a:off x="533400" y="3581400"/>
            <a:ext cx="76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indent="0">
              <a:spcBef>
                <a:spcPct val="0"/>
              </a:spcBef>
              <a:spcAft>
                <a:spcPts val="1000"/>
              </a:spcAft>
              <a:buClr>
                <a:srgbClr val="0099CC"/>
              </a:buClr>
              <a:buNone/>
            </a:pPr>
            <a:r>
              <a:rPr lang="pt-PT" altLang="en-US" sz="2400" dirty="0">
                <a:latin typeface="+mn-lt"/>
                <a:cs typeface="Times New Roman" panose="02020603050405020304" pitchFamily="18" charset="0"/>
              </a:rPr>
              <a:t>Para facilitar a gestão e logística da MAE (CSB Plus), o paciente ou o provedor de cuidados poderá receber um saco de 10 kg para um período de 30 dias</a:t>
            </a:r>
            <a:r>
              <a:rPr lang="pt-PT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12</a:t>
            </a:fld>
            <a:endParaRPr lang="pt-PT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75078"/>
              </p:ext>
            </p:extLst>
          </p:nvPr>
        </p:nvGraphicFramePr>
        <p:xfrm>
          <a:off x="533400" y="1905000"/>
          <a:ext cx="8147304" cy="1498600"/>
        </p:xfrm>
        <a:graphic>
          <a:graphicData uri="http://schemas.openxmlformats.org/drawingml/2006/table">
            <a:tbl>
              <a:tblPr/>
              <a:tblGrid>
                <a:gridCol w="2581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em gramas de MAE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Idade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24 horas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 </a:t>
                      </a:r>
                      <a:r>
                        <a:rPr lang="pt-PT" sz="18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gramas</a:t>
                      </a:r>
                      <a:r>
                        <a:rPr lang="pt-PT" sz="1800" baseline="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PT" sz="18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t-PT" sz="18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pt-PT" sz="1800" baseline="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chávenas </a:t>
                      </a:r>
                      <a:r>
                        <a:rPr lang="pt-PT" sz="1800" baseline="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 chá)</a:t>
                      </a:r>
                      <a:endParaRPr lang="pt-PT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Instrução para preparação da MAE 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sz="2400" dirty="0">
                <a:solidFill>
                  <a:schemeClr val="tx1"/>
                </a:solidFill>
                <a:ea typeface="Times New Roman"/>
              </a:rPr>
              <a:t>Lave as mãos com água corrente e sabão ou cinza antes de começar a preparar a papa de MAE.</a:t>
            </a:r>
            <a:endParaRPr lang="pt-PT" sz="2400" dirty="0">
              <a:solidFill>
                <a:schemeClr val="tx1"/>
              </a:solidFill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</a:rPr>
              <a:t>Por cada refeição, use 100 gramas de MAE (equivalente a uma chávena de chá) com 500 ml de água (equivalente a 2 copos). </a:t>
            </a:r>
            <a:endParaRPr lang="en-US" sz="2400" dirty="0">
              <a:solidFill>
                <a:schemeClr val="tx1"/>
              </a:solidFill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</a:rPr>
              <a:t>Misturar 100 gramas de MAE com uma pequena quantidade de água (morna ou fria). Mexer essa mistura para dissolver bem a MAE e retirar as bolhas de ar.</a:t>
            </a:r>
            <a:endParaRPr lang="en-US" sz="2400" dirty="0">
              <a:solidFill>
                <a:schemeClr val="tx1"/>
              </a:solidFill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</a:rPr>
              <a:t>Aquecer à parte água numa panela. Só quando a água estiver a ferver é que se adiciona a MAE (previamente dissolvida em água). Mexer bem para evitar a formação de grumos. </a:t>
            </a:r>
            <a:endParaRPr lang="en-US" sz="2400" dirty="0">
              <a:solidFill>
                <a:schemeClr val="tx1"/>
              </a:solidFill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</a:rPr>
              <a:t>Deixar a papa ferver lentamente durante 5 a 15 minutos, mexendo sempre. </a:t>
            </a:r>
            <a:r>
              <a:rPr lang="pt-PT" sz="2400" b="1" dirty="0">
                <a:solidFill>
                  <a:schemeClr val="tx1"/>
                </a:solidFill>
                <a:ea typeface="Times New Roman"/>
              </a:rPr>
              <a:t>Não cozinhar por mais de 15 minutos para não perder as vitaminas. </a:t>
            </a:r>
            <a:endParaRPr lang="en-US" sz="2400" dirty="0">
              <a:solidFill>
                <a:schemeClr val="tx1"/>
              </a:solidFill>
              <a:ea typeface="Times New Roman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13</a:t>
            </a:fld>
            <a:endParaRPr lang="pt-PT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/>
              <a:t>Tratamento da desnutrição aguda moderada com ATPU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cs typeface="Times New Roman" pitchFamily="18" charset="0"/>
              </a:rPr>
              <a:t>A quantidade de ATPU diária que deve ser oferecida aos doentes ≥ 15 anos com DAM é de duas saquetas.</a:t>
            </a:r>
          </a:p>
          <a:p>
            <a:pPr algn="just">
              <a:spcBef>
                <a:spcPct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cs typeface="Times New Roman" pitchFamily="18" charset="0"/>
              </a:rPr>
              <a:t>O doente pode levantar a quantidade para 15 dias.  </a:t>
            </a:r>
            <a:endParaRPr lang="en-US" sz="260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Clr>
                <a:srgbClr val="E46C0A"/>
              </a:buClr>
              <a:buFont typeface="Arial" panose="020B0604020202020204" pitchFamily="34" charset="0"/>
              <a:buNone/>
              <a:defRPr/>
            </a:pP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14</a:t>
            </a:fld>
            <a:endParaRPr lang="pt-P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Quantidade de ATPU para o tratamento da desnutrição aguda moderada (DAM)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15</a:t>
            </a:fld>
            <a:endParaRPr lang="pt-PT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03545"/>
              </p:ext>
            </p:extLst>
          </p:nvPr>
        </p:nvGraphicFramePr>
        <p:xfrm>
          <a:off x="2895600" y="1828800"/>
          <a:ext cx="5537513" cy="2133601"/>
        </p:xfrm>
        <a:graphic>
          <a:graphicData uri="http://schemas.openxmlformats.org/drawingml/2006/table">
            <a:tbl>
              <a:tblPr firstRow="1" firstCol="1" bandRow="1"/>
              <a:tblGrid>
                <a:gridCol w="152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1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ATPU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saquetas de ATPU para DAM (92 g por saqueta)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7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Idade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24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horas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7 dias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15 dias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 30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6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 15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36" descr="Uma barra de porca plumy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1871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Quantidade de ATPU para o tratamento da desnutrição aguda moderada (DAM)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123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O ATPU deve ser priorizado para as crianças e adolescentes com desnutrição aguda grave (DAG).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Nos distritos onde não existem quantidades suficientes de ATPU para crianças e adolescentes com DAG, as crianças e adolescentes com DAM não devem receber ATPU.</a:t>
            </a:r>
            <a:endParaRPr lang="en-US" sz="2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16</a:t>
            </a:fld>
            <a:endParaRPr lang="pt-PT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Tratamento de rotina para pacientes com DAM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17</a:t>
            </a:fld>
            <a:endParaRPr lang="pt-PT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72336"/>
              </p:ext>
            </p:extLst>
          </p:nvPr>
        </p:nvGraphicFramePr>
        <p:xfrm>
          <a:off x="457200" y="1600200"/>
          <a:ext cx="8229600" cy="22098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Medicamento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Dosagem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Mebendazol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mg numa dose única ou 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comprimidos de 100 mg</a:t>
                      </a: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Nas mulheres grávidas deve ser administrado apenas no 2˚ ou 3˚ trimestres. Não é indicado nas mulheres lactantes durante os primeiros 6 meses.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Tratamento da desnutrição aguda moderada com bolachas fortificadas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Bolachas fortificadas (BP-5 ou NRG-5) são frequentemente utilizadas para suplementação alimentar em situação de emergência, como por exemplo, durante as cheias, ciclones, seca, etc.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Os trabalhadores de saúde devem instruir os pacientes a consumirem BP-5 ou NRG-5 com água tratada e armazenada de forma segura (para cada 2 biscoitos consumidos deve-se beber 1 copo ou 1 copo e meio de água).</a:t>
            </a:r>
            <a:endParaRPr lang="en-US" sz="2600" dirty="0">
              <a:solidFill>
                <a:schemeClr val="tx1"/>
              </a:solidFill>
              <a:ea typeface="Times New Roman"/>
              <a:cs typeface="Arial" pitchFamily="34" charset="0"/>
            </a:endParaRPr>
          </a:p>
          <a:p>
            <a:pPr>
              <a:defRPr/>
            </a:pP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18</a:t>
            </a:fld>
            <a:endParaRPr lang="pt-P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Tratamento da desnutrição aguda moderada com bolachas fortificadas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A bolacha pode ser preparada e consumida em forma de papinha, misturada com água tratada e armazenada de forma segura; </a:t>
            </a:r>
            <a:r>
              <a:rPr lang="pt-BR" sz="2600" dirty="0">
                <a:solidFill>
                  <a:schemeClr val="tx1"/>
                </a:solidFill>
                <a:ea typeface="Times New Roman"/>
              </a:rPr>
              <a:t>misturado com outros alimentos ou espalhado sobre a comida; </a:t>
            </a:r>
            <a:r>
              <a:rPr lang="pt-PT" sz="2600" dirty="0">
                <a:solidFill>
                  <a:schemeClr val="tx1"/>
                </a:solidFill>
                <a:ea typeface="Times New Roman"/>
              </a:rPr>
              <a:t>ou pode ser consumida sem nenhuma preparação prévia. 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É importante aconselhar os pacientes a consumirem outros alimentos, alternando com as bolachas fortificadas.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19</a:t>
            </a:fld>
            <a:endParaRPr lang="pt-PT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Tratamento da desnutrição aguda moderada</a:t>
            </a:r>
          </a:p>
          <a:p>
            <a:pPr eaLnBrk="1" fontAlgn="auto" hangingPunct="1"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Orientações sobre as prioridades</a:t>
            </a:r>
          </a:p>
          <a:p>
            <a:pPr eaLnBrk="1" fontAlgn="auto" hangingPunct="1"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Mensagens para pacientes com DAM</a:t>
            </a:r>
          </a:p>
          <a:p>
            <a:pPr eaLnBrk="1" fontAlgn="auto" hangingPunct="1"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Critérios de alta para pacientes com desnutrição aguda moderada</a:t>
            </a:r>
          </a:p>
          <a:p>
            <a:pPr eaLnBrk="1" fontAlgn="auto" hangingPunct="1"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Revisão do módulo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Quantidade de bolachas fortificadas necessárias por pessoa (≥ </a:t>
            </a:r>
            <a:r>
              <a:rPr lang="pt-PT"/>
              <a:t>15 anos)</a:t>
            </a:r>
            <a:endParaRPr lang="pt-PT" dirty="0"/>
          </a:p>
        </p:txBody>
      </p:sp>
      <p:sp>
        <p:nvSpPr>
          <p:cNvPr id="39955" name="TextBox 4"/>
          <p:cNvSpPr txBox="1">
            <a:spLocks noChangeArrowheads="1"/>
          </p:cNvSpPr>
          <p:nvPr/>
        </p:nvSpPr>
        <p:spPr bwMode="auto">
          <a:xfrm>
            <a:off x="457200" y="495300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1600" dirty="0">
                <a:latin typeface="+mn-lt"/>
              </a:rPr>
              <a:t>Nota: Se outros alimentos estiverem a ser consumidos, adjustar a quantidade de bolacha fortificada. Uma (1) barra alimentar é composta por 2 pedaços com 56 g de peso líquido, fornecendo aproximadamente 250 kcal.</a:t>
            </a:r>
            <a:endParaRPr lang="pt-PT" altLang="en-US" sz="1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20</a:t>
            </a:fld>
            <a:endParaRPr lang="pt-PT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62875"/>
              </p:ext>
            </p:extLst>
          </p:nvPr>
        </p:nvGraphicFramePr>
        <p:xfrm>
          <a:off x="419100" y="1676400"/>
          <a:ext cx="8191500" cy="3276600"/>
        </p:xfrm>
        <a:graphic>
          <a:graphicData uri="http://schemas.openxmlformats.org/drawingml/2006/table">
            <a:tbl>
              <a:tblPr/>
              <a:tblGrid>
                <a:gridCol w="186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Produtos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 diária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 para 2 semanas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 para 4 semanas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BP-5 ou NRG-5 (Bolachas fortificadas)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barras (mulheres)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barras (homens)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barras (mulheres grávidas e lactantes)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pacotes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Texto de Apoio 5.2 Exercício: o caso do </a:t>
            </a:r>
            <a:r>
              <a:rPr lang="pt-PT" altLang="pt-PT" dirty="0"/>
              <a:t>João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6280"/>
          </a:xfrm>
          <a:prstGeom prst="rect">
            <a:avLst/>
          </a:prstGeom>
          <a:solidFill>
            <a:srgbClr val="D9D9D9"/>
          </a:solidFill>
          <a:ln w="6350">
            <a:solidFill>
              <a:srgbClr val="D9D9D9"/>
            </a:solidFill>
            <a:miter lim="800000"/>
            <a:headEnd/>
            <a:tailEnd/>
          </a:ln>
        </p:spPr>
        <p:txBody>
          <a:bodyPr lIns="182880" tIns="91440" rIns="182880" bIns="91440" anchor="ctr" anchorCtr="0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pt-PT" altLang="pt-PT" sz="1800" dirty="0">
                <a:latin typeface="+mn-lt"/>
              </a:rPr>
              <a:t>Paciente, João M., de vinte anos de idade foi atendido na consulta TARV, e o provedor de saúde fez avaliação nutricional de rotina ao João M., onde constatou que João tinha IMC </a:t>
            </a:r>
            <a:r>
              <a:rPr lang="pt-PT" altLang="pt-PT" sz="1800" dirty="0">
                <a:solidFill>
                  <a:srgbClr val="000000"/>
                </a:solidFill>
                <a:latin typeface="+mn-lt"/>
              </a:rPr>
              <a:t>= 18  kg/m</a:t>
            </a:r>
            <a:r>
              <a:rPr lang="pt-PT" altLang="pt-PT" sz="1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PT" altLang="pt-PT" sz="1800" dirty="0">
                <a:solidFill>
                  <a:srgbClr val="000000"/>
                </a:solidFill>
                <a:latin typeface="+mn-lt"/>
              </a:rPr>
              <a:t> e PB = 22 cm. 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pt-PT" altLang="pt-PT" sz="1800" dirty="0">
                <a:solidFill>
                  <a:srgbClr val="000000"/>
                </a:solidFill>
                <a:latin typeface="+mn-lt"/>
              </a:rPr>
              <a:t>Na U.S. onde o João foi atendido não tinha o MAE disponível; então o provedor de saúde não deu nenhum alimento terapêutico nutricional ao paciente, somente fez educação nutricional e receitou os medicamentos de rotina da consulta TARV, apesar de na U.S. ter ASPU e ATPU </a:t>
            </a:r>
            <a:r>
              <a:rPr lang="pt-BR" altLang="pt-PT" sz="1800" dirty="0">
                <a:solidFill>
                  <a:srgbClr val="000000"/>
                </a:solidFill>
                <a:latin typeface="+mn-lt"/>
              </a:rPr>
              <a:t>em quantidades suficientes para todos os grupos etários</a:t>
            </a:r>
            <a:r>
              <a:rPr lang="pt-PT" altLang="pt-PT" sz="18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457200" indent="-4572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lphaLcParenR"/>
            </a:pPr>
            <a:r>
              <a:rPr lang="pt-PT" altLang="pt-PT" sz="1800" dirty="0">
                <a:latin typeface="+mn-lt"/>
              </a:rPr>
              <a:t>Classifique o estado nutricional do João. </a:t>
            </a:r>
          </a:p>
          <a:p>
            <a:pPr marL="457200" indent="-4572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lphaLcParenR"/>
            </a:pPr>
            <a:r>
              <a:rPr lang="pt-PT" altLang="pt-PT" sz="1800" dirty="0">
                <a:latin typeface="+mn-lt"/>
              </a:rPr>
              <a:t>A atitude do provedor de saúde em relação ao tratamento nutricional foi correta? Se não, quais seriam as outras alternativas dos alimentos terapêuticos nutricionais que o provedor de saúde deveria receitar ao João?</a:t>
            </a:r>
          </a:p>
          <a:p>
            <a:pPr marL="457200" indent="-4572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lphaLcParenR"/>
            </a:pPr>
            <a:r>
              <a:rPr lang="pt-PT" altLang="pt-PT" sz="1800" dirty="0">
                <a:latin typeface="+mn-lt"/>
              </a:rPr>
              <a:t>Se o provedor de saúde tivesse receitado ASPU, que quantidade deveria dar ao paciente para 15 dias?</a:t>
            </a:r>
            <a:endParaRPr lang="pt-PT" altLang="pt-PT" sz="20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21</a:t>
            </a:fld>
            <a:endParaRPr lang="pt-PT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Respostas do exercício do Texto de Apoio 5.2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6280"/>
          </a:xfrm>
          <a:prstGeom prst="rect">
            <a:avLst/>
          </a:prstGeom>
          <a:solidFill>
            <a:srgbClr val="D9D9D9"/>
          </a:solidFill>
          <a:ln w="6350">
            <a:solidFill>
              <a:srgbClr val="D9D9D9"/>
            </a:solidFill>
            <a:miter lim="800000"/>
            <a:headEnd/>
            <a:tailEnd/>
          </a:ln>
        </p:spPr>
        <p:txBody>
          <a:bodyPr lIns="182880" tIns="91440" rIns="182880" bIns="91440" anchor="ctr" anchorCtr="0"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  <a:defRPr/>
            </a:pPr>
            <a:r>
              <a:rPr lang="pt-PT" altLang="pt-PT" sz="1700" dirty="0">
                <a:latin typeface="+mn-lt"/>
              </a:rPr>
              <a:t>Classifique o estado nutricional do João.</a:t>
            </a:r>
          </a:p>
          <a:p>
            <a:pPr lvl="2">
              <a:spcBef>
                <a:spcPts val="0"/>
              </a:spcBef>
              <a:spcAft>
                <a:spcPts val="1000"/>
              </a:spcAft>
              <a:defRPr/>
            </a:pPr>
            <a:r>
              <a:rPr lang="pt-PT" altLang="pt-PT" sz="1700" b="1" dirty="0">
                <a:latin typeface="+mn-lt"/>
              </a:rPr>
              <a:t>R</a:t>
            </a:r>
            <a:r>
              <a:rPr lang="pt-PT" altLang="pt-PT" sz="1700" dirty="0">
                <a:latin typeface="+mn-lt"/>
              </a:rPr>
              <a:t>: O João está com desnutrição aguda moderada, porque na avaliação antropométrica ele apresenta IMC = 18 kg/m</a:t>
            </a:r>
            <a:r>
              <a:rPr lang="pt-PT" altLang="pt-PT" sz="1700" baseline="30000" dirty="0">
                <a:latin typeface="+mn-lt"/>
              </a:rPr>
              <a:t>2</a:t>
            </a:r>
            <a:r>
              <a:rPr lang="pt-PT" altLang="pt-PT" sz="1700" dirty="0">
                <a:latin typeface="+mn-lt"/>
              </a:rPr>
              <a:t> e PB = 22 cm, que segundo o critério de classificação, todos os pacientes com idade 19-55 anos com</a:t>
            </a: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 IMC ≥ 16 e &lt; 18,5 kg/m</a:t>
            </a:r>
            <a:r>
              <a:rPr lang="pt-PT" altLang="pt-PT" sz="17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 Ou</a:t>
            </a: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 PB ≥ 21,0 e &lt; 23,0 cm apresentam DAM.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  <a:defRPr/>
            </a:pPr>
            <a:r>
              <a:rPr lang="pt-PT" altLang="pt-PT" sz="1700" dirty="0">
                <a:latin typeface="+mn-lt"/>
              </a:rPr>
              <a:t>A atitude do provedor de saúde em relação ao tratamento nutricional foi correta? Se não, quais seriam as outras alternativas dos alimentos terapêuticos nutricionais que o provedor de saúde deveria receitar ao João?</a:t>
            </a:r>
          </a:p>
          <a:p>
            <a:pPr marL="914400">
              <a:spcBef>
                <a:spcPts val="0"/>
              </a:spcBef>
              <a:spcAft>
                <a:spcPts val="1000"/>
              </a:spcAft>
              <a:defRPr/>
            </a:pPr>
            <a:r>
              <a:rPr lang="pt-PT" altLang="pt-PT" sz="1700" b="1" dirty="0">
                <a:latin typeface="+mn-lt"/>
              </a:rPr>
              <a:t>R</a:t>
            </a:r>
            <a:r>
              <a:rPr lang="pt-PT" altLang="pt-PT" sz="1700" dirty="0">
                <a:latin typeface="+mn-lt"/>
              </a:rPr>
              <a:t>: A atitude do provedor de saúde não foi correcta, porque deveria receitar outras alternativas a MAE, tais como: primeiro deveria receitar ASPU (1</a:t>
            </a:r>
            <a:r>
              <a:rPr lang="pt-PT" sz="1700" b="1" u="sng" spc="-300" baseline="30000" dirty="0">
                <a:solidFill>
                  <a:srgbClr val="000000"/>
                </a:solidFill>
                <a:latin typeface="+mn-lt"/>
                <a:cs typeface="Times New Roman"/>
              </a:rPr>
              <a:t>a</a:t>
            </a:r>
            <a:r>
              <a:rPr lang="pt-PT" altLang="pt-PT" sz="1700" dirty="0">
                <a:latin typeface="+mn-lt"/>
              </a:rPr>
              <a:t> 	linha de tratamento da DAM) e se não tivesse disponível receitaria ATPU.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lphaLcParenR" startAt="3"/>
              <a:defRPr/>
            </a:pPr>
            <a:r>
              <a:rPr lang="pt-PT" altLang="pt-PT" sz="1700" dirty="0">
                <a:latin typeface="+mn-lt"/>
              </a:rPr>
              <a:t>Se o provedor de saúde tivesse receitado ASPU, que quantidade deveria dar ao paciente para 15 dias?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defRPr/>
            </a:pPr>
            <a:r>
              <a:rPr lang="pt-PT" altLang="pt-PT" sz="1700" b="1" dirty="0">
                <a:latin typeface="+mn-lt"/>
              </a:rPr>
              <a:t>	R: </a:t>
            </a:r>
            <a:r>
              <a:rPr lang="pt-PT" altLang="pt-PT" sz="1700" dirty="0">
                <a:latin typeface="+mn-lt"/>
              </a:rPr>
              <a:t>30 saquetas.</a:t>
            </a:r>
            <a:endParaRPr lang="pt-PT" altLang="pt-PT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5.2 Orientações sobre as prioridades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PT" b="1" dirty="0">
                <a:cs typeface="Arial" pitchFamily="34" charset="0"/>
              </a:rPr>
              <a:t>Objectivos da Aprendizagem</a:t>
            </a:r>
            <a:endParaRPr lang="pt-PT" dirty="0"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PT" dirty="0">
                <a:solidFill>
                  <a:schemeClr val="tx1"/>
                </a:solidFill>
                <a:cs typeface="Arial" pitchFamily="34" charset="0"/>
              </a:rPr>
              <a:t>No final deste tópico, os participantes devem ser capazes de:</a:t>
            </a:r>
          </a:p>
          <a:p>
            <a:pPr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  <a:cs typeface="Arial" pitchFamily="34" charset="0"/>
              </a:rPr>
              <a:t>Identificar os critérios que devem ser considerados para decidir quem deve ter prioridade de acesso aos produtos disponíveis numa situação de escassez.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PT" b="1" dirty="0">
                <a:cs typeface="Arial" pitchFamily="34" charset="0"/>
              </a:rPr>
              <a:t>Textos de Apoio</a:t>
            </a:r>
            <a:endParaRPr lang="pt-PT" dirty="0"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  <a:cs typeface="Arial" pitchFamily="34" charset="0"/>
              </a:rPr>
              <a:t>Texto de Apoio 5.3</a:t>
            </a:r>
            <a:r>
              <a:rPr lang="pt-PT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PT" dirty="0">
                <a:solidFill>
                  <a:schemeClr val="tx1"/>
                </a:solidFill>
                <a:cs typeface="Arial" pitchFamily="34" charset="0"/>
              </a:rPr>
              <a:t>Orientação sobre as prioridades de tratamento a dar aos pacientes numa situação em que os produtos nutricionais terapêuticos não estejam disponíveis em quantidade suficiente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23</a:t>
            </a:fld>
            <a:endParaRPr lang="pt-P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Tópico 5.2 Orientações sobre as prioridades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Numa situação em que se tenha quantidade insuficiente dos diferentes tipos de produtos nutricionais terapêuticos ou suplementares, deve-se considerar os seguintes critérios para decidir quem deve ter prioridade de acesso aos produtos disponíveis: </a:t>
            </a:r>
            <a:r>
              <a:rPr lang="pt-PT" sz="2600" b="1" dirty="0">
                <a:cs typeface="Arial" pitchFamily="34" charset="0"/>
              </a:rPr>
              <a:t>(a) idade</a:t>
            </a:r>
            <a:r>
              <a:rPr lang="pt-PT" sz="2600" dirty="0">
                <a:cs typeface="Arial" pitchFamily="34" charset="0"/>
              </a:rPr>
              <a:t>,</a:t>
            </a:r>
            <a:r>
              <a:rPr lang="pt-PT" sz="2600" b="1" dirty="0">
                <a:cs typeface="Arial" pitchFamily="34" charset="0"/>
              </a:rPr>
              <a:t> (b) gravidade da desnutrição</a:t>
            </a:r>
            <a:r>
              <a:rPr lang="pt-PT" sz="2600" dirty="0">
                <a:cs typeface="Arial" pitchFamily="34" charset="0"/>
              </a:rPr>
              <a:t>,</a:t>
            </a:r>
            <a:r>
              <a:rPr lang="pt-PT" sz="2600" b="1" dirty="0">
                <a:cs typeface="Arial" pitchFamily="34" charset="0"/>
              </a:rPr>
              <a:t> (c) estado clínico</a:t>
            </a:r>
            <a:r>
              <a:rPr lang="pt-PT" sz="2600" dirty="0">
                <a:cs typeface="Arial" pitchFamily="34" charset="0"/>
              </a:rPr>
              <a:t>,</a:t>
            </a:r>
            <a:r>
              <a:rPr lang="pt-PT" sz="2600" b="1" dirty="0">
                <a:cs typeface="Arial" pitchFamily="34" charset="0"/>
              </a:rPr>
              <a:t> </a:t>
            </a: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e</a:t>
            </a:r>
            <a:r>
              <a:rPr lang="pt-PT" sz="2600" b="1" dirty="0">
                <a:cs typeface="Arial" pitchFamily="34" charset="0"/>
              </a:rPr>
              <a:t> (d) gravidez e/ou lactação</a:t>
            </a:r>
            <a:r>
              <a:rPr lang="pt-PT" sz="2600" dirty="0">
                <a:cs typeface="Arial" pitchFamily="3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24</a:t>
            </a:fld>
            <a:endParaRPr lang="pt-PT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5.3 Mensagens para pacientes com DAM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cs typeface="Arial" pitchFamily="34" charset="0"/>
              </a:rPr>
              <a:t>Objectivos da Aprendizagem</a:t>
            </a:r>
            <a:endParaRPr lang="pt-PT" sz="2600" dirty="0"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No final deste tópico, os participantes devem ser capazes de: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Identificar as mensagens que devem ser transmitidas aos pacientes com DAM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cs typeface="Arial" pitchFamily="34" charset="0"/>
              </a:rPr>
              <a:t>Textos de Apoio</a:t>
            </a:r>
            <a:endParaRPr lang="pt-PT" sz="2600" dirty="0">
              <a:cs typeface="Arial" pitchFamily="34" charset="0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Texto de Apoio 5.4</a:t>
            </a:r>
            <a:r>
              <a:rPr lang="pt-PT" sz="26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Mensagens para adolescentes, adultos, e idosos incluindo mulheres grávidas e nos 6 meses pós-parto, com desnutrição aguda moderada (DAM)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25</a:t>
            </a:fld>
            <a:endParaRPr lang="pt-PT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Tópico 5.3 Mensagens para pacientes com DAM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dirty="0" err="1">
                <a:solidFill>
                  <a:schemeClr val="tx1"/>
                </a:solidFill>
              </a:rPr>
              <a:t>Partilha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experiências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sobre</a:t>
            </a:r>
            <a:r>
              <a:rPr lang="en-US" sz="2600" dirty="0">
                <a:solidFill>
                  <a:schemeClr val="tx1"/>
                </a:solidFill>
              </a:rPr>
              <a:t> a </a:t>
            </a:r>
            <a:r>
              <a:rPr lang="en-US" sz="2600" dirty="0" err="1">
                <a:solidFill>
                  <a:schemeClr val="tx1"/>
                </a:solidFill>
              </a:rPr>
              <a:t>transmissão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mensagens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26</a:t>
            </a:fld>
            <a:endParaRPr lang="pt-PT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5.4 Critérios de alta para pacientes com desnutrição aguda moderada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cs typeface="Arial" pitchFamily="34" charset="0"/>
              </a:rPr>
              <a:t>Objectivos da Aprendizagem</a:t>
            </a:r>
            <a:endParaRPr lang="pt-PT" sz="2600" dirty="0">
              <a:cs typeface="Arial" pitchFamily="34" charset="0"/>
            </a:endParaRP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Descrever os critérios de alta para pacientes com desnutrição aguda moderada</a:t>
            </a:r>
            <a:endParaRPr lang="pt-PT" sz="26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cs typeface="Arial" pitchFamily="34" charset="0"/>
              </a:rPr>
              <a:t>Textos de Apoio</a:t>
            </a:r>
            <a:endParaRPr lang="pt-PT" sz="2600" dirty="0">
              <a:cs typeface="Arial" pitchFamily="34" charset="0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Texto de Apoio 5.5</a:t>
            </a:r>
            <a:r>
              <a:rPr lang="pt-PT" sz="26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Critérios de alta para pacientes com Desnutrição Aguda Moderada</a:t>
            </a:r>
          </a:p>
          <a:p>
            <a:pPr eaLnBrk="1" hangingPunct="1"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27</a:t>
            </a:fld>
            <a:endParaRPr lang="pt-PT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Critérios de alta para pacientes com DAM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28</a:t>
            </a:fld>
            <a:endParaRPr lang="pt-PT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34669"/>
              </p:ext>
            </p:extLst>
          </p:nvPr>
        </p:nvGraphicFramePr>
        <p:xfrm>
          <a:off x="457200" y="1600201"/>
          <a:ext cx="8229600" cy="4297833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Grupo populacional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Parâmetros antropométricos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3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Adolescentes 15 – 18 anos com HIV ou TB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IMC/Idade ≥ −2 DP </a:t>
                      </a:r>
                      <a:r>
                        <a:rPr lang="pt-PT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PB ≥ 23,0 cm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Adultos 19 – 55 anos com HIV ou TB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IMC ≥ 18,5 </a:t>
                      </a:r>
                      <a:r>
                        <a:rPr lang="pt-PT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kg/m</a:t>
                      </a:r>
                      <a:r>
                        <a:rPr lang="pt-PT" sz="20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pt-PT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PT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PB ≥ 23,0 cm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Idosos &gt; 55 anos com HIV ou TB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IMC ≥ 21,0 kg/m</a:t>
                      </a:r>
                      <a:r>
                        <a:rPr lang="pt-PT" sz="20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PT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PB ≥ 21,0 cm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3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Mulheres grávidas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PB ≥ 23,0 cm </a:t>
                      </a:r>
                      <a:r>
                        <a:rPr lang="pt-PT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Ganho de peso </a:t>
                      </a:r>
                      <a:r>
                        <a:rPr lang="pt-PT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1,5 kg/mês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3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Mulheres </a:t>
                      </a: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lactantes até aos 6 meses após o parto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PB ≥ 23,0 cm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Tópico 5.5 Revisão do módulo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Resumo dos tópicos abordados hoje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Dúvidas?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29</a:t>
            </a:fld>
            <a:endParaRPr lang="pt-PT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Tópico 5.1 Tratamento da desnutrição aguda moderada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400" b="1" dirty="0"/>
              <a:t>Objectivos da Aprendizagem</a:t>
            </a:r>
            <a:endParaRPr lang="pt-PT" sz="2400" dirty="0"/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Identificar pacientes com desnutrição aguda moderada (DAM)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Descrever os objectivos a alcançar no tratamento da desnutrição aguda moderada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Identificar os produtos nutricionais, actualmente disponíveis, para o tratamento da desnutrição aguda moderada e as suas respectivas quantidades</a:t>
            </a:r>
          </a:p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400" b="1" dirty="0"/>
              <a:t>Textos de Apoio</a:t>
            </a:r>
            <a:r>
              <a:rPr lang="pt-PT" sz="2400" dirty="0"/>
              <a:t> 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Texto de Apoio 5.1 Tratamento da Desnutrição Aguda Moderada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Texto de Apoio 5.2 Exercício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</a:t>
            </a:fld>
            <a:endParaRPr lang="pt-PT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5.1 Tratamento da desnutrição aguda moderada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</a:t>
            </a:fld>
            <a:endParaRPr lang="pt-PT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3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Os pacientes com desnutrição aguda moderada (DAM) com HIV ou TB e as mulheres grávidas e lactantes até aos 6 meses após o parto, devem receber produtos nutricionais terapêuticos. Este grupo de pacientes (</a:t>
            </a:r>
            <a:r>
              <a:rPr lang="pt-PT" sz="2600" i="1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nutricionalmente mais vulneráveis</a:t>
            </a:r>
            <a:r>
              <a:rPr lang="pt-PT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) tem prioridade nos programas de reabilitação nutricional. Portanto, quando diagnosticados com DAM devem ser tratado para desnutrição no ambulatório. </a:t>
            </a:r>
          </a:p>
          <a:p>
            <a:pPr marL="0" indent="0">
              <a:buNone/>
              <a:defRPr/>
            </a:pPr>
            <a:r>
              <a:rPr lang="pt-BR" sz="2600" dirty="0">
                <a:solidFill>
                  <a:schemeClr val="tx1"/>
                </a:solidFill>
                <a:ea typeface="Times New Roman"/>
              </a:rPr>
              <a:t>Os adolescentes e adultos com DAM e sem HIV ou TB, devem receber aconselhamento nutricional e ser referidos aos serviços sociais existentes na comunidade e convidados a aparecer para uma segunda avaliação 2 a 3 semanas depois, ou mais cedo no caso do seu estado nutricional deteriorar. </a:t>
            </a:r>
            <a:r>
              <a:rPr lang="pt-PT" sz="2400" dirty="0">
                <a:solidFill>
                  <a:schemeClr val="tx1"/>
                </a:solidFill>
              </a:rPr>
              <a:t>Nos centros de saúde onde houver nutricionista, podem ser seguidos na consulta de nutrição, onde receberam orientação nutricional pelo nutricionista.</a:t>
            </a:r>
            <a:endParaRPr lang="en-US" sz="2600" dirty="0">
              <a:solidFill>
                <a:schemeClr val="tx1"/>
              </a:solidFill>
              <a:ea typeface="Times New Roman"/>
            </a:endParaRPr>
          </a:p>
          <a:p>
            <a:pPr>
              <a:defRPr/>
            </a:pPr>
            <a:endParaRPr lang="pt-PT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000" dirty="0"/>
              <a:t>Critério de inclusão de pacientes para o tratamento da desnutrição aguda moderada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pt-PT" sz="2600" b="1" u="sng" dirty="0"/>
              <a:t>15 - 18 anos com HIV ou TB</a:t>
            </a:r>
            <a:endParaRPr lang="pt-PT" sz="26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IMC/Idade ≥ – 3 e &lt; – 2 DP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pt-PT" sz="2600" b="1" dirty="0">
                <a:solidFill>
                  <a:schemeClr val="tx1"/>
                </a:solidFill>
              </a:rPr>
              <a:t>Ou</a:t>
            </a:r>
            <a:r>
              <a:rPr lang="pt-PT" sz="2600" dirty="0">
                <a:solidFill>
                  <a:schemeClr val="tx1"/>
                </a:solidFill>
              </a:rPr>
              <a:t> PB ≥ 21,0 e &lt; 23,0 cm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pt-PT" sz="2600" b="1" u="sng" dirty="0"/>
              <a:t>19 - 55 anos com HIV ou TB</a:t>
            </a:r>
            <a:endParaRPr lang="pt-PT" sz="26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IMC ≥ 16,0 e &lt; 18,5 kg/m</a:t>
            </a:r>
            <a:r>
              <a:rPr lang="pt-PT" sz="2600" baseline="30000" dirty="0">
                <a:solidFill>
                  <a:schemeClr val="tx1"/>
                </a:solidFill>
              </a:rPr>
              <a:t>2</a:t>
            </a:r>
            <a:endParaRPr lang="pt-PT" sz="26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pt-PT" sz="2600" b="1" dirty="0">
                <a:solidFill>
                  <a:schemeClr val="tx1"/>
                </a:solidFill>
              </a:rPr>
              <a:t>Ou</a:t>
            </a:r>
            <a:r>
              <a:rPr lang="pt-PT" sz="2600" dirty="0">
                <a:solidFill>
                  <a:schemeClr val="tx1"/>
                </a:solidFill>
              </a:rPr>
              <a:t> PB ≥ 21,0 e &lt; 23,0 cm</a:t>
            </a:r>
            <a:endParaRPr lang="pt-PT" sz="2600" b="1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5</a:t>
            </a:fld>
            <a:endParaRPr lang="pt-PT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75963" y="1600199"/>
            <a:ext cx="38242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000"/>
              </a:spcAft>
              <a:buClr>
                <a:srgbClr val="0099CC"/>
              </a:buClr>
              <a:buFont typeface="Arial" charset="0"/>
              <a:buChar char="•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–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»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b="1" u="sng" dirty="0"/>
              <a:t>Idosos (&gt; 55 anos) com HIV ou TB</a:t>
            </a:r>
            <a:endParaRPr lang="pt-PT" sz="2600" dirty="0"/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IMC ≥ 18,0 e &lt; 21,0 kg/m</a:t>
            </a:r>
            <a:r>
              <a:rPr lang="pt-PT" sz="2600" baseline="30000" dirty="0">
                <a:solidFill>
                  <a:schemeClr val="tx1"/>
                </a:solidFill>
              </a:rPr>
              <a:t>2</a:t>
            </a:r>
            <a:r>
              <a:rPr lang="pt-BR" sz="2600" baseline="30000" dirty="0">
                <a:solidFill>
                  <a:schemeClr val="tx1"/>
                </a:solidFill>
              </a:rPr>
              <a:t> </a:t>
            </a:r>
            <a:r>
              <a:rPr lang="pt-BR" sz="2600" b="1" dirty="0">
                <a:solidFill>
                  <a:schemeClr val="tx1"/>
                </a:solidFill>
              </a:rPr>
              <a:t>Ou</a:t>
            </a:r>
            <a:r>
              <a:rPr lang="pt-BR" sz="2600" dirty="0">
                <a:solidFill>
                  <a:schemeClr val="tx1"/>
                </a:solidFill>
              </a:rPr>
              <a:t> PB ≥ 18,5 e &lt; 21,0 cm</a:t>
            </a:r>
            <a:r>
              <a:rPr lang="pt-PT" sz="2600" dirty="0">
                <a:solidFill>
                  <a:schemeClr val="tx1"/>
                </a:solidFill>
              </a:rPr>
              <a:t> </a:t>
            </a:r>
            <a:endParaRPr lang="pt-PT" sz="2600" b="1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b="1" dirty="0">
                <a:solidFill>
                  <a:schemeClr val="tx1"/>
                </a:solidFill>
              </a:rPr>
              <a:t>E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Sem edema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Tem apetite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Alerta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Clinicamente bem</a:t>
            </a:r>
          </a:p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3000" dirty="0"/>
              <a:t>Critério de inclusão de pacientes para o tratamento da desnutrição aguda moderada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latin typeface="+mj-lt"/>
              </a:rPr>
              <a:t>Grávidas</a:t>
            </a:r>
            <a:endParaRPr lang="pt-PT" sz="26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PB ≥ 21,0 e &lt; 23,0 cm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>
                <a:solidFill>
                  <a:schemeClr val="tx1"/>
                </a:solidFill>
              </a:rPr>
              <a:t>Ou</a:t>
            </a:r>
            <a:r>
              <a:rPr lang="pt-PT" sz="2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Ganho de peso &lt; 1,5 kg/mês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6</a:t>
            </a:fld>
            <a:endParaRPr lang="pt-PT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24400" y="1600199"/>
            <a:ext cx="39624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000"/>
              </a:spcAft>
              <a:buClr>
                <a:srgbClr val="0099CC"/>
              </a:buClr>
              <a:buFont typeface="Arial" charset="0"/>
              <a:buChar char="•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–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000"/>
              </a:spcAft>
              <a:buFont typeface="Arial" charset="0"/>
              <a:buChar char="»"/>
              <a:defRPr sz="2800" kern="1200">
                <a:solidFill>
                  <a:srgbClr val="0099CC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b="1" dirty="0"/>
              <a:t>Mulheres lactantes até aos 6 meses após o parto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PB ≥ 21,0 e &lt; 23,0 cm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600" b="1" dirty="0">
                <a:solidFill>
                  <a:schemeClr val="tx1"/>
                </a:solidFill>
              </a:rPr>
              <a:t>E</a:t>
            </a:r>
            <a:endParaRPr lang="pt-PT" sz="26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Sem edema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Tem apetite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Alerta</a:t>
            </a:r>
          </a:p>
          <a:p>
            <a:pPr>
              <a:spcAft>
                <a:spcPts val="600"/>
              </a:spcAft>
              <a:defRPr/>
            </a:pPr>
            <a:r>
              <a:rPr lang="pt-PT" sz="2600" dirty="0">
                <a:solidFill>
                  <a:schemeClr val="tx1"/>
                </a:solidFill>
              </a:rPr>
              <a:t>Clinicamente bem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Objectivos no TDA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Reduzir o risco de </a:t>
            </a:r>
            <a:r>
              <a:rPr lang="pt-PT" sz="2600" dirty="0" err="1">
                <a:solidFill>
                  <a:schemeClr val="tx1"/>
                </a:solidFill>
                <a:cs typeface="Arial" pitchFamily="34" charset="0"/>
              </a:rPr>
              <a:t>morbi</a:t>
            </a: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/mortalidade associado a DAM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Reduzir o número de crianças com baixo peso à nascença e consequentemente a mortalidade infantil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Providenciar produtos nutricionais atempadamente aos pacientes com DAM  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Prevenir que estes tornem-se gravemente desnutridos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7</a:t>
            </a:fld>
            <a:endParaRPr lang="pt-PT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29718" y="4926647"/>
            <a:ext cx="82296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BR" dirty="0"/>
              <a:t>Os pacientes com DAG com ou sem complicações médicas devem continuar a reabilitação nutricional no ambulatório para DAM se são adolescentes ou adultos com HIV ou TB ou mulheres grávidas ou lactantes, a partir do momento que atinjam os critérios antropométricos de DAM e estejam clinicamente bem e sem complicações médicas.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Produtos nutricionais para o tratamento </a:t>
            </a:r>
            <a:br>
              <a:rPr lang="pt-PT" dirty="0"/>
            </a:br>
            <a:r>
              <a:rPr lang="pt-PT" dirty="0"/>
              <a:t>da DAM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8</a:t>
            </a:fld>
            <a:endParaRPr lang="pt-PT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90736"/>
              </p:ext>
            </p:extLst>
          </p:nvPr>
        </p:nvGraphicFramePr>
        <p:xfrm>
          <a:off x="609600" y="2133600"/>
          <a:ext cx="8015288" cy="2971800"/>
        </p:xfrm>
        <a:graphic>
          <a:graphicData uri="http://schemas.openxmlformats.org/drawingml/2006/table">
            <a:tbl>
              <a:tblPr firstRow="1" firstCol="1" bandRow="1"/>
              <a:tblGrid>
                <a:gridCol w="2720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4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Produtos Nutricionais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Todos com DAM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Recomendação primária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saquetas /dia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Primeira alternativa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 gramas /dia (3 chávenas de chá)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ATPU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Segunda alternativa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saquetas /dia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99" marR="4149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Tratamento da DAM com ASPU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O ASPU é a primeira linha de tratamento para pacientes com DAM, e deve ser administrado a todos os pacientes de:</a:t>
            </a:r>
          </a:p>
          <a:p>
            <a:pPr lvl="1" eaLnBrk="1" hangingPunct="1">
              <a:defRPr/>
            </a:pPr>
            <a:r>
              <a:rPr lang="pt-BR" sz="2600" dirty="0">
                <a:cs typeface="Arial" pitchFamily="34" charset="0"/>
              </a:rPr>
              <a:t>6 meses a 14 anos</a:t>
            </a:r>
          </a:p>
          <a:p>
            <a:pPr lvl="1" eaLnBrk="1" hangingPunct="1">
              <a:defRPr/>
            </a:pPr>
            <a:r>
              <a:rPr lang="pt-BR" sz="2600" dirty="0"/>
              <a:t>M</a:t>
            </a:r>
            <a:r>
              <a:rPr lang="pt-BR" sz="2600" dirty="0">
                <a:cs typeface="Arial" pitchFamily="34" charset="0"/>
              </a:rPr>
              <a:t>ulheres grávidas e </a:t>
            </a:r>
            <a:r>
              <a:rPr lang="pt-BR" sz="2600" dirty="0"/>
              <a:t>lactantes até a</a:t>
            </a:r>
            <a:r>
              <a:rPr lang="pt-BR" sz="2600" dirty="0">
                <a:cs typeface="Arial" pitchFamily="34" charset="0"/>
              </a:rPr>
              <a:t>os 6 meses após o parto</a:t>
            </a:r>
          </a:p>
          <a:p>
            <a:pPr lvl="1" eaLnBrk="1" hangingPunct="1">
              <a:defRPr/>
            </a:pPr>
            <a:r>
              <a:rPr lang="pt-BR" sz="2600" dirty="0"/>
              <a:t>A</a:t>
            </a:r>
            <a:r>
              <a:rPr lang="pt-BR" sz="2600" dirty="0">
                <a:cs typeface="Arial" pitchFamily="34" charset="0"/>
              </a:rPr>
              <a:t>dolescentes e adultos igual ou superior a 15 anos com HIV ou TB</a:t>
            </a:r>
            <a:r>
              <a:rPr lang="pt-PT" sz="2600" dirty="0"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  <a:cs typeface="Arial" pitchFamily="34" charset="0"/>
              </a:rPr>
              <a:t>A quantidade de ASPU diária que deve ser oferecida aos adolescentes, adultos, e idosos com DAM é 184 gramas para 24 horas equivalentes à 2 saquetas de ASPU por dia.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9</a:t>
            </a:fld>
            <a:endParaRPr lang="pt-PT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FANTA-2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NTA-2 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7E9E921359A4E87AF4B29E5DB9F62" ma:contentTypeVersion="0" ma:contentTypeDescription="Create a new document." ma:contentTypeScope="" ma:versionID="4115640392a0e8aac599826dc6eda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643FD1-2DB0-44C9-8AA4-9A58E74720F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3C4040-D10F-4F06-8F23-BACFAB962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85ECBE-C0B3-4947-8DEB-4E3AEC85B8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2299</Words>
  <Application>Microsoft Office PowerPoint</Application>
  <PresentationFormat>On-screen Show (4:3)</PresentationFormat>
  <Paragraphs>271</Paragraphs>
  <Slides>29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Calibri Light</vt:lpstr>
      <vt:lpstr>Century Gothic</vt:lpstr>
      <vt:lpstr>Constantia</vt:lpstr>
      <vt:lpstr>MS Mincho</vt:lpstr>
      <vt:lpstr>Myriad Pro</vt:lpstr>
      <vt:lpstr>Times New Roman</vt:lpstr>
      <vt:lpstr>3_FANTA-2 blue</vt:lpstr>
      <vt:lpstr>Custom Design</vt:lpstr>
      <vt:lpstr>FANTA-2 orange</vt:lpstr>
      <vt:lpstr>1_Custom Design</vt:lpstr>
      <vt:lpstr>PowerPoint Presentation</vt:lpstr>
      <vt:lpstr>Tópicos</vt:lpstr>
      <vt:lpstr>Tópico 5.1 Tratamento da desnutrição aguda moderada</vt:lpstr>
      <vt:lpstr>Tópico 5.1 Tratamento da desnutrição aguda moderada</vt:lpstr>
      <vt:lpstr>Critério de inclusão de pacientes para o tratamento da desnutrição aguda moderada</vt:lpstr>
      <vt:lpstr>Critério de inclusão de pacientes para o tratamento da desnutrição aguda moderada</vt:lpstr>
      <vt:lpstr>Objectivos no TDA</vt:lpstr>
      <vt:lpstr>Produtos nutricionais para o tratamento  da DAM</vt:lpstr>
      <vt:lpstr>Tratamento da DAM com ASPU</vt:lpstr>
      <vt:lpstr>Quantidade de ASPU para o tratamento da desnutrição aguda moderada (DAM)</vt:lpstr>
      <vt:lpstr>Tratamento da desnutrição aguda moderada com MAE</vt:lpstr>
      <vt:lpstr>Quantidade de MAE para o tratamento da desnutrição aguda moderada (DAM)</vt:lpstr>
      <vt:lpstr>Instrução para preparação da MAE </vt:lpstr>
      <vt:lpstr>Tratamento da desnutrição aguda moderada com ATPU</vt:lpstr>
      <vt:lpstr>Quantidade de ATPU para o tratamento da desnutrição aguda moderada (DAM)</vt:lpstr>
      <vt:lpstr>Quantidade de ATPU para o tratamento da desnutrição aguda moderada (DAM)</vt:lpstr>
      <vt:lpstr>Tratamento de rotina para pacientes com DAM</vt:lpstr>
      <vt:lpstr>Tratamento da desnutrição aguda moderada com bolachas fortificadas</vt:lpstr>
      <vt:lpstr>Tratamento da desnutrição aguda moderada com bolachas fortificadas</vt:lpstr>
      <vt:lpstr>Quantidade de bolachas fortificadas necessárias por pessoa (≥ 15 anos)</vt:lpstr>
      <vt:lpstr>Texto de Apoio 5.2 Exercício: o caso do João</vt:lpstr>
      <vt:lpstr>Respostas do exercício do Texto de Apoio 5.2</vt:lpstr>
      <vt:lpstr>Tópico 5.2 Orientações sobre as prioridades</vt:lpstr>
      <vt:lpstr>Tópico 5.2 Orientações sobre as prioridades</vt:lpstr>
      <vt:lpstr>Tópico 5.3 Mensagens para pacientes com DAM </vt:lpstr>
      <vt:lpstr>Tópico 5.3 Mensagens para pacientes com DAM </vt:lpstr>
      <vt:lpstr>Tópico 5.4 Critérios de alta para pacientes com desnutrição aguda moderada</vt:lpstr>
      <vt:lpstr>Critérios de alta para pacientes com DAM </vt:lpstr>
      <vt:lpstr>Tópico 5.5 Revisão do módulo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Anemia (Iron Deficiency), Maternal and Perinatal – Number of Deaths/Lives Saved  PROFILES Workshop</dc:title>
  <dc:creator>Lesley Oot</dc:creator>
  <cp:lastModifiedBy>Jenn Loving</cp:lastModifiedBy>
  <cp:revision>227</cp:revision>
  <dcterms:created xsi:type="dcterms:W3CDTF">2013-08-14T15:09:06Z</dcterms:created>
  <dcterms:modified xsi:type="dcterms:W3CDTF">2017-08-09T16:50:12Z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0x0101005037E9E921359A4E87AF4B29E5DB9F62</vt:lpwstr>
  </property>
  <property fmtid="{D5CDD505-2E9C-101B-9397-08002B2CF9AE}" pid="3" name="_NewReviewCycle">
    <vt:lpwstr/>
  </property>
</Properties>
</file>